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 id="2147483775" r:id="rId2"/>
    <p:sldMasterId id="2147483835" r:id="rId3"/>
    <p:sldMasterId id="2147484184" r:id="rId4"/>
  </p:sldMasterIdLst>
  <p:notesMasterIdLst>
    <p:notesMasterId r:id="rId112"/>
  </p:notesMasterIdLst>
  <p:sldIdLst>
    <p:sldId id="256" r:id="rId5"/>
    <p:sldId id="257" r:id="rId6"/>
    <p:sldId id="258" r:id="rId7"/>
    <p:sldId id="259" r:id="rId8"/>
    <p:sldId id="398" r:id="rId9"/>
    <p:sldId id="260" r:id="rId10"/>
    <p:sldId id="261" r:id="rId11"/>
    <p:sldId id="296" r:id="rId12"/>
    <p:sldId id="262" r:id="rId13"/>
    <p:sldId id="264" r:id="rId14"/>
    <p:sldId id="265" r:id="rId15"/>
    <p:sldId id="339" r:id="rId16"/>
    <p:sldId id="266" r:id="rId17"/>
    <p:sldId id="267" r:id="rId18"/>
    <p:sldId id="340" r:id="rId19"/>
    <p:sldId id="268" r:id="rId20"/>
    <p:sldId id="269" r:id="rId21"/>
    <p:sldId id="270" r:id="rId22"/>
    <p:sldId id="271" r:id="rId23"/>
    <p:sldId id="272" r:id="rId24"/>
    <p:sldId id="274" r:id="rId25"/>
    <p:sldId id="273" r:id="rId26"/>
    <p:sldId id="275" r:id="rId27"/>
    <p:sldId id="277" r:id="rId28"/>
    <p:sldId id="276" r:id="rId29"/>
    <p:sldId id="278" r:id="rId30"/>
    <p:sldId id="279" r:id="rId31"/>
    <p:sldId id="280" r:id="rId32"/>
    <p:sldId id="282" r:id="rId33"/>
    <p:sldId id="288" r:id="rId34"/>
    <p:sldId id="289" r:id="rId35"/>
    <p:sldId id="290" r:id="rId36"/>
    <p:sldId id="281" r:id="rId37"/>
    <p:sldId id="350" r:id="rId38"/>
    <p:sldId id="283" r:id="rId39"/>
    <p:sldId id="284" r:id="rId40"/>
    <p:sldId id="285" r:id="rId41"/>
    <p:sldId id="286" r:id="rId42"/>
    <p:sldId id="396" r:id="rId43"/>
    <p:sldId id="355" r:id="rId44"/>
    <p:sldId id="287" r:id="rId45"/>
    <p:sldId id="342" r:id="rId46"/>
    <p:sldId id="292" r:id="rId47"/>
    <p:sldId id="352" r:id="rId48"/>
    <p:sldId id="353" r:id="rId49"/>
    <p:sldId id="354" r:id="rId50"/>
    <p:sldId id="293" r:id="rId51"/>
    <p:sldId id="294" r:id="rId52"/>
    <p:sldId id="343" r:id="rId53"/>
    <p:sldId id="297" r:id="rId54"/>
    <p:sldId id="356" r:id="rId55"/>
    <p:sldId id="300" r:id="rId56"/>
    <p:sldId id="302" r:id="rId57"/>
    <p:sldId id="305" r:id="rId58"/>
    <p:sldId id="306" r:id="rId59"/>
    <p:sldId id="308" r:id="rId60"/>
    <p:sldId id="310" r:id="rId61"/>
    <p:sldId id="341" r:id="rId62"/>
    <p:sldId id="311" r:id="rId63"/>
    <p:sldId id="313" r:id="rId64"/>
    <p:sldId id="357" r:id="rId65"/>
    <p:sldId id="358" r:id="rId66"/>
    <p:sldId id="360" r:id="rId67"/>
    <p:sldId id="349" r:id="rId68"/>
    <p:sldId id="317" r:id="rId69"/>
    <p:sldId id="315" r:id="rId70"/>
    <p:sldId id="344" r:id="rId71"/>
    <p:sldId id="362" r:id="rId72"/>
    <p:sldId id="363" r:id="rId73"/>
    <p:sldId id="364" r:id="rId74"/>
    <p:sldId id="366" r:id="rId75"/>
    <p:sldId id="367" r:id="rId76"/>
    <p:sldId id="368" r:id="rId77"/>
    <p:sldId id="370" r:id="rId78"/>
    <p:sldId id="376" r:id="rId79"/>
    <p:sldId id="371" r:id="rId80"/>
    <p:sldId id="387" r:id="rId81"/>
    <p:sldId id="381" r:id="rId82"/>
    <p:sldId id="382" r:id="rId83"/>
    <p:sldId id="383" r:id="rId84"/>
    <p:sldId id="374" r:id="rId85"/>
    <p:sldId id="375" r:id="rId86"/>
    <p:sldId id="316" r:id="rId87"/>
    <p:sldId id="318" r:id="rId88"/>
    <p:sldId id="319" r:id="rId89"/>
    <p:sldId id="361" r:id="rId90"/>
    <p:sldId id="320" r:id="rId91"/>
    <p:sldId id="314" r:id="rId92"/>
    <p:sldId id="323" r:id="rId93"/>
    <p:sldId id="345" r:id="rId94"/>
    <p:sldId id="388" r:id="rId95"/>
    <p:sldId id="389" r:id="rId96"/>
    <p:sldId id="395" r:id="rId97"/>
    <p:sldId id="347" r:id="rId98"/>
    <p:sldId id="390" r:id="rId99"/>
    <p:sldId id="391" r:id="rId100"/>
    <p:sldId id="392" r:id="rId101"/>
    <p:sldId id="393" r:id="rId102"/>
    <p:sldId id="394" r:id="rId103"/>
    <p:sldId id="337" r:id="rId104"/>
    <p:sldId id="379" r:id="rId105"/>
    <p:sldId id="377" r:id="rId106"/>
    <p:sldId id="378" r:id="rId107"/>
    <p:sldId id="385" r:id="rId108"/>
    <p:sldId id="380" r:id="rId109"/>
    <p:sldId id="397" r:id="rId110"/>
    <p:sldId id="348" r:id="rId1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046" algn="l" rtl="0" fontAlgn="base">
      <a:spcBef>
        <a:spcPct val="0"/>
      </a:spcBef>
      <a:spcAft>
        <a:spcPct val="0"/>
      </a:spcAft>
      <a:defRPr kern="1200">
        <a:solidFill>
          <a:schemeClr val="tx1"/>
        </a:solidFill>
        <a:latin typeface="Arial" pitchFamily="34" charset="0"/>
        <a:ea typeface="+mn-ea"/>
        <a:cs typeface="+mn-cs"/>
      </a:defRPr>
    </a:lvl2pPr>
    <a:lvl3pPr marL="914093" algn="l" rtl="0" fontAlgn="base">
      <a:spcBef>
        <a:spcPct val="0"/>
      </a:spcBef>
      <a:spcAft>
        <a:spcPct val="0"/>
      </a:spcAft>
      <a:defRPr kern="1200">
        <a:solidFill>
          <a:schemeClr val="tx1"/>
        </a:solidFill>
        <a:latin typeface="Arial" pitchFamily="34" charset="0"/>
        <a:ea typeface="+mn-ea"/>
        <a:cs typeface="+mn-cs"/>
      </a:defRPr>
    </a:lvl3pPr>
    <a:lvl4pPr marL="1371137" algn="l" rtl="0" fontAlgn="base">
      <a:spcBef>
        <a:spcPct val="0"/>
      </a:spcBef>
      <a:spcAft>
        <a:spcPct val="0"/>
      </a:spcAft>
      <a:defRPr kern="1200">
        <a:solidFill>
          <a:schemeClr val="tx1"/>
        </a:solidFill>
        <a:latin typeface="Arial" pitchFamily="34" charset="0"/>
        <a:ea typeface="+mn-ea"/>
        <a:cs typeface="+mn-cs"/>
      </a:defRPr>
    </a:lvl4pPr>
    <a:lvl5pPr marL="1828185" algn="l" rtl="0" fontAlgn="base">
      <a:spcBef>
        <a:spcPct val="0"/>
      </a:spcBef>
      <a:spcAft>
        <a:spcPct val="0"/>
      </a:spcAft>
      <a:defRPr kern="1200">
        <a:solidFill>
          <a:schemeClr val="tx1"/>
        </a:solidFill>
        <a:latin typeface="Arial" pitchFamily="34" charset="0"/>
        <a:ea typeface="+mn-ea"/>
        <a:cs typeface="+mn-cs"/>
      </a:defRPr>
    </a:lvl5pPr>
    <a:lvl6pPr marL="2285229" algn="l" defTabSz="914093" rtl="0" eaLnBrk="1" latinLnBrk="0" hangingPunct="1">
      <a:defRPr kern="1200">
        <a:solidFill>
          <a:schemeClr val="tx1"/>
        </a:solidFill>
        <a:latin typeface="Arial" pitchFamily="34" charset="0"/>
        <a:ea typeface="+mn-ea"/>
        <a:cs typeface="+mn-cs"/>
      </a:defRPr>
    </a:lvl6pPr>
    <a:lvl7pPr marL="2742276" algn="l" defTabSz="914093" rtl="0" eaLnBrk="1" latinLnBrk="0" hangingPunct="1">
      <a:defRPr kern="1200">
        <a:solidFill>
          <a:schemeClr val="tx1"/>
        </a:solidFill>
        <a:latin typeface="Arial" pitchFamily="34" charset="0"/>
        <a:ea typeface="+mn-ea"/>
        <a:cs typeface="+mn-cs"/>
      </a:defRPr>
    </a:lvl7pPr>
    <a:lvl8pPr marL="3199322" algn="l" defTabSz="914093" rtl="0" eaLnBrk="1" latinLnBrk="0" hangingPunct="1">
      <a:defRPr kern="1200">
        <a:solidFill>
          <a:schemeClr val="tx1"/>
        </a:solidFill>
        <a:latin typeface="Arial" pitchFamily="34" charset="0"/>
        <a:ea typeface="+mn-ea"/>
        <a:cs typeface="+mn-cs"/>
      </a:defRPr>
    </a:lvl8pPr>
    <a:lvl9pPr marL="3656368" algn="l" defTabSz="914093"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ddhartha Bhattacharya" initials="SB" lastIdx="2" clrIdx="0">
    <p:extLst>
      <p:ext uri="{19B8F6BF-5375-455C-9EA6-DF929625EA0E}">
        <p15:presenceInfo xmlns:p15="http://schemas.microsoft.com/office/powerpoint/2012/main" userId="S::siddhartha.bhattacharya@autodesk.com::28b6a7db-5d26-4de4-8c6f-c33f4cf51a3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FF00"/>
    <a:srgbClr val="008000"/>
    <a:srgbClr val="9BEAFF"/>
    <a:srgbClr val="FF0000"/>
    <a:srgbClr val="D60093"/>
    <a:srgbClr val="6B6B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94" autoAdjust="0"/>
    <p:restoredTop sz="93381" autoAdjust="0"/>
  </p:normalViewPr>
  <p:slideViewPr>
    <p:cSldViewPr>
      <p:cViewPr varScale="1">
        <p:scale>
          <a:sx n="86" d="100"/>
          <a:sy n="86" d="100"/>
        </p:scale>
        <p:origin x="1138" y="4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17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ableStyles" Target="tableStyle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notesMaster" Target="notesMasters/notesMaster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slide" Target="slides/slide106.xml"/><Relationship Id="rId115"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218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891926A0-31CD-4390-BA16-8EF92658F56B}" type="slidenum">
              <a:rPr lang="en-US"/>
              <a:pPr>
                <a:defRPr/>
              </a:pPr>
              <a:t>‹#›</a:t>
            </a:fld>
            <a:endParaRPr lang="en-US"/>
          </a:p>
        </p:txBody>
      </p:sp>
    </p:spTree>
    <p:extLst>
      <p:ext uri="{BB962C8B-B14F-4D97-AF65-F5344CB8AC3E}">
        <p14:creationId xmlns:p14="http://schemas.microsoft.com/office/powerpoint/2010/main" val="1880432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46" algn="l" rtl="0" eaLnBrk="0" fontAlgn="base" hangingPunct="0">
      <a:spcBef>
        <a:spcPct val="30000"/>
      </a:spcBef>
      <a:spcAft>
        <a:spcPct val="0"/>
      </a:spcAft>
      <a:defRPr sz="1200" kern="1200">
        <a:solidFill>
          <a:schemeClr val="tx1"/>
        </a:solidFill>
        <a:latin typeface="Arial" charset="0"/>
        <a:ea typeface="+mn-ea"/>
        <a:cs typeface="+mn-cs"/>
      </a:defRPr>
    </a:lvl2pPr>
    <a:lvl3pPr marL="914093" algn="l" rtl="0" eaLnBrk="0" fontAlgn="base" hangingPunct="0">
      <a:spcBef>
        <a:spcPct val="30000"/>
      </a:spcBef>
      <a:spcAft>
        <a:spcPct val="0"/>
      </a:spcAft>
      <a:defRPr sz="1200" kern="1200">
        <a:solidFill>
          <a:schemeClr val="tx1"/>
        </a:solidFill>
        <a:latin typeface="Arial" charset="0"/>
        <a:ea typeface="+mn-ea"/>
        <a:cs typeface="+mn-cs"/>
      </a:defRPr>
    </a:lvl3pPr>
    <a:lvl4pPr marL="1371137" algn="l" rtl="0" eaLnBrk="0" fontAlgn="base" hangingPunct="0">
      <a:spcBef>
        <a:spcPct val="30000"/>
      </a:spcBef>
      <a:spcAft>
        <a:spcPct val="0"/>
      </a:spcAft>
      <a:defRPr sz="1200" kern="1200">
        <a:solidFill>
          <a:schemeClr val="tx1"/>
        </a:solidFill>
        <a:latin typeface="Arial" charset="0"/>
        <a:ea typeface="+mn-ea"/>
        <a:cs typeface="+mn-cs"/>
      </a:defRPr>
    </a:lvl4pPr>
    <a:lvl5pPr marL="1828185" algn="l" rtl="0" eaLnBrk="0" fontAlgn="base" hangingPunct="0">
      <a:spcBef>
        <a:spcPct val="30000"/>
      </a:spcBef>
      <a:spcAft>
        <a:spcPct val="0"/>
      </a:spcAft>
      <a:defRPr sz="1200" kern="1200">
        <a:solidFill>
          <a:schemeClr val="tx1"/>
        </a:solidFill>
        <a:latin typeface="Arial" charset="0"/>
        <a:ea typeface="+mn-ea"/>
        <a:cs typeface="+mn-cs"/>
      </a:defRPr>
    </a:lvl5pPr>
    <a:lvl6pPr marL="2285229" algn="l" defTabSz="914093" rtl="0" eaLnBrk="1" latinLnBrk="0" hangingPunct="1">
      <a:defRPr sz="1200" kern="1200">
        <a:solidFill>
          <a:schemeClr val="tx1"/>
        </a:solidFill>
        <a:latin typeface="+mn-lt"/>
        <a:ea typeface="+mn-ea"/>
        <a:cs typeface="+mn-cs"/>
      </a:defRPr>
    </a:lvl6pPr>
    <a:lvl7pPr marL="2742276" algn="l" defTabSz="914093" rtl="0" eaLnBrk="1" latinLnBrk="0" hangingPunct="1">
      <a:defRPr sz="1200" kern="1200">
        <a:solidFill>
          <a:schemeClr val="tx1"/>
        </a:solidFill>
        <a:latin typeface="+mn-lt"/>
        <a:ea typeface="+mn-ea"/>
        <a:cs typeface="+mn-cs"/>
      </a:defRPr>
    </a:lvl7pPr>
    <a:lvl8pPr marL="3199322" algn="l" defTabSz="914093" rtl="0" eaLnBrk="1" latinLnBrk="0" hangingPunct="1">
      <a:defRPr sz="1200" kern="1200">
        <a:solidFill>
          <a:schemeClr val="tx1"/>
        </a:solidFill>
        <a:latin typeface="+mn-lt"/>
        <a:ea typeface="+mn-ea"/>
        <a:cs typeface="+mn-cs"/>
      </a:defRPr>
    </a:lvl8pPr>
    <a:lvl9pPr marL="3656368" algn="l" defTabSz="91409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BC23CD0-A5FB-488A-853B-F0F816A2E117}" type="slidenum">
              <a:rPr lang="en-US" smtClean="0"/>
              <a:pPr eaLnBrk="1" hangingPunct="1"/>
              <a:t>1</a:t>
            </a:fld>
            <a:endParaRPr lang="en-US"/>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421760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8B30EF5-C9D9-4ACE-B4F7-DDB7EDBCA6F5}" type="slidenum">
              <a:rPr lang="en-US" smtClean="0"/>
              <a:pPr eaLnBrk="1" hangingPunct="1"/>
              <a:t>11</a:t>
            </a:fld>
            <a:endParaRPr lang="en-US"/>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323179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6799AE0-4930-49EF-99BC-3AA4FBBE66DE}" type="slidenum">
              <a:rPr lang="en-US" smtClean="0"/>
              <a:pPr eaLnBrk="1" hangingPunct="1"/>
              <a:t>12</a:t>
            </a:fld>
            <a:endParaRPr lang="en-US"/>
          </a:p>
        </p:txBody>
      </p:sp>
      <p:sp>
        <p:nvSpPr>
          <p:cNvPr id="133123" name="Rectangle 2"/>
          <p:cNvSpPr>
            <a:spLocks noGrp="1" noRot="1" noChangeAspect="1" noChangeArrowheads="1" noTextEdit="1"/>
          </p:cNvSpPr>
          <p:nvPr>
            <p:ph type="sldImg"/>
          </p:nvPr>
        </p:nvSpPr>
        <p:spPr>
          <a:xfrm>
            <a:off x="1152525" y="692150"/>
            <a:ext cx="4554538" cy="3416300"/>
          </a:xfrm>
          <a:ln/>
        </p:spPr>
      </p:sp>
      <p:sp>
        <p:nvSpPr>
          <p:cNvPr id="133124" name="Rectangle 3"/>
          <p:cNvSpPr>
            <a:spLocks noGrp="1" noChangeArrowheads="1"/>
          </p:cNvSpPr>
          <p:nvPr>
            <p:ph type="body" idx="1"/>
          </p:nvPr>
        </p:nvSpPr>
        <p:spPr>
          <a:xfrm>
            <a:off x="912813" y="4341813"/>
            <a:ext cx="5032375"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itchFamily="34" charset="0"/>
              </a:rPr>
              <a:t>Let’s now turn to the programming languages that are built on top of the common language runtime, and the class libraries. </a:t>
            </a:r>
          </a:p>
        </p:txBody>
      </p:sp>
    </p:spTree>
    <p:extLst>
      <p:ext uri="{BB962C8B-B14F-4D97-AF65-F5344CB8AC3E}">
        <p14:creationId xmlns:p14="http://schemas.microsoft.com/office/powerpoint/2010/main" val="1814937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691BDF2-33AC-480A-929E-D79549F81A21}" type="slidenum">
              <a:rPr lang="en-US" smtClean="0"/>
              <a:pPr eaLnBrk="1" hangingPunct="1"/>
              <a:t>13</a:t>
            </a:fld>
            <a:endParaRPr lang="en-US"/>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115964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A1E5EC3-8D5B-4CA8-90C9-6B904AFCCBBA}" type="slidenum">
              <a:rPr lang="en-US" smtClean="0"/>
              <a:pPr eaLnBrk="1" hangingPunct="1"/>
              <a:t>14</a:t>
            </a:fld>
            <a:endParaRPr lang="en-US"/>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itchFamily="34" charset="0"/>
              </a:rPr>
              <a:t>The diagram above illustrates the process used to compile and execute managed code, that is, code that uses the CLR. </a:t>
            </a:r>
          </a:p>
          <a:p>
            <a:pPr eaLnBrk="1" hangingPunct="1">
              <a:buFontTx/>
              <a:buChar char="•"/>
            </a:pPr>
            <a:r>
              <a:rPr lang="en-US">
                <a:latin typeface="Arial" pitchFamily="34" charset="0"/>
              </a:rPr>
              <a:t>Source code written in C#, VB.NET, or some other language that targets the CLR is first transformed into MSIL by the appropriate language compiler. </a:t>
            </a:r>
          </a:p>
          <a:p>
            <a:pPr eaLnBrk="1" hangingPunct="1">
              <a:buFontTx/>
              <a:buChar char="•"/>
            </a:pPr>
            <a:r>
              <a:rPr lang="en-US">
                <a:latin typeface="Arial" pitchFamily="34" charset="0"/>
              </a:rPr>
              <a:t>Before execution, this MSIL is JIT compiled into native code for whatever processor the code will run on.</a:t>
            </a:r>
          </a:p>
          <a:p>
            <a:pPr eaLnBrk="1" hangingPunct="1">
              <a:buFontTx/>
              <a:buChar char="•"/>
            </a:pPr>
            <a:r>
              <a:rPr lang="en-US">
                <a:latin typeface="Arial" pitchFamily="34" charset="0"/>
              </a:rPr>
              <a:t>The default is to JIT compile each method when it is first called, but it’s also possible to “pre-JIT” the MSIL. With this option, all methods are compiled before the application is loaded, so the overhead of JIT compilation on each initial method call is avoided.</a:t>
            </a:r>
          </a:p>
          <a:p>
            <a:pPr eaLnBrk="1" hangingPunct="1">
              <a:buFontTx/>
              <a:buChar char="•"/>
            </a:pPr>
            <a:r>
              <a:rPr lang="en-US">
                <a:latin typeface="Arial" pitchFamily="34" charset="0"/>
              </a:rPr>
              <a:t>One point worth noting is that all languages targeting the CLR should exhibit roughly the same performance. While some compilers may produce better MSIL code than others, large variations in execution speed are unlikely.</a:t>
            </a:r>
          </a:p>
          <a:p>
            <a:pPr eaLnBrk="1" hangingPunct="1"/>
            <a:endParaRPr lang="en-GB" sz="700">
              <a:latin typeface="Arial" pitchFamily="34" charset="0"/>
            </a:endParaRPr>
          </a:p>
          <a:p>
            <a:pPr eaLnBrk="1" hangingPunct="1"/>
            <a:endParaRPr lang="en-US">
              <a:latin typeface="Arial" pitchFamily="34" charset="0"/>
            </a:endParaRPr>
          </a:p>
        </p:txBody>
      </p:sp>
    </p:spTree>
    <p:extLst>
      <p:ext uri="{BB962C8B-B14F-4D97-AF65-F5344CB8AC3E}">
        <p14:creationId xmlns:p14="http://schemas.microsoft.com/office/powerpoint/2010/main" val="326609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169BEEE-B7AD-48D7-958D-008530ADC526}" type="slidenum">
              <a:rPr lang="en-US" smtClean="0"/>
              <a:pPr eaLnBrk="1" hangingPunct="1"/>
              <a:t>15</a:t>
            </a:fld>
            <a:endParaRPr lang="en-US"/>
          </a:p>
        </p:txBody>
      </p:sp>
      <p:sp>
        <p:nvSpPr>
          <p:cNvPr id="136195" name="Rectangle 2"/>
          <p:cNvSpPr>
            <a:spLocks noGrp="1" noRot="1" noChangeAspect="1" noChangeArrowheads="1" noTextEdit="1"/>
          </p:cNvSpPr>
          <p:nvPr>
            <p:ph type="sldImg"/>
          </p:nvPr>
        </p:nvSpPr>
        <p:spPr>
          <a:xfrm>
            <a:off x="1152525" y="682625"/>
            <a:ext cx="4552950" cy="3414713"/>
          </a:xfrm>
          <a:ln/>
        </p:spPr>
      </p:sp>
      <p:sp>
        <p:nvSpPr>
          <p:cNvPr id="136196" name="Rectangle 3"/>
          <p:cNvSpPr>
            <a:spLocks noGrp="1" noChangeArrowheads="1"/>
          </p:cNvSpPr>
          <p:nvPr>
            <p:ph type="body" idx="1"/>
          </p:nvPr>
        </p:nvSpPr>
        <p:spPr>
          <a:xfrm>
            <a:off x="904875" y="4325938"/>
            <a:ext cx="5048250" cy="40973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666458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C713B60-14EA-4984-9F70-852C85F189DB}" type="slidenum">
              <a:rPr lang="en-US" smtClean="0"/>
              <a:pPr eaLnBrk="1" hangingPunct="1"/>
              <a:t>16</a:t>
            </a:fld>
            <a:endParaRPr lang="en-US"/>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34301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168FFD8-BCAB-46FC-875B-32DDBC7EF3ED}" type="slidenum">
              <a:rPr lang="en-US" smtClean="0"/>
              <a:pPr eaLnBrk="1" hangingPunct="1"/>
              <a:t>17</a:t>
            </a:fld>
            <a:endParaRPr lang="en-US"/>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75061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2DEB89E-1205-453D-92D2-A796312625CF}" type="slidenum">
              <a:rPr lang="en-US" smtClean="0"/>
              <a:pPr eaLnBrk="1" hangingPunct="1"/>
              <a:t>18</a:t>
            </a:fld>
            <a:endParaRPr lang="en-US"/>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028343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C835D77-91B7-4524-A405-559E4151BE4A}" type="slidenum">
              <a:rPr lang="en-US" smtClean="0"/>
              <a:pPr eaLnBrk="1" hangingPunct="1"/>
              <a:t>19</a:t>
            </a:fld>
            <a:endParaRPr lang="en-US"/>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50622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31C6631-76E6-4015-B1EE-9AA45A564A3B}" type="slidenum">
              <a:rPr lang="en-US" smtClean="0"/>
              <a:pPr eaLnBrk="1" hangingPunct="1"/>
              <a:t>20</a:t>
            </a:fld>
            <a:endParaRPr lang="en-US"/>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Arial" pitchFamily="34" charset="0"/>
              </a:rPr>
              <a:t>In the Managed API, we have gone to great lengths to clear up some of the ambiguities which can be encountered by such API functions.  I believe that no less than 6 classes were defined just to formalize  with the complexity that you had to deal with using that single ARX function.</a:t>
            </a:r>
          </a:p>
          <a:p>
            <a:pPr eaLnBrk="1" hangingPunct="1"/>
            <a:endParaRPr lang="en-US">
              <a:latin typeface="Arial" pitchFamily="34" charset="0"/>
            </a:endParaRPr>
          </a:p>
        </p:txBody>
      </p:sp>
    </p:spTree>
    <p:extLst>
      <p:ext uri="{BB962C8B-B14F-4D97-AF65-F5344CB8AC3E}">
        <p14:creationId xmlns:p14="http://schemas.microsoft.com/office/powerpoint/2010/main" val="3640433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C09B212-97C3-4B6D-BAE6-4AC31A4E2FD5}" type="slidenum">
              <a:rPr lang="en-US" smtClean="0"/>
              <a:pPr eaLnBrk="1" hangingPunct="1"/>
              <a:t>2</a:t>
            </a:fld>
            <a:endParaRPr lang="en-US"/>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4920712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F9EB8FE-D4B5-473A-BE30-15DCC629DBE5}" type="slidenum">
              <a:rPr lang="en-US" smtClean="0"/>
              <a:pPr eaLnBrk="1" hangingPunct="1"/>
              <a:t>21</a:t>
            </a:fld>
            <a:endParaRPr lang="en-US"/>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1316048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95A4D1D-FAC9-4CA3-9D65-120813BD6243}" type="slidenum">
              <a:rPr lang="en-US" smtClean="0"/>
              <a:pPr eaLnBrk="1" hangingPunct="1"/>
              <a:t>22</a:t>
            </a:fld>
            <a:endParaRPr lang="en-US"/>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Arial" pitchFamily="34" charset="0"/>
              </a:rPr>
              <a:t>char * t = (char *) malloc((strlen(s)+1) * sizeof(char));</a:t>
            </a:r>
            <a:endParaRPr lang="en-US">
              <a:latin typeface="Arial" pitchFamily="34" charset="0"/>
            </a:endParaRPr>
          </a:p>
          <a:p>
            <a:pPr eaLnBrk="1" hangingPunct="1"/>
            <a:endParaRPr lang="en-US">
              <a:latin typeface="Arial" pitchFamily="34" charset="0"/>
            </a:endParaRPr>
          </a:p>
        </p:txBody>
      </p:sp>
    </p:spTree>
    <p:extLst>
      <p:ext uri="{BB962C8B-B14F-4D97-AF65-F5344CB8AC3E}">
        <p14:creationId xmlns:p14="http://schemas.microsoft.com/office/powerpoint/2010/main" val="2671429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AF0E384-4225-466C-818A-4AF51C95B3AD}" type="slidenum">
              <a:rPr lang="en-US" smtClean="0"/>
              <a:pPr eaLnBrk="1" hangingPunct="1"/>
              <a:t>23</a:t>
            </a:fld>
            <a:endParaRPr lang="en-US"/>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197462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5B38EE7-BC3C-4D2D-8DBC-E5B49C5B2D58}" type="slidenum">
              <a:rPr lang="en-US" smtClean="0"/>
              <a:pPr eaLnBrk="1" hangingPunct="1"/>
              <a:t>24</a:t>
            </a:fld>
            <a:endParaRPr lang="en-US"/>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389762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341AF60-0EC7-4A83-B4E3-8B0732C8A9AE}" type="slidenum">
              <a:rPr lang="en-US" smtClean="0"/>
              <a:pPr eaLnBrk="1" hangingPunct="1"/>
              <a:t>25</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9943601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A87CD90-2A32-49D7-9C54-58DCBD596CF8}" type="slidenum">
              <a:rPr lang="en-US" smtClean="0"/>
              <a:pPr eaLnBrk="1" hangingPunct="1"/>
              <a:t>26</a:t>
            </a:fld>
            <a:endParaRPr lang="en-US"/>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766530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5EC3C13-874C-4DEA-8DB0-CEE54B4D9AA4}" type="slidenum">
              <a:rPr lang="en-US" smtClean="0"/>
              <a:pPr eaLnBrk="1" hangingPunct="1"/>
              <a:t>27</a:t>
            </a:fld>
            <a:endParaRPr lang="en-US"/>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313128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E04AAC0-D0FE-4920-A7B0-0F43A263A9D8}" type="slidenum">
              <a:rPr lang="en-US" smtClean="0"/>
              <a:pPr eaLnBrk="1" hangingPunct="1"/>
              <a:t>28</a:t>
            </a:fld>
            <a:endParaRPr lang="en-US"/>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1489572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9C4AE23-9E39-49C1-ABB6-B7CA370F91EC}" type="slidenum">
              <a:rPr lang="en-US" smtClean="0"/>
              <a:pPr eaLnBrk="1" hangingPunct="1"/>
              <a:t>29</a:t>
            </a:fld>
            <a:endParaRPr lang="en-US"/>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6526138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DCB948B-3C00-41C2-AA8C-F942978382E5}" type="slidenum">
              <a:rPr lang="en-US" smtClean="0"/>
              <a:pPr eaLnBrk="1" hangingPunct="1"/>
              <a:t>30</a:t>
            </a:fld>
            <a:endParaRPr lang="en-US"/>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961151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A37FA30-7B3F-4D0F-9DE0-BD376B981FBA}" type="slidenum">
              <a:rPr lang="en-US" smtClean="0"/>
              <a:pPr eaLnBrk="1" hangingPunct="1"/>
              <a:t>3</a:t>
            </a:fld>
            <a:endParaRPr lang="en-US"/>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3573390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18AF4B8-982F-4A15-86A2-9032D2C275C5}" type="slidenum">
              <a:rPr lang="en-US" smtClean="0"/>
              <a:pPr eaLnBrk="1" hangingPunct="1"/>
              <a:t>31</a:t>
            </a:fld>
            <a:endParaRPr lang="en-US"/>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5995681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9602737-BBB2-49EE-A3C8-81D1A7665501}" type="slidenum">
              <a:rPr lang="en-US" smtClean="0"/>
              <a:pPr eaLnBrk="1" hangingPunct="1"/>
              <a:t>32</a:t>
            </a:fld>
            <a:endParaRPr lang="en-US"/>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266764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DD31228-222B-4FBF-9F9E-ACD012CE8F65}" type="slidenum">
              <a:rPr lang="en-US" smtClean="0"/>
              <a:pPr eaLnBrk="1" hangingPunct="1"/>
              <a:t>33</a:t>
            </a:fld>
            <a:endParaRPr lang="en-US"/>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8555381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78EAF4D-64AD-4888-9BF2-EACDCA89EEDE}" type="slidenum">
              <a:rPr lang="en-US" smtClean="0"/>
              <a:pPr eaLnBrk="1" hangingPunct="1"/>
              <a:t>35</a:t>
            </a:fld>
            <a:endParaRPr lang="en-US"/>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6628561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CDEE66C-F1E6-4B0A-A843-02C4AFB3C72D}" type="slidenum">
              <a:rPr lang="en-US" smtClean="0"/>
              <a:pPr eaLnBrk="1" hangingPunct="1"/>
              <a:t>36</a:t>
            </a:fld>
            <a:endParaRPr lang="en-US"/>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6874122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DC1DB8E-43F9-4D90-AE21-DEE48A145ED2}" type="slidenum">
              <a:rPr lang="en-US" smtClean="0"/>
              <a:pPr eaLnBrk="1" hangingPunct="1"/>
              <a:t>37</a:t>
            </a:fld>
            <a:endParaRPr lang="en-US"/>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132296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BB4A30D-EE93-49F0-8752-C026A155D82A}" type="slidenum">
              <a:rPr lang="en-US" smtClean="0"/>
              <a:pPr eaLnBrk="1" hangingPunct="1"/>
              <a:t>38</a:t>
            </a:fld>
            <a:endParaRPr lang="en-US"/>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8514178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926275F-2E77-4EC6-ACA2-DB194A51CDDA}" type="slidenum">
              <a:rPr lang="en-US" smtClean="0"/>
              <a:pPr eaLnBrk="1" hangingPunct="1"/>
              <a:t>41</a:t>
            </a:fld>
            <a:endParaRPr lang="en-US"/>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646496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AC4AA06-B0CC-4C8B-8D3A-10ABDF56E006}" type="slidenum">
              <a:rPr lang="en-US" smtClean="0"/>
              <a:pPr eaLnBrk="1" hangingPunct="1"/>
              <a:t>42</a:t>
            </a:fld>
            <a:endParaRPr lang="en-US"/>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411030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D0F6A6C-C748-41C3-A7AA-2E6CBCE17183}" type="slidenum">
              <a:rPr lang="en-US" smtClean="0"/>
              <a:pPr eaLnBrk="1" hangingPunct="1"/>
              <a:t>43</a:t>
            </a:fld>
            <a:endParaRPr lang="en-US"/>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948840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0DFD2B7-2F9B-4F08-B6D5-52117456861C}" type="slidenum">
              <a:rPr lang="en-US" smtClean="0"/>
              <a:pPr eaLnBrk="1" hangingPunct="1"/>
              <a:t>4</a:t>
            </a:fld>
            <a:endParaRPr lang="en-US"/>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374226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0327237-06B1-4691-9142-BE3235A0E4A7}" type="slidenum">
              <a:rPr lang="en-US" smtClean="0"/>
              <a:pPr eaLnBrk="1" hangingPunct="1"/>
              <a:t>45</a:t>
            </a:fld>
            <a:endParaRPr lang="en-US"/>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atin typeface="Arial" pitchFamily="34" charset="0"/>
            </a:endParaRPr>
          </a:p>
        </p:txBody>
      </p:sp>
    </p:spTree>
    <p:extLst>
      <p:ext uri="{BB962C8B-B14F-4D97-AF65-F5344CB8AC3E}">
        <p14:creationId xmlns:p14="http://schemas.microsoft.com/office/powerpoint/2010/main" val="8473837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75123D9-A5A3-4383-974B-9FFA2796F834}" type="slidenum">
              <a:rPr lang="en-US" smtClean="0"/>
              <a:pPr eaLnBrk="1" hangingPunct="1"/>
              <a:t>46</a:t>
            </a:fld>
            <a:endParaRPr lang="en-US"/>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atin typeface="Arial" pitchFamily="34" charset="0"/>
            </a:endParaRPr>
          </a:p>
        </p:txBody>
      </p:sp>
    </p:spTree>
    <p:extLst>
      <p:ext uri="{BB962C8B-B14F-4D97-AF65-F5344CB8AC3E}">
        <p14:creationId xmlns:p14="http://schemas.microsoft.com/office/powerpoint/2010/main" val="33951673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D45BF69-B3E7-4809-A883-DA01D594D36A}" type="slidenum">
              <a:rPr lang="en-US" smtClean="0"/>
              <a:pPr eaLnBrk="1" hangingPunct="1"/>
              <a:t>47</a:t>
            </a:fld>
            <a:endParaRPr lang="en-US"/>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630148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027B2EE-39D4-413A-B060-1A93A5DB1F9A}" type="slidenum">
              <a:rPr lang="en-US" smtClean="0"/>
              <a:pPr eaLnBrk="1" hangingPunct="1"/>
              <a:t>48</a:t>
            </a:fld>
            <a:endParaRPr lang="en-US"/>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5333066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FA9C401-C3E7-45BE-B939-49B18C0BD0EC}" type="slidenum">
              <a:rPr lang="en-US" smtClean="0"/>
              <a:pPr eaLnBrk="1" hangingPunct="1"/>
              <a:t>49</a:t>
            </a:fld>
            <a:endParaRPr lang="en-US"/>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8628137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1DB63D6-3FCE-450A-9855-473A5810FD2D}" type="slidenum">
              <a:rPr lang="en-US" smtClean="0"/>
              <a:pPr eaLnBrk="1" hangingPunct="1"/>
              <a:t>50</a:t>
            </a:fld>
            <a:endParaRPr lang="en-US"/>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415848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858B8A8-C994-4534-B7E4-F9C7CF044C78}" type="slidenum">
              <a:rPr lang="en-US" smtClean="0"/>
              <a:pPr eaLnBrk="1" hangingPunct="1"/>
              <a:t>52</a:t>
            </a:fld>
            <a:endParaRPr lang="en-US"/>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468645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973915B-2992-4442-A10C-18989C8EA6C1}" type="slidenum">
              <a:rPr lang="en-US" smtClean="0"/>
              <a:pPr eaLnBrk="1" hangingPunct="1"/>
              <a:t>53</a:t>
            </a:fld>
            <a:endParaRPr lang="en-US"/>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4911705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68E119D-395B-4286-9DB0-A5C6AB74E2E7}" type="slidenum">
              <a:rPr lang="en-US" smtClean="0"/>
              <a:pPr eaLnBrk="1" hangingPunct="1"/>
              <a:t>54</a:t>
            </a:fld>
            <a:endParaRPr lang="en-US"/>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2652439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C9130BE-4520-452B-B4E4-E80B778A6523}" type="slidenum">
              <a:rPr lang="en-US" smtClean="0"/>
              <a:pPr eaLnBrk="1" hangingPunct="1"/>
              <a:t>55</a:t>
            </a:fld>
            <a:endParaRPr lang="en-US"/>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056683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1BD5E1F-1926-45E5-B784-40B02D944DA1}" type="slidenum">
              <a:rPr lang="en-US" smtClean="0"/>
              <a:pPr eaLnBrk="1" hangingPunct="1"/>
              <a:t>6</a:t>
            </a:fld>
            <a:endParaRPr lang="en-US"/>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2682126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98B82C6-DB2A-47C3-A818-BF6CC3B7A521}" type="slidenum">
              <a:rPr lang="en-US" smtClean="0"/>
              <a:pPr eaLnBrk="1" hangingPunct="1"/>
              <a:t>56</a:t>
            </a:fld>
            <a:endParaRPr lang="en-US"/>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xfrm>
            <a:off x="912813" y="4341813"/>
            <a:ext cx="5032375"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Arial" pitchFamily="34" charset="0"/>
              </a:rPr>
              <a:t>In addition, transactions handle nesting quite nicely too…</a:t>
            </a:r>
          </a:p>
        </p:txBody>
      </p:sp>
    </p:spTree>
    <p:extLst>
      <p:ext uri="{BB962C8B-B14F-4D97-AF65-F5344CB8AC3E}">
        <p14:creationId xmlns:p14="http://schemas.microsoft.com/office/powerpoint/2010/main" val="22053994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F272BEC-C9C1-4116-8D98-4BBF8E477BBE}" type="slidenum">
              <a:rPr lang="en-US" smtClean="0"/>
              <a:pPr eaLnBrk="1" hangingPunct="1"/>
              <a:t>57</a:t>
            </a:fld>
            <a:endParaRPr lang="en-US"/>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6640627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24D3CBE-AE56-4F8B-88F1-1864DDD79AEB}" type="slidenum">
              <a:rPr lang="en-US" smtClean="0"/>
              <a:pPr eaLnBrk="1" hangingPunct="1"/>
              <a:t>58</a:t>
            </a:fld>
            <a:endParaRPr lang="en-US"/>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5684333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F0BFC32-FF8E-4195-897E-CD9F99EE98B6}" type="slidenum">
              <a:rPr lang="en-US" smtClean="0"/>
              <a:pPr eaLnBrk="1" hangingPunct="1"/>
              <a:t>59</a:t>
            </a:fld>
            <a:endParaRPr lang="en-US"/>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9099900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B80000E-811C-4305-A455-4119393478F9}" type="slidenum">
              <a:rPr lang="en-US" smtClean="0"/>
              <a:pPr eaLnBrk="1" hangingPunct="1"/>
              <a:t>60</a:t>
            </a:fld>
            <a:endParaRPr lang="en-US"/>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6142647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28CCF90-C67E-4430-8880-3A744D0E80C4}" type="slidenum">
              <a:rPr lang="en-US" smtClean="0"/>
              <a:pPr eaLnBrk="1" hangingPunct="1"/>
              <a:t>63</a:t>
            </a:fld>
            <a:endParaRPr lang="en-US"/>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atin typeface="Arial" pitchFamily="34" charset="0"/>
            </a:endParaRPr>
          </a:p>
        </p:txBody>
      </p:sp>
    </p:spTree>
    <p:extLst>
      <p:ext uri="{BB962C8B-B14F-4D97-AF65-F5344CB8AC3E}">
        <p14:creationId xmlns:p14="http://schemas.microsoft.com/office/powerpoint/2010/main" val="24782036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18C1DE1-909F-4345-84B9-2B62DDA898E3}" type="slidenum">
              <a:rPr lang="en-US" smtClean="0"/>
              <a:pPr eaLnBrk="1" hangingPunct="1"/>
              <a:t>65</a:t>
            </a:fld>
            <a:endParaRPr lang="en-US"/>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xfrm>
            <a:off x="912813" y="4341813"/>
            <a:ext cx="5032375"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atin typeface="Arial" pitchFamily="34" charset="0"/>
              </a:rPr>
              <a:t>ObjectARX programmers will already be familiar with this type of inheritance, but for VB programmers this is all new stuff. </a:t>
            </a:r>
          </a:p>
        </p:txBody>
      </p:sp>
    </p:spTree>
    <p:extLst>
      <p:ext uri="{BB962C8B-B14F-4D97-AF65-F5344CB8AC3E}">
        <p14:creationId xmlns:p14="http://schemas.microsoft.com/office/powerpoint/2010/main" val="13247587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B051478-92B0-4115-9F9F-66332B90DF1D}" type="slidenum">
              <a:rPr lang="en-US" smtClean="0"/>
              <a:pPr eaLnBrk="1" hangingPunct="1"/>
              <a:t>66</a:t>
            </a:fld>
            <a:endParaRPr lang="en-US"/>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9929286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951AC7D-A434-41B6-B613-25997F750D3B}" type="slidenum">
              <a:rPr lang="en-US" smtClean="0"/>
              <a:pPr eaLnBrk="1" hangingPunct="1"/>
              <a:t>67</a:t>
            </a:fld>
            <a:endParaRPr lang="en-US"/>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2234042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7CE37AD-0381-4DD9-93C9-EC56594B3E9B}" type="slidenum">
              <a:rPr lang="en-US" smtClean="0"/>
              <a:pPr eaLnBrk="1" hangingPunct="1"/>
              <a:t>75</a:t>
            </a:fld>
            <a:endParaRPr lang="en-US"/>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23150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12127FA-7489-490E-88DA-086DAB639533}" type="slidenum">
              <a:rPr lang="en-US" smtClean="0"/>
              <a:pPr eaLnBrk="1" hangingPunct="1"/>
              <a:t>7</a:t>
            </a:fld>
            <a:endParaRPr lang="en-US"/>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7642575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ED27830-CE76-492B-8352-F351982E777B}" type="slidenum">
              <a:rPr lang="en-US" smtClean="0"/>
              <a:pPr eaLnBrk="1" hangingPunct="1"/>
              <a:t>78</a:t>
            </a:fld>
            <a:endParaRPr lang="en-US"/>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6480637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24C209B-8ACA-424C-9BC1-B36CE8264ACA}" type="slidenum">
              <a:rPr lang="en-US" smtClean="0"/>
              <a:pPr eaLnBrk="1" hangingPunct="1"/>
              <a:t>79</a:t>
            </a:fld>
            <a:endParaRPr lang="en-US"/>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3072810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B21F98F-8903-4609-8B30-9265ECC2CE25}" type="slidenum">
              <a:rPr lang="en-US" smtClean="0"/>
              <a:pPr eaLnBrk="1" hangingPunct="1"/>
              <a:t>80</a:t>
            </a:fld>
            <a:endParaRPr lang="en-US"/>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9847156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EA125DF-8F91-49EE-BAF1-AD31E9351D5E}" type="slidenum">
              <a:rPr lang="en-US" smtClean="0"/>
              <a:pPr eaLnBrk="1" hangingPunct="1"/>
              <a:t>81</a:t>
            </a:fld>
            <a:endParaRPr lang="en-US"/>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143035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E2EB000-D146-474C-BEE3-2BB988AEA329}" type="slidenum">
              <a:rPr lang="en-US" smtClean="0"/>
              <a:pPr eaLnBrk="1" hangingPunct="1"/>
              <a:t>82</a:t>
            </a:fld>
            <a:endParaRPr lang="en-US"/>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5092312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ADFC7FE-A619-4284-8FBA-D1D39F3D5F52}" type="slidenum">
              <a:rPr lang="en-US" smtClean="0"/>
              <a:pPr eaLnBrk="1" hangingPunct="1"/>
              <a:t>83</a:t>
            </a:fld>
            <a:endParaRPr lang="en-US"/>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6732939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415D62A-914A-42FA-8C8F-550E2FF64F71}" type="slidenum">
              <a:rPr lang="en-US" smtClean="0"/>
              <a:pPr eaLnBrk="1" hangingPunct="1"/>
              <a:t>84</a:t>
            </a:fld>
            <a:endParaRPr lang="en-US"/>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7321139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ED314F8-557B-46B2-B279-8CD5D813E8BD}" type="slidenum">
              <a:rPr lang="en-US" smtClean="0"/>
              <a:pPr eaLnBrk="1" hangingPunct="1"/>
              <a:t>85</a:t>
            </a:fld>
            <a:endParaRPr lang="en-US"/>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1034079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D60B20E-E480-4FAC-9322-C21B80E0D7CF}" type="slidenum">
              <a:rPr lang="en-US" smtClean="0"/>
              <a:pPr eaLnBrk="1" hangingPunct="1"/>
              <a:t>87</a:t>
            </a:fld>
            <a:endParaRPr lang="en-US"/>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914337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B2B1E4B-2173-4001-8D81-937C0FF6F6BA}" type="slidenum">
              <a:rPr lang="en-US" smtClean="0"/>
              <a:pPr eaLnBrk="1" hangingPunct="1"/>
              <a:t>88</a:t>
            </a:fld>
            <a:endParaRPr lang="en-US"/>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809781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A126A47-1B17-4417-9C54-BD1D8B42D38C}" type="slidenum">
              <a:rPr lang="en-US" smtClean="0"/>
              <a:pPr eaLnBrk="1" hangingPunct="1"/>
              <a:t>8</a:t>
            </a:fld>
            <a:endParaRPr lang="en-US"/>
          </a:p>
        </p:txBody>
      </p:sp>
      <p:sp>
        <p:nvSpPr>
          <p:cNvPr id="129027"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itchFamily="34" charset="0"/>
            </a:endParaRPr>
          </a:p>
          <a:p>
            <a:pPr eaLnBrk="1" hangingPunct="1"/>
            <a:endParaRPr lang="en-US">
              <a:latin typeface="Arial" pitchFamily="34" charset="0"/>
            </a:endParaRPr>
          </a:p>
        </p:txBody>
      </p:sp>
    </p:spTree>
    <p:extLst>
      <p:ext uri="{BB962C8B-B14F-4D97-AF65-F5344CB8AC3E}">
        <p14:creationId xmlns:p14="http://schemas.microsoft.com/office/powerpoint/2010/main" val="37345761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B892619-E6B4-4B12-B33A-C69296AE4DA0}" type="slidenum">
              <a:rPr lang="en-US" smtClean="0"/>
              <a:pPr eaLnBrk="1" hangingPunct="1"/>
              <a:t>89</a:t>
            </a:fld>
            <a:endParaRPr lang="en-US"/>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856012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E6707CE-EB41-4C7A-AD2C-E0D92F64EA06}" type="slidenum">
              <a:rPr lang="en-US" smtClean="0"/>
              <a:pPr eaLnBrk="1" hangingPunct="1"/>
              <a:t>90</a:t>
            </a:fld>
            <a:endParaRPr 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6467271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1D494F5-11CA-4550-B573-423D0B0DCEB3}" type="slidenum">
              <a:rPr lang="en-US" smtClean="0"/>
              <a:pPr eaLnBrk="1" hangingPunct="1"/>
              <a:t>93</a:t>
            </a:fld>
            <a:endParaRPr lang="en-US"/>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2292340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5549278-A52E-4876-B7BD-7F6D96509BE3}" type="slidenum">
              <a:rPr lang="en-US" smtClean="0"/>
              <a:pPr eaLnBrk="1" hangingPunct="1"/>
              <a:t>94</a:t>
            </a:fld>
            <a:endParaRPr lang="en-US"/>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0955339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C4E4A69-B54D-49DE-8A32-3FBA29FCCCE5}" type="slidenum">
              <a:rPr lang="en-US" smtClean="0"/>
              <a:pPr eaLnBrk="1" hangingPunct="1"/>
              <a:t>100</a:t>
            </a:fld>
            <a:endParaRPr lang="en-US"/>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33917498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44A806A-6643-42FB-869E-B7D65F812379}" type="slidenum">
              <a:rPr lang="en-US" smtClean="0"/>
              <a:pPr eaLnBrk="1" hangingPunct="1"/>
              <a:t>101</a:t>
            </a:fld>
            <a:endParaRPr lang="en-US"/>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0414027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315321E-B9C0-4F20-90BF-1ECDA63FBCCE}" type="slidenum">
              <a:rPr lang="en-US" smtClean="0"/>
              <a:pPr eaLnBrk="1" hangingPunct="1"/>
              <a:t>105</a:t>
            </a:fld>
            <a:endParaRPr lang="en-US"/>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58393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8478A0D-A201-40C9-91A5-CB67197DB4C9}" type="slidenum">
              <a:rPr lang="en-US" smtClean="0"/>
              <a:pPr eaLnBrk="1" hangingPunct="1"/>
              <a:t>9</a:t>
            </a:fld>
            <a:endParaRPr lang="en-US"/>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519798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D5B06C8-F623-40D3-9344-A5F4CB369EA8}" type="slidenum">
              <a:rPr lang="en-US" smtClean="0"/>
              <a:pPr eaLnBrk="1" hangingPunct="1"/>
              <a:t>10</a:t>
            </a:fld>
            <a:endParaRPr lang="en-US"/>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29253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4"/>
            <a:ext cx="8266176" cy="996229"/>
          </a:xfrm>
        </p:spPr>
        <p:txBody>
          <a:bodyPr/>
          <a:lstStyle>
            <a:lvl1pPr>
              <a:defRPr sz="3400"/>
            </a:lvl1pPr>
          </a:lstStyle>
          <a:p>
            <a:r>
              <a:rPr lang="en-US"/>
              <a:t>Click to edit Master title style</a:t>
            </a:r>
          </a:p>
        </p:txBody>
      </p:sp>
    </p:spTree>
    <p:extLst>
      <p:ext uri="{BB962C8B-B14F-4D97-AF65-F5344CB8AC3E}">
        <p14:creationId xmlns:p14="http://schemas.microsoft.com/office/powerpoint/2010/main" val="1392330358"/>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9094373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4"/>
            <a:ext cx="8266176" cy="996229"/>
          </a:xfrm>
        </p:spPr>
        <p:txBody>
          <a:bodyPr/>
          <a:lstStyle>
            <a:lvl1pPr>
              <a:defRPr sz="3400"/>
            </a:lvl1pPr>
          </a:lstStyle>
          <a:p>
            <a:r>
              <a:rPr lang="en-US"/>
              <a:t>Click to edit Master title style</a:t>
            </a:r>
          </a:p>
        </p:txBody>
      </p:sp>
    </p:spTree>
    <p:extLst>
      <p:ext uri="{BB962C8B-B14F-4D97-AF65-F5344CB8AC3E}">
        <p14:creationId xmlns:p14="http://schemas.microsoft.com/office/powerpoint/2010/main" val="36200957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3" y="255533"/>
            <a:ext cx="7933930" cy="996452"/>
          </a:xfr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749303" y="1508626"/>
            <a:ext cx="7933930" cy="470887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p:cNvSpPr>
            <a:spLocks noGrp="1"/>
          </p:cNvSpPr>
          <p:nvPr userDrawn="1">
            <p:ph type="ftr" sz="quarter" idx="10"/>
          </p:nvPr>
        </p:nvSpPr>
        <p:spPr>
          <a:xfrm>
            <a:off x="3589339" y="6473828"/>
            <a:ext cx="1909762" cy="206375"/>
          </a:xfrm>
          <a:prstGeom prst="rect">
            <a:avLst/>
          </a:prstGeom>
        </p:spPr>
        <p:txBody>
          <a:bodyPr lIns="91409" tIns="45704" rIns="91409" bIns="45704"/>
          <a:lstStyle>
            <a:lvl1pPr>
              <a:defRPr sz="1100">
                <a:solidFill>
                  <a:srgbClr val="FFFFFF"/>
                </a:solidFill>
                <a:latin typeface="Arial" pitchFamily="34" charset="0"/>
              </a:defRPr>
            </a:lvl1pPr>
          </a:lstStyle>
          <a:p>
            <a:pPr>
              <a:defRPr/>
            </a:pPr>
            <a:endParaRPr lang="en-US"/>
          </a:p>
        </p:txBody>
      </p:sp>
    </p:spTree>
    <p:extLst>
      <p:ext uri="{BB962C8B-B14F-4D97-AF65-F5344CB8AC3E}">
        <p14:creationId xmlns:p14="http://schemas.microsoft.com/office/powerpoint/2010/main" val="399485342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
            <a:ext cx="9144000" cy="6321277"/>
          </a:xfrm>
        </p:spPr>
        <p:txBody>
          <a:bodyPr/>
          <a:lstStyle/>
          <a:p>
            <a:pPr lvl="0"/>
            <a:r>
              <a:rPr lang="en-US"/>
              <a:t>Click to edit Master text styles</a:t>
            </a:r>
          </a:p>
        </p:txBody>
      </p:sp>
    </p:spTree>
    <p:extLst>
      <p:ext uri="{BB962C8B-B14F-4D97-AF65-F5344CB8AC3E}">
        <p14:creationId xmlns:p14="http://schemas.microsoft.com/office/powerpoint/2010/main" val="193746056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0"/>
          </p:nvPr>
        </p:nvSpPr>
        <p:spPr>
          <a:xfrm>
            <a:off x="424132" y="1510412"/>
            <a:ext cx="4067808" cy="47111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1"/>
          </p:nvPr>
        </p:nvSpPr>
        <p:spPr>
          <a:xfrm>
            <a:off x="4625552" y="1510411"/>
            <a:ext cx="4069950" cy="4713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603962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6"/>
            <a:ext cx="4862512" cy="838200"/>
          </a:xfrm>
        </p:spPr>
        <p:txBody>
          <a:bodyPr/>
          <a:lstStyle>
            <a:lvl1pPr>
              <a:lnSpc>
                <a:spcPct val="85000"/>
              </a:lnSpc>
              <a:defRPr b="0"/>
            </a:lvl1pPr>
          </a:lstStyle>
          <a:p>
            <a:r>
              <a:rPr lang="en-US"/>
              <a:t>Click to edit Master subtitle style</a:t>
            </a:r>
          </a:p>
        </p:txBody>
      </p:sp>
      <p:sp>
        <p:nvSpPr>
          <p:cNvPr id="4" name="Rectangle 4"/>
          <p:cNvSpPr>
            <a:spLocks noGrp="1" noChangeArrowheads="1"/>
          </p:cNvSpPr>
          <p:nvPr>
            <p:ph type="ftr" sz="quarter" idx="10"/>
          </p:nvPr>
        </p:nvSpPr>
        <p:spPr>
          <a:xfrm>
            <a:off x="319088" y="6535743"/>
            <a:ext cx="4113212" cy="231775"/>
          </a:xfrm>
          <a:prstGeom prst="rect">
            <a:avLst/>
          </a:prstGeom>
        </p:spPr>
        <p:txBody>
          <a:bodyPr lIns="91409" tIns="45704" rIns="91409" bIns="45704"/>
          <a:lstStyle>
            <a:lvl1pPr>
              <a:defRPr>
                <a:solidFill>
                  <a:srgbClr val="FFFFFF"/>
                </a:solidFill>
                <a:latin typeface="Arial" pitchFamily="34" charset="0"/>
              </a:defRPr>
            </a:lvl1pPr>
          </a:lstStyle>
          <a:p>
            <a:pPr>
              <a:defRPr/>
            </a:pPr>
            <a:endParaRPr lang="en-US"/>
          </a:p>
        </p:txBody>
      </p:sp>
    </p:spTree>
    <p:extLst>
      <p:ext uri="{BB962C8B-B14F-4D97-AF65-F5344CB8AC3E}">
        <p14:creationId xmlns:p14="http://schemas.microsoft.com/office/powerpoint/2010/main" val="3762391927"/>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p:spPr>
        <p:txBody>
          <a:bodyPr/>
          <a:lstStyle/>
          <a:p>
            <a:pPr lvl="0"/>
            <a:endParaRPr lang="en-GB" noProof="0">
              <a:sym typeface="Arial" pitchFamily="34" charset="0"/>
            </a:endParaRPr>
          </a:p>
        </p:txBody>
      </p:sp>
      <p:sp>
        <p:nvSpPr>
          <p:cNvPr id="6" name="Title 1"/>
          <p:cNvSpPr>
            <a:spLocks noGrp="1"/>
          </p:cNvSpPr>
          <p:nvPr>
            <p:ph type="title"/>
          </p:nvPr>
        </p:nvSpPr>
        <p:spPr>
          <a:xfrm>
            <a:off x="749303" y="255533"/>
            <a:ext cx="7933930" cy="996452"/>
          </a:xfrm>
        </p:spPr>
        <p:txBody>
          <a:bodyPr/>
          <a:lstStyle>
            <a:lvl1pPr>
              <a:defRPr/>
            </a:lvl1pPr>
          </a:lstStyle>
          <a:p>
            <a:r>
              <a:rPr lang="en-US" dirty="0"/>
              <a:t>Click to edit Master title style</a:t>
            </a:r>
          </a:p>
        </p:txBody>
      </p:sp>
      <p:sp>
        <p:nvSpPr>
          <p:cNvPr id="4" name="Footer Placeholder 3"/>
          <p:cNvSpPr>
            <a:spLocks noGrp="1"/>
          </p:cNvSpPr>
          <p:nvPr>
            <p:ph type="ftr" sz="quarter" idx="10"/>
          </p:nvPr>
        </p:nvSpPr>
        <p:spPr>
          <a:xfrm>
            <a:off x="3589339" y="6473828"/>
            <a:ext cx="1909762" cy="206375"/>
          </a:xfrm>
          <a:prstGeom prst="rect">
            <a:avLst/>
          </a:prstGeom>
        </p:spPr>
        <p:txBody>
          <a:bodyPr lIns="91409" tIns="45704" rIns="91409" bIns="45704"/>
          <a:lstStyle>
            <a:lvl1pPr>
              <a:defRPr sz="1100">
                <a:solidFill>
                  <a:srgbClr val="FFFFFF"/>
                </a:solidFill>
                <a:latin typeface="Arial" pitchFamily="34" charset="0"/>
              </a:defRPr>
            </a:lvl1pPr>
          </a:lstStyle>
          <a:p>
            <a:pPr>
              <a:defRPr/>
            </a:pPr>
            <a:endParaRPr lang="en-US"/>
          </a:p>
        </p:txBody>
      </p:sp>
    </p:spTree>
    <p:extLst>
      <p:ext uri="{BB962C8B-B14F-4D97-AF65-F5344CB8AC3E}">
        <p14:creationId xmlns:p14="http://schemas.microsoft.com/office/powerpoint/2010/main" val="329131220"/>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7"/>
            <a:ext cx="8062912" cy="639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8394805"/>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19088" y="1416050"/>
            <a:ext cx="3763962"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35450" y="1416050"/>
            <a:ext cx="3765550"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65950272"/>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873113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3" y="255533"/>
            <a:ext cx="7933930" cy="996452"/>
          </a:xfr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749303" y="1508626"/>
            <a:ext cx="7933930" cy="47088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a:xfrm>
            <a:off x="3589339" y="6473828"/>
            <a:ext cx="1909762" cy="2063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3300388572"/>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ain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1820073"/>
            <a:ext cx="9144000" cy="3066252"/>
          </a:xfrm>
          <a:prstGeom prst="rect">
            <a:avLst/>
          </a:prstGeom>
          <a:gradFill>
            <a:gsLst>
              <a:gs pos="20000">
                <a:schemeClr val="bg1">
                  <a:alpha val="88000"/>
                </a:schemeClr>
              </a:gs>
              <a:gs pos="100000">
                <a:schemeClr val="bg1">
                  <a:alpha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lIns="64254" tIns="32127" rIns="64254" bIns="32127" rtlCol="0" anchor="ctr"/>
          <a:lstStyle/>
          <a:p>
            <a:pPr algn="ctr"/>
            <a:endParaRPr lang="en-US"/>
          </a:p>
        </p:txBody>
      </p:sp>
      <p:sp>
        <p:nvSpPr>
          <p:cNvPr id="4" name="Text Placeholder 2"/>
          <p:cNvSpPr>
            <a:spLocks noGrp="1"/>
          </p:cNvSpPr>
          <p:nvPr>
            <p:ph type="body" sz="quarter" idx="10" hasCustomPrompt="1"/>
          </p:nvPr>
        </p:nvSpPr>
        <p:spPr>
          <a:xfrm>
            <a:off x="457202" y="2432345"/>
            <a:ext cx="5397358" cy="1205087"/>
          </a:xfrm>
          <a:prstGeom prst="rect">
            <a:avLst/>
          </a:prstGeom>
        </p:spPr>
        <p:txBody>
          <a:bodyPr lIns="0" tIns="0" rIns="0" bIns="0">
            <a:noAutofit/>
          </a:bodyPr>
          <a:lstStyle>
            <a:lvl1pPr marL="0" indent="0">
              <a:spcBef>
                <a:spcPts val="0"/>
              </a:spcBef>
              <a:buNone/>
              <a:defRPr sz="3400" b="1" baseline="0">
                <a:solidFill>
                  <a:schemeClr val="accent4"/>
                </a:solidFill>
              </a:defRPr>
            </a:lvl1pPr>
          </a:lstStyle>
          <a:p>
            <a:r>
              <a:rPr lang="en-US" sz="3200" dirty="0"/>
              <a:t>Main title can extend over one or two lines</a:t>
            </a:r>
          </a:p>
        </p:txBody>
      </p:sp>
      <p:sp>
        <p:nvSpPr>
          <p:cNvPr id="5" name="Text Placeholder 4"/>
          <p:cNvSpPr>
            <a:spLocks noGrp="1"/>
          </p:cNvSpPr>
          <p:nvPr>
            <p:ph type="body" sz="quarter" idx="12" hasCustomPrompt="1"/>
          </p:nvPr>
        </p:nvSpPr>
        <p:spPr>
          <a:xfrm>
            <a:off x="457203" y="3869531"/>
            <a:ext cx="5397356" cy="387255"/>
          </a:xfrm>
          <a:prstGeom prst="rect">
            <a:avLst/>
          </a:prstGeom>
        </p:spPr>
        <p:txBody>
          <a:bodyPr lIns="0" tIns="0" rIns="0" bIns="0">
            <a:noAutofit/>
          </a:bodyPr>
          <a:lstStyle>
            <a:lvl1pPr marL="0" indent="0">
              <a:spcBef>
                <a:spcPts val="0"/>
              </a:spcBef>
              <a:buNone/>
              <a:defRPr sz="2200" b="0" baseline="0">
                <a:solidFill>
                  <a:srgbClr val="000000"/>
                </a:solidFill>
              </a:defRPr>
            </a:lvl1pPr>
          </a:lstStyle>
          <a:p>
            <a:pPr lvl="0"/>
            <a:r>
              <a:rPr lang="en-US" dirty="0"/>
              <a:t>Presenter Name</a:t>
            </a:r>
          </a:p>
        </p:txBody>
      </p:sp>
      <p:sp>
        <p:nvSpPr>
          <p:cNvPr id="6" name="Text Placeholder 15"/>
          <p:cNvSpPr>
            <a:spLocks noGrp="1"/>
          </p:cNvSpPr>
          <p:nvPr>
            <p:ph type="body" sz="quarter" idx="13" hasCustomPrompt="1"/>
          </p:nvPr>
        </p:nvSpPr>
        <p:spPr>
          <a:xfrm>
            <a:off x="457202" y="4256786"/>
            <a:ext cx="5397358" cy="315214"/>
          </a:xfrm>
          <a:prstGeom prst="rect">
            <a:avLst/>
          </a:prstGeom>
        </p:spPr>
        <p:txBody>
          <a:bodyPr lIns="0" tIns="0" rIns="0" bIns="0">
            <a:noAutofit/>
          </a:bodyPr>
          <a:lstStyle>
            <a:lvl1pPr marL="0" indent="0">
              <a:spcBef>
                <a:spcPts val="0"/>
              </a:spcBef>
              <a:buNone/>
              <a:defRPr sz="1700" b="0" baseline="0">
                <a:solidFill>
                  <a:srgbClr val="000000"/>
                </a:solidFill>
              </a:defRPr>
            </a:lvl1pPr>
          </a:lstStyle>
          <a:p>
            <a:pPr lvl="0"/>
            <a:r>
              <a:rPr lang="en-US" dirty="0"/>
              <a:t>Presenter Title</a:t>
            </a:r>
          </a:p>
        </p:txBody>
      </p:sp>
      <p:sp>
        <p:nvSpPr>
          <p:cNvPr id="7" name="Text Placeholder 15"/>
          <p:cNvSpPr>
            <a:spLocks noGrp="1"/>
          </p:cNvSpPr>
          <p:nvPr>
            <p:ph type="body" sz="quarter" idx="14" hasCustomPrompt="1"/>
          </p:nvPr>
        </p:nvSpPr>
        <p:spPr>
          <a:xfrm>
            <a:off x="457202" y="2117128"/>
            <a:ext cx="5397358" cy="315214"/>
          </a:xfrm>
          <a:prstGeom prst="rect">
            <a:avLst/>
          </a:prstGeom>
        </p:spPr>
        <p:txBody>
          <a:bodyPr lIns="0" tIns="0" rIns="0" bIns="0">
            <a:noAutofit/>
          </a:bodyPr>
          <a:lstStyle>
            <a:lvl1pPr marL="0" indent="0">
              <a:spcBef>
                <a:spcPts val="0"/>
              </a:spcBef>
              <a:buNone/>
              <a:defRPr sz="1700" b="1" baseline="0">
                <a:solidFill>
                  <a:schemeClr val="accent4"/>
                </a:solidFill>
              </a:defRPr>
            </a:lvl1pPr>
          </a:lstStyle>
          <a:p>
            <a:pPr lvl="0"/>
            <a:r>
              <a:rPr lang="en-US" dirty="0"/>
              <a:t>Event name 2013</a:t>
            </a:r>
          </a:p>
        </p:txBody>
      </p:sp>
      <p:pic>
        <p:nvPicPr>
          <p:cNvPr id="9" name="Picture 8"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511583"/>
            <a:ext cx="9144000" cy="374742"/>
          </a:xfrm>
          <a:prstGeom prst="rect">
            <a:avLst/>
          </a:prstGeom>
        </p:spPr>
      </p:pic>
      <p:sp>
        <p:nvSpPr>
          <p:cNvPr id="11" name="TextBox 10"/>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034049463"/>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Chapter Titl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4" y="6483258"/>
            <a:ext cx="9144000" cy="374742"/>
          </a:xfrm>
          <a:prstGeom prst="rect">
            <a:avLst/>
          </a:prstGeom>
        </p:spPr>
      </p:pic>
      <p:sp>
        <p:nvSpPr>
          <p:cNvPr id="2" name="Title 1"/>
          <p:cNvSpPr>
            <a:spLocks noGrp="1"/>
          </p:cNvSpPr>
          <p:nvPr>
            <p:ph type="title" hasCustomPrompt="1"/>
          </p:nvPr>
        </p:nvSpPr>
        <p:spPr>
          <a:xfrm>
            <a:off x="894" y="2153448"/>
            <a:ext cx="9143106" cy="2371725"/>
          </a:xfrm>
          <a:prstGeom prst="rect">
            <a:avLst/>
          </a:prstGeom>
          <a:gradFill flip="none" rotWithShape="1">
            <a:gsLst>
              <a:gs pos="20000">
                <a:schemeClr val="bg2">
                  <a:alpha val="88000"/>
                </a:schemeClr>
              </a:gs>
              <a:gs pos="100000">
                <a:schemeClr val="bg2">
                  <a:alpha val="50000"/>
                </a:schemeClr>
              </a:gs>
            </a:gsLst>
            <a:lin ang="0" scaled="1"/>
            <a:tileRect/>
          </a:gradFill>
        </p:spPr>
        <p:txBody>
          <a:bodyPr vert="horz" lIns="0" tIns="0" rIns="0" bIns="0" anchor="ctr" anchorCtr="0"/>
          <a:lstStyle>
            <a:lvl1pPr marL="578277" algn="l">
              <a:defRPr sz="4200" baseline="0"/>
            </a:lvl1pPr>
          </a:lstStyle>
          <a:p>
            <a:r>
              <a:rPr lang="en-US" dirty="0"/>
              <a:t>Section/chapter title slide</a:t>
            </a:r>
          </a:p>
        </p:txBody>
      </p:sp>
      <p:sp>
        <p:nvSpPr>
          <p:cNvPr id="9"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sz="800" baseline="0">
                <a:solidFill>
                  <a:srgbClr val="595959"/>
                </a:solidFill>
              </a:defRPr>
            </a:lvl1pPr>
          </a:lstStyle>
          <a:p>
            <a:pPr lvl="0"/>
            <a:r>
              <a:rPr lang="en-US" dirty="0"/>
              <a:t>Image credit line goes here</a:t>
            </a:r>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1238324753"/>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ontent (1 column)">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417641"/>
            <a:ext cx="8229644"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089397270"/>
      </p:ext>
    </p:extLst>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Content (2 column)">
    <p:spTree>
      <p:nvGrpSpPr>
        <p:cNvPr id="1" name=""/>
        <p:cNvGrpSpPr/>
        <p:nvPr/>
      </p:nvGrpSpPr>
      <p:grpSpPr>
        <a:xfrm>
          <a:off x="0" y="0"/>
          <a:ext cx="0" cy="0"/>
          <a:chOff x="0" y="0"/>
          <a:chExt cx="0" cy="0"/>
        </a:xfrm>
      </p:grpSpPr>
      <p:sp>
        <p:nvSpPr>
          <p:cNvPr id="8"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3"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8"/>
          </p:nvPr>
        </p:nvSpPr>
        <p:spPr>
          <a:xfrm>
            <a:off x="4646616" y="1417640"/>
            <a:ext cx="4040187" cy="4767281"/>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298238507"/>
      </p:ext>
    </p:extLst>
  </p:cSld>
  <p:clrMapOvr>
    <a:masterClrMapping/>
  </p:clrMapOvr>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Keywor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0" y="4"/>
            <a:ext cx="9144000" cy="6184921"/>
          </a:xfrm>
          <a:prstGeom prst="rect">
            <a:avLst/>
          </a:prstGeom>
        </p:spPr>
        <p:txBody>
          <a:bodyPr lIns="0" tIns="0" rIns="0" bIns="0" anchor="ctr" anchorCtr="1">
            <a:normAutofit/>
          </a:bodyPr>
          <a:lstStyle>
            <a:lvl1pPr marL="0" indent="0" algn="ctr">
              <a:spcBef>
                <a:spcPts val="0"/>
              </a:spcBef>
              <a:buNone/>
              <a:defRPr sz="9800" b="1" i="0">
                <a:solidFill>
                  <a:srgbClr val="1B58A8"/>
                </a:solidFill>
                <a:latin typeface="Frutiger Next LT W1G"/>
                <a:cs typeface="Frutiger Next LT W1G"/>
              </a:defRPr>
            </a:lvl1pPr>
          </a:lstStyle>
          <a:p>
            <a:pPr lvl="0"/>
            <a:r>
              <a:rPr lang="en-US" dirty="0"/>
              <a:t>Keyword</a:t>
            </a:r>
          </a:p>
        </p:txBody>
      </p:sp>
      <p:sp>
        <p:nvSpPr>
          <p:cNvPr id="4" name="TextBox 3"/>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65741355"/>
      </p:ext>
    </p:extLst>
  </p:cSld>
  <p:clrMapOvr>
    <a:masterClrMapping/>
  </p:clrMapOvr>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Text and Images">
    <p:spTree>
      <p:nvGrpSpPr>
        <p:cNvPr id="1" name=""/>
        <p:cNvGrpSpPr/>
        <p:nvPr/>
      </p:nvGrpSpPr>
      <p:grpSpPr>
        <a:xfrm>
          <a:off x="0" y="0"/>
          <a:ext cx="0" cy="0"/>
          <a:chOff x="0" y="0"/>
          <a:chExt cx="0" cy="0"/>
        </a:xfrm>
      </p:grpSpPr>
      <p:sp>
        <p:nvSpPr>
          <p:cNvPr id="9" name="Picture Placeholder 6"/>
          <p:cNvSpPr>
            <a:spLocks noGrp="1"/>
          </p:cNvSpPr>
          <p:nvPr>
            <p:ph type="pic" sz="quarter" idx="13"/>
          </p:nvPr>
        </p:nvSpPr>
        <p:spPr>
          <a:xfrm>
            <a:off x="4646570" y="1417643"/>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7" name="Text Placeholder 16"/>
          <p:cNvSpPr>
            <a:spLocks noGrp="1"/>
          </p:cNvSpPr>
          <p:nvPr>
            <p:ph type="body" sz="quarter" idx="14" hasCustomPrompt="1"/>
          </p:nvPr>
        </p:nvSpPr>
        <p:spPr>
          <a:xfrm>
            <a:off x="4646570" y="3578380"/>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2"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p:cNvSpPr>
            <a:spLocks noGrp="1"/>
          </p:cNvSpPr>
          <p:nvPr>
            <p:ph type="pic" sz="quarter" idx="18"/>
          </p:nvPr>
        </p:nvSpPr>
        <p:spPr>
          <a:xfrm>
            <a:off x="4646570" y="3852669"/>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4" name="Text Placeholder 16"/>
          <p:cNvSpPr>
            <a:spLocks noGrp="1"/>
          </p:cNvSpPr>
          <p:nvPr>
            <p:ph type="body" sz="quarter" idx="19" hasCustomPrompt="1"/>
          </p:nvPr>
        </p:nvSpPr>
        <p:spPr>
          <a:xfrm>
            <a:off x="4646570" y="6013407"/>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0" name="TextBox 9"/>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249235779"/>
      </p:ext>
    </p:extLst>
  </p:cSld>
  <p:clrMapOvr>
    <a:masterClrMapping/>
  </p:clrMapOvr>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Image Full Screen with Credit Lin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7" name="Picture 6"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483258"/>
            <a:ext cx="9144000" cy="374742"/>
          </a:xfrm>
          <a:prstGeom prst="rect">
            <a:avLst/>
          </a:prstGeom>
        </p:spPr>
      </p:pic>
      <p:sp>
        <p:nvSpPr>
          <p:cNvPr id="10"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lang="en-US" sz="800" smtClean="0"/>
            </a:lvl1pPr>
          </a:lstStyle>
          <a:p>
            <a:pPr lvl="0"/>
            <a:r>
              <a:rPr lang="en-US" dirty="0"/>
              <a:t>Image courtesy of Castro Mello Architects</a:t>
            </a:r>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2915085723"/>
      </p:ext>
    </p:extLst>
  </p:cSld>
  <p:clrMapOvr>
    <a:masterClrMapping/>
  </p:clrMapOvr>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9781" y="5799669"/>
            <a:ext cx="8923546" cy="703310"/>
          </a:xfrm>
          <a:prstGeom prst="rect">
            <a:avLst/>
          </a:prstGeom>
        </p:spPr>
        <p:txBody>
          <a:bodyPr vert="horz" lIns="0" tIns="0" rIns="0" bIns="0" anchor="b" anchorCtr="0"/>
          <a:lstStyle>
            <a:lvl1pPr marL="0" indent="0">
              <a:buNone/>
              <a:defRPr sz="800" kern="0" spc="-7">
                <a:solidFill>
                  <a:srgbClr val="595959"/>
                </a:solidFill>
              </a:defRPr>
            </a:lvl1p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
        <p:nvSpPr>
          <p:cNvPr id="8" name="TextBox 7"/>
          <p:cNvSpPr txBox="1"/>
          <p:nvPr/>
        </p:nvSpPr>
        <p:spPr>
          <a:xfrm>
            <a:off x="109784" y="6605222"/>
            <a:ext cx="1969821" cy="12311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 Inc. All rights reserved.</a:t>
            </a:r>
          </a:p>
        </p:txBody>
      </p:sp>
      <p:pic>
        <p:nvPicPr>
          <p:cNvPr id="6" name="Picture 5" descr="PPT_Template_Autodesk_Logo.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1478" y="2847647"/>
            <a:ext cx="5408750" cy="883751"/>
          </a:xfrm>
          <a:prstGeom prst="rect">
            <a:avLst/>
          </a:prstGeom>
        </p:spPr>
      </p:pic>
    </p:spTree>
    <p:extLst>
      <p:ext uri="{BB962C8B-B14F-4D97-AF65-F5344CB8AC3E}">
        <p14:creationId xmlns:p14="http://schemas.microsoft.com/office/powerpoint/2010/main" val="3231301732"/>
      </p:ext>
    </p:extLst>
  </p:cSld>
  <p:clrMapOvr>
    <a:masterClrMapping/>
  </p:clrMapOvr>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a:prstGeom prst="rect">
            <a:avLst/>
          </a:prstGeom>
        </p:spPr>
        <p:txBody>
          <a:bodyPr lIns="91430" tIns="45714" rIns="91430" bIns="45714"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6"/>
            <a:ext cx="4862512" cy="838200"/>
          </a:xfrm>
          <a:prstGeom prst="rect">
            <a:avLst/>
          </a:prstGeom>
        </p:spPr>
        <p:txBody>
          <a:bodyPr lIns="91430" tIns="45714" rIns="91430" bIns="45714"/>
          <a:lstStyle>
            <a:lvl1pPr>
              <a:lnSpc>
                <a:spcPct val="85000"/>
              </a:lnSpc>
              <a:defRPr b="0"/>
            </a:lvl1pPr>
          </a:lstStyle>
          <a:p>
            <a:r>
              <a:rPr lang="en-US"/>
              <a:t>Click to edit Master subtitle style</a:t>
            </a:r>
          </a:p>
        </p:txBody>
      </p:sp>
      <p:sp>
        <p:nvSpPr>
          <p:cNvPr id="4" name="Rectangle 4"/>
          <p:cNvSpPr>
            <a:spLocks noGrp="1" noChangeArrowheads="1"/>
          </p:cNvSpPr>
          <p:nvPr>
            <p:ph type="ftr" sz="quarter" idx="10"/>
          </p:nvPr>
        </p:nvSpPr>
        <p:spPr>
          <a:xfrm>
            <a:off x="319088" y="6535743"/>
            <a:ext cx="4113212" cy="2317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2796687707"/>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388572"/>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
            <a:ext cx="9144000" cy="6321277"/>
          </a:xfrm>
        </p:spPr>
        <p:txBody>
          <a:bodyPr/>
          <a:lstStyle/>
          <a:p>
            <a:pPr lvl="0"/>
            <a:r>
              <a:rPr lang="en-US"/>
              <a:t>Click to edit Master text styles</a:t>
            </a:r>
          </a:p>
        </p:txBody>
      </p:sp>
    </p:spTree>
    <p:extLst>
      <p:ext uri="{BB962C8B-B14F-4D97-AF65-F5344CB8AC3E}">
        <p14:creationId xmlns:p14="http://schemas.microsoft.com/office/powerpoint/2010/main" val="1742303078"/>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4"/>
            <a:ext cx="8266176" cy="996229"/>
          </a:xfrm>
          <a:prstGeom prst="rect">
            <a:avLst/>
          </a:prstGeom>
        </p:spPr>
        <p:txBody>
          <a:bodyPr/>
          <a:lstStyle>
            <a:lvl1pPr>
              <a:defRPr sz="3400"/>
            </a:lvl1pPr>
          </a:lstStyle>
          <a:p>
            <a:r>
              <a:rPr lang="en-US"/>
              <a:t>Click to edit Master title style</a:t>
            </a:r>
          </a:p>
        </p:txBody>
      </p:sp>
    </p:spTree>
    <p:extLst>
      <p:ext uri="{BB962C8B-B14F-4D97-AF65-F5344CB8AC3E}">
        <p14:creationId xmlns:p14="http://schemas.microsoft.com/office/powerpoint/2010/main" val="1392330358"/>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0"/>
          </p:nvPr>
        </p:nvSpPr>
        <p:spPr>
          <a:xfrm>
            <a:off x="424132" y="1510412"/>
            <a:ext cx="4067808" cy="47111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1"/>
          </p:nvPr>
        </p:nvSpPr>
        <p:spPr>
          <a:xfrm>
            <a:off x="4625552" y="1510411"/>
            <a:ext cx="4069950" cy="4713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150199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6"/>
            <a:ext cx="4862512" cy="838200"/>
          </a:xfrm>
        </p:spPr>
        <p:txBody>
          <a:bodyPr/>
          <a:lstStyle>
            <a:lvl1pPr>
              <a:lnSpc>
                <a:spcPct val="85000"/>
              </a:lnSpc>
              <a:defRPr b="0"/>
            </a:lvl1pPr>
          </a:lstStyle>
          <a:p>
            <a:r>
              <a:rPr lang="en-US"/>
              <a:t>Click to edit Master subtitle style</a:t>
            </a:r>
          </a:p>
        </p:txBody>
      </p:sp>
      <p:sp>
        <p:nvSpPr>
          <p:cNvPr id="4" name="Rectangle 4"/>
          <p:cNvSpPr>
            <a:spLocks noGrp="1" noChangeArrowheads="1"/>
          </p:cNvSpPr>
          <p:nvPr>
            <p:ph type="ftr" sz="quarter" idx="10"/>
          </p:nvPr>
        </p:nvSpPr>
        <p:spPr>
          <a:xfrm>
            <a:off x="319088" y="6535743"/>
            <a:ext cx="4113212" cy="2317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279668770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p:spPr>
        <p:txBody>
          <a:bodyPr/>
          <a:lstStyle/>
          <a:p>
            <a:pPr lvl="0"/>
            <a:r>
              <a:rPr lang="en-US" noProof="0">
                <a:sym typeface="Arial" pitchFamily="34" charset="0"/>
              </a:rPr>
              <a:t>Click icon to add chart</a:t>
            </a:r>
            <a:endParaRPr lang="en-GB" noProof="0">
              <a:sym typeface="Arial" pitchFamily="34" charset="0"/>
            </a:endParaRPr>
          </a:p>
        </p:txBody>
      </p:sp>
      <p:sp>
        <p:nvSpPr>
          <p:cNvPr id="6" name="Title 1"/>
          <p:cNvSpPr>
            <a:spLocks noGrp="1"/>
          </p:cNvSpPr>
          <p:nvPr>
            <p:ph type="title"/>
          </p:nvPr>
        </p:nvSpPr>
        <p:spPr>
          <a:xfrm>
            <a:off x="749303" y="255533"/>
            <a:ext cx="7933930" cy="996452"/>
          </a:xfrm>
        </p:spPr>
        <p:txBody>
          <a:bodyPr/>
          <a:lstStyle>
            <a:lvl1pPr>
              <a:defRPr/>
            </a:lvl1pPr>
          </a:lstStyle>
          <a:p>
            <a:r>
              <a:rPr lang="en-US"/>
              <a:t>Click to edit Master title style</a:t>
            </a:r>
            <a:endParaRPr lang="en-US" dirty="0"/>
          </a:p>
        </p:txBody>
      </p:sp>
      <p:sp>
        <p:nvSpPr>
          <p:cNvPr id="4" name="Footer Placeholder 3"/>
          <p:cNvSpPr>
            <a:spLocks noGrp="1"/>
          </p:cNvSpPr>
          <p:nvPr>
            <p:ph type="ftr" sz="quarter" idx="10"/>
          </p:nvPr>
        </p:nvSpPr>
        <p:spPr>
          <a:xfrm>
            <a:off x="3589339" y="6473828"/>
            <a:ext cx="1909762" cy="2063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80590612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7"/>
            <a:ext cx="8062912" cy="639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2985059"/>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19088" y="1416050"/>
            <a:ext cx="3763962"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35450" y="1416050"/>
            <a:ext cx="3765550"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8180691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6234223"/>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jpeg"/><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3.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17514" y="255588"/>
            <a:ext cx="8266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1027" name="Rectangle 2"/>
          <p:cNvSpPr>
            <a:spLocks noGrp="1" noChangeArrowheads="1"/>
          </p:cNvSpPr>
          <p:nvPr>
            <p:ph type="body" idx="1"/>
          </p:nvPr>
        </p:nvSpPr>
        <p:spPr bwMode="auto">
          <a:xfrm>
            <a:off x="417514" y="1508128"/>
            <a:ext cx="8266112"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1028"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 y="6323018"/>
            <a:ext cx="91487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077" name="Text Box 76"/>
          <p:cNvSpPr txBox="1">
            <a:spLocks noChangeArrowheads="1"/>
          </p:cNvSpPr>
          <p:nvPr/>
        </p:nvSpPr>
        <p:spPr bwMode="white">
          <a:xfrm>
            <a:off x="414338" y="6515100"/>
            <a:ext cx="2038350" cy="141288"/>
          </a:xfrm>
          <a:prstGeom prst="rect">
            <a:avLst/>
          </a:prstGeom>
          <a:noFill/>
          <a:ln>
            <a:noFill/>
          </a:ln>
        </p:spPr>
        <p:txBody>
          <a:bodyPr lIns="0" tIns="0" rIns="0" bIns="0" anchor="ct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pPr>
              <a:defRPr/>
            </a:pPr>
            <a:r>
              <a:rPr lang="en-US" sz="600" dirty="0">
                <a:solidFill>
                  <a:srgbClr val="969696"/>
                </a:solidFill>
              </a:rPr>
              <a:t>© 2012 Autodesk </a:t>
            </a:r>
          </a:p>
        </p:txBody>
      </p:sp>
    </p:spTree>
  </p:cSld>
  <p:clrMap bg1="dk1" tx1="lt1" bg2="dk2" tx2="lt2" accent1="accent1" accent2="accent2" accent3="accent3" accent4="accent4" accent5="accent5" accent6="accent6" hlink="hlink" folHlink="folHlink"/>
  <p:sldLayoutIdLst>
    <p:sldLayoutId id="2147484155" r:id="rId1"/>
    <p:sldLayoutId id="2147484164" r:id="rId2"/>
    <p:sldLayoutId id="2147484165" r:id="rId3"/>
    <p:sldLayoutId id="2147484166" r:id="rId4"/>
    <p:sldLayoutId id="2147484167" r:id="rId5"/>
    <p:sldLayoutId id="2147484168" r:id="rId6"/>
    <p:sldLayoutId id="2147484156" r:id="rId7"/>
    <p:sldLayoutId id="2147484157" r:id="rId8"/>
    <p:sldLayoutId id="2147484158" r:id="rId9"/>
  </p:sldLayoutIdLst>
  <p:transition spd="med">
    <p:fade/>
  </p:transition>
  <p:hf sldNum="0" hdr="0" dt="0"/>
  <p:txStyles>
    <p:titleStyle>
      <a:lvl1pPr algn="l" rtl="0" eaLnBrk="0" fontAlgn="base" hangingPunct="0">
        <a:spcBef>
          <a:spcPct val="0"/>
        </a:spcBef>
        <a:spcAft>
          <a:spcPct val="0"/>
        </a:spcAft>
        <a:defRPr sz="28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32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645"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3967"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290"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371" indent="-198371" algn="l" rtl="0" eaLnBrk="0" fontAlgn="base" hangingPunct="0">
        <a:spcBef>
          <a:spcPts val="350"/>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6740" indent="-198371" algn="l" rtl="0" eaLnBrk="0" fontAlgn="base" hangingPunct="0">
        <a:spcBef>
          <a:spcPts val="35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7960" indent="-177740" algn="l" rtl="0" eaLnBrk="0" fontAlgn="base" hangingPunct="0">
        <a:spcBef>
          <a:spcPts val="275"/>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202" indent="-158696" algn="l" rtl="0" eaLnBrk="0" fontAlgn="base" hangingPunct="0">
        <a:spcBef>
          <a:spcPts val="213"/>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7181" indent="-142828" algn="l" rtl="0" eaLnBrk="0" fontAlgn="base" hangingPunct="0">
        <a:spcBef>
          <a:spcPts val="213"/>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200"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52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384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5166"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645" rtl="0" eaLnBrk="1" latinLnBrk="0" hangingPunct="1">
        <a:defRPr sz="1300" kern="1200">
          <a:solidFill>
            <a:schemeClr val="tx1"/>
          </a:solidFill>
          <a:latin typeface="+mn-lt"/>
          <a:ea typeface="+mn-ea"/>
          <a:cs typeface="+mn-cs"/>
        </a:defRPr>
      </a:lvl1pPr>
      <a:lvl2pPr marL="321323" algn="l" defTabSz="642645" rtl="0" eaLnBrk="1" latinLnBrk="0" hangingPunct="1">
        <a:defRPr sz="1300" kern="1200">
          <a:solidFill>
            <a:schemeClr val="tx1"/>
          </a:solidFill>
          <a:latin typeface="+mn-lt"/>
          <a:ea typeface="+mn-ea"/>
          <a:cs typeface="+mn-cs"/>
        </a:defRPr>
      </a:lvl2pPr>
      <a:lvl3pPr marL="642645" algn="l" defTabSz="642645" rtl="0" eaLnBrk="1" latinLnBrk="0" hangingPunct="1">
        <a:defRPr sz="1300" kern="1200">
          <a:solidFill>
            <a:schemeClr val="tx1"/>
          </a:solidFill>
          <a:latin typeface="+mn-lt"/>
          <a:ea typeface="+mn-ea"/>
          <a:cs typeface="+mn-cs"/>
        </a:defRPr>
      </a:lvl3pPr>
      <a:lvl4pPr marL="963967" algn="l" defTabSz="642645" rtl="0" eaLnBrk="1" latinLnBrk="0" hangingPunct="1">
        <a:defRPr sz="1300" kern="1200">
          <a:solidFill>
            <a:schemeClr val="tx1"/>
          </a:solidFill>
          <a:latin typeface="+mn-lt"/>
          <a:ea typeface="+mn-ea"/>
          <a:cs typeface="+mn-cs"/>
        </a:defRPr>
      </a:lvl4pPr>
      <a:lvl5pPr marL="1285290" algn="l" defTabSz="642645" rtl="0" eaLnBrk="1" latinLnBrk="0" hangingPunct="1">
        <a:defRPr sz="1300" kern="1200">
          <a:solidFill>
            <a:schemeClr val="tx1"/>
          </a:solidFill>
          <a:latin typeface="+mn-lt"/>
          <a:ea typeface="+mn-ea"/>
          <a:cs typeface="+mn-cs"/>
        </a:defRPr>
      </a:lvl5pPr>
      <a:lvl6pPr marL="1606611" algn="l" defTabSz="642645" rtl="0" eaLnBrk="1" latinLnBrk="0" hangingPunct="1">
        <a:defRPr sz="1300" kern="1200">
          <a:solidFill>
            <a:schemeClr val="tx1"/>
          </a:solidFill>
          <a:latin typeface="+mn-lt"/>
          <a:ea typeface="+mn-ea"/>
          <a:cs typeface="+mn-cs"/>
        </a:defRPr>
      </a:lvl6pPr>
      <a:lvl7pPr marL="1927934" algn="l" defTabSz="642645" rtl="0" eaLnBrk="1" latinLnBrk="0" hangingPunct="1">
        <a:defRPr sz="1300" kern="1200">
          <a:solidFill>
            <a:schemeClr val="tx1"/>
          </a:solidFill>
          <a:latin typeface="+mn-lt"/>
          <a:ea typeface="+mn-ea"/>
          <a:cs typeface="+mn-cs"/>
        </a:defRPr>
      </a:lvl7pPr>
      <a:lvl8pPr marL="2249257" algn="l" defTabSz="642645" rtl="0" eaLnBrk="1" latinLnBrk="0" hangingPunct="1">
        <a:defRPr sz="1300" kern="1200">
          <a:solidFill>
            <a:schemeClr val="tx1"/>
          </a:solidFill>
          <a:latin typeface="+mn-lt"/>
          <a:ea typeface="+mn-ea"/>
          <a:cs typeface="+mn-cs"/>
        </a:defRPr>
      </a:lvl8pPr>
      <a:lvl9pPr marL="2570579" algn="l" defTabSz="642645"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417514" y="255588"/>
            <a:ext cx="8266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2051" name="Rectangle 2"/>
          <p:cNvSpPr>
            <a:spLocks noGrp="1" noChangeArrowheads="1"/>
          </p:cNvSpPr>
          <p:nvPr>
            <p:ph type="body" idx="1"/>
          </p:nvPr>
        </p:nvSpPr>
        <p:spPr bwMode="auto">
          <a:xfrm>
            <a:off x="417514" y="1508128"/>
            <a:ext cx="8266112"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20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 y="6323018"/>
            <a:ext cx="91487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101" name="Text Box 76"/>
          <p:cNvSpPr txBox="1">
            <a:spLocks noChangeArrowheads="1"/>
          </p:cNvSpPr>
          <p:nvPr/>
        </p:nvSpPr>
        <p:spPr bwMode="white">
          <a:xfrm>
            <a:off x="414338" y="6515100"/>
            <a:ext cx="2038350" cy="141288"/>
          </a:xfrm>
          <a:prstGeom prst="rect">
            <a:avLst/>
          </a:prstGeom>
          <a:noFill/>
          <a:ln>
            <a:noFill/>
          </a:ln>
        </p:spPr>
        <p:txBody>
          <a:bodyPr lIns="0" tIns="0" rIns="0" bIns="0" anchor="ct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pPr>
              <a:defRPr/>
            </a:pPr>
            <a:r>
              <a:rPr lang="en-US" sz="600">
                <a:solidFill>
                  <a:srgbClr val="969696"/>
                </a:solidFill>
              </a:rPr>
              <a:t>© 2011 Autodesk </a:t>
            </a:r>
          </a:p>
        </p:txBody>
      </p:sp>
    </p:spTree>
  </p:cSld>
  <p:clrMap bg1="dk1" tx1="lt1" bg2="dk2" tx2="lt2" accent1="accent1" accent2="accent2" accent3="accent3" accent4="accent4" accent5="accent5" accent6="accent6" hlink="hlink" folHlink="folHlink"/>
  <p:sldLayoutIdLst>
    <p:sldLayoutId id="2147484159" r:id="rId1"/>
  </p:sldLayoutIdLst>
  <p:transition/>
  <p:hf hdr="0" ftr="0" dt="0"/>
  <p:txStyles>
    <p:titleStyle>
      <a:lvl1pPr algn="l" rtl="0" eaLnBrk="0" fontAlgn="base" hangingPunct="0">
        <a:spcBef>
          <a:spcPct val="0"/>
        </a:spcBef>
        <a:spcAft>
          <a:spcPct val="0"/>
        </a:spcAft>
        <a:defRPr sz="28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286"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572"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3859"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146"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371" indent="-198371" algn="l" rtl="0" eaLnBrk="0" fontAlgn="base" hangingPunct="0">
        <a:spcBef>
          <a:spcPts val="350"/>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6740" indent="-198371" algn="l" rtl="0" eaLnBrk="0" fontAlgn="base" hangingPunct="0">
        <a:spcBef>
          <a:spcPts val="35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6373" indent="-177740" algn="l" rtl="0" eaLnBrk="0" fontAlgn="base" hangingPunct="0">
        <a:spcBef>
          <a:spcPts val="275"/>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6613" indent="-158696" algn="l" rtl="0" eaLnBrk="0" fontAlgn="base" hangingPunct="0">
        <a:spcBef>
          <a:spcPts val="213"/>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7181" indent="-142828" algn="l" rtl="0" eaLnBrk="0" fontAlgn="base" hangingPunct="0">
        <a:spcBef>
          <a:spcPts val="213"/>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016"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303"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3588"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4871"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572" rtl="0" eaLnBrk="1" latinLnBrk="0" hangingPunct="1">
        <a:defRPr sz="1300" kern="1200">
          <a:solidFill>
            <a:schemeClr val="tx1"/>
          </a:solidFill>
          <a:latin typeface="+mn-lt"/>
          <a:ea typeface="+mn-ea"/>
          <a:cs typeface="+mn-cs"/>
        </a:defRPr>
      </a:lvl1pPr>
      <a:lvl2pPr marL="321286" algn="l" defTabSz="642572" rtl="0" eaLnBrk="1" latinLnBrk="0" hangingPunct="1">
        <a:defRPr sz="1300" kern="1200">
          <a:solidFill>
            <a:schemeClr val="tx1"/>
          </a:solidFill>
          <a:latin typeface="+mn-lt"/>
          <a:ea typeface="+mn-ea"/>
          <a:cs typeface="+mn-cs"/>
        </a:defRPr>
      </a:lvl2pPr>
      <a:lvl3pPr marL="642572" algn="l" defTabSz="642572" rtl="0" eaLnBrk="1" latinLnBrk="0" hangingPunct="1">
        <a:defRPr sz="1300" kern="1200">
          <a:solidFill>
            <a:schemeClr val="tx1"/>
          </a:solidFill>
          <a:latin typeface="+mn-lt"/>
          <a:ea typeface="+mn-ea"/>
          <a:cs typeface="+mn-cs"/>
        </a:defRPr>
      </a:lvl3pPr>
      <a:lvl4pPr marL="963859" algn="l" defTabSz="642572" rtl="0" eaLnBrk="1" latinLnBrk="0" hangingPunct="1">
        <a:defRPr sz="1300" kern="1200">
          <a:solidFill>
            <a:schemeClr val="tx1"/>
          </a:solidFill>
          <a:latin typeface="+mn-lt"/>
          <a:ea typeface="+mn-ea"/>
          <a:cs typeface="+mn-cs"/>
        </a:defRPr>
      </a:lvl4pPr>
      <a:lvl5pPr marL="1285146" algn="l" defTabSz="642572" rtl="0" eaLnBrk="1" latinLnBrk="0" hangingPunct="1">
        <a:defRPr sz="1300" kern="1200">
          <a:solidFill>
            <a:schemeClr val="tx1"/>
          </a:solidFill>
          <a:latin typeface="+mn-lt"/>
          <a:ea typeface="+mn-ea"/>
          <a:cs typeface="+mn-cs"/>
        </a:defRPr>
      </a:lvl5pPr>
      <a:lvl6pPr marL="1606431" algn="l" defTabSz="642572" rtl="0" eaLnBrk="1" latinLnBrk="0" hangingPunct="1">
        <a:defRPr sz="1300" kern="1200">
          <a:solidFill>
            <a:schemeClr val="tx1"/>
          </a:solidFill>
          <a:latin typeface="+mn-lt"/>
          <a:ea typeface="+mn-ea"/>
          <a:cs typeface="+mn-cs"/>
        </a:defRPr>
      </a:lvl6pPr>
      <a:lvl7pPr marL="1927717" algn="l" defTabSz="642572" rtl="0" eaLnBrk="1" latinLnBrk="0" hangingPunct="1">
        <a:defRPr sz="1300" kern="1200">
          <a:solidFill>
            <a:schemeClr val="tx1"/>
          </a:solidFill>
          <a:latin typeface="+mn-lt"/>
          <a:ea typeface="+mn-ea"/>
          <a:cs typeface="+mn-cs"/>
        </a:defRPr>
      </a:lvl7pPr>
      <a:lvl8pPr marL="2249003" algn="l" defTabSz="642572" rtl="0" eaLnBrk="1" latinLnBrk="0" hangingPunct="1">
        <a:defRPr sz="1300" kern="1200">
          <a:solidFill>
            <a:schemeClr val="tx1"/>
          </a:solidFill>
          <a:latin typeface="+mn-lt"/>
          <a:ea typeface="+mn-ea"/>
          <a:cs typeface="+mn-cs"/>
        </a:defRPr>
      </a:lvl8pPr>
      <a:lvl9pPr marL="2570291" algn="l" defTabSz="642572"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417514" y="255588"/>
            <a:ext cx="8266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3075" name="Rectangle 2"/>
          <p:cNvSpPr>
            <a:spLocks noGrp="1" noChangeArrowheads="1"/>
          </p:cNvSpPr>
          <p:nvPr>
            <p:ph type="body" idx="1"/>
          </p:nvPr>
        </p:nvSpPr>
        <p:spPr bwMode="auto">
          <a:xfrm>
            <a:off x="417514" y="1508128"/>
            <a:ext cx="8266112"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307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 y="6323018"/>
            <a:ext cx="91487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077" name="Text Box 76"/>
          <p:cNvSpPr txBox="1">
            <a:spLocks noChangeArrowheads="1"/>
          </p:cNvSpPr>
          <p:nvPr/>
        </p:nvSpPr>
        <p:spPr bwMode="white">
          <a:xfrm>
            <a:off x="414338" y="6515100"/>
            <a:ext cx="2038350" cy="141288"/>
          </a:xfrm>
          <a:prstGeom prst="rect">
            <a:avLst/>
          </a:prstGeom>
          <a:noFill/>
          <a:ln>
            <a:noFill/>
          </a:ln>
        </p:spPr>
        <p:txBody>
          <a:bodyPr lIns="0" tIns="0" rIns="0" bIns="0" anchor="ct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pPr>
              <a:defRPr/>
            </a:pPr>
            <a:r>
              <a:rPr lang="en-US" sz="600">
                <a:solidFill>
                  <a:srgbClr val="969696"/>
                </a:solidFill>
              </a:rPr>
              <a:t>© 2011 Autodesk </a:t>
            </a:r>
          </a:p>
        </p:txBody>
      </p:sp>
    </p:spTree>
  </p:cSld>
  <p:clrMap bg1="dk1" tx1="lt1" bg2="dk2" tx2="lt2" accent1="accent1" accent2="accent2" accent3="accent3" accent4="accent4" accent5="accent5" accent6="accent6" hlink="hlink" folHlink="folHlink"/>
  <p:sldLayoutIdLst>
    <p:sldLayoutId id="2147484160" r:id="rId1"/>
    <p:sldLayoutId id="2147484169" r:id="rId2"/>
    <p:sldLayoutId id="2147484170" r:id="rId3"/>
    <p:sldLayoutId id="2147484171" r:id="rId4"/>
    <p:sldLayoutId id="2147484172" r:id="rId5"/>
    <p:sldLayoutId id="2147484173" r:id="rId6"/>
    <p:sldLayoutId id="2147484161" r:id="rId7"/>
    <p:sldLayoutId id="2147484162" r:id="rId8"/>
    <p:sldLayoutId id="2147484163" r:id="rId9"/>
  </p:sldLayoutIdLst>
  <p:transition spd="med">
    <p:fade/>
  </p:transition>
  <p:hf hdr="0" ftr="0" dt="0"/>
  <p:txStyles>
    <p:titleStyle>
      <a:lvl1pPr algn="l" rtl="0" eaLnBrk="0" fontAlgn="base" hangingPunct="0">
        <a:spcBef>
          <a:spcPct val="0"/>
        </a:spcBef>
        <a:spcAft>
          <a:spcPct val="0"/>
        </a:spcAft>
        <a:defRPr sz="28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32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645"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3967"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290"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371" indent="-198371" algn="l" rtl="0" eaLnBrk="0" fontAlgn="base" hangingPunct="0">
        <a:spcBef>
          <a:spcPts val="350"/>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6740" indent="-198371" algn="l" rtl="0" eaLnBrk="0" fontAlgn="base" hangingPunct="0">
        <a:spcBef>
          <a:spcPts val="35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7960" indent="-177740" algn="l" rtl="0" eaLnBrk="0" fontAlgn="base" hangingPunct="0">
        <a:spcBef>
          <a:spcPts val="275"/>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202" indent="-158696" algn="l" rtl="0" eaLnBrk="0" fontAlgn="base" hangingPunct="0">
        <a:spcBef>
          <a:spcPts val="213"/>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7181" indent="-142828" algn="l" rtl="0" eaLnBrk="0" fontAlgn="base" hangingPunct="0">
        <a:spcBef>
          <a:spcPts val="213"/>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200"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52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384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5166"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645" rtl="0" eaLnBrk="1" latinLnBrk="0" hangingPunct="1">
        <a:defRPr sz="1300" kern="1200">
          <a:solidFill>
            <a:schemeClr val="tx1"/>
          </a:solidFill>
          <a:latin typeface="+mn-lt"/>
          <a:ea typeface="+mn-ea"/>
          <a:cs typeface="+mn-cs"/>
        </a:defRPr>
      </a:lvl1pPr>
      <a:lvl2pPr marL="321323" algn="l" defTabSz="642645" rtl="0" eaLnBrk="1" latinLnBrk="0" hangingPunct="1">
        <a:defRPr sz="1300" kern="1200">
          <a:solidFill>
            <a:schemeClr val="tx1"/>
          </a:solidFill>
          <a:latin typeface="+mn-lt"/>
          <a:ea typeface="+mn-ea"/>
          <a:cs typeface="+mn-cs"/>
        </a:defRPr>
      </a:lvl2pPr>
      <a:lvl3pPr marL="642645" algn="l" defTabSz="642645" rtl="0" eaLnBrk="1" latinLnBrk="0" hangingPunct="1">
        <a:defRPr sz="1300" kern="1200">
          <a:solidFill>
            <a:schemeClr val="tx1"/>
          </a:solidFill>
          <a:latin typeface="+mn-lt"/>
          <a:ea typeface="+mn-ea"/>
          <a:cs typeface="+mn-cs"/>
        </a:defRPr>
      </a:lvl3pPr>
      <a:lvl4pPr marL="963967" algn="l" defTabSz="642645" rtl="0" eaLnBrk="1" latinLnBrk="0" hangingPunct="1">
        <a:defRPr sz="1300" kern="1200">
          <a:solidFill>
            <a:schemeClr val="tx1"/>
          </a:solidFill>
          <a:latin typeface="+mn-lt"/>
          <a:ea typeface="+mn-ea"/>
          <a:cs typeface="+mn-cs"/>
        </a:defRPr>
      </a:lvl4pPr>
      <a:lvl5pPr marL="1285290" algn="l" defTabSz="642645" rtl="0" eaLnBrk="1" latinLnBrk="0" hangingPunct="1">
        <a:defRPr sz="1300" kern="1200">
          <a:solidFill>
            <a:schemeClr val="tx1"/>
          </a:solidFill>
          <a:latin typeface="+mn-lt"/>
          <a:ea typeface="+mn-ea"/>
          <a:cs typeface="+mn-cs"/>
        </a:defRPr>
      </a:lvl5pPr>
      <a:lvl6pPr marL="1606611" algn="l" defTabSz="642645" rtl="0" eaLnBrk="1" latinLnBrk="0" hangingPunct="1">
        <a:defRPr sz="1300" kern="1200">
          <a:solidFill>
            <a:schemeClr val="tx1"/>
          </a:solidFill>
          <a:latin typeface="+mn-lt"/>
          <a:ea typeface="+mn-ea"/>
          <a:cs typeface="+mn-cs"/>
        </a:defRPr>
      </a:lvl6pPr>
      <a:lvl7pPr marL="1927934" algn="l" defTabSz="642645" rtl="0" eaLnBrk="1" latinLnBrk="0" hangingPunct="1">
        <a:defRPr sz="1300" kern="1200">
          <a:solidFill>
            <a:schemeClr val="tx1"/>
          </a:solidFill>
          <a:latin typeface="+mn-lt"/>
          <a:ea typeface="+mn-ea"/>
          <a:cs typeface="+mn-cs"/>
        </a:defRPr>
      </a:lvl7pPr>
      <a:lvl8pPr marL="2249257" algn="l" defTabSz="642645" rtl="0" eaLnBrk="1" latinLnBrk="0" hangingPunct="1">
        <a:defRPr sz="1300" kern="1200">
          <a:solidFill>
            <a:schemeClr val="tx1"/>
          </a:solidFill>
          <a:latin typeface="+mn-lt"/>
          <a:ea typeface="+mn-ea"/>
          <a:cs typeface="+mn-cs"/>
        </a:defRPr>
      </a:lvl8pPr>
      <a:lvl9pPr marL="2570579" algn="l" defTabSz="64264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124512"/>
      </p:ext>
    </p:extLst>
  </p:cSld>
  <p:clrMap bg1="lt1" tx1="dk1" bg2="lt2" tx2="dk2" accent1="accent1" accent2="accent2" accent3="accent3" accent4="accent4" accent5="accent5" accent6="accent6" hlink="hlink" folHlink="folHlink"/>
  <p:sldLayoutIdLst>
    <p:sldLayoutId id="2147484185" r:id="rId1"/>
    <p:sldLayoutId id="2147484186" r:id="rId2"/>
    <p:sldLayoutId id="2147484187" r:id="rId3"/>
    <p:sldLayoutId id="2147484188" r:id="rId4"/>
    <p:sldLayoutId id="2147484189" r:id="rId5"/>
    <p:sldLayoutId id="2147484190" r:id="rId6"/>
    <p:sldLayoutId id="2147484191" r:id="rId7"/>
    <p:sldLayoutId id="2147484192" r:id="rId8"/>
    <p:sldLayoutId id="2147484193" r:id="rId9"/>
    <p:sldLayoutId id="2147484194" r:id="rId10"/>
    <p:sldLayoutId id="2147484195" r:id="rId11"/>
  </p:sldLayoutIdLst>
  <p:transition spd="med">
    <p:fade/>
  </p:transition>
  <p:hf sldNum="0" hdr="0" dt="0"/>
  <p:txStyles>
    <p:title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p:titleStyle>
    <p:bodyStyle>
      <a:lvl1pPr marL="481899" indent="-481899" algn="l" defTabSz="571147" rtl="0" eaLnBrk="1" latinLnBrk="0" hangingPunct="1">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p:bodyStyle>
    <p:otherStyle>
      <a:defPPr>
        <a:defRPr lang="en-US"/>
      </a:defPPr>
      <a:lvl1pPr marL="0" algn="l" defTabSz="571147" rtl="0" eaLnBrk="1" latinLnBrk="0" hangingPunct="1">
        <a:defRPr sz="2200" kern="1200">
          <a:solidFill>
            <a:schemeClr val="tx1"/>
          </a:solidFill>
          <a:latin typeface="+mn-lt"/>
          <a:ea typeface="+mn-ea"/>
          <a:cs typeface="+mn-cs"/>
        </a:defRPr>
      </a:lvl1pPr>
      <a:lvl2pPr marL="571147" algn="l" defTabSz="571147" rtl="0" eaLnBrk="1" latinLnBrk="0" hangingPunct="1">
        <a:defRPr sz="2200" kern="1200">
          <a:solidFill>
            <a:schemeClr val="tx1"/>
          </a:solidFill>
          <a:latin typeface="+mn-lt"/>
          <a:ea typeface="+mn-ea"/>
          <a:cs typeface="+mn-cs"/>
        </a:defRPr>
      </a:lvl2pPr>
      <a:lvl3pPr marL="1142294" algn="l" defTabSz="571147" rtl="0" eaLnBrk="1" latinLnBrk="0" hangingPunct="1">
        <a:defRPr sz="2200" kern="1200">
          <a:solidFill>
            <a:schemeClr val="tx1"/>
          </a:solidFill>
          <a:latin typeface="+mn-lt"/>
          <a:ea typeface="+mn-ea"/>
          <a:cs typeface="+mn-cs"/>
        </a:defRPr>
      </a:lvl3pPr>
      <a:lvl4pPr marL="1713440" algn="l" defTabSz="571147" rtl="0" eaLnBrk="1" latinLnBrk="0" hangingPunct="1">
        <a:defRPr sz="2200" kern="1200">
          <a:solidFill>
            <a:schemeClr val="tx1"/>
          </a:solidFill>
          <a:latin typeface="+mn-lt"/>
          <a:ea typeface="+mn-ea"/>
          <a:cs typeface="+mn-cs"/>
        </a:defRPr>
      </a:lvl4pPr>
      <a:lvl5pPr marL="2284588" algn="l" defTabSz="571147" rtl="0" eaLnBrk="1" latinLnBrk="0" hangingPunct="1">
        <a:defRPr sz="2200" kern="1200">
          <a:solidFill>
            <a:schemeClr val="tx1"/>
          </a:solidFill>
          <a:latin typeface="+mn-lt"/>
          <a:ea typeface="+mn-ea"/>
          <a:cs typeface="+mn-cs"/>
        </a:defRPr>
      </a:lvl5pPr>
      <a:lvl6pPr marL="2855734" algn="l" defTabSz="571147" rtl="0" eaLnBrk="1" latinLnBrk="0" hangingPunct="1">
        <a:defRPr sz="2200" kern="1200">
          <a:solidFill>
            <a:schemeClr val="tx1"/>
          </a:solidFill>
          <a:latin typeface="+mn-lt"/>
          <a:ea typeface="+mn-ea"/>
          <a:cs typeface="+mn-cs"/>
        </a:defRPr>
      </a:lvl6pPr>
      <a:lvl7pPr marL="3426880" algn="l" defTabSz="571147" rtl="0" eaLnBrk="1" latinLnBrk="0" hangingPunct="1">
        <a:defRPr sz="2200" kern="1200">
          <a:solidFill>
            <a:schemeClr val="tx1"/>
          </a:solidFill>
          <a:latin typeface="+mn-lt"/>
          <a:ea typeface="+mn-ea"/>
          <a:cs typeface="+mn-cs"/>
        </a:defRPr>
      </a:lvl7pPr>
      <a:lvl8pPr marL="3998027" algn="l" defTabSz="571147" rtl="0" eaLnBrk="1" latinLnBrk="0" hangingPunct="1">
        <a:defRPr sz="2200" kern="1200">
          <a:solidFill>
            <a:schemeClr val="tx1"/>
          </a:solidFill>
          <a:latin typeface="+mn-lt"/>
          <a:ea typeface="+mn-ea"/>
          <a:cs typeface="+mn-cs"/>
        </a:defRPr>
      </a:lvl8pPr>
      <a:lvl9pPr marL="4569174" algn="l" defTabSz="571147"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74.xml"/><Relationship Id="rId1" Type="http://schemas.openxmlformats.org/officeDocument/2006/relationships/slideLayout" Target="../slideLayouts/slideLayout2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9.xml"/></Relationships>
</file>

<file path=ppt/slides/_rels/slide106.xml.rels><?xml version="1.0" encoding="UTF-8" standalone="yes"?>
<Relationships xmlns="http://schemas.openxmlformats.org/package/2006/relationships"><Relationship Id="rId3" Type="http://schemas.openxmlformats.org/officeDocument/2006/relationships/hyperlink" Target="http://adndevblog.typepad.com/autocad/" TargetMode="External"/><Relationship Id="rId2" Type="http://schemas.openxmlformats.org/officeDocument/2006/relationships/hyperlink" Target="http://www.autodesk.com/apitraining" TargetMode="External"/><Relationship Id="rId1" Type="http://schemas.openxmlformats.org/officeDocument/2006/relationships/slideLayout" Target="../slideLayouts/slideLayout29.xml"/><Relationship Id="rId5" Type="http://schemas.openxmlformats.org/officeDocument/2006/relationships/hyperlink" Target="http://discussion.autodesk.com/" TargetMode="External"/><Relationship Id="rId4" Type="http://schemas.openxmlformats.org/officeDocument/2006/relationships/hyperlink" Target="http://www.autodesk.com/developer"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hyperlink" Target="http://www.adn.autodesk.io/" TargetMode="External"/><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forums.autodesk.com/t5/autocad/ct-p/8" TargetMode="External"/><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57.xml"/><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file:///D:\Augusto\Documentos\Intro%20.NET\Slides\Videos\Part13%20-%20Adding%20controls%20to%20form.avi" TargetMode="External"/><Relationship Id="rId1" Type="http://schemas.microsoft.com/office/2007/relationships/media" Target="file:///D:\Augusto\Documentos\Intro%20.NET\Slides\Videos\Part13%20-%20Adding%20controls%20to%20form.avi"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9.xml"/><Relationship Id="rId4" Type="http://schemas.openxmlformats.org/officeDocument/2006/relationships/image" Target="../media/image32.png"/></Relationships>
</file>

<file path=ppt/slides/_rels/slide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63.xml"/><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70.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72.xml"/><Relationship Id="rId1" Type="http://schemas.openxmlformats.org/officeDocument/2006/relationships/slideLayout" Target="../slideLayouts/slideLayout2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1072"/>
            <a:ext cx="9161441"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2"/>
          <p:cNvSpPr txBox="1">
            <a:spLocks noChangeArrowheads="1"/>
          </p:cNvSpPr>
          <p:nvPr/>
        </p:nvSpPr>
        <p:spPr>
          <a:xfrm>
            <a:off x="304800" y="5181600"/>
            <a:ext cx="5319713" cy="457200"/>
          </a:xfrm>
          <a:prstGeom prst="rect">
            <a:avLst/>
          </a:prstGeom>
        </p:spPr>
        <p:txBody>
          <a:bodyPr lIns="91430" tIns="45714" rIns="91430" bIns="45714" anchor="t"/>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a:solidFill>
                  <a:schemeClr val="tx1"/>
                </a:solidFill>
              </a:rPr>
              <a:t>AutoCAD 2023 .NET API</a:t>
            </a:r>
          </a:p>
        </p:txBody>
      </p:sp>
      <p:sp>
        <p:nvSpPr>
          <p:cNvPr id="9" name="Rectangle 3"/>
          <p:cNvSpPr txBox="1">
            <a:spLocks noChangeArrowheads="1"/>
          </p:cNvSpPr>
          <p:nvPr/>
        </p:nvSpPr>
        <p:spPr>
          <a:xfrm>
            <a:off x="304800" y="5791200"/>
            <a:ext cx="4862513" cy="457200"/>
          </a:xfrm>
          <a:prstGeom prst="rect">
            <a:avLst/>
          </a:prstGeom>
        </p:spPr>
        <p:txBody>
          <a:bodyPr lIns="91430" tIns="45714" rIns="91430" bIns="45714"/>
          <a:lstStyle>
            <a:lvl1pPr marL="481899" indent="-481899" algn="l" defTabSz="571147" rtl="0" eaLnBrk="1" latinLnBrk="0" hangingPunct="1">
              <a:lnSpc>
                <a:spcPct val="85000"/>
              </a:lnSpc>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a:lstStyle>
          <a:p>
            <a:pPr marL="0" indent="0">
              <a:buFont typeface="Wingdings" pitchFamily="2" charset="2"/>
              <a:buNone/>
            </a:pPr>
            <a:r>
              <a:rPr lang="en-US" sz="2400" dirty="0"/>
              <a:t>Developer Technical Services</a:t>
            </a: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749303" y="457199"/>
            <a:ext cx="7933930" cy="609601"/>
          </a:xfrm>
          <a:prstGeom prst="rect">
            <a:avLst/>
          </a:prstGeom>
        </p:spPr>
        <p:txBody>
          <a:bodyPr/>
          <a:lstStyle/>
          <a:p>
            <a:pPr eaLnBrk="1" hangingPunct="1"/>
            <a:r>
              <a:rPr lang="en-US" dirty="0"/>
              <a:t>.NET Overview</a:t>
            </a:r>
          </a:p>
        </p:txBody>
      </p:sp>
      <p:sp>
        <p:nvSpPr>
          <p:cNvPr id="22531"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r>
              <a:rPr lang="en-US" sz="2400" dirty="0"/>
              <a:t>What is .NET? </a:t>
            </a:r>
          </a:p>
          <a:p>
            <a:pPr marL="0" indent="0" eaLnBrk="1" hangingPunct="1"/>
            <a:endParaRPr lang="en-US" dirty="0"/>
          </a:p>
          <a:p>
            <a:pPr lvl="1" eaLnBrk="1" hangingPunct="1"/>
            <a:r>
              <a:rPr lang="en-US" sz="2000" dirty="0"/>
              <a:t>Microsoft’s Technology of a Web based infrastructure</a:t>
            </a:r>
          </a:p>
          <a:p>
            <a:pPr marL="0" indent="0" eaLnBrk="1" hangingPunct="1">
              <a:buFontTx/>
              <a:buChar char="•"/>
            </a:pPr>
            <a:endParaRPr lang="en-US" sz="2400" dirty="0"/>
          </a:p>
          <a:p>
            <a:pPr lvl="2" eaLnBrk="1" hangingPunct="1"/>
            <a:r>
              <a:rPr lang="en-US" sz="2000" dirty="0"/>
              <a:t>Seamless interaction between applications and the Internet </a:t>
            </a:r>
          </a:p>
          <a:p>
            <a:pPr lvl="1" eaLnBrk="1" hangingPunct="1"/>
            <a:endParaRPr lang="en-US" sz="2400" dirty="0"/>
          </a:p>
          <a:p>
            <a:pPr lvl="2" eaLnBrk="1" hangingPunct="1"/>
            <a:r>
              <a:rPr lang="en-US" sz="2000" dirty="0"/>
              <a:t>Access information across anytime, anywhere from any device</a:t>
            </a:r>
          </a:p>
          <a:p>
            <a:pPr marL="0" indent="0" eaLnBrk="1" hangingPunct="1">
              <a:buFontTx/>
              <a:buChar char="•"/>
            </a:pPr>
            <a:endParaRPr lang="en-US" sz="2400" dirty="0"/>
          </a:p>
          <a:p>
            <a:pPr lvl="1" eaLnBrk="1" hangingPunct="1">
              <a:buFont typeface="Wingdings" pitchFamily="2" charset="2"/>
              <a:buNone/>
            </a:pPr>
            <a:r>
              <a:rPr lang="en-US" sz="2400" dirty="0"/>
              <a:t>	</a:t>
            </a:r>
          </a:p>
        </p:txBody>
      </p:sp>
    </p:spTree>
  </p:cSld>
  <p:clrMapOvr>
    <a:masterClrMapping/>
  </p:clrMapOvr>
  <p:transition spd="med">
    <p:fad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762003" y="609601"/>
            <a:ext cx="7934325" cy="735013"/>
          </a:xfrm>
          <a:prstGeom prst="rect">
            <a:avLst/>
          </a:prstGeom>
        </p:spPr>
        <p:txBody>
          <a:bodyPr/>
          <a:lstStyle/>
          <a:p>
            <a:pPr eaLnBrk="1" hangingPunct="1"/>
            <a:r>
              <a:rPr lang="en-US"/>
              <a:t>Lab 7 </a:t>
            </a:r>
          </a:p>
        </p:txBody>
      </p:sp>
      <p:sp>
        <p:nvSpPr>
          <p:cNvPr id="114691" name="Rectangle 3"/>
          <p:cNvSpPr>
            <a:spLocks noGrp="1" noChangeArrowheads="1"/>
          </p:cNvSpPr>
          <p:nvPr>
            <p:ph idx="4294967295"/>
          </p:nvPr>
        </p:nvSpPr>
        <p:spPr>
          <a:xfrm>
            <a:off x="749303" y="1508128"/>
            <a:ext cx="7934325" cy="4511675"/>
          </a:xfrm>
          <a:prstGeom prst="rect">
            <a:avLst/>
          </a:prstGeom>
        </p:spPr>
        <p:txBody>
          <a:bodyPr/>
          <a:lstStyle/>
          <a:p>
            <a:pPr marL="0" indent="0" eaLnBrk="1" hangingPunct="1">
              <a:buNone/>
            </a:pPr>
            <a:r>
              <a:rPr lang="en-US" sz="4000"/>
              <a:t>Jigs</a:t>
            </a:r>
          </a:p>
        </p:txBody>
      </p:sp>
      <p:pic>
        <p:nvPicPr>
          <p:cNvPr id="114692" name="Picture 6" descr="C:\Program Files (x86)\Microsoft Office\MEDIA\CAGCAT10\j0240695.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2057400"/>
            <a:ext cx="5027613" cy="402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idx="4294967295"/>
          </p:nvPr>
        </p:nvSpPr>
        <p:spPr>
          <a:xfrm>
            <a:off x="457200" y="342900"/>
            <a:ext cx="7772400" cy="647700"/>
          </a:xfrm>
          <a:prstGeom prst="rect">
            <a:avLst/>
          </a:prstGeom>
          <a:noFill/>
        </p:spPr>
        <p:txBody>
          <a:bodyPr anchor="b"/>
          <a:lstStyle/>
          <a:p>
            <a:pPr eaLnBrk="1" hangingPunct="1"/>
            <a:r>
              <a:rPr lang="en-US"/>
              <a:t>Class Agenda</a:t>
            </a:r>
          </a:p>
        </p:txBody>
      </p:sp>
      <p:sp>
        <p:nvSpPr>
          <p:cNvPr id="210947" name="Rectangle 3"/>
          <p:cNvSpPr>
            <a:spLocks noGrp="1" noChangeArrowheads="1"/>
          </p:cNvSpPr>
          <p:nvPr>
            <p:ph idx="4294967295"/>
          </p:nvPr>
        </p:nvSpPr>
        <p:spPr>
          <a:xfrm>
            <a:off x="457200" y="1371600"/>
            <a:ext cx="8051800" cy="4191000"/>
          </a:xfrm>
          <a:prstGeom prst="rect">
            <a:avLst/>
          </a:prstGeom>
        </p:spPr>
        <p:txBody>
          <a:bodyPr/>
          <a:lstStyle/>
          <a:p>
            <a:pPr marL="0" indent="0" eaLnBrk="1" hangingPunct="1">
              <a:buNone/>
              <a:defRPr/>
            </a:pPr>
            <a:r>
              <a:rPr lang="en-US" sz="2400" dirty="0"/>
              <a:t>Lectures and Labs</a:t>
            </a: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chemeClr val="tx2">
                    <a:lumMod val="50000"/>
                  </a:schemeClr>
                </a:solidFill>
                <a:ea typeface="MS PGothic" pitchFamily="34" charset="-128"/>
              </a:rPr>
              <a:t>Dictionaries, </a:t>
            </a:r>
            <a:r>
              <a:rPr lang="en-US" altLang="ja-JP" sz="2000" dirty="0" err="1">
                <a:solidFill>
                  <a:schemeClr val="tx2">
                    <a:lumMod val="50000"/>
                  </a:schemeClr>
                </a:solidFill>
                <a:ea typeface="MS PGothic" pitchFamily="34" charset="-128"/>
              </a:rPr>
              <a:t>XRecords</a:t>
            </a:r>
            <a:r>
              <a:rPr lang="en-US" altLang="ja-JP" sz="2000" dirty="0">
                <a:solidFill>
                  <a:schemeClr val="tx2">
                    <a:lumMod val="50000"/>
                  </a:schemeClr>
                </a:solidFill>
                <a:ea typeface="MS PGothic" pitchFamily="34" charset="-128"/>
              </a:rPr>
              <a:t>, Table Traversal</a:t>
            </a:r>
          </a:p>
          <a:p>
            <a:pPr lvl="1" eaLnBrk="1" hangingPunct="1">
              <a:defRPr/>
            </a:pPr>
            <a:r>
              <a:rPr lang="en-US" altLang="ja-JP" sz="2000" dirty="0">
                <a:solidFill>
                  <a:schemeClr val="tx2">
                    <a:lumMod val="50000"/>
                  </a:schemeClr>
                </a:solidFill>
                <a:ea typeface="MS PGothic" pitchFamily="34" charset="-128"/>
              </a:rPr>
              <a:t>Point Monitor</a:t>
            </a:r>
          </a:p>
          <a:p>
            <a:pPr lvl="1" eaLnBrk="1" hangingPunct="1">
              <a:defRPr/>
            </a:pPr>
            <a:r>
              <a:rPr lang="en-US" altLang="ja-JP" sz="2000" dirty="0">
                <a:solidFill>
                  <a:schemeClr val="tx2">
                    <a:lumMod val="50000"/>
                  </a:schemeClr>
                </a:solidFill>
                <a:ea typeface="MS PGothic" pitchFamily="34" charset="-128"/>
              </a:rPr>
              <a:t>Jigs</a:t>
            </a:r>
          </a:p>
          <a:p>
            <a:pPr lvl="1" eaLnBrk="1" hangingPunct="1">
              <a:defRPr/>
            </a:pPr>
            <a:r>
              <a:rPr lang="en-US" altLang="ja-JP" sz="2000" dirty="0">
                <a:solidFill>
                  <a:srgbClr val="0000CC"/>
                </a:solidFill>
                <a:ea typeface="MS PGothic" pitchFamily="34" charset="-128"/>
              </a:rPr>
              <a:t>Additional User Interface Elements</a:t>
            </a:r>
          </a:p>
        </p:txBody>
      </p:sp>
    </p:spTree>
  </p:cSld>
  <p:clrMapOvr>
    <a:masterClrMapping/>
  </p:clrMapOvr>
  <p:transition spd="med">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idx="4294967295"/>
          </p:nvPr>
        </p:nvSpPr>
        <p:spPr>
          <a:xfrm>
            <a:off x="749303" y="255533"/>
            <a:ext cx="7933930" cy="996452"/>
          </a:xfrm>
          <a:prstGeom prst="rect">
            <a:avLst/>
          </a:prstGeom>
        </p:spPr>
        <p:txBody>
          <a:bodyPr/>
          <a:lstStyle/>
          <a:p>
            <a:r>
              <a:rPr lang="en-US"/>
              <a:t>Context menu</a:t>
            </a:r>
            <a:endParaRPr lang="pt-BR"/>
          </a:p>
        </p:txBody>
      </p:sp>
      <p:sp>
        <p:nvSpPr>
          <p:cNvPr id="116739" name="Content Placeholder 2"/>
          <p:cNvSpPr>
            <a:spLocks noGrp="1"/>
          </p:cNvSpPr>
          <p:nvPr>
            <p:ph idx="4294967295"/>
          </p:nvPr>
        </p:nvSpPr>
        <p:spPr>
          <a:xfrm>
            <a:off x="749303" y="1508626"/>
            <a:ext cx="7933930" cy="4708877"/>
          </a:xfrm>
          <a:prstGeom prst="rect">
            <a:avLst/>
          </a:prstGeom>
        </p:spPr>
        <p:txBody>
          <a:bodyPr/>
          <a:lstStyle/>
          <a:p>
            <a:r>
              <a:rPr lang="pt-BR" sz="2400" dirty="0"/>
              <a:t>Application Level</a:t>
            </a:r>
          </a:p>
          <a:p>
            <a:pPr lvl="1"/>
            <a:r>
              <a:rPr lang="pt-BR" sz="2000" dirty="0">
                <a:solidFill>
                  <a:srgbClr val="0000CC"/>
                </a:solidFill>
              </a:rPr>
              <a:t>Application.AddDefaultContextMenuExtension</a:t>
            </a:r>
          </a:p>
          <a:p>
            <a:pPr lvl="1"/>
            <a:endParaRPr lang="pt-BR" dirty="0"/>
          </a:p>
          <a:p>
            <a:r>
              <a:rPr lang="pt-BR" sz="2400" dirty="0"/>
              <a:t>Object Level</a:t>
            </a:r>
          </a:p>
          <a:p>
            <a:pPr lvl="1"/>
            <a:r>
              <a:rPr lang="pt-BR" sz="2000" dirty="0">
                <a:solidFill>
                  <a:srgbClr val="0000CC"/>
                </a:solidFill>
              </a:rPr>
              <a:t>Application. AddObjectContextMenuExtension </a:t>
            </a:r>
            <a:r>
              <a:rPr lang="pt-BR" dirty="0"/>
              <a:t>–per RXClass </a:t>
            </a:r>
          </a:p>
        </p:txBody>
      </p:sp>
    </p:spTree>
  </p:cSld>
  <p:clrMapOvr>
    <a:masterClrMapping/>
  </p:clrMapOvr>
  <p:transition spd="med">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idx="4294967295"/>
          </p:nvPr>
        </p:nvSpPr>
        <p:spPr>
          <a:xfrm>
            <a:off x="749303" y="255533"/>
            <a:ext cx="7933930" cy="996452"/>
          </a:xfrm>
          <a:prstGeom prst="rect">
            <a:avLst/>
          </a:prstGeom>
        </p:spPr>
        <p:txBody>
          <a:bodyPr/>
          <a:lstStyle/>
          <a:p>
            <a:pPr marL="342843" indent="-342843"/>
            <a:r>
              <a:rPr lang="en-US">
                <a:ea typeface="ヒラギノ角ゴ Pro W6"/>
                <a:cs typeface="ヒラギノ角ゴ Pro W6"/>
              </a:rPr>
              <a:t>Tabbed Dialog Extensions</a:t>
            </a:r>
            <a:endParaRPr lang="pt-BR">
              <a:ea typeface="ヒラギノ角ゴ Pro W6"/>
              <a:cs typeface="ヒラギノ角ゴ Pro W6"/>
            </a:endParaRPr>
          </a:p>
        </p:txBody>
      </p:sp>
      <p:sp>
        <p:nvSpPr>
          <p:cNvPr id="3" name="Content Placeholder 2"/>
          <p:cNvSpPr>
            <a:spLocks noGrp="1"/>
          </p:cNvSpPr>
          <p:nvPr>
            <p:ph idx="4294967295"/>
          </p:nvPr>
        </p:nvSpPr>
        <p:spPr>
          <a:xfrm>
            <a:off x="609600" y="1143000"/>
            <a:ext cx="7934325" cy="4846638"/>
          </a:xfrm>
          <a:prstGeom prst="rect">
            <a:avLst/>
          </a:prstGeom>
        </p:spPr>
        <p:txBody>
          <a:bodyPr/>
          <a:lstStyle/>
          <a:p>
            <a:pPr>
              <a:defRPr/>
            </a:pPr>
            <a:r>
              <a:rPr lang="en-US" sz="2000" dirty="0"/>
              <a:t>Create a new tab inside Options dialog</a:t>
            </a:r>
          </a:p>
          <a:p>
            <a:pPr>
              <a:defRPr/>
            </a:pPr>
            <a:endParaRPr lang="en-US" sz="2400" dirty="0"/>
          </a:p>
          <a:p>
            <a:pPr>
              <a:buClr>
                <a:srgbClr val="0070C0"/>
              </a:buClr>
              <a:defRPr/>
            </a:pPr>
            <a:r>
              <a:rPr lang="en-US" sz="1400" dirty="0"/>
              <a:t>Create a user control</a:t>
            </a:r>
          </a:p>
          <a:p>
            <a:pPr>
              <a:buClr>
                <a:srgbClr val="0070C0"/>
              </a:buClr>
              <a:defRPr/>
            </a:pPr>
            <a:endParaRPr lang="en-US" sz="1400" dirty="0"/>
          </a:p>
          <a:p>
            <a:pPr>
              <a:buClr>
                <a:srgbClr val="0070C0"/>
              </a:buClr>
              <a:defRPr/>
            </a:pPr>
            <a:r>
              <a:rPr lang="en-US" sz="1400" dirty="0"/>
              <a:t>Hook to </a:t>
            </a:r>
            <a:r>
              <a:rPr lang="en-US" sz="1400" dirty="0" err="1">
                <a:solidFill>
                  <a:srgbClr val="0000CC"/>
                </a:solidFill>
              </a:rPr>
              <a:t>Application.DisplayingOptionDialog</a:t>
            </a:r>
            <a:r>
              <a:rPr lang="en-US" sz="1400" dirty="0"/>
              <a:t> event</a:t>
            </a:r>
          </a:p>
          <a:p>
            <a:pPr>
              <a:buClr>
                <a:srgbClr val="0070C0"/>
              </a:buClr>
              <a:defRPr/>
            </a:pPr>
            <a:endParaRPr lang="en-US" sz="1400" dirty="0"/>
          </a:p>
          <a:p>
            <a:pPr>
              <a:buClr>
                <a:srgbClr val="0070C0"/>
              </a:buClr>
              <a:defRPr/>
            </a:pPr>
            <a:r>
              <a:rPr lang="en-US" sz="1400" dirty="0"/>
              <a:t>Add the tab (user control)  in the event handler</a:t>
            </a:r>
          </a:p>
          <a:p>
            <a:pPr marL="0" indent="0">
              <a:buNone/>
              <a:defRPr/>
            </a:pPr>
            <a:endParaRPr lang="en-US" sz="1400" dirty="0"/>
          </a:p>
          <a:p>
            <a:pPr marL="0" indent="0">
              <a:buNone/>
              <a:defRPr/>
            </a:pPr>
            <a:r>
              <a:rPr lang="en-US" sz="1400" dirty="0"/>
              <a:t>       </a:t>
            </a:r>
            <a:r>
              <a:rPr lang="en-US" sz="1400" dirty="0">
                <a:solidFill>
                  <a:srgbClr val="0070C0"/>
                </a:solidFill>
              </a:rPr>
              <a:t>private void </a:t>
            </a:r>
            <a:r>
              <a:rPr lang="en-US" sz="1400" dirty="0" err="1">
                <a:solidFill>
                  <a:srgbClr val="0070C0"/>
                </a:solidFill>
              </a:rPr>
              <a:t>TabHandler</a:t>
            </a:r>
            <a:r>
              <a:rPr lang="en-US" sz="1400" dirty="0">
                <a:solidFill>
                  <a:srgbClr val="0070C0"/>
                </a:solidFill>
              </a:rPr>
              <a:t>(object sender, </a:t>
            </a:r>
            <a:r>
              <a:rPr lang="en-US" sz="1400" dirty="0" err="1">
                <a:solidFill>
                  <a:srgbClr val="0070C0"/>
                </a:solidFill>
              </a:rPr>
              <a:t>TabbedDialogEventArgs</a:t>
            </a:r>
            <a:r>
              <a:rPr lang="en-US" sz="1400" dirty="0">
                <a:solidFill>
                  <a:srgbClr val="0070C0"/>
                </a:solidFill>
              </a:rPr>
              <a:t> e)</a:t>
            </a:r>
          </a:p>
          <a:p>
            <a:pPr marL="0" indent="0">
              <a:buNone/>
              <a:defRPr/>
            </a:pPr>
            <a:r>
              <a:rPr lang="en-US" sz="1400" dirty="0">
                <a:solidFill>
                  <a:srgbClr val="0070C0"/>
                </a:solidFill>
              </a:rPr>
              <a:t>        {</a:t>
            </a:r>
          </a:p>
          <a:p>
            <a:pPr marL="0" indent="0">
              <a:buNone/>
              <a:defRPr/>
            </a:pPr>
            <a:r>
              <a:rPr lang="en-US" sz="1400" dirty="0">
                <a:solidFill>
                  <a:srgbClr val="0070C0"/>
                </a:solidFill>
              </a:rPr>
              <a:t>	</a:t>
            </a:r>
            <a:r>
              <a:rPr lang="en-US" sz="1400" dirty="0" err="1">
                <a:solidFill>
                  <a:srgbClr val="0070C0"/>
                </a:solidFill>
              </a:rPr>
              <a:t>myCustomTab</a:t>
            </a:r>
            <a:r>
              <a:rPr lang="en-US" sz="1400" dirty="0">
                <a:solidFill>
                  <a:srgbClr val="0070C0"/>
                </a:solidFill>
              </a:rPr>
              <a:t> </a:t>
            </a:r>
            <a:r>
              <a:rPr lang="en-US" sz="1400" dirty="0" err="1">
                <a:solidFill>
                  <a:srgbClr val="0070C0"/>
                </a:solidFill>
              </a:rPr>
              <a:t>myCustomTab</a:t>
            </a:r>
            <a:r>
              <a:rPr lang="en-US" sz="1400" dirty="0">
                <a:solidFill>
                  <a:srgbClr val="0070C0"/>
                </a:solidFill>
              </a:rPr>
              <a:t> = </a:t>
            </a:r>
            <a:r>
              <a:rPr lang="en-US" sz="1400" dirty="0">
                <a:solidFill>
                  <a:srgbClr val="0000CC"/>
                </a:solidFill>
              </a:rPr>
              <a:t>new</a:t>
            </a:r>
            <a:r>
              <a:rPr lang="en-US" sz="1400" dirty="0">
                <a:solidFill>
                  <a:srgbClr val="0070C0"/>
                </a:solidFill>
              </a:rPr>
              <a:t> </a:t>
            </a:r>
            <a:r>
              <a:rPr lang="en-US" sz="1400" dirty="0" err="1">
                <a:solidFill>
                  <a:srgbClr val="0070C0"/>
                </a:solidFill>
              </a:rPr>
              <a:t>myCustomTab</a:t>
            </a:r>
            <a:r>
              <a:rPr lang="en-US" sz="1400" dirty="0">
                <a:solidFill>
                  <a:srgbClr val="0070C0"/>
                </a:solidFill>
              </a:rPr>
              <a:t>();</a:t>
            </a:r>
          </a:p>
          <a:p>
            <a:pPr marL="0" indent="0">
              <a:buNone/>
              <a:defRPr/>
            </a:pPr>
            <a:r>
              <a:rPr lang="en-US" sz="1400" dirty="0">
                <a:solidFill>
                  <a:srgbClr val="0070C0"/>
                </a:solidFill>
              </a:rPr>
              <a:t>          </a:t>
            </a:r>
          </a:p>
          <a:p>
            <a:pPr marL="0" indent="0">
              <a:buNone/>
              <a:defRPr/>
            </a:pPr>
            <a:r>
              <a:rPr lang="en-US" sz="1400" dirty="0">
                <a:solidFill>
                  <a:srgbClr val="0070C0"/>
                </a:solidFill>
              </a:rPr>
              <a:t>	</a:t>
            </a:r>
            <a:r>
              <a:rPr lang="en-US" sz="1400" dirty="0" err="1">
                <a:solidFill>
                  <a:srgbClr val="0070C0"/>
                </a:solidFill>
              </a:rPr>
              <a:t>TabbedDialogAction</a:t>
            </a:r>
            <a:r>
              <a:rPr lang="en-US" sz="1400" dirty="0">
                <a:solidFill>
                  <a:srgbClr val="0070C0"/>
                </a:solidFill>
              </a:rPr>
              <a:t> </a:t>
            </a:r>
            <a:r>
              <a:rPr lang="en-US" sz="1400" dirty="0" err="1">
                <a:solidFill>
                  <a:srgbClr val="0070C0"/>
                </a:solidFill>
              </a:rPr>
              <a:t>tabbedDialogAct</a:t>
            </a:r>
            <a:r>
              <a:rPr lang="en-US" sz="1400" dirty="0">
                <a:solidFill>
                  <a:srgbClr val="0070C0"/>
                </a:solidFill>
              </a:rPr>
              <a:t> = new </a:t>
            </a:r>
            <a:r>
              <a:rPr lang="en-US" sz="1400" dirty="0" err="1">
                <a:solidFill>
                  <a:srgbClr val="0070C0"/>
                </a:solidFill>
              </a:rPr>
              <a:t>TabbedDialogAction</a:t>
            </a:r>
            <a:r>
              <a:rPr lang="en-US" sz="1400" dirty="0">
                <a:solidFill>
                  <a:srgbClr val="0070C0"/>
                </a:solidFill>
              </a:rPr>
              <a:t>(</a:t>
            </a:r>
            <a:r>
              <a:rPr lang="en-US" sz="1400" dirty="0" err="1">
                <a:solidFill>
                  <a:srgbClr val="0070C0"/>
                </a:solidFill>
              </a:rPr>
              <a:t>myCustomTab.OnOk</a:t>
            </a:r>
            <a:r>
              <a:rPr lang="en-US" sz="1400" dirty="0">
                <a:solidFill>
                  <a:srgbClr val="0070C0"/>
                </a:solidFill>
              </a:rPr>
              <a:t>);</a:t>
            </a:r>
          </a:p>
          <a:p>
            <a:pPr marL="0" indent="0">
              <a:buNone/>
              <a:defRPr/>
            </a:pPr>
            <a:endParaRPr lang="en-US" sz="1400" dirty="0">
              <a:solidFill>
                <a:srgbClr val="0070C0"/>
              </a:solidFill>
            </a:endParaRPr>
          </a:p>
          <a:p>
            <a:pPr marL="0" indent="0">
              <a:buNone/>
              <a:defRPr/>
            </a:pPr>
            <a:r>
              <a:rPr lang="en-US" sz="1400" dirty="0">
                <a:solidFill>
                  <a:srgbClr val="0070C0"/>
                </a:solidFill>
              </a:rPr>
              <a:t>                    </a:t>
            </a:r>
            <a:r>
              <a:rPr lang="en-US" sz="1400" dirty="0" err="1">
                <a:solidFill>
                  <a:srgbClr val="0070C0"/>
                </a:solidFill>
              </a:rPr>
              <a:t>TabbedDialogExtension</a:t>
            </a:r>
            <a:r>
              <a:rPr lang="en-US" sz="1400" dirty="0">
                <a:solidFill>
                  <a:srgbClr val="0070C0"/>
                </a:solidFill>
              </a:rPr>
              <a:t> </a:t>
            </a:r>
            <a:r>
              <a:rPr lang="en-US" sz="1400" dirty="0" err="1">
                <a:solidFill>
                  <a:srgbClr val="0070C0"/>
                </a:solidFill>
              </a:rPr>
              <a:t>tabbedDialogExt</a:t>
            </a:r>
            <a:r>
              <a:rPr lang="en-US" sz="1400" dirty="0">
                <a:solidFill>
                  <a:srgbClr val="0070C0"/>
                </a:solidFill>
              </a:rPr>
              <a:t> = new 						</a:t>
            </a:r>
            <a:r>
              <a:rPr lang="en-US" sz="1400" dirty="0" err="1">
                <a:solidFill>
                  <a:srgbClr val="0070C0"/>
                </a:solidFill>
              </a:rPr>
              <a:t>TabbedDialogExtension</a:t>
            </a:r>
            <a:r>
              <a:rPr lang="en-US" sz="1400" dirty="0">
                <a:solidFill>
                  <a:srgbClr val="0070C0"/>
                </a:solidFill>
              </a:rPr>
              <a:t>(</a:t>
            </a:r>
            <a:r>
              <a:rPr lang="en-US" sz="1400" dirty="0" err="1">
                <a:solidFill>
                  <a:srgbClr val="0070C0"/>
                </a:solidFill>
              </a:rPr>
              <a:t>myCustomTab</a:t>
            </a:r>
            <a:r>
              <a:rPr lang="en-US" sz="1400" dirty="0">
                <a:solidFill>
                  <a:srgbClr val="0070C0"/>
                </a:solidFill>
              </a:rPr>
              <a:t>, </a:t>
            </a:r>
            <a:r>
              <a:rPr lang="en-US" sz="1400" dirty="0" err="1">
                <a:solidFill>
                  <a:srgbClr val="0070C0"/>
                </a:solidFill>
              </a:rPr>
              <a:t>tabbedDialogAct</a:t>
            </a:r>
            <a:r>
              <a:rPr lang="en-US" sz="1400" dirty="0">
                <a:solidFill>
                  <a:srgbClr val="0070C0"/>
                </a:solidFill>
              </a:rPr>
              <a:t>);</a:t>
            </a:r>
          </a:p>
          <a:p>
            <a:pPr marL="0" indent="0">
              <a:buNone/>
              <a:defRPr/>
            </a:pPr>
            <a:r>
              <a:rPr lang="en-US" sz="1400" dirty="0">
                <a:solidFill>
                  <a:srgbClr val="0070C0"/>
                </a:solidFill>
              </a:rPr>
              <a:t>        </a:t>
            </a:r>
          </a:p>
          <a:p>
            <a:pPr marL="0" indent="0">
              <a:buNone/>
              <a:defRPr/>
            </a:pPr>
            <a:r>
              <a:rPr lang="en-US" sz="1400" dirty="0">
                <a:solidFill>
                  <a:srgbClr val="0070C0"/>
                </a:solidFill>
              </a:rPr>
              <a:t>           	 </a:t>
            </a:r>
            <a:r>
              <a:rPr lang="en-US" sz="1400" dirty="0" err="1">
                <a:solidFill>
                  <a:srgbClr val="0070C0"/>
                </a:solidFill>
              </a:rPr>
              <a:t>e.</a:t>
            </a:r>
            <a:r>
              <a:rPr lang="en-US" sz="1400" dirty="0" err="1">
                <a:solidFill>
                  <a:srgbClr val="0000CC"/>
                </a:solidFill>
              </a:rPr>
              <a:t>AddTab</a:t>
            </a:r>
            <a:r>
              <a:rPr lang="en-US" sz="1400" dirty="0">
                <a:solidFill>
                  <a:srgbClr val="0070C0"/>
                </a:solidFill>
              </a:rPr>
              <a:t>("My Custom Tab", </a:t>
            </a:r>
            <a:r>
              <a:rPr lang="en-US" sz="1400" dirty="0" err="1">
                <a:solidFill>
                  <a:srgbClr val="0070C0"/>
                </a:solidFill>
              </a:rPr>
              <a:t>tabbedDialogExt</a:t>
            </a:r>
            <a:r>
              <a:rPr lang="en-US" sz="1400" dirty="0">
                <a:solidFill>
                  <a:srgbClr val="0070C0"/>
                </a:solidFill>
              </a:rPr>
              <a:t>);</a:t>
            </a:r>
          </a:p>
          <a:p>
            <a:pPr marL="0" indent="0">
              <a:buNone/>
              <a:defRPr/>
            </a:pPr>
            <a:r>
              <a:rPr lang="en-US" sz="1400" dirty="0">
                <a:solidFill>
                  <a:srgbClr val="0070C0"/>
                </a:solidFill>
              </a:rPr>
              <a:t>        }</a:t>
            </a:r>
          </a:p>
        </p:txBody>
      </p:sp>
    </p:spTree>
  </p:cSld>
  <p:clrMapOvr>
    <a:masterClrMapping/>
  </p:clrMapOvr>
  <p:transition spd="med">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idx="4294967295"/>
          </p:nvPr>
        </p:nvSpPr>
        <p:spPr>
          <a:xfrm>
            <a:off x="749303" y="255533"/>
            <a:ext cx="7933930" cy="996452"/>
          </a:xfrm>
          <a:prstGeom prst="rect">
            <a:avLst/>
          </a:prstGeom>
        </p:spPr>
        <p:txBody>
          <a:bodyPr/>
          <a:lstStyle/>
          <a:p>
            <a:pPr marL="342843" indent="-342843"/>
            <a:r>
              <a:rPr lang="pt-BR">
                <a:ea typeface="ヒラギノ角ゴ Pro W6"/>
                <a:cs typeface="ヒラギノ角ゴ Pro W6"/>
              </a:rPr>
              <a:t>Drag and Drop</a:t>
            </a:r>
          </a:p>
        </p:txBody>
      </p:sp>
      <p:sp>
        <p:nvSpPr>
          <p:cNvPr id="3" name="Content Placeholder 2"/>
          <p:cNvSpPr>
            <a:spLocks noGrp="1"/>
          </p:cNvSpPr>
          <p:nvPr>
            <p:ph idx="4294967295"/>
          </p:nvPr>
        </p:nvSpPr>
        <p:spPr>
          <a:xfrm>
            <a:off x="609603" y="1295400"/>
            <a:ext cx="8074025" cy="4922838"/>
          </a:xfrm>
          <a:prstGeom prst="rect">
            <a:avLst/>
          </a:prstGeom>
        </p:spPr>
        <p:txBody>
          <a:bodyPr/>
          <a:lstStyle/>
          <a:p>
            <a:pPr>
              <a:buClr>
                <a:srgbClr val="0070C0"/>
              </a:buClr>
              <a:defRPr/>
            </a:pPr>
            <a:r>
              <a:rPr lang="en-US" sz="1800" dirty="0"/>
              <a:t>Handle </a:t>
            </a:r>
            <a:r>
              <a:rPr lang="en-US" sz="1800" dirty="0" err="1">
                <a:solidFill>
                  <a:srgbClr val="0000CC"/>
                </a:solidFill>
              </a:rPr>
              <a:t>MouseMove</a:t>
            </a:r>
            <a:r>
              <a:rPr lang="en-US" sz="1800" dirty="0">
                <a:solidFill>
                  <a:srgbClr val="0000CC"/>
                </a:solidFill>
              </a:rPr>
              <a:t> </a:t>
            </a:r>
          </a:p>
          <a:p>
            <a:pPr>
              <a:buClr>
                <a:srgbClr val="0070C0"/>
              </a:buClr>
              <a:defRPr/>
            </a:pPr>
            <a:endParaRPr lang="en-US" sz="1800" dirty="0"/>
          </a:p>
          <a:p>
            <a:pPr>
              <a:buClr>
                <a:srgbClr val="0070C0"/>
              </a:buClr>
              <a:defRPr/>
            </a:pPr>
            <a:r>
              <a:rPr lang="en-US" sz="1800" dirty="0"/>
              <a:t>Create an instance of your </a:t>
            </a:r>
            <a:r>
              <a:rPr lang="en-US" sz="1800" dirty="0" err="1">
                <a:solidFill>
                  <a:srgbClr val="0000CC"/>
                </a:solidFill>
              </a:rPr>
              <a:t>DropTarget</a:t>
            </a:r>
            <a:r>
              <a:rPr lang="en-US" sz="1800" dirty="0">
                <a:solidFill>
                  <a:srgbClr val="0000CC"/>
                </a:solidFill>
              </a:rPr>
              <a:t> </a:t>
            </a:r>
            <a:r>
              <a:rPr lang="en-US" sz="1800" dirty="0"/>
              <a:t>class</a:t>
            </a:r>
          </a:p>
          <a:p>
            <a:pPr>
              <a:buClr>
                <a:srgbClr val="0070C0"/>
              </a:buClr>
              <a:defRPr/>
            </a:pPr>
            <a:endParaRPr lang="en-US" sz="1800" dirty="0"/>
          </a:p>
          <a:p>
            <a:pPr>
              <a:buClr>
                <a:srgbClr val="0070C0"/>
              </a:buClr>
              <a:defRPr/>
            </a:pPr>
            <a:r>
              <a:rPr lang="en-US" sz="1800" dirty="0"/>
              <a:t>Call </a:t>
            </a:r>
            <a:r>
              <a:rPr lang="en-US" sz="1800" dirty="0" err="1">
                <a:solidFill>
                  <a:srgbClr val="0000CC"/>
                </a:solidFill>
              </a:rPr>
              <a:t>Application.DoDragDrop</a:t>
            </a:r>
            <a:r>
              <a:rPr lang="en-US" sz="1800" dirty="0">
                <a:solidFill>
                  <a:srgbClr val="0000CC"/>
                </a:solidFill>
              </a:rPr>
              <a:t> </a:t>
            </a:r>
          </a:p>
          <a:p>
            <a:pPr marL="0" indent="0">
              <a:buNone/>
              <a:defRPr/>
            </a:pPr>
            <a:endParaRPr lang="en-US" sz="1800" dirty="0"/>
          </a:p>
          <a:p>
            <a:pPr marL="0" indent="0">
              <a:buNone/>
              <a:defRPr/>
            </a:pPr>
            <a:r>
              <a:rPr lang="en-US" sz="1600" dirty="0" err="1">
                <a:solidFill>
                  <a:srgbClr val="0000CC"/>
                </a:solidFill>
              </a:rPr>
              <a:t>Application.DoDragDrop</a:t>
            </a:r>
            <a:r>
              <a:rPr lang="en-US" sz="1600" dirty="0"/>
              <a:t> ( this, this, </a:t>
            </a:r>
            <a:r>
              <a:rPr lang="en-US" sz="1600" dirty="0" err="1"/>
              <a:t>Forms.DragDropEffects.All</a:t>
            </a:r>
            <a:r>
              <a:rPr lang="en-US" sz="1600" dirty="0"/>
              <a:t>,  </a:t>
            </a:r>
          </a:p>
          <a:p>
            <a:pPr marL="0" indent="0">
              <a:buNone/>
              <a:defRPr/>
            </a:pPr>
            <a:r>
              <a:rPr lang="en-US" sz="1600" dirty="0"/>
              <a:t>                                                          </a:t>
            </a:r>
            <a:r>
              <a:rPr lang="en-US" sz="1600" dirty="0">
                <a:solidFill>
                  <a:srgbClr val="0000CC"/>
                </a:solidFill>
              </a:rPr>
              <a:t>new</a:t>
            </a:r>
            <a:r>
              <a:rPr lang="en-US" sz="1600" dirty="0">
                <a:solidFill>
                  <a:srgbClr val="FFFF00"/>
                </a:solidFill>
              </a:rPr>
              <a:t> </a:t>
            </a:r>
            <a:r>
              <a:rPr lang="en-US" sz="1600" dirty="0" err="1">
                <a:solidFill>
                  <a:srgbClr val="0070C0"/>
                </a:solidFill>
                <a:cs typeface="Times New Roman" pitchFamily="18" charset="0"/>
              </a:rPr>
              <a:t>MyDropTarget</a:t>
            </a:r>
            <a:r>
              <a:rPr lang="en-US" sz="1600" dirty="0">
                <a:solidFill>
                  <a:srgbClr val="0070C0"/>
                </a:solidFill>
                <a:cs typeface="Times New Roman" pitchFamily="18" charset="0"/>
              </a:rPr>
              <a:t>() </a:t>
            </a:r>
            <a:r>
              <a:rPr lang="en-US" sz="1600" dirty="0"/>
              <a:t>); </a:t>
            </a:r>
          </a:p>
          <a:p>
            <a:pPr marL="0" indent="0">
              <a:buNone/>
              <a:defRPr/>
            </a:pPr>
            <a:endParaRPr lang="en-US" sz="1600" dirty="0"/>
          </a:p>
          <a:p>
            <a:pPr marL="0" indent="0">
              <a:buNone/>
              <a:defRPr/>
            </a:pPr>
            <a:r>
              <a:rPr lang="en-US" sz="1600" dirty="0"/>
              <a:t>public class </a:t>
            </a:r>
            <a:r>
              <a:rPr lang="en-US" sz="1600" dirty="0" err="1">
                <a:solidFill>
                  <a:srgbClr val="0070C0"/>
                </a:solidFill>
                <a:cs typeface="Times New Roman" pitchFamily="18" charset="0"/>
              </a:rPr>
              <a:t>MyDropTarget</a:t>
            </a:r>
            <a:r>
              <a:rPr lang="en-US" sz="1600" dirty="0">
                <a:solidFill>
                  <a:srgbClr val="0070C0"/>
                </a:solidFill>
                <a:cs typeface="Times New Roman" pitchFamily="18" charset="0"/>
              </a:rPr>
              <a:t> </a:t>
            </a:r>
            <a:r>
              <a:rPr lang="en-US" sz="1600" dirty="0"/>
              <a:t>: </a:t>
            </a:r>
            <a:r>
              <a:rPr lang="en-US" sz="1600" dirty="0" err="1"/>
              <a:t>Autodesk.AutoCAD.Windows.DropTarget</a:t>
            </a:r>
            <a:endParaRPr lang="en-US" sz="1600" dirty="0"/>
          </a:p>
          <a:p>
            <a:pPr marL="0" indent="0">
              <a:buNone/>
              <a:defRPr/>
            </a:pPr>
            <a:r>
              <a:rPr lang="en-US" sz="1600" dirty="0"/>
              <a:t> {</a:t>
            </a:r>
          </a:p>
          <a:p>
            <a:pPr marL="0" indent="0">
              <a:buNone/>
              <a:defRPr/>
            </a:pPr>
            <a:r>
              <a:rPr lang="en-US" sz="1600" dirty="0"/>
              <a:t>        public override void </a:t>
            </a:r>
            <a:r>
              <a:rPr lang="en-US" sz="1600" dirty="0" err="1"/>
              <a:t>OnDrop</a:t>
            </a:r>
            <a:r>
              <a:rPr lang="en-US" sz="1600" dirty="0"/>
              <a:t>(</a:t>
            </a:r>
            <a:r>
              <a:rPr lang="en-US" sz="1600" dirty="0" err="1"/>
              <a:t>System.Windows.Forms.DragEventArgs</a:t>
            </a:r>
            <a:r>
              <a:rPr lang="en-US" sz="1600" dirty="0"/>
              <a:t> e)</a:t>
            </a:r>
          </a:p>
          <a:p>
            <a:pPr marL="0" indent="0">
              <a:buNone/>
              <a:defRPr/>
            </a:pPr>
            <a:r>
              <a:rPr lang="en-US" sz="1600" dirty="0"/>
              <a:t>        {</a:t>
            </a:r>
          </a:p>
          <a:p>
            <a:pPr marL="0" indent="0">
              <a:buNone/>
              <a:defRPr/>
            </a:pPr>
            <a:r>
              <a:rPr lang="en-US" sz="1600" dirty="0"/>
              <a:t>        }</a:t>
            </a:r>
          </a:p>
          <a:p>
            <a:pPr marL="0" indent="0">
              <a:buNone/>
              <a:defRPr/>
            </a:pPr>
            <a:r>
              <a:rPr lang="en-US" sz="1600" dirty="0"/>
              <a:t>}</a:t>
            </a:r>
          </a:p>
        </p:txBody>
      </p:sp>
    </p:spTree>
  </p:cSld>
  <p:clrMapOvr>
    <a:masterClrMapping/>
  </p:clrMapOvr>
  <p:transition spd="med">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idx="4294967295"/>
          </p:nvPr>
        </p:nvSpPr>
        <p:spPr>
          <a:xfrm>
            <a:off x="762003" y="609601"/>
            <a:ext cx="7934325" cy="735013"/>
          </a:xfrm>
          <a:prstGeom prst="rect">
            <a:avLst/>
          </a:prstGeom>
        </p:spPr>
        <p:txBody>
          <a:bodyPr/>
          <a:lstStyle/>
          <a:p>
            <a:pPr eaLnBrk="1" hangingPunct="1"/>
            <a:r>
              <a:rPr lang="en-US"/>
              <a:t>Lab 8 </a:t>
            </a:r>
          </a:p>
        </p:txBody>
      </p:sp>
      <p:sp>
        <p:nvSpPr>
          <p:cNvPr id="119811" name="Rectangle 3"/>
          <p:cNvSpPr>
            <a:spLocks noGrp="1" noChangeArrowheads="1"/>
          </p:cNvSpPr>
          <p:nvPr>
            <p:ph idx="4294967295"/>
          </p:nvPr>
        </p:nvSpPr>
        <p:spPr>
          <a:xfrm>
            <a:off x="749303" y="1508128"/>
            <a:ext cx="7934325" cy="4511675"/>
          </a:xfrm>
          <a:prstGeom prst="rect">
            <a:avLst/>
          </a:prstGeom>
        </p:spPr>
        <p:txBody>
          <a:bodyPr/>
          <a:lstStyle/>
          <a:p>
            <a:pPr marL="0" lvl="1" indent="0" eaLnBrk="1" hangingPunct="1">
              <a:buNone/>
            </a:pPr>
            <a:r>
              <a:rPr lang="en-US" altLang="ja-JP" sz="2200" dirty="0">
                <a:ea typeface="MS PGothic" pitchFamily="34" charset="-128"/>
              </a:rPr>
              <a:t>Additional User Interface Elements </a:t>
            </a:r>
          </a:p>
          <a:p>
            <a:pPr marL="0" indent="0" eaLnBrk="1" hangingPunct="1">
              <a:buNone/>
            </a:pPr>
            <a:r>
              <a:rPr lang="en-US" sz="2200" dirty="0">
                <a:ea typeface="MS PGothic" pitchFamily="34" charset="-128"/>
              </a:rPr>
              <a:t>(Non CUI based)</a:t>
            </a:r>
          </a:p>
        </p:txBody>
      </p:sp>
      <p:grpSp>
        <p:nvGrpSpPr>
          <p:cNvPr id="119812" name="Group 20"/>
          <p:cNvGrpSpPr>
            <a:grpSpLocks/>
          </p:cNvGrpSpPr>
          <p:nvPr/>
        </p:nvGrpSpPr>
        <p:grpSpPr bwMode="auto">
          <a:xfrm>
            <a:off x="4724400" y="2286000"/>
            <a:ext cx="4076700" cy="3857625"/>
            <a:chOff x="1824" y="633"/>
            <a:chExt cx="2834" cy="2849"/>
          </a:xfrm>
        </p:grpSpPr>
        <p:sp>
          <p:nvSpPr>
            <p:cNvPr id="119813" name="Puzzle3"/>
            <p:cNvSpPr>
              <a:spLocks noEditPoints="1" noChangeArrowheads="1"/>
            </p:cNvSpPr>
            <p:nvPr/>
          </p:nvSpPr>
          <p:spPr bwMode="auto">
            <a:xfrm>
              <a:off x="3204" y="633"/>
              <a:ext cx="1114" cy="15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269 w 21600"/>
                <a:gd name="T25" fmla="*/ 7718 h 21600"/>
                <a:gd name="T26" fmla="*/ 19157 w 21600"/>
                <a:gd name="T27" fmla="*/ 2023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a:lstStyle/>
            <a:p>
              <a:endParaRPr lang="en-US"/>
            </a:p>
          </p:txBody>
        </p:sp>
        <p:sp>
          <p:nvSpPr>
            <p:cNvPr id="119814" name="Puzzle2"/>
            <p:cNvSpPr>
              <a:spLocks noEditPoints="1" noChangeArrowheads="1"/>
            </p:cNvSpPr>
            <p:nvPr/>
          </p:nvSpPr>
          <p:spPr bwMode="auto">
            <a:xfrm>
              <a:off x="2880" y="1736"/>
              <a:ext cx="1778" cy="13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5394 w 21600"/>
                <a:gd name="T25" fmla="*/ 6735 h 21600"/>
                <a:gd name="T26" fmla="*/ 16182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a:lstStyle/>
            <a:p>
              <a:endParaRPr lang="en-US"/>
            </a:p>
          </p:txBody>
        </p:sp>
        <p:sp>
          <p:nvSpPr>
            <p:cNvPr id="119815" name="Puzzle4"/>
            <p:cNvSpPr>
              <a:spLocks noEditPoints="1" noChangeArrowheads="1"/>
            </p:cNvSpPr>
            <p:nvPr/>
          </p:nvSpPr>
          <p:spPr bwMode="auto">
            <a:xfrm>
              <a:off x="2192" y="1719"/>
              <a:ext cx="1072" cy="176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075 w 21600"/>
                <a:gd name="T25" fmla="*/ 5660 h 21600"/>
                <a:gd name="T26" fmla="*/ 20210 w 21600"/>
                <a:gd name="T27" fmla="*/ 1597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a:lstStyle/>
            <a:p>
              <a:endParaRPr lang="en-US"/>
            </a:p>
          </p:txBody>
        </p:sp>
        <p:sp>
          <p:nvSpPr>
            <p:cNvPr id="119816" name="Puzzle1"/>
            <p:cNvSpPr>
              <a:spLocks noEditPoints="1" noChangeArrowheads="1"/>
            </p:cNvSpPr>
            <p:nvPr/>
          </p:nvSpPr>
          <p:spPr bwMode="auto">
            <a:xfrm>
              <a:off x="1824" y="1091"/>
              <a:ext cx="1800" cy="10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6084 w 21600"/>
                <a:gd name="T25" fmla="*/ 2569 h 21600"/>
                <a:gd name="T26" fmla="*/ 16128 w 21600"/>
                <a:gd name="T27" fmla="*/ 195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a:lstStyle/>
            <a:p>
              <a:endParaRPr lang="en-US"/>
            </a:p>
          </p:txBody>
        </p:sp>
      </p:grpSp>
    </p:spTree>
  </p:cSld>
  <p:clrMapOvr>
    <a:masterClrMapping/>
  </p:clrMapOvr>
  <p:transition spd="med">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49300" y="255588"/>
            <a:ext cx="7934325" cy="735012"/>
          </a:xfrm>
          <a:prstGeom prst="rect">
            <a:avLst/>
          </a:prstGeom>
        </p:spPr>
        <p:txBody>
          <a:bodyPr/>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a:t>More API Resources</a:t>
            </a:r>
          </a:p>
        </p:txBody>
      </p:sp>
      <p:sp>
        <p:nvSpPr>
          <p:cNvPr id="4" name="Content Placeholder 5"/>
          <p:cNvSpPr txBox="1">
            <a:spLocks/>
          </p:cNvSpPr>
          <p:nvPr/>
        </p:nvSpPr>
        <p:spPr>
          <a:xfrm>
            <a:off x="393192" y="990600"/>
            <a:ext cx="7696200" cy="4846638"/>
          </a:xfrm>
          <a:prstGeom prst="rect">
            <a:avLst/>
          </a:prstGeom>
        </p:spPr>
        <p:txBody>
          <a:bodyPr/>
          <a:lstStyle>
            <a:lvl1pPr marL="481899" indent="-481899" algn="l" defTabSz="571147" rtl="0" eaLnBrk="1" latinLnBrk="0" hangingPunct="1">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a:lstStyle>
          <a:p>
            <a:pPr marL="0" indent="0" defTabSz="909587">
              <a:spcBef>
                <a:spcPct val="0"/>
              </a:spcBef>
              <a:buFont typeface="Wingdings" pitchFamily="2" charset="2"/>
              <a:buNone/>
              <a:tabLst>
                <a:tab pos="7590240" algn="r"/>
              </a:tabLst>
              <a:defRPr/>
            </a:pPr>
            <a:r>
              <a:rPr lang="en-US" sz="2400" dirty="0">
                <a:sym typeface="Arial" pitchFamily="34" charset="0"/>
              </a:rPr>
              <a:t>Blogs</a:t>
            </a:r>
          </a:p>
          <a:p>
            <a:pPr marL="536575" indent="-131763" defTabSz="909587">
              <a:spcBef>
                <a:spcPts val="1200"/>
              </a:spcBef>
              <a:buFont typeface="Wingdings" pitchFamily="2" charset="2"/>
              <a:buNone/>
              <a:tabLst>
                <a:tab pos="7590240" algn="r"/>
              </a:tabLst>
              <a:defRPr/>
            </a:pPr>
            <a:r>
              <a:rPr lang="en-US" sz="2000" dirty="0">
                <a:sym typeface="Arial" pitchFamily="34" charset="0"/>
              </a:rPr>
              <a:t>Through the Interface     (AutoCAD.NET)</a:t>
            </a:r>
          </a:p>
          <a:p>
            <a:pPr marL="536575" lvl="1" indent="-131763" defTabSz="909587">
              <a:spcBef>
                <a:spcPct val="0"/>
              </a:spcBef>
              <a:buFont typeface="Wingdings" pitchFamily="2" charset="2"/>
              <a:buNone/>
              <a:tabLst>
                <a:tab pos="7590240" algn="r"/>
              </a:tabLst>
              <a:defRPr/>
            </a:pPr>
            <a:r>
              <a:rPr lang="en-US" sz="2000" dirty="0">
                <a:sym typeface="Arial" pitchFamily="34" charset="0"/>
                <a:hlinkClick r:id="rId2"/>
              </a:rPr>
              <a:t>http://through-the-interface.typepad.com/through_the_interface/</a:t>
            </a:r>
          </a:p>
          <a:p>
            <a:pPr marL="536575" indent="-131763" defTabSz="909587">
              <a:spcBef>
                <a:spcPts val="300"/>
              </a:spcBef>
              <a:buFont typeface="Wingdings" pitchFamily="2" charset="2"/>
              <a:buNone/>
              <a:tabLst>
                <a:tab pos="7590240" algn="r"/>
              </a:tabLst>
              <a:defRPr/>
            </a:pPr>
            <a:endParaRPr lang="en-US" sz="900" dirty="0">
              <a:sym typeface="Arial" pitchFamily="34" charset="0"/>
            </a:endParaRPr>
          </a:p>
          <a:p>
            <a:pPr marL="536575" indent="-131763" defTabSz="909587">
              <a:spcBef>
                <a:spcPts val="300"/>
              </a:spcBef>
              <a:buFont typeface="Wingdings" pitchFamily="2" charset="2"/>
              <a:buNone/>
              <a:tabLst>
                <a:tab pos="7590240" algn="r"/>
              </a:tabLst>
              <a:defRPr/>
            </a:pPr>
            <a:r>
              <a:rPr lang="en-US" sz="2000" dirty="0">
                <a:sym typeface="Arial" pitchFamily="34" charset="0"/>
              </a:rPr>
              <a:t>AutoCAD </a:t>
            </a:r>
            <a:r>
              <a:rPr lang="en-US" sz="2000" dirty="0" err="1">
                <a:sym typeface="Arial" pitchFamily="34" charset="0"/>
              </a:rPr>
              <a:t>DevBlog</a:t>
            </a:r>
            <a:r>
              <a:rPr lang="en-US" sz="2000" dirty="0">
                <a:sym typeface="Arial" pitchFamily="34" charset="0"/>
              </a:rPr>
              <a:t> </a:t>
            </a:r>
          </a:p>
          <a:p>
            <a:pPr marL="536575" indent="-131763" defTabSz="909587">
              <a:spcBef>
                <a:spcPct val="0"/>
              </a:spcBef>
              <a:buFont typeface="Wingdings" pitchFamily="2" charset="2"/>
              <a:buNone/>
              <a:tabLst>
                <a:tab pos="7590240" algn="r"/>
              </a:tabLst>
              <a:defRPr/>
            </a:pPr>
            <a:r>
              <a:rPr lang="en-US" sz="2000" dirty="0">
                <a:sym typeface="Arial" pitchFamily="34" charset="0"/>
                <a:hlinkClick r:id="rId3"/>
              </a:rPr>
              <a:t>http://adndevblog.typepad.com/autocad/</a:t>
            </a:r>
            <a:endParaRPr lang="en-US" sz="2000" dirty="0">
              <a:sym typeface="Arial" pitchFamily="34" charset="0"/>
            </a:endParaRPr>
          </a:p>
          <a:p>
            <a:pPr marL="536575" indent="-131763" defTabSz="909587">
              <a:spcBef>
                <a:spcPct val="0"/>
              </a:spcBef>
              <a:buFont typeface="Wingdings" pitchFamily="2" charset="2"/>
              <a:buNone/>
              <a:tabLst>
                <a:tab pos="7590240" algn="r"/>
              </a:tabLst>
              <a:defRPr/>
            </a:pPr>
            <a:endParaRPr lang="en-US" sz="900" dirty="0">
              <a:sym typeface="Arial" pitchFamily="34" charset="0"/>
            </a:endParaRPr>
          </a:p>
          <a:p>
            <a:pPr marL="0" indent="0" defTabSz="909587">
              <a:spcBef>
                <a:spcPct val="0"/>
              </a:spcBef>
              <a:buFont typeface="Wingdings" pitchFamily="2" charset="2"/>
              <a:buNone/>
              <a:tabLst>
                <a:tab pos="7590240" algn="r"/>
              </a:tabLst>
              <a:defRPr/>
            </a:pPr>
            <a:r>
              <a:rPr lang="en-US" sz="2400" dirty="0">
                <a:sym typeface="Arial" pitchFamily="34" charset="0"/>
              </a:rPr>
              <a:t>Developer Center : </a:t>
            </a:r>
            <a:r>
              <a:rPr lang="en-US" sz="2000" dirty="0">
                <a:sym typeface="Arial" pitchFamily="34" charset="0"/>
                <a:hlinkClick r:id="rId4"/>
              </a:rPr>
              <a:t>http://www.autodesk.com/developautocad</a:t>
            </a:r>
          </a:p>
          <a:p>
            <a:pPr marL="0" indent="0" defTabSz="909587">
              <a:spcBef>
                <a:spcPct val="0"/>
              </a:spcBef>
              <a:buFont typeface="Wingdings" pitchFamily="2" charset="2"/>
              <a:buNone/>
              <a:tabLst>
                <a:tab pos="7590240" algn="r"/>
              </a:tabLst>
              <a:defRPr/>
            </a:pPr>
            <a:endParaRPr lang="en-US" sz="900" dirty="0">
              <a:sym typeface="Arial" pitchFamily="34" charset="0"/>
            </a:endParaRPr>
          </a:p>
          <a:p>
            <a:pPr marL="0" indent="0" defTabSz="909587">
              <a:spcBef>
                <a:spcPct val="0"/>
              </a:spcBef>
              <a:buFont typeface="Wingdings" pitchFamily="2" charset="2"/>
              <a:buNone/>
              <a:tabLst>
                <a:tab pos="7590240" algn="r"/>
              </a:tabLst>
              <a:defRPr/>
            </a:pPr>
            <a:r>
              <a:rPr lang="en-US" sz="2400" dirty="0">
                <a:sym typeface="Arial" pitchFamily="34" charset="0"/>
              </a:rPr>
              <a:t>API Training Classes : </a:t>
            </a:r>
            <a:r>
              <a:rPr lang="en-US" sz="2000" dirty="0">
                <a:sym typeface="Arial" pitchFamily="34" charset="0"/>
                <a:hlinkClick r:id="rId2"/>
              </a:rPr>
              <a:t>www.autodesk.com/apitraining</a:t>
            </a:r>
            <a:r>
              <a:rPr lang="en-US" dirty="0">
                <a:sym typeface="Arial" pitchFamily="34" charset="0"/>
              </a:rPr>
              <a:t> </a:t>
            </a:r>
          </a:p>
          <a:p>
            <a:pPr marL="454000" lvl="1" indent="-133342" defTabSz="909587">
              <a:spcBef>
                <a:spcPct val="0"/>
              </a:spcBef>
              <a:buFont typeface="Wingdings" pitchFamily="2" charset="2"/>
              <a:buNone/>
              <a:tabLst>
                <a:tab pos="7590240" algn="r"/>
              </a:tabLst>
              <a:defRPr/>
            </a:pPr>
            <a:endParaRPr lang="en-US" sz="900" dirty="0">
              <a:sym typeface="Arial" pitchFamily="34" charset="0"/>
            </a:endParaRPr>
          </a:p>
          <a:p>
            <a:pPr marL="454000" lvl="1" indent="-133342" defTabSz="909587">
              <a:spcBef>
                <a:spcPct val="0"/>
              </a:spcBef>
              <a:buFont typeface="Wingdings" pitchFamily="2" charset="2"/>
              <a:buNone/>
              <a:tabLst>
                <a:tab pos="7590240" algn="r"/>
              </a:tabLst>
              <a:defRPr/>
            </a:pPr>
            <a:endParaRPr lang="en-US" sz="900" b="1" dirty="0">
              <a:sym typeface="Arial" pitchFamily="34" charset="0"/>
              <a:hlinkClick r:id="rId2"/>
            </a:endParaRPr>
          </a:p>
          <a:p>
            <a:pPr marL="0" indent="0" defTabSz="909587">
              <a:spcBef>
                <a:spcPct val="0"/>
              </a:spcBef>
              <a:buFont typeface="Wingdings" pitchFamily="2" charset="2"/>
              <a:buNone/>
              <a:tabLst>
                <a:tab pos="7590240" algn="r"/>
              </a:tabLst>
              <a:defRPr/>
            </a:pPr>
            <a:r>
              <a:rPr lang="en-US" sz="2400" dirty="0">
                <a:sym typeface="Arial" pitchFamily="34" charset="0"/>
              </a:rPr>
              <a:t>Discussion Groups : </a:t>
            </a:r>
            <a:r>
              <a:rPr lang="en-US" sz="2000" dirty="0">
                <a:sym typeface="Arial" pitchFamily="34" charset="0"/>
                <a:hlinkClick r:id="rId5"/>
              </a:rPr>
              <a:t>http://forums.autodesk.com</a:t>
            </a:r>
            <a:endParaRPr lang="en-US" sz="2000" dirty="0">
              <a:sym typeface="Arial" pitchFamily="34" charset="0"/>
            </a:endParaRPr>
          </a:p>
        </p:txBody>
      </p:sp>
    </p:spTree>
    <p:extLst>
      <p:ext uri="{BB962C8B-B14F-4D97-AF65-F5344CB8AC3E}">
        <p14:creationId xmlns:p14="http://schemas.microsoft.com/office/powerpoint/2010/main" val="2533155666"/>
      </p:ext>
    </p:extLst>
  </p:cSld>
  <p:clrMapOvr>
    <a:masterClrMapping/>
  </p:clrMapOvr>
  <p:transition spd="med">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Content Placeholder 5"/>
          <p:cNvSpPr>
            <a:spLocks noGrp="1"/>
          </p:cNvSpPr>
          <p:nvPr>
            <p:ph idx="4294967295"/>
          </p:nvPr>
        </p:nvSpPr>
        <p:spPr>
          <a:xfrm>
            <a:off x="2819400" y="2971801"/>
            <a:ext cx="3124200" cy="609600"/>
          </a:xfrm>
          <a:prstGeom prst="rect">
            <a:avLst/>
          </a:prstGeom>
        </p:spPr>
        <p:txBody>
          <a:bodyPr/>
          <a:lstStyle/>
          <a:p>
            <a:pPr marL="0" indent="0" eaLnBrk="1" hangingPunct="1">
              <a:buNone/>
            </a:pPr>
            <a:r>
              <a:rPr lang="en-US" sz="3600" dirty="0"/>
              <a:t>  </a:t>
            </a:r>
            <a:r>
              <a:rPr lang="en-US" sz="4000" dirty="0">
                <a:solidFill>
                  <a:srgbClr val="0000CC"/>
                </a:solidFill>
              </a:rPr>
              <a:t>Thank You !</a:t>
            </a: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a:t>.NET Overview</a:t>
            </a:r>
          </a:p>
        </p:txBody>
      </p:sp>
      <p:sp>
        <p:nvSpPr>
          <p:cNvPr id="25603" name="Rectangle 3"/>
          <p:cNvSpPr>
            <a:spLocks noGrp="1" noChangeArrowheads="1"/>
          </p:cNvSpPr>
          <p:nvPr>
            <p:ph idx="4294967295"/>
          </p:nvPr>
        </p:nvSpPr>
        <p:spPr>
          <a:xfrm>
            <a:off x="685800" y="1143000"/>
            <a:ext cx="8001000" cy="5181600"/>
          </a:xfrm>
          <a:prstGeom prst="rect">
            <a:avLst/>
          </a:prstGeom>
        </p:spPr>
        <p:txBody>
          <a:bodyPr/>
          <a:lstStyle/>
          <a:p>
            <a:pPr marL="0" indent="0" eaLnBrk="1" hangingPunct="1"/>
            <a:r>
              <a:rPr lang="en-US" dirty="0"/>
              <a:t> </a:t>
            </a:r>
            <a:r>
              <a:rPr lang="en-US" sz="2400" dirty="0"/>
              <a:t>What is .NET?</a:t>
            </a:r>
          </a:p>
          <a:p>
            <a:pPr marL="0" indent="0" eaLnBrk="1" hangingPunct="1"/>
            <a:endParaRPr lang="en-US" sz="2400" dirty="0"/>
          </a:p>
          <a:p>
            <a:pPr marL="0" indent="0" eaLnBrk="1" hangingPunct="1"/>
            <a:r>
              <a:rPr lang="en-US" sz="2400" dirty="0"/>
              <a:t> Components of .NET</a:t>
            </a:r>
          </a:p>
          <a:p>
            <a:pPr marL="0" indent="0" eaLnBrk="1" hangingPunct="1"/>
            <a:endParaRPr lang="en-US" sz="2000" dirty="0"/>
          </a:p>
          <a:p>
            <a:pPr lvl="1" eaLnBrk="1" hangingPunct="1"/>
            <a:r>
              <a:rPr lang="en-US" sz="2200" dirty="0">
                <a:solidFill>
                  <a:schemeClr val="folHlink"/>
                </a:solidFill>
              </a:rPr>
              <a:t>The .NET Framework</a:t>
            </a:r>
            <a:r>
              <a:rPr lang="en-US" sz="2200" dirty="0"/>
              <a:t> </a:t>
            </a:r>
            <a:r>
              <a:rPr lang="en-US" sz="1800" dirty="0"/>
              <a:t>used for building and running all kinds of software, including Web-based applications, smart client applications, and XML Web Services</a:t>
            </a:r>
          </a:p>
          <a:p>
            <a:pPr lvl="1" eaLnBrk="1" hangingPunct="1"/>
            <a:r>
              <a:rPr lang="en-US" sz="2200" dirty="0">
                <a:solidFill>
                  <a:schemeClr val="folHlink"/>
                </a:solidFill>
              </a:rPr>
              <a:t>Developer tools</a:t>
            </a:r>
            <a:r>
              <a:rPr lang="en-US" sz="2500" dirty="0"/>
              <a:t> </a:t>
            </a:r>
            <a:r>
              <a:rPr lang="en-US" sz="1800" dirty="0"/>
              <a:t>such as Microsoft Visual Studio 2010 / 2012 ,2015, 2017 and 2019 (latest) </a:t>
            </a:r>
          </a:p>
          <a:p>
            <a:pPr lvl="1" eaLnBrk="1" hangingPunct="1"/>
            <a:r>
              <a:rPr lang="en-US" sz="2200" dirty="0">
                <a:solidFill>
                  <a:schemeClr val="folHlink"/>
                </a:solidFill>
              </a:rPr>
              <a:t>A set of servers</a:t>
            </a:r>
            <a:r>
              <a:rPr lang="en-US" sz="2500" dirty="0"/>
              <a:t> </a:t>
            </a:r>
            <a:r>
              <a:rPr lang="en-US" sz="1800" dirty="0"/>
              <a:t>that integrate, run, operate, and manage Web services and Web-based applications</a:t>
            </a:r>
          </a:p>
          <a:p>
            <a:pPr lvl="1" eaLnBrk="1" hangingPunct="1"/>
            <a:r>
              <a:rPr lang="en-US" sz="2200" dirty="0">
                <a:solidFill>
                  <a:schemeClr val="folHlink"/>
                </a:solidFill>
              </a:rPr>
              <a:t>Client software</a:t>
            </a:r>
            <a:r>
              <a:rPr lang="en-US" sz="2500" dirty="0"/>
              <a:t> </a:t>
            </a:r>
            <a:r>
              <a:rPr lang="en-US" sz="1800" dirty="0"/>
              <a:t>that helps developers deliver a deep and compelling user experience across a family of devices and existing products.</a:t>
            </a:r>
          </a:p>
          <a:p>
            <a:pPr marL="0" indent="0" eaLnBrk="1" hangingPunct="1">
              <a:buFontTx/>
              <a:buChar char="•"/>
            </a:pPr>
            <a:endParaRPr lang="en-US" dirty="0"/>
          </a:p>
          <a:p>
            <a:pPr marL="0" indent="0"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4" end="4"/>
                                            </p:txEl>
                                          </p:spTgt>
                                        </p:tgtEl>
                                        <p:attrNameLst>
                                          <p:attrName>style.visibility</p:attrName>
                                        </p:attrNameLst>
                                      </p:cBhvr>
                                      <p:to>
                                        <p:strVal val="visible"/>
                                      </p:to>
                                    </p:set>
                                    <p:animEffect transition="in" filter="blinds(horizontal)">
                                      <p:cBhvr>
                                        <p:cTn id="7" dur="500"/>
                                        <p:tgtEl>
                                          <p:spTgt spid="25603">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5" end="5"/>
                                            </p:txEl>
                                          </p:spTgt>
                                        </p:tgtEl>
                                        <p:attrNameLst>
                                          <p:attrName>style.visibility</p:attrName>
                                        </p:attrNameLst>
                                      </p:cBhvr>
                                      <p:to>
                                        <p:strVal val="visible"/>
                                      </p:to>
                                    </p:set>
                                    <p:animEffect transition="in" filter="blinds(horizontal)">
                                      <p:cBhvr>
                                        <p:cTn id="12" dur="500"/>
                                        <p:tgtEl>
                                          <p:spTgt spid="25603">
                                            <p:txEl>
                                              <p:pRg st="5" end="5"/>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pRg st="6" end="6"/>
                                            </p:txEl>
                                          </p:spTgt>
                                        </p:tgtEl>
                                        <p:attrNameLst>
                                          <p:attrName>style.visibility</p:attrName>
                                        </p:attrNameLst>
                                      </p:cBhvr>
                                      <p:to>
                                        <p:strVal val="visible"/>
                                      </p:to>
                                    </p:set>
                                    <p:animEffect transition="in" filter="blinds(horizontal)">
                                      <p:cBhvr>
                                        <p:cTn id="17" dur="500"/>
                                        <p:tgtEl>
                                          <p:spTgt spid="25603">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603">
                                            <p:txEl>
                                              <p:pRg st="7" end="7"/>
                                            </p:txEl>
                                          </p:spTgt>
                                        </p:tgtEl>
                                        <p:attrNameLst>
                                          <p:attrName>style.visibility</p:attrName>
                                        </p:attrNameLst>
                                      </p:cBhvr>
                                      <p:to>
                                        <p:strVal val="visible"/>
                                      </p:to>
                                    </p:set>
                                    <p:animEffect transition="in" filter="blinds(horizontal)">
                                      <p:cBhvr>
                                        <p:cTn id="22" dur="500"/>
                                        <p:tgtEl>
                                          <p:spTgt spid="256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3" y="228602"/>
            <a:ext cx="8763000" cy="612187"/>
          </a:xfrm>
          <a:noFill/>
        </p:spPr>
        <p:txBody>
          <a:bodyPr lIns="182500" tIns="46023" rIns="182500" bIns="46023" anchor="t">
            <a:spAutoFit/>
          </a:bodyPr>
          <a:lstStyle/>
          <a:p>
            <a:pPr eaLnBrk="1" hangingPunct="1"/>
            <a:r>
              <a:rPr lang="en-US"/>
              <a:t>.NET Framework</a:t>
            </a:r>
          </a:p>
        </p:txBody>
      </p:sp>
      <p:sp>
        <p:nvSpPr>
          <p:cNvPr id="24579" name="Rectangle 3"/>
          <p:cNvSpPr>
            <a:spLocks noChangeArrowheads="1"/>
          </p:cNvSpPr>
          <p:nvPr/>
        </p:nvSpPr>
        <p:spPr bwMode="auto">
          <a:xfrm>
            <a:off x="457200" y="4352928"/>
            <a:ext cx="5562600" cy="60960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Base Class Library</a:t>
            </a:r>
          </a:p>
        </p:txBody>
      </p:sp>
      <p:sp>
        <p:nvSpPr>
          <p:cNvPr id="192516" name="Rectangle 4"/>
          <p:cNvSpPr>
            <a:spLocks noChangeArrowheads="1"/>
          </p:cNvSpPr>
          <p:nvPr/>
        </p:nvSpPr>
        <p:spPr bwMode="auto">
          <a:xfrm>
            <a:off x="457200" y="5124451"/>
            <a:ext cx="5562600" cy="762000"/>
          </a:xfrm>
          <a:prstGeom prst="rect">
            <a:avLst/>
          </a:prstGeom>
          <a:gradFill rotWithShape="0">
            <a:gsLst>
              <a:gs pos="0">
                <a:schemeClr val="hlink">
                  <a:gamma/>
                  <a:shade val="46275"/>
                  <a:invGamma/>
                </a:schemeClr>
              </a:gs>
              <a:gs pos="100000">
                <a:schemeClr va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2400" b="1">
                <a:latin typeface="Arial" charset="0"/>
              </a:rPr>
              <a:t>Common Language Runtime</a:t>
            </a:r>
          </a:p>
        </p:txBody>
      </p:sp>
      <p:sp>
        <p:nvSpPr>
          <p:cNvPr id="24581" name="Rectangle 5"/>
          <p:cNvSpPr>
            <a:spLocks noChangeArrowheads="1"/>
          </p:cNvSpPr>
          <p:nvPr/>
        </p:nvSpPr>
        <p:spPr bwMode="auto">
          <a:xfrm>
            <a:off x="457200" y="3590928"/>
            <a:ext cx="5562600" cy="60960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Data and XML</a:t>
            </a:r>
          </a:p>
        </p:txBody>
      </p:sp>
      <p:sp>
        <p:nvSpPr>
          <p:cNvPr id="24582" name="Rectangle 6"/>
          <p:cNvSpPr>
            <a:spLocks noChangeArrowheads="1"/>
          </p:cNvSpPr>
          <p:nvPr/>
        </p:nvSpPr>
        <p:spPr bwMode="auto">
          <a:xfrm>
            <a:off x="6400800" y="1066800"/>
            <a:ext cx="1676400" cy="481965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vert="eaVert" wrap="none" lIns="91409" tIns="45704" rIns="91409" bIns="45704" anchor="ctr">
            <a:flatTx/>
          </a:bodyPr>
          <a:lstStyle/>
          <a:p>
            <a:pPr algn="ctr" eaLnBrk="0" hangingPunct="0"/>
            <a:r>
              <a:rPr lang="en-US" sz="2400" b="1" dirty="0"/>
              <a:t>Visual Studio 2017</a:t>
            </a:r>
          </a:p>
        </p:txBody>
      </p:sp>
      <p:sp>
        <p:nvSpPr>
          <p:cNvPr id="24583" name="Rectangle 7"/>
          <p:cNvSpPr>
            <a:spLocks noChangeArrowheads="1"/>
          </p:cNvSpPr>
          <p:nvPr/>
        </p:nvSpPr>
        <p:spPr bwMode="auto">
          <a:xfrm>
            <a:off x="457203" y="2667000"/>
            <a:ext cx="2743200" cy="74295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ASP.NET</a:t>
            </a:r>
          </a:p>
        </p:txBody>
      </p:sp>
      <p:sp>
        <p:nvSpPr>
          <p:cNvPr id="24584" name="Rectangle 8"/>
          <p:cNvSpPr>
            <a:spLocks noChangeArrowheads="1"/>
          </p:cNvSpPr>
          <p:nvPr/>
        </p:nvSpPr>
        <p:spPr bwMode="auto">
          <a:xfrm>
            <a:off x="3352803" y="2667004"/>
            <a:ext cx="2667000" cy="752475"/>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Windows Forms</a:t>
            </a:r>
          </a:p>
        </p:txBody>
      </p:sp>
      <p:sp>
        <p:nvSpPr>
          <p:cNvPr id="192521" name="Rectangle 9"/>
          <p:cNvSpPr>
            <a:spLocks noChangeArrowheads="1"/>
          </p:cNvSpPr>
          <p:nvPr/>
        </p:nvSpPr>
        <p:spPr bwMode="auto">
          <a:xfrm>
            <a:off x="457200" y="1895478"/>
            <a:ext cx="55626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Common Language Specification</a:t>
            </a:r>
          </a:p>
        </p:txBody>
      </p:sp>
      <p:sp>
        <p:nvSpPr>
          <p:cNvPr id="192522" name="Rectangle 10"/>
          <p:cNvSpPr>
            <a:spLocks noChangeArrowheads="1"/>
          </p:cNvSpPr>
          <p:nvPr/>
        </p:nvSpPr>
        <p:spPr bwMode="auto">
          <a:xfrm>
            <a:off x="457201" y="1133478"/>
            <a:ext cx="9144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VB</a:t>
            </a:r>
          </a:p>
        </p:txBody>
      </p:sp>
      <p:sp>
        <p:nvSpPr>
          <p:cNvPr id="192523" name="Rectangle 11"/>
          <p:cNvSpPr>
            <a:spLocks noChangeArrowheads="1"/>
          </p:cNvSpPr>
          <p:nvPr/>
        </p:nvSpPr>
        <p:spPr bwMode="auto">
          <a:xfrm>
            <a:off x="1524000" y="1133478"/>
            <a:ext cx="9144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C++</a:t>
            </a:r>
          </a:p>
        </p:txBody>
      </p:sp>
      <p:sp>
        <p:nvSpPr>
          <p:cNvPr id="192524" name="Rectangle 12"/>
          <p:cNvSpPr>
            <a:spLocks noChangeArrowheads="1"/>
          </p:cNvSpPr>
          <p:nvPr/>
        </p:nvSpPr>
        <p:spPr bwMode="auto">
          <a:xfrm>
            <a:off x="2590803" y="1133478"/>
            <a:ext cx="9144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C#</a:t>
            </a:r>
          </a:p>
        </p:txBody>
      </p:sp>
      <p:sp>
        <p:nvSpPr>
          <p:cNvPr id="192525" name="Rectangle 13"/>
          <p:cNvSpPr>
            <a:spLocks noChangeArrowheads="1"/>
          </p:cNvSpPr>
          <p:nvPr/>
        </p:nvSpPr>
        <p:spPr bwMode="auto">
          <a:xfrm>
            <a:off x="3657600" y="1133478"/>
            <a:ext cx="11430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JScript</a:t>
            </a:r>
          </a:p>
        </p:txBody>
      </p:sp>
      <p:sp>
        <p:nvSpPr>
          <p:cNvPr id="192526" name="Rectangle 14"/>
          <p:cNvSpPr>
            <a:spLocks noChangeArrowheads="1"/>
          </p:cNvSpPr>
          <p:nvPr/>
        </p:nvSpPr>
        <p:spPr bwMode="auto">
          <a:xfrm>
            <a:off x="4953000" y="1133478"/>
            <a:ext cx="10668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a:t>
            </a: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749303" y="255533"/>
            <a:ext cx="7933930" cy="811267"/>
          </a:xfrm>
          <a:prstGeom prst="rect">
            <a:avLst/>
          </a:prstGeom>
        </p:spPr>
        <p:txBody>
          <a:bodyPr/>
          <a:lstStyle/>
          <a:p>
            <a:pPr eaLnBrk="1" hangingPunct="1"/>
            <a:r>
              <a:rPr lang="en-US"/>
              <a:t>.NET Overview</a:t>
            </a:r>
          </a:p>
        </p:txBody>
      </p:sp>
      <p:sp>
        <p:nvSpPr>
          <p:cNvPr id="28675" name="Rectangle 3"/>
          <p:cNvSpPr>
            <a:spLocks noGrp="1" noChangeArrowheads="1"/>
          </p:cNvSpPr>
          <p:nvPr>
            <p:ph idx="4294967295"/>
          </p:nvPr>
        </p:nvSpPr>
        <p:spPr>
          <a:xfrm>
            <a:off x="762000" y="1143000"/>
            <a:ext cx="7933930" cy="5257800"/>
          </a:xfrm>
          <a:prstGeom prst="rect">
            <a:avLst/>
          </a:prstGeom>
        </p:spPr>
        <p:txBody>
          <a:bodyPr/>
          <a:lstStyle/>
          <a:p>
            <a:pPr marL="0" indent="0" eaLnBrk="1" hangingPunct="1"/>
            <a:r>
              <a:rPr lang="en-US" sz="2400" dirty="0"/>
              <a:t>What is .NET?</a:t>
            </a:r>
          </a:p>
          <a:p>
            <a:pPr marL="0" indent="0" eaLnBrk="1" hangingPunct="1"/>
            <a:endParaRPr lang="en-US" sz="2400" dirty="0"/>
          </a:p>
          <a:p>
            <a:pPr marL="0" indent="0" eaLnBrk="1" hangingPunct="1"/>
            <a:r>
              <a:rPr lang="en-US" sz="2400" dirty="0"/>
              <a:t>NET Framework</a:t>
            </a:r>
            <a:r>
              <a:rPr lang="en-US" dirty="0"/>
              <a:t>	</a:t>
            </a:r>
          </a:p>
          <a:p>
            <a:pPr lvl="1" eaLnBrk="1" hangingPunct="1"/>
            <a:r>
              <a:rPr lang="en-US" sz="2000" dirty="0"/>
              <a:t>Common Language Runtime (CLR)</a:t>
            </a:r>
          </a:p>
          <a:p>
            <a:pPr lvl="2" eaLnBrk="1" hangingPunct="1"/>
            <a:r>
              <a:rPr lang="en-US" sz="2000" dirty="0"/>
              <a:t>Object-Oriented programming environment</a:t>
            </a:r>
          </a:p>
          <a:p>
            <a:pPr lvl="2" eaLnBrk="1" hangingPunct="1"/>
            <a:r>
              <a:rPr lang="en-US" sz="2000" dirty="0"/>
              <a:t>Common execution environment for .NET applications </a:t>
            </a:r>
          </a:p>
          <a:p>
            <a:pPr lvl="2" eaLnBrk="1" hangingPunct="1">
              <a:buFont typeface="Wingdings" pitchFamily="2" charset="2"/>
              <a:buNone/>
            </a:pPr>
            <a:r>
              <a:rPr lang="en-US" sz="2000" dirty="0"/>
              <a:t>-Similar to </a:t>
            </a:r>
            <a:r>
              <a:rPr lang="en-US" sz="2000" dirty="0">
                <a:solidFill>
                  <a:schemeClr val="folHlink"/>
                </a:solidFill>
              </a:rPr>
              <a:t>Java</a:t>
            </a:r>
            <a:r>
              <a:rPr lang="en-US" sz="2000" dirty="0"/>
              <a:t> VM – but with much stronger interoperability</a:t>
            </a:r>
          </a:p>
          <a:p>
            <a:pPr lvl="2" eaLnBrk="1" hangingPunct="1">
              <a:buFont typeface="Wingdings" pitchFamily="2" charset="2"/>
              <a:buNone/>
            </a:pPr>
            <a:endParaRPr lang="en-US" sz="2400" dirty="0"/>
          </a:p>
          <a:p>
            <a:pPr lvl="1" eaLnBrk="1" hangingPunct="1"/>
            <a:r>
              <a:rPr lang="en-US" sz="2000" dirty="0"/>
              <a:t>Framework Class Library (FCL)</a:t>
            </a:r>
          </a:p>
          <a:p>
            <a:pPr lvl="2" eaLnBrk="1" hangingPunct="1"/>
            <a:r>
              <a:rPr lang="en-US" sz="2000" dirty="0"/>
              <a:t>Object Oriented Collection of re-usable types</a:t>
            </a:r>
          </a:p>
          <a:p>
            <a:pPr marL="1142294" lvl="2" indent="0" eaLnBrk="1" hangingPunct="1">
              <a:buNone/>
            </a:pPr>
            <a:endParaRPr lang="en-US" sz="2000" i="1" dirty="0"/>
          </a:p>
          <a:p>
            <a:pPr marL="1142294" lvl="2" indent="0" eaLnBrk="1" hangingPunct="1">
              <a:buNone/>
            </a:pPr>
            <a:r>
              <a:rPr lang="en-US" sz="2000" i="1" dirty="0"/>
              <a:t>(Source: MSDN)</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Effect transition="in" filter="blinds(horizontal)">
                                      <p:cBhvr>
                                        <p:cTn id="7" dur="500"/>
                                        <p:tgtEl>
                                          <p:spTgt spid="28675">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5">
                                            <p:txEl>
                                              <p:pRg st="3" end="3"/>
                                            </p:txEl>
                                          </p:spTgt>
                                        </p:tgtEl>
                                        <p:attrNameLst>
                                          <p:attrName>style.visibility</p:attrName>
                                        </p:attrNameLst>
                                      </p:cBhvr>
                                      <p:to>
                                        <p:strVal val="visible"/>
                                      </p:to>
                                    </p:set>
                                    <p:animEffect transition="in" filter="blinds(horizontal)">
                                      <p:cBhvr>
                                        <p:cTn id="10" dur="500"/>
                                        <p:tgtEl>
                                          <p:spTgt spid="28675">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8675">
                                            <p:txEl>
                                              <p:pRg st="4" end="4"/>
                                            </p:txEl>
                                          </p:spTgt>
                                        </p:tgtEl>
                                        <p:attrNameLst>
                                          <p:attrName>style.visibility</p:attrName>
                                        </p:attrNameLst>
                                      </p:cBhvr>
                                      <p:to>
                                        <p:strVal val="visible"/>
                                      </p:to>
                                    </p:set>
                                    <p:animEffect transition="in" filter="blinds(horizontal)">
                                      <p:cBhvr>
                                        <p:cTn id="13" dur="500"/>
                                        <p:tgtEl>
                                          <p:spTgt spid="28675">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8675">
                                            <p:txEl>
                                              <p:pRg st="5" end="5"/>
                                            </p:txEl>
                                          </p:spTgt>
                                        </p:tgtEl>
                                        <p:attrNameLst>
                                          <p:attrName>style.visibility</p:attrName>
                                        </p:attrNameLst>
                                      </p:cBhvr>
                                      <p:to>
                                        <p:strVal val="visible"/>
                                      </p:to>
                                    </p:set>
                                    <p:animEffect transition="in" filter="blinds(horizontal)">
                                      <p:cBhvr>
                                        <p:cTn id="16" dur="500"/>
                                        <p:tgtEl>
                                          <p:spTgt spid="28675">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8675">
                                            <p:txEl>
                                              <p:pRg st="6" end="6"/>
                                            </p:txEl>
                                          </p:spTgt>
                                        </p:tgtEl>
                                        <p:attrNameLst>
                                          <p:attrName>style.visibility</p:attrName>
                                        </p:attrNameLst>
                                      </p:cBhvr>
                                      <p:to>
                                        <p:strVal val="visible"/>
                                      </p:to>
                                    </p:set>
                                    <p:animEffect transition="in" filter="blinds(horizontal)">
                                      <p:cBhvr>
                                        <p:cTn id="19" dur="500"/>
                                        <p:tgtEl>
                                          <p:spTgt spid="28675">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28675">
                                            <p:txEl>
                                              <p:pRg st="8" end="8"/>
                                            </p:txEl>
                                          </p:spTgt>
                                        </p:tgtEl>
                                        <p:attrNameLst>
                                          <p:attrName>style.visibility</p:attrName>
                                        </p:attrNameLst>
                                      </p:cBhvr>
                                      <p:to>
                                        <p:strVal val="visible"/>
                                      </p:to>
                                    </p:set>
                                    <p:animEffect transition="in" filter="blinds(horizontal)">
                                      <p:cBhvr>
                                        <p:cTn id="24" dur="500"/>
                                        <p:tgtEl>
                                          <p:spTgt spid="28675">
                                            <p:txEl>
                                              <p:pRg st="8" end="8"/>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8675">
                                            <p:txEl>
                                              <p:pRg st="9" end="9"/>
                                            </p:txEl>
                                          </p:spTgt>
                                        </p:tgtEl>
                                        <p:attrNameLst>
                                          <p:attrName>style.visibility</p:attrName>
                                        </p:attrNameLst>
                                      </p:cBhvr>
                                      <p:to>
                                        <p:strVal val="visible"/>
                                      </p:to>
                                    </p:set>
                                    <p:animEffect transition="in" filter="blinds(horizontal)">
                                      <p:cBhvr>
                                        <p:cTn id="27" dur="500"/>
                                        <p:tgtEl>
                                          <p:spTgt spid="28675">
                                            <p:txEl>
                                              <p:pRg st="9" end="9"/>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8675">
                                            <p:txEl>
                                              <p:pRg st="11" end="11"/>
                                            </p:txEl>
                                          </p:spTgt>
                                        </p:tgtEl>
                                        <p:attrNameLst>
                                          <p:attrName>style.visibility</p:attrName>
                                        </p:attrNameLst>
                                      </p:cBhvr>
                                      <p:to>
                                        <p:strVal val="visible"/>
                                      </p:to>
                                    </p:set>
                                    <p:animEffect transition="in" filter="blinds(horizontal)">
                                      <p:cBhvr>
                                        <p:cTn id="30" dur="500"/>
                                        <p:tgtEl>
                                          <p:spTgt spid="2867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319091" y="228600"/>
            <a:ext cx="7681912" cy="457200"/>
          </a:xfrm>
          <a:prstGeom prst="rect">
            <a:avLst/>
          </a:prstGeom>
        </p:spPr>
        <p:txBody>
          <a:bodyPr/>
          <a:lstStyle/>
          <a:p>
            <a:pPr eaLnBrk="1" hangingPunct="1"/>
            <a:r>
              <a:rPr lang="en-US" sz="3200" dirty="0">
                <a:solidFill>
                  <a:srgbClr val="6B6B6B"/>
                </a:solidFill>
              </a:rPr>
              <a:t>.</a:t>
            </a:r>
            <a:r>
              <a:rPr lang="en-US" sz="2000" dirty="0">
                <a:solidFill>
                  <a:srgbClr val="6B6B6B"/>
                </a:solidFill>
              </a:rPr>
              <a:t>NET Overview</a:t>
            </a:r>
          </a:p>
        </p:txBody>
      </p:sp>
      <p:sp>
        <p:nvSpPr>
          <p:cNvPr id="30724" name="AutoShape 4"/>
          <p:cNvSpPr>
            <a:spLocks noChangeArrowheads="1"/>
          </p:cNvSpPr>
          <p:nvPr/>
        </p:nvSpPr>
        <p:spPr bwMode="auto">
          <a:xfrm>
            <a:off x="1933578" y="1704975"/>
            <a:ext cx="946150" cy="209550"/>
          </a:xfrm>
          <a:prstGeom prst="roundRect">
            <a:avLst>
              <a:gd name="adj" fmla="val 0"/>
            </a:avLst>
          </a:prstGeom>
          <a:gradFill rotWithShape="0">
            <a:gsLst>
              <a:gs pos="0">
                <a:schemeClr val="accent2"/>
              </a:gs>
              <a:gs pos="100000">
                <a:schemeClr val="accent2">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VB</a:t>
            </a:r>
          </a:p>
        </p:txBody>
      </p:sp>
      <p:sp>
        <p:nvSpPr>
          <p:cNvPr id="30725" name="Text Box 5"/>
          <p:cNvSpPr txBox="1">
            <a:spLocks noChangeArrowheads="1"/>
          </p:cNvSpPr>
          <p:nvPr/>
        </p:nvSpPr>
        <p:spPr bwMode="auto">
          <a:xfrm>
            <a:off x="239718" y="1468440"/>
            <a:ext cx="1546225" cy="341125"/>
          </a:xfrm>
          <a:prstGeom prst="rect">
            <a:avLst/>
          </a:prstGeom>
          <a:noFill/>
          <a:ln w="9525">
            <a:noFill/>
            <a:miter lim="800000"/>
            <a:headEnd/>
            <a:tailEnd/>
          </a:ln>
          <a:effectLst/>
        </p:spPr>
        <p:txBody>
          <a:bodyPr lIns="91409" tIns="45704" rIns="91409" bIns="45704">
            <a:spAutoFit/>
          </a:bodyPr>
          <a:lstStyle/>
          <a:p>
            <a:pPr eaLnBrk="0" hangingPunct="0">
              <a:defRPr/>
            </a:pPr>
            <a:r>
              <a:rPr lang="en-GB" sz="1600" b="1">
                <a:effectLst>
                  <a:outerShdw blurRad="38100" dist="38100" dir="2700000" algn="tl">
                    <a:srgbClr val="C0C0C0"/>
                  </a:outerShdw>
                </a:effectLst>
                <a:latin typeface="Arial" charset="0"/>
              </a:rPr>
              <a:t>Source code</a:t>
            </a:r>
          </a:p>
        </p:txBody>
      </p:sp>
      <p:sp>
        <p:nvSpPr>
          <p:cNvPr id="30726" name="AutoShape 6"/>
          <p:cNvSpPr>
            <a:spLocks noChangeArrowheads="1"/>
          </p:cNvSpPr>
          <p:nvPr/>
        </p:nvSpPr>
        <p:spPr bwMode="auto">
          <a:xfrm>
            <a:off x="1933578" y="2216151"/>
            <a:ext cx="946150" cy="155575"/>
          </a:xfrm>
          <a:prstGeom prst="roundRect">
            <a:avLst>
              <a:gd name="adj" fmla="val 0"/>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vbc.exe</a:t>
            </a:r>
          </a:p>
        </p:txBody>
      </p:sp>
      <p:sp>
        <p:nvSpPr>
          <p:cNvPr id="30727" name="AutoShape 7"/>
          <p:cNvSpPr>
            <a:spLocks noChangeArrowheads="1"/>
          </p:cNvSpPr>
          <p:nvPr/>
        </p:nvSpPr>
        <p:spPr bwMode="auto">
          <a:xfrm>
            <a:off x="5286378" y="1704975"/>
            <a:ext cx="946150" cy="209550"/>
          </a:xfrm>
          <a:prstGeom prst="roundRect">
            <a:avLst>
              <a:gd name="adj" fmla="val 0"/>
            </a:avLst>
          </a:prstGeom>
          <a:gradFill rotWithShape="0">
            <a:gsLst>
              <a:gs pos="0">
                <a:schemeClr val="accent2"/>
              </a:gs>
              <a:gs pos="100000">
                <a:schemeClr val="accent2">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a:t>
            </a:r>
          </a:p>
        </p:txBody>
      </p:sp>
      <p:sp>
        <p:nvSpPr>
          <p:cNvPr id="30728" name="AutoShape 8"/>
          <p:cNvSpPr>
            <a:spLocks noChangeArrowheads="1"/>
          </p:cNvSpPr>
          <p:nvPr/>
        </p:nvSpPr>
        <p:spPr bwMode="auto">
          <a:xfrm>
            <a:off x="3609978" y="1704975"/>
            <a:ext cx="946150" cy="209550"/>
          </a:xfrm>
          <a:prstGeom prst="roundRect">
            <a:avLst>
              <a:gd name="adj" fmla="val 0"/>
            </a:avLst>
          </a:prstGeom>
          <a:gradFill rotWithShape="0">
            <a:gsLst>
              <a:gs pos="0">
                <a:schemeClr val="accent2"/>
              </a:gs>
              <a:gs pos="100000">
                <a:schemeClr val="accent2">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a:t>
            </a:r>
          </a:p>
        </p:txBody>
      </p:sp>
      <p:sp>
        <p:nvSpPr>
          <p:cNvPr id="30729" name="AutoShape 9"/>
          <p:cNvSpPr>
            <a:spLocks noChangeArrowheads="1"/>
          </p:cNvSpPr>
          <p:nvPr/>
        </p:nvSpPr>
        <p:spPr bwMode="auto">
          <a:xfrm>
            <a:off x="5286378" y="2216151"/>
            <a:ext cx="946150" cy="155575"/>
          </a:xfrm>
          <a:prstGeom prst="roundRect">
            <a:avLst>
              <a:gd name="adj" fmla="val 0"/>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cc.exe</a:t>
            </a:r>
          </a:p>
        </p:txBody>
      </p:sp>
      <p:sp>
        <p:nvSpPr>
          <p:cNvPr id="30730" name="AutoShape 10"/>
          <p:cNvSpPr>
            <a:spLocks noChangeArrowheads="1"/>
          </p:cNvSpPr>
          <p:nvPr/>
        </p:nvSpPr>
        <p:spPr bwMode="auto">
          <a:xfrm>
            <a:off x="3609978" y="2216151"/>
            <a:ext cx="946150" cy="155575"/>
          </a:xfrm>
          <a:prstGeom prst="roundRect">
            <a:avLst>
              <a:gd name="adj" fmla="val 0"/>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csc.exe</a:t>
            </a:r>
          </a:p>
        </p:txBody>
      </p:sp>
      <p:sp>
        <p:nvSpPr>
          <p:cNvPr id="30731" name="AutoShape 11"/>
          <p:cNvSpPr>
            <a:spLocks noChangeArrowheads="1"/>
          </p:cNvSpPr>
          <p:nvPr/>
        </p:nvSpPr>
        <p:spPr bwMode="auto">
          <a:xfrm>
            <a:off x="942975" y="5780088"/>
            <a:ext cx="7570788" cy="468312"/>
          </a:xfrm>
          <a:prstGeom prst="cube">
            <a:avLst>
              <a:gd name="adj" fmla="val 25000"/>
            </a:avLst>
          </a:prstGeom>
          <a:gradFill rotWithShape="0">
            <a:gsLst>
              <a:gs pos="0">
                <a:schemeClr val="accent1"/>
              </a:gs>
              <a:gs pos="100000">
                <a:schemeClr val="accent1">
                  <a:gamma/>
                  <a:shade val="46275"/>
                  <a:invGamma/>
                </a:schemeClr>
              </a:gs>
            </a:gsLst>
            <a:lin ang="5400000" scaled="1"/>
          </a:gradFill>
          <a:ln w="9525">
            <a:noFill/>
            <a:miter lim="800000"/>
            <a:headEnd/>
            <a:tailEnd/>
          </a:ln>
          <a:effectLst/>
        </p:spPr>
        <p:txBody>
          <a:bodyPr wrap="none" lIns="91409" tIns="45704" rIns="91409" bIns="45704"/>
          <a:lstStyle/>
          <a:p>
            <a:pPr algn="ctr" eaLnBrk="0" hangingPunct="0">
              <a:defRPr/>
            </a:pPr>
            <a:r>
              <a:rPr lang="en-GB" sz="2000" b="1">
                <a:effectLst>
                  <a:outerShdw blurRad="38100" dist="38100" dir="2700000" algn="tl">
                    <a:srgbClr val="FFFFFF"/>
                  </a:outerShdw>
                </a:effectLst>
                <a:latin typeface="Arial" charset="0"/>
              </a:rPr>
              <a:t>Operating System Services</a:t>
            </a:r>
          </a:p>
        </p:txBody>
      </p:sp>
      <p:sp>
        <p:nvSpPr>
          <p:cNvPr id="30732" name="AutoShape 12"/>
          <p:cNvSpPr>
            <a:spLocks noChangeArrowheads="1"/>
          </p:cNvSpPr>
          <p:nvPr/>
        </p:nvSpPr>
        <p:spPr bwMode="auto">
          <a:xfrm>
            <a:off x="1019178" y="3733805"/>
            <a:ext cx="5970588" cy="1090613"/>
          </a:xfrm>
          <a:prstGeom prst="cube">
            <a:avLst>
              <a:gd name="adj" fmla="val 25000"/>
            </a:avLst>
          </a:prstGeom>
          <a:gradFill rotWithShape="0">
            <a:gsLst>
              <a:gs pos="0">
                <a:schemeClr val="accent1"/>
              </a:gs>
              <a:gs pos="100000">
                <a:schemeClr val="accent1">
                  <a:gamma/>
                  <a:shade val="46275"/>
                  <a:invGamma/>
                </a:schemeClr>
              </a:gs>
            </a:gsLst>
            <a:lin ang="5400000" scaled="1"/>
          </a:gradFill>
          <a:ln w="9525">
            <a:noFill/>
            <a:miter lim="800000"/>
            <a:headEnd/>
            <a:tailEnd/>
          </a:ln>
          <a:effectLst/>
        </p:spPr>
        <p:txBody>
          <a:bodyPr wrap="none" lIns="91409" tIns="45704" rIns="91409" bIns="45704"/>
          <a:lstStyle/>
          <a:p>
            <a:pPr eaLnBrk="0" hangingPunct="0">
              <a:defRPr/>
            </a:pPr>
            <a:r>
              <a:rPr lang="en-GB" sz="2000" b="1">
                <a:effectLst>
                  <a:outerShdw blurRad="38100" dist="38100" dir="2700000" algn="tl">
                    <a:srgbClr val="FFFFFF"/>
                  </a:outerShdw>
                </a:effectLst>
                <a:latin typeface="Arial" charset="0"/>
              </a:rPr>
              <a:t>Common Language Runtime</a:t>
            </a:r>
          </a:p>
        </p:txBody>
      </p:sp>
      <p:sp>
        <p:nvSpPr>
          <p:cNvPr id="30733" name="Line 13"/>
          <p:cNvSpPr>
            <a:spLocks noChangeShapeType="1"/>
          </p:cNvSpPr>
          <p:nvPr/>
        </p:nvSpPr>
        <p:spPr bwMode="auto">
          <a:xfrm>
            <a:off x="2466975" y="3379794"/>
            <a:ext cx="1588" cy="363537"/>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30734" name="Line 14"/>
          <p:cNvSpPr>
            <a:spLocks noChangeShapeType="1"/>
          </p:cNvSpPr>
          <p:nvPr/>
        </p:nvSpPr>
        <p:spPr bwMode="auto">
          <a:xfrm>
            <a:off x="5819775" y="3379794"/>
            <a:ext cx="1588" cy="363537"/>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30735" name="Line 15"/>
          <p:cNvSpPr>
            <a:spLocks noChangeShapeType="1"/>
          </p:cNvSpPr>
          <p:nvPr/>
        </p:nvSpPr>
        <p:spPr bwMode="auto">
          <a:xfrm>
            <a:off x="4143375" y="3379794"/>
            <a:ext cx="1588" cy="363537"/>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30736" name="AutoShape 16"/>
          <p:cNvSpPr>
            <a:spLocks noChangeArrowheads="1"/>
          </p:cNvSpPr>
          <p:nvPr/>
        </p:nvSpPr>
        <p:spPr bwMode="auto">
          <a:xfrm>
            <a:off x="2390775" y="4546600"/>
            <a:ext cx="2913063" cy="415925"/>
          </a:xfrm>
          <a:prstGeom prst="roundRect">
            <a:avLst>
              <a:gd name="adj" fmla="val 7708"/>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b="1">
                <a:effectLst>
                  <a:outerShdw blurRad="38100" dist="38100" dir="2700000" algn="tl">
                    <a:srgbClr val="FFFFFF"/>
                  </a:outerShdw>
                </a:effectLst>
                <a:latin typeface="Arial" charset="0"/>
              </a:rPr>
              <a:t>JIT Compiler</a:t>
            </a:r>
          </a:p>
        </p:txBody>
      </p:sp>
      <p:sp>
        <p:nvSpPr>
          <p:cNvPr id="30737" name="AutoShape 17"/>
          <p:cNvSpPr>
            <a:spLocks noChangeArrowheads="1"/>
          </p:cNvSpPr>
          <p:nvPr/>
        </p:nvSpPr>
        <p:spPr bwMode="auto">
          <a:xfrm>
            <a:off x="2847975" y="5227641"/>
            <a:ext cx="3130550" cy="258762"/>
          </a:xfrm>
          <a:prstGeom prst="cube">
            <a:avLst>
              <a:gd name="adj" fmla="val 25000"/>
            </a:avLst>
          </a:prstGeom>
          <a:gradFill rotWithShape="0">
            <a:gsLst>
              <a:gs pos="0">
                <a:schemeClr val="folHlink"/>
              </a:gs>
              <a:gs pos="100000">
                <a:schemeClr val="folHlink">
                  <a:gamma/>
                  <a:shade val="46275"/>
                  <a:invGamma/>
                </a:schemeClr>
              </a:gs>
            </a:gsLst>
            <a:lin ang="5400000" scaled="1"/>
          </a:gradFill>
          <a:ln w="12700">
            <a:noFill/>
            <a:miter lim="800000"/>
            <a:headEnd/>
            <a:tailEnd/>
          </a:ln>
          <a:effectLst/>
        </p:spPr>
        <p:txBody>
          <a:bodyPr wrap="none" lIns="91409" tIns="45704" rIns="91409" bIns="45704" anchor="ctr"/>
          <a:lstStyle/>
          <a:p>
            <a:pPr algn="ctr" eaLnBrk="0" hangingPunct="0">
              <a:defRPr/>
            </a:pPr>
            <a:r>
              <a:rPr lang="en-GB" sz="1600" b="1">
                <a:effectLst>
                  <a:outerShdw blurRad="38100" dist="38100" dir="2700000" algn="tl">
                    <a:srgbClr val="FFFFFF"/>
                  </a:outerShdw>
                </a:effectLst>
                <a:latin typeface="Arial" charset="0"/>
              </a:rPr>
              <a:t>Native Code</a:t>
            </a:r>
          </a:p>
        </p:txBody>
      </p:sp>
      <p:sp>
        <p:nvSpPr>
          <p:cNvPr id="26641" name="Line 18"/>
          <p:cNvSpPr>
            <a:spLocks noChangeShapeType="1"/>
          </p:cNvSpPr>
          <p:nvPr/>
        </p:nvSpPr>
        <p:spPr bwMode="auto">
          <a:xfrm>
            <a:off x="4524375" y="5694366"/>
            <a:ext cx="1588" cy="25876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57150">
                <a:solidFill>
                  <a:srgbClr val="000000"/>
                </a:solidFill>
                <a:round/>
                <a:headEnd/>
                <a:tailEnd type="triangle" w="med" len="med"/>
              </a14:hiddenLine>
            </a:ext>
          </a:extLst>
        </p:spPr>
        <p:txBody>
          <a:bodyPr wrap="none" lIns="91409" tIns="45704" rIns="91409" bIns="45704" anchor="ctr"/>
          <a:lstStyle/>
          <a:p>
            <a:endParaRPr lang="en-US"/>
          </a:p>
        </p:txBody>
      </p:sp>
      <p:sp>
        <p:nvSpPr>
          <p:cNvPr id="30739" name="Text Box 19"/>
          <p:cNvSpPr txBox="1">
            <a:spLocks noChangeArrowheads="1"/>
          </p:cNvSpPr>
          <p:nvPr/>
        </p:nvSpPr>
        <p:spPr bwMode="auto">
          <a:xfrm>
            <a:off x="241300" y="2755900"/>
            <a:ext cx="1535113" cy="838696"/>
          </a:xfrm>
          <a:prstGeom prst="rect">
            <a:avLst/>
          </a:prstGeom>
          <a:noFill/>
          <a:ln w="9525">
            <a:noFill/>
            <a:miter lim="800000"/>
            <a:headEnd/>
            <a:tailEnd/>
          </a:ln>
          <a:effectLst/>
        </p:spPr>
        <p:txBody>
          <a:bodyPr lIns="91409" tIns="45704" rIns="91409" bIns="45704">
            <a:spAutoFit/>
          </a:bodyPr>
          <a:lstStyle/>
          <a:p>
            <a:pPr eaLnBrk="0" hangingPunct="0">
              <a:defRPr/>
            </a:pPr>
            <a:r>
              <a:rPr lang="en-GB" sz="1600" b="1">
                <a:effectLst>
                  <a:outerShdw blurRad="38100" dist="38100" dir="2700000" algn="tl">
                    <a:srgbClr val="C0C0C0"/>
                  </a:outerShdw>
                </a:effectLst>
                <a:latin typeface="Arial" charset="0"/>
              </a:rPr>
              <a:t>Managed</a:t>
            </a:r>
          </a:p>
          <a:p>
            <a:pPr eaLnBrk="0" hangingPunct="0">
              <a:defRPr/>
            </a:pPr>
            <a:r>
              <a:rPr lang="en-GB" sz="1600" b="1">
                <a:effectLst>
                  <a:outerShdw blurRad="38100" dist="38100" dir="2700000" algn="tl">
                    <a:srgbClr val="C0C0C0"/>
                  </a:outerShdw>
                </a:effectLst>
                <a:latin typeface="Arial" charset="0"/>
              </a:rPr>
              <a:t>Code</a:t>
            </a:r>
          </a:p>
          <a:p>
            <a:pPr eaLnBrk="0" hangingPunct="0">
              <a:defRPr/>
            </a:pPr>
            <a:r>
              <a:rPr lang="en-GB" sz="1600" b="1">
                <a:effectLst>
                  <a:outerShdw blurRad="38100" dist="38100" dir="2700000" algn="tl">
                    <a:srgbClr val="C0C0C0"/>
                  </a:outerShdw>
                </a:effectLst>
                <a:latin typeface="Arial" charset="0"/>
              </a:rPr>
              <a:t>(dll or exe)</a:t>
            </a:r>
          </a:p>
        </p:txBody>
      </p:sp>
      <p:grpSp>
        <p:nvGrpSpPr>
          <p:cNvPr id="2" name="Group 20"/>
          <p:cNvGrpSpPr>
            <a:grpSpLocks/>
          </p:cNvGrpSpPr>
          <p:nvPr/>
        </p:nvGrpSpPr>
        <p:grpSpPr bwMode="auto">
          <a:xfrm>
            <a:off x="1933580" y="2638426"/>
            <a:ext cx="4149725" cy="571500"/>
            <a:chOff x="1200" y="1680"/>
            <a:chExt cx="2736" cy="528"/>
          </a:xfrm>
        </p:grpSpPr>
        <p:sp>
          <p:nvSpPr>
            <p:cNvPr id="30741" name="AutoShape 21"/>
            <p:cNvSpPr>
              <a:spLocks noChangeArrowheads="1"/>
            </p:cNvSpPr>
            <p:nvPr/>
          </p:nvSpPr>
          <p:spPr bwMode="auto">
            <a:xfrm>
              <a:off x="2256" y="1921"/>
              <a:ext cx="624" cy="287"/>
            </a:xfrm>
            <a:prstGeom prst="roundRect">
              <a:avLst>
                <a:gd name="adj" fmla="val 0"/>
              </a:avLst>
            </a:prstGeom>
            <a:solidFill>
              <a:schemeClr val="bg2"/>
            </a:soli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wrap="none" anchor="ctr">
              <a:flatTx/>
            </a:bodyPr>
            <a:lstStyle/>
            <a:p>
              <a:pPr algn="ctr" eaLnBrk="0" hangingPunct="0">
                <a:defRPr/>
              </a:pPr>
              <a:r>
                <a:rPr lang="en-US" sz="1600" b="1">
                  <a:effectLst>
                    <a:outerShdw blurRad="38100" dist="38100" dir="2700000" algn="tl">
                      <a:srgbClr val="FFFFFF"/>
                    </a:outerShdw>
                  </a:effectLst>
                  <a:latin typeface="Arial" charset="0"/>
                </a:rPr>
                <a:t>Assembly</a:t>
              </a:r>
            </a:p>
            <a:p>
              <a:pPr algn="ctr" eaLnBrk="0" hangingPunct="0">
                <a:defRPr/>
              </a:pPr>
              <a:r>
                <a:rPr lang="en-US" sz="1600" b="1">
                  <a:effectLst>
                    <a:outerShdw blurRad="38100" dist="38100" dir="2700000" algn="tl">
                      <a:srgbClr val="FFFFFF"/>
                    </a:outerShdw>
                  </a:effectLst>
                  <a:latin typeface="Arial" charset="0"/>
                </a:rPr>
                <a:t>IL Code</a:t>
              </a:r>
            </a:p>
          </p:txBody>
        </p:sp>
        <p:sp>
          <p:nvSpPr>
            <p:cNvPr id="30742" name="AutoShape 22"/>
            <p:cNvSpPr>
              <a:spLocks noChangeArrowheads="1"/>
            </p:cNvSpPr>
            <p:nvPr/>
          </p:nvSpPr>
          <p:spPr bwMode="auto">
            <a:xfrm>
              <a:off x="3312" y="1921"/>
              <a:ext cx="624" cy="287"/>
            </a:xfrm>
            <a:prstGeom prst="roundRect">
              <a:avLst>
                <a:gd name="adj" fmla="val 0"/>
              </a:avLst>
            </a:prstGeom>
            <a:solidFill>
              <a:schemeClr val="bg2"/>
            </a:soli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wrap="none" anchor="ctr">
              <a:flatTx/>
            </a:bodyPr>
            <a:lstStyle/>
            <a:p>
              <a:pPr algn="ctr" eaLnBrk="0" hangingPunct="0">
                <a:defRPr/>
              </a:pPr>
              <a:r>
                <a:rPr lang="en-US" sz="1600" b="1">
                  <a:effectLst>
                    <a:outerShdw blurRad="38100" dist="38100" dir="2700000" algn="tl">
                      <a:srgbClr val="FFFFFF"/>
                    </a:outerShdw>
                  </a:effectLst>
                  <a:latin typeface="Arial" charset="0"/>
                </a:rPr>
                <a:t>Assembly</a:t>
              </a:r>
            </a:p>
            <a:p>
              <a:pPr algn="ctr" eaLnBrk="0" hangingPunct="0">
                <a:defRPr/>
              </a:pPr>
              <a:r>
                <a:rPr lang="en-US" sz="1600" b="1">
                  <a:effectLst>
                    <a:outerShdw blurRad="38100" dist="38100" dir="2700000" algn="tl">
                      <a:srgbClr val="FFFFFF"/>
                    </a:outerShdw>
                  </a:effectLst>
                  <a:latin typeface="Arial" charset="0"/>
                </a:rPr>
                <a:t>IL Code</a:t>
              </a:r>
            </a:p>
          </p:txBody>
        </p:sp>
        <p:sp>
          <p:nvSpPr>
            <p:cNvPr id="30743" name="AutoShape 23"/>
            <p:cNvSpPr>
              <a:spLocks noChangeArrowheads="1"/>
            </p:cNvSpPr>
            <p:nvPr/>
          </p:nvSpPr>
          <p:spPr bwMode="auto">
            <a:xfrm>
              <a:off x="1200" y="1921"/>
              <a:ext cx="624" cy="287"/>
            </a:xfrm>
            <a:prstGeom prst="roundRect">
              <a:avLst>
                <a:gd name="adj" fmla="val 0"/>
              </a:avLst>
            </a:prstGeom>
            <a:solidFill>
              <a:schemeClr val="bg2"/>
            </a:soli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wrap="none" anchor="ctr">
              <a:flatTx/>
            </a:bodyPr>
            <a:lstStyle/>
            <a:p>
              <a:pPr algn="ctr" eaLnBrk="0" hangingPunct="0">
                <a:defRPr/>
              </a:pPr>
              <a:r>
                <a:rPr lang="en-US" sz="1600" b="1">
                  <a:effectLst>
                    <a:outerShdw blurRad="38100" dist="38100" dir="2700000" algn="tl">
                      <a:srgbClr val="FFFFFF"/>
                    </a:outerShdw>
                  </a:effectLst>
                  <a:latin typeface="Arial" charset="0"/>
                </a:rPr>
                <a:t>Assembly</a:t>
              </a:r>
            </a:p>
            <a:p>
              <a:pPr algn="ctr" eaLnBrk="0" hangingPunct="0">
                <a:defRPr/>
              </a:pPr>
              <a:r>
                <a:rPr lang="en-US" sz="1600" b="1">
                  <a:effectLst>
                    <a:outerShdw blurRad="38100" dist="38100" dir="2700000" algn="tl">
                      <a:srgbClr val="FFFFFF"/>
                    </a:outerShdw>
                  </a:effectLst>
                  <a:latin typeface="Arial" charset="0"/>
                </a:rPr>
                <a:t>IL Code</a:t>
              </a:r>
            </a:p>
          </p:txBody>
        </p:sp>
        <p:sp>
          <p:nvSpPr>
            <p:cNvPr id="26651" name="Line 24"/>
            <p:cNvSpPr>
              <a:spLocks noChangeShapeType="1"/>
            </p:cNvSpPr>
            <p:nvPr/>
          </p:nvSpPr>
          <p:spPr bwMode="auto">
            <a:xfrm>
              <a:off x="1536" y="1680"/>
              <a:ext cx="0" cy="14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6652" name="Line 25"/>
            <p:cNvSpPr>
              <a:spLocks noChangeShapeType="1"/>
            </p:cNvSpPr>
            <p:nvPr/>
          </p:nvSpPr>
          <p:spPr bwMode="auto">
            <a:xfrm>
              <a:off x="2592" y="1680"/>
              <a:ext cx="0" cy="14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6653" name="Line 26"/>
            <p:cNvSpPr>
              <a:spLocks noChangeShapeType="1"/>
            </p:cNvSpPr>
            <p:nvPr/>
          </p:nvSpPr>
          <p:spPr bwMode="auto">
            <a:xfrm>
              <a:off x="3648" y="1680"/>
              <a:ext cx="0" cy="14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30747" name="Line 27"/>
          <p:cNvSpPr>
            <a:spLocks noChangeShapeType="1"/>
          </p:cNvSpPr>
          <p:nvPr/>
        </p:nvSpPr>
        <p:spPr bwMode="auto">
          <a:xfrm flipH="1">
            <a:off x="3381375" y="5084766"/>
            <a:ext cx="1588" cy="258762"/>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26645" name="Line 28"/>
          <p:cNvSpPr>
            <a:spLocks noChangeShapeType="1"/>
          </p:cNvSpPr>
          <p:nvPr/>
        </p:nvSpPr>
        <p:spPr bwMode="auto">
          <a:xfrm flipH="1">
            <a:off x="5362575" y="5133975"/>
            <a:ext cx="1588" cy="2095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38100">
                <a:solidFill>
                  <a:srgbClr val="000000"/>
                </a:solidFill>
                <a:round/>
                <a:headEnd/>
                <a:tailEnd type="triangle" w="med" len="med"/>
              </a14:hiddenLine>
            </a:ext>
          </a:extLst>
        </p:spPr>
        <p:txBody>
          <a:bodyPr wrap="none" lIns="91409" tIns="45704" rIns="91409" bIns="45704" anchor="ctr"/>
          <a:lstStyle/>
          <a:p>
            <a:endParaRPr lang="en-US"/>
          </a:p>
        </p:txBody>
      </p:sp>
      <p:sp>
        <p:nvSpPr>
          <p:cNvPr id="26646" name="Rectangle 29"/>
          <p:cNvSpPr>
            <a:spLocks noChangeArrowheads="1"/>
          </p:cNvSpPr>
          <p:nvPr/>
        </p:nvSpPr>
        <p:spPr bwMode="auto">
          <a:xfrm>
            <a:off x="382591" y="838200"/>
            <a:ext cx="8151812"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nchor="b"/>
          <a:lstStyle/>
          <a:p>
            <a:pPr>
              <a:lnSpc>
                <a:spcPct val="85000"/>
              </a:lnSpc>
            </a:pPr>
            <a:r>
              <a:rPr lang="en-US" sz="3600" dirty="0">
                <a:solidFill>
                  <a:schemeClr val="tx2"/>
                </a:solidFill>
              </a:rPr>
              <a:t>CLR</a:t>
            </a:r>
            <a:r>
              <a:rPr lang="en-US" sz="3200" dirty="0">
                <a:solidFill>
                  <a:schemeClr val="tx2"/>
                </a:solidFill>
              </a:rPr>
              <a:t> </a:t>
            </a:r>
            <a:r>
              <a:rPr lang="en-US" dirty="0">
                <a:solidFill>
                  <a:schemeClr val="tx2"/>
                </a:solidFill>
              </a:rPr>
              <a:t>Execution Model</a:t>
            </a:r>
          </a:p>
        </p:txBody>
      </p:sp>
      <p:sp>
        <p:nvSpPr>
          <p:cNvPr id="30750" name="Text Box 30"/>
          <p:cNvSpPr txBox="1">
            <a:spLocks noChangeArrowheads="1"/>
          </p:cNvSpPr>
          <p:nvPr/>
        </p:nvSpPr>
        <p:spPr bwMode="auto">
          <a:xfrm>
            <a:off x="239718" y="2087567"/>
            <a:ext cx="1546225" cy="341125"/>
          </a:xfrm>
          <a:prstGeom prst="rect">
            <a:avLst/>
          </a:prstGeom>
          <a:noFill/>
          <a:ln w="9525">
            <a:noFill/>
            <a:miter lim="800000"/>
            <a:headEnd/>
            <a:tailEnd/>
          </a:ln>
          <a:effectLst/>
        </p:spPr>
        <p:txBody>
          <a:bodyPr lIns="91409" tIns="45704" rIns="91409" bIns="45704">
            <a:spAutoFit/>
          </a:bodyPr>
          <a:lstStyle/>
          <a:p>
            <a:pPr eaLnBrk="0" hangingPunct="0">
              <a:defRPr/>
            </a:pPr>
            <a:r>
              <a:rPr lang="en-GB" sz="1600" b="1">
                <a:effectLst>
                  <a:outerShdw blurRad="38100" dist="38100" dir="2700000" algn="tl">
                    <a:srgbClr val="C0C0C0"/>
                  </a:outerShdw>
                </a:effectLst>
                <a:latin typeface="Arial" charset="0"/>
              </a:rPr>
              <a:t>Compiler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9"/>
                                        </p:tgtEl>
                                        <p:attrNameLst>
                                          <p:attrName>style.visibility</p:attrName>
                                        </p:attrNameLst>
                                      </p:cBhvr>
                                      <p:to>
                                        <p:strVal val="visible"/>
                                      </p:to>
                                    </p:set>
                                    <p:animEffect transition="in" filter="fade">
                                      <p:cBhvr>
                                        <p:cTn id="7" dur="500"/>
                                        <p:tgtEl>
                                          <p:spTgt spid="307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30"/>
                                        </p:tgtEl>
                                        <p:attrNameLst>
                                          <p:attrName>style.visibility</p:attrName>
                                        </p:attrNameLst>
                                      </p:cBhvr>
                                      <p:to>
                                        <p:strVal val="visible"/>
                                      </p:to>
                                    </p:set>
                                    <p:animEffect transition="in" filter="fade">
                                      <p:cBhvr>
                                        <p:cTn id="10" dur="500"/>
                                        <p:tgtEl>
                                          <p:spTgt spid="307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726"/>
                                        </p:tgtEl>
                                        <p:attrNameLst>
                                          <p:attrName>style.visibility</p:attrName>
                                        </p:attrNameLst>
                                      </p:cBhvr>
                                      <p:to>
                                        <p:strVal val="visible"/>
                                      </p:to>
                                    </p:set>
                                    <p:animEffect transition="in" filter="fade">
                                      <p:cBhvr>
                                        <p:cTn id="13" dur="500"/>
                                        <p:tgtEl>
                                          <p:spTgt spid="3072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0733"/>
                                        </p:tgtEl>
                                        <p:attrNameLst>
                                          <p:attrName>style.visibility</p:attrName>
                                        </p:attrNameLst>
                                      </p:cBhvr>
                                      <p:to>
                                        <p:strVal val="visible"/>
                                      </p:to>
                                    </p:set>
                                    <p:animEffect transition="in" filter="wipe(up)">
                                      <p:cBhvr>
                                        <p:cTn id="23" dur="500"/>
                                        <p:tgtEl>
                                          <p:spTgt spid="30733"/>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0735"/>
                                        </p:tgtEl>
                                        <p:attrNameLst>
                                          <p:attrName>style.visibility</p:attrName>
                                        </p:attrNameLst>
                                      </p:cBhvr>
                                      <p:to>
                                        <p:strVal val="visible"/>
                                      </p:to>
                                    </p:set>
                                    <p:animEffect transition="in" filter="wipe(up)">
                                      <p:cBhvr>
                                        <p:cTn id="26" dur="500"/>
                                        <p:tgtEl>
                                          <p:spTgt spid="30735"/>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0734"/>
                                        </p:tgtEl>
                                        <p:attrNameLst>
                                          <p:attrName>style.visibility</p:attrName>
                                        </p:attrNameLst>
                                      </p:cBhvr>
                                      <p:to>
                                        <p:strVal val="visible"/>
                                      </p:to>
                                    </p:set>
                                    <p:animEffect transition="in" filter="wipe(up)">
                                      <p:cBhvr>
                                        <p:cTn id="29" dur="500"/>
                                        <p:tgtEl>
                                          <p:spTgt spid="3073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0736"/>
                                        </p:tgtEl>
                                        <p:attrNameLst>
                                          <p:attrName>style.visibility</p:attrName>
                                        </p:attrNameLst>
                                      </p:cBhvr>
                                      <p:to>
                                        <p:strVal val="visible"/>
                                      </p:to>
                                    </p:set>
                                    <p:animEffect transition="in" filter="fade">
                                      <p:cBhvr>
                                        <p:cTn id="34" dur="500"/>
                                        <p:tgtEl>
                                          <p:spTgt spid="3073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0747"/>
                                        </p:tgtEl>
                                        <p:attrNameLst>
                                          <p:attrName>style.visibility</p:attrName>
                                        </p:attrNameLst>
                                      </p:cBhvr>
                                      <p:to>
                                        <p:strVal val="visible"/>
                                      </p:to>
                                    </p:set>
                                    <p:animEffect transition="in" filter="wipe(up)">
                                      <p:cBhvr>
                                        <p:cTn id="39" dur="500"/>
                                        <p:tgtEl>
                                          <p:spTgt spid="30747"/>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0737"/>
                                        </p:tgtEl>
                                        <p:attrNameLst>
                                          <p:attrName>style.visibility</p:attrName>
                                        </p:attrNameLst>
                                      </p:cBhvr>
                                      <p:to>
                                        <p:strVal val="visible"/>
                                      </p:to>
                                    </p:set>
                                    <p:animEffect transition="in" filter="wipe(up)">
                                      <p:cBhvr>
                                        <p:cTn id="42" dur="500"/>
                                        <p:tgtEl>
                                          <p:spTgt spid="30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animBg="1"/>
      <p:bldP spid="30729" grpId="0" animBg="1"/>
      <p:bldP spid="30730" grpId="0" animBg="1"/>
      <p:bldP spid="30733" grpId="0" animBg="1"/>
      <p:bldP spid="30734" grpId="0" animBg="1"/>
      <p:bldP spid="30735" grpId="0" animBg="1"/>
      <p:bldP spid="30736" grpId="0" animBg="1"/>
      <p:bldP spid="30737" grpId="0" animBg="1"/>
      <p:bldP spid="307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What is Microsoft .NET?</a:t>
            </a:r>
            <a:br>
              <a:rPr lang="en-US"/>
            </a:br>
            <a:r>
              <a:rPr lang="en-US" sz="2400">
                <a:solidFill>
                  <a:srgbClr val="D08336"/>
                </a:solidFill>
              </a:rPr>
              <a:t>What we know from our experience so far…</a:t>
            </a:r>
          </a:p>
        </p:txBody>
      </p:sp>
      <p:sp>
        <p:nvSpPr>
          <p:cNvPr id="27651" name="Rectangle 3"/>
          <p:cNvSpPr>
            <a:spLocks noGrp="1" noChangeArrowheads="1"/>
          </p:cNvSpPr>
          <p:nvPr>
            <p:ph idx="4294967295"/>
          </p:nvPr>
        </p:nvSpPr>
        <p:spPr>
          <a:xfrm>
            <a:off x="787400" y="1371600"/>
            <a:ext cx="7772400" cy="4419599"/>
          </a:xfrm>
          <a:prstGeom prst="rect">
            <a:avLst/>
          </a:prstGeom>
        </p:spPr>
        <p:txBody>
          <a:bodyPr/>
          <a:lstStyle/>
          <a:p>
            <a:pPr eaLnBrk="1" hangingPunct="1">
              <a:lnSpc>
                <a:spcPct val="80000"/>
              </a:lnSpc>
            </a:pPr>
            <a:endParaRPr lang="en-US" dirty="0"/>
          </a:p>
          <a:p>
            <a:pPr eaLnBrk="1" hangingPunct="1">
              <a:lnSpc>
                <a:spcPct val="80000"/>
              </a:lnSpc>
            </a:pPr>
            <a:r>
              <a:rPr lang="en-US" sz="2000" dirty="0"/>
              <a:t>Intelligent symbolic representation</a:t>
            </a:r>
          </a:p>
          <a:p>
            <a:pPr eaLnBrk="1" hangingPunct="1">
              <a:lnSpc>
                <a:spcPct val="80000"/>
              </a:lnSpc>
            </a:pPr>
            <a:endParaRPr lang="en-US" sz="2400" dirty="0"/>
          </a:p>
          <a:p>
            <a:pPr marL="634787" lvl="1" eaLnBrk="1" hangingPunct="1">
              <a:lnSpc>
                <a:spcPct val="80000"/>
              </a:lnSpc>
            </a:pPr>
            <a:r>
              <a:rPr lang="en-US" sz="1600" dirty="0"/>
              <a:t>Mature language constructs</a:t>
            </a:r>
          </a:p>
          <a:p>
            <a:pPr marL="1028352" lvl="2" eaLnBrk="1" hangingPunct="1">
              <a:lnSpc>
                <a:spcPct val="80000"/>
              </a:lnSpc>
            </a:pPr>
            <a:r>
              <a:rPr lang="en-US" sz="1600" dirty="0"/>
              <a:t>Collections, Events, Delegates</a:t>
            </a:r>
          </a:p>
          <a:p>
            <a:pPr marL="634787" lvl="1" eaLnBrk="1" hangingPunct="1">
              <a:lnSpc>
                <a:spcPct val="80000"/>
              </a:lnSpc>
            </a:pPr>
            <a:r>
              <a:rPr lang="en-US" sz="1600" dirty="0"/>
              <a:t>Common programming pitfalls addressed</a:t>
            </a:r>
          </a:p>
          <a:p>
            <a:pPr marL="1028352" lvl="2" eaLnBrk="1" hangingPunct="1">
              <a:lnSpc>
                <a:spcPct val="80000"/>
              </a:lnSpc>
            </a:pPr>
            <a:r>
              <a:rPr lang="en-US" sz="1600" dirty="0"/>
              <a:t>Memory management, consistent Exception handling, unified strings</a:t>
            </a:r>
          </a:p>
          <a:p>
            <a:pPr marL="1028352" lvl="2" eaLnBrk="1" hangingPunct="1">
              <a:lnSpc>
                <a:spcPct val="80000"/>
              </a:lnSpc>
            </a:pPr>
            <a:endParaRPr lang="en-US" sz="1600" dirty="0"/>
          </a:p>
          <a:p>
            <a:pPr eaLnBrk="1" hangingPunct="1">
              <a:lnSpc>
                <a:spcPct val="80000"/>
              </a:lnSpc>
            </a:pPr>
            <a:r>
              <a:rPr lang="en-US" sz="2000" dirty="0"/>
              <a:t>Source and binary inter-module communication</a:t>
            </a:r>
          </a:p>
          <a:p>
            <a:pPr eaLnBrk="1" hangingPunct="1">
              <a:lnSpc>
                <a:spcPct val="80000"/>
              </a:lnSpc>
            </a:pPr>
            <a:endParaRPr lang="en-US" sz="2400" dirty="0"/>
          </a:p>
          <a:p>
            <a:pPr marL="634787" lvl="1" eaLnBrk="1" hangingPunct="1">
              <a:lnSpc>
                <a:spcPct val="80000"/>
              </a:lnSpc>
            </a:pPr>
            <a:r>
              <a:rPr lang="en-US" sz="1600" dirty="0"/>
              <a:t>goes beyond C++ and COM</a:t>
            </a:r>
          </a:p>
          <a:p>
            <a:pPr marL="1028352" lvl="2" eaLnBrk="1" hangingPunct="1">
              <a:lnSpc>
                <a:spcPct val="80000"/>
              </a:lnSpc>
            </a:pPr>
            <a:r>
              <a:rPr lang="en-US" sz="1600" dirty="0"/>
              <a:t>Meta data allows design- and run-time object usage and extension</a:t>
            </a:r>
          </a:p>
          <a:p>
            <a:pPr marL="1028352" lvl="2" eaLnBrk="1" hangingPunct="1">
              <a:lnSpc>
                <a:spcPct val="80000"/>
              </a:lnSpc>
            </a:pPr>
            <a:endParaRPr lang="en-US" sz="1600" dirty="0"/>
          </a:p>
          <a:p>
            <a:pPr eaLnBrk="1" hangingPunct="1">
              <a:lnSpc>
                <a:spcPct val="80000"/>
              </a:lnSpc>
            </a:pPr>
            <a:r>
              <a:rPr lang="en-US" sz="2000" dirty="0"/>
              <a:t>Programming style</a:t>
            </a:r>
          </a:p>
          <a:p>
            <a:pPr eaLnBrk="1" hangingPunct="1">
              <a:lnSpc>
                <a:spcPct val="80000"/>
              </a:lnSpc>
            </a:pPr>
            <a:endParaRPr lang="en-US" sz="2400" dirty="0"/>
          </a:p>
          <a:p>
            <a:pPr marL="634787" lvl="1" eaLnBrk="1" hangingPunct="1">
              <a:lnSpc>
                <a:spcPct val="80000"/>
              </a:lnSpc>
            </a:pPr>
            <a:r>
              <a:rPr lang="en-US" sz="1600" dirty="0"/>
              <a:t>Multiple supported languages – Choose your weapons</a:t>
            </a: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 </a:t>
            </a:r>
          </a:p>
        </p:txBody>
      </p:sp>
      <p:sp>
        <p:nvSpPr>
          <p:cNvPr id="28675"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a:p>
          <a:p>
            <a:pPr marL="0" indent="0" eaLnBrk="1" hangingPunct="1"/>
            <a:endParaRPr lang="en-US"/>
          </a:p>
        </p:txBody>
      </p:sp>
      <p:sp>
        <p:nvSpPr>
          <p:cNvPr id="34820" name="Rectangle 4"/>
          <p:cNvSpPr>
            <a:spLocks noChangeArrowheads="1"/>
          </p:cNvSpPr>
          <p:nvPr/>
        </p:nvSpPr>
        <p:spPr bwMode="auto">
          <a:xfrm>
            <a:off x="914400" y="1792289"/>
            <a:ext cx="6832600"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buFontTx/>
              <a:buChar char="•"/>
            </a:pPr>
            <a:endParaRPr lang="en-US" sz="2000" b="1" i="1" dirty="0"/>
          </a:p>
          <a:p>
            <a:pPr marL="342785" lvl="1" indent="-228522">
              <a:spcAft>
                <a:spcPct val="5000"/>
              </a:spcAft>
              <a:buClr>
                <a:srgbClr val="007DBA"/>
              </a:buClr>
              <a:buSzPct val="80000"/>
              <a:buFont typeface="Wingdings" pitchFamily="2" charset="2"/>
              <a:buChar char="§"/>
            </a:pPr>
            <a:r>
              <a:rPr lang="en-US" sz="2400" dirty="0">
                <a:solidFill>
                  <a:srgbClr val="6B6B6B"/>
                </a:solidFill>
              </a:rPr>
              <a:t>What is .NET?</a:t>
            </a:r>
          </a:p>
          <a:p>
            <a:pPr>
              <a:spcAft>
                <a:spcPct val="5000"/>
              </a:spcAft>
              <a:buFontTx/>
              <a:buChar char="•"/>
            </a:pPr>
            <a:endParaRPr lang="en-US" sz="2400" b="1" dirty="0">
              <a:solidFill>
                <a:srgbClr val="6B6B6B"/>
              </a:solidFill>
            </a:endParaRPr>
          </a:p>
          <a:p>
            <a:pPr marL="342785" lvl="1" indent="-228522">
              <a:spcAft>
                <a:spcPct val="5000"/>
              </a:spcAft>
              <a:buClr>
                <a:srgbClr val="007DBA"/>
              </a:buClr>
              <a:buSzPct val="80000"/>
              <a:buFont typeface="Wingdings" pitchFamily="2" charset="2"/>
              <a:buChar char="§"/>
            </a:pPr>
            <a:r>
              <a:rPr lang="en-US" sz="2400" dirty="0"/>
              <a:t>Benefits of programming in .NET</a:t>
            </a:r>
          </a:p>
          <a:p>
            <a:pPr marL="342785" lvl="1" indent="-228522">
              <a:spcAft>
                <a:spcPct val="5000"/>
              </a:spcAft>
              <a:buClr>
                <a:srgbClr val="007DBA"/>
              </a:buClr>
              <a:buSzPct val="80000"/>
              <a:buFont typeface="Wingdings" pitchFamily="2" charset="2"/>
              <a:buChar char="§"/>
            </a:pPr>
            <a:endParaRPr lang="en-US" sz="2400" dirty="0"/>
          </a:p>
          <a:p>
            <a:pPr marL="342785" lvl="1" indent="-228522">
              <a:spcAft>
                <a:spcPct val="5000"/>
              </a:spcAft>
              <a:buClr>
                <a:srgbClr val="007DBA"/>
              </a:buClr>
              <a:buSzPct val="80000"/>
              <a:buFont typeface="Wingdings" pitchFamily="2" charset="2"/>
              <a:buChar char="§"/>
            </a:pPr>
            <a:r>
              <a:rPr lang="en-US" sz="2400" dirty="0"/>
              <a:t>Important Concepts</a:t>
            </a:r>
          </a:p>
          <a:p>
            <a:pPr>
              <a:spcAft>
                <a:spcPct val="5000"/>
              </a:spcAft>
            </a:pPr>
            <a:endParaRPr lang="en-US" sz="2000" b="1" i="1"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34820">
                                            <p:txEl>
                                              <p:pRg st="3" end="3"/>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6867" name="Rectangle 3"/>
          <p:cNvSpPr>
            <a:spLocks noGrp="1" noChangeArrowheads="1"/>
          </p:cNvSpPr>
          <p:nvPr>
            <p:ph idx="4294967295"/>
          </p:nvPr>
        </p:nvSpPr>
        <p:spPr>
          <a:xfrm>
            <a:off x="457200" y="1143000"/>
            <a:ext cx="7681912" cy="4984750"/>
          </a:xfrm>
          <a:prstGeom prst="rect">
            <a:avLst/>
          </a:prstGeom>
        </p:spPr>
        <p:txBody>
          <a:bodyPr/>
          <a:lstStyle/>
          <a:p>
            <a:pPr marL="0" indent="0" eaLnBrk="1" hangingPunct="1">
              <a:lnSpc>
                <a:spcPct val="90000"/>
              </a:lnSpc>
            </a:pPr>
            <a:r>
              <a:rPr lang="en-US" sz="2400" dirty="0"/>
              <a:t>Benefits of programming in .NET</a:t>
            </a:r>
          </a:p>
          <a:p>
            <a:pPr marL="0" indent="0" eaLnBrk="1" hangingPunct="1">
              <a:lnSpc>
                <a:spcPct val="90000"/>
              </a:lnSpc>
              <a:buFontTx/>
              <a:buChar char="•"/>
            </a:pPr>
            <a:endParaRPr lang="en-US" sz="2800" dirty="0"/>
          </a:p>
          <a:p>
            <a:pPr lvl="1" eaLnBrk="1" hangingPunct="1">
              <a:lnSpc>
                <a:spcPct val="90000"/>
              </a:lnSpc>
            </a:pPr>
            <a:r>
              <a:rPr lang="en-US" sz="2000" dirty="0"/>
              <a:t>Consistent Object Oriented Development platform </a:t>
            </a:r>
          </a:p>
          <a:p>
            <a:pPr lvl="1" eaLnBrk="1" hangingPunct="1">
              <a:lnSpc>
                <a:spcPct val="90000"/>
              </a:lnSpc>
            </a:pPr>
            <a:endParaRPr lang="en-US" sz="2000" dirty="0"/>
          </a:p>
          <a:p>
            <a:pPr lvl="1" eaLnBrk="1" hangingPunct="1">
              <a:lnSpc>
                <a:spcPct val="90000"/>
              </a:lnSpc>
            </a:pPr>
            <a:r>
              <a:rPr lang="en-US" sz="2000" dirty="0"/>
              <a:t>Automatic memory management – Garbage collection</a:t>
            </a:r>
          </a:p>
          <a:p>
            <a:pPr lvl="1" eaLnBrk="1" hangingPunct="1">
              <a:lnSpc>
                <a:spcPct val="90000"/>
              </a:lnSpc>
            </a:pPr>
            <a:endParaRPr lang="en-US" sz="2000" dirty="0"/>
          </a:p>
          <a:p>
            <a:pPr lvl="1" eaLnBrk="1" hangingPunct="1">
              <a:lnSpc>
                <a:spcPct val="90000"/>
              </a:lnSpc>
            </a:pPr>
            <a:r>
              <a:rPr lang="en-US" sz="2000" dirty="0"/>
              <a:t>Support for multiple languages</a:t>
            </a:r>
          </a:p>
          <a:p>
            <a:pPr lvl="1" eaLnBrk="1" hangingPunct="1">
              <a:lnSpc>
                <a:spcPct val="90000"/>
              </a:lnSpc>
            </a:pPr>
            <a:endParaRPr lang="en-US" sz="2800" dirty="0"/>
          </a:p>
          <a:p>
            <a:pPr lvl="1" eaLnBrk="1" hangingPunct="1">
              <a:lnSpc>
                <a:spcPct val="90000"/>
              </a:lnSpc>
              <a:buFont typeface="Wingdings" pitchFamily="2" charset="2"/>
              <a:buNone/>
            </a:pPr>
            <a:r>
              <a:rPr lang="en-US" sz="2000" dirty="0"/>
              <a:t>	</a:t>
            </a:r>
            <a:r>
              <a:rPr lang="en-US" sz="2000" i="1" dirty="0"/>
              <a:t>(Source: MSDN)</a:t>
            </a:r>
          </a:p>
          <a:p>
            <a:pPr lvl="1" eaLnBrk="1" hangingPunct="1">
              <a:lnSpc>
                <a:spcPct val="90000"/>
              </a:lnSpc>
              <a:buFont typeface="Wingdings" pitchFamily="2" charset="2"/>
              <a:buNone/>
            </a:pPr>
            <a:endParaRPr lang="en-US" sz="28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1000" fill="hold"/>
                                        <p:tgtEl>
                                          <p:spTgt spid="36867">
                                            <p:txEl>
                                              <p:pRg st="2" end="2"/>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0723" name="Rectangle 3"/>
          <p:cNvSpPr>
            <a:spLocks noGrp="1" noChangeArrowheads="1"/>
          </p:cNvSpPr>
          <p:nvPr>
            <p:ph idx="4294967295"/>
          </p:nvPr>
        </p:nvSpPr>
        <p:spPr>
          <a:xfrm>
            <a:off x="762005" y="1066803"/>
            <a:ext cx="7934325" cy="5334000"/>
          </a:xfrm>
          <a:prstGeom prst="rect">
            <a:avLst/>
          </a:prstGeom>
        </p:spPr>
        <p:txBody>
          <a:bodyPr/>
          <a:lstStyle/>
          <a:p>
            <a:pPr marL="0" indent="0" eaLnBrk="1" hangingPunct="1">
              <a:lnSpc>
                <a:spcPct val="90000"/>
              </a:lnSpc>
              <a:buNone/>
            </a:pPr>
            <a:r>
              <a:rPr lang="en-US" sz="2400" dirty="0"/>
              <a:t>Consistent Object Oriented Development platform</a:t>
            </a:r>
          </a:p>
          <a:p>
            <a:pPr lvl="1" eaLnBrk="1" hangingPunct="1">
              <a:lnSpc>
                <a:spcPct val="90000"/>
              </a:lnSpc>
              <a:buFont typeface="Wingdings" pitchFamily="2" charset="2"/>
              <a:buNone/>
            </a:pPr>
            <a:r>
              <a:rPr lang="en-US" sz="2000" i="1" dirty="0"/>
              <a:t>Everything you see can be treated as an Object!</a:t>
            </a:r>
          </a:p>
          <a:p>
            <a:pPr lvl="1" eaLnBrk="1" hangingPunct="1">
              <a:lnSpc>
                <a:spcPct val="90000"/>
              </a:lnSpc>
            </a:pPr>
            <a:endParaRPr lang="en-US" sz="1800" i="1" dirty="0"/>
          </a:p>
          <a:p>
            <a:pPr lvl="2" eaLnBrk="1" hangingPunct="1">
              <a:lnSpc>
                <a:spcPct val="90000"/>
              </a:lnSpc>
              <a:buFont typeface="Wingdings" pitchFamily="2" charset="2"/>
              <a:buNone/>
            </a:pPr>
            <a:r>
              <a:rPr lang="en-US" sz="1800" dirty="0">
                <a:solidFill>
                  <a:schemeClr val="accent1"/>
                </a:solidFill>
              </a:rPr>
              <a:t>Dim</a:t>
            </a:r>
            <a:r>
              <a:rPr lang="en-US" sz="1800" dirty="0"/>
              <a:t> </a:t>
            </a:r>
            <a:r>
              <a:rPr lang="en-US" sz="1800" dirty="0" err="1"/>
              <a:t>myLine</a:t>
            </a:r>
            <a:r>
              <a:rPr lang="en-US" sz="1800" dirty="0"/>
              <a:t> </a:t>
            </a:r>
            <a:r>
              <a:rPr lang="en-US" sz="1800" dirty="0">
                <a:solidFill>
                  <a:schemeClr val="accent1"/>
                </a:solidFill>
              </a:rPr>
              <a:t>As New</a:t>
            </a:r>
            <a:r>
              <a:rPr lang="en-US" sz="1800" dirty="0"/>
              <a:t> </a:t>
            </a:r>
            <a:r>
              <a:rPr lang="en-US" sz="1800" dirty="0">
                <a:solidFill>
                  <a:schemeClr val="folHlink"/>
                </a:solidFill>
              </a:rPr>
              <a:t>Line</a:t>
            </a:r>
            <a:r>
              <a:rPr lang="en-US" sz="1800" dirty="0"/>
              <a:t>()</a:t>
            </a:r>
          </a:p>
          <a:p>
            <a:pPr lvl="2" eaLnBrk="1" hangingPunct="1">
              <a:lnSpc>
                <a:spcPct val="90000"/>
              </a:lnSpc>
              <a:buFont typeface="Wingdings" pitchFamily="2" charset="2"/>
              <a:buNone/>
            </a:pPr>
            <a:r>
              <a:rPr lang="en-US" sz="1800" dirty="0" err="1"/>
              <a:t>myLine.</a:t>
            </a:r>
            <a:r>
              <a:rPr lang="en-US" sz="1800" dirty="0" err="1">
                <a:solidFill>
                  <a:schemeClr val="hlink"/>
                </a:solidFill>
              </a:rPr>
              <a:t>StartPoint</a:t>
            </a:r>
            <a:r>
              <a:rPr lang="en-US" sz="1800" dirty="0"/>
              <a:t> = </a:t>
            </a:r>
            <a:r>
              <a:rPr lang="en-US" sz="1800" dirty="0">
                <a:solidFill>
                  <a:schemeClr val="accent1"/>
                </a:solidFill>
              </a:rPr>
              <a:t>New</a:t>
            </a:r>
            <a:r>
              <a:rPr lang="en-US" sz="1800" dirty="0"/>
              <a:t> </a:t>
            </a:r>
            <a:r>
              <a:rPr lang="en-US" sz="1800" dirty="0">
                <a:solidFill>
                  <a:schemeClr val="folHlink"/>
                </a:solidFill>
              </a:rPr>
              <a:t>Point3d</a:t>
            </a:r>
            <a:r>
              <a:rPr lang="en-US" sz="1800" dirty="0"/>
              <a:t>(0, 0, 0)</a:t>
            </a:r>
          </a:p>
          <a:p>
            <a:pPr lvl="2" eaLnBrk="1" hangingPunct="1">
              <a:lnSpc>
                <a:spcPct val="90000"/>
              </a:lnSpc>
              <a:buFont typeface="Wingdings" pitchFamily="2" charset="2"/>
              <a:buNone/>
            </a:pPr>
            <a:r>
              <a:rPr lang="en-US" sz="1800" dirty="0" err="1"/>
              <a:t>myLine.</a:t>
            </a:r>
            <a:r>
              <a:rPr lang="en-US" sz="1800" dirty="0" err="1">
                <a:solidFill>
                  <a:schemeClr val="hlink"/>
                </a:solidFill>
              </a:rPr>
              <a:t>EndPoint</a:t>
            </a:r>
            <a:r>
              <a:rPr lang="en-US" sz="1800" dirty="0">
                <a:solidFill>
                  <a:schemeClr val="hlink"/>
                </a:solidFill>
              </a:rPr>
              <a:t> </a:t>
            </a:r>
            <a:r>
              <a:rPr lang="en-US" sz="1800" dirty="0"/>
              <a:t>= </a:t>
            </a:r>
            <a:r>
              <a:rPr lang="en-US" sz="1800" dirty="0">
                <a:solidFill>
                  <a:schemeClr val="accent1"/>
                </a:solidFill>
              </a:rPr>
              <a:t>New</a:t>
            </a:r>
            <a:r>
              <a:rPr lang="en-US" sz="1800" dirty="0"/>
              <a:t> </a:t>
            </a:r>
            <a:r>
              <a:rPr lang="en-US" sz="1800" dirty="0">
                <a:solidFill>
                  <a:schemeClr val="folHlink"/>
                </a:solidFill>
              </a:rPr>
              <a:t>Point3d</a:t>
            </a:r>
            <a:r>
              <a:rPr lang="en-US" sz="1800" dirty="0"/>
              <a:t>(10, 10, 0)</a:t>
            </a:r>
          </a:p>
          <a:p>
            <a:pPr lvl="2" eaLnBrk="1" hangingPunct="1">
              <a:lnSpc>
                <a:spcPct val="90000"/>
              </a:lnSpc>
              <a:buFont typeface="Wingdings" pitchFamily="2" charset="2"/>
              <a:buNone/>
            </a:pPr>
            <a:r>
              <a:rPr lang="en-US" sz="1800" dirty="0" err="1"/>
              <a:t>myLine.</a:t>
            </a:r>
            <a:r>
              <a:rPr lang="en-US" sz="1800" dirty="0" err="1">
                <a:solidFill>
                  <a:srgbClr val="D60093"/>
                </a:solidFill>
              </a:rPr>
              <a:t>GetClosestPointTo</a:t>
            </a:r>
            <a:r>
              <a:rPr lang="en-US" sz="1800" dirty="0"/>
              <a:t>(</a:t>
            </a:r>
            <a:r>
              <a:rPr lang="en-US" sz="1800" dirty="0">
                <a:solidFill>
                  <a:schemeClr val="accent1"/>
                </a:solidFill>
              </a:rPr>
              <a:t>New</a:t>
            </a:r>
            <a:r>
              <a:rPr lang="en-US" sz="1800" dirty="0"/>
              <a:t> </a:t>
            </a:r>
            <a:r>
              <a:rPr lang="en-US" sz="1800" dirty="0">
                <a:solidFill>
                  <a:schemeClr val="folHlink"/>
                </a:solidFill>
              </a:rPr>
              <a:t>Point3d</a:t>
            </a:r>
            <a:r>
              <a:rPr lang="en-US" sz="1800" dirty="0"/>
              <a:t>(5, 5.1, 0), False)</a:t>
            </a:r>
          </a:p>
          <a:p>
            <a:pPr lvl="2" eaLnBrk="1" hangingPunct="1">
              <a:lnSpc>
                <a:spcPct val="90000"/>
              </a:lnSpc>
              <a:buFont typeface="Wingdings" pitchFamily="2" charset="2"/>
              <a:buNone/>
            </a:pPr>
            <a:endParaRPr lang="en-US" sz="1800" dirty="0"/>
          </a:p>
          <a:p>
            <a:pPr lvl="2" eaLnBrk="1" hangingPunct="1">
              <a:lnSpc>
                <a:spcPct val="90000"/>
              </a:lnSpc>
              <a:buFont typeface="Wingdings" pitchFamily="2" charset="2"/>
              <a:buNone/>
            </a:pPr>
            <a:r>
              <a:rPr lang="en-US" sz="1800" dirty="0"/>
              <a:t>Dim x as </a:t>
            </a:r>
            <a:r>
              <a:rPr lang="en-US" sz="1800" dirty="0" err="1"/>
              <a:t>Interger</a:t>
            </a:r>
            <a:r>
              <a:rPr lang="en-US" sz="1800" dirty="0"/>
              <a:t> = 7</a:t>
            </a:r>
          </a:p>
          <a:p>
            <a:pPr lvl="2" eaLnBrk="1" hangingPunct="1">
              <a:lnSpc>
                <a:spcPct val="90000"/>
              </a:lnSpc>
              <a:buFont typeface="Wingdings" pitchFamily="2" charset="2"/>
              <a:buNone/>
            </a:pPr>
            <a:r>
              <a:rPr lang="en-US" sz="1800" dirty="0"/>
              <a:t>Dim s as String = </a:t>
            </a:r>
            <a:r>
              <a:rPr lang="en-US" sz="1800" dirty="0" err="1"/>
              <a:t>x.ToString</a:t>
            </a:r>
            <a:r>
              <a:rPr lang="en-US" sz="1800" dirty="0"/>
              <a:t>()</a:t>
            </a:r>
          </a:p>
          <a:p>
            <a:pPr lvl="1" eaLnBrk="1" hangingPunct="1">
              <a:lnSpc>
                <a:spcPct val="90000"/>
              </a:lnSpc>
              <a:buFont typeface="Wingdings" pitchFamily="2" charset="2"/>
              <a:buNone/>
            </a:pPr>
            <a:endParaRPr lang="en-US" b="1" dirty="0"/>
          </a:p>
          <a:p>
            <a:pPr lvl="1" eaLnBrk="1" hangingPunct="1">
              <a:lnSpc>
                <a:spcPct val="90000"/>
              </a:lnSpc>
            </a:pPr>
            <a:r>
              <a:rPr lang="en-US" sz="2000" dirty="0"/>
              <a:t>Objects are instances of a </a:t>
            </a:r>
            <a:r>
              <a:rPr lang="en-US" sz="2000" b="1" i="1" dirty="0">
                <a:solidFill>
                  <a:schemeClr val="folHlink"/>
                </a:solidFill>
              </a:rPr>
              <a:t>Type</a:t>
            </a:r>
            <a:r>
              <a:rPr lang="en-US" sz="2000" b="1" i="1" dirty="0"/>
              <a:t> </a:t>
            </a:r>
            <a:r>
              <a:rPr lang="en-US" sz="2000" dirty="0"/>
              <a:t>or</a:t>
            </a:r>
            <a:r>
              <a:rPr lang="en-US" sz="2000" b="1" i="1" dirty="0"/>
              <a:t> </a:t>
            </a:r>
            <a:r>
              <a:rPr lang="en-US" sz="2000" b="1" i="1" dirty="0">
                <a:solidFill>
                  <a:schemeClr val="folHlink"/>
                </a:solidFill>
              </a:rPr>
              <a:t>Class</a:t>
            </a:r>
            <a:r>
              <a:rPr lang="en-US" sz="2000" i="1" dirty="0">
                <a:solidFill>
                  <a:schemeClr val="folHlink"/>
                </a:solidFill>
              </a:rPr>
              <a:t> </a:t>
            </a:r>
            <a:r>
              <a:rPr lang="en-US" sz="2000" dirty="0"/>
              <a:t>(for example </a:t>
            </a:r>
            <a:r>
              <a:rPr lang="en-US" sz="2000" b="1" dirty="0" err="1"/>
              <a:t>myLine</a:t>
            </a:r>
            <a:r>
              <a:rPr lang="en-US" sz="2000" dirty="0"/>
              <a:t> is an object and </a:t>
            </a:r>
            <a:r>
              <a:rPr lang="en-US" sz="2000" b="1" dirty="0">
                <a:solidFill>
                  <a:schemeClr val="folHlink"/>
                </a:solidFill>
              </a:rPr>
              <a:t>Line</a:t>
            </a:r>
            <a:r>
              <a:rPr lang="en-US" sz="2000" dirty="0">
                <a:solidFill>
                  <a:schemeClr val="folHlink"/>
                </a:solidFill>
              </a:rPr>
              <a:t> </a:t>
            </a:r>
            <a:r>
              <a:rPr lang="en-US" sz="2000" dirty="0"/>
              <a:t>is a type)</a:t>
            </a:r>
          </a:p>
          <a:p>
            <a:pPr lvl="1" eaLnBrk="1" hangingPunct="1">
              <a:lnSpc>
                <a:spcPct val="90000"/>
              </a:lnSpc>
            </a:pPr>
            <a:endParaRPr lang="en-US" dirty="0"/>
          </a:p>
          <a:p>
            <a:pPr lvl="1" eaLnBrk="1" hangingPunct="1">
              <a:lnSpc>
                <a:spcPct val="90000"/>
              </a:lnSpc>
            </a:pPr>
            <a:r>
              <a:rPr lang="en-US" sz="2000" dirty="0"/>
              <a:t>Objects have properties such as </a:t>
            </a:r>
            <a:r>
              <a:rPr lang="en-US" sz="2000" b="1" dirty="0" err="1">
                <a:solidFill>
                  <a:schemeClr val="hlink"/>
                </a:solidFill>
              </a:rPr>
              <a:t>StartPoint</a:t>
            </a:r>
            <a:r>
              <a:rPr lang="en-US" sz="2000" dirty="0"/>
              <a:t>, and methods such as </a:t>
            </a:r>
            <a:r>
              <a:rPr lang="en-US" sz="2000" b="1" dirty="0" err="1">
                <a:solidFill>
                  <a:srgbClr val="D60093"/>
                </a:solidFill>
              </a:rPr>
              <a:t>GetClosestPointTo</a:t>
            </a:r>
            <a:r>
              <a:rPr lang="en-US" sz="2000" b="1" dirty="0"/>
              <a:t>() </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1747" name="Rectangle 4"/>
          <p:cNvSpPr>
            <a:spLocks noChangeArrowheads="1"/>
          </p:cNvSpPr>
          <p:nvPr/>
        </p:nvSpPr>
        <p:spPr bwMode="auto">
          <a:xfrm>
            <a:off x="387350" y="1524003"/>
            <a:ext cx="776605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pPr>
            <a:r>
              <a:rPr lang="en-US" sz="2400" b="1" dirty="0"/>
              <a:t> </a:t>
            </a:r>
            <a:r>
              <a:rPr lang="en-US" sz="2400" dirty="0">
                <a:latin typeface="Frutiger Next LT W1G"/>
                <a:cs typeface="Frutiger Next LT W1G"/>
              </a:rPr>
              <a:t>Consistent Object Oriented Development platform</a:t>
            </a:r>
          </a:p>
          <a:p>
            <a:pPr>
              <a:spcAft>
                <a:spcPct val="5000"/>
              </a:spcAft>
            </a:pPr>
            <a:endParaRPr lang="en-US" sz="2000" b="1" dirty="0"/>
          </a:p>
          <a:p>
            <a:pPr marL="342785" lvl="1" indent="-228522">
              <a:spcAft>
                <a:spcPct val="5000"/>
              </a:spcAft>
              <a:buClr>
                <a:srgbClr val="007DBA"/>
              </a:buClr>
              <a:buSzPct val="80000"/>
            </a:pPr>
            <a:r>
              <a:rPr lang="en-US" sz="2400" dirty="0">
                <a:latin typeface="Frutiger Next LT W1G"/>
                <a:cs typeface="Frutiger Next LT W1G"/>
              </a:rPr>
              <a:t>Mature API Constructs</a:t>
            </a:r>
          </a:p>
          <a:p>
            <a:pPr marL="342785" lvl="1" indent="-228522">
              <a:spcAft>
                <a:spcPct val="5000"/>
              </a:spcAft>
              <a:buClr>
                <a:srgbClr val="007DBA"/>
              </a:buClr>
              <a:buSzPct val="80000"/>
            </a:pPr>
            <a:endParaRPr lang="en-US" sz="2000" i="1" dirty="0">
              <a:solidFill>
                <a:schemeClr val="hlink"/>
              </a:solidFill>
            </a:endParaRPr>
          </a:p>
          <a:p>
            <a:pPr marL="342785" lvl="1" indent="-228522">
              <a:spcAft>
                <a:spcPct val="5000"/>
              </a:spcAft>
              <a:buClr>
                <a:srgbClr val="007DBA"/>
              </a:buClr>
              <a:buSzPct val="80000"/>
            </a:pPr>
            <a:r>
              <a:rPr lang="en-US" sz="2000" i="1" dirty="0">
                <a:solidFill>
                  <a:srgbClr val="D08336"/>
                </a:solidFill>
              </a:rPr>
              <a:t>What’s wrong with this function?</a:t>
            </a:r>
          </a:p>
          <a:p>
            <a:pPr marL="342785" lvl="1" indent="-228522">
              <a:spcAft>
                <a:spcPct val="5000"/>
              </a:spcAft>
              <a:buClr>
                <a:srgbClr val="007DBA"/>
              </a:buClr>
              <a:buSzPct val="80000"/>
            </a:pPr>
            <a:endParaRPr lang="en-US" sz="2000" dirty="0">
              <a:solidFill>
                <a:srgbClr val="D08336"/>
              </a:solidFill>
            </a:endParaRPr>
          </a:p>
          <a:p>
            <a:pPr marL="342785" lvl="1" indent="-228522">
              <a:spcAft>
                <a:spcPct val="5000"/>
              </a:spcAft>
              <a:buClr>
                <a:srgbClr val="007DBA"/>
              </a:buClr>
              <a:buSzPct val="80000"/>
            </a:pPr>
            <a:r>
              <a:rPr lang="en-US" sz="2000" dirty="0" err="1">
                <a:solidFill>
                  <a:schemeClr val="accent1"/>
                </a:solidFill>
              </a:rPr>
              <a:t>int</a:t>
            </a:r>
            <a:r>
              <a:rPr lang="en-US" sz="2000" dirty="0"/>
              <a:t> </a:t>
            </a:r>
            <a:r>
              <a:rPr lang="en-US" sz="2000" dirty="0" err="1"/>
              <a:t>acedSSGet</a:t>
            </a:r>
            <a:r>
              <a:rPr lang="en-US" sz="2000" dirty="0"/>
              <a:t>(</a:t>
            </a:r>
            <a:r>
              <a:rPr lang="en-US" sz="2000" dirty="0" err="1">
                <a:solidFill>
                  <a:schemeClr val="accent1"/>
                </a:solidFill>
              </a:rPr>
              <a:t>const</a:t>
            </a:r>
            <a:r>
              <a:rPr lang="en-US" sz="2000" dirty="0">
                <a:solidFill>
                  <a:schemeClr val="accent1"/>
                </a:solidFill>
              </a:rPr>
              <a:t> char </a:t>
            </a:r>
            <a:r>
              <a:rPr lang="en-US" sz="2000" dirty="0"/>
              <a:t>* </a:t>
            </a:r>
            <a:r>
              <a:rPr lang="en-US" sz="2000" dirty="0" err="1"/>
              <a:t>str</a:t>
            </a:r>
            <a:r>
              <a:rPr lang="en-US" sz="2000" dirty="0"/>
              <a:t>,</a:t>
            </a:r>
          </a:p>
          <a:p>
            <a:pPr marL="342785" lvl="1" indent="-228522">
              <a:spcAft>
                <a:spcPct val="5000"/>
              </a:spcAft>
              <a:buClr>
                <a:srgbClr val="007DBA"/>
              </a:buClr>
              <a:buSzPct val="80000"/>
            </a:pPr>
            <a:r>
              <a:rPr lang="en-US" sz="2000" dirty="0"/>
              <a:t>	</a:t>
            </a:r>
            <a:r>
              <a:rPr lang="en-US" sz="2000" dirty="0" err="1">
                <a:solidFill>
                  <a:schemeClr val="accent1"/>
                </a:solidFill>
              </a:rPr>
              <a:t>const</a:t>
            </a:r>
            <a:r>
              <a:rPr lang="en-US" sz="2000" dirty="0">
                <a:solidFill>
                  <a:schemeClr val="accent1"/>
                </a:solidFill>
              </a:rPr>
              <a:t> void</a:t>
            </a:r>
            <a:r>
              <a:rPr lang="en-US" sz="2000" dirty="0"/>
              <a:t> * pt1,</a:t>
            </a:r>
          </a:p>
          <a:p>
            <a:pPr marL="342785" lvl="1" indent="-228522">
              <a:spcAft>
                <a:spcPct val="5000"/>
              </a:spcAft>
              <a:buClr>
                <a:srgbClr val="007DBA"/>
              </a:buClr>
              <a:buSzPct val="80000"/>
            </a:pPr>
            <a:r>
              <a:rPr lang="en-US" sz="2000" dirty="0"/>
              <a:t>	</a:t>
            </a:r>
            <a:r>
              <a:rPr lang="en-US" sz="2000" dirty="0" err="1">
                <a:solidFill>
                  <a:schemeClr val="accent1"/>
                </a:solidFill>
              </a:rPr>
              <a:t>const</a:t>
            </a:r>
            <a:r>
              <a:rPr lang="en-US" sz="2000" dirty="0">
                <a:solidFill>
                  <a:schemeClr val="accent1"/>
                </a:solidFill>
              </a:rPr>
              <a:t> void</a:t>
            </a:r>
            <a:r>
              <a:rPr lang="en-US" sz="2000" dirty="0"/>
              <a:t> * pt2,</a:t>
            </a:r>
          </a:p>
          <a:p>
            <a:pPr marL="342785" lvl="1" indent="-228522">
              <a:spcAft>
                <a:spcPct val="5000"/>
              </a:spcAft>
              <a:buClr>
                <a:srgbClr val="007DBA"/>
              </a:buClr>
              <a:buSzPct val="80000"/>
            </a:pPr>
            <a:r>
              <a:rPr lang="en-US" sz="2000" dirty="0"/>
              <a:t>	</a:t>
            </a:r>
            <a:r>
              <a:rPr lang="en-US" sz="2000" dirty="0" err="1">
                <a:solidFill>
                  <a:schemeClr val="accent1"/>
                </a:solidFill>
              </a:rPr>
              <a:t>const</a:t>
            </a:r>
            <a:r>
              <a:rPr lang="en-US" sz="2000" dirty="0">
                <a:solidFill>
                  <a:schemeClr val="accent1"/>
                </a:solidFill>
              </a:rPr>
              <a:t> </a:t>
            </a:r>
            <a:r>
              <a:rPr lang="en-US" sz="2000" dirty="0" err="1">
                <a:solidFill>
                  <a:schemeClr val="accent1"/>
                </a:solidFill>
              </a:rPr>
              <a:t>struct</a:t>
            </a:r>
            <a:r>
              <a:rPr lang="en-US" sz="2000" dirty="0"/>
              <a:t> </a:t>
            </a:r>
            <a:r>
              <a:rPr lang="en-US" sz="2000" dirty="0" err="1"/>
              <a:t>resbuf</a:t>
            </a:r>
            <a:r>
              <a:rPr lang="en-US" sz="2000" dirty="0"/>
              <a:t> * filter,</a:t>
            </a:r>
          </a:p>
          <a:p>
            <a:pPr marL="342785" lvl="1" indent="-228522">
              <a:spcAft>
                <a:spcPct val="5000"/>
              </a:spcAft>
              <a:buClr>
                <a:srgbClr val="007DBA"/>
              </a:buClr>
              <a:buSzPct val="80000"/>
            </a:pPr>
            <a:r>
              <a:rPr lang="en-US" sz="2000" dirty="0"/>
              <a:t>	</a:t>
            </a:r>
            <a:r>
              <a:rPr lang="en-US" sz="2000" dirty="0" err="1"/>
              <a:t>ads_name</a:t>
            </a:r>
            <a:r>
              <a:rPr lang="en-US" sz="2000" dirty="0"/>
              <a:t> </a:t>
            </a:r>
            <a:r>
              <a:rPr lang="en-US" sz="2000" dirty="0" err="1"/>
              <a:t>ss</a:t>
            </a:r>
            <a:r>
              <a:rPr lang="en-US" sz="2000" dirty="0"/>
              <a:t>);</a:t>
            </a:r>
          </a:p>
        </p:txBody>
      </p:sp>
      <p:pic>
        <p:nvPicPr>
          <p:cNvPr id="31748" name="Picture 5" descr="j02523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3581403"/>
            <a:ext cx="1827213"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Rectangle 6"/>
          <p:cNvSpPr>
            <a:spLocks noGrp="1" noChangeArrowheads="1"/>
          </p:cNvSpPr>
          <p:nvPr>
            <p:ph type="title" idx="4294967295"/>
          </p:nvPr>
        </p:nvSpPr>
        <p:spPr>
          <a:xfrm>
            <a:off x="457200" y="457201"/>
            <a:ext cx="7772400" cy="1143000"/>
          </a:xfrm>
          <a:prstGeom prst="rect">
            <a:avLst/>
          </a:prstGeom>
          <a:noFill/>
        </p:spPr>
        <p:txBody>
          <a:bodyPr anchor="b"/>
          <a:lstStyle/>
          <a:p>
            <a:pPr eaLnBrk="1" hangingPunct="1"/>
            <a:r>
              <a:rPr lang="en-US"/>
              <a:t>Getting Acquainted</a:t>
            </a:r>
          </a:p>
        </p:txBody>
      </p:sp>
      <p:sp>
        <p:nvSpPr>
          <p:cNvPr id="9223" name="Rectangle 7"/>
          <p:cNvSpPr>
            <a:spLocks noGrp="1" noChangeArrowheads="1"/>
          </p:cNvSpPr>
          <p:nvPr>
            <p:ph idx="4294967295"/>
          </p:nvPr>
        </p:nvSpPr>
        <p:spPr>
          <a:xfrm>
            <a:off x="482600" y="2095500"/>
            <a:ext cx="7772400" cy="4114800"/>
          </a:xfrm>
          <a:prstGeom prst="rect">
            <a:avLst/>
          </a:prstGeom>
        </p:spPr>
        <p:txBody>
          <a:bodyPr/>
          <a:lstStyle/>
          <a:p>
            <a:pPr marL="0" indent="0" eaLnBrk="1" hangingPunct="1"/>
            <a:endParaRPr lang="en-US" dirty="0"/>
          </a:p>
          <a:p>
            <a:pPr marL="0" indent="0" eaLnBrk="1" hangingPunct="1"/>
            <a:r>
              <a:rPr lang="en-US" dirty="0"/>
              <a:t> </a:t>
            </a:r>
            <a:r>
              <a:rPr lang="en-US" sz="2400" dirty="0"/>
              <a:t>The Developer Technical Services Group</a:t>
            </a:r>
          </a:p>
          <a:p>
            <a:pPr marL="0" indent="0" eaLnBrk="1" hangingPunct="1"/>
            <a:endParaRPr lang="en-US" sz="2400" dirty="0"/>
          </a:p>
          <a:p>
            <a:pPr marL="0" indent="0" eaLnBrk="1" hangingPunct="1"/>
            <a:endParaRPr lang="en-US" sz="2400" dirty="0"/>
          </a:p>
          <a:p>
            <a:pPr marL="0" indent="0" eaLnBrk="1" hangingPunct="1"/>
            <a:r>
              <a:rPr lang="en-US" sz="2400" dirty="0"/>
              <a:t> About You?</a:t>
            </a:r>
          </a:p>
          <a:p>
            <a:pPr marL="0" indent="0"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23">
                                            <p:txEl>
                                              <p:pRg st="1" end="1"/>
                                            </p:txEl>
                                          </p:spTgt>
                                        </p:tgtEl>
                                        <p:attrNameLst>
                                          <p:attrName>style.visibility</p:attrName>
                                        </p:attrNameLst>
                                      </p:cBhvr>
                                      <p:to>
                                        <p:strVal val="visible"/>
                                      </p:to>
                                    </p:set>
                                    <p:animEffect transition="in" filter="blinds(horizontal)">
                                      <p:cBhvr>
                                        <p:cTn id="7" dur="500"/>
                                        <p:tgtEl>
                                          <p:spTgt spid="922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223">
                                            <p:txEl>
                                              <p:pRg st="4" end="4"/>
                                            </p:txEl>
                                          </p:spTgt>
                                        </p:tgtEl>
                                        <p:attrNameLst>
                                          <p:attrName>style.visibility</p:attrName>
                                        </p:attrNameLst>
                                      </p:cBhvr>
                                      <p:to>
                                        <p:strVal val="visible"/>
                                      </p:to>
                                    </p:set>
                                    <p:animEffect transition="in" filter="blinds(horizontal)">
                                      <p:cBhvr>
                                        <p:cTn id="12" dur="500"/>
                                        <p:tgtEl>
                                          <p:spTgt spid="92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2771" name="Rectangle 5"/>
          <p:cNvSpPr>
            <a:spLocks noGrp="1" noChangeArrowheads="1"/>
          </p:cNvSpPr>
          <p:nvPr>
            <p:ph idx="4294967295"/>
          </p:nvPr>
        </p:nvSpPr>
        <p:spPr>
          <a:xfrm>
            <a:off x="228605" y="1143006"/>
            <a:ext cx="8704263" cy="5026025"/>
          </a:xfrm>
          <a:prstGeom prst="rect">
            <a:avLst/>
          </a:prstGeom>
        </p:spPr>
        <p:txBody>
          <a:bodyPr/>
          <a:lstStyle/>
          <a:p>
            <a:pPr marL="0" indent="0" eaLnBrk="1" hangingPunct="1">
              <a:lnSpc>
                <a:spcPct val="80000"/>
              </a:lnSpc>
              <a:buNone/>
            </a:pPr>
            <a:r>
              <a:rPr lang="en-US" sz="1800" dirty="0"/>
              <a:t>Consistent Object Oriented Development platform</a:t>
            </a:r>
          </a:p>
          <a:p>
            <a:pPr marL="0" indent="0" eaLnBrk="1" hangingPunct="1">
              <a:lnSpc>
                <a:spcPct val="80000"/>
              </a:lnSpc>
            </a:pPr>
            <a:endParaRPr lang="en-US" sz="1600" dirty="0"/>
          </a:p>
          <a:p>
            <a:pPr lvl="1" eaLnBrk="1" hangingPunct="1">
              <a:lnSpc>
                <a:spcPct val="80000"/>
              </a:lnSpc>
              <a:buFont typeface="Wingdings" pitchFamily="2" charset="2"/>
              <a:buNone/>
            </a:pPr>
            <a:r>
              <a:rPr lang="en-US" sz="1800" i="1" dirty="0"/>
              <a:t>Mature API Constructs</a:t>
            </a:r>
          </a:p>
          <a:p>
            <a:pPr lvl="1" eaLnBrk="1" hangingPunct="1">
              <a:lnSpc>
                <a:spcPct val="80000"/>
              </a:lnSpc>
              <a:buFont typeface="Wingdings" pitchFamily="2" charset="2"/>
              <a:buNone/>
            </a:pPr>
            <a:endParaRPr lang="en-US" sz="1800" i="1" dirty="0"/>
          </a:p>
          <a:p>
            <a:pPr lvl="1" eaLnBrk="1" hangingPunct="1">
              <a:lnSpc>
                <a:spcPct val="80000"/>
              </a:lnSpc>
              <a:buFont typeface="Wingdings" pitchFamily="2" charset="2"/>
              <a:buNone/>
            </a:pPr>
            <a:r>
              <a:rPr lang="en-US" sz="1800" i="1" dirty="0"/>
              <a:t>Some 6 new classes defined to encapsulate </a:t>
            </a:r>
            <a:r>
              <a:rPr lang="en-US" sz="1800" i="1" dirty="0" err="1"/>
              <a:t>acedSSGet</a:t>
            </a:r>
            <a:r>
              <a:rPr lang="en-US" sz="1800" i="1" dirty="0"/>
              <a:t>()</a:t>
            </a:r>
          </a:p>
          <a:p>
            <a:pPr lvl="1" eaLnBrk="1" hangingPunct="1">
              <a:lnSpc>
                <a:spcPct val="80000"/>
              </a:lnSpc>
            </a:pPr>
            <a:endParaRPr lang="en-US" sz="1800" dirty="0"/>
          </a:p>
          <a:p>
            <a:pPr lvl="1" eaLnBrk="1" hangingPunct="1">
              <a:lnSpc>
                <a:spcPct val="80000"/>
              </a:lnSpc>
              <a:buFont typeface="Wingdings" pitchFamily="2" charset="2"/>
              <a:buNone/>
            </a:pPr>
            <a:r>
              <a:rPr lang="en-US" sz="1800" dirty="0">
                <a:solidFill>
                  <a:schemeClr val="accent1"/>
                </a:solidFill>
              </a:rPr>
              <a:t>Dim</a:t>
            </a:r>
            <a:r>
              <a:rPr lang="en-US" sz="1800" dirty="0"/>
              <a:t> values(2) </a:t>
            </a:r>
            <a:r>
              <a:rPr lang="en-US" sz="1800" dirty="0">
                <a:solidFill>
                  <a:schemeClr val="accent1"/>
                </a:solidFill>
              </a:rPr>
              <a:t>As</a:t>
            </a:r>
            <a:r>
              <a:rPr lang="en-US" sz="1800" dirty="0"/>
              <a:t> </a:t>
            </a:r>
            <a:r>
              <a:rPr lang="en-US" sz="1800" dirty="0" err="1">
                <a:solidFill>
                  <a:schemeClr val="folHlink"/>
                </a:solidFill>
              </a:rPr>
              <a:t>TypedValue</a:t>
            </a:r>
            <a:endParaRPr lang="en-US" sz="1800" dirty="0">
              <a:solidFill>
                <a:schemeClr val="folHlink"/>
              </a:solidFill>
            </a:endParaRPr>
          </a:p>
          <a:p>
            <a:pPr lvl="1" eaLnBrk="1" hangingPunct="1">
              <a:lnSpc>
                <a:spcPct val="80000"/>
              </a:lnSpc>
              <a:buFont typeface="Wingdings" pitchFamily="2" charset="2"/>
              <a:buNone/>
            </a:pPr>
            <a:endParaRPr lang="en-US" sz="1800" dirty="0">
              <a:solidFill>
                <a:schemeClr val="accent2"/>
              </a:solidFill>
            </a:endParaRPr>
          </a:p>
          <a:p>
            <a:pPr lvl="1" eaLnBrk="1" hangingPunct="1">
              <a:lnSpc>
                <a:spcPct val="80000"/>
              </a:lnSpc>
              <a:buFont typeface="Wingdings" pitchFamily="2" charset="2"/>
              <a:buNone/>
            </a:pPr>
            <a:r>
              <a:rPr lang="en-US" sz="1800" dirty="0">
                <a:solidFill>
                  <a:schemeClr val="accent2"/>
                </a:solidFill>
              </a:rPr>
              <a:t>‘Define the selection criteria</a:t>
            </a:r>
          </a:p>
          <a:p>
            <a:pPr lvl="1" eaLnBrk="1" hangingPunct="1">
              <a:lnSpc>
                <a:spcPct val="80000"/>
              </a:lnSpc>
              <a:buFont typeface="Wingdings" pitchFamily="2" charset="2"/>
              <a:buNone/>
            </a:pPr>
            <a:r>
              <a:rPr lang="en-US" sz="1800" dirty="0"/>
              <a:t>values(0) = </a:t>
            </a:r>
            <a:r>
              <a:rPr lang="en-US" sz="1800" dirty="0">
                <a:solidFill>
                  <a:schemeClr val="accent1"/>
                </a:solidFill>
              </a:rPr>
              <a:t>New</a:t>
            </a:r>
            <a:r>
              <a:rPr lang="en-US" sz="1800" dirty="0"/>
              <a:t> </a:t>
            </a:r>
            <a:r>
              <a:rPr lang="en-US" sz="1800" dirty="0" err="1">
                <a:solidFill>
                  <a:schemeClr val="folHlink"/>
                </a:solidFill>
              </a:rPr>
              <a:t>TypedValue</a:t>
            </a:r>
            <a:r>
              <a:rPr lang="en-US" sz="1800" dirty="0"/>
              <a:t>(</a:t>
            </a:r>
            <a:r>
              <a:rPr lang="en-US" sz="1800" dirty="0" err="1"/>
              <a:t>DxfCode.Start</a:t>
            </a:r>
            <a:r>
              <a:rPr lang="en-US" sz="1800" dirty="0"/>
              <a:t>, “Circle”)</a:t>
            </a:r>
          </a:p>
          <a:p>
            <a:pPr lvl="1" eaLnBrk="1" hangingPunct="1">
              <a:lnSpc>
                <a:spcPct val="80000"/>
              </a:lnSpc>
              <a:buFont typeface="Wingdings" pitchFamily="2" charset="2"/>
              <a:buNone/>
            </a:pPr>
            <a:r>
              <a:rPr lang="en-US" sz="1800" dirty="0"/>
              <a:t>values(1) = </a:t>
            </a:r>
            <a:r>
              <a:rPr lang="en-US" sz="1800" dirty="0">
                <a:solidFill>
                  <a:schemeClr val="accent1"/>
                </a:solidFill>
              </a:rPr>
              <a:t>New</a:t>
            </a:r>
            <a:r>
              <a:rPr lang="en-US" sz="1800" dirty="0"/>
              <a:t> </a:t>
            </a:r>
            <a:r>
              <a:rPr lang="en-US" sz="1800" dirty="0" err="1">
                <a:solidFill>
                  <a:schemeClr val="folHlink"/>
                </a:solidFill>
              </a:rPr>
              <a:t>TypedValue</a:t>
            </a:r>
            <a:r>
              <a:rPr lang="en-US" sz="1800" dirty="0"/>
              <a:t>(</a:t>
            </a:r>
            <a:r>
              <a:rPr lang="en-US" sz="1800" dirty="0" err="1"/>
              <a:t>DxfCode.Color</a:t>
            </a:r>
            <a:r>
              <a:rPr lang="en-US" sz="1800" dirty="0"/>
              <a:t>, 1)</a:t>
            </a:r>
          </a:p>
          <a:p>
            <a:pPr lvl="1" eaLnBrk="1" hangingPunct="1">
              <a:lnSpc>
                <a:spcPct val="80000"/>
              </a:lnSpc>
              <a:buFont typeface="Wingdings" pitchFamily="2" charset="2"/>
              <a:buNone/>
            </a:pPr>
            <a:endParaRPr lang="en-US" sz="1800" dirty="0"/>
          </a:p>
          <a:p>
            <a:pPr lvl="1" eaLnBrk="1" hangingPunct="1">
              <a:lnSpc>
                <a:spcPct val="80000"/>
              </a:lnSpc>
              <a:buFont typeface="Wingdings" pitchFamily="2" charset="2"/>
              <a:buNone/>
            </a:pPr>
            <a:r>
              <a:rPr lang="en-US" sz="1800" dirty="0">
                <a:solidFill>
                  <a:schemeClr val="accent1"/>
                </a:solidFill>
              </a:rPr>
              <a:t>Dim</a:t>
            </a:r>
            <a:r>
              <a:rPr lang="en-US" sz="1800" dirty="0"/>
              <a:t> </a:t>
            </a:r>
            <a:r>
              <a:rPr lang="en-US" sz="1800" dirty="0" err="1"/>
              <a:t>selFilter</a:t>
            </a:r>
            <a:r>
              <a:rPr lang="en-US" sz="1800" dirty="0"/>
              <a:t> </a:t>
            </a:r>
            <a:r>
              <a:rPr lang="en-US" sz="1800" dirty="0">
                <a:solidFill>
                  <a:schemeClr val="accent1"/>
                </a:solidFill>
              </a:rPr>
              <a:t>As New</a:t>
            </a:r>
            <a:r>
              <a:rPr lang="en-US" sz="1800" dirty="0"/>
              <a:t> </a:t>
            </a:r>
            <a:r>
              <a:rPr lang="en-US" sz="1800" dirty="0" err="1">
                <a:solidFill>
                  <a:schemeClr val="folHlink"/>
                </a:solidFill>
              </a:rPr>
              <a:t>SelectionFilter</a:t>
            </a:r>
            <a:r>
              <a:rPr lang="en-US" sz="1800" dirty="0"/>
              <a:t>(values)</a:t>
            </a:r>
          </a:p>
          <a:p>
            <a:pPr lvl="1" eaLnBrk="1" hangingPunct="1">
              <a:lnSpc>
                <a:spcPct val="80000"/>
              </a:lnSpc>
              <a:buFont typeface="Wingdings" pitchFamily="2" charset="2"/>
              <a:buNone/>
            </a:pPr>
            <a:r>
              <a:rPr lang="en-US" sz="1800" dirty="0">
                <a:solidFill>
                  <a:schemeClr val="accent1"/>
                </a:solidFill>
              </a:rPr>
              <a:t>Dim</a:t>
            </a:r>
            <a:r>
              <a:rPr lang="en-US" sz="1800" dirty="0"/>
              <a:t> </a:t>
            </a:r>
            <a:r>
              <a:rPr lang="en-US" sz="1800" dirty="0" err="1"/>
              <a:t>selOpts</a:t>
            </a:r>
            <a:r>
              <a:rPr lang="en-US" sz="1800" dirty="0"/>
              <a:t> </a:t>
            </a:r>
            <a:r>
              <a:rPr lang="en-US" sz="1800" dirty="0">
                <a:solidFill>
                  <a:schemeClr val="accent1"/>
                </a:solidFill>
              </a:rPr>
              <a:t>As New</a:t>
            </a:r>
            <a:r>
              <a:rPr lang="en-US" sz="1800" dirty="0"/>
              <a:t> </a:t>
            </a:r>
            <a:r>
              <a:rPr lang="en-US" sz="1800" dirty="0" err="1">
                <a:solidFill>
                  <a:schemeClr val="folHlink"/>
                </a:solidFill>
              </a:rPr>
              <a:t>PromptSelectionOptions</a:t>
            </a:r>
            <a:r>
              <a:rPr lang="en-US" sz="1800" dirty="0"/>
              <a:t>()</a:t>
            </a:r>
          </a:p>
          <a:p>
            <a:pPr lvl="1" eaLnBrk="1" hangingPunct="1">
              <a:lnSpc>
                <a:spcPct val="80000"/>
              </a:lnSpc>
              <a:buFont typeface="Wingdings" pitchFamily="2" charset="2"/>
              <a:buNone/>
            </a:pPr>
            <a:r>
              <a:rPr lang="en-US" sz="1800" dirty="0" err="1"/>
              <a:t>selOpts.</a:t>
            </a:r>
            <a:r>
              <a:rPr lang="en-US" sz="1800" dirty="0" err="1">
                <a:solidFill>
                  <a:schemeClr val="hlink"/>
                </a:solidFill>
              </a:rPr>
              <a:t>AllowDuplicates</a:t>
            </a:r>
            <a:r>
              <a:rPr lang="en-US" sz="1800" dirty="0"/>
              <a:t> = </a:t>
            </a:r>
            <a:r>
              <a:rPr lang="en-US" sz="1800" dirty="0">
                <a:solidFill>
                  <a:schemeClr val="accent1"/>
                </a:solidFill>
              </a:rPr>
              <a:t>True</a:t>
            </a:r>
          </a:p>
          <a:p>
            <a:pPr lvl="1" eaLnBrk="1" hangingPunct="1">
              <a:lnSpc>
                <a:spcPct val="80000"/>
              </a:lnSpc>
            </a:pPr>
            <a:endParaRPr lang="en-US" sz="1800" dirty="0"/>
          </a:p>
          <a:p>
            <a:pPr lvl="1" eaLnBrk="1" hangingPunct="1">
              <a:lnSpc>
                <a:spcPct val="80000"/>
              </a:lnSpc>
              <a:buFont typeface="Wingdings" pitchFamily="2" charset="2"/>
              <a:buNone/>
            </a:pPr>
            <a:r>
              <a:rPr lang="en-US" sz="1800" dirty="0">
                <a:solidFill>
                  <a:schemeClr val="accent2"/>
                </a:solidFill>
              </a:rPr>
              <a:t>‘Run the selection</a:t>
            </a:r>
          </a:p>
          <a:p>
            <a:pPr lvl="1" eaLnBrk="1" hangingPunct="1">
              <a:lnSpc>
                <a:spcPct val="80000"/>
              </a:lnSpc>
              <a:buFont typeface="Wingdings" pitchFamily="2" charset="2"/>
              <a:buNone/>
            </a:pPr>
            <a:r>
              <a:rPr lang="en-US" sz="1800" dirty="0">
                <a:solidFill>
                  <a:schemeClr val="accent1"/>
                </a:solidFill>
              </a:rPr>
              <a:t>Dim</a:t>
            </a:r>
            <a:r>
              <a:rPr lang="en-US" sz="1800" dirty="0"/>
              <a:t> res </a:t>
            </a:r>
            <a:r>
              <a:rPr lang="en-US" sz="1800" dirty="0">
                <a:solidFill>
                  <a:schemeClr val="accent1"/>
                </a:solidFill>
              </a:rPr>
              <a:t>As</a:t>
            </a:r>
            <a:r>
              <a:rPr lang="en-US" sz="1800" dirty="0"/>
              <a:t> </a:t>
            </a:r>
            <a:r>
              <a:rPr lang="en-US" sz="1800" dirty="0" err="1">
                <a:solidFill>
                  <a:schemeClr val="folHlink"/>
                </a:solidFill>
              </a:rPr>
              <a:t>PromptSelectionResult</a:t>
            </a:r>
            <a:r>
              <a:rPr lang="en-US" sz="1800" dirty="0"/>
              <a:t> = </a:t>
            </a:r>
            <a:r>
              <a:rPr lang="en-US" sz="1800" dirty="0" err="1"/>
              <a:t>Editor.</a:t>
            </a:r>
            <a:r>
              <a:rPr lang="en-US" sz="1800" dirty="0" err="1">
                <a:solidFill>
                  <a:srgbClr val="D60093"/>
                </a:solidFill>
              </a:rPr>
              <a:t>GetSelection</a:t>
            </a:r>
            <a:r>
              <a:rPr lang="en-US" sz="1800" dirty="0"/>
              <a:t>(</a:t>
            </a:r>
            <a:r>
              <a:rPr lang="en-US" sz="1800" dirty="0" err="1"/>
              <a:t>selOpts</a:t>
            </a:r>
            <a:r>
              <a:rPr lang="en-US" sz="1800" dirty="0"/>
              <a:t>, </a:t>
            </a:r>
            <a:r>
              <a:rPr lang="en-US" sz="1800" dirty="0" err="1"/>
              <a:t>selFilter</a:t>
            </a:r>
            <a:r>
              <a:rPr lang="en-US" sz="1800" dirty="0"/>
              <a:t>)</a:t>
            </a: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46083" name="Rectangle 3"/>
          <p:cNvSpPr>
            <a:spLocks noGrp="1" noChangeArrowheads="1"/>
          </p:cNvSpPr>
          <p:nvPr>
            <p:ph idx="4294967295"/>
          </p:nvPr>
        </p:nvSpPr>
        <p:spPr>
          <a:xfrm>
            <a:off x="471491" y="1416050"/>
            <a:ext cx="7681912" cy="4984750"/>
          </a:xfrm>
          <a:prstGeom prst="rect">
            <a:avLst/>
          </a:prstGeom>
        </p:spPr>
        <p:txBody>
          <a:bodyPr/>
          <a:lstStyle/>
          <a:p>
            <a:pPr marL="0" indent="0" eaLnBrk="1" hangingPunct="1">
              <a:buNone/>
            </a:pPr>
            <a:r>
              <a:rPr lang="en-US" sz="2800" dirty="0"/>
              <a:t>Benefits of programming in .NET</a:t>
            </a:r>
          </a:p>
          <a:p>
            <a:pPr marL="0" indent="0" eaLnBrk="1" hangingPunct="1">
              <a:buFontTx/>
              <a:buChar char="•"/>
            </a:pPr>
            <a:endParaRPr lang="en-US" sz="2400" dirty="0"/>
          </a:p>
          <a:p>
            <a:pPr lvl="1" eaLnBrk="1" hangingPunct="1"/>
            <a:r>
              <a:rPr lang="en-US" sz="2400" dirty="0">
                <a:solidFill>
                  <a:srgbClr val="6B6B6B"/>
                </a:solidFill>
              </a:rPr>
              <a:t>Consistent Object Oriented Development platform </a:t>
            </a:r>
          </a:p>
          <a:p>
            <a:pPr lvl="1" eaLnBrk="1" hangingPunct="1"/>
            <a:endParaRPr lang="en-US" sz="2400" dirty="0">
              <a:solidFill>
                <a:srgbClr val="6B6B6B"/>
              </a:solidFill>
            </a:endParaRPr>
          </a:p>
          <a:p>
            <a:pPr lvl="1" eaLnBrk="1" hangingPunct="1"/>
            <a:r>
              <a:rPr lang="en-US" sz="2400" dirty="0"/>
              <a:t>Automatic memory management (Garbage collection)</a:t>
            </a:r>
          </a:p>
          <a:p>
            <a:pPr lvl="1" eaLnBrk="1" hangingPunct="1">
              <a:buFont typeface="Wingdings" pitchFamily="2" charset="2"/>
              <a:buNone/>
            </a:pPr>
            <a:r>
              <a:rPr lang="en-US" sz="2400" dirty="0"/>
              <a:t>   and consistent exception handling</a:t>
            </a:r>
          </a:p>
          <a:p>
            <a:pPr lvl="1" eaLnBrk="1" hangingPunct="1"/>
            <a:endParaRPr lang="en-US" sz="2400" dirty="0"/>
          </a:p>
          <a:p>
            <a:pPr lvl="1" eaLnBrk="1" hangingPunct="1"/>
            <a:r>
              <a:rPr lang="en-US" sz="2400" dirty="0"/>
              <a:t>Support for multiple languages</a:t>
            </a:r>
          </a:p>
          <a:p>
            <a:pPr lvl="1" eaLnBrk="1" hangingPunct="1"/>
            <a:endParaRPr lang="en-US" sz="2400" dirty="0"/>
          </a:p>
          <a:p>
            <a:pPr lvl="1" eaLnBrk="1" hangingPunct="1">
              <a:buFont typeface="Wingdings" pitchFamily="2" charset="2"/>
              <a:buNone/>
            </a:pPr>
            <a:r>
              <a:rPr lang="en-US" sz="2400" dirty="0"/>
              <a:t>	</a:t>
            </a:r>
            <a:r>
              <a:rPr lang="en-US" sz="1800" i="1" dirty="0"/>
              <a:t>(Source: MSDN)</a:t>
            </a:r>
          </a:p>
          <a:p>
            <a:pPr lvl="1" eaLnBrk="1" hangingPunct="1">
              <a:buFont typeface="Wingdings" pitchFamily="2" charset="2"/>
              <a:buNone/>
            </a:pPr>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46083">
                                            <p:txEl>
                                              <p:pRg st="4" end="4"/>
                                            </p:txEl>
                                          </p:spTgt>
                                        </p:tgtEl>
                                      </p:cBhvr>
                                      <p:by x="110000" y="110000"/>
                                    </p:animScale>
                                  </p:childTnLst>
                                </p:cTn>
                              </p:par>
                              <p:par>
                                <p:cTn id="7" presetID="6" presetClass="emph" presetSubtype="0" fill="hold" nodeType="withEffect">
                                  <p:stCondLst>
                                    <p:cond delay="0"/>
                                  </p:stCondLst>
                                  <p:childTnLst>
                                    <p:animScale>
                                      <p:cBhvr>
                                        <p:cTn id="8" dur="500" fill="hold"/>
                                        <p:tgtEl>
                                          <p:spTgt spid="46083">
                                            <p:txEl>
                                              <p:pRg st="5" end="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dirty="0"/>
              <a:t>.NET Overview</a:t>
            </a:r>
          </a:p>
        </p:txBody>
      </p:sp>
      <p:sp>
        <p:nvSpPr>
          <p:cNvPr id="34819" name="Rectangle 5"/>
          <p:cNvSpPr>
            <a:spLocks noGrp="1" noChangeArrowheads="1"/>
          </p:cNvSpPr>
          <p:nvPr>
            <p:ph idx="4294967295"/>
          </p:nvPr>
        </p:nvSpPr>
        <p:spPr>
          <a:xfrm>
            <a:off x="685800" y="1295400"/>
            <a:ext cx="7933930" cy="685803"/>
          </a:xfrm>
          <a:prstGeom prst="rect">
            <a:avLst/>
          </a:prstGeom>
        </p:spPr>
        <p:txBody>
          <a:bodyPr/>
          <a:lstStyle/>
          <a:p>
            <a:pPr marL="0" indent="0" eaLnBrk="1" hangingPunct="1">
              <a:buNone/>
            </a:pPr>
            <a:r>
              <a:rPr lang="en-US" sz="3200" dirty="0"/>
              <a:t>Benefits of programming in .NET</a:t>
            </a:r>
          </a:p>
          <a:p>
            <a:pPr marL="0" indent="0" eaLnBrk="1" hangingPunct="1"/>
            <a:endParaRPr lang="en-US" dirty="0"/>
          </a:p>
        </p:txBody>
      </p:sp>
      <p:sp>
        <p:nvSpPr>
          <p:cNvPr id="45060" name="Rectangle 4"/>
          <p:cNvSpPr>
            <a:spLocks noChangeArrowheads="1"/>
          </p:cNvSpPr>
          <p:nvPr/>
        </p:nvSpPr>
        <p:spPr bwMode="auto">
          <a:xfrm>
            <a:off x="606425" y="2133603"/>
            <a:ext cx="8080375" cy="434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marL="342785" lvl="1" indent="-228522">
              <a:lnSpc>
                <a:spcPct val="90000"/>
              </a:lnSpc>
              <a:spcAft>
                <a:spcPct val="5000"/>
              </a:spcAft>
              <a:buClr>
                <a:srgbClr val="007DBA"/>
              </a:buClr>
              <a:buSzPct val="80000"/>
            </a:pPr>
            <a:r>
              <a:rPr lang="en-US" sz="2000" i="1" dirty="0">
                <a:solidFill>
                  <a:schemeClr val="accent1"/>
                </a:solidFill>
              </a:rPr>
              <a:t>Automatic memory management</a:t>
            </a:r>
            <a:br>
              <a:rPr lang="en-US" sz="2000" i="1" dirty="0">
                <a:solidFill>
                  <a:schemeClr val="accent1"/>
                </a:solidFill>
              </a:rPr>
            </a:br>
            <a:endParaRPr lang="en-US" sz="1200" i="1" dirty="0">
              <a:solidFill>
                <a:schemeClr val="accent1"/>
              </a:solidFill>
            </a:endParaRPr>
          </a:p>
          <a:p>
            <a:pPr marL="342785" lvl="1" indent="-228522">
              <a:lnSpc>
                <a:spcPct val="90000"/>
              </a:lnSpc>
              <a:spcAft>
                <a:spcPct val="5000"/>
              </a:spcAft>
              <a:buClr>
                <a:srgbClr val="007DBA"/>
              </a:buClr>
              <a:buSzPct val="80000"/>
              <a:buFont typeface="Wingdings" pitchFamily="2" charset="2"/>
              <a:buChar char="§"/>
            </a:pPr>
            <a:r>
              <a:rPr lang="en-US" sz="1600" dirty="0"/>
              <a:t>Old Way (C++)  -  Potential for memory leaks!</a:t>
            </a:r>
          </a:p>
          <a:p>
            <a:pPr marL="1256876" lvl="3" indent="-228522">
              <a:lnSpc>
                <a:spcPct val="90000"/>
              </a:lnSpc>
              <a:spcAft>
                <a:spcPct val="5000"/>
              </a:spcAft>
              <a:buClr>
                <a:schemeClr val="tx1"/>
              </a:buClr>
              <a:buSzPct val="80000"/>
            </a:pPr>
            <a:r>
              <a:rPr lang="en-US" sz="1400" dirty="0"/>
              <a:t>	</a:t>
            </a:r>
          </a:p>
          <a:p>
            <a:pPr marL="1256876" lvl="3" indent="-228522">
              <a:lnSpc>
                <a:spcPct val="90000"/>
              </a:lnSpc>
              <a:spcAft>
                <a:spcPct val="5000"/>
              </a:spcAft>
              <a:buClr>
                <a:schemeClr val="tx1"/>
              </a:buClr>
              <a:buSzPct val="80000"/>
            </a:pPr>
            <a:r>
              <a:rPr lang="en-US" sz="1400" dirty="0">
                <a:solidFill>
                  <a:schemeClr val="accent1"/>
                </a:solidFill>
              </a:rPr>
              <a:t>    </a:t>
            </a:r>
            <a:r>
              <a:rPr lang="en-US" sz="2000" dirty="0">
                <a:solidFill>
                  <a:schemeClr val="accent1"/>
                </a:solidFill>
              </a:rPr>
              <a:t>char</a:t>
            </a:r>
            <a:r>
              <a:rPr lang="en-US" sz="2000" dirty="0"/>
              <a:t> *</a:t>
            </a:r>
            <a:r>
              <a:rPr lang="en-US" sz="2000" dirty="0" err="1"/>
              <a:t>pName</a:t>
            </a:r>
            <a:r>
              <a:rPr lang="en-US" sz="2000" dirty="0"/>
              <a:t>=(</a:t>
            </a:r>
            <a:r>
              <a:rPr lang="en-US" sz="2000" dirty="0">
                <a:solidFill>
                  <a:schemeClr val="accent1"/>
                </a:solidFill>
              </a:rPr>
              <a:t>char</a:t>
            </a:r>
            <a:r>
              <a:rPr lang="en-US" sz="2000" dirty="0"/>
              <a:t>*)</a:t>
            </a:r>
            <a:r>
              <a:rPr lang="en-US" sz="2000" dirty="0" err="1">
                <a:solidFill>
                  <a:schemeClr val="accent1"/>
                </a:solidFill>
              </a:rPr>
              <a:t>malloc</a:t>
            </a:r>
            <a:r>
              <a:rPr lang="en-US" sz="2000" dirty="0"/>
              <a:t>(128);	</a:t>
            </a:r>
          </a:p>
          <a:p>
            <a:pPr marL="1256876" lvl="3" indent="-228522">
              <a:lnSpc>
                <a:spcPct val="90000"/>
              </a:lnSpc>
              <a:spcAft>
                <a:spcPct val="5000"/>
              </a:spcAft>
              <a:buClr>
                <a:schemeClr val="tx1"/>
              </a:buClr>
              <a:buSzPct val="80000"/>
            </a:pPr>
            <a:r>
              <a:rPr lang="en-US" sz="2000" dirty="0"/>
              <a:t>	</a:t>
            </a:r>
            <a:r>
              <a:rPr lang="en-US" sz="2000" dirty="0" err="1"/>
              <a:t>strcpy</a:t>
            </a:r>
            <a:r>
              <a:rPr lang="en-US" sz="2000" dirty="0"/>
              <a:t>(</a:t>
            </a:r>
            <a:r>
              <a:rPr lang="en-US" sz="2000" dirty="0" err="1"/>
              <a:t>pName</a:t>
            </a:r>
            <a:r>
              <a:rPr lang="en-US" sz="2000" dirty="0"/>
              <a:t>,"Hello");</a:t>
            </a:r>
          </a:p>
          <a:p>
            <a:pPr marL="1256876" lvl="3" indent="-228522">
              <a:lnSpc>
                <a:spcPct val="90000"/>
              </a:lnSpc>
              <a:spcAft>
                <a:spcPct val="5000"/>
              </a:spcAft>
              <a:buClr>
                <a:schemeClr val="tx1"/>
              </a:buClr>
              <a:buSzPct val="80000"/>
            </a:pPr>
            <a:r>
              <a:rPr lang="en-US" sz="2000" dirty="0"/>
              <a:t>	//...</a:t>
            </a:r>
          </a:p>
          <a:p>
            <a:pPr marL="1256876" lvl="3" indent="-228522">
              <a:lnSpc>
                <a:spcPct val="90000"/>
              </a:lnSpc>
              <a:spcAft>
                <a:spcPct val="5000"/>
              </a:spcAft>
              <a:buClr>
                <a:schemeClr val="tx1"/>
              </a:buClr>
              <a:buSzPct val="80000"/>
            </a:pPr>
            <a:r>
              <a:rPr lang="en-US" sz="2000" dirty="0"/>
              <a:t>	</a:t>
            </a:r>
            <a:r>
              <a:rPr lang="en-US" sz="2000" dirty="0">
                <a:solidFill>
                  <a:schemeClr val="accent1"/>
                </a:solidFill>
              </a:rPr>
              <a:t>free</a:t>
            </a:r>
            <a:r>
              <a:rPr lang="en-US" sz="2000" dirty="0"/>
              <a:t>(</a:t>
            </a:r>
            <a:r>
              <a:rPr lang="en-US" sz="2000" dirty="0" err="1"/>
              <a:t>pName</a:t>
            </a:r>
            <a:r>
              <a:rPr lang="en-US" sz="2000" dirty="0"/>
              <a:t>);</a:t>
            </a:r>
          </a:p>
          <a:p>
            <a:pPr marL="1256876" lvl="3" indent="-228522">
              <a:lnSpc>
                <a:spcPct val="90000"/>
              </a:lnSpc>
              <a:spcAft>
                <a:spcPct val="5000"/>
              </a:spcAft>
              <a:buClr>
                <a:schemeClr val="tx1"/>
              </a:buClr>
              <a:buSzPct val="80000"/>
            </a:pPr>
            <a:endParaRPr lang="en-US" sz="2000" dirty="0"/>
          </a:p>
          <a:p>
            <a:pPr marL="342785" lvl="1" indent="-228522">
              <a:lnSpc>
                <a:spcPct val="90000"/>
              </a:lnSpc>
              <a:spcAft>
                <a:spcPct val="5000"/>
              </a:spcAft>
              <a:buClr>
                <a:srgbClr val="007DBA"/>
              </a:buClr>
              <a:buSzPct val="80000"/>
              <a:buFont typeface="Wingdings" pitchFamily="2" charset="2"/>
              <a:buChar char="§"/>
            </a:pPr>
            <a:r>
              <a:rPr lang="en-US" sz="1600" dirty="0"/>
              <a:t> New Way - .NET</a:t>
            </a:r>
          </a:p>
          <a:p>
            <a:pPr marL="342785" lvl="1" indent="-228522">
              <a:lnSpc>
                <a:spcPct val="90000"/>
              </a:lnSpc>
              <a:spcAft>
                <a:spcPct val="5000"/>
              </a:spcAft>
              <a:buClr>
                <a:srgbClr val="007DBA"/>
              </a:buClr>
              <a:buSzPct val="80000"/>
              <a:buFont typeface="Wingdings" pitchFamily="2" charset="2"/>
              <a:buChar char="§"/>
            </a:pPr>
            <a:endParaRPr lang="en-US" sz="1600" dirty="0"/>
          </a:p>
          <a:p>
            <a:pPr marL="799830" lvl="2" indent="-228522">
              <a:lnSpc>
                <a:spcPct val="90000"/>
              </a:lnSpc>
              <a:spcAft>
                <a:spcPct val="5000"/>
              </a:spcAft>
              <a:buClr>
                <a:schemeClr val="tx1"/>
              </a:buClr>
              <a:buSzPct val="80000"/>
              <a:buFont typeface="Wingdings" pitchFamily="2" charset="2"/>
              <a:buChar char="§"/>
            </a:pPr>
            <a:r>
              <a:rPr lang="en-US" dirty="0"/>
              <a:t>C++   -   </a:t>
            </a:r>
            <a:r>
              <a:rPr lang="en-US" dirty="0">
                <a:solidFill>
                  <a:schemeClr val="folHlink"/>
                </a:solidFill>
              </a:rPr>
              <a:t>String</a:t>
            </a:r>
            <a:r>
              <a:rPr lang="en-US" dirty="0"/>
              <a:t> *</a:t>
            </a:r>
            <a:r>
              <a:rPr lang="en-US" dirty="0" err="1"/>
              <a:t>pName</a:t>
            </a:r>
            <a:r>
              <a:rPr lang="en-US" dirty="0"/>
              <a:t>=</a:t>
            </a:r>
            <a:r>
              <a:rPr lang="en-US" dirty="0">
                <a:solidFill>
                  <a:schemeClr val="accent1"/>
                </a:solidFill>
              </a:rPr>
              <a:t>new</a:t>
            </a:r>
            <a:r>
              <a:rPr lang="en-US" dirty="0"/>
              <a:t> </a:t>
            </a:r>
            <a:r>
              <a:rPr lang="en-US" dirty="0">
                <a:solidFill>
                  <a:schemeClr val="folHlink"/>
                </a:solidFill>
              </a:rPr>
              <a:t>String</a:t>
            </a:r>
            <a:r>
              <a:rPr lang="en-US" dirty="0"/>
              <a:t>("Hello")</a:t>
            </a:r>
          </a:p>
          <a:p>
            <a:pPr marL="799830" lvl="2" indent="-228522">
              <a:lnSpc>
                <a:spcPct val="90000"/>
              </a:lnSpc>
              <a:spcAft>
                <a:spcPct val="5000"/>
              </a:spcAft>
              <a:buClr>
                <a:schemeClr val="tx1"/>
              </a:buClr>
              <a:buSzPct val="80000"/>
              <a:buFont typeface="Wingdings" pitchFamily="2" charset="2"/>
              <a:buChar char="§"/>
            </a:pPr>
            <a:r>
              <a:rPr lang="en-US" dirty="0"/>
              <a:t>VB     -     </a:t>
            </a:r>
            <a:r>
              <a:rPr lang="en-US" dirty="0">
                <a:solidFill>
                  <a:schemeClr val="accent1"/>
                </a:solidFill>
              </a:rPr>
              <a:t>Dim</a:t>
            </a:r>
            <a:r>
              <a:rPr lang="en-US" dirty="0"/>
              <a:t> Name </a:t>
            </a:r>
            <a:r>
              <a:rPr lang="en-US" dirty="0">
                <a:solidFill>
                  <a:schemeClr val="accent1"/>
                </a:solidFill>
              </a:rPr>
              <a:t>As </a:t>
            </a:r>
            <a:r>
              <a:rPr lang="en-US" dirty="0">
                <a:solidFill>
                  <a:schemeClr val="folHlink"/>
                </a:solidFill>
              </a:rPr>
              <a:t>String</a:t>
            </a:r>
            <a:r>
              <a:rPr lang="en-US" dirty="0"/>
              <a:t> = "Hello"</a:t>
            </a:r>
          </a:p>
          <a:p>
            <a:pPr marL="799830" lvl="2" indent="-228522">
              <a:lnSpc>
                <a:spcPct val="90000"/>
              </a:lnSpc>
              <a:spcAft>
                <a:spcPct val="5000"/>
              </a:spcAft>
              <a:buClr>
                <a:schemeClr val="tx1"/>
              </a:buClr>
              <a:buSzPct val="80000"/>
              <a:buFont typeface="Wingdings" pitchFamily="2" charset="2"/>
              <a:buChar char="§"/>
            </a:pPr>
            <a:r>
              <a:rPr lang="en-US" dirty="0"/>
              <a:t>C#     -     </a:t>
            </a:r>
            <a:r>
              <a:rPr lang="en-US" dirty="0">
                <a:solidFill>
                  <a:schemeClr val="folHlink"/>
                </a:solidFill>
              </a:rPr>
              <a:t>String</a:t>
            </a:r>
            <a:r>
              <a:rPr lang="en-US" dirty="0"/>
              <a:t> Name=“Hello”;</a:t>
            </a:r>
          </a:p>
          <a:p>
            <a:pPr marL="799830" lvl="2" indent="-228522">
              <a:lnSpc>
                <a:spcPct val="90000"/>
              </a:lnSpc>
              <a:spcAft>
                <a:spcPct val="5000"/>
              </a:spcAft>
              <a:buClr>
                <a:schemeClr val="tx1"/>
              </a:buClr>
              <a:buSzPct val="80000"/>
              <a:buFont typeface="Wingdings" pitchFamily="2" charset="2"/>
              <a:buChar char="§"/>
            </a:pPr>
            <a:r>
              <a:rPr lang="en-US" sz="2000" dirty="0">
                <a:solidFill>
                  <a:schemeClr val="hlink"/>
                </a:solidFill>
              </a:rPr>
              <a:t>// Garbage collection handles </a:t>
            </a:r>
            <a:r>
              <a:rPr lang="en-US" sz="2000" dirty="0" err="1">
                <a:solidFill>
                  <a:schemeClr val="hlink"/>
                </a:solidFill>
              </a:rPr>
              <a:t>deallocation</a:t>
            </a:r>
            <a:r>
              <a:rPr lang="en-US" sz="2000" dirty="0">
                <a:solidFill>
                  <a:schemeClr val="hlink"/>
                </a:solidFill>
              </a:rPr>
              <a:t>; no ‘delete’!0</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5060">
                                            <p:txEl>
                                              <p:pRg st="1" end="1"/>
                                            </p:txEl>
                                          </p:spTgt>
                                        </p:tgtEl>
                                        <p:attrNameLst>
                                          <p:attrName>style.visibility</p:attrName>
                                        </p:attrNameLst>
                                      </p:cBhvr>
                                      <p:to>
                                        <p:strVal val="visible"/>
                                      </p:to>
                                    </p:set>
                                    <p:animEffect transition="in" filter="blinds(horizontal)">
                                      <p:cBhvr>
                                        <p:cTn id="7" dur="500"/>
                                        <p:tgtEl>
                                          <p:spTgt spid="4506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5060">
                                            <p:txEl>
                                              <p:pRg st="2" end="2"/>
                                            </p:txEl>
                                          </p:spTgt>
                                        </p:tgtEl>
                                        <p:attrNameLst>
                                          <p:attrName>style.visibility</p:attrName>
                                        </p:attrNameLst>
                                      </p:cBhvr>
                                      <p:to>
                                        <p:strVal val="visible"/>
                                      </p:to>
                                    </p:set>
                                    <p:animEffect transition="in" filter="blinds(horizontal)">
                                      <p:cBhvr>
                                        <p:cTn id="10" dur="500"/>
                                        <p:tgtEl>
                                          <p:spTgt spid="45060">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5060">
                                            <p:txEl>
                                              <p:pRg st="3" end="3"/>
                                            </p:txEl>
                                          </p:spTgt>
                                        </p:tgtEl>
                                        <p:attrNameLst>
                                          <p:attrName>style.visibility</p:attrName>
                                        </p:attrNameLst>
                                      </p:cBhvr>
                                      <p:to>
                                        <p:strVal val="visible"/>
                                      </p:to>
                                    </p:set>
                                    <p:animEffect transition="in" filter="blinds(horizontal)">
                                      <p:cBhvr>
                                        <p:cTn id="13" dur="500"/>
                                        <p:tgtEl>
                                          <p:spTgt spid="45060">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5060">
                                            <p:txEl>
                                              <p:pRg st="4" end="4"/>
                                            </p:txEl>
                                          </p:spTgt>
                                        </p:tgtEl>
                                        <p:attrNameLst>
                                          <p:attrName>style.visibility</p:attrName>
                                        </p:attrNameLst>
                                      </p:cBhvr>
                                      <p:to>
                                        <p:strVal val="visible"/>
                                      </p:to>
                                    </p:set>
                                    <p:animEffect transition="in" filter="blinds(horizontal)">
                                      <p:cBhvr>
                                        <p:cTn id="16" dur="500"/>
                                        <p:tgtEl>
                                          <p:spTgt spid="45060">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5060">
                                            <p:txEl>
                                              <p:pRg st="5" end="5"/>
                                            </p:txEl>
                                          </p:spTgt>
                                        </p:tgtEl>
                                        <p:attrNameLst>
                                          <p:attrName>style.visibility</p:attrName>
                                        </p:attrNameLst>
                                      </p:cBhvr>
                                      <p:to>
                                        <p:strVal val="visible"/>
                                      </p:to>
                                    </p:set>
                                    <p:animEffect transition="in" filter="blinds(horizontal)">
                                      <p:cBhvr>
                                        <p:cTn id="19" dur="500"/>
                                        <p:tgtEl>
                                          <p:spTgt spid="45060">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45060">
                                            <p:txEl>
                                              <p:pRg st="6" end="6"/>
                                            </p:txEl>
                                          </p:spTgt>
                                        </p:tgtEl>
                                        <p:attrNameLst>
                                          <p:attrName>style.visibility</p:attrName>
                                        </p:attrNameLst>
                                      </p:cBhvr>
                                      <p:to>
                                        <p:strVal val="visible"/>
                                      </p:to>
                                    </p:set>
                                    <p:animEffect transition="in" filter="blinds(horizontal)">
                                      <p:cBhvr>
                                        <p:cTn id="22" dur="500"/>
                                        <p:tgtEl>
                                          <p:spTgt spid="45060">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5060">
                                            <p:txEl>
                                              <p:pRg st="8" end="8"/>
                                            </p:txEl>
                                          </p:spTgt>
                                        </p:tgtEl>
                                        <p:attrNameLst>
                                          <p:attrName>style.visibility</p:attrName>
                                        </p:attrNameLst>
                                      </p:cBhvr>
                                      <p:to>
                                        <p:strVal val="visible"/>
                                      </p:to>
                                    </p:set>
                                    <p:animEffect transition="in" filter="blinds(horizontal)">
                                      <p:cBhvr>
                                        <p:cTn id="27" dur="500"/>
                                        <p:tgtEl>
                                          <p:spTgt spid="45060">
                                            <p:txEl>
                                              <p:pRg st="8" end="8"/>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5060">
                                            <p:txEl>
                                              <p:pRg st="10" end="10"/>
                                            </p:txEl>
                                          </p:spTgt>
                                        </p:tgtEl>
                                        <p:attrNameLst>
                                          <p:attrName>style.visibility</p:attrName>
                                        </p:attrNameLst>
                                      </p:cBhvr>
                                      <p:to>
                                        <p:strVal val="visible"/>
                                      </p:to>
                                    </p:set>
                                    <p:animEffect transition="in" filter="blinds(horizontal)">
                                      <p:cBhvr>
                                        <p:cTn id="30" dur="500"/>
                                        <p:tgtEl>
                                          <p:spTgt spid="45060">
                                            <p:txEl>
                                              <p:pRg st="10" end="10"/>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5060">
                                            <p:txEl>
                                              <p:pRg st="11" end="11"/>
                                            </p:txEl>
                                          </p:spTgt>
                                        </p:tgtEl>
                                        <p:attrNameLst>
                                          <p:attrName>style.visibility</p:attrName>
                                        </p:attrNameLst>
                                      </p:cBhvr>
                                      <p:to>
                                        <p:strVal val="visible"/>
                                      </p:to>
                                    </p:set>
                                    <p:animEffect transition="in" filter="blinds(horizontal)">
                                      <p:cBhvr>
                                        <p:cTn id="33" dur="500"/>
                                        <p:tgtEl>
                                          <p:spTgt spid="45060">
                                            <p:txEl>
                                              <p:pRg st="11" end="11"/>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45060">
                                            <p:txEl>
                                              <p:pRg st="12" end="12"/>
                                            </p:txEl>
                                          </p:spTgt>
                                        </p:tgtEl>
                                        <p:attrNameLst>
                                          <p:attrName>style.visibility</p:attrName>
                                        </p:attrNameLst>
                                      </p:cBhvr>
                                      <p:to>
                                        <p:strVal val="visible"/>
                                      </p:to>
                                    </p:set>
                                    <p:animEffect transition="in" filter="blinds(horizontal)">
                                      <p:cBhvr>
                                        <p:cTn id="36" dur="500"/>
                                        <p:tgtEl>
                                          <p:spTgt spid="45060">
                                            <p:txEl>
                                              <p:pRg st="12" end="12"/>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45060">
                                            <p:txEl>
                                              <p:pRg st="13" end="13"/>
                                            </p:txEl>
                                          </p:spTgt>
                                        </p:tgtEl>
                                        <p:attrNameLst>
                                          <p:attrName>style.visibility</p:attrName>
                                        </p:attrNameLst>
                                      </p:cBhvr>
                                      <p:to>
                                        <p:strVal val="visible"/>
                                      </p:to>
                                    </p:set>
                                    <p:animEffect transition="in" filter="blinds(horizontal)">
                                      <p:cBhvr>
                                        <p:cTn id="39" dur="500"/>
                                        <p:tgtEl>
                                          <p:spTgt spid="45060">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49156" name="Rectangle 4"/>
          <p:cNvSpPr>
            <a:spLocks noGrp="1" noChangeArrowheads="1"/>
          </p:cNvSpPr>
          <p:nvPr>
            <p:ph idx="4294967295"/>
          </p:nvPr>
        </p:nvSpPr>
        <p:spPr>
          <a:xfrm>
            <a:off x="373068" y="1143000"/>
            <a:ext cx="7856537" cy="5334000"/>
          </a:xfrm>
          <a:prstGeom prst="rect">
            <a:avLst/>
          </a:prstGeom>
        </p:spPr>
        <p:txBody>
          <a:bodyPr/>
          <a:lstStyle/>
          <a:p>
            <a:pPr lvl="1" eaLnBrk="1" hangingPunct="1">
              <a:lnSpc>
                <a:spcPct val="80000"/>
              </a:lnSpc>
              <a:buFont typeface="Wingdings" pitchFamily="2" charset="2"/>
              <a:buNone/>
            </a:pPr>
            <a:r>
              <a:rPr lang="en-US" sz="2800" dirty="0"/>
              <a:t>Benefits of programming in .NET</a:t>
            </a:r>
            <a:endParaRPr lang="en-US" i="1" dirty="0"/>
          </a:p>
          <a:p>
            <a:pPr lvl="1" eaLnBrk="1" hangingPunct="1">
              <a:lnSpc>
                <a:spcPct val="80000"/>
              </a:lnSpc>
            </a:pPr>
            <a:endParaRPr lang="en-US" i="1" dirty="0"/>
          </a:p>
          <a:p>
            <a:pPr lvl="1" eaLnBrk="1" hangingPunct="1">
              <a:lnSpc>
                <a:spcPct val="80000"/>
              </a:lnSpc>
              <a:buFont typeface="Wingdings" pitchFamily="2" charset="2"/>
              <a:buNone/>
            </a:pPr>
            <a:r>
              <a:rPr lang="en-US" i="1" dirty="0">
                <a:solidFill>
                  <a:schemeClr val="accent2"/>
                </a:solidFill>
              </a:rPr>
              <a:t>Consistent exception handling</a:t>
            </a:r>
            <a:br>
              <a:rPr lang="en-US" dirty="0">
                <a:solidFill>
                  <a:schemeClr val="accent2"/>
                </a:solidFill>
              </a:rPr>
            </a:br>
            <a:endParaRPr lang="en-US" dirty="0">
              <a:solidFill>
                <a:schemeClr val="accent2"/>
              </a:solidFill>
            </a:endParaRPr>
          </a:p>
          <a:p>
            <a:pPr lvl="1" eaLnBrk="1" hangingPunct="1">
              <a:lnSpc>
                <a:spcPct val="80000"/>
              </a:lnSpc>
            </a:pPr>
            <a:r>
              <a:rPr lang="en-US" sz="1800" dirty="0"/>
              <a:t>Old Way – VB:  Can be very confusing and problematic!</a:t>
            </a:r>
          </a:p>
          <a:p>
            <a:pPr lvl="2" eaLnBrk="1" hangingPunct="1">
              <a:lnSpc>
                <a:spcPct val="80000"/>
              </a:lnSpc>
              <a:buFont typeface="Wingdings" pitchFamily="2" charset="2"/>
              <a:buNone/>
            </a:pPr>
            <a:r>
              <a:rPr lang="en-US" sz="1600" dirty="0">
                <a:solidFill>
                  <a:schemeClr val="accent1"/>
                </a:solidFill>
              </a:rPr>
              <a:t>On Error</a:t>
            </a:r>
            <a:r>
              <a:rPr lang="en-US" sz="1600" dirty="0"/>
              <a:t> </a:t>
            </a:r>
            <a:r>
              <a:rPr lang="en-US" sz="1600" dirty="0" err="1">
                <a:solidFill>
                  <a:schemeClr val="accent1"/>
                </a:solidFill>
              </a:rPr>
              <a:t>GoTo</a:t>
            </a:r>
            <a:r>
              <a:rPr lang="en-US" sz="1600" dirty="0"/>
              <a:t> </a:t>
            </a:r>
            <a:r>
              <a:rPr lang="en-US" sz="1600" dirty="0" err="1"/>
              <a:t>UnexpectedError</a:t>
            </a:r>
            <a:endParaRPr lang="en-US" sz="1600" dirty="0"/>
          </a:p>
          <a:p>
            <a:pPr lvl="2" eaLnBrk="1" hangingPunct="1">
              <a:lnSpc>
                <a:spcPct val="80000"/>
              </a:lnSpc>
              <a:buFont typeface="Wingdings" pitchFamily="2" charset="2"/>
              <a:buNone/>
            </a:pPr>
            <a:r>
              <a:rPr lang="en-US" sz="1600" dirty="0">
                <a:solidFill>
                  <a:schemeClr val="accent1"/>
                </a:solidFill>
              </a:rPr>
              <a:t>Dim</a:t>
            </a:r>
            <a:r>
              <a:rPr lang="en-US" sz="1600" dirty="0"/>
              <a:t> x </a:t>
            </a:r>
            <a:r>
              <a:rPr lang="en-US" sz="1600" dirty="0">
                <a:solidFill>
                  <a:schemeClr val="accent1"/>
                </a:solidFill>
              </a:rPr>
              <a:t>As</a:t>
            </a:r>
            <a:r>
              <a:rPr lang="en-US" sz="1600" dirty="0"/>
              <a:t> </a:t>
            </a:r>
            <a:r>
              <a:rPr lang="en-US" sz="1600" dirty="0">
                <a:solidFill>
                  <a:schemeClr val="folHlink"/>
                </a:solidFill>
              </a:rPr>
              <a:t>Double</a:t>
            </a:r>
            <a:r>
              <a:rPr lang="en-US" sz="1600" dirty="0"/>
              <a:t>=10/0 </a:t>
            </a:r>
            <a:r>
              <a:rPr lang="en-US" sz="1600" dirty="0">
                <a:solidFill>
                  <a:schemeClr val="accent2"/>
                </a:solidFill>
              </a:rPr>
              <a:t>‘…error!</a:t>
            </a:r>
          </a:p>
          <a:p>
            <a:pPr lvl="2" eaLnBrk="1" hangingPunct="1">
              <a:lnSpc>
                <a:spcPct val="80000"/>
              </a:lnSpc>
              <a:buFont typeface="Wingdings" pitchFamily="2" charset="2"/>
              <a:buNone/>
            </a:pPr>
            <a:r>
              <a:rPr lang="en-US" sz="1600" dirty="0" err="1"/>
              <a:t>UnexpectedError</a:t>
            </a:r>
            <a:r>
              <a:rPr lang="en-US" sz="1600" dirty="0"/>
              <a:t>:</a:t>
            </a:r>
          </a:p>
          <a:p>
            <a:pPr lvl="2" eaLnBrk="1" hangingPunct="1">
              <a:lnSpc>
                <a:spcPct val="80000"/>
              </a:lnSpc>
              <a:buFont typeface="Wingdings" pitchFamily="2" charset="2"/>
              <a:buNone/>
            </a:pPr>
            <a:r>
              <a:rPr lang="en-US" sz="1600" dirty="0" err="1"/>
              <a:t>MsgBox</a:t>
            </a:r>
            <a:r>
              <a:rPr lang="en-US" sz="1600" dirty="0"/>
              <a:t> </a:t>
            </a:r>
            <a:r>
              <a:rPr lang="en-US" sz="1600" dirty="0" err="1"/>
              <a:t>Str</a:t>
            </a:r>
            <a:r>
              <a:rPr lang="en-US" sz="1600" dirty="0"/>
              <a:t>$(</a:t>
            </a:r>
            <a:r>
              <a:rPr lang="en-US" sz="1600" dirty="0" err="1"/>
              <a:t>Err.</a:t>
            </a:r>
            <a:r>
              <a:rPr lang="en-US" sz="1600" dirty="0" err="1">
                <a:solidFill>
                  <a:schemeClr val="hlink"/>
                </a:solidFill>
              </a:rPr>
              <a:t>Number</a:t>
            </a:r>
            <a:r>
              <a:rPr lang="en-US" sz="1600" dirty="0"/>
              <a:t>)</a:t>
            </a:r>
          </a:p>
          <a:p>
            <a:pPr lvl="2" eaLnBrk="1" hangingPunct="1">
              <a:lnSpc>
                <a:spcPct val="80000"/>
              </a:lnSpc>
              <a:buFont typeface="Wingdings" pitchFamily="2" charset="2"/>
              <a:buNone/>
            </a:pPr>
            <a:r>
              <a:rPr lang="en-US" dirty="0"/>
              <a:t>	</a:t>
            </a:r>
          </a:p>
          <a:p>
            <a:pPr lvl="1" eaLnBrk="1" hangingPunct="1">
              <a:lnSpc>
                <a:spcPct val="80000"/>
              </a:lnSpc>
            </a:pPr>
            <a:r>
              <a:rPr lang="en-US" dirty="0"/>
              <a:t>New – VB .NET</a:t>
            </a:r>
          </a:p>
          <a:p>
            <a:pPr lvl="2" eaLnBrk="1" hangingPunct="1">
              <a:lnSpc>
                <a:spcPct val="80000"/>
              </a:lnSpc>
              <a:buFont typeface="Wingdings" pitchFamily="2" charset="2"/>
              <a:buNone/>
            </a:pPr>
            <a:r>
              <a:rPr lang="en-US" sz="1600" dirty="0">
                <a:solidFill>
                  <a:schemeClr val="accent1"/>
                </a:solidFill>
              </a:rPr>
              <a:t>Try</a:t>
            </a:r>
          </a:p>
          <a:p>
            <a:pPr lvl="3" eaLnBrk="1" hangingPunct="1">
              <a:lnSpc>
                <a:spcPct val="80000"/>
              </a:lnSpc>
              <a:buFont typeface="Wingdings" pitchFamily="2" charset="2"/>
              <a:buNone/>
            </a:pPr>
            <a:r>
              <a:rPr lang="en-US" sz="1600" dirty="0">
                <a:solidFill>
                  <a:schemeClr val="accent1"/>
                </a:solidFill>
              </a:rPr>
              <a:t>Dim</a:t>
            </a:r>
            <a:r>
              <a:rPr lang="en-US" sz="1600" dirty="0"/>
              <a:t> x </a:t>
            </a:r>
            <a:r>
              <a:rPr lang="en-US" sz="1600" dirty="0">
                <a:solidFill>
                  <a:schemeClr val="accent1"/>
                </a:solidFill>
              </a:rPr>
              <a:t>As</a:t>
            </a:r>
            <a:r>
              <a:rPr lang="en-US" sz="1600" dirty="0"/>
              <a:t> </a:t>
            </a:r>
            <a:r>
              <a:rPr lang="en-US" sz="1600" dirty="0">
                <a:solidFill>
                  <a:schemeClr val="folHlink"/>
                </a:solidFill>
              </a:rPr>
              <a:t>Double</a:t>
            </a:r>
            <a:r>
              <a:rPr lang="en-US" sz="1600" dirty="0"/>
              <a:t>=10/0 </a:t>
            </a:r>
            <a:r>
              <a:rPr lang="en-US" sz="1600" dirty="0">
                <a:solidFill>
                  <a:schemeClr val="accent2"/>
                </a:solidFill>
              </a:rPr>
              <a:t>‘…error which throws exception</a:t>
            </a:r>
          </a:p>
          <a:p>
            <a:pPr lvl="2" eaLnBrk="1" hangingPunct="1">
              <a:lnSpc>
                <a:spcPct val="80000"/>
              </a:lnSpc>
              <a:buFont typeface="Wingdings" pitchFamily="2" charset="2"/>
              <a:buNone/>
            </a:pPr>
            <a:r>
              <a:rPr lang="en-US" sz="1600" dirty="0">
                <a:solidFill>
                  <a:schemeClr val="accent1"/>
                </a:solidFill>
              </a:rPr>
              <a:t>Catch</a:t>
            </a:r>
          </a:p>
          <a:p>
            <a:pPr lvl="3" eaLnBrk="1" hangingPunct="1">
              <a:lnSpc>
                <a:spcPct val="80000"/>
              </a:lnSpc>
              <a:buFont typeface="Wingdings" pitchFamily="2" charset="2"/>
              <a:buNone/>
            </a:pPr>
            <a:r>
              <a:rPr lang="en-US" sz="1600" dirty="0">
                <a:solidFill>
                  <a:schemeClr val="accent2"/>
                </a:solidFill>
              </a:rPr>
              <a:t>‘…what happened?  Division by Zero!</a:t>
            </a:r>
          </a:p>
          <a:p>
            <a:pPr lvl="2" eaLnBrk="1" hangingPunct="1">
              <a:lnSpc>
                <a:spcPct val="80000"/>
              </a:lnSpc>
              <a:buFont typeface="Wingdings" pitchFamily="2" charset="2"/>
              <a:buNone/>
            </a:pPr>
            <a:r>
              <a:rPr lang="en-US" sz="1600" dirty="0">
                <a:solidFill>
                  <a:schemeClr val="accent1"/>
                </a:solidFill>
              </a:rPr>
              <a:t>Finally</a:t>
            </a:r>
          </a:p>
          <a:p>
            <a:pPr lvl="3" eaLnBrk="1" hangingPunct="1">
              <a:lnSpc>
                <a:spcPct val="80000"/>
              </a:lnSpc>
              <a:buFont typeface="Wingdings" pitchFamily="2" charset="2"/>
              <a:buNone/>
            </a:pPr>
            <a:r>
              <a:rPr lang="en-US" sz="1600" dirty="0">
                <a:solidFill>
                  <a:schemeClr val="accent2"/>
                </a:solidFill>
              </a:rPr>
              <a:t>‘…cleanup - do this either way</a:t>
            </a:r>
          </a:p>
          <a:p>
            <a:pPr lvl="2" eaLnBrk="1" hangingPunct="1">
              <a:lnSpc>
                <a:spcPct val="80000"/>
              </a:lnSpc>
              <a:buFont typeface="Wingdings" pitchFamily="2" charset="2"/>
              <a:buNone/>
            </a:pPr>
            <a:r>
              <a:rPr lang="en-US" sz="1600" dirty="0">
                <a:solidFill>
                  <a:schemeClr val="accent1"/>
                </a:solidFill>
              </a:rPr>
              <a:t>End Try</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156">
                                            <p:txEl>
                                              <p:pRg st="3" end="3"/>
                                            </p:txEl>
                                          </p:spTgt>
                                        </p:tgtEl>
                                        <p:attrNameLst>
                                          <p:attrName>style.visibility</p:attrName>
                                        </p:attrNameLst>
                                      </p:cBhvr>
                                      <p:to>
                                        <p:strVal val="visible"/>
                                      </p:to>
                                    </p:set>
                                    <p:animEffect transition="in" filter="blinds(horizontal)">
                                      <p:cBhvr>
                                        <p:cTn id="7" dur="500"/>
                                        <p:tgtEl>
                                          <p:spTgt spid="49156">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9156">
                                            <p:txEl>
                                              <p:pRg st="4" end="4"/>
                                            </p:txEl>
                                          </p:spTgt>
                                        </p:tgtEl>
                                        <p:attrNameLst>
                                          <p:attrName>style.visibility</p:attrName>
                                        </p:attrNameLst>
                                      </p:cBhvr>
                                      <p:to>
                                        <p:strVal val="visible"/>
                                      </p:to>
                                    </p:set>
                                    <p:animEffect transition="in" filter="blinds(horizontal)">
                                      <p:cBhvr>
                                        <p:cTn id="10" dur="500"/>
                                        <p:tgtEl>
                                          <p:spTgt spid="49156">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9156">
                                            <p:txEl>
                                              <p:pRg st="5" end="5"/>
                                            </p:txEl>
                                          </p:spTgt>
                                        </p:tgtEl>
                                        <p:attrNameLst>
                                          <p:attrName>style.visibility</p:attrName>
                                        </p:attrNameLst>
                                      </p:cBhvr>
                                      <p:to>
                                        <p:strVal val="visible"/>
                                      </p:to>
                                    </p:set>
                                    <p:animEffect transition="in" filter="blinds(horizontal)">
                                      <p:cBhvr>
                                        <p:cTn id="13" dur="500"/>
                                        <p:tgtEl>
                                          <p:spTgt spid="49156">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9156">
                                            <p:txEl>
                                              <p:pRg st="6" end="6"/>
                                            </p:txEl>
                                          </p:spTgt>
                                        </p:tgtEl>
                                        <p:attrNameLst>
                                          <p:attrName>style.visibility</p:attrName>
                                        </p:attrNameLst>
                                      </p:cBhvr>
                                      <p:to>
                                        <p:strVal val="visible"/>
                                      </p:to>
                                    </p:set>
                                    <p:animEffect transition="in" filter="blinds(horizontal)">
                                      <p:cBhvr>
                                        <p:cTn id="16" dur="500"/>
                                        <p:tgtEl>
                                          <p:spTgt spid="49156">
                                            <p:txEl>
                                              <p:pRg st="6" end="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9156">
                                            <p:txEl>
                                              <p:pRg st="7" end="7"/>
                                            </p:txEl>
                                          </p:spTgt>
                                        </p:tgtEl>
                                        <p:attrNameLst>
                                          <p:attrName>style.visibility</p:attrName>
                                        </p:attrNameLst>
                                      </p:cBhvr>
                                      <p:to>
                                        <p:strVal val="visible"/>
                                      </p:to>
                                    </p:set>
                                    <p:animEffect transition="in" filter="blinds(horizontal)">
                                      <p:cBhvr>
                                        <p:cTn id="19" dur="500"/>
                                        <p:tgtEl>
                                          <p:spTgt spid="49156">
                                            <p:txEl>
                                              <p:pRg st="7" end="7"/>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49156">
                                            <p:txEl>
                                              <p:pRg st="9" end="9"/>
                                            </p:txEl>
                                          </p:spTgt>
                                        </p:tgtEl>
                                        <p:attrNameLst>
                                          <p:attrName>style.visibility</p:attrName>
                                        </p:attrNameLst>
                                      </p:cBhvr>
                                      <p:to>
                                        <p:strVal val="visible"/>
                                      </p:to>
                                    </p:set>
                                    <p:animEffect transition="in" filter="blinds(horizontal)">
                                      <p:cBhvr>
                                        <p:cTn id="24" dur="500"/>
                                        <p:tgtEl>
                                          <p:spTgt spid="49156">
                                            <p:txEl>
                                              <p:pRg st="9" end="9"/>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49156">
                                            <p:txEl>
                                              <p:pRg st="10" end="10"/>
                                            </p:txEl>
                                          </p:spTgt>
                                        </p:tgtEl>
                                        <p:attrNameLst>
                                          <p:attrName>style.visibility</p:attrName>
                                        </p:attrNameLst>
                                      </p:cBhvr>
                                      <p:to>
                                        <p:strVal val="visible"/>
                                      </p:to>
                                    </p:set>
                                    <p:animEffect transition="in" filter="blinds(horizontal)">
                                      <p:cBhvr>
                                        <p:cTn id="27" dur="500"/>
                                        <p:tgtEl>
                                          <p:spTgt spid="49156">
                                            <p:txEl>
                                              <p:pRg st="10" end="10"/>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9156">
                                            <p:txEl>
                                              <p:pRg st="11" end="11"/>
                                            </p:txEl>
                                          </p:spTgt>
                                        </p:tgtEl>
                                        <p:attrNameLst>
                                          <p:attrName>style.visibility</p:attrName>
                                        </p:attrNameLst>
                                      </p:cBhvr>
                                      <p:to>
                                        <p:strVal val="visible"/>
                                      </p:to>
                                    </p:set>
                                    <p:animEffect transition="in" filter="blinds(horizontal)">
                                      <p:cBhvr>
                                        <p:cTn id="30" dur="500"/>
                                        <p:tgtEl>
                                          <p:spTgt spid="49156">
                                            <p:txEl>
                                              <p:pRg st="11" end="11"/>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9156">
                                            <p:txEl>
                                              <p:pRg st="12" end="12"/>
                                            </p:txEl>
                                          </p:spTgt>
                                        </p:tgtEl>
                                        <p:attrNameLst>
                                          <p:attrName>style.visibility</p:attrName>
                                        </p:attrNameLst>
                                      </p:cBhvr>
                                      <p:to>
                                        <p:strVal val="visible"/>
                                      </p:to>
                                    </p:set>
                                    <p:animEffect transition="in" filter="blinds(horizontal)">
                                      <p:cBhvr>
                                        <p:cTn id="33" dur="500"/>
                                        <p:tgtEl>
                                          <p:spTgt spid="49156">
                                            <p:txEl>
                                              <p:pRg st="12" end="12"/>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49156">
                                            <p:txEl>
                                              <p:pRg st="13" end="13"/>
                                            </p:txEl>
                                          </p:spTgt>
                                        </p:tgtEl>
                                        <p:attrNameLst>
                                          <p:attrName>style.visibility</p:attrName>
                                        </p:attrNameLst>
                                      </p:cBhvr>
                                      <p:to>
                                        <p:strVal val="visible"/>
                                      </p:to>
                                    </p:set>
                                    <p:animEffect transition="in" filter="blinds(horizontal)">
                                      <p:cBhvr>
                                        <p:cTn id="36" dur="500"/>
                                        <p:tgtEl>
                                          <p:spTgt spid="49156">
                                            <p:txEl>
                                              <p:pRg st="13" end="13"/>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49156">
                                            <p:txEl>
                                              <p:pRg st="14" end="14"/>
                                            </p:txEl>
                                          </p:spTgt>
                                        </p:tgtEl>
                                        <p:attrNameLst>
                                          <p:attrName>style.visibility</p:attrName>
                                        </p:attrNameLst>
                                      </p:cBhvr>
                                      <p:to>
                                        <p:strVal val="visible"/>
                                      </p:to>
                                    </p:set>
                                    <p:animEffect transition="in" filter="blinds(horizontal)">
                                      <p:cBhvr>
                                        <p:cTn id="39" dur="500"/>
                                        <p:tgtEl>
                                          <p:spTgt spid="49156">
                                            <p:txEl>
                                              <p:pRg st="14" end="14"/>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49156">
                                            <p:txEl>
                                              <p:pRg st="15" end="15"/>
                                            </p:txEl>
                                          </p:spTgt>
                                        </p:tgtEl>
                                        <p:attrNameLst>
                                          <p:attrName>style.visibility</p:attrName>
                                        </p:attrNameLst>
                                      </p:cBhvr>
                                      <p:to>
                                        <p:strVal val="visible"/>
                                      </p:to>
                                    </p:set>
                                    <p:animEffect transition="in" filter="blinds(horizontal)">
                                      <p:cBhvr>
                                        <p:cTn id="42" dur="500"/>
                                        <p:tgtEl>
                                          <p:spTgt spid="49156">
                                            <p:txEl>
                                              <p:pRg st="15" end="15"/>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49156">
                                            <p:txEl>
                                              <p:pRg st="16" end="16"/>
                                            </p:txEl>
                                          </p:spTgt>
                                        </p:tgtEl>
                                        <p:attrNameLst>
                                          <p:attrName>style.visibility</p:attrName>
                                        </p:attrNameLst>
                                      </p:cBhvr>
                                      <p:to>
                                        <p:strVal val="visible"/>
                                      </p:to>
                                    </p:set>
                                    <p:animEffect transition="in" filter="blinds(horizontal)">
                                      <p:cBhvr>
                                        <p:cTn id="45" dur="500"/>
                                        <p:tgtEl>
                                          <p:spTgt spid="49156">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749303" y="255533"/>
            <a:ext cx="7933930" cy="811267"/>
          </a:xfrm>
          <a:prstGeom prst="rect">
            <a:avLst/>
          </a:prstGeom>
        </p:spPr>
        <p:txBody>
          <a:bodyPr/>
          <a:lstStyle/>
          <a:p>
            <a:pPr eaLnBrk="1" hangingPunct="1"/>
            <a:r>
              <a:rPr lang="en-US"/>
              <a:t>.NET Overview</a:t>
            </a:r>
          </a:p>
        </p:txBody>
      </p:sp>
      <p:sp>
        <p:nvSpPr>
          <p:cNvPr id="53251" name="Rectangle 3"/>
          <p:cNvSpPr>
            <a:spLocks noGrp="1" noChangeArrowheads="1"/>
          </p:cNvSpPr>
          <p:nvPr>
            <p:ph idx="4294967295"/>
          </p:nvPr>
        </p:nvSpPr>
        <p:spPr>
          <a:xfrm>
            <a:off x="471491" y="1143000"/>
            <a:ext cx="7681912" cy="5105403"/>
          </a:xfrm>
          <a:prstGeom prst="rect">
            <a:avLst/>
          </a:prstGeom>
        </p:spPr>
        <p:txBody>
          <a:bodyPr/>
          <a:lstStyle/>
          <a:p>
            <a:pPr marL="0" indent="0" eaLnBrk="1" hangingPunct="1">
              <a:buNone/>
            </a:pPr>
            <a:r>
              <a:rPr lang="en-US" sz="2800" dirty="0"/>
              <a:t>   Benefits of programming in .NET</a:t>
            </a:r>
          </a:p>
          <a:p>
            <a:pPr marL="0" indent="0" eaLnBrk="1" hangingPunct="1">
              <a:buFontTx/>
              <a:buChar char="•"/>
            </a:pPr>
            <a:endParaRPr lang="en-US" sz="2400" dirty="0"/>
          </a:p>
          <a:p>
            <a:pPr lvl="1" eaLnBrk="1" hangingPunct="1"/>
            <a:r>
              <a:rPr lang="en-US" sz="2000" dirty="0">
                <a:solidFill>
                  <a:srgbClr val="6B6B6B"/>
                </a:solidFill>
              </a:rPr>
              <a:t>Consistent Object Oriented Development platform </a:t>
            </a:r>
          </a:p>
          <a:p>
            <a:pPr lvl="1" eaLnBrk="1" hangingPunct="1"/>
            <a:endParaRPr lang="en-US" sz="2400" dirty="0">
              <a:solidFill>
                <a:srgbClr val="6B6B6B"/>
              </a:solidFill>
            </a:endParaRPr>
          </a:p>
          <a:p>
            <a:pPr lvl="1" eaLnBrk="1" hangingPunct="1"/>
            <a:r>
              <a:rPr lang="en-US" sz="2000" dirty="0">
                <a:solidFill>
                  <a:srgbClr val="6B6B6B"/>
                </a:solidFill>
              </a:rPr>
              <a:t>Automatic memory management (Garbage collection)</a:t>
            </a:r>
          </a:p>
          <a:p>
            <a:pPr lvl="1" eaLnBrk="1" hangingPunct="1">
              <a:buFont typeface="Wingdings" pitchFamily="2" charset="2"/>
              <a:buNone/>
            </a:pPr>
            <a:r>
              <a:rPr lang="en-US" sz="2400" dirty="0">
                <a:solidFill>
                  <a:srgbClr val="6B6B6B"/>
                </a:solidFill>
              </a:rPr>
              <a:t>   </a:t>
            </a:r>
            <a:r>
              <a:rPr lang="en-US" sz="2000" dirty="0">
                <a:solidFill>
                  <a:srgbClr val="6B6B6B"/>
                </a:solidFill>
              </a:rPr>
              <a:t>and consistent exception handling</a:t>
            </a:r>
          </a:p>
          <a:p>
            <a:pPr lvl="1" eaLnBrk="1" hangingPunct="1"/>
            <a:endParaRPr lang="en-US" sz="2400" dirty="0">
              <a:solidFill>
                <a:srgbClr val="6B6B6B"/>
              </a:solidFill>
            </a:endParaRPr>
          </a:p>
          <a:p>
            <a:pPr lvl="1" eaLnBrk="1" hangingPunct="1"/>
            <a:r>
              <a:rPr lang="en-US" sz="2000" dirty="0">
                <a:solidFill>
                  <a:srgbClr val="6B6B6B"/>
                </a:solidFill>
              </a:rPr>
              <a:t>Support for multiple languages</a:t>
            </a:r>
          </a:p>
          <a:p>
            <a:pPr lvl="1" eaLnBrk="1" hangingPunct="1">
              <a:buFont typeface="Wingdings" pitchFamily="2" charset="2"/>
              <a:buNone/>
            </a:pPr>
            <a:r>
              <a:rPr lang="en-US" sz="2000" dirty="0">
                <a:solidFill>
                  <a:srgbClr val="6B6B6B"/>
                </a:solidFill>
              </a:rPr>
              <a:t>	(Source: MSDN)</a:t>
            </a:r>
          </a:p>
          <a:p>
            <a:pPr lvl="1" eaLnBrk="1" hangingPunct="1">
              <a:buFont typeface="Wingdings" pitchFamily="2" charset="2"/>
              <a:buNone/>
            </a:pPr>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53251">
                                            <p:txEl>
                                              <p:pRg st="7" end="7"/>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52227" name="Rectangle 3"/>
          <p:cNvSpPr>
            <a:spLocks noGrp="1" noChangeArrowheads="1"/>
          </p:cNvSpPr>
          <p:nvPr>
            <p:ph idx="4294967295"/>
          </p:nvPr>
        </p:nvSpPr>
        <p:spPr>
          <a:xfrm>
            <a:off x="749303" y="1219200"/>
            <a:ext cx="7933930" cy="4998303"/>
          </a:xfrm>
          <a:prstGeom prst="rect">
            <a:avLst/>
          </a:prstGeom>
        </p:spPr>
        <p:txBody>
          <a:bodyPr/>
          <a:lstStyle/>
          <a:p>
            <a:pPr lvl="1" eaLnBrk="1" hangingPunct="1">
              <a:buFont typeface="Wingdings" pitchFamily="2" charset="2"/>
              <a:buNone/>
            </a:pPr>
            <a:r>
              <a:rPr lang="en-US" sz="2400" dirty="0"/>
              <a:t>Benefits of programming in .NET</a:t>
            </a:r>
          </a:p>
          <a:p>
            <a:pPr lvl="1" eaLnBrk="1" hangingPunct="1">
              <a:buFont typeface="Wingdings" pitchFamily="2" charset="2"/>
              <a:buNone/>
            </a:pPr>
            <a:endParaRPr lang="en-US" sz="2400" dirty="0"/>
          </a:p>
          <a:p>
            <a:pPr lvl="1" eaLnBrk="1" hangingPunct="1">
              <a:buFont typeface="Wingdings" pitchFamily="2" charset="2"/>
              <a:buNone/>
            </a:pPr>
            <a:r>
              <a:rPr lang="en-US" dirty="0"/>
              <a:t>Support for multiple languages </a:t>
            </a:r>
          </a:p>
          <a:p>
            <a:pPr lvl="1" eaLnBrk="1" hangingPunct="1">
              <a:buFont typeface="Wingdings" pitchFamily="2" charset="2"/>
              <a:buNone/>
            </a:pPr>
            <a:endParaRPr lang="en-US" sz="1600" dirty="0"/>
          </a:p>
          <a:p>
            <a:pPr lvl="1" eaLnBrk="1" hangingPunct="1"/>
            <a:r>
              <a:rPr lang="en-US" dirty="0"/>
              <a:t> </a:t>
            </a:r>
            <a:r>
              <a:rPr lang="en-US" sz="2000" dirty="0"/>
              <a:t>C#, VB most commonly used</a:t>
            </a:r>
          </a:p>
          <a:p>
            <a:pPr lvl="1" eaLnBrk="1" hangingPunct="1">
              <a:buFont typeface="Wingdings" pitchFamily="2" charset="2"/>
              <a:buNone/>
            </a:pPr>
            <a:endParaRPr lang="en-US" sz="1600" dirty="0"/>
          </a:p>
          <a:p>
            <a:pPr lvl="1" eaLnBrk="1" hangingPunct="1"/>
            <a:r>
              <a:rPr lang="en-US" sz="2000" dirty="0"/>
              <a:t>Can </a:t>
            </a:r>
            <a:r>
              <a:rPr lang="en-US" sz="2000" dirty="0" err="1"/>
              <a:t>interop</a:t>
            </a:r>
            <a:r>
              <a:rPr lang="en-US" sz="2000" dirty="0"/>
              <a:t> between code written in different languages. For example, a class written in C# can be inherited from a class written in VB! In fact, AutoCAD’s managed assemblies are written using managed C++ which you will access from VB.NET.</a:t>
            </a:r>
          </a:p>
          <a:p>
            <a:pPr lvl="1" eaLnBrk="1" hangingPunct="1"/>
            <a:endParaRPr lang="en-US" sz="1600" dirty="0"/>
          </a:p>
          <a:p>
            <a:pPr lvl="1" eaLnBrk="1" hangingPunct="1"/>
            <a:r>
              <a:rPr lang="en-US" sz="2000" dirty="0"/>
              <a:t> No significant difference in performance as all languages compile to IL (Intermediate Language) executed by the CLR</a:t>
            </a:r>
          </a:p>
          <a:p>
            <a:pPr lvl="1" eaLnBrk="1" hangingPunct="1">
              <a:buFont typeface="Wingdings" pitchFamily="2" charset="2"/>
              <a:buNone/>
            </a:pPr>
            <a:endParaRPr lang="en-US" sz="1800" i="1" dirty="0"/>
          </a:p>
          <a:p>
            <a:pPr marL="0" indent="0" eaLnBrk="1" hangingPunct="1"/>
            <a:endParaRPr lang="en-US" sz="16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2227">
                                            <p:txEl>
                                              <p:pRg st="4" end="4"/>
                                            </p:txEl>
                                          </p:spTgt>
                                        </p:tgtEl>
                                        <p:attrNameLst>
                                          <p:attrName>style.visibility</p:attrName>
                                        </p:attrNameLst>
                                      </p:cBhvr>
                                      <p:to>
                                        <p:strVal val="visible"/>
                                      </p:to>
                                    </p:set>
                                    <p:animEffect transition="in" filter="blinds(horizontal)">
                                      <p:cBhvr>
                                        <p:cTn id="7" dur="500"/>
                                        <p:tgtEl>
                                          <p:spTgt spid="52227">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2227">
                                            <p:txEl>
                                              <p:pRg st="6" end="6"/>
                                            </p:txEl>
                                          </p:spTgt>
                                        </p:tgtEl>
                                        <p:attrNameLst>
                                          <p:attrName>style.visibility</p:attrName>
                                        </p:attrNameLst>
                                      </p:cBhvr>
                                      <p:to>
                                        <p:strVal val="visible"/>
                                      </p:to>
                                    </p:set>
                                    <p:animEffect transition="in" filter="blinds(horizontal)">
                                      <p:cBhvr>
                                        <p:cTn id="12" dur="500"/>
                                        <p:tgtEl>
                                          <p:spTgt spid="52227">
                                            <p:txEl>
                                              <p:pRg st="6" end="6"/>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2227">
                                            <p:txEl>
                                              <p:pRg st="8" end="8"/>
                                            </p:txEl>
                                          </p:spTgt>
                                        </p:tgtEl>
                                        <p:attrNameLst>
                                          <p:attrName>style.visibility</p:attrName>
                                        </p:attrNameLst>
                                      </p:cBhvr>
                                      <p:to>
                                        <p:strVal val="visible"/>
                                      </p:to>
                                    </p:set>
                                    <p:animEffect transition="in" filter="blinds(horizontal)">
                                      <p:cBhvr>
                                        <p:cTn id="17" dur="500"/>
                                        <p:tgtEl>
                                          <p:spTgt spid="5222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 </a:t>
            </a:r>
          </a:p>
        </p:txBody>
      </p:sp>
      <p:sp>
        <p:nvSpPr>
          <p:cNvPr id="38915"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a:p>
          <a:p>
            <a:pPr marL="0" indent="0" eaLnBrk="1" hangingPunct="1"/>
            <a:endParaRPr lang="en-US"/>
          </a:p>
        </p:txBody>
      </p:sp>
      <p:sp>
        <p:nvSpPr>
          <p:cNvPr id="56324" name="Rectangle 4"/>
          <p:cNvSpPr>
            <a:spLocks noChangeArrowheads="1"/>
          </p:cNvSpPr>
          <p:nvPr/>
        </p:nvSpPr>
        <p:spPr bwMode="auto">
          <a:xfrm>
            <a:off x="914400" y="1792289"/>
            <a:ext cx="6832600"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buFontTx/>
              <a:buChar char="•"/>
            </a:pPr>
            <a:endParaRPr lang="en-US" sz="2000" b="1" i="1" dirty="0"/>
          </a:p>
          <a:p>
            <a:pPr marL="342785" lvl="1" indent="-228522">
              <a:spcAft>
                <a:spcPct val="5000"/>
              </a:spcAft>
              <a:buClr>
                <a:srgbClr val="007DBA"/>
              </a:buClr>
              <a:buSzPct val="80000"/>
              <a:buFont typeface="Wingdings" pitchFamily="2" charset="2"/>
              <a:buChar char="§"/>
            </a:pPr>
            <a:r>
              <a:rPr lang="en-US" sz="2400" dirty="0">
                <a:solidFill>
                  <a:srgbClr val="6B6B6B"/>
                </a:solidFill>
              </a:rPr>
              <a:t>What is .NET?</a:t>
            </a:r>
          </a:p>
          <a:p>
            <a:pPr>
              <a:spcAft>
                <a:spcPct val="5000"/>
              </a:spcAft>
              <a:buFontTx/>
              <a:buChar char="•"/>
            </a:pPr>
            <a:endParaRPr lang="en-US" sz="2400" b="1" dirty="0">
              <a:solidFill>
                <a:srgbClr val="6B6B6B"/>
              </a:solidFill>
            </a:endParaRPr>
          </a:p>
          <a:p>
            <a:pPr marL="342785" lvl="1" indent="-228522">
              <a:spcAft>
                <a:spcPct val="5000"/>
              </a:spcAft>
              <a:buClr>
                <a:srgbClr val="007DBA"/>
              </a:buClr>
              <a:buSzPct val="80000"/>
              <a:buFont typeface="Wingdings" pitchFamily="2" charset="2"/>
              <a:buChar char="§"/>
            </a:pPr>
            <a:r>
              <a:rPr lang="en-US" sz="2400" dirty="0">
                <a:solidFill>
                  <a:srgbClr val="6B6B6B"/>
                </a:solidFill>
              </a:rPr>
              <a:t>Benefits of programming in .NET</a:t>
            </a:r>
          </a:p>
          <a:p>
            <a:pPr marL="342785" lvl="1" indent="-228522">
              <a:spcAft>
                <a:spcPct val="5000"/>
              </a:spcAft>
              <a:buClr>
                <a:srgbClr val="007DBA"/>
              </a:buClr>
              <a:buSzPct val="80000"/>
              <a:buFont typeface="Wingdings" pitchFamily="2" charset="2"/>
              <a:buChar char="§"/>
            </a:pPr>
            <a:endParaRPr lang="en-US" sz="2400" dirty="0">
              <a:solidFill>
                <a:srgbClr val="6B6B6B"/>
              </a:solidFill>
            </a:endParaRPr>
          </a:p>
          <a:p>
            <a:pPr marL="342785" lvl="1" indent="-228522">
              <a:spcAft>
                <a:spcPct val="5000"/>
              </a:spcAft>
              <a:buClr>
                <a:srgbClr val="007DBA"/>
              </a:buClr>
              <a:buSzPct val="80000"/>
              <a:buFont typeface="Wingdings" pitchFamily="2" charset="2"/>
              <a:buChar char="§"/>
            </a:pPr>
            <a:r>
              <a:rPr lang="en-US" sz="2400" dirty="0"/>
              <a:t>Important Concepts</a:t>
            </a:r>
          </a:p>
          <a:p>
            <a:pPr>
              <a:spcAft>
                <a:spcPct val="5000"/>
              </a:spcAft>
            </a:pPr>
            <a:endParaRPr lang="en-US" sz="2000" b="1" i="1"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56324">
                                            <p:txEl>
                                              <p:pRg st="5" end="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58371" name="Rectangle 3"/>
          <p:cNvSpPr>
            <a:spLocks noGrp="1" noChangeArrowheads="1"/>
          </p:cNvSpPr>
          <p:nvPr>
            <p:ph idx="4294967295"/>
          </p:nvPr>
        </p:nvSpPr>
        <p:spPr>
          <a:xfrm>
            <a:off x="319090" y="1416050"/>
            <a:ext cx="4710109" cy="4984750"/>
          </a:xfrm>
          <a:prstGeom prst="rect">
            <a:avLst/>
          </a:prstGeom>
        </p:spPr>
        <p:txBody>
          <a:bodyPr/>
          <a:lstStyle/>
          <a:p>
            <a:pPr marL="0" indent="0" eaLnBrk="1" hangingPunct="1">
              <a:lnSpc>
                <a:spcPct val="90000"/>
              </a:lnSpc>
              <a:buNone/>
            </a:pPr>
            <a:r>
              <a:rPr lang="en-US" sz="1800" dirty="0"/>
              <a:t>Important Concepts</a:t>
            </a:r>
          </a:p>
          <a:p>
            <a:pPr marL="0" indent="0" eaLnBrk="1" hangingPunct="1">
              <a:lnSpc>
                <a:spcPct val="90000"/>
              </a:lnSpc>
            </a:pPr>
            <a:endParaRPr lang="en-US" sz="1800" dirty="0"/>
          </a:p>
          <a:p>
            <a:pPr marL="0" indent="0" eaLnBrk="1" hangingPunct="1">
              <a:lnSpc>
                <a:spcPct val="90000"/>
              </a:lnSpc>
              <a:buNone/>
            </a:pPr>
            <a:r>
              <a:rPr lang="en-US" sz="1800" dirty="0">
                <a:solidFill>
                  <a:schemeClr val="folHlink"/>
                </a:solidFill>
              </a:rPr>
              <a:t>Assemblies</a:t>
            </a:r>
          </a:p>
          <a:p>
            <a:pPr marL="0" indent="0" eaLnBrk="1" hangingPunct="1">
              <a:lnSpc>
                <a:spcPct val="90000"/>
              </a:lnSpc>
            </a:pPr>
            <a:endParaRPr lang="en-US" sz="1800" dirty="0">
              <a:solidFill>
                <a:schemeClr val="folHlink"/>
              </a:solidFill>
            </a:endParaRPr>
          </a:p>
          <a:p>
            <a:pPr marL="0" indent="0" eaLnBrk="1" hangingPunct="1">
              <a:lnSpc>
                <a:spcPct val="90000"/>
              </a:lnSpc>
              <a:buFontTx/>
              <a:buChar char="•"/>
            </a:pPr>
            <a:r>
              <a:rPr lang="en-US" sz="1800" dirty="0"/>
              <a:t> Fundamental unit of deployment and execution in .NET</a:t>
            </a:r>
          </a:p>
          <a:p>
            <a:pPr marL="0" indent="0" eaLnBrk="1" hangingPunct="1">
              <a:lnSpc>
                <a:spcPct val="90000"/>
              </a:lnSpc>
              <a:buFontTx/>
              <a:buChar char="•"/>
            </a:pPr>
            <a:endParaRPr lang="en-US" sz="1800" dirty="0"/>
          </a:p>
          <a:p>
            <a:pPr marL="0" indent="0" eaLnBrk="1" hangingPunct="1">
              <a:lnSpc>
                <a:spcPct val="90000"/>
              </a:lnSpc>
              <a:buFontTx/>
              <a:buChar char="•"/>
            </a:pPr>
            <a:r>
              <a:rPr lang="en-US" sz="1800" dirty="0"/>
              <a:t>Contains a manifest that describes the assembly</a:t>
            </a:r>
          </a:p>
          <a:p>
            <a:pPr lvl="1" eaLnBrk="1" hangingPunct="1">
              <a:lnSpc>
                <a:spcPct val="90000"/>
              </a:lnSpc>
            </a:pPr>
            <a:endParaRPr lang="en-US" sz="1800" dirty="0"/>
          </a:p>
          <a:p>
            <a:pPr marL="0" indent="0" eaLnBrk="1" hangingPunct="1">
              <a:lnSpc>
                <a:spcPct val="90000"/>
              </a:lnSpc>
              <a:buFontTx/>
              <a:buChar char="•"/>
            </a:pPr>
            <a:r>
              <a:rPr lang="en-US" sz="1800" dirty="0"/>
              <a:t> Boundary for code execution and access permission</a:t>
            </a:r>
          </a:p>
          <a:p>
            <a:pPr marL="0" indent="0" eaLnBrk="1" hangingPunct="1">
              <a:lnSpc>
                <a:spcPct val="90000"/>
              </a:lnSpc>
              <a:buFontTx/>
              <a:buChar char="•"/>
            </a:pPr>
            <a:endParaRPr lang="en-US" sz="1800" dirty="0">
              <a:solidFill>
                <a:schemeClr val="folHlink"/>
              </a:solidFill>
            </a:endParaRPr>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buNone/>
            </a:pPr>
            <a:r>
              <a:rPr lang="en-US" sz="1600" i="1" dirty="0"/>
              <a:t>(Source: MSDN)</a:t>
            </a:r>
          </a:p>
        </p:txBody>
      </p:sp>
      <p:sp>
        <p:nvSpPr>
          <p:cNvPr id="58372" name="Rectangle 4"/>
          <p:cNvSpPr>
            <a:spLocks noChangeArrowheads="1"/>
          </p:cNvSpPr>
          <p:nvPr/>
        </p:nvSpPr>
        <p:spPr bwMode="auto">
          <a:xfrm>
            <a:off x="5105400" y="1676400"/>
            <a:ext cx="3657600" cy="434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09" tIns="45704" rIns="91409" bIns="45704" anchor="ctr"/>
          <a:lstStyle/>
          <a:p>
            <a:endParaRPr lang="pt-BR"/>
          </a:p>
        </p:txBody>
      </p:sp>
      <p:sp>
        <p:nvSpPr>
          <p:cNvPr id="58373" name="Text Box 5"/>
          <p:cNvSpPr txBox="1">
            <a:spLocks noChangeArrowheads="1"/>
          </p:cNvSpPr>
          <p:nvPr/>
        </p:nvSpPr>
        <p:spPr bwMode="auto">
          <a:xfrm>
            <a:off x="5257803" y="1752601"/>
            <a:ext cx="2374900"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solidFill>
                  <a:schemeClr val="folHlink"/>
                </a:solidFill>
              </a:rPr>
              <a:t>Assembly </a:t>
            </a:r>
          </a:p>
        </p:txBody>
      </p:sp>
      <p:sp>
        <p:nvSpPr>
          <p:cNvPr id="58375" name="Text Box 7"/>
          <p:cNvSpPr txBox="1">
            <a:spLocks noChangeArrowheads="1"/>
          </p:cNvSpPr>
          <p:nvPr/>
        </p:nvSpPr>
        <p:spPr bwMode="auto">
          <a:xfrm>
            <a:off x="5257801" y="2286002"/>
            <a:ext cx="1366838"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solidFill>
                  <a:schemeClr val="accent1"/>
                </a:solidFill>
              </a:rPr>
              <a:t>Manifest</a:t>
            </a:r>
          </a:p>
        </p:txBody>
      </p:sp>
      <p:sp>
        <p:nvSpPr>
          <p:cNvPr id="58377" name="AutoShape 9"/>
          <p:cNvSpPr>
            <a:spLocks noChangeArrowheads="1"/>
          </p:cNvSpPr>
          <p:nvPr/>
        </p:nvSpPr>
        <p:spPr bwMode="auto">
          <a:xfrm>
            <a:off x="5257800" y="4724403"/>
            <a:ext cx="1066800" cy="838200"/>
          </a:xfrm>
          <a:prstGeom prst="flowChartDocument">
            <a:avLst/>
          </a:prstGeom>
          <a:solidFill>
            <a:schemeClr val="bg2"/>
          </a:solidFill>
          <a:ln w="9525">
            <a:solidFill>
              <a:schemeClr val="tx1"/>
            </a:solidFill>
            <a:miter lim="800000"/>
            <a:headEnd/>
            <a:tailEnd/>
          </a:ln>
        </p:spPr>
        <p:txBody>
          <a:bodyPr wrap="none" lIns="91409" tIns="45704" rIns="91409" bIns="45704" anchor="ctr"/>
          <a:lstStyle/>
          <a:p>
            <a:endParaRPr lang="pt-BR"/>
          </a:p>
        </p:txBody>
      </p:sp>
      <p:sp>
        <p:nvSpPr>
          <p:cNvPr id="58378" name="AutoShape 10"/>
          <p:cNvSpPr>
            <a:spLocks noChangeArrowheads="1"/>
          </p:cNvSpPr>
          <p:nvPr/>
        </p:nvSpPr>
        <p:spPr bwMode="auto">
          <a:xfrm>
            <a:off x="6477001" y="4724403"/>
            <a:ext cx="863600" cy="838200"/>
          </a:xfrm>
          <a:prstGeom prst="flowChartDocument">
            <a:avLst/>
          </a:prstGeom>
          <a:solidFill>
            <a:schemeClr val="bg2"/>
          </a:solidFill>
          <a:ln w="9525">
            <a:solidFill>
              <a:schemeClr val="tx1"/>
            </a:solidFill>
            <a:miter lim="800000"/>
            <a:headEnd/>
            <a:tailEnd/>
          </a:ln>
        </p:spPr>
        <p:txBody>
          <a:bodyPr wrap="none" lIns="91409" tIns="45704" rIns="91409" bIns="45704" anchor="ctr"/>
          <a:lstStyle/>
          <a:p>
            <a:endParaRPr lang="pt-BR"/>
          </a:p>
        </p:txBody>
      </p:sp>
      <p:sp>
        <p:nvSpPr>
          <p:cNvPr id="58379" name="AutoShape 11"/>
          <p:cNvSpPr>
            <a:spLocks noChangeArrowheads="1"/>
          </p:cNvSpPr>
          <p:nvPr/>
        </p:nvSpPr>
        <p:spPr bwMode="auto">
          <a:xfrm>
            <a:off x="7543803" y="4724403"/>
            <a:ext cx="863600" cy="838200"/>
          </a:xfrm>
          <a:prstGeom prst="flowChartDocument">
            <a:avLst/>
          </a:prstGeom>
          <a:solidFill>
            <a:schemeClr val="bg2"/>
          </a:solidFill>
          <a:ln w="9525">
            <a:solidFill>
              <a:schemeClr val="tx1"/>
            </a:solidFill>
            <a:miter lim="800000"/>
            <a:headEnd/>
            <a:tailEnd/>
          </a:ln>
        </p:spPr>
        <p:txBody>
          <a:bodyPr wrap="none" lIns="91409" tIns="45704" rIns="91409" bIns="45704" anchor="ctr"/>
          <a:lstStyle/>
          <a:p>
            <a:endParaRPr lang="pt-BR"/>
          </a:p>
        </p:txBody>
      </p:sp>
      <p:sp>
        <p:nvSpPr>
          <p:cNvPr id="58380" name="Text Box 12"/>
          <p:cNvSpPr txBox="1">
            <a:spLocks noChangeArrowheads="1"/>
          </p:cNvSpPr>
          <p:nvPr/>
        </p:nvSpPr>
        <p:spPr bwMode="auto">
          <a:xfrm>
            <a:off x="5257800" y="4876802"/>
            <a:ext cx="1143000" cy="34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netmodule</a:t>
            </a:r>
          </a:p>
        </p:txBody>
      </p:sp>
      <p:sp>
        <p:nvSpPr>
          <p:cNvPr id="58381" name="Text Box 13"/>
          <p:cNvSpPr txBox="1">
            <a:spLocks noChangeArrowheads="1"/>
          </p:cNvSpPr>
          <p:nvPr/>
        </p:nvSpPr>
        <p:spPr bwMode="auto">
          <a:xfrm>
            <a:off x="6629400" y="4876804"/>
            <a:ext cx="576263"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t>Dlls</a:t>
            </a:r>
          </a:p>
        </p:txBody>
      </p:sp>
      <p:sp>
        <p:nvSpPr>
          <p:cNvPr id="58382" name="Text Box 14"/>
          <p:cNvSpPr txBox="1">
            <a:spLocks noChangeArrowheads="1"/>
          </p:cNvSpPr>
          <p:nvPr/>
        </p:nvSpPr>
        <p:spPr bwMode="auto">
          <a:xfrm>
            <a:off x="7696200" y="4876804"/>
            <a:ext cx="719138"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t>Bmp</a:t>
            </a:r>
          </a:p>
        </p:txBody>
      </p:sp>
      <p:sp>
        <p:nvSpPr>
          <p:cNvPr id="58383" name="AutoShape 15"/>
          <p:cNvSpPr>
            <a:spLocks noChangeArrowheads="1"/>
          </p:cNvSpPr>
          <p:nvPr/>
        </p:nvSpPr>
        <p:spPr bwMode="auto">
          <a:xfrm>
            <a:off x="5257800" y="2209803"/>
            <a:ext cx="3238500" cy="2362200"/>
          </a:xfrm>
          <a:prstGeom prst="flowChartDocumen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09" tIns="45704" rIns="91409" bIns="45704" anchor="ctr"/>
          <a:lstStyle/>
          <a:p>
            <a:endParaRPr lang="pt-BR"/>
          </a:p>
        </p:txBody>
      </p:sp>
      <p:sp>
        <p:nvSpPr>
          <p:cNvPr id="58384" name="Text Box 16"/>
          <p:cNvSpPr txBox="1">
            <a:spLocks noChangeArrowheads="1"/>
          </p:cNvSpPr>
          <p:nvPr/>
        </p:nvSpPr>
        <p:spPr bwMode="auto">
          <a:xfrm>
            <a:off x="5257805" y="3048002"/>
            <a:ext cx="3381375"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What files make up the assembly?</a:t>
            </a:r>
          </a:p>
        </p:txBody>
      </p:sp>
      <p:sp>
        <p:nvSpPr>
          <p:cNvPr id="58385" name="Text Box 17"/>
          <p:cNvSpPr txBox="1">
            <a:spLocks noChangeArrowheads="1"/>
          </p:cNvSpPr>
          <p:nvPr/>
        </p:nvSpPr>
        <p:spPr bwMode="auto">
          <a:xfrm>
            <a:off x="5257801" y="3429003"/>
            <a:ext cx="2446338"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Dependent assemblies?</a:t>
            </a:r>
          </a:p>
        </p:txBody>
      </p:sp>
      <p:sp>
        <p:nvSpPr>
          <p:cNvPr id="58386" name="Text Box 18"/>
          <p:cNvSpPr txBox="1">
            <a:spLocks noChangeArrowheads="1"/>
          </p:cNvSpPr>
          <p:nvPr/>
        </p:nvSpPr>
        <p:spPr bwMode="auto">
          <a:xfrm>
            <a:off x="5257801" y="3778255"/>
            <a:ext cx="2446338"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Version and Culture?</a:t>
            </a:r>
          </a:p>
        </p:txBody>
      </p:sp>
      <p:sp>
        <p:nvSpPr>
          <p:cNvPr id="58387" name="Text Box 19"/>
          <p:cNvSpPr txBox="1">
            <a:spLocks noChangeArrowheads="1"/>
          </p:cNvSpPr>
          <p:nvPr/>
        </p:nvSpPr>
        <p:spPr bwMode="auto">
          <a:xfrm>
            <a:off x="5257801" y="2667003"/>
            <a:ext cx="2590800"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Name?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8371">
                                            <p:txEl>
                                              <p:pRg st="2" end="2"/>
                                            </p:txEl>
                                          </p:spTgt>
                                        </p:tgtEl>
                                        <p:attrNameLst>
                                          <p:attrName>style.visibility</p:attrName>
                                        </p:attrNameLst>
                                      </p:cBhvr>
                                      <p:to>
                                        <p:strVal val="visible"/>
                                      </p:to>
                                    </p:set>
                                    <p:animEffect transition="in" filter="blinds(horizontal)">
                                      <p:cBhvr>
                                        <p:cTn id="7" dur="500"/>
                                        <p:tgtEl>
                                          <p:spTgt spid="58371">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8371">
                                            <p:txEl>
                                              <p:pRg st="4" end="4"/>
                                            </p:txEl>
                                          </p:spTgt>
                                        </p:tgtEl>
                                        <p:attrNameLst>
                                          <p:attrName>style.visibility</p:attrName>
                                        </p:attrNameLst>
                                      </p:cBhvr>
                                      <p:to>
                                        <p:strVal val="visible"/>
                                      </p:to>
                                    </p:set>
                                    <p:animEffect transition="in" filter="blinds(horizontal)">
                                      <p:cBhvr>
                                        <p:cTn id="10" dur="500"/>
                                        <p:tgtEl>
                                          <p:spTgt spid="58371">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8371">
                                            <p:txEl>
                                              <p:pRg st="6" end="6"/>
                                            </p:txEl>
                                          </p:spTgt>
                                        </p:tgtEl>
                                        <p:attrNameLst>
                                          <p:attrName>style.visibility</p:attrName>
                                        </p:attrNameLst>
                                      </p:cBhvr>
                                      <p:to>
                                        <p:strVal val="visible"/>
                                      </p:to>
                                    </p:set>
                                    <p:animEffect transition="in" filter="blinds(horizontal)">
                                      <p:cBhvr>
                                        <p:cTn id="13" dur="500"/>
                                        <p:tgtEl>
                                          <p:spTgt spid="58371">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8371">
                                            <p:txEl>
                                              <p:pRg st="8" end="8"/>
                                            </p:txEl>
                                          </p:spTgt>
                                        </p:tgtEl>
                                        <p:attrNameLst>
                                          <p:attrName>style.visibility</p:attrName>
                                        </p:attrNameLst>
                                      </p:cBhvr>
                                      <p:to>
                                        <p:strVal val="visible"/>
                                      </p:to>
                                    </p:set>
                                    <p:animEffect transition="in" filter="blinds(horizontal)">
                                      <p:cBhvr>
                                        <p:cTn id="16" dur="500"/>
                                        <p:tgtEl>
                                          <p:spTgt spid="58371">
                                            <p:txEl>
                                              <p:pRg st="8" end="8"/>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8372"/>
                                        </p:tgtEl>
                                        <p:attrNameLst>
                                          <p:attrName>style.visibility</p:attrName>
                                        </p:attrNameLst>
                                      </p:cBhvr>
                                      <p:to>
                                        <p:strVal val="visible"/>
                                      </p:to>
                                    </p:set>
                                    <p:animEffect transition="in" filter="blinds(horizontal)">
                                      <p:cBhvr>
                                        <p:cTn id="21" dur="500"/>
                                        <p:tgtEl>
                                          <p:spTgt spid="5837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58373"/>
                                        </p:tgtEl>
                                        <p:attrNameLst>
                                          <p:attrName>style.visibility</p:attrName>
                                        </p:attrNameLst>
                                      </p:cBhvr>
                                      <p:to>
                                        <p:strVal val="visible"/>
                                      </p:to>
                                    </p:set>
                                    <p:animEffect transition="in" filter="blinds(horizontal)">
                                      <p:cBhvr>
                                        <p:cTn id="24" dur="500"/>
                                        <p:tgtEl>
                                          <p:spTgt spid="5837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58380"/>
                                        </p:tgtEl>
                                        <p:attrNameLst>
                                          <p:attrName>style.visibility</p:attrName>
                                        </p:attrNameLst>
                                      </p:cBhvr>
                                      <p:to>
                                        <p:strVal val="visible"/>
                                      </p:to>
                                    </p:set>
                                    <p:animEffect transition="in" filter="blinds(horizontal)">
                                      <p:cBhvr>
                                        <p:cTn id="29" dur="500"/>
                                        <p:tgtEl>
                                          <p:spTgt spid="5838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58377"/>
                                        </p:tgtEl>
                                        <p:attrNameLst>
                                          <p:attrName>style.visibility</p:attrName>
                                        </p:attrNameLst>
                                      </p:cBhvr>
                                      <p:to>
                                        <p:strVal val="visible"/>
                                      </p:to>
                                    </p:set>
                                    <p:animEffect transition="in" filter="blinds(horizontal)">
                                      <p:cBhvr>
                                        <p:cTn id="32" dur="500"/>
                                        <p:tgtEl>
                                          <p:spTgt spid="58377"/>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58378"/>
                                        </p:tgtEl>
                                        <p:attrNameLst>
                                          <p:attrName>style.visibility</p:attrName>
                                        </p:attrNameLst>
                                      </p:cBhvr>
                                      <p:to>
                                        <p:strVal val="visible"/>
                                      </p:to>
                                    </p:set>
                                    <p:animEffect transition="in" filter="blinds(horizontal)">
                                      <p:cBhvr>
                                        <p:cTn id="35" dur="500"/>
                                        <p:tgtEl>
                                          <p:spTgt spid="58378"/>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58381"/>
                                        </p:tgtEl>
                                        <p:attrNameLst>
                                          <p:attrName>style.visibility</p:attrName>
                                        </p:attrNameLst>
                                      </p:cBhvr>
                                      <p:to>
                                        <p:strVal val="visible"/>
                                      </p:to>
                                    </p:set>
                                    <p:animEffect transition="in" filter="blinds(horizontal)">
                                      <p:cBhvr>
                                        <p:cTn id="38" dur="500"/>
                                        <p:tgtEl>
                                          <p:spTgt spid="58381"/>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58382"/>
                                        </p:tgtEl>
                                        <p:attrNameLst>
                                          <p:attrName>style.visibility</p:attrName>
                                        </p:attrNameLst>
                                      </p:cBhvr>
                                      <p:to>
                                        <p:strVal val="visible"/>
                                      </p:to>
                                    </p:set>
                                    <p:animEffect transition="in" filter="blinds(horizontal)">
                                      <p:cBhvr>
                                        <p:cTn id="41" dur="500"/>
                                        <p:tgtEl>
                                          <p:spTgt spid="58382"/>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58379"/>
                                        </p:tgtEl>
                                        <p:attrNameLst>
                                          <p:attrName>style.visibility</p:attrName>
                                        </p:attrNameLst>
                                      </p:cBhvr>
                                      <p:to>
                                        <p:strVal val="visible"/>
                                      </p:to>
                                    </p:set>
                                    <p:animEffect transition="in" filter="blinds(horizontal)">
                                      <p:cBhvr>
                                        <p:cTn id="44" dur="500"/>
                                        <p:tgtEl>
                                          <p:spTgt spid="5837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58383"/>
                                        </p:tgtEl>
                                        <p:attrNameLst>
                                          <p:attrName>style.visibility</p:attrName>
                                        </p:attrNameLst>
                                      </p:cBhvr>
                                      <p:to>
                                        <p:strVal val="visible"/>
                                      </p:to>
                                    </p:set>
                                    <p:animEffect transition="in" filter="blinds(horizontal)">
                                      <p:cBhvr>
                                        <p:cTn id="49" dur="500"/>
                                        <p:tgtEl>
                                          <p:spTgt spid="5838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58375"/>
                                        </p:tgtEl>
                                        <p:attrNameLst>
                                          <p:attrName>style.visibility</p:attrName>
                                        </p:attrNameLst>
                                      </p:cBhvr>
                                      <p:to>
                                        <p:strVal val="visible"/>
                                      </p:to>
                                    </p:set>
                                    <p:animEffect transition="in" filter="blinds(horizontal)">
                                      <p:cBhvr>
                                        <p:cTn id="52" dur="500"/>
                                        <p:tgtEl>
                                          <p:spTgt spid="5837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8387"/>
                                        </p:tgtEl>
                                        <p:attrNameLst>
                                          <p:attrName>style.visibility</p:attrName>
                                        </p:attrNameLst>
                                      </p:cBhvr>
                                      <p:to>
                                        <p:strVal val="visible"/>
                                      </p:to>
                                    </p:set>
                                    <p:animEffect transition="in" filter="blinds(horizontal)">
                                      <p:cBhvr>
                                        <p:cTn id="57" dur="500"/>
                                        <p:tgtEl>
                                          <p:spTgt spid="58387"/>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58384"/>
                                        </p:tgtEl>
                                        <p:attrNameLst>
                                          <p:attrName>style.visibility</p:attrName>
                                        </p:attrNameLst>
                                      </p:cBhvr>
                                      <p:to>
                                        <p:strVal val="visible"/>
                                      </p:to>
                                    </p:set>
                                    <p:animEffect transition="in" filter="blinds(horizontal)">
                                      <p:cBhvr>
                                        <p:cTn id="60" dur="500"/>
                                        <p:tgtEl>
                                          <p:spTgt spid="58384"/>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58385"/>
                                        </p:tgtEl>
                                        <p:attrNameLst>
                                          <p:attrName>style.visibility</p:attrName>
                                        </p:attrNameLst>
                                      </p:cBhvr>
                                      <p:to>
                                        <p:strVal val="visible"/>
                                      </p:to>
                                    </p:set>
                                    <p:animEffect transition="in" filter="blinds(horizontal)">
                                      <p:cBhvr>
                                        <p:cTn id="63" dur="500"/>
                                        <p:tgtEl>
                                          <p:spTgt spid="58385"/>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58386"/>
                                        </p:tgtEl>
                                        <p:attrNameLst>
                                          <p:attrName>style.visibility</p:attrName>
                                        </p:attrNameLst>
                                      </p:cBhvr>
                                      <p:to>
                                        <p:strVal val="visible"/>
                                      </p:to>
                                    </p:set>
                                    <p:animEffect transition="in" filter="blinds(horizontal)">
                                      <p:cBhvr>
                                        <p:cTn id="66" dur="500"/>
                                        <p:tgtEl>
                                          <p:spTgt spid="58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P spid="58373" grpId="0"/>
      <p:bldP spid="58375" grpId="0"/>
      <p:bldP spid="58377" grpId="0" animBg="1"/>
      <p:bldP spid="58378" grpId="0" animBg="1"/>
      <p:bldP spid="58379" grpId="0" animBg="1"/>
      <p:bldP spid="58380" grpId="0"/>
      <p:bldP spid="58381" grpId="0"/>
      <p:bldP spid="58382" grpId="0"/>
      <p:bldP spid="58383" grpId="0" animBg="1"/>
      <p:bldP spid="58384" grpId="0"/>
      <p:bldP spid="58385" grpId="0"/>
      <p:bldP spid="58386" grpId="0"/>
      <p:bldP spid="583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457200" y="342901"/>
            <a:ext cx="7772400" cy="800099"/>
          </a:xfrm>
          <a:prstGeom prst="rect">
            <a:avLst/>
          </a:prstGeom>
          <a:noFill/>
        </p:spPr>
        <p:txBody>
          <a:bodyPr anchor="b"/>
          <a:lstStyle/>
          <a:p>
            <a:pPr eaLnBrk="1" hangingPunct="1"/>
            <a:r>
              <a:rPr lang="en-US" dirty="0"/>
              <a:t>Class Agenda</a:t>
            </a:r>
          </a:p>
        </p:txBody>
      </p:sp>
      <p:sp>
        <p:nvSpPr>
          <p:cNvPr id="65539" name="Rectangle 3"/>
          <p:cNvSpPr>
            <a:spLocks noGrp="1" noChangeArrowheads="1"/>
          </p:cNvSpPr>
          <p:nvPr>
            <p:ph idx="4294967295"/>
          </p:nvPr>
        </p:nvSpPr>
        <p:spPr>
          <a:xfrm>
            <a:off x="482600" y="1371600"/>
            <a:ext cx="8051800" cy="5029200"/>
          </a:xfrm>
          <a:prstGeom prst="rect">
            <a:avLst/>
          </a:prstGeom>
        </p:spPr>
        <p:txBody>
          <a:bodyPr/>
          <a:lstStyle/>
          <a:p>
            <a:pPr marL="0" indent="0" eaLnBrk="1" hangingPunct="1">
              <a:buNone/>
            </a:pPr>
            <a:r>
              <a:rPr lang="en-US" sz="2400" dirty="0"/>
              <a:t>Lectures and Labs</a:t>
            </a:r>
          </a:p>
          <a:p>
            <a:pPr lvl="1" eaLnBrk="1" hangingPunct="1"/>
            <a:r>
              <a:rPr lang="en-US" altLang="ja-JP" sz="2000" dirty="0">
                <a:solidFill>
                  <a:srgbClr val="6B6B6B"/>
                </a:solidFill>
                <a:ea typeface="MS PGothic" pitchFamily="34" charset="-128"/>
              </a:rPr>
              <a:t>Overview of .NET.</a:t>
            </a:r>
          </a:p>
          <a:p>
            <a:pPr lvl="1" eaLnBrk="1" hangingPunct="1"/>
            <a:r>
              <a:rPr lang="en-US" altLang="ja-JP" sz="2000" b="1" dirty="0">
                <a:solidFill>
                  <a:srgbClr val="0070C0"/>
                </a:solidFill>
                <a:ea typeface="MS PGothic" pitchFamily="34" charset="-128"/>
              </a:rPr>
              <a:t>AutoCAD .NET Visual Studio project settings – Hello World!</a:t>
            </a:r>
          </a:p>
          <a:p>
            <a:pPr lvl="1" eaLnBrk="1" hangingPunct="1"/>
            <a:r>
              <a:rPr lang="en-US" altLang="ja-JP" sz="2000" dirty="0">
                <a:ea typeface="MS PGothic" pitchFamily="34" charset="-128"/>
              </a:rPr>
              <a:t>User Interaction - Simple User Input and Entity Selection</a:t>
            </a:r>
          </a:p>
          <a:p>
            <a:pPr lvl="1" eaLnBrk="1" hangingPunct="1"/>
            <a:r>
              <a:rPr lang="en-US" altLang="ja-JP" sz="2000" dirty="0">
                <a:ea typeface="MS PGothic" pitchFamily="34" charset="-128"/>
              </a:rPr>
              <a:t>Database Fundamentals – Symbol tables, Transactions</a:t>
            </a:r>
          </a:p>
          <a:p>
            <a:pPr lvl="1" eaLnBrk="1" hangingPunct="1"/>
            <a:r>
              <a:rPr lang="en-US" altLang="ja-JP" sz="2000" dirty="0">
                <a:ea typeface="MS PGothic" pitchFamily="34" charset="-128"/>
              </a:rPr>
              <a:t>Database Fundamentals – 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r>
              <a:rPr lang="en-US" altLang="ja-JP" sz="2000" dirty="0">
                <a:ea typeface="MS PGothic" pitchFamily="34" charset="-128"/>
              </a:rPr>
              <a:t>More User Interaction – Advanced Prompts</a:t>
            </a:r>
          </a:p>
          <a:p>
            <a:pPr lvl="1" eaLnBrk="1" hangingPunct="1"/>
            <a:r>
              <a:rPr lang="en-US" altLang="ja-JP" sz="2000" dirty="0">
                <a:ea typeface="MS PGothic" pitchFamily="34" charset="-128"/>
              </a:rPr>
              <a:t>User Interface design - </a:t>
            </a:r>
            <a:r>
              <a:rPr lang="en-US" altLang="ja-JP" sz="2000" dirty="0" err="1">
                <a:ea typeface="MS PGothic" pitchFamily="34" charset="-128"/>
              </a:rPr>
              <a:t>WinForm</a:t>
            </a:r>
            <a:r>
              <a:rPr lang="en-US" altLang="ja-JP" sz="2000" dirty="0">
                <a:ea typeface="MS PGothic" pitchFamily="34" charset="-128"/>
              </a:rPr>
              <a:t> Dialogs and Palettes</a:t>
            </a:r>
          </a:p>
          <a:p>
            <a:pPr lvl="1" eaLnBrk="1" hangingPunct="1"/>
            <a:r>
              <a:rPr lang="en-US" altLang="ja-JP" sz="2000" dirty="0">
                <a:ea typeface="MS PGothic" pitchFamily="34" charset="-128"/>
              </a:rPr>
              <a:t>Event handling – Reacting to AutoCAD Events in .NET.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mph" presetSubtype="0" nodeType="clickEffect">
                                  <p:stCondLst>
                                    <p:cond delay="0"/>
                                  </p:stCondLst>
                                  <p:iterate type="wd">
                                    <p:tmAbs val="100"/>
                                  </p:iterate>
                                  <p:childTnLst>
                                    <p:set>
                                      <p:cBhvr override="childStyle">
                                        <p:cTn id="6" dur="indefinite"/>
                                        <p:tgtEl>
                                          <p:spTgt spid="65539">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idx="4294967295"/>
          </p:nvPr>
        </p:nvSpPr>
        <p:spPr>
          <a:xfrm>
            <a:off x="419100" y="457200"/>
            <a:ext cx="7772400" cy="685800"/>
          </a:xfrm>
          <a:prstGeom prst="rect">
            <a:avLst/>
          </a:prstGeom>
          <a:noFill/>
        </p:spPr>
        <p:txBody>
          <a:bodyPr anchor="b"/>
          <a:lstStyle/>
          <a:p>
            <a:pPr eaLnBrk="1" hangingPunct="1"/>
            <a:r>
              <a:rPr lang="en-GB"/>
              <a:t>AutoCAD .NET  API Documentation</a:t>
            </a:r>
            <a:endParaRPr lang="en-US"/>
          </a:p>
        </p:txBody>
      </p:sp>
      <p:sp>
        <p:nvSpPr>
          <p:cNvPr id="69637" name="Rectangle 5"/>
          <p:cNvSpPr>
            <a:spLocks noGrp="1" noChangeArrowheads="1"/>
          </p:cNvSpPr>
          <p:nvPr>
            <p:ph idx="4294967295"/>
          </p:nvPr>
        </p:nvSpPr>
        <p:spPr>
          <a:xfrm>
            <a:off x="414340" y="1316041"/>
            <a:ext cx="4767259" cy="5084760"/>
          </a:xfrm>
          <a:prstGeom prst="rect">
            <a:avLst/>
          </a:prstGeom>
        </p:spPr>
        <p:txBody>
          <a:bodyPr/>
          <a:lstStyle/>
          <a:p>
            <a:pPr marL="0" indent="0" eaLnBrk="1" hangingPunct="1"/>
            <a:r>
              <a:rPr lang="en-GB" sz="2400" i="1" dirty="0"/>
              <a:t>How do I get started?</a:t>
            </a:r>
          </a:p>
          <a:p>
            <a:pPr marL="0" indent="0" eaLnBrk="1" hangingPunct="1"/>
            <a:endParaRPr lang="en-GB" sz="2800" i="1" dirty="0"/>
          </a:p>
          <a:p>
            <a:pPr marL="0" indent="0" eaLnBrk="1" hangingPunct="1"/>
            <a:r>
              <a:rPr lang="en-GB" sz="2400" i="1" dirty="0" err="1"/>
              <a:t>ObjectARX</a:t>
            </a:r>
            <a:r>
              <a:rPr lang="en-GB" sz="2400" i="1" dirty="0"/>
              <a:t> SDK Includes</a:t>
            </a:r>
            <a:r>
              <a:rPr lang="en-GB" sz="2800" dirty="0"/>
              <a:t>:</a:t>
            </a:r>
          </a:p>
          <a:p>
            <a:pPr lvl="1" eaLnBrk="1" hangingPunct="1"/>
            <a:r>
              <a:rPr lang="en-GB" sz="1800" dirty="0"/>
              <a:t>SDK Samples!</a:t>
            </a:r>
          </a:p>
          <a:p>
            <a:pPr lvl="1" eaLnBrk="1" hangingPunct="1"/>
            <a:r>
              <a:rPr lang="en-GB" sz="1800" dirty="0" err="1"/>
              <a:t>ObjectARX</a:t>
            </a:r>
            <a:r>
              <a:rPr lang="en-GB" sz="1800" dirty="0"/>
              <a:t> Developer’s Guide</a:t>
            </a:r>
          </a:p>
          <a:p>
            <a:pPr lvl="1" eaLnBrk="1" hangingPunct="1"/>
            <a:r>
              <a:rPr lang="en-GB" sz="1800" dirty="0"/>
              <a:t>Managed Reference Guide</a:t>
            </a:r>
          </a:p>
          <a:p>
            <a:pPr lvl="2" eaLnBrk="1" hangingPunct="1"/>
            <a:r>
              <a:rPr lang="en-GB" sz="1800" dirty="0"/>
              <a:t>Arxmgd.chm</a:t>
            </a:r>
          </a:p>
          <a:p>
            <a:pPr marL="0" indent="0" eaLnBrk="1" hangingPunct="1"/>
            <a:endParaRPr lang="en-GB" sz="2400" dirty="0"/>
          </a:p>
          <a:p>
            <a:pPr marL="0" indent="0" eaLnBrk="1" hangingPunct="1"/>
            <a:r>
              <a:rPr lang="en-GB" sz="2400" i="1" dirty="0"/>
              <a:t>ADN website</a:t>
            </a:r>
          </a:p>
          <a:p>
            <a:pPr lvl="1"/>
            <a:r>
              <a:rPr lang="en-GB" sz="1800" dirty="0" err="1"/>
              <a:t>DevNotes</a:t>
            </a:r>
            <a:endParaRPr lang="en-GB" sz="1800" dirty="0"/>
          </a:p>
          <a:p>
            <a:pPr lvl="1"/>
            <a:r>
              <a:rPr lang="en-GB" sz="1800" dirty="0" err="1"/>
              <a:t>DevHelp</a:t>
            </a:r>
            <a:r>
              <a:rPr lang="en-GB" sz="1800" dirty="0"/>
              <a:t> Online</a:t>
            </a:r>
          </a:p>
          <a:p>
            <a:pPr lvl="1" eaLnBrk="1" hangingPunct="1"/>
            <a:endParaRPr lang="en-US" dirty="0"/>
          </a:p>
          <a:p>
            <a:pPr marL="0" indent="0" eaLnBrk="1" hangingPunct="1"/>
            <a:r>
              <a:rPr lang="en-GB" sz="2400" i="1" dirty="0"/>
              <a:t>Visual Studio Class Browser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9637">
                                            <p:txEl>
                                              <p:pRg st="2" end="2"/>
                                            </p:txEl>
                                          </p:spTgt>
                                        </p:tgtEl>
                                        <p:attrNameLst>
                                          <p:attrName>style.visibility</p:attrName>
                                        </p:attrNameLst>
                                      </p:cBhvr>
                                      <p:to>
                                        <p:strVal val="visible"/>
                                      </p:to>
                                    </p:set>
                                    <p:animEffect transition="in" filter="blinds(horizontal)">
                                      <p:cBhvr>
                                        <p:cTn id="7" dur="500"/>
                                        <p:tgtEl>
                                          <p:spTgt spid="69637">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9637">
                                            <p:txEl>
                                              <p:pRg st="3" end="3"/>
                                            </p:txEl>
                                          </p:spTgt>
                                        </p:tgtEl>
                                        <p:attrNameLst>
                                          <p:attrName>style.visibility</p:attrName>
                                        </p:attrNameLst>
                                      </p:cBhvr>
                                      <p:to>
                                        <p:strVal val="visible"/>
                                      </p:to>
                                    </p:set>
                                    <p:animEffect transition="in" filter="blinds(horizontal)">
                                      <p:cBhvr>
                                        <p:cTn id="10" dur="500"/>
                                        <p:tgtEl>
                                          <p:spTgt spid="69637">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9637">
                                            <p:txEl>
                                              <p:pRg st="4" end="4"/>
                                            </p:txEl>
                                          </p:spTgt>
                                        </p:tgtEl>
                                        <p:attrNameLst>
                                          <p:attrName>style.visibility</p:attrName>
                                        </p:attrNameLst>
                                      </p:cBhvr>
                                      <p:to>
                                        <p:strVal val="visible"/>
                                      </p:to>
                                    </p:set>
                                    <p:animEffect transition="in" filter="blinds(horizontal)">
                                      <p:cBhvr>
                                        <p:cTn id="13" dur="500"/>
                                        <p:tgtEl>
                                          <p:spTgt spid="69637">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9637">
                                            <p:txEl>
                                              <p:pRg st="5" end="5"/>
                                            </p:txEl>
                                          </p:spTgt>
                                        </p:tgtEl>
                                        <p:attrNameLst>
                                          <p:attrName>style.visibility</p:attrName>
                                        </p:attrNameLst>
                                      </p:cBhvr>
                                      <p:to>
                                        <p:strVal val="visible"/>
                                      </p:to>
                                    </p:set>
                                    <p:animEffect transition="in" filter="blinds(horizontal)">
                                      <p:cBhvr>
                                        <p:cTn id="16" dur="500"/>
                                        <p:tgtEl>
                                          <p:spTgt spid="69637">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9637">
                                            <p:txEl>
                                              <p:pRg st="6" end="6"/>
                                            </p:txEl>
                                          </p:spTgt>
                                        </p:tgtEl>
                                        <p:attrNameLst>
                                          <p:attrName>style.visibility</p:attrName>
                                        </p:attrNameLst>
                                      </p:cBhvr>
                                      <p:to>
                                        <p:strVal val="visible"/>
                                      </p:to>
                                    </p:set>
                                    <p:animEffect transition="in" filter="blinds(horizontal)">
                                      <p:cBhvr>
                                        <p:cTn id="19" dur="500"/>
                                        <p:tgtEl>
                                          <p:spTgt spid="69637">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69637">
                                            <p:txEl>
                                              <p:pRg st="8" end="8"/>
                                            </p:txEl>
                                          </p:spTgt>
                                        </p:tgtEl>
                                        <p:attrNameLst>
                                          <p:attrName>style.visibility</p:attrName>
                                        </p:attrNameLst>
                                      </p:cBhvr>
                                      <p:to>
                                        <p:strVal val="visible"/>
                                      </p:to>
                                    </p:set>
                                    <p:animEffect transition="in" filter="blinds(horizontal)">
                                      <p:cBhvr>
                                        <p:cTn id="24" dur="500"/>
                                        <p:tgtEl>
                                          <p:spTgt spid="69637">
                                            <p:txEl>
                                              <p:pRg st="8" end="8"/>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9637">
                                            <p:txEl>
                                              <p:pRg st="9" end="9"/>
                                            </p:txEl>
                                          </p:spTgt>
                                        </p:tgtEl>
                                        <p:attrNameLst>
                                          <p:attrName>style.visibility</p:attrName>
                                        </p:attrNameLst>
                                      </p:cBhvr>
                                      <p:to>
                                        <p:strVal val="visible"/>
                                      </p:to>
                                    </p:set>
                                    <p:animEffect transition="in" filter="blinds(horizontal)">
                                      <p:cBhvr>
                                        <p:cTn id="27" dur="500"/>
                                        <p:tgtEl>
                                          <p:spTgt spid="69637">
                                            <p:txEl>
                                              <p:pRg st="9" end="9"/>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69637">
                                            <p:txEl>
                                              <p:pRg st="10" end="10"/>
                                            </p:txEl>
                                          </p:spTgt>
                                        </p:tgtEl>
                                        <p:attrNameLst>
                                          <p:attrName>style.visibility</p:attrName>
                                        </p:attrNameLst>
                                      </p:cBhvr>
                                      <p:to>
                                        <p:strVal val="visible"/>
                                      </p:to>
                                    </p:set>
                                    <p:animEffect transition="in" filter="blinds(horizontal)">
                                      <p:cBhvr>
                                        <p:cTn id="30" dur="500"/>
                                        <p:tgtEl>
                                          <p:spTgt spid="69637">
                                            <p:txEl>
                                              <p:pRg st="10" end="1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69637">
                                            <p:txEl>
                                              <p:pRg st="12" end="12"/>
                                            </p:txEl>
                                          </p:spTgt>
                                        </p:tgtEl>
                                        <p:attrNameLst>
                                          <p:attrName>style.visibility</p:attrName>
                                        </p:attrNameLst>
                                      </p:cBhvr>
                                      <p:to>
                                        <p:strVal val="visible"/>
                                      </p:to>
                                    </p:set>
                                    <p:animEffect transition="in" filter="blinds(horizontal)">
                                      <p:cBhvr>
                                        <p:cTn id="35" dur="500"/>
                                        <p:tgtEl>
                                          <p:spTgt spid="6963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idx="4294967295"/>
          </p:nvPr>
        </p:nvSpPr>
        <p:spPr>
          <a:xfrm>
            <a:off x="431800" y="685802"/>
            <a:ext cx="7772400" cy="685798"/>
          </a:xfrm>
          <a:prstGeom prst="rect">
            <a:avLst/>
          </a:prstGeom>
          <a:noFill/>
        </p:spPr>
        <p:txBody>
          <a:bodyPr anchor="b"/>
          <a:lstStyle/>
          <a:p>
            <a:pPr eaLnBrk="1" hangingPunct="1"/>
            <a:r>
              <a:rPr lang="en-US" dirty="0"/>
              <a:t>Developer Technical Services</a:t>
            </a:r>
          </a:p>
        </p:txBody>
      </p:sp>
      <p:sp>
        <p:nvSpPr>
          <p:cNvPr id="16387" name="Rectangle 5"/>
          <p:cNvSpPr>
            <a:spLocks noGrp="1" noChangeArrowheads="1"/>
          </p:cNvSpPr>
          <p:nvPr>
            <p:ph idx="4294967295"/>
          </p:nvPr>
        </p:nvSpPr>
        <p:spPr>
          <a:xfrm>
            <a:off x="457200" y="1676400"/>
            <a:ext cx="7772400" cy="4114800"/>
          </a:xfrm>
          <a:prstGeom prst="rect">
            <a:avLst/>
          </a:prstGeom>
        </p:spPr>
        <p:txBody>
          <a:bodyPr/>
          <a:lstStyle/>
          <a:p>
            <a:pPr marL="0" indent="0"/>
            <a:r>
              <a:rPr lang="en-US" sz="2400" dirty="0"/>
              <a:t>Worldwide Workgroup</a:t>
            </a:r>
          </a:p>
          <a:p>
            <a:pPr lvl="1" eaLnBrk="1" hangingPunct="1"/>
            <a:r>
              <a:rPr lang="en-US" sz="1800" dirty="0"/>
              <a:t>Over 25 Specialists World Wide</a:t>
            </a:r>
          </a:p>
          <a:p>
            <a:pPr lvl="1" eaLnBrk="1" hangingPunct="1"/>
            <a:r>
              <a:rPr lang="en-US" sz="1800" dirty="0"/>
              <a:t>Virtually 24 hour support, 5 days a week</a:t>
            </a:r>
          </a:p>
          <a:p>
            <a:pPr lvl="1" eaLnBrk="1" hangingPunct="1"/>
            <a:endParaRPr lang="en-US" sz="1800" dirty="0"/>
          </a:p>
          <a:p>
            <a:pPr marL="0" indent="0"/>
            <a:r>
              <a:rPr lang="en-US" sz="2400" dirty="0"/>
              <a:t>Americas Team</a:t>
            </a:r>
          </a:p>
          <a:p>
            <a:pPr lvl="1" eaLnBrk="1" hangingPunct="1"/>
            <a:r>
              <a:rPr lang="en-US" sz="1800" dirty="0"/>
              <a:t>US (CA, AZ, WA), Canada, Brazil</a:t>
            </a:r>
          </a:p>
          <a:p>
            <a:pPr lvl="1" eaLnBrk="1" hangingPunct="1"/>
            <a:endParaRPr lang="en-US" sz="1800" dirty="0"/>
          </a:p>
          <a:p>
            <a:pPr marL="0" indent="0"/>
            <a:r>
              <a:rPr lang="en-US" sz="2400" dirty="0"/>
              <a:t>European Team</a:t>
            </a:r>
          </a:p>
          <a:p>
            <a:pPr lvl="1" eaLnBrk="1" hangingPunct="1"/>
            <a:r>
              <a:rPr lang="en-US" sz="1800" dirty="0"/>
              <a:t>Switzerland, United Kingdom, France, Russia</a:t>
            </a:r>
          </a:p>
          <a:p>
            <a:pPr lvl="1" eaLnBrk="1" hangingPunct="1"/>
            <a:endParaRPr lang="en-US" sz="1800" dirty="0"/>
          </a:p>
          <a:p>
            <a:pPr marL="0" indent="0"/>
            <a:r>
              <a:rPr lang="en-US" sz="2400" dirty="0" err="1"/>
              <a:t>APac</a:t>
            </a:r>
            <a:r>
              <a:rPr lang="en-US" sz="2400" dirty="0"/>
              <a:t> Team</a:t>
            </a:r>
          </a:p>
          <a:p>
            <a:pPr lvl="1" eaLnBrk="1" hangingPunct="1"/>
            <a:r>
              <a:rPr lang="en-US" sz="1800" dirty="0"/>
              <a:t>China, Japan, India</a:t>
            </a:r>
          </a:p>
          <a:p>
            <a:pPr marL="0" indent="0">
              <a:lnSpc>
                <a:spcPct val="90000"/>
              </a:lnSpc>
            </a:pPr>
            <a:endParaRPr lang="en-US" dirty="0"/>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dirty="0"/>
              <a:t>Development Environment</a:t>
            </a:r>
          </a:p>
        </p:txBody>
      </p:sp>
      <p:sp>
        <p:nvSpPr>
          <p:cNvPr id="43011" name="Rectangle 3"/>
          <p:cNvSpPr>
            <a:spLocks noGrp="1" noChangeArrowheads="1"/>
          </p:cNvSpPr>
          <p:nvPr>
            <p:ph idx="4294967295"/>
          </p:nvPr>
        </p:nvSpPr>
        <p:spPr>
          <a:xfrm>
            <a:off x="749305" y="1508128"/>
            <a:ext cx="7934325" cy="3978272"/>
          </a:xfrm>
          <a:prstGeom prst="rect">
            <a:avLst/>
          </a:prstGeom>
        </p:spPr>
        <p:txBody>
          <a:bodyPr/>
          <a:lstStyle/>
          <a:p>
            <a:pPr marL="0" indent="0" eaLnBrk="1" hangingPunct="1"/>
            <a:r>
              <a:rPr lang="en-US" sz="2400" dirty="0"/>
              <a:t> Microsoft Visual Studio 2019</a:t>
            </a:r>
          </a:p>
          <a:p>
            <a:pPr marL="0" indent="0">
              <a:buNone/>
            </a:pPr>
            <a:r>
              <a:rPr lang="en-US" sz="2400" dirty="0"/>
              <a:t>    </a:t>
            </a:r>
          </a:p>
          <a:p>
            <a:pPr marL="0" indent="0" eaLnBrk="1" hangingPunct="1"/>
            <a:r>
              <a:rPr lang="en-US" sz="2400" dirty="0"/>
              <a:t> AutoCAD 2023</a:t>
            </a:r>
          </a:p>
          <a:p>
            <a:pPr marL="0" indent="0" eaLnBrk="1" hangingPunct="1"/>
            <a:endParaRPr lang="en-US" sz="2400" dirty="0"/>
          </a:p>
          <a:p>
            <a:pPr marL="0" indent="0"/>
            <a:r>
              <a:rPr lang="en-US" sz="2400" dirty="0"/>
              <a:t> Microsoft Windows 8</a:t>
            </a:r>
          </a:p>
          <a:p>
            <a:pPr marL="0" indent="0" eaLnBrk="1" hangingPunct="1"/>
            <a:r>
              <a:rPr lang="en-US" sz="2400" dirty="0"/>
              <a:t> Microsoft Windows 7</a:t>
            </a:r>
          </a:p>
          <a:p>
            <a:pPr marL="0" indent="0" eaLnBrk="1" hangingPunct="1"/>
            <a:r>
              <a:rPr lang="en-IN" sz="2400" dirty="0"/>
              <a:t> Microsoft Windows 10</a:t>
            </a:r>
            <a:endParaRPr lang="en-US" sz="2400" dirty="0"/>
          </a:p>
          <a:p>
            <a:pPr marL="0" indent="0" eaLnBrk="1" hangingPunct="1">
              <a:buNone/>
            </a:pPr>
            <a:endParaRPr lang="en-US" dirty="0"/>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a:t>.NET Debugging Tools</a:t>
            </a:r>
          </a:p>
        </p:txBody>
      </p:sp>
      <p:sp>
        <p:nvSpPr>
          <p:cNvPr id="44035" name="Rectangle 3"/>
          <p:cNvSpPr>
            <a:spLocks noGrp="1" noChangeArrowheads="1"/>
          </p:cNvSpPr>
          <p:nvPr>
            <p:ph idx="4294967295"/>
          </p:nvPr>
        </p:nvSpPr>
        <p:spPr>
          <a:xfrm>
            <a:off x="533400" y="1371600"/>
            <a:ext cx="7620000" cy="4708877"/>
          </a:xfrm>
          <a:prstGeom prst="rect">
            <a:avLst/>
          </a:prstGeom>
        </p:spPr>
        <p:txBody>
          <a:bodyPr/>
          <a:lstStyle/>
          <a:p>
            <a:pPr lvl="1" eaLnBrk="1" hangingPunct="1"/>
            <a:r>
              <a:rPr lang="en-US" sz="2100" dirty="0"/>
              <a:t>Reflector</a:t>
            </a:r>
          </a:p>
          <a:p>
            <a:pPr lvl="2" eaLnBrk="1" hangingPunct="1"/>
            <a:r>
              <a:rPr lang="en-US" dirty="0"/>
              <a:t>Browse .NET assemblies, disassemble, decompile</a:t>
            </a:r>
          </a:p>
          <a:p>
            <a:pPr lvl="3" eaLnBrk="1" hangingPunct="1"/>
            <a:r>
              <a:rPr lang="en-US" u="sng" dirty="0">
                <a:solidFill>
                  <a:schemeClr val="tx2"/>
                </a:solidFill>
              </a:rPr>
              <a:t>http://sharptoolbox.madgeek.com</a:t>
            </a:r>
          </a:p>
          <a:p>
            <a:pPr lvl="1" eaLnBrk="1" hangingPunct="1"/>
            <a:r>
              <a:rPr lang="en-US" sz="2100" dirty="0" err="1"/>
              <a:t>Ildasm</a:t>
            </a:r>
            <a:endParaRPr lang="en-US" sz="2100" dirty="0"/>
          </a:p>
          <a:p>
            <a:pPr lvl="2" eaLnBrk="1" hangingPunct="1"/>
            <a:r>
              <a:rPr lang="en-US" dirty="0"/>
              <a:t>Disassemble .NET assemblies</a:t>
            </a:r>
          </a:p>
          <a:p>
            <a:pPr lvl="3" eaLnBrk="1" hangingPunct="1"/>
            <a:r>
              <a:rPr lang="en-US" dirty="0"/>
              <a:t>Visual Studio Tools</a:t>
            </a:r>
          </a:p>
          <a:p>
            <a:pPr lvl="1" eaLnBrk="1" hangingPunct="1"/>
            <a:r>
              <a:rPr lang="en-US" sz="2100" dirty="0" err="1"/>
              <a:t>Fuslogv</a:t>
            </a:r>
            <a:endParaRPr lang="en-US" sz="2100" dirty="0"/>
          </a:p>
          <a:p>
            <a:pPr lvl="2" eaLnBrk="1" hangingPunct="1"/>
            <a:r>
              <a:rPr lang="en-US" dirty="0"/>
              <a:t>Diagnose load time problems</a:t>
            </a:r>
          </a:p>
          <a:p>
            <a:pPr lvl="3" eaLnBrk="1" hangingPunct="1"/>
            <a:r>
              <a:rPr lang="en-US" dirty="0"/>
              <a:t>Visual Studio Tools</a:t>
            </a:r>
          </a:p>
          <a:p>
            <a:pPr lvl="1" eaLnBrk="1" hangingPunct="1"/>
            <a:r>
              <a:rPr lang="en-US" sz="2100" dirty="0" err="1"/>
              <a:t>FxCop</a:t>
            </a:r>
            <a:endParaRPr lang="en-US" sz="2100" dirty="0"/>
          </a:p>
          <a:p>
            <a:pPr lvl="2" eaLnBrk="1" hangingPunct="1"/>
            <a:r>
              <a:rPr lang="en-US" dirty="0"/>
              <a:t>Check conformance with Design Guidelines</a:t>
            </a:r>
          </a:p>
          <a:p>
            <a:pPr lvl="3" eaLnBrk="1" hangingPunct="1"/>
            <a:r>
              <a:rPr lang="en-US" u="sng" dirty="0">
                <a:solidFill>
                  <a:schemeClr val="tx2"/>
                </a:solidFill>
              </a:rPr>
              <a:t>http://www.gotdotnet.com/team/fxcop/</a:t>
            </a:r>
          </a:p>
          <a:p>
            <a:pPr marL="0" indent="0" eaLnBrk="1" hangingPunct="1"/>
            <a:endParaRPr lang="en-US" dirty="0"/>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Snoop Tools (for AutoCAD’s database)</a:t>
            </a:r>
          </a:p>
        </p:txBody>
      </p:sp>
      <p:sp>
        <p:nvSpPr>
          <p:cNvPr id="45059" name="Rectangle 3"/>
          <p:cNvSpPr>
            <a:spLocks noGrp="1" noChangeArrowheads="1"/>
          </p:cNvSpPr>
          <p:nvPr>
            <p:ph idx="4294967295"/>
          </p:nvPr>
        </p:nvSpPr>
        <p:spPr>
          <a:xfrm>
            <a:off x="749303" y="1508626"/>
            <a:ext cx="7933930" cy="4708877"/>
          </a:xfrm>
          <a:prstGeom prst="rect">
            <a:avLst/>
          </a:prstGeom>
        </p:spPr>
        <p:txBody>
          <a:bodyPr/>
          <a:lstStyle/>
          <a:p>
            <a:pPr lvl="1" eaLnBrk="1" hangingPunct="1"/>
            <a:r>
              <a:rPr lang="en-US" dirty="0" err="1"/>
              <a:t>ArxDbg</a:t>
            </a:r>
            <a:r>
              <a:rPr lang="en-US" dirty="0"/>
              <a:t> (C++)		</a:t>
            </a:r>
            <a:r>
              <a:rPr lang="en-US" sz="1900" dirty="0" err="1">
                <a:solidFill>
                  <a:schemeClr val="folHlink"/>
                </a:solidFill>
              </a:rPr>
              <a:t>ObjectARX</a:t>
            </a:r>
            <a:r>
              <a:rPr lang="en-US" sz="1900" dirty="0">
                <a:solidFill>
                  <a:schemeClr val="folHlink"/>
                </a:solidFill>
              </a:rPr>
              <a:t> SDK</a:t>
            </a:r>
          </a:p>
          <a:p>
            <a:pPr marL="0" indent="0" eaLnBrk="1" hangingPunct="1"/>
            <a:endParaRPr lang="en-US" dirty="0"/>
          </a:p>
          <a:p>
            <a:pPr lvl="1" eaLnBrk="1" hangingPunct="1"/>
            <a:r>
              <a:rPr lang="en-US" dirty="0" err="1"/>
              <a:t>MgdDbg</a:t>
            </a:r>
            <a:r>
              <a:rPr lang="en-US" dirty="0"/>
              <a:t>(C#)			</a:t>
            </a:r>
            <a:r>
              <a:rPr lang="en-US" sz="1900" dirty="0">
                <a:solidFill>
                  <a:schemeClr val="folHlink"/>
                </a:solidFill>
              </a:rPr>
              <a:t>ADN</a:t>
            </a:r>
            <a:endParaRPr lang="en-US" dirty="0"/>
          </a:p>
          <a:p>
            <a:pPr marL="0" indent="0" eaLnBrk="1" hangingPunct="1">
              <a:buNone/>
            </a:pPr>
            <a:endParaRPr lang="en-US" dirty="0"/>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749303" y="255533"/>
            <a:ext cx="7933930" cy="811267"/>
          </a:xfrm>
          <a:prstGeom prst="rect">
            <a:avLst/>
          </a:prstGeom>
        </p:spPr>
        <p:txBody>
          <a:bodyPr/>
          <a:lstStyle/>
          <a:p>
            <a:pPr eaLnBrk="1" hangingPunct="1"/>
            <a:r>
              <a:rPr lang="en-US" altLang="ja-JP" sz="2800" dirty="0">
                <a:ea typeface="MS PGothic" pitchFamily="34" charset="-128"/>
              </a:rPr>
              <a:t>Visual Studio project settings– Hello World!</a:t>
            </a:r>
            <a:br>
              <a:rPr lang="en-US" altLang="ja-JP" dirty="0">
                <a:ea typeface="MS PGothic" pitchFamily="34" charset="-128"/>
              </a:rPr>
            </a:br>
            <a:endParaRPr lang="en-US" dirty="0">
              <a:ea typeface="MS PGothic" pitchFamily="34" charset="-128"/>
            </a:endParaRPr>
          </a:p>
        </p:txBody>
      </p:sp>
      <p:sp>
        <p:nvSpPr>
          <p:cNvPr id="67587" name="Rectangle 3"/>
          <p:cNvSpPr>
            <a:spLocks noGrp="1" noChangeArrowheads="1"/>
          </p:cNvSpPr>
          <p:nvPr>
            <p:ph idx="4294967295"/>
          </p:nvPr>
        </p:nvSpPr>
        <p:spPr>
          <a:xfrm>
            <a:off x="304800" y="1143000"/>
            <a:ext cx="8458200" cy="5334000"/>
          </a:xfrm>
          <a:prstGeom prst="rect">
            <a:avLst/>
          </a:prstGeom>
        </p:spPr>
        <p:txBody>
          <a:bodyPr/>
          <a:lstStyle/>
          <a:p>
            <a:pPr lvl="1" eaLnBrk="1" hangingPunct="1">
              <a:lnSpc>
                <a:spcPct val="90000"/>
              </a:lnSpc>
            </a:pPr>
            <a:r>
              <a:rPr lang="en-US" sz="2400" dirty="0"/>
              <a:t>Start with a Class Library application type with DLL output. </a:t>
            </a:r>
          </a:p>
          <a:p>
            <a:pPr lvl="1" eaLnBrk="1" hangingPunct="1">
              <a:lnSpc>
                <a:spcPct val="90000"/>
              </a:lnSpc>
            </a:pPr>
            <a:endParaRPr lang="en-US" sz="2400" dirty="0"/>
          </a:p>
          <a:p>
            <a:pPr lvl="1" eaLnBrk="1" hangingPunct="1">
              <a:lnSpc>
                <a:spcPct val="90000"/>
              </a:lnSpc>
            </a:pPr>
            <a:r>
              <a:rPr lang="en-US" sz="2400" dirty="0"/>
              <a:t>Add references to AutoCAD’s managed assemblies</a:t>
            </a:r>
          </a:p>
          <a:p>
            <a:pPr lvl="3" eaLnBrk="1" hangingPunct="1">
              <a:lnSpc>
                <a:spcPct val="90000"/>
              </a:lnSpc>
            </a:pPr>
            <a:r>
              <a:rPr lang="en-US" dirty="0">
                <a:solidFill>
                  <a:srgbClr val="FF3300"/>
                </a:solidFill>
              </a:rPr>
              <a:t>acdbmgd.dll</a:t>
            </a:r>
          </a:p>
          <a:p>
            <a:pPr lvl="4" eaLnBrk="1" hangingPunct="1">
              <a:lnSpc>
                <a:spcPct val="90000"/>
              </a:lnSpc>
            </a:pPr>
            <a:r>
              <a:rPr lang="en-US" sz="2400" dirty="0"/>
              <a:t>Database services and DWG file manipulation (like </a:t>
            </a:r>
            <a:r>
              <a:rPr lang="en-US" sz="2400" dirty="0" err="1"/>
              <a:t>ObjectDBX</a:t>
            </a:r>
            <a:r>
              <a:rPr lang="en-US" sz="2400" dirty="0"/>
              <a:t>)</a:t>
            </a:r>
          </a:p>
          <a:p>
            <a:pPr lvl="3" eaLnBrk="1" hangingPunct="1">
              <a:lnSpc>
                <a:spcPct val="90000"/>
              </a:lnSpc>
            </a:pPr>
            <a:r>
              <a:rPr lang="en-US" dirty="0">
                <a:solidFill>
                  <a:srgbClr val="FF3300"/>
                </a:solidFill>
              </a:rPr>
              <a:t>acmgd.dll</a:t>
            </a:r>
          </a:p>
          <a:p>
            <a:pPr lvl="4" eaLnBrk="1" hangingPunct="1">
              <a:lnSpc>
                <a:spcPct val="90000"/>
              </a:lnSpc>
            </a:pPr>
            <a:r>
              <a:rPr lang="en-US" sz="2400" dirty="0"/>
              <a:t>AutoCAD Application specific</a:t>
            </a:r>
          </a:p>
          <a:p>
            <a:pPr lvl="3" eaLnBrk="1" hangingPunct="1">
              <a:lnSpc>
                <a:spcPct val="90000"/>
              </a:lnSpc>
            </a:pPr>
            <a:r>
              <a:rPr lang="en-US" dirty="0">
                <a:solidFill>
                  <a:srgbClr val="FF3300"/>
                </a:solidFill>
              </a:rPr>
              <a:t>accoremgd.dll</a:t>
            </a:r>
          </a:p>
          <a:p>
            <a:pPr lvl="4" eaLnBrk="1" hangingPunct="1">
              <a:lnSpc>
                <a:spcPct val="90000"/>
              </a:lnSpc>
            </a:pPr>
            <a:r>
              <a:rPr lang="en-US" sz="2400" dirty="0"/>
              <a:t>AutoCAD core logic </a:t>
            </a:r>
          </a:p>
          <a:p>
            <a:pPr lvl="3" eaLnBrk="1" hangingPunct="1">
              <a:lnSpc>
                <a:spcPct val="90000"/>
              </a:lnSpc>
            </a:pPr>
            <a:r>
              <a:rPr lang="en-US" dirty="0"/>
              <a:t>Find them in the AutoCAD install folder </a:t>
            </a:r>
            <a:br>
              <a:rPr lang="en-US" dirty="0"/>
            </a:br>
            <a:r>
              <a:rPr lang="en-US" dirty="0"/>
              <a:t>(set COPY LOCAL = FALSE)</a:t>
            </a:r>
          </a:p>
          <a:p>
            <a:pPr lvl="1" eaLnBrk="1" hangingPunct="1">
              <a:lnSpc>
                <a:spcPct val="90000"/>
              </a:lnSpc>
              <a:buFont typeface="Wingdings" pitchFamily="2" charset="2"/>
              <a:buNone/>
            </a:pPr>
            <a:r>
              <a:rPr lang="en-US" sz="1600" dirty="0"/>
              <a:t>			      C:\Program Files\AutoCAD 2023</a:t>
            </a:r>
          </a:p>
          <a:p>
            <a:pPr lvl="1" eaLnBrk="1" hangingPunct="1">
              <a:lnSpc>
                <a:spcPct val="90000"/>
              </a:lnSpc>
              <a:buFont typeface="Wingdings" pitchFamily="2" charset="2"/>
              <a:buNone/>
            </a:pPr>
            <a:r>
              <a:rPr lang="en-US" sz="1600" dirty="0"/>
              <a:t>                          C:\ObjectARX 2023\</a:t>
            </a:r>
            <a:r>
              <a:rPr lang="en-US" sz="1600" dirty="0" err="1"/>
              <a:t>inc</a:t>
            </a:r>
            <a:endParaRPr lang="pt-BR" sz="1600" dirty="0"/>
          </a:p>
          <a:p>
            <a:pPr lvl="1" eaLnBrk="1" hangingPunct="1">
              <a:lnSpc>
                <a:spcPct val="90000"/>
              </a:lnSpc>
              <a:buFont typeface="Wingdings" pitchFamily="2" charset="2"/>
              <a:buNone/>
            </a:pPr>
            <a:endParaRPr lang="en-US" sz="1600" dirty="0"/>
          </a:p>
          <a:p>
            <a:pPr lvl="1" eaLnBrk="1" hangingPunct="1">
              <a:lnSpc>
                <a:spcPct val="90000"/>
              </a:lnSpc>
            </a:pPr>
            <a:endParaRPr lang="en-US" sz="2400" dirty="0"/>
          </a:p>
          <a:p>
            <a:pPr marL="0" indent="0" eaLnBrk="1" hangingPunct="1">
              <a:lnSpc>
                <a:spcPct val="90000"/>
              </a:lnSpc>
            </a:pPr>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blinds(horizontal)">
                                      <p:cBhvr>
                                        <p:cTn id="7" dur="500"/>
                                        <p:tgtEl>
                                          <p:spTgt spid="675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7587">
                                            <p:txEl>
                                              <p:pRg st="2" end="2"/>
                                            </p:txEl>
                                          </p:spTgt>
                                        </p:tgtEl>
                                        <p:attrNameLst>
                                          <p:attrName>style.visibility</p:attrName>
                                        </p:attrNameLst>
                                      </p:cBhvr>
                                      <p:to>
                                        <p:strVal val="visible"/>
                                      </p:to>
                                    </p:set>
                                    <p:animEffect transition="in" filter="blinds(horizontal)">
                                      <p:cBhvr>
                                        <p:cTn id="12" dur="500"/>
                                        <p:tgtEl>
                                          <p:spTgt spid="67587">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7587">
                                            <p:txEl>
                                              <p:pRg st="3" end="3"/>
                                            </p:txEl>
                                          </p:spTgt>
                                        </p:tgtEl>
                                        <p:attrNameLst>
                                          <p:attrName>style.visibility</p:attrName>
                                        </p:attrNameLst>
                                      </p:cBhvr>
                                      <p:to>
                                        <p:strVal val="visible"/>
                                      </p:to>
                                    </p:set>
                                    <p:animEffect transition="in" filter="blinds(horizontal)">
                                      <p:cBhvr>
                                        <p:cTn id="17" dur="500"/>
                                        <p:tgtEl>
                                          <p:spTgt spid="67587">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7587">
                                            <p:txEl>
                                              <p:pRg st="4" end="4"/>
                                            </p:txEl>
                                          </p:spTgt>
                                        </p:tgtEl>
                                        <p:attrNameLst>
                                          <p:attrName>style.visibility</p:attrName>
                                        </p:attrNameLst>
                                      </p:cBhvr>
                                      <p:to>
                                        <p:strVal val="visible"/>
                                      </p:to>
                                    </p:set>
                                    <p:animEffect transition="in" filter="blinds(horizontal)">
                                      <p:cBhvr>
                                        <p:cTn id="20" dur="500"/>
                                        <p:tgtEl>
                                          <p:spTgt spid="67587">
                                            <p:txEl>
                                              <p:pRg st="4" end="4"/>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67587">
                                            <p:txEl>
                                              <p:pRg st="5" end="5"/>
                                            </p:txEl>
                                          </p:spTgt>
                                        </p:tgtEl>
                                        <p:attrNameLst>
                                          <p:attrName>style.visibility</p:attrName>
                                        </p:attrNameLst>
                                      </p:cBhvr>
                                      <p:to>
                                        <p:strVal val="visible"/>
                                      </p:to>
                                    </p:set>
                                    <p:animEffect transition="in" filter="blinds(horizontal)">
                                      <p:cBhvr>
                                        <p:cTn id="25" dur="500"/>
                                        <p:tgtEl>
                                          <p:spTgt spid="67587">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7587">
                                            <p:txEl>
                                              <p:pRg st="6" end="6"/>
                                            </p:txEl>
                                          </p:spTgt>
                                        </p:tgtEl>
                                        <p:attrNameLst>
                                          <p:attrName>style.visibility</p:attrName>
                                        </p:attrNameLst>
                                      </p:cBhvr>
                                      <p:to>
                                        <p:strVal val="visible"/>
                                      </p:to>
                                    </p:set>
                                    <p:animEffect transition="in" filter="blinds(horizontal)">
                                      <p:cBhvr>
                                        <p:cTn id="28" dur="500"/>
                                        <p:tgtEl>
                                          <p:spTgt spid="67587">
                                            <p:txEl>
                                              <p:pRg st="6" end="6"/>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67587">
                                            <p:txEl>
                                              <p:pRg st="7" end="7"/>
                                            </p:txEl>
                                          </p:spTgt>
                                        </p:tgtEl>
                                        <p:attrNameLst>
                                          <p:attrName>style.visibility</p:attrName>
                                        </p:attrNameLst>
                                      </p:cBhvr>
                                      <p:to>
                                        <p:strVal val="visible"/>
                                      </p:to>
                                    </p:set>
                                    <p:animEffect transition="in" filter="blinds(horizontal)">
                                      <p:cBhvr>
                                        <p:cTn id="31" dur="500"/>
                                        <p:tgtEl>
                                          <p:spTgt spid="67587">
                                            <p:txEl>
                                              <p:pRg st="7" end="7"/>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67587">
                                            <p:txEl>
                                              <p:pRg st="8" end="8"/>
                                            </p:txEl>
                                          </p:spTgt>
                                        </p:tgtEl>
                                        <p:attrNameLst>
                                          <p:attrName>style.visibility</p:attrName>
                                        </p:attrNameLst>
                                      </p:cBhvr>
                                      <p:to>
                                        <p:strVal val="visible"/>
                                      </p:to>
                                    </p:set>
                                    <p:animEffect transition="in" filter="blinds(horizontal)">
                                      <p:cBhvr>
                                        <p:cTn id="34" dur="500"/>
                                        <p:tgtEl>
                                          <p:spTgt spid="67587">
                                            <p:txEl>
                                              <p:pRg st="8" end="8"/>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67587">
                                            <p:txEl>
                                              <p:pRg st="9" end="9"/>
                                            </p:txEl>
                                          </p:spTgt>
                                        </p:tgtEl>
                                        <p:attrNameLst>
                                          <p:attrName>style.visibility</p:attrName>
                                        </p:attrNameLst>
                                      </p:cBhvr>
                                      <p:to>
                                        <p:strVal val="visible"/>
                                      </p:to>
                                    </p:set>
                                    <p:animEffect transition="in" filter="blinds(horizontal)">
                                      <p:cBhvr>
                                        <p:cTn id="39" dur="500"/>
                                        <p:tgtEl>
                                          <p:spTgt spid="67587">
                                            <p:txEl>
                                              <p:pRg st="9" end="9"/>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67587">
                                            <p:txEl>
                                              <p:pRg st="10" end="10"/>
                                            </p:txEl>
                                          </p:spTgt>
                                        </p:tgtEl>
                                        <p:attrNameLst>
                                          <p:attrName>style.visibility</p:attrName>
                                        </p:attrNameLst>
                                      </p:cBhvr>
                                      <p:to>
                                        <p:strVal val="visible"/>
                                      </p:to>
                                    </p:set>
                                    <p:animEffect transition="in" filter="blinds(horizontal)">
                                      <p:cBhvr>
                                        <p:cTn id="42" dur="500"/>
                                        <p:tgtEl>
                                          <p:spTgt spid="67587">
                                            <p:txEl>
                                              <p:pRg st="10" end="10"/>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67587">
                                            <p:txEl>
                                              <p:pRg st="11" end="11"/>
                                            </p:txEl>
                                          </p:spTgt>
                                        </p:tgtEl>
                                        <p:attrNameLst>
                                          <p:attrName>style.visibility</p:attrName>
                                        </p:attrNameLst>
                                      </p:cBhvr>
                                      <p:to>
                                        <p:strVal val="visible"/>
                                      </p:to>
                                    </p:set>
                                    <p:animEffect transition="in" filter="blinds(horizontal)">
                                      <p:cBhvr>
                                        <p:cTn id="45" dur="500"/>
                                        <p:tgtEl>
                                          <p:spTgt spid="6758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tângulo 27"/>
          <p:cNvSpPr>
            <a:spLocks noChangeArrowheads="1"/>
          </p:cNvSpPr>
          <p:nvPr/>
        </p:nvSpPr>
        <p:spPr bwMode="auto">
          <a:xfrm>
            <a:off x="320675" y="1455741"/>
            <a:ext cx="4554538" cy="2024062"/>
          </a:xfrm>
          <a:prstGeom prst="rect">
            <a:avLst/>
          </a:prstGeom>
          <a:noFill/>
          <a:ln w="25400" algn="ctr">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64237" tIns="32118" rIns="64237" bIns="32118"/>
          <a:lstStyle/>
          <a:p>
            <a:pPr algn="ctr" defTabSz="641134"/>
            <a:endParaRPr lang="pt-BR" sz="2200">
              <a:solidFill>
                <a:srgbClr val="000000"/>
              </a:solidFill>
              <a:latin typeface="Gill Sans"/>
              <a:ea typeface="ヒラギノ角ゴ Pro W3"/>
              <a:cs typeface="ヒラギノ角ゴ Pro W3"/>
              <a:sym typeface="Gill Sans"/>
            </a:endParaRPr>
          </a:p>
        </p:txBody>
      </p:sp>
      <p:sp>
        <p:nvSpPr>
          <p:cNvPr id="47107" name="Title 1"/>
          <p:cNvSpPr>
            <a:spLocks noGrp="1"/>
          </p:cNvSpPr>
          <p:nvPr>
            <p:ph type="title" idx="4294967295"/>
          </p:nvPr>
        </p:nvSpPr>
        <p:spPr>
          <a:xfrm>
            <a:off x="749303" y="255533"/>
            <a:ext cx="7933930" cy="996452"/>
          </a:xfrm>
          <a:prstGeom prst="rect">
            <a:avLst/>
          </a:prstGeom>
        </p:spPr>
        <p:txBody>
          <a:bodyPr/>
          <a:lstStyle/>
          <a:p>
            <a:r>
              <a:rPr lang="pt-BR"/>
              <a:t>How does a plugin for AutoCAD work ?</a:t>
            </a:r>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5528" y="1606553"/>
            <a:ext cx="2443163"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080" y="1504956"/>
            <a:ext cx="166052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2325" y="4643438"/>
            <a:ext cx="1346200"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Seta para baixo 13"/>
          <p:cNvSpPr/>
          <p:nvPr/>
        </p:nvSpPr>
        <p:spPr bwMode="auto">
          <a:xfrm>
            <a:off x="2295530" y="3581403"/>
            <a:ext cx="809625" cy="1011238"/>
          </a:xfrm>
          <a:prstGeom prst="downArrow">
            <a:avLst/>
          </a:prstGeom>
          <a:ln>
            <a:solidFill>
              <a:srgbClr val="EE55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64237" tIns="32118" rIns="64237" bIns="32118"/>
          <a:lstStyle/>
          <a:p>
            <a:pPr algn="ctr" defTabSz="64235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16" name="CaixaDeTexto 15"/>
          <p:cNvSpPr txBox="1">
            <a:spLocks noChangeArrowheads="1"/>
          </p:cNvSpPr>
          <p:nvPr/>
        </p:nvSpPr>
        <p:spPr bwMode="auto">
          <a:xfrm>
            <a:off x="523875" y="5251453"/>
            <a:ext cx="1379538"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sz="2200"/>
              <a:t>Assembly</a:t>
            </a:r>
            <a:br>
              <a:rPr lang="pt-BR" sz="2200"/>
            </a:br>
            <a:r>
              <a:rPr lang="pt-BR" sz="2200"/>
              <a:t>(.dll)</a:t>
            </a:r>
          </a:p>
        </p:txBody>
      </p:sp>
      <p:sp>
        <p:nvSpPr>
          <p:cNvPr id="17" name="CaixaDeTexto 16"/>
          <p:cNvSpPr txBox="1">
            <a:spLocks noChangeArrowheads="1"/>
          </p:cNvSpPr>
          <p:nvPr/>
        </p:nvSpPr>
        <p:spPr bwMode="auto">
          <a:xfrm>
            <a:off x="979491" y="3732215"/>
            <a:ext cx="1185862"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2200"/>
              <a:t>Compile</a:t>
            </a:r>
          </a:p>
        </p:txBody>
      </p:sp>
      <p:sp>
        <p:nvSpPr>
          <p:cNvPr id="18" name="CaixaDeTexto 17"/>
          <p:cNvSpPr txBox="1">
            <a:spLocks noChangeArrowheads="1"/>
          </p:cNvSpPr>
          <p:nvPr/>
        </p:nvSpPr>
        <p:spPr bwMode="auto">
          <a:xfrm>
            <a:off x="2395538" y="2011364"/>
            <a:ext cx="2227262" cy="6188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a:t>Code witten in Visual Basic .NET</a:t>
            </a:r>
          </a:p>
        </p:txBody>
      </p:sp>
      <p:sp>
        <p:nvSpPr>
          <p:cNvPr id="20" name="Seta para a direita 19"/>
          <p:cNvSpPr/>
          <p:nvPr/>
        </p:nvSpPr>
        <p:spPr bwMode="auto">
          <a:xfrm>
            <a:off x="3711578" y="5302256"/>
            <a:ext cx="3087688" cy="708025"/>
          </a:xfrm>
          <a:prstGeom prst="rightArrow">
            <a:avLst/>
          </a:prstGeom>
          <a:ln>
            <a:solidFill>
              <a:srgbClr val="EE55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64237" tIns="32118" rIns="64237" bIns="32118"/>
          <a:lstStyle/>
          <a:p>
            <a:pPr algn="ctr" defTabSz="64235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21" name="CaixaDeTexto 20"/>
          <p:cNvSpPr txBox="1">
            <a:spLocks noChangeArrowheads="1"/>
          </p:cNvSpPr>
          <p:nvPr/>
        </p:nvSpPr>
        <p:spPr bwMode="auto">
          <a:xfrm>
            <a:off x="3711576" y="4846641"/>
            <a:ext cx="2732088" cy="618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a:t>Load inside AutoCAD with NETLOAD</a:t>
            </a:r>
          </a:p>
        </p:txBody>
      </p:sp>
      <p:sp>
        <p:nvSpPr>
          <p:cNvPr id="25" name="Seta para a esquerda 24"/>
          <p:cNvSpPr/>
          <p:nvPr/>
        </p:nvSpPr>
        <p:spPr bwMode="auto">
          <a:xfrm>
            <a:off x="4926013" y="2265363"/>
            <a:ext cx="1720850" cy="606425"/>
          </a:xfrm>
          <a:prstGeom prst="leftArrow">
            <a:avLst/>
          </a:prstGeom>
          <a:ln>
            <a:solidFill>
              <a:srgbClr val="EE55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64237" tIns="32118" rIns="64237" bIns="32118"/>
          <a:lstStyle/>
          <a:p>
            <a:pPr algn="ctr" defTabSz="64235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26" name="CaixaDeTexto 25"/>
          <p:cNvSpPr txBox="1">
            <a:spLocks noChangeArrowheads="1"/>
          </p:cNvSpPr>
          <p:nvPr/>
        </p:nvSpPr>
        <p:spPr bwMode="auto">
          <a:xfrm>
            <a:off x="5254625" y="1455739"/>
            <a:ext cx="2960688" cy="89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a:t>Reference to AutoCAD DLLs. Use it from ObjectARX INC folder</a:t>
            </a:r>
          </a:p>
        </p:txBody>
      </p:sp>
      <p:sp>
        <p:nvSpPr>
          <p:cNvPr id="29" name="CaixaDeTexto 28"/>
          <p:cNvSpPr txBox="1">
            <a:spLocks noChangeArrowheads="1"/>
          </p:cNvSpPr>
          <p:nvPr/>
        </p:nvSpPr>
        <p:spPr bwMode="auto">
          <a:xfrm>
            <a:off x="422276" y="3125789"/>
            <a:ext cx="1745556" cy="34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a:t>Project VB.NET</a:t>
            </a:r>
          </a:p>
        </p:txBody>
      </p:sp>
      <p:pic>
        <p:nvPicPr>
          <p:cNvPr id="47121"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2438403"/>
            <a:ext cx="161925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9000" y="5289478"/>
            <a:ext cx="670371" cy="670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3"/>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childTnLst>
                                </p:cTn>
                              </p:par>
                            </p:childTnLst>
                          </p:cTn>
                        </p:par>
                        <p:par>
                          <p:cTn id="16" fill="hold" nodeType="afterGroup">
                            <p:stCondLst>
                              <p:cond delay="0"/>
                            </p:stCondLst>
                            <p:childTnLst>
                              <p:par>
                                <p:cTn id="17" presetID="2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nodeType="afterGroup">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nodeType="afterGroup">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nodeType="afterGroup">
                            <p:stCondLst>
                              <p:cond delay="500"/>
                            </p:stCondLst>
                            <p:childTnLst>
                              <p:par>
                                <p:cTn id="32" presetID="1" presetClass="entr" presetSubtype="0" fill="hold" nodeType="afterEffect">
                                  <p:stCondLst>
                                    <p:cond delay="0"/>
                                  </p:stCondLst>
                                  <p:childTnLst>
                                    <p:set>
                                      <p:cBhvr>
                                        <p:cTn id="33" dur="1" fill="hold">
                                          <p:stCondLst>
                                            <p:cond delay="0"/>
                                          </p:stCondLst>
                                        </p:cTn>
                                        <p:tgtEl>
                                          <p:spTgt spid="1034"/>
                                        </p:tgtEl>
                                        <p:attrNameLst>
                                          <p:attrName>style.visibility</p:attrName>
                                        </p:attrNameLst>
                                      </p:cBhvr>
                                      <p:to>
                                        <p:strVal val="visible"/>
                                      </p:to>
                                    </p:set>
                                  </p:childTnLst>
                                </p:cTn>
                              </p:par>
                            </p:childTnLst>
                          </p:cTn>
                        </p:par>
                        <p:par>
                          <p:cTn id="34" fill="hold" nodeType="afterGroup">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par>
                          <p:cTn id="42" fill="hold" nodeType="afterGroup">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animBg="1"/>
      <p:bldP spid="20" grpId="0" animBg="1"/>
      <p:bldP spid="21" grpId="0"/>
      <p:bldP spid="25" grpId="0" animBg="1"/>
      <p:bldP spid="26"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a:xfrm>
            <a:off x="762000" y="381000"/>
            <a:ext cx="7933930" cy="811267"/>
          </a:xfrm>
          <a:prstGeom prst="rect">
            <a:avLst/>
          </a:prstGeom>
        </p:spPr>
        <p:txBody>
          <a:bodyPr/>
          <a:lstStyle/>
          <a:p>
            <a:pPr eaLnBrk="1" hangingPunct="1"/>
            <a:r>
              <a:rPr lang="en-US" altLang="ja-JP" sz="2800" dirty="0">
                <a:ea typeface="MS PGothic" pitchFamily="34" charset="-128"/>
              </a:rPr>
              <a:t>Visual Studio project settings– Hello World!</a:t>
            </a:r>
            <a:br>
              <a:rPr lang="en-US" altLang="ja-JP" dirty="0">
                <a:ea typeface="MS PGothic" pitchFamily="34" charset="-128"/>
              </a:rPr>
            </a:br>
            <a:endParaRPr lang="en-US" dirty="0">
              <a:ea typeface="MS PGothic" pitchFamily="34" charset="-128"/>
            </a:endParaRPr>
          </a:p>
        </p:txBody>
      </p:sp>
      <p:sp>
        <p:nvSpPr>
          <p:cNvPr id="48131" name="Rectangle 3"/>
          <p:cNvSpPr>
            <a:spLocks noGrp="1" noChangeArrowheads="1"/>
          </p:cNvSpPr>
          <p:nvPr>
            <p:ph idx="4294967295"/>
          </p:nvPr>
        </p:nvSpPr>
        <p:spPr>
          <a:xfrm>
            <a:off x="762000" y="1219200"/>
            <a:ext cx="7933930" cy="5181600"/>
          </a:xfrm>
          <a:prstGeom prst="rect">
            <a:avLst/>
          </a:prstGeom>
        </p:spPr>
        <p:txBody>
          <a:bodyPr/>
          <a:lstStyle/>
          <a:p>
            <a:pPr marL="0" indent="0" eaLnBrk="1" hangingPunct="1"/>
            <a:r>
              <a:rPr lang="en-US" dirty="0"/>
              <a:t> </a:t>
            </a:r>
            <a:r>
              <a:rPr lang="en-US" sz="2400" dirty="0"/>
              <a:t>Reference namespaces you will use in your project</a:t>
            </a:r>
          </a:p>
          <a:p>
            <a:pPr marL="0" indent="0" eaLnBrk="1" hangingPunct="1"/>
            <a:endParaRPr lang="en-US" sz="2000" dirty="0"/>
          </a:p>
          <a:p>
            <a:pPr marL="0" indent="0" eaLnBrk="1" hangingPunct="1"/>
            <a:r>
              <a:rPr lang="en-US" dirty="0"/>
              <a:t> </a:t>
            </a:r>
            <a:r>
              <a:rPr lang="en-US" sz="2400" dirty="0"/>
              <a:t>In VB.NET Use Imports keyword:</a:t>
            </a:r>
          </a:p>
          <a:p>
            <a:pPr marL="0" indent="0" eaLnBrk="1" hangingPunct="1"/>
            <a:endParaRPr lang="en-US" sz="1400" dirty="0"/>
          </a:p>
          <a:p>
            <a:pPr lvl="1" eaLnBrk="1" hangingPunct="1">
              <a:buFont typeface="Wingdings" pitchFamily="2" charset="2"/>
              <a:buNone/>
            </a:pPr>
            <a:r>
              <a:rPr lang="en-US" sz="2000" b="1" dirty="0">
                <a:solidFill>
                  <a:srgbClr val="002060"/>
                </a:solidFill>
              </a:rPr>
              <a:t>Imports </a:t>
            </a:r>
            <a:r>
              <a:rPr lang="en-US" sz="2000" b="1" dirty="0" err="1">
                <a:solidFill>
                  <a:srgbClr val="002060"/>
                </a:solidFill>
              </a:rPr>
              <a:t>Autodesk.AutoCAD.ApplicationServices</a:t>
            </a:r>
            <a:endParaRPr lang="en-US" sz="2000" b="1" dirty="0">
              <a:solidFill>
                <a:srgbClr val="002060"/>
              </a:solidFill>
            </a:endParaRPr>
          </a:p>
          <a:p>
            <a:pPr lvl="1" eaLnBrk="1" hangingPunct="1">
              <a:buFont typeface="Wingdings" pitchFamily="2" charset="2"/>
              <a:buNone/>
            </a:pPr>
            <a:r>
              <a:rPr lang="en-US" sz="2000" b="1" dirty="0">
                <a:solidFill>
                  <a:schemeClr val="tx2"/>
                </a:solidFill>
              </a:rPr>
              <a:t>	</a:t>
            </a:r>
            <a:r>
              <a:rPr lang="en-US" sz="2000" dirty="0">
                <a:solidFill>
                  <a:schemeClr val="tx2"/>
                </a:solidFill>
              </a:rPr>
              <a:t>Access to the AutoCAD application</a:t>
            </a:r>
          </a:p>
          <a:p>
            <a:pPr lvl="1" eaLnBrk="1" hangingPunct="1">
              <a:buFont typeface="Wingdings" pitchFamily="2" charset="2"/>
              <a:buNone/>
            </a:pPr>
            <a:endParaRPr lang="en-US" sz="1200" dirty="0">
              <a:solidFill>
                <a:schemeClr val="tx2"/>
              </a:solidFill>
            </a:endParaRPr>
          </a:p>
          <a:p>
            <a:pPr lvl="1">
              <a:buNone/>
            </a:pPr>
            <a:r>
              <a:rPr lang="en-US" sz="2000" b="1" dirty="0">
                <a:solidFill>
                  <a:srgbClr val="002060"/>
                </a:solidFill>
              </a:rPr>
              <a:t>Imports </a:t>
            </a:r>
            <a:r>
              <a:rPr lang="en-US" sz="2000" b="1" dirty="0" err="1">
                <a:solidFill>
                  <a:srgbClr val="002060"/>
                </a:solidFill>
              </a:rPr>
              <a:t>Autodesk.AutoCAD.EditorInput</a:t>
            </a:r>
            <a:endParaRPr lang="en-US" sz="2000" b="1" dirty="0">
              <a:solidFill>
                <a:srgbClr val="002060"/>
              </a:solidFill>
            </a:endParaRPr>
          </a:p>
          <a:p>
            <a:pPr lvl="1" eaLnBrk="1" hangingPunct="1">
              <a:buFont typeface="Wingdings" pitchFamily="2" charset="2"/>
              <a:buNone/>
            </a:pPr>
            <a:r>
              <a:rPr lang="en-US" sz="2000" b="1" dirty="0">
                <a:solidFill>
                  <a:schemeClr val="tx2"/>
                </a:solidFill>
              </a:rPr>
              <a:t>	</a:t>
            </a:r>
            <a:r>
              <a:rPr lang="en-US" sz="2000" dirty="0">
                <a:solidFill>
                  <a:schemeClr val="tx2"/>
                </a:solidFill>
              </a:rPr>
              <a:t>Access to the AutoCAD editor</a:t>
            </a:r>
          </a:p>
          <a:p>
            <a:pPr lvl="1" eaLnBrk="1" hangingPunct="1">
              <a:buFont typeface="Wingdings" pitchFamily="2" charset="2"/>
              <a:buNone/>
            </a:pPr>
            <a:endParaRPr lang="en-US" sz="1200" dirty="0">
              <a:solidFill>
                <a:schemeClr val="tx2"/>
              </a:solidFill>
            </a:endParaRPr>
          </a:p>
          <a:p>
            <a:pPr lvl="1">
              <a:buNone/>
            </a:pPr>
            <a:r>
              <a:rPr lang="en-US" sz="2000" b="1" dirty="0">
                <a:solidFill>
                  <a:srgbClr val="002060"/>
                </a:solidFill>
              </a:rPr>
              <a:t>Imports </a:t>
            </a:r>
            <a:r>
              <a:rPr lang="en-US" sz="2000" b="1" dirty="0" err="1">
                <a:solidFill>
                  <a:srgbClr val="002060"/>
                </a:solidFill>
              </a:rPr>
              <a:t>Autodesk.AutoCAD.Runtime</a:t>
            </a:r>
            <a:endParaRPr lang="en-US" sz="2000" b="1" dirty="0">
              <a:solidFill>
                <a:srgbClr val="002060"/>
              </a:solidFill>
            </a:endParaRPr>
          </a:p>
          <a:p>
            <a:pPr lvl="1" eaLnBrk="1" hangingPunct="1">
              <a:buFont typeface="Wingdings" pitchFamily="2" charset="2"/>
              <a:buNone/>
            </a:pPr>
            <a:r>
              <a:rPr lang="en-US" sz="2000" b="1" dirty="0"/>
              <a:t>	</a:t>
            </a:r>
            <a:r>
              <a:rPr lang="en-US" sz="2000" dirty="0"/>
              <a:t>Command registration</a:t>
            </a:r>
          </a:p>
          <a:p>
            <a:pPr lvl="1" eaLnBrk="1" hangingPunct="1">
              <a:buFont typeface="Wingdings" pitchFamily="2" charset="2"/>
              <a:buNone/>
            </a:pPr>
            <a:endParaRPr lang="en-US" sz="1200" dirty="0"/>
          </a:p>
          <a:p>
            <a:pPr lvl="1">
              <a:buNone/>
            </a:pPr>
            <a:r>
              <a:rPr lang="en-US" sz="2000" b="1" dirty="0">
                <a:solidFill>
                  <a:srgbClr val="002060"/>
                </a:solidFill>
              </a:rPr>
              <a:t>Imports </a:t>
            </a:r>
            <a:r>
              <a:rPr lang="en-US" sz="2000" b="1" dirty="0" err="1">
                <a:solidFill>
                  <a:srgbClr val="002060"/>
                </a:solidFill>
              </a:rPr>
              <a:t>Autodesk.AutoCAD.DatabaseServices</a:t>
            </a:r>
            <a:endParaRPr lang="en-US" sz="2000" b="1" dirty="0">
              <a:solidFill>
                <a:srgbClr val="002060"/>
              </a:solidFill>
            </a:endParaRPr>
          </a:p>
          <a:p>
            <a:pPr lvl="1" eaLnBrk="1" hangingPunct="1">
              <a:buFont typeface="Wingdings" pitchFamily="2" charset="2"/>
              <a:buNone/>
            </a:pPr>
            <a:r>
              <a:rPr lang="en-US" sz="2000" b="1" dirty="0"/>
              <a:t>	</a:t>
            </a:r>
            <a:r>
              <a:rPr lang="en-US" sz="2000" dirty="0"/>
              <a:t>Access to the AutoCAD Database and Entities</a:t>
            </a:r>
          </a:p>
          <a:p>
            <a:pPr marL="0" indent="0" eaLnBrk="1" hangingPunct="1"/>
            <a:endParaRPr lang="en-US" dirty="0"/>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ltLang="ja-JP" sz="2800" dirty="0">
                <a:ea typeface="MS PGothic" pitchFamily="34" charset="-128"/>
              </a:rPr>
              <a:t>Visual Studio project settings– Hello World!</a:t>
            </a:r>
            <a:endParaRPr lang="en-US" sz="2800" dirty="0">
              <a:ea typeface="MS PGothic" pitchFamily="34" charset="-128"/>
            </a:endParaRPr>
          </a:p>
        </p:txBody>
      </p:sp>
      <p:sp>
        <p:nvSpPr>
          <p:cNvPr id="73731" name="Rectangle 3"/>
          <p:cNvSpPr>
            <a:spLocks noGrp="1" noChangeArrowheads="1"/>
          </p:cNvSpPr>
          <p:nvPr>
            <p:ph idx="4294967295"/>
          </p:nvPr>
        </p:nvSpPr>
        <p:spPr>
          <a:xfrm>
            <a:off x="762005" y="1219201"/>
            <a:ext cx="7934325" cy="5029200"/>
          </a:xfrm>
          <a:prstGeom prst="rect">
            <a:avLst/>
          </a:prstGeom>
        </p:spPr>
        <p:txBody>
          <a:bodyPr/>
          <a:lstStyle/>
          <a:p>
            <a:pPr marL="0" indent="0" eaLnBrk="1" hangingPunct="1">
              <a:buNone/>
            </a:pPr>
            <a:r>
              <a:rPr lang="en-US" sz="2400" dirty="0"/>
              <a:t>Add a simple command – </a:t>
            </a:r>
            <a:r>
              <a:rPr lang="en-US" sz="2400" dirty="0" err="1"/>
              <a:t>HelloWorld</a:t>
            </a:r>
            <a:endParaRPr lang="en-US" sz="2400" dirty="0"/>
          </a:p>
          <a:p>
            <a:pPr marL="0" indent="0" eaLnBrk="1" hangingPunct="1"/>
            <a:endParaRPr lang="en-US" sz="2000" dirty="0"/>
          </a:p>
          <a:p>
            <a:pPr lvl="1" eaLnBrk="1" hangingPunct="1"/>
            <a:r>
              <a:rPr lang="en-US" sz="1800" dirty="0"/>
              <a:t>Make a function an AutoCAD command by adding an </a:t>
            </a:r>
            <a:r>
              <a:rPr lang="en-US" sz="1800" i="1" dirty="0"/>
              <a:t>attribute</a:t>
            </a:r>
          </a:p>
          <a:p>
            <a:pPr marL="0" indent="0" eaLnBrk="1" hangingPunct="1"/>
            <a:endParaRPr lang="en-US" sz="1000" i="1" dirty="0"/>
          </a:p>
          <a:p>
            <a:pPr lvl="3" eaLnBrk="1" hangingPunct="1">
              <a:buFont typeface="Wingdings" pitchFamily="2" charset="2"/>
              <a:buNone/>
            </a:pPr>
            <a:r>
              <a:rPr lang="en-US" dirty="0">
                <a:solidFill>
                  <a:srgbClr val="6B6B6B"/>
                </a:solidFill>
              </a:rPr>
              <a:t>Public Class Class1</a:t>
            </a:r>
          </a:p>
          <a:p>
            <a:pPr lvl="3" eaLnBrk="1" hangingPunct="1">
              <a:buFont typeface="Wingdings" pitchFamily="2" charset="2"/>
              <a:buNone/>
            </a:pPr>
            <a:r>
              <a:rPr lang="en-US" dirty="0"/>
              <a:t>    </a:t>
            </a:r>
            <a:r>
              <a:rPr lang="en-US" dirty="0">
                <a:solidFill>
                  <a:srgbClr val="002060"/>
                </a:solidFill>
              </a:rPr>
              <a:t>&lt;</a:t>
            </a:r>
            <a:r>
              <a:rPr lang="en-US" dirty="0" err="1">
                <a:solidFill>
                  <a:schemeClr val="folHlink"/>
                </a:solidFill>
              </a:rPr>
              <a:t>CommandMethod</a:t>
            </a:r>
            <a:r>
              <a:rPr lang="en-US" dirty="0">
                <a:solidFill>
                  <a:srgbClr val="002060"/>
                </a:solidFill>
              </a:rPr>
              <a:t>("</a:t>
            </a:r>
            <a:r>
              <a:rPr lang="en-US" dirty="0" err="1">
                <a:solidFill>
                  <a:srgbClr val="002060"/>
                </a:solidFill>
              </a:rPr>
              <a:t>HelloWorld</a:t>
            </a:r>
            <a:r>
              <a:rPr lang="en-US" dirty="0">
                <a:solidFill>
                  <a:srgbClr val="002060"/>
                </a:solidFill>
              </a:rPr>
              <a:t>")&gt; _ </a:t>
            </a:r>
          </a:p>
          <a:p>
            <a:pPr lvl="3" eaLnBrk="1" hangingPunct="1">
              <a:buFont typeface="Wingdings" pitchFamily="2" charset="2"/>
              <a:buNone/>
            </a:pPr>
            <a:r>
              <a:rPr lang="en-US" dirty="0"/>
              <a:t>    Public Function </a:t>
            </a:r>
            <a:r>
              <a:rPr lang="en-US" dirty="0" err="1"/>
              <a:t>HelloWorld</a:t>
            </a:r>
            <a:r>
              <a:rPr lang="en-US" dirty="0"/>
              <a:t>()</a:t>
            </a:r>
          </a:p>
          <a:p>
            <a:pPr lvl="3" eaLnBrk="1" hangingPunct="1">
              <a:buFont typeface="Wingdings" pitchFamily="2" charset="2"/>
              <a:buNone/>
            </a:pPr>
            <a:r>
              <a:rPr lang="en-US" dirty="0"/>
              <a:t>    End Function</a:t>
            </a:r>
          </a:p>
          <a:p>
            <a:pPr lvl="3" eaLnBrk="1" hangingPunct="1">
              <a:buFont typeface="Wingdings" pitchFamily="2" charset="2"/>
              <a:buNone/>
            </a:pPr>
            <a:r>
              <a:rPr lang="en-US" dirty="0">
                <a:solidFill>
                  <a:srgbClr val="6B6B6B"/>
                </a:solidFill>
              </a:rPr>
              <a:t>End Class</a:t>
            </a:r>
          </a:p>
          <a:p>
            <a:pPr lvl="3" eaLnBrk="1" hangingPunct="1">
              <a:buFont typeface="Wingdings" pitchFamily="2" charset="2"/>
              <a:buNone/>
            </a:pPr>
            <a:endParaRPr lang="en-US" dirty="0">
              <a:solidFill>
                <a:srgbClr val="6B6B6B"/>
              </a:solidFill>
            </a:endParaRPr>
          </a:p>
          <a:p>
            <a:pPr lvl="1"/>
            <a:r>
              <a:rPr lang="en-US" sz="1800" dirty="0"/>
              <a:t>The attribute is added to the metadata for that function</a:t>
            </a:r>
          </a:p>
          <a:p>
            <a:pPr lvl="1" eaLnBrk="1" hangingPunct="1"/>
            <a:endParaRPr lang="en-US" sz="1600" dirty="0"/>
          </a:p>
          <a:p>
            <a:pPr lvl="1" eaLnBrk="1" hangingPunct="1"/>
            <a:r>
              <a:rPr lang="en-US" sz="1800" dirty="0" err="1"/>
              <a:t>CommandMethod</a:t>
            </a:r>
            <a:r>
              <a:rPr lang="en-US" sz="1800" dirty="0"/>
              <a:t> or </a:t>
            </a:r>
            <a:r>
              <a:rPr lang="en-US" sz="1800" dirty="0" err="1"/>
              <a:t>CommandMethodAttribute</a:t>
            </a:r>
            <a:r>
              <a:rPr lang="en-US" sz="1800" dirty="0"/>
              <a:t> type accepts several parameters in its constructor such as group name, global and local names, command flags and more (Use the object browser)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3731">
                                            <p:txEl>
                                              <p:pRg st="4" end="4"/>
                                            </p:txEl>
                                          </p:spTgt>
                                        </p:tgtEl>
                                        <p:attrNameLst>
                                          <p:attrName>style.visibility</p:attrName>
                                        </p:attrNameLst>
                                      </p:cBhvr>
                                      <p:to>
                                        <p:strVal val="visible"/>
                                      </p:to>
                                    </p:set>
                                    <p:animEffect transition="in" filter="blinds(horizontal)">
                                      <p:cBhvr>
                                        <p:cTn id="7" dur="500"/>
                                        <p:tgtEl>
                                          <p:spTgt spid="73731">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3731">
                                            <p:txEl>
                                              <p:pRg st="6" end="6"/>
                                            </p:txEl>
                                          </p:spTgt>
                                        </p:tgtEl>
                                        <p:attrNameLst>
                                          <p:attrName>style.visibility</p:attrName>
                                        </p:attrNameLst>
                                      </p:cBhvr>
                                      <p:to>
                                        <p:strVal val="visible"/>
                                      </p:to>
                                    </p:set>
                                    <p:animEffect transition="in" filter="blinds(horizontal)">
                                      <p:cBhvr>
                                        <p:cTn id="10" dur="500"/>
                                        <p:tgtEl>
                                          <p:spTgt spid="73731">
                                            <p:txEl>
                                              <p:pRg st="6" end="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3731">
                                            <p:txEl>
                                              <p:pRg st="7" end="7"/>
                                            </p:txEl>
                                          </p:spTgt>
                                        </p:tgtEl>
                                        <p:attrNameLst>
                                          <p:attrName>style.visibility</p:attrName>
                                        </p:attrNameLst>
                                      </p:cBhvr>
                                      <p:to>
                                        <p:strVal val="visible"/>
                                      </p:to>
                                    </p:set>
                                    <p:animEffect transition="in" filter="blinds(horizontal)">
                                      <p:cBhvr>
                                        <p:cTn id="13" dur="500"/>
                                        <p:tgtEl>
                                          <p:spTgt spid="73731">
                                            <p:txEl>
                                              <p:pRg st="7" end="7"/>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3731">
                                            <p:txEl>
                                              <p:pRg st="8" end="8"/>
                                            </p:txEl>
                                          </p:spTgt>
                                        </p:tgtEl>
                                        <p:attrNameLst>
                                          <p:attrName>style.visibility</p:attrName>
                                        </p:attrNameLst>
                                      </p:cBhvr>
                                      <p:to>
                                        <p:strVal val="visible"/>
                                      </p:to>
                                    </p:set>
                                    <p:animEffect transition="in" filter="blinds(horizontal)">
                                      <p:cBhvr>
                                        <p:cTn id="16" dur="500"/>
                                        <p:tgtEl>
                                          <p:spTgt spid="73731">
                                            <p:txEl>
                                              <p:pRg st="8" end="8"/>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73731">
                                            <p:txEl>
                                              <p:pRg st="10" end="10"/>
                                            </p:txEl>
                                          </p:spTgt>
                                        </p:tgtEl>
                                        <p:attrNameLst>
                                          <p:attrName>style.visibility</p:attrName>
                                        </p:attrNameLst>
                                      </p:cBhvr>
                                      <p:to>
                                        <p:strVal val="visible"/>
                                      </p:to>
                                    </p:set>
                                    <p:animEffect transition="in" filter="blinds(horizontal)">
                                      <p:cBhvr>
                                        <p:cTn id="19" dur="500"/>
                                        <p:tgtEl>
                                          <p:spTgt spid="73731">
                                            <p:txEl>
                                              <p:pRg st="10" end="1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73731">
                                            <p:txEl>
                                              <p:pRg st="5" end="5"/>
                                            </p:txEl>
                                          </p:spTgt>
                                        </p:tgtEl>
                                        <p:attrNameLst>
                                          <p:attrName>style.visibility</p:attrName>
                                        </p:attrNameLst>
                                      </p:cBhvr>
                                      <p:to>
                                        <p:strVal val="visible"/>
                                      </p:to>
                                    </p:set>
                                    <p:animEffect transition="in" filter="blinds(horizontal)">
                                      <p:cBhvr>
                                        <p:cTn id="24" dur="500"/>
                                        <p:tgtEl>
                                          <p:spTgt spid="73731">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73731">
                                            <p:txEl>
                                              <p:pRg st="12" end="12"/>
                                            </p:txEl>
                                          </p:spTgt>
                                        </p:tgtEl>
                                        <p:attrNameLst>
                                          <p:attrName>style.visibility</p:attrName>
                                        </p:attrNameLst>
                                      </p:cBhvr>
                                      <p:to>
                                        <p:strVal val="visible"/>
                                      </p:to>
                                    </p:set>
                                    <p:animEffect transition="in" filter="blinds(horizontal)">
                                      <p:cBhvr>
                                        <p:cTn id="29" dur="500"/>
                                        <p:tgtEl>
                                          <p:spTgt spid="7373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altLang="ja-JP" sz="2800" dirty="0">
                <a:ea typeface="MS PGothic" pitchFamily="34" charset="-128"/>
              </a:rPr>
              <a:t>Visual Studio project settings– Hello World!</a:t>
            </a:r>
            <a:endParaRPr lang="en-US" sz="2800" dirty="0">
              <a:ea typeface="MS PGothic" pitchFamily="34" charset="-128"/>
            </a:endParaRPr>
          </a:p>
        </p:txBody>
      </p:sp>
      <p:sp>
        <p:nvSpPr>
          <p:cNvPr id="75779" name="Rectangle 3"/>
          <p:cNvSpPr>
            <a:spLocks noGrp="1" noChangeArrowheads="1"/>
          </p:cNvSpPr>
          <p:nvPr>
            <p:ph idx="4294967295"/>
          </p:nvPr>
        </p:nvSpPr>
        <p:spPr>
          <a:xfrm>
            <a:off x="762000" y="1066800"/>
            <a:ext cx="8077200" cy="5486400"/>
          </a:xfrm>
          <a:prstGeom prst="rect">
            <a:avLst/>
          </a:prstGeom>
        </p:spPr>
        <p:txBody>
          <a:bodyPr/>
          <a:lstStyle/>
          <a:p>
            <a:pPr marL="0" indent="0" eaLnBrk="1" hangingPunct="1">
              <a:buNone/>
            </a:pPr>
            <a:r>
              <a:rPr lang="en-US" sz="2400" dirty="0"/>
              <a:t>To print a string to command line</a:t>
            </a:r>
          </a:p>
          <a:p>
            <a:pPr marL="0" indent="0" eaLnBrk="1" hangingPunct="1"/>
            <a:endParaRPr lang="en-US" sz="2000" dirty="0"/>
          </a:p>
          <a:p>
            <a:pPr lvl="1" eaLnBrk="1" hangingPunct="1"/>
            <a:r>
              <a:rPr lang="en-US" sz="2000" dirty="0"/>
              <a:t>Get the editor </a:t>
            </a:r>
            <a:r>
              <a:rPr lang="en-US" sz="2000" i="1" dirty="0"/>
              <a:t>object</a:t>
            </a:r>
            <a:r>
              <a:rPr lang="en-US" sz="2000" dirty="0"/>
              <a:t> for the active document </a:t>
            </a:r>
          </a:p>
          <a:p>
            <a:pPr lvl="1" eaLnBrk="1" hangingPunct="1">
              <a:buFont typeface="Wingdings" pitchFamily="2" charset="2"/>
              <a:buNone/>
            </a:pPr>
            <a:endParaRPr lang="en-US" sz="1800" dirty="0">
              <a:solidFill>
                <a:srgbClr val="FFFF00"/>
              </a:solidFill>
            </a:endParaRPr>
          </a:p>
          <a:p>
            <a:pPr lvl="1" eaLnBrk="1" hangingPunct="1">
              <a:buFont typeface="Wingdings" pitchFamily="2" charset="2"/>
              <a:buNone/>
            </a:pPr>
            <a:r>
              <a:rPr lang="en-US" sz="1800" dirty="0">
                <a:solidFill>
                  <a:srgbClr val="FFFF00"/>
                </a:solidFill>
              </a:rPr>
              <a:t>	</a:t>
            </a:r>
            <a:r>
              <a:rPr lang="en-US" sz="1800" dirty="0">
                <a:solidFill>
                  <a:srgbClr val="002060"/>
                </a:solidFill>
              </a:rPr>
              <a:t>Dim </a:t>
            </a:r>
            <a:r>
              <a:rPr lang="en-US" sz="1800" dirty="0" err="1">
                <a:solidFill>
                  <a:srgbClr val="002060"/>
                </a:solidFill>
              </a:rPr>
              <a:t>ed</a:t>
            </a:r>
            <a:r>
              <a:rPr lang="en-US" sz="1800" dirty="0">
                <a:solidFill>
                  <a:srgbClr val="002060"/>
                </a:solidFill>
              </a:rPr>
              <a:t> As Editor = </a:t>
            </a:r>
            <a:r>
              <a:rPr lang="en-US" sz="1800" dirty="0" err="1">
                <a:solidFill>
                  <a:srgbClr val="002060"/>
                </a:solidFill>
              </a:rPr>
              <a:t>Application.DocumentManager.MdiActiveDocument.Editor</a:t>
            </a:r>
            <a:endParaRPr lang="en-US" sz="1800" dirty="0">
              <a:solidFill>
                <a:srgbClr val="002060"/>
              </a:solidFill>
            </a:endParaRPr>
          </a:p>
          <a:p>
            <a:pPr lvl="1" eaLnBrk="1" hangingPunct="1">
              <a:buFont typeface="Wingdings" pitchFamily="2" charset="2"/>
              <a:buNone/>
            </a:pPr>
            <a:endParaRPr lang="en-US" sz="1800" dirty="0"/>
          </a:p>
          <a:p>
            <a:pPr lvl="1" eaLnBrk="1" hangingPunct="1"/>
            <a:r>
              <a:rPr lang="en-US" sz="2000" dirty="0"/>
              <a:t>Call the editor’s </a:t>
            </a:r>
            <a:r>
              <a:rPr lang="en-US" sz="2000" dirty="0" err="1"/>
              <a:t>WriteMessage</a:t>
            </a:r>
            <a:r>
              <a:rPr lang="en-US" sz="2000" dirty="0"/>
              <a:t> method</a:t>
            </a:r>
          </a:p>
          <a:p>
            <a:pPr lvl="1" eaLnBrk="1" hangingPunct="1">
              <a:buFont typeface="Wingdings" pitchFamily="2" charset="2"/>
              <a:buNone/>
            </a:pPr>
            <a:r>
              <a:rPr lang="en-US" sz="1800" dirty="0"/>
              <a:t>		</a:t>
            </a:r>
            <a:endParaRPr lang="en-US" dirty="0"/>
          </a:p>
          <a:p>
            <a:pPr lvl="3" eaLnBrk="1" hangingPunct="1">
              <a:buFont typeface="Wingdings" pitchFamily="2" charset="2"/>
              <a:buNone/>
            </a:pPr>
            <a:r>
              <a:rPr lang="en-US" dirty="0">
                <a:solidFill>
                  <a:srgbClr val="6B6B6B"/>
                </a:solidFill>
              </a:rPr>
              <a:t>Public Class Class1</a:t>
            </a:r>
          </a:p>
          <a:p>
            <a:pPr lvl="3" eaLnBrk="1" hangingPunct="1">
              <a:buFont typeface="Wingdings" pitchFamily="2" charset="2"/>
              <a:buNone/>
            </a:pPr>
            <a:r>
              <a:rPr lang="en-US" dirty="0"/>
              <a:t>    </a:t>
            </a:r>
            <a:r>
              <a:rPr lang="en-US" dirty="0">
                <a:solidFill>
                  <a:srgbClr val="6B6B6B"/>
                </a:solidFill>
              </a:rPr>
              <a:t>&lt;</a:t>
            </a:r>
            <a:r>
              <a:rPr lang="en-US" dirty="0" err="1">
                <a:solidFill>
                  <a:srgbClr val="6B6B6B"/>
                </a:solidFill>
              </a:rPr>
              <a:t>CommandMethod</a:t>
            </a:r>
            <a:r>
              <a:rPr lang="en-US" dirty="0">
                <a:solidFill>
                  <a:srgbClr val="6B6B6B"/>
                </a:solidFill>
              </a:rPr>
              <a:t>("</a:t>
            </a:r>
            <a:r>
              <a:rPr lang="en-US" dirty="0" err="1">
                <a:solidFill>
                  <a:srgbClr val="6B6B6B"/>
                </a:solidFill>
              </a:rPr>
              <a:t>HelloWorld</a:t>
            </a:r>
            <a:r>
              <a:rPr lang="en-US" dirty="0">
                <a:solidFill>
                  <a:srgbClr val="6B6B6B"/>
                </a:solidFill>
              </a:rPr>
              <a:t>")&gt; _</a:t>
            </a:r>
            <a:r>
              <a:rPr lang="en-US" dirty="0"/>
              <a:t> </a:t>
            </a:r>
          </a:p>
          <a:p>
            <a:pPr lvl="3" eaLnBrk="1" hangingPunct="1">
              <a:buFont typeface="Wingdings" pitchFamily="2" charset="2"/>
              <a:buNone/>
            </a:pPr>
            <a:r>
              <a:rPr lang="en-US" dirty="0"/>
              <a:t>    Public Function </a:t>
            </a:r>
            <a:r>
              <a:rPr lang="en-US" dirty="0" err="1"/>
              <a:t>HelloWorld</a:t>
            </a:r>
            <a:r>
              <a:rPr lang="en-US" dirty="0"/>
              <a:t>()</a:t>
            </a:r>
          </a:p>
          <a:p>
            <a:pPr lvl="3" eaLnBrk="1" hangingPunct="1">
              <a:buFont typeface="Wingdings" pitchFamily="2" charset="2"/>
              <a:buNone/>
            </a:pPr>
            <a:r>
              <a:rPr lang="en-US" dirty="0"/>
              <a:t>	</a:t>
            </a:r>
            <a:r>
              <a:rPr lang="en-US" dirty="0">
                <a:solidFill>
                  <a:srgbClr val="0000CC"/>
                </a:solidFill>
              </a:rPr>
              <a:t>	</a:t>
            </a:r>
            <a:r>
              <a:rPr lang="en-US" dirty="0" err="1"/>
              <a:t>ed</a:t>
            </a:r>
            <a:r>
              <a:rPr lang="en-US" dirty="0" err="1">
                <a:solidFill>
                  <a:srgbClr val="0000CC"/>
                </a:solidFill>
              </a:rPr>
              <a:t>.</a:t>
            </a:r>
            <a:r>
              <a:rPr lang="en-US" dirty="0" err="1">
                <a:solidFill>
                  <a:schemeClr val="folHlink"/>
                </a:solidFill>
              </a:rPr>
              <a:t>WriteMessage</a:t>
            </a:r>
            <a:r>
              <a:rPr lang="en-US" dirty="0"/>
              <a:t>("Hello World")</a:t>
            </a:r>
          </a:p>
          <a:p>
            <a:pPr lvl="3" eaLnBrk="1" hangingPunct="1">
              <a:buFont typeface="Wingdings" pitchFamily="2" charset="2"/>
              <a:buNone/>
            </a:pPr>
            <a:r>
              <a:rPr lang="en-US" dirty="0"/>
              <a:t>    End Function</a:t>
            </a:r>
          </a:p>
          <a:p>
            <a:pPr lvl="3" eaLnBrk="1" hangingPunct="1">
              <a:buFont typeface="Wingdings" pitchFamily="2" charset="2"/>
              <a:buNone/>
            </a:pPr>
            <a:r>
              <a:rPr lang="en-US" dirty="0">
                <a:solidFill>
                  <a:srgbClr val="6B6B6B"/>
                </a:solidFill>
              </a:rPr>
              <a:t>End Class</a:t>
            </a:r>
          </a:p>
          <a:p>
            <a:pPr lvl="1"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79">
                                            <p:txEl>
                                              <p:pRg st="2" end="2"/>
                                            </p:txEl>
                                          </p:spTgt>
                                        </p:tgtEl>
                                        <p:attrNameLst>
                                          <p:attrName>style.visibility</p:attrName>
                                        </p:attrNameLst>
                                      </p:cBhvr>
                                      <p:to>
                                        <p:strVal val="visible"/>
                                      </p:to>
                                    </p:set>
                                    <p:animEffect transition="in" filter="blinds(horizontal)">
                                      <p:cBhvr>
                                        <p:cTn id="7" dur="500"/>
                                        <p:tgtEl>
                                          <p:spTgt spid="7577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5779">
                                            <p:txEl>
                                              <p:pRg st="4" end="4"/>
                                            </p:txEl>
                                          </p:spTgt>
                                        </p:tgtEl>
                                        <p:attrNameLst>
                                          <p:attrName>style.visibility</p:attrName>
                                        </p:attrNameLst>
                                      </p:cBhvr>
                                      <p:to>
                                        <p:strVal val="visible"/>
                                      </p:to>
                                    </p:set>
                                    <p:animEffect transition="in" filter="blinds(horizontal)">
                                      <p:cBhvr>
                                        <p:cTn id="10" dur="500"/>
                                        <p:tgtEl>
                                          <p:spTgt spid="75779">
                                            <p:txEl>
                                              <p:pRg st="4" end="4"/>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75779">
                                            <p:txEl>
                                              <p:pRg st="6" end="6"/>
                                            </p:txEl>
                                          </p:spTgt>
                                        </p:tgtEl>
                                        <p:attrNameLst>
                                          <p:attrName>style.visibility</p:attrName>
                                        </p:attrNameLst>
                                      </p:cBhvr>
                                      <p:to>
                                        <p:strVal val="visible"/>
                                      </p:to>
                                    </p:set>
                                    <p:animEffect transition="in" filter="blinds(horizontal)">
                                      <p:cBhvr>
                                        <p:cTn id="15" dur="500"/>
                                        <p:tgtEl>
                                          <p:spTgt spid="75779">
                                            <p:txEl>
                                              <p:pRg st="6" end="6"/>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75779">
                                            <p:txEl>
                                              <p:pRg st="8" end="8"/>
                                            </p:txEl>
                                          </p:spTgt>
                                        </p:tgtEl>
                                        <p:attrNameLst>
                                          <p:attrName>style.visibility</p:attrName>
                                        </p:attrNameLst>
                                      </p:cBhvr>
                                      <p:to>
                                        <p:strVal val="visible"/>
                                      </p:to>
                                    </p:set>
                                    <p:animEffect transition="in" filter="blinds(horizontal)">
                                      <p:cBhvr>
                                        <p:cTn id="20" dur="500"/>
                                        <p:tgtEl>
                                          <p:spTgt spid="75779">
                                            <p:txEl>
                                              <p:pRg st="8" end="8"/>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75779">
                                            <p:txEl>
                                              <p:pRg st="9" end="9"/>
                                            </p:txEl>
                                          </p:spTgt>
                                        </p:tgtEl>
                                        <p:attrNameLst>
                                          <p:attrName>style.visibility</p:attrName>
                                        </p:attrNameLst>
                                      </p:cBhvr>
                                      <p:to>
                                        <p:strVal val="visible"/>
                                      </p:to>
                                    </p:set>
                                    <p:animEffect transition="in" filter="blinds(horizontal)">
                                      <p:cBhvr>
                                        <p:cTn id="23" dur="500"/>
                                        <p:tgtEl>
                                          <p:spTgt spid="75779">
                                            <p:txEl>
                                              <p:pRg st="9" end="9"/>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75779">
                                            <p:txEl>
                                              <p:pRg st="10" end="10"/>
                                            </p:txEl>
                                          </p:spTgt>
                                        </p:tgtEl>
                                        <p:attrNameLst>
                                          <p:attrName>style.visibility</p:attrName>
                                        </p:attrNameLst>
                                      </p:cBhvr>
                                      <p:to>
                                        <p:strVal val="visible"/>
                                      </p:to>
                                    </p:set>
                                    <p:animEffect transition="in" filter="blinds(horizontal)">
                                      <p:cBhvr>
                                        <p:cTn id="26" dur="500"/>
                                        <p:tgtEl>
                                          <p:spTgt spid="75779">
                                            <p:txEl>
                                              <p:pRg st="10" end="10"/>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75779">
                                            <p:txEl>
                                              <p:pRg st="12" end="12"/>
                                            </p:txEl>
                                          </p:spTgt>
                                        </p:tgtEl>
                                        <p:attrNameLst>
                                          <p:attrName>style.visibility</p:attrName>
                                        </p:attrNameLst>
                                      </p:cBhvr>
                                      <p:to>
                                        <p:strVal val="visible"/>
                                      </p:to>
                                    </p:set>
                                    <p:animEffect transition="in" filter="blinds(horizontal)">
                                      <p:cBhvr>
                                        <p:cTn id="29" dur="500"/>
                                        <p:tgtEl>
                                          <p:spTgt spid="75779">
                                            <p:txEl>
                                              <p:pRg st="12" end="12"/>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75779">
                                            <p:txEl>
                                              <p:pRg st="13" end="13"/>
                                            </p:txEl>
                                          </p:spTgt>
                                        </p:tgtEl>
                                        <p:attrNameLst>
                                          <p:attrName>style.visibility</p:attrName>
                                        </p:attrNameLst>
                                      </p:cBhvr>
                                      <p:to>
                                        <p:strVal val="visible"/>
                                      </p:to>
                                    </p:set>
                                    <p:animEffect transition="in" filter="blinds(horizontal)">
                                      <p:cBhvr>
                                        <p:cTn id="32" dur="500"/>
                                        <p:tgtEl>
                                          <p:spTgt spid="75779">
                                            <p:txEl>
                                              <p:pRg st="13" end="13"/>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75779">
                                            <p:txEl>
                                              <p:pRg st="10" end="10"/>
                                            </p:txEl>
                                          </p:spTgt>
                                        </p:tgtEl>
                                        <p:attrNameLst>
                                          <p:attrName>style.visibility</p:attrName>
                                        </p:attrNameLst>
                                      </p:cBhvr>
                                      <p:to>
                                        <p:strVal val="visible"/>
                                      </p:to>
                                    </p:set>
                                    <p:animEffect transition="in" filter="blinds(horizontal)">
                                      <p:cBhvr>
                                        <p:cTn id="35" dur="500"/>
                                        <p:tgtEl>
                                          <p:spTgt spid="75779">
                                            <p:txEl>
                                              <p:pRg st="10" end="1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75779">
                                            <p:txEl>
                                              <p:pRg st="11" end="11"/>
                                            </p:txEl>
                                          </p:spTgt>
                                        </p:tgtEl>
                                        <p:attrNameLst>
                                          <p:attrName>style.visibility</p:attrName>
                                        </p:attrNameLst>
                                      </p:cBhvr>
                                      <p:to>
                                        <p:strVal val="visible"/>
                                      </p:to>
                                    </p:set>
                                    <p:animEffect transition="in" filter="blinds(horizontal)">
                                      <p:cBhvr>
                                        <p:cTn id="40" dur="500"/>
                                        <p:tgtEl>
                                          <p:spTgt spid="7577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ltLang="ja-JP">
                <a:ea typeface="MS PGothic" pitchFamily="34" charset="-128"/>
              </a:rPr>
              <a:t>Loading .NET assembly</a:t>
            </a:r>
            <a:endParaRPr lang="en-US">
              <a:ea typeface="MS PGothic" pitchFamily="34" charset="-128"/>
            </a:endParaRPr>
          </a:p>
        </p:txBody>
      </p:sp>
      <p:sp>
        <p:nvSpPr>
          <p:cNvPr id="77827" name="Rectangle 3"/>
          <p:cNvSpPr>
            <a:spLocks noGrp="1" noChangeArrowheads="1"/>
          </p:cNvSpPr>
          <p:nvPr>
            <p:ph idx="4294967295"/>
          </p:nvPr>
        </p:nvSpPr>
        <p:spPr>
          <a:xfrm>
            <a:off x="762005" y="1066801"/>
            <a:ext cx="7934325" cy="5410200"/>
          </a:xfrm>
          <a:prstGeom prst="rect">
            <a:avLst/>
          </a:prstGeom>
        </p:spPr>
        <p:txBody>
          <a:bodyPr/>
          <a:lstStyle/>
          <a:p>
            <a:pPr lvl="1" eaLnBrk="1" hangingPunct="1">
              <a:lnSpc>
                <a:spcPct val="80000"/>
              </a:lnSpc>
            </a:pPr>
            <a:endParaRPr lang="en-US" sz="1400" dirty="0">
              <a:solidFill>
                <a:schemeClr val="tx2"/>
              </a:solidFill>
            </a:endParaRPr>
          </a:p>
          <a:p>
            <a:pPr lvl="1" eaLnBrk="1" hangingPunct="1">
              <a:lnSpc>
                <a:spcPct val="80000"/>
              </a:lnSpc>
            </a:pPr>
            <a:r>
              <a:rPr lang="en-US" sz="1400" dirty="0">
                <a:solidFill>
                  <a:schemeClr val="tx2"/>
                </a:solidFill>
              </a:rPr>
              <a:t>N</a:t>
            </a:r>
            <a:r>
              <a:rPr lang="en-US" sz="1400" dirty="0"/>
              <a:t>ETLOAD command</a:t>
            </a:r>
          </a:p>
          <a:p>
            <a:pPr lvl="1" eaLnBrk="1" hangingPunct="1">
              <a:lnSpc>
                <a:spcPct val="80000"/>
              </a:lnSpc>
            </a:pPr>
            <a:endParaRPr lang="en-US" sz="1400" dirty="0"/>
          </a:p>
          <a:p>
            <a:pPr lvl="1" eaLnBrk="1" hangingPunct="1">
              <a:lnSpc>
                <a:spcPct val="80000"/>
              </a:lnSpc>
            </a:pPr>
            <a:r>
              <a:rPr lang="en-US" sz="1400" dirty="0"/>
              <a:t>AUTOLOADER</a:t>
            </a:r>
          </a:p>
          <a:p>
            <a:pPr lvl="2" eaLnBrk="1" hangingPunct="1">
              <a:lnSpc>
                <a:spcPct val="80000"/>
              </a:lnSpc>
            </a:pPr>
            <a:r>
              <a:rPr lang="en-US" sz="1400" dirty="0"/>
              <a:t>Startup</a:t>
            </a:r>
            <a:endParaRPr lang="en-US" sz="900" b="1" dirty="0"/>
          </a:p>
          <a:p>
            <a:pPr lvl="2" eaLnBrk="1" hangingPunct="1">
              <a:lnSpc>
                <a:spcPct val="80000"/>
              </a:lnSpc>
            </a:pPr>
            <a:r>
              <a:rPr lang="en-US" sz="1400" dirty="0"/>
              <a:t>On command invocation</a:t>
            </a:r>
          </a:p>
          <a:p>
            <a:pPr lvl="2" eaLnBrk="1" hangingPunct="1">
              <a:lnSpc>
                <a:spcPct val="80000"/>
              </a:lnSpc>
            </a:pPr>
            <a:endParaRPr lang="en-US" sz="1400" dirty="0"/>
          </a:p>
          <a:p>
            <a:pPr lvl="1" eaLnBrk="1" hangingPunct="1">
              <a:lnSpc>
                <a:spcPct val="80000"/>
              </a:lnSpc>
            </a:pPr>
            <a:r>
              <a:rPr lang="en-US" sz="1400" dirty="0"/>
              <a:t>Demand Load (Registry)</a:t>
            </a:r>
          </a:p>
          <a:p>
            <a:pPr lvl="2" eaLnBrk="1" hangingPunct="1">
              <a:lnSpc>
                <a:spcPct val="80000"/>
              </a:lnSpc>
            </a:pPr>
            <a:r>
              <a:rPr lang="en-US" sz="1400" dirty="0"/>
              <a:t>Startup</a:t>
            </a:r>
            <a:endParaRPr lang="en-US" sz="900" b="1" dirty="0"/>
          </a:p>
          <a:p>
            <a:pPr lvl="2" eaLnBrk="1" hangingPunct="1">
              <a:lnSpc>
                <a:spcPct val="80000"/>
              </a:lnSpc>
            </a:pPr>
            <a:r>
              <a:rPr lang="en-US" sz="1400" dirty="0"/>
              <a:t>On command invocation</a:t>
            </a:r>
          </a:p>
          <a:p>
            <a:pPr lvl="2" eaLnBrk="1" hangingPunct="1">
              <a:lnSpc>
                <a:spcPct val="80000"/>
              </a:lnSpc>
            </a:pPr>
            <a:r>
              <a:rPr lang="en-US" sz="1400" dirty="0"/>
              <a:t>On request</a:t>
            </a:r>
          </a:p>
          <a:p>
            <a:pPr lvl="3" eaLnBrk="1" hangingPunct="1">
              <a:lnSpc>
                <a:spcPct val="80000"/>
              </a:lnSpc>
            </a:pPr>
            <a:r>
              <a:rPr lang="en-US" sz="900" b="1" dirty="0"/>
              <a:t>From another application</a:t>
            </a:r>
          </a:p>
          <a:p>
            <a:pPr lvl="2" eaLnBrk="1" hangingPunct="1">
              <a:lnSpc>
                <a:spcPct val="80000"/>
              </a:lnSpc>
            </a:pPr>
            <a:r>
              <a:rPr lang="en-US" sz="1400" dirty="0"/>
              <a:t>On proxy detection</a:t>
            </a:r>
          </a:p>
          <a:p>
            <a:pPr lvl="3" eaLnBrk="1" hangingPunct="1">
              <a:lnSpc>
                <a:spcPct val="80000"/>
              </a:lnSpc>
              <a:buFont typeface="Wingdings" pitchFamily="2" charset="2"/>
              <a:buNone/>
            </a:pPr>
            <a:endParaRPr lang="en-US" sz="1200" dirty="0">
              <a:solidFill>
                <a:schemeClr val="tx2"/>
              </a:solidFill>
            </a:endParaRPr>
          </a:p>
          <a:p>
            <a:pPr marL="0" indent="0">
              <a:lnSpc>
                <a:spcPct val="80000"/>
              </a:lnSpc>
              <a:buNone/>
            </a:pPr>
            <a:r>
              <a:rPr lang="en-US" sz="1200" dirty="0"/>
              <a:t>[HKEY_LOCAL_MACHINE\SOFTWARE\Autodesk\AutoCAD\</a:t>
            </a:r>
            <a:r>
              <a:rPr lang="en-US" sz="1200" dirty="0" err="1"/>
              <a:t>R23.1</a:t>
            </a:r>
            <a:r>
              <a:rPr lang="en-US" sz="1200" dirty="0"/>
              <a:t>\ACAD-2001\Applications\</a:t>
            </a:r>
            <a:r>
              <a:rPr lang="en-US" sz="1200" dirty="0" err="1"/>
              <a:t>AcLayer</a:t>
            </a:r>
            <a:r>
              <a:rPr lang="en-US" sz="1200" dirty="0"/>
              <a:t>]</a:t>
            </a:r>
          </a:p>
          <a:p>
            <a:pPr marL="0" indent="0" eaLnBrk="1" hangingPunct="1">
              <a:lnSpc>
                <a:spcPct val="80000"/>
              </a:lnSpc>
              <a:buNone/>
            </a:pPr>
            <a:r>
              <a:rPr lang="en-US" sz="1200" dirty="0"/>
              <a:t>	"DESCRIPTION"="AutoCAD Layer Manager"</a:t>
            </a:r>
          </a:p>
          <a:p>
            <a:pPr marL="0" indent="0" eaLnBrk="1" hangingPunct="1">
              <a:lnSpc>
                <a:spcPct val="80000"/>
              </a:lnSpc>
              <a:buNone/>
            </a:pPr>
            <a:r>
              <a:rPr lang="en-US" sz="1200" dirty="0"/>
              <a:t>	"LOADER"="C:\\Program Files\\AutoCAD 2020\\aclayer.dll"</a:t>
            </a:r>
          </a:p>
          <a:p>
            <a:pPr marL="0" indent="0" eaLnBrk="1" hangingPunct="1">
              <a:lnSpc>
                <a:spcPct val="80000"/>
              </a:lnSpc>
              <a:buNone/>
            </a:pPr>
            <a:r>
              <a:rPr lang="en-US" sz="1200" dirty="0"/>
              <a:t>	"LOADCTRLS"=dword:0000000e</a:t>
            </a:r>
          </a:p>
          <a:p>
            <a:pPr marL="0" indent="0" eaLnBrk="1" hangingPunct="1">
              <a:lnSpc>
                <a:spcPct val="80000"/>
              </a:lnSpc>
              <a:buNone/>
            </a:pPr>
            <a:r>
              <a:rPr lang="en-US" sz="1200" dirty="0">
                <a:solidFill>
                  <a:srgbClr val="FF3300"/>
                </a:solidFill>
              </a:rPr>
              <a:t>	"MANAGED"=dword:00000001</a:t>
            </a:r>
          </a:p>
          <a:p>
            <a:pPr marL="0" indent="0" eaLnBrk="1" hangingPunct="1">
              <a:lnSpc>
                <a:spcPct val="80000"/>
              </a:lnSpc>
              <a:buNone/>
            </a:pPr>
            <a:endParaRPr lang="en-US" sz="1200" dirty="0">
              <a:solidFill>
                <a:srgbClr val="FF3300"/>
              </a:solidFill>
            </a:endParaRPr>
          </a:p>
          <a:p>
            <a:pPr marL="0" indent="0">
              <a:lnSpc>
                <a:spcPct val="80000"/>
              </a:lnSpc>
              <a:buNone/>
            </a:pPr>
            <a:r>
              <a:rPr lang="en-US" sz="1200" dirty="0"/>
              <a:t>[HKEY_LOCAL_MACHINE\SOFTWARE\Autodesk\AutoCAD\</a:t>
            </a:r>
            <a:r>
              <a:rPr lang="en-US" sz="1200" dirty="0" err="1"/>
              <a:t>R2310</a:t>
            </a:r>
            <a:r>
              <a:rPr lang="en-US" sz="1200" dirty="0"/>
              <a:t>\ACAD-2001\Applications\</a:t>
            </a:r>
            <a:r>
              <a:rPr lang="en-US" sz="1200" dirty="0" err="1"/>
              <a:t>AcLayer</a:t>
            </a:r>
            <a:r>
              <a:rPr lang="en-US" sz="1200" dirty="0"/>
              <a:t>\Commands]</a:t>
            </a:r>
          </a:p>
          <a:p>
            <a:pPr marL="0" indent="0" eaLnBrk="1" hangingPunct="1">
              <a:lnSpc>
                <a:spcPct val="80000"/>
              </a:lnSpc>
              <a:buNone/>
            </a:pPr>
            <a:r>
              <a:rPr lang="en-US" sz="1200" dirty="0"/>
              <a:t>	"LAYER"="LAYER“</a:t>
            </a:r>
          </a:p>
          <a:p>
            <a:pPr marL="0" indent="0" eaLnBrk="1" hangingPunct="1">
              <a:lnSpc>
                <a:spcPct val="80000"/>
              </a:lnSpc>
              <a:buNone/>
            </a:pPr>
            <a:endParaRPr lang="en-US" sz="1200" dirty="0"/>
          </a:p>
          <a:p>
            <a:pPr marL="0" indent="0">
              <a:lnSpc>
                <a:spcPct val="80000"/>
              </a:lnSpc>
              <a:buNone/>
            </a:pPr>
            <a:r>
              <a:rPr lang="en-US" sz="1200" dirty="0"/>
              <a:t>[HKEY_LOCAL_MACHINE\SOFTWARE\Autodesk\AutoCAD\</a:t>
            </a:r>
            <a:r>
              <a:rPr lang="en-US" sz="1200" dirty="0" err="1"/>
              <a:t>R23.1</a:t>
            </a:r>
            <a:r>
              <a:rPr lang="en-US" sz="1200" dirty="0"/>
              <a:t>\ACAD-2001\Applications\</a:t>
            </a:r>
            <a:r>
              <a:rPr lang="en-US" sz="1200" dirty="0" err="1"/>
              <a:t>AcLayer</a:t>
            </a:r>
            <a:r>
              <a:rPr lang="en-US" sz="1200" dirty="0"/>
              <a:t>\Groups]</a:t>
            </a:r>
          </a:p>
          <a:p>
            <a:pPr marL="0" indent="0" eaLnBrk="1" hangingPunct="1">
              <a:lnSpc>
                <a:spcPct val="80000"/>
              </a:lnSpc>
              <a:buNone/>
            </a:pPr>
            <a:r>
              <a:rPr lang="en-US" sz="1200" dirty="0"/>
              <a:t>	"ACLAYER_CMDS"="ACLAYER_CMDS“</a:t>
            </a:r>
          </a:p>
          <a:p>
            <a:pPr marL="0" indent="0" eaLnBrk="1" hangingPunct="1">
              <a:lnSpc>
                <a:spcPct val="80000"/>
              </a:lnSpc>
            </a:pPr>
            <a:endParaRPr lang="en-US" sz="1200" dirty="0"/>
          </a:p>
          <a:p>
            <a:pPr marL="0" indent="0" eaLnBrk="1" hangingPunct="1">
              <a:lnSpc>
                <a:spcPct val="80000"/>
              </a:lnSpc>
              <a:buNone/>
            </a:pPr>
            <a:r>
              <a:rPr lang="en-US" sz="2000" dirty="0">
                <a:solidFill>
                  <a:srgbClr val="0070C0"/>
                </a:solidFill>
              </a:rPr>
              <a:t>Use Installers to set these keys!</a:t>
            </a:r>
          </a:p>
          <a:p>
            <a:pPr marL="0" indent="0" eaLnBrk="1" hangingPunct="1">
              <a:lnSpc>
                <a:spcPct val="80000"/>
              </a:lnSpc>
            </a:pPr>
            <a:endParaRPr lang="en-US" sz="1200" dirty="0"/>
          </a:p>
        </p:txBody>
      </p:sp>
      <p:pic>
        <p:nvPicPr>
          <p:cNvPr id="77828" name="Picture 4" descr="NetLo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143000"/>
            <a:ext cx="3657600" cy="214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7827">
                                            <p:txEl>
                                              <p:pRg st="1" end="1"/>
                                            </p:txEl>
                                          </p:spTgt>
                                        </p:tgtEl>
                                        <p:attrNameLst>
                                          <p:attrName>style.visibility</p:attrName>
                                        </p:attrNameLst>
                                      </p:cBhvr>
                                      <p:to>
                                        <p:strVal val="visible"/>
                                      </p:to>
                                    </p:set>
                                    <p:animEffect transition="in" filter="blinds(horizontal)">
                                      <p:cBhvr>
                                        <p:cTn id="7" dur="500"/>
                                        <p:tgtEl>
                                          <p:spTgt spid="7782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7827">
                                            <p:txEl>
                                              <p:pRg st="3" end="3"/>
                                            </p:txEl>
                                          </p:spTgt>
                                        </p:tgtEl>
                                        <p:attrNameLst>
                                          <p:attrName>style.visibility</p:attrName>
                                        </p:attrNameLst>
                                      </p:cBhvr>
                                      <p:to>
                                        <p:strVal val="visible"/>
                                      </p:to>
                                    </p:set>
                                    <p:animEffect transition="in" filter="blinds(horizontal)">
                                      <p:cBhvr>
                                        <p:cTn id="12" dur="500"/>
                                        <p:tgtEl>
                                          <p:spTgt spid="77827">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7827">
                                            <p:txEl>
                                              <p:pRg st="4" end="4"/>
                                            </p:txEl>
                                          </p:spTgt>
                                        </p:tgtEl>
                                        <p:attrNameLst>
                                          <p:attrName>style.visibility</p:attrName>
                                        </p:attrNameLst>
                                      </p:cBhvr>
                                      <p:to>
                                        <p:strVal val="visible"/>
                                      </p:to>
                                    </p:set>
                                    <p:animEffect transition="in" filter="blinds(horizontal)">
                                      <p:cBhvr>
                                        <p:cTn id="17" dur="500"/>
                                        <p:tgtEl>
                                          <p:spTgt spid="77827">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7827">
                                            <p:txEl>
                                              <p:pRg st="5" end="5"/>
                                            </p:txEl>
                                          </p:spTgt>
                                        </p:tgtEl>
                                        <p:attrNameLst>
                                          <p:attrName>style.visibility</p:attrName>
                                        </p:attrNameLst>
                                      </p:cBhvr>
                                      <p:to>
                                        <p:strVal val="visible"/>
                                      </p:to>
                                    </p:set>
                                    <p:animEffect transition="in" filter="blinds(horizontal)">
                                      <p:cBhvr>
                                        <p:cTn id="22" dur="500"/>
                                        <p:tgtEl>
                                          <p:spTgt spid="77827">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77828"/>
                                        </p:tgtEl>
                                        <p:attrNameLst>
                                          <p:attrName>style.visibility</p:attrName>
                                        </p:attrNameLst>
                                      </p:cBhvr>
                                      <p:to>
                                        <p:strVal val="visible"/>
                                      </p:to>
                                    </p:set>
                                    <p:animEffect transition="in" filter="blinds(horizontal)">
                                      <p:cBhvr>
                                        <p:cTn id="25" dur="500"/>
                                        <p:tgtEl>
                                          <p:spTgt spid="7782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77827">
                                            <p:txEl>
                                              <p:pRg st="7" end="7"/>
                                            </p:txEl>
                                          </p:spTgt>
                                        </p:tgtEl>
                                        <p:attrNameLst>
                                          <p:attrName>style.visibility</p:attrName>
                                        </p:attrNameLst>
                                      </p:cBhvr>
                                      <p:to>
                                        <p:strVal val="visible"/>
                                      </p:to>
                                    </p:set>
                                    <p:animEffect transition="in" filter="blinds(horizontal)">
                                      <p:cBhvr>
                                        <p:cTn id="30" dur="500"/>
                                        <p:tgtEl>
                                          <p:spTgt spid="77827">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77827">
                                            <p:txEl>
                                              <p:pRg st="8" end="8"/>
                                            </p:txEl>
                                          </p:spTgt>
                                        </p:tgtEl>
                                        <p:attrNameLst>
                                          <p:attrName>style.visibility</p:attrName>
                                        </p:attrNameLst>
                                      </p:cBhvr>
                                      <p:to>
                                        <p:strVal val="visible"/>
                                      </p:to>
                                    </p:set>
                                    <p:animEffect transition="in" filter="blinds(horizontal)">
                                      <p:cBhvr>
                                        <p:cTn id="33" dur="500"/>
                                        <p:tgtEl>
                                          <p:spTgt spid="77827">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77827">
                                            <p:txEl>
                                              <p:pRg st="9" end="9"/>
                                            </p:txEl>
                                          </p:spTgt>
                                        </p:tgtEl>
                                        <p:attrNameLst>
                                          <p:attrName>style.visibility</p:attrName>
                                        </p:attrNameLst>
                                      </p:cBhvr>
                                      <p:to>
                                        <p:strVal val="visible"/>
                                      </p:to>
                                    </p:set>
                                    <p:animEffect transition="in" filter="blinds(horizontal)">
                                      <p:cBhvr>
                                        <p:cTn id="36" dur="500"/>
                                        <p:tgtEl>
                                          <p:spTgt spid="77827">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77827">
                                            <p:txEl>
                                              <p:pRg st="10" end="10"/>
                                            </p:txEl>
                                          </p:spTgt>
                                        </p:tgtEl>
                                        <p:attrNameLst>
                                          <p:attrName>style.visibility</p:attrName>
                                        </p:attrNameLst>
                                      </p:cBhvr>
                                      <p:to>
                                        <p:strVal val="visible"/>
                                      </p:to>
                                    </p:set>
                                    <p:animEffect transition="in" filter="blinds(horizontal)">
                                      <p:cBhvr>
                                        <p:cTn id="39" dur="500"/>
                                        <p:tgtEl>
                                          <p:spTgt spid="77827">
                                            <p:txEl>
                                              <p:pRg st="10" end="10"/>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77827">
                                            <p:txEl>
                                              <p:pRg st="11" end="11"/>
                                            </p:txEl>
                                          </p:spTgt>
                                        </p:tgtEl>
                                        <p:attrNameLst>
                                          <p:attrName>style.visibility</p:attrName>
                                        </p:attrNameLst>
                                      </p:cBhvr>
                                      <p:to>
                                        <p:strVal val="visible"/>
                                      </p:to>
                                    </p:set>
                                    <p:animEffect transition="in" filter="blinds(horizontal)">
                                      <p:cBhvr>
                                        <p:cTn id="42" dur="500"/>
                                        <p:tgtEl>
                                          <p:spTgt spid="77827">
                                            <p:txEl>
                                              <p:pRg st="11" end="11"/>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77827">
                                            <p:txEl>
                                              <p:pRg st="12" end="12"/>
                                            </p:txEl>
                                          </p:spTgt>
                                        </p:tgtEl>
                                        <p:attrNameLst>
                                          <p:attrName>style.visibility</p:attrName>
                                        </p:attrNameLst>
                                      </p:cBhvr>
                                      <p:to>
                                        <p:strVal val="visible"/>
                                      </p:to>
                                    </p:set>
                                    <p:animEffect transition="in" filter="blinds(horizontal)">
                                      <p:cBhvr>
                                        <p:cTn id="45" dur="500"/>
                                        <p:tgtEl>
                                          <p:spTgt spid="77827">
                                            <p:txEl>
                                              <p:pRg st="12" end="12"/>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77827">
                                            <p:txEl>
                                              <p:pRg st="14" end="14"/>
                                            </p:txEl>
                                          </p:spTgt>
                                        </p:tgtEl>
                                        <p:attrNameLst>
                                          <p:attrName>style.visibility</p:attrName>
                                        </p:attrNameLst>
                                      </p:cBhvr>
                                      <p:to>
                                        <p:strVal val="visible"/>
                                      </p:to>
                                    </p:set>
                                    <p:animEffect transition="in" filter="blinds(horizontal)">
                                      <p:cBhvr>
                                        <p:cTn id="48" dur="500"/>
                                        <p:tgtEl>
                                          <p:spTgt spid="77827">
                                            <p:txEl>
                                              <p:pRg st="14" end="14"/>
                                            </p:txEl>
                                          </p:spTgt>
                                        </p:tgtEl>
                                      </p:cBhvr>
                                    </p:animEffect>
                                  </p:childTnLst>
                                </p:cTn>
                              </p:par>
                              <p:par>
                                <p:cTn id="49" presetID="3" presetClass="entr" presetSubtype="10" fill="hold" nodeType="withEffect">
                                  <p:stCondLst>
                                    <p:cond delay="0"/>
                                  </p:stCondLst>
                                  <p:childTnLst>
                                    <p:set>
                                      <p:cBhvr>
                                        <p:cTn id="50" dur="1" fill="hold">
                                          <p:stCondLst>
                                            <p:cond delay="0"/>
                                          </p:stCondLst>
                                        </p:cTn>
                                        <p:tgtEl>
                                          <p:spTgt spid="77827">
                                            <p:txEl>
                                              <p:pRg st="15" end="15"/>
                                            </p:txEl>
                                          </p:spTgt>
                                        </p:tgtEl>
                                        <p:attrNameLst>
                                          <p:attrName>style.visibility</p:attrName>
                                        </p:attrNameLst>
                                      </p:cBhvr>
                                      <p:to>
                                        <p:strVal val="visible"/>
                                      </p:to>
                                    </p:set>
                                    <p:animEffect transition="in" filter="blinds(horizontal)">
                                      <p:cBhvr>
                                        <p:cTn id="51" dur="500"/>
                                        <p:tgtEl>
                                          <p:spTgt spid="77827">
                                            <p:txEl>
                                              <p:pRg st="15" end="15"/>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77827">
                                            <p:txEl>
                                              <p:pRg st="16" end="16"/>
                                            </p:txEl>
                                          </p:spTgt>
                                        </p:tgtEl>
                                        <p:attrNameLst>
                                          <p:attrName>style.visibility</p:attrName>
                                        </p:attrNameLst>
                                      </p:cBhvr>
                                      <p:to>
                                        <p:strVal val="visible"/>
                                      </p:to>
                                    </p:set>
                                    <p:animEffect transition="in" filter="blinds(horizontal)">
                                      <p:cBhvr>
                                        <p:cTn id="54" dur="500"/>
                                        <p:tgtEl>
                                          <p:spTgt spid="77827">
                                            <p:txEl>
                                              <p:pRg st="16" end="16"/>
                                            </p:txEl>
                                          </p:spTgt>
                                        </p:tgtEl>
                                      </p:cBhvr>
                                    </p:animEffect>
                                  </p:childTnLst>
                                </p:cTn>
                              </p:par>
                              <p:par>
                                <p:cTn id="55" presetID="3" presetClass="entr" presetSubtype="10" fill="hold" nodeType="withEffect">
                                  <p:stCondLst>
                                    <p:cond delay="0"/>
                                  </p:stCondLst>
                                  <p:childTnLst>
                                    <p:set>
                                      <p:cBhvr>
                                        <p:cTn id="56" dur="1" fill="hold">
                                          <p:stCondLst>
                                            <p:cond delay="0"/>
                                          </p:stCondLst>
                                        </p:cTn>
                                        <p:tgtEl>
                                          <p:spTgt spid="77827">
                                            <p:txEl>
                                              <p:pRg st="17" end="17"/>
                                            </p:txEl>
                                          </p:spTgt>
                                        </p:tgtEl>
                                        <p:attrNameLst>
                                          <p:attrName>style.visibility</p:attrName>
                                        </p:attrNameLst>
                                      </p:cBhvr>
                                      <p:to>
                                        <p:strVal val="visible"/>
                                      </p:to>
                                    </p:set>
                                    <p:animEffect transition="in" filter="blinds(horizontal)">
                                      <p:cBhvr>
                                        <p:cTn id="57" dur="500"/>
                                        <p:tgtEl>
                                          <p:spTgt spid="77827">
                                            <p:txEl>
                                              <p:pRg st="17" end="17"/>
                                            </p:txEl>
                                          </p:spTgt>
                                        </p:tgtEl>
                                      </p:cBhvr>
                                    </p:animEffect>
                                  </p:childTnLst>
                                </p:cTn>
                              </p:par>
                              <p:par>
                                <p:cTn id="58" presetID="3" presetClass="entr" presetSubtype="10" fill="hold" nodeType="withEffect">
                                  <p:stCondLst>
                                    <p:cond delay="0"/>
                                  </p:stCondLst>
                                  <p:childTnLst>
                                    <p:set>
                                      <p:cBhvr>
                                        <p:cTn id="59" dur="1" fill="hold">
                                          <p:stCondLst>
                                            <p:cond delay="0"/>
                                          </p:stCondLst>
                                        </p:cTn>
                                        <p:tgtEl>
                                          <p:spTgt spid="77827">
                                            <p:txEl>
                                              <p:pRg st="18" end="18"/>
                                            </p:txEl>
                                          </p:spTgt>
                                        </p:tgtEl>
                                        <p:attrNameLst>
                                          <p:attrName>style.visibility</p:attrName>
                                        </p:attrNameLst>
                                      </p:cBhvr>
                                      <p:to>
                                        <p:strVal val="visible"/>
                                      </p:to>
                                    </p:set>
                                    <p:animEffect transition="in" filter="blinds(horizontal)">
                                      <p:cBhvr>
                                        <p:cTn id="60" dur="500"/>
                                        <p:tgtEl>
                                          <p:spTgt spid="77827">
                                            <p:txEl>
                                              <p:pRg st="18" end="18"/>
                                            </p:txEl>
                                          </p:spTgt>
                                        </p:tgtEl>
                                      </p:cBhvr>
                                    </p:animEffect>
                                  </p:childTnLst>
                                </p:cTn>
                              </p:par>
                              <p:par>
                                <p:cTn id="61" presetID="3" presetClass="entr" presetSubtype="10" fill="hold" nodeType="withEffect">
                                  <p:stCondLst>
                                    <p:cond delay="0"/>
                                  </p:stCondLst>
                                  <p:childTnLst>
                                    <p:set>
                                      <p:cBhvr>
                                        <p:cTn id="62" dur="1" fill="hold">
                                          <p:stCondLst>
                                            <p:cond delay="0"/>
                                          </p:stCondLst>
                                        </p:cTn>
                                        <p:tgtEl>
                                          <p:spTgt spid="77827">
                                            <p:txEl>
                                              <p:pRg st="20" end="20"/>
                                            </p:txEl>
                                          </p:spTgt>
                                        </p:tgtEl>
                                        <p:attrNameLst>
                                          <p:attrName>style.visibility</p:attrName>
                                        </p:attrNameLst>
                                      </p:cBhvr>
                                      <p:to>
                                        <p:strVal val="visible"/>
                                      </p:to>
                                    </p:set>
                                    <p:animEffect transition="in" filter="blinds(horizontal)">
                                      <p:cBhvr>
                                        <p:cTn id="63" dur="500"/>
                                        <p:tgtEl>
                                          <p:spTgt spid="77827">
                                            <p:txEl>
                                              <p:pRg st="20" end="20"/>
                                            </p:txEl>
                                          </p:spTgt>
                                        </p:tgtEl>
                                      </p:cBhvr>
                                    </p:animEffect>
                                  </p:childTnLst>
                                </p:cTn>
                              </p:par>
                              <p:par>
                                <p:cTn id="64" presetID="3" presetClass="entr" presetSubtype="10" fill="hold" nodeType="withEffect">
                                  <p:stCondLst>
                                    <p:cond delay="0"/>
                                  </p:stCondLst>
                                  <p:childTnLst>
                                    <p:set>
                                      <p:cBhvr>
                                        <p:cTn id="65" dur="1" fill="hold">
                                          <p:stCondLst>
                                            <p:cond delay="0"/>
                                          </p:stCondLst>
                                        </p:cTn>
                                        <p:tgtEl>
                                          <p:spTgt spid="77827">
                                            <p:txEl>
                                              <p:pRg st="21" end="21"/>
                                            </p:txEl>
                                          </p:spTgt>
                                        </p:tgtEl>
                                        <p:attrNameLst>
                                          <p:attrName>style.visibility</p:attrName>
                                        </p:attrNameLst>
                                      </p:cBhvr>
                                      <p:to>
                                        <p:strVal val="visible"/>
                                      </p:to>
                                    </p:set>
                                    <p:animEffect transition="in" filter="blinds(horizontal)">
                                      <p:cBhvr>
                                        <p:cTn id="66" dur="500"/>
                                        <p:tgtEl>
                                          <p:spTgt spid="77827">
                                            <p:txEl>
                                              <p:pRg st="21" end="21"/>
                                            </p:txEl>
                                          </p:spTgt>
                                        </p:tgtEl>
                                      </p:cBhvr>
                                    </p:animEffect>
                                  </p:childTnLst>
                                </p:cTn>
                              </p:par>
                              <p:par>
                                <p:cTn id="67" presetID="3" presetClass="entr" presetSubtype="10" fill="hold" nodeType="withEffect">
                                  <p:stCondLst>
                                    <p:cond delay="0"/>
                                  </p:stCondLst>
                                  <p:childTnLst>
                                    <p:set>
                                      <p:cBhvr>
                                        <p:cTn id="68" dur="1" fill="hold">
                                          <p:stCondLst>
                                            <p:cond delay="0"/>
                                          </p:stCondLst>
                                        </p:cTn>
                                        <p:tgtEl>
                                          <p:spTgt spid="77827">
                                            <p:txEl>
                                              <p:pRg st="23" end="23"/>
                                            </p:txEl>
                                          </p:spTgt>
                                        </p:tgtEl>
                                        <p:attrNameLst>
                                          <p:attrName>style.visibility</p:attrName>
                                        </p:attrNameLst>
                                      </p:cBhvr>
                                      <p:to>
                                        <p:strVal val="visible"/>
                                      </p:to>
                                    </p:set>
                                    <p:animEffect transition="in" filter="blinds(horizontal)">
                                      <p:cBhvr>
                                        <p:cTn id="69" dur="500"/>
                                        <p:tgtEl>
                                          <p:spTgt spid="77827">
                                            <p:txEl>
                                              <p:pRg st="23" end="23"/>
                                            </p:txEl>
                                          </p:spTgt>
                                        </p:tgtEl>
                                      </p:cBhvr>
                                    </p:animEffect>
                                  </p:childTnLst>
                                </p:cTn>
                              </p:par>
                              <p:par>
                                <p:cTn id="70" presetID="3" presetClass="entr" presetSubtype="10" fill="hold" nodeType="withEffect">
                                  <p:stCondLst>
                                    <p:cond delay="0"/>
                                  </p:stCondLst>
                                  <p:childTnLst>
                                    <p:set>
                                      <p:cBhvr>
                                        <p:cTn id="71" dur="1" fill="hold">
                                          <p:stCondLst>
                                            <p:cond delay="0"/>
                                          </p:stCondLst>
                                        </p:cTn>
                                        <p:tgtEl>
                                          <p:spTgt spid="77827">
                                            <p:txEl>
                                              <p:pRg st="24" end="24"/>
                                            </p:txEl>
                                          </p:spTgt>
                                        </p:tgtEl>
                                        <p:attrNameLst>
                                          <p:attrName>style.visibility</p:attrName>
                                        </p:attrNameLst>
                                      </p:cBhvr>
                                      <p:to>
                                        <p:strVal val="visible"/>
                                      </p:to>
                                    </p:set>
                                    <p:animEffect transition="in" filter="blinds(horizontal)">
                                      <p:cBhvr>
                                        <p:cTn id="72" dur="500"/>
                                        <p:tgtEl>
                                          <p:spTgt spid="77827">
                                            <p:txEl>
                                              <p:pRg st="24" end="24"/>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77827">
                                            <p:txEl>
                                              <p:pRg st="26" end="26"/>
                                            </p:txEl>
                                          </p:spTgt>
                                        </p:tgtEl>
                                        <p:attrNameLst>
                                          <p:attrName>style.visibility</p:attrName>
                                        </p:attrNameLst>
                                      </p:cBhvr>
                                      <p:to>
                                        <p:strVal val="visible"/>
                                      </p:to>
                                    </p:set>
                                    <p:animEffect transition="in" filter="blinds(horizontal)">
                                      <p:cBhvr>
                                        <p:cTn id="77" dur="500"/>
                                        <p:tgtEl>
                                          <p:spTgt spid="77827">
                                            <p:txEl>
                                              <p:pRg st="26" end="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idx="4294967295"/>
          </p:nvPr>
        </p:nvSpPr>
        <p:spPr>
          <a:xfrm>
            <a:off x="749303" y="255533"/>
            <a:ext cx="7933930" cy="996452"/>
          </a:xfrm>
          <a:prstGeom prst="rect">
            <a:avLst/>
          </a:prstGeom>
        </p:spPr>
        <p:txBody>
          <a:bodyPr/>
          <a:lstStyle/>
          <a:p>
            <a:r>
              <a:rPr lang="en-US"/>
              <a:t>AutoLoader</a:t>
            </a:r>
          </a:p>
        </p:txBody>
      </p:sp>
      <p:sp>
        <p:nvSpPr>
          <p:cNvPr id="52228" name="Rectangle 3"/>
          <p:cNvSpPr>
            <a:spLocks noGrp="1" noChangeArrowheads="1"/>
          </p:cNvSpPr>
          <p:nvPr>
            <p:ph idx="4294967295"/>
          </p:nvPr>
        </p:nvSpPr>
        <p:spPr>
          <a:xfrm>
            <a:off x="762005" y="1066801"/>
            <a:ext cx="7934325" cy="5410200"/>
          </a:xfrm>
          <a:prstGeom prst="rect">
            <a:avLst/>
          </a:prstGeom>
        </p:spPr>
        <p:txBody>
          <a:bodyPr/>
          <a:lstStyle/>
          <a:p>
            <a:pPr lvl="1" eaLnBrk="1" hangingPunct="1">
              <a:lnSpc>
                <a:spcPct val="80000"/>
              </a:lnSpc>
            </a:pPr>
            <a:endParaRPr lang="en-US" sz="1400" dirty="0">
              <a:solidFill>
                <a:schemeClr val="tx2"/>
              </a:solidFill>
            </a:endParaRPr>
          </a:p>
          <a:p>
            <a:pPr lvl="1" eaLnBrk="1" hangingPunct="1">
              <a:lnSpc>
                <a:spcPct val="80000"/>
              </a:lnSpc>
            </a:pPr>
            <a:r>
              <a:rPr lang="en-US" sz="1800" dirty="0"/>
              <a:t>AutoCAD loads “bundles” from </a:t>
            </a:r>
          </a:p>
          <a:p>
            <a:pPr lvl="1" eaLnBrk="1" hangingPunct="1">
              <a:lnSpc>
                <a:spcPct val="80000"/>
              </a:lnSpc>
              <a:buFont typeface="Wingdings" pitchFamily="2" charset="2"/>
              <a:buNone/>
            </a:pPr>
            <a:r>
              <a:rPr lang="en-US" sz="1800" dirty="0"/>
              <a:t>	</a:t>
            </a:r>
            <a:r>
              <a:rPr lang="en-US" sz="1800" dirty="0">
                <a:solidFill>
                  <a:srgbClr val="0070C0"/>
                </a:solidFill>
              </a:rPr>
              <a:t>%</a:t>
            </a:r>
            <a:r>
              <a:rPr lang="en-US" sz="1800" dirty="0" err="1">
                <a:solidFill>
                  <a:srgbClr val="0070C0"/>
                </a:solidFill>
              </a:rPr>
              <a:t>appdata</a:t>
            </a:r>
            <a:r>
              <a:rPr lang="en-US" sz="1800" dirty="0">
                <a:solidFill>
                  <a:srgbClr val="0070C0"/>
                </a:solidFill>
              </a:rPr>
              <a:t>%\Autodesk\</a:t>
            </a:r>
            <a:r>
              <a:rPr lang="en-US" sz="1800" dirty="0" err="1">
                <a:solidFill>
                  <a:srgbClr val="0070C0"/>
                </a:solidFill>
              </a:rPr>
              <a:t>ApplicationPlugins</a:t>
            </a:r>
            <a:endParaRPr lang="en-US" sz="1800" dirty="0">
              <a:solidFill>
                <a:srgbClr val="0070C0"/>
              </a:solidFill>
            </a:endParaRPr>
          </a:p>
          <a:p>
            <a:pPr lvl="1" eaLnBrk="1" hangingPunct="1">
              <a:lnSpc>
                <a:spcPct val="80000"/>
              </a:lnSpc>
            </a:pPr>
            <a:endParaRPr lang="en-US" sz="1800" dirty="0">
              <a:solidFill>
                <a:schemeClr val="tx2"/>
              </a:solidFill>
            </a:endParaRPr>
          </a:p>
          <a:p>
            <a:pPr lvl="1" eaLnBrk="1" hangingPunct="1">
              <a:lnSpc>
                <a:spcPct val="80000"/>
              </a:lnSpc>
            </a:pPr>
            <a:r>
              <a:rPr lang="en-US" sz="1800" dirty="0"/>
              <a:t>Each bundle has “PackageContents.xml”</a:t>
            </a:r>
          </a:p>
          <a:p>
            <a:pPr marL="0" indent="0" eaLnBrk="1" hangingPunct="1">
              <a:lnSpc>
                <a:spcPct val="80000"/>
              </a:lnSpc>
            </a:pPr>
            <a:endParaRPr lang="en-US" sz="1200" dirty="0"/>
          </a:p>
          <a:p>
            <a:pPr marL="0" indent="0" eaLnBrk="1" hangingPunct="1">
              <a:lnSpc>
                <a:spcPct val="80000"/>
              </a:lnSpc>
            </a:pPr>
            <a:endParaRPr lang="en-US" sz="1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753" y="2714625"/>
            <a:ext cx="7848600" cy="3533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idx="4294967295"/>
          </p:nvPr>
        </p:nvSpPr>
        <p:spPr>
          <a:xfrm>
            <a:off x="457200" y="495300"/>
            <a:ext cx="7772400" cy="800100"/>
          </a:xfrm>
          <a:prstGeom prst="rect">
            <a:avLst/>
          </a:prstGeom>
          <a:noFill/>
        </p:spPr>
        <p:txBody>
          <a:bodyPr anchor="b"/>
          <a:lstStyle/>
          <a:p>
            <a:pPr eaLnBrk="1" hangingPunct="1"/>
            <a:r>
              <a:rPr lang="en-US" dirty="0"/>
              <a:t>Getting Support</a:t>
            </a:r>
          </a:p>
        </p:txBody>
      </p:sp>
      <p:sp>
        <p:nvSpPr>
          <p:cNvPr id="17411" name="Rectangle 5"/>
          <p:cNvSpPr>
            <a:spLocks noGrp="1" noChangeArrowheads="1"/>
          </p:cNvSpPr>
          <p:nvPr>
            <p:ph idx="4294967295"/>
          </p:nvPr>
        </p:nvSpPr>
        <p:spPr>
          <a:xfrm>
            <a:off x="533400" y="1600200"/>
            <a:ext cx="7772400" cy="4495800"/>
          </a:xfrm>
          <a:prstGeom prst="rect">
            <a:avLst/>
          </a:prstGeom>
        </p:spPr>
        <p:txBody>
          <a:bodyPr/>
          <a:lstStyle/>
          <a:p>
            <a:pPr marL="0" indent="0" eaLnBrk="1" hangingPunct="1"/>
            <a:r>
              <a:rPr lang="en-US" sz="1800" dirty="0">
                <a:hlinkClick r:id="rId3"/>
              </a:rPr>
              <a:t>http://www.adn.autodesk.io</a:t>
            </a:r>
            <a:endParaRPr lang="en-US" sz="1800" dirty="0"/>
          </a:p>
          <a:p>
            <a:pPr marL="571147" lvl="1" indent="0" eaLnBrk="1" hangingPunct="1">
              <a:buNone/>
            </a:pPr>
            <a:r>
              <a:rPr lang="en-US" sz="1800" dirty="0"/>
              <a:t>Provides access to</a:t>
            </a:r>
          </a:p>
          <a:p>
            <a:pPr lvl="2" eaLnBrk="1" hangingPunct="1"/>
            <a:r>
              <a:rPr lang="en-US" sz="1800" dirty="0"/>
              <a:t>On-line knowledge base</a:t>
            </a:r>
          </a:p>
          <a:p>
            <a:pPr lvl="2" eaLnBrk="1" hangingPunct="1"/>
            <a:r>
              <a:rPr lang="en-US" sz="1800" dirty="0"/>
              <a:t>Call submission</a:t>
            </a:r>
          </a:p>
          <a:p>
            <a:pPr lvl="2" eaLnBrk="1" hangingPunct="1"/>
            <a:r>
              <a:rPr lang="en-US" sz="1800" dirty="0"/>
              <a:t>Newsgroups</a:t>
            </a:r>
          </a:p>
          <a:p>
            <a:pPr lvl="2" eaLnBrk="1" hangingPunct="1"/>
            <a:endParaRPr lang="en-US" sz="1800" dirty="0"/>
          </a:p>
          <a:p>
            <a:pPr lvl="1" eaLnBrk="1" hangingPunct="1"/>
            <a:r>
              <a:rPr lang="en-US" sz="1800" dirty="0"/>
              <a:t>Calls are logged automatically</a:t>
            </a:r>
          </a:p>
          <a:p>
            <a:pPr lvl="2" eaLnBrk="1" hangingPunct="1"/>
            <a:r>
              <a:rPr lang="en-US" sz="1800" dirty="0"/>
              <a:t>1-3 day turnaround</a:t>
            </a:r>
          </a:p>
          <a:p>
            <a:pPr lvl="2" eaLnBrk="1" hangingPunct="1"/>
            <a:r>
              <a:rPr lang="en-US" sz="1800" dirty="0"/>
              <a:t>Callbacks as needed</a:t>
            </a:r>
          </a:p>
          <a:p>
            <a:pPr lvl="2" eaLnBrk="1" hangingPunct="1"/>
            <a:endParaRPr lang="en-US" sz="1800" dirty="0"/>
          </a:p>
          <a:p>
            <a:pPr lvl="1" eaLnBrk="1" hangingPunct="1"/>
            <a:r>
              <a:rPr lang="en-US" sz="1800" dirty="0"/>
              <a:t>Answers to frequently asked questions are posted in our on-line knowledge base</a:t>
            </a:r>
          </a:p>
          <a:p>
            <a:pPr marL="0" indent="0" eaLnBrk="1" hangingPunct="1"/>
            <a:endParaRPr lang="en-US" dirty="0"/>
          </a:p>
        </p:txBody>
      </p:sp>
      <p:pic>
        <p:nvPicPr>
          <p:cNvPr id="2" name="Picture 1">
            <a:extLst>
              <a:ext uri="{FF2B5EF4-FFF2-40B4-BE49-F238E27FC236}">
                <a16:creationId xmlns:a16="http://schemas.microsoft.com/office/drawing/2014/main" id="{16EBFA2E-3808-456B-B440-C66FB8FF024B}"/>
              </a:ext>
            </a:extLst>
          </p:cNvPr>
          <p:cNvPicPr>
            <a:picLocks noChangeAspect="1"/>
          </p:cNvPicPr>
          <p:nvPr/>
        </p:nvPicPr>
        <p:blipFill>
          <a:blip r:embed="rId4"/>
          <a:stretch>
            <a:fillRect/>
          </a:stretch>
        </p:blipFill>
        <p:spPr>
          <a:xfrm>
            <a:off x="4419600" y="1752600"/>
            <a:ext cx="4495800" cy="2446552"/>
          </a:xfrm>
          <a:prstGeom prst="rect">
            <a:avLst/>
          </a:prstGeom>
        </p:spPr>
      </p:pic>
    </p:spTree>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idx="4294967295"/>
          </p:nvPr>
        </p:nvSpPr>
        <p:spPr>
          <a:xfrm>
            <a:off x="711204" y="152401"/>
            <a:ext cx="7934325" cy="735013"/>
          </a:xfrm>
          <a:prstGeom prst="rect">
            <a:avLst/>
          </a:prstGeom>
        </p:spPr>
        <p:txBody>
          <a:bodyPr/>
          <a:lstStyle/>
          <a:p>
            <a:pPr algn="ctr"/>
            <a:r>
              <a:rPr lang="en-US"/>
              <a:t>NETLOAD or Registry Keys</a:t>
            </a:r>
            <a:endParaRPr lang="pt-BR"/>
          </a:p>
        </p:txBody>
      </p:sp>
      <p:sp>
        <p:nvSpPr>
          <p:cNvPr id="6" name="TextBox 5"/>
          <p:cNvSpPr txBox="1"/>
          <p:nvPr/>
        </p:nvSpPr>
        <p:spPr>
          <a:xfrm>
            <a:off x="422279" y="1003301"/>
            <a:ext cx="2879725" cy="34186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4243" tIns="32120" rIns="64243" bIns="32120">
            <a:spAutoFit/>
          </a:bodyPr>
          <a:lstStyle/>
          <a:p>
            <a:pPr>
              <a:defRPr/>
            </a:pPr>
            <a:r>
              <a:rPr lang="en-US" dirty="0"/>
              <a:t>HKEY_CURRENT_USER</a:t>
            </a:r>
            <a:endParaRPr lang="pt-BR" dirty="0"/>
          </a:p>
        </p:txBody>
      </p:sp>
      <p:sp>
        <p:nvSpPr>
          <p:cNvPr id="7" name="TextBox 6"/>
          <p:cNvSpPr txBox="1"/>
          <p:nvPr/>
        </p:nvSpPr>
        <p:spPr>
          <a:xfrm>
            <a:off x="422278" y="1425576"/>
            <a:ext cx="2835610" cy="34186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3" tIns="32120" rIns="64243" bIns="32120">
            <a:spAutoFit/>
          </a:bodyPr>
          <a:lstStyle/>
          <a:p>
            <a:pPr>
              <a:defRPr/>
            </a:pPr>
            <a:r>
              <a:rPr lang="en-US" dirty="0"/>
              <a:t>HKEY_LOCAL_MACHINE</a:t>
            </a:r>
            <a:endParaRPr lang="pt-BR" dirty="0"/>
          </a:p>
        </p:txBody>
      </p:sp>
      <p:sp>
        <p:nvSpPr>
          <p:cNvPr id="9" name="TextBox 8"/>
          <p:cNvSpPr txBox="1"/>
          <p:nvPr/>
        </p:nvSpPr>
        <p:spPr>
          <a:xfrm>
            <a:off x="725491" y="1909763"/>
            <a:ext cx="1429199"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SOFTWARE</a:t>
            </a:r>
            <a:endParaRPr lang="pt-BR" dirty="0"/>
          </a:p>
        </p:txBody>
      </p:sp>
      <p:sp>
        <p:nvSpPr>
          <p:cNvPr id="10" name="TextBox 9"/>
          <p:cNvSpPr txBox="1"/>
          <p:nvPr/>
        </p:nvSpPr>
        <p:spPr>
          <a:xfrm>
            <a:off x="1106491" y="2546350"/>
            <a:ext cx="1091543"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Autodesk</a:t>
            </a:r>
            <a:endParaRPr lang="pt-BR" dirty="0"/>
          </a:p>
        </p:txBody>
      </p:sp>
      <p:sp>
        <p:nvSpPr>
          <p:cNvPr id="11" name="TextBox 10"/>
          <p:cNvSpPr txBox="1"/>
          <p:nvPr/>
        </p:nvSpPr>
        <p:spPr>
          <a:xfrm>
            <a:off x="1460503" y="3184526"/>
            <a:ext cx="1091543"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AutoCAD</a:t>
            </a:r>
            <a:endParaRPr lang="pt-BR" dirty="0"/>
          </a:p>
        </p:txBody>
      </p:sp>
      <p:sp>
        <p:nvSpPr>
          <p:cNvPr id="12" name="TextBox 11"/>
          <p:cNvSpPr txBox="1"/>
          <p:nvPr/>
        </p:nvSpPr>
        <p:spPr>
          <a:xfrm>
            <a:off x="1889127" y="3821114"/>
            <a:ext cx="663541"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R23.0</a:t>
            </a:r>
            <a:endParaRPr lang="pt-BR" dirty="0"/>
          </a:p>
        </p:txBody>
      </p:sp>
      <p:sp>
        <p:nvSpPr>
          <p:cNvPr id="13" name="TextBox 12"/>
          <p:cNvSpPr txBox="1"/>
          <p:nvPr/>
        </p:nvSpPr>
        <p:spPr>
          <a:xfrm>
            <a:off x="2244729" y="4457701"/>
            <a:ext cx="1897063"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43" tIns="32120" rIns="64243" bIns="32120">
            <a:spAutoFit/>
          </a:bodyPr>
          <a:lstStyle/>
          <a:p>
            <a:pPr>
              <a:defRPr/>
            </a:pPr>
            <a:r>
              <a:rPr lang="en-US" dirty="0"/>
              <a:t>ACAD-2001</a:t>
            </a:r>
            <a:endParaRPr lang="pt-BR" dirty="0"/>
          </a:p>
        </p:txBody>
      </p:sp>
      <p:sp>
        <p:nvSpPr>
          <p:cNvPr id="14" name="TextBox 13"/>
          <p:cNvSpPr txBox="1"/>
          <p:nvPr/>
        </p:nvSpPr>
        <p:spPr>
          <a:xfrm>
            <a:off x="2674939" y="5094290"/>
            <a:ext cx="1897062"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43" tIns="32120" rIns="64243" bIns="32120">
            <a:spAutoFit/>
          </a:bodyPr>
          <a:lstStyle/>
          <a:p>
            <a:pPr>
              <a:defRPr/>
            </a:pPr>
            <a:r>
              <a:rPr lang="en-US" dirty="0"/>
              <a:t>Applications</a:t>
            </a:r>
            <a:endParaRPr lang="pt-BR" dirty="0"/>
          </a:p>
        </p:txBody>
      </p:sp>
      <p:sp>
        <p:nvSpPr>
          <p:cNvPr id="15" name="TextBox 14"/>
          <p:cNvSpPr txBox="1"/>
          <p:nvPr/>
        </p:nvSpPr>
        <p:spPr>
          <a:xfrm>
            <a:off x="3184527" y="5678488"/>
            <a:ext cx="1621816"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err="1"/>
              <a:t>YourAppName</a:t>
            </a:r>
            <a:endParaRPr lang="pt-BR" dirty="0"/>
          </a:p>
        </p:txBody>
      </p:sp>
      <p:sp>
        <p:nvSpPr>
          <p:cNvPr id="19" name="TextBox 18"/>
          <p:cNvSpPr txBox="1">
            <a:spLocks noChangeArrowheads="1"/>
          </p:cNvSpPr>
          <p:nvPr/>
        </p:nvSpPr>
        <p:spPr bwMode="auto">
          <a:xfrm>
            <a:off x="3353129" y="2057403"/>
            <a:ext cx="1752271" cy="3942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r>
              <a:rPr lang="en-US" dirty="0"/>
              <a:t>    </a:t>
            </a:r>
            <a:r>
              <a:rPr lang="en-US" dirty="0" err="1"/>
              <a:t>R19.0</a:t>
            </a:r>
            <a:r>
              <a:rPr lang="en-US" dirty="0"/>
              <a:t>: 2013</a:t>
            </a:r>
          </a:p>
          <a:p>
            <a:pPr algn="r" eaLnBrk="1" hangingPunct="1"/>
            <a:r>
              <a:rPr lang="en-US" dirty="0"/>
              <a:t>.1: 2014</a:t>
            </a:r>
          </a:p>
          <a:p>
            <a:pPr algn="r" eaLnBrk="1" hangingPunct="1"/>
            <a:r>
              <a:rPr lang="en-US" dirty="0"/>
              <a:t>R20.0: 2015</a:t>
            </a:r>
          </a:p>
          <a:p>
            <a:pPr algn="r" eaLnBrk="1" hangingPunct="1"/>
            <a:r>
              <a:rPr lang="en-US" dirty="0"/>
              <a:t>R20.1:2016</a:t>
            </a:r>
          </a:p>
          <a:p>
            <a:pPr algn="r" eaLnBrk="1" hangingPunct="1"/>
            <a:r>
              <a:rPr lang="en-US" dirty="0"/>
              <a:t>R21.0:2017</a:t>
            </a:r>
          </a:p>
          <a:p>
            <a:pPr algn="r" eaLnBrk="1" hangingPunct="1"/>
            <a:r>
              <a:rPr lang="en-US" dirty="0"/>
              <a:t>R22.0:2018</a:t>
            </a:r>
          </a:p>
          <a:p>
            <a:pPr algn="r" eaLnBrk="1" hangingPunct="1"/>
            <a:r>
              <a:rPr lang="en-US" dirty="0" err="1"/>
              <a:t>R23.0:2019</a:t>
            </a:r>
            <a:endParaRPr lang="en-US" dirty="0"/>
          </a:p>
          <a:p>
            <a:pPr algn="r" eaLnBrk="1" hangingPunct="1"/>
            <a:r>
              <a:rPr lang="en-US" dirty="0" err="1"/>
              <a:t>R23.1:2020</a:t>
            </a:r>
            <a:endParaRPr lang="en-US" dirty="0"/>
          </a:p>
          <a:p>
            <a:pPr algn="r" eaLnBrk="1" hangingPunct="1"/>
            <a:endParaRPr lang="en-US" dirty="0"/>
          </a:p>
          <a:p>
            <a:pPr algn="r" eaLnBrk="1" hangingPunct="1"/>
            <a:endParaRPr lang="en-IN" dirty="0"/>
          </a:p>
          <a:p>
            <a:pPr algn="r" eaLnBrk="1" hangingPunct="1"/>
            <a:endParaRPr lang="en-US" dirty="0"/>
          </a:p>
          <a:p>
            <a:pPr algn="r" eaLnBrk="1" hangingPunct="1"/>
            <a:endParaRPr lang="en-US" dirty="0"/>
          </a:p>
          <a:p>
            <a:pPr algn="r" eaLnBrk="1" hangingPunct="1"/>
            <a:endParaRPr lang="en-US" dirty="0"/>
          </a:p>
          <a:p>
            <a:pPr algn="r" eaLnBrk="1" hangingPunct="1"/>
            <a:endParaRPr lang="pt-BR" dirty="0"/>
          </a:p>
        </p:txBody>
      </p:sp>
      <p:sp>
        <p:nvSpPr>
          <p:cNvPr id="20" name="TextBox 19"/>
          <p:cNvSpPr txBox="1">
            <a:spLocks noChangeArrowheads="1"/>
          </p:cNvSpPr>
          <p:nvPr/>
        </p:nvSpPr>
        <p:spPr bwMode="auto">
          <a:xfrm>
            <a:off x="4319590" y="4210053"/>
            <a:ext cx="1745632" cy="61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a:t>X000: Civil3D</a:t>
            </a:r>
          </a:p>
          <a:p>
            <a:pPr eaLnBrk="1" hangingPunct="1"/>
            <a:r>
              <a:rPr lang="en-US" dirty="0"/>
              <a:t>X001: AutoCAD</a:t>
            </a:r>
            <a:endParaRPr lang="pt-BR" dirty="0"/>
          </a:p>
        </p:txBody>
      </p:sp>
      <p:sp>
        <p:nvSpPr>
          <p:cNvPr id="21" name="TextBox 20"/>
          <p:cNvSpPr txBox="1">
            <a:spLocks noChangeArrowheads="1"/>
          </p:cNvSpPr>
          <p:nvPr/>
        </p:nvSpPr>
        <p:spPr bwMode="auto">
          <a:xfrm>
            <a:off x="6140450" y="3895726"/>
            <a:ext cx="1822512" cy="895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409: English</a:t>
            </a:r>
          </a:p>
          <a:p>
            <a:pPr eaLnBrk="1" hangingPunct="1"/>
            <a:r>
              <a:rPr lang="en-US"/>
              <a:t>416: Portuguese</a:t>
            </a:r>
          </a:p>
          <a:p>
            <a:pPr eaLnBrk="1" hangingPunct="1"/>
            <a:r>
              <a:rPr lang="en-US"/>
              <a:t>040A: Spanish</a:t>
            </a:r>
            <a:endParaRPr lang="pt-BR"/>
          </a:p>
        </p:txBody>
      </p:sp>
      <p:sp>
        <p:nvSpPr>
          <p:cNvPr id="22" name="Rectangle 21"/>
          <p:cNvSpPr>
            <a:spLocks noChangeArrowheads="1"/>
          </p:cNvSpPr>
          <p:nvPr/>
        </p:nvSpPr>
        <p:spPr bwMode="auto">
          <a:xfrm>
            <a:off x="4926018" y="4938715"/>
            <a:ext cx="4200525" cy="117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43" tIns="32120" rIns="64243" bIns="32120">
            <a:spAutoFit/>
          </a:bodyPr>
          <a:lstStyle/>
          <a:p>
            <a:r>
              <a:rPr lang="pt-BR"/>
              <a:t>"DESCRIPTION"="Custom App Name"</a:t>
            </a:r>
          </a:p>
          <a:p>
            <a:r>
              <a:rPr lang="pt-BR"/>
              <a:t>"LOADER"="C:\\folder\\appName.dll"</a:t>
            </a:r>
          </a:p>
          <a:p>
            <a:r>
              <a:rPr lang="pt-BR"/>
              <a:t>"LOADCTRLS"=dword:0000000e</a:t>
            </a:r>
          </a:p>
          <a:p>
            <a:r>
              <a:rPr lang="pt-BR"/>
              <a:t>"MANAGED"=dword:00000001</a:t>
            </a:r>
          </a:p>
        </p:txBody>
      </p:sp>
      <p:sp>
        <p:nvSpPr>
          <p:cNvPr id="28" name="TextBox 27"/>
          <p:cNvSpPr txBox="1">
            <a:spLocks noChangeArrowheads="1"/>
          </p:cNvSpPr>
          <p:nvPr/>
        </p:nvSpPr>
        <p:spPr bwMode="auto">
          <a:xfrm>
            <a:off x="3357566" y="990601"/>
            <a:ext cx="1399319" cy="341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For all users</a:t>
            </a:r>
          </a:p>
        </p:txBody>
      </p:sp>
      <p:sp>
        <p:nvSpPr>
          <p:cNvPr id="29" name="Rectangle 28"/>
          <p:cNvSpPr>
            <a:spLocks noChangeArrowheads="1"/>
          </p:cNvSpPr>
          <p:nvPr/>
        </p:nvSpPr>
        <p:spPr bwMode="auto">
          <a:xfrm>
            <a:off x="3357565" y="1431926"/>
            <a:ext cx="2502185" cy="341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p>
            <a:r>
              <a:rPr lang="en-US"/>
              <a:t>For a specific user only</a:t>
            </a:r>
            <a:endParaRPr lang="pt-B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8"/>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nodeType="afterGroup">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nodeType="afterGroup">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nodeType="afterGroup">
                            <p:stCondLst>
                              <p:cond delay="500"/>
                            </p:stCondLst>
                            <p:childTnLst>
                              <p:par>
                                <p:cTn id="36" presetID="1"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par>
                          <p:cTn id="43" fill="hold" nodeType="afterGroup">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nodeType="afterGroup">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nodeType="afterGroup">
                            <p:stCondLst>
                              <p:cond delay="500"/>
                            </p:stCondLst>
                            <p:childTnLst>
                              <p:par>
                                <p:cTn id="62" presetID="1"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P spid="14" grpId="0" animBg="1"/>
      <p:bldP spid="15" grpId="0" animBg="1"/>
      <p:bldP spid="19" grpId="0"/>
      <p:bldP spid="20" grpId="0"/>
      <p:bldP spid="21" grpId="0"/>
      <p:bldP spid="22" grpId="0"/>
      <p:bldP spid="28" grpId="0"/>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Lab 1 – Hello World!</a:t>
            </a:r>
          </a:p>
        </p:txBody>
      </p:sp>
      <p:pic>
        <p:nvPicPr>
          <p:cNvPr id="54275" name="Picture 4" descr="MCj010517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2800" y="3352803"/>
            <a:ext cx="546258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457200" y="342901"/>
            <a:ext cx="7772400" cy="800099"/>
          </a:xfrm>
          <a:prstGeom prst="rect">
            <a:avLst/>
          </a:prstGeom>
          <a:noFill/>
        </p:spPr>
        <p:txBody>
          <a:bodyPr anchor="b"/>
          <a:lstStyle/>
          <a:p>
            <a:pPr eaLnBrk="1" hangingPunct="1"/>
            <a:r>
              <a:rPr lang="en-US" dirty="0"/>
              <a:t>Class Agenda</a:t>
            </a:r>
          </a:p>
        </p:txBody>
      </p:sp>
      <p:sp>
        <p:nvSpPr>
          <p:cNvPr id="200707" name="Rectangle 3"/>
          <p:cNvSpPr>
            <a:spLocks noGrp="1" noChangeArrowheads="1"/>
          </p:cNvSpPr>
          <p:nvPr>
            <p:ph idx="4294967295"/>
          </p:nvPr>
        </p:nvSpPr>
        <p:spPr>
          <a:xfrm>
            <a:off x="457200" y="1371600"/>
            <a:ext cx="8051800" cy="4724400"/>
          </a:xfrm>
          <a:prstGeom prst="rect">
            <a:avLst/>
          </a:prstGeom>
        </p:spPr>
        <p:txBody>
          <a:bodyPr/>
          <a:lstStyle/>
          <a:p>
            <a:pPr marL="0" indent="0" eaLnBrk="1" hangingPunct="1">
              <a:buNone/>
              <a:defRPr/>
            </a:pPr>
            <a:r>
              <a:rPr lang="en-US" sz="2400" dirty="0"/>
              <a:t>Lectures and Labs</a:t>
            </a:r>
          </a:p>
          <a:p>
            <a:pPr lvl="1" eaLnBrk="1" hangingPunct="1">
              <a:defRPr/>
            </a:pPr>
            <a:endParaRPr lang="en-US" altLang="ja-JP" sz="1000" dirty="0">
              <a:ea typeface="MS PGothic" pitchFamily="34" charset="-128"/>
            </a:endParaRP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rgbClr val="002060"/>
                </a:solidFill>
                <a:ea typeface="MS PGothic" pitchFamily="34" charset="-128"/>
              </a:rPr>
              <a:t>User Interaction - User Input and Entity Selection</a:t>
            </a:r>
          </a:p>
          <a:p>
            <a:pPr lvl="1" eaLnBrk="1" hangingPunct="1">
              <a:defRPr/>
            </a:pPr>
            <a:r>
              <a:rPr lang="en-US" altLang="ja-JP" sz="2000" dirty="0">
                <a:ea typeface="MS PGothic" pitchFamily="34" charset="-128"/>
              </a:rPr>
              <a:t>Database Fundamentals – Symbol tables, Transactions</a:t>
            </a:r>
          </a:p>
          <a:p>
            <a:pPr lvl="1" eaLnBrk="1" hangingPunct="1">
              <a:defRPr/>
            </a:pPr>
            <a:r>
              <a:rPr lang="en-US" altLang="ja-JP" sz="2000" dirty="0">
                <a:ea typeface="MS PGothic" pitchFamily="34" charset="-128"/>
              </a:rPr>
              <a:t>User Interface design – Win Form Dialogs and Palettes</a:t>
            </a:r>
          </a:p>
          <a:p>
            <a:pPr lvl="1" eaLnBrk="1" hangingPunct="1">
              <a:defRPr/>
            </a:pPr>
            <a:r>
              <a:rPr lang="en-US" altLang="ja-JP" sz="2000" dirty="0">
                <a:ea typeface="MS PGothic" pitchFamily="34" charset="-128"/>
              </a:rPr>
              <a:t>Event handling – Reacting to AutoCAD Events in .NET. Database</a:t>
            </a:r>
          </a:p>
          <a:p>
            <a:pPr lvl="1" eaLnBrk="1" hangingPunct="1">
              <a:defRPr/>
            </a:pPr>
            <a:r>
              <a:rPr lang="en-US" altLang="ja-JP" sz="2000" dirty="0">
                <a:ea typeface="MS PGothic" pitchFamily="34" charset="-128"/>
              </a:rPr>
              <a:t>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a:t>Prompting for User Input</a:t>
            </a:r>
          </a:p>
        </p:txBody>
      </p:sp>
      <p:sp>
        <p:nvSpPr>
          <p:cNvPr id="90115" name="Rectangle 3"/>
          <p:cNvSpPr>
            <a:spLocks noGrp="1" noChangeArrowheads="1"/>
          </p:cNvSpPr>
          <p:nvPr>
            <p:ph idx="4294967295"/>
          </p:nvPr>
        </p:nvSpPr>
        <p:spPr>
          <a:xfrm>
            <a:off x="762005" y="1295406"/>
            <a:ext cx="7934325" cy="4708525"/>
          </a:xfrm>
          <a:prstGeom prst="rect">
            <a:avLst/>
          </a:prstGeom>
        </p:spPr>
        <p:txBody>
          <a:bodyPr/>
          <a:lstStyle/>
          <a:p>
            <a:pPr lvl="1" eaLnBrk="1" hangingPunct="1"/>
            <a:r>
              <a:rPr lang="en-US" sz="2000" dirty="0"/>
              <a:t>Use </a:t>
            </a:r>
            <a:r>
              <a:rPr lang="en-US" sz="2000" dirty="0" err="1"/>
              <a:t>Prompt</a:t>
            </a:r>
            <a:r>
              <a:rPr lang="en-US" sz="2000" i="1" dirty="0" err="1"/>
              <a:t>XXX</a:t>
            </a:r>
            <a:r>
              <a:rPr lang="en-US" sz="2000" dirty="0" err="1"/>
              <a:t>Options</a:t>
            </a:r>
            <a:r>
              <a:rPr lang="en-US" sz="2000" dirty="0"/>
              <a:t> to set the parameters for prompting</a:t>
            </a:r>
          </a:p>
          <a:p>
            <a:pPr lvl="2" eaLnBrk="1" hangingPunct="1"/>
            <a:endParaRPr lang="en-US" sz="1200" dirty="0"/>
          </a:p>
          <a:p>
            <a:pPr lvl="2" eaLnBrk="1" hangingPunct="1"/>
            <a:r>
              <a:rPr lang="en-US" sz="1800" i="1" dirty="0"/>
              <a:t>XXX</a:t>
            </a:r>
            <a:r>
              <a:rPr lang="en-US" sz="1800" dirty="0"/>
              <a:t> is the value type we want to prompt, such as Angle, String, Distance, Corner etc.</a:t>
            </a:r>
          </a:p>
          <a:p>
            <a:pPr lvl="2" eaLnBrk="1" hangingPunct="1"/>
            <a:r>
              <a:rPr lang="en-US" sz="1800" dirty="0"/>
              <a:t>Use </a:t>
            </a:r>
            <a:r>
              <a:rPr lang="en-US" sz="1800" dirty="0">
                <a:solidFill>
                  <a:schemeClr val="hlink"/>
                </a:solidFill>
              </a:rPr>
              <a:t>Message</a:t>
            </a:r>
            <a:r>
              <a:rPr lang="en-US" sz="1800" dirty="0"/>
              <a:t> and </a:t>
            </a:r>
            <a:r>
              <a:rPr lang="en-US" sz="1800" dirty="0">
                <a:solidFill>
                  <a:schemeClr val="hlink"/>
                </a:solidFill>
              </a:rPr>
              <a:t>Keywords</a:t>
            </a:r>
            <a:r>
              <a:rPr lang="en-US" sz="1800" dirty="0"/>
              <a:t> properties to set the prompt string and list of keywords</a:t>
            </a:r>
          </a:p>
          <a:p>
            <a:pPr lvl="2" eaLnBrk="1" hangingPunct="1"/>
            <a:r>
              <a:rPr lang="en-US" sz="1800" dirty="0"/>
              <a:t>Use </a:t>
            </a:r>
            <a:r>
              <a:rPr lang="en-US" sz="1800" dirty="0" err="1"/>
              <a:t>Allow</a:t>
            </a:r>
            <a:r>
              <a:rPr lang="en-US" sz="1800" i="1" dirty="0" err="1"/>
              <a:t>YYY</a:t>
            </a:r>
            <a:r>
              <a:rPr lang="en-US" sz="1800" i="1" dirty="0"/>
              <a:t> </a:t>
            </a:r>
            <a:r>
              <a:rPr lang="en-US" sz="1800" dirty="0"/>
              <a:t>to set conditions for prompting.</a:t>
            </a:r>
            <a:r>
              <a:rPr lang="en-US" sz="1800" i="1" dirty="0"/>
              <a:t> For e.g., </a:t>
            </a:r>
            <a:r>
              <a:rPr lang="en-US" sz="1800" i="1" dirty="0" err="1"/>
              <a:t>AllowNegative</a:t>
            </a:r>
            <a:endParaRPr lang="en-US" sz="1800" i="1" dirty="0"/>
          </a:p>
          <a:p>
            <a:pPr lvl="2" eaLnBrk="1" hangingPunct="1"/>
            <a:endParaRPr lang="en-US" sz="1600" dirty="0"/>
          </a:p>
          <a:p>
            <a:pPr lvl="1" eaLnBrk="1" hangingPunct="1"/>
            <a:r>
              <a:rPr lang="en-US" sz="2000" dirty="0"/>
              <a:t>To prompt, use Editor’s </a:t>
            </a:r>
            <a:r>
              <a:rPr lang="en-US" sz="2000" dirty="0" err="1"/>
              <a:t>GetXXX</a:t>
            </a:r>
            <a:r>
              <a:rPr lang="en-US" sz="2000" dirty="0"/>
              <a:t> functions</a:t>
            </a:r>
          </a:p>
          <a:p>
            <a:pPr lvl="2" eaLnBrk="1" hangingPunct="1"/>
            <a:r>
              <a:rPr lang="en-US" sz="1800" i="1" dirty="0"/>
              <a:t>Examples - </a:t>
            </a:r>
            <a:r>
              <a:rPr lang="en-US" sz="1800" i="1" dirty="0" err="1"/>
              <a:t>GetAngle</a:t>
            </a:r>
            <a:r>
              <a:rPr lang="en-US" sz="1800" i="1" dirty="0"/>
              <a:t>, </a:t>
            </a:r>
            <a:r>
              <a:rPr lang="en-US" sz="1800" i="1" dirty="0" err="1"/>
              <a:t>GetString</a:t>
            </a:r>
            <a:r>
              <a:rPr lang="en-US" sz="1800" i="1" dirty="0"/>
              <a:t>, </a:t>
            </a:r>
            <a:r>
              <a:rPr lang="en-US" sz="1800" i="1" dirty="0" err="1"/>
              <a:t>GetDistance</a:t>
            </a:r>
            <a:r>
              <a:rPr lang="en-US" sz="1800" i="1" dirty="0"/>
              <a:t>, </a:t>
            </a:r>
            <a:r>
              <a:rPr lang="en-US" sz="1800" i="1" dirty="0" err="1"/>
              <a:t>GetCorner</a:t>
            </a:r>
            <a:r>
              <a:rPr lang="en-US" sz="1800" i="1" dirty="0"/>
              <a:t> </a:t>
            </a:r>
            <a:r>
              <a:rPr lang="en-US" sz="1800" i="1" dirty="0" err="1"/>
              <a:t>etc</a:t>
            </a:r>
            <a:endParaRPr lang="en-US" sz="1800" i="1" dirty="0"/>
          </a:p>
          <a:p>
            <a:pPr lvl="2" eaLnBrk="1" hangingPunct="1"/>
            <a:r>
              <a:rPr lang="en-US" sz="1800" i="1" dirty="0"/>
              <a:t>Pass </a:t>
            </a:r>
            <a:r>
              <a:rPr lang="en-US" sz="1800" i="1" dirty="0" err="1"/>
              <a:t>PromptXXXOptions</a:t>
            </a:r>
            <a:r>
              <a:rPr lang="en-US" sz="1800" i="1" dirty="0"/>
              <a:t> into </a:t>
            </a:r>
            <a:r>
              <a:rPr lang="en-US" sz="1800" i="1" dirty="0" err="1"/>
              <a:t>GetXXX</a:t>
            </a:r>
            <a:endParaRPr lang="en-US" sz="1800" i="1" dirty="0"/>
          </a:p>
          <a:p>
            <a:pPr lvl="2" eaLnBrk="1" hangingPunct="1">
              <a:buFont typeface="Wingdings" pitchFamily="2" charset="2"/>
              <a:buNone/>
            </a:pPr>
            <a:endParaRPr lang="en-US" sz="1600" dirty="0"/>
          </a:p>
          <a:p>
            <a:pPr lvl="1"/>
            <a:r>
              <a:rPr lang="en-US" sz="2000" dirty="0"/>
              <a:t>Result of prompting stored in </a:t>
            </a:r>
            <a:r>
              <a:rPr lang="en-US" sz="2000" dirty="0" err="1"/>
              <a:t>PromptResult</a:t>
            </a:r>
            <a:r>
              <a:rPr lang="en-US" sz="2000" dirty="0"/>
              <a:t> or derived types </a:t>
            </a:r>
          </a:p>
          <a:p>
            <a:pPr lvl="2"/>
            <a:r>
              <a:rPr lang="en-US" sz="1800" i="1" dirty="0"/>
              <a:t>Examples – </a:t>
            </a:r>
            <a:r>
              <a:rPr lang="en-US" sz="1800" i="1" dirty="0" err="1"/>
              <a:t>PromptDoubleResult</a:t>
            </a:r>
            <a:r>
              <a:rPr lang="en-US" sz="1800" i="1" dirty="0"/>
              <a:t>, </a:t>
            </a:r>
            <a:r>
              <a:rPr lang="en-US" sz="1800" i="1" dirty="0" err="1"/>
              <a:t>PromptIntegerResult</a:t>
            </a:r>
            <a:r>
              <a:rPr lang="en-US" sz="1800" i="1" dirty="0"/>
              <a:t> etc.</a:t>
            </a:r>
          </a:p>
          <a:p>
            <a:pPr lvl="1" eaLnBrk="1" hangingPunct="1">
              <a:buFont typeface="Wingdings" pitchFamily="2" charset="2"/>
              <a:buNone/>
            </a:pPr>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Effect transition="in" filter="blinds(horizontal)">
                                      <p:cBhvr>
                                        <p:cTn id="7" dur="500"/>
                                        <p:tgtEl>
                                          <p:spTgt spid="901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0115">
                                            <p:txEl>
                                              <p:pRg st="2" end="2"/>
                                            </p:txEl>
                                          </p:spTgt>
                                        </p:tgtEl>
                                        <p:attrNameLst>
                                          <p:attrName>style.visibility</p:attrName>
                                        </p:attrNameLst>
                                      </p:cBhvr>
                                      <p:to>
                                        <p:strVal val="visible"/>
                                      </p:to>
                                    </p:set>
                                    <p:animEffect transition="in" filter="blinds(horizontal)">
                                      <p:cBhvr>
                                        <p:cTn id="12" dur="500"/>
                                        <p:tgtEl>
                                          <p:spTgt spid="9011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0115">
                                            <p:txEl>
                                              <p:pRg st="3" end="3"/>
                                            </p:txEl>
                                          </p:spTgt>
                                        </p:tgtEl>
                                        <p:attrNameLst>
                                          <p:attrName>style.visibility</p:attrName>
                                        </p:attrNameLst>
                                      </p:cBhvr>
                                      <p:to>
                                        <p:strVal val="visible"/>
                                      </p:to>
                                    </p:set>
                                    <p:animEffect transition="in" filter="blinds(horizontal)">
                                      <p:cBhvr>
                                        <p:cTn id="17" dur="500"/>
                                        <p:tgtEl>
                                          <p:spTgt spid="9011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0115">
                                            <p:txEl>
                                              <p:pRg st="4" end="4"/>
                                            </p:txEl>
                                          </p:spTgt>
                                        </p:tgtEl>
                                        <p:attrNameLst>
                                          <p:attrName>style.visibility</p:attrName>
                                        </p:attrNameLst>
                                      </p:cBhvr>
                                      <p:to>
                                        <p:strVal val="visible"/>
                                      </p:to>
                                    </p:set>
                                    <p:animEffect transition="in" filter="blinds(horizontal)">
                                      <p:cBhvr>
                                        <p:cTn id="22" dur="500"/>
                                        <p:tgtEl>
                                          <p:spTgt spid="90115">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0115">
                                            <p:txEl>
                                              <p:pRg st="6" end="6"/>
                                            </p:txEl>
                                          </p:spTgt>
                                        </p:tgtEl>
                                        <p:attrNameLst>
                                          <p:attrName>style.visibility</p:attrName>
                                        </p:attrNameLst>
                                      </p:cBhvr>
                                      <p:to>
                                        <p:strVal val="visible"/>
                                      </p:to>
                                    </p:set>
                                    <p:animEffect transition="in" filter="blinds(horizontal)">
                                      <p:cBhvr>
                                        <p:cTn id="27" dur="500"/>
                                        <p:tgtEl>
                                          <p:spTgt spid="90115">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90115">
                                            <p:txEl>
                                              <p:pRg st="7" end="7"/>
                                            </p:txEl>
                                          </p:spTgt>
                                        </p:tgtEl>
                                        <p:attrNameLst>
                                          <p:attrName>style.visibility</p:attrName>
                                        </p:attrNameLst>
                                      </p:cBhvr>
                                      <p:to>
                                        <p:strVal val="visible"/>
                                      </p:to>
                                    </p:set>
                                    <p:animEffect transition="in" filter="blinds(horizontal)">
                                      <p:cBhvr>
                                        <p:cTn id="32" dur="500"/>
                                        <p:tgtEl>
                                          <p:spTgt spid="90115">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90115">
                                            <p:txEl>
                                              <p:pRg st="8" end="8"/>
                                            </p:txEl>
                                          </p:spTgt>
                                        </p:tgtEl>
                                        <p:attrNameLst>
                                          <p:attrName>style.visibility</p:attrName>
                                        </p:attrNameLst>
                                      </p:cBhvr>
                                      <p:to>
                                        <p:strVal val="visible"/>
                                      </p:to>
                                    </p:set>
                                    <p:animEffect transition="in" filter="blinds(horizontal)">
                                      <p:cBhvr>
                                        <p:cTn id="37" dur="500"/>
                                        <p:tgtEl>
                                          <p:spTgt spid="90115">
                                            <p:txEl>
                                              <p:pRg st="8" end="8"/>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90115">
                                            <p:txEl>
                                              <p:pRg st="10" end="10"/>
                                            </p:txEl>
                                          </p:spTgt>
                                        </p:tgtEl>
                                        <p:attrNameLst>
                                          <p:attrName>style.visibility</p:attrName>
                                        </p:attrNameLst>
                                      </p:cBhvr>
                                      <p:to>
                                        <p:strVal val="visible"/>
                                      </p:to>
                                    </p:set>
                                    <p:animEffect transition="in" filter="blinds(horizontal)">
                                      <p:cBhvr>
                                        <p:cTn id="42" dur="500"/>
                                        <p:tgtEl>
                                          <p:spTgt spid="90115">
                                            <p:txEl>
                                              <p:pRg st="10" end="1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90115">
                                            <p:txEl>
                                              <p:pRg st="11" end="11"/>
                                            </p:txEl>
                                          </p:spTgt>
                                        </p:tgtEl>
                                        <p:attrNameLst>
                                          <p:attrName>style.visibility</p:attrName>
                                        </p:attrNameLst>
                                      </p:cBhvr>
                                      <p:to>
                                        <p:strVal val="visible"/>
                                      </p:to>
                                    </p:set>
                                    <p:animEffect transition="in" filter="blinds(horizontal)">
                                      <p:cBhvr>
                                        <p:cTn id="47" dur="500"/>
                                        <p:tgtEl>
                                          <p:spTgt spid="9011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idx="4294967295"/>
          </p:nvPr>
        </p:nvSpPr>
        <p:spPr>
          <a:xfrm>
            <a:off x="749303" y="255533"/>
            <a:ext cx="7933930" cy="735067"/>
          </a:xfrm>
          <a:prstGeom prst="rect">
            <a:avLst/>
          </a:prstGeom>
        </p:spPr>
        <p:txBody>
          <a:bodyPr/>
          <a:lstStyle/>
          <a:p>
            <a:r>
              <a:rPr lang="pt-BR"/>
              <a:t>Prompt for a point on screen</a:t>
            </a:r>
          </a:p>
        </p:txBody>
      </p:sp>
      <p:sp>
        <p:nvSpPr>
          <p:cNvPr id="4" name="Espaço Reservado para Conteúdo 3"/>
          <p:cNvSpPr>
            <a:spLocks noGrp="1"/>
          </p:cNvSpPr>
          <p:nvPr>
            <p:ph idx="4294967295"/>
          </p:nvPr>
        </p:nvSpPr>
        <p:spPr>
          <a:xfrm>
            <a:off x="457200" y="1209324"/>
            <a:ext cx="8149833" cy="4962876"/>
          </a:xfrm>
          <a:prstGeom prst="rect">
            <a:avLst/>
          </a:prstGeom>
        </p:spPr>
        <p:txBody>
          <a:bodyPr/>
          <a:lstStyle/>
          <a:p>
            <a:pPr>
              <a:defRPr/>
            </a:pPr>
            <a:r>
              <a:rPr lang="pt-BR" sz="2400" dirty="0">
                <a:sym typeface="Arial" charset="0"/>
              </a:rPr>
              <a:t>Config the options to select a point on screen </a:t>
            </a:r>
          </a:p>
          <a:p>
            <a:pPr>
              <a:defRPr/>
            </a:pPr>
            <a:endParaRPr lang="pt-BR" dirty="0">
              <a:sym typeface="Arial" charset="0"/>
            </a:endParaRPr>
          </a:p>
          <a:p>
            <a:pPr>
              <a:defRPr/>
            </a:pPr>
            <a:endParaRPr lang="pt-BR" sz="2400" dirty="0">
              <a:sym typeface="Arial" charset="0"/>
            </a:endParaRPr>
          </a:p>
          <a:p>
            <a:pPr>
              <a:defRPr/>
            </a:pPr>
            <a:r>
              <a:rPr lang="pt-BR" sz="2400" dirty="0">
                <a:sym typeface="Arial" charset="0"/>
              </a:rPr>
              <a:t>Ask the user to select the point and store the selection result</a:t>
            </a:r>
          </a:p>
          <a:p>
            <a:pPr>
              <a:defRPr/>
            </a:pPr>
            <a:endParaRPr lang="pt-BR" dirty="0">
              <a:sym typeface="Arial" charset="0"/>
            </a:endParaRPr>
          </a:p>
          <a:p>
            <a:pPr>
              <a:defRPr/>
            </a:pPr>
            <a:endParaRPr lang="pt-BR" sz="2400" dirty="0">
              <a:sym typeface="Arial" charset="0"/>
            </a:endParaRPr>
          </a:p>
          <a:p>
            <a:pPr>
              <a:defRPr/>
            </a:pPr>
            <a:r>
              <a:rPr lang="pt-BR" sz="2400" dirty="0">
                <a:sym typeface="Arial" charset="0"/>
              </a:rPr>
              <a:t>Create a Point3d variable to store the selected point</a:t>
            </a:r>
          </a:p>
          <a:p>
            <a:pPr lvl="1">
              <a:defRPr/>
            </a:pPr>
            <a:r>
              <a:rPr lang="pt-BR" sz="1400" dirty="0">
                <a:sym typeface="Arial" charset="0"/>
              </a:rPr>
              <a:t>Requires an additional </a:t>
            </a:r>
            <a:r>
              <a:rPr lang="pt-BR" sz="1400" i="1" dirty="0">
                <a:sym typeface="Arial" charset="0"/>
              </a:rPr>
              <a:t>imports</a:t>
            </a:r>
            <a:r>
              <a:rPr lang="pt-BR" sz="1400" dirty="0">
                <a:sym typeface="Arial" charset="0"/>
              </a:rPr>
              <a:t> for Point3d: </a:t>
            </a:r>
            <a:r>
              <a:rPr lang="pt-BR" sz="1400" b="1" dirty="0">
                <a:sym typeface="Arial" charset="0"/>
              </a:rPr>
              <a:t>Autodesk.AutoCAD.Geometry</a:t>
            </a:r>
          </a:p>
          <a:p>
            <a:pPr>
              <a:defRPr/>
            </a:pPr>
            <a:endParaRPr lang="pt-BR" dirty="0">
              <a:sym typeface="Arial" charset="0"/>
            </a:endParaRPr>
          </a:p>
          <a:p>
            <a:pPr>
              <a:defRPr/>
            </a:pPr>
            <a:endParaRPr lang="pt-BR" sz="1200" dirty="0">
              <a:sym typeface="Arial" charset="0"/>
            </a:endParaRPr>
          </a:p>
          <a:p>
            <a:pPr>
              <a:defRPr/>
            </a:pPr>
            <a:r>
              <a:rPr lang="pt-BR" sz="2400" dirty="0">
                <a:sym typeface="Arial" charset="0"/>
              </a:rPr>
              <a:t>Write the point coordinates (XYZ)</a:t>
            </a:r>
          </a:p>
        </p:txBody>
      </p:sp>
      <p:sp>
        <p:nvSpPr>
          <p:cNvPr id="3" name="TextBox 2"/>
          <p:cNvSpPr txBox="1"/>
          <p:nvPr/>
        </p:nvSpPr>
        <p:spPr>
          <a:xfrm>
            <a:off x="979488" y="1752600"/>
            <a:ext cx="7605505" cy="403422"/>
          </a:xfrm>
          <a:prstGeom prst="rect">
            <a:avLst/>
          </a:prstGeom>
          <a:noFill/>
        </p:spPr>
        <p:txBody>
          <a:bodyPr wrap="none" lIns="64243" tIns="32120" rIns="64243" bIns="32120">
            <a:spAutoFit/>
          </a:bodyPr>
          <a:lstStyle/>
          <a:p>
            <a:pPr>
              <a:defRPr/>
            </a:pPr>
            <a:r>
              <a:rPr lang="en-US" sz="2000" dirty="0">
                <a:solidFill>
                  <a:srgbClr val="0000FF"/>
                </a:solidFill>
                <a:latin typeface="Arial" charset="0"/>
              </a:rPr>
              <a:t>Dim</a:t>
            </a:r>
            <a:r>
              <a:rPr lang="en-US" sz="2000" dirty="0">
                <a:solidFill>
                  <a:prstClr val="black"/>
                </a:solidFill>
                <a:latin typeface="Arial" charset="0"/>
              </a:rPr>
              <a:t> </a:t>
            </a:r>
            <a:r>
              <a:rPr lang="en-US" sz="2200" dirty="0" err="1">
                <a:latin typeface="+mn-lt"/>
                <a:sym typeface="Arial" charset="0"/>
              </a:rPr>
              <a:t>pointOptions</a:t>
            </a:r>
            <a:r>
              <a:rPr lang="en-US" sz="2000" dirty="0">
                <a:latin typeface="Arial" charset="0"/>
              </a:rPr>
              <a:t> </a:t>
            </a:r>
            <a:r>
              <a:rPr lang="en-US" sz="2000" dirty="0">
                <a:solidFill>
                  <a:srgbClr val="0000FF"/>
                </a:solidFill>
                <a:latin typeface="Arial" charset="0"/>
              </a:rPr>
              <a:t>As</a:t>
            </a:r>
            <a:r>
              <a:rPr lang="en-US" sz="2000" dirty="0">
                <a:solidFill>
                  <a:prstClr val="black"/>
                </a:solidFill>
                <a:latin typeface="Arial" charset="0"/>
              </a:rPr>
              <a:t> </a:t>
            </a:r>
            <a:r>
              <a:rPr lang="en-US" sz="2000" dirty="0">
                <a:solidFill>
                  <a:srgbClr val="0000FF"/>
                </a:solidFill>
                <a:latin typeface="Arial" charset="0"/>
              </a:rPr>
              <a:t>New</a:t>
            </a:r>
            <a:r>
              <a:rPr lang="en-US" sz="2000" dirty="0">
                <a:latin typeface="Arial" charset="0"/>
              </a:rPr>
              <a:t> </a:t>
            </a:r>
            <a:r>
              <a:rPr lang="en-US" sz="2200" dirty="0" err="1">
                <a:latin typeface="+mn-lt"/>
              </a:rPr>
              <a:t>PromptPointOptions</a:t>
            </a:r>
            <a:r>
              <a:rPr lang="en-US" sz="2200" dirty="0">
                <a:latin typeface="+mn-lt"/>
              </a:rPr>
              <a:t>("Select a point: ")</a:t>
            </a:r>
            <a:endParaRPr lang="pt-BR" sz="2200" dirty="0">
              <a:latin typeface="+mn-lt"/>
            </a:endParaRPr>
          </a:p>
        </p:txBody>
      </p:sp>
      <p:sp>
        <p:nvSpPr>
          <p:cNvPr id="5" name="TextBox 4"/>
          <p:cNvSpPr txBox="1"/>
          <p:nvPr/>
        </p:nvSpPr>
        <p:spPr>
          <a:xfrm>
            <a:off x="777882" y="3330378"/>
            <a:ext cx="7807112" cy="403422"/>
          </a:xfrm>
          <a:prstGeom prst="rect">
            <a:avLst/>
          </a:prstGeom>
          <a:noFill/>
        </p:spPr>
        <p:txBody>
          <a:bodyPr wrap="square" lIns="64243" tIns="32120" rIns="64243" bIns="32120">
            <a:spAutoFit/>
          </a:bodyPr>
          <a:lstStyle/>
          <a:p>
            <a:pPr>
              <a:defRPr/>
            </a:pPr>
            <a:r>
              <a:rPr lang="pt-BR" sz="2000" dirty="0">
                <a:solidFill>
                  <a:srgbClr val="0000FF"/>
                </a:solidFill>
                <a:latin typeface="Arial" charset="0"/>
              </a:rPr>
              <a:t>Dim</a:t>
            </a:r>
            <a:r>
              <a:rPr lang="pt-BR" sz="2000" dirty="0">
                <a:solidFill>
                  <a:prstClr val="black"/>
                </a:solidFill>
                <a:latin typeface="Arial" charset="0"/>
              </a:rPr>
              <a:t> </a:t>
            </a:r>
            <a:r>
              <a:rPr lang="pt-BR" sz="2200" dirty="0">
                <a:latin typeface="+mn-lt"/>
              </a:rPr>
              <a:t>pointResult</a:t>
            </a:r>
            <a:r>
              <a:rPr lang="pt-BR" sz="2000" dirty="0">
                <a:latin typeface="Arial" charset="0"/>
              </a:rPr>
              <a:t> </a:t>
            </a:r>
            <a:r>
              <a:rPr lang="pt-BR" sz="2000" dirty="0">
                <a:solidFill>
                  <a:srgbClr val="0000FF"/>
                </a:solidFill>
                <a:latin typeface="Arial" charset="0"/>
              </a:rPr>
              <a:t>As</a:t>
            </a:r>
            <a:r>
              <a:rPr lang="pt-BR" sz="2000" dirty="0">
                <a:solidFill>
                  <a:prstClr val="black"/>
                </a:solidFill>
                <a:latin typeface="Arial" charset="0"/>
              </a:rPr>
              <a:t> </a:t>
            </a:r>
            <a:r>
              <a:rPr lang="pt-BR" sz="2200" dirty="0">
                <a:latin typeface="+mn-lt"/>
              </a:rPr>
              <a:t>PromptPointResult = ed.GetPoint(pointOptions)</a:t>
            </a:r>
          </a:p>
        </p:txBody>
      </p:sp>
      <p:sp>
        <p:nvSpPr>
          <p:cNvPr id="6" name="TextBox 5"/>
          <p:cNvSpPr txBox="1"/>
          <p:nvPr/>
        </p:nvSpPr>
        <p:spPr>
          <a:xfrm>
            <a:off x="979491" y="4556125"/>
            <a:ext cx="5773081" cy="403422"/>
          </a:xfrm>
          <a:prstGeom prst="rect">
            <a:avLst/>
          </a:prstGeom>
          <a:noFill/>
        </p:spPr>
        <p:txBody>
          <a:bodyPr wrap="none" lIns="64243" tIns="32120" rIns="64243" bIns="32120">
            <a:spAutoFit/>
          </a:bodyPr>
          <a:lstStyle/>
          <a:p>
            <a:pPr>
              <a:defRPr/>
            </a:pPr>
            <a:r>
              <a:rPr lang="pt-BR" sz="2000" dirty="0">
                <a:solidFill>
                  <a:srgbClr val="0000FF"/>
                </a:solidFill>
                <a:latin typeface="Arial" charset="0"/>
              </a:rPr>
              <a:t>Dim</a:t>
            </a:r>
            <a:r>
              <a:rPr lang="pt-BR" sz="2000" dirty="0">
                <a:solidFill>
                  <a:prstClr val="black"/>
                </a:solidFill>
                <a:latin typeface="Arial" charset="0"/>
              </a:rPr>
              <a:t> </a:t>
            </a:r>
            <a:r>
              <a:rPr lang="pt-BR" sz="2200" dirty="0">
                <a:latin typeface="+mn-lt"/>
              </a:rPr>
              <a:t>selectedPoint</a:t>
            </a:r>
            <a:r>
              <a:rPr lang="pt-BR" sz="2000" dirty="0">
                <a:latin typeface="Arial" charset="0"/>
              </a:rPr>
              <a:t> </a:t>
            </a:r>
            <a:r>
              <a:rPr lang="pt-BR" sz="2000" dirty="0">
                <a:solidFill>
                  <a:srgbClr val="0000FF"/>
                </a:solidFill>
                <a:latin typeface="Arial" charset="0"/>
              </a:rPr>
              <a:t>As</a:t>
            </a:r>
            <a:r>
              <a:rPr lang="pt-BR" sz="2000" dirty="0">
                <a:latin typeface="Arial" charset="0"/>
              </a:rPr>
              <a:t> </a:t>
            </a:r>
            <a:r>
              <a:rPr lang="pt-BR" sz="2200" dirty="0">
                <a:latin typeface="+mn-lt"/>
              </a:rPr>
              <a:t>Point3d = pointResult.Value</a:t>
            </a:r>
          </a:p>
        </p:txBody>
      </p:sp>
      <p:sp>
        <p:nvSpPr>
          <p:cNvPr id="7" name="TextBox 6"/>
          <p:cNvSpPr txBox="1">
            <a:spLocks noChangeArrowheads="1"/>
          </p:cNvSpPr>
          <p:nvPr/>
        </p:nvSpPr>
        <p:spPr bwMode="auto">
          <a:xfrm>
            <a:off x="1113521" y="5791200"/>
            <a:ext cx="4982479" cy="403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2200" dirty="0">
                <a:latin typeface="+mn-lt"/>
              </a:rPr>
              <a:t>ed.WriteMessage(selectedPoint.ToString())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P spid="5"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a:t>More User Interaction</a:t>
            </a:r>
          </a:p>
        </p:txBody>
      </p:sp>
      <p:sp>
        <p:nvSpPr>
          <p:cNvPr id="158723" name="Rectangle 3"/>
          <p:cNvSpPr>
            <a:spLocks noGrp="1" noChangeArrowheads="1"/>
          </p:cNvSpPr>
          <p:nvPr>
            <p:ph idx="4294967295"/>
          </p:nvPr>
        </p:nvSpPr>
        <p:spPr>
          <a:xfrm>
            <a:off x="762000" y="1066800"/>
            <a:ext cx="7933930" cy="5486400"/>
          </a:xfrm>
          <a:prstGeom prst="rect">
            <a:avLst/>
          </a:prstGeom>
        </p:spPr>
        <p:txBody>
          <a:bodyPr/>
          <a:lstStyle/>
          <a:p>
            <a:pPr marL="0" indent="0" eaLnBrk="1" hangingPunct="1">
              <a:buNone/>
              <a:defRPr/>
            </a:pPr>
            <a:r>
              <a:rPr lang="en-US" sz="2000" dirty="0" err="1">
                <a:sym typeface="Arial" charset="0"/>
              </a:rPr>
              <a:t>Prompts</a:t>
            </a:r>
            <a:r>
              <a:rPr lang="en-US" sz="2000" b="1" dirty="0" err="1">
                <a:sym typeface="Arial" charset="0"/>
              </a:rPr>
              <a:t>XXX</a:t>
            </a:r>
            <a:r>
              <a:rPr lang="en-US" sz="2000" dirty="0" err="1">
                <a:sym typeface="Arial" charset="0"/>
              </a:rPr>
              <a:t>Options</a:t>
            </a:r>
            <a:r>
              <a:rPr lang="en-US" sz="2000" dirty="0">
                <a:sym typeface="Arial" charset="0"/>
              </a:rPr>
              <a:t> is used to control prompting such as</a:t>
            </a:r>
          </a:p>
          <a:p>
            <a:pPr eaLnBrk="1" hangingPunct="1">
              <a:defRPr/>
            </a:pPr>
            <a:endParaRPr lang="en-US" sz="2000" dirty="0">
              <a:sym typeface="Arial" charset="0"/>
            </a:endParaRPr>
          </a:p>
          <a:p>
            <a:pPr eaLnBrk="1" hangingPunct="1">
              <a:defRPr/>
            </a:pPr>
            <a:r>
              <a:rPr lang="en-US" sz="2000" dirty="0">
                <a:sym typeface="Arial" charset="0"/>
              </a:rPr>
              <a:t>Set the Message </a:t>
            </a:r>
          </a:p>
          <a:p>
            <a:pPr lvl="1" eaLnBrk="1" hangingPunct="1">
              <a:defRPr/>
            </a:pPr>
            <a:r>
              <a:rPr lang="en-US" sz="1600" dirty="0">
                <a:solidFill>
                  <a:srgbClr val="FF0000"/>
                </a:solidFill>
                <a:sym typeface="Arial" charset="0"/>
              </a:rPr>
              <a:t>Enter Number of Sides: </a:t>
            </a:r>
          </a:p>
          <a:p>
            <a:pPr lvl="1" eaLnBrk="1" hangingPunct="1">
              <a:defRPr/>
            </a:pPr>
            <a:endParaRPr lang="en-US" sz="1600" dirty="0">
              <a:solidFill>
                <a:srgbClr val="FF0000"/>
              </a:solidFill>
              <a:sym typeface="Arial" charset="0"/>
            </a:endParaRPr>
          </a:p>
          <a:p>
            <a:pPr>
              <a:defRPr/>
            </a:pPr>
            <a:r>
              <a:rPr lang="en-US" sz="2000" dirty="0">
                <a:sym typeface="Arial" charset="0"/>
              </a:rPr>
              <a:t>Set Keywords</a:t>
            </a:r>
          </a:p>
          <a:p>
            <a:pPr lvl="1" eaLnBrk="1" hangingPunct="1">
              <a:defRPr/>
            </a:pPr>
            <a:r>
              <a:rPr lang="en-US" sz="1600" dirty="0">
                <a:sym typeface="Arial" charset="0"/>
              </a:rPr>
              <a:t>Enter Number of Sides [</a:t>
            </a:r>
            <a:r>
              <a:rPr lang="en-US" sz="1600" dirty="0">
                <a:solidFill>
                  <a:srgbClr val="FF0000"/>
                </a:solidFill>
                <a:sym typeface="Arial" charset="0"/>
              </a:rPr>
              <a:t>T</a:t>
            </a:r>
            <a:r>
              <a:rPr lang="en-US" sz="1600" dirty="0">
                <a:sym typeface="Arial" charset="0"/>
              </a:rPr>
              <a:t>riangle/</a:t>
            </a:r>
            <a:r>
              <a:rPr lang="en-US" sz="1600" dirty="0">
                <a:solidFill>
                  <a:srgbClr val="FF0000"/>
                </a:solidFill>
                <a:sym typeface="Arial" charset="0"/>
              </a:rPr>
              <a:t>S</a:t>
            </a:r>
            <a:r>
              <a:rPr lang="en-US" sz="1600" dirty="0">
                <a:sym typeface="Arial" charset="0"/>
              </a:rPr>
              <a:t>quare/</a:t>
            </a:r>
            <a:r>
              <a:rPr lang="en-US" sz="1600" dirty="0">
                <a:solidFill>
                  <a:srgbClr val="FF0000"/>
                </a:solidFill>
                <a:sym typeface="Arial" charset="0"/>
              </a:rPr>
              <a:t>P</a:t>
            </a:r>
            <a:r>
              <a:rPr lang="en-US" sz="1600" dirty="0">
                <a:sym typeface="Arial" charset="0"/>
              </a:rPr>
              <a:t>entagon] :</a:t>
            </a:r>
          </a:p>
          <a:p>
            <a:pPr lvl="1" eaLnBrk="1" hangingPunct="1">
              <a:defRPr/>
            </a:pPr>
            <a:endParaRPr lang="en-US" sz="1600" dirty="0">
              <a:sym typeface="Arial" charset="0"/>
            </a:endParaRPr>
          </a:p>
          <a:p>
            <a:pPr>
              <a:defRPr/>
            </a:pPr>
            <a:r>
              <a:rPr lang="en-US" sz="2000" dirty="0">
                <a:sym typeface="Arial" charset="0"/>
              </a:rPr>
              <a:t>Set Defaults</a:t>
            </a:r>
          </a:p>
          <a:p>
            <a:pPr lvl="1" eaLnBrk="1" hangingPunct="1">
              <a:defRPr/>
            </a:pPr>
            <a:r>
              <a:rPr lang="en-US" dirty="0">
                <a:sym typeface="Arial" charset="0"/>
              </a:rPr>
              <a:t>	</a:t>
            </a:r>
            <a:r>
              <a:rPr lang="en-US" sz="1600" dirty="0">
                <a:sym typeface="Arial" charset="0"/>
              </a:rPr>
              <a:t>Enter Number of Sides [Triangle/Square/Pentagon] &lt;</a:t>
            </a:r>
            <a:r>
              <a:rPr lang="en-US" sz="1600" dirty="0">
                <a:solidFill>
                  <a:srgbClr val="FF0000"/>
                </a:solidFill>
                <a:sym typeface="Arial" charset="0"/>
              </a:rPr>
              <a:t>3</a:t>
            </a:r>
            <a:r>
              <a:rPr lang="en-US" sz="1600" dirty="0">
                <a:sym typeface="Arial" charset="0"/>
              </a:rPr>
              <a:t>&gt;:</a:t>
            </a:r>
          </a:p>
          <a:p>
            <a:pPr lvl="1" eaLnBrk="1" hangingPunct="1">
              <a:defRPr/>
            </a:pPr>
            <a:endParaRPr lang="en-US" sz="1600" dirty="0">
              <a:sym typeface="Arial" charset="0"/>
            </a:endParaRPr>
          </a:p>
          <a:p>
            <a:pPr>
              <a:defRPr/>
            </a:pPr>
            <a:r>
              <a:rPr lang="en-US" sz="2000" dirty="0">
                <a:sym typeface="Arial" charset="0"/>
              </a:rPr>
              <a:t>Set Allowed values</a:t>
            </a:r>
          </a:p>
          <a:p>
            <a:pPr lvl="1" eaLnBrk="1" hangingPunct="1">
              <a:defRPr/>
            </a:pPr>
            <a:r>
              <a:rPr lang="en-US" dirty="0">
                <a:sym typeface="Arial" charset="0"/>
              </a:rPr>
              <a:t>	</a:t>
            </a:r>
            <a:r>
              <a:rPr lang="en-US" sz="1600" dirty="0">
                <a:sym typeface="Arial" charset="0"/>
              </a:rPr>
              <a:t>Enter Number of Sides [Triangle/Square/Pentagon] &lt;3&gt;:  </a:t>
            </a:r>
            <a:r>
              <a:rPr lang="en-US" sz="1600" dirty="0">
                <a:solidFill>
                  <a:srgbClr val="FF0000"/>
                </a:solidFill>
                <a:sym typeface="Arial" charset="0"/>
              </a:rPr>
              <a:t>-5</a:t>
            </a:r>
          </a:p>
          <a:p>
            <a:pPr lvl="2" eaLnBrk="1" hangingPunct="1">
              <a:defRPr/>
            </a:pPr>
            <a:r>
              <a:rPr lang="en-US" sz="1600" dirty="0">
                <a:solidFill>
                  <a:srgbClr val="FF0000"/>
                </a:solidFill>
                <a:sym typeface="Arial" charset="0"/>
              </a:rPr>
              <a:t>Value must be positive and nonzero.</a:t>
            </a:r>
          </a:p>
          <a:p>
            <a:pPr lvl="2" eaLnBrk="1" hangingPunct="1">
              <a:defRPr/>
            </a:pPr>
            <a:endParaRPr lang="en-US" sz="1600" dirty="0">
              <a:solidFill>
                <a:srgbClr val="FF0000"/>
              </a:solidFill>
              <a:sym typeface="Arial" charset="0"/>
            </a:endParaRPr>
          </a:p>
          <a:p>
            <a:pPr marL="0" indent="0">
              <a:buNone/>
              <a:defRPr/>
            </a:pPr>
            <a:r>
              <a:rPr lang="en-US" sz="2000" dirty="0" err="1">
                <a:sym typeface="Arial" charset="0"/>
              </a:rPr>
              <a:t>Prompt</a:t>
            </a:r>
            <a:r>
              <a:rPr lang="en-US" sz="2000" b="1" dirty="0" err="1">
                <a:sym typeface="Arial" charset="0"/>
              </a:rPr>
              <a:t>XXX</a:t>
            </a:r>
            <a:r>
              <a:rPr lang="en-US" sz="2000" dirty="0" err="1">
                <a:sym typeface="Arial" charset="0"/>
              </a:rPr>
              <a:t>Result</a:t>
            </a:r>
            <a:r>
              <a:rPr lang="en-US" sz="2000" dirty="0">
                <a:sym typeface="Arial" charset="0"/>
              </a:rPr>
              <a:t> is used to obtain result of prompting</a:t>
            </a:r>
          </a:p>
          <a:p>
            <a:pPr lvl="3" eaLnBrk="1" hangingPunct="1">
              <a:defRPr/>
            </a:pPr>
            <a:endParaRPr lang="en-US" dirty="0">
              <a:sym typeface="Arial" charset="0"/>
            </a:endParaRPr>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Additional prompts</a:t>
            </a:r>
          </a:p>
        </p:txBody>
      </p:sp>
      <p:sp>
        <p:nvSpPr>
          <p:cNvPr id="59395" name="Rectangle 3"/>
          <p:cNvSpPr>
            <a:spLocks noGrp="1" noChangeArrowheads="1"/>
          </p:cNvSpPr>
          <p:nvPr>
            <p:ph idx="4294967295"/>
          </p:nvPr>
        </p:nvSpPr>
        <p:spPr>
          <a:xfrm>
            <a:off x="762005" y="1190629"/>
            <a:ext cx="7934325" cy="4708525"/>
          </a:xfrm>
          <a:prstGeom prst="rect">
            <a:avLst/>
          </a:prstGeom>
        </p:spPr>
        <p:txBody>
          <a:bodyPr/>
          <a:lstStyle/>
          <a:p>
            <a:pPr marL="0" indent="0" eaLnBrk="1" hangingPunct="1">
              <a:buNone/>
            </a:pPr>
            <a:r>
              <a:rPr lang="en-US" sz="2000" dirty="0"/>
              <a:t>Types:</a:t>
            </a:r>
          </a:p>
          <a:p>
            <a:pPr lvl="1" eaLnBrk="1" hangingPunct="1"/>
            <a:r>
              <a:rPr lang="en-US" sz="1800" dirty="0" err="1"/>
              <a:t>PromptPointOptions</a:t>
            </a:r>
            <a:r>
              <a:rPr lang="en-US" sz="1800" dirty="0"/>
              <a:t> </a:t>
            </a:r>
          </a:p>
          <a:p>
            <a:pPr lvl="1" eaLnBrk="1" hangingPunct="1"/>
            <a:r>
              <a:rPr lang="en-US" sz="1800" dirty="0" err="1"/>
              <a:t>PromptStringOptions</a:t>
            </a:r>
            <a:r>
              <a:rPr lang="en-US" sz="1800" dirty="0"/>
              <a:t> </a:t>
            </a:r>
          </a:p>
          <a:p>
            <a:pPr lvl="1" eaLnBrk="1" hangingPunct="1"/>
            <a:r>
              <a:rPr lang="en-US" sz="1800" dirty="0" err="1"/>
              <a:t>PromptDoubleOptions</a:t>
            </a:r>
            <a:endParaRPr lang="en-US" sz="1800" dirty="0"/>
          </a:p>
          <a:p>
            <a:pPr lvl="1" eaLnBrk="1" hangingPunct="1"/>
            <a:r>
              <a:rPr lang="en-US" sz="1800" dirty="0" err="1"/>
              <a:t>PromptAngleOptions</a:t>
            </a:r>
            <a:endParaRPr lang="en-US" sz="1800" dirty="0"/>
          </a:p>
          <a:p>
            <a:pPr lvl="1" eaLnBrk="1" hangingPunct="1"/>
            <a:r>
              <a:rPr lang="en-US" sz="1800" dirty="0" err="1"/>
              <a:t>PromptCornerOptions</a:t>
            </a:r>
            <a:endParaRPr lang="en-US" sz="1800" dirty="0"/>
          </a:p>
          <a:p>
            <a:pPr lvl="1" eaLnBrk="1" hangingPunct="1"/>
            <a:r>
              <a:rPr lang="en-US" sz="1800" dirty="0" err="1"/>
              <a:t>PromptDistanceOptions</a:t>
            </a:r>
            <a:endParaRPr lang="en-US" sz="1800" dirty="0"/>
          </a:p>
          <a:p>
            <a:pPr lvl="1" eaLnBrk="1" hangingPunct="1"/>
            <a:r>
              <a:rPr lang="en-US" sz="1800" dirty="0" err="1"/>
              <a:t>PromptEntityOptions</a:t>
            </a:r>
            <a:endParaRPr lang="en-US" sz="1800" dirty="0"/>
          </a:p>
          <a:p>
            <a:pPr lvl="1" eaLnBrk="1" hangingPunct="1"/>
            <a:r>
              <a:rPr lang="en-US" sz="1800" dirty="0" err="1"/>
              <a:t>PromptIntegerOptions</a:t>
            </a:r>
            <a:endParaRPr lang="en-US" sz="1800" dirty="0"/>
          </a:p>
          <a:p>
            <a:pPr lvl="1" eaLnBrk="1" hangingPunct="1"/>
            <a:r>
              <a:rPr lang="en-US" sz="1800" dirty="0" err="1"/>
              <a:t>PromptKeywordOptions</a:t>
            </a:r>
            <a:endParaRPr lang="en-US" sz="1800" dirty="0"/>
          </a:p>
          <a:p>
            <a:pPr lvl="1" eaLnBrk="1" hangingPunct="1"/>
            <a:r>
              <a:rPr lang="en-US" sz="1800" dirty="0" err="1"/>
              <a:t>PromptNestedEntityOptions</a:t>
            </a:r>
            <a:endParaRPr lang="en-US" sz="1800" dirty="0"/>
          </a:p>
          <a:p>
            <a:pPr lvl="1" eaLnBrk="1" hangingPunct="1"/>
            <a:r>
              <a:rPr lang="en-US" sz="1800" dirty="0" err="1"/>
              <a:t>PromptSelectionOptions</a:t>
            </a:r>
            <a:endParaRPr lang="en-US" sz="1800" dirty="0"/>
          </a:p>
          <a:p>
            <a:pPr lvl="1" eaLnBrk="1" hangingPunct="1"/>
            <a:r>
              <a:rPr lang="en-US" sz="1800" dirty="0"/>
              <a:t>Etc.</a:t>
            </a:r>
          </a:p>
          <a:p>
            <a:pPr lvl="2" eaLnBrk="1" hangingPunct="1"/>
            <a:endParaRPr lang="en-US" dirty="0"/>
          </a:p>
          <a:p>
            <a:pPr marL="0" indent="0" eaLnBrk="1" hangingPunct="1"/>
            <a:endParaRPr lang="en-US" dirty="0"/>
          </a:p>
        </p:txBody>
      </p:sp>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9863" y="2890841"/>
            <a:ext cx="63182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5881689" y="2665413"/>
            <a:ext cx="1271587"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2200" dirty="0">
                <a:solidFill>
                  <a:srgbClr val="00FF00"/>
                </a:solidFill>
              </a:rPr>
              <a:t>Help file for the rescue!</a:t>
            </a:r>
            <a:endParaRPr lang="pt-BR" sz="2200" dirty="0">
              <a:solidFill>
                <a:srgbClr val="00FF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fade">
                                      <p:cBhvr>
                                        <p:cTn id="7" dur="1000"/>
                                        <p:tgtEl>
                                          <p:spTgt spid="34819"/>
                                        </p:tgtEl>
                                      </p:cBhvr>
                                    </p:animEffect>
                                    <p:anim calcmode="lin" valueType="num">
                                      <p:cBhvr>
                                        <p:cTn id="8" dur="1000" fill="hold"/>
                                        <p:tgtEl>
                                          <p:spTgt spid="34819"/>
                                        </p:tgtEl>
                                        <p:attrNameLst>
                                          <p:attrName>ppt_x</p:attrName>
                                        </p:attrNameLst>
                                      </p:cBhvr>
                                      <p:tavLst>
                                        <p:tav tm="0">
                                          <p:val>
                                            <p:strVal val="#ppt_x"/>
                                          </p:val>
                                        </p:tav>
                                        <p:tav tm="100000">
                                          <p:val>
                                            <p:strVal val="#ppt_x"/>
                                          </p:val>
                                        </p:tav>
                                      </p:tavLst>
                                    </p:anim>
                                    <p:anim calcmode="lin" valueType="num">
                                      <p:cBhvr>
                                        <p:cTn id="9" dur="1000" fill="hold"/>
                                        <p:tgtEl>
                                          <p:spTgt spid="348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a:xfrm>
            <a:off x="2133600" y="609600"/>
            <a:ext cx="6019800" cy="685800"/>
          </a:xfrm>
          <a:prstGeom prst="rect">
            <a:avLst/>
          </a:prstGeom>
        </p:spPr>
        <p:txBody>
          <a:bodyPr/>
          <a:lstStyle/>
          <a:p>
            <a:pPr eaLnBrk="1" hangingPunct="1"/>
            <a:r>
              <a:rPr lang="en-US" dirty="0"/>
              <a:t>Dotnet 2023 Wizards 	</a:t>
            </a:r>
          </a:p>
        </p:txBody>
      </p:sp>
      <p:sp>
        <p:nvSpPr>
          <p:cNvPr id="60419"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dirty="0"/>
          </a:p>
          <a:p>
            <a:pPr marL="0" indent="0" eaLnBrk="1" hangingPunct="1"/>
            <a:endParaRPr lang="en-US" dirty="0"/>
          </a:p>
          <a:p>
            <a:pPr marL="0" indent="0" eaLnBrk="1" hangingPunct="1"/>
            <a:endParaRPr lang="en-US" dirty="0"/>
          </a:p>
          <a:p>
            <a:pPr marL="0" indent="0" eaLnBrk="1" hangingPunct="1"/>
            <a:endParaRPr lang="en-US" dirty="0"/>
          </a:p>
        </p:txBody>
      </p:sp>
      <p:sp>
        <p:nvSpPr>
          <p:cNvPr id="60420" name="Rectangle 4"/>
          <p:cNvSpPr>
            <a:spLocks noChangeArrowheads="1"/>
          </p:cNvSpPr>
          <p:nvPr/>
        </p:nvSpPr>
        <p:spPr bwMode="auto">
          <a:xfrm>
            <a:off x="533400" y="1506541"/>
            <a:ext cx="6629400" cy="92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p>
            <a:r>
              <a:rPr lang="en-US" dirty="0"/>
              <a:t>AppWizard – Templates for a VB.NET or C# application</a:t>
            </a:r>
          </a:p>
          <a:p>
            <a:endParaRPr lang="en-US" b="1" dirty="0"/>
          </a:p>
          <a:p>
            <a:endParaRPr lang="en-US" b="1" dirty="0"/>
          </a:p>
        </p:txBody>
      </p:sp>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Lab 2 –User Input</a:t>
            </a:r>
          </a:p>
        </p:txBody>
      </p:sp>
      <p:pic>
        <p:nvPicPr>
          <p:cNvPr id="61443" name="Picture 4" descr="MCj023356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3" y="2038352"/>
            <a:ext cx="48387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457200" y="342901"/>
            <a:ext cx="7772400" cy="723899"/>
          </a:xfrm>
          <a:prstGeom prst="rect">
            <a:avLst/>
          </a:prstGeom>
          <a:noFill/>
        </p:spPr>
        <p:txBody>
          <a:bodyPr anchor="b"/>
          <a:lstStyle/>
          <a:p>
            <a:pPr eaLnBrk="1" hangingPunct="1"/>
            <a:r>
              <a:rPr lang="en-US" dirty="0"/>
              <a:t>Class Agenda</a:t>
            </a:r>
          </a:p>
        </p:txBody>
      </p:sp>
      <p:sp>
        <p:nvSpPr>
          <p:cNvPr id="202755" name="Rectangle 3"/>
          <p:cNvSpPr>
            <a:spLocks noGrp="1" noChangeArrowheads="1"/>
          </p:cNvSpPr>
          <p:nvPr>
            <p:ph idx="4294967295"/>
          </p:nvPr>
        </p:nvSpPr>
        <p:spPr>
          <a:xfrm>
            <a:off x="533400" y="1295400"/>
            <a:ext cx="8051800" cy="4724400"/>
          </a:xfrm>
          <a:prstGeom prst="rect">
            <a:avLst/>
          </a:prstGeom>
        </p:spPr>
        <p:txBody>
          <a:bodyPr/>
          <a:lstStyle/>
          <a:p>
            <a:pPr marL="0" indent="0" eaLnBrk="1" hangingPunct="1">
              <a:buNone/>
              <a:defRPr/>
            </a:pPr>
            <a:r>
              <a:rPr lang="en-US" sz="2000" dirty="0"/>
              <a:t>Lectures and Labs</a:t>
            </a:r>
          </a:p>
          <a:p>
            <a:pPr marL="198369" lvl="1" indent="0" eaLnBrk="1" hangingPunct="1">
              <a:buNone/>
              <a:defRPr/>
            </a:pPr>
            <a:endParaRPr lang="en-US" altLang="ja-JP" sz="1600" dirty="0">
              <a:solidFill>
                <a:srgbClr val="6B6B6B"/>
              </a:solidFill>
              <a:ea typeface="MS PGothic" pitchFamily="34" charset="-128"/>
            </a:endParaRP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rgbClr val="002060"/>
                </a:solidFill>
                <a:ea typeface="MS PGothic" pitchFamily="34" charset="-128"/>
              </a:rPr>
              <a:t>Database Fundamentals – Symbol tables, Transactions</a:t>
            </a:r>
          </a:p>
          <a:p>
            <a:pPr lvl="1" eaLnBrk="1" hangingPunct="1">
              <a:defRPr/>
            </a:pPr>
            <a:r>
              <a:rPr lang="en-US" altLang="ja-JP" sz="2000" dirty="0">
                <a:ea typeface="MS PGothic" pitchFamily="34" charset="-128"/>
              </a:rPr>
              <a:t>User Interface design – Win Form Dialogs and Palettes</a:t>
            </a:r>
          </a:p>
          <a:p>
            <a:pPr lvl="1" eaLnBrk="1" hangingPunct="1">
              <a:defRPr/>
            </a:pPr>
            <a:r>
              <a:rPr lang="en-US" altLang="ja-JP" sz="2000" dirty="0">
                <a:ea typeface="MS PGothic" pitchFamily="34" charset="-128"/>
              </a:rPr>
              <a:t>Event handling – Reacting to AutoCAD Events in .NET. Database</a:t>
            </a:r>
          </a:p>
          <a:p>
            <a:pPr lvl="1" eaLnBrk="1" hangingPunct="1">
              <a:defRPr/>
            </a:pPr>
            <a:r>
              <a:rPr lang="en-US" altLang="ja-JP" sz="2000" dirty="0">
                <a:ea typeface="MS PGothic" pitchFamily="34" charset="-128"/>
              </a:rPr>
              <a:t>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7B9A515-428C-4A09-A3E9-049CEF9E25CC}"/>
              </a:ext>
            </a:extLst>
          </p:cNvPr>
          <p:cNvSpPr txBox="1">
            <a:spLocks noChangeArrowheads="1"/>
          </p:cNvSpPr>
          <p:nvPr/>
        </p:nvSpPr>
        <p:spPr>
          <a:xfrm>
            <a:off x="457200" y="495300"/>
            <a:ext cx="7772400" cy="800100"/>
          </a:xfrm>
          <a:prstGeom prst="rect">
            <a:avLst/>
          </a:prstGeom>
          <a:noFill/>
        </p:spPr>
        <p:txBody>
          <a:bodyPr anchor="b"/>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pPr fontAlgn="auto">
              <a:spcAft>
                <a:spcPts val="0"/>
              </a:spcAft>
            </a:pPr>
            <a:r>
              <a:rPr lang="en-US" dirty="0"/>
              <a:t>Getting Support (continued)</a:t>
            </a:r>
          </a:p>
        </p:txBody>
      </p:sp>
      <p:sp>
        <p:nvSpPr>
          <p:cNvPr id="4" name="TextBox 3">
            <a:extLst>
              <a:ext uri="{FF2B5EF4-FFF2-40B4-BE49-F238E27FC236}">
                <a16:creationId xmlns:a16="http://schemas.microsoft.com/office/drawing/2014/main" id="{C72C033C-BD67-4D85-96C7-09CA308A1BA9}"/>
              </a:ext>
            </a:extLst>
          </p:cNvPr>
          <p:cNvSpPr txBox="1"/>
          <p:nvPr/>
        </p:nvSpPr>
        <p:spPr>
          <a:xfrm>
            <a:off x="609600" y="1600200"/>
            <a:ext cx="5638800" cy="1200329"/>
          </a:xfrm>
          <a:prstGeom prst="rect">
            <a:avLst/>
          </a:prstGeom>
          <a:noFill/>
        </p:spPr>
        <p:txBody>
          <a:bodyPr wrap="square" rtlCol="0">
            <a:spAutoFit/>
          </a:bodyPr>
          <a:lstStyle/>
          <a:p>
            <a:r>
              <a:rPr lang="en-US" dirty="0"/>
              <a:t>AutoCAD forums: </a:t>
            </a:r>
            <a:r>
              <a:rPr lang="en-US" dirty="0">
                <a:hlinkClick r:id="rId2"/>
              </a:rPr>
              <a:t>https://forums.autodesk.com/t5/autocad/ct-p/8</a:t>
            </a:r>
            <a:endParaRPr lang="en-US" dirty="0"/>
          </a:p>
          <a:p>
            <a:endParaRPr lang="en-US" dirty="0"/>
          </a:p>
          <a:p>
            <a:endParaRPr lang="en-US" dirty="0"/>
          </a:p>
        </p:txBody>
      </p:sp>
      <p:pic>
        <p:nvPicPr>
          <p:cNvPr id="5" name="Picture 4">
            <a:extLst>
              <a:ext uri="{FF2B5EF4-FFF2-40B4-BE49-F238E27FC236}">
                <a16:creationId xmlns:a16="http://schemas.microsoft.com/office/drawing/2014/main" id="{E17F3ECE-574B-4C85-8717-4694187E9A61}"/>
              </a:ext>
            </a:extLst>
          </p:cNvPr>
          <p:cNvPicPr>
            <a:picLocks noChangeAspect="1"/>
          </p:cNvPicPr>
          <p:nvPr/>
        </p:nvPicPr>
        <p:blipFill rotWithShape="1">
          <a:blip r:embed="rId3"/>
          <a:srcRect t="2031"/>
          <a:stretch/>
        </p:blipFill>
        <p:spPr>
          <a:xfrm>
            <a:off x="956840" y="2514600"/>
            <a:ext cx="6773119" cy="3675433"/>
          </a:xfrm>
          <a:prstGeom prst="rect">
            <a:avLst/>
          </a:prstGeom>
        </p:spPr>
      </p:pic>
      <p:sp>
        <p:nvSpPr>
          <p:cNvPr id="6" name="Rectangle 5">
            <a:extLst>
              <a:ext uri="{FF2B5EF4-FFF2-40B4-BE49-F238E27FC236}">
                <a16:creationId xmlns:a16="http://schemas.microsoft.com/office/drawing/2014/main" id="{E2243E4A-3E55-489F-ACD9-C1FD291C349C}"/>
              </a:ext>
            </a:extLst>
          </p:cNvPr>
          <p:cNvSpPr/>
          <p:nvPr/>
        </p:nvSpPr>
        <p:spPr>
          <a:xfrm>
            <a:off x="1219200" y="5105400"/>
            <a:ext cx="6477000" cy="533400"/>
          </a:xfrm>
          <a:prstGeom prst="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4441908"/>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dirty="0"/>
              <a:t>AutoCAD Drawing Database</a:t>
            </a:r>
          </a:p>
        </p:txBody>
      </p:sp>
      <p:sp>
        <p:nvSpPr>
          <p:cNvPr id="100355" name="Rectangle 3"/>
          <p:cNvSpPr>
            <a:spLocks noGrp="1" noChangeArrowheads="1"/>
          </p:cNvSpPr>
          <p:nvPr>
            <p:ph idx="4294967295"/>
          </p:nvPr>
        </p:nvSpPr>
        <p:spPr>
          <a:xfrm>
            <a:off x="76200" y="1066800"/>
            <a:ext cx="8763000" cy="5150703"/>
          </a:xfrm>
          <a:prstGeom prst="rect">
            <a:avLst/>
          </a:prstGeom>
        </p:spPr>
        <p:txBody>
          <a:bodyPr/>
          <a:lstStyle/>
          <a:p>
            <a:pPr lvl="1" eaLnBrk="1" hangingPunct="1"/>
            <a:r>
              <a:rPr lang="en-US" sz="2400" dirty="0"/>
              <a:t>In-Memory representation of the </a:t>
            </a:r>
            <a:r>
              <a:rPr lang="en-US" sz="2400" dirty="0" err="1">
                <a:solidFill>
                  <a:srgbClr val="002060"/>
                </a:solidFill>
              </a:rPr>
              <a:t>Dwg</a:t>
            </a:r>
            <a:r>
              <a:rPr lang="en-US" sz="2400" dirty="0"/>
              <a:t> File</a:t>
            </a:r>
          </a:p>
          <a:p>
            <a:pPr lvl="2" eaLnBrk="1" hangingPunct="1"/>
            <a:r>
              <a:rPr lang="en-US" sz="1800" dirty="0"/>
              <a:t>Objects are stored hierarchically in the database - </a:t>
            </a:r>
            <a:r>
              <a:rPr lang="en-US" sz="1800" dirty="0" err="1"/>
              <a:t>Db</a:t>
            </a:r>
            <a:r>
              <a:rPr lang="en-US" sz="1800" dirty="0"/>
              <a:t> Structure</a:t>
            </a:r>
          </a:p>
          <a:p>
            <a:pPr lvl="2" eaLnBrk="1" hangingPunct="1"/>
            <a:endParaRPr lang="en-US" sz="1100" dirty="0"/>
          </a:p>
          <a:p>
            <a:pPr lvl="2" eaLnBrk="1" hangingPunct="1"/>
            <a:r>
              <a:rPr lang="en-US" sz="1800" dirty="0"/>
              <a:t>All objects have identities – </a:t>
            </a:r>
            <a:r>
              <a:rPr lang="en-US" sz="1800" dirty="0" err="1">
                <a:solidFill>
                  <a:srgbClr val="002060"/>
                </a:solidFill>
              </a:rPr>
              <a:t>ObjectId</a:t>
            </a:r>
            <a:r>
              <a:rPr lang="en-US" sz="1800" dirty="0"/>
              <a:t>, like </a:t>
            </a:r>
            <a:r>
              <a:rPr lang="en-US" sz="1800" i="1" dirty="0"/>
              <a:t>Primary Key</a:t>
            </a:r>
            <a:r>
              <a:rPr lang="en-US" sz="1800" dirty="0"/>
              <a:t> in a relational database</a:t>
            </a:r>
          </a:p>
          <a:p>
            <a:pPr lvl="2" eaLnBrk="1" hangingPunct="1"/>
            <a:endParaRPr lang="en-US" sz="1100" dirty="0"/>
          </a:p>
          <a:p>
            <a:pPr lvl="2" eaLnBrk="1" hangingPunct="1"/>
            <a:r>
              <a:rPr lang="en-US" sz="1800" dirty="0"/>
              <a:t>Objects are always accessed in a transaction</a:t>
            </a:r>
          </a:p>
          <a:p>
            <a:pPr lvl="3" eaLnBrk="1" hangingPunct="1"/>
            <a:r>
              <a:rPr lang="en-US" sz="1600" dirty="0"/>
              <a:t>The transaction defines the boundary of database operations</a:t>
            </a:r>
          </a:p>
          <a:p>
            <a:pPr lvl="3" eaLnBrk="1" hangingPunct="1"/>
            <a:r>
              <a:rPr lang="en-US" sz="1600" dirty="0"/>
              <a:t>Objects have to be opened first in a transaction before they can be used</a:t>
            </a:r>
          </a:p>
          <a:p>
            <a:pPr lvl="3" eaLnBrk="1" hangingPunct="1"/>
            <a:endParaRPr lang="en-US" dirty="0"/>
          </a:p>
          <a:p>
            <a:pPr lvl="2" eaLnBrk="1" hangingPunct="1"/>
            <a:r>
              <a:rPr lang="en-US" sz="1800" dirty="0"/>
              <a:t>Objects can refer to other objects – such as a line having a reference to a layer</a:t>
            </a:r>
          </a:p>
          <a:p>
            <a:pPr lvl="3" eaLnBrk="1" hangingPunct="1">
              <a:buFont typeface="Wingdings" pitchFamily="2" charset="2"/>
              <a:buNone/>
            </a:pPr>
            <a:endParaRPr lang="en-US" dirty="0"/>
          </a:p>
          <a:p>
            <a:pPr lvl="3" eaLnBrk="1" hangingPunct="1">
              <a:buFont typeface="Wingdings" pitchFamily="2" charset="2"/>
              <a:buNone/>
            </a:pPr>
            <a:endParaRPr lang="en-US" dirty="0"/>
          </a:p>
          <a:p>
            <a:pPr lvl="3" eaLnBrk="1" hangingPunct="1"/>
            <a:endParaRPr lang="en-US" dirty="0"/>
          </a:p>
        </p:txBody>
      </p:sp>
      <p:sp>
        <p:nvSpPr>
          <p:cNvPr id="63492" name="AutoShape 4"/>
          <p:cNvSpPr>
            <a:spLocks noChangeArrowheads="1"/>
          </p:cNvSpPr>
          <p:nvPr/>
        </p:nvSpPr>
        <p:spPr bwMode="auto">
          <a:xfrm>
            <a:off x="3048000" y="4876800"/>
            <a:ext cx="2057400" cy="1371600"/>
          </a:xfrm>
          <a:prstGeom prst="flowChartMagneticDisk">
            <a:avLst/>
          </a:prstGeom>
          <a:solidFill>
            <a:schemeClr val="bg2"/>
          </a:solidFill>
          <a:ln w="9525">
            <a:solidFill>
              <a:schemeClr val="tx1"/>
            </a:solidFill>
            <a:round/>
            <a:headEnd/>
            <a:tailEnd/>
          </a:ln>
        </p:spPr>
        <p:txBody>
          <a:bodyPr wrap="none" lIns="91409" tIns="45704" rIns="91409" bIns="45704" anchor="ctr"/>
          <a:lstStyle/>
          <a:p>
            <a:endParaRPr lang="pt-BR"/>
          </a:p>
        </p:txBody>
      </p:sp>
      <p:sp>
        <p:nvSpPr>
          <p:cNvPr id="63493" name="Text Box 5"/>
          <p:cNvSpPr txBox="1">
            <a:spLocks noChangeArrowheads="1"/>
          </p:cNvSpPr>
          <p:nvPr/>
        </p:nvSpPr>
        <p:spPr bwMode="auto">
          <a:xfrm>
            <a:off x="3733800" y="5500690"/>
            <a:ext cx="1143000"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b="1"/>
              <a:t>DWG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100355">
                                            <p:txEl>
                                              <p:pRg st="1" end="1"/>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idx="4294967295"/>
          </p:nvPr>
        </p:nvSpPr>
        <p:spPr>
          <a:xfrm>
            <a:off x="749303" y="255533"/>
            <a:ext cx="7933930" cy="996452"/>
          </a:xfrm>
          <a:prstGeom prst="rect">
            <a:avLst/>
          </a:prstGeom>
        </p:spPr>
        <p:txBody>
          <a:bodyPr/>
          <a:lstStyle/>
          <a:p>
            <a:r>
              <a:rPr lang="pt-BR"/>
              <a:t>Database Structure: Overview</a:t>
            </a:r>
          </a:p>
        </p:txBody>
      </p:sp>
      <p:pic>
        <p:nvPicPr>
          <p:cNvPr id="645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4826" y="1504955"/>
            <a:ext cx="514350"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CaixaDeTexto 4"/>
          <p:cNvSpPr txBox="1">
            <a:spLocks noChangeArrowheads="1"/>
          </p:cNvSpPr>
          <p:nvPr/>
        </p:nvSpPr>
        <p:spPr bwMode="auto">
          <a:xfrm>
            <a:off x="4824415" y="1657350"/>
            <a:ext cx="1117193" cy="341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4" tIns="32121" rIns="64244" bIns="32121">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a:t>Database</a:t>
            </a:r>
          </a:p>
        </p:txBody>
      </p:sp>
      <p:cxnSp>
        <p:nvCxnSpPr>
          <p:cNvPr id="7" name="Conector reto 6"/>
          <p:cNvCxnSpPr>
            <a:stCxn id="0" idx="2"/>
            <a:endCxn id="9" idx="0"/>
          </p:cNvCxnSpPr>
          <p:nvPr/>
        </p:nvCxnSpPr>
        <p:spPr bwMode="auto">
          <a:xfrm flipH="1">
            <a:off x="1382718" y="2074869"/>
            <a:ext cx="3189287" cy="847725"/>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9" name="CaixaDeTexto 8"/>
          <p:cNvSpPr txBox="1"/>
          <p:nvPr/>
        </p:nvSpPr>
        <p:spPr>
          <a:xfrm>
            <a:off x="760414" y="2922590"/>
            <a:ext cx="1246188" cy="3429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lgn="ctr">
              <a:defRPr/>
            </a:pPr>
            <a:r>
              <a:rPr lang="pt-BR" dirty="0" err="1"/>
              <a:t>BlockTable</a:t>
            </a:r>
            <a:endParaRPr lang="pt-BR" dirty="0"/>
          </a:p>
        </p:txBody>
      </p:sp>
      <p:sp>
        <p:nvSpPr>
          <p:cNvPr id="10" name="CaixaDeTexto 9"/>
          <p:cNvSpPr txBox="1"/>
          <p:nvPr/>
        </p:nvSpPr>
        <p:spPr>
          <a:xfrm>
            <a:off x="3048001" y="2922590"/>
            <a:ext cx="1258889" cy="3429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lgn="ctr">
              <a:defRPr/>
            </a:pPr>
            <a:r>
              <a:rPr lang="pt-BR" dirty="0" err="1"/>
              <a:t>LayerTable</a:t>
            </a:r>
            <a:endParaRPr lang="pt-BR" dirty="0"/>
          </a:p>
        </p:txBody>
      </p:sp>
      <p:sp>
        <p:nvSpPr>
          <p:cNvPr id="12" name="CaixaDeTexto 11"/>
          <p:cNvSpPr txBox="1"/>
          <p:nvPr/>
        </p:nvSpPr>
        <p:spPr>
          <a:xfrm>
            <a:off x="5045077" y="2922595"/>
            <a:ext cx="197326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4244" tIns="32121" rIns="64244" bIns="32121">
            <a:spAutoFit/>
          </a:bodyPr>
          <a:lstStyle/>
          <a:p>
            <a:pPr algn="ctr">
              <a:defRPr/>
            </a:pPr>
            <a:r>
              <a:rPr lang="pt-BR" dirty="0"/>
              <a:t>Other tabels</a:t>
            </a:r>
          </a:p>
        </p:txBody>
      </p:sp>
      <p:cxnSp>
        <p:nvCxnSpPr>
          <p:cNvPr id="19" name="Conector reto 18"/>
          <p:cNvCxnSpPr>
            <a:stCxn id="0" idx="2"/>
            <a:endCxn id="10" idx="0"/>
          </p:cNvCxnSpPr>
          <p:nvPr/>
        </p:nvCxnSpPr>
        <p:spPr bwMode="auto">
          <a:xfrm flipH="1">
            <a:off x="3676650" y="2074869"/>
            <a:ext cx="895350" cy="847725"/>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21" name="Conector reto 20"/>
          <p:cNvCxnSpPr>
            <a:stCxn id="0" idx="2"/>
            <a:endCxn id="12" idx="0"/>
          </p:cNvCxnSpPr>
          <p:nvPr/>
        </p:nvCxnSpPr>
        <p:spPr bwMode="auto">
          <a:xfrm>
            <a:off x="4572000" y="2074869"/>
            <a:ext cx="1458914" cy="847725"/>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25" name="Conector reto 24"/>
          <p:cNvCxnSpPr>
            <a:stCxn id="9" idx="2"/>
            <a:endCxn id="28" idx="0"/>
          </p:cNvCxnSpPr>
          <p:nvPr/>
        </p:nvCxnSpPr>
        <p:spPr bwMode="auto">
          <a:xfrm flipH="1">
            <a:off x="1381126" y="3265495"/>
            <a:ext cx="1588" cy="820737"/>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26" name="CaixaDeTexto 25"/>
          <p:cNvSpPr txBox="1"/>
          <p:nvPr/>
        </p:nvSpPr>
        <p:spPr>
          <a:xfrm>
            <a:off x="417513" y="4492629"/>
            <a:ext cx="1498600"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err="1"/>
              <a:t>Model</a:t>
            </a:r>
            <a:r>
              <a:rPr lang="pt-BR" dirty="0"/>
              <a:t> </a:t>
            </a:r>
            <a:r>
              <a:rPr lang="pt-BR" dirty="0" err="1"/>
              <a:t>Space</a:t>
            </a:r>
            <a:endParaRPr lang="pt-BR" dirty="0"/>
          </a:p>
        </p:txBody>
      </p:sp>
      <p:sp>
        <p:nvSpPr>
          <p:cNvPr id="27" name="CaixaDeTexto 26"/>
          <p:cNvSpPr txBox="1"/>
          <p:nvPr/>
        </p:nvSpPr>
        <p:spPr>
          <a:xfrm>
            <a:off x="417515" y="4897445"/>
            <a:ext cx="1682750"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err="1"/>
              <a:t>Paper</a:t>
            </a:r>
            <a:r>
              <a:rPr lang="pt-BR" dirty="0"/>
              <a:t> </a:t>
            </a:r>
            <a:r>
              <a:rPr lang="pt-BR" dirty="0" err="1"/>
              <a:t>Space</a:t>
            </a:r>
            <a:r>
              <a:rPr lang="pt-BR" dirty="0"/>
              <a:t> 0</a:t>
            </a:r>
          </a:p>
        </p:txBody>
      </p:sp>
      <p:sp>
        <p:nvSpPr>
          <p:cNvPr id="28" name="CaixaDeTexto 27"/>
          <p:cNvSpPr txBox="1"/>
          <p:nvPr/>
        </p:nvSpPr>
        <p:spPr>
          <a:xfrm>
            <a:off x="371481" y="4086232"/>
            <a:ext cx="2020887" cy="34766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BlockTableRecord</a:t>
            </a:r>
            <a:endParaRPr lang="pt-BR" dirty="0"/>
          </a:p>
        </p:txBody>
      </p:sp>
      <p:sp>
        <p:nvSpPr>
          <p:cNvPr id="29" name="CaixaDeTexto 28"/>
          <p:cNvSpPr txBox="1"/>
          <p:nvPr/>
        </p:nvSpPr>
        <p:spPr>
          <a:xfrm>
            <a:off x="417516" y="5715006"/>
            <a:ext cx="1446213" cy="3460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a:t>Other blocks</a:t>
            </a:r>
          </a:p>
        </p:txBody>
      </p:sp>
      <p:sp>
        <p:nvSpPr>
          <p:cNvPr id="33" name="CaixaDeTexto 32"/>
          <p:cNvSpPr txBox="1"/>
          <p:nvPr/>
        </p:nvSpPr>
        <p:spPr>
          <a:xfrm>
            <a:off x="2700339" y="4492629"/>
            <a:ext cx="261938"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a:t>0</a:t>
            </a:r>
          </a:p>
        </p:txBody>
      </p:sp>
      <p:sp>
        <p:nvSpPr>
          <p:cNvPr id="34" name="CaixaDeTexto 33"/>
          <p:cNvSpPr txBox="1"/>
          <p:nvPr/>
        </p:nvSpPr>
        <p:spPr>
          <a:xfrm>
            <a:off x="2657477" y="4086232"/>
            <a:ext cx="2033588" cy="34766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LayerTableRecord</a:t>
            </a:r>
            <a:endParaRPr lang="pt-BR" dirty="0"/>
          </a:p>
        </p:txBody>
      </p:sp>
      <p:cxnSp>
        <p:nvCxnSpPr>
          <p:cNvPr id="37" name="Conector reto 36"/>
          <p:cNvCxnSpPr>
            <a:stCxn id="10" idx="2"/>
            <a:endCxn id="34" idx="0"/>
          </p:cNvCxnSpPr>
          <p:nvPr/>
        </p:nvCxnSpPr>
        <p:spPr bwMode="auto">
          <a:xfrm flipH="1">
            <a:off x="3673481" y="3265495"/>
            <a:ext cx="3175" cy="820737"/>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38" name="CaixaDeTexto 37"/>
          <p:cNvSpPr txBox="1"/>
          <p:nvPr/>
        </p:nvSpPr>
        <p:spPr>
          <a:xfrm>
            <a:off x="2700341" y="4897445"/>
            <a:ext cx="1408113" cy="3460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a:t>Other layers</a:t>
            </a:r>
          </a:p>
        </p:txBody>
      </p:sp>
      <p:sp>
        <p:nvSpPr>
          <p:cNvPr id="39" name="CaixaDeTexto 38"/>
          <p:cNvSpPr txBox="1"/>
          <p:nvPr/>
        </p:nvSpPr>
        <p:spPr>
          <a:xfrm>
            <a:off x="5078414" y="3335344"/>
            <a:ext cx="164306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TextStyleTable</a:t>
            </a:r>
            <a:endParaRPr lang="pt-BR" dirty="0"/>
          </a:p>
        </p:txBody>
      </p:sp>
      <p:sp>
        <p:nvSpPr>
          <p:cNvPr id="41" name="CaixaDeTexto 40"/>
          <p:cNvSpPr txBox="1"/>
          <p:nvPr/>
        </p:nvSpPr>
        <p:spPr>
          <a:xfrm>
            <a:off x="7399341" y="2922595"/>
            <a:ext cx="149701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DBDictionary</a:t>
            </a:r>
            <a:endParaRPr lang="pt-BR" dirty="0"/>
          </a:p>
        </p:txBody>
      </p:sp>
      <p:cxnSp>
        <p:nvCxnSpPr>
          <p:cNvPr id="43" name="Conector reto 42"/>
          <p:cNvCxnSpPr>
            <a:stCxn id="0" idx="2"/>
            <a:endCxn id="41" idx="0"/>
          </p:cNvCxnSpPr>
          <p:nvPr/>
        </p:nvCxnSpPr>
        <p:spPr bwMode="auto">
          <a:xfrm rot="16200000" flipH="1">
            <a:off x="5936461" y="710407"/>
            <a:ext cx="847725" cy="3576638"/>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45" name="CaixaDeTexto 44"/>
          <p:cNvSpPr txBox="1"/>
          <p:nvPr/>
        </p:nvSpPr>
        <p:spPr>
          <a:xfrm>
            <a:off x="417515" y="5310194"/>
            <a:ext cx="1682750" cy="3460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err="1"/>
              <a:t>Paper</a:t>
            </a:r>
            <a:r>
              <a:rPr lang="pt-BR" dirty="0"/>
              <a:t> </a:t>
            </a:r>
            <a:r>
              <a:rPr lang="pt-BR" dirty="0" err="1"/>
              <a:t>Space</a:t>
            </a:r>
            <a:r>
              <a:rPr lang="pt-BR" dirty="0"/>
              <a:t> 1</a:t>
            </a:r>
          </a:p>
        </p:txBody>
      </p:sp>
      <p:sp>
        <p:nvSpPr>
          <p:cNvPr id="46" name="CaixaDeTexto 45"/>
          <p:cNvSpPr txBox="1"/>
          <p:nvPr/>
        </p:nvSpPr>
        <p:spPr>
          <a:xfrm>
            <a:off x="5078416" y="3732221"/>
            <a:ext cx="1627186"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DimStyleTable</a:t>
            </a:r>
            <a:endParaRPr lang="pt-BR" dirty="0"/>
          </a:p>
        </p:txBody>
      </p:sp>
      <p:sp>
        <p:nvSpPr>
          <p:cNvPr id="47" name="CaixaDeTexto 46"/>
          <p:cNvSpPr txBox="1"/>
          <p:nvPr/>
        </p:nvSpPr>
        <p:spPr>
          <a:xfrm>
            <a:off x="5078414" y="4137029"/>
            <a:ext cx="1093788"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UcsTable</a:t>
            </a:r>
            <a:endParaRPr lang="pt-BR" dirty="0"/>
          </a:p>
        </p:txBody>
      </p:sp>
      <p:sp>
        <p:nvSpPr>
          <p:cNvPr id="48" name="CaixaDeTexto 47"/>
          <p:cNvSpPr txBox="1"/>
          <p:nvPr/>
        </p:nvSpPr>
        <p:spPr>
          <a:xfrm>
            <a:off x="7473950" y="3327405"/>
            <a:ext cx="1081088"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err="1"/>
              <a:t>Materials</a:t>
            </a:r>
            <a:endParaRPr lang="pt-BR" dirty="0"/>
          </a:p>
        </p:txBody>
      </p:sp>
      <p:sp>
        <p:nvSpPr>
          <p:cNvPr id="50" name="CaixaDeTexto 49"/>
          <p:cNvSpPr txBox="1"/>
          <p:nvPr/>
        </p:nvSpPr>
        <p:spPr>
          <a:xfrm>
            <a:off x="7473949" y="3732221"/>
            <a:ext cx="1468439"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a:t>Visual Styles</a:t>
            </a:r>
          </a:p>
        </p:txBody>
      </p:sp>
      <p:sp>
        <p:nvSpPr>
          <p:cNvPr id="51" name="CaixaDeTexto 50"/>
          <p:cNvSpPr txBox="1"/>
          <p:nvPr/>
        </p:nvSpPr>
        <p:spPr>
          <a:xfrm>
            <a:off x="7456494" y="4137028"/>
            <a:ext cx="1078749" cy="61888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a:t>Others</a:t>
            </a:r>
            <a:br>
              <a:rPr lang="pt-BR" dirty="0"/>
            </a:br>
            <a:r>
              <a:rPr lang="pt-BR" dirty="0"/>
              <a:t>(Custom)</a:t>
            </a:r>
          </a:p>
        </p:txBody>
      </p:sp>
      <p:sp>
        <p:nvSpPr>
          <p:cNvPr id="57" name="CaixaDeTexto 56"/>
          <p:cNvSpPr txBox="1"/>
          <p:nvPr/>
        </p:nvSpPr>
        <p:spPr>
          <a:xfrm>
            <a:off x="5078414" y="4541845"/>
            <a:ext cx="164306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LineTypeTable</a:t>
            </a:r>
            <a:endParaRPr lang="pt-BR" dirty="0"/>
          </a:p>
        </p:txBody>
      </p:sp>
      <p:sp>
        <p:nvSpPr>
          <p:cNvPr id="58" name="CaixaDeTexto 57"/>
          <p:cNvSpPr txBox="1"/>
          <p:nvPr/>
        </p:nvSpPr>
        <p:spPr>
          <a:xfrm>
            <a:off x="5078413" y="4946657"/>
            <a:ext cx="1193800" cy="34766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ViewTable</a:t>
            </a:r>
            <a:endParaRPr lang="pt-BR" dirty="0"/>
          </a:p>
        </p:txBody>
      </p:sp>
      <p:sp>
        <p:nvSpPr>
          <p:cNvPr id="59" name="CaixaDeTexto 58"/>
          <p:cNvSpPr txBox="1"/>
          <p:nvPr/>
        </p:nvSpPr>
        <p:spPr>
          <a:xfrm>
            <a:off x="5078420" y="5353056"/>
            <a:ext cx="1598611"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ViewportTable</a:t>
            </a:r>
            <a:endParaRPr lang="pt-BR" dirty="0"/>
          </a:p>
        </p:txBody>
      </p:sp>
      <p:sp>
        <p:nvSpPr>
          <p:cNvPr id="60" name="CaixaDeTexto 59"/>
          <p:cNvSpPr txBox="1"/>
          <p:nvPr/>
        </p:nvSpPr>
        <p:spPr>
          <a:xfrm>
            <a:off x="5078415" y="5757868"/>
            <a:ext cx="1538287"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RegAppTable</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nodeType="afterGroup">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ox(in)">
                                      <p:cBhvr>
                                        <p:cTn id="23" dur="500"/>
                                        <p:tgtEl>
                                          <p:spTgt spid="26"/>
                                        </p:tgtEl>
                                      </p:cBhvr>
                                    </p:animEffect>
                                  </p:childTnLst>
                                </p:cTn>
                              </p:par>
                            </p:childTnLst>
                          </p:cTn>
                        </p:par>
                        <p:par>
                          <p:cTn id="24" fill="hold" nodeType="afterGroup">
                            <p:stCondLst>
                              <p:cond delay="500"/>
                            </p:stCondLst>
                            <p:childTnLst>
                              <p:par>
                                <p:cTn id="25" presetID="4"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ox(in)">
                                      <p:cBhvr>
                                        <p:cTn id="27" dur="500"/>
                                        <p:tgtEl>
                                          <p:spTgt spid="2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box(in)">
                                      <p:cBhvr>
                                        <p:cTn id="32" dur="500"/>
                                        <p:tgtEl>
                                          <p:spTgt spid="4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box(in)">
                                      <p:cBhvr>
                                        <p:cTn id="37" dur="500"/>
                                        <p:tgtEl>
                                          <p:spTgt spid="2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par>
                          <p:cTn id="43" fill="hold" nodeType="afterGroup">
                            <p:stCondLst>
                              <p:cond delay="500"/>
                            </p:stCondLst>
                            <p:childTnLst>
                              <p:par>
                                <p:cTn id="44" presetID="1"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1" fill="hold" nodeType="click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up)">
                                      <p:cBhvr>
                                        <p:cTn id="50" dur="500"/>
                                        <p:tgtEl>
                                          <p:spTgt spid="37"/>
                                        </p:tgtEl>
                                      </p:cBhvr>
                                    </p:animEffect>
                                  </p:childTnLst>
                                </p:cTn>
                              </p:par>
                            </p:childTnLst>
                          </p:cTn>
                        </p:par>
                        <p:par>
                          <p:cTn id="51" fill="hold" nodeType="afterGroup">
                            <p:stCondLst>
                              <p:cond delay="500"/>
                            </p:stCondLst>
                            <p:childTnLst>
                              <p:par>
                                <p:cTn id="52" presetID="1"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ox(in)">
                                      <p:cBhvr>
                                        <p:cTn id="58" dur="500"/>
                                        <p:tgtEl>
                                          <p:spTgt spid="3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ntr" presetSubtype="16" fill="hold" grpId="0" nodeType="click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box(in)">
                                      <p:cBhvr>
                                        <p:cTn id="63" dur="500"/>
                                        <p:tgtEl>
                                          <p:spTgt spid="3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1" fill="hold"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up)">
                                      <p:cBhvr>
                                        <p:cTn id="68" dur="500"/>
                                        <p:tgtEl>
                                          <p:spTgt spid="21"/>
                                        </p:tgtEl>
                                      </p:cBhvr>
                                    </p:animEffect>
                                  </p:childTnLst>
                                </p:cTn>
                              </p:par>
                            </p:childTnLst>
                          </p:cTn>
                        </p:par>
                        <p:par>
                          <p:cTn id="69" fill="hold" nodeType="afterGroup">
                            <p:stCondLst>
                              <p:cond delay="500"/>
                            </p:stCondLst>
                            <p:childTnLst>
                              <p:par>
                                <p:cTn id="70" presetID="1"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childTnLst>
                                </p:cTn>
                              </p:par>
                            </p:childTnLst>
                          </p:cTn>
                        </p:par>
                        <p:par>
                          <p:cTn id="72" fill="hold" nodeType="afterGroup">
                            <p:stCondLst>
                              <p:cond delay="500"/>
                            </p:stCondLst>
                            <p:childTnLst>
                              <p:par>
                                <p:cTn id="73" presetID="4" presetClass="entr" presetSubtype="16"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box(in)">
                                      <p:cBhvr>
                                        <p:cTn id="75" dur="500"/>
                                        <p:tgtEl>
                                          <p:spTgt spid="39"/>
                                        </p:tgtEl>
                                      </p:cBhvr>
                                    </p:animEffect>
                                  </p:childTnLst>
                                </p:cTn>
                              </p:par>
                            </p:childTnLst>
                          </p:cTn>
                        </p:par>
                        <p:par>
                          <p:cTn id="76" fill="hold" nodeType="afterGroup">
                            <p:stCondLst>
                              <p:cond delay="1000"/>
                            </p:stCondLst>
                            <p:childTnLst>
                              <p:par>
                                <p:cTn id="77" presetID="4" presetClass="entr" presetSubtype="16"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box(in)">
                                      <p:cBhvr>
                                        <p:cTn id="79" dur="500"/>
                                        <p:tgtEl>
                                          <p:spTgt spid="46"/>
                                        </p:tgtEl>
                                      </p:cBhvr>
                                    </p:animEffect>
                                  </p:childTnLst>
                                </p:cTn>
                              </p:par>
                            </p:childTnLst>
                          </p:cTn>
                        </p:par>
                        <p:par>
                          <p:cTn id="80" fill="hold" nodeType="afterGroup">
                            <p:stCondLst>
                              <p:cond delay="1500"/>
                            </p:stCondLst>
                            <p:childTnLst>
                              <p:par>
                                <p:cTn id="81" presetID="4" presetClass="entr" presetSubtype="16"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box(in)">
                                      <p:cBhvr>
                                        <p:cTn id="83" dur="500"/>
                                        <p:tgtEl>
                                          <p:spTgt spid="47"/>
                                        </p:tgtEl>
                                      </p:cBhvr>
                                    </p:animEffect>
                                  </p:childTnLst>
                                </p:cTn>
                              </p:par>
                            </p:childTnLst>
                          </p:cTn>
                        </p:par>
                        <p:par>
                          <p:cTn id="84" fill="hold" nodeType="afterGroup">
                            <p:stCondLst>
                              <p:cond delay="2000"/>
                            </p:stCondLst>
                            <p:childTnLst>
                              <p:par>
                                <p:cTn id="85" presetID="4" presetClass="entr" presetSubtype="16"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box(in)">
                                      <p:cBhvr>
                                        <p:cTn id="87" dur="500"/>
                                        <p:tgtEl>
                                          <p:spTgt spid="57"/>
                                        </p:tgtEl>
                                      </p:cBhvr>
                                    </p:animEffect>
                                  </p:childTnLst>
                                </p:cTn>
                              </p:par>
                            </p:childTnLst>
                          </p:cTn>
                        </p:par>
                        <p:par>
                          <p:cTn id="88" fill="hold" nodeType="afterGroup">
                            <p:stCondLst>
                              <p:cond delay="2500"/>
                            </p:stCondLst>
                            <p:childTnLst>
                              <p:par>
                                <p:cTn id="89" presetID="4" presetClass="entr" presetSubtype="16"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box(in)">
                                      <p:cBhvr>
                                        <p:cTn id="91" dur="500"/>
                                        <p:tgtEl>
                                          <p:spTgt spid="58"/>
                                        </p:tgtEl>
                                      </p:cBhvr>
                                    </p:animEffect>
                                  </p:childTnLst>
                                </p:cTn>
                              </p:par>
                            </p:childTnLst>
                          </p:cTn>
                        </p:par>
                        <p:par>
                          <p:cTn id="92" fill="hold" nodeType="afterGroup">
                            <p:stCondLst>
                              <p:cond delay="3000"/>
                            </p:stCondLst>
                            <p:childTnLst>
                              <p:par>
                                <p:cTn id="93" presetID="4" presetClass="entr" presetSubtype="1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box(in)">
                                      <p:cBhvr>
                                        <p:cTn id="95" dur="500"/>
                                        <p:tgtEl>
                                          <p:spTgt spid="59"/>
                                        </p:tgtEl>
                                      </p:cBhvr>
                                    </p:animEffect>
                                  </p:childTnLst>
                                </p:cTn>
                              </p:par>
                            </p:childTnLst>
                          </p:cTn>
                        </p:par>
                        <p:par>
                          <p:cTn id="96" fill="hold" nodeType="afterGroup">
                            <p:stCondLst>
                              <p:cond delay="3500"/>
                            </p:stCondLst>
                            <p:childTnLst>
                              <p:par>
                                <p:cTn id="97" presetID="4" presetClass="entr" presetSubtype="16"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Effect transition="in" filter="box(in)">
                                      <p:cBhvr>
                                        <p:cTn id="99" dur="500"/>
                                        <p:tgtEl>
                                          <p:spTgt spid="60"/>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22" presetClass="entr" presetSubtype="1" fill="hold" nodeType="click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wipe(up)">
                                      <p:cBhvr>
                                        <p:cTn id="104" dur="500"/>
                                        <p:tgtEl>
                                          <p:spTgt spid="43"/>
                                        </p:tgtEl>
                                      </p:cBhvr>
                                    </p:animEffect>
                                  </p:childTnLst>
                                </p:cTn>
                              </p:par>
                            </p:childTnLst>
                          </p:cTn>
                        </p:par>
                        <p:par>
                          <p:cTn id="105" fill="hold" nodeType="afterGroup">
                            <p:stCondLst>
                              <p:cond delay="500"/>
                            </p:stCondLst>
                            <p:childTnLst>
                              <p:par>
                                <p:cTn id="106" presetID="1" presetClass="entr" presetSubtype="0" fill="hold" grpId="0" nodeType="afterEffect">
                                  <p:stCondLst>
                                    <p:cond delay="0"/>
                                  </p:stCondLst>
                                  <p:childTnLst>
                                    <p:set>
                                      <p:cBhvr>
                                        <p:cTn id="107" dur="1" fill="hold">
                                          <p:stCondLst>
                                            <p:cond delay="0"/>
                                          </p:stCondLst>
                                        </p:cTn>
                                        <p:tgtEl>
                                          <p:spTgt spid="41"/>
                                        </p:tgtEl>
                                        <p:attrNameLst>
                                          <p:attrName>style.visibility</p:attrName>
                                        </p:attrNameLst>
                                      </p:cBhvr>
                                      <p:to>
                                        <p:strVal val="visible"/>
                                      </p:to>
                                    </p:se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4" presetClass="entr" presetSubtype="16" fill="hold" grpId="0" nodeType="click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box(in)">
                                      <p:cBhvr>
                                        <p:cTn id="112" dur="500"/>
                                        <p:tgtEl>
                                          <p:spTgt spid="48"/>
                                        </p:tgtEl>
                                      </p:cBhvr>
                                    </p:animEffect>
                                  </p:childTnLst>
                                </p:cTn>
                              </p:par>
                            </p:childTnLst>
                          </p:cTn>
                        </p:par>
                        <p:par>
                          <p:cTn id="113" fill="hold" nodeType="afterGroup">
                            <p:stCondLst>
                              <p:cond delay="500"/>
                            </p:stCondLst>
                            <p:childTnLst>
                              <p:par>
                                <p:cTn id="114" presetID="4" presetClass="entr" presetSubtype="16" fill="hold" grpId="0" nodeType="afterEffect">
                                  <p:stCondLst>
                                    <p:cond delay="0"/>
                                  </p:stCondLst>
                                  <p:childTnLst>
                                    <p:set>
                                      <p:cBhvr>
                                        <p:cTn id="115" dur="1" fill="hold">
                                          <p:stCondLst>
                                            <p:cond delay="0"/>
                                          </p:stCondLst>
                                        </p:cTn>
                                        <p:tgtEl>
                                          <p:spTgt spid="50"/>
                                        </p:tgtEl>
                                        <p:attrNameLst>
                                          <p:attrName>style.visibility</p:attrName>
                                        </p:attrNameLst>
                                      </p:cBhvr>
                                      <p:to>
                                        <p:strVal val="visible"/>
                                      </p:to>
                                    </p:set>
                                    <p:animEffect transition="in" filter="box(in)">
                                      <p:cBhvr>
                                        <p:cTn id="116" dur="500"/>
                                        <p:tgtEl>
                                          <p:spTgt spid="50"/>
                                        </p:tgtEl>
                                      </p:cBhvr>
                                    </p:animEffect>
                                  </p:childTnLst>
                                </p:cTn>
                              </p:par>
                            </p:childTnLst>
                          </p:cTn>
                        </p:par>
                        <p:par>
                          <p:cTn id="117" fill="hold" nodeType="afterGroup">
                            <p:stCondLst>
                              <p:cond delay="1000"/>
                            </p:stCondLst>
                            <p:childTnLst>
                              <p:par>
                                <p:cTn id="118" presetID="4" presetClass="entr" presetSubtype="16" fill="hold" grpId="0" nodeType="afterEffect">
                                  <p:stCondLst>
                                    <p:cond delay="0"/>
                                  </p:stCondLst>
                                  <p:childTnLst>
                                    <p:set>
                                      <p:cBhvr>
                                        <p:cTn id="119" dur="1" fill="hold">
                                          <p:stCondLst>
                                            <p:cond delay="0"/>
                                          </p:stCondLst>
                                        </p:cTn>
                                        <p:tgtEl>
                                          <p:spTgt spid="51"/>
                                        </p:tgtEl>
                                        <p:attrNameLst>
                                          <p:attrName>style.visibility</p:attrName>
                                        </p:attrNameLst>
                                      </p:cBhvr>
                                      <p:to>
                                        <p:strVal val="visible"/>
                                      </p:to>
                                    </p:set>
                                    <p:animEffect transition="in" filter="box(in)">
                                      <p:cBhvr>
                                        <p:cTn id="12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26" grpId="0" animBg="1"/>
      <p:bldP spid="27" grpId="0" animBg="1"/>
      <p:bldP spid="28" grpId="0" animBg="1"/>
      <p:bldP spid="29" grpId="0" animBg="1"/>
      <p:bldP spid="33" grpId="0" animBg="1"/>
      <p:bldP spid="34" grpId="0" animBg="1"/>
      <p:bldP spid="38" grpId="0" animBg="1"/>
      <p:bldP spid="39" grpId="0" animBg="1"/>
      <p:bldP spid="41" grpId="0" animBg="1"/>
      <p:bldP spid="45" grpId="0" animBg="1"/>
      <p:bldP spid="46" grpId="0" animBg="1"/>
      <p:bldP spid="47" grpId="0" animBg="1"/>
      <p:bldP spid="48" grpId="0" animBg="1"/>
      <p:bldP spid="50" grpId="0" animBg="1"/>
      <p:bldP spid="51" grpId="0" animBg="1"/>
      <p:bldP spid="57" grpId="0" animBg="1"/>
      <p:bldP spid="58" grpId="0" animBg="1"/>
      <p:bldP spid="59" grpId="0" animBg="1"/>
      <p:bldP spid="6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dirty="0"/>
              <a:t>Database Components</a:t>
            </a:r>
          </a:p>
        </p:txBody>
      </p:sp>
      <p:sp>
        <p:nvSpPr>
          <p:cNvPr id="107523" name="Rectangle 3"/>
          <p:cNvSpPr>
            <a:spLocks noGrp="1" noChangeArrowheads="1"/>
          </p:cNvSpPr>
          <p:nvPr>
            <p:ph idx="4294967295"/>
          </p:nvPr>
        </p:nvSpPr>
        <p:spPr>
          <a:xfrm>
            <a:off x="152400" y="990600"/>
            <a:ext cx="7933930" cy="4404077"/>
          </a:xfrm>
          <a:prstGeom prst="rect">
            <a:avLst/>
          </a:prstGeom>
        </p:spPr>
        <p:txBody>
          <a:bodyPr/>
          <a:lstStyle/>
          <a:p>
            <a:pPr lvl="1" eaLnBrk="1" hangingPunct="1"/>
            <a:r>
              <a:rPr lang="en-US" sz="2400" dirty="0"/>
              <a:t>Symbol Tables</a:t>
            </a:r>
          </a:p>
          <a:p>
            <a:pPr lvl="2" eaLnBrk="1" hangingPunct="1"/>
            <a:r>
              <a:rPr lang="en-US" sz="2000" dirty="0"/>
              <a:t>Examples Layer Table, </a:t>
            </a:r>
            <a:r>
              <a:rPr lang="en-US" sz="2000" dirty="0" err="1"/>
              <a:t>Linetype</a:t>
            </a:r>
            <a:r>
              <a:rPr lang="en-US" sz="2000" dirty="0"/>
              <a:t> Table, </a:t>
            </a:r>
            <a:r>
              <a:rPr lang="en-US" sz="2000" dirty="0" err="1"/>
              <a:t>Textstyle</a:t>
            </a:r>
            <a:r>
              <a:rPr lang="en-US" sz="2000" dirty="0"/>
              <a:t> Table etc.</a:t>
            </a:r>
          </a:p>
          <a:p>
            <a:pPr lvl="2" eaLnBrk="1" hangingPunct="1"/>
            <a:r>
              <a:rPr lang="en-US" sz="2000" dirty="0"/>
              <a:t>Containers to store Symbol Table </a:t>
            </a:r>
            <a:r>
              <a:rPr lang="en-US" sz="2000" i="1" dirty="0"/>
              <a:t>Records</a:t>
            </a:r>
          </a:p>
          <a:p>
            <a:pPr lvl="3" eaLnBrk="1" hangingPunct="1"/>
            <a:r>
              <a:rPr lang="en-US" sz="2000" dirty="0"/>
              <a:t>Example </a:t>
            </a:r>
            <a:r>
              <a:rPr lang="en-US" sz="2000" dirty="0" err="1">
                <a:solidFill>
                  <a:srgbClr val="0000CC"/>
                </a:solidFill>
              </a:rPr>
              <a:t>LayerTableRecord</a:t>
            </a:r>
            <a:r>
              <a:rPr lang="en-US" sz="2000" dirty="0">
                <a:solidFill>
                  <a:srgbClr val="0000CC"/>
                </a:solidFill>
              </a:rPr>
              <a:t>, </a:t>
            </a:r>
            <a:r>
              <a:rPr lang="en-US" sz="2000" dirty="0" err="1">
                <a:solidFill>
                  <a:srgbClr val="0000CC"/>
                </a:solidFill>
              </a:rPr>
              <a:t>LinetypeTableRecord</a:t>
            </a:r>
            <a:r>
              <a:rPr lang="en-US" sz="2000" dirty="0">
                <a:solidFill>
                  <a:srgbClr val="0000CC"/>
                </a:solidFill>
              </a:rPr>
              <a:t> </a:t>
            </a:r>
            <a:r>
              <a:rPr lang="en-US" sz="2000" dirty="0" err="1"/>
              <a:t>etc</a:t>
            </a:r>
            <a:endParaRPr lang="en-US" sz="2000" dirty="0"/>
          </a:p>
          <a:p>
            <a:pPr lvl="2" eaLnBrk="1" hangingPunct="1"/>
            <a:r>
              <a:rPr lang="en-US" sz="2000" dirty="0"/>
              <a:t>All Symbol Tables have common methods of a container such as</a:t>
            </a:r>
          </a:p>
          <a:p>
            <a:pPr lvl="3" eaLnBrk="1" hangingPunct="1"/>
            <a:r>
              <a:rPr lang="en-US" sz="2000" dirty="0">
                <a:solidFill>
                  <a:srgbClr val="0000CC"/>
                </a:solidFill>
              </a:rPr>
              <a:t>Add </a:t>
            </a:r>
            <a:r>
              <a:rPr lang="en-US" sz="2000" dirty="0"/>
              <a:t>– to add a record </a:t>
            </a:r>
          </a:p>
          <a:p>
            <a:pPr lvl="3" eaLnBrk="1" hangingPunct="1"/>
            <a:r>
              <a:rPr lang="en-US" sz="2000" dirty="0">
                <a:solidFill>
                  <a:srgbClr val="0000CC"/>
                </a:solidFill>
              </a:rPr>
              <a:t>Item </a:t>
            </a:r>
            <a:r>
              <a:rPr lang="en-US" sz="2000" dirty="0"/>
              <a:t>– to lookup an entry with a search string</a:t>
            </a:r>
          </a:p>
          <a:p>
            <a:pPr lvl="3" eaLnBrk="1" hangingPunct="1"/>
            <a:r>
              <a:rPr lang="en-US" sz="2000" dirty="0">
                <a:solidFill>
                  <a:srgbClr val="0000CC"/>
                </a:solidFill>
              </a:rPr>
              <a:t>Has </a:t>
            </a:r>
            <a:r>
              <a:rPr lang="en-US" sz="2000" dirty="0"/>
              <a:t>– To know if an entry exists</a:t>
            </a:r>
          </a:p>
          <a:p>
            <a:pPr lvl="2" eaLnBrk="1" hangingPunct="1"/>
            <a:r>
              <a:rPr lang="en-US" sz="2000" dirty="0"/>
              <a:t>Is enumerable </a:t>
            </a:r>
          </a:p>
          <a:p>
            <a:pPr lvl="2" eaLnBrk="1" hangingPunct="1"/>
            <a:r>
              <a:rPr lang="en-US" sz="2000" dirty="0"/>
              <a:t>Each symbol table can hold only records of a specific type</a:t>
            </a:r>
          </a:p>
          <a:p>
            <a:pPr lvl="3" eaLnBrk="1" hangingPunct="1"/>
            <a:r>
              <a:rPr lang="en-US" sz="2000" dirty="0"/>
              <a:t>For example, a</a:t>
            </a:r>
            <a:r>
              <a:rPr lang="en-US" sz="2000" dirty="0">
                <a:solidFill>
                  <a:srgbClr val="0000CC"/>
                </a:solidFill>
              </a:rPr>
              <a:t> </a:t>
            </a:r>
            <a:r>
              <a:rPr lang="en-US" sz="2000" dirty="0" err="1">
                <a:solidFill>
                  <a:srgbClr val="0000CC"/>
                </a:solidFill>
              </a:rPr>
              <a:t>LayerTable</a:t>
            </a:r>
            <a:r>
              <a:rPr lang="en-US" sz="2000" dirty="0">
                <a:solidFill>
                  <a:srgbClr val="0000CC"/>
                </a:solidFill>
              </a:rPr>
              <a:t> </a:t>
            </a:r>
            <a:r>
              <a:rPr lang="en-US" sz="2000" dirty="0"/>
              <a:t>can hold only </a:t>
            </a:r>
            <a:r>
              <a:rPr lang="en-US" sz="2000" dirty="0" err="1">
                <a:solidFill>
                  <a:srgbClr val="0000CC"/>
                </a:solidFill>
              </a:rPr>
              <a:t>LayerTableRecords</a:t>
            </a:r>
            <a:endParaRPr lang="en-US" sz="2000" dirty="0">
              <a:solidFill>
                <a:srgbClr val="0000CC"/>
              </a:solidFill>
            </a:endParaRPr>
          </a:p>
          <a:p>
            <a:pPr lvl="3" eaLnBrk="1" hangingPunct="1"/>
            <a:endParaRPr lang="en-US" sz="2000" dirty="0">
              <a:solidFill>
                <a:schemeClr val="folHlink"/>
              </a:solidFill>
            </a:endParaRPr>
          </a:p>
          <a:p>
            <a:pPr lvl="1" eaLnBrk="1" hangingPunct="1"/>
            <a:r>
              <a:rPr lang="en-US" sz="2000" dirty="0"/>
              <a:t>Use </a:t>
            </a:r>
            <a:r>
              <a:rPr lang="en-US" sz="2000" dirty="0" err="1"/>
              <a:t>SnoopDb</a:t>
            </a:r>
            <a:r>
              <a:rPr lang="en-US" sz="2000" dirty="0"/>
              <a:t> to see where the Layers reside </a:t>
            </a:r>
          </a:p>
          <a:p>
            <a:pPr lvl="3" eaLnBrk="1" hangingPunct="1"/>
            <a:endParaRPr lang="en-US" dirty="0"/>
          </a:p>
          <a:p>
            <a:pPr lvl="3"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blinds(horizontal)">
                                      <p:cBhvr>
                                        <p:cTn id="7" dur="500"/>
                                        <p:tgtEl>
                                          <p:spTgt spid="1075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7523">
                                            <p:txEl>
                                              <p:pRg st="1" end="1"/>
                                            </p:txEl>
                                          </p:spTgt>
                                        </p:tgtEl>
                                        <p:attrNameLst>
                                          <p:attrName>style.visibility</p:attrName>
                                        </p:attrNameLst>
                                      </p:cBhvr>
                                      <p:to>
                                        <p:strVal val="visible"/>
                                      </p:to>
                                    </p:set>
                                    <p:animEffect transition="in" filter="blinds(horizontal)">
                                      <p:cBhvr>
                                        <p:cTn id="12" dur="500"/>
                                        <p:tgtEl>
                                          <p:spTgt spid="1075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7523">
                                            <p:txEl>
                                              <p:pRg st="2" end="2"/>
                                            </p:txEl>
                                          </p:spTgt>
                                        </p:tgtEl>
                                        <p:attrNameLst>
                                          <p:attrName>style.visibility</p:attrName>
                                        </p:attrNameLst>
                                      </p:cBhvr>
                                      <p:to>
                                        <p:strVal val="visible"/>
                                      </p:to>
                                    </p:set>
                                    <p:animEffect transition="in" filter="blinds(horizontal)">
                                      <p:cBhvr>
                                        <p:cTn id="17" dur="500"/>
                                        <p:tgtEl>
                                          <p:spTgt spid="10752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07523">
                                            <p:txEl>
                                              <p:pRg st="3" end="3"/>
                                            </p:txEl>
                                          </p:spTgt>
                                        </p:tgtEl>
                                        <p:attrNameLst>
                                          <p:attrName>style.visibility</p:attrName>
                                        </p:attrNameLst>
                                      </p:cBhvr>
                                      <p:to>
                                        <p:strVal val="visible"/>
                                      </p:to>
                                    </p:set>
                                    <p:animEffect transition="in" filter="blinds(horizontal)">
                                      <p:cBhvr>
                                        <p:cTn id="20" dur="500"/>
                                        <p:tgtEl>
                                          <p:spTgt spid="107523">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07523">
                                            <p:txEl>
                                              <p:pRg st="4" end="4"/>
                                            </p:txEl>
                                          </p:spTgt>
                                        </p:tgtEl>
                                        <p:attrNameLst>
                                          <p:attrName>style.visibility</p:attrName>
                                        </p:attrNameLst>
                                      </p:cBhvr>
                                      <p:to>
                                        <p:strVal val="visible"/>
                                      </p:to>
                                    </p:set>
                                    <p:animEffect transition="in" filter="blinds(horizontal)">
                                      <p:cBhvr>
                                        <p:cTn id="25" dur="500"/>
                                        <p:tgtEl>
                                          <p:spTgt spid="107523">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07523">
                                            <p:txEl>
                                              <p:pRg st="5" end="5"/>
                                            </p:txEl>
                                          </p:spTgt>
                                        </p:tgtEl>
                                        <p:attrNameLst>
                                          <p:attrName>style.visibility</p:attrName>
                                        </p:attrNameLst>
                                      </p:cBhvr>
                                      <p:to>
                                        <p:strVal val="visible"/>
                                      </p:to>
                                    </p:set>
                                    <p:animEffect transition="in" filter="blinds(horizontal)">
                                      <p:cBhvr>
                                        <p:cTn id="30" dur="500"/>
                                        <p:tgtEl>
                                          <p:spTgt spid="107523">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07523">
                                            <p:txEl>
                                              <p:pRg st="6" end="6"/>
                                            </p:txEl>
                                          </p:spTgt>
                                        </p:tgtEl>
                                        <p:attrNameLst>
                                          <p:attrName>style.visibility</p:attrName>
                                        </p:attrNameLst>
                                      </p:cBhvr>
                                      <p:to>
                                        <p:strVal val="visible"/>
                                      </p:to>
                                    </p:set>
                                    <p:animEffect transition="in" filter="blinds(horizontal)">
                                      <p:cBhvr>
                                        <p:cTn id="35" dur="500"/>
                                        <p:tgtEl>
                                          <p:spTgt spid="107523">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07523">
                                            <p:txEl>
                                              <p:pRg st="7" end="7"/>
                                            </p:txEl>
                                          </p:spTgt>
                                        </p:tgtEl>
                                        <p:attrNameLst>
                                          <p:attrName>style.visibility</p:attrName>
                                        </p:attrNameLst>
                                      </p:cBhvr>
                                      <p:to>
                                        <p:strVal val="visible"/>
                                      </p:to>
                                    </p:set>
                                    <p:animEffect transition="in" filter="blinds(horizontal)">
                                      <p:cBhvr>
                                        <p:cTn id="40" dur="500"/>
                                        <p:tgtEl>
                                          <p:spTgt spid="107523">
                                            <p:txEl>
                                              <p:pRg st="7" end="7"/>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07523">
                                            <p:txEl>
                                              <p:pRg st="8" end="8"/>
                                            </p:txEl>
                                          </p:spTgt>
                                        </p:tgtEl>
                                        <p:attrNameLst>
                                          <p:attrName>style.visibility</p:attrName>
                                        </p:attrNameLst>
                                      </p:cBhvr>
                                      <p:to>
                                        <p:strVal val="visible"/>
                                      </p:to>
                                    </p:set>
                                    <p:animEffect transition="in" filter="blinds(horizontal)">
                                      <p:cBhvr>
                                        <p:cTn id="45" dur="500"/>
                                        <p:tgtEl>
                                          <p:spTgt spid="107523">
                                            <p:txEl>
                                              <p:pRg st="8" end="8"/>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107523">
                                            <p:txEl>
                                              <p:pRg st="9" end="9"/>
                                            </p:txEl>
                                          </p:spTgt>
                                        </p:tgtEl>
                                        <p:attrNameLst>
                                          <p:attrName>style.visibility</p:attrName>
                                        </p:attrNameLst>
                                      </p:cBhvr>
                                      <p:to>
                                        <p:strVal val="visible"/>
                                      </p:to>
                                    </p:set>
                                    <p:animEffect transition="in" filter="blinds(horizontal)">
                                      <p:cBhvr>
                                        <p:cTn id="50" dur="500"/>
                                        <p:tgtEl>
                                          <p:spTgt spid="107523">
                                            <p:txEl>
                                              <p:pRg st="9" end="9"/>
                                            </p:txEl>
                                          </p:spTgt>
                                        </p:tgtEl>
                                      </p:cBhvr>
                                    </p:animEffect>
                                  </p:childTnLst>
                                </p:cTn>
                              </p:par>
                              <p:par>
                                <p:cTn id="51" presetID="3" presetClass="entr" presetSubtype="10" fill="hold" nodeType="withEffect">
                                  <p:stCondLst>
                                    <p:cond delay="0"/>
                                  </p:stCondLst>
                                  <p:childTnLst>
                                    <p:set>
                                      <p:cBhvr>
                                        <p:cTn id="52" dur="1" fill="hold">
                                          <p:stCondLst>
                                            <p:cond delay="0"/>
                                          </p:stCondLst>
                                        </p:cTn>
                                        <p:tgtEl>
                                          <p:spTgt spid="107523">
                                            <p:txEl>
                                              <p:pRg st="10" end="10"/>
                                            </p:txEl>
                                          </p:spTgt>
                                        </p:tgtEl>
                                        <p:attrNameLst>
                                          <p:attrName>style.visibility</p:attrName>
                                        </p:attrNameLst>
                                      </p:cBhvr>
                                      <p:to>
                                        <p:strVal val="visible"/>
                                      </p:to>
                                    </p:set>
                                    <p:animEffect transition="in" filter="blinds(horizontal)">
                                      <p:cBhvr>
                                        <p:cTn id="53" dur="500"/>
                                        <p:tgtEl>
                                          <p:spTgt spid="107523">
                                            <p:txEl>
                                              <p:pRg st="10" end="10"/>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07523">
                                            <p:txEl>
                                              <p:pRg st="12" end="12"/>
                                            </p:txEl>
                                          </p:spTgt>
                                        </p:tgtEl>
                                        <p:attrNameLst>
                                          <p:attrName>style.visibility</p:attrName>
                                        </p:attrNameLst>
                                      </p:cBhvr>
                                      <p:to>
                                        <p:strVal val="visible"/>
                                      </p:to>
                                    </p:set>
                                    <p:animEffect transition="in" filter="blinds(horizontal)">
                                      <p:cBhvr>
                                        <p:cTn id="58" dur="500"/>
                                        <p:tgtEl>
                                          <p:spTgt spid="10752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Getting a Database Object	</a:t>
            </a:r>
          </a:p>
        </p:txBody>
      </p:sp>
      <p:sp>
        <p:nvSpPr>
          <p:cNvPr id="66563" name="Rectangle 3"/>
          <p:cNvSpPr>
            <a:spLocks noGrp="1" noChangeArrowheads="1"/>
          </p:cNvSpPr>
          <p:nvPr>
            <p:ph idx="4294967295"/>
          </p:nvPr>
        </p:nvSpPr>
        <p:spPr>
          <a:xfrm>
            <a:off x="749303" y="1508626"/>
            <a:ext cx="7933930" cy="4708877"/>
          </a:xfrm>
          <a:prstGeom prst="rect">
            <a:avLst/>
          </a:prstGeom>
        </p:spPr>
        <p:txBody>
          <a:bodyPr/>
          <a:lstStyle/>
          <a:p>
            <a:pPr lvl="1" eaLnBrk="1" hangingPunct="1"/>
            <a:r>
              <a:rPr lang="en-US" dirty="0"/>
              <a:t> </a:t>
            </a:r>
            <a:r>
              <a:rPr lang="en-US" sz="2400" dirty="0"/>
              <a:t>Construct One</a:t>
            </a:r>
          </a:p>
          <a:p>
            <a:pPr lvl="2" eaLnBrk="1" hangingPunct="1"/>
            <a:r>
              <a:rPr lang="en-US" sz="2000" dirty="0"/>
              <a:t>In Memory</a:t>
            </a:r>
          </a:p>
          <a:p>
            <a:pPr lvl="2" eaLnBrk="1" hangingPunct="1"/>
            <a:endParaRPr lang="en-US" dirty="0"/>
          </a:p>
          <a:p>
            <a:pPr lvl="1" eaLnBrk="1" hangingPunct="1"/>
            <a:r>
              <a:rPr lang="en-US" sz="2400" dirty="0"/>
              <a:t>Get the one currently active in AutoCAD</a:t>
            </a:r>
            <a:endParaRPr lang="en-US" sz="2000" dirty="0"/>
          </a:p>
          <a:p>
            <a:pPr lvl="2" eaLnBrk="1" hangingPunct="1"/>
            <a:r>
              <a:rPr lang="en-US" dirty="0" err="1">
                <a:solidFill>
                  <a:srgbClr val="0000CC"/>
                </a:solidFill>
              </a:rPr>
              <a:t>HostApplicationServices.WorkingDatabase</a:t>
            </a:r>
            <a:r>
              <a:rPr lang="en-US" dirty="0">
                <a:solidFill>
                  <a:srgbClr val="0000CC"/>
                </a:solidFill>
              </a:rPr>
              <a:t>()</a:t>
            </a:r>
          </a:p>
        </p:txBody>
      </p:sp>
    </p:spTree>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a:t>Object Identity - ObjectID</a:t>
            </a:r>
          </a:p>
        </p:txBody>
      </p:sp>
      <p:sp>
        <p:nvSpPr>
          <p:cNvPr id="117763" name="Rectangle 3"/>
          <p:cNvSpPr>
            <a:spLocks noGrp="1" noChangeArrowheads="1"/>
          </p:cNvSpPr>
          <p:nvPr>
            <p:ph idx="4294967295"/>
          </p:nvPr>
        </p:nvSpPr>
        <p:spPr>
          <a:xfrm>
            <a:off x="533400" y="1295400"/>
            <a:ext cx="7933930" cy="4708877"/>
          </a:xfrm>
          <a:prstGeom prst="rect">
            <a:avLst/>
          </a:prstGeom>
        </p:spPr>
        <p:txBody>
          <a:bodyPr/>
          <a:lstStyle/>
          <a:p>
            <a:pPr lvl="1" eaLnBrk="1" hangingPunct="1"/>
            <a:r>
              <a:rPr lang="en-US" sz="2400" dirty="0">
                <a:solidFill>
                  <a:srgbClr val="FF0000"/>
                </a:solidFill>
              </a:rPr>
              <a:t>All</a:t>
            </a:r>
            <a:r>
              <a:rPr lang="en-US" sz="2400" dirty="0"/>
              <a:t> Objects that exist in the database have an </a:t>
            </a:r>
            <a:r>
              <a:rPr lang="en-US" sz="2400" dirty="0" err="1"/>
              <a:t>ObjectId</a:t>
            </a:r>
            <a:endParaRPr lang="en-US" sz="2400" dirty="0"/>
          </a:p>
          <a:p>
            <a:pPr lvl="1" eaLnBrk="1" hangingPunct="1"/>
            <a:endParaRPr lang="en-US" sz="2400" dirty="0"/>
          </a:p>
          <a:p>
            <a:pPr lvl="2" eaLnBrk="1" hangingPunct="1"/>
            <a:r>
              <a:rPr lang="en-US" sz="2000" dirty="0"/>
              <a:t>Is </a:t>
            </a:r>
            <a:r>
              <a:rPr lang="en-US" sz="2000" i="1" dirty="0"/>
              <a:t>unique</a:t>
            </a:r>
            <a:r>
              <a:rPr lang="en-US" sz="2000" dirty="0"/>
              <a:t> per session (or instance) of AutoCAD</a:t>
            </a:r>
          </a:p>
          <a:p>
            <a:pPr lvl="2" eaLnBrk="1" hangingPunct="1"/>
            <a:r>
              <a:rPr lang="en-US" sz="2000" dirty="0"/>
              <a:t>Is generated automatically for an object when it is added to the database</a:t>
            </a:r>
          </a:p>
          <a:p>
            <a:pPr lvl="2" eaLnBrk="1" hangingPunct="1"/>
            <a:r>
              <a:rPr lang="en-US" sz="2000" dirty="0"/>
              <a:t>Non-database resident objects do not have an </a:t>
            </a:r>
            <a:r>
              <a:rPr lang="en-US" sz="2000" dirty="0" err="1"/>
              <a:t>ObjectId</a:t>
            </a:r>
            <a:r>
              <a:rPr lang="en-US" sz="2000" dirty="0"/>
              <a:t> set</a:t>
            </a:r>
          </a:p>
          <a:p>
            <a:pPr lvl="2" eaLnBrk="1" hangingPunct="1"/>
            <a:r>
              <a:rPr lang="en-US" sz="2000" dirty="0"/>
              <a:t>Can be cached to open an object later</a:t>
            </a:r>
          </a:p>
          <a:p>
            <a:pPr lvl="1" eaLnBrk="1" hangingPunct="1"/>
            <a:endParaRPr lang="en-US" dirty="0"/>
          </a:p>
          <a:p>
            <a:pPr lvl="1" eaLnBrk="1" hangingPunct="1"/>
            <a:r>
              <a:rPr lang="en-US" sz="2400" dirty="0"/>
              <a:t>Get it using </a:t>
            </a:r>
            <a:r>
              <a:rPr lang="en-US" sz="2400" dirty="0" err="1">
                <a:solidFill>
                  <a:srgbClr val="0000CC"/>
                </a:solidFill>
              </a:rPr>
              <a:t>ObjectId</a:t>
            </a:r>
            <a:r>
              <a:rPr lang="en-US" sz="2400" dirty="0"/>
              <a:t> property</a:t>
            </a:r>
          </a:p>
          <a:p>
            <a:pPr lvl="2" eaLnBrk="1" hangingPunct="1"/>
            <a:endParaRPr lang="en-US" dirty="0"/>
          </a:p>
          <a:p>
            <a:pPr lvl="3" eaLnBrk="1" hangingPunct="1">
              <a:buFont typeface="Wingdings" pitchFamily="2" charset="2"/>
              <a:buNone/>
            </a:pPr>
            <a:endParaRPr lang="en-US" dirty="0"/>
          </a:p>
          <a:p>
            <a:pPr lvl="2" eaLnBrk="1" hangingPunct="1">
              <a:buFont typeface="Wingdings" pitchFamily="2" charset="2"/>
              <a:buNone/>
            </a:pPr>
            <a:endParaRPr lang="en-US" dirty="0"/>
          </a:p>
          <a:p>
            <a:pPr lvl="2"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blinds(horizontal)">
                                      <p:cBhvr>
                                        <p:cTn id="7" dur="500"/>
                                        <p:tgtEl>
                                          <p:spTgt spid="1177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7763">
                                            <p:txEl>
                                              <p:pRg st="2" end="2"/>
                                            </p:txEl>
                                          </p:spTgt>
                                        </p:tgtEl>
                                        <p:attrNameLst>
                                          <p:attrName>style.visibility</p:attrName>
                                        </p:attrNameLst>
                                      </p:cBhvr>
                                      <p:to>
                                        <p:strVal val="visible"/>
                                      </p:to>
                                    </p:set>
                                    <p:animEffect transition="in" filter="blinds(horizontal)">
                                      <p:cBhvr>
                                        <p:cTn id="12" dur="500"/>
                                        <p:tgtEl>
                                          <p:spTgt spid="11776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7763">
                                            <p:txEl>
                                              <p:pRg st="3" end="3"/>
                                            </p:txEl>
                                          </p:spTgt>
                                        </p:tgtEl>
                                        <p:attrNameLst>
                                          <p:attrName>style.visibility</p:attrName>
                                        </p:attrNameLst>
                                      </p:cBhvr>
                                      <p:to>
                                        <p:strVal val="visible"/>
                                      </p:to>
                                    </p:set>
                                    <p:animEffect transition="in" filter="blinds(horizontal)">
                                      <p:cBhvr>
                                        <p:cTn id="17" dur="500"/>
                                        <p:tgtEl>
                                          <p:spTgt spid="11776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7763">
                                            <p:txEl>
                                              <p:pRg st="4" end="4"/>
                                            </p:txEl>
                                          </p:spTgt>
                                        </p:tgtEl>
                                        <p:attrNameLst>
                                          <p:attrName>style.visibility</p:attrName>
                                        </p:attrNameLst>
                                      </p:cBhvr>
                                      <p:to>
                                        <p:strVal val="visible"/>
                                      </p:to>
                                    </p:set>
                                    <p:animEffect transition="in" filter="blinds(horizontal)">
                                      <p:cBhvr>
                                        <p:cTn id="22" dur="500"/>
                                        <p:tgtEl>
                                          <p:spTgt spid="11776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7763">
                                            <p:txEl>
                                              <p:pRg st="5" end="5"/>
                                            </p:txEl>
                                          </p:spTgt>
                                        </p:tgtEl>
                                        <p:attrNameLst>
                                          <p:attrName>style.visibility</p:attrName>
                                        </p:attrNameLst>
                                      </p:cBhvr>
                                      <p:to>
                                        <p:strVal val="visible"/>
                                      </p:to>
                                    </p:set>
                                    <p:animEffect transition="in" filter="blinds(horizontal)">
                                      <p:cBhvr>
                                        <p:cTn id="27" dur="500"/>
                                        <p:tgtEl>
                                          <p:spTgt spid="117763">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17763">
                                            <p:txEl>
                                              <p:pRg st="7" end="7"/>
                                            </p:txEl>
                                          </p:spTgt>
                                        </p:tgtEl>
                                        <p:attrNameLst>
                                          <p:attrName>style.visibility</p:attrName>
                                        </p:attrNameLst>
                                      </p:cBhvr>
                                      <p:to>
                                        <p:strVal val="visible"/>
                                      </p:to>
                                    </p:set>
                                    <p:animEffect transition="in" filter="blinds(horizontal)">
                                      <p:cBhvr>
                                        <p:cTn id="32" dur="500"/>
                                        <p:tgtEl>
                                          <p:spTgt spid="1177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Transactions</a:t>
            </a:r>
          </a:p>
        </p:txBody>
      </p:sp>
      <p:sp>
        <p:nvSpPr>
          <p:cNvPr id="119811" name="Rectangle 3"/>
          <p:cNvSpPr>
            <a:spLocks noGrp="1" noChangeArrowheads="1"/>
          </p:cNvSpPr>
          <p:nvPr>
            <p:ph idx="4294967295"/>
          </p:nvPr>
        </p:nvSpPr>
        <p:spPr>
          <a:xfrm>
            <a:off x="304800" y="1219200"/>
            <a:ext cx="7933930" cy="4708877"/>
          </a:xfrm>
          <a:prstGeom prst="rect">
            <a:avLst/>
          </a:prstGeom>
        </p:spPr>
        <p:txBody>
          <a:bodyPr/>
          <a:lstStyle/>
          <a:p>
            <a:pPr lvl="1" eaLnBrk="1" hangingPunct="1">
              <a:defRPr/>
            </a:pPr>
            <a:r>
              <a:rPr lang="en-US" sz="2400" dirty="0">
                <a:sym typeface="Arial" charset="0"/>
              </a:rPr>
              <a:t>Transactions </a:t>
            </a:r>
          </a:p>
          <a:p>
            <a:pPr marL="198404" lvl="1" indent="0" eaLnBrk="1" hangingPunct="1">
              <a:buNone/>
              <a:defRPr/>
            </a:pPr>
            <a:endParaRPr lang="en-US" sz="1100" dirty="0">
              <a:sym typeface="Arial" charset="0"/>
            </a:endParaRPr>
          </a:p>
          <a:p>
            <a:pPr lvl="2" eaLnBrk="1" hangingPunct="1">
              <a:defRPr/>
            </a:pPr>
            <a:r>
              <a:rPr lang="en-US" sz="1800" dirty="0">
                <a:sym typeface="Arial" charset="0"/>
              </a:rPr>
              <a:t>Sets the boundary for database operations</a:t>
            </a:r>
          </a:p>
          <a:p>
            <a:pPr marL="460297" lvl="2" indent="0" eaLnBrk="1" hangingPunct="1">
              <a:buNone/>
              <a:defRPr/>
            </a:pPr>
            <a:endParaRPr lang="en-US" sz="1800" dirty="0">
              <a:sym typeface="Arial" charset="0"/>
            </a:endParaRPr>
          </a:p>
          <a:p>
            <a:pPr lvl="2" eaLnBrk="1" hangingPunct="1">
              <a:defRPr/>
            </a:pPr>
            <a:r>
              <a:rPr lang="en-US" sz="1800" dirty="0">
                <a:sym typeface="Arial" charset="0"/>
              </a:rPr>
              <a:t>Handles exception cleanly</a:t>
            </a:r>
          </a:p>
          <a:p>
            <a:pPr marL="460297" lvl="2" indent="0" eaLnBrk="1" hangingPunct="1">
              <a:buNone/>
              <a:defRPr/>
            </a:pPr>
            <a:endParaRPr lang="en-US" sz="1800" dirty="0">
              <a:sym typeface="Arial" charset="0"/>
            </a:endParaRPr>
          </a:p>
          <a:p>
            <a:pPr lvl="2" eaLnBrk="1" hangingPunct="1">
              <a:defRPr/>
            </a:pPr>
            <a:r>
              <a:rPr lang="en-US" sz="1800" dirty="0">
                <a:sym typeface="Arial" charset="0"/>
              </a:rPr>
              <a:t>Operates with a single Undo filer</a:t>
            </a:r>
          </a:p>
          <a:p>
            <a:pPr marL="460297" lvl="2" indent="0" eaLnBrk="1" hangingPunct="1">
              <a:buNone/>
              <a:defRPr/>
            </a:pPr>
            <a:endParaRPr lang="en-US" sz="1800" dirty="0">
              <a:sym typeface="Arial" charset="0"/>
            </a:endParaRPr>
          </a:p>
          <a:p>
            <a:pPr lvl="2" eaLnBrk="1" hangingPunct="1">
              <a:defRPr/>
            </a:pPr>
            <a:r>
              <a:rPr lang="en-US" sz="1800" dirty="0">
                <a:sym typeface="Arial" charset="0"/>
              </a:rPr>
              <a:t>Can be </a:t>
            </a:r>
          </a:p>
          <a:p>
            <a:pPr lvl="3" eaLnBrk="1" hangingPunct="1">
              <a:defRPr/>
            </a:pPr>
            <a:r>
              <a:rPr lang="en-US" dirty="0">
                <a:sym typeface="Arial" charset="0"/>
              </a:rPr>
              <a:t>committed – All database operations are saved</a:t>
            </a:r>
          </a:p>
          <a:p>
            <a:pPr lvl="3" eaLnBrk="1" hangingPunct="1">
              <a:defRPr/>
            </a:pPr>
            <a:r>
              <a:rPr lang="en-US" dirty="0">
                <a:sym typeface="Arial" charset="0"/>
              </a:rPr>
              <a:t>rolled back – All database operations are aborted</a:t>
            </a:r>
          </a:p>
          <a:p>
            <a:pPr marL="839646" lvl="3" indent="0" eaLnBrk="1" hangingPunct="1">
              <a:buNone/>
              <a:defRPr/>
            </a:pPr>
            <a:endParaRPr lang="en-US" sz="1100" dirty="0">
              <a:sym typeface="Arial" charset="0"/>
            </a:endParaRPr>
          </a:p>
          <a:p>
            <a:pPr lvl="2">
              <a:defRPr/>
            </a:pPr>
            <a:r>
              <a:rPr lang="en-US" sz="1800" dirty="0">
                <a:sym typeface="Arial" charset="0"/>
              </a:rPr>
              <a:t>Can be nested</a:t>
            </a:r>
          </a:p>
          <a:p>
            <a:pPr lvl="2" eaLnBrk="1" hangingPunct="1">
              <a:defRPr/>
            </a:pPr>
            <a:endParaRPr lang="en-US" dirty="0">
              <a:sym typeface="Arial" charset="0"/>
            </a:endParaRPr>
          </a:p>
          <a:p>
            <a:pPr lvl="1" eaLnBrk="1" hangingPunct="1">
              <a:defRPr/>
            </a:pPr>
            <a:endParaRPr lang="en-US"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9811">
                                            <p:txEl>
                                              <p:pRg st="2" end="2"/>
                                            </p:txEl>
                                          </p:spTgt>
                                        </p:tgtEl>
                                        <p:attrNameLst>
                                          <p:attrName>style.visibility</p:attrName>
                                        </p:attrNameLst>
                                      </p:cBhvr>
                                      <p:to>
                                        <p:strVal val="visible"/>
                                      </p:to>
                                    </p:set>
                                    <p:animEffect transition="in" filter="blinds(horizontal)">
                                      <p:cBhvr>
                                        <p:cTn id="7" dur="500"/>
                                        <p:tgtEl>
                                          <p:spTgt spid="119811">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9811">
                                            <p:txEl>
                                              <p:pRg st="4" end="4"/>
                                            </p:txEl>
                                          </p:spTgt>
                                        </p:tgtEl>
                                        <p:attrNameLst>
                                          <p:attrName>style.visibility</p:attrName>
                                        </p:attrNameLst>
                                      </p:cBhvr>
                                      <p:to>
                                        <p:strVal val="visible"/>
                                      </p:to>
                                    </p:set>
                                    <p:animEffect transition="in" filter="blinds(horizontal)">
                                      <p:cBhvr>
                                        <p:cTn id="12" dur="500"/>
                                        <p:tgtEl>
                                          <p:spTgt spid="119811">
                                            <p:txEl>
                                              <p:pRg st="4" end="4"/>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9811">
                                            <p:txEl>
                                              <p:pRg st="6" end="6"/>
                                            </p:txEl>
                                          </p:spTgt>
                                        </p:tgtEl>
                                        <p:attrNameLst>
                                          <p:attrName>style.visibility</p:attrName>
                                        </p:attrNameLst>
                                      </p:cBhvr>
                                      <p:to>
                                        <p:strVal val="visible"/>
                                      </p:to>
                                    </p:set>
                                    <p:animEffect transition="in" filter="blinds(horizontal)">
                                      <p:cBhvr>
                                        <p:cTn id="17" dur="500"/>
                                        <p:tgtEl>
                                          <p:spTgt spid="119811">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9811">
                                            <p:txEl>
                                              <p:pRg st="8" end="8"/>
                                            </p:txEl>
                                          </p:spTgt>
                                        </p:tgtEl>
                                        <p:attrNameLst>
                                          <p:attrName>style.visibility</p:attrName>
                                        </p:attrNameLst>
                                      </p:cBhvr>
                                      <p:to>
                                        <p:strVal val="visible"/>
                                      </p:to>
                                    </p:set>
                                    <p:animEffect transition="in" filter="blinds(horizontal)">
                                      <p:cBhvr>
                                        <p:cTn id="22" dur="500"/>
                                        <p:tgtEl>
                                          <p:spTgt spid="119811">
                                            <p:txEl>
                                              <p:pRg st="8" end="8"/>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19811">
                                            <p:txEl>
                                              <p:pRg st="9" end="9"/>
                                            </p:txEl>
                                          </p:spTgt>
                                        </p:tgtEl>
                                        <p:attrNameLst>
                                          <p:attrName>style.visibility</p:attrName>
                                        </p:attrNameLst>
                                      </p:cBhvr>
                                      <p:to>
                                        <p:strVal val="visible"/>
                                      </p:to>
                                    </p:set>
                                    <p:animEffect transition="in" filter="blinds(horizontal)">
                                      <p:cBhvr>
                                        <p:cTn id="25" dur="500"/>
                                        <p:tgtEl>
                                          <p:spTgt spid="119811">
                                            <p:txEl>
                                              <p:pRg st="9" end="9"/>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19811">
                                            <p:txEl>
                                              <p:pRg st="10" end="10"/>
                                            </p:txEl>
                                          </p:spTgt>
                                        </p:tgtEl>
                                        <p:attrNameLst>
                                          <p:attrName>style.visibility</p:attrName>
                                        </p:attrNameLst>
                                      </p:cBhvr>
                                      <p:to>
                                        <p:strVal val="visible"/>
                                      </p:to>
                                    </p:set>
                                    <p:animEffect transition="in" filter="blinds(horizontal)">
                                      <p:cBhvr>
                                        <p:cTn id="28" dur="500"/>
                                        <p:tgtEl>
                                          <p:spTgt spid="119811">
                                            <p:txEl>
                                              <p:pRg st="10" end="1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19811">
                                            <p:txEl>
                                              <p:pRg st="12" end="12"/>
                                            </p:txEl>
                                          </p:spTgt>
                                        </p:tgtEl>
                                        <p:attrNameLst>
                                          <p:attrName>style.visibility</p:attrName>
                                        </p:attrNameLst>
                                      </p:cBhvr>
                                      <p:to>
                                        <p:strVal val="visible"/>
                                      </p:to>
                                    </p:set>
                                    <p:animEffect transition="in" filter="blinds(horizontal)">
                                      <p:cBhvr>
                                        <p:cTn id="33" dur="500"/>
                                        <p:tgtEl>
                                          <p:spTgt spid="11981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Nesting Transactions</a:t>
            </a:r>
          </a:p>
        </p:txBody>
      </p:sp>
      <p:sp>
        <p:nvSpPr>
          <p:cNvPr id="60419" name="Rectangle 4"/>
          <p:cNvSpPr>
            <a:spLocks noGrp="1" noChangeArrowheads="1"/>
          </p:cNvSpPr>
          <p:nvPr>
            <p:ph idx="4294967295"/>
          </p:nvPr>
        </p:nvSpPr>
        <p:spPr>
          <a:xfrm>
            <a:off x="846141" y="4205288"/>
            <a:ext cx="6402387" cy="2195512"/>
          </a:xfrm>
          <a:prstGeom prst="rect">
            <a:avLst/>
          </a:prstGeom>
        </p:spPr>
        <p:txBody>
          <a:bodyPr/>
          <a:lstStyle/>
          <a:p>
            <a:pPr marL="0" indent="0" eaLnBrk="1" hangingPunct="1">
              <a:lnSpc>
                <a:spcPct val="80000"/>
              </a:lnSpc>
              <a:buNone/>
              <a:defRPr/>
            </a:pPr>
            <a:r>
              <a:rPr lang="en-US" sz="1800" dirty="0">
                <a:sym typeface="Arial" charset="0"/>
              </a:rPr>
              <a:t>1. Client starts Trans1 and gets Obj1 &amp; Obj2 </a:t>
            </a:r>
          </a:p>
          <a:p>
            <a:pPr marL="0" indent="0" eaLnBrk="1" hangingPunct="1">
              <a:lnSpc>
                <a:spcPct val="80000"/>
              </a:lnSpc>
              <a:buNone/>
              <a:defRPr/>
            </a:pPr>
            <a:r>
              <a:rPr lang="en-US" sz="1800" dirty="0">
                <a:sym typeface="Arial" charset="0"/>
              </a:rPr>
              <a:t>2. Client starts Trans2 and gets Obj2 &amp; Obj3</a:t>
            </a:r>
          </a:p>
          <a:p>
            <a:pPr marL="0" indent="0" eaLnBrk="1" hangingPunct="1">
              <a:lnSpc>
                <a:spcPct val="80000"/>
              </a:lnSpc>
              <a:buNone/>
              <a:defRPr/>
            </a:pPr>
            <a:r>
              <a:rPr lang="en-US" sz="1800" dirty="0">
                <a:sym typeface="Arial" charset="0"/>
              </a:rPr>
              <a:t>3. Client commits Trans2</a:t>
            </a:r>
          </a:p>
          <a:p>
            <a:pPr marL="198404" lvl="1" indent="0" eaLnBrk="1" hangingPunct="1">
              <a:lnSpc>
                <a:spcPct val="80000"/>
              </a:lnSpc>
              <a:buNone/>
              <a:defRPr/>
            </a:pPr>
            <a:r>
              <a:rPr lang="en-US" sz="1800" b="1" dirty="0">
                <a:sym typeface="Arial" charset="0"/>
              </a:rPr>
              <a:t>           Trans2 changes are committed</a:t>
            </a:r>
          </a:p>
          <a:p>
            <a:pPr marL="0" indent="0" eaLnBrk="1" hangingPunct="1">
              <a:lnSpc>
                <a:spcPct val="80000"/>
              </a:lnSpc>
              <a:buNone/>
              <a:defRPr/>
            </a:pPr>
            <a:r>
              <a:rPr lang="en-US" sz="1800" dirty="0">
                <a:sym typeface="Arial" charset="0"/>
              </a:rPr>
              <a:t>4a. Client commits Trans1</a:t>
            </a:r>
          </a:p>
          <a:p>
            <a:pPr lvl="1" eaLnBrk="1" hangingPunct="1">
              <a:lnSpc>
                <a:spcPct val="80000"/>
              </a:lnSpc>
              <a:defRPr/>
            </a:pPr>
            <a:r>
              <a:rPr lang="en-US" sz="1800" b="1" dirty="0">
                <a:sym typeface="Arial" charset="0"/>
              </a:rPr>
              <a:t>Trans1 changes are committed</a:t>
            </a:r>
          </a:p>
          <a:p>
            <a:pPr marL="0" indent="0" eaLnBrk="1" hangingPunct="1">
              <a:lnSpc>
                <a:spcPct val="80000"/>
              </a:lnSpc>
              <a:buNone/>
              <a:defRPr/>
            </a:pPr>
            <a:r>
              <a:rPr lang="en-US" sz="1800" dirty="0">
                <a:sym typeface="Arial" charset="0"/>
              </a:rPr>
              <a:t>4b. Client aborts Trans1 instead</a:t>
            </a:r>
          </a:p>
          <a:p>
            <a:pPr lvl="1" eaLnBrk="1" hangingPunct="1">
              <a:lnSpc>
                <a:spcPct val="80000"/>
              </a:lnSpc>
              <a:defRPr/>
            </a:pPr>
            <a:r>
              <a:rPr lang="en-US" sz="1800" b="1" dirty="0">
                <a:sym typeface="Arial" charset="0"/>
              </a:rPr>
              <a:t>Trans1 (and Trans2) changes are rolled back</a:t>
            </a:r>
          </a:p>
        </p:txBody>
      </p:sp>
      <p:sp>
        <p:nvSpPr>
          <p:cNvPr id="69636" name="Rectangle 2"/>
          <p:cNvSpPr>
            <a:spLocks noChangeArrowheads="1"/>
          </p:cNvSpPr>
          <p:nvPr/>
        </p:nvSpPr>
        <p:spPr bwMode="auto">
          <a:xfrm>
            <a:off x="4851400" y="3124200"/>
            <a:ext cx="2895600" cy="838200"/>
          </a:xfrm>
          <a:prstGeom prst="rect">
            <a:avLst/>
          </a:prstGeom>
          <a:solidFill>
            <a:srgbClr val="C0C0C0"/>
          </a:solidFill>
          <a:ln w="9525">
            <a:solidFill>
              <a:schemeClr val="tx1"/>
            </a:solidFill>
            <a:miter lim="800000"/>
            <a:headEnd/>
            <a:tailEnd/>
          </a:ln>
        </p:spPr>
        <p:txBody>
          <a:bodyPr wrap="none" lIns="91425" tIns="45712" rIns="91425" bIns="45712" anchor="ctr"/>
          <a:lstStyle/>
          <a:p>
            <a:endParaRPr lang="pt-BR"/>
          </a:p>
        </p:txBody>
      </p:sp>
      <p:grpSp>
        <p:nvGrpSpPr>
          <p:cNvPr id="2" name="Group 5"/>
          <p:cNvGrpSpPr>
            <a:grpSpLocks/>
          </p:cNvGrpSpPr>
          <p:nvPr/>
        </p:nvGrpSpPr>
        <p:grpSpPr bwMode="auto">
          <a:xfrm>
            <a:off x="1270000" y="1219200"/>
            <a:ext cx="6705600" cy="1752600"/>
            <a:chOff x="1200" y="576"/>
            <a:chExt cx="4224" cy="1104"/>
          </a:xfrm>
        </p:grpSpPr>
        <p:sp>
          <p:nvSpPr>
            <p:cNvPr id="69671" name="Line 6"/>
            <p:cNvSpPr>
              <a:spLocks noChangeShapeType="1"/>
            </p:cNvSpPr>
            <p:nvPr/>
          </p:nvSpPr>
          <p:spPr bwMode="auto">
            <a:xfrm>
              <a:off x="2208" y="1440"/>
              <a:ext cx="321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9672" name="Oval 7"/>
            <p:cNvSpPr>
              <a:spLocks noChangeArrowheads="1"/>
            </p:cNvSpPr>
            <p:nvPr/>
          </p:nvSpPr>
          <p:spPr bwMode="auto">
            <a:xfrm>
              <a:off x="235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obj1</a:t>
              </a:r>
            </a:p>
          </p:txBody>
        </p:sp>
        <p:sp>
          <p:nvSpPr>
            <p:cNvPr id="69673" name="Oval 8"/>
            <p:cNvSpPr>
              <a:spLocks noChangeArrowheads="1"/>
            </p:cNvSpPr>
            <p:nvPr/>
          </p:nvSpPr>
          <p:spPr bwMode="auto">
            <a:xfrm>
              <a:off x="283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sp>
          <p:nvSpPr>
            <p:cNvPr id="69674" name="Line 9"/>
            <p:cNvSpPr>
              <a:spLocks noChangeShapeType="1"/>
            </p:cNvSpPr>
            <p:nvPr/>
          </p:nvSpPr>
          <p:spPr bwMode="auto">
            <a:xfrm>
              <a:off x="2208"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9675" name="Text Box 10"/>
            <p:cNvSpPr txBox="1">
              <a:spLocks noChangeArrowheads="1"/>
            </p:cNvSpPr>
            <p:nvPr/>
          </p:nvSpPr>
          <p:spPr bwMode="auto">
            <a:xfrm>
              <a:off x="1200" y="1296"/>
              <a:ext cx="9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a:latin typeface="Tahoma" pitchFamily="34" charset="0"/>
                </a:rPr>
                <a:t>Transaction 1</a:t>
              </a:r>
            </a:p>
          </p:txBody>
        </p:sp>
        <p:sp>
          <p:nvSpPr>
            <p:cNvPr id="69676" name="Text Box 11"/>
            <p:cNvSpPr txBox="1">
              <a:spLocks noChangeArrowheads="1"/>
            </p:cNvSpPr>
            <p:nvPr/>
          </p:nvSpPr>
          <p:spPr bwMode="auto">
            <a:xfrm>
              <a:off x="2112"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1</a:t>
              </a:r>
            </a:p>
          </p:txBody>
        </p:sp>
      </p:grpSp>
      <p:grpSp>
        <p:nvGrpSpPr>
          <p:cNvPr id="3" name="Group 12"/>
          <p:cNvGrpSpPr>
            <a:grpSpLocks/>
          </p:cNvGrpSpPr>
          <p:nvPr/>
        </p:nvGrpSpPr>
        <p:grpSpPr bwMode="auto">
          <a:xfrm>
            <a:off x="3098800" y="2438401"/>
            <a:ext cx="1295400" cy="381000"/>
            <a:chOff x="1584" y="1872"/>
            <a:chExt cx="816" cy="240"/>
          </a:xfrm>
        </p:grpSpPr>
        <p:sp>
          <p:nvSpPr>
            <p:cNvPr id="69669" name="Oval 13"/>
            <p:cNvSpPr>
              <a:spLocks noChangeArrowheads="1"/>
            </p:cNvSpPr>
            <p:nvPr/>
          </p:nvSpPr>
          <p:spPr bwMode="auto">
            <a:xfrm>
              <a:off x="1584" y="1872"/>
              <a:ext cx="336" cy="240"/>
            </a:xfrm>
            <a:prstGeom prst="ellipse">
              <a:avLst/>
            </a:prstGeom>
            <a:solidFill>
              <a:srgbClr val="FF0000"/>
            </a:solidFill>
            <a:ln w="25400">
              <a:solidFill>
                <a:schemeClr val="tx1"/>
              </a:solidFill>
              <a:round/>
              <a:headEnd type="none" w="sm" len="sm"/>
              <a:tailEnd type="none" w="sm" len="sm"/>
            </a:ln>
          </p:spPr>
          <p:txBody>
            <a:bodyPr wrap="none" anchor="ctr"/>
            <a:lstStyle/>
            <a:p>
              <a:pPr algn="ctr"/>
              <a:r>
                <a:rPr lang="en-US" sz="1600">
                  <a:latin typeface="Tahoma" pitchFamily="34" charset="0"/>
                </a:rPr>
                <a:t>obj1</a:t>
              </a:r>
            </a:p>
          </p:txBody>
        </p:sp>
        <p:sp>
          <p:nvSpPr>
            <p:cNvPr id="69670" name="Oval 14"/>
            <p:cNvSpPr>
              <a:spLocks noChangeArrowheads="1"/>
            </p:cNvSpPr>
            <p:nvPr/>
          </p:nvSpPr>
          <p:spPr bwMode="auto">
            <a:xfrm>
              <a:off x="2064" y="1872"/>
              <a:ext cx="336" cy="240"/>
            </a:xfrm>
            <a:prstGeom prst="ellipse">
              <a:avLst/>
            </a:prstGeom>
            <a:solidFill>
              <a:srgbClr val="FF0000"/>
            </a:solidFill>
            <a:ln w="25400">
              <a:solidFill>
                <a:schemeClr val="tx1"/>
              </a:solidFill>
              <a:round/>
              <a:headEnd type="none" w="sm" len="sm"/>
              <a:tailEnd type="none" w="sm" len="sm"/>
            </a:ln>
          </p:spPr>
          <p:txBody>
            <a:bodyPr wrap="none" anchor="ctr"/>
            <a:lstStyle/>
            <a:p>
              <a:pPr algn="ctr"/>
              <a:r>
                <a:rPr lang="en-US" sz="1600">
                  <a:latin typeface="Tahoma" pitchFamily="34" charset="0"/>
                </a:rPr>
                <a:t>obj2</a:t>
              </a:r>
            </a:p>
          </p:txBody>
        </p:sp>
      </p:grpSp>
      <p:sp>
        <p:nvSpPr>
          <p:cNvPr id="69639" name="Oval 15"/>
          <p:cNvSpPr>
            <a:spLocks noChangeArrowheads="1"/>
          </p:cNvSpPr>
          <p:nvPr/>
        </p:nvSpPr>
        <p:spPr bwMode="auto">
          <a:xfrm>
            <a:off x="5918200" y="3200401"/>
            <a:ext cx="533400" cy="381000"/>
          </a:xfrm>
          <a:prstGeom prst="ellipse">
            <a:avLst/>
          </a:prstGeom>
          <a:solidFill>
            <a:srgbClr val="99CCFF"/>
          </a:solidFill>
          <a:ln w="25400">
            <a:solidFill>
              <a:schemeClr val="bg2"/>
            </a:solidFill>
            <a:round/>
            <a:headEnd type="none" w="sm" len="sm"/>
            <a:tailEnd type="none" w="sm" len="sm"/>
          </a:ln>
        </p:spPr>
        <p:txBody>
          <a:bodyPr wrap="none" lIns="91425" tIns="45712" rIns="91425" bIns="45712" anchor="ctr"/>
          <a:lstStyle/>
          <a:p>
            <a:pPr algn="ctr"/>
            <a:r>
              <a:rPr lang="en-US" sz="1600">
                <a:solidFill>
                  <a:schemeClr val="bg2"/>
                </a:solidFill>
                <a:latin typeface="Tahoma" pitchFamily="34" charset="0"/>
              </a:rPr>
              <a:t>obj1</a:t>
            </a:r>
          </a:p>
        </p:txBody>
      </p:sp>
      <p:sp>
        <p:nvSpPr>
          <p:cNvPr id="69640" name="Oval 16"/>
          <p:cNvSpPr>
            <a:spLocks noChangeArrowheads="1"/>
          </p:cNvSpPr>
          <p:nvPr/>
        </p:nvSpPr>
        <p:spPr bwMode="auto">
          <a:xfrm>
            <a:off x="7137400" y="3200401"/>
            <a:ext cx="533400" cy="381000"/>
          </a:xfrm>
          <a:prstGeom prst="ellipse">
            <a:avLst/>
          </a:prstGeom>
          <a:solidFill>
            <a:srgbClr val="99CCFF"/>
          </a:solidFill>
          <a:ln w="25400">
            <a:solidFill>
              <a:schemeClr val="bg2"/>
            </a:solidFill>
            <a:round/>
            <a:headEnd type="none" w="sm" len="sm"/>
            <a:tailEnd type="none" w="sm" len="sm"/>
          </a:ln>
        </p:spPr>
        <p:txBody>
          <a:bodyPr wrap="none" lIns="91425" tIns="45712" rIns="91425" bIns="45712" anchor="ctr"/>
          <a:lstStyle/>
          <a:p>
            <a:pPr algn="ctr"/>
            <a:r>
              <a:rPr lang="en-US" sz="1600">
                <a:solidFill>
                  <a:schemeClr val="bg2"/>
                </a:solidFill>
                <a:latin typeface="Tahoma" pitchFamily="34" charset="0"/>
              </a:rPr>
              <a:t>obj3</a:t>
            </a:r>
          </a:p>
        </p:txBody>
      </p:sp>
      <p:sp>
        <p:nvSpPr>
          <p:cNvPr id="69641" name="Oval 17"/>
          <p:cNvSpPr>
            <a:spLocks noChangeArrowheads="1"/>
          </p:cNvSpPr>
          <p:nvPr/>
        </p:nvSpPr>
        <p:spPr bwMode="auto">
          <a:xfrm>
            <a:off x="6527800" y="3505200"/>
            <a:ext cx="533400" cy="381000"/>
          </a:xfrm>
          <a:prstGeom prst="ellipse">
            <a:avLst/>
          </a:prstGeom>
          <a:solidFill>
            <a:srgbClr val="99CCFF"/>
          </a:solidFill>
          <a:ln w="25400">
            <a:solidFill>
              <a:schemeClr val="bg2"/>
            </a:solidFill>
            <a:round/>
            <a:headEnd type="none" w="sm" len="sm"/>
            <a:tailEnd type="none" w="sm" len="sm"/>
          </a:ln>
        </p:spPr>
        <p:txBody>
          <a:bodyPr wrap="none" lIns="91425" tIns="45712" rIns="91425" bIns="45712" anchor="ctr"/>
          <a:lstStyle/>
          <a:p>
            <a:pPr algn="ctr"/>
            <a:r>
              <a:rPr lang="en-US" sz="1600">
                <a:solidFill>
                  <a:schemeClr val="bg2"/>
                </a:solidFill>
                <a:latin typeface="Tahoma" pitchFamily="34" charset="0"/>
              </a:rPr>
              <a:t>obj2</a:t>
            </a:r>
          </a:p>
        </p:txBody>
      </p:sp>
      <p:grpSp>
        <p:nvGrpSpPr>
          <p:cNvPr id="4" name="Group 18"/>
          <p:cNvGrpSpPr>
            <a:grpSpLocks/>
          </p:cNvGrpSpPr>
          <p:nvPr/>
        </p:nvGrpSpPr>
        <p:grpSpPr bwMode="auto">
          <a:xfrm>
            <a:off x="5918200" y="3200400"/>
            <a:ext cx="1143000" cy="685800"/>
            <a:chOff x="4320" y="2112"/>
            <a:chExt cx="720" cy="432"/>
          </a:xfrm>
        </p:grpSpPr>
        <p:sp>
          <p:nvSpPr>
            <p:cNvPr id="69667" name="Oval 19"/>
            <p:cNvSpPr>
              <a:spLocks noChangeArrowheads="1"/>
            </p:cNvSpPr>
            <p:nvPr/>
          </p:nvSpPr>
          <p:spPr bwMode="auto">
            <a:xfrm>
              <a:off x="4320" y="2112"/>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obj1</a:t>
              </a:r>
            </a:p>
          </p:txBody>
        </p:sp>
        <p:sp>
          <p:nvSpPr>
            <p:cNvPr id="69668" name="Oval 20"/>
            <p:cNvSpPr>
              <a:spLocks noChangeArrowheads="1"/>
            </p:cNvSpPr>
            <p:nvPr/>
          </p:nvSpPr>
          <p:spPr bwMode="auto">
            <a:xfrm>
              <a:off x="4704" y="2304"/>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grpSp>
      <p:grpSp>
        <p:nvGrpSpPr>
          <p:cNvPr id="5" name="Group 21"/>
          <p:cNvGrpSpPr>
            <a:grpSpLocks/>
          </p:cNvGrpSpPr>
          <p:nvPr/>
        </p:nvGrpSpPr>
        <p:grpSpPr bwMode="auto">
          <a:xfrm>
            <a:off x="6527800" y="3200400"/>
            <a:ext cx="1143000" cy="685800"/>
            <a:chOff x="4704" y="2112"/>
            <a:chExt cx="720" cy="432"/>
          </a:xfrm>
        </p:grpSpPr>
        <p:sp>
          <p:nvSpPr>
            <p:cNvPr id="69665" name="Oval 22"/>
            <p:cNvSpPr>
              <a:spLocks noChangeArrowheads="1"/>
            </p:cNvSpPr>
            <p:nvPr/>
          </p:nvSpPr>
          <p:spPr bwMode="auto">
            <a:xfrm>
              <a:off x="5088" y="2112"/>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obj3</a:t>
              </a:r>
            </a:p>
          </p:txBody>
        </p:sp>
        <p:sp>
          <p:nvSpPr>
            <p:cNvPr id="69666" name="Oval 23"/>
            <p:cNvSpPr>
              <a:spLocks noChangeArrowheads="1"/>
            </p:cNvSpPr>
            <p:nvPr/>
          </p:nvSpPr>
          <p:spPr bwMode="auto">
            <a:xfrm>
              <a:off x="4704" y="2304"/>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grpSp>
      <p:sp>
        <p:nvSpPr>
          <p:cNvPr id="69644" name="Text Box 24"/>
          <p:cNvSpPr txBox="1">
            <a:spLocks noChangeArrowheads="1"/>
          </p:cNvSpPr>
          <p:nvPr/>
        </p:nvSpPr>
        <p:spPr bwMode="auto">
          <a:xfrm>
            <a:off x="4927600" y="3657602"/>
            <a:ext cx="1600200"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buClr>
                <a:srgbClr val="FF0000"/>
              </a:buClr>
              <a:buSzPct val="80000"/>
              <a:buFont typeface="Wingdings" pitchFamily="2" charset="2"/>
              <a:buNone/>
            </a:pPr>
            <a:r>
              <a:rPr lang="en-US" sz="1600">
                <a:latin typeface="Tahoma" pitchFamily="34" charset="0"/>
              </a:rPr>
              <a:t>Database</a:t>
            </a:r>
          </a:p>
        </p:txBody>
      </p:sp>
      <p:grpSp>
        <p:nvGrpSpPr>
          <p:cNvPr id="6" name="Group 25"/>
          <p:cNvGrpSpPr>
            <a:grpSpLocks/>
          </p:cNvGrpSpPr>
          <p:nvPr/>
        </p:nvGrpSpPr>
        <p:grpSpPr bwMode="auto">
          <a:xfrm>
            <a:off x="2946400" y="1219200"/>
            <a:ext cx="3429000" cy="1752600"/>
            <a:chOff x="2256" y="576"/>
            <a:chExt cx="2160" cy="1104"/>
          </a:xfrm>
        </p:grpSpPr>
        <p:sp>
          <p:nvSpPr>
            <p:cNvPr id="69659" name="Line 26"/>
            <p:cNvSpPr>
              <a:spLocks noChangeShapeType="1"/>
            </p:cNvSpPr>
            <p:nvPr/>
          </p:nvSpPr>
          <p:spPr bwMode="auto">
            <a:xfrm>
              <a:off x="3264" y="1056"/>
              <a:ext cx="115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9660" name="Oval 27"/>
            <p:cNvSpPr>
              <a:spLocks noChangeArrowheads="1"/>
            </p:cNvSpPr>
            <p:nvPr/>
          </p:nvSpPr>
          <p:spPr bwMode="auto">
            <a:xfrm>
              <a:off x="345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sp>
          <p:nvSpPr>
            <p:cNvPr id="69661" name="Oval 28"/>
            <p:cNvSpPr>
              <a:spLocks noChangeArrowheads="1"/>
            </p:cNvSpPr>
            <p:nvPr/>
          </p:nvSpPr>
          <p:spPr bwMode="auto">
            <a:xfrm>
              <a:off x="393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obj3</a:t>
              </a:r>
            </a:p>
          </p:txBody>
        </p:sp>
        <p:sp>
          <p:nvSpPr>
            <p:cNvPr id="69662" name="Text Box 29"/>
            <p:cNvSpPr txBox="1">
              <a:spLocks noChangeArrowheads="1"/>
            </p:cNvSpPr>
            <p:nvPr/>
          </p:nvSpPr>
          <p:spPr bwMode="auto">
            <a:xfrm>
              <a:off x="2256" y="912"/>
              <a:ext cx="9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a:latin typeface="Tahoma" pitchFamily="34" charset="0"/>
                </a:rPr>
                <a:t>Transaction 2</a:t>
              </a:r>
            </a:p>
          </p:txBody>
        </p:sp>
        <p:sp>
          <p:nvSpPr>
            <p:cNvPr id="69663" name="Text Box 30"/>
            <p:cNvSpPr txBox="1">
              <a:spLocks noChangeArrowheads="1"/>
            </p:cNvSpPr>
            <p:nvPr/>
          </p:nvSpPr>
          <p:spPr bwMode="auto">
            <a:xfrm>
              <a:off x="3168"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2</a:t>
              </a:r>
            </a:p>
          </p:txBody>
        </p:sp>
        <p:sp>
          <p:nvSpPr>
            <p:cNvPr id="69664" name="Line 31"/>
            <p:cNvSpPr>
              <a:spLocks noChangeShapeType="1"/>
            </p:cNvSpPr>
            <p:nvPr/>
          </p:nvSpPr>
          <p:spPr bwMode="auto">
            <a:xfrm>
              <a:off x="3264"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 name="Group 32"/>
          <p:cNvGrpSpPr>
            <a:grpSpLocks/>
          </p:cNvGrpSpPr>
          <p:nvPr/>
        </p:nvGrpSpPr>
        <p:grpSpPr bwMode="auto">
          <a:xfrm>
            <a:off x="6223028" y="1219200"/>
            <a:ext cx="338138" cy="1752600"/>
            <a:chOff x="4320" y="576"/>
            <a:chExt cx="213" cy="1104"/>
          </a:xfrm>
        </p:grpSpPr>
        <p:sp>
          <p:nvSpPr>
            <p:cNvPr id="69657" name="Text Box 33"/>
            <p:cNvSpPr txBox="1">
              <a:spLocks noChangeArrowheads="1"/>
            </p:cNvSpPr>
            <p:nvPr/>
          </p:nvSpPr>
          <p:spPr bwMode="auto">
            <a:xfrm>
              <a:off x="4320"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3</a:t>
              </a:r>
            </a:p>
          </p:txBody>
        </p:sp>
        <p:sp>
          <p:nvSpPr>
            <p:cNvPr id="69658" name="Line 34"/>
            <p:cNvSpPr>
              <a:spLocks noChangeShapeType="1"/>
            </p:cNvSpPr>
            <p:nvPr/>
          </p:nvSpPr>
          <p:spPr bwMode="auto">
            <a:xfrm>
              <a:off x="4416"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8" name="Group 35"/>
          <p:cNvGrpSpPr>
            <a:grpSpLocks/>
          </p:cNvGrpSpPr>
          <p:nvPr/>
        </p:nvGrpSpPr>
        <p:grpSpPr bwMode="auto">
          <a:xfrm>
            <a:off x="7823235" y="1219200"/>
            <a:ext cx="338138" cy="1752600"/>
            <a:chOff x="5328" y="576"/>
            <a:chExt cx="213" cy="1104"/>
          </a:xfrm>
        </p:grpSpPr>
        <p:sp>
          <p:nvSpPr>
            <p:cNvPr id="69655" name="Text Box 36"/>
            <p:cNvSpPr txBox="1">
              <a:spLocks noChangeArrowheads="1"/>
            </p:cNvSpPr>
            <p:nvPr/>
          </p:nvSpPr>
          <p:spPr bwMode="auto">
            <a:xfrm>
              <a:off x="5328"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4</a:t>
              </a:r>
            </a:p>
          </p:txBody>
        </p:sp>
        <p:sp>
          <p:nvSpPr>
            <p:cNvPr id="69656" name="Line 37"/>
            <p:cNvSpPr>
              <a:spLocks noChangeShapeType="1"/>
            </p:cNvSpPr>
            <p:nvPr/>
          </p:nvSpPr>
          <p:spPr bwMode="auto">
            <a:xfrm>
              <a:off x="5424"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9" name="Group 38"/>
          <p:cNvGrpSpPr>
            <a:grpSpLocks/>
          </p:cNvGrpSpPr>
          <p:nvPr/>
        </p:nvGrpSpPr>
        <p:grpSpPr bwMode="auto">
          <a:xfrm>
            <a:off x="5918200" y="3200400"/>
            <a:ext cx="1752600" cy="685800"/>
            <a:chOff x="3648" y="2016"/>
            <a:chExt cx="1104" cy="432"/>
          </a:xfrm>
        </p:grpSpPr>
        <p:sp>
          <p:nvSpPr>
            <p:cNvPr id="69652" name="Oval 39"/>
            <p:cNvSpPr>
              <a:spLocks noChangeArrowheads="1"/>
            </p:cNvSpPr>
            <p:nvPr/>
          </p:nvSpPr>
          <p:spPr bwMode="auto">
            <a:xfrm>
              <a:off x="3648" y="2016"/>
              <a:ext cx="336" cy="240"/>
            </a:xfrm>
            <a:prstGeom prst="ellipse">
              <a:avLst/>
            </a:prstGeom>
            <a:solidFill>
              <a:srgbClr val="99CCFF"/>
            </a:solidFill>
            <a:ln w="25400">
              <a:solidFill>
                <a:schemeClr val="tx1"/>
              </a:solidFill>
              <a:round/>
              <a:headEnd type="none" w="sm" len="sm"/>
              <a:tailEnd type="none" w="sm" len="sm"/>
            </a:ln>
          </p:spPr>
          <p:txBody>
            <a:bodyPr wrap="none" anchor="ctr"/>
            <a:lstStyle/>
            <a:p>
              <a:pPr algn="ctr"/>
              <a:r>
                <a:rPr lang="en-US" sz="1600">
                  <a:latin typeface="Tahoma" pitchFamily="34" charset="0"/>
                </a:rPr>
                <a:t>obj1</a:t>
              </a:r>
            </a:p>
          </p:txBody>
        </p:sp>
        <p:sp>
          <p:nvSpPr>
            <p:cNvPr id="69653" name="Oval 40"/>
            <p:cNvSpPr>
              <a:spLocks noChangeArrowheads="1"/>
            </p:cNvSpPr>
            <p:nvPr/>
          </p:nvSpPr>
          <p:spPr bwMode="auto">
            <a:xfrm>
              <a:off x="4416" y="2016"/>
              <a:ext cx="336" cy="240"/>
            </a:xfrm>
            <a:prstGeom prst="ellipse">
              <a:avLst/>
            </a:prstGeom>
            <a:solidFill>
              <a:srgbClr val="99CCFF"/>
            </a:solidFill>
            <a:ln w="25400">
              <a:solidFill>
                <a:schemeClr val="tx1"/>
              </a:solidFill>
              <a:round/>
              <a:headEnd type="none" w="sm" len="sm"/>
              <a:tailEnd type="none" w="sm" len="sm"/>
            </a:ln>
          </p:spPr>
          <p:txBody>
            <a:bodyPr wrap="none" anchor="ctr"/>
            <a:lstStyle/>
            <a:p>
              <a:pPr algn="ctr"/>
              <a:r>
                <a:rPr lang="en-US" sz="1600">
                  <a:latin typeface="Tahoma" pitchFamily="34" charset="0"/>
                </a:rPr>
                <a:t>obj3</a:t>
              </a:r>
            </a:p>
          </p:txBody>
        </p:sp>
        <p:sp>
          <p:nvSpPr>
            <p:cNvPr id="69654" name="Oval 41"/>
            <p:cNvSpPr>
              <a:spLocks noChangeArrowheads="1"/>
            </p:cNvSpPr>
            <p:nvPr/>
          </p:nvSpPr>
          <p:spPr bwMode="auto">
            <a:xfrm>
              <a:off x="4032" y="2208"/>
              <a:ext cx="336" cy="240"/>
            </a:xfrm>
            <a:prstGeom prst="ellipse">
              <a:avLst/>
            </a:prstGeom>
            <a:solidFill>
              <a:srgbClr val="99CCFF"/>
            </a:solidFill>
            <a:ln w="25400">
              <a:solidFill>
                <a:schemeClr val="tx1"/>
              </a:solidFill>
              <a:round/>
              <a:headEnd type="none" w="sm" len="sm"/>
              <a:tailEnd type="none" w="sm" len="sm"/>
            </a:ln>
          </p:spPr>
          <p:txBody>
            <a:bodyPr wrap="none" anchor="ctr"/>
            <a:lstStyle/>
            <a:p>
              <a:pPr algn="ctr"/>
              <a:r>
                <a:rPr lang="en-US" sz="1600">
                  <a:latin typeface="Tahoma" pitchFamily="34" charset="0"/>
                </a:rPr>
                <a:t>obj2</a:t>
              </a:r>
            </a:p>
          </p:txBody>
        </p:sp>
      </p:grpSp>
      <p:grpSp>
        <p:nvGrpSpPr>
          <p:cNvPr id="10" name="Group 42"/>
          <p:cNvGrpSpPr>
            <a:grpSpLocks/>
          </p:cNvGrpSpPr>
          <p:nvPr/>
        </p:nvGrpSpPr>
        <p:grpSpPr bwMode="auto">
          <a:xfrm>
            <a:off x="4851400" y="1752600"/>
            <a:ext cx="1295400" cy="381000"/>
            <a:chOff x="2688" y="1056"/>
            <a:chExt cx="816" cy="240"/>
          </a:xfrm>
        </p:grpSpPr>
        <p:sp>
          <p:nvSpPr>
            <p:cNvPr id="69650" name="Oval 43"/>
            <p:cNvSpPr>
              <a:spLocks noChangeArrowheads="1"/>
            </p:cNvSpPr>
            <p:nvPr/>
          </p:nvSpPr>
          <p:spPr bwMode="auto">
            <a:xfrm>
              <a:off x="2688" y="1056"/>
              <a:ext cx="336" cy="240"/>
            </a:xfrm>
            <a:prstGeom prst="ellipse">
              <a:avLst/>
            </a:prstGeom>
            <a:solidFill>
              <a:srgbClr val="00FF00"/>
            </a:solidFill>
            <a:ln w="25400">
              <a:solidFill>
                <a:schemeClr val="tx1"/>
              </a:solidFill>
              <a:round/>
              <a:headEnd type="none" w="sm" len="sm"/>
              <a:tailEnd type="none" w="sm" len="sm"/>
            </a:ln>
          </p:spPr>
          <p:txBody>
            <a:bodyPr wrap="none" anchor="ctr"/>
            <a:lstStyle/>
            <a:p>
              <a:pPr algn="ctr"/>
              <a:r>
                <a:rPr lang="en-US" sz="1600">
                  <a:latin typeface="Tahoma" pitchFamily="34" charset="0"/>
                </a:rPr>
                <a:t>obj2</a:t>
              </a:r>
            </a:p>
          </p:txBody>
        </p:sp>
        <p:sp>
          <p:nvSpPr>
            <p:cNvPr id="69651" name="Oval 44"/>
            <p:cNvSpPr>
              <a:spLocks noChangeArrowheads="1"/>
            </p:cNvSpPr>
            <p:nvPr/>
          </p:nvSpPr>
          <p:spPr bwMode="auto">
            <a:xfrm>
              <a:off x="3168" y="1056"/>
              <a:ext cx="336" cy="240"/>
            </a:xfrm>
            <a:prstGeom prst="ellipse">
              <a:avLst/>
            </a:prstGeom>
            <a:solidFill>
              <a:srgbClr val="00FF00"/>
            </a:solidFill>
            <a:ln w="25400">
              <a:solidFill>
                <a:schemeClr val="tx1"/>
              </a:solidFill>
              <a:round/>
              <a:headEnd type="none" w="sm" len="sm"/>
              <a:tailEnd type="none" w="sm" len="sm"/>
            </a:ln>
          </p:spPr>
          <p:txBody>
            <a:bodyPr wrap="none" anchor="ctr"/>
            <a:lstStyle/>
            <a:p>
              <a:pPr algn="ctr"/>
              <a:r>
                <a:rPr lang="en-US" sz="1600">
                  <a:latin typeface="Tahoma" pitchFamily="34" charset="0"/>
                </a:rPr>
                <a:t>obj3</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par>
                          <p:cTn id="12" fill="hold" nodeType="afterGroup">
                            <p:stCondLst>
                              <p:cond delay="500"/>
                            </p:stCondLst>
                            <p:childTnLst>
                              <p:par>
                                <p:cTn id="13" presetID="9"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499"/>
                                          </p:stCondLst>
                                        </p:cTn>
                                        <p:tgtEl>
                                          <p:spTgt spid="6"/>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childTnLst>
                          </p:cTn>
                        </p:par>
                        <p:par>
                          <p:cTn id="25" fill="hold" nodeType="afterGroup">
                            <p:stCondLst>
                              <p:cond delay="500"/>
                            </p:stCondLst>
                            <p:childTnLst>
                              <p:par>
                                <p:cTn id="26" presetID="9"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ssolve">
                                      <p:cBhvr>
                                        <p:cTn id="28" dur="500"/>
                                        <p:tgtEl>
                                          <p:spTgt spid="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499"/>
                                          </p:stCondLst>
                                        </p:cTn>
                                        <p:tgtEl>
                                          <p:spTgt spid="8"/>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749303" y="255588"/>
            <a:ext cx="7934325" cy="582612"/>
          </a:xfrm>
          <a:prstGeom prst="rect">
            <a:avLst/>
          </a:prstGeom>
        </p:spPr>
        <p:txBody>
          <a:bodyPr/>
          <a:lstStyle/>
          <a:p>
            <a:pPr eaLnBrk="1" hangingPunct="1"/>
            <a:r>
              <a:rPr lang="en-US" dirty="0"/>
              <a:t>Transactions</a:t>
            </a:r>
          </a:p>
        </p:txBody>
      </p:sp>
      <p:sp>
        <p:nvSpPr>
          <p:cNvPr id="128003" name="Rectangle 3"/>
          <p:cNvSpPr>
            <a:spLocks noGrp="1" noChangeArrowheads="1"/>
          </p:cNvSpPr>
          <p:nvPr>
            <p:ph idx="4294967295"/>
          </p:nvPr>
        </p:nvSpPr>
        <p:spPr>
          <a:xfrm>
            <a:off x="762003" y="914400"/>
            <a:ext cx="7934325" cy="5486400"/>
          </a:xfrm>
          <a:prstGeom prst="rect">
            <a:avLst/>
          </a:prstGeom>
        </p:spPr>
        <p:txBody>
          <a:bodyPr/>
          <a:lstStyle/>
          <a:p>
            <a:pPr lvl="1" eaLnBrk="1" hangingPunct="1">
              <a:lnSpc>
                <a:spcPct val="80000"/>
              </a:lnSpc>
            </a:pPr>
            <a:r>
              <a:rPr lang="en-US" sz="1600" dirty="0"/>
              <a:t>Standard </a:t>
            </a:r>
            <a:r>
              <a:rPr lang="en-US" sz="1600" dirty="0" err="1"/>
              <a:t>db</a:t>
            </a:r>
            <a:r>
              <a:rPr lang="en-US" sz="1600" dirty="0"/>
              <a:t> access with Transactions</a:t>
            </a:r>
          </a:p>
          <a:p>
            <a:pPr lvl="1" eaLnBrk="1" hangingPunct="1">
              <a:lnSpc>
                <a:spcPct val="80000"/>
              </a:lnSpc>
            </a:pPr>
            <a:endParaRPr lang="en-US" sz="1600" dirty="0"/>
          </a:p>
          <a:p>
            <a:pPr lvl="2" eaLnBrk="1" hangingPunct="1">
              <a:lnSpc>
                <a:spcPct val="80000"/>
              </a:lnSpc>
              <a:buFont typeface="Wingdings" pitchFamily="2" charset="2"/>
              <a:buNone/>
            </a:pPr>
            <a:r>
              <a:rPr lang="en-US" sz="1400" dirty="0">
                <a:solidFill>
                  <a:srgbClr val="0000CC"/>
                </a:solidFill>
              </a:rPr>
              <a:t>Public Function </a:t>
            </a:r>
            <a:r>
              <a:rPr lang="en-US" sz="1400" dirty="0" err="1"/>
              <a:t>MyFunc</a:t>
            </a:r>
            <a:r>
              <a:rPr lang="en-US" sz="1400" dirty="0"/>
              <a:t>()</a:t>
            </a:r>
          </a:p>
          <a:p>
            <a:pPr lvl="2" eaLnBrk="1" hangingPunct="1">
              <a:lnSpc>
                <a:spcPct val="80000"/>
              </a:lnSpc>
              <a:buFont typeface="Wingdings" pitchFamily="2" charset="2"/>
              <a:buNone/>
            </a:pPr>
            <a:endParaRPr lang="en-US" sz="1400" dirty="0"/>
          </a:p>
          <a:p>
            <a:pPr lvl="2" eaLnBrk="1" hangingPunct="1">
              <a:lnSpc>
                <a:spcPct val="80000"/>
              </a:lnSpc>
              <a:buFont typeface="Wingdings" pitchFamily="2" charset="2"/>
              <a:buNone/>
            </a:pPr>
            <a:r>
              <a:rPr lang="en-US" sz="1400" dirty="0"/>
              <a:t>	</a:t>
            </a:r>
            <a:r>
              <a:rPr lang="en-US" sz="1400" dirty="0">
                <a:solidFill>
                  <a:schemeClr val="accent2"/>
                </a:solidFill>
              </a:rPr>
              <a:t>‘Get the database current in AutoCAD</a:t>
            </a:r>
          </a:p>
          <a:p>
            <a:pPr lvl="2" eaLnBrk="1" hangingPunct="1">
              <a:lnSpc>
                <a:spcPct val="80000"/>
              </a:lnSpc>
              <a:buFont typeface="Wingdings" pitchFamily="2" charset="2"/>
              <a:buNone/>
            </a:pPr>
            <a:r>
              <a:rPr lang="en-US" sz="1400" dirty="0"/>
              <a:t>	</a:t>
            </a:r>
            <a:r>
              <a:rPr lang="en-US" sz="1400" dirty="0">
                <a:solidFill>
                  <a:srgbClr val="0000CC"/>
                </a:solidFill>
              </a:rPr>
              <a:t>Dim </a:t>
            </a:r>
            <a:r>
              <a:rPr lang="en-US" sz="1400" dirty="0" err="1"/>
              <a:t>db</a:t>
            </a:r>
            <a:r>
              <a:rPr lang="en-US" sz="1400" dirty="0"/>
              <a:t> </a:t>
            </a:r>
            <a:r>
              <a:rPr lang="en-US" sz="1400" dirty="0">
                <a:solidFill>
                  <a:srgbClr val="0000CC"/>
                </a:solidFill>
              </a:rPr>
              <a:t>As </a:t>
            </a:r>
            <a:r>
              <a:rPr lang="en-US" sz="1400" dirty="0">
                <a:solidFill>
                  <a:schemeClr val="folHlink"/>
                </a:solidFill>
              </a:rPr>
              <a:t>Database</a:t>
            </a:r>
            <a:r>
              <a:rPr lang="en-US" sz="1400" dirty="0"/>
              <a:t> = </a:t>
            </a:r>
            <a:r>
              <a:rPr lang="en-US" sz="1400" dirty="0" err="1"/>
              <a:t>HostApplicationServices.</a:t>
            </a:r>
            <a:r>
              <a:rPr lang="en-US" sz="1400" dirty="0" err="1">
                <a:solidFill>
                  <a:srgbClr val="D60093"/>
                </a:solidFill>
              </a:rPr>
              <a:t>WorkingDatabase</a:t>
            </a:r>
            <a:r>
              <a:rPr lang="en-US" sz="1400" dirty="0"/>
              <a:t>() </a:t>
            </a:r>
          </a:p>
          <a:p>
            <a:pPr lvl="2" eaLnBrk="1" hangingPunct="1">
              <a:lnSpc>
                <a:spcPct val="80000"/>
              </a:lnSpc>
              <a:buFont typeface="Wingdings" pitchFamily="2" charset="2"/>
              <a:buNone/>
            </a:pPr>
            <a:endParaRPr lang="en-US" sz="1400" dirty="0"/>
          </a:p>
          <a:p>
            <a:pPr lvl="2" eaLnBrk="1" hangingPunct="1">
              <a:lnSpc>
                <a:spcPct val="80000"/>
              </a:lnSpc>
              <a:buFont typeface="Wingdings" pitchFamily="2" charset="2"/>
              <a:buNone/>
            </a:pPr>
            <a:r>
              <a:rPr lang="en-US" sz="1400" dirty="0">
                <a:solidFill>
                  <a:schemeClr val="accent2"/>
                </a:solidFill>
              </a:rPr>
              <a:t>	‘Start a transaction using the database transaction manager</a:t>
            </a:r>
          </a:p>
          <a:p>
            <a:pPr lvl="2" eaLnBrk="1" hangingPunct="1">
              <a:lnSpc>
                <a:spcPct val="80000"/>
              </a:lnSpc>
              <a:buFont typeface="Wingdings" pitchFamily="2" charset="2"/>
              <a:buNone/>
            </a:pPr>
            <a:r>
              <a:rPr lang="en-US" sz="1400" dirty="0"/>
              <a:t>	</a:t>
            </a:r>
            <a:r>
              <a:rPr lang="en-US" sz="1400" dirty="0">
                <a:solidFill>
                  <a:srgbClr val="0000CC"/>
                </a:solidFill>
              </a:rPr>
              <a:t>Dim </a:t>
            </a:r>
            <a:r>
              <a:rPr lang="en-US" sz="1400" dirty="0"/>
              <a:t>trans</a:t>
            </a:r>
            <a:r>
              <a:rPr lang="en-US" sz="1400" dirty="0">
                <a:solidFill>
                  <a:srgbClr val="0000CC"/>
                </a:solidFill>
              </a:rPr>
              <a:t> As </a:t>
            </a:r>
            <a:r>
              <a:rPr lang="en-US" sz="1400" dirty="0">
                <a:solidFill>
                  <a:schemeClr val="folHlink"/>
                </a:solidFill>
              </a:rPr>
              <a:t>Transaction</a:t>
            </a:r>
            <a:r>
              <a:rPr lang="en-US" sz="1400" dirty="0"/>
              <a:t> = </a:t>
            </a:r>
            <a:r>
              <a:rPr lang="en-US" sz="1400" dirty="0" err="1"/>
              <a:t>db.TransactionManager.</a:t>
            </a:r>
            <a:r>
              <a:rPr lang="en-US" sz="1400" dirty="0" err="1">
                <a:solidFill>
                  <a:srgbClr val="D60093"/>
                </a:solidFill>
              </a:rPr>
              <a:t>StartTransaction</a:t>
            </a:r>
            <a:r>
              <a:rPr lang="en-US" sz="1400" dirty="0"/>
              <a:t>()</a:t>
            </a:r>
          </a:p>
          <a:p>
            <a:pPr lvl="2" eaLnBrk="1" hangingPunct="1">
              <a:lnSpc>
                <a:spcPct val="80000"/>
              </a:lnSpc>
              <a:buFont typeface="Wingdings" pitchFamily="2" charset="2"/>
              <a:buNone/>
            </a:pPr>
            <a:endParaRPr lang="en-US" sz="1400" dirty="0"/>
          </a:p>
          <a:p>
            <a:pPr lvl="2" eaLnBrk="1" hangingPunct="1">
              <a:lnSpc>
                <a:spcPct val="80000"/>
              </a:lnSpc>
              <a:buFont typeface="Wingdings" pitchFamily="2" charset="2"/>
              <a:buNone/>
            </a:pPr>
            <a:r>
              <a:rPr lang="en-US" sz="1400" dirty="0"/>
              <a:t>	</a:t>
            </a:r>
            <a:r>
              <a:rPr lang="en-US" sz="1400" dirty="0">
                <a:solidFill>
                  <a:srgbClr val="0000CC"/>
                </a:solidFill>
              </a:rPr>
              <a:t>Try</a:t>
            </a:r>
          </a:p>
          <a:p>
            <a:pPr lvl="2" eaLnBrk="1" hangingPunct="1">
              <a:lnSpc>
                <a:spcPct val="80000"/>
              </a:lnSpc>
              <a:buFont typeface="Wingdings" pitchFamily="2" charset="2"/>
              <a:buNone/>
            </a:pPr>
            <a:r>
              <a:rPr lang="en-US" sz="1400" dirty="0"/>
              <a:t>	</a:t>
            </a:r>
            <a:r>
              <a:rPr lang="en-US" sz="1400" dirty="0">
                <a:solidFill>
                  <a:schemeClr val="accent2"/>
                </a:solidFill>
              </a:rPr>
              <a:t>	‘Do all database operations here</a:t>
            </a:r>
          </a:p>
          <a:p>
            <a:pPr lvl="2" eaLnBrk="1" hangingPunct="1">
              <a:lnSpc>
                <a:spcPct val="80000"/>
              </a:lnSpc>
              <a:buFont typeface="Wingdings" pitchFamily="2" charset="2"/>
              <a:buNone/>
            </a:pPr>
            <a:r>
              <a:rPr lang="en-US" sz="1400" dirty="0">
                <a:solidFill>
                  <a:schemeClr val="accent2"/>
                </a:solidFill>
              </a:rPr>
              <a:t>		‘Lets get the block table from the database</a:t>
            </a:r>
          </a:p>
          <a:p>
            <a:pPr lvl="2" eaLnBrk="1" hangingPunct="1">
              <a:lnSpc>
                <a:spcPct val="80000"/>
              </a:lnSpc>
              <a:buFont typeface="Wingdings" pitchFamily="2" charset="2"/>
              <a:buNone/>
            </a:pPr>
            <a:r>
              <a:rPr lang="en-US" sz="1400" dirty="0"/>
              <a:t>	</a:t>
            </a:r>
            <a:r>
              <a:rPr lang="en-US" sz="1400" dirty="0">
                <a:solidFill>
                  <a:schemeClr val="accent2"/>
                </a:solidFill>
              </a:rPr>
              <a:t>	 ‘Drill into the database and obtain a reference to the </a:t>
            </a:r>
            <a:r>
              <a:rPr lang="en-US" sz="1400" dirty="0" err="1">
                <a:solidFill>
                  <a:schemeClr val="accent2"/>
                </a:solidFill>
              </a:rPr>
              <a:t>BlockTable</a:t>
            </a:r>
            <a:r>
              <a:rPr lang="en-US" sz="1400" dirty="0">
                <a:solidFill>
                  <a:schemeClr val="accent2"/>
                </a:solidFill>
              </a:rPr>
              <a:t>	</a:t>
            </a:r>
          </a:p>
          <a:p>
            <a:pPr lvl="2" eaLnBrk="1" hangingPunct="1">
              <a:lnSpc>
                <a:spcPct val="80000"/>
              </a:lnSpc>
              <a:buFont typeface="Wingdings" pitchFamily="2" charset="2"/>
              <a:buNone/>
            </a:pPr>
            <a:r>
              <a:rPr lang="en-US" sz="1400" dirty="0"/>
              <a:t>		Dim </a:t>
            </a:r>
            <a:r>
              <a:rPr lang="en-US" sz="1400" dirty="0" err="1"/>
              <a:t>bt</a:t>
            </a:r>
            <a:r>
              <a:rPr lang="en-US" sz="1400" dirty="0"/>
              <a:t> As </a:t>
            </a:r>
            <a:r>
              <a:rPr lang="en-US" sz="1400" dirty="0" err="1">
                <a:solidFill>
                  <a:schemeClr val="folHlink"/>
                </a:solidFill>
              </a:rPr>
              <a:t>BlockTable</a:t>
            </a:r>
            <a:r>
              <a:rPr lang="en-US" sz="1400" dirty="0"/>
              <a:t> = </a:t>
            </a:r>
            <a:r>
              <a:rPr lang="en-US" sz="1400" dirty="0" err="1"/>
              <a:t>trans.</a:t>
            </a:r>
            <a:r>
              <a:rPr lang="en-US" sz="1400" dirty="0" err="1">
                <a:solidFill>
                  <a:srgbClr val="D60093"/>
                </a:solidFill>
              </a:rPr>
              <a:t>GetObject</a:t>
            </a:r>
            <a:r>
              <a:rPr lang="en-US" sz="1400" dirty="0"/>
              <a:t>(</a:t>
            </a:r>
            <a:r>
              <a:rPr lang="en-US" sz="1400" dirty="0" err="1"/>
              <a:t>db.BlockTableId</a:t>
            </a:r>
            <a:r>
              <a:rPr lang="en-US" sz="1400" dirty="0"/>
              <a:t>, </a:t>
            </a:r>
            <a:r>
              <a:rPr lang="en-US" sz="1400" dirty="0" err="1"/>
              <a:t>OpenMode.ForWrite</a:t>
            </a:r>
            <a:r>
              <a:rPr lang="en-US" sz="1400" dirty="0"/>
              <a:t>)</a:t>
            </a:r>
            <a:r>
              <a:rPr lang="en-US" sz="1400" dirty="0">
                <a:solidFill>
                  <a:schemeClr val="accent2"/>
                </a:solidFill>
              </a:rPr>
              <a:t>		</a:t>
            </a:r>
            <a:endParaRPr lang="en-US" sz="1400" dirty="0"/>
          </a:p>
          <a:p>
            <a:pPr lvl="2" eaLnBrk="1" hangingPunct="1">
              <a:lnSpc>
                <a:spcPct val="80000"/>
              </a:lnSpc>
              <a:buFont typeface="Wingdings" pitchFamily="2" charset="2"/>
              <a:buNone/>
            </a:pPr>
            <a:r>
              <a:rPr lang="en-US" sz="1400" dirty="0"/>
              <a:t>		</a:t>
            </a:r>
            <a:r>
              <a:rPr lang="en-US" sz="1400" dirty="0">
                <a:solidFill>
                  <a:schemeClr val="accent2"/>
                </a:solidFill>
              </a:rPr>
              <a:t>‘Everything successful, so commit the transaction</a:t>
            </a:r>
          </a:p>
          <a:p>
            <a:pPr lvl="2" eaLnBrk="1" hangingPunct="1">
              <a:lnSpc>
                <a:spcPct val="80000"/>
              </a:lnSpc>
              <a:buFont typeface="Wingdings" pitchFamily="2" charset="2"/>
              <a:buNone/>
            </a:pPr>
            <a:r>
              <a:rPr lang="en-US" sz="1400" dirty="0"/>
              <a:t>		</a:t>
            </a:r>
            <a:r>
              <a:rPr lang="en-US" sz="1400" dirty="0" err="1"/>
              <a:t>trans.</a:t>
            </a:r>
            <a:r>
              <a:rPr lang="en-US" sz="1400" dirty="0" err="1">
                <a:solidFill>
                  <a:srgbClr val="D60093"/>
                </a:solidFill>
              </a:rPr>
              <a:t>commit</a:t>
            </a:r>
            <a:r>
              <a:rPr lang="en-US" sz="1400" dirty="0"/>
              <a:t>()</a:t>
            </a:r>
          </a:p>
          <a:p>
            <a:pPr lvl="2" eaLnBrk="1" hangingPunct="1">
              <a:lnSpc>
                <a:spcPct val="80000"/>
              </a:lnSpc>
              <a:buFont typeface="Wingdings" pitchFamily="2" charset="2"/>
              <a:buNone/>
            </a:pPr>
            <a:r>
              <a:rPr lang="en-US" sz="1400" dirty="0"/>
              <a:t>	</a:t>
            </a:r>
            <a:r>
              <a:rPr lang="en-US" sz="1400" dirty="0">
                <a:solidFill>
                  <a:srgbClr val="0000CC"/>
                </a:solidFill>
              </a:rPr>
              <a:t>Catch</a:t>
            </a:r>
          </a:p>
          <a:p>
            <a:pPr lvl="2" eaLnBrk="1" hangingPunct="1">
              <a:lnSpc>
                <a:spcPct val="80000"/>
              </a:lnSpc>
              <a:buFont typeface="Wingdings" pitchFamily="2" charset="2"/>
              <a:buNone/>
            </a:pPr>
            <a:r>
              <a:rPr lang="en-US" sz="1400" dirty="0"/>
              <a:t>		</a:t>
            </a:r>
            <a:r>
              <a:rPr lang="en-US" sz="1400" dirty="0" err="1"/>
              <a:t>trans.Abort</a:t>
            </a:r>
            <a:r>
              <a:rPr lang="en-US" sz="1400" dirty="0"/>
              <a:t>()</a:t>
            </a:r>
          </a:p>
          <a:p>
            <a:pPr lvl="2" eaLnBrk="1" hangingPunct="1">
              <a:lnSpc>
                <a:spcPct val="80000"/>
              </a:lnSpc>
              <a:buFont typeface="Wingdings" pitchFamily="2" charset="2"/>
              <a:buNone/>
            </a:pPr>
            <a:r>
              <a:rPr lang="en-US" sz="1400" dirty="0"/>
              <a:t>	</a:t>
            </a:r>
            <a:r>
              <a:rPr lang="en-US" sz="1400" dirty="0">
                <a:solidFill>
                  <a:srgbClr val="0000CC"/>
                </a:solidFill>
              </a:rPr>
              <a:t>Finally</a:t>
            </a:r>
          </a:p>
          <a:p>
            <a:pPr lvl="2" eaLnBrk="1" hangingPunct="1">
              <a:lnSpc>
                <a:spcPct val="80000"/>
              </a:lnSpc>
              <a:buFont typeface="Wingdings" pitchFamily="2" charset="2"/>
              <a:buNone/>
            </a:pPr>
            <a:r>
              <a:rPr lang="en-US" sz="1400" dirty="0"/>
              <a:t>	</a:t>
            </a:r>
            <a:r>
              <a:rPr lang="en-US" sz="1400" dirty="0">
                <a:solidFill>
                  <a:schemeClr val="accent2"/>
                </a:solidFill>
              </a:rPr>
              <a:t>	‘All ok. Call Dispose explicitly before exiting</a:t>
            </a:r>
          </a:p>
          <a:p>
            <a:pPr lvl="2" eaLnBrk="1" hangingPunct="1">
              <a:lnSpc>
                <a:spcPct val="80000"/>
              </a:lnSpc>
              <a:buFont typeface="Wingdings" pitchFamily="2" charset="2"/>
              <a:buNone/>
            </a:pPr>
            <a:r>
              <a:rPr lang="en-US" sz="1400" dirty="0"/>
              <a:t>		</a:t>
            </a:r>
            <a:r>
              <a:rPr lang="en-US" sz="1400" dirty="0" err="1"/>
              <a:t>trans.</a:t>
            </a:r>
            <a:r>
              <a:rPr lang="en-US" sz="1400" dirty="0" err="1">
                <a:solidFill>
                  <a:srgbClr val="D60093"/>
                </a:solidFill>
              </a:rPr>
              <a:t>dispose</a:t>
            </a:r>
            <a:r>
              <a:rPr lang="en-US" sz="1400" dirty="0"/>
              <a:t>()</a:t>
            </a:r>
          </a:p>
          <a:p>
            <a:pPr lvl="2" eaLnBrk="1" hangingPunct="1">
              <a:lnSpc>
                <a:spcPct val="80000"/>
              </a:lnSpc>
              <a:buFont typeface="Wingdings" pitchFamily="2" charset="2"/>
              <a:buNone/>
            </a:pPr>
            <a:r>
              <a:rPr lang="en-US" sz="1400" dirty="0">
                <a:solidFill>
                  <a:srgbClr val="0000CC"/>
                </a:solidFill>
              </a:rPr>
              <a:t>	End Try</a:t>
            </a:r>
          </a:p>
          <a:p>
            <a:pPr lvl="2" eaLnBrk="1" hangingPunct="1">
              <a:lnSpc>
                <a:spcPct val="80000"/>
              </a:lnSpc>
              <a:buFont typeface="Wingdings" pitchFamily="2" charset="2"/>
              <a:buNone/>
            </a:pPr>
            <a:r>
              <a:rPr lang="en-US" sz="1400" dirty="0">
                <a:solidFill>
                  <a:srgbClr val="0000CC"/>
                </a:solidFill>
              </a:rPr>
              <a:t>End Function</a:t>
            </a:r>
          </a:p>
          <a:p>
            <a:pPr marL="0" indent="0" eaLnBrk="1" hangingPunct="1">
              <a:lnSpc>
                <a:spcPct val="80000"/>
              </a:lnSpc>
            </a:pPr>
            <a:endParaRPr lang="en-US" sz="1600" dirty="0">
              <a:solidFill>
                <a:srgbClr val="0000CC"/>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8003">
                                            <p:txEl>
                                              <p:pRg st="2" end="2"/>
                                            </p:txEl>
                                          </p:spTgt>
                                        </p:tgtEl>
                                        <p:attrNameLst>
                                          <p:attrName>style.visibility</p:attrName>
                                        </p:attrNameLst>
                                      </p:cBhvr>
                                      <p:to>
                                        <p:strVal val="visible"/>
                                      </p:to>
                                    </p:set>
                                    <p:animEffect transition="in" filter="blinds(horizontal)">
                                      <p:cBhvr>
                                        <p:cTn id="7" dur="500"/>
                                        <p:tgtEl>
                                          <p:spTgt spid="12800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8003">
                                            <p:txEl>
                                              <p:pRg st="23" end="23"/>
                                            </p:txEl>
                                          </p:spTgt>
                                        </p:tgtEl>
                                        <p:attrNameLst>
                                          <p:attrName>style.visibility</p:attrName>
                                        </p:attrNameLst>
                                      </p:cBhvr>
                                      <p:to>
                                        <p:strVal val="visible"/>
                                      </p:to>
                                    </p:set>
                                    <p:animEffect transition="in" filter="blinds(horizontal)">
                                      <p:cBhvr>
                                        <p:cTn id="10" dur="500"/>
                                        <p:tgtEl>
                                          <p:spTgt spid="128003">
                                            <p:txEl>
                                              <p:pRg st="23" end="23"/>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28003">
                                            <p:txEl>
                                              <p:pRg st="4" end="4"/>
                                            </p:txEl>
                                          </p:spTgt>
                                        </p:tgtEl>
                                        <p:attrNameLst>
                                          <p:attrName>style.visibility</p:attrName>
                                        </p:attrNameLst>
                                      </p:cBhvr>
                                      <p:to>
                                        <p:strVal val="visible"/>
                                      </p:to>
                                    </p:set>
                                    <p:animEffect transition="in" filter="blinds(horizontal)">
                                      <p:cBhvr>
                                        <p:cTn id="15" dur="500"/>
                                        <p:tgtEl>
                                          <p:spTgt spid="128003">
                                            <p:txEl>
                                              <p:pRg st="4" end="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28003">
                                            <p:txEl>
                                              <p:pRg st="5" end="5"/>
                                            </p:txEl>
                                          </p:spTgt>
                                        </p:tgtEl>
                                        <p:attrNameLst>
                                          <p:attrName>style.visibility</p:attrName>
                                        </p:attrNameLst>
                                      </p:cBhvr>
                                      <p:to>
                                        <p:strVal val="visible"/>
                                      </p:to>
                                    </p:set>
                                    <p:animEffect transition="in" filter="blinds(horizontal)">
                                      <p:cBhvr>
                                        <p:cTn id="18" dur="500"/>
                                        <p:tgtEl>
                                          <p:spTgt spid="128003">
                                            <p:txEl>
                                              <p:pRg st="5" end="5"/>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28003">
                                            <p:txEl>
                                              <p:pRg st="7" end="7"/>
                                            </p:txEl>
                                          </p:spTgt>
                                        </p:tgtEl>
                                        <p:attrNameLst>
                                          <p:attrName>style.visibility</p:attrName>
                                        </p:attrNameLst>
                                      </p:cBhvr>
                                      <p:to>
                                        <p:strVal val="visible"/>
                                      </p:to>
                                    </p:set>
                                    <p:animEffect transition="in" filter="blinds(horizontal)">
                                      <p:cBhvr>
                                        <p:cTn id="23" dur="500"/>
                                        <p:tgtEl>
                                          <p:spTgt spid="128003">
                                            <p:txEl>
                                              <p:pRg st="7" end="7"/>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28003">
                                            <p:txEl>
                                              <p:pRg st="8" end="8"/>
                                            </p:txEl>
                                          </p:spTgt>
                                        </p:tgtEl>
                                        <p:attrNameLst>
                                          <p:attrName>style.visibility</p:attrName>
                                        </p:attrNameLst>
                                      </p:cBhvr>
                                      <p:to>
                                        <p:strVal val="visible"/>
                                      </p:to>
                                    </p:set>
                                    <p:animEffect transition="in" filter="blinds(horizontal)">
                                      <p:cBhvr>
                                        <p:cTn id="26" dur="500"/>
                                        <p:tgtEl>
                                          <p:spTgt spid="128003">
                                            <p:txEl>
                                              <p:pRg st="8" end="8"/>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128003">
                                            <p:txEl>
                                              <p:pRg st="10" end="10"/>
                                            </p:txEl>
                                          </p:spTgt>
                                        </p:tgtEl>
                                        <p:attrNameLst>
                                          <p:attrName>style.visibility</p:attrName>
                                        </p:attrNameLst>
                                      </p:cBhvr>
                                      <p:to>
                                        <p:strVal val="visible"/>
                                      </p:to>
                                    </p:set>
                                    <p:animEffect transition="in" filter="blinds(horizontal)">
                                      <p:cBhvr>
                                        <p:cTn id="31" dur="500"/>
                                        <p:tgtEl>
                                          <p:spTgt spid="128003">
                                            <p:txEl>
                                              <p:pRg st="10" end="10"/>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28003">
                                            <p:txEl>
                                              <p:pRg st="17" end="17"/>
                                            </p:txEl>
                                          </p:spTgt>
                                        </p:tgtEl>
                                        <p:attrNameLst>
                                          <p:attrName>style.visibility</p:attrName>
                                        </p:attrNameLst>
                                      </p:cBhvr>
                                      <p:to>
                                        <p:strVal val="visible"/>
                                      </p:to>
                                    </p:set>
                                    <p:animEffect transition="in" filter="blinds(horizontal)">
                                      <p:cBhvr>
                                        <p:cTn id="34" dur="500"/>
                                        <p:tgtEl>
                                          <p:spTgt spid="128003">
                                            <p:txEl>
                                              <p:pRg st="17" end="17"/>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28003">
                                            <p:txEl>
                                              <p:pRg st="19" end="19"/>
                                            </p:txEl>
                                          </p:spTgt>
                                        </p:tgtEl>
                                        <p:attrNameLst>
                                          <p:attrName>style.visibility</p:attrName>
                                        </p:attrNameLst>
                                      </p:cBhvr>
                                      <p:to>
                                        <p:strVal val="visible"/>
                                      </p:to>
                                    </p:set>
                                    <p:animEffect transition="in" filter="blinds(horizontal)">
                                      <p:cBhvr>
                                        <p:cTn id="37" dur="500"/>
                                        <p:tgtEl>
                                          <p:spTgt spid="128003">
                                            <p:txEl>
                                              <p:pRg st="19" end="19"/>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128003">
                                            <p:txEl>
                                              <p:pRg st="22" end="22"/>
                                            </p:txEl>
                                          </p:spTgt>
                                        </p:tgtEl>
                                        <p:attrNameLst>
                                          <p:attrName>style.visibility</p:attrName>
                                        </p:attrNameLst>
                                      </p:cBhvr>
                                      <p:to>
                                        <p:strVal val="visible"/>
                                      </p:to>
                                    </p:set>
                                    <p:animEffect transition="in" filter="blinds(horizontal)">
                                      <p:cBhvr>
                                        <p:cTn id="40" dur="500"/>
                                        <p:tgtEl>
                                          <p:spTgt spid="128003">
                                            <p:txEl>
                                              <p:pRg st="22" end="2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28003">
                                            <p:txEl>
                                              <p:pRg st="15" end="15"/>
                                            </p:txEl>
                                          </p:spTgt>
                                        </p:tgtEl>
                                        <p:attrNameLst>
                                          <p:attrName>style.visibility</p:attrName>
                                        </p:attrNameLst>
                                      </p:cBhvr>
                                      <p:to>
                                        <p:strVal val="visible"/>
                                      </p:to>
                                    </p:set>
                                    <p:animEffect transition="in" filter="blinds(horizontal)">
                                      <p:cBhvr>
                                        <p:cTn id="45" dur="500"/>
                                        <p:tgtEl>
                                          <p:spTgt spid="128003">
                                            <p:txEl>
                                              <p:pRg st="15" end="15"/>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128003">
                                            <p:txEl>
                                              <p:pRg st="16" end="16"/>
                                            </p:txEl>
                                          </p:spTgt>
                                        </p:tgtEl>
                                        <p:attrNameLst>
                                          <p:attrName>style.visibility</p:attrName>
                                        </p:attrNameLst>
                                      </p:cBhvr>
                                      <p:to>
                                        <p:strVal val="visible"/>
                                      </p:to>
                                    </p:set>
                                    <p:animEffect transition="in" filter="blinds(horizontal)">
                                      <p:cBhvr>
                                        <p:cTn id="48" dur="500"/>
                                        <p:tgtEl>
                                          <p:spTgt spid="128003">
                                            <p:txEl>
                                              <p:pRg st="16" end="16"/>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128003">
                                            <p:txEl>
                                              <p:pRg st="18" end="18"/>
                                            </p:txEl>
                                          </p:spTgt>
                                        </p:tgtEl>
                                        <p:attrNameLst>
                                          <p:attrName>style.visibility</p:attrName>
                                        </p:attrNameLst>
                                      </p:cBhvr>
                                      <p:to>
                                        <p:strVal val="visible"/>
                                      </p:to>
                                    </p:set>
                                    <p:animEffect transition="in" filter="blinds(horizontal)">
                                      <p:cBhvr>
                                        <p:cTn id="53" dur="500"/>
                                        <p:tgtEl>
                                          <p:spTgt spid="128003">
                                            <p:txEl>
                                              <p:pRg st="18" end="18"/>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28003">
                                            <p:txEl>
                                              <p:pRg st="20" end="20"/>
                                            </p:txEl>
                                          </p:spTgt>
                                        </p:tgtEl>
                                        <p:attrNameLst>
                                          <p:attrName>style.visibility</p:attrName>
                                        </p:attrNameLst>
                                      </p:cBhvr>
                                      <p:to>
                                        <p:strVal val="visible"/>
                                      </p:to>
                                    </p:set>
                                    <p:animEffect transition="in" filter="blinds(horizontal)">
                                      <p:cBhvr>
                                        <p:cTn id="58" dur="500"/>
                                        <p:tgtEl>
                                          <p:spTgt spid="128003">
                                            <p:txEl>
                                              <p:pRg st="20" end="20"/>
                                            </p:txEl>
                                          </p:spTgt>
                                        </p:tgtEl>
                                      </p:cBhvr>
                                    </p:animEffect>
                                  </p:childTnLst>
                                </p:cTn>
                              </p:par>
                              <p:par>
                                <p:cTn id="59" presetID="3" presetClass="entr" presetSubtype="10" fill="hold" nodeType="withEffect">
                                  <p:stCondLst>
                                    <p:cond delay="0"/>
                                  </p:stCondLst>
                                  <p:childTnLst>
                                    <p:set>
                                      <p:cBhvr>
                                        <p:cTn id="60" dur="1" fill="hold">
                                          <p:stCondLst>
                                            <p:cond delay="0"/>
                                          </p:stCondLst>
                                        </p:cTn>
                                        <p:tgtEl>
                                          <p:spTgt spid="128003">
                                            <p:txEl>
                                              <p:pRg st="21" end="21"/>
                                            </p:txEl>
                                          </p:spTgt>
                                        </p:tgtEl>
                                        <p:attrNameLst>
                                          <p:attrName>style.visibility</p:attrName>
                                        </p:attrNameLst>
                                      </p:cBhvr>
                                      <p:to>
                                        <p:strVal val="visible"/>
                                      </p:to>
                                    </p:set>
                                    <p:animEffect transition="in" filter="blinds(horizontal)">
                                      <p:cBhvr>
                                        <p:cTn id="61" dur="500"/>
                                        <p:tgtEl>
                                          <p:spTgt spid="128003">
                                            <p:txEl>
                                              <p:pRg st="21" end="21"/>
                                            </p:txEl>
                                          </p:spTgt>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3" presetClass="entr" presetSubtype="10" fill="hold" nodeType="clickEffect">
                                  <p:stCondLst>
                                    <p:cond delay="0"/>
                                  </p:stCondLst>
                                  <p:childTnLst>
                                    <p:set>
                                      <p:cBhvr>
                                        <p:cTn id="65" dur="1" fill="hold">
                                          <p:stCondLst>
                                            <p:cond delay="0"/>
                                          </p:stCondLst>
                                        </p:cTn>
                                        <p:tgtEl>
                                          <p:spTgt spid="128003">
                                            <p:txEl>
                                              <p:pRg st="11" end="11"/>
                                            </p:txEl>
                                          </p:spTgt>
                                        </p:tgtEl>
                                        <p:attrNameLst>
                                          <p:attrName>style.visibility</p:attrName>
                                        </p:attrNameLst>
                                      </p:cBhvr>
                                      <p:to>
                                        <p:strVal val="visible"/>
                                      </p:to>
                                    </p:set>
                                    <p:animEffect transition="in" filter="blinds(horizontal)">
                                      <p:cBhvr>
                                        <p:cTn id="66" dur="500"/>
                                        <p:tgtEl>
                                          <p:spTgt spid="128003">
                                            <p:txEl>
                                              <p:pRg st="11" end="11"/>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 presetClass="entr" presetSubtype="10" fill="hold" nodeType="clickEffect">
                                  <p:stCondLst>
                                    <p:cond delay="0"/>
                                  </p:stCondLst>
                                  <p:childTnLst>
                                    <p:set>
                                      <p:cBhvr>
                                        <p:cTn id="70" dur="1" fill="hold">
                                          <p:stCondLst>
                                            <p:cond delay="0"/>
                                          </p:stCondLst>
                                        </p:cTn>
                                        <p:tgtEl>
                                          <p:spTgt spid="128003">
                                            <p:txEl>
                                              <p:pRg st="12" end="12"/>
                                            </p:txEl>
                                          </p:spTgt>
                                        </p:tgtEl>
                                        <p:attrNameLst>
                                          <p:attrName>style.visibility</p:attrName>
                                        </p:attrNameLst>
                                      </p:cBhvr>
                                      <p:to>
                                        <p:strVal val="visible"/>
                                      </p:to>
                                    </p:set>
                                    <p:animEffect transition="in" filter="blinds(horizontal)">
                                      <p:cBhvr>
                                        <p:cTn id="71" dur="500"/>
                                        <p:tgtEl>
                                          <p:spTgt spid="128003">
                                            <p:txEl>
                                              <p:pRg st="12" end="12"/>
                                            </p:txEl>
                                          </p:spTgt>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nodeType="clickEffect">
                                  <p:stCondLst>
                                    <p:cond delay="0"/>
                                  </p:stCondLst>
                                  <p:childTnLst>
                                    <p:set>
                                      <p:cBhvr>
                                        <p:cTn id="75" dur="1" fill="hold">
                                          <p:stCondLst>
                                            <p:cond delay="0"/>
                                          </p:stCondLst>
                                        </p:cTn>
                                        <p:tgtEl>
                                          <p:spTgt spid="128003">
                                            <p:txEl>
                                              <p:pRg st="14" end="14"/>
                                            </p:txEl>
                                          </p:spTgt>
                                        </p:tgtEl>
                                        <p:attrNameLst>
                                          <p:attrName>style.visibility</p:attrName>
                                        </p:attrNameLst>
                                      </p:cBhvr>
                                      <p:to>
                                        <p:strVal val="visible"/>
                                      </p:to>
                                    </p:set>
                                    <p:animEffect transition="in" filter="blinds(horizontal)">
                                      <p:cBhvr>
                                        <p:cTn id="76" dur="500"/>
                                        <p:tgtEl>
                                          <p:spTgt spid="128003">
                                            <p:txEl>
                                              <p:pRg st="14" end="14"/>
                                            </p:txEl>
                                          </p:spTgt>
                                        </p:tgtEl>
                                      </p:cBhvr>
                                    </p:animEffect>
                                  </p:childTnLst>
                                </p:cTn>
                              </p:par>
                              <p:par>
                                <p:cTn id="77" presetID="3" presetClass="entr" presetSubtype="10" fill="hold" nodeType="withEffect">
                                  <p:stCondLst>
                                    <p:cond delay="0"/>
                                  </p:stCondLst>
                                  <p:childTnLst>
                                    <p:set>
                                      <p:cBhvr>
                                        <p:cTn id="78" dur="1" fill="hold">
                                          <p:stCondLst>
                                            <p:cond delay="0"/>
                                          </p:stCondLst>
                                        </p:cTn>
                                        <p:tgtEl>
                                          <p:spTgt spid="128003">
                                            <p:txEl>
                                              <p:pRg st="13" end="13"/>
                                            </p:txEl>
                                          </p:spTgt>
                                        </p:tgtEl>
                                        <p:attrNameLst>
                                          <p:attrName>style.visibility</p:attrName>
                                        </p:attrNameLst>
                                      </p:cBhvr>
                                      <p:to>
                                        <p:strVal val="visible"/>
                                      </p:to>
                                    </p:set>
                                    <p:animEffect transition="in" filter="blinds(horizontal)">
                                      <p:cBhvr>
                                        <p:cTn id="79" dur="500"/>
                                        <p:tgtEl>
                                          <p:spTgt spid="12800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762003" y="228603"/>
            <a:ext cx="7934325" cy="811213"/>
          </a:xfrm>
          <a:prstGeom prst="rect">
            <a:avLst/>
          </a:prstGeom>
        </p:spPr>
        <p:txBody>
          <a:bodyPr/>
          <a:lstStyle/>
          <a:p>
            <a:pPr eaLnBrk="1" hangingPunct="1"/>
            <a:r>
              <a:rPr lang="en-US"/>
              <a:t>Recommended Transaction Use</a:t>
            </a:r>
          </a:p>
        </p:txBody>
      </p:sp>
      <p:sp>
        <p:nvSpPr>
          <p:cNvPr id="198659" name="Rectangle 3"/>
          <p:cNvSpPr>
            <a:spLocks noGrp="1" noChangeArrowheads="1"/>
          </p:cNvSpPr>
          <p:nvPr>
            <p:ph idx="4294967295"/>
          </p:nvPr>
        </p:nvSpPr>
        <p:spPr>
          <a:xfrm>
            <a:off x="762003" y="1066800"/>
            <a:ext cx="7934325" cy="5334000"/>
          </a:xfrm>
          <a:prstGeom prst="rect">
            <a:avLst/>
          </a:prstGeom>
        </p:spPr>
        <p:txBody>
          <a:bodyPr/>
          <a:lstStyle/>
          <a:p>
            <a:pPr lvl="1" eaLnBrk="1" hangingPunct="1"/>
            <a:r>
              <a:rPr lang="en-US" sz="1800" dirty="0"/>
              <a:t>Standard DB access with Transactions</a:t>
            </a:r>
          </a:p>
          <a:p>
            <a:pPr lvl="1" eaLnBrk="1" hangingPunct="1"/>
            <a:endParaRPr lang="en-US" sz="1800" dirty="0"/>
          </a:p>
          <a:p>
            <a:pPr lvl="2" eaLnBrk="1" hangingPunct="1">
              <a:buFont typeface="Wingdings" pitchFamily="2" charset="2"/>
              <a:buNone/>
            </a:pPr>
            <a:r>
              <a:rPr lang="en-US" sz="1600" dirty="0">
                <a:solidFill>
                  <a:srgbClr val="0000CC"/>
                </a:solidFill>
              </a:rPr>
              <a:t>Public Function </a:t>
            </a:r>
            <a:r>
              <a:rPr lang="en-US" sz="1600" dirty="0" err="1"/>
              <a:t>MyFunc</a:t>
            </a:r>
            <a:r>
              <a:rPr lang="en-US" sz="1600" dirty="0"/>
              <a:t>()</a:t>
            </a:r>
          </a:p>
          <a:p>
            <a:pPr lvl="2" eaLnBrk="1" hangingPunct="1">
              <a:buFont typeface="Wingdings" pitchFamily="2" charset="2"/>
              <a:buNone/>
            </a:pPr>
            <a:r>
              <a:rPr lang="en-US" sz="1600" dirty="0"/>
              <a:t>	</a:t>
            </a:r>
            <a:r>
              <a:rPr lang="en-US" sz="1600" dirty="0">
                <a:solidFill>
                  <a:schemeClr val="accent2"/>
                </a:solidFill>
              </a:rPr>
              <a:t>‘Get the database current in AutoCAD</a:t>
            </a:r>
          </a:p>
          <a:p>
            <a:pPr lvl="2" eaLnBrk="1" hangingPunct="1">
              <a:buFont typeface="Wingdings" pitchFamily="2" charset="2"/>
              <a:buNone/>
            </a:pPr>
            <a:r>
              <a:rPr lang="en-US" sz="1600" dirty="0"/>
              <a:t>	</a:t>
            </a:r>
            <a:r>
              <a:rPr lang="en-US" sz="1600" dirty="0">
                <a:solidFill>
                  <a:srgbClr val="0000CC"/>
                </a:solidFill>
              </a:rPr>
              <a:t>Dim</a:t>
            </a:r>
            <a:r>
              <a:rPr lang="en-US" sz="1600" dirty="0"/>
              <a:t> </a:t>
            </a:r>
            <a:r>
              <a:rPr lang="en-US" sz="1600" dirty="0" err="1"/>
              <a:t>db</a:t>
            </a:r>
            <a:r>
              <a:rPr lang="en-US" sz="1600" dirty="0"/>
              <a:t> </a:t>
            </a:r>
            <a:r>
              <a:rPr lang="en-US" sz="1600" dirty="0">
                <a:solidFill>
                  <a:srgbClr val="0000CC"/>
                </a:solidFill>
              </a:rPr>
              <a:t>As</a:t>
            </a:r>
            <a:r>
              <a:rPr lang="en-US" sz="1600" dirty="0">
                <a:solidFill>
                  <a:srgbClr val="FFFF00"/>
                </a:solidFill>
              </a:rPr>
              <a:t> </a:t>
            </a:r>
            <a:r>
              <a:rPr lang="en-US" sz="1600" dirty="0">
                <a:solidFill>
                  <a:schemeClr val="folHlink"/>
                </a:solidFill>
              </a:rPr>
              <a:t>Database</a:t>
            </a:r>
            <a:r>
              <a:rPr lang="en-US" sz="1600" dirty="0"/>
              <a:t> = </a:t>
            </a:r>
            <a:r>
              <a:rPr lang="en-US" sz="1600" dirty="0" err="1"/>
              <a:t>HostApplicationServices.</a:t>
            </a:r>
            <a:r>
              <a:rPr lang="en-US" sz="1600" dirty="0" err="1">
                <a:solidFill>
                  <a:srgbClr val="D60093"/>
                </a:solidFill>
              </a:rPr>
              <a:t>WorkingDatabase</a:t>
            </a:r>
            <a:r>
              <a:rPr lang="en-US" sz="1600" dirty="0"/>
              <a:t>() </a:t>
            </a:r>
          </a:p>
          <a:p>
            <a:pPr lvl="2" eaLnBrk="1" hangingPunct="1">
              <a:buFont typeface="Wingdings" pitchFamily="2" charset="2"/>
              <a:buNone/>
            </a:pPr>
            <a:endParaRPr lang="en-US" sz="1600" dirty="0"/>
          </a:p>
          <a:p>
            <a:pPr lvl="2" eaLnBrk="1" hangingPunct="1">
              <a:buFont typeface="Wingdings" pitchFamily="2" charset="2"/>
              <a:buNone/>
            </a:pPr>
            <a:r>
              <a:rPr lang="en-US" sz="1600" dirty="0">
                <a:solidFill>
                  <a:schemeClr val="accent2"/>
                </a:solidFill>
              </a:rPr>
              <a:t>	‘Start a transaction using the database transaction manager</a:t>
            </a:r>
          </a:p>
          <a:p>
            <a:pPr lvl="2" eaLnBrk="1" hangingPunct="1">
              <a:buFont typeface="Wingdings" pitchFamily="2" charset="2"/>
              <a:buNone/>
            </a:pPr>
            <a:r>
              <a:rPr lang="en-US" sz="1600" dirty="0"/>
              <a:t>	</a:t>
            </a:r>
            <a:r>
              <a:rPr lang="en-US" sz="1600" dirty="0">
                <a:solidFill>
                  <a:srgbClr val="0000CC"/>
                </a:solidFill>
              </a:rPr>
              <a:t>Using </a:t>
            </a:r>
            <a:r>
              <a:rPr lang="en-US" sz="1600" dirty="0"/>
              <a:t>trans </a:t>
            </a:r>
            <a:r>
              <a:rPr lang="en-US" sz="1600" dirty="0">
                <a:solidFill>
                  <a:srgbClr val="0000CC"/>
                </a:solidFill>
              </a:rPr>
              <a:t>As </a:t>
            </a:r>
            <a:r>
              <a:rPr lang="en-US" sz="1600" dirty="0">
                <a:solidFill>
                  <a:schemeClr val="folHlink"/>
                </a:solidFill>
              </a:rPr>
              <a:t>Transaction</a:t>
            </a:r>
            <a:r>
              <a:rPr lang="en-US" sz="1600" dirty="0"/>
              <a:t> = </a:t>
            </a:r>
            <a:r>
              <a:rPr lang="en-US" sz="1600" dirty="0" err="1"/>
              <a:t>db.TransactionManager.</a:t>
            </a:r>
            <a:r>
              <a:rPr lang="en-US" sz="1600" dirty="0" err="1">
                <a:solidFill>
                  <a:srgbClr val="D60093"/>
                </a:solidFill>
              </a:rPr>
              <a:t>StartTransaction</a:t>
            </a:r>
            <a:r>
              <a:rPr lang="en-US" sz="1600" dirty="0"/>
              <a:t>()</a:t>
            </a:r>
          </a:p>
          <a:p>
            <a:pPr lvl="2" eaLnBrk="1" hangingPunct="1">
              <a:buFont typeface="Wingdings" pitchFamily="2" charset="2"/>
              <a:buNone/>
            </a:pPr>
            <a:endParaRPr lang="en-US" sz="1600" dirty="0"/>
          </a:p>
          <a:p>
            <a:pPr lvl="2" eaLnBrk="1" hangingPunct="1">
              <a:buFont typeface="Wingdings" pitchFamily="2" charset="2"/>
              <a:buNone/>
            </a:pPr>
            <a:r>
              <a:rPr lang="en-US" sz="1600" dirty="0"/>
              <a:t>	</a:t>
            </a:r>
            <a:r>
              <a:rPr lang="en-US" sz="1600" dirty="0">
                <a:solidFill>
                  <a:schemeClr val="accent2"/>
                </a:solidFill>
              </a:rPr>
              <a:t>	‘Do all database operations here</a:t>
            </a:r>
          </a:p>
          <a:p>
            <a:pPr lvl="2" eaLnBrk="1" hangingPunct="1">
              <a:buFont typeface="Wingdings" pitchFamily="2" charset="2"/>
              <a:buNone/>
            </a:pPr>
            <a:r>
              <a:rPr lang="en-US" sz="1600" dirty="0">
                <a:solidFill>
                  <a:schemeClr val="accent2"/>
                </a:solidFill>
              </a:rPr>
              <a:t>		‘Lets get the block table from the database</a:t>
            </a:r>
          </a:p>
          <a:p>
            <a:pPr lvl="2" eaLnBrk="1" hangingPunct="1">
              <a:buFont typeface="Wingdings" pitchFamily="2" charset="2"/>
              <a:buNone/>
            </a:pPr>
            <a:r>
              <a:rPr lang="en-US" sz="1600" dirty="0"/>
              <a:t>	</a:t>
            </a:r>
            <a:r>
              <a:rPr lang="en-US" sz="1600" dirty="0">
                <a:solidFill>
                  <a:schemeClr val="accent2"/>
                </a:solidFill>
              </a:rPr>
              <a:t>	 ‘Drill into the database and obtain a reference to the </a:t>
            </a:r>
            <a:r>
              <a:rPr lang="en-US" sz="1600" dirty="0" err="1">
                <a:solidFill>
                  <a:schemeClr val="accent2"/>
                </a:solidFill>
              </a:rPr>
              <a:t>BlockTable</a:t>
            </a:r>
            <a:r>
              <a:rPr lang="en-US" sz="1600" dirty="0">
                <a:solidFill>
                  <a:schemeClr val="accent2"/>
                </a:solidFill>
              </a:rPr>
              <a:t>	</a:t>
            </a:r>
          </a:p>
          <a:p>
            <a:pPr lvl="2" eaLnBrk="1" hangingPunct="1">
              <a:buFont typeface="Wingdings" pitchFamily="2" charset="2"/>
              <a:buNone/>
            </a:pPr>
            <a:r>
              <a:rPr lang="en-US" sz="1600" dirty="0"/>
              <a:t>		Dim </a:t>
            </a:r>
            <a:r>
              <a:rPr lang="en-US" sz="1600" dirty="0" err="1"/>
              <a:t>bt</a:t>
            </a:r>
            <a:r>
              <a:rPr lang="en-US" sz="1600" dirty="0"/>
              <a:t> As </a:t>
            </a:r>
            <a:r>
              <a:rPr lang="en-US" sz="1600" dirty="0" err="1">
                <a:solidFill>
                  <a:schemeClr val="folHlink"/>
                </a:solidFill>
              </a:rPr>
              <a:t>BlockTable</a:t>
            </a:r>
            <a:r>
              <a:rPr lang="en-US" sz="1600" dirty="0"/>
              <a:t> = </a:t>
            </a:r>
            <a:r>
              <a:rPr lang="en-US" sz="1600" dirty="0" err="1"/>
              <a:t>trans.</a:t>
            </a:r>
            <a:r>
              <a:rPr lang="en-US" sz="1600" dirty="0" err="1">
                <a:solidFill>
                  <a:srgbClr val="D60093"/>
                </a:solidFill>
              </a:rPr>
              <a:t>GetObject</a:t>
            </a:r>
            <a:r>
              <a:rPr lang="en-US" sz="1600" dirty="0"/>
              <a:t>(</a:t>
            </a:r>
            <a:r>
              <a:rPr lang="en-US" sz="1600" dirty="0" err="1"/>
              <a:t>db.BlockTableId</a:t>
            </a:r>
            <a:r>
              <a:rPr lang="en-US" sz="1600" dirty="0"/>
              <a:t>, </a:t>
            </a:r>
            <a:r>
              <a:rPr lang="en-US" sz="1600" dirty="0" err="1"/>
              <a:t>OpenMode.ForWrite</a:t>
            </a:r>
            <a:r>
              <a:rPr lang="en-US" sz="1600" dirty="0"/>
              <a:t>)</a:t>
            </a:r>
            <a:r>
              <a:rPr lang="en-US" sz="1600" dirty="0">
                <a:solidFill>
                  <a:schemeClr val="accent2"/>
                </a:solidFill>
              </a:rPr>
              <a:t>		</a:t>
            </a:r>
            <a:endParaRPr lang="en-US" sz="1600" dirty="0"/>
          </a:p>
          <a:p>
            <a:pPr lvl="2" eaLnBrk="1" hangingPunct="1">
              <a:buFont typeface="Wingdings" pitchFamily="2" charset="2"/>
              <a:buNone/>
            </a:pPr>
            <a:r>
              <a:rPr lang="en-US" sz="1600" dirty="0"/>
              <a:t>		</a:t>
            </a:r>
            <a:r>
              <a:rPr lang="en-US" sz="1600" dirty="0">
                <a:solidFill>
                  <a:schemeClr val="accent2"/>
                </a:solidFill>
              </a:rPr>
              <a:t>‘Everything successful, so commit the transaction</a:t>
            </a:r>
          </a:p>
          <a:p>
            <a:pPr lvl="2" eaLnBrk="1" hangingPunct="1">
              <a:buFont typeface="Wingdings" pitchFamily="2" charset="2"/>
              <a:buNone/>
            </a:pPr>
            <a:r>
              <a:rPr lang="en-US" sz="1600" dirty="0"/>
              <a:t>		</a:t>
            </a:r>
            <a:r>
              <a:rPr lang="en-US" sz="1600" dirty="0" err="1"/>
              <a:t>trans.</a:t>
            </a:r>
            <a:r>
              <a:rPr lang="en-US" sz="1600" dirty="0" err="1">
                <a:solidFill>
                  <a:srgbClr val="D60093"/>
                </a:solidFill>
              </a:rPr>
              <a:t>commit</a:t>
            </a:r>
            <a:r>
              <a:rPr lang="en-US" sz="1600" dirty="0"/>
              <a:t>()</a:t>
            </a:r>
          </a:p>
          <a:p>
            <a:pPr lvl="2" eaLnBrk="1" hangingPunct="1">
              <a:buFont typeface="Wingdings" pitchFamily="2" charset="2"/>
              <a:buNone/>
            </a:pPr>
            <a:r>
              <a:rPr lang="en-US" sz="1600" dirty="0"/>
              <a:t>	</a:t>
            </a:r>
            <a:r>
              <a:rPr lang="en-US" sz="1600" dirty="0">
                <a:solidFill>
                  <a:srgbClr val="0000CC"/>
                </a:solidFill>
              </a:rPr>
              <a:t>End Using</a:t>
            </a:r>
          </a:p>
          <a:p>
            <a:pPr lvl="2" eaLnBrk="1" hangingPunct="1">
              <a:buFont typeface="Wingdings" pitchFamily="2" charset="2"/>
              <a:buNone/>
            </a:pPr>
            <a:r>
              <a:rPr lang="en-US" sz="1600" dirty="0">
                <a:solidFill>
                  <a:srgbClr val="0000CC"/>
                </a:solidFill>
              </a:rPr>
              <a:t>End Function</a:t>
            </a:r>
          </a:p>
          <a:p>
            <a:pPr marL="0" indent="0" eaLnBrk="1" hangingPunct="1"/>
            <a:endParaRPr lang="en-US" sz="1800" dirty="0">
              <a:solidFill>
                <a:srgbClr val="0000CC"/>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8659">
                                            <p:txEl>
                                              <p:pRg st="2" end="2"/>
                                            </p:txEl>
                                          </p:spTgt>
                                        </p:tgtEl>
                                        <p:attrNameLst>
                                          <p:attrName>style.visibility</p:attrName>
                                        </p:attrNameLst>
                                      </p:cBhvr>
                                      <p:to>
                                        <p:strVal val="visible"/>
                                      </p:to>
                                    </p:set>
                                    <p:animEffect transition="in" filter="blinds(horizontal)">
                                      <p:cBhvr>
                                        <p:cTn id="7" dur="500"/>
                                        <p:tgtEl>
                                          <p:spTgt spid="19865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8659">
                                            <p:txEl>
                                              <p:pRg st="16" end="16"/>
                                            </p:txEl>
                                          </p:spTgt>
                                        </p:tgtEl>
                                        <p:attrNameLst>
                                          <p:attrName>style.visibility</p:attrName>
                                        </p:attrNameLst>
                                      </p:cBhvr>
                                      <p:to>
                                        <p:strVal val="visible"/>
                                      </p:to>
                                    </p:set>
                                    <p:animEffect transition="in" filter="blinds(horizontal)">
                                      <p:cBhvr>
                                        <p:cTn id="10" dur="500"/>
                                        <p:tgtEl>
                                          <p:spTgt spid="198659">
                                            <p:txEl>
                                              <p:pRg st="16" end="16"/>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98659">
                                            <p:txEl>
                                              <p:pRg st="3" end="3"/>
                                            </p:txEl>
                                          </p:spTgt>
                                        </p:tgtEl>
                                        <p:attrNameLst>
                                          <p:attrName>style.visibility</p:attrName>
                                        </p:attrNameLst>
                                      </p:cBhvr>
                                      <p:to>
                                        <p:strVal val="visible"/>
                                      </p:to>
                                    </p:set>
                                    <p:animEffect transition="in" filter="blinds(horizontal)">
                                      <p:cBhvr>
                                        <p:cTn id="15" dur="500"/>
                                        <p:tgtEl>
                                          <p:spTgt spid="198659">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98659">
                                            <p:txEl>
                                              <p:pRg st="4" end="4"/>
                                            </p:txEl>
                                          </p:spTgt>
                                        </p:tgtEl>
                                        <p:attrNameLst>
                                          <p:attrName>style.visibility</p:attrName>
                                        </p:attrNameLst>
                                      </p:cBhvr>
                                      <p:to>
                                        <p:strVal val="visible"/>
                                      </p:to>
                                    </p:set>
                                    <p:animEffect transition="in" filter="blinds(horizontal)">
                                      <p:cBhvr>
                                        <p:cTn id="18" dur="500"/>
                                        <p:tgtEl>
                                          <p:spTgt spid="198659">
                                            <p:txEl>
                                              <p:pRg st="4" end="4"/>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98659">
                                            <p:txEl>
                                              <p:pRg st="6" end="6"/>
                                            </p:txEl>
                                          </p:spTgt>
                                        </p:tgtEl>
                                        <p:attrNameLst>
                                          <p:attrName>style.visibility</p:attrName>
                                        </p:attrNameLst>
                                      </p:cBhvr>
                                      <p:to>
                                        <p:strVal val="visible"/>
                                      </p:to>
                                    </p:set>
                                    <p:animEffect transition="in" filter="blinds(horizontal)">
                                      <p:cBhvr>
                                        <p:cTn id="23" dur="500"/>
                                        <p:tgtEl>
                                          <p:spTgt spid="198659">
                                            <p:txEl>
                                              <p:pRg st="6" end="6"/>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98659">
                                            <p:txEl>
                                              <p:pRg st="7" end="7"/>
                                            </p:txEl>
                                          </p:spTgt>
                                        </p:tgtEl>
                                        <p:attrNameLst>
                                          <p:attrName>style.visibility</p:attrName>
                                        </p:attrNameLst>
                                      </p:cBhvr>
                                      <p:to>
                                        <p:strVal val="visible"/>
                                      </p:to>
                                    </p:set>
                                    <p:animEffect transition="in" filter="blinds(horizontal)">
                                      <p:cBhvr>
                                        <p:cTn id="26" dur="500"/>
                                        <p:tgtEl>
                                          <p:spTgt spid="198659">
                                            <p:txEl>
                                              <p:pRg st="7" end="7"/>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98659">
                                            <p:txEl>
                                              <p:pRg st="15" end="15"/>
                                            </p:txEl>
                                          </p:spTgt>
                                        </p:tgtEl>
                                        <p:attrNameLst>
                                          <p:attrName>style.visibility</p:attrName>
                                        </p:attrNameLst>
                                      </p:cBhvr>
                                      <p:to>
                                        <p:strVal val="visible"/>
                                      </p:to>
                                    </p:set>
                                    <p:animEffect transition="in" filter="blinds(horizontal)">
                                      <p:cBhvr>
                                        <p:cTn id="29" dur="500"/>
                                        <p:tgtEl>
                                          <p:spTgt spid="198659">
                                            <p:txEl>
                                              <p:pRg st="15" end="15"/>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198659">
                                            <p:txEl>
                                              <p:pRg st="13" end="13"/>
                                            </p:txEl>
                                          </p:spTgt>
                                        </p:tgtEl>
                                        <p:attrNameLst>
                                          <p:attrName>style.visibility</p:attrName>
                                        </p:attrNameLst>
                                      </p:cBhvr>
                                      <p:to>
                                        <p:strVal val="visible"/>
                                      </p:to>
                                    </p:set>
                                    <p:animEffect transition="in" filter="blinds(horizontal)">
                                      <p:cBhvr>
                                        <p:cTn id="34" dur="500"/>
                                        <p:tgtEl>
                                          <p:spTgt spid="198659">
                                            <p:txEl>
                                              <p:pRg st="13" end="13"/>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98659">
                                            <p:txEl>
                                              <p:pRg st="14" end="14"/>
                                            </p:txEl>
                                          </p:spTgt>
                                        </p:tgtEl>
                                        <p:attrNameLst>
                                          <p:attrName>style.visibility</p:attrName>
                                        </p:attrNameLst>
                                      </p:cBhvr>
                                      <p:to>
                                        <p:strVal val="visible"/>
                                      </p:to>
                                    </p:set>
                                    <p:animEffect transition="in" filter="blinds(horizontal)">
                                      <p:cBhvr>
                                        <p:cTn id="37" dur="500"/>
                                        <p:tgtEl>
                                          <p:spTgt spid="198659">
                                            <p:txEl>
                                              <p:pRg st="14" end="1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98659">
                                            <p:txEl>
                                              <p:pRg st="9" end="9"/>
                                            </p:txEl>
                                          </p:spTgt>
                                        </p:tgtEl>
                                        <p:attrNameLst>
                                          <p:attrName>style.visibility</p:attrName>
                                        </p:attrNameLst>
                                      </p:cBhvr>
                                      <p:to>
                                        <p:strVal val="visible"/>
                                      </p:to>
                                    </p:set>
                                    <p:animEffect transition="in" filter="blinds(horizontal)">
                                      <p:cBhvr>
                                        <p:cTn id="42" dur="500"/>
                                        <p:tgtEl>
                                          <p:spTgt spid="198659">
                                            <p:txEl>
                                              <p:pRg st="9" end="9"/>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98659">
                                            <p:txEl>
                                              <p:pRg st="10" end="10"/>
                                            </p:txEl>
                                          </p:spTgt>
                                        </p:tgtEl>
                                        <p:attrNameLst>
                                          <p:attrName>style.visibility</p:attrName>
                                        </p:attrNameLst>
                                      </p:cBhvr>
                                      <p:to>
                                        <p:strVal val="visible"/>
                                      </p:to>
                                    </p:set>
                                    <p:animEffect transition="in" filter="blinds(horizontal)">
                                      <p:cBhvr>
                                        <p:cTn id="47" dur="500"/>
                                        <p:tgtEl>
                                          <p:spTgt spid="198659">
                                            <p:txEl>
                                              <p:pRg st="10" end="1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98659">
                                            <p:txEl>
                                              <p:pRg st="12" end="12"/>
                                            </p:txEl>
                                          </p:spTgt>
                                        </p:tgtEl>
                                        <p:attrNameLst>
                                          <p:attrName>style.visibility</p:attrName>
                                        </p:attrNameLst>
                                      </p:cBhvr>
                                      <p:to>
                                        <p:strVal val="visible"/>
                                      </p:to>
                                    </p:set>
                                    <p:animEffect transition="in" filter="blinds(horizontal)">
                                      <p:cBhvr>
                                        <p:cTn id="52" dur="500"/>
                                        <p:tgtEl>
                                          <p:spTgt spid="198659">
                                            <p:txEl>
                                              <p:pRg st="12" end="12"/>
                                            </p:txEl>
                                          </p:spTgt>
                                        </p:tgtEl>
                                      </p:cBhvr>
                                    </p:animEffect>
                                  </p:childTnLst>
                                </p:cTn>
                              </p:par>
                              <p:par>
                                <p:cTn id="53" presetID="3" presetClass="entr" presetSubtype="10" fill="hold" nodeType="withEffect">
                                  <p:stCondLst>
                                    <p:cond delay="0"/>
                                  </p:stCondLst>
                                  <p:childTnLst>
                                    <p:set>
                                      <p:cBhvr>
                                        <p:cTn id="54" dur="1" fill="hold">
                                          <p:stCondLst>
                                            <p:cond delay="0"/>
                                          </p:stCondLst>
                                        </p:cTn>
                                        <p:tgtEl>
                                          <p:spTgt spid="198659">
                                            <p:txEl>
                                              <p:pRg st="11" end="11"/>
                                            </p:txEl>
                                          </p:spTgt>
                                        </p:tgtEl>
                                        <p:attrNameLst>
                                          <p:attrName>style.visibility</p:attrName>
                                        </p:attrNameLst>
                                      </p:cBhvr>
                                      <p:to>
                                        <p:strVal val="visible"/>
                                      </p:to>
                                    </p:set>
                                    <p:animEffect transition="in" filter="blinds(horizontal)">
                                      <p:cBhvr>
                                        <p:cTn id="55" dur="500"/>
                                        <p:tgtEl>
                                          <p:spTgt spid="19865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a:t>Transaction - Opening an Object</a:t>
            </a:r>
          </a:p>
        </p:txBody>
      </p:sp>
      <p:sp>
        <p:nvSpPr>
          <p:cNvPr id="130051" name="Rectangle 3"/>
          <p:cNvSpPr>
            <a:spLocks noGrp="1" noChangeArrowheads="1"/>
          </p:cNvSpPr>
          <p:nvPr>
            <p:ph idx="4294967295"/>
          </p:nvPr>
        </p:nvSpPr>
        <p:spPr>
          <a:xfrm>
            <a:off x="685800" y="1066800"/>
            <a:ext cx="7933930" cy="4708877"/>
          </a:xfrm>
          <a:prstGeom prst="rect">
            <a:avLst/>
          </a:prstGeom>
        </p:spPr>
        <p:txBody>
          <a:bodyPr/>
          <a:lstStyle/>
          <a:p>
            <a:pPr marL="0" indent="0" eaLnBrk="1" hangingPunct="1">
              <a:buFontTx/>
              <a:buChar char="•"/>
            </a:pPr>
            <a:r>
              <a:rPr lang="en-US" dirty="0"/>
              <a:t> </a:t>
            </a:r>
            <a:r>
              <a:rPr lang="en-US" sz="2000" dirty="0"/>
              <a:t>Use transaction’s </a:t>
            </a:r>
            <a:r>
              <a:rPr lang="en-US" sz="2000" dirty="0" err="1"/>
              <a:t>GetObject</a:t>
            </a:r>
            <a:r>
              <a:rPr lang="en-US" sz="2000" dirty="0"/>
              <a:t> to open an object</a:t>
            </a:r>
          </a:p>
          <a:p>
            <a:pPr lvl="1" eaLnBrk="1" hangingPunct="1"/>
            <a:r>
              <a:rPr lang="en-US" sz="1600" dirty="0"/>
              <a:t>The first parameter is the </a:t>
            </a:r>
            <a:r>
              <a:rPr lang="en-US" sz="1600" dirty="0" err="1"/>
              <a:t>ObjectId</a:t>
            </a:r>
            <a:endParaRPr lang="en-US" sz="1600" dirty="0"/>
          </a:p>
          <a:p>
            <a:pPr lvl="1" eaLnBrk="1" hangingPunct="1"/>
            <a:r>
              <a:rPr lang="en-US" sz="1600" dirty="0"/>
              <a:t>Second parameter is the open mode</a:t>
            </a:r>
          </a:p>
          <a:p>
            <a:pPr lvl="2" eaLnBrk="1" hangingPunct="1"/>
            <a:r>
              <a:rPr lang="en-US" sz="1600" dirty="0" err="1">
                <a:solidFill>
                  <a:srgbClr val="0000CC"/>
                </a:solidFill>
              </a:rPr>
              <a:t>ForRead</a:t>
            </a:r>
            <a:r>
              <a:rPr lang="en-US" sz="1600" dirty="0">
                <a:solidFill>
                  <a:srgbClr val="0000CC"/>
                </a:solidFill>
              </a:rPr>
              <a:t> </a:t>
            </a:r>
            <a:r>
              <a:rPr lang="en-US" sz="1600" dirty="0"/>
              <a:t>– Access but not Modify</a:t>
            </a:r>
          </a:p>
          <a:p>
            <a:pPr lvl="2" eaLnBrk="1" hangingPunct="1"/>
            <a:r>
              <a:rPr lang="en-US" sz="1600" dirty="0" err="1">
                <a:solidFill>
                  <a:srgbClr val="0000CC"/>
                </a:solidFill>
              </a:rPr>
              <a:t>ForWrite</a:t>
            </a:r>
            <a:r>
              <a:rPr lang="en-US" sz="1600" dirty="0"/>
              <a:t> – Modify and Access</a:t>
            </a:r>
          </a:p>
          <a:p>
            <a:pPr lvl="2" eaLnBrk="1" hangingPunct="1"/>
            <a:r>
              <a:rPr lang="en-US" sz="1600" dirty="0" err="1">
                <a:solidFill>
                  <a:srgbClr val="0000CC"/>
                </a:solidFill>
              </a:rPr>
              <a:t>ForNotify</a:t>
            </a:r>
            <a:r>
              <a:rPr lang="en-US" sz="1600" dirty="0">
                <a:solidFill>
                  <a:srgbClr val="0000CC"/>
                </a:solidFill>
              </a:rPr>
              <a:t> </a:t>
            </a:r>
            <a:r>
              <a:rPr lang="en-US" sz="1600" dirty="0"/>
              <a:t>– When the object is notifying</a:t>
            </a:r>
          </a:p>
          <a:p>
            <a:pPr marL="0" indent="0" eaLnBrk="1" hangingPunct="1"/>
            <a:endParaRPr lang="en-US" dirty="0"/>
          </a:p>
          <a:p>
            <a:pPr marL="0" indent="0" eaLnBrk="1" hangingPunct="1"/>
            <a:r>
              <a:rPr lang="en-US" sz="2000" dirty="0"/>
              <a:t>Dim </a:t>
            </a:r>
            <a:r>
              <a:rPr lang="en-US" sz="2000" dirty="0" err="1"/>
              <a:t>bt</a:t>
            </a:r>
            <a:r>
              <a:rPr lang="en-US" sz="2000" dirty="0"/>
              <a:t> As </a:t>
            </a:r>
            <a:r>
              <a:rPr lang="en-US" sz="2000" dirty="0" err="1">
                <a:solidFill>
                  <a:schemeClr val="folHlink"/>
                </a:solidFill>
              </a:rPr>
              <a:t>BlockTable</a:t>
            </a:r>
            <a:r>
              <a:rPr lang="en-US" sz="2000" dirty="0"/>
              <a:t> = </a:t>
            </a:r>
            <a:r>
              <a:rPr lang="en-US" sz="2000" dirty="0" err="1"/>
              <a:t>trans.</a:t>
            </a:r>
            <a:r>
              <a:rPr lang="en-US" sz="2000" dirty="0" err="1">
                <a:solidFill>
                  <a:srgbClr val="D60093"/>
                </a:solidFill>
              </a:rPr>
              <a:t>GetObject</a:t>
            </a:r>
            <a:r>
              <a:rPr lang="en-US" sz="2000" dirty="0"/>
              <a:t>( _</a:t>
            </a:r>
          </a:p>
          <a:p>
            <a:pPr marL="0" indent="0" eaLnBrk="1" hangingPunct="1">
              <a:buNone/>
            </a:pPr>
            <a:r>
              <a:rPr lang="en-US" sz="2000" dirty="0"/>
              <a:t>				</a:t>
            </a:r>
            <a:r>
              <a:rPr lang="en-US" sz="2000" dirty="0" err="1"/>
              <a:t>db.BlockTableId</a:t>
            </a:r>
            <a:r>
              <a:rPr lang="en-US" sz="2000" dirty="0"/>
              <a:t>, _ 	</a:t>
            </a:r>
          </a:p>
          <a:p>
            <a:pPr marL="0" indent="0" eaLnBrk="1" hangingPunct="1">
              <a:buNone/>
            </a:pPr>
            <a:r>
              <a:rPr lang="en-US" sz="2000" dirty="0"/>
              <a:t>				</a:t>
            </a:r>
            <a:r>
              <a:rPr lang="en-US" sz="2000" dirty="0" err="1"/>
              <a:t>OpenMode.ForWrite</a:t>
            </a:r>
            <a:r>
              <a:rPr lang="en-US" sz="2000" dirty="0"/>
              <a:t> _</a:t>
            </a:r>
          </a:p>
          <a:p>
            <a:pPr marL="0" indent="0" eaLnBrk="1" hangingPunct="1">
              <a:buNone/>
            </a:pPr>
            <a:r>
              <a:rPr lang="en-US" sz="2000" dirty="0"/>
              <a:t>				)</a:t>
            </a:r>
            <a:r>
              <a:rPr lang="en-US" sz="2000" dirty="0">
                <a:solidFill>
                  <a:schemeClr val="accent2"/>
                </a:solidFill>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0051">
                                            <p:txEl>
                                              <p:pRg st="0" end="0"/>
                                            </p:txEl>
                                          </p:spTgt>
                                        </p:tgtEl>
                                        <p:attrNameLst>
                                          <p:attrName>style.visibility</p:attrName>
                                        </p:attrNameLst>
                                      </p:cBhvr>
                                      <p:to>
                                        <p:strVal val="visible"/>
                                      </p:to>
                                    </p:set>
                                    <p:animEffect transition="in" filter="blinds(horizontal)">
                                      <p:cBhvr>
                                        <p:cTn id="7" dur="500"/>
                                        <p:tgtEl>
                                          <p:spTgt spid="13005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0051">
                                            <p:txEl>
                                              <p:pRg st="7" end="7"/>
                                            </p:txEl>
                                          </p:spTgt>
                                        </p:tgtEl>
                                        <p:attrNameLst>
                                          <p:attrName>style.visibility</p:attrName>
                                        </p:attrNameLst>
                                      </p:cBhvr>
                                      <p:to>
                                        <p:strVal val="visible"/>
                                      </p:to>
                                    </p:set>
                                    <p:animEffect transition="in" filter="blinds(horizontal)">
                                      <p:cBhvr>
                                        <p:cTn id="10" dur="500"/>
                                        <p:tgtEl>
                                          <p:spTgt spid="130051">
                                            <p:txEl>
                                              <p:pRg st="7" end="7"/>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0051">
                                            <p:txEl>
                                              <p:pRg st="10" end="10"/>
                                            </p:txEl>
                                          </p:spTgt>
                                        </p:tgtEl>
                                        <p:attrNameLst>
                                          <p:attrName>style.visibility</p:attrName>
                                        </p:attrNameLst>
                                      </p:cBhvr>
                                      <p:to>
                                        <p:strVal val="visible"/>
                                      </p:to>
                                    </p:set>
                                    <p:animEffect transition="in" filter="blinds(horizontal)">
                                      <p:cBhvr>
                                        <p:cTn id="13" dur="500"/>
                                        <p:tgtEl>
                                          <p:spTgt spid="130051">
                                            <p:txEl>
                                              <p:pRg st="10" end="1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30051">
                                            <p:txEl>
                                              <p:pRg st="1" end="1"/>
                                            </p:txEl>
                                          </p:spTgt>
                                        </p:tgtEl>
                                        <p:attrNameLst>
                                          <p:attrName>style.visibility</p:attrName>
                                        </p:attrNameLst>
                                      </p:cBhvr>
                                      <p:to>
                                        <p:strVal val="visible"/>
                                      </p:to>
                                    </p:set>
                                    <p:animEffect transition="in" filter="blinds(horizontal)">
                                      <p:cBhvr>
                                        <p:cTn id="18" dur="500"/>
                                        <p:tgtEl>
                                          <p:spTgt spid="130051">
                                            <p:txEl>
                                              <p:pRg st="1" end="1"/>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30051">
                                            <p:txEl>
                                              <p:pRg st="8" end="8"/>
                                            </p:txEl>
                                          </p:spTgt>
                                        </p:tgtEl>
                                        <p:attrNameLst>
                                          <p:attrName>style.visibility</p:attrName>
                                        </p:attrNameLst>
                                      </p:cBhvr>
                                      <p:to>
                                        <p:strVal val="visible"/>
                                      </p:to>
                                    </p:set>
                                    <p:animEffect transition="in" filter="blinds(horizontal)">
                                      <p:cBhvr>
                                        <p:cTn id="21" dur="500"/>
                                        <p:tgtEl>
                                          <p:spTgt spid="130051">
                                            <p:txEl>
                                              <p:pRg st="8" end="8"/>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130051">
                                            <p:txEl>
                                              <p:pRg st="2" end="2"/>
                                            </p:txEl>
                                          </p:spTgt>
                                        </p:tgtEl>
                                        <p:attrNameLst>
                                          <p:attrName>style.visibility</p:attrName>
                                        </p:attrNameLst>
                                      </p:cBhvr>
                                      <p:to>
                                        <p:strVal val="visible"/>
                                      </p:to>
                                    </p:set>
                                    <p:animEffect transition="in" filter="blinds(horizontal)">
                                      <p:cBhvr>
                                        <p:cTn id="26" dur="500"/>
                                        <p:tgtEl>
                                          <p:spTgt spid="130051">
                                            <p:txEl>
                                              <p:pRg st="2" end="2"/>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30051">
                                            <p:txEl>
                                              <p:pRg st="9" end="9"/>
                                            </p:txEl>
                                          </p:spTgt>
                                        </p:tgtEl>
                                        <p:attrNameLst>
                                          <p:attrName>style.visibility</p:attrName>
                                        </p:attrNameLst>
                                      </p:cBhvr>
                                      <p:to>
                                        <p:strVal val="visible"/>
                                      </p:to>
                                    </p:set>
                                    <p:animEffect transition="in" filter="blinds(horizontal)">
                                      <p:cBhvr>
                                        <p:cTn id="29" dur="500"/>
                                        <p:tgtEl>
                                          <p:spTgt spid="130051">
                                            <p:txEl>
                                              <p:pRg st="9" end="9"/>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130051">
                                            <p:txEl>
                                              <p:pRg st="3" end="3"/>
                                            </p:txEl>
                                          </p:spTgt>
                                        </p:tgtEl>
                                        <p:attrNameLst>
                                          <p:attrName>style.visibility</p:attrName>
                                        </p:attrNameLst>
                                      </p:cBhvr>
                                      <p:to>
                                        <p:strVal val="visible"/>
                                      </p:to>
                                    </p:set>
                                    <p:animEffect transition="in" filter="blinds(horizontal)">
                                      <p:cBhvr>
                                        <p:cTn id="34" dur="500"/>
                                        <p:tgtEl>
                                          <p:spTgt spid="130051">
                                            <p:txEl>
                                              <p:pRg st="3" end="3"/>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130051">
                                            <p:txEl>
                                              <p:pRg st="4" end="4"/>
                                            </p:txEl>
                                          </p:spTgt>
                                        </p:tgtEl>
                                        <p:attrNameLst>
                                          <p:attrName>style.visibility</p:attrName>
                                        </p:attrNameLst>
                                      </p:cBhvr>
                                      <p:to>
                                        <p:strVal val="visible"/>
                                      </p:to>
                                    </p:set>
                                    <p:animEffect transition="in" filter="blinds(horizontal)">
                                      <p:cBhvr>
                                        <p:cTn id="39" dur="500"/>
                                        <p:tgtEl>
                                          <p:spTgt spid="130051">
                                            <p:txEl>
                                              <p:pRg st="4" end="4"/>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130051">
                                            <p:txEl>
                                              <p:pRg st="5" end="5"/>
                                            </p:txEl>
                                          </p:spTgt>
                                        </p:tgtEl>
                                        <p:attrNameLst>
                                          <p:attrName>style.visibility</p:attrName>
                                        </p:attrNameLst>
                                      </p:cBhvr>
                                      <p:to>
                                        <p:strVal val="visible"/>
                                      </p:to>
                                    </p:set>
                                    <p:animEffect transition="in" filter="blinds(horizontal)">
                                      <p:cBhvr>
                                        <p:cTn id="44" dur="500"/>
                                        <p:tgtEl>
                                          <p:spTgt spid="1300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idx="4294967295"/>
          </p:nvPr>
        </p:nvSpPr>
        <p:spPr>
          <a:xfrm>
            <a:off x="457200" y="457201"/>
            <a:ext cx="7772400" cy="761999"/>
          </a:xfrm>
          <a:prstGeom prst="rect">
            <a:avLst/>
          </a:prstGeom>
          <a:noFill/>
        </p:spPr>
        <p:txBody>
          <a:bodyPr anchor="b"/>
          <a:lstStyle/>
          <a:p>
            <a:pPr eaLnBrk="1" hangingPunct="1"/>
            <a:r>
              <a:rPr lang="en-US" dirty="0"/>
              <a:t>Course Objective</a:t>
            </a:r>
          </a:p>
        </p:txBody>
      </p:sp>
      <p:sp>
        <p:nvSpPr>
          <p:cNvPr id="13317" name="Rectangle 5"/>
          <p:cNvSpPr>
            <a:spLocks noGrp="1" noChangeArrowheads="1"/>
          </p:cNvSpPr>
          <p:nvPr>
            <p:ph idx="4294967295"/>
          </p:nvPr>
        </p:nvSpPr>
        <p:spPr>
          <a:xfrm>
            <a:off x="457200" y="1524000"/>
            <a:ext cx="7772400" cy="4114800"/>
          </a:xfrm>
          <a:prstGeom prst="rect">
            <a:avLst/>
          </a:prstGeom>
        </p:spPr>
        <p:txBody>
          <a:bodyPr/>
          <a:lstStyle/>
          <a:p>
            <a:pPr marL="0" indent="0" eaLnBrk="1" hangingPunct="1"/>
            <a:r>
              <a:rPr lang="en-US" sz="2400" dirty="0"/>
              <a:t>It is to understand:</a:t>
            </a:r>
          </a:p>
          <a:p>
            <a:pPr lvl="1" eaLnBrk="1" hangingPunct="1"/>
            <a:r>
              <a:rPr lang="en-US" sz="2000" dirty="0"/>
              <a:t>the fundamentals of the AutoCAD .NET API</a:t>
            </a:r>
          </a:p>
          <a:p>
            <a:pPr lvl="1" eaLnBrk="1" hangingPunct="1"/>
            <a:r>
              <a:rPr lang="en-US" sz="2000" dirty="0"/>
              <a:t>how to teach yourself the AutoCAD .NET API</a:t>
            </a:r>
          </a:p>
          <a:p>
            <a:pPr lvl="1" eaLnBrk="1" hangingPunct="1"/>
            <a:r>
              <a:rPr lang="en-US" sz="2000" dirty="0"/>
              <a:t>where to get help afterwards</a:t>
            </a:r>
          </a:p>
          <a:p>
            <a:pPr lvl="1" eaLnBrk="1" hangingPunct="1"/>
            <a:endParaRPr lang="en-US" dirty="0"/>
          </a:p>
          <a:p>
            <a:pPr marL="0" indent="0" eaLnBrk="1" hangingPunct="1"/>
            <a:r>
              <a:rPr lang="en-US" sz="2400" dirty="0"/>
              <a:t>What it is not:</a:t>
            </a:r>
          </a:p>
          <a:p>
            <a:pPr lvl="1" eaLnBrk="1" hangingPunct="1"/>
            <a:r>
              <a:rPr lang="en-US" sz="1800" dirty="0"/>
              <a:t>Teach you .NET framework or C# , VB programming language </a:t>
            </a:r>
          </a:p>
          <a:p>
            <a:pPr lvl="1" eaLnBrk="1" hangingPunct="1"/>
            <a:r>
              <a:rPr lang="en-US" sz="1800" dirty="0"/>
              <a:t>Give you complete coverage of all API functions</a:t>
            </a:r>
          </a:p>
          <a:p>
            <a:pPr marL="0" indent="0"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17">
                                            <p:txEl>
                                              <p:pRg st="0" end="0"/>
                                            </p:txEl>
                                          </p:spTgt>
                                        </p:tgtEl>
                                        <p:attrNameLst>
                                          <p:attrName>style.visibility</p:attrName>
                                        </p:attrNameLst>
                                      </p:cBhvr>
                                      <p:to>
                                        <p:strVal val="visible"/>
                                      </p:to>
                                    </p:set>
                                    <p:animEffect transition="in" filter="blinds(horizontal)">
                                      <p:cBhvr>
                                        <p:cTn id="7" dur="500"/>
                                        <p:tgtEl>
                                          <p:spTgt spid="1331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317">
                                            <p:txEl>
                                              <p:pRg st="1" end="1"/>
                                            </p:txEl>
                                          </p:spTgt>
                                        </p:tgtEl>
                                        <p:attrNameLst>
                                          <p:attrName>style.visibility</p:attrName>
                                        </p:attrNameLst>
                                      </p:cBhvr>
                                      <p:to>
                                        <p:strVal val="visible"/>
                                      </p:to>
                                    </p:set>
                                    <p:animEffect transition="in" filter="blinds(horizontal)">
                                      <p:cBhvr>
                                        <p:cTn id="10" dur="500"/>
                                        <p:tgtEl>
                                          <p:spTgt spid="1331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317">
                                            <p:txEl>
                                              <p:pRg st="2" end="2"/>
                                            </p:txEl>
                                          </p:spTgt>
                                        </p:tgtEl>
                                        <p:attrNameLst>
                                          <p:attrName>style.visibility</p:attrName>
                                        </p:attrNameLst>
                                      </p:cBhvr>
                                      <p:to>
                                        <p:strVal val="visible"/>
                                      </p:to>
                                    </p:set>
                                    <p:animEffect transition="in" filter="blinds(horizontal)">
                                      <p:cBhvr>
                                        <p:cTn id="13" dur="500"/>
                                        <p:tgtEl>
                                          <p:spTgt spid="13317">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3317">
                                            <p:txEl>
                                              <p:pRg st="3" end="3"/>
                                            </p:txEl>
                                          </p:spTgt>
                                        </p:tgtEl>
                                        <p:attrNameLst>
                                          <p:attrName>style.visibility</p:attrName>
                                        </p:attrNameLst>
                                      </p:cBhvr>
                                      <p:to>
                                        <p:strVal val="visible"/>
                                      </p:to>
                                    </p:set>
                                    <p:animEffect transition="in" filter="blinds(horizontal)">
                                      <p:cBhvr>
                                        <p:cTn id="16" dur="500"/>
                                        <p:tgtEl>
                                          <p:spTgt spid="13317">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13317">
                                            <p:txEl>
                                              <p:pRg st="5" end="5"/>
                                            </p:txEl>
                                          </p:spTgt>
                                        </p:tgtEl>
                                        <p:attrNameLst>
                                          <p:attrName>style.visibility</p:attrName>
                                        </p:attrNameLst>
                                      </p:cBhvr>
                                      <p:to>
                                        <p:strVal val="visible"/>
                                      </p:to>
                                    </p:set>
                                    <p:animEffect transition="in" filter="blinds(horizontal)">
                                      <p:cBhvr>
                                        <p:cTn id="21" dur="500"/>
                                        <p:tgtEl>
                                          <p:spTgt spid="13317">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3317">
                                            <p:txEl>
                                              <p:pRg st="6" end="6"/>
                                            </p:txEl>
                                          </p:spTgt>
                                        </p:tgtEl>
                                        <p:attrNameLst>
                                          <p:attrName>style.visibility</p:attrName>
                                        </p:attrNameLst>
                                      </p:cBhvr>
                                      <p:to>
                                        <p:strVal val="visible"/>
                                      </p:to>
                                    </p:set>
                                    <p:animEffect transition="in" filter="blinds(horizontal)">
                                      <p:cBhvr>
                                        <p:cTn id="24" dur="500"/>
                                        <p:tgtEl>
                                          <p:spTgt spid="13317">
                                            <p:txEl>
                                              <p:pRg st="6" end="6"/>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3317">
                                            <p:txEl>
                                              <p:pRg st="7" end="7"/>
                                            </p:txEl>
                                          </p:spTgt>
                                        </p:tgtEl>
                                        <p:attrNameLst>
                                          <p:attrName>style.visibility</p:attrName>
                                        </p:attrNameLst>
                                      </p:cBhvr>
                                      <p:to>
                                        <p:strVal val="visible"/>
                                      </p:to>
                                    </p:set>
                                    <p:animEffect transition="in" filter="blinds(horizontal)">
                                      <p:cBhvr>
                                        <p:cTn id="27" dur="500"/>
                                        <p:tgtEl>
                                          <p:spTgt spid="1331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a:xfrm>
            <a:off x="749303" y="255588"/>
            <a:ext cx="7934325" cy="735012"/>
          </a:xfrm>
          <a:prstGeom prst="rect">
            <a:avLst/>
          </a:prstGeom>
        </p:spPr>
        <p:txBody>
          <a:bodyPr/>
          <a:lstStyle/>
          <a:p>
            <a:pPr eaLnBrk="1" hangingPunct="1"/>
            <a:r>
              <a:rPr lang="en-US"/>
              <a:t>Adding an Object to the database</a:t>
            </a:r>
          </a:p>
        </p:txBody>
      </p:sp>
      <p:sp>
        <p:nvSpPr>
          <p:cNvPr id="134147" name="Rectangle 3"/>
          <p:cNvSpPr>
            <a:spLocks noGrp="1" noChangeArrowheads="1"/>
          </p:cNvSpPr>
          <p:nvPr>
            <p:ph idx="4294967295"/>
          </p:nvPr>
        </p:nvSpPr>
        <p:spPr>
          <a:xfrm>
            <a:off x="762003" y="1143000"/>
            <a:ext cx="7934325" cy="4876800"/>
          </a:xfrm>
          <a:prstGeom prst="rect">
            <a:avLst/>
          </a:prstGeom>
        </p:spPr>
        <p:txBody>
          <a:bodyPr/>
          <a:lstStyle/>
          <a:p>
            <a:pPr lvl="1" eaLnBrk="1" hangingPunct="1">
              <a:lnSpc>
                <a:spcPct val="90000"/>
              </a:lnSpc>
              <a:defRPr/>
            </a:pPr>
            <a:r>
              <a:rPr lang="en-US" sz="1800" dirty="0">
                <a:sym typeface="Arial" charset="0"/>
              </a:rPr>
              <a:t> Find the right owner to add a newly created object to</a:t>
            </a:r>
          </a:p>
          <a:p>
            <a:pPr lvl="2" eaLnBrk="1" hangingPunct="1">
              <a:lnSpc>
                <a:spcPct val="90000"/>
              </a:lnSpc>
              <a:defRPr/>
            </a:pPr>
            <a:r>
              <a:rPr lang="en-US" sz="1600" dirty="0">
                <a:sym typeface="Arial" charset="0"/>
              </a:rPr>
              <a:t>All objects have exactly </a:t>
            </a:r>
            <a:r>
              <a:rPr lang="en-US" sz="1600" i="1" dirty="0">
                <a:sym typeface="Arial" charset="0"/>
              </a:rPr>
              <a:t>one</a:t>
            </a:r>
            <a:r>
              <a:rPr lang="en-US" sz="1600" dirty="0">
                <a:sym typeface="Arial" charset="0"/>
              </a:rPr>
              <a:t> owner </a:t>
            </a:r>
          </a:p>
          <a:p>
            <a:pPr lvl="2" eaLnBrk="1" hangingPunct="1">
              <a:lnSpc>
                <a:spcPct val="90000"/>
              </a:lnSpc>
              <a:defRPr/>
            </a:pPr>
            <a:endParaRPr lang="en-US" sz="1600" dirty="0">
              <a:sym typeface="Arial" charset="0"/>
            </a:endParaRPr>
          </a:p>
          <a:p>
            <a:pPr lvl="2" eaLnBrk="1" hangingPunct="1">
              <a:lnSpc>
                <a:spcPct val="90000"/>
              </a:lnSpc>
              <a:defRPr/>
            </a:pPr>
            <a:r>
              <a:rPr lang="en-US" sz="1600" dirty="0">
                <a:sym typeface="Arial" charset="0"/>
              </a:rPr>
              <a:t>For example, newly created </a:t>
            </a:r>
            <a:r>
              <a:rPr lang="en-US" sz="1600" dirty="0" err="1">
                <a:sym typeface="Arial" charset="0"/>
              </a:rPr>
              <a:t>LayerTableRecord</a:t>
            </a:r>
            <a:r>
              <a:rPr lang="en-US" sz="1600" dirty="0">
                <a:sym typeface="Arial" charset="0"/>
              </a:rPr>
              <a:t> can </a:t>
            </a:r>
            <a:r>
              <a:rPr lang="en-US" sz="1600" i="1" dirty="0">
                <a:sym typeface="Arial" charset="0"/>
              </a:rPr>
              <a:t>only</a:t>
            </a:r>
            <a:r>
              <a:rPr lang="en-US" sz="1600" dirty="0">
                <a:sym typeface="Arial" charset="0"/>
              </a:rPr>
              <a:t> be added to the Layer Table, its owner, or a newly created entity can be </a:t>
            </a:r>
            <a:r>
              <a:rPr lang="en-US" sz="1600" i="1" dirty="0">
                <a:sym typeface="Arial" charset="0"/>
              </a:rPr>
              <a:t>only</a:t>
            </a:r>
            <a:r>
              <a:rPr lang="en-US" sz="1600" dirty="0">
                <a:sym typeface="Arial" charset="0"/>
              </a:rPr>
              <a:t> added to a block table record</a:t>
            </a:r>
          </a:p>
          <a:p>
            <a:pPr lvl="1" eaLnBrk="1" hangingPunct="1">
              <a:lnSpc>
                <a:spcPct val="90000"/>
              </a:lnSpc>
              <a:buFont typeface="Wingdings" pitchFamily="2" charset="2"/>
              <a:buNone/>
              <a:defRPr/>
            </a:pPr>
            <a:endParaRPr lang="en-US" sz="1800" dirty="0">
              <a:sym typeface="Arial" charset="0"/>
            </a:endParaRPr>
          </a:p>
          <a:p>
            <a:pPr lvl="1" eaLnBrk="1" hangingPunct="1">
              <a:lnSpc>
                <a:spcPct val="90000"/>
              </a:lnSpc>
              <a:defRPr/>
            </a:pPr>
            <a:r>
              <a:rPr lang="en-US" sz="1800" dirty="0">
                <a:sym typeface="Arial" charset="0"/>
              </a:rPr>
              <a:t>Use </a:t>
            </a:r>
            <a:r>
              <a:rPr lang="en-US" sz="1600" dirty="0">
                <a:solidFill>
                  <a:srgbClr val="0000CC"/>
                </a:solidFill>
                <a:sym typeface="Arial" charset="0"/>
              </a:rPr>
              <a:t>Add</a:t>
            </a:r>
            <a:r>
              <a:rPr lang="en-US" sz="1800" dirty="0">
                <a:sym typeface="Arial" charset="0"/>
              </a:rPr>
              <a:t> method for adding Symbol Table Records to add to Symbol Table</a:t>
            </a:r>
          </a:p>
          <a:p>
            <a:pPr lvl="1" eaLnBrk="1" hangingPunct="1">
              <a:lnSpc>
                <a:spcPct val="90000"/>
              </a:lnSpc>
              <a:defRPr/>
            </a:pPr>
            <a:endParaRPr lang="en-US" sz="1800" dirty="0">
              <a:sym typeface="Arial" charset="0"/>
            </a:endParaRPr>
          </a:p>
          <a:p>
            <a:pPr lvl="1" eaLnBrk="1" hangingPunct="1">
              <a:lnSpc>
                <a:spcPct val="90000"/>
              </a:lnSpc>
              <a:defRPr/>
            </a:pPr>
            <a:r>
              <a:rPr lang="en-US" sz="1800" dirty="0">
                <a:sym typeface="Arial" charset="0"/>
              </a:rPr>
              <a:t>Use </a:t>
            </a:r>
            <a:r>
              <a:rPr lang="en-US" sz="1600" dirty="0" err="1">
                <a:solidFill>
                  <a:srgbClr val="0000CC"/>
                </a:solidFill>
                <a:sym typeface="Arial" charset="0"/>
              </a:rPr>
              <a:t>AppendXXX</a:t>
            </a:r>
            <a:r>
              <a:rPr lang="en-US" sz="1600" dirty="0">
                <a:solidFill>
                  <a:srgbClr val="0000CC"/>
                </a:solidFill>
                <a:sym typeface="Arial" charset="0"/>
              </a:rPr>
              <a:t> </a:t>
            </a:r>
            <a:r>
              <a:rPr lang="en-US" sz="1800" dirty="0">
                <a:sym typeface="Arial" charset="0"/>
              </a:rPr>
              <a:t>to add </a:t>
            </a:r>
            <a:r>
              <a:rPr lang="en-US" sz="1800" dirty="0" err="1">
                <a:sym typeface="Arial" charset="0"/>
              </a:rPr>
              <a:t>add</a:t>
            </a:r>
            <a:r>
              <a:rPr lang="en-US" sz="1800" dirty="0">
                <a:sym typeface="Arial" charset="0"/>
              </a:rPr>
              <a:t> other kinds of objects to its owners For example</a:t>
            </a:r>
          </a:p>
          <a:p>
            <a:pPr lvl="2" eaLnBrk="1" hangingPunct="1">
              <a:lnSpc>
                <a:spcPct val="90000"/>
              </a:lnSpc>
              <a:defRPr/>
            </a:pPr>
            <a:r>
              <a:rPr lang="en-US" sz="1600" dirty="0">
                <a:sym typeface="Arial" charset="0"/>
              </a:rPr>
              <a:t> </a:t>
            </a:r>
            <a:r>
              <a:rPr lang="en-US" sz="1600" dirty="0" err="1">
                <a:solidFill>
                  <a:srgbClr val="0000CC"/>
                </a:solidFill>
                <a:sym typeface="Arial" charset="0"/>
              </a:rPr>
              <a:t>AppendEntity</a:t>
            </a:r>
            <a:r>
              <a:rPr lang="en-US" sz="1600" dirty="0">
                <a:solidFill>
                  <a:srgbClr val="0000CC"/>
                </a:solidFill>
                <a:sym typeface="Arial" charset="0"/>
              </a:rPr>
              <a:t> </a:t>
            </a:r>
            <a:r>
              <a:rPr lang="en-US" sz="1600" dirty="0">
                <a:sym typeface="Arial" charset="0"/>
              </a:rPr>
              <a:t>to add to </a:t>
            </a:r>
            <a:r>
              <a:rPr lang="en-US" sz="1600" dirty="0" err="1">
                <a:sym typeface="Arial" charset="0"/>
              </a:rPr>
              <a:t>BlockTableRecord</a:t>
            </a:r>
            <a:endParaRPr lang="en-US" sz="1600" dirty="0">
              <a:sym typeface="Arial" charset="0"/>
            </a:endParaRPr>
          </a:p>
          <a:p>
            <a:pPr lvl="2" eaLnBrk="1" hangingPunct="1">
              <a:lnSpc>
                <a:spcPct val="90000"/>
              </a:lnSpc>
              <a:defRPr/>
            </a:pPr>
            <a:endParaRPr lang="en-US" sz="1600" dirty="0">
              <a:sym typeface="Arial" charset="0"/>
            </a:endParaRPr>
          </a:p>
          <a:p>
            <a:pPr lvl="1" eaLnBrk="1" hangingPunct="1">
              <a:lnSpc>
                <a:spcPct val="90000"/>
              </a:lnSpc>
              <a:defRPr/>
            </a:pPr>
            <a:r>
              <a:rPr lang="en-US" sz="1800" dirty="0">
                <a:sym typeface="Arial" charset="0"/>
              </a:rPr>
              <a:t>Once an object is added to an owner, always let the transaction know!</a:t>
            </a:r>
          </a:p>
          <a:p>
            <a:pPr marL="198404" lvl="1" indent="0" eaLnBrk="1" hangingPunct="1">
              <a:lnSpc>
                <a:spcPct val="90000"/>
              </a:lnSpc>
              <a:buNone/>
              <a:defRPr/>
            </a:pPr>
            <a:r>
              <a:rPr lang="en-US" sz="1800" dirty="0">
                <a:sym typeface="Arial" charset="0"/>
              </a:rPr>
              <a:t>   For example :</a:t>
            </a:r>
          </a:p>
          <a:p>
            <a:pPr lvl="2" eaLnBrk="1" hangingPunct="1">
              <a:lnSpc>
                <a:spcPct val="90000"/>
              </a:lnSpc>
              <a:buFont typeface="Wingdings" pitchFamily="2" charset="2"/>
              <a:buNone/>
              <a:defRPr/>
            </a:pPr>
            <a:r>
              <a:rPr lang="en-US" sz="1600" dirty="0">
                <a:solidFill>
                  <a:srgbClr val="0000CC"/>
                </a:solidFill>
                <a:sym typeface="Arial" charset="0"/>
              </a:rPr>
              <a:t> </a:t>
            </a:r>
            <a:r>
              <a:rPr lang="en-US" sz="1600" dirty="0" err="1">
                <a:solidFill>
                  <a:srgbClr val="0000CC"/>
                </a:solidFill>
                <a:sym typeface="Arial" charset="0"/>
              </a:rPr>
              <a:t>newBtr.AppendEntity</a:t>
            </a:r>
            <a:r>
              <a:rPr lang="en-US" sz="1600" dirty="0">
                <a:solidFill>
                  <a:srgbClr val="0000CC"/>
                </a:solidFill>
                <a:sym typeface="Arial" charset="0"/>
              </a:rPr>
              <a:t>(circle) </a:t>
            </a:r>
            <a:r>
              <a:rPr lang="en-US" sz="1600" dirty="0">
                <a:solidFill>
                  <a:srgbClr val="92D050"/>
                </a:solidFill>
                <a:sym typeface="Arial" charset="0"/>
              </a:rPr>
              <a:t>‘Add our circle to its owner the BTR</a:t>
            </a:r>
          </a:p>
          <a:p>
            <a:pPr lvl="2" eaLnBrk="1" hangingPunct="1">
              <a:lnSpc>
                <a:spcPct val="90000"/>
              </a:lnSpc>
              <a:buFont typeface="Wingdings" pitchFamily="2" charset="2"/>
              <a:buNone/>
              <a:defRPr/>
            </a:pPr>
            <a:r>
              <a:rPr lang="en-US" sz="1600" dirty="0">
                <a:solidFill>
                  <a:srgbClr val="0000CC"/>
                </a:solidFill>
                <a:sym typeface="Arial" charset="0"/>
              </a:rPr>
              <a:t> </a:t>
            </a:r>
            <a:r>
              <a:rPr lang="en-US" sz="1600" dirty="0" err="1">
                <a:solidFill>
                  <a:srgbClr val="0000CC"/>
                </a:solidFill>
                <a:sym typeface="Arial" charset="0"/>
              </a:rPr>
              <a:t>trans.AddNewlyCreatedDBObject</a:t>
            </a:r>
            <a:r>
              <a:rPr lang="en-US" sz="1600" dirty="0">
                <a:solidFill>
                  <a:srgbClr val="0000CC"/>
                </a:solidFill>
                <a:sym typeface="Arial" charset="0"/>
              </a:rPr>
              <a:t>(circle, True)</a:t>
            </a:r>
          </a:p>
          <a:p>
            <a:pPr lvl="2" eaLnBrk="1" hangingPunct="1">
              <a:lnSpc>
                <a:spcPct val="90000"/>
              </a:lnSpc>
              <a:buFont typeface="Wingdings" pitchFamily="2" charset="2"/>
              <a:buNone/>
              <a:defRPr/>
            </a:pPr>
            <a:endParaRPr lang="en-US" sz="1600"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4147">
                                            <p:txEl>
                                              <p:pRg st="0" end="0"/>
                                            </p:txEl>
                                          </p:spTgt>
                                        </p:tgtEl>
                                        <p:attrNameLst>
                                          <p:attrName>style.visibility</p:attrName>
                                        </p:attrNameLst>
                                      </p:cBhvr>
                                      <p:to>
                                        <p:strVal val="visible"/>
                                      </p:to>
                                    </p:set>
                                    <p:animEffect transition="in" filter="blinds(horizontal)">
                                      <p:cBhvr>
                                        <p:cTn id="7" dur="500"/>
                                        <p:tgtEl>
                                          <p:spTgt spid="1341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4147">
                                            <p:txEl>
                                              <p:pRg st="1" end="1"/>
                                            </p:txEl>
                                          </p:spTgt>
                                        </p:tgtEl>
                                        <p:attrNameLst>
                                          <p:attrName>style.visibility</p:attrName>
                                        </p:attrNameLst>
                                      </p:cBhvr>
                                      <p:to>
                                        <p:strVal val="visible"/>
                                      </p:to>
                                    </p:set>
                                    <p:animEffect transition="in" filter="blinds(horizontal)">
                                      <p:cBhvr>
                                        <p:cTn id="12" dur="500"/>
                                        <p:tgtEl>
                                          <p:spTgt spid="1341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4147">
                                            <p:txEl>
                                              <p:pRg st="3" end="3"/>
                                            </p:txEl>
                                          </p:spTgt>
                                        </p:tgtEl>
                                        <p:attrNameLst>
                                          <p:attrName>style.visibility</p:attrName>
                                        </p:attrNameLst>
                                      </p:cBhvr>
                                      <p:to>
                                        <p:strVal val="visible"/>
                                      </p:to>
                                    </p:set>
                                    <p:animEffect transition="in" filter="blinds(horizontal)">
                                      <p:cBhvr>
                                        <p:cTn id="17" dur="500"/>
                                        <p:tgtEl>
                                          <p:spTgt spid="13414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4147">
                                            <p:txEl>
                                              <p:pRg st="5" end="5"/>
                                            </p:txEl>
                                          </p:spTgt>
                                        </p:tgtEl>
                                        <p:attrNameLst>
                                          <p:attrName>style.visibility</p:attrName>
                                        </p:attrNameLst>
                                      </p:cBhvr>
                                      <p:to>
                                        <p:strVal val="visible"/>
                                      </p:to>
                                    </p:set>
                                    <p:animEffect transition="in" filter="blinds(horizontal)">
                                      <p:cBhvr>
                                        <p:cTn id="22" dur="500"/>
                                        <p:tgtEl>
                                          <p:spTgt spid="134147">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4147">
                                            <p:txEl>
                                              <p:pRg st="7" end="7"/>
                                            </p:txEl>
                                          </p:spTgt>
                                        </p:tgtEl>
                                        <p:attrNameLst>
                                          <p:attrName>style.visibility</p:attrName>
                                        </p:attrNameLst>
                                      </p:cBhvr>
                                      <p:to>
                                        <p:strVal val="visible"/>
                                      </p:to>
                                    </p:set>
                                    <p:animEffect transition="in" filter="blinds(horizontal)">
                                      <p:cBhvr>
                                        <p:cTn id="27" dur="500"/>
                                        <p:tgtEl>
                                          <p:spTgt spid="134147">
                                            <p:txEl>
                                              <p:pRg st="7" end="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34147">
                                            <p:txEl>
                                              <p:pRg st="8" end="8"/>
                                            </p:txEl>
                                          </p:spTgt>
                                        </p:tgtEl>
                                        <p:attrNameLst>
                                          <p:attrName>style.visibility</p:attrName>
                                        </p:attrNameLst>
                                      </p:cBhvr>
                                      <p:to>
                                        <p:strVal val="visible"/>
                                      </p:to>
                                    </p:set>
                                    <p:animEffect transition="in" filter="blinds(horizontal)">
                                      <p:cBhvr>
                                        <p:cTn id="30" dur="500"/>
                                        <p:tgtEl>
                                          <p:spTgt spid="134147">
                                            <p:txEl>
                                              <p:pRg st="8" end="8"/>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34147">
                                            <p:txEl>
                                              <p:pRg st="10" end="10"/>
                                            </p:txEl>
                                          </p:spTgt>
                                        </p:tgtEl>
                                        <p:attrNameLst>
                                          <p:attrName>style.visibility</p:attrName>
                                        </p:attrNameLst>
                                      </p:cBhvr>
                                      <p:to>
                                        <p:strVal val="visible"/>
                                      </p:to>
                                    </p:set>
                                    <p:animEffect transition="in" filter="blinds(horizontal)">
                                      <p:cBhvr>
                                        <p:cTn id="35" dur="500"/>
                                        <p:tgtEl>
                                          <p:spTgt spid="134147">
                                            <p:txEl>
                                              <p:pRg st="10" end="1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34147">
                                            <p:txEl>
                                              <p:pRg st="11" end="11"/>
                                            </p:txEl>
                                          </p:spTgt>
                                        </p:tgtEl>
                                        <p:attrNameLst>
                                          <p:attrName>style.visibility</p:attrName>
                                        </p:attrNameLst>
                                      </p:cBhvr>
                                      <p:to>
                                        <p:strVal val="visible"/>
                                      </p:to>
                                    </p:set>
                                    <p:animEffect transition="in" filter="blinds(horizontal)">
                                      <p:cBhvr>
                                        <p:cTn id="40" dur="500"/>
                                        <p:tgtEl>
                                          <p:spTgt spid="134147">
                                            <p:txEl>
                                              <p:pRg st="11" end="11"/>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134147">
                                            <p:txEl>
                                              <p:pRg st="12" end="12"/>
                                            </p:txEl>
                                          </p:spTgt>
                                        </p:tgtEl>
                                        <p:attrNameLst>
                                          <p:attrName>style.visibility</p:attrName>
                                        </p:attrNameLst>
                                      </p:cBhvr>
                                      <p:to>
                                        <p:strVal val="visible"/>
                                      </p:to>
                                    </p:set>
                                    <p:animEffect transition="in" filter="blinds(horizontal)">
                                      <p:cBhvr>
                                        <p:cTn id="43" dur="500"/>
                                        <p:tgtEl>
                                          <p:spTgt spid="134147">
                                            <p:txEl>
                                              <p:pRg st="12" end="12"/>
                                            </p:txEl>
                                          </p:spTgt>
                                        </p:tgtEl>
                                      </p:cBhvr>
                                    </p:animEffect>
                                  </p:childTnLst>
                                </p:cTn>
                              </p:par>
                              <p:par>
                                <p:cTn id="44" presetID="3" presetClass="entr" presetSubtype="10" fill="hold" nodeType="withEffect">
                                  <p:stCondLst>
                                    <p:cond delay="0"/>
                                  </p:stCondLst>
                                  <p:iterate type="lt">
                                    <p:tmPct val="0"/>
                                  </p:iterate>
                                  <p:childTnLst>
                                    <p:set>
                                      <p:cBhvr>
                                        <p:cTn id="45" dur="1" fill="hold">
                                          <p:stCondLst>
                                            <p:cond delay="0"/>
                                          </p:stCondLst>
                                        </p:cTn>
                                        <p:tgtEl>
                                          <p:spTgt spid="134147">
                                            <p:txEl>
                                              <p:pRg st="13" end="13"/>
                                            </p:txEl>
                                          </p:spTgt>
                                        </p:tgtEl>
                                        <p:attrNameLst>
                                          <p:attrName>style.visibility</p:attrName>
                                        </p:attrNameLst>
                                      </p:cBhvr>
                                      <p:to>
                                        <p:strVal val="visible"/>
                                      </p:to>
                                    </p:set>
                                    <p:animEffect transition="in" filter="blinds(horizontal)">
                                      <p:cBhvr>
                                        <p:cTn id="46" dur="500"/>
                                        <p:tgtEl>
                                          <p:spTgt spid="134147">
                                            <p:txEl>
                                              <p:pRg st="13" end="13"/>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5" presetClass="emph" presetSubtype="0" nodeType="clickEffect">
                                  <p:stCondLst>
                                    <p:cond delay="0"/>
                                  </p:stCondLst>
                                  <p:iterate type="lt">
                                    <p:tmAbs val="25"/>
                                  </p:iterate>
                                  <p:childTnLst>
                                    <p:set>
                                      <p:cBhvr override="childStyle">
                                        <p:cTn id="50" dur="indefinite"/>
                                        <p:tgtEl>
                                          <p:spTgt spid="134147">
                                            <p:txEl>
                                              <p:pRg st="13" end="1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idx="4294967295"/>
          </p:nvPr>
        </p:nvSpPr>
        <p:spPr>
          <a:xfrm>
            <a:off x="749303" y="255533"/>
            <a:ext cx="7933930" cy="996452"/>
          </a:xfrm>
          <a:prstGeom prst="rect">
            <a:avLst/>
          </a:prstGeom>
        </p:spPr>
        <p:txBody>
          <a:bodyPr/>
          <a:lstStyle/>
          <a:p>
            <a:r>
              <a:rPr lang="pt-BR"/>
              <a:t>Database Structure: Model Space</a:t>
            </a:r>
          </a:p>
        </p:txBody>
      </p:sp>
      <p:sp>
        <p:nvSpPr>
          <p:cNvPr id="72" name="Espaço Reservado para Conteúdo 71"/>
          <p:cNvSpPr>
            <a:spLocks noGrp="1"/>
          </p:cNvSpPr>
          <p:nvPr>
            <p:ph idx="4294967295"/>
          </p:nvPr>
        </p:nvSpPr>
        <p:spPr>
          <a:xfrm>
            <a:off x="417514" y="1508126"/>
            <a:ext cx="5572125" cy="4710113"/>
          </a:xfrm>
          <a:prstGeom prst="rect">
            <a:avLst/>
          </a:prstGeom>
        </p:spPr>
        <p:txBody>
          <a:bodyPr/>
          <a:lstStyle/>
          <a:p>
            <a:r>
              <a:rPr lang="en-US" sz="2400" dirty="0"/>
              <a:t>Under </a:t>
            </a:r>
            <a:r>
              <a:rPr lang="en-US" sz="2400" dirty="0" err="1"/>
              <a:t>BlockTable</a:t>
            </a:r>
            <a:endParaRPr lang="pt-BR" sz="2400" dirty="0"/>
          </a:p>
          <a:p>
            <a:endParaRPr lang="pt-BR" sz="800" dirty="0"/>
          </a:p>
          <a:p>
            <a:r>
              <a:rPr lang="pt-BR" sz="2400" dirty="0"/>
              <a:t>Model Space is a BlockTableRecord (BTR)</a:t>
            </a:r>
          </a:p>
          <a:p>
            <a:pPr lvl="1"/>
            <a:r>
              <a:rPr lang="pt-BR" sz="1800" dirty="0"/>
              <a:t>This concept also applies to Paper Spaces and other internal and user-defined blocks</a:t>
            </a:r>
          </a:p>
          <a:p>
            <a:pPr lvl="1"/>
            <a:endParaRPr lang="pt-BR" sz="800" dirty="0"/>
          </a:p>
          <a:p>
            <a:r>
              <a:rPr lang="pt-BR" sz="2400" dirty="0"/>
              <a:t>Each BTR contains Entities</a:t>
            </a:r>
          </a:p>
          <a:p>
            <a:endParaRPr lang="pt-BR" sz="800" dirty="0"/>
          </a:p>
          <a:p>
            <a:r>
              <a:rPr lang="pt-BR" sz="2400" dirty="0"/>
              <a:t>One type of entity for each geometric type</a:t>
            </a:r>
          </a:p>
          <a:p>
            <a:endParaRPr lang="en-US" sz="800" dirty="0"/>
          </a:p>
          <a:p>
            <a:r>
              <a:rPr lang="en-US" sz="2400" dirty="0"/>
              <a:t>Is enumerable – Iterate with ‘For Each’</a:t>
            </a:r>
            <a:endParaRPr lang="pt-BR" sz="2400" dirty="0"/>
          </a:p>
        </p:txBody>
      </p:sp>
      <p:pic>
        <p:nvPicPr>
          <p:cNvPr id="7475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2926" y="1404939"/>
            <a:ext cx="515938"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CaixaDeTexto 4"/>
          <p:cNvSpPr txBox="1">
            <a:spLocks noChangeArrowheads="1"/>
          </p:cNvSpPr>
          <p:nvPr/>
        </p:nvSpPr>
        <p:spPr bwMode="auto">
          <a:xfrm>
            <a:off x="7385053" y="1555750"/>
            <a:ext cx="1117213" cy="34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54" tIns="32127" rIns="64254" bIns="32127">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a:t>Database</a:t>
            </a:r>
          </a:p>
        </p:txBody>
      </p:sp>
      <p:cxnSp>
        <p:nvCxnSpPr>
          <p:cNvPr id="7" name="Conector reto 6"/>
          <p:cNvCxnSpPr/>
          <p:nvPr/>
        </p:nvCxnSpPr>
        <p:spPr bwMode="auto">
          <a:xfrm rot="5400000">
            <a:off x="6852444" y="2270919"/>
            <a:ext cx="595312" cy="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9" name="CaixaDeTexto 8"/>
          <p:cNvSpPr txBox="1"/>
          <p:nvPr/>
        </p:nvSpPr>
        <p:spPr>
          <a:xfrm>
            <a:off x="6528135" y="2214563"/>
            <a:ext cx="1245518"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lgn="ctr">
              <a:defRPr/>
            </a:pPr>
            <a:r>
              <a:rPr lang="pt-BR" dirty="0" err="1"/>
              <a:t>BlockTable</a:t>
            </a:r>
            <a:endParaRPr lang="pt-BR" dirty="0"/>
          </a:p>
        </p:txBody>
      </p:sp>
      <p:cxnSp>
        <p:nvCxnSpPr>
          <p:cNvPr id="25" name="Conector reto 24"/>
          <p:cNvCxnSpPr/>
          <p:nvPr/>
        </p:nvCxnSpPr>
        <p:spPr bwMode="auto">
          <a:xfrm rot="16200000" flipH="1">
            <a:off x="6965159" y="2745582"/>
            <a:ext cx="369887" cy="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26" name="CaixaDeTexto 25"/>
          <p:cNvSpPr txBox="1"/>
          <p:nvPr/>
        </p:nvSpPr>
        <p:spPr>
          <a:xfrm>
            <a:off x="6400800" y="3217865"/>
            <a:ext cx="1476285"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Model</a:t>
            </a:r>
            <a:r>
              <a:rPr lang="pt-BR" dirty="0"/>
              <a:t> </a:t>
            </a:r>
            <a:r>
              <a:rPr lang="pt-BR" dirty="0" err="1"/>
              <a:t>Space</a:t>
            </a:r>
            <a:endParaRPr lang="pt-BR" dirty="0"/>
          </a:p>
        </p:txBody>
      </p:sp>
      <p:sp>
        <p:nvSpPr>
          <p:cNvPr id="28" name="CaixaDeTexto 27"/>
          <p:cNvSpPr txBox="1"/>
          <p:nvPr/>
        </p:nvSpPr>
        <p:spPr>
          <a:xfrm>
            <a:off x="6140450" y="2820988"/>
            <a:ext cx="1989311"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defRPr/>
            </a:pPr>
            <a:r>
              <a:rPr lang="pt-BR" dirty="0" err="1"/>
              <a:t>BlockTableRecord</a:t>
            </a:r>
            <a:endParaRPr lang="pt-BR" dirty="0"/>
          </a:p>
        </p:txBody>
      </p:sp>
      <p:cxnSp>
        <p:nvCxnSpPr>
          <p:cNvPr id="36" name="Conector reto 35"/>
          <p:cNvCxnSpPr/>
          <p:nvPr/>
        </p:nvCxnSpPr>
        <p:spPr bwMode="auto">
          <a:xfrm rot="16200000" flipH="1">
            <a:off x="6969128" y="3743326"/>
            <a:ext cx="363537" cy="4762"/>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52" name="CaixaDeTexto 51"/>
          <p:cNvSpPr txBox="1"/>
          <p:nvPr/>
        </p:nvSpPr>
        <p:spPr>
          <a:xfrm>
            <a:off x="6792913" y="3825875"/>
            <a:ext cx="706844"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defRPr/>
            </a:pPr>
            <a:r>
              <a:rPr lang="pt-BR" dirty="0" err="1"/>
              <a:t>Entity</a:t>
            </a:r>
            <a:endParaRPr lang="pt-BR" dirty="0"/>
          </a:p>
        </p:txBody>
      </p:sp>
      <p:sp>
        <p:nvSpPr>
          <p:cNvPr id="55" name="CaixaDeTexto 54"/>
          <p:cNvSpPr txBox="1"/>
          <p:nvPr/>
        </p:nvSpPr>
        <p:spPr>
          <a:xfrm>
            <a:off x="6848476" y="4230689"/>
            <a:ext cx="565780"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Line</a:t>
            </a:r>
            <a:endParaRPr lang="pt-BR" dirty="0"/>
          </a:p>
        </p:txBody>
      </p:sp>
      <p:sp>
        <p:nvSpPr>
          <p:cNvPr id="56" name="CaixaDeTexto 55"/>
          <p:cNvSpPr txBox="1"/>
          <p:nvPr/>
        </p:nvSpPr>
        <p:spPr>
          <a:xfrm>
            <a:off x="6848476" y="5445125"/>
            <a:ext cx="719668"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Circle</a:t>
            </a:r>
            <a:endParaRPr lang="pt-BR" dirty="0"/>
          </a:p>
        </p:txBody>
      </p:sp>
      <p:sp>
        <p:nvSpPr>
          <p:cNvPr id="61" name="CaixaDeTexto 60"/>
          <p:cNvSpPr txBox="1"/>
          <p:nvPr/>
        </p:nvSpPr>
        <p:spPr>
          <a:xfrm>
            <a:off x="6848477" y="5040313"/>
            <a:ext cx="745381"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MText</a:t>
            </a:r>
            <a:endParaRPr lang="pt-BR" dirty="0"/>
          </a:p>
        </p:txBody>
      </p:sp>
      <p:sp>
        <p:nvSpPr>
          <p:cNvPr id="69" name="CaixaDeTexto 68"/>
          <p:cNvSpPr txBox="1"/>
          <p:nvPr/>
        </p:nvSpPr>
        <p:spPr>
          <a:xfrm>
            <a:off x="6848477" y="4635500"/>
            <a:ext cx="937676"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Polyline</a:t>
            </a:r>
            <a:endParaRPr lang="pt-BR" dirty="0"/>
          </a:p>
        </p:txBody>
      </p:sp>
      <p:sp>
        <p:nvSpPr>
          <p:cNvPr id="80" name="CaixaDeTexto 79"/>
          <p:cNvSpPr txBox="1"/>
          <p:nvPr/>
        </p:nvSpPr>
        <p:spPr>
          <a:xfrm>
            <a:off x="6848475" y="5867401"/>
            <a:ext cx="1591702"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a:t>Many others...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up)">
                                      <p:cBhvr>
                                        <p:cTn id="11" dur="500"/>
                                        <p:tgtEl>
                                          <p:spTgt spid="36"/>
                                        </p:tgtEl>
                                      </p:cBhvr>
                                    </p:animEffect>
                                  </p:childTnLst>
                                </p:cTn>
                              </p:par>
                            </p:childTnLst>
                          </p:cTn>
                        </p:par>
                        <p:par>
                          <p:cTn id="12" fill="hold" nodeType="afterGroup">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box(in)">
                                      <p:cBhvr>
                                        <p:cTn id="23" dur="500"/>
                                        <p:tgtEl>
                                          <p:spTgt spid="55"/>
                                        </p:tgtEl>
                                      </p:cBhvr>
                                    </p:animEffect>
                                  </p:childTnLst>
                                </p:cTn>
                              </p:par>
                            </p:childTnLst>
                          </p:cTn>
                        </p:par>
                        <p:par>
                          <p:cTn id="24" fill="hold" nodeType="afterGroup">
                            <p:stCondLst>
                              <p:cond delay="500"/>
                            </p:stCondLst>
                            <p:childTnLst>
                              <p:par>
                                <p:cTn id="25" presetID="4" presetClass="entr" presetSubtype="16"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box(in)">
                                      <p:cBhvr>
                                        <p:cTn id="27" dur="500"/>
                                        <p:tgtEl>
                                          <p:spTgt spid="69"/>
                                        </p:tgtEl>
                                      </p:cBhvr>
                                    </p:animEffect>
                                  </p:childTnLst>
                                </p:cTn>
                              </p:par>
                            </p:childTnLst>
                          </p:cTn>
                        </p:par>
                        <p:par>
                          <p:cTn id="28" fill="hold" nodeType="afterGroup">
                            <p:stCondLst>
                              <p:cond delay="1000"/>
                            </p:stCondLst>
                            <p:childTnLst>
                              <p:par>
                                <p:cTn id="29" presetID="4" presetClass="entr" presetSubtype="16"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box(in)">
                                      <p:cBhvr>
                                        <p:cTn id="31" dur="500"/>
                                        <p:tgtEl>
                                          <p:spTgt spid="61"/>
                                        </p:tgtEl>
                                      </p:cBhvr>
                                    </p:animEffect>
                                  </p:childTnLst>
                                </p:cTn>
                              </p:par>
                            </p:childTnLst>
                          </p:cTn>
                        </p:par>
                        <p:par>
                          <p:cTn id="32" fill="hold" nodeType="afterGroup">
                            <p:stCondLst>
                              <p:cond delay="1500"/>
                            </p:stCondLst>
                            <p:childTnLst>
                              <p:par>
                                <p:cTn id="33" presetID="4" presetClass="entr" presetSubtype="16"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box(in)">
                                      <p:cBhvr>
                                        <p:cTn id="35" dur="500"/>
                                        <p:tgtEl>
                                          <p:spTgt spid="56"/>
                                        </p:tgtEl>
                                      </p:cBhvr>
                                    </p:animEffect>
                                  </p:childTnLst>
                                </p:cTn>
                              </p:par>
                            </p:childTnLst>
                          </p:cTn>
                        </p:par>
                        <p:par>
                          <p:cTn id="36" fill="hold" nodeType="afterGroup">
                            <p:stCondLst>
                              <p:cond delay="2000"/>
                            </p:stCondLst>
                            <p:childTnLst>
                              <p:par>
                                <p:cTn id="37" presetID="4" presetClass="entr" presetSubtype="16" fill="hold" grpId="0"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box(in)">
                                      <p:cBhvr>
                                        <p:cTn id="39" dur="500"/>
                                        <p:tgtEl>
                                          <p:spTgt spid="8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7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uild="p"/>
      <p:bldP spid="52" grpId="0" animBg="1"/>
      <p:bldP spid="55" grpId="0" animBg="1"/>
      <p:bldP spid="56" grpId="0" animBg="1"/>
      <p:bldP spid="61" grpId="0" animBg="1"/>
      <p:bldP spid="69" grpId="0" animBg="1"/>
      <p:bldP spid="8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idx="4294967295"/>
          </p:nvPr>
        </p:nvSpPr>
        <p:spPr>
          <a:xfrm>
            <a:off x="673103" y="152400"/>
            <a:ext cx="7934325" cy="996950"/>
          </a:xfrm>
          <a:prstGeom prst="rect">
            <a:avLst/>
          </a:prstGeom>
        </p:spPr>
        <p:txBody>
          <a:bodyPr/>
          <a:lstStyle/>
          <a:p>
            <a:pPr algn="ctr"/>
            <a:r>
              <a:rPr lang="en-US"/>
              <a:t>Append an Entity to Model Space</a:t>
            </a:r>
            <a:endParaRPr lang="pt-BR"/>
          </a:p>
        </p:txBody>
      </p:sp>
      <p:sp>
        <p:nvSpPr>
          <p:cNvPr id="75779" name="TextBox 3"/>
          <p:cNvSpPr txBox="1">
            <a:spLocks noChangeArrowheads="1"/>
          </p:cNvSpPr>
          <p:nvPr/>
        </p:nvSpPr>
        <p:spPr bwMode="auto">
          <a:xfrm>
            <a:off x="204788" y="1295400"/>
            <a:ext cx="882015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54" tIns="32127" rIns="64254" bIns="32127">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1700"/>
              <a:t>        </a:t>
            </a:r>
            <a:r>
              <a:rPr lang="pt-BR" sz="1700">
                <a:solidFill>
                  <a:srgbClr val="0000FF"/>
                </a:solidFill>
              </a:rPr>
              <a:t>Dim</a:t>
            </a:r>
            <a:r>
              <a:rPr lang="pt-BR" sz="1700">
                <a:solidFill>
                  <a:srgbClr val="000000"/>
                </a:solidFill>
              </a:rPr>
              <a:t> </a:t>
            </a:r>
            <a:r>
              <a:rPr lang="pt-BR" sz="1700"/>
              <a:t>db</a:t>
            </a:r>
            <a:r>
              <a:rPr lang="pt-BR" sz="1700">
                <a:solidFill>
                  <a:srgbClr val="000000"/>
                </a:solidFill>
              </a:rPr>
              <a:t> </a:t>
            </a:r>
            <a:r>
              <a:rPr lang="pt-BR" sz="1700">
                <a:solidFill>
                  <a:srgbClr val="0000FF"/>
                </a:solidFill>
              </a:rPr>
              <a:t>As</a:t>
            </a:r>
            <a:r>
              <a:rPr lang="pt-BR" sz="1700">
                <a:solidFill>
                  <a:srgbClr val="000000"/>
                </a:solidFill>
              </a:rPr>
              <a:t> </a:t>
            </a:r>
            <a:r>
              <a:rPr lang="pt-BR" sz="1700"/>
              <a:t>Database = Application.DocumentManager.MdiActiveDocument.Database</a:t>
            </a:r>
          </a:p>
          <a:p>
            <a:pPr eaLnBrk="1" hangingPunct="1"/>
            <a:r>
              <a:rPr lang="pt-BR" sz="1700">
                <a:solidFill>
                  <a:srgbClr val="000000"/>
                </a:solidFill>
              </a:rPr>
              <a:t>        </a:t>
            </a:r>
            <a:r>
              <a:rPr lang="pt-BR" sz="1700">
                <a:solidFill>
                  <a:srgbClr val="0000FF"/>
                </a:solidFill>
              </a:rPr>
              <a:t>Using</a:t>
            </a:r>
            <a:r>
              <a:rPr lang="pt-BR" sz="1700">
                <a:solidFill>
                  <a:srgbClr val="000000"/>
                </a:solidFill>
              </a:rPr>
              <a:t> </a:t>
            </a:r>
            <a:r>
              <a:rPr lang="pt-BR" sz="1700"/>
              <a:t>trans</a:t>
            </a:r>
            <a:r>
              <a:rPr lang="pt-BR" sz="1700">
                <a:solidFill>
                  <a:srgbClr val="000000"/>
                </a:solidFill>
              </a:rPr>
              <a:t> </a:t>
            </a:r>
            <a:r>
              <a:rPr lang="pt-BR" sz="1700">
                <a:solidFill>
                  <a:srgbClr val="0000FF"/>
                </a:solidFill>
              </a:rPr>
              <a:t>As</a:t>
            </a:r>
            <a:r>
              <a:rPr lang="pt-BR" sz="1700">
                <a:solidFill>
                  <a:srgbClr val="000000"/>
                </a:solidFill>
              </a:rPr>
              <a:t> </a:t>
            </a:r>
            <a:r>
              <a:rPr lang="pt-BR" sz="1700"/>
              <a:t>Transaction = db.TransactionManager.StartTransaction</a:t>
            </a:r>
          </a:p>
          <a:p>
            <a:pPr eaLnBrk="1" hangingPunct="1"/>
            <a:endParaRPr lang="pt-BR" sz="1700">
              <a:solidFill>
                <a:srgbClr val="000000"/>
              </a:solidFill>
            </a:endParaRPr>
          </a:p>
          <a:p>
            <a:pPr eaLnBrk="1" hangingPunct="1"/>
            <a:r>
              <a:rPr lang="en-US" sz="1700">
                <a:solidFill>
                  <a:srgbClr val="000000"/>
                </a:solidFill>
              </a:rPr>
              <a:t>            </a:t>
            </a:r>
            <a:r>
              <a:rPr lang="en-US" sz="1700">
                <a:solidFill>
                  <a:srgbClr val="008000"/>
                </a:solidFill>
              </a:rPr>
              <a:t>'open the current space (can be any BTR, usually model space)</a:t>
            </a:r>
          </a:p>
          <a:p>
            <a:pPr eaLnBrk="1" hangingPunct="1"/>
            <a:r>
              <a:rPr lang="pt-BR" sz="1700">
                <a:solidFill>
                  <a:srgbClr val="000000"/>
                </a:solidFill>
              </a:rPr>
              <a:t>            </a:t>
            </a:r>
            <a:r>
              <a:rPr lang="pt-BR" sz="1700">
                <a:solidFill>
                  <a:srgbClr val="0000FF"/>
                </a:solidFill>
              </a:rPr>
              <a:t>Dim</a:t>
            </a:r>
            <a:r>
              <a:rPr lang="pt-BR" sz="1700">
                <a:solidFill>
                  <a:srgbClr val="000000"/>
                </a:solidFill>
              </a:rPr>
              <a:t> </a:t>
            </a:r>
            <a:r>
              <a:rPr lang="pt-BR" sz="1700"/>
              <a:t>mSpace</a:t>
            </a:r>
            <a:r>
              <a:rPr lang="pt-BR" sz="1700">
                <a:solidFill>
                  <a:srgbClr val="000000"/>
                </a:solidFill>
              </a:rPr>
              <a:t> </a:t>
            </a:r>
            <a:r>
              <a:rPr lang="pt-BR" sz="1700">
                <a:solidFill>
                  <a:srgbClr val="0000FF"/>
                </a:solidFill>
              </a:rPr>
              <a:t>As</a:t>
            </a:r>
            <a:r>
              <a:rPr lang="pt-BR" sz="1700">
                <a:solidFill>
                  <a:srgbClr val="000000"/>
                </a:solidFill>
              </a:rPr>
              <a:t> </a:t>
            </a:r>
            <a:r>
              <a:rPr lang="pt-BR" sz="1700"/>
              <a:t>BlockTableRecord = trans.GetObject(db.CurrentSpaceId, _</a:t>
            </a:r>
          </a:p>
          <a:p>
            <a:pPr eaLnBrk="1" hangingPunct="1"/>
            <a:r>
              <a:rPr lang="pt-BR" sz="1700"/>
              <a:t>                                                             OpenMode.ForWrite)</a:t>
            </a:r>
          </a:p>
          <a:p>
            <a:pPr eaLnBrk="1" hangingPunct="1"/>
            <a:endParaRPr lang="en-US" sz="1700">
              <a:solidFill>
                <a:srgbClr val="000000"/>
              </a:solidFill>
            </a:endParaRPr>
          </a:p>
          <a:p>
            <a:pPr eaLnBrk="1" hangingPunct="1"/>
            <a:r>
              <a:rPr lang="en-US" sz="1700">
                <a:solidFill>
                  <a:srgbClr val="000000"/>
                </a:solidFill>
              </a:rPr>
              <a:t>            </a:t>
            </a:r>
            <a:r>
              <a:rPr lang="en-US" sz="1700">
                <a:solidFill>
                  <a:srgbClr val="008000"/>
                </a:solidFill>
              </a:rPr>
              <a:t>'Create and configure a new line</a:t>
            </a:r>
          </a:p>
          <a:p>
            <a:pPr eaLnBrk="1" hangingPunct="1"/>
            <a:r>
              <a:rPr lang="en-US" sz="1700">
                <a:solidFill>
                  <a:srgbClr val="000000"/>
                </a:solidFill>
              </a:rPr>
              <a:t>            </a:t>
            </a:r>
            <a:r>
              <a:rPr lang="en-US" sz="1700">
                <a:solidFill>
                  <a:srgbClr val="0000FF"/>
                </a:solidFill>
              </a:rPr>
              <a:t>Dim</a:t>
            </a:r>
            <a:r>
              <a:rPr lang="en-US" sz="1700">
                <a:solidFill>
                  <a:srgbClr val="000000"/>
                </a:solidFill>
              </a:rPr>
              <a:t> </a:t>
            </a:r>
            <a:r>
              <a:rPr lang="en-US" sz="1700"/>
              <a:t>newLine</a:t>
            </a:r>
            <a:r>
              <a:rPr lang="en-US" sz="1700">
                <a:solidFill>
                  <a:srgbClr val="000000"/>
                </a:solidFill>
              </a:rPr>
              <a:t> </a:t>
            </a:r>
            <a:r>
              <a:rPr lang="en-US" sz="1700">
                <a:solidFill>
                  <a:srgbClr val="0000FF"/>
                </a:solidFill>
              </a:rPr>
              <a:t>As</a:t>
            </a:r>
            <a:r>
              <a:rPr lang="en-US" sz="1700">
                <a:solidFill>
                  <a:srgbClr val="000000"/>
                </a:solidFill>
              </a:rPr>
              <a:t> </a:t>
            </a:r>
            <a:r>
              <a:rPr lang="en-US" sz="1700">
                <a:solidFill>
                  <a:srgbClr val="0000FF"/>
                </a:solidFill>
              </a:rPr>
              <a:t>New</a:t>
            </a:r>
            <a:r>
              <a:rPr lang="en-US" sz="1700">
                <a:solidFill>
                  <a:srgbClr val="000000"/>
                </a:solidFill>
              </a:rPr>
              <a:t> </a:t>
            </a:r>
            <a:r>
              <a:rPr lang="en-US" sz="1700"/>
              <a:t>Line</a:t>
            </a:r>
          </a:p>
          <a:p>
            <a:pPr eaLnBrk="1" hangingPunct="1"/>
            <a:r>
              <a:rPr lang="en-US" sz="1700">
                <a:solidFill>
                  <a:srgbClr val="000000"/>
                </a:solidFill>
              </a:rPr>
              <a:t>            </a:t>
            </a:r>
            <a:r>
              <a:rPr lang="en-US" sz="1700"/>
              <a:t>newLine.StartPoint = </a:t>
            </a:r>
            <a:r>
              <a:rPr lang="en-US" sz="1700">
                <a:solidFill>
                  <a:srgbClr val="0000FF"/>
                </a:solidFill>
              </a:rPr>
              <a:t>New</a:t>
            </a:r>
            <a:r>
              <a:rPr lang="en-US" sz="1700">
                <a:solidFill>
                  <a:srgbClr val="000000"/>
                </a:solidFill>
              </a:rPr>
              <a:t> </a:t>
            </a:r>
            <a:r>
              <a:rPr lang="en-US" sz="1700"/>
              <a:t>Point3d(0, 0, 0)</a:t>
            </a:r>
          </a:p>
          <a:p>
            <a:pPr eaLnBrk="1" hangingPunct="1"/>
            <a:r>
              <a:rPr lang="en-US" sz="1700"/>
              <a:t>            newLine.EndPoint =</a:t>
            </a:r>
            <a:r>
              <a:rPr lang="en-US" sz="1700">
                <a:solidFill>
                  <a:srgbClr val="000000"/>
                </a:solidFill>
              </a:rPr>
              <a:t> </a:t>
            </a:r>
            <a:r>
              <a:rPr lang="en-US" sz="1700">
                <a:solidFill>
                  <a:srgbClr val="0000FF"/>
                </a:solidFill>
              </a:rPr>
              <a:t>New</a:t>
            </a:r>
            <a:r>
              <a:rPr lang="en-US" sz="1700">
                <a:solidFill>
                  <a:srgbClr val="000000"/>
                </a:solidFill>
              </a:rPr>
              <a:t> </a:t>
            </a:r>
            <a:r>
              <a:rPr lang="en-US" sz="1700"/>
              <a:t>Point3d(10, 10, 0)</a:t>
            </a:r>
          </a:p>
          <a:p>
            <a:pPr eaLnBrk="1" hangingPunct="1"/>
            <a:endParaRPr lang="pt-BR" sz="1700">
              <a:solidFill>
                <a:srgbClr val="000000"/>
              </a:solidFill>
            </a:endParaRPr>
          </a:p>
          <a:p>
            <a:pPr eaLnBrk="1" hangingPunct="1"/>
            <a:r>
              <a:rPr lang="pt-BR" sz="1700">
                <a:solidFill>
                  <a:srgbClr val="000000"/>
                </a:solidFill>
              </a:rPr>
              <a:t>            </a:t>
            </a:r>
            <a:r>
              <a:rPr lang="pt-BR" sz="1700">
                <a:solidFill>
                  <a:srgbClr val="008000"/>
                </a:solidFill>
              </a:rPr>
              <a:t>'Append to model space</a:t>
            </a:r>
          </a:p>
          <a:p>
            <a:pPr eaLnBrk="1" hangingPunct="1"/>
            <a:r>
              <a:rPr lang="pt-BR" sz="1700">
                <a:solidFill>
                  <a:srgbClr val="000000"/>
                </a:solidFill>
              </a:rPr>
              <a:t>            </a:t>
            </a:r>
            <a:r>
              <a:rPr lang="pt-BR" sz="1700"/>
              <a:t>mSpace.AppendEntity(newLine)</a:t>
            </a:r>
          </a:p>
          <a:p>
            <a:pPr eaLnBrk="1" hangingPunct="1"/>
            <a:endParaRPr lang="pt-BR" sz="1700">
              <a:solidFill>
                <a:srgbClr val="000000"/>
              </a:solidFill>
            </a:endParaRPr>
          </a:p>
          <a:p>
            <a:pPr eaLnBrk="1" hangingPunct="1"/>
            <a:r>
              <a:rPr lang="pt-BR" sz="1700">
                <a:solidFill>
                  <a:srgbClr val="000000"/>
                </a:solidFill>
              </a:rPr>
              <a:t>            </a:t>
            </a:r>
            <a:r>
              <a:rPr lang="pt-BR" sz="1700">
                <a:solidFill>
                  <a:srgbClr val="008000"/>
                </a:solidFill>
              </a:rPr>
              <a:t>'Inform the transaction</a:t>
            </a:r>
          </a:p>
          <a:p>
            <a:pPr eaLnBrk="1" hangingPunct="1"/>
            <a:r>
              <a:rPr lang="pt-BR" sz="1700">
                <a:solidFill>
                  <a:srgbClr val="000000"/>
                </a:solidFill>
              </a:rPr>
              <a:t>            </a:t>
            </a:r>
            <a:r>
              <a:rPr lang="pt-BR" sz="1700"/>
              <a:t>trans.AddNewlyCreatedDBObject(newLine, </a:t>
            </a:r>
            <a:r>
              <a:rPr lang="pt-BR" sz="1700">
                <a:solidFill>
                  <a:srgbClr val="0000FF"/>
                </a:solidFill>
              </a:rPr>
              <a:t>True</a:t>
            </a:r>
            <a:r>
              <a:rPr lang="pt-BR" sz="1700"/>
              <a:t>)</a:t>
            </a:r>
          </a:p>
          <a:p>
            <a:pPr eaLnBrk="1" hangingPunct="1"/>
            <a:r>
              <a:rPr lang="pt-BR" sz="1700"/>
              <a:t>            trans.commit()</a:t>
            </a:r>
          </a:p>
          <a:p>
            <a:pPr eaLnBrk="1" hangingPunct="1"/>
            <a:r>
              <a:rPr lang="en-US" sz="1700">
                <a:solidFill>
                  <a:srgbClr val="000000"/>
                </a:solidFill>
              </a:rPr>
              <a:t>        </a:t>
            </a:r>
            <a:r>
              <a:rPr lang="en-US" sz="1700">
                <a:solidFill>
                  <a:srgbClr val="0000FF"/>
                </a:solidFill>
              </a:rPr>
              <a:t>End</a:t>
            </a:r>
            <a:r>
              <a:rPr lang="en-US" sz="1700">
                <a:solidFill>
                  <a:srgbClr val="000000"/>
                </a:solidFill>
              </a:rPr>
              <a:t> </a:t>
            </a:r>
            <a:r>
              <a:rPr lang="en-US" sz="1700">
                <a:solidFill>
                  <a:srgbClr val="0000FF"/>
                </a:solidFill>
              </a:rPr>
              <a:t>Using</a:t>
            </a:r>
            <a:r>
              <a:rPr lang="en-US" sz="1700">
                <a:solidFill>
                  <a:srgbClr val="000000"/>
                </a:solidFill>
              </a:rPr>
              <a:t> </a:t>
            </a:r>
            <a:r>
              <a:rPr lang="en-US" sz="1700">
                <a:solidFill>
                  <a:srgbClr val="008000"/>
                </a:solidFill>
              </a:rPr>
              <a:t>'Dispose the transaction</a:t>
            </a:r>
            <a:endParaRPr lang="pt-BR" sz="1700"/>
          </a:p>
        </p:txBody>
      </p:sp>
      <p:sp>
        <p:nvSpPr>
          <p:cNvPr id="5" name="Rectangle 4"/>
          <p:cNvSpPr/>
          <p:nvPr/>
        </p:nvSpPr>
        <p:spPr bwMode="auto">
          <a:xfrm>
            <a:off x="892178" y="1958978"/>
            <a:ext cx="7489825" cy="1012825"/>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64254" tIns="32127" rIns="64254" bIns="32127"/>
          <a:lstStyle/>
          <a:p>
            <a:pPr algn="ctr" defTabSz="64253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6" name="TextBox 5"/>
          <p:cNvSpPr txBox="1"/>
          <p:nvPr/>
        </p:nvSpPr>
        <p:spPr>
          <a:xfrm>
            <a:off x="5459413" y="3117852"/>
            <a:ext cx="3390900"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Open the current space for write. Can be any other BTR.</a:t>
            </a:r>
            <a:endParaRPr lang="pt-BR" dirty="0"/>
          </a:p>
        </p:txBody>
      </p:sp>
      <p:sp>
        <p:nvSpPr>
          <p:cNvPr id="7" name="Rectangle 6"/>
          <p:cNvSpPr/>
          <p:nvPr/>
        </p:nvSpPr>
        <p:spPr bwMode="auto">
          <a:xfrm>
            <a:off x="881063" y="3108328"/>
            <a:ext cx="4452937" cy="1235075"/>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64254" tIns="32127" rIns="64254" bIns="32127"/>
          <a:lstStyle/>
          <a:p>
            <a:pPr algn="ctr" defTabSz="64253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8" name="TextBox 7"/>
          <p:cNvSpPr txBox="1"/>
          <p:nvPr/>
        </p:nvSpPr>
        <p:spPr>
          <a:xfrm>
            <a:off x="5459413" y="3779839"/>
            <a:ext cx="2682875"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Create and configure a new line (in-memory)</a:t>
            </a:r>
            <a:endParaRPr lang="pt-BR" dirty="0"/>
          </a:p>
        </p:txBody>
      </p:sp>
      <p:sp>
        <p:nvSpPr>
          <p:cNvPr id="9" name="Rectangle 8"/>
          <p:cNvSpPr/>
          <p:nvPr/>
        </p:nvSpPr>
        <p:spPr bwMode="auto">
          <a:xfrm>
            <a:off x="877888" y="4419601"/>
            <a:ext cx="3313112" cy="665163"/>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64254" tIns="32127" rIns="64254" bIns="32127"/>
          <a:lstStyle/>
          <a:p>
            <a:pPr algn="ctr" defTabSz="64253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10" name="TextBox 9"/>
          <p:cNvSpPr txBox="1"/>
          <p:nvPr/>
        </p:nvSpPr>
        <p:spPr>
          <a:xfrm>
            <a:off x="4343401" y="4457703"/>
            <a:ext cx="3897313"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Append to the current space, now the line it is database resident</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5"/>
                                        </p:tgtEl>
                                        <p:attrNameLst>
                                          <p:attrName>style.visibility</p:attrName>
                                        </p:attrNameLst>
                                      </p:cBhvr>
                                      <p:to>
                                        <p:strVal val="hidden"/>
                                      </p:to>
                                    </p:set>
                                  </p:childTnLst>
                                </p:cTn>
                              </p:par>
                            </p:childTnLst>
                          </p:cTn>
                        </p:par>
                        <p:par>
                          <p:cTn id="17" fill="hold" nodeType="afterGroup">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nodeType="afterGroup">
                            <p:stCondLst>
                              <p:cond delay="0"/>
                            </p:stCondLst>
                            <p:childTnLst>
                              <p:par>
                                <p:cTn id="21" presetID="22" presetClass="entr" presetSubtype="2"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50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8"/>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7"/>
                                        </p:tgtEl>
                                        <p:attrNameLst>
                                          <p:attrName>style.visibility</p:attrName>
                                        </p:attrNameLst>
                                      </p:cBhvr>
                                      <p:to>
                                        <p:strVal val="hidden"/>
                                      </p:to>
                                    </p:set>
                                  </p:childTnLst>
                                </p:cTn>
                              </p:par>
                            </p:childTnLst>
                          </p:cTn>
                        </p:par>
                        <p:par>
                          <p:cTn id="30" fill="hold" nodeType="afterGroup">
                            <p:stCondLst>
                              <p:cond delay="0"/>
                            </p:stCondLst>
                            <p:childTnLst>
                              <p:par>
                                <p:cTn id="31" presetID="1"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par>
                          <p:cTn id="33" fill="hold" nodeType="afterGroup">
                            <p:stCondLst>
                              <p:cond delay="0"/>
                            </p:stCondLst>
                            <p:childTnLst>
                              <p:par>
                                <p:cTn id="34" presetID="2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a:xfrm>
            <a:off x="749303" y="255533"/>
            <a:ext cx="7933930" cy="996452"/>
          </a:xfrm>
          <a:prstGeom prst="rect">
            <a:avLst/>
          </a:prstGeom>
        </p:spPr>
        <p:txBody>
          <a:bodyPr/>
          <a:lstStyle/>
          <a:p>
            <a:pPr algn="ctr" eaLnBrk="1" hangingPunct="1"/>
            <a:r>
              <a:rPr lang="en-US"/>
              <a:t>Object memory management</a:t>
            </a:r>
          </a:p>
        </p:txBody>
      </p:sp>
      <p:sp>
        <p:nvSpPr>
          <p:cNvPr id="76803" name="Rectangle 3"/>
          <p:cNvSpPr>
            <a:spLocks noGrp="1" noChangeArrowheads="1"/>
          </p:cNvSpPr>
          <p:nvPr>
            <p:ph idx="4294967295"/>
          </p:nvPr>
        </p:nvSpPr>
        <p:spPr>
          <a:xfrm>
            <a:off x="381000" y="1295400"/>
            <a:ext cx="8507413" cy="5105400"/>
          </a:xfrm>
          <a:prstGeom prst="rect">
            <a:avLst/>
          </a:prstGeom>
        </p:spPr>
        <p:txBody>
          <a:bodyPr/>
          <a:lstStyle/>
          <a:p>
            <a:pPr eaLnBrk="1" hangingPunct="1">
              <a:lnSpc>
                <a:spcPct val="90000"/>
              </a:lnSpc>
            </a:pPr>
            <a:r>
              <a:rPr lang="en-US" sz="2000" dirty="0"/>
              <a:t>Note managed objects </a:t>
            </a:r>
            <a:r>
              <a:rPr lang="en-US" sz="2000" i="1" dirty="0">
                <a:solidFill>
                  <a:srgbClr val="0000CC"/>
                </a:solidFill>
              </a:rPr>
              <a:t>wrap</a:t>
            </a:r>
            <a:r>
              <a:rPr lang="en-US" sz="2000" dirty="0"/>
              <a:t> an unmanaged C++ object!</a:t>
            </a:r>
          </a:p>
          <a:p>
            <a:pPr lvl="1" eaLnBrk="1" hangingPunct="1">
              <a:lnSpc>
                <a:spcPct val="90000"/>
              </a:lnSpc>
            </a:pPr>
            <a:endParaRPr lang="en-US" sz="2000" dirty="0"/>
          </a:p>
          <a:p>
            <a:pPr eaLnBrk="1" hangingPunct="1">
              <a:lnSpc>
                <a:spcPct val="90000"/>
              </a:lnSpc>
            </a:pPr>
            <a:r>
              <a:rPr lang="en-US" sz="2000" dirty="0"/>
              <a:t>So we create them with New, Do they need to be disposed?</a:t>
            </a:r>
          </a:p>
          <a:p>
            <a:pPr lvl="1" eaLnBrk="1" hangingPunct="1">
              <a:lnSpc>
                <a:spcPct val="90000"/>
              </a:lnSpc>
            </a:pPr>
            <a:endParaRPr lang="en-US" sz="900" dirty="0"/>
          </a:p>
          <a:p>
            <a:pPr lvl="1" eaLnBrk="1" hangingPunct="1">
              <a:lnSpc>
                <a:spcPct val="90000"/>
              </a:lnSpc>
            </a:pPr>
            <a:r>
              <a:rPr lang="en-US" sz="1800" dirty="0"/>
              <a:t>No - garbage collection disposes the object when it wants to reclaim memory</a:t>
            </a:r>
          </a:p>
          <a:p>
            <a:pPr lvl="1" eaLnBrk="1" hangingPunct="1">
              <a:lnSpc>
                <a:spcPct val="90000"/>
              </a:lnSpc>
            </a:pPr>
            <a:endParaRPr lang="en-US" sz="1000" dirty="0"/>
          </a:p>
          <a:p>
            <a:pPr lvl="2" eaLnBrk="1" hangingPunct="1">
              <a:lnSpc>
                <a:spcPct val="90000"/>
              </a:lnSpc>
            </a:pPr>
            <a:r>
              <a:rPr lang="en-US" sz="1800" dirty="0"/>
              <a:t>If the object is not in the database –– this </a:t>
            </a:r>
            <a:r>
              <a:rPr lang="en-US" sz="1800" i="1" dirty="0"/>
              <a:t>deletes</a:t>
            </a:r>
            <a:r>
              <a:rPr lang="en-US" sz="1800" dirty="0"/>
              <a:t> the underlying unmanaged object</a:t>
            </a:r>
          </a:p>
          <a:p>
            <a:pPr lvl="2" eaLnBrk="1" hangingPunct="1">
              <a:lnSpc>
                <a:spcPct val="90000"/>
              </a:lnSpc>
            </a:pPr>
            <a:r>
              <a:rPr lang="en-US" sz="1800" dirty="0"/>
              <a:t>If the object is in the database – this </a:t>
            </a:r>
            <a:r>
              <a:rPr lang="en-US" sz="1800" i="1" dirty="0"/>
              <a:t>Closes</a:t>
            </a:r>
            <a:r>
              <a:rPr lang="en-US" sz="1800" dirty="0"/>
              <a:t> the underlying unmanaged object</a:t>
            </a:r>
          </a:p>
          <a:p>
            <a:pPr lvl="2" eaLnBrk="1" hangingPunct="1">
              <a:lnSpc>
                <a:spcPct val="90000"/>
              </a:lnSpc>
            </a:pPr>
            <a:endParaRPr lang="en-US" sz="900" dirty="0"/>
          </a:p>
          <a:p>
            <a:pPr eaLnBrk="1" hangingPunct="1">
              <a:lnSpc>
                <a:spcPct val="90000"/>
              </a:lnSpc>
            </a:pPr>
            <a:r>
              <a:rPr lang="en-US" sz="2000" dirty="0"/>
              <a:t>If opened in a transaction, disposing  or committing the transaction closes it automatically! – Clean memory management.</a:t>
            </a:r>
          </a:p>
          <a:p>
            <a:pPr eaLnBrk="1" hangingPunct="1">
              <a:lnSpc>
                <a:spcPct val="90000"/>
              </a:lnSpc>
            </a:pPr>
            <a:endParaRPr lang="en-US" sz="2000" dirty="0"/>
          </a:p>
          <a:p>
            <a:pPr eaLnBrk="1" hangingPunct="1">
              <a:lnSpc>
                <a:spcPct val="90000"/>
              </a:lnSpc>
            </a:pPr>
            <a:r>
              <a:rPr lang="en-US" sz="2000" dirty="0"/>
              <a:t>Manual Dispose is required in a few cases, e.g. Transaction (Using)</a:t>
            </a:r>
          </a:p>
          <a:p>
            <a:pPr lvl="1" eaLnBrk="1" hangingPunct="1">
              <a:lnSpc>
                <a:spcPct val="90000"/>
              </a:lnSpc>
            </a:pPr>
            <a:endParaRPr lang="en-US" dirty="0"/>
          </a:p>
          <a:p>
            <a:pPr lvl="1" eaLnBrk="1" hangingPunct="1">
              <a:lnSpc>
                <a:spcPct val="90000"/>
              </a:lnSpc>
            </a:pPr>
            <a:endParaRPr lang="en-US" dirty="0"/>
          </a:p>
          <a:p>
            <a:pPr lvl="1" eaLnBrk="1" hangingPunct="1">
              <a:lnSpc>
                <a:spcPct val="90000"/>
              </a:lnSpc>
            </a:pPr>
            <a:endParaRPr lang="en-US" dirty="0"/>
          </a:p>
          <a:p>
            <a:pPr lvl="2" eaLnBrk="1" hangingPunct="1">
              <a:lnSpc>
                <a:spcPct val="90000"/>
              </a:lnSpc>
            </a:pPr>
            <a:endParaRPr lang="en-US" dirty="0"/>
          </a:p>
          <a:p>
            <a:pPr lvl="2" eaLnBrk="1" hangingPunct="1">
              <a:lnSpc>
                <a:spcPct val="90000"/>
              </a:lnSpc>
            </a:pPr>
            <a:endParaRPr lang="en-US" dirty="0"/>
          </a:p>
          <a:p>
            <a:pPr lvl="2" eaLnBrk="1" hangingPunct="1">
              <a:lnSpc>
                <a:spcPct val="90000"/>
              </a:lnSpc>
            </a:pPr>
            <a:endParaRPr lang="en-US" dirty="0"/>
          </a:p>
        </p:txBody>
      </p:sp>
    </p:spTree>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Object Model Overview</a:t>
            </a:r>
          </a:p>
        </p:txBody>
      </p:sp>
      <p:sp>
        <p:nvSpPr>
          <p:cNvPr id="77827" name="Rectangle 3"/>
          <p:cNvSpPr>
            <a:spLocks noGrp="1" noChangeArrowheads="1"/>
          </p:cNvSpPr>
          <p:nvPr>
            <p:ph idx="4294967295"/>
          </p:nvPr>
        </p:nvSpPr>
        <p:spPr>
          <a:xfrm>
            <a:off x="749303" y="1143000"/>
            <a:ext cx="7934325" cy="5075241"/>
          </a:xfrm>
          <a:prstGeom prst="rect">
            <a:avLst/>
          </a:prstGeom>
        </p:spPr>
        <p:txBody>
          <a:bodyPr/>
          <a:lstStyle/>
          <a:p>
            <a:pPr marL="0" indent="0" eaLnBrk="1" hangingPunct="1">
              <a:buNone/>
            </a:pPr>
            <a:r>
              <a:rPr lang="en-US" sz="2000" dirty="0" err="1"/>
              <a:t>classmap.dwg</a:t>
            </a:r>
            <a:endParaRPr lang="en-US" sz="2000" dirty="0"/>
          </a:p>
          <a:p>
            <a:pPr lvl="1" eaLnBrk="1" hangingPunct="1"/>
            <a:r>
              <a:rPr lang="en-US" sz="2000" dirty="0"/>
              <a:t>in </a:t>
            </a:r>
            <a:r>
              <a:rPr lang="en-US" sz="2000" dirty="0" err="1"/>
              <a:t>ObjectARX</a:t>
            </a:r>
            <a:r>
              <a:rPr lang="en-US" sz="2000" dirty="0"/>
              <a:t> distribution</a:t>
            </a:r>
          </a:p>
          <a:p>
            <a:pPr lvl="1" eaLnBrk="1" hangingPunct="1"/>
            <a:endParaRPr lang="en-US" dirty="0"/>
          </a:p>
        </p:txBody>
      </p:sp>
      <p:pic>
        <p:nvPicPr>
          <p:cNvPr id="778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185987"/>
            <a:ext cx="4691063" cy="391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idx="4294967295"/>
          </p:nvPr>
        </p:nvSpPr>
        <p:spPr>
          <a:xfrm>
            <a:off x="319088" y="398463"/>
            <a:ext cx="7183437" cy="503237"/>
          </a:xfrm>
          <a:prstGeom prst="rect">
            <a:avLst/>
          </a:prstGeom>
        </p:spPr>
        <p:txBody>
          <a:bodyPr/>
          <a:lstStyle/>
          <a:p>
            <a:pPr eaLnBrk="1" hangingPunct="1"/>
            <a:r>
              <a:rPr lang="en-US" sz="3200"/>
              <a:t>Important Managed Classes</a:t>
            </a:r>
          </a:p>
        </p:txBody>
      </p:sp>
      <p:pic>
        <p:nvPicPr>
          <p:cNvPr id="78851" name="Picture 3" descr="DbResidentClasses"/>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096966" y="1422400"/>
            <a:ext cx="6091237" cy="4432300"/>
          </a:xfrm>
          <a:prstGeom prst="rect">
            <a:avLst/>
          </a:prstGeom>
          <a:noFill/>
          <a:ln w="28575">
            <a:solidFill>
              <a:schemeClr val="tx1"/>
            </a:solidFill>
            <a:miter lim="800000"/>
            <a:headEnd/>
            <a:tailEnd/>
          </a:ln>
        </p:spPr>
      </p:pic>
    </p:spTree>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a:xfrm>
            <a:off x="749303" y="255588"/>
            <a:ext cx="7934325" cy="582612"/>
          </a:xfrm>
          <a:prstGeom prst="rect">
            <a:avLst/>
          </a:prstGeom>
        </p:spPr>
        <p:txBody>
          <a:bodyPr/>
          <a:lstStyle/>
          <a:p>
            <a:pPr eaLnBrk="1" hangingPunct="1"/>
            <a:r>
              <a:rPr lang="en-US"/>
              <a:t>Lab 3</a:t>
            </a:r>
          </a:p>
        </p:txBody>
      </p:sp>
      <p:sp>
        <p:nvSpPr>
          <p:cNvPr id="79875" name="Rectangle 3"/>
          <p:cNvSpPr>
            <a:spLocks noGrp="1" noChangeArrowheads="1"/>
          </p:cNvSpPr>
          <p:nvPr>
            <p:ph idx="4294967295"/>
          </p:nvPr>
        </p:nvSpPr>
        <p:spPr>
          <a:xfrm>
            <a:off x="762003" y="1143003"/>
            <a:ext cx="7934325" cy="4708525"/>
          </a:xfrm>
          <a:prstGeom prst="rect">
            <a:avLst/>
          </a:prstGeom>
        </p:spPr>
        <p:txBody>
          <a:bodyPr/>
          <a:lstStyle/>
          <a:p>
            <a:pPr marL="0" indent="0" eaLnBrk="1" hangingPunct="1">
              <a:buNone/>
            </a:pPr>
            <a:r>
              <a:rPr lang="en-US" sz="2800" dirty="0"/>
              <a:t>Create Entity, Block and Block Reference</a:t>
            </a:r>
          </a:p>
        </p:txBody>
      </p:sp>
      <p:pic>
        <p:nvPicPr>
          <p:cNvPr id="79876" name="Picture 5" descr="C:\Program Files (x86)\Microsoft Office\MEDIA\CAGCAT10\j0293570.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057403"/>
            <a:ext cx="4114800" cy="411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228600" y="342900"/>
            <a:ext cx="8001000" cy="723900"/>
          </a:xfrm>
          <a:prstGeom prst="rect">
            <a:avLst/>
          </a:prstGeom>
          <a:noFill/>
        </p:spPr>
        <p:txBody>
          <a:bodyPr anchor="b"/>
          <a:lstStyle/>
          <a:p>
            <a:pPr eaLnBrk="1" hangingPunct="1"/>
            <a:r>
              <a:rPr lang="en-US"/>
              <a:t>Class Agenda</a:t>
            </a:r>
          </a:p>
        </p:txBody>
      </p:sp>
      <p:sp>
        <p:nvSpPr>
          <p:cNvPr id="204803" name="Rectangle 3"/>
          <p:cNvSpPr>
            <a:spLocks noGrp="1" noChangeArrowheads="1"/>
          </p:cNvSpPr>
          <p:nvPr>
            <p:ph idx="4294967295"/>
          </p:nvPr>
        </p:nvSpPr>
        <p:spPr>
          <a:xfrm>
            <a:off x="228600" y="1447800"/>
            <a:ext cx="8382000" cy="4419600"/>
          </a:xfrm>
          <a:prstGeom prst="rect">
            <a:avLst/>
          </a:prstGeom>
        </p:spPr>
        <p:txBody>
          <a:bodyPr/>
          <a:lstStyle/>
          <a:p>
            <a:pPr marL="0" indent="0" eaLnBrk="1" hangingPunct="1">
              <a:defRPr/>
            </a:pPr>
            <a:r>
              <a:rPr lang="en-US" sz="2400" dirty="0"/>
              <a:t>Lectures and Labs</a:t>
            </a:r>
          </a:p>
          <a:p>
            <a:pPr lvl="1" eaLnBrk="1" hangingPunct="1">
              <a:defRPr/>
            </a:pPr>
            <a:endParaRPr lang="en-US" altLang="ja-JP" sz="800" dirty="0">
              <a:solidFill>
                <a:srgbClr val="6B6B6B"/>
              </a:solidFill>
              <a:ea typeface="MS PGothic" pitchFamily="34" charset="-128"/>
            </a:endParaRP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rgbClr val="0000CC"/>
                </a:solidFill>
                <a:ea typeface="MS PGothic" pitchFamily="34" charset="-128"/>
              </a:rPr>
              <a:t>User Interface design – Win Form Dialogs and Palettes</a:t>
            </a:r>
          </a:p>
          <a:p>
            <a:pPr lvl="1" eaLnBrk="1" hangingPunct="1">
              <a:defRPr/>
            </a:pPr>
            <a:r>
              <a:rPr lang="en-US" altLang="ja-JP" sz="2000" dirty="0">
                <a:solidFill>
                  <a:srgbClr val="0000CC"/>
                </a:solidFill>
                <a:ea typeface="MS PGothic" pitchFamily="34" charset="-128"/>
              </a:rPr>
              <a:t>Event handling – Reacting to AutoCAD Events in .NET. Database</a:t>
            </a:r>
          </a:p>
          <a:p>
            <a:pPr lvl="1" eaLnBrk="1" hangingPunct="1">
              <a:defRPr/>
            </a:pPr>
            <a:r>
              <a:rPr lang="en-US" altLang="ja-JP" sz="2000" dirty="0">
                <a:ea typeface="MS PGothic" pitchFamily="34" charset="-128"/>
              </a:rPr>
              <a:t>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2"/>
          <p:cNvSpPr>
            <a:spLocks noGrp="1"/>
          </p:cNvSpPr>
          <p:nvPr>
            <p:ph type="title" idx="4294967295"/>
          </p:nvPr>
        </p:nvSpPr>
        <p:spPr>
          <a:xfrm>
            <a:off x="749303" y="255533"/>
            <a:ext cx="7933930" cy="996452"/>
          </a:xfrm>
          <a:prstGeom prst="rect">
            <a:avLst/>
          </a:prstGeom>
        </p:spPr>
        <p:txBody>
          <a:bodyPr/>
          <a:lstStyle/>
          <a:p>
            <a:r>
              <a:rPr lang="en-US"/>
              <a:t>Forms and UI Basics</a:t>
            </a:r>
            <a:endParaRPr lang="pt-BR"/>
          </a:p>
        </p:txBody>
      </p:sp>
      <p:sp>
        <p:nvSpPr>
          <p:cNvPr id="81923" name="Content Placeholder 3"/>
          <p:cNvSpPr>
            <a:spLocks noGrp="1"/>
          </p:cNvSpPr>
          <p:nvPr>
            <p:ph idx="4294967295"/>
          </p:nvPr>
        </p:nvSpPr>
        <p:spPr>
          <a:xfrm>
            <a:off x="749303" y="1508626"/>
            <a:ext cx="7933930" cy="4708877"/>
          </a:xfrm>
          <a:prstGeom prst="rect">
            <a:avLst/>
          </a:prstGeom>
        </p:spPr>
        <p:txBody>
          <a:bodyPr/>
          <a:lstStyle/>
          <a:p>
            <a:r>
              <a:rPr lang="en-US" sz="2400" dirty="0"/>
              <a:t>Win Form API basics</a:t>
            </a:r>
          </a:p>
          <a:p>
            <a:endParaRPr lang="en-US" sz="2400" dirty="0"/>
          </a:p>
          <a:p>
            <a:r>
              <a:rPr lang="en-US" sz="2400" dirty="0"/>
              <a:t>How create a form</a:t>
            </a:r>
          </a:p>
          <a:p>
            <a:endParaRPr lang="en-US" sz="2400" dirty="0"/>
          </a:p>
          <a:p>
            <a:r>
              <a:rPr lang="en-US" sz="2400" dirty="0"/>
              <a:t>Common used controls</a:t>
            </a:r>
          </a:p>
          <a:p>
            <a:endParaRPr lang="en-US" sz="2400" dirty="0"/>
          </a:p>
          <a:p>
            <a:r>
              <a:rPr lang="en-US" sz="2400" dirty="0"/>
              <a:t>Respond to user actions</a:t>
            </a:r>
          </a:p>
          <a:p>
            <a:endParaRPr lang="en-US" sz="2400" dirty="0"/>
          </a:p>
          <a:p>
            <a:r>
              <a:rPr lang="en-US" sz="2400" dirty="0"/>
              <a:t>Using the form</a:t>
            </a:r>
            <a:endParaRPr lang="pt-BR" sz="2400" dirty="0"/>
          </a:p>
        </p:txBody>
      </p:sp>
    </p:spTree>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idx="4294967295"/>
          </p:nvPr>
        </p:nvSpPr>
        <p:spPr>
          <a:xfrm>
            <a:off x="749303" y="255533"/>
            <a:ext cx="7933930" cy="996452"/>
          </a:xfrm>
          <a:prstGeom prst="rect">
            <a:avLst/>
          </a:prstGeom>
        </p:spPr>
        <p:txBody>
          <a:bodyPr/>
          <a:lstStyle/>
          <a:p>
            <a:r>
              <a:rPr lang="en-US"/>
              <a:t>Windows® OS is based on windows</a:t>
            </a:r>
            <a:endParaRPr lang="pt-BR"/>
          </a:p>
        </p:txBody>
      </p:sp>
      <p:sp>
        <p:nvSpPr>
          <p:cNvPr id="82947" name="Content Placeholder 2"/>
          <p:cNvSpPr>
            <a:spLocks noGrp="1"/>
          </p:cNvSpPr>
          <p:nvPr>
            <p:ph idx="4294967295"/>
          </p:nvPr>
        </p:nvSpPr>
        <p:spPr>
          <a:xfrm>
            <a:off x="749303" y="1508626"/>
            <a:ext cx="7933930" cy="4708877"/>
          </a:xfrm>
          <a:prstGeom prst="rect">
            <a:avLst/>
          </a:prstGeom>
        </p:spPr>
        <p:txBody>
          <a:bodyPr/>
          <a:lstStyle/>
          <a:p>
            <a:r>
              <a:rPr lang="en-US" sz="2400" dirty="0"/>
              <a:t>Everything on screen is some type of window</a:t>
            </a:r>
          </a:p>
          <a:p>
            <a:endParaRPr lang="en-US" dirty="0"/>
          </a:p>
          <a:p>
            <a:r>
              <a:rPr lang="en-US" sz="2400" dirty="0"/>
              <a:t>You move focus across windows</a:t>
            </a:r>
          </a:p>
          <a:p>
            <a:pPr lvl="1"/>
            <a:r>
              <a:rPr lang="en-US" sz="2000" dirty="0"/>
              <a:t>The window with focus is usually “highlighted” and will receive keyboard input</a:t>
            </a:r>
          </a:p>
          <a:p>
            <a:endParaRPr lang="en-US" dirty="0"/>
          </a:p>
          <a:p>
            <a:r>
              <a:rPr lang="en-US" sz="2400" dirty="0"/>
              <a:t>Forms are specialized windows</a:t>
            </a:r>
          </a:p>
          <a:p>
            <a:pPr lvl="1"/>
            <a:r>
              <a:rPr lang="en-US" sz="2000" dirty="0"/>
              <a:t>Can host other windows, in this case controls</a:t>
            </a:r>
          </a:p>
          <a:p>
            <a:pPr>
              <a:buFont typeface="Wingdings" pitchFamily="2" charset="2"/>
              <a:buNone/>
            </a:pPr>
            <a:endParaRPr lang="en-US" dirty="0"/>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idx="4294967295"/>
          </p:nvPr>
        </p:nvSpPr>
        <p:spPr>
          <a:xfrm>
            <a:off x="457200" y="342901"/>
            <a:ext cx="7772400" cy="647699"/>
          </a:xfrm>
          <a:prstGeom prst="rect">
            <a:avLst/>
          </a:prstGeom>
          <a:noFill/>
        </p:spPr>
        <p:txBody>
          <a:bodyPr anchor="b"/>
          <a:lstStyle/>
          <a:p>
            <a:pPr eaLnBrk="1" hangingPunct="1"/>
            <a:r>
              <a:rPr lang="en-US" dirty="0"/>
              <a:t>Class Agenda</a:t>
            </a:r>
          </a:p>
        </p:txBody>
      </p:sp>
      <p:sp>
        <p:nvSpPr>
          <p:cNvPr id="17413" name="Rectangle 5"/>
          <p:cNvSpPr>
            <a:spLocks noGrp="1" noChangeArrowheads="1"/>
          </p:cNvSpPr>
          <p:nvPr>
            <p:ph idx="4294967295"/>
          </p:nvPr>
        </p:nvSpPr>
        <p:spPr>
          <a:xfrm>
            <a:off x="533400" y="1295400"/>
            <a:ext cx="8051800" cy="5105400"/>
          </a:xfrm>
          <a:prstGeom prst="rect">
            <a:avLst/>
          </a:prstGeom>
        </p:spPr>
        <p:txBody>
          <a:bodyPr/>
          <a:lstStyle/>
          <a:p>
            <a:pPr marL="0" indent="0" eaLnBrk="1" hangingPunct="1"/>
            <a:r>
              <a:rPr lang="en-US" sz="2400" dirty="0"/>
              <a:t>Lectures with Labs</a:t>
            </a:r>
          </a:p>
          <a:p>
            <a:pPr lvl="1"/>
            <a:r>
              <a:rPr lang="en-US" sz="1600" dirty="0">
                <a:ea typeface="MS PGothic" pitchFamily="34" charset="-128"/>
              </a:rPr>
              <a:t>Slides give an abstract overview</a:t>
            </a:r>
          </a:p>
          <a:p>
            <a:pPr lvl="1"/>
            <a:r>
              <a:rPr lang="en-US" sz="1600" dirty="0">
                <a:ea typeface="MS PGothic" pitchFamily="34" charset="-128"/>
              </a:rPr>
              <a:t>Labs and discussion give a practical perspective</a:t>
            </a:r>
          </a:p>
          <a:p>
            <a:pPr marL="571147" lvl="1" indent="0">
              <a:buNone/>
            </a:pPr>
            <a:endParaRPr lang="en-US" sz="1600" dirty="0">
              <a:ea typeface="MS PGothic" pitchFamily="34" charset="-128"/>
            </a:endParaRPr>
          </a:p>
          <a:p>
            <a:pPr marL="0" indent="0" eaLnBrk="1" hangingPunct="1"/>
            <a:r>
              <a:rPr lang="en-US" sz="2400" dirty="0"/>
              <a:t>Lectures</a:t>
            </a:r>
          </a:p>
          <a:p>
            <a:pPr lvl="1" eaLnBrk="1" hangingPunct="1"/>
            <a:r>
              <a:rPr lang="en-US" altLang="ja-JP" sz="1600" dirty="0">
                <a:ea typeface="MS PGothic" pitchFamily="34" charset="-128"/>
              </a:rPr>
              <a:t>Overview of .NET.</a:t>
            </a:r>
          </a:p>
          <a:p>
            <a:pPr lvl="1" eaLnBrk="1" hangingPunct="1"/>
            <a:r>
              <a:rPr lang="en-US" altLang="ja-JP" sz="1600" dirty="0">
                <a:ea typeface="MS PGothic" pitchFamily="34" charset="-128"/>
              </a:rPr>
              <a:t>AutoCAD .NET Visual Studio project settings – Hello World!</a:t>
            </a:r>
          </a:p>
          <a:p>
            <a:pPr lvl="1" eaLnBrk="1" hangingPunct="1"/>
            <a:r>
              <a:rPr lang="en-US" altLang="ja-JP" sz="1600" dirty="0">
                <a:ea typeface="MS PGothic" pitchFamily="34" charset="-128"/>
              </a:rPr>
              <a:t>User Interaction - User Input and Entity Selection</a:t>
            </a:r>
          </a:p>
          <a:p>
            <a:pPr lvl="1" eaLnBrk="1" hangingPunct="1"/>
            <a:r>
              <a:rPr lang="en-US" altLang="ja-JP" sz="1600" dirty="0">
                <a:ea typeface="MS PGothic" pitchFamily="34" charset="-128"/>
              </a:rPr>
              <a:t>Database Fundamentals – Symbol tables, Transactions</a:t>
            </a:r>
          </a:p>
          <a:p>
            <a:pPr lvl="1" eaLnBrk="1" hangingPunct="1"/>
            <a:r>
              <a:rPr lang="en-US" altLang="ja-JP" sz="1600" dirty="0">
                <a:ea typeface="MS PGothic" pitchFamily="34" charset="-128"/>
              </a:rPr>
              <a:t>User Interface design – Win Form Dialogs and Palettes</a:t>
            </a:r>
          </a:p>
          <a:p>
            <a:pPr lvl="1" eaLnBrk="1" hangingPunct="1"/>
            <a:r>
              <a:rPr lang="en-US" altLang="ja-JP" sz="1600" dirty="0">
                <a:ea typeface="MS PGothic" pitchFamily="34" charset="-128"/>
              </a:rPr>
              <a:t>Event handling – Reacting to AutoCAD Events in .NET. Database</a:t>
            </a:r>
          </a:p>
          <a:p>
            <a:pPr lvl="1" eaLnBrk="1" hangingPunct="1"/>
            <a:r>
              <a:rPr lang="en-US" altLang="ja-JP" sz="1600" dirty="0">
                <a:ea typeface="MS PGothic" pitchFamily="34" charset="-128"/>
              </a:rPr>
              <a:t>Dictionaries, </a:t>
            </a:r>
            <a:r>
              <a:rPr lang="en-US" altLang="ja-JP" sz="1600" dirty="0" err="1">
                <a:ea typeface="MS PGothic" pitchFamily="34" charset="-128"/>
              </a:rPr>
              <a:t>XRecords</a:t>
            </a:r>
            <a:r>
              <a:rPr lang="en-US" altLang="ja-JP" sz="1600" dirty="0">
                <a:ea typeface="MS PGothic" pitchFamily="34" charset="-128"/>
              </a:rPr>
              <a:t>, Table Traversal</a:t>
            </a:r>
          </a:p>
          <a:p>
            <a:pPr lvl="1" eaLnBrk="1" hangingPunct="1"/>
            <a:r>
              <a:rPr lang="en-US" altLang="ja-JP" sz="1600" dirty="0">
                <a:ea typeface="MS PGothic" pitchFamily="34" charset="-128"/>
              </a:rPr>
              <a:t>Point Monitor</a:t>
            </a:r>
          </a:p>
          <a:p>
            <a:pPr lvl="1" eaLnBrk="1" hangingPunct="1"/>
            <a:r>
              <a:rPr lang="en-US" altLang="ja-JP" sz="1600" dirty="0">
                <a:ea typeface="MS PGothic" pitchFamily="34" charset="-128"/>
              </a:rPr>
              <a:t>Jigs</a:t>
            </a:r>
          </a:p>
          <a:p>
            <a:pPr lvl="1" eaLnBrk="1" hangingPunct="1"/>
            <a:r>
              <a:rPr lang="en-US" altLang="ja-JP" sz="1600" dirty="0">
                <a:ea typeface="MS PGothic" pitchFamily="34" charset="-128"/>
              </a:rPr>
              <a:t>Additional User Interface Elements (Non CUI related)</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7413">
                                            <p:txEl>
                                              <p:pRg st="0" end="0"/>
                                            </p:txEl>
                                          </p:spTgt>
                                        </p:tgtEl>
                                        <p:attrNameLst>
                                          <p:attrName>style.visibility</p:attrName>
                                        </p:attrNameLst>
                                      </p:cBhvr>
                                      <p:to>
                                        <p:strVal val="visible"/>
                                      </p:to>
                                    </p:set>
                                    <p:animEffect transition="in" filter="blinds(horizontal)">
                                      <p:cBhvr>
                                        <p:cTn id="7" dur="500"/>
                                        <p:tgtEl>
                                          <p:spTgt spid="174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413">
                                            <p:txEl>
                                              <p:pRg st="1" end="1"/>
                                            </p:txEl>
                                          </p:spTgt>
                                        </p:tgtEl>
                                        <p:attrNameLst>
                                          <p:attrName>style.visibility</p:attrName>
                                        </p:attrNameLst>
                                      </p:cBhvr>
                                      <p:to>
                                        <p:strVal val="visible"/>
                                      </p:to>
                                    </p:set>
                                    <p:animEffect transition="in" filter="blinds(horizontal)">
                                      <p:cBhvr>
                                        <p:cTn id="10" dur="500"/>
                                        <p:tgtEl>
                                          <p:spTgt spid="1741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7413">
                                            <p:txEl>
                                              <p:pRg st="2" end="2"/>
                                            </p:txEl>
                                          </p:spTgt>
                                        </p:tgtEl>
                                        <p:attrNameLst>
                                          <p:attrName>style.visibility</p:attrName>
                                        </p:attrNameLst>
                                      </p:cBhvr>
                                      <p:to>
                                        <p:strVal val="visible"/>
                                      </p:to>
                                    </p:set>
                                    <p:animEffect transition="in" filter="blinds(horizontal)">
                                      <p:cBhvr>
                                        <p:cTn id="13" dur="500"/>
                                        <p:tgtEl>
                                          <p:spTgt spid="1741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7413">
                                            <p:txEl>
                                              <p:pRg st="4" end="4"/>
                                            </p:txEl>
                                          </p:spTgt>
                                        </p:tgtEl>
                                        <p:attrNameLst>
                                          <p:attrName>style.visibility</p:attrName>
                                        </p:attrNameLst>
                                      </p:cBhvr>
                                      <p:to>
                                        <p:strVal val="visible"/>
                                      </p:to>
                                    </p:set>
                                    <p:animEffect transition="in" filter="blinds(horizontal)">
                                      <p:cBhvr>
                                        <p:cTn id="16" dur="500"/>
                                        <p:tgtEl>
                                          <p:spTgt spid="174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idx="4294967295"/>
          </p:nvPr>
        </p:nvSpPr>
        <p:spPr>
          <a:xfrm>
            <a:off x="749303" y="255533"/>
            <a:ext cx="7933930" cy="996452"/>
          </a:xfrm>
          <a:prstGeom prst="rect">
            <a:avLst/>
          </a:prstGeom>
        </p:spPr>
        <p:txBody>
          <a:bodyPr/>
          <a:lstStyle/>
          <a:p>
            <a:r>
              <a:rPr lang="en-US"/>
              <a:t>Forms with WinForms API</a:t>
            </a:r>
            <a:endParaRPr lang="pt-BR"/>
          </a:p>
        </p:txBody>
      </p:sp>
      <p:sp>
        <p:nvSpPr>
          <p:cNvPr id="83971" name="Content Placeholder 2"/>
          <p:cNvSpPr>
            <a:spLocks noGrp="1"/>
          </p:cNvSpPr>
          <p:nvPr>
            <p:ph idx="4294967295"/>
          </p:nvPr>
        </p:nvSpPr>
        <p:spPr>
          <a:xfrm>
            <a:off x="749303" y="1508626"/>
            <a:ext cx="7933930" cy="4708877"/>
          </a:xfrm>
          <a:prstGeom prst="rect">
            <a:avLst/>
          </a:prstGeom>
        </p:spPr>
        <p:txBody>
          <a:bodyPr/>
          <a:lstStyle/>
          <a:p>
            <a:r>
              <a:rPr lang="en-US" sz="2400" dirty="0"/>
              <a:t>Require reference to </a:t>
            </a:r>
            <a:r>
              <a:rPr lang="en-US" sz="2400" u="sng" dirty="0"/>
              <a:t>System.Windows.dll</a:t>
            </a:r>
          </a:p>
          <a:p>
            <a:endParaRPr lang="en-US" dirty="0"/>
          </a:p>
          <a:p>
            <a:r>
              <a:rPr lang="en-US" sz="2400" dirty="0"/>
              <a:t>Namespace </a:t>
            </a:r>
            <a:r>
              <a:rPr lang="en-US" sz="2400" b="1" dirty="0" err="1"/>
              <a:t>System.Windows.Forms</a:t>
            </a:r>
            <a:endParaRPr lang="en-US" sz="2400" b="1" dirty="0"/>
          </a:p>
          <a:p>
            <a:endParaRPr lang="en-US" dirty="0"/>
          </a:p>
          <a:p>
            <a:r>
              <a:rPr lang="en-US" sz="2400" dirty="0"/>
              <a:t>Main features</a:t>
            </a:r>
          </a:p>
          <a:p>
            <a:endParaRPr lang="en-US" sz="2400" dirty="0"/>
          </a:p>
          <a:p>
            <a:pPr lvl="1"/>
            <a:r>
              <a:rPr lang="en-US" sz="2000" dirty="0"/>
              <a:t>Forms</a:t>
            </a:r>
          </a:p>
          <a:p>
            <a:pPr lvl="1"/>
            <a:r>
              <a:rPr lang="en-US" sz="2000" dirty="0"/>
              <a:t>Controls for forms (button, textbox, </a:t>
            </a:r>
            <a:r>
              <a:rPr lang="en-US" sz="2000" dirty="0" err="1"/>
              <a:t>combobox</a:t>
            </a:r>
            <a:r>
              <a:rPr lang="en-US" sz="2000" dirty="0"/>
              <a:t>)</a:t>
            </a:r>
          </a:p>
          <a:p>
            <a:pPr lvl="1"/>
            <a:r>
              <a:rPr lang="en-US" sz="2000" dirty="0"/>
              <a:t>Ready to use forms (dialogs to open, save, folder)</a:t>
            </a:r>
          </a:p>
          <a:p>
            <a:pPr lvl="1"/>
            <a:r>
              <a:rPr lang="en-US" sz="2000" dirty="0"/>
              <a:t>Others (menus, ribbon, tooltip)</a:t>
            </a:r>
            <a:endParaRPr lang="pt-BR" sz="2000" dirty="0"/>
          </a:p>
          <a:p>
            <a:endParaRPr lang="pt-BR" dirty="0"/>
          </a:p>
        </p:txBody>
      </p:sp>
    </p:spTree>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idx="4294967295"/>
          </p:nvPr>
        </p:nvSpPr>
        <p:spPr>
          <a:xfrm>
            <a:off x="749303" y="255533"/>
            <a:ext cx="7933930" cy="996452"/>
          </a:xfrm>
          <a:prstGeom prst="rect">
            <a:avLst/>
          </a:prstGeom>
        </p:spPr>
        <p:txBody>
          <a:bodyPr/>
          <a:lstStyle/>
          <a:p>
            <a:r>
              <a:rPr lang="en-US"/>
              <a:t>Creating my first Form</a:t>
            </a:r>
            <a:endParaRPr lang="pt-BR"/>
          </a:p>
        </p:txBody>
      </p:sp>
      <p:sp>
        <p:nvSpPr>
          <p:cNvPr id="3" name="Content Placeholder 2"/>
          <p:cNvSpPr>
            <a:spLocks noGrp="1"/>
          </p:cNvSpPr>
          <p:nvPr>
            <p:ph idx="4294967295"/>
          </p:nvPr>
        </p:nvSpPr>
        <p:spPr>
          <a:xfrm>
            <a:off x="749303" y="1508626"/>
            <a:ext cx="7933930" cy="4708877"/>
          </a:xfrm>
          <a:prstGeom prst="rect">
            <a:avLst/>
          </a:prstGeom>
        </p:spPr>
        <p:txBody>
          <a:bodyPr/>
          <a:lstStyle/>
          <a:p>
            <a:r>
              <a:rPr lang="en-US"/>
              <a:t>Add a Windows Form </a:t>
            </a:r>
          </a:p>
          <a:p>
            <a:endParaRPr lang="en-US"/>
          </a:p>
          <a:p>
            <a:endParaRPr lang="en-US"/>
          </a:p>
          <a:p>
            <a:endParaRPr lang="en-US"/>
          </a:p>
          <a:p>
            <a:endParaRPr lang="en-US"/>
          </a:p>
          <a:p>
            <a:endParaRPr lang="en-US"/>
          </a:p>
          <a:p>
            <a:endParaRPr lang="en-US"/>
          </a:p>
          <a:p>
            <a:r>
              <a:rPr lang="en-US"/>
              <a:t>Add controls for the form</a:t>
            </a:r>
            <a:endParaRPr lang="pt-B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3" y="2209800"/>
            <a:ext cx="404336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art13 - Adding controls to form.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650084" y="1371600"/>
            <a:ext cx="777240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linds(horizontal)">
                                      <p:cBhvr>
                                        <p:cTn id="12" dur="500"/>
                                        <p:tgtEl>
                                          <p:spTgt spid="10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blinds(horizontal)">
                                      <p:cBhvr>
                                        <p:cTn id="17" dur="500"/>
                                        <p:tgtEl>
                                          <p:spTgt spid="3">
                                            <p:txEl>
                                              <p:pRg st="7" end="7"/>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par>
                          <p:cTn id="23" fill="hold" nodeType="afterGroup">
                            <p:stCondLst>
                              <p:cond delay="1000"/>
                            </p:stCondLst>
                            <p:childTnLst>
                              <p:par>
                                <p:cTn id="24" presetID="2" presetClass="mediacall" presetSubtype="0" fill="hold" nodeType="afterEffect">
                                  <p:stCondLst>
                                    <p:cond delay="0"/>
                                  </p:stCondLst>
                                  <p:childTnLst>
                                    <p:cmd type="call" cmd="togglePause">
                                      <p:cBhvr>
                                        <p:cTn id="25" dur="1" fill="hold"/>
                                        <p:tgtEl>
                                          <p:spTgt spid="5"/>
                                        </p:tgtEl>
                                      </p:cBhvr>
                                    </p:cmd>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xit" presetSubtype="10" fill="hold" nodeType="clickEffect">
                                  <p:stCondLst>
                                    <p:cond delay="0"/>
                                  </p:stCondLst>
                                  <p:childTnLst>
                                    <p:animEffect transition="out" filter="blinds(horizontal)">
                                      <p:cBhvr>
                                        <p:cTn id="29" dur="500"/>
                                        <p:tgtEl>
                                          <p:spTgt spid="1026"/>
                                        </p:tgtEl>
                                      </p:cBhvr>
                                    </p:animEffect>
                                    <p:set>
                                      <p:cBhvr>
                                        <p:cTn id="30"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p:cTn id="31" fill="hold" display="0">
                  <p:stCondLst>
                    <p:cond delay="indefinite"/>
                  </p:stCondLst>
                  <p:endCondLst>
                    <p:cond evt="onNext" delay="0">
                      <p:tgtEl>
                        <p:sldTgt/>
                      </p:tgtEl>
                    </p:cond>
                    <p:cond evt="onPrev" delay="0">
                      <p:tgtEl>
                        <p:sldTgt/>
                      </p:tgtEl>
                    </p:cond>
                  </p:endCondLst>
                </p:cTn>
                <p:tgtEl>
                  <p:spTgt spid="5"/>
                </p:tgtEl>
              </p:cMediaNode>
            </p:video>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000" y="1992314"/>
            <a:ext cx="2857500"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2349503"/>
            <a:ext cx="295275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7625" y="2338388"/>
            <a:ext cx="302895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Title 1"/>
          <p:cNvSpPr>
            <a:spLocks noGrp="1"/>
          </p:cNvSpPr>
          <p:nvPr>
            <p:ph type="title" idx="4294967295"/>
          </p:nvPr>
        </p:nvSpPr>
        <p:spPr>
          <a:xfrm>
            <a:off x="749303" y="255533"/>
            <a:ext cx="7933930" cy="996452"/>
          </a:xfrm>
          <a:prstGeom prst="rect">
            <a:avLst/>
          </a:prstGeom>
        </p:spPr>
        <p:txBody>
          <a:bodyPr/>
          <a:lstStyle/>
          <a:p>
            <a:r>
              <a:rPr lang="en-US"/>
              <a:t>Controls are variable too</a:t>
            </a:r>
            <a:endParaRPr lang="pt-BR"/>
          </a:p>
        </p:txBody>
      </p:sp>
      <p:sp>
        <p:nvSpPr>
          <p:cNvPr id="86022" name="Content Placeholder 2"/>
          <p:cNvSpPr>
            <a:spLocks noGrp="1"/>
          </p:cNvSpPr>
          <p:nvPr>
            <p:ph idx="4294967295"/>
          </p:nvPr>
        </p:nvSpPr>
        <p:spPr>
          <a:xfrm>
            <a:off x="749303" y="1219200"/>
            <a:ext cx="7933930" cy="4998303"/>
          </a:xfrm>
          <a:prstGeom prst="rect">
            <a:avLst/>
          </a:prstGeom>
        </p:spPr>
        <p:txBody>
          <a:bodyPr/>
          <a:lstStyle/>
          <a:p>
            <a:r>
              <a:rPr lang="en-US" sz="2000" dirty="0"/>
              <a:t>Each control is a variable – rename for further use</a:t>
            </a:r>
            <a:endParaRPr lang="pt-BR" sz="2000" dirty="0"/>
          </a:p>
        </p:txBody>
      </p:sp>
      <p:sp>
        <p:nvSpPr>
          <p:cNvPr id="6" name="Rounded Rectangle 5"/>
          <p:cNvSpPr/>
          <p:nvPr/>
        </p:nvSpPr>
        <p:spPr>
          <a:xfrm>
            <a:off x="1476375" y="3232150"/>
            <a:ext cx="2667000" cy="4572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8" name="Rounded Rectangle 7"/>
          <p:cNvSpPr/>
          <p:nvPr/>
        </p:nvSpPr>
        <p:spPr>
          <a:xfrm>
            <a:off x="2563813" y="5759450"/>
            <a:ext cx="1524000" cy="48895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9" name="Rounded Rectangle 8"/>
          <p:cNvSpPr/>
          <p:nvPr/>
        </p:nvSpPr>
        <p:spPr>
          <a:xfrm>
            <a:off x="5918200" y="2252663"/>
            <a:ext cx="2743200" cy="3810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10" name="Rounded Rectangle 9"/>
          <p:cNvSpPr/>
          <p:nvPr/>
        </p:nvSpPr>
        <p:spPr>
          <a:xfrm>
            <a:off x="6086475" y="3124200"/>
            <a:ext cx="2286000" cy="3048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cxnSp>
        <p:nvCxnSpPr>
          <p:cNvPr id="12" name="Straight Arrow Connector 11"/>
          <p:cNvCxnSpPr>
            <a:stCxn id="6" idx="2"/>
            <a:endCxn id="8" idx="0"/>
          </p:cNvCxnSpPr>
          <p:nvPr/>
        </p:nvCxnSpPr>
        <p:spPr>
          <a:xfrm rot="16200000" flipH="1">
            <a:off x="2032794" y="4466431"/>
            <a:ext cx="2070100" cy="51593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Straight Arrow Connector 13"/>
          <p:cNvCxnSpPr>
            <a:stCxn id="8" idx="0"/>
            <a:endCxn id="9" idx="1"/>
          </p:cNvCxnSpPr>
          <p:nvPr/>
        </p:nvCxnSpPr>
        <p:spPr>
          <a:xfrm rot="5400000" flipH="1" flipV="1">
            <a:off x="2963864" y="2805116"/>
            <a:ext cx="3316287" cy="25923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a:stCxn id="9" idx="2"/>
            <a:endCxn id="10" idx="0"/>
          </p:cNvCxnSpPr>
          <p:nvPr/>
        </p:nvCxnSpPr>
        <p:spPr>
          <a:xfrm rot="5400000">
            <a:off x="7014370" y="2848772"/>
            <a:ext cx="490537" cy="6032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381003" y="2828926"/>
            <a:ext cx="3965575"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420" tIns="45709" rIns="91420" bIns="45709">
            <a:spAutoFit/>
          </a:bodyPr>
          <a:lstStyle/>
          <a:p>
            <a:pPr algn="ctr">
              <a:defRPr/>
            </a:pPr>
            <a:r>
              <a:rPr lang="en-US" dirty="0"/>
              <a:t>Select a control, mouse right-click</a:t>
            </a:r>
            <a:endParaRPr lang="pt-BR" dirty="0"/>
          </a:p>
        </p:txBody>
      </p:sp>
      <p:sp>
        <p:nvSpPr>
          <p:cNvPr id="18" name="TextBox 17"/>
          <p:cNvSpPr txBox="1"/>
          <p:nvPr/>
        </p:nvSpPr>
        <p:spPr>
          <a:xfrm>
            <a:off x="4091223" y="5835651"/>
            <a:ext cx="1236196"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91420" tIns="45709" rIns="91420" bIns="45709">
            <a:spAutoFit/>
          </a:bodyPr>
          <a:lstStyle/>
          <a:p>
            <a:pPr algn="ctr">
              <a:defRPr/>
            </a:pPr>
            <a:r>
              <a:rPr lang="en-US" dirty="0"/>
              <a:t>Properties</a:t>
            </a:r>
            <a:endParaRPr lang="pt-BR" dirty="0"/>
          </a:p>
        </p:txBody>
      </p:sp>
      <p:sp>
        <p:nvSpPr>
          <p:cNvPr id="19" name="TextBox 18"/>
          <p:cNvSpPr txBox="1"/>
          <p:nvPr/>
        </p:nvSpPr>
        <p:spPr>
          <a:xfrm>
            <a:off x="5562600" y="1839915"/>
            <a:ext cx="3581400"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420" tIns="45709" rIns="91420" bIns="45709">
            <a:spAutoFit/>
          </a:bodyPr>
          <a:lstStyle/>
          <a:p>
            <a:pPr algn="ctr">
              <a:defRPr/>
            </a:pPr>
            <a:r>
              <a:rPr lang="en-US" dirty="0"/>
              <a:t>Current variable name and type</a:t>
            </a:r>
            <a:endParaRPr lang="pt-BR" dirty="0"/>
          </a:p>
        </p:txBody>
      </p:sp>
      <p:sp>
        <p:nvSpPr>
          <p:cNvPr id="20" name="TextBox 19"/>
          <p:cNvSpPr txBox="1"/>
          <p:nvPr/>
        </p:nvSpPr>
        <p:spPr>
          <a:xfrm>
            <a:off x="6070600" y="3440114"/>
            <a:ext cx="2692400"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420" tIns="45709" rIns="91420" bIns="45709">
            <a:spAutoFit/>
          </a:bodyPr>
          <a:lstStyle/>
          <a:p>
            <a:pPr algn="ctr">
              <a:defRPr/>
            </a:pPr>
            <a:r>
              <a:rPr lang="en-US" dirty="0"/>
              <a:t>Change the name here</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linds(horizontal)">
                                      <p:cBhvr>
                                        <p:cTn id="7" dur="500"/>
                                        <p:tgtEl>
                                          <p:spTgt spid="10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par>
                          <p:cTn id="13" fill="hold" nodeType="afterGroup">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childTnLst>
                          </p:cTn>
                        </p:par>
                        <p:par>
                          <p:cTn id="17" fill="hold" nodeType="afterGroup">
                            <p:stCondLst>
                              <p:cond delay="1000"/>
                            </p:stCondLst>
                            <p:childTnLst>
                              <p:par>
                                <p:cTn id="18" presetID="10" presetClass="entr" presetSubtype="0" fill="hold" nodeType="afterEffect">
                                  <p:stCondLst>
                                    <p:cond delay="0"/>
                                  </p:stCondLst>
                                  <p:childTnLst>
                                    <p:set>
                                      <p:cBhvr>
                                        <p:cTn id="19" dur="1" fill="hold">
                                          <p:stCondLst>
                                            <p:cond delay="0"/>
                                          </p:stCondLst>
                                        </p:cTn>
                                        <p:tgtEl>
                                          <p:spTgt spid="1029"/>
                                        </p:tgtEl>
                                        <p:attrNameLst>
                                          <p:attrName>style.visibility</p:attrName>
                                        </p:attrNameLst>
                                      </p:cBhvr>
                                      <p:to>
                                        <p:strVal val="visible"/>
                                      </p:to>
                                    </p:set>
                                    <p:animEffect transition="in" filter="fade">
                                      <p:cBhvr>
                                        <p:cTn id="20" dur="500"/>
                                        <p:tgtEl>
                                          <p:spTgt spid="1029"/>
                                        </p:tgtEl>
                                      </p:cBhvr>
                                    </p:animEffect>
                                  </p:childTnLst>
                                </p:cTn>
                              </p:par>
                            </p:childTnLst>
                          </p:cTn>
                        </p:par>
                        <p:par>
                          <p:cTn id="21" fill="hold" nodeType="afterGroup">
                            <p:stCondLst>
                              <p:cond delay="1500"/>
                            </p:stCondLst>
                            <p:childTnLst>
                              <p:par>
                                <p:cTn id="22" presetID="3" presetClass="entr" presetSubtype="1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par>
                          <p:cTn id="25" fill="hold" nodeType="afterGroup">
                            <p:stCondLst>
                              <p:cond delay="2000"/>
                            </p:stCondLst>
                            <p:childTnLst>
                              <p:par>
                                <p:cTn id="26" presetID="3"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par>
                          <p:cTn id="29" fill="hold" nodeType="afterGroup">
                            <p:stCondLst>
                              <p:cond delay="2500"/>
                            </p:stCondLst>
                            <p:childTnLst>
                              <p:par>
                                <p:cTn id="30" presetID="3" presetClass="entr" presetSubtype="1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030"/>
                                        </p:tgtEl>
                                        <p:attrNameLst>
                                          <p:attrName>style.visibility</p:attrName>
                                        </p:attrNameLst>
                                      </p:cBhvr>
                                      <p:to>
                                        <p:strVal val="visible"/>
                                      </p:to>
                                    </p:set>
                                    <p:animEffect transition="in" filter="fade">
                                      <p:cBhvr>
                                        <p:cTn id="37" dur="1000"/>
                                        <p:tgtEl>
                                          <p:spTgt spid="1030"/>
                                        </p:tgtEl>
                                      </p:cBhvr>
                                    </p:animEffect>
                                  </p:childTnLst>
                                </p:cTn>
                              </p:par>
                            </p:childTnLst>
                          </p:cTn>
                        </p:par>
                        <p:par>
                          <p:cTn id="38" fill="hold" nodeType="afterGroup">
                            <p:stCondLst>
                              <p:cond delay="1000"/>
                            </p:stCondLst>
                            <p:childTnLst>
                              <p:par>
                                <p:cTn id="39" presetID="3" presetClass="entr" presetSubtype="1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linds(horizontal)">
                                      <p:cBhvr>
                                        <p:cTn id="41" dur="500"/>
                                        <p:tgtEl>
                                          <p:spTgt spid="14"/>
                                        </p:tgtEl>
                                      </p:cBhvr>
                                    </p:animEffect>
                                  </p:childTnLst>
                                </p:cTn>
                              </p:par>
                            </p:childTnLst>
                          </p:cTn>
                        </p:par>
                        <p:par>
                          <p:cTn id="42" fill="hold" nodeType="afterGroup">
                            <p:stCondLst>
                              <p:cond delay="1500"/>
                            </p:stCondLst>
                            <p:childTnLst>
                              <p:par>
                                <p:cTn id="43" presetID="3" presetClass="entr" presetSubtype="1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linds(horizontal)">
                                      <p:cBhvr>
                                        <p:cTn id="45" dur="500"/>
                                        <p:tgtEl>
                                          <p:spTgt spid="9"/>
                                        </p:tgtEl>
                                      </p:cBhvr>
                                    </p:animEffect>
                                  </p:childTnLst>
                                </p:cTn>
                              </p:par>
                            </p:childTnLst>
                          </p:cTn>
                        </p:par>
                        <p:par>
                          <p:cTn id="46" fill="hold" nodeType="afterGroup">
                            <p:stCondLst>
                              <p:cond delay="2000"/>
                            </p:stCondLst>
                            <p:childTnLst>
                              <p:par>
                                <p:cTn id="47" presetID="3" presetClass="entr" presetSubtype="1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linds(horizontal)">
                                      <p:cBhvr>
                                        <p:cTn id="49" dur="500"/>
                                        <p:tgtEl>
                                          <p:spTgt spid="1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linds(horizontal)">
                                      <p:cBhvr>
                                        <p:cTn id="54" dur="500"/>
                                        <p:tgtEl>
                                          <p:spTgt spid="16"/>
                                        </p:tgtEl>
                                      </p:cBhvr>
                                    </p:animEffect>
                                  </p:childTnLst>
                                </p:cTn>
                              </p:par>
                            </p:childTnLst>
                          </p:cTn>
                        </p:par>
                        <p:par>
                          <p:cTn id="55" fill="hold" nodeType="afterGroup">
                            <p:stCondLst>
                              <p:cond delay="500"/>
                            </p:stCondLst>
                            <p:childTnLst>
                              <p:par>
                                <p:cTn id="56" presetID="3" presetClass="entr" presetSubtype="1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linds(horizontal)">
                                      <p:cBhvr>
                                        <p:cTn id="58" dur="500"/>
                                        <p:tgtEl>
                                          <p:spTgt spid="10"/>
                                        </p:tgtEl>
                                      </p:cBhvr>
                                    </p:animEffect>
                                  </p:childTnLst>
                                </p:cTn>
                              </p:par>
                            </p:childTnLst>
                          </p:cTn>
                        </p:par>
                        <p:par>
                          <p:cTn id="59" fill="hold" nodeType="afterGroup">
                            <p:stCondLst>
                              <p:cond delay="1000"/>
                            </p:stCondLst>
                            <p:childTnLst>
                              <p:par>
                                <p:cTn id="60" presetID="3" presetClass="entr" presetSubtype="1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linds(horizontal)">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7" grpId="0" animBg="1"/>
      <p:bldP spid="18" grpId="0" animBg="1"/>
      <p:bldP spid="19" grpId="0" animBg="1"/>
      <p:bldP spid="2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3" y="2590801"/>
            <a:ext cx="305752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1" y="3124203"/>
            <a:ext cx="295275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4" name="Title 1"/>
          <p:cNvSpPr>
            <a:spLocks noGrp="1"/>
          </p:cNvSpPr>
          <p:nvPr>
            <p:ph type="title" idx="4294967295"/>
          </p:nvPr>
        </p:nvSpPr>
        <p:spPr>
          <a:xfrm>
            <a:off x="749303" y="255533"/>
            <a:ext cx="7933930" cy="996452"/>
          </a:xfrm>
          <a:prstGeom prst="rect">
            <a:avLst/>
          </a:prstGeom>
        </p:spPr>
        <p:txBody>
          <a:bodyPr/>
          <a:lstStyle/>
          <a:p>
            <a:r>
              <a:rPr lang="en-US"/>
              <a:t>Do something when the user click!</a:t>
            </a:r>
            <a:endParaRPr lang="pt-BR"/>
          </a:p>
        </p:txBody>
      </p:sp>
      <p:sp>
        <p:nvSpPr>
          <p:cNvPr id="87045" name="Content Placeholder 2"/>
          <p:cNvSpPr>
            <a:spLocks noGrp="1"/>
          </p:cNvSpPr>
          <p:nvPr>
            <p:ph idx="4294967295"/>
          </p:nvPr>
        </p:nvSpPr>
        <p:spPr>
          <a:xfrm>
            <a:off x="749303" y="1371600"/>
            <a:ext cx="7933930" cy="4845903"/>
          </a:xfrm>
          <a:prstGeom prst="rect">
            <a:avLst/>
          </a:prstGeom>
        </p:spPr>
        <p:txBody>
          <a:bodyPr/>
          <a:lstStyle/>
          <a:p>
            <a:r>
              <a:rPr lang="en-US" sz="2000" dirty="0"/>
              <a:t>For some controls we need execute something when the user interacts with it</a:t>
            </a:r>
          </a:p>
          <a:p>
            <a:pPr lvl="1"/>
            <a:r>
              <a:rPr lang="en-US" sz="2000" dirty="0"/>
              <a:t>Example: when the user clicks on a button</a:t>
            </a:r>
            <a:endParaRPr lang="pt-BR" sz="2000" dirty="0"/>
          </a:p>
        </p:txBody>
      </p:sp>
      <p:sp>
        <p:nvSpPr>
          <p:cNvPr id="6" name="Rounded Rectangle 5"/>
          <p:cNvSpPr/>
          <p:nvPr/>
        </p:nvSpPr>
        <p:spPr>
          <a:xfrm>
            <a:off x="1562100" y="4465638"/>
            <a:ext cx="2667000" cy="4572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9" name="Rounded Rectangle 8"/>
          <p:cNvSpPr/>
          <p:nvPr/>
        </p:nvSpPr>
        <p:spPr>
          <a:xfrm>
            <a:off x="6553201" y="3182939"/>
            <a:ext cx="381000" cy="3810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10" name="Rounded Rectangle 9"/>
          <p:cNvSpPr/>
          <p:nvPr/>
        </p:nvSpPr>
        <p:spPr>
          <a:xfrm>
            <a:off x="5948363" y="4343400"/>
            <a:ext cx="2362200" cy="3048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cxnSp>
        <p:nvCxnSpPr>
          <p:cNvPr id="14" name="Straight Arrow Connector 13"/>
          <p:cNvCxnSpPr>
            <a:stCxn id="6" idx="3"/>
            <a:endCxn id="9" idx="1"/>
          </p:cNvCxnSpPr>
          <p:nvPr/>
        </p:nvCxnSpPr>
        <p:spPr>
          <a:xfrm flipV="1">
            <a:off x="4229101" y="3373438"/>
            <a:ext cx="2324100" cy="1320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a:stCxn id="9" idx="2"/>
            <a:endCxn id="10" idx="0"/>
          </p:cNvCxnSpPr>
          <p:nvPr/>
        </p:nvCxnSpPr>
        <p:spPr>
          <a:xfrm rot="16200000" flipH="1">
            <a:off x="6546852" y="3760790"/>
            <a:ext cx="779462" cy="3857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1524000" y="3757614"/>
            <a:ext cx="2743200" cy="646309"/>
          </a:xfrm>
          <a:prstGeom prst="rect">
            <a:avLst/>
          </a:prstGeom>
        </p:spPr>
        <p:style>
          <a:lnRef idx="1">
            <a:schemeClr val="accent6"/>
          </a:lnRef>
          <a:fillRef idx="2">
            <a:schemeClr val="accent6"/>
          </a:fillRef>
          <a:effectRef idx="1">
            <a:schemeClr val="accent6"/>
          </a:effectRef>
          <a:fontRef idx="minor">
            <a:schemeClr val="dk1"/>
          </a:fontRef>
        </p:style>
        <p:txBody>
          <a:bodyPr lIns="91420" tIns="45709" rIns="91420" bIns="45709">
            <a:spAutoFit/>
          </a:bodyPr>
          <a:lstStyle/>
          <a:p>
            <a:pPr algn="ctr">
              <a:defRPr/>
            </a:pPr>
            <a:r>
              <a:rPr lang="en-US" dirty="0"/>
              <a:t>Select a button, mouse right-click, “Properties”</a:t>
            </a:r>
            <a:endParaRPr lang="pt-BR" dirty="0"/>
          </a:p>
        </p:txBody>
      </p:sp>
      <p:sp>
        <p:nvSpPr>
          <p:cNvPr id="19" name="TextBox 18"/>
          <p:cNvSpPr txBox="1"/>
          <p:nvPr/>
        </p:nvSpPr>
        <p:spPr>
          <a:xfrm>
            <a:off x="6935128" y="3189289"/>
            <a:ext cx="1749157" cy="369310"/>
          </a:xfrm>
          <a:prstGeom prst="rect">
            <a:avLst/>
          </a:prstGeom>
        </p:spPr>
        <p:style>
          <a:lnRef idx="1">
            <a:schemeClr val="accent6"/>
          </a:lnRef>
          <a:fillRef idx="2">
            <a:schemeClr val="accent6"/>
          </a:fillRef>
          <a:effectRef idx="1">
            <a:schemeClr val="accent6"/>
          </a:effectRef>
          <a:fontRef idx="minor">
            <a:schemeClr val="dk1"/>
          </a:fontRef>
        </p:style>
        <p:txBody>
          <a:bodyPr wrap="none" lIns="91420" tIns="45709" rIns="91420" bIns="45709">
            <a:spAutoFit/>
          </a:bodyPr>
          <a:lstStyle/>
          <a:p>
            <a:pPr algn="ctr">
              <a:defRPr/>
            </a:pPr>
            <a:r>
              <a:rPr lang="en-US" dirty="0"/>
              <a:t>Select “Events”</a:t>
            </a:r>
            <a:endParaRPr lang="pt-BR" dirty="0"/>
          </a:p>
        </p:txBody>
      </p:sp>
      <p:sp>
        <p:nvSpPr>
          <p:cNvPr id="20" name="TextBox 19"/>
          <p:cNvSpPr txBox="1"/>
          <p:nvPr/>
        </p:nvSpPr>
        <p:spPr>
          <a:xfrm>
            <a:off x="5694365" y="4724401"/>
            <a:ext cx="2871787" cy="923307"/>
          </a:xfrm>
          <a:prstGeom prst="rect">
            <a:avLst/>
          </a:prstGeom>
        </p:spPr>
        <p:style>
          <a:lnRef idx="1">
            <a:schemeClr val="accent6"/>
          </a:lnRef>
          <a:fillRef idx="2">
            <a:schemeClr val="accent6"/>
          </a:fillRef>
          <a:effectRef idx="1">
            <a:schemeClr val="accent6"/>
          </a:effectRef>
          <a:fontRef idx="minor">
            <a:schemeClr val="dk1"/>
          </a:fontRef>
        </p:style>
        <p:txBody>
          <a:bodyPr lIns="91420" tIns="45709" rIns="91420" bIns="45709">
            <a:spAutoFit/>
          </a:bodyPr>
          <a:lstStyle/>
          <a:p>
            <a:pPr algn="ctr">
              <a:defRPr/>
            </a:pPr>
            <a:r>
              <a:rPr lang="en-US" dirty="0"/>
              <a:t>Select “Click”, then mouse double-click to create the method </a:t>
            </a:r>
            <a:r>
              <a:rPr lang="en-US" b="1" dirty="0"/>
              <a:t>button1_click</a:t>
            </a:r>
            <a:endParaRPr lang="pt-BR" b="1" dirty="0"/>
          </a:p>
        </p:txBody>
      </p:sp>
      <p:sp>
        <p:nvSpPr>
          <p:cNvPr id="36" name="TextBox 35"/>
          <p:cNvSpPr txBox="1"/>
          <p:nvPr/>
        </p:nvSpPr>
        <p:spPr>
          <a:xfrm>
            <a:off x="1479550" y="5029201"/>
            <a:ext cx="2743200" cy="646309"/>
          </a:xfrm>
          <a:prstGeom prst="rect">
            <a:avLst/>
          </a:prstGeom>
        </p:spPr>
        <p:style>
          <a:lnRef idx="1">
            <a:schemeClr val="accent4"/>
          </a:lnRef>
          <a:fillRef idx="2">
            <a:schemeClr val="accent4"/>
          </a:fillRef>
          <a:effectRef idx="1">
            <a:schemeClr val="accent4"/>
          </a:effectRef>
          <a:fontRef idx="minor">
            <a:schemeClr val="dk1"/>
          </a:fontRef>
        </p:style>
        <p:txBody>
          <a:bodyPr lIns="91420" tIns="45709" rIns="91420" bIns="45709">
            <a:spAutoFit/>
          </a:bodyPr>
          <a:lstStyle/>
          <a:p>
            <a:pPr algn="ctr">
              <a:defRPr/>
            </a:pPr>
            <a:r>
              <a:rPr lang="en-US" dirty="0"/>
              <a:t>Or just double-click on the button, same result</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linds(horizontal)">
                                      <p:cBhvr>
                                        <p:cTn id="7" dur="500"/>
                                        <p:tgtEl>
                                          <p:spTgt spid="1028"/>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blinds(horizontal)">
                                      <p:cBhvr>
                                        <p:cTn id="20" dur="500"/>
                                        <p:tgtEl>
                                          <p:spTgt spid="1027"/>
                                        </p:tgtEl>
                                      </p:cBhvr>
                                    </p:animEffect>
                                  </p:childTnLst>
                                </p:cTn>
                              </p:par>
                            </p:childTnLst>
                          </p:cTn>
                        </p:par>
                        <p:par>
                          <p:cTn id="21" fill="hold" nodeType="afterGroup">
                            <p:stCondLst>
                              <p:cond delay="500"/>
                            </p:stCondLst>
                            <p:childTnLst>
                              <p:par>
                                <p:cTn id="22" presetID="3" presetClass="entr" presetSubtype="1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par>
                          <p:cTn id="25" fill="hold" nodeType="afterGroup">
                            <p:stCondLst>
                              <p:cond delay="1000"/>
                            </p:stCondLst>
                            <p:childTnLst>
                              <p:par>
                                <p:cTn id="26" presetID="3"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childTnLst>
                          </p:cTn>
                        </p:par>
                        <p:par>
                          <p:cTn id="29" fill="hold" nodeType="afterGroup">
                            <p:stCondLst>
                              <p:cond delay="1500"/>
                            </p:stCondLst>
                            <p:childTnLst>
                              <p:par>
                                <p:cTn id="30" presetID="3" presetClass="entr" presetSubtype="1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par>
                          <p:cTn id="38" fill="hold" nodeType="afterGroup">
                            <p:stCondLst>
                              <p:cond delay="500"/>
                            </p:stCondLst>
                            <p:childTnLst>
                              <p:par>
                                <p:cTn id="39" presetID="3"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cTn>
                              </p:par>
                            </p:childTnLst>
                          </p:cTn>
                        </p:par>
                        <p:par>
                          <p:cTn id="42" fill="hold" nodeType="afterGroup">
                            <p:stCondLst>
                              <p:cond delay="1000"/>
                            </p:stCondLst>
                            <p:childTnLst>
                              <p:par>
                                <p:cTn id="43" presetID="3" presetClass="entr" presetSubtype="1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linds(horizontal)">
                                      <p:cBhvr>
                                        <p:cTn id="45" dur="500"/>
                                        <p:tgtEl>
                                          <p:spTgt spid="2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blinds(horizontal)">
                                      <p:cBhvr>
                                        <p:cTn id="5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7" grpId="0" animBg="1"/>
      <p:bldP spid="19" grpId="0" animBg="1"/>
      <p:bldP spid="20" grpId="0" animBg="1"/>
      <p:bldP spid="3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idx="4294967295"/>
          </p:nvPr>
        </p:nvSpPr>
        <p:spPr>
          <a:xfrm>
            <a:off x="749303" y="255533"/>
            <a:ext cx="7933930" cy="996452"/>
          </a:xfrm>
          <a:prstGeom prst="rect">
            <a:avLst/>
          </a:prstGeom>
        </p:spPr>
        <p:txBody>
          <a:bodyPr/>
          <a:lstStyle/>
          <a:p>
            <a:r>
              <a:rPr lang="en-US"/>
              <a:t>Create the control events</a:t>
            </a:r>
            <a:endParaRPr lang="pt-BR"/>
          </a:p>
        </p:txBody>
      </p:sp>
      <p:pic>
        <p:nvPicPr>
          <p:cNvPr id="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5541" y="2057400"/>
            <a:ext cx="305752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5-Point Star 31"/>
          <p:cNvSpPr/>
          <p:nvPr/>
        </p:nvSpPr>
        <p:spPr>
          <a:xfrm>
            <a:off x="3852863" y="1524000"/>
            <a:ext cx="1447800" cy="1143000"/>
          </a:xfrm>
          <a:prstGeom prst="star5">
            <a:avLst/>
          </a:prstGeom>
        </p:spPr>
        <p:style>
          <a:lnRef idx="1">
            <a:schemeClr val="accent3"/>
          </a:lnRef>
          <a:fillRef idx="2">
            <a:schemeClr val="accent3"/>
          </a:fillRef>
          <a:effectRef idx="1">
            <a:schemeClr val="accent3"/>
          </a:effectRef>
          <a:fontRef idx="minor">
            <a:schemeClr val="dk1"/>
          </a:fontRef>
        </p:style>
        <p:txBody>
          <a:bodyPr lIns="91420" tIns="45709" rIns="91420" bIns="45709" anchor="ctr"/>
          <a:lstStyle/>
          <a:p>
            <a:pPr algn="ctr">
              <a:defRPr/>
            </a:pPr>
            <a:r>
              <a:rPr lang="en-US" dirty="0"/>
              <a:t>TIP</a:t>
            </a:r>
            <a:endParaRPr lang="pt-BR" dirty="0"/>
          </a:p>
        </p:txBody>
      </p:sp>
      <p:sp>
        <p:nvSpPr>
          <p:cNvPr id="33" name="Rounded Rectangle 32"/>
          <p:cNvSpPr/>
          <p:nvPr/>
        </p:nvSpPr>
        <p:spPr>
          <a:xfrm>
            <a:off x="3319463" y="2667000"/>
            <a:ext cx="381000" cy="381000"/>
          </a:xfrm>
          <a:prstGeom prst="roundRect">
            <a:avLst/>
          </a:prstGeom>
          <a:ln>
            <a:tailEnd type="arrow"/>
          </a:ln>
        </p:spPr>
        <p:style>
          <a:lnRef idx="2">
            <a:schemeClr val="accent3"/>
          </a:lnRef>
          <a:fillRef idx="0">
            <a:schemeClr val="accent3"/>
          </a:fillRef>
          <a:effectRef idx="1">
            <a:schemeClr val="accent3"/>
          </a:effectRef>
          <a:fontRef idx="minor">
            <a:schemeClr val="tx1"/>
          </a:fontRef>
        </p:style>
        <p:txBody>
          <a:bodyPr lIns="91420" tIns="45709" rIns="91420" bIns="45709" anchor="ctr"/>
          <a:lstStyle/>
          <a:p>
            <a:pPr algn="ctr">
              <a:defRPr/>
            </a:pPr>
            <a:endParaRPr lang="pt-BR"/>
          </a:p>
        </p:txBody>
      </p:sp>
      <p:sp>
        <p:nvSpPr>
          <p:cNvPr id="34" name="Rounded Rectangle 33"/>
          <p:cNvSpPr/>
          <p:nvPr/>
        </p:nvSpPr>
        <p:spPr>
          <a:xfrm>
            <a:off x="2716213" y="3827463"/>
            <a:ext cx="2362200" cy="304800"/>
          </a:xfrm>
          <a:prstGeom prst="roundRect">
            <a:avLst/>
          </a:prstGeom>
          <a:ln>
            <a:tailEnd type="arrow"/>
          </a:ln>
        </p:spPr>
        <p:style>
          <a:lnRef idx="2">
            <a:schemeClr val="accent3"/>
          </a:lnRef>
          <a:fillRef idx="0">
            <a:schemeClr val="accent3"/>
          </a:fillRef>
          <a:effectRef idx="1">
            <a:schemeClr val="accent3"/>
          </a:effectRef>
          <a:fontRef idx="minor">
            <a:schemeClr val="tx1"/>
          </a:fontRef>
        </p:style>
        <p:txBody>
          <a:bodyPr lIns="91420" tIns="45709" rIns="91420" bIns="45709" anchor="ctr"/>
          <a:lstStyle/>
          <a:p>
            <a:pPr algn="ctr">
              <a:defRPr/>
            </a:pPr>
            <a:endParaRPr lang="pt-BR"/>
          </a:p>
        </p:txBody>
      </p:sp>
      <p:cxnSp>
        <p:nvCxnSpPr>
          <p:cNvPr id="35" name="Straight Arrow Connector 34"/>
          <p:cNvCxnSpPr>
            <a:stCxn id="33" idx="2"/>
            <a:endCxn id="34" idx="0"/>
          </p:cNvCxnSpPr>
          <p:nvPr/>
        </p:nvCxnSpPr>
        <p:spPr>
          <a:xfrm rot="16200000" flipH="1">
            <a:off x="3313906" y="3244057"/>
            <a:ext cx="779463" cy="38735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linds(horizontal)">
                                      <p:cBhvr>
                                        <p:cTn id="10" dur="500"/>
                                        <p:tgtEl>
                                          <p:spTgt spid="3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linds(horizontal)">
                                      <p:cBhvr>
                                        <p:cTn id="13" dur="500"/>
                                        <p:tgtEl>
                                          <p:spTgt spid="3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blinds(horizontal)">
                                      <p:cBhvr>
                                        <p:cTn id="16" dur="500"/>
                                        <p:tgtEl>
                                          <p:spTgt spid="34"/>
                                        </p:tgtEl>
                                      </p:cBhvr>
                                    </p:animEffect>
                                  </p:childTnLst>
                                </p:cTn>
                              </p:par>
                              <p:par>
                                <p:cTn id="17" presetID="3" presetClass="entr" presetSubtype="1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blinds(horizontal)">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a:t>User Interface Design 		</a:t>
            </a:r>
          </a:p>
        </p:txBody>
      </p:sp>
      <p:sp>
        <p:nvSpPr>
          <p:cNvPr id="89091" name="Rectangle 3"/>
          <p:cNvSpPr>
            <a:spLocks noGrp="1" noChangeArrowheads="1"/>
          </p:cNvSpPr>
          <p:nvPr>
            <p:ph idx="4294967295"/>
          </p:nvPr>
        </p:nvSpPr>
        <p:spPr>
          <a:xfrm>
            <a:off x="457200" y="1066800"/>
            <a:ext cx="7933930" cy="4708877"/>
          </a:xfrm>
          <a:prstGeom prst="rect">
            <a:avLst/>
          </a:prstGeom>
        </p:spPr>
        <p:txBody>
          <a:bodyPr/>
          <a:lstStyle/>
          <a:p>
            <a:pPr lvl="1" eaLnBrk="1" hangingPunct="1"/>
            <a:r>
              <a:rPr lang="en-US" sz="2400" dirty="0"/>
              <a:t>AutoCAD Defined</a:t>
            </a:r>
          </a:p>
          <a:p>
            <a:pPr lvl="2" eaLnBrk="1" hangingPunct="1"/>
            <a:r>
              <a:rPr lang="en-US" sz="1800" dirty="0"/>
              <a:t>Menus – Application level menu, Context menu</a:t>
            </a:r>
          </a:p>
          <a:p>
            <a:pPr lvl="2" eaLnBrk="1" hangingPunct="1"/>
            <a:r>
              <a:rPr lang="en-US" sz="1800" dirty="0"/>
              <a:t>Dialogs </a:t>
            </a:r>
          </a:p>
          <a:p>
            <a:pPr lvl="3" eaLnBrk="1" hangingPunct="1"/>
            <a:r>
              <a:rPr lang="en-US" sz="1800" dirty="0"/>
              <a:t>AutoCAD’s Enhanced Secondary Windows ( Palettes )</a:t>
            </a:r>
          </a:p>
          <a:p>
            <a:pPr lvl="3" eaLnBrk="1" hangingPunct="1"/>
            <a:r>
              <a:rPr lang="en-US" sz="1800" dirty="0"/>
              <a:t>Color, </a:t>
            </a:r>
            <a:r>
              <a:rPr lang="en-US" sz="1800" dirty="0" err="1"/>
              <a:t>Linetype</a:t>
            </a:r>
            <a:r>
              <a:rPr lang="en-US" sz="1800" dirty="0"/>
              <a:t>, </a:t>
            </a:r>
            <a:r>
              <a:rPr lang="en-US" sz="1800" dirty="0" err="1"/>
              <a:t>Lineweight</a:t>
            </a:r>
            <a:r>
              <a:rPr lang="en-US" sz="1800" dirty="0"/>
              <a:t>, </a:t>
            </a:r>
            <a:r>
              <a:rPr lang="en-US" sz="1800" dirty="0" err="1"/>
              <a:t>OpenFile</a:t>
            </a:r>
            <a:r>
              <a:rPr lang="en-US" sz="1800" dirty="0"/>
              <a:t> dialogs</a:t>
            </a:r>
          </a:p>
          <a:p>
            <a:pPr lvl="2" eaLnBrk="1" hangingPunct="1"/>
            <a:r>
              <a:rPr lang="en-US" sz="1800" dirty="0"/>
              <a:t>Tabbed Dialog Extensions (to Options Dialog)</a:t>
            </a:r>
          </a:p>
          <a:p>
            <a:pPr lvl="2" eaLnBrk="1" hangingPunct="1"/>
            <a:r>
              <a:rPr lang="en-US" sz="1800" dirty="0"/>
              <a:t>Status Bar</a:t>
            </a:r>
          </a:p>
          <a:p>
            <a:pPr lvl="2" eaLnBrk="1" hangingPunct="1"/>
            <a:r>
              <a:rPr lang="en-US" sz="1800" dirty="0"/>
              <a:t>Tray</a:t>
            </a:r>
          </a:p>
          <a:p>
            <a:pPr lvl="2" eaLnBrk="1" hangingPunct="1"/>
            <a:r>
              <a:rPr lang="en-US" sz="1800" dirty="0"/>
              <a:t>Drag-Drop</a:t>
            </a:r>
          </a:p>
          <a:p>
            <a:pPr lvl="2" eaLnBrk="1" hangingPunct="1"/>
            <a:r>
              <a:rPr lang="en-US" sz="1800" dirty="0"/>
              <a:t>And more. </a:t>
            </a:r>
            <a:r>
              <a:rPr lang="en-US" sz="1800" dirty="0">
                <a:solidFill>
                  <a:srgbClr val="0000CC"/>
                </a:solidFill>
              </a:rPr>
              <a:t>Explore </a:t>
            </a:r>
            <a:r>
              <a:rPr lang="en-US" sz="1800" dirty="0" err="1">
                <a:solidFill>
                  <a:srgbClr val="0000CC"/>
                </a:solidFill>
              </a:rPr>
              <a:t>Autodesk.AutoCAD.Windows</a:t>
            </a:r>
            <a:r>
              <a:rPr lang="en-US" sz="1800" dirty="0">
                <a:solidFill>
                  <a:srgbClr val="0000CC"/>
                </a:solidFill>
              </a:rPr>
              <a:t> namespace</a:t>
            </a:r>
          </a:p>
          <a:p>
            <a:pPr lvl="2" eaLnBrk="1" hangingPunct="1"/>
            <a:endParaRPr lang="en-US" dirty="0"/>
          </a:p>
          <a:p>
            <a:pPr lvl="1" eaLnBrk="1" hangingPunct="1"/>
            <a:r>
              <a:rPr lang="en-US" sz="2400" dirty="0"/>
              <a:t>Windows Defined</a:t>
            </a:r>
          </a:p>
          <a:p>
            <a:pPr lvl="2" eaLnBrk="1" hangingPunct="1"/>
            <a:r>
              <a:rPr lang="en-US" sz="1800" dirty="0"/>
              <a:t>Windows Forms (</a:t>
            </a:r>
            <a:r>
              <a:rPr lang="en-US" sz="1800" dirty="0" err="1"/>
              <a:t>Winform</a:t>
            </a:r>
            <a:r>
              <a:rPr lang="en-US" sz="1800" dirty="0"/>
              <a:t>) </a:t>
            </a:r>
          </a:p>
          <a:p>
            <a:pPr lvl="2" eaLnBrk="1" hangingPunct="1"/>
            <a:r>
              <a:rPr lang="en-US" sz="1800" dirty="0"/>
              <a:t>Host of other controls defined in CLR</a:t>
            </a:r>
          </a:p>
          <a:p>
            <a:pPr lvl="1" eaLnBrk="1" hangingPunct="1"/>
            <a:endParaRPr lang="en-US" dirty="0"/>
          </a:p>
        </p:txBody>
      </p:sp>
    </p:spTree>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idx="4294967295"/>
          </p:nvPr>
        </p:nvSpPr>
        <p:spPr>
          <a:xfrm>
            <a:off x="749303" y="255533"/>
            <a:ext cx="7933930" cy="996452"/>
          </a:xfrm>
          <a:prstGeom prst="rect">
            <a:avLst/>
          </a:prstGeom>
        </p:spPr>
        <p:txBody>
          <a:bodyPr/>
          <a:lstStyle/>
          <a:p>
            <a:r>
              <a:rPr lang="en-US"/>
              <a:t>Using a form inside AutoCAD</a:t>
            </a:r>
            <a:endParaRPr lang="pt-BR"/>
          </a:p>
        </p:txBody>
      </p:sp>
      <p:sp>
        <p:nvSpPr>
          <p:cNvPr id="90115" name="Content Placeholder 2"/>
          <p:cNvSpPr>
            <a:spLocks noGrp="1"/>
          </p:cNvSpPr>
          <p:nvPr>
            <p:ph idx="4294967295"/>
          </p:nvPr>
        </p:nvSpPr>
        <p:spPr>
          <a:xfrm>
            <a:off x="749303" y="1508626"/>
            <a:ext cx="7933930" cy="4708877"/>
          </a:xfrm>
          <a:prstGeom prst="rect">
            <a:avLst/>
          </a:prstGeom>
        </p:spPr>
        <p:txBody>
          <a:bodyPr/>
          <a:lstStyle/>
          <a:p>
            <a:r>
              <a:rPr lang="en-US" sz="2400" dirty="0"/>
              <a:t>Modal forms</a:t>
            </a:r>
          </a:p>
          <a:p>
            <a:pPr lvl="1"/>
            <a:r>
              <a:rPr lang="en-US" sz="2000" dirty="0" err="1">
                <a:solidFill>
                  <a:srgbClr val="0000CC"/>
                </a:solidFill>
              </a:rPr>
              <a:t>Application.ShowModalDialog</a:t>
            </a:r>
            <a:endParaRPr lang="en-US" sz="2000" dirty="0">
              <a:solidFill>
                <a:srgbClr val="0000CC"/>
              </a:solidFill>
            </a:endParaRPr>
          </a:p>
          <a:p>
            <a:endParaRPr lang="en-US" dirty="0"/>
          </a:p>
          <a:p>
            <a:r>
              <a:rPr lang="en-US" sz="2400" dirty="0"/>
              <a:t>Modeless forms (consider Palette instead)</a:t>
            </a:r>
          </a:p>
          <a:p>
            <a:pPr lvl="1"/>
            <a:r>
              <a:rPr lang="en-US" sz="2000" dirty="0" err="1">
                <a:solidFill>
                  <a:srgbClr val="0000CC"/>
                </a:solidFill>
              </a:rPr>
              <a:t>Application.ShowModelessDialog</a:t>
            </a:r>
            <a:endParaRPr lang="en-US" sz="2000" dirty="0">
              <a:solidFill>
                <a:srgbClr val="0000CC"/>
              </a:solidFill>
            </a:endParaRPr>
          </a:p>
          <a:p>
            <a:endParaRPr lang="en-US" dirty="0"/>
          </a:p>
          <a:p>
            <a:r>
              <a:rPr lang="en-US" sz="2400" dirty="0"/>
              <a:t>Persists size and position automatically</a:t>
            </a:r>
          </a:p>
          <a:p>
            <a:endParaRPr lang="en-US" dirty="0">
              <a:latin typeface="Courier New" pitchFamily="49" charset="0"/>
              <a:cs typeface="Courier New" pitchFamily="49" charset="0"/>
            </a:endParaRPr>
          </a:p>
        </p:txBody>
      </p:sp>
    </p:spTree>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idx="4294967295"/>
          </p:nvPr>
        </p:nvSpPr>
        <p:spPr>
          <a:xfrm>
            <a:off x="749303" y="255533"/>
            <a:ext cx="7933930" cy="996452"/>
          </a:xfrm>
          <a:prstGeom prst="rect">
            <a:avLst/>
          </a:prstGeom>
        </p:spPr>
        <p:txBody>
          <a:bodyPr/>
          <a:lstStyle/>
          <a:p>
            <a:r>
              <a:rPr lang="en-US"/>
              <a:t>Palette in AutoCAD</a:t>
            </a:r>
            <a:endParaRPr lang="pt-BR"/>
          </a:p>
        </p:txBody>
      </p:sp>
      <p:sp>
        <p:nvSpPr>
          <p:cNvPr id="3" name="Content Placeholder 2"/>
          <p:cNvSpPr>
            <a:spLocks noGrp="1"/>
          </p:cNvSpPr>
          <p:nvPr>
            <p:ph idx="4294967295"/>
          </p:nvPr>
        </p:nvSpPr>
        <p:spPr>
          <a:xfrm>
            <a:off x="749303" y="1508626"/>
            <a:ext cx="7933930" cy="4708877"/>
          </a:xfrm>
          <a:prstGeom prst="rect">
            <a:avLst/>
          </a:prstGeom>
        </p:spPr>
        <p:txBody>
          <a:bodyPr/>
          <a:lstStyle/>
          <a:p>
            <a:pPr>
              <a:defRPr/>
            </a:pPr>
            <a:r>
              <a:rPr lang="en-US" sz="2400" dirty="0"/>
              <a:t>Create a </a:t>
            </a:r>
            <a:r>
              <a:rPr lang="en-US" sz="2400" dirty="0">
                <a:solidFill>
                  <a:srgbClr val="0000CC"/>
                </a:solidFill>
              </a:rPr>
              <a:t>user control</a:t>
            </a:r>
          </a:p>
          <a:p>
            <a:pPr>
              <a:defRPr/>
            </a:pPr>
            <a:endParaRPr lang="en-US" sz="2400" dirty="0"/>
          </a:p>
          <a:p>
            <a:pPr>
              <a:defRPr/>
            </a:pPr>
            <a:r>
              <a:rPr lang="en-US" sz="2400" dirty="0"/>
              <a:t>Create a </a:t>
            </a:r>
            <a:r>
              <a:rPr lang="en-US" sz="2400" dirty="0" err="1">
                <a:solidFill>
                  <a:srgbClr val="0000CC"/>
                </a:solidFill>
              </a:rPr>
              <a:t>PaletteSet</a:t>
            </a:r>
            <a:endParaRPr lang="en-US" sz="2400" dirty="0">
              <a:solidFill>
                <a:srgbClr val="0000CC"/>
              </a:solidFill>
            </a:endParaRPr>
          </a:p>
          <a:p>
            <a:pPr>
              <a:defRPr/>
            </a:pPr>
            <a:endParaRPr lang="en-US" sz="2400" dirty="0"/>
          </a:p>
          <a:p>
            <a:pPr>
              <a:defRPr/>
            </a:pPr>
            <a:r>
              <a:rPr lang="en-US" sz="2400" dirty="0"/>
              <a:t>Add the user control to the palette using </a:t>
            </a:r>
            <a:r>
              <a:rPr lang="en-US" sz="2400" dirty="0">
                <a:solidFill>
                  <a:srgbClr val="0000CC"/>
                </a:solidFill>
              </a:rPr>
              <a:t>Add</a:t>
            </a:r>
            <a:r>
              <a:rPr lang="en-US" sz="2400" dirty="0"/>
              <a:t> method.</a:t>
            </a:r>
          </a:p>
          <a:p>
            <a:pPr marL="0" indent="0">
              <a:buNone/>
              <a:defRPr/>
            </a:pPr>
            <a:r>
              <a:rPr lang="en-US" sz="2400" dirty="0"/>
              <a:t>  </a:t>
            </a:r>
          </a:p>
          <a:p>
            <a:pPr>
              <a:defRPr/>
            </a:pPr>
            <a:r>
              <a:rPr lang="en-US" sz="2400" dirty="0"/>
              <a:t>Set the </a:t>
            </a:r>
            <a:r>
              <a:rPr lang="en-US" sz="2400" dirty="0">
                <a:solidFill>
                  <a:srgbClr val="0000CC"/>
                </a:solidFill>
              </a:rPr>
              <a:t>Visible</a:t>
            </a:r>
            <a:r>
              <a:rPr lang="en-US" sz="2400" dirty="0"/>
              <a:t> property of the </a:t>
            </a:r>
            <a:r>
              <a:rPr lang="en-US" sz="2400" dirty="0" err="1"/>
              <a:t>paletteset</a:t>
            </a:r>
            <a:endParaRPr lang="en-US" sz="2400" dirty="0"/>
          </a:p>
          <a:p>
            <a:pPr marL="0" indent="0">
              <a:buNone/>
              <a:defRPr/>
            </a:pPr>
            <a:endParaRPr lang="en-US" dirty="0">
              <a:latin typeface="Courier New" pitchFamily="49" charset="0"/>
              <a:cs typeface="Courier New" pitchFamily="49" charset="0"/>
            </a:endParaRPr>
          </a:p>
        </p:txBody>
      </p:sp>
    </p:spTree>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dirty="0"/>
              <a:t>Handling Events</a:t>
            </a:r>
          </a:p>
        </p:txBody>
      </p:sp>
      <p:sp>
        <p:nvSpPr>
          <p:cNvPr id="92163" name="Rectangle 3"/>
          <p:cNvSpPr>
            <a:spLocks noGrp="1" noChangeArrowheads="1"/>
          </p:cNvSpPr>
          <p:nvPr>
            <p:ph idx="4294967295"/>
          </p:nvPr>
        </p:nvSpPr>
        <p:spPr>
          <a:xfrm>
            <a:off x="228600" y="1066800"/>
            <a:ext cx="7934325" cy="5334000"/>
          </a:xfrm>
          <a:prstGeom prst="rect">
            <a:avLst/>
          </a:prstGeom>
        </p:spPr>
        <p:txBody>
          <a:bodyPr/>
          <a:lstStyle/>
          <a:p>
            <a:pPr lvl="1" eaLnBrk="1" hangingPunct="1"/>
            <a:r>
              <a:rPr lang="en-US" dirty="0">
                <a:solidFill>
                  <a:srgbClr val="0000CC"/>
                </a:solidFill>
              </a:rPr>
              <a:t>Event </a:t>
            </a:r>
          </a:p>
          <a:p>
            <a:pPr lvl="2" eaLnBrk="1" hangingPunct="1"/>
            <a:r>
              <a:rPr lang="en-US" sz="1800" dirty="0"/>
              <a:t>message sent by an object to notify something has happened</a:t>
            </a:r>
          </a:p>
          <a:p>
            <a:pPr lvl="2" eaLnBrk="1" hangingPunct="1"/>
            <a:r>
              <a:rPr lang="en-US" sz="1800" dirty="0"/>
              <a:t>message is received in a function call by one or more listeners</a:t>
            </a:r>
          </a:p>
          <a:p>
            <a:pPr lvl="2" eaLnBrk="1" hangingPunct="1"/>
            <a:r>
              <a:rPr lang="en-US" sz="1800" dirty="0"/>
              <a:t>event sender only requires function pointer to dispatch a message</a:t>
            </a:r>
          </a:p>
          <a:p>
            <a:pPr lvl="2" eaLnBrk="1" hangingPunct="1"/>
            <a:r>
              <a:rPr lang="en-US" sz="1800" dirty="0"/>
              <a:t>any interested party can implement the function and receive the event</a:t>
            </a:r>
          </a:p>
          <a:p>
            <a:pPr lvl="2" eaLnBrk="1" hangingPunct="1"/>
            <a:r>
              <a:rPr lang="en-US" sz="1800" dirty="0"/>
              <a:t>function must have a specific signature that the sender requires</a:t>
            </a:r>
          </a:p>
          <a:p>
            <a:pPr lvl="2" eaLnBrk="1" hangingPunct="1"/>
            <a:r>
              <a:rPr lang="en-US" sz="1800" dirty="0"/>
              <a:t>Use .NET delegates to ‘</a:t>
            </a:r>
            <a:r>
              <a:rPr lang="en-US" sz="1800" i="1" dirty="0"/>
              <a:t>wire</a:t>
            </a:r>
            <a:r>
              <a:rPr lang="en-US" sz="1800" dirty="0"/>
              <a:t>’ sender and receiver</a:t>
            </a:r>
          </a:p>
          <a:p>
            <a:pPr lvl="2" eaLnBrk="1" hangingPunct="1"/>
            <a:endParaRPr lang="en-US" sz="800" dirty="0"/>
          </a:p>
          <a:p>
            <a:pPr lvl="1" eaLnBrk="1" hangingPunct="1"/>
            <a:r>
              <a:rPr lang="en-US" dirty="0">
                <a:solidFill>
                  <a:srgbClr val="0000CC"/>
                </a:solidFill>
              </a:rPr>
              <a:t>Delegates</a:t>
            </a:r>
          </a:p>
          <a:p>
            <a:pPr lvl="2" eaLnBrk="1" hangingPunct="1"/>
            <a:r>
              <a:rPr lang="en-US" sz="1800" dirty="0"/>
              <a:t>Like a class (can be instantiated) but with a signature</a:t>
            </a:r>
          </a:p>
          <a:p>
            <a:pPr lvl="2" eaLnBrk="1" hangingPunct="1"/>
            <a:r>
              <a:rPr lang="en-US" sz="1800" dirty="0"/>
              <a:t>Holds references to functions having same signature</a:t>
            </a:r>
          </a:p>
          <a:p>
            <a:pPr lvl="2" eaLnBrk="1" hangingPunct="1"/>
            <a:r>
              <a:rPr lang="en-US" sz="1800" dirty="0"/>
              <a:t>Like ‘Type-Safe’ function pointer</a:t>
            </a:r>
          </a:p>
          <a:p>
            <a:pPr lvl="2" eaLnBrk="1" hangingPunct="1"/>
            <a:r>
              <a:rPr lang="en-US" sz="1800" dirty="0"/>
              <a:t>Can encapsulate any method which matches the specific signature</a:t>
            </a:r>
          </a:p>
          <a:p>
            <a:pPr lvl="2" eaLnBrk="1" hangingPunct="1"/>
            <a:endParaRPr lang="en-US" dirty="0"/>
          </a:p>
          <a:p>
            <a:pPr lvl="2" eaLnBrk="1" hangingPunct="1"/>
            <a:endParaRPr lang="en-US" dirty="0"/>
          </a:p>
          <a:p>
            <a:pPr lvl="1" eaLnBrk="1" hangingPunct="1"/>
            <a:endParaRPr lang="en-US" dirty="0"/>
          </a:p>
          <a:p>
            <a:pPr lvl="2" eaLnBrk="1" hangingPunct="1"/>
            <a:endParaRPr lang="en-US" dirty="0"/>
          </a:p>
          <a:p>
            <a:pPr lvl="2" eaLnBrk="1" hangingPunct="1"/>
            <a:endParaRPr lang="en-US" dirty="0"/>
          </a:p>
          <a:p>
            <a:pPr lvl="2" eaLnBrk="1" hangingPunct="1"/>
            <a:endParaRPr lang="en-US" dirty="0"/>
          </a:p>
          <a:p>
            <a:pPr lvl="2" eaLnBrk="1" hangingPunct="1"/>
            <a:endParaRPr lang="en-US" dirty="0"/>
          </a:p>
          <a:p>
            <a:pPr lvl="2" eaLnBrk="1" hangingPunct="1"/>
            <a:endParaRPr lang="en-US" dirty="0"/>
          </a:p>
        </p:txBody>
      </p:sp>
    </p:spTree>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a:t>Using Delegates</a:t>
            </a:r>
          </a:p>
        </p:txBody>
      </p:sp>
      <p:sp>
        <p:nvSpPr>
          <p:cNvPr id="185347" name="Rectangle 3"/>
          <p:cNvSpPr>
            <a:spLocks noGrp="1" noChangeArrowheads="1"/>
          </p:cNvSpPr>
          <p:nvPr>
            <p:ph idx="4294967295"/>
          </p:nvPr>
        </p:nvSpPr>
        <p:spPr>
          <a:xfrm>
            <a:off x="228600" y="1143000"/>
            <a:ext cx="7933930" cy="5074503"/>
          </a:xfrm>
          <a:prstGeom prst="rect">
            <a:avLst/>
          </a:prstGeom>
        </p:spPr>
        <p:txBody>
          <a:bodyPr/>
          <a:lstStyle/>
          <a:p>
            <a:pPr lvl="1" eaLnBrk="1" hangingPunct="1">
              <a:lnSpc>
                <a:spcPct val="90000"/>
              </a:lnSpc>
              <a:defRPr/>
            </a:pPr>
            <a:r>
              <a:rPr lang="en-US" sz="1800" dirty="0">
                <a:sym typeface="Arial" charset="0"/>
              </a:rPr>
              <a:t>Delegates in AutoCAD’s .NET API usually have ‘</a:t>
            </a:r>
            <a:r>
              <a:rPr lang="en-US" sz="1800" dirty="0" err="1">
                <a:sym typeface="Arial" charset="0"/>
              </a:rPr>
              <a:t>EventHandler</a:t>
            </a:r>
            <a:r>
              <a:rPr lang="en-US" sz="1800" dirty="0">
                <a:sym typeface="Arial" charset="0"/>
              </a:rPr>
              <a:t>’ suffix</a:t>
            </a:r>
          </a:p>
          <a:p>
            <a:pPr lvl="2" eaLnBrk="1" hangingPunct="1">
              <a:lnSpc>
                <a:spcPct val="90000"/>
              </a:lnSpc>
              <a:defRPr/>
            </a:pPr>
            <a:r>
              <a:rPr lang="en-US" sz="1600" dirty="0">
                <a:sym typeface="Arial" charset="0"/>
              </a:rPr>
              <a:t>Lookup the signature of the delegate in the object browser</a:t>
            </a:r>
          </a:p>
          <a:p>
            <a:pPr lvl="2" eaLnBrk="1" hangingPunct="1">
              <a:lnSpc>
                <a:spcPct val="90000"/>
              </a:lnSpc>
              <a:defRPr/>
            </a:pPr>
            <a:endParaRPr lang="en-US" sz="1600" dirty="0">
              <a:sym typeface="Arial" charset="0"/>
            </a:endParaRPr>
          </a:p>
          <a:p>
            <a:pPr lvl="1" eaLnBrk="1" hangingPunct="1">
              <a:lnSpc>
                <a:spcPct val="90000"/>
              </a:lnSpc>
              <a:defRPr/>
            </a:pPr>
            <a:r>
              <a:rPr lang="en-US" sz="1800" dirty="0">
                <a:sym typeface="Arial" charset="0"/>
              </a:rPr>
              <a:t>Implement a function with same signature </a:t>
            </a:r>
          </a:p>
          <a:p>
            <a:pPr lvl="1" eaLnBrk="1" hangingPunct="1">
              <a:lnSpc>
                <a:spcPct val="90000"/>
              </a:lnSpc>
              <a:defRPr/>
            </a:pPr>
            <a:r>
              <a:rPr lang="en-US" sz="1800" dirty="0">
                <a:sym typeface="Arial" charset="0"/>
              </a:rPr>
              <a:t>Instantiate the delegate passing address of the function into its constructor</a:t>
            </a:r>
          </a:p>
          <a:p>
            <a:pPr lvl="1" eaLnBrk="1" hangingPunct="1">
              <a:lnSpc>
                <a:spcPct val="90000"/>
              </a:lnSpc>
              <a:defRPr/>
            </a:pPr>
            <a:r>
              <a:rPr lang="en-US" sz="1800" dirty="0">
                <a:sym typeface="Arial" charset="0"/>
              </a:rPr>
              <a:t>Add the delegate instance to sender’s list of listeners</a:t>
            </a:r>
          </a:p>
          <a:p>
            <a:pPr lvl="2" eaLnBrk="1" hangingPunct="1">
              <a:lnSpc>
                <a:spcPct val="90000"/>
              </a:lnSpc>
              <a:defRPr/>
            </a:pPr>
            <a:r>
              <a:rPr lang="en-US" sz="1600" dirty="0">
                <a:sym typeface="Arial" charset="0"/>
              </a:rPr>
              <a:t>C#, use </a:t>
            </a:r>
            <a:r>
              <a:rPr lang="en-US" sz="1600" dirty="0">
                <a:solidFill>
                  <a:srgbClr val="0000CC"/>
                </a:solidFill>
                <a:sym typeface="Arial" charset="0"/>
              </a:rPr>
              <a:t>+= operator</a:t>
            </a:r>
          </a:p>
          <a:p>
            <a:pPr lvl="2" eaLnBrk="1" hangingPunct="1">
              <a:lnSpc>
                <a:spcPct val="90000"/>
              </a:lnSpc>
              <a:defRPr/>
            </a:pPr>
            <a:r>
              <a:rPr lang="en-US" sz="1600" dirty="0">
                <a:sym typeface="Arial" charset="0"/>
              </a:rPr>
              <a:t>VB, use </a:t>
            </a:r>
            <a:r>
              <a:rPr lang="en-US" sz="1600" dirty="0" err="1">
                <a:solidFill>
                  <a:srgbClr val="0000CC"/>
                </a:solidFill>
                <a:sym typeface="Arial" charset="0"/>
              </a:rPr>
              <a:t>AddHandler</a:t>
            </a:r>
            <a:endParaRPr lang="en-US" sz="1600" dirty="0">
              <a:solidFill>
                <a:srgbClr val="0000CC"/>
              </a:solidFill>
              <a:sym typeface="Arial" charset="0"/>
            </a:endParaRPr>
          </a:p>
          <a:p>
            <a:pPr lvl="2" eaLnBrk="1" hangingPunct="1">
              <a:lnSpc>
                <a:spcPct val="90000"/>
              </a:lnSpc>
              <a:defRPr/>
            </a:pPr>
            <a:endParaRPr lang="en-US" sz="1600" dirty="0">
              <a:sym typeface="Arial" charset="0"/>
            </a:endParaRPr>
          </a:p>
          <a:p>
            <a:pPr lvl="1" eaLnBrk="1" hangingPunct="1">
              <a:lnSpc>
                <a:spcPct val="90000"/>
              </a:lnSpc>
              <a:buFont typeface="Wingdings" pitchFamily="2" charset="2"/>
              <a:buNone/>
              <a:defRPr/>
            </a:pPr>
            <a:r>
              <a:rPr lang="en-US" sz="1800" dirty="0">
                <a:sym typeface="Arial" charset="0"/>
              </a:rPr>
              <a:t>   </a:t>
            </a:r>
            <a:r>
              <a:rPr lang="en-US" sz="1800" dirty="0">
                <a:solidFill>
                  <a:schemeClr val="folHlink"/>
                </a:solidFill>
                <a:sym typeface="Arial" charset="0"/>
              </a:rPr>
              <a:t>Delegate</a:t>
            </a:r>
            <a:r>
              <a:rPr lang="en-US" sz="1800" dirty="0">
                <a:sym typeface="Arial" charset="0"/>
              </a:rPr>
              <a:t> </a:t>
            </a:r>
            <a:r>
              <a:rPr lang="en-US" sz="1800" dirty="0" err="1">
                <a:sym typeface="Arial" charset="0"/>
              </a:rPr>
              <a:t>myDelegate</a:t>
            </a:r>
            <a:r>
              <a:rPr lang="en-US" sz="1800" dirty="0">
                <a:sym typeface="Arial" charset="0"/>
              </a:rPr>
              <a:t> = </a:t>
            </a:r>
            <a:r>
              <a:rPr lang="en-US" sz="1800" dirty="0">
                <a:solidFill>
                  <a:srgbClr val="0000CC"/>
                </a:solidFill>
                <a:sym typeface="Arial" charset="0"/>
              </a:rPr>
              <a:t>new </a:t>
            </a:r>
            <a:r>
              <a:rPr lang="en-US" sz="1800" dirty="0">
                <a:solidFill>
                  <a:schemeClr val="folHlink"/>
                </a:solidFill>
                <a:sym typeface="Arial" charset="0"/>
              </a:rPr>
              <a:t>Delegate</a:t>
            </a:r>
            <a:r>
              <a:rPr lang="en-US" sz="1800" dirty="0">
                <a:sym typeface="Arial" charset="0"/>
              </a:rPr>
              <a:t>(</a:t>
            </a:r>
            <a:r>
              <a:rPr lang="en-US" sz="1800" dirty="0">
                <a:solidFill>
                  <a:srgbClr val="0000CC"/>
                </a:solidFill>
                <a:sym typeface="Arial" charset="0"/>
              </a:rPr>
              <a:t>address of </a:t>
            </a:r>
            <a:r>
              <a:rPr lang="en-US" sz="1800" dirty="0" err="1">
                <a:sym typeface="Arial" charset="0"/>
              </a:rPr>
              <a:t>myFunction</a:t>
            </a:r>
            <a:r>
              <a:rPr lang="en-US" sz="1800" dirty="0">
                <a:sym typeface="Arial" charset="0"/>
              </a:rPr>
              <a:t>);</a:t>
            </a:r>
          </a:p>
          <a:p>
            <a:pPr lvl="1" eaLnBrk="1" hangingPunct="1">
              <a:lnSpc>
                <a:spcPct val="90000"/>
              </a:lnSpc>
              <a:buFont typeface="Wingdings" pitchFamily="2" charset="2"/>
              <a:buNone/>
              <a:defRPr/>
            </a:pPr>
            <a:r>
              <a:rPr lang="en-US" sz="1800" dirty="0">
                <a:sym typeface="Arial" charset="0"/>
              </a:rPr>
              <a:t>   </a:t>
            </a:r>
            <a:r>
              <a:rPr lang="en-US" sz="1800" dirty="0" err="1">
                <a:sym typeface="Arial" charset="0"/>
              </a:rPr>
              <a:t>EventSender.</a:t>
            </a:r>
            <a:r>
              <a:rPr lang="en-US" sz="1800" dirty="0" err="1">
                <a:solidFill>
                  <a:srgbClr val="008000"/>
                </a:solidFill>
                <a:sym typeface="Arial" charset="0"/>
              </a:rPr>
              <a:t>Event</a:t>
            </a:r>
            <a:r>
              <a:rPr lang="en-US" sz="1800" dirty="0">
                <a:solidFill>
                  <a:srgbClr val="008000"/>
                </a:solidFill>
                <a:sym typeface="Arial" charset="0"/>
              </a:rPr>
              <a:t> </a:t>
            </a:r>
            <a:r>
              <a:rPr lang="en-US" sz="1800" dirty="0">
                <a:solidFill>
                  <a:srgbClr val="0000CC"/>
                </a:solidFill>
                <a:sym typeface="Arial" charset="0"/>
              </a:rPr>
              <a:t>+=</a:t>
            </a:r>
            <a:r>
              <a:rPr lang="en-US" sz="1800" dirty="0">
                <a:sym typeface="Arial" charset="0"/>
              </a:rPr>
              <a:t> </a:t>
            </a:r>
            <a:r>
              <a:rPr lang="en-US" sz="1800" dirty="0" err="1">
                <a:sym typeface="Arial" charset="0"/>
              </a:rPr>
              <a:t>myDelegate</a:t>
            </a:r>
            <a:r>
              <a:rPr lang="en-US" sz="1800" dirty="0">
                <a:sym typeface="Arial" charset="0"/>
              </a:rPr>
              <a:t>;</a:t>
            </a:r>
          </a:p>
          <a:p>
            <a:pPr lvl="1" eaLnBrk="1" hangingPunct="1">
              <a:lnSpc>
                <a:spcPct val="90000"/>
              </a:lnSpc>
              <a:buFont typeface="Wingdings" pitchFamily="2" charset="2"/>
              <a:buNone/>
              <a:defRPr/>
            </a:pPr>
            <a:endParaRPr lang="en-US" sz="1800" dirty="0">
              <a:sym typeface="Arial" charset="0"/>
            </a:endParaRPr>
          </a:p>
          <a:p>
            <a:pPr lvl="1" eaLnBrk="1" hangingPunct="1">
              <a:lnSpc>
                <a:spcPct val="90000"/>
              </a:lnSpc>
              <a:buFont typeface="Wingdings" pitchFamily="2" charset="2"/>
              <a:buNone/>
              <a:defRPr/>
            </a:pPr>
            <a:r>
              <a:rPr lang="en-US" sz="1800" dirty="0">
                <a:sym typeface="Arial" charset="0"/>
              </a:rPr>
              <a:t>    </a:t>
            </a:r>
            <a:r>
              <a:rPr lang="en-US" sz="1800" dirty="0" err="1">
                <a:sym typeface="Arial" charset="0"/>
              </a:rPr>
              <a:t>myFunction</a:t>
            </a:r>
            <a:r>
              <a:rPr lang="en-US" sz="1800" dirty="0">
                <a:sym typeface="Arial" charset="0"/>
              </a:rPr>
              <a:t>(delegate signature)</a:t>
            </a:r>
          </a:p>
          <a:p>
            <a:pPr lvl="1" eaLnBrk="1" hangingPunct="1">
              <a:lnSpc>
                <a:spcPct val="90000"/>
              </a:lnSpc>
              <a:buFont typeface="Wingdings" pitchFamily="2" charset="2"/>
              <a:buNone/>
              <a:defRPr/>
            </a:pPr>
            <a:r>
              <a:rPr lang="en-US" sz="1800" dirty="0">
                <a:sym typeface="Arial" charset="0"/>
              </a:rPr>
              <a:t>    {</a:t>
            </a:r>
          </a:p>
          <a:p>
            <a:pPr lvl="1" eaLnBrk="1" hangingPunct="1">
              <a:lnSpc>
                <a:spcPct val="90000"/>
              </a:lnSpc>
              <a:buFont typeface="Wingdings" pitchFamily="2" charset="2"/>
              <a:buNone/>
              <a:defRPr/>
            </a:pPr>
            <a:r>
              <a:rPr lang="en-US" sz="1800" dirty="0">
                <a:sym typeface="Arial" charset="0"/>
              </a:rPr>
              <a:t>    }</a:t>
            </a:r>
          </a:p>
          <a:p>
            <a:pPr marL="198404" lvl="1" indent="0" eaLnBrk="1" hangingPunct="1">
              <a:lnSpc>
                <a:spcPct val="90000"/>
              </a:lnSpc>
              <a:buNone/>
              <a:defRPr/>
            </a:pPr>
            <a:r>
              <a:rPr lang="en-US" sz="1800" dirty="0">
                <a:solidFill>
                  <a:srgbClr val="FF0000"/>
                </a:solidFill>
                <a:sym typeface="Arial" charset="0"/>
              </a:rPr>
              <a:t>         ‘Don’t forget to remove the listener!</a:t>
            </a:r>
          </a:p>
          <a:p>
            <a:pPr lvl="1" eaLnBrk="1" hangingPunct="1">
              <a:lnSpc>
                <a:spcPct val="90000"/>
              </a:lnSpc>
              <a:buFont typeface="Wingdings" pitchFamily="2" charset="2"/>
              <a:buNone/>
              <a:defRPr/>
            </a:pPr>
            <a:endParaRPr lang="en-US" sz="1800" dirty="0">
              <a:solidFill>
                <a:srgbClr val="FF0000"/>
              </a:solidFill>
              <a:sym typeface="Arial" charset="0"/>
            </a:endParaRPr>
          </a:p>
          <a:p>
            <a:pPr lvl="1" eaLnBrk="1" hangingPunct="1">
              <a:lnSpc>
                <a:spcPct val="90000"/>
              </a:lnSpc>
              <a:defRPr/>
            </a:pPr>
            <a:endParaRPr lang="en-US" sz="1800" dirty="0">
              <a:sym typeface="Arial" charset="0"/>
            </a:endParaRPr>
          </a:p>
          <a:p>
            <a:pPr lvl="2" eaLnBrk="1" hangingPunct="1">
              <a:lnSpc>
                <a:spcPct val="90000"/>
              </a:lnSpc>
              <a:defRPr/>
            </a:pPr>
            <a:endParaRPr lang="en-US" sz="1600"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5347">
                                            <p:txEl>
                                              <p:pRg st="0" end="0"/>
                                            </p:txEl>
                                          </p:spTgt>
                                        </p:tgtEl>
                                        <p:attrNameLst>
                                          <p:attrName>style.visibility</p:attrName>
                                        </p:attrNameLst>
                                      </p:cBhvr>
                                      <p:to>
                                        <p:strVal val="visible"/>
                                      </p:to>
                                    </p:set>
                                    <p:animEffect transition="in" filter="blinds(horizontal)">
                                      <p:cBhvr>
                                        <p:cTn id="7" dur="500"/>
                                        <p:tgtEl>
                                          <p:spTgt spid="18534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85347">
                                            <p:txEl>
                                              <p:pRg st="1" end="1"/>
                                            </p:txEl>
                                          </p:spTgt>
                                        </p:tgtEl>
                                        <p:attrNameLst>
                                          <p:attrName>style.visibility</p:attrName>
                                        </p:attrNameLst>
                                      </p:cBhvr>
                                      <p:to>
                                        <p:strVal val="visible"/>
                                      </p:to>
                                    </p:set>
                                    <p:animEffect transition="in" filter="blinds(horizontal)">
                                      <p:cBhvr>
                                        <p:cTn id="10" dur="500"/>
                                        <p:tgtEl>
                                          <p:spTgt spid="185347">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85347">
                                            <p:txEl>
                                              <p:pRg st="3" end="3"/>
                                            </p:txEl>
                                          </p:spTgt>
                                        </p:tgtEl>
                                        <p:attrNameLst>
                                          <p:attrName>style.visibility</p:attrName>
                                        </p:attrNameLst>
                                      </p:cBhvr>
                                      <p:to>
                                        <p:strVal val="visible"/>
                                      </p:to>
                                    </p:set>
                                    <p:animEffect transition="in" filter="blinds(horizontal)">
                                      <p:cBhvr>
                                        <p:cTn id="15" dur="500"/>
                                        <p:tgtEl>
                                          <p:spTgt spid="185347">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85347">
                                            <p:txEl>
                                              <p:pRg st="12" end="12"/>
                                            </p:txEl>
                                          </p:spTgt>
                                        </p:tgtEl>
                                        <p:attrNameLst>
                                          <p:attrName>style.visibility</p:attrName>
                                        </p:attrNameLst>
                                      </p:cBhvr>
                                      <p:to>
                                        <p:strVal val="visible"/>
                                      </p:to>
                                    </p:set>
                                    <p:animEffect transition="in" filter="blinds(horizontal)">
                                      <p:cBhvr>
                                        <p:cTn id="18" dur="500"/>
                                        <p:tgtEl>
                                          <p:spTgt spid="185347">
                                            <p:txEl>
                                              <p:pRg st="12" end="1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85347">
                                            <p:txEl>
                                              <p:pRg st="13" end="13"/>
                                            </p:txEl>
                                          </p:spTgt>
                                        </p:tgtEl>
                                        <p:attrNameLst>
                                          <p:attrName>style.visibility</p:attrName>
                                        </p:attrNameLst>
                                      </p:cBhvr>
                                      <p:to>
                                        <p:strVal val="visible"/>
                                      </p:to>
                                    </p:set>
                                    <p:animEffect transition="in" filter="blinds(horizontal)">
                                      <p:cBhvr>
                                        <p:cTn id="21" dur="500"/>
                                        <p:tgtEl>
                                          <p:spTgt spid="185347">
                                            <p:txEl>
                                              <p:pRg st="13" end="1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85347">
                                            <p:txEl>
                                              <p:pRg st="14" end="14"/>
                                            </p:txEl>
                                          </p:spTgt>
                                        </p:tgtEl>
                                        <p:attrNameLst>
                                          <p:attrName>style.visibility</p:attrName>
                                        </p:attrNameLst>
                                      </p:cBhvr>
                                      <p:to>
                                        <p:strVal val="visible"/>
                                      </p:to>
                                    </p:set>
                                    <p:animEffect transition="in" filter="blinds(horizontal)">
                                      <p:cBhvr>
                                        <p:cTn id="24" dur="500"/>
                                        <p:tgtEl>
                                          <p:spTgt spid="185347">
                                            <p:txEl>
                                              <p:pRg st="14" end="14"/>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185347">
                                            <p:txEl>
                                              <p:pRg st="4" end="4"/>
                                            </p:txEl>
                                          </p:spTgt>
                                        </p:tgtEl>
                                        <p:attrNameLst>
                                          <p:attrName>style.visibility</p:attrName>
                                        </p:attrNameLst>
                                      </p:cBhvr>
                                      <p:to>
                                        <p:strVal val="visible"/>
                                      </p:to>
                                    </p:set>
                                    <p:animEffect transition="in" filter="blinds(horizontal)">
                                      <p:cBhvr>
                                        <p:cTn id="29" dur="500"/>
                                        <p:tgtEl>
                                          <p:spTgt spid="185347">
                                            <p:txEl>
                                              <p:pRg st="4" end="4"/>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185347">
                                            <p:txEl>
                                              <p:pRg st="9" end="9"/>
                                            </p:txEl>
                                          </p:spTgt>
                                        </p:tgtEl>
                                        <p:attrNameLst>
                                          <p:attrName>style.visibility</p:attrName>
                                        </p:attrNameLst>
                                      </p:cBhvr>
                                      <p:to>
                                        <p:strVal val="visible"/>
                                      </p:to>
                                    </p:set>
                                    <p:animEffect transition="in" filter="blinds(horizontal)">
                                      <p:cBhvr>
                                        <p:cTn id="32" dur="500"/>
                                        <p:tgtEl>
                                          <p:spTgt spid="185347">
                                            <p:txEl>
                                              <p:pRg st="9" end="9"/>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85347">
                                            <p:txEl>
                                              <p:pRg st="5" end="5"/>
                                            </p:txEl>
                                          </p:spTgt>
                                        </p:tgtEl>
                                        <p:attrNameLst>
                                          <p:attrName>style.visibility</p:attrName>
                                        </p:attrNameLst>
                                      </p:cBhvr>
                                      <p:to>
                                        <p:strVal val="visible"/>
                                      </p:to>
                                    </p:set>
                                    <p:animEffect transition="in" filter="blinds(horizontal)">
                                      <p:cBhvr>
                                        <p:cTn id="37" dur="500"/>
                                        <p:tgtEl>
                                          <p:spTgt spid="185347">
                                            <p:txEl>
                                              <p:pRg st="5" end="5"/>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185347">
                                            <p:txEl>
                                              <p:pRg st="10" end="10"/>
                                            </p:txEl>
                                          </p:spTgt>
                                        </p:tgtEl>
                                        <p:attrNameLst>
                                          <p:attrName>style.visibility</p:attrName>
                                        </p:attrNameLst>
                                      </p:cBhvr>
                                      <p:to>
                                        <p:strVal val="visible"/>
                                      </p:to>
                                    </p:set>
                                    <p:animEffect transition="in" filter="blinds(horizontal)">
                                      <p:cBhvr>
                                        <p:cTn id="40" dur="500"/>
                                        <p:tgtEl>
                                          <p:spTgt spid="185347">
                                            <p:txEl>
                                              <p:pRg st="10" end="10"/>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85347">
                                            <p:txEl>
                                              <p:pRg st="6" end="6"/>
                                            </p:txEl>
                                          </p:spTgt>
                                        </p:tgtEl>
                                        <p:attrNameLst>
                                          <p:attrName>style.visibility</p:attrName>
                                        </p:attrNameLst>
                                      </p:cBhvr>
                                      <p:to>
                                        <p:strVal val="visible"/>
                                      </p:to>
                                    </p:set>
                                    <p:animEffect transition="in" filter="blinds(horizontal)">
                                      <p:cBhvr>
                                        <p:cTn id="45" dur="500"/>
                                        <p:tgtEl>
                                          <p:spTgt spid="185347">
                                            <p:txEl>
                                              <p:pRg st="6" end="6"/>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185347">
                                            <p:txEl>
                                              <p:pRg st="7" end="7"/>
                                            </p:txEl>
                                          </p:spTgt>
                                        </p:tgtEl>
                                        <p:attrNameLst>
                                          <p:attrName>style.visibility</p:attrName>
                                        </p:attrNameLst>
                                      </p:cBhvr>
                                      <p:to>
                                        <p:strVal val="visible"/>
                                      </p:to>
                                    </p:set>
                                    <p:animEffect transition="in" filter="blinds(horizontal)">
                                      <p:cBhvr>
                                        <p:cTn id="50" dur="500"/>
                                        <p:tgtEl>
                                          <p:spTgt spid="185347">
                                            <p:txEl>
                                              <p:pRg st="7" end="7"/>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185347">
                                            <p:txEl>
                                              <p:pRg st="15" end="15"/>
                                            </p:txEl>
                                          </p:spTgt>
                                        </p:tgtEl>
                                        <p:attrNameLst>
                                          <p:attrName>style.visibility</p:attrName>
                                        </p:attrNameLst>
                                      </p:cBhvr>
                                      <p:to>
                                        <p:strVal val="visible"/>
                                      </p:to>
                                    </p:set>
                                    <p:anim calcmode="lin" valueType="num">
                                      <p:cBhvr additive="base">
                                        <p:cTn id="55" dur="500" fill="hold"/>
                                        <p:tgtEl>
                                          <p:spTgt spid="185347">
                                            <p:txEl>
                                              <p:pRg st="15" end="15"/>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85347">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511175" y="177802"/>
            <a:ext cx="7772400" cy="736598"/>
          </a:xfrm>
          <a:prstGeom prst="rect">
            <a:avLst/>
          </a:prstGeom>
        </p:spPr>
        <p:txBody>
          <a:bodyPr/>
          <a:lstStyle/>
          <a:p>
            <a:pPr eaLnBrk="1" hangingPunct="1"/>
            <a:r>
              <a:rPr lang="en-US" dirty="0"/>
              <a:t>Class Schedule</a:t>
            </a:r>
          </a:p>
        </p:txBody>
      </p:sp>
      <p:sp>
        <p:nvSpPr>
          <p:cNvPr id="98307" name="Rectangle 3"/>
          <p:cNvSpPr>
            <a:spLocks noGrp="1" noChangeArrowheads="1"/>
          </p:cNvSpPr>
          <p:nvPr>
            <p:ph idx="4294967295"/>
          </p:nvPr>
        </p:nvSpPr>
        <p:spPr>
          <a:xfrm>
            <a:off x="685800" y="1295400"/>
            <a:ext cx="7933930" cy="4708877"/>
          </a:xfrm>
          <a:prstGeom prst="rect">
            <a:avLst/>
          </a:prstGeom>
        </p:spPr>
        <p:txBody>
          <a:bodyPr/>
          <a:lstStyle/>
          <a:p>
            <a:pPr marL="0" indent="0">
              <a:lnSpc>
                <a:spcPct val="90000"/>
              </a:lnSpc>
              <a:buNone/>
              <a:defRPr/>
            </a:pPr>
            <a:r>
              <a:rPr lang="en-US" sz="1800" dirty="0">
                <a:sym typeface="Arial" charset="0"/>
              </a:rPr>
              <a:t>Time  9:30 - 5:30</a:t>
            </a:r>
          </a:p>
          <a:p>
            <a:pPr lvl="1" eaLnBrk="1" hangingPunct="1">
              <a:lnSpc>
                <a:spcPct val="90000"/>
              </a:lnSpc>
              <a:defRPr/>
            </a:pPr>
            <a:r>
              <a:rPr lang="en-US" sz="1800" dirty="0">
                <a:sym typeface="Arial" charset="0"/>
              </a:rPr>
              <a:t>Lunch  12:00 - 1:00</a:t>
            </a:r>
          </a:p>
          <a:p>
            <a:pPr marL="198369" lvl="1" indent="0">
              <a:lnSpc>
                <a:spcPct val="90000"/>
              </a:lnSpc>
              <a:buNone/>
              <a:defRPr/>
            </a:pPr>
            <a:endParaRPr lang="en-US" sz="1800" dirty="0">
              <a:sym typeface="Arial" charset="0"/>
            </a:endParaRPr>
          </a:p>
          <a:p>
            <a:pPr marL="0" indent="0">
              <a:lnSpc>
                <a:spcPct val="90000"/>
              </a:lnSpc>
              <a:buNone/>
              <a:defRPr/>
            </a:pPr>
            <a:r>
              <a:rPr lang="en-US" sz="1800" dirty="0">
                <a:solidFill>
                  <a:srgbClr val="002060"/>
                </a:solidFill>
                <a:sym typeface="Arial" charset="0"/>
              </a:rPr>
              <a:t>Day 1	</a:t>
            </a:r>
          </a:p>
          <a:p>
            <a:pPr lvl="1" eaLnBrk="1" hangingPunct="1">
              <a:lnSpc>
                <a:spcPct val="90000"/>
              </a:lnSpc>
              <a:defRPr/>
            </a:pPr>
            <a:r>
              <a:rPr lang="en-US" sz="1800" dirty="0">
                <a:sym typeface="Arial" charset="0"/>
              </a:rPr>
              <a:t>Overview of .NET</a:t>
            </a:r>
          </a:p>
          <a:p>
            <a:pPr lvl="1" eaLnBrk="1" hangingPunct="1">
              <a:lnSpc>
                <a:spcPct val="90000"/>
              </a:lnSpc>
              <a:defRPr/>
            </a:pPr>
            <a:r>
              <a:rPr lang="en-US" sz="1800" dirty="0">
                <a:sym typeface="Arial" charset="0"/>
              </a:rPr>
              <a:t>Visual Studio Project Settings – Lab 1</a:t>
            </a:r>
          </a:p>
          <a:p>
            <a:pPr lvl="1" eaLnBrk="1" hangingPunct="1">
              <a:lnSpc>
                <a:spcPct val="90000"/>
              </a:lnSpc>
              <a:defRPr/>
            </a:pPr>
            <a:r>
              <a:rPr lang="en-US" sz="1800" dirty="0">
                <a:sym typeface="Arial" charset="0"/>
              </a:rPr>
              <a:t>User Input – Lab 2</a:t>
            </a:r>
          </a:p>
          <a:p>
            <a:pPr lvl="1" eaLnBrk="1" hangingPunct="1">
              <a:lnSpc>
                <a:spcPct val="90000"/>
              </a:lnSpc>
              <a:defRPr/>
            </a:pPr>
            <a:r>
              <a:rPr lang="en-US" sz="1800" dirty="0">
                <a:sym typeface="Arial" charset="0"/>
              </a:rPr>
              <a:t>Creating Entity, Block definition and Block References – Lab 3</a:t>
            </a:r>
          </a:p>
          <a:p>
            <a:pPr lvl="1" eaLnBrk="1" hangingPunct="1">
              <a:lnSpc>
                <a:spcPct val="90000"/>
              </a:lnSpc>
              <a:defRPr/>
            </a:pPr>
            <a:r>
              <a:rPr lang="en-US" sz="1800" dirty="0">
                <a:sym typeface="Arial" charset="0"/>
              </a:rPr>
              <a:t>UI Design – Win form Dialogs, Palettes and Event Handling – Lab 4</a:t>
            </a:r>
          </a:p>
          <a:p>
            <a:pPr marL="198369" lvl="1" indent="0">
              <a:lnSpc>
                <a:spcPct val="90000"/>
              </a:lnSpc>
              <a:buNone/>
              <a:defRPr/>
            </a:pPr>
            <a:endParaRPr lang="en-US" sz="1800" dirty="0">
              <a:sym typeface="Arial" charset="0"/>
            </a:endParaRPr>
          </a:p>
          <a:p>
            <a:pPr marL="0" indent="0">
              <a:lnSpc>
                <a:spcPct val="90000"/>
              </a:lnSpc>
              <a:buNone/>
              <a:defRPr/>
            </a:pPr>
            <a:r>
              <a:rPr lang="en-US" sz="1800" dirty="0">
                <a:solidFill>
                  <a:srgbClr val="002060"/>
                </a:solidFill>
                <a:sym typeface="Arial" charset="0"/>
              </a:rPr>
              <a:t>Day 2	</a:t>
            </a:r>
          </a:p>
          <a:p>
            <a:pPr lvl="1" eaLnBrk="1" hangingPunct="1">
              <a:lnSpc>
                <a:spcPct val="90000"/>
              </a:lnSpc>
              <a:defRPr/>
            </a:pPr>
            <a:r>
              <a:rPr lang="en-US" sz="1600" dirty="0">
                <a:sym typeface="Arial" charset="0"/>
              </a:rPr>
              <a:t>Dictionaries – Lab 5</a:t>
            </a:r>
          </a:p>
          <a:p>
            <a:pPr lvl="1" eaLnBrk="1" hangingPunct="1">
              <a:lnSpc>
                <a:spcPct val="90000"/>
              </a:lnSpc>
              <a:defRPr/>
            </a:pPr>
            <a:r>
              <a:rPr lang="en-US" sz="1800" dirty="0">
                <a:sym typeface="Arial" charset="0"/>
              </a:rPr>
              <a:t>Point Monitor – Lab 6</a:t>
            </a:r>
          </a:p>
          <a:p>
            <a:pPr lvl="1" eaLnBrk="1" hangingPunct="1">
              <a:lnSpc>
                <a:spcPct val="90000"/>
              </a:lnSpc>
              <a:defRPr/>
            </a:pPr>
            <a:r>
              <a:rPr lang="en-US" sz="1800" dirty="0">
                <a:sym typeface="Arial" charset="0"/>
              </a:rPr>
              <a:t>Jigs - Lab 7</a:t>
            </a:r>
          </a:p>
          <a:p>
            <a:pPr lvl="1" eaLnBrk="1" hangingPunct="1">
              <a:lnSpc>
                <a:spcPct val="90000"/>
              </a:lnSpc>
              <a:defRPr/>
            </a:pPr>
            <a:r>
              <a:rPr lang="en-US" sz="1800" dirty="0">
                <a:sym typeface="Arial" charset="0"/>
              </a:rPr>
              <a:t>Non-CUI related UI elements – Lab 8</a:t>
            </a:r>
          </a:p>
          <a:p>
            <a:pPr marL="198369" lvl="1" indent="0">
              <a:lnSpc>
                <a:spcPct val="90000"/>
              </a:lnSpc>
              <a:buNone/>
              <a:defRPr/>
            </a:pPr>
            <a:endParaRPr lang="en-US" sz="1800" dirty="0">
              <a:sym typeface="Arial" charset="0"/>
            </a:endParaRPr>
          </a:p>
          <a:p>
            <a:pPr lvl="1" eaLnBrk="1" hangingPunct="1">
              <a:lnSpc>
                <a:spcPct val="90000"/>
              </a:lnSpc>
              <a:defRPr/>
            </a:pPr>
            <a:endParaRPr lang="en-US" sz="1800"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830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98307">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9830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830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830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9830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830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98307">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98307">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98307">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98307">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98307">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98307">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idx="4294967295"/>
          </p:nvPr>
        </p:nvSpPr>
        <p:spPr>
          <a:xfrm>
            <a:off x="749303" y="255588"/>
            <a:ext cx="7934325" cy="735012"/>
          </a:xfrm>
          <a:prstGeom prst="rect">
            <a:avLst/>
          </a:prstGeom>
        </p:spPr>
        <p:txBody>
          <a:bodyPr/>
          <a:lstStyle/>
          <a:p>
            <a:pPr eaLnBrk="1" hangingPunct="1"/>
            <a:r>
              <a:rPr lang="en-US"/>
              <a:t>Event Handling - Example</a:t>
            </a:r>
          </a:p>
        </p:txBody>
      </p:sp>
      <p:sp>
        <p:nvSpPr>
          <p:cNvPr id="94211" name="Rectangle 3"/>
          <p:cNvSpPr>
            <a:spLocks noGrp="1" noChangeArrowheads="1"/>
          </p:cNvSpPr>
          <p:nvPr>
            <p:ph idx="4294967295"/>
          </p:nvPr>
        </p:nvSpPr>
        <p:spPr>
          <a:xfrm>
            <a:off x="762003" y="1066800"/>
            <a:ext cx="7934325" cy="5257800"/>
          </a:xfrm>
          <a:prstGeom prst="rect">
            <a:avLst/>
          </a:prstGeom>
        </p:spPr>
        <p:txBody>
          <a:bodyPr/>
          <a:lstStyle/>
          <a:p>
            <a:pPr lvl="1" eaLnBrk="1" hangingPunct="1">
              <a:lnSpc>
                <a:spcPct val="90000"/>
              </a:lnSpc>
            </a:pPr>
            <a:r>
              <a:rPr lang="en-US" sz="2400" dirty="0"/>
              <a:t>Create the event handler (callback)</a:t>
            </a:r>
          </a:p>
          <a:p>
            <a:pPr lvl="2" eaLnBrk="1" hangingPunct="1">
              <a:lnSpc>
                <a:spcPct val="90000"/>
              </a:lnSpc>
            </a:pPr>
            <a:endParaRPr lang="en-US" dirty="0"/>
          </a:p>
          <a:p>
            <a:pPr lvl="1" eaLnBrk="1" hangingPunct="1">
              <a:lnSpc>
                <a:spcPct val="90000"/>
              </a:lnSpc>
              <a:buFont typeface="Wingdings" pitchFamily="2" charset="2"/>
              <a:buNone/>
            </a:pPr>
            <a:r>
              <a:rPr lang="en-US" sz="1800" dirty="0"/>
              <a:t>	</a:t>
            </a:r>
            <a:r>
              <a:rPr lang="en-US" sz="1800" dirty="0">
                <a:solidFill>
                  <a:srgbClr val="0000CC"/>
                </a:solidFill>
              </a:rPr>
              <a:t>Sub</a:t>
            </a:r>
            <a:r>
              <a:rPr lang="en-US" sz="1800" dirty="0"/>
              <a:t> </a:t>
            </a:r>
            <a:r>
              <a:rPr lang="en-US" sz="1800" dirty="0" err="1"/>
              <a:t>objAppended</a:t>
            </a:r>
            <a:r>
              <a:rPr lang="en-US" sz="1800" dirty="0"/>
              <a:t>(</a:t>
            </a:r>
            <a:r>
              <a:rPr lang="en-US" sz="1800" dirty="0" err="1"/>
              <a:t>ByVal</a:t>
            </a:r>
            <a:r>
              <a:rPr lang="en-US" sz="1800" dirty="0"/>
              <a:t> o </a:t>
            </a:r>
            <a:r>
              <a:rPr lang="en-US" sz="1800" dirty="0">
                <a:solidFill>
                  <a:srgbClr val="0000CC"/>
                </a:solidFill>
              </a:rPr>
              <a:t>As Object, </a:t>
            </a:r>
            <a:r>
              <a:rPr lang="en-US" sz="1800" dirty="0" err="1">
                <a:solidFill>
                  <a:srgbClr val="0000CC"/>
                </a:solidFill>
              </a:rPr>
              <a:t>ByVal</a:t>
            </a:r>
            <a:r>
              <a:rPr lang="en-US" sz="1800" dirty="0">
                <a:solidFill>
                  <a:srgbClr val="0000CC"/>
                </a:solidFill>
              </a:rPr>
              <a:t> </a:t>
            </a:r>
            <a:r>
              <a:rPr lang="en-US" sz="1800" dirty="0"/>
              <a:t>e </a:t>
            </a:r>
            <a:r>
              <a:rPr lang="en-US" sz="1800" dirty="0">
                <a:solidFill>
                  <a:srgbClr val="0000CC"/>
                </a:solidFill>
              </a:rPr>
              <a:t>As</a:t>
            </a:r>
            <a:r>
              <a:rPr lang="en-US" sz="1800" dirty="0"/>
              <a:t> </a:t>
            </a:r>
            <a:r>
              <a:rPr lang="en-US" sz="1800" dirty="0" err="1"/>
              <a:t>ObjectEventArgs</a:t>
            </a:r>
            <a:r>
              <a:rPr lang="en-US" sz="1800" dirty="0"/>
              <a:t>)</a:t>
            </a:r>
          </a:p>
          <a:p>
            <a:pPr lvl="1" eaLnBrk="1" hangingPunct="1">
              <a:lnSpc>
                <a:spcPct val="90000"/>
              </a:lnSpc>
              <a:buFont typeface="Wingdings" pitchFamily="2" charset="2"/>
              <a:buNone/>
            </a:pPr>
            <a:r>
              <a:rPr lang="en-US" sz="1800" dirty="0"/>
              <a:t>	    </a:t>
            </a:r>
            <a:r>
              <a:rPr lang="en-US" sz="1800" dirty="0" err="1"/>
              <a:t>MessageBox.Show</a:t>
            </a:r>
            <a:r>
              <a:rPr lang="en-US" sz="1800" dirty="0"/>
              <a:t>("</a:t>
            </a:r>
            <a:r>
              <a:rPr lang="en-US" sz="1800" dirty="0" err="1"/>
              <a:t>ObjectAppended</a:t>
            </a:r>
            <a:r>
              <a:rPr lang="en-US" sz="1800" dirty="0"/>
              <a:t>!")</a:t>
            </a:r>
          </a:p>
          <a:p>
            <a:pPr lvl="1" eaLnBrk="1" hangingPunct="1">
              <a:lnSpc>
                <a:spcPct val="90000"/>
              </a:lnSpc>
              <a:buFont typeface="Wingdings" pitchFamily="2" charset="2"/>
              <a:buNone/>
            </a:pPr>
            <a:r>
              <a:rPr lang="en-US" sz="1800" dirty="0">
                <a:solidFill>
                  <a:schemeClr val="hlink"/>
                </a:solidFill>
              </a:rPr>
              <a:t>	    </a:t>
            </a:r>
            <a:r>
              <a:rPr lang="en-US" sz="1800" dirty="0">
                <a:solidFill>
                  <a:schemeClr val="accent2"/>
                </a:solidFill>
              </a:rPr>
              <a:t>‘Do something here</a:t>
            </a:r>
          </a:p>
          <a:p>
            <a:pPr lvl="1" eaLnBrk="1" hangingPunct="1">
              <a:lnSpc>
                <a:spcPct val="90000"/>
              </a:lnSpc>
              <a:buFont typeface="Wingdings" pitchFamily="2" charset="2"/>
              <a:buNone/>
            </a:pPr>
            <a:r>
              <a:rPr lang="en-US" sz="1800" dirty="0">
                <a:solidFill>
                  <a:schemeClr val="accent2"/>
                </a:solidFill>
              </a:rPr>
              <a:t>	    ‘Do something else, etc.</a:t>
            </a:r>
          </a:p>
          <a:p>
            <a:pPr lvl="1" eaLnBrk="1" hangingPunct="1">
              <a:lnSpc>
                <a:spcPct val="90000"/>
              </a:lnSpc>
              <a:buFont typeface="Wingdings" pitchFamily="2" charset="2"/>
              <a:buNone/>
            </a:pPr>
            <a:r>
              <a:rPr lang="en-US" sz="1800" dirty="0">
                <a:solidFill>
                  <a:srgbClr val="0000CC"/>
                </a:solidFill>
              </a:rPr>
              <a:t>	End Sub </a:t>
            </a:r>
          </a:p>
          <a:p>
            <a:pPr lvl="1" eaLnBrk="1" hangingPunct="1">
              <a:lnSpc>
                <a:spcPct val="90000"/>
              </a:lnSpc>
            </a:pPr>
            <a:endParaRPr lang="en-US" sz="1800" dirty="0">
              <a:solidFill>
                <a:srgbClr val="0000CC"/>
              </a:solidFill>
            </a:endParaRPr>
          </a:p>
          <a:p>
            <a:pPr lvl="1" eaLnBrk="1" hangingPunct="1">
              <a:lnSpc>
                <a:spcPct val="90000"/>
              </a:lnSpc>
            </a:pPr>
            <a:r>
              <a:rPr lang="en-US" sz="2400" dirty="0"/>
              <a:t>Associate the event handler with an event</a:t>
            </a:r>
          </a:p>
          <a:p>
            <a:pPr lvl="1" eaLnBrk="1" hangingPunct="1">
              <a:lnSpc>
                <a:spcPct val="90000"/>
              </a:lnSpc>
              <a:buFont typeface="Wingdings" pitchFamily="2" charset="2"/>
              <a:buNone/>
            </a:pPr>
            <a:r>
              <a:rPr lang="en-US" sz="1800" dirty="0">
                <a:solidFill>
                  <a:srgbClr val="0000FF"/>
                </a:solidFill>
                <a:ea typeface="Times New Roman" pitchFamily="18" charset="0"/>
                <a:cs typeface="Arial" pitchFamily="34" charset="0"/>
              </a:rPr>
              <a:t>	</a:t>
            </a:r>
            <a:r>
              <a:rPr lang="en-US" sz="1800" dirty="0">
                <a:solidFill>
                  <a:srgbClr val="0000CC"/>
                </a:solidFill>
              </a:rPr>
              <a:t>Dim</a:t>
            </a:r>
            <a:r>
              <a:rPr lang="en-US" sz="1800" dirty="0">
                <a:solidFill>
                  <a:srgbClr val="000000"/>
                </a:solidFill>
                <a:ea typeface="Times New Roman" pitchFamily="18" charset="0"/>
                <a:cs typeface="Arial" pitchFamily="34" charset="0"/>
              </a:rPr>
              <a:t> </a:t>
            </a:r>
            <a:r>
              <a:rPr lang="en-US" sz="1800" dirty="0" err="1">
                <a:solidFill>
                  <a:srgbClr val="0070C0"/>
                </a:solidFill>
                <a:ea typeface="Times New Roman" pitchFamily="18" charset="0"/>
                <a:cs typeface="Arial" pitchFamily="34" charset="0"/>
              </a:rPr>
              <a:t>db</a:t>
            </a:r>
            <a:r>
              <a:rPr lang="en-US" sz="1800" dirty="0">
                <a:solidFill>
                  <a:srgbClr val="000000"/>
                </a:solidFill>
                <a:ea typeface="Times New Roman" pitchFamily="18" charset="0"/>
                <a:cs typeface="Arial" pitchFamily="34" charset="0"/>
              </a:rPr>
              <a:t> </a:t>
            </a:r>
            <a:r>
              <a:rPr lang="en-US" sz="1800" dirty="0">
                <a:solidFill>
                  <a:srgbClr val="0000CC"/>
                </a:solidFill>
              </a:rPr>
              <a:t>As</a:t>
            </a:r>
            <a:r>
              <a:rPr lang="en-US" sz="1800" dirty="0">
                <a:solidFill>
                  <a:srgbClr val="000000"/>
                </a:solidFill>
                <a:ea typeface="Times New Roman" pitchFamily="18" charset="0"/>
                <a:cs typeface="Arial" pitchFamily="34" charset="0"/>
              </a:rPr>
              <a:t> </a:t>
            </a:r>
            <a:r>
              <a:rPr lang="en-US" sz="1800" dirty="0">
                <a:solidFill>
                  <a:srgbClr val="0070C0"/>
                </a:solidFill>
                <a:ea typeface="Times New Roman" pitchFamily="18" charset="0"/>
                <a:cs typeface="Arial" pitchFamily="34" charset="0"/>
              </a:rPr>
              <a:t>Database</a:t>
            </a:r>
          </a:p>
          <a:p>
            <a:pPr lvl="1" eaLnBrk="1" hangingPunct="1">
              <a:lnSpc>
                <a:spcPct val="90000"/>
              </a:lnSpc>
              <a:buFont typeface="Wingdings" pitchFamily="2" charset="2"/>
              <a:buNone/>
            </a:pPr>
            <a:r>
              <a:rPr lang="en-US" sz="1800" dirty="0">
                <a:solidFill>
                  <a:srgbClr val="000000"/>
                </a:solidFill>
                <a:ea typeface="Times New Roman" pitchFamily="18" charset="0"/>
                <a:cs typeface="Arial" pitchFamily="34" charset="0"/>
              </a:rPr>
              <a:t>	</a:t>
            </a:r>
            <a:r>
              <a:rPr lang="en-US" sz="1800" dirty="0" err="1">
                <a:solidFill>
                  <a:srgbClr val="0070C0"/>
                </a:solidFill>
                <a:ea typeface="Times New Roman" pitchFamily="18" charset="0"/>
                <a:cs typeface="Arial" pitchFamily="34" charset="0"/>
              </a:rPr>
              <a:t>db</a:t>
            </a:r>
            <a:r>
              <a:rPr lang="en-US" sz="1800" dirty="0">
                <a:solidFill>
                  <a:srgbClr val="0070C0"/>
                </a:solidFill>
                <a:ea typeface="Times New Roman" pitchFamily="18" charset="0"/>
                <a:cs typeface="Arial" pitchFamily="34" charset="0"/>
              </a:rPr>
              <a:t> = </a:t>
            </a:r>
            <a:r>
              <a:rPr lang="en-US" sz="1800" dirty="0" err="1">
                <a:solidFill>
                  <a:srgbClr val="0070C0"/>
                </a:solidFill>
                <a:ea typeface="Times New Roman" pitchFamily="18" charset="0"/>
                <a:cs typeface="Arial" pitchFamily="34" charset="0"/>
              </a:rPr>
              <a:t>HostApplicationServices.WorkingDatabase</a:t>
            </a:r>
            <a:r>
              <a:rPr lang="en-US" sz="1800" dirty="0">
                <a:solidFill>
                  <a:srgbClr val="0070C0"/>
                </a:solidFill>
                <a:ea typeface="Times New Roman" pitchFamily="18" charset="0"/>
                <a:cs typeface="Arial" pitchFamily="34" charset="0"/>
              </a:rPr>
              <a:t>()</a:t>
            </a:r>
            <a:endParaRPr lang="en-US" sz="1800" dirty="0">
              <a:solidFill>
                <a:srgbClr val="0070C0"/>
              </a:solidFill>
              <a:cs typeface="Times New Roman" pitchFamily="18" charset="0"/>
            </a:endParaRPr>
          </a:p>
          <a:p>
            <a:pPr lvl="1" eaLnBrk="1" hangingPunct="1">
              <a:lnSpc>
                <a:spcPct val="90000"/>
              </a:lnSpc>
              <a:buFont typeface="Wingdings" pitchFamily="2" charset="2"/>
              <a:buNone/>
            </a:pPr>
            <a:r>
              <a:rPr lang="en-US" sz="1800" dirty="0">
                <a:solidFill>
                  <a:srgbClr val="0000FF"/>
                </a:solidFill>
                <a:cs typeface="Times New Roman" pitchFamily="18" charset="0"/>
              </a:rPr>
              <a:t>	</a:t>
            </a:r>
            <a:r>
              <a:rPr lang="en-US" sz="1800" dirty="0" err="1">
                <a:solidFill>
                  <a:srgbClr val="0000CC"/>
                </a:solidFill>
              </a:rPr>
              <a:t>AddHandler</a:t>
            </a:r>
            <a:r>
              <a:rPr lang="en-US" sz="1800" dirty="0">
                <a:solidFill>
                  <a:srgbClr val="000000"/>
                </a:solidFill>
                <a:cs typeface="Times New Roman" pitchFamily="18" charset="0"/>
              </a:rPr>
              <a:t> </a:t>
            </a:r>
            <a:r>
              <a:rPr lang="en-US" sz="1800" dirty="0" err="1">
                <a:solidFill>
                  <a:srgbClr val="0070C0"/>
                </a:solidFill>
                <a:cs typeface="Times New Roman" pitchFamily="18" charset="0"/>
              </a:rPr>
              <a:t>db.ObjectAppended</a:t>
            </a:r>
            <a:r>
              <a:rPr lang="en-US" sz="1800" dirty="0">
                <a:solidFill>
                  <a:srgbClr val="0070C0"/>
                </a:solidFill>
                <a:cs typeface="Times New Roman" pitchFamily="18" charset="0"/>
              </a:rPr>
              <a:t>,</a:t>
            </a:r>
            <a:r>
              <a:rPr lang="en-US" sz="1800" dirty="0">
                <a:solidFill>
                  <a:srgbClr val="000000"/>
                </a:solidFill>
                <a:cs typeface="Times New Roman" pitchFamily="18" charset="0"/>
              </a:rPr>
              <a:t> </a:t>
            </a:r>
            <a:r>
              <a:rPr lang="en-US" sz="1800" dirty="0">
                <a:solidFill>
                  <a:srgbClr val="0000CC"/>
                </a:solidFill>
              </a:rPr>
              <a:t>New</a:t>
            </a:r>
            <a:r>
              <a:rPr lang="en-US" sz="1800" dirty="0">
                <a:solidFill>
                  <a:srgbClr val="0000FF"/>
                </a:solidFill>
                <a:cs typeface="Times New Roman" pitchFamily="18" charset="0"/>
              </a:rPr>
              <a:t> </a:t>
            </a:r>
            <a:r>
              <a:rPr lang="en-US" sz="1800" dirty="0" err="1">
                <a:solidFill>
                  <a:srgbClr val="0070C0"/>
                </a:solidFill>
                <a:cs typeface="Times New Roman" pitchFamily="18" charset="0"/>
              </a:rPr>
              <a:t>ObjectEventHandler</a:t>
            </a:r>
            <a:r>
              <a:rPr lang="en-US" sz="1800" dirty="0">
                <a:solidFill>
                  <a:srgbClr val="0000CC"/>
                </a:solidFill>
              </a:rPr>
              <a:t>(</a:t>
            </a:r>
            <a:r>
              <a:rPr lang="en-US" sz="1800" dirty="0" err="1">
                <a:solidFill>
                  <a:srgbClr val="0000CC"/>
                </a:solidFill>
              </a:rPr>
              <a:t>AddressOf</a:t>
            </a:r>
            <a:r>
              <a:rPr lang="en-US" sz="1800" dirty="0">
                <a:solidFill>
                  <a:srgbClr val="000000"/>
                </a:solidFill>
                <a:cs typeface="Times New Roman" pitchFamily="18" charset="0"/>
              </a:rPr>
              <a:t> </a:t>
            </a:r>
            <a:r>
              <a:rPr lang="en-US" sz="1800" dirty="0" err="1">
                <a:solidFill>
                  <a:srgbClr val="0070C0"/>
                </a:solidFill>
                <a:cs typeface="Times New Roman" pitchFamily="18" charset="0"/>
              </a:rPr>
              <a:t>objAppended</a:t>
            </a:r>
            <a:r>
              <a:rPr lang="en-US" sz="1800" dirty="0">
                <a:solidFill>
                  <a:srgbClr val="0070C0"/>
                </a:solidFill>
                <a:cs typeface="Times New Roman" pitchFamily="18" charset="0"/>
              </a:rPr>
              <a:t>) </a:t>
            </a:r>
          </a:p>
          <a:p>
            <a:pPr lvl="1" eaLnBrk="1" hangingPunct="1">
              <a:lnSpc>
                <a:spcPct val="90000"/>
              </a:lnSpc>
            </a:pPr>
            <a:endParaRPr lang="en-US" sz="2400" dirty="0">
              <a:solidFill>
                <a:srgbClr val="000000"/>
              </a:solidFill>
              <a:cs typeface="Times New Roman" pitchFamily="18" charset="0"/>
            </a:endParaRPr>
          </a:p>
          <a:p>
            <a:pPr lvl="1" eaLnBrk="1" hangingPunct="1">
              <a:lnSpc>
                <a:spcPct val="90000"/>
              </a:lnSpc>
            </a:pPr>
            <a:r>
              <a:rPr lang="en-US" sz="2400" dirty="0"/>
              <a:t>Disconnect the event handler  </a:t>
            </a:r>
          </a:p>
          <a:p>
            <a:pPr lvl="1" eaLnBrk="1" hangingPunct="1">
              <a:lnSpc>
                <a:spcPct val="90000"/>
              </a:lnSpc>
              <a:buFont typeface="Wingdings" pitchFamily="2" charset="2"/>
              <a:buNone/>
            </a:pPr>
            <a:r>
              <a:rPr lang="en-US" sz="1800" dirty="0">
                <a:solidFill>
                  <a:srgbClr val="0000FF"/>
                </a:solidFill>
                <a:cs typeface="Times New Roman" pitchFamily="18" charset="0"/>
              </a:rPr>
              <a:t>	</a:t>
            </a:r>
            <a:r>
              <a:rPr lang="en-US" sz="1800" dirty="0" err="1">
                <a:solidFill>
                  <a:srgbClr val="0000CC"/>
                </a:solidFill>
              </a:rPr>
              <a:t>RemoveHandler</a:t>
            </a:r>
            <a:r>
              <a:rPr lang="en-US" sz="1800" dirty="0">
                <a:solidFill>
                  <a:srgbClr val="0000CC"/>
                </a:solidFill>
              </a:rPr>
              <a:t> </a:t>
            </a:r>
            <a:r>
              <a:rPr lang="en-US" sz="1800" dirty="0" err="1">
                <a:solidFill>
                  <a:srgbClr val="0070C0"/>
                </a:solidFill>
                <a:cs typeface="Times New Roman" pitchFamily="18" charset="0"/>
              </a:rPr>
              <a:t>db.ObjectAppended</a:t>
            </a:r>
            <a:r>
              <a:rPr lang="en-US" sz="1800" dirty="0">
                <a:solidFill>
                  <a:srgbClr val="0070C0"/>
                </a:solidFill>
                <a:cs typeface="Times New Roman" pitchFamily="18" charset="0"/>
              </a:rPr>
              <a:t>, </a:t>
            </a:r>
            <a:r>
              <a:rPr lang="en-US" sz="1800" dirty="0" err="1">
                <a:solidFill>
                  <a:srgbClr val="0000CC"/>
                </a:solidFill>
              </a:rPr>
              <a:t>AddressOf</a:t>
            </a:r>
            <a:r>
              <a:rPr lang="en-US" sz="1800" dirty="0">
                <a:solidFill>
                  <a:srgbClr val="0000CC"/>
                </a:solidFill>
              </a:rPr>
              <a:t> </a:t>
            </a:r>
            <a:r>
              <a:rPr lang="en-US" sz="1800" dirty="0" err="1">
                <a:solidFill>
                  <a:srgbClr val="0070C0"/>
                </a:solidFill>
                <a:cs typeface="Times New Roman" pitchFamily="18" charset="0"/>
              </a:rPr>
              <a:t>objAppended</a:t>
            </a:r>
            <a:endParaRPr lang="en-US" sz="1800" dirty="0">
              <a:solidFill>
                <a:srgbClr val="0070C0"/>
              </a:solidFill>
              <a:cs typeface="Times New Roman" pitchFamily="18" charset="0"/>
            </a:endParaRPr>
          </a:p>
        </p:txBody>
      </p:sp>
    </p:spTree>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idx="4294967295"/>
          </p:nvPr>
        </p:nvSpPr>
        <p:spPr>
          <a:xfrm>
            <a:off x="749303" y="255588"/>
            <a:ext cx="7934325" cy="582612"/>
          </a:xfrm>
          <a:prstGeom prst="rect">
            <a:avLst/>
          </a:prstGeom>
        </p:spPr>
        <p:txBody>
          <a:bodyPr/>
          <a:lstStyle/>
          <a:p>
            <a:pPr eaLnBrk="1" hangingPunct="1"/>
            <a:r>
              <a:rPr lang="en-US"/>
              <a:t>Lab 4</a:t>
            </a:r>
          </a:p>
        </p:txBody>
      </p:sp>
      <p:sp>
        <p:nvSpPr>
          <p:cNvPr id="95235" name="Rectangle 3"/>
          <p:cNvSpPr>
            <a:spLocks noGrp="1" noChangeArrowheads="1"/>
          </p:cNvSpPr>
          <p:nvPr>
            <p:ph idx="4294967295"/>
          </p:nvPr>
        </p:nvSpPr>
        <p:spPr>
          <a:xfrm>
            <a:off x="762003" y="1143003"/>
            <a:ext cx="7934325" cy="4708525"/>
          </a:xfrm>
          <a:prstGeom prst="rect">
            <a:avLst/>
          </a:prstGeom>
        </p:spPr>
        <p:txBody>
          <a:bodyPr/>
          <a:lstStyle/>
          <a:p>
            <a:pPr marL="0" indent="0" eaLnBrk="1" hangingPunct="1"/>
            <a:r>
              <a:rPr lang="en-US"/>
              <a:t>PaletteSet and DB Events</a:t>
            </a:r>
          </a:p>
        </p:txBody>
      </p:sp>
      <p:pic>
        <p:nvPicPr>
          <p:cNvPr id="95236" name="Picture 5" descr="MCj025015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2713" y="2667000"/>
            <a:ext cx="4768850"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a:xfrm>
            <a:off x="228600" y="342900"/>
            <a:ext cx="8001000" cy="723900"/>
          </a:xfrm>
          <a:prstGeom prst="rect">
            <a:avLst/>
          </a:prstGeom>
          <a:noFill/>
        </p:spPr>
        <p:txBody>
          <a:bodyPr anchor="b"/>
          <a:lstStyle/>
          <a:p>
            <a:pPr eaLnBrk="1" hangingPunct="1"/>
            <a:r>
              <a:rPr lang="en-US" dirty="0"/>
              <a:t>Class Agenda</a:t>
            </a:r>
          </a:p>
        </p:txBody>
      </p:sp>
      <p:sp>
        <p:nvSpPr>
          <p:cNvPr id="204803" name="Rectangle 3"/>
          <p:cNvSpPr>
            <a:spLocks noGrp="1" noChangeArrowheads="1"/>
          </p:cNvSpPr>
          <p:nvPr>
            <p:ph idx="4294967295"/>
          </p:nvPr>
        </p:nvSpPr>
        <p:spPr>
          <a:xfrm>
            <a:off x="228600" y="1295400"/>
            <a:ext cx="8382000" cy="4419600"/>
          </a:xfrm>
          <a:prstGeom prst="rect">
            <a:avLst/>
          </a:prstGeom>
        </p:spPr>
        <p:txBody>
          <a:bodyPr/>
          <a:lstStyle/>
          <a:p>
            <a:pPr marL="0" indent="0" eaLnBrk="1" hangingPunct="1">
              <a:buNone/>
              <a:defRPr/>
            </a:pPr>
            <a:r>
              <a:rPr lang="en-US" sz="2400" dirty="0"/>
              <a:t>Lectures and Labs</a:t>
            </a: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rgbClr val="0000CC"/>
                </a:solidFill>
                <a:ea typeface="MS PGothic" pitchFamily="34" charset="-128"/>
              </a:rPr>
              <a:t>Dictionaries, </a:t>
            </a:r>
            <a:r>
              <a:rPr lang="en-US" altLang="ja-JP" sz="2000" dirty="0" err="1">
                <a:solidFill>
                  <a:srgbClr val="0000CC"/>
                </a:solidFill>
                <a:ea typeface="MS PGothic" pitchFamily="34" charset="-128"/>
              </a:rPr>
              <a:t>XRecords</a:t>
            </a:r>
            <a:r>
              <a:rPr lang="en-US" altLang="ja-JP" sz="2000" dirty="0">
                <a:solidFill>
                  <a:srgbClr val="0000CC"/>
                </a:solidFill>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749303" y="255588"/>
            <a:ext cx="7934325" cy="658812"/>
          </a:xfrm>
          <a:prstGeom prst="rect">
            <a:avLst/>
          </a:prstGeom>
        </p:spPr>
        <p:txBody>
          <a:bodyPr/>
          <a:lstStyle/>
          <a:p>
            <a:pPr eaLnBrk="1" hangingPunct="1"/>
            <a:r>
              <a:rPr lang="en-US" dirty="0"/>
              <a:t>Dictionaries and </a:t>
            </a:r>
            <a:r>
              <a:rPr lang="en-US" dirty="0" err="1"/>
              <a:t>XRecords</a:t>
            </a:r>
            <a:endParaRPr lang="en-US" dirty="0"/>
          </a:p>
        </p:txBody>
      </p:sp>
      <p:sp>
        <p:nvSpPr>
          <p:cNvPr id="140291" name="Rectangle 3"/>
          <p:cNvSpPr>
            <a:spLocks noGrp="1" noChangeArrowheads="1"/>
          </p:cNvSpPr>
          <p:nvPr>
            <p:ph idx="4294967295"/>
          </p:nvPr>
        </p:nvSpPr>
        <p:spPr>
          <a:xfrm>
            <a:off x="228600" y="990600"/>
            <a:ext cx="7681913" cy="5867400"/>
          </a:xfrm>
          <a:prstGeom prst="rect">
            <a:avLst/>
          </a:prstGeom>
        </p:spPr>
        <p:txBody>
          <a:bodyPr/>
          <a:lstStyle/>
          <a:p>
            <a:pPr lvl="1" eaLnBrk="1" hangingPunct="1">
              <a:lnSpc>
                <a:spcPct val="90000"/>
              </a:lnSpc>
              <a:defRPr/>
            </a:pPr>
            <a:r>
              <a:rPr lang="en-US" sz="2000" dirty="0">
                <a:sym typeface="Arial" charset="0"/>
              </a:rPr>
              <a:t>Dictionaries (Type </a:t>
            </a:r>
            <a:r>
              <a:rPr lang="en-US" sz="2000" dirty="0" err="1">
                <a:solidFill>
                  <a:schemeClr val="folHlink"/>
                </a:solidFill>
                <a:sym typeface="Arial" charset="0"/>
              </a:rPr>
              <a:t>DbDictionary</a:t>
            </a:r>
            <a:r>
              <a:rPr lang="en-US" sz="2000" dirty="0">
                <a:sym typeface="Arial" charset="0"/>
              </a:rPr>
              <a:t>)</a:t>
            </a:r>
          </a:p>
          <a:p>
            <a:pPr lvl="2" eaLnBrk="1" hangingPunct="1">
              <a:lnSpc>
                <a:spcPct val="90000"/>
              </a:lnSpc>
              <a:defRPr/>
            </a:pPr>
            <a:r>
              <a:rPr lang="en-US" sz="1600" dirty="0">
                <a:sym typeface="Arial" charset="0"/>
              </a:rPr>
              <a:t>Containers to hold data only</a:t>
            </a:r>
          </a:p>
          <a:p>
            <a:pPr lvl="2" eaLnBrk="1" hangingPunct="1">
              <a:lnSpc>
                <a:spcPct val="90000"/>
              </a:lnSpc>
              <a:defRPr/>
            </a:pPr>
            <a:r>
              <a:rPr lang="en-US" sz="1600" dirty="0">
                <a:sym typeface="Arial" charset="0"/>
              </a:rPr>
              <a:t>Holds other </a:t>
            </a:r>
            <a:r>
              <a:rPr lang="en-US" sz="1600" dirty="0">
                <a:solidFill>
                  <a:schemeClr val="folHlink"/>
                </a:solidFill>
                <a:sym typeface="Arial" charset="0"/>
              </a:rPr>
              <a:t>Dictionaries</a:t>
            </a:r>
            <a:r>
              <a:rPr lang="en-US" sz="1600" dirty="0">
                <a:sym typeface="Arial" charset="0"/>
              </a:rPr>
              <a:t> </a:t>
            </a:r>
          </a:p>
          <a:p>
            <a:pPr lvl="2" eaLnBrk="1" hangingPunct="1">
              <a:lnSpc>
                <a:spcPct val="90000"/>
              </a:lnSpc>
              <a:defRPr/>
            </a:pPr>
            <a:r>
              <a:rPr lang="en-US" sz="1600" dirty="0">
                <a:sym typeface="Arial" charset="0"/>
              </a:rPr>
              <a:t>Holds</a:t>
            </a:r>
            <a:r>
              <a:rPr lang="en-US" sz="1600" dirty="0">
                <a:solidFill>
                  <a:srgbClr val="FF0000"/>
                </a:solidFill>
                <a:sym typeface="Arial" charset="0"/>
              </a:rPr>
              <a:t> non-graphical </a:t>
            </a:r>
            <a:r>
              <a:rPr lang="en-US" sz="1600" dirty="0">
                <a:sym typeface="Arial" charset="0"/>
              </a:rPr>
              <a:t>Objects (derived from </a:t>
            </a:r>
            <a:r>
              <a:rPr lang="en-US" sz="1600" dirty="0" err="1">
                <a:sym typeface="Arial" charset="0"/>
              </a:rPr>
              <a:t>DbObject</a:t>
            </a:r>
            <a:r>
              <a:rPr lang="en-US" sz="1600" dirty="0">
                <a:sym typeface="Arial" charset="0"/>
              </a:rPr>
              <a:t> </a:t>
            </a:r>
            <a:r>
              <a:rPr lang="en-US" sz="1600" dirty="0">
                <a:solidFill>
                  <a:srgbClr val="FF0000"/>
                </a:solidFill>
                <a:sym typeface="Arial" charset="0"/>
              </a:rPr>
              <a:t>but not </a:t>
            </a:r>
            <a:r>
              <a:rPr lang="en-US" sz="1600" dirty="0" err="1">
                <a:sym typeface="Arial" charset="0"/>
              </a:rPr>
              <a:t>DbEntity</a:t>
            </a:r>
            <a:r>
              <a:rPr lang="en-US" sz="1600" dirty="0">
                <a:sym typeface="Arial" charset="0"/>
              </a:rPr>
              <a:t>!)</a:t>
            </a:r>
          </a:p>
          <a:p>
            <a:pPr lvl="2" eaLnBrk="1" hangingPunct="1">
              <a:lnSpc>
                <a:spcPct val="90000"/>
              </a:lnSpc>
              <a:defRPr/>
            </a:pPr>
            <a:r>
              <a:rPr lang="en-US" sz="1600" dirty="0">
                <a:sym typeface="Arial" charset="0"/>
              </a:rPr>
              <a:t>Is enumerable</a:t>
            </a:r>
          </a:p>
          <a:p>
            <a:pPr lvl="3" eaLnBrk="1" hangingPunct="1">
              <a:lnSpc>
                <a:spcPct val="90000"/>
              </a:lnSpc>
              <a:defRPr/>
            </a:pPr>
            <a:r>
              <a:rPr lang="en-US" sz="1600" dirty="0">
                <a:sym typeface="Arial" charset="0"/>
              </a:rPr>
              <a:t>Each item has a string key</a:t>
            </a:r>
          </a:p>
          <a:p>
            <a:pPr lvl="3" eaLnBrk="1" hangingPunct="1">
              <a:lnSpc>
                <a:spcPct val="90000"/>
              </a:lnSpc>
              <a:defRPr/>
            </a:pPr>
            <a:r>
              <a:rPr lang="en-US" sz="1600" dirty="0">
                <a:sym typeface="Arial" charset="0"/>
              </a:rPr>
              <a:t>Items searchable with a string key using </a:t>
            </a:r>
            <a:r>
              <a:rPr lang="en-US" sz="1600" dirty="0" err="1">
                <a:solidFill>
                  <a:srgbClr val="D60093"/>
                </a:solidFill>
                <a:sym typeface="Arial" charset="0"/>
              </a:rPr>
              <a:t>GetAt</a:t>
            </a:r>
            <a:r>
              <a:rPr lang="en-US" sz="1600" dirty="0">
                <a:sym typeface="Arial" charset="0"/>
              </a:rPr>
              <a:t>() or </a:t>
            </a:r>
            <a:r>
              <a:rPr lang="en-US" sz="1600" dirty="0">
                <a:solidFill>
                  <a:schemeClr val="hlink"/>
                </a:solidFill>
                <a:sym typeface="Arial" charset="0"/>
              </a:rPr>
              <a:t>Item</a:t>
            </a:r>
          </a:p>
          <a:p>
            <a:pPr marL="839646" lvl="3" indent="0" eaLnBrk="1" hangingPunct="1">
              <a:lnSpc>
                <a:spcPct val="90000"/>
              </a:lnSpc>
              <a:buNone/>
              <a:defRPr/>
            </a:pPr>
            <a:endParaRPr lang="en-US" sz="1200" dirty="0">
              <a:solidFill>
                <a:schemeClr val="hlink"/>
              </a:solidFill>
              <a:sym typeface="Arial" charset="0"/>
            </a:endParaRPr>
          </a:p>
          <a:p>
            <a:pPr lvl="1" eaLnBrk="1" hangingPunct="1">
              <a:lnSpc>
                <a:spcPct val="90000"/>
              </a:lnSpc>
              <a:defRPr/>
            </a:pPr>
            <a:r>
              <a:rPr lang="en-US" sz="2000" dirty="0">
                <a:sym typeface="Arial" charset="0"/>
              </a:rPr>
              <a:t>Two </a:t>
            </a:r>
            <a:r>
              <a:rPr lang="en-US" sz="2000" i="1" dirty="0">
                <a:sym typeface="Arial" charset="0"/>
              </a:rPr>
              <a:t>Root</a:t>
            </a:r>
            <a:r>
              <a:rPr lang="en-US" sz="2000" dirty="0">
                <a:sym typeface="Arial" charset="0"/>
              </a:rPr>
              <a:t> dictionaries</a:t>
            </a:r>
          </a:p>
          <a:p>
            <a:pPr lvl="2" eaLnBrk="1" hangingPunct="1">
              <a:lnSpc>
                <a:spcPct val="90000"/>
              </a:lnSpc>
              <a:defRPr/>
            </a:pPr>
            <a:r>
              <a:rPr lang="en-US" sz="1600" dirty="0">
                <a:sym typeface="Arial" charset="0"/>
              </a:rPr>
              <a:t>Named Objects Dictionary (NOD)</a:t>
            </a:r>
          </a:p>
          <a:p>
            <a:pPr lvl="3" eaLnBrk="1" hangingPunct="1">
              <a:lnSpc>
                <a:spcPct val="90000"/>
              </a:lnSpc>
              <a:defRPr/>
            </a:pPr>
            <a:r>
              <a:rPr lang="en-US" sz="1600" dirty="0">
                <a:sym typeface="Arial" charset="0"/>
              </a:rPr>
              <a:t>Owned by the database</a:t>
            </a:r>
          </a:p>
          <a:p>
            <a:pPr lvl="3" eaLnBrk="1" hangingPunct="1">
              <a:lnSpc>
                <a:spcPct val="90000"/>
              </a:lnSpc>
              <a:defRPr/>
            </a:pPr>
            <a:r>
              <a:rPr lang="en-US" sz="1600" dirty="0">
                <a:sym typeface="Arial" charset="0"/>
              </a:rPr>
              <a:t>Available by default</a:t>
            </a:r>
          </a:p>
          <a:p>
            <a:pPr lvl="3" eaLnBrk="1" hangingPunct="1">
              <a:lnSpc>
                <a:spcPct val="90000"/>
              </a:lnSpc>
              <a:defRPr/>
            </a:pPr>
            <a:r>
              <a:rPr lang="en-US" sz="1600" dirty="0">
                <a:sym typeface="Arial" charset="0"/>
              </a:rPr>
              <a:t>Used to store database level data</a:t>
            </a:r>
          </a:p>
          <a:p>
            <a:pPr lvl="2" eaLnBrk="1" hangingPunct="1">
              <a:lnSpc>
                <a:spcPct val="90000"/>
              </a:lnSpc>
              <a:defRPr/>
            </a:pPr>
            <a:r>
              <a:rPr lang="en-US" sz="1600" dirty="0">
                <a:sym typeface="Arial" charset="0"/>
              </a:rPr>
              <a:t>Extension Dictionary</a:t>
            </a:r>
          </a:p>
          <a:p>
            <a:pPr lvl="3" eaLnBrk="1" hangingPunct="1">
              <a:lnSpc>
                <a:spcPct val="90000"/>
              </a:lnSpc>
              <a:defRPr/>
            </a:pPr>
            <a:r>
              <a:rPr lang="en-US" sz="1600" dirty="0">
                <a:sym typeface="Arial" charset="0"/>
              </a:rPr>
              <a:t>Owned by an Entity</a:t>
            </a:r>
          </a:p>
          <a:p>
            <a:pPr lvl="3" eaLnBrk="1" hangingPunct="1">
              <a:lnSpc>
                <a:spcPct val="90000"/>
              </a:lnSpc>
              <a:defRPr/>
            </a:pPr>
            <a:r>
              <a:rPr lang="en-US" sz="1600" dirty="0">
                <a:sym typeface="Arial" charset="0"/>
              </a:rPr>
              <a:t>Created by the user only when needed</a:t>
            </a:r>
          </a:p>
          <a:p>
            <a:pPr lvl="3" eaLnBrk="1" hangingPunct="1">
              <a:lnSpc>
                <a:spcPct val="90000"/>
              </a:lnSpc>
              <a:defRPr/>
            </a:pPr>
            <a:r>
              <a:rPr lang="en-US" sz="1600" dirty="0">
                <a:sym typeface="Arial" charset="0"/>
              </a:rPr>
              <a:t>Used to store entity level data</a:t>
            </a:r>
          </a:p>
          <a:p>
            <a:pPr lvl="3" eaLnBrk="1" hangingPunct="1">
              <a:lnSpc>
                <a:spcPct val="90000"/>
              </a:lnSpc>
              <a:defRPr/>
            </a:pPr>
            <a:endParaRPr lang="en-US" dirty="0">
              <a:sym typeface="Arial" charset="0"/>
            </a:endParaRPr>
          </a:p>
          <a:p>
            <a:pPr lvl="1" eaLnBrk="1" hangingPunct="1">
              <a:lnSpc>
                <a:spcPct val="90000"/>
              </a:lnSpc>
              <a:defRPr/>
            </a:pPr>
            <a:r>
              <a:rPr lang="en-US" sz="2000" dirty="0">
                <a:sym typeface="Arial" charset="0"/>
              </a:rPr>
              <a:t>Use </a:t>
            </a:r>
            <a:r>
              <a:rPr lang="en-US" sz="2000" dirty="0" err="1">
                <a:sym typeface="Arial" charset="0"/>
              </a:rPr>
              <a:t>SnoopDb</a:t>
            </a:r>
            <a:r>
              <a:rPr lang="en-US" sz="2000" dirty="0">
                <a:sym typeface="Arial" charset="0"/>
              </a:rPr>
              <a:t> to look where the dictionaries are stored</a:t>
            </a:r>
          </a:p>
          <a:p>
            <a:pPr lvl="2" eaLnBrk="1" hangingPunct="1">
              <a:lnSpc>
                <a:spcPct val="90000"/>
              </a:lnSpc>
              <a:defRPr/>
            </a:pPr>
            <a:endParaRPr lang="en-US" dirty="0">
              <a:sym typeface="Arial" charset="0"/>
            </a:endParaRPr>
          </a:p>
          <a:p>
            <a:pPr lvl="2" eaLnBrk="1" hangingPunct="1">
              <a:lnSpc>
                <a:spcPct val="90000"/>
              </a:lnSpc>
              <a:defRPr/>
            </a:pPr>
            <a:endParaRPr lang="en-US" dirty="0">
              <a:sym typeface="Arial" charset="0"/>
            </a:endParaRPr>
          </a:p>
          <a:p>
            <a:pPr lvl="2" eaLnBrk="1" hangingPunct="1">
              <a:lnSpc>
                <a:spcPct val="90000"/>
              </a:lnSpc>
              <a:defRPr/>
            </a:pPr>
            <a:endParaRPr lang="en-US"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0291">
                                            <p:txEl>
                                              <p:pRg st="1" end="1"/>
                                            </p:txEl>
                                          </p:spTgt>
                                        </p:tgtEl>
                                        <p:attrNameLst>
                                          <p:attrName>style.visibility</p:attrName>
                                        </p:attrNameLst>
                                      </p:cBhvr>
                                      <p:to>
                                        <p:strVal val="visible"/>
                                      </p:to>
                                    </p:set>
                                    <p:animEffect transition="in" filter="blinds(horizontal)">
                                      <p:cBhvr>
                                        <p:cTn id="7" dur="500"/>
                                        <p:tgtEl>
                                          <p:spTgt spid="14029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0291">
                                            <p:txEl>
                                              <p:pRg st="2" end="2"/>
                                            </p:txEl>
                                          </p:spTgt>
                                        </p:tgtEl>
                                        <p:attrNameLst>
                                          <p:attrName>style.visibility</p:attrName>
                                        </p:attrNameLst>
                                      </p:cBhvr>
                                      <p:to>
                                        <p:strVal val="visible"/>
                                      </p:to>
                                    </p:set>
                                    <p:animEffect transition="in" filter="blinds(horizontal)">
                                      <p:cBhvr>
                                        <p:cTn id="12" dur="500"/>
                                        <p:tgtEl>
                                          <p:spTgt spid="14029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0291">
                                            <p:txEl>
                                              <p:pRg st="3" end="3"/>
                                            </p:txEl>
                                          </p:spTgt>
                                        </p:tgtEl>
                                        <p:attrNameLst>
                                          <p:attrName>style.visibility</p:attrName>
                                        </p:attrNameLst>
                                      </p:cBhvr>
                                      <p:to>
                                        <p:strVal val="visible"/>
                                      </p:to>
                                    </p:set>
                                    <p:animEffect transition="in" filter="blinds(horizontal)">
                                      <p:cBhvr>
                                        <p:cTn id="17" dur="500"/>
                                        <p:tgtEl>
                                          <p:spTgt spid="14029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40291">
                                            <p:txEl>
                                              <p:pRg st="4" end="4"/>
                                            </p:txEl>
                                          </p:spTgt>
                                        </p:tgtEl>
                                        <p:attrNameLst>
                                          <p:attrName>style.visibility</p:attrName>
                                        </p:attrNameLst>
                                      </p:cBhvr>
                                      <p:to>
                                        <p:strVal val="visible"/>
                                      </p:to>
                                    </p:set>
                                    <p:animEffect transition="in" filter="blinds(horizontal)">
                                      <p:cBhvr>
                                        <p:cTn id="22" dur="500"/>
                                        <p:tgtEl>
                                          <p:spTgt spid="140291">
                                            <p:txEl>
                                              <p:pRg st="4" end="4"/>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40291">
                                            <p:txEl>
                                              <p:pRg st="5" end="5"/>
                                            </p:txEl>
                                          </p:spTgt>
                                        </p:tgtEl>
                                        <p:attrNameLst>
                                          <p:attrName>style.visibility</p:attrName>
                                        </p:attrNameLst>
                                      </p:cBhvr>
                                      <p:to>
                                        <p:strVal val="visible"/>
                                      </p:to>
                                    </p:set>
                                    <p:animEffect transition="in" filter="blinds(horizontal)">
                                      <p:cBhvr>
                                        <p:cTn id="25" dur="500"/>
                                        <p:tgtEl>
                                          <p:spTgt spid="140291">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40291">
                                            <p:txEl>
                                              <p:pRg st="6" end="6"/>
                                            </p:txEl>
                                          </p:spTgt>
                                        </p:tgtEl>
                                        <p:attrNameLst>
                                          <p:attrName>style.visibility</p:attrName>
                                        </p:attrNameLst>
                                      </p:cBhvr>
                                      <p:to>
                                        <p:strVal val="visible"/>
                                      </p:to>
                                    </p:set>
                                    <p:animEffect transition="in" filter="blinds(horizontal)">
                                      <p:cBhvr>
                                        <p:cTn id="28" dur="500"/>
                                        <p:tgtEl>
                                          <p:spTgt spid="140291">
                                            <p:txEl>
                                              <p:pRg st="6" end="6"/>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40291">
                                            <p:txEl>
                                              <p:pRg st="8" end="8"/>
                                            </p:txEl>
                                          </p:spTgt>
                                        </p:tgtEl>
                                        <p:attrNameLst>
                                          <p:attrName>style.visibility</p:attrName>
                                        </p:attrNameLst>
                                      </p:cBhvr>
                                      <p:to>
                                        <p:strVal val="visible"/>
                                      </p:to>
                                    </p:set>
                                    <p:animEffect transition="in" filter="blinds(horizontal)">
                                      <p:cBhvr>
                                        <p:cTn id="33" dur="500"/>
                                        <p:tgtEl>
                                          <p:spTgt spid="140291">
                                            <p:txEl>
                                              <p:pRg st="8" end="8"/>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140291">
                                            <p:txEl>
                                              <p:pRg st="9" end="9"/>
                                            </p:txEl>
                                          </p:spTgt>
                                        </p:tgtEl>
                                        <p:attrNameLst>
                                          <p:attrName>style.visibility</p:attrName>
                                        </p:attrNameLst>
                                      </p:cBhvr>
                                      <p:to>
                                        <p:strVal val="visible"/>
                                      </p:to>
                                    </p:set>
                                    <p:animEffect transition="in" filter="blinds(horizontal)">
                                      <p:cBhvr>
                                        <p:cTn id="38" dur="500"/>
                                        <p:tgtEl>
                                          <p:spTgt spid="140291">
                                            <p:txEl>
                                              <p:pRg st="9" end="9"/>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40291">
                                            <p:txEl>
                                              <p:pRg st="10" end="10"/>
                                            </p:txEl>
                                          </p:spTgt>
                                        </p:tgtEl>
                                        <p:attrNameLst>
                                          <p:attrName>style.visibility</p:attrName>
                                        </p:attrNameLst>
                                      </p:cBhvr>
                                      <p:to>
                                        <p:strVal val="visible"/>
                                      </p:to>
                                    </p:set>
                                    <p:animEffect transition="in" filter="blinds(horizontal)">
                                      <p:cBhvr>
                                        <p:cTn id="43" dur="500"/>
                                        <p:tgtEl>
                                          <p:spTgt spid="140291">
                                            <p:txEl>
                                              <p:pRg st="10" end="10"/>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140291">
                                            <p:txEl>
                                              <p:pRg st="11" end="11"/>
                                            </p:txEl>
                                          </p:spTgt>
                                        </p:tgtEl>
                                        <p:attrNameLst>
                                          <p:attrName>style.visibility</p:attrName>
                                        </p:attrNameLst>
                                      </p:cBhvr>
                                      <p:to>
                                        <p:strVal val="visible"/>
                                      </p:to>
                                    </p:set>
                                    <p:animEffect transition="in" filter="blinds(horizontal)">
                                      <p:cBhvr>
                                        <p:cTn id="48" dur="500"/>
                                        <p:tgtEl>
                                          <p:spTgt spid="140291">
                                            <p:txEl>
                                              <p:pRg st="11" end="11"/>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140291">
                                            <p:txEl>
                                              <p:pRg st="12" end="12"/>
                                            </p:txEl>
                                          </p:spTgt>
                                        </p:tgtEl>
                                        <p:attrNameLst>
                                          <p:attrName>style.visibility</p:attrName>
                                        </p:attrNameLst>
                                      </p:cBhvr>
                                      <p:to>
                                        <p:strVal val="visible"/>
                                      </p:to>
                                    </p:set>
                                    <p:animEffect transition="in" filter="blinds(horizontal)">
                                      <p:cBhvr>
                                        <p:cTn id="53" dur="500"/>
                                        <p:tgtEl>
                                          <p:spTgt spid="140291">
                                            <p:txEl>
                                              <p:pRg st="12" end="12"/>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40291">
                                            <p:txEl>
                                              <p:pRg st="13" end="13"/>
                                            </p:txEl>
                                          </p:spTgt>
                                        </p:tgtEl>
                                        <p:attrNameLst>
                                          <p:attrName>style.visibility</p:attrName>
                                        </p:attrNameLst>
                                      </p:cBhvr>
                                      <p:to>
                                        <p:strVal val="visible"/>
                                      </p:to>
                                    </p:set>
                                    <p:animEffect transition="in" filter="blinds(horizontal)">
                                      <p:cBhvr>
                                        <p:cTn id="58" dur="500"/>
                                        <p:tgtEl>
                                          <p:spTgt spid="140291">
                                            <p:txEl>
                                              <p:pRg st="13" end="13"/>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nodeType="clickEffect">
                                  <p:stCondLst>
                                    <p:cond delay="0"/>
                                  </p:stCondLst>
                                  <p:childTnLst>
                                    <p:set>
                                      <p:cBhvr>
                                        <p:cTn id="62" dur="1" fill="hold">
                                          <p:stCondLst>
                                            <p:cond delay="0"/>
                                          </p:stCondLst>
                                        </p:cTn>
                                        <p:tgtEl>
                                          <p:spTgt spid="140291">
                                            <p:txEl>
                                              <p:pRg st="14" end="14"/>
                                            </p:txEl>
                                          </p:spTgt>
                                        </p:tgtEl>
                                        <p:attrNameLst>
                                          <p:attrName>style.visibility</p:attrName>
                                        </p:attrNameLst>
                                      </p:cBhvr>
                                      <p:to>
                                        <p:strVal val="visible"/>
                                      </p:to>
                                    </p:set>
                                    <p:animEffect transition="in" filter="blinds(horizontal)">
                                      <p:cBhvr>
                                        <p:cTn id="63" dur="500"/>
                                        <p:tgtEl>
                                          <p:spTgt spid="140291">
                                            <p:txEl>
                                              <p:pRg st="14" end="14"/>
                                            </p:txEl>
                                          </p:spTgt>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nodeType="clickEffect">
                                  <p:stCondLst>
                                    <p:cond delay="0"/>
                                  </p:stCondLst>
                                  <p:childTnLst>
                                    <p:set>
                                      <p:cBhvr>
                                        <p:cTn id="67" dur="1" fill="hold">
                                          <p:stCondLst>
                                            <p:cond delay="0"/>
                                          </p:stCondLst>
                                        </p:cTn>
                                        <p:tgtEl>
                                          <p:spTgt spid="140291">
                                            <p:txEl>
                                              <p:pRg st="15" end="15"/>
                                            </p:txEl>
                                          </p:spTgt>
                                        </p:tgtEl>
                                        <p:attrNameLst>
                                          <p:attrName>style.visibility</p:attrName>
                                        </p:attrNameLst>
                                      </p:cBhvr>
                                      <p:to>
                                        <p:strVal val="visible"/>
                                      </p:to>
                                    </p:set>
                                    <p:animEffect transition="in" filter="blinds(horizontal)">
                                      <p:cBhvr>
                                        <p:cTn id="68" dur="500"/>
                                        <p:tgtEl>
                                          <p:spTgt spid="140291">
                                            <p:txEl>
                                              <p:pRg st="15" end="15"/>
                                            </p:txEl>
                                          </p:spTgt>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10" fill="hold" nodeType="clickEffect">
                                  <p:stCondLst>
                                    <p:cond delay="0"/>
                                  </p:stCondLst>
                                  <p:childTnLst>
                                    <p:set>
                                      <p:cBhvr>
                                        <p:cTn id="72" dur="1" fill="hold">
                                          <p:stCondLst>
                                            <p:cond delay="0"/>
                                          </p:stCondLst>
                                        </p:cTn>
                                        <p:tgtEl>
                                          <p:spTgt spid="140291">
                                            <p:txEl>
                                              <p:pRg st="16" end="16"/>
                                            </p:txEl>
                                          </p:spTgt>
                                        </p:tgtEl>
                                        <p:attrNameLst>
                                          <p:attrName>style.visibility</p:attrName>
                                        </p:attrNameLst>
                                      </p:cBhvr>
                                      <p:to>
                                        <p:strVal val="visible"/>
                                      </p:to>
                                    </p:set>
                                    <p:animEffect transition="in" filter="blinds(horizontal)">
                                      <p:cBhvr>
                                        <p:cTn id="73" dur="500"/>
                                        <p:tgtEl>
                                          <p:spTgt spid="140291">
                                            <p:txEl>
                                              <p:pRg st="16" end="16"/>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3" presetClass="entr" presetSubtype="10" fill="hold" nodeType="clickEffect">
                                  <p:stCondLst>
                                    <p:cond delay="0"/>
                                  </p:stCondLst>
                                  <p:childTnLst>
                                    <p:set>
                                      <p:cBhvr>
                                        <p:cTn id="77" dur="1" fill="hold">
                                          <p:stCondLst>
                                            <p:cond delay="0"/>
                                          </p:stCondLst>
                                        </p:cTn>
                                        <p:tgtEl>
                                          <p:spTgt spid="140291">
                                            <p:txEl>
                                              <p:pRg st="18" end="18"/>
                                            </p:txEl>
                                          </p:spTgt>
                                        </p:tgtEl>
                                        <p:attrNameLst>
                                          <p:attrName>style.visibility</p:attrName>
                                        </p:attrNameLst>
                                      </p:cBhvr>
                                      <p:to>
                                        <p:strVal val="visible"/>
                                      </p:to>
                                    </p:set>
                                    <p:animEffect transition="in" filter="blinds(horizontal)">
                                      <p:cBhvr>
                                        <p:cTn id="78" dur="500"/>
                                        <p:tgtEl>
                                          <p:spTgt spid="140291">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a:xfrm>
            <a:off x="749303" y="255588"/>
            <a:ext cx="7934325" cy="735012"/>
          </a:xfrm>
          <a:prstGeom prst="rect">
            <a:avLst/>
          </a:prstGeom>
        </p:spPr>
        <p:txBody>
          <a:bodyPr/>
          <a:lstStyle/>
          <a:p>
            <a:pPr eaLnBrk="1" hangingPunct="1"/>
            <a:r>
              <a:rPr lang="en-US" dirty="0"/>
              <a:t>Dictionaries and </a:t>
            </a:r>
            <a:r>
              <a:rPr lang="en-US" dirty="0" err="1"/>
              <a:t>XRecords</a:t>
            </a:r>
            <a:endParaRPr lang="en-US" dirty="0"/>
          </a:p>
        </p:txBody>
      </p:sp>
      <p:sp>
        <p:nvSpPr>
          <p:cNvPr id="146435" name="Rectangle 3"/>
          <p:cNvSpPr>
            <a:spLocks noGrp="1" noChangeArrowheads="1"/>
          </p:cNvSpPr>
          <p:nvPr>
            <p:ph idx="4294967295"/>
          </p:nvPr>
        </p:nvSpPr>
        <p:spPr>
          <a:xfrm>
            <a:off x="457200" y="1066800"/>
            <a:ext cx="7934325" cy="5257800"/>
          </a:xfrm>
          <a:prstGeom prst="rect">
            <a:avLst/>
          </a:prstGeom>
        </p:spPr>
        <p:txBody>
          <a:bodyPr/>
          <a:lstStyle/>
          <a:p>
            <a:pPr lvl="1" eaLnBrk="1" hangingPunct="1">
              <a:defRPr/>
            </a:pPr>
            <a:r>
              <a:rPr lang="en-US" sz="2400" dirty="0" err="1">
                <a:sym typeface="Arial" charset="0"/>
              </a:rPr>
              <a:t>XRecord</a:t>
            </a:r>
            <a:endParaRPr lang="en-US" sz="2400" dirty="0">
              <a:sym typeface="Arial" charset="0"/>
            </a:endParaRPr>
          </a:p>
          <a:p>
            <a:pPr lvl="2" eaLnBrk="1" hangingPunct="1">
              <a:defRPr/>
            </a:pPr>
            <a:endParaRPr lang="en-US" dirty="0">
              <a:sym typeface="Arial" charset="0"/>
            </a:endParaRPr>
          </a:p>
          <a:p>
            <a:pPr lvl="2" eaLnBrk="1" hangingPunct="1">
              <a:defRPr/>
            </a:pPr>
            <a:r>
              <a:rPr lang="en-US" sz="2000" dirty="0">
                <a:sym typeface="Arial" charset="0"/>
              </a:rPr>
              <a:t>Data containers </a:t>
            </a:r>
          </a:p>
          <a:p>
            <a:pPr lvl="2" eaLnBrk="1" hangingPunct="1">
              <a:defRPr/>
            </a:pPr>
            <a:endParaRPr lang="en-US" dirty="0">
              <a:sym typeface="Arial" charset="0"/>
            </a:endParaRPr>
          </a:p>
          <a:p>
            <a:pPr lvl="2" eaLnBrk="1" hangingPunct="1">
              <a:defRPr/>
            </a:pPr>
            <a:r>
              <a:rPr lang="en-US" sz="2000" dirty="0">
                <a:sym typeface="Arial" charset="0"/>
              </a:rPr>
              <a:t>Holds data in a </a:t>
            </a:r>
            <a:r>
              <a:rPr lang="en-US" sz="2000" dirty="0" err="1">
                <a:sym typeface="Arial" charset="0"/>
              </a:rPr>
              <a:t>Resbuf</a:t>
            </a:r>
            <a:r>
              <a:rPr lang="en-US" sz="2000" dirty="0">
                <a:sym typeface="Arial" charset="0"/>
              </a:rPr>
              <a:t>  chain (Result Buffer)</a:t>
            </a:r>
          </a:p>
          <a:p>
            <a:pPr lvl="3" eaLnBrk="1" hangingPunct="1">
              <a:defRPr/>
            </a:pPr>
            <a:r>
              <a:rPr lang="en-US" sz="1800" dirty="0" err="1">
                <a:sym typeface="Arial" charset="0"/>
              </a:rPr>
              <a:t>Resbuf</a:t>
            </a:r>
            <a:r>
              <a:rPr lang="en-US" sz="1800" dirty="0">
                <a:sym typeface="Arial" charset="0"/>
              </a:rPr>
              <a:t> – Linked List of </a:t>
            </a:r>
            <a:r>
              <a:rPr lang="en-US" sz="1800" dirty="0" err="1">
                <a:sym typeface="Arial" charset="0"/>
              </a:rPr>
              <a:t>TypedValues</a:t>
            </a:r>
            <a:r>
              <a:rPr lang="en-US" sz="1800" dirty="0">
                <a:sym typeface="Arial" charset="0"/>
              </a:rPr>
              <a:t> (</a:t>
            </a:r>
            <a:r>
              <a:rPr lang="en-US" sz="1800" dirty="0" err="1">
                <a:sym typeface="Arial" charset="0"/>
              </a:rPr>
              <a:t>DataType</a:t>
            </a:r>
            <a:r>
              <a:rPr lang="en-US" sz="1800" dirty="0">
                <a:sym typeface="Arial" charset="0"/>
              </a:rPr>
              <a:t>–Value pair)</a:t>
            </a:r>
          </a:p>
          <a:p>
            <a:pPr lvl="3" eaLnBrk="1" hangingPunct="1">
              <a:defRPr/>
            </a:pPr>
            <a:endParaRPr lang="en-US" dirty="0">
              <a:sym typeface="Arial" charset="0"/>
            </a:endParaRPr>
          </a:p>
          <a:p>
            <a:pPr lvl="2" eaLnBrk="1" hangingPunct="1">
              <a:defRPr/>
            </a:pPr>
            <a:r>
              <a:rPr lang="en-US" sz="2000" dirty="0">
                <a:sym typeface="Arial" charset="0"/>
              </a:rPr>
              <a:t>No “Key” to search values within a </a:t>
            </a:r>
            <a:r>
              <a:rPr lang="en-US" sz="2000" dirty="0" err="1">
                <a:sym typeface="Arial" charset="0"/>
              </a:rPr>
              <a:t>Resbuf</a:t>
            </a:r>
            <a:r>
              <a:rPr lang="en-US" sz="2000" dirty="0">
                <a:sym typeface="Arial" charset="0"/>
              </a:rPr>
              <a:t>. </a:t>
            </a:r>
          </a:p>
          <a:p>
            <a:pPr marL="460297" lvl="2" indent="0" eaLnBrk="1" hangingPunct="1">
              <a:buNone/>
              <a:defRPr/>
            </a:pPr>
            <a:r>
              <a:rPr lang="en-US" dirty="0">
                <a:sym typeface="Arial" charset="0"/>
              </a:rPr>
              <a:t>                  </a:t>
            </a:r>
            <a:r>
              <a:rPr lang="en-US" sz="1800" dirty="0">
                <a:sym typeface="Arial" charset="0"/>
              </a:rPr>
              <a:t>Should know the order data is stored in the list</a:t>
            </a:r>
          </a:p>
          <a:p>
            <a:pPr lvl="3" eaLnBrk="1" hangingPunct="1">
              <a:defRPr/>
            </a:pPr>
            <a:endParaRPr lang="en-US" dirty="0">
              <a:sym typeface="Arial" charset="0"/>
            </a:endParaRPr>
          </a:p>
          <a:p>
            <a:pPr lvl="2" eaLnBrk="1" hangingPunct="1">
              <a:defRPr/>
            </a:pPr>
            <a:r>
              <a:rPr lang="en-US" sz="2000" dirty="0" err="1">
                <a:sym typeface="Arial" charset="0"/>
              </a:rPr>
              <a:t>XRecords</a:t>
            </a:r>
            <a:r>
              <a:rPr lang="en-US" sz="2000" dirty="0">
                <a:sym typeface="Arial" charset="0"/>
              </a:rPr>
              <a:t> can be added to Dictionaries </a:t>
            </a:r>
          </a:p>
          <a:p>
            <a:pPr lvl="3" eaLnBrk="1" hangingPunct="1">
              <a:defRPr/>
            </a:pPr>
            <a:r>
              <a:rPr lang="en-US" dirty="0">
                <a:sym typeface="Arial" charset="0"/>
              </a:rPr>
              <a:t>If stored in NOD –database level data</a:t>
            </a:r>
          </a:p>
          <a:p>
            <a:pPr lvl="3" eaLnBrk="1" hangingPunct="1">
              <a:defRPr/>
            </a:pPr>
            <a:r>
              <a:rPr lang="en-US" dirty="0">
                <a:sym typeface="Arial" charset="0"/>
              </a:rPr>
              <a:t>If stored in Extension Dictionary – entity-level data</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6435">
                                            <p:txEl>
                                              <p:pRg st="2" end="2"/>
                                            </p:txEl>
                                          </p:spTgt>
                                        </p:tgtEl>
                                        <p:attrNameLst>
                                          <p:attrName>style.visibility</p:attrName>
                                        </p:attrNameLst>
                                      </p:cBhvr>
                                      <p:to>
                                        <p:strVal val="visible"/>
                                      </p:to>
                                    </p:set>
                                    <p:animEffect transition="in" filter="blinds(horizontal)">
                                      <p:cBhvr>
                                        <p:cTn id="7" dur="500"/>
                                        <p:tgtEl>
                                          <p:spTgt spid="146435">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6435">
                                            <p:txEl>
                                              <p:pRg st="4" end="4"/>
                                            </p:txEl>
                                          </p:spTgt>
                                        </p:tgtEl>
                                        <p:attrNameLst>
                                          <p:attrName>style.visibility</p:attrName>
                                        </p:attrNameLst>
                                      </p:cBhvr>
                                      <p:to>
                                        <p:strVal val="visible"/>
                                      </p:to>
                                    </p:set>
                                    <p:animEffect transition="in" filter="blinds(horizontal)">
                                      <p:cBhvr>
                                        <p:cTn id="12" dur="500"/>
                                        <p:tgtEl>
                                          <p:spTgt spid="146435">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46435">
                                            <p:txEl>
                                              <p:pRg st="5" end="5"/>
                                            </p:txEl>
                                          </p:spTgt>
                                        </p:tgtEl>
                                        <p:attrNameLst>
                                          <p:attrName>style.visibility</p:attrName>
                                        </p:attrNameLst>
                                      </p:cBhvr>
                                      <p:to>
                                        <p:strVal val="visible"/>
                                      </p:to>
                                    </p:set>
                                    <p:animEffect transition="in" filter="blinds(horizontal)">
                                      <p:cBhvr>
                                        <p:cTn id="15" dur="500"/>
                                        <p:tgtEl>
                                          <p:spTgt spid="146435">
                                            <p:txEl>
                                              <p:pRg st="5" end="5"/>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46435">
                                            <p:txEl>
                                              <p:pRg st="7" end="7"/>
                                            </p:txEl>
                                          </p:spTgt>
                                        </p:tgtEl>
                                        <p:attrNameLst>
                                          <p:attrName>style.visibility</p:attrName>
                                        </p:attrNameLst>
                                      </p:cBhvr>
                                      <p:to>
                                        <p:strVal val="visible"/>
                                      </p:to>
                                    </p:set>
                                    <p:animEffect transition="in" filter="blinds(horizontal)">
                                      <p:cBhvr>
                                        <p:cTn id="20" dur="500"/>
                                        <p:tgtEl>
                                          <p:spTgt spid="146435">
                                            <p:txEl>
                                              <p:pRg st="7" end="7"/>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46435">
                                            <p:txEl>
                                              <p:pRg st="8" end="8"/>
                                            </p:txEl>
                                          </p:spTgt>
                                        </p:tgtEl>
                                        <p:attrNameLst>
                                          <p:attrName>style.visibility</p:attrName>
                                        </p:attrNameLst>
                                      </p:cBhvr>
                                      <p:to>
                                        <p:strVal val="visible"/>
                                      </p:to>
                                    </p:set>
                                    <p:animEffect transition="in" filter="blinds(horizontal)">
                                      <p:cBhvr>
                                        <p:cTn id="25" dur="500"/>
                                        <p:tgtEl>
                                          <p:spTgt spid="146435">
                                            <p:txEl>
                                              <p:pRg st="8" end="8"/>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46435">
                                            <p:txEl>
                                              <p:pRg st="10" end="10"/>
                                            </p:txEl>
                                          </p:spTgt>
                                        </p:tgtEl>
                                        <p:attrNameLst>
                                          <p:attrName>style.visibility</p:attrName>
                                        </p:attrNameLst>
                                      </p:cBhvr>
                                      <p:to>
                                        <p:strVal val="visible"/>
                                      </p:to>
                                    </p:set>
                                    <p:animEffect transition="in" filter="blinds(horizontal)">
                                      <p:cBhvr>
                                        <p:cTn id="30" dur="500"/>
                                        <p:tgtEl>
                                          <p:spTgt spid="146435">
                                            <p:txEl>
                                              <p:pRg st="10" end="1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46435">
                                            <p:txEl>
                                              <p:pRg st="11" end="11"/>
                                            </p:txEl>
                                          </p:spTgt>
                                        </p:tgtEl>
                                        <p:attrNameLst>
                                          <p:attrName>style.visibility</p:attrName>
                                        </p:attrNameLst>
                                      </p:cBhvr>
                                      <p:to>
                                        <p:strVal val="visible"/>
                                      </p:to>
                                    </p:set>
                                    <p:animEffect transition="in" filter="blinds(horizontal)">
                                      <p:cBhvr>
                                        <p:cTn id="35" dur="500"/>
                                        <p:tgtEl>
                                          <p:spTgt spid="146435">
                                            <p:txEl>
                                              <p:pRg st="11" end="1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46435">
                                            <p:txEl>
                                              <p:pRg st="12" end="12"/>
                                            </p:txEl>
                                          </p:spTgt>
                                        </p:tgtEl>
                                        <p:attrNameLst>
                                          <p:attrName>style.visibility</p:attrName>
                                        </p:attrNameLst>
                                      </p:cBhvr>
                                      <p:to>
                                        <p:strVal val="visible"/>
                                      </p:to>
                                    </p:set>
                                    <p:animEffect transition="in" filter="blinds(horizontal)">
                                      <p:cBhvr>
                                        <p:cTn id="40" dur="500"/>
                                        <p:tgtEl>
                                          <p:spTgt spid="14643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Get NOD	</a:t>
            </a:r>
          </a:p>
        </p:txBody>
      </p:sp>
      <p:sp>
        <p:nvSpPr>
          <p:cNvPr id="148483" name="Rectangle 3"/>
          <p:cNvSpPr>
            <a:spLocks noGrp="1" noChangeArrowheads="1"/>
          </p:cNvSpPr>
          <p:nvPr>
            <p:ph idx="4294967295"/>
          </p:nvPr>
        </p:nvSpPr>
        <p:spPr>
          <a:xfrm>
            <a:off x="749303" y="1508128"/>
            <a:ext cx="7934325" cy="4511675"/>
          </a:xfrm>
          <a:prstGeom prst="rect">
            <a:avLst/>
          </a:prstGeom>
        </p:spPr>
        <p:txBody>
          <a:bodyPr/>
          <a:lstStyle/>
          <a:p>
            <a:pPr lvl="1" eaLnBrk="1" hangingPunct="1"/>
            <a:r>
              <a:rPr lang="en-US" sz="2000" dirty="0"/>
              <a:t>To </a:t>
            </a:r>
            <a:r>
              <a:rPr lang="en-US" sz="2000" i="1" dirty="0"/>
              <a:t>get</a:t>
            </a:r>
            <a:r>
              <a:rPr lang="en-US" sz="2000" dirty="0"/>
              <a:t> the NOD for the database</a:t>
            </a:r>
          </a:p>
          <a:p>
            <a:pPr marL="0" indent="0" eaLnBrk="1" hangingPunct="1"/>
            <a:endParaRPr lang="en-US" sz="1600" dirty="0"/>
          </a:p>
          <a:p>
            <a:pPr marL="0" indent="0" eaLnBrk="1" hangingPunct="1">
              <a:buNone/>
            </a:pPr>
            <a:r>
              <a:rPr lang="en-US" sz="1800" dirty="0">
                <a:solidFill>
                  <a:srgbClr val="FFFF00"/>
                </a:solidFill>
              </a:rPr>
              <a:t>              </a:t>
            </a:r>
            <a:r>
              <a:rPr lang="en-US" sz="1800" dirty="0">
                <a:solidFill>
                  <a:srgbClr val="0000CC"/>
                </a:solidFill>
              </a:rPr>
              <a:t>Dim </a:t>
            </a:r>
            <a:r>
              <a:rPr lang="en-US" sz="1800" dirty="0" err="1"/>
              <a:t>db</a:t>
            </a:r>
            <a:r>
              <a:rPr lang="en-US" sz="1800" dirty="0"/>
              <a:t> = </a:t>
            </a:r>
            <a:r>
              <a:rPr lang="en-US" sz="1800" dirty="0" err="1"/>
              <a:t>HostApplicationServices.WorkingDatabase</a:t>
            </a:r>
            <a:endParaRPr lang="en-US" sz="1800" dirty="0"/>
          </a:p>
          <a:p>
            <a:pPr marL="0" indent="0" eaLnBrk="1" hangingPunct="1">
              <a:buNone/>
            </a:pPr>
            <a:endParaRPr lang="en-US" sz="1800" dirty="0"/>
          </a:p>
          <a:p>
            <a:pPr marL="0" indent="0" eaLnBrk="1" hangingPunct="1">
              <a:buNone/>
            </a:pPr>
            <a:r>
              <a:rPr lang="en-US" sz="1800" dirty="0">
                <a:solidFill>
                  <a:srgbClr val="0000CC"/>
                </a:solidFill>
              </a:rPr>
              <a:t>               Dim</a:t>
            </a:r>
            <a:r>
              <a:rPr lang="en-US" sz="1800" dirty="0"/>
              <a:t> NOD </a:t>
            </a:r>
            <a:r>
              <a:rPr lang="en-US" sz="1800" dirty="0">
                <a:solidFill>
                  <a:srgbClr val="0000CC"/>
                </a:solidFill>
              </a:rPr>
              <a:t>As</a:t>
            </a:r>
            <a:r>
              <a:rPr lang="en-US" sz="1800" dirty="0"/>
              <a:t> </a:t>
            </a:r>
            <a:r>
              <a:rPr lang="en-US" sz="1800" dirty="0" err="1">
                <a:solidFill>
                  <a:schemeClr val="folHlink"/>
                </a:solidFill>
              </a:rPr>
              <a:t>DBDictionary</a:t>
            </a:r>
            <a:r>
              <a:rPr lang="en-US" sz="1800" dirty="0"/>
              <a:t> = </a:t>
            </a:r>
          </a:p>
          <a:p>
            <a:pPr marL="0" indent="0" eaLnBrk="1" hangingPunct="1">
              <a:buNone/>
            </a:pPr>
            <a:r>
              <a:rPr lang="en-US" sz="1800" dirty="0"/>
              <a:t>              </a:t>
            </a:r>
            <a:r>
              <a:rPr lang="en-US" sz="1800" dirty="0" err="1"/>
              <a:t>trans.</a:t>
            </a:r>
            <a:r>
              <a:rPr lang="en-US" sz="1800" dirty="0" err="1">
                <a:solidFill>
                  <a:srgbClr val="D60093"/>
                </a:solidFill>
              </a:rPr>
              <a:t>GetObject</a:t>
            </a:r>
            <a:r>
              <a:rPr lang="en-US" sz="1800" dirty="0"/>
              <a:t>(</a:t>
            </a:r>
            <a:r>
              <a:rPr lang="en-US" sz="1800" dirty="0" err="1"/>
              <a:t>db.</a:t>
            </a:r>
            <a:r>
              <a:rPr lang="en-US" sz="1800" dirty="0" err="1">
                <a:solidFill>
                  <a:schemeClr val="hlink"/>
                </a:solidFill>
              </a:rPr>
              <a:t>NamedObjectsDictionaryId</a:t>
            </a:r>
            <a:r>
              <a:rPr lang="en-US" sz="1800" dirty="0"/>
              <a:t>, </a:t>
            </a:r>
          </a:p>
          <a:p>
            <a:pPr marL="0" indent="0" eaLnBrk="1" hangingPunct="1">
              <a:buNone/>
            </a:pPr>
            <a:r>
              <a:rPr lang="en-US" sz="1800" dirty="0">
                <a:solidFill>
                  <a:schemeClr val="accent1"/>
                </a:solidFill>
              </a:rPr>
              <a:t>                                        </a:t>
            </a:r>
            <a:r>
              <a:rPr lang="en-US" sz="1800" dirty="0" err="1">
                <a:solidFill>
                  <a:schemeClr val="accent1"/>
                </a:solidFill>
              </a:rPr>
              <a:t>OpenMode.ForWrite</a:t>
            </a:r>
            <a:r>
              <a:rPr lang="en-US" sz="1800" dirty="0"/>
              <a:t>, </a:t>
            </a:r>
            <a:r>
              <a:rPr lang="en-US" sz="1800" dirty="0">
                <a:solidFill>
                  <a:srgbClr val="0000CC"/>
                </a:solidFill>
              </a:rPr>
              <a:t>False</a:t>
            </a:r>
            <a:r>
              <a:rPr lang="en-US" sz="1800" dirty="0"/>
              <a:t>)</a:t>
            </a:r>
          </a:p>
          <a:p>
            <a:pPr marL="0" indent="0" eaLnBrk="1" hangingPunct="1">
              <a:buNone/>
            </a:pPr>
            <a:endParaRPr lang="en-US" sz="1800" dirty="0"/>
          </a:p>
          <a:p>
            <a:pPr lvl="1" eaLnBrk="1" hangingPunct="1"/>
            <a:r>
              <a:rPr lang="en-US" sz="2000" dirty="0"/>
              <a:t>To </a:t>
            </a:r>
            <a:r>
              <a:rPr lang="en-US" sz="2000" i="1" dirty="0"/>
              <a:t>create</a:t>
            </a:r>
            <a:r>
              <a:rPr lang="en-US" sz="2000" dirty="0"/>
              <a:t> an </a:t>
            </a:r>
            <a:r>
              <a:rPr lang="en-US" sz="2000" dirty="0" err="1"/>
              <a:t>ExtensionDictionary</a:t>
            </a:r>
            <a:r>
              <a:rPr lang="en-US" sz="2000" dirty="0"/>
              <a:t> for an entity</a:t>
            </a:r>
          </a:p>
          <a:p>
            <a:pPr lvl="1" eaLnBrk="1" hangingPunct="1"/>
            <a:endParaRPr lang="en-US" sz="2000" dirty="0"/>
          </a:p>
          <a:p>
            <a:pPr marL="571147" lvl="1" indent="0" eaLnBrk="1" hangingPunct="1">
              <a:buNone/>
            </a:pPr>
            <a:r>
              <a:rPr lang="en-US" sz="2000" dirty="0"/>
              <a:t>	</a:t>
            </a:r>
            <a:r>
              <a:rPr lang="en-US" sz="1800" dirty="0" err="1"/>
              <a:t>myEntity.</a:t>
            </a:r>
            <a:r>
              <a:rPr lang="en-US" sz="1800" dirty="0" err="1">
                <a:solidFill>
                  <a:srgbClr val="D60093"/>
                </a:solidFill>
              </a:rPr>
              <a:t>CreateExtensionDictionary</a:t>
            </a:r>
            <a:r>
              <a:rPr lang="en-US" sz="1800" dirty="0"/>
              <a:t>()</a:t>
            </a:r>
          </a:p>
          <a:p>
            <a:pPr marL="0" indent="0" eaLnBrk="1" hangingPunct="1">
              <a:buNone/>
            </a:pPr>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Effect transition="in" filter="blinds(horizontal)">
                                      <p:cBhvr>
                                        <p:cTn id="7" dur="500"/>
                                        <p:tgtEl>
                                          <p:spTgt spid="14848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8483">
                                            <p:txEl>
                                              <p:pRg st="2" end="2"/>
                                            </p:txEl>
                                          </p:spTgt>
                                        </p:tgtEl>
                                        <p:attrNameLst>
                                          <p:attrName>style.visibility</p:attrName>
                                        </p:attrNameLst>
                                      </p:cBhvr>
                                      <p:to>
                                        <p:strVal val="visible"/>
                                      </p:to>
                                    </p:set>
                                    <p:animEffect transition="in" filter="blinds(horizontal)">
                                      <p:cBhvr>
                                        <p:cTn id="10" dur="500"/>
                                        <p:tgtEl>
                                          <p:spTgt spid="14848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8483">
                                            <p:txEl>
                                              <p:pRg st="4" end="4"/>
                                            </p:txEl>
                                          </p:spTgt>
                                        </p:tgtEl>
                                        <p:attrNameLst>
                                          <p:attrName>style.visibility</p:attrName>
                                        </p:attrNameLst>
                                      </p:cBhvr>
                                      <p:to>
                                        <p:strVal val="visible"/>
                                      </p:to>
                                    </p:set>
                                    <p:animEffect transition="in" filter="blinds(horizontal)">
                                      <p:cBhvr>
                                        <p:cTn id="13" dur="500"/>
                                        <p:tgtEl>
                                          <p:spTgt spid="14848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48483">
                                            <p:txEl>
                                              <p:pRg st="5" end="5"/>
                                            </p:txEl>
                                          </p:spTgt>
                                        </p:tgtEl>
                                        <p:attrNameLst>
                                          <p:attrName>style.visibility</p:attrName>
                                        </p:attrNameLst>
                                      </p:cBhvr>
                                      <p:to>
                                        <p:strVal val="visible"/>
                                      </p:to>
                                    </p:set>
                                    <p:animEffect transition="in" filter="blinds(horizontal)">
                                      <p:cBhvr>
                                        <p:cTn id="16" dur="500"/>
                                        <p:tgtEl>
                                          <p:spTgt spid="148483">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48483">
                                            <p:txEl>
                                              <p:pRg st="6" end="6"/>
                                            </p:txEl>
                                          </p:spTgt>
                                        </p:tgtEl>
                                        <p:attrNameLst>
                                          <p:attrName>style.visibility</p:attrName>
                                        </p:attrNameLst>
                                      </p:cBhvr>
                                      <p:to>
                                        <p:strVal val="visible"/>
                                      </p:to>
                                    </p:set>
                                    <p:animEffect transition="in" filter="blinds(horizontal)">
                                      <p:cBhvr>
                                        <p:cTn id="19" dur="500"/>
                                        <p:tgtEl>
                                          <p:spTgt spid="148483">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48483">
                                            <p:txEl>
                                              <p:pRg st="8" end="8"/>
                                            </p:txEl>
                                          </p:spTgt>
                                        </p:tgtEl>
                                        <p:attrNameLst>
                                          <p:attrName>style.visibility</p:attrName>
                                        </p:attrNameLst>
                                      </p:cBhvr>
                                      <p:to>
                                        <p:strVal val="visible"/>
                                      </p:to>
                                    </p:set>
                                    <p:animEffect transition="in" filter="blinds(horizontal)">
                                      <p:cBhvr>
                                        <p:cTn id="24" dur="500"/>
                                        <p:tgtEl>
                                          <p:spTgt spid="148483">
                                            <p:txEl>
                                              <p:pRg st="8" end="8"/>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48483">
                                            <p:txEl>
                                              <p:pRg st="10" end="10"/>
                                            </p:txEl>
                                          </p:spTgt>
                                        </p:tgtEl>
                                        <p:attrNameLst>
                                          <p:attrName>style.visibility</p:attrName>
                                        </p:attrNameLst>
                                      </p:cBhvr>
                                      <p:to>
                                        <p:strVal val="visible"/>
                                      </p:to>
                                    </p:set>
                                    <p:animEffect transition="in" filter="blinds(horizontal)">
                                      <p:cBhvr>
                                        <p:cTn id="29" dur="500"/>
                                        <p:tgtEl>
                                          <p:spTgt spid="14848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3"/>
          <p:cNvSpPr>
            <a:spLocks noGrp="1"/>
          </p:cNvSpPr>
          <p:nvPr>
            <p:ph type="title" idx="4294967295"/>
          </p:nvPr>
        </p:nvSpPr>
        <p:spPr>
          <a:xfrm>
            <a:off x="749303" y="255533"/>
            <a:ext cx="7933930" cy="996452"/>
          </a:xfrm>
          <a:prstGeom prst="rect">
            <a:avLst/>
          </a:prstGeom>
        </p:spPr>
        <p:txBody>
          <a:bodyPr/>
          <a:lstStyle/>
          <a:p>
            <a:r>
              <a:rPr lang="en-US"/>
              <a:t>Dictionary Hierarchy</a:t>
            </a:r>
            <a:endParaRPr lang="pt-BR"/>
          </a:p>
        </p:txBody>
      </p:sp>
      <p:sp>
        <p:nvSpPr>
          <p:cNvPr id="6" name="TextBox 5"/>
          <p:cNvSpPr txBox="1"/>
          <p:nvPr/>
        </p:nvSpPr>
        <p:spPr>
          <a:xfrm>
            <a:off x="446592" y="1379538"/>
            <a:ext cx="2694568"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lgn="ctr">
              <a:defRPr/>
            </a:pPr>
            <a:r>
              <a:rPr lang="en-US" dirty="0"/>
              <a:t>Named Object Dictionary</a:t>
            </a:r>
            <a:endParaRPr lang="pt-BR" dirty="0"/>
          </a:p>
        </p:txBody>
      </p:sp>
      <p:sp>
        <p:nvSpPr>
          <p:cNvPr id="7" name="TextBox 6"/>
          <p:cNvSpPr txBox="1"/>
          <p:nvPr/>
        </p:nvSpPr>
        <p:spPr>
          <a:xfrm>
            <a:off x="484543" y="1939925"/>
            <a:ext cx="2232903"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lgn="ctr">
              <a:defRPr/>
            </a:pPr>
            <a:r>
              <a:rPr lang="en-US" dirty="0"/>
              <a:t>Extension Dictionary</a:t>
            </a:r>
            <a:endParaRPr lang="pt-BR" dirty="0"/>
          </a:p>
        </p:txBody>
      </p:sp>
      <p:sp>
        <p:nvSpPr>
          <p:cNvPr id="8" name="TextBox 7"/>
          <p:cNvSpPr txBox="1"/>
          <p:nvPr/>
        </p:nvSpPr>
        <p:spPr>
          <a:xfrm>
            <a:off x="466725" y="2547938"/>
            <a:ext cx="1476285"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DBDictionary</a:t>
            </a:r>
            <a:endParaRPr lang="pt-BR" dirty="0"/>
          </a:p>
        </p:txBody>
      </p:sp>
      <p:sp>
        <p:nvSpPr>
          <p:cNvPr id="10" name="TextBox 9"/>
          <p:cNvSpPr txBox="1"/>
          <p:nvPr/>
        </p:nvSpPr>
        <p:spPr>
          <a:xfrm>
            <a:off x="3722691" y="3900488"/>
            <a:ext cx="937676"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Xrecord</a:t>
            </a:r>
            <a:endParaRPr lang="pt-BR" dirty="0"/>
          </a:p>
        </p:txBody>
      </p:sp>
      <p:sp>
        <p:nvSpPr>
          <p:cNvPr id="11" name="TextBox 10"/>
          <p:cNvSpPr txBox="1"/>
          <p:nvPr/>
        </p:nvSpPr>
        <p:spPr>
          <a:xfrm>
            <a:off x="2147888" y="3141664"/>
            <a:ext cx="1476285"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DBDictionary</a:t>
            </a:r>
            <a:endParaRPr lang="pt-BR" dirty="0"/>
          </a:p>
        </p:txBody>
      </p:sp>
      <p:sp>
        <p:nvSpPr>
          <p:cNvPr id="15" name="TextBox 14"/>
          <p:cNvSpPr txBox="1"/>
          <p:nvPr/>
        </p:nvSpPr>
        <p:spPr>
          <a:xfrm>
            <a:off x="4776790" y="4427538"/>
            <a:ext cx="1395174"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ResultBuffer</a:t>
            </a:r>
            <a:endParaRPr lang="pt-BR" dirty="0"/>
          </a:p>
        </p:txBody>
      </p:sp>
      <p:sp>
        <p:nvSpPr>
          <p:cNvPr id="17" name="TextBox 16"/>
          <p:cNvSpPr txBox="1"/>
          <p:nvPr/>
        </p:nvSpPr>
        <p:spPr>
          <a:xfrm>
            <a:off x="7467601" y="4391026"/>
            <a:ext cx="1416050"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Array of</a:t>
            </a:r>
            <a:br>
              <a:rPr lang="en-US" dirty="0"/>
            </a:br>
            <a:r>
              <a:rPr lang="en-US" dirty="0" err="1"/>
              <a:t>TypeValues</a:t>
            </a:r>
            <a:endParaRPr lang="pt-BR" dirty="0"/>
          </a:p>
        </p:txBody>
      </p:sp>
      <p:sp>
        <p:nvSpPr>
          <p:cNvPr id="18" name="Left Arrow 17"/>
          <p:cNvSpPr/>
          <p:nvPr/>
        </p:nvSpPr>
        <p:spPr bwMode="auto">
          <a:xfrm>
            <a:off x="6194425" y="4137025"/>
            <a:ext cx="1211263" cy="590550"/>
          </a:xfrm>
          <a:prstGeom prst="lef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a:solidFill>
                  <a:srgbClr val="000000"/>
                </a:solidFill>
                <a:latin typeface="Gill Sans" charset="0"/>
                <a:ea typeface="ヒラギノ角ゴ Pro W3" charset="0"/>
                <a:cs typeface="ヒラギノ角ゴ Pro W3" charset="0"/>
                <a:sym typeface="Gill Sans" charset="0"/>
              </a:rPr>
              <a:t>New</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0" name="Right Arrow 19"/>
          <p:cNvSpPr/>
          <p:nvPr/>
        </p:nvSpPr>
        <p:spPr bwMode="auto">
          <a:xfrm>
            <a:off x="6194425" y="4572000"/>
            <a:ext cx="1211263" cy="679450"/>
          </a:xfrm>
          <a:prstGeom prs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err="1">
                <a:solidFill>
                  <a:srgbClr val="000000"/>
                </a:solidFill>
                <a:latin typeface="Gill Sans" charset="0"/>
                <a:ea typeface="ヒラギノ角ゴ Pro W3" charset="0"/>
                <a:cs typeface="ヒラギノ角ゴ Pro W3" charset="0"/>
                <a:sym typeface="Gill Sans" charset="0"/>
              </a:rPr>
              <a:t>AsArray</a:t>
            </a:r>
            <a:endParaRPr lang="pt-BR" sz="2200" dirty="0">
              <a:solidFill>
                <a:srgbClr val="000000"/>
              </a:solidFill>
              <a:latin typeface="Gill Sans" charset="0"/>
              <a:ea typeface="ヒラギノ角ゴ Pro W3" charset="0"/>
              <a:cs typeface="ヒラギノ角ゴ Pro W3" charset="0"/>
              <a:sym typeface="Gill Sans" charset="0"/>
            </a:endParaRPr>
          </a:p>
        </p:txBody>
      </p:sp>
      <p:sp>
        <p:nvSpPr>
          <p:cNvPr id="21" name="Left-Right Arrow 20"/>
          <p:cNvSpPr/>
          <p:nvPr/>
        </p:nvSpPr>
        <p:spPr bwMode="auto">
          <a:xfrm>
            <a:off x="466728" y="3001963"/>
            <a:ext cx="1630363" cy="627062"/>
          </a:xfrm>
          <a:prstGeom prst="lef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err="1">
                <a:solidFill>
                  <a:srgbClr val="000000"/>
                </a:solidFill>
                <a:latin typeface="Gill Sans" charset="0"/>
                <a:ea typeface="ヒラギノ角ゴ Pro W3" charset="0"/>
                <a:cs typeface="ヒラギノ角ゴ Pro W3" charset="0"/>
                <a:sym typeface="Gill Sans" charset="0"/>
              </a:rPr>
              <a:t>SetAt</a:t>
            </a:r>
            <a:r>
              <a:rPr lang="en-US" sz="1700" dirty="0">
                <a:solidFill>
                  <a:srgbClr val="000000"/>
                </a:solidFill>
                <a:latin typeface="Gill Sans" charset="0"/>
                <a:ea typeface="ヒラギノ角ゴ Pro W3" charset="0"/>
                <a:cs typeface="ヒラギノ角ゴ Pro W3" charset="0"/>
                <a:sym typeface="Gill Sans" charset="0"/>
              </a:rPr>
              <a:t> </a:t>
            </a:r>
            <a:r>
              <a:rPr lang="en-US" sz="1700" dirty="0" err="1">
                <a:solidFill>
                  <a:srgbClr val="000000"/>
                </a:solidFill>
                <a:latin typeface="Gill Sans" charset="0"/>
                <a:ea typeface="ヒラギノ角ゴ Pro W3" charset="0"/>
                <a:cs typeface="ヒラギノ角ゴ Pro W3" charset="0"/>
                <a:sym typeface="Gill Sans" charset="0"/>
              </a:rPr>
              <a:t>GetAt</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2" name="Left-Right Arrow 21"/>
          <p:cNvSpPr/>
          <p:nvPr/>
        </p:nvSpPr>
        <p:spPr bwMode="auto">
          <a:xfrm>
            <a:off x="2081213" y="3763963"/>
            <a:ext cx="1630362" cy="627062"/>
          </a:xfrm>
          <a:prstGeom prst="lef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err="1">
                <a:solidFill>
                  <a:srgbClr val="000000"/>
                </a:solidFill>
                <a:latin typeface="Gill Sans" charset="0"/>
                <a:ea typeface="ヒラギノ角ゴ Pro W3" charset="0"/>
                <a:cs typeface="ヒラギノ角ゴ Pro W3" charset="0"/>
                <a:sym typeface="Gill Sans" charset="0"/>
              </a:rPr>
              <a:t>SetAt</a:t>
            </a:r>
            <a:r>
              <a:rPr lang="en-US" sz="1700" dirty="0">
                <a:solidFill>
                  <a:srgbClr val="000000"/>
                </a:solidFill>
                <a:latin typeface="Gill Sans" charset="0"/>
                <a:ea typeface="ヒラギノ角ゴ Pro W3" charset="0"/>
                <a:cs typeface="ヒラギノ角ゴ Pro W3" charset="0"/>
                <a:sym typeface="Gill Sans" charset="0"/>
              </a:rPr>
              <a:t> </a:t>
            </a:r>
            <a:r>
              <a:rPr lang="en-US" sz="1700" dirty="0" err="1">
                <a:solidFill>
                  <a:srgbClr val="000000"/>
                </a:solidFill>
                <a:latin typeface="Gill Sans" charset="0"/>
                <a:ea typeface="ヒラギノ角ゴ Pro W3" charset="0"/>
                <a:cs typeface="ヒラギノ角ゴ Pro W3" charset="0"/>
                <a:sym typeface="Gill Sans" charset="0"/>
              </a:rPr>
              <a:t>GetAt</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3" name="Left-Right Arrow 22"/>
          <p:cNvSpPr/>
          <p:nvPr/>
        </p:nvSpPr>
        <p:spPr bwMode="auto">
          <a:xfrm>
            <a:off x="3711578" y="4264028"/>
            <a:ext cx="1065213" cy="627063"/>
          </a:xfrm>
          <a:prstGeom prst="lef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a:solidFill>
                  <a:srgbClr val="000000"/>
                </a:solidFill>
                <a:latin typeface="Gill Sans" charset="0"/>
                <a:ea typeface="ヒラギノ角ゴ Pro W3" charset="0"/>
                <a:cs typeface="ヒラギノ角ゴ Pro W3" charset="0"/>
                <a:sym typeface="Gill Sans" charset="0"/>
              </a:rPr>
              <a:t>Data</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4" name="Rectangle 23"/>
          <p:cNvSpPr/>
          <p:nvPr/>
        </p:nvSpPr>
        <p:spPr bwMode="auto">
          <a:xfrm>
            <a:off x="320678" y="2438401"/>
            <a:ext cx="3402013" cy="1265238"/>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lIns="64254" tIns="32127" rIns="64254" bIns="32127"/>
          <a:lstStyle/>
          <a:p>
            <a:pPr algn="ctr" defTabSz="642532">
              <a:defRPr/>
            </a:pPr>
            <a:endParaRPr lang="pt-BR" sz="2200" dirty="0">
              <a:solidFill>
                <a:srgbClr val="000000"/>
              </a:solidFill>
              <a:latin typeface="Gill Sans" charset="0"/>
              <a:ea typeface="ヒラギノ角ゴ Pro W3" charset="0"/>
              <a:cs typeface="ヒラギノ角ゴ Pro W3" charset="0"/>
              <a:sym typeface="Gill Sans" charset="0"/>
            </a:endParaRPr>
          </a:p>
        </p:txBody>
      </p:sp>
      <p:sp>
        <p:nvSpPr>
          <p:cNvPr id="25" name="TextBox 24"/>
          <p:cNvSpPr txBox="1">
            <a:spLocks noChangeArrowheads="1"/>
          </p:cNvSpPr>
          <p:nvPr/>
        </p:nvSpPr>
        <p:spPr bwMode="auto">
          <a:xfrm>
            <a:off x="3733803" y="2720975"/>
            <a:ext cx="4379913" cy="89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54" tIns="32127" rIns="64254" bIns="32127">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One DBDictionary can contain others. Good to organize the structure.</a:t>
            </a:r>
            <a:br>
              <a:rPr lang="en-US"/>
            </a:br>
            <a:r>
              <a:rPr lang="en-US"/>
              <a:t>Also avoid conflict with other apps.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par>
                          <p:cTn id="13" fill="hold" nodeType="afterGroup">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par>
                          <p:cTn id="21" fill="hold" nodeType="afterGroup">
                            <p:stCondLst>
                              <p:cond delay="0"/>
                            </p:stCondLst>
                            <p:childTnLst>
                              <p:par>
                                <p:cTn id="22" presetID="22" presetClass="entr" presetSubtype="8" fill="hold" grpId="1"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24"/>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500"/>
                                        <p:tgtEl>
                                          <p:spTgt spid="22"/>
                                        </p:tgtEl>
                                      </p:cBhvr>
                                    </p:animEffect>
                                  </p:childTnLst>
                                </p:cTn>
                              </p:par>
                            </p:childTnLst>
                          </p:cTn>
                        </p:par>
                        <p:par>
                          <p:cTn id="36" fill="hold" nodeType="afterGroup">
                            <p:stCondLst>
                              <p:cond delay="50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down)">
                                      <p:cBhvr>
                                        <p:cTn id="44" dur="500"/>
                                        <p:tgtEl>
                                          <p:spTgt spid="23"/>
                                        </p:tgtEl>
                                      </p:cBhvr>
                                    </p:animEffect>
                                  </p:childTnLst>
                                </p:cTn>
                              </p:par>
                            </p:childTnLst>
                          </p:cTn>
                        </p:par>
                        <p:par>
                          <p:cTn id="45" fill="hold" nodeType="afterGroup">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down)">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5" grpId="0" animBg="1"/>
      <p:bldP spid="17" grpId="0" animBg="1"/>
      <p:bldP spid="18" grpId="0" animBg="1"/>
      <p:bldP spid="20" grpId="0" animBg="1"/>
      <p:bldP spid="21" grpId="0" animBg="1"/>
      <p:bldP spid="22" grpId="0" animBg="1"/>
      <p:bldP spid="23" grpId="0" animBg="1"/>
      <p:bldP spid="24" grpId="0" animBg="1"/>
      <p:bldP spid="24" grpId="1" animBg="1"/>
      <p:bldP spid="25" grpId="0"/>
      <p:bldP spid="25"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dirty="0"/>
              <a:t>Iterating Through Containers</a:t>
            </a:r>
          </a:p>
        </p:txBody>
      </p:sp>
      <p:sp>
        <p:nvSpPr>
          <p:cNvPr id="101379" name="Rectangle 3"/>
          <p:cNvSpPr>
            <a:spLocks noGrp="1" noChangeArrowheads="1"/>
          </p:cNvSpPr>
          <p:nvPr>
            <p:ph idx="4294967295"/>
          </p:nvPr>
        </p:nvSpPr>
        <p:spPr>
          <a:xfrm>
            <a:off x="685800" y="1066800"/>
            <a:ext cx="7933930" cy="4708877"/>
          </a:xfrm>
          <a:prstGeom prst="rect">
            <a:avLst/>
          </a:prstGeom>
        </p:spPr>
        <p:txBody>
          <a:bodyPr/>
          <a:lstStyle/>
          <a:p>
            <a:pPr marL="0" indent="0" eaLnBrk="1" hangingPunct="1"/>
            <a:r>
              <a:rPr lang="en-US" sz="2400" dirty="0"/>
              <a:t>Objects that are enumerable</a:t>
            </a:r>
          </a:p>
          <a:p>
            <a:pPr lvl="1" eaLnBrk="1" hangingPunct="1"/>
            <a:endParaRPr lang="en-US" dirty="0"/>
          </a:p>
          <a:p>
            <a:pPr lvl="1" eaLnBrk="1" hangingPunct="1"/>
            <a:r>
              <a:rPr lang="en-US" sz="2000" dirty="0"/>
              <a:t>Symbol Tables</a:t>
            </a:r>
          </a:p>
          <a:p>
            <a:pPr lvl="1" eaLnBrk="1" hangingPunct="1"/>
            <a:r>
              <a:rPr lang="en-US" sz="2000" dirty="0"/>
              <a:t>Block Table Records</a:t>
            </a:r>
          </a:p>
          <a:p>
            <a:pPr lvl="1" eaLnBrk="1" hangingPunct="1"/>
            <a:r>
              <a:rPr lang="en-US" sz="2000" dirty="0"/>
              <a:t>Dictionaries</a:t>
            </a:r>
          </a:p>
          <a:p>
            <a:pPr lvl="1" eaLnBrk="1" hangingPunct="1"/>
            <a:r>
              <a:rPr lang="en-US" sz="2000" dirty="0"/>
              <a:t>Polylines</a:t>
            </a:r>
          </a:p>
          <a:p>
            <a:pPr lvl="1" eaLnBrk="1" hangingPunct="1"/>
            <a:r>
              <a:rPr lang="en-US" sz="2000" dirty="0" err="1"/>
              <a:t>PolyFaceMesh</a:t>
            </a:r>
            <a:r>
              <a:rPr lang="en-US" sz="2000" dirty="0"/>
              <a:t> &amp; </a:t>
            </a:r>
            <a:r>
              <a:rPr lang="en-US" sz="2000" dirty="0" err="1"/>
              <a:t>PolygonMesh</a:t>
            </a:r>
            <a:endParaRPr lang="en-US" sz="2000" dirty="0"/>
          </a:p>
          <a:p>
            <a:pPr lvl="1" eaLnBrk="1" hangingPunct="1"/>
            <a:r>
              <a:rPr lang="en-US" sz="2000" dirty="0"/>
              <a:t>ACIS Solids</a:t>
            </a:r>
          </a:p>
          <a:p>
            <a:pPr lvl="2" eaLnBrk="1" hangingPunct="1"/>
            <a:r>
              <a:rPr lang="en-US" sz="2000" dirty="0"/>
              <a:t>Called traversers</a:t>
            </a:r>
          </a:p>
          <a:p>
            <a:pPr lvl="1" eaLnBrk="1" hangingPunct="1"/>
            <a:r>
              <a:rPr lang="en-US" sz="2000" dirty="0" err="1"/>
              <a:t>BlockReferences</a:t>
            </a:r>
            <a:r>
              <a:rPr lang="en-US" sz="2000" dirty="0"/>
              <a:t> (Inserts)</a:t>
            </a:r>
          </a:p>
          <a:p>
            <a:pPr lvl="2" eaLnBrk="1" hangingPunct="1"/>
            <a:r>
              <a:rPr lang="en-US" sz="2000" dirty="0"/>
              <a:t>Only useful when attributes are present</a:t>
            </a:r>
          </a:p>
          <a:p>
            <a:pPr marL="0" indent="0" eaLnBrk="1" hangingPunct="1"/>
            <a:endParaRPr lang="en-US" dirty="0"/>
          </a:p>
        </p:txBody>
      </p:sp>
    </p:spTree>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749303" y="255588"/>
            <a:ext cx="7934325" cy="811212"/>
          </a:xfrm>
          <a:prstGeom prst="rect">
            <a:avLst/>
          </a:prstGeom>
        </p:spPr>
        <p:txBody>
          <a:bodyPr/>
          <a:lstStyle/>
          <a:p>
            <a:pPr eaLnBrk="1" hangingPunct="1"/>
            <a:r>
              <a:rPr lang="en-US"/>
              <a:t>Symbol Table Traversal</a:t>
            </a:r>
          </a:p>
        </p:txBody>
      </p:sp>
      <p:sp>
        <p:nvSpPr>
          <p:cNvPr id="136195" name="Rectangle 3"/>
          <p:cNvSpPr>
            <a:spLocks noGrp="1" noChangeArrowheads="1"/>
          </p:cNvSpPr>
          <p:nvPr>
            <p:ph idx="4294967295"/>
          </p:nvPr>
        </p:nvSpPr>
        <p:spPr>
          <a:xfrm>
            <a:off x="762003" y="1143000"/>
            <a:ext cx="7934325" cy="5105400"/>
          </a:xfrm>
          <a:prstGeom prst="rect">
            <a:avLst/>
          </a:prstGeom>
        </p:spPr>
        <p:txBody>
          <a:bodyPr/>
          <a:lstStyle/>
          <a:p>
            <a:pPr lvl="1" eaLnBrk="1" hangingPunct="1"/>
            <a:r>
              <a:rPr lang="en-US" sz="1900" dirty="0">
                <a:solidFill>
                  <a:schemeClr val="tx2"/>
                </a:solidFill>
              </a:rPr>
              <a:t>Start with a database pointer</a:t>
            </a:r>
          </a:p>
          <a:p>
            <a:pPr lvl="2" eaLnBrk="1" hangingPunct="1"/>
            <a:r>
              <a:rPr lang="en-US" sz="1600" dirty="0" err="1">
                <a:solidFill>
                  <a:schemeClr val="folHlink"/>
                </a:solidFill>
              </a:rPr>
              <a:t>HostApplicationServices.WorkingDatabase</a:t>
            </a:r>
            <a:r>
              <a:rPr lang="en-US" sz="1600" dirty="0"/>
              <a:t> – Get used to this one!</a:t>
            </a:r>
          </a:p>
          <a:p>
            <a:pPr lvl="2" eaLnBrk="1" hangingPunct="1"/>
            <a:endParaRPr lang="en-US" dirty="0"/>
          </a:p>
          <a:p>
            <a:pPr lvl="1" eaLnBrk="1" hangingPunct="1"/>
            <a:r>
              <a:rPr lang="en-US" sz="1900" dirty="0">
                <a:solidFill>
                  <a:schemeClr val="tx2"/>
                </a:solidFill>
              </a:rPr>
              <a:t>Iterate down into each sub-table from there</a:t>
            </a:r>
            <a:r>
              <a:rPr lang="en-US" sz="1900" dirty="0"/>
              <a:t>…</a:t>
            </a:r>
          </a:p>
          <a:p>
            <a:pPr lvl="1" eaLnBrk="1" hangingPunct="1"/>
            <a:endParaRPr lang="en-US" sz="1900" dirty="0"/>
          </a:p>
          <a:p>
            <a:pPr lvl="1" eaLnBrk="1" hangingPunct="1">
              <a:buFont typeface="Wingdings" pitchFamily="2" charset="2"/>
              <a:buNone/>
            </a:pPr>
            <a:r>
              <a:rPr lang="en-US" sz="1600" dirty="0"/>
              <a:t>Dim </a:t>
            </a:r>
            <a:r>
              <a:rPr lang="en-US" sz="1600" dirty="0" err="1"/>
              <a:t>db</a:t>
            </a:r>
            <a:r>
              <a:rPr lang="en-US" sz="1600" dirty="0"/>
              <a:t> As </a:t>
            </a:r>
            <a:r>
              <a:rPr lang="en-US" sz="1600" dirty="0">
                <a:solidFill>
                  <a:srgbClr val="FF0000"/>
                </a:solidFill>
              </a:rPr>
              <a:t>Database</a:t>
            </a:r>
            <a:r>
              <a:rPr lang="en-US" sz="1600" dirty="0"/>
              <a:t> = </a:t>
            </a:r>
            <a:r>
              <a:rPr lang="en-US" sz="1600" dirty="0" err="1"/>
              <a:t>HostApplicationServices.</a:t>
            </a:r>
            <a:r>
              <a:rPr lang="en-US" sz="1600" dirty="0" err="1">
                <a:solidFill>
                  <a:srgbClr val="D60093"/>
                </a:solidFill>
              </a:rPr>
              <a:t>WorkingDatabase</a:t>
            </a:r>
            <a:r>
              <a:rPr lang="en-US" sz="1600" dirty="0"/>
              <a:t>()</a:t>
            </a:r>
          </a:p>
          <a:p>
            <a:pPr lvl="1" eaLnBrk="1" hangingPunct="1">
              <a:buFont typeface="Wingdings" pitchFamily="2" charset="2"/>
              <a:buNone/>
            </a:pPr>
            <a:endParaRPr lang="en-US" sz="1600" dirty="0"/>
          </a:p>
          <a:p>
            <a:pPr lvl="1" eaLnBrk="1" hangingPunct="1">
              <a:buFont typeface="Wingdings" pitchFamily="2" charset="2"/>
              <a:buNone/>
            </a:pPr>
            <a:r>
              <a:rPr lang="en-US" sz="1600" dirty="0"/>
              <a:t>Dim </a:t>
            </a:r>
            <a:r>
              <a:rPr lang="en-US" sz="1600" dirty="0" err="1"/>
              <a:t>bt</a:t>
            </a:r>
            <a:r>
              <a:rPr lang="en-US" sz="1600" dirty="0"/>
              <a:t> As </a:t>
            </a:r>
            <a:r>
              <a:rPr lang="en-US" sz="1600" dirty="0" err="1"/>
              <a:t>BlockTable</a:t>
            </a:r>
            <a:r>
              <a:rPr lang="en-US" sz="1600" dirty="0"/>
              <a:t> = </a:t>
            </a:r>
            <a:r>
              <a:rPr lang="en-US" sz="1600" dirty="0" err="1"/>
              <a:t>trans.</a:t>
            </a:r>
            <a:r>
              <a:rPr lang="en-US" sz="1600" dirty="0" err="1">
                <a:solidFill>
                  <a:srgbClr val="D60093"/>
                </a:solidFill>
              </a:rPr>
              <a:t>GetObject</a:t>
            </a:r>
            <a:r>
              <a:rPr lang="en-US" sz="1600" dirty="0"/>
              <a:t>(</a:t>
            </a:r>
            <a:r>
              <a:rPr lang="en-US" sz="1600" dirty="0" err="1"/>
              <a:t>db.BlockTableId</a:t>
            </a:r>
            <a:r>
              <a:rPr lang="en-US" sz="1600" dirty="0"/>
              <a:t>, </a:t>
            </a:r>
            <a:r>
              <a:rPr lang="en-US" sz="1600" dirty="0" err="1"/>
              <a:t>OpenMode.ForWrite</a:t>
            </a:r>
            <a:r>
              <a:rPr lang="en-US" sz="1600" dirty="0"/>
              <a:t>)</a:t>
            </a:r>
          </a:p>
          <a:p>
            <a:pPr marL="0" indent="0" eaLnBrk="1" hangingPunct="1"/>
            <a:endParaRPr lang="en-US" sz="1600" dirty="0"/>
          </a:p>
          <a:p>
            <a:pPr marL="0" indent="0" eaLnBrk="1" hangingPunct="1">
              <a:buNone/>
            </a:pPr>
            <a:r>
              <a:rPr lang="en-US" sz="1600" dirty="0"/>
              <a:t>	</a:t>
            </a:r>
            <a:r>
              <a:rPr lang="en-US" sz="1600" dirty="0">
                <a:solidFill>
                  <a:srgbClr val="0000CC"/>
                </a:solidFill>
              </a:rPr>
              <a:t>Dim</a:t>
            </a:r>
            <a:r>
              <a:rPr lang="en-US" sz="1600" dirty="0"/>
              <a:t> id </a:t>
            </a:r>
            <a:r>
              <a:rPr lang="en-US" sz="1600" dirty="0">
                <a:solidFill>
                  <a:srgbClr val="0000CC"/>
                </a:solidFill>
              </a:rPr>
              <a:t>As</a:t>
            </a:r>
            <a:r>
              <a:rPr lang="en-US" sz="1600" dirty="0"/>
              <a:t> </a:t>
            </a:r>
            <a:r>
              <a:rPr lang="en-US" sz="1600" dirty="0" err="1"/>
              <a:t>ObjectId</a:t>
            </a:r>
            <a:endParaRPr lang="en-US" sz="1600" dirty="0"/>
          </a:p>
          <a:p>
            <a:pPr marL="0" indent="0" eaLnBrk="1" hangingPunct="1">
              <a:buNone/>
            </a:pPr>
            <a:r>
              <a:rPr lang="en-US" sz="1600" dirty="0">
                <a:solidFill>
                  <a:srgbClr val="0000CC"/>
                </a:solidFill>
              </a:rPr>
              <a:t>          For Each </a:t>
            </a:r>
            <a:r>
              <a:rPr lang="en-US" sz="1600" dirty="0"/>
              <a:t>id</a:t>
            </a:r>
            <a:r>
              <a:rPr lang="en-US" sz="1600" dirty="0">
                <a:solidFill>
                  <a:srgbClr val="0000CC"/>
                </a:solidFill>
              </a:rPr>
              <a:t> In </a:t>
            </a:r>
            <a:r>
              <a:rPr lang="en-US" sz="1600" dirty="0" err="1"/>
              <a:t>bt</a:t>
            </a:r>
            <a:endParaRPr lang="en-US" sz="1600" dirty="0"/>
          </a:p>
          <a:p>
            <a:pPr marL="0" indent="0" eaLnBrk="1" hangingPunct="1">
              <a:buNone/>
            </a:pPr>
            <a:r>
              <a:rPr lang="en-US" sz="1600" dirty="0">
                <a:solidFill>
                  <a:srgbClr val="0000CC"/>
                </a:solidFill>
              </a:rPr>
              <a:t>              Dim </a:t>
            </a:r>
            <a:r>
              <a:rPr lang="en-US" sz="1600" dirty="0" err="1"/>
              <a:t>btr</a:t>
            </a:r>
            <a:r>
              <a:rPr lang="en-US" sz="1600" dirty="0"/>
              <a:t> As </a:t>
            </a:r>
            <a:r>
              <a:rPr lang="en-US" sz="1600" dirty="0" err="1"/>
              <a:t>BlockTableRecord</a:t>
            </a:r>
            <a:r>
              <a:rPr lang="en-US" sz="1600" dirty="0"/>
              <a:t> = </a:t>
            </a:r>
            <a:r>
              <a:rPr lang="en-US" sz="1600" dirty="0" err="1"/>
              <a:t>trans.</a:t>
            </a:r>
            <a:r>
              <a:rPr lang="en-US" sz="1600" dirty="0" err="1">
                <a:solidFill>
                  <a:srgbClr val="D60093"/>
                </a:solidFill>
              </a:rPr>
              <a:t>GetObject</a:t>
            </a:r>
            <a:r>
              <a:rPr lang="en-US" sz="1600" dirty="0"/>
              <a:t>(id, </a:t>
            </a:r>
            <a:r>
              <a:rPr lang="en-US" sz="1600" dirty="0" err="1"/>
              <a:t>OpenMode.ForRead</a:t>
            </a:r>
            <a:r>
              <a:rPr lang="en-US" sz="1600" dirty="0"/>
              <a:t>)</a:t>
            </a:r>
          </a:p>
          <a:p>
            <a:pPr marL="0" indent="0" eaLnBrk="1" hangingPunct="1">
              <a:buNone/>
            </a:pPr>
            <a:r>
              <a:rPr lang="en-US" sz="1600" dirty="0">
                <a:solidFill>
                  <a:srgbClr val="0000CC"/>
                </a:solidFill>
              </a:rPr>
              <a:t>          Next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blinds(horizontal)">
                                      <p:cBhvr>
                                        <p:cTn id="7" dur="500"/>
                                        <p:tgtEl>
                                          <p:spTgt spid="136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6195">
                                            <p:txEl>
                                              <p:pRg st="1" end="1"/>
                                            </p:txEl>
                                          </p:spTgt>
                                        </p:tgtEl>
                                        <p:attrNameLst>
                                          <p:attrName>style.visibility</p:attrName>
                                        </p:attrNameLst>
                                      </p:cBhvr>
                                      <p:to>
                                        <p:strVal val="visible"/>
                                      </p:to>
                                    </p:set>
                                    <p:animEffect transition="in" filter="blinds(horizontal)">
                                      <p:cBhvr>
                                        <p:cTn id="12" dur="500"/>
                                        <p:tgtEl>
                                          <p:spTgt spid="1361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6195">
                                            <p:txEl>
                                              <p:pRg st="3" end="3"/>
                                            </p:txEl>
                                          </p:spTgt>
                                        </p:tgtEl>
                                        <p:attrNameLst>
                                          <p:attrName>style.visibility</p:attrName>
                                        </p:attrNameLst>
                                      </p:cBhvr>
                                      <p:to>
                                        <p:strVal val="visible"/>
                                      </p:to>
                                    </p:set>
                                    <p:animEffect transition="in" filter="blinds(horizontal)">
                                      <p:cBhvr>
                                        <p:cTn id="17" dur="500"/>
                                        <p:tgtEl>
                                          <p:spTgt spid="13619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6195">
                                            <p:txEl>
                                              <p:pRg st="5" end="5"/>
                                            </p:txEl>
                                          </p:spTgt>
                                        </p:tgtEl>
                                        <p:attrNameLst>
                                          <p:attrName>style.visibility</p:attrName>
                                        </p:attrNameLst>
                                      </p:cBhvr>
                                      <p:to>
                                        <p:strVal val="visible"/>
                                      </p:to>
                                    </p:set>
                                    <p:animEffect transition="in" filter="blinds(horizontal)">
                                      <p:cBhvr>
                                        <p:cTn id="22" dur="500"/>
                                        <p:tgtEl>
                                          <p:spTgt spid="136195">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6195">
                                            <p:txEl>
                                              <p:pRg st="7" end="7"/>
                                            </p:txEl>
                                          </p:spTgt>
                                        </p:tgtEl>
                                        <p:attrNameLst>
                                          <p:attrName>style.visibility</p:attrName>
                                        </p:attrNameLst>
                                      </p:cBhvr>
                                      <p:to>
                                        <p:strVal val="visible"/>
                                      </p:to>
                                    </p:set>
                                    <p:animEffect transition="in" filter="blinds(horizontal)">
                                      <p:cBhvr>
                                        <p:cTn id="27" dur="500"/>
                                        <p:tgtEl>
                                          <p:spTgt spid="136195">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36195">
                                            <p:txEl>
                                              <p:pRg st="9" end="9"/>
                                            </p:txEl>
                                          </p:spTgt>
                                        </p:tgtEl>
                                        <p:attrNameLst>
                                          <p:attrName>style.visibility</p:attrName>
                                        </p:attrNameLst>
                                      </p:cBhvr>
                                      <p:to>
                                        <p:strVal val="visible"/>
                                      </p:to>
                                    </p:set>
                                    <p:animEffect transition="in" filter="blinds(horizontal)">
                                      <p:cBhvr>
                                        <p:cTn id="32" dur="500"/>
                                        <p:tgtEl>
                                          <p:spTgt spid="136195">
                                            <p:txEl>
                                              <p:pRg st="9" end="9"/>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36195">
                                            <p:txEl>
                                              <p:pRg st="10" end="10"/>
                                            </p:txEl>
                                          </p:spTgt>
                                        </p:tgtEl>
                                        <p:attrNameLst>
                                          <p:attrName>style.visibility</p:attrName>
                                        </p:attrNameLst>
                                      </p:cBhvr>
                                      <p:to>
                                        <p:strVal val="visible"/>
                                      </p:to>
                                    </p:set>
                                    <p:animEffect transition="in" filter="blinds(horizontal)">
                                      <p:cBhvr>
                                        <p:cTn id="37" dur="500"/>
                                        <p:tgtEl>
                                          <p:spTgt spid="136195">
                                            <p:txEl>
                                              <p:pRg st="10" end="1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36195">
                                            <p:txEl>
                                              <p:pRg st="11" end="11"/>
                                            </p:txEl>
                                          </p:spTgt>
                                        </p:tgtEl>
                                        <p:attrNameLst>
                                          <p:attrName>style.visibility</p:attrName>
                                        </p:attrNameLst>
                                      </p:cBhvr>
                                      <p:to>
                                        <p:strVal val="visible"/>
                                      </p:to>
                                    </p:set>
                                    <p:animEffect transition="in" filter="blinds(horizontal)">
                                      <p:cBhvr>
                                        <p:cTn id="42" dur="500"/>
                                        <p:tgtEl>
                                          <p:spTgt spid="136195">
                                            <p:txEl>
                                              <p:pRg st="11" end="1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36195">
                                            <p:txEl>
                                              <p:pRg st="12" end="12"/>
                                            </p:txEl>
                                          </p:spTgt>
                                        </p:tgtEl>
                                        <p:attrNameLst>
                                          <p:attrName>style.visibility</p:attrName>
                                        </p:attrNameLst>
                                      </p:cBhvr>
                                      <p:to>
                                        <p:strVal val="visible"/>
                                      </p:to>
                                    </p:set>
                                    <p:animEffect transition="in" filter="blinds(horizontal)">
                                      <p:cBhvr>
                                        <p:cTn id="47" dur="500"/>
                                        <p:tgtEl>
                                          <p:spTgt spid="13619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idx="4294967295"/>
          </p:nvPr>
        </p:nvSpPr>
        <p:spPr>
          <a:xfrm>
            <a:off x="749303" y="255588"/>
            <a:ext cx="7934325" cy="811212"/>
          </a:xfrm>
          <a:prstGeom prst="rect">
            <a:avLst/>
          </a:prstGeom>
        </p:spPr>
        <p:txBody>
          <a:bodyPr/>
          <a:lstStyle/>
          <a:p>
            <a:pPr eaLnBrk="1" hangingPunct="1"/>
            <a:r>
              <a:rPr lang="en-US"/>
              <a:t>Lab 5 	</a:t>
            </a:r>
          </a:p>
        </p:txBody>
      </p:sp>
      <p:sp>
        <p:nvSpPr>
          <p:cNvPr id="103427"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buNone/>
            </a:pPr>
            <a:r>
              <a:rPr lang="en-US"/>
              <a:t>Adding Custom Data</a:t>
            </a:r>
          </a:p>
        </p:txBody>
      </p:sp>
      <p:pic>
        <p:nvPicPr>
          <p:cNvPr id="103428" name="Picture 14" descr="MCj028545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2095500"/>
            <a:ext cx="3581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319091" y="228601"/>
            <a:ext cx="7681912" cy="1143000"/>
          </a:xfrm>
          <a:prstGeom prst="rect">
            <a:avLst/>
          </a:prstGeom>
        </p:spPr>
        <p:txBody>
          <a:bodyPr/>
          <a:lstStyle/>
          <a:p>
            <a:pPr eaLnBrk="1" hangingPunct="1"/>
            <a:r>
              <a:rPr lang="en-US"/>
              <a:t>.NET Overview </a:t>
            </a:r>
          </a:p>
        </p:txBody>
      </p:sp>
      <p:sp>
        <p:nvSpPr>
          <p:cNvPr id="21507"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a:p>
          <a:p>
            <a:pPr marL="0" indent="0" eaLnBrk="1" hangingPunct="1"/>
            <a:endParaRPr lang="en-US"/>
          </a:p>
        </p:txBody>
      </p:sp>
      <p:sp>
        <p:nvSpPr>
          <p:cNvPr id="19462" name="Rectangle 6"/>
          <p:cNvSpPr>
            <a:spLocks noChangeArrowheads="1"/>
          </p:cNvSpPr>
          <p:nvPr/>
        </p:nvSpPr>
        <p:spPr bwMode="auto">
          <a:xfrm>
            <a:off x="914400" y="1792289"/>
            <a:ext cx="6832600"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buFontTx/>
              <a:buChar char="•"/>
            </a:pPr>
            <a:endParaRPr lang="en-US" sz="2000" b="1" i="1" dirty="0"/>
          </a:p>
          <a:p>
            <a:pPr marL="342785" lvl="1" indent="-228522">
              <a:spcAft>
                <a:spcPct val="5000"/>
              </a:spcAft>
              <a:buClr>
                <a:srgbClr val="007DBA"/>
              </a:buClr>
              <a:buSzPct val="80000"/>
              <a:buFont typeface="Wingdings" pitchFamily="2" charset="2"/>
              <a:buChar char="§"/>
            </a:pPr>
            <a:r>
              <a:rPr lang="en-US" sz="2400" dirty="0"/>
              <a:t>What is .NET?</a:t>
            </a:r>
          </a:p>
          <a:p>
            <a:pPr>
              <a:spcAft>
                <a:spcPct val="5000"/>
              </a:spcAft>
              <a:buFontTx/>
              <a:buChar char="•"/>
            </a:pPr>
            <a:endParaRPr lang="en-US" sz="2400" b="1" dirty="0"/>
          </a:p>
          <a:p>
            <a:pPr marL="342785" lvl="1" indent="-228522">
              <a:spcAft>
                <a:spcPct val="5000"/>
              </a:spcAft>
              <a:buClr>
                <a:srgbClr val="007DBA"/>
              </a:buClr>
              <a:buSzPct val="80000"/>
              <a:buFont typeface="Wingdings" pitchFamily="2" charset="2"/>
              <a:buChar char="§"/>
            </a:pPr>
            <a:r>
              <a:rPr lang="en-US" sz="2400" dirty="0"/>
              <a:t>Benefits of programming in .NET</a:t>
            </a:r>
          </a:p>
          <a:p>
            <a:pPr>
              <a:spcAft>
                <a:spcPct val="5000"/>
              </a:spcAft>
              <a:buFontTx/>
              <a:buChar char="•"/>
            </a:pPr>
            <a:endParaRPr lang="en-US" sz="2400" b="1" dirty="0"/>
          </a:p>
          <a:p>
            <a:pPr marL="342785" lvl="1" indent="-228522">
              <a:spcAft>
                <a:spcPct val="5000"/>
              </a:spcAft>
              <a:buClr>
                <a:srgbClr val="007DBA"/>
              </a:buClr>
              <a:buSzPct val="80000"/>
              <a:buFont typeface="Wingdings" pitchFamily="2" charset="2"/>
              <a:buChar char="§"/>
            </a:pPr>
            <a:r>
              <a:rPr lang="en-US" sz="2400" dirty="0"/>
              <a:t>Important Concepts</a:t>
            </a:r>
          </a:p>
          <a:p>
            <a:pPr>
              <a:spcAft>
                <a:spcPct val="5000"/>
              </a:spcAft>
            </a:pPr>
            <a:endParaRPr lang="en-US" sz="2000" b="1" i="1"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19462">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idx="4294967295"/>
          </p:nvPr>
        </p:nvSpPr>
        <p:spPr>
          <a:xfrm>
            <a:off x="457200" y="342900"/>
            <a:ext cx="7772400" cy="647700"/>
          </a:xfrm>
          <a:prstGeom prst="rect">
            <a:avLst/>
          </a:prstGeom>
          <a:noFill/>
        </p:spPr>
        <p:txBody>
          <a:bodyPr anchor="b"/>
          <a:lstStyle/>
          <a:p>
            <a:pPr eaLnBrk="1" hangingPunct="1"/>
            <a:r>
              <a:rPr lang="en-US"/>
              <a:t>Class Agenda</a:t>
            </a:r>
          </a:p>
        </p:txBody>
      </p:sp>
      <p:sp>
        <p:nvSpPr>
          <p:cNvPr id="206851" name="Rectangle 3"/>
          <p:cNvSpPr>
            <a:spLocks noGrp="1" noChangeArrowheads="1"/>
          </p:cNvSpPr>
          <p:nvPr>
            <p:ph idx="4294967295"/>
          </p:nvPr>
        </p:nvSpPr>
        <p:spPr>
          <a:xfrm>
            <a:off x="457200" y="1219200"/>
            <a:ext cx="8051800" cy="4724400"/>
          </a:xfrm>
          <a:prstGeom prst="rect">
            <a:avLst/>
          </a:prstGeom>
        </p:spPr>
        <p:txBody>
          <a:bodyPr/>
          <a:lstStyle/>
          <a:p>
            <a:pPr marL="0" indent="0" eaLnBrk="1" hangingPunct="1">
              <a:buNone/>
              <a:defRPr/>
            </a:pPr>
            <a:r>
              <a:rPr lang="en-US" sz="2400" dirty="0"/>
              <a:t>Lectures and Labs</a:t>
            </a: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chemeClr val="tx2">
                    <a:lumMod val="50000"/>
                  </a:schemeClr>
                </a:solidFill>
                <a:ea typeface="MS PGothic" pitchFamily="34" charset="-128"/>
              </a:rPr>
              <a:t>Dictionaries, </a:t>
            </a:r>
            <a:r>
              <a:rPr lang="en-US" altLang="ja-JP" sz="2000" dirty="0" err="1">
                <a:solidFill>
                  <a:schemeClr val="tx2">
                    <a:lumMod val="50000"/>
                  </a:schemeClr>
                </a:solidFill>
                <a:ea typeface="MS PGothic" pitchFamily="34" charset="-128"/>
              </a:rPr>
              <a:t>XRecords</a:t>
            </a:r>
            <a:r>
              <a:rPr lang="en-US" altLang="ja-JP" sz="2000" dirty="0">
                <a:solidFill>
                  <a:schemeClr val="tx2">
                    <a:lumMod val="50000"/>
                  </a:schemeClr>
                </a:solidFill>
                <a:ea typeface="MS PGothic" pitchFamily="34" charset="-128"/>
              </a:rPr>
              <a:t>, Table Traversal</a:t>
            </a:r>
          </a:p>
          <a:p>
            <a:pPr lvl="1" eaLnBrk="1" hangingPunct="1">
              <a:defRPr/>
            </a:pPr>
            <a:r>
              <a:rPr lang="en-US" altLang="ja-JP" sz="2000" dirty="0">
                <a:solidFill>
                  <a:srgbClr val="0000CC"/>
                </a:solidFill>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idx="4294967295"/>
          </p:nvPr>
        </p:nvSpPr>
        <p:spPr>
          <a:xfrm>
            <a:off x="609603" y="228600"/>
            <a:ext cx="7934325" cy="996950"/>
          </a:xfrm>
          <a:prstGeom prst="rect">
            <a:avLst/>
          </a:prstGeom>
        </p:spPr>
        <p:txBody>
          <a:bodyPr/>
          <a:lstStyle/>
          <a:p>
            <a:r>
              <a:rPr lang="en-US"/>
              <a:t>Input Point Monitor</a:t>
            </a:r>
          </a:p>
        </p:txBody>
      </p:sp>
      <p:sp>
        <p:nvSpPr>
          <p:cNvPr id="5" name="Content Placeholder 4"/>
          <p:cNvSpPr>
            <a:spLocks noGrp="1"/>
          </p:cNvSpPr>
          <p:nvPr>
            <p:ph idx="4294967295"/>
          </p:nvPr>
        </p:nvSpPr>
        <p:spPr>
          <a:xfrm>
            <a:off x="609603" y="1295400"/>
            <a:ext cx="7934325" cy="3276600"/>
          </a:xfrm>
          <a:prstGeom prst="rect">
            <a:avLst/>
          </a:prstGeom>
        </p:spPr>
        <p:txBody>
          <a:bodyPr/>
          <a:lstStyle/>
          <a:p>
            <a:pPr>
              <a:defRPr/>
            </a:pPr>
            <a:r>
              <a:rPr lang="en-US" sz="1800" dirty="0"/>
              <a:t>Allows us to monitor relevant input in AutoCAD</a:t>
            </a:r>
          </a:p>
          <a:p>
            <a:pPr>
              <a:defRPr/>
            </a:pPr>
            <a:endParaRPr lang="en-US" sz="1800" dirty="0"/>
          </a:p>
          <a:p>
            <a:pPr>
              <a:defRPr/>
            </a:pPr>
            <a:r>
              <a:rPr lang="en-US" sz="1800" dirty="0"/>
              <a:t>Provides relevant data to the input received – </a:t>
            </a:r>
            <a:r>
              <a:rPr lang="en-US" sz="1800" dirty="0" err="1"/>
              <a:t>Osnap</a:t>
            </a:r>
            <a:r>
              <a:rPr lang="en-US" sz="1800" dirty="0"/>
              <a:t>, Draw context, various computed points, Entities underneath aperture etc.</a:t>
            </a:r>
          </a:p>
          <a:p>
            <a:pPr>
              <a:defRPr/>
            </a:pPr>
            <a:endParaRPr lang="en-US" sz="1800" dirty="0"/>
          </a:p>
          <a:p>
            <a:pPr>
              <a:defRPr/>
            </a:pPr>
            <a:r>
              <a:rPr lang="en-US" sz="1800" dirty="0"/>
              <a:t>Allows you to draw temporary graphics, and to easily implement tooltips.</a:t>
            </a:r>
          </a:p>
          <a:p>
            <a:pPr>
              <a:defRPr/>
            </a:pPr>
            <a:endParaRPr lang="en-US" sz="1800" dirty="0"/>
          </a:p>
          <a:p>
            <a:pPr>
              <a:defRPr/>
            </a:pPr>
            <a:r>
              <a:rPr lang="en-US" sz="1800" dirty="0"/>
              <a:t>Created with the</a:t>
            </a:r>
            <a:r>
              <a:rPr lang="en-US" sz="1800" dirty="0">
                <a:solidFill>
                  <a:srgbClr val="0000CC"/>
                </a:solidFill>
              </a:rPr>
              <a:t> </a:t>
            </a:r>
            <a:r>
              <a:rPr lang="en-US" sz="1800" dirty="0" err="1">
                <a:solidFill>
                  <a:srgbClr val="0000CC"/>
                </a:solidFill>
              </a:rPr>
              <a:t>PointMonitor</a:t>
            </a:r>
            <a:r>
              <a:rPr lang="en-US" sz="1800" dirty="0">
                <a:solidFill>
                  <a:srgbClr val="0000CC"/>
                </a:solidFill>
              </a:rPr>
              <a:t> </a:t>
            </a:r>
            <a:r>
              <a:rPr lang="en-US" sz="1800" dirty="0"/>
              <a:t>event of the editor</a:t>
            </a:r>
          </a:p>
          <a:p>
            <a:pPr marL="0" indent="0">
              <a:buNone/>
              <a:defRPr/>
            </a:pPr>
            <a:r>
              <a:rPr lang="en-US" sz="1800" dirty="0"/>
              <a:t>	The delegate is a </a:t>
            </a:r>
            <a:r>
              <a:rPr lang="en-US" sz="1800" dirty="0" err="1"/>
              <a:t>PointMonitorEventHandler</a:t>
            </a:r>
            <a:endParaRPr lang="en-US" sz="1800" dirty="0"/>
          </a:p>
          <a:p>
            <a:pPr>
              <a:defRPr/>
            </a:pPr>
            <a:endParaRPr lang="en-US" dirty="0"/>
          </a:p>
        </p:txBody>
      </p:sp>
      <p:pic>
        <p:nvPicPr>
          <p:cNvPr id="1054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350" y="4419601"/>
            <a:ext cx="7893050" cy="1422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idx="4294967295"/>
          </p:nvPr>
        </p:nvSpPr>
        <p:spPr>
          <a:xfrm>
            <a:off x="749303" y="255533"/>
            <a:ext cx="7933930" cy="996452"/>
          </a:xfrm>
          <a:prstGeom prst="rect">
            <a:avLst/>
          </a:prstGeom>
        </p:spPr>
        <p:txBody>
          <a:bodyPr/>
          <a:lstStyle/>
          <a:p>
            <a:r>
              <a:rPr lang="en-US"/>
              <a:t>Input Point Monitor</a:t>
            </a:r>
          </a:p>
        </p:txBody>
      </p:sp>
      <p:sp>
        <p:nvSpPr>
          <p:cNvPr id="6" name="Content Placeholder 4"/>
          <p:cNvSpPr>
            <a:spLocks noGrp="1"/>
          </p:cNvSpPr>
          <p:nvPr>
            <p:ph idx="4294967295"/>
          </p:nvPr>
        </p:nvSpPr>
        <p:spPr>
          <a:xfrm>
            <a:off x="609603" y="1295400"/>
            <a:ext cx="7934325" cy="4800600"/>
          </a:xfrm>
          <a:prstGeom prst="rect">
            <a:avLst/>
          </a:prstGeom>
        </p:spPr>
        <p:txBody>
          <a:bodyPr/>
          <a:lstStyle/>
          <a:p>
            <a:pPr>
              <a:defRPr/>
            </a:pPr>
            <a:r>
              <a:rPr lang="en-US" sz="2000" dirty="0" err="1"/>
              <a:t>AppendToolTipText</a:t>
            </a:r>
            <a:endParaRPr lang="en-US" sz="2000" dirty="0"/>
          </a:p>
          <a:p>
            <a:pPr marL="0" indent="0">
              <a:buNone/>
              <a:defRPr/>
            </a:pPr>
            <a:endParaRPr lang="en-US" sz="2400" dirty="0"/>
          </a:p>
          <a:p>
            <a:pPr>
              <a:defRPr/>
            </a:pPr>
            <a:r>
              <a:rPr lang="en-US" sz="2000" dirty="0"/>
              <a:t>Context</a:t>
            </a:r>
          </a:p>
          <a:p>
            <a:pPr lvl="1">
              <a:defRPr/>
            </a:pPr>
            <a:r>
              <a:rPr lang="en-US" sz="1800" dirty="0" err="1">
                <a:solidFill>
                  <a:srgbClr val="0000CC"/>
                </a:solidFill>
              </a:rPr>
              <a:t>GetPickedEntities</a:t>
            </a:r>
            <a:endParaRPr lang="en-US" sz="1800" dirty="0">
              <a:solidFill>
                <a:srgbClr val="0000CC"/>
              </a:solidFill>
            </a:endParaRPr>
          </a:p>
          <a:p>
            <a:pPr lvl="1">
              <a:defRPr/>
            </a:pPr>
            <a:r>
              <a:rPr lang="en-US" sz="1800" dirty="0" err="1">
                <a:solidFill>
                  <a:srgbClr val="0000CC"/>
                </a:solidFill>
              </a:rPr>
              <a:t>FullSubentityPath</a:t>
            </a:r>
            <a:endParaRPr lang="en-US" sz="1800" dirty="0">
              <a:solidFill>
                <a:srgbClr val="0000CC"/>
              </a:solidFill>
            </a:endParaRPr>
          </a:p>
          <a:p>
            <a:pPr lvl="1">
              <a:defRPr/>
            </a:pPr>
            <a:endParaRPr lang="en-US" sz="1600" dirty="0"/>
          </a:p>
          <a:p>
            <a:pPr lvl="1">
              <a:defRPr/>
            </a:pPr>
            <a:endParaRPr lang="en-US" sz="1600" dirty="0"/>
          </a:p>
          <a:p>
            <a:pPr lvl="1">
              <a:defRPr/>
            </a:pPr>
            <a:endParaRPr lang="en-US" sz="1600" dirty="0"/>
          </a:p>
          <a:p>
            <a:pPr lvl="1">
              <a:defRPr/>
            </a:pPr>
            <a:endParaRPr lang="en-US" sz="1600" dirty="0"/>
          </a:p>
          <a:p>
            <a:pPr lvl="1">
              <a:defRPr/>
            </a:pPr>
            <a:endParaRPr lang="en-US" sz="1600" dirty="0"/>
          </a:p>
          <a:p>
            <a:pPr lvl="1">
              <a:defRPr/>
            </a:pPr>
            <a:r>
              <a:rPr lang="en-US" sz="1800" dirty="0" err="1">
                <a:solidFill>
                  <a:srgbClr val="0000CC"/>
                </a:solidFill>
              </a:rPr>
              <a:t>DrawContext</a:t>
            </a:r>
            <a:endParaRPr lang="en-US" sz="1800" dirty="0">
              <a:solidFill>
                <a:srgbClr val="0000CC"/>
              </a:solidFill>
            </a:endParaRPr>
          </a:p>
          <a:p>
            <a:pPr lvl="2">
              <a:defRPr/>
            </a:pPr>
            <a:r>
              <a:rPr lang="en-US" sz="1600" dirty="0" err="1"/>
              <a:t>Geometry.Draw</a:t>
            </a:r>
            <a:endParaRPr lang="en-US" sz="1600" dirty="0"/>
          </a:p>
          <a:p>
            <a:pPr lvl="2">
              <a:defRPr/>
            </a:pPr>
            <a:endParaRPr lang="en-US" sz="1300" dirty="0"/>
          </a:p>
          <a:p>
            <a:pPr lvl="2">
              <a:defRPr/>
            </a:pPr>
            <a:endParaRPr lang="en-US" sz="1300" dirty="0"/>
          </a:p>
          <a:p>
            <a:pPr>
              <a:defRPr/>
            </a:pPr>
            <a:endParaRPr lang="en-US" dirty="0"/>
          </a:p>
        </p:txBody>
      </p:sp>
      <p:pic>
        <p:nvPicPr>
          <p:cNvPr id="1065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2" y="3352801"/>
            <a:ext cx="8029575" cy="838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650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25" y="5257800"/>
            <a:ext cx="50577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a:xfrm>
            <a:off x="762003" y="609601"/>
            <a:ext cx="7934325" cy="735013"/>
          </a:xfrm>
          <a:prstGeom prst="rect">
            <a:avLst/>
          </a:prstGeom>
        </p:spPr>
        <p:txBody>
          <a:bodyPr/>
          <a:lstStyle/>
          <a:p>
            <a:pPr eaLnBrk="1" hangingPunct="1"/>
            <a:r>
              <a:rPr lang="en-US"/>
              <a:t>Lab 6 </a:t>
            </a:r>
          </a:p>
        </p:txBody>
      </p:sp>
      <p:sp>
        <p:nvSpPr>
          <p:cNvPr id="107523" name="Rectangle 3"/>
          <p:cNvSpPr>
            <a:spLocks noGrp="1" noChangeArrowheads="1"/>
          </p:cNvSpPr>
          <p:nvPr>
            <p:ph idx="4294967295"/>
          </p:nvPr>
        </p:nvSpPr>
        <p:spPr>
          <a:xfrm>
            <a:off x="749303" y="1508128"/>
            <a:ext cx="7934325" cy="4511675"/>
          </a:xfrm>
          <a:prstGeom prst="rect">
            <a:avLst/>
          </a:prstGeom>
        </p:spPr>
        <p:txBody>
          <a:bodyPr/>
          <a:lstStyle/>
          <a:p>
            <a:pPr marL="0" indent="0" eaLnBrk="1" hangingPunct="1">
              <a:buNone/>
            </a:pPr>
            <a:r>
              <a:rPr lang="en-US" sz="4000"/>
              <a:t>PointMonitor</a:t>
            </a:r>
          </a:p>
        </p:txBody>
      </p:sp>
      <p:pic>
        <p:nvPicPr>
          <p:cNvPr id="107524" name="Picture 4" descr="C:\Program Files (x86)\Microsoft Office\MEDIA\CAGCAT10\j0199805.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2362201"/>
            <a:ext cx="3638550" cy="366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idx="4294967295"/>
          </p:nvPr>
        </p:nvSpPr>
        <p:spPr>
          <a:xfrm>
            <a:off x="457200" y="342900"/>
            <a:ext cx="7772400" cy="647700"/>
          </a:xfrm>
          <a:prstGeom prst="rect">
            <a:avLst/>
          </a:prstGeom>
          <a:noFill/>
        </p:spPr>
        <p:txBody>
          <a:bodyPr anchor="b"/>
          <a:lstStyle/>
          <a:p>
            <a:pPr eaLnBrk="1" hangingPunct="1"/>
            <a:r>
              <a:rPr lang="en-US"/>
              <a:t>Class Agenda</a:t>
            </a:r>
          </a:p>
        </p:txBody>
      </p:sp>
      <p:sp>
        <p:nvSpPr>
          <p:cNvPr id="210947" name="Rectangle 3"/>
          <p:cNvSpPr>
            <a:spLocks noGrp="1" noChangeArrowheads="1"/>
          </p:cNvSpPr>
          <p:nvPr>
            <p:ph idx="4294967295"/>
          </p:nvPr>
        </p:nvSpPr>
        <p:spPr>
          <a:xfrm>
            <a:off x="457200" y="1371600"/>
            <a:ext cx="8051800" cy="4191000"/>
          </a:xfrm>
          <a:prstGeom prst="rect">
            <a:avLst/>
          </a:prstGeom>
        </p:spPr>
        <p:txBody>
          <a:bodyPr/>
          <a:lstStyle/>
          <a:p>
            <a:pPr marL="0" indent="0" eaLnBrk="1" hangingPunct="1">
              <a:buNone/>
              <a:defRPr/>
            </a:pPr>
            <a:r>
              <a:rPr lang="en-US" sz="2400" dirty="0"/>
              <a:t>Lectures and Labs</a:t>
            </a:r>
          </a:p>
          <a:p>
            <a:pPr marL="0" indent="0" eaLnBrk="1" hangingPunct="1">
              <a:buNone/>
              <a:defRPr/>
            </a:pPr>
            <a:endParaRPr lang="en-US" sz="1000" dirty="0"/>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chemeClr val="tx2">
                    <a:lumMod val="50000"/>
                  </a:schemeClr>
                </a:solidFill>
                <a:ea typeface="MS PGothic" pitchFamily="34" charset="-128"/>
              </a:rPr>
              <a:t>Dictionaries, </a:t>
            </a:r>
            <a:r>
              <a:rPr lang="en-US" altLang="ja-JP" sz="2000" dirty="0" err="1">
                <a:solidFill>
                  <a:schemeClr val="tx2">
                    <a:lumMod val="50000"/>
                  </a:schemeClr>
                </a:solidFill>
                <a:ea typeface="MS PGothic" pitchFamily="34" charset="-128"/>
              </a:rPr>
              <a:t>XRecords</a:t>
            </a:r>
            <a:r>
              <a:rPr lang="en-US" altLang="ja-JP" sz="2000" dirty="0">
                <a:solidFill>
                  <a:schemeClr val="tx2">
                    <a:lumMod val="50000"/>
                  </a:schemeClr>
                </a:solidFill>
                <a:ea typeface="MS PGothic" pitchFamily="34" charset="-128"/>
              </a:rPr>
              <a:t>, Table Traversal</a:t>
            </a:r>
          </a:p>
          <a:p>
            <a:pPr lvl="1" eaLnBrk="1" hangingPunct="1">
              <a:defRPr/>
            </a:pPr>
            <a:r>
              <a:rPr lang="en-US" altLang="ja-JP" sz="2000" dirty="0">
                <a:solidFill>
                  <a:schemeClr val="tx2">
                    <a:lumMod val="50000"/>
                  </a:schemeClr>
                </a:solidFill>
                <a:ea typeface="MS PGothic" pitchFamily="34" charset="-128"/>
              </a:rPr>
              <a:t>Point Monitor</a:t>
            </a:r>
          </a:p>
          <a:p>
            <a:pPr lvl="1" eaLnBrk="1" hangingPunct="1">
              <a:defRPr/>
            </a:pPr>
            <a:r>
              <a:rPr lang="en-US" altLang="ja-JP" sz="2000" dirty="0">
                <a:solidFill>
                  <a:srgbClr val="0000CC"/>
                </a:solidFill>
                <a:ea typeface="MS PGothic" pitchFamily="34" charset="-128"/>
              </a:rPr>
              <a:t>Jigs</a:t>
            </a:r>
          </a:p>
          <a:p>
            <a:pPr lvl="1" eaLnBrk="1" hangingPunct="1">
              <a:defRPr/>
            </a:pPr>
            <a:r>
              <a:rPr lang="en-US" altLang="ja-JP" sz="2000" dirty="0">
                <a:ea typeface="MS PGothic" pitchFamily="34" charset="-128"/>
              </a:rPr>
              <a:t>Additional User Interface Elements</a:t>
            </a:r>
          </a:p>
          <a:p>
            <a:pPr lvl="1" eaLnBrk="1" hangingPunct="1">
              <a:defRPr/>
            </a:pPr>
            <a:endParaRPr lang="en-US" altLang="ja-JP" dirty="0">
              <a:solidFill>
                <a:srgbClr val="6B6B6B"/>
              </a:solidFill>
              <a:ea typeface="MS PGothic" pitchFamily="34" charset="-128"/>
            </a:endParaRPr>
          </a:p>
        </p:txBody>
      </p:sp>
    </p:spTree>
  </p:cSld>
  <p:clrMapOvr>
    <a:masterClrMapping/>
  </p:clrMapOvr>
  <p:transition spd="med">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idx="4294967295"/>
          </p:nvPr>
        </p:nvSpPr>
        <p:spPr>
          <a:xfrm>
            <a:off x="457203" y="228600"/>
            <a:ext cx="7934325" cy="762000"/>
          </a:xfrm>
          <a:prstGeom prst="rect">
            <a:avLst/>
          </a:prstGeom>
        </p:spPr>
        <p:txBody>
          <a:bodyPr/>
          <a:lstStyle/>
          <a:p>
            <a:r>
              <a:rPr lang="en-US" dirty="0"/>
              <a:t>Jigs</a:t>
            </a:r>
          </a:p>
        </p:txBody>
      </p:sp>
      <p:sp>
        <p:nvSpPr>
          <p:cNvPr id="109571" name="Rectangle 3"/>
          <p:cNvSpPr>
            <a:spLocks noGrp="1" noChangeArrowheads="1"/>
          </p:cNvSpPr>
          <p:nvPr>
            <p:ph idx="4294967295"/>
          </p:nvPr>
        </p:nvSpPr>
        <p:spPr>
          <a:xfrm>
            <a:off x="457203" y="1524000"/>
            <a:ext cx="7934325" cy="3673475"/>
          </a:xfrm>
          <a:prstGeom prst="rect">
            <a:avLst/>
          </a:prstGeom>
        </p:spPr>
        <p:txBody>
          <a:bodyPr/>
          <a:lstStyle/>
          <a:p>
            <a:pPr lvl="1" eaLnBrk="1" hangingPunct="1"/>
            <a:r>
              <a:rPr lang="en-US" sz="2400" dirty="0"/>
              <a:t>Allows you to graphically manipulate and form an Entity in real time.</a:t>
            </a:r>
          </a:p>
          <a:p>
            <a:pPr lvl="1" eaLnBrk="1" hangingPunct="1"/>
            <a:endParaRPr lang="en-US" sz="2400" dirty="0"/>
          </a:p>
          <a:p>
            <a:pPr lvl="1" eaLnBrk="1" hangingPunct="1"/>
            <a:r>
              <a:rPr lang="en-US" sz="2400" dirty="0"/>
              <a:t>Two types of Jig available</a:t>
            </a:r>
          </a:p>
          <a:p>
            <a:pPr lvl="2" eaLnBrk="1" hangingPunct="1"/>
            <a:r>
              <a:rPr lang="en-US" sz="2000" dirty="0" err="1">
                <a:solidFill>
                  <a:srgbClr val="0000CC"/>
                </a:solidFill>
              </a:rPr>
              <a:t>EntityJig</a:t>
            </a:r>
            <a:r>
              <a:rPr lang="en-US" sz="2000" dirty="0">
                <a:solidFill>
                  <a:srgbClr val="0000CC"/>
                </a:solidFill>
              </a:rPr>
              <a:t> </a:t>
            </a:r>
            <a:r>
              <a:rPr lang="en-US" sz="2000" dirty="0"/>
              <a:t>– Controls only one entity</a:t>
            </a:r>
          </a:p>
          <a:p>
            <a:pPr lvl="2" eaLnBrk="1" hangingPunct="1"/>
            <a:r>
              <a:rPr lang="en-US" sz="2000" dirty="0" err="1">
                <a:solidFill>
                  <a:srgbClr val="0000CC"/>
                </a:solidFill>
              </a:rPr>
              <a:t>DrawJig</a:t>
            </a:r>
            <a:r>
              <a:rPr lang="en-US" sz="2000" dirty="0">
                <a:solidFill>
                  <a:srgbClr val="0000CC"/>
                </a:solidFill>
              </a:rPr>
              <a:t> </a:t>
            </a:r>
            <a:r>
              <a:rPr lang="en-US" sz="2000" dirty="0"/>
              <a:t>– Controls one or more.</a:t>
            </a:r>
          </a:p>
          <a:p>
            <a:pPr lvl="2" eaLnBrk="1" hangingPunct="1"/>
            <a:endParaRPr lang="en-US" dirty="0"/>
          </a:p>
          <a:p>
            <a:pPr lvl="2" eaLnBrk="1" hangingPunct="1"/>
            <a:r>
              <a:rPr lang="en-US" sz="2000" dirty="0"/>
              <a:t>Need to use a Class that inherits from </a:t>
            </a:r>
            <a:r>
              <a:rPr lang="en-US" sz="2000" dirty="0" err="1"/>
              <a:t>EntityJig</a:t>
            </a:r>
            <a:r>
              <a:rPr lang="en-US" sz="2000" dirty="0"/>
              <a:t> or </a:t>
            </a:r>
            <a:r>
              <a:rPr lang="en-US" sz="2000" dirty="0" err="1"/>
              <a:t>DrawJig</a:t>
            </a:r>
            <a:endParaRPr lang="en-US" sz="2000" dirty="0"/>
          </a:p>
          <a:p>
            <a:pPr lvl="2" eaLnBrk="1" hangingPunct="1"/>
            <a:endParaRPr lang="en-US" dirty="0"/>
          </a:p>
          <a:p>
            <a:pPr lvl="2" eaLnBrk="1" hangingPunct="1"/>
            <a:endParaRPr lang="en-US" dirty="0"/>
          </a:p>
          <a:p>
            <a:pPr lvl="2" eaLnBrk="1" hangingPunct="1"/>
            <a:endParaRPr lang="en-US" dirty="0"/>
          </a:p>
        </p:txBody>
      </p:sp>
    </p:spTree>
  </p:cSld>
  <p:clrMapOvr>
    <a:masterClrMapping/>
  </p:clrMapOvr>
  <p:transition spd="med">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idx="4294967295"/>
          </p:nvPr>
        </p:nvSpPr>
        <p:spPr>
          <a:xfrm>
            <a:off x="749303" y="255533"/>
            <a:ext cx="7933930" cy="996452"/>
          </a:xfrm>
          <a:prstGeom prst="rect">
            <a:avLst/>
          </a:prstGeom>
        </p:spPr>
        <p:txBody>
          <a:bodyPr/>
          <a:lstStyle/>
          <a:p>
            <a:r>
              <a:rPr lang="en-US"/>
              <a:t>Jigs</a:t>
            </a:r>
          </a:p>
        </p:txBody>
      </p:sp>
      <p:sp>
        <p:nvSpPr>
          <p:cNvPr id="110595" name="Rectangle 3"/>
          <p:cNvSpPr>
            <a:spLocks noGrp="1" noChangeArrowheads="1"/>
          </p:cNvSpPr>
          <p:nvPr>
            <p:ph idx="4294967295"/>
          </p:nvPr>
        </p:nvSpPr>
        <p:spPr>
          <a:xfrm>
            <a:off x="0" y="1600200"/>
            <a:ext cx="7934325" cy="2286000"/>
          </a:xfrm>
          <a:prstGeom prst="rect">
            <a:avLst/>
          </a:prstGeom>
        </p:spPr>
        <p:txBody>
          <a:bodyPr/>
          <a:lstStyle/>
          <a:p>
            <a:pPr lvl="2" eaLnBrk="1" hangingPunct="1"/>
            <a:r>
              <a:rPr lang="en-US" dirty="0"/>
              <a:t>The constructor for this class takes the entity being jigged.</a:t>
            </a:r>
          </a:p>
          <a:p>
            <a:pPr lvl="2" eaLnBrk="1" hangingPunct="1"/>
            <a:endParaRPr lang="en-US" dirty="0"/>
          </a:p>
          <a:p>
            <a:pPr lvl="2" eaLnBrk="1" hangingPunct="1"/>
            <a:r>
              <a:rPr lang="en-US" dirty="0"/>
              <a:t>Use the Editor </a:t>
            </a:r>
            <a:r>
              <a:rPr lang="en-US" dirty="0">
                <a:solidFill>
                  <a:srgbClr val="0000CC"/>
                </a:solidFill>
              </a:rPr>
              <a:t>Drag</a:t>
            </a:r>
            <a:r>
              <a:rPr lang="en-US" dirty="0"/>
              <a:t> function to start the Jig</a:t>
            </a:r>
          </a:p>
          <a:p>
            <a:pPr lvl="3" eaLnBrk="1" hangingPunct="1"/>
            <a:r>
              <a:rPr lang="en-US" sz="2400" dirty="0"/>
              <a:t>Pass in the Jig</a:t>
            </a:r>
          </a:p>
          <a:p>
            <a:pPr lvl="2" eaLnBrk="1" hangingPunct="1"/>
            <a:endParaRPr lang="en-US" dirty="0"/>
          </a:p>
          <a:p>
            <a:pPr lvl="2" eaLnBrk="1" hangingPunct="1"/>
            <a:endParaRPr lang="en-US" dirty="0"/>
          </a:p>
        </p:txBody>
      </p:sp>
      <p:pic>
        <p:nvPicPr>
          <p:cNvPr id="1105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962400"/>
            <a:ext cx="7762875" cy="1047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idx="4294967295"/>
          </p:nvPr>
        </p:nvSpPr>
        <p:spPr>
          <a:xfrm>
            <a:off x="749303" y="255533"/>
            <a:ext cx="7933930" cy="996452"/>
          </a:xfrm>
          <a:prstGeom prst="rect">
            <a:avLst/>
          </a:prstGeom>
        </p:spPr>
        <p:txBody>
          <a:bodyPr/>
          <a:lstStyle/>
          <a:p>
            <a:r>
              <a:rPr lang="en-US"/>
              <a:t>Jig Functions</a:t>
            </a:r>
          </a:p>
        </p:txBody>
      </p:sp>
      <p:sp>
        <p:nvSpPr>
          <p:cNvPr id="111619" name="Rectangle 3"/>
          <p:cNvSpPr>
            <a:spLocks noGrp="1" noChangeArrowheads="1"/>
          </p:cNvSpPr>
          <p:nvPr>
            <p:ph idx="4294967295"/>
          </p:nvPr>
        </p:nvSpPr>
        <p:spPr>
          <a:xfrm>
            <a:off x="457203" y="1524000"/>
            <a:ext cx="7934325" cy="3581400"/>
          </a:xfrm>
          <a:prstGeom prst="rect">
            <a:avLst/>
          </a:prstGeom>
        </p:spPr>
        <p:txBody>
          <a:bodyPr/>
          <a:lstStyle/>
          <a:p>
            <a:pPr lvl="2" eaLnBrk="1" hangingPunct="1"/>
            <a:r>
              <a:rPr lang="en-US" sz="2400" dirty="0"/>
              <a:t>Two functions that must be overridden</a:t>
            </a:r>
          </a:p>
          <a:p>
            <a:pPr lvl="2" eaLnBrk="1" hangingPunct="1"/>
            <a:endParaRPr lang="en-US" sz="2800" dirty="0"/>
          </a:p>
          <a:p>
            <a:pPr lvl="2" eaLnBrk="1" hangingPunct="1"/>
            <a:r>
              <a:rPr lang="en-US" sz="2400" dirty="0">
                <a:solidFill>
                  <a:srgbClr val="0000CC"/>
                </a:solidFill>
              </a:rPr>
              <a:t>Sampler</a:t>
            </a:r>
          </a:p>
          <a:p>
            <a:pPr lvl="3" eaLnBrk="1" hangingPunct="1"/>
            <a:r>
              <a:rPr lang="en-US" sz="2000" dirty="0"/>
              <a:t>Used to get input from the user</a:t>
            </a:r>
          </a:p>
          <a:p>
            <a:pPr lvl="3" eaLnBrk="1" hangingPunct="1"/>
            <a:endParaRPr lang="en-US" sz="2800" dirty="0"/>
          </a:p>
          <a:p>
            <a:pPr lvl="2" eaLnBrk="1" hangingPunct="1"/>
            <a:r>
              <a:rPr lang="en-US" sz="2400" dirty="0">
                <a:solidFill>
                  <a:srgbClr val="0000CC"/>
                </a:solidFill>
              </a:rPr>
              <a:t>Update</a:t>
            </a:r>
          </a:p>
          <a:p>
            <a:pPr lvl="3" eaLnBrk="1" hangingPunct="1"/>
            <a:r>
              <a:rPr lang="en-US" sz="2000" dirty="0"/>
              <a:t>Used to update the entity that is being jigged.</a:t>
            </a:r>
          </a:p>
          <a:p>
            <a:pPr lvl="2" eaLnBrk="1" hangingPunct="1"/>
            <a:endParaRPr lang="en-US" dirty="0"/>
          </a:p>
        </p:txBody>
      </p:sp>
    </p:spTree>
  </p:cSld>
  <p:clrMapOvr>
    <a:masterClrMapping/>
  </p:clrMapOvr>
  <p:transition spd="med">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idx="4294967295"/>
          </p:nvPr>
        </p:nvSpPr>
        <p:spPr>
          <a:xfrm>
            <a:off x="749303" y="255533"/>
            <a:ext cx="7933930" cy="996452"/>
          </a:xfrm>
          <a:prstGeom prst="rect">
            <a:avLst/>
          </a:prstGeom>
        </p:spPr>
        <p:txBody>
          <a:bodyPr/>
          <a:lstStyle/>
          <a:p>
            <a:r>
              <a:rPr lang="en-US"/>
              <a:t>Jig Function - Sampler</a:t>
            </a:r>
          </a:p>
        </p:txBody>
      </p:sp>
      <p:sp>
        <p:nvSpPr>
          <p:cNvPr id="112643" name="Rectangle 3"/>
          <p:cNvSpPr>
            <a:spLocks noGrp="1" noChangeArrowheads="1"/>
          </p:cNvSpPr>
          <p:nvPr>
            <p:ph idx="4294967295"/>
          </p:nvPr>
        </p:nvSpPr>
        <p:spPr>
          <a:xfrm>
            <a:off x="304800" y="1295400"/>
            <a:ext cx="7934325" cy="3581400"/>
          </a:xfrm>
          <a:prstGeom prst="rect">
            <a:avLst/>
          </a:prstGeom>
        </p:spPr>
        <p:txBody>
          <a:bodyPr/>
          <a:lstStyle/>
          <a:p>
            <a:pPr lvl="2" eaLnBrk="1" hangingPunct="1">
              <a:buClr>
                <a:srgbClr val="0070C0"/>
              </a:buClr>
            </a:pPr>
            <a:r>
              <a:rPr lang="en-US" sz="2400" dirty="0"/>
              <a:t>One Argument Passed into this function</a:t>
            </a:r>
          </a:p>
          <a:p>
            <a:pPr lvl="3" eaLnBrk="1" hangingPunct="1">
              <a:buClr>
                <a:srgbClr val="0070C0"/>
              </a:buClr>
            </a:pPr>
            <a:r>
              <a:rPr lang="en-US" sz="2000" dirty="0" err="1">
                <a:solidFill>
                  <a:srgbClr val="0000CC"/>
                </a:solidFill>
              </a:rPr>
              <a:t>JigPrompts</a:t>
            </a:r>
            <a:endParaRPr lang="en-US" sz="2000" dirty="0">
              <a:solidFill>
                <a:srgbClr val="0000CC"/>
              </a:solidFill>
            </a:endParaRPr>
          </a:p>
          <a:p>
            <a:pPr lvl="4" eaLnBrk="1" hangingPunct="1">
              <a:buClr>
                <a:srgbClr val="0070C0"/>
              </a:buClr>
            </a:pPr>
            <a:r>
              <a:rPr lang="en-US" sz="2000" dirty="0" err="1"/>
              <a:t>AcquirePoint</a:t>
            </a:r>
            <a:r>
              <a:rPr lang="en-US" sz="2000" dirty="0"/>
              <a:t>, </a:t>
            </a:r>
            <a:r>
              <a:rPr lang="en-US" sz="2000" dirty="0" err="1"/>
              <a:t>AcquireDistance</a:t>
            </a:r>
            <a:endParaRPr lang="en-US" sz="2000" dirty="0"/>
          </a:p>
          <a:p>
            <a:pPr lvl="4" eaLnBrk="1" hangingPunct="1">
              <a:buClr>
                <a:srgbClr val="0070C0"/>
              </a:buClr>
            </a:pPr>
            <a:endParaRPr lang="en-US" sz="2500" dirty="0"/>
          </a:p>
          <a:p>
            <a:pPr lvl="2" eaLnBrk="1" hangingPunct="1">
              <a:buClr>
                <a:srgbClr val="0070C0"/>
              </a:buClr>
            </a:pPr>
            <a:r>
              <a:rPr lang="en-US" sz="2400" dirty="0"/>
              <a:t>Returns </a:t>
            </a:r>
            <a:r>
              <a:rPr lang="en-US" sz="2400" dirty="0" err="1">
                <a:solidFill>
                  <a:srgbClr val="0000CC"/>
                </a:solidFill>
              </a:rPr>
              <a:t>SamplerStatus</a:t>
            </a:r>
            <a:endParaRPr lang="en-US" sz="2400" dirty="0">
              <a:solidFill>
                <a:srgbClr val="0000CC"/>
              </a:solidFill>
            </a:endParaRPr>
          </a:p>
          <a:p>
            <a:pPr lvl="3" eaLnBrk="1" hangingPunct="1">
              <a:buClr>
                <a:srgbClr val="0070C0"/>
              </a:buClr>
            </a:pPr>
            <a:r>
              <a:rPr lang="en-US" sz="2000" dirty="0" err="1"/>
              <a:t>NoChange</a:t>
            </a:r>
            <a:endParaRPr lang="en-US" sz="2000" dirty="0"/>
          </a:p>
          <a:p>
            <a:pPr lvl="3" eaLnBrk="1" hangingPunct="1">
              <a:buClr>
                <a:srgbClr val="0070C0"/>
              </a:buClr>
            </a:pPr>
            <a:r>
              <a:rPr lang="en-US" sz="2000" dirty="0"/>
              <a:t>OK</a:t>
            </a:r>
          </a:p>
          <a:p>
            <a:pPr lvl="2" eaLnBrk="1" hangingPunct="1">
              <a:buClr>
                <a:srgbClr val="0070C0"/>
              </a:buClr>
            </a:pPr>
            <a:endParaRPr lang="en-US" sz="2800" dirty="0"/>
          </a:p>
        </p:txBody>
      </p:sp>
      <p:pic>
        <p:nvPicPr>
          <p:cNvPr id="11264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562" y="4572000"/>
            <a:ext cx="7724775" cy="990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idx="4294967295"/>
          </p:nvPr>
        </p:nvSpPr>
        <p:spPr>
          <a:xfrm>
            <a:off x="749303" y="255533"/>
            <a:ext cx="7933930" cy="996452"/>
          </a:xfrm>
          <a:prstGeom prst="rect">
            <a:avLst/>
          </a:prstGeom>
        </p:spPr>
        <p:txBody>
          <a:bodyPr/>
          <a:lstStyle/>
          <a:p>
            <a:r>
              <a:rPr lang="en-US"/>
              <a:t>Jig Function - Update</a:t>
            </a:r>
          </a:p>
        </p:txBody>
      </p:sp>
      <p:sp>
        <p:nvSpPr>
          <p:cNvPr id="113667" name="Rectangle 3"/>
          <p:cNvSpPr>
            <a:spLocks noGrp="1" noChangeArrowheads="1"/>
          </p:cNvSpPr>
          <p:nvPr>
            <p:ph idx="4294967295"/>
          </p:nvPr>
        </p:nvSpPr>
        <p:spPr>
          <a:xfrm>
            <a:off x="228600" y="1447800"/>
            <a:ext cx="7934325" cy="3581400"/>
          </a:xfrm>
          <a:prstGeom prst="rect">
            <a:avLst/>
          </a:prstGeom>
        </p:spPr>
        <p:txBody>
          <a:bodyPr/>
          <a:lstStyle/>
          <a:p>
            <a:pPr lvl="2" eaLnBrk="1" hangingPunct="1">
              <a:buClr>
                <a:srgbClr val="0070C0"/>
              </a:buClr>
            </a:pPr>
            <a:r>
              <a:rPr lang="en-US" sz="2400" dirty="0"/>
              <a:t>Change the Properties of the Entity</a:t>
            </a:r>
          </a:p>
          <a:p>
            <a:pPr lvl="2" eaLnBrk="1" hangingPunct="1">
              <a:buClr>
                <a:srgbClr val="0070C0"/>
              </a:buClr>
            </a:pPr>
            <a:endParaRPr lang="en-US" sz="2800" dirty="0"/>
          </a:p>
          <a:p>
            <a:pPr lvl="2" eaLnBrk="1" hangingPunct="1">
              <a:buClr>
                <a:srgbClr val="0070C0"/>
              </a:buClr>
            </a:pPr>
            <a:r>
              <a:rPr lang="en-US" sz="2400" dirty="0"/>
              <a:t>Use a Select Case</a:t>
            </a:r>
          </a:p>
          <a:p>
            <a:pPr lvl="3" eaLnBrk="1" hangingPunct="1">
              <a:buClr>
                <a:srgbClr val="0070C0"/>
              </a:buClr>
            </a:pPr>
            <a:r>
              <a:rPr lang="en-US" sz="2000" dirty="0"/>
              <a:t>To Get multiple inputs</a:t>
            </a:r>
          </a:p>
          <a:p>
            <a:pPr lvl="2" eaLnBrk="1" hangingPunct="1">
              <a:buClr>
                <a:srgbClr val="0070C0"/>
              </a:buClr>
            </a:pPr>
            <a:endParaRPr lang="en-US" sz="2800" dirty="0"/>
          </a:p>
        </p:txBody>
      </p:sp>
      <p:pic>
        <p:nvPicPr>
          <p:cNvPr id="1136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3" y="3724656"/>
            <a:ext cx="7439025" cy="1962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theme/theme1.xml><?xml version="1.0" encoding="utf-8"?>
<a:theme xmlns:a="http://schemas.openxmlformats.org/drawingml/2006/main" name="Theme1">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Blac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ds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AutodeskTheme">
  <a:themeElements>
    <a:clrScheme name="Autodesk Corporate Colors">
      <a:dk1>
        <a:srgbClr val="000000"/>
      </a:dk1>
      <a:lt1>
        <a:srgbClr val="FFFFFF"/>
      </a:lt1>
      <a:dk2>
        <a:srgbClr val="000000"/>
      </a:dk2>
      <a:lt2>
        <a:srgbClr val="FFFFFF"/>
      </a:lt2>
      <a:accent1>
        <a:srgbClr val="00ABE6"/>
      </a:accent1>
      <a:accent2>
        <a:srgbClr val="87BC40"/>
      </a:accent2>
      <a:accent3>
        <a:srgbClr val="32BCAD"/>
      </a:accent3>
      <a:accent4>
        <a:srgbClr val="1B58A8"/>
      </a:accent4>
      <a:accent5>
        <a:srgbClr val="005E30"/>
      </a:accent5>
      <a:accent6>
        <a:srgbClr val="007272"/>
      </a:accent6>
      <a:hlink>
        <a:srgbClr val="007272"/>
      </a:hlink>
      <a:folHlink>
        <a:srgbClr val="0072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9393</TotalTime>
  <Words>6220</Words>
  <Application>Microsoft Office PowerPoint</Application>
  <PresentationFormat>On-screen Show (4:3)</PresentationFormat>
  <Paragraphs>1355</Paragraphs>
  <Slides>107</Slides>
  <Notes>76</Notes>
  <HiddenSlides>2</HiddenSlides>
  <MMClips>1</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107</vt:i4>
      </vt:variant>
    </vt:vector>
  </HeadingPairs>
  <TitlesOfParts>
    <vt:vector size="119" baseType="lpstr">
      <vt:lpstr>Arial</vt:lpstr>
      <vt:lpstr>Calibri</vt:lpstr>
      <vt:lpstr>Courier New</vt:lpstr>
      <vt:lpstr>Frutiger Next LT W1G</vt:lpstr>
      <vt:lpstr>Gill Sans</vt:lpstr>
      <vt:lpstr>Lucida Grande</vt:lpstr>
      <vt:lpstr>Tahoma</vt:lpstr>
      <vt:lpstr>Wingdings</vt:lpstr>
      <vt:lpstr>Theme1</vt:lpstr>
      <vt:lpstr>ADSK_Black</vt:lpstr>
      <vt:lpstr>Adsk</vt:lpstr>
      <vt:lpstr>AutodeskTheme</vt:lpstr>
      <vt:lpstr>PowerPoint Presentation</vt:lpstr>
      <vt:lpstr>Getting Acquainted</vt:lpstr>
      <vt:lpstr>Developer Technical Services</vt:lpstr>
      <vt:lpstr>Getting Support</vt:lpstr>
      <vt:lpstr>PowerPoint Presentation</vt:lpstr>
      <vt:lpstr>Course Objective</vt:lpstr>
      <vt:lpstr>Class Agenda</vt:lpstr>
      <vt:lpstr>Class Schedule</vt:lpstr>
      <vt:lpstr>.NET Overview </vt:lpstr>
      <vt:lpstr>.NET Overview</vt:lpstr>
      <vt:lpstr>.NET Overview</vt:lpstr>
      <vt:lpstr>.NET Framework</vt:lpstr>
      <vt:lpstr>.NET Overview</vt:lpstr>
      <vt:lpstr>.NET Overview</vt:lpstr>
      <vt:lpstr>What is Microsoft .NET? What we know from our experience so far…</vt:lpstr>
      <vt:lpstr>.NET Overview </vt:lpstr>
      <vt:lpstr>.NET Overview</vt:lpstr>
      <vt:lpstr>.NET Overview</vt:lpstr>
      <vt:lpstr>.NET Overview</vt:lpstr>
      <vt:lpstr>.NET Overview</vt:lpstr>
      <vt:lpstr>.NET Overview</vt:lpstr>
      <vt:lpstr>.NET Overview</vt:lpstr>
      <vt:lpstr>.NET Overview</vt:lpstr>
      <vt:lpstr>.NET Overview</vt:lpstr>
      <vt:lpstr>.NET Overview</vt:lpstr>
      <vt:lpstr>.NET Overview </vt:lpstr>
      <vt:lpstr>.NET Overview</vt:lpstr>
      <vt:lpstr>Class Agenda</vt:lpstr>
      <vt:lpstr>AutoCAD .NET  API Documentation</vt:lpstr>
      <vt:lpstr>Development Environment</vt:lpstr>
      <vt:lpstr>.NET Debugging Tools</vt:lpstr>
      <vt:lpstr>Snoop Tools (for AutoCAD’s database)</vt:lpstr>
      <vt:lpstr>Visual Studio project settings– Hello World! </vt:lpstr>
      <vt:lpstr>How does a plugin for AutoCAD work ?</vt:lpstr>
      <vt:lpstr>Visual Studio project settings– Hello World! </vt:lpstr>
      <vt:lpstr>Visual Studio project settings– Hello World!</vt:lpstr>
      <vt:lpstr>Visual Studio project settings– Hello World!</vt:lpstr>
      <vt:lpstr>Loading .NET assembly</vt:lpstr>
      <vt:lpstr>AutoLoader</vt:lpstr>
      <vt:lpstr>NETLOAD or Registry Keys</vt:lpstr>
      <vt:lpstr>Lab 1 – Hello World!</vt:lpstr>
      <vt:lpstr>Class Agenda</vt:lpstr>
      <vt:lpstr>Prompting for User Input</vt:lpstr>
      <vt:lpstr>Prompt for a point on screen</vt:lpstr>
      <vt:lpstr>More User Interaction</vt:lpstr>
      <vt:lpstr>Additional prompts</vt:lpstr>
      <vt:lpstr>Dotnet 2023 Wizards  </vt:lpstr>
      <vt:lpstr>Lab 2 –User Input</vt:lpstr>
      <vt:lpstr>Class Agenda</vt:lpstr>
      <vt:lpstr>AutoCAD Drawing Database</vt:lpstr>
      <vt:lpstr>Database Structure: Overview</vt:lpstr>
      <vt:lpstr>Database Components</vt:lpstr>
      <vt:lpstr>Getting a Database Object </vt:lpstr>
      <vt:lpstr>Object Identity - ObjectID</vt:lpstr>
      <vt:lpstr>Transactions</vt:lpstr>
      <vt:lpstr>Nesting Transactions</vt:lpstr>
      <vt:lpstr>Transactions</vt:lpstr>
      <vt:lpstr>Recommended Transaction Use</vt:lpstr>
      <vt:lpstr>Transaction - Opening an Object</vt:lpstr>
      <vt:lpstr>Adding an Object to the database</vt:lpstr>
      <vt:lpstr>Database Structure: Model Space</vt:lpstr>
      <vt:lpstr>Append an Entity to Model Space</vt:lpstr>
      <vt:lpstr>Object memory management</vt:lpstr>
      <vt:lpstr>Object Model Overview</vt:lpstr>
      <vt:lpstr>Important Managed Classes</vt:lpstr>
      <vt:lpstr>Lab 3</vt:lpstr>
      <vt:lpstr>Class Agenda</vt:lpstr>
      <vt:lpstr>Forms and UI Basics</vt:lpstr>
      <vt:lpstr>Windows® OS is based on windows</vt:lpstr>
      <vt:lpstr>Forms with WinForms API</vt:lpstr>
      <vt:lpstr>Creating my first Form</vt:lpstr>
      <vt:lpstr>Controls are variable too</vt:lpstr>
      <vt:lpstr>Do something when the user click!</vt:lpstr>
      <vt:lpstr>Create the control events</vt:lpstr>
      <vt:lpstr>User Interface Design   </vt:lpstr>
      <vt:lpstr>Using a form inside AutoCAD</vt:lpstr>
      <vt:lpstr>Palette in AutoCAD</vt:lpstr>
      <vt:lpstr>Handling Events</vt:lpstr>
      <vt:lpstr>Using Delegates</vt:lpstr>
      <vt:lpstr>Event Handling - Example</vt:lpstr>
      <vt:lpstr>Lab 4</vt:lpstr>
      <vt:lpstr>Class Agenda</vt:lpstr>
      <vt:lpstr>Dictionaries and XRecords</vt:lpstr>
      <vt:lpstr>Dictionaries and XRecords</vt:lpstr>
      <vt:lpstr>Get NOD </vt:lpstr>
      <vt:lpstr>Dictionary Hierarchy</vt:lpstr>
      <vt:lpstr>Iterating Through Containers</vt:lpstr>
      <vt:lpstr>Symbol Table Traversal</vt:lpstr>
      <vt:lpstr>Lab 5  </vt:lpstr>
      <vt:lpstr>Class Agenda</vt:lpstr>
      <vt:lpstr>Input Point Monitor</vt:lpstr>
      <vt:lpstr>Input Point Monitor</vt:lpstr>
      <vt:lpstr>Lab 6 </vt:lpstr>
      <vt:lpstr>Class Agenda</vt:lpstr>
      <vt:lpstr>Jigs</vt:lpstr>
      <vt:lpstr>Jigs</vt:lpstr>
      <vt:lpstr>Jig Functions</vt:lpstr>
      <vt:lpstr>Jig Function - Sampler</vt:lpstr>
      <vt:lpstr>Jig Function - Update</vt:lpstr>
      <vt:lpstr>Lab 7 </vt:lpstr>
      <vt:lpstr>Class Agenda</vt:lpstr>
      <vt:lpstr>Context menu</vt:lpstr>
      <vt:lpstr>Tabbed Dialog Extensions</vt:lpstr>
      <vt:lpstr>Drag and Drop</vt:lpstr>
      <vt:lpstr>Lab 8 </vt:lpstr>
      <vt:lpstr>PowerPoint Presentation</vt:lpstr>
      <vt:lpstr>PowerPoint Presentation</vt:lpstr>
    </vt:vector>
  </TitlesOfParts>
  <Company>Autodesk,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AutoCAD .NET API</dc:title>
  <dc:creator>Kris Kalvai</dc:creator>
  <cp:lastModifiedBy>Siddhartha Bhattacharya</cp:lastModifiedBy>
  <cp:revision>667</cp:revision>
  <dcterms:created xsi:type="dcterms:W3CDTF">2005-03-29T05:37:27Z</dcterms:created>
  <dcterms:modified xsi:type="dcterms:W3CDTF">2022-01-17T10:01:21Z</dcterms:modified>
</cp:coreProperties>
</file>