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omments/comment1.xml" ContentType="application/vnd.openxmlformats-officedocument.presentationml.comment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5" r:id="rId1"/>
    <p:sldMasterId id="2147483750" r:id="rId2"/>
    <p:sldMasterId id="2147483752" r:id="rId3"/>
  </p:sldMasterIdLst>
  <p:notesMasterIdLst>
    <p:notesMasterId r:id="rId132"/>
  </p:notesMasterIdLst>
  <p:handoutMasterIdLst>
    <p:handoutMasterId r:id="rId133"/>
  </p:handoutMasterIdLst>
  <p:sldIdLst>
    <p:sldId id="395" r:id="rId4"/>
    <p:sldId id="408" r:id="rId5"/>
    <p:sldId id="409" r:id="rId6"/>
    <p:sldId id="422" r:id="rId7"/>
    <p:sldId id="410" r:id="rId8"/>
    <p:sldId id="411" r:id="rId9"/>
    <p:sldId id="267" r:id="rId10"/>
    <p:sldId id="401" r:id="rId11"/>
    <p:sldId id="269" r:id="rId12"/>
    <p:sldId id="270" r:id="rId13"/>
    <p:sldId id="271" r:id="rId14"/>
    <p:sldId id="272" r:id="rId15"/>
    <p:sldId id="273" r:id="rId16"/>
    <p:sldId id="274" r:id="rId17"/>
    <p:sldId id="275" r:id="rId18"/>
    <p:sldId id="276" r:id="rId19"/>
    <p:sldId id="402" r:id="rId20"/>
    <p:sldId id="279" r:id="rId21"/>
    <p:sldId id="404" r:id="rId22"/>
    <p:sldId id="405" r:id="rId23"/>
    <p:sldId id="280" r:id="rId24"/>
    <p:sldId id="281" r:id="rId25"/>
    <p:sldId id="282" r:id="rId26"/>
    <p:sldId id="283" r:id="rId27"/>
    <p:sldId id="284" r:id="rId28"/>
    <p:sldId id="286" r:id="rId29"/>
    <p:sldId id="287" r:id="rId30"/>
    <p:sldId id="288" r:id="rId31"/>
    <p:sldId id="289" r:id="rId32"/>
    <p:sldId id="290" r:id="rId33"/>
    <p:sldId id="291"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92" r:id="rId52"/>
    <p:sldId id="310" r:id="rId53"/>
    <p:sldId id="311" r:id="rId54"/>
    <p:sldId id="396" r:id="rId55"/>
    <p:sldId id="314" r:id="rId56"/>
    <p:sldId id="315" r:id="rId57"/>
    <p:sldId id="316" r:id="rId58"/>
    <p:sldId id="317" r:id="rId59"/>
    <p:sldId id="318" r:id="rId60"/>
    <p:sldId id="319" r:id="rId61"/>
    <p:sldId id="320" r:id="rId62"/>
    <p:sldId id="321" r:id="rId63"/>
    <p:sldId id="322" r:id="rId64"/>
    <p:sldId id="326" r:id="rId65"/>
    <p:sldId id="325" r:id="rId66"/>
    <p:sldId id="327" r:id="rId67"/>
    <p:sldId id="328" r:id="rId68"/>
    <p:sldId id="418" r:id="rId69"/>
    <p:sldId id="397" r:id="rId70"/>
    <p:sldId id="335" r:id="rId71"/>
    <p:sldId id="400" r:id="rId72"/>
    <p:sldId id="336" r:id="rId73"/>
    <p:sldId id="338" r:id="rId74"/>
    <p:sldId id="337" r:id="rId75"/>
    <p:sldId id="341" r:id="rId76"/>
    <p:sldId id="342" r:id="rId77"/>
    <p:sldId id="343" r:id="rId78"/>
    <p:sldId id="344" r:id="rId79"/>
    <p:sldId id="345" r:id="rId80"/>
    <p:sldId id="339" r:id="rId81"/>
    <p:sldId id="340" r:id="rId82"/>
    <p:sldId id="419" r:id="rId83"/>
    <p:sldId id="329" r:id="rId84"/>
    <p:sldId id="334" r:id="rId85"/>
    <p:sldId id="332" r:id="rId86"/>
    <p:sldId id="333" r:id="rId87"/>
    <p:sldId id="330" r:id="rId88"/>
    <p:sldId id="323" r:id="rId89"/>
    <p:sldId id="324" r:id="rId90"/>
    <p:sldId id="393"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1" r:id="rId106"/>
    <p:sldId id="362" r:id="rId107"/>
    <p:sldId id="363" r:id="rId108"/>
    <p:sldId id="364" r:id="rId109"/>
    <p:sldId id="365" r:id="rId110"/>
    <p:sldId id="366" r:id="rId111"/>
    <p:sldId id="367" r:id="rId112"/>
    <p:sldId id="368" r:id="rId113"/>
    <p:sldId id="369" r:id="rId114"/>
    <p:sldId id="416" r:id="rId115"/>
    <p:sldId id="371" r:id="rId116"/>
    <p:sldId id="372" r:id="rId117"/>
    <p:sldId id="373" r:id="rId118"/>
    <p:sldId id="379" r:id="rId119"/>
    <p:sldId id="417" r:id="rId120"/>
    <p:sldId id="382" r:id="rId121"/>
    <p:sldId id="383" r:id="rId122"/>
    <p:sldId id="384" r:id="rId123"/>
    <p:sldId id="385" r:id="rId124"/>
    <p:sldId id="386" r:id="rId125"/>
    <p:sldId id="387" r:id="rId126"/>
    <p:sldId id="388" r:id="rId127"/>
    <p:sldId id="389" r:id="rId128"/>
    <p:sldId id="390" r:id="rId129"/>
    <p:sldId id="420" r:id="rId130"/>
    <p:sldId id="421" r:id="rId13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346">
          <p15:clr>
            <a:srgbClr val="A4A3A4"/>
          </p15:clr>
        </p15:guide>
        <p15:guide id="2" orient="horz" pos="1644">
          <p15:clr>
            <a:srgbClr val="A4A3A4"/>
          </p15:clr>
        </p15:guide>
        <p15:guide id="3" pos="540">
          <p15:clr>
            <a:srgbClr val="A4A3A4"/>
          </p15:clr>
        </p15:guide>
        <p15:guide id="4" pos="4974">
          <p15:clr>
            <a:srgbClr val="A4A3A4"/>
          </p15:clr>
        </p15:guide>
        <p15:guide id="5" pos="88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ddhartha Bhattacharya" initials="SB" lastIdx="1" clrIdx="0">
    <p:extLst>
      <p:ext uri="{19B8F6BF-5375-455C-9EA6-DF929625EA0E}">
        <p15:presenceInfo xmlns:p15="http://schemas.microsoft.com/office/powerpoint/2012/main" userId="S::siddhartha.bhattacharya@autodesk.com::28b6a7db-5d26-4de4-8c6f-c33f4cf51a3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2906"/>
    <a:srgbClr val="33CCFF"/>
    <a:srgbClr val="FFFFFF"/>
    <a:srgbClr val="000000"/>
    <a:srgbClr val="0000CC"/>
    <a:srgbClr val="FF3399"/>
    <a:srgbClr val="FCD1D0"/>
    <a:srgbClr val="707A80"/>
    <a:srgbClr val="868F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122" autoAdjust="0"/>
    <p:restoredTop sz="93381" autoAdjust="0"/>
  </p:normalViewPr>
  <p:slideViewPr>
    <p:cSldViewPr snapToGrid="0">
      <p:cViewPr varScale="1">
        <p:scale>
          <a:sx n="86" d="100"/>
          <a:sy n="86" d="100"/>
        </p:scale>
        <p:origin x="1049" y="48"/>
      </p:cViewPr>
      <p:guideLst>
        <p:guide orient="horz" pos="2346"/>
        <p:guide orient="horz" pos="1644"/>
        <p:guide pos="540"/>
        <p:guide pos="4974"/>
        <p:guide pos="882"/>
      </p:guideLst>
    </p:cSldViewPr>
  </p:slideViewPr>
  <p:outlineViewPr>
    <p:cViewPr>
      <p:scale>
        <a:sx n="33" d="100"/>
        <a:sy n="33" d="100"/>
      </p:scale>
      <p:origin x="0" y="840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 r:id="rId44" collapse="1"/>
      <p:sld r:id="rId45" collapse="1"/>
      <p:sld r:id="rId46" collapse="1"/>
      <p:sld r:id="rId47" collapse="1"/>
      <p:sld r:id="rId48" collapse="1"/>
      <p:sld r:id="rId49" collapse="1"/>
      <p:sld r:id="rId50" collapse="1"/>
      <p:sld r:id="rId51" collapse="1"/>
      <p:sld r:id="rId52" collapse="1"/>
      <p:sld r:id="rId53" collapse="1"/>
      <p:sld r:id="rId54" collapse="1"/>
      <p:sld r:id="rId55" collapse="1"/>
      <p:sld r:id="rId56" collapse="1"/>
      <p:sld r:id="rId57" collapse="1"/>
      <p:sld r:id="rId58" collapse="1"/>
      <p:sld r:id="rId59" collapse="1"/>
      <p:sld r:id="rId60" collapse="1"/>
      <p:sld r:id="rId61" collapse="1"/>
      <p:sld r:id="rId62" collapse="1"/>
      <p:sld r:id="rId63" collapse="1"/>
      <p:sld r:id="rId64" collapse="1"/>
      <p:sld r:id="rId65" collapse="1"/>
      <p:sld r:id="rId66" collapse="1"/>
      <p:sld r:id="rId67" collapse="1"/>
      <p:sld r:id="rId68" collapse="1"/>
      <p:sld r:id="rId69" collapse="1"/>
      <p:sld r:id="rId70" collapse="1"/>
      <p:sld r:id="rId71" collapse="1"/>
      <p:sld r:id="rId72" collapse="1"/>
      <p:sld r:id="rId73" collapse="1"/>
      <p:sld r:id="rId74" collapse="1"/>
      <p:sld r:id="rId75" collapse="1"/>
      <p:sld r:id="rId76" collapse="1"/>
      <p:sld r:id="rId77" collapse="1"/>
      <p:sld r:id="rId78" collapse="1"/>
      <p:sld r:id="rId79" collapse="1"/>
      <p:sld r:id="rId80" collapse="1"/>
      <p:sld r:id="rId81" collapse="1"/>
      <p:sld r:id="rId82" collapse="1"/>
      <p:sld r:id="rId83" collapse="1"/>
      <p:sld r:id="rId84" collapse="1"/>
      <p:sld r:id="rId85" collapse="1"/>
      <p:sld r:id="rId86" collapse="1"/>
      <p:sld r:id="rId87" collapse="1"/>
      <p:sld r:id="rId88" collapse="1"/>
      <p:sld r:id="rId89" collapse="1"/>
      <p:sld r:id="rId90" collapse="1"/>
      <p:sld r:id="rId91" collapse="1"/>
      <p:sld r:id="rId92" collapse="1"/>
      <p:sld r:id="rId93" collapse="1"/>
      <p:sld r:id="rId94" collapse="1"/>
      <p:sld r:id="rId95" collapse="1"/>
      <p:sld r:id="rId96" collapse="1"/>
      <p:sld r:id="rId97" collapse="1"/>
      <p:sld r:id="rId98" collapse="1"/>
      <p:sld r:id="rId99" collapse="1"/>
      <p:sld r:id="rId100" collapse="1"/>
      <p:sld r:id="rId101" collapse="1"/>
      <p:sld r:id="rId102" collapse="1"/>
      <p:sld r:id="rId103" collapse="1"/>
      <p:sld r:id="rId104" collapse="1"/>
      <p:sld r:id="rId105" collapse="1"/>
      <p:sld r:id="rId106"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7" d="100"/>
          <a:sy n="97" d="100"/>
        </p:scale>
        <p:origin x="-3666"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handoutMaster" Target="handoutMasters/handoutMaster1.xml"/><Relationship Id="rId138" Type="http://schemas.openxmlformats.org/officeDocument/2006/relationships/tableStyles" Target="tableStyles.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13" Type="http://schemas.openxmlformats.org/officeDocument/2006/relationships/slide" Target="slides/slide110.xml"/><Relationship Id="rId118" Type="http://schemas.openxmlformats.org/officeDocument/2006/relationships/slide" Target="slides/slide115.xml"/><Relationship Id="rId126" Type="http://schemas.openxmlformats.org/officeDocument/2006/relationships/slide" Target="slides/slide123.xml"/><Relationship Id="rId134" Type="http://schemas.openxmlformats.org/officeDocument/2006/relationships/commentAuthors" Target="commentAuthor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slide" Target="slides/slide113.xml"/><Relationship Id="rId124" Type="http://schemas.openxmlformats.org/officeDocument/2006/relationships/slide" Target="slides/slide121.xml"/><Relationship Id="rId129" Type="http://schemas.openxmlformats.org/officeDocument/2006/relationships/slide" Target="slides/slide126.xml"/><Relationship Id="rId137"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3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viewProps" Target="viewProps.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s>
</file>

<file path=ppt/_rels/viewProps.xml.rels><?xml version="1.0" encoding="UTF-8" standalone="yes"?>
<Relationships xmlns="http://schemas.openxmlformats.org/package/2006/relationships"><Relationship Id="rId26" Type="http://schemas.openxmlformats.org/officeDocument/2006/relationships/slide" Target="slides/slide31.xml"/><Relationship Id="rId21" Type="http://schemas.openxmlformats.org/officeDocument/2006/relationships/slide" Target="slides/slide26.xml"/><Relationship Id="rId42" Type="http://schemas.openxmlformats.org/officeDocument/2006/relationships/slide" Target="slides/slide49.xml"/><Relationship Id="rId47" Type="http://schemas.openxmlformats.org/officeDocument/2006/relationships/slide" Target="slides/slide57.xml"/><Relationship Id="rId63" Type="http://schemas.openxmlformats.org/officeDocument/2006/relationships/slide" Target="slides/slide77.xml"/><Relationship Id="rId68" Type="http://schemas.openxmlformats.org/officeDocument/2006/relationships/slide" Target="slides/slide84.xml"/><Relationship Id="rId84" Type="http://schemas.openxmlformats.org/officeDocument/2006/relationships/slide" Target="slides/slide101.xml"/><Relationship Id="rId89" Type="http://schemas.openxmlformats.org/officeDocument/2006/relationships/slide" Target="slides/slide106.xml"/><Relationship Id="rId7" Type="http://schemas.openxmlformats.org/officeDocument/2006/relationships/slide" Target="slides/slide8.xml"/><Relationship Id="rId71" Type="http://schemas.openxmlformats.org/officeDocument/2006/relationships/slide" Target="slides/slide88.xml"/><Relationship Id="rId92" Type="http://schemas.openxmlformats.org/officeDocument/2006/relationships/slide" Target="slides/slide109.xml"/><Relationship Id="rId2" Type="http://schemas.openxmlformats.org/officeDocument/2006/relationships/slide" Target="slides/slide2.xml"/><Relationship Id="rId16" Type="http://schemas.openxmlformats.org/officeDocument/2006/relationships/slide" Target="slides/slide21.xml"/><Relationship Id="rId29" Type="http://schemas.openxmlformats.org/officeDocument/2006/relationships/slide" Target="slides/slide34.xml"/><Relationship Id="rId11" Type="http://schemas.openxmlformats.org/officeDocument/2006/relationships/slide" Target="slides/slide12.xml"/><Relationship Id="rId24" Type="http://schemas.openxmlformats.org/officeDocument/2006/relationships/slide" Target="slides/slide29.xml"/><Relationship Id="rId32" Type="http://schemas.openxmlformats.org/officeDocument/2006/relationships/slide" Target="slides/slide39.xml"/><Relationship Id="rId37" Type="http://schemas.openxmlformats.org/officeDocument/2006/relationships/slide" Target="slides/slide44.xml"/><Relationship Id="rId40" Type="http://schemas.openxmlformats.org/officeDocument/2006/relationships/slide" Target="slides/slide47.xml"/><Relationship Id="rId45" Type="http://schemas.openxmlformats.org/officeDocument/2006/relationships/slide" Target="slides/slide52.xml"/><Relationship Id="rId53" Type="http://schemas.openxmlformats.org/officeDocument/2006/relationships/slide" Target="slides/slide63.xml"/><Relationship Id="rId58" Type="http://schemas.openxmlformats.org/officeDocument/2006/relationships/slide" Target="slides/slide71.xml"/><Relationship Id="rId66" Type="http://schemas.openxmlformats.org/officeDocument/2006/relationships/slide" Target="slides/slide81.xml"/><Relationship Id="rId74" Type="http://schemas.openxmlformats.org/officeDocument/2006/relationships/slide" Target="slides/slide91.xml"/><Relationship Id="rId79" Type="http://schemas.openxmlformats.org/officeDocument/2006/relationships/slide" Target="slides/slide96.xml"/><Relationship Id="rId87" Type="http://schemas.openxmlformats.org/officeDocument/2006/relationships/slide" Target="slides/slide104.xml"/><Relationship Id="rId102" Type="http://schemas.openxmlformats.org/officeDocument/2006/relationships/slide" Target="slides/slide120.xml"/><Relationship Id="rId5" Type="http://schemas.openxmlformats.org/officeDocument/2006/relationships/slide" Target="slides/slide6.xml"/><Relationship Id="rId61" Type="http://schemas.openxmlformats.org/officeDocument/2006/relationships/slide" Target="slides/slide74.xml"/><Relationship Id="rId82" Type="http://schemas.openxmlformats.org/officeDocument/2006/relationships/slide" Target="slides/slide99.xml"/><Relationship Id="rId90" Type="http://schemas.openxmlformats.org/officeDocument/2006/relationships/slide" Target="slides/slide107.xml"/><Relationship Id="rId95" Type="http://schemas.openxmlformats.org/officeDocument/2006/relationships/slide" Target="slides/slide112.xml"/><Relationship Id="rId19" Type="http://schemas.openxmlformats.org/officeDocument/2006/relationships/slide" Target="slides/slide24.xml"/><Relationship Id="rId14" Type="http://schemas.openxmlformats.org/officeDocument/2006/relationships/slide" Target="slides/slide15.xml"/><Relationship Id="rId22" Type="http://schemas.openxmlformats.org/officeDocument/2006/relationships/slide" Target="slides/slide27.xml"/><Relationship Id="rId27" Type="http://schemas.openxmlformats.org/officeDocument/2006/relationships/slide" Target="slides/slide32.xml"/><Relationship Id="rId30" Type="http://schemas.openxmlformats.org/officeDocument/2006/relationships/slide" Target="slides/slide36.xml"/><Relationship Id="rId35" Type="http://schemas.openxmlformats.org/officeDocument/2006/relationships/slide" Target="slides/slide42.xml"/><Relationship Id="rId43" Type="http://schemas.openxmlformats.org/officeDocument/2006/relationships/slide" Target="slides/slide50.xml"/><Relationship Id="rId48" Type="http://schemas.openxmlformats.org/officeDocument/2006/relationships/slide" Target="slides/slide58.xml"/><Relationship Id="rId56" Type="http://schemas.openxmlformats.org/officeDocument/2006/relationships/slide" Target="slides/slide67.xml"/><Relationship Id="rId64" Type="http://schemas.openxmlformats.org/officeDocument/2006/relationships/slide" Target="slides/slide78.xml"/><Relationship Id="rId69" Type="http://schemas.openxmlformats.org/officeDocument/2006/relationships/slide" Target="slides/slide85.xml"/><Relationship Id="rId77" Type="http://schemas.openxmlformats.org/officeDocument/2006/relationships/slide" Target="slides/slide94.xml"/><Relationship Id="rId100" Type="http://schemas.openxmlformats.org/officeDocument/2006/relationships/slide" Target="slides/slide117.xml"/><Relationship Id="rId105" Type="http://schemas.openxmlformats.org/officeDocument/2006/relationships/slide" Target="slides/slide125.xml"/><Relationship Id="rId8" Type="http://schemas.openxmlformats.org/officeDocument/2006/relationships/slide" Target="slides/slide9.xml"/><Relationship Id="rId51" Type="http://schemas.openxmlformats.org/officeDocument/2006/relationships/slide" Target="slides/slide61.xml"/><Relationship Id="rId72" Type="http://schemas.openxmlformats.org/officeDocument/2006/relationships/slide" Target="slides/slide89.xml"/><Relationship Id="rId80" Type="http://schemas.openxmlformats.org/officeDocument/2006/relationships/slide" Target="slides/slide97.xml"/><Relationship Id="rId85" Type="http://schemas.openxmlformats.org/officeDocument/2006/relationships/slide" Target="slides/slide102.xml"/><Relationship Id="rId93" Type="http://schemas.openxmlformats.org/officeDocument/2006/relationships/slide" Target="slides/slide110.xml"/><Relationship Id="rId98" Type="http://schemas.openxmlformats.org/officeDocument/2006/relationships/slide" Target="slides/slide115.xml"/><Relationship Id="rId3" Type="http://schemas.openxmlformats.org/officeDocument/2006/relationships/slide" Target="slides/slide3.xml"/><Relationship Id="rId12" Type="http://schemas.openxmlformats.org/officeDocument/2006/relationships/slide" Target="slides/slide13.xml"/><Relationship Id="rId17" Type="http://schemas.openxmlformats.org/officeDocument/2006/relationships/slide" Target="slides/slide22.xml"/><Relationship Id="rId25" Type="http://schemas.openxmlformats.org/officeDocument/2006/relationships/slide" Target="slides/slide30.xml"/><Relationship Id="rId33" Type="http://schemas.openxmlformats.org/officeDocument/2006/relationships/slide" Target="slides/slide40.xml"/><Relationship Id="rId38" Type="http://schemas.openxmlformats.org/officeDocument/2006/relationships/slide" Target="slides/slide45.xml"/><Relationship Id="rId46" Type="http://schemas.openxmlformats.org/officeDocument/2006/relationships/slide" Target="slides/slide53.xml"/><Relationship Id="rId59" Type="http://schemas.openxmlformats.org/officeDocument/2006/relationships/slide" Target="slides/slide72.xml"/><Relationship Id="rId67" Type="http://schemas.openxmlformats.org/officeDocument/2006/relationships/slide" Target="slides/slide83.xml"/><Relationship Id="rId103" Type="http://schemas.openxmlformats.org/officeDocument/2006/relationships/slide" Target="slides/slide121.xml"/><Relationship Id="rId20" Type="http://schemas.openxmlformats.org/officeDocument/2006/relationships/slide" Target="slides/slide25.xml"/><Relationship Id="rId41" Type="http://schemas.openxmlformats.org/officeDocument/2006/relationships/slide" Target="slides/slide48.xml"/><Relationship Id="rId54" Type="http://schemas.openxmlformats.org/officeDocument/2006/relationships/slide" Target="slides/slide64.xml"/><Relationship Id="rId62" Type="http://schemas.openxmlformats.org/officeDocument/2006/relationships/slide" Target="slides/slide75.xml"/><Relationship Id="rId70" Type="http://schemas.openxmlformats.org/officeDocument/2006/relationships/slide" Target="slides/slide86.xml"/><Relationship Id="rId75" Type="http://schemas.openxmlformats.org/officeDocument/2006/relationships/slide" Target="slides/slide92.xml"/><Relationship Id="rId83" Type="http://schemas.openxmlformats.org/officeDocument/2006/relationships/slide" Target="slides/slide100.xml"/><Relationship Id="rId88" Type="http://schemas.openxmlformats.org/officeDocument/2006/relationships/slide" Target="slides/slide105.xml"/><Relationship Id="rId91" Type="http://schemas.openxmlformats.org/officeDocument/2006/relationships/slide" Target="slides/slide108.xml"/><Relationship Id="rId96" Type="http://schemas.openxmlformats.org/officeDocument/2006/relationships/slide" Target="slides/slide113.xml"/><Relationship Id="rId1" Type="http://schemas.openxmlformats.org/officeDocument/2006/relationships/slide" Target="slides/slide1.xml"/><Relationship Id="rId6" Type="http://schemas.openxmlformats.org/officeDocument/2006/relationships/slide" Target="slides/slide7.xml"/><Relationship Id="rId15" Type="http://schemas.openxmlformats.org/officeDocument/2006/relationships/slide" Target="slides/slide16.xml"/><Relationship Id="rId23" Type="http://schemas.openxmlformats.org/officeDocument/2006/relationships/slide" Target="slides/slide28.xml"/><Relationship Id="rId28" Type="http://schemas.openxmlformats.org/officeDocument/2006/relationships/slide" Target="slides/slide33.xml"/><Relationship Id="rId36" Type="http://schemas.openxmlformats.org/officeDocument/2006/relationships/slide" Target="slides/slide43.xml"/><Relationship Id="rId49" Type="http://schemas.openxmlformats.org/officeDocument/2006/relationships/slide" Target="slides/slide59.xml"/><Relationship Id="rId57" Type="http://schemas.openxmlformats.org/officeDocument/2006/relationships/slide" Target="slides/slide70.xml"/><Relationship Id="rId106" Type="http://schemas.openxmlformats.org/officeDocument/2006/relationships/slide" Target="slides/slide126.xml"/><Relationship Id="rId10" Type="http://schemas.openxmlformats.org/officeDocument/2006/relationships/slide" Target="slides/slide11.xml"/><Relationship Id="rId31" Type="http://schemas.openxmlformats.org/officeDocument/2006/relationships/slide" Target="slides/slide38.xml"/><Relationship Id="rId44" Type="http://schemas.openxmlformats.org/officeDocument/2006/relationships/slide" Target="slides/slide51.xml"/><Relationship Id="rId52" Type="http://schemas.openxmlformats.org/officeDocument/2006/relationships/slide" Target="slides/slide62.xml"/><Relationship Id="rId60" Type="http://schemas.openxmlformats.org/officeDocument/2006/relationships/slide" Target="slides/slide73.xml"/><Relationship Id="rId65" Type="http://schemas.openxmlformats.org/officeDocument/2006/relationships/slide" Target="slides/slide79.xml"/><Relationship Id="rId73" Type="http://schemas.openxmlformats.org/officeDocument/2006/relationships/slide" Target="slides/slide90.xml"/><Relationship Id="rId78" Type="http://schemas.openxmlformats.org/officeDocument/2006/relationships/slide" Target="slides/slide95.xml"/><Relationship Id="rId81" Type="http://schemas.openxmlformats.org/officeDocument/2006/relationships/slide" Target="slides/slide98.xml"/><Relationship Id="rId86" Type="http://schemas.openxmlformats.org/officeDocument/2006/relationships/slide" Target="slides/slide103.xml"/><Relationship Id="rId94" Type="http://schemas.openxmlformats.org/officeDocument/2006/relationships/slide" Target="slides/slide111.xml"/><Relationship Id="rId99" Type="http://schemas.openxmlformats.org/officeDocument/2006/relationships/slide" Target="slides/slide116.xml"/><Relationship Id="rId101" Type="http://schemas.openxmlformats.org/officeDocument/2006/relationships/slide" Target="slides/slide118.xml"/><Relationship Id="rId4" Type="http://schemas.openxmlformats.org/officeDocument/2006/relationships/slide" Target="slides/slide5.xml"/><Relationship Id="rId9" Type="http://schemas.openxmlformats.org/officeDocument/2006/relationships/slide" Target="slides/slide10.xml"/><Relationship Id="rId13" Type="http://schemas.openxmlformats.org/officeDocument/2006/relationships/slide" Target="slides/slide14.xml"/><Relationship Id="rId18" Type="http://schemas.openxmlformats.org/officeDocument/2006/relationships/slide" Target="slides/slide23.xml"/><Relationship Id="rId39" Type="http://schemas.openxmlformats.org/officeDocument/2006/relationships/slide" Target="slides/slide46.xml"/><Relationship Id="rId34" Type="http://schemas.openxmlformats.org/officeDocument/2006/relationships/slide" Target="slides/slide41.xml"/><Relationship Id="rId50" Type="http://schemas.openxmlformats.org/officeDocument/2006/relationships/slide" Target="slides/slide60.xml"/><Relationship Id="rId55" Type="http://schemas.openxmlformats.org/officeDocument/2006/relationships/slide" Target="slides/slide65.xml"/><Relationship Id="rId76" Type="http://schemas.openxmlformats.org/officeDocument/2006/relationships/slide" Target="slides/slide93.xml"/><Relationship Id="rId97" Type="http://schemas.openxmlformats.org/officeDocument/2006/relationships/slide" Target="slides/slide114.xml"/><Relationship Id="rId104" Type="http://schemas.openxmlformats.org/officeDocument/2006/relationships/slide" Target="slides/slide124.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4-07T11:18:42.196" idx="1">
    <p:pos x="2947" y="618"/>
    <p:text>Is it only binary compatible with AutoCAD 2021? Get confirmation from Madhu</p:text>
    <p:extLst>
      <p:ext uri="{C676402C-5697-4E1C-873F-D02D1690AC5C}">
        <p15:threadingInfo xmlns:p15="http://schemas.microsoft.com/office/powerpoint/2012/main" timeZoneBias="-33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06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4064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4064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4064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pPr>
              <a:defRPr/>
            </a:pPr>
            <a:fld id="{525BC34C-360A-45F0-87CF-09ECF5902284}" type="slidenum">
              <a:rPr lang="en-US"/>
              <a:pPr>
                <a:defRPr/>
              </a:pPr>
              <a:t>‹#›</a:t>
            </a:fld>
            <a:endParaRPr lang="en-US"/>
          </a:p>
        </p:txBody>
      </p:sp>
    </p:spTree>
    <p:extLst>
      <p:ext uri="{BB962C8B-B14F-4D97-AF65-F5344CB8AC3E}">
        <p14:creationId xmlns:p14="http://schemas.microsoft.com/office/powerpoint/2010/main" val="361383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921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484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22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922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pPr>
              <a:defRPr/>
            </a:pPr>
            <a:fld id="{C8B0AF00-0348-4E45-849B-63A01593637C}" type="slidenum">
              <a:rPr lang="en-US"/>
              <a:pPr>
                <a:defRPr/>
              </a:pPr>
              <a:t>‹#›</a:t>
            </a:fld>
            <a:endParaRPr lang="en-US"/>
          </a:p>
        </p:txBody>
      </p:sp>
    </p:spTree>
    <p:extLst>
      <p:ext uri="{BB962C8B-B14F-4D97-AF65-F5344CB8AC3E}">
        <p14:creationId xmlns:p14="http://schemas.microsoft.com/office/powerpoint/2010/main" val="8400761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18515BE9-D2E1-4510-91A2-FC224605D1D4}" type="slidenum">
              <a:rPr lang="en-US" smtClean="0"/>
              <a:pPr/>
              <a:t>1</a:t>
            </a:fld>
            <a:endParaRPr lang="en-US"/>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pPr eaLnBrk="1" hangingPunct="1">
              <a:buFont typeface="Arial" pitchFamily="34" charset="0"/>
              <a:buNone/>
            </a:pPr>
            <a:endParaRPr lang="en-US" i="1" dirty="0"/>
          </a:p>
        </p:txBody>
      </p:sp>
    </p:spTree>
    <p:extLst>
      <p:ext uri="{BB962C8B-B14F-4D97-AF65-F5344CB8AC3E}">
        <p14:creationId xmlns:p14="http://schemas.microsoft.com/office/powerpoint/2010/main" val="549378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88C1E790-97A2-4BCC-8816-D59A61167584}" type="slidenum">
              <a:rPr lang="en-US" smtClean="0"/>
              <a:pPr/>
              <a:t>14</a:t>
            </a:fld>
            <a:endParaRPr lang="en-US"/>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79315915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EF0D564C-9AB2-4991-9A25-534718C21990}" type="slidenum">
              <a:rPr lang="en-US" smtClean="0"/>
              <a:pPr/>
              <a:t>106</a:t>
            </a:fld>
            <a:endParaRPr lang="en-US"/>
          </a:p>
        </p:txBody>
      </p:sp>
      <p:sp>
        <p:nvSpPr>
          <p:cNvPr id="262147" name="Rectangle 2"/>
          <p:cNvSpPr>
            <a:spLocks noGrp="1" noRot="1" noChangeAspect="1" noChangeArrowheads="1" noTextEdit="1"/>
          </p:cNvSpPr>
          <p:nvPr>
            <p:ph type="sldImg"/>
          </p:nvPr>
        </p:nvSpPr>
        <p:spPr>
          <a:solidFill>
            <a:srgbClr val="FFFFFF"/>
          </a:solidFill>
          <a:ln w="12700" cap="flat"/>
        </p:spPr>
      </p:sp>
      <p:sp>
        <p:nvSpPr>
          <p:cNvPr id="262148"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36034675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9021E594-BE20-4436-9A3D-F7FD7AEEE449}" type="slidenum">
              <a:rPr lang="en-US" smtClean="0"/>
              <a:pPr/>
              <a:t>107</a:t>
            </a:fld>
            <a:endParaRPr lang="en-US"/>
          </a:p>
        </p:txBody>
      </p:sp>
      <p:sp>
        <p:nvSpPr>
          <p:cNvPr id="263171" name="Rectangle 2"/>
          <p:cNvSpPr>
            <a:spLocks noGrp="1" noRot="1" noChangeAspect="1" noChangeArrowheads="1" noTextEdit="1"/>
          </p:cNvSpPr>
          <p:nvPr>
            <p:ph type="sldImg"/>
          </p:nvPr>
        </p:nvSpPr>
        <p:spPr>
          <a:solidFill>
            <a:srgbClr val="FFFFFF"/>
          </a:solidFill>
          <a:ln w="12700" cap="flat"/>
        </p:spPr>
      </p:sp>
      <p:sp>
        <p:nvSpPr>
          <p:cNvPr id="263172"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136360719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56ADB2DA-B8B7-4D2D-AD82-6178676F2CB1}" type="slidenum">
              <a:rPr lang="en-US" smtClean="0"/>
              <a:pPr/>
              <a:t>108</a:t>
            </a:fld>
            <a:endParaRPr lang="en-US"/>
          </a:p>
        </p:txBody>
      </p:sp>
      <p:sp>
        <p:nvSpPr>
          <p:cNvPr id="264195" name="Rectangle 2"/>
          <p:cNvSpPr>
            <a:spLocks noGrp="1" noRot="1" noChangeAspect="1" noChangeArrowheads="1" noTextEdit="1"/>
          </p:cNvSpPr>
          <p:nvPr>
            <p:ph type="sldImg"/>
          </p:nvPr>
        </p:nvSpPr>
        <p:spPr>
          <a:solidFill>
            <a:srgbClr val="FFFFFF"/>
          </a:solidFill>
          <a:ln w="12700" cap="flat"/>
        </p:spPr>
      </p:sp>
      <p:sp>
        <p:nvSpPr>
          <p:cNvPr id="264196"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331504988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a:noFill/>
        </p:spPr>
        <p:txBody>
          <a:bodyPr/>
          <a:lstStyle/>
          <a:p>
            <a:fld id="{5B65A3C5-584F-4D91-BB64-1CB758F17A5C}" type="slidenum">
              <a:rPr lang="en-US" smtClean="0"/>
              <a:pPr/>
              <a:t>109</a:t>
            </a:fld>
            <a:endParaRPr lang="en-US"/>
          </a:p>
        </p:txBody>
      </p:sp>
      <p:sp>
        <p:nvSpPr>
          <p:cNvPr id="265219" name="Rectangle 2"/>
          <p:cNvSpPr>
            <a:spLocks noGrp="1" noRot="1" noChangeAspect="1" noChangeArrowheads="1" noTextEdit="1"/>
          </p:cNvSpPr>
          <p:nvPr>
            <p:ph type="sldImg"/>
          </p:nvPr>
        </p:nvSpPr>
        <p:spPr>
          <a:solidFill>
            <a:srgbClr val="FFFFFF"/>
          </a:solidFill>
          <a:ln w="12700" cap="flat"/>
        </p:spPr>
      </p:sp>
      <p:sp>
        <p:nvSpPr>
          <p:cNvPr id="265220"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98429165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p>
            <a:fld id="{B0379C9D-A009-489F-B727-533C65BE5A16}" type="slidenum">
              <a:rPr lang="en-US" smtClean="0"/>
              <a:pPr/>
              <a:t>110</a:t>
            </a:fld>
            <a:endParaRPr lang="en-US"/>
          </a:p>
        </p:txBody>
      </p:sp>
      <p:sp>
        <p:nvSpPr>
          <p:cNvPr id="266243" name="Rectangle 2"/>
          <p:cNvSpPr>
            <a:spLocks noGrp="1" noRot="1" noChangeAspect="1" noChangeArrowheads="1" noTextEdit="1"/>
          </p:cNvSpPr>
          <p:nvPr>
            <p:ph type="sldImg"/>
          </p:nvPr>
        </p:nvSpPr>
        <p:spPr>
          <a:solidFill>
            <a:srgbClr val="FFFFFF"/>
          </a:solidFill>
          <a:ln w="12700" cap="flat"/>
        </p:spPr>
      </p:sp>
      <p:sp>
        <p:nvSpPr>
          <p:cNvPr id="266244"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239650207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p:spPr>
        <p:txBody>
          <a:bodyPr/>
          <a:lstStyle/>
          <a:p>
            <a:fld id="{B47C7C98-D936-4466-9D1A-2FB0E57EDC13}" type="slidenum">
              <a:rPr lang="en-US" smtClean="0"/>
              <a:pPr/>
              <a:t>111</a:t>
            </a:fld>
            <a:endParaRPr lang="en-US"/>
          </a:p>
        </p:txBody>
      </p:sp>
      <p:sp>
        <p:nvSpPr>
          <p:cNvPr id="267267" name="Rectangle 2"/>
          <p:cNvSpPr>
            <a:spLocks noGrp="1" noRot="1" noChangeAspect="1" noChangeArrowheads="1" noTextEdit="1"/>
          </p:cNvSpPr>
          <p:nvPr>
            <p:ph type="sldImg"/>
          </p:nvPr>
        </p:nvSpPr>
        <p:spPr>
          <a:solidFill>
            <a:srgbClr val="FFFFFF"/>
          </a:solidFill>
          <a:ln w="12700" cap="flat"/>
        </p:spPr>
      </p:sp>
      <p:sp>
        <p:nvSpPr>
          <p:cNvPr id="267268"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253723870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02BFD46D-98FC-405F-A97A-DA6A8B55F71F}" type="slidenum">
              <a:rPr lang="en-US" smtClean="0"/>
              <a:pPr/>
              <a:t>112</a:t>
            </a:fld>
            <a:endParaRPr lang="en-US"/>
          </a:p>
        </p:txBody>
      </p:sp>
      <p:sp>
        <p:nvSpPr>
          <p:cNvPr id="243715" name="Rectangle 2"/>
          <p:cNvSpPr>
            <a:spLocks noGrp="1" noRot="1" noChangeAspect="1" noChangeArrowheads="1" noTextEdit="1"/>
          </p:cNvSpPr>
          <p:nvPr>
            <p:ph type="sldImg"/>
          </p:nvPr>
        </p:nvSpPr>
        <p:spPr>
          <a:solidFill>
            <a:srgbClr val="FFFFFF"/>
          </a:solidFill>
          <a:ln/>
        </p:spPr>
      </p:sp>
      <p:sp>
        <p:nvSpPr>
          <p:cNvPr id="2437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94566259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p:spPr>
        <p:txBody>
          <a:bodyPr/>
          <a:lstStyle/>
          <a:p>
            <a:fld id="{F52BC5AD-8B74-446E-975D-3612F53FC0EC}" type="slidenum">
              <a:rPr lang="en-US" smtClean="0"/>
              <a:pPr/>
              <a:t>113</a:t>
            </a:fld>
            <a:endParaRPr lang="en-US"/>
          </a:p>
        </p:txBody>
      </p:sp>
      <p:sp>
        <p:nvSpPr>
          <p:cNvPr id="269315" name="Rectangle 2"/>
          <p:cNvSpPr>
            <a:spLocks noGrp="1" noRot="1" noChangeAspect="1" noChangeArrowheads="1" noTextEdit="1"/>
          </p:cNvSpPr>
          <p:nvPr>
            <p:ph type="sldImg"/>
          </p:nvPr>
        </p:nvSpPr>
        <p:spPr>
          <a:solidFill>
            <a:srgbClr val="FFFFFF"/>
          </a:solidFill>
          <a:ln/>
        </p:spPr>
      </p:sp>
      <p:sp>
        <p:nvSpPr>
          <p:cNvPr id="2693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4302115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C9F15F8C-6C31-4837-A9C6-5CE1C03E8C7C}" type="slidenum">
              <a:rPr lang="en-US" smtClean="0"/>
              <a:pPr/>
              <a:t>114</a:t>
            </a:fld>
            <a:endParaRPr lang="en-US"/>
          </a:p>
        </p:txBody>
      </p:sp>
      <p:sp>
        <p:nvSpPr>
          <p:cNvPr id="270339" name="Rectangle 2"/>
          <p:cNvSpPr>
            <a:spLocks noGrp="1" noRot="1" noChangeAspect="1" noChangeArrowheads="1" noTextEdit="1"/>
          </p:cNvSpPr>
          <p:nvPr>
            <p:ph type="sldImg"/>
          </p:nvPr>
        </p:nvSpPr>
        <p:spPr>
          <a:solidFill>
            <a:srgbClr val="FFFFFF"/>
          </a:solidFill>
          <a:ln/>
        </p:spPr>
      </p:sp>
      <p:sp>
        <p:nvSpPr>
          <p:cNvPr id="2703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28389818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p>
            <a:fld id="{37DCB534-4982-4E40-B5B3-78F9C07CC46D}" type="slidenum">
              <a:rPr lang="en-US" smtClean="0"/>
              <a:pPr/>
              <a:t>115</a:t>
            </a:fld>
            <a:endParaRPr lang="en-US"/>
          </a:p>
        </p:txBody>
      </p:sp>
      <p:sp>
        <p:nvSpPr>
          <p:cNvPr id="271363" name="Rectangle 2"/>
          <p:cNvSpPr>
            <a:spLocks noGrp="1" noRot="1" noChangeAspect="1" noChangeArrowheads="1" noTextEdit="1"/>
          </p:cNvSpPr>
          <p:nvPr>
            <p:ph type="sldImg"/>
          </p:nvPr>
        </p:nvSpPr>
        <p:spPr>
          <a:solidFill>
            <a:srgbClr val="FFFFFF"/>
          </a:solidFill>
          <a:ln/>
        </p:spPr>
      </p:sp>
      <p:sp>
        <p:nvSpPr>
          <p:cNvPr id="2713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39826417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1DB9C485-F014-4CB3-AB6A-EC258AABD5FD}" type="slidenum">
              <a:rPr lang="en-US" smtClean="0"/>
              <a:pPr/>
              <a:t>15</a:t>
            </a:fld>
            <a:endParaRPr lang="en-US"/>
          </a:p>
        </p:txBody>
      </p:sp>
      <p:sp>
        <p:nvSpPr>
          <p:cNvPr id="163843" name="Rectangle 2"/>
          <p:cNvSpPr>
            <a:spLocks noGrp="1" noRot="1" noChangeAspect="1" noChangeArrowheads="1" noTextEdit="1"/>
          </p:cNvSpPr>
          <p:nvPr>
            <p:ph type="sldImg"/>
          </p:nvPr>
        </p:nvSpPr>
        <p:spPr>
          <a:solidFill>
            <a:srgbClr val="FFFFFF"/>
          </a:solidFill>
          <a:ln/>
        </p:spPr>
      </p:sp>
      <p:sp>
        <p:nvSpPr>
          <p:cNvPr id="1638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com buffer, IPC channel, the actual transport layer uses the combuf as a series of combuf "cells". The resbufs are converted</a:t>
            </a:r>
          </a:p>
        </p:txBody>
      </p:sp>
    </p:spTree>
    <p:extLst>
      <p:ext uri="{BB962C8B-B14F-4D97-AF65-F5344CB8AC3E}">
        <p14:creationId xmlns:p14="http://schemas.microsoft.com/office/powerpoint/2010/main" val="410739820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p:spPr>
        <p:txBody>
          <a:bodyPr/>
          <a:lstStyle/>
          <a:p>
            <a:fld id="{56521D3F-8F79-4237-8F0E-0C6129F68632}" type="slidenum">
              <a:rPr lang="en-US" smtClean="0"/>
              <a:pPr/>
              <a:t>116</a:t>
            </a:fld>
            <a:endParaRPr lang="en-US"/>
          </a:p>
        </p:txBody>
      </p:sp>
      <p:sp>
        <p:nvSpPr>
          <p:cNvPr id="277507" name="Rectangle 2"/>
          <p:cNvSpPr>
            <a:spLocks noGrp="1" noRot="1" noChangeAspect="1" noChangeArrowheads="1" noTextEdit="1"/>
          </p:cNvSpPr>
          <p:nvPr>
            <p:ph type="sldImg"/>
          </p:nvPr>
        </p:nvSpPr>
        <p:spPr>
          <a:solidFill>
            <a:srgbClr val="FFFFFF"/>
          </a:solidFill>
          <a:ln/>
        </p:spPr>
      </p:sp>
      <p:sp>
        <p:nvSpPr>
          <p:cNvPr id="2775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349108834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02BFD46D-98FC-405F-A97A-DA6A8B55F71F}" type="slidenum">
              <a:rPr lang="en-US" smtClean="0"/>
              <a:pPr/>
              <a:t>117</a:t>
            </a:fld>
            <a:endParaRPr lang="en-US"/>
          </a:p>
        </p:txBody>
      </p:sp>
      <p:sp>
        <p:nvSpPr>
          <p:cNvPr id="243715" name="Rectangle 2"/>
          <p:cNvSpPr>
            <a:spLocks noGrp="1" noRot="1" noChangeAspect="1" noChangeArrowheads="1" noTextEdit="1"/>
          </p:cNvSpPr>
          <p:nvPr>
            <p:ph type="sldImg"/>
          </p:nvPr>
        </p:nvSpPr>
        <p:spPr>
          <a:solidFill>
            <a:srgbClr val="FFFFFF"/>
          </a:solidFill>
          <a:ln/>
        </p:spPr>
      </p:sp>
      <p:sp>
        <p:nvSpPr>
          <p:cNvPr id="2437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77004173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a:noFill/>
        </p:spPr>
        <p:txBody>
          <a:bodyPr/>
          <a:lstStyle/>
          <a:p>
            <a:fld id="{07A50D05-BA64-4AE1-831A-D039F4ADE95D}" type="slidenum">
              <a:rPr lang="en-US" smtClean="0"/>
              <a:pPr/>
              <a:t>118</a:t>
            </a:fld>
            <a:endParaRPr lang="en-US"/>
          </a:p>
        </p:txBody>
      </p:sp>
      <p:sp>
        <p:nvSpPr>
          <p:cNvPr id="280579" name="Rectangle 2"/>
          <p:cNvSpPr>
            <a:spLocks noGrp="1" noRot="1" noChangeAspect="1" noChangeArrowheads="1" noTextEdit="1"/>
          </p:cNvSpPr>
          <p:nvPr>
            <p:ph type="sldImg"/>
          </p:nvPr>
        </p:nvSpPr>
        <p:spPr>
          <a:solidFill>
            <a:srgbClr val="FFFFFF"/>
          </a:solidFill>
          <a:ln/>
        </p:spPr>
      </p:sp>
      <p:sp>
        <p:nvSpPr>
          <p:cNvPr id="2805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AKA Dependents or Publish-Subscribe</a:t>
            </a:r>
            <a:endParaRPr lang="ru-RU" dirty="0"/>
          </a:p>
        </p:txBody>
      </p:sp>
    </p:spTree>
    <p:extLst>
      <p:ext uri="{BB962C8B-B14F-4D97-AF65-F5344CB8AC3E}">
        <p14:creationId xmlns:p14="http://schemas.microsoft.com/office/powerpoint/2010/main" val="354791536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p:spPr>
        <p:txBody>
          <a:bodyPr/>
          <a:lstStyle/>
          <a:p>
            <a:fld id="{8B5D3636-D6D3-4972-BE98-D908368F6F58}" type="slidenum">
              <a:rPr lang="en-US" smtClean="0"/>
              <a:pPr/>
              <a:t>119</a:t>
            </a:fld>
            <a:endParaRPr lang="en-US"/>
          </a:p>
        </p:txBody>
      </p:sp>
      <p:sp>
        <p:nvSpPr>
          <p:cNvPr id="281603" name="Rectangle 2"/>
          <p:cNvSpPr>
            <a:spLocks noGrp="1" noRot="1" noChangeAspect="1" noChangeArrowheads="1" noTextEdit="1"/>
          </p:cNvSpPr>
          <p:nvPr>
            <p:ph type="sldImg"/>
          </p:nvPr>
        </p:nvSpPr>
        <p:spPr>
          <a:solidFill>
            <a:srgbClr val="FFFFFF"/>
          </a:solidFill>
          <a:ln/>
        </p:spPr>
      </p:sp>
      <p:sp>
        <p:nvSpPr>
          <p:cNvPr id="2816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Subject</a:t>
            </a:r>
          </a:p>
          <a:p>
            <a:pPr eaLnBrk="1" hangingPunct="1"/>
            <a:r>
              <a:rPr lang="en-US" dirty="0"/>
              <a:t>  - knows its observers. Any number of Observer objects may observe a subject</a:t>
            </a:r>
          </a:p>
          <a:p>
            <a:pPr eaLnBrk="1" hangingPunct="1"/>
            <a:r>
              <a:rPr lang="en-US" dirty="0"/>
              <a:t>  -  provides an interface for attaching and detaching Observer objects</a:t>
            </a:r>
          </a:p>
          <a:p>
            <a:pPr eaLnBrk="1" hangingPunct="1"/>
            <a:r>
              <a:rPr lang="en-US" dirty="0"/>
              <a:t>Observer</a:t>
            </a:r>
          </a:p>
          <a:p>
            <a:pPr eaLnBrk="1" hangingPunct="1"/>
            <a:r>
              <a:rPr lang="en-US" dirty="0"/>
              <a:t>  - defines an updating interface for objects that should be notified of changes </a:t>
            </a:r>
          </a:p>
          <a:p>
            <a:pPr eaLnBrk="1" hangingPunct="1"/>
            <a:r>
              <a:rPr lang="en-US" dirty="0"/>
              <a:t>    in a subject</a:t>
            </a:r>
          </a:p>
          <a:p>
            <a:pPr eaLnBrk="1" hangingPunct="1"/>
            <a:r>
              <a:rPr lang="en-US" dirty="0" err="1"/>
              <a:t>ConcreteSubject</a:t>
            </a:r>
            <a:endParaRPr lang="en-US" dirty="0"/>
          </a:p>
          <a:p>
            <a:pPr eaLnBrk="1" hangingPunct="1"/>
            <a:r>
              <a:rPr lang="en-US" dirty="0"/>
              <a:t>  - stores state of interest to </a:t>
            </a:r>
            <a:r>
              <a:rPr lang="en-US" dirty="0" err="1"/>
              <a:t>ConcreteObserver</a:t>
            </a:r>
            <a:r>
              <a:rPr lang="en-US" dirty="0"/>
              <a:t> objects</a:t>
            </a:r>
          </a:p>
          <a:p>
            <a:pPr eaLnBrk="1" hangingPunct="1"/>
            <a:r>
              <a:rPr lang="en-US" dirty="0"/>
              <a:t>  - sends a notification to its observers when its state changes</a:t>
            </a:r>
          </a:p>
          <a:p>
            <a:pPr eaLnBrk="1" hangingPunct="1"/>
            <a:r>
              <a:rPr lang="en-US" dirty="0" err="1"/>
              <a:t>ConcreteObserver</a:t>
            </a:r>
            <a:endParaRPr lang="en-US" dirty="0"/>
          </a:p>
          <a:p>
            <a:pPr eaLnBrk="1" hangingPunct="1"/>
            <a:r>
              <a:rPr lang="en-US" dirty="0"/>
              <a:t>  - maintains a reference to a </a:t>
            </a:r>
            <a:r>
              <a:rPr lang="en-US" dirty="0" err="1"/>
              <a:t>ConcreteSubject</a:t>
            </a:r>
            <a:endParaRPr lang="en-US" dirty="0"/>
          </a:p>
          <a:p>
            <a:pPr eaLnBrk="1" hangingPunct="1"/>
            <a:r>
              <a:rPr lang="en-US" dirty="0"/>
              <a:t>  - stores state that should stay consistent with the subject’s</a:t>
            </a:r>
          </a:p>
          <a:p>
            <a:pPr eaLnBrk="1" hangingPunct="1"/>
            <a:r>
              <a:rPr lang="en-US" dirty="0"/>
              <a:t>  - implements the Observer updating interface to keep its state consistent</a:t>
            </a:r>
          </a:p>
          <a:p>
            <a:pPr eaLnBrk="1" hangingPunct="1"/>
            <a:r>
              <a:rPr lang="en-US" dirty="0"/>
              <a:t>    with the subject’s</a:t>
            </a:r>
          </a:p>
        </p:txBody>
      </p:sp>
    </p:spTree>
    <p:extLst>
      <p:ext uri="{BB962C8B-B14F-4D97-AF65-F5344CB8AC3E}">
        <p14:creationId xmlns:p14="http://schemas.microsoft.com/office/powerpoint/2010/main" val="278151948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p:spPr>
        <p:txBody>
          <a:bodyPr/>
          <a:lstStyle/>
          <a:p>
            <a:fld id="{D92E1CFB-25D3-4E85-8FA4-0ED52E9AD6C4}" type="slidenum">
              <a:rPr lang="en-US" smtClean="0"/>
              <a:pPr/>
              <a:t>120</a:t>
            </a:fld>
            <a:endParaRPr lang="en-US"/>
          </a:p>
        </p:txBody>
      </p:sp>
      <p:sp>
        <p:nvSpPr>
          <p:cNvPr id="282627" name="Rectangle 2"/>
          <p:cNvSpPr>
            <a:spLocks noGrp="1" noRot="1" noChangeAspect="1" noChangeArrowheads="1" noTextEdit="1"/>
          </p:cNvSpPr>
          <p:nvPr>
            <p:ph type="sldImg"/>
          </p:nvPr>
        </p:nvSpPr>
        <p:spPr>
          <a:solidFill>
            <a:srgbClr val="FFFFFF"/>
          </a:solidFill>
          <a:ln/>
        </p:spPr>
      </p:sp>
      <p:sp>
        <p:nvSpPr>
          <p:cNvPr id="2826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03573177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p:spPr>
        <p:txBody>
          <a:bodyPr/>
          <a:lstStyle/>
          <a:p>
            <a:fld id="{1B935937-1A4C-4BB2-9451-4743CA7F9292}" type="slidenum">
              <a:rPr lang="en-US" smtClean="0"/>
              <a:pPr/>
              <a:t>121</a:t>
            </a:fld>
            <a:endParaRPr lang="en-US"/>
          </a:p>
        </p:txBody>
      </p:sp>
      <p:sp>
        <p:nvSpPr>
          <p:cNvPr id="283651" name="Rectangle 2"/>
          <p:cNvSpPr>
            <a:spLocks noGrp="1" noRot="1" noChangeAspect="1" noChangeArrowheads="1" noTextEdit="1"/>
          </p:cNvSpPr>
          <p:nvPr>
            <p:ph type="sldImg"/>
          </p:nvPr>
        </p:nvSpPr>
        <p:spPr>
          <a:solidFill>
            <a:srgbClr val="FFFFFF"/>
          </a:solidFill>
          <a:ln/>
        </p:spPr>
      </p:sp>
      <p:sp>
        <p:nvSpPr>
          <p:cNvPr id="2836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42439403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EAFD901B-74E8-4361-908F-1287580FF3C2}" type="slidenum">
              <a:rPr lang="en-US" smtClean="0"/>
              <a:pPr/>
              <a:t>122</a:t>
            </a:fld>
            <a:endParaRPr lang="en-US"/>
          </a:p>
        </p:txBody>
      </p:sp>
      <p:sp>
        <p:nvSpPr>
          <p:cNvPr id="284675" name="Rectangle 2"/>
          <p:cNvSpPr>
            <a:spLocks noGrp="1" noRot="1" noChangeAspect="1" noChangeArrowheads="1" noTextEdit="1"/>
          </p:cNvSpPr>
          <p:nvPr>
            <p:ph type="sldImg"/>
          </p:nvPr>
        </p:nvSpPr>
        <p:spPr>
          <a:solidFill>
            <a:srgbClr val="FFFFFF"/>
          </a:solidFill>
          <a:ln/>
        </p:spPr>
      </p:sp>
      <p:sp>
        <p:nvSpPr>
          <p:cNvPr id="2846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err="1"/>
              <a:t>AcRxEvent</a:t>
            </a:r>
            <a:r>
              <a:rPr lang="en-US" baseline="0" dirty="0"/>
              <a:t> – events, common for ObjectDBX and ObjectARX</a:t>
            </a:r>
            <a:endParaRPr lang="ru-RU" dirty="0"/>
          </a:p>
        </p:txBody>
      </p:sp>
    </p:spTree>
    <p:extLst>
      <p:ext uri="{BB962C8B-B14F-4D97-AF65-F5344CB8AC3E}">
        <p14:creationId xmlns:p14="http://schemas.microsoft.com/office/powerpoint/2010/main" val="9212302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noFill/>
        </p:spPr>
        <p:txBody>
          <a:bodyPr/>
          <a:lstStyle/>
          <a:p>
            <a:fld id="{7FA4A34E-D490-45F8-966B-FDE3C77AADAD}" type="slidenum">
              <a:rPr lang="en-US" smtClean="0"/>
              <a:pPr/>
              <a:t>123</a:t>
            </a:fld>
            <a:endParaRPr lang="en-US"/>
          </a:p>
        </p:txBody>
      </p:sp>
      <p:sp>
        <p:nvSpPr>
          <p:cNvPr id="285699" name="Rectangle 2"/>
          <p:cNvSpPr>
            <a:spLocks noGrp="1" noRot="1" noChangeAspect="1" noChangeArrowheads="1" noTextEdit="1"/>
          </p:cNvSpPr>
          <p:nvPr>
            <p:ph type="sldImg"/>
          </p:nvPr>
        </p:nvSpPr>
        <p:spPr>
          <a:solidFill>
            <a:srgbClr val="FFFFFF"/>
          </a:solidFill>
          <a:ln/>
        </p:spPr>
      </p:sp>
      <p:sp>
        <p:nvSpPr>
          <p:cNvPr id="2857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166445429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A47AA6A2-30B8-4CFF-A57C-C3AF0A174795}" type="slidenum">
              <a:rPr lang="en-US" smtClean="0"/>
              <a:pPr/>
              <a:t>124</a:t>
            </a:fld>
            <a:endParaRPr lang="en-US"/>
          </a:p>
        </p:txBody>
      </p:sp>
      <p:sp>
        <p:nvSpPr>
          <p:cNvPr id="286723" name="Rectangle 2"/>
          <p:cNvSpPr>
            <a:spLocks noGrp="1" noRot="1" noChangeAspect="1" noChangeArrowheads="1" noTextEdit="1"/>
          </p:cNvSpPr>
          <p:nvPr>
            <p:ph type="sldImg"/>
          </p:nvPr>
        </p:nvSpPr>
        <p:spPr>
          <a:solidFill>
            <a:srgbClr val="FFFFFF"/>
          </a:solidFill>
          <a:ln/>
        </p:spPr>
      </p:sp>
      <p:sp>
        <p:nvSpPr>
          <p:cNvPr id="2867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138525267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A35B9395-6A72-4EF7-ABCF-5B9640132E97}" type="slidenum">
              <a:rPr lang="en-US" smtClean="0"/>
              <a:pPr/>
              <a:t>125</a:t>
            </a:fld>
            <a:endParaRPr lang="en-US"/>
          </a:p>
        </p:txBody>
      </p:sp>
      <p:sp>
        <p:nvSpPr>
          <p:cNvPr id="287747" name="Rectangle 2"/>
          <p:cNvSpPr>
            <a:spLocks noGrp="1" noRot="1" noChangeAspect="1" noChangeArrowheads="1" noTextEdit="1"/>
          </p:cNvSpPr>
          <p:nvPr>
            <p:ph type="sldImg"/>
          </p:nvPr>
        </p:nvSpPr>
        <p:spPr>
          <a:solidFill>
            <a:srgbClr val="FFFFFF"/>
          </a:solidFill>
          <a:ln/>
        </p:spPr>
      </p:sp>
      <p:sp>
        <p:nvSpPr>
          <p:cNvPr id="28774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latin typeface="Courier New" pitchFamily="49" charset="0"/>
              </a:rPr>
              <a:t>The intended use for </a:t>
            </a:r>
            <a:r>
              <a:rPr lang="en-US" dirty="0" err="1">
                <a:latin typeface="Courier New" pitchFamily="49" charset="0"/>
              </a:rPr>
              <a:t>kForNotify</a:t>
            </a:r>
            <a:r>
              <a:rPr lang="en-US" dirty="0">
                <a:latin typeface="Courier New" pitchFamily="49" charset="0"/>
              </a:rPr>
              <a:t> mode is to allow objects to receive notification at almost any time, even if they are open for write already.</a:t>
            </a:r>
          </a:p>
          <a:p>
            <a:pPr eaLnBrk="1" hangingPunct="1"/>
            <a:endParaRPr lang="en-US" dirty="0">
              <a:latin typeface="Courier New" pitchFamily="49" charset="0"/>
            </a:endParaRPr>
          </a:p>
        </p:txBody>
      </p:sp>
    </p:spTree>
    <p:extLst>
      <p:ext uri="{BB962C8B-B14F-4D97-AF65-F5344CB8AC3E}">
        <p14:creationId xmlns:p14="http://schemas.microsoft.com/office/powerpoint/2010/main" val="2002952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A35A7C3F-A0B0-45D0-9ADC-761A0D019FDF}" type="slidenum">
              <a:rPr lang="en-US" smtClean="0"/>
              <a:pPr/>
              <a:t>16</a:t>
            </a:fld>
            <a:endParaRPr lang="en-US"/>
          </a:p>
        </p:txBody>
      </p:sp>
      <p:sp>
        <p:nvSpPr>
          <p:cNvPr id="164867" name="Rectangle 2"/>
          <p:cNvSpPr>
            <a:spLocks noGrp="1" noRot="1" noChangeAspect="1" noChangeArrowheads="1" noTextEdit="1"/>
          </p:cNvSpPr>
          <p:nvPr>
            <p:ph type="sldImg"/>
          </p:nvPr>
        </p:nvSpPr>
        <p:spPr>
          <a:solidFill>
            <a:srgbClr val="FFFFFF"/>
          </a:solidFill>
          <a:ln w="12700" cap="flat"/>
        </p:spPr>
      </p:sp>
      <p:sp>
        <p:nvSpPr>
          <p:cNvPr id="164868" name="Rectangle 3"/>
          <p:cNvSpPr>
            <a:spLocks noGrp="1" noChangeArrowheads="1"/>
          </p:cNvSpPr>
          <p:nvPr>
            <p:ph type="body" idx="1"/>
          </p:nvPr>
        </p:nvSpPr>
        <p:spPr>
          <a:noFill/>
          <a:ln/>
        </p:spPr>
        <p:txBody>
          <a:bodyPr lIns="92075" tIns="46038" rIns="92075" bIns="46038"/>
          <a:lstStyle/>
          <a:p>
            <a:pPr eaLnBrk="1" hangingPunct="1"/>
            <a:endParaRPr lang="ru-RU" dirty="0"/>
          </a:p>
        </p:txBody>
      </p:sp>
    </p:spTree>
    <p:extLst>
      <p:ext uri="{BB962C8B-B14F-4D97-AF65-F5344CB8AC3E}">
        <p14:creationId xmlns:p14="http://schemas.microsoft.com/office/powerpoint/2010/main" val="178594648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F74431E1-06B3-4899-AB38-4447B699AB12}" type="slidenum">
              <a:rPr lang="en-US" smtClean="0"/>
              <a:pPr/>
              <a:t>126</a:t>
            </a:fld>
            <a:endParaRPr lang="en-US"/>
          </a:p>
        </p:txBody>
      </p:sp>
      <p:sp>
        <p:nvSpPr>
          <p:cNvPr id="288771" name="Rectangle 2"/>
          <p:cNvSpPr>
            <a:spLocks noGrp="1" noRot="1" noChangeAspect="1" noChangeArrowheads="1" noTextEdit="1"/>
          </p:cNvSpPr>
          <p:nvPr>
            <p:ph type="sldImg"/>
          </p:nvPr>
        </p:nvSpPr>
        <p:spPr>
          <a:solidFill>
            <a:srgbClr val="FFFFFF"/>
          </a:solidFill>
          <a:ln/>
        </p:spPr>
      </p:sp>
      <p:sp>
        <p:nvSpPr>
          <p:cNvPr id="28877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1571525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39528719-5C2F-4976-ADA2-6A05D27B7E7C}" type="slidenum">
              <a:rPr lang="en-US" altLang="zh-CN" smtClean="0"/>
              <a:pPr/>
              <a:t>17</a:t>
            </a:fld>
            <a:endParaRPr lang="en-US" altLang="zh-CN"/>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pPr eaLnBrk="1" hangingPunct="1"/>
            <a:endParaRPr lang="zh-CN" altLang="zh-CN"/>
          </a:p>
        </p:txBody>
      </p:sp>
    </p:spTree>
    <p:extLst>
      <p:ext uri="{BB962C8B-B14F-4D97-AF65-F5344CB8AC3E}">
        <p14:creationId xmlns:p14="http://schemas.microsoft.com/office/powerpoint/2010/main" val="3590808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03CEA132-3854-4953-92AF-41D46ABA9A2B}" type="slidenum">
              <a:rPr lang="en-US" smtClean="0"/>
              <a:pPr/>
              <a:t>18</a:t>
            </a:fld>
            <a:endParaRPr lang="en-US"/>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2538514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ChangeArrowheads="1" noTextEdit="1"/>
          </p:cNvSpPr>
          <p:nvPr>
            <p:ph type="sldImg"/>
          </p:nvPr>
        </p:nvSpPr>
        <p:spPr>
          <a:xfrm>
            <a:off x="1152525" y="682625"/>
            <a:ext cx="4552950" cy="3414713"/>
          </a:xfrm>
          <a:ln/>
        </p:spPr>
      </p:sp>
      <p:sp>
        <p:nvSpPr>
          <p:cNvPr id="169987" name="Rectangle 3"/>
          <p:cNvSpPr>
            <a:spLocks noGrp="1" noChangeArrowheads="1"/>
          </p:cNvSpPr>
          <p:nvPr>
            <p:ph type="body" idx="1"/>
          </p:nvPr>
        </p:nvSpPr>
        <p:spPr>
          <a:xfrm>
            <a:off x="903288" y="4325938"/>
            <a:ext cx="5051425" cy="4097337"/>
          </a:xfrm>
          <a:noFill/>
          <a:ln/>
        </p:spPr>
        <p:txBody>
          <a:bodyPr/>
          <a:lstStyle/>
          <a:p>
            <a:r>
              <a:rPr lang="en-GB"/>
              <a:t>Ok, now moving on to VB and VBA. So in the previous slide we have a maximum time of 80 seconds for 1 million iterations, now look at what we have – obviously I had to scale this up somewhat because you wont see me waiting round for 129,000 seconds for the VB test to complete. But I hope this presents the difference in performance between ObjectARX, .NET and the other languages that are available.</a:t>
            </a:r>
          </a:p>
        </p:txBody>
      </p:sp>
    </p:spTree>
    <p:extLst>
      <p:ext uri="{BB962C8B-B14F-4D97-AF65-F5344CB8AC3E}">
        <p14:creationId xmlns:p14="http://schemas.microsoft.com/office/powerpoint/2010/main" val="35352899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a:xfrm>
            <a:off x="1152525" y="682625"/>
            <a:ext cx="4552950" cy="3414713"/>
          </a:xfrm>
          <a:ln/>
        </p:spPr>
      </p:sp>
      <p:sp>
        <p:nvSpPr>
          <p:cNvPr id="171011" name="Rectangle 3"/>
          <p:cNvSpPr>
            <a:spLocks noGrp="1" noChangeArrowheads="1"/>
          </p:cNvSpPr>
          <p:nvPr>
            <p:ph type="body" idx="1"/>
          </p:nvPr>
        </p:nvSpPr>
        <p:spPr>
          <a:xfrm>
            <a:off x="903288" y="4325938"/>
            <a:ext cx="5051425" cy="4097337"/>
          </a:xfrm>
          <a:noFill/>
          <a:ln/>
        </p:spPr>
        <p:txBody>
          <a:bodyPr/>
          <a:lstStyle/>
          <a:p>
            <a:r>
              <a:rPr lang="en-GB"/>
              <a:t>Here’s the same slide without VB, but including VBA, LISP, ObjectARX and .NET</a:t>
            </a:r>
          </a:p>
        </p:txBody>
      </p:sp>
    </p:spTree>
    <p:extLst>
      <p:ext uri="{BB962C8B-B14F-4D97-AF65-F5344CB8AC3E}">
        <p14:creationId xmlns:p14="http://schemas.microsoft.com/office/powerpoint/2010/main" val="38447700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41393612-A74E-4A20-94BE-C144147B337D}" type="slidenum">
              <a:rPr lang="en-US" smtClean="0"/>
              <a:pPr/>
              <a:t>21</a:t>
            </a:fld>
            <a:endParaRPr lang="en-US"/>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17925260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23F47A9B-D169-4099-8825-25B7358BE900}" type="slidenum">
              <a:rPr lang="en-US" smtClean="0"/>
              <a:pPr/>
              <a:t>22</a:t>
            </a:fld>
            <a:endParaRPr lang="en-US"/>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eaLnBrk="1" hangingPunct="1"/>
            <a:endParaRPr lang="en-US"/>
          </a:p>
          <a:p>
            <a:pPr eaLnBrk="1" hangingPunct="1"/>
            <a:endParaRPr lang="en-US"/>
          </a:p>
        </p:txBody>
      </p:sp>
    </p:spTree>
    <p:extLst>
      <p:ext uri="{BB962C8B-B14F-4D97-AF65-F5344CB8AC3E}">
        <p14:creationId xmlns:p14="http://schemas.microsoft.com/office/powerpoint/2010/main" val="35945718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7A63F272-13C8-4AE4-AF01-32AD54190F2E}" type="slidenum">
              <a:rPr lang="en-US" smtClean="0"/>
              <a:pPr/>
              <a:t>23</a:t>
            </a:fld>
            <a:endParaRPr lang="en-US"/>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endParaRPr lang="ru-RU" dirty="0"/>
          </a:p>
        </p:txBody>
      </p:sp>
    </p:spTree>
    <p:extLst>
      <p:ext uri="{BB962C8B-B14F-4D97-AF65-F5344CB8AC3E}">
        <p14:creationId xmlns:p14="http://schemas.microsoft.com/office/powerpoint/2010/main" val="2405902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i="1" dirty="0"/>
          </a:p>
        </p:txBody>
      </p:sp>
      <p:sp>
        <p:nvSpPr>
          <p:cNvPr id="4" name="Slide Number Placeholder 3"/>
          <p:cNvSpPr>
            <a:spLocks noGrp="1"/>
          </p:cNvSpPr>
          <p:nvPr>
            <p:ph type="sldNum" sz="quarter" idx="10"/>
          </p:nvPr>
        </p:nvSpPr>
        <p:spPr/>
        <p:txBody>
          <a:bodyPr/>
          <a:lstStyle/>
          <a:p>
            <a:pPr>
              <a:defRPr/>
            </a:pPr>
            <a:fld id="{C8B0AF00-0348-4E45-849B-63A01593637C}" type="slidenum">
              <a:rPr lang="en-US" smtClean="0"/>
              <a:pPr>
                <a:defRPr/>
              </a:pPr>
              <a:t>6</a:t>
            </a:fld>
            <a:endParaRPr lang="en-US"/>
          </a:p>
        </p:txBody>
      </p:sp>
    </p:spTree>
    <p:extLst>
      <p:ext uri="{BB962C8B-B14F-4D97-AF65-F5344CB8AC3E}">
        <p14:creationId xmlns:p14="http://schemas.microsoft.com/office/powerpoint/2010/main" val="13548635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D2FE2A46-70FF-4F8B-870C-46EB816537A3}" type="slidenum">
              <a:rPr lang="en-US" smtClean="0"/>
              <a:pPr/>
              <a:t>24</a:t>
            </a:fld>
            <a:endParaRPr lang="en-US"/>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pPr eaLnBrk="1" hangingPunct="1"/>
            <a:endParaRPr lang="en-US"/>
          </a:p>
          <a:p>
            <a:pPr eaLnBrk="1" hangingPunct="1"/>
            <a:endParaRPr lang="en-US"/>
          </a:p>
        </p:txBody>
      </p:sp>
    </p:spTree>
    <p:extLst>
      <p:ext uri="{BB962C8B-B14F-4D97-AF65-F5344CB8AC3E}">
        <p14:creationId xmlns:p14="http://schemas.microsoft.com/office/powerpoint/2010/main" val="39361327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EFA98208-B33D-4DC9-BC76-E50BD2E3798E}" type="slidenum">
              <a:rPr lang="en-US" smtClean="0"/>
              <a:pPr/>
              <a:t>25</a:t>
            </a:fld>
            <a:endParaRPr lang="en-US"/>
          </a:p>
        </p:txBody>
      </p:sp>
      <p:sp>
        <p:nvSpPr>
          <p:cNvPr id="176131" name="Rectangle 2"/>
          <p:cNvSpPr>
            <a:spLocks noGrp="1" noRot="1" noChangeAspect="1" noChangeArrowheads="1" noTextEdit="1"/>
          </p:cNvSpPr>
          <p:nvPr>
            <p:ph type="sldImg"/>
          </p:nvPr>
        </p:nvSpPr>
        <p:spPr>
          <a:solidFill>
            <a:srgbClr val="FFFFFF"/>
          </a:solidFill>
          <a:ln w="12700" cap="flat"/>
        </p:spPr>
      </p:sp>
      <p:sp>
        <p:nvSpPr>
          <p:cNvPr id="176132" name="Rectangle 3"/>
          <p:cNvSpPr>
            <a:spLocks noGrp="1" noChangeArrowheads="1"/>
          </p:cNvSpPr>
          <p:nvPr>
            <p:ph type="body" idx="1"/>
          </p:nvPr>
        </p:nvSpPr>
        <p:spPr>
          <a:noFill/>
          <a:ln/>
        </p:spPr>
        <p:txBody>
          <a:bodyPr lIns="92075" tIns="46038" rIns="92075" bIns="46038"/>
          <a:lstStyle/>
          <a:p>
            <a:pPr eaLnBrk="1" hangingPunct="1"/>
            <a:r>
              <a:rPr lang="en-US" dirty="0"/>
              <a:t>Demo poly command and list it to show that it is a custom object</a:t>
            </a:r>
          </a:p>
          <a:p>
            <a:pPr eaLnBrk="1" hangingPunct="1"/>
            <a:endParaRPr lang="en-US" dirty="0"/>
          </a:p>
        </p:txBody>
      </p:sp>
    </p:spTree>
    <p:extLst>
      <p:ext uri="{BB962C8B-B14F-4D97-AF65-F5344CB8AC3E}">
        <p14:creationId xmlns:p14="http://schemas.microsoft.com/office/powerpoint/2010/main" val="41866728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666A0A75-5756-4B10-ABB3-9BA010E25308}" type="slidenum">
              <a:rPr lang="en-US" smtClean="0"/>
              <a:pPr/>
              <a:t>26</a:t>
            </a:fld>
            <a:endParaRPr lang="en-US"/>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pPr eaLnBrk="1" hangingPunct="1"/>
            <a:r>
              <a:rPr lang="en-US" baseline="0" dirty="0"/>
              <a:t>Keep in mind that you need to follow the License agreement</a:t>
            </a:r>
            <a:endParaRPr lang="en-US" dirty="0"/>
          </a:p>
        </p:txBody>
      </p:sp>
    </p:spTree>
    <p:extLst>
      <p:ext uri="{BB962C8B-B14F-4D97-AF65-F5344CB8AC3E}">
        <p14:creationId xmlns:p14="http://schemas.microsoft.com/office/powerpoint/2010/main" val="13810857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BAA309F3-53C6-4531-BA9B-D57E99AB66A5}" type="slidenum">
              <a:rPr lang="en-US" smtClean="0"/>
              <a:pPr/>
              <a:t>27</a:t>
            </a:fld>
            <a:endParaRPr lang="en-US"/>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a:ln/>
        </p:spPr>
        <p:txBody>
          <a:bodyPr/>
          <a:lstStyle/>
          <a:p>
            <a:pPr eaLnBrk="1" hangingPunct="1"/>
            <a:r>
              <a:rPr lang="en-US" dirty="0"/>
              <a:t>http://adn.autodesk.com/adn/servlet/item?siteID=4814862&amp;id=11040473 </a:t>
            </a:r>
            <a:r>
              <a:rPr lang="en-US" baseline="0" dirty="0"/>
              <a:t> </a:t>
            </a:r>
            <a:r>
              <a:rPr lang="en-US" i="1" dirty="0"/>
              <a:t>- 2009</a:t>
            </a:r>
          </a:p>
        </p:txBody>
      </p:sp>
    </p:spTree>
    <p:extLst>
      <p:ext uri="{BB962C8B-B14F-4D97-AF65-F5344CB8AC3E}">
        <p14:creationId xmlns:p14="http://schemas.microsoft.com/office/powerpoint/2010/main" val="2854090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F9889598-9373-4FDE-886C-B94CC64EC532}" type="slidenum">
              <a:rPr lang="en-US" smtClean="0"/>
              <a:pPr/>
              <a:t>28</a:t>
            </a:fld>
            <a:endParaRPr lang="en-US"/>
          </a:p>
        </p:txBody>
      </p:sp>
      <p:sp>
        <p:nvSpPr>
          <p:cNvPr id="180227" name="Rectangle 2"/>
          <p:cNvSpPr>
            <a:spLocks noGrp="1" noRot="1" noChangeAspect="1" noChangeArrowheads="1" noTextEdit="1"/>
          </p:cNvSpPr>
          <p:nvPr>
            <p:ph type="sldImg"/>
          </p:nvPr>
        </p:nvSpPr>
        <p:spPr>
          <a:solidFill>
            <a:srgbClr val="FFFFFF"/>
          </a:solidFill>
          <a:ln w="12700" cap="flat"/>
        </p:spPr>
      </p:sp>
      <p:sp>
        <p:nvSpPr>
          <p:cNvPr id="180228" name="Rectangle 3"/>
          <p:cNvSpPr>
            <a:spLocks noGrp="1" noChangeArrowheads="1"/>
          </p:cNvSpPr>
          <p:nvPr>
            <p:ph type="body" idx="1"/>
          </p:nvPr>
        </p:nvSpPr>
        <p:spPr>
          <a:noFill/>
          <a:ln/>
        </p:spPr>
        <p:txBody>
          <a:bodyPr lIns="92075" tIns="46038" rIns="92075" bIns="46038"/>
          <a:lstStyle/>
          <a:p>
            <a:pPr eaLnBrk="1" hangingPunct="1"/>
            <a:r>
              <a:rPr lang="en-US" dirty="0"/>
              <a:t>Which development environment do you use?</a:t>
            </a:r>
          </a:p>
          <a:p>
            <a:pPr eaLnBrk="1" hangingPunct="1"/>
            <a:endParaRPr lang="en-US" dirty="0"/>
          </a:p>
          <a:p>
            <a:pPr eaLnBrk="1" hangingPunct="1"/>
            <a:endParaRPr lang="en-US" dirty="0"/>
          </a:p>
        </p:txBody>
      </p:sp>
    </p:spTree>
    <p:extLst>
      <p:ext uri="{BB962C8B-B14F-4D97-AF65-F5344CB8AC3E}">
        <p14:creationId xmlns:p14="http://schemas.microsoft.com/office/powerpoint/2010/main" val="29655323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D1DE6896-1908-47EF-AB1D-2F9751722526}" type="slidenum">
              <a:rPr lang="en-US" smtClean="0"/>
              <a:pPr/>
              <a:t>29</a:t>
            </a:fld>
            <a:endParaRPr lang="en-US"/>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pPr eaLnBrk="1" hangingPunct="1"/>
            <a:r>
              <a:rPr lang="en-US" dirty="0"/>
              <a:t>Show</a:t>
            </a:r>
            <a:r>
              <a:rPr lang="en-US" baseline="0" dirty="0"/>
              <a:t> in Windows Explorer</a:t>
            </a:r>
            <a:endParaRPr lang="ru-RU" dirty="0"/>
          </a:p>
        </p:txBody>
      </p:sp>
    </p:spTree>
    <p:extLst>
      <p:ext uri="{BB962C8B-B14F-4D97-AF65-F5344CB8AC3E}">
        <p14:creationId xmlns:p14="http://schemas.microsoft.com/office/powerpoint/2010/main" val="23707538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75C60846-A1F7-4772-9EAD-EC5A7E2948AE}" type="slidenum">
              <a:rPr lang="en-US" smtClean="0"/>
              <a:pPr/>
              <a:t>30</a:t>
            </a:fld>
            <a:endParaRPr lang="en-US"/>
          </a:p>
        </p:txBody>
      </p:sp>
      <p:sp>
        <p:nvSpPr>
          <p:cNvPr id="182275" name="Rectangle 2"/>
          <p:cNvSpPr>
            <a:spLocks noGrp="1" noRot="1" noChangeAspect="1" noChangeArrowheads="1" noTextEdit="1"/>
          </p:cNvSpPr>
          <p:nvPr>
            <p:ph type="sldImg"/>
          </p:nvPr>
        </p:nvSpPr>
        <p:spPr>
          <a:solidFill>
            <a:srgbClr val="FFFFFF"/>
          </a:solidFill>
          <a:ln/>
        </p:spPr>
      </p:sp>
      <p:sp>
        <p:nvSpPr>
          <p:cNvPr id="1822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i="1" dirty="0"/>
          </a:p>
        </p:txBody>
      </p:sp>
    </p:spTree>
    <p:extLst>
      <p:ext uri="{BB962C8B-B14F-4D97-AF65-F5344CB8AC3E}">
        <p14:creationId xmlns:p14="http://schemas.microsoft.com/office/powerpoint/2010/main" val="25148044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7421E871-7BAB-4251-BCA7-C7B90EB6544E}" type="slidenum">
              <a:rPr lang="en-US" smtClean="0"/>
              <a:pPr/>
              <a:t>31</a:t>
            </a:fld>
            <a:endParaRPr lang="en-US"/>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5137423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EEB33395-1D1A-4867-B195-737C7E274879}" type="slidenum">
              <a:rPr lang="en-US" smtClean="0"/>
              <a:pPr/>
              <a:t>32</a:t>
            </a:fld>
            <a:endParaRPr lang="en-US"/>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1856313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76033A3B-5DEF-4CA4-B87E-8770EC79A642}" type="slidenum">
              <a:rPr lang="en-US" smtClean="0"/>
              <a:pPr/>
              <a:t>33</a:t>
            </a:fld>
            <a:endParaRPr lang="en-US"/>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2990477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254CA44C-AF05-43A3-89FE-391195CDB140}" type="slidenum">
              <a:rPr lang="en-US" smtClean="0"/>
              <a:pPr/>
              <a:t>7</a:t>
            </a:fld>
            <a:endParaRPr lang="en-US"/>
          </a:p>
        </p:txBody>
      </p:sp>
      <p:sp>
        <p:nvSpPr>
          <p:cNvPr id="155651" name="Rectangle 2"/>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i="0" dirty="0"/>
          </a:p>
        </p:txBody>
      </p:sp>
    </p:spTree>
    <p:extLst>
      <p:ext uri="{BB962C8B-B14F-4D97-AF65-F5344CB8AC3E}">
        <p14:creationId xmlns:p14="http://schemas.microsoft.com/office/powerpoint/2010/main" val="19552089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612879D5-7BEF-41E8-BF4F-5DD429C773FB}" type="slidenum">
              <a:rPr lang="en-US" smtClean="0"/>
              <a:pPr/>
              <a:t>34</a:t>
            </a:fld>
            <a:endParaRPr lang="en-US"/>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p:spPr>
        <p:txBody>
          <a:bodyPr/>
          <a:lstStyle/>
          <a:p>
            <a:pPr eaLnBrk="1" hangingPunct="1"/>
            <a:r>
              <a:rPr lang="en-US" i="1" dirty="0"/>
              <a:t>Knowledge</a:t>
            </a:r>
            <a:r>
              <a:rPr lang="en-US" i="1" baseline="0" dirty="0"/>
              <a:t>base – for ADN partners only</a:t>
            </a:r>
            <a:endParaRPr lang="ru-RU" i="1" dirty="0"/>
          </a:p>
        </p:txBody>
      </p:sp>
    </p:spTree>
    <p:extLst>
      <p:ext uri="{BB962C8B-B14F-4D97-AF65-F5344CB8AC3E}">
        <p14:creationId xmlns:p14="http://schemas.microsoft.com/office/powerpoint/2010/main" val="34931455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DB9AE39C-E541-4315-9226-9142AB7E1D38}" type="slidenum">
              <a:rPr lang="en-US" smtClean="0"/>
              <a:pPr/>
              <a:t>35</a:t>
            </a:fld>
            <a:endParaRPr lang="en-US"/>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5431195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5CC18FEA-8052-4BC9-B122-39150DAC1B4A}" type="slidenum">
              <a:rPr lang="en-US" smtClean="0"/>
              <a:pPr/>
              <a:t>36</a:t>
            </a:fld>
            <a:endParaRPr lang="en-US"/>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p:spPr>
        <p:txBody>
          <a:bodyPr/>
          <a:lstStyle/>
          <a:p>
            <a:pPr eaLnBrk="1" hangingPunct="1"/>
            <a:r>
              <a:rPr lang="en-US" dirty="0"/>
              <a:t>Show with AutoCAD</a:t>
            </a:r>
          </a:p>
        </p:txBody>
      </p:sp>
    </p:spTree>
    <p:extLst>
      <p:ext uri="{BB962C8B-B14F-4D97-AF65-F5344CB8AC3E}">
        <p14:creationId xmlns:p14="http://schemas.microsoft.com/office/powerpoint/2010/main" val="33842052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95EC0A90-8464-4FF8-8E91-E75AF8D592DF}" type="slidenum">
              <a:rPr lang="en-US" smtClean="0"/>
              <a:pPr/>
              <a:t>37</a:t>
            </a:fld>
            <a:endParaRPr lang="en-US"/>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p:spPr>
        <p:txBody>
          <a:bodyPr/>
          <a:lstStyle/>
          <a:p>
            <a:pPr eaLnBrk="1" hangingPunct="1">
              <a:lnSpc>
                <a:spcPct val="90000"/>
              </a:lnSpc>
            </a:pPr>
            <a:endParaRPr lang="ru-RU"/>
          </a:p>
        </p:txBody>
      </p:sp>
    </p:spTree>
    <p:extLst>
      <p:ext uri="{BB962C8B-B14F-4D97-AF65-F5344CB8AC3E}">
        <p14:creationId xmlns:p14="http://schemas.microsoft.com/office/powerpoint/2010/main" val="38276613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D8D87BC8-3606-482D-8ADC-2D49313C6274}" type="slidenum">
              <a:rPr lang="en-US" smtClean="0"/>
              <a:pPr/>
              <a:t>38</a:t>
            </a:fld>
            <a:endParaRPr lang="en-US"/>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2809416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C21B2EB8-A104-4EBC-8FD4-5902CD7F8138}" type="slidenum">
              <a:rPr lang="en-US" smtClean="0"/>
              <a:pPr/>
              <a:t>39</a:t>
            </a:fld>
            <a:endParaRPr lang="en-US"/>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pPr eaLnBrk="1" hangingPunct="1"/>
            <a:r>
              <a:rPr lang="en-US" dirty="0"/>
              <a:t>.</a:t>
            </a:r>
            <a:endParaRPr lang="ru-RU" dirty="0"/>
          </a:p>
        </p:txBody>
      </p:sp>
    </p:spTree>
    <p:extLst>
      <p:ext uri="{BB962C8B-B14F-4D97-AF65-F5344CB8AC3E}">
        <p14:creationId xmlns:p14="http://schemas.microsoft.com/office/powerpoint/2010/main" val="23055485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43FE730A-C1AF-4C59-839A-5A3A47BC8B36}" type="slidenum">
              <a:rPr lang="en-US" smtClean="0"/>
              <a:pPr/>
              <a:t>40</a:t>
            </a:fld>
            <a:endParaRPr lang="en-US"/>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22633512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52C52E03-3298-4886-82FD-0A3493124B58}" type="slidenum">
              <a:rPr lang="en-US" smtClean="0"/>
              <a:pPr/>
              <a:t>41</a:t>
            </a:fld>
            <a:endParaRPr lang="en-US"/>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ln/>
        </p:spPr>
        <p:txBody>
          <a:bodyPr/>
          <a:lstStyle/>
          <a:p>
            <a:pPr eaLnBrk="1" hangingPunct="1"/>
            <a:r>
              <a:rPr lang="en-US" dirty="0"/>
              <a:t>.</a:t>
            </a:r>
            <a:endParaRPr lang="ru-RU" dirty="0"/>
          </a:p>
        </p:txBody>
      </p:sp>
    </p:spTree>
    <p:extLst>
      <p:ext uri="{BB962C8B-B14F-4D97-AF65-F5344CB8AC3E}">
        <p14:creationId xmlns:p14="http://schemas.microsoft.com/office/powerpoint/2010/main" val="10843813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8A41BB46-B183-4881-B880-F65BD679AB21}" type="slidenum">
              <a:rPr lang="en-US" smtClean="0"/>
              <a:pPr/>
              <a:t>42</a:t>
            </a:fld>
            <a:endParaRPr lang="en-US"/>
          </a:p>
        </p:txBody>
      </p:sp>
      <p:sp>
        <p:nvSpPr>
          <p:cNvPr id="195587" name="Rectangle 2"/>
          <p:cNvSpPr>
            <a:spLocks noGrp="1" noRot="1" noChangeAspect="1" noChangeArrowheads="1" noTextEdit="1"/>
          </p:cNvSpPr>
          <p:nvPr>
            <p:ph type="sldImg"/>
          </p:nvPr>
        </p:nvSpPr>
        <p:spPr>
          <a:solidFill>
            <a:srgbClr val="FFFFFF"/>
          </a:solidFill>
          <a:ln/>
        </p:spPr>
      </p:sp>
      <p:sp>
        <p:nvSpPr>
          <p:cNvPr id="195588" name="Rectangle 3"/>
          <p:cNvSpPr>
            <a:spLocks noGrp="1" noChangeArrowheads="1"/>
          </p:cNvSpPr>
          <p:nvPr>
            <p:ph type="body" idx="1"/>
          </p:nvPr>
        </p:nvSpPr>
        <p:spPr>
          <a:solidFill>
            <a:srgbClr val="FFFFFF"/>
          </a:solidFill>
          <a:ln>
            <a:solidFill>
              <a:srgbClr val="000000"/>
            </a:solidFill>
          </a:ln>
        </p:spPr>
        <p:txBody>
          <a:bodyPr/>
          <a:lstStyle/>
          <a:p>
            <a:pPr marL="228600" indent="-228600" eaLnBrk="1" hangingPunct="1"/>
            <a:endParaRPr lang="ru-RU"/>
          </a:p>
        </p:txBody>
      </p:sp>
    </p:spTree>
    <p:extLst>
      <p:ext uri="{BB962C8B-B14F-4D97-AF65-F5344CB8AC3E}">
        <p14:creationId xmlns:p14="http://schemas.microsoft.com/office/powerpoint/2010/main" val="36364091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8C10E74C-29F3-4DE7-8826-B92B51D7049C}" type="slidenum">
              <a:rPr lang="en-US" smtClean="0"/>
              <a:pPr/>
              <a:t>43</a:t>
            </a:fld>
            <a:endParaRPr lang="en-US"/>
          </a:p>
        </p:txBody>
      </p:sp>
      <p:sp>
        <p:nvSpPr>
          <p:cNvPr id="196611" name="Rectangle 2"/>
          <p:cNvSpPr>
            <a:spLocks noGrp="1" noRot="1" noChangeAspect="1" noChangeArrowheads="1" noTextEdit="1"/>
          </p:cNvSpPr>
          <p:nvPr>
            <p:ph type="sldImg"/>
          </p:nvPr>
        </p:nvSpPr>
        <p:spPr>
          <a:solidFill>
            <a:srgbClr val="FFFFFF"/>
          </a:solidFill>
          <a:ln/>
        </p:spPr>
      </p:sp>
      <p:sp>
        <p:nvSpPr>
          <p:cNvPr id="1966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383611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ru-RU" i="1" dirty="0"/>
          </a:p>
        </p:txBody>
      </p:sp>
      <p:sp>
        <p:nvSpPr>
          <p:cNvPr id="4" name="Slide Number Placeholder 3"/>
          <p:cNvSpPr>
            <a:spLocks noGrp="1"/>
          </p:cNvSpPr>
          <p:nvPr>
            <p:ph type="sldNum" sz="quarter" idx="10"/>
          </p:nvPr>
        </p:nvSpPr>
        <p:spPr/>
        <p:txBody>
          <a:bodyPr/>
          <a:lstStyle/>
          <a:p>
            <a:pPr>
              <a:defRPr/>
            </a:pPr>
            <a:fld id="{C8B0AF00-0348-4E45-849B-63A01593637C}" type="slidenum">
              <a:rPr lang="en-US" smtClean="0"/>
              <a:pPr>
                <a:defRPr/>
              </a:pPr>
              <a:t>8</a:t>
            </a:fld>
            <a:endParaRPr lang="en-US"/>
          </a:p>
        </p:txBody>
      </p:sp>
    </p:spTree>
    <p:extLst>
      <p:ext uri="{BB962C8B-B14F-4D97-AF65-F5344CB8AC3E}">
        <p14:creationId xmlns:p14="http://schemas.microsoft.com/office/powerpoint/2010/main" val="18593513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9EBB1C56-D16A-4AD7-BDB2-B419591314D9}" type="slidenum">
              <a:rPr lang="en-US" smtClean="0"/>
              <a:pPr/>
              <a:t>44</a:t>
            </a:fld>
            <a:endParaRPr lang="en-US"/>
          </a:p>
        </p:txBody>
      </p:sp>
      <p:sp>
        <p:nvSpPr>
          <p:cNvPr id="197635" name="Rectangle 2"/>
          <p:cNvSpPr>
            <a:spLocks noGrp="1" noRot="1" noChangeAspect="1" noChangeArrowheads="1" noTextEdit="1"/>
          </p:cNvSpPr>
          <p:nvPr>
            <p:ph type="sldImg"/>
          </p:nvPr>
        </p:nvSpPr>
        <p:spPr>
          <a:solidFill>
            <a:srgbClr val="FFFFFF"/>
          </a:solidFill>
          <a:ln/>
        </p:spPr>
      </p:sp>
      <p:sp>
        <p:nvSpPr>
          <p:cNvPr id="19763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14589565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1ACF4394-CD6C-4D8C-97AC-64D344C564F1}" type="slidenum">
              <a:rPr lang="en-US" smtClean="0"/>
              <a:pPr/>
              <a:t>45</a:t>
            </a:fld>
            <a:endParaRPr lang="en-US"/>
          </a:p>
        </p:txBody>
      </p:sp>
      <p:sp>
        <p:nvSpPr>
          <p:cNvPr id="198659" name="Rectangle 2"/>
          <p:cNvSpPr>
            <a:spLocks noGrp="1" noRot="1" noChangeAspect="1" noChangeArrowheads="1" noTextEdit="1"/>
          </p:cNvSpPr>
          <p:nvPr>
            <p:ph type="sldImg"/>
          </p:nvPr>
        </p:nvSpPr>
        <p:spPr>
          <a:solidFill>
            <a:srgbClr val="FFFFFF"/>
          </a:solidFill>
          <a:ln/>
        </p:spPr>
      </p:sp>
      <p:sp>
        <p:nvSpPr>
          <p:cNvPr id="1986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15173102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32F14359-17FE-4DB5-81C6-69DEDECD8EFB}" type="slidenum">
              <a:rPr lang="en-US" smtClean="0"/>
              <a:pPr/>
              <a:t>46</a:t>
            </a:fld>
            <a:endParaRPr lang="en-US"/>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pPr eaLnBrk="1" hangingPunct="1"/>
            <a:endParaRPr lang="ru-RU" i="1" dirty="0"/>
          </a:p>
        </p:txBody>
      </p:sp>
    </p:spTree>
    <p:extLst>
      <p:ext uri="{BB962C8B-B14F-4D97-AF65-F5344CB8AC3E}">
        <p14:creationId xmlns:p14="http://schemas.microsoft.com/office/powerpoint/2010/main" val="21708097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91C5EE20-FC66-4E2F-A9AB-37117B81A68A}" type="slidenum">
              <a:rPr lang="en-US" smtClean="0"/>
              <a:pPr/>
              <a:t>47</a:t>
            </a:fld>
            <a:endParaRPr lang="en-US"/>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pPr marL="0" indent="0" eaLnBrk="1" hangingPunct="1">
              <a:buFontTx/>
              <a:buNone/>
            </a:pPr>
            <a:r>
              <a:rPr lang="en-US" dirty="0"/>
              <a:t>Improved hint for converting </a:t>
            </a:r>
            <a:r>
              <a:rPr lang="en-US" dirty="0" err="1"/>
              <a:t>ads_name</a:t>
            </a:r>
            <a:r>
              <a:rPr lang="en-US" dirty="0"/>
              <a:t> to </a:t>
            </a:r>
            <a:r>
              <a:rPr lang="en-US" dirty="0" err="1"/>
              <a:t>AcDbObjectId</a:t>
            </a:r>
            <a:r>
              <a:rPr lang="en-US" dirty="0"/>
              <a:t>:</a:t>
            </a:r>
          </a:p>
          <a:p>
            <a:pPr marL="1220788" lvl="1" eaLnBrk="1" hangingPunct="1">
              <a:buFont typeface="Wingdings" pitchFamily="2" charset="2"/>
              <a:buNone/>
            </a:pPr>
            <a:r>
              <a:rPr lang="en-US" sz="1600" dirty="0" err="1">
                <a:latin typeface="Courier New" pitchFamily="49" charset="0"/>
              </a:rPr>
              <a:t>Acad</a:t>
            </a:r>
            <a:r>
              <a:rPr lang="en-US" sz="1600" dirty="0">
                <a:latin typeface="Courier New" pitchFamily="49" charset="0"/>
              </a:rPr>
              <a:t>::</a:t>
            </a:r>
            <a:r>
              <a:rPr lang="en-US" sz="1600" dirty="0" err="1">
                <a:latin typeface="Courier New" pitchFamily="49" charset="0"/>
              </a:rPr>
              <a:t>ErrorStatus</a:t>
            </a:r>
            <a:r>
              <a:rPr lang="en-US" sz="1600" dirty="0">
                <a:latin typeface="Courier New" pitchFamily="49" charset="0"/>
              </a:rPr>
              <a:t> </a:t>
            </a:r>
            <a:r>
              <a:rPr lang="en-US" sz="1600" dirty="0" err="1">
                <a:latin typeface="Courier New" pitchFamily="49" charset="0"/>
              </a:rPr>
              <a:t>acdbGetObjectId</a:t>
            </a:r>
            <a:r>
              <a:rPr lang="en-US" sz="1600" dirty="0">
                <a:latin typeface="Courier New" pitchFamily="49" charset="0"/>
              </a:rPr>
              <a:t>(</a:t>
            </a:r>
          </a:p>
          <a:p>
            <a:pPr marL="1220788" lvl="1" eaLnBrk="1" hangingPunct="1">
              <a:buFont typeface="Wingdings" pitchFamily="2" charset="2"/>
              <a:buNone/>
            </a:pPr>
            <a:r>
              <a:rPr lang="en-US" sz="1600" dirty="0">
                <a:latin typeface="Courier New" pitchFamily="49" charset="0"/>
              </a:rPr>
              <a:t>  </a:t>
            </a:r>
            <a:r>
              <a:rPr lang="en-US" sz="1600" dirty="0" err="1">
                <a:latin typeface="Courier New" pitchFamily="49" charset="0"/>
              </a:rPr>
              <a:t>AcDbObjectId</a:t>
            </a:r>
            <a:r>
              <a:rPr lang="en-US" sz="1600" dirty="0">
                <a:latin typeface="Courier New" pitchFamily="49" charset="0"/>
              </a:rPr>
              <a:t> &amp; </a:t>
            </a:r>
            <a:r>
              <a:rPr lang="en-US" sz="1600" dirty="0" err="1">
                <a:latin typeface="Courier New" pitchFamily="49" charset="0"/>
              </a:rPr>
              <a:t>objId</a:t>
            </a:r>
            <a:r>
              <a:rPr lang="en-US" sz="1600" dirty="0">
                <a:latin typeface="Courier New" pitchFamily="49" charset="0"/>
              </a:rPr>
              <a:t>,</a:t>
            </a:r>
          </a:p>
          <a:p>
            <a:pPr marL="1220788" lvl="1" eaLnBrk="1" hangingPunct="1">
              <a:buFont typeface="Wingdings" pitchFamily="2" charset="2"/>
              <a:buNone/>
            </a:pPr>
            <a:r>
              <a:rPr lang="en-US" sz="1600" dirty="0">
                <a:latin typeface="Courier New" pitchFamily="49" charset="0"/>
              </a:rPr>
              <a:t>  const </a:t>
            </a:r>
            <a:r>
              <a:rPr lang="en-US" sz="1600" dirty="0" err="1">
                <a:latin typeface="Courier New" pitchFamily="49" charset="0"/>
              </a:rPr>
              <a:t>ads_name</a:t>
            </a:r>
            <a:r>
              <a:rPr lang="en-US" sz="1600" dirty="0">
                <a:latin typeface="Courier New" pitchFamily="49" charset="0"/>
              </a:rPr>
              <a:t> </a:t>
            </a:r>
            <a:r>
              <a:rPr lang="en-US" sz="1600" dirty="0" err="1">
                <a:latin typeface="Courier New" pitchFamily="49" charset="0"/>
              </a:rPr>
              <a:t>objName</a:t>
            </a:r>
            <a:r>
              <a:rPr lang="en-US" sz="1600" dirty="0">
                <a:latin typeface="Courier New" pitchFamily="49" charset="0"/>
              </a:rPr>
              <a:t> );</a:t>
            </a:r>
          </a:p>
          <a:p>
            <a:pPr marL="1220788" lvl="1" eaLnBrk="1" hangingPunct="1">
              <a:buFont typeface="Wingdings" pitchFamily="2" charset="2"/>
              <a:buNone/>
            </a:pPr>
            <a:endParaRPr lang="ru-RU" sz="1200" dirty="0"/>
          </a:p>
          <a:p>
            <a:r>
              <a:rPr lang="en-US" sz="1200" dirty="0" err="1"/>
              <a:t>AcDbObjectId</a:t>
            </a:r>
            <a:r>
              <a:rPr lang="en-US" sz="1200" dirty="0"/>
              <a:t> </a:t>
            </a:r>
            <a:r>
              <a:rPr lang="en-US" sz="1200" dirty="0" err="1"/>
              <a:t>objId</a:t>
            </a:r>
            <a:r>
              <a:rPr lang="en-US" sz="1200" dirty="0"/>
              <a:t>;</a:t>
            </a:r>
          </a:p>
          <a:p>
            <a:r>
              <a:rPr lang="en-US" sz="1200" dirty="0" err="1"/>
              <a:t>Acad</a:t>
            </a:r>
            <a:r>
              <a:rPr lang="en-US" sz="1200" dirty="0"/>
              <a:t>::</a:t>
            </a:r>
            <a:r>
              <a:rPr lang="en-US" sz="1200" dirty="0" err="1"/>
              <a:t>ErrorStatus</a:t>
            </a:r>
            <a:r>
              <a:rPr lang="en-US" sz="1200" dirty="0"/>
              <a:t> </a:t>
            </a:r>
            <a:r>
              <a:rPr lang="en-US" sz="1200" dirty="0" err="1"/>
              <a:t>es</a:t>
            </a:r>
            <a:r>
              <a:rPr lang="en-US" sz="1200" dirty="0"/>
              <a:t> = </a:t>
            </a:r>
            <a:r>
              <a:rPr lang="en-US" sz="1200" dirty="0" err="1"/>
              <a:t>acdbGetObjectId</a:t>
            </a:r>
            <a:r>
              <a:rPr lang="en-US" sz="1200" dirty="0"/>
              <a:t>( </a:t>
            </a:r>
            <a:r>
              <a:rPr lang="en-US" sz="1200" dirty="0" err="1"/>
              <a:t>objId</a:t>
            </a:r>
            <a:r>
              <a:rPr lang="en-US" sz="1200" dirty="0"/>
              <a:t>, en );</a:t>
            </a:r>
          </a:p>
          <a:p>
            <a:pPr eaLnBrk="1" hangingPunct="1">
              <a:lnSpc>
                <a:spcPct val="80000"/>
              </a:lnSpc>
            </a:pPr>
            <a:endParaRPr lang="ru-RU" sz="800" b="1" dirty="0"/>
          </a:p>
        </p:txBody>
      </p:sp>
    </p:spTree>
    <p:extLst>
      <p:ext uri="{BB962C8B-B14F-4D97-AF65-F5344CB8AC3E}">
        <p14:creationId xmlns:p14="http://schemas.microsoft.com/office/powerpoint/2010/main" val="27942646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180BF929-2D93-4C9F-A291-74CFC62F2E75}" type="slidenum">
              <a:rPr lang="en-US" smtClean="0"/>
              <a:pPr/>
              <a:t>48</a:t>
            </a:fld>
            <a:endParaRPr lang="en-US"/>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20539298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F8EDDD02-2182-49D6-9198-0C606439C547}" type="slidenum">
              <a:rPr lang="en-US" smtClean="0"/>
              <a:pPr/>
              <a:t>49</a:t>
            </a:fld>
            <a:endParaRPr lang="en-US"/>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pPr eaLnBrk="1" hangingPunct="1"/>
            <a:endParaRPr lang="en-US" dirty="0"/>
          </a:p>
          <a:p>
            <a:pPr eaLnBrk="1" hangingPunct="1"/>
            <a:r>
              <a:rPr lang="en-US" dirty="0"/>
              <a:t>AutoCAD session is one instance of AutoCAD application. </a:t>
            </a:r>
          </a:p>
          <a:p>
            <a:pPr eaLnBrk="1" hangingPunct="1"/>
            <a:endParaRPr lang="en-US" dirty="0"/>
          </a:p>
          <a:p>
            <a:pPr eaLnBrk="1" hangingPunct="1"/>
            <a:r>
              <a:rPr lang="en-US" dirty="0"/>
              <a:t>Document – is AutoCAD document similar to MFC’s </a:t>
            </a:r>
            <a:r>
              <a:rPr lang="en-US" dirty="0" err="1"/>
              <a:t>CDocument</a:t>
            </a:r>
            <a:r>
              <a:rPr lang="en-US" dirty="0"/>
              <a:t>. It contains information such as filename, MFC’s </a:t>
            </a:r>
            <a:r>
              <a:rPr lang="en-US" dirty="0" err="1"/>
              <a:t>CDocument</a:t>
            </a:r>
            <a:r>
              <a:rPr lang="en-US" dirty="0"/>
              <a:t>, Current database and Save format of current drawing</a:t>
            </a:r>
          </a:p>
          <a:p>
            <a:pPr eaLnBrk="1" hangingPunct="1"/>
            <a:endParaRPr lang="en-US" dirty="0"/>
          </a:p>
          <a:p>
            <a:pPr eaLnBrk="1" hangingPunct="1"/>
            <a:r>
              <a:rPr lang="en-US" dirty="0"/>
              <a:t>Current Document – the document having current context of operation. </a:t>
            </a:r>
          </a:p>
          <a:p>
            <a:pPr eaLnBrk="1" hangingPunct="1"/>
            <a:r>
              <a:rPr lang="en-US" dirty="0"/>
              <a:t>Active Document – has both current context of operation and focus</a:t>
            </a:r>
          </a:p>
          <a:p>
            <a:pPr eaLnBrk="1" hangingPunct="1"/>
            <a:endParaRPr lang="en-US" dirty="0"/>
          </a:p>
          <a:p>
            <a:pPr eaLnBrk="1" hangingPunct="1"/>
            <a:r>
              <a:rPr lang="en-US" dirty="0"/>
              <a:t>A current document need not be active. A document may obtain temporary context – but finally it should be made Active.</a:t>
            </a:r>
          </a:p>
          <a:p>
            <a:pPr eaLnBrk="1" hangingPunct="1"/>
            <a:endParaRPr lang="en-US" dirty="0"/>
          </a:p>
          <a:p>
            <a:pPr eaLnBrk="1" hangingPunct="1"/>
            <a:r>
              <a:rPr lang="en-US" dirty="0"/>
              <a:t>The drawing is the drawing file</a:t>
            </a:r>
          </a:p>
          <a:p>
            <a:pPr eaLnBrk="1" hangingPunct="1"/>
            <a:endParaRPr lang="en-US" dirty="0"/>
          </a:p>
          <a:p>
            <a:pPr eaLnBrk="1" hangingPunct="1"/>
            <a:r>
              <a:rPr lang="en-US" dirty="0"/>
              <a:t>Database – is an abstraction of the drawing when loaded in memory. Working database, similar to active document’s primary database</a:t>
            </a:r>
          </a:p>
        </p:txBody>
      </p:sp>
    </p:spTree>
    <p:extLst>
      <p:ext uri="{BB962C8B-B14F-4D97-AF65-F5344CB8AC3E}">
        <p14:creationId xmlns:p14="http://schemas.microsoft.com/office/powerpoint/2010/main" val="41969942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80458554-8AE7-4B5D-B9E7-918762FE5F9C}" type="slidenum">
              <a:rPr lang="en-US" smtClean="0"/>
              <a:pPr/>
              <a:t>50</a:t>
            </a:fld>
            <a:endParaRPr lang="en-US"/>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27423644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698191A0-B2E9-4D68-B46F-2F851B75AEF6}" type="slidenum">
              <a:rPr lang="en-US" smtClean="0"/>
              <a:pPr/>
              <a:t>51</a:t>
            </a:fld>
            <a:endParaRPr lang="en-US"/>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p:spPr>
        <p:txBody>
          <a:bodyPr/>
          <a:lstStyle/>
          <a:p>
            <a:pPr eaLnBrk="1" hangingPunct="1"/>
            <a:r>
              <a:rPr lang="en-US" dirty="0"/>
              <a:t>Enables you to write intelligent custom objects and store it in drawings. Which means you can extend the drawing database.</a:t>
            </a:r>
          </a:p>
        </p:txBody>
      </p:sp>
    </p:spTree>
    <p:extLst>
      <p:ext uri="{BB962C8B-B14F-4D97-AF65-F5344CB8AC3E}">
        <p14:creationId xmlns:p14="http://schemas.microsoft.com/office/powerpoint/2010/main" val="36110766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DDF09BE3-C5ED-49BE-B886-66016ADCFF8D}" type="slidenum">
              <a:rPr lang="en-US" smtClean="0"/>
              <a:pPr/>
              <a:t>53</a:t>
            </a:fld>
            <a:endParaRPr lang="en-US"/>
          </a:p>
        </p:txBody>
      </p:sp>
      <p:sp>
        <p:nvSpPr>
          <p:cNvPr id="207875" name="Rectangle 2"/>
          <p:cNvSpPr>
            <a:spLocks noGrp="1" noRot="1" noChangeAspect="1" noChangeArrowheads="1" noTextEdit="1"/>
          </p:cNvSpPr>
          <p:nvPr>
            <p:ph type="sldImg"/>
          </p:nvPr>
        </p:nvSpPr>
        <p:spPr>
          <a:ln/>
        </p:spPr>
      </p:sp>
      <p:sp>
        <p:nvSpPr>
          <p:cNvPr id="207876" name="Rectangle 3"/>
          <p:cNvSpPr>
            <a:spLocks noGrp="1" noChangeArrowheads="1"/>
          </p:cNvSpPr>
          <p:nvPr>
            <p:ph type="body" idx="1"/>
          </p:nvPr>
        </p:nvSpPr>
        <p:spPr>
          <a:noFill/>
          <a:ln/>
        </p:spPr>
        <p:txBody>
          <a:bodyPr/>
          <a:lstStyle/>
          <a:p>
            <a:pPr eaLnBrk="1" hangingPunct="1">
              <a:lnSpc>
                <a:spcPct val="90000"/>
              </a:lnSpc>
            </a:pPr>
            <a:r>
              <a:rPr lang="en-US" dirty="0"/>
              <a:t>AutoCAD and ObjectARX</a:t>
            </a:r>
            <a:r>
              <a:rPr lang="en-US" baseline="0" dirty="0"/>
              <a:t> is a framework for applications that use DWG or DXF drawings.</a:t>
            </a:r>
          </a:p>
          <a:p>
            <a:pPr eaLnBrk="1" hangingPunct="1">
              <a:lnSpc>
                <a:spcPct val="90000"/>
              </a:lnSpc>
            </a:pPr>
            <a:r>
              <a:rPr lang="en-US" baseline="0" dirty="0"/>
              <a:t>   So, we have AutoCAD… and we have our drawing documents…</a:t>
            </a:r>
          </a:p>
          <a:p>
            <a:pPr eaLnBrk="1" hangingPunct="1">
              <a:lnSpc>
                <a:spcPct val="90000"/>
              </a:lnSpc>
            </a:pPr>
            <a:r>
              <a:rPr lang="en-US" baseline="0" dirty="0"/>
              <a:t>   AutoCAD uses a set of DLLs to access these documents…</a:t>
            </a:r>
          </a:p>
          <a:p>
            <a:pPr eaLnBrk="1" hangingPunct="1">
              <a:lnSpc>
                <a:spcPct val="90000"/>
              </a:lnSpc>
            </a:pPr>
            <a:r>
              <a:rPr lang="en-US" baseline="0" dirty="0"/>
              <a:t>   and your applications can access these data…</a:t>
            </a:r>
          </a:p>
          <a:p>
            <a:pPr eaLnBrk="1" hangingPunct="1">
              <a:lnSpc>
                <a:spcPct val="90000"/>
              </a:lnSpc>
            </a:pPr>
            <a:r>
              <a:rPr lang="en-US" baseline="0" dirty="0"/>
              <a:t>   and add your own custom entities</a:t>
            </a:r>
            <a:endParaRPr lang="ru-RU" dirty="0"/>
          </a:p>
        </p:txBody>
      </p:sp>
    </p:spTree>
    <p:extLst>
      <p:ext uri="{BB962C8B-B14F-4D97-AF65-F5344CB8AC3E}">
        <p14:creationId xmlns:p14="http://schemas.microsoft.com/office/powerpoint/2010/main" val="21561552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F038FCCD-A20F-46D8-B4B0-BF2C2AA4523E}" type="slidenum">
              <a:rPr lang="en-US" smtClean="0"/>
              <a:pPr/>
              <a:t>54</a:t>
            </a:fld>
            <a:endParaRPr lang="en-US"/>
          </a:p>
        </p:txBody>
      </p:sp>
      <p:sp>
        <p:nvSpPr>
          <p:cNvPr id="208899" name="Rectangle 2"/>
          <p:cNvSpPr>
            <a:spLocks noGrp="1" noRot="1" noChangeAspect="1" noChangeArrowheads="1" noTextEdit="1"/>
          </p:cNvSpPr>
          <p:nvPr>
            <p:ph type="sldImg"/>
          </p:nvPr>
        </p:nvSpPr>
        <p:spPr>
          <a:ln/>
        </p:spPr>
      </p:sp>
      <p:sp>
        <p:nvSpPr>
          <p:cNvPr id="208900"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640773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0F068376-7DA7-4345-9E4F-F4143F14EA8A}" type="slidenum">
              <a:rPr lang="en-US" smtClean="0"/>
              <a:pPr/>
              <a:t>9</a:t>
            </a:fld>
            <a:endParaRPr lang="en-US"/>
          </a:p>
        </p:txBody>
      </p:sp>
      <p:sp>
        <p:nvSpPr>
          <p:cNvPr id="157699" name="Rectangle 2"/>
          <p:cNvSpPr>
            <a:spLocks noGrp="1" noRot="1" noChangeAspect="1" noChangeArrowheads="1" noTextEdit="1"/>
          </p:cNvSpPr>
          <p:nvPr>
            <p:ph type="sldImg"/>
          </p:nvPr>
        </p:nvSpPr>
        <p:spPr>
          <a:solidFill>
            <a:srgbClr val="FFFFFF"/>
          </a:solidFill>
          <a:ln/>
        </p:spPr>
      </p:sp>
      <p:sp>
        <p:nvSpPr>
          <p:cNvPr id="1577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dirty="0"/>
          </a:p>
        </p:txBody>
      </p:sp>
    </p:spTree>
    <p:extLst>
      <p:ext uri="{BB962C8B-B14F-4D97-AF65-F5344CB8AC3E}">
        <p14:creationId xmlns:p14="http://schemas.microsoft.com/office/powerpoint/2010/main" val="14665736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CBAC5866-0155-4BE7-B89F-69BF0DE706DE}" type="slidenum">
              <a:rPr lang="en-US" smtClean="0"/>
              <a:pPr/>
              <a:t>55</a:t>
            </a:fld>
            <a:endParaRPr lang="en-US"/>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a:ln/>
        </p:spPr>
        <p:txBody>
          <a:bodyPr/>
          <a:lstStyle/>
          <a:p>
            <a:pPr eaLnBrk="1" hangingPunct="1"/>
            <a:endParaRPr lang="ru-RU" i="1" dirty="0"/>
          </a:p>
        </p:txBody>
      </p:sp>
    </p:spTree>
    <p:extLst>
      <p:ext uri="{BB962C8B-B14F-4D97-AF65-F5344CB8AC3E}">
        <p14:creationId xmlns:p14="http://schemas.microsoft.com/office/powerpoint/2010/main" val="16606845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8B371C71-517F-4B6E-A99D-C31BFAF3EE2A}" type="slidenum">
              <a:rPr lang="en-US" smtClean="0"/>
              <a:pPr/>
              <a:t>56</a:t>
            </a:fld>
            <a:endParaRPr lang="en-US"/>
          </a:p>
        </p:txBody>
      </p:sp>
      <p:sp>
        <p:nvSpPr>
          <p:cNvPr id="210947" name="Rectangle 2"/>
          <p:cNvSpPr>
            <a:spLocks noGrp="1" noRot="1" noChangeAspect="1" noChangeArrowheads="1" noTextEdit="1"/>
          </p:cNvSpPr>
          <p:nvPr>
            <p:ph type="sldImg"/>
          </p:nvPr>
        </p:nvSpPr>
        <p:spPr>
          <a:ln/>
        </p:spPr>
      </p:sp>
      <p:sp>
        <p:nvSpPr>
          <p:cNvPr id="210948"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18836680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B07C6008-94FC-4532-A066-C3FA202F652D}" type="slidenum">
              <a:rPr lang="en-US" smtClean="0"/>
              <a:pPr/>
              <a:t>57</a:t>
            </a:fld>
            <a:endParaRPr lang="en-US"/>
          </a:p>
        </p:txBody>
      </p:sp>
      <p:sp>
        <p:nvSpPr>
          <p:cNvPr id="211971" name="Rectangle 2"/>
          <p:cNvSpPr>
            <a:spLocks noGrp="1" noRot="1" noChangeAspect="1" noChangeArrowheads="1" noTextEdit="1"/>
          </p:cNvSpPr>
          <p:nvPr>
            <p:ph type="sldImg"/>
          </p:nvPr>
        </p:nvSpPr>
        <p:spPr>
          <a:ln/>
        </p:spPr>
      </p:sp>
      <p:sp>
        <p:nvSpPr>
          <p:cNvPr id="211972"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9856134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EC837647-2412-4661-B90B-5922AF489617}" type="slidenum">
              <a:rPr lang="en-US" smtClean="0"/>
              <a:pPr/>
              <a:t>58</a:t>
            </a:fld>
            <a:endParaRPr lang="en-US"/>
          </a:p>
        </p:txBody>
      </p:sp>
      <p:sp>
        <p:nvSpPr>
          <p:cNvPr id="212995" name="Rectangle 2"/>
          <p:cNvSpPr>
            <a:spLocks noGrp="1" noRot="1" noChangeAspect="1" noChangeArrowheads="1" noTextEdit="1"/>
          </p:cNvSpPr>
          <p:nvPr>
            <p:ph type="sldImg"/>
          </p:nvPr>
        </p:nvSpPr>
        <p:spPr>
          <a:solidFill>
            <a:srgbClr val="FFFFFF"/>
          </a:solidFill>
          <a:ln w="12700" cap="flat"/>
        </p:spPr>
      </p:sp>
      <p:sp>
        <p:nvSpPr>
          <p:cNvPr id="212996" name="Rectangle 3"/>
          <p:cNvSpPr>
            <a:spLocks noGrp="1" noChangeArrowheads="1"/>
          </p:cNvSpPr>
          <p:nvPr>
            <p:ph type="body" idx="1"/>
          </p:nvPr>
        </p:nvSpPr>
        <p:spPr>
          <a:noFill/>
          <a:ln/>
        </p:spPr>
        <p:txBody>
          <a:bodyPr lIns="92075" tIns="46038" rIns="92075" bIns="46038"/>
          <a:lstStyle/>
          <a:p>
            <a:pPr eaLnBrk="1" hangingPunct="1"/>
            <a:endParaRPr lang="en-US"/>
          </a:p>
          <a:p>
            <a:pPr eaLnBrk="1" hangingPunct="1"/>
            <a:endParaRPr lang="en-US"/>
          </a:p>
        </p:txBody>
      </p:sp>
    </p:spTree>
    <p:extLst>
      <p:ext uri="{BB962C8B-B14F-4D97-AF65-F5344CB8AC3E}">
        <p14:creationId xmlns:p14="http://schemas.microsoft.com/office/powerpoint/2010/main" val="18559203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B2C32CE8-95E5-46EF-BCAD-62FA0BDF6B7E}" type="slidenum">
              <a:rPr lang="en-US" smtClean="0"/>
              <a:pPr/>
              <a:t>59</a:t>
            </a:fld>
            <a:endParaRPr lang="en-US"/>
          </a:p>
        </p:txBody>
      </p:sp>
      <p:sp>
        <p:nvSpPr>
          <p:cNvPr id="214019" name="Rectangle 2"/>
          <p:cNvSpPr>
            <a:spLocks noGrp="1" noRot="1" noChangeAspect="1" noChangeArrowheads="1" noTextEdit="1"/>
          </p:cNvSpPr>
          <p:nvPr>
            <p:ph type="sldImg"/>
          </p:nvPr>
        </p:nvSpPr>
        <p:spPr>
          <a:solidFill>
            <a:srgbClr val="FFFFFF"/>
          </a:solidFill>
          <a:ln w="12700" cap="flat"/>
        </p:spPr>
      </p:sp>
      <p:sp>
        <p:nvSpPr>
          <p:cNvPr id="214020" name="Rectangle 3"/>
          <p:cNvSpPr>
            <a:spLocks noGrp="1" noChangeArrowheads="1"/>
          </p:cNvSpPr>
          <p:nvPr>
            <p:ph type="body" idx="1"/>
          </p:nvPr>
        </p:nvSpPr>
        <p:spPr>
          <a:noFill/>
          <a:ln/>
        </p:spPr>
        <p:txBody>
          <a:bodyPr lIns="92075" tIns="46038" rIns="92075" bIns="46038"/>
          <a:lstStyle/>
          <a:p>
            <a:pPr eaLnBrk="1" hangingPunct="1"/>
            <a:r>
              <a:rPr lang="en-US"/>
              <a:t>ads_name, array of two longs, the first one is the objectId. </a:t>
            </a:r>
            <a:r>
              <a:rPr lang="en-US">
                <a:latin typeface="Arial Unicode MS" pitchFamily="34" charset="-128"/>
              </a:rPr>
              <a:t>The second one is a checksum which determines which database owns the entity.</a:t>
            </a:r>
            <a:r>
              <a:rPr lang="en-US"/>
              <a:t> </a:t>
            </a:r>
          </a:p>
          <a:p>
            <a:pPr eaLnBrk="1" hangingPunct="1"/>
            <a:endParaRPr lang="en-US"/>
          </a:p>
          <a:p>
            <a:pPr eaLnBrk="1" hangingPunct="1"/>
            <a:endParaRPr lang="en-US"/>
          </a:p>
        </p:txBody>
      </p:sp>
    </p:spTree>
    <p:extLst>
      <p:ext uri="{BB962C8B-B14F-4D97-AF65-F5344CB8AC3E}">
        <p14:creationId xmlns:p14="http://schemas.microsoft.com/office/powerpoint/2010/main" val="131459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p>
            <a:fld id="{781D0077-93CC-469F-A005-0BC964063402}" type="slidenum">
              <a:rPr lang="en-US" smtClean="0"/>
              <a:pPr/>
              <a:t>60</a:t>
            </a:fld>
            <a:endParaRPr lang="en-US"/>
          </a:p>
        </p:txBody>
      </p:sp>
      <p:sp>
        <p:nvSpPr>
          <p:cNvPr id="215043" name="Rectangle 2"/>
          <p:cNvSpPr>
            <a:spLocks noGrp="1" noRot="1" noChangeAspect="1" noChangeArrowheads="1" noTextEdit="1"/>
          </p:cNvSpPr>
          <p:nvPr>
            <p:ph type="sldImg"/>
          </p:nvPr>
        </p:nvSpPr>
        <p:spPr>
          <a:ln/>
        </p:spPr>
      </p:sp>
      <p:sp>
        <p:nvSpPr>
          <p:cNvPr id="215044" name="Rectangle 3"/>
          <p:cNvSpPr>
            <a:spLocks noGrp="1" noChangeArrowheads="1"/>
          </p:cNvSpPr>
          <p:nvPr>
            <p:ph type="body" idx="1"/>
          </p:nvPr>
        </p:nvSpPr>
        <p:spPr>
          <a:noFill/>
          <a:ln/>
        </p:spPr>
        <p:txBody>
          <a:bodyPr/>
          <a:lstStyle/>
          <a:p>
            <a:pPr marL="228600" indent="-228600" eaLnBrk="1" hangingPunct="1"/>
            <a:endParaRPr lang="ru-RU"/>
          </a:p>
        </p:txBody>
      </p:sp>
    </p:spTree>
    <p:extLst>
      <p:ext uri="{BB962C8B-B14F-4D97-AF65-F5344CB8AC3E}">
        <p14:creationId xmlns:p14="http://schemas.microsoft.com/office/powerpoint/2010/main" val="40779835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D657DF26-4A7E-4221-8AE8-0E8EE605B14B}" type="slidenum">
              <a:rPr lang="en-US" smtClean="0"/>
              <a:pPr/>
              <a:t>61</a:t>
            </a:fld>
            <a:endParaRPr lang="en-US"/>
          </a:p>
        </p:txBody>
      </p:sp>
      <p:sp>
        <p:nvSpPr>
          <p:cNvPr id="216067" name="Rectangle 2"/>
          <p:cNvSpPr>
            <a:spLocks noGrp="1" noRot="1" noChangeAspect="1" noChangeArrowheads="1" noTextEdit="1"/>
          </p:cNvSpPr>
          <p:nvPr>
            <p:ph type="sldImg"/>
          </p:nvPr>
        </p:nvSpPr>
        <p:spPr>
          <a:solidFill>
            <a:srgbClr val="FFFFFF"/>
          </a:solidFill>
          <a:ln w="12700" cap="flat"/>
        </p:spPr>
      </p:sp>
      <p:sp>
        <p:nvSpPr>
          <p:cNvPr id="216068" name="Rectangle 3"/>
          <p:cNvSpPr>
            <a:spLocks noGrp="1" noChangeArrowheads="1"/>
          </p:cNvSpPr>
          <p:nvPr>
            <p:ph type="body" idx="1"/>
          </p:nvPr>
        </p:nvSpPr>
        <p:spPr>
          <a:noFill/>
          <a:ln/>
        </p:spPr>
        <p:txBody>
          <a:bodyPr lIns="92075" tIns="46038" rIns="92075" bIns="46038"/>
          <a:lstStyle/>
          <a:p>
            <a:pPr eaLnBrk="1" hangingPunct="1"/>
            <a:endParaRPr lang="en-US"/>
          </a:p>
          <a:p>
            <a:pPr eaLnBrk="1" hangingPunct="1"/>
            <a:r>
              <a:rPr lang="en-US"/>
              <a:t>How does ObjectID relate to entity name? ads_name </a:t>
            </a:r>
            <a:br>
              <a:rPr lang="en-US"/>
            </a:br>
            <a:r>
              <a:rPr lang="en-US"/>
              <a:t>(entity name) is array of two longs. The first long = objectId</a:t>
            </a:r>
          </a:p>
          <a:p>
            <a:pPr eaLnBrk="1" hangingPunct="1"/>
            <a:endParaRPr lang="en-US"/>
          </a:p>
          <a:p>
            <a:pPr eaLnBrk="1" hangingPunct="1"/>
            <a:r>
              <a:rPr lang="en-US"/>
              <a:t>The second long is a checksum which determines which database owns the entity. This checksum cannot be set by your application. It is a read-only value.</a:t>
            </a:r>
          </a:p>
          <a:p>
            <a:pPr eaLnBrk="1" hangingPunct="1"/>
            <a:endParaRPr lang="en-US"/>
          </a:p>
          <a:p>
            <a:pPr eaLnBrk="1" hangingPunct="1"/>
            <a:endParaRPr lang="en-US"/>
          </a:p>
        </p:txBody>
      </p:sp>
    </p:spTree>
    <p:extLst>
      <p:ext uri="{BB962C8B-B14F-4D97-AF65-F5344CB8AC3E}">
        <p14:creationId xmlns:p14="http://schemas.microsoft.com/office/powerpoint/2010/main" val="70366636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845898F4-CF20-4224-86C6-CFE8BA58CEB0}" type="slidenum">
              <a:rPr lang="en-US" smtClean="0"/>
              <a:pPr/>
              <a:t>62</a:t>
            </a:fld>
            <a:endParaRPr lang="en-US"/>
          </a:p>
        </p:txBody>
      </p:sp>
      <p:sp>
        <p:nvSpPr>
          <p:cNvPr id="217091" name="Rectangle 2"/>
          <p:cNvSpPr>
            <a:spLocks noGrp="1" noRot="1" noChangeAspect="1" noChangeArrowheads="1" noTextEdit="1"/>
          </p:cNvSpPr>
          <p:nvPr>
            <p:ph type="sldImg"/>
          </p:nvPr>
        </p:nvSpPr>
        <p:spPr>
          <a:solidFill>
            <a:srgbClr val="FFFFFF"/>
          </a:solidFill>
          <a:ln/>
        </p:spPr>
      </p:sp>
      <p:sp>
        <p:nvSpPr>
          <p:cNvPr id="2170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15074347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DE23EC52-855A-4B5B-94F0-4FA9CAAD346E}" type="slidenum">
              <a:rPr lang="en-US" smtClean="0"/>
              <a:pPr/>
              <a:t>63</a:t>
            </a:fld>
            <a:endParaRPr lang="en-US"/>
          </a:p>
        </p:txBody>
      </p:sp>
      <p:sp>
        <p:nvSpPr>
          <p:cNvPr id="218115" name="Rectangle 2"/>
          <p:cNvSpPr>
            <a:spLocks noGrp="1" noRot="1" noChangeAspect="1" noChangeArrowheads="1" noTextEdit="1"/>
          </p:cNvSpPr>
          <p:nvPr>
            <p:ph type="sldImg"/>
          </p:nvPr>
        </p:nvSpPr>
        <p:spPr>
          <a:solidFill>
            <a:srgbClr val="FFFFFF"/>
          </a:solidFill>
          <a:ln/>
        </p:spPr>
      </p:sp>
      <p:sp>
        <p:nvSpPr>
          <p:cNvPr id="2181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err="1"/>
              <a:t>AcTransaction</a:t>
            </a:r>
            <a:r>
              <a:rPr lang="en-US" dirty="0"/>
              <a:t>::</a:t>
            </a:r>
            <a:r>
              <a:rPr lang="en-US" dirty="0" err="1"/>
              <a:t>getObject</a:t>
            </a:r>
            <a:r>
              <a:rPr lang="en-US" dirty="0"/>
              <a:t>() takes </a:t>
            </a:r>
            <a:r>
              <a:rPr lang="en-US" dirty="0" err="1"/>
              <a:t>ObjectId</a:t>
            </a:r>
            <a:r>
              <a:rPr lang="en-US" dirty="0"/>
              <a:t> and </a:t>
            </a:r>
            <a:r>
              <a:rPr lang="en-US" dirty="0" err="1"/>
              <a:t>OpenMode</a:t>
            </a:r>
            <a:endParaRPr lang="en-US" dirty="0"/>
          </a:p>
        </p:txBody>
      </p:sp>
    </p:spTree>
    <p:extLst>
      <p:ext uri="{BB962C8B-B14F-4D97-AF65-F5344CB8AC3E}">
        <p14:creationId xmlns:p14="http://schemas.microsoft.com/office/powerpoint/2010/main" val="12912528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ECCDE34C-BAA4-4858-B471-82D35D9B12DF}" type="slidenum">
              <a:rPr lang="en-US" smtClean="0"/>
              <a:pPr/>
              <a:t>64</a:t>
            </a:fld>
            <a:endParaRPr lang="en-US"/>
          </a:p>
        </p:txBody>
      </p:sp>
      <p:sp>
        <p:nvSpPr>
          <p:cNvPr id="219139" name="Rectangle 2"/>
          <p:cNvSpPr>
            <a:spLocks noGrp="1" noRot="1" noChangeAspect="1" noChangeArrowheads="1" noTextEdit="1"/>
          </p:cNvSpPr>
          <p:nvPr>
            <p:ph type="sldImg"/>
          </p:nvPr>
        </p:nvSpPr>
        <p:spPr>
          <a:solidFill>
            <a:srgbClr val="FFFFFF"/>
          </a:solidFill>
          <a:ln/>
        </p:spPr>
      </p:sp>
      <p:sp>
        <p:nvSpPr>
          <p:cNvPr id="2191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3434750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59A77A1E-084C-4DB2-9D48-92E70121BD14}" type="slidenum">
              <a:rPr lang="en-US" smtClean="0"/>
              <a:pPr/>
              <a:t>10</a:t>
            </a:fld>
            <a:endParaRPr lang="en-US"/>
          </a:p>
        </p:txBody>
      </p:sp>
      <p:sp>
        <p:nvSpPr>
          <p:cNvPr id="158723" name="Rectangle 2"/>
          <p:cNvSpPr>
            <a:spLocks noGrp="1" noRot="1" noChangeAspect="1" noChangeArrowheads="1" noTextEdit="1"/>
          </p:cNvSpPr>
          <p:nvPr>
            <p:ph type="sldImg"/>
          </p:nvPr>
        </p:nvSpPr>
        <p:spPr>
          <a:solidFill>
            <a:srgbClr val="FFFFFF"/>
          </a:solidFill>
          <a:ln w="12700" cap="flat"/>
        </p:spPr>
      </p:sp>
      <p:sp>
        <p:nvSpPr>
          <p:cNvPr id="158724"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220558034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45C491B0-05E5-45F3-9F6D-42971FB521BF}" type="slidenum">
              <a:rPr lang="en-US" smtClean="0"/>
              <a:pPr/>
              <a:t>65</a:t>
            </a:fld>
            <a:endParaRPr lang="en-US"/>
          </a:p>
        </p:txBody>
      </p:sp>
      <p:sp>
        <p:nvSpPr>
          <p:cNvPr id="220163" name="Rectangle 2"/>
          <p:cNvSpPr>
            <a:spLocks noGrp="1" noRot="1" noChangeAspect="1" noChangeArrowheads="1" noTextEdit="1"/>
          </p:cNvSpPr>
          <p:nvPr>
            <p:ph type="sldImg"/>
          </p:nvPr>
        </p:nvSpPr>
        <p:spPr>
          <a:solidFill>
            <a:srgbClr val="FFFFFF"/>
          </a:solidFill>
          <a:ln w="12700" cap="flat"/>
        </p:spPr>
      </p:sp>
      <p:sp>
        <p:nvSpPr>
          <p:cNvPr id="220164" name="Rectangle 3"/>
          <p:cNvSpPr>
            <a:spLocks noGrp="1" noChangeArrowheads="1"/>
          </p:cNvSpPr>
          <p:nvPr>
            <p:ph type="body" idx="1"/>
          </p:nvPr>
        </p:nvSpPr>
        <p:spPr>
          <a:noFill/>
          <a:ln/>
        </p:spPr>
        <p:txBody>
          <a:bodyPr lIns="92075" tIns="46038" rIns="92075" bIns="46038"/>
          <a:lstStyle/>
          <a:p>
            <a:pPr eaLnBrk="1" hangingPunct="1"/>
            <a:r>
              <a:rPr lang="en-US" dirty="0"/>
              <a:t> new </a:t>
            </a:r>
            <a:r>
              <a:rPr lang="en-US" dirty="0" err="1"/>
              <a:t>AcDbDatabase</a:t>
            </a:r>
            <a:endParaRPr lang="en-US" dirty="0"/>
          </a:p>
          <a:p>
            <a:pPr eaLnBrk="1" hangingPunct="1"/>
            <a:endParaRPr lang="en-US" dirty="0"/>
          </a:p>
        </p:txBody>
      </p:sp>
    </p:spTree>
    <p:extLst>
      <p:ext uri="{BB962C8B-B14F-4D97-AF65-F5344CB8AC3E}">
        <p14:creationId xmlns:p14="http://schemas.microsoft.com/office/powerpoint/2010/main" val="356889968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ru-RU" dirty="0"/>
          </a:p>
        </p:txBody>
      </p:sp>
      <p:sp>
        <p:nvSpPr>
          <p:cNvPr id="4" name="Slide Number Placeholder 3"/>
          <p:cNvSpPr>
            <a:spLocks noGrp="1"/>
          </p:cNvSpPr>
          <p:nvPr>
            <p:ph type="sldNum" sz="quarter" idx="10"/>
          </p:nvPr>
        </p:nvSpPr>
        <p:spPr/>
        <p:txBody>
          <a:bodyPr/>
          <a:lstStyle/>
          <a:p>
            <a:pPr>
              <a:defRPr/>
            </a:pPr>
            <a:fld id="{C8B0AF00-0348-4E45-849B-63A01593637C}" type="slidenum">
              <a:rPr lang="en-US" smtClean="0"/>
              <a:pPr>
                <a:defRPr/>
              </a:pPr>
              <a:t>66</a:t>
            </a:fld>
            <a:endParaRPr lang="en-US"/>
          </a:p>
        </p:txBody>
      </p:sp>
    </p:spTree>
    <p:extLst>
      <p:ext uri="{BB962C8B-B14F-4D97-AF65-F5344CB8AC3E}">
        <p14:creationId xmlns:p14="http://schemas.microsoft.com/office/powerpoint/2010/main" val="74267001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8E797ECD-C2CE-40A4-A3DB-B4BED79F9058}" type="slidenum">
              <a:rPr lang="en-US" smtClean="0"/>
              <a:pPr/>
              <a:t>68</a:t>
            </a:fld>
            <a:endParaRPr lang="en-US"/>
          </a:p>
        </p:txBody>
      </p:sp>
      <p:sp>
        <p:nvSpPr>
          <p:cNvPr id="223235" name="Rectangle 2"/>
          <p:cNvSpPr>
            <a:spLocks noGrp="1" noRot="1" noChangeAspect="1" noChangeArrowheads="1" noTextEdit="1"/>
          </p:cNvSpPr>
          <p:nvPr>
            <p:ph type="sldImg"/>
          </p:nvPr>
        </p:nvSpPr>
        <p:spPr>
          <a:solidFill>
            <a:srgbClr val="FFFFFF"/>
          </a:solidFill>
          <a:ln/>
        </p:spPr>
      </p:sp>
      <p:sp>
        <p:nvSpPr>
          <p:cNvPr id="22323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618003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CED9C826-82C8-43A7-9079-60CCC8B77B32}" type="slidenum">
              <a:rPr lang="en-US" smtClean="0"/>
              <a:pPr/>
              <a:t>69</a:t>
            </a:fld>
            <a:endParaRPr lang="en-US"/>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xfrm>
            <a:off x="685800" y="4343400"/>
            <a:ext cx="5486400" cy="4114800"/>
          </a:xfrm>
          <a:noFill/>
          <a:ln/>
        </p:spPr>
        <p:txBody>
          <a:bodyPr/>
          <a:lstStyle/>
          <a:p>
            <a:pPr eaLnBrk="1" hangingPunct="1"/>
            <a:endParaRPr lang="ru-RU"/>
          </a:p>
        </p:txBody>
      </p:sp>
    </p:spTree>
    <p:extLst>
      <p:ext uri="{BB962C8B-B14F-4D97-AF65-F5344CB8AC3E}">
        <p14:creationId xmlns:p14="http://schemas.microsoft.com/office/powerpoint/2010/main" val="312818290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271B72D0-C8CC-4D93-A3C1-1C810C825847}" type="slidenum">
              <a:rPr lang="en-US" smtClean="0"/>
              <a:pPr/>
              <a:t>70</a:t>
            </a:fld>
            <a:endParaRPr lang="en-US"/>
          </a:p>
        </p:txBody>
      </p:sp>
      <p:sp>
        <p:nvSpPr>
          <p:cNvPr id="224259" name="Rectangle 2"/>
          <p:cNvSpPr>
            <a:spLocks noGrp="1" noRot="1" noChangeAspect="1" noChangeArrowheads="1" noTextEdit="1"/>
          </p:cNvSpPr>
          <p:nvPr>
            <p:ph type="sldImg"/>
          </p:nvPr>
        </p:nvSpPr>
        <p:spPr>
          <a:solidFill>
            <a:srgbClr val="FFFFFF"/>
          </a:solidFill>
          <a:ln w="12700" cap="flat"/>
        </p:spPr>
      </p:sp>
      <p:sp>
        <p:nvSpPr>
          <p:cNvPr id="224260"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28288594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B46CD167-EE42-43C1-8AA7-BF44E5578B0D}" type="slidenum">
              <a:rPr lang="en-US" smtClean="0"/>
              <a:pPr/>
              <a:t>71</a:t>
            </a:fld>
            <a:endParaRPr lang="en-US"/>
          </a:p>
        </p:txBody>
      </p:sp>
      <p:sp>
        <p:nvSpPr>
          <p:cNvPr id="225283" name="Rectangle 2"/>
          <p:cNvSpPr>
            <a:spLocks noGrp="1" noRot="1" noChangeAspect="1" noChangeArrowheads="1" noTextEdit="1"/>
          </p:cNvSpPr>
          <p:nvPr>
            <p:ph type="sldImg"/>
          </p:nvPr>
        </p:nvSpPr>
        <p:spPr>
          <a:solidFill>
            <a:srgbClr val="FFFFFF"/>
          </a:solidFill>
          <a:ln w="12700" cap="flat"/>
        </p:spPr>
      </p:sp>
      <p:sp>
        <p:nvSpPr>
          <p:cNvPr id="225284" name="Rectangle 3"/>
          <p:cNvSpPr>
            <a:spLocks noGrp="1" noChangeArrowheads="1"/>
          </p:cNvSpPr>
          <p:nvPr>
            <p:ph type="body" idx="1"/>
          </p:nvPr>
        </p:nvSpPr>
        <p:spPr>
          <a:noFill/>
          <a:ln/>
        </p:spPr>
        <p:txBody>
          <a:bodyPr lIns="92075" tIns="46038" rIns="92075" bIns="46038"/>
          <a:lstStyle/>
          <a:p>
            <a:pPr eaLnBrk="1" hangingPunct="1"/>
            <a:r>
              <a:rPr lang="en-US"/>
              <a:t>Tables, dictionaries, and objects that are aggregates all have iterators. </a:t>
            </a:r>
          </a:p>
          <a:p>
            <a:pPr eaLnBrk="1" hangingPunct="1"/>
            <a:endParaRPr lang="en-US"/>
          </a:p>
          <a:p>
            <a:pPr eaLnBrk="1" hangingPunct="1"/>
            <a:r>
              <a:rPr lang="en-US"/>
              <a:t>Block references also contain iterators when it contains attributes.</a:t>
            </a:r>
          </a:p>
        </p:txBody>
      </p:sp>
    </p:spTree>
    <p:extLst>
      <p:ext uri="{BB962C8B-B14F-4D97-AF65-F5344CB8AC3E}">
        <p14:creationId xmlns:p14="http://schemas.microsoft.com/office/powerpoint/2010/main" val="8726786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64E8FA2A-B2C1-430A-BB88-5C5326F1B40C}" type="slidenum">
              <a:rPr lang="en-US" smtClean="0"/>
              <a:pPr/>
              <a:t>72</a:t>
            </a:fld>
            <a:endParaRPr lang="en-US"/>
          </a:p>
        </p:txBody>
      </p:sp>
      <p:sp>
        <p:nvSpPr>
          <p:cNvPr id="226307" name="Rectangle 2"/>
          <p:cNvSpPr>
            <a:spLocks noGrp="1" noRot="1" noChangeAspect="1" noChangeArrowheads="1" noTextEdit="1"/>
          </p:cNvSpPr>
          <p:nvPr>
            <p:ph type="sldImg"/>
          </p:nvPr>
        </p:nvSpPr>
        <p:spPr>
          <a:solidFill>
            <a:srgbClr val="FFFFFF"/>
          </a:solidFill>
          <a:ln/>
        </p:spPr>
      </p:sp>
      <p:sp>
        <p:nvSpPr>
          <p:cNvPr id="2263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err="1"/>
              <a:t>Iterator</a:t>
            </a:r>
            <a:r>
              <a:rPr lang="en-US" dirty="0"/>
              <a:t> - Provide a way to access the elements of an aggregate object sequentially without exposing its underlying representation.</a:t>
            </a:r>
          </a:p>
          <a:p>
            <a:pPr eaLnBrk="1" hangingPunct="1"/>
            <a:endParaRPr lang="en-US" dirty="0"/>
          </a:p>
        </p:txBody>
      </p:sp>
    </p:spTree>
    <p:extLst>
      <p:ext uri="{BB962C8B-B14F-4D97-AF65-F5344CB8AC3E}">
        <p14:creationId xmlns:p14="http://schemas.microsoft.com/office/powerpoint/2010/main" val="148650308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F5D4A5A4-A7FD-4DE4-BA27-A08BF79F0A8A}" type="slidenum">
              <a:rPr lang="en-US" smtClean="0"/>
              <a:pPr/>
              <a:t>73</a:t>
            </a:fld>
            <a:endParaRPr lang="en-US"/>
          </a:p>
        </p:txBody>
      </p:sp>
      <p:sp>
        <p:nvSpPr>
          <p:cNvPr id="227331" name="Rectangle 2"/>
          <p:cNvSpPr>
            <a:spLocks noGrp="1" noRot="1" noChangeAspect="1" noChangeArrowheads="1" noTextEdit="1"/>
          </p:cNvSpPr>
          <p:nvPr>
            <p:ph type="sldImg"/>
          </p:nvPr>
        </p:nvSpPr>
        <p:spPr>
          <a:solidFill>
            <a:srgbClr val="FFFFFF"/>
          </a:solidFill>
          <a:ln/>
        </p:spPr>
      </p:sp>
      <p:sp>
        <p:nvSpPr>
          <p:cNvPr id="2273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This talks about </a:t>
            </a:r>
            <a:r>
              <a:rPr lang="en-US" dirty="0" err="1"/>
              <a:t>AcRxObject</a:t>
            </a:r>
            <a:r>
              <a:rPr lang="en-US" dirty="0"/>
              <a:t> which all objects derive from. </a:t>
            </a:r>
            <a:r>
              <a:rPr lang="en-US" dirty="0" err="1"/>
              <a:t>AcRx</a:t>
            </a:r>
            <a:r>
              <a:rPr lang="en-US" dirty="0"/>
              <a:t> object provides RTTI. </a:t>
            </a:r>
          </a:p>
        </p:txBody>
      </p:sp>
    </p:spTree>
    <p:extLst>
      <p:ext uri="{BB962C8B-B14F-4D97-AF65-F5344CB8AC3E}">
        <p14:creationId xmlns:p14="http://schemas.microsoft.com/office/powerpoint/2010/main" val="39470314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AA490DE4-E5BD-4F09-BD95-9746B218541E}" type="slidenum">
              <a:rPr lang="en-US" smtClean="0"/>
              <a:pPr/>
              <a:t>74</a:t>
            </a:fld>
            <a:endParaRPr lang="en-US"/>
          </a:p>
        </p:txBody>
      </p:sp>
      <p:sp>
        <p:nvSpPr>
          <p:cNvPr id="228355" name="Rectangle 2"/>
          <p:cNvSpPr>
            <a:spLocks noGrp="1" noRot="1" noChangeAspect="1" noChangeArrowheads="1" noTextEdit="1"/>
          </p:cNvSpPr>
          <p:nvPr>
            <p:ph type="sldImg"/>
          </p:nvPr>
        </p:nvSpPr>
        <p:spPr>
          <a:solidFill>
            <a:srgbClr val="FFFFFF"/>
          </a:solidFill>
          <a:ln/>
        </p:spPr>
      </p:sp>
      <p:sp>
        <p:nvSpPr>
          <p:cNvPr id="2283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AcRxClass are runtime class identifiers for AcRxObject derived classes. Every object will have an object of this class in the inheritance tree...</a:t>
            </a:r>
          </a:p>
          <a:p>
            <a:pPr eaLnBrk="1" hangingPunct="1"/>
            <a:endParaRPr lang="en-US"/>
          </a:p>
          <a:p>
            <a:pPr eaLnBrk="1" hangingPunct="1"/>
            <a:r>
              <a:rPr lang="en-US"/>
              <a:t>Class Factory – allows you to create an objects of a particular class with ::create Method</a:t>
            </a:r>
          </a:p>
          <a:p>
            <a:pPr eaLnBrk="1" hangingPunct="1"/>
            <a:endParaRPr lang="en-US"/>
          </a:p>
          <a:p>
            <a:pPr eaLnBrk="1" hangingPunct="1"/>
            <a:r>
              <a:rPr lang="en-US"/>
              <a:t>Protocol Extensions –  Sort of like inheritance by containment, except that the inherited class confirms to predefined AutoCAD interface. It applies to all objects of a particular class. </a:t>
            </a:r>
          </a:p>
          <a:p>
            <a:pPr eaLnBrk="1" hangingPunct="1"/>
            <a:endParaRPr lang="en-US"/>
          </a:p>
          <a:p>
            <a:pPr eaLnBrk="1" hangingPunct="1"/>
            <a:endParaRPr lang="en-US"/>
          </a:p>
        </p:txBody>
      </p:sp>
    </p:spTree>
    <p:extLst>
      <p:ext uri="{BB962C8B-B14F-4D97-AF65-F5344CB8AC3E}">
        <p14:creationId xmlns:p14="http://schemas.microsoft.com/office/powerpoint/2010/main" val="32783920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EB574971-A960-466C-BE50-7C6E81B19C52}" type="slidenum">
              <a:rPr lang="en-US" smtClean="0"/>
              <a:pPr/>
              <a:t>75</a:t>
            </a:fld>
            <a:endParaRPr lang="en-US"/>
          </a:p>
        </p:txBody>
      </p:sp>
      <p:sp>
        <p:nvSpPr>
          <p:cNvPr id="229379" name="Rectangle 2"/>
          <p:cNvSpPr>
            <a:spLocks noGrp="1" noRot="1" noChangeAspect="1" noChangeArrowheads="1" noTextEdit="1"/>
          </p:cNvSpPr>
          <p:nvPr>
            <p:ph type="sldImg"/>
          </p:nvPr>
        </p:nvSpPr>
        <p:spPr>
          <a:solidFill>
            <a:srgbClr val="FFFFFF"/>
          </a:solidFill>
          <a:ln/>
        </p:spPr>
      </p:sp>
      <p:sp>
        <p:nvSpPr>
          <p:cNvPr id="2293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193499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97F09B71-923B-4D6D-815D-F8A561921280}" type="slidenum">
              <a:rPr lang="en-US" smtClean="0"/>
              <a:pPr/>
              <a:t>11</a:t>
            </a:fld>
            <a:endParaRPr lang="en-US"/>
          </a:p>
        </p:txBody>
      </p:sp>
      <p:sp>
        <p:nvSpPr>
          <p:cNvPr id="159747" name="Rectangle 2"/>
          <p:cNvSpPr>
            <a:spLocks noGrp="1" noRot="1" noChangeAspect="1" noChangeArrowheads="1" noTextEdit="1"/>
          </p:cNvSpPr>
          <p:nvPr>
            <p:ph type="sldImg"/>
          </p:nvPr>
        </p:nvSpPr>
        <p:spPr>
          <a:solidFill>
            <a:srgbClr val="FFFFFF"/>
          </a:solidFill>
          <a:ln w="12700" cap="flat"/>
        </p:spPr>
      </p:sp>
      <p:sp>
        <p:nvSpPr>
          <p:cNvPr id="159748"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41795933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p>
            <a:fld id="{D330DC41-E988-4688-9D35-B4D00822A95F}" type="slidenum">
              <a:rPr lang="en-US" smtClean="0"/>
              <a:pPr/>
              <a:t>76</a:t>
            </a:fld>
            <a:endParaRPr lang="en-US"/>
          </a:p>
        </p:txBody>
      </p:sp>
      <p:sp>
        <p:nvSpPr>
          <p:cNvPr id="230403" name="Rectangle 2"/>
          <p:cNvSpPr>
            <a:spLocks noGrp="1" noRot="1" noChangeAspect="1" noChangeArrowheads="1" noTextEdit="1"/>
          </p:cNvSpPr>
          <p:nvPr>
            <p:ph type="sldImg"/>
          </p:nvPr>
        </p:nvSpPr>
        <p:spPr>
          <a:solidFill>
            <a:srgbClr val="FFFFFF"/>
          </a:solidFill>
          <a:ln/>
        </p:spPr>
      </p:sp>
      <p:sp>
        <p:nvSpPr>
          <p:cNvPr id="2304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94147392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E7B89DB4-6C03-4AAB-9576-82E8AB7822CE}" type="slidenum">
              <a:rPr lang="en-US" smtClean="0"/>
              <a:pPr/>
              <a:t>77</a:t>
            </a:fld>
            <a:endParaRPr lang="en-US"/>
          </a:p>
        </p:txBody>
      </p:sp>
      <p:sp>
        <p:nvSpPr>
          <p:cNvPr id="231427" name="Rectangle 2"/>
          <p:cNvSpPr>
            <a:spLocks noGrp="1" noRot="1" noChangeAspect="1" noChangeArrowheads="1" noTextEdit="1"/>
          </p:cNvSpPr>
          <p:nvPr>
            <p:ph type="sldImg"/>
          </p:nvPr>
        </p:nvSpPr>
        <p:spPr>
          <a:solidFill>
            <a:srgbClr val="FFFFFF"/>
          </a:solidFill>
          <a:ln/>
        </p:spPr>
      </p:sp>
      <p:sp>
        <p:nvSpPr>
          <p:cNvPr id="2314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40197075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p>
            <a:fld id="{4F1F5F58-ACF3-41E6-A74F-D5A0B61DCEA9}" type="slidenum">
              <a:rPr lang="en-US" smtClean="0"/>
              <a:pPr/>
              <a:t>78</a:t>
            </a:fld>
            <a:endParaRPr lang="en-US"/>
          </a:p>
        </p:txBody>
      </p:sp>
      <p:sp>
        <p:nvSpPr>
          <p:cNvPr id="232451" name="Rectangle 2"/>
          <p:cNvSpPr>
            <a:spLocks noGrp="1" noRot="1" noChangeAspect="1" noChangeArrowheads="1" noTextEdit="1"/>
          </p:cNvSpPr>
          <p:nvPr>
            <p:ph type="sldImg"/>
          </p:nvPr>
        </p:nvSpPr>
        <p:spPr>
          <a:solidFill>
            <a:srgbClr val="FFFFFF"/>
          </a:solidFill>
          <a:ln w="12700" cap="flat"/>
        </p:spPr>
      </p:sp>
      <p:sp>
        <p:nvSpPr>
          <p:cNvPr id="232452"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37504834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FEB7D21D-8438-4757-ACCD-9AE0CF69AF57}" type="slidenum">
              <a:rPr lang="en-US" smtClean="0"/>
              <a:pPr/>
              <a:t>79</a:t>
            </a:fld>
            <a:endParaRPr lang="en-US"/>
          </a:p>
        </p:txBody>
      </p:sp>
      <p:sp>
        <p:nvSpPr>
          <p:cNvPr id="233475" name="Rectangle 2"/>
          <p:cNvSpPr>
            <a:spLocks noGrp="1" noRot="1" noChangeAspect="1" noChangeArrowheads="1" noTextEdit="1"/>
          </p:cNvSpPr>
          <p:nvPr>
            <p:ph type="sldImg"/>
          </p:nvPr>
        </p:nvSpPr>
        <p:spPr>
          <a:solidFill>
            <a:srgbClr val="FFFFFF"/>
          </a:solidFill>
          <a:ln/>
        </p:spPr>
      </p:sp>
      <p:sp>
        <p:nvSpPr>
          <p:cNvPr id="2334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1. Add entities to ‘model space’</a:t>
            </a:r>
          </a:p>
          <a:p>
            <a:pPr eaLnBrk="1" hangingPunct="1"/>
            <a:r>
              <a:rPr lang="en-US"/>
              <a:t>2. List all layouts</a:t>
            </a:r>
          </a:p>
          <a:p>
            <a:pPr eaLnBrk="1" hangingPunct="1"/>
            <a:r>
              <a:rPr lang="en-US"/>
              <a:t>3. You choose</a:t>
            </a:r>
          </a:p>
          <a:p>
            <a:pPr lvl="1" eaLnBrk="1" hangingPunct="1"/>
            <a:r>
              <a:rPr lang="en-US"/>
              <a:t>List named plot settings</a:t>
            </a:r>
          </a:p>
          <a:p>
            <a:pPr lvl="1" eaLnBrk="1" hangingPunct="1"/>
            <a:r>
              <a:rPr lang="en-US"/>
              <a:t>List all entities in a given block</a:t>
            </a:r>
          </a:p>
          <a:p>
            <a:pPr lvl="1" eaLnBrk="1" hangingPunct="1"/>
            <a:r>
              <a:rPr lang="en-US"/>
              <a:t>Create an extension dictionary on some object</a:t>
            </a:r>
          </a:p>
          <a:p>
            <a:pPr lvl="1" eaLnBrk="1" hangingPunct="1"/>
            <a:r>
              <a:rPr lang="en-US"/>
              <a:t>Add a new object to the NOD</a:t>
            </a:r>
          </a:p>
          <a:p>
            <a:pPr eaLnBrk="1" hangingPunct="1"/>
            <a:endParaRPr lang="en-US"/>
          </a:p>
        </p:txBody>
      </p:sp>
    </p:spTree>
    <p:extLst>
      <p:ext uri="{BB962C8B-B14F-4D97-AF65-F5344CB8AC3E}">
        <p14:creationId xmlns:p14="http://schemas.microsoft.com/office/powerpoint/2010/main" val="136135576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ru-RU" dirty="0"/>
          </a:p>
        </p:txBody>
      </p:sp>
      <p:sp>
        <p:nvSpPr>
          <p:cNvPr id="4" name="Slide Number Placeholder 3"/>
          <p:cNvSpPr>
            <a:spLocks noGrp="1"/>
          </p:cNvSpPr>
          <p:nvPr>
            <p:ph type="sldNum" sz="quarter" idx="10"/>
          </p:nvPr>
        </p:nvSpPr>
        <p:spPr/>
        <p:txBody>
          <a:bodyPr/>
          <a:lstStyle/>
          <a:p>
            <a:pPr>
              <a:defRPr/>
            </a:pPr>
            <a:fld id="{C8B0AF00-0348-4E45-849B-63A01593637C}" type="slidenum">
              <a:rPr lang="en-US" smtClean="0"/>
              <a:pPr>
                <a:defRPr/>
              </a:pPr>
              <a:t>80</a:t>
            </a:fld>
            <a:endParaRPr lang="en-US"/>
          </a:p>
        </p:txBody>
      </p:sp>
    </p:spTree>
    <p:extLst>
      <p:ext uri="{BB962C8B-B14F-4D97-AF65-F5344CB8AC3E}">
        <p14:creationId xmlns:p14="http://schemas.microsoft.com/office/powerpoint/2010/main" val="269739318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6AA9F7CE-AEF4-4CFA-9FF1-74D0D8BE6294}" type="slidenum">
              <a:rPr lang="en-US" smtClean="0"/>
              <a:pPr/>
              <a:t>81</a:t>
            </a:fld>
            <a:endParaRPr lang="en-US"/>
          </a:p>
        </p:txBody>
      </p:sp>
      <p:sp>
        <p:nvSpPr>
          <p:cNvPr id="235523" name="Rectangle 2"/>
          <p:cNvSpPr>
            <a:spLocks noGrp="1" noRot="1" noChangeAspect="1" noChangeArrowheads="1" noTextEdit="1"/>
          </p:cNvSpPr>
          <p:nvPr>
            <p:ph type="sldImg"/>
          </p:nvPr>
        </p:nvSpPr>
        <p:spPr>
          <a:solidFill>
            <a:srgbClr val="FFFFFF"/>
          </a:solidFill>
          <a:ln/>
        </p:spPr>
      </p:sp>
      <p:sp>
        <p:nvSpPr>
          <p:cNvPr id="2355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193116633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F2C83262-726F-49AF-B95C-466BFAA0CFDB}" type="slidenum">
              <a:rPr lang="en-US" smtClean="0"/>
              <a:pPr/>
              <a:t>82</a:t>
            </a:fld>
            <a:endParaRPr lang="en-US"/>
          </a:p>
        </p:txBody>
      </p:sp>
      <p:sp>
        <p:nvSpPr>
          <p:cNvPr id="236547" name="Rectangle 2"/>
          <p:cNvSpPr>
            <a:spLocks noGrp="1" noRot="1" noChangeAspect="1" noChangeArrowheads="1" noTextEdit="1"/>
          </p:cNvSpPr>
          <p:nvPr>
            <p:ph type="sldImg"/>
          </p:nvPr>
        </p:nvSpPr>
        <p:spPr>
          <a:solidFill>
            <a:srgbClr val="FFFFFF"/>
          </a:solidFill>
          <a:ln w="12700" cap="flat"/>
        </p:spPr>
      </p:sp>
      <p:sp>
        <p:nvSpPr>
          <p:cNvPr id="236548" name="Rectangle 3"/>
          <p:cNvSpPr>
            <a:spLocks noGrp="1" noChangeArrowheads="1"/>
          </p:cNvSpPr>
          <p:nvPr>
            <p:ph type="body" idx="1"/>
          </p:nvPr>
        </p:nvSpPr>
        <p:spPr>
          <a:noFill/>
          <a:ln/>
        </p:spPr>
        <p:txBody>
          <a:bodyPr lIns="92075" tIns="46038" rIns="92075" bIns="46038"/>
          <a:lstStyle/>
          <a:p>
            <a:pPr eaLnBrk="1" hangingPunct="1"/>
            <a:r>
              <a:rPr lang="en-US"/>
              <a:t>Ownership – affects filing</a:t>
            </a:r>
          </a:p>
          <a:p>
            <a:pPr eaLnBrk="1" hangingPunct="1"/>
            <a:r>
              <a:rPr lang="en-US"/>
              <a:t>If owner is filed, owned object is also filed</a:t>
            </a:r>
          </a:p>
          <a:p>
            <a:pPr eaLnBrk="1" hangingPunct="1"/>
            <a:endParaRPr lang="en-US"/>
          </a:p>
          <a:p>
            <a:pPr eaLnBrk="1" hangingPunct="1"/>
            <a:r>
              <a:rPr lang="en-US"/>
              <a:t>Hard*** - necessary to have referenced object for survival. Protects the referenced object from purge.</a:t>
            </a:r>
          </a:p>
          <a:p>
            <a:pPr eaLnBrk="1" hangingPunct="1"/>
            <a:endParaRPr lang="en-US"/>
          </a:p>
          <a:p>
            <a:pPr eaLnBrk="1" hangingPunct="1"/>
            <a:endParaRPr lang="en-US"/>
          </a:p>
          <a:p>
            <a:pPr eaLnBrk="1" hangingPunct="1"/>
            <a:endParaRPr lang="en-US"/>
          </a:p>
        </p:txBody>
      </p:sp>
    </p:spTree>
    <p:extLst>
      <p:ext uri="{BB962C8B-B14F-4D97-AF65-F5344CB8AC3E}">
        <p14:creationId xmlns:p14="http://schemas.microsoft.com/office/powerpoint/2010/main" val="308037729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6D005917-93B3-483E-B139-04D7F2228C7F}" type="slidenum">
              <a:rPr lang="en-US" smtClean="0"/>
              <a:pPr/>
              <a:t>83</a:t>
            </a:fld>
            <a:endParaRPr lang="en-US"/>
          </a:p>
        </p:txBody>
      </p:sp>
      <p:sp>
        <p:nvSpPr>
          <p:cNvPr id="237571" name="Rectangle 2"/>
          <p:cNvSpPr>
            <a:spLocks noGrp="1" noRot="1" noChangeAspect="1" noChangeArrowheads="1" noTextEdit="1"/>
          </p:cNvSpPr>
          <p:nvPr>
            <p:ph type="sldImg"/>
          </p:nvPr>
        </p:nvSpPr>
        <p:spPr>
          <a:solidFill>
            <a:srgbClr val="FFFFFF"/>
          </a:solidFill>
          <a:ln w="12700" cap="flat"/>
        </p:spPr>
      </p:sp>
      <p:sp>
        <p:nvSpPr>
          <p:cNvPr id="237572" name="Rectangle 3"/>
          <p:cNvSpPr>
            <a:spLocks noGrp="1" noChangeArrowheads="1"/>
          </p:cNvSpPr>
          <p:nvPr>
            <p:ph type="body" idx="1"/>
          </p:nvPr>
        </p:nvSpPr>
        <p:spPr>
          <a:noFill/>
          <a:ln/>
        </p:spPr>
        <p:txBody>
          <a:bodyPr lIns="92075" tIns="46038" rIns="92075" bIns="46038"/>
          <a:lstStyle/>
          <a:p>
            <a:pPr eaLnBrk="1" hangingPunct="1"/>
            <a:r>
              <a:rPr lang="en-US" dirty="0"/>
              <a:t>Owner: AcDbObject::</a:t>
            </a:r>
            <a:r>
              <a:rPr lang="en-US" dirty="0" err="1"/>
              <a:t>ownerId</a:t>
            </a:r>
            <a:r>
              <a:rPr lang="en-US" dirty="0"/>
              <a:t>()</a:t>
            </a:r>
          </a:p>
          <a:p>
            <a:pPr eaLnBrk="1" hangingPunct="1"/>
            <a:endParaRPr lang="en-US" dirty="0"/>
          </a:p>
          <a:p>
            <a:pPr eaLnBrk="1" hangingPunct="1"/>
            <a:r>
              <a:rPr lang="en-US" dirty="0"/>
              <a:t>Show with </a:t>
            </a:r>
            <a:r>
              <a:rPr lang="en-US" dirty="0" err="1"/>
              <a:t>arxdbg</a:t>
            </a:r>
            <a:endParaRPr lang="en-US" dirty="0"/>
          </a:p>
        </p:txBody>
      </p:sp>
    </p:spTree>
    <p:extLst>
      <p:ext uri="{BB962C8B-B14F-4D97-AF65-F5344CB8AC3E}">
        <p14:creationId xmlns:p14="http://schemas.microsoft.com/office/powerpoint/2010/main" val="288234985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D71650DA-A388-4057-B5FB-DCDF8D23B829}" type="slidenum">
              <a:rPr lang="en-US" smtClean="0"/>
              <a:pPr/>
              <a:t>84</a:t>
            </a:fld>
            <a:endParaRPr lang="en-US"/>
          </a:p>
        </p:txBody>
      </p:sp>
      <p:sp>
        <p:nvSpPr>
          <p:cNvPr id="238595" name="Rectangle 2"/>
          <p:cNvSpPr>
            <a:spLocks noGrp="1" noRot="1" noChangeAspect="1" noChangeArrowheads="1" noTextEdit="1"/>
          </p:cNvSpPr>
          <p:nvPr>
            <p:ph type="sldImg"/>
          </p:nvPr>
        </p:nvSpPr>
        <p:spPr>
          <a:solidFill>
            <a:srgbClr val="FFFFFF"/>
          </a:solidFill>
          <a:ln w="12700" cap="flat"/>
        </p:spPr>
      </p:sp>
      <p:sp>
        <p:nvSpPr>
          <p:cNvPr id="238596"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359916127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E25DC461-7C55-493D-9C3B-398929E103CA}" type="slidenum">
              <a:rPr lang="en-US" smtClean="0"/>
              <a:pPr/>
              <a:t>85</a:t>
            </a:fld>
            <a:endParaRPr lang="en-US"/>
          </a:p>
        </p:txBody>
      </p:sp>
      <p:sp>
        <p:nvSpPr>
          <p:cNvPr id="239619" name="Rectangle 2"/>
          <p:cNvSpPr>
            <a:spLocks noGrp="1" noRot="1" noChangeAspect="1" noChangeArrowheads="1" noTextEdit="1"/>
          </p:cNvSpPr>
          <p:nvPr>
            <p:ph type="sldImg"/>
          </p:nvPr>
        </p:nvSpPr>
        <p:spPr>
          <a:solidFill>
            <a:srgbClr val="FFFFFF"/>
          </a:solidFill>
          <a:ln/>
        </p:spPr>
      </p:sp>
      <p:sp>
        <p:nvSpPr>
          <p:cNvPr id="2396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Cloning and ownership</a:t>
            </a:r>
          </a:p>
        </p:txBody>
      </p:sp>
    </p:spTree>
    <p:extLst>
      <p:ext uri="{BB962C8B-B14F-4D97-AF65-F5344CB8AC3E}">
        <p14:creationId xmlns:p14="http://schemas.microsoft.com/office/powerpoint/2010/main" val="1039631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0B74F2A4-B3FB-4949-91B1-AF072F8BC73A}" type="slidenum">
              <a:rPr lang="en-US" smtClean="0"/>
              <a:pPr/>
              <a:t>12</a:t>
            </a:fld>
            <a:endParaRPr lang="en-US"/>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a:lstStyle/>
          <a:p>
            <a:pPr eaLnBrk="1" hangingPunct="1"/>
            <a:endParaRPr lang="ru-RU" dirty="0"/>
          </a:p>
        </p:txBody>
      </p:sp>
    </p:spTree>
    <p:extLst>
      <p:ext uri="{BB962C8B-B14F-4D97-AF65-F5344CB8AC3E}">
        <p14:creationId xmlns:p14="http://schemas.microsoft.com/office/powerpoint/2010/main" val="158580218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934F3B9E-65EB-4948-9B33-6D65911A1CAE}" type="slidenum">
              <a:rPr lang="en-US" smtClean="0"/>
              <a:pPr/>
              <a:t>86</a:t>
            </a:fld>
            <a:endParaRPr lang="en-US"/>
          </a:p>
        </p:txBody>
      </p:sp>
      <p:sp>
        <p:nvSpPr>
          <p:cNvPr id="240643" name="Rectangle 2"/>
          <p:cNvSpPr>
            <a:spLocks noGrp="1" noRot="1" noChangeAspect="1" noChangeArrowheads="1" noTextEdit="1"/>
          </p:cNvSpPr>
          <p:nvPr>
            <p:ph type="sldImg"/>
          </p:nvPr>
        </p:nvSpPr>
        <p:spPr>
          <a:solidFill>
            <a:srgbClr val="FFFFFF"/>
          </a:solidFill>
          <a:ln/>
        </p:spPr>
      </p:sp>
      <p:sp>
        <p:nvSpPr>
          <p:cNvPr id="2406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175045401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A2FA58A8-BDF4-4731-8B20-DB5F80F8FA97}" type="slidenum">
              <a:rPr lang="en-US" smtClean="0"/>
              <a:pPr/>
              <a:t>87</a:t>
            </a:fld>
            <a:endParaRPr lang="en-US"/>
          </a:p>
        </p:txBody>
      </p:sp>
      <p:sp>
        <p:nvSpPr>
          <p:cNvPr id="241667" name="Rectangle 2"/>
          <p:cNvSpPr>
            <a:spLocks noGrp="1" noRot="1" noChangeAspect="1" noChangeArrowheads="1" noTextEdit="1"/>
          </p:cNvSpPr>
          <p:nvPr>
            <p:ph type="sldImg"/>
          </p:nvPr>
        </p:nvSpPr>
        <p:spPr>
          <a:solidFill>
            <a:srgbClr val="FFFFFF"/>
          </a:solidFill>
          <a:ln/>
        </p:spPr>
      </p:sp>
      <p:sp>
        <p:nvSpPr>
          <p:cNvPr id="24166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40227258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9F0D23DE-75E1-4472-A113-44D96FCC7F64}" type="slidenum">
              <a:rPr lang="en-US" smtClean="0"/>
              <a:pPr/>
              <a:t>88</a:t>
            </a:fld>
            <a:endParaRPr lang="en-US"/>
          </a:p>
        </p:txBody>
      </p:sp>
      <p:sp>
        <p:nvSpPr>
          <p:cNvPr id="242691" name="Rectangle 2"/>
          <p:cNvSpPr>
            <a:spLocks noGrp="1" noRot="1" noChangeAspect="1" noChangeArrowheads="1" noTextEdit="1"/>
          </p:cNvSpPr>
          <p:nvPr>
            <p:ph type="sldImg"/>
          </p:nvPr>
        </p:nvSpPr>
        <p:spPr>
          <a:solidFill>
            <a:srgbClr val="FFFFFF"/>
          </a:solidFill>
          <a:ln/>
        </p:spPr>
      </p:sp>
      <p:sp>
        <p:nvSpPr>
          <p:cNvPr id="2426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1. Add entities to ‘model space’</a:t>
            </a:r>
          </a:p>
          <a:p>
            <a:pPr eaLnBrk="1" hangingPunct="1"/>
            <a:r>
              <a:rPr lang="en-US"/>
              <a:t>2. List all layouts</a:t>
            </a:r>
          </a:p>
          <a:p>
            <a:pPr eaLnBrk="1" hangingPunct="1"/>
            <a:r>
              <a:rPr lang="en-US"/>
              <a:t>3. You choose</a:t>
            </a:r>
          </a:p>
          <a:p>
            <a:pPr lvl="1" eaLnBrk="1" hangingPunct="1"/>
            <a:r>
              <a:rPr lang="en-US"/>
              <a:t>List named plot settings</a:t>
            </a:r>
          </a:p>
          <a:p>
            <a:pPr lvl="1" eaLnBrk="1" hangingPunct="1"/>
            <a:r>
              <a:rPr lang="en-US"/>
              <a:t>List all entities in a given block</a:t>
            </a:r>
          </a:p>
          <a:p>
            <a:pPr lvl="1" eaLnBrk="1" hangingPunct="1"/>
            <a:r>
              <a:rPr lang="en-US"/>
              <a:t>Create an extension dictionary on some object</a:t>
            </a:r>
          </a:p>
          <a:p>
            <a:pPr lvl="1" eaLnBrk="1" hangingPunct="1"/>
            <a:r>
              <a:rPr lang="en-US"/>
              <a:t>Add a new object to the NOD</a:t>
            </a:r>
          </a:p>
          <a:p>
            <a:pPr eaLnBrk="1" hangingPunct="1"/>
            <a:endParaRPr lang="en-US"/>
          </a:p>
        </p:txBody>
      </p:sp>
    </p:spTree>
    <p:extLst>
      <p:ext uri="{BB962C8B-B14F-4D97-AF65-F5344CB8AC3E}">
        <p14:creationId xmlns:p14="http://schemas.microsoft.com/office/powerpoint/2010/main" val="30211659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02BFD46D-98FC-405F-A97A-DA6A8B55F71F}" type="slidenum">
              <a:rPr lang="en-US" smtClean="0"/>
              <a:pPr/>
              <a:t>89</a:t>
            </a:fld>
            <a:endParaRPr lang="en-US"/>
          </a:p>
        </p:txBody>
      </p:sp>
      <p:sp>
        <p:nvSpPr>
          <p:cNvPr id="243715" name="Rectangle 2"/>
          <p:cNvSpPr>
            <a:spLocks noGrp="1" noRot="1" noChangeAspect="1" noChangeArrowheads="1" noTextEdit="1"/>
          </p:cNvSpPr>
          <p:nvPr>
            <p:ph type="sldImg"/>
          </p:nvPr>
        </p:nvSpPr>
        <p:spPr>
          <a:solidFill>
            <a:srgbClr val="FFFFFF"/>
          </a:solidFill>
          <a:ln/>
        </p:spPr>
      </p:sp>
      <p:sp>
        <p:nvSpPr>
          <p:cNvPr id="2437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391632064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p:spPr>
        <p:txBody>
          <a:bodyPr/>
          <a:lstStyle/>
          <a:p>
            <a:fld id="{F8B3CE26-BD83-44D5-8043-BE94814C5AC8}" type="slidenum">
              <a:rPr lang="en-US" smtClean="0"/>
              <a:pPr/>
              <a:t>90</a:t>
            </a:fld>
            <a:endParaRPr lang="en-US"/>
          </a:p>
        </p:txBody>
      </p:sp>
      <p:sp>
        <p:nvSpPr>
          <p:cNvPr id="244739" name="Rectangle 2"/>
          <p:cNvSpPr>
            <a:spLocks noGrp="1" noRot="1" noChangeAspect="1" noChangeArrowheads="1" noTextEdit="1"/>
          </p:cNvSpPr>
          <p:nvPr>
            <p:ph type="sldImg"/>
          </p:nvPr>
        </p:nvSpPr>
        <p:spPr>
          <a:xfrm>
            <a:off x="1144588" y="685800"/>
            <a:ext cx="4572000" cy="3429000"/>
          </a:xfrm>
          <a:solidFill>
            <a:srgbClr val="FFFFFF"/>
          </a:solidFill>
          <a:ln w="12700" cap="flat"/>
        </p:spPr>
      </p:sp>
      <p:sp>
        <p:nvSpPr>
          <p:cNvPr id="244740"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151485039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p>
            <a:fld id="{55A61A30-1032-4C74-ABA8-FCC91C21FAF9}" type="slidenum">
              <a:rPr lang="en-US" smtClean="0"/>
              <a:pPr/>
              <a:t>91</a:t>
            </a:fld>
            <a:endParaRPr lang="en-US"/>
          </a:p>
        </p:txBody>
      </p:sp>
      <p:sp>
        <p:nvSpPr>
          <p:cNvPr id="245763" name="Rectangle 2"/>
          <p:cNvSpPr>
            <a:spLocks noGrp="1" noRot="1" noChangeAspect="1" noChangeArrowheads="1" noTextEdit="1"/>
          </p:cNvSpPr>
          <p:nvPr>
            <p:ph type="sldImg"/>
          </p:nvPr>
        </p:nvSpPr>
        <p:spPr>
          <a:xfrm>
            <a:off x="1144588" y="685800"/>
            <a:ext cx="4572000" cy="3429000"/>
          </a:xfrm>
          <a:solidFill>
            <a:srgbClr val="FFFFFF"/>
          </a:solidFill>
          <a:ln w="12700" cap="flat"/>
        </p:spPr>
      </p:sp>
      <p:sp>
        <p:nvSpPr>
          <p:cNvPr id="245764" name="Rectangle 3"/>
          <p:cNvSpPr>
            <a:spLocks noGrp="1" noChangeArrowheads="1"/>
          </p:cNvSpPr>
          <p:nvPr>
            <p:ph type="body" idx="1"/>
          </p:nvPr>
        </p:nvSpPr>
        <p:spPr>
          <a:xfrm>
            <a:off x="304800" y="4343400"/>
            <a:ext cx="6248400" cy="4114800"/>
          </a:xfrm>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116772740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D1E29D84-CAB5-43E1-91CC-4E6053C1B15D}" type="slidenum">
              <a:rPr lang="en-US" smtClean="0"/>
              <a:pPr/>
              <a:t>92</a:t>
            </a:fld>
            <a:endParaRPr lang="en-US"/>
          </a:p>
        </p:txBody>
      </p:sp>
      <p:sp>
        <p:nvSpPr>
          <p:cNvPr id="246787" name="Rectangle 2"/>
          <p:cNvSpPr>
            <a:spLocks noGrp="1" noRot="1" noChangeAspect="1" noChangeArrowheads="1" noTextEdit="1"/>
          </p:cNvSpPr>
          <p:nvPr>
            <p:ph type="sldImg"/>
          </p:nvPr>
        </p:nvSpPr>
        <p:spPr>
          <a:solidFill>
            <a:srgbClr val="FFFFFF"/>
          </a:solidFill>
          <a:ln/>
        </p:spPr>
      </p:sp>
      <p:sp>
        <p:nvSpPr>
          <p:cNvPr id="2467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z="1200" dirty="0"/>
              <a:t>Undo: ObjectDBX uses filing to snapshot an object’s state and to restore it</a:t>
            </a:r>
            <a:endParaRPr lang="ru-RU" i="1" dirty="0"/>
          </a:p>
        </p:txBody>
      </p:sp>
    </p:spTree>
    <p:extLst>
      <p:ext uri="{BB962C8B-B14F-4D97-AF65-F5344CB8AC3E}">
        <p14:creationId xmlns:p14="http://schemas.microsoft.com/office/powerpoint/2010/main" val="407576436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FC65D4C2-C2B9-464B-AEDE-E049D521B486}" type="slidenum">
              <a:rPr lang="en-US" smtClean="0"/>
              <a:pPr/>
              <a:t>93</a:t>
            </a:fld>
            <a:endParaRPr lang="en-US"/>
          </a:p>
        </p:txBody>
      </p:sp>
      <p:sp>
        <p:nvSpPr>
          <p:cNvPr id="247811" name="Rectangle 2"/>
          <p:cNvSpPr>
            <a:spLocks noGrp="1" noRot="1" noChangeAspect="1" noChangeArrowheads="1" noTextEdit="1"/>
          </p:cNvSpPr>
          <p:nvPr>
            <p:ph type="sldImg"/>
          </p:nvPr>
        </p:nvSpPr>
        <p:spPr>
          <a:solidFill>
            <a:srgbClr val="FFFFFF"/>
          </a:solidFill>
          <a:ln/>
        </p:spPr>
      </p:sp>
      <p:sp>
        <p:nvSpPr>
          <p:cNvPr id="2478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2895610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FEE9CE0-15F5-4106-9FD3-B6A37575DBBF}" type="slidenum">
              <a:rPr lang="en-US" smtClean="0"/>
              <a:pPr/>
              <a:t>94</a:t>
            </a:fld>
            <a:endParaRPr lang="en-US"/>
          </a:p>
        </p:txBody>
      </p:sp>
      <p:sp>
        <p:nvSpPr>
          <p:cNvPr id="248835" name="Rectangle 2"/>
          <p:cNvSpPr>
            <a:spLocks noGrp="1" noRot="1" noChangeAspect="1" noChangeArrowheads="1" noTextEdit="1"/>
          </p:cNvSpPr>
          <p:nvPr>
            <p:ph type="sldImg"/>
          </p:nvPr>
        </p:nvSpPr>
        <p:spPr>
          <a:solidFill>
            <a:srgbClr val="FFFFFF"/>
          </a:solidFill>
          <a:ln/>
        </p:spPr>
      </p:sp>
      <p:sp>
        <p:nvSpPr>
          <p:cNvPr id="24883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401369812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6DB7303E-40CD-4041-A8A7-66D0A23A6FEA}" type="slidenum">
              <a:rPr lang="en-US" smtClean="0"/>
              <a:pPr/>
              <a:t>95</a:t>
            </a:fld>
            <a:endParaRPr lang="en-US"/>
          </a:p>
        </p:txBody>
      </p:sp>
      <p:sp>
        <p:nvSpPr>
          <p:cNvPr id="249859" name="Rectangle 2"/>
          <p:cNvSpPr>
            <a:spLocks noGrp="1" noRot="1" noChangeAspect="1" noChangeArrowheads="1" noTextEdit="1"/>
          </p:cNvSpPr>
          <p:nvPr>
            <p:ph type="sldImg"/>
          </p:nvPr>
        </p:nvSpPr>
        <p:spPr>
          <a:xfrm>
            <a:off x="1144588" y="685800"/>
            <a:ext cx="4572000" cy="3429000"/>
          </a:xfrm>
          <a:solidFill>
            <a:srgbClr val="FFFFFF"/>
          </a:solidFill>
          <a:ln w="12700" cap="flat"/>
        </p:spPr>
      </p:sp>
      <p:sp>
        <p:nvSpPr>
          <p:cNvPr id="249860"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27028822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79B8FC50-4505-4EDC-A84B-21FAF3C8E59C}" type="slidenum">
              <a:rPr lang="en-US" smtClean="0"/>
              <a:pPr/>
              <a:t>13</a:t>
            </a:fld>
            <a:endParaRPr lang="en-US"/>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197448188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B0F9E66C-8A1E-42E9-ABE0-69B9AC618BD6}" type="slidenum">
              <a:rPr lang="en-US" smtClean="0"/>
              <a:pPr/>
              <a:t>96</a:t>
            </a:fld>
            <a:endParaRPr lang="en-US"/>
          </a:p>
        </p:txBody>
      </p:sp>
      <p:sp>
        <p:nvSpPr>
          <p:cNvPr id="250883" name="Rectangle 2"/>
          <p:cNvSpPr>
            <a:spLocks noGrp="1" noRot="1" noChangeAspect="1" noChangeArrowheads="1" noTextEdit="1"/>
          </p:cNvSpPr>
          <p:nvPr>
            <p:ph type="sldImg"/>
          </p:nvPr>
        </p:nvSpPr>
        <p:spPr>
          <a:xfrm>
            <a:off x="1144588" y="685800"/>
            <a:ext cx="4572000" cy="3429000"/>
          </a:xfrm>
          <a:solidFill>
            <a:srgbClr val="FFFFFF"/>
          </a:solidFill>
          <a:ln w="12700" cap="flat"/>
        </p:spPr>
      </p:sp>
      <p:sp>
        <p:nvSpPr>
          <p:cNvPr id="250884"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23335087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B0244C55-2610-4820-BF8E-D006896B22C2}" type="slidenum">
              <a:rPr lang="en-US" smtClean="0"/>
              <a:pPr/>
              <a:t>97</a:t>
            </a:fld>
            <a:endParaRPr lang="en-US"/>
          </a:p>
        </p:txBody>
      </p:sp>
      <p:sp>
        <p:nvSpPr>
          <p:cNvPr id="251907" name="Rectangle 2"/>
          <p:cNvSpPr>
            <a:spLocks noGrp="1" noRot="1" noChangeAspect="1" noChangeArrowheads="1" noTextEdit="1"/>
          </p:cNvSpPr>
          <p:nvPr>
            <p:ph type="sldImg"/>
          </p:nvPr>
        </p:nvSpPr>
        <p:spPr>
          <a:xfrm>
            <a:off x="1144588" y="685800"/>
            <a:ext cx="4572000" cy="3429000"/>
          </a:xfrm>
          <a:solidFill>
            <a:srgbClr val="FFFFFF"/>
          </a:solidFill>
          <a:ln w="12700" cap="flat"/>
        </p:spPr>
      </p:sp>
      <p:sp>
        <p:nvSpPr>
          <p:cNvPr id="251908"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421668027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5A5246F7-2CE3-4392-86E2-C7B182B4A929}" type="slidenum">
              <a:rPr lang="en-US" smtClean="0"/>
              <a:pPr/>
              <a:t>98</a:t>
            </a:fld>
            <a:endParaRPr lang="en-US"/>
          </a:p>
        </p:txBody>
      </p:sp>
      <p:sp>
        <p:nvSpPr>
          <p:cNvPr id="252931" name="Rectangle 2"/>
          <p:cNvSpPr>
            <a:spLocks noGrp="1" noRot="1" noChangeAspect="1" noChangeArrowheads="1" noTextEdit="1"/>
          </p:cNvSpPr>
          <p:nvPr>
            <p:ph type="sldImg"/>
          </p:nvPr>
        </p:nvSpPr>
        <p:spPr>
          <a:xfrm>
            <a:off x="1144588" y="685800"/>
            <a:ext cx="4572000" cy="3429000"/>
          </a:xfrm>
          <a:solidFill>
            <a:srgbClr val="FFFFFF"/>
          </a:solidFill>
          <a:ln w="12700" cap="flat"/>
        </p:spPr>
      </p:sp>
      <p:sp>
        <p:nvSpPr>
          <p:cNvPr id="252932"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267186543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E3A521F-20D8-48F4-80DF-0F60877AF123}" type="slidenum">
              <a:rPr lang="en-US" smtClean="0"/>
              <a:pPr/>
              <a:t>99</a:t>
            </a:fld>
            <a:endParaRPr lang="en-US"/>
          </a:p>
        </p:txBody>
      </p:sp>
      <p:sp>
        <p:nvSpPr>
          <p:cNvPr id="253955" name="Rectangle 2"/>
          <p:cNvSpPr>
            <a:spLocks noGrp="1" noRot="1" noChangeAspect="1" noChangeArrowheads="1" noTextEdit="1"/>
          </p:cNvSpPr>
          <p:nvPr>
            <p:ph type="sldImg"/>
          </p:nvPr>
        </p:nvSpPr>
        <p:spPr>
          <a:solidFill>
            <a:srgbClr val="FFFFFF"/>
          </a:solidFill>
          <a:ln/>
        </p:spPr>
      </p:sp>
      <p:sp>
        <p:nvSpPr>
          <p:cNvPr id="2539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328007454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FCD4FEAB-07F6-410A-9527-7775B2F6963C}" type="slidenum">
              <a:rPr lang="en-US" smtClean="0"/>
              <a:pPr/>
              <a:t>100</a:t>
            </a:fld>
            <a:endParaRPr lang="en-US"/>
          </a:p>
        </p:txBody>
      </p:sp>
      <p:sp>
        <p:nvSpPr>
          <p:cNvPr id="254979" name="Rectangle 2"/>
          <p:cNvSpPr>
            <a:spLocks noGrp="1" noRot="1" noChangeAspect="1" noChangeArrowheads="1" noTextEdit="1"/>
          </p:cNvSpPr>
          <p:nvPr>
            <p:ph type="sldImg"/>
          </p:nvPr>
        </p:nvSpPr>
        <p:spPr>
          <a:solidFill>
            <a:srgbClr val="FFFFFF"/>
          </a:solidFill>
          <a:ln/>
        </p:spPr>
      </p:sp>
      <p:sp>
        <p:nvSpPr>
          <p:cNvPr id="2549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373045808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8606C2DE-1A7E-48C3-AC43-53EF08E426EF}" type="slidenum">
              <a:rPr lang="en-US" smtClean="0"/>
              <a:pPr/>
              <a:t>101</a:t>
            </a:fld>
            <a:endParaRPr lang="en-US"/>
          </a:p>
        </p:txBody>
      </p:sp>
      <p:sp>
        <p:nvSpPr>
          <p:cNvPr id="256003" name="Rectangle 2"/>
          <p:cNvSpPr>
            <a:spLocks noGrp="1" noRot="1" noChangeAspect="1" noChangeArrowheads="1" noTextEdit="1"/>
          </p:cNvSpPr>
          <p:nvPr>
            <p:ph type="sldImg"/>
          </p:nvPr>
        </p:nvSpPr>
        <p:spPr>
          <a:xfrm>
            <a:off x="1144588" y="685800"/>
            <a:ext cx="4572000" cy="3429000"/>
          </a:xfrm>
          <a:solidFill>
            <a:srgbClr val="FFFFFF"/>
          </a:solidFill>
          <a:ln w="12700" cap="flat"/>
        </p:spPr>
      </p:sp>
      <p:sp>
        <p:nvSpPr>
          <p:cNvPr id="256004"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37763496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2018220E-072B-4767-AA2A-D8AF5FE5D63E}" type="slidenum">
              <a:rPr lang="en-US" smtClean="0"/>
              <a:pPr/>
              <a:t>102</a:t>
            </a:fld>
            <a:endParaRPr lang="en-US"/>
          </a:p>
        </p:txBody>
      </p:sp>
      <p:sp>
        <p:nvSpPr>
          <p:cNvPr id="257027" name="Rectangle 2"/>
          <p:cNvSpPr>
            <a:spLocks noGrp="1" noRot="1" noChangeAspect="1" noChangeArrowheads="1" noTextEdit="1"/>
          </p:cNvSpPr>
          <p:nvPr>
            <p:ph type="sldImg"/>
          </p:nvPr>
        </p:nvSpPr>
        <p:spPr>
          <a:xfrm>
            <a:off x="1144588" y="685800"/>
            <a:ext cx="4572000" cy="3429000"/>
          </a:xfrm>
          <a:solidFill>
            <a:srgbClr val="FFFFFF"/>
          </a:solidFill>
          <a:ln w="12700" cap="flat"/>
        </p:spPr>
      </p:sp>
      <p:sp>
        <p:nvSpPr>
          <p:cNvPr id="257028"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34047725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9C3EFFDC-A646-4FE5-AF87-F1115D92E4B3}" type="slidenum">
              <a:rPr lang="en-US" smtClean="0"/>
              <a:pPr/>
              <a:t>103</a:t>
            </a:fld>
            <a:endParaRPr lang="en-US"/>
          </a:p>
        </p:txBody>
      </p:sp>
      <p:sp>
        <p:nvSpPr>
          <p:cNvPr id="259075" name="Rectangle 2"/>
          <p:cNvSpPr>
            <a:spLocks noGrp="1" noRot="1" noChangeAspect="1" noChangeArrowheads="1" noTextEdit="1"/>
          </p:cNvSpPr>
          <p:nvPr>
            <p:ph type="sldImg"/>
          </p:nvPr>
        </p:nvSpPr>
        <p:spPr>
          <a:solidFill>
            <a:srgbClr val="FFFFFF"/>
          </a:solidFill>
          <a:ln/>
        </p:spPr>
      </p:sp>
      <p:sp>
        <p:nvSpPr>
          <p:cNvPr id="2590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i="1" dirty="0"/>
              <a:t>Italic  </a:t>
            </a:r>
            <a:r>
              <a:rPr lang="en-US" i="0" dirty="0"/>
              <a:t>means abstract</a:t>
            </a:r>
            <a:endParaRPr lang="ru-RU" i="1" dirty="0"/>
          </a:p>
        </p:txBody>
      </p:sp>
    </p:spTree>
    <p:extLst>
      <p:ext uri="{BB962C8B-B14F-4D97-AF65-F5344CB8AC3E}">
        <p14:creationId xmlns:p14="http://schemas.microsoft.com/office/powerpoint/2010/main" val="129368210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22BB7D38-DB4F-4C57-AEF1-6A5BD92AE28F}" type="slidenum">
              <a:rPr lang="en-US" smtClean="0"/>
              <a:pPr/>
              <a:t>104</a:t>
            </a:fld>
            <a:endParaRPr lang="en-US"/>
          </a:p>
        </p:txBody>
      </p:sp>
      <p:sp>
        <p:nvSpPr>
          <p:cNvPr id="260099" name="Rectangle 2"/>
          <p:cNvSpPr>
            <a:spLocks noGrp="1" noRot="1" noChangeAspect="1" noChangeArrowheads="1" noTextEdit="1"/>
          </p:cNvSpPr>
          <p:nvPr>
            <p:ph type="sldImg"/>
          </p:nvPr>
        </p:nvSpPr>
        <p:spPr>
          <a:solidFill>
            <a:srgbClr val="FFFFFF"/>
          </a:solidFill>
          <a:ln/>
        </p:spPr>
      </p:sp>
      <p:sp>
        <p:nvSpPr>
          <p:cNvPr id="2601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413143851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11D24B0E-C4C6-4829-91A8-3975FA0671C4}" type="slidenum">
              <a:rPr lang="en-US" smtClean="0"/>
              <a:pPr/>
              <a:t>105</a:t>
            </a:fld>
            <a:endParaRPr lang="en-US"/>
          </a:p>
        </p:txBody>
      </p:sp>
      <p:sp>
        <p:nvSpPr>
          <p:cNvPr id="261123" name="Rectangle 2"/>
          <p:cNvSpPr>
            <a:spLocks noGrp="1" noRot="1" noChangeAspect="1" noChangeArrowheads="1" noTextEdit="1"/>
          </p:cNvSpPr>
          <p:nvPr>
            <p:ph type="sldImg"/>
          </p:nvPr>
        </p:nvSpPr>
        <p:spPr>
          <a:solidFill>
            <a:srgbClr val="FFFFFF"/>
          </a:solidFill>
          <a:ln w="12700" cap="flat"/>
        </p:spPr>
      </p:sp>
      <p:sp>
        <p:nvSpPr>
          <p:cNvPr id="261124"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582986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17259" y="2539892"/>
            <a:ext cx="8266176" cy="996229"/>
          </a:xfrm>
        </p:spPr>
        <p:txBody>
          <a:bodyPr/>
          <a:lstStyle>
            <a:lvl1pPr>
              <a:defRPr sz="3400"/>
            </a:lvl1pPr>
          </a:lstStyle>
          <a:p>
            <a:r>
              <a:rPr lang="en-US"/>
              <a:t>Click to edit Master title style</a:t>
            </a:r>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ain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0" y="1820073"/>
            <a:ext cx="9144000" cy="3066252"/>
          </a:xfrm>
          <a:prstGeom prst="rect">
            <a:avLst/>
          </a:prstGeom>
          <a:gradFill>
            <a:gsLst>
              <a:gs pos="20000">
                <a:schemeClr val="bg1">
                  <a:alpha val="88000"/>
                </a:schemeClr>
              </a:gs>
              <a:gs pos="100000">
                <a:schemeClr val="bg1">
                  <a:alpha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lIns="64254" tIns="32127" rIns="64254" bIns="32127" rtlCol="0" anchor="ctr"/>
          <a:lstStyle/>
          <a:p>
            <a:pPr algn="ctr"/>
            <a:endParaRPr lang="en-US"/>
          </a:p>
        </p:txBody>
      </p:sp>
      <p:sp>
        <p:nvSpPr>
          <p:cNvPr id="4" name="Text Placeholder 2"/>
          <p:cNvSpPr>
            <a:spLocks noGrp="1"/>
          </p:cNvSpPr>
          <p:nvPr>
            <p:ph type="body" sz="quarter" idx="10" hasCustomPrompt="1"/>
          </p:nvPr>
        </p:nvSpPr>
        <p:spPr>
          <a:xfrm>
            <a:off x="457202" y="2432345"/>
            <a:ext cx="5397358" cy="1205087"/>
          </a:xfrm>
          <a:prstGeom prst="rect">
            <a:avLst/>
          </a:prstGeom>
        </p:spPr>
        <p:txBody>
          <a:bodyPr lIns="0" tIns="0" rIns="0" bIns="0">
            <a:noAutofit/>
          </a:bodyPr>
          <a:lstStyle>
            <a:lvl1pPr marL="0" indent="0">
              <a:spcBef>
                <a:spcPts val="0"/>
              </a:spcBef>
              <a:buNone/>
              <a:defRPr sz="3400" b="1" baseline="0">
                <a:solidFill>
                  <a:schemeClr val="accent4"/>
                </a:solidFill>
              </a:defRPr>
            </a:lvl1pPr>
          </a:lstStyle>
          <a:p>
            <a:r>
              <a:rPr lang="en-US" sz="3200" dirty="0"/>
              <a:t>Main title can extend over one or two lines</a:t>
            </a:r>
          </a:p>
        </p:txBody>
      </p:sp>
      <p:sp>
        <p:nvSpPr>
          <p:cNvPr id="5" name="Text Placeholder 4"/>
          <p:cNvSpPr>
            <a:spLocks noGrp="1"/>
          </p:cNvSpPr>
          <p:nvPr>
            <p:ph type="body" sz="quarter" idx="12" hasCustomPrompt="1"/>
          </p:nvPr>
        </p:nvSpPr>
        <p:spPr>
          <a:xfrm>
            <a:off x="457203" y="3869531"/>
            <a:ext cx="5397356" cy="387255"/>
          </a:xfrm>
          <a:prstGeom prst="rect">
            <a:avLst/>
          </a:prstGeom>
        </p:spPr>
        <p:txBody>
          <a:bodyPr lIns="0" tIns="0" rIns="0" bIns="0">
            <a:noAutofit/>
          </a:bodyPr>
          <a:lstStyle>
            <a:lvl1pPr marL="0" indent="0">
              <a:spcBef>
                <a:spcPts val="0"/>
              </a:spcBef>
              <a:buNone/>
              <a:defRPr sz="2200" b="0" baseline="0">
                <a:solidFill>
                  <a:srgbClr val="000000"/>
                </a:solidFill>
              </a:defRPr>
            </a:lvl1pPr>
          </a:lstStyle>
          <a:p>
            <a:pPr lvl="0"/>
            <a:r>
              <a:rPr lang="en-US" dirty="0"/>
              <a:t>Presenter Name</a:t>
            </a:r>
          </a:p>
        </p:txBody>
      </p:sp>
      <p:sp>
        <p:nvSpPr>
          <p:cNvPr id="6" name="Text Placeholder 15"/>
          <p:cNvSpPr>
            <a:spLocks noGrp="1"/>
          </p:cNvSpPr>
          <p:nvPr>
            <p:ph type="body" sz="quarter" idx="13" hasCustomPrompt="1"/>
          </p:nvPr>
        </p:nvSpPr>
        <p:spPr>
          <a:xfrm>
            <a:off x="457202" y="4256786"/>
            <a:ext cx="5397358" cy="315214"/>
          </a:xfrm>
          <a:prstGeom prst="rect">
            <a:avLst/>
          </a:prstGeom>
        </p:spPr>
        <p:txBody>
          <a:bodyPr lIns="0" tIns="0" rIns="0" bIns="0">
            <a:noAutofit/>
          </a:bodyPr>
          <a:lstStyle>
            <a:lvl1pPr marL="0" indent="0">
              <a:spcBef>
                <a:spcPts val="0"/>
              </a:spcBef>
              <a:buNone/>
              <a:defRPr sz="1700" b="0" baseline="0">
                <a:solidFill>
                  <a:srgbClr val="000000"/>
                </a:solidFill>
              </a:defRPr>
            </a:lvl1pPr>
          </a:lstStyle>
          <a:p>
            <a:pPr lvl="0"/>
            <a:r>
              <a:rPr lang="en-US" dirty="0"/>
              <a:t>Presenter Title</a:t>
            </a:r>
          </a:p>
        </p:txBody>
      </p:sp>
      <p:sp>
        <p:nvSpPr>
          <p:cNvPr id="7" name="Text Placeholder 15"/>
          <p:cNvSpPr>
            <a:spLocks noGrp="1"/>
          </p:cNvSpPr>
          <p:nvPr>
            <p:ph type="body" sz="quarter" idx="14" hasCustomPrompt="1"/>
          </p:nvPr>
        </p:nvSpPr>
        <p:spPr>
          <a:xfrm>
            <a:off x="457202" y="2117128"/>
            <a:ext cx="5397358" cy="315214"/>
          </a:xfrm>
          <a:prstGeom prst="rect">
            <a:avLst/>
          </a:prstGeom>
        </p:spPr>
        <p:txBody>
          <a:bodyPr lIns="0" tIns="0" rIns="0" bIns="0">
            <a:noAutofit/>
          </a:bodyPr>
          <a:lstStyle>
            <a:lvl1pPr marL="0" indent="0">
              <a:spcBef>
                <a:spcPts val="0"/>
              </a:spcBef>
              <a:buNone/>
              <a:defRPr sz="1700" b="1" baseline="0">
                <a:solidFill>
                  <a:schemeClr val="accent4"/>
                </a:solidFill>
              </a:defRPr>
            </a:lvl1pPr>
          </a:lstStyle>
          <a:p>
            <a:pPr lvl="0"/>
            <a:r>
              <a:rPr lang="en-US" dirty="0"/>
              <a:t>Event name 2013</a:t>
            </a:r>
          </a:p>
        </p:txBody>
      </p:sp>
      <p:pic>
        <p:nvPicPr>
          <p:cNvPr id="9" name="Picture 8" descr="PPT_Template_Footer.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4511583"/>
            <a:ext cx="9144000" cy="374742"/>
          </a:xfrm>
          <a:prstGeom prst="rect">
            <a:avLst/>
          </a:prstGeom>
        </p:spPr>
      </p:pic>
      <p:sp>
        <p:nvSpPr>
          <p:cNvPr id="11" name="TextBox 10"/>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303404946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Chapter Titl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Picture 2" descr="PPT_Template_Footer.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94" y="6483258"/>
            <a:ext cx="9144000" cy="374742"/>
          </a:xfrm>
          <a:prstGeom prst="rect">
            <a:avLst/>
          </a:prstGeom>
        </p:spPr>
      </p:pic>
      <p:sp>
        <p:nvSpPr>
          <p:cNvPr id="2" name="Title 1"/>
          <p:cNvSpPr>
            <a:spLocks noGrp="1"/>
          </p:cNvSpPr>
          <p:nvPr>
            <p:ph type="title" hasCustomPrompt="1"/>
          </p:nvPr>
        </p:nvSpPr>
        <p:spPr>
          <a:xfrm>
            <a:off x="894" y="2153448"/>
            <a:ext cx="9143106" cy="2371725"/>
          </a:xfrm>
          <a:prstGeom prst="rect">
            <a:avLst/>
          </a:prstGeom>
          <a:gradFill flip="none" rotWithShape="1">
            <a:gsLst>
              <a:gs pos="20000">
                <a:schemeClr val="bg2">
                  <a:alpha val="88000"/>
                </a:schemeClr>
              </a:gs>
              <a:gs pos="100000">
                <a:schemeClr val="bg2">
                  <a:alpha val="50000"/>
                </a:schemeClr>
              </a:gs>
            </a:gsLst>
            <a:lin ang="0" scaled="1"/>
            <a:tileRect/>
          </a:gradFill>
        </p:spPr>
        <p:txBody>
          <a:bodyPr vert="horz" lIns="0" tIns="0" rIns="0" bIns="0" anchor="ctr" anchorCtr="0"/>
          <a:lstStyle>
            <a:lvl1pPr marL="578277" algn="l">
              <a:defRPr sz="4200" baseline="0"/>
            </a:lvl1pPr>
          </a:lstStyle>
          <a:p>
            <a:r>
              <a:rPr lang="en-US" dirty="0"/>
              <a:t>Section/chapter title slide</a:t>
            </a:r>
          </a:p>
        </p:txBody>
      </p:sp>
      <p:sp>
        <p:nvSpPr>
          <p:cNvPr id="9" name="Text Placeholder 9"/>
          <p:cNvSpPr>
            <a:spLocks noGrp="1"/>
          </p:cNvSpPr>
          <p:nvPr>
            <p:ph type="body" sz="quarter" idx="11" hasCustomPrompt="1"/>
          </p:nvPr>
        </p:nvSpPr>
        <p:spPr>
          <a:xfrm>
            <a:off x="109782" y="6008407"/>
            <a:ext cx="8902680" cy="348587"/>
          </a:xfrm>
          <a:prstGeom prst="rect">
            <a:avLst/>
          </a:prstGeom>
        </p:spPr>
        <p:txBody>
          <a:bodyPr vert="horz" lIns="0" tIns="0" rIns="0" bIns="0" anchor="b" anchorCtr="0"/>
          <a:lstStyle>
            <a:lvl1pPr marL="0" indent="0">
              <a:buNone/>
              <a:defRPr sz="800" baseline="0">
                <a:solidFill>
                  <a:srgbClr val="595959"/>
                </a:solidFill>
              </a:defRPr>
            </a:lvl1pPr>
          </a:lstStyle>
          <a:p>
            <a:pPr lvl="0"/>
            <a:r>
              <a:rPr lang="en-US" dirty="0"/>
              <a:t>Image credit line goes here</a:t>
            </a:r>
          </a:p>
        </p:txBody>
      </p:sp>
      <p:sp>
        <p:nvSpPr>
          <p:cNvPr id="7" name="TextBox 6"/>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1238324753"/>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1 column)">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417641"/>
            <a:ext cx="8229644" cy="4767282"/>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57201" y="274639"/>
            <a:ext cx="8229600" cy="1143000"/>
          </a:xfrm>
          <a:prstGeom prst="rect">
            <a:avLst/>
          </a:prstGeom>
        </p:spPr>
        <p:txBody>
          <a:bodyPr lIns="0" tIns="0" rIns="0" bIns="0" anchor="t" anchorCtr="0">
            <a:noAutofit/>
          </a:bodyPr>
          <a:lstStyle>
            <a:lvl1pPr algn="l">
              <a:defRPr sz="3200">
                <a:solidFill>
                  <a:srgbClr val="1B58A8"/>
                </a:solidFill>
              </a:defRPr>
            </a:lvl1pPr>
          </a:lstStyle>
          <a:p>
            <a:r>
              <a:rPr lang="en-US"/>
              <a:t>Click to edit Master title style</a:t>
            </a:r>
            <a:endParaRPr lang="en-US" dirty="0"/>
          </a:p>
        </p:txBody>
      </p:sp>
      <p:sp>
        <p:nvSpPr>
          <p:cNvPr id="7" name="TextBox 6"/>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4089397270"/>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2 column)">
    <p:spTree>
      <p:nvGrpSpPr>
        <p:cNvPr id="1" name=""/>
        <p:cNvGrpSpPr/>
        <p:nvPr/>
      </p:nvGrpSpPr>
      <p:grpSpPr>
        <a:xfrm>
          <a:off x="0" y="0"/>
          <a:ext cx="0" cy="0"/>
          <a:chOff x="0" y="0"/>
          <a:chExt cx="0" cy="0"/>
        </a:xfrm>
      </p:grpSpPr>
      <p:sp>
        <p:nvSpPr>
          <p:cNvPr id="8" name="Title 1"/>
          <p:cNvSpPr>
            <a:spLocks noGrp="1"/>
          </p:cNvSpPr>
          <p:nvPr>
            <p:ph type="title"/>
          </p:nvPr>
        </p:nvSpPr>
        <p:spPr>
          <a:xfrm>
            <a:off x="457201" y="274639"/>
            <a:ext cx="8229600" cy="1143000"/>
          </a:xfrm>
          <a:prstGeom prst="rect">
            <a:avLst/>
          </a:prstGeom>
        </p:spPr>
        <p:txBody>
          <a:bodyPr lIns="0" tIns="0" rIns="0" bIns="0" anchor="t" anchorCtr="0">
            <a:noAutofit/>
          </a:bodyPr>
          <a:lstStyle>
            <a:lvl1pPr algn="l">
              <a:defRPr sz="3200">
                <a:solidFill>
                  <a:srgbClr val="1B58A8"/>
                </a:solidFill>
              </a:defRPr>
            </a:lvl1pPr>
          </a:lstStyle>
          <a:p>
            <a:r>
              <a:rPr lang="en-US"/>
              <a:t>Click to edit Master title style</a:t>
            </a:r>
            <a:endParaRPr lang="en-US" dirty="0"/>
          </a:p>
        </p:txBody>
      </p:sp>
      <p:sp>
        <p:nvSpPr>
          <p:cNvPr id="13" name="Content Placeholder 2"/>
          <p:cNvSpPr>
            <a:spLocks noGrp="1"/>
          </p:cNvSpPr>
          <p:nvPr>
            <p:ph idx="17"/>
          </p:nvPr>
        </p:nvSpPr>
        <p:spPr>
          <a:xfrm>
            <a:off x="457204" y="1417641"/>
            <a:ext cx="4040187" cy="4767282"/>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8"/>
          </p:nvPr>
        </p:nvSpPr>
        <p:spPr>
          <a:xfrm>
            <a:off x="4646616" y="1417640"/>
            <a:ext cx="4040187" cy="4767281"/>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3298238507"/>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Keywor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hasCustomPrompt="1"/>
          </p:nvPr>
        </p:nvSpPr>
        <p:spPr>
          <a:xfrm>
            <a:off x="0" y="4"/>
            <a:ext cx="9144000" cy="6184921"/>
          </a:xfrm>
          <a:prstGeom prst="rect">
            <a:avLst/>
          </a:prstGeom>
        </p:spPr>
        <p:txBody>
          <a:bodyPr lIns="0" tIns="0" rIns="0" bIns="0" anchor="ctr" anchorCtr="1">
            <a:normAutofit/>
          </a:bodyPr>
          <a:lstStyle>
            <a:lvl1pPr marL="0" indent="0" algn="ctr">
              <a:spcBef>
                <a:spcPts val="0"/>
              </a:spcBef>
              <a:buNone/>
              <a:defRPr sz="9800" b="1" i="0">
                <a:solidFill>
                  <a:srgbClr val="1B58A8"/>
                </a:solidFill>
                <a:latin typeface="Frutiger Next LT W1G"/>
                <a:cs typeface="Frutiger Next LT W1G"/>
              </a:defRPr>
            </a:lvl1pPr>
          </a:lstStyle>
          <a:p>
            <a:pPr lvl="0"/>
            <a:r>
              <a:rPr lang="en-US" dirty="0"/>
              <a:t>Keyword</a:t>
            </a:r>
          </a:p>
        </p:txBody>
      </p:sp>
      <p:sp>
        <p:nvSpPr>
          <p:cNvPr id="4" name="TextBox 3"/>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465741355"/>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Text and Images">
    <p:spTree>
      <p:nvGrpSpPr>
        <p:cNvPr id="1" name=""/>
        <p:cNvGrpSpPr/>
        <p:nvPr/>
      </p:nvGrpSpPr>
      <p:grpSpPr>
        <a:xfrm>
          <a:off x="0" y="0"/>
          <a:ext cx="0" cy="0"/>
          <a:chOff x="0" y="0"/>
          <a:chExt cx="0" cy="0"/>
        </a:xfrm>
      </p:grpSpPr>
      <p:sp>
        <p:nvSpPr>
          <p:cNvPr id="9" name="Picture Placeholder 6"/>
          <p:cNvSpPr>
            <a:spLocks noGrp="1"/>
          </p:cNvSpPr>
          <p:nvPr>
            <p:ph type="pic" sz="quarter" idx="13"/>
          </p:nvPr>
        </p:nvSpPr>
        <p:spPr>
          <a:xfrm>
            <a:off x="4646570" y="1417643"/>
            <a:ext cx="4040232" cy="2160739"/>
          </a:xfrm>
          <a:prstGeom prst="rect">
            <a:avLst/>
          </a:prstGeom>
        </p:spPr>
        <p:txBody>
          <a:bodyPr vert="horz" lIns="64254" tIns="32127" rIns="64254" bIns="32127"/>
          <a:lstStyle>
            <a:lvl1pPr marL="0" indent="0">
              <a:buClr>
                <a:schemeClr val="accent4"/>
              </a:buClr>
              <a:buNone/>
              <a:defRPr/>
            </a:lvl1pPr>
          </a:lstStyle>
          <a:p>
            <a:r>
              <a:rPr lang="en-US"/>
              <a:t>Click icon to add picture</a:t>
            </a:r>
            <a:endParaRPr lang="en-US" dirty="0"/>
          </a:p>
        </p:txBody>
      </p:sp>
      <p:sp>
        <p:nvSpPr>
          <p:cNvPr id="15" name="Title 1"/>
          <p:cNvSpPr>
            <a:spLocks noGrp="1"/>
          </p:cNvSpPr>
          <p:nvPr>
            <p:ph type="title"/>
          </p:nvPr>
        </p:nvSpPr>
        <p:spPr>
          <a:xfrm>
            <a:off x="457201" y="274639"/>
            <a:ext cx="8229600" cy="1143000"/>
          </a:xfrm>
          <a:prstGeom prst="rect">
            <a:avLst/>
          </a:prstGeom>
        </p:spPr>
        <p:txBody>
          <a:bodyPr lIns="0" tIns="0" rIns="0" bIns="0" anchor="t" anchorCtr="0">
            <a:noAutofit/>
          </a:bodyPr>
          <a:lstStyle>
            <a:lvl1pPr algn="l">
              <a:defRPr sz="3200">
                <a:solidFill>
                  <a:srgbClr val="1B58A8"/>
                </a:solidFill>
              </a:defRPr>
            </a:lvl1pPr>
          </a:lstStyle>
          <a:p>
            <a:r>
              <a:rPr lang="en-US"/>
              <a:t>Click to edit Master title style</a:t>
            </a:r>
            <a:endParaRPr lang="en-US" dirty="0"/>
          </a:p>
        </p:txBody>
      </p:sp>
      <p:sp>
        <p:nvSpPr>
          <p:cNvPr id="17" name="Text Placeholder 16"/>
          <p:cNvSpPr>
            <a:spLocks noGrp="1"/>
          </p:cNvSpPr>
          <p:nvPr>
            <p:ph type="body" sz="quarter" idx="14" hasCustomPrompt="1"/>
          </p:nvPr>
        </p:nvSpPr>
        <p:spPr>
          <a:xfrm>
            <a:off x="4646570" y="3578380"/>
            <a:ext cx="4040232" cy="173214"/>
          </a:xfrm>
          <a:prstGeom prst="rect">
            <a:avLst/>
          </a:prstGeom>
        </p:spPr>
        <p:txBody>
          <a:bodyPr vert="horz" lIns="0" tIns="0" rIns="0" bIns="0"/>
          <a:lstStyle>
            <a:lvl1pPr marL="0" indent="0">
              <a:buNone/>
              <a:defRPr sz="800" baseline="0">
                <a:solidFill>
                  <a:srgbClr val="595959"/>
                </a:solidFill>
              </a:defRPr>
            </a:lvl1pPr>
          </a:lstStyle>
          <a:p>
            <a:pPr lvl="0"/>
            <a:r>
              <a:rPr lang="en-US" dirty="0"/>
              <a:t>Image credit line goes here</a:t>
            </a:r>
          </a:p>
        </p:txBody>
      </p:sp>
      <p:sp>
        <p:nvSpPr>
          <p:cNvPr id="12" name="Content Placeholder 2"/>
          <p:cNvSpPr>
            <a:spLocks noGrp="1"/>
          </p:cNvSpPr>
          <p:nvPr>
            <p:ph idx="17"/>
          </p:nvPr>
        </p:nvSpPr>
        <p:spPr>
          <a:xfrm>
            <a:off x="457204" y="1417641"/>
            <a:ext cx="4040187" cy="4767282"/>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6"/>
          <p:cNvSpPr>
            <a:spLocks noGrp="1"/>
          </p:cNvSpPr>
          <p:nvPr>
            <p:ph type="pic" sz="quarter" idx="18"/>
          </p:nvPr>
        </p:nvSpPr>
        <p:spPr>
          <a:xfrm>
            <a:off x="4646570" y="3852669"/>
            <a:ext cx="4040232" cy="2160739"/>
          </a:xfrm>
          <a:prstGeom prst="rect">
            <a:avLst/>
          </a:prstGeom>
        </p:spPr>
        <p:txBody>
          <a:bodyPr vert="horz" lIns="64254" tIns="32127" rIns="64254" bIns="32127"/>
          <a:lstStyle>
            <a:lvl1pPr marL="0" indent="0">
              <a:buClr>
                <a:schemeClr val="accent4"/>
              </a:buClr>
              <a:buNone/>
              <a:defRPr/>
            </a:lvl1pPr>
          </a:lstStyle>
          <a:p>
            <a:r>
              <a:rPr lang="en-US"/>
              <a:t>Click icon to add picture</a:t>
            </a:r>
            <a:endParaRPr lang="en-US" dirty="0"/>
          </a:p>
        </p:txBody>
      </p:sp>
      <p:sp>
        <p:nvSpPr>
          <p:cNvPr id="14" name="Text Placeholder 16"/>
          <p:cNvSpPr>
            <a:spLocks noGrp="1"/>
          </p:cNvSpPr>
          <p:nvPr>
            <p:ph type="body" sz="quarter" idx="19" hasCustomPrompt="1"/>
          </p:nvPr>
        </p:nvSpPr>
        <p:spPr>
          <a:xfrm>
            <a:off x="4646570" y="6013407"/>
            <a:ext cx="4040232" cy="173214"/>
          </a:xfrm>
          <a:prstGeom prst="rect">
            <a:avLst/>
          </a:prstGeom>
        </p:spPr>
        <p:txBody>
          <a:bodyPr vert="horz" lIns="0" tIns="0" rIns="0" bIns="0"/>
          <a:lstStyle>
            <a:lvl1pPr marL="0" indent="0">
              <a:buNone/>
              <a:defRPr sz="800" baseline="0">
                <a:solidFill>
                  <a:srgbClr val="595959"/>
                </a:solidFill>
              </a:defRPr>
            </a:lvl1pPr>
          </a:lstStyle>
          <a:p>
            <a:pPr lvl="0"/>
            <a:r>
              <a:rPr lang="en-US" dirty="0"/>
              <a:t>Image credit line goes here</a:t>
            </a:r>
          </a:p>
        </p:txBody>
      </p:sp>
      <p:sp>
        <p:nvSpPr>
          <p:cNvPr id="10" name="TextBox 9"/>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4249235779"/>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Image Full Screen with Credit Lin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7" name="Picture 6" descr="PPT_Template_Footer.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6483258"/>
            <a:ext cx="9144000" cy="374742"/>
          </a:xfrm>
          <a:prstGeom prst="rect">
            <a:avLst/>
          </a:prstGeom>
        </p:spPr>
      </p:pic>
      <p:sp>
        <p:nvSpPr>
          <p:cNvPr id="10" name="Text Placeholder 9"/>
          <p:cNvSpPr>
            <a:spLocks noGrp="1"/>
          </p:cNvSpPr>
          <p:nvPr>
            <p:ph type="body" sz="quarter" idx="11" hasCustomPrompt="1"/>
          </p:nvPr>
        </p:nvSpPr>
        <p:spPr>
          <a:xfrm>
            <a:off x="109782" y="6008407"/>
            <a:ext cx="8902680" cy="348587"/>
          </a:xfrm>
          <a:prstGeom prst="rect">
            <a:avLst/>
          </a:prstGeom>
        </p:spPr>
        <p:txBody>
          <a:bodyPr vert="horz" lIns="0" tIns="0" rIns="0" bIns="0" anchor="b" anchorCtr="0"/>
          <a:lstStyle>
            <a:lvl1pPr marL="0" indent="0">
              <a:buNone/>
              <a:defRPr lang="en-US" sz="800" smtClean="0"/>
            </a:lvl1pPr>
          </a:lstStyle>
          <a:p>
            <a:pPr lvl="0"/>
            <a:r>
              <a:rPr lang="en-US" dirty="0"/>
              <a:t>Image courtesy of Castro Mello Architects</a:t>
            </a:r>
          </a:p>
        </p:txBody>
      </p:sp>
      <p:sp>
        <p:nvSpPr>
          <p:cNvPr id="6" name="TextBox 5"/>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2915085723"/>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Final">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109781" y="5799669"/>
            <a:ext cx="8923546" cy="703310"/>
          </a:xfrm>
          <a:prstGeom prst="rect">
            <a:avLst/>
          </a:prstGeom>
        </p:spPr>
        <p:txBody>
          <a:bodyPr vert="horz" lIns="0" tIns="0" rIns="0" bIns="0" anchor="b" anchorCtr="0"/>
          <a:lstStyle>
            <a:lvl1pPr marL="0" indent="0">
              <a:buNone/>
              <a:defRPr sz="800" kern="0" spc="-7">
                <a:solidFill>
                  <a:srgbClr val="595959"/>
                </a:solidFill>
              </a:defRPr>
            </a:lvl1pPr>
          </a:lstStyle>
          <a:p>
            <a:r>
              <a:rPr lang="en-US" dirty="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p:txBody>
      </p:sp>
      <p:sp>
        <p:nvSpPr>
          <p:cNvPr id="8" name="TextBox 7"/>
          <p:cNvSpPr txBox="1"/>
          <p:nvPr/>
        </p:nvSpPr>
        <p:spPr>
          <a:xfrm>
            <a:off x="109784" y="6605222"/>
            <a:ext cx="1969821" cy="12311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 Inc. All rights reserved.</a:t>
            </a:r>
          </a:p>
        </p:txBody>
      </p:sp>
      <p:pic>
        <p:nvPicPr>
          <p:cNvPr id="6" name="Picture 5" descr="PPT_Template_Autodesk_Logo.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21478" y="2847647"/>
            <a:ext cx="5408750" cy="883751"/>
          </a:xfrm>
          <a:prstGeom prst="rect">
            <a:avLst/>
          </a:prstGeom>
        </p:spPr>
      </p:pic>
    </p:spTree>
    <p:extLst>
      <p:ext uri="{BB962C8B-B14F-4D97-AF65-F5344CB8AC3E}">
        <p14:creationId xmlns:p14="http://schemas.microsoft.com/office/powerpoint/2010/main" val="3231301732"/>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319490" name="Rectangle 2"/>
          <p:cNvSpPr>
            <a:spLocks noGrp="1" noChangeArrowheads="1"/>
          </p:cNvSpPr>
          <p:nvPr>
            <p:ph type="ctrTitle"/>
          </p:nvPr>
        </p:nvSpPr>
        <p:spPr>
          <a:xfrm>
            <a:off x="319088" y="3016250"/>
            <a:ext cx="4862512" cy="1022350"/>
          </a:xfrm>
          <a:prstGeom prst="rect">
            <a:avLst/>
          </a:prstGeom>
        </p:spPr>
        <p:txBody>
          <a:bodyPr anchor="t"/>
          <a:lstStyle>
            <a:lvl1pPr>
              <a:defRPr/>
            </a:lvl1pPr>
          </a:lstStyle>
          <a:p>
            <a:r>
              <a:rPr lang="en-US"/>
              <a:t>Click to edit Master title style</a:t>
            </a:r>
          </a:p>
        </p:txBody>
      </p:sp>
      <p:sp>
        <p:nvSpPr>
          <p:cNvPr id="319491" name="Rectangle 3"/>
          <p:cNvSpPr>
            <a:spLocks noGrp="1" noChangeArrowheads="1"/>
          </p:cNvSpPr>
          <p:nvPr>
            <p:ph type="subTitle" sz="quarter" idx="1"/>
          </p:nvPr>
        </p:nvSpPr>
        <p:spPr>
          <a:xfrm>
            <a:off x="319088" y="4113213"/>
            <a:ext cx="4862512" cy="838200"/>
          </a:xfrm>
          <a:prstGeom prst="rect">
            <a:avLst/>
          </a:prstGeom>
        </p:spPr>
        <p:txBody>
          <a:bodyPr/>
          <a:lstStyle>
            <a:lvl1pPr>
              <a:lnSpc>
                <a:spcPct val="85000"/>
              </a:lnSpc>
              <a:defRPr b="0"/>
            </a:lvl1pPr>
          </a:lstStyle>
          <a:p>
            <a:r>
              <a:rPr lang="en-US"/>
              <a:t>Click to edit Master subtitle style</a:t>
            </a:r>
          </a:p>
        </p:txBody>
      </p:sp>
      <p:sp>
        <p:nvSpPr>
          <p:cNvPr id="7" name="Rectangle 4"/>
          <p:cNvSpPr>
            <a:spLocks noGrp="1" noChangeArrowheads="1"/>
          </p:cNvSpPr>
          <p:nvPr>
            <p:ph type="ftr" sz="quarter" idx="10"/>
          </p:nvPr>
        </p:nvSpPr>
        <p:spPr>
          <a:xfrm>
            <a:off x="319088" y="6535738"/>
            <a:ext cx="4113212" cy="231775"/>
          </a:xfrm>
          <a:prstGeom prst="rect">
            <a:avLst/>
          </a:prstGeom>
        </p:spPr>
        <p:txBody>
          <a:bodyPr/>
          <a:lstStyle>
            <a:lvl1pPr>
              <a:defRPr/>
            </a:lvl1pPr>
          </a:lstStyle>
          <a:p>
            <a:pPr>
              <a:defRPr/>
            </a:pPr>
            <a:endParaRPr lang="en-US"/>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9300" y="255530"/>
            <a:ext cx="7933930" cy="996452"/>
          </a:xfr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749300" y="1508626"/>
            <a:ext cx="7933930" cy="470887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3"/>
          <p:cNvSpPr>
            <a:spLocks noGrp="1"/>
          </p:cNvSpPr>
          <p:nvPr userDrawn="1">
            <p:ph type="ftr" sz="quarter" idx="4294967295"/>
          </p:nvPr>
        </p:nvSpPr>
        <p:spPr>
          <a:xfrm>
            <a:off x="3588775" y="6473877"/>
            <a:ext cx="1910325" cy="206323"/>
          </a:xfrm>
          <a:prstGeom prst="rect">
            <a:avLst/>
          </a:prstGeom>
          <a:noFill/>
        </p:spPr>
        <p:txBody>
          <a:bodyPr/>
          <a:lstStyle/>
          <a:p>
            <a:endParaRPr lang="en-US" sz="1050" dirty="0"/>
          </a:p>
        </p:txBody>
      </p:sp>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9300" y="255530"/>
            <a:ext cx="7933930" cy="996452"/>
          </a:xfrm>
          <a:prstGeom prst="rect">
            <a:avLst/>
          </a:prstGeo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749300" y="1508626"/>
            <a:ext cx="7933930" cy="4708877"/>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3"/>
          <p:cNvSpPr>
            <a:spLocks noGrp="1"/>
          </p:cNvSpPr>
          <p:nvPr userDrawn="1">
            <p:ph type="ftr" sz="quarter" idx="4294967295"/>
          </p:nvPr>
        </p:nvSpPr>
        <p:spPr>
          <a:xfrm>
            <a:off x="3588775" y="6473877"/>
            <a:ext cx="1910325" cy="206323"/>
          </a:xfrm>
          <a:prstGeom prst="rect">
            <a:avLst/>
          </a:prstGeom>
          <a:noFill/>
        </p:spPr>
        <p:txBody>
          <a:bodyPr/>
          <a:lstStyle/>
          <a:p>
            <a:endParaRPr lang="en-US" sz="1050" dirty="0"/>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and Chart">
    <p:spTree>
      <p:nvGrpSpPr>
        <p:cNvPr id="1" name=""/>
        <p:cNvGrpSpPr/>
        <p:nvPr/>
      </p:nvGrpSpPr>
      <p:grpSpPr>
        <a:xfrm>
          <a:off x="0" y="0"/>
          <a:ext cx="0" cy="0"/>
          <a:chOff x="0" y="0"/>
          <a:chExt cx="0" cy="0"/>
        </a:xfrm>
      </p:grpSpPr>
      <p:sp>
        <p:nvSpPr>
          <p:cNvPr id="3" name="Chart Placeholder 2"/>
          <p:cNvSpPr>
            <a:spLocks noGrp="1"/>
          </p:cNvSpPr>
          <p:nvPr>
            <p:ph type="chart" idx="1"/>
          </p:nvPr>
        </p:nvSpPr>
        <p:spPr>
          <a:xfrm>
            <a:off x="736600" y="1416050"/>
            <a:ext cx="7975600" cy="4984750"/>
          </a:xfrm>
          <a:prstGeom prst="rect">
            <a:avLst/>
          </a:prstGeom>
        </p:spPr>
        <p:txBody>
          <a:bodyPr/>
          <a:lstStyle/>
          <a:p>
            <a:pPr lvl="0"/>
            <a:endParaRPr lang="en-GB" noProof="0"/>
          </a:p>
        </p:txBody>
      </p:sp>
      <p:sp>
        <p:nvSpPr>
          <p:cNvPr id="5" name="Footer Placeholder 3"/>
          <p:cNvSpPr>
            <a:spLocks noGrp="1"/>
          </p:cNvSpPr>
          <p:nvPr>
            <p:ph type="ftr" sz="quarter" idx="4294967295"/>
          </p:nvPr>
        </p:nvSpPr>
        <p:spPr>
          <a:xfrm>
            <a:off x="3588775" y="6473877"/>
            <a:ext cx="1910325" cy="206323"/>
          </a:xfrm>
          <a:prstGeom prst="rect">
            <a:avLst/>
          </a:prstGeom>
          <a:noFill/>
        </p:spPr>
        <p:txBody>
          <a:bodyPr/>
          <a:lstStyle/>
          <a:p>
            <a:endParaRPr lang="en-US" sz="1050" dirty="0"/>
          </a:p>
        </p:txBody>
      </p:sp>
      <p:sp>
        <p:nvSpPr>
          <p:cNvPr id="6" name="Title 1"/>
          <p:cNvSpPr>
            <a:spLocks noGrp="1"/>
          </p:cNvSpPr>
          <p:nvPr>
            <p:ph type="title"/>
          </p:nvPr>
        </p:nvSpPr>
        <p:spPr>
          <a:xfrm>
            <a:off x="749300" y="255530"/>
            <a:ext cx="7933930" cy="996452"/>
          </a:xfrm>
          <a:prstGeom prst="rect">
            <a:avLst/>
          </a:prstGeom>
        </p:spPr>
        <p:txBody>
          <a:bodyPr/>
          <a:lstStyle>
            <a:lvl1pPr>
              <a:defRPr/>
            </a:lvl1pPr>
          </a:lstStyle>
          <a:p>
            <a:r>
              <a:rPr lang="en-US" dirty="0"/>
              <a:t>Click to edit Master title style</a:t>
            </a:r>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17259" y="2539892"/>
            <a:ext cx="8266176" cy="996229"/>
          </a:xfrm>
          <a:prstGeom prst="rect">
            <a:avLst/>
          </a:prstGeom>
        </p:spPr>
        <p:txBody>
          <a:bodyPr/>
          <a:lstStyle>
            <a:lvl1pPr>
              <a:defRPr sz="3400"/>
            </a:lvl1pPr>
          </a:lstStyle>
          <a:p>
            <a:r>
              <a:rPr lang="en-US"/>
              <a:t>Click to edit Master title style</a:t>
            </a:r>
          </a:p>
        </p:txBody>
      </p:sp>
    </p:spTree>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9010063"/>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9144000" cy="6321277"/>
          </a:xfrm>
        </p:spPr>
        <p:txBody>
          <a:bodyPr/>
          <a:lstStyle/>
          <a:p>
            <a:pPr lvl="0"/>
            <a:r>
              <a:rPr lang="en-US"/>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0"/>
          </p:nvPr>
        </p:nvSpPr>
        <p:spPr>
          <a:xfrm>
            <a:off x="424132" y="1510412"/>
            <a:ext cx="4067808" cy="47111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1"/>
          </p:nvPr>
        </p:nvSpPr>
        <p:spPr>
          <a:xfrm>
            <a:off x="4625552" y="1510411"/>
            <a:ext cx="4069950" cy="47133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319490" name="Rectangle 2"/>
          <p:cNvSpPr>
            <a:spLocks noGrp="1" noChangeArrowheads="1"/>
          </p:cNvSpPr>
          <p:nvPr>
            <p:ph type="ctrTitle"/>
          </p:nvPr>
        </p:nvSpPr>
        <p:spPr>
          <a:xfrm>
            <a:off x="319088" y="3016250"/>
            <a:ext cx="4862512" cy="1022350"/>
          </a:xfrm>
        </p:spPr>
        <p:txBody>
          <a:bodyPr anchor="t"/>
          <a:lstStyle>
            <a:lvl1pPr>
              <a:defRPr/>
            </a:lvl1pPr>
          </a:lstStyle>
          <a:p>
            <a:r>
              <a:rPr lang="en-US"/>
              <a:t>Click to edit Master title style</a:t>
            </a:r>
          </a:p>
        </p:txBody>
      </p:sp>
      <p:sp>
        <p:nvSpPr>
          <p:cNvPr id="319491" name="Rectangle 3"/>
          <p:cNvSpPr>
            <a:spLocks noGrp="1" noChangeArrowheads="1"/>
          </p:cNvSpPr>
          <p:nvPr>
            <p:ph type="subTitle" sz="quarter" idx="1"/>
          </p:nvPr>
        </p:nvSpPr>
        <p:spPr>
          <a:xfrm>
            <a:off x="319088" y="4113213"/>
            <a:ext cx="4862512" cy="838200"/>
          </a:xfrm>
        </p:spPr>
        <p:txBody>
          <a:bodyPr/>
          <a:lstStyle>
            <a:lvl1pPr>
              <a:lnSpc>
                <a:spcPct val="85000"/>
              </a:lnSpc>
              <a:defRPr b="0"/>
            </a:lvl1pPr>
          </a:lstStyle>
          <a:p>
            <a:r>
              <a:rPr lang="en-US"/>
              <a:t>Click to edit Master subtitle style</a:t>
            </a:r>
          </a:p>
        </p:txBody>
      </p:sp>
      <p:sp>
        <p:nvSpPr>
          <p:cNvPr id="7" name="Rectangle 4"/>
          <p:cNvSpPr>
            <a:spLocks noGrp="1" noChangeArrowheads="1"/>
          </p:cNvSpPr>
          <p:nvPr>
            <p:ph type="ftr" sz="quarter" idx="10"/>
          </p:nvPr>
        </p:nvSpPr>
        <p:spPr>
          <a:xfrm>
            <a:off x="319088" y="6535738"/>
            <a:ext cx="4113212" cy="231775"/>
          </a:xfrm>
          <a:prstGeom prst="rect">
            <a:avLst/>
          </a:prstGeom>
        </p:spPr>
        <p:txBody>
          <a:bodyPr/>
          <a:lstStyle>
            <a:lvl1pPr>
              <a:defRPr/>
            </a:lvl1pPr>
          </a:lstStyle>
          <a:p>
            <a:pPr>
              <a:defRPr/>
            </a:pPr>
            <a:endParaRPr lang="en-US"/>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and Chart">
    <p:spTree>
      <p:nvGrpSpPr>
        <p:cNvPr id="1" name=""/>
        <p:cNvGrpSpPr/>
        <p:nvPr/>
      </p:nvGrpSpPr>
      <p:grpSpPr>
        <a:xfrm>
          <a:off x="0" y="0"/>
          <a:ext cx="0" cy="0"/>
          <a:chOff x="0" y="0"/>
          <a:chExt cx="0" cy="0"/>
        </a:xfrm>
      </p:grpSpPr>
      <p:sp>
        <p:nvSpPr>
          <p:cNvPr id="3" name="Chart Placeholder 2"/>
          <p:cNvSpPr>
            <a:spLocks noGrp="1"/>
          </p:cNvSpPr>
          <p:nvPr>
            <p:ph type="chart" idx="1"/>
          </p:nvPr>
        </p:nvSpPr>
        <p:spPr>
          <a:xfrm>
            <a:off x="736600" y="1416050"/>
            <a:ext cx="7975600" cy="4984750"/>
          </a:xfrm>
        </p:spPr>
        <p:txBody>
          <a:bodyPr/>
          <a:lstStyle/>
          <a:p>
            <a:pPr lvl="0"/>
            <a:endParaRPr lang="en-GB" noProof="0"/>
          </a:p>
        </p:txBody>
      </p:sp>
      <p:sp>
        <p:nvSpPr>
          <p:cNvPr id="5" name="Footer Placeholder 3"/>
          <p:cNvSpPr>
            <a:spLocks noGrp="1"/>
          </p:cNvSpPr>
          <p:nvPr>
            <p:ph type="ftr" sz="quarter" idx="4294967295"/>
          </p:nvPr>
        </p:nvSpPr>
        <p:spPr>
          <a:xfrm>
            <a:off x="3588775" y="6473877"/>
            <a:ext cx="1910325" cy="206323"/>
          </a:xfrm>
          <a:prstGeom prst="rect">
            <a:avLst/>
          </a:prstGeom>
          <a:noFill/>
        </p:spPr>
        <p:txBody>
          <a:bodyPr/>
          <a:lstStyle/>
          <a:p>
            <a:endParaRPr lang="en-US" sz="1050" dirty="0"/>
          </a:p>
        </p:txBody>
      </p:sp>
      <p:sp>
        <p:nvSpPr>
          <p:cNvPr id="6" name="Title 1"/>
          <p:cNvSpPr>
            <a:spLocks noGrp="1"/>
          </p:cNvSpPr>
          <p:nvPr>
            <p:ph type="title"/>
          </p:nvPr>
        </p:nvSpPr>
        <p:spPr>
          <a:xfrm>
            <a:off x="749300" y="255530"/>
            <a:ext cx="7933930" cy="996452"/>
          </a:xfrm>
        </p:spPr>
        <p:txBody>
          <a:bodyPr/>
          <a:lstStyle>
            <a:lvl1pPr>
              <a:defRPr/>
            </a:lvl1pPr>
          </a:lstStyle>
          <a:p>
            <a:r>
              <a:rPr lang="en-US" dirty="0"/>
              <a:t>Click to edit Master title style</a:t>
            </a:r>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19088" y="136525"/>
            <a:ext cx="8062912" cy="6399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19088" y="1416050"/>
            <a:ext cx="3763962" cy="4984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235450" y="1416050"/>
            <a:ext cx="3765550" cy="4984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image" Target="../media/image3.png"/><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17259" y="255530"/>
            <a:ext cx="8265971" cy="996452"/>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a:sym typeface="Arial" pitchFamily="34" charset="0"/>
              </a:rPr>
              <a:t>Click to edit Master title style</a:t>
            </a:r>
          </a:p>
        </p:txBody>
      </p:sp>
      <p:sp>
        <p:nvSpPr>
          <p:cNvPr id="1027" name="Rectangle 2"/>
          <p:cNvSpPr>
            <a:spLocks noGrp="1" noChangeArrowheads="1"/>
          </p:cNvSpPr>
          <p:nvPr>
            <p:ph type="body" idx="1"/>
          </p:nvPr>
        </p:nvSpPr>
        <p:spPr bwMode="auto">
          <a:xfrm>
            <a:off x="417259" y="1508626"/>
            <a:ext cx="8265971" cy="4708877"/>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a:p>
            <a:pPr lvl="4"/>
            <a:r>
              <a:rPr lang="en-US">
                <a:sym typeface="Arial" pitchFamily="34" charset="0"/>
              </a:rPr>
              <a:t>Fifth level</a:t>
            </a:r>
          </a:p>
        </p:txBody>
      </p:sp>
      <p:pic>
        <p:nvPicPr>
          <p:cNvPr id="1028" name="Picture 2"/>
          <p:cNvPicPr>
            <a:picLocks noChangeAspect="1" noChangeArrowheads="1"/>
          </p:cNvPicPr>
          <p:nvPr/>
        </p:nvPicPr>
        <p:blipFill>
          <a:blip r:embed="rId12"/>
          <a:srcRect/>
          <a:stretch>
            <a:fillRect/>
          </a:stretch>
        </p:blipFill>
        <p:spPr bwMode="auto">
          <a:xfrm>
            <a:off x="0" y="6322393"/>
            <a:ext cx="9148463" cy="537839"/>
          </a:xfrm>
          <a:prstGeom prst="rect">
            <a:avLst/>
          </a:prstGeom>
          <a:noFill/>
          <a:ln w="12700">
            <a:noFill/>
            <a:miter lim="800000"/>
            <a:headEnd/>
            <a:tailEnd/>
          </a:ln>
        </p:spPr>
      </p:pic>
      <p:sp>
        <p:nvSpPr>
          <p:cNvPr id="5" name="Text Box 76"/>
          <p:cNvSpPr txBox="1">
            <a:spLocks noChangeArrowheads="1"/>
          </p:cNvSpPr>
          <p:nvPr/>
        </p:nvSpPr>
        <p:spPr bwMode="white">
          <a:xfrm>
            <a:off x="415028" y="6515435"/>
            <a:ext cx="2037206" cy="140597"/>
          </a:xfrm>
          <a:prstGeom prst="rect">
            <a:avLst/>
          </a:prstGeom>
          <a:noFill/>
          <a:ln w="9525">
            <a:noFill/>
            <a:miter lim="800000"/>
            <a:headEnd/>
            <a:tailEnd/>
          </a:ln>
          <a:effectLst/>
        </p:spPr>
        <p:txBody>
          <a:bodyPr lIns="0" tIns="0" rIns="0" bIns="0" anchor="ctr"/>
          <a:lstStyle/>
          <a:p>
            <a:pPr defTabSz="913704" eaLnBrk="0" hangingPunct="0">
              <a:defRPr/>
            </a:pPr>
            <a:r>
              <a:rPr lang="en-US" sz="600" dirty="0">
                <a:solidFill>
                  <a:srgbClr val="969696"/>
                </a:solidFill>
              </a:rPr>
              <a:t>© 2012</a:t>
            </a:r>
            <a:r>
              <a:rPr lang="en-US" sz="600" baseline="0" dirty="0">
                <a:solidFill>
                  <a:srgbClr val="969696"/>
                </a:solidFill>
              </a:rPr>
              <a:t> </a:t>
            </a:r>
            <a:r>
              <a:rPr lang="en-US" sz="600" dirty="0">
                <a:solidFill>
                  <a:srgbClr val="969696"/>
                </a:solidFill>
              </a:rPr>
              <a:t>Autodesk </a:t>
            </a:r>
          </a:p>
        </p:txBody>
      </p:sp>
    </p:spTree>
  </p:cSld>
  <p:clrMap bg1="dk1" tx1="lt1" bg2="dk2"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Lst>
  <p:transition spd="med">
    <p:fade/>
  </p:transition>
  <p:hf hdr="0" ftr="0" dt="0"/>
  <p:txStyles>
    <p:titleStyle>
      <a:lvl1pPr algn="l" rtl="0" eaLnBrk="1" fontAlgn="base" hangingPunct="1">
        <a:spcBef>
          <a:spcPct val="0"/>
        </a:spcBef>
        <a:spcAft>
          <a:spcPct val="0"/>
        </a:spcAft>
        <a:defRPr sz="2800" b="1">
          <a:solidFill>
            <a:srgbClr val="FFFFFF"/>
          </a:solidFill>
          <a:latin typeface="+mj-lt"/>
          <a:ea typeface="+mj-ea"/>
          <a:cs typeface="+mj-cs"/>
          <a:sym typeface="Arial" pitchFamily="34" charset="0"/>
        </a:defRPr>
      </a:lvl1pPr>
      <a:lvl2pPr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5pPr>
      <a:lvl6pPr marL="321431"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6pPr>
      <a:lvl7pPr marL="642862"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7pPr>
      <a:lvl8pPr marL="964291"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8pPr>
      <a:lvl9pPr marL="1285723"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9pPr>
    </p:titleStyle>
    <p:bodyStyle>
      <a:lvl1pPr marL="198594" indent="-198594" algn="l" rtl="0" eaLnBrk="1" fontAlgn="base" hangingPunct="1">
        <a:spcBef>
          <a:spcPts val="351"/>
        </a:spcBef>
        <a:spcAft>
          <a:spcPct val="0"/>
        </a:spcAft>
        <a:buClr>
          <a:srgbClr val="FFFFFF"/>
        </a:buClr>
        <a:buSzPct val="80000"/>
        <a:buFont typeface="Wingdings" pitchFamily="2" charset="2"/>
        <a:buChar char="§"/>
        <a:defRPr sz="2200">
          <a:solidFill>
            <a:srgbClr val="FFFFFF"/>
          </a:solidFill>
          <a:latin typeface="+mn-lt"/>
          <a:ea typeface="+mn-ea"/>
          <a:cs typeface="+mn-cs"/>
          <a:sym typeface="Arial" pitchFamily="34" charset="0"/>
        </a:defRPr>
      </a:lvl1pPr>
      <a:lvl2pPr marL="398303" indent="-198594" algn="l" rtl="0" eaLnBrk="1" fontAlgn="base" hangingPunct="1">
        <a:spcBef>
          <a:spcPts val="351"/>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2pPr>
      <a:lvl3pPr marL="638178" indent="-178511" algn="l" rtl="0" eaLnBrk="1" fontAlgn="base" hangingPunct="1">
        <a:spcBef>
          <a:spcPts val="281"/>
        </a:spcBef>
        <a:spcAft>
          <a:spcPct val="0"/>
        </a:spcAft>
        <a:buClr>
          <a:srgbClr val="FFFFFF"/>
        </a:buClr>
        <a:buSzPct val="80000"/>
        <a:buFont typeface="Wingdings" pitchFamily="2" charset="2"/>
        <a:buChar char="§"/>
        <a:defRPr sz="1700">
          <a:solidFill>
            <a:srgbClr val="FFFFFF"/>
          </a:solidFill>
          <a:latin typeface="+mn-lt"/>
          <a:ea typeface="+mn-ea"/>
          <a:cs typeface="+mn-cs"/>
          <a:sym typeface="Arial" pitchFamily="34" charset="0"/>
        </a:defRPr>
      </a:lvl3pPr>
      <a:lvl4pPr marL="998547" indent="-159545" algn="l" rtl="0" eaLnBrk="1" fontAlgn="base" hangingPunct="1">
        <a:spcBef>
          <a:spcPts val="211"/>
        </a:spcBef>
        <a:spcAft>
          <a:spcPct val="0"/>
        </a:spcAft>
        <a:buClr>
          <a:srgbClr val="FFFFFF"/>
        </a:buClr>
        <a:buSzPct val="80000"/>
        <a:buFont typeface="Wingdings" pitchFamily="2" charset="2"/>
        <a:buChar char="§"/>
        <a:defRPr sz="1500">
          <a:solidFill>
            <a:srgbClr val="FFFFFF"/>
          </a:solidFill>
          <a:latin typeface="+mn-lt"/>
          <a:ea typeface="+mn-ea"/>
          <a:cs typeface="+mn-cs"/>
          <a:sym typeface="Arial" pitchFamily="34" charset="0"/>
        </a:defRPr>
      </a:lvl4pPr>
      <a:lvl5pPr marL="1318751" indent="-143925" algn="l" rtl="0" eaLnBrk="1" fontAlgn="base" hangingPunct="1">
        <a:spcBef>
          <a:spcPts val="211"/>
        </a:spcBef>
        <a:spcAft>
          <a:spcPct val="0"/>
        </a:spcAft>
        <a:buClr>
          <a:srgbClr val="FFFFFF"/>
        </a:buClr>
        <a:buSzPct val="80000"/>
        <a:buFont typeface="Wingdings" pitchFamily="2" charset="2"/>
        <a:buChar char="§"/>
        <a:defRPr sz="1400">
          <a:solidFill>
            <a:srgbClr val="FFFFFF"/>
          </a:solidFill>
          <a:latin typeface="+mn-lt"/>
          <a:ea typeface="+mn-ea"/>
          <a:cs typeface="+mn-cs"/>
          <a:sym typeface="Arial" pitchFamily="34" charset="0"/>
        </a:defRPr>
      </a:lvl5pPr>
      <a:lvl6pPr marL="1641752" indent="-145091"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6pPr>
      <a:lvl7pPr marL="1963183" indent="-145091"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7pPr>
      <a:lvl8pPr marL="2284614" indent="-145091"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8pPr>
      <a:lvl9pPr marL="2606044" indent="-145091"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9pPr>
    </p:bodyStyle>
    <p:otherStyle>
      <a:defPPr>
        <a:defRPr lang="en-US"/>
      </a:defPPr>
      <a:lvl1pPr marL="0" algn="l" defTabSz="642862" rtl="0" eaLnBrk="1" latinLnBrk="0" hangingPunct="1">
        <a:defRPr sz="1300" kern="1200">
          <a:solidFill>
            <a:schemeClr val="tx1"/>
          </a:solidFill>
          <a:latin typeface="+mn-lt"/>
          <a:ea typeface="+mn-ea"/>
          <a:cs typeface="+mn-cs"/>
        </a:defRPr>
      </a:lvl1pPr>
      <a:lvl2pPr marL="321431" algn="l" defTabSz="642862" rtl="0" eaLnBrk="1" latinLnBrk="0" hangingPunct="1">
        <a:defRPr sz="1300" kern="1200">
          <a:solidFill>
            <a:schemeClr val="tx1"/>
          </a:solidFill>
          <a:latin typeface="+mn-lt"/>
          <a:ea typeface="+mn-ea"/>
          <a:cs typeface="+mn-cs"/>
        </a:defRPr>
      </a:lvl2pPr>
      <a:lvl3pPr marL="642862" algn="l" defTabSz="642862" rtl="0" eaLnBrk="1" latinLnBrk="0" hangingPunct="1">
        <a:defRPr sz="1300" kern="1200">
          <a:solidFill>
            <a:schemeClr val="tx1"/>
          </a:solidFill>
          <a:latin typeface="+mn-lt"/>
          <a:ea typeface="+mn-ea"/>
          <a:cs typeface="+mn-cs"/>
        </a:defRPr>
      </a:lvl3pPr>
      <a:lvl4pPr marL="964291" algn="l" defTabSz="642862" rtl="0" eaLnBrk="1" latinLnBrk="0" hangingPunct="1">
        <a:defRPr sz="1300" kern="1200">
          <a:solidFill>
            <a:schemeClr val="tx1"/>
          </a:solidFill>
          <a:latin typeface="+mn-lt"/>
          <a:ea typeface="+mn-ea"/>
          <a:cs typeface="+mn-cs"/>
        </a:defRPr>
      </a:lvl4pPr>
      <a:lvl5pPr marL="1285723" algn="l" defTabSz="642862" rtl="0" eaLnBrk="1" latinLnBrk="0" hangingPunct="1">
        <a:defRPr sz="1300" kern="1200">
          <a:solidFill>
            <a:schemeClr val="tx1"/>
          </a:solidFill>
          <a:latin typeface="+mn-lt"/>
          <a:ea typeface="+mn-ea"/>
          <a:cs typeface="+mn-cs"/>
        </a:defRPr>
      </a:lvl5pPr>
      <a:lvl6pPr marL="1607152" algn="l" defTabSz="642862" rtl="0" eaLnBrk="1" latinLnBrk="0" hangingPunct="1">
        <a:defRPr sz="1300" kern="1200">
          <a:solidFill>
            <a:schemeClr val="tx1"/>
          </a:solidFill>
          <a:latin typeface="+mn-lt"/>
          <a:ea typeface="+mn-ea"/>
          <a:cs typeface="+mn-cs"/>
        </a:defRPr>
      </a:lvl6pPr>
      <a:lvl7pPr marL="1928584" algn="l" defTabSz="642862" rtl="0" eaLnBrk="1" latinLnBrk="0" hangingPunct="1">
        <a:defRPr sz="1300" kern="1200">
          <a:solidFill>
            <a:schemeClr val="tx1"/>
          </a:solidFill>
          <a:latin typeface="+mn-lt"/>
          <a:ea typeface="+mn-ea"/>
          <a:cs typeface="+mn-cs"/>
        </a:defRPr>
      </a:lvl7pPr>
      <a:lvl8pPr marL="2250015" algn="l" defTabSz="642862" rtl="0" eaLnBrk="1" latinLnBrk="0" hangingPunct="1">
        <a:defRPr sz="1300" kern="1200">
          <a:solidFill>
            <a:schemeClr val="tx1"/>
          </a:solidFill>
          <a:latin typeface="+mn-lt"/>
          <a:ea typeface="+mn-ea"/>
          <a:cs typeface="+mn-cs"/>
        </a:defRPr>
      </a:lvl8pPr>
      <a:lvl9pPr marL="2571445" algn="l" defTabSz="642862"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bwMode="auto">
          <a:xfrm>
            <a:off x="417259" y="255530"/>
            <a:ext cx="8265971" cy="996452"/>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a:sym typeface="Arial" pitchFamily="34" charset="0"/>
              </a:rPr>
              <a:t>Click to edit Master title style</a:t>
            </a:r>
          </a:p>
        </p:txBody>
      </p:sp>
      <p:sp>
        <p:nvSpPr>
          <p:cNvPr id="3075" name="Rectangle 2"/>
          <p:cNvSpPr>
            <a:spLocks noGrp="1" noChangeArrowheads="1"/>
          </p:cNvSpPr>
          <p:nvPr>
            <p:ph type="body" idx="1"/>
          </p:nvPr>
        </p:nvSpPr>
        <p:spPr bwMode="auto">
          <a:xfrm>
            <a:off x="417259" y="1508626"/>
            <a:ext cx="8265971" cy="4708877"/>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a:p>
            <a:pPr lvl="4"/>
            <a:r>
              <a:rPr lang="en-US">
                <a:sym typeface="Arial" pitchFamily="34" charset="0"/>
              </a:rPr>
              <a:t>Fifth level</a:t>
            </a:r>
          </a:p>
        </p:txBody>
      </p:sp>
      <p:pic>
        <p:nvPicPr>
          <p:cNvPr id="3076" name="Picture 2"/>
          <p:cNvPicPr>
            <a:picLocks noChangeAspect="1" noChangeArrowheads="1"/>
          </p:cNvPicPr>
          <p:nvPr/>
        </p:nvPicPr>
        <p:blipFill>
          <a:blip r:embed="rId3"/>
          <a:srcRect/>
          <a:stretch>
            <a:fillRect/>
          </a:stretch>
        </p:blipFill>
        <p:spPr bwMode="auto">
          <a:xfrm>
            <a:off x="1" y="6322393"/>
            <a:ext cx="9148463" cy="537839"/>
          </a:xfrm>
          <a:prstGeom prst="rect">
            <a:avLst/>
          </a:prstGeom>
          <a:noFill/>
          <a:ln w="12700">
            <a:noFill/>
            <a:miter lim="800000"/>
            <a:headEnd/>
            <a:tailEnd/>
          </a:ln>
        </p:spPr>
      </p:pic>
      <p:sp>
        <p:nvSpPr>
          <p:cNvPr id="5" name="Text Box 76"/>
          <p:cNvSpPr txBox="1">
            <a:spLocks noChangeArrowheads="1"/>
          </p:cNvSpPr>
          <p:nvPr/>
        </p:nvSpPr>
        <p:spPr bwMode="white">
          <a:xfrm>
            <a:off x="415028" y="6515437"/>
            <a:ext cx="2037206" cy="140597"/>
          </a:xfrm>
          <a:prstGeom prst="rect">
            <a:avLst/>
          </a:prstGeom>
          <a:noFill/>
          <a:ln w="9525">
            <a:noFill/>
            <a:miter lim="800000"/>
            <a:headEnd/>
            <a:tailEnd/>
          </a:ln>
          <a:effectLst/>
        </p:spPr>
        <p:txBody>
          <a:bodyPr lIns="0" tIns="0" rIns="0" bIns="0" anchor="ctr"/>
          <a:lstStyle/>
          <a:p>
            <a:pPr defTabSz="913601" eaLnBrk="0" hangingPunct="0">
              <a:defRPr/>
            </a:pPr>
            <a:r>
              <a:rPr lang="en-US" sz="600" dirty="0">
                <a:solidFill>
                  <a:srgbClr val="969696"/>
                </a:solidFill>
              </a:rPr>
              <a:t>© 2011 Autodesk </a:t>
            </a:r>
          </a:p>
        </p:txBody>
      </p:sp>
    </p:spTree>
  </p:cSld>
  <p:clrMap bg1="dk1" tx1="lt1" bg2="dk2" tx2="lt2" accent1="accent1" accent2="accent2" accent3="accent3" accent4="accent4" accent5="accent5" accent6="accent6" hlink="hlink" folHlink="folHlink"/>
  <p:sldLayoutIdLst>
    <p:sldLayoutId id="2147483751" r:id="rId1"/>
  </p:sldLayoutIdLst>
  <p:transition/>
  <p:hf hdr="0" ftr="0" dt="0"/>
  <p:txStyles>
    <p:titleStyle>
      <a:lvl1pPr algn="l" rtl="0" eaLnBrk="1" fontAlgn="base" hangingPunct="1">
        <a:spcBef>
          <a:spcPct val="0"/>
        </a:spcBef>
        <a:spcAft>
          <a:spcPct val="0"/>
        </a:spcAft>
        <a:defRPr sz="2800" b="1">
          <a:solidFill>
            <a:srgbClr val="FFFFFF"/>
          </a:solidFill>
          <a:latin typeface="+mj-lt"/>
          <a:ea typeface="+mj-ea"/>
          <a:cs typeface="+mj-cs"/>
          <a:sym typeface="Arial" pitchFamily="34" charset="0"/>
        </a:defRPr>
      </a:lvl1pPr>
      <a:lvl2pPr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5pPr>
      <a:lvl6pPr marL="321395"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6pPr>
      <a:lvl7pPr marL="642790"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7pPr>
      <a:lvl8pPr marL="964183"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8pPr>
      <a:lvl9pPr marL="1285579"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9pPr>
    </p:titleStyle>
    <p:bodyStyle>
      <a:lvl1pPr marL="198572" indent="-198572" algn="l" rtl="0" eaLnBrk="1" fontAlgn="base" hangingPunct="1">
        <a:spcBef>
          <a:spcPts val="351"/>
        </a:spcBef>
        <a:spcAft>
          <a:spcPct val="0"/>
        </a:spcAft>
        <a:buClr>
          <a:srgbClr val="FFFFFF"/>
        </a:buClr>
        <a:buSzPct val="80000"/>
        <a:buFont typeface="Wingdings" pitchFamily="2" charset="2"/>
        <a:buChar char="§"/>
        <a:defRPr sz="2200">
          <a:solidFill>
            <a:srgbClr val="FFFFFF"/>
          </a:solidFill>
          <a:latin typeface="+mn-lt"/>
          <a:ea typeface="+mn-ea"/>
          <a:cs typeface="+mn-cs"/>
          <a:sym typeface="Arial" pitchFamily="34" charset="0"/>
        </a:defRPr>
      </a:lvl1pPr>
      <a:lvl2pPr marL="398258" indent="-198572" algn="l" rtl="0" eaLnBrk="1" fontAlgn="base" hangingPunct="1">
        <a:spcBef>
          <a:spcPts val="351"/>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2pPr>
      <a:lvl3pPr marL="638106" indent="-178491" algn="l" rtl="0" eaLnBrk="1" fontAlgn="base" hangingPunct="1">
        <a:spcBef>
          <a:spcPts val="281"/>
        </a:spcBef>
        <a:spcAft>
          <a:spcPct val="0"/>
        </a:spcAft>
        <a:buClr>
          <a:srgbClr val="FFFFFF"/>
        </a:buClr>
        <a:buSzPct val="80000"/>
        <a:buFont typeface="Wingdings" pitchFamily="2" charset="2"/>
        <a:buChar char="§"/>
        <a:defRPr sz="1700">
          <a:solidFill>
            <a:srgbClr val="FFFFFF"/>
          </a:solidFill>
          <a:latin typeface="+mn-lt"/>
          <a:ea typeface="+mn-ea"/>
          <a:cs typeface="+mn-cs"/>
          <a:sym typeface="Arial" pitchFamily="34" charset="0"/>
        </a:defRPr>
      </a:lvl3pPr>
      <a:lvl4pPr marL="998435" indent="-159527" algn="l" rtl="0" eaLnBrk="1" fontAlgn="base" hangingPunct="1">
        <a:spcBef>
          <a:spcPts val="211"/>
        </a:spcBef>
        <a:spcAft>
          <a:spcPct val="0"/>
        </a:spcAft>
        <a:buClr>
          <a:srgbClr val="FFFFFF"/>
        </a:buClr>
        <a:buSzPct val="80000"/>
        <a:buFont typeface="Wingdings" pitchFamily="2" charset="2"/>
        <a:buChar char="§"/>
        <a:defRPr sz="1500">
          <a:solidFill>
            <a:srgbClr val="FFFFFF"/>
          </a:solidFill>
          <a:latin typeface="+mn-lt"/>
          <a:ea typeface="+mn-ea"/>
          <a:cs typeface="+mn-cs"/>
          <a:sym typeface="Arial" pitchFamily="34" charset="0"/>
        </a:defRPr>
      </a:lvl4pPr>
      <a:lvl5pPr marL="1318603" indent="-143909" algn="l" rtl="0" eaLnBrk="1" fontAlgn="base" hangingPunct="1">
        <a:spcBef>
          <a:spcPts val="211"/>
        </a:spcBef>
        <a:spcAft>
          <a:spcPct val="0"/>
        </a:spcAft>
        <a:buClr>
          <a:srgbClr val="FFFFFF"/>
        </a:buClr>
        <a:buSzPct val="80000"/>
        <a:buFont typeface="Wingdings" pitchFamily="2" charset="2"/>
        <a:buChar char="§"/>
        <a:defRPr sz="1400">
          <a:solidFill>
            <a:srgbClr val="FFFFFF"/>
          </a:solidFill>
          <a:latin typeface="+mn-lt"/>
          <a:ea typeface="+mn-ea"/>
          <a:cs typeface="+mn-cs"/>
          <a:sym typeface="Arial" pitchFamily="34" charset="0"/>
        </a:defRPr>
      </a:lvl5pPr>
      <a:lvl6pPr marL="1641568" indent="-145075"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6pPr>
      <a:lvl7pPr marL="1962963" indent="-145075"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7pPr>
      <a:lvl8pPr marL="2284358" indent="-145075"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8pPr>
      <a:lvl9pPr marL="2605750" indent="-145075"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9pPr>
    </p:bodyStyle>
    <p:otherStyle>
      <a:defPPr>
        <a:defRPr lang="en-US"/>
      </a:defPPr>
      <a:lvl1pPr marL="0" algn="l" defTabSz="642790" rtl="0" eaLnBrk="1" latinLnBrk="0" hangingPunct="1">
        <a:defRPr sz="1300" kern="1200">
          <a:solidFill>
            <a:schemeClr val="tx1"/>
          </a:solidFill>
          <a:latin typeface="+mn-lt"/>
          <a:ea typeface="+mn-ea"/>
          <a:cs typeface="+mn-cs"/>
        </a:defRPr>
      </a:lvl1pPr>
      <a:lvl2pPr marL="321395" algn="l" defTabSz="642790" rtl="0" eaLnBrk="1" latinLnBrk="0" hangingPunct="1">
        <a:defRPr sz="1300" kern="1200">
          <a:solidFill>
            <a:schemeClr val="tx1"/>
          </a:solidFill>
          <a:latin typeface="+mn-lt"/>
          <a:ea typeface="+mn-ea"/>
          <a:cs typeface="+mn-cs"/>
        </a:defRPr>
      </a:lvl2pPr>
      <a:lvl3pPr marL="642790" algn="l" defTabSz="642790" rtl="0" eaLnBrk="1" latinLnBrk="0" hangingPunct="1">
        <a:defRPr sz="1300" kern="1200">
          <a:solidFill>
            <a:schemeClr val="tx1"/>
          </a:solidFill>
          <a:latin typeface="+mn-lt"/>
          <a:ea typeface="+mn-ea"/>
          <a:cs typeface="+mn-cs"/>
        </a:defRPr>
      </a:lvl3pPr>
      <a:lvl4pPr marL="964183" algn="l" defTabSz="642790" rtl="0" eaLnBrk="1" latinLnBrk="0" hangingPunct="1">
        <a:defRPr sz="1300" kern="1200">
          <a:solidFill>
            <a:schemeClr val="tx1"/>
          </a:solidFill>
          <a:latin typeface="+mn-lt"/>
          <a:ea typeface="+mn-ea"/>
          <a:cs typeface="+mn-cs"/>
        </a:defRPr>
      </a:lvl4pPr>
      <a:lvl5pPr marL="1285579" algn="l" defTabSz="642790" rtl="0" eaLnBrk="1" latinLnBrk="0" hangingPunct="1">
        <a:defRPr sz="1300" kern="1200">
          <a:solidFill>
            <a:schemeClr val="tx1"/>
          </a:solidFill>
          <a:latin typeface="+mn-lt"/>
          <a:ea typeface="+mn-ea"/>
          <a:cs typeface="+mn-cs"/>
        </a:defRPr>
      </a:lvl5pPr>
      <a:lvl6pPr marL="1606972" algn="l" defTabSz="642790" rtl="0" eaLnBrk="1" latinLnBrk="0" hangingPunct="1">
        <a:defRPr sz="1300" kern="1200">
          <a:solidFill>
            <a:schemeClr val="tx1"/>
          </a:solidFill>
          <a:latin typeface="+mn-lt"/>
          <a:ea typeface="+mn-ea"/>
          <a:cs typeface="+mn-cs"/>
        </a:defRPr>
      </a:lvl6pPr>
      <a:lvl7pPr marL="1928367" algn="l" defTabSz="642790" rtl="0" eaLnBrk="1" latinLnBrk="0" hangingPunct="1">
        <a:defRPr sz="1300" kern="1200">
          <a:solidFill>
            <a:schemeClr val="tx1"/>
          </a:solidFill>
          <a:latin typeface="+mn-lt"/>
          <a:ea typeface="+mn-ea"/>
          <a:cs typeface="+mn-cs"/>
        </a:defRPr>
      </a:lvl7pPr>
      <a:lvl8pPr marL="2249762" algn="l" defTabSz="642790" rtl="0" eaLnBrk="1" latinLnBrk="0" hangingPunct="1">
        <a:defRPr sz="1300" kern="1200">
          <a:solidFill>
            <a:schemeClr val="tx1"/>
          </a:solidFill>
          <a:latin typeface="+mn-lt"/>
          <a:ea typeface="+mn-ea"/>
          <a:cs typeface="+mn-cs"/>
        </a:defRPr>
      </a:lvl8pPr>
      <a:lvl9pPr marL="2571157" algn="l" defTabSz="642790"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15"/>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5124512"/>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6" r:id="rId13"/>
  </p:sldLayoutIdLst>
  <p:transition spd="med">
    <p:fade/>
  </p:transition>
  <p:hf hdr="0" ftr="0" dt="0"/>
  <p:txStyles>
    <p:title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p:titleStyle>
    <p:bodyStyle>
      <a:lvl1pPr marL="481899" indent="-481899" algn="l" defTabSz="571147" rtl="0" eaLnBrk="1" latinLnBrk="0" hangingPunct="1">
        <a:spcBef>
          <a:spcPts val="0"/>
        </a:spcBef>
        <a:buFont typeface="Wingdings" charset="2"/>
        <a:buChar char="§"/>
        <a:defRPr sz="3200" b="0" i="0" kern="1200" baseline="0">
          <a:solidFill>
            <a:schemeClr val="tx1"/>
          </a:solidFill>
          <a:latin typeface="Frutiger Next LT W1G"/>
          <a:ea typeface="+mn-ea"/>
          <a:cs typeface="Frutiger Next LT W1G"/>
        </a:defRPr>
      </a:lvl1pPr>
      <a:lvl2pPr marL="928114" indent="-356967" algn="l" defTabSz="571147" rtl="0" eaLnBrk="1" latinLnBrk="0" hangingPunct="1">
        <a:spcBef>
          <a:spcPct val="20000"/>
        </a:spcBef>
        <a:buFont typeface="Wingdings" charset="2"/>
        <a:buChar char="§"/>
        <a:defRPr sz="2500" b="0" i="0" kern="1200">
          <a:solidFill>
            <a:schemeClr val="tx1"/>
          </a:solidFill>
          <a:latin typeface="Frutiger Next LT W1G"/>
          <a:ea typeface="+mn-ea"/>
          <a:cs typeface="Frutiger Next LT W1G"/>
        </a:defRPr>
      </a:lvl2pPr>
      <a:lvl3pPr marL="1427867" indent="-285573" algn="l" defTabSz="571147" rtl="0" eaLnBrk="1" latinLnBrk="0" hangingPunct="1">
        <a:spcBef>
          <a:spcPct val="20000"/>
        </a:spcBef>
        <a:buFont typeface="Wingdings" charset="2"/>
        <a:buChar char="§"/>
        <a:defRPr sz="2200" b="0" i="0" kern="1200">
          <a:solidFill>
            <a:schemeClr val="tx1"/>
          </a:solidFill>
          <a:latin typeface="Frutiger Next LT W1G"/>
          <a:ea typeface="+mn-ea"/>
          <a:cs typeface="Frutiger Next LT W1G"/>
        </a:defRPr>
      </a:lvl3pPr>
      <a:lvl4pPr marL="1999015" indent="-285573" algn="l" defTabSz="571147" rtl="0" eaLnBrk="1" latinLnBrk="0" hangingPunct="1">
        <a:spcBef>
          <a:spcPct val="20000"/>
        </a:spcBef>
        <a:buFont typeface="Wingdings" charset="2"/>
        <a:buChar char="§"/>
        <a:defRPr sz="1900" b="0" i="0" kern="1200">
          <a:solidFill>
            <a:schemeClr val="tx1"/>
          </a:solidFill>
          <a:latin typeface="Frutiger Next LT W1G"/>
          <a:ea typeface="+mn-ea"/>
          <a:cs typeface="Frutiger Next LT W1G"/>
        </a:defRPr>
      </a:lvl4pPr>
      <a:lvl5pPr marL="2570161" indent="-285573" algn="l" defTabSz="571147" rtl="0" eaLnBrk="1" latinLnBrk="0" hangingPunct="1">
        <a:spcBef>
          <a:spcPct val="20000"/>
        </a:spcBef>
        <a:buFont typeface="Wingdings" charset="2"/>
        <a:buChar char="§"/>
        <a:defRPr sz="1700" b="0" i="0" kern="1200">
          <a:solidFill>
            <a:schemeClr val="tx1"/>
          </a:solidFill>
          <a:latin typeface="Frutiger Next LT W1G"/>
          <a:ea typeface="+mn-ea"/>
          <a:cs typeface="Frutiger Next LT W1G"/>
        </a:defRPr>
      </a:lvl5pPr>
      <a:lvl6pPr marL="3141306" indent="-285573" algn="l" defTabSz="571147" rtl="0" eaLnBrk="1" latinLnBrk="0" hangingPunct="1">
        <a:spcBef>
          <a:spcPct val="20000"/>
        </a:spcBef>
        <a:buFont typeface="Arial"/>
        <a:buChar char="•"/>
        <a:defRPr sz="2500" kern="1200">
          <a:solidFill>
            <a:schemeClr val="tx1"/>
          </a:solidFill>
          <a:latin typeface="+mn-lt"/>
          <a:ea typeface="+mn-ea"/>
          <a:cs typeface="+mn-cs"/>
        </a:defRPr>
      </a:lvl6pPr>
      <a:lvl7pPr marL="3712455" indent="-285573" algn="l" defTabSz="571147" rtl="0" eaLnBrk="1" latinLnBrk="0" hangingPunct="1">
        <a:spcBef>
          <a:spcPct val="20000"/>
        </a:spcBef>
        <a:buFont typeface="Arial"/>
        <a:buChar char="•"/>
        <a:defRPr sz="2500" kern="1200">
          <a:solidFill>
            <a:schemeClr val="tx1"/>
          </a:solidFill>
          <a:latin typeface="+mn-lt"/>
          <a:ea typeface="+mn-ea"/>
          <a:cs typeface="+mn-cs"/>
        </a:defRPr>
      </a:lvl7pPr>
      <a:lvl8pPr marL="4283600" indent="-285573" algn="l" defTabSz="571147" rtl="0" eaLnBrk="1" latinLnBrk="0" hangingPunct="1">
        <a:spcBef>
          <a:spcPct val="20000"/>
        </a:spcBef>
        <a:buFont typeface="Arial"/>
        <a:buChar char="•"/>
        <a:defRPr sz="2500" kern="1200">
          <a:solidFill>
            <a:schemeClr val="tx1"/>
          </a:solidFill>
          <a:latin typeface="+mn-lt"/>
          <a:ea typeface="+mn-ea"/>
          <a:cs typeface="+mn-cs"/>
        </a:defRPr>
      </a:lvl8pPr>
      <a:lvl9pPr marL="4854746" indent="-285573" algn="l" defTabSz="571147" rtl="0" eaLnBrk="1" latinLnBrk="0" hangingPunct="1">
        <a:spcBef>
          <a:spcPct val="20000"/>
        </a:spcBef>
        <a:buFont typeface="Arial"/>
        <a:buChar char="•"/>
        <a:defRPr sz="2500" kern="1200">
          <a:solidFill>
            <a:schemeClr val="tx1"/>
          </a:solidFill>
          <a:latin typeface="+mn-lt"/>
          <a:ea typeface="+mn-ea"/>
          <a:cs typeface="+mn-cs"/>
        </a:defRPr>
      </a:lvl9pPr>
    </p:bodyStyle>
    <p:otherStyle>
      <a:defPPr>
        <a:defRPr lang="en-US"/>
      </a:defPPr>
      <a:lvl1pPr marL="0" algn="l" defTabSz="571147" rtl="0" eaLnBrk="1" latinLnBrk="0" hangingPunct="1">
        <a:defRPr sz="2200" kern="1200">
          <a:solidFill>
            <a:schemeClr val="tx1"/>
          </a:solidFill>
          <a:latin typeface="+mn-lt"/>
          <a:ea typeface="+mn-ea"/>
          <a:cs typeface="+mn-cs"/>
        </a:defRPr>
      </a:lvl1pPr>
      <a:lvl2pPr marL="571147" algn="l" defTabSz="571147" rtl="0" eaLnBrk="1" latinLnBrk="0" hangingPunct="1">
        <a:defRPr sz="2200" kern="1200">
          <a:solidFill>
            <a:schemeClr val="tx1"/>
          </a:solidFill>
          <a:latin typeface="+mn-lt"/>
          <a:ea typeface="+mn-ea"/>
          <a:cs typeface="+mn-cs"/>
        </a:defRPr>
      </a:lvl2pPr>
      <a:lvl3pPr marL="1142294" algn="l" defTabSz="571147" rtl="0" eaLnBrk="1" latinLnBrk="0" hangingPunct="1">
        <a:defRPr sz="2200" kern="1200">
          <a:solidFill>
            <a:schemeClr val="tx1"/>
          </a:solidFill>
          <a:latin typeface="+mn-lt"/>
          <a:ea typeface="+mn-ea"/>
          <a:cs typeface="+mn-cs"/>
        </a:defRPr>
      </a:lvl3pPr>
      <a:lvl4pPr marL="1713440" algn="l" defTabSz="571147" rtl="0" eaLnBrk="1" latinLnBrk="0" hangingPunct="1">
        <a:defRPr sz="2200" kern="1200">
          <a:solidFill>
            <a:schemeClr val="tx1"/>
          </a:solidFill>
          <a:latin typeface="+mn-lt"/>
          <a:ea typeface="+mn-ea"/>
          <a:cs typeface="+mn-cs"/>
        </a:defRPr>
      </a:lvl4pPr>
      <a:lvl5pPr marL="2284588" algn="l" defTabSz="571147" rtl="0" eaLnBrk="1" latinLnBrk="0" hangingPunct="1">
        <a:defRPr sz="2200" kern="1200">
          <a:solidFill>
            <a:schemeClr val="tx1"/>
          </a:solidFill>
          <a:latin typeface="+mn-lt"/>
          <a:ea typeface="+mn-ea"/>
          <a:cs typeface="+mn-cs"/>
        </a:defRPr>
      </a:lvl5pPr>
      <a:lvl6pPr marL="2855734" algn="l" defTabSz="571147" rtl="0" eaLnBrk="1" latinLnBrk="0" hangingPunct="1">
        <a:defRPr sz="2200" kern="1200">
          <a:solidFill>
            <a:schemeClr val="tx1"/>
          </a:solidFill>
          <a:latin typeface="+mn-lt"/>
          <a:ea typeface="+mn-ea"/>
          <a:cs typeface="+mn-cs"/>
        </a:defRPr>
      </a:lvl6pPr>
      <a:lvl7pPr marL="3426880" algn="l" defTabSz="571147" rtl="0" eaLnBrk="1" latinLnBrk="0" hangingPunct="1">
        <a:defRPr sz="2200" kern="1200">
          <a:solidFill>
            <a:schemeClr val="tx1"/>
          </a:solidFill>
          <a:latin typeface="+mn-lt"/>
          <a:ea typeface="+mn-ea"/>
          <a:cs typeface="+mn-cs"/>
        </a:defRPr>
      </a:lvl7pPr>
      <a:lvl8pPr marL="3998027" algn="l" defTabSz="571147" rtl="0" eaLnBrk="1" latinLnBrk="0" hangingPunct="1">
        <a:defRPr sz="2200" kern="1200">
          <a:solidFill>
            <a:schemeClr val="tx1"/>
          </a:solidFill>
          <a:latin typeface="+mn-lt"/>
          <a:ea typeface="+mn-ea"/>
          <a:cs typeface="+mn-cs"/>
        </a:defRPr>
      </a:lvl8pPr>
      <a:lvl9pPr marL="4569174" algn="l" defTabSz="571147"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0.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0.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0.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0.xml"/></Relationships>
</file>

<file path=ppt/slides/_rels/slide10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9.xml"/><Relationship Id="rId1" Type="http://schemas.openxmlformats.org/officeDocument/2006/relationships/slideLayout" Target="../slideLayouts/slideLayout20.xml"/><Relationship Id="rId4" Type="http://schemas.openxmlformats.org/officeDocument/2006/relationships/image" Target="../media/image27.pn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0.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0.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0.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0.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0.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0.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0.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0.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0.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0.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1.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1.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1.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1.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0.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0.xml"/></Relationships>
</file>

<file path=ppt/slides/_rels/slide127.xml.rels><?xml version="1.0" encoding="UTF-8" standalone="yes"?>
<Relationships xmlns="http://schemas.openxmlformats.org/package/2006/relationships"><Relationship Id="rId3" Type="http://schemas.openxmlformats.org/officeDocument/2006/relationships/hyperlink" Target="http://www.autodesk.com/apitraining" TargetMode="External"/><Relationship Id="rId2" Type="http://schemas.openxmlformats.org/officeDocument/2006/relationships/hyperlink" Target="https://www.autodesk.com/developer-network/platform-technologies/autocad" TargetMode="External"/><Relationship Id="rId1" Type="http://schemas.openxmlformats.org/officeDocument/2006/relationships/slideLayout" Target="../slideLayouts/slideLayout20.xml"/><Relationship Id="rId4" Type="http://schemas.openxmlformats.org/officeDocument/2006/relationships/hyperlink" Target="http://adndevblog.typepad.com/autocad/" TargetMode="Externa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1.xml"/><Relationship Id="rId1" Type="http://schemas.openxmlformats.org/officeDocument/2006/relationships/vmlDrawing" Target="../drawings/vmlDrawing1.vml"/><Relationship Id="rId5" Type="http://schemas.openxmlformats.org/officeDocument/2006/relationships/image" Target="../media/image13.emf"/><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1.xml"/><Relationship Id="rId1" Type="http://schemas.openxmlformats.org/officeDocument/2006/relationships/vmlDrawing" Target="../drawings/vmlDrawing2.vml"/><Relationship Id="rId5" Type="http://schemas.openxmlformats.org/officeDocument/2006/relationships/image" Target="../media/image14.emf"/><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1.xml"/><Relationship Id="rId1" Type="http://schemas.openxmlformats.org/officeDocument/2006/relationships/vmlDrawing" Target="../drawings/vmlDrawing3.vml"/><Relationship Id="rId5" Type="http://schemas.openxmlformats.org/officeDocument/2006/relationships/image" Target="../media/image15.emf"/><Relationship Id="rId4" Type="http://schemas.openxmlformats.org/officeDocument/2006/relationships/oleObject" Target="../embeddings/oleObject3.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hyperlink" Target="https://www.autodesk.com/developer-network/platform-technologies/autocad" TargetMode="External"/><Relationship Id="rId2" Type="http://schemas.openxmlformats.org/officeDocument/2006/relationships/notesSlide" Target="../notesSlides/notesSlide22.xml"/><Relationship Id="rId1" Type="http://schemas.openxmlformats.org/officeDocument/2006/relationships/slideLayout" Target="../slideLayouts/slideLayout20.xml"/><Relationship Id="rId4" Type="http://schemas.openxmlformats.org/officeDocument/2006/relationships/hyperlink" Target="http://www.autodesk.com/ObjectARX" TargetMode="External"/></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adn.autodesk.io/" TargetMode="Externa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3" Type="http://schemas.openxmlformats.org/officeDocument/2006/relationships/hyperlink" Target="https://www.autodesk.com/developer-network/platform-technologies/" TargetMode="External"/><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hyperlink" Target="https://www.autodesk.com/developer-network/platform-technologies/" TargetMode="External"/><Relationship Id="rId2" Type="http://schemas.openxmlformats.org/officeDocument/2006/relationships/notesSlide" Target="../notesSlides/notesSlide29.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forums.autodesk.com/t5/autocad/ct-p/8" TargetMode="Externa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3" Type="http://schemas.openxmlformats.org/officeDocument/2006/relationships/hyperlink" Target="http://www.dependencywalker.com/" TargetMode="External"/><Relationship Id="rId2" Type="http://schemas.openxmlformats.org/officeDocument/2006/relationships/notesSlide" Target="../notesSlides/notesSlide37.xml"/><Relationship Id="rId1" Type="http://schemas.openxmlformats.org/officeDocument/2006/relationships/slideLayout" Target="../slideLayouts/slideLayout20.xml"/><Relationship Id="rId4" Type="http://schemas.openxmlformats.org/officeDocument/2006/relationships/hyperlink" Target="http://www.sysinternals.com/"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38.xml"/><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3" Type="http://schemas.openxmlformats.org/officeDocument/2006/relationships/hyperlink" Target="http://usa.autodesk.com/adsk/servlet/index?siteID=123112&amp;id=1075006" TargetMode="External"/><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2.xml"/><Relationship Id="rId1" Type="http://schemas.openxmlformats.org/officeDocument/2006/relationships/slideLayout" Target="../slideLayouts/slideLayout20.xml"/><Relationship Id="rId4" Type="http://schemas.openxmlformats.org/officeDocument/2006/relationships/image" Target="../media/image18.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2" Type="http://schemas.openxmlformats.org/officeDocument/2006/relationships/hyperlink" Target="http://www.dwfit.com/" TargetMode="Externa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8.xml"/><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9.xml"/><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3.xml"/><Relationship Id="rId1" Type="http://schemas.openxmlformats.org/officeDocument/2006/relationships/slideLayout" Target="../slideLayouts/slideLayout20.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1.xml"/></Relationships>
</file>

<file path=ppt/slides/_rels/slide73.xml.rels><?xml version="1.0" encoding="UTF-8" standalone="yes"?>
<Relationships xmlns="http://schemas.openxmlformats.org/package/2006/relationships"><Relationship Id="rId3" Type="http://schemas.openxmlformats.org/officeDocument/2006/relationships/hyperlink" Target="../../ObjectARX%202009/inc/rxobject.h" TargetMode="External"/><Relationship Id="rId2" Type="http://schemas.openxmlformats.org/officeDocument/2006/relationships/notesSlide" Target="../notesSlides/notesSlide67.xml"/><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3" Type="http://schemas.openxmlformats.org/officeDocument/2006/relationships/hyperlink" Target="file:///C:\ObjectARX%202009\inc\rxboiler.h" TargetMode="External"/><Relationship Id="rId2" Type="http://schemas.openxmlformats.org/officeDocument/2006/relationships/notesSlide" Target="../notesSlides/notesSlide68.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8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4.xml"/><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0.xml"/><Relationship Id="rId1" Type="http://schemas.openxmlformats.org/officeDocument/2006/relationships/vmlDrawing" Target="../drawings/vmlDrawing4.vml"/><Relationship Id="rId5" Type="http://schemas.openxmlformats.org/officeDocument/2006/relationships/image" Target="../media/image25.wmf"/><Relationship Id="rId4" Type="http://schemas.openxmlformats.org/officeDocument/2006/relationships/oleObject" Target="../embeddings/oleObject4.bin"/></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61441"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2"/>
          <p:cNvSpPr txBox="1">
            <a:spLocks noChangeArrowheads="1"/>
          </p:cNvSpPr>
          <p:nvPr/>
        </p:nvSpPr>
        <p:spPr>
          <a:xfrm>
            <a:off x="304800" y="5181600"/>
            <a:ext cx="5319713" cy="457200"/>
          </a:xfrm>
          <a:prstGeom prst="rect">
            <a:avLst/>
          </a:prstGeom>
        </p:spPr>
        <p:txBody>
          <a:bodyPr lIns="91430" tIns="45714" rIns="91430" bIns="45714" anchor="t"/>
          <a:lst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a:lstStyle>
          <a:p>
            <a:r>
              <a:rPr lang="en-US" dirty="0" err="1">
                <a:solidFill>
                  <a:schemeClr val="tx1"/>
                </a:solidFill>
              </a:rPr>
              <a:t>ObjectARX</a:t>
            </a:r>
            <a:r>
              <a:rPr lang="en-US" dirty="0">
                <a:solidFill>
                  <a:schemeClr val="tx1"/>
                </a:solidFill>
              </a:rPr>
              <a:t> 2022</a:t>
            </a:r>
          </a:p>
        </p:txBody>
      </p:sp>
      <p:sp>
        <p:nvSpPr>
          <p:cNvPr id="9" name="Rectangle 3"/>
          <p:cNvSpPr txBox="1">
            <a:spLocks noChangeArrowheads="1"/>
          </p:cNvSpPr>
          <p:nvPr/>
        </p:nvSpPr>
        <p:spPr>
          <a:xfrm>
            <a:off x="304800" y="5791200"/>
            <a:ext cx="4862513" cy="457200"/>
          </a:xfrm>
          <a:prstGeom prst="rect">
            <a:avLst/>
          </a:prstGeom>
        </p:spPr>
        <p:txBody>
          <a:bodyPr lIns="91430" tIns="45714" rIns="91430" bIns="45714"/>
          <a:lstStyle>
            <a:lvl1pPr marL="481899" indent="-481899" algn="l" defTabSz="571147" rtl="0" eaLnBrk="1" latinLnBrk="0" hangingPunct="1">
              <a:lnSpc>
                <a:spcPct val="85000"/>
              </a:lnSpc>
              <a:spcBef>
                <a:spcPts val="0"/>
              </a:spcBef>
              <a:buFont typeface="Wingdings" charset="2"/>
              <a:buChar char="§"/>
              <a:defRPr sz="3200" b="0" i="0" kern="1200" baseline="0">
                <a:solidFill>
                  <a:schemeClr val="tx1"/>
                </a:solidFill>
                <a:latin typeface="Frutiger Next LT W1G"/>
                <a:ea typeface="+mn-ea"/>
                <a:cs typeface="Frutiger Next LT W1G"/>
              </a:defRPr>
            </a:lvl1pPr>
            <a:lvl2pPr marL="928114" indent="-356967" algn="l" defTabSz="571147" rtl="0" eaLnBrk="1" latinLnBrk="0" hangingPunct="1">
              <a:spcBef>
                <a:spcPct val="20000"/>
              </a:spcBef>
              <a:buFont typeface="Wingdings" charset="2"/>
              <a:buChar char="§"/>
              <a:defRPr sz="2500" b="0" i="0" kern="1200">
                <a:solidFill>
                  <a:schemeClr val="tx1"/>
                </a:solidFill>
                <a:latin typeface="Frutiger Next LT W1G"/>
                <a:ea typeface="+mn-ea"/>
                <a:cs typeface="Frutiger Next LT W1G"/>
              </a:defRPr>
            </a:lvl2pPr>
            <a:lvl3pPr marL="1427867" indent="-285573" algn="l" defTabSz="571147" rtl="0" eaLnBrk="1" latinLnBrk="0" hangingPunct="1">
              <a:spcBef>
                <a:spcPct val="20000"/>
              </a:spcBef>
              <a:buFont typeface="Wingdings" charset="2"/>
              <a:buChar char="§"/>
              <a:defRPr sz="2200" b="0" i="0" kern="1200">
                <a:solidFill>
                  <a:schemeClr val="tx1"/>
                </a:solidFill>
                <a:latin typeface="Frutiger Next LT W1G"/>
                <a:ea typeface="+mn-ea"/>
                <a:cs typeface="Frutiger Next LT W1G"/>
              </a:defRPr>
            </a:lvl3pPr>
            <a:lvl4pPr marL="1999015" indent="-285573" algn="l" defTabSz="571147" rtl="0" eaLnBrk="1" latinLnBrk="0" hangingPunct="1">
              <a:spcBef>
                <a:spcPct val="20000"/>
              </a:spcBef>
              <a:buFont typeface="Wingdings" charset="2"/>
              <a:buChar char="§"/>
              <a:defRPr sz="1900" b="0" i="0" kern="1200">
                <a:solidFill>
                  <a:schemeClr val="tx1"/>
                </a:solidFill>
                <a:latin typeface="Frutiger Next LT W1G"/>
                <a:ea typeface="+mn-ea"/>
                <a:cs typeface="Frutiger Next LT W1G"/>
              </a:defRPr>
            </a:lvl4pPr>
            <a:lvl5pPr marL="2570161" indent="-285573" algn="l" defTabSz="571147" rtl="0" eaLnBrk="1" latinLnBrk="0" hangingPunct="1">
              <a:spcBef>
                <a:spcPct val="20000"/>
              </a:spcBef>
              <a:buFont typeface="Wingdings" charset="2"/>
              <a:buChar char="§"/>
              <a:defRPr sz="1700" b="0" i="0" kern="1200">
                <a:solidFill>
                  <a:schemeClr val="tx1"/>
                </a:solidFill>
                <a:latin typeface="Frutiger Next LT W1G"/>
                <a:ea typeface="+mn-ea"/>
                <a:cs typeface="Frutiger Next LT W1G"/>
              </a:defRPr>
            </a:lvl5pPr>
            <a:lvl6pPr marL="3141306" indent="-285573" algn="l" defTabSz="571147" rtl="0" eaLnBrk="1" latinLnBrk="0" hangingPunct="1">
              <a:spcBef>
                <a:spcPct val="20000"/>
              </a:spcBef>
              <a:buFont typeface="Arial"/>
              <a:buChar char="•"/>
              <a:defRPr sz="2500" kern="1200">
                <a:solidFill>
                  <a:schemeClr val="tx1"/>
                </a:solidFill>
                <a:latin typeface="+mn-lt"/>
                <a:ea typeface="+mn-ea"/>
                <a:cs typeface="+mn-cs"/>
              </a:defRPr>
            </a:lvl6pPr>
            <a:lvl7pPr marL="3712455" indent="-285573" algn="l" defTabSz="571147" rtl="0" eaLnBrk="1" latinLnBrk="0" hangingPunct="1">
              <a:spcBef>
                <a:spcPct val="20000"/>
              </a:spcBef>
              <a:buFont typeface="Arial"/>
              <a:buChar char="•"/>
              <a:defRPr sz="2500" kern="1200">
                <a:solidFill>
                  <a:schemeClr val="tx1"/>
                </a:solidFill>
                <a:latin typeface="+mn-lt"/>
                <a:ea typeface="+mn-ea"/>
                <a:cs typeface="+mn-cs"/>
              </a:defRPr>
            </a:lvl7pPr>
            <a:lvl8pPr marL="4283600" indent="-285573" algn="l" defTabSz="571147" rtl="0" eaLnBrk="1" latinLnBrk="0" hangingPunct="1">
              <a:spcBef>
                <a:spcPct val="20000"/>
              </a:spcBef>
              <a:buFont typeface="Arial"/>
              <a:buChar char="•"/>
              <a:defRPr sz="2500" kern="1200">
                <a:solidFill>
                  <a:schemeClr val="tx1"/>
                </a:solidFill>
                <a:latin typeface="+mn-lt"/>
                <a:ea typeface="+mn-ea"/>
                <a:cs typeface="+mn-cs"/>
              </a:defRPr>
            </a:lvl8pPr>
            <a:lvl9pPr marL="4854746" indent="-285573" algn="l" defTabSz="571147" rtl="0" eaLnBrk="1" latinLnBrk="0" hangingPunct="1">
              <a:spcBef>
                <a:spcPct val="20000"/>
              </a:spcBef>
              <a:buFont typeface="Arial"/>
              <a:buChar char="•"/>
              <a:defRPr sz="2500" kern="1200">
                <a:solidFill>
                  <a:schemeClr val="tx1"/>
                </a:solidFill>
                <a:latin typeface="+mn-lt"/>
                <a:ea typeface="+mn-ea"/>
                <a:cs typeface="+mn-cs"/>
              </a:defRPr>
            </a:lvl9pPr>
          </a:lstStyle>
          <a:p>
            <a:pPr marL="0" indent="0">
              <a:buFont typeface="Wingdings" pitchFamily="2" charset="2"/>
              <a:buNone/>
            </a:pPr>
            <a:r>
              <a:rPr lang="en-US" sz="2400" dirty="0"/>
              <a:t>Developer Technical Services</a:t>
            </a: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pPr eaLnBrk="1" hangingPunct="1"/>
            <a:r>
              <a:rPr lang="en-US" dirty="0"/>
              <a:t>API Overview</a:t>
            </a:r>
          </a:p>
        </p:txBody>
      </p:sp>
      <p:sp>
        <p:nvSpPr>
          <p:cNvPr id="25604" name="Rectangle 3"/>
          <p:cNvSpPr>
            <a:spLocks noGrp="1" noChangeArrowheads="1"/>
          </p:cNvSpPr>
          <p:nvPr>
            <p:ph idx="1"/>
          </p:nvPr>
        </p:nvSpPr>
        <p:spPr/>
        <p:txBody>
          <a:bodyPr/>
          <a:lstStyle/>
          <a:p>
            <a:pPr marL="0" indent="0" eaLnBrk="1" hangingPunct="1">
              <a:buFontTx/>
              <a:buNone/>
            </a:pPr>
            <a:r>
              <a:rPr lang="en-US" sz="2400" dirty="0"/>
              <a:t>A general look at APIs</a:t>
            </a:r>
          </a:p>
          <a:p>
            <a:pPr lvl="1" eaLnBrk="1" hangingPunct="1"/>
            <a:r>
              <a:rPr lang="en-US" sz="2000" dirty="0"/>
              <a:t>Types of API</a:t>
            </a:r>
          </a:p>
          <a:p>
            <a:pPr lvl="1" eaLnBrk="1" hangingPunct="1"/>
            <a:r>
              <a:rPr lang="en-US" sz="2000" dirty="0"/>
              <a:t>Client/Server interaction</a:t>
            </a:r>
          </a:p>
          <a:p>
            <a:pPr lvl="1" eaLnBrk="1" hangingPunct="1"/>
            <a:r>
              <a:rPr lang="en-US" sz="2000" dirty="0"/>
              <a:t>Client code</a:t>
            </a:r>
          </a:p>
          <a:p>
            <a:pPr marL="0" indent="0" eaLnBrk="1" hangingPunct="1">
              <a:buFontTx/>
              <a:buNone/>
            </a:pPr>
            <a:endParaRPr lang="en-US" dirty="0"/>
          </a:p>
          <a:p>
            <a:pPr marL="0" indent="0" eaLnBrk="1" hangingPunct="1">
              <a:buFontTx/>
              <a:buNone/>
            </a:pPr>
            <a:r>
              <a:rPr lang="en-US" sz="2400" dirty="0"/>
              <a:t>AutoCAD’s APIs and IDEs</a:t>
            </a:r>
          </a:p>
          <a:p>
            <a:pPr lvl="1" eaLnBrk="1" hangingPunct="1"/>
            <a:r>
              <a:rPr lang="en-US" sz="2000" dirty="0"/>
              <a:t>Implementation</a:t>
            </a:r>
          </a:p>
          <a:p>
            <a:pPr lvl="1" eaLnBrk="1" hangingPunct="1"/>
            <a:r>
              <a:rPr lang="en-US" sz="2000" dirty="0"/>
              <a:t>Comparison</a:t>
            </a:r>
          </a:p>
        </p:txBody>
      </p:sp>
    </p:spTree>
  </p:cSld>
  <p:clrMapOvr>
    <a:masterClrMapping/>
  </p:clrMapOvr>
  <p:transition>
    <p:fade thruBlk="1"/>
  </p:transition>
</p:sld>
</file>

<file path=ppt/slides/slide1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3667" name="Rectangle 2"/>
          <p:cNvSpPr>
            <a:spLocks noGrp="1" noChangeArrowheads="1"/>
          </p:cNvSpPr>
          <p:nvPr>
            <p:ph type="title"/>
          </p:nvPr>
        </p:nvSpPr>
        <p:spPr>
          <a:xfrm>
            <a:off x="749300" y="255530"/>
            <a:ext cx="7933930" cy="744595"/>
          </a:xfrm>
        </p:spPr>
        <p:txBody>
          <a:bodyPr/>
          <a:lstStyle/>
          <a:p>
            <a:pPr eaLnBrk="1" hangingPunct="1"/>
            <a:r>
              <a:rPr lang="en-US" dirty="0"/>
              <a:t>Proxy</a:t>
            </a:r>
          </a:p>
        </p:txBody>
      </p:sp>
      <p:sp>
        <p:nvSpPr>
          <p:cNvPr id="113668" name="Rectangle 3"/>
          <p:cNvSpPr>
            <a:spLocks noGrp="1" noChangeArrowheads="1"/>
          </p:cNvSpPr>
          <p:nvPr>
            <p:ph idx="1"/>
          </p:nvPr>
        </p:nvSpPr>
        <p:spPr>
          <a:xfrm>
            <a:off x="663892" y="1198345"/>
            <a:ext cx="7933930" cy="4960203"/>
          </a:xfrm>
        </p:spPr>
        <p:txBody>
          <a:bodyPr/>
          <a:lstStyle/>
          <a:p>
            <a:pPr marL="0" indent="0" eaLnBrk="1" hangingPunct="1">
              <a:buFontTx/>
              <a:buNone/>
            </a:pPr>
            <a:r>
              <a:rPr lang="en-US" sz="2400" dirty="0"/>
              <a:t>A proxy object is created in memory when a defining application is not available</a:t>
            </a:r>
          </a:p>
          <a:p>
            <a:pPr lvl="1" eaLnBrk="1" hangingPunct="1"/>
            <a:r>
              <a:rPr lang="en-US" sz="2000" dirty="0"/>
              <a:t>Surrogate data holder for custom object</a:t>
            </a:r>
          </a:p>
        </p:txBody>
      </p:sp>
      <p:grpSp>
        <p:nvGrpSpPr>
          <p:cNvPr id="26" name="Group 25"/>
          <p:cNvGrpSpPr/>
          <p:nvPr/>
        </p:nvGrpSpPr>
        <p:grpSpPr>
          <a:xfrm>
            <a:off x="908169" y="3030747"/>
            <a:ext cx="7391400" cy="2597150"/>
            <a:chOff x="787400" y="3505200"/>
            <a:chExt cx="7391400" cy="2597150"/>
          </a:xfrm>
        </p:grpSpPr>
        <p:sp>
          <p:nvSpPr>
            <p:cNvPr id="113669" name="Rectangle 4"/>
            <p:cNvSpPr>
              <a:spLocks noChangeArrowheads="1"/>
            </p:cNvSpPr>
            <p:nvPr/>
          </p:nvSpPr>
          <p:spPr bwMode="auto">
            <a:xfrm>
              <a:off x="939800" y="3505200"/>
              <a:ext cx="6934200" cy="1295400"/>
            </a:xfrm>
            <a:prstGeom prst="rect">
              <a:avLst/>
            </a:prstGeom>
            <a:solidFill>
              <a:srgbClr val="C0C0C0"/>
            </a:solidFill>
            <a:ln w="57150">
              <a:solidFill>
                <a:schemeClr val="tx1"/>
              </a:solidFill>
              <a:miter lim="800000"/>
              <a:headEnd type="none" w="sm" len="sm"/>
              <a:tailEnd type="none" w="sm" len="sm"/>
            </a:ln>
          </p:spPr>
          <p:txBody>
            <a:bodyPr wrap="none" anchor="ctr"/>
            <a:lstStyle/>
            <a:p>
              <a:pPr algn="ctr"/>
              <a:endParaRPr lang="ru-RU" sz="1600">
                <a:latin typeface="Tahoma" pitchFamily="34" charset="0"/>
              </a:endParaRPr>
            </a:p>
          </p:txBody>
        </p:sp>
        <p:sp>
          <p:nvSpPr>
            <p:cNvPr id="113670" name="Line 5"/>
            <p:cNvSpPr>
              <a:spLocks noChangeShapeType="1"/>
            </p:cNvSpPr>
            <p:nvPr/>
          </p:nvSpPr>
          <p:spPr bwMode="auto">
            <a:xfrm>
              <a:off x="2768600" y="3505200"/>
              <a:ext cx="0" cy="129540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71" name="Line 6"/>
            <p:cNvSpPr>
              <a:spLocks noChangeShapeType="1"/>
            </p:cNvSpPr>
            <p:nvPr/>
          </p:nvSpPr>
          <p:spPr bwMode="auto">
            <a:xfrm>
              <a:off x="3149600" y="3505200"/>
              <a:ext cx="0" cy="129540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72" name="Line 7"/>
            <p:cNvSpPr>
              <a:spLocks noChangeShapeType="1"/>
            </p:cNvSpPr>
            <p:nvPr/>
          </p:nvSpPr>
          <p:spPr bwMode="auto">
            <a:xfrm flipH="1">
              <a:off x="4445000" y="3505200"/>
              <a:ext cx="0" cy="129540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73" name="Line 8"/>
            <p:cNvSpPr>
              <a:spLocks noChangeShapeType="1"/>
            </p:cNvSpPr>
            <p:nvPr/>
          </p:nvSpPr>
          <p:spPr bwMode="auto">
            <a:xfrm>
              <a:off x="5740400" y="3505200"/>
              <a:ext cx="0" cy="129540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74" name="Line 9"/>
            <p:cNvSpPr>
              <a:spLocks noChangeShapeType="1"/>
            </p:cNvSpPr>
            <p:nvPr/>
          </p:nvSpPr>
          <p:spPr bwMode="auto">
            <a:xfrm>
              <a:off x="939800" y="3505200"/>
              <a:ext cx="0" cy="1295400"/>
            </a:xfrm>
            <a:prstGeom prst="line">
              <a:avLst/>
            </a:prstGeom>
            <a:noFill/>
            <a:ln w="57150">
              <a:solidFill>
                <a:srgbClr val="C0C0C0"/>
              </a:solidFill>
              <a:round/>
              <a:headEnd type="none" w="sm" len="sm"/>
              <a:tailEnd type="none" w="sm" len="sm"/>
            </a:ln>
          </p:spPr>
          <p:txBody>
            <a:bodyPr wrap="none" anchor="ctr"/>
            <a:lstStyle/>
            <a:p>
              <a:endParaRPr lang="ru-RU"/>
            </a:p>
          </p:txBody>
        </p:sp>
        <p:sp>
          <p:nvSpPr>
            <p:cNvPr id="113675" name="Line 10"/>
            <p:cNvSpPr>
              <a:spLocks noChangeShapeType="1"/>
            </p:cNvSpPr>
            <p:nvPr/>
          </p:nvSpPr>
          <p:spPr bwMode="auto">
            <a:xfrm>
              <a:off x="7874000" y="3505200"/>
              <a:ext cx="0" cy="1295400"/>
            </a:xfrm>
            <a:prstGeom prst="line">
              <a:avLst/>
            </a:prstGeom>
            <a:noFill/>
            <a:ln w="57150">
              <a:solidFill>
                <a:srgbClr val="C0C0C0"/>
              </a:solidFill>
              <a:round/>
              <a:headEnd type="none" w="sm" len="sm"/>
              <a:tailEnd type="none" w="sm" len="sm"/>
            </a:ln>
          </p:spPr>
          <p:txBody>
            <a:bodyPr wrap="none" anchor="ctr"/>
            <a:lstStyle/>
            <a:p>
              <a:endParaRPr lang="ru-RU"/>
            </a:p>
          </p:txBody>
        </p:sp>
        <p:sp>
          <p:nvSpPr>
            <p:cNvPr id="113676" name="Text Box 11"/>
            <p:cNvSpPr txBox="1">
              <a:spLocks noChangeArrowheads="1"/>
            </p:cNvSpPr>
            <p:nvPr/>
          </p:nvSpPr>
          <p:spPr bwMode="auto">
            <a:xfrm>
              <a:off x="3098800" y="3962400"/>
              <a:ext cx="1411288" cy="336550"/>
            </a:xfrm>
            <a:prstGeom prst="rect">
              <a:avLst/>
            </a:prstGeom>
            <a:noFill/>
            <a:ln w="57150">
              <a:noFill/>
              <a:miter lim="800000"/>
              <a:headEnd type="none" w="sm" len="sm"/>
              <a:tailEnd type="none" w="sm" len="sm"/>
            </a:ln>
          </p:spPr>
          <p:txBody>
            <a:bodyPr wrap="none" anchor="ctr">
              <a:spAutoFit/>
            </a:bodyPr>
            <a:lstStyle/>
            <a:p>
              <a:pPr algn="ctr"/>
              <a:r>
                <a:rPr lang="en-US" sz="1600">
                  <a:latin typeface="Tahoma" pitchFamily="34" charset="0"/>
                </a:rPr>
                <a:t>Graphics data</a:t>
              </a:r>
            </a:p>
          </p:txBody>
        </p:sp>
        <p:sp>
          <p:nvSpPr>
            <p:cNvPr id="113677" name="Text Box 12"/>
            <p:cNvSpPr txBox="1">
              <a:spLocks noChangeArrowheads="1"/>
            </p:cNvSpPr>
            <p:nvPr/>
          </p:nvSpPr>
          <p:spPr bwMode="auto">
            <a:xfrm>
              <a:off x="4329113" y="3962400"/>
              <a:ext cx="1350962" cy="336550"/>
            </a:xfrm>
            <a:prstGeom prst="rect">
              <a:avLst/>
            </a:prstGeom>
            <a:noFill/>
            <a:ln w="57150">
              <a:noFill/>
              <a:miter lim="800000"/>
              <a:headEnd type="none" w="sm" len="sm"/>
              <a:tailEnd type="none" w="sm" len="sm"/>
            </a:ln>
          </p:spPr>
          <p:txBody>
            <a:bodyPr wrap="none" anchor="ctr">
              <a:spAutoFit/>
            </a:bodyPr>
            <a:lstStyle/>
            <a:p>
              <a:pPr algn="ctr"/>
              <a:r>
                <a:rPr lang="en-US" sz="1600">
                  <a:latin typeface="Tahoma" pitchFamily="34" charset="0"/>
                </a:rPr>
                <a:t>  Object data</a:t>
              </a:r>
            </a:p>
          </p:txBody>
        </p:sp>
        <p:sp>
          <p:nvSpPr>
            <p:cNvPr id="113678" name="Text Box 13"/>
            <p:cNvSpPr txBox="1">
              <a:spLocks noChangeArrowheads="1"/>
            </p:cNvSpPr>
            <p:nvPr/>
          </p:nvSpPr>
          <p:spPr bwMode="auto">
            <a:xfrm rot="-5400000">
              <a:off x="2413000" y="4057651"/>
              <a:ext cx="1044575" cy="336550"/>
            </a:xfrm>
            <a:prstGeom prst="rect">
              <a:avLst/>
            </a:prstGeom>
            <a:noFill/>
            <a:ln w="57150">
              <a:noFill/>
              <a:miter lim="800000"/>
              <a:headEnd type="none" w="sm" len="sm"/>
              <a:tailEnd type="none" w="sm" len="sm"/>
            </a:ln>
          </p:spPr>
          <p:txBody>
            <a:bodyPr wrap="none" anchor="ctr">
              <a:spAutoFit/>
            </a:bodyPr>
            <a:lstStyle/>
            <a:p>
              <a:pPr algn="ctr"/>
              <a:r>
                <a:rPr lang="en-US" sz="1600">
                  <a:latin typeface="Tahoma" pitchFamily="34" charset="0"/>
                </a:rPr>
                <a:t>  Class ID</a:t>
              </a:r>
            </a:p>
          </p:txBody>
        </p:sp>
        <p:sp>
          <p:nvSpPr>
            <p:cNvPr id="113679" name="Line 14"/>
            <p:cNvSpPr>
              <a:spLocks noChangeShapeType="1"/>
            </p:cNvSpPr>
            <p:nvPr/>
          </p:nvSpPr>
          <p:spPr bwMode="auto">
            <a:xfrm flipV="1">
              <a:off x="2921000" y="4800600"/>
              <a:ext cx="533400" cy="914400"/>
            </a:xfrm>
            <a:prstGeom prst="line">
              <a:avLst/>
            </a:prstGeom>
            <a:noFill/>
            <a:ln w="508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13680" name="Line 15"/>
            <p:cNvSpPr>
              <a:spLocks noChangeShapeType="1"/>
            </p:cNvSpPr>
            <p:nvPr/>
          </p:nvSpPr>
          <p:spPr bwMode="auto">
            <a:xfrm flipV="1">
              <a:off x="4597400" y="4800600"/>
              <a:ext cx="304800" cy="558800"/>
            </a:xfrm>
            <a:prstGeom prst="line">
              <a:avLst/>
            </a:prstGeom>
            <a:noFill/>
            <a:ln w="508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13681" name="Line 16"/>
            <p:cNvSpPr>
              <a:spLocks noChangeShapeType="1"/>
            </p:cNvSpPr>
            <p:nvPr/>
          </p:nvSpPr>
          <p:spPr bwMode="auto">
            <a:xfrm>
              <a:off x="6121400" y="3505200"/>
              <a:ext cx="0" cy="129540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82" name="Text Box 17"/>
            <p:cNvSpPr txBox="1">
              <a:spLocks noChangeArrowheads="1"/>
            </p:cNvSpPr>
            <p:nvPr/>
          </p:nvSpPr>
          <p:spPr bwMode="auto">
            <a:xfrm rot="-5400000">
              <a:off x="5446712" y="3978276"/>
              <a:ext cx="917575" cy="336550"/>
            </a:xfrm>
            <a:prstGeom prst="rect">
              <a:avLst/>
            </a:prstGeom>
            <a:noFill/>
            <a:ln w="57150">
              <a:noFill/>
              <a:miter lim="800000"/>
              <a:headEnd type="none" w="sm" len="sm"/>
              <a:tailEnd type="none" w="sm" len="sm"/>
            </a:ln>
          </p:spPr>
          <p:txBody>
            <a:bodyPr wrap="none" anchor="ctr">
              <a:spAutoFit/>
            </a:bodyPr>
            <a:lstStyle/>
            <a:p>
              <a:pPr algn="ctr"/>
              <a:r>
                <a:rPr lang="en-US" sz="1600">
                  <a:latin typeface="Tahoma" pitchFamily="34" charset="0"/>
                </a:rPr>
                <a:t>Class ID</a:t>
              </a:r>
            </a:p>
          </p:txBody>
        </p:sp>
        <p:sp>
          <p:nvSpPr>
            <p:cNvPr id="113683" name="Line 18"/>
            <p:cNvSpPr>
              <a:spLocks noChangeShapeType="1"/>
            </p:cNvSpPr>
            <p:nvPr/>
          </p:nvSpPr>
          <p:spPr bwMode="auto">
            <a:xfrm>
              <a:off x="7645400" y="4114800"/>
              <a:ext cx="76200" cy="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84" name="Line 19"/>
            <p:cNvSpPr>
              <a:spLocks noChangeShapeType="1"/>
            </p:cNvSpPr>
            <p:nvPr/>
          </p:nvSpPr>
          <p:spPr bwMode="auto">
            <a:xfrm>
              <a:off x="7874000" y="4114800"/>
              <a:ext cx="76200" cy="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85" name="Line 20"/>
            <p:cNvSpPr>
              <a:spLocks noChangeShapeType="1"/>
            </p:cNvSpPr>
            <p:nvPr/>
          </p:nvSpPr>
          <p:spPr bwMode="auto">
            <a:xfrm>
              <a:off x="8102600" y="4114800"/>
              <a:ext cx="76200" cy="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86" name="Line 21"/>
            <p:cNvSpPr>
              <a:spLocks noChangeShapeType="1"/>
            </p:cNvSpPr>
            <p:nvPr/>
          </p:nvSpPr>
          <p:spPr bwMode="auto">
            <a:xfrm>
              <a:off x="787400" y="4191000"/>
              <a:ext cx="76200" cy="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87" name="Line 22"/>
            <p:cNvSpPr>
              <a:spLocks noChangeShapeType="1"/>
            </p:cNvSpPr>
            <p:nvPr/>
          </p:nvSpPr>
          <p:spPr bwMode="auto">
            <a:xfrm>
              <a:off x="1016000" y="4191000"/>
              <a:ext cx="76200" cy="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88" name="Line 23"/>
            <p:cNvSpPr>
              <a:spLocks noChangeShapeType="1"/>
            </p:cNvSpPr>
            <p:nvPr/>
          </p:nvSpPr>
          <p:spPr bwMode="auto">
            <a:xfrm>
              <a:off x="1244600" y="4191000"/>
              <a:ext cx="76200" cy="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89" name="Text Box 24"/>
            <p:cNvSpPr txBox="1">
              <a:spLocks noChangeArrowheads="1"/>
            </p:cNvSpPr>
            <p:nvPr/>
          </p:nvSpPr>
          <p:spPr bwMode="auto">
            <a:xfrm>
              <a:off x="1524000" y="5765800"/>
              <a:ext cx="2749550" cy="336550"/>
            </a:xfrm>
            <a:prstGeom prst="rect">
              <a:avLst/>
            </a:prstGeom>
            <a:noFill/>
            <a:ln w="57150">
              <a:noFill/>
              <a:miter lim="800000"/>
              <a:headEnd type="none" w="sm" len="sm"/>
              <a:tailEnd type="none" w="sm" len="sm"/>
            </a:ln>
          </p:spPr>
          <p:txBody>
            <a:bodyPr wrap="none" anchor="ctr">
              <a:spAutoFit/>
            </a:bodyPr>
            <a:lstStyle/>
            <a:p>
              <a:pPr algn="ctr"/>
              <a:r>
                <a:rPr lang="en-US" sz="1600">
                  <a:latin typeface="Tahoma" pitchFamily="34" charset="0"/>
                </a:rPr>
                <a:t>Used to draw proxy graphics</a:t>
              </a:r>
            </a:p>
          </p:txBody>
        </p:sp>
        <p:sp>
          <p:nvSpPr>
            <p:cNvPr id="113690" name="Text Box 25"/>
            <p:cNvSpPr txBox="1">
              <a:spLocks noChangeArrowheads="1"/>
            </p:cNvSpPr>
            <p:nvPr/>
          </p:nvSpPr>
          <p:spPr bwMode="auto">
            <a:xfrm>
              <a:off x="3776663" y="5308600"/>
              <a:ext cx="4078287" cy="336550"/>
            </a:xfrm>
            <a:prstGeom prst="rect">
              <a:avLst/>
            </a:prstGeom>
            <a:noFill/>
            <a:ln w="57150">
              <a:noFill/>
              <a:miter lim="800000"/>
              <a:headEnd type="none" w="sm" len="sm"/>
              <a:tailEnd type="none" w="sm" len="sm"/>
            </a:ln>
          </p:spPr>
          <p:txBody>
            <a:bodyPr wrap="none" anchor="ctr">
              <a:spAutoFit/>
            </a:bodyPr>
            <a:lstStyle/>
            <a:p>
              <a:pPr algn="ctr"/>
              <a:r>
                <a:rPr lang="en-US" sz="1600" dirty="0">
                  <a:latin typeface="Tahoma" pitchFamily="34" charset="0"/>
                </a:rPr>
                <a:t>Only inter-object references are interpreted</a:t>
              </a:r>
            </a:p>
          </p:txBody>
        </p:sp>
      </p:grpSp>
    </p:spTree>
  </p:cSld>
  <p:clrMapOvr>
    <a:masterClrMapping/>
  </p:clrMapOvr>
  <p:transition>
    <p:fade thruBlk="1"/>
  </p:transition>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4691" name="Rectangle 2"/>
          <p:cNvSpPr>
            <a:spLocks noGrp="1" noChangeArrowheads="1"/>
          </p:cNvSpPr>
          <p:nvPr>
            <p:ph type="title"/>
          </p:nvPr>
        </p:nvSpPr>
        <p:spPr/>
        <p:txBody>
          <a:bodyPr/>
          <a:lstStyle/>
          <a:p>
            <a:pPr eaLnBrk="1" hangingPunct="1"/>
            <a:r>
              <a:rPr lang="en-US" dirty="0"/>
              <a:t>Lab - Step 5</a:t>
            </a:r>
          </a:p>
        </p:txBody>
      </p:sp>
      <p:sp>
        <p:nvSpPr>
          <p:cNvPr id="114692" name="Rectangle 3"/>
          <p:cNvSpPr>
            <a:spLocks noGrp="1" noChangeArrowheads="1"/>
          </p:cNvSpPr>
          <p:nvPr>
            <p:ph idx="1"/>
          </p:nvPr>
        </p:nvSpPr>
        <p:spPr>
          <a:xfrm>
            <a:off x="749300" y="1508626"/>
            <a:ext cx="7933930" cy="653549"/>
          </a:xfrm>
        </p:spPr>
        <p:txBody>
          <a:bodyPr/>
          <a:lstStyle/>
          <a:p>
            <a:pPr marL="0" indent="0" eaLnBrk="1" hangingPunct="1">
              <a:buFontTx/>
              <a:buNone/>
            </a:pPr>
            <a:r>
              <a:rPr lang="en-US" sz="2800" dirty="0"/>
              <a:t>Creating a Custom Object</a:t>
            </a:r>
          </a:p>
        </p:txBody>
      </p:sp>
    </p:spTree>
  </p:cSld>
  <p:clrMapOvr>
    <a:masterClrMapping/>
  </p:clrMapOvr>
  <p:transition>
    <p:fade thruBlk="1"/>
  </p:transition>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5715" name="Rectangle 2"/>
          <p:cNvSpPr>
            <a:spLocks noGrp="1" noChangeArrowheads="1"/>
          </p:cNvSpPr>
          <p:nvPr>
            <p:ph type="title"/>
          </p:nvPr>
        </p:nvSpPr>
        <p:spPr>
          <a:xfrm>
            <a:off x="749300" y="255530"/>
            <a:ext cx="7933930" cy="687445"/>
          </a:xfrm>
        </p:spPr>
        <p:txBody>
          <a:bodyPr/>
          <a:lstStyle/>
          <a:p>
            <a:pPr eaLnBrk="1" hangingPunct="1"/>
            <a:r>
              <a:rPr lang="en-US" dirty="0"/>
              <a:t>Graphics Display</a:t>
            </a:r>
          </a:p>
        </p:txBody>
      </p:sp>
      <p:sp>
        <p:nvSpPr>
          <p:cNvPr id="115716" name="Rectangle 3"/>
          <p:cNvSpPr>
            <a:spLocks noGrp="1" noChangeArrowheads="1"/>
          </p:cNvSpPr>
          <p:nvPr>
            <p:ph idx="1"/>
          </p:nvPr>
        </p:nvSpPr>
        <p:spPr>
          <a:xfrm>
            <a:off x="606425" y="1260976"/>
            <a:ext cx="7933930" cy="4708877"/>
          </a:xfrm>
        </p:spPr>
        <p:txBody>
          <a:bodyPr/>
          <a:lstStyle/>
          <a:p>
            <a:pPr marL="0" indent="0" eaLnBrk="1" hangingPunct="1">
              <a:lnSpc>
                <a:spcPct val="90000"/>
              </a:lnSpc>
              <a:buFontTx/>
              <a:buNone/>
            </a:pPr>
            <a:r>
              <a:rPr lang="en-US" sz="2400" dirty="0"/>
              <a:t>ObjectDBX does not display any graphics</a:t>
            </a:r>
          </a:p>
          <a:p>
            <a:pPr marL="0" indent="0" eaLnBrk="1" hangingPunct="1">
              <a:lnSpc>
                <a:spcPct val="90000"/>
              </a:lnSpc>
              <a:buFontTx/>
              <a:buNone/>
            </a:pPr>
            <a:endParaRPr lang="en-US" sz="2400" dirty="0"/>
          </a:p>
          <a:p>
            <a:pPr marL="0" indent="0" eaLnBrk="1" hangingPunct="1">
              <a:lnSpc>
                <a:spcPct val="90000"/>
              </a:lnSpc>
              <a:buFontTx/>
              <a:buNone/>
            </a:pPr>
            <a:r>
              <a:rPr lang="en-US" sz="2400" dirty="0"/>
              <a:t>ObjectDBX defines a callback API that host applications may implement</a:t>
            </a:r>
          </a:p>
          <a:p>
            <a:pPr lvl="1" eaLnBrk="1" hangingPunct="1">
              <a:lnSpc>
                <a:spcPct val="90000"/>
              </a:lnSpc>
            </a:pPr>
            <a:r>
              <a:rPr lang="en-US" dirty="0" err="1"/>
              <a:t>AcGi</a:t>
            </a:r>
            <a:r>
              <a:rPr lang="en-US" dirty="0"/>
              <a:t>: interface between database objects and a display system</a:t>
            </a:r>
          </a:p>
          <a:p>
            <a:pPr lvl="1" eaLnBrk="1" hangingPunct="1">
              <a:lnSpc>
                <a:spcPct val="90000"/>
              </a:lnSpc>
            </a:pPr>
            <a:endParaRPr lang="en-US" dirty="0"/>
          </a:p>
          <a:p>
            <a:pPr marL="0" indent="0" eaLnBrk="1" hangingPunct="1">
              <a:lnSpc>
                <a:spcPct val="90000"/>
              </a:lnSpc>
              <a:buFontTx/>
              <a:buNone/>
            </a:pPr>
            <a:r>
              <a:rPr lang="en-US" sz="2400" dirty="0"/>
              <a:t>Host applications </a:t>
            </a:r>
            <a:r>
              <a:rPr lang="en-US" sz="2400" u="sng" dirty="0">
                <a:solidFill>
                  <a:srgbClr val="0070C0"/>
                </a:solidFill>
              </a:rPr>
              <a:t>must</a:t>
            </a:r>
            <a:r>
              <a:rPr lang="en-US" sz="2400" dirty="0">
                <a:solidFill>
                  <a:srgbClr val="0070C0"/>
                </a:solidFill>
              </a:rPr>
              <a:t> </a:t>
            </a:r>
            <a:r>
              <a:rPr lang="en-US" sz="2400" dirty="0"/>
              <a:t>implement </a:t>
            </a:r>
            <a:r>
              <a:rPr lang="en-US" sz="2400" dirty="0" err="1"/>
              <a:t>AcGi</a:t>
            </a:r>
            <a:r>
              <a:rPr lang="en-US" sz="2400" dirty="0"/>
              <a:t> to display graphics</a:t>
            </a:r>
          </a:p>
          <a:p>
            <a:pPr marL="0" indent="0" eaLnBrk="1" hangingPunct="1">
              <a:lnSpc>
                <a:spcPct val="90000"/>
              </a:lnSpc>
              <a:buFontTx/>
              <a:buNone/>
            </a:pPr>
            <a:endParaRPr lang="en-US" dirty="0"/>
          </a:p>
          <a:p>
            <a:pPr marL="0" indent="0">
              <a:lnSpc>
                <a:spcPct val="90000"/>
              </a:lnSpc>
              <a:buNone/>
            </a:pPr>
            <a:r>
              <a:rPr lang="en-US" sz="2400" dirty="0" err="1">
                <a:solidFill>
                  <a:srgbClr val="0070C0"/>
                </a:solidFill>
              </a:rPr>
              <a:t>AcGi</a:t>
            </a:r>
            <a:r>
              <a:rPr lang="en-US" sz="2400" dirty="0">
                <a:solidFill>
                  <a:srgbClr val="0070C0"/>
                </a:solidFill>
              </a:rPr>
              <a:t> Library</a:t>
            </a:r>
            <a:r>
              <a:rPr lang="en-US" sz="2400" b="1" dirty="0">
                <a:solidFill>
                  <a:srgbClr val="0070C0"/>
                </a:solidFill>
              </a:rPr>
              <a:t> </a:t>
            </a:r>
            <a:r>
              <a:rPr lang="en-US" sz="2400" dirty="0"/>
              <a:t>defines the interface between database objects and a display system</a:t>
            </a:r>
            <a:endParaRPr lang="en-US" sz="2400" b="1" dirty="0">
              <a:solidFill>
                <a:schemeClr val="accent1">
                  <a:lumMod val="40000"/>
                  <a:lumOff val="60000"/>
                </a:schemeClr>
              </a:solidFill>
            </a:endParaRPr>
          </a:p>
        </p:txBody>
      </p:sp>
    </p:spTree>
  </p:cSld>
  <p:clrMapOvr>
    <a:masterClrMapping/>
  </p:clrMapOvr>
  <p:transition>
    <p:fade thruBlk="1"/>
  </p:transition>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6759" name="Rectangle 22"/>
          <p:cNvSpPr>
            <a:spLocks noGrp="1" noChangeArrowheads="1"/>
          </p:cNvSpPr>
          <p:nvPr>
            <p:ph type="title"/>
          </p:nvPr>
        </p:nvSpPr>
        <p:spPr/>
        <p:txBody>
          <a:bodyPr/>
          <a:lstStyle/>
          <a:p>
            <a:pPr eaLnBrk="1" hangingPunct="1"/>
            <a:r>
              <a:rPr lang="en-US" dirty="0" err="1">
                <a:solidFill>
                  <a:schemeClr val="tx1"/>
                </a:solidFill>
              </a:rPr>
              <a:t>AcGi</a:t>
            </a:r>
            <a:r>
              <a:rPr lang="en-US" dirty="0">
                <a:solidFill>
                  <a:schemeClr val="tx1"/>
                </a:solidFill>
              </a:rPr>
              <a:t> Class Diagram</a:t>
            </a:r>
          </a:p>
        </p:txBody>
      </p:sp>
      <p:sp>
        <p:nvSpPr>
          <p:cNvPr id="116739" name="Rectangle 2"/>
          <p:cNvSpPr>
            <a:spLocks noChangeArrowheads="1"/>
          </p:cNvSpPr>
          <p:nvPr/>
        </p:nvSpPr>
        <p:spPr bwMode="auto">
          <a:xfrm>
            <a:off x="4851400" y="1215847"/>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AcGiContext</a:t>
            </a:r>
            <a:endParaRPr lang="en-US" dirty="0">
              <a:solidFill>
                <a:schemeClr val="bg1"/>
              </a:solidFill>
              <a:latin typeface="Tahoma" pitchFamily="34" charset="0"/>
            </a:endParaRPr>
          </a:p>
        </p:txBody>
      </p:sp>
      <p:sp>
        <p:nvSpPr>
          <p:cNvPr id="116740" name="Rectangle 3"/>
          <p:cNvSpPr>
            <a:spLocks noChangeArrowheads="1"/>
          </p:cNvSpPr>
          <p:nvPr/>
        </p:nvSpPr>
        <p:spPr bwMode="auto">
          <a:xfrm>
            <a:off x="845389" y="1397000"/>
            <a:ext cx="2177212" cy="365125"/>
          </a:xfrm>
          <a:prstGeom prst="rect">
            <a:avLst/>
          </a:prstGeom>
          <a:solidFill>
            <a:schemeClr val="bg1">
              <a:lumMod val="75000"/>
            </a:schemeClr>
          </a:solidFill>
          <a:ln w="12700">
            <a:solidFill>
              <a:schemeClr val="bg2"/>
            </a:solidFill>
            <a:miter lim="800000"/>
            <a:headEnd type="none" w="sm" len="sm"/>
            <a:tailEnd type="none" w="sm" len="sm"/>
          </a:ln>
          <a:effectLst>
            <a:outerShdw blurRad="50800" dist="50800" dir="5400000" algn="ctr" rotWithShape="0">
              <a:schemeClr val="bg1"/>
            </a:outerShdw>
          </a:effectLst>
        </p:spPr>
        <p:txBody>
          <a:bodyPr wrap="none" anchor="ctr"/>
          <a:lstStyle/>
          <a:p>
            <a:pPr algn="ctr"/>
            <a:r>
              <a:rPr lang="en-US" i="1" dirty="0" err="1">
                <a:solidFill>
                  <a:srgbClr val="0070C0"/>
                </a:solidFill>
                <a:latin typeface="Tahoma" pitchFamily="34" charset="0"/>
              </a:rPr>
              <a:t>AcGiCommonDraw</a:t>
            </a:r>
            <a:endParaRPr lang="en-US" i="1" dirty="0">
              <a:solidFill>
                <a:srgbClr val="0070C0"/>
              </a:solidFill>
              <a:latin typeface="Tahoma" pitchFamily="34" charset="0"/>
            </a:endParaRPr>
          </a:p>
        </p:txBody>
      </p:sp>
      <p:sp>
        <p:nvSpPr>
          <p:cNvPr id="116741" name="Rectangle 4"/>
          <p:cNvSpPr>
            <a:spLocks noChangeArrowheads="1"/>
          </p:cNvSpPr>
          <p:nvPr/>
        </p:nvSpPr>
        <p:spPr bwMode="auto">
          <a:xfrm>
            <a:off x="2343987" y="3064773"/>
            <a:ext cx="1831198" cy="365125"/>
          </a:xfrm>
          <a:prstGeom prst="rect">
            <a:avLst/>
          </a:prstGeom>
          <a:solidFill>
            <a:schemeClr val="bg1">
              <a:lumMod val="6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AcGiWorldDraw</a:t>
            </a:r>
            <a:endParaRPr lang="en-US" dirty="0">
              <a:solidFill>
                <a:schemeClr val="bg1"/>
              </a:solidFill>
              <a:latin typeface="Tahoma" pitchFamily="34" charset="0"/>
            </a:endParaRPr>
          </a:p>
        </p:txBody>
      </p:sp>
      <p:sp>
        <p:nvSpPr>
          <p:cNvPr id="116742" name="Rectangle 5"/>
          <p:cNvSpPr>
            <a:spLocks noChangeArrowheads="1"/>
          </p:cNvSpPr>
          <p:nvPr/>
        </p:nvSpPr>
        <p:spPr bwMode="auto">
          <a:xfrm>
            <a:off x="2336800" y="3835400"/>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AcGiViewportDraw</a:t>
            </a:r>
            <a:endParaRPr lang="en-US" dirty="0">
              <a:solidFill>
                <a:schemeClr val="bg1"/>
              </a:solidFill>
              <a:latin typeface="Tahoma" pitchFamily="34" charset="0"/>
            </a:endParaRPr>
          </a:p>
        </p:txBody>
      </p:sp>
      <p:sp>
        <p:nvSpPr>
          <p:cNvPr id="116743" name="Rectangle 6"/>
          <p:cNvSpPr>
            <a:spLocks noChangeArrowheads="1"/>
          </p:cNvSpPr>
          <p:nvPr/>
        </p:nvSpPr>
        <p:spPr bwMode="auto">
          <a:xfrm>
            <a:off x="3435231" y="4521200"/>
            <a:ext cx="1809629" cy="365125"/>
          </a:xfrm>
          <a:prstGeom prst="rect">
            <a:avLst/>
          </a:prstGeom>
          <a:solidFill>
            <a:schemeClr val="bg1">
              <a:lumMod val="6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AcGiViewport</a:t>
            </a:r>
            <a:endParaRPr lang="en-US" dirty="0">
              <a:solidFill>
                <a:schemeClr val="bg1"/>
              </a:solidFill>
              <a:latin typeface="Tahoma" pitchFamily="34" charset="0"/>
            </a:endParaRPr>
          </a:p>
        </p:txBody>
      </p:sp>
      <p:sp>
        <p:nvSpPr>
          <p:cNvPr id="116744" name="Rectangle 7"/>
          <p:cNvSpPr>
            <a:spLocks noChangeArrowheads="1"/>
          </p:cNvSpPr>
          <p:nvPr/>
        </p:nvSpPr>
        <p:spPr bwMode="auto">
          <a:xfrm>
            <a:off x="4851400" y="1854200"/>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AcGiSubentityTraits</a:t>
            </a:r>
            <a:endParaRPr lang="en-US" dirty="0">
              <a:solidFill>
                <a:schemeClr val="bg1"/>
              </a:solidFill>
              <a:latin typeface="Tahoma" pitchFamily="34" charset="0"/>
            </a:endParaRPr>
          </a:p>
        </p:txBody>
      </p:sp>
      <p:sp>
        <p:nvSpPr>
          <p:cNvPr id="116745" name="Rectangle 8"/>
          <p:cNvSpPr>
            <a:spLocks noChangeArrowheads="1"/>
          </p:cNvSpPr>
          <p:nvPr/>
        </p:nvSpPr>
        <p:spPr bwMode="auto">
          <a:xfrm>
            <a:off x="4851400" y="2458049"/>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i="1" dirty="0" err="1">
                <a:solidFill>
                  <a:schemeClr val="bg1"/>
                </a:solidFill>
                <a:latin typeface="Tahoma" pitchFamily="34" charset="0"/>
              </a:rPr>
              <a:t>AcGiGeometry</a:t>
            </a:r>
            <a:endParaRPr lang="en-US" i="1" dirty="0">
              <a:solidFill>
                <a:schemeClr val="bg1"/>
              </a:solidFill>
              <a:latin typeface="Tahoma" pitchFamily="34" charset="0"/>
            </a:endParaRPr>
          </a:p>
        </p:txBody>
      </p:sp>
      <p:cxnSp>
        <p:nvCxnSpPr>
          <p:cNvPr id="116746" name="AutoShape 9"/>
          <p:cNvCxnSpPr>
            <a:cxnSpLocks noChangeShapeType="1"/>
            <a:stCxn id="116741" idx="1"/>
            <a:endCxn id="116740" idx="2"/>
          </p:cNvCxnSpPr>
          <p:nvPr/>
        </p:nvCxnSpPr>
        <p:spPr bwMode="auto">
          <a:xfrm rot="10800000">
            <a:off x="1933995" y="1762126"/>
            <a:ext cx="409992" cy="1485211"/>
          </a:xfrm>
          <a:prstGeom prst="bentConnector2">
            <a:avLst/>
          </a:prstGeom>
          <a:noFill/>
          <a:ln w="28575">
            <a:solidFill>
              <a:schemeClr val="tx1"/>
            </a:solidFill>
            <a:miter lim="800000"/>
            <a:headEnd type="none" w="sm" len="sm"/>
            <a:tailEnd type="triangle" w="sm" len="sm"/>
          </a:ln>
        </p:spPr>
      </p:cxnSp>
      <p:cxnSp>
        <p:nvCxnSpPr>
          <p:cNvPr id="116747" name="AutoShape 10"/>
          <p:cNvCxnSpPr>
            <a:cxnSpLocks noChangeShapeType="1"/>
            <a:stCxn id="116742" idx="1"/>
            <a:endCxn id="116740" idx="2"/>
          </p:cNvCxnSpPr>
          <p:nvPr/>
        </p:nvCxnSpPr>
        <p:spPr bwMode="auto">
          <a:xfrm rot="10800000">
            <a:off x="1933996" y="1762125"/>
            <a:ext cx="402805" cy="2255838"/>
          </a:xfrm>
          <a:prstGeom prst="bentConnector2">
            <a:avLst/>
          </a:prstGeom>
          <a:noFill/>
          <a:ln w="28575">
            <a:solidFill>
              <a:schemeClr val="tx1"/>
            </a:solidFill>
            <a:miter lim="800000"/>
            <a:headEnd type="none" w="sm" len="sm"/>
            <a:tailEnd type="triangle" w="lg" len="lg"/>
          </a:ln>
        </p:spPr>
      </p:cxnSp>
      <p:sp>
        <p:nvSpPr>
          <p:cNvPr id="116748" name="Rectangle 11"/>
          <p:cNvSpPr>
            <a:spLocks noChangeArrowheads="1"/>
          </p:cNvSpPr>
          <p:nvPr/>
        </p:nvSpPr>
        <p:spPr bwMode="auto">
          <a:xfrm>
            <a:off x="6223000" y="3073400"/>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AcGiWorldGeometry</a:t>
            </a:r>
            <a:endParaRPr lang="en-US" dirty="0">
              <a:solidFill>
                <a:schemeClr val="bg1"/>
              </a:solidFill>
              <a:latin typeface="Tahoma" pitchFamily="34" charset="0"/>
            </a:endParaRPr>
          </a:p>
        </p:txBody>
      </p:sp>
      <p:sp>
        <p:nvSpPr>
          <p:cNvPr id="116749" name="Rectangle 12"/>
          <p:cNvSpPr>
            <a:spLocks noChangeArrowheads="1"/>
          </p:cNvSpPr>
          <p:nvPr/>
        </p:nvSpPr>
        <p:spPr bwMode="auto">
          <a:xfrm>
            <a:off x="6236898" y="3759200"/>
            <a:ext cx="2527539"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AcGiViewportGeometry</a:t>
            </a:r>
            <a:endParaRPr lang="en-US" dirty="0">
              <a:solidFill>
                <a:schemeClr val="bg1"/>
              </a:solidFill>
              <a:latin typeface="Tahoma" pitchFamily="34" charset="0"/>
            </a:endParaRPr>
          </a:p>
        </p:txBody>
      </p:sp>
      <p:cxnSp>
        <p:nvCxnSpPr>
          <p:cNvPr id="116750" name="AutoShape 13"/>
          <p:cNvCxnSpPr>
            <a:cxnSpLocks noChangeShapeType="1"/>
            <a:stCxn id="116748" idx="1"/>
            <a:endCxn id="116745" idx="2"/>
          </p:cNvCxnSpPr>
          <p:nvPr/>
        </p:nvCxnSpPr>
        <p:spPr bwMode="auto">
          <a:xfrm rot="10800000">
            <a:off x="5957094" y="2823175"/>
            <a:ext cx="265906" cy="432789"/>
          </a:xfrm>
          <a:prstGeom prst="bentConnector2">
            <a:avLst/>
          </a:prstGeom>
          <a:noFill/>
          <a:ln w="28575">
            <a:solidFill>
              <a:schemeClr val="tx1"/>
            </a:solidFill>
            <a:miter lim="800000"/>
            <a:headEnd type="none" w="sm" len="sm"/>
            <a:tailEnd type="triangle" w="sm" len="sm"/>
          </a:ln>
        </p:spPr>
      </p:cxnSp>
      <p:cxnSp>
        <p:nvCxnSpPr>
          <p:cNvPr id="116751" name="AutoShape 14"/>
          <p:cNvCxnSpPr>
            <a:cxnSpLocks noChangeShapeType="1"/>
            <a:stCxn id="116749" idx="1"/>
            <a:endCxn id="116745" idx="2"/>
          </p:cNvCxnSpPr>
          <p:nvPr/>
        </p:nvCxnSpPr>
        <p:spPr bwMode="auto">
          <a:xfrm rot="10800000">
            <a:off x="5957094" y="2823175"/>
            <a:ext cx="279804" cy="1118589"/>
          </a:xfrm>
          <a:prstGeom prst="bentConnector2">
            <a:avLst/>
          </a:prstGeom>
          <a:noFill/>
          <a:ln w="28575">
            <a:solidFill>
              <a:schemeClr val="tx1"/>
            </a:solidFill>
            <a:miter lim="800000"/>
            <a:headEnd type="none" w="sm" len="sm"/>
            <a:tailEnd type="triangle" w="lg" len="lg"/>
          </a:ln>
        </p:spPr>
      </p:cxnSp>
      <p:cxnSp>
        <p:nvCxnSpPr>
          <p:cNvPr id="116752" name="AutoShape 15"/>
          <p:cNvCxnSpPr>
            <a:cxnSpLocks noChangeShapeType="1"/>
            <a:stCxn id="116740" idx="3"/>
            <a:endCxn id="116745" idx="1"/>
          </p:cNvCxnSpPr>
          <p:nvPr/>
        </p:nvCxnSpPr>
        <p:spPr bwMode="auto">
          <a:xfrm>
            <a:off x="3022601" y="1579563"/>
            <a:ext cx="1828799" cy="1061049"/>
          </a:xfrm>
          <a:prstGeom prst="straightConnector1">
            <a:avLst/>
          </a:prstGeom>
          <a:noFill/>
          <a:ln w="28575">
            <a:solidFill>
              <a:srgbClr val="0000FF"/>
            </a:solidFill>
            <a:round/>
            <a:headEnd type="oval" w="lg" len="lg"/>
            <a:tailEnd type="none" w="sm" len="sm"/>
          </a:ln>
        </p:spPr>
      </p:cxnSp>
      <p:cxnSp>
        <p:nvCxnSpPr>
          <p:cNvPr id="116753" name="AutoShape 16"/>
          <p:cNvCxnSpPr>
            <a:cxnSpLocks noChangeShapeType="1"/>
            <a:stCxn id="116740" idx="3"/>
            <a:endCxn id="116744" idx="1"/>
          </p:cNvCxnSpPr>
          <p:nvPr/>
        </p:nvCxnSpPr>
        <p:spPr bwMode="auto">
          <a:xfrm>
            <a:off x="3022601" y="1579563"/>
            <a:ext cx="1828799" cy="457200"/>
          </a:xfrm>
          <a:prstGeom prst="straightConnector1">
            <a:avLst/>
          </a:prstGeom>
          <a:noFill/>
          <a:ln w="28575">
            <a:solidFill>
              <a:srgbClr val="0000FF"/>
            </a:solidFill>
            <a:round/>
            <a:headEnd type="oval" w="lg" len="lg"/>
            <a:tailEnd type="none" w="sm" len="sm"/>
          </a:ln>
        </p:spPr>
      </p:cxnSp>
      <p:cxnSp>
        <p:nvCxnSpPr>
          <p:cNvPr id="116754" name="AutoShape 17"/>
          <p:cNvCxnSpPr>
            <a:cxnSpLocks noChangeShapeType="1"/>
            <a:stCxn id="116740" idx="3"/>
            <a:endCxn id="116739" idx="1"/>
          </p:cNvCxnSpPr>
          <p:nvPr/>
        </p:nvCxnSpPr>
        <p:spPr bwMode="auto">
          <a:xfrm flipV="1">
            <a:off x="3022601" y="1398410"/>
            <a:ext cx="1828799" cy="181153"/>
          </a:xfrm>
          <a:prstGeom prst="straightConnector1">
            <a:avLst/>
          </a:prstGeom>
          <a:noFill/>
          <a:ln w="28575">
            <a:solidFill>
              <a:srgbClr val="0000FF"/>
            </a:solidFill>
            <a:round/>
            <a:headEnd type="oval" w="lg" len="lg"/>
            <a:tailEnd type="none" w="sm" len="sm"/>
          </a:ln>
        </p:spPr>
      </p:cxnSp>
      <p:cxnSp>
        <p:nvCxnSpPr>
          <p:cNvPr id="116755" name="AutoShape 18"/>
          <p:cNvCxnSpPr>
            <a:cxnSpLocks noChangeShapeType="1"/>
            <a:stCxn id="116742" idx="2"/>
            <a:endCxn id="116743" idx="0"/>
          </p:cNvCxnSpPr>
          <p:nvPr/>
        </p:nvCxnSpPr>
        <p:spPr bwMode="auto">
          <a:xfrm rot="16200000" flipH="1">
            <a:off x="3730933" y="3912086"/>
            <a:ext cx="320675" cy="897552"/>
          </a:xfrm>
          <a:prstGeom prst="straightConnector1">
            <a:avLst/>
          </a:prstGeom>
          <a:noFill/>
          <a:ln w="28575">
            <a:solidFill>
              <a:srgbClr val="0000FF"/>
            </a:solidFill>
            <a:round/>
            <a:headEnd type="oval" w="lg" len="lg"/>
            <a:tailEnd type="none" w="sm" len="sm"/>
          </a:ln>
        </p:spPr>
      </p:cxnSp>
      <p:sp>
        <p:nvSpPr>
          <p:cNvPr id="116756" name="Text Box 19"/>
          <p:cNvSpPr txBox="1">
            <a:spLocks noChangeArrowheads="1"/>
          </p:cNvSpPr>
          <p:nvPr/>
        </p:nvSpPr>
        <p:spPr bwMode="auto">
          <a:xfrm>
            <a:off x="2413000" y="5207000"/>
            <a:ext cx="1779588" cy="825500"/>
          </a:xfrm>
          <a:prstGeom prst="rect">
            <a:avLst/>
          </a:prstGeom>
          <a:noFill/>
          <a:ln w="57150">
            <a:noFill/>
            <a:miter lim="800000"/>
            <a:headEnd type="none" w="sm" len="sm"/>
            <a:tailEnd type="none" w="sm" len="sm"/>
          </a:ln>
        </p:spPr>
        <p:txBody>
          <a:bodyPr wrap="none" anchor="ctr">
            <a:spAutoFit/>
          </a:bodyPr>
          <a:lstStyle/>
          <a:p>
            <a:r>
              <a:rPr lang="en-US" sz="1600">
                <a:latin typeface="Tahoma" pitchFamily="34" charset="0"/>
              </a:rPr>
              <a:t>Legend:</a:t>
            </a:r>
          </a:p>
          <a:p>
            <a:pPr lvl="1"/>
            <a:r>
              <a:rPr lang="en-US" sz="1600">
                <a:latin typeface="Tahoma" pitchFamily="34" charset="0"/>
              </a:rPr>
              <a:t>Inheritance</a:t>
            </a:r>
          </a:p>
          <a:p>
            <a:pPr lvl="1"/>
            <a:r>
              <a:rPr lang="en-US" sz="1600">
                <a:latin typeface="Tahoma" pitchFamily="34" charset="0"/>
              </a:rPr>
              <a:t>Containment</a:t>
            </a:r>
          </a:p>
        </p:txBody>
      </p:sp>
      <p:sp>
        <p:nvSpPr>
          <p:cNvPr id="116757" name="Line 20"/>
          <p:cNvSpPr>
            <a:spLocks noChangeShapeType="1"/>
          </p:cNvSpPr>
          <p:nvPr/>
        </p:nvSpPr>
        <p:spPr bwMode="auto">
          <a:xfrm>
            <a:off x="4318000" y="5603875"/>
            <a:ext cx="381000" cy="0"/>
          </a:xfrm>
          <a:prstGeom prst="line">
            <a:avLst/>
          </a:prstGeom>
          <a:noFill/>
          <a:ln w="28575">
            <a:solidFill>
              <a:schemeClr val="tx1"/>
            </a:solidFill>
            <a:round/>
            <a:headEnd type="none" w="sm" len="sm"/>
            <a:tailEnd type="triangle" w="lg" len="lg"/>
          </a:ln>
        </p:spPr>
        <p:txBody>
          <a:bodyPr wrap="none" anchor="ctr"/>
          <a:lstStyle/>
          <a:p>
            <a:endParaRPr lang="ru-RU"/>
          </a:p>
        </p:txBody>
      </p:sp>
      <p:sp>
        <p:nvSpPr>
          <p:cNvPr id="116758" name="Line 21"/>
          <p:cNvSpPr>
            <a:spLocks noChangeShapeType="1"/>
          </p:cNvSpPr>
          <p:nvPr/>
        </p:nvSpPr>
        <p:spPr bwMode="auto">
          <a:xfrm>
            <a:off x="4318000" y="5892800"/>
            <a:ext cx="381000" cy="0"/>
          </a:xfrm>
          <a:prstGeom prst="line">
            <a:avLst/>
          </a:prstGeom>
          <a:noFill/>
          <a:ln w="28575">
            <a:solidFill>
              <a:srgbClr val="0000FF"/>
            </a:solidFill>
            <a:round/>
            <a:headEnd type="oval" w="lg" len="lg"/>
            <a:tailEnd type="none" w="sm" len="sm"/>
          </a:ln>
        </p:spPr>
        <p:txBody>
          <a:bodyPr wrap="none" anchor="ctr"/>
          <a:lstStyle/>
          <a:p>
            <a:endParaRPr lang="ru-RU"/>
          </a:p>
        </p:txBody>
      </p:sp>
      <p:sp>
        <p:nvSpPr>
          <p:cNvPr id="28" name="Rectangle 2"/>
          <p:cNvSpPr>
            <a:spLocks noChangeArrowheads="1"/>
          </p:cNvSpPr>
          <p:nvPr/>
        </p:nvSpPr>
        <p:spPr bwMode="auto">
          <a:xfrm>
            <a:off x="4865298" y="1215848"/>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AcGiContext</a:t>
            </a:r>
            <a:endParaRPr lang="en-US" dirty="0">
              <a:solidFill>
                <a:schemeClr val="bg1"/>
              </a:solidFill>
              <a:latin typeface="Tahoma" pitchFamily="34" charset="0"/>
            </a:endParaRPr>
          </a:p>
        </p:txBody>
      </p:sp>
      <p:sp>
        <p:nvSpPr>
          <p:cNvPr id="29" name="Rectangle 7"/>
          <p:cNvSpPr>
            <a:spLocks noChangeArrowheads="1"/>
          </p:cNvSpPr>
          <p:nvPr/>
        </p:nvSpPr>
        <p:spPr bwMode="auto">
          <a:xfrm>
            <a:off x="4865298" y="1854201"/>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AcGiSubentityTraits</a:t>
            </a:r>
            <a:endParaRPr lang="en-US" dirty="0">
              <a:solidFill>
                <a:schemeClr val="bg1"/>
              </a:solidFill>
              <a:latin typeface="Tahoma" pitchFamily="34" charset="0"/>
            </a:endParaRPr>
          </a:p>
        </p:txBody>
      </p:sp>
      <p:sp>
        <p:nvSpPr>
          <p:cNvPr id="30" name="Rectangle 8"/>
          <p:cNvSpPr>
            <a:spLocks noChangeArrowheads="1"/>
          </p:cNvSpPr>
          <p:nvPr/>
        </p:nvSpPr>
        <p:spPr bwMode="auto">
          <a:xfrm>
            <a:off x="4865298" y="2458050"/>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i="1" dirty="0" err="1">
                <a:solidFill>
                  <a:schemeClr val="bg1"/>
                </a:solidFill>
                <a:latin typeface="Tahoma" pitchFamily="34" charset="0"/>
              </a:rPr>
              <a:t>AcGiGeometry</a:t>
            </a:r>
            <a:endParaRPr lang="en-US" i="1" dirty="0">
              <a:solidFill>
                <a:schemeClr val="bg1"/>
              </a:solidFill>
              <a:latin typeface="Tahoma" pitchFamily="34" charset="0"/>
            </a:endParaRPr>
          </a:p>
        </p:txBody>
      </p:sp>
      <p:sp>
        <p:nvSpPr>
          <p:cNvPr id="31" name="Rectangle 11"/>
          <p:cNvSpPr>
            <a:spLocks noChangeArrowheads="1"/>
          </p:cNvSpPr>
          <p:nvPr/>
        </p:nvSpPr>
        <p:spPr bwMode="auto">
          <a:xfrm>
            <a:off x="6236898" y="3073401"/>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AcGiWorldGeometry</a:t>
            </a:r>
            <a:endParaRPr lang="en-US" dirty="0">
              <a:solidFill>
                <a:schemeClr val="bg1"/>
              </a:solidFill>
              <a:latin typeface="Tahoma" pitchFamily="34" charset="0"/>
            </a:endParaRPr>
          </a:p>
        </p:txBody>
      </p:sp>
      <p:sp>
        <p:nvSpPr>
          <p:cNvPr id="35" name="Rectangle 5"/>
          <p:cNvSpPr>
            <a:spLocks noChangeArrowheads="1"/>
          </p:cNvSpPr>
          <p:nvPr/>
        </p:nvSpPr>
        <p:spPr bwMode="auto">
          <a:xfrm>
            <a:off x="2297112" y="3835399"/>
            <a:ext cx="2211388" cy="365125"/>
          </a:xfrm>
          <a:prstGeom prst="rect">
            <a:avLst/>
          </a:prstGeom>
          <a:solidFill>
            <a:schemeClr val="bg1">
              <a:lumMod val="6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AcGiViewportDraw</a:t>
            </a:r>
            <a:endParaRPr lang="en-US" dirty="0">
              <a:solidFill>
                <a:schemeClr val="bg1"/>
              </a:solidFill>
              <a:latin typeface="Tahoma" pitchFamily="34" charset="0"/>
            </a:endParaRPr>
          </a:p>
        </p:txBody>
      </p:sp>
      <p:sp>
        <p:nvSpPr>
          <p:cNvPr id="36" name="Rectangle 12"/>
          <p:cNvSpPr>
            <a:spLocks noChangeArrowheads="1"/>
          </p:cNvSpPr>
          <p:nvPr/>
        </p:nvSpPr>
        <p:spPr bwMode="auto">
          <a:xfrm>
            <a:off x="6197210" y="3759199"/>
            <a:ext cx="2527539" cy="365125"/>
          </a:xfrm>
          <a:prstGeom prst="rect">
            <a:avLst/>
          </a:prstGeom>
          <a:solidFill>
            <a:schemeClr val="bg1">
              <a:lumMod val="6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AcGiViewportGeometry</a:t>
            </a:r>
            <a:endParaRPr lang="en-US" dirty="0">
              <a:solidFill>
                <a:schemeClr val="bg1"/>
              </a:solidFill>
              <a:latin typeface="Tahoma" pitchFamily="34" charset="0"/>
            </a:endParaRPr>
          </a:p>
        </p:txBody>
      </p:sp>
      <p:sp>
        <p:nvSpPr>
          <p:cNvPr id="37" name="Rectangle 2"/>
          <p:cNvSpPr>
            <a:spLocks noChangeArrowheads="1"/>
          </p:cNvSpPr>
          <p:nvPr/>
        </p:nvSpPr>
        <p:spPr bwMode="auto">
          <a:xfrm>
            <a:off x="4825610" y="1215847"/>
            <a:ext cx="2211388" cy="365125"/>
          </a:xfrm>
          <a:prstGeom prst="rect">
            <a:avLst/>
          </a:prstGeom>
          <a:solidFill>
            <a:schemeClr val="bg1">
              <a:lumMod val="6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AcGiContext</a:t>
            </a:r>
            <a:endParaRPr lang="en-US" dirty="0">
              <a:solidFill>
                <a:schemeClr val="bg1"/>
              </a:solidFill>
              <a:latin typeface="Tahoma" pitchFamily="34" charset="0"/>
            </a:endParaRPr>
          </a:p>
        </p:txBody>
      </p:sp>
      <p:sp>
        <p:nvSpPr>
          <p:cNvPr id="38" name="Rectangle 7"/>
          <p:cNvSpPr>
            <a:spLocks noChangeArrowheads="1"/>
          </p:cNvSpPr>
          <p:nvPr/>
        </p:nvSpPr>
        <p:spPr bwMode="auto">
          <a:xfrm>
            <a:off x="4825610" y="1854200"/>
            <a:ext cx="2211388" cy="365125"/>
          </a:xfrm>
          <a:prstGeom prst="rect">
            <a:avLst/>
          </a:prstGeom>
          <a:solidFill>
            <a:schemeClr val="bg1">
              <a:lumMod val="6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AcGiSubentityTraits</a:t>
            </a:r>
            <a:endParaRPr lang="en-US" dirty="0">
              <a:solidFill>
                <a:schemeClr val="bg1"/>
              </a:solidFill>
              <a:latin typeface="Tahoma" pitchFamily="34" charset="0"/>
            </a:endParaRPr>
          </a:p>
        </p:txBody>
      </p:sp>
      <p:sp>
        <p:nvSpPr>
          <p:cNvPr id="39" name="Rectangle 8"/>
          <p:cNvSpPr>
            <a:spLocks noChangeArrowheads="1"/>
          </p:cNvSpPr>
          <p:nvPr/>
        </p:nvSpPr>
        <p:spPr bwMode="auto">
          <a:xfrm>
            <a:off x="4825610" y="2458049"/>
            <a:ext cx="2211388" cy="365125"/>
          </a:xfrm>
          <a:prstGeom prst="rect">
            <a:avLst/>
          </a:prstGeom>
          <a:solidFill>
            <a:schemeClr val="bg1">
              <a:lumMod val="65000"/>
            </a:schemeClr>
          </a:solidFill>
          <a:ln w="12700">
            <a:solidFill>
              <a:schemeClr val="bg2"/>
            </a:solidFill>
            <a:miter lim="800000"/>
            <a:headEnd type="none" w="sm" len="sm"/>
            <a:tailEnd type="none" w="sm" len="sm"/>
          </a:ln>
        </p:spPr>
        <p:txBody>
          <a:bodyPr wrap="none" anchor="ctr"/>
          <a:lstStyle/>
          <a:p>
            <a:pPr algn="ctr"/>
            <a:r>
              <a:rPr lang="en-US" i="1" dirty="0" err="1">
                <a:solidFill>
                  <a:schemeClr val="bg1"/>
                </a:solidFill>
                <a:latin typeface="Tahoma" pitchFamily="34" charset="0"/>
              </a:rPr>
              <a:t>AcGiGeometry</a:t>
            </a:r>
            <a:endParaRPr lang="en-US" i="1" dirty="0">
              <a:solidFill>
                <a:schemeClr val="bg1"/>
              </a:solidFill>
              <a:latin typeface="Tahoma" pitchFamily="34" charset="0"/>
            </a:endParaRPr>
          </a:p>
        </p:txBody>
      </p:sp>
      <p:sp>
        <p:nvSpPr>
          <p:cNvPr id="40" name="Rectangle 11"/>
          <p:cNvSpPr>
            <a:spLocks noChangeArrowheads="1"/>
          </p:cNvSpPr>
          <p:nvPr/>
        </p:nvSpPr>
        <p:spPr bwMode="auto">
          <a:xfrm>
            <a:off x="6197210" y="3073400"/>
            <a:ext cx="2211388" cy="365125"/>
          </a:xfrm>
          <a:prstGeom prst="rect">
            <a:avLst/>
          </a:prstGeom>
          <a:solidFill>
            <a:schemeClr val="bg1">
              <a:lumMod val="6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AcGiWorldGeometry</a:t>
            </a:r>
            <a:endParaRPr lang="en-US" dirty="0">
              <a:solidFill>
                <a:schemeClr val="bg1"/>
              </a:solidFill>
              <a:latin typeface="Tahoma" pitchFamily="34" charset="0"/>
            </a:endParaRPr>
          </a:p>
        </p:txBody>
      </p:sp>
    </p:spTree>
  </p:cSld>
  <p:clrMapOvr>
    <a:masterClrMapping/>
  </p:clrMapOvr>
  <p:transition>
    <p:fade thruBlk="1"/>
  </p:transition>
</p:sld>
</file>

<file path=ppt/slides/slide10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7779" name="Line 19"/>
          <p:cNvSpPr>
            <a:spLocks noChangeShapeType="1"/>
          </p:cNvSpPr>
          <p:nvPr/>
        </p:nvSpPr>
        <p:spPr bwMode="auto">
          <a:xfrm>
            <a:off x="2971800" y="1930400"/>
            <a:ext cx="1151626" cy="528128"/>
          </a:xfrm>
          <a:prstGeom prst="line">
            <a:avLst/>
          </a:prstGeom>
          <a:noFill/>
          <a:ln w="25400">
            <a:solidFill>
              <a:schemeClr val="tx1"/>
            </a:solidFill>
            <a:prstDash val="sysDot"/>
            <a:round/>
            <a:headEnd type="none" w="sm" len="sm"/>
            <a:tailEnd type="none" w="sm" len="sm"/>
          </a:ln>
        </p:spPr>
        <p:txBody>
          <a:bodyPr wrap="none" anchor="ctr"/>
          <a:lstStyle/>
          <a:p>
            <a:endParaRPr lang="ru-RU"/>
          </a:p>
        </p:txBody>
      </p:sp>
      <p:sp>
        <p:nvSpPr>
          <p:cNvPr id="117775" name="Line 27"/>
          <p:cNvSpPr>
            <a:spLocks noChangeShapeType="1"/>
          </p:cNvSpPr>
          <p:nvPr/>
        </p:nvSpPr>
        <p:spPr bwMode="auto">
          <a:xfrm>
            <a:off x="5227608" y="2596551"/>
            <a:ext cx="1020792" cy="553049"/>
          </a:xfrm>
          <a:prstGeom prst="line">
            <a:avLst/>
          </a:prstGeom>
          <a:noFill/>
          <a:ln w="25400">
            <a:solidFill>
              <a:schemeClr val="tx1"/>
            </a:solidFill>
            <a:prstDash val="sysDot"/>
            <a:round/>
            <a:headEnd type="none" w="sm" len="sm"/>
            <a:tailEnd type="none" w="sm" len="sm"/>
          </a:ln>
        </p:spPr>
        <p:txBody>
          <a:bodyPr wrap="none" anchor="ctr"/>
          <a:lstStyle/>
          <a:p>
            <a:endParaRPr lang="ru-RU"/>
          </a:p>
        </p:txBody>
      </p:sp>
      <p:sp>
        <p:nvSpPr>
          <p:cNvPr id="117763" name="Rectangle 2"/>
          <p:cNvSpPr>
            <a:spLocks noGrp="1" noChangeArrowheads="1"/>
          </p:cNvSpPr>
          <p:nvPr>
            <p:ph type="title"/>
          </p:nvPr>
        </p:nvSpPr>
        <p:spPr/>
        <p:txBody>
          <a:bodyPr/>
          <a:lstStyle/>
          <a:p>
            <a:pPr eaLnBrk="1" hangingPunct="1"/>
            <a:r>
              <a:rPr lang="en-US" dirty="0">
                <a:solidFill>
                  <a:schemeClr val="tx1"/>
                </a:solidFill>
              </a:rPr>
              <a:t>Graphics Acquisition</a:t>
            </a:r>
          </a:p>
        </p:txBody>
      </p:sp>
      <p:sp>
        <p:nvSpPr>
          <p:cNvPr id="117768" name="Rectangle 12"/>
          <p:cNvSpPr>
            <a:spLocks noGrp="1" noChangeArrowheads="1"/>
          </p:cNvSpPr>
          <p:nvPr>
            <p:ph idx="1"/>
          </p:nvPr>
        </p:nvSpPr>
        <p:spPr>
          <a:xfrm>
            <a:off x="1216324" y="4106174"/>
            <a:ext cx="7466905" cy="2111329"/>
          </a:xfrm>
        </p:spPr>
        <p:txBody>
          <a:bodyPr/>
          <a:lstStyle/>
          <a:p>
            <a:pPr marL="0" indent="0" eaLnBrk="1" hangingPunct="1">
              <a:buFontTx/>
              <a:buNone/>
            </a:pPr>
            <a:r>
              <a:rPr lang="en-US" sz="2000" b="0" dirty="0"/>
              <a:t>1.</a:t>
            </a:r>
            <a:r>
              <a:rPr lang="en-US" sz="2000" dirty="0"/>
              <a:t> </a:t>
            </a:r>
            <a:r>
              <a:rPr lang="en-US" sz="2000" b="0" dirty="0"/>
              <a:t>Host creates object implementing </a:t>
            </a:r>
            <a:r>
              <a:rPr lang="en-US" sz="2000" b="0" dirty="0" err="1">
                <a:solidFill>
                  <a:schemeClr val="tx1"/>
                </a:solidFill>
              </a:rPr>
              <a:t>AcGiWorldDraw</a:t>
            </a:r>
            <a:endParaRPr lang="en-US" sz="2000" b="0" dirty="0">
              <a:solidFill>
                <a:schemeClr val="tx1"/>
              </a:solidFill>
            </a:endParaRPr>
          </a:p>
          <a:p>
            <a:pPr marL="0" indent="0" eaLnBrk="1" hangingPunct="1">
              <a:buFontTx/>
              <a:buNone/>
            </a:pPr>
            <a:r>
              <a:rPr lang="en-US" sz="2000" b="0" dirty="0"/>
              <a:t>2. Host creates object implementing </a:t>
            </a:r>
            <a:r>
              <a:rPr lang="en-US" sz="2000" b="0" dirty="0" err="1">
                <a:solidFill>
                  <a:schemeClr val="tx1"/>
                </a:solidFill>
              </a:rPr>
              <a:t>AcGiViewportDraw</a:t>
            </a:r>
            <a:endParaRPr lang="en-US" sz="2000" b="0" dirty="0">
              <a:solidFill>
                <a:schemeClr val="tx1"/>
              </a:solidFill>
            </a:endParaRPr>
          </a:p>
          <a:p>
            <a:pPr marL="0" indent="0" eaLnBrk="1" hangingPunct="1">
              <a:buFontTx/>
              <a:buNone/>
            </a:pPr>
            <a:r>
              <a:rPr lang="en-US" sz="2000" b="0" dirty="0"/>
              <a:t>3. Host passes world-draw object to your </a:t>
            </a:r>
            <a:r>
              <a:rPr lang="en-US" sz="2000" b="0" dirty="0" err="1"/>
              <a:t>drawable</a:t>
            </a:r>
            <a:endParaRPr lang="en-US" sz="2000" b="0" dirty="0"/>
          </a:p>
          <a:p>
            <a:pPr marL="0" indent="0" eaLnBrk="1" hangingPunct="1">
              <a:buFontTx/>
              <a:buNone/>
            </a:pPr>
            <a:r>
              <a:rPr lang="en-US" sz="2000" b="0" dirty="0"/>
              <a:t>4. </a:t>
            </a:r>
            <a:r>
              <a:rPr lang="en-US" sz="2000" b="0" dirty="0" err="1"/>
              <a:t>Drawable</a:t>
            </a:r>
            <a:r>
              <a:rPr lang="en-US" sz="2000" b="0" dirty="0"/>
              <a:t> draws viewport independent graphics</a:t>
            </a:r>
          </a:p>
          <a:p>
            <a:pPr marL="0" indent="0" eaLnBrk="1" hangingPunct="1">
              <a:buFontTx/>
              <a:buNone/>
            </a:pPr>
            <a:r>
              <a:rPr lang="en-US" sz="2000" b="0" dirty="0"/>
              <a:t>5. Host passes viewport-draw object to your </a:t>
            </a:r>
            <a:r>
              <a:rPr lang="en-US" sz="2000" b="0" dirty="0" err="1"/>
              <a:t>drawable</a:t>
            </a:r>
            <a:endParaRPr lang="en-US" sz="2000" b="0" dirty="0"/>
          </a:p>
          <a:p>
            <a:pPr marL="0" indent="0" eaLnBrk="1" hangingPunct="1">
              <a:buFontTx/>
              <a:buNone/>
            </a:pPr>
            <a:r>
              <a:rPr lang="en-US" sz="2000" b="0" dirty="0"/>
              <a:t>6. </a:t>
            </a:r>
            <a:r>
              <a:rPr lang="en-US" sz="2000" b="0" dirty="0" err="1"/>
              <a:t>Drawable</a:t>
            </a:r>
            <a:r>
              <a:rPr lang="en-US" sz="2000" b="0" dirty="0"/>
              <a:t> draws viewport dependent graphics</a:t>
            </a:r>
          </a:p>
        </p:txBody>
      </p:sp>
      <p:sp>
        <p:nvSpPr>
          <p:cNvPr id="117764" name="Oval 3"/>
          <p:cNvSpPr>
            <a:spLocks noChangeArrowheads="1"/>
          </p:cNvSpPr>
          <p:nvPr/>
        </p:nvSpPr>
        <p:spPr bwMode="auto">
          <a:xfrm>
            <a:off x="5883215" y="1397000"/>
            <a:ext cx="2260121" cy="6858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An </a:t>
            </a:r>
            <a:r>
              <a:rPr lang="en-US" sz="2000" dirty="0" err="1">
                <a:latin typeface="Tahoma" pitchFamily="34" charset="0"/>
              </a:rPr>
              <a:t>AcGiDrawable</a:t>
            </a:r>
            <a:endParaRPr lang="en-US" sz="2000" dirty="0">
              <a:latin typeface="Tahoma" pitchFamily="34" charset="0"/>
            </a:endParaRPr>
          </a:p>
        </p:txBody>
      </p:sp>
      <p:sp>
        <p:nvSpPr>
          <p:cNvPr id="117786" name="Oval 6"/>
          <p:cNvSpPr>
            <a:spLocks noChangeArrowheads="1"/>
          </p:cNvSpPr>
          <p:nvPr/>
        </p:nvSpPr>
        <p:spPr bwMode="auto">
          <a:xfrm>
            <a:off x="966158" y="1320800"/>
            <a:ext cx="2406770" cy="8382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a:latin typeface="Tahoma" pitchFamily="34" charset="0"/>
              </a:rPr>
              <a:t>An AcGiWorldDraw</a:t>
            </a:r>
          </a:p>
        </p:txBody>
      </p:sp>
      <p:cxnSp>
        <p:nvCxnSpPr>
          <p:cNvPr id="117787" name="AutoShape 7"/>
          <p:cNvCxnSpPr>
            <a:cxnSpLocks noChangeShapeType="1"/>
            <a:stCxn id="117765" idx="0"/>
            <a:endCxn id="117786" idx="4"/>
          </p:cNvCxnSpPr>
          <p:nvPr/>
        </p:nvCxnSpPr>
        <p:spPr bwMode="auto">
          <a:xfrm rot="16200000" flipV="1">
            <a:off x="1751522" y="2577021"/>
            <a:ext cx="838200" cy="2157"/>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17788" name="Text Box 8"/>
          <p:cNvSpPr txBox="1">
            <a:spLocks noChangeArrowheads="1"/>
          </p:cNvSpPr>
          <p:nvPr/>
        </p:nvSpPr>
        <p:spPr bwMode="auto">
          <a:xfrm>
            <a:off x="1731963" y="2463800"/>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a:latin typeface="Tahoma" pitchFamily="34" charset="0"/>
              </a:rPr>
              <a:t>1.</a:t>
            </a:r>
          </a:p>
        </p:txBody>
      </p:sp>
      <p:cxnSp>
        <p:nvCxnSpPr>
          <p:cNvPr id="117784" name="AutoShape 10"/>
          <p:cNvCxnSpPr>
            <a:cxnSpLocks noChangeShapeType="1"/>
            <a:stCxn id="117764" idx="2"/>
            <a:endCxn id="117786" idx="6"/>
          </p:cNvCxnSpPr>
          <p:nvPr/>
        </p:nvCxnSpPr>
        <p:spPr bwMode="auto">
          <a:xfrm rot="10800000">
            <a:off x="3372929" y="1739900"/>
            <a:ext cx="2510287" cy="1588"/>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17785" name="Text Box 11"/>
          <p:cNvSpPr txBox="1">
            <a:spLocks noChangeArrowheads="1"/>
          </p:cNvSpPr>
          <p:nvPr/>
        </p:nvSpPr>
        <p:spPr bwMode="auto">
          <a:xfrm>
            <a:off x="3937000" y="1331913"/>
            <a:ext cx="557362" cy="338554"/>
          </a:xfrm>
          <a:prstGeom prst="rect">
            <a:avLst/>
          </a:prstGeom>
          <a:noFill/>
          <a:ln w="57150">
            <a:noFill/>
            <a:miter lim="800000"/>
            <a:headEnd type="none" w="sm" len="sm"/>
            <a:tailEnd type="none" w="sm" len="sm"/>
          </a:ln>
        </p:spPr>
        <p:txBody>
          <a:bodyPr wrap="square" anchor="ctr">
            <a:spAutoFit/>
          </a:bodyPr>
          <a:lstStyle/>
          <a:p>
            <a:pPr algn="ctr"/>
            <a:r>
              <a:rPr lang="en-US" sz="1600" b="1" dirty="0">
                <a:latin typeface="Tahoma" pitchFamily="34" charset="0"/>
              </a:rPr>
              <a:t>4.</a:t>
            </a:r>
          </a:p>
        </p:txBody>
      </p:sp>
      <p:sp>
        <p:nvSpPr>
          <p:cNvPr id="117781" name="Text Box 14"/>
          <p:cNvSpPr txBox="1">
            <a:spLocks noChangeArrowheads="1"/>
          </p:cNvSpPr>
          <p:nvPr/>
        </p:nvSpPr>
        <p:spPr bwMode="auto">
          <a:xfrm>
            <a:off x="4779963" y="3454400"/>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2.</a:t>
            </a:r>
          </a:p>
        </p:txBody>
      </p:sp>
      <p:sp>
        <p:nvSpPr>
          <p:cNvPr id="117782" name="Oval 15"/>
          <p:cNvSpPr>
            <a:spLocks noChangeArrowheads="1"/>
          </p:cNvSpPr>
          <p:nvPr/>
        </p:nvSpPr>
        <p:spPr bwMode="auto">
          <a:xfrm>
            <a:off x="5719313" y="2997200"/>
            <a:ext cx="2639683" cy="7620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An </a:t>
            </a:r>
            <a:r>
              <a:rPr lang="en-US" sz="2000" dirty="0" err="1">
                <a:latin typeface="Tahoma" pitchFamily="34" charset="0"/>
              </a:rPr>
              <a:t>AcGiViewportDraw</a:t>
            </a:r>
            <a:endParaRPr lang="en-US" sz="2000" dirty="0">
              <a:latin typeface="Tahoma" pitchFamily="34" charset="0"/>
            </a:endParaRPr>
          </a:p>
        </p:txBody>
      </p:sp>
      <p:cxnSp>
        <p:nvCxnSpPr>
          <p:cNvPr id="117783" name="AutoShape 16"/>
          <p:cNvCxnSpPr>
            <a:cxnSpLocks noChangeShapeType="1"/>
            <a:stCxn id="117765" idx="3"/>
            <a:endCxn id="117782" idx="2"/>
          </p:cNvCxnSpPr>
          <p:nvPr/>
        </p:nvCxnSpPr>
        <p:spPr bwMode="auto">
          <a:xfrm>
            <a:off x="3276600" y="3378200"/>
            <a:ext cx="2442713" cy="1588"/>
          </a:xfrm>
          <a:prstGeom prst="straightConnector1">
            <a:avLst/>
          </a:prstGeom>
          <a:noFill/>
          <a:ln w="50800">
            <a:solidFill>
              <a:schemeClr val="tx1"/>
            </a:solidFill>
            <a:round/>
            <a:headEnd/>
            <a:tailEnd type="triangle" w="med" len="med"/>
          </a:ln>
          <a:scene3d>
            <a:camera prst="orthographicFront"/>
            <a:lightRig rig="threePt" dir="t"/>
          </a:scene3d>
          <a:sp3d>
            <a:bevelT/>
          </a:sp3d>
        </p:spPr>
      </p:cxnSp>
      <p:cxnSp>
        <p:nvCxnSpPr>
          <p:cNvPr id="117778" name="AutoShape 18"/>
          <p:cNvCxnSpPr>
            <a:cxnSpLocks noChangeShapeType="1"/>
          </p:cNvCxnSpPr>
          <p:nvPr/>
        </p:nvCxnSpPr>
        <p:spPr bwMode="auto">
          <a:xfrm flipV="1">
            <a:off x="2794958" y="1846054"/>
            <a:ext cx="3183148" cy="1173191"/>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17780" name="Text Box 20"/>
          <p:cNvSpPr txBox="1">
            <a:spLocks noChangeArrowheads="1"/>
          </p:cNvSpPr>
          <p:nvPr/>
        </p:nvSpPr>
        <p:spPr bwMode="auto">
          <a:xfrm>
            <a:off x="2712499" y="2606136"/>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3.</a:t>
            </a:r>
          </a:p>
        </p:txBody>
      </p:sp>
      <p:cxnSp>
        <p:nvCxnSpPr>
          <p:cNvPr id="117776" name="AutoShape 22"/>
          <p:cNvCxnSpPr>
            <a:cxnSpLocks noChangeShapeType="1"/>
            <a:stCxn id="117764" idx="4"/>
            <a:endCxn id="117782" idx="0"/>
          </p:cNvCxnSpPr>
          <p:nvPr/>
        </p:nvCxnSpPr>
        <p:spPr bwMode="auto">
          <a:xfrm rot="16200000" flipH="1">
            <a:off x="6569015" y="2527060"/>
            <a:ext cx="914400" cy="25879"/>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17777" name="Text Box 23"/>
          <p:cNvSpPr txBox="1">
            <a:spLocks noChangeArrowheads="1"/>
          </p:cNvSpPr>
          <p:nvPr/>
        </p:nvSpPr>
        <p:spPr bwMode="auto">
          <a:xfrm>
            <a:off x="7102954" y="2320026"/>
            <a:ext cx="380232" cy="338554"/>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6.</a:t>
            </a:r>
          </a:p>
        </p:txBody>
      </p:sp>
      <p:cxnSp>
        <p:nvCxnSpPr>
          <p:cNvPr id="117773" name="AutoShape 25"/>
          <p:cNvCxnSpPr>
            <a:cxnSpLocks noChangeShapeType="1"/>
          </p:cNvCxnSpPr>
          <p:nvPr/>
        </p:nvCxnSpPr>
        <p:spPr bwMode="auto">
          <a:xfrm flipV="1">
            <a:off x="3278038" y="2044460"/>
            <a:ext cx="3260785" cy="1190446"/>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17774" name="Text Box 26"/>
          <p:cNvSpPr txBox="1">
            <a:spLocks noChangeArrowheads="1"/>
          </p:cNvSpPr>
          <p:nvPr/>
        </p:nvSpPr>
        <p:spPr bwMode="auto">
          <a:xfrm>
            <a:off x="4165119" y="2836144"/>
            <a:ext cx="406879" cy="338554"/>
          </a:xfrm>
          <a:prstGeom prst="rect">
            <a:avLst/>
          </a:prstGeom>
          <a:noFill/>
          <a:ln w="57150">
            <a:noFill/>
            <a:miter lim="800000"/>
            <a:headEnd type="none" w="sm" len="sm"/>
            <a:tailEnd type="none" w="sm" len="sm"/>
          </a:ln>
        </p:spPr>
        <p:txBody>
          <a:bodyPr wrap="square" anchor="ctr">
            <a:spAutoFit/>
          </a:bodyPr>
          <a:lstStyle/>
          <a:p>
            <a:pPr algn="ctr"/>
            <a:r>
              <a:rPr lang="en-US" sz="1600" b="1" dirty="0">
                <a:latin typeface="Tahoma" pitchFamily="34" charset="0"/>
              </a:rPr>
              <a:t>5.</a:t>
            </a:r>
          </a:p>
        </p:txBody>
      </p:sp>
      <p:sp>
        <p:nvSpPr>
          <p:cNvPr id="117765" name="Rectangle 4"/>
          <p:cNvSpPr>
            <a:spLocks noChangeArrowheads="1"/>
          </p:cNvSpPr>
          <p:nvPr/>
        </p:nvSpPr>
        <p:spPr bwMode="auto">
          <a:xfrm>
            <a:off x="1066800" y="2997200"/>
            <a:ext cx="2209800" cy="762000"/>
          </a:xfrm>
          <a:prstGeom prst="rect">
            <a:avLst/>
          </a:prstGeom>
          <a:solidFill>
            <a:srgbClr val="99CCFF"/>
          </a:solidFill>
          <a:ln w="12700">
            <a:solidFill>
              <a:schemeClr val="bg2"/>
            </a:solidFill>
            <a:miter lim="800000"/>
            <a:headEnd type="none" w="sm" len="sm"/>
            <a:tailEnd type="none" w="sm" len="sm"/>
          </a:ln>
          <a:scene3d>
            <a:camera prst="orthographicFront"/>
            <a:lightRig rig="threePt" dir="t"/>
          </a:scene3d>
          <a:sp3d>
            <a:bevelT/>
          </a:sp3d>
        </p:spPr>
        <p:txBody>
          <a:bodyPr wrap="none" anchor="ctr"/>
          <a:lstStyle/>
          <a:p>
            <a:pPr algn="ctr"/>
            <a:r>
              <a:rPr lang="en-US" sz="2000">
                <a:latin typeface="Tahoma" pitchFamily="34" charset="0"/>
              </a:rPr>
              <a:t>Host Application</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7788"/>
                                        </p:tgtEl>
                                        <p:attrNameLst>
                                          <p:attrName>style.visibility</p:attrName>
                                        </p:attrNameLst>
                                      </p:cBhvr>
                                      <p:to>
                                        <p:strVal val="visible"/>
                                      </p:to>
                                    </p:set>
                                    <p:animEffect transition="in" filter="fade">
                                      <p:cBhvr>
                                        <p:cTn id="7" dur="1000"/>
                                        <p:tgtEl>
                                          <p:spTgt spid="117788"/>
                                        </p:tgtEl>
                                      </p:cBhvr>
                                    </p:animEffect>
                                  </p:childTnLst>
                                </p:cTn>
                              </p:par>
                              <p:par>
                                <p:cTn id="8" presetID="10" presetClass="entr" presetSubtype="0" fill="hold" nodeType="withEffect">
                                  <p:stCondLst>
                                    <p:cond delay="0"/>
                                  </p:stCondLst>
                                  <p:childTnLst>
                                    <p:set>
                                      <p:cBhvr>
                                        <p:cTn id="9" dur="1" fill="hold">
                                          <p:stCondLst>
                                            <p:cond delay="0"/>
                                          </p:stCondLst>
                                        </p:cTn>
                                        <p:tgtEl>
                                          <p:spTgt spid="117787"/>
                                        </p:tgtEl>
                                        <p:attrNameLst>
                                          <p:attrName>style.visibility</p:attrName>
                                        </p:attrNameLst>
                                      </p:cBhvr>
                                      <p:to>
                                        <p:strVal val="visible"/>
                                      </p:to>
                                    </p:set>
                                    <p:animEffect transition="in" filter="fade">
                                      <p:cBhvr>
                                        <p:cTn id="10" dur="1000"/>
                                        <p:tgtEl>
                                          <p:spTgt spid="11778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7783"/>
                                        </p:tgtEl>
                                        <p:attrNameLst>
                                          <p:attrName>style.visibility</p:attrName>
                                        </p:attrNameLst>
                                      </p:cBhvr>
                                      <p:to>
                                        <p:strVal val="visible"/>
                                      </p:to>
                                    </p:set>
                                    <p:animEffect transition="in" filter="fade">
                                      <p:cBhvr>
                                        <p:cTn id="15" dur="1000"/>
                                        <p:tgtEl>
                                          <p:spTgt spid="11778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7781"/>
                                        </p:tgtEl>
                                        <p:attrNameLst>
                                          <p:attrName>style.visibility</p:attrName>
                                        </p:attrNameLst>
                                      </p:cBhvr>
                                      <p:to>
                                        <p:strVal val="visible"/>
                                      </p:to>
                                    </p:set>
                                    <p:animEffect transition="in" filter="fade">
                                      <p:cBhvr>
                                        <p:cTn id="18" dur="1000"/>
                                        <p:tgtEl>
                                          <p:spTgt spid="11778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7778"/>
                                        </p:tgtEl>
                                        <p:attrNameLst>
                                          <p:attrName>style.visibility</p:attrName>
                                        </p:attrNameLst>
                                      </p:cBhvr>
                                      <p:to>
                                        <p:strVal val="visible"/>
                                      </p:to>
                                    </p:set>
                                    <p:animEffect transition="in" filter="fade">
                                      <p:cBhvr>
                                        <p:cTn id="23" dur="1000"/>
                                        <p:tgtEl>
                                          <p:spTgt spid="11777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7780"/>
                                        </p:tgtEl>
                                        <p:attrNameLst>
                                          <p:attrName>style.visibility</p:attrName>
                                        </p:attrNameLst>
                                      </p:cBhvr>
                                      <p:to>
                                        <p:strVal val="visible"/>
                                      </p:to>
                                    </p:set>
                                    <p:animEffect transition="in" filter="fade">
                                      <p:cBhvr>
                                        <p:cTn id="26" dur="2000"/>
                                        <p:tgtEl>
                                          <p:spTgt spid="11778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7779"/>
                                        </p:tgtEl>
                                        <p:attrNameLst>
                                          <p:attrName>style.visibility</p:attrName>
                                        </p:attrNameLst>
                                      </p:cBhvr>
                                      <p:to>
                                        <p:strVal val="visible"/>
                                      </p:to>
                                    </p:set>
                                    <p:animEffect transition="in" filter="fade">
                                      <p:cBhvr>
                                        <p:cTn id="29" dur="1000"/>
                                        <p:tgtEl>
                                          <p:spTgt spid="11777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17784"/>
                                        </p:tgtEl>
                                        <p:attrNameLst>
                                          <p:attrName>style.visibility</p:attrName>
                                        </p:attrNameLst>
                                      </p:cBhvr>
                                      <p:to>
                                        <p:strVal val="visible"/>
                                      </p:to>
                                    </p:set>
                                    <p:animEffect transition="in" filter="fade">
                                      <p:cBhvr>
                                        <p:cTn id="34" dur="1000"/>
                                        <p:tgtEl>
                                          <p:spTgt spid="11778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7785"/>
                                        </p:tgtEl>
                                        <p:attrNameLst>
                                          <p:attrName>style.visibility</p:attrName>
                                        </p:attrNameLst>
                                      </p:cBhvr>
                                      <p:to>
                                        <p:strVal val="visible"/>
                                      </p:to>
                                    </p:set>
                                    <p:animEffect transition="in" filter="fade">
                                      <p:cBhvr>
                                        <p:cTn id="37" dur="2000"/>
                                        <p:tgtEl>
                                          <p:spTgt spid="11778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17773"/>
                                        </p:tgtEl>
                                        <p:attrNameLst>
                                          <p:attrName>style.visibility</p:attrName>
                                        </p:attrNameLst>
                                      </p:cBhvr>
                                      <p:to>
                                        <p:strVal val="visible"/>
                                      </p:to>
                                    </p:set>
                                    <p:animEffect transition="in" filter="fade">
                                      <p:cBhvr>
                                        <p:cTn id="42" dur="1000"/>
                                        <p:tgtEl>
                                          <p:spTgt spid="11777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7775"/>
                                        </p:tgtEl>
                                        <p:attrNameLst>
                                          <p:attrName>style.visibility</p:attrName>
                                        </p:attrNameLst>
                                      </p:cBhvr>
                                      <p:to>
                                        <p:strVal val="visible"/>
                                      </p:to>
                                    </p:set>
                                    <p:animEffect transition="in" filter="fade">
                                      <p:cBhvr>
                                        <p:cTn id="45" dur="1000"/>
                                        <p:tgtEl>
                                          <p:spTgt spid="11777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7774"/>
                                        </p:tgtEl>
                                        <p:attrNameLst>
                                          <p:attrName>style.visibility</p:attrName>
                                        </p:attrNameLst>
                                      </p:cBhvr>
                                      <p:to>
                                        <p:strVal val="visible"/>
                                      </p:to>
                                    </p:set>
                                    <p:animEffect transition="in" filter="fade">
                                      <p:cBhvr>
                                        <p:cTn id="48" dur="2000"/>
                                        <p:tgtEl>
                                          <p:spTgt spid="11777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17776"/>
                                        </p:tgtEl>
                                        <p:attrNameLst>
                                          <p:attrName>style.visibility</p:attrName>
                                        </p:attrNameLst>
                                      </p:cBhvr>
                                      <p:to>
                                        <p:strVal val="visible"/>
                                      </p:to>
                                    </p:set>
                                    <p:animEffect transition="in" filter="fade">
                                      <p:cBhvr>
                                        <p:cTn id="53" dur="1000"/>
                                        <p:tgtEl>
                                          <p:spTgt spid="11777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17777"/>
                                        </p:tgtEl>
                                        <p:attrNameLst>
                                          <p:attrName>style.visibility</p:attrName>
                                        </p:attrNameLst>
                                      </p:cBhvr>
                                      <p:to>
                                        <p:strVal val="visible"/>
                                      </p:to>
                                    </p:set>
                                    <p:animEffect transition="in" filter="fade">
                                      <p:cBhvr>
                                        <p:cTn id="56" dur="2000"/>
                                        <p:tgtEl>
                                          <p:spTgt spid="117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79" grpId="0" animBg="1"/>
      <p:bldP spid="117775" grpId="0" animBg="1"/>
      <p:bldP spid="117788" grpId="0"/>
      <p:bldP spid="117785" grpId="0"/>
      <p:bldP spid="117781" grpId="0"/>
      <p:bldP spid="117780" grpId="0"/>
      <p:bldP spid="117777" grpId="0"/>
      <p:bldP spid="117774"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787" name="Rectangle 2"/>
          <p:cNvSpPr>
            <a:spLocks noGrp="1" noChangeArrowheads="1"/>
          </p:cNvSpPr>
          <p:nvPr>
            <p:ph type="title"/>
          </p:nvPr>
        </p:nvSpPr>
        <p:spPr/>
        <p:txBody>
          <a:bodyPr/>
          <a:lstStyle/>
          <a:p>
            <a:pPr eaLnBrk="1" hangingPunct="1"/>
            <a:r>
              <a:rPr lang="en-US" dirty="0" err="1"/>
              <a:t>AcGiGeometry</a:t>
            </a:r>
            <a:endParaRPr lang="en-US" dirty="0"/>
          </a:p>
        </p:txBody>
      </p:sp>
      <p:sp>
        <p:nvSpPr>
          <p:cNvPr id="118788" name="Rectangle 3"/>
          <p:cNvSpPr>
            <a:spLocks noGrp="1" noChangeArrowheads="1"/>
          </p:cNvSpPr>
          <p:nvPr>
            <p:ph idx="1"/>
          </p:nvPr>
        </p:nvSpPr>
        <p:spPr>
          <a:xfrm>
            <a:off x="615950" y="1137151"/>
            <a:ext cx="7933930" cy="4708877"/>
          </a:xfrm>
        </p:spPr>
        <p:txBody>
          <a:bodyPr/>
          <a:lstStyle/>
          <a:p>
            <a:pPr marL="0" indent="0" eaLnBrk="1" hangingPunct="1">
              <a:lnSpc>
                <a:spcPct val="90000"/>
              </a:lnSpc>
              <a:buFontTx/>
              <a:buNone/>
            </a:pPr>
            <a:r>
              <a:rPr lang="en-US" sz="2400" dirty="0"/>
              <a:t>Responsible for inserting geometry into the graphics cache for later display</a:t>
            </a:r>
          </a:p>
          <a:p>
            <a:pPr lvl="2" eaLnBrk="1" hangingPunct="1">
              <a:lnSpc>
                <a:spcPct val="90000"/>
              </a:lnSpc>
            </a:pPr>
            <a:endParaRPr lang="en-US" sz="2400" dirty="0"/>
          </a:p>
          <a:p>
            <a:pPr marL="0" indent="0" eaLnBrk="1" hangingPunct="1">
              <a:lnSpc>
                <a:spcPct val="90000"/>
              </a:lnSpc>
              <a:spcBef>
                <a:spcPts val="0"/>
              </a:spcBef>
              <a:buFontTx/>
              <a:buNone/>
            </a:pPr>
            <a:r>
              <a:rPr lang="en-US" sz="2400" dirty="0"/>
              <a:t>Primitive geometry used:</a:t>
            </a:r>
          </a:p>
          <a:p>
            <a:pPr lvl="1" eaLnBrk="1" hangingPunct="1">
              <a:lnSpc>
                <a:spcPct val="90000"/>
              </a:lnSpc>
            </a:pPr>
            <a:r>
              <a:rPr lang="en-US" sz="2000" dirty="0">
                <a:solidFill>
                  <a:srgbClr val="0070C0"/>
                </a:solidFill>
              </a:rPr>
              <a:t>circle, </a:t>
            </a:r>
            <a:r>
              <a:rPr lang="en-US" sz="2000" dirty="0" err="1">
                <a:solidFill>
                  <a:srgbClr val="0070C0"/>
                </a:solidFill>
              </a:rPr>
              <a:t>circularArc</a:t>
            </a:r>
            <a:r>
              <a:rPr lang="en-US" sz="2000" dirty="0">
                <a:solidFill>
                  <a:srgbClr val="0070C0"/>
                </a:solidFill>
              </a:rPr>
              <a:t>, polyline,</a:t>
            </a:r>
          </a:p>
          <a:p>
            <a:pPr lvl="1" eaLnBrk="1" hangingPunct="1">
              <a:lnSpc>
                <a:spcPct val="90000"/>
              </a:lnSpc>
            </a:pPr>
            <a:r>
              <a:rPr lang="en-US" sz="2000" dirty="0">
                <a:solidFill>
                  <a:srgbClr val="0070C0"/>
                </a:solidFill>
              </a:rPr>
              <a:t>mesh, </a:t>
            </a:r>
            <a:r>
              <a:rPr lang="en-US" sz="2000" dirty="0" err="1">
                <a:solidFill>
                  <a:srgbClr val="0070C0"/>
                </a:solidFill>
              </a:rPr>
              <a:t>pline</a:t>
            </a:r>
            <a:r>
              <a:rPr lang="en-US" sz="2000" dirty="0">
                <a:solidFill>
                  <a:srgbClr val="0070C0"/>
                </a:solidFill>
              </a:rPr>
              <a:t>, polygon,</a:t>
            </a:r>
          </a:p>
          <a:p>
            <a:pPr lvl="1" eaLnBrk="1" hangingPunct="1">
              <a:lnSpc>
                <a:spcPct val="90000"/>
              </a:lnSpc>
            </a:pPr>
            <a:r>
              <a:rPr lang="en-US" sz="2000" dirty="0">
                <a:solidFill>
                  <a:srgbClr val="0070C0"/>
                </a:solidFill>
              </a:rPr>
              <a:t>shell, text, </a:t>
            </a:r>
            <a:r>
              <a:rPr lang="en-US" sz="2000" dirty="0" err="1">
                <a:solidFill>
                  <a:srgbClr val="0070C0"/>
                </a:solidFill>
              </a:rPr>
              <a:t>xline</a:t>
            </a:r>
            <a:r>
              <a:rPr lang="en-US" sz="2000" dirty="0">
                <a:solidFill>
                  <a:srgbClr val="0070C0"/>
                </a:solidFill>
              </a:rPr>
              <a:t> </a:t>
            </a:r>
            <a:r>
              <a:rPr lang="en-US" sz="2000" dirty="0"/>
              <a:t>and </a:t>
            </a:r>
            <a:r>
              <a:rPr lang="en-US" sz="2000" dirty="0">
                <a:solidFill>
                  <a:srgbClr val="0070C0"/>
                </a:solidFill>
              </a:rPr>
              <a:t>ray</a:t>
            </a:r>
          </a:p>
          <a:p>
            <a:pPr lvl="2" eaLnBrk="1" hangingPunct="1">
              <a:lnSpc>
                <a:spcPct val="90000"/>
              </a:lnSpc>
            </a:pPr>
            <a:endParaRPr lang="en-US" sz="1800" dirty="0"/>
          </a:p>
          <a:p>
            <a:pPr marL="0" indent="0" eaLnBrk="1" hangingPunct="1">
              <a:lnSpc>
                <a:spcPct val="90000"/>
              </a:lnSpc>
              <a:spcBef>
                <a:spcPts val="0"/>
              </a:spcBef>
              <a:buFontTx/>
              <a:buNone/>
            </a:pPr>
            <a:r>
              <a:rPr lang="en-US" sz="2400" dirty="0"/>
              <a:t>Viewport-dependent and viewport-independent graphics</a:t>
            </a:r>
          </a:p>
        </p:txBody>
      </p:sp>
      <p:sp>
        <p:nvSpPr>
          <p:cNvPr id="4" name="Rectangle 3"/>
          <p:cNvSpPr/>
          <p:nvPr/>
        </p:nvSpPr>
        <p:spPr bwMode="auto">
          <a:xfrm>
            <a:off x="1915064" y="4321834"/>
            <a:ext cx="4390845" cy="2199736"/>
          </a:xfrm>
          <a:prstGeom prst="rect">
            <a:avLst/>
          </a:prstGeom>
          <a:solidFill>
            <a:schemeClr val="tx1"/>
          </a:solidFill>
          <a:ln w="25400" cap="flat" cmpd="sng" algn="ctr">
            <a:noFill/>
            <a:prstDash val="solid"/>
            <a:round/>
            <a:headEnd type="none" w="med" len="med"/>
            <a:tailEnd type="none" w="med" len="med"/>
          </a:ln>
          <a:effectLst>
            <a:softEdge rad="127000"/>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3200" b="0" i="0" u="none" strike="noStrike" cap="none" normalizeH="0" baseline="0">
              <a:ln>
                <a:noFill/>
              </a:ln>
              <a:solidFill>
                <a:srgbClr val="000000"/>
              </a:solidFill>
              <a:effectLst/>
              <a:latin typeface="Gill Sans" charset="0"/>
              <a:ea typeface="ヒラギノ角ゴ Pro W3" charset="0"/>
              <a:cs typeface="ヒラギノ角ゴ Pro W3" charset="0"/>
              <a:sym typeface="Gill Sans" charset="0"/>
            </a:endParaRPr>
          </a:p>
        </p:txBody>
      </p:sp>
      <p:pic>
        <p:nvPicPr>
          <p:cNvPr id="5" name="Picture 19" descr="cylinder OK"/>
          <p:cNvPicPr>
            <a:picLocks noChangeAspect="1" noChangeArrowheads="1"/>
          </p:cNvPicPr>
          <p:nvPr/>
        </p:nvPicPr>
        <p:blipFill>
          <a:blip r:embed="rId3"/>
          <a:srcRect/>
          <a:stretch>
            <a:fillRect/>
          </a:stretch>
        </p:blipFill>
        <p:spPr bwMode="auto">
          <a:xfrm>
            <a:off x="2458147" y="4598896"/>
            <a:ext cx="1371081" cy="1672506"/>
          </a:xfrm>
          <a:prstGeom prst="rect">
            <a:avLst/>
          </a:prstGeom>
          <a:noFill/>
        </p:spPr>
      </p:pic>
      <p:pic>
        <p:nvPicPr>
          <p:cNvPr id="6" name="Picture 20" descr="cylinder wrong"/>
          <p:cNvPicPr>
            <a:picLocks noChangeAspect="1" noChangeArrowheads="1"/>
          </p:cNvPicPr>
          <p:nvPr/>
        </p:nvPicPr>
        <p:blipFill>
          <a:blip r:embed="rId4"/>
          <a:srcRect/>
          <a:stretch>
            <a:fillRect/>
          </a:stretch>
        </p:blipFill>
        <p:spPr bwMode="auto">
          <a:xfrm>
            <a:off x="4352143" y="4589371"/>
            <a:ext cx="1357675" cy="1656152"/>
          </a:xfrm>
          <a:prstGeom prst="rect">
            <a:avLst/>
          </a:prstGeom>
          <a:noFill/>
        </p:spPr>
      </p:pic>
      <p:sp>
        <p:nvSpPr>
          <p:cNvPr id="7" name="Rectangle 6"/>
          <p:cNvSpPr/>
          <p:nvPr/>
        </p:nvSpPr>
        <p:spPr bwMode="auto">
          <a:xfrm rot="1998525">
            <a:off x="2320508" y="5124085"/>
            <a:ext cx="1613139" cy="560717"/>
          </a:xfrm>
          <a:prstGeom prst="rect">
            <a:avLst/>
          </a:prstGeom>
          <a:no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000000"/>
                </a:solidFill>
                <a:effectLst/>
                <a:latin typeface="+mj-lt"/>
                <a:ea typeface="ヒラギノ角ゴ Pro W3" charset="0"/>
                <a:cs typeface="ヒラギノ角ゴ Pro W3" charset="0"/>
                <a:sym typeface="Gill Sans" charset="0"/>
              </a:rPr>
              <a:t>correct</a:t>
            </a:r>
            <a:endParaRPr kumimoji="0" lang="ru-RU" sz="2400" b="0" i="0" u="none" strike="noStrike" cap="none" normalizeH="0" baseline="0" dirty="0">
              <a:ln>
                <a:noFill/>
              </a:ln>
              <a:solidFill>
                <a:srgbClr val="000000"/>
              </a:solidFill>
              <a:effectLst/>
              <a:latin typeface="+mj-lt"/>
              <a:ea typeface="ヒラギノ角ゴ Pro W3" charset="0"/>
              <a:cs typeface="ヒラギノ角ゴ Pro W3" charset="0"/>
              <a:sym typeface="Gill Sans" charset="0"/>
            </a:endParaRPr>
          </a:p>
        </p:txBody>
      </p:sp>
      <p:sp>
        <p:nvSpPr>
          <p:cNvPr id="8" name="Rectangle 7"/>
          <p:cNvSpPr/>
          <p:nvPr/>
        </p:nvSpPr>
        <p:spPr bwMode="auto">
          <a:xfrm rot="19265990">
            <a:off x="4224072" y="5138463"/>
            <a:ext cx="1613139" cy="560717"/>
          </a:xfrm>
          <a:prstGeom prst="rect">
            <a:avLst/>
          </a:prstGeom>
          <a:no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dirty="0">
                <a:solidFill>
                  <a:srgbClr val="000000"/>
                </a:solidFill>
                <a:latin typeface="+mj-lt"/>
                <a:ea typeface="ヒラギノ角ゴ Pro W3" charset="0"/>
                <a:cs typeface="ヒラギノ角ゴ Pro W3" charset="0"/>
                <a:sym typeface="Gill Sans" charset="0"/>
              </a:rPr>
              <a:t>wrong</a:t>
            </a:r>
            <a:endParaRPr kumimoji="0" lang="ru-RU" sz="2400" b="0" i="0" u="none" strike="noStrike" cap="none" normalizeH="0" baseline="0" dirty="0">
              <a:ln>
                <a:noFill/>
              </a:ln>
              <a:solidFill>
                <a:srgbClr val="000000"/>
              </a:solidFill>
              <a:effectLst/>
              <a:latin typeface="+mj-lt"/>
              <a:ea typeface="ヒラギノ角ゴ Pro W3" charset="0"/>
              <a:cs typeface="ヒラギノ角ゴ Pro W3" charset="0"/>
              <a:sym typeface="Gill Sans" charset="0"/>
            </a:endParaRPr>
          </a:p>
        </p:txBody>
      </p:sp>
    </p:spTree>
  </p:cSld>
  <p:clrMapOvr>
    <a:masterClrMapping/>
  </p:clrMapOvr>
  <p:transition>
    <p:fade thruBlk="1"/>
  </p:transition>
</p:sld>
</file>

<file path=ppt/slides/slide10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9811" name="Rectangle 2"/>
          <p:cNvSpPr>
            <a:spLocks noGrp="1" noChangeArrowheads="1"/>
          </p:cNvSpPr>
          <p:nvPr>
            <p:ph type="title"/>
          </p:nvPr>
        </p:nvSpPr>
        <p:spPr/>
        <p:txBody>
          <a:bodyPr/>
          <a:lstStyle/>
          <a:p>
            <a:pPr eaLnBrk="1" hangingPunct="1"/>
            <a:r>
              <a:rPr lang="en-US" dirty="0" err="1"/>
              <a:t>AcGiSubEntityTraits</a:t>
            </a:r>
            <a:endParaRPr lang="en-US" dirty="0"/>
          </a:p>
        </p:txBody>
      </p:sp>
      <p:sp>
        <p:nvSpPr>
          <p:cNvPr id="119812" name="Rectangle 3"/>
          <p:cNvSpPr>
            <a:spLocks noGrp="1" noChangeArrowheads="1"/>
          </p:cNvSpPr>
          <p:nvPr>
            <p:ph idx="1"/>
          </p:nvPr>
        </p:nvSpPr>
        <p:spPr>
          <a:xfrm>
            <a:off x="473075" y="1060951"/>
            <a:ext cx="7933930" cy="5130299"/>
          </a:xfrm>
        </p:spPr>
        <p:txBody>
          <a:bodyPr/>
          <a:lstStyle/>
          <a:p>
            <a:pPr marL="0" indent="0" eaLnBrk="1" hangingPunct="1">
              <a:buFontTx/>
              <a:buNone/>
            </a:pPr>
            <a:r>
              <a:rPr lang="en-US" sz="2400" dirty="0"/>
              <a:t>Traits control current attributes for primitives:</a:t>
            </a:r>
          </a:p>
          <a:p>
            <a:pPr lvl="1" eaLnBrk="1" hangingPunct="1"/>
            <a:r>
              <a:rPr lang="en-US" sz="2000" dirty="0"/>
              <a:t>color, layer, </a:t>
            </a:r>
            <a:r>
              <a:rPr lang="en-US" sz="2000" dirty="0" err="1"/>
              <a:t>linetype</a:t>
            </a:r>
            <a:r>
              <a:rPr lang="en-US" sz="2000" dirty="0"/>
              <a:t>, </a:t>
            </a:r>
            <a:r>
              <a:rPr lang="en-US" sz="2000" dirty="0" err="1"/>
              <a:t>filltype</a:t>
            </a:r>
            <a:endParaRPr lang="en-US" sz="2000" dirty="0"/>
          </a:p>
          <a:p>
            <a:pPr lvl="1" eaLnBrk="1" hangingPunct="1"/>
            <a:r>
              <a:rPr lang="en-US" sz="2000" dirty="0"/>
              <a:t>graphics system (GS) marker</a:t>
            </a:r>
          </a:p>
          <a:p>
            <a:pPr lvl="2" eaLnBrk="1" hangingPunct="1"/>
            <a:r>
              <a:rPr lang="en-US" sz="1800" dirty="0"/>
              <a:t>Allows identification of sub-entities </a:t>
            </a:r>
          </a:p>
          <a:p>
            <a:pPr lvl="1" eaLnBrk="1" hangingPunct="1"/>
            <a:r>
              <a:rPr lang="en-US" sz="2000" dirty="0"/>
              <a:t>Once set, a trait stays active until changed or out of scope</a:t>
            </a:r>
          </a:p>
          <a:p>
            <a:pPr lvl="2" eaLnBrk="1" hangingPunct="1"/>
            <a:endParaRPr lang="en-US" sz="1800" dirty="0"/>
          </a:p>
          <a:p>
            <a:pPr marL="0" indent="0" eaLnBrk="1" hangingPunct="1">
              <a:buFontTx/>
              <a:buNone/>
            </a:pPr>
            <a:r>
              <a:rPr lang="en-US" sz="2400" dirty="0"/>
              <a:t>Default attribute values:</a:t>
            </a:r>
          </a:p>
          <a:p>
            <a:pPr lvl="1" eaLnBrk="1" hangingPunct="1"/>
            <a:r>
              <a:rPr lang="en-US" sz="2000" dirty="0"/>
              <a:t>color, layer, </a:t>
            </a:r>
            <a:r>
              <a:rPr lang="en-US" sz="2000" dirty="0" err="1"/>
              <a:t>linetype</a:t>
            </a:r>
            <a:r>
              <a:rPr lang="en-US" sz="2000" dirty="0"/>
              <a:t> - </a:t>
            </a:r>
            <a:r>
              <a:rPr lang="en-US" sz="2000" i="1" dirty="0"/>
              <a:t>Current for editor</a:t>
            </a:r>
            <a:endParaRPr lang="en-US" sz="2000" dirty="0"/>
          </a:p>
          <a:p>
            <a:pPr lvl="1" eaLnBrk="1" hangingPunct="1"/>
            <a:r>
              <a:rPr lang="en-US" sz="2000" dirty="0" err="1"/>
              <a:t>filltype</a:t>
            </a:r>
            <a:r>
              <a:rPr lang="en-US" sz="2000" dirty="0"/>
              <a:t> - </a:t>
            </a:r>
            <a:r>
              <a:rPr lang="en-US" sz="2000" i="1" dirty="0" err="1">
                <a:solidFill>
                  <a:schemeClr val="tx1">
                    <a:lumMod val="95000"/>
                  </a:schemeClr>
                </a:solidFill>
              </a:rPr>
              <a:t>kAcGiFillNever</a:t>
            </a:r>
            <a:r>
              <a:rPr lang="en-US" sz="2000" dirty="0"/>
              <a:t> if standard mode</a:t>
            </a:r>
          </a:p>
          <a:p>
            <a:pPr lvl="1" eaLnBrk="1" hangingPunct="1">
              <a:buFont typeface="Wingdings" pitchFamily="2" charset="2"/>
              <a:buNone/>
            </a:pPr>
            <a:r>
              <a:rPr lang="en-US" sz="2000" i="1" dirty="0"/>
              <a:t>			  </a:t>
            </a:r>
            <a:r>
              <a:rPr lang="en-US" sz="2000" i="1" dirty="0" err="1">
                <a:solidFill>
                  <a:schemeClr val="tx1">
                    <a:lumMod val="95000"/>
                  </a:schemeClr>
                </a:solidFill>
              </a:rPr>
              <a:t>kAcGiFillAlways</a:t>
            </a:r>
            <a:r>
              <a:rPr lang="en-US" sz="2000" dirty="0"/>
              <a:t> if hide, shade, render</a:t>
            </a:r>
          </a:p>
          <a:p>
            <a:pPr lvl="1" eaLnBrk="1" hangingPunct="1"/>
            <a:r>
              <a:rPr lang="en-US" sz="2000" dirty="0" err="1"/>
              <a:t>gsmarker</a:t>
            </a:r>
            <a:r>
              <a:rPr lang="en-US" sz="2000" dirty="0"/>
              <a:t> - </a:t>
            </a:r>
            <a:r>
              <a:rPr lang="en-US" sz="2000" i="1" dirty="0"/>
              <a:t>invalid</a:t>
            </a:r>
            <a:r>
              <a:rPr lang="en-US" sz="2000" dirty="0"/>
              <a:t>, must be set by app</a:t>
            </a:r>
          </a:p>
        </p:txBody>
      </p:sp>
    </p:spTree>
  </p:cSld>
  <p:clrMapOvr>
    <a:masterClrMapping/>
  </p:clrMapOvr>
  <p:transition>
    <p:fade thruBlk="1"/>
  </p:transition>
</p:sld>
</file>

<file path=ppt/slides/slide10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20835" name="Rectangle 2"/>
          <p:cNvSpPr>
            <a:spLocks noGrp="1" noChangeArrowheads="1"/>
          </p:cNvSpPr>
          <p:nvPr>
            <p:ph type="title"/>
          </p:nvPr>
        </p:nvSpPr>
        <p:spPr/>
        <p:txBody>
          <a:bodyPr/>
          <a:lstStyle/>
          <a:p>
            <a:pPr eaLnBrk="1" hangingPunct="1"/>
            <a:r>
              <a:rPr lang="en-US" dirty="0"/>
              <a:t>Special Uses of </a:t>
            </a:r>
            <a:r>
              <a:rPr lang="en-US" dirty="0" err="1"/>
              <a:t>AcGi</a:t>
            </a:r>
            <a:endParaRPr lang="en-US" dirty="0"/>
          </a:p>
        </p:txBody>
      </p:sp>
      <p:sp>
        <p:nvSpPr>
          <p:cNvPr id="120836" name="Rectangle 3"/>
          <p:cNvSpPr>
            <a:spLocks noGrp="1" noChangeArrowheads="1"/>
          </p:cNvSpPr>
          <p:nvPr>
            <p:ph idx="1"/>
          </p:nvPr>
        </p:nvSpPr>
        <p:spPr>
          <a:xfrm>
            <a:off x="454025" y="1203826"/>
            <a:ext cx="7933930" cy="4708877"/>
          </a:xfrm>
        </p:spPr>
        <p:txBody>
          <a:bodyPr/>
          <a:lstStyle/>
          <a:p>
            <a:pPr marL="0" indent="0" eaLnBrk="1" hangingPunct="1">
              <a:buFontTx/>
              <a:buNone/>
            </a:pPr>
            <a:r>
              <a:rPr lang="en-US" sz="2400" dirty="0"/>
              <a:t>Can derive from </a:t>
            </a:r>
            <a:r>
              <a:rPr lang="en-US" sz="2400" dirty="0" err="1">
                <a:solidFill>
                  <a:srgbClr val="0070C0"/>
                </a:solidFill>
              </a:rPr>
              <a:t>AcGiWorldGeometry</a:t>
            </a:r>
            <a:r>
              <a:rPr lang="en-US" sz="2400" dirty="0"/>
              <a:t>, implementing own versions of geometry functions</a:t>
            </a:r>
          </a:p>
          <a:p>
            <a:pPr marL="0" indent="0" eaLnBrk="1" hangingPunct="1">
              <a:buFontTx/>
              <a:buNone/>
            </a:pPr>
            <a:endParaRPr lang="en-US" dirty="0"/>
          </a:p>
          <a:p>
            <a:pPr marL="0" indent="0" eaLnBrk="1" hangingPunct="1">
              <a:buFontTx/>
              <a:buNone/>
            </a:pPr>
            <a:r>
              <a:rPr lang="en-US" sz="2400" dirty="0" err="1"/>
              <a:t>AcGi</a:t>
            </a:r>
            <a:r>
              <a:rPr lang="en-US" sz="2400" dirty="0"/>
              <a:t> samples</a:t>
            </a:r>
          </a:p>
          <a:p>
            <a:pPr lvl="1" eaLnBrk="1" hangingPunct="1"/>
            <a:r>
              <a:rPr lang="en-US" sz="2000" dirty="0"/>
              <a:t>ObjectARX\samples\</a:t>
            </a:r>
            <a:r>
              <a:rPr lang="en-US" sz="2000" dirty="0" err="1"/>
              <a:t>acgisamp</a:t>
            </a:r>
            <a:endParaRPr lang="en-US" sz="2000" dirty="0"/>
          </a:p>
          <a:p>
            <a:pPr lvl="2"/>
            <a:r>
              <a:rPr lang="en-US" sz="2000" dirty="0"/>
              <a:t>Uses </a:t>
            </a:r>
            <a:r>
              <a:rPr lang="en-US" sz="2000" dirty="0" err="1"/>
              <a:t>AcGi</a:t>
            </a:r>
            <a:r>
              <a:rPr lang="en-US" sz="2000" dirty="0"/>
              <a:t> to trap an object’s graphics</a:t>
            </a:r>
          </a:p>
        </p:txBody>
      </p:sp>
    </p:spTree>
  </p:cSld>
  <p:clrMapOvr>
    <a:masterClrMapping/>
  </p:clrMapOvr>
  <p:transition>
    <p:fade thruBlk="1"/>
  </p:transition>
</p:sld>
</file>

<file path=ppt/slides/slide10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1859" name="Rectangle 2"/>
          <p:cNvSpPr>
            <a:spLocks noGrp="1" noChangeArrowheads="1"/>
          </p:cNvSpPr>
          <p:nvPr>
            <p:ph type="title"/>
          </p:nvPr>
        </p:nvSpPr>
        <p:spPr/>
        <p:txBody>
          <a:bodyPr/>
          <a:lstStyle/>
          <a:p>
            <a:pPr eaLnBrk="1" hangingPunct="1"/>
            <a:r>
              <a:rPr lang="en-US" dirty="0"/>
              <a:t>Host-Defined Mechanisms</a:t>
            </a:r>
          </a:p>
        </p:txBody>
      </p:sp>
      <p:sp>
        <p:nvSpPr>
          <p:cNvPr id="121860" name="Rectangle 3"/>
          <p:cNvSpPr>
            <a:spLocks noGrp="1" noChangeArrowheads="1"/>
          </p:cNvSpPr>
          <p:nvPr>
            <p:ph idx="1"/>
          </p:nvPr>
        </p:nvSpPr>
        <p:spPr>
          <a:xfrm>
            <a:off x="492125" y="1165727"/>
            <a:ext cx="7933930" cy="3482474"/>
          </a:xfrm>
        </p:spPr>
        <p:txBody>
          <a:bodyPr/>
          <a:lstStyle/>
          <a:p>
            <a:pPr marL="0" indent="0" eaLnBrk="1" hangingPunct="1">
              <a:lnSpc>
                <a:spcPct val="90000"/>
              </a:lnSpc>
              <a:buFontTx/>
              <a:buNone/>
            </a:pPr>
            <a:r>
              <a:rPr lang="en-US" sz="2800" dirty="0"/>
              <a:t>ObjectDBX defines protocols for</a:t>
            </a:r>
          </a:p>
          <a:p>
            <a:pPr lvl="1" eaLnBrk="1" hangingPunct="1">
              <a:lnSpc>
                <a:spcPct val="90000"/>
              </a:lnSpc>
            </a:pPr>
            <a:r>
              <a:rPr lang="en-US" sz="2000" dirty="0"/>
              <a:t>Grips</a:t>
            </a:r>
          </a:p>
          <a:p>
            <a:pPr lvl="1" eaLnBrk="1" hangingPunct="1">
              <a:lnSpc>
                <a:spcPct val="90000"/>
              </a:lnSpc>
            </a:pPr>
            <a:r>
              <a:rPr lang="en-US" sz="2000" dirty="0" err="1"/>
              <a:t>Osnaps</a:t>
            </a:r>
            <a:endParaRPr lang="en-US" sz="2000" dirty="0"/>
          </a:p>
          <a:p>
            <a:pPr lvl="1" eaLnBrk="1" hangingPunct="1">
              <a:lnSpc>
                <a:spcPct val="90000"/>
              </a:lnSpc>
            </a:pPr>
            <a:r>
              <a:rPr lang="en-US" sz="2000" dirty="0"/>
              <a:t>Intersection</a:t>
            </a:r>
          </a:p>
          <a:p>
            <a:pPr lvl="1" eaLnBrk="1" hangingPunct="1">
              <a:lnSpc>
                <a:spcPct val="90000"/>
              </a:lnSpc>
            </a:pPr>
            <a:r>
              <a:rPr lang="en-US" sz="2000" dirty="0"/>
              <a:t>Transformations</a:t>
            </a:r>
          </a:p>
          <a:p>
            <a:pPr lvl="1" eaLnBrk="1" hangingPunct="1">
              <a:lnSpc>
                <a:spcPct val="90000"/>
              </a:lnSpc>
            </a:pPr>
            <a:r>
              <a:rPr lang="en-US" sz="2000" dirty="0"/>
              <a:t>etc.</a:t>
            </a:r>
          </a:p>
          <a:p>
            <a:pPr marL="0" indent="0" eaLnBrk="1" hangingPunct="1">
              <a:lnSpc>
                <a:spcPct val="90000"/>
              </a:lnSpc>
              <a:buFontTx/>
              <a:buNone/>
            </a:pPr>
            <a:endParaRPr lang="en-US" dirty="0"/>
          </a:p>
          <a:p>
            <a:pPr marL="0" indent="0" eaLnBrk="1" hangingPunct="1">
              <a:lnSpc>
                <a:spcPct val="90000"/>
              </a:lnSpc>
              <a:buFontTx/>
              <a:buNone/>
            </a:pPr>
            <a:r>
              <a:rPr lang="en-US" sz="2800" dirty="0"/>
              <a:t>Host applications use as appropriate</a:t>
            </a:r>
          </a:p>
          <a:p>
            <a:pPr lvl="1" eaLnBrk="1" hangingPunct="1">
              <a:lnSpc>
                <a:spcPct val="90000"/>
              </a:lnSpc>
            </a:pPr>
            <a:r>
              <a:rPr lang="en-US" sz="2000" dirty="0"/>
              <a:t>e.g. </a:t>
            </a:r>
            <a:r>
              <a:rPr lang="en-US" sz="2000" dirty="0" err="1"/>
              <a:t>Volo</a:t>
            </a:r>
            <a:r>
              <a:rPr lang="en-US" sz="2000" dirty="0"/>
              <a:t> View does not use grips</a:t>
            </a:r>
          </a:p>
        </p:txBody>
      </p:sp>
    </p:spTree>
  </p:cSld>
  <p:clrMapOvr>
    <a:masterClrMapping/>
  </p:clrMapOvr>
  <p:transition>
    <p:fade thruBlk="1"/>
  </p:transition>
</p:sld>
</file>

<file path=ppt/slides/slide10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3300" name="Rectangle 4"/>
          <p:cNvSpPr>
            <a:spLocks noGrp="1" noChangeArrowheads="1"/>
          </p:cNvSpPr>
          <p:nvPr>
            <p:ph type="title"/>
          </p:nvPr>
        </p:nvSpPr>
        <p:spPr>
          <a:effectLst/>
        </p:spPr>
        <p:txBody>
          <a:bodyPr/>
          <a:lstStyle/>
          <a:p>
            <a:pPr eaLnBrk="1" hangingPunct="1">
              <a:defRPr/>
            </a:pPr>
            <a:r>
              <a:rPr lang="en-US" dirty="0" err="1"/>
              <a:t>AcDbEntity</a:t>
            </a:r>
            <a:r>
              <a:rPr lang="en-US" dirty="0"/>
              <a:t> Protocol</a:t>
            </a:r>
          </a:p>
        </p:txBody>
      </p:sp>
      <p:sp>
        <p:nvSpPr>
          <p:cNvPr id="122883" name="Rectangle 2"/>
          <p:cNvSpPr>
            <a:spLocks noGrp="1" noChangeArrowheads="1"/>
          </p:cNvSpPr>
          <p:nvPr>
            <p:ph idx="1"/>
          </p:nvPr>
        </p:nvSpPr>
        <p:spPr>
          <a:xfrm>
            <a:off x="142874" y="1432426"/>
            <a:ext cx="8848725" cy="3625349"/>
          </a:xfrm>
          <a:noFill/>
        </p:spPr>
        <p:txBody>
          <a:bodyPr lIns="92075" tIns="46038" rIns="92075" bIns="46038"/>
          <a:lstStyle/>
          <a:p>
            <a:pPr marL="282575" indent="-282575">
              <a:spcBef>
                <a:spcPts val="1200"/>
              </a:spcBef>
              <a:buSzPct val="65000"/>
              <a:buNone/>
            </a:pPr>
            <a:r>
              <a:rPr lang="en-US" sz="2400" dirty="0" err="1">
                <a:solidFill>
                  <a:srgbClr val="0070C0"/>
                </a:solidFill>
              </a:rPr>
              <a:t>subGetOsnapPoints</a:t>
            </a:r>
            <a:r>
              <a:rPr lang="en-US" sz="2400" dirty="0">
                <a:solidFill>
                  <a:srgbClr val="0070C0"/>
                </a:solidFill>
              </a:rPr>
              <a:t> </a:t>
            </a:r>
            <a:r>
              <a:rPr lang="en-US" sz="2400" dirty="0"/>
              <a:t>	</a:t>
            </a:r>
            <a:r>
              <a:rPr lang="en-US" sz="2000" dirty="0"/>
              <a:t>- define </a:t>
            </a:r>
            <a:r>
              <a:rPr lang="en-US" sz="2000" dirty="0" err="1"/>
              <a:t>osnap</a:t>
            </a:r>
            <a:r>
              <a:rPr lang="en-US" sz="2000" dirty="0"/>
              <a:t> points</a:t>
            </a:r>
          </a:p>
          <a:p>
            <a:pPr marL="282575" indent="-282575" eaLnBrk="1" hangingPunct="1">
              <a:spcBef>
                <a:spcPts val="1200"/>
              </a:spcBef>
              <a:buSzPct val="65000"/>
              <a:buFontTx/>
              <a:buNone/>
            </a:pPr>
            <a:r>
              <a:rPr lang="en-US" sz="2400" dirty="0" err="1">
                <a:solidFill>
                  <a:srgbClr val="0070C0"/>
                </a:solidFill>
              </a:rPr>
              <a:t>subGetGripPoints</a:t>
            </a:r>
            <a:r>
              <a:rPr lang="en-US" sz="2400" dirty="0">
                <a:solidFill>
                  <a:srgbClr val="0070C0"/>
                </a:solidFill>
              </a:rPr>
              <a:t> 	</a:t>
            </a:r>
            <a:r>
              <a:rPr lang="en-US" sz="2400" dirty="0"/>
              <a:t>	</a:t>
            </a:r>
            <a:r>
              <a:rPr lang="en-US" sz="2000" dirty="0"/>
              <a:t>- define grip points</a:t>
            </a:r>
          </a:p>
          <a:p>
            <a:pPr marL="282575" indent="-282575" eaLnBrk="1" hangingPunct="1">
              <a:spcBef>
                <a:spcPts val="1200"/>
              </a:spcBef>
              <a:buSzPct val="65000"/>
              <a:buFontTx/>
              <a:buNone/>
            </a:pPr>
            <a:r>
              <a:rPr lang="en-US" sz="2400" dirty="0" err="1">
                <a:solidFill>
                  <a:srgbClr val="0070C0"/>
                </a:solidFill>
              </a:rPr>
              <a:t>subMoveGripPointsAt</a:t>
            </a:r>
            <a:r>
              <a:rPr lang="en-US" sz="2400" dirty="0">
                <a:solidFill>
                  <a:srgbClr val="0070C0"/>
                </a:solidFill>
              </a:rPr>
              <a:t> </a:t>
            </a:r>
            <a:r>
              <a:rPr lang="en-US" sz="2000" dirty="0"/>
              <a:t>- default is to call </a:t>
            </a:r>
            <a:r>
              <a:rPr lang="en-US" sz="2000" dirty="0" err="1"/>
              <a:t>AcDbEntity</a:t>
            </a:r>
            <a:r>
              <a:rPr lang="en-US" sz="2000" dirty="0"/>
              <a:t>::</a:t>
            </a:r>
            <a:r>
              <a:rPr lang="en-US" sz="2000" dirty="0" err="1"/>
              <a:t>subTransformBy</a:t>
            </a:r>
            <a:endParaRPr lang="en-US" sz="2000" dirty="0"/>
          </a:p>
          <a:p>
            <a:pPr marL="282575" indent="-282575">
              <a:spcBef>
                <a:spcPts val="1200"/>
              </a:spcBef>
              <a:buSzPct val="65000"/>
              <a:buNone/>
            </a:pPr>
            <a:r>
              <a:rPr lang="en-US" sz="2400" dirty="0" err="1">
                <a:solidFill>
                  <a:srgbClr val="0070C0"/>
                </a:solidFill>
              </a:rPr>
              <a:t>subGetStretchPoints</a:t>
            </a:r>
            <a:r>
              <a:rPr lang="en-US" sz="2400" dirty="0">
                <a:solidFill>
                  <a:srgbClr val="0070C0"/>
                </a:solidFill>
              </a:rPr>
              <a:t> </a:t>
            </a:r>
            <a:r>
              <a:rPr lang="en-US" sz="2400" dirty="0"/>
              <a:t>	</a:t>
            </a:r>
            <a:r>
              <a:rPr lang="en-US" sz="2000" dirty="0"/>
              <a:t>- provide stretch points other than the 			  					  </a:t>
            </a:r>
            <a:r>
              <a:rPr lang="en-US" sz="2000" dirty="0" err="1"/>
              <a:t>grippoints</a:t>
            </a:r>
            <a:r>
              <a:rPr lang="en-US" sz="2000" dirty="0"/>
              <a:t>, default is to call </a:t>
            </a:r>
            <a:r>
              <a:rPr lang="en-US" sz="2000" dirty="0" err="1"/>
              <a:t>subGetGripPoints</a:t>
            </a:r>
            <a:endParaRPr lang="en-US" sz="2000" dirty="0"/>
          </a:p>
          <a:p>
            <a:pPr marL="282575" indent="-282575">
              <a:spcBef>
                <a:spcPts val="1200"/>
              </a:spcBef>
              <a:buSzPct val="65000"/>
              <a:buNone/>
            </a:pPr>
            <a:r>
              <a:rPr lang="en-US" sz="2400" dirty="0" err="1">
                <a:solidFill>
                  <a:srgbClr val="0070C0"/>
                </a:solidFill>
              </a:rPr>
              <a:t>subMoveStretchPointsAt</a:t>
            </a:r>
            <a:r>
              <a:rPr lang="en-US" sz="2400" dirty="0">
                <a:solidFill>
                  <a:srgbClr val="0070C0"/>
                </a:solidFill>
              </a:rPr>
              <a:t> 	</a:t>
            </a:r>
            <a:r>
              <a:rPr lang="en-US" sz="2000" dirty="0"/>
              <a:t>- used by stretch, default is </a:t>
            </a:r>
            <a:r>
              <a:rPr lang="en-US" sz="2000" dirty="0" err="1"/>
              <a:t>subTransformBy</a:t>
            </a:r>
            <a:endParaRPr lang="en-US" sz="2000" dirty="0"/>
          </a:p>
          <a:p>
            <a:pPr marL="282575" indent="-282575">
              <a:spcBef>
                <a:spcPts val="1200"/>
              </a:spcBef>
              <a:buSzPct val="65000"/>
              <a:buNone/>
            </a:pPr>
            <a:r>
              <a:rPr lang="en-US" sz="2400" dirty="0" err="1">
                <a:solidFill>
                  <a:srgbClr val="0070C0"/>
                </a:solidFill>
              </a:rPr>
              <a:t>subTransformBy</a:t>
            </a:r>
            <a:r>
              <a:rPr lang="en-US" sz="2400" dirty="0">
                <a:solidFill>
                  <a:srgbClr val="0070C0"/>
                </a:solidFill>
              </a:rPr>
              <a:t> </a:t>
            </a:r>
            <a:r>
              <a:rPr lang="en-US" sz="2400" dirty="0"/>
              <a:t>			</a:t>
            </a:r>
            <a:r>
              <a:rPr lang="en-US" sz="2000" dirty="0"/>
              <a:t>- needed for moving entity</a:t>
            </a:r>
          </a:p>
        </p:txBody>
      </p:sp>
      <p:sp>
        <p:nvSpPr>
          <p:cNvPr id="183299" name="Rectangle 3"/>
          <p:cNvSpPr>
            <a:spLocks noChangeArrowheads="1"/>
          </p:cNvSpPr>
          <p:nvPr/>
        </p:nvSpPr>
        <p:spPr bwMode="auto">
          <a:xfrm>
            <a:off x="2057400" y="152400"/>
            <a:ext cx="7089775" cy="1143000"/>
          </a:xfrm>
          <a:prstGeom prst="rect">
            <a:avLst/>
          </a:prstGeom>
          <a:noFill/>
          <a:ln w="9525">
            <a:noFill/>
            <a:miter lim="800000"/>
            <a:headEnd/>
            <a:tailEnd/>
          </a:ln>
          <a:effectLst>
            <a:outerShdw dist="35921" dir="2700000" algn="ctr" rotWithShape="0">
              <a:schemeClr val="tx1"/>
            </a:outerShdw>
          </a:effectLst>
        </p:spPr>
        <p:txBody>
          <a:bodyPr anchor="ctr"/>
          <a:lstStyle/>
          <a:p>
            <a:pPr>
              <a:lnSpc>
                <a:spcPct val="85000"/>
              </a:lnSpc>
              <a:defRPr/>
            </a:pPr>
            <a:endParaRPr lang="en-US" sz="3600">
              <a:solidFill>
                <a:schemeClr val="tx2"/>
              </a:solidFill>
            </a:endParaRPr>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pPr eaLnBrk="1" hangingPunct="1"/>
            <a:r>
              <a:rPr lang="en-US" dirty="0"/>
              <a:t>What is an API?</a:t>
            </a:r>
          </a:p>
        </p:txBody>
      </p:sp>
      <p:sp>
        <p:nvSpPr>
          <p:cNvPr id="26628" name="Rectangle 3"/>
          <p:cNvSpPr>
            <a:spLocks noGrp="1" noChangeArrowheads="1"/>
          </p:cNvSpPr>
          <p:nvPr>
            <p:ph idx="1"/>
          </p:nvPr>
        </p:nvSpPr>
        <p:spPr/>
        <p:txBody>
          <a:bodyPr/>
          <a:lstStyle/>
          <a:p>
            <a:pPr marL="0" indent="0" eaLnBrk="1" hangingPunct="1">
              <a:buFontTx/>
              <a:buNone/>
            </a:pPr>
            <a:r>
              <a:rPr lang="en-US" sz="2400" dirty="0"/>
              <a:t>A contract, it is about responsibilities</a:t>
            </a:r>
          </a:p>
          <a:p>
            <a:pPr lvl="1" eaLnBrk="1" hangingPunct="1"/>
            <a:r>
              <a:rPr lang="en-US" sz="2000" dirty="0"/>
              <a:t>Both sides are (or may be) required to</a:t>
            </a:r>
          </a:p>
          <a:p>
            <a:pPr lvl="2" eaLnBrk="1" hangingPunct="1"/>
            <a:r>
              <a:rPr lang="en-US" sz="2000" dirty="0"/>
              <a:t>Implement service entry points</a:t>
            </a:r>
          </a:p>
          <a:p>
            <a:pPr lvl="2" eaLnBrk="1" hangingPunct="1"/>
            <a:r>
              <a:rPr lang="en-US" sz="2000" dirty="0"/>
              <a:t>Call services properly</a:t>
            </a:r>
          </a:p>
          <a:p>
            <a:pPr lvl="1" eaLnBrk="1" hangingPunct="1"/>
            <a:endParaRPr lang="en-US" dirty="0"/>
          </a:p>
          <a:p>
            <a:pPr>
              <a:buNone/>
            </a:pPr>
            <a:r>
              <a:rPr lang="en-US" sz="2400" dirty="0"/>
              <a:t>Code implementing API can be packaged as</a:t>
            </a:r>
          </a:p>
          <a:p>
            <a:pPr lvl="1"/>
            <a:r>
              <a:rPr lang="en-US" sz="2000" dirty="0"/>
              <a:t>Source code modules (.h/.</a:t>
            </a:r>
            <a:r>
              <a:rPr lang="en-US" sz="2000" dirty="0" err="1"/>
              <a:t>cpp</a:t>
            </a:r>
            <a:r>
              <a:rPr lang="en-US" sz="2000" dirty="0"/>
              <a:t> in C++)</a:t>
            </a:r>
          </a:p>
          <a:p>
            <a:pPr lvl="1"/>
            <a:r>
              <a:rPr lang="en-US" sz="2000" dirty="0"/>
              <a:t>Binary</a:t>
            </a:r>
          </a:p>
          <a:p>
            <a:pPr lvl="2"/>
            <a:r>
              <a:rPr lang="en-US" sz="2000" dirty="0"/>
              <a:t>Static library</a:t>
            </a:r>
          </a:p>
          <a:p>
            <a:pPr lvl="2"/>
            <a:r>
              <a:rPr lang="en-US" sz="2000" dirty="0"/>
              <a:t>DLL</a:t>
            </a:r>
          </a:p>
          <a:p>
            <a:pPr lvl="2"/>
            <a:r>
              <a:rPr lang="en-US" sz="2000" dirty="0"/>
              <a:t>EXE</a:t>
            </a:r>
          </a:p>
        </p:txBody>
      </p:sp>
    </p:spTree>
  </p:cSld>
  <p:clrMapOvr>
    <a:masterClrMapping/>
  </p:clrMapOvr>
  <p:transition>
    <p:fade thruBlk="1"/>
  </p:transition>
</p:sld>
</file>

<file path=ppt/slides/slide1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5347" name="Rectangle 3"/>
          <p:cNvSpPr>
            <a:spLocks noGrp="1" noChangeArrowheads="1"/>
          </p:cNvSpPr>
          <p:nvPr>
            <p:ph type="title"/>
          </p:nvPr>
        </p:nvSpPr>
        <p:spPr>
          <a:effectLst/>
        </p:spPr>
        <p:txBody>
          <a:bodyPr/>
          <a:lstStyle/>
          <a:p>
            <a:pPr eaLnBrk="1" hangingPunct="1">
              <a:defRPr/>
            </a:pPr>
            <a:r>
              <a:rPr lang="en-US" dirty="0" err="1"/>
              <a:t>AcDbEntity</a:t>
            </a:r>
            <a:r>
              <a:rPr lang="en-US" dirty="0"/>
              <a:t> Protocol</a:t>
            </a:r>
          </a:p>
        </p:txBody>
      </p:sp>
      <p:sp>
        <p:nvSpPr>
          <p:cNvPr id="123907" name="Rectangle 2"/>
          <p:cNvSpPr>
            <a:spLocks noGrp="1" noChangeArrowheads="1"/>
          </p:cNvSpPr>
          <p:nvPr>
            <p:ph idx="1"/>
          </p:nvPr>
        </p:nvSpPr>
        <p:spPr>
          <a:xfrm>
            <a:off x="273050" y="1146676"/>
            <a:ext cx="7933930" cy="4708877"/>
          </a:xfrm>
          <a:noFill/>
        </p:spPr>
        <p:txBody>
          <a:bodyPr lIns="92075" tIns="46038" rIns="92075" bIns="46038"/>
          <a:lstStyle/>
          <a:p>
            <a:pPr marL="282575" indent="-282575" eaLnBrk="1" hangingPunct="1">
              <a:lnSpc>
                <a:spcPct val="90000"/>
              </a:lnSpc>
              <a:spcBef>
                <a:spcPts val="1800"/>
              </a:spcBef>
              <a:buSzPct val="65000"/>
              <a:buFontTx/>
              <a:buNone/>
            </a:pPr>
            <a:r>
              <a:rPr lang="en-US" sz="2400" dirty="0" err="1">
                <a:solidFill>
                  <a:srgbClr val="0070C0"/>
                </a:solidFill>
              </a:rPr>
              <a:t>subIntersectWith</a:t>
            </a:r>
            <a:r>
              <a:rPr lang="en-US" dirty="0"/>
              <a:t> 		</a:t>
            </a:r>
            <a:r>
              <a:rPr lang="en-US" sz="2000" dirty="0"/>
              <a:t>- no default</a:t>
            </a:r>
          </a:p>
          <a:p>
            <a:pPr marL="282575" indent="-282575">
              <a:lnSpc>
                <a:spcPct val="90000"/>
              </a:lnSpc>
              <a:spcBef>
                <a:spcPts val="1800"/>
              </a:spcBef>
              <a:buSzPct val="65000"/>
              <a:buNone/>
            </a:pPr>
            <a:r>
              <a:rPr lang="en-US" sz="2400" dirty="0" err="1">
                <a:solidFill>
                  <a:srgbClr val="0070C0"/>
                </a:solidFill>
              </a:rPr>
              <a:t>subGetGeomExtents</a:t>
            </a:r>
            <a:r>
              <a:rPr lang="en-US" sz="2400" dirty="0">
                <a:solidFill>
                  <a:schemeClr val="accent1">
                    <a:lumMod val="40000"/>
                    <a:lumOff val="60000"/>
                  </a:schemeClr>
                </a:solidFill>
              </a:rPr>
              <a:t> </a:t>
            </a:r>
            <a:r>
              <a:rPr lang="en-US" dirty="0"/>
              <a:t>	</a:t>
            </a:r>
            <a:r>
              <a:rPr lang="en-US" sz="2000" dirty="0"/>
              <a:t>- no default</a:t>
            </a:r>
          </a:p>
          <a:p>
            <a:pPr marL="282575" indent="-282575">
              <a:lnSpc>
                <a:spcPct val="90000"/>
              </a:lnSpc>
              <a:spcBef>
                <a:spcPts val="1800"/>
              </a:spcBef>
              <a:buSzPct val="65000"/>
              <a:buNone/>
            </a:pPr>
            <a:r>
              <a:rPr lang="en-US" sz="2400" dirty="0" err="1">
                <a:solidFill>
                  <a:srgbClr val="0070C0"/>
                </a:solidFill>
              </a:rPr>
              <a:t>subList</a:t>
            </a:r>
            <a:r>
              <a:rPr lang="en-US" sz="2400" dirty="0">
                <a:solidFill>
                  <a:schemeClr val="accent1">
                    <a:lumMod val="40000"/>
                    <a:lumOff val="60000"/>
                  </a:schemeClr>
                </a:solidFill>
              </a:rPr>
              <a:t> </a:t>
            </a:r>
            <a:r>
              <a:rPr lang="en-US" dirty="0"/>
              <a:t>				</a:t>
            </a:r>
            <a:r>
              <a:rPr lang="en-US" sz="2000" dirty="0"/>
              <a:t>- print specified data, DXF name, 							  layer,  space, and handle by default</a:t>
            </a:r>
          </a:p>
          <a:p>
            <a:pPr marL="282575" indent="-282575">
              <a:lnSpc>
                <a:spcPct val="90000"/>
              </a:lnSpc>
              <a:spcBef>
                <a:spcPts val="1800"/>
              </a:spcBef>
              <a:buSzPct val="65000"/>
              <a:buNone/>
            </a:pPr>
            <a:r>
              <a:rPr lang="en-US" sz="2400" dirty="0" err="1">
                <a:solidFill>
                  <a:srgbClr val="0070C0"/>
                </a:solidFill>
              </a:rPr>
              <a:t>subExplode</a:t>
            </a:r>
            <a:r>
              <a:rPr lang="en-US" sz="2400" dirty="0">
                <a:solidFill>
                  <a:schemeClr val="accent1">
                    <a:lumMod val="40000"/>
                    <a:lumOff val="60000"/>
                  </a:schemeClr>
                </a:solidFill>
              </a:rPr>
              <a:t> </a:t>
            </a:r>
            <a:r>
              <a:rPr lang="en-US" dirty="0"/>
              <a:t>			</a:t>
            </a:r>
            <a:r>
              <a:rPr lang="en-US" sz="2000" dirty="0"/>
              <a:t>- no default, must be implemented for 			 			  hatch to work</a:t>
            </a:r>
          </a:p>
          <a:p>
            <a:pPr marL="282575" lvl="1" indent="-282575">
              <a:lnSpc>
                <a:spcPct val="90000"/>
              </a:lnSpc>
              <a:spcBef>
                <a:spcPts val="1800"/>
              </a:spcBef>
              <a:buSzPct val="65000"/>
              <a:buNone/>
            </a:pPr>
            <a:r>
              <a:rPr lang="en-US" sz="2000" dirty="0"/>
              <a:t>If exploding to non-“native” objects, return </a:t>
            </a:r>
            <a:r>
              <a:rPr lang="en-US" sz="2000" dirty="0" err="1"/>
              <a:t>eExplodeAgain</a:t>
            </a:r>
            <a:endParaRPr lang="en-US" sz="2000" dirty="0"/>
          </a:p>
          <a:p>
            <a:pPr marL="282575" lvl="1" indent="-282575">
              <a:lnSpc>
                <a:spcPct val="90000"/>
              </a:lnSpc>
              <a:spcBef>
                <a:spcPts val="1800"/>
              </a:spcBef>
              <a:buSzPct val="65000"/>
              <a:buNone/>
            </a:pPr>
            <a:r>
              <a:rPr lang="en-US" sz="2000" dirty="0"/>
              <a:t>Hatch calls explode recursively until down to “native” entities </a:t>
            </a:r>
          </a:p>
          <a:p>
            <a:pPr marL="282575" lvl="1" indent="-282575">
              <a:lnSpc>
                <a:spcPct val="90000"/>
              </a:lnSpc>
              <a:spcBef>
                <a:spcPts val="1800"/>
              </a:spcBef>
              <a:buSzPct val="65000"/>
              <a:buNone/>
            </a:pPr>
            <a:r>
              <a:rPr lang="en-US" sz="2000" dirty="0"/>
              <a:t>(until </a:t>
            </a:r>
            <a:r>
              <a:rPr lang="en-US" sz="2000" dirty="0" err="1"/>
              <a:t>eOk</a:t>
            </a:r>
            <a:r>
              <a:rPr lang="en-US" sz="2000" dirty="0"/>
              <a:t> returned)</a:t>
            </a:r>
          </a:p>
        </p:txBody>
      </p:sp>
    </p:spTree>
  </p:cSld>
  <p:clrMapOvr>
    <a:masterClrMapping/>
  </p:clrMapOvr>
  <p:transition>
    <p:fade thruBlk="1"/>
  </p:transition>
</p:sld>
</file>

<file path=ppt/slides/slide1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4931" name="Rectangle 2"/>
          <p:cNvSpPr>
            <a:spLocks noGrp="1" noChangeArrowheads="1"/>
          </p:cNvSpPr>
          <p:nvPr>
            <p:ph type="title"/>
          </p:nvPr>
        </p:nvSpPr>
        <p:spPr/>
        <p:txBody>
          <a:bodyPr/>
          <a:lstStyle/>
          <a:p>
            <a:pPr eaLnBrk="1" hangingPunct="1"/>
            <a:r>
              <a:rPr lang="en-US" dirty="0"/>
              <a:t>Lab - Step 6</a:t>
            </a:r>
          </a:p>
        </p:txBody>
      </p:sp>
      <p:sp>
        <p:nvSpPr>
          <p:cNvPr id="124932" name="Rectangle 3"/>
          <p:cNvSpPr>
            <a:spLocks noGrp="1" noChangeArrowheads="1"/>
          </p:cNvSpPr>
          <p:nvPr>
            <p:ph idx="1"/>
          </p:nvPr>
        </p:nvSpPr>
        <p:spPr/>
        <p:txBody>
          <a:bodyPr/>
          <a:lstStyle/>
          <a:p>
            <a:pPr marL="0" indent="0" eaLnBrk="1" hangingPunct="1">
              <a:buFontTx/>
              <a:buNone/>
            </a:pPr>
            <a:r>
              <a:rPr lang="en-US" sz="2400" dirty="0"/>
              <a:t>Creating a Custom Entity</a:t>
            </a:r>
          </a:p>
        </p:txBody>
      </p:sp>
      <p:sp>
        <p:nvSpPr>
          <p:cNvPr id="124933" name="Oval 4"/>
          <p:cNvSpPr>
            <a:spLocks noChangeArrowheads="1"/>
          </p:cNvSpPr>
          <p:nvPr/>
        </p:nvSpPr>
        <p:spPr bwMode="auto">
          <a:xfrm>
            <a:off x="3669158" y="2447390"/>
            <a:ext cx="2006600" cy="2006600"/>
          </a:xfrm>
          <a:prstGeom prst="ellipse">
            <a:avLst/>
          </a:prstGeom>
          <a:solidFill>
            <a:schemeClr val="accent1"/>
          </a:solidFill>
          <a:ln w="9525">
            <a:solidFill>
              <a:schemeClr val="tx1"/>
            </a:solidFill>
            <a:round/>
            <a:headEnd/>
            <a:tailEnd/>
          </a:ln>
        </p:spPr>
        <p:txBody>
          <a:bodyPr wrap="none" anchor="ctr"/>
          <a:lstStyle/>
          <a:p>
            <a:endParaRPr lang="en-GB"/>
          </a:p>
        </p:txBody>
      </p:sp>
      <p:sp>
        <p:nvSpPr>
          <p:cNvPr id="124934" name="Oval 5"/>
          <p:cNvSpPr>
            <a:spLocks noChangeArrowheads="1"/>
          </p:cNvSpPr>
          <p:nvPr/>
        </p:nvSpPr>
        <p:spPr bwMode="auto">
          <a:xfrm>
            <a:off x="4038600" y="2815690"/>
            <a:ext cx="1270000" cy="1270000"/>
          </a:xfrm>
          <a:prstGeom prst="ellipse">
            <a:avLst/>
          </a:prstGeom>
          <a:noFill/>
          <a:ln w="9525">
            <a:solidFill>
              <a:srgbClr val="DA0240"/>
            </a:solidFill>
            <a:round/>
            <a:headEnd/>
            <a:tailEnd/>
          </a:ln>
        </p:spPr>
        <p:txBody>
          <a:bodyPr wrap="none" anchor="ctr"/>
          <a:lstStyle/>
          <a:p>
            <a:endParaRPr lang="en-GB"/>
          </a:p>
        </p:txBody>
      </p:sp>
    </p:spTree>
  </p:cSld>
  <p:clrMapOvr>
    <a:masterClrMapping/>
  </p:clrMapOvr>
  <p:transition>
    <p:fade thruBlk="1"/>
  </p:transition>
</p:sld>
</file>

<file path=ppt/slides/slide1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3" name="Rectangle 2"/>
          <p:cNvSpPr>
            <a:spLocks noGrp="1" noChangeArrowheads="1"/>
          </p:cNvSpPr>
          <p:nvPr>
            <p:ph type="title"/>
          </p:nvPr>
        </p:nvSpPr>
        <p:spPr/>
        <p:txBody>
          <a:bodyPr/>
          <a:lstStyle/>
          <a:p>
            <a:pPr eaLnBrk="1" hangingPunct="1"/>
            <a:r>
              <a:rPr lang="en-US" dirty="0"/>
              <a:t>Agenda</a:t>
            </a:r>
          </a:p>
        </p:txBody>
      </p:sp>
      <p:sp>
        <p:nvSpPr>
          <p:cNvPr id="102404" name="Rectangle 3"/>
          <p:cNvSpPr>
            <a:spLocks noGrp="1" noChangeArrowheads="1"/>
          </p:cNvSpPr>
          <p:nvPr>
            <p:ph idx="1"/>
          </p:nvPr>
        </p:nvSpPr>
        <p:spPr>
          <a:xfrm>
            <a:off x="625475" y="1243894"/>
            <a:ext cx="7933930" cy="2899481"/>
          </a:xfrm>
        </p:spPr>
        <p:txBody>
          <a:bodyPr/>
          <a:lstStyle/>
          <a:p>
            <a:pPr marL="0" lvl="0" indent="0">
              <a:buNone/>
              <a:defRPr/>
            </a:pPr>
            <a:r>
              <a:rPr lang="en-US" sz="2800" dirty="0"/>
              <a:t>Overview of APIs</a:t>
            </a:r>
          </a:p>
          <a:p>
            <a:pPr marL="0" lvl="0" indent="0">
              <a:buNone/>
              <a:defRPr/>
            </a:pPr>
            <a:r>
              <a:rPr lang="en-US" sz="2800" dirty="0"/>
              <a:t>AutoCAD: Hello.arx</a:t>
            </a:r>
          </a:p>
          <a:p>
            <a:pPr marL="0" lvl="0" indent="0">
              <a:buNone/>
              <a:defRPr/>
            </a:pPr>
            <a:r>
              <a:rPr lang="en-US" sz="2800" dirty="0"/>
              <a:t>ObjectDBX: Structure</a:t>
            </a:r>
          </a:p>
          <a:p>
            <a:pPr marL="0" lvl="0" indent="0">
              <a:buNone/>
              <a:defRPr/>
            </a:pPr>
            <a:r>
              <a:rPr lang="en-US" sz="2800" dirty="0"/>
              <a:t>ObjectDBX: Extend it!</a:t>
            </a:r>
          </a:p>
          <a:p>
            <a:pPr marL="0" lvl="0" indent="0">
              <a:buNone/>
              <a:defRPr/>
            </a:pPr>
            <a:r>
              <a:rPr lang="en-US" sz="2800" dirty="0">
                <a:solidFill>
                  <a:srgbClr val="0070C0"/>
                </a:solidFill>
              </a:rPr>
              <a:t>AutoCAD: Multi-Document Environment</a:t>
            </a:r>
          </a:p>
          <a:p>
            <a:pPr marL="0" lvl="0" indent="0">
              <a:buNone/>
              <a:defRPr/>
            </a:pPr>
            <a:r>
              <a:rPr lang="en-US" sz="2800" dirty="0"/>
              <a:t>Notification System</a:t>
            </a:r>
          </a:p>
        </p:txBody>
      </p:sp>
      <p:sp>
        <p:nvSpPr>
          <p:cNvPr id="140292" name="AutoShape 4"/>
          <p:cNvSpPr>
            <a:spLocks noChangeArrowheads="1"/>
          </p:cNvSpPr>
          <p:nvPr/>
        </p:nvSpPr>
        <p:spPr bwMode="auto">
          <a:xfrm>
            <a:off x="6921661" y="3098603"/>
            <a:ext cx="592898" cy="248575"/>
          </a:xfrm>
          <a:prstGeom prst="leftArrow">
            <a:avLst>
              <a:gd name="adj1" fmla="val 37500"/>
              <a:gd name="adj2" fmla="val 141756"/>
            </a:avLst>
          </a:prstGeom>
          <a:solidFill>
            <a:srgbClr val="009999"/>
          </a:solidFill>
          <a:ln w="12700">
            <a:solidFill>
              <a:schemeClr val="tx1"/>
            </a:solidFill>
            <a:miter lim="800000"/>
            <a:headEnd/>
            <a:tailEnd/>
          </a:ln>
        </p:spPr>
        <p:txBody>
          <a:bodyPr wrap="none" anchor="ctr"/>
          <a:lstStyle/>
          <a:p>
            <a:endParaRPr lang="en-GB"/>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0292"/>
                                        </p:tgtEl>
                                        <p:attrNameLst>
                                          <p:attrName>style.visibility</p:attrName>
                                        </p:attrNameLst>
                                      </p:cBhvr>
                                      <p:to>
                                        <p:strVal val="visible"/>
                                      </p:to>
                                    </p:set>
                                    <p:anim calcmode="lin" valueType="num">
                                      <p:cBhvr additive="base">
                                        <p:cTn id="7" dur="500" fill="hold"/>
                                        <p:tgtEl>
                                          <p:spTgt spid="140292"/>
                                        </p:tgtEl>
                                        <p:attrNameLst>
                                          <p:attrName>ppt_x</p:attrName>
                                        </p:attrNameLst>
                                      </p:cBhvr>
                                      <p:tavLst>
                                        <p:tav tm="0">
                                          <p:val>
                                            <p:strVal val="1+#ppt_w/2"/>
                                          </p:val>
                                        </p:tav>
                                        <p:tav tm="100000">
                                          <p:val>
                                            <p:strVal val="#ppt_x"/>
                                          </p:val>
                                        </p:tav>
                                      </p:tavLst>
                                    </p:anim>
                                    <p:anim calcmode="lin" valueType="num">
                                      <p:cBhvr additive="base">
                                        <p:cTn id="8" dur="500" fill="hold"/>
                                        <p:tgtEl>
                                          <p:spTgt spid="1402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2" grpId="0" animBg="1"/>
    </p:bldLst>
  </p:timing>
</p:sld>
</file>

<file path=ppt/slides/slide1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6979" name="Rectangle 2"/>
          <p:cNvSpPr>
            <a:spLocks noGrp="1" noChangeArrowheads="1"/>
          </p:cNvSpPr>
          <p:nvPr>
            <p:ph type="title"/>
          </p:nvPr>
        </p:nvSpPr>
        <p:spPr/>
        <p:txBody>
          <a:bodyPr/>
          <a:lstStyle/>
          <a:p>
            <a:pPr eaLnBrk="1" hangingPunct="1"/>
            <a:r>
              <a:rPr lang="en-US" dirty="0"/>
              <a:t>AutoCAD: Multi-Document Environment (MDE)</a:t>
            </a:r>
          </a:p>
        </p:txBody>
      </p:sp>
      <p:sp>
        <p:nvSpPr>
          <p:cNvPr id="126980" name="Rectangle 3"/>
          <p:cNvSpPr>
            <a:spLocks noGrp="1" noChangeArrowheads="1"/>
          </p:cNvSpPr>
          <p:nvPr>
            <p:ph idx="1"/>
          </p:nvPr>
        </p:nvSpPr>
        <p:spPr/>
        <p:txBody>
          <a:bodyPr/>
          <a:lstStyle/>
          <a:p>
            <a:pPr marL="0" indent="0" eaLnBrk="1" hangingPunct="1">
              <a:buFontTx/>
              <a:buNone/>
            </a:pPr>
            <a:endParaRPr lang="en-US" dirty="0"/>
          </a:p>
          <a:p>
            <a:pPr marL="0" indent="0" eaLnBrk="1" hangingPunct="1">
              <a:buFontTx/>
              <a:buNone/>
            </a:pPr>
            <a:r>
              <a:rPr lang="en-US" sz="2400" dirty="0"/>
              <a:t>Documents</a:t>
            </a:r>
          </a:p>
          <a:p>
            <a:pPr marL="0" indent="0" eaLnBrk="1" hangingPunct="1">
              <a:buFontTx/>
              <a:buNone/>
            </a:pPr>
            <a:endParaRPr lang="en-US" sz="2400" dirty="0"/>
          </a:p>
          <a:p>
            <a:pPr marL="0" indent="0" eaLnBrk="1" hangingPunct="1">
              <a:buFontTx/>
              <a:buNone/>
            </a:pPr>
            <a:r>
              <a:rPr lang="en-US" sz="2400" dirty="0"/>
              <a:t>Per-document data</a:t>
            </a:r>
          </a:p>
          <a:p>
            <a:pPr marL="0" indent="0" eaLnBrk="1" hangingPunct="1">
              <a:buFontTx/>
              <a:buNone/>
            </a:pPr>
            <a:endParaRPr lang="en-US" sz="2400" dirty="0"/>
          </a:p>
          <a:p>
            <a:pPr marL="0" indent="0">
              <a:buNone/>
            </a:pPr>
            <a:r>
              <a:rPr lang="en-US" sz="2400" dirty="0"/>
              <a:t>Current vs. Active Documents</a:t>
            </a:r>
          </a:p>
          <a:p>
            <a:pPr marL="0" indent="0" eaLnBrk="1" hangingPunct="1">
              <a:buFontTx/>
              <a:buNone/>
            </a:pPr>
            <a:endParaRPr lang="en-US" sz="2400" dirty="0"/>
          </a:p>
          <a:p>
            <a:pPr marL="0" indent="0" eaLnBrk="1" hangingPunct="1">
              <a:buFontTx/>
              <a:buNone/>
            </a:pPr>
            <a:endParaRPr lang="en-US" dirty="0"/>
          </a:p>
        </p:txBody>
      </p:sp>
    </p:spTree>
  </p:cSld>
  <p:clrMapOvr>
    <a:masterClrMapping/>
  </p:clrMapOvr>
  <p:transition>
    <p:fade thruBlk="1"/>
  </p:transition>
</p:sld>
</file>

<file path=ppt/slides/slide1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8003" name="Rectangle 2"/>
          <p:cNvSpPr>
            <a:spLocks noGrp="1" noChangeArrowheads="1"/>
          </p:cNvSpPr>
          <p:nvPr>
            <p:ph type="title"/>
          </p:nvPr>
        </p:nvSpPr>
        <p:spPr/>
        <p:txBody>
          <a:bodyPr/>
          <a:lstStyle/>
          <a:p>
            <a:pPr eaLnBrk="1" hangingPunct="1"/>
            <a:r>
              <a:rPr lang="en-US" dirty="0"/>
              <a:t>Documents</a:t>
            </a:r>
          </a:p>
        </p:txBody>
      </p:sp>
      <p:sp>
        <p:nvSpPr>
          <p:cNvPr id="128004" name="Rectangle 3"/>
          <p:cNvSpPr>
            <a:spLocks noGrp="1" noChangeArrowheads="1"/>
          </p:cNvSpPr>
          <p:nvPr>
            <p:ph idx="1"/>
          </p:nvPr>
        </p:nvSpPr>
        <p:spPr>
          <a:xfrm>
            <a:off x="625475" y="1251451"/>
            <a:ext cx="7933930" cy="4708877"/>
          </a:xfrm>
        </p:spPr>
        <p:txBody>
          <a:bodyPr/>
          <a:lstStyle/>
          <a:p>
            <a:pPr marL="0" indent="0" eaLnBrk="1" hangingPunct="1">
              <a:buFontTx/>
              <a:buNone/>
            </a:pPr>
            <a:r>
              <a:rPr lang="en-US" sz="2400" dirty="0"/>
              <a:t>State of the edit session</a:t>
            </a:r>
          </a:p>
          <a:p>
            <a:pPr marL="0" indent="0" eaLnBrk="1" hangingPunct="1">
              <a:buFontTx/>
              <a:buNone/>
            </a:pPr>
            <a:endParaRPr lang="en-US" sz="2400" dirty="0">
              <a:solidFill>
                <a:schemeClr val="folHlink"/>
              </a:solidFill>
            </a:endParaRPr>
          </a:p>
          <a:p>
            <a:pPr marL="0" indent="0" eaLnBrk="1" hangingPunct="1">
              <a:buFontTx/>
              <a:buNone/>
            </a:pPr>
            <a:r>
              <a:rPr lang="en-US" sz="2400" dirty="0" err="1">
                <a:solidFill>
                  <a:srgbClr val="0070C0"/>
                </a:solidFill>
              </a:rPr>
              <a:t>AcApDocument</a:t>
            </a:r>
            <a:r>
              <a:rPr lang="en-US" sz="2400" dirty="0">
                <a:solidFill>
                  <a:srgbClr val="0070C0"/>
                </a:solidFill>
              </a:rPr>
              <a:t> </a:t>
            </a:r>
            <a:r>
              <a:rPr lang="en-US" sz="2400" dirty="0"/>
              <a:t>class encapsulates</a:t>
            </a:r>
          </a:p>
          <a:p>
            <a:pPr lvl="1" eaLnBrk="1" hangingPunct="1"/>
            <a:r>
              <a:rPr lang="en-US" sz="2000" dirty="0" err="1">
                <a:solidFill>
                  <a:schemeClr val="tx1">
                    <a:lumMod val="95000"/>
                  </a:schemeClr>
                </a:solidFill>
              </a:rPr>
              <a:t>AcDbDatabase</a:t>
            </a:r>
            <a:r>
              <a:rPr lang="en-US" sz="2000" dirty="0"/>
              <a:t> viewed</a:t>
            </a:r>
          </a:p>
          <a:p>
            <a:pPr lvl="1" eaLnBrk="1" hangingPunct="1"/>
            <a:r>
              <a:rPr lang="en-US" sz="2000" dirty="0" err="1"/>
              <a:t>XRefed</a:t>
            </a:r>
            <a:r>
              <a:rPr lang="en-US" sz="2000" dirty="0"/>
              <a:t> databases</a:t>
            </a:r>
          </a:p>
          <a:p>
            <a:pPr lvl="1" eaLnBrk="1" hangingPunct="1"/>
            <a:r>
              <a:rPr lang="en-US" sz="2000" dirty="0"/>
              <a:t>Selection sets</a:t>
            </a:r>
          </a:p>
          <a:p>
            <a:pPr lvl="1" eaLnBrk="1" hangingPunct="1"/>
            <a:r>
              <a:rPr lang="en-US" sz="2000" dirty="0"/>
              <a:t>Most system variables</a:t>
            </a:r>
          </a:p>
          <a:p>
            <a:pPr marL="0" indent="0" eaLnBrk="1" hangingPunct="1">
              <a:buFontTx/>
              <a:buNone/>
            </a:pPr>
            <a:endParaRPr lang="en-US" sz="2000" dirty="0">
              <a:solidFill>
                <a:schemeClr val="folHlink"/>
              </a:solidFill>
            </a:endParaRPr>
          </a:p>
          <a:p>
            <a:pPr marL="0" indent="0" eaLnBrk="1" hangingPunct="1">
              <a:buFontTx/>
              <a:buNone/>
            </a:pPr>
            <a:r>
              <a:rPr lang="en-US" sz="2400" dirty="0" err="1">
                <a:solidFill>
                  <a:srgbClr val="0070C0"/>
                </a:solidFill>
              </a:rPr>
              <a:t>AcApDocManager</a:t>
            </a:r>
            <a:r>
              <a:rPr lang="en-US" sz="2400" dirty="0">
                <a:solidFill>
                  <a:srgbClr val="0070C0"/>
                </a:solidFill>
              </a:rPr>
              <a:t> </a:t>
            </a:r>
            <a:r>
              <a:rPr lang="en-US" sz="2400" dirty="0"/>
              <a:t>holds the list of documents</a:t>
            </a:r>
          </a:p>
        </p:txBody>
      </p:sp>
    </p:spTree>
  </p:cSld>
  <p:clrMapOvr>
    <a:masterClrMapping/>
  </p:clrMapOvr>
  <p:transition>
    <p:fade thruBlk="1"/>
  </p:transition>
</p:sld>
</file>

<file path=ppt/slides/slide1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9027" name="Rectangle 2"/>
          <p:cNvSpPr>
            <a:spLocks noGrp="1" noChangeArrowheads="1"/>
          </p:cNvSpPr>
          <p:nvPr>
            <p:ph type="title"/>
          </p:nvPr>
        </p:nvSpPr>
        <p:spPr/>
        <p:txBody>
          <a:bodyPr/>
          <a:lstStyle/>
          <a:p>
            <a:pPr eaLnBrk="1" hangingPunct="1"/>
            <a:r>
              <a:rPr lang="en-US" dirty="0"/>
              <a:t>Per-Document Data</a:t>
            </a:r>
          </a:p>
        </p:txBody>
      </p:sp>
      <p:sp>
        <p:nvSpPr>
          <p:cNvPr id="129028" name="Rectangle 3"/>
          <p:cNvSpPr>
            <a:spLocks noGrp="1" noChangeArrowheads="1"/>
          </p:cNvSpPr>
          <p:nvPr>
            <p:ph idx="1"/>
          </p:nvPr>
        </p:nvSpPr>
        <p:spPr>
          <a:xfrm>
            <a:off x="415925" y="1118101"/>
            <a:ext cx="7933930" cy="4708877"/>
          </a:xfrm>
        </p:spPr>
        <p:txBody>
          <a:bodyPr/>
          <a:lstStyle/>
          <a:p>
            <a:pPr marL="0" indent="0" eaLnBrk="1" hangingPunct="1">
              <a:buFontTx/>
              <a:buNone/>
            </a:pPr>
            <a:r>
              <a:rPr lang="en-US" sz="2400" dirty="0"/>
              <a:t>Applications may have per-doc data</a:t>
            </a:r>
          </a:p>
          <a:p>
            <a:pPr lvl="1" eaLnBrk="1" hangingPunct="1"/>
            <a:r>
              <a:rPr lang="en-US" sz="2000" dirty="0"/>
              <a:t>this is their concept of a document</a:t>
            </a:r>
          </a:p>
          <a:p>
            <a:pPr marL="0" indent="0" eaLnBrk="1" hangingPunct="1">
              <a:buFontTx/>
              <a:buNone/>
            </a:pPr>
            <a:endParaRPr lang="en-US" sz="2400" dirty="0"/>
          </a:p>
          <a:p>
            <a:pPr marL="0" indent="0" eaLnBrk="1" hangingPunct="1">
              <a:buFontTx/>
              <a:buNone/>
            </a:pPr>
            <a:r>
              <a:rPr lang="en-US" sz="2400" dirty="0"/>
              <a:t>Data must be kept in sync with the active document (fiber)</a:t>
            </a:r>
          </a:p>
          <a:p>
            <a:pPr lvl="1" eaLnBrk="1" hangingPunct="1"/>
            <a:r>
              <a:rPr lang="en-US" sz="2000" dirty="0"/>
              <a:t>this is their concept of a document manager</a:t>
            </a:r>
          </a:p>
          <a:p>
            <a:pPr marL="571147" lvl="1" indent="0" eaLnBrk="1" hangingPunct="1">
              <a:buNone/>
            </a:pPr>
            <a:endParaRPr lang="en-US" dirty="0"/>
          </a:p>
          <a:p>
            <a:pPr marL="0" indent="0" eaLnBrk="1" hangingPunct="1">
              <a:buFontTx/>
              <a:buNone/>
            </a:pPr>
            <a:endParaRPr lang="en-US" dirty="0"/>
          </a:p>
          <a:p>
            <a:pPr marL="0" indent="0" eaLnBrk="1" hangingPunct="1">
              <a:buFontTx/>
              <a:buNone/>
            </a:pPr>
            <a:endParaRPr lang="en-US" dirty="0"/>
          </a:p>
        </p:txBody>
      </p:sp>
    </p:spTree>
  </p:cSld>
  <p:clrMapOvr>
    <a:masterClrMapping/>
  </p:clrMapOvr>
  <p:transition>
    <p:fade thruBlk="1"/>
  </p:transition>
</p:sld>
</file>

<file path=ppt/slides/slide1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5171" name="Rectangle 2"/>
          <p:cNvSpPr>
            <a:spLocks noGrp="1" noChangeArrowheads="1"/>
          </p:cNvSpPr>
          <p:nvPr>
            <p:ph type="title"/>
          </p:nvPr>
        </p:nvSpPr>
        <p:spPr>
          <a:xfrm>
            <a:off x="749300" y="255530"/>
            <a:ext cx="7933930" cy="630295"/>
          </a:xfrm>
        </p:spPr>
        <p:txBody>
          <a:bodyPr/>
          <a:lstStyle/>
          <a:p>
            <a:pPr eaLnBrk="1" hangingPunct="1"/>
            <a:r>
              <a:rPr lang="en-US" dirty="0"/>
              <a:t>Current vs. Active Documents</a:t>
            </a:r>
          </a:p>
        </p:txBody>
      </p:sp>
      <p:sp>
        <p:nvSpPr>
          <p:cNvPr id="135172" name="Rectangle 3"/>
          <p:cNvSpPr>
            <a:spLocks noGrp="1" noChangeArrowheads="1"/>
          </p:cNvSpPr>
          <p:nvPr>
            <p:ph idx="1"/>
          </p:nvPr>
        </p:nvSpPr>
        <p:spPr>
          <a:xfrm>
            <a:off x="768350" y="1213352"/>
            <a:ext cx="7933930" cy="3368174"/>
          </a:xfrm>
        </p:spPr>
        <p:txBody>
          <a:bodyPr/>
          <a:lstStyle/>
          <a:p>
            <a:pPr marL="0" indent="0" eaLnBrk="1" hangingPunct="1">
              <a:buFontTx/>
              <a:buNone/>
            </a:pPr>
            <a:r>
              <a:rPr lang="en-US" sz="2400" dirty="0"/>
              <a:t>Current…</a:t>
            </a:r>
          </a:p>
          <a:p>
            <a:pPr lvl="1"/>
            <a:r>
              <a:rPr lang="en-US" sz="2000" dirty="0"/>
              <a:t>for the user = ‘Active’</a:t>
            </a:r>
          </a:p>
          <a:p>
            <a:pPr lvl="1"/>
            <a:r>
              <a:rPr lang="en-US" sz="2000" dirty="0"/>
              <a:t>for the API = ‘Current’</a:t>
            </a:r>
          </a:p>
          <a:p>
            <a:pPr marL="0" indent="0" eaLnBrk="1" hangingPunct="1">
              <a:buFontTx/>
              <a:buNone/>
            </a:pPr>
            <a:endParaRPr lang="en-US" sz="2000" dirty="0"/>
          </a:p>
          <a:p>
            <a:pPr marL="0" indent="0">
              <a:buNone/>
            </a:pPr>
            <a:r>
              <a:rPr lang="en-US" sz="2400" dirty="0"/>
              <a:t>Activating a document sets the current doc</a:t>
            </a:r>
          </a:p>
          <a:p>
            <a:pPr lvl="1"/>
            <a:r>
              <a:rPr lang="en-US" sz="2000" dirty="0"/>
              <a:t>current document = active document</a:t>
            </a:r>
          </a:p>
          <a:p>
            <a:pPr marL="0" indent="0" eaLnBrk="1" hangingPunct="1">
              <a:buFontTx/>
              <a:buNone/>
            </a:pPr>
            <a:endParaRPr lang="en-US" sz="2000" dirty="0"/>
          </a:p>
          <a:p>
            <a:pPr marL="0" indent="0">
              <a:buNone/>
            </a:pPr>
            <a:r>
              <a:rPr lang="en-US" sz="2400" dirty="0"/>
              <a:t>Current doc can change (programmatically)</a:t>
            </a:r>
          </a:p>
          <a:p>
            <a:pPr lvl="1" eaLnBrk="1" hangingPunct="1"/>
            <a:r>
              <a:rPr lang="en-US" sz="2000" dirty="0"/>
              <a:t>current document may not be active</a:t>
            </a:r>
          </a:p>
        </p:txBody>
      </p:sp>
    </p:spTree>
  </p:cSld>
  <p:clrMapOvr>
    <a:masterClrMapping/>
  </p:clrMapOvr>
  <p:transition>
    <p:fade thruBlk="1"/>
  </p:transition>
</p:sld>
</file>

<file path=ppt/slides/slide1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3" name="Rectangle 2"/>
          <p:cNvSpPr>
            <a:spLocks noGrp="1" noChangeArrowheads="1"/>
          </p:cNvSpPr>
          <p:nvPr>
            <p:ph type="title"/>
          </p:nvPr>
        </p:nvSpPr>
        <p:spPr/>
        <p:txBody>
          <a:bodyPr/>
          <a:lstStyle/>
          <a:p>
            <a:pPr eaLnBrk="1" hangingPunct="1"/>
            <a:r>
              <a:rPr lang="en-US" dirty="0"/>
              <a:t>Agenda</a:t>
            </a:r>
          </a:p>
        </p:txBody>
      </p:sp>
      <p:sp>
        <p:nvSpPr>
          <p:cNvPr id="102404" name="Rectangle 3"/>
          <p:cNvSpPr>
            <a:spLocks noGrp="1" noChangeArrowheads="1"/>
          </p:cNvSpPr>
          <p:nvPr>
            <p:ph idx="1"/>
          </p:nvPr>
        </p:nvSpPr>
        <p:spPr>
          <a:xfrm>
            <a:off x="749300" y="1508626"/>
            <a:ext cx="7933930" cy="2768099"/>
          </a:xfrm>
        </p:spPr>
        <p:txBody>
          <a:bodyPr/>
          <a:lstStyle/>
          <a:p>
            <a:pPr marL="0" lvl="0" indent="0">
              <a:buNone/>
              <a:defRPr/>
            </a:pPr>
            <a:r>
              <a:rPr lang="en-US" sz="2800" dirty="0"/>
              <a:t>Overview of APIs</a:t>
            </a:r>
          </a:p>
          <a:p>
            <a:pPr marL="0" lvl="0" indent="0">
              <a:buNone/>
              <a:defRPr/>
            </a:pPr>
            <a:r>
              <a:rPr lang="en-US" sz="2800" dirty="0"/>
              <a:t>AutoCAD: Hello.arx</a:t>
            </a:r>
          </a:p>
          <a:p>
            <a:pPr marL="0" lvl="0" indent="0">
              <a:buNone/>
              <a:defRPr/>
            </a:pPr>
            <a:r>
              <a:rPr lang="en-US" sz="2800" dirty="0"/>
              <a:t>ObjectDBX: Structure</a:t>
            </a:r>
          </a:p>
          <a:p>
            <a:pPr marL="0" lvl="0" indent="0">
              <a:buNone/>
              <a:defRPr/>
            </a:pPr>
            <a:r>
              <a:rPr lang="en-US" sz="2800" dirty="0"/>
              <a:t>ObjectDBX: Extend it!</a:t>
            </a:r>
          </a:p>
          <a:p>
            <a:pPr marL="0" lvl="0" indent="0">
              <a:buNone/>
              <a:defRPr/>
            </a:pPr>
            <a:r>
              <a:rPr lang="en-US" sz="2800" dirty="0"/>
              <a:t>AutoCAD: Multi-Document Environment</a:t>
            </a:r>
          </a:p>
          <a:p>
            <a:pPr marL="0" lvl="0" indent="0">
              <a:buNone/>
              <a:defRPr/>
            </a:pPr>
            <a:r>
              <a:rPr lang="en-US" sz="2800" dirty="0">
                <a:solidFill>
                  <a:srgbClr val="0070C0"/>
                </a:solidFill>
              </a:rPr>
              <a:t>Notification System</a:t>
            </a:r>
          </a:p>
        </p:txBody>
      </p:sp>
      <p:sp>
        <p:nvSpPr>
          <p:cNvPr id="140292" name="AutoShape 4"/>
          <p:cNvSpPr>
            <a:spLocks noChangeArrowheads="1"/>
          </p:cNvSpPr>
          <p:nvPr/>
        </p:nvSpPr>
        <p:spPr bwMode="auto">
          <a:xfrm>
            <a:off x="4013896" y="3777742"/>
            <a:ext cx="592898" cy="248575"/>
          </a:xfrm>
          <a:prstGeom prst="leftArrow">
            <a:avLst>
              <a:gd name="adj1" fmla="val 37500"/>
              <a:gd name="adj2" fmla="val 141756"/>
            </a:avLst>
          </a:prstGeom>
          <a:solidFill>
            <a:srgbClr val="009999"/>
          </a:solidFill>
          <a:ln w="12700">
            <a:solidFill>
              <a:schemeClr val="tx1"/>
            </a:solidFill>
            <a:miter lim="800000"/>
            <a:headEnd/>
            <a:tailEnd/>
          </a:ln>
        </p:spPr>
        <p:txBody>
          <a:bodyPr wrap="none" anchor="ctr"/>
          <a:lstStyle/>
          <a:p>
            <a:endParaRPr lang="en-GB"/>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0292"/>
                                        </p:tgtEl>
                                        <p:attrNameLst>
                                          <p:attrName>style.visibility</p:attrName>
                                        </p:attrNameLst>
                                      </p:cBhvr>
                                      <p:to>
                                        <p:strVal val="visible"/>
                                      </p:to>
                                    </p:set>
                                    <p:anim calcmode="lin" valueType="num">
                                      <p:cBhvr additive="base">
                                        <p:cTn id="7" dur="500" fill="hold"/>
                                        <p:tgtEl>
                                          <p:spTgt spid="140292"/>
                                        </p:tgtEl>
                                        <p:attrNameLst>
                                          <p:attrName>ppt_x</p:attrName>
                                        </p:attrNameLst>
                                      </p:cBhvr>
                                      <p:tavLst>
                                        <p:tav tm="0">
                                          <p:val>
                                            <p:strVal val="1+#ppt_w/2"/>
                                          </p:val>
                                        </p:tav>
                                        <p:tav tm="100000">
                                          <p:val>
                                            <p:strVal val="#ppt_x"/>
                                          </p:val>
                                        </p:tav>
                                      </p:tavLst>
                                    </p:anim>
                                    <p:anim calcmode="lin" valueType="num">
                                      <p:cBhvr additive="base">
                                        <p:cTn id="8" dur="500" fill="hold"/>
                                        <p:tgtEl>
                                          <p:spTgt spid="1402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2" grpId="0" animBg="1"/>
    </p:bldLst>
  </p:timing>
</p:sld>
</file>

<file path=ppt/slides/slide1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8243" name="Rectangle 2"/>
          <p:cNvSpPr>
            <a:spLocks noGrp="1" noChangeArrowheads="1"/>
          </p:cNvSpPr>
          <p:nvPr>
            <p:ph type="title"/>
          </p:nvPr>
        </p:nvSpPr>
        <p:spPr>
          <a:xfrm>
            <a:off x="749300" y="255530"/>
            <a:ext cx="7933930" cy="716020"/>
          </a:xfrm>
        </p:spPr>
        <p:txBody>
          <a:bodyPr/>
          <a:lstStyle/>
          <a:p>
            <a:pPr eaLnBrk="1" hangingPunct="1"/>
            <a:r>
              <a:rPr lang="en-US" dirty="0"/>
              <a:t>Notification System</a:t>
            </a:r>
          </a:p>
        </p:txBody>
      </p:sp>
      <p:sp>
        <p:nvSpPr>
          <p:cNvPr id="138244" name="Rectangle 3"/>
          <p:cNvSpPr>
            <a:spLocks noGrp="1" noChangeArrowheads="1"/>
          </p:cNvSpPr>
          <p:nvPr>
            <p:ph idx="1"/>
          </p:nvPr>
        </p:nvSpPr>
        <p:spPr>
          <a:xfrm>
            <a:off x="749300" y="1508626"/>
            <a:ext cx="7933930" cy="3072899"/>
          </a:xfrm>
        </p:spPr>
        <p:txBody>
          <a:bodyPr/>
          <a:lstStyle/>
          <a:p>
            <a:pPr marL="0" indent="0" eaLnBrk="1" hangingPunct="1">
              <a:spcBef>
                <a:spcPts val="1200"/>
              </a:spcBef>
              <a:buFontTx/>
              <a:buNone/>
            </a:pPr>
            <a:r>
              <a:rPr lang="en-US" sz="2400" dirty="0"/>
              <a:t>Observer Pattern Implementation</a:t>
            </a:r>
          </a:p>
          <a:p>
            <a:pPr marL="0" indent="0" eaLnBrk="1" hangingPunct="1">
              <a:spcBef>
                <a:spcPts val="1200"/>
              </a:spcBef>
              <a:buFontTx/>
              <a:buNone/>
            </a:pPr>
            <a:r>
              <a:rPr lang="en-US" sz="2400" dirty="0"/>
              <a:t>Subjects &amp; Observers</a:t>
            </a:r>
          </a:p>
          <a:p>
            <a:pPr lvl="1" eaLnBrk="1" hangingPunct="1">
              <a:spcBef>
                <a:spcPts val="1200"/>
              </a:spcBef>
            </a:pPr>
            <a:r>
              <a:rPr lang="en-US" sz="2000" dirty="0"/>
              <a:t>ObjectDBX</a:t>
            </a:r>
          </a:p>
          <a:p>
            <a:pPr lvl="1" eaLnBrk="1" hangingPunct="1">
              <a:spcBef>
                <a:spcPts val="1200"/>
              </a:spcBef>
            </a:pPr>
            <a:r>
              <a:rPr lang="en-US" sz="2000" dirty="0"/>
              <a:t>AutoCAD</a:t>
            </a:r>
          </a:p>
          <a:p>
            <a:pPr marL="0" indent="0" eaLnBrk="1" hangingPunct="1">
              <a:spcBef>
                <a:spcPts val="1200"/>
              </a:spcBef>
              <a:buFontTx/>
              <a:buNone/>
            </a:pPr>
            <a:r>
              <a:rPr lang="en-US" sz="2400" dirty="0"/>
              <a:t>Acting as an Observer</a:t>
            </a:r>
          </a:p>
          <a:p>
            <a:pPr marL="0" indent="0" eaLnBrk="1" hangingPunct="1">
              <a:spcBef>
                <a:spcPts val="1200"/>
              </a:spcBef>
              <a:buFontTx/>
              <a:buNone/>
            </a:pPr>
            <a:r>
              <a:rPr lang="en-US" sz="2400" dirty="0"/>
              <a:t>Acting as a Subject</a:t>
            </a:r>
          </a:p>
        </p:txBody>
      </p:sp>
    </p:spTree>
  </p:cSld>
  <p:clrMapOvr>
    <a:masterClrMapping/>
  </p:clrMapOvr>
  <p:transition>
    <p:fade thruBlk="1"/>
  </p:transition>
</p:sld>
</file>

<file path=ppt/slides/slide1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 name="Down Arrow 68"/>
          <p:cNvSpPr/>
          <p:nvPr/>
        </p:nvSpPr>
        <p:spPr bwMode="auto">
          <a:xfrm rot="10800000">
            <a:off x="3866130" y="4252348"/>
            <a:ext cx="103863" cy="1007061"/>
          </a:xfrm>
          <a:prstGeom prst="downArrow">
            <a:avLst>
              <a:gd name="adj1" fmla="val 0"/>
              <a:gd name="adj2" fmla="val 77141"/>
            </a:avLst>
          </a:prstGeom>
          <a:solidFill>
            <a:schemeClr val="tx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3200" b="0" i="0" u="none" strike="noStrike" cap="none" normalizeH="0" baseline="0">
              <a:ln>
                <a:noFill/>
              </a:ln>
              <a:solidFill>
                <a:srgbClr val="000000"/>
              </a:solidFill>
              <a:effectLst/>
              <a:latin typeface="Gill Sans" charset="0"/>
              <a:ea typeface="ヒラギノ角ゴ Pro W3" charset="0"/>
              <a:cs typeface="ヒラギノ角ゴ Pro W3" charset="0"/>
              <a:sym typeface="Gill Sans" charset="0"/>
            </a:endParaRPr>
          </a:p>
        </p:txBody>
      </p:sp>
      <p:cxnSp>
        <p:nvCxnSpPr>
          <p:cNvPr id="53" name="Straight Connector 52"/>
          <p:cNvCxnSpPr>
            <a:stCxn id="52" idx="2"/>
          </p:cNvCxnSpPr>
          <p:nvPr/>
        </p:nvCxnSpPr>
        <p:spPr bwMode="auto">
          <a:xfrm rot="5400000">
            <a:off x="7185781" y="2556426"/>
            <a:ext cx="444384" cy="100087"/>
          </a:xfrm>
          <a:prstGeom prst="line">
            <a:avLst/>
          </a:prstGeom>
          <a:solidFill>
            <a:schemeClr val="accent1"/>
          </a:solidFill>
          <a:ln w="25400" cap="flat" cmpd="sng" algn="ctr">
            <a:solidFill>
              <a:schemeClr val="tx1"/>
            </a:solidFill>
            <a:prstDash val="dash"/>
            <a:round/>
            <a:headEnd type="none" w="med" len="med"/>
            <a:tailEnd type="none" w="med" len="med"/>
          </a:ln>
          <a:effectLst/>
        </p:spPr>
      </p:cxnSp>
      <p:sp>
        <p:nvSpPr>
          <p:cNvPr id="139268" name="Rectangle 31"/>
          <p:cNvSpPr>
            <a:spLocks noGrp="1" noChangeArrowheads="1"/>
          </p:cNvSpPr>
          <p:nvPr>
            <p:ph type="title"/>
          </p:nvPr>
        </p:nvSpPr>
        <p:spPr/>
        <p:txBody>
          <a:bodyPr/>
          <a:lstStyle/>
          <a:p>
            <a:r>
              <a:rPr lang="en-US" dirty="0"/>
              <a:t>Notification</a:t>
            </a:r>
          </a:p>
        </p:txBody>
      </p:sp>
      <p:grpSp>
        <p:nvGrpSpPr>
          <p:cNvPr id="139270" name="Group 2"/>
          <p:cNvGrpSpPr>
            <a:grpSpLocks/>
          </p:cNvGrpSpPr>
          <p:nvPr/>
        </p:nvGrpSpPr>
        <p:grpSpPr bwMode="auto">
          <a:xfrm>
            <a:off x="2909361" y="2920232"/>
            <a:ext cx="2055746" cy="1275752"/>
            <a:chOff x="1056" y="960"/>
            <a:chExt cx="1056" cy="768"/>
          </a:xfrm>
          <a:solidFill>
            <a:schemeClr val="tx1"/>
          </a:solidFill>
        </p:grpSpPr>
        <p:sp>
          <p:nvSpPr>
            <p:cNvPr id="139296" name="Rectangle 3"/>
            <p:cNvSpPr>
              <a:spLocks noChangeArrowheads="1"/>
            </p:cNvSpPr>
            <p:nvPr/>
          </p:nvSpPr>
          <p:spPr bwMode="auto">
            <a:xfrm>
              <a:off x="1056" y="960"/>
              <a:ext cx="1056" cy="768"/>
            </a:xfrm>
            <a:prstGeom prst="rect">
              <a:avLst/>
            </a:prstGeom>
            <a:grpFill/>
            <a:ln w="25400">
              <a:solidFill>
                <a:schemeClr val="bg2"/>
              </a:solidFill>
              <a:miter lim="800000"/>
              <a:headEnd type="none" w="sm" len="sm"/>
              <a:tailEnd type="none" w="sm" len="sm"/>
            </a:ln>
          </p:spPr>
          <p:txBody>
            <a:bodyPr wrap="none" anchor="ctr"/>
            <a:lstStyle/>
            <a:p>
              <a:pPr algn="ctr"/>
              <a:endParaRPr lang="ru-RU" sz="1600">
                <a:solidFill>
                  <a:schemeClr val="bg1"/>
                </a:solidFill>
                <a:latin typeface="Tahoma" pitchFamily="34" charset="0"/>
              </a:endParaRPr>
            </a:p>
          </p:txBody>
        </p:sp>
        <p:sp>
          <p:nvSpPr>
            <p:cNvPr id="139297" name="Line 4"/>
            <p:cNvSpPr>
              <a:spLocks noChangeShapeType="1"/>
            </p:cNvSpPr>
            <p:nvPr/>
          </p:nvSpPr>
          <p:spPr bwMode="auto">
            <a:xfrm>
              <a:off x="1056" y="1200"/>
              <a:ext cx="1056" cy="0"/>
            </a:xfrm>
            <a:prstGeom prst="line">
              <a:avLst/>
            </a:prstGeom>
            <a:grpFill/>
            <a:ln w="25400">
              <a:solidFill>
                <a:schemeClr val="bg2"/>
              </a:solidFill>
              <a:round/>
              <a:headEnd type="none" w="sm" len="sm"/>
              <a:tailEnd type="none" w="sm" len="sm"/>
            </a:ln>
          </p:spPr>
          <p:txBody>
            <a:bodyPr wrap="none" anchor="ctr"/>
            <a:lstStyle/>
            <a:p>
              <a:endParaRPr lang="ru-RU">
                <a:solidFill>
                  <a:schemeClr val="bg1"/>
                </a:solidFill>
              </a:endParaRPr>
            </a:p>
          </p:txBody>
        </p:sp>
        <p:sp>
          <p:nvSpPr>
            <p:cNvPr id="139298" name="Text Box 5"/>
            <p:cNvSpPr txBox="1">
              <a:spLocks noChangeArrowheads="1"/>
            </p:cNvSpPr>
            <p:nvPr/>
          </p:nvSpPr>
          <p:spPr bwMode="auto">
            <a:xfrm>
              <a:off x="1307" y="973"/>
              <a:ext cx="496" cy="204"/>
            </a:xfrm>
            <a:prstGeom prst="rect">
              <a:avLst/>
            </a:prstGeom>
            <a:grpFill/>
            <a:ln w="57150">
              <a:noFill/>
              <a:miter lim="800000"/>
              <a:headEnd type="none" w="sm" len="sm"/>
              <a:tailEnd type="none" w="sm" len="sm"/>
            </a:ln>
          </p:spPr>
          <p:txBody>
            <a:bodyPr wrap="none" anchor="ctr">
              <a:spAutoFit/>
            </a:bodyPr>
            <a:lstStyle/>
            <a:p>
              <a:pPr algn="ctr"/>
              <a:r>
                <a:rPr lang="en-US" sz="1600" b="1" i="1" dirty="0">
                  <a:solidFill>
                    <a:schemeClr val="bg1"/>
                  </a:solidFill>
                  <a:latin typeface="Tahoma" pitchFamily="34" charset="0"/>
                </a:rPr>
                <a:t>Subject</a:t>
              </a:r>
            </a:p>
          </p:txBody>
        </p:sp>
      </p:grpSp>
      <p:grpSp>
        <p:nvGrpSpPr>
          <p:cNvPr id="139271" name="Group 6"/>
          <p:cNvGrpSpPr>
            <a:grpSpLocks/>
          </p:cNvGrpSpPr>
          <p:nvPr/>
        </p:nvGrpSpPr>
        <p:grpSpPr bwMode="auto">
          <a:xfrm>
            <a:off x="6302525" y="2711876"/>
            <a:ext cx="1542347" cy="1064137"/>
            <a:chOff x="1056" y="960"/>
            <a:chExt cx="1056" cy="768"/>
          </a:xfrm>
          <a:solidFill>
            <a:schemeClr val="tx1"/>
          </a:solidFill>
        </p:grpSpPr>
        <p:sp>
          <p:nvSpPr>
            <p:cNvPr id="139293" name="Rectangle 7"/>
            <p:cNvSpPr>
              <a:spLocks noChangeArrowheads="1"/>
            </p:cNvSpPr>
            <p:nvPr/>
          </p:nvSpPr>
          <p:spPr bwMode="auto">
            <a:xfrm>
              <a:off x="1056" y="960"/>
              <a:ext cx="1056" cy="768"/>
            </a:xfrm>
            <a:prstGeom prst="rect">
              <a:avLst/>
            </a:prstGeom>
            <a:grpFill/>
            <a:ln w="25400">
              <a:solidFill>
                <a:schemeClr val="bg2"/>
              </a:solidFill>
              <a:miter lim="800000"/>
              <a:headEnd type="none" w="sm" len="sm"/>
              <a:tailEnd type="none" w="sm" len="sm"/>
            </a:ln>
          </p:spPr>
          <p:txBody>
            <a:bodyPr wrap="none" anchor="ctr"/>
            <a:lstStyle/>
            <a:p>
              <a:pPr algn="ctr"/>
              <a:endParaRPr lang="ru-RU" sz="1600">
                <a:solidFill>
                  <a:schemeClr val="bg1"/>
                </a:solidFill>
                <a:latin typeface="Tahoma" pitchFamily="34" charset="0"/>
              </a:endParaRPr>
            </a:p>
          </p:txBody>
        </p:sp>
        <p:sp>
          <p:nvSpPr>
            <p:cNvPr id="139294" name="Line 8"/>
            <p:cNvSpPr>
              <a:spLocks noChangeShapeType="1"/>
            </p:cNvSpPr>
            <p:nvPr/>
          </p:nvSpPr>
          <p:spPr bwMode="auto">
            <a:xfrm>
              <a:off x="1056" y="1219"/>
              <a:ext cx="1056" cy="0"/>
            </a:xfrm>
            <a:prstGeom prst="line">
              <a:avLst/>
            </a:prstGeom>
            <a:grpFill/>
            <a:ln w="25400">
              <a:solidFill>
                <a:schemeClr val="bg2"/>
              </a:solidFill>
              <a:round/>
              <a:headEnd type="none" w="sm" len="sm"/>
              <a:tailEnd type="none" w="sm" len="sm"/>
            </a:ln>
          </p:spPr>
          <p:txBody>
            <a:bodyPr wrap="none" anchor="ctr"/>
            <a:lstStyle/>
            <a:p>
              <a:endParaRPr lang="ru-RU">
                <a:solidFill>
                  <a:schemeClr val="bg1"/>
                </a:solidFill>
              </a:endParaRPr>
            </a:p>
          </p:txBody>
        </p:sp>
        <p:sp>
          <p:nvSpPr>
            <p:cNvPr id="139295" name="Text Box 9"/>
            <p:cNvSpPr txBox="1">
              <a:spLocks noChangeArrowheads="1"/>
            </p:cNvSpPr>
            <p:nvPr/>
          </p:nvSpPr>
          <p:spPr bwMode="auto">
            <a:xfrm>
              <a:off x="1209" y="971"/>
              <a:ext cx="767" cy="244"/>
            </a:xfrm>
            <a:prstGeom prst="rect">
              <a:avLst/>
            </a:prstGeom>
            <a:grpFill/>
            <a:ln w="57150">
              <a:noFill/>
              <a:miter lim="800000"/>
              <a:headEnd type="none" w="sm" len="sm"/>
              <a:tailEnd type="none" w="sm" len="sm"/>
            </a:ln>
          </p:spPr>
          <p:txBody>
            <a:bodyPr wrap="none" anchor="ctr">
              <a:spAutoFit/>
            </a:bodyPr>
            <a:lstStyle/>
            <a:p>
              <a:pPr algn="ctr"/>
              <a:r>
                <a:rPr lang="en-US" sz="1600" b="1" i="1" dirty="0">
                  <a:solidFill>
                    <a:schemeClr val="bg1"/>
                  </a:solidFill>
                  <a:latin typeface="Tahoma" pitchFamily="34" charset="0"/>
                </a:rPr>
                <a:t>Observer</a:t>
              </a:r>
            </a:p>
          </p:txBody>
        </p:sp>
      </p:grpSp>
      <p:cxnSp>
        <p:nvCxnSpPr>
          <p:cNvPr id="139272" name="AutoShape 10"/>
          <p:cNvCxnSpPr>
            <a:cxnSpLocks noChangeShapeType="1"/>
            <a:endCxn id="139293" idx="1"/>
          </p:cNvCxnSpPr>
          <p:nvPr/>
        </p:nvCxnSpPr>
        <p:spPr bwMode="auto">
          <a:xfrm flipV="1">
            <a:off x="5020574" y="3243946"/>
            <a:ext cx="1281951" cy="310137"/>
          </a:xfrm>
          <a:prstGeom prst="straightConnector1">
            <a:avLst/>
          </a:prstGeom>
          <a:noFill/>
          <a:ln w="25400">
            <a:solidFill>
              <a:schemeClr val="tx1"/>
            </a:solidFill>
            <a:round/>
            <a:headEnd type="diamond" w="lg" len="lg"/>
            <a:tailEnd type="triangle" w="lg" len="lg"/>
          </a:ln>
        </p:spPr>
      </p:cxnSp>
      <p:grpSp>
        <p:nvGrpSpPr>
          <p:cNvPr id="139273" name="Group 11"/>
          <p:cNvGrpSpPr>
            <a:grpSpLocks/>
          </p:cNvGrpSpPr>
          <p:nvPr/>
        </p:nvGrpSpPr>
        <p:grpSpPr bwMode="auto">
          <a:xfrm>
            <a:off x="2958729" y="4963201"/>
            <a:ext cx="1989286" cy="881766"/>
            <a:chOff x="1056" y="960"/>
            <a:chExt cx="1056" cy="768"/>
          </a:xfrm>
          <a:solidFill>
            <a:schemeClr val="tx1"/>
          </a:solidFill>
        </p:grpSpPr>
        <p:sp>
          <p:nvSpPr>
            <p:cNvPr id="139290" name="Rectangle 12"/>
            <p:cNvSpPr>
              <a:spLocks noChangeArrowheads="1"/>
            </p:cNvSpPr>
            <p:nvPr/>
          </p:nvSpPr>
          <p:spPr bwMode="auto">
            <a:xfrm>
              <a:off x="1056" y="960"/>
              <a:ext cx="1056" cy="768"/>
            </a:xfrm>
            <a:prstGeom prst="rect">
              <a:avLst/>
            </a:prstGeom>
            <a:grpFill/>
            <a:ln w="25400">
              <a:solidFill>
                <a:schemeClr val="bg2"/>
              </a:solidFill>
              <a:miter lim="800000"/>
              <a:headEnd type="none" w="sm" len="sm"/>
              <a:tailEnd type="none" w="sm" len="sm"/>
            </a:ln>
          </p:spPr>
          <p:txBody>
            <a:bodyPr wrap="none" anchor="ctr"/>
            <a:lstStyle/>
            <a:p>
              <a:pPr algn="ctr"/>
              <a:endParaRPr lang="ru-RU" sz="1600">
                <a:latin typeface="Tahoma" pitchFamily="34" charset="0"/>
              </a:endParaRPr>
            </a:p>
          </p:txBody>
        </p:sp>
        <p:sp>
          <p:nvSpPr>
            <p:cNvPr id="139291" name="Line 13"/>
            <p:cNvSpPr>
              <a:spLocks noChangeShapeType="1"/>
            </p:cNvSpPr>
            <p:nvPr/>
          </p:nvSpPr>
          <p:spPr bwMode="auto">
            <a:xfrm>
              <a:off x="1056" y="1305"/>
              <a:ext cx="1056" cy="0"/>
            </a:xfrm>
            <a:prstGeom prst="line">
              <a:avLst/>
            </a:prstGeom>
            <a:grpFill/>
            <a:ln w="25400">
              <a:solidFill>
                <a:schemeClr val="bg2"/>
              </a:solidFill>
              <a:round/>
              <a:headEnd type="none" w="sm" len="sm"/>
              <a:tailEnd type="none" w="sm" len="sm"/>
            </a:ln>
          </p:spPr>
          <p:txBody>
            <a:bodyPr wrap="none" anchor="ctr"/>
            <a:lstStyle/>
            <a:p>
              <a:endParaRPr lang="ru-RU"/>
            </a:p>
          </p:txBody>
        </p:sp>
        <p:sp>
          <p:nvSpPr>
            <p:cNvPr id="139292" name="Text Box 14"/>
            <p:cNvSpPr txBox="1">
              <a:spLocks noChangeArrowheads="1"/>
            </p:cNvSpPr>
            <p:nvPr/>
          </p:nvSpPr>
          <p:spPr bwMode="auto">
            <a:xfrm>
              <a:off x="1074" y="972"/>
              <a:ext cx="1012" cy="295"/>
            </a:xfrm>
            <a:prstGeom prst="rect">
              <a:avLst/>
            </a:prstGeom>
            <a:grpFill/>
            <a:ln w="57150">
              <a:noFill/>
              <a:miter lim="800000"/>
              <a:headEnd type="none" w="sm" len="sm"/>
              <a:tailEnd type="none" w="sm" len="sm"/>
            </a:ln>
          </p:spPr>
          <p:txBody>
            <a:bodyPr wrap="square" anchor="ctr">
              <a:spAutoFit/>
            </a:bodyPr>
            <a:lstStyle/>
            <a:p>
              <a:pPr algn="ctr"/>
              <a:r>
                <a:rPr lang="en-US" sz="1600" b="1" dirty="0" err="1">
                  <a:solidFill>
                    <a:schemeClr val="bg1"/>
                  </a:solidFill>
                  <a:latin typeface="Tahoma" pitchFamily="34" charset="0"/>
                </a:rPr>
                <a:t>ConcreteSubject</a:t>
              </a:r>
              <a:endParaRPr lang="en-US" sz="1600" b="1" dirty="0">
                <a:solidFill>
                  <a:schemeClr val="bg1"/>
                </a:solidFill>
                <a:latin typeface="Tahoma" pitchFamily="34" charset="0"/>
              </a:endParaRPr>
            </a:p>
          </p:txBody>
        </p:sp>
      </p:grpSp>
      <p:grpSp>
        <p:nvGrpSpPr>
          <p:cNvPr id="139274" name="Group 15"/>
          <p:cNvGrpSpPr>
            <a:grpSpLocks/>
          </p:cNvGrpSpPr>
          <p:nvPr/>
        </p:nvGrpSpPr>
        <p:grpSpPr bwMode="auto">
          <a:xfrm>
            <a:off x="6112945" y="4946459"/>
            <a:ext cx="1911868" cy="888696"/>
            <a:chOff x="952" y="913"/>
            <a:chExt cx="1197" cy="815"/>
          </a:xfrm>
        </p:grpSpPr>
        <p:sp>
          <p:nvSpPr>
            <p:cNvPr id="139287" name="Rectangle 16"/>
            <p:cNvSpPr>
              <a:spLocks noChangeArrowheads="1"/>
            </p:cNvSpPr>
            <p:nvPr/>
          </p:nvSpPr>
          <p:spPr bwMode="auto">
            <a:xfrm>
              <a:off x="1056" y="960"/>
              <a:ext cx="1056" cy="768"/>
            </a:xfrm>
            <a:prstGeom prst="rect">
              <a:avLst/>
            </a:prstGeom>
            <a:solidFill>
              <a:schemeClr val="tx1"/>
            </a:solidFill>
            <a:ln w="25400">
              <a:noFill/>
              <a:miter lim="800000"/>
              <a:headEnd type="none" w="sm" len="sm"/>
              <a:tailEnd type="none" w="sm" len="sm"/>
            </a:ln>
          </p:spPr>
          <p:txBody>
            <a:bodyPr wrap="none" anchor="ctr"/>
            <a:lstStyle/>
            <a:p>
              <a:pPr algn="ctr"/>
              <a:endParaRPr lang="ru-RU" sz="1600">
                <a:latin typeface="Tahoma" pitchFamily="34" charset="0"/>
              </a:endParaRPr>
            </a:p>
          </p:txBody>
        </p:sp>
        <p:sp>
          <p:nvSpPr>
            <p:cNvPr id="139288" name="Line 17"/>
            <p:cNvSpPr>
              <a:spLocks noChangeShapeType="1"/>
            </p:cNvSpPr>
            <p:nvPr/>
          </p:nvSpPr>
          <p:spPr bwMode="auto">
            <a:xfrm>
              <a:off x="1056" y="1200"/>
              <a:ext cx="1056" cy="0"/>
            </a:xfrm>
            <a:prstGeom prst="line">
              <a:avLst/>
            </a:prstGeom>
            <a:noFill/>
            <a:ln w="25400">
              <a:solidFill>
                <a:schemeClr val="bg2"/>
              </a:solidFill>
              <a:round/>
              <a:headEnd type="none" w="sm" len="sm"/>
              <a:tailEnd type="none" w="sm" len="sm"/>
            </a:ln>
          </p:spPr>
          <p:txBody>
            <a:bodyPr wrap="none" anchor="ctr"/>
            <a:lstStyle/>
            <a:p>
              <a:endParaRPr lang="ru-RU"/>
            </a:p>
          </p:txBody>
        </p:sp>
        <p:sp>
          <p:nvSpPr>
            <p:cNvPr id="139289" name="Text Box 18"/>
            <p:cNvSpPr txBox="1">
              <a:spLocks noChangeArrowheads="1"/>
            </p:cNvSpPr>
            <p:nvPr/>
          </p:nvSpPr>
          <p:spPr bwMode="auto">
            <a:xfrm>
              <a:off x="952" y="913"/>
              <a:ext cx="1197" cy="309"/>
            </a:xfrm>
            <a:prstGeom prst="rect">
              <a:avLst/>
            </a:prstGeom>
            <a:noFill/>
            <a:ln w="57150">
              <a:noFill/>
              <a:miter lim="800000"/>
              <a:headEnd type="none" w="sm" len="sm"/>
              <a:tailEnd type="none" w="sm" len="sm"/>
            </a:ln>
          </p:spPr>
          <p:txBody>
            <a:bodyPr wrap="none" anchor="ctr">
              <a:spAutoFit/>
            </a:bodyPr>
            <a:lstStyle/>
            <a:p>
              <a:pPr algn="ctr"/>
              <a:r>
                <a:rPr lang="en-US" sz="1600" dirty="0">
                  <a:solidFill>
                    <a:schemeClr val="bg1"/>
                  </a:solidFill>
                  <a:latin typeface="Tahoma" pitchFamily="34" charset="0"/>
                </a:rPr>
                <a:t>  </a:t>
              </a:r>
              <a:r>
                <a:rPr lang="en-US" sz="1600" dirty="0" err="1">
                  <a:solidFill>
                    <a:schemeClr val="bg1"/>
                  </a:solidFill>
                  <a:latin typeface="Tahoma" pitchFamily="34" charset="0"/>
                </a:rPr>
                <a:t>ConcreteObserver</a:t>
              </a:r>
              <a:endParaRPr lang="en-US" sz="1600" dirty="0">
                <a:solidFill>
                  <a:schemeClr val="bg1"/>
                </a:solidFill>
                <a:latin typeface="Tahoma" pitchFamily="34" charset="0"/>
              </a:endParaRPr>
            </a:p>
          </p:txBody>
        </p:sp>
      </p:grpSp>
      <p:sp>
        <p:nvSpPr>
          <p:cNvPr id="139277" name="Text Box 21"/>
          <p:cNvSpPr txBox="1">
            <a:spLocks noChangeArrowheads="1"/>
          </p:cNvSpPr>
          <p:nvPr/>
        </p:nvSpPr>
        <p:spPr bwMode="auto">
          <a:xfrm>
            <a:off x="5110419" y="2885918"/>
            <a:ext cx="1049118" cy="336415"/>
          </a:xfrm>
          <a:prstGeom prst="rect">
            <a:avLst/>
          </a:prstGeom>
          <a:noFill/>
          <a:ln w="25400">
            <a:noFill/>
            <a:miter lim="800000"/>
            <a:headEnd type="none" w="lg" len="lg"/>
            <a:tailEnd type="none" w="sm" len="sm"/>
          </a:ln>
        </p:spPr>
        <p:txBody>
          <a:bodyPr wrap="none" anchor="ctr">
            <a:spAutoFit/>
          </a:bodyPr>
          <a:lstStyle/>
          <a:p>
            <a:pPr algn="ctr"/>
            <a:r>
              <a:rPr lang="en-US" sz="1600">
                <a:latin typeface="Tahoma" pitchFamily="34" charset="0"/>
              </a:rPr>
              <a:t>observers</a:t>
            </a:r>
          </a:p>
        </p:txBody>
      </p:sp>
      <p:sp>
        <p:nvSpPr>
          <p:cNvPr id="139278" name="Text Box 22"/>
          <p:cNvSpPr txBox="1">
            <a:spLocks noChangeArrowheads="1"/>
          </p:cNvSpPr>
          <p:nvPr/>
        </p:nvSpPr>
        <p:spPr bwMode="auto">
          <a:xfrm>
            <a:off x="6586895" y="3220931"/>
            <a:ext cx="980033" cy="336415"/>
          </a:xfrm>
          <a:prstGeom prst="rect">
            <a:avLst/>
          </a:prstGeom>
          <a:noFill/>
          <a:ln w="25400">
            <a:noFill/>
            <a:miter lim="800000"/>
            <a:headEnd type="none" w="lg" len="lg"/>
            <a:tailEnd type="none" w="sm" len="sm"/>
          </a:ln>
        </p:spPr>
        <p:txBody>
          <a:bodyPr wrap="none" anchor="ctr">
            <a:spAutoFit/>
          </a:bodyPr>
          <a:lstStyle/>
          <a:p>
            <a:pPr algn="ctr"/>
            <a:r>
              <a:rPr lang="en-US" sz="1600" i="1" dirty="0">
                <a:solidFill>
                  <a:schemeClr val="bg1"/>
                </a:solidFill>
                <a:latin typeface="Tahoma" pitchFamily="34" charset="0"/>
              </a:rPr>
              <a:t>Update()</a:t>
            </a:r>
          </a:p>
        </p:txBody>
      </p:sp>
      <p:sp>
        <p:nvSpPr>
          <p:cNvPr id="139279" name="Text Box 23"/>
          <p:cNvSpPr txBox="1">
            <a:spLocks noChangeArrowheads="1"/>
          </p:cNvSpPr>
          <p:nvPr/>
        </p:nvSpPr>
        <p:spPr bwMode="auto">
          <a:xfrm>
            <a:off x="6692932" y="5221480"/>
            <a:ext cx="980033" cy="338554"/>
          </a:xfrm>
          <a:prstGeom prst="rect">
            <a:avLst/>
          </a:prstGeom>
          <a:noFill/>
          <a:ln w="25400">
            <a:noFill/>
            <a:miter lim="800000"/>
            <a:headEnd type="none" w="lg" len="lg"/>
            <a:tailEnd type="none" w="sm" len="sm"/>
          </a:ln>
        </p:spPr>
        <p:txBody>
          <a:bodyPr wrap="square" anchor="ctr">
            <a:spAutoFit/>
          </a:bodyPr>
          <a:lstStyle/>
          <a:p>
            <a:pPr algn="ctr"/>
            <a:r>
              <a:rPr lang="en-US" sz="1600" dirty="0">
                <a:solidFill>
                  <a:schemeClr val="bg1"/>
                </a:solidFill>
                <a:latin typeface="Tahoma" pitchFamily="34" charset="0"/>
              </a:rPr>
              <a:t>Update()</a:t>
            </a:r>
          </a:p>
        </p:txBody>
      </p:sp>
      <p:sp>
        <p:nvSpPr>
          <p:cNvPr id="139280" name="Text Box 24"/>
          <p:cNvSpPr txBox="1">
            <a:spLocks noChangeArrowheads="1"/>
          </p:cNvSpPr>
          <p:nvPr/>
        </p:nvSpPr>
        <p:spPr bwMode="auto">
          <a:xfrm>
            <a:off x="2956844" y="3316169"/>
            <a:ext cx="1948441" cy="830997"/>
          </a:xfrm>
          <a:prstGeom prst="rect">
            <a:avLst/>
          </a:prstGeom>
          <a:noFill/>
          <a:ln w="25400">
            <a:noFill/>
            <a:miter lim="800000"/>
            <a:headEnd type="none" w="lg" len="lg"/>
            <a:tailEnd type="none" w="sm" len="sm"/>
          </a:ln>
        </p:spPr>
        <p:txBody>
          <a:bodyPr wrap="square" anchor="ctr">
            <a:spAutoFit/>
          </a:bodyPr>
          <a:lstStyle/>
          <a:p>
            <a:pPr algn="ctr"/>
            <a:r>
              <a:rPr lang="en-US" sz="1600" dirty="0">
                <a:solidFill>
                  <a:schemeClr val="bg1"/>
                </a:solidFill>
                <a:latin typeface="Tahoma" pitchFamily="34" charset="0"/>
              </a:rPr>
              <a:t>Attach(Observer)</a:t>
            </a:r>
          </a:p>
          <a:p>
            <a:pPr algn="ctr"/>
            <a:r>
              <a:rPr lang="en-US" sz="1600" dirty="0">
                <a:solidFill>
                  <a:schemeClr val="bg1"/>
                </a:solidFill>
                <a:latin typeface="Tahoma" pitchFamily="34" charset="0"/>
              </a:rPr>
              <a:t>Detach(Observer)</a:t>
            </a:r>
          </a:p>
          <a:p>
            <a:pPr algn="ctr"/>
            <a:r>
              <a:rPr lang="en-US" sz="1600" dirty="0" err="1">
                <a:solidFill>
                  <a:schemeClr val="bg1"/>
                </a:solidFill>
                <a:latin typeface="Tahoma" pitchFamily="34" charset="0"/>
              </a:rPr>
              <a:t>SendNotification</a:t>
            </a:r>
            <a:r>
              <a:rPr lang="en-US" sz="1600" dirty="0">
                <a:solidFill>
                  <a:schemeClr val="bg1"/>
                </a:solidFill>
                <a:latin typeface="Tahoma" pitchFamily="34" charset="0"/>
              </a:rPr>
              <a:t>()</a:t>
            </a:r>
          </a:p>
        </p:txBody>
      </p:sp>
      <p:sp>
        <p:nvSpPr>
          <p:cNvPr id="139281" name="AutoShape 25"/>
          <p:cNvSpPr>
            <a:spLocks noChangeArrowheads="1"/>
          </p:cNvSpPr>
          <p:nvPr/>
        </p:nvSpPr>
        <p:spPr bwMode="auto">
          <a:xfrm>
            <a:off x="418092" y="3821602"/>
            <a:ext cx="2236404" cy="861494"/>
          </a:xfrm>
          <a:prstGeom prst="foldedCorner">
            <a:avLst>
              <a:gd name="adj" fmla="val 26542"/>
            </a:avLst>
          </a:prstGeom>
          <a:solidFill>
            <a:schemeClr val="bg1">
              <a:lumMod val="65000"/>
            </a:schemeClr>
          </a:solidFill>
          <a:ln w="12700">
            <a:solidFill>
              <a:schemeClr val="bg2"/>
            </a:solidFill>
            <a:round/>
            <a:headEnd type="none" w="lg" len="lg"/>
            <a:tailEnd type="none" w="sm" len="sm"/>
          </a:ln>
        </p:spPr>
        <p:txBody>
          <a:bodyPr wrap="none" tIns="91440" anchor="ctr"/>
          <a:lstStyle/>
          <a:p>
            <a:pPr>
              <a:spcBef>
                <a:spcPts val="600"/>
              </a:spcBef>
            </a:pPr>
            <a:r>
              <a:rPr lang="en-US" sz="1600" dirty="0">
                <a:latin typeface="Tahoma" pitchFamily="34" charset="0"/>
              </a:rPr>
              <a:t>For all o in observers {</a:t>
            </a:r>
          </a:p>
          <a:p>
            <a:r>
              <a:rPr lang="en-US" sz="1600" dirty="0">
                <a:latin typeface="Tahoma" pitchFamily="34" charset="0"/>
              </a:rPr>
              <a:t>      o-&gt;Update()</a:t>
            </a:r>
          </a:p>
          <a:p>
            <a:r>
              <a:rPr lang="en-US" sz="1600" dirty="0">
                <a:latin typeface="Tahoma" pitchFamily="34" charset="0"/>
              </a:rPr>
              <a:t>}</a:t>
            </a:r>
          </a:p>
        </p:txBody>
      </p:sp>
      <p:sp>
        <p:nvSpPr>
          <p:cNvPr id="139285" name="Text Box 29"/>
          <p:cNvSpPr txBox="1">
            <a:spLocks noChangeArrowheads="1"/>
          </p:cNvSpPr>
          <p:nvPr/>
        </p:nvSpPr>
        <p:spPr bwMode="auto">
          <a:xfrm>
            <a:off x="3325473" y="5502441"/>
            <a:ext cx="1298752" cy="338554"/>
          </a:xfrm>
          <a:prstGeom prst="rect">
            <a:avLst/>
          </a:prstGeom>
          <a:noFill/>
          <a:ln w="25400">
            <a:noFill/>
            <a:miter lim="800000"/>
            <a:headEnd type="none" w="lg" len="lg"/>
            <a:tailEnd type="none" w="sm" len="sm"/>
          </a:ln>
        </p:spPr>
        <p:txBody>
          <a:bodyPr wrap="none" anchor="ctr">
            <a:spAutoFit/>
          </a:bodyPr>
          <a:lstStyle/>
          <a:p>
            <a:pPr algn="ctr"/>
            <a:r>
              <a:rPr lang="en-US" sz="1600" dirty="0" err="1">
                <a:solidFill>
                  <a:schemeClr val="bg1"/>
                </a:solidFill>
                <a:latin typeface="Tahoma" pitchFamily="34" charset="0"/>
              </a:rPr>
              <a:t>subjectState</a:t>
            </a:r>
            <a:endParaRPr lang="en-US" sz="1600" dirty="0">
              <a:solidFill>
                <a:schemeClr val="bg1"/>
              </a:solidFill>
              <a:latin typeface="Tahoma" pitchFamily="34" charset="0"/>
            </a:endParaRPr>
          </a:p>
        </p:txBody>
      </p:sp>
      <p:sp>
        <p:nvSpPr>
          <p:cNvPr id="139269" name="Rectangle 32"/>
          <p:cNvSpPr>
            <a:spLocks noChangeArrowheads="1"/>
          </p:cNvSpPr>
          <p:nvPr/>
        </p:nvSpPr>
        <p:spPr bwMode="auto">
          <a:xfrm>
            <a:off x="1837346" y="1090535"/>
            <a:ext cx="6128995" cy="571500"/>
          </a:xfrm>
          <a:prstGeom prst="rect">
            <a:avLst/>
          </a:prstGeom>
          <a:noFill/>
          <a:ln w="9525">
            <a:noFill/>
            <a:miter lim="800000"/>
            <a:headEnd/>
            <a:tailEnd/>
          </a:ln>
        </p:spPr>
        <p:txBody>
          <a:bodyPr/>
          <a:lstStyle/>
          <a:p>
            <a:pPr algn="ctr">
              <a:spcAft>
                <a:spcPct val="5000"/>
              </a:spcAft>
            </a:pPr>
            <a:r>
              <a:rPr lang="en-US" sz="1900" b="1" dirty="0"/>
              <a:t>Observer pattern class diagram</a:t>
            </a:r>
          </a:p>
        </p:txBody>
      </p:sp>
      <p:sp>
        <p:nvSpPr>
          <p:cNvPr id="35" name="AutoShape 25"/>
          <p:cNvSpPr>
            <a:spLocks noChangeArrowheads="1"/>
          </p:cNvSpPr>
          <p:nvPr/>
        </p:nvSpPr>
        <p:spPr bwMode="auto">
          <a:xfrm>
            <a:off x="681587" y="1692274"/>
            <a:ext cx="2736729" cy="1068017"/>
          </a:xfrm>
          <a:prstGeom prst="foldedCorner">
            <a:avLst>
              <a:gd name="adj" fmla="val 26542"/>
            </a:avLst>
          </a:prstGeom>
          <a:solidFill>
            <a:schemeClr val="bg1">
              <a:lumMod val="65000"/>
            </a:schemeClr>
          </a:solidFill>
          <a:ln w="12700">
            <a:solidFill>
              <a:schemeClr val="bg2"/>
            </a:solidFill>
            <a:round/>
            <a:headEnd type="none" w="lg" len="lg"/>
            <a:tailEnd type="none" w="sm" len="sm"/>
          </a:ln>
        </p:spPr>
        <p:txBody>
          <a:bodyPr wrap="none" tIns="91440" anchor="ctr"/>
          <a:lstStyle/>
          <a:p>
            <a:r>
              <a:rPr lang="en-US" sz="1600" dirty="0">
                <a:latin typeface="Tahoma" pitchFamily="34" charset="0"/>
              </a:rPr>
              <a:t>1. Knows its observers</a:t>
            </a:r>
          </a:p>
          <a:p>
            <a:r>
              <a:rPr lang="en-US" sz="1600" dirty="0">
                <a:latin typeface="Tahoma" pitchFamily="34" charset="0"/>
              </a:rPr>
              <a:t>2. Provides interface to</a:t>
            </a:r>
          </a:p>
          <a:p>
            <a:r>
              <a:rPr lang="en-US" sz="1600" dirty="0">
                <a:latin typeface="Tahoma" pitchFamily="34" charset="0"/>
              </a:rPr>
              <a:t>    attach/detach observers</a:t>
            </a:r>
          </a:p>
        </p:txBody>
      </p:sp>
      <p:cxnSp>
        <p:nvCxnSpPr>
          <p:cNvPr id="38" name="Straight Connector 37"/>
          <p:cNvCxnSpPr/>
          <p:nvPr/>
        </p:nvCxnSpPr>
        <p:spPr bwMode="auto">
          <a:xfrm>
            <a:off x="2529555" y="2691925"/>
            <a:ext cx="384561" cy="256374"/>
          </a:xfrm>
          <a:prstGeom prst="line">
            <a:avLst/>
          </a:prstGeom>
          <a:solidFill>
            <a:schemeClr val="accent1"/>
          </a:solidFill>
          <a:ln w="25400" cap="flat" cmpd="sng" algn="ctr">
            <a:solidFill>
              <a:schemeClr val="tx1"/>
            </a:solidFill>
            <a:prstDash val="dash"/>
            <a:round/>
            <a:headEnd type="none" w="med" len="med"/>
            <a:tailEnd type="none" w="med" len="med"/>
          </a:ln>
          <a:effectLst/>
        </p:spPr>
      </p:cxnSp>
      <p:cxnSp>
        <p:nvCxnSpPr>
          <p:cNvPr id="43" name="Straight Connector 42"/>
          <p:cNvCxnSpPr/>
          <p:nvPr/>
        </p:nvCxnSpPr>
        <p:spPr bwMode="auto">
          <a:xfrm flipV="1">
            <a:off x="2623559" y="3968151"/>
            <a:ext cx="464698" cy="5643"/>
          </a:xfrm>
          <a:prstGeom prst="line">
            <a:avLst/>
          </a:prstGeom>
          <a:solidFill>
            <a:schemeClr val="accent1"/>
          </a:solidFill>
          <a:ln w="25400" cap="flat" cmpd="sng" algn="ctr">
            <a:solidFill>
              <a:schemeClr val="tx1"/>
            </a:solidFill>
            <a:prstDash val="dash"/>
            <a:round/>
            <a:headEnd type="none" w="med" len="med"/>
            <a:tailEnd type="none" w="med" len="med"/>
          </a:ln>
          <a:effectLst/>
        </p:spPr>
      </p:cxnSp>
      <p:sp>
        <p:nvSpPr>
          <p:cNvPr id="52" name="AutoShape 25"/>
          <p:cNvSpPr>
            <a:spLocks noChangeArrowheads="1"/>
          </p:cNvSpPr>
          <p:nvPr/>
        </p:nvSpPr>
        <p:spPr bwMode="auto">
          <a:xfrm>
            <a:off x="6089651" y="1784854"/>
            <a:ext cx="2736729" cy="599423"/>
          </a:xfrm>
          <a:prstGeom prst="foldedCorner">
            <a:avLst>
              <a:gd name="adj" fmla="val 26542"/>
            </a:avLst>
          </a:prstGeom>
          <a:solidFill>
            <a:schemeClr val="bg1">
              <a:lumMod val="65000"/>
            </a:schemeClr>
          </a:solidFill>
          <a:ln w="12700">
            <a:solidFill>
              <a:schemeClr val="bg2"/>
            </a:solidFill>
            <a:round/>
            <a:headEnd type="none" w="lg" len="lg"/>
            <a:tailEnd type="none" w="sm" len="sm"/>
          </a:ln>
        </p:spPr>
        <p:txBody>
          <a:bodyPr wrap="none" tIns="91440" anchor="ctr"/>
          <a:lstStyle/>
          <a:p>
            <a:r>
              <a:rPr lang="en-US" sz="1600" dirty="0">
                <a:latin typeface="Tahoma" pitchFamily="34" charset="0"/>
              </a:rPr>
              <a:t>Defines updating interface</a:t>
            </a:r>
          </a:p>
        </p:txBody>
      </p:sp>
      <p:sp>
        <p:nvSpPr>
          <p:cNvPr id="61" name="Line 4"/>
          <p:cNvSpPr>
            <a:spLocks noChangeShapeType="1"/>
          </p:cNvSpPr>
          <p:nvPr/>
        </p:nvSpPr>
        <p:spPr bwMode="auto">
          <a:xfrm>
            <a:off x="2942120" y="5497221"/>
            <a:ext cx="2055746" cy="0"/>
          </a:xfrm>
          <a:prstGeom prst="line">
            <a:avLst/>
          </a:prstGeom>
          <a:noFill/>
          <a:ln w="25400">
            <a:solidFill>
              <a:schemeClr val="bg2"/>
            </a:solidFill>
            <a:round/>
            <a:headEnd type="none" w="sm" len="sm"/>
            <a:tailEnd type="none" w="sm" len="sm"/>
          </a:ln>
        </p:spPr>
        <p:txBody>
          <a:bodyPr wrap="none" anchor="ctr"/>
          <a:lstStyle/>
          <a:p>
            <a:endParaRPr lang="ru-RU"/>
          </a:p>
        </p:txBody>
      </p:sp>
      <p:cxnSp>
        <p:nvCxnSpPr>
          <p:cNvPr id="66" name="Straight Connector 65"/>
          <p:cNvCxnSpPr/>
          <p:nvPr/>
        </p:nvCxnSpPr>
        <p:spPr bwMode="auto">
          <a:xfrm>
            <a:off x="6298250" y="5554766"/>
            <a:ext cx="1657885" cy="1588"/>
          </a:xfrm>
          <a:prstGeom prst="line">
            <a:avLst/>
          </a:prstGeom>
          <a:solidFill>
            <a:schemeClr val="accent1"/>
          </a:solidFill>
          <a:ln w="25400" cap="flat" cmpd="sng" algn="ctr">
            <a:solidFill>
              <a:srgbClr val="000000"/>
            </a:solidFill>
            <a:prstDash val="solid"/>
            <a:round/>
            <a:headEnd type="none" w="med" len="med"/>
            <a:tailEnd type="none" w="med" len="med"/>
          </a:ln>
          <a:effectLst/>
        </p:spPr>
      </p:cxnSp>
      <p:sp>
        <p:nvSpPr>
          <p:cNvPr id="68" name="Text Box 29"/>
          <p:cNvSpPr txBox="1">
            <a:spLocks noChangeArrowheads="1"/>
          </p:cNvSpPr>
          <p:nvPr/>
        </p:nvSpPr>
        <p:spPr bwMode="auto">
          <a:xfrm>
            <a:off x="6417624" y="5500615"/>
            <a:ext cx="1431802" cy="338554"/>
          </a:xfrm>
          <a:prstGeom prst="rect">
            <a:avLst/>
          </a:prstGeom>
          <a:noFill/>
          <a:ln w="25400">
            <a:noFill/>
            <a:miter lim="800000"/>
            <a:headEnd type="none" w="lg" len="lg"/>
            <a:tailEnd type="none" w="sm" len="sm"/>
          </a:ln>
        </p:spPr>
        <p:txBody>
          <a:bodyPr wrap="none" anchor="ctr">
            <a:spAutoFit/>
          </a:bodyPr>
          <a:lstStyle/>
          <a:p>
            <a:pPr algn="ctr"/>
            <a:r>
              <a:rPr lang="en-US" sz="1600" dirty="0" err="1">
                <a:solidFill>
                  <a:schemeClr val="bg1"/>
                </a:solidFill>
                <a:latin typeface="Tahoma" pitchFamily="34" charset="0"/>
              </a:rPr>
              <a:t>observerState</a:t>
            </a:r>
            <a:endParaRPr lang="en-US" sz="1600" dirty="0">
              <a:solidFill>
                <a:schemeClr val="bg1"/>
              </a:solidFill>
              <a:latin typeface="Tahoma" pitchFamily="34" charset="0"/>
            </a:endParaRPr>
          </a:p>
        </p:txBody>
      </p:sp>
      <p:sp>
        <p:nvSpPr>
          <p:cNvPr id="37" name="Down Arrow 36"/>
          <p:cNvSpPr/>
          <p:nvPr/>
        </p:nvSpPr>
        <p:spPr bwMode="auto">
          <a:xfrm rot="10800000">
            <a:off x="7064473" y="3775694"/>
            <a:ext cx="103863" cy="1222014"/>
          </a:xfrm>
          <a:prstGeom prst="downArrow">
            <a:avLst>
              <a:gd name="adj1" fmla="val 0"/>
              <a:gd name="adj2" fmla="val 77141"/>
            </a:avLst>
          </a:prstGeom>
          <a:solidFill>
            <a:schemeClr val="tx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3200" b="0" i="0" u="none" strike="noStrike" cap="none" normalizeH="0" baseline="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2" name="Rectangle 3"/>
          <p:cNvSpPr>
            <a:spLocks noGrp="1" noChangeArrowheads="1"/>
          </p:cNvSpPr>
          <p:nvPr>
            <p:ph type="title"/>
          </p:nvPr>
        </p:nvSpPr>
        <p:spPr/>
        <p:txBody>
          <a:bodyPr/>
          <a:lstStyle/>
          <a:p>
            <a:pPr eaLnBrk="1" hangingPunct="1"/>
            <a:r>
              <a:rPr lang="en-US" dirty="0"/>
              <a:t>API Packaging</a:t>
            </a:r>
          </a:p>
        </p:txBody>
      </p:sp>
      <p:sp>
        <p:nvSpPr>
          <p:cNvPr id="27653" name="Rectangle 4"/>
          <p:cNvSpPr>
            <a:spLocks noGrp="1" noChangeArrowheads="1"/>
          </p:cNvSpPr>
          <p:nvPr>
            <p:ph idx="1"/>
          </p:nvPr>
        </p:nvSpPr>
        <p:spPr>
          <a:xfrm>
            <a:off x="874713" y="5410200"/>
            <a:ext cx="6491287" cy="932234"/>
          </a:xfrm>
          <a:noFill/>
        </p:spPr>
        <p:txBody>
          <a:bodyPr/>
          <a:lstStyle/>
          <a:p>
            <a:pPr lvl="1" eaLnBrk="1" hangingPunct="1">
              <a:buFont typeface="Wingdings" pitchFamily="2" charset="2"/>
              <a:buNone/>
            </a:pPr>
            <a:r>
              <a:rPr lang="en-US" dirty="0"/>
              <a:t>1. Source code		 2. Static library</a:t>
            </a:r>
          </a:p>
          <a:p>
            <a:pPr lvl="1" eaLnBrk="1" hangingPunct="1">
              <a:buFont typeface="Wingdings" pitchFamily="2" charset="2"/>
              <a:buNone/>
            </a:pPr>
            <a:r>
              <a:rPr lang="en-US" dirty="0"/>
              <a:t>3. DLL				4. EXE</a:t>
            </a:r>
          </a:p>
        </p:txBody>
      </p:sp>
      <p:sp>
        <p:nvSpPr>
          <p:cNvPr id="27651" name="Rectangle 2"/>
          <p:cNvSpPr>
            <a:spLocks noChangeArrowheads="1"/>
          </p:cNvSpPr>
          <p:nvPr/>
        </p:nvSpPr>
        <p:spPr bwMode="auto">
          <a:xfrm flipV="1">
            <a:off x="733426" y="2389186"/>
            <a:ext cx="7248524" cy="1436687"/>
          </a:xfrm>
          <a:prstGeom prst="rect">
            <a:avLst/>
          </a:prstGeom>
          <a:solidFill>
            <a:srgbClr val="C0C0C0"/>
          </a:solidFill>
          <a:ln w="57150">
            <a:solidFill>
              <a:schemeClr val="bg2"/>
            </a:solidFill>
            <a:miter lim="800000"/>
            <a:headEnd type="none" w="sm" len="sm"/>
            <a:tailEnd type="none" w="sm" len="sm"/>
          </a:ln>
        </p:spPr>
        <p:txBody>
          <a:bodyPr rot="10800000" wrap="none" anchor="ctr"/>
          <a:lstStyle/>
          <a:p>
            <a:pPr algn="ctr"/>
            <a:r>
              <a:rPr lang="en-US" sz="2800" dirty="0">
                <a:latin typeface="Tahoma" pitchFamily="34" charset="0"/>
              </a:rPr>
              <a:t>SomeApp.exe</a:t>
            </a:r>
          </a:p>
        </p:txBody>
      </p:sp>
      <p:grpSp>
        <p:nvGrpSpPr>
          <p:cNvPr id="2" name="Group 5"/>
          <p:cNvGrpSpPr>
            <a:grpSpLocks/>
          </p:cNvGrpSpPr>
          <p:nvPr/>
        </p:nvGrpSpPr>
        <p:grpSpPr bwMode="auto">
          <a:xfrm>
            <a:off x="874713" y="2400300"/>
            <a:ext cx="2339975" cy="938213"/>
            <a:chOff x="1239" y="1512"/>
            <a:chExt cx="1474" cy="591"/>
          </a:xfrm>
        </p:grpSpPr>
        <p:grpSp>
          <p:nvGrpSpPr>
            <p:cNvPr id="27673" name="Group 6"/>
            <p:cNvGrpSpPr>
              <a:grpSpLocks/>
            </p:cNvGrpSpPr>
            <p:nvPr/>
          </p:nvGrpSpPr>
          <p:grpSpPr bwMode="auto">
            <a:xfrm>
              <a:off x="1239" y="1512"/>
              <a:ext cx="1474" cy="583"/>
              <a:chOff x="1243" y="1560"/>
              <a:chExt cx="1474" cy="583"/>
            </a:xfrm>
          </p:grpSpPr>
          <p:sp>
            <p:nvSpPr>
              <p:cNvPr id="27675" name="Rectangle 7"/>
              <p:cNvSpPr>
                <a:spLocks noChangeArrowheads="1"/>
              </p:cNvSpPr>
              <p:nvPr/>
            </p:nvSpPr>
            <p:spPr bwMode="auto">
              <a:xfrm>
                <a:off x="1243" y="1560"/>
                <a:ext cx="1474" cy="291"/>
              </a:xfrm>
              <a:prstGeom prst="rect">
                <a:avLst/>
              </a:prstGeom>
              <a:noFill/>
              <a:ln w="12700">
                <a:solidFill>
                  <a:schemeClr val="tx1"/>
                </a:solidFill>
                <a:prstDash val="lgDash"/>
                <a:miter lim="800000"/>
                <a:headEnd type="none" w="sm" len="sm"/>
                <a:tailEnd type="none" w="sm" len="sm"/>
              </a:ln>
            </p:spPr>
            <p:txBody>
              <a:bodyPr wrap="none" anchor="ctr"/>
              <a:lstStyle/>
              <a:p>
                <a:pPr algn="ctr"/>
                <a:r>
                  <a:rPr lang="en-US" sz="2000" dirty="0">
                    <a:solidFill>
                      <a:srgbClr val="FFFFFF"/>
                    </a:solidFill>
                    <a:latin typeface="Tahoma" pitchFamily="34" charset="0"/>
                  </a:rPr>
                  <a:t>ATL templates</a:t>
                </a:r>
              </a:p>
            </p:txBody>
          </p:sp>
          <p:sp>
            <p:nvSpPr>
              <p:cNvPr id="27676" name="Rectangle 8"/>
              <p:cNvSpPr>
                <a:spLocks noChangeArrowheads="1"/>
              </p:cNvSpPr>
              <p:nvPr/>
            </p:nvSpPr>
            <p:spPr bwMode="auto">
              <a:xfrm>
                <a:off x="1327" y="1814"/>
                <a:ext cx="1319" cy="198"/>
              </a:xfrm>
              <a:prstGeom prst="rect">
                <a:avLst/>
              </a:prstGeom>
              <a:solidFill>
                <a:srgbClr val="99CCFF"/>
              </a:solidFill>
              <a:ln w="12700">
                <a:solidFill>
                  <a:schemeClr val="bg2"/>
                </a:solidFill>
                <a:prstDash val="lgDash"/>
                <a:miter lim="800000"/>
                <a:headEnd type="none" w="sm" len="sm"/>
                <a:tailEnd type="none" w="sm" len="sm"/>
              </a:ln>
            </p:spPr>
            <p:txBody>
              <a:bodyPr wrap="none" anchor="ctr"/>
              <a:lstStyle/>
              <a:p>
                <a:pPr algn="ctr"/>
                <a:r>
                  <a:rPr lang="en-US" sz="2400" dirty="0">
                    <a:solidFill>
                      <a:srgbClr val="FFFFFF"/>
                    </a:solidFill>
                    <a:latin typeface="Tahoma" pitchFamily="34" charset="0"/>
                  </a:rPr>
                  <a:t>API</a:t>
                </a:r>
              </a:p>
            </p:txBody>
          </p:sp>
          <p:sp>
            <p:nvSpPr>
              <p:cNvPr id="27677" name="AutoShape 9"/>
              <p:cNvSpPr>
                <a:spLocks noChangeArrowheads="1"/>
              </p:cNvSpPr>
              <p:nvPr/>
            </p:nvSpPr>
            <p:spPr bwMode="auto">
              <a:xfrm flipV="1">
                <a:off x="2250" y="1920"/>
                <a:ext cx="284" cy="223"/>
              </a:xfrm>
              <a:prstGeom prst="upDownArrow">
                <a:avLst>
                  <a:gd name="adj1" fmla="val 50000"/>
                  <a:gd name="adj2" fmla="val 20000"/>
                </a:avLst>
              </a:prstGeom>
              <a:solidFill>
                <a:srgbClr val="808080"/>
              </a:solidFill>
              <a:ln w="12700">
                <a:solidFill>
                  <a:schemeClr val="bg2"/>
                </a:solidFill>
                <a:miter lim="800000"/>
                <a:headEnd type="none" w="sm" len="sm"/>
                <a:tailEnd type="none" w="sm" len="sm"/>
              </a:ln>
            </p:spPr>
            <p:txBody>
              <a:bodyPr wrap="none" anchor="ctr"/>
              <a:lstStyle/>
              <a:p>
                <a:endParaRPr lang="en-GB">
                  <a:solidFill>
                    <a:srgbClr val="FFFFFF"/>
                  </a:solidFill>
                </a:endParaRPr>
              </a:p>
            </p:txBody>
          </p:sp>
        </p:grpSp>
        <p:sp>
          <p:nvSpPr>
            <p:cNvPr id="27674" name="Text Box 10"/>
            <p:cNvSpPr txBox="1">
              <a:spLocks noChangeArrowheads="1"/>
            </p:cNvSpPr>
            <p:nvPr/>
          </p:nvSpPr>
          <p:spPr bwMode="auto">
            <a:xfrm>
              <a:off x="2292" y="1872"/>
              <a:ext cx="192" cy="231"/>
            </a:xfrm>
            <a:prstGeom prst="rect">
              <a:avLst/>
            </a:prstGeom>
            <a:noFill/>
            <a:ln w="9525">
              <a:noFill/>
              <a:miter lim="800000"/>
              <a:headEnd/>
              <a:tailEnd/>
            </a:ln>
          </p:spPr>
          <p:txBody>
            <a:bodyPr>
              <a:spAutoFit/>
            </a:bodyPr>
            <a:lstStyle/>
            <a:p>
              <a:pPr algn="ctr" eaLnBrk="0" hangingPunct="0">
                <a:spcBef>
                  <a:spcPct val="50000"/>
                </a:spcBef>
                <a:buClr>
                  <a:srgbClr val="FF0000"/>
                </a:buClr>
                <a:buSzPct val="80000"/>
                <a:buFont typeface="Wingdings" pitchFamily="2" charset="2"/>
                <a:buNone/>
              </a:pPr>
              <a:r>
                <a:rPr lang="en-US">
                  <a:solidFill>
                    <a:srgbClr val="FFFFFF"/>
                  </a:solidFill>
                  <a:latin typeface="Tahoma" pitchFamily="34" charset="0"/>
                </a:rPr>
                <a:t>1</a:t>
              </a:r>
            </a:p>
          </p:txBody>
        </p:sp>
      </p:grpSp>
      <p:grpSp>
        <p:nvGrpSpPr>
          <p:cNvPr id="4" name="Group 11"/>
          <p:cNvGrpSpPr>
            <a:grpSpLocks/>
          </p:cNvGrpSpPr>
          <p:nvPr/>
        </p:nvGrpSpPr>
        <p:grpSpPr bwMode="auto">
          <a:xfrm>
            <a:off x="5530850" y="2819400"/>
            <a:ext cx="2324100" cy="990600"/>
            <a:chOff x="3980" y="1776"/>
            <a:chExt cx="1464" cy="624"/>
          </a:xfrm>
        </p:grpSpPr>
        <p:grpSp>
          <p:nvGrpSpPr>
            <p:cNvPr id="27668" name="Group 12"/>
            <p:cNvGrpSpPr>
              <a:grpSpLocks/>
            </p:cNvGrpSpPr>
            <p:nvPr/>
          </p:nvGrpSpPr>
          <p:grpSpPr bwMode="auto">
            <a:xfrm>
              <a:off x="3980" y="1776"/>
              <a:ext cx="1464" cy="624"/>
              <a:chOff x="3984" y="1824"/>
              <a:chExt cx="1464" cy="624"/>
            </a:xfrm>
          </p:grpSpPr>
          <p:sp>
            <p:nvSpPr>
              <p:cNvPr id="27670" name="Rectangle 13"/>
              <p:cNvSpPr>
                <a:spLocks noChangeArrowheads="1"/>
              </p:cNvSpPr>
              <p:nvPr/>
            </p:nvSpPr>
            <p:spPr bwMode="auto">
              <a:xfrm>
                <a:off x="3984" y="2160"/>
                <a:ext cx="1464" cy="288"/>
              </a:xfrm>
              <a:prstGeom prst="rect">
                <a:avLst/>
              </a:prstGeom>
              <a:noFill/>
              <a:ln w="3175">
                <a:solidFill>
                  <a:schemeClr val="tx1"/>
                </a:solidFill>
                <a:prstDash val="lgDash"/>
                <a:miter lim="800000"/>
                <a:headEnd type="none" w="sm" len="sm"/>
                <a:tailEnd type="none" w="sm" len="sm"/>
              </a:ln>
            </p:spPr>
            <p:txBody>
              <a:bodyPr wrap="none" anchor="ctr"/>
              <a:lstStyle/>
              <a:p>
                <a:pPr algn="ctr"/>
                <a:r>
                  <a:rPr lang="en-US" sz="2000">
                    <a:latin typeface="Tahoma" pitchFamily="34" charset="0"/>
                  </a:rPr>
                  <a:t>Static MFC Library</a:t>
                </a:r>
              </a:p>
            </p:txBody>
          </p:sp>
          <p:sp>
            <p:nvSpPr>
              <p:cNvPr id="27671" name="Rectangle 14"/>
              <p:cNvSpPr>
                <a:spLocks noChangeArrowheads="1"/>
              </p:cNvSpPr>
              <p:nvPr/>
            </p:nvSpPr>
            <p:spPr bwMode="auto">
              <a:xfrm>
                <a:off x="4080" y="1968"/>
                <a:ext cx="1319" cy="198"/>
              </a:xfrm>
              <a:prstGeom prst="rect">
                <a:avLst/>
              </a:prstGeom>
              <a:solidFill>
                <a:srgbClr val="99CCFF"/>
              </a:solidFill>
              <a:ln w="12700">
                <a:solidFill>
                  <a:schemeClr val="bg2"/>
                </a:solidFill>
                <a:prstDash val="lgDash"/>
                <a:miter lim="800000"/>
                <a:headEnd type="none" w="sm" len="sm"/>
                <a:tailEnd type="none" w="sm" len="sm"/>
              </a:ln>
            </p:spPr>
            <p:txBody>
              <a:bodyPr wrap="none" anchor="ctr"/>
              <a:lstStyle/>
              <a:p>
                <a:pPr algn="ctr"/>
                <a:r>
                  <a:rPr lang="en-US" sz="2400" dirty="0">
                    <a:latin typeface="Tahoma" pitchFamily="34" charset="0"/>
                  </a:rPr>
                  <a:t>API</a:t>
                </a:r>
              </a:p>
            </p:txBody>
          </p:sp>
          <p:sp>
            <p:nvSpPr>
              <p:cNvPr id="27672" name="AutoShape 15"/>
              <p:cNvSpPr>
                <a:spLocks noChangeArrowheads="1"/>
              </p:cNvSpPr>
              <p:nvPr/>
            </p:nvSpPr>
            <p:spPr bwMode="auto">
              <a:xfrm flipV="1">
                <a:off x="4128" y="1824"/>
                <a:ext cx="284" cy="223"/>
              </a:xfrm>
              <a:prstGeom prst="upDownArrow">
                <a:avLst>
                  <a:gd name="adj1" fmla="val 50000"/>
                  <a:gd name="adj2" fmla="val 20000"/>
                </a:avLst>
              </a:prstGeom>
              <a:solidFill>
                <a:srgbClr val="808080"/>
              </a:solidFill>
              <a:ln w="12700">
                <a:solidFill>
                  <a:schemeClr val="bg2"/>
                </a:solidFill>
                <a:miter lim="800000"/>
                <a:headEnd type="none" w="sm" len="sm"/>
                <a:tailEnd type="none" w="sm" len="sm"/>
              </a:ln>
            </p:spPr>
            <p:txBody>
              <a:bodyPr wrap="none" anchor="ctr"/>
              <a:lstStyle/>
              <a:p>
                <a:endParaRPr lang="en-GB"/>
              </a:p>
            </p:txBody>
          </p:sp>
        </p:grpSp>
        <p:sp>
          <p:nvSpPr>
            <p:cNvPr id="27669" name="Text Box 16"/>
            <p:cNvSpPr txBox="1">
              <a:spLocks noChangeArrowheads="1"/>
            </p:cNvSpPr>
            <p:nvPr/>
          </p:nvSpPr>
          <p:spPr bwMode="auto">
            <a:xfrm>
              <a:off x="4128" y="1776"/>
              <a:ext cx="288" cy="231"/>
            </a:xfrm>
            <a:prstGeom prst="rect">
              <a:avLst/>
            </a:prstGeom>
            <a:noFill/>
            <a:ln w="9525">
              <a:noFill/>
              <a:miter lim="800000"/>
              <a:headEnd/>
              <a:tailEnd/>
            </a:ln>
          </p:spPr>
          <p:txBody>
            <a:bodyPr>
              <a:spAutoFit/>
            </a:bodyPr>
            <a:lstStyle/>
            <a:p>
              <a:pPr algn="ctr" eaLnBrk="0" hangingPunct="0">
                <a:spcBef>
                  <a:spcPct val="50000"/>
                </a:spcBef>
                <a:buClr>
                  <a:srgbClr val="FF0000"/>
                </a:buClr>
                <a:buSzPct val="80000"/>
                <a:buFont typeface="Wingdings" pitchFamily="2" charset="2"/>
                <a:buNone/>
              </a:pPr>
              <a:r>
                <a:rPr lang="en-US">
                  <a:latin typeface="Tahoma" pitchFamily="34" charset="0"/>
                </a:rPr>
                <a:t>2</a:t>
              </a:r>
            </a:p>
          </p:txBody>
        </p:sp>
      </p:grpSp>
      <p:grpSp>
        <p:nvGrpSpPr>
          <p:cNvPr id="28" name="Group 27"/>
          <p:cNvGrpSpPr/>
          <p:nvPr/>
        </p:nvGrpSpPr>
        <p:grpSpPr>
          <a:xfrm>
            <a:off x="2565400" y="3736975"/>
            <a:ext cx="2514600" cy="1114425"/>
            <a:chOff x="2565400" y="3736975"/>
            <a:chExt cx="2514600" cy="1114425"/>
          </a:xfrm>
        </p:grpSpPr>
        <p:grpSp>
          <p:nvGrpSpPr>
            <p:cNvPr id="27663" name="Group 18"/>
            <p:cNvGrpSpPr>
              <a:grpSpLocks/>
            </p:cNvGrpSpPr>
            <p:nvPr/>
          </p:nvGrpSpPr>
          <p:grpSpPr bwMode="auto">
            <a:xfrm>
              <a:off x="2565400" y="3736975"/>
              <a:ext cx="2514600" cy="1114425"/>
              <a:chOff x="2308" y="2370"/>
              <a:chExt cx="1584" cy="702"/>
            </a:xfrm>
          </p:grpSpPr>
          <p:sp>
            <p:nvSpPr>
              <p:cNvPr id="27665" name="Rectangle 19"/>
              <p:cNvSpPr>
                <a:spLocks noChangeArrowheads="1"/>
              </p:cNvSpPr>
              <p:nvPr/>
            </p:nvSpPr>
            <p:spPr bwMode="auto">
              <a:xfrm>
                <a:off x="2308" y="2784"/>
                <a:ext cx="1584" cy="288"/>
              </a:xfrm>
              <a:prstGeom prst="rect">
                <a:avLst/>
              </a:prstGeom>
              <a:solidFill>
                <a:srgbClr val="C0C0C0"/>
              </a:solidFill>
              <a:ln w="57150">
                <a:solidFill>
                  <a:schemeClr val="tx1"/>
                </a:solidFill>
                <a:miter lim="800000"/>
                <a:headEnd type="none" w="sm" len="sm"/>
                <a:tailEnd type="none" w="sm" len="sm"/>
              </a:ln>
            </p:spPr>
            <p:txBody>
              <a:bodyPr wrap="none" anchor="ctr"/>
              <a:lstStyle/>
              <a:p>
                <a:pPr algn="ctr"/>
                <a:r>
                  <a:rPr lang="en-US" sz="2000" dirty="0">
                    <a:latin typeface="Tahoma" pitchFamily="34" charset="0"/>
                  </a:rPr>
                  <a:t>Win 32 API DLLs</a:t>
                </a:r>
              </a:p>
            </p:txBody>
          </p:sp>
          <p:sp>
            <p:nvSpPr>
              <p:cNvPr id="27666" name="Rectangle 20"/>
              <p:cNvSpPr>
                <a:spLocks noChangeArrowheads="1"/>
              </p:cNvSpPr>
              <p:nvPr/>
            </p:nvSpPr>
            <p:spPr bwMode="auto">
              <a:xfrm>
                <a:off x="2448" y="2640"/>
                <a:ext cx="1319" cy="192"/>
              </a:xfrm>
              <a:prstGeom prst="rect">
                <a:avLst/>
              </a:prstGeom>
              <a:solidFill>
                <a:srgbClr val="99CCFF"/>
              </a:solidFill>
              <a:ln w="12700">
                <a:solidFill>
                  <a:schemeClr val="tx1"/>
                </a:solidFill>
                <a:prstDash val="lgDash"/>
                <a:miter lim="800000"/>
                <a:headEnd type="none" w="sm" len="sm"/>
                <a:tailEnd type="none" w="sm" len="sm"/>
              </a:ln>
            </p:spPr>
            <p:txBody>
              <a:bodyPr wrap="none" anchor="ctr"/>
              <a:lstStyle/>
              <a:p>
                <a:pPr algn="ctr"/>
                <a:r>
                  <a:rPr lang="en-US" sz="2400" u="sng">
                    <a:latin typeface="Tahoma" pitchFamily="34" charset="0"/>
                  </a:rPr>
                  <a:t>API</a:t>
                </a:r>
              </a:p>
            </p:txBody>
          </p:sp>
          <p:sp>
            <p:nvSpPr>
              <p:cNvPr id="27667" name="AutoShape 21"/>
              <p:cNvSpPr>
                <a:spLocks noChangeArrowheads="1"/>
              </p:cNvSpPr>
              <p:nvPr/>
            </p:nvSpPr>
            <p:spPr bwMode="auto">
              <a:xfrm flipV="1">
                <a:off x="2928" y="2370"/>
                <a:ext cx="384" cy="288"/>
              </a:xfrm>
              <a:prstGeom prst="upDownArrow">
                <a:avLst>
                  <a:gd name="adj1" fmla="val 50000"/>
                  <a:gd name="adj2" fmla="val 20000"/>
                </a:avLst>
              </a:prstGeom>
              <a:solidFill>
                <a:srgbClr val="808080"/>
              </a:solidFill>
              <a:ln w="12700">
                <a:solidFill>
                  <a:schemeClr val="bg2"/>
                </a:solidFill>
                <a:miter lim="800000"/>
                <a:headEnd type="none" w="sm" len="sm"/>
                <a:tailEnd type="none" w="sm" len="sm"/>
              </a:ln>
            </p:spPr>
            <p:txBody>
              <a:bodyPr wrap="none" anchor="ctr"/>
              <a:lstStyle/>
              <a:p>
                <a:endParaRPr lang="en-GB" u="sng"/>
              </a:p>
            </p:txBody>
          </p:sp>
        </p:grpSp>
        <p:sp>
          <p:nvSpPr>
            <p:cNvPr id="27664" name="Text Box 22"/>
            <p:cNvSpPr txBox="1">
              <a:spLocks noChangeArrowheads="1"/>
            </p:cNvSpPr>
            <p:nvPr/>
          </p:nvSpPr>
          <p:spPr bwMode="auto">
            <a:xfrm>
              <a:off x="3632200" y="3771900"/>
              <a:ext cx="457200" cy="366713"/>
            </a:xfrm>
            <a:prstGeom prst="rect">
              <a:avLst/>
            </a:prstGeom>
            <a:noFill/>
            <a:ln w="9525">
              <a:noFill/>
              <a:miter lim="800000"/>
              <a:headEnd/>
              <a:tailEnd/>
            </a:ln>
          </p:spPr>
          <p:txBody>
            <a:bodyPr>
              <a:spAutoFit/>
            </a:bodyPr>
            <a:lstStyle/>
            <a:p>
              <a:pPr algn="ctr" eaLnBrk="0" hangingPunct="0">
                <a:spcBef>
                  <a:spcPct val="50000"/>
                </a:spcBef>
                <a:buClr>
                  <a:srgbClr val="FF0000"/>
                </a:buClr>
                <a:buSzPct val="80000"/>
                <a:buFont typeface="Wingdings" pitchFamily="2" charset="2"/>
                <a:buNone/>
              </a:pPr>
              <a:r>
                <a:rPr lang="en-US" dirty="0">
                  <a:latin typeface="Tahoma" pitchFamily="34" charset="0"/>
                </a:rPr>
                <a:t>3</a:t>
              </a:r>
            </a:p>
          </p:txBody>
        </p:sp>
      </p:grpSp>
      <p:grpSp>
        <p:nvGrpSpPr>
          <p:cNvPr id="8" name="Group 23"/>
          <p:cNvGrpSpPr>
            <a:grpSpLocks/>
          </p:cNvGrpSpPr>
          <p:nvPr/>
        </p:nvGrpSpPr>
        <p:grpSpPr bwMode="auto">
          <a:xfrm>
            <a:off x="2559050" y="1333500"/>
            <a:ext cx="3962400" cy="1200150"/>
            <a:chOff x="2300" y="864"/>
            <a:chExt cx="2496" cy="756"/>
          </a:xfrm>
        </p:grpSpPr>
        <p:grpSp>
          <p:nvGrpSpPr>
            <p:cNvPr id="27658" name="Group 24"/>
            <p:cNvGrpSpPr>
              <a:grpSpLocks/>
            </p:cNvGrpSpPr>
            <p:nvPr/>
          </p:nvGrpSpPr>
          <p:grpSpPr bwMode="auto">
            <a:xfrm>
              <a:off x="2300" y="864"/>
              <a:ext cx="2496" cy="756"/>
              <a:chOff x="2304" y="912"/>
              <a:chExt cx="2496" cy="756"/>
            </a:xfrm>
          </p:grpSpPr>
          <p:sp>
            <p:nvSpPr>
              <p:cNvPr id="27660" name="Rectangle 25"/>
              <p:cNvSpPr>
                <a:spLocks noChangeArrowheads="1"/>
              </p:cNvSpPr>
              <p:nvPr/>
            </p:nvSpPr>
            <p:spPr bwMode="auto">
              <a:xfrm>
                <a:off x="2304" y="912"/>
                <a:ext cx="2496" cy="307"/>
              </a:xfrm>
              <a:prstGeom prst="rect">
                <a:avLst/>
              </a:prstGeom>
              <a:solidFill>
                <a:srgbClr val="C0C0C0"/>
              </a:solidFill>
              <a:ln w="12700">
                <a:solidFill>
                  <a:schemeClr val="tx1"/>
                </a:solidFill>
                <a:miter lim="800000"/>
                <a:headEnd type="none" w="sm" len="sm"/>
                <a:tailEnd type="none" w="sm" len="sm"/>
              </a:ln>
            </p:spPr>
            <p:txBody>
              <a:bodyPr wrap="none" anchor="ctr"/>
              <a:lstStyle/>
              <a:p>
                <a:pPr algn="ctr"/>
                <a:r>
                  <a:rPr lang="en-US" sz="2400" dirty="0">
                    <a:latin typeface="Tahoma" pitchFamily="34" charset="0"/>
                  </a:rPr>
                  <a:t>Client EXE, DLL, script, etc.</a:t>
                </a:r>
              </a:p>
            </p:txBody>
          </p:sp>
          <p:sp>
            <p:nvSpPr>
              <p:cNvPr id="27661" name="Rectangle 26"/>
              <p:cNvSpPr>
                <a:spLocks noChangeArrowheads="1"/>
              </p:cNvSpPr>
              <p:nvPr/>
            </p:nvSpPr>
            <p:spPr bwMode="auto">
              <a:xfrm>
                <a:off x="2832" y="1470"/>
                <a:ext cx="1319" cy="198"/>
              </a:xfrm>
              <a:prstGeom prst="rect">
                <a:avLst/>
              </a:prstGeom>
              <a:solidFill>
                <a:srgbClr val="99CCFF"/>
              </a:solidFill>
              <a:ln w="12700">
                <a:solidFill>
                  <a:schemeClr val="tx1"/>
                </a:solidFill>
                <a:prstDash val="lgDash"/>
                <a:miter lim="800000"/>
                <a:headEnd type="none" w="sm" len="sm"/>
                <a:tailEnd type="none" w="sm" len="sm"/>
              </a:ln>
            </p:spPr>
            <p:txBody>
              <a:bodyPr wrap="none" anchor="ctr"/>
              <a:lstStyle/>
              <a:p>
                <a:pPr algn="ctr"/>
                <a:r>
                  <a:rPr lang="en-US" sz="2400">
                    <a:latin typeface="Tahoma" pitchFamily="34" charset="0"/>
                  </a:rPr>
                  <a:t>API</a:t>
                </a:r>
              </a:p>
            </p:txBody>
          </p:sp>
          <p:sp>
            <p:nvSpPr>
              <p:cNvPr id="27662" name="AutoShape 27"/>
              <p:cNvSpPr>
                <a:spLocks noChangeArrowheads="1"/>
              </p:cNvSpPr>
              <p:nvPr/>
            </p:nvSpPr>
            <p:spPr bwMode="auto">
              <a:xfrm flipV="1">
                <a:off x="3312" y="1200"/>
                <a:ext cx="384" cy="288"/>
              </a:xfrm>
              <a:prstGeom prst="upDownArrow">
                <a:avLst>
                  <a:gd name="adj1" fmla="val 50000"/>
                  <a:gd name="adj2" fmla="val 20000"/>
                </a:avLst>
              </a:prstGeom>
              <a:solidFill>
                <a:srgbClr val="808080"/>
              </a:solidFill>
              <a:ln w="12700">
                <a:solidFill>
                  <a:schemeClr val="bg2"/>
                </a:solidFill>
                <a:miter lim="800000"/>
                <a:headEnd type="none" w="sm" len="sm"/>
                <a:tailEnd type="none" w="sm" len="sm"/>
              </a:ln>
            </p:spPr>
            <p:txBody>
              <a:bodyPr wrap="none" anchor="ctr"/>
              <a:lstStyle/>
              <a:p>
                <a:endParaRPr lang="en-GB"/>
              </a:p>
            </p:txBody>
          </p:sp>
        </p:grpSp>
        <p:sp>
          <p:nvSpPr>
            <p:cNvPr id="27659" name="Text Box 28"/>
            <p:cNvSpPr txBox="1">
              <a:spLocks noChangeArrowheads="1"/>
            </p:cNvSpPr>
            <p:nvPr/>
          </p:nvSpPr>
          <p:spPr bwMode="auto">
            <a:xfrm>
              <a:off x="3360" y="1200"/>
              <a:ext cx="288" cy="231"/>
            </a:xfrm>
            <a:prstGeom prst="rect">
              <a:avLst/>
            </a:prstGeom>
            <a:noFill/>
            <a:ln w="9525">
              <a:noFill/>
              <a:miter lim="800000"/>
              <a:headEnd/>
              <a:tailEnd/>
            </a:ln>
          </p:spPr>
          <p:txBody>
            <a:bodyPr>
              <a:spAutoFit/>
            </a:bodyPr>
            <a:lstStyle/>
            <a:p>
              <a:pPr algn="ctr" eaLnBrk="0" hangingPunct="0">
                <a:spcBef>
                  <a:spcPct val="50000"/>
                </a:spcBef>
                <a:buClr>
                  <a:srgbClr val="FF0000"/>
                </a:buClr>
                <a:buSzPct val="80000"/>
                <a:buFont typeface="Wingdings" pitchFamily="2" charset="2"/>
                <a:buNone/>
              </a:pPr>
              <a:r>
                <a:rPr lang="en-US" dirty="0">
                  <a:latin typeface="Tahoma" pitchFamily="34" charset="0"/>
                </a:rPr>
                <a:t>4</a:t>
              </a: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0307" name="Line 11"/>
          <p:cNvSpPr>
            <a:spLocks noChangeShapeType="1"/>
          </p:cNvSpPr>
          <p:nvPr/>
        </p:nvSpPr>
        <p:spPr bwMode="auto">
          <a:xfrm flipH="1">
            <a:off x="3657600" y="2692400"/>
            <a:ext cx="2133600" cy="516626"/>
          </a:xfrm>
          <a:prstGeom prst="line">
            <a:avLst/>
          </a:prstGeom>
          <a:noFill/>
          <a:ln w="25400">
            <a:solidFill>
              <a:schemeClr val="tx1"/>
            </a:solidFill>
            <a:prstDash val="sysDot"/>
            <a:round/>
            <a:headEnd type="none" w="sm" len="sm"/>
            <a:tailEnd type="none" w="sm" len="sm"/>
          </a:ln>
        </p:spPr>
        <p:txBody>
          <a:bodyPr wrap="none" anchor="ctr"/>
          <a:lstStyle/>
          <a:p>
            <a:endParaRPr lang="ru-RU"/>
          </a:p>
        </p:txBody>
      </p:sp>
      <p:sp>
        <p:nvSpPr>
          <p:cNvPr id="140296" name="Line 7"/>
          <p:cNvSpPr>
            <a:spLocks noChangeShapeType="1"/>
          </p:cNvSpPr>
          <p:nvPr/>
        </p:nvSpPr>
        <p:spPr bwMode="auto">
          <a:xfrm flipV="1">
            <a:off x="4953000" y="2692400"/>
            <a:ext cx="1066800" cy="1066800"/>
          </a:xfrm>
          <a:prstGeom prst="line">
            <a:avLst/>
          </a:prstGeom>
          <a:noFill/>
          <a:ln w="508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40291" name="Rectangle 2"/>
          <p:cNvSpPr>
            <a:spLocks noGrp="1" noChangeArrowheads="1"/>
          </p:cNvSpPr>
          <p:nvPr>
            <p:ph type="title"/>
          </p:nvPr>
        </p:nvSpPr>
        <p:spPr/>
        <p:txBody>
          <a:bodyPr/>
          <a:lstStyle/>
          <a:p>
            <a:pPr eaLnBrk="1" hangingPunct="1"/>
            <a:r>
              <a:rPr lang="en-US">
                <a:solidFill>
                  <a:schemeClr val="tx1"/>
                </a:solidFill>
              </a:rPr>
              <a:t>Notification</a:t>
            </a:r>
          </a:p>
        </p:txBody>
      </p:sp>
      <p:sp>
        <p:nvSpPr>
          <p:cNvPr id="140292" name="Oval 3"/>
          <p:cNvSpPr>
            <a:spLocks noChangeArrowheads="1"/>
          </p:cNvSpPr>
          <p:nvPr/>
        </p:nvSpPr>
        <p:spPr bwMode="auto">
          <a:xfrm>
            <a:off x="1250830" y="2082800"/>
            <a:ext cx="2406770" cy="6858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a:latin typeface="Tahoma" pitchFamily="34" charset="0"/>
              </a:rPr>
              <a:t>A ConcreteSubject</a:t>
            </a:r>
          </a:p>
        </p:txBody>
      </p:sp>
      <p:sp>
        <p:nvSpPr>
          <p:cNvPr id="140294" name="Rectangle 5"/>
          <p:cNvSpPr>
            <a:spLocks noGrp="1" noChangeArrowheads="1"/>
          </p:cNvSpPr>
          <p:nvPr>
            <p:ph idx="4294967295"/>
          </p:nvPr>
        </p:nvSpPr>
        <p:spPr>
          <a:xfrm>
            <a:off x="1003300" y="4614863"/>
            <a:ext cx="6607175" cy="1854200"/>
          </a:xfrm>
          <a:prstGeom prst="rect">
            <a:avLst/>
          </a:prstGeom>
        </p:spPr>
        <p:txBody>
          <a:bodyPr/>
          <a:lstStyle/>
          <a:p>
            <a:pPr marL="0" indent="0" eaLnBrk="1" hangingPunct="1">
              <a:buFontTx/>
              <a:buNone/>
            </a:pPr>
            <a:r>
              <a:rPr lang="en-US" sz="2000" dirty="0"/>
              <a:t>1. Client creates observer</a:t>
            </a:r>
          </a:p>
          <a:p>
            <a:pPr marL="0" indent="0" eaLnBrk="1" hangingPunct="1">
              <a:buFontTx/>
              <a:buNone/>
            </a:pPr>
            <a:r>
              <a:rPr lang="en-US" sz="2000" dirty="0"/>
              <a:t>2. Client attaches observer to subject</a:t>
            </a:r>
          </a:p>
          <a:p>
            <a:pPr marL="0" indent="0" eaLnBrk="1" hangingPunct="1">
              <a:buFontTx/>
              <a:buNone/>
            </a:pPr>
            <a:r>
              <a:rPr lang="en-US" sz="2000" dirty="0"/>
              <a:t>3. Subject changes state and fires notification to observer</a:t>
            </a:r>
          </a:p>
          <a:p>
            <a:pPr marL="0" indent="0" eaLnBrk="1" hangingPunct="1">
              <a:buFontTx/>
              <a:buNone/>
            </a:pPr>
            <a:r>
              <a:rPr lang="en-US" sz="2000" dirty="0"/>
              <a:t>4. Observer learns details of state change</a:t>
            </a:r>
          </a:p>
        </p:txBody>
      </p:sp>
      <p:sp>
        <p:nvSpPr>
          <p:cNvPr id="140293" name="AutoShape 4"/>
          <p:cNvSpPr>
            <a:spLocks noChangeArrowheads="1"/>
          </p:cNvSpPr>
          <p:nvPr/>
        </p:nvSpPr>
        <p:spPr bwMode="auto">
          <a:xfrm>
            <a:off x="3733800" y="3606800"/>
            <a:ext cx="1219200" cy="685800"/>
          </a:xfrm>
          <a:prstGeom prst="flowChartDocument">
            <a:avLst/>
          </a:prstGeom>
          <a:solidFill>
            <a:srgbClr val="C0C0C0"/>
          </a:solidFill>
          <a:ln w="25400">
            <a:noFill/>
            <a:miter lim="800000"/>
            <a:headEnd type="none" w="lg" len="lg"/>
            <a:tailEnd type="none" w="sm" len="sm"/>
          </a:ln>
        </p:spPr>
        <p:txBody>
          <a:bodyPr wrap="none" anchor="ctr"/>
          <a:lstStyle/>
          <a:p>
            <a:pPr algn="ctr"/>
            <a:r>
              <a:rPr lang="en-US" sz="1600">
                <a:latin typeface="Tahoma" pitchFamily="34" charset="0"/>
              </a:rPr>
              <a:t>Client</a:t>
            </a:r>
          </a:p>
        </p:txBody>
      </p:sp>
      <p:sp>
        <p:nvSpPr>
          <p:cNvPr id="140295" name="Oval 6"/>
          <p:cNvSpPr>
            <a:spLocks noChangeArrowheads="1"/>
          </p:cNvSpPr>
          <p:nvPr/>
        </p:nvSpPr>
        <p:spPr bwMode="auto">
          <a:xfrm>
            <a:off x="4974575" y="2082800"/>
            <a:ext cx="2909978" cy="609600"/>
          </a:xfrm>
          <a:prstGeom prst="ellipse">
            <a:avLst/>
          </a:prstGeom>
          <a:solidFill>
            <a:schemeClr val="accent4">
              <a:lumMod val="40000"/>
              <a:lumOff val="60000"/>
            </a:schemeClr>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 </a:t>
            </a:r>
            <a:r>
              <a:rPr lang="en-US" sz="2000" dirty="0" err="1">
                <a:latin typeface="Tahoma" pitchFamily="34" charset="0"/>
              </a:rPr>
              <a:t>ConcreteObserver</a:t>
            </a:r>
            <a:endParaRPr lang="en-US" sz="2000" dirty="0">
              <a:latin typeface="Tahoma" pitchFamily="34" charset="0"/>
            </a:endParaRPr>
          </a:p>
        </p:txBody>
      </p:sp>
      <p:sp>
        <p:nvSpPr>
          <p:cNvPr id="140297" name="Text Box 8"/>
          <p:cNvSpPr txBox="1">
            <a:spLocks noChangeArrowheads="1"/>
          </p:cNvSpPr>
          <p:nvPr/>
        </p:nvSpPr>
        <p:spPr bwMode="auto">
          <a:xfrm>
            <a:off x="5297488" y="3286125"/>
            <a:ext cx="377825" cy="336550"/>
          </a:xfrm>
          <a:prstGeom prst="rect">
            <a:avLst/>
          </a:prstGeom>
          <a:noFill/>
          <a:ln w="25400">
            <a:noFill/>
            <a:miter lim="800000"/>
            <a:headEnd type="none" w="lg" len="lg"/>
            <a:tailEnd type="none" w="sm" len="sm"/>
          </a:ln>
        </p:spPr>
        <p:txBody>
          <a:bodyPr wrap="none" anchor="ctr">
            <a:spAutoFit/>
          </a:bodyPr>
          <a:lstStyle/>
          <a:p>
            <a:pPr algn="ctr"/>
            <a:r>
              <a:rPr lang="en-US" sz="1600" b="1">
                <a:latin typeface="Tahoma" pitchFamily="34" charset="0"/>
              </a:rPr>
              <a:t>1.</a:t>
            </a:r>
          </a:p>
        </p:txBody>
      </p:sp>
      <p:sp>
        <p:nvSpPr>
          <p:cNvPr id="140306" name="Line 10"/>
          <p:cNvSpPr>
            <a:spLocks noChangeShapeType="1"/>
          </p:cNvSpPr>
          <p:nvPr/>
        </p:nvSpPr>
        <p:spPr bwMode="auto">
          <a:xfrm flipH="1" flipV="1">
            <a:off x="3124200" y="2692400"/>
            <a:ext cx="838200" cy="914400"/>
          </a:xfrm>
          <a:prstGeom prst="line">
            <a:avLst/>
          </a:prstGeom>
          <a:noFill/>
          <a:ln w="508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40308" name="Text Box 12"/>
          <p:cNvSpPr txBox="1">
            <a:spLocks noChangeArrowheads="1"/>
          </p:cNvSpPr>
          <p:nvPr/>
        </p:nvSpPr>
        <p:spPr bwMode="auto">
          <a:xfrm>
            <a:off x="3316288" y="3209925"/>
            <a:ext cx="377825" cy="336550"/>
          </a:xfrm>
          <a:prstGeom prst="rect">
            <a:avLst/>
          </a:prstGeom>
          <a:noFill/>
          <a:ln w="25400">
            <a:noFill/>
            <a:miter lim="800000"/>
            <a:headEnd type="none" w="lg" len="lg"/>
            <a:tailEnd type="none" w="sm" len="sm"/>
          </a:ln>
        </p:spPr>
        <p:txBody>
          <a:bodyPr wrap="none" anchor="ctr">
            <a:spAutoFit/>
          </a:bodyPr>
          <a:lstStyle/>
          <a:p>
            <a:pPr algn="ctr"/>
            <a:r>
              <a:rPr lang="en-US" sz="1600" b="1" dirty="0">
                <a:latin typeface="Tahoma" pitchFamily="34" charset="0"/>
              </a:rPr>
              <a:t>2.</a:t>
            </a:r>
          </a:p>
        </p:txBody>
      </p:sp>
      <p:cxnSp>
        <p:nvCxnSpPr>
          <p:cNvPr id="140304" name="AutoShape 14"/>
          <p:cNvCxnSpPr>
            <a:cxnSpLocks noChangeShapeType="1"/>
            <a:stCxn id="140292" idx="7"/>
            <a:endCxn id="140295" idx="1"/>
          </p:cNvCxnSpPr>
          <p:nvPr/>
        </p:nvCxnSpPr>
        <p:spPr bwMode="auto">
          <a:xfrm rot="5400000" flipH="1" flipV="1">
            <a:off x="4347355" y="1129856"/>
            <a:ext cx="11159" cy="2095596"/>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40305" name="Text Box 15"/>
          <p:cNvSpPr txBox="1">
            <a:spLocks noChangeArrowheads="1"/>
          </p:cNvSpPr>
          <p:nvPr/>
        </p:nvSpPr>
        <p:spPr bwMode="auto">
          <a:xfrm>
            <a:off x="3983879" y="1895834"/>
            <a:ext cx="378308" cy="336550"/>
          </a:xfrm>
          <a:prstGeom prst="rect">
            <a:avLst/>
          </a:prstGeom>
          <a:noFill/>
          <a:ln w="25400">
            <a:noFill/>
            <a:miter lim="800000"/>
            <a:headEnd type="none" w="lg" len="lg"/>
            <a:tailEnd type="none" w="sm" len="sm"/>
          </a:ln>
        </p:spPr>
        <p:txBody>
          <a:bodyPr wrap="none" anchor="ctr">
            <a:spAutoFit/>
          </a:bodyPr>
          <a:lstStyle/>
          <a:p>
            <a:pPr algn="ctr"/>
            <a:r>
              <a:rPr lang="en-US" sz="1600" b="1" dirty="0">
                <a:latin typeface="Tahoma" pitchFamily="34" charset="0"/>
              </a:rPr>
              <a:t>3.</a:t>
            </a:r>
          </a:p>
        </p:txBody>
      </p:sp>
      <p:cxnSp>
        <p:nvCxnSpPr>
          <p:cNvPr id="140302" name="AutoShape 17"/>
          <p:cNvCxnSpPr>
            <a:cxnSpLocks noChangeShapeType="1"/>
            <a:stCxn id="140295" idx="3"/>
            <a:endCxn id="140292" idx="5"/>
          </p:cNvCxnSpPr>
          <p:nvPr/>
        </p:nvCxnSpPr>
        <p:spPr bwMode="auto">
          <a:xfrm rot="5400000">
            <a:off x="4320414" y="1587848"/>
            <a:ext cx="65041" cy="2095596"/>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40303" name="Text Box 18"/>
          <p:cNvSpPr txBox="1">
            <a:spLocks noChangeArrowheads="1"/>
          </p:cNvSpPr>
          <p:nvPr/>
        </p:nvSpPr>
        <p:spPr bwMode="auto">
          <a:xfrm>
            <a:off x="4306888" y="2337219"/>
            <a:ext cx="377825" cy="336550"/>
          </a:xfrm>
          <a:prstGeom prst="rect">
            <a:avLst/>
          </a:prstGeom>
          <a:noFill/>
          <a:ln w="25400">
            <a:noFill/>
            <a:miter lim="800000"/>
            <a:headEnd type="none" w="lg" len="lg"/>
            <a:tailEnd type="none" w="sm" len="sm"/>
          </a:ln>
        </p:spPr>
        <p:txBody>
          <a:bodyPr wrap="none" anchor="ctr">
            <a:spAutoFit/>
          </a:bodyPr>
          <a:lstStyle/>
          <a:p>
            <a:pPr algn="ctr"/>
            <a:r>
              <a:rPr lang="en-US" sz="1600" b="1" dirty="0">
                <a:latin typeface="Tahoma" pitchFamily="34" charset="0"/>
              </a:rPr>
              <a:t>4.</a:t>
            </a:r>
          </a:p>
        </p:txBody>
      </p:sp>
      <p:sp>
        <p:nvSpPr>
          <p:cNvPr id="140301" name="Rectangle 19"/>
          <p:cNvSpPr>
            <a:spLocks noChangeArrowheads="1"/>
          </p:cNvSpPr>
          <p:nvPr/>
        </p:nvSpPr>
        <p:spPr bwMode="auto">
          <a:xfrm>
            <a:off x="2184400" y="1158875"/>
            <a:ext cx="4826000" cy="571500"/>
          </a:xfrm>
          <a:prstGeom prst="rect">
            <a:avLst/>
          </a:prstGeom>
          <a:noFill/>
          <a:ln w="9525">
            <a:noFill/>
            <a:miter lim="800000"/>
            <a:headEnd/>
            <a:tailEnd/>
          </a:ln>
        </p:spPr>
        <p:txBody>
          <a:bodyPr/>
          <a:lstStyle/>
          <a:p>
            <a:pPr>
              <a:spcAft>
                <a:spcPct val="5000"/>
              </a:spcAft>
            </a:pPr>
            <a:r>
              <a:rPr lang="en-US" sz="2000" b="1" dirty="0"/>
              <a:t>Observer pattern interaction diagram</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0296"/>
                                        </p:tgtEl>
                                        <p:attrNameLst>
                                          <p:attrName>style.visibility</p:attrName>
                                        </p:attrNameLst>
                                      </p:cBhvr>
                                      <p:to>
                                        <p:strVal val="visible"/>
                                      </p:to>
                                    </p:set>
                                    <p:animEffect transition="in" filter="fade">
                                      <p:cBhvr>
                                        <p:cTn id="7" dur="1000"/>
                                        <p:tgtEl>
                                          <p:spTgt spid="14029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0297"/>
                                        </p:tgtEl>
                                        <p:attrNameLst>
                                          <p:attrName>style.visibility</p:attrName>
                                        </p:attrNameLst>
                                      </p:cBhvr>
                                      <p:to>
                                        <p:strVal val="visible"/>
                                      </p:to>
                                    </p:set>
                                    <p:animEffect transition="in" filter="fade">
                                      <p:cBhvr>
                                        <p:cTn id="10" dur="1000"/>
                                        <p:tgtEl>
                                          <p:spTgt spid="14029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0306"/>
                                        </p:tgtEl>
                                        <p:attrNameLst>
                                          <p:attrName>style.visibility</p:attrName>
                                        </p:attrNameLst>
                                      </p:cBhvr>
                                      <p:to>
                                        <p:strVal val="visible"/>
                                      </p:to>
                                    </p:set>
                                    <p:animEffect transition="in" filter="fade">
                                      <p:cBhvr>
                                        <p:cTn id="15" dur="1000"/>
                                        <p:tgtEl>
                                          <p:spTgt spid="14030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0307"/>
                                        </p:tgtEl>
                                        <p:attrNameLst>
                                          <p:attrName>style.visibility</p:attrName>
                                        </p:attrNameLst>
                                      </p:cBhvr>
                                      <p:to>
                                        <p:strVal val="visible"/>
                                      </p:to>
                                    </p:set>
                                    <p:animEffect transition="in" filter="fade">
                                      <p:cBhvr>
                                        <p:cTn id="18" dur="1000"/>
                                        <p:tgtEl>
                                          <p:spTgt spid="14030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0308"/>
                                        </p:tgtEl>
                                        <p:attrNameLst>
                                          <p:attrName>style.visibility</p:attrName>
                                        </p:attrNameLst>
                                      </p:cBhvr>
                                      <p:to>
                                        <p:strVal val="visible"/>
                                      </p:to>
                                    </p:set>
                                    <p:animEffect transition="in" filter="fade">
                                      <p:cBhvr>
                                        <p:cTn id="21" dur="1000"/>
                                        <p:tgtEl>
                                          <p:spTgt spid="14030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40304"/>
                                        </p:tgtEl>
                                        <p:attrNameLst>
                                          <p:attrName>style.visibility</p:attrName>
                                        </p:attrNameLst>
                                      </p:cBhvr>
                                      <p:to>
                                        <p:strVal val="visible"/>
                                      </p:to>
                                    </p:set>
                                    <p:animEffect transition="in" filter="fade">
                                      <p:cBhvr>
                                        <p:cTn id="26" dur="1000"/>
                                        <p:tgtEl>
                                          <p:spTgt spid="14030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0305"/>
                                        </p:tgtEl>
                                        <p:attrNameLst>
                                          <p:attrName>style.visibility</p:attrName>
                                        </p:attrNameLst>
                                      </p:cBhvr>
                                      <p:to>
                                        <p:strVal val="visible"/>
                                      </p:to>
                                    </p:set>
                                    <p:animEffect transition="in" filter="fade">
                                      <p:cBhvr>
                                        <p:cTn id="29" dur="1000"/>
                                        <p:tgtEl>
                                          <p:spTgt spid="14030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40303"/>
                                        </p:tgtEl>
                                        <p:attrNameLst>
                                          <p:attrName>style.visibility</p:attrName>
                                        </p:attrNameLst>
                                      </p:cBhvr>
                                      <p:to>
                                        <p:strVal val="visible"/>
                                      </p:to>
                                    </p:set>
                                    <p:animEffect transition="in" filter="fade">
                                      <p:cBhvr>
                                        <p:cTn id="34" dur="1000"/>
                                        <p:tgtEl>
                                          <p:spTgt spid="140303"/>
                                        </p:tgtEl>
                                      </p:cBhvr>
                                    </p:animEffect>
                                  </p:childTnLst>
                                </p:cTn>
                              </p:par>
                              <p:par>
                                <p:cTn id="35" presetID="10" presetClass="entr" presetSubtype="0" fill="hold" nodeType="withEffect">
                                  <p:stCondLst>
                                    <p:cond delay="0"/>
                                  </p:stCondLst>
                                  <p:childTnLst>
                                    <p:set>
                                      <p:cBhvr>
                                        <p:cTn id="36" dur="1" fill="hold">
                                          <p:stCondLst>
                                            <p:cond delay="0"/>
                                          </p:stCondLst>
                                        </p:cTn>
                                        <p:tgtEl>
                                          <p:spTgt spid="140302"/>
                                        </p:tgtEl>
                                        <p:attrNameLst>
                                          <p:attrName>style.visibility</p:attrName>
                                        </p:attrNameLst>
                                      </p:cBhvr>
                                      <p:to>
                                        <p:strVal val="visible"/>
                                      </p:to>
                                    </p:set>
                                    <p:animEffect transition="in" filter="fade">
                                      <p:cBhvr>
                                        <p:cTn id="37" dur="1000"/>
                                        <p:tgtEl>
                                          <p:spTgt spid="140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307" grpId="0" animBg="1"/>
      <p:bldP spid="140296" grpId="0" animBg="1"/>
      <p:bldP spid="140297" grpId="0"/>
      <p:bldP spid="140306" grpId="0" animBg="1"/>
      <p:bldP spid="140308" grpId="0"/>
      <p:bldP spid="140305" grpId="0"/>
      <p:bldP spid="140303"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1315" name="Rectangle 2"/>
          <p:cNvSpPr>
            <a:spLocks noGrp="1" noChangeArrowheads="1"/>
          </p:cNvSpPr>
          <p:nvPr>
            <p:ph type="title"/>
          </p:nvPr>
        </p:nvSpPr>
        <p:spPr/>
        <p:txBody>
          <a:bodyPr/>
          <a:lstStyle/>
          <a:p>
            <a:pPr eaLnBrk="1" hangingPunct="1"/>
            <a:r>
              <a:rPr lang="en-US" dirty="0">
                <a:solidFill>
                  <a:schemeClr val="tx1"/>
                </a:solidFill>
              </a:rPr>
              <a:t>Notification Example</a:t>
            </a:r>
          </a:p>
        </p:txBody>
      </p:sp>
      <p:sp>
        <p:nvSpPr>
          <p:cNvPr id="141316" name="Oval 3"/>
          <p:cNvSpPr>
            <a:spLocks noChangeArrowheads="1"/>
          </p:cNvSpPr>
          <p:nvPr/>
        </p:nvSpPr>
        <p:spPr bwMode="auto">
          <a:xfrm>
            <a:off x="1473200" y="1981200"/>
            <a:ext cx="2133600" cy="6858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a:latin typeface="Tahoma" pitchFamily="34" charset="0"/>
              </a:rPr>
              <a:t>An AcDbLine</a:t>
            </a:r>
          </a:p>
        </p:txBody>
      </p:sp>
      <p:sp>
        <p:nvSpPr>
          <p:cNvPr id="141318" name="Rectangle 5"/>
          <p:cNvSpPr>
            <a:spLocks noGrp="1" noChangeArrowheads="1"/>
          </p:cNvSpPr>
          <p:nvPr>
            <p:ph idx="4294967295"/>
          </p:nvPr>
        </p:nvSpPr>
        <p:spPr>
          <a:xfrm>
            <a:off x="903287" y="4525963"/>
            <a:ext cx="7134225" cy="1865312"/>
          </a:xfrm>
          <a:prstGeom prst="rect">
            <a:avLst/>
          </a:prstGeom>
        </p:spPr>
        <p:txBody>
          <a:bodyPr/>
          <a:lstStyle/>
          <a:p>
            <a:pPr marL="0" indent="0" eaLnBrk="1" hangingPunct="1">
              <a:buFontTx/>
              <a:buNone/>
            </a:pPr>
            <a:r>
              <a:rPr lang="en-US" sz="2000" dirty="0"/>
              <a:t>1. Client creates your custom object</a:t>
            </a:r>
          </a:p>
          <a:p>
            <a:pPr marL="0" indent="0" eaLnBrk="1" hangingPunct="1">
              <a:buFontTx/>
              <a:buNone/>
            </a:pPr>
            <a:r>
              <a:rPr lang="en-US" sz="2000" dirty="0"/>
              <a:t>2. Client calls </a:t>
            </a:r>
            <a:r>
              <a:rPr lang="en-US" sz="2000" dirty="0" err="1"/>
              <a:t>addPersistentReactor</a:t>
            </a:r>
            <a:r>
              <a:rPr lang="en-US" sz="2000" dirty="0"/>
              <a:t> on the </a:t>
            </a:r>
            <a:r>
              <a:rPr lang="en-US" sz="2000" dirty="0" err="1"/>
              <a:t>AcDbLine</a:t>
            </a:r>
            <a:endParaRPr lang="en-US" sz="2000" dirty="0"/>
          </a:p>
          <a:p>
            <a:pPr marL="0" indent="0" eaLnBrk="1" hangingPunct="1">
              <a:buFontTx/>
              <a:buNone/>
            </a:pPr>
            <a:r>
              <a:rPr lang="en-US" sz="2000" dirty="0"/>
              <a:t>3. Changing </a:t>
            </a:r>
            <a:r>
              <a:rPr lang="en-US" sz="2000" dirty="0" err="1"/>
              <a:t>AcDbLine</a:t>
            </a:r>
            <a:r>
              <a:rPr lang="en-US" sz="2000" dirty="0"/>
              <a:t> sends </a:t>
            </a:r>
            <a:r>
              <a:rPr lang="en-US" sz="2000" dirty="0" err="1"/>
              <a:t>objectModified</a:t>
            </a:r>
            <a:r>
              <a:rPr lang="en-US" sz="2000" dirty="0"/>
              <a:t> notification</a:t>
            </a:r>
          </a:p>
          <a:p>
            <a:pPr marL="0" indent="0" eaLnBrk="1" hangingPunct="1">
              <a:buFontTx/>
              <a:buNone/>
            </a:pPr>
            <a:r>
              <a:rPr lang="en-US" sz="2000" dirty="0"/>
              <a:t>4. Your custom object looks at the line to find out what changed</a:t>
            </a:r>
          </a:p>
        </p:txBody>
      </p:sp>
      <p:sp>
        <p:nvSpPr>
          <p:cNvPr id="141317" name="AutoShape 4"/>
          <p:cNvSpPr>
            <a:spLocks noChangeArrowheads="1"/>
          </p:cNvSpPr>
          <p:nvPr/>
        </p:nvSpPr>
        <p:spPr bwMode="auto">
          <a:xfrm>
            <a:off x="3683000" y="3505200"/>
            <a:ext cx="1219200" cy="685800"/>
          </a:xfrm>
          <a:prstGeom prst="flowChartDocument">
            <a:avLst/>
          </a:prstGeom>
          <a:solidFill>
            <a:srgbClr val="C0C0C0"/>
          </a:solidFill>
          <a:ln w="25400">
            <a:noFill/>
            <a:miter lim="800000"/>
            <a:headEnd type="none" w="lg" len="lg"/>
            <a:tailEnd type="none" w="sm" len="sm"/>
          </a:ln>
        </p:spPr>
        <p:txBody>
          <a:bodyPr wrap="none" anchor="ctr"/>
          <a:lstStyle/>
          <a:p>
            <a:pPr algn="ctr"/>
            <a:r>
              <a:rPr lang="en-US" sz="1600">
                <a:latin typeface="Tahoma" pitchFamily="34" charset="0"/>
              </a:rPr>
              <a:t>Client</a:t>
            </a:r>
          </a:p>
        </p:txBody>
      </p:sp>
      <p:sp>
        <p:nvSpPr>
          <p:cNvPr id="141331" name="Oval 7"/>
          <p:cNvSpPr>
            <a:spLocks noChangeArrowheads="1"/>
          </p:cNvSpPr>
          <p:nvPr/>
        </p:nvSpPr>
        <p:spPr bwMode="auto">
          <a:xfrm>
            <a:off x="4899805" y="1981199"/>
            <a:ext cx="3010618" cy="667109"/>
          </a:xfrm>
          <a:prstGeom prst="ellipse">
            <a:avLst/>
          </a:prstGeom>
          <a:solidFill>
            <a:schemeClr val="accent4">
              <a:lumMod val="40000"/>
              <a:lumOff val="60000"/>
            </a:schemeClr>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Your custom object</a:t>
            </a:r>
          </a:p>
        </p:txBody>
      </p:sp>
      <p:sp>
        <p:nvSpPr>
          <p:cNvPr id="141332" name="Line 8"/>
          <p:cNvSpPr>
            <a:spLocks noChangeShapeType="1"/>
          </p:cNvSpPr>
          <p:nvPr/>
        </p:nvSpPr>
        <p:spPr bwMode="auto">
          <a:xfrm flipV="1">
            <a:off x="4902200" y="2590800"/>
            <a:ext cx="1066800" cy="1066800"/>
          </a:xfrm>
          <a:prstGeom prst="line">
            <a:avLst/>
          </a:prstGeom>
          <a:noFill/>
          <a:ln w="508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41333" name="Text Box 9"/>
          <p:cNvSpPr txBox="1">
            <a:spLocks noChangeArrowheads="1"/>
          </p:cNvSpPr>
          <p:nvPr/>
        </p:nvSpPr>
        <p:spPr bwMode="auto">
          <a:xfrm>
            <a:off x="5246688" y="3184525"/>
            <a:ext cx="377825" cy="336550"/>
          </a:xfrm>
          <a:prstGeom prst="rect">
            <a:avLst/>
          </a:prstGeom>
          <a:noFill/>
          <a:ln w="25400">
            <a:noFill/>
            <a:miter lim="800000"/>
            <a:headEnd type="none" w="lg" len="lg"/>
            <a:tailEnd type="none" w="sm" len="sm"/>
          </a:ln>
        </p:spPr>
        <p:txBody>
          <a:bodyPr wrap="none" anchor="ctr">
            <a:spAutoFit/>
          </a:bodyPr>
          <a:lstStyle/>
          <a:p>
            <a:pPr algn="ctr"/>
            <a:r>
              <a:rPr lang="en-US" sz="1600" b="1">
                <a:latin typeface="Tahoma" pitchFamily="34" charset="0"/>
              </a:rPr>
              <a:t>1.</a:t>
            </a:r>
          </a:p>
        </p:txBody>
      </p:sp>
      <p:sp>
        <p:nvSpPr>
          <p:cNvPr id="141328" name="Line 11"/>
          <p:cNvSpPr>
            <a:spLocks noChangeShapeType="1"/>
          </p:cNvSpPr>
          <p:nvPr/>
        </p:nvSpPr>
        <p:spPr bwMode="auto">
          <a:xfrm flipH="1" flipV="1">
            <a:off x="3073400" y="2590800"/>
            <a:ext cx="838200" cy="914400"/>
          </a:xfrm>
          <a:prstGeom prst="line">
            <a:avLst/>
          </a:prstGeom>
          <a:noFill/>
          <a:ln w="508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41329" name="Line 12"/>
          <p:cNvSpPr>
            <a:spLocks noChangeShapeType="1"/>
          </p:cNvSpPr>
          <p:nvPr/>
        </p:nvSpPr>
        <p:spPr bwMode="auto">
          <a:xfrm flipH="1">
            <a:off x="3579962" y="2590800"/>
            <a:ext cx="2160438" cy="506083"/>
          </a:xfrm>
          <a:prstGeom prst="line">
            <a:avLst/>
          </a:prstGeom>
          <a:noFill/>
          <a:ln w="25400">
            <a:solidFill>
              <a:schemeClr val="tx1"/>
            </a:solidFill>
            <a:prstDash val="sysDot"/>
            <a:round/>
            <a:headEnd type="none" w="sm" len="sm"/>
            <a:tailEnd type="none" w="sm" len="sm"/>
          </a:ln>
        </p:spPr>
        <p:txBody>
          <a:bodyPr wrap="none" anchor="ctr"/>
          <a:lstStyle/>
          <a:p>
            <a:endParaRPr lang="ru-RU"/>
          </a:p>
        </p:txBody>
      </p:sp>
      <p:sp>
        <p:nvSpPr>
          <p:cNvPr id="141330" name="Text Box 13"/>
          <p:cNvSpPr txBox="1">
            <a:spLocks noChangeArrowheads="1"/>
          </p:cNvSpPr>
          <p:nvPr/>
        </p:nvSpPr>
        <p:spPr bwMode="auto">
          <a:xfrm>
            <a:off x="3265488" y="3108325"/>
            <a:ext cx="377825" cy="336550"/>
          </a:xfrm>
          <a:prstGeom prst="rect">
            <a:avLst/>
          </a:prstGeom>
          <a:noFill/>
          <a:ln w="25400">
            <a:noFill/>
            <a:miter lim="800000"/>
            <a:headEnd type="none" w="lg" len="lg"/>
            <a:tailEnd type="none" w="sm" len="sm"/>
          </a:ln>
        </p:spPr>
        <p:txBody>
          <a:bodyPr wrap="none" anchor="ctr">
            <a:spAutoFit/>
          </a:bodyPr>
          <a:lstStyle/>
          <a:p>
            <a:pPr algn="ctr"/>
            <a:r>
              <a:rPr lang="en-US" sz="1600" b="1" dirty="0">
                <a:latin typeface="Tahoma" pitchFamily="34" charset="0"/>
              </a:rPr>
              <a:t>2.</a:t>
            </a:r>
          </a:p>
        </p:txBody>
      </p:sp>
      <p:cxnSp>
        <p:nvCxnSpPr>
          <p:cNvPr id="141326" name="AutoShape 15"/>
          <p:cNvCxnSpPr>
            <a:cxnSpLocks noChangeShapeType="1"/>
            <a:stCxn id="141316" idx="7"/>
            <a:endCxn id="141331" idx="1"/>
          </p:cNvCxnSpPr>
          <p:nvPr/>
        </p:nvCxnSpPr>
        <p:spPr bwMode="auto">
          <a:xfrm rot="5400000" flipH="1" flipV="1">
            <a:off x="4316151" y="1057085"/>
            <a:ext cx="2738" cy="2046359"/>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41327" name="Text Box 16"/>
          <p:cNvSpPr txBox="1">
            <a:spLocks noChangeArrowheads="1"/>
          </p:cNvSpPr>
          <p:nvPr/>
        </p:nvSpPr>
        <p:spPr bwMode="auto">
          <a:xfrm>
            <a:off x="4075521" y="1794296"/>
            <a:ext cx="377027" cy="336550"/>
          </a:xfrm>
          <a:prstGeom prst="rect">
            <a:avLst/>
          </a:prstGeom>
          <a:noFill/>
          <a:ln w="25400">
            <a:noFill/>
            <a:miter lim="800000"/>
            <a:headEnd type="none" w="lg" len="lg"/>
            <a:tailEnd type="none" w="sm" len="sm"/>
          </a:ln>
        </p:spPr>
        <p:txBody>
          <a:bodyPr wrap="none" anchor="ctr">
            <a:spAutoFit/>
          </a:bodyPr>
          <a:lstStyle/>
          <a:p>
            <a:pPr algn="ctr"/>
            <a:r>
              <a:rPr lang="en-US" sz="1600" b="1" dirty="0">
                <a:latin typeface="Tahoma" pitchFamily="34" charset="0"/>
              </a:rPr>
              <a:t>3.</a:t>
            </a:r>
          </a:p>
        </p:txBody>
      </p:sp>
      <p:cxnSp>
        <p:nvCxnSpPr>
          <p:cNvPr id="141324" name="AutoShape 18"/>
          <p:cNvCxnSpPr>
            <a:cxnSpLocks noChangeShapeType="1"/>
            <a:stCxn id="141331" idx="3"/>
            <a:endCxn id="141316" idx="5"/>
          </p:cNvCxnSpPr>
          <p:nvPr/>
        </p:nvCxnSpPr>
        <p:spPr bwMode="auto">
          <a:xfrm rot="5400000">
            <a:off x="4309544" y="1535410"/>
            <a:ext cx="15955" cy="2046359"/>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41325" name="Text Box 19"/>
          <p:cNvSpPr txBox="1">
            <a:spLocks noChangeArrowheads="1"/>
          </p:cNvSpPr>
          <p:nvPr/>
        </p:nvSpPr>
        <p:spPr bwMode="auto">
          <a:xfrm>
            <a:off x="4256088" y="2270125"/>
            <a:ext cx="377825" cy="336550"/>
          </a:xfrm>
          <a:prstGeom prst="rect">
            <a:avLst/>
          </a:prstGeom>
          <a:noFill/>
          <a:ln w="25400">
            <a:noFill/>
            <a:miter lim="800000"/>
            <a:headEnd type="none" w="lg" len="lg"/>
            <a:tailEnd type="none" w="sm" len="sm"/>
          </a:ln>
        </p:spPr>
        <p:txBody>
          <a:bodyPr wrap="none" anchor="ctr">
            <a:spAutoFit/>
          </a:bodyPr>
          <a:lstStyle/>
          <a:p>
            <a:pPr algn="ctr"/>
            <a:r>
              <a:rPr lang="en-US" sz="1600" b="1">
                <a:latin typeface="Tahoma" pitchFamily="34" charset="0"/>
              </a:rPr>
              <a:t>4.</a:t>
            </a:r>
          </a:p>
        </p:txBody>
      </p:sp>
      <p:sp>
        <p:nvSpPr>
          <p:cNvPr id="141323" name="Rectangle 20"/>
          <p:cNvSpPr>
            <a:spLocks noChangeArrowheads="1"/>
          </p:cNvSpPr>
          <p:nvPr/>
        </p:nvSpPr>
        <p:spPr bwMode="auto">
          <a:xfrm>
            <a:off x="914400" y="1193800"/>
            <a:ext cx="7112000" cy="571500"/>
          </a:xfrm>
          <a:prstGeom prst="rect">
            <a:avLst/>
          </a:prstGeom>
          <a:noFill/>
          <a:ln w="9525">
            <a:noFill/>
            <a:miter lim="800000"/>
            <a:headEnd/>
            <a:tailEnd/>
          </a:ln>
        </p:spPr>
        <p:txBody>
          <a:bodyPr/>
          <a:lstStyle/>
          <a:p>
            <a:pPr algn="ctr">
              <a:spcAft>
                <a:spcPct val="5000"/>
              </a:spcAft>
            </a:pPr>
            <a:r>
              <a:rPr lang="en-US" sz="2000" b="1" dirty="0"/>
              <a:t>Interaction diagram</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1333"/>
                                        </p:tgtEl>
                                        <p:attrNameLst>
                                          <p:attrName>style.visibility</p:attrName>
                                        </p:attrNameLst>
                                      </p:cBhvr>
                                      <p:to>
                                        <p:strVal val="visible"/>
                                      </p:to>
                                    </p:set>
                                    <p:animEffect transition="in" filter="fade">
                                      <p:cBhvr>
                                        <p:cTn id="7" dur="1000"/>
                                        <p:tgtEl>
                                          <p:spTgt spid="1413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1332"/>
                                        </p:tgtEl>
                                        <p:attrNameLst>
                                          <p:attrName>style.visibility</p:attrName>
                                        </p:attrNameLst>
                                      </p:cBhvr>
                                      <p:to>
                                        <p:strVal val="visible"/>
                                      </p:to>
                                    </p:set>
                                    <p:animEffect transition="in" filter="fade">
                                      <p:cBhvr>
                                        <p:cTn id="10" dur="1000"/>
                                        <p:tgtEl>
                                          <p:spTgt spid="14133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1328"/>
                                        </p:tgtEl>
                                        <p:attrNameLst>
                                          <p:attrName>style.visibility</p:attrName>
                                        </p:attrNameLst>
                                      </p:cBhvr>
                                      <p:to>
                                        <p:strVal val="visible"/>
                                      </p:to>
                                    </p:set>
                                    <p:animEffect transition="in" filter="fade">
                                      <p:cBhvr>
                                        <p:cTn id="15" dur="1000"/>
                                        <p:tgtEl>
                                          <p:spTgt spid="1413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1330"/>
                                        </p:tgtEl>
                                        <p:attrNameLst>
                                          <p:attrName>style.visibility</p:attrName>
                                        </p:attrNameLst>
                                      </p:cBhvr>
                                      <p:to>
                                        <p:strVal val="visible"/>
                                      </p:to>
                                    </p:set>
                                    <p:animEffect transition="in" filter="fade">
                                      <p:cBhvr>
                                        <p:cTn id="18" dur="1000"/>
                                        <p:tgtEl>
                                          <p:spTgt spid="14133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1329"/>
                                        </p:tgtEl>
                                        <p:attrNameLst>
                                          <p:attrName>style.visibility</p:attrName>
                                        </p:attrNameLst>
                                      </p:cBhvr>
                                      <p:to>
                                        <p:strVal val="visible"/>
                                      </p:to>
                                    </p:set>
                                    <p:animEffect transition="in" filter="fade">
                                      <p:cBhvr>
                                        <p:cTn id="21" dur="1000"/>
                                        <p:tgtEl>
                                          <p:spTgt spid="14132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1327"/>
                                        </p:tgtEl>
                                        <p:attrNameLst>
                                          <p:attrName>style.visibility</p:attrName>
                                        </p:attrNameLst>
                                      </p:cBhvr>
                                      <p:to>
                                        <p:strVal val="visible"/>
                                      </p:to>
                                    </p:set>
                                    <p:animEffect transition="in" filter="fade">
                                      <p:cBhvr>
                                        <p:cTn id="26" dur="1000"/>
                                        <p:tgtEl>
                                          <p:spTgt spid="141327"/>
                                        </p:tgtEl>
                                      </p:cBhvr>
                                    </p:animEffect>
                                  </p:childTnLst>
                                </p:cTn>
                              </p:par>
                              <p:par>
                                <p:cTn id="27" presetID="10" presetClass="entr" presetSubtype="0" fill="hold" nodeType="withEffect">
                                  <p:stCondLst>
                                    <p:cond delay="0"/>
                                  </p:stCondLst>
                                  <p:childTnLst>
                                    <p:set>
                                      <p:cBhvr>
                                        <p:cTn id="28" dur="1" fill="hold">
                                          <p:stCondLst>
                                            <p:cond delay="0"/>
                                          </p:stCondLst>
                                        </p:cTn>
                                        <p:tgtEl>
                                          <p:spTgt spid="141326"/>
                                        </p:tgtEl>
                                        <p:attrNameLst>
                                          <p:attrName>style.visibility</p:attrName>
                                        </p:attrNameLst>
                                      </p:cBhvr>
                                      <p:to>
                                        <p:strVal val="visible"/>
                                      </p:to>
                                    </p:set>
                                    <p:animEffect transition="in" filter="fade">
                                      <p:cBhvr>
                                        <p:cTn id="29" dur="1000"/>
                                        <p:tgtEl>
                                          <p:spTgt spid="14132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41325"/>
                                        </p:tgtEl>
                                        <p:attrNameLst>
                                          <p:attrName>style.visibility</p:attrName>
                                        </p:attrNameLst>
                                      </p:cBhvr>
                                      <p:to>
                                        <p:strVal val="visible"/>
                                      </p:to>
                                    </p:set>
                                    <p:animEffect transition="in" filter="fade">
                                      <p:cBhvr>
                                        <p:cTn id="34" dur="1000"/>
                                        <p:tgtEl>
                                          <p:spTgt spid="141325"/>
                                        </p:tgtEl>
                                      </p:cBhvr>
                                    </p:animEffect>
                                  </p:childTnLst>
                                </p:cTn>
                              </p:par>
                              <p:par>
                                <p:cTn id="35" presetID="10" presetClass="entr" presetSubtype="0" fill="hold" nodeType="withEffect">
                                  <p:stCondLst>
                                    <p:cond delay="0"/>
                                  </p:stCondLst>
                                  <p:childTnLst>
                                    <p:set>
                                      <p:cBhvr>
                                        <p:cTn id="36" dur="1" fill="hold">
                                          <p:stCondLst>
                                            <p:cond delay="0"/>
                                          </p:stCondLst>
                                        </p:cTn>
                                        <p:tgtEl>
                                          <p:spTgt spid="141324"/>
                                        </p:tgtEl>
                                        <p:attrNameLst>
                                          <p:attrName>style.visibility</p:attrName>
                                        </p:attrNameLst>
                                      </p:cBhvr>
                                      <p:to>
                                        <p:strVal val="visible"/>
                                      </p:to>
                                    </p:set>
                                    <p:animEffect transition="in" filter="fade">
                                      <p:cBhvr>
                                        <p:cTn id="37" dur="1000"/>
                                        <p:tgtEl>
                                          <p:spTgt spid="141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32" grpId="0" animBg="1"/>
      <p:bldP spid="141333" grpId="0"/>
      <p:bldP spid="141328" grpId="0" animBg="1"/>
      <p:bldP spid="141329" grpId="0" animBg="1"/>
      <p:bldP spid="141330" grpId="0"/>
      <p:bldP spid="141327" grpId="0"/>
      <p:bldP spid="141325"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2348" name="Rectangle 31"/>
          <p:cNvSpPr>
            <a:spLocks noGrp="1" noChangeArrowheads="1"/>
          </p:cNvSpPr>
          <p:nvPr>
            <p:ph type="title"/>
          </p:nvPr>
        </p:nvSpPr>
        <p:spPr/>
        <p:txBody>
          <a:bodyPr/>
          <a:lstStyle/>
          <a:p>
            <a:pPr eaLnBrk="1" hangingPunct="1"/>
            <a:r>
              <a:rPr lang="en-US" dirty="0">
                <a:solidFill>
                  <a:schemeClr val="tx1"/>
                </a:solidFill>
              </a:rPr>
              <a:t>ObjectDBX</a:t>
            </a:r>
          </a:p>
        </p:txBody>
      </p:sp>
      <p:sp>
        <p:nvSpPr>
          <p:cNvPr id="142339" name="Rectangle 2"/>
          <p:cNvSpPr>
            <a:spLocks noChangeArrowheads="1"/>
          </p:cNvSpPr>
          <p:nvPr/>
        </p:nvSpPr>
        <p:spPr bwMode="auto">
          <a:xfrm>
            <a:off x="1447800" y="1193800"/>
            <a:ext cx="3505200" cy="5029200"/>
          </a:xfrm>
          <a:prstGeom prst="rect">
            <a:avLst/>
          </a:prstGeom>
          <a:solidFill>
            <a:srgbClr val="C0C0C0"/>
          </a:solidFill>
          <a:ln w="12700">
            <a:solidFill>
              <a:schemeClr val="bg2"/>
            </a:solidFill>
            <a:miter lim="800000"/>
            <a:headEnd type="none" w="sm" len="sm"/>
            <a:tailEnd type="none" w="sm" len="sm"/>
          </a:ln>
        </p:spPr>
        <p:txBody>
          <a:bodyPr wrap="none" anchor="ctr"/>
          <a:lstStyle/>
          <a:p>
            <a:endParaRPr lang="en-GB"/>
          </a:p>
        </p:txBody>
      </p:sp>
      <p:sp>
        <p:nvSpPr>
          <p:cNvPr id="142340" name="Text Box 3"/>
          <p:cNvSpPr txBox="1">
            <a:spLocks noChangeArrowheads="1"/>
          </p:cNvSpPr>
          <p:nvPr/>
        </p:nvSpPr>
        <p:spPr bwMode="auto">
          <a:xfrm>
            <a:off x="3733800" y="5817556"/>
            <a:ext cx="1141413" cy="336550"/>
          </a:xfrm>
          <a:prstGeom prst="rect">
            <a:avLst/>
          </a:prstGeom>
          <a:noFill/>
          <a:ln w="12700">
            <a:noFill/>
            <a:miter lim="800000"/>
            <a:headEnd type="none" w="sm" len="sm"/>
            <a:tailEnd type="none" w="sm" len="sm"/>
          </a:ln>
        </p:spPr>
        <p:txBody>
          <a:bodyPr wrap="none" anchor="ctr">
            <a:spAutoFit/>
          </a:bodyPr>
          <a:lstStyle/>
          <a:p>
            <a:pPr algn="ctr"/>
            <a:r>
              <a:rPr lang="en-US" sz="1600" dirty="0">
                <a:latin typeface="Tahoma" pitchFamily="34" charset="0"/>
              </a:rPr>
              <a:t>ObjectDBX</a:t>
            </a:r>
          </a:p>
        </p:txBody>
      </p:sp>
      <p:grpSp>
        <p:nvGrpSpPr>
          <p:cNvPr id="2" name="Group 4"/>
          <p:cNvGrpSpPr>
            <a:grpSpLocks/>
          </p:cNvGrpSpPr>
          <p:nvPr/>
        </p:nvGrpSpPr>
        <p:grpSpPr bwMode="auto">
          <a:xfrm>
            <a:off x="1752600" y="1346200"/>
            <a:ext cx="6400800" cy="1905000"/>
            <a:chOff x="1296" y="912"/>
            <a:chExt cx="4032" cy="1200"/>
          </a:xfrm>
        </p:grpSpPr>
        <p:sp>
          <p:nvSpPr>
            <p:cNvPr id="142368" name="Oval 5"/>
            <p:cNvSpPr>
              <a:spLocks noChangeArrowheads="1"/>
            </p:cNvSpPr>
            <p:nvPr/>
          </p:nvSpPr>
          <p:spPr bwMode="auto">
            <a:xfrm>
              <a:off x="1296" y="912"/>
              <a:ext cx="1872" cy="1200"/>
            </a:xfrm>
            <a:prstGeom prst="ellipse">
              <a:avLst/>
            </a:prstGeom>
            <a:solidFill>
              <a:srgbClr val="99CCFF"/>
            </a:solidFill>
            <a:ln w="12700">
              <a:solidFill>
                <a:schemeClr val="tx1"/>
              </a:solidFill>
              <a:round/>
              <a:headEnd type="none" w="sm" len="sm"/>
              <a:tailEnd type="none" w="sm" len="sm"/>
            </a:ln>
          </p:spPr>
          <p:txBody>
            <a:bodyPr wrap="none" anchor="ctr"/>
            <a:lstStyle/>
            <a:p>
              <a:pPr algn="ctr"/>
              <a:r>
                <a:rPr lang="en-US" sz="1600" dirty="0">
                  <a:solidFill>
                    <a:schemeClr val="bg1"/>
                  </a:solidFill>
                  <a:latin typeface="Tahoma" pitchFamily="34" charset="0"/>
                </a:rPr>
                <a:t>An </a:t>
              </a:r>
              <a:r>
                <a:rPr lang="en-US" sz="1600" dirty="0" err="1">
                  <a:solidFill>
                    <a:schemeClr val="bg1"/>
                  </a:solidFill>
                  <a:latin typeface="Tahoma" pitchFamily="34" charset="0"/>
                </a:rPr>
                <a:t>AcDbDatabase</a:t>
              </a:r>
              <a:endParaRPr lang="en-US" sz="1600" dirty="0">
                <a:solidFill>
                  <a:schemeClr val="bg1"/>
                </a:solidFill>
                <a:latin typeface="Tahoma" pitchFamily="34" charset="0"/>
              </a:endParaRPr>
            </a:p>
          </p:txBody>
        </p:sp>
        <p:sp>
          <p:nvSpPr>
            <p:cNvPr id="142369" name="Oval 6"/>
            <p:cNvSpPr>
              <a:spLocks noChangeArrowheads="1"/>
            </p:cNvSpPr>
            <p:nvPr/>
          </p:nvSpPr>
          <p:spPr bwMode="auto">
            <a:xfrm>
              <a:off x="3792" y="1056"/>
              <a:ext cx="1536" cy="345"/>
            </a:xfrm>
            <a:prstGeom prst="ellipse">
              <a:avLst/>
            </a:prstGeom>
            <a:solidFill>
              <a:srgbClr val="CCFFFF"/>
            </a:solidFill>
            <a:ln w="12700">
              <a:solidFill>
                <a:schemeClr val="tx1"/>
              </a:solidFill>
              <a:round/>
              <a:headEnd type="none" w="sm" len="sm"/>
              <a:tailEnd type="none" w="sm" len="sm"/>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AcDbDatabaseReactor</a:t>
              </a:r>
              <a:endParaRPr lang="en-US" sz="1600" dirty="0">
                <a:solidFill>
                  <a:srgbClr val="0070C0"/>
                </a:solidFill>
                <a:latin typeface="Tahoma" pitchFamily="34" charset="0"/>
              </a:endParaRPr>
            </a:p>
          </p:txBody>
        </p:sp>
        <p:cxnSp>
          <p:nvCxnSpPr>
            <p:cNvPr id="142370" name="AutoShape 7"/>
            <p:cNvCxnSpPr>
              <a:cxnSpLocks noChangeShapeType="1"/>
              <a:stCxn id="142368" idx="6"/>
              <a:endCxn id="142369" idx="2"/>
            </p:cNvCxnSpPr>
            <p:nvPr/>
          </p:nvCxnSpPr>
          <p:spPr bwMode="auto">
            <a:xfrm flipV="1">
              <a:off x="3168" y="1229"/>
              <a:ext cx="624" cy="283"/>
            </a:xfrm>
            <a:prstGeom prst="straightConnector1">
              <a:avLst/>
            </a:prstGeom>
            <a:noFill/>
            <a:ln w="12700">
              <a:solidFill>
                <a:schemeClr val="tx1"/>
              </a:solidFill>
              <a:round/>
              <a:headEnd type="none" w="sm" len="sm"/>
              <a:tailEnd type="triangle" w="lg" len="med"/>
            </a:ln>
          </p:spPr>
        </p:cxnSp>
      </p:grpSp>
      <p:grpSp>
        <p:nvGrpSpPr>
          <p:cNvPr id="3" name="Group 8"/>
          <p:cNvGrpSpPr>
            <a:grpSpLocks/>
          </p:cNvGrpSpPr>
          <p:nvPr/>
        </p:nvGrpSpPr>
        <p:grpSpPr bwMode="auto">
          <a:xfrm>
            <a:off x="2362200" y="2565400"/>
            <a:ext cx="5867400" cy="547688"/>
            <a:chOff x="1680" y="1680"/>
            <a:chExt cx="3696" cy="345"/>
          </a:xfrm>
        </p:grpSpPr>
        <p:sp>
          <p:nvSpPr>
            <p:cNvPr id="142365" name="Oval 9"/>
            <p:cNvSpPr>
              <a:spLocks noChangeArrowheads="1"/>
            </p:cNvSpPr>
            <p:nvPr/>
          </p:nvSpPr>
          <p:spPr bwMode="auto">
            <a:xfrm>
              <a:off x="1680" y="1680"/>
              <a:ext cx="1152" cy="345"/>
            </a:xfrm>
            <a:prstGeom prst="ellipse">
              <a:avLst/>
            </a:prstGeom>
            <a:solidFill>
              <a:srgbClr val="99CCFF"/>
            </a:solidFill>
            <a:ln w="12700">
              <a:solidFill>
                <a:schemeClr val="tx1"/>
              </a:solidFill>
              <a:round/>
              <a:headEnd type="none" w="sm" len="sm"/>
              <a:tailEnd type="none" w="sm" len="sm"/>
            </a:ln>
          </p:spPr>
          <p:txBody>
            <a:bodyPr wrap="none" anchor="ctr"/>
            <a:lstStyle/>
            <a:p>
              <a:pPr algn="ctr"/>
              <a:r>
                <a:rPr lang="en-US" sz="1600" dirty="0">
                  <a:solidFill>
                    <a:schemeClr val="bg1"/>
                  </a:solidFill>
                  <a:latin typeface="Tahoma" pitchFamily="34" charset="0"/>
                </a:rPr>
                <a:t>An AcDbObject</a:t>
              </a:r>
            </a:p>
          </p:txBody>
        </p:sp>
        <p:sp>
          <p:nvSpPr>
            <p:cNvPr id="142366" name="Oval 10"/>
            <p:cNvSpPr>
              <a:spLocks noChangeArrowheads="1"/>
            </p:cNvSpPr>
            <p:nvPr/>
          </p:nvSpPr>
          <p:spPr bwMode="auto">
            <a:xfrm>
              <a:off x="3840" y="1680"/>
              <a:ext cx="1536" cy="345"/>
            </a:xfrm>
            <a:prstGeom prst="ellipse">
              <a:avLst/>
            </a:prstGeom>
            <a:solidFill>
              <a:srgbClr val="CCFFFF"/>
            </a:solidFill>
            <a:ln w="12700">
              <a:solidFill>
                <a:schemeClr val="tx1"/>
              </a:solidFill>
              <a:round/>
              <a:headEnd type="none" w="sm" len="sm"/>
              <a:tailEnd type="none" w="sm" len="sm"/>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AcDbObjectReactor</a:t>
              </a:r>
              <a:endParaRPr lang="en-US" sz="1600" dirty="0">
                <a:solidFill>
                  <a:srgbClr val="0070C0"/>
                </a:solidFill>
                <a:latin typeface="Tahoma" pitchFamily="34" charset="0"/>
              </a:endParaRPr>
            </a:p>
          </p:txBody>
        </p:sp>
        <p:cxnSp>
          <p:nvCxnSpPr>
            <p:cNvPr id="142367" name="AutoShape 11"/>
            <p:cNvCxnSpPr>
              <a:cxnSpLocks noChangeShapeType="1"/>
              <a:stCxn id="142365" idx="6"/>
              <a:endCxn id="142366" idx="2"/>
            </p:cNvCxnSpPr>
            <p:nvPr/>
          </p:nvCxnSpPr>
          <p:spPr bwMode="auto">
            <a:xfrm>
              <a:off x="2832" y="1853"/>
              <a:ext cx="1008" cy="0"/>
            </a:xfrm>
            <a:prstGeom prst="straightConnector1">
              <a:avLst/>
            </a:prstGeom>
            <a:noFill/>
            <a:ln w="12700">
              <a:solidFill>
                <a:schemeClr val="tx1"/>
              </a:solidFill>
              <a:round/>
              <a:headEnd type="none" w="sm" len="sm"/>
              <a:tailEnd type="triangle" w="lg" len="med"/>
            </a:ln>
          </p:spPr>
        </p:cxnSp>
      </p:grpSp>
      <p:grpSp>
        <p:nvGrpSpPr>
          <p:cNvPr id="4" name="Group 12"/>
          <p:cNvGrpSpPr>
            <a:grpSpLocks/>
          </p:cNvGrpSpPr>
          <p:nvPr/>
        </p:nvGrpSpPr>
        <p:grpSpPr bwMode="auto">
          <a:xfrm>
            <a:off x="2057400" y="4622800"/>
            <a:ext cx="5867400" cy="547688"/>
            <a:chOff x="1488" y="2976"/>
            <a:chExt cx="3696" cy="345"/>
          </a:xfrm>
        </p:grpSpPr>
        <p:sp>
          <p:nvSpPr>
            <p:cNvPr id="142362" name="Oval 13"/>
            <p:cNvSpPr>
              <a:spLocks noChangeArrowheads="1"/>
            </p:cNvSpPr>
            <p:nvPr/>
          </p:nvSpPr>
          <p:spPr bwMode="auto">
            <a:xfrm>
              <a:off x="1488" y="2976"/>
              <a:ext cx="1104" cy="345"/>
            </a:xfrm>
            <a:prstGeom prst="ellipse">
              <a:avLst/>
            </a:prstGeom>
            <a:solidFill>
              <a:srgbClr val="99CCFF"/>
            </a:solidFill>
            <a:ln w="12700">
              <a:solidFill>
                <a:schemeClr val="tx1"/>
              </a:solidFill>
              <a:round/>
              <a:headEnd type="none" w="sm" len="sm"/>
              <a:tailEnd type="none" w="sm" len="sm"/>
            </a:ln>
          </p:spPr>
          <p:txBody>
            <a:bodyPr wrap="none" anchor="ctr"/>
            <a:lstStyle/>
            <a:p>
              <a:pPr algn="ctr"/>
              <a:r>
                <a:rPr lang="en-US" sz="1600" dirty="0">
                  <a:solidFill>
                    <a:schemeClr val="bg1"/>
                  </a:solidFill>
                  <a:latin typeface="Tahoma" pitchFamily="34" charset="0"/>
                </a:rPr>
                <a:t>The </a:t>
              </a:r>
              <a:r>
                <a:rPr lang="en-US" sz="1600" dirty="0" err="1">
                  <a:solidFill>
                    <a:schemeClr val="bg1"/>
                  </a:solidFill>
                  <a:latin typeface="Tahoma" pitchFamily="34" charset="0"/>
                </a:rPr>
                <a:t>AcRxEvent</a:t>
              </a:r>
              <a:endParaRPr lang="en-US" sz="1600" dirty="0">
                <a:solidFill>
                  <a:schemeClr val="bg1"/>
                </a:solidFill>
                <a:latin typeface="Tahoma" pitchFamily="34" charset="0"/>
              </a:endParaRPr>
            </a:p>
          </p:txBody>
        </p:sp>
        <p:sp>
          <p:nvSpPr>
            <p:cNvPr id="142363" name="Oval 14"/>
            <p:cNvSpPr>
              <a:spLocks noChangeArrowheads="1"/>
            </p:cNvSpPr>
            <p:nvPr/>
          </p:nvSpPr>
          <p:spPr bwMode="auto">
            <a:xfrm>
              <a:off x="3888" y="2976"/>
              <a:ext cx="1296" cy="345"/>
            </a:xfrm>
            <a:prstGeom prst="ellipse">
              <a:avLst/>
            </a:prstGeom>
            <a:solidFill>
              <a:srgbClr val="CCFFFF"/>
            </a:solidFill>
            <a:ln w="12700">
              <a:solidFill>
                <a:schemeClr val="tx1"/>
              </a:solidFill>
              <a:round/>
              <a:headEnd type="none" w="sm" len="sm"/>
              <a:tailEnd type="none" w="sm" len="sm"/>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AcRxEventReactor</a:t>
              </a:r>
              <a:endParaRPr lang="en-US" sz="1600" dirty="0">
                <a:solidFill>
                  <a:srgbClr val="0070C0"/>
                </a:solidFill>
                <a:latin typeface="Tahoma" pitchFamily="34" charset="0"/>
              </a:endParaRPr>
            </a:p>
          </p:txBody>
        </p:sp>
        <p:cxnSp>
          <p:nvCxnSpPr>
            <p:cNvPr id="142364" name="AutoShape 15"/>
            <p:cNvCxnSpPr>
              <a:cxnSpLocks noChangeShapeType="1"/>
              <a:stCxn id="142362" idx="6"/>
              <a:endCxn id="142363" idx="2"/>
            </p:cNvCxnSpPr>
            <p:nvPr/>
          </p:nvCxnSpPr>
          <p:spPr bwMode="auto">
            <a:xfrm>
              <a:off x="2592" y="3149"/>
              <a:ext cx="1296" cy="0"/>
            </a:xfrm>
            <a:prstGeom prst="straightConnector1">
              <a:avLst/>
            </a:prstGeom>
            <a:noFill/>
            <a:ln w="12700">
              <a:solidFill>
                <a:schemeClr val="tx1"/>
              </a:solidFill>
              <a:round/>
              <a:headEnd type="none" w="sm" len="sm"/>
              <a:tailEnd type="triangle" w="lg" len="med"/>
            </a:ln>
          </p:spPr>
        </p:cxnSp>
      </p:grpSp>
      <p:grpSp>
        <p:nvGrpSpPr>
          <p:cNvPr id="5" name="Group 16"/>
          <p:cNvGrpSpPr>
            <a:grpSpLocks/>
          </p:cNvGrpSpPr>
          <p:nvPr/>
        </p:nvGrpSpPr>
        <p:grpSpPr bwMode="auto">
          <a:xfrm>
            <a:off x="1676400" y="5308600"/>
            <a:ext cx="6477000" cy="547688"/>
            <a:chOff x="1248" y="3408"/>
            <a:chExt cx="4080" cy="345"/>
          </a:xfrm>
        </p:grpSpPr>
        <p:sp>
          <p:nvSpPr>
            <p:cNvPr id="142359" name="Oval 17"/>
            <p:cNvSpPr>
              <a:spLocks noChangeArrowheads="1"/>
            </p:cNvSpPr>
            <p:nvPr/>
          </p:nvSpPr>
          <p:spPr bwMode="auto">
            <a:xfrm>
              <a:off x="1248" y="3408"/>
              <a:ext cx="1536" cy="345"/>
            </a:xfrm>
            <a:prstGeom prst="ellipse">
              <a:avLst/>
            </a:prstGeom>
            <a:solidFill>
              <a:srgbClr val="99CCFF"/>
            </a:solidFill>
            <a:ln w="12700">
              <a:solidFill>
                <a:schemeClr val="tx1"/>
              </a:solidFill>
              <a:round/>
              <a:headEnd type="none" w="sm" len="sm"/>
              <a:tailEnd type="none" w="sm" len="sm"/>
            </a:ln>
          </p:spPr>
          <p:txBody>
            <a:bodyPr wrap="none" anchor="ctr"/>
            <a:lstStyle/>
            <a:p>
              <a:pPr algn="ctr"/>
              <a:r>
                <a:rPr lang="en-US" sz="1600" dirty="0">
                  <a:solidFill>
                    <a:schemeClr val="bg1"/>
                  </a:solidFill>
                  <a:latin typeface="Tahoma" pitchFamily="34" charset="0"/>
                </a:rPr>
                <a:t>The </a:t>
              </a:r>
              <a:r>
                <a:rPr lang="en-US" sz="1600" dirty="0" err="1">
                  <a:solidFill>
                    <a:schemeClr val="bg1"/>
                  </a:solidFill>
                  <a:latin typeface="Tahoma" pitchFamily="34" charset="0"/>
                </a:rPr>
                <a:t>AcRxDynamicLinker</a:t>
              </a:r>
              <a:endParaRPr lang="en-US" sz="1600" dirty="0">
                <a:solidFill>
                  <a:schemeClr val="bg1"/>
                </a:solidFill>
                <a:latin typeface="Tahoma" pitchFamily="34" charset="0"/>
              </a:endParaRPr>
            </a:p>
          </p:txBody>
        </p:sp>
        <p:sp>
          <p:nvSpPr>
            <p:cNvPr id="142360" name="Oval 18"/>
            <p:cNvSpPr>
              <a:spLocks noChangeArrowheads="1"/>
            </p:cNvSpPr>
            <p:nvPr/>
          </p:nvSpPr>
          <p:spPr bwMode="auto">
            <a:xfrm>
              <a:off x="3840" y="3408"/>
              <a:ext cx="1488" cy="345"/>
            </a:xfrm>
            <a:prstGeom prst="ellipse">
              <a:avLst/>
            </a:prstGeom>
            <a:solidFill>
              <a:srgbClr val="CCFFFF"/>
            </a:solidFill>
            <a:ln w="12700">
              <a:solidFill>
                <a:schemeClr val="tx1"/>
              </a:solidFill>
              <a:round/>
              <a:headEnd type="none" w="sm" len="sm"/>
              <a:tailEnd type="none" w="sm" len="sm"/>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AcRxDLinkerReactor</a:t>
              </a:r>
              <a:endParaRPr lang="en-US" sz="2400" dirty="0">
                <a:solidFill>
                  <a:srgbClr val="0070C0"/>
                </a:solidFill>
                <a:latin typeface="Tahoma" pitchFamily="34" charset="0"/>
              </a:endParaRPr>
            </a:p>
          </p:txBody>
        </p:sp>
        <p:cxnSp>
          <p:nvCxnSpPr>
            <p:cNvPr id="142361" name="AutoShape 19"/>
            <p:cNvCxnSpPr>
              <a:cxnSpLocks noChangeShapeType="1"/>
              <a:stCxn id="142359" idx="6"/>
              <a:endCxn id="142360" idx="2"/>
            </p:cNvCxnSpPr>
            <p:nvPr/>
          </p:nvCxnSpPr>
          <p:spPr bwMode="auto">
            <a:xfrm>
              <a:off x="2784" y="3581"/>
              <a:ext cx="1056" cy="0"/>
            </a:xfrm>
            <a:prstGeom prst="straightConnector1">
              <a:avLst/>
            </a:prstGeom>
            <a:noFill/>
            <a:ln w="12700">
              <a:solidFill>
                <a:schemeClr val="tx1"/>
              </a:solidFill>
              <a:round/>
              <a:headEnd type="none" w="sm" len="sm"/>
              <a:tailEnd type="triangle" w="lg" len="med"/>
            </a:ln>
          </p:spPr>
        </p:cxnSp>
      </p:grpSp>
      <p:grpSp>
        <p:nvGrpSpPr>
          <p:cNvPr id="6" name="Group 20"/>
          <p:cNvGrpSpPr>
            <a:grpSpLocks/>
          </p:cNvGrpSpPr>
          <p:nvPr/>
        </p:nvGrpSpPr>
        <p:grpSpPr bwMode="auto">
          <a:xfrm>
            <a:off x="2286000" y="1574800"/>
            <a:ext cx="1981200" cy="1265238"/>
            <a:chOff x="1632" y="1248"/>
            <a:chExt cx="1248" cy="797"/>
          </a:xfrm>
        </p:grpSpPr>
        <p:sp>
          <p:nvSpPr>
            <p:cNvPr id="142357" name="Oval 21"/>
            <p:cNvSpPr>
              <a:spLocks noChangeArrowheads="1"/>
            </p:cNvSpPr>
            <p:nvPr/>
          </p:nvSpPr>
          <p:spPr bwMode="auto">
            <a:xfrm>
              <a:off x="1632" y="1248"/>
              <a:ext cx="1248" cy="345"/>
            </a:xfrm>
            <a:prstGeom prst="ellipse">
              <a:avLst/>
            </a:prstGeom>
            <a:solidFill>
              <a:srgbClr val="CCFFFF"/>
            </a:solidFill>
            <a:ln w="12700">
              <a:solidFill>
                <a:schemeClr val="tx1"/>
              </a:solidFill>
              <a:round/>
              <a:headEnd type="none" w="sm" len="sm"/>
              <a:tailEnd type="none" w="sm" len="sm"/>
            </a:ln>
          </p:spPr>
          <p:txBody>
            <a:bodyPr wrap="none" anchor="ctr"/>
            <a:lstStyle/>
            <a:p>
              <a:pPr algn="ctr"/>
              <a:r>
                <a:rPr lang="en-US" sz="1600" dirty="0">
                  <a:solidFill>
                    <a:srgbClr val="0070C0"/>
                  </a:solidFill>
                  <a:latin typeface="Tahoma" pitchFamily="34" charset="0"/>
                </a:rPr>
                <a:t>Another AcDbObject</a:t>
              </a:r>
            </a:p>
          </p:txBody>
        </p:sp>
        <p:cxnSp>
          <p:nvCxnSpPr>
            <p:cNvPr id="142358" name="AutoShape 22"/>
            <p:cNvCxnSpPr>
              <a:cxnSpLocks noChangeShapeType="1"/>
              <a:stCxn id="142365" idx="2"/>
              <a:endCxn id="142357" idx="2"/>
            </p:cNvCxnSpPr>
            <p:nvPr/>
          </p:nvCxnSpPr>
          <p:spPr bwMode="auto">
            <a:xfrm rot="10800000">
              <a:off x="1632" y="1421"/>
              <a:ext cx="48" cy="624"/>
            </a:xfrm>
            <a:prstGeom prst="curvedConnector3">
              <a:avLst>
                <a:gd name="adj1" fmla="val 400000"/>
              </a:avLst>
            </a:prstGeom>
            <a:noFill/>
            <a:ln w="12700">
              <a:solidFill>
                <a:schemeClr val="tx1"/>
              </a:solidFill>
              <a:round/>
              <a:headEnd type="none" w="sm" len="sm"/>
              <a:tailEnd type="triangle" w="lg" len="med"/>
            </a:ln>
          </p:spPr>
        </p:cxnSp>
      </p:grpSp>
      <p:grpSp>
        <p:nvGrpSpPr>
          <p:cNvPr id="7" name="Group 23"/>
          <p:cNvGrpSpPr>
            <a:grpSpLocks/>
          </p:cNvGrpSpPr>
          <p:nvPr/>
        </p:nvGrpSpPr>
        <p:grpSpPr bwMode="auto">
          <a:xfrm>
            <a:off x="1828800" y="3403600"/>
            <a:ext cx="6781800" cy="547688"/>
            <a:chOff x="1344" y="2208"/>
            <a:chExt cx="4272" cy="345"/>
          </a:xfrm>
        </p:grpSpPr>
        <p:sp>
          <p:nvSpPr>
            <p:cNvPr id="142354" name="Oval 24"/>
            <p:cNvSpPr>
              <a:spLocks noChangeArrowheads="1"/>
            </p:cNvSpPr>
            <p:nvPr/>
          </p:nvSpPr>
          <p:spPr bwMode="auto">
            <a:xfrm>
              <a:off x="1344" y="2208"/>
              <a:ext cx="1666" cy="345"/>
            </a:xfrm>
            <a:prstGeom prst="ellipse">
              <a:avLst/>
            </a:prstGeom>
            <a:solidFill>
              <a:srgbClr val="99CCFF"/>
            </a:solidFill>
            <a:ln w="12700">
              <a:solidFill>
                <a:schemeClr val="tx1"/>
              </a:solidFill>
              <a:round/>
              <a:headEnd type="none" w="sm" len="sm"/>
              <a:tailEnd type="none" w="sm" len="sm"/>
            </a:ln>
          </p:spPr>
          <p:txBody>
            <a:bodyPr wrap="none" anchor="ctr"/>
            <a:lstStyle/>
            <a:p>
              <a:pPr algn="ctr"/>
              <a:r>
                <a:rPr lang="en-US" sz="1600" dirty="0">
                  <a:solidFill>
                    <a:schemeClr val="bg1"/>
                  </a:solidFill>
                  <a:latin typeface="Tahoma" pitchFamily="34" charset="0"/>
                </a:rPr>
                <a:t>The </a:t>
              </a:r>
              <a:r>
                <a:rPr lang="en-US" sz="1600" dirty="0" err="1">
                  <a:solidFill>
                    <a:schemeClr val="bg1"/>
                  </a:solidFill>
                  <a:latin typeface="Tahoma" pitchFamily="34" charset="0"/>
                </a:rPr>
                <a:t>AcDbLayoutManager</a:t>
              </a:r>
              <a:endParaRPr lang="en-US" sz="1600" dirty="0">
                <a:solidFill>
                  <a:schemeClr val="bg1"/>
                </a:solidFill>
                <a:latin typeface="Tahoma" pitchFamily="34" charset="0"/>
              </a:endParaRPr>
            </a:p>
          </p:txBody>
        </p:sp>
        <p:sp>
          <p:nvSpPr>
            <p:cNvPr id="142355" name="Oval 25"/>
            <p:cNvSpPr>
              <a:spLocks noChangeArrowheads="1"/>
            </p:cNvSpPr>
            <p:nvPr/>
          </p:nvSpPr>
          <p:spPr bwMode="auto">
            <a:xfrm>
              <a:off x="3792" y="2208"/>
              <a:ext cx="1824" cy="336"/>
            </a:xfrm>
            <a:prstGeom prst="ellipse">
              <a:avLst/>
            </a:prstGeom>
            <a:solidFill>
              <a:srgbClr val="CCFFFF"/>
            </a:solidFill>
            <a:ln w="12700">
              <a:solidFill>
                <a:schemeClr val="tx1"/>
              </a:solidFill>
              <a:round/>
              <a:headEnd type="none" w="sm" len="sm"/>
              <a:tailEnd type="none" w="sm" len="sm"/>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AcDbLayoutManagerReactor</a:t>
              </a:r>
              <a:endParaRPr lang="en-US" sz="2400" dirty="0">
                <a:solidFill>
                  <a:srgbClr val="0070C0"/>
                </a:solidFill>
                <a:latin typeface="Tahoma" pitchFamily="34" charset="0"/>
              </a:endParaRPr>
            </a:p>
          </p:txBody>
        </p:sp>
        <p:cxnSp>
          <p:nvCxnSpPr>
            <p:cNvPr id="142356" name="AutoShape 26"/>
            <p:cNvCxnSpPr>
              <a:cxnSpLocks noChangeShapeType="1"/>
              <a:stCxn id="142354" idx="6"/>
              <a:endCxn id="142355" idx="2"/>
            </p:cNvCxnSpPr>
            <p:nvPr/>
          </p:nvCxnSpPr>
          <p:spPr bwMode="auto">
            <a:xfrm flipV="1">
              <a:off x="3010" y="2376"/>
              <a:ext cx="782" cy="5"/>
            </a:xfrm>
            <a:prstGeom prst="straightConnector1">
              <a:avLst/>
            </a:prstGeom>
            <a:noFill/>
            <a:ln w="12700">
              <a:solidFill>
                <a:schemeClr val="tx1"/>
              </a:solidFill>
              <a:round/>
              <a:headEnd type="none" w="sm" len="sm"/>
              <a:tailEnd type="triangle" w="lg" len="med"/>
            </a:ln>
          </p:spPr>
        </p:cxnSp>
      </p:grpSp>
      <p:grpSp>
        <p:nvGrpSpPr>
          <p:cNvPr id="8" name="Group 27"/>
          <p:cNvGrpSpPr>
            <a:grpSpLocks/>
          </p:cNvGrpSpPr>
          <p:nvPr/>
        </p:nvGrpSpPr>
        <p:grpSpPr bwMode="auto">
          <a:xfrm>
            <a:off x="1676400" y="4013200"/>
            <a:ext cx="6934200" cy="547688"/>
            <a:chOff x="1248" y="2592"/>
            <a:chExt cx="4368" cy="345"/>
          </a:xfrm>
        </p:grpSpPr>
        <p:sp>
          <p:nvSpPr>
            <p:cNvPr id="142351" name="Oval 28"/>
            <p:cNvSpPr>
              <a:spLocks noChangeArrowheads="1"/>
            </p:cNvSpPr>
            <p:nvPr/>
          </p:nvSpPr>
          <p:spPr bwMode="auto">
            <a:xfrm>
              <a:off x="1248" y="2592"/>
              <a:ext cx="2016" cy="345"/>
            </a:xfrm>
            <a:prstGeom prst="ellipse">
              <a:avLst/>
            </a:prstGeom>
            <a:solidFill>
              <a:srgbClr val="99CCFF"/>
            </a:solidFill>
            <a:ln w="12700">
              <a:solidFill>
                <a:schemeClr val="tx1"/>
              </a:solidFill>
              <a:round/>
              <a:headEnd type="none" w="sm" len="sm"/>
              <a:tailEnd type="none" w="sm" len="sm"/>
            </a:ln>
          </p:spPr>
          <p:txBody>
            <a:bodyPr wrap="none" anchor="ctr"/>
            <a:lstStyle/>
            <a:p>
              <a:pPr algn="ctr"/>
              <a:r>
                <a:rPr lang="en-US" sz="1600" dirty="0">
                  <a:solidFill>
                    <a:schemeClr val="bg1"/>
                  </a:solidFill>
                  <a:latin typeface="Tahoma" pitchFamily="34" charset="0"/>
                </a:rPr>
                <a:t>The </a:t>
              </a:r>
              <a:r>
                <a:rPr lang="en-US" sz="1600" dirty="0" err="1">
                  <a:solidFill>
                    <a:schemeClr val="bg1"/>
                  </a:solidFill>
                  <a:latin typeface="Tahoma" pitchFamily="34" charset="0"/>
                </a:rPr>
                <a:t>AcDbTransactionManager</a:t>
              </a:r>
              <a:endParaRPr lang="en-US" sz="1600" dirty="0">
                <a:solidFill>
                  <a:schemeClr val="bg1"/>
                </a:solidFill>
                <a:latin typeface="Tahoma" pitchFamily="34" charset="0"/>
              </a:endParaRPr>
            </a:p>
          </p:txBody>
        </p:sp>
        <p:sp>
          <p:nvSpPr>
            <p:cNvPr id="142352" name="Oval 29"/>
            <p:cNvSpPr>
              <a:spLocks noChangeArrowheads="1"/>
            </p:cNvSpPr>
            <p:nvPr/>
          </p:nvSpPr>
          <p:spPr bwMode="auto">
            <a:xfrm>
              <a:off x="3696" y="2592"/>
              <a:ext cx="1920" cy="345"/>
            </a:xfrm>
            <a:prstGeom prst="ellipse">
              <a:avLst/>
            </a:prstGeom>
            <a:solidFill>
              <a:srgbClr val="CCFFFF"/>
            </a:solidFill>
            <a:ln w="12700">
              <a:solidFill>
                <a:schemeClr val="tx1"/>
              </a:solidFill>
              <a:round/>
              <a:headEnd type="none" w="sm" len="sm"/>
              <a:tailEnd type="none" w="sm" len="sm"/>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AcTransactionReactor</a:t>
              </a:r>
              <a:endParaRPr lang="en-US" sz="1600" dirty="0">
                <a:solidFill>
                  <a:srgbClr val="0070C0"/>
                </a:solidFill>
                <a:latin typeface="Tahoma" pitchFamily="34" charset="0"/>
              </a:endParaRPr>
            </a:p>
          </p:txBody>
        </p:sp>
        <p:cxnSp>
          <p:nvCxnSpPr>
            <p:cNvPr id="142353" name="AutoShape 30"/>
            <p:cNvCxnSpPr>
              <a:cxnSpLocks noChangeShapeType="1"/>
              <a:stCxn id="142351" idx="6"/>
              <a:endCxn id="142352" idx="2"/>
            </p:cNvCxnSpPr>
            <p:nvPr/>
          </p:nvCxnSpPr>
          <p:spPr bwMode="auto">
            <a:xfrm>
              <a:off x="3264" y="2765"/>
              <a:ext cx="432" cy="0"/>
            </a:xfrm>
            <a:prstGeom prst="straightConnector1">
              <a:avLst/>
            </a:prstGeom>
            <a:noFill/>
            <a:ln w="12700">
              <a:solidFill>
                <a:schemeClr val="tx1"/>
              </a:solidFill>
              <a:round/>
              <a:headEnd type="none" w="sm" len="sm"/>
              <a:tailEnd type="triangle" w="lg" len="med"/>
            </a:ln>
          </p:spPr>
        </p:cxnSp>
      </p:grpSp>
      <p:sp>
        <p:nvSpPr>
          <p:cNvPr id="142349" name="Rectangle 32"/>
          <p:cNvSpPr>
            <a:spLocks noChangeArrowheads="1"/>
          </p:cNvSpPr>
          <p:nvPr/>
        </p:nvSpPr>
        <p:spPr bwMode="auto">
          <a:xfrm rot="16200000">
            <a:off x="307376" y="3048180"/>
            <a:ext cx="1728278" cy="393700"/>
          </a:xfrm>
          <a:prstGeom prst="rect">
            <a:avLst/>
          </a:prstGeom>
          <a:noFill/>
          <a:ln w="9525">
            <a:noFill/>
            <a:miter lim="800000"/>
            <a:headEnd/>
            <a:tailEnd/>
          </a:ln>
        </p:spPr>
        <p:txBody>
          <a:bodyPr/>
          <a:lstStyle/>
          <a:p>
            <a:pPr>
              <a:spcAft>
                <a:spcPct val="5000"/>
              </a:spcAft>
            </a:pPr>
            <a:r>
              <a:rPr lang="en-US" sz="2200" b="1" dirty="0"/>
              <a:t>Subjects</a:t>
            </a:r>
          </a:p>
        </p:txBody>
      </p:sp>
      <p:sp>
        <p:nvSpPr>
          <p:cNvPr id="142350" name="Rectangle 33"/>
          <p:cNvSpPr>
            <a:spLocks noChangeArrowheads="1"/>
          </p:cNvSpPr>
          <p:nvPr/>
        </p:nvSpPr>
        <p:spPr bwMode="auto">
          <a:xfrm>
            <a:off x="5331126" y="836761"/>
            <a:ext cx="3183146" cy="633323"/>
          </a:xfrm>
          <a:prstGeom prst="rect">
            <a:avLst/>
          </a:prstGeom>
          <a:noFill/>
          <a:ln w="9525">
            <a:noFill/>
            <a:miter lim="800000"/>
            <a:headEnd/>
            <a:tailEnd/>
          </a:ln>
        </p:spPr>
        <p:txBody>
          <a:bodyPr/>
          <a:lstStyle/>
          <a:p>
            <a:pPr algn="ctr">
              <a:spcAft>
                <a:spcPct val="5000"/>
              </a:spcAft>
            </a:pPr>
            <a:r>
              <a:rPr lang="en-US" sz="2200" b="1" dirty="0"/>
              <a:t>Observers (reactors)</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74" name="Rectangle 38"/>
          <p:cNvSpPr>
            <a:spLocks noGrp="1" noChangeArrowheads="1"/>
          </p:cNvSpPr>
          <p:nvPr>
            <p:ph type="title"/>
          </p:nvPr>
        </p:nvSpPr>
        <p:spPr/>
        <p:txBody>
          <a:bodyPr/>
          <a:lstStyle/>
          <a:p>
            <a:pPr eaLnBrk="1" hangingPunct="1"/>
            <a:r>
              <a:rPr lang="en-US">
                <a:solidFill>
                  <a:schemeClr val="tx1"/>
                </a:solidFill>
              </a:rPr>
              <a:t>AutoCAD</a:t>
            </a:r>
          </a:p>
        </p:txBody>
      </p:sp>
      <p:sp>
        <p:nvSpPr>
          <p:cNvPr id="143363" name="Rectangle 2"/>
          <p:cNvSpPr>
            <a:spLocks noChangeArrowheads="1"/>
          </p:cNvSpPr>
          <p:nvPr/>
        </p:nvSpPr>
        <p:spPr bwMode="auto">
          <a:xfrm>
            <a:off x="1168400" y="1371600"/>
            <a:ext cx="3429000" cy="4800600"/>
          </a:xfrm>
          <a:prstGeom prst="rect">
            <a:avLst/>
          </a:prstGeom>
          <a:solidFill>
            <a:srgbClr val="C0C0C0"/>
          </a:solidFill>
          <a:ln w="12700">
            <a:solidFill>
              <a:schemeClr val="bg2"/>
            </a:solidFill>
            <a:miter lim="800000"/>
            <a:headEnd type="none" w="sm" len="sm"/>
            <a:tailEnd type="none" w="sm" len="sm"/>
          </a:ln>
        </p:spPr>
        <p:txBody>
          <a:bodyPr wrap="none" anchor="ctr"/>
          <a:lstStyle/>
          <a:p>
            <a:pPr algn="ctr"/>
            <a:endParaRPr lang="ru-RU" sz="1600">
              <a:latin typeface="Tahoma" pitchFamily="34" charset="0"/>
            </a:endParaRPr>
          </a:p>
        </p:txBody>
      </p:sp>
      <p:sp>
        <p:nvSpPr>
          <p:cNvPr id="143364" name="Text Box 3"/>
          <p:cNvSpPr txBox="1">
            <a:spLocks noChangeArrowheads="1"/>
          </p:cNvSpPr>
          <p:nvPr/>
        </p:nvSpPr>
        <p:spPr bwMode="auto">
          <a:xfrm>
            <a:off x="3454400" y="5867400"/>
            <a:ext cx="915988" cy="317500"/>
          </a:xfrm>
          <a:prstGeom prst="rect">
            <a:avLst/>
          </a:prstGeom>
          <a:noFill/>
          <a:ln w="57150">
            <a:noFill/>
            <a:miter lim="800000"/>
            <a:headEnd type="none" w="sm" len="sm"/>
            <a:tailEnd type="none" w="sm" len="sm"/>
          </a:ln>
        </p:spPr>
        <p:txBody>
          <a:bodyPr wrap="none" anchor="ctr"/>
          <a:lstStyle/>
          <a:p>
            <a:pPr algn="ctr"/>
            <a:r>
              <a:rPr lang="en-US" sz="1600">
                <a:latin typeface="Tahoma" pitchFamily="34" charset="0"/>
              </a:rPr>
              <a:t>AutoCAD</a:t>
            </a:r>
          </a:p>
        </p:txBody>
      </p:sp>
      <p:grpSp>
        <p:nvGrpSpPr>
          <p:cNvPr id="2" name="Group 4"/>
          <p:cNvGrpSpPr>
            <a:grpSpLocks/>
          </p:cNvGrpSpPr>
          <p:nvPr/>
        </p:nvGrpSpPr>
        <p:grpSpPr bwMode="auto">
          <a:xfrm>
            <a:off x="1244600" y="4648200"/>
            <a:ext cx="7315200" cy="469900"/>
            <a:chOff x="864" y="3168"/>
            <a:chExt cx="4608" cy="296"/>
          </a:xfrm>
        </p:grpSpPr>
        <p:sp>
          <p:nvSpPr>
            <p:cNvPr id="143399" name="Oval 5"/>
            <p:cNvSpPr>
              <a:spLocks noChangeArrowheads="1"/>
            </p:cNvSpPr>
            <p:nvPr/>
          </p:nvSpPr>
          <p:spPr bwMode="auto">
            <a:xfrm>
              <a:off x="864" y="3168"/>
              <a:ext cx="2105" cy="296"/>
            </a:xfrm>
            <a:prstGeom prst="ellipse">
              <a:avLst/>
            </a:prstGeom>
            <a:solidFill>
              <a:srgbClr val="99CCFF"/>
            </a:solidFill>
            <a:ln w="12700">
              <a:solidFill>
                <a:schemeClr val="tx1"/>
              </a:solidFill>
              <a:round/>
              <a:headEnd type="none" w="sm" len="sm"/>
              <a:tailEnd type="none" w="lg" len="med"/>
            </a:ln>
          </p:spPr>
          <p:txBody>
            <a:bodyPr wrap="none" anchor="ctr"/>
            <a:lstStyle/>
            <a:p>
              <a:pPr algn="ctr"/>
              <a:r>
                <a:rPr lang="en-US" sz="1600" dirty="0">
                  <a:solidFill>
                    <a:schemeClr val="bg1"/>
                  </a:solidFill>
                  <a:latin typeface="Tahoma" pitchFamily="34" charset="0"/>
                </a:rPr>
                <a:t>The </a:t>
              </a:r>
              <a:r>
                <a:rPr lang="en-US" sz="1600" dirty="0" err="1">
                  <a:solidFill>
                    <a:schemeClr val="bg1"/>
                  </a:solidFill>
                  <a:latin typeface="Tahoma" pitchFamily="34" charset="0"/>
                </a:rPr>
                <a:t>AcApLongTransactionManager</a:t>
              </a:r>
              <a:endParaRPr lang="en-US" sz="1600" dirty="0">
                <a:solidFill>
                  <a:schemeClr val="bg1"/>
                </a:solidFill>
                <a:latin typeface="Tahoma" pitchFamily="34" charset="0"/>
              </a:endParaRPr>
            </a:p>
          </p:txBody>
        </p:sp>
        <p:sp>
          <p:nvSpPr>
            <p:cNvPr id="143400" name="Oval 6"/>
            <p:cNvSpPr>
              <a:spLocks noChangeArrowheads="1"/>
            </p:cNvSpPr>
            <p:nvPr/>
          </p:nvSpPr>
          <p:spPr bwMode="auto">
            <a:xfrm>
              <a:off x="3408" y="3168"/>
              <a:ext cx="2064" cy="296"/>
            </a:xfrm>
            <a:prstGeom prst="ellipse">
              <a:avLst/>
            </a:prstGeom>
            <a:solidFill>
              <a:srgbClr val="CCFFFF"/>
            </a:solidFill>
            <a:ln w="12700">
              <a:solidFill>
                <a:schemeClr val="tx1"/>
              </a:solidFill>
              <a:round/>
              <a:headEnd type="none" w="sm" len="sm"/>
              <a:tailEnd type="none" w="lg" len="med"/>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AcApLongTransactionReactor</a:t>
              </a:r>
              <a:endParaRPr lang="en-US" sz="1600" dirty="0">
                <a:solidFill>
                  <a:srgbClr val="0070C0"/>
                </a:solidFill>
                <a:latin typeface="Tahoma" pitchFamily="34" charset="0"/>
              </a:endParaRPr>
            </a:p>
          </p:txBody>
        </p:sp>
        <p:cxnSp>
          <p:nvCxnSpPr>
            <p:cNvPr id="143401" name="AutoShape 7"/>
            <p:cNvCxnSpPr>
              <a:cxnSpLocks noChangeShapeType="1"/>
              <a:stCxn id="143399" idx="6"/>
              <a:endCxn id="143400" idx="2"/>
            </p:cNvCxnSpPr>
            <p:nvPr/>
          </p:nvCxnSpPr>
          <p:spPr bwMode="auto">
            <a:xfrm>
              <a:off x="2969" y="3316"/>
              <a:ext cx="439" cy="0"/>
            </a:xfrm>
            <a:prstGeom prst="straightConnector1">
              <a:avLst/>
            </a:prstGeom>
            <a:noFill/>
            <a:ln w="12700">
              <a:solidFill>
                <a:schemeClr val="tx1"/>
              </a:solidFill>
              <a:round/>
              <a:headEnd type="none" w="sm" len="sm"/>
              <a:tailEnd type="triangle" w="lg" len="med"/>
            </a:ln>
          </p:spPr>
        </p:cxnSp>
      </p:grpSp>
      <p:grpSp>
        <p:nvGrpSpPr>
          <p:cNvPr id="3" name="Group 8"/>
          <p:cNvGrpSpPr>
            <a:grpSpLocks/>
          </p:cNvGrpSpPr>
          <p:nvPr/>
        </p:nvGrpSpPr>
        <p:grpSpPr bwMode="auto">
          <a:xfrm>
            <a:off x="1320800" y="5181600"/>
            <a:ext cx="7010400" cy="457200"/>
            <a:chOff x="912" y="3504"/>
            <a:chExt cx="4416" cy="288"/>
          </a:xfrm>
        </p:grpSpPr>
        <p:sp>
          <p:nvSpPr>
            <p:cNvPr id="143396" name="Oval 9"/>
            <p:cNvSpPr>
              <a:spLocks noChangeArrowheads="1"/>
            </p:cNvSpPr>
            <p:nvPr/>
          </p:nvSpPr>
          <p:spPr bwMode="auto">
            <a:xfrm>
              <a:off x="912" y="3504"/>
              <a:ext cx="1968" cy="288"/>
            </a:xfrm>
            <a:prstGeom prst="ellipse">
              <a:avLst/>
            </a:prstGeom>
            <a:solidFill>
              <a:srgbClr val="99CCFF"/>
            </a:solidFill>
            <a:ln w="12700">
              <a:solidFill>
                <a:schemeClr val="tx1"/>
              </a:solidFill>
              <a:round/>
              <a:headEnd type="none" w="sm" len="sm"/>
              <a:tailEnd type="none" w="lg" len="med"/>
            </a:ln>
          </p:spPr>
          <p:txBody>
            <a:bodyPr wrap="none" anchor="ctr"/>
            <a:lstStyle/>
            <a:p>
              <a:pPr algn="ctr"/>
              <a:r>
                <a:rPr lang="en-US" sz="1600">
                  <a:solidFill>
                    <a:schemeClr val="bg1"/>
                  </a:solidFill>
                  <a:latin typeface="Tahoma" pitchFamily="34" charset="0"/>
                </a:rPr>
                <a:t>The AcApDocumentManager</a:t>
              </a:r>
            </a:p>
          </p:txBody>
        </p:sp>
        <p:sp>
          <p:nvSpPr>
            <p:cNvPr id="143397" name="Oval 10"/>
            <p:cNvSpPr>
              <a:spLocks noChangeArrowheads="1"/>
            </p:cNvSpPr>
            <p:nvPr/>
          </p:nvSpPr>
          <p:spPr bwMode="auto">
            <a:xfrm>
              <a:off x="3456" y="3504"/>
              <a:ext cx="1872" cy="288"/>
            </a:xfrm>
            <a:prstGeom prst="ellipse">
              <a:avLst/>
            </a:prstGeom>
            <a:solidFill>
              <a:srgbClr val="CCFFFF"/>
            </a:solidFill>
            <a:ln w="12700">
              <a:solidFill>
                <a:schemeClr val="tx1"/>
              </a:solidFill>
              <a:round/>
              <a:headEnd type="none" w="sm" len="sm"/>
              <a:tailEnd type="none" w="lg" len="med"/>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AcApDocManagerReactor</a:t>
              </a:r>
              <a:endParaRPr lang="en-US" sz="1600" dirty="0">
                <a:solidFill>
                  <a:srgbClr val="0070C0"/>
                </a:solidFill>
                <a:latin typeface="Tahoma" pitchFamily="34" charset="0"/>
              </a:endParaRPr>
            </a:p>
          </p:txBody>
        </p:sp>
        <p:cxnSp>
          <p:nvCxnSpPr>
            <p:cNvPr id="143398" name="AutoShape 11"/>
            <p:cNvCxnSpPr>
              <a:cxnSpLocks noChangeShapeType="1"/>
              <a:stCxn id="143396" idx="6"/>
              <a:endCxn id="143397" idx="2"/>
            </p:cNvCxnSpPr>
            <p:nvPr/>
          </p:nvCxnSpPr>
          <p:spPr bwMode="auto">
            <a:xfrm>
              <a:off x="2880" y="3648"/>
              <a:ext cx="576" cy="0"/>
            </a:xfrm>
            <a:prstGeom prst="straightConnector1">
              <a:avLst/>
            </a:prstGeom>
            <a:noFill/>
            <a:ln w="12700">
              <a:solidFill>
                <a:schemeClr val="tx1"/>
              </a:solidFill>
              <a:round/>
              <a:headEnd type="none" w="sm" len="sm"/>
              <a:tailEnd type="triangle" w="lg" len="med"/>
            </a:ln>
          </p:spPr>
        </p:cxnSp>
      </p:grpSp>
      <p:grpSp>
        <p:nvGrpSpPr>
          <p:cNvPr id="4" name="Group 12"/>
          <p:cNvGrpSpPr>
            <a:grpSpLocks/>
          </p:cNvGrpSpPr>
          <p:nvPr/>
        </p:nvGrpSpPr>
        <p:grpSpPr bwMode="auto">
          <a:xfrm>
            <a:off x="1778000" y="5715000"/>
            <a:ext cx="6172200" cy="393700"/>
            <a:chOff x="1200" y="3840"/>
            <a:chExt cx="3888" cy="248"/>
          </a:xfrm>
        </p:grpSpPr>
        <p:sp>
          <p:nvSpPr>
            <p:cNvPr id="143393" name="Oval 13"/>
            <p:cNvSpPr>
              <a:spLocks noChangeArrowheads="1"/>
            </p:cNvSpPr>
            <p:nvPr/>
          </p:nvSpPr>
          <p:spPr bwMode="auto">
            <a:xfrm>
              <a:off x="1200" y="3840"/>
              <a:ext cx="960" cy="248"/>
            </a:xfrm>
            <a:prstGeom prst="ellipse">
              <a:avLst/>
            </a:prstGeom>
            <a:solidFill>
              <a:srgbClr val="99CCFF"/>
            </a:solidFill>
            <a:ln w="12700">
              <a:solidFill>
                <a:schemeClr val="tx1"/>
              </a:solidFill>
              <a:round/>
              <a:headEnd type="none" w="sm" len="sm"/>
              <a:tailEnd type="none" w="lg" len="med"/>
            </a:ln>
          </p:spPr>
          <p:txBody>
            <a:bodyPr wrap="none" anchor="ctr"/>
            <a:lstStyle/>
            <a:p>
              <a:pPr algn="ctr"/>
              <a:r>
                <a:rPr lang="en-US" sz="1600">
                  <a:solidFill>
                    <a:schemeClr val="bg1"/>
                  </a:solidFill>
                  <a:latin typeface="Tahoma" pitchFamily="34" charset="0"/>
                </a:rPr>
                <a:t>The AcEditor</a:t>
              </a:r>
            </a:p>
          </p:txBody>
        </p:sp>
        <p:sp>
          <p:nvSpPr>
            <p:cNvPr id="143394" name="Oval 14"/>
            <p:cNvSpPr>
              <a:spLocks noChangeArrowheads="1"/>
            </p:cNvSpPr>
            <p:nvPr/>
          </p:nvSpPr>
          <p:spPr bwMode="auto">
            <a:xfrm>
              <a:off x="3600" y="3840"/>
              <a:ext cx="1488" cy="248"/>
            </a:xfrm>
            <a:prstGeom prst="ellipse">
              <a:avLst/>
            </a:prstGeom>
            <a:solidFill>
              <a:srgbClr val="CCFFFF"/>
            </a:solidFill>
            <a:ln w="12700">
              <a:solidFill>
                <a:schemeClr val="tx1"/>
              </a:solidFill>
              <a:round/>
              <a:headEnd type="none" w="sm" len="sm"/>
              <a:tailEnd type="none" w="lg" len="med"/>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AcEditorReactor</a:t>
              </a:r>
              <a:endParaRPr lang="en-US" sz="1600" dirty="0">
                <a:solidFill>
                  <a:srgbClr val="0070C0"/>
                </a:solidFill>
                <a:latin typeface="Tahoma" pitchFamily="34" charset="0"/>
              </a:endParaRPr>
            </a:p>
          </p:txBody>
        </p:sp>
        <p:cxnSp>
          <p:nvCxnSpPr>
            <p:cNvPr id="143395" name="AutoShape 15"/>
            <p:cNvCxnSpPr>
              <a:cxnSpLocks noChangeShapeType="1"/>
              <a:stCxn id="143393" idx="6"/>
              <a:endCxn id="143394" idx="2"/>
            </p:cNvCxnSpPr>
            <p:nvPr/>
          </p:nvCxnSpPr>
          <p:spPr bwMode="auto">
            <a:xfrm>
              <a:off x="2160" y="3964"/>
              <a:ext cx="1440" cy="0"/>
            </a:xfrm>
            <a:prstGeom prst="straightConnector1">
              <a:avLst/>
            </a:prstGeom>
            <a:noFill/>
            <a:ln w="12700">
              <a:solidFill>
                <a:schemeClr val="tx1"/>
              </a:solidFill>
              <a:round/>
              <a:headEnd type="none" w="sm" len="sm"/>
              <a:tailEnd type="triangle" w="lg" len="med"/>
            </a:ln>
          </p:spPr>
        </p:cxnSp>
      </p:grpSp>
      <p:grpSp>
        <p:nvGrpSpPr>
          <p:cNvPr id="5" name="Group 16"/>
          <p:cNvGrpSpPr>
            <a:grpSpLocks/>
          </p:cNvGrpSpPr>
          <p:nvPr/>
        </p:nvGrpSpPr>
        <p:grpSpPr bwMode="auto">
          <a:xfrm>
            <a:off x="1320800" y="3657600"/>
            <a:ext cx="6934200" cy="838200"/>
            <a:chOff x="912" y="2544"/>
            <a:chExt cx="4368" cy="528"/>
          </a:xfrm>
        </p:grpSpPr>
        <p:sp>
          <p:nvSpPr>
            <p:cNvPr id="143390" name="Oval 17"/>
            <p:cNvSpPr>
              <a:spLocks noChangeArrowheads="1"/>
            </p:cNvSpPr>
            <p:nvPr/>
          </p:nvSpPr>
          <p:spPr bwMode="auto">
            <a:xfrm>
              <a:off x="912" y="2544"/>
              <a:ext cx="1728" cy="336"/>
            </a:xfrm>
            <a:prstGeom prst="ellipse">
              <a:avLst/>
            </a:prstGeom>
            <a:solidFill>
              <a:srgbClr val="99CCFF"/>
            </a:solidFill>
            <a:ln w="12700">
              <a:solidFill>
                <a:schemeClr val="tx1"/>
              </a:solidFill>
              <a:round/>
              <a:headEnd type="none" w="sm" len="sm"/>
              <a:tailEnd type="none" w="lg" len="med"/>
            </a:ln>
          </p:spPr>
          <p:txBody>
            <a:bodyPr wrap="none" anchor="ctr"/>
            <a:lstStyle/>
            <a:p>
              <a:pPr algn="ctr"/>
              <a:r>
                <a:rPr lang="en-US" sz="1600">
                  <a:solidFill>
                    <a:schemeClr val="bg1"/>
                  </a:solidFill>
                  <a:latin typeface="Tahoma" pitchFamily="34" charset="0"/>
                </a:rPr>
                <a:t>The AcEdInputPointManager</a:t>
              </a:r>
            </a:p>
          </p:txBody>
        </p:sp>
        <p:sp>
          <p:nvSpPr>
            <p:cNvPr id="143391" name="Oval 18"/>
            <p:cNvSpPr>
              <a:spLocks noChangeArrowheads="1"/>
            </p:cNvSpPr>
            <p:nvPr/>
          </p:nvSpPr>
          <p:spPr bwMode="auto">
            <a:xfrm>
              <a:off x="3504" y="2832"/>
              <a:ext cx="1776" cy="240"/>
            </a:xfrm>
            <a:prstGeom prst="ellipse">
              <a:avLst/>
            </a:prstGeom>
            <a:solidFill>
              <a:srgbClr val="CCFFFF"/>
            </a:solidFill>
            <a:ln w="12700">
              <a:solidFill>
                <a:schemeClr val="tx1"/>
              </a:solidFill>
              <a:round/>
              <a:headEnd type="none" w="sm" len="sm"/>
              <a:tailEnd type="none" w="lg" len="med"/>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AcEdInputContextReactor</a:t>
              </a:r>
              <a:endParaRPr lang="en-US" sz="1600" dirty="0">
                <a:solidFill>
                  <a:srgbClr val="0070C0"/>
                </a:solidFill>
                <a:latin typeface="Tahoma" pitchFamily="34" charset="0"/>
              </a:endParaRPr>
            </a:p>
          </p:txBody>
        </p:sp>
        <p:cxnSp>
          <p:nvCxnSpPr>
            <p:cNvPr id="143392" name="AutoShape 19"/>
            <p:cNvCxnSpPr>
              <a:cxnSpLocks noChangeShapeType="1"/>
              <a:stCxn id="143390" idx="6"/>
              <a:endCxn id="143391" idx="2"/>
            </p:cNvCxnSpPr>
            <p:nvPr/>
          </p:nvCxnSpPr>
          <p:spPr bwMode="auto">
            <a:xfrm>
              <a:off x="2640" y="2712"/>
              <a:ext cx="864" cy="240"/>
            </a:xfrm>
            <a:prstGeom prst="straightConnector1">
              <a:avLst/>
            </a:prstGeom>
            <a:noFill/>
            <a:ln w="12700">
              <a:solidFill>
                <a:schemeClr val="tx1"/>
              </a:solidFill>
              <a:round/>
              <a:headEnd type="none" w="sm" len="sm"/>
              <a:tailEnd type="triangle" w="lg" len="med"/>
            </a:ln>
          </p:spPr>
        </p:cxnSp>
      </p:grpSp>
      <p:grpSp>
        <p:nvGrpSpPr>
          <p:cNvPr id="6" name="Group 20"/>
          <p:cNvGrpSpPr>
            <a:grpSpLocks/>
          </p:cNvGrpSpPr>
          <p:nvPr/>
        </p:nvGrpSpPr>
        <p:grpSpPr bwMode="auto">
          <a:xfrm>
            <a:off x="4064000" y="3733800"/>
            <a:ext cx="4114800" cy="393700"/>
            <a:chOff x="2640" y="2592"/>
            <a:chExt cx="2592" cy="248"/>
          </a:xfrm>
        </p:grpSpPr>
        <p:sp>
          <p:nvSpPr>
            <p:cNvPr id="143388" name="Oval 21"/>
            <p:cNvSpPr>
              <a:spLocks noChangeArrowheads="1"/>
            </p:cNvSpPr>
            <p:nvPr/>
          </p:nvSpPr>
          <p:spPr bwMode="auto">
            <a:xfrm>
              <a:off x="3504" y="2592"/>
              <a:ext cx="1728" cy="248"/>
            </a:xfrm>
            <a:prstGeom prst="ellipse">
              <a:avLst/>
            </a:prstGeom>
            <a:solidFill>
              <a:srgbClr val="CCFF99"/>
            </a:solidFill>
            <a:ln w="12700">
              <a:solidFill>
                <a:schemeClr val="tx1"/>
              </a:solidFill>
              <a:round/>
              <a:headEnd type="none" w="sm" len="sm"/>
              <a:tailEnd type="none" w="sm" len="sm"/>
            </a:ln>
          </p:spPr>
          <p:txBody>
            <a:bodyPr wrap="none" anchor="ctr"/>
            <a:lstStyle/>
            <a:p>
              <a:pPr algn="ctr"/>
              <a:r>
                <a:rPr lang="en-US" sz="1600" dirty="0">
                  <a:latin typeface="Tahoma" pitchFamily="34" charset="0"/>
                </a:rPr>
                <a:t>An </a:t>
              </a:r>
              <a:r>
                <a:rPr lang="en-US" sz="1600" dirty="0" err="1">
                  <a:latin typeface="Tahoma" pitchFamily="34" charset="0"/>
                </a:rPr>
                <a:t>AcEdInputPointMonitor</a:t>
              </a:r>
              <a:endParaRPr lang="en-US" sz="1600" dirty="0">
                <a:latin typeface="Tahoma" pitchFamily="34" charset="0"/>
              </a:endParaRPr>
            </a:p>
          </p:txBody>
        </p:sp>
        <p:cxnSp>
          <p:nvCxnSpPr>
            <p:cNvPr id="143389" name="AutoShape 22"/>
            <p:cNvCxnSpPr>
              <a:cxnSpLocks noChangeShapeType="1"/>
              <a:stCxn id="143390" idx="6"/>
              <a:endCxn id="143388" idx="2"/>
            </p:cNvCxnSpPr>
            <p:nvPr/>
          </p:nvCxnSpPr>
          <p:spPr bwMode="auto">
            <a:xfrm>
              <a:off x="2640" y="2712"/>
              <a:ext cx="864" cy="4"/>
            </a:xfrm>
            <a:prstGeom prst="straightConnector1">
              <a:avLst/>
            </a:prstGeom>
            <a:noFill/>
            <a:ln w="12700">
              <a:solidFill>
                <a:schemeClr val="tx1"/>
              </a:solidFill>
              <a:round/>
              <a:headEnd type="none" w="sm" len="sm"/>
              <a:tailEnd type="triangle" w="lg" len="med"/>
            </a:ln>
          </p:spPr>
        </p:cxnSp>
      </p:grpSp>
      <p:grpSp>
        <p:nvGrpSpPr>
          <p:cNvPr id="7" name="Group 23"/>
          <p:cNvGrpSpPr>
            <a:grpSpLocks/>
          </p:cNvGrpSpPr>
          <p:nvPr/>
        </p:nvGrpSpPr>
        <p:grpSpPr bwMode="auto">
          <a:xfrm>
            <a:off x="4064000" y="3352800"/>
            <a:ext cx="4114800" cy="571500"/>
            <a:chOff x="2640" y="2352"/>
            <a:chExt cx="2592" cy="360"/>
          </a:xfrm>
        </p:grpSpPr>
        <p:sp>
          <p:nvSpPr>
            <p:cNvPr id="143386" name="Oval 24"/>
            <p:cNvSpPr>
              <a:spLocks noChangeArrowheads="1"/>
            </p:cNvSpPr>
            <p:nvPr/>
          </p:nvSpPr>
          <p:spPr bwMode="auto">
            <a:xfrm>
              <a:off x="3504" y="2352"/>
              <a:ext cx="1728" cy="248"/>
            </a:xfrm>
            <a:prstGeom prst="ellipse">
              <a:avLst/>
            </a:prstGeom>
            <a:solidFill>
              <a:srgbClr val="CCFF99"/>
            </a:solidFill>
            <a:ln w="12700">
              <a:solidFill>
                <a:schemeClr val="tx1"/>
              </a:solidFill>
              <a:round/>
              <a:headEnd type="none" w="sm" len="sm"/>
              <a:tailEnd type="none" w="sm" len="sm"/>
            </a:ln>
          </p:spPr>
          <p:txBody>
            <a:bodyPr wrap="none" anchor="ctr"/>
            <a:lstStyle/>
            <a:p>
              <a:pPr algn="ctr"/>
              <a:r>
                <a:rPr lang="en-US" sz="1600" dirty="0">
                  <a:latin typeface="Tahoma" pitchFamily="34" charset="0"/>
                </a:rPr>
                <a:t>An </a:t>
              </a:r>
              <a:r>
                <a:rPr lang="en-US" sz="1600" dirty="0" err="1">
                  <a:latin typeface="Tahoma" pitchFamily="34" charset="0"/>
                </a:rPr>
                <a:t>AcEdInputPointFilter</a:t>
              </a:r>
              <a:endParaRPr lang="en-US" sz="1600" dirty="0">
                <a:latin typeface="Tahoma" pitchFamily="34" charset="0"/>
              </a:endParaRPr>
            </a:p>
          </p:txBody>
        </p:sp>
        <p:cxnSp>
          <p:nvCxnSpPr>
            <p:cNvPr id="143387" name="AutoShape 25"/>
            <p:cNvCxnSpPr>
              <a:cxnSpLocks noChangeShapeType="1"/>
              <a:stCxn id="143390" idx="6"/>
              <a:endCxn id="143386" idx="2"/>
            </p:cNvCxnSpPr>
            <p:nvPr/>
          </p:nvCxnSpPr>
          <p:spPr bwMode="auto">
            <a:xfrm flipV="1">
              <a:off x="2640" y="2476"/>
              <a:ext cx="864" cy="236"/>
            </a:xfrm>
            <a:prstGeom prst="straightConnector1">
              <a:avLst/>
            </a:prstGeom>
            <a:noFill/>
            <a:ln w="12700">
              <a:solidFill>
                <a:schemeClr val="tx1"/>
              </a:solidFill>
              <a:round/>
              <a:headEnd type="none" w="sm" len="sm"/>
              <a:tailEnd type="triangle" w="lg" len="med"/>
            </a:ln>
          </p:spPr>
        </p:cxnSp>
      </p:grpSp>
      <p:grpSp>
        <p:nvGrpSpPr>
          <p:cNvPr id="8" name="Group 26"/>
          <p:cNvGrpSpPr>
            <a:grpSpLocks/>
          </p:cNvGrpSpPr>
          <p:nvPr/>
        </p:nvGrpSpPr>
        <p:grpSpPr bwMode="auto">
          <a:xfrm>
            <a:off x="1320800" y="2743200"/>
            <a:ext cx="7315200" cy="469900"/>
            <a:chOff x="912" y="1968"/>
            <a:chExt cx="4608" cy="296"/>
          </a:xfrm>
        </p:grpSpPr>
        <p:sp>
          <p:nvSpPr>
            <p:cNvPr id="143383" name="Oval 27"/>
            <p:cNvSpPr>
              <a:spLocks noChangeArrowheads="1"/>
            </p:cNvSpPr>
            <p:nvPr/>
          </p:nvSpPr>
          <p:spPr bwMode="auto">
            <a:xfrm>
              <a:off x="912" y="1968"/>
              <a:ext cx="1728" cy="296"/>
            </a:xfrm>
            <a:prstGeom prst="ellipse">
              <a:avLst/>
            </a:prstGeom>
            <a:solidFill>
              <a:srgbClr val="99CCFF"/>
            </a:solidFill>
            <a:ln w="12700">
              <a:solidFill>
                <a:schemeClr val="tx1"/>
              </a:solidFill>
              <a:round/>
              <a:headEnd type="none" w="sm" len="sm"/>
              <a:tailEnd type="none" w="lg" len="med"/>
            </a:ln>
          </p:spPr>
          <p:txBody>
            <a:bodyPr wrap="none" anchor="ctr"/>
            <a:lstStyle/>
            <a:p>
              <a:pPr algn="ctr"/>
              <a:r>
                <a:rPr lang="en-US" sz="1600">
                  <a:solidFill>
                    <a:schemeClr val="bg1"/>
                  </a:solidFill>
                  <a:latin typeface="Tahoma" pitchFamily="34" charset="0"/>
                </a:rPr>
                <a:t>The AcApProfileManager</a:t>
              </a:r>
            </a:p>
          </p:txBody>
        </p:sp>
        <p:sp>
          <p:nvSpPr>
            <p:cNvPr id="143384" name="Oval 28"/>
            <p:cNvSpPr>
              <a:spLocks noChangeArrowheads="1"/>
            </p:cNvSpPr>
            <p:nvPr/>
          </p:nvSpPr>
          <p:spPr bwMode="auto">
            <a:xfrm>
              <a:off x="3360" y="1968"/>
              <a:ext cx="2160" cy="288"/>
            </a:xfrm>
            <a:prstGeom prst="ellipse">
              <a:avLst/>
            </a:prstGeom>
            <a:solidFill>
              <a:srgbClr val="CCFFFF"/>
            </a:solidFill>
            <a:ln w="12700">
              <a:solidFill>
                <a:schemeClr val="tx1"/>
              </a:solidFill>
              <a:round/>
              <a:headEnd type="none" w="sm" len="sm"/>
              <a:tailEnd type="none" w="lg" len="med"/>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AcApProfileManagerReactor</a:t>
              </a:r>
              <a:endParaRPr lang="en-US" sz="1600" dirty="0">
                <a:solidFill>
                  <a:srgbClr val="0070C0"/>
                </a:solidFill>
                <a:latin typeface="Tahoma" pitchFamily="34" charset="0"/>
              </a:endParaRPr>
            </a:p>
          </p:txBody>
        </p:sp>
        <p:cxnSp>
          <p:nvCxnSpPr>
            <p:cNvPr id="143385" name="AutoShape 29"/>
            <p:cNvCxnSpPr>
              <a:cxnSpLocks noChangeShapeType="1"/>
              <a:stCxn id="143383" idx="6"/>
              <a:endCxn id="143384" idx="2"/>
            </p:cNvCxnSpPr>
            <p:nvPr/>
          </p:nvCxnSpPr>
          <p:spPr bwMode="auto">
            <a:xfrm flipV="1">
              <a:off x="2640" y="2112"/>
              <a:ext cx="720" cy="4"/>
            </a:xfrm>
            <a:prstGeom prst="straightConnector1">
              <a:avLst/>
            </a:prstGeom>
            <a:noFill/>
            <a:ln w="12700">
              <a:solidFill>
                <a:schemeClr val="tx1"/>
              </a:solidFill>
              <a:round/>
              <a:headEnd type="none" w="sm" len="sm"/>
              <a:tailEnd type="triangle" w="lg" len="med"/>
            </a:ln>
          </p:spPr>
        </p:cxnSp>
      </p:grpSp>
      <p:grpSp>
        <p:nvGrpSpPr>
          <p:cNvPr id="9" name="Group 30"/>
          <p:cNvGrpSpPr>
            <a:grpSpLocks/>
          </p:cNvGrpSpPr>
          <p:nvPr/>
        </p:nvGrpSpPr>
        <p:grpSpPr bwMode="auto">
          <a:xfrm>
            <a:off x="1549400" y="2209800"/>
            <a:ext cx="6324600" cy="393700"/>
            <a:chOff x="1056" y="1632"/>
            <a:chExt cx="3984" cy="248"/>
          </a:xfrm>
        </p:grpSpPr>
        <p:sp>
          <p:nvSpPr>
            <p:cNvPr id="143380" name="Oval 31"/>
            <p:cNvSpPr>
              <a:spLocks noChangeArrowheads="1"/>
            </p:cNvSpPr>
            <p:nvPr/>
          </p:nvSpPr>
          <p:spPr bwMode="auto">
            <a:xfrm>
              <a:off x="3552" y="1632"/>
              <a:ext cx="1488" cy="248"/>
            </a:xfrm>
            <a:prstGeom prst="ellipse">
              <a:avLst/>
            </a:prstGeom>
            <a:solidFill>
              <a:srgbClr val="CCFFFF"/>
            </a:solidFill>
            <a:ln w="12700">
              <a:solidFill>
                <a:schemeClr val="tx1"/>
              </a:solidFill>
              <a:round/>
              <a:headEnd type="none" w="sm" len="sm"/>
              <a:tailEnd type="none" w="lg" len="med"/>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AcGsReactor</a:t>
              </a:r>
              <a:r>
                <a:rPr lang="en-US" sz="1600" dirty="0">
                  <a:solidFill>
                    <a:srgbClr val="0070C0"/>
                  </a:solidFill>
                  <a:latin typeface="Tahoma" pitchFamily="34" charset="0"/>
                </a:rPr>
                <a:t> </a:t>
              </a:r>
            </a:p>
          </p:txBody>
        </p:sp>
        <p:sp>
          <p:nvSpPr>
            <p:cNvPr id="143381" name="Oval 32"/>
            <p:cNvSpPr>
              <a:spLocks noChangeArrowheads="1"/>
            </p:cNvSpPr>
            <p:nvPr/>
          </p:nvSpPr>
          <p:spPr bwMode="auto">
            <a:xfrm>
              <a:off x="1056" y="1632"/>
              <a:ext cx="1584" cy="248"/>
            </a:xfrm>
            <a:prstGeom prst="ellipse">
              <a:avLst/>
            </a:prstGeom>
            <a:solidFill>
              <a:srgbClr val="99CCFF"/>
            </a:solidFill>
            <a:ln w="12700">
              <a:solidFill>
                <a:schemeClr val="tx1"/>
              </a:solidFill>
              <a:round/>
              <a:headEnd type="none" w="sm" len="sm"/>
              <a:tailEnd type="none" w="lg" len="med"/>
            </a:ln>
          </p:spPr>
          <p:txBody>
            <a:bodyPr wrap="none" anchor="ctr"/>
            <a:lstStyle/>
            <a:p>
              <a:pPr algn="ctr"/>
              <a:r>
                <a:rPr lang="en-US" sz="1600" dirty="0">
                  <a:solidFill>
                    <a:schemeClr val="bg1"/>
                  </a:solidFill>
                  <a:latin typeface="Tahoma" pitchFamily="34" charset="0"/>
                </a:rPr>
                <a:t>The </a:t>
              </a:r>
              <a:r>
                <a:rPr lang="en-US" sz="1600" dirty="0" err="1">
                  <a:solidFill>
                    <a:schemeClr val="bg1"/>
                  </a:solidFill>
                  <a:latin typeface="Tahoma" pitchFamily="34" charset="0"/>
                </a:rPr>
                <a:t>AcGsManager</a:t>
              </a:r>
              <a:endParaRPr lang="en-US" sz="1600" dirty="0">
                <a:solidFill>
                  <a:schemeClr val="bg1"/>
                </a:solidFill>
                <a:latin typeface="Tahoma" pitchFamily="34" charset="0"/>
              </a:endParaRPr>
            </a:p>
          </p:txBody>
        </p:sp>
        <p:cxnSp>
          <p:nvCxnSpPr>
            <p:cNvPr id="143382" name="AutoShape 33"/>
            <p:cNvCxnSpPr>
              <a:cxnSpLocks noChangeShapeType="1"/>
              <a:stCxn id="143381" idx="6"/>
              <a:endCxn id="143380" idx="2"/>
            </p:cNvCxnSpPr>
            <p:nvPr/>
          </p:nvCxnSpPr>
          <p:spPr bwMode="auto">
            <a:xfrm>
              <a:off x="2640" y="1756"/>
              <a:ext cx="912" cy="0"/>
            </a:xfrm>
            <a:prstGeom prst="straightConnector1">
              <a:avLst/>
            </a:prstGeom>
            <a:noFill/>
            <a:ln w="12700">
              <a:solidFill>
                <a:schemeClr val="tx1"/>
              </a:solidFill>
              <a:round/>
              <a:headEnd type="none" w="sm" len="sm"/>
              <a:tailEnd type="triangle" w="lg" len="med"/>
            </a:ln>
          </p:spPr>
        </p:cxnSp>
      </p:grpSp>
      <p:grpSp>
        <p:nvGrpSpPr>
          <p:cNvPr id="10" name="Group 34"/>
          <p:cNvGrpSpPr>
            <a:grpSpLocks/>
          </p:cNvGrpSpPr>
          <p:nvPr/>
        </p:nvGrpSpPr>
        <p:grpSpPr bwMode="auto">
          <a:xfrm>
            <a:off x="1244600" y="1524000"/>
            <a:ext cx="7010400" cy="546100"/>
            <a:chOff x="864" y="1200"/>
            <a:chExt cx="4416" cy="344"/>
          </a:xfrm>
        </p:grpSpPr>
        <p:sp>
          <p:nvSpPr>
            <p:cNvPr id="143377" name="Oval 35"/>
            <p:cNvSpPr>
              <a:spLocks noChangeArrowheads="1"/>
            </p:cNvSpPr>
            <p:nvPr/>
          </p:nvSpPr>
          <p:spPr bwMode="auto">
            <a:xfrm>
              <a:off x="864" y="1200"/>
              <a:ext cx="2016" cy="344"/>
            </a:xfrm>
            <a:prstGeom prst="ellipse">
              <a:avLst/>
            </a:prstGeom>
            <a:solidFill>
              <a:srgbClr val="99CCFF"/>
            </a:solidFill>
            <a:ln w="12700">
              <a:solidFill>
                <a:schemeClr val="tx1"/>
              </a:solidFill>
              <a:round/>
              <a:headEnd type="none" w="sm" len="sm"/>
              <a:tailEnd type="none" w="lg" len="med"/>
            </a:ln>
          </p:spPr>
          <p:txBody>
            <a:bodyPr wrap="none" anchor="ctr"/>
            <a:lstStyle/>
            <a:p>
              <a:pPr algn="ctr"/>
              <a:r>
                <a:rPr lang="en-US" sz="1600">
                  <a:solidFill>
                    <a:schemeClr val="bg1"/>
                  </a:solidFill>
                  <a:latin typeface="Tahoma" pitchFamily="34" charset="0"/>
                </a:rPr>
                <a:t>The AcDbSummaryInfoManager </a:t>
              </a:r>
            </a:p>
          </p:txBody>
        </p:sp>
        <p:sp>
          <p:nvSpPr>
            <p:cNvPr id="143378" name="Oval 36"/>
            <p:cNvSpPr>
              <a:spLocks noChangeArrowheads="1"/>
            </p:cNvSpPr>
            <p:nvPr/>
          </p:nvSpPr>
          <p:spPr bwMode="auto">
            <a:xfrm>
              <a:off x="3317" y="1200"/>
              <a:ext cx="1963" cy="344"/>
            </a:xfrm>
            <a:prstGeom prst="ellipse">
              <a:avLst/>
            </a:prstGeom>
            <a:solidFill>
              <a:srgbClr val="CCFFFF"/>
            </a:solidFill>
            <a:ln w="12700">
              <a:solidFill>
                <a:schemeClr val="tx1"/>
              </a:solidFill>
              <a:round/>
              <a:headEnd type="none" w="sm" len="sm"/>
              <a:tailEnd type="none" w="lg" len="med"/>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AcDbSummaryInfoReactor</a:t>
              </a:r>
              <a:r>
                <a:rPr lang="en-US" sz="1600" dirty="0">
                  <a:solidFill>
                    <a:srgbClr val="0070C0"/>
                  </a:solidFill>
                  <a:latin typeface="Tahoma" pitchFamily="34" charset="0"/>
                </a:rPr>
                <a:t> </a:t>
              </a:r>
            </a:p>
          </p:txBody>
        </p:sp>
        <p:cxnSp>
          <p:nvCxnSpPr>
            <p:cNvPr id="143379" name="AutoShape 37"/>
            <p:cNvCxnSpPr>
              <a:cxnSpLocks noChangeShapeType="1"/>
              <a:stCxn id="143377" idx="6"/>
              <a:endCxn id="143378" idx="2"/>
            </p:cNvCxnSpPr>
            <p:nvPr/>
          </p:nvCxnSpPr>
          <p:spPr bwMode="auto">
            <a:xfrm>
              <a:off x="2880" y="1372"/>
              <a:ext cx="437" cy="0"/>
            </a:xfrm>
            <a:prstGeom prst="straightConnector1">
              <a:avLst/>
            </a:prstGeom>
            <a:noFill/>
            <a:ln w="12700">
              <a:solidFill>
                <a:schemeClr val="tx1"/>
              </a:solidFill>
              <a:round/>
              <a:headEnd type="none" w="sm" len="sm"/>
              <a:tailEnd type="triangle" w="lg" len="med"/>
            </a:ln>
          </p:spPr>
        </p:cxnSp>
      </p:grpSp>
      <p:sp>
        <p:nvSpPr>
          <p:cNvPr id="41" name="Rectangle 32"/>
          <p:cNvSpPr>
            <a:spLocks noChangeArrowheads="1"/>
          </p:cNvSpPr>
          <p:nvPr/>
        </p:nvSpPr>
        <p:spPr bwMode="auto">
          <a:xfrm rot="16200000">
            <a:off x="22718" y="3462228"/>
            <a:ext cx="1728278" cy="393700"/>
          </a:xfrm>
          <a:prstGeom prst="rect">
            <a:avLst/>
          </a:prstGeom>
          <a:noFill/>
          <a:ln w="9525">
            <a:noFill/>
            <a:miter lim="800000"/>
            <a:headEnd/>
            <a:tailEnd/>
          </a:ln>
        </p:spPr>
        <p:txBody>
          <a:bodyPr/>
          <a:lstStyle/>
          <a:p>
            <a:pPr>
              <a:spcAft>
                <a:spcPct val="5000"/>
              </a:spcAft>
            </a:pPr>
            <a:r>
              <a:rPr lang="en-US" sz="2200" b="1" dirty="0"/>
              <a:t>Subjects</a:t>
            </a:r>
          </a:p>
        </p:txBody>
      </p:sp>
      <p:sp>
        <p:nvSpPr>
          <p:cNvPr id="42" name="Rectangle 33"/>
          <p:cNvSpPr>
            <a:spLocks noChangeArrowheads="1"/>
          </p:cNvSpPr>
          <p:nvPr/>
        </p:nvSpPr>
        <p:spPr bwMode="auto">
          <a:xfrm>
            <a:off x="5331126" y="836761"/>
            <a:ext cx="3183146" cy="633323"/>
          </a:xfrm>
          <a:prstGeom prst="rect">
            <a:avLst/>
          </a:prstGeom>
          <a:noFill/>
          <a:ln w="9525">
            <a:noFill/>
            <a:miter lim="800000"/>
            <a:headEnd/>
            <a:tailEnd/>
          </a:ln>
        </p:spPr>
        <p:txBody>
          <a:bodyPr/>
          <a:lstStyle/>
          <a:p>
            <a:pPr algn="ctr">
              <a:spcAft>
                <a:spcPct val="5000"/>
              </a:spcAft>
            </a:pPr>
            <a:r>
              <a:rPr lang="en-US" sz="2200" b="1" dirty="0"/>
              <a:t>Observers (reactors)</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4387" name="Rectangle 2"/>
          <p:cNvSpPr>
            <a:spLocks noGrp="1" noChangeArrowheads="1"/>
          </p:cNvSpPr>
          <p:nvPr>
            <p:ph type="title"/>
          </p:nvPr>
        </p:nvSpPr>
        <p:spPr/>
        <p:txBody>
          <a:bodyPr/>
          <a:lstStyle/>
          <a:p>
            <a:pPr eaLnBrk="1" hangingPunct="1"/>
            <a:r>
              <a:rPr lang="en-US"/>
              <a:t>Acting as an Observer</a:t>
            </a:r>
          </a:p>
        </p:txBody>
      </p:sp>
      <p:sp>
        <p:nvSpPr>
          <p:cNvPr id="144388" name="Rectangle 3"/>
          <p:cNvSpPr>
            <a:spLocks noGrp="1" noChangeArrowheads="1"/>
          </p:cNvSpPr>
          <p:nvPr>
            <p:ph idx="1"/>
          </p:nvPr>
        </p:nvSpPr>
        <p:spPr>
          <a:xfrm>
            <a:off x="749300" y="1508627"/>
            <a:ext cx="7933930" cy="3006224"/>
          </a:xfrm>
        </p:spPr>
        <p:txBody>
          <a:bodyPr/>
          <a:lstStyle/>
          <a:p>
            <a:pPr marL="0" indent="0" eaLnBrk="1" hangingPunct="1">
              <a:spcBef>
                <a:spcPts val="1200"/>
              </a:spcBef>
              <a:buFontTx/>
              <a:buNone/>
            </a:pPr>
            <a:r>
              <a:rPr lang="en-US" sz="2400" dirty="0"/>
              <a:t>Derive a concrete observer class</a:t>
            </a:r>
          </a:p>
          <a:p>
            <a:pPr lvl="1" eaLnBrk="1" hangingPunct="1">
              <a:spcBef>
                <a:spcPts val="1200"/>
              </a:spcBef>
            </a:pPr>
            <a:r>
              <a:rPr lang="en-US" sz="2000" dirty="0"/>
              <a:t>Override notification functions</a:t>
            </a:r>
          </a:p>
          <a:p>
            <a:pPr marL="0" indent="0" eaLnBrk="1" hangingPunct="1">
              <a:spcBef>
                <a:spcPts val="1200"/>
              </a:spcBef>
              <a:buFontTx/>
              <a:buNone/>
            </a:pPr>
            <a:r>
              <a:rPr lang="en-US" sz="2400" dirty="0"/>
              <a:t>Instantiate it</a:t>
            </a:r>
          </a:p>
          <a:p>
            <a:pPr marL="0" indent="0" eaLnBrk="1" hangingPunct="1">
              <a:spcBef>
                <a:spcPts val="1200"/>
              </a:spcBef>
              <a:buFontTx/>
              <a:buNone/>
            </a:pPr>
            <a:r>
              <a:rPr lang="en-US" sz="2400" dirty="0"/>
              <a:t>Attach it to subject</a:t>
            </a:r>
          </a:p>
          <a:p>
            <a:pPr marL="0" indent="0" eaLnBrk="1" hangingPunct="1">
              <a:spcBef>
                <a:spcPts val="1200"/>
              </a:spcBef>
              <a:buFontTx/>
              <a:buNone/>
            </a:pPr>
            <a:r>
              <a:rPr lang="en-US" sz="2400" dirty="0"/>
              <a:t>Remove it when done</a:t>
            </a:r>
          </a:p>
          <a:p>
            <a:pPr lvl="1" eaLnBrk="1" hangingPunct="1">
              <a:spcBef>
                <a:spcPts val="1200"/>
              </a:spcBef>
            </a:pPr>
            <a:r>
              <a:rPr lang="en-US" sz="2000" dirty="0"/>
              <a:t>At least when application is unloaded</a:t>
            </a:r>
          </a:p>
          <a:p>
            <a:pPr lvl="1" eaLnBrk="1" hangingPunct="1">
              <a:spcBef>
                <a:spcPts val="1200"/>
              </a:spcBef>
            </a:pPr>
            <a:endParaRPr lang="en-US" sz="2000" dirty="0"/>
          </a:p>
        </p:txBody>
      </p:sp>
    </p:spTree>
  </p:cSld>
  <p:clrMapOvr>
    <a:masterClrMapping/>
  </p:clrMapOvr>
  <p:transition>
    <p:fade thruBlk="1"/>
  </p:transition>
</p:sld>
</file>

<file path=ppt/slides/slide1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5411" name="Rectangle 2"/>
          <p:cNvSpPr>
            <a:spLocks noGrp="1" noChangeArrowheads="1"/>
          </p:cNvSpPr>
          <p:nvPr>
            <p:ph type="title"/>
          </p:nvPr>
        </p:nvSpPr>
        <p:spPr/>
        <p:txBody>
          <a:bodyPr/>
          <a:lstStyle/>
          <a:p>
            <a:pPr eaLnBrk="1" hangingPunct="1"/>
            <a:r>
              <a:rPr lang="en-US" dirty="0"/>
              <a:t>Acting as a Subject</a:t>
            </a:r>
          </a:p>
        </p:txBody>
      </p:sp>
      <p:sp>
        <p:nvSpPr>
          <p:cNvPr id="145412" name="Rectangle 3"/>
          <p:cNvSpPr>
            <a:spLocks noGrp="1" noChangeArrowheads="1"/>
          </p:cNvSpPr>
          <p:nvPr>
            <p:ph idx="1"/>
          </p:nvPr>
        </p:nvSpPr>
        <p:spPr/>
        <p:txBody>
          <a:bodyPr/>
          <a:lstStyle/>
          <a:p>
            <a:pPr marL="0" indent="0" eaLnBrk="1" hangingPunct="1">
              <a:spcBef>
                <a:spcPts val="1200"/>
              </a:spcBef>
              <a:buFontTx/>
              <a:buNone/>
            </a:pPr>
            <a:r>
              <a:rPr lang="en-US" sz="2400" dirty="0"/>
              <a:t>Define your own observer (notification) interface</a:t>
            </a:r>
          </a:p>
          <a:p>
            <a:pPr marL="0" indent="0" eaLnBrk="1" hangingPunct="1">
              <a:spcBef>
                <a:spcPts val="1200"/>
              </a:spcBef>
              <a:buFontTx/>
              <a:buNone/>
            </a:pPr>
            <a:r>
              <a:rPr lang="en-US" sz="2400" dirty="0"/>
              <a:t>Provide methods to attach/detach observers</a:t>
            </a:r>
          </a:p>
          <a:p>
            <a:pPr marL="0" indent="0" eaLnBrk="1" hangingPunct="1">
              <a:spcBef>
                <a:spcPts val="1200"/>
              </a:spcBef>
              <a:buFontTx/>
              <a:buNone/>
            </a:pPr>
            <a:r>
              <a:rPr lang="en-US" sz="2400" dirty="0"/>
              <a:t>Send notifications when state changes</a:t>
            </a:r>
          </a:p>
          <a:p>
            <a:pPr lvl="1" eaLnBrk="1" hangingPunct="1">
              <a:spcBef>
                <a:spcPts val="1200"/>
              </a:spcBef>
            </a:pPr>
            <a:r>
              <a:rPr lang="en-US" sz="2000" dirty="0"/>
              <a:t>If your observer (reactor) is database resident then open it for </a:t>
            </a:r>
            <a:r>
              <a:rPr lang="en-US" sz="2000" i="1" dirty="0" err="1"/>
              <a:t>kForNotify</a:t>
            </a:r>
            <a:endParaRPr lang="en-US" sz="2000" i="1" dirty="0"/>
          </a:p>
        </p:txBody>
      </p:sp>
    </p:spTree>
  </p:cSld>
  <p:clrMapOvr>
    <a:masterClrMapping/>
  </p:clrMapOvr>
  <p:transition>
    <p:fade thruBlk="1"/>
  </p:transition>
</p:sld>
</file>

<file path=ppt/slides/slide1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6435" name="Rectangle 2"/>
          <p:cNvSpPr>
            <a:spLocks noGrp="1" noChangeArrowheads="1"/>
          </p:cNvSpPr>
          <p:nvPr>
            <p:ph type="title"/>
          </p:nvPr>
        </p:nvSpPr>
        <p:spPr/>
        <p:txBody>
          <a:bodyPr/>
          <a:lstStyle/>
          <a:p>
            <a:pPr eaLnBrk="1" hangingPunct="1"/>
            <a:r>
              <a:rPr lang="en-US" dirty="0"/>
              <a:t>Lab - Step 7</a:t>
            </a:r>
          </a:p>
        </p:txBody>
      </p:sp>
      <p:sp>
        <p:nvSpPr>
          <p:cNvPr id="146436" name="Rectangle 3"/>
          <p:cNvSpPr>
            <a:spLocks noGrp="1" noChangeArrowheads="1"/>
          </p:cNvSpPr>
          <p:nvPr>
            <p:ph idx="1"/>
          </p:nvPr>
        </p:nvSpPr>
        <p:spPr>
          <a:xfrm>
            <a:off x="749300" y="1508627"/>
            <a:ext cx="7933930" cy="663074"/>
          </a:xfrm>
        </p:spPr>
        <p:txBody>
          <a:bodyPr/>
          <a:lstStyle/>
          <a:p>
            <a:pPr marL="0" indent="0" eaLnBrk="1" hangingPunct="1">
              <a:buFontTx/>
              <a:buNone/>
            </a:pPr>
            <a:r>
              <a:rPr lang="en-US" sz="2800" dirty="0"/>
              <a:t>Observing various subjects</a:t>
            </a:r>
          </a:p>
        </p:txBody>
      </p:sp>
    </p:spTree>
  </p:cSld>
  <p:clrMapOvr>
    <a:masterClrMapping/>
  </p:clrMapOvr>
  <p:transition>
    <p:fade thruBlk="1"/>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2150" y="1175252"/>
            <a:ext cx="7933930" cy="5139824"/>
          </a:xfrm>
        </p:spPr>
        <p:txBody>
          <a:bodyPr/>
          <a:lstStyle/>
          <a:p>
            <a:r>
              <a:rPr lang="en-US" sz="2000" dirty="0"/>
              <a:t>AutoCAD Developer Center  - download training  labs     </a:t>
            </a:r>
          </a:p>
          <a:p>
            <a:pPr lvl="1"/>
            <a:r>
              <a:rPr lang="en-US" sz="1600" dirty="0">
                <a:hlinkClick r:id="rId2"/>
              </a:rPr>
              <a:t>https://</a:t>
            </a:r>
            <a:r>
              <a:rPr lang="en-US" sz="1600" dirty="0" err="1">
                <a:hlinkClick r:id="rId2"/>
              </a:rPr>
              <a:t>www.autodesk.com</a:t>
            </a:r>
            <a:r>
              <a:rPr lang="en-US" sz="1600" dirty="0">
                <a:hlinkClick r:id="rId2"/>
              </a:rPr>
              <a:t>/developer-network/platform-technologies/</a:t>
            </a:r>
            <a:r>
              <a:rPr lang="en-US" sz="1600" dirty="0" err="1">
                <a:hlinkClick r:id="rId2"/>
              </a:rPr>
              <a:t>autocad</a:t>
            </a:r>
            <a:endParaRPr lang="en-US" sz="800" dirty="0">
              <a:sym typeface="Arial" pitchFamily="34" charset="0"/>
            </a:endParaRPr>
          </a:p>
          <a:p>
            <a:pPr defTabSz="909587">
              <a:spcBef>
                <a:spcPct val="0"/>
              </a:spcBef>
              <a:tabLst>
                <a:tab pos="7590240" algn="r"/>
              </a:tabLst>
              <a:defRPr/>
            </a:pPr>
            <a:r>
              <a:rPr lang="en-US" sz="2000" dirty="0">
                <a:sym typeface="Arial" pitchFamily="34" charset="0"/>
              </a:rPr>
              <a:t>Blogs</a:t>
            </a:r>
          </a:p>
          <a:p>
            <a:pPr marL="536575" indent="-131763" defTabSz="909587">
              <a:spcBef>
                <a:spcPts val="1200"/>
              </a:spcBef>
              <a:buFont typeface="Wingdings" pitchFamily="2" charset="2"/>
              <a:buNone/>
              <a:tabLst>
                <a:tab pos="7590240" algn="r"/>
              </a:tabLst>
              <a:defRPr/>
            </a:pPr>
            <a:r>
              <a:rPr lang="en-US" sz="1600" dirty="0">
                <a:sym typeface="Arial" pitchFamily="34" charset="0"/>
              </a:rPr>
              <a:t>Through the Interface     (AutoCAD.NET)</a:t>
            </a:r>
          </a:p>
          <a:p>
            <a:pPr marL="536575" lvl="1" indent="-131763" defTabSz="909587">
              <a:spcBef>
                <a:spcPct val="0"/>
              </a:spcBef>
              <a:buFont typeface="Wingdings" pitchFamily="2" charset="2"/>
              <a:buNone/>
              <a:tabLst>
                <a:tab pos="7590240" algn="r"/>
              </a:tabLst>
              <a:defRPr/>
            </a:pPr>
            <a:r>
              <a:rPr lang="en-US" sz="1600" dirty="0">
                <a:sym typeface="Arial" pitchFamily="34" charset="0"/>
                <a:hlinkClick r:id="rId3"/>
              </a:rPr>
              <a:t>http://through-the-interface.typepad.com/through_the_interface/</a:t>
            </a:r>
          </a:p>
          <a:p>
            <a:pPr marL="536575" indent="-131763" defTabSz="909587">
              <a:spcBef>
                <a:spcPts val="300"/>
              </a:spcBef>
              <a:buFont typeface="Wingdings" pitchFamily="2" charset="2"/>
              <a:buNone/>
              <a:tabLst>
                <a:tab pos="7590240" algn="r"/>
              </a:tabLst>
              <a:defRPr/>
            </a:pPr>
            <a:endParaRPr lang="en-US" sz="1600" dirty="0">
              <a:sym typeface="Arial" pitchFamily="34" charset="0"/>
            </a:endParaRPr>
          </a:p>
          <a:p>
            <a:pPr marL="536575" indent="-131763" defTabSz="909587">
              <a:spcBef>
                <a:spcPts val="300"/>
              </a:spcBef>
              <a:buFont typeface="Wingdings" pitchFamily="2" charset="2"/>
              <a:buNone/>
              <a:tabLst>
                <a:tab pos="7590240" algn="r"/>
              </a:tabLst>
              <a:defRPr/>
            </a:pPr>
            <a:r>
              <a:rPr lang="en-US" sz="1600" dirty="0">
                <a:sym typeface="Arial" pitchFamily="34" charset="0"/>
              </a:rPr>
              <a:t>AutoCAD </a:t>
            </a:r>
            <a:r>
              <a:rPr lang="en-US" sz="1600" dirty="0" err="1">
                <a:sym typeface="Arial" pitchFamily="34" charset="0"/>
              </a:rPr>
              <a:t>DevBlog</a:t>
            </a:r>
            <a:r>
              <a:rPr lang="en-US" sz="1600" dirty="0">
                <a:sym typeface="Arial" pitchFamily="34" charset="0"/>
              </a:rPr>
              <a:t> </a:t>
            </a:r>
          </a:p>
          <a:p>
            <a:pPr marL="536575" indent="-131763" defTabSz="909587">
              <a:spcBef>
                <a:spcPct val="0"/>
              </a:spcBef>
              <a:buFont typeface="Wingdings" pitchFamily="2" charset="2"/>
              <a:buNone/>
              <a:tabLst>
                <a:tab pos="7590240" algn="r"/>
              </a:tabLst>
              <a:defRPr/>
            </a:pPr>
            <a:r>
              <a:rPr lang="en-US" sz="1600" dirty="0">
                <a:sym typeface="Arial" pitchFamily="34" charset="0"/>
                <a:hlinkClick r:id="rId4"/>
              </a:rPr>
              <a:t>http://adndevblog.typepad.com/</a:t>
            </a:r>
            <a:r>
              <a:rPr lang="en-US" sz="1600" dirty="0" err="1">
                <a:sym typeface="Arial" pitchFamily="34" charset="0"/>
                <a:hlinkClick r:id="rId4"/>
              </a:rPr>
              <a:t>autocad</a:t>
            </a:r>
            <a:r>
              <a:rPr lang="en-US" sz="1600" dirty="0">
                <a:sym typeface="Arial" pitchFamily="34" charset="0"/>
                <a:hlinkClick r:id="rId4"/>
              </a:rPr>
              <a:t>/</a:t>
            </a:r>
            <a:endParaRPr lang="en-US" sz="1800" dirty="0">
              <a:sym typeface="Arial" pitchFamily="34" charset="0"/>
            </a:endParaRPr>
          </a:p>
          <a:p>
            <a:pPr marL="571147" lvl="1" indent="0">
              <a:buNone/>
            </a:pPr>
            <a:endParaRPr lang="en-US" sz="1600" dirty="0">
              <a:sym typeface="Arial" pitchFamily="34" charset="0"/>
            </a:endParaRPr>
          </a:p>
          <a:p>
            <a:r>
              <a:rPr lang="en-US" sz="2000" dirty="0"/>
              <a:t>AutoCAD .NET Training (classroom)</a:t>
            </a:r>
          </a:p>
          <a:p>
            <a:pPr lvl="1"/>
            <a:r>
              <a:rPr lang="en-US" sz="1600" dirty="0">
                <a:hlinkClick r:id="rId3"/>
              </a:rPr>
              <a:t>http://www.autodesk.com/apitraining</a:t>
            </a:r>
            <a:endParaRPr lang="en-US" sz="1600" dirty="0"/>
          </a:p>
          <a:p>
            <a:pPr lvl="1"/>
            <a:endParaRPr lang="en-US" sz="2000" dirty="0">
              <a:sym typeface="Arial" pitchFamily="34" charset="0"/>
            </a:endParaRPr>
          </a:p>
          <a:p>
            <a:pPr lvl="1"/>
            <a:endParaRPr lang="en-US" sz="2000" dirty="0"/>
          </a:p>
        </p:txBody>
      </p:sp>
      <p:sp>
        <p:nvSpPr>
          <p:cNvPr id="5" name="Title 1"/>
          <p:cNvSpPr txBox="1">
            <a:spLocks/>
          </p:cNvSpPr>
          <p:nvPr/>
        </p:nvSpPr>
        <p:spPr>
          <a:xfrm>
            <a:off x="749300" y="255588"/>
            <a:ext cx="7934325" cy="735012"/>
          </a:xfrm>
          <a:prstGeom prst="rect">
            <a:avLst/>
          </a:prstGeom>
        </p:spPr>
        <p:txBody>
          <a:bodyPr/>
          <a:lst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a:lstStyle>
          <a:p>
            <a:r>
              <a:rPr lang="en-US" dirty="0"/>
              <a:t>More API Resources</a:t>
            </a:r>
          </a:p>
        </p:txBody>
      </p:sp>
    </p:spTree>
  </p:cSld>
  <p:clrMapOvr>
    <a:masterClrMapping/>
  </p:clrMapOvr>
  <p:transition spd="med">
    <p:fad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Content Placeholder 5"/>
          <p:cNvSpPr>
            <a:spLocks noGrp="1"/>
          </p:cNvSpPr>
          <p:nvPr>
            <p:ph idx="4294967295"/>
          </p:nvPr>
        </p:nvSpPr>
        <p:spPr>
          <a:xfrm>
            <a:off x="2819400" y="2971801"/>
            <a:ext cx="3124200" cy="609600"/>
          </a:xfrm>
          <a:prstGeom prst="rect">
            <a:avLst/>
          </a:prstGeom>
        </p:spPr>
        <p:txBody>
          <a:bodyPr/>
          <a:lstStyle/>
          <a:p>
            <a:pPr marL="0" indent="0" eaLnBrk="1" hangingPunct="1">
              <a:buNone/>
            </a:pPr>
            <a:r>
              <a:rPr lang="en-US" sz="3600" dirty="0"/>
              <a:t>  </a:t>
            </a:r>
            <a:r>
              <a:rPr lang="en-US" sz="4000" dirty="0">
                <a:solidFill>
                  <a:srgbClr val="0000CC"/>
                </a:solidFill>
              </a:rPr>
              <a:t>Thank You !</a:t>
            </a:r>
          </a:p>
        </p:txBody>
      </p:sp>
    </p:spTree>
    <p:extLst>
      <p:ext uri="{BB962C8B-B14F-4D97-AF65-F5344CB8AC3E}">
        <p14:creationId xmlns:p14="http://schemas.microsoft.com/office/powerpoint/2010/main" val="1956687789"/>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pPr eaLnBrk="1" hangingPunct="1"/>
            <a:r>
              <a:rPr lang="en-US" dirty="0"/>
              <a:t>Client/Server Interaction</a:t>
            </a:r>
          </a:p>
        </p:txBody>
      </p:sp>
      <p:sp>
        <p:nvSpPr>
          <p:cNvPr id="28676" name="Rectangle 3"/>
          <p:cNvSpPr>
            <a:spLocks noGrp="1" noChangeArrowheads="1"/>
          </p:cNvSpPr>
          <p:nvPr>
            <p:ph idx="1"/>
          </p:nvPr>
        </p:nvSpPr>
        <p:spPr>
          <a:xfrm>
            <a:off x="574202" y="1352984"/>
            <a:ext cx="7933930" cy="4708877"/>
          </a:xfrm>
        </p:spPr>
        <p:txBody>
          <a:bodyPr/>
          <a:lstStyle/>
          <a:p>
            <a:pPr marL="0" indent="0" eaLnBrk="1" hangingPunct="1">
              <a:buFontTx/>
              <a:buNone/>
            </a:pPr>
            <a:r>
              <a:rPr lang="en-US" sz="2400" dirty="0"/>
              <a:t>In process</a:t>
            </a:r>
          </a:p>
          <a:p>
            <a:pPr lvl="1" eaLnBrk="1" hangingPunct="1"/>
            <a:r>
              <a:rPr lang="en-US" sz="2000" dirty="0"/>
              <a:t>Client/server is in the same process</a:t>
            </a:r>
          </a:p>
          <a:p>
            <a:pPr marL="0" indent="0" eaLnBrk="1" hangingPunct="1">
              <a:buFontTx/>
              <a:buNone/>
            </a:pPr>
            <a:endParaRPr lang="en-US" dirty="0"/>
          </a:p>
          <a:p>
            <a:pPr marL="0" indent="0" eaLnBrk="1" hangingPunct="1">
              <a:buFontTx/>
              <a:buNone/>
            </a:pPr>
            <a:r>
              <a:rPr lang="en-US" sz="2400" dirty="0"/>
              <a:t>Local </a:t>
            </a:r>
          </a:p>
          <a:p>
            <a:pPr lvl="1" eaLnBrk="1" hangingPunct="1"/>
            <a:r>
              <a:rPr lang="en-US" sz="2000" dirty="0"/>
              <a:t>Client/server is on the same machine</a:t>
            </a:r>
          </a:p>
          <a:p>
            <a:pPr marL="0" indent="0" eaLnBrk="1" hangingPunct="1">
              <a:buFontTx/>
              <a:buNone/>
            </a:pPr>
            <a:endParaRPr lang="en-US" dirty="0"/>
          </a:p>
          <a:p>
            <a:pPr marL="0" indent="0" eaLnBrk="1" hangingPunct="1">
              <a:buFontTx/>
              <a:buNone/>
            </a:pPr>
            <a:r>
              <a:rPr lang="en-US" sz="2400" dirty="0"/>
              <a:t>Remote</a:t>
            </a:r>
          </a:p>
          <a:p>
            <a:pPr lvl="1" eaLnBrk="1" hangingPunct="1"/>
            <a:r>
              <a:rPr lang="en-US" sz="2000" dirty="0"/>
              <a:t>Client/server is on the same network</a:t>
            </a:r>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706" name="Rectangle 13"/>
          <p:cNvSpPr>
            <a:spLocks noGrp="1" noChangeArrowheads="1"/>
          </p:cNvSpPr>
          <p:nvPr>
            <p:ph type="title"/>
          </p:nvPr>
        </p:nvSpPr>
        <p:spPr>
          <a:xfrm>
            <a:off x="749300" y="255530"/>
            <a:ext cx="7933930" cy="763645"/>
          </a:xfrm>
        </p:spPr>
        <p:txBody>
          <a:bodyPr/>
          <a:lstStyle/>
          <a:p>
            <a:pPr eaLnBrk="1" hangingPunct="1"/>
            <a:r>
              <a:rPr lang="en-US" dirty="0">
                <a:solidFill>
                  <a:schemeClr val="tx1"/>
                </a:solidFill>
              </a:rPr>
              <a:t>The Plug-In Architecture</a:t>
            </a:r>
          </a:p>
        </p:txBody>
      </p:sp>
      <p:sp>
        <p:nvSpPr>
          <p:cNvPr id="29707" name="Rectangle 14"/>
          <p:cNvSpPr>
            <a:spLocks noGrp="1" noChangeArrowheads="1"/>
          </p:cNvSpPr>
          <p:nvPr>
            <p:ph idx="1"/>
          </p:nvPr>
        </p:nvSpPr>
        <p:spPr>
          <a:xfrm>
            <a:off x="521095" y="1276174"/>
            <a:ext cx="8213330" cy="4934126"/>
          </a:xfrm>
        </p:spPr>
        <p:txBody>
          <a:bodyPr/>
          <a:lstStyle/>
          <a:p>
            <a:pPr marL="0" indent="0" eaLnBrk="1" hangingPunct="1">
              <a:buFontTx/>
              <a:buNone/>
            </a:pPr>
            <a:r>
              <a:rPr lang="en-US" sz="2400" dirty="0"/>
              <a:t>API is implemented by an </a:t>
            </a:r>
            <a:r>
              <a:rPr lang="en-US" sz="2400" b="0" dirty="0"/>
              <a:t>exe</a:t>
            </a:r>
            <a:r>
              <a:rPr lang="en-US" sz="2400" dirty="0"/>
              <a:t> </a:t>
            </a:r>
          </a:p>
          <a:p>
            <a:pPr marL="0" indent="0" eaLnBrk="1" hangingPunct="1">
              <a:buFontTx/>
              <a:buNone/>
            </a:pPr>
            <a:r>
              <a:rPr lang="en-US" sz="2400" dirty="0"/>
              <a:t>Client is implemented as a </a:t>
            </a:r>
            <a:r>
              <a:rPr lang="en-US" sz="2400" b="0" dirty="0" err="1"/>
              <a:t>dll</a:t>
            </a:r>
            <a:endParaRPr lang="en-US" sz="2400" dirty="0"/>
          </a:p>
        </p:txBody>
      </p:sp>
      <p:sp>
        <p:nvSpPr>
          <p:cNvPr id="29699" name="Rectangle 2"/>
          <p:cNvSpPr>
            <a:spLocks noChangeArrowheads="1"/>
          </p:cNvSpPr>
          <p:nvPr/>
        </p:nvSpPr>
        <p:spPr bwMode="auto">
          <a:xfrm>
            <a:off x="1438275" y="4200525"/>
            <a:ext cx="6629400" cy="1368425"/>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sz="2800">
                <a:latin typeface="Tahoma" pitchFamily="34" charset="0"/>
              </a:rPr>
              <a:t>.EXE</a:t>
            </a:r>
          </a:p>
        </p:txBody>
      </p:sp>
      <p:sp>
        <p:nvSpPr>
          <p:cNvPr id="29700" name="Rectangle 3"/>
          <p:cNvSpPr>
            <a:spLocks noChangeArrowheads="1"/>
          </p:cNvSpPr>
          <p:nvPr/>
        </p:nvSpPr>
        <p:spPr bwMode="auto">
          <a:xfrm>
            <a:off x="1654175" y="2801938"/>
            <a:ext cx="2514600" cy="685800"/>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sz="2800">
                <a:latin typeface="Tahoma" pitchFamily="34" charset="0"/>
              </a:rPr>
              <a:t>.DLL</a:t>
            </a:r>
          </a:p>
        </p:txBody>
      </p:sp>
      <p:sp>
        <p:nvSpPr>
          <p:cNvPr id="29701" name="Rectangle 4"/>
          <p:cNvSpPr>
            <a:spLocks noChangeArrowheads="1"/>
          </p:cNvSpPr>
          <p:nvPr/>
        </p:nvSpPr>
        <p:spPr bwMode="auto">
          <a:xfrm>
            <a:off x="5400675" y="2801938"/>
            <a:ext cx="2514600" cy="685800"/>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sz="2800">
                <a:latin typeface="Tahoma" pitchFamily="34" charset="0"/>
              </a:rPr>
              <a:t>.DLL</a:t>
            </a:r>
          </a:p>
        </p:txBody>
      </p:sp>
      <p:sp>
        <p:nvSpPr>
          <p:cNvPr id="29702" name="Rectangle 5"/>
          <p:cNvSpPr>
            <a:spLocks noChangeArrowheads="1"/>
          </p:cNvSpPr>
          <p:nvPr/>
        </p:nvSpPr>
        <p:spPr bwMode="auto">
          <a:xfrm>
            <a:off x="1590675" y="3971925"/>
            <a:ext cx="6324600" cy="533400"/>
          </a:xfrm>
          <a:prstGeom prst="rect">
            <a:avLst/>
          </a:prstGeom>
          <a:solidFill>
            <a:srgbClr val="99CCFF"/>
          </a:solidFill>
          <a:ln w="12700">
            <a:solidFill>
              <a:schemeClr val="bg2"/>
            </a:solidFill>
            <a:prstDash val="lgDash"/>
            <a:miter lim="800000"/>
            <a:headEnd type="none" w="sm" len="sm"/>
            <a:tailEnd type="none" w="sm" len="sm"/>
          </a:ln>
        </p:spPr>
        <p:txBody>
          <a:bodyPr wrap="none" anchor="ctr"/>
          <a:lstStyle/>
          <a:p>
            <a:pPr algn="ctr"/>
            <a:r>
              <a:rPr lang="en-US" sz="2400">
                <a:latin typeface="Tahoma" pitchFamily="34" charset="0"/>
              </a:rPr>
              <a:t>API</a:t>
            </a:r>
          </a:p>
        </p:txBody>
      </p:sp>
      <p:sp>
        <p:nvSpPr>
          <p:cNvPr id="29703" name="AutoShape 6"/>
          <p:cNvSpPr>
            <a:spLocks noChangeArrowheads="1"/>
          </p:cNvSpPr>
          <p:nvPr/>
        </p:nvSpPr>
        <p:spPr bwMode="auto">
          <a:xfrm>
            <a:off x="6315075" y="3438525"/>
            <a:ext cx="685800" cy="838200"/>
          </a:xfrm>
          <a:prstGeom prst="upDownArrow">
            <a:avLst>
              <a:gd name="adj1" fmla="val 50000"/>
              <a:gd name="adj2" fmla="val 24444"/>
            </a:avLst>
          </a:prstGeom>
          <a:solidFill>
            <a:srgbClr val="808080"/>
          </a:solidFill>
          <a:ln w="12700">
            <a:solidFill>
              <a:schemeClr val="bg2"/>
            </a:solidFill>
            <a:miter lim="800000"/>
            <a:headEnd type="none" w="sm" len="sm"/>
            <a:tailEnd type="none" w="sm" len="sm"/>
          </a:ln>
        </p:spPr>
        <p:txBody>
          <a:bodyPr wrap="none" anchor="ctr"/>
          <a:lstStyle/>
          <a:p>
            <a:endParaRPr lang="en-GB"/>
          </a:p>
        </p:txBody>
      </p:sp>
      <p:sp>
        <p:nvSpPr>
          <p:cNvPr id="29704" name="AutoShape 7"/>
          <p:cNvSpPr>
            <a:spLocks noChangeArrowheads="1"/>
          </p:cNvSpPr>
          <p:nvPr/>
        </p:nvSpPr>
        <p:spPr bwMode="auto">
          <a:xfrm>
            <a:off x="2581275" y="3438525"/>
            <a:ext cx="685800" cy="838200"/>
          </a:xfrm>
          <a:prstGeom prst="upDownArrow">
            <a:avLst>
              <a:gd name="adj1" fmla="val 50000"/>
              <a:gd name="adj2" fmla="val 24444"/>
            </a:avLst>
          </a:prstGeom>
          <a:solidFill>
            <a:srgbClr val="808080"/>
          </a:solidFill>
          <a:ln w="12700">
            <a:solidFill>
              <a:schemeClr val="bg2"/>
            </a:solidFill>
            <a:miter lim="800000"/>
            <a:headEnd type="none" w="sm" len="sm"/>
            <a:tailEnd type="none" w="sm" len="sm"/>
          </a:ln>
        </p:spPr>
        <p:txBody>
          <a:bodyPr wrap="none" anchor="ctr"/>
          <a:lstStyle/>
          <a:p>
            <a:endParaRPr lang="en-GB"/>
          </a:p>
        </p:txBody>
      </p:sp>
      <p:grpSp>
        <p:nvGrpSpPr>
          <p:cNvPr id="2" name="Group 8"/>
          <p:cNvGrpSpPr>
            <a:grpSpLocks/>
          </p:cNvGrpSpPr>
          <p:nvPr/>
        </p:nvGrpSpPr>
        <p:grpSpPr bwMode="auto">
          <a:xfrm>
            <a:off x="2505075" y="2905125"/>
            <a:ext cx="4583113" cy="2262188"/>
            <a:chOff x="1824" y="1920"/>
            <a:chExt cx="2887" cy="1425"/>
          </a:xfrm>
        </p:grpSpPr>
        <p:sp>
          <p:nvSpPr>
            <p:cNvPr id="29708" name="Text Box 9"/>
            <p:cNvSpPr txBox="1">
              <a:spLocks noChangeArrowheads="1"/>
            </p:cNvSpPr>
            <p:nvPr/>
          </p:nvSpPr>
          <p:spPr bwMode="auto">
            <a:xfrm>
              <a:off x="2832" y="3018"/>
              <a:ext cx="993" cy="327"/>
            </a:xfrm>
            <a:prstGeom prst="rect">
              <a:avLst/>
            </a:prstGeom>
            <a:solidFill>
              <a:srgbClr val="C0C0C0"/>
            </a:solidFill>
            <a:ln w="12700">
              <a:noFill/>
              <a:miter lim="800000"/>
              <a:headEnd type="none" w="sm" len="sm"/>
              <a:tailEnd type="none" w="sm" len="sm"/>
            </a:ln>
          </p:spPr>
          <p:txBody>
            <a:bodyPr wrap="none">
              <a:spAutoFit/>
            </a:bodyPr>
            <a:lstStyle/>
            <a:p>
              <a:r>
                <a:rPr lang="en-US" sz="2800">
                  <a:latin typeface="Tahoma" pitchFamily="34" charset="0"/>
                </a:rPr>
                <a:t>AutoCAD</a:t>
              </a:r>
            </a:p>
          </p:txBody>
        </p:sp>
        <p:sp>
          <p:nvSpPr>
            <p:cNvPr id="29709" name="Text Box 10"/>
            <p:cNvSpPr txBox="1">
              <a:spLocks noChangeArrowheads="1"/>
            </p:cNvSpPr>
            <p:nvPr/>
          </p:nvSpPr>
          <p:spPr bwMode="auto">
            <a:xfrm>
              <a:off x="1824" y="1920"/>
              <a:ext cx="589" cy="327"/>
            </a:xfrm>
            <a:prstGeom prst="rect">
              <a:avLst/>
            </a:prstGeom>
            <a:solidFill>
              <a:srgbClr val="C0C0C0"/>
            </a:solidFill>
            <a:ln w="12700">
              <a:noFill/>
              <a:miter lim="800000"/>
              <a:headEnd type="none" w="sm" len="sm"/>
              <a:tailEnd type="none" w="sm" len="sm"/>
            </a:ln>
          </p:spPr>
          <p:txBody>
            <a:bodyPr>
              <a:spAutoFit/>
            </a:bodyPr>
            <a:lstStyle/>
            <a:p>
              <a:r>
                <a:rPr lang="en-US" sz="2800">
                  <a:latin typeface="Tahoma" pitchFamily="34" charset="0"/>
                </a:rPr>
                <a:t>.ARX</a:t>
              </a:r>
            </a:p>
          </p:txBody>
        </p:sp>
        <p:sp>
          <p:nvSpPr>
            <p:cNvPr id="29710" name="Text Box 11"/>
            <p:cNvSpPr txBox="1">
              <a:spLocks noChangeArrowheads="1"/>
            </p:cNvSpPr>
            <p:nvPr/>
          </p:nvSpPr>
          <p:spPr bwMode="auto">
            <a:xfrm>
              <a:off x="4122" y="1920"/>
              <a:ext cx="589" cy="327"/>
            </a:xfrm>
            <a:prstGeom prst="rect">
              <a:avLst/>
            </a:prstGeom>
            <a:solidFill>
              <a:srgbClr val="C0C0C0"/>
            </a:solidFill>
            <a:ln w="12700">
              <a:noFill/>
              <a:miter lim="800000"/>
              <a:headEnd type="none" w="sm" len="sm"/>
              <a:tailEnd type="none" w="sm" len="sm"/>
            </a:ln>
          </p:spPr>
          <p:txBody>
            <a:bodyPr>
              <a:spAutoFit/>
            </a:bodyPr>
            <a:lstStyle/>
            <a:p>
              <a:r>
                <a:rPr lang="en-US" sz="2800">
                  <a:latin typeface="Tahoma" pitchFamily="34" charset="0"/>
                </a:rPr>
                <a:t>.ARX</a:t>
              </a:r>
            </a:p>
          </p:txBody>
        </p:sp>
        <p:sp>
          <p:nvSpPr>
            <p:cNvPr id="29711" name="Text Box 12"/>
            <p:cNvSpPr txBox="1">
              <a:spLocks noChangeArrowheads="1"/>
            </p:cNvSpPr>
            <p:nvPr/>
          </p:nvSpPr>
          <p:spPr bwMode="auto">
            <a:xfrm>
              <a:off x="2544" y="2640"/>
              <a:ext cx="1466" cy="288"/>
            </a:xfrm>
            <a:prstGeom prst="rect">
              <a:avLst/>
            </a:prstGeom>
            <a:solidFill>
              <a:srgbClr val="99CCFF"/>
            </a:solidFill>
            <a:ln w="12700">
              <a:noFill/>
              <a:miter lim="800000"/>
              <a:headEnd type="none" w="sm" len="sm"/>
              <a:tailEnd type="none" w="sm" len="sm"/>
            </a:ln>
          </p:spPr>
          <p:txBody>
            <a:bodyPr>
              <a:spAutoFit/>
            </a:bodyPr>
            <a:lstStyle/>
            <a:p>
              <a:r>
                <a:rPr lang="en-US" sz="2400">
                  <a:latin typeface="Tahoma" pitchFamily="34" charset="0"/>
                </a:rPr>
                <a:t>ObjectARX APIs</a:t>
              </a: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4" name="Rectangle 3"/>
          <p:cNvSpPr>
            <a:spLocks noGrp="1" noChangeArrowheads="1"/>
          </p:cNvSpPr>
          <p:nvPr>
            <p:ph type="title"/>
          </p:nvPr>
        </p:nvSpPr>
        <p:spPr/>
        <p:txBody>
          <a:bodyPr/>
          <a:lstStyle/>
          <a:p>
            <a:pPr eaLnBrk="1" hangingPunct="1"/>
            <a:r>
              <a:rPr lang="en-US" dirty="0"/>
              <a:t>Forms of Client Code</a:t>
            </a:r>
          </a:p>
        </p:txBody>
      </p:sp>
      <p:sp>
        <p:nvSpPr>
          <p:cNvPr id="26629" name="Rectangle 4"/>
          <p:cNvSpPr>
            <a:spLocks noGrp="1" noChangeArrowheads="1"/>
          </p:cNvSpPr>
          <p:nvPr>
            <p:ph idx="1"/>
          </p:nvPr>
        </p:nvSpPr>
        <p:spPr>
          <a:xfrm>
            <a:off x="2686050" y="1190625"/>
            <a:ext cx="5857875" cy="5562599"/>
          </a:xfrm>
        </p:spPr>
        <p:txBody>
          <a:bodyPr/>
          <a:lstStyle/>
          <a:p>
            <a:pPr marL="0" indent="0" eaLnBrk="1" hangingPunct="1">
              <a:buFontTx/>
              <a:buNone/>
              <a:defRPr/>
            </a:pPr>
            <a:r>
              <a:rPr lang="en-US" sz="2400" dirty="0"/>
              <a:t>Interpreted code</a:t>
            </a:r>
          </a:p>
          <a:p>
            <a:pPr lvl="1" eaLnBrk="1" hangingPunct="1">
              <a:defRPr/>
            </a:pPr>
            <a:r>
              <a:rPr lang="en-US" sz="1800" dirty="0"/>
              <a:t>Source script</a:t>
            </a:r>
          </a:p>
          <a:p>
            <a:pPr lvl="1" eaLnBrk="1" hangingPunct="1">
              <a:defRPr/>
            </a:pPr>
            <a:r>
              <a:rPr lang="en-US" sz="1800" dirty="0" err="1"/>
              <a:t>AutoLISP</a:t>
            </a:r>
            <a:r>
              <a:rPr lang="en-US" sz="1800" dirty="0"/>
              <a:t> in the past</a:t>
            </a:r>
          </a:p>
          <a:p>
            <a:pPr lvl="1" eaLnBrk="1" hangingPunct="1">
              <a:defRPr/>
            </a:pPr>
            <a:endParaRPr lang="en-US" sz="1800" dirty="0"/>
          </a:p>
          <a:p>
            <a:pPr marL="0" indent="0">
              <a:buNone/>
              <a:defRPr/>
            </a:pPr>
            <a:r>
              <a:rPr lang="en-US" sz="2400" dirty="0"/>
              <a:t>Packaged code (p-code)</a:t>
            </a:r>
          </a:p>
          <a:p>
            <a:pPr lvl="1">
              <a:defRPr/>
            </a:pPr>
            <a:r>
              <a:rPr lang="en-US" sz="1800" dirty="0"/>
              <a:t>Pre-processed, semi interpreted code</a:t>
            </a:r>
          </a:p>
          <a:p>
            <a:pPr lvl="1">
              <a:defRPr/>
            </a:pPr>
            <a:r>
              <a:rPr lang="en-US" sz="1800" dirty="0"/>
              <a:t>Compiled Visual LISP</a:t>
            </a:r>
          </a:p>
          <a:p>
            <a:pPr lvl="1">
              <a:defRPr/>
            </a:pPr>
            <a:endParaRPr lang="en-US" sz="1800" dirty="0"/>
          </a:p>
          <a:p>
            <a:pPr marL="0" indent="0">
              <a:buNone/>
              <a:defRPr/>
            </a:pPr>
            <a:r>
              <a:rPr lang="en-US" sz="2400" dirty="0"/>
              <a:t>AutoCAD.NET</a:t>
            </a:r>
          </a:p>
          <a:p>
            <a:pPr lvl="1">
              <a:defRPr/>
            </a:pPr>
            <a:r>
              <a:rPr lang="en-US" sz="1800" dirty="0"/>
              <a:t>Compiled into IL</a:t>
            </a:r>
          </a:p>
          <a:p>
            <a:pPr lvl="1">
              <a:defRPr/>
            </a:pPr>
            <a:endParaRPr lang="en-US" sz="1800" dirty="0"/>
          </a:p>
          <a:p>
            <a:pPr marL="0" indent="0">
              <a:buNone/>
              <a:defRPr/>
            </a:pPr>
            <a:r>
              <a:rPr lang="en-US" sz="2400" dirty="0"/>
              <a:t>Compiled code</a:t>
            </a:r>
          </a:p>
          <a:p>
            <a:pPr lvl="1">
              <a:defRPr/>
            </a:pPr>
            <a:r>
              <a:rPr lang="en-US" sz="1800" dirty="0"/>
              <a:t>Processor instructions</a:t>
            </a:r>
          </a:p>
          <a:p>
            <a:pPr lvl="1">
              <a:defRPr/>
            </a:pPr>
            <a:r>
              <a:rPr lang="en-US" sz="1800" dirty="0"/>
              <a:t>ObjectARX</a:t>
            </a:r>
          </a:p>
        </p:txBody>
      </p:sp>
      <p:grpSp>
        <p:nvGrpSpPr>
          <p:cNvPr id="8" name="Group 7"/>
          <p:cNvGrpSpPr/>
          <p:nvPr/>
        </p:nvGrpSpPr>
        <p:grpSpPr>
          <a:xfrm>
            <a:off x="1009650" y="1381125"/>
            <a:ext cx="1066800" cy="4267200"/>
            <a:chOff x="762000" y="1295400"/>
            <a:chExt cx="1066800" cy="4267200"/>
          </a:xfrm>
        </p:grpSpPr>
        <p:sp>
          <p:nvSpPr>
            <p:cNvPr id="30723" name="AutoShape 2"/>
            <p:cNvSpPr>
              <a:spLocks noChangeArrowheads="1"/>
            </p:cNvSpPr>
            <p:nvPr/>
          </p:nvSpPr>
          <p:spPr bwMode="auto">
            <a:xfrm>
              <a:off x="1143000" y="1905000"/>
              <a:ext cx="300038" cy="3098800"/>
            </a:xfrm>
            <a:prstGeom prst="downArrow">
              <a:avLst>
                <a:gd name="adj1" fmla="val 50000"/>
                <a:gd name="adj2" fmla="val 258201"/>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0"/>
            </a:gradFill>
            <a:ln w="12700">
              <a:solidFill>
                <a:schemeClr val="bg2"/>
              </a:solidFill>
              <a:miter lim="800000"/>
              <a:headEnd type="none" w="sm" len="sm"/>
              <a:tailEnd type="none" w="sm" len="sm"/>
            </a:ln>
          </p:spPr>
          <p:txBody>
            <a:bodyPr wrap="none" anchor="ctr"/>
            <a:lstStyle/>
            <a:p>
              <a:endParaRPr lang="en-GB"/>
            </a:p>
          </p:txBody>
        </p:sp>
        <p:sp>
          <p:nvSpPr>
            <p:cNvPr id="30726" name="Text Box 5"/>
            <p:cNvSpPr txBox="1">
              <a:spLocks noChangeArrowheads="1"/>
            </p:cNvSpPr>
            <p:nvPr/>
          </p:nvSpPr>
          <p:spPr bwMode="auto">
            <a:xfrm>
              <a:off x="762000" y="1295400"/>
              <a:ext cx="1066800" cy="457200"/>
            </a:xfrm>
            <a:prstGeom prst="rect">
              <a:avLst/>
            </a:prstGeom>
            <a:solidFill>
              <a:srgbClr val="FFFFFF"/>
            </a:solidFill>
            <a:ln w="3175">
              <a:solidFill>
                <a:schemeClr val="tx1"/>
              </a:solidFill>
              <a:miter lim="800000"/>
              <a:headEnd type="none" w="sm" len="sm"/>
              <a:tailEnd type="none" w="sm" len="sm"/>
            </a:ln>
          </p:spPr>
          <p:txBody>
            <a:bodyPr/>
            <a:lstStyle/>
            <a:p>
              <a:pPr marL="342900" indent="-342900" algn="ctr" eaLnBrk="0" hangingPunct="0">
                <a:spcBef>
                  <a:spcPct val="20000"/>
                </a:spcBef>
                <a:buClr>
                  <a:srgbClr val="FF0000"/>
                </a:buClr>
                <a:buSzPct val="80000"/>
                <a:buFont typeface="Wingdings" pitchFamily="2" charset="2"/>
                <a:buNone/>
              </a:pPr>
              <a:r>
                <a:rPr lang="en-US" sz="2600" dirty="0">
                  <a:solidFill>
                    <a:srgbClr val="0070C0"/>
                  </a:solidFill>
                  <a:latin typeface="Tahoma" pitchFamily="34" charset="0"/>
                </a:rPr>
                <a:t>SLOW</a:t>
              </a:r>
            </a:p>
          </p:txBody>
        </p:sp>
        <p:sp>
          <p:nvSpPr>
            <p:cNvPr id="30727" name="Text Box 6"/>
            <p:cNvSpPr txBox="1">
              <a:spLocks noChangeArrowheads="1"/>
            </p:cNvSpPr>
            <p:nvPr/>
          </p:nvSpPr>
          <p:spPr bwMode="auto">
            <a:xfrm>
              <a:off x="787400" y="5105400"/>
              <a:ext cx="990600" cy="457200"/>
            </a:xfrm>
            <a:prstGeom prst="rect">
              <a:avLst/>
            </a:prstGeom>
            <a:solidFill>
              <a:srgbClr val="FFFFFF"/>
            </a:solidFill>
            <a:ln w="3175">
              <a:solidFill>
                <a:schemeClr val="tx1"/>
              </a:solidFill>
              <a:miter lim="800000"/>
              <a:headEnd type="none" w="sm" len="sm"/>
              <a:tailEnd type="none" w="sm" len="sm"/>
            </a:ln>
          </p:spPr>
          <p:txBody>
            <a:bodyPr/>
            <a:lstStyle/>
            <a:p>
              <a:pPr marL="342900" indent="-342900" algn="ctr" eaLnBrk="0" hangingPunct="0">
                <a:spcBef>
                  <a:spcPct val="20000"/>
                </a:spcBef>
                <a:buClr>
                  <a:srgbClr val="FF0000"/>
                </a:buClr>
                <a:buSzPct val="80000"/>
                <a:buFont typeface="Wingdings" pitchFamily="2" charset="2"/>
                <a:buNone/>
              </a:pPr>
              <a:r>
                <a:rPr lang="en-US" sz="2600" dirty="0">
                  <a:solidFill>
                    <a:srgbClr val="0070C0"/>
                  </a:solidFill>
                  <a:latin typeface="Tahoma" pitchFamily="34" charset="0"/>
                </a:rPr>
                <a:t>FAST</a:t>
              </a:r>
            </a:p>
          </p:txBody>
        </p:sp>
      </p:gr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a:xfrm>
            <a:off x="749300" y="255530"/>
            <a:ext cx="7933930" cy="763645"/>
          </a:xfrm>
        </p:spPr>
        <p:txBody>
          <a:bodyPr/>
          <a:lstStyle/>
          <a:p>
            <a:pPr eaLnBrk="1" hangingPunct="1"/>
            <a:r>
              <a:rPr lang="en-US" dirty="0"/>
              <a:t>AutoCAD APIs and IDEs</a:t>
            </a:r>
          </a:p>
        </p:txBody>
      </p:sp>
      <p:sp>
        <p:nvSpPr>
          <p:cNvPr id="31748" name="Rectangle 3"/>
          <p:cNvSpPr>
            <a:spLocks noGrp="1" noChangeArrowheads="1"/>
          </p:cNvSpPr>
          <p:nvPr>
            <p:ph idx="1"/>
          </p:nvPr>
        </p:nvSpPr>
        <p:spPr>
          <a:xfrm>
            <a:off x="749300" y="1209676"/>
            <a:ext cx="7933930" cy="5007828"/>
          </a:xfrm>
        </p:spPr>
        <p:txBody>
          <a:bodyPr/>
          <a:lstStyle/>
          <a:p>
            <a:pPr marL="0" indent="0" eaLnBrk="1" hangingPunct="1">
              <a:buFontTx/>
              <a:buNone/>
            </a:pPr>
            <a:r>
              <a:rPr lang="en-US" sz="2400" dirty="0"/>
              <a:t>Application Programming Interfaces</a:t>
            </a:r>
          </a:p>
          <a:p>
            <a:pPr lvl="1" eaLnBrk="1" hangingPunct="1"/>
            <a:r>
              <a:rPr lang="en-US" sz="2000" dirty="0"/>
              <a:t>ObjectARX</a:t>
            </a:r>
          </a:p>
          <a:p>
            <a:pPr lvl="1" eaLnBrk="1" hangingPunct="1"/>
            <a:r>
              <a:rPr lang="en-US" sz="2000" dirty="0"/>
              <a:t>.NET Managed API</a:t>
            </a:r>
          </a:p>
          <a:p>
            <a:pPr lvl="1" eaLnBrk="1" hangingPunct="1"/>
            <a:r>
              <a:rPr lang="en-US" sz="2000" dirty="0"/>
              <a:t>COM Automation (VB, Java, Delphi, etc.)</a:t>
            </a:r>
          </a:p>
          <a:p>
            <a:pPr lvl="1" eaLnBrk="1" hangingPunct="1"/>
            <a:r>
              <a:rPr lang="en-US" sz="2000" dirty="0" err="1"/>
              <a:t>AutoLISP</a:t>
            </a:r>
            <a:endParaRPr lang="en-US" sz="2000" dirty="0"/>
          </a:p>
          <a:p>
            <a:pPr marL="0" indent="0" eaLnBrk="1" hangingPunct="1">
              <a:buFontTx/>
              <a:buNone/>
            </a:pPr>
            <a:endParaRPr lang="en-US" dirty="0"/>
          </a:p>
          <a:p>
            <a:pPr marL="0" indent="0">
              <a:buNone/>
            </a:pPr>
            <a:r>
              <a:rPr lang="en-US" sz="2400" dirty="0"/>
              <a:t>Integrated Development Environments in AutoCAD</a:t>
            </a:r>
          </a:p>
          <a:p>
            <a:pPr lvl="1"/>
            <a:r>
              <a:rPr lang="en-US" sz="2000" dirty="0"/>
              <a:t>Visual LISP</a:t>
            </a:r>
          </a:p>
          <a:p>
            <a:pPr lvl="1"/>
            <a:r>
              <a:rPr lang="en-US" sz="2000" dirty="0"/>
              <a:t>Visual Basic, Applications Edition (VBA)</a:t>
            </a:r>
          </a:p>
          <a:p>
            <a:pPr marL="0" indent="0" eaLnBrk="1" hangingPunct="1">
              <a:buFontTx/>
              <a:buNone/>
            </a:pPr>
            <a:endParaRPr lang="en-US" dirty="0"/>
          </a:p>
          <a:p>
            <a:pPr marL="0" indent="0">
              <a:buNone/>
            </a:pPr>
            <a:r>
              <a:rPr lang="en-US" sz="2400" dirty="0"/>
              <a:t>(Visual Studio outside AutoCAD)</a:t>
            </a:r>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pPr eaLnBrk="1" hangingPunct="1"/>
            <a:r>
              <a:rPr lang="en-US" altLang="zh-CN" dirty="0">
                <a:solidFill>
                  <a:schemeClr val="tx1"/>
                </a:solidFill>
                <a:ea typeface="SimSun" pitchFamily="2" charset="-122"/>
              </a:rPr>
              <a:t>API Implementation II</a:t>
            </a:r>
          </a:p>
        </p:txBody>
      </p:sp>
      <p:sp>
        <p:nvSpPr>
          <p:cNvPr id="32772" name="Rectangle 3"/>
          <p:cNvSpPr>
            <a:spLocks noChangeArrowheads="1"/>
          </p:cNvSpPr>
          <p:nvPr/>
        </p:nvSpPr>
        <p:spPr bwMode="auto">
          <a:xfrm>
            <a:off x="1152525" y="4857750"/>
            <a:ext cx="7497763" cy="1133476"/>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altLang="zh-CN" sz="2800" dirty="0">
                <a:latin typeface="Tahoma" pitchFamily="34" charset="0"/>
                <a:ea typeface="SimSun" pitchFamily="2" charset="-122"/>
              </a:rPr>
              <a:t>AutoCAD</a:t>
            </a:r>
          </a:p>
        </p:txBody>
      </p:sp>
      <p:sp>
        <p:nvSpPr>
          <p:cNvPr id="32773" name="Rectangle 4"/>
          <p:cNvSpPr>
            <a:spLocks noChangeArrowheads="1"/>
          </p:cNvSpPr>
          <p:nvPr/>
        </p:nvSpPr>
        <p:spPr bwMode="auto">
          <a:xfrm>
            <a:off x="1120775" y="4527550"/>
            <a:ext cx="6262688" cy="533400"/>
          </a:xfrm>
          <a:prstGeom prst="rect">
            <a:avLst/>
          </a:prstGeom>
          <a:solidFill>
            <a:srgbClr val="99CCFF"/>
          </a:solidFill>
          <a:ln w="12700">
            <a:solidFill>
              <a:schemeClr val="bg2"/>
            </a:solidFill>
            <a:prstDash val="lgDash"/>
            <a:miter lim="800000"/>
            <a:headEnd type="none" w="sm" len="sm"/>
            <a:tailEnd type="none" w="sm" len="sm"/>
          </a:ln>
        </p:spPr>
        <p:txBody>
          <a:bodyPr wrap="none" anchor="ctr"/>
          <a:lstStyle/>
          <a:p>
            <a:pPr algn="ctr"/>
            <a:r>
              <a:rPr lang="en-US" altLang="zh-CN" sz="2400" dirty="0">
                <a:latin typeface="Tahoma" pitchFamily="34" charset="0"/>
                <a:ea typeface="SimSun" pitchFamily="2" charset="-122"/>
              </a:rPr>
              <a:t>ObjectARX APIs</a:t>
            </a:r>
          </a:p>
        </p:txBody>
      </p:sp>
      <p:sp>
        <p:nvSpPr>
          <p:cNvPr id="32774" name="Rectangle 6"/>
          <p:cNvSpPr>
            <a:spLocks noChangeArrowheads="1"/>
          </p:cNvSpPr>
          <p:nvPr/>
        </p:nvSpPr>
        <p:spPr bwMode="auto">
          <a:xfrm>
            <a:off x="3397250" y="3421063"/>
            <a:ext cx="4611688" cy="611187"/>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altLang="zh-CN" sz="2800">
                <a:latin typeface="Tahoma" pitchFamily="34" charset="0"/>
                <a:ea typeface="SimSun" pitchFamily="2" charset="-122"/>
              </a:rPr>
              <a:t>axdb.dll</a:t>
            </a:r>
          </a:p>
        </p:txBody>
      </p:sp>
      <p:sp>
        <p:nvSpPr>
          <p:cNvPr id="32775" name="AutoShape 7"/>
          <p:cNvSpPr>
            <a:spLocks noChangeArrowheads="1"/>
          </p:cNvSpPr>
          <p:nvPr/>
        </p:nvSpPr>
        <p:spPr bwMode="auto">
          <a:xfrm>
            <a:off x="5356225" y="4038600"/>
            <a:ext cx="625475" cy="542925"/>
          </a:xfrm>
          <a:prstGeom prst="upDownArrow">
            <a:avLst>
              <a:gd name="adj1" fmla="val 50000"/>
              <a:gd name="adj2" fmla="val 20000"/>
            </a:avLst>
          </a:prstGeom>
          <a:solidFill>
            <a:srgbClr val="808080"/>
          </a:solidFill>
          <a:ln w="12700">
            <a:solidFill>
              <a:schemeClr val="bg2"/>
            </a:solidFill>
            <a:miter lim="800000"/>
            <a:headEnd type="none" w="sm" len="sm"/>
            <a:tailEnd type="none" w="sm" len="sm"/>
          </a:ln>
        </p:spPr>
        <p:txBody>
          <a:bodyPr wrap="none" anchor="ctr"/>
          <a:lstStyle/>
          <a:p>
            <a:endParaRPr lang="zh-CN" altLang="en-US">
              <a:ea typeface="SimSun" pitchFamily="2" charset="-122"/>
            </a:endParaRPr>
          </a:p>
        </p:txBody>
      </p:sp>
      <p:grpSp>
        <p:nvGrpSpPr>
          <p:cNvPr id="32776" name="Group 26"/>
          <p:cNvGrpSpPr>
            <a:grpSpLocks/>
          </p:cNvGrpSpPr>
          <p:nvPr/>
        </p:nvGrpSpPr>
        <p:grpSpPr bwMode="auto">
          <a:xfrm>
            <a:off x="2713038" y="1273175"/>
            <a:ext cx="1468437" cy="1433513"/>
            <a:chOff x="2179955" y="1310640"/>
            <a:chExt cx="1468120" cy="1433513"/>
          </a:xfrm>
        </p:grpSpPr>
        <p:sp>
          <p:nvSpPr>
            <p:cNvPr id="32792" name="Rectangle 9"/>
            <p:cNvSpPr>
              <a:spLocks noChangeArrowheads="1"/>
            </p:cNvSpPr>
            <p:nvPr/>
          </p:nvSpPr>
          <p:spPr bwMode="auto">
            <a:xfrm>
              <a:off x="2179955" y="2124075"/>
              <a:ext cx="1468120" cy="620078"/>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altLang="zh-CN" sz="2400" dirty="0">
                  <a:latin typeface="Tahoma" pitchFamily="34" charset="0"/>
                  <a:ea typeface="SimSun" pitchFamily="2" charset="-122"/>
                </a:rPr>
                <a:t>vl.arx</a:t>
              </a:r>
              <a:endParaRPr lang="en-US" altLang="zh-CN" sz="2800" dirty="0">
                <a:latin typeface="Tahoma" pitchFamily="34" charset="0"/>
                <a:ea typeface="SimSun" pitchFamily="2" charset="-122"/>
              </a:endParaRPr>
            </a:p>
          </p:txBody>
        </p:sp>
        <p:sp>
          <p:nvSpPr>
            <p:cNvPr id="32793" name="AutoShape 11"/>
            <p:cNvSpPr>
              <a:spLocks noChangeArrowheads="1"/>
            </p:cNvSpPr>
            <p:nvPr/>
          </p:nvSpPr>
          <p:spPr bwMode="auto">
            <a:xfrm flipH="1" flipV="1">
              <a:off x="2274961" y="1310640"/>
              <a:ext cx="1278109" cy="838200"/>
            </a:xfrm>
            <a:prstGeom prst="verticalScroll">
              <a:avLst>
                <a:gd name="adj" fmla="val 12500"/>
              </a:avLst>
            </a:prstGeom>
            <a:solidFill>
              <a:srgbClr val="CCFFFF"/>
            </a:solidFill>
            <a:ln w="12700" cap="rnd">
              <a:solidFill>
                <a:schemeClr val="bg2"/>
              </a:solidFill>
              <a:prstDash val="sysDot"/>
              <a:round/>
              <a:headEnd type="none" w="sm" len="sm"/>
              <a:tailEnd type="none" w="sm" len="sm"/>
            </a:ln>
          </p:spPr>
          <p:txBody>
            <a:bodyPr rot="10800000" wrap="none" anchor="ctr"/>
            <a:lstStyle/>
            <a:p>
              <a:pPr algn="ctr"/>
              <a:r>
                <a:rPr lang="en-US" altLang="zh-CN" dirty="0">
                  <a:solidFill>
                    <a:srgbClr val="00B050"/>
                  </a:solidFill>
                  <a:latin typeface="Tahoma" pitchFamily="34" charset="0"/>
                  <a:ea typeface="SimSun" pitchFamily="2" charset="-122"/>
                </a:rPr>
                <a:t>Lisp</a:t>
              </a:r>
            </a:p>
            <a:p>
              <a:pPr algn="ctr"/>
              <a:r>
                <a:rPr lang="en-US" altLang="zh-CN" dirty="0">
                  <a:solidFill>
                    <a:srgbClr val="00B050"/>
                  </a:solidFill>
                  <a:latin typeface="Tahoma" pitchFamily="34" charset="0"/>
                  <a:ea typeface="SimSun" pitchFamily="2" charset="-122"/>
                </a:rPr>
                <a:t>script</a:t>
              </a:r>
            </a:p>
          </p:txBody>
        </p:sp>
      </p:grpSp>
      <p:sp>
        <p:nvSpPr>
          <p:cNvPr id="32777" name="Rectangle 12"/>
          <p:cNvSpPr>
            <a:spLocks noChangeArrowheads="1"/>
          </p:cNvSpPr>
          <p:nvPr/>
        </p:nvSpPr>
        <p:spPr bwMode="auto">
          <a:xfrm>
            <a:off x="7473950" y="4527550"/>
            <a:ext cx="1211263" cy="533400"/>
          </a:xfrm>
          <a:prstGeom prst="rect">
            <a:avLst/>
          </a:prstGeom>
          <a:solidFill>
            <a:srgbClr val="99CCFF"/>
          </a:solidFill>
          <a:ln w="12700">
            <a:solidFill>
              <a:schemeClr val="bg2"/>
            </a:solidFill>
            <a:prstDash val="lgDash"/>
            <a:miter lim="800000"/>
            <a:headEnd type="none" w="sm" len="sm"/>
            <a:tailEnd type="none" w="sm" len="sm"/>
          </a:ln>
        </p:spPr>
        <p:txBody>
          <a:bodyPr wrap="none" anchor="ctr"/>
          <a:lstStyle/>
          <a:p>
            <a:pPr algn="ctr"/>
            <a:r>
              <a:rPr lang="en-US" altLang="zh-CN" sz="2400" dirty="0">
                <a:latin typeface="Tahoma" pitchFamily="34" charset="0"/>
                <a:ea typeface="SimSun" pitchFamily="2" charset="-122"/>
              </a:rPr>
              <a:t>COM</a:t>
            </a:r>
          </a:p>
        </p:txBody>
      </p:sp>
      <p:grpSp>
        <p:nvGrpSpPr>
          <p:cNvPr id="32778" name="Group 25"/>
          <p:cNvGrpSpPr>
            <a:grpSpLocks/>
          </p:cNvGrpSpPr>
          <p:nvPr/>
        </p:nvGrpSpPr>
        <p:grpSpPr bwMode="auto">
          <a:xfrm>
            <a:off x="4360863" y="1258888"/>
            <a:ext cx="1905000" cy="1447800"/>
            <a:chOff x="3827780" y="1305560"/>
            <a:chExt cx="1905000" cy="1447800"/>
          </a:xfrm>
        </p:grpSpPr>
        <p:sp>
          <p:nvSpPr>
            <p:cNvPr id="32790" name="Rectangle 14"/>
            <p:cNvSpPr>
              <a:spLocks noChangeArrowheads="1"/>
            </p:cNvSpPr>
            <p:nvPr/>
          </p:nvSpPr>
          <p:spPr bwMode="auto">
            <a:xfrm>
              <a:off x="3827780" y="2133600"/>
              <a:ext cx="1905000" cy="619760"/>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altLang="zh-CN" sz="2400">
                  <a:latin typeface="Tahoma" pitchFamily="34" charset="0"/>
                  <a:ea typeface="SimSun" pitchFamily="2" charset="-122"/>
                </a:rPr>
                <a:t>acvba.arx</a:t>
              </a:r>
              <a:endParaRPr lang="en-US" altLang="zh-CN" sz="2800">
                <a:latin typeface="Tahoma" pitchFamily="34" charset="0"/>
                <a:ea typeface="SimSun" pitchFamily="2" charset="-122"/>
              </a:endParaRPr>
            </a:p>
          </p:txBody>
        </p:sp>
        <p:sp>
          <p:nvSpPr>
            <p:cNvPr id="32791" name="AutoShape 15"/>
            <p:cNvSpPr>
              <a:spLocks noChangeArrowheads="1"/>
            </p:cNvSpPr>
            <p:nvPr/>
          </p:nvSpPr>
          <p:spPr bwMode="auto">
            <a:xfrm flipH="1" flipV="1">
              <a:off x="4170680" y="1305560"/>
              <a:ext cx="1219200" cy="838200"/>
            </a:xfrm>
            <a:prstGeom prst="verticalScroll">
              <a:avLst>
                <a:gd name="adj" fmla="val 12500"/>
              </a:avLst>
            </a:prstGeom>
            <a:solidFill>
              <a:srgbClr val="CCFFFF"/>
            </a:solidFill>
            <a:ln w="12700" cap="rnd">
              <a:solidFill>
                <a:srgbClr val="000080"/>
              </a:solidFill>
              <a:prstDash val="sysDot"/>
              <a:round/>
              <a:headEnd type="none" w="sm" len="sm"/>
              <a:tailEnd type="none" w="sm" len="sm"/>
            </a:ln>
          </p:spPr>
          <p:txBody>
            <a:bodyPr rot="10800000" wrap="none" anchor="ctr"/>
            <a:lstStyle/>
            <a:p>
              <a:pPr algn="ctr"/>
              <a:r>
                <a:rPr lang="en-US" altLang="zh-CN" dirty="0">
                  <a:solidFill>
                    <a:srgbClr val="00B050"/>
                  </a:solidFill>
                  <a:latin typeface="Tahoma" pitchFamily="34" charset="0"/>
                  <a:ea typeface="SimSun" pitchFamily="2" charset="-122"/>
                </a:rPr>
                <a:t>VBA</a:t>
              </a:r>
            </a:p>
            <a:p>
              <a:pPr algn="ctr"/>
              <a:r>
                <a:rPr lang="en-US" altLang="zh-CN" dirty="0">
                  <a:solidFill>
                    <a:srgbClr val="00B050"/>
                  </a:solidFill>
                  <a:latin typeface="Tahoma" pitchFamily="34" charset="0"/>
                  <a:ea typeface="SimSun" pitchFamily="2" charset="-122"/>
                </a:rPr>
                <a:t>script</a:t>
              </a:r>
              <a:endParaRPr lang="en-US" altLang="zh-CN" sz="1400" dirty="0">
                <a:solidFill>
                  <a:srgbClr val="00B050"/>
                </a:solidFill>
                <a:latin typeface="Tahoma" pitchFamily="34" charset="0"/>
                <a:ea typeface="SimSun" pitchFamily="2" charset="-122"/>
              </a:endParaRPr>
            </a:p>
          </p:txBody>
        </p:sp>
      </p:grpSp>
      <p:sp>
        <p:nvSpPr>
          <p:cNvPr id="32779" name="AutoShape 16"/>
          <p:cNvSpPr>
            <a:spLocks noChangeArrowheads="1"/>
          </p:cNvSpPr>
          <p:nvPr/>
        </p:nvSpPr>
        <p:spPr bwMode="auto">
          <a:xfrm>
            <a:off x="3584575" y="2724150"/>
            <a:ext cx="304800" cy="695325"/>
          </a:xfrm>
          <a:prstGeom prst="upDownArrow">
            <a:avLst>
              <a:gd name="adj1" fmla="val 50000"/>
              <a:gd name="adj2" fmla="val 39964"/>
            </a:avLst>
          </a:prstGeom>
          <a:solidFill>
            <a:srgbClr val="808080"/>
          </a:solidFill>
          <a:ln w="12700">
            <a:noFill/>
            <a:miter lim="800000"/>
            <a:headEnd type="none" w="sm" len="sm"/>
            <a:tailEnd type="none" w="sm" len="sm"/>
          </a:ln>
        </p:spPr>
        <p:txBody>
          <a:bodyPr wrap="none" anchor="ctr"/>
          <a:lstStyle/>
          <a:p>
            <a:endParaRPr lang="zh-CN" altLang="en-US">
              <a:ea typeface="SimSun" pitchFamily="2" charset="-122"/>
            </a:endParaRPr>
          </a:p>
        </p:txBody>
      </p:sp>
      <p:sp>
        <p:nvSpPr>
          <p:cNvPr id="32780" name="Rectangle 18"/>
          <p:cNvSpPr>
            <a:spLocks noChangeArrowheads="1"/>
          </p:cNvSpPr>
          <p:nvPr/>
        </p:nvSpPr>
        <p:spPr bwMode="auto">
          <a:xfrm>
            <a:off x="3673475" y="2933700"/>
            <a:ext cx="4718050" cy="95250"/>
          </a:xfrm>
          <a:prstGeom prst="rect">
            <a:avLst/>
          </a:prstGeom>
          <a:solidFill>
            <a:srgbClr val="808080"/>
          </a:solidFill>
          <a:ln w="12700">
            <a:noFill/>
            <a:miter lim="800000"/>
            <a:headEnd type="none" w="sm" len="sm"/>
            <a:tailEnd type="none" w="sm" len="sm"/>
          </a:ln>
        </p:spPr>
        <p:txBody>
          <a:bodyPr wrap="none" anchor="ctr"/>
          <a:lstStyle/>
          <a:p>
            <a:endParaRPr lang="zh-CN" altLang="en-US">
              <a:ea typeface="SimSun" pitchFamily="2" charset="-122"/>
            </a:endParaRPr>
          </a:p>
        </p:txBody>
      </p:sp>
      <p:sp>
        <p:nvSpPr>
          <p:cNvPr id="32781" name="AutoShape 19"/>
          <p:cNvSpPr>
            <a:spLocks noChangeArrowheads="1"/>
          </p:cNvSpPr>
          <p:nvPr/>
        </p:nvSpPr>
        <p:spPr bwMode="auto">
          <a:xfrm>
            <a:off x="8035925" y="3028950"/>
            <a:ext cx="457200" cy="1516063"/>
          </a:xfrm>
          <a:prstGeom prst="downArrow">
            <a:avLst>
              <a:gd name="adj1" fmla="val 50000"/>
              <a:gd name="adj2" fmla="val 74993"/>
            </a:avLst>
          </a:prstGeom>
          <a:solidFill>
            <a:srgbClr val="808080"/>
          </a:solidFill>
          <a:ln w="12700">
            <a:noFill/>
            <a:miter lim="800000"/>
            <a:headEnd type="none" w="sm" len="sm"/>
            <a:tailEnd type="none" w="sm" len="sm"/>
          </a:ln>
        </p:spPr>
        <p:txBody>
          <a:bodyPr wrap="none" anchor="ctr"/>
          <a:lstStyle/>
          <a:p>
            <a:endParaRPr lang="zh-CN" altLang="en-US">
              <a:ea typeface="SimSun" pitchFamily="2" charset="-122"/>
            </a:endParaRPr>
          </a:p>
        </p:txBody>
      </p:sp>
      <p:sp>
        <p:nvSpPr>
          <p:cNvPr id="32782" name="Rectangle 24"/>
          <p:cNvSpPr>
            <a:spLocks noChangeArrowheads="1"/>
          </p:cNvSpPr>
          <p:nvPr/>
        </p:nvSpPr>
        <p:spPr bwMode="auto">
          <a:xfrm>
            <a:off x="6551613" y="1250950"/>
            <a:ext cx="2039937" cy="990600"/>
          </a:xfrm>
          <a:prstGeom prst="rect">
            <a:avLst/>
          </a:prstGeom>
          <a:solidFill>
            <a:srgbClr val="CCFFFF"/>
          </a:solidFill>
          <a:ln w="12700">
            <a:solidFill>
              <a:srgbClr val="000080"/>
            </a:solidFill>
            <a:miter lim="800000"/>
            <a:headEnd type="none" w="sm" len="sm"/>
            <a:tailEnd type="none" w="sm" len="sm"/>
          </a:ln>
        </p:spPr>
        <p:txBody>
          <a:bodyPr wrap="none" anchor="ctr"/>
          <a:lstStyle/>
          <a:p>
            <a:pPr algn="ctr"/>
            <a:r>
              <a:rPr lang="en-US" altLang="zh-CN" dirty="0">
                <a:solidFill>
                  <a:srgbClr val="00B050"/>
                </a:solidFill>
                <a:latin typeface="Tahoma" pitchFamily="34" charset="0"/>
                <a:ea typeface="SimSun" pitchFamily="2" charset="-122"/>
              </a:rPr>
              <a:t>COM Client</a:t>
            </a:r>
          </a:p>
          <a:p>
            <a:pPr algn="ctr"/>
            <a:r>
              <a:rPr lang="en-US" altLang="zh-CN" sz="1600" dirty="0">
                <a:solidFill>
                  <a:srgbClr val="00B050"/>
                </a:solidFill>
                <a:latin typeface="Tahoma" pitchFamily="34" charset="0"/>
                <a:ea typeface="SimSun" pitchFamily="2" charset="-122"/>
              </a:rPr>
              <a:t>(VB, Java, Delphi)</a:t>
            </a:r>
            <a:endParaRPr lang="en-US" altLang="zh-CN" sz="2400" dirty="0">
              <a:solidFill>
                <a:srgbClr val="00B050"/>
              </a:solidFill>
              <a:latin typeface="Tahoma" pitchFamily="34" charset="0"/>
              <a:ea typeface="SimSun" pitchFamily="2" charset="-122"/>
            </a:endParaRPr>
          </a:p>
        </p:txBody>
      </p:sp>
      <p:sp>
        <p:nvSpPr>
          <p:cNvPr id="32783" name="AutoShape 25"/>
          <p:cNvSpPr>
            <a:spLocks noChangeArrowheads="1"/>
          </p:cNvSpPr>
          <p:nvPr/>
        </p:nvSpPr>
        <p:spPr bwMode="auto">
          <a:xfrm>
            <a:off x="7345363" y="2228850"/>
            <a:ext cx="452437" cy="1190625"/>
          </a:xfrm>
          <a:prstGeom prst="upDownArrow">
            <a:avLst>
              <a:gd name="adj1" fmla="val 50000"/>
              <a:gd name="adj2" fmla="val 60356"/>
            </a:avLst>
          </a:prstGeom>
          <a:solidFill>
            <a:srgbClr val="808080"/>
          </a:solidFill>
          <a:ln w="12700">
            <a:noFill/>
            <a:miter lim="800000"/>
            <a:headEnd type="none" w="sm" len="sm"/>
            <a:tailEnd type="none" w="sm" len="sm"/>
          </a:ln>
        </p:spPr>
        <p:txBody>
          <a:bodyPr wrap="none" anchor="ctr"/>
          <a:lstStyle/>
          <a:p>
            <a:endParaRPr lang="zh-CN" altLang="en-US">
              <a:ea typeface="SimSun" pitchFamily="2" charset="-122"/>
            </a:endParaRPr>
          </a:p>
        </p:txBody>
      </p:sp>
      <p:sp>
        <p:nvSpPr>
          <p:cNvPr id="32784" name="AutoShape 10"/>
          <p:cNvSpPr>
            <a:spLocks noChangeArrowheads="1"/>
          </p:cNvSpPr>
          <p:nvPr/>
        </p:nvSpPr>
        <p:spPr bwMode="auto">
          <a:xfrm>
            <a:off x="1325563" y="2724150"/>
            <a:ext cx="603250" cy="1866900"/>
          </a:xfrm>
          <a:prstGeom prst="upDownArrow">
            <a:avLst>
              <a:gd name="adj1" fmla="val 50000"/>
              <a:gd name="adj2" fmla="val 53327"/>
            </a:avLst>
          </a:prstGeom>
          <a:solidFill>
            <a:srgbClr val="808080"/>
          </a:solidFill>
          <a:ln w="12700">
            <a:solidFill>
              <a:schemeClr val="bg2"/>
            </a:solidFill>
            <a:miter lim="800000"/>
            <a:headEnd type="none" w="sm" len="sm"/>
            <a:tailEnd type="none" w="sm" len="sm"/>
          </a:ln>
        </p:spPr>
        <p:txBody>
          <a:bodyPr wrap="none" anchor="ctr"/>
          <a:lstStyle/>
          <a:p>
            <a:endParaRPr lang="zh-CN" altLang="en-US">
              <a:ea typeface="SimSun" pitchFamily="2" charset="-122"/>
            </a:endParaRPr>
          </a:p>
        </p:txBody>
      </p:sp>
      <p:grpSp>
        <p:nvGrpSpPr>
          <p:cNvPr id="32785" name="Group 27"/>
          <p:cNvGrpSpPr>
            <a:grpSpLocks/>
          </p:cNvGrpSpPr>
          <p:nvPr/>
        </p:nvGrpSpPr>
        <p:grpSpPr bwMode="auto">
          <a:xfrm>
            <a:off x="749300" y="1228725"/>
            <a:ext cx="1793875" cy="1477963"/>
            <a:chOff x="130492" y="1223618"/>
            <a:chExt cx="1794193" cy="1477460"/>
          </a:xfrm>
        </p:grpSpPr>
        <p:sp>
          <p:nvSpPr>
            <p:cNvPr id="32788" name="Rectangle 9"/>
            <p:cNvSpPr>
              <a:spLocks noChangeArrowheads="1"/>
            </p:cNvSpPr>
            <p:nvPr/>
          </p:nvSpPr>
          <p:spPr bwMode="auto">
            <a:xfrm>
              <a:off x="130492" y="2026164"/>
              <a:ext cx="1794193" cy="674914"/>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altLang="zh-CN" sz="2000" dirty="0">
                  <a:latin typeface="Tahoma" pitchFamily="34" charset="0"/>
                  <a:ea typeface="SimSun" pitchFamily="2" charset="-122"/>
                </a:rPr>
                <a:t>Acdbmgd.dll</a:t>
              </a:r>
            </a:p>
            <a:p>
              <a:pPr algn="ctr"/>
              <a:r>
                <a:rPr lang="en-US" altLang="zh-CN" sz="2000" dirty="0">
                  <a:latin typeface="Tahoma" pitchFamily="34" charset="0"/>
                  <a:ea typeface="SimSun" pitchFamily="2" charset="-122"/>
                </a:rPr>
                <a:t>Acmgd.dll</a:t>
              </a:r>
              <a:endParaRPr lang="en-US" altLang="zh-CN" sz="2400" dirty="0">
                <a:latin typeface="Tahoma" pitchFamily="34" charset="0"/>
                <a:ea typeface="SimSun" pitchFamily="2" charset="-122"/>
              </a:endParaRPr>
            </a:p>
          </p:txBody>
        </p:sp>
        <p:sp>
          <p:nvSpPr>
            <p:cNvPr id="32789" name="AutoShape 11"/>
            <p:cNvSpPr>
              <a:spLocks noChangeArrowheads="1"/>
            </p:cNvSpPr>
            <p:nvPr/>
          </p:nvSpPr>
          <p:spPr bwMode="auto">
            <a:xfrm flipH="1" flipV="1">
              <a:off x="453446" y="1223618"/>
              <a:ext cx="1148284" cy="824894"/>
            </a:xfrm>
            <a:prstGeom prst="verticalScroll">
              <a:avLst>
                <a:gd name="adj" fmla="val 12500"/>
              </a:avLst>
            </a:prstGeom>
            <a:solidFill>
              <a:srgbClr val="CCFFFF"/>
            </a:solidFill>
            <a:ln w="12700" cap="rnd">
              <a:solidFill>
                <a:srgbClr val="000080"/>
              </a:solidFill>
              <a:prstDash val="sysDot"/>
              <a:round/>
              <a:headEnd type="none" w="sm" len="sm"/>
              <a:tailEnd type="none" w="sm" len="sm"/>
            </a:ln>
          </p:spPr>
          <p:txBody>
            <a:bodyPr rot="10800000" wrap="none" anchor="ctr"/>
            <a:lstStyle/>
            <a:p>
              <a:pPr algn="ctr"/>
              <a:r>
                <a:rPr lang="en-US" altLang="zh-CN" dirty="0">
                  <a:solidFill>
                    <a:srgbClr val="00B050"/>
                  </a:solidFill>
                  <a:latin typeface="Tahoma" pitchFamily="34" charset="0"/>
                  <a:ea typeface="SimSun" pitchFamily="2" charset="-122"/>
                </a:rPr>
                <a:t>.NET</a:t>
              </a:r>
            </a:p>
          </p:txBody>
        </p:sp>
      </p:grpSp>
      <p:sp>
        <p:nvSpPr>
          <p:cNvPr id="32786" name="AutoShape 10"/>
          <p:cNvSpPr>
            <a:spLocks noChangeArrowheads="1"/>
          </p:cNvSpPr>
          <p:nvPr/>
        </p:nvSpPr>
        <p:spPr bwMode="auto">
          <a:xfrm>
            <a:off x="2722563" y="2724150"/>
            <a:ext cx="600075" cy="1844675"/>
          </a:xfrm>
          <a:prstGeom prst="upDownArrow">
            <a:avLst>
              <a:gd name="adj1" fmla="val 50000"/>
              <a:gd name="adj2" fmla="val 53298"/>
            </a:avLst>
          </a:prstGeom>
          <a:solidFill>
            <a:srgbClr val="808080"/>
          </a:solidFill>
          <a:ln w="12700">
            <a:noFill/>
            <a:miter lim="800000"/>
            <a:headEnd type="none" w="sm" len="sm"/>
            <a:tailEnd type="none" w="sm" len="sm"/>
          </a:ln>
        </p:spPr>
        <p:txBody>
          <a:bodyPr wrap="none" anchor="ctr"/>
          <a:lstStyle/>
          <a:p>
            <a:endParaRPr lang="zh-CN" altLang="en-US">
              <a:ea typeface="SimSun" pitchFamily="2" charset="-122"/>
            </a:endParaRPr>
          </a:p>
        </p:txBody>
      </p:sp>
      <p:sp>
        <p:nvSpPr>
          <p:cNvPr id="32787" name="AutoShape 16"/>
          <p:cNvSpPr>
            <a:spLocks noChangeArrowheads="1"/>
          </p:cNvSpPr>
          <p:nvPr/>
        </p:nvSpPr>
        <p:spPr bwMode="auto">
          <a:xfrm>
            <a:off x="5141913" y="2695575"/>
            <a:ext cx="304800" cy="704850"/>
          </a:xfrm>
          <a:prstGeom prst="upDownArrow">
            <a:avLst>
              <a:gd name="adj1" fmla="val 50000"/>
              <a:gd name="adj2" fmla="val 40041"/>
            </a:avLst>
          </a:prstGeom>
          <a:solidFill>
            <a:srgbClr val="808080"/>
          </a:solidFill>
          <a:ln w="12700">
            <a:noFill/>
            <a:miter lim="800000"/>
            <a:headEnd type="none" w="sm" len="sm"/>
            <a:tailEnd type="none" w="sm" len="sm"/>
          </a:ln>
        </p:spPr>
        <p:txBody>
          <a:bodyPr wrap="none" anchor="ctr"/>
          <a:lstStyle/>
          <a:p>
            <a:endParaRPr lang="zh-CN" altLang="en-US">
              <a:ea typeface="SimSun" pitchFamily="2" charset="-122"/>
            </a:endParaRPr>
          </a:p>
        </p:txBody>
      </p:sp>
    </p:spTree>
  </p:cSld>
  <p:clrMapOvr>
    <a:masterClrMapping/>
  </p:clrMapOvr>
  <p:transition spd="med">
    <p:fade thruBlk="1"/>
  </p:transition>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eaLnBrk="1" hangingPunct="1"/>
            <a:r>
              <a:rPr lang="en-US" dirty="0"/>
              <a:t>Old API Performance Comparison</a:t>
            </a:r>
          </a:p>
        </p:txBody>
      </p:sp>
      <p:graphicFrame>
        <p:nvGraphicFramePr>
          <p:cNvPr id="2050" name="Object 3"/>
          <p:cNvGraphicFramePr>
            <a:graphicFrameLocks noChangeAspect="1"/>
          </p:cNvGraphicFramePr>
          <p:nvPr/>
        </p:nvGraphicFramePr>
        <p:xfrm>
          <a:off x="927858" y="1209675"/>
          <a:ext cx="6971542" cy="5060950"/>
        </p:xfrm>
        <a:graphic>
          <a:graphicData uri="http://schemas.openxmlformats.org/presentationml/2006/ole">
            <mc:AlternateContent xmlns:mc="http://schemas.openxmlformats.org/markup-compatibility/2006">
              <mc:Choice xmlns:v="urn:schemas-microsoft-com:vml" Requires="v">
                <p:oleObj spid="_x0000_s2251" name="Worksheet" r:id="rId4" imgW="11655000" imgH="11790000" progId="Excel.Sheet.8">
                  <p:embed/>
                </p:oleObj>
              </mc:Choice>
              <mc:Fallback>
                <p:oleObj name="Worksheet" r:id="rId4" imgW="11655000" imgH="11790000" progId="Excel.Sheet.8">
                  <p:embed/>
                  <p:pic>
                    <p:nvPicPr>
                      <p:cNvPr id="0" name="Picture 60"/>
                      <p:cNvPicPr>
                        <a:picLocks noChangeAspect="1" noChangeArrowheads="1"/>
                      </p:cNvPicPr>
                      <p:nvPr/>
                    </p:nvPicPr>
                    <p:blipFill>
                      <a:blip r:embed="rId5">
                        <a:extLst>
                          <a:ext uri="{28A0092B-C50C-407E-A947-70E740481C1C}">
                            <a14:useLocalDpi xmlns:a14="http://schemas.microsoft.com/office/drawing/2010/main" val="0"/>
                          </a:ext>
                        </a:extLst>
                      </a:blip>
                      <a:srcRect l="2608" t="42500" r="25667" b="6020"/>
                      <a:stretch>
                        <a:fillRect/>
                      </a:stretch>
                    </p:blipFill>
                    <p:spPr bwMode="auto">
                      <a:xfrm>
                        <a:off x="927858" y="1209675"/>
                        <a:ext cx="6971542" cy="5060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4098" name="Object 2"/>
          <p:cNvGraphicFramePr>
            <a:graphicFrameLocks noGrp="1" noChangeAspect="1"/>
          </p:cNvGraphicFramePr>
          <p:nvPr>
            <p:ph type="chart" idx="1"/>
          </p:nvPr>
        </p:nvGraphicFramePr>
        <p:xfrm>
          <a:off x="1009650" y="2274887"/>
          <a:ext cx="7429500" cy="3267075"/>
        </p:xfrm>
        <a:graphic>
          <a:graphicData uri="http://schemas.openxmlformats.org/presentationml/2006/ole">
            <mc:AlternateContent xmlns:mc="http://schemas.openxmlformats.org/markup-compatibility/2006">
              <mc:Choice xmlns:v="urn:schemas-microsoft-com:vml" Requires="v">
                <p:oleObj spid="_x0000_s4299" name="Chart" r:id="rId4" imgW="7421957" imgH="3268944" progId="MSGraph.Chart.8">
                  <p:embed followColorScheme="full"/>
                </p:oleObj>
              </mc:Choice>
              <mc:Fallback>
                <p:oleObj name="Chart" r:id="rId4" imgW="7421957" imgH="3268944" progId="MSGraph.Chart.8">
                  <p:embed followColorScheme="full"/>
                  <p:pic>
                    <p:nvPicPr>
                      <p:cNvPr id="0" name="Picture 60"/>
                      <p:cNvPicPr>
                        <a:picLocks noGrp="1" noChangeAspect="1" noChangeArrowheads="1"/>
                      </p:cNvPicPr>
                      <p:nvPr/>
                    </p:nvPicPr>
                    <p:blipFill>
                      <a:blip r:embed="rId5"/>
                      <a:srcRect/>
                      <a:stretch>
                        <a:fillRect/>
                      </a:stretch>
                    </p:blipFill>
                    <p:spPr bwMode="auto">
                      <a:xfrm>
                        <a:off x="1009650" y="2274887"/>
                        <a:ext cx="7429500" cy="3267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itle 8"/>
          <p:cNvSpPr>
            <a:spLocks noGrp="1"/>
          </p:cNvSpPr>
          <p:nvPr>
            <p:ph type="title"/>
          </p:nvPr>
        </p:nvSpPr>
        <p:spPr/>
        <p:txBody>
          <a:bodyPr/>
          <a:lstStyle/>
          <a:p>
            <a:r>
              <a:rPr lang="en-US" dirty="0"/>
              <a:t>How to Store Your Data in AutoCAD</a:t>
            </a:r>
            <a:endParaRPr lang="ru-RU" dirty="0"/>
          </a:p>
        </p:txBody>
      </p:sp>
      <p:sp>
        <p:nvSpPr>
          <p:cNvPr id="4099" name="Rectangle 2"/>
          <p:cNvSpPr>
            <a:spLocks noChangeArrowheads="1"/>
          </p:cNvSpPr>
          <p:nvPr/>
        </p:nvSpPr>
        <p:spPr bwMode="auto">
          <a:xfrm>
            <a:off x="319088" y="136525"/>
            <a:ext cx="8062912" cy="1143000"/>
          </a:xfrm>
          <a:prstGeom prst="rect">
            <a:avLst/>
          </a:prstGeom>
          <a:noFill/>
          <a:ln w="9525">
            <a:noFill/>
            <a:miter lim="800000"/>
            <a:headEnd/>
            <a:tailEnd/>
          </a:ln>
        </p:spPr>
        <p:txBody>
          <a:bodyPr lIns="0" tIns="0" rIns="0" bIns="0" anchor="ctr"/>
          <a:lstStyle/>
          <a:p>
            <a:pPr>
              <a:lnSpc>
                <a:spcPct val="90000"/>
              </a:lnSpc>
            </a:pPr>
            <a:endParaRPr lang="en-US" sz="3600" dirty="0"/>
          </a:p>
        </p:txBody>
      </p:sp>
      <p:sp>
        <p:nvSpPr>
          <p:cNvPr id="4100" name="Rectangle 3"/>
          <p:cNvSpPr>
            <a:spLocks noChangeArrowheads="1"/>
          </p:cNvSpPr>
          <p:nvPr/>
        </p:nvSpPr>
        <p:spPr bwMode="auto">
          <a:xfrm>
            <a:off x="750888" y="1032200"/>
            <a:ext cx="5364162" cy="533400"/>
          </a:xfrm>
          <a:prstGeom prst="rect">
            <a:avLst/>
          </a:prstGeom>
          <a:noFill/>
          <a:ln w="9525">
            <a:noFill/>
            <a:miter lim="800000"/>
            <a:headEnd/>
            <a:tailEnd/>
          </a:ln>
        </p:spPr>
        <p:txBody>
          <a:bodyPr lIns="0" tIns="0" rIns="0" bIns="0" anchor="ctr"/>
          <a:lstStyle/>
          <a:p>
            <a:pPr>
              <a:lnSpc>
                <a:spcPct val="90000"/>
              </a:lnSpc>
            </a:pPr>
            <a:r>
              <a:rPr lang="en-US" sz="2400" dirty="0"/>
              <a:t>Different Programming Techniques</a:t>
            </a:r>
          </a:p>
        </p:txBody>
      </p:sp>
      <p:sp>
        <p:nvSpPr>
          <p:cNvPr id="4101" name="Rectangle 4"/>
          <p:cNvSpPr>
            <a:spLocks noChangeArrowheads="1"/>
          </p:cNvSpPr>
          <p:nvPr/>
        </p:nvSpPr>
        <p:spPr bwMode="auto">
          <a:xfrm>
            <a:off x="319088" y="1690688"/>
            <a:ext cx="184150" cy="366712"/>
          </a:xfrm>
          <a:prstGeom prst="rect">
            <a:avLst/>
          </a:prstGeom>
          <a:noFill/>
          <a:ln w="9525">
            <a:noFill/>
            <a:miter lim="800000"/>
            <a:headEnd/>
            <a:tailEnd/>
          </a:ln>
        </p:spPr>
        <p:txBody>
          <a:bodyPr wrap="none">
            <a:spAutoFit/>
          </a:bodyPr>
          <a:lstStyle/>
          <a:p>
            <a:pPr>
              <a:spcBef>
                <a:spcPct val="15000"/>
              </a:spcBef>
              <a:spcAft>
                <a:spcPct val="15000"/>
              </a:spcAft>
              <a:buClr>
                <a:srgbClr val="00458B"/>
              </a:buClr>
              <a:buSzPct val="80000"/>
              <a:buFont typeface="Wingdings" pitchFamily="2" charset="2"/>
              <a:buNone/>
            </a:pPr>
            <a:endParaRPr lang="en-GB"/>
          </a:p>
        </p:txBody>
      </p:sp>
      <p:sp>
        <p:nvSpPr>
          <p:cNvPr id="4102" name="Rectangle 5"/>
          <p:cNvSpPr>
            <a:spLocks noChangeArrowheads="1"/>
          </p:cNvSpPr>
          <p:nvPr/>
        </p:nvSpPr>
        <p:spPr bwMode="auto">
          <a:xfrm>
            <a:off x="385763" y="4292600"/>
            <a:ext cx="184150" cy="366713"/>
          </a:xfrm>
          <a:prstGeom prst="rect">
            <a:avLst/>
          </a:prstGeom>
          <a:noFill/>
          <a:ln w="9525">
            <a:noFill/>
            <a:miter lim="800000"/>
            <a:headEnd/>
            <a:tailEnd/>
          </a:ln>
        </p:spPr>
        <p:txBody>
          <a:bodyPr wrap="none">
            <a:spAutoFit/>
          </a:bodyPr>
          <a:lstStyle/>
          <a:p>
            <a:pPr>
              <a:spcBef>
                <a:spcPct val="15000"/>
              </a:spcBef>
              <a:spcAft>
                <a:spcPct val="15000"/>
              </a:spcAft>
              <a:buClr>
                <a:srgbClr val="00458B"/>
              </a:buClr>
              <a:buSzPct val="80000"/>
              <a:buFont typeface="Wingdings" pitchFamily="2" charset="2"/>
              <a:buNone/>
            </a:pPr>
            <a:endParaRPr lang="en-GB"/>
          </a:p>
        </p:txBody>
      </p:sp>
      <p:sp>
        <p:nvSpPr>
          <p:cNvPr id="4103" name="Rectangle 7"/>
          <p:cNvSpPr>
            <a:spLocks noChangeArrowheads="1"/>
          </p:cNvSpPr>
          <p:nvPr/>
        </p:nvSpPr>
        <p:spPr bwMode="auto">
          <a:xfrm>
            <a:off x="2332038" y="1817688"/>
            <a:ext cx="3930650" cy="366712"/>
          </a:xfrm>
          <a:prstGeom prst="rect">
            <a:avLst/>
          </a:prstGeom>
          <a:noFill/>
          <a:ln w="9525">
            <a:noFill/>
            <a:miter lim="800000"/>
            <a:headEnd/>
            <a:tailEnd/>
          </a:ln>
        </p:spPr>
        <p:txBody>
          <a:bodyPr wrap="none">
            <a:spAutoFit/>
          </a:bodyPr>
          <a:lstStyle/>
          <a:p>
            <a:pPr>
              <a:spcBef>
                <a:spcPct val="15000"/>
              </a:spcBef>
              <a:spcAft>
                <a:spcPct val="15000"/>
              </a:spcAft>
              <a:buClr>
                <a:srgbClr val="00458B"/>
              </a:buClr>
              <a:buSzPct val="80000"/>
              <a:buFont typeface="Wingdings" pitchFamily="2" charset="2"/>
              <a:buNone/>
            </a:pPr>
            <a:r>
              <a:rPr lang="en-US" dirty="0"/>
              <a:t>Data Container Performance Chart</a:t>
            </a:r>
            <a:endParaRPr lang="en-GB" dirty="0"/>
          </a:p>
        </p:txBody>
      </p:sp>
      <p:sp>
        <p:nvSpPr>
          <p:cNvPr id="4104" name="Text Box 8"/>
          <p:cNvSpPr txBox="1">
            <a:spLocks noChangeArrowheads="1"/>
          </p:cNvSpPr>
          <p:nvPr/>
        </p:nvSpPr>
        <p:spPr bwMode="auto">
          <a:xfrm rot="10800000">
            <a:off x="820738" y="2836863"/>
            <a:ext cx="673100" cy="1684337"/>
          </a:xfrm>
          <a:prstGeom prst="rect">
            <a:avLst/>
          </a:prstGeom>
          <a:noFill/>
          <a:ln w="9525" algn="ctr">
            <a:noFill/>
            <a:miter lim="800000"/>
            <a:headEnd/>
            <a:tailEnd/>
          </a:ln>
        </p:spPr>
        <p:txBody>
          <a:bodyPr vert="eaVert" wrap="none">
            <a:spAutoFit/>
          </a:bodyPr>
          <a:lstStyle/>
          <a:p>
            <a:r>
              <a:rPr lang="en-GB" sz="1600" dirty="0"/>
              <a:t>Time in seconds</a:t>
            </a:r>
          </a:p>
          <a:p>
            <a:endParaRPr lang="en-GB" sz="1600" dirty="0"/>
          </a:p>
        </p:txBody>
      </p:sp>
    </p:spTree>
  </p:cSld>
  <p:clrMapOvr>
    <a:masterClrMapping/>
  </p:clrMapOvr>
  <p:transition spd="med">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title" idx="4294967295"/>
          </p:nvPr>
        </p:nvSpPr>
        <p:spPr>
          <a:xfrm>
            <a:off x="431800" y="685802"/>
            <a:ext cx="7772400" cy="685798"/>
          </a:xfrm>
          <a:prstGeom prst="rect">
            <a:avLst/>
          </a:prstGeom>
          <a:noFill/>
        </p:spPr>
        <p:txBody>
          <a:bodyPr anchor="b"/>
          <a:lstStyle/>
          <a:p>
            <a:pPr eaLnBrk="1" hangingPunct="1"/>
            <a:r>
              <a:rPr lang="en-US" dirty="0"/>
              <a:t>Developer Technical Services</a:t>
            </a:r>
          </a:p>
        </p:txBody>
      </p:sp>
      <p:sp>
        <p:nvSpPr>
          <p:cNvPr id="7" name="Rectangle 5"/>
          <p:cNvSpPr>
            <a:spLocks noGrp="1" noChangeArrowheads="1"/>
          </p:cNvSpPr>
          <p:nvPr>
            <p:ph idx="4294967295"/>
          </p:nvPr>
        </p:nvSpPr>
        <p:spPr>
          <a:xfrm>
            <a:off x="457200" y="1676400"/>
            <a:ext cx="7772400" cy="4114800"/>
          </a:xfrm>
          <a:prstGeom prst="rect">
            <a:avLst/>
          </a:prstGeom>
        </p:spPr>
        <p:txBody>
          <a:bodyPr/>
          <a:lstStyle/>
          <a:p>
            <a:pPr marL="0" indent="0"/>
            <a:r>
              <a:rPr lang="en-US" sz="2400" dirty="0"/>
              <a:t>Worldwide Workgroup</a:t>
            </a:r>
          </a:p>
          <a:p>
            <a:pPr lvl="1" eaLnBrk="1" hangingPunct="1"/>
            <a:r>
              <a:rPr lang="en-US" sz="1800" dirty="0"/>
              <a:t>Over 25 Specialists World Wide</a:t>
            </a:r>
          </a:p>
          <a:p>
            <a:pPr lvl="1" eaLnBrk="1" hangingPunct="1"/>
            <a:r>
              <a:rPr lang="en-US" sz="1800" dirty="0"/>
              <a:t>Virtually 24 hour support, 5 days a week</a:t>
            </a:r>
          </a:p>
          <a:p>
            <a:pPr lvl="1" eaLnBrk="1" hangingPunct="1"/>
            <a:endParaRPr lang="en-US" sz="1800" dirty="0"/>
          </a:p>
          <a:p>
            <a:pPr marL="0" indent="0"/>
            <a:r>
              <a:rPr lang="en-US" sz="2400" dirty="0"/>
              <a:t>Americas Team</a:t>
            </a:r>
          </a:p>
          <a:p>
            <a:pPr lvl="1" eaLnBrk="1" hangingPunct="1"/>
            <a:r>
              <a:rPr lang="en-US" sz="1800" dirty="0"/>
              <a:t>US (CA, AZ, WA), Canada, Brazil</a:t>
            </a:r>
          </a:p>
          <a:p>
            <a:pPr lvl="1" eaLnBrk="1" hangingPunct="1"/>
            <a:endParaRPr lang="en-US" sz="1800" dirty="0"/>
          </a:p>
          <a:p>
            <a:pPr marL="0" indent="0"/>
            <a:r>
              <a:rPr lang="en-US" sz="2400" dirty="0"/>
              <a:t>European Team</a:t>
            </a:r>
          </a:p>
          <a:p>
            <a:pPr lvl="1" eaLnBrk="1" hangingPunct="1"/>
            <a:r>
              <a:rPr lang="en-US" sz="1800" dirty="0"/>
              <a:t>Switzerland, United Kingdom, France, Russia</a:t>
            </a:r>
          </a:p>
          <a:p>
            <a:pPr lvl="1" eaLnBrk="1" hangingPunct="1"/>
            <a:endParaRPr lang="en-US" sz="1800" dirty="0"/>
          </a:p>
          <a:p>
            <a:pPr marL="0" indent="0"/>
            <a:r>
              <a:rPr lang="en-US" sz="2400" dirty="0" err="1"/>
              <a:t>APac</a:t>
            </a:r>
            <a:r>
              <a:rPr lang="en-US" sz="2400" dirty="0"/>
              <a:t> Team</a:t>
            </a:r>
          </a:p>
          <a:p>
            <a:pPr lvl="1" eaLnBrk="1" hangingPunct="1"/>
            <a:r>
              <a:rPr lang="en-US" sz="1800" dirty="0"/>
              <a:t>China, Japan, India</a:t>
            </a:r>
          </a:p>
          <a:p>
            <a:pPr marL="0" indent="0">
              <a:lnSpc>
                <a:spcPct val="90000"/>
              </a:lnSpc>
            </a:pPr>
            <a:endParaRPr lang="en-US" dirty="0"/>
          </a:p>
        </p:txBody>
      </p:sp>
    </p:spTree>
  </p:cSld>
  <p:clrMapOvr>
    <a:masterClrMapping/>
  </p:clrMapOvr>
  <p:transition spd="med">
    <p:fade thruBlk="1"/>
  </p:transition>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319088" y="136525"/>
            <a:ext cx="8062912" cy="1143000"/>
          </a:xfrm>
          <a:prstGeom prst="rect">
            <a:avLst/>
          </a:prstGeom>
          <a:noFill/>
          <a:ln w="9525">
            <a:noFill/>
            <a:miter lim="800000"/>
            <a:headEnd/>
            <a:tailEnd/>
          </a:ln>
        </p:spPr>
        <p:txBody>
          <a:bodyPr lIns="0" tIns="0" rIns="0" bIns="0" anchor="ctr"/>
          <a:lstStyle/>
          <a:p>
            <a:pPr>
              <a:lnSpc>
                <a:spcPct val="90000"/>
              </a:lnSpc>
            </a:pPr>
            <a:endParaRPr lang="en-US" sz="3600" dirty="0"/>
          </a:p>
        </p:txBody>
      </p:sp>
      <p:sp>
        <p:nvSpPr>
          <p:cNvPr id="5124" name="Rectangle 3"/>
          <p:cNvSpPr>
            <a:spLocks noChangeArrowheads="1"/>
          </p:cNvSpPr>
          <p:nvPr/>
        </p:nvSpPr>
        <p:spPr bwMode="auto">
          <a:xfrm>
            <a:off x="751787" y="1033463"/>
            <a:ext cx="5364162" cy="533400"/>
          </a:xfrm>
          <a:prstGeom prst="rect">
            <a:avLst/>
          </a:prstGeom>
          <a:noFill/>
          <a:ln w="9525">
            <a:noFill/>
            <a:miter lim="800000"/>
            <a:headEnd/>
            <a:tailEnd/>
          </a:ln>
        </p:spPr>
        <p:txBody>
          <a:bodyPr lIns="0" tIns="0" rIns="0" bIns="0" anchor="ctr"/>
          <a:lstStyle/>
          <a:p>
            <a:pPr>
              <a:lnSpc>
                <a:spcPct val="90000"/>
              </a:lnSpc>
            </a:pPr>
            <a:r>
              <a:rPr lang="en-US" sz="2400" dirty="0"/>
              <a:t>Different Programming Techniques</a:t>
            </a:r>
          </a:p>
        </p:txBody>
      </p:sp>
      <p:sp>
        <p:nvSpPr>
          <p:cNvPr id="5125" name="Rectangle 4"/>
          <p:cNvSpPr>
            <a:spLocks noChangeArrowheads="1"/>
          </p:cNvSpPr>
          <p:nvPr/>
        </p:nvSpPr>
        <p:spPr bwMode="auto">
          <a:xfrm>
            <a:off x="319088" y="1690688"/>
            <a:ext cx="184150" cy="366712"/>
          </a:xfrm>
          <a:prstGeom prst="rect">
            <a:avLst/>
          </a:prstGeom>
          <a:noFill/>
          <a:ln w="9525">
            <a:noFill/>
            <a:miter lim="800000"/>
            <a:headEnd/>
            <a:tailEnd/>
          </a:ln>
        </p:spPr>
        <p:txBody>
          <a:bodyPr wrap="none">
            <a:spAutoFit/>
          </a:bodyPr>
          <a:lstStyle/>
          <a:p>
            <a:pPr>
              <a:spcBef>
                <a:spcPct val="15000"/>
              </a:spcBef>
              <a:spcAft>
                <a:spcPct val="15000"/>
              </a:spcAft>
              <a:buClr>
                <a:srgbClr val="00458B"/>
              </a:buClr>
              <a:buSzPct val="80000"/>
              <a:buFont typeface="Wingdings" pitchFamily="2" charset="2"/>
              <a:buNone/>
            </a:pPr>
            <a:endParaRPr lang="en-GB"/>
          </a:p>
        </p:txBody>
      </p:sp>
      <p:sp>
        <p:nvSpPr>
          <p:cNvPr id="5126" name="Rectangle 5"/>
          <p:cNvSpPr>
            <a:spLocks noChangeArrowheads="1"/>
          </p:cNvSpPr>
          <p:nvPr/>
        </p:nvSpPr>
        <p:spPr bwMode="auto">
          <a:xfrm>
            <a:off x="385763" y="4292600"/>
            <a:ext cx="184150" cy="366713"/>
          </a:xfrm>
          <a:prstGeom prst="rect">
            <a:avLst/>
          </a:prstGeom>
          <a:noFill/>
          <a:ln w="9525">
            <a:noFill/>
            <a:miter lim="800000"/>
            <a:headEnd/>
            <a:tailEnd/>
          </a:ln>
        </p:spPr>
        <p:txBody>
          <a:bodyPr wrap="none">
            <a:spAutoFit/>
          </a:bodyPr>
          <a:lstStyle/>
          <a:p>
            <a:pPr>
              <a:spcBef>
                <a:spcPct val="15000"/>
              </a:spcBef>
              <a:spcAft>
                <a:spcPct val="15000"/>
              </a:spcAft>
              <a:buClr>
                <a:srgbClr val="00458B"/>
              </a:buClr>
              <a:buSzPct val="80000"/>
              <a:buFont typeface="Wingdings" pitchFamily="2" charset="2"/>
              <a:buNone/>
            </a:pPr>
            <a:endParaRPr lang="en-GB"/>
          </a:p>
        </p:txBody>
      </p:sp>
      <p:graphicFrame>
        <p:nvGraphicFramePr>
          <p:cNvPr id="5122" name="Object 2"/>
          <p:cNvGraphicFramePr>
            <a:graphicFrameLocks noGrp="1" noChangeAspect="1"/>
          </p:cNvGraphicFramePr>
          <p:nvPr>
            <p:ph type="chart" idx="1"/>
          </p:nvPr>
        </p:nvGraphicFramePr>
        <p:xfrm>
          <a:off x="1009650" y="2274887"/>
          <a:ext cx="7429500" cy="3267075"/>
        </p:xfrm>
        <a:graphic>
          <a:graphicData uri="http://schemas.openxmlformats.org/presentationml/2006/ole">
            <mc:AlternateContent xmlns:mc="http://schemas.openxmlformats.org/markup-compatibility/2006">
              <mc:Choice xmlns:v="urn:schemas-microsoft-com:vml" Requires="v">
                <p:oleObj spid="_x0000_s5323" name="Chart" r:id="rId4" imgW="7421957" imgH="3268944" progId="MSGraph.Chart.8">
                  <p:embed followColorScheme="full"/>
                </p:oleObj>
              </mc:Choice>
              <mc:Fallback>
                <p:oleObj name="Chart" r:id="rId4" imgW="7421957" imgH="3268944" progId="MSGraph.Chart.8">
                  <p:embed followColorScheme="full"/>
                  <p:pic>
                    <p:nvPicPr>
                      <p:cNvPr id="0" name="Picture 60"/>
                      <p:cNvPicPr>
                        <a:picLocks noGrp="1" noChangeAspect="1" noChangeArrowheads="1"/>
                      </p:cNvPicPr>
                      <p:nvPr/>
                    </p:nvPicPr>
                    <p:blipFill>
                      <a:blip r:embed="rId5"/>
                      <a:srcRect/>
                      <a:stretch>
                        <a:fillRect/>
                      </a:stretch>
                    </p:blipFill>
                    <p:spPr bwMode="auto">
                      <a:xfrm>
                        <a:off x="1009650" y="2274887"/>
                        <a:ext cx="7429500" cy="3267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itle 8"/>
          <p:cNvSpPr>
            <a:spLocks noGrp="1"/>
          </p:cNvSpPr>
          <p:nvPr>
            <p:ph type="title"/>
          </p:nvPr>
        </p:nvSpPr>
        <p:spPr/>
        <p:txBody>
          <a:bodyPr/>
          <a:lstStyle/>
          <a:p>
            <a:r>
              <a:rPr lang="en-US" dirty="0"/>
              <a:t>How to Store Your Data in AutoCAD</a:t>
            </a:r>
            <a:endParaRPr lang="ru-RU" dirty="0"/>
          </a:p>
        </p:txBody>
      </p:sp>
      <p:sp>
        <p:nvSpPr>
          <p:cNvPr id="5127" name="Rectangle 7"/>
          <p:cNvSpPr>
            <a:spLocks noChangeArrowheads="1"/>
          </p:cNvSpPr>
          <p:nvPr/>
        </p:nvSpPr>
        <p:spPr bwMode="auto">
          <a:xfrm>
            <a:off x="2265363" y="1960563"/>
            <a:ext cx="3930650" cy="366712"/>
          </a:xfrm>
          <a:prstGeom prst="rect">
            <a:avLst/>
          </a:prstGeom>
          <a:noFill/>
          <a:ln w="9525">
            <a:noFill/>
            <a:miter lim="800000"/>
            <a:headEnd/>
            <a:tailEnd/>
          </a:ln>
        </p:spPr>
        <p:txBody>
          <a:bodyPr wrap="none">
            <a:spAutoFit/>
          </a:bodyPr>
          <a:lstStyle/>
          <a:p>
            <a:pPr>
              <a:spcBef>
                <a:spcPct val="15000"/>
              </a:spcBef>
              <a:spcAft>
                <a:spcPct val="15000"/>
              </a:spcAft>
              <a:buClr>
                <a:srgbClr val="00458B"/>
              </a:buClr>
              <a:buSzPct val="80000"/>
              <a:buFont typeface="Wingdings" pitchFamily="2" charset="2"/>
              <a:buNone/>
            </a:pPr>
            <a:r>
              <a:rPr lang="en-US" dirty="0"/>
              <a:t>Data Container Performance Chart</a:t>
            </a:r>
            <a:endParaRPr lang="en-GB" dirty="0"/>
          </a:p>
        </p:txBody>
      </p:sp>
      <p:sp>
        <p:nvSpPr>
          <p:cNvPr id="5128" name="Text Box 8"/>
          <p:cNvSpPr txBox="1">
            <a:spLocks noChangeArrowheads="1"/>
          </p:cNvSpPr>
          <p:nvPr/>
        </p:nvSpPr>
        <p:spPr bwMode="auto">
          <a:xfrm rot="10800000">
            <a:off x="1141413" y="2732088"/>
            <a:ext cx="673100" cy="1684337"/>
          </a:xfrm>
          <a:prstGeom prst="rect">
            <a:avLst/>
          </a:prstGeom>
          <a:noFill/>
          <a:ln w="9525" algn="ctr">
            <a:noFill/>
            <a:miter lim="800000"/>
            <a:headEnd/>
            <a:tailEnd/>
          </a:ln>
        </p:spPr>
        <p:txBody>
          <a:bodyPr vert="eaVert" wrap="none">
            <a:spAutoFit/>
          </a:bodyPr>
          <a:lstStyle/>
          <a:p>
            <a:r>
              <a:rPr lang="en-GB" sz="1600" dirty="0"/>
              <a:t>Time in seconds</a:t>
            </a:r>
          </a:p>
          <a:p>
            <a:endParaRPr lang="en-GB" sz="1600" dirty="0"/>
          </a:p>
        </p:txBody>
      </p:sp>
    </p:spTree>
  </p:cSld>
  <p:clrMapOvr>
    <a:masterClrMapping/>
  </p:clrMapOvr>
  <p:transition spd="med">
    <p:fade thruBlk="1"/>
  </p:transition>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p:txBody>
          <a:bodyPr/>
          <a:lstStyle/>
          <a:p>
            <a:pPr eaLnBrk="1" hangingPunct="1"/>
            <a:r>
              <a:rPr lang="en-US" dirty="0"/>
              <a:t>API Comparison Summary</a:t>
            </a:r>
          </a:p>
        </p:txBody>
      </p:sp>
      <p:sp>
        <p:nvSpPr>
          <p:cNvPr id="33796" name="Rectangle 3"/>
          <p:cNvSpPr>
            <a:spLocks noGrp="1" noChangeArrowheads="1"/>
          </p:cNvSpPr>
          <p:nvPr>
            <p:ph idx="1"/>
          </p:nvPr>
        </p:nvSpPr>
        <p:spPr/>
        <p:txBody>
          <a:bodyPr/>
          <a:lstStyle/>
          <a:p>
            <a:pPr marL="0" indent="0" eaLnBrk="1" hangingPunct="1">
              <a:lnSpc>
                <a:spcPct val="90000"/>
              </a:lnSpc>
              <a:buFontTx/>
              <a:buNone/>
            </a:pPr>
            <a:r>
              <a:rPr lang="en-US" sz="2000" dirty="0"/>
              <a:t>Speed</a:t>
            </a:r>
          </a:p>
          <a:p>
            <a:pPr lvl="1" eaLnBrk="1" hangingPunct="1">
              <a:lnSpc>
                <a:spcPct val="90000"/>
              </a:lnSpc>
            </a:pPr>
            <a:r>
              <a:rPr lang="en-US" dirty="0"/>
              <a:t>ObjectARX, .NET is close second, VBA also though obsolete</a:t>
            </a:r>
          </a:p>
          <a:p>
            <a:pPr lvl="1" eaLnBrk="1" hangingPunct="1">
              <a:lnSpc>
                <a:spcPct val="90000"/>
              </a:lnSpc>
            </a:pPr>
            <a:endParaRPr lang="en-US" dirty="0"/>
          </a:p>
          <a:p>
            <a:pPr marL="0" indent="0" eaLnBrk="1" hangingPunct="1">
              <a:lnSpc>
                <a:spcPct val="90000"/>
              </a:lnSpc>
              <a:buFontTx/>
              <a:buNone/>
            </a:pPr>
            <a:r>
              <a:rPr lang="en-US" sz="2000" dirty="0"/>
              <a:t>Coverage</a:t>
            </a:r>
          </a:p>
          <a:p>
            <a:pPr lvl="1" eaLnBrk="1" hangingPunct="1">
              <a:lnSpc>
                <a:spcPct val="90000"/>
              </a:lnSpc>
            </a:pPr>
            <a:r>
              <a:rPr lang="en-US" dirty="0"/>
              <a:t>ObjectARX, .NET everything except custom objects</a:t>
            </a:r>
          </a:p>
          <a:p>
            <a:pPr lvl="1" eaLnBrk="1" hangingPunct="1">
              <a:lnSpc>
                <a:spcPct val="90000"/>
              </a:lnSpc>
            </a:pPr>
            <a:endParaRPr lang="en-US" dirty="0"/>
          </a:p>
          <a:p>
            <a:pPr marL="0" indent="0" eaLnBrk="1" hangingPunct="1">
              <a:lnSpc>
                <a:spcPct val="90000"/>
              </a:lnSpc>
              <a:buFontTx/>
              <a:buNone/>
            </a:pPr>
            <a:r>
              <a:rPr lang="en-US" sz="2000" dirty="0"/>
              <a:t>Ease of use</a:t>
            </a:r>
          </a:p>
          <a:p>
            <a:pPr lvl="1" eaLnBrk="1" hangingPunct="1">
              <a:lnSpc>
                <a:spcPct val="90000"/>
              </a:lnSpc>
            </a:pPr>
            <a:r>
              <a:rPr lang="en-US" dirty="0"/>
              <a:t>.NET, VBA</a:t>
            </a:r>
          </a:p>
          <a:p>
            <a:pPr lvl="1" eaLnBrk="1" hangingPunct="1">
              <a:lnSpc>
                <a:spcPct val="90000"/>
              </a:lnSpc>
            </a:pPr>
            <a:endParaRPr lang="en-US" dirty="0"/>
          </a:p>
          <a:p>
            <a:pPr marL="0" indent="0" eaLnBrk="1" hangingPunct="1">
              <a:lnSpc>
                <a:spcPct val="90000"/>
              </a:lnSpc>
              <a:buFontTx/>
              <a:buNone/>
            </a:pPr>
            <a:r>
              <a:rPr lang="en-US" sz="2000" dirty="0"/>
              <a:t>Learning curve</a:t>
            </a:r>
          </a:p>
          <a:p>
            <a:pPr lvl="1" eaLnBrk="1" hangingPunct="1">
              <a:lnSpc>
                <a:spcPct val="90000"/>
              </a:lnSpc>
            </a:pPr>
            <a:r>
              <a:rPr lang="en-US" dirty="0"/>
              <a:t>.NET, VBA</a:t>
            </a:r>
          </a:p>
        </p:txBody>
      </p:sp>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p:txBody>
          <a:bodyPr/>
          <a:lstStyle/>
          <a:p>
            <a:pPr eaLnBrk="1" hangingPunct="1"/>
            <a:r>
              <a:rPr lang="en-US" dirty="0"/>
              <a:t>Agenda</a:t>
            </a:r>
          </a:p>
        </p:txBody>
      </p:sp>
      <p:sp>
        <p:nvSpPr>
          <p:cNvPr id="6" name="Content Placeholder 5"/>
          <p:cNvSpPr>
            <a:spLocks noGrp="1"/>
          </p:cNvSpPr>
          <p:nvPr>
            <p:ph idx="1"/>
          </p:nvPr>
        </p:nvSpPr>
        <p:spPr>
          <a:xfrm>
            <a:off x="749300" y="1508626"/>
            <a:ext cx="7933930" cy="3497483"/>
          </a:xfrm>
        </p:spPr>
        <p:txBody>
          <a:bodyPr/>
          <a:lstStyle/>
          <a:p>
            <a:pPr marL="0" lvl="0" indent="0">
              <a:buNone/>
              <a:defRPr/>
            </a:pPr>
            <a:r>
              <a:rPr lang="en-US" sz="2800" dirty="0">
                <a:solidFill>
                  <a:schemeClr val="bg2">
                    <a:lumMod val="50000"/>
                    <a:lumOff val="50000"/>
                  </a:schemeClr>
                </a:solidFill>
              </a:rPr>
              <a:t>Overview of APIs</a:t>
            </a:r>
          </a:p>
          <a:p>
            <a:pPr marL="0" lvl="0" indent="0">
              <a:buNone/>
              <a:defRPr/>
            </a:pPr>
            <a:r>
              <a:rPr lang="en-US" sz="2800" dirty="0"/>
              <a:t>AutoCAD: Hello.arx</a:t>
            </a:r>
          </a:p>
          <a:p>
            <a:pPr marL="0" lvl="0" indent="0">
              <a:buNone/>
              <a:defRPr/>
            </a:pPr>
            <a:r>
              <a:rPr lang="en-US" sz="2800" dirty="0">
                <a:solidFill>
                  <a:schemeClr val="bg2">
                    <a:lumMod val="50000"/>
                    <a:lumOff val="50000"/>
                  </a:schemeClr>
                </a:solidFill>
              </a:rPr>
              <a:t>ObjectDBX: Structure</a:t>
            </a:r>
          </a:p>
          <a:p>
            <a:pPr marL="0" lvl="0" indent="0">
              <a:buNone/>
              <a:defRPr/>
            </a:pPr>
            <a:r>
              <a:rPr lang="en-US" sz="2800" dirty="0">
                <a:solidFill>
                  <a:schemeClr val="bg2">
                    <a:lumMod val="50000"/>
                    <a:lumOff val="50000"/>
                  </a:schemeClr>
                </a:solidFill>
              </a:rPr>
              <a:t>ObjectDBX: Extend it!</a:t>
            </a:r>
          </a:p>
          <a:p>
            <a:pPr marL="0" lvl="0" indent="0">
              <a:buNone/>
              <a:defRPr/>
            </a:pPr>
            <a:r>
              <a:rPr lang="en-US" sz="2800" dirty="0">
                <a:solidFill>
                  <a:schemeClr val="bg2">
                    <a:lumMod val="50000"/>
                    <a:lumOff val="50000"/>
                  </a:schemeClr>
                </a:solidFill>
              </a:rPr>
              <a:t>AutoCAD: Multi-Document Environment</a:t>
            </a:r>
          </a:p>
          <a:p>
            <a:pPr marL="0" lvl="0" indent="0">
              <a:buNone/>
              <a:defRPr/>
            </a:pPr>
            <a:r>
              <a:rPr lang="en-US" sz="2800" dirty="0">
                <a:solidFill>
                  <a:schemeClr val="bg2">
                    <a:lumMod val="50000"/>
                    <a:lumOff val="50000"/>
                  </a:schemeClr>
                </a:solidFill>
              </a:rPr>
              <a:t>Notification System</a:t>
            </a:r>
          </a:p>
        </p:txBody>
      </p:sp>
      <p:sp>
        <p:nvSpPr>
          <p:cNvPr id="39940" name="AutoShape 4"/>
          <p:cNvSpPr>
            <a:spLocks noChangeArrowheads="1"/>
          </p:cNvSpPr>
          <p:nvPr/>
        </p:nvSpPr>
        <p:spPr bwMode="auto">
          <a:xfrm>
            <a:off x="4113645" y="2115416"/>
            <a:ext cx="561975" cy="228600"/>
          </a:xfrm>
          <a:prstGeom prst="leftArrow">
            <a:avLst>
              <a:gd name="adj1" fmla="val 37500"/>
              <a:gd name="adj2" fmla="val 140967"/>
            </a:avLst>
          </a:prstGeom>
          <a:solidFill>
            <a:srgbClr val="009999"/>
          </a:solidFill>
          <a:ln w="12700">
            <a:solidFill>
              <a:schemeClr val="tx1"/>
            </a:solidFill>
            <a:miter lim="800000"/>
            <a:headEnd/>
            <a:tailEnd/>
          </a:ln>
        </p:spPr>
        <p:txBody>
          <a:bodyPr wrap="none" anchor="ctr"/>
          <a:lstStyle/>
          <a:p>
            <a:endParaRPr lang="en-GB"/>
          </a:p>
        </p:txBody>
      </p:sp>
    </p:spTree>
  </p:cSld>
  <p:clrMapOvr>
    <a:masterClrMapping/>
  </p:clrMapOvr>
  <p:transition advClick="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500"/>
                                  </p:stCondLst>
                                  <p:childTnLst>
                                    <p:set>
                                      <p:cBhvr>
                                        <p:cTn id="6" dur="1" fill="hold">
                                          <p:stCondLst>
                                            <p:cond delay="0"/>
                                          </p:stCondLst>
                                        </p:cTn>
                                        <p:tgtEl>
                                          <p:spTgt spid="39940"/>
                                        </p:tgtEl>
                                        <p:attrNameLst>
                                          <p:attrName>style.visibility</p:attrName>
                                        </p:attrNameLst>
                                      </p:cBhvr>
                                      <p:to>
                                        <p:strVal val="visible"/>
                                      </p:to>
                                    </p:set>
                                    <p:anim calcmode="lin" valueType="num">
                                      <p:cBhvr additive="base">
                                        <p:cTn id="7" dur="500" fill="hold"/>
                                        <p:tgtEl>
                                          <p:spTgt spid="39940"/>
                                        </p:tgtEl>
                                        <p:attrNameLst>
                                          <p:attrName>ppt_x</p:attrName>
                                        </p:attrNameLst>
                                      </p:cBhvr>
                                      <p:tavLst>
                                        <p:tav tm="0">
                                          <p:val>
                                            <p:strVal val="1+#ppt_w/2"/>
                                          </p:val>
                                        </p:tav>
                                        <p:tav tm="100000">
                                          <p:val>
                                            <p:strVal val="#ppt_x"/>
                                          </p:val>
                                        </p:tav>
                                      </p:tavLst>
                                    </p:anim>
                                    <p:anim calcmode="lin" valueType="num">
                                      <p:cBhvr additive="base">
                                        <p:cTn id="8" dur="500" fill="hold"/>
                                        <p:tgtEl>
                                          <p:spTgt spid="399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p:txBody>
          <a:bodyPr/>
          <a:lstStyle/>
          <a:p>
            <a:pPr eaLnBrk="1" hangingPunct="1"/>
            <a:r>
              <a:rPr lang="en-US" dirty="0"/>
              <a:t>AutoCAD: Hello.arx</a:t>
            </a:r>
          </a:p>
        </p:txBody>
      </p:sp>
      <p:sp>
        <p:nvSpPr>
          <p:cNvPr id="35844" name="Rectangle 3"/>
          <p:cNvSpPr>
            <a:spLocks noGrp="1" noChangeArrowheads="1"/>
          </p:cNvSpPr>
          <p:nvPr>
            <p:ph idx="1"/>
          </p:nvPr>
        </p:nvSpPr>
        <p:spPr>
          <a:xfrm>
            <a:off x="577850" y="1184776"/>
            <a:ext cx="7933930" cy="4708877"/>
          </a:xfrm>
        </p:spPr>
        <p:txBody>
          <a:bodyPr/>
          <a:lstStyle/>
          <a:p>
            <a:pPr marL="0" indent="0" eaLnBrk="1" hangingPunct="1">
              <a:spcAft>
                <a:spcPts val="300"/>
              </a:spcAft>
              <a:buFontTx/>
              <a:buNone/>
            </a:pPr>
            <a:r>
              <a:rPr lang="en-US" sz="2000" dirty="0"/>
              <a:t>ObjectARX</a:t>
            </a:r>
          </a:p>
          <a:p>
            <a:pPr lvl="1" eaLnBrk="1" hangingPunct="1">
              <a:spcAft>
                <a:spcPts val="300"/>
              </a:spcAft>
            </a:pPr>
            <a:r>
              <a:rPr lang="en-US" dirty="0"/>
              <a:t>What it is</a:t>
            </a:r>
          </a:p>
          <a:p>
            <a:pPr lvl="1" eaLnBrk="1" hangingPunct="1">
              <a:spcAft>
                <a:spcPts val="300"/>
              </a:spcAft>
            </a:pPr>
            <a:r>
              <a:rPr lang="en-US" dirty="0"/>
              <a:t>Where to get it</a:t>
            </a:r>
          </a:p>
          <a:p>
            <a:pPr marL="0" indent="0" eaLnBrk="1" hangingPunct="1">
              <a:spcAft>
                <a:spcPts val="300"/>
              </a:spcAft>
              <a:buFontTx/>
              <a:buNone/>
            </a:pPr>
            <a:r>
              <a:rPr lang="en-US" sz="2000" dirty="0"/>
              <a:t>ObjectARX applications</a:t>
            </a:r>
          </a:p>
          <a:p>
            <a:pPr lvl="1" eaLnBrk="1" hangingPunct="1">
              <a:spcAft>
                <a:spcPts val="300"/>
              </a:spcAft>
            </a:pPr>
            <a:r>
              <a:rPr lang="en-US" dirty="0"/>
              <a:t>Structure</a:t>
            </a:r>
          </a:p>
          <a:p>
            <a:pPr lvl="1" eaLnBrk="1" hangingPunct="1">
              <a:spcAft>
                <a:spcPts val="300"/>
              </a:spcAft>
            </a:pPr>
            <a:r>
              <a:rPr lang="en-US" dirty="0"/>
              <a:t>Loading</a:t>
            </a:r>
          </a:p>
          <a:p>
            <a:pPr lvl="1" eaLnBrk="1" hangingPunct="1">
              <a:spcAft>
                <a:spcPts val="300"/>
              </a:spcAft>
            </a:pPr>
            <a:r>
              <a:rPr lang="en-US" dirty="0"/>
              <a:t>Memory management</a:t>
            </a:r>
          </a:p>
          <a:p>
            <a:pPr marL="0" indent="0" eaLnBrk="1" hangingPunct="1">
              <a:spcAft>
                <a:spcPts val="300"/>
              </a:spcAft>
              <a:buFontTx/>
              <a:buNone/>
            </a:pPr>
            <a:r>
              <a:rPr lang="en-US" sz="2000" dirty="0"/>
              <a:t>Creating commands</a:t>
            </a:r>
          </a:p>
          <a:p>
            <a:pPr lvl="1" eaLnBrk="1" hangingPunct="1">
              <a:spcAft>
                <a:spcPts val="300"/>
              </a:spcAft>
            </a:pPr>
            <a:r>
              <a:rPr lang="en-US" dirty="0"/>
              <a:t>Command mechanism</a:t>
            </a:r>
          </a:p>
          <a:p>
            <a:pPr lvl="1" eaLnBrk="1" hangingPunct="1">
              <a:spcAft>
                <a:spcPts val="300"/>
              </a:spcAft>
            </a:pPr>
            <a:r>
              <a:rPr lang="en-US" dirty="0"/>
              <a:t>Prompting for user input</a:t>
            </a:r>
          </a:p>
          <a:p>
            <a:pPr marL="0" indent="0" eaLnBrk="1" hangingPunct="1">
              <a:spcAft>
                <a:spcPts val="300"/>
              </a:spcAft>
              <a:buFontTx/>
              <a:buNone/>
            </a:pPr>
            <a:r>
              <a:rPr lang="en-US" sz="2000" dirty="0"/>
              <a:t>ObjectARX Wizards</a:t>
            </a:r>
          </a:p>
        </p:txBody>
      </p:sp>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lstStyle/>
          <a:p>
            <a:pPr eaLnBrk="1" hangingPunct="1"/>
            <a:r>
              <a:rPr lang="en-US" dirty="0"/>
              <a:t>What is ObjectARX?</a:t>
            </a:r>
          </a:p>
        </p:txBody>
      </p:sp>
      <p:sp>
        <p:nvSpPr>
          <p:cNvPr id="36868" name="Rectangle 3"/>
          <p:cNvSpPr>
            <a:spLocks noGrp="1" noChangeArrowheads="1"/>
          </p:cNvSpPr>
          <p:nvPr>
            <p:ph idx="1"/>
          </p:nvPr>
        </p:nvSpPr>
        <p:spPr>
          <a:xfrm>
            <a:off x="654050" y="1308601"/>
            <a:ext cx="7933930" cy="4708877"/>
          </a:xfrm>
        </p:spPr>
        <p:txBody>
          <a:bodyPr/>
          <a:lstStyle/>
          <a:p>
            <a:pPr marL="0" indent="0">
              <a:lnSpc>
                <a:spcPct val="90000"/>
              </a:lnSpc>
              <a:buNone/>
            </a:pPr>
            <a:r>
              <a:rPr lang="en-US" sz="2400" dirty="0">
                <a:solidFill>
                  <a:srgbClr val="0070C0"/>
                </a:solidFill>
              </a:rPr>
              <a:t>A</a:t>
            </a:r>
            <a:r>
              <a:rPr lang="en-US" sz="2400" dirty="0"/>
              <a:t>utoCAD </a:t>
            </a:r>
            <a:r>
              <a:rPr lang="en-US" sz="2400" dirty="0">
                <a:solidFill>
                  <a:srgbClr val="0070C0"/>
                </a:solidFill>
              </a:rPr>
              <a:t>R</a:t>
            </a:r>
            <a:r>
              <a:rPr lang="en-US" sz="2400" dirty="0"/>
              <a:t>untime </a:t>
            </a:r>
            <a:r>
              <a:rPr lang="en-US" sz="2400" dirty="0" err="1"/>
              <a:t>e</a:t>
            </a:r>
            <a:r>
              <a:rPr lang="en-US" sz="2400" dirty="0" err="1">
                <a:solidFill>
                  <a:srgbClr val="0070C0"/>
                </a:solidFill>
              </a:rPr>
              <a:t>X</a:t>
            </a:r>
            <a:r>
              <a:rPr lang="en-US" sz="2400" dirty="0" err="1"/>
              <a:t>tension</a:t>
            </a:r>
            <a:endParaRPr lang="en-US" sz="2400" dirty="0"/>
          </a:p>
          <a:p>
            <a:pPr lvl="1" eaLnBrk="1" hangingPunct="1">
              <a:lnSpc>
                <a:spcPct val="90000"/>
              </a:lnSpc>
            </a:pPr>
            <a:r>
              <a:rPr lang="en-US" sz="2000" dirty="0"/>
              <a:t>A DLL plug-in model</a:t>
            </a:r>
          </a:p>
          <a:p>
            <a:pPr lvl="1" eaLnBrk="1" hangingPunct="1">
              <a:lnSpc>
                <a:spcPct val="90000"/>
              </a:lnSpc>
            </a:pPr>
            <a:r>
              <a:rPr lang="en-US" sz="2000" dirty="0"/>
              <a:t>A set of Object Oriented C++ libraries</a:t>
            </a:r>
          </a:p>
          <a:p>
            <a:pPr lvl="1" eaLnBrk="1" hangingPunct="1">
              <a:lnSpc>
                <a:spcPct val="90000"/>
              </a:lnSpc>
            </a:pPr>
            <a:r>
              <a:rPr lang="en-US" sz="2000" dirty="0"/>
              <a:t>A framework</a:t>
            </a:r>
          </a:p>
          <a:p>
            <a:pPr lvl="1" eaLnBrk="1" hangingPunct="1">
              <a:lnSpc>
                <a:spcPct val="90000"/>
              </a:lnSpc>
            </a:pPr>
            <a:endParaRPr lang="en-US" dirty="0"/>
          </a:p>
          <a:p>
            <a:pPr marL="0" indent="0" eaLnBrk="1" hangingPunct="1">
              <a:lnSpc>
                <a:spcPct val="90000"/>
              </a:lnSpc>
              <a:buFontTx/>
              <a:buNone/>
            </a:pPr>
            <a:r>
              <a:rPr lang="en-US" sz="2400" dirty="0"/>
              <a:t>A framework?</a:t>
            </a:r>
          </a:p>
          <a:p>
            <a:pPr lvl="1" eaLnBrk="1" hangingPunct="1">
              <a:lnSpc>
                <a:spcPct val="90000"/>
              </a:lnSpc>
            </a:pPr>
            <a:r>
              <a:rPr lang="en-US" sz="2000" dirty="0"/>
              <a:t>More than just a toolkit</a:t>
            </a:r>
          </a:p>
          <a:p>
            <a:pPr lvl="1" eaLnBrk="1" hangingPunct="1">
              <a:lnSpc>
                <a:spcPct val="90000"/>
              </a:lnSpc>
            </a:pPr>
            <a:r>
              <a:rPr lang="en-US" sz="2000" dirty="0"/>
              <a:t>Specialized objects can be plugged back into the system</a:t>
            </a:r>
          </a:p>
          <a:p>
            <a:pPr lvl="2" eaLnBrk="1" hangingPunct="1">
              <a:lnSpc>
                <a:spcPct val="90000"/>
              </a:lnSpc>
            </a:pPr>
            <a:r>
              <a:rPr lang="en-US" sz="1800" dirty="0"/>
              <a:t>Custom entities</a:t>
            </a:r>
          </a:p>
          <a:p>
            <a:pPr lvl="2" eaLnBrk="1" hangingPunct="1">
              <a:lnSpc>
                <a:spcPct val="90000"/>
              </a:lnSpc>
            </a:pPr>
            <a:r>
              <a:rPr lang="en-US" sz="1800" dirty="0"/>
              <a:t>Reactors</a:t>
            </a:r>
          </a:p>
          <a:p>
            <a:pPr lvl="2" eaLnBrk="1" hangingPunct="1">
              <a:lnSpc>
                <a:spcPct val="90000"/>
              </a:lnSpc>
            </a:pPr>
            <a:r>
              <a:rPr lang="en-US" sz="1800" dirty="0"/>
              <a:t>...</a:t>
            </a:r>
          </a:p>
          <a:p>
            <a:pPr marL="0" indent="0" eaLnBrk="1" hangingPunct="1">
              <a:lnSpc>
                <a:spcPct val="90000"/>
              </a:lnSpc>
              <a:buFontTx/>
              <a:buNone/>
            </a:pPr>
            <a:endParaRPr lang="en-US" sz="2000" dirty="0"/>
          </a:p>
        </p:txBody>
      </p:sp>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lstStyle/>
          <a:p>
            <a:pPr eaLnBrk="1" hangingPunct="1"/>
            <a:r>
              <a:rPr lang="en-US" dirty="0"/>
              <a:t>What can I do with ObjectARX?</a:t>
            </a:r>
          </a:p>
        </p:txBody>
      </p:sp>
      <p:sp>
        <p:nvSpPr>
          <p:cNvPr id="37892" name="Rectangle 3"/>
          <p:cNvSpPr>
            <a:spLocks noGrp="1" noChangeArrowheads="1"/>
          </p:cNvSpPr>
          <p:nvPr>
            <p:ph idx="1"/>
          </p:nvPr>
        </p:nvSpPr>
        <p:spPr>
          <a:xfrm>
            <a:off x="673100" y="1104901"/>
            <a:ext cx="7933930" cy="4874478"/>
          </a:xfrm>
        </p:spPr>
        <p:txBody>
          <a:bodyPr/>
          <a:lstStyle/>
          <a:p>
            <a:pPr marL="0" indent="0" eaLnBrk="1" hangingPunct="1">
              <a:buFontTx/>
              <a:buNone/>
            </a:pPr>
            <a:r>
              <a:rPr lang="en-US" sz="2400" dirty="0"/>
              <a:t>Modify and extend the drawing database</a:t>
            </a:r>
            <a:r>
              <a:rPr lang="en-US" dirty="0"/>
              <a:t> </a:t>
            </a:r>
          </a:p>
          <a:p>
            <a:pPr lvl="1" eaLnBrk="1" hangingPunct="1"/>
            <a:r>
              <a:rPr lang="en-US" sz="1800" dirty="0"/>
              <a:t>Create/modify/erase objects</a:t>
            </a:r>
          </a:p>
          <a:p>
            <a:pPr lvl="1" eaLnBrk="1" hangingPunct="1"/>
            <a:r>
              <a:rPr lang="en-US" sz="1800" dirty="0"/>
              <a:t>Create new types of objects</a:t>
            </a:r>
          </a:p>
          <a:p>
            <a:pPr marL="0" indent="0">
              <a:spcBef>
                <a:spcPts val="1800"/>
              </a:spcBef>
              <a:buNone/>
            </a:pPr>
            <a:r>
              <a:rPr lang="en-US" sz="2400" dirty="0"/>
              <a:t>Modify AutoCAD’s user interface</a:t>
            </a:r>
          </a:p>
          <a:p>
            <a:pPr lvl="1" eaLnBrk="1" hangingPunct="1"/>
            <a:r>
              <a:rPr lang="en-US" sz="1800" dirty="0"/>
              <a:t>Commands</a:t>
            </a:r>
          </a:p>
          <a:p>
            <a:pPr lvl="1" eaLnBrk="1" hangingPunct="1"/>
            <a:r>
              <a:rPr lang="en-US" sz="1800" dirty="0"/>
              <a:t>Toolbars/dialogs</a:t>
            </a:r>
          </a:p>
          <a:p>
            <a:pPr lvl="1" eaLnBrk="1" hangingPunct="1"/>
            <a:r>
              <a:rPr lang="en-US" sz="1800" dirty="0"/>
              <a:t>Properties Window</a:t>
            </a:r>
          </a:p>
          <a:p>
            <a:pPr lvl="1" eaLnBrk="1" hangingPunct="1"/>
            <a:r>
              <a:rPr lang="en-US" sz="1800" dirty="0"/>
              <a:t>Design Center</a:t>
            </a:r>
          </a:p>
          <a:p>
            <a:pPr lvl="1" eaLnBrk="1" hangingPunct="1"/>
            <a:r>
              <a:rPr lang="en-US" sz="1800" dirty="0"/>
              <a:t>Display system</a:t>
            </a:r>
          </a:p>
          <a:p>
            <a:pPr marL="0" indent="0">
              <a:spcBef>
                <a:spcPts val="1800"/>
              </a:spcBef>
              <a:buNone/>
            </a:pPr>
            <a:r>
              <a:rPr lang="en-US" sz="2400" dirty="0"/>
              <a:t>Monitor/Modify AutoCAD’s standard behavior</a:t>
            </a:r>
          </a:p>
          <a:p>
            <a:pPr lvl="1"/>
            <a:r>
              <a:rPr lang="en-US" sz="1800" dirty="0"/>
              <a:t>Event notifications</a:t>
            </a:r>
          </a:p>
          <a:p>
            <a:pPr lvl="1"/>
            <a:r>
              <a:rPr lang="en-US" sz="1800" dirty="0"/>
              <a:t>Input point acquisition</a:t>
            </a:r>
          </a:p>
          <a:p>
            <a:pPr marL="0" indent="0" eaLnBrk="1" hangingPunct="1">
              <a:buFontTx/>
              <a:buNone/>
            </a:pPr>
            <a:endParaRPr lang="en-US" sz="2000" dirty="0"/>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eaLnBrk="1" hangingPunct="1"/>
            <a:r>
              <a:rPr lang="en-US" dirty="0"/>
              <a:t>Getting the ObjectARX SDK</a:t>
            </a:r>
          </a:p>
        </p:txBody>
      </p:sp>
      <p:sp>
        <p:nvSpPr>
          <p:cNvPr id="39940" name="Rectangle 3"/>
          <p:cNvSpPr>
            <a:spLocks noGrp="1" noChangeArrowheads="1"/>
          </p:cNvSpPr>
          <p:nvPr>
            <p:ph idx="1"/>
          </p:nvPr>
        </p:nvSpPr>
        <p:spPr>
          <a:xfrm>
            <a:off x="282575" y="1508626"/>
            <a:ext cx="7933930" cy="4708877"/>
          </a:xfrm>
        </p:spPr>
        <p:txBody>
          <a:bodyPr/>
          <a:lstStyle/>
          <a:p>
            <a:pPr marL="0" indent="0" eaLnBrk="1" hangingPunct="1">
              <a:spcBef>
                <a:spcPts val="600"/>
              </a:spcBef>
              <a:spcAft>
                <a:spcPct val="0"/>
              </a:spcAft>
              <a:buFontTx/>
              <a:buNone/>
            </a:pPr>
            <a:r>
              <a:rPr lang="en-US" sz="2000" dirty="0"/>
              <a:t>Download - Free </a:t>
            </a:r>
          </a:p>
          <a:p>
            <a:pPr lvl="2" eaLnBrk="1" hangingPunct="1">
              <a:spcBef>
                <a:spcPts val="600"/>
              </a:spcBef>
              <a:spcAft>
                <a:spcPct val="0"/>
              </a:spcAft>
              <a:buFont typeface="Wingdings" pitchFamily="2" charset="2"/>
              <a:buNone/>
            </a:pPr>
            <a:r>
              <a:rPr lang="en-US" sz="2000" dirty="0">
                <a:solidFill>
                  <a:schemeClr val="tx1"/>
                </a:solidFill>
              </a:rPr>
              <a:t>On Autodesk public web site</a:t>
            </a:r>
          </a:p>
          <a:p>
            <a:pPr lvl="2">
              <a:spcBef>
                <a:spcPts val="600"/>
              </a:spcBef>
              <a:spcAft>
                <a:spcPct val="0"/>
              </a:spcAft>
              <a:buNone/>
            </a:pPr>
            <a:r>
              <a:rPr lang="en-US" sz="2000" dirty="0">
                <a:hlinkClick r:id="rId3"/>
              </a:rPr>
              <a:t>https://</a:t>
            </a:r>
            <a:r>
              <a:rPr lang="en-US" sz="2000" dirty="0" err="1">
                <a:hlinkClick r:id="rId3"/>
              </a:rPr>
              <a:t>www.autodesk.com</a:t>
            </a:r>
            <a:r>
              <a:rPr lang="en-US" sz="2000" dirty="0">
                <a:hlinkClick r:id="rId3"/>
              </a:rPr>
              <a:t>/developer-network/platform-technologies/</a:t>
            </a:r>
            <a:r>
              <a:rPr lang="en-US" sz="2000" dirty="0" err="1">
                <a:hlinkClick r:id="rId3"/>
              </a:rPr>
              <a:t>autocad</a:t>
            </a:r>
            <a:endParaRPr lang="en-US" sz="2000" dirty="0">
              <a:solidFill>
                <a:srgbClr val="0000FF"/>
              </a:solidFill>
            </a:endParaRPr>
          </a:p>
          <a:p>
            <a:pPr lvl="2">
              <a:spcBef>
                <a:spcPts val="600"/>
              </a:spcBef>
              <a:buNone/>
            </a:pPr>
            <a:r>
              <a:rPr lang="en-US" sz="2000" dirty="0">
                <a:solidFill>
                  <a:schemeClr val="tx1"/>
                </a:solidFill>
              </a:rPr>
              <a:t>Or Search for </a:t>
            </a:r>
            <a:r>
              <a:rPr lang="en-US" sz="2000" dirty="0" err="1">
                <a:solidFill>
                  <a:schemeClr val="tx1"/>
                </a:solidFill>
              </a:rPr>
              <a:t>ObjectARX</a:t>
            </a:r>
            <a:r>
              <a:rPr lang="en-US" sz="2000" dirty="0">
                <a:solidFill>
                  <a:schemeClr val="tx1"/>
                </a:solidFill>
              </a:rPr>
              <a:t> on</a:t>
            </a:r>
          </a:p>
          <a:p>
            <a:pPr lvl="2" eaLnBrk="1" hangingPunct="1">
              <a:spcBef>
                <a:spcPts val="600"/>
              </a:spcBef>
              <a:spcAft>
                <a:spcPct val="0"/>
              </a:spcAft>
              <a:buFont typeface="Wingdings" pitchFamily="2" charset="2"/>
              <a:buNone/>
            </a:pPr>
            <a:r>
              <a:rPr lang="en-US" sz="2000" dirty="0">
                <a:solidFill>
                  <a:srgbClr val="0000FF"/>
                </a:solidFill>
                <a:hlinkClick r:id="rId4"/>
              </a:rPr>
              <a:t>http://www.autodesk.com/</a:t>
            </a:r>
          </a:p>
          <a:p>
            <a:pPr lvl="2">
              <a:spcBef>
                <a:spcPts val="600"/>
              </a:spcBef>
              <a:buNone/>
            </a:pPr>
            <a:endParaRPr lang="en-US" sz="1800" dirty="0">
              <a:solidFill>
                <a:schemeClr val="tx1"/>
              </a:solidFill>
            </a:endParaRPr>
          </a:p>
        </p:txBody>
      </p:sp>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4" name="Rectangle 3"/>
          <p:cNvSpPr>
            <a:spLocks noGrp="1" noChangeArrowheads="1"/>
          </p:cNvSpPr>
          <p:nvPr>
            <p:ph type="title"/>
          </p:nvPr>
        </p:nvSpPr>
        <p:spPr>
          <a:xfrm>
            <a:off x="711200" y="0"/>
            <a:ext cx="7933930" cy="811270"/>
          </a:xfrm>
        </p:spPr>
        <p:txBody>
          <a:bodyPr/>
          <a:lstStyle/>
          <a:p>
            <a:pPr eaLnBrk="1" hangingPunct="1"/>
            <a:r>
              <a:rPr lang="en-US" dirty="0"/>
              <a:t>Binary compatibility</a:t>
            </a:r>
          </a:p>
        </p:txBody>
      </p:sp>
      <p:sp>
        <p:nvSpPr>
          <p:cNvPr id="40965" name="Rectangle 4"/>
          <p:cNvSpPr>
            <a:spLocks noGrp="1" noChangeArrowheads="1"/>
          </p:cNvSpPr>
          <p:nvPr>
            <p:ph idx="1"/>
          </p:nvPr>
        </p:nvSpPr>
        <p:spPr>
          <a:xfrm>
            <a:off x="711200" y="481614"/>
            <a:ext cx="7933930" cy="5354425"/>
          </a:xfrm>
        </p:spPr>
        <p:txBody>
          <a:bodyPr/>
          <a:lstStyle/>
          <a:p>
            <a:pPr marL="0" indent="0">
              <a:lnSpc>
                <a:spcPct val="80000"/>
              </a:lnSpc>
              <a:spcBef>
                <a:spcPts val="1800"/>
              </a:spcBef>
              <a:buNone/>
              <a:tabLst>
                <a:tab pos="228600" algn="l"/>
              </a:tabLst>
            </a:pPr>
            <a:r>
              <a:rPr lang="en-US" sz="1400" dirty="0" err="1"/>
              <a:t>ObjectARX</a:t>
            </a:r>
            <a:r>
              <a:rPr lang="en-US" sz="1400" dirty="0"/>
              <a:t> 2022</a:t>
            </a:r>
          </a:p>
          <a:p>
            <a:pPr lvl="1">
              <a:lnSpc>
                <a:spcPct val="80000"/>
              </a:lnSpc>
              <a:spcBef>
                <a:spcPts val="900"/>
              </a:spcBef>
              <a:tabLst>
                <a:tab pos="228600" algn="l"/>
              </a:tabLst>
            </a:pPr>
            <a:r>
              <a:rPr lang="en-US" sz="1400" dirty="0">
                <a:solidFill>
                  <a:srgbClr val="000000"/>
                </a:solidFill>
              </a:rPr>
              <a:t>AutoCAD 2022</a:t>
            </a:r>
          </a:p>
          <a:p>
            <a:pPr lvl="1">
              <a:lnSpc>
                <a:spcPct val="80000"/>
              </a:lnSpc>
              <a:spcBef>
                <a:spcPts val="900"/>
              </a:spcBef>
              <a:tabLst>
                <a:tab pos="228600" algn="l"/>
              </a:tabLst>
            </a:pPr>
            <a:r>
              <a:rPr lang="en-IN" sz="1400" dirty="0">
                <a:solidFill>
                  <a:srgbClr val="000000"/>
                </a:solidFill>
              </a:rPr>
              <a:t>Binary incompatible with earlier releases</a:t>
            </a:r>
            <a:endParaRPr lang="en-US" sz="1400" dirty="0"/>
          </a:p>
          <a:p>
            <a:pPr marL="0" indent="0">
              <a:lnSpc>
                <a:spcPct val="80000"/>
              </a:lnSpc>
              <a:spcBef>
                <a:spcPts val="1800"/>
              </a:spcBef>
              <a:buNone/>
              <a:tabLst>
                <a:tab pos="228600" algn="l"/>
              </a:tabLst>
            </a:pPr>
            <a:r>
              <a:rPr lang="en-US" sz="1400" dirty="0" err="1"/>
              <a:t>ObjectARX</a:t>
            </a:r>
            <a:r>
              <a:rPr lang="en-US" sz="1400" dirty="0"/>
              <a:t> 2021</a:t>
            </a:r>
          </a:p>
          <a:p>
            <a:pPr lvl="1">
              <a:lnSpc>
                <a:spcPct val="80000"/>
              </a:lnSpc>
              <a:spcBef>
                <a:spcPts val="900"/>
              </a:spcBef>
              <a:tabLst>
                <a:tab pos="228600" algn="l"/>
              </a:tabLst>
            </a:pPr>
            <a:r>
              <a:rPr lang="en-US" sz="1400" dirty="0">
                <a:solidFill>
                  <a:srgbClr val="000000"/>
                </a:solidFill>
              </a:rPr>
              <a:t>AutoCAD 2021</a:t>
            </a:r>
          </a:p>
          <a:p>
            <a:pPr lvl="1">
              <a:lnSpc>
                <a:spcPct val="80000"/>
              </a:lnSpc>
              <a:spcBef>
                <a:spcPts val="900"/>
              </a:spcBef>
              <a:tabLst>
                <a:tab pos="228600" algn="l"/>
              </a:tabLst>
            </a:pPr>
            <a:r>
              <a:rPr lang="en-IN" sz="1400" dirty="0">
                <a:solidFill>
                  <a:srgbClr val="000000"/>
                </a:solidFill>
              </a:rPr>
              <a:t>Binary incompatible with earlier releases</a:t>
            </a:r>
            <a:endParaRPr lang="en-US" sz="1400" dirty="0"/>
          </a:p>
          <a:p>
            <a:pPr marL="0" indent="0">
              <a:lnSpc>
                <a:spcPct val="80000"/>
              </a:lnSpc>
              <a:spcBef>
                <a:spcPts val="1800"/>
              </a:spcBef>
              <a:buNone/>
              <a:tabLst>
                <a:tab pos="228600" algn="l"/>
              </a:tabLst>
            </a:pPr>
            <a:r>
              <a:rPr lang="en-US" sz="1400" dirty="0" err="1"/>
              <a:t>ObjectARX</a:t>
            </a:r>
            <a:r>
              <a:rPr lang="en-US" sz="1400" dirty="0"/>
              <a:t> 2020</a:t>
            </a:r>
          </a:p>
          <a:p>
            <a:pPr lvl="1">
              <a:lnSpc>
                <a:spcPct val="80000"/>
              </a:lnSpc>
              <a:spcBef>
                <a:spcPts val="900"/>
              </a:spcBef>
              <a:tabLst>
                <a:tab pos="228600" algn="l"/>
              </a:tabLst>
            </a:pPr>
            <a:r>
              <a:rPr lang="en-US" sz="1400" dirty="0">
                <a:solidFill>
                  <a:srgbClr val="000000"/>
                </a:solidFill>
              </a:rPr>
              <a:t>AutoCAD 2020</a:t>
            </a:r>
          </a:p>
          <a:p>
            <a:pPr lvl="1">
              <a:lnSpc>
                <a:spcPct val="80000"/>
              </a:lnSpc>
              <a:spcBef>
                <a:spcPts val="900"/>
              </a:spcBef>
              <a:tabLst>
                <a:tab pos="228600" algn="l"/>
              </a:tabLst>
            </a:pPr>
            <a:r>
              <a:rPr lang="en-IN" sz="1400" dirty="0">
                <a:solidFill>
                  <a:srgbClr val="000000"/>
                </a:solidFill>
              </a:rPr>
              <a:t>Binary compatible with earlier releases</a:t>
            </a:r>
            <a:endParaRPr lang="en-US" sz="1400" dirty="0"/>
          </a:p>
          <a:p>
            <a:pPr marL="0" indent="0">
              <a:lnSpc>
                <a:spcPct val="80000"/>
              </a:lnSpc>
              <a:spcBef>
                <a:spcPts val="1800"/>
              </a:spcBef>
              <a:buNone/>
              <a:tabLst>
                <a:tab pos="228600" algn="l"/>
              </a:tabLst>
            </a:pPr>
            <a:r>
              <a:rPr lang="en-US" sz="1400" dirty="0" err="1"/>
              <a:t>ObjectARX</a:t>
            </a:r>
            <a:r>
              <a:rPr lang="en-US" sz="1400" dirty="0"/>
              <a:t> 2019</a:t>
            </a:r>
          </a:p>
          <a:p>
            <a:pPr lvl="1">
              <a:lnSpc>
                <a:spcPct val="80000"/>
              </a:lnSpc>
              <a:spcBef>
                <a:spcPts val="900"/>
              </a:spcBef>
              <a:tabLst>
                <a:tab pos="228600" algn="l"/>
              </a:tabLst>
            </a:pPr>
            <a:r>
              <a:rPr lang="en-US" sz="1400" dirty="0">
                <a:solidFill>
                  <a:srgbClr val="000000"/>
                </a:solidFill>
              </a:rPr>
              <a:t>AutoCAD 2019</a:t>
            </a:r>
          </a:p>
          <a:p>
            <a:pPr lvl="1">
              <a:lnSpc>
                <a:spcPct val="80000"/>
              </a:lnSpc>
              <a:spcBef>
                <a:spcPts val="900"/>
              </a:spcBef>
              <a:tabLst>
                <a:tab pos="228600" algn="l"/>
              </a:tabLst>
            </a:pPr>
            <a:r>
              <a:rPr lang="en-IN" sz="1400" dirty="0">
                <a:solidFill>
                  <a:srgbClr val="000000"/>
                </a:solidFill>
              </a:rPr>
              <a:t>Binary incompatible with earlier releases</a:t>
            </a:r>
            <a:endParaRPr lang="en-US" sz="1400" dirty="0">
              <a:solidFill>
                <a:srgbClr val="000000"/>
              </a:solidFill>
            </a:endParaRPr>
          </a:p>
          <a:p>
            <a:pPr marL="0" indent="0">
              <a:lnSpc>
                <a:spcPct val="80000"/>
              </a:lnSpc>
              <a:spcBef>
                <a:spcPts val="1800"/>
              </a:spcBef>
              <a:buNone/>
              <a:tabLst>
                <a:tab pos="228600" algn="l"/>
              </a:tabLst>
            </a:pPr>
            <a:r>
              <a:rPr lang="en-US" sz="1400" dirty="0" err="1"/>
              <a:t>ObjectARX</a:t>
            </a:r>
            <a:r>
              <a:rPr lang="en-US" sz="1400" dirty="0"/>
              <a:t> 2018</a:t>
            </a:r>
          </a:p>
          <a:p>
            <a:pPr lvl="1">
              <a:lnSpc>
                <a:spcPct val="80000"/>
              </a:lnSpc>
              <a:spcBef>
                <a:spcPts val="900"/>
              </a:spcBef>
              <a:tabLst>
                <a:tab pos="228600" algn="l"/>
              </a:tabLst>
            </a:pPr>
            <a:r>
              <a:rPr lang="en-US" sz="1400" dirty="0">
                <a:solidFill>
                  <a:srgbClr val="000000"/>
                </a:solidFill>
              </a:rPr>
              <a:t>AutoCAD 2018</a:t>
            </a:r>
          </a:p>
          <a:p>
            <a:pPr lvl="1">
              <a:lnSpc>
                <a:spcPct val="80000"/>
              </a:lnSpc>
              <a:spcBef>
                <a:spcPts val="900"/>
              </a:spcBef>
              <a:tabLst>
                <a:tab pos="228600" algn="l"/>
              </a:tabLst>
            </a:pPr>
            <a:r>
              <a:rPr lang="en-IN" sz="1400" dirty="0">
                <a:solidFill>
                  <a:srgbClr val="000000"/>
                </a:solidFill>
              </a:rPr>
              <a:t>Binary incompatible with earlier releases</a:t>
            </a:r>
            <a:endParaRPr lang="en-US" sz="1400" dirty="0">
              <a:solidFill>
                <a:srgbClr val="000000"/>
              </a:solidFill>
            </a:endParaRPr>
          </a:p>
          <a:p>
            <a:pPr marL="0" indent="0">
              <a:lnSpc>
                <a:spcPct val="80000"/>
              </a:lnSpc>
              <a:spcBef>
                <a:spcPts val="1800"/>
              </a:spcBef>
              <a:buNone/>
              <a:tabLst>
                <a:tab pos="228600" algn="l"/>
              </a:tabLst>
            </a:pPr>
            <a:r>
              <a:rPr lang="en-US" sz="1400" dirty="0" err="1"/>
              <a:t>ObjectARX</a:t>
            </a:r>
            <a:r>
              <a:rPr lang="en-US" sz="1400" dirty="0"/>
              <a:t> 2017</a:t>
            </a:r>
          </a:p>
          <a:p>
            <a:pPr lvl="1">
              <a:lnSpc>
                <a:spcPct val="80000"/>
              </a:lnSpc>
              <a:spcBef>
                <a:spcPts val="900"/>
              </a:spcBef>
              <a:tabLst>
                <a:tab pos="228600" algn="l"/>
              </a:tabLst>
            </a:pPr>
            <a:r>
              <a:rPr lang="en-US" sz="1400" dirty="0">
                <a:solidFill>
                  <a:srgbClr val="000000"/>
                </a:solidFill>
              </a:rPr>
              <a:t>AutoCAD 2017</a:t>
            </a:r>
          </a:p>
          <a:p>
            <a:pPr lvl="1">
              <a:lnSpc>
                <a:spcPct val="80000"/>
              </a:lnSpc>
              <a:spcBef>
                <a:spcPts val="900"/>
              </a:spcBef>
              <a:tabLst>
                <a:tab pos="228600" algn="l"/>
              </a:tabLst>
            </a:pPr>
            <a:r>
              <a:rPr lang="en-IN" sz="1400" dirty="0">
                <a:solidFill>
                  <a:srgbClr val="000000"/>
                </a:solidFill>
              </a:rPr>
              <a:t>Binary incompatible with earlier releases</a:t>
            </a:r>
            <a:endParaRPr lang="en-US" sz="1400" dirty="0">
              <a:solidFill>
                <a:srgbClr val="000000"/>
              </a:solidFill>
            </a:endParaRPr>
          </a:p>
          <a:p>
            <a:pPr marL="0" indent="0">
              <a:lnSpc>
                <a:spcPct val="80000"/>
              </a:lnSpc>
              <a:spcBef>
                <a:spcPts val="1800"/>
              </a:spcBef>
              <a:buNone/>
              <a:tabLst>
                <a:tab pos="228600" algn="l"/>
              </a:tabLst>
            </a:pPr>
            <a:r>
              <a:rPr lang="en-US" sz="1400" dirty="0" err="1"/>
              <a:t>ObjectARX</a:t>
            </a:r>
            <a:r>
              <a:rPr lang="en-US" sz="1400" dirty="0"/>
              <a:t> 2016</a:t>
            </a:r>
          </a:p>
          <a:p>
            <a:pPr lvl="1">
              <a:lnSpc>
                <a:spcPct val="80000"/>
              </a:lnSpc>
              <a:spcBef>
                <a:spcPts val="900"/>
              </a:spcBef>
              <a:tabLst>
                <a:tab pos="228600" algn="l"/>
              </a:tabLst>
            </a:pPr>
            <a:r>
              <a:rPr lang="en-US" sz="1400" dirty="0">
                <a:solidFill>
                  <a:srgbClr val="000000"/>
                </a:solidFill>
              </a:rPr>
              <a:t>AutoCAD 2016</a:t>
            </a:r>
          </a:p>
        </p:txBody>
      </p:sp>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7" name="Rectangle 2"/>
          <p:cNvSpPr>
            <a:spLocks noGrp="1" noChangeArrowheads="1"/>
          </p:cNvSpPr>
          <p:nvPr>
            <p:ph type="title"/>
          </p:nvPr>
        </p:nvSpPr>
        <p:spPr/>
        <p:txBody>
          <a:bodyPr/>
          <a:lstStyle/>
          <a:p>
            <a:pPr eaLnBrk="1" hangingPunct="1"/>
            <a:r>
              <a:rPr lang="en-US" dirty="0"/>
              <a:t>Development Environment</a:t>
            </a:r>
          </a:p>
        </p:txBody>
      </p:sp>
      <p:sp>
        <p:nvSpPr>
          <p:cNvPr id="41988" name="Rectangle 3"/>
          <p:cNvSpPr>
            <a:spLocks noGrp="1" noChangeArrowheads="1"/>
          </p:cNvSpPr>
          <p:nvPr>
            <p:ph idx="1"/>
          </p:nvPr>
        </p:nvSpPr>
        <p:spPr>
          <a:xfrm>
            <a:off x="749300" y="1556251"/>
            <a:ext cx="7933930" cy="4311149"/>
          </a:xfrm>
        </p:spPr>
        <p:txBody>
          <a:bodyPr/>
          <a:lstStyle/>
          <a:p>
            <a:pPr marL="0" indent="0">
              <a:buNone/>
            </a:pPr>
            <a:r>
              <a:rPr lang="en-US" sz="2400" dirty="0"/>
              <a:t>For ObjectARX development</a:t>
            </a:r>
          </a:p>
          <a:p>
            <a:pPr marL="199709" lvl="1" indent="0"/>
            <a:r>
              <a:rPr lang="en-US" sz="1800" dirty="0"/>
              <a:t> Microsoft Visual Studio 2019</a:t>
            </a:r>
          </a:p>
          <a:p>
            <a:pPr marL="199709" lvl="1" indent="0">
              <a:buNone/>
            </a:pPr>
            <a:endParaRPr lang="en-US" dirty="0"/>
          </a:p>
          <a:p>
            <a:pPr marL="0" indent="0">
              <a:buNone/>
            </a:pPr>
            <a:r>
              <a:rPr lang="en-US" sz="2400" dirty="0" err="1"/>
              <a:t>ObjectARX</a:t>
            </a:r>
            <a:r>
              <a:rPr lang="en-US" sz="2400" dirty="0"/>
              <a:t>  2022 SDK</a:t>
            </a:r>
          </a:p>
          <a:p>
            <a:pPr marL="0" indent="0"/>
            <a:endParaRPr lang="en-US" dirty="0"/>
          </a:p>
          <a:p>
            <a:r>
              <a:rPr lang="en-US" sz="2400" dirty="0"/>
              <a:t>Microsoft Windows Microsoft Windows 10 (version 1903 or higher) </a:t>
            </a:r>
          </a:p>
          <a:p>
            <a:r>
              <a:rPr lang="en-US" sz="2400" dirty="0"/>
              <a:t>Microsoft Windows 8.1 with Update </a:t>
            </a:r>
            <a:r>
              <a:rPr lang="en-US" sz="2400" dirty="0" err="1"/>
              <a:t>KB2919355</a:t>
            </a:r>
            <a:r>
              <a:rPr lang="en-US" sz="2400" dirty="0"/>
              <a:t> </a:t>
            </a:r>
          </a:p>
          <a:p>
            <a:pPr marL="0" indent="0">
              <a:buNone/>
            </a:pPr>
            <a:endParaRPr lang="en-US" sz="2400" dirty="0"/>
          </a:p>
          <a:p>
            <a:pPr marL="0" indent="0"/>
            <a:endParaRPr lang="en-US" dirty="0"/>
          </a:p>
        </p:txBody>
      </p:sp>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pPr eaLnBrk="1" hangingPunct="1"/>
            <a:r>
              <a:rPr lang="en-US" dirty="0"/>
              <a:t>ObjectARX SDK Contents</a:t>
            </a:r>
          </a:p>
        </p:txBody>
      </p:sp>
      <p:sp>
        <p:nvSpPr>
          <p:cNvPr id="43012" name="Rectangle 3"/>
          <p:cNvSpPr>
            <a:spLocks noGrp="1" noChangeArrowheads="1"/>
          </p:cNvSpPr>
          <p:nvPr>
            <p:ph idx="1"/>
          </p:nvPr>
        </p:nvSpPr>
        <p:spPr/>
        <p:txBody>
          <a:bodyPr/>
          <a:lstStyle/>
          <a:p>
            <a:pPr marL="0" indent="0" eaLnBrk="1" hangingPunct="1">
              <a:spcBef>
                <a:spcPts val="200"/>
              </a:spcBef>
              <a:spcAft>
                <a:spcPct val="0"/>
              </a:spcAft>
              <a:buFontTx/>
              <a:buNone/>
            </a:pPr>
            <a:r>
              <a:rPr lang="en-US" sz="2400" dirty="0"/>
              <a:t>What comes with the SDK</a:t>
            </a:r>
          </a:p>
          <a:p>
            <a:pPr lvl="1" eaLnBrk="1" hangingPunct="1">
              <a:spcBef>
                <a:spcPts val="1200"/>
              </a:spcBef>
              <a:spcAft>
                <a:spcPct val="0"/>
              </a:spcAft>
            </a:pPr>
            <a:r>
              <a:rPr lang="en-US" sz="2000" dirty="0"/>
              <a:t>Libraries and Header Files</a:t>
            </a:r>
          </a:p>
          <a:p>
            <a:pPr lvl="1" eaLnBrk="1" hangingPunct="1">
              <a:spcBef>
                <a:spcPts val="1200"/>
              </a:spcBef>
              <a:spcAft>
                <a:spcPct val="0"/>
              </a:spcAft>
            </a:pPr>
            <a:r>
              <a:rPr lang="en-US" sz="2000" dirty="0"/>
              <a:t>Documentation</a:t>
            </a:r>
          </a:p>
          <a:p>
            <a:pPr lvl="1" eaLnBrk="1" hangingPunct="1">
              <a:spcBef>
                <a:spcPts val="1200"/>
              </a:spcBef>
              <a:spcAft>
                <a:spcPct val="0"/>
              </a:spcAft>
            </a:pPr>
            <a:r>
              <a:rPr lang="en-US" sz="2000" dirty="0"/>
              <a:t>Samples</a:t>
            </a:r>
          </a:p>
          <a:p>
            <a:pPr lvl="1" eaLnBrk="1" hangingPunct="1">
              <a:spcBef>
                <a:spcPts val="1200"/>
              </a:spcBef>
              <a:spcAft>
                <a:spcPct val="0"/>
              </a:spcAft>
            </a:pPr>
            <a:r>
              <a:rPr lang="en-US" sz="2000" dirty="0"/>
              <a:t>Utilities</a:t>
            </a:r>
          </a:p>
        </p:txBody>
      </p: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4">
            <a:extLst>
              <a:ext uri="{FF2B5EF4-FFF2-40B4-BE49-F238E27FC236}">
                <a16:creationId xmlns:a16="http://schemas.microsoft.com/office/drawing/2014/main" id="{CFFBF786-0438-4B4A-AC21-C15C5E274DD1}"/>
              </a:ext>
            </a:extLst>
          </p:cNvPr>
          <p:cNvSpPr txBox="1">
            <a:spLocks noChangeArrowheads="1"/>
          </p:cNvSpPr>
          <p:nvPr/>
        </p:nvSpPr>
        <p:spPr>
          <a:xfrm>
            <a:off x="457200" y="495300"/>
            <a:ext cx="7772400" cy="800100"/>
          </a:xfrm>
          <a:prstGeom prst="rect">
            <a:avLst/>
          </a:prstGeom>
          <a:noFill/>
        </p:spPr>
        <p:txBody>
          <a:bodyPr anchor="b"/>
          <a:lst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a:lstStyle>
          <a:p>
            <a:pPr fontAlgn="auto">
              <a:spcAft>
                <a:spcPts val="0"/>
              </a:spcAft>
            </a:pPr>
            <a:r>
              <a:rPr lang="en-US"/>
              <a:t>Getting Support</a:t>
            </a:r>
            <a:endParaRPr lang="en-US" dirty="0"/>
          </a:p>
        </p:txBody>
      </p:sp>
      <p:sp>
        <p:nvSpPr>
          <p:cNvPr id="10" name="Rectangle 5">
            <a:extLst>
              <a:ext uri="{FF2B5EF4-FFF2-40B4-BE49-F238E27FC236}">
                <a16:creationId xmlns:a16="http://schemas.microsoft.com/office/drawing/2014/main" id="{7D430AF5-A250-40D0-9FC4-62B85CB4DDA6}"/>
              </a:ext>
            </a:extLst>
          </p:cNvPr>
          <p:cNvSpPr txBox="1">
            <a:spLocks noChangeArrowheads="1"/>
          </p:cNvSpPr>
          <p:nvPr/>
        </p:nvSpPr>
        <p:spPr>
          <a:xfrm>
            <a:off x="533400" y="1600200"/>
            <a:ext cx="7772400" cy="4495800"/>
          </a:xfrm>
          <a:prstGeom prst="rect">
            <a:avLst/>
          </a:prstGeom>
        </p:spPr>
        <p:txBody>
          <a:bodyPr/>
          <a:lstStyle>
            <a:lvl1pPr marL="481899" indent="-481899" algn="l" defTabSz="571147" rtl="0" eaLnBrk="1" latinLnBrk="0" hangingPunct="1">
              <a:spcBef>
                <a:spcPts val="0"/>
              </a:spcBef>
              <a:buFont typeface="Wingdings" charset="2"/>
              <a:buChar char="§"/>
              <a:defRPr sz="3200" b="0" i="0" kern="1200" baseline="0">
                <a:solidFill>
                  <a:schemeClr val="tx1"/>
                </a:solidFill>
                <a:latin typeface="Frutiger Next LT W1G"/>
                <a:ea typeface="+mn-ea"/>
                <a:cs typeface="Frutiger Next LT W1G"/>
              </a:defRPr>
            </a:lvl1pPr>
            <a:lvl2pPr marL="928114" indent="-356967" algn="l" defTabSz="571147" rtl="0" eaLnBrk="1" latinLnBrk="0" hangingPunct="1">
              <a:spcBef>
                <a:spcPct val="20000"/>
              </a:spcBef>
              <a:buFont typeface="Wingdings" charset="2"/>
              <a:buChar char="§"/>
              <a:defRPr sz="2500" b="0" i="0" kern="1200">
                <a:solidFill>
                  <a:schemeClr val="tx1"/>
                </a:solidFill>
                <a:latin typeface="Frutiger Next LT W1G"/>
                <a:ea typeface="+mn-ea"/>
                <a:cs typeface="Frutiger Next LT W1G"/>
              </a:defRPr>
            </a:lvl2pPr>
            <a:lvl3pPr marL="1427867" indent="-285573" algn="l" defTabSz="571147" rtl="0" eaLnBrk="1" latinLnBrk="0" hangingPunct="1">
              <a:spcBef>
                <a:spcPct val="20000"/>
              </a:spcBef>
              <a:buFont typeface="Wingdings" charset="2"/>
              <a:buChar char="§"/>
              <a:defRPr sz="2200" b="0" i="0" kern="1200">
                <a:solidFill>
                  <a:schemeClr val="tx1"/>
                </a:solidFill>
                <a:latin typeface="Frutiger Next LT W1G"/>
                <a:ea typeface="+mn-ea"/>
                <a:cs typeface="Frutiger Next LT W1G"/>
              </a:defRPr>
            </a:lvl3pPr>
            <a:lvl4pPr marL="1999015" indent="-285573" algn="l" defTabSz="571147" rtl="0" eaLnBrk="1" latinLnBrk="0" hangingPunct="1">
              <a:spcBef>
                <a:spcPct val="20000"/>
              </a:spcBef>
              <a:buFont typeface="Wingdings" charset="2"/>
              <a:buChar char="§"/>
              <a:defRPr sz="1900" b="0" i="0" kern="1200">
                <a:solidFill>
                  <a:schemeClr val="tx1"/>
                </a:solidFill>
                <a:latin typeface="Frutiger Next LT W1G"/>
                <a:ea typeface="+mn-ea"/>
                <a:cs typeface="Frutiger Next LT W1G"/>
              </a:defRPr>
            </a:lvl4pPr>
            <a:lvl5pPr marL="2570161" indent="-285573" algn="l" defTabSz="571147" rtl="0" eaLnBrk="1" latinLnBrk="0" hangingPunct="1">
              <a:spcBef>
                <a:spcPct val="20000"/>
              </a:spcBef>
              <a:buFont typeface="Wingdings" charset="2"/>
              <a:buChar char="§"/>
              <a:defRPr sz="1700" b="0" i="0" kern="1200">
                <a:solidFill>
                  <a:schemeClr val="tx1"/>
                </a:solidFill>
                <a:latin typeface="Frutiger Next LT W1G"/>
                <a:ea typeface="+mn-ea"/>
                <a:cs typeface="Frutiger Next LT W1G"/>
              </a:defRPr>
            </a:lvl5pPr>
            <a:lvl6pPr marL="3141306" indent="-285573" algn="l" defTabSz="571147" rtl="0" eaLnBrk="1" latinLnBrk="0" hangingPunct="1">
              <a:spcBef>
                <a:spcPct val="20000"/>
              </a:spcBef>
              <a:buFont typeface="Arial"/>
              <a:buChar char="•"/>
              <a:defRPr sz="2500" kern="1200">
                <a:solidFill>
                  <a:schemeClr val="tx1"/>
                </a:solidFill>
                <a:latin typeface="+mn-lt"/>
                <a:ea typeface="+mn-ea"/>
                <a:cs typeface="+mn-cs"/>
              </a:defRPr>
            </a:lvl6pPr>
            <a:lvl7pPr marL="3712455" indent="-285573" algn="l" defTabSz="571147" rtl="0" eaLnBrk="1" latinLnBrk="0" hangingPunct="1">
              <a:spcBef>
                <a:spcPct val="20000"/>
              </a:spcBef>
              <a:buFont typeface="Arial"/>
              <a:buChar char="•"/>
              <a:defRPr sz="2500" kern="1200">
                <a:solidFill>
                  <a:schemeClr val="tx1"/>
                </a:solidFill>
                <a:latin typeface="+mn-lt"/>
                <a:ea typeface="+mn-ea"/>
                <a:cs typeface="+mn-cs"/>
              </a:defRPr>
            </a:lvl7pPr>
            <a:lvl8pPr marL="4283600" indent="-285573" algn="l" defTabSz="571147" rtl="0" eaLnBrk="1" latinLnBrk="0" hangingPunct="1">
              <a:spcBef>
                <a:spcPct val="20000"/>
              </a:spcBef>
              <a:buFont typeface="Arial"/>
              <a:buChar char="•"/>
              <a:defRPr sz="2500" kern="1200">
                <a:solidFill>
                  <a:schemeClr val="tx1"/>
                </a:solidFill>
                <a:latin typeface="+mn-lt"/>
                <a:ea typeface="+mn-ea"/>
                <a:cs typeface="+mn-cs"/>
              </a:defRPr>
            </a:lvl8pPr>
            <a:lvl9pPr marL="4854746" indent="-285573" algn="l" defTabSz="571147" rtl="0" eaLnBrk="1" latinLnBrk="0" hangingPunct="1">
              <a:spcBef>
                <a:spcPct val="20000"/>
              </a:spcBef>
              <a:buFont typeface="Arial"/>
              <a:buChar char="•"/>
              <a:defRPr sz="2500" kern="1200">
                <a:solidFill>
                  <a:schemeClr val="tx1"/>
                </a:solidFill>
                <a:latin typeface="+mn-lt"/>
                <a:ea typeface="+mn-ea"/>
                <a:cs typeface="+mn-cs"/>
              </a:defRPr>
            </a:lvl9pPr>
          </a:lstStyle>
          <a:p>
            <a:pPr marL="0" indent="0" fontAlgn="auto">
              <a:spcAft>
                <a:spcPts val="0"/>
              </a:spcAft>
            </a:pPr>
            <a:r>
              <a:rPr lang="en-US" sz="1800">
                <a:hlinkClick r:id="rId2"/>
              </a:rPr>
              <a:t>http://www.adn.autodesk.io</a:t>
            </a:r>
            <a:endParaRPr lang="en-US" sz="1800"/>
          </a:p>
          <a:p>
            <a:pPr marL="571147" lvl="1" indent="0" fontAlgn="auto">
              <a:spcAft>
                <a:spcPts val="0"/>
              </a:spcAft>
              <a:buFont typeface="Wingdings" charset="2"/>
              <a:buNone/>
            </a:pPr>
            <a:r>
              <a:rPr lang="en-US" sz="1800"/>
              <a:t>Provides access to</a:t>
            </a:r>
          </a:p>
          <a:p>
            <a:pPr lvl="2" fontAlgn="auto">
              <a:spcAft>
                <a:spcPts val="0"/>
              </a:spcAft>
            </a:pPr>
            <a:r>
              <a:rPr lang="en-US" sz="1800"/>
              <a:t>On-line knowledge base</a:t>
            </a:r>
          </a:p>
          <a:p>
            <a:pPr lvl="2" fontAlgn="auto">
              <a:spcAft>
                <a:spcPts val="0"/>
              </a:spcAft>
            </a:pPr>
            <a:r>
              <a:rPr lang="en-US" sz="1800"/>
              <a:t>Call submission</a:t>
            </a:r>
          </a:p>
          <a:p>
            <a:pPr lvl="2" fontAlgn="auto">
              <a:spcAft>
                <a:spcPts val="0"/>
              </a:spcAft>
            </a:pPr>
            <a:r>
              <a:rPr lang="en-US" sz="1800"/>
              <a:t>Newsgroups</a:t>
            </a:r>
          </a:p>
          <a:p>
            <a:pPr lvl="2" fontAlgn="auto">
              <a:spcAft>
                <a:spcPts val="0"/>
              </a:spcAft>
            </a:pPr>
            <a:endParaRPr lang="en-US" sz="1800"/>
          </a:p>
          <a:p>
            <a:pPr lvl="1" fontAlgn="auto">
              <a:spcAft>
                <a:spcPts val="0"/>
              </a:spcAft>
            </a:pPr>
            <a:r>
              <a:rPr lang="en-US" sz="1800"/>
              <a:t>Calls are logged automatically</a:t>
            </a:r>
          </a:p>
          <a:p>
            <a:pPr lvl="2" fontAlgn="auto">
              <a:spcAft>
                <a:spcPts val="0"/>
              </a:spcAft>
            </a:pPr>
            <a:r>
              <a:rPr lang="en-US" sz="1800"/>
              <a:t>1-3 day turnaround</a:t>
            </a:r>
          </a:p>
          <a:p>
            <a:pPr lvl="2" fontAlgn="auto">
              <a:spcAft>
                <a:spcPts val="0"/>
              </a:spcAft>
            </a:pPr>
            <a:r>
              <a:rPr lang="en-US" sz="1800"/>
              <a:t>Callbacks as needed</a:t>
            </a:r>
          </a:p>
          <a:p>
            <a:pPr lvl="2" fontAlgn="auto">
              <a:spcAft>
                <a:spcPts val="0"/>
              </a:spcAft>
            </a:pPr>
            <a:endParaRPr lang="en-US" sz="1800"/>
          </a:p>
          <a:p>
            <a:pPr lvl="1" fontAlgn="auto">
              <a:spcAft>
                <a:spcPts val="0"/>
              </a:spcAft>
            </a:pPr>
            <a:r>
              <a:rPr lang="en-US" sz="1800"/>
              <a:t>Answers to frequently asked questions are posted in our on-line knowledge base</a:t>
            </a:r>
          </a:p>
          <a:p>
            <a:pPr marL="0" indent="0" fontAlgn="auto">
              <a:spcAft>
                <a:spcPts val="0"/>
              </a:spcAft>
            </a:pPr>
            <a:endParaRPr lang="en-US" dirty="0"/>
          </a:p>
        </p:txBody>
      </p:sp>
      <p:pic>
        <p:nvPicPr>
          <p:cNvPr id="11" name="Picture 10">
            <a:extLst>
              <a:ext uri="{FF2B5EF4-FFF2-40B4-BE49-F238E27FC236}">
                <a16:creationId xmlns:a16="http://schemas.microsoft.com/office/drawing/2014/main" id="{B0166625-F263-47DB-892C-98AC38BC5E13}"/>
              </a:ext>
            </a:extLst>
          </p:cNvPr>
          <p:cNvPicPr>
            <a:picLocks noChangeAspect="1"/>
          </p:cNvPicPr>
          <p:nvPr/>
        </p:nvPicPr>
        <p:blipFill>
          <a:blip r:embed="rId3"/>
          <a:stretch>
            <a:fillRect/>
          </a:stretch>
        </p:blipFill>
        <p:spPr>
          <a:xfrm>
            <a:off x="4419600" y="1752600"/>
            <a:ext cx="4495800" cy="2446552"/>
          </a:xfrm>
          <a:prstGeom prst="rect">
            <a:avLst/>
          </a:prstGeom>
        </p:spPr>
      </p:pic>
    </p:spTree>
  </p:cSld>
  <p:clrMapOvr>
    <a:masterClrMapping/>
  </p:clrMapOvr>
  <p:transition spd="med">
    <p:fade thruBlk="1"/>
  </p:transition>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p:txBody>
          <a:bodyPr/>
          <a:lstStyle/>
          <a:p>
            <a:pPr eaLnBrk="1" hangingPunct="1"/>
            <a:r>
              <a:rPr lang="en-US" dirty="0"/>
              <a:t>Main Libraries - I</a:t>
            </a:r>
          </a:p>
        </p:txBody>
      </p:sp>
      <p:sp>
        <p:nvSpPr>
          <p:cNvPr id="44036" name="Rectangle 3"/>
          <p:cNvSpPr>
            <a:spLocks noGrp="1" noChangeArrowheads="1"/>
          </p:cNvSpPr>
          <p:nvPr>
            <p:ph idx="1"/>
          </p:nvPr>
        </p:nvSpPr>
        <p:spPr/>
        <p:txBody>
          <a:bodyPr/>
          <a:lstStyle/>
          <a:p>
            <a:pPr marL="0" indent="0" eaLnBrk="1" hangingPunct="1">
              <a:lnSpc>
                <a:spcPct val="90000"/>
              </a:lnSpc>
              <a:spcBef>
                <a:spcPts val="1200"/>
              </a:spcBef>
              <a:buFontTx/>
              <a:buNone/>
            </a:pPr>
            <a:r>
              <a:rPr lang="en-US" sz="2400" dirty="0" err="1"/>
              <a:t>AcRx</a:t>
            </a:r>
            <a:r>
              <a:rPr lang="en-US" sz="2400" dirty="0"/>
              <a:t> Object and Class Management </a:t>
            </a:r>
            <a:r>
              <a:rPr lang="en-US" sz="2400" dirty="0">
                <a:solidFill>
                  <a:schemeClr val="tx1">
                    <a:lumMod val="65000"/>
                  </a:schemeClr>
                </a:solidFill>
              </a:rPr>
              <a:t>(rxapi.lib)</a:t>
            </a:r>
          </a:p>
          <a:p>
            <a:pPr marL="0" indent="0" eaLnBrk="1" hangingPunct="1">
              <a:lnSpc>
                <a:spcPct val="90000"/>
              </a:lnSpc>
              <a:spcBef>
                <a:spcPts val="1200"/>
              </a:spcBef>
              <a:buFontTx/>
              <a:buNone/>
            </a:pPr>
            <a:r>
              <a:rPr lang="en-US" sz="2400" dirty="0" err="1"/>
              <a:t>AcDb</a:t>
            </a:r>
            <a:r>
              <a:rPr lang="en-US" sz="2400" dirty="0"/>
              <a:t> AutoCAD Database </a:t>
            </a:r>
            <a:r>
              <a:rPr lang="en-US" sz="2400" dirty="0">
                <a:solidFill>
                  <a:schemeClr val="tx1">
                    <a:lumMod val="65000"/>
                  </a:schemeClr>
                </a:solidFill>
              </a:rPr>
              <a:t>(</a:t>
            </a:r>
            <a:r>
              <a:rPr lang="en-US" sz="2400" dirty="0" err="1">
                <a:solidFill>
                  <a:schemeClr val="tx1">
                    <a:lumMod val="65000"/>
                  </a:schemeClr>
                </a:solidFill>
              </a:rPr>
              <a:t>acdb24.lib</a:t>
            </a:r>
            <a:r>
              <a:rPr lang="en-US" sz="2400" dirty="0">
                <a:solidFill>
                  <a:schemeClr val="tx1">
                    <a:lumMod val="65000"/>
                  </a:schemeClr>
                </a:solidFill>
              </a:rPr>
              <a:t>)</a:t>
            </a:r>
          </a:p>
          <a:p>
            <a:pPr marL="0" indent="0" eaLnBrk="1" hangingPunct="1">
              <a:lnSpc>
                <a:spcPct val="90000"/>
              </a:lnSpc>
              <a:spcBef>
                <a:spcPts val="1200"/>
              </a:spcBef>
              <a:buFontTx/>
              <a:buNone/>
            </a:pPr>
            <a:r>
              <a:rPr lang="en-US" sz="2400" dirty="0" err="1"/>
              <a:t>AcGi</a:t>
            </a:r>
            <a:r>
              <a:rPr lang="en-US" sz="2400" dirty="0"/>
              <a:t> AutoCAD Graphics Interface </a:t>
            </a:r>
            <a:r>
              <a:rPr lang="en-US" sz="2400" dirty="0">
                <a:solidFill>
                  <a:schemeClr val="tx1">
                    <a:lumMod val="65000"/>
                  </a:schemeClr>
                </a:solidFill>
              </a:rPr>
              <a:t>(acgiapi.lib,acdrawbridge.lib)</a:t>
            </a:r>
          </a:p>
          <a:p>
            <a:pPr marL="0" indent="0" eaLnBrk="1" hangingPunct="1">
              <a:lnSpc>
                <a:spcPct val="90000"/>
              </a:lnSpc>
              <a:spcBef>
                <a:spcPts val="1200"/>
              </a:spcBef>
              <a:buFontTx/>
              <a:buNone/>
            </a:pPr>
            <a:r>
              <a:rPr lang="en-US" sz="2400" dirty="0" err="1"/>
              <a:t>AcGe</a:t>
            </a:r>
            <a:r>
              <a:rPr lang="en-US" sz="2400" dirty="0"/>
              <a:t> AutoCAD Geometry Library </a:t>
            </a:r>
            <a:r>
              <a:rPr lang="en-US" sz="2400" dirty="0">
                <a:solidFill>
                  <a:schemeClr val="tx1">
                    <a:lumMod val="65000"/>
                  </a:schemeClr>
                </a:solidFill>
              </a:rPr>
              <a:t>(</a:t>
            </a:r>
            <a:r>
              <a:rPr lang="en-US" sz="2400" dirty="0" err="1">
                <a:solidFill>
                  <a:schemeClr val="tx1">
                    <a:lumMod val="65000"/>
                  </a:schemeClr>
                </a:solidFill>
              </a:rPr>
              <a:t>acge24.lib</a:t>
            </a:r>
            <a:r>
              <a:rPr lang="en-US" sz="2400" dirty="0">
                <a:solidFill>
                  <a:schemeClr val="tx1">
                    <a:lumMod val="65000"/>
                  </a:schemeClr>
                </a:solidFill>
              </a:rPr>
              <a:t>)</a:t>
            </a:r>
          </a:p>
          <a:p>
            <a:pPr marL="0" indent="0">
              <a:lnSpc>
                <a:spcPct val="90000"/>
              </a:lnSpc>
              <a:spcBef>
                <a:spcPts val="600"/>
              </a:spcBef>
              <a:buNone/>
            </a:pPr>
            <a:r>
              <a:rPr lang="en-US" sz="2400" dirty="0"/>
              <a:t>AutoCAD Core Library </a:t>
            </a:r>
            <a:r>
              <a:rPr lang="en-US" sz="2400" dirty="0">
                <a:solidFill>
                  <a:schemeClr val="tx1">
                    <a:lumMod val="65000"/>
                  </a:schemeClr>
                </a:solidFill>
              </a:rPr>
              <a:t>(accore.lib and </a:t>
            </a:r>
            <a:r>
              <a:rPr lang="en-US" sz="2400" dirty="0" err="1">
                <a:solidFill>
                  <a:schemeClr val="tx1">
                    <a:lumMod val="65000"/>
                  </a:schemeClr>
                </a:solidFill>
              </a:rPr>
              <a:t>ac1st24.lib</a:t>
            </a:r>
            <a:r>
              <a:rPr lang="en-US" sz="2400" dirty="0">
                <a:solidFill>
                  <a:schemeClr val="tx1">
                    <a:lumMod val="65000"/>
                  </a:schemeClr>
                </a:solidFill>
              </a:rPr>
              <a:t>)</a:t>
            </a:r>
          </a:p>
          <a:p>
            <a:pPr marL="0" indent="0" eaLnBrk="1" hangingPunct="1">
              <a:lnSpc>
                <a:spcPct val="90000"/>
              </a:lnSpc>
              <a:spcBef>
                <a:spcPts val="600"/>
              </a:spcBef>
              <a:buFontTx/>
              <a:buNone/>
            </a:pPr>
            <a:endParaRPr lang="en-US" sz="1800" dirty="0">
              <a:solidFill>
                <a:schemeClr val="tx1">
                  <a:lumMod val="65000"/>
                </a:schemeClr>
              </a:solidFill>
            </a:endParaRPr>
          </a:p>
          <a:p>
            <a:pPr marL="0" indent="0" eaLnBrk="1" hangingPunct="1">
              <a:lnSpc>
                <a:spcPct val="90000"/>
              </a:lnSpc>
              <a:spcBef>
                <a:spcPts val="600"/>
              </a:spcBef>
              <a:buFontTx/>
              <a:buNone/>
            </a:pPr>
            <a:r>
              <a:rPr lang="en-US" sz="2400" dirty="0">
                <a:solidFill>
                  <a:schemeClr val="tx1"/>
                </a:solidFill>
              </a:rPr>
              <a:t>64-bit versions</a:t>
            </a:r>
            <a:r>
              <a:rPr lang="ru-RU" sz="2400" dirty="0">
                <a:solidFill>
                  <a:schemeClr val="tx1"/>
                </a:solidFill>
              </a:rPr>
              <a:t>:</a:t>
            </a:r>
            <a:endParaRPr lang="en-US" sz="2400" dirty="0">
              <a:solidFill>
                <a:schemeClr val="tx1"/>
              </a:solidFill>
            </a:endParaRPr>
          </a:p>
          <a:p>
            <a:pPr marL="439584" lvl="2" indent="0">
              <a:lnSpc>
                <a:spcPct val="90000"/>
              </a:lnSpc>
              <a:spcBef>
                <a:spcPts val="600"/>
              </a:spcBef>
              <a:buNone/>
            </a:pPr>
            <a:r>
              <a:rPr lang="en-US" sz="1800" dirty="0">
                <a:solidFill>
                  <a:schemeClr val="tx1"/>
                </a:solidFill>
              </a:rPr>
              <a:t>C:\ObjectARX 2022\lib-x64</a:t>
            </a:r>
          </a:p>
        </p:txBody>
      </p:sp>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p:txBody>
          <a:bodyPr/>
          <a:lstStyle/>
          <a:p>
            <a:pPr eaLnBrk="1" hangingPunct="1"/>
            <a:r>
              <a:rPr lang="en-US" dirty="0"/>
              <a:t>Main Libraries - II</a:t>
            </a:r>
          </a:p>
        </p:txBody>
      </p:sp>
      <p:sp>
        <p:nvSpPr>
          <p:cNvPr id="45060" name="Rectangle 3"/>
          <p:cNvSpPr>
            <a:spLocks noGrp="1" noChangeArrowheads="1"/>
          </p:cNvSpPr>
          <p:nvPr>
            <p:ph idx="1"/>
          </p:nvPr>
        </p:nvSpPr>
        <p:spPr/>
        <p:txBody>
          <a:bodyPr/>
          <a:lstStyle/>
          <a:p>
            <a:pPr marL="0" indent="0" eaLnBrk="1" hangingPunct="1">
              <a:spcBef>
                <a:spcPts val="1200"/>
              </a:spcBef>
              <a:buFontTx/>
              <a:buNone/>
            </a:pPr>
            <a:r>
              <a:rPr lang="en-US" sz="2400" dirty="0" err="1"/>
              <a:t>AcUi</a:t>
            </a:r>
            <a:r>
              <a:rPr lang="en-US" sz="2400" dirty="0"/>
              <a:t>/</a:t>
            </a:r>
            <a:r>
              <a:rPr lang="en-US" sz="2400" dirty="0" err="1"/>
              <a:t>AdUi</a:t>
            </a:r>
            <a:r>
              <a:rPr lang="en-US" sz="2400" dirty="0"/>
              <a:t> MFC Extension Library  </a:t>
            </a:r>
            <a:r>
              <a:rPr lang="en-US" sz="2400" dirty="0">
                <a:solidFill>
                  <a:schemeClr val="tx1">
                    <a:lumMod val="65000"/>
                  </a:schemeClr>
                </a:solidFill>
              </a:rPr>
              <a:t>(</a:t>
            </a:r>
            <a:r>
              <a:rPr lang="en-US" sz="2400" dirty="0" err="1">
                <a:solidFill>
                  <a:schemeClr val="tx1">
                    <a:lumMod val="65000"/>
                  </a:schemeClr>
                </a:solidFill>
              </a:rPr>
              <a:t>adui24.lib</a:t>
            </a:r>
            <a:r>
              <a:rPr lang="en-US" sz="2400" dirty="0">
                <a:solidFill>
                  <a:schemeClr val="tx1">
                    <a:lumMod val="65000"/>
                  </a:schemeClr>
                </a:solidFill>
              </a:rPr>
              <a:t> </a:t>
            </a:r>
            <a:r>
              <a:rPr lang="en-US" sz="2400" dirty="0" err="1">
                <a:solidFill>
                  <a:schemeClr val="tx1">
                    <a:lumMod val="65000"/>
                  </a:schemeClr>
                </a:solidFill>
              </a:rPr>
              <a:t>acui24.lib</a:t>
            </a:r>
            <a:r>
              <a:rPr lang="en-US" sz="2400" dirty="0">
                <a:solidFill>
                  <a:schemeClr val="tx1">
                    <a:lumMod val="65000"/>
                  </a:schemeClr>
                </a:solidFill>
              </a:rPr>
              <a:t>)</a:t>
            </a:r>
          </a:p>
          <a:p>
            <a:pPr marL="0" indent="0" eaLnBrk="1" hangingPunct="1">
              <a:spcBef>
                <a:spcPts val="1200"/>
              </a:spcBef>
              <a:buFontTx/>
              <a:buNone/>
            </a:pPr>
            <a:r>
              <a:rPr lang="en-US" sz="2400" dirty="0"/>
              <a:t>Automation </a:t>
            </a:r>
            <a:r>
              <a:rPr lang="en-US" sz="2400" dirty="0">
                <a:solidFill>
                  <a:schemeClr val="tx1">
                    <a:lumMod val="65000"/>
                  </a:schemeClr>
                </a:solidFill>
              </a:rPr>
              <a:t>(axdb.lib)</a:t>
            </a:r>
          </a:p>
          <a:p>
            <a:pPr marL="0" indent="0" eaLnBrk="1" hangingPunct="1">
              <a:spcBef>
                <a:spcPts val="1200"/>
              </a:spcBef>
              <a:buFontTx/>
              <a:buNone/>
            </a:pPr>
            <a:r>
              <a:rPr lang="en-US" sz="2400" dirty="0"/>
              <a:t>ads_ Function Set </a:t>
            </a:r>
            <a:r>
              <a:rPr lang="en-US" sz="2400" dirty="0">
                <a:solidFill>
                  <a:schemeClr val="tx1">
                    <a:lumMod val="65000"/>
                  </a:schemeClr>
                </a:solidFill>
              </a:rPr>
              <a:t>(acad.lib)</a:t>
            </a:r>
          </a:p>
        </p:txBody>
      </p:sp>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7" name="Rectangle 2"/>
          <p:cNvSpPr>
            <a:spLocks noGrp="1" noChangeArrowheads="1"/>
          </p:cNvSpPr>
          <p:nvPr>
            <p:ph type="title"/>
          </p:nvPr>
        </p:nvSpPr>
        <p:spPr/>
        <p:txBody>
          <a:bodyPr/>
          <a:lstStyle/>
          <a:p>
            <a:pPr eaLnBrk="1" hangingPunct="1"/>
            <a:r>
              <a:rPr lang="en-US" dirty="0"/>
              <a:t>Utilities</a:t>
            </a:r>
          </a:p>
        </p:txBody>
      </p:sp>
      <p:sp>
        <p:nvSpPr>
          <p:cNvPr id="47108" name="Rectangle 3"/>
          <p:cNvSpPr>
            <a:spLocks noGrp="1" noChangeArrowheads="1"/>
          </p:cNvSpPr>
          <p:nvPr>
            <p:ph idx="1"/>
          </p:nvPr>
        </p:nvSpPr>
        <p:spPr>
          <a:xfrm>
            <a:off x="749300" y="1508627"/>
            <a:ext cx="7933930" cy="3977774"/>
          </a:xfrm>
        </p:spPr>
        <p:txBody>
          <a:bodyPr/>
          <a:lstStyle/>
          <a:p>
            <a:pPr marL="0" indent="0" eaLnBrk="1" hangingPunct="1">
              <a:lnSpc>
                <a:spcPct val="90000"/>
              </a:lnSpc>
              <a:buFontTx/>
              <a:buNone/>
            </a:pPr>
            <a:r>
              <a:rPr lang="en-US" sz="2400" dirty="0"/>
              <a:t>AutoCAD Facet Modeler </a:t>
            </a:r>
            <a:r>
              <a:rPr lang="en-US" sz="2400" dirty="0">
                <a:solidFill>
                  <a:schemeClr val="tx1">
                    <a:lumMod val="65000"/>
                  </a:schemeClr>
                </a:solidFill>
              </a:rPr>
              <a:t>(aecmodeler.lib)</a:t>
            </a:r>
          </a:p>
          <a:p>
            <a:pPr marL="0" indent="0" eaLnBrk="1" hangingPunct="1">
              <a:lnSpc>
                <a:spcPct val="90000"/>
              </a:lnSpc>
              <a:buFontTx/>
              <a:buNone/>
            </a:pPr>
            <a:endParaRPr lang="en-US" sz="2400" dirty="0"/>
          </a:p>
          <a:p>
            <a:pPr marL="0" indent="0" eaLnBrk="1" hangingPunct="1">
              <a:lnSpc>
                <a:spcPct val="90000"/>
              </a:lnSpc>
              <a:buFontTx/>
              <a:buNone/>
            </a:pPr>
            <a:r>
              <a:rPr lang="en-US" sz="2400" dirty="0"/>
              <a:t>AutoCAD Boundary Representation </a:t>
            </a:r>
            <a:r>
              <a:rPr lang="en-US" sz="2200" dirty="0">
                <a:solidFill>
                  <a:schemeClr val="tx1">
                    <a:lumMod val="65000"/>
                  </a:schemeClr>
                </a:solidFill>
              </a:rPr>
              <a:t>(</a:t>
            </a:r>
            <a:r>
              <a:rPr lang="en-US" sz="2200" dirty="0" err="1">
                <a:solidFill>
                  <a:schemeClr val="tx1">
                    <a:lumMod val="65000"/>
                  </a:schemeClr>
                </a:solidFill>
              </a:rPr>
              <a:t>acbr24.lib</a:t>
            </a:r>
            <a:r>
              <a:rPr lang="en-US" sz="2200" dirty="0">
                <a:solidFill>
                  <a:schemeClr val="tx1">
                    <a:lumMod val="65000"/>
                  </a:schemeClr>
                </a:solidFill>
              </a:rPr>
              <a:t>, </a:t>
            </a:r>
            <a:r>
              <a:rPr lang="en-US" sz="2200" dirty="0" err="1">
                <a:solidFill>
                  <a:schemeClr val="tx1">
                    <a:lumMod val="65000"/>
                  </a:schemeClr>
                </a:solidFill>
              </a:rPr>
              <a:t>acgex24.lib</a:t>
            </a:r>
            <a:r>
              <a:rPr lang="en-US" sz="2200" dirty="0">
                <a:solidFill>
                  <a:schemeClr val="tx1">
                    <a:lumMod val="65000"/>
                  </a:schemeClr>
                </a:solidFill>
              </a:rPr>
              <a:t>)</a:t>
            </a:r>
          </a:p>
          <a:p>
            <a:pPr marL="0" indent="0" eaLnBrk="1" hangingPunct="1">
              <a:lnSpc>
                <a:spcPct val="90000"/>
              </a:lnSpc>
              <a:buFontTx/>
              <a:buNone/>
            </a:pPr>
            <a:endParaRPr lang="en-US" dirty="0"/>
          </a:p>
          <a:p>
            <a:pPr marL="0" indent="0" eaLnBrk="1" hangingPunct="1">
              <a:lnSpc>
                <a:spcPct val="90000"/>
              </a:lnSpc>
              <a:buFontTx/>
              <a:buNone/>
            </a:pPr>
            <a:r>
              <a:rPr lang="en-US" sz="2400" dirty="0"/>
              <a:t>ObjectARX Wizard</a:t>
            </a:r>
          </a:p>
          <a:p>
            <a:pPr marL="199709" lvl="1" indent="0">
              <a:lnSpc>
                <a:spcPct val="90000"/>
              </a:lnSpc>
              <a:buFontTx/>
              <a:buNone/>
            </a:pPr>
            <a:r>
              <a:rPr lang="en-US" sz="2000" dirty="0">
                <a:solidFill>
                  <a:schemeClr val="tx1">
                    <a:lumMod val="65000"/>
                  </a:schemeClr>
                </a:solidFill>
              </a:rPr>
              <a:t>ObjectArxWizards.msi downloadable from Developer Center</a:t>
            </a:r>
          </a:p>
          <a:p>
            <a:pPr marL="199709" lvl="1" indent="0">
              <a:lnSpc>
                <a:spcPct val="90000"/>
              </a:lnSpc>
              <a:buFontTx/>
              <a:buNone/>
            </a:pPr>
            <a:r>
              <a:rPr lang="en-US" sz="1800" dirty="0">
                <a:solidFill>
                  <a:schemeClr val="tx1">
                    <a:lumMod val="65000"/>
                  </a:schemeClr>
                </a:solidFill>
                <a:hlinkClick r:id="rId3"/>
              </a:rPr>
              <a:t>https://</a:t>
            </a:r>
            <a:r>
              <a:rPr lang="en-US" sz="1800" dirty="0" err="1">
                <a:solidFill>
                  <a:schemeClr val="tx1">
                    <a:lumMod val="65000"/>
                  </a:schemeClr>
                </a:solidFill>
                <a:hlinkClick r:id="rId3"/>
              </a:rPr>
              <a:t>www.autodesk.com</a:t>
            </a:r>
            <a:r>
              <a:rPr lang="en-US" sz="1800" dirty="0">
                <a:solidFill>
                  <a:schemeClr val="tx1">
                    <a:lumMod val="65000"/>
                  </a:schemeClr>
                </a:solidFill>
                <a:hlinkClick r:id="rId3"/>
              </a:rPr>
              <a:t>/developer-network/platform-technologies/</a:t>
            </a:r>
            <a:r>
              <a:rPr lang="en-US" sz="1800" dirty="0">
                <a:solidFill>
                  <a:schemeClr val="tx1">
                    <a:lumMod val="65000"/>
                  </a:schemeClr>
                </a:solidFill>
              </a:rPr>
              <a:t> </a:t>
            </a:r>
          </a:p>
          <a:p>
            <a:pPr marL="199709" lvl="1" indent="0">
              <a:lnSpc>
                <a:spcPct val="90000"/>
              </a:lnSpc>
              <a:buFontTx/>
              <a:buNone/>
            </a:pPr>
            <a:endParaRPr lang="en-US" dirty="0"/>
          </a:p>
          <a:p>
            <a:pPr>
              <a:lnSpc>
                <a:spcPct val="90000"/>
              </a:lnSpc>
              <a:buNone/>
            </a:pPr>
            <a:r>
              <a:rPr lang="en-US" sz="2400" dirty="0"/>
              <a:t>ATIL</a:t>
            </a:r>
            <a:r>
              <a:rPr lang="en-US" dirty="0"/>
              <a:t> - </a:t>
            </a:r>
            <a:r>
              <a:rPr lang="en-US" sz="2000" dirty="0"/>
              <a:t>Raster graphics</a:t>
            </a:r>
          </a:p>
          <a:p>
            <a:pPr>
              <a:lnSpc>
                <a:spcPct val="90000"/>
              </a:lnSpc>
              <a:buNone/>
            </a:pPr>
            <a:endParaRPr lang="en-US" sz="2000" dirty="0"/>
          </a:p>
          <a:p>
            <a:pPr lvl="0">
              <a:lnSpc>
                <a:spcPct val="90000"/>
              </a:lnSpc>
              <a:buNone/>
            </a:pPr>
            <a:endParaRPr lang="en-US" dirty="0"/>
          </a:p>
          <a:p>
            <a:pPr>
              <a:lnSpc>
                <a:spcPct val="90000"/>
              </a:lnSpc>
              <a:buNone/>
            </a:pPr>
            <a:endParaRPr lang="en-US" dirty="0"/>
          </a:p>
        </p:txBody>
      </p:sp>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lstStyle/>
          <a:p>
            <a:pPr eaLnBrk="1" hangingPunct="1"/>
            <a:r>
              <a:rPr lang="en-US" dirty="0"/>
              <a:t>On-line Documentation</a:t>
            </a:r>
          </a:p>
        </p:txBody>
      </p:sp>
      <p:sp>
        <p:nvSpPr>
          <p:cNvPr id="48132" name="Rectangle 3"/>
          <p:cNvSpPr>
            <a:spLocks noGrp="1" noChangeArrowheads="1"/>
          </p:cNvSpPr>
          <p:nvPr>
            <p:ph idx="1"/>
          </p:nvPr>
        </p:nvSpPr>
        <p:spPr>
          <a:xfrm>
            <a:off x="644525" y="1118101"/>
            <a:ext cx="7933930" cy="4939799"/>
          </a:xfrm>
        </p:spPr>
        <p:txBody>
          <a:bodyPr/>
          <a:lstStyle/>
          <a:p>
            <a:pPr marL="0" indent="0" eaLnBrk="1" hangingPunct="1">
              <a:spcBef>
                <a:spcPts val="500"/>
              </a:spcBef>
              <a:buFontTx/>
              <a:buNone/>
            </a:pPr>
            <a:r>
              <a:rPr lang="en-US" sz="2400" dirty="0"/>
              <a:t>Found in ObjectARX\docs</a:t>
            </a:r>
          </a:p>
          <a:p>
            <a:pPr lvl="1" eaLnBrk="1" hangingPunct="1">
              <a:spcBef>
                <a:spcPts val="500"/>
              </a:spcBef>
            </a:pPr>
            <a:r>
              <a:rPr lang="en-US" sz="2000" dirty="0"/>
              <a:t>ObjectARX Documentation </a:t>
            </a:r>
            <a:r>
              <a:rPr lang="en-US" sz="2000" dirty="0">
                <a:solidFill>
                  <a:schemeClr val="tx1">
                    <a:lumMod val="65000"/>
                  </a:schemeClr>
                </a:solidFill>
              </a:rPr>
              <a:t>(arxdoc.chm)</a:t>
            </a:r>
          </a:p>
          <a:p>
            <a:pPr lvl="1" eaLnBrk="1" hangingPunct="1">
              <a:spcBef>
                <a:spcPts val="500"/>
              </a:spcBef>
            </a:pPr>
            <a:r>
              <a:rPr lang="en-US" sz="2000" dirty="0"/>
              <a:t>ObjectARX Developers Guide </a:t>
            </a:r>
            <a:r>
              <a:rPr lang="en-US" sz="2000" dirty="0">
                <a:solidFill>
                  <a:schemeClr val="tx1">
                    <a:lumMod val="65000"/>
                  </a:schemeClr>
                </a:solidFill>
              </a:rPr>
              <a:t>(arxdev.chm)</a:t>
            </a:r>
          </a:p>
          <a:p>
            <a:pPr lvl="1" eaLnBrk="1" hangingPunct="1">
              <a:spcBef>
                <a:spcPts val="500"/>
              </a:spcBef>
            </a:pPr>
            <a:r>
              <a:rPr lang="en-US" sz="2000" dirty="0"/>
              <a:t>Reference Manual </a:t>
            </a:r>
            <a:r>
              <a:rPr lang="en-US" sz="2000" dirty="0">
                <a:solidFill>
                  <a:schemeClr val="tx1">
                    <a:lumMod val="65000"/>
                  </a:schemeClr>
                </a:solidFill>
              </a:rPr>
              <a:t>(arxref.chm)</a:t>
            </a:r>
          </a:p>
          <a:p>
            <a:pPr lvl="1">
              <a:spcBef>
                <a:spcPts val="500"/>
              </a:spcBef>
            </a:pPr>
            <a:r>
              <a:rPr lang="en-US" sz="2000" dirty="0"/>
              <a:t>Managed Class Reference Guide </a:t>
            </a:r>
            <a:r>
              <a:rPr lang="en-US" sz="2000" dirty="0">
                <a:solidFill>
                  <a:schemeClr val="tx1">
                    <a:lumMod val="65000"/>
                  </a:schemeClr>
                </a:solidFill>
              </a:rPr>
              <a:t>(arxmgd.chm)</a:t>
            </a:r>
          </a:p>
          <a:p>
            <a:pPr lvl="1" eaLnBrk="1" hangingPunct="1">
              <a:spcBef>
                <a:spcPts val="500"/>
              </a:spcBef>
            </a:pPr>
            <a:r>
              <a:rPr lang="en-US" sz="2000" dirty="0"/>
              <a:t>Migration Guide </a:t>
            </a:r>
            <a:r>
              <a:rPr lang="en-US" sz="2000" dirty="0">
                <a:solidFill>
                  <a:schemeClr val="tx1">
                    <a:lumMod val="65000"/>
                  </a:schemeClr>
                </a:solidFill>
              </a:rPr>
              <a:t>(arxmgr.chm)</a:t>
            </a:r>
          </a:p>
          <a:p>
            <a:pPr lvl="1">
              <a:spcBef>
                <a:spcPts val="500"/>
              </a:spcBef>
            </a:pPr>
            <a:r>
              <a:rPr lang="en-US" sz="2000" dirty="0"/>
              <a:t>Interoperability Guide </a:t>
            </a:r>
            <a:r>
              <a:rPr lang="en-US" sz="2000" dirty="0">
                <a:solidFill>
                  <a:schemeClr val="tx1">
                    <a:lumMod val="65000"/>
                  </a:schemeClr>
                </a:solidFill>
              </a:rPr>
              <a:t>(arxiop.chm)</a:t>
            </a:r>
          </a:p>
          <a:p>
            <a:pPr lvl="1" eaLnBrk="1" hangingPunct="1">
              <a:spcBef>
                <a:spcPts val="500"/>
              </a:spcBef>
            </a:pPr>
            <a:r>
              <a:rPr lang="en-US" sz="2000" dirty="0"/>
              <a:t>ObjectARX Readme </a:t>
            </a:r>
            <a:r>
              <a:rPr lang="en-US" sz="2000" dirty="0">
                <a:solidFill>
                  <a:schemeClr val="tx1">
                    <a:lumMod val="65000"/>
                  </a:schemeClr>
                </a:solidFill>
              </a:rPr>
              <a:t>(readarx.chm)</a:t>
            </a:r>
          </a:p>
          <a:p>
            <a:pPr lvl="1" eaLnBrk="1" hangingPunct="1">
              <a:spcBef>
                <a:spcPts val="500"/>
              </a:spcBef>
            </a:pPr>
            <a:endParaRPr lang="en-US" sz="1800" dirty="0"/>
          </a:p>
          <a:p>
            <a:pPr marL="0" indent="0" eaLnBrk="1" hangingPunct="1">
              <a:spcBef>
                <a:spcPts val="500"/>
              </a:spcBef>
              <a:buFontTx/>
              <a:buNone/>
            </a:pPr>
            <a:r>
              <a:rPr lang="en-US" sz="2400" dirty="0"/>
              <a:t>ObjectARX Training Material and Labs</a:t>
            </a:r>
          </a:p>
          <a:p>
            <a:pPr marL="0" indent="0" eaLnBrk="1" hangingPunct="1">
              <a:spcBef>
                <a:spcPts val="500"/>
              </a:spcBef>
              <a:buFontTx/>
              <a:buNone/>
            </a:pPr>
            <a:r>
              <a:rPr lang="en-US" sz="2000" dirty="0">
                <a:solidFill>
                  <a:schemeClr val="tx1">
                    <a:lumMod val="65000"/>
                  </a:schemeClr>
                </a:solidFill>
              </a:rPr>
              <a:t>ObjectARXLabs.chm downloadable from Developer Center</a:t>
            </a:r>
          </a:p>
          <a:p>
            <a:pPr marL="0" indent="0">
              <a:spcBef>
                <a:spcPts val="500"/>
              </a:spcBef>
              <a:buNone/>
            </a:pPr>
            <a:r>
              <a:rPr lang="en-US" sz="1800" dirty="0">
                <a:solidFill>
                  <a:schemeClr val="tx1">
                    <a:lumMod val="65000"/>
                  </a:schemeClr>
                </a:solidFill>
                <a:hlinkClick r:id="rId3"/>
              </a:rPr>
              <a:t>https://</a:t>
            </a:r>
            <a:r>
              <a:rPr lang="en-US" sz="1800" dirty="0" err="1">
                <a:solidFill>
                  <a:schemeClr val="tx1">
                    <a:lumMod val="65000"/>
                  </a:schemeClr>
                </a:solidFill>
                <a:hlinkClick r:id="rId3"/>
              </a:rPr>
              <a:t>www.autodesk.com</a:t>
            </a:r>
            <a:r>
              <a:rPr lang="en-US" sz="1800" dirty="0">
                <a:solidFill>
                  <a:schemeClr val="tx1">
                    <a:lumMod val="65000"/>
                  </a:schemeClr>
                </a:solidFill>
                <a:hlinkClick r:id="rId3"/>
              </a:rPr>
              <a:t>/developer-network/platform-technologies/</a:t>
            </a:r>
            <a:r>
              <a:rPr lang="en-US" sz="1800" dirty="0">
                <a:solidFill>
                  <a:schemeClr val="tx1">
                    <a:lumMod val="65000"/>
                  </a:schemeClr>
                </a:solidFill>
              </a:rPr>
              <a:t> </a:t>
            </a:r>
          </a:p>
          <a:p>
            <a:pPr marL="0" indent="0" eaLnBrk="1" hangingPunct="1">
              <a:spcBef>
                <a:spcPts val="500"/>
              </a:spcBef>
              <a:buFontTx/>
              <a:buNone/>
            </a:pPr>
            <a:endParaRPr lang="en-US" dirty="0">
              <a:solidFill>
                <a:schemeClr val="tx1">
                  <a:lumMod val="65000"/>
                </a:schemeClr>
              </a:solidFill>
            </a:endParaRPr>
          </a:p>
        </p:txBody>
      </p:sp>
    </p:spTree>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5" name="Rectangle 2"/>
          <p:cNvSpPr>
            <a:spLocks noGrp="1" noChangeArrowheads="1"/>
          </p:cNvSpPr>
          <p:nvPr>
            <p:ph type="title"/>
          </p:nvPr>
        </p:nvSpPr>
        <p:spPr/>
        <p:txBody>
          <a:bodyPr/>
          <a:lstStyle/>
          <a:p>
            <a:pPr eaLnBrk="1" hangingPunct="1"/>
            <a:r>
              <a:rPr lang="en-US" dirty="0"/>
              <a:t>Samples</a:t>
            </a:r>
          </a:p>
        </p:txBody>
      </p:sp>
      <p:sp>
        <p:nvSpPr>
          <p:cNvPr id="49156" name="Rectangle 3"/>
          <p:cNvSpPr>
            <a:spLocks noGrp="1" noChangeArrowheads="1"/>
          </p:cNvSpPr>
          <p:nvPr>
            <p:ph idx="1"/>
          </p:nvPr>
        </p:nvSpPr>
        <p:spPr>
          <a:xfrm>
            <a:off x="701675" y="946651"/>
            <a:ext cx="7933930" cy="4708877"/>
          </a:xfrm>
        </p:spPr>
        <p:txBody>
          <a:bodyPr/>
          <a:lstStyle/>
          <a:p>
            <a:pPr marL="0" indent="0" eaLnBrk="1" hangingPunct="1">
              <a:buFontTx/>
              <a:buNone/>
            </a:pPr>
            <a:r>
              <a:rPr lang="en-US" sz="2400" dirty="0"/>
              <a:t>The ObjectARX SDK comes with a number of code samples organized into sub-categories:</a:t>
            </a:r>
          </a:p>
          <a:p>
            <a:pPr lvl="1" eaLnBrk="1" hangingPunct="1"/>
            <a:r>
              <a:rPr lang="en-US" sz="1800" dirty="0"/>
              <a:t>ObjectARX\Samples</a:t>
            </a:r>
          </a:p>
          <a:p>
            <a:pPr lvl="2" eaLnBrk="1" hangingPunct="1"/>
            <a:r>
              <a:rPr lang="en-US" sz="1800" dirty="0"/>
              <a:t>COM</a:t>
            </a:r>
          </a:p>
          <a:p>
            <a:pPr lvl="2"/>
            <a:r>
              <a:rPr lang="en-US" sz="1800" dirty="0"/>
              <a:t>Database</a:t>
            </a:r>
          </a:p>
          <a:p>
            <a:pPr lvl="2" eaLnBrk="1" hangingPunct="1"/>
            <a:r>
              <a:rPr lang="en-US" sz="1800" dirty="0" err="1"/>
              <a:t>DotNet</a:t>
            </a:r>
            <a:endParaRPr lang="en-US" sz="1800" dirty="0"/>
          </a:p>
          <a:p>
            <a:pPr lvl="2" eaLnBrk="1" hangingPunct="1"/>
            <a:r>
              <a:rPr lang="en-US" sz="1800" dirty="0"/>
              <a:t>Editor</a:t>
            </a:r>
          </a:p>
          <a:p>
            <a:pPr lvl="2" eaLnBrk="1" hangingPunct="1"/>
            <a:r>
              <a:rPr lang="en-US" sz="1800" dirty="0"/>
              <a:t>Entity</a:t>
            </a:r>
          </a:p>
          <a:p>
            <a:pPr lvl="2" eaLnBrk="1" hangingPunct="1"/>
            <a:r>
              <a:rPr lang="en-US" sz="1800" dirty="0"/>
              <a:t>Graphics</a:t>
            </a:r>
          </a:p>
          <a:p>
            <a:pPr lvl="2" eaLnBrk="1" hangingPunct="1"/>
            <a:r>
              <a:rPr lang="en-US" sz="1800" dirty="0"/>
              <a:t>Misc</a:t>
            </a:r>
          </a:p>
          <a:p>
            <a:pPr lvl="2" eaLnBrk="1" hangingPunct="1"/>
            <a:r>
              <a:rPr lang="en-US" sz="1800" dirty="0"/>
              <a:t>Reactors</a:t>
            </a:r>
          </a:p>
          <a:p>
            <a:pPr lvl="2" eaLnBrk="1" hangingPunct="1"/>
            <a:r>
              <a:rPr lang="en-US" sz="1800" dirty="0" err="1"/>
              <a:t>PolySamp</a:t>
            </a:r>
            <a:r>
              <a:rPr lang="en-US" sz="1800" dirty="0"/>
              <a:t> and </a:t>
            </a:r>
            <a:r>
              <a:rPr lang="en-US" sz="1800" dirty="0" err="1"/>
              <a:t>ArxDbg</a:t>
            </a:r>
            <a:endParaRPr lang="en-US" sz="1800" dirty="0"/>
          </a:p>
          <a:p>
            <a:pPr lvl="2" eaLnBrk="1" hangingPunct="1">
              <a:buFont typeface="Wingdings" pitchFamily="2" charset="2"/>
              <a:buNone/>
            </a:pPr>
            <a:endParaRPr lang="en-US" sz="1800" dirty="0"/>
          </a:p>
          <a:p>
            <a:pPr marL="0" indent="0" eaLnBrk="1" hangingPunct="1">
              <a:buFontTx/>
              <a:buNone/>
            </a:pPr>
            <a:r>
              <a:rPr lang="en-US" sz="2000" dirty="0"/>
              <a:t>Also see Knowledgebase on the ADN website and visit ADN </a:t>
            </a:r>
            <a:r>
              <a:rPr lang="en-US" sz="2000" dirty="0" err="1"/>
              <a:t>Devblog</a:t>
            </a:r>
            <a:r>
              <a:rPr lang="en-US" sz="2000" dirty="0"/>
              <a:t>.</a:t>
            </a:r>
          </a:p>
        </p:txBody>
      </p:sp>
    </p:spTree>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a:lstStyle/>
          <a:p>
            <a:pPr eaLnBrk="1" hangingPunct="1"/>
            <a:r>
              <a:rPr lang="en-US" sz="2800" dirty="0">
                <a:solidFill>
                  <a:schemeClr val="tx1"/>
                </a:solidFill>
              </a:rPr>
              <a:t>.ARX = .DLL + 2 exported functions</a:t>
            </a:r>
          </a:p>
        </p:txBody>
      </p:sp>
      <p:sp>
        <p:nvSpPr>
          <p:cNvPr id="50180" name="Rectangle 3"/>
          <p:cNvSpPr>
            <a:spLocks noChangeArrowheads="1"/>
          </p:cNvSpPr>
          <p:nvPr/>
        </p:nvSpPr>
        <p:spPr bwMode="auto">
          <a:xfrm>
            <a:off x="1193800" y="4343400"/>
            <a:ext cx="6629400" cy="1368425"/>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sz="2800">
                <a:latin typeface="Tahoma" pitchFamily="34" charset="0"/>
              </a:rPr>
              <a:t>.EXE</a:t>
            </a:r>
          </a:p>
        </p:txBody>
      </p:sp>
      <p:sp>
        <p:nvSpPr>
          <p:cNvPr id="50181" name="Rectangle 4"/>
          <p:cNvSpPr>
            <a:spLocks noChangeArrowheads="1"/>
          </p:cNvSpPr>
          <p:nvPr/>
        </p:nvSpPr>
        <p:spPr bwMode="auto">
          <a:xfrm>
            <a:off x="1409700" y="2944813"/>
            <a:ext cx="2514600" cy="685800"/>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sz="2800">
                <a:latin typeface="Tahoma" pitchFamily="34" charset="0"/>
              </a:rPr>
              <a:t>.DLL</a:t>
            </a:r>
          </a:p>
        </p:txBody>
      </p:sp>
      <p:sp>
        <p:nvSpPr>
          <p:cNvPr id="50182" name="Rectangle 5"/>
          <p:cNvSpPr>
            <a:spLocks noChangeArrowheads="1"/>
          </p:cNvSpPr>
          <p:nvPr/>
        </p:nvSpPr>
        <p:spPr bwMode="auto">
          <a:xfrm>
            <a:off x="5156200" y="2971800"/>
            <a:ext cx="2514600" cy="685800"/>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sz="2800">
                <a:latin typeface="Tahoma" pitchFamily="34" charset="0"/>
              </a:rPr>
              <a:t>.DLL</a:t>
            </a:r>
          </a:p>
        </p:txBody>
      </p:sp>
      <p:sp>
        <p:nvSpPr>
          <p:cNvPr id="50183" name="Rectangle 6"/>
          <p:cNvSpPr>
            <a:spLocks noChangeArrowheads="1"/>
          </p:cNvSpPr>
          <p:nvPr/>
        </p:nvSpPr>
        <p:spPr bwMode="auto">
          <a:xfrm>
            <a:off x="1346200" y="4114800"/>
            <a:ext cx="6324600" cy="533400"/>
          </a:xfrm>
          <a:prstGeom prst="rect">
            <a:avLst/>
          </a:prstGeom>
          <a:solidFill>
            <a:srgbClr val="99CCFF"/>
          </a:solidFill>
          <a:ln w="12700">
            <a:solidFill>
              <a:schemeClr val="bg2"/>
            </a:solidFill>
            <a:prstDash val="lgDash"/>
            <a:miter lim="800000"/>
            <a:headEnd type="none" w="sm" len="sm"/>
            <a:tailEnd type="none" w="sm" len="sm"/>
          </a:ln>
        </p:spPr>
        <p:txBody>
          <a:bodyPr wrap="none" anchor="ctr"/>
          <a:lstStyle/>
          <a:p>
            <a:pPr algn="ctr"/>
            <a:r>
              <a:rPr lang="en-US" sz="2400">
                <a:latin typeface="Tahoma" pitchFamily="34" charset="0"/>
              </a:rPr>
              <a:t>API</a:t>
            </a:r>
          </a:p>
        </p:txBody>
      </p:sp>
      <p:sp>
        <p:nvSpPr>
          <p:cNvPr id="50184" name="AutoShape 7"/>
          <p:cNvSpPr>
            <a:spLocks noChangeArrowheads="1"/>
          </p:cNvSpPr>
          <p:nvPr/>
        </p:nvSpPr>
        <p:spPr bwMode="auto">
          <a:xfrm>
            <a:off x="6070600" y="3581400"/>
            <a:ext cx="685800" cy="838200"/>
          </a:xfrm>
          <a:prstGeom prst="upDownArrow">
            <a:avLst>
              <a:gd name="adj1" fmla="val 50000"/>
              <a:gd name="adj2" fmla="val 24444"/>
            </a:avLst>
          </a:prstGeom>
          <a:solidFill>
            <a:srgbClr val="808080"/>
          </a:solidFill>
          <a:ln w="12700">
            <a:solidFill>
              <a:schemeClr val="bg2"/>
            </a:solidFill>
            <a:miter lim="800000"/>
            <a:headEnd type="none" w="sm" len="sm"/>
            <a:tailEnd type="none" w="sm" len="sm"/>
          </a:ln>
        </p:spPr>
        <p:txBody>
          <a:bodyPr wrap="none" anchor="ctr"/>
          <a:lstStyle/>
          <a:p>
            <a:endParaRPr lang="en-GB"/>
          </a:p>
        </p:txBody>
      </p:sp>
      <p:sp>
        <p:nvSpPr>
          <p:cNvPr id="50185" name="AutoShape 8"/>
          <p:cNvSpPr>
            <a:spLocks noChangeArrowheads="1"/>
          </p:cNvSpPr>
          <p:nvPr/>
        </p:nvSpPr>
        <p:spPr bwMode="auto">
          <a:xfrm>
            <a:off x="2336800" y="3581400"/>
            <a:ext cx="685800" cy="838200"/>
          </a:xfrm>
          <a:prstGeom prst="upDownArrow">
            <a:avLst>
              <a:gd name="adj1" fmla="val 50000"/>
              <a:gd name="adj2" fmla="val 24444"/>
            </a:avLst>
          </a:prstGeom>
          <a:solidFill>
            <a:srgbClr val="808080"/>
          </a:solidFill>
          <a:ln w="12700">
            <a:solidFill>
              <a:schemeClr val="bg2"/>
            </a:solidFill>
            <a:miter lim="800000"/>
            <a:headEnd type="none" w="sm" len="sm"/>
            <a:tailEnd type="none" w="sm" len="sm"/>
          </a:ln>
        </p:spPr>
        <p:txBody>
          <a:bodyPr wrap="none" anchor="ctr"/>
          <a:lstStyle/>
          <a:p>
            <a:endParaRPr lang="en-GB"/>
          </a:p>
        </p:txBody>
      </p:sp>
      <p:grpSp>
        <p:nvGrpSpPr>
          <p:cNvPr id="2" name="Group 9"/>
          <p:cNvGrpSpPr>
            <a:grpSpLocks/>
          </p:cNvGrpSpPr>
          <p:nvPr/>
        </p:nvGrpSpPr>
        <p:grpSpPr bwMode="auto">
          <a:xfrm>
            <a:off x="1879600" y="1524000"/>
            <a:ext cx="4964113" cy="3786188"/>
            <a:chOff x="1584" y="960"/>
            <a:chExt cx="3127" cy="2385"/>
          </a:xfrm>
        </p:grpSpPr>
        <p:sp>
          <p:nvSpPr>
            <p:cNvPr id="50187" name="Text Box 10"/>
            <p:cNvSpPr txBox="1">
              <a:spLocks noChangeArrowheads="1"/>
            </p:cNvSpPr>
            <p:nvPr/>
          </p:nvSpPr>
          <p:spPr bwMode="auto">
            <a:xfrm>
              <a:off x="1584" y="960"/>
              <a:ext cx="2832" cy="518"/>
            </a:xfrm>
            <a:prstGeom prst="rect">
              <a:avLst/>
            </a:prstGeom>
            <a:noFill/>
            <a:ln w="9525">
              <a:noFill/>
              <a:miter lim="800000"/>
              <a:headEnd type="none" w="sm" len="sm"/>
              <a:tailEnd type="none" w="sm" len="sm"/>
            </a:ln>
          </p:spPr>
          <p:txBody>
            <a:bodyPr/>
            <a:lstStyle/>
            <a:p>
              <a:pPr marL="342900" indent="-342900" eaLnBrk="0" hangingPunct="0">
                <a:spcBef>
                  <a:spcPct val="20000"/>
                </a:spcBef>
                <a:buClr>
                  <a:srgbClr val="FF0000"/>
                </a:buClr>
                <a:buSzPct val="80000"/>
                <a:buFont typeface="Wingdings" pitchFamily="2" charset="2"/>
                <a:buChar char="ª"/>
              </a:pPr>
              <a:r>
                <a:rPr lang="en-US" sz="2600" b="1">
                  <a:latin typeface="Tahoma" pitchFamily="34" charset="0"/>
                </a:rPr>
                <a:t>acrxEntryPoint</a:t>
              </a:r>
            </a:p>
            <a:p>
              <a:pPr marL="342900" indent="-342900" eaLnBrk="0" hangingPunct="0">
                <a:spcBef>
                  <a:spcPct val="20000"/>
                </a:spcBef>
                <a:buClr>
                  <a:srgbClr val="FF0000"/>
                </a:buClr>
                <a:buSzPct val="80000"/>
                <a:buFont typeface="Wingdings" pitchFamily="2" charset="2"/>
                <a:buChar char="ª"/>
              </a:pPr>
              <a:r>
                <a:rPr lang="en-US" sz="2600" b="1">
                  <a:latin typeface="Tahoma" pitchFamily="34" charset="0"/>
                </a:rPr>
                <a:t>acrxGetApiVersion</a:t>
              </a:r>
              <a:endParaRPr lang="en-US" sz="2600">
                <a:latin typeface="Tahoma" pitchFamily="34" charset="0"/>
              </a:endParaRPr>
            </a:p>
          </p:txBody>
        </p:sp>
        <p:sp>
          <p:nvSpPr>
            <p:cNvPr id="50188" name="Text Box 11"/>
            <p:cNvSpPr txBox="1">
              <a:spLocks noChangeArrowheads="1"/>
            </p:cNvSpPr>
            <p:nvPr/>
          </p:nvSpPr>
          <p:spPr bwMode="auto">
            <a:xfrm>
              <a:off x="2832" y="3018"/>
              <a:ext cx="993" cy="327"/>
            </a:xfrm>
            <a:prstGeom prst="rect">
              <a:avLst/>
            </a:prstGeom>
            <a:solidFill>
              <a:srgbClr val="C0C0C0"/>
            </a:solidFill>
            <a:ln w="12700">
              <a:noFill/>
              <a:miter lim="800000"/>
              <a:headEnd type="none" w="sm" len="sm"/>
              <a:tailEnd type="none" w="sm" len="sm"/>
            </a:ln>
          </p:spPr>
          <p:txBody>
            <a:bodyPr wrap="none">
              <a:spAutoFit/>
            </a:bodyPr>
            <a:lstStyle/>
            <a:p>
              <a:r>
                <a:rPr lang="en-US" sz="2800">
                  <a:latin typeface="Tahoma" pitchFamily="34" charset="0"/>
                </a:rPr>
                <a:t>AutoCAD</a:t>
              </a:r>
            </a:p>
          </p:txBody>
        </p:sp>
        <p:sp>
          <p:nvSpPr>
            <p:cNvPr id="50189" name="Text Box 12"/>
            <p:cNvSpPr txBox="1">
              <a:spLocks noChangeArrowheads="1"/>
            </p:cNvSpPr>
            <p:nvPr/>
          </p:nvSpPr>
          <p:spPr bwMode="auto">
            <a:xfrm>
              <a:off x="1824" y="1920"/>
              <a:ext cx="589" cy="327"/>
            </a:xfrm>
            <a:prstGeom prst="rect">
              <a:avLst/>
            </a:prstGeom>
            <a:solidFill>
              <a:srgbClr val="C0C0C0"/>
            </a:solidFill>
            <a:ln w="12700">
              <a:noFill/>
              <a:miter lim="800000"/>
              <a:headEnd type="none" w="sm" len="sm"/>
              <a:tailEnd type="none" w="sm" len="sm"/>
            </a:ln>
          </p:spPr>
          <p:txBody>
            <a:bodyPr>
              <a:spAutoFit/>
            </a:bodyPr>
            <a:lstStyle/>
            <a:p>
              <a:r>
                <a:rPr lang="en-US" sz="2800">
                  <a:latin typeface="Tahoma" pitchFamily="34" charset="0"/>
                </a:rPr>
                <a:t>.ARX</a:t>
              </a:r>
            </a:p>
          </p:txBody>
        </p:sp>
        <p:sp>
          <p:nvSpPr>
            <p:cNvPr id="50190" name="Text Box 13"/>
            <p:cNvSpPr txBox="1">
              <a:spLocks noChangeArrowheads="1"/>
            </p:cNvSpPr>
            <p:nvPr/>
          </p:nvSpPr>
          <p:spPr bwMode="auto">
            <a:xfrm>
              <a:off x="4122" y="1920"/>
              <a:ext cx="589" cy="327"/>
            </a:xfrm>
            <a:prstGeom prst="rect">
              <a:avLst/>
            </a:prstGeom>
            <a:solidFill>
              <a:srgbClr val="C0C0C0"/>
            </a:solidFill>
            <a:ln w="12700">
              <a:noFill/>
              <a:miter lim="800000"/>
              <a:headEnd type="none" w="sm" len="sm"/>
              <a:tailEnd type="none" w="sm" len="sm"/>
            </a:ln>
          </p:spPr>
          <p:txBody>
            <a:bodyPr>
              <a:spAutoFit/>
            </a:bodyPr>
            <a:lstStyle/>
            <a:p>
              <a:r>
                <a:rPr lang="en-US" sz="2800">
                  <a:latin typeface="Tahoma" pitchFamily="34" charset="0"/>
                </a:rPr>
                <a:t>.ARX</a:t>
              </a:r>
            </a:p>
          </p:txBody>
        </p:sp>
        <p:sp>
          <p:nvSpPr>
            <p:cNvPr id="50191" name="Text Box 14"/>
            <p:cNvSpPr txBox="1">
              <a:spLocks noChangeArrowheads="1"/>
            </p:cNvSpPr>
            <p:nvPr/>
          </p:nvSpPr>
          <p:spPr bwMode="auto">
            <a:xfrm>
              <a:off x="2544" y="2640"/>
              <a:ext cx="1466" cy="288"/>
            </a:xfrm>
            <a:prstGeom prst="rect">
              <a:avLst/>
            </a:prstGeom>
            <a:solidFill>
              <a:srgbClr val="99CCFF"/>
            </a:solidFill>
            <a:ln w="12700">
              <a:noFill/>
              <a:miter lim="800000"/>
              <a:headEnd type="none" w="sm" len="sm"/>
              <a:tailEnd type="none" w="sm" len="sm"/>
            </a:ln>
          </p:spPr>
          <p:txBody>
            <a:bodyPr>
              <a:spAutoFit/>
            </a:bodyPr>
            <a:lstStyle/>
            <a:p>
              <a:r>
                <a:rPr lang="en-US" sz="2400">
                  <a:latin typeface="Tahoma" pitchFamily="34" charset="0"/>
                </a:rPr>
                <a:t>ObjectARX APIs</a:t>
              </a: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3" name="Rectangle 2"/>
          <p:cNvSpPr>
            <a:spLocks noGrp="1" noChangeArrowheads="1"/>
          </p:cNvSpPr>
          <p:nvPr>
            <p:ph type="title"/>
          </p:nvPr>
        </p:nvSpPr>
        <p:spPr/>
        <p:txBody>
          <a:bodyPr/>
          <a:lstStyle/>
          <a:p>
            <a:pPr eaLnBrk="1" hangingPunct="1"/>
            <a:r>
              <a:rPr lang="en-US" dirty="0"/>
              <a:t>Loading ObjectARX Applications I</a:t>
            </a:r>
          </a:p>
        </p:txBody>
      </p:sp>
      <p:sp>
        <p:nvSpPr>
          <p:cNvPr id="51204" name="Rectangle 3"/>
          <p:cNvSpPr>
            <a:spLocks noGrp="1" noChangeArrowheads="1"/>
          </p:cNvSpPr>
          <p:nvPr>
            <p:ph idx="1"/>
          </p:nvPr>
        </p:nvSpPr>
        <p:spPr>
          <a:xfrm>
            <a:off x="749300" y="1375276"/>
            <a:ext cx="7933930" cy="4708877"/>
          </a:xfrm>
        </p:spPr>
        <p:txBody>
          <a:bodyPr/>
          <a:lstStyle/>
          <a:p>
            <a:pPr marL="0" indent="0" eaLnBrk="1" hangingPunct="1">
              <a:spcBef>
                <a:spcPts val="300"/>
              </a:spcBef>
              <a:spcAft>
                <a:spcPct val="0"/>
              </a:spcAft>
              <a:buFontTx/>
              <a:buNone/>
            </a:pPr>
            <a:r>
              <a:rPr lang="en-US" sz="2000" dirty="0"/>
              <a:t>Loaded by the user</a:t>
            </a:r>
          </a:p>
          <a:p>
            <a:pPr lvl="1" eaLnBrk="1" hangingPunct="1">
              <a:spcBef>
                <a:spcPts val="300"/>
              </a:spcBef>
              <a:spcAft>
                <a:spcPct val="0"/>
              </a:spcAft>
            </a:pPr>
            <a:r>
              <a:rPr lang="en-US" sz="1800" dirty="0"/>
              <a:t>ARX &amp; APPLOAD commands</a:t>
            </a:r>
          </a:p>
          <a:p>
            <a:pPr lvl="1" eaLnBrk="1" hangingPunct="1">
              <a:spcBef>
                <a:spcPts val="300"/>
              </a:spcBef>
              <a:spcAft>
                <a:spcPct val="0"/>
              </a:spcAft>
            </a:pPr>
            <a:r>
              <a:rPr lang="en-US" sz="1800" dirty="0"/>
              <a:t>Drag &amp; Drop</a:t>
            </a:r>
          </a:p>
          <a:p>
            <a:pPr marL="0" indent="0" eaLnBrk="1" hangingPunct="1">
              <a:spcBef>
                <a:spcPts val="600"/>
              </a:spcBef>
              <a:spcAft>
                <a:spcPct val="0"/>
              </a:spcAft>
              <a:buFontTx/>
              <a:buNone/>
            </a:pPr>
            <a:r>
              <a:rPr lang="en-US" sz="2000" dirty="0"/>
              <a:t>Autoloader</a:t>
            </a:r>
          </a:p>
          <a:p>
            <a:pPr lvl="1">
              <a:spcBef>
                <a:spcPts val="300"/>
              </a:spcBef>
              <a:spcAft>
                <a:spcPct val="0"/>
              </a:spcAft>
            </a:pPr>
            <a:r>
              <a:rPr lang="en-US" sz="1800" dirty="0">
                <a:solidFill>
                  <a:srgbClr val="000000"/>
                </a:solidFill>
              </a:rPr>
              <a:t>PackageContents.xml</a:t>
            </a:r>
          </a:p>
          <a:p>
            <a:pPr marL="0" indent="0" eaLnBrk="1" hangingPunct="1">
              <a:spcBef>
                <a:spcPts val="600"/>
              </a:spcBef>
              <a:spcAft>
                <a:spcPct val="0"/>
              </a:spcAft>
              <a:buFontTx/>
              <a:buNone/>
            </a:pPr>
            <a:r>
              <a:rPr lang="en-US" sz="2000" dirty="0"/>
              <a:t>Demand loaded </a:t>
            </a:r>
          </a:p>
          <a:p>
            <a:pPr lvl="1" eaLnBrk="1" hangingPunct="1">
              <a:spcBef>
                <a:spcPts val="300"/>
              </a:spcBef>
              <a:spcAft>
                <a:spcPct val="0"/>
              </a:spcAft>
            </a:pPr>
            <a:r>
              <a:rPr lang="en-US" sz="1800" dirty="0"/>
              <a:t>Startup</a:t>
            </a:r>
          </a:p>
          <a:p>
            <a:pPr lvl="2" eaLnBrk="1" hangingPunct="1">
              <a:spcBef>
                <a:spcPts val="300"/>
              </a:spcBef>
              <a:spcAft>
                <a:spcPct val="0"/>
              </a:spcAft>
            </a:pPr>
            <a:r>
              <a:rPr lang="en-US" sz="1600" dirty="0"/>
              <a:t>Registry</a:t>
            </a:r>
          </a:p>
          <a:p>
            <a:pPr lvl="2" eaLnBrk="1" hangingPunct="1">
              <a:spcBef>
                <a:spcPts val="300"/>
              </a:spcBef>
              <a:spcAft>
                <a:spcPct val="0"/>
              </a:spcAft>
            </a:pPr>
            <a:r>
              <a:rPr lang="en-US" sz="1600" dirty="0"/>
              <a:t>(</a:t>
            </a:r>
            <a:r>
              <a:rPr lang="en-US" sz="1600" dirty="0" err="1"/>
              <a:t>arxload</a:t>
            </a:r>
            <a:r>
              <a:rPr lang="en-US" sz="1600" dirty="0"/>
              <a:t>) in acad2019doc.lsp</a:t>
            </a:r>
          </a:p>
          <a:p>
            <a:pPr lvl="1" eaLnBrk="1" hangingPunct="1">
              <a:spcBef>
                <a:spcPts val="300"/>
              </a:spcBef>
              <a:spcAft>
                <a:spcPct val="0"/>
              </a:spcAft>
            </a:pPr>
            <a:r>
              <a:rPr lang="en-US" sz="1800" dirty="0"/>
              <a:t>On command invocation</a:t>
            </a:r>
          </a:p>
          <a:p>
            <a:pPr lvl="2" eaLnBrk="1" hangingPunct="1">
              <a:spcBef>
                <a:spcPts val="300"/>
              </a:spcBef>
              <a:spcAft>
                <a:spcPct val="0"/>
              </a:spcAft>
            </a:pPr>
            <a:r>
              <a:rPr lang="en-US" sz="1600" dirty="0"/>
              <a:t>Registry</a:t>
            </a:r>
          </a:p>
          <a:p>
            <a:pPr lvl="1" eaLnBrk="1" hangingPunct="1">
              <a:spcBef>
                <a:spcPts val="300"/>
              </a:spcBef>
              <a:spcAft>
                <a:spcPct val="0"/>
              </a:spcAft>
            </a:pPr>
            <a:r>
              <a:rPr lang="en-US" sz="1800" dirty="0"/>
              <a:t>On request</a:t>
            </a:r>
          </a:p>
          <a:p>
            <a:pPr lvl="2" eaLnBrk="1" hangingPunct="1">
              <a:spcBef>
                <a:spcPts val="300"/>
              </a:spcBef>
              <a:spcAft>
                <a:spcPct val="0"/>
              </a:spcAft>
            </a:pPr>
            <a:r>
              <a:rPr lang="en-US" sz="1600" dirty="0"/>
              <a:t>From another application</a:t>
            </a:r>
          </a:p>
          <a:p>
            <a:pPr lvl="1" eaLnBrk="1" hangingPunct="1">
              <a:spcBef>
                <a:spcPts val="300"/>
              </a:spcBef>
              <a:spcAft>
                <a:spcPct val="0"/>
              </a:spcAft>
            </a:pPr>
            <a:r>
              <a:rPr lang="en-US" sz="1800" dirty="0"/>
              <a:t>On proxy detection</a:t>
            </a:r>
          </a:p>
          <a:p>
            <a:pPr lvl="2" eaLnBrk="1" hangingPunct="1">
              <a:spcBef>
                <a:spcPts val="300"/>
              </a:spcBef>
              <a:spcAft>
                <a:spcPct val="0"/>
              </a:spcAft>
            </a:pPr>
            <a:r>
              <a:rPr lang="en-US" sz="1600" dirty="0"/>
              <a:t>Registry </a:t>
            </a:r>
          </a:p>
        </p:txBody>
      </p:sp>
    </p:spTree>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lstStyle/>
          <a:p>
            <a:pPr eaLnBrk="1" hangingPunct="1"/>
            <a:r>
              <a:rPr lang="en-US" dirty="0"/>
              <a:t>Loading ObjectARX Applications II</a:t>
            </a:r>
          </a:p>
        </p:txBody>
      </p:sp>
      <p:sp>
        <p:nvSpPr>
          <p:cNvPr id="52228" name="Text Box 3"/>
          <p:cNvSpPr txBox="1">
            <a:spLocks noChangeArrowheads="1"/>
          </p:cNvSpPr>
          <p:nvPr/>
        </p:nvSpPr>
        <p:spPr bwMode="auto">
          <a:xfrm>
            <a:off x="936256" y="3741307"/>
            <a:ext cx="6705600" cy="447028"/>
          </a:xfrm>
          <a:prstGeom prst="rect">
            <a:avLst/>
          </a:prstGeom>
          <a:noFill/>
          <a:ln w="9525">
            <a:noFill/>
            <a:miter lim="800000"/>
            <a:headEnd/>
            <a:tailEnd/>
          </a:ln>
        </p:spPr>
        <p:txBody>
          <a:bodyPr/>
          <a:lstStyle/>
          <a:p>
            <a:pPr marL="342900" indent="-342900" eaLnBrk="0" hangingPunct="0">
              <a:spcBef>
                <a:spcPct val="20000"/>
              </a:spcBef>
              <a:buClr>
                <a:srgbClr val="FF0000"/>
              </a:buClr>
              <a:buSzPct val="80000"/>
              <a:buFont typeface="Wingdings" pitchFamily="2" charset="2"/>
              <a:buNone/>
            </a:pPr>
            <a:r>
              <a:rPr lang="en-US" sz="2000" dirty="0">
                <a:latin typeface="Tahoma" pitchFamily="34" charset="0"/>
              </a:rPr>
              <a:t>1. </a:t>
            </a:r>
            <a:r>
              <a:rPr lang="en-US" sz="2000" dirty="0" err="1">
                <a:latin typeface="Tahoma" pitchFamily="34" charset="0"/>
              </a:rPr>
              <a:t>LoadLibrary</a:t>
            </a:r>
            <a:endParaRPr lang="en-US" sz="2000" dirty="0">
              <a:latin typeface="Tahoma" pitchFamily="34" charset="0"/>
            </a:endParaRPr>
          </a:p>
        </p:txBody>
      </p:sp>
      <p:sp>
        <p:nvSpPr>
          <p:cNvPr id="52229" name="Rectangle 4"/>
          <p:cNvSpPr>
            <a:spLocks noChangeArrowheads="1"/>
          </p:cNvSpPr>
          <p:nvPr/>
        </p:nvSpPr>
        <p:spPr bwMode="auto">
          <a:xfrm>
            <a:off x="4510088" y="1736725"/>
            <a:ext cx="2149475" cy="1060450"/>
          </a:xfrm>
          <a:prstGeom prst="rect">
            <a:avLst/>
          </a:prstGeom>
          <a:solidFill>
            <a:srgbClr val="C0C0C0"/>
          </a:solidFill>
          <a:ln w="28575">
            <a:solidFill>
              <a:schemeClr val="bg2"/>
            </a:solidFill>
            <a:miter lim="800000"/>
            <a:headEnd/>
            <a:tailEnd/>
          </a:ln>
        </p:spPr>
        <p:txBody>
          <a:bodyPr wrap="none" anchor="ctr"/>
          <a:lstStyle/>
          <a:p>
            <a:pPr algn="ctr" eaLnBrk="0" hangingPunct="0"/>
            <a:r>
              <a:rPr lang="en-US" sz="2400">
                <a:latin typeface="Tahoma" pitchFamily="34" charset="0"/>
              </a:rPr>
              <a:t>.ARX</a:t>
            </a:r>
          </a:p>
        </p:txBody>
      </p:sp>
      <p:sp>
        <p:nvSpPr>
          <p:cNvPr id="52230" name="Line 5"/>
          <p:cNvSpPr>
            <a:spLocks noChangeShapeType="1"/>
          </p:cNvSpPr>
          <p:nvPr/>
        </p:nvSpPr>
        <p:spPr bwMode="auto">
          <a:xfrm>
            <a:off x="5013325" y="1736725"/>
            <a:ext cx="0" cy="1060450"/>
          </a:xfrm>
          <a:prstGeom prst="line">
            <a:avLst/>
          </a:prstGeom>
          <a:noFill/>
          <a:ln w="9525">
            <a:solidFill>
              <a:schemeClr val="bg2"/>
            </a:solidFill>
            <a:round/>
            <a:headEnd/>
            <a:tailEnd/>
          </a:ln>
        </p:spPr>
        <p:txBody>
          <a:bodyPr wrap="none" anchor="ctr"/>
          <a:lstStyle/>
          <a:p>
            <a:endParaRPr lang="ru-RU"/>
          </a:p>
        </p:txBody>
      </p:sp>
      <p:sp>
        <p:nvSpPr>
          <p:cNvPr id="52231" name="Line 6"/>
          <p:cNvSpPr>
            <a:spLocks noChangeShapeType="1"/>
          </p:cNvSpPr>
          <p:nvPr/>
        </p:nvSpPr>
        <p:spPr bwMode="auto">
          <a:xfrm>
            <a:off x="6115050" y="1736725"/>
            <a:ext cx="0" cy="1030288"/>
          </a:xfrm>
          <a:prstGeom prst="line">
            <a:avLst/>
          </a:prstGeom>
          <a:noFill/>
          <a:ln w="9525">
            <a:solidFill>
              <a:schemeClr val="bg2"/>
            </a:solidFill>
            <a:round/>
            <a:headEnd/>
            <a:tailEnd/>
          </a:ln>
        </p:spPr>
        <p:txBody>
          <a:bodyPr wrap="none" anchor="ctr"/>
          <a:lstStyle/>
          <a:p>
            <a:endParaRPr lang="ru-RU"/>
          </a:p>
        </p:txBody>
      </p:sp>
      <p:sp>
        <p:nvSpPr>
          <p:cNvPr id="52232" name="Rectangle 7"/>
          <p:cNvSpPr>
            <a:spLocks noChangeArrowheads="1"/>
          </p:cNvSpPr>
          <p:nvPr/>
        </p:nvSpPr>
        <p:spPr bwMode="auto">
          <a:xfrm>
            <a:off x="2035175" y="1684338"/>
            <a:ext cx="1798638" cy="1077912"/>
          </a:xfrm>
          <a:prstGeom prst="rect">
            <a:avLst/>
          </a:prstGeom>
          <a:solidFill>
            <a:srgbClr val="C0C0C0"/>
          </a:solidFill>
          <a:ln w="28575">
            <a:solidFill>
              <a:schemeClr val="bg2"/>
            </a:solidFill>
            <a:miter lim="800000"/>
            <a:headEnd/>
            <a:tailEnd/>
          </a:ln>
        </p:spPr>
        <p:txBody>
          <a:bodyPr wrap="none" anchor="ctr"/>
          <a:lstStyle/>
          <a:p>
            <a:pPr algn="ctr" eaLnBrk="0" hangingPunct="0"/>
            <a:r>
              <a:rPr lang="en-US" sz="2400">
                <a:latin typeface="Tahoma" pitchFamily="34" charset="0"/>
              </a:rPr>
              <a:t>AutoCAD</a:t>
            </a:r>
          </a:p>
        </p:txBody>
      </p:sp>
      <p:sp>
        <p:nvSpPr>
          <p:cNvPr id="52233" name="Rectangle 8"/>
          <p:cNvSpPr>
            <a:spLocks noChangeArrowheads="1"/>
          </p:cNvSpPr>
          <p:nvPr/>
        </p:nvSpPr>
        <p:spPr bwMode="auto">
          <a:xfrm>
            <a:off x="2032000" y="3302000"/>
            <a:ext cx="5008563" cy="354013"/>
          </a:xfrm>
          <a:prstGeom prst="rect">
            <a:avLst/>
          </a:prstGeom>
          <a:solidFill>
            <a:srgbClr val="C0C0C0"/>
          </a:solidFill>
          <a:ln w="28575">
            <a:solidFill>
              <a:schemeClr val="bg2"/>
            </a:solidFill>
            <a:miter lim="800000"/>
            <a:headEnd/>
            <a:tailEnd/>
          </a:ln>
        </p:spPr>
        <p:txBody>
          <a:bodyPr wrap="none" anchor="ctr"/>
          <a:lstStyle/>
          <a:p>
            <a:pPr algn="ctr" eaLnBrk="0" hangingPunct="0"/>
            <a:r>
              <a:rPr lang="en-US" sz="2400">
                <a:latin typeface="Tahoma" pitchFamily="34" charset="0"/>
              </a:rPr>
              <a:t>Operating System</a:t>
            </a:r>
          </a:p>
        </p:txBody>
      </p:sp>
      <p:grpSp>
        <p:nvGrpSpPr>
          <p:cNvPr id="2" name="Group 9"/>
          <p:cNvGrpSpPr>
            <a:grpSpLocks/>
          </p:cNvGrpSpPr>
          <p:nvPr/>
        </p:nvGrpSpPr>
        <p:grpSpPr bwMode="auto">
          <a:xfrm>
            <a:off x="2817813" y="2736850"/>
            <a:ext cx="442912" cy="565150"/>
            <a:chOff x="1909" y="1761"/>
            <a:chExt cx="279" cy="356"/>
          </a:xfrm>
        </p:grpSpPr>
        <p:sp>
          <p:nvSpPr>
            <p:cNvPr id="52252" name="Line 10"/>
            <p:cNvSpPr>
              <a:spLocks noChangeShapeType="1"/>
            </p:cNvSpPr>
            <p:nvPr/>
          </p:nvSpPr>
          <p:spPr bwMode="auto">
            <a:xfrm>
              <a:off x="2143" y="1783"/>
              <a:ext cx="0" cy="334"/>
            </a:xfrm>
            <a:prstGeom prst="line">
              <a:avLst/>
            </a:prstGeom>
            <a:noFill/>
            <a:ln w="9525">
              <a:solidFill>
                <a:schemeClr val="tx1"/>
              </a:solidFill>
              <a:round/>
              <a:headEnd/>
              <a:tailEnd type="triangle" w="med" len="med"/>
            </a:ln>
          </p:spPr>
          <p:txBody>
            <a:bodyPr wrap="none" anchor="ctr"/>
            <a:lstStyle/>
            <a:p>
              <a:endParaRPr lang="ru-RU"/>
            </a:p>
          </p:txBody>
        </p:sp>
        <p:sp>
          <p:nvSpPr>
            <p:cNvPr id="52253" name="Text Box 11"/>
            <p:cNvSpPr txBox="1">
              <a:spLocks noChangeArrowheads="1"/>
            </p:cNvSpPr>
            <p:nvPr/>
          </p:nvSpPr>
          <p:spPr bwMode="auto">
            <a:xfrm>
              <a:off x="1909" y="1761"/>
              <a:ext cx="279" cy="288"/>
            </a:xfrm>
            <a:prstGeom prst="rect">
              <a:avLst/>
            </a:prstGeom>
            <a:noFill/>
            <a:ln w="9525">
              <a:noFill/>
              <a:miter lim="800000"/>
              <a:headEnd/>
              <a:tailEnd/>
            </a:ln>
          </p:spPr>
          <p:txBody>
            <a:bodyPr wrap="none">
              <a:spAutoFit/>
            </a:bodyPr>
            <a:lstStyle/>
            <a:p>
              <a:pPr algn="ctr" eaLnBrk="0" hangingPunct="0"/>
              <a:r>
                <a:rPr lang="en-US" sz="2400">
                  <a:latin typeface="Tahoma" pitchFamily="34" charset="0"/>
                </a:rPr>
                <a:t>1.</a:t>
              </a:r>
            </a:p>
          </p:txBody>
        </p:sp>
      </p:grpSp>
      <p:grpSp>
        <p:nvGrpSpPr>
          <p:cNvPr id="3" name="Group 12"/>
          <p:cNvGrpSpPr>
            <a:grpSpLocks/>
          </p:cNvGrpSpPr>
          <p:nvPr/>
        </p:nvGrpSpPr>
        <p:grpSpPr bwMode="auto">
          <a:xfrm>
            <a:off x="6330950" y="2689225"/>
            <a:ext cx="534988" cy="666750"/>
            <a:chOff x="4122" y="1731"/>
            <a:chExt cx="337" cy="420"/>
          </a:xfrm>
        </p:grpSpPr>
        <p:sp>
          <p:nvSpPr>
            <p:cNvPr id="52250" name="Line 13"/>
            <p:cNvSpPr>
              <a:spLocks noChangeShapeType="1"/>
            </p:cNvSpPr>
            <p:nvPr/>
          </p:nvSpPr>
          <p:spPr bwMode="auto">
            <a:xfrm flipH="1" flipV="1">
              <a:off x="4122" y="1731"/>
              <a:ext cx="1" cy="420"/>
            </a:xfrm>
            <a:prstGeom prst="line">
              <a:avLst/>
            </a:prstGeom>
            <a:noFill/>
            <a:ln w="9525">
              <a:solidFill>
                <a:schemeClr val="tx1"/>
              </a:solidFill>
              <a:round/>
              <a:headEnd/>
              <a:tailEnd type="triangle" w="med" len="med"/>
            </a:ln>
          </p:spPr>
          <p:txBody>
            <a:bodyPr wrap="none" anchor="ctr"/>
            <a:lstStyle/>
            <a:p>
              <a:endParaRPr lang="ru-RU"/>
            </a:p>
          </p:txBody>
        </p:sp>
        <p:sp>
          <p:nvSpPr>
            <p:cNvPr id="52251" name="Text Box 14"/>
            <p:cNvSpPr txBox="1">
              <a:spLocks noChangeArrowheads="1"/>
            </p:cNvSpPr>
            <p:nvPr/>
          </p:nvSpPr>
          <p:spPr bwMode="auto">
            <a:xfrm>
              <a:off x="4180" y="1820"/>
              <a:ext cx="279" cy="288"/>
            </a:xfrm>
            <a:prstGeom prst="rect">
              <a:avLst/>
            </a:prstGeom>
            <a:noFill/>
            <a:ln w="9525">
              <a:noFill/>
              <a:miter lim="800000"/>
              <a:headEnd/>
              <a:tailEnd/>
            </a:ln>
          </p:spPr>
          <p:txBody>
            <a:bodyPr wrap="none">
              <a:spAutoFit/>
            </a:bodyPr>
            <a:lstStyle/>
            <a:p>
              <a:pPr algn="ctr" eaLnBrk="0" hangingPunct="0"/>
              <a:r>
                <a:rPr lang="en-US" sz="2400">
                  <a:latin typeface="Tahoma" pitchFamily="34" charset="0"/>
                </a:rPr>
                <a:t>2.</a:t>
              </a:r>
            </a:p>
          </p:txBody>
        </p:sp>
      </p:grpSp>
      <p:grpSp>
        <p:nvGrpSpPr>
          <p:cNvPr id="4" name="Group 15"/>
          <p:cNvGrpSpPr>
            <a:grpSpLocks/>
          </p:cNvGrpSpPr>
          <p:nvPr/>
        </p:nvGrpSpPr>
        <p:grpSpPr bwMode="auto">
          <a:xfrm>
            <a:off x="5976938" y="1089025"/>
            <a:ext cx="598487" cy="715963"/>
            <a:chOff x="3899" y="723"/>
            <a:chExt cx="377" cy="451"/>
          </a:xfrm>
        </p:grpSpPr>
        <p:sp>
          <p:nvSpPr>
            <p:cNvPr id="52248" name="Freeform 16"/>
            <p:cNvSpPr>
              <a:spLocks/>
            </p:cNvSpPr>
            <p:nvPr/>
          </p:nvSpPr>
          <p:spPr bwMode="auto">
            <a:xfrm>
              <a:off x="4054" y="909"/>
              <a:ext cx="222" cy="265"/>
            </a:xfrm>
            <a:custGeom>
              <a:avLst/>
              <a:gdLst>
                <a:gd name="T0" fmla="*/ 0 w 1020"/>
                <a:gd name="T1" fmla="*/ 369 h 248"/>
                <a:gd name="T2" fmla="*/ 0 w 1020"/>
                <a:gd name="T3" fmla="*/ 0 h 248"/>
                <a:gd name="T4" fmla="*/ 0 w 1020"/>
                <a:gd name="T5" fmla="*/ 369 h 248"/>
                <a:gd name="T6" fmla="*/ 0 60000 65536"/>
                <a:gd name="T7" fmla="*/ 0 60000 65536"/>
                <a:gd name="T8" fmla="*/ 0 60000 65536"/>
                <a:gd name="T9" fmla="*/ 0 w 1020"/>
                <a:gd name="T10" fmla="*/ 0 h 248"/>
                <a:gd name="T11" fmla="*/ 1020 w 1020"/>
                <a:gd name="T12" fmla="*/ 248 h 248"/>
              </a:gdLst>
              <a:ahLst/>
              <a:cxnLst>
                <a:cxn ang="T6">
                  <a:pos x="T0" y="T1"/>
                </a:cxn>
                <a:cxn ang="T7">
                  <a:pos x="T2" y="T3"/>
                </a:cxn>
                <a:cxn ang="T8">
                  <a:pos x="T4" y="T5"/>
                </a:cxn>
              </a:cxnLst>
              <a:rect l="T9" t="T10" r="T11" b="T12"/>
              <a:pathLst>
                <a:path w="1020" h="248">
                  <a:moveTo>
                    <a:pt x="0" y="248"/>
                  </a:moveTo>
                  <a:cubicBezTo>
                    <a:pt x="181" y="124"/>
                    <a:pt x="362" y="0"/>
                    <a:pt x="532" y="0"/>
                  </a:cubicBezTo>
                  <a:cubicBezTo>
                    <a:pt x="702" y="0"/>
                    <a:pt x="861" y="124"/>
                    <a:pt x="1020" y="248"/>
                  </a:cubicBezTo>
                </a:path>
              </a:pathLst>
            </a:custGeom>
            <a:noFill/>
            <a:ln w="9525">
              <a:solidFill>
                <a:schemeClr val="tx1"/>
              </a:solidFill>
              <a:round/>
              <a:headEnd/>
              <a:tailEnd type="triangle" w="med" len="med"/>
            </a:ln>
          </p:spPr>
          <p:txBody>
            <a:bodyPr wrap="none" anchor="ctr"/>
            <a:lstStyle/>
            <a:p>
              <a:endParaRPr lang="en-GB"/>
            </a:p>
          </p:txBody>
        </p:sp>
        <p:sp>
          <p:nvSpPr>
            <p:cNvPr id="52249" name="Text Box 17"/>
            <p:cNvSpPr txBox="1">
              <a:spLocks noChangeArrowheads="1"/>
            </p:cNvSpPr>
            <p:nvPr/>
          </p:nvSpPr>
          <p:spPr bwMode="auto">
            <a:xfrm>
              <a:off x="3899" y="723"/>
              <a:ext cx="279" cy="288"/>
            </a:xfrm>
            <a:prstGeom prst="rect">
              <a:avLst/>
            </a:prstGeom>
            <a:noFill/>
            <a:ln w="9525">
              <a:noFill/>
              <a:miter lim="800000"/>
              <a:headEnd/>
              <a:tailEnd/>
            </a:ln>
          </p:spPr>
          <p:txBody>
            <a:bodyPr wrap="none">
              <a:spAutoFit/>
            </a:bodyPr>
            <a:lstStyle/>
            <a:p>
              <a:pPr algn="ctr" eaLnBrk="0" hangingPunct="0"/>
              <a:r>
                <a:rPr lang="en-US" sz="2400">
                  <a:latin typeface="Tahoma" pitchFamily="34" charset="0"/>
                </a:rPr>
                <a:t>3.</a:t>
              </a:r>
            </a:p>
          </p:txBody>
        </p:sp>
      </p:grpSp>
      <p:grpSp>
        <p:nvGrpSpPr>
          <p:cNvPr id="5" name="Group 18"/>
          <p:cNvGrpSpPr>
            <a:grpSpLocks/>
          </p:cNvGrpSpPr>
          <p:nvPr/>
        </p:nvGrpSpPr>
        <p:grpSpPr bwMode="auto">
          <a:xfrm>
            <a:off x="3760788" y="1879600"/>
            <a:ext cx="803275" cy="457200"/>
            <a:chOff x="2503" y="1221"/>
            <a:chExt cx="506" cy="288"/>
          </a:xfrm>
        </p:grpSpPr>
        <p:sp>
          <p:nvSpPr>
            <p:cNvPr id="52246" name="Line 19"/>
            <p:cNvSpPr>
              <a:spLocks noChangeShapeType="1"/>
            </p:cNvSpPr>
            <p:nvPr/>
          </p:nvSpPr>
          <p:spPr bwMode="auto">
            <a:xfrm>
              <a:off x="2503" y="1500"/>
              <a:ext cx="506" cy="0"/>
            </a:xfrm>
            <a:prstGeom prst="line">
              <a:avLst/>
            </a:prstGeom>
            <a:noFill/>
            <a:ln w="9525">
              <a:solidFill>
                <a:schemeClr val="tx1"/>
              </a:solidFill>
              <a:round/>
              <a:headEnd/>
              <a:tailEnd type="triangle" w="med" len="med"/>
            </a:ln>
          </p:spPr>
          <p:txBody>
            <a:bodyPr wrap="none" anchor="ctr"/>
            <a:lstStyle/>
            <a:p>
              <a:endParaRPr lang="ru-RU"/>
            </a:p>
          </p:txBody>
        </p:sp>
        <p:sp>
          <p:nvSpPr>
            <p:cNvPr id="52247" name="Text Box 20"/>
            <p:cNvSpPr txBox="1">
              <a:spLocks noChangeArrowheads="1"/>
            </p:cNvSpPr>
            <p:nvPr/>
          </p:nvSpPr>
          <p:spPr bwMode="auto">
            <a:xfrm>
              <a:off x="2638" y="1221"/>
              <a:ext cx="279" cy="288"/>
            </a:xfrm>
            <a:prstGeom prst="rect">
              <a:avLst/>
            </a:prstGeom>
            <a:noFill/>
            <a:ln w="9525">
              <a:noFill/>
              <a:miter lim="800000"/>
              <a:headEnd/>
              <a:tailEnd/>
            </a:ln>
          </p:spPr>
          <p:txBody>
            <a:bodyPr wrap="none">
              <a:spAutoFit/>
            </a:bodyPr>
            <a:lstStyle/>
            <a:p>
              <a:pPr algn="ctr" eaLnBrk="0" hangingPunct="0"/>
              <a:r>
                <a:rPr lang="en-US" sz="2400" dirty="0">
                  <a:solidFill>
                    <a:srgbClr val="0070C0"/>
                  </a:solidFill>
                  <a:latin typeface="Tahoma" pitchFamily="34" charset="0"/>
                </a:rPr>
                <a:t>5.</a:t>
              </a:r>
            </a:p>
          </p:txBody>
        </p:sp>
      </p:grpSp>
      <p:grpSp>
        <p:nvGrpSpPr>
          <p:cNvPr id="6" name="Group 21"/>
          <p:cNvGrpSpPr>
            <a:grpSpLocks/>
          </p:cNvGrpSpPr>
          <p:nvPr/>
        </p:nvGrpSpPr>
        <p:grpSpPr bwMode="auto">
          <a:xfrm>
            <a:off x="3502025" y="2540000"/>
            <a:ext cx="1946275" cy="565150"/>
            <a:chOff x="2340" y="1637"/>
            <a:chExt cx="1226" cy="356"/>
          </a:xfrm>
        </p:grpSpPr>
        <p:sp>
          <p:nvSpPr>
            <p:cNvPr id="52244" name="Freeform 22"/>
            <p:cNvSpPr>
              <a:spLocks/>
            </p:cNvSpPr>
            <p:nvPr/>
          </p:nvSpPr>
          <p:spPr bwMode="auto">
            <a:xfrm>
              <a:off x="2340" y="1637"/>
              <a:ext cx="1226" cy="356"/>
            </a:xfrm>
            <a:custGeom>
              <a:avLst/>
              <a:gdLst>
                <a:gd name="T0" fmla="*/ 0 w 1226"/>
                <a:gd name="T1" fmla="*/ 0 h 356"/>
                <a:gd name="T2" fmla="*/ 420 w 1226"/>
                <a:gd name="T3" fmla="*/ 343 h 356"/>
                <a:gd name="T4" fmla="*/ 1226 w 1226"/>
                <a:gd name="T5" fmla="*/ 77 h 356"/>
                <a:gd name="T6" fmla="*/ 0 60000 65536"/>
                <a:gd name="T7" fmla="*/ 0 60000 65536"/>
                <a:gd name="T8" fmla="*/ 0 60000 65536"/>
                <a:gd name="T9" fmla="*/ 0 w 1226"/>
                <a:gd name="T10" fmla="*/ 0 h 356"/>
                <a:gd name="T11" fmla="*/ 1226 w 1226"/>
                <a:gd name="T12" fmla="*/ 356 h 356"/>
              </a:gdLst>
              <a:ahLst/>
              <a:cxnLst>
                <a:cxn ang="T6">
                  <a:pos x="T0" y="T1"/>
                </a:cxn>
                <a:cxn ang="T7">
                  <a:pos x="T2" y="T3"/>
                </a:cxn>
                <a:cxn ang="T8">
                  <a:pos x="T4" y="T5"/>
                </a:cxn>
              </a:cxnLst>
              <a:rect l="T9" t="T10" r="T11" b="T12"/>
              <a:pathLst>
                <a:path w="1226" h="356">
                  <a:moveTo>
                    <a:pt x="0" y="0"/>
                  </a:moveTo>
                  <a:cubicBezTo>
                    <a:pt x="108" y="165"/>
                    <a:pt x="216" y="330"/>
                    <a:pt x="420" y="343"/>
                  </a:cubicBezTo>
                  <a:cubicBezTo>
                    <a:pt x="624" y="356"/>
                    <a:pt x="925" y="216"/>
                    <a:pt x="1226" y="77"/>
                  </a:cubicBezTo>
                </a:path>
              </a:pathLst>
            </a:custGeom>
            <a:noFill/>
            <a:ln w="9525">
              <a:solidFill>
                <a:schemeClr val="tx1"/>
              </a:solidFill>
              <a:round/>
              <a:headEnd/>
              <a:tailEnd type="triangle" w="med" len="med"/>
            </a:ln>
          </p:spPr>
          <p:txBody>
            <a:bodyPr wrap="none" anchor="ctr"/>
            <a:lstStyle/>
            <a:p>
              <a:endParaRPr lang="en-GB"/>
            </a:p>
          </p:txBody>
        </p:sp>
        <p:sp>
          <p:nvSpPr>
            <p:cNvPr id="52245" name="Text Box 23"/>
            <p:cNvSpPr txBox="1">
              <a:spLocks noChangeArrowheads="1"/>
            </p:cNvSpPr>
            <p:nvPr/>
          </p:nvSpPr>
          <p:spPr bwMode="auto">
            <a:xfrm>
              <a:off x="2638" y="1701"/>
              <a:ext cx="279" cy="288"/>
            </a:xfrm>
            <a:prstGeom prst="rect">
              <a:avLst/>
            </a:prstGeom>
            <a:noFill/>
            <a:ln w="9525">
              <a:noFill/>
              <a:miter lim="800000"/>
              <a:headEnd/>
              <a:tailEnd/>
            </a:ln>
          </p:spPr>
          <p:txBody>
            <a:bodyPr wrap="none">
              <a:spAutoFit/>
            </a:bodyPr>
            <a:lstStyle/>
            <a:p>
              <a:pPr algn="ctr" eaLnBrk="0" hangingPunct="0"/>
              <a:r>
                <a:rPr lang="en-US" sz="2400" dirty="0">
                  <a:solidFill>
                    <a:srgbClr val="0070C0"/>
                  </a:solidFill>
                  <a:latin typeface="Tahoma" pitchFamily="34" charset="0"/>
                </a:rPr>
                <a:t>6.</a:t>
              </a:r>
            </a:p>
          </p:txBody>
        </p:sp>
      </p:grpSp>
      <p:sp>
        <p:nvSpPr>
          <p:cNvPr id="52239" name="Text Box 24"/>
          <p:cNvSpPr txBox="1">
            <a:spLocks noChangeArrowheads="1"/>
          </p:cNvSpPr>
          <p:nvPr/>
        </p:nvSpPr>
        <p:spPr bwMode="auto">
          <a:xfrm rot="-5400000">
            <a:off x="4315619" y="2045494"/>
            <a:ext cx="941388" cy="336550"/>
          </a:xfrm>
          <a:prstGeom prst="rect">
            <a:avLst/>
          </a:prstGeom>
          <a:noFill/>
          <a:ln w="9525">
            <a:noFill/>
            <a:miter lim="800000"/>
            <a:headEnd/>
            <a:tailEnd/>
          </a:ln>
        </p:spPr>
        <p:txBody>
          <a:bodyPr wrap="none">
            <a:spAutoFit/>
          </a:bodyPr>
          <a:lstStyle/>
          <a:p>
            <a:pPr algn="ctr" eaLnBrk="0" hangingPunct="0"/>
            <a:r>
              <a:rPr lang="en-US" sz="1600">
                <a:latin typeface="Tahoma" pitchFamily="34" charset="0"/>
              </a:rPr>
              <a:t>Rxapi.lib</a:t>
            </a:r>
          </a:p>
        </p:txBody>
      </p:sp>
      <p:sp>
        <p:nvSpPr>
          <p:cNvPr id="52240" name="Text Box 25"/>
          <p:cNvSpPr txBox="1">
            <a:spLocks noChangeArrowheads="1"/>
          </p:cNvSpPr>
          <p:nvPr/>
        </p:nvSpPr>
        <p:spPr bwMode="auto">
          <a:xfrm rot="-5385676">
            <a:off x="6087269" y="2089944"/>
            <a:ext cx="550862" cy="336550"/>
          </a:xfrm>
          <a:prstGeom prst="rect">
            <a:avLst/>
          </a:prstGeom>
          <a:noFill/>
          <a:ln w="9525">
            <a:noFill/>
            <a:miter lim="800000"/>
            <a:headEnd/>
            <a:tailEnd/>
          </a:ln>
        </p:spPr>
        <p:txBody>
          <a:bodyPr wrap="none">
            <a:spAutoFit/>
          </a:bodyPr>
          <a:lstStyle/>
          <a:p>
            <a:pPr algn="ctr" eaLnBrk="0" hangingPunct="0"/>
            <a:r>
              <a:rPr lang="en-US" sz="1600">
                <a:latin typeface="Tahoma" pitchFamily="34" charset="0"/>
              </a:rPr>
              <a:t>CRT</a:t>
            </a:r>
          </a:p>
        </p:txBody>
      </p:sp>
      <p:grpSp>
        <p:nvGrpSpPr>
          <p:cNvPr id="7" name="Group 26"/>
          <p:cNvGrpSpPr>
            <a:grpSpLocks/>
          </p:cNvGrpSpPr>
          <p:nvPr/>
        </p:nvGrpSpPr>
        <p:grpSpPr bwMode="auto">
          <a:xfrm>
            <a:off x="6591300" y="1908175"/>
            <a:ext cx="957263" cy="619125"/>
            <a:chOff x="4286" y="1239"/>
            <a:chExt cx="603" cy="390"/>
          </a:xfrm>
        </p:grpSpPr>
        <p:sp>
          <p:nvSpPr>
            <p:cNvPr id="52242" name="Freeform 27"/>
            <p:cNvSpPr>
              <a:spLocks/>
            </p:cNvSpPr>
            <p:nvPr/>
          </p:nvSpPr>
          <p:spPr bwMode="auto">
            <a:xfrm>
              <a:off x="4286" y="1243"/>
              <a:ext cx="335" cy="386"/>
            </a:xfrm>
            <a:custGeom>
              <a:avLst/>
              <a:gdLst>
                <a:gd name="T0" fmla="*/ 8 w 335"/>
                <a:gd name="T1" fmla="*/ 0 h 386"/>
                <a:gd name="T2" fmla="*/ 334 w 335"/>
                <a:gd name="T3" fmla="*/ 197 h 386"/>
                <a:gd name="T4" fmla="*/ 0 w 335"/>
                <a:gd name="T5" fmla="*/ 386 h 386"/>
                <a:gd name="T6" fmla="*/ 0 60000 65536"/>
                <a:gd name="T7" fmla="*/ 0 60000 65536"/>
                <a:gd name="T8" fmla="*/ 0 60000 65536"/>
                <a:gd name="T9" fmla="*/ 0 w 335"/>
                <a:gd name="T10" fmla="*/ 0 h 386"/>
                <a:gd name="T11" fmla="*/ 335 w 335"/>
                <a:gd name="T12" fmla="*/ 386 h 386"/>
              </a:gdLst>
              <a:ahLst/>
              <a:cxnLst>
                <a:cxn ang="T6">
                  <a:pos x="T0" y="T1"/>
                </a:cxn>
                <a:cxn ang="T7">
                  <a:pos x="T2" y="T3"/>
                </a:cxn>
                <a:cxn ang="T8">
                  <a:pos x="T4" y="T5"/>
                </a:cxn>
              </a:cxnLst>
              <a:rect l="T9" t="T10" r="T11" b="T12"/>
              <a:pathLst>
                <a:path w="335" h="386">
                  <a:moveTo>
                    <a:pt x="8" y="0"/>
                  </a:moveTo>
                  <a:cubicBezTo>
                    <a:pt x="171" y="66"/>
                    <a:pt x="335" y="133"/>
                    <a:pt x="334" y="197"/>
                  </a:cubicBezTo>
                  <a:cubicBezTo>
                    <a:pt x="333" y="261"/>
                    <a:pt x="33" y="357"/>
                    <a:pt x="0" y="386"/>
                  </a:cubicBezTo>
                </a:path>
              </a:pathLst>
            </a:custGeom>
            <a:noFill/>
            <a:ln w="9525">
              <a:solidFill>
                <a:schemeClr val="tx1"/>
              </a:solidFill>
              <a:round/>
              <a:headEnd/>
              <a:tailEnd type="triangle" w="med" len="med"/>
            </a:ln>
          </p:spPr>
          <p:txBody>
            <a:bodyPr wrap="none" anchor="ctr"/>
            <a:lstStyle/>
            <a:p>
              <a:endParaRPr lang="en-GB"/>
            </a:p>
          </p:txBody>
        </p:sp>
        <p:sp>
          <p:nvSpPr>
            <p:cNvPr id="52243" name="Text Box 28"/>
            <p:cNvSpPr txBox="1">
              <a:spLocks noChangeArrowheads="1"/>
            </p:cNvSpPr>
            <p:nvPr/>
          </p:nvSpPr>
          <p:spPr bwMode="auto">
            <a:xfrm>
              <a:off x="4610" y="1239"/>
              <a:ext cx="279" cy="288"/>
            </a:xfrm>
            <a:prstGeom prst="rect">
              <a:avLst/>
            </a:prstGeom>
            <a:noFill/>
            <a:ln w="9525">
              <a:noFill/>
              <a:miter lim="800000"/>
              <a:headEnd/>
              <a:tailEnd/>
            </a:ln>
          </p:spPr>
          <p:txBody>
            <a:bodyPr wrap="none">
              <a:spAutoFit/>
            </a:bodyPr>
            <a:lstStyle/>
            <a:p>
              <a:pPr algn="ctr" eaLnBrk="0" hangingPunct="0"/>
              <a:r>
                <a:rPr lang="en-US" sz="2400">
                  <a:latin typeface="Tahoma" pitchFamily="34" charset="0"/>
                </a:rPr>
                <a:t>4.</a:t>
              </a:r>
            </a:p>
          </p:txBody>
        </p:sp>
      </p:grpSp>
      <p:sp>
        <p:nvSpPr>
          <p:cNvPr id="8" name="TextBox 7"/>
          <p:cNvSpPr txBox="1"/>
          <p:nvPr/>
        </p:nvSpPr>
        <p:spPr>
          <a:xfrm>
            <a:off x="5219272" y="5876818"/>
            <a:ext cx="184731" cy="369332"/>
          </a:xfrm>
          <a:prstGeom prst="rect">
            <a:avLst/>
          </a:prstGeom>
          <a:noFill/>
        </p:spPr>
        <p:txBody>
          <a:bodyPr wrap="none" rtlCol="0">
            <a:spAutoFit/>
          </a:bodyPr>
          <a:lstStyle/>
          <a:p>
            <a:endParaRPr lang="en-US" dirty="0"/>
          </a:p>
        </p:txBody>
      </p:sp>
      <p:sp>
        <p:nvSpPr>
          <p:cNvPr id="9" name="TextBox 8"/>
          <p:cNvSpPr txBox="1"/>
          <p:nvPr/>
        </p:nvSpPr>
        <p:spPr>
          <a:xfrm>
            <a:off x="1407582" y="4188335"/>
            <a:ext cx="5047023" cy="707886"/>
          </a:xfrm>
          <a:prstGeom prst="rect">
            <a:avLst/>
          </a:prstGeom>
          <a:noFill/>
        </p:spPr>
        <p:txBody>
          <a:bodyPr wrap="none" rtlCol="0">
            <a:spAutoFit/>
          </a:bodyPr>
          <a:lstStyle/>
          <a:p>
            <a:pPr marL="0" lvl="1"/>
            <a:r>
              <a:rPr lang="en-US" sz="2000" dirty="0">
                <a:latin typeface="Tahoma" pitchFamily="34" charset="0"/>
              </a:rPr>
              <a:t>2. _</a:t>
            </a:r>
            <a:r>
              <a:rPr lang="en-US" sz="2000" dirty="0" err="1">
                <a:latin typeface="Tahoma" pitchFamily="34" charset="0"/>
              </a:rPr>
              <a:t>DllMainCRTStartup</a:t>
            </a:r>
            <a:r>
              <a:rPr lang="en-US" sz="2000" dirty="0">
                <a:latin typeface="Tahoma" pitchFamily="34" charset="0"/>
              </a:rPr>
              <a:t> (see MSDN for info)</a:t>
            </a:r>
          </a:p>
          <a:p>
            <a:endParaRPr lang="en-US" sz="2000" dirty="0"/>
          </a:p>
        </p:txBody>
      </p:sp>
      <p:sp>
        <p:nvSpPr>
          <p:cNvPr id="10" name="TextBox 9"/>
          <p:cNvSpPr txBox="1"/>
          <p:nvPr/>
        </p:nvSpPr>
        <p:spPr>
          <a:xfrm>
            <a:off x="1392275" y="4549047"/>
            <a:ext cx="4940263" cy="677108"/>
          </a:xfrm>
          <a:prstGeom prst="rect">
            <a:avLst/>
          </a:prstGeom>
          <a:noFill/>
        </p:spPr>
        <p:txBody>
          <a:bodyPr wrap="none" rtlCol="0">
            <a:spAutoFit/>
          </a:bodyPr>
          <a:lstStyle/>
          <a:p>
            <a:pPr marL="0" lvl="1"/>
            <a:r>
              <a:rPr lang="en-US" sz="2000" dirty="0">
                <a:latin typeface="Tahoma" pitchFamily="34" charset="0"/>
              </a:rPr>
              <a:t>3. CRT_INIT (constructs global class </a:t>
            </a:r>
            <a:r>
              <a:rPr lang="en-US" sz="2000" dirty="0" err="1">
                <a:latin typeface="Tahoma" pitchFamily="34" charset="0"/>
              </a:rPr>
              <a:t>vars</a:t>
            </a:r>
            <a:r>
              <a:rPr lang="en-US" sz="2000" dirty="0">
                <a:latin typeface="Tahoma" pitchFamily="34" charset="0"/>
              </a:rPr>
              <a:t>)</a:t>
            </a:r>
          </a:p>
          <a:p>
            <a:endParaRPr lang="en-US" dirty="0"/>
          </a:p>
        </p:txBody>
      </p:sp>
      <p:sp>
        <p:nvSpPr>
          <p:cNvPr id="11" name="TextBox 10"/>
          <p:cNvSpPr txBox="1"/>
          <p:nvPr/>
        </p:nvSpPr>
        <p:spPr>
          <a:xfrm>
            <a:off x="1392275" y="4876968"/>
            <a:ext cx="3624390" cy="677108"/>
          </a:xfrm>
          <a:prstGeom prst="rect">
            <a:avLst/>
          </a:prstGeom>
          <a:noFill/>
        </p:spPr>
        <p:txBody>
          <a:bodyPr wrap="none" rtlCol="0">
            <a:spAutoFit/>
          </a:bodyPr>
          <a:lstStyle/>
          <a:p>
            <a:pPr marL="0" lvl="1"/>
            <a:r>
              <a:rPr lang="en-US" sz="2000" dirty="0">
                <a:latin typeface="Tahoma" pitchFamily="34" charset="0"/>
              </a:rPr>
              <a:t>4. </a:t>
            </a:r>
            <a:r>
              <a:rPr lang="en-US" sz="2000" dirty="0" err="1">
                <a:latin typeface="Tahoma" pitchFamily="34" charset="0"/>
              </a:rPr>
              <a:t>DllMain</a:t>
            </a:r>
            <a:r>
              <a:rPr lang="en-US" sz="2000" dirty="0">
                <a:latin typeface="Tahoma" pitchFamily="34" charset="0"/>
              </a:rPr>
              <a:t> (see MSDN for info)</a:t>
            </a:r>
          </a:p>
          <a:p>
            <a:endParaRPr lang="en-US" dirty="0"/>
          </a:p>
        </p:txBody>
      </p:sp>
      <p:sp>
        <p:nvSpPr>
          <p:cNvPr id="12" name="TextBox 11"/>
          <p:cNvSpPr txBox="1"/>
          <p:nvPr/>
        </p:nvSpPr>
        <p:spPr>
          <a:xfrm>
            <a:off x="886173" y="5215522"/>
            <a:ext cx="2291653" cy="646331"/>
          </a:xfrm>
          <a:prstGeom prst="rect">
            <a:avLst/>
          </a:prstGeom>
          <a:noFill/>
        </p:spPr>
        <p:txBody>
          <a:bodyPr wrap="none" rtlCol="0">
            <a:spAutoFit/>
          </a:bodyPr>
          <a:lstStyle/>
          <a:p>
            <a:r>
              <a:rPr lang="en-US" dirty="0">
                <a:latin typeface="Tahoma" pitchFamily="34" charset="0"/>
              </a:rPr>
              <a:t>5. </a:t>
            </a:r>
            <a:r>
              <a:rPr lang="en-US" dirty="0" err="1">
                <a:solidFill>
                  <a:srgbClr val="0070C0"/>
                </a:solidFill>
                <a:latin typeface="Tahoma" pitchFamily="34" charset="0"/>
              </a:rPr>
              <a:t>acrxGetApiVersion</a:t>
            </a:r>
            <a:endParaRPr lang="en-US" dirty="0">
              <a:solidFill>
                <a:srgbClr val="0070C0"/>
              </a:solidFill>
              <a:latin typeface="Tahoma" pitchFamily="34" charset="0"/>
            </a:endParaRPr>
          </a:p>
          <a:p>
            <a:endParaRPr lang="en-US" dirty="0"/>
          </a:p>
        </p:txBody>
      </p:sp>
      <p:sp>
        <p:nvSpPr>
          <p:cNvPr id="13" name="TextBox 12"/>
          <p:cNvSpPr txBox="1"/>
          <p:nvPr/>
        </p:nvSpPr>
        <p:spPr>
          <a:xfrm>
            <a:off x="900813" y="5599819"/>
            <a:ext cx="1917000" cy="646331"/>
          </a:xfrm>
          <a:prstGeom prst="rect">
            <a:avLst/>
          </a:prstGeom>
          <a:noFill/>
        </p:spPr>
        <p:txBody>
          <a:bodyPr wrap="none" rtlCol="0">
            <a:spAutoFit/>
          </a:bodyPr>
          <a:lstStyle/>
          <a:p>
            <a:r>
              <a:rPr lang="en-US" dirty="0">
                <a:latin typeface="Tahoma" pitchFamily="34" charset="0"/>
              </a:rPr>
              <a:t>6. </a:t>
            </a:r>
            <a:r>
              <a:rPr lang="en-US" dirty="0" err="1">
                <a:solidFill>
                  <a:srgbClr val="0070C0"/>
                </a:solidFill>
                <a:latin typeface="Tahoma" pitchFamily="34" charset="0"/>
              </a:rPr>
              <a:t>acrxEntryPoint</a:t>
            </a:r>
            <a:endParaRPr lang="en-US" dirty="0">
              <a:solidFill>
                <a:srgbClr val="0070C0"/>
              </a:solidFill>
              <a:latin typeface="Tahoma" pitchFamily="34" charset="0"/>
            </a:endParaRPr>
          </a:p>
          <a:p>
            <a:endParaRPr lang="en-US"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2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499"/>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499"/>
                                          </p:stCondLst>
                                        </p:cTn>
                                        <p:tgtEl>
                                          <p:spTgt spid="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P spid="9" grpId="0"/>
      <p:bldP spid="10" grpId="0"/>
      <p:bldP spid="11" grpId="0"/>
      <p:bldP spid="12"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2" name="Rectangle 2"/>
          <p:cNvSpPr>
            <a:spLocks noGrp="1" noChangeArrowheads="1"/>
          </p:cNvSpPr>
          <p:nvPr>
            <p:ph type="title"/>
          </p:nvPr>
        </p:nvSpPr>
        <p:spPr/>
        <p:txBody>
          <a:bodyPr/>
          <a:lstStyle/>
          <a:p>
            <a:pPr eaLnBrk="1" hangingPunct="1"/>
            <a:r>
              <a:rPr lang="en-US" dirty="0">
                <a:solidFill>
                  <a:schemeClr val="tx1"/>
                </a:solidFill>
              </a:rPr>
              <a:t>Wrong ARX Memory Management</a:t>
            </a:r>
          </a:p>
        </p:txBody>
      </p:sp>
      <p:sp>
        <p:nvSpPr>
          <p:cNvPr id="53253" name="Rectangle 3"/>
          <p:cNvSpPr>
            <a:spLocks noChangeArrowheads="1"/>
          </p:cNvSpPr>
          <p:nvPr/>
        </p:nvSpPr>
        <p:spPr bwMode="auto">
          <a:xfrm>
            <a:off x="1981200" y="1473200"/>
            <a:ext cx="29718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a:latin typeface="Tahoma" pitchFamily="34" charset="0"/>
              </a:rPr>
              <a:t>AutoCAD/ObjectDBX</a:t>
            </a:r>
          </a:p>
        </p:txBody>
      </p:sp>
      <p:sp>
        <p:nvSpPr>
          <p:cNvPr id="53257" name="Rectangle 7"/>
          <p:cNvSpPr>
            <a:spLocks noGrp="1" noChangeArrowheads="1"/>
          </p:cNvSpPr>
          <p:nvPr>
            <p:ph idx="4294967295"/>
          </p:nvPr>
        </p:nvSpPr>
        <p:spPr>
          <a:xfrm>
            <a:off x="1428750" y="4117975"/>
            <a:ext cx="6200775" cy="473075"/>
          </a:xfrm>
          <a:prstGeom prst="rect">
            <a:avLst/>
          </a:prstGeom>
        </p:spPr>
        <p:txBody>
          <a:bodyPr/>
          <a:lstStyle/>
          <a:p>
            <a:pPr marL="0" indent="0" eaLnBrk="1" hangingPunct="1">
              <a:buFontTx/>
              <a:buNone/>
            </a:pPr>
            <a:r>
              <a:rPr lang="en-US" sz="2000" dirty="0"/>
              <a:t>1. .ARX allocates memory from </a:t>
            </a:r>
            <a:r>
              <a:rPr lang="en-US" sz="2000" dirty="0">
                <a:solidFill>
                  <a:srgbClr val="0070C0"/>
                </a:solidFill>
              </a:rPr>
              <a:t>debug</a:t>
            </a:r>
            <a:r>
              <a:rPr lang="en-US" sz="2000" dirty="0"/>
              <a:t> heap</a:t>
            </a:r>
          </a:p>
        </p:txBody>
      </p:sp>
      <p:sp>
        <p:nvSpPr>
          <p:cNvPr id="53254" name="Rectangle 4"/>
          <p:cNvSpPr>
            <a:spLocks noChangeArrowheads="1"/>
          </p:cNvSpPr>
          <p:nvPr/>
        </p:nvSpPr>
        <p:spPr bwMode="auto">
          <a:xfrm>
            <a:off x="6019800" y="1473200"/>
            <a:ext cx="21336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a:latin typeface="Tahoma" pitchFamily="34" charset="0"/>
              </a:rPr>
              <a:t>MSVCRT.DLL</a:t>
            </a:r>
          </a:p>
        </p:txBody>
      </p:sp>
      <p:sp>
        <p:nvSpPr>
          <p:cNvPr id="53255" name="Rectangle 5"/>
          <p:cNvSpPr>
            <a:spLocks noChangeArrowheads="1"/>
          </p:cNvSpPr>
          <p:nvPr/>
        </p:nvSpPr>
        <p:spPr bwMode="auto">
          <a:xfrm>
            <a:off x="2743200" y="3073400"/>
            <a:ext cx="14478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a:latin typeface="Tahoma" pitchFamily="34" charset="0"/>
              </a:rPr>
              <a:t>.ARX</a:t>
            </a:r>
          </a:p>
        </p:txBody>
      </p:sp>
      <p:sp>
        <p:nvSpPr>
          <p:cNvPr id="53256" name="Rectangle 6"/>
          <p:cNvSpPr>
            <a:spLocks noChangeArrowheads="1"/>
          </p:cNvSpPr>
          <p:nvPr/>
        </p:nvSpPr>
        <p:spPr bwMode="auto">
          <a:xfrm>
            <a:off x="6019800" y="3073400"/>
            <a:ext cx="23622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a:latin typeface="Tahoma" pitchFamily="34" charset="0"/>
              </a:rPr>
              <a:t>MSVCRTD.DLL</a:t>
            </a:r>
          </a:p>
        </p:txBody>
      </p:sp>
      <p:grpSp>
        <p:nvGrpSpPr>
          <p:cNvPr id="3" name="Group 8"/>
          <p:cNvGrpSpPr>
            <a:grpSpLocks/>
          </p:cNvGrpSpPr>
          <p:nvPr/>
        </p:nvGrpSpPr>
        <p:grpSpPr bwMode="auto">
          <a:xfrm>
            <a:off x="4205288" y="2692400"/>
            <a:ext cx="1738312" cy="996950"/>
            <a:chOff x="2601" y="1632"/>
            <a:chExt cx="1095" cy="628"/>
          </a:xfrm>
        </p:grpSpPr>
        <p:cxnSp>
          <p:nvCxnSpPr>
            <p:cNvPr id="53267" name="AutoShape 9"/>
            <p:cNvCxnSpPr>
              <a:cxnSpLocks noChangeShapeType="1"/>
            </p:cNvCxnSpPr>
            <p:nvPr/>
          </p:nvCxnSpPr>
          <p:spPr bwMode="auto">
            <a:xfrm>
              <a:off x="2601" y="2103"/>
              <a:ext cx="1095" cy="0"/>
            </a:xfrm>
            <a:prstGeom prst="straightConnector1">
              <a:avLst/>
            </a:prstGeom>
            <a:noFill/>
            <a:ln w="12700">
              <a:solidFill>
                <a:schemeClr val="tx1"/>
              </a:solidFill>
              <a:round/>
              <a:headEnd type="none" w="sm" len="sm"/>
              <a:tailEnd type="triangle" w="lg" len="med"/>
            </a:ln>
          </p:spPr>
        </p:cxnSp>
        <p:sp>
          <p:nvSpPr>
            <p:cNvPr id="53268" name="Oval 10"/>
            <p:cNvSpPr>
              <a:spLocks noChangeArrowheads="1"/>
            </p:cNvSpPr>
            <p:nvPr/>
          </p:nvSpPr>
          <p:spPr bwMode="auto">
            <a:xfrm>
              <a:off x="2928" y="1632"/>
              <a:ext cx="768" cy="336"/>
            </a:xfrm>
            <a:prstGeom prst="ellipse">
              <a:avLst/>
            </a:prstGeom>
            <a:solidFill>
              <a:srgbClr val="99CCFF"/>
            </a:solidFill>
            <a:ln w="12700">
              <a:solidFill>
                <a:schemeClr val="bg2"/>
              </a:solidFill>
              <a:round/>
              <a:headEnd type="none" w="sm" len="sm"/>
              <a:tailEnd type="none" w="sm" len="sm"/>
            </a:ln>
          </p:spPr>
          <p:txBody>
            <a:bodyPr lIns="0" tIns="46038" rIns="0" bIns="46038" anchor="ctr"/>
            <a:lstStyle/>
            <a:p>
              <a:pPr algn="ctr">
                <a:spcBef>
                  <a:spcPct val="20000"/>
                </a:spcBef>
                <a:buClr>
                  <a:srgbClr val="CC3300"/>
                </a:buClr>
              </a:pPr>
              <a:r>
                <a:rPr lang="en-US" sz="1600">
                  <a:latin typeface="Tahoma" pitchFamily="34" charset="0"/>
                </a:rPr>
                <a:t>Piece of Memory</a:t>
              </a:r>
            </a:p>
          </p:txBody>
        </p:sp>
        <p:sp>
          <p:nvSpPr>
            <p:cNvPr id="53269" name="Text Box 11"/>
            <p:cNvSpPr txBox="1">
              <a:spLocks noChangeArrowheads="1"/>
            </p:cNvSpPr>
            <p:nvPr/>
          </p:nvSpPr>
          <p:spPr bwMode="auto">
            <a:xfrm>
              <a:off x="2978" y="2068"/>
              <a:ext cx="106" cy="19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400" b="1">
                  <a:latin typeface="Tahoma" pitchFamily="34" charset="0"/>
                </a:rPr>
                <a:t>1.</a:t>
              </a:r>
            </a:p>
          </p:txBody>
        </p:sp>
      </p:grpSp>
      <p:grpSp>
        <p:nvGrpSpPr>
          <p:cNvPr id="4" name="Group 12"/>
          <p:cNvGrpSpPr>
            <a:grpSpLocks/>
          </p:cNvGrpSpPr>
          <p:nvPr/>
        </p:nvGrpSpPr>
        <p:grpSpPr bwMode="auto">
          <a:xfrm>
            <a:off x="3200400" y="2219325"/>
            <a:ext cx="1447800" cy="839788"/>
            <a:chOff x="1968" y="1334"/>
            <a:chExt cx="912" cy="529"/>
          </a:xfrm>
        </p:grpSpPr>
        <p:cxnSp>
          <p:nvCxnSpPr>
            <p:cNvPr id="53264" name="AutoShape 13"/>
            <p:cNvCxnSpPr>
              <a:cxnSpLocks noChangeShapeType="1"/>
            </p:cNvCxnSpPr>
            <p:nvPr/>
          </p:nvCxnSpPr>
          <p:spPr bwMode="auto">
            <a:xfrm flipV="1">
              <a:off x="2125" y="1334"/>
              <a:ext cx="0" cy="529"/>
            </a:xfrm>
            <a:prstGeom prst="straightConnector1">
              <a:avLst/>
            </a:prstGeom>
            <a:noFill/>
            <a:ln w="12700">
              <a:solidFill>
                <a:schemeClr val="tx1"/>
              </a:solidFill>
              <a:round/>
              <a:headEnd type="none" w="sm" len="sm"/>
              <a:tailEnd type="triangle" w="lg" len="med"/>
            </a:ln>
          </p:spPr>
        </p:cxnSp>
        <p:sp>
          <p:nvSpPr>
            <p:cNvPr id="53265" name="Line 14"/>
            <p:cNvSpPr>
              <a:spLocks noChangeShapeType="1"/>
            </p:cNvSpPr>
            <p:nvPr/>
          </p:nvSpPr>
          <p:spPr bwMode="auto">
            <a:xfrm flipH="1" flipV="1">
              <a:off x="2147" y="1584"/>
              <a:ext cx="733" cy="192"/>
            </a:xfrm>
            <a:prstGeom prst="line">
              <a:avLst/>
            </a:prstGeom>
            <a:noFill/>
            <a:ln w="12700">
              <a:solidFill>
                <a:schemeClr val="tx1"/>
              </a:solidFill>
              <a:prstDash val="dash"/>
              <a:round/>
              <a:headEnd type="none" w="sm" len="sm"/>
              <a:tailEnd type="none" w="sm" len="sm"/>
            </a:ln>
          </p:spPr>
          <p:txBody>
            <a:bodyPr wrap="none" lIns="0" tIns="46038" rIns="0" bIns="46038" anchor="ctr"/>
            <a:lstStyle/>
            <a:p>
              <a:endParaRPr lang="ru-RU"/>
            </a:p>
          </p:txBody>
        </p:sp>
        <p:sp>
          <p:nvSpPr>
            <p:cNvPr id="53266" name="Text Box 15"/>
            <p:cNvSpPr txBox="1">
              <a:spLocks noChangeArrowheads="1"/>
            </p:cNvSpPr>
            <p:nvPr/>
          </p:nvSpPr>
          <p:spPr bwMode="auto">
            <a:xfrm>
              <a:off x="1968" y="1581"/>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a:latin typeface="Tahoma" pitchFamily="34" charset="0"/>
                </a:rPr>
                <a:t>2.</a:t>
              </a:r>
            </a:p>
          </p:txBody>
        </p:sp>
      </p:grpSp>
      <p:grpSp>
        <p:nvGrpSpPr>
          <p:cNvPr id="5" name="Group 16"/>
          <p:cNvGrpSpPr>
            <a:grpSpLocks/>
          </p:cNvGrpSpPr>
          <p:nvPr/>
        </p:nvGrpSpPr>
        <p:grpSpPr bwMode="auto">
          <a:xfrm>
            <a:off x="4967288" y="1839913"/>
            <a:ext cx="1038225" cy="852487"/>
            <a:chOff x="3081" y="1095"/>
            <a:chExt cx="654" cy="537"/>
          </a:xfrm>
        </p:grpSpPr>
        <p:sp>
          <p:nvSpPr>
            <p:cNvPr id="53261" name="Line 17"/>
            <p:cNvSpPr>
              <a:spLocks noChangeShapeType="1"/>
            </p:cNvSpPr>
            <p:nvPr/>
          </p:nvSpPr>
          <p:spPr bwMode="auto">
            <a:xfrm flipH="1" flipV="1">
              <a:off x="3379" y="1104"/>
              <a:ext cx="29" cy="528"/>
            </a:xfrm>
            <a:prstGeom prst="line">
              <a:avLst/>
            </a:prstGeom>
            <a:noFill/>
            <a:ln w="12700">
              <a:solidFill>
                <a:schemeClr val="tx1"/>
              </a:solidFill>
              <a:prstDash val="dash"/>
              <a:round/>
              <a:headEnd type="none" w="sm" len="sm"/>
              <a:tailEnd type="none" w="sm" len="sm"/>
            </a:ln>
          </p:spPr>
          <p:txBody>
            <a:bodyPr wrap="none" lIns="0" tIns="46038" rIns="0" bIns="46038" anchor="ctr"/>
            <a:lstStyle/>
            <a:p>
              <a:endParaRPr lang="ru-RU"/>
            </a:p>
          </p:txBody>
        </p:sp>
        <p:cxnSp>
          <p:nvCxnSpPr>
            <p:cNvPr id="53262" name="AutoShape 18"/>
            <p:cNvCxnSpPr>
              <a:cxnSpLocks noChangeShapeType="1"/>
            </p:cNvCxnSpPr>
            <p:nvPr/>
          </p:nvCxnSpPr>
          <p:spPr bwMode="auto">
            <a:xfrm>
              <a:off x="3081" y="1095"/>
              <a:ext cx="654" cy="0"/>
            </a:xfrm>
            <a:prstGeom prst="straightConnector1">
              <a:avLst/>
            </a:prstGeom>
            <a:noFill/>
            <a:ln w="25400">
              <a:solidFill>
                <a:schemeClr val="tx1"/>
              </a:solidFill>
              <a:round/>
              <a:headEnd type="none" w="sm" len="sm"/>
              <a:tailEnd type="triangle" w="lg" len="med"/>
            </a:ln>
          </p:spPr>
        </p:cxnSp>
        <p:sp>
          <p:nvSpPr>
            <p:cNvPr id="53263" name="Text Box 19"/>
            <p:cNvSpPr txBox="1">
              <a:spLocks noChangeArrowheads="1"/>
            </p:cNvSpPr>
            <p:nvPr/>
          </p:nvSpPr>
          <p:spPr bwMode="auto">
            <a:xfrm>
              <a:off x="3226" y="1101"/>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a:latin typeface="Tahoma" pitchFamily="34" charset="0"/>
                </a:rPr>
                <a:t>3.</a:t>
              </a:r>
            </a:p>
          </p:txBody>
        </p:sp>
      </p:grpSp>
      <p:grpSp>
        <p:nvGrpSpPr>
          <p:cNvPr id="2" name="Group 20"/>
          <p:cNvGrpSpPr>
            <a:grpSpLocks/>
          </p:cNvGrpSpPr>
          <p:nvPr/>
        </p:nvGrpSpPr>
        <p:grpSpPr bwMode="auto">
          <a:xfrm>
            <a:off x="666750" y="2125663"/>
            <a:ext cx="2178050" cy="1825625"/>
            <a:chOff x="0" y="1307"/>
            <a:chExt cx="1900" cy="1454"/>
          </a:xfrm>
        </p:grpSpPr>
        <p:sp>
          <p:nvSpPr>
            <p:cNvPr id="53270" name="AutoShape 21"/>
            <p:cNvSpPr>
              <a:spLocks noChangeArrowheads="1"/>
            </p:cNvSpPr>
            <p:nvPr/>
          </p:nvSpPr>
          <p:spPr bwMode="auto">
            <a:xfrm>
              <a:off x="0" y="1307"/>
              <a:ext cx="1900" cy="1454"/>
            </a:xfrm>
            <a:prstGeom prst="irregularSeal1">
              <a:avLst/>
            </a:prstGeom>
            <a:solidFill>
              <a:schemeClr val="tx2"/>
            </a:solidFill>
            <a:ln w="12700">
              <a:solidFill>
                <a:schemeClr val="tx1"/>
              </a:solidFill>
              <a:miter lim="800000"/>
              <a:headEnd type="none" w="sm" len="sm"/>
              <a:tailEnd type="none" w="sm" len="sm"/>
            </a:ln>
          </p:spPr>
          <p:txBody>
            <a:bodyPr wrap="none" lIns="0" tIns="46038" rIns="0" bIns="46038" anchor="ctr"/>
            <a:lstStyle/>
            <a:p>
              <a:endParaRPr lang="en-GB"/>
            </a:p>
          </p:txBody>
        </p:sp>
        <p:sp>
          <p:nvSpPr>
            <p:cNvPr id="53271" name="Text Box 22"/>
            <p:cNvSpPr txBox="1">
              <a:spLocks noChangeArrowheads="1"/>
            </p:cNvSpPr>
            <p:nvPr/>
          </p:nvSpPr>
          <p:spPr bwMode="auto">
            <a:xfrm>
              <a:off x="288" y="1824"/>
              <a:ext cx="1296" cy="480"/>
            </a:xfrm>
            <a:prstGeom prst="rect">
              <a:avLst/>
            </a:prstGeom>
            <a:noFill/>
            <a:ln w="9525">
              <a:noFill/>
              <a:miter lim="800000"/>
              <a:headEnd type="none" w="sm" len="sm"/>
              <a:tailEnd type="none" w="sm" len="sm"/>
            </a:ln>
          </p:spPr>
          <p:txBody>
            <a:bodyPr/>
            <a:lstStyle/>
            <a:p>
              <a:pPr marL="342900" indent="-342900" algn="ctr" eaLnBrk="0" hangingPunct="0">
                <a:spcBef>
                  <a:spcPct val="20000"/>
                </a:spcBef>
                <a:buClr>
                  <a:srgbClr val="FF0000"/>
                </a:buClr>
                <a:buSzPct val="80000"/>
                <a:buFont typeface="Wingdings" pitchFamily="2" charset="2"/>
                <a:buNone/>
              </a:pPr>
              <a:r>
                <a:rPr lang="en-US" sz="2400" b="1" dirty="0">
                  <a:solidFill>
                    <a:srgbClr val="D62906"/>
                  </a:solidFill>
                  <a:latin typeface="Tahoma" pitchFamily="34" charset="0"/>
                </a:rPr>
                <a:t>CRASH!</a:t>
              </a:r>
            </a:p>
          </p:txBody>
        </p:sp>
      </p:grpSp>
      <p:sp>
        <p:nvSpPr>
          <p:cNvPr id="6" name="TextBox 5"/>
          <p:cNvSpPr txBox="1"/>
          <p:nvPr/>
        </p:nvSpPr>
        <p:spPr>
          <a:xfrm>
            <a:off x="1441588" y="4479532"/>
            <a:ext cx="4929619" cy="369332"/>
          </a:xfrm>
          <a:prstGeom prst="rect">
            <a:avLst/>
          </a:prstGeom>
          <a:noFill/>
        </p:spPr>
        <p:txBody>
          <a:bodyPr wrap="none" rtlCol="0">
            <a:spAutoFit/>
          </a:bodyPr>
          <a:lstStyle/>
          <a:p>
            <a:pPr marL="0" indent="0" eaLnBrk="1" hangingPunct="1">
              <a:buFontTx/>
              <a:buNone/>
            </a:pPr>
            <a:r>
              <a:rPr lang="en-US" dirty="0"/>
              <a:t>2. .ARX passes allocated memory to AutoCAD</a:t>
            </a:r>
          </a:p>
        </p:txBody>
      </p:sp>
      <p:sp>
        <p:nvSpPr>
          <p:cNvPr id="8" name="TextBox 7"/>
          <p:cNvSpPr txBox="1"/>
          <p:nvPr/>
        </p:nvSpPr>
        <p:spPr>
          <a:xfrm>
            <a:off x="2609636" y="5969285"/>
            <a:ext cx="184731" cy="369332"/>
          </a:xfrm>
          <a:prstGeom prst="rect">
            <a:avLst/>
          </a:prstGeom>
          <a:noFill/>
        </p:spPr>
        <p:txBody>
          <a:bodyPr wrap="none" rtlCol="0">
            <a:spAutoFit/>
          </a:bodyPr>
          <a:lstStyle/>
          <a:p>
            <a:endParaRPr lang="en-US" dirty="0"/>
          </a:p>
        </p:txBody>
      </p:sp>
      <p:sp>
        <p:nvSpPr>
          <p:cNvPr id="9" name="TextBox 8"/>
          <p:cNvSpPr txBox="1"/>
          <p:nvPr/>
        </p:nvSpPr>
        <p:spPr>
          <a:xfrm>
            <a:off x="1441588" y="4941331"/>
            <a:ext cx="5198924" cy="923330"/>
          </a:xfrm>
          <a:prstGeom prst="rect">
            <a:avLst/>
          </a:prstGeom>
          <a:noFill/>
        </p:spPr>
        <p:txBody>
          <a:bodyPr wrap="none" rtlCol="0">
            <a:spAutoFit/>
          </a:bodyPr>
          <a:lstStyle/>
          <a:p>
            <a:pPr marL="0" indent="0" eaLnBrk="1" hangingPunct="1">
              <a:buFontTx/>
              <a:buNone/>
            </a:pPr>
            <a:r>
              <a:rPr lang="en-US" dirty="0"/>
              <a:t>3. AutoCAD de-allocates it with release ‘delete’…</a:t>
            </a:r>
          </a:p>
          <a:p>
            <a:pPr marL="0" indent="0" eaLnBrk="1" hangingPunct="1">
              <a:buFontTx/>
              <a:buNone/>
            </a:pPr>
            <a:r>
              <a:rPr lang="en-US" dirty="0"/>
              <a:t>	 </a:t>
            </a:r>
            <a:r>
              <a:rPr lang="en-US" dirty="0">
                <a:sym typeface="Wingdings" pitchFamily="2" charset="2"/>
              </a:rPr>
              <a:t></a:t>
            </a:r>
            <a:r>
              <a:rPr lang="en-US" dirty="0"/>
              <a:t> </a:t>
            </a:r>
            <a:r>
              <a:rPr lang="en-US" b="1" dirty="0">
                <a:solidFill>
                  <a:srgbClr val="FF0000"/>
                </a:solidFill>
              </a:rPr>
              <a:t>CRASH</a:t>
            </a:r>
          </a:p>
          <a:p>
            <a:endParaRPr lang="en-US"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325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7" grpId="0" build="p"/>
      <p:bldP spid="6"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4" name="Group 14"/>
          <p:cNvGrpSpPr>
            <a:grpSpLocks/>
          </p:cNvGrpSpPr>
          <p:nvPr/>
        </p:nvGrpSpPr>
        <p:grpSpPr bwMode="auto">
          <a:xfrm>
            <a:off x="4391026" y="1446214"/>
            <a:ext cx="1208088" cy="811213"/>
            <a:chOff x="3081" y="879"/>
            <a:chExt cx="654" cy="511"/>
          </a:xfrm>
        </p:grpSpPr>
        <p:cxnSp>
          <p:nvCxnSpPr>
            <p:cNvPr id="54284" name="AutoShape 15"/>
            <p:cNvCxnSpPr>
              <a:cxnSpLocks noChangeShapeType="1"/>
            </p:cNvCxnSpPr>
            <p:nvPr/>
          </p:nvCxnSpPr>
          <p:spPr bwMode="auto">
            <a:xfrm>
              <a:off x="3081" y="1095"/>
              <a:ext cx="654" cy="0"/>
            </a:xfrm>
            <a:prstGeom prst="straightConnector1">
              <a:avLst/>
            </a:prstGeom>
            <a:noFill/>
            <a:ln w="12700">
              <a:solidFill>
                <a:schemeClr val="tx1"/>
              </a:solidFill>
              <a:round/>
              <a:headEnd type="none" w="sm" len="sm"/>
              <a:tailEnd type="triangle" w="lg" len="med"/>
            </a:ln>
          </p:spPr>
        </p:cxnSp>
        <p:sp>
          <p:nvSpPr>
            <p:cNvPr id="54285" name="Line 16"/>
            <p:cNvSpPr>
              <a:spLocks noChangeShapeType="1"/>
            </p:cNvSpPr>
            <p:nvPr/>
          </p:nvSpPr>
          <p:spPr bwMode="auto">
            <a:xfrm flipV="1">
              <a:off x="3375" y="1104"/>
              <a:ext cx="81" cy="286"/>
            </a:xfrm>
            <a:prstGeom prst="line">
              <a:avLst/>
            </a:prstGeom>
            <a:noFill/>
            <a:ln w="12700">
              <a:solidFill>
                <a:schemeClr val="tx1"/>
              </a:solidFill>
              <a:prstDash val="dash"/>
              <a:round/>
              <a:headEnd type="none" w="sm" len="sm"/>
              <a:tailEnd type="none" w="sm" len="sm"/>
            </a:ln>
          </p:spPr>
          <p:txBody>
            <a:bodyPr wrap="none" lIns="0" tIns="46038" rIns="0" bIns="46038" anchor="ctr"/>
            <a:lstStyle/>
            <a:p>
              <a:endParaRPr lang="ru-RU"/>
            </a:p>
          </p:txBody>
        </p:sp>
        <p:sp>
          <p:nvSpPr>
            <p:cNvPr id="54286" name="Text Box 17"/>
            <p:cNvSpPr txBox="1">
              <a:spLocks noChangeArrowheads="1"/>
            </p:cNvSpPr>
            <p:nvPr/>
          </p:nvSpPr>
          <p:spPr bwMode="auto">
            <a:xfrm>
              <a:off x="3383" y="879"/>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dirty="0">
                  <a:latin typeface="Tahoma" pitchFamily="34" charset="0"/>
                </a:rPr>
                <a:t>3.</a:t>
              </a:r>
            </a:p>
          </p:txBody>
        </p:sp>
      </p:grpSp>
      <p:sp>
        <p:nvSpPr>
          <p:cNvPr id="54277" name="Rectangle 4"/>
          <p:cNvSpPr>
            <a:spLocks noChangeArrowheads="1"/>
          </p:cNvSpPr>
          <p:nvPr/>
        </p:nvSpPr>
        <p:spPr bwMode="auto">
          <a:xfrm>
            <a:off x="2346325" y="3241675"/>
            <a:ext cx="14478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dirty="0">
                <a:latin typeface="Tahoma" pitchFamily="34" charset="0"/>
              </a:rPr>
              <a:t>.ARX</a:t>
            </a:r>
          </a:p>
        </p:txBody>
      </p:sp>
      <p:sp>
        <p:nvSpPr>
          <p:cNvPr id="62483" name="Rectangle 19"/>
          <p:cNvSpPr>
            <a:spLocks noGrp="1" noChangeArrowheads="1"/>
          </p:cNvSpPr>
          <p:nvPr>
            <p:ph type="title"/>
          </p:nvPr>
        </p:nvSpPr>
        <p:spPr>
          <a:noFill/>
          <a:ln w="12700">
            <a:noFill/>
            <a:miter lim="800000"/>
            <a:headEnd/>
            <a:tailEnd/>
          </a:ln>
        </p:spPr>
        <p:txBody>
          <a:bodyPr vert="horz" wrap="square" lIns="0" tIns="0" rIns="0" bIns="0" numCol="1" anchor="ctr" anchorCtr="0" compatLnSpc="1">
            <a:prstTxWarp prst="textNoShape">
              <a:avLst/>
            </a:prstTxWarp>
          </a:bodyPr>
          <a:lstStyle/>
          <a:p>
            <a:pPr>
              <a:defRPr/>
            </a:pPr>
            <a:r>
              <a:rPr lang="en-US" dirty="0">
                <a:solidFill>
                  <a:schemeClr val="tx1"/>
                </a:solidFill>
              </a:rPr>
              <a:t>Correct ARX Memory Management </a:t>
            </a:r>
          </a:p>
        </p:txBody>
      </p:sp>
      <p:sp>
        <p:nvSpPr>
          <p:cNvPr id="54275" name="Rectangle 2"/>
          <p:cNvSpPr>
            <a:spLocks noChangeArrowheads="1"/>
          </p:cNvSpPr>
          <p:nvPr/>
        </p:nvSpPr>
        <p:spPr bwMode="auto">
          <a:xfrm>
            <a:off x="1574800" y="1422400"/>
            <a:ext cx="29718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dirty="0">
                <a:latin typeface="Tahoma" pitchFamily="34" charset="0"/>
              </a:rPr>
              <a:t>AutoCAD/ObjectDBX</a:t>
            </a:r>
          </a:p>
        </p:txBody>
      </p:sp>
      <p:sp>
        <p:nvSpPr>
          <p:cNvPr id="54278" name="Rectangle 5"/>
          <p:cNvSpPr>
            <a:spLocks noGrp="1" noChangeArrowheads="1"/>
          </p:cNvSpPr>
          <p:nvPr>
            <p:ph type="body" idx="4294967295"/>
          </p:nvPr>
        </p:nvSpPr>
        <p:spPr>
          <a:xfrm>
            <a:off x="1017142" y="4397410"/>
            <a:ext cx="6675438" cy="349250"/>
          </a:xfrm>
          <a:prstGeom prst="rect">
            <a:avLst/>
          </a:prstGeom>
          <a:noFill/>
        </p:spPr>
        <p:txBody>
          <a:bodyPr tIns="46038" bIns="46038"/>
          <a:lstStyle/>
          <a:p>
            <a:pPr marL="0" indent="0" eaLnBrk="1" hangingPunct="1">
              <a:buFontTx/>
              <a:buNone/>
            </a:pPr>
            <a:r>
              <a:rPr lang="en-US" sz="2000" dirty="0"/>
              <a:t>1. .ARX allocates memory from </a:t>
            </a:r>
            <a:r>
              <a:rPr lang="en-US" sz="2000" dirty="0">
                <a:solidFill>
                  <a:srgbClr val="0070C0"/>
                </a:solidFill>
              </a:rPr>
              <a:t>release</a:t>
            </a:r>
            <a:r>
              <a:rPr lang="en-US" sz="2000" dirty="0"/>
              <a:t> heap</a:t>
            </a:r>
          </a:p>
        </p:txBody>
      </p:sp>
      <p:sp>
        <p:nvSpPr>
          <p:cNvPr id="54276" name="Rectangle 3"/>
          <p:cNvSpPr>
            <a:spLocks noChangeArrowheads="1"/>
          </p:cNvSpPr>
          <p:nvPr/>
        </p:nvSpPr>
        <p:spPr bwMode="auto">
          <a:xfrm>
            <a:off x="5613400" y="1422400"/>
            <a:ext cx="21336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dirty="0">
                <a:latin typeface="Tahoma" pitchFamily="34" charset="0"/>
              </a:rPr>
              <a:t>MSVCRT.DLL</a:t>
            </a:r>
            <a:endParaRPr lang="en-US" sz="2000" dirty="0">
              <a:latin typeface="Tahoma" pitchFamily="34" charset="0"/>
            </a:endParaRPr>
          </a:p>
        </p:txBody>
      </p:sp>
      <p:grpSp>
        <p:nvGrpSpPr>
          <p:cNvPr id="2" name="Group 6"/>
          <p:cNvGrpSpPr>
            <a:grpSpLocks/>
          </p:cNvGrpSpPr>
          <p:nvPr/>
        </p:nvGrpSpPr>
        <p:grpSpPr bwMode="auto">
          <a:xfrm>
            <a:off x="3794125" y="2168526"/>
            <a:ext cx="2886074" cy="1438276"/>
            <a:chOff x="2598" y="1334"/>
            <a:chExt cx="1818" cy="906"/>
          </a:xfrm>
        </p:grpSpPr>
        <p:cxnSp>
          <p:nvCxnSpPr>
            <p:cNvPr id="54290" name="AutoShape 7"/>
            <p:cNvCxnSpPr>
              <a:cxnSpLocks noChangeShapeType="1"/>
              <a:stCxn id="54277" idx="3"/>
            </p:cNvCxnSpPr>
            <p:nvPr/>
          </p:nvCxnSpPr>
          <p:spPr bwMode="auto">
            <a:xfrm flipV="1">
              <a:off x="2598" y="1334"/>
              <a:ext cx="1818" cy="906"/>
            </a:xfrm>
            <a:prstGeom prst="straightConnector1">
              <a:avLst/>
            </a:prstGeom>
            <a:noFill/>
            <a:ln w="12700">
              <a:solidFill>
                <a:schemeClr val="tx1"/>
              </a:solidFill>
              <a:round/>
              <a:headEnd type="none" w="sm" len="sm"/>
              <a:tailEnd type="triangle" w="lg" len="med"/>
            </a:ln>
          </p:spPr>
        </p:cxnSp>
        <p:sp>
          <p:nvSpPr>
            <p:cNvPr id="54291" name="Oval 8"/>
            <p:cNvSpPr>
              <a:spLocks noChangeArrowheads="1"/>
            </p:cNvSpPr>
            <p:nvPr/>
          </p:nvSpPr>
          <p:spPr bwMode="auto">
            <a:xfrm>
              <a:off x="2970" y="1386"/>
              <a:ext cx="624" cy="336"/>
            </a:xfrm>
            <a:prstGeom prst="ellipse">
              <a:avLst/>
            </a:prstGeom>
            <a:solidFill>
              <a:srgbClr val="99CCFF"/>
            </a:solidFill>
            <a:ln w="12700">
              <a:solidFill>
                <a:schemeClr val="tx1"/>
              </a:solidFill>
              <a:round/>
              <a:headEnd type="none" w="sm" len="sm"/>
              <a:tailEnd type="none" w="sm" len="sm"/>
            </a:ln>
          </p:spPr>
          <p:txBody>
            <a:bodyPr lIns="0" tIns="46038" rIns="0" bIns="46038" anchor="ctr"/>
            <a:lstStyle/>
            <a:p>
              <a:pPr algn="ctr">
                <a:spcBef>
                  <a:spcPct val="20000"/>
                </a:spcBef>
                <a:buClr>
                  <a:srgbClr val="CC3300"/>
                </a:buClr>
              </a:pPr>
              <a:r>
                <a:rPr lang="en-US" sz="1400" dirty="0">
                  <a:latin typeface="Tahoma" pitchFamily="34" charset="0"/>
                </a:rPr>
                <a:t>Piece of Memory</a:t>
              </a:r>
            </a:p>
          </p:txBody>
        </p:sp>
        <p:sp>
          <p:nvSpPr>
            <p:cNvPr id="54292" name="Text Box 9"/>
            <p:cNvSpPr txBox="1">
              <a:spLocks noChangeArrowheads="1"/>
            </p:cNvSpPr>
            <p:nvPr/>
          </p:nvSpPr>
          <p:spPr bwMode="auto">
            <a:xfrm>
              <a:off x="3204" y="1935"/>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dirty="0">
                  <a:latin typeface="Tahoma" pitchFamily="34" charset="0"/>
                </a:rPr>
                <a:t>1.</a:t>
              </a:r>
            </a:p>
          </p:txBody>
        </p:sp>
      </p:grpSp>
      <p:grpSp>
        <p:nvGrpSpPr>
          <p:cNvPr id="3" name="Group 10"/>
          <p:cNvGrpSpPr>
            <a:grpSpLocks/>
          </p:cNvGrpSpPr>
          <p:nvPr/>
        </p:nvGrpSpPr>
        <p:grpSpPr bwMode="auto">
          <a:xfrm>
            <a:off x="2794000" y="2168526"/>
            <a:ext cx="1587500" cy="1073151"/>
            <a:chOff x="1968" y="1334"/>
            <a:chExt cx="1000" cy="676"/>
          </a:xfrm>
        </p:grpSpPr>
        <p:sp>
          <p:nvSpPr>
            <p:cNvPr id="54288" name="Line 12"/>
            <p:cNvSpPr>
              <a:spLocks noChangeShapeType="1"/>
            </p:cNvSpPr>
            <p:nvPr/>
          </p:nvSpPr>
          <p:spPr bwMode="auto">
            <a:xfrm flipH="1">
              <a:off x="2160" y="1516"/>
              <a:ext cx="808" cy="68"/>
            </a:xfrm>
            <a:prstGeom prst="line">
              <a:avLst/>
            </a:prstGeom>
            <a:noFill/>
            <a:ln w="12700">
              <a:solidFill>
                <a:schemeClr val="tx1"/>
              </a:solidFill>
              <a:prstDash val="dash"/>
              <a:round/>
              <a:headEnd type="none" w="sm" len="sm"/>
              <a:tailEnd type="none" w="sm" len="sm"/>
            </a:ln>
          </p:spPr>
          <p:txBody>
            <a:bodyPr wrap="none" lIns="0" tIns="46038" rIns="0" bIns="46038" anchor="ctr"/>
            <a:lstStyle/>
            <a:p>
              <a:endParaRPr lang="ru-RU"/>
            </a:p>
          </p:txBody>
        </p:sp>
        <p:sp>
          <p:nvSpPr>
            <p:cNvPr id="54289" name="Text Box 13"/>
            <p:cNvSpPr txBox="1">
              <a:spLocks noChangeArrowheads="1"/>
            </p:cNvSpPr>
            <p:nvPr/>
          </p:nvSpPr>
          <p:spPr bwMode="auto">
            <a:xfrm>
              <a:off x="1968" y="1581"/>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a:latin typeface="Tahoma" pitchFamily="34" charset="0"/>
                </a:rPr>
                <a:t>2.</a:t>
              </a:r>
            </a:p>
          </p:txBody>
        </p:sp>
        <p:cxnSp>
          <p:nvCxnSpPr>
            <p:cNvPr id="54287" name="AutoShape 11"/>
            <p:cNvCxnSpPr>
              <a:cxnSpLocks noChangeShapeType="1"/>
              <a:stCxn id="54277" idx="0"/>
            </p:cNvCxnSpPr>
            <p:nvPr/>
          </p:nvCxnSpPr>
          <p:spPr bwMode="auto">
            <a:xfrm rot="16200000" flipV="1">
              <a:off x="1801" y="1669"/>
              <a:ext cx="676" cy="6"/>
            </a:xfrm>
            <a:prstGeom prst="straightConnector1">
              <a:avLst/>
            </a:prstGeom>
            <a:noFill/>
            <a:ln w="12700">
              <a:solidFill>
                <a:schemeClr val="tx1"/>
              </a:solidFill>
              <a:round/>
              <a:headEnd type="none" w="sm" len="sm"/>
              <a:tailEnd type="triangle" w="lg" len="med"/>
            </a:ln>
          </p:spPr>
        </p:cxnSp>
      </p:grpSp>
      <p:sp>
        <p:nvSpPr>
          <p:cNvPr id="54282" name="Rectangle 18"/>
          <p:cNvSpPr>
            <a:spLocks noChangeArrowheads="1"/>
          </p:cNvSpPr>
          <p:nvPr/>
        </p:nvSpPr>
        <p:spPr bwMode="auto">
          <a:xfrm>
            <a:off x="8383588" y="5786438"/>
            <a:ext cx="106362" cy="457200"/>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buFontTx/>
              <a:buChar char="•"/>
            </a:pPr>
            <a:endParaRPr lang="ru-RU" sz="2400">
              <a:latin typeface="Times New Roman" pitchFamily="18" charset="0"/>
            </a:endParaRPr>
          </a:p>
        </p:txBody>
      </p:sp>
      <p:sp>
        <p:nvSpPr>
          <p:cNvPr id="5" name="TextBox 4"/>
          <p:cNvSpPr txBox="1"/>
          <p:nvPr/>
        </p:nvSpPr>
        <p:spPr>
          <a:xfrm>
            <a:off x="1017142" y="4746660"/>
            <a:ext cx="6493267" cy="369332"/>
          </a:xfrm>
          <a:prstGeom prst="rect">
            <a:avLst/>
          </a:prstGeom>
          <a:noFill/>
        </p:spPr>
        <p:txBody>
          <a:bodyPr wrap="square" rtlCol="0">
            <a:spAutoFit/>
          </a:bodyPr>
          <a:lstStyle/>
          <a:p>
            <a:pPr marL="0" indent="0" eaLnBrk="1" hangingPunct="1">
              <a:buFontTx/>
              <a:buNone/>
            </a:pPr>
            <a:r>
              <a:rPr lang="en-US" dirty="0"/>
              <a:t>2. .ARX passes allocated memory to AutoCAD</a:t>
            </a:r>
          </a:p>
        </p:txBody>
      </p:sp>
      <p:sp>
        <p:nvSpPr>
          <p:cNvPr id="6" name="TextBox 5"/>
          <p:cNvSpPr txBox="1"/>
          <p:nvPr/>
        </p:nvSpPr>
        <p:spPr>
          <a:xfrm>
            <a:off x="1017142" y="5115992"/>
            <a:ext cx="5886611" cy="369332"/>
          </a:xfrm>
          <a:prstGeom prst="rect">
            <a:avLst/>
          </a:prstGeom>
          <a:noFill/>
        </p:spPr>
        <p:txBody>
          <a:bodyPr wrap="none" rtlCol="0">
            <a:spAutoFit/>
          </a:bodyPr>
          <a:lstStyle/>
          <a:p>
            <a:pPr marL="0" indent="0" eaLnBrk="1" hangingPunct="1">
              <a:buFontTx/>
              <a:buNone/>
            </a:pPr>
            <a:r>
              <a:rPr lang="en-US" dirty="0"/>
              <a:t>3. AutoCAD de-allocates it with release ‘delete’… </a:t>
            </a:r>
            <a:r>
              <a:rPr lang="en-US" dirty="0">
                <a:sym typeface="Wingdings" pitchFamily="2" charset="2"/>
              </a:rPr>
              <a:t></a:t>
            </a:r>
            <a:r>
              <a:rPr lang="en-US" dirty="0"/>
              <a:t> </a:t>
            </a:r>
            <a:r>
              <a:rPr lang="en-US" b="1" dirty="0">
                <a:solidFill>
                  <a:srgbClr val="00B050"/>
                </a:solidFill>
              </a:rPr>
              <a:t>OK</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427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par>
                                <p:cTn id="20" presetID="10"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8"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57841B0E-5ADD-46EA-9C53-DBE1BAB0D45C}"/>
              </a:ext>
            </a:extLst>
          </p:cNvPr>
          <p:cNvSpPr txBox="1">
            <a:spLocks noChangeArrowheads="1"/>
          </p:cNvSpPr>
          <p:nvPr/>
        </p:nvSpPr>
        <p:spPr>
          <a:xfrm>
            <a:off x="452761" y="601832"/>
            <a:ext cx="7772400" cy="800100"/>
          </a:xfrm>
          <a:prstGeom prst="rect">
            <a:avLst/>
          </a:prstGeom>
          <a:noFill/>
        </p:spPr>
        <p:txBody>
          <a:bodyPr anchor="b"/>
          <a:lst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a:lstStyle>
          <a:p>
            <a:pPr fontAlgn="auto">
              <a:spcAft>
                <a:spcPts val="0"/>
              </a:spcAft>
            </a:pPr>
            <a:r>
              <a:rPr lang="en-US" dirty="0"/>
              <a:t>Getting Support (continued)</a:t>
            </a:r>
          </a:p>
        </p:txBody>
      </p:sp>
      <p:sp>
        <p:nvSpPr>
          <p:cNvPr id="5" name="TextBox 4">
            <a:extLst>
              <a:ext uri="{FF2B5EF4-FFF2-40B4-BE49-F238E27FC236}">
                <a16:creationId xmlns:a16="http://schemas.microsoft.com/office/drawing/2014/main" id="{C27AEE56-777E-4A19-A108-37A2DEBF3FC1}"/>
              </a:ext>
            </a:extLst>
          </p:cNvPr>
          <p:cNvSpPr txBox="1"/>
          <p:nvPr/>
        </p:nvSpPr>
        <p:spPr>
          <a:xfrm>
            <a:off x="605161" y="1706732"/>
            <a:ext cx="5638800" cy="1200329"/>
          </a:xfrm>
          <a:prstGeom prst="rect">
            <a:avLst/>
          </a:prstGeom>
          <a:noFill/>
        </p:spPr>
        <p:txBody>
          <a:bodyPr wrap="square" rtlCol="0">
            <a:spAutoFit/>
          </a:bodyPr>
          <a:lstStyle/>
          <a:p>
            <a:r>
              <a:rPr lang="en-US" dirty="0"/>
              <a:t>AutoCAD forums: </a:t>
            </a:r>
            <a:r>
              <a:rPr lang="en-US" dirty="0">
                <a:hlinkClick r:id="rId2"/>
              </a:rPr>
              <a:t>https://forums.autodesk.com/t5/autocad/ct-p/8</a:t>
            </a:r>
            <a:endParaRPr lang="en-US" dirty="0"/>
          </a:p>
          <a:p>
            <a:endParaRPr lang="en-US" dirty="0"/>
          </a:p>
          <a:p>
            <a:endParaRPr lang="en-US" dirty="0"/>
          </a:p>
        </p:txBody>
      </p:sp>
      <p:pic>
        <p:nvPicPr>
          <p:cNvPr id="6" name="Picture 5">
            <a:extLst>
              <a:ext uri="{FF2B5EF4-FFF2-40B4-BE49-F238E27FC236}">
                <a16:creationId xmlns:a16="http://schemas.microsoft.com/office/drawing/2014/main" id="{FC083CBE-9C11-416D-9D2E-2A7DB5E9F3D1}"/>
              </a:ext>
            </a:extLst>
          </p:cNvPr>
          <p:cNvPicPr>
            <a:picLocks noChangeAspect="1"/>
          </p:cNvPicPr>
          <p:nvPr/>
        </p:nvPicPr>
        <p:blipFill rotWithShape="1">
          <a:blip r:embed="rId3"/>
          <a:srcRect t="2031"/>
          <a:stretch/>
        </p:blipFill>
        <p:spPr>
          <a:xfrm>
            <a:off x="918642" y="2580735"/>
            <a:ext cx="6773119" cy="3675433"/>
          </a:xfrm>
          <a:prstGeom prst="rect">
            <a:avLst/>
          </a:prstGeom>
        </p:spPr>
      </p:pic>
      <p:sp>
        <p:nvSpPr>
          <p:cNvPr id="7" name="Rectangle 6">
            <a:extLst>
              <a:ext uri="{FF2B5EF4-FFF2-40B4-BE49-F238E27FC236}">
                <a16:creationId xmlns:a16="http://schemas.microsoft.com/office/drawing/2014/main" id="{D53D4B57-CE4C-447A-9276-62B58D78C954}"/>
              </a:ext>
            </a:extLst>
          </p:cNvPr>
          <p:cNvSpPr/>
          <p:nvPr/>
        </p:nvSpPr>
        <p:spPr>
          <a:xfrm>
            <a:off x="1179250" y="5669131"/>
            <a:ext cx="6477000" cy="533400"/>
          </a:xfrm>
          <a:prstGeom prst="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922144371"/>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3512" name="Rectangle 24"/>
          <p:cNvSpPr>
            <a:spLocks noGrp="1" noChangeArrowheads="1"/>
          </p:cNvSpPr>
          <p:nvPr>
            <p:ph type="title"/>
          </p:nvPr>
        </p:nvSpPr>
        <p:spPr>
          <a:noFill/>
          <a:ln w="12700">
            <a:noFill/>
            <a:miter lim="800000"/>
            <a:headEnd/>
            <a:tailEnd/>
          </a:ln>
        </p:spPr>
        <p:txBody>
          <a:bodyPr vert="horz" wrap="square" lIns="0" tIns="0" rIns="0" bIns="0" numCol="1" anchor="ctr" anchorCtr="0" compatLnSpc="1">
            <a:prstTxWarp prst="textNoShape">
              <a:avLst/>
            </a:prstTxWarp>
          </a:bodyPr>
          <a:lstStyle/>
          <a:p>
            <a:pPr>
              <a:defRPr/>
            </a:pPr>
            <a:r>
              <a:rPr lang="en-US" dirty="0">
                <a:solidFill>
                  <a:schemeClr val="tx1"/>
                </a:solidFill>
              </a:rPr>
              <a:t>Correct ARX Memory Management II</a:t>
            </a:r>
          </a:p>
        </p:txBody>
      </p:sp>
      <p:sp>
        <p:nvSpPr>
          <p:cNvPr id="55299" name="Rectangle 2"/>
          <p:cNvSpPr>
            <a:spLocks noChangeArrowheads="1"/>
          </p:cNvSpPr>
          <p:nvPr/>
        </p:nvSpPr>
        <p:spPr bwMode="auto">
          <a:xfrm>
            <a:off x="1092200" y="1397000"/>
            <a:ext cx="29718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a:latin typeface="Tahoma" pitchFamily="34" charset="0"/>
              </a:rPr>
              <a:t>AutoCAD/ObjectDBX</a:t>
            </a:r>
          </a:p>
        </p:txBody>
      </p:sp>
      <p:sp>
        <p:nvSpPr>
          <p:cNvPr id="55302" name="Rectangle 5"/>
          <p:cNvSpPr>
            <a:spLocks noGrp="1" noChangeArrowheads="1"/>
          </p:cNvSpPr>
          <p:nvPr>
            <p:ph type="body" idx="4294967295"/>
          </p:nvPr>
        </p:nvSpPr>
        <p:spPr>
          <a:xfrm>
            <a:off x="1104105" y="4300538"/>
            <a:ext cx="6875463" cy="2027237"/>
          </a:xfrm>
          <a:prstGeom prst="rect">
            <a:avLst/>
          </a:prstGeom>
          <a:noFill/>
        </p:spPr>
        <p:txBody>
          <a:bodyPr tIns="46038" bIns="46038"/>
          <a:lstStyle/>
          <a:p>
            <a:pPr marL="0" indent="0" eaLnBrk="1" hangingPunct="1">
              <a:buFontTx/>
              <a:buNone/>
            </a:pPr>
            <a:r>
              <a:rPr lang="en-US" sz="2000" dirty="0"/>
              <a:t>1. .ARX allocates memory via rxheap.lib</a:t>
            </a:r>
          </a:p>
          <a:p>
            <a:pPr marL="0" indent="0" eaLnBrk="1" hangingPunct="1">
              <a:buFontTx/>
              <a:buNone/>
            </a:pPr>
            <a:r>
              <a:rPr lang="en-US" sz="2000" dirty="0"/>
              <a:t>2. AutoCAD allocates memory on </a:t>
            </a:r>
            <a:r>
              <a:rPr lang="en-US" sz="2000" dirty="0">
                <a:solidFill>
                  <a:schemeClr val="accent1">
                    <a:lumMod val="40000"/>
                    <a:lumOff val="60000"/>
                  </a:schemeClr>
                </a:solidFill>
              </a:rPr>
              <a:t>release</a:t>
            </a:r>
            <a:r>
              <a:rPr lang="en-US" sz="2000" dirty="0"/>
              <a:t> heap</a:t>
            </a:r>
          </a:p>
          <a:p>
            <a:pPr marL="0" indent="0" eaLnBrk="1" hangingPunct="1">
              <a:buFontTx/>
              <a:buNone/>
            </a:pPr>
            <a:r>
              <a:rPr lang="en-US" sz="2000" dirty="0"/>
              <a:t>3. .ARX passes memory to AutoCAD</a:t>
            </a:r>
          </a:p>
          <a:p>
            <a:pPr marL="0" indent="0" eaLnBrk="1" hangingPunct="1">
              <a:buFontTx/>
              <a:buNone/>
            </a:pPr>
            <a:r>
              <a:rPr lang="en-US" sz="2000" dirty="0"/>
              <a:t>4. AutoCAD de-allocates it with </a:t>
            </a:r>
            <a:r>
              <a:rPr lang="en-US" sz="2000" dirty="0">
                <a:solidFill>
                  <a:schemeClr val="accent1">
                    <a:lumMod val="40000"/>
                    <a:lumOff val="60000"/>
                  </a:schemeClr>
                </a:solidFill>
              </a:rPr>
              <a:t>release</a:t>
            </a:r>
            <a:r>
              <a:rPr lang="en-US" sz="2000" dirty="0"/>
              <a:t> ‘delete’… </a:t>
            </a:r>
            <a:r>
              <a:rPr lang="en-US" sz="2000" dirty="0">
                <a:sym typeface="Wingdings" pitchFamily="2" charset="2"/>
              </a:rPr>
              <a:t></a:t>
            </a:r>
            <a:r>
              <a:rPr lang="en-US" sz="2000" dirty="0"/>
              <a:t> </a:t>
            </a:r>
            <a:r>
              <a:rPr lang="en-US" sz="2000" b="1" dirty="0">
                <a:solidFill>
                  <a:srgbClr val="00B050"/>
                </a:solidFill>
              </a:rPr>
              <a:t>OK</a:t>
            </a:r>
          </a:p>
        </p:txBody>
      </p:sp>
      <p:sp>
        <p:nvSpPr>
          <p:cNvPr id="55300" name="Rectangle 3"/>
          <p:cNvSpPr>
            <a:spLocks noChangeArrowheads="1"/>
          </p:cNvSpPr>
          <p:nvPr/>
        </p:nvSpPr>
        <p:spPr bwMode="auto">
          <a:xfrm>
            <a:off x="5130800" y="1397000"/>
            <a:ext cx="21336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dirty="0">
                <a:latin typeface="Tahoma" pitchFamily="34" charset="0"/>
              </a:rPr>
              <a:t>MSVCRT.DLL</a:t>
            </a:r>
            <a:endParaRPr lang="en-US" sz="2000" dirty="0">
              <a:latin typeface="Tahoma" pitchFamily="34" charset="0"/>
            </a:endParaRPr>
          </a:p>
        </p:txBody>
      </p:sp>
      <p:sp>
        <p:nvSpPr>
          <p:cNvPr id="55301" name="Rectangle 4"/>
          <p:cNvSpPr>
            <a:spLocks noChangeArrowheads="1"/>
          </p:cNvSpPr>
          <p:nvPr/>
        </p:nvSpPr>
        <p:spPr bwMode="auto">
          <a:xfrm>
            <a:off x="1828800" y="2971800"/>
            <a:ext cx="2006600" cy="952500"/>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a:latin typeface="Tahoma" pitchFamily="34" charset="0"/>
              </a:rPr>
              <a:t>.ARX</a:t>
            </a:r>
          </a:p>
        </p:txBody>
      </p:sp>
      <p:sp>
        <p:nvSpPr>
          <p:cNvPr id="55303" name="Rectangle 6"/>
          <p:cNvSpPr>
            <a:spLocks noChangeArrowheads="1"/>
          </p:cNvSpPr>
          <p:nvPr/>
        </p:nvSpPr>
        <p:spPr bwMode="auto">
          <a:xfrm>
            <a:off x="1854200" y="2997200"/>
            <a:ext cx="914400" cy="304800"/>
          </a:xfrm>
          <a:prstGeom prst="rect">
            <a:avLst/>
          </a:prstGeom>
          <a:solidFill>
            <a:srgbClr val="808080"/>
          </a:solidFill>
          <a:ln w="12700">
            <a:solidFill>
              <a:srgbClr val="808080"/>
            </a:solidFill>
            <a:miter lim="800000"/>
            <a:headEnd type="none" w="sm" len="sm"/>
            <a:tailEnd type="none" w="sm" len="sm"/>
          </a:ln>
        </p:spPr>
        <p:txBody>
          <a:bodyPr wrap="none" lIns="0" tIns="46038" rIns="0" bIns="46038" anchor="ctr"/>
          <a:lstStyle/>
          <a:p>
            <a:pPr algn="ctr">
              <a:spcBef>
                <a:spcPct val="20000"/>
              </a:spcBef>
              <a:buClr>
                <a:srgbClr val="CC3300"/>
              </a:buClr>
            </a:pPr>
            <a:r>
              <a:rPr lang="en-US" sz="1400">
                <a:latin typeface="Tahoma" pitchFamily="34" charset="0"/>
              </a:rPr>
              <a:t>Rxheap.lib</a:t>
            </a:r>
            <a:endParaRPr lang="en-US" sz="1400" b="1">
              <a:latin typeface="Tahoma" pitchFamily="34" charset="0"/>
            </a:endParaRPr>
          </a:p>
        </p:txBody>
      </p:sp>
      <p:grpSp>
        <p:nvGrpSpPr>
          <p:cNvPr id="2" name="Group 7"/>
          <p:cNvGrpSpPr>
            <a:grpSpLocks/>
          </p:cNvGrpSpPr>
          <p:nvPr/>
        </p:nvGrpSpPr>
        <p:grpSpPr bwMode="auto">
          <a:xfrm>
            <a:off x="2082800" y="2159000"/>
            <a:ext cx="228600" cy="838200"/>
            <a:chOff x="1824" y="1344"/>
            <a:chExt cx="144" cy="528"/>
          </a:xfrm>
        </p:grpSpPr>
        <p:sp>
          <p:nvSpPr>
            <p:cNvPr id="55320" name="Text Box 8"/>
            <p:cNvSpPr txBox="1">
              <a:spLocks noChangeArrowheads="1"/>
            </p:cNvSpPr>
            <p:nvPr/>
          </p:nvSpPr>
          <p:spPr bwMode="auto">
            <a:xfrm>
              <a:off x="1824" y="1533"/>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a:latin typeface="Tahoma" pitchFamily="34" charset="0"/>
                </a:rPr>
                <a:t>1.</a:t>
              </a:r>
            </a:p>
          </p:txBody>
        </p:sp>
        <p:sp>
          <p:nvSpPr>
            <p:cNvPr id="55321" name="Line 9"/>
            <p:cNvSpPr>
              <a:spLocks noChangeShapeType="1"/>
            </p:cNvSpPr>
            <p:nvPr/>
          </p:nvSpPr>
          <p:spPr bwMode="auto">
            <a:xfrm flipV="1">
              <a:off x="1968" y="1344"/>
              <a:ext cx="0" cy="528"/>
            </a:xfrm>
            <a:prstGeom prst="line">
              <a:avLst/>
            </a:prstGeom>
            <a:noFill/>
            <a:ln w="12700">
              <a:solidFill>
                <a:schemeClr val="tx1"/>
              </a:solidFill>
              <a:round/>
              <a:headEnd type="none" w="sm" len="sm"/>
              <a:tailEnd type="triangle" w="lg" len="med"/>
            </a:ln>
          </p:spPr>
          <p:txBody>
            <a:bodyPr wrap="none" lIns="0" tIns="46038" rIns="0" bIns="46038" anchor="ctr"/>
            <a:lstStyle/>
            <a:p>
              <a:endParaRPr lang="ru-RU"/>
            </a:p>
          </p:txBody>
        </p:sp>
      </p:grpSp>
      <p:grpSp>
        <p:nvGrpSpPr>
          <p:cNvPr id="3" name="Group 10"/>
          <p:cNvGrpSpPr>
            <a:grpSpLocks/>
          </p:cNvGrpSpPr>
          <p:nvPr/>
        </p:nvGrpSpPr>
        <p:grpSpPr bwMode="auto">
          <a:xfrm>
            <a:off x="2921000" y="2159000"/>
            <a:ext cx="1981200" cy="838200"/>
            <a:chOff x="2352" y="1344"/>
            <a:chExt cx="1248" cy="528"/>
          </a:xfrm>
        </p:grpSpPr>
        <p:sp>
          <p:nvSpPr>
            <p:cNvPr id="55317" name="Line 11"/>
            <p:cNvSpPr>
              <a:spLocks noChangeShapeType="1"/>
            </p:cNvSpPr>
            <p:nvPr/>
          </p:nvSpPr>
          <p:spPr bwMode="auto">
            <a:xfrm flipH="1">
              <a:off x="2496" y="1488"/>
              <a:ext cx="1104" cy="240"/>
            </a:xfrm>
            <a:prstGeom prst="line">
              <a:avLst/>
            </a:prstGeom>
            <a:noFill/>
            <a:ln w="12700">
              <a:solidFill>
                <a:schemeClr val="tx1"/>
              </a:solidFill>
              <a:prstDash val="dash"/>
              <a:round/>
              <a:headEnd type="none" w="sm" len="sm"/>
              <a:tailEnd type="none" w="sm" len="sm"/>
            </a:ln>
          </p:spPr>
          <p:txBody>
            <a:bodyPr wrap="none" lIns="0" tIns="46038" rIns="0" bIns="46038" anchor="ctr"/>
            <a:lstStyle/>
            <a:p>
              <a:endParaRPr lang="ru-RU"/>
            </a:p>
          </p:txBody>
        </p:sp>
        <p:sp>
          <p:nvSpPr>
            <p:cNvPr id="55318" name="Text Box 12"/>
            <p:cNvSpPr txBox="1">
              <a:spLocks noChangeArrowheads="1"/>
            </p:cNvSpPr>
            <p:nvPr/>
          </p:nvSpPr>
          <p:spPr bwMode="auto">
            <a:xfrm>
              <a:off x="2352" y="1533"/>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a:latin typeface="Tahoma" pitchFamily="34" charset="0"/>
                </a:rPr>
                <a:t>3.</a:t>
              </a:r>
            </a:p>
          </p:txBody>
        </p:sp>
        <p:sp>
          <p:nvSpPr>
            <p:cNvPr id="55319" name="Line 13"/>
            <p:cNvSpPr>
              <a:spLocks noChangeShapeType="1"/>
            </p:cNvSpPr>
            <p:nvPr/>
          </p:nvSpPr>
          <p:spPr bwMode="auto">
            <a:xfrm flipV="1">
              <a:off x="2496" y="1344"/>
              <a:ext cx="0" cy="528"/>
            </a:xfrm>
            <a:prstGeom prst="line">
              <a:avLst/>
            </a:prstGeom>
            <a:noFill/>
            <a:ln w="12700">
              <a:solidFill>
                <a:schemeClr val="tx1"/>
              </a:solidFill>
              <a:round/>
              <a:headEnd type="none" w="sm" len="sm"/>
              <a:tailEnd type="triangle" w="lg" len="med"/>
            </a:ln>
          </p:spPr>
          <p:txBody>
            <a:bodyPr wrap="none" lIns="0" tIns="46038" rIns="0" bIns="46038" anchor="ctr"/>
            <a:lstStyle/>
            <a:p>
              <a:endParaRPr lang="ru-RU"/>
            </a:p>
          </p:txBody>
        </p:sp>
      </p:grpSp>
      <p:grpSp>
        <p:nvGrpSpPr>
          <p:cNvPr id="4" name="Group 14"/>
          <p:cNvGrpSpPr>
            <a:grpSpLocks/>
          </p:cNvGrpSpPr>
          <p:nvPr/>
        </p:nvGrpSpPr>
        <p:grpSpPr bwMode="auto">
          <a:xfrm>
            <a:off x="4064000" y="1697038"/>
            <a:ext cx="1038225" cy="617537"/>
            <a:chOff x="3072" y="1053"/>
            <a:chExt cx="654" cy="389"/>
          </a:xfrm>
        </p:grpSpPr>
        <p:sp>
          <p:nvSpPr>
            <p:cNvPr id="55314" name="Text Box 15"/>
            <p:cNvSpPr txBox="1">
              <a:spLocks noChangeArrowheads="1"/>
            </p:cNvSpPr>
            <p:nvPr/>
          </p:nvSpPr>
          <p:spPr bwMode="auto">
            <a:xfrm>
              <a:off x="3216" y="1053"/>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a:latin typeface="Tahoma" pitchFamily="34" charset="0"/>
                </a:rPr>
                <a:t>4.</a:t>
              </a:r>
            </a:p>
          </p:txBody>
        </p:sp>
        <p:cxnSp>
          <p:nvCxnSpPr>
            <p:cNvPr id="55315" name="AutoShape 16"/>
            <p:cNvCxnSpPr>
              <a:cxnSpLocks noChangeShapeType="1"/>
            </p:cNvCxnSpPr>
            <p:nvPr/>
          </p:nvCxnSpPr>
          <p:spPr bwMode="auto">
            <a:xfrm>
              <a:off x="3072" y="1248"/>
              <a:ext cx="654" cy="0"/>
            </a:xfrm>
            <a:prstGeom prst="straightConnector1">
              <a:avLst/>
            </a:prstGeom>
            <a:noFill/>
            <a:ln w="12700">
              <a:solidFill>
                <a:schemeClr val="tx1"/>
              </a:solidFill>
              <a:round/>
              <a:headEnd type="none" w="sm" len="sm"/>
              <a:tailEnd type="triangle" w="lg" len="med"/>
            </a:ln>
          </p:spPr>
        </p:cxnSp>
        <p:sp>
          <p:nvSpPr>
            <p:cNvPr id="55316" name="Line 17"/>
            <p:cNvSpPr>
              <a:spLocks noChangeShapeType="1"/>
            </p:cNvSpPr>
            <p:nvPr/>
          </p:nvSpPr>
          <p:spPr bwMode="auto">
            <a:xfrm flipH="1" flipV="1">
              <a:off x="3408" y="1248"/>
              <a:ext cx="29" cy="194"/>
            </a:xfrm>
            <a:prstGeom prst="line">
              <a:avLst/>
            </a:prstGeom>
            <a:noFill/>
            <a:ln w="12700">
              <a:solidFill>
                <a:schemeClr val="tx1"/>
              </a:solidFill>
              <a:prstDash val="dash"/>
              <a:round/>
              <a:headEnd type="none" w="sm" len="sm"/>
              <a:tailEnd type="none" w="sm" len="sm"/>
            </a:ln>
          </p:spPr>
          <p:txBody>
            <a:bodyPr wrap="none" lIns="0" tIns="46038" rIns="0" bIns="46038" anchor="ctr"/>
            <a:lstStyle/>
            <a:p>
              <a:endParaRPr lang="ru-RU"/>
            </a:p>
          </p:txBody>
        </p:sp>
      </p:grpSp>
      <p:grpSp>
        <p:nvGrpSpPr>
          <p:cNvPr id="5" name="Group 18"/>
          <p:cNvGrpSpPr>
            <a:grpSpLocks/>
          </p:cNvGrpSpPr>
          <p:nvPr/>
        </p:nvGrpSpPr>
        <p:grpSpPr bwMode="auto">
          <a:xfrm>
            <a:off x="4064000" y="1239838"/>
            <a:ext cx="1171575" cy="1500187"/>
            <a:chOff x="3072" y="765"/>
            <a:chExt cx="738" cy="945"/>
          </a:xfrm>
        </p:grpSpPr>
        <p:sp>
          <p:nvSpPr>
            <p:cNvPr id="55311" name="Oval 19"/>
            <p:cNvSpPr>
              <a:spLocks noChangeArrowheads="1"/>
            </p:cNvSpPr>
            <p:nvPr/>
          </p:nvSpPr>
          <p:spPr bwMode="auto">
            <a:xfrm>
              <a:off x="3090" y="1422"/>
              <a:ext cx="720" cy="288"/>
            </a:xfrm>
            <a:prstGeom prst="ellipse">
              <a:avLst/>
            </a:prstGeom>
            <a:solidFill>
              <a:srgbClr val="99CCFF"/>
            </a:solidFill>
            <a:ln w="12700">
              <a:solidFill>
                <a:schemeClr val="tx1"/>
              </a:solidFill>
              <a:round/>
              <a:headEnd type="none" w="sm" len="sm"/>
              <a:tailEnd type="none" w="sm" len="sm"/>
            </a:ln>
          </p:spPr>
          <p:txBody>
            <a:bodyPr lIns="0" tIns="46038" rIns="0" bIns="46038" anchor="ctr"/>
            <a:lstStyle/>
            <a:p>
              <a:pPr algn="ctr">
                <a:spcBef>
                  <a:spcPct val="20000"/>
                </a:spcBef>
                <a:buClr>
                  <a:srgbClr val="CC3300"/>
                </a:buClr>
              </a:pPr>
              <a:r>
                <a:rPr lang="en-US" sz="1400" dirty="0">
                  <a:latin typeface="Tahoma" pitchFamily="34" charset="0"/>
                </a:rPr>
                <a:t>Piece of Memory</a:t>
              </a:r>
              <a:endParaRPr lang="en-US" sz="2800" b="1" dirty="0">
                <a:latin typeface="Tahoma" pitchFamily="34" charset="0"/>
              </a:endParaRPr>
            </a:p>
          </p:txBody>
        </p:sp>
        <p:cxnSp>
          <p:nvCxnSpPr>
            <p:cNvPr id="55312" name="AutoShape 20"/>
            <p:cNvCxnSpPr>
              <a:cxnSpLocks noChangeShapeType="1"/>
            </p:cNvCxnSpPr>
            <p:nvPr/>
          </p:nvCxnSpPr>
          <p:spPr bwMode="auto">
            <a:xfrm>
              <a:off x="3072" y="960"/>
              <a:ext cx="654" cy="0"/>
            </a:xfrm>
            <a:prstGeom prst="straightConnector1">
              <a:avLst/>
            </a:prstGeom>
            <a:noFill/>
            <a:ln w="12700">
              <a:solidFill>
                <a:schemeClr val="tx1"/>
              </a:solidFill>
              <a:round/>
              <a:headEnd type="none" w="sm" len="sm"/>
              <a:tailEnd type="triangle" w="lg" len="med"/>
            </a:ln>
          </p:spPr>
        </p:cxnSp>
        <p:sp>
          <p:nvSpPr>
            <p:cNvPr id="55313" name="Text Box 21"/>
            <p:cNvSpPr txBox="1">
              <a:spLocks noChangeArrowheads="1"/>
            </p:cNvSpPr>
            <p:nvPr/>
          </p:nvSpPr>
          <p:spPr bwMode="auto">
            <a:xfrm>
              <a:off x="3312" y="765"/>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a:latin typeface="Tahoma" pitchFamily="34" charset="0"/>
                </a:rPr>
                <a:t>2.</a:t>
              </a:r>
            </a:p>
          </p:txBody>
        </p:sp>
      </p:grpSp>
      <p:sp>
        <p:nvSpPr>
          <p:cNvPr id="55308" name="Rectangle 22"/>
          <p:cNvSpPr>
            <a:spLocks noChangeArrowheads="1"/>
          </p:cNvSpPr>
          <p:nvPr/>
        </p:nvSpPr>
        <p:spPr bwMode="auto">
          <a:xfrm>
            <a:off x="3454400" y="2997200"/>
            <a:ext cx="381000" cy="914400"/>
          </a:xfrm>
          <a:prstGeom prst="rect">
            <a:avLst/>
          </a:prstGeom>
          <a:solidFill>
            <a:srgbClr val="808080"/>
          </a:solidFill>
          <a:ln w="12700">
            <a:solidFill>
              <a:srgbClr val="808080"/>
            </a:solidFill>
            <a:miter lim="800000"/>
            <a:headEnd type="none" w="sm" len="sm"/>
            <a:tailEnd type="none" w="sm" len="sm"/>
          </a:ln>
        </p:spPr>
        <p:txBody>
          <a:bodyPr wrap="none" lIns="0" tIns="46038" rIns="0" bIns="46038" anchor="ctr"/>
          <a:lstStyle/>
          <a:p>
            <a:endParaRPr lang="en-GB"/>
          </a:p>
        </p:txBody>
      </p:sp>
      <p:sp>
        <p:nvSpPr>
          <p:cNvPr id="55309" name="Text Box 23"/>
          <p:cNvSpPr txBox="1">
            <a:spLocks noChangeArrowheads="1"/>
          </p:cNvSpPr>
          <p:nvPr/>
        </p:nvSpPr>
        <p:spPr bwMode="auto">
          <a:xfrm rot="-5400000">
            <a:off x="3221831" y="3301207"/>
            <a:ext cx="754063" cy="304800"/>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400">
                <a:latin typeface="Tahoma" pitchFamily="34" charset="0"/>
              </a:rPr>
              <a:t>Libcmt.lib</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p:txBody>
          <a:bodyPr/>
          <a:lstStyle/>
          <a:p>
            <a:pPr eaLnBrk="1" hangingPunct="1"/>
            <a:r>
              <a:rPr lang="en-US" dirty="0"/>
              <a:t>Getting Started</a:t>
            </a:r>
          </a:p>
        </p:txBody>
      </p:sp>
      <p:sp>
        <p:nvSpPr>
          <p:cNvPr id="56324" name="Rectangle 3"/>
          <p:cNvSpPr>
            <a:spLocks noGrp="1" noChangeArrowheads="1"/>
          </p:cNvSpPr>
          <p:nvPr>
            <p:ph idx="1"/>
          </p:nvPr>
        </p:nvSpPr>
        <p:spPr/>
        <p:txBody>
          <a:bodyPr/>
          <a:lstStyle/>
          <a:p>
            <a:pPr marL="0" indent="0" eaLnBrk="1" hangingPunct="1">
              <a:spcBef>
                <a:spcPts val="1200"/>
              </a:spcBef>
              <a:buFontTx/>
              <a:buNone/>
            </a:pPr>
            <a:r>
              <a:rPr lang="en-US" sz="2000" dirty="0"/>
              <a:t>Visual studio 2019</a:t>
            </a:r>
          </a:p>
          <a:p>
            <a:pPr marL="0" indent="0" eaLnBrk="1" hangingPunct="1">
              <a:spcBef>
                <a:spcPts val="1200"/>
              </a:spcBef>
              <a:buFontTx/>
              <a:buNone/>
            </a:pPr>
            <a:r>
              <a:rPr lang="en-US" sz="2000" dirty="0"/>
              <a:t>AutoCAD 2022</a:t>
            </a:r>
          </a:p>
          <a:p>
            <a:pPr marL="0" indent="0" eaLnBrk="1" hangingPunct="1">
              <a:spcBef>
                <a:spcPts val="1200"/>
              </a:spcBef>
              <a:buFontTx/>
              <a:buNone/>
            </a:pPr>
            <a:r>
              <a:rPr lang="en-US" sz="2000" dirty="0" err="1"/>
              <a:t>ObjectARX</a:t>
            </a:r>
            <a:r>
              <a:rPr lang="en-US" sz="2000" dirty="0"/>
              <a:t> 2022</a:t>
            </a:r>
          </a:p>
          <a:p>
            <a:pPr marL="0" indent="0" eaLnBrk="1" hangingPunct="1">
              <a:spcBef>
                <a:spcPts val="1200"/>
              </a:spcBef>
              <a:buFontTx/>
              <a:buNone/>
            </a:pPr>
            <a:endParaRPr lang="en-US" sz="1800" dirty="0"/>
          </a:p>
          <a:p>
            <a:pPr marL="0" indent="0">
              <a:spcBef>
                <a:spcPts val="1200"/>
              </a:spcBef>
              <a:buNone/>
            </a:pPr>
            <a:r>
              <a:rPr lang="en-US" sz="2000" dirty="0" err="1"/>
              <a:t>ArxDbg</a:t>
            </a:r>
            <a:r>
              <a:rPr lang="en-US" sz="1800" dirty="0"/>
              <a:t> 			\</a:t>
            </a:r>
            <a:r>
              <a:rPr lang="en-US" sz="1800" dirty="0" err="1"/>
              <a:t>ObjectARX</a:t>
            </a:r>
            <a:r>
              <a:rPr lang="en-US" sz="1800" dirty="0"/>
              <a:t> 2022\samples\database\ARXDBG</a:t>
            </a:r>
          </a:p>
          <a:p>
            <a:pPr marL="0" indent="0">
              <a:spcBef>
                <a:spcPts val="1200"/>
              </a:spcBef>
              <a:buNone/>
            </a:pPr>
            <a:r>
              <a:rPr lang="en-US" sz="2000" dirty="0"/>
              <a:t>Dependency Walker </a:t>
            </a:r>
            <a:r>
              <a:rPr lang="en-US" sz="1800" dirty="0"/>
              <a:t>	</a:t>
            </a:r>
            <a:r>
              <a:rPr lang="en-US" sz="1800" dirty="0">
                <a:hlinkClick r:id="rId3"/>
              </a:rPr>
              <a:t>www.dependencywalker.com</a:t>
            </a:r>
            <a:endParaRPr lang="en-US" sz="1800" dirty="0"/>
          </a:p>
          <a:p>
            <a:pPr marL="0" indent="0" eaLnBrk="1" hangingPunct="1">
              <a:spcBef>
                <a:spcPts val="1200"/>
              </a:spcBef>
              <a:buFontTx/>
              <a:buNone/>
            </a:pPr>
            <a:r>
              <a:rPr lang="en-US" sz="2000" dirty="0"/>
              <a:t>Process Monitor</a:t>
            </a:r>
            <a:r>
              <a:rPr lang="en-US" sz="1800" dirty="0"/>
              <a:t>	</a:t>
            </a:r>
            <a:r>
              <a:rPr lang="en-US" sz="1700" dirty="0">
                <a:solidFill>
                  <a:schemeClr val="folHlink"/>
                </a:solidFill>
                <a:hlinkClick r:id="rId4"/>
              </a:rPr>
              <a:t>www.sysinternals.com</a:t>
            </a:r>
            <a:r>
              <a:rPr lang="en-US" sz="1700" dirty="0">
                <a:solidFill>
                  <a:schemeClr val="folHlink"/>
                </a:solidFill>
              </a:rPr>
              <a:t> </a:t>
            </a:r>
            <a:endParaRPr lang="en-US" sz="1800" dirty="0"/>
          </a:p>
          <a:p>
            <a:pPr marL="0" indent="0" eaLnBrk="1" hangingPunct="1">
              <a:spcBef>
                <a:spcPts val="1200"/>
              </a:spcBef>
              <a:buFontTx/>
              <a:buNone/>
            </a:pPr>
            <a:endParaRPr lang="en-US" sz="1700" dirty="0">
              <a:solidFill>
                <a:schemeClr val="folHlink"/>
              </a:solidFill>
            </a:endParaRPr>
          </a:p>
          <a:p>
            <a:pPr marL="0" indent="0" eaLnBrk="1" hangingPunct="1">
              <a:spcBef>
                <a:spcPts val="1200"/>
              </a:spcBef>
              <a:buFontTx/>
              <a:buNone/>
            </a:pPr>
            <a:endParaRPr lang="en-US" sz="1400" dirty="0">
              <a:latin typeface="Courier New" pitchFamily="49" charset="0"/>
            </a:endParaRPr>
          </a:p>
        </p:txBody>
      </p:sp>
    </p:spTree>
  </p:cSld>
  <p:clrMapOvr>
    <a:masterClrMapping/>
  </p:clrMapOvr>
  <p:transition spd="med">
    <p:fade thruBlk="1"/>
  </p:transition>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p:txBody>
          <a:bodyPr/>
          <a:lstStyle/>
          <a:p>
            <a:pPr eaLnBrk="1" hangingPunct="1"/>
            <a:r>
              <a:rPr lang="en-US" dirty="0">
                <a:solidFill>
                  <a:schemeClr val="tx1"/>
                </a:solidFill>
              </a:rPr>
              <a:t>Command Mechanism I</a:t>
            </a:r>
          </a:p>
        </p:txBody>
      </p:sp>
      <p:sp>
        <p:nvSpPr>
          <p:cNvPr id="6149" name="Rectangle 3"/>
          <p:cNvSpPr>
            <a:spLocks noChangeArrowheads="1"/>
          </p:cNvSpPr>
          <p:nvPr/>
        </p:nvSpPr>
        <p:spPr bwMode="auto">
          <a:xfrm>
            <a:off x="2184400" y="1244600"/>
            <a:ext cx="2590800" cy="2438400"/>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endParaRPr lang="ru-RU" sz="1600">
              <a:latin typeface="Tahoma" pitchFamily="34" charset="0"/>
            </a:endParaRPr>
          </a:p>
        </p:txBody>
      </p:sp>
      <p:sp>
        <p:nvSpPr>
          <p:cNvPr id="6150" name="Rectangle 4"/>
          <p:cNvSpPr>
            <a:spLocks noChangeArrowheads="1"/>
          </p:cNvSpPr>
          <p:nvPr/>
        </p:nvSpPr>
        <p:spPr bwMode="auto">
          <a:xfrm>
            <a:off x="5689600" y="1244600"/>
            <a:ext cx="2667000" cy="2438400"/>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endParaRPr lang="ru-RU" sz="1600">
              <a:latin typeface="Tahoma" pitchFamily="34" charset="0"/>
            </a:endParaRPr>
          </a:p>
        </p:txBody>
      </p:sp>
      <p:sp>
        <p:nvSpPr>
          <p:cNvPr id="6151" name="Oval 5"/>
          <p:cNvSpPr>
            <a:spLocks noChangeArrowheads="1"/>
          </p:cNvSpPr>
          <p:nvPr/>
        </p:nvSpPr>
        <p:spPr bwMode="auto">
          <a:xfrm>
            <a:off x="2336800" y="1397000"/>
            <a:ext cx="2057400" cy="83820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AcEdCommandStack</a:t>
            </a:r>
          </a:p>
        </p:txBody>
      </p:sp>
      <p:sp>
        <p:nvSpPr>
          <p:cNvPr id="6152" name="Text Box 6"/>
          <p:cNvSpPr txBox="1">
            <a:spLocks noChangeArrowheads="1"/>
          </p:cNvSpPr>
          <p:nvPr/>
        </p:nvSpPr>
        <p:spPr bwMode="auto">
          <a:xfrm>
            <a:off x="2224088" y="3225800"/>
            <a:ext cx="1092200" cy="336550"/>
          </a:xfrm>
          <a:prstGeom prst="rect">
            <a:avLst/>
          </a:prstGeom>
          <a:noFill/>
          <a:ln w="57150">
            <a:noFill/>
            <a:miter lim="800000"/>
            <a:headEnd type="none" w="sm" len="sm"/>
            <a:tailEnd type="none" w="sm" len="sm"/>
          </a:ln>
        </p:spPr>
        <p:txBody>
          <a:bodyPr wrap="none" anchor="ctr">
            <a:spAutoFit/>
          </a:bodyPr>
          <a:lstStyle/>
          <a:p>
            <a:pPr algn="ctr"/>
            <a:r>
              <a:rPr lang="en-US" sz="1600" b="1">
                <a:latin typeface="Tahoma" pitchFamily="34" charset="0"/>
              </a:rPr>
              <a:t>AutoCAD</a:t>
            </a:r>
          </a:p>
        </p:txBody>
      </p:sp>
      <p:sp>
        <p:nvSpPr>
          <p:cNvPr id="6153" name="Text Box 7"/>
          <p:cNvSpPr txBox="1">
            <a:spLocks noChangeArrowheads="1"/>
          </p:cNvSpPr>
          <p:nvPr/>
        </p:nvSpPr>
        <p:spPr bwMode="auto">
          <a:xfrm>
            <a:off x="7486650" y="1320800"/>
            <a:ext cx="674688" cy="336550"/>
          </a:xfrm>
          <a:prstGeom prst="rect">
            <a:avLst/>
          </a:prstGeom>
          <a:noFill/>
          <a:ln w="57150">
            <a:noFill/>
            <a:miter lim="800000"/>
            <a:headEnd type="none" w="sm" len="sm"/>
            <a:tailEnd type="none" w="sm" len="sm"/>
          </a:ln>
        </p:spPr>
        <p:txBody>
          <a:bodyPr wrap="none" anchor="ctr">
            <a:spAutoFit/>
          </a:bodyPr>
          <a:lstStyle/>
          <a:p>
            <a:pPr algn="ctr"/>
            <a:r>
              <a:rPr lang="en-US" sz="1600" b="1">
                <a:latin typeface="Tahoma" pitchFamily="34" charset="0"/>
              </a:rPr>
              <a:t>.ARX</a:t>
            </a:r>
          </a:p>
        </p:txBody>
      </p:sp>
      <p:sp>
        <p:nvSpPr>
          <p:cNvPr id="6154" name="AutoShape 8"/>
          <p:cNvSpPr>
            <a:spLocks noChangeArrowheads="1"/>
          </p:cNvSpPr>
          <p:nvPr/>
        </p:nvSpPr>
        <p:spPr bwMode="auto">
          <a:xfrm>
            <a:off x="6337300" y="2162175"/>
            <a:ext cx="1524000" cy="749300"/>
          </a:xfrm>
          <a:prstGeom prst="flowChartDocument">
            <a:avLst/>
          </a:prstGeom>
          <a:solidFill>
            <a:srgbClr val="CCFFFF"/>
          </a:solidFill>
          <a:ln w="25400">
            <a:solidFill>
              <a:schemeClr val="bg2"/>
            </a:solidFill>
            <a:miter lim="800000"/>
            <a:headEnd type="none" w="sm" len="sm"/>
            <a:tailEnd type="none" w="sm" len="sm"/>
          </a:ln>
        </p:spPr>
        <p:txBody>
          <a:bodyPr wrap="none" anchor="ctr"/>
          <a:lstStyle/>
          <a:p>
            <a:pPr algn="ctr"/>
            <a:r>
              <a:rPr lang="en-US" sz="1600" dirty="0">
                <a:solidFill>
                  <a:srgbClr val="0070C0"/>
                </a:solidFill>
                <a:latin typeface="Tahoma" pitchFamily="34" charset="0"/>
              </a:rPr>
              <a:t>Callback</a:t>
            </a:r>
          </a:p>
          <a:p>
            <a:pPr algn="ctr"/>
            <a:r>
              <a:rPr lang="en-US" sz="1600" dirty="0">
                <a:solidFill>
                  <a:srgbClr val="0070C0"/>
                </a:solidFill>
                <a:latin typeface="Tahoma" pitchFamily="34" charset="0"/>
              </a:rPr>
              <a:t>function</a:t>
            </a:r>
          </a:p>
        </p:txBody>
      </p:sp>
      <p:grpSp>
        <p:nvGrpSpPr>
          <p:cNvPr id="2" name="Group 10"/>
          <p:cNvGrpSpPr>
            <a:grpSpLocks/>
          </p:cNvGrpSpPr>
          <p:nvPr/>
        </p:nvGrpSpPr>
        <p:grpSpPr bwMode="auto">
          <a:xfrm>
            <a:off x="2384426" y="2235200"/>
            <a:ext cx="2085976" cy="914400"/>
            <a:chOff x="1518" y="1536"/>
            <a:chExt cx="1314" cy="576"/>
          </a:xfrm>
        </p:grpSpPr>
        <p:sp>
          <p:nvSpPr>
            <p:cNvPr id="6170" name="Oval 11"/>
            <p:cNvSpPr>
              <a:spLocks noChangeArrowheads="1"/>
            </p:cNvSpPr>
            <p:nvPr/>
          </p:nvSpPr>
          <p:spPr bwMode="auto">
            <a:xfrm>
              <a:off x="1824" y="1776"/>
              <a:ext cx="1008" cy="336"/>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dirty="0" err="1">
                  <a:latin typeface="Tahoma" pitchFamily="34" charset="0"/>
                </a:rPr>
                <a:t>AcEdCommand</a:t>
              </a:r>
              <a:endParaRPr lang="en-US" sz="1600" dirty="0">
                <a:latin typeface="Tahoma" pitchFamily="34" charset="0"/>
              </a:endParaRPr>
            </a:p>
          </p:txBody>
        </p:sp>
        <p:sp>
          <p:nvSpPr>
            <p:cNvPr id="6171" name="Line 12"/>
            <p:cNvSpPr>
              <a:spLocks noChangeShapeType="1"/>
            </p:cNvSpPr>
            <p:nvPr/>
          </p:nvSpPr>
          <p:spPr bwMode="auto">
            <a:xfrm>
              <a:off x="1920" y="1536"/>
              <a:ext cx="48" cy="288"/>
            </a:xfrm>
            <a:prstGeom prst="line">
              <a:avLst/>
            </a:prstGeom>
            <a:noFill/>
            <a:ln w="76200">
              <a:solidFill>
                <a:srgbClr val="666699"/>
              </a:solidFill>
              <a:round/>
              <a:headEnd type="none" w="sm" len="sm"/>
              <a:tailEnd type="triangle" w="sm" len="sm"/>
            </a:ln>
            <a:scene3d>
              <a:camera prst="orthographicFront"/>
              <a:lightRig rig="threePt" dir="t"/>
            </a:scene3d>
            <a:sp3d>
              <a:bevelT/>
            </a:sp3d>
          </p:spPr>
          <p:txBody>
            <a:bodyPr wrap="none" anchor="ctr"/>
            <a:lstStyle/>
            <a:p>
              <a:endParaRPr lang="ru-RU"/>
            </a:p>
          </p:txBody>
        </p:sp>
        <p:sp>
          <p:nvSpPr>
            <p:cNvPr id="6172" name="Text Box 13"/>
            <p:cNvSpPr txBox="1">
              <a:spLocks noChangeArrowheads="1"/>
            </p:cNvSpPr>
            <p:nvPr/>
          </p:nvSpPr>
          <p:spPr bwMode="auto">
            <a:xfrm>
              <a:off x="1518" y="1604"/>
              <a:ext cx="491" cy="213"/>
            </a:xfrm>
            <a:prstGeom prst="rect">
              <a:avLst/>
            </a:prstGeom>
            <a:noFill/>
            <a:ln w="57150">
              <a:noFill/>
              <a:miter lim="800000"/>
              <a:headEnd type="none" w="sm" len="sm"/>
              <a:tailEnd type="none" w="sm" len="sm"/>
            </a:ln>
          </p:spPr>
          <p:txBody>
            <a:bodyPr wrap="square" anchor="ctr">
              <a:spAutoFit/>
            </a:bodyPr>
            <a:lstStyle/>
            <a:p>
              <a:pPr algn="ctr"/>
              <a:r>
                <a:rPr lang="en-US" sz="1600" b="1" dirty="0">
                  <a:latin typeface="Tahoma" pitchFamily="34" charset="0"/>
                </a:rPr>
                <a:t>2</a:t>
              </a:r>
            </a:p>
          </p:txBody>
        </p:sp>
      </p:grpSp>
      <p:grpSp>
        <p:nvGrpSpPr>
          <p:cNvPr id="3" name="Group 14"/>
          <p:cNvGrpSpPr>
            <a:grpSpLocks/>
          </p:cNvGrpSpPr>
          <p:nvPr/>
        </p:nvGrpSpPr>
        <p:grpSpPr bwMode="auto">
          <a:xfrm>
            <a:off x="4470400" y="2379665"/>
            <a:ext cx="1866900" cy="503238"/>
            <a:chOff x="2832" y="1627"/>
            <a:chExt cx="1176" cy="317"/>
          </a:xfrm>
        </p:grpSpPr>
        <p:cxnSp>
          <p:nvCxnSpPr>
            <p:cNvPr id="6168" name="AutoShape 15"/>
            <p:cNvCxnSpPr>
              <a:cxnSpLocks noChangeShapeType="1"/>
              <a:stCxn id="6170" idx="6"/>
              <a:endCxn id="6154" idx="1"/>
            </p:cNvCxnSpPr>
            <p:nvPr/>
          </p:nvCxnSpPr>
          <p:spPr bwMode="auto">
            <a:xfrm flipV="1">
              <a:off x="2832" y="1726"/>
              <a:ext cx="1176" cy="218"/>
            </a:xfrm>
            <a:prstGeom prst="straightConnector1">
              <a:avLst/>
            </a:prstGeom>
            <a:noFill/>
            <a:ln w="76200">
              <a:solidFill>
                <a:srgbClr val="993366"/>
              </a:solidFill>
              <a:round/>
              <a:headEnd type="none" w="sm" len="sm"/>
              <a:tailEnd type="triangle" w="sm" len="sm"/>
            </a:ln>
            <a:scene3d>
              <a:camera prst="orthographicFront"/>
              <a:lightRig rig="threePt" dir="t"/>
            </a:scene3d>
            <a:sp3d>
              <a:bevelT/>
            </a:sp3d>
          </p:spPr>
        </p:cxnSp>
        <p:sp>
          <p:nvSpPr>
            <p:cNvPr id="6169" name="Text Box 16"/>
            <p:cNvSpPr txBox="1">
              <a:spLocks noChangeArrowheads="1"/>
            </p:cNvSpPr>
            <p:nvPr/>
          </p:nvSpPr>
          <p:spPr bwMode="auto">
            <a:xfrm>
              <a:off x="3186" y="1627"/>
              <a:ext cx="240" cy="213"/>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5.</a:t>
              </a:r>
            </a:p>
          </p:txBody>
        </p:sp>
      </p:grpSp>
      <p:grpSp>
        <p:nvGrpSpPr>
          <p:cNvPr id="4" name="Group 18"/>
          <p:cNvGrpSpPr>
            <a:grpSpLocks/>
          </p:cNvGrpSpPr>
          <p:nvPr/>
        </p:nvGrpSpPr>
        <p:grpSpPr bwMode="auto">
          <a:xfrm>
            <a:off x="1765302" y="1836739"/>
            <a:ext cx="647700" cy="550863"/>
            <a:chOff x="1128" y="1285"/>
            <a:chExt cx="408" cy="347"/>
          </a:xfrm>
        </p:grpSpPr>
        <p:sp>
          <p:nvSpPr>
            <p:cNvPr id="6166" name="Line 19"/>
            <p:cNvSpPr>
              <a:spLocks noChangeShapeType="1"/>
            </p:cNvSpPr>
            <p:nvPr/>
          </p:nvSpPr>
          <p:spPr bwMode="auto">
            <a:xfrm flipV="1">
              <a:off x="1200" y="1344"/>
              <a:ext cx="336" cy="288"/>
            </a:xfrm>
            <a:prstGeom prst="line">
              <a:avLst/>
            </a:prstGeom>
            <a:noFill/>
            <a:ln w="76200">
              <a:solidFill>
                <a:srgbClr val="993366"/>
              </a:solidFill>
              <a:round/>
              <a:headEnd type="none" w="sm" len="sm"/>
              <a:tailEnd type="triangle" w="sm" len="sm"/>
            </a:ln>
            <a:scene3d>
              <a:camera prst="orthographicFront"/>
              <a:lightRig rig="threePt" dir="t"/>
            </a:scene3d>
            <a:sp3d>
              <a:bevelT/>
            </a:sp3d>
          </p:spPr>
          <p:txBody>
            <a:bodyPr wrap="none" anchor="ctr"/>
            <a:lstStyle/>
            <a:p>
              <a:endParaRPr lang="ru-RU"/>
            </a:p>
          </p:txBody>
        </p:sp>
        <p:sp>
          <p:nvSpPr>
            <p:cNvPr id="6167" name="Text Box 20"/>
            <p:cNvSpPr txBox="1">
              <a:spLocks noChangeArrowheads="1"/>
            </p:cNvSpPr>
            <p:nvPr/>
          </p:nvSpPr>
          <p:spPr bwMode="auto">
            <a:xfrm>
              <a:off x="1128" y="1285"/>
              <a:ext cx="240" cy="213"/>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3.</a:t>
              </a:r>
            </a:p>
          </p:txBody>
        </p:sp>
      </p:grpSp>
      <p:grpSp>
        <p:nvGrpSpPr>
          <p:cNvPr id="5" name="Group 21"/>
          <p:cNvGrpSpPr>
            <a:grpSpLocks/>
          </p:cNvGrpSpPr>
          <p:nvPr/>
        </p:nvGrpSpPr>
        <p:grpSpPr bwMode="auto">
          <a:xfrm>
            <a:off x="3937009" y="2178050"/>
            <a:ext cx="409576" cy="457200"/>
            <a:chOff x="2496" y="1488"/>
            <a:chExt cx="258" cy="288"/>
          </a:xfrm>
        </p:grpSpPr>
        <p:sp>
          <p:nvSpPr>
            <p:cNvPr id="6164" name="Line 22"/>
            <p:cNvSpPr>
              <a:spLocks noChangeShapeType="1"/>
            </p:cNvSpPr>
            <p:nvPr/>
          </p:nvSpPr>
          <p:spPr bwMode="auto">
            <a:xfrm>
              <a:off x="2496" y="1488"/>
              <a:ext cx="48" cy="288"/>
            </a:xfrm>
            <a:prstGeom prst="line">
              <a:avLst/>
            </a:prstGeom>
            <a:noFill/>
            <a:ln w="76200">
              <a:solidFill>
                <a:srgbClr val="993366"/>
              </a:solidFill>
              <a:round/>
              <a:headEnd type="none" w="sm" len="sm"/>
              <a:tailEnd type="triangle" w="sm" len="sm"/>
            </a:ln>
            <a:scene3d>
              <a:camera prst="orthographicFront"/>
              <a:lightRig rig="threePt" dir="t"/>
            </a:scene3d>
            <a:sp3d>
              <a:bevelT/>
            </a:sp3d>
          </p:spPr>
          <p:txBody>
            <a:bodyPr wrap="none" anchor="ctr"/>
            <a:lstStyle/>
            <a:p>
              <a:endParaRPr lang="ru-RU"/>
            </a:p>
          </p:txBody>
        </p:sp>
        <p:sp>
          <p:nvSpPr>
            <p:cNvPr id="6165" name="Text Box 23"/>
            <p:cNvSpPr txBox="1">
              <a:spLocks noChangeArrowheads="1"/>
            </p:cNvSpPr>
            <p:nvPr/>
          </p:nvSpPr>
          <p:spPr bwMode="auto">
            <a:xfrm>
              <a:off x="2514" y="1525"/>
              <a:ext cx="240" cy="213"/>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4.</a:t>
              </a:r>
            </a:p>
          </p:txBody>
        </p:sp>
      </p:grpSp>
      <p:grpSp>
        <p:nvGrpSpPr>
          <p:cNvPr id="6" name="Group 24"/>
          <p:cNvGrpSpPr>
            <a:grpSpLocks/>
          </p:cNvGrpSpPr>
          <p:nvPr/>
        </p:nvGrpSpPr>
        <p:grpSpPr bwMode="auto">
          <a:xfrm>
            <a:off x="4394200" y="1457325"/>
            <a:ext cx="1939925" cy="876300"/>
            <a:chOff x="2784" y="1046"/>
            <a:chExt cx="1222" cy="552"/>
          </a:xfrm>
        </p:grpSpPr>
        <p:sp>
          <p:nvSpPr>
            <p:cNvPr id="6161" name="Line 25"/>
            <p:cNvSpPr>
              <a:spLocks noChangeShapeType="1"/>
            </p:cNvSpPr>
            <p:nvPr/>
          </p:nvSpPr>
          <p:spPr bwMode="auto">
            <a:xfrm flipH="1" flipV="1">
              <a:off x="2784" y="1248"/>
              <a:ext cx="1008" cy="0"/>
            </a:xfrm>
            <a:prstGeom prst="line">
              <a:avLst/>
            </a:prstGeom>
            <a:noFill/>
            <a:ln w="76200">
              <a:solidFill>
                <a:schemeClr val="tx1"/>
              </a:solidFill>
              <a:round/>
              <a:headEnd type="none" w="sm" len="sm"/>
              <a:tailEnd type="triangle" w="sm" len="sm"/>
            </a:ln>
            <a:scene3d>
              <a:camera prst="orthographicFront"/>
              <a:lightRig rig="threePt" dir="t"/>
            </a:scene3d>
            <a:sp3d>
              <a:bevelT/>
            </a:sp3d>
          </p:spPr>
          <p:txBody>
            <a:bodyPr wrap="none" anchor="ctr"/>
            <a:lstStyle/>
            <a:p>
              <a:endParaRPr lang="ru-RU"/>
            </a:p>
          </p:txBody>
        </p:sp>
        <p:sp>
          <p:nvSpPr>
            <p:cNvPr id="6162" name="Text Box 26"/>
            <p:cNvSpPr txBox="1">
              <a:spLocks noChangeArrowheads="1"/>
            </p:cNvSpPr>
            <p:nvPr/>
          </p:nvSpPr>
          <p:spPr bwMode="auto">
            <a:xfrm>
              <a:off x="3145" y="1046"/>
              <a:ext cx="238" cy="212"/>
            </a:xfrm>
            <a:prstGeom prst="rect">
              <a:avLst/>
            </a:prstGeom>
            <a:noFill/>
            <a:ln w="57150">
              <a:noFill/>
              <a:miter lim="800000"/>
              <a:headEnd type="none" w="sm" len="sm"/>
              <a:tailEnd type="none" w="sm" len="sm"/>
            </a:ln>
          </p:spPr>
          <p:txBody>
            <a:bodyPr wrap="none" anchor="ctr">
              <a:spAutoFit/>
            </a:bodyPr>
            <a:lstStyle/>
            <a:p>
              <a:pPr algn="ctr"/>
              <a:r>
                <a:rPr lang="en-US" sz="1600" b="1">
                  <a:latin typeface="Tahoma" pitchFamily="34" charset="0"/>
                </a:rPr>
                <a:t>1.</a:t>
              </a:r>
            </a:p>
          </p:txBody>
        </p:sp>
        <p:sp>
          <p:nvSpPr>
            <p:cNvPr id="6163" name="Line 27"/>
            <p:cNvSpPr>
              <a:spLocks noChangeShapeType="1"/>
            </p:cNvSpPr>
            <p:nvPr/>
          </p:nvSpPr>
          <p:spPr bwMode="auto">
            <a:xfrm>
              <a:off x="3216" y="1248"/>
              <a:ext cx="790" cy="350"/>
            </a:xfrm>
            <a:prstGeom prst="line">
              <a:avLst/>
            </a:prstGeom>
            <a:noFill/>
            <a:ln w="3175">
              <a:solidFill>
                <a:schemeClr val="tx1"/>
              </a:solidFill>
              <a:prstDash val="lgDash"/>
              <a:round/>
              <a:headEnd type="none" w="sm" len="sm"/>
              <a:tailEnd type="none" w="sm" len="sm"/>
            </a:ln>
          </p:spPr>
          <p:txBody>
            <a:bodyPr wrap="none" anchor="ctr"/>
            <a:lstStyle/>
            <a:p>
              <a:endParaRPr lang="ru-RU"/>
            </a:p>
          </p:txBody>
        </p:sp>
      </p:grpSp>
      <p:sp>
        <p:nvSpPr>
          <p:cNvPr id="7" name="TextBox 6"/>
          <p:cNvSpPr txBox="1"/>
          <p:nvPr/>
        </p:nvSpPr>
        <p:spPr>
          <a:xfrm>
            <a:off x="688163" y="3964616"/>
            <a:ext cx="7662900" cy="2585323"/>
          </a:xfrm>
          <a:prstGeom prst="rect">
            <a:avLst/>
          </a:prstGeom>
          <a:noFill/>
        </p:spPr>
        <p:txBody>
          <a:bodyPr wrap="square" rtlCol="0">
            <a:spAutoFit/>
          </a:bodyPr>
          <a:lstStyle/>
          <a:p>
            <a:pPr marL="342900" indent="-342900">
              <a:buAutoNum type="arabicPeriod"/>
            </a:pPr>
            <a:r>
              <a:rPr lang="en-US" dirty="0"/>
              <a:t>Add command</a:t>
            </a:r>
          </a:p>
          <a:p>
            <a:pPr marL="342900" indent="-342900">
              <a:buAutoNum type="arabicPeriod"/>
            </a:pPr>
            <a:endParaRPr lang="en-US" dirty="0"/>
          </a:p>
          <a:p>
            <a:pPr marL="342900" lvl="1" indent="-342900">
              <a:buAutoNum type="arabicPeriod" startAt="2"/>
            </a:pPr>
            <a:r>
              <a:rPr lang="en-US" dirty="0"/>
              <a:t>Create command object</a:t>
            </a:r>
          </a:p>
          <a:p>
            <a:pPr marL="342900" lvl="1" indent="-342900">
              <a:buAutoNum type="arabicPeriod" startAt="2"/>
            </a:pPr>
            <a:endParaRPr lang="en-US" dirty="0"/>
          </a:p>
          <a:p>
            <a:pPr marL="342900" lvl="1" indent="-342900">
              <a:buAutoNum type="arabicPeriod" startAt="3"/>
            </a:pPr>
            <a:r>
              <a:rPr lang="en-US" dirty="0"/>
              <a:t>User types command name</a:t>
            </a:r>
          </a:p>
          <a:p>
            <a:pPr marL="342900" lvl="1" indent="-342900">
              <a:buAutoNum type="arabicPeriod" startAt="3"/>
            </a:pPr>
            <a:endParaRPr lang="en-US" dirty="0"/>
          </a:p>
          <a:p>
            <a:pPr marL="342900" lvl="1" indent="-342900">
              <a:buAutoNum type="arabicPeriod" startAt="4"/>
            </a:pPr>
            <a:r>
              <a:rPr lang="en-US" dirty="0"/>
              <a:t>Lookup command object</a:t>
            </a:r>
          </a:p>
          <a:p>
            <a:pPr marL="342900" lvl="1" indent="-342900">
              <a:buAutoNum type="arabicPeriod" startAt="4"/>
            </a:pPr>
            <a:endParaRPr lang="en-US" dirty="0"/>
          </a:p>
          <a:p>
            <a:pPr marL="0" lvl="1"/>
            <a:r>
              <a:rPr lang="en-US" dirty="0"/>
              <a:t>5.  Call callback function</a:t>
            </a:r>
          </a:p>
        </p:txBody>
      </p:sp>
      <p:sp>
        <p:nvSpPr>
          <p:cNvPr id="10" name="TextBox 9"/>
          <p:cNvSpPr txBox="1"/>
          <p:nvPr/>
        </p:nvSpPr>
        <p:spPr>
          <a:xfrm>
            <a:off x="693700" y="5072612"/>
            <a:ext cx="248786" cy="369332"/>
          </a:xfrm>
          <a:prstGeom prst="rect">
            <a:avLst/>
          </a:prstGeom>
          <a:noFill/>
        </p:spPr>
        <p:txBody>
          <a:bodyPr wrap="none" rtlCol="0">
            <a:spAutoFit/>
          </a:bodyPr>
          <a:lstStyle/>
          <a:p>
            <a:r>
              <a:rPr lang="en-US" dirty="0"/>
              <a:t> </a:t>
            </a:r>
          </a:p>
        </p:txBody>
      </p:sp>
      <p:pic>
        <p:nvPicPr>
          <p:cNvPr id="6194" name="Picture 50" descr="C:\Program Files (x86)\Microsoft Office\MEDIA\CAGCAT10\j0292020.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768" y="1778000"/>
            <a:ext cx="1869034" cy="17739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lstStyle/>
          <a:p>
            <a:pPr eaLnBrk="1" hangingPunct="1"/>
            <a:r>
              <a:rPr lang="en-US" dirty="0"/>
              <a:t>Command Mechanism II</a:t>
            </a:r>
          </a:p>
        </p:txBody>
      </p:sp>
      <p:sp>
        <p:nvSpPr>
          <p:cNvPr id="67587" name="Rectangle 3"/>
          <p:cNvSpPr>
            <a:spLocks noGrp="1" noChangeArrowheads="1"/>
          </p:cNvSpPr>
          <p:nvPr>
            <p:ph idx="1"/>
          </p:nvPr>
        </p:nvSpPr>
        <p:spPr>
          <a:xfrm>
            <a:off x="682625" y="1184776"/>
            <a:ext cx="7933930" cy="3930149"/>
          </a:xfrm>
        </p:spPr>
        <p:txBody>
          <a:bodyPr/>
          <a:lstStyle/>
          <a:p>
            <a:pPr marL="0" indent="0" eaLnBrk="1" hangingPunct="1">
              <a:buFontTx/>
              <a:buNone/>
              <a:defRPr/>
            </a:pPr>
            <a:r>
              <a:rPr lang="en-US" sz="2400" dirty="0"/>
              <a:t>Removing commands is as important as adding them</a:t>
            </a:r>
          </a:p>
          <a:p>
            <a:pPr marL="0" indent="0" eaLnBrk="1" hangingPunct="1">
              <a:buFontTx/>
              <a:buNone/>
              <a:defRPr/>
            </a:pPr>
            <a:endParaRPr lang="en-US" sz="1800" dirty="0"/>
          </a:p>
          <a:p>
            <a:pPr marL="0" indent="0" eaLnBrk="1" hangingPunct="1">
              <a:buFontTx/>
              <a:buNone/>
              <a:defRPr/>
            </a:pPr>
            <a:r>
              <a:rPr lang="en-US" sz="2400" dirty="0"/>
              <a:t>Command names can clash </a:t>
            </a:r>
          </a:p>
          <a:p>
            <a:pPr lvl="1" eaLnBrk="1" hangingPunct="1">
              <a:defRPr/>
            </a:pPr>
            <a:r>
              <a:rPr lang="en-US" sz="1800" dirty="0"/>
              <a:t>Commands belong to groups</a:t>
            </a:r>
          </a:p>
          <a:p>
            <a:pPr lvl="1" eaLnBrk="1" hangingPunct="1">
              <a:defRPr/>
            </a:pPr>
            <a:endParaRPr lang="en-US" dirty="0"/>
          </a:p>
          <a:p>
            <a:pPr marL="0" indent="0" eaLnBrk="1" hangingPunct="1">
              <a:buFontTx/>
              <a:buNone/>
              <a:defRPr/>
            </a:pPr>
            <a:r>
              <a:rPr lang="en-US" sz="2400" dirty="0"/>
              <a:t>Command groups must be unique</a:t>
            </a:r>
          </a:p>
          <a:p>
            <a:pPr lvl="1" eaLnBrk="1" hangingPunct="1">
              <a:defRPr/>
            </a:pPr>
            <a:r>
              <a:rPr lang="en-US" sz="1800" dirty="0"/>
              <a:t>Registered Developer Symbol (RDS)</a:t>
            </a:r>
          </a:p>
          <a:p>
            <a:pPr lvl="1" eaLnBrk="1" hangingPunct="1">
              <a:defRPr/>
            </a:pPr>
            <a:r>
              <a:rPr lang="en-US" sz="1800" dirty="0"/>
              <a:t>Search for “Registered Developer Symbol” takes you to</a:t>
            </a:r>
          </a:p>
          <a:p>
            <a:pPr marL="864000" lvl="1" eaLnBrk="1" hangingPunct="1">
              <a:buFont typeface="Wingdings" pitchFamily="2" charset="2"/>
              <a:buNone/>
              <a:defRPr/>
            </a:pPr>
            <a:r>
              <a:rPr lang="en-US" sz="1600" dirty="0">
                <a:hlinkClick r:id="rId3"/>
              </a:rPr>
              <a:t>http://usa.autodesk.com/adsk/servlet/index?siteID=123112&amp;id=1075006</a:t>
            </a:r>
            <a:endParaRPr lang="en-US" sz="1600" u="sng" dirty="0"/>
          </a:p>
        </p:txBody>
      </p:sp>
    </p:spTree>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1" name="Rectangle 2"/>
          <p:cNvSpPr>
            <a:spLocks noGrp="1" noChangeArrowheads="1"/>
          </p:cNvSpPr>
          <p:nvPr>
            <p:ph type="title"/>
          </p:nvPr>
        </p:nvSpPr>
        <p:spPr/>
        <p:txBody>
          <a:bodyPr/>
          <a:lstStyle/>
          <a:p>
            <a:pPr eaLnBrk="1" hangingPunct="1"/>
            <a:r>
              <a:rPr lang="en-US" dirty="0"/>
              <a:t>Lab - Step 1</a:t>
            </a:r>
          </a:p>
        </p:txBody>
      </p:sp>
      <p:sp>
        <p:nvSpPr>
          <p:cNvPr id="58372" name="Rectangle 3"/>
          <p:cNvSpPr>
            <a:spLocks noGrp="1" noChangeArrowheads="1"/>
          </p:cNvSpPr>
          <p:nvPr>
            <p:ph idx="1"/>
          </p:nvPr>
        </p:nvSpPr>
        <p:spPr/>
        <p:txBody>
          <a:bodyPr/>
          <a:lstStyle/>
          <a:p>
            <a:pPr marL="0" indent="0" eaLnBrk="1" hangingPunct="1">
              <a:buFontTx/>
              <a:buNone/>
            </a:pPr>
            <a:r>
              <a:rPr lang="en-US" sz="2800" dirty="0"/>
              <a:t>Setup your first .ARX</a:t>
            </a:r>
          </a:p>
        </p:txBody>
      </p:sp>
    </p:spTree>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p:txBody>
          <a:bodyPr/>
          <a:lstStyle/>
          <a:p>
            <a:pPr eaLnBrk="1" hangingPunct="1"/>
            <a:r>
              <a:rPr lang="en-US" dirty="0"/>
              <a:t>Prompting for User Input</a:t>
            </a:r>
          </a:p>
        </p:txBody>
      </p:sp>
      <p:sp>
        <p:nvSpPr>
          <p:cNvPr id="59396" name="Rectangle 3"/>
          <p:cNvSpPr>
            <a:spLocks noGrp="1" noChangeArrowheads="1"/>
          </p:cNvSpPr>
          <p:nvPr>
            <p:ph idx="1"/>
          </p:nvPr>
        </p:nvSpPr>
        <p:spPr>
          <a:xfrm>
            <a:off x="749300" y="1508627"/>
            <a:ext cx="7933930" cy="2377574"/>
          </a:xfrm>
        </p:spPr>
        <p:txBody>
          <a:bodyPr/>
          <a:lstStyle/>
          <a:p>
            <a:pPr marL="0" indent="0" eaLnBrk="1" hangingPunct="1">
              <a:buFontTx/>
              <a:buNone/>
            </a:pPr>
            <a:r>
              <a:rPr lang="en-US" sz="2400" dirty="0" err="1">
                <a:solidFill>
                  <a:srgbClr val="0070C0"/>
                </a:solidFill>
              </a:rPr>
              <a:t>AcEd</a:t>
            </a:r>
            <a:r>
              <a:rPr lang="en-US" sz="2400" dirty="0"/>
              <a:t> functions</a:t>
            </a:r>
          </a:p>
          <a:p>
            <a:pPr lvl="1" eaLnBrk="1" hangingPunct="1"/>
            <a:r>
              <a:rPr lang="en-US" sz="1800" dirty="0"/>
              <a:t>String, number acquisition : </a:t>
            </a:r>
            <a:r>
              <a:rPr lang="en-US" sz="1800" dirty="0" err="1">
                <a:solidFill>
                  <a:schemeClr val="tx1">
                    <a:lumMod val="65000"/>
                  </a:schemeClr>
                </a:solidFill>
              </a:rPr>
              <a:t>acedGetString</a:t>
            </a:r>
            <a:r>
              <a:rPr lang="en-US" sz="1800" dirty="0">
                <a:solidFill>
                  <a:schemeClr val="tx1">
                    <a:lumMod val="65000"/>
                  </a:schemeClr>
                </a:solidFill>
              </a:rPr>
              <a:t>(), </a:t>
            </a:r>
            <a:r>
              <a:rPr lang="en-US" sz="1800" dirty="0" err="1">
                <a:solidFill>
                  <a:schemeClr val="tx1">
                    <a:lumMod val="65000"/>
                  </a:schemeClr>
                </a:solidFill>
              </a:rPr>
              <a:t>acedGetInt</a:t>
            </a:r>
            <a:r>
              <a:rPr lang="en-US" sz="1800" dirty="0">
                <a:solidFill>
                  <a:schemeClr val="tx1">
                    <a:lumMod val="65000"/>
                  </a:schemeClr>
                </a:solidFill>
              </a:rPr>
              <a:t>()</a:t>
            </a:r>
          </a:p>
          <a:p>
            <a:pPr lvl="1" eaLnBrk="1" hangingPunct="1"/>
            <a:r>
              <a:rPr lang="en-US" sz="1800" dirty="0"/>
              <a:t>Point, angle acquisition	 : </a:t>
            </a:r>
            <a:r>
              <a:rPr lang="en-US" sz="1800" dirty="0" err="1">
                <a:solidFill>
                  <a:schemeClr val="tx1">
                    <a:lumMod val="65000"/>
                  </a:schemeClr>
                </a:solidFill>
              </a:rPr>
              <a:t>acedGetPoint</a:t>
            </a:r>
            <a:r>
              <a:rPr lang="en-US" sz="1800" dirty="0">
                <a:solidFill>
                  <a:schemeClr val="tx1">
                    <a:lumMod val="65000"/>
                  </a:schemeClr>
                </a:solidFill>
              </a:rPr>
              <a:t>(), </a:t>
            </a:r>
            <a:r>
              <a:rPr lang="en-US" sz="1800" dirty="0" err="1">
                <a:solidFill>
                  <a:schemeClr val="tx1">
                    <a:lumMod val="65000"/>
                  </a:schemeClr>
                </a:solidFill>
              </a:rPr>
              <a:t>acedGetAngle</a:t>
            </a:r>
            <a:r>
              <a:rPr lang="en-US" sz="1800" dirty="0">
                <a:solidFill>
                  <a:schemeClr val="tx1">
                    <a:lumMod val="65000"/>
                  </a:schemeClr>
                </a:solidFill>
              </a:rPr>
              <a:t>()</a:t>
            </a:r>
          </a:p>
          <a:p>
            <a:pPr lvl="1" eaLnBrk="1" hangingPunct="1"/>
            <a:r>
              <a:rPr lang="en-US" sz="1800" dirty="0"/>
              <a:t>Entity selection		 : </a:t>
            </a:r>
            <a:r>
              <a:rPr lang="en-US" sz="1800" dirty="0" err="1">
                <a:solidFill>
                  <a:schemeClr val="tx1">
                    <a:lumMod val="65000"/>
                  </a:schemeClr>
                </a:solidFill>
              </a:rPr>
              <a:t>acedEntSel</a:t>
            </a:r>
            <a:r>
              <a:rPr lang="en-US" sz="1800" dirty="0">
                <a:solidFill>
                  <a:schemeClr val="tx1">
                    <a:lumMod val="65000"/>
                  </a:schemeClr>
                </a:solidFill>
              </a:rPr>
              <a:t>()</a:t>
            </a:r>
          </a:p>
          <a:p>
            <a:pPr lvl="1" eaLnBrk="1" hangingPunct="1"/>
            <a:endParaRPr lang="en-US" dirty="0"/>
          </a:p>
          <a:p>
            <a:pPr marL="0" indent="0" eaLnBrk="1" hangingPunct="1">
              <a:buFontTx/>
              <a:buNone/>
            </a:pPr>
            <a:endParaRPr lang="en-US" sz="2000" dirty="0"/>
          </a:p>
        </p:txBody>
      </p:sp>
    </p:spTree>
  </p:cSld>
  <p:clrMapOvr>
    <a:masterClrMapping/>
  </p:clrMapOvr>
  <p:transition>
    <p:fade thruBlk="1"/>
  </p:transition>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19" name="Rectangle 2"/>
          <p:cNvSpPr>
            <a:spLocks noGrp="1" noChangeArrowheads="1"/>
          </p:cNvSpPr>
          <p:nvPr>
            <p:ph type="title"/>
          </p:nvPr>
        </p:nvSpPr>
        <p:spPr/>
        <p:txBody>
          <a:bodyPr/>
          <a:lstStyle/>
          <a:p>
            <a:pPr eaLnBrk="1" hangingPunct="1"/>
            <a:r>
              <a:rPr lang="en-US" dirty="0" err="1"/>
              <a:t>ObjectARX</a:t>
            </a:r>
            <a:r>
              <a:rPr lang="en-US" dirty="0"/>
              <a:t> 2021 Wizards</a:t>
            </a:r>
          </a:p>
        </p:txBody>
      </p:sp>
      <p:sp>
        <p:nvSpPr>
          <p:cNvPr id="60420" name="Rectangle 3"/>
          <p:cNvSpPr>
            <a:spLocks noGrp="1" noChangeArrowheads="1"/>
          </p:cNvSpPr>
          <p:nvPr>
            <p:ph idx="1"/>
          </p:nvPr>
        </p:nvSpPr>
        <p:spPr>
          <a:xfrm>
            <a:off x="644525" y="1108576"/>
            <a:ext cx="7933930" cy="2253749"/>
          </a:xfrm>
        </p:spPr>
        <p:txBody>
          <a:bodyPr/>
          <a:lstStyle/>
          <a:p>
            <a:pPr marL="571147" lvl="1" indent="0" eaLnBrk="1" hangingPunct="1">
              <a:buNone/>
            </a:pPr>
            <a:r>
              <a:rPr lang="en-US" sz="2400" dirty="0"/>
              <a:t>Installer downloadable from Developer Center</a:t>
            </a:r>
          </a:p>
          <a:p>
            <a:pPr marL="0" indent="0" eaLnBrk="1" hangingPunct="1">
              <a:buFontTx/>
              <a:buNone/>
            </a:pPr>
            <a:endParaRPr lang="en-US" sz="800" dirty="0"/>
          </a:p>
          <a:p>
            <a:pPr marL="0" indent="0" eaLnBrk="1" hangingPunct="1">
              <a:buFontTx/>
              <a:buNone/>
            </a:pPr>
            <a:r>
              <a:rPr lang="en-US" sz="2400" dirty="0"/>
              <a:t>	Visual Studio </a:t>
            </a:r>
            <a:r>
              <a:rPr lang="en-US" sz="2400" dirty="0" err="1"/>
              <a:t>ObjectARX</a:t>
            </a:r>
            <a:r>
              <a:rPr lang="en-US" sz="2400" dirty="0"/>
              <a:t> wizards</a:t>
            </a:r>
          </a:p>
          <a:p>
            <a:pPr lvl="2"/>
            <a:r>
              <a:rPr lang="en-US" sz="1700" dirty="0"/>
              <a:t>COM Wrapper Wizard</a:t>
            </a:r>
          </a:p>
          <a:p>
            <a:pPr lvl="2"/>
            <a:r>
              <a:rPr lang="en-US" sz="1700" dirty="0"/>
              <a:t>Custom Object Wizard</a:t>
            </a:r>
          </a:p>
          <a:p>
            <a:pPr lvl="2"/>
            <a:r>
              <a:rPr lang="en-US" sz="1700" dirty="0"/>
              <a:t>Reactors Class Wizard</a:t>
            </a:r>
          </a:p>
          <a:p>
            <a:pPr lvl="2"/>
            <a:r>
              <a:rPr lang="en-US" sz="1700" dirty="0"/>
              <a:t>Jig wizard</a:t>
            </a:r>
          </a:p>
          <a:p>
            <a:pPr lvl="2"/>
            <a:r>
              <a:rPr lang="en-US" sz="1700" dirty="0"/>
              <a:t>Dynamic Property Wizard</a:t>
            </a:r>
          </a:p>
          <a:p>
            <a:pPr lvl="1">
              <a:buNone/>
            </a:pPr>
            <a:r>
              <a:rPr lang="en-US" sz="2000" dirty="0"/>
              <a:t>	  etc.</a:t>
            </a:r>
          </a:p>
          <a:p>
            <a:pPr marL="0" indent="0" eaLnBrk="1" hangingPunct="1">
              <a:buFontTx/>
              <a:buNone/>
            </a:pPr>
            <a:endParaRPr lang="en-US" dirty="0"/>
          </a:p>
          <a:p>
            <a:pPr marL="0" indent="0" eaLnBrk="1" hangingPunct="1">
              <a:buFontTx/>
              <a:buNone/>
            </a:pPr>
            <a:endParaRPr lang="en-US" dirty="0"/>
          </a:p>
        </p:txBody>
      </p:sp>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95825" y="2047876"/>
            <a:ext cx="4008241" cy="2428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7875" y="3956051"/>
            <a:ext cx="4323164" cy="243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thruBlk="1"/>
  </p:transition>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lstStyle/>
          <a:p>
            <a:pPr eaLnBrk="1" hangingPunct="1"/>
            <a:r>
              <a:rPr lang="en-US" dirty="0"/>
              <a:t>Lab - Step 2</a:t>
            </a:r>
          </a:p>
        </p:txBody>
      </p:sp>
      <p:sp>
        <p:nvSpPr>
          <p:cNvPr id="61444" name="Rectangle 3"/>
          <p:cNvSpPr>
            <a:spLocks noGrp="1" noChangeArrowheads="1"/>
          </p:cNvSpPr>
          <p:nvPr>
            <p:ph idx="1"/>
          </p:nvPr>
        </p:nvSpPr>
        <p:spPr/>
        <p:txBody>
          <a:bodyPr/>
          <a:lstStyle/>
          <a:p>
            <a:pPr marL="0" indent="0" eaLnBrk="1" hangingPunct="1">
              <a:buFontTx/>
              <a:buNone/>
            </a:pPr>
            <a:r>
              <a:rPr lang="en-US" sz="2400" dirty="0"/>
              <a:t>Play around with user input functions</a:t>
            </a:r>
          </a:p>
          <a:p>
            <a:pPr marL="0" indent="0" eaLnBrk="1" hangingPunct="1">
              <a:buFontTx/>
              <a:buNone/>
            </a:pPr>
            <a:endParaRPr lang="en-US" dirty="0"/>
          </a:p>
          <a:p>
            <a:pPr marL="0" indent="0" eaLnBrk="1" hangingPunct="1">
              <a:buFontTx/>
              <a:buNone/>
            </a:pPr>
            <a:endParaRPr lang="en-US" sz="1600" dirty="0">
              <a:latin typeface="Courier New" pitchFamily="49" charset="0"/>
            </a:endParaRPr>
          </a:p>
        </p:txBody>
      </p:sp>
    </p:spTree>
  </p:cSld>
  <p:clrMapOvr>
    <a:masterClrMapping/>
  </p:clrMapOvr>
  <p:transition>
    <p:fade thruBlk="1"/>
  </p:transition>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lstStyle/>
          <a:p>
            <a:pPr eaLnBrk="1" hangingPunct="1"/>
            <a:r>
              <a:rPr lang="en-US" dirty="0"/>
              <a:t>Agenda</a:t>
            </a:r>
          </a:p>
        </p:txBody>
      </p:sp>
      <p:sp>
        <p:nvSpPr>
          <p:cNvPr id="62468" name="Rectangle 3"/>
          <p:cNvSpPr>
            <a:spLocks noGrp="1" noChangeArrowheads="1"/>
          </p:cNvSpPr>
          <p:nvPr>
            <p:ph idx="1"/>
          </p:nvPr>
        </p:nvSpPr>
        <p:spPr/>
        <p:txBody>
          <a:bodyPr/>
          <a:lstStyle/>
          <a:p>
            <a:pPr marL="0" indent="0" eaLnBrk="1" hangingPunct="1">
              <a:buFontTx/>
              <a:buNone/>
            </a:pPr>
            <a:r>
              <a:rPr lang="en-US" sz="2800" dirty="0"/>
              <a:t>Overview of APIs</a:t>
            </a:r>
          </a:p>
          <a:p>
            <a:pPr marL="0" indent="0" eaLnBrk="1" hangingPunct="1">
              <a:buFontTx/>
              <a:buNone/>
            </a:pPr>
            <a:r>
              <a:rPr lang="en-US" sz="2800" dirty="0"/>
              <a:t>AutoCAD: Hello.arx</a:t>
            </a:r>
          </a:p>
          <a:p>
            <a:pPr marL="0" indent="0" eaLnBrk="1" hangingPunct="1">
              <a:buFontTx/>
              <a:buNone/>
            </a:pPr>
            <a:r>
              <a:rPr lang="en-US" sz="2800" dirty="0">
                <a:solidFill>
                  <a:srgbClr val="0070C0"/>
                </a:solidFill>
              </a:rPr>
              <a:t>ObjectDBX: Structure</a:t>
            </a:r>
          </a:p>
          <a:p>
            <a:pPr marL="0" indent="0" eaLnBrk="1" hangingPunct="1">
              <a:buFontTx/>
              <a:buNone/>
            </a:pPr>
            <a:r>
              <a:rPr lang="en-US" sz="2800" dirty="0"/>
              <a:t>ObjectDBX: Extend it!</a:t>
            </a:r>
          </a:p>
          <a:p>
            <a:pPr marL="0" indent="0" eaLnBrk="1" hangingPunct="1">
              <a:buFontTx/>
              <a:buNone/>
            </a:pPr>
            <a:r>
              <a:rPr lang="en-US" sz="2800" dirty="0"/>
              <a:t>AutoCAD: Multi-Document Environment</a:t>
            </a:r>
          </a:p>
          <a:p>
            <a:pPr marL="0" indent="0" eaLnBrk="1" hangingPunct="1">
              <a:buFontTx/>
              <a:buNone/>
            </a:pPr>
            <a:r>
              <a:rPr lang="en-US" sz="2800" dirty="0"/>
              <a:t>Notification System</a:t>
            </a:r>
          </a:p>
        </p:txBody>
      </p:sp>
      <p:sp>
        <p:nvSpPr>
          <p:cNvPr id="75780" name="AutoShape 4"/>
          <p:cNvSpPr>
            <a:spLocks noChangeArrowheads="1"/>
          </p:cNvSpPr>
          <p:nvPr/>
        </p:nvSpPr>
        <p:spPr bwMode="auto">
          <a:xfrm>
            <a:off x="4498975" y="2584450"/>
            <a:ext cx="561975" cy="228600"/>
          </a:xfrm>
          <a:prstGeom prst="leftArrow">
            <a:avLst>
              <a:gd name="adj1" fmla="val 38194"/>
              <a:gd name="adj2" fmla="val 152087"/>
            </a:avLst>
          </a:prstGeom>
          <a:solidFill>
            <a:srgbClr val="009999"/>
          </a:solidFill>
          <a:ln w="12700">
            <a:solidFill>
              <a:schemeClr val="tx1"/>
            </a:solidFill>
            <a:miter lim="800000"/>
            <a:headEnd/>
            <a:tailEnd/>
          </a:ln>
        </p:spPr>
        <p:txBody>
          <a:bodyPr wrap="none" anchor="ctr"/>
          <a:lstStyle/>
          <a:p>
            <a:endParaRPr lang="en-GB"/>
          </a:p>
        </p:txBody>
      </p:sp>
    </p:spTree>
  </p:cSld>
  <p:clrMapOvr>
    <a:masterClrMapping/>
  </p:clrMapOvr>
  <p:transition advClick="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500"/>
                                  </p:stCondLst>
                                  <p:childTnLst>
                                    <p:set>
                                      <p:cBhvr>
                                        <p:cTn id="6" dur="1" fill="hold">
                                          <p:stCondLst>
                                            <p:cond delay="0"/>
                                          </p:stCondLst>
                                        </p:cTn>
                                        <p:tgtEl>
                                          <p:spTgt spid="75780"/>
                                        </p:tgtEl>
                                        <p:attrNameLst>
                                          <p:attrName>style.visibility</p:attrName>
                                        </p:attrNameLst>
                                      </p:cBhvr>
                                      <p:to>
                                        <p:strVal val="visible"/>
                                      </p:to>
                                    </p:set>
                                    <p:anim calcmode="lin" valueType="num">
                                      <p:cBhvr additive="base">
                                        <p:cTn id="7" dur="500" fill="hold"/>
                                        <p:tgtEl>
                                          <p:spTgt spid="75780"/>
                                        </p:tgtEl>
                                        <p:attrNameLst>
                                          <p:attrName>ppt_x</p:attrName>
                                        </p:attrNameLst>
                                      </p:cBhvr>
                                      <p:tavLst>
                                        <p:tav tm="0">
                                          <p:val>
                                            <p:strVal val="1+#ppt_w/2"/>
                                          </p:val>
                                        </p:tav>
                                        <p:tav tm="100000">
                                          <p:val>
                                            <p:strVal val="#ppt_x"/>
                                          </p:val>
                                        </p:tav>
                                      </p:tavLst>
                                    </p:anim>
                                    <p:anim calcmode="lin" valueType="num">
                                      <p:cBhvr additive="base">
                                        <p:cTn id="8" dur="500" fill="hold"/>
                                        <p:tgtEl>
                                          <p:spTgt spid="757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animBg="1"/>
    </p:bld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p:txBody>
          <a:bodyPr/>
          <a:lstStyle/>
          <a:p>
            <a:pPr eaLnBrk="1" hangingPunct="1"/>
            <a:r>
              <a:rPr lang="en-US" dirty="0"/>
              <a:t>Terminology</a:t>
            </a:r>
          </a:p>
        </p:txBody>
      </p:sp>
      <p:sp>
        <p:nvSpPr>
          <p:cNvPr id="63492" name="Rectangle 3"/>
          <p:cNvSpPr>
            <a:spLocks noGrp="1" noChangeArrowheads="1"/>
          </p:cNvSpPr>
          <p:nvPr>
            <p:ph idx="1"/>
          </p:nvPr>
        </p:nvSpPr>
        <p:spPr>
          <a:xfrm>
            <a:off x="492125" y="1127626"/>
            <a:ext cx="7933930" cy="4708877"/>
          </a:xfrm>
          <a:noFill/>
        </p:spPr>
        <p:txBody>
          <a:bodyPr/>
          <a:lstStyle/>
          <a:p>
            <a:pPr marL="0" indent="0" eaLnBrk="1" hangingPunct="1">
              <a:buFontTx/>
              <a:buNone/>
            </a:pPr>
            <a:r>
              <a:rPr lang="en-US" sz="2400" dirty="0"/>
              <a:t>AutoCAD Session</a:t>
            </a:r>
          </a:p>
          <a:p>
            <a:pPr marL="0" indent="0" eaLnBrk="1" hangingPunct="1">
              <a:buFontTx/>
              <a:buNone/>
            </a:pPr>
            <a:r>
              <a:rPr lang="en-US" sz="2400" dirty="0"/>
              <a:t>Document</a:t>
            </a:r>
          </a:p>
          <a:p>
            <a:pPr lvl="1" eaLnBrk="1" hangingPunct="1"/>
            <a:r>
              <a:rPr lang="en-US" sz="2000" dirty="0"/>
              <a:t>Current Document </a:t>
            </a:r>
          </a:p>
          <a:p>
            <a:pPr lvl="2" eaLnBrk="1" hangingPunct="1"/>
            <a:r>
              <a:rPr lang="en-US" sz="1800" dirty="0"/>
              <a:t>ObjectARX works with this in background</a:t>
            </a:r>
          </a:p>
          <a:p>
            <a:pPr lvl="1" eaLnBrk="1" hangingPunct="1"/>
            <a:r>
              <a:rPr lang="en-US" sz="2000" dirty="0"/>
              <a:t>Active Document </a:t>
            </a:r>
          </a:p>
          <a:p>
            <a:pPr lvl="2" eaLnBrk="1" hangingPunct="1"/>
            <a:r>
              <a:rPr lang="en-US" sz="1800" dirty="0"/>
              <a:t>User sees this in UI</a:t>
            </a:r>
          </a:p>
          <a:p>
            <a:pPr marL="0" indent="0" eaLnBrk="1" hangingPunct="1">
              <a:buFontTx/>
              <a:buNone/>
            </a:pPr>
            <a:r>
              <a:rPr lang="en-US" sz="2400" dirty="0"/>
              <a:t>Drawing</a:t>
            </a:r>
          </a:p>
          <a:p>
            <a:pPr marL="0" indent="0" eaLnBrk="1" hangingPunct="1">
              <a:buFontTx/>
              <a:buNone/>
            </a:pPr>
            <a:r>
              <a:rPr lang="en-US" sz="2400" dirty="0"/>
              <a:t>Database	</a:t>
            </a:r>
            <a:r>
              <a:rPr lang="en-US" dirty="0"/>
              <a:t>	</a:t>
            </a:r>
          </a:p>
          <a:p>
            <a:pPr lvl="1" eaLnBrk="1" hangingPunct="1"/>
            <a:r>
              <a:rPr lang="en-US" sz="2000" dirty="0"/>
              <a:t>Working Database</a:t>
            </a:r>
          </a:p>
          <a:p>
            <a:pPr marL="571147" lvl="1" indent="0" eaLnBrk="1" hangingPunct="1">
              <a:buNone/>
            </a:pPr>
            <a:r>
              <a:rPr lang="en-US" sz="2000" b="1" dirty="0">
                <a:latin typeface="Courier New" pitchFamily="49" charset="0"/>
              </a:rPr>
              <a:t>	</a:t>
            </a:r>
            <a:r>
              <a:rPr lang="en-US" sz="1800" b="1" dirty="0" err="1">
                <a:latin typeface="Courier New" pitchFamily="49" charset="0"/>
              </a:rPr>
              <a:t>acdbHostApplicationServices</a:t>
            </a:r>
            <a:r>
              <a:rPr lang="en-US" sz="1800" b="1" dirty="0">
                <a:latin typeface="Courier New" pitchFamily="49" charset="0"/>
              </a:rPr>
              <a:t>()-&gt;</a:t>
            </a:r>
            <a:r>
              <a:rPr lang="en-US" sz="1800" b="1" dirty="0" err="1">
                <a:latin typeface="Courier New" pitchFamily="49" charset="0"/>
              </a:rPr>
              <a:t>workingDatabase</a:t>
            </a:r>
            <a:r>
              <a:rPr lang="en-US" sz="1800" b="1" dirty="0">
                <a:latin typeface="Courier New" pitchFamily="49" charset="0"/>
              </a:rPr>
              <a:t>() </a:t>
            </a:r>
          </a:p>
          <a:p>
            <a:pPr marL="0" indent="0" eaLnBrk="1" hangingPunct="1">
              <a:buFontTx/>
              <a:buNone/>
            </a:pPr>
            <a:endParaRPr lang="en-US" dirty="0"/>
          </a:p>
          <a:p>
            <a:pPr marL="0" indent="0" eaLnBrk="1" hangingPunct="1">
              <a:buFontTx/>
              <a:buNone/>
            </a:pPr>
            <a:endParaRPr lang="en-US" dirty="0"/>
          </a:p>
          <a:p>
            <a:pPr lvl="1" eaLnBrk="1" hangingPunct="1">
              <a:buFont typeface="Wingdings" pitchFamily="2" charset="2"/>
              <a:buNone/>
            </a:pPr>
            <a:endParaRPr lang="en-US" dirty="0"/>
          </a:p>
          <a:p>
            <a:pPr marL="0" indent="0" eaLnBrk="1" hangingPunct="1">
              <a:buFontTx/>
              <a:buNone/>
            </a:pPr>
            <a:endParaRPr lang="en-US" dirty="0"/>
          </a:p>
          <a:p>
            <a:pPr marL="0" indent="0" eaLnBrk="1" hangingPunct="1">
              <a:buFontTx/>
              <a:buNone/>
            </a:pPr>
            <a:endParaRPr lang="en-US" dirty="0"/>
          </a:p>
        </p:txBody>
      </p: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Objective</a:t>
            </a:r>
            <a:endParaRPr lang="ru-RU" dirty="0"/>
          </a:p>
        </p:txBody>
      </p:sp>
      <p:sp>
        <p:nvSpPr>
          <p:cNvPr id="3" name="Content Placeholder 2"/>
          <p:cNvSpPr>
            <a:spLocks noGrp="1"/>
          </p:cNvSpPr>
          <p:nvPr>
            <p:ph idx="1"/>
          </p:nvPr>
        </p:nvSpPr>
        <p:spPr/>
        <p:txBody>
          <a:bodyPr/>
          <a:lstStyle/>
          <a:p>
            <a:pPr marL="0" indent="0">
              <a:lnSpc>
                <a:spcPct val="90000"/>
              </a:lnSpc>
              <a:buNone/>
            </a:pPr>
            <a:r>
              <a:rPr lang="en-US" sz="2400" dirty="0"/>
              <a:t>It is to understand:</a:t>
            </a:r>
          </a:p>
          <a:p>
            <a:pPr lvl="1">
              <a:lnSpc>
                <a:spcPct val="90000"/>
              </a:lnSpc>
            </a:pPr>
            <a:r>
              <a:rPr lang="en-US" sz="2000" dirty="0"/>
              <a:t>The fundamentals of </a:t>
            </a:r>
            <a:r>
              <a:rPr lang="en-US" sz="2000" dirty="0" err="1"/>
              <a:t>ObjectARX</a:t>
            </a:r>
            <a:endParaRPr lang="en-US" sz="2000" dirty="0"/>
          </a:p>
          <a:p>
            <a:pPr lvl="1">
              <a:lnSpc>
                <a:spcPct val="90000"/>
              </a:lnSpc>
            </a:pPr>
            <a:r>
              <a:rPr lang="en-US" sz="2000" dirty="0"/>
              <a:t>How to teach yourself AutoCAD APIs</a:t>
            </a:r>
          </a:p>
          <a:p>
            <a:pPr lvl="1">
              <a:lnSpc>
                <a:spcPct val="90000"/>
              </a:lnSpc>
            </a:pPr>
            <a:r>
              <a:rPr lang="en-US" sz="2000" dirty="0"/>
              <a:t>Where to get help with afterwards</a:t>
            </a:r>
          </a:p>
          <a:p>
            <a:pPr lvl="1">
              <a:lnSpc>
                <a:spcPct val="90000"/>
              </a:lnSpc>
            </a:pPr>
            <a:endParaRPr lang="en-US" dirty="0"/>
          </a:p>
          <a:p>
            <a:pPr marL="0" indent="0">
              <a:lnSpc>
                <a:spcPct val="90000"/>
              </a:lnSpc>
              <a:buNone/>
            </a:pPr>
            <a:r>
              <a:rPr lang="en-US" sz="2400" dirty="0"/>
              <a:t>What it is not:</a:t>
            </a:r>
          </a:p>
          <a:p>
            <a:pPr lvl="1">
              <a:lnSpc>
                <a:spcPct val="90000"/>
              </a:lnSpc>
            </a:pPr>
            <a:r>
              <a:rPr lang="en-US" sz="2000" dirty="0"/>
              <a:t>Teach you C++, C#, VB, .NET</a:t>
            </a:r>
          </a:p>
          <a:p>
            <a:pPr lvl="1">
              <a:lnSpc>
                <a:spcPct val="90000"/>
              </a:lnSpc>
            </a:pPr>
            <a:r>
              <a:rPr lang="en-US" sz="2000" dirty="0"/>
              <a:t>Give you complete of coverage of all API functions</a:t>
            </a:r>
          </a:p>
          <a:p>
            <a:pPr lvl="1">
              <a:lnSpc>
                <a:spcPct val="90000"/>
              </a:lnSpc>
              <a:buNone/>
            </a:pPr>
            <a:endParaRPr lang="en-US" dirty="0"/>
          </a:p>
          <a:p>
            <a:endParaRPr lang="ru-RU" dirty="0"/>
          </a:p>
        </p:txBody>
      </p:sp>
    </p:spTree>
  </p:cSld>
  <p:clrMapOvr>
    <a:masterClrMapping/>
  </p:clrMapOvr>
  <p:transition spd="med">
    <p:fade thruBlk="1"/>
  </p:transition>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5" name="Rectangle 2"/>
          <p:cNvSpPr>
            <a:spLocks noGrp="1" noChangeArrowheads="1"/>
          </p:cNvSpPr>
          <p:nvPr>
            <p:ph type="title"/>
          </p:nvPr>
        </p:nvSpPr>
        <p:spPr/>
        <p:txBody>
          <a:bodyPr/>
          <a:lstStyle/>
          <a:p>
            <a:pPr eaLnBrk="1" hangingPunct="1"/>
            <a:r>
              <a:rPr lang="en-US" dirty="0"/>
              <a:t>ObjectDBX: Introduction</a:t>
            </a:r>
          </a:p>
        </p:txBody>
      </p:sp>
      <p:sp>
        <p:nvSpPr>
          <p:cNvPr id="64516" name="Rectangle 3"/>
          <p:cNvSpPr>
            <a:spLocks noGrp="1" noChangeArrowheads="1"/>
          </p:cNvSpPr>
          <p:nvPr>
            <p:ph idx="1"/>
          </p:nvPr>
        </p:nvSpPr>
        <p:spPr>
          <a:xfrm>
            <a:off x="711200" y="1203826"/>
            <a:ext cx="7933930" cy="3796799"/>
          </a:xfrm>
        </p:spPr>
        <p:txBody>
          <a:bodyPr/>
          <a:lstStyle/>
          <a:p>
            <a:pPr marL="0" indent="0" eaLnBrk="1" hangingPunct="1">
              <a:spcBef>
                <a:spcPts val="600"/>
              </a:spcBef>
              <a:buFontTx/>
              <a:buNone/>
            </a:pPr>
            <a:r>
              <a:rPr lang="en-US" sz="2400" dirty="0"/>
              <a:t>What is ObjectDBX and </a:t>
            </a:r>
            <a:r>
              <a:rPr lang="en-US" sz="2400" dirty="0" err="1"/>
              <a:t>RealDWG</a:t>
            </a:r>
            <a:r>
              <a:rPr lang="en-US" sz="2400" dirty="0"/>
              <a:t>?</a:t>
            </a:r>
          </a:p>
          <a:p>
            <a:pPr marL="0" indent="0" eaLnBrk="1" hangingPunct="1">
              <a:spcBef>
                <a:spcPts val="600"/>
              </a:spcBef>
              <a:buFontTx/>
              <a:buNone/>
            </a:pPr>
            <a:endParaRPr lang="en-US" sz="2400" dirty="0"/>
          </a:p>
          <a:p>
            <a:pPr marL="0" indent="0" eaLnBrk="1" hangingPunct="1">
              <a:spcBef>
                <a:spcPts val="600"/>
              </a:spcBef>
              <a:buFontTx/>
              <a:buNone/>
            </a:pPr>
            <a:r>
              <a:rPr lang="en-US" sz="2400" dirty="0"/>
              <a:t>AutoCAD drawing database</a:t>
            </a:r>
          </a:p>
          <a:p>
            <a:pPr lvl="1" eaLnBrk="1" hangingPunct="1">
              <a:spcBef>
                <a:spcPts val="600"/>
              </a:spcBef>
            </a:pPr>
            <a:r>
              <a:rPr lang="en-US" sz="2000" dirty="0"/>
              <a:t>Object identity</a:t>
            </a:r>
          </a:p>
          <a:p>
            <a:pPr lvl="1" eaLnBrk="1" hangingPunct="1">
              <a:spcBef>
                <a:spcPts val="600"/>
              </a:spcBef>
            </a:pPr>
            <a:r>
              <a:rPr lang="en-US" sz="2000" dirty="0"/>
              <a:t>Transactions</a:t>
            </a:r>
          </a:p>
          <a:p>
            <a:pPr lvl="1" eaLnBrk="1" hangingPunct="1">
              <a:spcBef>
                <a:spcPts val="600"/>
              </a:spcBef>
            </a:pPr>
            <a:r>
              <a:rPr lang="en-US" sz="2000" dirty="0"/>
              <a:t>Inter-object references</a:t>
            </a:r>
          </a:p>
          <a:p>
            <a:pPr lvl="1" eaLnBrk="1" hangingPunct="1">
              <a:spcBef>
                <a:spcPts val="600"/>
              </a:spcBef>
            </a:pPr>
            <a:r>
              <a:rPr lang="en-US" sz="2000" dirty="0"/>
              <a:t>Important classes</a:t>
            </a:r>
          </a:p>
          <a:p>
            <a:pPr lvl="1" eaLnBrk="1" hangingPunct="1">
              <a:spcBef>
                <a:spcPts val="600"/>
              </a:spcBef>
            </a:pPr>
            <a:r>
              <a:rPr lang="en-US" sz="2000" dirty="0"/>
              <a:t>Important objects</a:t>
            </a:r>
          </a:p>
          <a:p>
            <a:pPr lvl="1" eaLnBrk="1" hangingPunct="1">
              <a:spcBef>
                <a:spcPts val="600"/>
              </a:spcBef>
            </a:pPr>
            <a:r>
              <a:rPr lang="en-US" sz="2000" dirty="0"/>
              <a:t>Storing data</a:t>
            </a:r>
          </a:p>
        </p:txBody>
      </p:sp>
    </p:spTree>
  </p:cSld>
  <p:clrMapOvr>
    <a:masterClrMapping/>
  </p:clrMapOvr>
  <p:transition>
    <p:fade thruBlk="1"/>
  </p:transition>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a:xfrm>
            <a:off x="749300" y="255530"/>
            <a:ext cx="7933930" cy="706495"/>
          </a:xfrm>
        </p:spPr>
        <p:txBody>
          <a:bodyPr/>
          <a:lstStyle/>
          <a:p>
            <a:r>
              <a:rPr lang="en-US" dirty="0"/>
              <a:t>What is ObjectDBX and RealDWG?</a:t>
            </a:r>
          </a:p>
        </p:txBody>
      </p:sp>
      <p:sp>
        <p:nvSpPr>
          <p:cNvPr id="65540" name="Rectangle 3"/>
          <p:cNvSpPr>
            <a:spLocks noGrp="1" noChangeArrowheads="1"/>
          </p:cNvSpPr>
          <p:nvPr>
            <p:ph idx="1"/>
          </p:nvPr>
        </p:nvSpPr>
        <p:spPr>
          <a:xfrm>
            <a:off x="758825" y="1099052"/>
            <a:ext cx="7933930" cy="3853948"/>
          </a:xfrm>
        </p:spPr>
        <p:txBody>
          <a:bodyPr/>
          <a:lstStyle/>
          <a:p>
            <a:pPr marL="0" indent="0" eaLnBrk="1" hangingPunct="1">
              <a:spcBef>
                <a:spcPts val="1800"/>
              </a:spcBef>
              <a:buFontTx/>
              <a:buNone/>
            </a:pPr>
            <a:r>
              <a:rPr lang="en-US" sz="2400" dirty="0">
                <a:solidFill>
                  <a:srgbClr val="0070C0"/>
                </a:solidFill>
              </a:rPr>
              <a:t>ObjectDBX</a:t>
            </a:r>
            <a:r>
              <a:rPr lang="en-US" sz="2400" dirty="0"/>
              <a:t> is an AutoCAD-independent subset of ObjectARX</a:t>
            </a:r>
          </a:p>
          <a:p>
            <a:pPr marL="0" indent="0">
              <a:spcBef>
                <a:spcPts val="1800"/>
              </a:spcBef>
              <a:buNone/>
            </a:pPr>
            <a:r>
              <a:rPr lang="en-US" sz="2400" dirty="0">
                <a:solidFill>
                  <a:srgbClr val="0070C0"/>
                </a:solidFill>
              </a:rPr>
              <a:t>RealDWG</a:t>
            </a:r>
            <a:r>
              <a:rPr lang="en-US" sz="2400" b="1" dirty="0"/>
              <a:t> </a:t>
            </a:r>
            <a:r>
              <a:rPr lang="en-US" sz="2400" dirty="0"/>
              <a:t>is the license to use ObjectDBX in an own application outside of AutoCAD. RealDWG allows to read/write  DWG files from your own application</a:t>
            </a:r>
          </a:p>
          <a:p>
            <a:pPr marL="0" indent="0" eaLnBrk="1" hangingPunct="1">
              <a:spcBef>
                <a:spcPts val="3000"/>
              </a:spcBef>
              <a:buFontTx/>
              <a:buNone/>
            </a:pPr>
            <a:r>
              <a:rPr lang="en-US" sz="2400" dirty="0"/>
              <a:t>Set of DLLs </a:t>
            </a:r>
          </a:p>
          <a:p>
            <a:pPr marL="0" indent="0" eaLnBrk="1" hangingPunct="1">
              <a:spcBef>
                <a:spcPts val="1800"/>
              </a:spcBef>
              <a:buFontTx/>
              <a:buNone/>
            </a:pPr>
            <a:r>
              <a:rPr lang="en-US" sz="2400" dirty="0"/>
              <a:t>Custom object data services</a:t>
            </a:r>
          </a:p>
          <a:p>
            <a:pPr marL="0" indent="0" eaLnBrk="1" hangingPunct="1">
              <a:spcBef>
                <a:spcPts val="1800"/>
              </a:spcBef>
              <a:buFontTx/>
              <a:buNone/>
            </a:pPr>
            <a:r>
              <a:rPr lang="en-US" sz="2400" dirty="0"/>
              <a:t>Extensible application development framework</a:t>
            </a:r>
          </a:p>
          <a:p>
            <a:pPr marL="0" indent="0" eaLnBrk="1" hangingPunct="1">
              <a:spcBef>
                <a:spcPts val="1800"/>
              </a:spcBef>
              <a:buFontTx/>
              <a:buNone/>
            </a:pPr>
            <a:endParaRPr lang="en-US" dirty="0"/>
          </a:p>
        </p:txBody>
      </p:sp>
    </p:spTree>
  </p:cSld>
  <p:clrMapOvr>
    <a:masterClrMapping/>
  </p:clrMapOvr>
  <p:transition>
    <p:fade thruBlk="1"/>
  </p:transition>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3" name="Rectangle 2"/>
          <p:cNvSpPr>
            <a:spLocks noGrp="1" noChangeArrowheads="1"/>
          </p:cNvSpPr>
          <p:nvPr>
            <p:ph type="title"/>
          </p:nvPr>
        </p:nvSpPr>
        <p:spPr/>
        <p:txBody>
          <a:bodyPr/>
          <a:lstStyle/>
          <a:p>
            <a:pPr eaLnBrk="1" hangingPunct="1"/>
            <a:r>
              <a:rPr lang="en-US" dirty="0"/>
              <a:t>DWG Viewers</a:t>
            </a:r>
          </a:p>
        </p:txBody>
      </p:sp>
      <p:sp>
        <p:nvSpPr>
          <p:cNvPr id="66564" name="Rectangle 3"/>
          <p:cNvSpPr>
            <a:spLocks noGrp="1" noChangeArrowheads="1"/>
          </p:cNvSpPr>
          <p:nvPr>
            <p:ph idx="1"/>
          </p:nvPr>
        </p:nvSpPr>
        <p:spPr/>
        <p:txBody>
          <a:bodyPr/>
          <a:lstStyle/>
          <a:p>
            <a:pPr marL="0" indent="0" eaLnBrk="1" hangingPunct="1">
              <a:spcBef>
                <a:spcPts val="1200"/>
              </a:spcBef>
              <a:buFontTx/>
              <a:buNone/>
            </a:pPr>
            <a:r>
              <a:rPr lang="en-US" sz="2400" b="0" dirty="0"/>
              <a:t>No viewing available in RealDWG!</a:t>
            </a:r>
          </a:p>
          <a:p>
            <a:pPr marL="0" indent="0" eaLnBrk="1" hangingPunct="1">
              <a:spcBef>
                <a:spcPts val="1200"/>
              </a:spcBef>
              <a:buFontTx/>
              <a:buNone/>
            </a:pPr>
            <a:r>
              <a:rPr lang="en-US" sz="2400" b="0" dirty="0"/>
              <a:t>AutoCAD OEM</a:t>
            </a:r>
          </a:p>
          <a:p>
            <a:pPr marL="0" indent="0" eaLnBrk="1" hangingPunct="1">
              <a:spcBef>
                <a:spcPts val="1200"/>
              </a:spcBef>
              <a:buFontTx/>
              <a:buNone/>
            </a:pPr>
            <a:r>
              <a:rPr lang="en-US" sz="2400" b="0" dirty="0"/>
              <a:t>DWF</a:t>
            </a:r>
          </a:p>
          <a:p>
            <a:pPr lvl="1" eaLnBrk="1" hangingPunct="1">
              <a:spcBef>
                <a:spcPts val="1200"/>
              </a:spcBef>
            </a:pPr>
            <a:r>
              <a:rPr lang="en-US" sz="2400" dirty="0">
                <a:hlinkClick r:id="rId2"/>
              </a:rPr>
              <a:t>www.dwfit.com</a:t>
            </a:r>
            <a:r>
              <a:rPr lang="en-US" sz="2400" dirty="0"/>
              <a:t> </a:t>
            </a:r>
          </a:p>
          <a:p>
            <a:pPr marL="0" indent="0" eaLnBrk="1" hangingPunct="1">
              <a:spcBef>
                <a:spcPts val="1200"/>
              </a:spcBef>
              <a:buFontTx/>
              <a:buNone/>
            </a:pPr>
            <a:r>
              <a:rPr lang="en-US" sz="2400" b="0" dirty="0"/>
              <a:t>Autodesk Design Review</a:t>
            </a:r>
          </a:p>
          <a:p>
            <a:pPr marL="0" indent="0" eaLnBrk="1" hangingPunct="1">
              <a:spcBef>
                <a:spcPts val="1200"/>
              </a:spcBef>
              <a:buFontTx/>
              <a:buNone/>
            </a:pPr>
            <a:r>
              <a:rPr lang="en-US" sz="2400" b="0" dirty="0"/>
              <a:t>DWG </a:t>
            </a:r>
            <a:r>
              <a:rPr lang="en-US" sz="2400" b="0" dirty="0" err="1"/>
              <a:t>TrueView</a:t>
            </a:r>
            <a:r>
              <a:rPr lang="en-US" sz="2000" b="0" dirty="0"/>
              <a:t> – conversion of </a:t>
            </a:r>
            <a:r>
              <a:rPr lang="en-US" sz="2000" b="0" dirty="0" err="1"/>
              <a:t>dwgs</a:t>
            </a:r>
            <a:r>
              <a:rPr lang="en-US" sz="2000" b="0" dirty="0"/>
              <a:t> from old formats</a:t>
            </a:r>
            <a:endParaRPr lang="en-US" sz="2400" b="0" dirty="0"/>
          </a:p>
        </p:txBody>
      </p:sp>
    </p:spTree>
  </p:cSld>
  <p:clrMapOvr>
    <a:masterClrMapping/>
  </p:clrMapOvr>
  <p:transition>
    <p:fade thruBlk="1"/>
  </p:transition>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9" name="Rectangle 65"/>
          <p:cNvSpPr>
            <a:spLocks noGrp="1" noChangeArrowheads="1"/>
          </p:cNvSpPr>
          <p:nvPr>
            <p:ph type="title"/>
          </p:nvPr>
        </p:nvSpPr>
        <p:spPr>
          <a:xfrm>
            <a:off x="749300" y="255530"/>
            <a:ext cx="7933930" cy="710825"/>
          </a:xfrm>
        </p:spPr>
        <p:txBody>
          <a:bodyPr/>
          <a:lstStyle/>
          <a:p>
            <a:pPr eaLnBrk="1" hangingPunct="1"/>
            <a:r>
              <a:rPr lang="en-US" dirty="0"/>
              <a:t>Database Framework </a:t>
            </a:r>
            <a:endParaRPr lang="en-US" sz="2000" dirty="0"/>
          </a:p>
        </p:txBody>
      </p:sp>
      <p:pic>
        <p:nvPicPr>
          <p:cNvPr id="4" name="Picture 3">
            <a:extLst>
              <a:ext uri="{FF2B5EF4-FFF2-40B4-BE49-F238E27FC236}">
                <a16:creationId xmlns:a16="http://schemas.microsoft.com/office/drawing/2014/main" id="{712BCA08-58E9-4ECF-80CE-D8C241EB88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299" y="1044478"/>
            <a:ext cx="7659409" cy="4743580"/>
          </a:xfrm>
          <a:prstGeom prst="rect">
            <a:avLst/>
          </a:prstGeom>
        </p:spPr>
      </p:pic>
    </p:spTree>
  </p:cSld>
  <p:clrMapOvr>
    <a:masterClrMapping/>
  </p:clrMapOvr>
  <p:transition>
    <p:fade thruBlk="1"/>
  </p:transition>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8" name="Rectangle 27"/>
          <p:cNvSpPr>
            <a:spLocks noGrp="1" noChangeArrowheads="1"/>
          </p:cNvSpPr>
          <p:nvPr>
            <p:ph type="title"/>
          </p:nvPr>
        </p:nvSpPr>
        <p:spPr>
          <a:xfrm>
            <a:off x="749300" y="255530"/>
            <a:ext cx="7933930" cy="778943"/>
          </a:xfrm>
        </p:spPr>
        <p:txBody>
          <a:bodyPr/>
          <a:lstStyle/>
          <a:p>
            <a:pPr eaLnBrk="1" hangingPunct="1"/>
            <a:r>
              <a:rPr lang="en-US" dirty="0"/>
              <a:t>Enabling Custom Objects w/o ACAD</a:t>
            </a:r>
          </a:p>
        </p:txBody>
      </p:sp>
      <p:pic>
        <p:nvPicPr>
          <p:cNvPr id="5" name="Picture 4">
            <a:extLst>
              <a:ext uri="{FF2B5EF4-FFF2-40B4-BE49-F238E27FC236}">
                <a16:creationId xmlns:a16="http://schemas.microsoft.com/office/drawing/2014/main" id="{B8C8DCF2-953F-49A9-AA64-1DB0FF2AD0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331" y="1359570"/>
            <a:ext cx="7355696" cy="4428488"/>
          </a:xfrm>
          <a:prstGeom prst="rect">
            <a:avLst/>
          </a:prstGeom>
        </p:spPr>
      </p:pic>
    </p:spTree>
  </p:cSld>
  <p:clrMapOvr>
    <a:masterClrMapping/>
  </p:clrMapOvr>
  <p:transition>
    <p:fade thruBlk="1"/>
  </p:transition>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9" name="Rectangle 2"/>
          <p:cNvSpPr>
            <a:spLocks noGrp="1" noChangeArrowheads="1"/>
          </p:cNvSpPr>
          <p:nvPr>
            <p:ph type="title"/>
          </p:nvPr>
        </p:nvSpPr>
        <p:spPr/>
        <p:txBody>
          <a:bodyPr/>
          <a:lstStyle/>
          <a:p>
            <a:pPr eaLnBrk="1" hangingPunct="1"/>
            <a:r>
              <a:rPr lang="en-US" dirty="0">
                <a:solidFill>
                  <a:schemeClr val="tx1"/>
                </a:solidFill>
              </a:rPr>
              <a:t>Plug-In Model &amp; ObjectDBX</a:t>
            </a:r>
          </a:p>
        </p:txBody>
      </p:sp>
      <p:sp>
        <p:nvSpPr>
          <p:cNvPr id="70660" name="Rectangle 3"/>
          <p:cNvSpPr>
            <a:spLocks noChangeArrowheads="1"/>
          </p:cNvSpPr>
          <p:nvPr/>
        </p:nvSpPr>
        <p:spPr bwMode="auto">
          <a:xfrm>
            <a:off x="1117600" y="1473200"/>
            <a:ext cx="7086600" cy="4267200"/>
          </a:xfrm>
          <a:prstGeom prst="rect">
            <a:avLst/>
          </a:prstGeom>
          <a:solidFill>
            <a:schemeClr val="tx2">
              <a:lumMod val="65000"/>
            </a:schemeClr>
          </a:solidFill>
          <a:ln w="9525">
            <a:solidFill>
              <a:schemeClr val="tx1"/>
            </a:solidFill>
            <a:miter lim="800000"/>
            <a:headEnd/>
            <a:tailEnd/>
          </a:ln>
        </p:spPr>
        <p:txBody>
          <a:bodyPr wrap="none" anchor="ctr"/>
          <a:lstStyle/>
          <a:p>
            <a:pPr algn="ctr" eaLnBrk="0" hangingPunct="0"/>
            <a:endParaRPr lang="ru-RU" sz="2800">
              <a:latin typeface="Times New Roman" pitchFamily="18" charset="0"/>
            </a:endParaRPr>
          </a:p>
        </p:txBody>
      </p:sp>
      <p:sp>
        <p:nvSpPr>
          <p:cNvPr id="70661" name="Rectangle 4"/>
          <p:cNvSpPr>
            <a:spLocks noChangeArrowheads="1"/>
          </p:cNvSpPr>
          <p:nvPr/>
        </p:nvSpPr>
        <p:spPr bwMode="auto">
          <a:xfrm>
            <a:off x="5299075" y="4216400"/>
            <a:ext cx="2743200" cy="1371600"/>
          </a:xfrm>
          <a:prstGeom prst="rect">
            <a:avLst/>
          </a:prstGeom>
          <a:solidFill>
            <a:schemeClr val="accent1">
              <a:lumMod val="20000"/>
              <a:lumOff val="80000"/>
            </a:schemeClr>
          </a:solidFill>
          <a:ln w="9525">
            <a:solidFill>
              <a:schemeClr val="bg2"/>
            </a:solidFill>
            <a:miter lim="800000"/>
            <a:headEnd/>
            <a:tailEnd/>
          </a:ln>
        </p:spPr>
        <p:txBody>
          <a:bodyPr wrap="none" anchor="ctr"/>
          <a:lstStyle/>
          <a:p>
            <a:pPr algn="ctr" eaLnBrk="0" hangingPunct="0"/>
            <a:r>
              <a:rPr lang="en-US" sz="2400" dirty="0" err="1">
                <a:solidFill>
                  <a:srgbClr val="0070C0"/>
                </a:solidFill>
                <a:latin typeface="+mj-lt"/>
              </a:rPr>
              <a:t>ObjectDBX</a:t>
            </a:r>
            <a:r>
              <a:rPr lang="en-US" sz="2400" dirty="0">
                <a:solidFill>
                  <a:srgbClr val="0070C0"/>
                </a:solidFill>
                <a:latin typeface="+mj-lt"/>
              </a:rPr>
              <a:t> DLLs</a:t>
            </a:r>
          </a:p>
        </p:txBody>
      </p:sp>
      <p:sp>
        <p:nvSpPr>
          <p:cNvPr id="70662" name="Rectangle 5"/>
          <p:cNvSpPr>
            <a:spLocks noChangeArrowheads="1"/>
          </p:cNvSpPr>
          <p:nvPr/>
        </p:nvSpPr>
        <p:spPr bwMode="auto">
          <a:xfrm>
            <a:off x="3175000" y="1549400"/>
            <a:ext cx="2800350" cy="519113"/>
          </a:xfrm>
          <a:prstGeom prst="rect">
            <a:avLst/>
          </a:prstGeom>
          <a:noFill/>
          <a:ln w="9525">
            <a:noFill/>
            <a:miter lim="800000"/>
            <a:headEnd/>
            <a:tailEnd/>
          </a:ln>
        </p:spPr>
        <p:txBody>
          <a:bodyPr wrap="none">
            <a:spAutoFit/>
          </a:bodyPr>
          <a:lstStyle/>
          <a:p>
            <a:pPr algn="ctr" eaLnBrk="0" hangingPunct="0"/>
            <a:r>
              <a:rPr lang="en-US" sz="2800">
                <a:latin typeface="Times New Roman" pitchFamily="18" charset="0"/>
              </a:rPr>
              <a:t>AutoCAD process</a:t>
            </a:r>
            <a:endParaRPr lang="en-US" sz="2000">
              <a:latin typeface="Times New Roman" pitchFamily="18" charset="0"/>
            </a:endParaRPr>
          </a:p>
        </p:txBody>
      </p:sp>
      <p:sp>
        <p:nvSpPr>
          <p:cNvPr id="70663" name="Rectangle 6"/>
          <p:cNvSpPr>
            <a:spLocks noChangeArrowheads="1"/>
          </p:cNvSpPr>
          <p:nvPr/>
        </p:nvSpPr>
        <p:spPr bwMode="auto">
          <a:xfrm>
            <a:off x="1450109" y="4216400"/>
            <a:ext cx="2540000" cy="1371600"/>
          </a:xfrm>
          <a:prstGeom prst="rect">
            <a:avLst/>
          </a:prstGeom>
          <a:solidFill>
            <a:schemeClr val="accent1">
              <a:lumMod val="20000"/>
              <a:lumOff val="80000"/>
            </a:schemeClr>
          </a:solidFill>
          <a:ln w="9525">
            <a:solidFill>
              <a:schemeClr val="bg2"/>
            </a:solidFill>
            <a:miter lim="800000"/>
            <a:headEnd/>
            <a:tailEnd/>
          </a:ln>
        </p:spPr>
        <p:txBody>
          <a:bodyPr wrap="none" anchor="ctr"/>
          <a:lstStyle/>
          <a:p>
            <a:pPr algn="ctr" eaLnBrk="0" hangingPunct="0"/>
            <a:r>
              <a:rPr lang="en-US" sz="2400" dirty="0">
                <a:solidFill>
                  <a:srgbClr val="0070C0"/>
                </a:solidFill>
                <a:latin typeface="+mn-lt"/>
              </a:rPr>
              <a:t>Acad.exe &amp;</a:t>
            </a:r>
          </a:p>
          <a:p>
            <a:pPr algn="ctr" eaLnBrk="0" hangingPunct="0"/>
            <a:r>
              <a:rPr lang="en-US" sz="2400" dirty="0">
                <a:solidFill>
                  <a:srgbClr val="0070C0"/>
                </a:solidFill>
                <a:latin typeface="+mn-lt"/>
              </a:rPr>
              <a:t> other AutoCAD</a:t>
            </a:r>
          </a:p>
          <a:p>
            <a:pPr algn="ctr" eaLnBrk="0" hangingPunct="0"/>
            <a:r>
              <a:rPr lang="en-US" sz="2400" dirty="0">
                <a:solidFill>
                  <a:srgbClr val="0070C0"/>
                </a:solidFill>
                <a:latin typeface="+mn-lt"/>
              </a:rPr>
              <a:t> specific DLLs</a:t>
            </a:r>
          </a:p>
        </p:txBody>
      </p:sp>
      <p:cxnSp>
        <p:nvCxnSpPr>
          <p:cNvPr id="82951" name="AutoShape 7"/>
          <p:cNvCxnSpPr>
            <a:cxnSpLocks noChangeShapeType="1"/>
            <a:stCxn id="70672" idx="3"/>
            <a:endCxn id="70669" idx="1"/>
          </p:cNvCxnSpPr>
          <p:nvPr/>
        </p:nvCxnSpPr>
        <p:spPr bwMode="auto">
          <a:xfrm>
            <a:off x="3632200" y="2692400"/>
            <a:ext cx="2133600" cy="0"/>
          </a:xfrm>
          <a:prstGeom prst="straightConnector1">
            <a:avLst/>
          </a:prstGeom>
          <a:noFill/>
          <a:ln w="38100">
            <a:solidFill>
              <a:schemeClr val="bg2"/>
            </a:solidFill>
            <a:prstDash val="sysDot"/>
            <a:round/>
            <a:headEnd type="triangle" w="med" len="med"/>
            <a:tailEnd type="triangle" w="med" len="med"/>
          </a:ln>
        </p:spPr>
      </p:cxnSp>
      <p:cxnSp>
        <p:nvCxnSpPr>
          <p:cNvPr id="70665" name="AutoShape 8"/>
          <p:cNvCxnSpPr>
            <a:cxnSpLocks noChangeShapeType="1"/>
            <a:stCxn id="70663" idx="3"/>
            <a:endCxn id="70661" idx="1"/>
          </p:cNvCxnSpPr>
          <p:nvPr/>
        </p:nvCxnSpPr>
        <p:spPr bwMode="auto">
          <a:xfrm>
            <a:off x="3990109" y="4902200"/>
            <a:ext cx="1308966" cy="0"/>
          </a:xfrm>
          <a:prstGeom prst="straightConnector1">
            <a:avLst/>
          </a:prstGeom>
          <a:noFill/>
          <a:ln w="38100">
            <a:solidFill>
              <a:schemeClr val="tx1"/>
            </a:solidFill>
            <a:round/>
            <a:headEnd type="triangle" w="med" len="med"/>
            <a:tailEnd type="triangle" w="med" len="med"/>
          </a:ln>
        </p:spPr>
      </p:cxnSp>
      <p:grpSp>
        <p:nvGrpSpPr>
          <p:cNvPr id="2" name="Group 9"/>
          <p:cNvGrpSpPr>
            <a:grpSpLocks/>
          </p:cNvGrpSpPr>
          <p:nvPr/>
        </p:nvGrpSpPr>
        <p:grpSpPr bwMode="auto">
          <a:xfrm>
            <a:off x="3556000" y="2997200"/>
            <a:ext cx="2209800" cy="1219200"/>
            <a:chOff x="2640" y="1968"/>
            <a:chExt cx="1392" cy="768"/>
          </a:xfrm>
        </p:grpSpPr>
        <p:sp>
          <p:nvSpPr>
            <p:cNvPr id="70675" name="AutoShape 10"/>
            <p:cNvSpPr>
              <a:spLocks noChangeArrowheads="1"/>
            </p:cNvSpPr>
            <p:nvPr/>
          </p:nvSpPr>
          <p:spPr bwMode="auto">
            <a:xfrm>
              <a:off x="3360" y="2112"/>
              <a:ext cx="291" cy="24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92 w 21600"/>
                <a:gd name="T25" fmla="*/ 3135 h 21600"/>
                <a:gd name="T26" fmla="*/ 18408 w 21600"/>
                <a:gd name="T27" fmla="*/ 1846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F0000"/>
            </a:solidFill>
            <a:ln w="38100">
              <a:solidFill>
                <a:srgbClr val="FF0000"/>
              </a:solidFill>
              <a:miter lim="800000"/>
              <a:headEnd/>
              <a:tailEnd/>
            </a:ln>
          </p:spPr>
          <p:txBody>
            <a:bodyPr wrap="none" anchor="ctr"/>
            <a:lstStyle/>
            <a:p>
              <a:endParaRPr lang="en-GB"/>
            </a:p>
          </p:txBody>
        </p:sp>
        <p:sp>
          <p:nvSpPr>
            <p:cNvPr id="70676" name="Line 11"/>
            <p:cNvSpPr>
              <a:spLocks noChangeShapeType="1"/>
            </p:cNvSpPr>
            <p:nvPr/>
          </p:nvSpPr>
          <p:spPr bwMode="auto">
            <a:xfrm flipH="1">
              <a:off x="2640" y="1968"/>
              <a:ext cx="1392" cy="768"/>
            </a:xfrm>
            <a:prstGeom prst="line">
              <a:avLst/>
            </a:prstGeom>
            <a:noFill/>
            <a:ln w="38100">
              <a:solidFill>
                <a:srgbClr val="FF0000"/>
              </a:solidFill>
              <a:round/>
              <a:headEnd/>
              <a:tailEnd type="triangle" w="med" len="med"/>
            </a:ln>
          </p:spPr>
          <p:txBody>
            <a:bodyPr wrap="none" anchor="ctr"/>
            <a:lstStyle/>
            <a:p>
              <a:endParaRPr lang="ru-RU"/>
            </a:p>
          </p:txBody>
        </p:sp>
      </p:grpSp>
      <p:grpSp>
        <p:nvGrpSpPr>
          <p:cNvPr id="3" name="Group 12"/>
          <p:cNvGrpSpPr>
            <a:grpSpLocks/>
          </p:cNvGrpSpPr>
          <p:nvPr/>
        </p:nvGrpSpPr>
        <p:grpSpPr bwMode="auto">
          <a:xfrm>
            <a:off x="1803400" y="2235200"/>
            <a:ext cx="3505200" cy="1981200"/>
            <a:chOff x="1536" y="1488"/>
            <a:chExt cx="2208" cy="1248"/>
          </a:xfrm>
        </p:grpSpPr>
        <p:sp>
          <p:nvSpPr>
            <p:cNvPr id="70672" name="Rectangle 13"/>
            <p:cNvSpPr>
              <a:spLocks noChangeArrowheads="1"/>
            </p:cNvSpPr>
            <p:nvPr/>
          </p:nvSpPr>
          <p:spPr bwMode="auto">
            <a:xfrm>
              <a:off x="1536" y="1488"/>
              <a:ext cx="1152" cy="576"/>
            </a:xfrm>
            <a:prstGeom prst="rect">
              <a:avLst/>
            </a:prstGeom>
            <a:solidFill>
              <a:schemeClr val="accent1">
                <a:lumMod val="20000"/>
                <a:lumOff val="80000"/>
              </a:schemeClr>
            </a:solidFill>
            <a:ln w="9525">
              <a:solidFill>
                <a:schemeClr val="bg2"/>
              </a:solidFill>
              <a:miter lim="800000"/>
              <a:headEnd/>
              <a:tailEnd/>
            </a:ln>
          </p:spPr>
          <p:txBody>
            <a:bodyPr wrap="none" anchor="ctr"/>
            <a:lstStyle/>
            <a:p>
              <a:pPr algn="ctr" eaLnBrk="0" hangingPunct="0"/>
              <a:r>
                <a:rPr lang="en-US" sz="2400" dirty="0">
                  <a:solidFill>
                    <a:srgbClr val="0070C0"/>
                  </a:solidFill>
                  <a:latin typeface="+mn-lt"/>
                </a:rPr>
                <a:t>.ARX</a:t>
              </a:r>
            </a:p>
          </p:txBody>
        </p:sp>
        <p:cxnSp>
          <p:nvCxnSpPr>
            <p:cNvPr id="70673" name="AutoShape 14"/>
            <p:cNvCxnSpPr>
              <a:cxnSpLocks noChangeShapeType="1"/>
              <a:stCxn id="70672" idx="2"/>
              <a:endCxn id="70663" idx="0"/>
            </p:cNvCxnSpPr>
            <p:nvPr/>
          </p:nvCxnSpPr>
          <p:spPr bwMode="auto">
            <a:xfrm rot="16200000" flipH="1">
              <a:off x="1777" y="2399"/>
              <a:ext cx="672" cy="1"/>
            </a:xfrm>
            <a:prstGeom prst="straightConnector1">
              <a:avLst/>
            </a:prstGeom>
            <a:noFill/>
            <a:ln w="38100">
              <a:solidFill>
                <a:schemeClr val="bg2"/>
              </a:solidFill>
              <a:round/>
              <a:headEnd type="triangle" w="med" len="med"/>
              <a:tailEnd type="triangle" w="med" len="med"/>
            </a:ln>
          </p:spPr>
        </p:cxnSp>
        <p:sp>
          <p:nvSpPr>
            <p:cNvPr id="70674" name="Line 15"/>
            <p:cNvSpPr>
              <a:spLocks noChangeShapeType="1"/>
            </p:cNvSpPr>
            <p:nvPr/>
          </p:nvSpPr>
          <p:spPr bwMode="auto">
            <a:xfrm>
              <a:off x="2688" y="2064"/>
              <a:ext cx="1056" cy="672"/>
            </a:xfrm>
            <a:prstGeom prst="line">
              <a:avLst/>
            </a:prstGeom>
            <a:noFill/>
            <a:ln w="38100">
              <a:solidFill>
                <a:schemeClr val="tx1"/>
              </a:solidFill>
              <a:round/>
              <a:headEnd type="triangle" w="med" len="med"/>
              <a:tailEnd type="triangle" w="med" len="med"/>
            </a:ln>
          </p:spPr>
          <p:txBody>
            <a:bodyPr wrap="none" anchor="ctr"/>
            <a:lstStyle/>
            <a:p>
              <a:endParaRPr lang="ru-RU"/>
            </a:p>
          </p:txBody>
        </p:sp>
      </p:grpSp>
      <p:grpSp>
        <p:nvGrpSpPr>
          <p:cNvPr id="4" name="Group 16"/>
          <p:cNvGrpSpPr>
            <a:grpSpLocks/>
          </p:cNvGrpSpPr>
          <p:nvPr/>
        </p:nvGrpSpPr>
        <p:grpSpPr bwMode="auto">
          <a:xfrm>
            <a:off x="4005263" y="2235201"/>
            <a:ext cx="3589338" cy="2141538"/>
            <a:chOff x="2923" y="1488"/>
            <a:chExt cx="2261" cy="1349"/>
          </a:xfrm>
          <a:solidFill>
            <a:schemeClr val="accent1">
              <a:lumMod val="20000"/>
              <a:lumOff val="80000"/>
            </a:schemeClr>
          </a:solidFill>
        </p:grpSpPr>
        <p:sp>
          <p:nvSpPr>
            <p:cNvPr id="70669" name="Rectangle 17"/>
            <p:cNvSpPr>
              <a:spLocks noChangeArrowheads="1"/>
            </p:cNvSpPr>
            <p:nvPr/>
          </p:nvSpPr>
          <p:spPr bwMode="auto">
            <a:xfrm>
              <a:off x="4032" y="1488"/>
              <a:ext cx="1152" cy="576"/>
            </a:xfrm>
            <a:prstGeom prst="rect">
              <a:avLst/>
            </a:prstGeom>
            <a:grpFill/>
            <a:ln w="9525">
              <a:solidFill>
                <a:schemeClr val="bg2"/>
              </a:solidFill>
              <a:miter lim="800000"/>
              <a:headEnd/>
              <a:tailEnd/>
            </a:ln>
          </p:spPr>
          <p:txBody>
            <a:bodyPr wrap="none" anchor="ctr"/>
            <a:lstStyle/>
            <a:p>
              <a:pPr algn="ctr" eaLnBrk="0" hangingPunct="0"/>
              <a:r>
                <a:rPr lang="en-US" sz="2400" dirty="0">
                  <a:solidFill>
                    <a:srgbClr val="0070C0"/>
                  </a:solidFill>
                  <a:latin typeface="+mj-lt"/>
                </a:rPr>
                <a:t>.DBX</a:t>
              </a:r>
            </a:p>
          </p:txBody>
        </p:sp>
        <p:cxnSp>
          <p:nvCxnSpPr>
            <p:cNvPr id="70670" name="AutoShape 18"/>
            <p:cNvCxnSpPr>
              <a:cxnSpLocks noChangeShapeType="1"/>
              <a:stCxn id="70661" idx="0"/>
              <a:endCxn id="70669" idx="2"/>
            </p:cNvCxnSpPr>
            <p:nvPr/>
          </p:nvCxnSpPr>
          <p:spPr bwMode="auto">
            <a:xfrm flipV="1">
              <a:off x="4602" y="2064"/>
              <a:ext cx="6" cy="672"/>
            </a:xfrm>
            <a:prstGeom prst="straightConnector1">
              <a:avLst/>
            </a:prstGeom>
            <a:grpFill/>
            <a:ln w="38100">
              <a:solidFill>
                <a:schemeClr val="bg2"/>
              </a:solidFill>
              <a:round/>
              <a:headEnd type="triangle" w="med" len="med"/>
              <a:tailEnd type="triangle" w="med" len="med"/>
            </a:ln>
          </p:spPr>
        </p:cxnSp>
        <p:sp>
          <p:nvSpPr>
            <p:cNvPr id="70671" name="Line 19"/>
            <p:cNvSpPr>
              <a:spLocks noChangeShapeType="1"/>
            </p:cNvSpPr>
            <p:nvPr/>
          </p:nvSpPr>
          <p:spPr bwMode="auto">
            <a:xfrm flipV="1">
              <a:off x="2923" y="2064"/>
              <a:ext cx="1349" cy="773"/>
            </a:xfrm>
            <a:prstGeom prst="line">
              <a:avLst/>
            </a:prstGeom>
            <a:grpFill/>
            <a:ln w="38100">
              <a:solidFill>
                <a:schemeClr val="tx1"/>
              </a:solidFill>
              <a:round/>
              <a:headEnd/>
              <a:tailEnd type="triangle" w="med" len="med"/>
            </a:ln>
          </p:spPr>
          <p:txBody>
            <a:bodyPr wrap="none" anchor="ctr"/>
            <a:lstStyle/>
            <a:p>
              <a:endParaRPr lang="ru-RU">
                <a:solidFill>
                  <a:schemeClr val="bg1"/>
                </a:solidFill>
              </a:endParaRP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82951"/>
                                        </p:tgtEl>
                                        <p:attrNameLst>
                                          <p:attrName>style.visibility</p:attrName>
                                        </p:attrNameLst>
                                      </p:cBhvr>
                                      <p:to>
                                        <p:strVal val="visible"/>
                                      </p:to>
                                    </p:set>
                                    <p:anim calcmode="lin" valueType="num">
                                      <p:cBhvr additive="base">
                                        <p:cTn id="19" dur="500" fill="hold"/>
                                        <p:tgtEl>
                                          <p:spTgt spid="82951"/>
                                        </p:tgtEl>
                                        <p:attrNameLst>
                                          <p:attrName>ppt_x</p:attrName>
                                        </p:attrNameLst>
                                      </p:cBhvr>
                                      <p:tavLst>
                                        <p:tav tm="0">
                                          <p:val>
                                            <p:strVal val="#ppt_x"/>
                                          </p:val>
                                        </p:tav>
                                        <p:tav tm="100000">
                                          <p:val>
                                            <p:strVal val="#ppt_x"/>
                                          </p:val>
                                        </p:tav>
                                      </p:tavLst>
                                    </p:anim>
                                    <p:anim calcmode="lin" valueType="num">
                                      <p:cBhvr additive="base">
                                        <p:cTn id="20" dur="500" fill="hold"/>
                                        <p:tgtEl>
                                          <p:spTgt spid="82951"/>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92" name="Rectangle 11"/>
          <p:cNvSpPr>
            <a:spLocks noGrp="1" noChangeArrowheads="1"/>
          </p:cNvSpPr>
          <p:nvPr>
            <p:ph type="title"/>
          </p:nvPr>
        </p:nvSpPr>
        <p:spPr>
          <a:xfrm>
            <a:off x="319088" y="365125"/>
            <a:ext cx="7681912" cy="838200"/>
          </a:xfrm>
          <a:noFill/>
        </p:spPr>
        <p:txBody>
          <a:bodyPr lIns="92075" tIns="46038" rIns="92075" bIns="46038" anchor="t" anchorCtr="1"/>
          <a:lstStyle/>
          <a:p>
            <a:pPr eaLnBrk="1" hangingPunct="1"/>
            <a:r>
              <a:rPr lang="en-US" dirty="0">
                <a:solidFill>
                  <a:schemeClr val="tx1"/>
                </a:solidFill>
              </a:rPr>
              <a:t>ObjectARX &amp; ObjectDBX</a:t>
            </a:r>
          </a:p>
        </p:txBody>
      </p:sp>
      <p:sp>
        <p:nvSpPr>
          <p:cNvPr id="71683" name="Oval 2"/>
          <p:cNvSpPr>
            <a:spLocks noChangeArrowheads="1"/>
          </p:cNvSpPr>
          <p:nvPr/>
        </p:nvSpPr>
        <p:spPr bwMode="auto">
          <a:xfrm>
            <a:off x="1092200" y="1955800"/>
            <a:ext cx="4800600" cy="3505200"/>
          </a:xfrm>
          <a:prstGeom prst="ellipse">
            <a:avLst/>
          </a:prstGeom>
          <a:solidFill>
            <a:schemeClr val="bg1">
              <a:lumMod val="85000"/>
            </a:schemeClr>
          </a:solidFill>
          <a:ln w="12700">
            <a:solidFill>
              <a:schemeClr val="bg2"/>
            </a:solidFill>
            <a:round/>
            <a:headEnd/>
            <a:tailEnd/>
          </a:ln>
        </p:spPr>
        <p:txBody>
          <a:bodyPr wrap="none" anchor="ctr"/>
          <a:lstStyle/>
          <a:p>
            <a:pPr algn="ctr" eaLnBrk="0" hangingPunct="0"/>
            <a:endParaRPr lang="ru-RU" sz="2800">
              <a:latin typeface="Tahoma" pitchFamily="34" charset="0"/>
            </a:endParaRPr>
          </a:p>
        </p:txBody>
      </p:sp>
      <p:sp>
        <p:nvSpPr>
          <p:cNvPr id="71684" name="Oval 3"/>
          <p:cNvSpPr>
            <a:spLocks noChangeArrowheads="1"/>
          </p:cNvSpPr>
          <p:nvPr/>
        </p:nvSpPr>
        <p:spPr bwMode="auto">
          <a:xfrm>
            <a:off x="3149600" y="1879600"/>
            <a:ext cx="4876800" cy="3505200"/>
          </a:xfrm>
          <a:prstGeom prst="ellipse">
            <a:avLst/>
          </a:prstGeom>
          <a:solidFill>
            <a:srgbClr val="99CCFF"/>
          </a:solidFill>
          <a:ln w="12700">
            <a:solidFill>
              <a:schemeClr val="bg2"/>
            </a:solidFill>
            <a:round/>
            <a:headEnd/>
            <a:tailEnd/>
          </a:ln>
        </p:spPr>
        <p:txBody>
          <a:bodyPr wrap="none" anchor="ctr"/>
          <a:lstStyle/>
          <a:p>
            <a:endParaRPr lang="en-GB"/>
          </a:p>
        </p:txBody>
      </p:sp>
      <p:sp>
        <p:nvSpPr>
          <p:cNvPr id="71685" name="Text Box 4"/>
          <p:cNvSpPr txBox="1">
            <a:spLocks noChangeArrowheads="1"/>
          </p:cNvSpPr>
          <p:nvPr/>
        </p:nvSpPr>
        <p:spPr bwMode="auto">
          <a:xfrm>
            <a:off x="1808163" y="1336675"/>
            <a:ext cx="1858962" cy="519113"/>
          </a:xfrm>
          <a:prstGeom prst="rect">
            <a:avLst/>
          </a:prstGeom>
          <a:noFill/>
          <a:ln w="9525">
            <a:noFill/>
            <a:miter lim="800000"/>
            <a:headEnd/>
            <a:tailEnd/>
          </a:ln>
        </p:spPr>
        <p:txBody>
          <a:bodyPr wrap="none">
            <a:spAutoFit/>
          </a:bodyPr>
          <a:lstStyle/>
          <a:p>
            <a:pPr algn="ctr" eaLnBrk="0" hangingPunct="0"/>
            <a:r>
              <a:rPr lang="en-US" sz="2800">
                <a:latin typeface="Tahoma" pitchFamily="34" charset="0"/>
              </a:rPr>
              <a:t>ObjectDBX</a:t>
            </a:r>
          </a:p>
        </p:txBody>
      </p:sp>
      <p:sp>
        <p:nvSpPr>
          <p:cNvPr id="71686" name="Text Box 5"/>
          <p:cNvSpPr txBox="1">
            <a:spLocks noChangeArrowheads="1"/>
          </p:cNvSpPr>
          <p:nvPr/>
        </p:nvSpPr>
        <p:spPr bwMode="auto">
          <a:xfrm>
            <a:off x="4749800" y="1346200"/>
            <a:ext cx="2682875" cy="519113"/>
          </a:xfrm>
          <a:prstGeom prst="rect">
            <a:avLst/>
          </a:prstGeom>
          <a:noFill/>
          <a:ln w="9525">
            <a:noFill/>
            <a:miter lim="800000"/>
            <a:headEnd/>
            <a:tailEnd/>
          </a:ln>
        </p:spPr>
        <p:txBody>
          <a:bodyPr>
            <a:spAutoFit/>
          </a:bodyPr>
          <a:lstStyle/>
          <a:p>
            <a:pPr algn="ctr" eaLnBrk="0" hangingPunct="0"/>
            <a:r>
              <a:rPr lang="en-US" sz="2800">
                <a:latin typeface="Tahoma" pitchFamily="34" charset="0"/>
              </a:rPr>
              <a:t>ObjectARX SDK</a:t>
            </a:r>
          </a:p>
        </p:txBody>
      </p:sp>
      <p:sp>
        <p:nvSpPr>
          <p:cNvPr id="71687" name="Text Box 6"/>
          <p:cNvSpPr txBox="1">
            <a:spLocks noChangeArrowheads="1"/>
          </p:cNvSpPr>
          <p:nvPr/>
        </p:nvSpPr>
        <p:spPr bwMode="auto">
          <a:xfrm>
            <a:off x="6111875" y="2701925"/>
            <a:ext cx="1260475" cy="1950342"/>
          </a:xfrm>
          <a:prstGeom prst="rect">
            <a:avLst/>
          </a:prstGeom>
          <a:noFill/>
          <a:ln w="9525">
            <a:noFill/>
            <a:miter lim="800000"/>
            <a:headEnd/>
            <a:tailEnd/>
          </a:ln>
        </p:spPr>
        <p:txBody>
          <a:bodyPr>
            <a:spAutoFit/>
          </a:bodyPr>
          <a:lstStyle/>
          <a:p>
            <a:pPr eaLnBrk="0" hangingPunct="0">
              <a:lnSpc>
                <a:spcPct val="50000"/>
              </a:lnSpc>
              <a:spcBef>
                <a:spcPct val="50000"/>
              </a:spcBef>
            </a:pPr>
            <a:r>
              <a:rPr lang="en-US" sz="1600" dirty="0">
                <a:latin typeface="Tahoma" pitchFamily="34" charset="0"/>
              </a:rPr>
              <a:t>acad.lib</a:t>
            </a:r>
          </a:p>
          <a:p>
            <a:pPr eaLnBrk="0" hangingPunct="0">
              <a:lnSpc>
                <a:spcPct val="50000"/>
              </a:lnSpc>
              <a:spcBef>
                <a:spcPct val="50000"/>
              </a:spcBef>
            </a:pPr>
            <a:r>
              <a:rPr lang="en-US" sz="1600" dirty="0">
                <a:latin typeface="Tahoma" pitchFamily="34" charset="0"/>
              </a:rPr>
              <a:t>acedapi.lib</a:t>
            </a:r>
          </a:p>
          <a:p>
            <a:pPr eaLnBrk="0" hangingPunct="0">
              <a:lnSpc>
                <a:spcPct val="50000"/>
              </a:lnSpc>
              <a:spcBef>
                <a:spcPct val="50000"/>
              </a:spcBef>
            </a:pPr>
            <a:r>
              <a:rPr lang="en-US" sz="1600" dirty="0" err="1">
                <a:latin typeface="Tahoma" pitchFamily="34" charset="0"/>
              </a:rPr>
              <a:t>acui24.lib</a:t>
            </a:r>
            <a:endParaRPr lang="en-US" sz="1600" dirty="0">
              <a:latin typeface="Tahoma" pitchFamily="34" charset="0"/>
            </a:endParaRPr>
          </a:p>
          <a:p>
            <a:pPr eaLnBrk="0" hangingPunct="0">
              <a:lnSpc>
                <a:spcPct val="50000"/>
              </a:lnSpc>
              <a:spcBef>
                <a:spcPct val="50000"/>
              </a:spcBef>
            </a:pPr>
            <a:r>
              <a:rPr lang="en-US" sz="1600" dirty="0" err="1">
                <a:latin typeface="Tahoma" pitchFamily="34" charset="0"/>
              </a:rPr>
              <a:t>adui24.lib</a:t>
            </a:r>
            <a:endParaRPr lang="en-US" sz="1600" dirty="0">
              <a:latin typeface="Tahoma" pitchFamily="34" charset="0"/>
            </a:endParaRPr>
          </a:p>
          <a:p>
            <a:pPr eaLnBrk="0" hangingPunct="0">
              <a:lnSpc>
                <a:spcPct val="50000"/>
              </a:lnSpc>
              <a:spcBef>
                <a:spcPct val="50000"/>
              </a:spcBef>
            </a:pPr>
            <a:r>
              <a:rPr lang="en-US" sz="1600" dirty="0">
                <a:latin typeface="Tahoma" pitchFamily="34" charset="0"/>
              </a:rPr>
              <a:t>oleaprot.lib</a:t>
            </a:r>
          </a:p>
          <a:p>
            <a:pPr eaLnBrk="0" hangingPunct="0">
              <a:lnSpc>
                <a:spcPct val="50000"/>
              </a:lnSpc>
              <a:spcBef>
                <a:spcPct val="50000"/>
              </a:spcBef>
            </a:pPr>
            <a:r>
              <a:rPr lang="en-US" sz="1600" dirty="0">
                <a:latin typeface="Tahoma" pitchFamily="34" charset="0"/>
              </a:rPr>
              <a:t>AcTc.lib</a:t>
            </a:r>
          </a:p>
          <a:p>
            <a:pPr eaLnBrk="0" hangingPunct="0">
              <a:lnSpc>
                <a:spcPct val="50000"/>
              </a:lnSpc>
              <a:spcBef>
                <a:spcPct val="50000"/>
              </a:spcBef>
            </a:pPr>
            <a:r>
              <a:rPr lang="en-US" sz="1600" dirty="0">
                <a:latin typeface="Tahoma" pitchFamily="34" charset="0"/>
              </a:rPr>
              <a:t>AcTcUI.lib</a:t>
            </a:r>
          </a:p>
          <a:p>
            <a:pPr eaLnBrk="0" hangingPunct="0">
              <a:lnSpc>
                <a:spcPct val="50000"/>
              </a:lnSpc>
              <a:spcBef>
                <a:spcPct val="50000"/>
              </a:spcBef>
            </a:pPr>
            <a:r>
              <a:rPr lang="en-US" sz="1600" dirty="0">
                <a:latin typeface="Tahoma" pitchFamily="34" charset="0"/>
              </a:rPr>
              <a:t>…</a:t>
            </a:r>
          </a:p>
        </p:txBody>
      </p:sp>
      <p:sp>
        <p:nvSpPr>
          <p:cNvPr id="71688" name="Text Box 7"/>
          <p:cNvSpPr txBox="1">
            <a:spLocks noChangeArrowheads="1"/>
          </p:cNvSpPr>
          <p:nvPr/>
        </p:nvSpPr>
        <p:spPr bwMode="auto">
          <a:xfrm>
            <a:off x="3835400" y="5613400"/>
            <a:ext cx="1295400" cy="519113"/>
          </a:xfrm>
          <a:prstGeom prst="rect">
            <a:avLst/>
          </a:prstGeom>
          <a:noFill/>
          <a:ln w="9525">
            <a:noFill/>
            <a:miter lim="800000"/>
            <a:headEnd/>
            <a:tailEnd/>
          </a:ln>
        </p:spPr>
        <p:txBody>
          <a:bodyPr>
            <a:spAutoFit/>
          </a:bodyPr>
          <a:lstStyle/>
          <a:p>
            <a:pPr algn="ctr" eaLnBrk="0" hangingPunct="0"/>
            <a:r>
              <a:rPr lang="en-US" sz="2800">
                <a:latin typeface="Tahoma" pitchFamily="34" charset="0"/>
              </a:rPr>
              <a:t>Shared</a:t>
            </a:r>
          </a:p>
        </p:txBody>
      </p:sp>
      <p:sp>
        <p:nvSpPr>
          <p:cNvPr id="71689" name="Oval 8"/>
          <p:cNvSpPr>
            <a:spLocks noChangeArrowheads="1"/>
          </p:cNvSpPr>
          <p:nvPr/>
        </p:nvSpPr>
        <p:spPr bwMode="auto">
          <a:xfrm>
            <a:off x="2997200" y="2108200"/>
            <a:ext cx="2895600" cy="3151188"/>
          </a:xfrm>
          <a:prstGeom prst="ellipse">
            <a:avLst/>
          </a:prstGeom>
          <a:solidFill>
            <a:srgbClr val="C0C0C0"/>
          </a:solidFill>
          <a:ln w="12700">
            <a:solidFill>
              <a:schemeClr val="folHlink"/>
            </a:solidFill>
            <a:round/>
            <a:headEnd/>
            <a:tailEnd/>
          </a:ln>
        </p:spPr>
        <p:txBody>
          <a:bodyPr wrap="none" anchor="ctr"/>
          <a:lstStyle/>
          <a:p>
            <a:pPr algn="ctr" eaLnBrk="0" hangingPunct="0"/>
            <a:endParaRPr lang="ru-RU" sz="2800">
              <a:latin typeface="Tahoma" pitchFamily="34" charset="0"/>
            </a:endParaRPr>
          </a:p>
        </p:txBody>
      </p:sp>
      <p:sp>
        <p:nvSpPr>
          <p:cNvPr id="71690" name="Text Box 9"/>
          <p:cNvSpPr txBox="1">
            <a:spLocks noChangeArrowheads="1"/>
          </p:cNvSpPr>
          <p:nvPr/>
        </p:nvSpPr>
        <p:spPr bwMode="auto">
          <a:xfrm>
            <a:off x="3678238" y="2671763"/>
            <a:ext cx="1600200" cy="2185214"/>
          </a:xfrm>
          <a:prstGeom prst="rect">
            <a:avLst/>
          </a:prstGeom>
          <a:noFill/>
          <a:ln w="9525">
            <a:noFill/>
            <a:miter lim="800000"/>
            <a:headEnd/>
            <a:tailEnd/>
          </a:ln>
        </p:spPr>
        <p:txBody>
          <a:bodyPr>
            <a:spAutoFit/>
          </a:bodyPr>
          <a:lstStyle/>
          <a:p>
            <a:pPr eaLnBrk="0" hangingPunct="0">
              <a:lnSpc>
                <a:spcPct val="50000"/>
              </a:lnSpc>
              <a:spcBef>
                <a:spcPct val="50000"/>
              </a:spcBef>
            </a:pPr>
            <a:r>
              <a:rPr lang="en-US" sz="1600" dirty="0" err="1">
                <a:latin typeface="Tahoma" pitchFamily="34" charset="0"/>
              </a:rPr>
              <a:t>acdb24.lib</a:t>
            </a:r>
            <a:endParaRPr lang="en-US" sz="1600" dirty="0">
              <a:latin typeface="Tahoma" pitchFamily="34" charset="0"/>
            </a:endParaRPr>
          </a:p>
          <a:p>
            <a:pPr eaLnBrk="0" hangingPunct="0">
              <a:lnSpc>
                <a:spcPct val="50000"/>
              </a:lnSpc>
              <a:spcBef>
                <a:spcPct val="50000"/>
              </a:spcBef>
            </a:pPr>
            <a:r>
              <a:rPr lang="en-US" sz="1600" dirty="0" err="1">
                <a:latin typeface="Tahoma" pitchFamily="34" charset="0"/>
              </a:rPr>
              <a:t>acge24.lib</a:t>
            </a:r>
            <a:endParaRPr lang="en-US" sz="1600" dirty="0">
              <a:latin typeface="Tahoma" pitchFamily="34" charset="0"/>
            </a:endParaRPr>
          </a:p>
          <a:p>
            <a:pPr eaLnBrk="0" hangingPunct="0">
              <a:lnSpc>
                <a:spcPct val="50000"/>
              </a:lnSpc>
              <a:spcBef>
                <a:spcPct val="50000"/>
              </a:spcBef>
            </a:pPr>
            <a:r>
              <a:rPr lang="en-US" sz="1600" dirty="0">
                <a:latin typeface="Tahoma" pitchFamily="34" charset="0"/>
              </a:rPr>
              <a:t>acgiapi.lib	</a:t>
            </a:r>
          </a:p>
          <a:p>
            <a:pPr eaLnBrk="0" hangingPunct="0">
              <a:lnSpc>
                <a:spcPct val="50000"/>
              </a:lnSpc>
              <a:spcBef>
                <a:spcPct val="50000"/>
              </a:spcBef>
            </a:pPr>
            <a:r>
              <a:rPr lang="en-US" sz="1600" dirty="0">
                <a:latin typeface="Tahoma" pitchFamily="34" charset="0"/>
              </a:rPr>
              <a:t>axdb.lib</a:t>
            </a:r>
          </a:p>
          <a:p>
            <a:pPr eaLnBrk="0" hangingPunct="0">
              <a:lnSpc>
                <a:spcPct val="50000"/>
              </a:lnSpc>
              <a:spcBef>
                <a:spcPct val="50000"/>
              </a:spcBef>
            </a:pPr>
            <a:r>
              <a:rPr lang="en-US" sz="1600" dirty="0" err="1">
                <a:latin typeface="Tahoma" pitchFamily="34" charset="0"/>
              </a:rPr>
              <a:t>achapi24.lib</a:t>
            </a:r>
            <a:endParaRPr lang="en-US" sz="1600" dirty="0">
              <a:latin typeface="Tahoma" pitchFamily="34" charset="0"/>
            </a:endParaRPr>
          </a:p>
          <a:p>
            <a:pPr eaLnBrk="0" hangingPunct="0">
              <a:lnSpc>
                <a:spcPct val="50000"/>
              </a:lnSpc>
              <a:spcBef>
                <a:spcPct val="50000"/>
              </a:spcBef>
            </a:pPr>
            <a:r>
              <a:rPr lang="en-US" sz="1600" dirty="0">
                <a:latin typeface="Tahoma" pitchFamily="34" charset="0"/>
              </a:rPr>
              <a:t>rxapi.lib</a:t>
            </a:r>
          </a:p>
          <a:p>
            <a:pPr eaLnBrk="0" hangingPunct="0">
              <a:lnSpc>
                <a:spcPct val="50000"/>
              </a:lnSpc>
              <a:spcBef>
                <a:spcPct val="50000"/>
              </a:spcBef>
            </a:pPr>
            <a:r>
              <a:rPr lang="en-US" sz="1600" dirty="0" err="1">
                <a:latin typeface="Tahoma" pitchFamily="34" charset="0"/>
              </a:rPr>
              <a:t>acismobj24.lib</a:t>
            </a:r>
            <a:endParaRPr lang="en-US" sz="1600" dirty="0">
              <a:latin typeface="Tahoma" pitchFamily="34" charset="0"/>
            </a:endParaRPr>
          </a:p>
          <a:p>
            <a:pPr eaLnBrk="0" hangingPunct="0">
              <a:lnSpc>
                <a:spcPct val="50000"/>
              </a:lnSpc>
              <a:spcBef>
                <a:spcPct val="50000"/>
              </a:spcBef>
            </a:pPr>
            <a:r>
              <a:rPr lang="en-US" sz="1600" dirty="0">
                <a:latin typeface="Tahoma" pitchFamily="34" charset="0"/>
              </a:rPr>
              <a:t>rxheap.lib</a:t>
            </a:r>
          </a:p>
          <a:p>
            <a:pPr eaLnBrk="0" hangingPunct="0">
              <a:lnSpc>
                <a:spcPct val="50000"/>
              </a:lnSpc>
              <a:spcBef>
                <a:spcPct val="50000"/>
              </a:spcBef>
            </a:pPr>
            <a:r>
              <a:rPr lang="en-US" sz="1600" dirty="0">
                <a:latin typeface="Tahoma" pitchFamily="34" charset="0"/>
              </a:rPr>
              <a:t>…</a:t>
            </a:r>
          </a:p>
        </p:txBody>
      </p:sp>
      <p:sp>
        <p:nvSpPr>
          <p:cNvPr id="71691" name="Text Box 10"/>
          <p:cNvSpPr txBox="1">
            <a:spLocks noChangeArrowheads="1"/>
          </p:cNvSpPr>
          <p:nvPr/>
        </p:nvSpPr>
        <p:spPr bwMode="auto">
          <a:xfrm>
            <a:off x="1397000" y="3098800"/>
            <a:ext cx="1716088" cy="230188"/>
          </a:xfrm>
          <a:prstGeom prst="rect">
            <a:avLst/>
          </a:prstGeom>
          <a:noFill/>
          <a:ln w="9525">
            <a:noFill/>
            <a:miter lim="800000"/>
            <a:headEnd/>
            <a:tailEnd/>
          </a:ln>
        </p:spPr>
        <p:txBody>
          <a:bodyPr>
            <a:spAutoFit/>
          </a:bodyPr>
          <a:lstStyle/>
          <a:p>
            <a:pPr eaLnBrk="0" hangingPunct="0">
              <a:lnSpc>
                <a:spcPct val="50000"/>
              </a:lnSpc>
              <a:spcBef>
                <a:spcPct val="50000"/>
              </a:spcBef>
            </a:pPr>
            <a:r>
              <a:rPr lang="en-US">
                <a:latin typeface="Tahoma" pitchFamily="34" charset="0"/>
              </a:rPr>
              <a:t>rcexelib.obj</a:t>
            </a:r>
          </a:p>
        </p:txBody>
      </p:sp>
      <p:sp>
        <p:nvSpPr>
          <p:cNvPr id="71693" name="Text Box 4"/>
          <p:cNvSpPr txBox="1">
            <a:spLocks noChangeArrowheads="1"/>
          </p:cNvSpPr>
          <p:nvPr/>
        </p:nvSpPr>
        <p:spPr bwMode="auto">
          <a:xfrm>
            <a:off x="781050" y="5411788"/>
            <a:ext cx="1665288" cy="523875"/>
          </a:xfrm>
          <a:prstGeom prst="rect">
            <a:avLst/>
          </a:prstGeom>
          <a:noFill/>
          <a:ln w="9525">
            <a:noFill/>
            <a:miter lim="800000"/>
            <a:headEnd/>
            <a:tailEnd/>
          </a:ln>
        </p:spPr>
        <p:txBody>
          <a:bodyPr wrap="none">
            <a:spAutoFit/>
          </a:bodyPr>
          <a:lstStyle/>
          <a:p>
            <a:pPr algn="ctr" eaLnBrk="0" hangingPunct="0"/>
            <a:r>
              <a:rPr lang="en-US" sz="2800" dirty="0">
                <a:latin typeface="Tahoma" pitchFamily="34" charset="0"/>
              </a:rPr>
              <a:t>RealDWG</a:t>
            </a:r>
          </a:p>
        </p:txBody>
      </p:sp>
    </p:spTree>
  </p:cSld>
  <p:clrMapOvr>
    <a:masterClrMapping/>
  </p:clrMapOvr>
  <p:transition>
    <p:fade thruBlk="1"/>
  </p:transition>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7" name="Rectangle 2"/>
          <p:cNvSpPr>
            <a:spLocks noGrp="1" noChangeArrowheads="1"/>
          </p:cNvSpPr>
          <p:nvPr>
            <p:ph type="title"/>
          </p:nvPr>
        </p:nvSpPr>
        <p:spPr/>
        <p:txBody>
          <a:bodyPr/>
          <a:lstStyle/>
          <a:p>
            <a:pPr eaLnBrk="1" hangingPunct="1"/>
            <a:r>
              <a:rPr lang="en-US" dirty="0"/>
              <a:t>What can I do with ObjectARX?</a:t>
            </a:r>
          </a:p>
        </p:txBody>
      </p:sp>
      <p:sp>
        <p:nvSpPr>
          <p:cNvPr id="72708" name="Rectangle 3"/>
          <p:cNvSpPr>
            <a:spLocks noGrp="1" noChangeArrowheads="1"/>
          </p:cNvSpPr>
          <p:nvPr>
            <p:ph idx="1"/>
          </p:nvPr>
        </p:nvSpPr>
        <p:spPr/>
        <p:txBody>
          <a:bodyPr/>
          <a:lstStyle/>
          <a:p>
            <a:pPr marL="0" indent="0" eaLnBrk="1" hangingPunct="1">
              <a:buFontTx/>
              <a:buNone/>
            </a:pPr>
            <a:endParaRPr lang="en-US" sz="2400" b="0" dirty="0"/>
          </a:p>
          <a:p>
            <a:pPr marL="0" indent="0" eaLnBrk="1" hangingPunct="1">
              <a:buFontTx/>
              <a:buNone/>
            </a:pPr>
            <a:r>
              <a:rPr lang="en-US" sz="2400" b="0" dirty="0"/>
              <a:t>Create/Modify DWG/DXF files (.ARX)</a:t>
            </a:r>
          </a:p>
          <a:p>
            <a:pPr marL="0" indent="0" eaLnBrk="1" hangingPunct="1">
              <a:buFontTx/>
              <a:buNone/>
            </a:pPr>
            <a:endParaRPr lang="en-US" sz="2400" b="0" dirty="0"/>
          </a:p>
          <a:p>
            <a:pPr marL="0" indent="0" eaLnBrk="1" hangingPunct="1">
              <a:buFontTx/>
              <a:buNone/>
            </a:pPr>
            <a:r>
              <a:rPr lang="en-US" sz="2400" b="0" dirty="0"/>
              <a:t>Create object enabler DLLs (.DBX)</a:t>
            </a:r>
          </a:p>
          <a:p>
            <a:pPr marL="0" indent="0" eaLnBrk="1" hangingPunct="1">
              <a:buFontTx/>
              <a:buNone/>
            </a:pPr>
            <a:endParaRPr lang="en-US" sz="2400" b="0" dirty="0"/>
          </a:p>
          <a:p>
            <a:pPr marL="0" indent="0" eaLnBrk="1" hangingPunct="1">
              <a:buFontTx/>
              <a:buNone/>
            </a:pPr>
            <a:r>
              <a:rPr lang="en-US" sz="2400" b="0" u="sng" dirty="0"/>
              <a:t>Cannot</a:t>
            </a:r>
            <a:r>
              <a:rPr lang="en-US" sz="2400" b="0" dirty="0"/>
              <a:t> create standalone applications</a:t>
            </a:r>
          </a:p>
          <a:p>
            <a:pPr marL="0" indent="0" eaLnBrk="1" hangingPunct="1">
              <a:buFontTx/>
              <a:buNone/>
            </a:pPr>
            <a:r>
              <a:rPr lang="en-US" sz="2400" b="0" dirty="0"/>
              <a:t>    … this requires RealDWG</a:t>
            </a:r>
          </a:p>
        </p:txBody>
      </p:sp>
    </p:spTree>
  </p:cSld>
  <p:clrMapOvr>
    <a:masterClrMapping/>
  </p:clrMapOvr>
  <p:transition>
    <p:fade thruBlk="1"/>
  </p:transition>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2" name="Rectangle 15"/>
          <p:cNvSpPr>
            <a:spLocks noGrp="1" noChangeArrowheads="1"/>
          </p:cNvSpPr>
          <p:nvPr>
            <p:ph type="title"/>
          </p:nvPr>
        </p:nvSpPr>
        <p:spPr>
          <a:xfrm>
            <a:off x="749300" y="255530"/>
            <a:ext cx="7933930" cy="735069"/>
          </a:xfrm>
        </p:spPr>
        <p:txBody>
          <a:bodyPr/>
          <a:lstStyle/>
          <a:p>
            <a:pPr eaLnBrk="1" hangingPunct="1"/>
            <a:r>
              <a:rPr lang="en-US" dirty="0"/>
              <a:t>AutoCAD Drawing Database</a:t>
            </a:r>
          </a:p>
        </p:txBody>
      </p:sp>
      <p:sp>
        <p:nvSpPr>
          <p:cNvPr id="73733" name="Rectangle 16"/>
          <p:cNvSpPr>
            <a:spLocks noGrp="1" noChangeArrowheads="1"/>
          </p:cNvSpPr>
          <p:nvPr>
            <p:ph idx="1"/>
          </p:nvPr>
        </p:nvSpPr>
        <p:spPr>
          <a:xfrm>
            <a:off x="342900" y="1181100"/>
            <a:ext cx="8340330" cy="5036403"/>
          </a:xfrm>
        </p:spPr>
        <p:txBody>
          <a:bodyPr/>
          <a:lstStyle/>
          <a:p>
            <a:pPr marL="0" indent="0" eaLnBrk="1" hangingPunct="1">
              <a:buFontTx/>
              <a:buNone/>
            </a:pPr>
            <a:r>
              <a:rPr lang="en-US" sz="2000" dirty="0"/>
              <a:t>An AutoCAD drawing file is the persistent state of an object database</a:t>
            </a:r>
          </a:p>
          <a:p>
            <a:pPr lvl="1" eaLnBrk="1" hangingPunct="1"/>
            <a:endParaRPr lang="en-US" sz="2000" dirty="0"/>
          </a:p>
          <a:p>
            <a:pPr lvl="1" eaLnBrk="1" hangingPunct="1"/>
            <a:r>
              <a:rPr lang="en-US" sz="2000" dirty="0"/>
              <a:t>Objects have identity (primary key) </a:t>
            </a:r>
          </a:p>
          <a:p>
            <a:pPr lvl="1" eaLnBrk="1" hangingPunct="1"/>
            <a:endParaRPr lang="en-US" sz="2000" dirty="0"/>
          </a:p>
          <a:p>
            <a:pPr lvl="1" eaLnBrk="1" hangingPunct="1"/>
            <a:r>
              <a:rPr lang="en-US" sz="2000" dirty="0"/>
              <a:t>Objects are only accessed in a transaction</a:t>
            </a:r>
          </a:p>
          <a:p>
            <a:pPr lvl="1" eaLnBrk="1" hangingPunct="1"/>
            <a:endParaRPr lang="en-US" sz="2000" dirty="0"/>
          </a:p>
          <a:p>
            <a:pPr lvl="1" eaLnBrk="1" hangingPunct="1"/>
            <a:r>
              <a:rPr lang="en-US" sz="2000" dirty="0"/>
              <a:t>Objects can have references to other objects</a:t>
            </a:r>
          </a:p>
          <a:p>
            <a:pPr lvl="1" eaLnBrk="1" hangingPunct="1"/>
            <a:endParaRPr lang="en-US" sz="2000" dirty="0"/>
          </a:p>
          <a:p>
            <a:pPr lvl="1" eaLnBrk="1" hangingPunct="1"/>
            <a:r>
              <a:rPr lang="en-US" sz="2000" dirty="0"/>
              <a:t>Objects can encapsulate data</a:t>
            </a:r>
          </a:p>
          <a:p>
            <a:pPr lvl="1" eaLnBrk="1" hangingPunct="1"/>
            <a:endParaRPr lang="en-US" sz="2000" dirty="0"/>
          </a:p>
          <a:p>
            <a:pPr lvl="1" eaLnBrk="1" hangingPunct="1"/>
            <a:endParaRPr lang="en-US" sz="2000" dirty="0"/>
          </a:p>
        </p:txBody>
      </p:sp>
      <p:grpSp>
        <p:nvGrpSpPr>
          <p:cNvPr id="2" name="Group 2"/>
          <p:cNvGrpSpPr>
            <a:grpSpLocks/>
          </p:cNvGrpSpPr>
          <p:nvPr/>
        </p:nvGrpSpPr>
        <p:grpSpPr bwMode="auto">
          <a:xfrm>
            <a:off x="1654175" y="4745470"/>
            <a:ext cx="4708525" cy="1533237"/>
            <a:chOff x="1780" y="3033"/>
            <a:chExt cx="2966" cy="734"/>
          </a:xfrm>
        </p:grpSpPr>
        <p:sp>
          <p:nvSpPr>
            <p:cNvPr id="73734" name="Rectangle 3"/>
            <p:cNvSpPr>
              <a:spLocks noChangeArrowheads="1"/>
            </p:cNvSpPr>
            <p:nvPr/>
          </p:nvSpPr>
          <p:spPr bwMode="auto">
            <a:xfrm>
              <a:off x="1828" y="3077"/>
              <a:ext cx="1025" cy="154"/>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80000"/>
                <a:buFont typeface="Wingdings" pitchFamily="2" charset="2"/>
                <a:buNone/>
              </a:pPr>
              <a:r>
                <a:rPr lang="en-US" sz="1600" b="1" dirty="0"/>
                <a:t>Relational model</a:t>
              </a:r>
              <a:endParaRPr lang="en-US" sz="2600" dirty="0">
                <a:latin typeface="Tahoma" pitchFamily="34" charset="0"/>
              </a:endParaRPr>
            </a:p>
          </p:txBody>
        </p:sp>
        <p:sp>
          <p:nvSpPr>
            <p:cNvPr id="73735" name="Rectangle 4"/>
            <p:cNvSpPr>
              <a:spLocks noChangeArrowheads="1"/>
            </p:cNvSpPr>
            <p:nvPr/>
          </p:nvSpPr>
          <p:spPr bwMode="auto">
            <a:xfrm>
              <a:off x="3024" y="3085"/>
              <a:ext cx="812" cy="154"/>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80000"/>
                <a:buFont typeface="Wingdings" pitchFamily="2" charset="2"/>
                <a:buNone/>
              </a:pPr>
              <a:r>
                <a:rPr lang="en-US" sz="1600" b="1"/>
                <a:t>Object model</a:t>
              </a:r>
              <a:endParaRPr lang="en-US" sz="2600">
                <a:latin typeface="Tahoma" pitchFamily="34" charset="0"/>
              </a:endParaRPr>
            </a:p>
          </p:txBody>
        </p:sp>
        <p:sp>
          <p:nvSpPr>
            <p:cNvPr id="73736" name="Rectangle 5"/>
            <p:cNvSpPr>
              <a:spLocks noChangeArrowheads="1"/>
            </p:cNvSpPr>
            <p:nvPr/>
          </p:nvSpPr>
          <p:spPr bwMode="auto">
            <a:xfrm>
              <a:off x="1802" y="3256"/>
              <a:ext cx="383" cy="154"/>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80000"/>
                <a:buFont typeface="Wingdings" pitchFamily="2" charset="2"/>
                <a:buNone/>
              </a:pPr>
              <a:r>
                <a:rPr lang="en-US" sz="1600"/>
                <a:t>Tables</a:t>
              </a:r>
              <a:endParaRPr lang="en-US" sz="2600">
                <a:latin typeface="Tahoma" pitchFamily="34" charset="0"/>
              </a:endParaRPr>
            </a:p>
          </p:txBody>
        </p:sp>
        <p:sp>
          <p:nvSpPr>
            <p:cNvPr id="73737" name="Rectangle 6"/>
            <p:cNvSpPr>
              <a:spLocks noChangeArrowheads="1"/>
            </p:cNvSpPr>
            <p:nvPr/>
          </p:nvSpPr>
          <p:spPr bwMode="auto">
            <a:xfrm>
              <a:off x="3024" y="3243"/>
              <a:ext cx="434" cy="154"/>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80000"/>
                <a:buFont typeface="Wingdings" pitchFamily="2" charset="2"/>
                <a:buNone/>
              </a:pPr>
              <a:r>
                <a:rPr lang="en-US" sz="1600"/>
                <a:t>Objects</a:t>
              </a:r>
              <a:endParaRPr lang="en-US" sz="2600">
                <a:latin typeface="Tahoma" pitchFamily="34" charset="0"/>
              </a:endParaRPr>
            </a:p>
          </p:txBody>
        </p:sp>
        <p:sp>
          <p:nvSpPr>
            <p:cNvPr id="73738" name="Rectangle 7"/>
            <p:cNvSpPr>
              <a:spLocks noChangeArrowheads="1"/>
            </p:cNvSpPr>
            <p:nvPr/>
          </p:nvSpPr>
          <p:spPr bwMode="auto">
            <a:xfrm>
              <a:off x="1802" y="3434"/>
              <a:ext cx="476" cy="154"/>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80000"/>
                <a:buFont typeface="Wingdings" pitchFamily="2" charset="2"/>
                <a:buNone/>
              </a:pPr>
              <a:r>
                <a:rPr lang="en-US" sz="1600"/>
                <a:t>Records</a:t>
              </a:r>
              <a:endParaRPr lang="en-US" sz="2600">
                <a:latin typeface="Tahoma" pitchFamily="34" charset="0"/>
              </a:endParaRPr>
            </a:p>
          </p:txBody>
        </p:sp>
        <p:sp>
          <p:nvSpPr>
            <p:cNvPr id="73739" name="Rectangle 8"/>
            <p:cNvSpPr>
              <a:spLocks noChangeArrowheads="1"/>
            </p:cNvSpPr>
            <p:nvPr/>
          </p:nvSpPr>
          <p:spPr bwMode="auto">
            <a:xfrm>
              <a:off x="3024" y="3421"/>
              <a:ext cx="434" cy="154"/>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80000"/>
                <a:buFont typeface="Wingdings" pitchFamily="2" charset="2"/>
                <a:buNone/>
              </a:pPr>
              <a:r>
                <a:rPr lang="en-US" sz="1600"/>
                <a:t>Objects</a:t>
              </a:r>
              <a:endParaRPr lang="en-US" sz="2600">
                <a:latin typeface="Tahoma" pitchFamily="34" charset="0"/>
              </a:endParaRPr>
            </a:p>
          </p:txBody>
        </p:sp>
        <p:sp>
          <p:nvSpPr>
            <p:cNvPr id="73740" name="Rectangle 9"/>
            <p:cNvSpPr>
              <a:spLocks noChangeArrowheads="1"/>
            </p:cNvSpPr>
            <p:nvPr/>
          </p:nvSpPr>
          <p:spPr bwMode="auto">
            <a:xfrm>
              <a:off x="1802" y="3613"/>
              <a:ext cx="340" cy="154"/>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80000"/>
                <a:buFont typeface="Wingdings" pitchFamily="2" charset="2"/>
                <a:buNone/>
              </a:pPr>
              <a:r>
                <a:rPr lang="en-US" sz="1600"/>
                <a:t>Fields</a:t>
              </a:r>
              <a:endParaRPr lang="en-US" sz="2600">
                <a:latin typeface="Tahoma" pitchFamily="34" charset="0"/>
              </a:endParaRPr>
            </a:p>
          </p:txBody>
        </p:sp>
        <p:sp>
          <p:nvSpPr>
            <p:cNvPr id="73741" name="Rectangle 10"/>
            <p:cNvSpPr>
              <a:spLocks noChangeArrowheads="1"/>
            </p:cNvSpPr>
            <p:nvPr/>
          </p:nvSpPr>
          <p:spPr bwMode="auto">
            <a:xfrm>
              <a:off x="3024" y="3600"/>
              <a:ext cx="1722" cy="154"/>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80000"/>
                <a:buFont typeface="Wingdings" pitchFamily="2" charset="2"/>
                <a:buNone/>
              </a:pPr>
              <a:r>
                <a:rPr lang="en-US" sz="1600" dirty="0"/>
                <a:t>Data members (encapsulated)</a:t>
              </a:r>
              <a:endParaRPr lang="en-US" sz="2600" dirty="0">
                <a:latin typeface="Tahoma" pitchFamily="34" charset="0"/>
              </a:endParaRPr>
            </a:p>
          </p:txBody>
        </p:sp>
        <p:sp>
          <p:nvSpPr>
            <p:cNvPr id="73742" name="Rectangle 11"/>
            <p:cNvSpPr>
              <a:spLocks noChangeArrowheads="1"/>
            </p:cNvSpPr>
            <p:nvPr/>
          </p:nvSpPr>
          <p:spPr bwMode="auto">
            <a:xfrm>
              <a:off x="1780" y="3033"/>
              <a:ext cx="2934" cy="16"/>
            </a:xfrm>
            <a:prstGeom prst="rect">
              <a:avLst/>
            </a:prstGeom>
            <a:solidFill>
              <a:schemeClr val="tx2">
                <a:lumMod val="75000"/>
              </a:schemeClr>
            </a:solidFill>
            <a:ln w="9525">
              <a:noFill/>
              <a:miter lim="800000"/>
              <a:headEnd/>
              <a:tailEnd/>
            </a:ln>
          </p:spPr>
          <p:txBody>
            <a:bodyPr/>
            <a:lstStyle/>
            <a:p>
              <a:endParaRPr lang="en-GB"/>
            </a:p>
          </p:txBody>
        </p:sp>
        <p:sp>
          <p:nvSpPr>
            <p:cNvPr id="73743" name="Line 12"/>
            <p:cNvSpPr>
              <a:spLocks noChangeShapeType="1"/>
            </p:cNvSpPr>
            <p:nvPr/>
          </p:nvSpPr>
          <p:spPr bwMode="auto">
            <a:xfrm>
              <a:off x="1780" y="3216"/>
              <a:ext cx="2934" cy="1"/>
            </a:xfrm>
            <a:prstGeom prst="line">
              <a:avLst/>
            </a:prstGeom>
            <a:noFill/>
            <a:ln w="0">
              <a:solidFill>
                <a:srgbClr val="000000"/>
              </a:solidFill>
              <a:round/>
              <a:headEnd/>
              <a:tailEnd/>
            </a:ln>
          </p:spPr>
          <p:txBody>
            <a:bodyPr/>
            <a:lstStyle/>
            <a:p>
              <a:endParaRPr lang="ru-RU"/>
            </a:p>
          </p:txBody>
        </p:sp>
        <p:sp>
          <p:nvSpPr>
            <p:cNvPr id="73744" name="Rectangle 13"/>
            <p:cNvSpPr>
              <a:spLocks noChangeArrowheads="1"/>
            </p:cNvSpPr>
            <p:nvPr/>
          </p:nvSpPr>
          <p:spPr bwMode="auto">
            <a:xfrm>
              <a:off x="1780" y="3216"/>
              <a:ext cx="2934" cy="7"/>
            </a:xfrm>
            <a:prstGeom prst="rect">
              <a:avLst/>
            </a:prstGeom>
            <a:solidFill>
              <a:schemeClr val="tx2">
                <a:lumMod val="75000"/>
              </a:schemeClr>
            </a:solidFill>
            <a:ln w="9525">
              <a:noFill/>
              <a:miter lim="800000"/>
              <a:headEnd/>
              <a:tailEnd/>
            </a:ln>
          </p:spPr>
          <p:txBody>
            <a:bodyPr/>
            <a:lstStyle/>
            <a:p>
              <a:endParaRPr lang="en-GB"/>
            </a:p>
          </p:txBody>
        </p:sp>
        <p:sp>
          <p:nvSpPr>
            <p:cNvPr id="73745" name="Rectangle 14"/>
            <p:cNvSpPr>
              <a:spLocks noChangeArrowheads="1"/>
            </p:cNvSpPr>
            <p:nvPr/>
          </p:nvSpPr>
          <p:spPr bwMode="auto">
            <a:xfrm>
              <a:off x="1780" y="3747"/>
              <a:ext cx="2934" cy="16"/>
            </a:xfrm>
            <a:prstGeom prst="rect">
              <a:avLst/>
            </a:prstGeom>
            <a:solidFill>
              <a:schemeClr val="tx2">
                <a:lumMod val="75000"/>
              </a:schemeClr>
            </a:solidFill>
            <a:ln w="9525">
              <a:noFill/>
              <a:miter lim="800000"/>
              <a:headEnd/>
              <a:tailEnd/>
            </a:ln>
          </p:spPr>
          <p:txBody>
            <a:bodyPr/>
            <a:lstStyle/>
            <a:p>
              <a:endParaRPr lang="en-GB"/>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p:txBody>
          <a:bodyPr/>
          <a:lstStyle/>
          <a:p>
            <a:pPr eaLnBrk="1" hangingPunct="1"/>
            <a:r>
              <a:rPr lang="en-US" dirty="0"/>
              <a:t>Object Identity</a:t>
            </a:r>
          </a:p>
        </p:txBody>
      </p:sp>
      <p:sp>
        <p:nvSpPr>
          <p:cNvPr id="74756" name="Rectangle 3"/>
          <p:cNvSpPr>
            <a:spLocks noGrp="1" noChangeArrowheads="1"/>
          </p:cNvSpPr>
          <p:nvPr>
            <p:ph idx="1"/>
          </p:nvPr>
        </p:nvSpPr>
        <p:spPr/>
        <p:txBody>
          <a:bodyPr/>
          <a:lstStyle/>
          <a:p>
            <a:pPr marL="0" indent="0" eaLnBrk="1" hangingPunct="1">
              <a:lnSpc>
                <a:spcPct val="90000"/>
              </a:lnSpc>
              <a:spcBef>
                <a:spcPts val="1200"/>
              </a:spcBef>
              <a:buFontTx/>
              <a:buNone/>
            </a:pPr>
            <a:r>
              <a:rPr lang="en-US" sz="1800" dirty="0"/>
              <a:t>Handle (</a:t>
            </a:r>
            <a:r>
              <a:rPr lang="en-US" sz="1800" dirty="0" err="1">
                <a:solidFill>
                  <a:schemeClr val="tx1">
                    <a:lumMod val="65000"/>
                  </a:schemeClr>
                </a:solidFill>
              </a:rPr>
              <a:t>AcDbHandle</a:t>
            </a:r>
            <a:r>
              <a:rPr lang="en-US" sz="1800" dirty="0"/>
              <a:t>)</a:t>
            </a:r>
          </a:p>
          <a:p>
            <a:pPr lvl="1" eaLnBrk="1" hangingPunct="1">
              <a:lnSpc>
                <a:spcPct val="90000"/>
              </a:lnSpc>
              <a:spcBef>
                <a:spcPts val="1200"/>
              </a:spcBef>
            </a:pPr>
            <a:r>
              <a:rPr lang="en-US" sz="1800" dirty="0"/>
              <a:t>Unique identifier of an object for the life of the drawing</a:t>
            </a:r>
          </a:p>
          <a:p>
            <a:pPr marL="0" indent="0" eaLnBrk="1" hangingPunct="1">
              <a:lnSpc>
                <a:spcPct val="90000"/>
              </a:lnSpc>
              <a:spcBef>
                <a:spcPts val="1200"/>
              </a:spcBef>
              <a:buFontTx/>
              <a:buNone/>
            </a:pPr>
            <a:r>
              <a:rPr lang="en-US" sz="1800" dirty="0"/>
              <a:t>Object ID (</a:t>
            </a:r>
            <a:r>
              <a:rPr lang="en-US" sz="1800" dirty="0" err="1">
                <a:solidFill>
                  <a:schemeClr val="tx1">
                    <a:lumMod val="65000"/>
                  </a:schemeClr>
                </a:solidFill>
              </a:rPr>
              <a:t>AcDbObjectId</a:t>
            </a:r>
            <a:r>
              <a:rPr lang="en-US" sz="1800" dirty="0"/>
              <a:t>)</a:t>
            </a:r>
          </a:p>
          <a:p>
            <a:pPr lvl="1" eaLnBrk="1" hangingPunct="1">
              <a:lnSpc>
                <a:spcPct val="90000"/>
              </a:lnSpc>
              <a:spcBef>
                <a:spcPts val="1200"/>
              </a:spcBef>
            </a:pPr>
            <a:r>
              <a:rPr lang="en-US" sz="1800" dirty="0"/>
              <a:t>Unique identifier of an object for a session of ObjectDBX</a:t>
            </a:r>
          </a:p>
          <a:p>
            <a:pPr lvl="1" eaLnBrk="1" hangingPunct="1">
              <a:lnSpc>
                <a:spcPct val="90000"/>
              </a:lnSpc>
              <a:spcBef>
                <a:spcPts val="1200"/>
              </a:spcBef>
            </a:pPr>
            <a:r>
              <a:rPr lang="en-US" sz="1800" dirty="0"/>
              <a:t>Multiple drawings allowed per session</a:t>
            </a:r>
          </a:p>
          <a:p>
            <a:pPr lvl="1" eaLnBrk="1" hangingPunct="1">
              <a:lnSpc>
                <a:spcPct val="90000"/>
              </a:lnSpc>
              <a:spcBef>
                <a:spcPts val="1200"/>
              </a:spcBef>
            </a:pPr>
            <a:r>
              <a:rPr lang="en-US" sz="1800" dirty="0"/>
              <a:t>IDs unique across ALL files would require too much storage space (GUIDs)</a:t>
            </a:r>
          </a:p>
          <a:p>
            <a:pPr marL="0" indent="0" eaLnBrk="1" hangingPunct="1">
              <a:lnSpc>
                <a:spcPct val="90000"/>
              </a:lnSpc>
              <a:spcBef>
                <a:spcPts val="1200"/>
              </a:spcBef>
              <a:buFontTx/>
              <a:buNone/>
            </a:pPr>
            <a:r>
              <a:rPr lang="en-US" sz="1800" dirty="0"/>
              <a:t>Pointer</a:t>
            </a:r>
          </a:p>
          <a:p>
            <a:pPr lvl="1" eaLnBrk="1" hangingPunct="1">
              <a:lnSpc>
                <a:spcPct val="90000"/>
              </a:lnSpc>
              <a:spcBef>
                <a:spcPts val="1200"/>
              </a:spcBef>
            </a:pPr>
            <a:r>
              <a:rPr lang="en-US" sz="1800" dirty="0"/>
              <a:t>Unique identifier of an object for the duration of a transaction</a:t>
            </a:r>
          </a:p>
        </p:txBody>
      </p:sp>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 Agenda</a:t>
            </a:r>
            <a:endParaRPr lang="ru-RU" dirty="0"/>
          </a:p>
        </p:txBody>
      </p:sp>
      <p:sp>
        <p:nvSpPr>
          <p:cNvPr id="3" name="Content Placeholder 2"/>
          <p:cNvSpPr>
            <a:spLocks noGrp="1"/>
          </p:cNvSpPr>
          <p:nvPr>
            <p:ph idx="1"/>
          </p:nvPr>
        </p:nvSpPr>
        <p:spPr>
          <a:xfrm>
            <a:off x="720116" y="1245970"/>
            <a:ext cx="7933930" cy="4708877"/>
          </a:xfrm>
        </p:spPr>
        <p:txBody>
          <a:bodyPr/>
          <a:lstStyle/>
          <a:p>
            <a:pPr marL="0" indent="0">
              <a:buNone/>
            </a:pPr>
            <a:r>
              <a:rPr lang="en-US" sz="2400" dirty="0"/>
              <a:t>Lectures with Labs</a:t>
            </a:r>
          </a:p>
          <a:p>
            <a:pPr lvl="1"/>
            <a:r>
              <a:rPr lang="en-US" sz="2000" dirty="0"/>
              <a:t>Slides give an abstract overview</a:t>
            </a:r>
          </a:p>
          <a:p>
            <a:pPr lvl="1"/>
            <a:r>
              <a:rPr lang="en-US" sz="2000" dirty="0"/>
              <a:t>Labs and my comments give the practical experience</a:t>
            </a:r>
          </a:p>
          <a:p>
            <a:pPr marL="0" indent="0">
              <a:spcBef>
                <a:spcPts val="1200"/>
              </a:spcBef>
              <a:buNone/>
            </a:pPr>
            <a:r>
              <a:rPr lang="en-US" sz="2400" dirty="0"/>
              <a:t>Lectures:</a:t>
            </a:r>
          </a:p>
          <a:p>
            <a:pPr lvl="1"/>
            <a:r>
              <a:rPr lang="en-US" sz="2000" dirty="0"/>
              <a:t>Overview of APIs</a:t>
            </a:r>
          </a:p>
          <a:p>
            <a:pPr lvl="1"/>
            <a:r>
              <a:rPr lang="en-US" sz="2000" dirty="0"/>
              <a:t>AutoCAD: Hello.arx – Step 1 + 2</a:t>
            </a:r>
          </a:p>
          <a:p>
            <a:pPr lvl="1"/>
            <a:r>
              <a:rPr lang="en-US" sz="2000" dirty="0"/>
              <a:t>ObjectDBX: Structure – Step 3 + 4 </a:t>
            </a:r>
          </a:p>
          <a:p>
            <a:pPr lvl="1"/>
            <a:r>
              <a:rPr lang="en-US" sz="2000" dirty="0"/>
              <a:t>ObjectDBX: Extend it! – Step 5 + 6</a:t>
            </a:r>
          </a:p>
          <a:p>
            <a:pPr lvl="1"/>
            <a:r>
              <a:rPr lang="en-US" sz="2000" dirty="0"/>
              <a:t>AutoCAD: Multi-Document Environment</a:t>
            </a:r>
          </a:p>
          <a:p>
            <a:pPr lvl="1"/>
            <a:r>
              <a:rPr lang="en-US" sz="2000" dirty="0"/>
              <a:t>Notification System – Step 7</a:t>
            </a:r>
          </a:p>
          <a:p>
            <a:pPr lvl="1"/>
            <a:endParaRPr lang="en-US" sz="1800" dirty="0"/>
          </a:p>
        </p:txBody>
      </p:sp>
    </p:spTree>
  </p:cSld>
  <p:clrMapOvr>
    <a:masterClrMapping/>
  </p:clrMapOvr>
  <p:transition spd="med">
    <p:fade thruBlk="1"/>
  </p:transition>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81" name="Rectangle 4"/>
          <p:cNvSpPr>
            <a:spLocks noGrp="1" noChangeArrowheads="1"/>
          </p:cNvSpPr>
          <p:nvPr>
            <p:ph type="title"/>
          </p:nvPr>
        </p:nvSpPr>
        <p:spPr/>
        <p:txBody>
          <a:bodyPr/>
          <a:lstStyle/>
          <a:p>
            <a:pPr eaLnBrk="1" hangingPunct="1"/>
            <a:r>
              <a:rPr lang="en-US" dirty="0"/>
              <a:t>Handles, Object IDs, Pointers</a:t>
            </a:r>
          </a:p>
        </p:txBody>
      </p:sp>
      <p:sp>
        <p:nvSpPr>
          <p:cNvPr id="75779" name="Rectangle 2"/>
          <p:cNvSpPr>
            <a:spLocks noChangeArrowheads="1"/>
          </p:cNvSpPr>
          <p:nvPr/>
        </p:nvSpPr>
        <p:spPr bwMode="auto">
          <a:xfrm>
            <a:off x="2212975" y="1522413"/>
            <a:ext cx="4006850" cy="1446212"/>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eaLnBrk="0" hangingPunct="0">
              <a:spcBef>
                <a:spcPct val="20000"/>
              </a:spcBef>
              <a:buClr>
                <a:srgbClr val="FF0000"/>
              </a:buClr>
              <a:buSzPct val="80000"/>
              <a:buFont typeface="Wingdings" pitchFamily="2" charset="2"/>
              <a:buChar char="ª"/>
            </a:pPr>
            <a:endParaRPr lang="ru-RU" sz="2600">
              <a:latin typeface="Tahoma" pitchFamily="34" charset="0"/>
            </a:endParaRPr>
          </a:p>
        </p:txBody>
      </p:sp>
      <p:sp>
        <p:nvSpPr>
          <p:cNvPr id="75789" name="Rectangle 20"/>
          <p:cNvSpPr>
            <a:spLocks noGrp="1" noChangeArrowheads="1"/>
          </p:cNvSpPr>
          <p:nvPr>
            <p:ph idx="4294967295"/>
          </p:nvPr>
        </p:nvSpPr>
        <p:spPr>
          <a:xfrm>
            <a:off x="812800" y="3214688"/>
            <a:ext cx="5599113" cy="3113087"/>
          </a:xfrm>
          <a:prstGeom prst="rect">
            <a:avLst/>
          </a:prstGeom>
        </p:spPr>
        <p:txBody>
          <a:bodyPr/>
          <a:lstStyle/>
          <a:p>
            <a:pPr marL="0" indent="0" eaLnBrk="1" hangingPunct="1">
              <a:lnSpc>
                <a:spcPct val="80000"/>
              </a:lnSpc>
              <a:spcBef>
                <a:spcPts val="600"/>
              </a:spcBef>
              <a:buFontTx/>
              <a:buNone/>
            </a:pPr>
            <a:r>
              <a:rPr lang="en-US" sz="2000" dirty="0"/>
              <a:t>1. Object read from file</a:t>
            </a:r>
          </a:p>
          <a:p>
            <a:pPr marL="0" lvl="1" indent="0">
              <a:lnSpc>
                <a:spcPct val="80000"/>
              </a:lnSpc>
              <a:spcBef>
                <a:spcPts val="600"/>
              </a:spcBef>
              <a:buNone/>
            </a:pPr>
            <a:r>
              <a:rPr lang="en-US" sz="1800" dirty="0">
                <a:solidFill>
                  <a:schemeClr val="accent4">
                    <a:lumMod val="40000"/>
                    <a:lumOff val="60000"/>
                  </a:schemeClr>
                </a:solidFill>
              </a:rPr>
              <a:t>       </a:t>
            </a:r>
            <a:r>
              <a:rPr lang="en-US" sz="1800" dirty="0">
                <a:solidFill>
                  <a:schemeClr val="tx1">
                    <a:lumMod val="75000"/>
                  </a:schemeClr>
                </a:solidFill>
              </a:rPr>
              <a:t>Handle </a:t>
            </a:r>
            <a:r>
              <a:rPr lang="en-US" sz="1800" dirty="0">
                <a:solidFill>
                  <a:schemeClr val="tx1">
                    <a:lumMod val="75000"/>
                  </a:schemeClr>
                </a:solidFill>
                <a:sym typeface="Wingdings" pitchFamily="2" charset="2"/>
              </a:rPr>
              <a:t></a:t>
            </a:r>
            <a:r>
              <a:rPr lang="en-US" sz="1800" dirty="0">
                <a:solidFill>
                  <a:schemeClr val="tx1">
                    <a:lumMod val="75000"/>
                  </a:schemeClr>
                </a:solidFill>
              </a:rPr>
              <a:t> Object ID</a:t>
            </a:r>
          </a:p>
          <a:p>
            <a:pPr marL="0" indent="0" eaLnBrk="1" hangingPunct="1">
              <a:lnSpc>
                <a:spcPct val="80000"/>
              </a:lnSpc>
              <a:spcBef>
                <a:spcPts val="600"/>
              </a:spcBef>
              <a:buFontTx/>
              <a:buNone/>
            </a:pPr>
            <a:r>
              <a:rPr lang="en-US" sz="2000" dirty="0"/>
              <a:t>2. Object opened</a:t>
            </a:r>
          </a:p>
          <a:p>
            <a:pPr marL="0" lvl="1" indent="0">
              <a:lnSpc>
                <a:spcPct val="80000"/>
              </a:lnSpc>
              <a:spcBef>
                <a:spcPts val="600"/>
              </a:spcBef>
              <a:buNone/>
            </a:pPr>
            <a:r>
              <a:rPr lang="en-US" sz="1800" dirty="0">
                <a:solidFill>
                  <a:schemeClr val="accent4">
                    <a:lumMod val="40000"/>
                    <a:lumOff val="60000"/>
                  </a:schemeClr>
                </a:solidFill>
              </a:rPr>
              <a:t>       </a:t>
            </a:r>
            <a:r>
              <a:rPr lang="en-US" sz="1800" dirty="0">
                <a:solidFill>
                  <a:schemeClr val="tx1">
                    <a:lumMod val="75000"/>
                  </a:schemeClr>
                </a:solidFill>
              </a:rPr>
              <a:t>Object ID </a:t>
            </a:r>
            <a:r>
              <a:rPr lang="en-US" sz="1800" dirty="0">
                <a:solidFill>
                  <a:schemeClr val="tx1">
                    <a:lumMod val="75000"/>
                  </a:schemeClr>
                </a:solidFill>
                <a:sym typeface="Wingdings" pitchFamily="2" charset="2"/>
              </a:rPr>
              <a:t></a:t>
            </a:r>
            <a:r>
              <a:rPr lang="en-US" sz="1800" dirty="0">
                <a:solidFill>
                  <a:schemeClr val="tx1">
                    <a:lumMod val="75000"/>
                  </a:schemeClr>
                </a:solidFill>
              </a:rPr>
              <a:t> Pointer</a:t>
            </a:r>
          </a:p>
          <a:p>
            <a:pPr marL="0" indent="0" eaLnBrk="1" hangingPunct="1">
              <a:lnSpc>
                <a:spcPct val="80000"/>
              </a:lnSpc>
              <a:spcBef>
                <a:spcPts val="600"/>
              </a:spcBef>
              <a:buFontTx/>
              <a:buNone/>
            </a:pPr>
            <a:r>
              <a:rPr lang="en-US" sz="2000" dirty="0"/>
              <a:t>3. New object added to database</a:t>
            </a:r>
          </a:p>
          <a:p>
            <a:pPr marL="0" indent="0" eaLnBrk="1" hangingPunct="1">
              <a:lnSpc>
                <a:spcPct val="80000"/>
              </a:lnSpc>
              <a:spcBef>
                <a:spcPts val="600"/>
              </a:spcBef>
              <a:buFontTx/>
              <a:buNone/>
            </a:pPr>
            <a:r>
              <a:rPr lang="en-US" sz="1800" dirty="0">
                <a:solidFill>
                  <a:schemeClr val="accent4">
                    <a:lumMod val="40000"/>
                    <a:lumOff val="60000"/>
                  </a:schemeClr>
                </a:solidFill>
              </a:rPr>
              <a:t>       </a:t>
            </a:r>
            <a:r>
              <a:rPr lang="en-US" sz="1800" dirty="0">
                <a:solidFill>
                  <a:schemeClr val="tx1">
                    <a:lumMod val="75000"/>
                  </a:schemeClr>
                </a:solidFill>
              </a:rPr>
              <a:t>New Object ID &amp; Handle assigned</a:t>
            </a:r>
          </a:p>
          <a:p>
            <a:pPr marL="0" indent="0" eaLnBrk="1" hangingPunct="1">
              <a:lnSpc>
                <a:spcPct val="80000"/>
              </a:lnSpc>
              <a:spcBef>
                <a:spcPts val="600"/>
              </a:spcBef>
              <a:buFontTx/>
              <a:buNone/>
            </a:pPr>
            <a:r>
              <a:rPr lang="en-US" sz="2000" dirty="0"/>
              <a:t>4. Object closed</a:t>
            </a:r>
          </a:p>
          <a:p>
            <a:pPr marL="0" lvl="1" indent="0">
              <a:lnSpc>
                <a:spcPct val="80000"/>
              </a:lnSpc>
              <a:spcBef>
                <a:spcPts val="600"/>
              </a:spcBef>
              <a:buNone/>
            </a:pPr>
            <a:r>
              <a:rPr lang="en-US" sz="1800" dirty="0">
                <a:solidFill>
                  <a:schemeClr val="accent4">
                    <a:lumMod val="40000"/>
                    <a:lumOff val="60000"/>
                  </a:schemeClr>
                </a:solidFill>
              </a:rPr>
              <a:t>       </a:t>
            </a:r>
            <a:r>
              <a:rPr lang="en-US" sz="1800" dirty="0">
                <a:solidFill>
                  <a:schemeClr val="tx1">
                    <a:lumMod val="75000"/>
                  </a:schemeClr>
                </a:solidFill>
              </a:rPr>
              <a:t>Pointer becomes invalid </a:t>
            </a:r>
          </a:p>
          <a:p>
            <a:pPr marL="0" indent="0" eaLnBrk="1" hangingPunct="1">
              <a:lnSpc>
                <a:spcPct val="80000"/>
              </a:lnSpc>
              <a:spcBef>
                <a:spcPts val="600"/>
              </a:spcBef>
              <a:buFontTx/>
              <a:buNone/>
            </a:pPr>
            <a:r>
              <a:rPr lang="en-US" sz="2000" dirty="0"/>
              <a:t>5. Object saved to file</a:t>
            </a:r>
          </a:p>
          <a:p>
            <a:pPr marL="0" lvl="1" indent="0">
              <a:lnSpc>
                <a:spcPct val="80000"/>
              </a:lnSpc>
              <a:spcBef>
                <a:spcPts val="600"/>
              </a:spcBef>
              <a:buNone/>
            </a:pPr>
            <a:r>
              <a:rPr lang="en-US" sz="1800" dirty="0">
                <a:solidFill>
                  <a:schemeClr val="accent4">
                    <a:lumMod val="40000"/>
                    <a:lumOff val="60000"/>
                  </a:schemeClr>
                </a:solidFill>
              </a:rPr>
              <a:t>       </a:t>
            </a:r>
            <a:r>
              <a:rPr lang="en-US" sz="1800" dirty="0">
                <a:solidFill>
                  <a:schemeClr val="tx1">
                    <a:lumMod val="75000"/>
                  </a:schemeClr>
                </a:solidFill>
              </a:rPr>
              <a:t>Handles are written to disk</a:t>
            </a:r>
          </a:p>
        </p:txBody>
      </p:sp>
      <p:sp>
        <p:nvSpPr>
          <p:cNvPr id="75780" name="Text Box 3"/>
          <p:cNvSpPr txBox="1">
            <a:spLocks noChangeArrowheads="1"/>
          </p:cNvSpPr>
          <p:nvPr/>
        </p:nvSpPr>
        <p:spPr bwMode="auto">
          <a:xfrm>
            <a:off x="3279055" y="1133329"/>
            <a:ext cx="2063750" cy="366712"/>
          </a:xfrm>
          <a:prstGeom prst="rect">
            <a:avLst/>
          </a:prstGeom>
          <a:noFill/>
          <a:ln w="9525">
            <a:noFill/>
            <a:miter lim="800000"/>
            <a:headEnd/>
            <a:tailEnd/>
          </a:ln>
        </p:spPr>
        <p:txBody>
          <a:bodyPr wrap="none">
            <a:spAutoFit/>
          </a:bodyPr>
          <a:lstStyle/>
          <a:p>
            <a:pPr eaLnBrk="0" hangingPunct="0">
              <a:spcBef>
                <a:spcPct val="20000"/>
              </a:spcBef>
              <a:buClr>
                <a:srgbClr val="FF0000"/>
              </a:buClr>
              <a:buSzPct val="80000"/>
              <a:buFont typeface="Wingdings" pitchFamily="2" charset="2"/>
              <a:buNone/>
            </a:pPr>
            <a:r>
              <a:rPr lang="en-US" dirty="0">
                <a:latin typeface="Tahoma" pitchFamily="34" charset="0"/>
              </a:rPr>
              <a:t>ObjectDBX session</a:t>
            </a:r>
          </a:p>
        </p:txBody>
      </p:sp>
      <p:sp>
        <p:nvSpPr>
          <p:cNvPr id="75782" name="AutoShape 5"/>
          <p:cNvSpPr>
            <a:spLocks noChangeArrowheads="1"/>
          </p:cNvSpPr>
          <p:nvPr/>
        </p:nvSpPr>
        <p:spPr bwMode="auto">
          <a:xfrm>
            <a:off x="812800" y="1785938"/>
            <a:ext cx="1066800" cy="838200"/>
          </a:xfrm>
          <a:prstGeom prst="can">
            <a:avLst>
              <a:gd name="adj" fmla="val 25000"/>
            </a:avLst>
          </a:prstGeom>
          <a:solidFill>
            <a:srgbClr val="C0C0C0"/>
          </a:solidFill>
          <a:ln w="9525">
            <a:solidFill>
              <a:schemeClr val="bg2"/>
            </a:solidFill>
            <a:round/>
            <a:headEnd type="none" w="sm" len="sm"/>
            <a:tailEnd type="none" w="sm" len="sm"/>
          </a:ln>
          <a:scene3d>
            <a:camera prst="orthographicFront"/>
            <a:lightRig rig="threePt" dir="t"/>
          </a:scene3d>
          <a:sp3d/>
        </p:spPr>
        <p:txBody>
          <a:bodyPr wrap="none" anchor="ctr"/>
          <a:lstStyle/>
          <a:p>
            <a:pPr algn="ctr"/>
            <a:r>
              <a:rPr lang="en-US" sz="2400">
                <a:latin typeface="Tahoma" pitchFamily="34" charset="0"/>
              </a:rPr>
              <a:t>.dwg</a:t>
            </a:r>
          </a:p>
        </p:txBody>
      </p:sp>
      <p:sp>
        <p:nvSpPr>
          <p:cNvPr id="75783" name="Oval 6"/>
          <p:cNvSpPr>
            <a:spLocks noChangeArrowheads="1"/>
          </p:cNvSpPr>
          <p:nvPr/>
        </p:nvSpPr>
        <p:spPr bwMode="auto">
          <a:xfrm>
            <a:off x="2336800" y="1862138"/>
            <a:ext cx="1600200" cy="758825"/>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dirty="0">
                <a:latin typeface="Tahoma" pitchFamily="34" charset="0"/>
              </a:rPr>
              <a:t>Object</a:t>
            </a:r>
          </a:p>
          <a:p>
            <a:pPr algn="ctr"/>
            <a:r>
              <a:rPr lang="en-US" dirty="0">
                <a:latin typeface="Tahoma" pitchFamily="34" charset="0"/>
              </a:rPr>
              <a:t>Closed</a:t>
            </a:r>
          </a:p>
        </p:txBody>
      </p:sp>
      <p:sp>
        <p:nvSpPr>
          <p:cNvPr id="75784" name="Oval 7"/>
          <p:cNvSpPr>
            <a:spLocks noChangeArrowheads="1"/>
          </p:cNvSpPr>
          <p:nvPr/>
        </p:nvSpPr>
        <p:spPr bwMode="auto">
          <a:xfrm>
            <a:off x="4470400" y="1819564"/>
            <a:ext cx="1671782" cy="801399"/>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dirty="0">
                <a:latin typeface="Tahoma" pitchFamily="34" charset="0"/>
              </a:rPr>
              <a:t>Open</a:t>
            </a:r>
          </a:p>
          <a:p>
            <a:pPr algn="ctr"/>
            <a:r>
              <a:rPr lang="en-US" dirty="0">
                <a:latin typeface="Tahoma" pitchFamily="34" charset="0"/>
              </a:rPr>
              <a:t>AcDbObject</a:t>
            </a:r>
          </a:p>
        </p:txBody>
      </p:sp>
      <p:grpSp>
        <p:nvGrpSpPr>
          <p:cNvPr id="2" name="Group 8"/>
          <p:cNvGrpSpPr>
            <a:grpSpLocks/>
          </p:cNvGrpSpPr>
          <p:nvPr/>
        </p:nvGrpSpPr>
        <p:grpSpPr bwMode="auto">
          <a:xfrm>
            <a:off x="1371986" y="1418931"/>
            <a:ext cx="1803014" cy="455903"/>
            <a:chOff x="1451" y="510"/>
            <a:chExt cx="1381" cy="698"/>
          </a:xfrm>
        </p:grpSpPr>
        <p:sp>
          <p:nvSpPr>
            <p:cNvPr id="75800" name="Freeform 9"/>
            <p:cNvSpPr>
              <a:spLocks/>
            </p:cNvSpPr>
            <p:nvPr/>
          </p:nvSpPr>
          <p:spPr bwMode="auto">
            <a:xfrm>
              <a:off x="1584" y="768"/>
              <a:ext cx="1248" cy="440"/>
            </a:xfrm>
            <a:custGeom>
              <a:avLst/>
              <a:gdLst>
                <a:gd name="T0" fmla="*/ 0 w 1248"/>
                <a:gd name="T1" fmla="*/ 392 h 440"/>
                <a:gd name="T2" fmla="*/ 576 w 1248"/>
                <a:gd name="T3" fmla="*/ 8 h 440"/>
                <a:gd name="T4" fmla="*/ 1248 w 1248"/>
                <a:gd name="T5" fmla="*/ 440 h 440"/>
                <a:gd name="T6" fmla="*/ 0 60000 65536"/>
                <a:gd name="T7" fmla="*/ 0 60000 65536"/>
                <a:gd name="T8" fmla="*/ 0 60000 65536"/>
                <a:gd name="T9" fmla="*/ 0 w 1248"/>
                <a:gd name="T10" fmla="*/ 0 h 440"/>
                <a:gd name="T11" fmla="*/ 1248 w 1248"/>
                <a:gd name="T12" fmla="*/ 440 h 440"/>
              </a:gdLst>
              <a:ahLst/>
              <a:cxnLst>
                <a:cxn ang="T6">
                  <a:pos x="T0" y="T1"/>
                </a:cxn>
                <a:cxn ang="T7">
                  <a:pos x="T2" y="T3"/>
                </a:cxn>
                <a:cxn ang="T8">
                  <a:pos x="T4" y="T5"/>
                </a:cxn>
              </a:cxnLst>
              <a:rect l="T9" t="T10" r="T11" b="T12"/>
              <a:pathLst>
                <a:path w="1248" h="440">
                  <a:moveTo>
                    <a:pt x="0" y="392"/>
                  </a:moveTo>
                  <a:cubicBezTo>
                    <a:pt x="184" y="196"/>
                    <a:pt x="368" y="0"/>
                    <a:pt x="576" y="8"/>
                  </a:cubicBezTo>
                  <a:cubicBezTo>
                    <a:pt x="784" y="16"/>
                    <a:pt x="1128" y="400"/>
                    <a:pt x="1248" y="440"/>
                  </a:cubicBezTo>
                </a:path>
              </a:pathLst>
            </a:custGeom>
            <a:noFill/>
            <a:ln w="47625">
              <a:solidFill>
                <a:schemeClr val="tx1"/>
              </a:solidFill>
              <a:round/>
              <a:headEnd type="none" w="sm" len="sm"/>
              <a:tailEnd type="triangle" w="lg" len="lg"/>
            </a:ln>
            <a:scene3d>
              <a:camera prst="orthographicFront"/>
              <a:lightRig rig="freezing" dir="t"/>
            </a:scene3d>
            <a:sp3d>
              <a:bevelT/>
            </a:sp3d>
          </p:spPr>
          <p:txBody>
            <a:bodyPr wrap="none" anchor="ctr"/>
            <a:lstStyle/>
            <a:p>
              <a:endParaRPr lang="en-GB"/>
            </a:p>
          </p:txBody>
        </p:sp>
        <p:sp>
          <p:nvSpPr>
            <p:cNvPr id="75801" name="Text Box 10"/>
            <p:cNvSpPr txBox="1">
              <a:spLocks noChangeArrowheads="1"/>
            </p:cNvSpPr>
            <p:nvPr/>
          </p:nvSpPr>
          <p:spPr bwMode="auto">
            <a:xfrm>
              <a:off x="1451" y="510"/>
              <a:ext cx="273" cy="515"/>
            </a:xfrm>
            <a:prstGeom prst="rect">
              <a:avLst/>
            </a:prstGeom>
            <a:noFill/>
            <a:ln w="57150">
              <a:noFill/>
              <a:miter lim="800000"/>
              <a:headEnd type="none" w="sm" len="sm"/>
              <a:tailEnd type="none" w="sm" len="sm"/>
            </a:ln>
            <a:scene3d>
              <a:camera prst="orthographicFront"/>
              <a:lightRig rig="threePt" dir="t"/>
            </a:scene3d>
            <a:sp3d>
              <a:bevelT/>
            </a:sp3d>
          </p:spPr>
          <p:txBody>
            <a:bodyPr wrap="none" anchor="ctr">
              <a:spAutoFit/>
            </a:bodyPr>
            <a:lstStyle/>
            <a:p>
              <a:pPr algn="ctr"/>
              <a:r>
                <a:rPr lang="en-US" sz="1600" dirty="0">
                  <a:latin typeface="Tahoma" pitchFamily="34" charset="0"/>
                </a:rPr>
                <a:t>1.</a:t>
              </a:r>
            </a:p>
          </p:txBody>
        </p:sp>
      </p:grpSp>
      <p:grpSp>
        <p:nvGrpSpPr>
          <p:cNvPr id="3" name="Group 11"/>
          <p:cNvGrpSpPr>
            <a:grpSpLocks/>
          </p:cNvGrpSpPr>
          <p:nvPr/>
        </p:nvGrpSpPr>
        <p:grpSpPr bwMode="auto">
          <a:xfrm>
            <a:off x="3479800" y="1626110"/>
            <a:ext cx="1273353" cy="344338"/>
            <a:chOff x="3168" y="768"/>
            <a:chExt cx="1248" cy="516"/>
          </a:xfrm>
        </p:grpSpPr>
        <p:sp>
          <p:nvSpPr>
            <p:cNvPr id="75798" name="Freeform 12"/>
            <p:cNvSpPr>
              <a:spLocks/>
            </p:cNvSpPr>
            <p:nvPr/>
          </p:nvSpPr>
          <p:spPr bwMode="auto">
            <a:xfrm>
              <a:off x="3168" y="768"/>
              <a:ext cx="1248" cy="440"/>
            </a:xfrm>
            <a:custGeom>
              <a:avLst/>
              <a:gdLst>
                <a:gd name="T0" fmla="*/ 0 w 1248"/>
                <a:gd name="T1" fmla="*/ 392 h 440"/>
                <a:gd name="T2" fmla="*/ 576 w 1248"/>
                <a:gd name="T3" fmla="*/ 8 h 440"/>
                <a:gd name="T4" fmla="*/ 1248 w 1248"/>
                <a:gd name="T5" fmla="*/ 440 h 440"/>
                <a:gd name="T6" fmla="*/ 0 60000 65536"/>
                <a:gd name="T7" fmla="*/ 0 60000 65536"/>
                <a:gd name="T8" fmla="*/ 0 60000 65536"/>
                <a:gd name="T9" fmla="*/ 0 w 1248"/>
                <a:gd name="T10" fmla="*/ 0 h 440"/>
                <a:gd name="T11" fmla="*/ 1248 w 1248"/>
                <a:gd name="T12" fmla="*/ 440 h 440"/>
              </a:gdLst>
              <a:ahLst/>
              <a:cxnLst>
                <a:cxn ang="T6">
                  <a:pos x="T0" y="T1"/>
                </a:cxn>
                <a:cxn ang="T7">
                  <a:pos x="T2" y="T3"/>
                </a:cxn>
                <a:cxn ang="T8">
                  <a:pos x="T4" y="T5"/>
                </a:cxn>
              </a:cxnLst>
              <a:rect l="T9" t="T10" r="T11" b="T12"/>
              <a:pathLst>
                <a:path w="1248" h="440">
                  <a:moveTo>
                    <a:pt x="0" y="392"/>
                  </a:moveTo>
                  <a:cubicBezTo>
                    <a:pt x="184" y="196"/>
                    <a:pt x="368" y="0"/>
                    <a:pt x="576" y="8"/>
                  </a:cubicBezTo>
                  <a:cubicBezTo>
                    <a:pt x="784" y="16"/>
                    <a:pt x="1128" y="400"/>
                    <a:pt x="1248" y="440"/>
                  </a:cubicBezTo>
                </a:path>
              </a:pathLst>
            </a:custGeom>
            <a:noFill/>
            <a:ln w="47625">
              <a:solidFill>
                <a:schemeClr val="tx1"/>
              </a:solidFill>
              <a:round/>
              <a:headEnd type="none" w="sm" len="sm"/>
              <a:tailEnd type="triangle" w="lg" len="lg"/>
            </a:ln>
            <a:scene3d>
              <a:camera prst="orthographicFront"/>
              <a:lightRig rig="freezing" dir="t"/>
            </a:scene3d>
            <a:sp3d>
              <a:bevelT/>
            </a:sp3d>
          </p:spPr>
          <p:txBody>
            <a:bodyPr wrap="none" anchor="ctr"/>
            <a:lstStyle/>
            <a:p>
              <a:endParaRPr lang="en-GB"/>
            </a:p>
          </p:txBody>
        </p:sp>
        <p:sp>
          <p:nvSpPr>
            <p:cNvPr id="75799" name="Text Box 13"/>
            <p:cNvSpPr txBox="1">
              <a:spLocks noChangeArrowheads="1"/>
            </p:cNvSpPr>
            <p:nvPr/>
          </p:nvSpPr>
          <p:spPr bwMode="auto">
            <a:xfrm>
              <a:off x="3582" y="777"/>
              <a:ext cx="352" cy="507"/>
            </a:xfrm>
            <a:prstGeom prst="rect">
              <a:avLst/>
            </a:prstGeom>
            <a:noFill/>
            <a:ln w="57150">
              <a:noFill/>
              <a:miter lim="800000"/>
              <a:headEnd type="none" w="sm" len="sm"/>
              <a:tailEnd type="none" w="sm" len="sm"/>
            </a:ln>
          </p:spPr>
          <p:txBody>
            <a:bodyPr wrap="none" anchor="ctr">
              <a:spAutoFit/>
            </a:bodyPr>
            <a:lstStyle/>
            <a:p>
              <a:pPr algn="ctr"/>
              <a:r>
                <a:rPr lang="en-US" sz="1600" dirty="0">
                  <a:solidFill>
                    <a:srgbClr val="0070C0"/>
                  </a:solidFill>
                  <a:latin typeface="Tahoma" pitchFamily="34" charset="0"/>
                </a:rPr>
                <a:t>2.</a:t>
              </a:r>
            </a:p>
          </p:txBody>
        </p:sp>
      </p:grpSp>
      <p:grpSp>
        <p:nvGrpSpPr>
          <p:cNvPr id="4" name="Group 14"/>
          <p:cNvGrpSpPr>
            <a:grpSpLocks/>
          </p:cNvGrpSpPr>
          <p:nvPr/>
        </p:nvGrpSpPr>
        <p:grpSpPr bwMode="auto">
          <a:xfrm>
            <a:off x="3521496" y="2425921"/>
            <a:ext cx="1369681" cy="404467"/>
            <a:chOff x="3216" y="1405"/>
            <a:chExt cx="1248" cy="667"/>
          </a:xfrm>
        </p:grpSpPr>
        <p:sp>
          <p:nvSpPr>
            <p:cNvPr id="75796" name="Freeform 15"/>
            <p:cNvSpPr>
              <a:spLocks/>
            </p:cNvSpPr>
            <p:nvPr/>
          </p:nvSpPr>
          <p:spPr bwMode="auto">
            <a:xfrm flipH="1" flipV="1">
              <a:off x="3216" y="1632"/>
              <a:ext cx="1248" cy="440"/>
            </a:xfrm>
            <a:custGeom>
              <a:avLst/>
              <a:gdLst>
                <a:gd name="T0" fmla="*/ 0 w 1248"/>
                <a:gd name="T1" fmla="*/ 392 h 440"/>
                <a:gd name="T2" fmla="*/ 576 w 1248"/>
                <a:gd name="T3" fmla="*/ 8 h 440"/>
                <a:gd name="T4" fmla="*/ 1248 w 1248"/>
                <a:gd name="T5" fmla="*/ 440 h 440"/>
                <a:gd name="T6" fmla="*/ 0 60000 65536"/>
                <a:gd name="T7" fmla="*/ 0 60000 65536"/>
                <a:gd name="T8" fmla="*/ 0 60000 65536"/>
                <a:gd name="T9" fmla="*/ 0 w 1248"/>
                <a:gd name="T10" fmla="*/ 0 h 440"/>
                <a:gd name="T11" fmla="*/ 1248 w 1248"/>
                <a:gd name="T12" fmla="*/ 440 h 440"/>
              </a:gdLst>
              <a:ahLst/>
              <a:cxnLst>
                <a:cxn ang="T6">
                  <a:pos x="T0" y="T1"/>
                </a:cxn>
                <a:cxn ang="T7">
                  <a:pos x="T2" y="T3"/>
                </a:cxn>
                <a:cxn ang="T8">
                  <a:pos x="T4" y="T5"/>
                </a:cxn>
              </a:cxnLst>
              <a:rect l="T9" t="T10" r="T11" b="T12"/>
              <a:pathLst>
                <a:path w="1248" h="440">
                  <a:moveTo>
                    <a:pt x="0" y="392"/>
                  </a:moveTo>
                  <a:cubicBezTo>
                    <a:pt x="184" y="196"/>
                    <a:pt x="368" y="0"/>
                    <a:pt x="576" y="8"/>
                  </a:cubicBezTo>
                  <a:cubicBezTo>
                    <a:pt x="784" y="16"/>
                    <a:pt x="1128" y="400"/>
                    <a:pt x="1248" y="440"/>
                  </a:cubicBezTo>
                </a:path>
              </a:pathLst>
            </a:custGeom>
            <a:noFill/>
            <a:ln w="47625">
              <a:solidFill>
                <a:schemeClr val="tx1"/>
              </a:solidFill>
              <a:round/>
              <a:headEnd type="none" w="sm" len="sm"/>
              <a:tailEnd type="triangle" w="lg" len="lg"/>
            </a:ln>
            <a:scene3d>
              <a:camera prst="orthographicFront"/>
              <a:lightRig rig="freezing" dir="t"/>
            </a:scene3d>
            <a:sp3d>
              <a:bevelT/>
            </a:sp3d>
          </p:spPr>
          <p:txBody>
            <a:bodyPr wrap="none" anchor="ctr"/>
            <a:lstStyle/>
            <a:p>
              <a:endParaRPr lang="en-GB"/>
            </a:p>
          </p:txBody>
        </p:sp>
        <p:sp>
          <p:nvSpPr>
            <p:cNvPr id="75797" name="Text Box 16"/>
            <p:cNvSpPr txBox="1">
              <a:spLocks noChangeArrowheads="1"/>
            </p:cNvSpPr>
            <p:nvPr/>
          </p:nvSpPr>
          <p:spPr bwMode="auto">
            <a:xfrm>
              <a:off x="3847" y="1405"/>
              <a:ext cx="326" cy="558"/>
            </a:xfrm>
            <a:prstGeom prst="rect">
              <a:avLst/>
            </a:prstGeom>
            <a:noFill/>
            <a:ln w="57150">
              <a:noFill/>
              <a:miter lim="800000"/>
              <a:headEnd type="none" w="sm" len="sm"/>
              <a:tailEnd type="none" w="sm" len="sm"/>
            </a:ln>
            <a:scene3d>
              <a:camera prst="orthographicFront"/>
              <a:lightRig rig="freezing" dir="t"/>
            </a:scene3d>
          </p:spPr>
          <p:txBody>
            <a:bodyPr wrap="none" anchor="ctr">
              <a:spAutoFit/>
            </a:bodyPr>
            <a:lstStyle/>
            <a:p>
              <a:pPr algn="ctr"/>
              <a:r>
                <a:rPr lang="en-US" sz="1600" dirty="0">
                  <a:solidFill>
                    <a:srgbClr val="0070C0"/>
                  </a:solidFill>
                  <a:latin typeface="Tahoma" pitchFamily="34" charset="0"/>
                </a:rPr>
                <a:t>4.</a:t>
              </a:r>
            </a:p>
          </p:txBody>
        </p:sp>
      </p:grpSp>
      <p:grpSp>
        <p:nvGrpSpPr>
          <p:cNvPr id="5" name="Group 17"/>
          <p:cNvGrpSpPr>
            <a:grpSpLocks/>
          </p:cNvGrpSpPr>
          <p:nvPr/>
        </p:nvGrpSpPr>
        <p:grpSpPr bwMode="auto">
          <a:xfrm>
            <a:off x="1498600" y="2547939"/>
            <a:ext cx="1568031" cy="469177"/>
            <a:chOff x="1536" y="1632"/>
            <a:chExt cx="1281" cy="685"/>
          </a:xfrm>
        </p:grpSpPr>
        <p:sp>
          <p:nvSpPr>
            <p:cNvPr id="75794" name="Freeform 18"/>
            <p:cNvSpPr>
              <a:spLocks/>
            </p:cNvSpPr>
            <p:nvPr/>
          </p:nvSpPr>
          <p:spPr bwMode="auto">
            <a:xfrm flipH="1" flipV="1">
              <a:off x="1536" y="1632"/>
              <a:ext cx="1248" cy="440"/>
            </a:xfrm>
            <a:custGeom>
              <a:avLst/>
              <a:gdLst>
                <a:gd name="T0" fmla="*/ 0 w 1248"/>
                <a:gd name="T1" fmla="*/ 392 h 440"/>
                <a:gd name="T2" fmla="*/ 576 w 1248"/>
                <a:gd name="T3" fmla="*/ 8 h 440"/>
                <a:gd name="T4" fmla="*/ 1248 w 1248"/>
                <a:gd name="T5" fmla="*/ 440 h 440"/>
                <a:gd name="T6" fmla="*/ 0 60000 65536"/>
                <a:gd name="T7" fmla="*/ 0 60000 65536"/>
                <a:gd name="T8" fmla="*/ 0 60000 65536"/>
                <a:gd name="T9" fmla="*/ 0 w 1248"/>
                <a:gd name="T10" fmla="*/ 0 h 440"/>
                <a:gd name="T11" fmla="*/ 1248 w 1248"/>
                <a:gd name="T12" fmla="*/ 440 h 440"/>
                <a:gd name="connsiteX0" fmla="*/ 0 w 1248"/>
                <a:gd name="connsiteY0" fmla="*/ 392 h 440"/>
                <a:gd name="connsiteX1" fmla="*/ 644 w 1248"/>
                <a:gd name="connsiteY1" fmla="*/ 8 h 440"/>
                <a:gd name="connsiteX2" fmla="*/ 1248 w 1248"/>
                <a:gd name="connsiteY2" fmla="*/ 440 h 440"/>
                <a:gd name="connsiteX0" fmla="*/ 0 w 1248"/>
                <a:gd name="connsiteY0" fmla="*/ 392 h 440"/>
                <a:gd name="connsiteX1" fmla="*/ 569 w 1248"/>
                <a:gd name="connsiteY1" fmla="*/ 8 h 440"/>
                <a:gd name="connsiteX2" fmla="*/ 1248 w 1248"/>
                <a:gd name="connsiteY2" fmla="*/ 440 h 440"/>
              </a:gdLst>
              <a:ahLst/>
              <a:cxnLst>
                <a:cxn ang="0">
                  <a:pos x="connsiteX0" y="connsiteY0"/>
                </a:cxn>
                <a:cxn ang="0">
                  <a:pos x="connsiteX1" y="connsiteY1"/>
                </a:cxn>
                <a:cxn ang="0">
                  <a:pos x="connsiteX2" y="connsiteY2"/>
                </a:cxn>
              </a:cxnLst>
              <a:rect l="l" t="t" r="r" b="b"/>
              <a:pathLst>
                <a:path w="1248" h="440">
                  <a:moveTo>
                    <a:pt x="0" y="392"/>
                  </a:moveTo>
                  <a:cubicBezTo>
                    <a:pt x="184" y="196"/>
                    <a:pt x="361" y="0"/>
                    <a:pt x="569" y="8"/>
                  </a:cubicBezTo>
                  <a:cubicBezTo>
                    <a:pt x="777" y="16"/>
                    <a:pt x="1128" y="400"/>
                    <a:pt x="1248" y="440"/>
                  </a:cubicBezTo>
                </a:path>
              </a:pathLst>
            </a:custGeom>
            <a:noFill/>
            <a:ln w="47625">
              <a:solidFill>
                <a:schemeClr val="tx1"/>
              </a:solidFill>
              <a:round/>
              <a:headEnd type="none" w="sm" len="sm"/>
              <a:tailEnd type="triangle" w="lg" len="lg"/>
            </a:ln>
            <a:scene3d>
              <a:camera prst="orthographicFront"/>
              <a:lightRig rig="freezing" dir="t"/>
            </a:scene3d>
            <a:sp3d>
              <a:bevelT/>
            </a:sp3d>
          </p:spPr>
          <p:txBody>
            <a:bodyPr wrap="none" anchor="ctr"/>
            <a:lstStyle/>
            <a:p>
              <a:endParaRPr lang="en-GB"/>
            </a:p>
          </p:txBody>
        </p:sp>
        <p:sp>
          <p:nvSpPr>
            <p:cNvPr id="75795" name="Text Box 19"/>
            <p:cNvSpPr txBox="1">
              <a:spLocks noChangeArrowheads="1"/>
            </p:cNvSpPr>
            <p:nvPr/>
          </p:nvSpPr>
          <p:spPr bwMode="auto">
            <a:xfrm>
              <a:off x="2525" y="1826"/>
              <a:ext cx="292" cy="491"/>
            </a:xfrm>
            <a:prstGeom prst="rect">
              <a:avLst/>
            </a:prstGeom>
            <a:noFill/>
            <a:ln w="57150">
              <a:noFill/>
              <a:miter lim="800000"/>
              <a:headEnd type="none" w="sm" len="sm"/>
              <a:tailEnd type="none" w="sm" len="sm"/>
            </a:ln>
          </p:spPr>
          <p:txBody>
            <a:bodyPr wrap="none" anchor="ctr">
              <a:spAutoFit/>
            </a:bodyPr>
            <a:lstStyle/>
            <a:p>
              <a:pPr algn="ctr"/>
              <a:r>
                <a:rPr lang="en-US" sz="1600" dirty="0">
                  <a:solidFill>
                    <a:srgbClr val="0070C0"/>
                  </a:solidFill>
                  <a:latin typeface="Tahoma" pitchFamily="34" charset="0"/>
                </a:rPr>
                <a:t>5.</a:t>
              </a:r>
            </a:p>
          </p:txBody>
        </p:sp>
      </p:grpSp>
      <p:sp>
        <p:nvSpPr>
          <p:cNvPr id="75790" name="Oval 21"/>
          <p:cNvSpPr>
            <a:spLocks noChangeArrowheads="1"/>
          </p:cNvSpPr>
          <p:nvPr/>
        </p:nvSpPr>
        <p:spPr bwMode="auto">
          <a:xfrm>
            <a:off x="6603999" y="1773382"/>
            <a:ext cx="1791855" cy="847581"/>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dirty="0">
                <a:latin typeface="Tahoma" pitchFamily="34" charset="0"/>
              </a:rPr>
              <a:t>New</a:t>
            </a:r>
          </a:p>
          <a:p>
            <a:pPr algn="ctr"/>
            <a:r>
              <a:rPr lang="en-US" dirty="0">
                <a:latin typeface="Tahoma" pitchFamily="34" charset="0"/>
              </a:rPr>
              <a:t>AcDbObject</a:t>
            </a:r>
          </a:p>
        </p:txBody>
      </p:sp>
      <p:grpSp>
        <p:nvGrpSpPr>
          <p:cNvPr id="6" name="Group 22"/>
          <p:cNvGrpSpPr>
            <a:grpSpLocks/>
          </p:cNvGrpSpPr>
          <p:nvPr/>
        </p:nvGrpSpPr>
        <p:grpSpPr bwMode="auto">
          <a:xfrm>
            <a:off x="5765800" y="2473340"/>
            <a:ext cx="1524000" cy="403209"/>
            <a:chOff x="3216" y="1523"/>
            <a:chExt cx="1968" cy="587"/>
          </a:xfrm>
        </p:grpSpPr>
        <p:sp>
          <p:nvSpPr>
            <p:cNvPr id="75792" name="Freeform 23"/>
            <p:cNvSpPr>
              <a:spLocks/>
            </p:cNvSpPr>
            <p:nvPr/>
          </p:nvSpPr>
          <p:spPr bwMode="auto">
            <a:xfrm flipH="1" flipV="1">
              <a:off x="3216" y="1632"/>
              <a:ext cx="1968" cy="478"/>
            </a:xfrm>
            <a:custGeom>
              <a:avLst/>
              <a:gdLst>
                <a:gd name="T0" fmla="*/ 0 w 1248"/>
                <a:gd name="T1" fmla="*/ 644 h 440"/>
                <a:gd name="T2" fmla="*/ 8854 w 1248"/>
                <a:gd name="T3" fmla="*/ 14 h 440"/>
                <a:gd name="T4" fmla="*/ 19188 w 1248"/>
                <a:gd name="T5" fmla="*/ 724 h 440"/>
                <a:gd name="T6" fmla="*/ 0 60000 65536"/>
                <a:gd name="T7" fmla="*/ 0 60000 65536"/>
                <a:gd name="T8" fmla="*/ 0 60000 65536"/>
                <a:gd name="T9" fmla="*/ 0 w 1248"/>
                <a:gd name="T10" fmla="*/ 0 h 440"/>
                <a:gd name="T11" fmla="*/ 1248 w 1248"/>
                <a:gd name="T12" fmla="*/ 440 h 440"/>
              </a:gdLst>
              <a:ahLst/>
              <a:cxnLst>
                <a:cxn ang="T6">
                  <a:pos x="T0" y="T1"/>
                </a:cxn>
                <a:cxn ang="T7">
                  <a:pos x="T2" y="T3"/>
                </a:cxn>
                <a:cxn ang="T8">
                  <a:pos x="T4" y="T5"/>
                </a:cxn>
              </a:cxnLst>
              <a:rect l="T9" t="T10" r="T11" b="T12"/>
              <a:pathLst>
                <a:path w="1248" h="440">
                  <a:moveTo>
                    <a:pt x="0" y="392"/>
                  </a:moveTo>
                  <a:cubicBezTo>
                    <a:pt x="184" y="196"/>
                    <a:pt x="368" y="0"/>
                    <a:pt x="576" y="8"/>
                  </a:cubicBezTo>
                  <a:cubicBezTo>
                    <a:pt x="784" y="16"/>
                    <a:pt x="1128" y="400"/>
                    <a:pt x="1248" y="440"/>
                  </a:cubicBezTo>
                </a:path>
              </a:pathLst>
            </a:custGeom>
            <a:noFill/>
            <a:ln w="47625">
              <a:solidFill>
                <a:schemeClr val="tx1"/>
              </a:solidFill>
              <a:round/>
              <a:headEnd type="none" w="sm" len="sm"/>
              <a:tailEnd type="triangle" w="lg" len="lg"/>
            </a:ln>
            <a:scene3d>
              <a:camera prst="orthographicFront"/>
              <a:lightRig rig="freezing" dir="t"/>
            </a:scene3d>
            <a:sp3d>
              <a:bevelT/>
            </a:sp3d>
          </p:spPr>
          <p:txBody>
            <a:bodyPr wrap="none" anchor="ctr"/>
            <a:lstStyle/>
            <a:p>
              <a:endParaRPr lang="en-GB"/>
            </a:p>
          </p:txBody>
        </p:sp>
        <p:sp>
          <p:nvSpPr>
            <p:cNvPr id="75793" name="Text Box 24"/>
            <p:cNvSpPr txBox="1">
              <a:spLocks noChangeArrowheads="1"/>
            </p:cNvSpPr>
            <p:nvPr/>
          </p:nvSpPr>
          <p:spPr bwMode="auto">
            <a:xfrm>
              <a:off x="4288" y="1523"/>
              <a:ext cx="462" cy="490"/>
            </a:xfrm>
            <a:prstGeom prst="rect">
              <a:avLst/>
            </a:prstGeom>
            <a:noFill/>
            <a:ln w="57150">
              <a:noFill/>
              <a:miter lim="800000"/>
              <a:headEnd type="none" w="sm" len="sm"/>
              <a:tailEnd type="none" w="sm" len="sm"/>
            </a:ln>
          </p:spPr>
          <p:txBody>
            <a:bodyPr wrap="none" anchor="ctr">
              <a:spAutoFit/>
            </a:bodyPr>
            <a:lstStyle/>
            <a:p>
              <a:pPr algn="ctr"/>
              <a:r>
                <a:rPr lang="en-US" sz="1600" dirty="0">
                  <a:latin typeface="Tahoma" pitchFamily="34" charset="0"/>
                </a:rPr>
                <a:t>3.</a:t>
              </a: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803" name="Rectangle 2"/>
          <p:cNvSpPr>
            <a:spLocks noGrp="1" noChangeArrowheads="1"/>
          </p:cNvSpPr>
          <p:nvPr>
            <p:ph type="title"/>
          </p:nvPr>
        </p:nvSpPr>
        <p:spPr/>
        <p:txBody>
          <a:bodyPr/>
          <a:lstStyle/>
          <a:p>
            <a:pPr eaLnBrk="1" hangingPunct="1"/>
            <a:r>
              <a:rPr lang="en-US" dirty="0"/>
              <a:t>Object ID and Entity Name</a:t>
            </a:r>
          </a:p>
        </p:txBody>
      </p:sp>
      <p:sp>
        <p:nvSpPr>
          <p:cNvPr id="76804" name="Rectangle 3"/>
          <p:cNvSpPr>
            <a:spLocks noGrp="1" noChangeArrowheads="1"/>
          </p:cNvSpPr>
          <p:nvPr>
            <p:ph idx="1"/>
          </p:nvPr>
        </p:nvSpPr>
        <p:spPr/>
        <p:txBody>
          <a:bodyPr/>
          <a:lstStyle/>
          <a:p>
            <a:pPr marL="0" indent="0" eaLnBrk="1" hangingPunct="1">
              <a:lnSpc>
                <a:spcPct val="90000"/>
              </a:lnSpc>
              <a:buFontTx/>
              <a:buNone/>
            </a:pPr>
            <a:r>
              <a:rPr lang="en-US" sz="2000" dirty="0" err="1">
                <a:solidFill>
                  <a:srgbClr val="0070C0"/>
                </a:solidFill>
              </a:rPr>
              <a:t>ads_name</a:t>
            </a:r>
            <a:r>
              <a:rPr lang="en-US" sz="2000" dirty="0"/>
              <a:t> is a relic from days of ADS</a:t>
            </a:r>
          </a:p>
          <a:p>
            <a:pPr lvl="2" eaLnBrk="1" hangingPunct="1">
              <a:lnSpc>
                <a:spcPct val="90000"/>
              </a:lnSpc>
            </a:pPr>
            <a:endParaRPr lang="en-US" sz="1800" dirty="0"/>
          </a:p>
          <a:p>
            <a:pPr marL="0" indent="0" eaLnBrk="1" hangingPunct="1">
              <a:lnSpc>
                <a:spcPct val="90000"/>
              </a:lnSpc>
              <a:buFontTx/>
              <a:buNone/>
            </a:pPr>
            <a:r>
              <a:rPr lang="en-US" sz="2000" dirty="0"/>
              <a:t>Virtually the same</a:t>
            </a:r>
          </a:p>
          <a:p>
            <a:pPr lvl="1" eaLnBrk="1" hangingPunct="1">
              <a:lnSpc>
                <a:spcPct val="90000"/>
              </a:lnSpc>
            </a:pPr>
            <a:r>
              <a:rPr lang="en-US" dirty="0"/>
              <a:t>An </a:t>
            </a:r>
            <a:r>
              <a:rPr lang="en-US" dirty="0" err="1">
                <a:solidFill>
                  <a:srgbClr val="0070C0"/>
                </a:solidFill>
              </a:rPr>
              <a:t>ads_name</a:t>
            </a:r>
            <a:endParaRPr lang="en-US" dirty="0">
              <a:solidFill>
                <a:srgbClr val="0070C0"/>
              </a:solidFill>
            </a:endParaRPr>
          </a:p>
          <a:p>
            <a:pPr lvl="2" eaLnBrk="1" hangingPunct="1">
              <a:lnSpc>
                <a:spcPct val="90000"/>
              </a:lnSpc>
            </a:pPr>
            <a:r>
              <a:rPr lang="en-US" sz="1800" dirty="0"/>
              <a:t>Array of two longs</a:t>
            </a:r>
          </a:p>
          <a:p>
            <a:pPr lvl="1" eaLnBrk="1" hangingPunct="1">
              <a:lnSpc>
                <a:spcPct val="90000"/>
              </a:lnSpc>
            </a:pPr>
            <a:r>
              <a:rPr lang="en-US" dirty="0"/>
              <a:t>An </a:t>
            </a:r>
            <a:r>
              <a:rPr lang="en-US" dirty="0" err="1">
                <a:solidFill>
                  <a:srgbClr val="0070C0"/>
                </a:solidFill>
              </a:rPr>
              <a:t>AcDbObjectId</a:t>
            </a:r>
            <a:endParaRPr lang="en-US" dirty="0">
              <a:solidFill>
                <a:srgbClr val="0070C0"/>
              </a:solidFill>
            </a:endParaRPr>
          </a:p>
          <a:p>
            <a:pPr lvl="2" eaLnBrk="1" hangingPunct="1">
              <a:lnSpc>
                <a:spcPct val="90000"/>
              </a:lnSpc>
            </a:pPr>
            <a:r>
              <a:rPr lang="en-US" sz="1800" dirty="0"/>
              <a:t>First element of </a:t>
            </a:r>
            <a:r>
              <a:rPr lang="en-US" sz="1800" dirty="0" err="1">
                <a:solidFill>
                  <a:srgbClr val="0070C0"/>
                </a:solidFill>
              </a:rPr>
              <a:t>ads_name</a:t>
            </a:r>
            <a:endParaRPr lang="en-US" sz="1800" dirty="0">
              <a:solidFill>
                <a:srgbClr val="0070C0"/>
              </a:solidFill>
            </a:endParaRPr>
          </a:p>
          <a:p>
            <a:pPr lvl="2" eaLnBrk="1" hangingPunct="1">
              <a:lnSpc>
                <a:spcPct val="90000"/>
              </a:lnSpc>
            </a:pPr>
            <a:endParaRPr lang="en-US" sz="1800" dirty="0"/>
          </a:p>
          <a:p>
            <a:pPr marL="0" indent="0" eaLnBrk="1" hangingPunct="1">
              <a:lnSpc>
                <a:spcPct val="90000"/>
              </a:lnSpc>
              <a:buFontTx/>
              <a:buNone/>
            </a:pPr>
            <a:r>
              <a:rPr lang="en-US" sz="2000" dirty="0"/>
              <a:t>Exchange one for another</a:t>
            </a:r>
          </a:p>
          <a:p>
            <a:pPr lvl="1" eaLnBrk="1" hangingPunct="1">
              <a:lnSpc>
                <a:spcPct val="90000"/>
              </a:lnSpc>
            </a:pPr>
            <a:r>
              <a:rPr lang="en-US" dirty="0" err="1">
                <a:solidFill>
                  <a:srgbClr val="0070C0"/>
                </a:solidFill>
              </a:rPr>
              <a:t>acdbGetAdsName</a:t>
            </a:r>
            <a:r>
              <a:rPr lang="en-US" dirty="0"/>
              <a:t>( </a:t>
            </a:r>
            <a:r>
              <a:rPr lang="en-US" dirty="0" err="1"/>
              <a:t>adsName</a:t>
            </a:r>
            <a:r>
              <a:rPr lang="en-US" dirty="0"/>
              <a:t>, </a:t>
            </a:r>
            <a:r>
              <a:rPr lang="en-US" dirty="0" err="1"/>
              <a:t>objId</a:t>
            </a:r>
            <a:r>
              <a:rPr lang="en-US" dirty="0"/>
              <a:t> );</a:t>
            </a:r>
          </a:p>
          <a:p>
            <a:pPr lvl="1" eaLnBrk="1" hangingPunct="1">
              <a:lnSpc>
                <a:spcPct val="90000"/>
              </a:lnSpc>
            </a:pPr>
            <a:r>
              <a:rPr lang="en-US" dirty="0" err="1">
                <a:solidFill>
                  <a:srgbClr val="0070C0"/>
                </a:solidFill>
              </a:rPr>
              <a:t>acdbGetObjectId</a:t>
            </a:r>
            <a:r>
              <a:rPr lang="en-US" dirty="0"/>
              <a:t>( </a:t>
            </a:r>
            <a:r>
              <a:rPr lang="en-US" dirty="0" err="1"/>
              <a:t>objId</a:t>
            </a:r>
            <a:r>
              <a:rPr lang="en-US" dirty="0"/>
              <a:t>, </a:t>
            </a:r>
            <a:r>
              <a:rPr lang="en-US" dirty="0" err="1"/>
              <a:t>adsName</a:t>
            </a:r>
            <a:r>
              <a:rPr lang="en-US" dirty="0"/>
              <a:t> );</a:t>
            </a:r>
          </a:p>
        </p:txBody>
      </p:sp>
    </p:spTree>
  </p:cSld>
  <p:clrMapOvr>
    <a:masterClrMapping/>
  </p:clrMapOvr>
  <p:transition>
    <p:fade thruBlk="1"/>
  </p:transition>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7" name="Rectangle 2"/>
          <p:cNvSpPr>
            <a:spLocks noGrp="1" noChangeArrowheads="1"/>
          </p:cNvSpPr>
          <p:nvPr>
            <p:ph type="title"/>
          </p:nvPr>
        </p:nvSpPr>
        <p:spPr/>
        <p:txBody>
          <a:bodyPr/>
          <a:lstStyle/>
          <a:p>
            <a:pPr eaLnBrk="1" hangingPunct="1"/>
            <a:r>
              <a:rPr lang="en-US" dirty="0"/>
              <a:t>Open Modes</a:t>
            </a:r>
          </a:p>
        </p:txBody>
      </p:sp>
      <p:sp>
        <p:nvSpPr>
          <p:cNvPr id="77828" name="Rectangle 3"/>
          <p:cNvSpPr>
            <a:spLocks noGrp="1" noChangeArrowheads="1"/>
          </p:cNvSpPr>
          <p:nvPr>
            <p:ph idx="1"/>
          </p:nvPr>
        </p:nvSpPr>
        <p:spPr>
          <a:xfrm>
            <a:off x="749300" y="1360850"/>
            <a:ext cx="7933930" cy="4708877"/>
          </a:xfrm>
        </p:spPr>
        <p:txBody>
          <a:bodyPr/>
          <a:lstStyle/>
          <a:p>
            <a:pPr marL="0" indent="0" eaLnBrk="1" hangingPunct="1">
              <a:lnSpc>
                <a:spcPct val="90000"/>
              </a:lnSpc>
              <a:spcBef>
                <a:spcPts val="1200"/>
              </a:spcBef>
              <a:buFontTx/>
              <a:buNone/>
            </a:pPr>
            <a:r>
              <a:rPr lang="en-US" sz="2400" dirty="0"/>
              <a:t>Read</a:t>
            </a:r>
          </a:p>
          <a:p>
            <a:pPr lvl="1" eaLnBrk="1" hangingPunct="1">
              <a:lnSpc>
                <a:spcPct val="90000"/>
              </a:lnSpc>
              <a:spcBef>
                <a:spcPts val="1200"/>
              </a:spcBef>
            </a:pPr>
            <a:r>
              <a:rPr lang="en-US" sz="2400" dirty="0"/>
              <a:t>255 simultaneous readers</a:t>
            </a:r>
          </a:p>
          <a:p>
            <a:pPr marL="0" indent="0" eaLnBrk="1" hangingPunct="1">
              <a:lnSpc>
                <a:spcPct val="90000"/>
              </a:lnSpc>
              <a:spcBef>
                <a:spcPts val="1200"/>
              </a:spcBef>
              <a:buFontTx/>
              <a:buNone/>
            </a:pPr>
            <a:r>
              <a:rPr lang="en-US" sz="2400" dirty="0"/>
              <a:t>Write</a:t>
            </a:r>
          </a:p>
          <a:p>
            <a:pPr lvl="1" eaLnBrk="1" hangingPunct="1">
              <a:lnSpc>
                <a:spcPct val="90000"/>
              </a:lnSpc>
              <a:spcBef>
                <a:spcPts val="1200"/>
              </a:spcBef>
            </a:pPr>
            <a:r>
              <a:rPr lang="en-US" sz="2400" dirty="0"/>
              <a:t>Open/Close model</a:t>
            </a:r>
          </a:p>
          <a:p>
            <a:pPr lvl="2" eaLnBrk="1" hangingPunct="1">
              <a:lnSpc>
                <a:spcPct val="90000"/>
              </a:lnSpc>
              <a:spcBef>
                <a:spcPts val="600"/>
              </a:spcBef>
            </a:pPr>
            <a:r>
              <a:rPr lang="en-US" sz="2000" dirty="0"/>
              <a:t>1 writer at a time</a:t>
            </a:r>
          </a:p>
          <a:p>
            <a:pPr lvl="2" eaLnBrk="1" hangingPunct="1">
              <a:lnSpc>
                <a:spcPct val="90000"/>
              </a:lnSpc>
              <a:spcBef>
                <a:spcPts val="600"/>
              </a:spcBef>
            </a:pPr>
            <a:r>
              <a:rPr lang="en-US" sz="2000" dirty="0"/>
              <a:t>read/write are mutually exclusive</a:t>
            </a:r>
          </a:p>
          <a:p>
            <a:pPr lvl="1" eaLnBrk="1" hangingPunct="1">
              <a:lnSpc>
                <a:spcPct val="90000"/>
              </a:lnSpc>
              <a:spcBef>
                <a:spcPts val="1200"/>
              </a:spcBef>
            </a:pPr>
            <a:r>
              <a:rPr lang="en-US" sz="2400" dirty="0"/>
              <a:t>Transaction model</a:t>
            </a:r>
          </a:p>
          <a:p>
            <a:pPr lvl="2" eaLnBrk="1" hangingPunct="1">
              <a:lnSpc>
                <a:spcPct val="90000"/>
              </a:lnSpc>
              <a:spcBef>
                <a:spcPts val="600"/>
              </a:spcBef>
            </a:pPr>
            <a:r>
              <a:rPr lang="en-US" sz="2000" dirty="0"/>
              <a:t>multiple writers are allowed</a:t>
            </a:r>
          </a:p>
          <a:p>
            <a:pPr lvl="2" eaLnBrk="1" hangingPunct="1">
              <a:lnSpc>
                <a:spcPct val="90000"/>
              </a:lnSpc>
              <a:spcBef>
                <a:spcPts val="600"/>
              </a:spcBef>
            </a:pPr>
            <a:r>
              <a:rPr lang="en-US" sz="2000" dirty="0"/>
              <a:t>read/write are NOT exclusive</a:t>
            </a:r>
          </a:p>
          <a:p>
            <a:pPr marL="0" indent="0" eaLnBrk="1" hangingPunct="1">
              <a:lnSpc>
                <a:spcPct val="90000"/>
              </a:lnSpc>
              <a:spcBef>
                <a:spcPts val="1200"/>
              </a:spcBef>
              <a:buFontTx/>
              <a:buNone/>
            </a:pPr>
            <a:r>
              <a:rPr lang="en-US" sz="2400" dirty="0"/>
              <a:t>Notify</a:t>
            </a:r>
          </a:p>
          <a:p>
            <a:pPr lvl="1" eaLnBrk="1" hangingPunct="1">
              <a:lnSpc>
                <a:spcPct val="90000"/>
              </a:lnSpc>
              <a:spcBef>
                <a:spcPts val="1200"/>
              </a:spcBef>
            </a:pPr>
            <a:r>
              <a:rPr lang="en-US" sz="2400" dirty="0"/>
              <a:t>Used internally</a:t>
            </a:r>
          </a:p>
        </p:txBody>
      </p:sp>
    </p:spTree>
  </p:cSld>
  <p:clrMapOvr>
    <a:masterClrMapping/>
  </p:clrMapOvr>
  <p:transition>
    <p:fade thruBlk="1"/>
  </p:transition>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8851" name="Rectangle 2"/>
          <p:cNvSpPr>
            <a:spLocks noGrp="1" noChangeArrowheads="1"/>
          </p:cNvSpPr>
          <p:nvPr>
            <p:ph type="title"/>
          </p:nvPr>
        </p:nvSpPr>
        <p:spPr/>
        <p:txBody>
          <a:bodyPr/>
          <a:lstStyle/>
          <a:p>
            <a:pPr eaLnBrk="1" hangingPunct="1"/>
            <a:r>
              <a:rPr lang="en-US" dirty="0"/>
              <a:t>Transactions</a:t>
            </a:r>
          </a:p>
        </p:txBody>
      </p:sp>
      <p:sp>
        <p:nvSpPr>
          <p:cNvPr id="78852" name="Rectangle 3"/>
          <p:cNvSpPr>
            <a:spLocks noGrp="1" noChangeArrowheads="1"/>
          </p:cNvSpPr>
          <p:nvPr>
            <p:ph idx="1"/>
          </p:nvPr>
        </p:nvSpPr>
        <p:spPr>
          <a:xfrm>
            <a:off x="615950" y="1194301"/>
            <a:ext cx="7933930" cy="4708877"/>
          </a:xfrm>
        </p:spPr>
        <p:txBody>
          <a:bodyPr/>
          <a:lstStyle/>
          <a:p>
            <a:pPr marL="0" indent="0" eaLnBrk="1" hangingPunct="1">
              <a:buFontTx/>
              <a:buNone/>
            </a:pPr>
            <a:r>
              <a:rPr lang="en-US" sz="2800" dirty="0"/>
              <a:t>Two models</a:t>
            </a:r>
          </a:p>
          <a:p>
            <a:pPr lvl="1" eaLnBrk="1" hangingPunct="1"/>
            <a:r>
              <a:rPr lang="en-US" dirty="0"/>
              <a:t>Open/Close</a:t>
            </a:r>
          </a:p>
          <a:p>
            <a:pPr lvl="2" eaLnBrk="1" hangingPunct="1"/>
            <a:r>
              <a:rPr lang="en-US" sz="1800" dirty="0" err="1">
                <a:solidFill>
                  <a:schemeClr val="tx1">
                    <a:lumMod val="75000"/>
                  </a:schemeClr>
                </a:solidFill>
              </a:rPr>
              <a:t>acdbOpenObject</a:t>
            </a:r>
            <a:endParaRPr lang="en-US" sz="1800" dirty="0">
              <a:solidFill>
                <a:schemeClr val="tx1">
                  <a:lumMod val="75000"/>
                </a:schemeClr>
              </a:solidFill>
            </a:endParaRPr>
          </a:p>
          <a:p>
            <a:pPr lvl="2" eaLnBrk="1" hangingPunct="1"/>
            <a:r>
              <a:rPr lang="en-US" sz="1800" dirty="0">
                <a:solidFill>
                  <a:schemeClr val="tx1">
                    <a:lumMod val="75000"/>
                  </a:schemeClr>
                </a:solidFill>
              </a:rPr>
              <a:t>AcDbObject</a:t>
            </a:r>
            <a:r>
              <a:rPr lang="en-US" sz="1800" dirty="0"/>
              <a:t>::</a:t>
            </a:r>
            <a:r>
              <a:rPr lang="en-US" sz="1800" dirty="0">
                <a:solidFill>
                  <a:schemeClr val="tx1">
                    <a:lumMod val="75000"/>
                  </a:schemeClr>
                </a:solidFill>
              </a:rPr>
              <a:t>close</a:t>
            </a:r>
            <a:r>
              <a:rPr lang="en-US" sz="1800" dirty="0"/>
              <a:t>, </a:t>
            </a:r>
            <a:r>
              <a:rPr lang="en-US" sz="1800" dirty="0">
                <a:solidFill>
                  <a:schemeClr val="tx1">
                    <a:lumMod val="75000"/>
                  </a:schemeClr>
                </a:solidFill>
              </a:rPr>
              <a:t>AcDbObject</a:t>
            </a:r>
            <a:r>
              <a:rPr lang="en-US" sz="1800" dirty="0"/>
              <a:t>::</a:t>
            </a:r>
            <a:r>
              <a:rPr lang="en-US" sz="1800" dirty="0">
                <a:solidFill>
                  <a:schemeClr val="tx1">
                    <a:lumMod val="75000"/>
                  </a:schemeClr>
                </a:solidFill>
              </a:rPr>
              <a:t>cancel</a:t>
            </a:r>
          </a:p>
          <a:p>
            <a:pPr lvl="1" eaLnBrk="1" hangingPunct="1"/>
            <a:r>
              <a:rPr lang="en-US" dirty="0"/>
              <a:t>Transaction</a:t>
            </a:r>
          </a:p>
          <a:p>
            <a:pPr lvl="2" eaLnBrk="1" hangingPunct="1"/>
            <a:r>
              <a:rPr lang="en-US" sz="1800" dirty="0" err="1">
                <a:solidFill>
                  <a:schemeClr val="tx1">
                    <a:lumMod val="75000"/>
                  </a:schemeClr>
                </a:solidFill>
              </a:rPr>
              <a:t>AcDbTransactionManager</a:t>
            </a:r>
            <a:r>
              <a:rPr lang="en-US" sz="1800" dirty="0"/>
              <a:t>::</a:t>
            </a:r>
            <a:r>
              <a:rPr lang="en-US" sz="1800" dirty="0" err="1">
                <a:solidFill>
                  <a:schemeClr val="tx1">
                    <a:lumMod val="75000"/>
                  </a:schemeClr>
                </a:solidFill>
              </a:rPr>
              <a:t>startTransaction</a:t>
            </a:r>
            <a:endParaRPr lang="en-US" sz="1800" dirty="0">
              <a:solidFill>
                <a:schemeClr val="tx1">
                  <a:lumMod val="75000"/>
                </a:schemeClr>
              </a:solidFill>
            </a:endParaRPr>
          </a:p>
          <a:p>
            <a:pPr lvl="2" eaLnBrk="1" hangingPunct="1"/>
            <a:r>
              <a:rPr lang="en-US" sz="1800" dirty="0" err="1">
                <a:solidFill>
                  <a:schemeClr val="tx1">
                    <a:lumMod val="75000"/>
                  </a:schemeClr>
                </a:solidFill>
              </a:rPr>
              <a:t>AcTransaction</a:t>
            </a:r>
            <a:r>
              <a:rPr lang="en-US" sz="1800" dirty="0"/>
              <a:t>::</a:t>
            </a:r>
            <a:r>
              <a:rPr lang="en-US" sz="1800" dirty="0" err="1">
                <a:solidFill>
                  <a:schemeClr val="tx1">
                    <a:lumMod val="75000"/>
                  </a:schemeClr>
                </a:solidFill>
              </a:rPr>
              <a:t>getObject</a:t>
            </a:r>
            <a:endParaRPr lang="en-US" sz="1800" dirty="0">
              <a:solidFill>
                <a:schemeClr val="tx1">
                  <a:lumMod val="75000"/>
                </a:schemeClr>
              </a:solidFill>
            </a:endParaRPr>
          </a:p>
          <a:p>
            <a:pPr lvl="2" eaLnBrk="1" hangingPunct="1"/>
            <a:r>
              <a:rPr lang="en-US" sz="1800" dirty="0" err="1">
                <a:solidFill>
                  <a:schemeClr val="tx1">
                    <a:lumMod val="75000"/>
                  </a:schemeClr>
                </a:solidFill>
              </a:rPr>
              <a:t>AcDbTransactionManager</a:t>
            </a:r>
            <a:r>
              <a:rPr lang="en-US" sz="1800" dirty="0"/>
              <a:t>::</a:t>
            </a:r>
            <a:r>
              <a:rPr lang="en-US" sz="1800" dirty="0" err="1">
                <a:solidFill>
                  <a:schemeClr val="tx1">
                    <a:lumMod val="75000"/>
                  </a:schemeClr>
                </a:solidFill>
              </a:rPr>
              <a:t>end/abortTransaction</a:t>
            </a:r>
          </a:p>
          <a:p>
            <a:pPr marL="0" indent="0" eaLnBrk="1" hangingPunct="1">
              <a:buFontTx/>
              <a:buNone/>
            </a:pPr>
            <a:endParaRPr lang="en-US" sz="2000" dirty="0"/>
          </a:p>
          <a:p>
            <a:pPr marL="0" indent="0" eaLnBrk="1" hangingPunct="1">
              <a:buFontTx/>
              <a:buNone/>
            </a:pPr>
            <a:r>
              <a:rPr lang="en-US" sz="2800" dirty="0"/>
              <a:t>Do not mix transaction models</a:t>
            </a:r>
          </a:p>
          <a:p>
            <a:pPr lvl="1" eaLnBrk="1" hangingPunct="1"/>
            <a:r>
              <a:rPr lang="en-US" dirty="0"/>
              <a:t>e.g. </a:t>
            </a:r>
            <a:r>
              <a:rPr lang="en-US" dirty="0" err="1">
                <a:solidFill>
                  <a:schemeClr val="tx1">
                    <a:lumMod val="75000"/>
                  </a:schemeClr>
                </a:solidFill>
              </a:rPr>
              <a:t>getObject</a:t>
            </a:r>
            <a:r>
              <a:rPr lang="en-US" dirty="0"/>
              <a:t>, then </a:t>
            </a:r>
            <a:r>
              <a:rPr lang="en-US" dirty="0">
                <a:solidFill>
                  <a:schemeClr val="tx1">
                    <a:lumMod val="75000"/>
                  </a:schemeClr>
                </a:solidFill>
              </a:rPr>
              <a:t>close</a:t>
            </a:r>
          </a:p>
        </p:txBody>
      </p:sp>
    </p:spTree>
  </p:cSld>
  <p:clrMapOvr>
    <a:masterClrMapping/>
  </p:clrMapOvr>
  <p:transition>
    <p:fade thruBlk="1"/>
  </p:transition>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876" name="Rectangle 3"/>
          <p:cNvSpPr>
            <a:spLocks noGrp="1" noChangeArrowheads="1"/>
          </p:cNvSpPr>
          <p:nvPr>
            <p:ph type="title"/>
          </p:nvPr>
        </p:nvSpPr>
        <p:spPr/>
        <p:txBody>
          <a:bodyPr/>
          <a:lstStyle/>
          <a:p>
            <a:pPr eaLnBrk="1" hangingPunct="1"/>
            <a:r>
              <a:rPr lang="en-US" dirty="0">
                <a:solidFill>
                  <a:srgbClr val="0070C0"/>
                </a:solidFill>
              </a:rPr>
              <a:t>Nesting </a:t>
            </a:r>
            <a:r>
              <a:rPr lang="en-US" dirty="0" err="1">
                <a:solidFill>
                  <a:srgbClr val="0070C0"/>
                </a:solidFill>
              </a:rPr>
              <a:t>AcTransactions</a:t>
            </a:r>
            <a:endParaRPr lang="en-US" dirty="0">
              <a:solidFill>
                <a:srgbClr val="0070C0"/>
              </a:solidFill>
            </a:endParaRPr>
          </a:p>
        </p:txBody>
      </p:sp>
      <p:sp>
        <p:nvSpPr>
          <p:cNvPr id="79877" name="Rectangle 4"/>
          <p:cNvSpPr>
            <a:spLocks noGrp="1" noChangeArrowheads="1"/>
          </p:cNvSpPr>
          <p:nvPr>
            <p:ph idx="1"/>
          </p:nvPr>
        </p:nvSpPr>
        <p:spPr>
          <a:xfrm>
            <a:off x="1084263" y="4243388"/>
            <a:ext cx="6402387" cy="1947862"/>
          </a:xfrm>
        </p:spPr>
        <p:txBody>
          <a:bodyPr/>
          <a:lstStyle/>
          <a:p>
            <a:pPr marL="0" indent="0" eaLnBrk="1" hangingPunct="1">
              <a:lnSpc>
                <a:spcPct val="80000"/>
              </a:lnSpc>
              <a:buFontTx/>
              <a:buNone/>
            </a:pPr>
            <a:r>
              <a:rPr lang="en-US" sz="1800" dirty="0"/>
              <a:t>1. Client starts Trans1 and gets Obj1 &amp; Obj2</a:t>
            </a:r>
          </a:p>
          <a:p>
            <a:pPr marL="0" indent="0" eaLnBrk="1" hangingPunct="1">
              <a:lnSpc>
                <a:spcPct val="80000"/>
              </a:lnSpc>
              <a:buFontTx/>
              <a:buNone/>
            </a:pPr>
            <a:r>
              <a:rPr lang="en-US" sz="1800" dirty="0"/>
              <a:t>2. Client starts Trans2 and gets Obj2 &amp; Obj3</a:t>
            </a:r>
          </a:p>
          <a:p>
            <a:pPr marL="0" indent="0" eaLnBrk="1" hangingPunct="1">
              <a:lnSpc>
                <a:spcPct val="80000"/>
              </a:lnSpc>
              <a:buFontTx/>
              <a:buNone/>
            </a:pPr>
            <a:r>
              <a:rPr lang="en-US" sz="1800" dirty="0"/>
              <a:t>3. Client commits Trans2</a:t>
            </a:r>
          </a:p>
          <a:p>
            <a:pPr lvl="1" eaLnBrk="1" hangingPunct="1">
              <a:lnSpc>
                <a:spcPct val="80000"/>
              </a:lnSpc>
            </a:pPr>
            <a:r>
              <a:rPr lang="en-US" sz="1400" b="1" dirty="0"/>
              <a:t>Trans2 changes are committed</a:t>
            </a:r>
          </a:p>
          <a:p>
            <a:pPr marL="0" indent="0" eaLnBrk="1" hangingPunct="1">
              <a:lnSpc>
                <a:spcPct val="80000"/>
              </a:lnSpc>
              <a:buFontTx/>
              <a:buNone/>
            </a:pPr>
            <a:r>
              <a:rPr lang="en-US" sz="1800" dirty="0"/>
              <a:t>4a. Client commits Trans1</a:t>
            </a:r>
          </a:p>
          <a:p>
            <a:pPr lvl="1" eaLnBrk="1" hangingPunct="1">
              <a:lnSpc>
                <a:spcPct val="80000"/>
              </a:lnSpc>
            </a:pPr>
            <a:r>
              <a:rPr lang="en-US" sz="1400" b="1" dirty="0"/>
              <a:t>Trans1 changes are committed</a:t>
            </a:r>
          </a:p>
          <a:p>
            <a:pPr marL="0" indent="0" eaLnBrk="1" hangingPunct="1">
              <a:lnSpc>
                <a:spcPct val="80000"/>
              </a:lnSpc>
              <a:buFontTx/>
              <a:buNone/>
            </a:pPr>
            <a:r>
              <a:rPr lang="en-US" sz="1800" dirty="0"/>
              <a:t>4b. Client aborts Trans1 instead</a:t>
            </a:r>
          </a:p>
          <a:p>
            <a:pPr lvl="1" eaLnBrk="1" hangingPunct="1">
              <a:lnSpc>
                <a:spcPct val="80000"/>
              </a:lnSpc>
            </a:pPr>
            <a:r>
              <a:rPr lang="en-US" sz="1400" b="1" dirty="0"/>
              <a:t>Trans1 (and Trans2) changes are rolled back</a:t>
            </a:r>
          </a:p>
        </p:txBody>
      </p:sp>
      <p:sp>
        <p:nvSpPr>
          <p:cNvPr id="79875" name="Rectangle 2"/>
          <p:cNvSpPr>
            <a:spLocks noChangeArrowheads="1"/>
          </p:cNvSpPr>
          <p:nvPr/>
        </p:nvSpPr>
        <p:spPr bwMode="auto">
          <a:xfrm>
            <a:off x="4851400" y="3124200"/>
            <a:ext cx="2895600" cy="838200"/>
          </a:xfrm>
          <a:prstGeom prst="rect">
            <a:avLst/>
          </a:prstGeom>
          <a:solidFill>
            <a:srgbClr val="C0C0C0"/>
          </a:solidFill>
          <a:ln w="9525">
            <a:solidFill>
              <a:schemeClr val="tx1"/>
            </a:solidFill>
            <a:miter lim="800000"/>
            <a:headEnd/>
            <a:tailEnd/>
          </a:ln>
        </p:spPr>
        <p:txBody>
          <a:bodyPr wrap="none" anchor="ctr"/>
          <a:lstStyle/>
          <a:p>
            <a:endParaRPr lang="en-GB"/>
          </a:p>
        </p:txBody>
      </p:sp>
      <p:grpSp>
        <p:nvGrpSpPr>
          <p:cNvPr id="2" name="Group 5"/>
          <p:cNvGrpSpPr>
            <a:grpSpLocks/>
          </p:cNvGrpSpPr>
          <p:nvPr/>
        </p:nvGrpSpPr>
        <p:grpSpPr bwMode="auto">
          <a:xfrm>
            <a:off x="1270000" y="1219200"/>
            <a:ext cx="6705600" cy="1752600"/>
            <a:chOff x="1200" y="576"/>
            <a:chExt cx="4224" cy="1104"/>
          </a:xfrm>
        </p:grpSpPr>
        <p:sp>
          <p:nvSpPr>
            <p:cNvPr id="79912" name="Line 6"/>
            <p:cNvSpPr>
              <a:spLocks noChangeShapeType="1"/>
            </p:cNvSpPr>
            <p:nvPr/>
          </p:nvSpPr>
          <p:spPr bwMode="auto">
            <a:xfrm>
              <a:off x="2208" y="1440"/>
              <a:ext cx="3216" cy="0"/>
            </a:xfrm>
            <a:prstGeom prst="line">
              <a:avLst/>
            </a:prstGeom>
            <a:noFill/>
            <a:ln w="9525">
              <a:solidFill>
                <a:schemeClr val="tx1"/>
              </a:solidFill>
              <a:round/>
              <a:headEnd/>
              <a:tailEnd type="triangle" w="med" len="med"/>
            </a:ln>
          </p:spPr>
          <p:txBody>
            <a:bodyPr wrap="none" anchor="ctr"/>
            <a:lstStyle/>
            <a:p>
              <a:endParaRPr lang="ru-RU"/>
            </a:p>
          </p:txBody>
        </p:sp>
        <p:sp>
          <p:nvSpPr>
            <p:cNvPr id="79913" name="Oval 7"/>
            <p:cNvSpPr>
              <a:spLocks noChangeArrowheads="1"/>
            </p:cNvSpPr>
            <p:nvPr/>
          </p:nvSpPr>
          <p:spPr bwMode="auto">
            <a:xfrm>
              <a:off x="2352" y="1344"/>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obj1</a:t>
              </a:r>
            </a:p>
          </p:txBody>
        </p:sp>
        <p:sp>
          <p:nvSpPr>
            <p:cNvPr id="79914" name="Oval 8"/>
            <p:cNvSpPr>
              <a:spLocks noChangeArrowheads="1"/>
            </p:cNvSpPr>
            <p:nvPr/>
          </p:nvSpPr>
          <p:spPr bwMode="auto">
            <a:xfrm>
              <a:off x="2832" y="1344"/>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obj2</a:t>
              </a:r>
            </a:p>
          </p:txBody>
        </p:sp>
        <p:sp>
          <p:nvSpPr>
            <p:cNvPr id="79915" name="Line 9"/>
            <p:cNvSpPr>
              <a:spLocks noChangeShapeType="1"/>
            </p:cNvSpPr>
            <p:nvPr/>
          </p:nvSpPr>
          <p:spPr bwMode="auto">
            <a:xfrm>
              <a:off x="2208" y="768"/>
              <a:ext cx="0" cy="912"/>
            </a:xfrm>
            <a:prstGeom prst="line">
              <a:avLst/>
            </a:prstGeom>
            <a:noFill/>
            <a:ln w="9525">
              <a:solidFill>
                <a:schemeClr val="tx1"/>
              </a:solidFill>
              <a:prstDash val="dash"/>
              <a:round/>
              <a:headEnd/>
              <a:tailEnd/>
            </a:ln>
          </p:spPr>
          <p:txBody>
            <a:bodyPr wrap="none" anchor="ctr"/>
            <a:lstStyle/>
            <a:p>
              <a:endParaRPr lang="ru-RU"/>
            </a:p>
          </p:txBody>
        </p:sp>
        <p:sp>
          <p:nvSpPr>
            <p:cNvPr id="79916" name="Text Box 10"/>
            <p:cNvSpPr txBox="1">
              <a:spLocks noChangeArrowheads="1"/>
            </p:cNvSpPr>
            <p:nvPr/>
          </p:nvSpPr>
          <p:spPr bwMode="auto">
            <a:xfrm>
              <a:off x="1200" y="1296"/>
              <a:ext cx="977" cy="231"/>
            </a:xfrm>
            <a:prstGeom prst="rect">
              <a:avLst/>
            </a:prstGeom>
            <a:noFill/>
            <a:ln w="9525">
              <a:noFill/>
              <a:miter lim="800000"/>
              <a:headEnd/>
              <a:tailEnd/>
            </a:ln>
          </p:spPr>
          <p:txBody>
            <a:bodyPr wrap="none">
              <a:spAutoFit/>
            </a:bodyPr>
            <a:lstStyle/>
            <a:p>
              <a:pPr eaLnBrk="0" hangingPunct="0">
                <a:spcBef>
                  <a:spcPct val="20000"/>
                </a:spcBef>
                <a:buClr>
                  <a:srgbClr val="FF0000"/>
                </a:buClr>
                <a:buSzPct val="80000"/>
                <a:buFont typeface="Wingdings" pitchFamily="2" charset="2"/>
                <a:buNone/>
              </a:pPr>
              <a:r>
                <a:rPr lang="en-US">
                  <a:latin typeface="Tahoma" pitchFamily="34" charset="0"/>
                </a:rPr>
                <a:t>Transaction 1</a:t>
              </a:r>
            </a:p>
          </p:txBody>
        </p:sp>
        <p:sp>
          <p:nvSpPr>
            <p:cNvPr id="79917" name="Text Box 11"/>
            <p:cNvSpPr txBox="1">
              <a:spLocks noChangeArrowheads="1"/>
            </p:cNvSpPr>
            <p:nvPr/>
          </p:nvSpPr>
          <p:spPr bwMode="auto">
            <a:xfrm>
              <a:off x="2112" y="576"/>
              <a:ext cx="212" cy="269"/>
            </a:xfrm>
            <a:prstGeom prst="rect">
              <a:avLst/>
            </a:prstGeom>
            <a:noFill/>
            <a:ln w="9525">
              <a:noFill/>
              <a:miter lim="800000"/>
              <a:headEnd/>
              <a:tailEnd/>
            </a:ln>
          </p:spPr>
          <p:txBody>
            <a:bodyPr wrap="none">
              <a:spAutoFit/>
            </a:bodyPr>
            <a:lstStyle/>
            <a:p>
              <a:pPr eaLnBrk="0" hangingPunct="0">
                <a:spcBef>
                  <a:spcPct val="20000"/>
                </a:spcBef>
                <a:buClr>
                  <a:srgbClr val="FF0000"/>
                </a:buClr>
                <a:buSzPct val="80000"/>
                <a:buFont typeface="Wingdings" pitchFamily="2" charset="2"/>
                <a:buNone/>
              </a:pPr>
              <a:r>
                <a:rPr lang="en-US" sz="2200">
                  <a:latin typeface="Tahoma" pitchFamily="34" charset="0"/>
                </a:rPr>
                <a:t>1</a:t>
              </a:r>
            </a:p>
          </p:txBody>
        </p:sp>
      </p:grpSp>
      <p:grpSp>
        <p:nvGrpSpPr>
          <p:cNvPr id="3" name="Group 12"/>
          <p:cNvGrpSpPr>
            <a:grpSpLocks/>
          </p:cNvGrpSpPr>
          <p:nvPr/>
        </p:nvGrpSpPr>
        <p:grpSpPr bwMode="auto">
          <a:xfrm>
            <a:off x="3098800" y="2438400"/>
            <a:ext cx="1295400" cy="381000"/>
            <a:chOff x="1584" y="1872"/>
            <a:chExt cx="816" cy="240"/>
          </a:xfrm>
        </p:grpSpPr>
        <p:sp>
          <p:nvSpPr>
            <p:cNvPr id="79910" name="Oval 13"/>
            <p:cNvSpPr>
              <a:spLocks noChangeArrowheads="1"/>
            </p:cNvSpPr>
            <p:nvPr/>
          </p:nvSpPr>
          <p:spPr bwMode="auto">
            <a:xfrm>
              <a:off x="1584" y="1872"/>
              <a:ext cx="336" cy="240"/>
            </a:xfrm>
            <a:prstGeom prst="ellipse">
              <a:avLst/>
            </a:prstGeom>
            <a:solidFill>
              <a:srgbClr val="FF0000"/>
            </a:solidFill>
            <a:ln w="25400">
              <a:solidFill>
                <a:schemeClr val="bg2"/>
              </a:solidFill>
              <a:round/>
              <a:headEnd type="none" w="sm" len="sm"/>
              <a:tailEnd type="none" w="sm" len="sm"/>
            </a:ln>
          </p:spPr>
          <p:txBody>
            <a:bodyPr wrap="none" anchor="ctr"/>
            <a:lstStyle/>
            <a:p>
              <a:pPr algn="ctr"/>
              <a:r>
                <a:rPr lang="en-US" sz="1600">
                  <a:latin typeface="Tahoma" pitchFamily="34" charset="0"/>
                </a:rPr>
                <a:t>obj1</a:t>
              </a:r>
            </a:p>
          </p:txBody>
        </p:sp>
        <p:sp>
          <p:nvSpPr>
            <p:cNvPr id="79911" name="Oval 14"/>
            <p:cNvSpPr>
              <a:spLocks noChangeArrowheads="1"/>
            </p:cNvSpPr>
            <p:nvPr/>
          </p:nvSpPr>
          <p:spPr bwMode="auto">
            <a:xfrm>
              <a:off x="2064" y="1872"/>
              <a:ext cx="336" cy="240"/>
            </a:xfrm>
            <a:prstGeom prst="ellipse">
              <a:avLst/>
            </a:prstGeom>
            <a:solidFill>
              <a:srgbClr val="FF0000"/>
            </a:solidFill>
            <a:ln w="25400">
              <a:solidFill>
                <a:schemeClr val="bg2"/>
              </a:solidFill>
              <a:round/>
              <a:headEnd type="none" w="sm" len="sm"/>
              <a:tailEnd type="none" w="sm" len="sm"/>
            </a:ln>
          </p:spPr>
          <p:txBody>
            <a:bodyPr wrap="none" anchor="ctr"/>
            <a:lstStyle/>
            <a:p>
              <a:pPr algn="ctr"/>
              <a:r>
                <a:rPr lang="en-US" sz="1600">
                  <a:latin typeface="Tahoma" pitchFamily="34" charset="0"/>
                </a:rPr>
                <a:t>obj2</a:t>
              </a:r>
            </a:p>
          </p:txBody>
        </p:sp>
      </p:grpSp>
      <p:sp>
        <p:nvSpPr>
          <p:cNvPr id="79880" name="Oval 15"/>
          <p:cNvSpPr>
            <a:spLocks noChangeArrowheads="1"/>
          </p:cNvSpPr>
          <p:nvPr/>
        </p:nvSpPr>
        <p:spPr bwMode="auto">
          <a:xfrm>
            <a:off x="5918200" y="3200400"/>
            <a:ext cx="533400" cy="38100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obj1</a:t>
            </a:r>
          </a:p>
        </p:txBody>
      </p:sp>
      <p:sp>
        <p:nvSpPr>
          <p:cNvPr id="79881" name="Oval 16"/>
          <p:cNvSpPr>
            <a:spLocks noChangeArrowheads="1"/>
          </p:cNvSpPr>
          <p:nvPr/>
        </p:nvSpPr>
        <p:spPr bwMode="auto">
          <a:xfrm>
            <a:off x="7137400" y="3200400"/>
            <a:ext cx="533400" cy="38100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obj3</a:t>
            </a:r>
          </a:p>
        </p:txBody>
      </p:sp>
      <p:sp>
        <p:nvSpPr>
          <p:cNvPr id="79882" name="Oval 17"/>
          <p:cNvSpPr>
            <a:spLocks noChangeArrowheads="1"/>
          </p:cNvSpPr>
          <p:nvPr/>
        </p:nvSpPr>
        <p:spPr bwMode="auto">
          <a:xfrm>
            <a:off x="6527800" y="3505200"/>
            <a:ext cx="533400" cy="38100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obj2</a:t>
            </a:r>
          </a:p>
        </p:txBody>
      </p:sp>
      <p:grpSp>
        <p:nvGrpSpPr>
          <p:cNvPr id="4" name="Group 18"/>
          <p:cNvGrpSpPr>
            <a:grpSpLocks/>
          </p:cNvGrpSpPr>
          <p:nvPr/>
        </p:nvGrpSpPr>
        <p:grpSpPr bwMode="auto">
          <a:xfrm>
            <a:off x="5918200" y="3200400"/>
            <a:ext cx="1143000" cy="685800"/>
            <a:chOff x="4320" y="2112"/>
            <a:chExt cx="720" cy="432"/>
          </a:xfrm>
        </p:grpSpPr>
        <p:sp>
          <p:nvSpPr>
            <p:cNvPr id="79908" name="Oval 19"/>
            <p:cNvSpPr>
              <a:spLocks noChangeArrowheads="1"/>
            </p:cNvSpPr>
            <p:nvPr/>
          </p:nvSpPr>
          <p:spPr bwMode="auto">
            <a:xfrm>
              <a:off x="4320" y="2112"/>
              <a:ext cx="336" cy="240"/>
            </a:xfrm>
            <a:prstGeom prst="ellipse">
              <a:avLst/>
            </a:prstGeom>
            <a:solidFill>
              <a:srgbClr val="FF0000"/>
            </a:solidFill>
            <a:ln w="25400">
              <a:solidFill>
                <a:schemeClr val="bg2"/>
              </a:solidFill>
              <a:round/>
              <a:headEnd type="none" w="sm" len="sm"/>
              <a:tailEnd type="none" w="sm" len="sm"/>
            </a:ln>
          </p:spPr>
          <p:txBody>
            <a:bodyPr wrap="none" anchor="ctr"/>
            <a:lstStyle/>
            <a:p>
              <a:pPr algn="ctr"/>
              <a:r>
                <a:rPr lang="en-US" sz="1600">
                  <a:latin typeface="Tahoma" pitchFamily="34" charset="0"/>
                </a:rPr>
                <a:t>obj1</a:t>
              </a:r>
            </a:p>
          </p:txBody>
        </p:sp>
        <p:sp>
          <p:nvSpPr>
            <p:cNvPr id="79909" name="Oval 20"/>
            <p:cNvSpPr>
              <a:spLocks noChangeArrowheads="1"/>
            </p:cNvSpPr>
            <p:nvPr/>
          </p:nvSpPr>
          <p:spPr bwMode="auto">
            <a:xfrm>
              <a:off x="4704" y="2304"/>
              <a:ext cx="336" cy="240"/>
            </a:xfrm>
            <a:prstGeom prst="ellipse">
              <a:avLst/>
            </a:prstGeom>
            <a:solidFill>
              <a:srgbClr val="FF0000"/>
            </a:solidFill>
            <a:ln w="25400">
              <a:solidFill>
                <a:schemeClr val="bg2"/>
              </a:solidFill>
              <a:round/>
              <a:headEnd type="none" w="sm" len="sm"/>
              <a:tailEnd type="none" w="sm" len="sm"/>
            </a:ln>
          </p:spPr>
          <p:txBody>
            <a:bodyPr wrap="none" anchor="ctr"/>
            <a:lstStyle/>
            <a:p>
              <a:pPr algn="ctr"/>
              <a:r>
                <a:rPr lang="en-US" sz="1600">
                  <a:latin typeface="Tahoma" pitchFamily="34" charset="0"/>
                </a:rPr>
                <a:t>obj2</a:t>
              </a:r>
            </a:p>
          </p:txBody>
        </p:sp>
      </p:grpSp>
      <p:grpSp>
        <p:nvGrpSpPr>
          <p:cNvPr id="5" name="Group 21"/>
          <p:cNvGrpSpPr>
            <a:grpSpLocks/>
          </p:cNvGrpSpPr>
          <p:nvPr/>
        </p:nvGrpSpPr>
        <p:grpSpPr bwMode="auto">
          <a:xfrm>
            <a:off x="6527800" y="3200400"/>
            <a:ext cx="1143000" cy="685800"/>
            <a:chOff x="4704" y="2112"/>
            <a:chExt cx="720" cy="432"/>
          </a:xfrm>
        </p:grpSpPr>
        <p:sp>
          <p:nvSpPr>
            <p:cNvPr id="79906" name="Oval 22"/>
            <p:cNvSpPr>
              <a:spLocks noChangeArrowheads="1"/>
            </p:cNvSpPr>
            <p:nvPr/>
          </p:nvSpPr>
          <p:spPr bwMode="auto">
            <a:xfrm>
              <a:off x="5088" y="2112"/>
              <a:ext cx="336" cy="240"/>
            </a:xfrm>
            <a:prstGeom prst="ellipse">
              <a:avLst/>
            </a:prstGeom>
            <a:solidFill>
              <a:srgbClr val="00FF00"/>
            </a:solidFill>
            <a:ln w="25400">
              <a:solidFill>
                <a:schemeClr val="bg2"/>
              </a:solidFill>
              <a:round/>
              <a:headEnd type="none" w="sm" len="sm"/>
              <a:tailEnd type="none" w="sm" len="sm"/>
            </a:ln>
          </p:spPr>
          <p:txBody>
            <a:bodyPr wrap="none" anchor="ctr"/>
            <a:lstStyle/>
            <a:p>
              <a:pPr algn="ctr"/>
              <a:r>
                <a:rPr lang="en-US" sz="1600">
                  <a:latin typeface="Tahoma" pitchFamily="34" charset="0"/>
                </a:rPr>
                <a:t>obj3</a:t>
              </a:r>
            </a:p>
          </p:txBody>
        </p:sp>
        <p:sp>
          <p:nvSpPr>
            <p:cNvPr id="79907" name="Oval 23"/>
            <p:cNvSpPr>
              <a:spLocks noChangeArrowheads="1"/>
            </p:cNvSpPr>
            <p:nvPr/>
          </p:nvSpPr>
          <p:spPr bwMode="auto">
            <a:xfrm>
              <a:off x="4704" y="2304"/>
              <a:ext cx="336" cy="240"/>
            </a:xfrm>
            <a:prstGeom prst="ellipse">
              <a:avLst/>
            </a:prstGeom>
            <a:solidFill>
              <a:srgbClr val="00FF00"/>
            </a:solidFill>
            <a:ln w="25400">
              <a:solidFill>
                <a:schemeClr val="bg2"/>
              </a:solidFill>
              <a:round/>
              <a:headEnd type="none" w="sm" len="sm"/>
              <a:tailEnd type="none" w="sm" len="sm"/>
            </a:ln>
          </p:spPr>
          <p:txBody>
            <a:bodyPr wrap="none" anchor="ctr"/>
            <a:lstStyle/>
            <a:p>
              <a:pPr algn="ctr"/>
              <a:r>
                <a:rPr lang="en-US" sz="1600">
                  <a:latin typeface="Tahoma" pitchFamily="34" charset="0"/>
                </a:rPr>
                <a:t>obj2</a:t>
              </a:r>
            </a:p>
          </p:txBody>
        </p:sp>
      </p:grpSp>
      <p:sp>
        <p:nvSpPr>
          <p:cNvPr id="79885" name="Text Box 24"/>
          <p:cNvSpPr txBox="1">
            <a:spLocks noChangeArrowheads="1"/>
          </p:cNvSpPr>
          <p:nvPr/>
        </p:nvSpPr>
        <p:spPr bwMode="auto">
          <a:xfrm>
            <a:off x="4927600" y="3657600"/>
            <a:ext cx="1600200" cy="336550"/>
          </a:xfrm>
          <a:prstGeom prst="rect">
            <a:avLst/>
          </a:prstGeom>
          <a:noFill/>
          <a:ln w="9525">
            <a:noFill/>
            <a:miter lim="800000"/>
            <a:headEnd/>
            <a:tailEnd/>
          </a:ln>
        </p:spPr>
        <p:txBody>
          <a:bodyPr>
            <a:spAutoFit/>
          </a:bodyPr>
          <a:lstStyle/>
          <a:p>
            <a:pPr eaLnBrk="0" hangingPunct="0">
              <a:spcBef>
                <a:spcPct val="50000"/>
              </a:spcBef>
              <a:buClr>
                <a:srgbClr val="FF0000"/>
              </a:buClr>
              <a:buSzPct val="80000"/>
              <a:buFont typeface="Wingdings" pitchFamily="2" charset="2"/>
              <a:buNone/>
            </a:pPr>
            <a:r>
              <a:rPr lang="en-US" sz="1600" dirty="0" err="1">
                <a:latin typeface="Tahoma" pitchFamily="34" charset="0"/>
              </a:rPr>
              <a:t>AcDbDatabase</a:t>
            </a:r>
            <a:endParaRPr lang="en-US" sz="1600" dirty="0">
              <a:latin typeface="Tahoma" pitchFamily="34" charset="0"/>
            </a:endParaRPr>
          </a:p>
        </p:txBody>
      </p:sp>
      <p:grpSp>
        <p:nvGrpSpPr>
          <p:cNvPr id="6" name="Group 25"/>
          <p:cNvGrpSpPr>
            <a:grpSpLocks/>
          </p:cNvGrpSpPr>
          <p:nvPr/>
        </p:nvGrpSpPr>
        <p:grpSpPr bwMode="auto">
          <a:xfrm>
            <a:off x="2946400" y="1219200"/>
            <a:ext cx="3429000" cy="1752600"/>
            <a:chOff x="2256" y="576"/>
            <a:chExt cx="2160" cy="1104"/>
          </a:xfrm>
        </p:grpSpPr>
        <p:sp>
          <p:nvSpPr>
            <p:cNvPr id="79900" name="Line 26"/>
            <p:cNvSpPr>
              <a:spLocks noChangeShapeType="1"/>
            </p:cNvSpPr>
            <p:nvPr/>
          </p:nvSpPr>
          <p:spPr bwMode="auto">
            <a:xfrm>
              <a:off x="3264" y="1056"/>
              <a:ext cx="1152" cy="0"/>
            </a:xfrm>
            <a:prstGeom prst="line">
              <a:avLst/>
            </a:prstGeom>
            <a:noFill/>
            <a:ln w="9525">
              <a:solidFill>
                <a:schemeClr val="tx1"/>
              </a:solidFill>
              <a:round/>
              <a:headEnd/>
              <a:tailEnd type="triangle" w="med" len="med"/>
            </a:ln>
          </p:spPr>
          <p:txBody>
            <a:bodyPr wrap="none" anchor="ctr"/>
            <a:lstStyle/>
            <a:p>
              <a:endParaRPr lang="ru-RU"/>
            </a:p>
          </p:txBody>
        </p:sp>
        <p:sp>
          <p:nvSpPr>
            <p:cNvPr id="79901" name="Oval 27"/>
            <p:cNvSpPr>
              <a:spLocks noChangeArrowheads="1"/>
            </p:cNvSpPr>
            <p:nvPr/>
          </p:nvSpPr>
          <p:spPr bwMode="auto">
            <a:xfrm>
              <a:off x="3456" y="912"/>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obj2</a:t>
              </a:r>
            </a:p>
          </p:txBody>
        </p:sp>
        <p:sp>
          <p:nvSpPr>
            <p:cNvPr id="79902" name="Oval 28"/>
            <p:cNvSpPr>
              <a:spLocks noChangeArrowheads="1"/>
            </p:cNvSpPr>
            <p:nvPr/>
          </p:nvSpPr>
          <p:spPr bwMode="auto">
            <a:xfrm>
              <a:off x="3936" y="912"/>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obj3</a:t>
              </a:r>
            </a:p>
          </p:txBody>
        </p:sp>
        <p:sp>
          <p:nvSpPr>
            <p:cNvPr id="79903" name="Text Box 29"/>
            <p:cNvSpPr txBox="1">
              <a:spLocks noChangeArrowheads="1"/>
            </p:cNvSpPr>
            <p:nvPr/>
          </p:nvSpPr>
          <p:spPr bwMode="auto">
            <a:xfrm>
              <a:off x="2256" y="912"/>
              <a:ext cx="977" cy="231"/>
            </a:xfrm>
            <a:prstGeom prst="rect">
              <a:avLst/>
            </a:prstGeom>
            <a:noFill/>
            <a:ln w="9525">
              <a:noFill/>
              <a:miter lim="800000"/>
              <a:headEnd/>
              <a:tailEnd/>
            </a:ln>
          </p:spPr>
          <p:txBody>
            <a:bodyPr wrap="none">
              <a:spAutoFit/>
            </a:bodyPr>
            <a:lstStyle/>
            <a:p>
              <a:pPr eaLnBrk="0" hangingPunct="0">
                <a:spcBef>
                  <a:spcPct val="20000"/>
                </a:spcBef>
                <a:buClr>
                  <a:srgbClr val="FF0000"/>
                </a:buClr>
                <a:buSzPct val="80000"/>
                <a:buFont typeface="Wingdings" pitchFamily="2" charset="2"/>
                <a:buNone/>
              </a:pPr>
              <a:r>
                <a:rPr lang="en-US">
                  <a:latin typeface="Tahoma" pitchFamily="34" charset="0"/>
                </a:rPr>
                <a:t>Transaction 2</a:t>
              </a:r>
            </a:p>
          </p:txBody>
        </p:sp>
        <p:sp>
          <p:nvSpPr>
            <p:cNvPr id="79904" name="Text Box 30"/>
            <p:cNvSpPr txBox="1">
              <a:spLocks noChangeArrowheads="1"/>
            </p:cNvSpPr>
            <p:nvPr/>
          </p:nvSpPr>
          <p:spPr bwMode="auto">
            <a:xfrm>
              <a:off x="3168" y="576"/>
              <a:ext cx="212" cy="269"/>
            </a:xfrm>
            <a:prstGeom prst="rect">
              <a:avLst/>
            </a:prstGeom>
            <a:noFill/>
            <a:ln w="9525">
              <a:noFill/>
              <a:miter lim="800000"/>
              <a:headEnd/>
              <a:tailEnd/>
            </a:ln>
          </p:spPr>
          <p:txBody>
            <a:bodyPr wrap="none">
              <a:spAutoFit/>
            </a:bodyPr>
            <a:lstStyle/>
            <a:p>
              <a:pPr eaLnBrk="0" hangingPunct="0">
                <a:spcBef>
                  <a:spcPct val="20000"/>
                </a:spcBef>
                <a:buClr>
                  <a:srgbClr val="FF0000"/>
                </a:buClr>
                <a:buSzPct val="80000"/>
                <a:buFont typeface="Wingdings" pitchFamily="2" charset="2"/>
                <a:buNone/>
              </a:pPr>
              <a:r>
                <a:rPr lang="en-US" sz="2200">
                  <a:latin typeface="Tahoma" pitchFamily="34" charset="0"/>
                </a:rPr>
                <a:t>2</a:t>
              </a:r>
            </a:p>
          </p:txBody>
        </p:sp>
        <p:sp>
          <p:nvSpPr>
            <p:cNvPr id="79905" name="Line 31"/>
            <p:cNvSpPr>
              <a:spLocks noChangeShapeType="1"/>
            </p:cNvSpPr>
            <p:nvPr/>
          </p:nvSpPr>
          <p:spPr bwMode="auto">
            <a:xfrm>
              <a:off x="3264" y="768"/>
              <a:ext cx="0" cy="912"/>
            </a:xfrm>
            <a:prstGeom prst="line">
              <a:avLst/>
            </a:prstGeom>
            <a:noFill/>
            <a:ln w="9525">
              <a:solidFill>
                <a:schemeClr val="tx1"/>
              </a:solidFill>
              <a:prstDash val="dash"/>
              <a:round/>
              <a:headEnd/>
              <a:tailEnd/>
            </a:ln>
          </p:spPr>
          <p:txBody>
            <a:bodyPr wrap="none" anchor="ctr"/>
            <a:lstStyle/>
            <a:p>
              <a:endParaRPr lang="ru-RU"/>
            </a:p>
          </p:txBody>
        </p:sp>
      </p:grpSp>
      <p:grpSp>
        <p:nvGrpSpPr>
          <p:cNvPr id="7" name="Group 32"/>
          <p:cNvGrpSpPr>
            <a:grpSpLocks/>
          </p:cNvGrpSpPr>
          <p:nvPr/>
        </p:nvGrpSpPr>
        <p:grpSpPr bwMode="auto">
          <a:xfrm>
            <a:off x="6223000" y="1219200"/>
            <a:ext cx="336550" cy="1752600"/>
            <a:chOff x="4320" y="576"/>
            <a:chExt cx="212" cy="1104"/>
          </a:xfrm>
        </p:grpSpPr>
        <p:sp>
          <p:nvSpPr>
            <p:cNvPr id="79898" name="Text Box 33"/>
            <p:cNvSpPr txBox="1">
              <a:spLocks noChangeArrowheads="1"/>
            </p:cNvSpPr>
            <p:nvPr/>
          </p:nvSpPr>
          <p:spPr bwMode="auto">
            <a:xfrm>
              <a:off x="4320" y="576"/>
              <a:ext cx="212" cy="269"/>
            </a:xfrm>
            <a:prstGeom prst="rect">
              <a:avLst/>
            </a:prstGeom>
            <a:noFill/>
            <a:ln w="9525">
              <a:noFill/>
              <a:miter lim="800000"/>
              <a:headEnd/>
              <a:tailEnd/>
            </a:ln>
          </p:spPr>
          <p:txBody>
            <a:bodyPr wrap="none">
              <a:spAutoFit/>
            </a:bodyPr>
            <a:lstStyle/>
            <a:p>
              <a:pPr eaLnBrk="0" hangingPunct="0">
                <a:spcBef>
                  <a:spcPct val="20000"/>
                </a:spcBef>
                <a:buClr>
                  <a:srgbClr val="FF0000"/>
                </a:buClr>
                <a:buSzPct val="80000"/>
                <a:buFont typeface="Wingdings" pitchFamily="2" charset="2"/>
                <a:buNone/>
              </a:pPr>
              <a:r>
                <a:rPr lang="en-US" sz="2200">
                  <a:latin typeface="Tahoma" pitchFamily="34" charset="0"/>
                </a:rPr>
                <a:t>3</a:t>
              </a:r>
            </a:p>
          </p:txBody>
        </p:sp>
        <p:sp>
          <p:nvSpPr>
            <p:cNvPr id="79899" name="Line 34"/>
            <p:cNvSpPr>
              <a:spLocks noChangeShapeType="1"/>
            </p:cNvSpPr>
            <p:nvPr/>
          </p:nvSpPr>
          <p:spPr bwMode="auto">
            <a:xfrm>
              <a:off x="4416" y="768"/>
              <a:ext cx="0" cy="912"/>
            </a:xfrm>
            <a:prstGeom prst="line">
              <a:avLst/>
            </a:prstGeom>
            <a:noFill/>
            <a:ln w="9525">
              <a:solidFill>
                <a:schemeClr val="tx1"/>
              </a:solidFill>
              <a:prstDash val="dash"/>
              <a:round/>
              <a:headEnd/>
              <a:tailEnd/>
            </a:ln>
          </p:spPr>
          <p:txBody>
            <a:bodyPr wrap="none" anchor="ctr"/>
            <a:lstStyle/>
            <a:p>
              <a:endParaRPr lang="ru-RU"/>
            </a:p>
          </p:txBody>
        </p:sp>
      </p:grpSp>
      <p:grpSp>
        <p:nvGrpSpPr>
          <p:cNvPr id="8" name="Group 35"/>
          <p:cNvGrpSpPr>
            <a:grpSpLocks/>
          </p:cNvGrpSpPr>
          <p:nvPr/>
        </p:nvGrpSpPr>
        <p:grpSpPr bwMode="auto">
          <a:xfrm>
            <a:off x="7823200" y="1219200"/>
            <a:ext cx="336550" cy="1752600"/>
            <a:chOff x="5328" y="576"/>
            <a:chExt cx="212" cy="1104"/>
          </a:xfrm>
        </p:grpSpPr>
        <p:sp>
          <p:nvSpPr>
            <p:cNvPr id="79896" name="Text Box 36"/>
            <p:cNvSpPr txBox="1">
              <a:spLocks noChangeArrowheads="1"/>
            </p:cNvSpPr>
            <p:nvPr/>
          </p:nvSpPr>
          <p:spPr bwMode="auto">
            <a:xfrm>
              <a:off x="5328" y="576"/>
              <a:ext cx="212" cy="269"/>
            </a:xfrm>
            <a:prstGeom prst="rect">
              <a:avLst/>
            </a:prstGeom>
            <a:noFill/>
            <a:ln w="9525">
              <a:noFill/>
              <a:miter lim="800000"/>
              <a:headEnd/>
              <a:tailEnd/>
            </a:ln>
          </p:spPr>
          <p:txBody>
            <a:bodyPr wrap="none">
              <a:spAutoFit/>
            </a:bodyPr>
            <a:lstStyle/>
            <a:p>
              <a:pPr eaLnBrk="0" hangingPunct="0">
                <a:spcBef>
                  <a:spcPct val="20000"/>
                </a:spcBef>
                <a:buClr>
                  <a:srgbClr val="FF0000"/>
                </a:buClr>
                <a:buSzPct val="80000"/>
                <a:buFont typeface="Wingdings" pitchFamily="2" charset="2"/>
                <a:buNone/>
              </a:pPr>
              <a:r>
                <a:rPr lang="en-US" sz="2200">
                  <a:latin typeface="Tahoma" pitchFamily="34" charset="0"/>
                </a:rPr>
                <a:t>4</a:t>
              </a:r>
            </a:p>
          </p:txBody>
        </p:sp>
        <p:sp>
          <p:nvSpPr>
            <p:cNvPr id="79897" name="Line 37"/>
            <p:cNvSpPr>
              <a:spLocks noChangeShapeType="1"/>
            </p:cNvSpPr>
            <p:nvPr/>
          </p:nvSpPr>
          <p:spPr bwMode="auto">
            <a:xfrm>
              <a:off x="5424" y="768"/>
              <a:ext cx="0" cy="912"/>
            </a:xfrm>
            <a:prstGeom prst="line">
              <a:avLst/>
            </a:prstGeom>
            <a:noFill/>
            <a:ln w="9525">
              <a:solidFill>
                <a:schemeClr val="tx1"/>
              </a:solidFill>
              <a:prstDash val="dash"/>
              <a:round/>
              <a:headEnd/>
              <a:tailEnd/>
            </a:ln>
          </p:spPr>
          <p:txBody>
            <a:bodyPr wrap="none" anchor="ctr"/>
            <a:lstStyle/>
            <a:p>
              <a:endParaRPr lang="ru-RU"/>
            </a:p>
          </p:txBody>
        </p:sp>
      </p:grpSp>
      <p:grpSp>
        <p:nvGrpSpPr>
          <p:cNvPr id="9" name="Group 38"/>
          <p:cNvGrpSpPr>
            <a:grpSpLocks/>
          </p:cNvGrpSpPr>
          <p:nvPr/>
        </p:nvGrpSpPr>
        <p:grpSpPr bwMode="auto">
          <a:xfrm>
            <a:off x="5918200" y="3200400"/>
            <a:ext cx="1752600" cy="685800"/>
            <a:chOff x="3648" y="2016"/>
            <a:chExt cx="1104" cy="432"/>
          </a:xfrm>
        </p:grpSpPr>
        <p:sp>
          <p:nvSpPr>
            <p:cNvPr id="79893" name="Oval 39"/>
            <p:cNvSpPr>
              <a:spLocks noChangeArrowheads="1"/>
            </p:cNvSpPr>
            <p:nvPr/>
          </p:nvSpPr>
          <p:spPr bwMode="auto">
            <a:xfrm>
              <a:off x="3648" y="2016"/>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obj1</a:t>
              </a:r>
            </a:p>
          </p:txBody>
        </p:sp>
        <p:sp>
          <p:nvSpPr>
            <p:cNvPr id="79894" name="Oval 40"/>
            <p:cNvSpPr>
              <a:spLocks noChangeArrowheads="1"/>
            </p:cNvSpPr>
            <p:nvPr/>
          </p:nvSpPr>
          <p:spPr bwMode="auto">
            <a:xfrm>
              <a:off x="4416" y="2016"/>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obj3</a:t>
              </a:r>
            </a:p>
          </p:txBody>
        </p:sp>
        <p:sp>
          <p:nvSpPr>
            <p:cNvPr id="79895" name="Oval 41"/>
            <p:cNvSpPr>
              <a:spLocks noChangeArrowheads="1"/>
            </p:cNvSpPr>
            <p:nvPr/>
          </p:nvSpPr>
          <p:spPr bwMode="auto">
            <a:xfrm>
              <a:off x="4032" y="2208"/>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obj2</a:t>
              </a:r>
            </a:p>
          </p:txBody>
        </p:sp>
      </p:grpSp>
      <p:grpSp>
        <p:nvGrpSpPr>
          <p:cNvPr id="10" name="Group 42"/>
          <p:cNvGrpSpPr>
            <a:grpSpLocks/>
          </p:cNvGrpSpPr>
          <p:nvPr/>
        </p:nvGrpSpPr>
        <p:grpSpPr bwMode="auto">
          <a:xfrm>
            <a:off x="4851400" y="1752600"/>
            <a:ext cx="1295400" cy="381000"/>
            <a:chOff x="2688" y="1056"/>
            <a:chExt cx="816" cy="240"/>
          </a:xfrm>
        </p:grpSpPr>
        <p:sp>
          <p:nvSpPr>
            <p:cNvPr id="79891" name="Oval 43"/>
            <p:cNvSpPr>
              <a:spLocks noChangeArrowheads="1"/>
            </p:cNvSpPr>
            <p:nvPr/>
          </p:nvSpPr>
          <p:spPr bwMode="auto">
            <a:xfrm>
              <a:off x="2688" y="1056"/>
              <a:ext cx="336" cy="240"/>
            </a:xfrm>
            <a:prstGeom prst="ellipse">
              <a:avLst/>
            </a:prstGeom>
            <a:solidFill>
              <a:srgbClr val="00FF00"/>
            </a:solidFill>
            <a:ln w="25400">
              <a:solidFill>
                <a:schemeClr val="bg2"/>
              </a:solidFill>
              <a:round/>
              <a:headEnd type="none" w="sm" len="sm"/>
              <a:tailEnd type="none" w="sm" len="sm"/>
            </a:ln>
          </p:spPr>
          <p:txBody>
            <a:bodyPr wrap="none" anchor="ctr"/>
            <a:lstStyle/>
            <a:p>
              <a:pPr algn="ctr"/>
              <a:r>
                <a:rPr lang="en-US" sz="1600">
                  <a:latin typeface="Tahoma" pitchFamily="34" charset="0"/>
                </a:rPr>
                <a:t>obj2</a:t>
              </a:r>
            </a:p>
          </p:txBody>
        </p:sp>
        <p:sp>
          <p:nvSpPr>
            <p:cNvPr id="79892" name="Oval 44"/>
            <p:cNvSpPr>
              <a:spLocks noChangeArrowheads="1"/>
            </p:cNvSpPr>
            <p:nvPr/>
          </p:nvSpPr>
          <p:spPr bwMode="auto">
            <a:xfrm>
              <a:off x="3168" y="1056"/>
              <a:ext cx="336" cy="240"/>
            </a:xfrm>
            <a:prstGeom prst="ellipse">
              <a:avLst/>
            </a:prstGeom>
            <a:solidFill>
              <a:srgbClr val="00FF00"/>
            </a:solidFill>
            <a:ln w="25400">
              <a:solidFill>
                <a:schemeClr val="bg2"/>
              </a:solidFill>
              <a:round/>
              <a:headEnd type="none" w="sm" len="sm"/>
              <a:tailEnd type="none" w="sm" len="sm"/>
            </a:ln>
          </p:spPr>
          <p:txBody>
            <a:bodyPr wrap="none" anchor="ctr"/>
            <a:lstStyle/>
            <a:p>
              <a:pPr algn="ctr"/>
              <a:r>
                <a:rPr lang="en-US" sz="1600">
                  <a:latin typeface="Tahoma" pitchFamily="34" charset="0"/>
                </a:rPr>
                <a:t>obj3</a:t>
              </a: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par>
                          <p:cTn id="12" fill="hold">
                            <p:stCondLst>
                              <p:cond delay="500"/>
                            </p:stCondLst>
                            <p:childTnLst>
                              <p:par>
                                <p:cTn id="13" presetID="9"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499"/>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dissolve">
                                      <p:cBhvr>
                                        <p:cTn id="24" dur="500"/>
                                        <p:tgtEl>
                                          <p:spTgt spid="10"/>
                                        </p:tgtEl>
                                      </p:cBhvr>
                                    </p:animEffect>
                                  </p:childTnLst>
                                </p:cTn>
                              </p:par>
                            </p:childTnLst>
                          </p:cTn>
                        </p:par>
                        <p:par>
                          <p:cTn id="25" fill="hold">
                            <p:stCondLst>
                              <p:cond delay="500"/>
                            </p:stCondLst>
                            <p:childTnLst>
                              <p:par>
                                <p:cTn id="26" presetID="9"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ssolv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499"/>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499"/>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dissolv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899" name="Rectangle 2"/>
          <p:cNvSpPr>
            <a:spLocks noGrp="1" noChangeArrowheads="1"/>
          </p:cNvSpPr>
          <p:nvPr>
            <p:ph type="title"/>
          </p:nvPr>
        </p:nvSpPr>
        <p:spPr/>
        <p:txBody>
          <a:bodyPr/>
          <a:lstStyle/>
          <a:p>
            <a:pPr eaLnBrk="1" hangingPunct="1"/>
            <a:r>
              <a:rPr lang="en-US" dirty="0"/>
              <a:t>Getting an </a:t>
            </a:r>
            <a:r>
              <a:rPr lang="en-US" dirty="0" err="1"/>
              <a:t>AcDbDatabase</a:t>
            </a:r>
            <a:r>
              <a:rPr lang="en-US" dirty="0"/>
              <a:t> Object</a:t>
            </a:r>
          </a:p>
        </p:txBody>
      </p:sp>
      <p:sp>
        <p:nvSpPr>
          <p:cNvPr id="80900" name="Rectangle 3"/>
          <p:cNvSpPr>
            <a:spLocks noGrp="1" noChangeArrowheads="1"/>
          </p:cNvSpPr>
          <p:nvPr>
            <p:ph idx="1"/>
          </p:nvPr>
        </p:nvSpPr>
        <p:spPr>
          <a:xfrm>
            <a:off x="739775" y="1127626"/>
            <a:ext cx="7933930" cy="4708877"/>
          </a:xfrm>
        </p:spPr>
        <p:txBody>
          <a:bodyPr/>
          <a:lstStyle/>
          <a:p>
            <a:pPr marL="0" indent="0" eaLnBrk="1" hangingPunct="1">
              <a:buFontTx/>
              <a:buNone/>
            </a:pPr>
            <a:r>
              <a:rPr lang="en-US" sz="2800" dirty="0"/>
              <a:t>Construct one</a:t>
            </a:r>
          </a:p>
          <a:p>
            <a:pPr lvl="1" eaLnBrk="1" hangingPunct="1"/>
            <a:r>
              <a:rPr lang="en-US" dirty="0"/>
              <a:t>In memory</a:t>
            </a:r>
          </a:p>
          <a:p>
            <a:pPr marL="0" indent="0" eaLnBrk="1" hangingPunct="1">
              <a:buFontTx/>
              <a:buNone/>
            </a:pPr>
            <a:endParaRPr lang="en-US" dirty="0"/>
          </a:p>
          <a:p>
            <a:pPr marL="0" indent="0" eaLnBrk="1" hangingPunct="1">
              <a:buFontTx/>
              <a:buNone/>
            </a:pPr>
            <a:r>
              <a:rPr lang="en-US" sz="2800" dirty="0"/>
              <a:t>Get the one active in AutoCAD</a:t>
            </a:r>
          </a:p>
          <a:p>
            <a:pPr lvl="1" eaLnBrk="1" hangingPunct="1">
              <a:buFont typeface="Wingdings" pitchFamily="2" charset="2"/>
              <a:buNone/>
            </a:pPr>
            <a:r>
              <a:rPr lang="en-US" sz="1800" b="1" dirty="0">
                <a:solidFill>
                  <a:schemeClr val="tx1">
                    <a:lumMod val="75000"/>
                  </a:schemeClr>
                </a:solidFill>
              </a:rPr>
              <a:t>acdbHostApplicationServices</a:t>
            </a:r>
            <a:r>
              <a:rPr lang="en-US" sz="1800" b="1" dirty="0"/>
              <a:t>()-&gt;</a:t>
            </a:r>
            <a:r>
              <a:rPr lang="en-US" sz="1800" b="1" dirty="0" err="1">
                <a:solidFill>
                  <a:schemeClr val="tx1">
                    <a:lumMod val="75000"/>
                  </a:schemeClr>
                </a:solidFill>
              </a:rPr>
              <a:t>workingDatabase</a:t>
            </a:r>
            <a:r>
              <a:rPr lang="en-US" sz="1800" b="1" dirty="0"/>
              <a:t>()</a:t>
            </a:r>
            <a:r>
              <a:rPr lang="en-US" dirty="0"/>
              <a:t> </a:t>
            </a:r>
          </a:p>
          <a:p>
            <a:pPr lvl="1" eaLnBrk="1" hangingPunct="1"/>
            <a:r>
              <a:rPr lang="en-US" sz="2000" dirty="0"/>
              <a:t>More on this in the AutoCAD: MDE section</a:t>
            </a:r>
          </a:p>
          <a:p>
            <a:pPr lvl="1" eaLnBrk="1" hangingPunct="1"/>
            <a:endParaRPr lang="en-US" dirty="0"/>
          </a:p>
          <a:p>
            <a:pPr marL="0" indent="0" eaLnBrk="1" hangingPunct="1">
              <a:buFontTx/>
              <a:buNone/>
            </a:pPr>
            <a:r>
              <a:rPr lang="en-US" sz="2800" dirty="0"/>
              <a:t>Access some other open document</a:t>
            </a:r>
          </a:p>
          <a:p>
            <a:pPr marL="0" indent="0" eaLnBrk="1" hangingPunct="1">
              <a:buFontTx/>
              <a:buNone/>
            </a:pPr>
            <a:endParaRPr lang="en-US" dirty="0"/>
          </a:p>
          <a:p>
            <a:pPr marL="0" indent="0" eaLnBrk="1" hangingPunct="1">
              <a:buFontTx/>
              <a:buNone/>
            </a:pPr>
            <a:r>
              <a:rPr lang="en-US" sz="2800" dirty="0"/>
              <a:t>Open a new dwg file</a:t>
            </a:r>
          </a:p>
          <a:p>
            <a:pPr marL="0" indent="0" eaLnBrk="1" hangingPunct="1">
              <a:buFontTx/>
              <a:buNone/>
            </a:pPr>
            <a:endParaRPr lang="en-US" dirty="0"/>
          </a:p>
        </p:txBody>
      </p:sp>
    </p:spTree>
  </p:cSld>
  <p:clrMapOvr>
    <a:masterClrMapping/>
  </p:clrMapOvr>
  <p:transition>
    <p:fade thruBlk="1"/>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a:t>AcDbDatabase</a:t>
            </a:r>
            <a:r>
              <a:rPr lang="en-US" dirty="0"/>
              <a:t> Ownership Hierarchy</a:t>
            </a:r>
            <a:endParaRPr lang="ru-RU" dirty="0"/>
          </a:p>
        </p:txBody>
      </p:sp>
      <p:pic>
        <p:nvPicPr>
          <p:cNvPr id="4" name="Picture 28"/>
          <p:cNvPicPr>
            <a:picLocks noChangeAspect="1" noChangeArrowheads="1"/>
          </p:cNvPicPr>
          <p:nvPr/>
        </p:nvPicPr>
        <p:blipFill>
          <a:blip r:embed="rId3"/>
          <a:srcRect/>
          <a:stretch>
            <a:fillRect/>
          </a:stretch>
        </p:blipFill>
        <p:spPr bwMode="auto">
          <a:xfrm>
            <a:off x="724051" y="1407459"/>
            <a:ext cx="7710893" cy="4191000"/>
          </a:xfrm>
          <a:prstGeom prst="rect">
            <a:avLst/>
          </a:prstGeom>
          <a:noFill/>
          <a:ln w="9525">
            <a:solidFill>
              <a:schemeClr val="tx1"/>
            </a:solidFill>
            <a:miter lim="800000"/>
            <a:headEnd/>
            <a:tailEnd/>
          </a:ln>
          <a:effectLst>
            <a:outerShdw blurRad="50800" dist="50800" dir="5400000" algn="ctr" rotWithShape="0">
              <a:srgbClr val="000000">
                <a:alpha val="22000"/>
              </a:srgbClr>
            </a:outerShdw>
            <a:softEdge rad="127000"/>
          </a:effectLst>
        </p:spPr>
      </p:pic>
    </p:spTree>
  </p:cSld>
  <p:clrMapOvr>
    <a:masterClrMapping/>
  </p:clrMapOvr>
  <p:transition spd="med">
    <p:fade/>
  </p:transition>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23" name="Rectangle 2"/>
          <p:cNvSpPr>
            <a:spLocks noGrp="1" noChangeArrowheads="1"/>
          </p:cNvSpPr>
          <p:nvPr>
            <p:ph type="title"/>
          </p:nvPr>
        </p:nvSpPr>
        <p:spPr/>
        <p:txBody>
          <a:bodyPr/>
          <a:lstStyle/>
          <a:p>
            <a:pPr eaLnBrk="1" hangingPunct="1"/>
            <a:r>
              <a:rPr lang="en-US" dirty="0"/>
              <a:t>Object Model Overview</a:t>
            </a:r>
          </a:p>
        </p:txBody>
      </p:sp>
      <p:sp>
        <p:nvSpPr>
          <p:cNvPr id="81924" name="Rectangle 3"/>
          <p:cNvSpPr>
            <a:spLocks noGrp="1" noChangeArrowheads="1"/>
          </p:cNvSpPr>
          <p:nvPr>
            <p:ph idx="1"/>
          </p:nvPr>
        </p:nvSpPr>
        <p:spPr>
          <a:xfrm>
            <a:off x="682625" y="1222086"/>
            <a:ext cx="7933930" cy="4785867"/>
          </a:xfrm>
        </p:spPr>
        <p:txBody>
          <a:bodyPr/>
          <a:lstStyle/>
          <a:p>
            <a:pPr marL="0" indent="0" eaLnBrk="1" hangingPunct="1">
              <a:buFontTx/>
              <a:buNone/>
            </a:pPr>
            <a:r>
              <a:rPr lang="en-US" sz="2400" dirty="0"/>
              <a:t>classmap.dwg</a:t>
            </a:r>
          </a:p>
          <a:p>
            <a:pPr lvl="1" eaLnBrk="1" hangingPunct="1"/>
            <a:r>
              <a:rPr lang="en-US" dirty="0"/>
              <a:t>in ObjectARX distribution</a:t>
            </a:r>
          </a:p>
          <a:p>
            <a:pPr lvl="1" eaLnBrk="1" hangingPunct="1"/>
            <a:endParaRPr lang="en-US" dirty="0"/>
          </a:p>
        </p:txBody>
      </p:sp>
      <p:pic>
        <p:nvPicPr>
          <p:cNvPr id="308226" name="Picture 2"/>
          <p:cNvPicPr>
            <a:picLocks noChangeAspect="1" noChangeArrowheads="1"/>
          </p:cNvPicPr>
          <p:nvPr/>
        </p:nvPicPr>
        <p:blipFill>
          <a:blip r:embed="rId2"/>
          <a:srcRect/>
          <a:stretch>
            <a:fillRect/>
          </a:stretch>
        </p:blipFill>
        <p:spPr bwMode="auto">
          <a:xfrm>
            <a:off x="2410692" y="2303888"/>
            <a:ext cx="5082309" cy="3912908"/>
          </a:xfrm>
          <a:prstGeom prst="rect">
            <a:avLst/>
          </a:prstGeom>
          <a:noFill/>
          <a:ln w="9525">
            <a:noFill/>
            <a:miter lim="800000"/>
            <a:headEnd/>
            <a:tailEnd/>
          </a:ln>
          <a:effectLst>
            <a:softEdge rad="127000"/>
          </a:effectLst>
        </p:spPr>
      </p:pic>
    </p:spTree>
  </p:cSld>
  <p:clrMapOvr>
    <a:masterClrMapping/>
  </p:clrMapOvr>
  <p:transition>
    <p:fade thruBlk="1"/>
  </p:transition>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3971" name="Rectangle 2"/>
          <p:cNvSpPr>
            <a:spLocks noGrp="1" noChangeArrowheads="1"/>
          </p:cNvSpPr>
          <p:nvPr>
            <p:ph type="title"/>
          </p:nvPr>
        </p:nvSpPr>
        <p:spPr>
          <a:xfrm>
            <a:off x="749300" y="255530"/>
            <a:ext cx="7933930" cy="714288"/>
          </a:xfrm>
        </p:spPr>
        <p:txBody>
          <a:bodyPr/>
          <a:lstStyle/>
          <a:p>
            <a:pPr eaLnBrk="1" hangingPunct="1"/>
            <a:r>
              <a:rPr lang="en-US" dirty="0">
                <a:solidFill>
                  <a:schemeClr val="tx1"/>
                </a:solidFill>
              </a:rPr>
              <a:t>Important Classes</a:t>
            </a:r>
          </a:p>
        </p:txBody>
      </p:sp>
      <p:grpSp>
        <p:nvGrpSpPr>
          <p:cNvPr id="83972" name="Group 26"/>
          <p:cNvGrpSpPr>
            <a:grpSpLocks/>
          </p:cNvGrpSpPr>
          <p:nvPr/>
        </p:nvGrpSpPr>
        <p:grpSpPr bwMode="auto">
          <a:xfrm>
            <a:off x="785071" y="990600"/>
            <a:ext cx="7558829" cy="5095523"/>
            <a:chOff x="445" y="624"/>
            <a:chExt cx="5123" cy="3611"/>
          </a:xfrm>
        </p:grpSpPr>
        <p:sp>
          <p:nvSpPr>
            <p:cNvPr id="83973" name="Rectangle 3"/>
            <p:cNvSpPr>
              <a:spLocks noChangeArrowheads="1"/>
            </p:cNvSpPr>
            <p:nvPr/>
          </p:nvSpPr>
          <p:spPr bwMode="auto">
            <a:xfrm>
              <a:off x="445" y="624"/>
              <a:ext cx="911"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AcRxObject</a:t>
              </a:r>
              <a:endParaRPr lang="en-US" sz="1600" dirty="0">
                <a:solidFill>
                  <a:srgbClr val="0070C0"/>
                </a:solidFill>
                <a:latin typeface="Tahoma" pitchFamily="34" charset="0"/>
              </a:endParaRPr>
            </a:p>
          </p:txBody>
        </p:sp>
        <p:sp>
          <p:nvSpPr>
            <p:cNvPr id="83974" name="Rectangle 4"/>
            <p:cNvSpPr>
              <a:spLocks noChangeArrowheads="1"/>
            </p:cNvSpPr>
            <p:nvPr/>
          </p:nvSpPr>
          <p:spPr bwMode="auto">
            <a:xfrm>
              <a:off x="1872" y="1296"/>
              <a:ext cx="864"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a:solidFill>
                    <a:srgbClr val="0070C0"/>
                  </a:solidFill>
                  <a:latin typeface="Tahoma" pitchFamily="34" charset="0"/>
                </a:rPr>
                <a:t>AcDbObject</a:t>
              </a:r>
            </a:p>
          </p:txBody>
        </p:sp>
        <p:sp>
          <p:nvSpPr>
            <p:cNvPr id="83975" name="Rectangle 5"/>
            <p:cNvSpPr>
              <a:spLocks noChangeArrowheads="1"/>
            </p:cNvSpPr>
            <p:nvPr/>
          </p:nvSpPr>
          <p:spPr bwMode="auto">
            <a:xfrm>
              <a:off x="2592" y="1680"/>
              <a:ext cx="912"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AcDbEntity</a:t>
              </a:r>
              <a:endParaRPr lang="en-US" sz="1600" dirty="0">
                <a:solidFill>
                  <a:srgbClr val="0070C0"/>
                </a:solidFill>
                <a:latin typeface="Tahoma" pitchFamily="34" charset="0"/>
              </a:endParaRPr>
            </a:p>
          </p:txBody>
        </p:sp>
        <p:sp>
          <p:nvSpPr>
            <p:cNvPr id="83976" name="Rectangle 6"/>
            <p:cNvSpPr>
              <a:spLocks noChangeArrowheads="1"/>
            </p:cNvSpPr>
            <p:nvPr/>
          </p:nvSpPr>
          <p:spPr bwMode="auto">
            <a:xfrm>
              <a:off x="2592" y="2400"/>
              <a:ext cx="1056"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AcDbDictionary</a:t>
              </a:r>
              <a:endParaRPr lang="en-US" sz="1600" dirty="0">
                <a:solidFill>
                  <a:srgbClr val="0070C0"/>
                </a:solidFill>
                <a:latin typeface="Tahoma" pitchFamily="34" charset="0"/>
              </a:endParaRPr>
            </a:p>
          </p:txBody>
        </p:sp>
        <p:sp>
          <p:nvSpPr>
            <p:cNvPr id="83977" name="Rectangle 7"/>
            <p:cNvSpPr>
              <a:spLocks noChangeArrowheads="1"/>
            </p:cNvSpPr>
            <p:nvPr/>
          </p:nvSpPr>
          <p:spPr bwMode="auto">
            <a:xfrm>
              <a:off x="2592" y="2784"/>
              <a:ext cx="1200"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AcDbSymbolTable</a:t>
              </a:r>
              <a:endParaRPr lang="en-US" sz="1600" dirty="0">
                <a:solidFill>
                  <a:srgbClr val="0070C0"/>
                </a:solidFill>
                <a:latin typeface="Tahoma" pitchFamily="34" charset="0"/>
              </a:endParaRPr>
            </a:p>
          </p:txBody>
        </p:sp>
        <p:cxnSp>
          <p:nvCxnSpPr>
            <p:cNvPr id="83978" name="AutoShape 8"/>
            <p:cNvCxnSpPr>
              <a:cxnSpLocks noChangeShapeType="1"/>
              <a:stCxn id="83974" idx="1"/>
              <a:endCxn id="83984" idx="2"/>
            </p:cNvCxnSpPr>
            <p:nvPr/>
          </p:nvCxnSpPr>
          <p:spPr bwMode="auto">
            <a:xfrm rot="10800000">
              <a:off x="1642" y="1190"/>
              <a:ext cx="230" cy="221"/>
            </a:xfrm>
            <a:prstGeom prst="bentConnector2">
              <a:avLst/>
            </a:prstGeom>
            <a:noFill/>
            <a:ln w="25400">
              <a:solidFill>
                <a:schemeClr val="tx1"/>
              </a:solidFill>
              <a:miter lim="800000"/>
              <a:headEnd type="none" w="sm" len="sm"/>
              <a:tailEnd type="triangle" w="sm" len="sm"/>
            </a:ln>
          </p:spPr>
        </p:cxnSp>
        <p:cxnSp>
          <p:nvCxnSpPr>
            <p:cNvPr id="83979" name="AutoShape 9"/>
            <p:cNvCxnSpPr>
              <a:cxnSpLocks noChangeShapeType="1"/>
              <a:stCxn id="83975" idx="1"/>
              <a:endCxn id="83974" idx="2"/>
            </p:cNvCxnSpPr>
            <p:nvPr/>
          </p:nvCxnSpPr>
          <p:spPr bwMode="auto">
            <a:xfrm rot="10800000">
              <a:off x="2304" y="1534"/>
              <a:ext cx="280" cy="261"/>
            </a:xfrm>
            <a:prstGeom prst="bentConnector2">
              <a:avLst/>
            </a:prstGeom>
            <a:noFill/>
            <a:ln w="25400">
              <a:solidFill>
                <a:schemeClr val="tx1"/>
              </a:solidFill>
              <a:miter lim="800000"/>
              <a:headEnd type="none" w="sm" len="sm"/>
              <a:tailEnd type="triangle" w="sm" len="sm"/>
            </a:ln>
          </p:spPr>
        </p:cxnSp>
        <p:cxnSp>
          <p:nvCxnSpPr>
            <p:cNvPr id="83980" name="AutoShape 10"/>
            <p:cNvCxnSpPr>
              <a:cxnSpLocks noChangeShapeType="1"/>
              <a:stCxn id="83976" idx="1"/>
              <a:endCxn id="83974" idx="2"/>
            </p:cNvCxnSpPr>
            <p:nvPr/>
          </p:nvCxnSpPr>
          <p:spPr bwMode="auto">
            <a:xfrm rot="10800000">
              <a:off x="2304" y="1534"/>
              <a:ext cx="280" cy="981"/>
            </a:xfrm>
            <a:prstGeom prst="bentConnector2">
              <a:avLst/>
            </a:prstGeom>
            <a:noFill/>
            <a:ln w="25400">
              <a:solidFill>
                <a:schemeClr val="tx1"/>
              </a:solidFill>
              <a:miter lim="800000"/>
              <a:headEnd type="none" w="sm" len="sm"/>
              <a:tailEnd type="triangle" w="sm" len="sm"/>
            </a:ln>
          </p:spPr>
        </p:cxnSp>
        <p:cxnSp>
          <p:nvCxnSpPr>
            <p:cNvPr id="83981" name="AutoShape 11"/>
            <p:cNvCxnSpPr>
              <a:cxnSpLocks noChangeShapeType="1"/>
              <a:stCxn id="83977" idx="1"/>
              <a:endCxn id="83974" idx="2"/>
            </p:cNvCxnSpPr>
            <p:nvPr/>
          </p:nvCxnSpPr>
          <p:spPr bwMode="auto">
            <a:xfrm rot="10800000">
              <a:off x="2304" y="1534"/>
              <a:ext cx="280" cy="1365"/>
            </a:xfrm>
            <a:prstGeom prst="bentConnector2">
              <a:avLst/>
            </a:prstGeom>
            <a:noFill/>
            <a:ln w="25400">
              <a:solidFill>
                <a:schemeClr val="tx1"/>
              </a:solidFill>
              <a:miter lim="800000"/>
              <a:headEnd type="none" w="sm" len="sm"/>
              <a:tailEnd type="triangle" w="sm" len="sm"/>
            </a:ln>
          </p:spPr>
        </p:cxnSp>
        <p:sp>
          <p:nvSpPr>
            <p:cNvPr id="83982" name="Rectangle 12"/>
            <p:cNvSpPr>
              <a:spLocks noChangeArrowheads="1"/>
            </p:cNvSpPr>
            <p:nvPr/>
          </p:nvSpPr>
          <p:spPr bwMode="auto">
            <a:xfrm>
              <a:off x="2592" y="3456"/>
              <a:ext cx="1584"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AcDbSymbolTableRecord</a:t>
              </a:r>
              <a:endParaRPr lang="en-US" sz="1600" dirty="0">
                <a:solidFill>
                  <a:srgbClr val="0070C0"/>
                </a:solidFill>
                <a:latin typeface="Tahoma" pitchFamily="34" charset="0"/>
              </a:endParaRPr>
            </a:p>
          </p:txBody>
        </p:sp>
        <p:cxnSp>
          <p:nvCxnSpPr>
            <p:cNvPr id="83983" name="AutoShape 13"/>
            <p:cNvCxnSpPr>
              <a:cxnSpLocks noChangeShapeType="1"/>
              <a:stCxn id="83982" idx="1"/>
              <a:endCxn id="83974" idx="2"/>
            </p:cNvCxnSpPr>
            <p:nvPr/>
          </p:nvCxnSpPr>
          <p:spPr bwMode="auto">
            <a:xfrm rot="10800000">
              <a:off x="2304" y="1534"/>
              <a:ext cx="280" cy="2037"/>
            </a:xfrm>
            <a:prstGeom prst="bentConnector2">
              <a:avLst/>
            </a:prstGeom>
            <a:noFill/>
            <a:ln w="25400">
              <a:solidFill>
                <a:schemeClr val="tx1"/>
              </a:solidFill>
              <a:miter lim="800000"/>
              <a:headEnd type="none" w="sm" len="sm"/>
              <a:tailEnd type="triangle" w="sm" len="sm"/>
            </a:ln>
          </p:spPr>
        </p:cxnSp>
        <p:sp>
          <p:nvSpPr>
            <p:cNvPr id="83984" name="Rectangle 14"/>
            <p:cNvSpPr>
              <a:spLocks noChangeArrowheads="1"/>
            </p:cNvSpPr>
            <p:nvPr/>
          </p:nvSpPr>
          <p:spPr bwMode="auto">
            <a:xfrm>
              <a:off x="1162" y="960"/>
              <a:ext cx="960"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AcGiDrawable</a:t>
              </a:r>
              <a:endParaRPr lang="en-US" sz="1600" dirty="0">
                <a:solidFill>
                  <a:srgbClr val="0070C0"/>
                </a:solidFill>
                <a:latin typeface="Tahoma" pitchFamily="34" charset="0"/>
              </a:endParaRPr>
            </a:p>
          </p:txBody>
        </p:sp>
        <p:cxnSp>
          <p:nvCxnSpPr>
            <p:cNvPr id="83985" name="AutoShape 15"/>
            <p:cNvCxnSpPr>
              <a:cxnSpLocks noChangeShapeType="1"/>
              <a:stCxn id="83984" idx="1"/>
              <a:endCxn id="83973" idx="2"/>
            </p:cNvCxnSpPr>
            <p:nvPr/>
          </p:nvCxnSpPr>
          <p:spPr bwMode="auto">
            <a:xfrm rot="10800000">
              <a:off x="901" y="854"/>
              <a:ext cx="262" cy="221"/>
            </a:xfrm>
            <a:prstGeom prst="bentConnector2">
              <a:avLst/>
            </a:prstGeom>
            <a:noFill/>
            <a:ln w="25400">
              <a:solidFill>
                <a:schemeClr val="bg2"/>
              </a:solidFill>
              <a:miter lim="800000"/>
              <a:headEnd type="none" w="sm" len="sm"/>
              <a:tailEnd type="triangle" w="sm" len="sm"/>
            </a:ln>
          </p:spPr>
        </p:cxnSp>
        <p:sp>
          <p:nvSpPr>
            <p:cNvPr id="83986" name="Rectangle 16"/>
            <p:cNvSpPr>
              <a:spLocks noChangeArrowheads="1"/>
            </p:cNvSpPr>
            <p:nvPr/>
          </p:nvSpPr>
          <p:spPr bwMode="auto">
            <a:xfrm>
              <a:off x="1392" y="1248"/>
              <a:ext cx="3936" cy="2736"/>
            </a:xfrm>
            <a:prstGeom prst="rect">
              <a:avLst/>
            </a:prstGeom>
            <a:noFill/>
            <a:ln w="25400">
              <a:solidFill>
                <a:srgbClr val="3366FF"/>
              </a:solidFill>
              <a:prstDash val="dash"/>
              <a:miter lim="800000"/>
              <a:headEnd type="none" w="sm" len="sm"/>
              <a:tailEnd type="none" w="sm" len="sm"/>
            </a:ln>
          </p:spPr>
          <p:txBody>
            <a:bodyPr wrap="none" anchor="ctr"/>
            <a:lstStyle/>
            <a:p>
              <a:endParaRPr lang="en-GB"/>
            </a:p>
          </p:txBody>
        </p:sp>
        <p:sp>
          <p:nvSpPr>
            <p:cNvPr id="83987" name="Text Box 17"/>
            <p:cNvSpPr txBox="1">
              <a:spLocks noChangeArrowheads="1"/>
            </p:cNvSpPr>
            <p:nvPr/>
          </p:nvSpPr>
          <p:spPr bwMode="auto">
            <a:xfrm>
              <a:off x="1358" y="3768"/>
              <a:ext cx="1696" cy="238"/>
            </a:xfrm>
            <a:prstGeom prst="rect">
              <a:avLst/>
            </a:prstGeom>
            <a:noFill/>
            <a:ln w="57150">
              <a:noFill/>
              <a:miter lim="800000"/>
              <a:headEnd type="none" w="sm" len="sm"/>
              <a:tailEnd type="none" w="sm" len="sm"/>
            </a:ln>
          </p:spPr>
          <p:txBody>
            <a:bodyPr wrap="none" anchor="ctr">
              <a:spAutoFit/>
            </a:bodyPr>
            <a:lstStyle/>
            <a:p>
              <a:pPr algn="ctr"/>
              <a:r>
                <a:rPr lang="en-US" sz="1600" dirty="0">
                  <a:latin typeface="Tahoma" pitchFamily="34" charset="0"/>
                </a:rPr>
                <a:t>Database resident objects</a:t>
              </a:r>
            </a:p>
          </p:txBody>
        </p:sp>
        <p:sp>
          <p:nvSpPr>
            <p:cNvPr id="83988" name="Rectangle 18"/>
            <p:cNvSpPr>
              <a:spLocks noChangeArrowheads="1"/>
            </p:cNvSpPr>
            <p:nvPr/>
          </p:nvSpPr>
          <p:spPr bwMode="auto">
            <a:xfrm>
              <a:off x="783" y="912"/>
              <a:ext cx="4785" cy="3312"/>
            </a:xfrm>
            <a:prstGeom prst="rect">
              <a:avLst/>
            </a:prstGeom>
            <a:noFill/>
            <a:ln w="25400">
              <a:solidFill>
                <a:srgbClr val="808080"/>
              </a:solidFill>
              <a:prstDash val="lgDash"/>
              <a:miter lim="800000"/>
              <a:headEnd type="none" w="sm" len="sm"/>
              <a:tailEnd type="none" w="sm" len="sm"/>
            </a:ln>
          </p:spPr>
          <p:txBody>
            <a:bodyPr wrap="none" anchor="ctr"/>
            <a:lstStyle/>
            <a:p>
              <a:endParaRPr lang="en-GB"/>
            </a:p>
          </p:txBody>
        </p:sp>
        <p:sp>
          <p:nvSpPr>
            <p:cNvPr id="83989" name="Text Box 19"/>
            <p:cNvSpPr txBox="1">
              <a:spLocks noChangeArrowheads="1"/>
            </p:cNvSpPr>
            <p:nvPr/>
          </p:nvSpPr>
          <p:spPr bwMode="auto">
            <a:xfrm>
              <a:off x="767" y="3997"/>
              <a:ext cx="1171" cy="238"/>
            </a:xfrm>
            <a:prstGeom prst="rect">
              <a:avLst/>
            </a:prstGeom>
            <a:noFill/>
            <a:ln w="57150">
              <a:noFill/>
              <a:miter lim="800000"/>
              <a:headEnd type="none" w="sm" len="sm"/>
              <a:tailEnd type="none" w="sm" len="sm"/>
            </a:ln>
          </p:spPr>
          <p:txBody>
            <a:bodyPr wrap="none" anchor="ctr">
              <a:spAutoFit/>
            </a:bodyPr>
            <a:lstStyle/>
            <a:p>
              <a:pPr algn="ctr"/>
              <a:r>
                <a:rPr lang="en-US" sz="1600" dirty="0" err="1">
                  <a:latin typeface="Tahoma" pitchFamily="34" charset="0"/>
                </a:rPr>
                <a:t>Drawable</a:t>
              </a:r>
              <a:r>
                <a:rPr lang="en-US" sz="1600" dirty="0">
                  <a:latin typeface="Tahoma" pitchFamily="34" charset="0"/>
                </a:rPr>
                <a:t> objects</a:t>
              </a:r>
            </a:p>
          </p:txBody>
        </p:sp>
        <p:sp>
          <p:nvSpPr>
            <p:cNvPr id="83990" name="Rectangle 20"/>
            <p:cNvSpPr>
              <a:spLocks noChangeArrowheads="1"/>
            </p:cNvSpPr>
            <p:nvPr/>
          </p:nvSpPr>
          <p:spPr bwMode="auto">
            <a:xfrm>
              <a:off x="3360" y="2016"/>
              <a:ext cx="960"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AcDbCurve</a:t>
              </a:r>
              <a:endParaRPr lang="en-US" sz="1600" dirty="0">
                <a:solidFill>
                  <a:srgbClr val="0070C0"/>
                </a:solidFill>
                <a:latin typeface="Tahoma" pitchFamily="34" charset="0"/>
              </a:endParaRPr>
            </a:p>
          </p:txBody>
        </p:sp>
        <p:cxnSp>
          <p:nvCxnSpPr>
            <p:cNvPr id="83991" name="AutoShape 21"/>
            <p:cNvCxnSpPr>
              <a:cxnSpLocks noChangeShapeType="1"/>
              <a:stCxn id="83990" idx="1"/>
            </p:cNvCxnSpPr>
            <p:nvPr/>
          </p:nvCxnSpPr>
          <p:spPr bwMode="auto">
            <a:xfrm rot="10800000">
              <a:off x="3024" y="1918"/>
              <a:ext cx="328" cy="213"/>
            </a:xfrm>
            <a:prstGeom prst="bentConnector2">
              <a:avLst/>
            </a:prstGeom>
            <a:noFill/>
            <a:ln w="25400">
              <a:solidFill>
                <a:schemeClr val="tx1"/>
              </a:solidFill>
              <a:miter lim="800000"/>
              <a:headEnd type="none" w="sm" len="sm"/>
              <a:tailEnd type="triangle" w="sm" len="sm"/>
            </a:ln>
          </p:spPr>
        </p:cxnSp>
        <p:sp>
          <p:nvSpPr>
            <p:cNvPr id="83992" name="Rectangle 22"/>
            <p:cNvSpPr>
              <a:spLocks noChangeArrowheads="1"/>
            </p:cNvSpPr>
            <p:nvPr/>
          </p:nvSpPr>
          <p:spPr bwMode="auto">
            <a:xfrm>
              <a:off x="4176" y="2354"/>
              <a:ext cx="960"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AcDbLine</a:t>
              </a:r>
              <a:endParaRPr lang="en-US" sz="1600" dirty="0">
                <a:solidFill>
                  <a:srgbClr val="0070C0"/>
                </a:solidFill>
                <a:latin typeface="Tahoma" pitchFamily="34" charset="0"/>
              </a:endParaRPr>
            </a:p>
          </p:txBody>
        </p:sp>
        <p:cxnSp>
          <p:nvCxnSpPr>
            <p:cNvPr id="83993" name="AutoShape 23"/>
            <p:cNvCxnSpPr>
              <a:cxnSpLocks noChangeShapeType="1"/>
              <a:stCxn id="83992" idx="1"/>
            </p:cNvCxnSpPr>
            <p:nvPr/>
          </p:nvCxnSpPr>
          <p:spPr bwMode="auto">
            <a:xfrm rot="10800000">
              <a:off x="3840" y="2256"/>
              <a:ext cx="328" cy="213"/>
            </a:xfrm>
            <a:prstGeom prst="bentConnector2">
              <a:avLst/>
            </a:prstGeom>
            <a:noFill/>
            <a:ln w="25400">
              <a:solidFill>
                <a:schemeClr val="tx1"/>
              </a:solidFill>
              <a:miter lim="800000"/>
              <a:headEnd type="none" w="sm" len="sm"/>
              <a:tailEnd type="triangle" w="sm" len="sm"/>
            </a:ln>
          </p:spPr>
        </p:cxnSp>
        <p:sp>
          <p:nvSpPr>
            <p:cNvPr id="83994" name="Rectangle 24"/>
            <p:cNvSpPr>
              <a:spLocks noChangeArrowheads="1"/>
            </p:cNvSpPr>
            <p:nvPr/>
          </p:nvSpPr>
          <p:spPr bwMode="auto">
            <a:xfrm>
              <a:off x="3456" y="3122"/>
              <a:ext cx="1104"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AcDbBlockTable</a:t>
              </a:r>
              <a:endParaRPr lang="en-US" sz="1600" dirty="0">
                <a:solidFill>
                  <a:srgbClr val="0070C0"/>
                </a:solidFill>
                <a:latin typeface="Tahoma" pitchFamily="34" charset="0"/>
              </a:endParaRPr>
            </a:p>
          </p:txBody>
        </p:sp>
        <p:cxnSp>
          <p:nvCxnSpPr>
            <p:cNvPr id="83995" name="AutoShape 25"/>
            <p:cNvCxnSpPr>
              <a:cxnSpLocks noChangeShapeType="1"/>
              <a:stCxn id="83994" idx="1"/>
            </p:cNvCxnSpPr>
            <p:nvPr/>
          </p:nvCxnSpPr>
          <p:spPr bwMode="auto">
            <a:xfrm rot="10800000">
              <a:off x="3120" y="3024"/>
              <a:ext cx="328" cy="213"/>
            </a:xfrm>
            <a:prstGeom prst="bentConnector2">
              <a:avLst/>
            </a:prstGeom>
            <a:noFill/>
            <a:ln w="25400">
              <a:solidFill>
                <a:schemeClr val="tx1"/>
              </a:solidFill>
              <a:miter lim="800000"/>
              <a:headEnd type="none" w="sm" len="sm"/>
              <a:tailEnd type="triangle" w="sm" len="sm"/>
            </a:ln>
          </p:spPr>
        </p:cxnSp>
      </p:grpSp>
    </p:spTree>
  </p:cSld>
  <p:clrMapOvr>
    <a:masterClrMapping/>
  </p:clrMapOvr>
  <p:transition>
    <p:fade thruBlk="1"/>
  </p:transition>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947" name="Rectangle 2"/>
          <p:cNvSpPr>
            <a:spLocks noGrp="1" noChangeArrowheads="1"/>
          </p:cNvSpPr>
          <p:nvPr>
            <p:ph type="title"/>
          </p:nvPr>
        </p:nvSpPr>
        <p:spPr/>
        <p:txBody>
          <a:bodyPr/>
          <a:lstStyle/>
          <a:p>
            <a:pPr eaLnBrk="1" hangingPunct="1"/>
            <a:r>
              <a:rPr lang="en-US" dirty="0"/>
              <a:t>Snoop Tools for the AutoCAD Database</a:t>
            </a:r>
          </a:p>
        </p:txBody>
      </p:sp>
      <p:pic>
        <p:nvPicPr>
          <p:cNvPr id="307201" name="Picture 1"/>
          <p:cNvPicPr>
            <a:picLocks noChangeAspect="1" noChangeArrowheads="1"/>
          </p:cNvPicPr>
          <p:nvPr/>
        </p:nvPicPr>
        <p:blipFill>
          <a:blip r:embed="rId3"/>
          <a:srcRect b="33031"/>
          <a:stretch>
            <a:fillRect/>
          </a:stretch>
        </p:blipFill>
        <p:spPr bwMode="auto">
          <a:xfrm>
            <a:off x="1493839" y="3505491"/>
            <a:ext cx="5484812" cy="2589809"/>
          </a:xfrm>
          <a:prstGeom prst="rect">
            <a:avLst/>
          </a:prstGeom>
          <a:noFill/>
          <a:ln w="9525">
            <a:noFill/>
            <a:miter lim="800000"/>
            <a:headEnd/>
            <a:tailEnd/>
          </a:ln>
          <a:effectLst>
            <a:softEdge rad="63500"/>
          </a:effectLst>
        </p:spPr>
      </p:pic>
      <p:pic>
        <p:nvPicPr>
          <p:cNvPr id="307203" name="Picture 3"/>
          <p:cNvPicPr>
            <a:picLocks noChangeAspect="1" noChangeArrowheads="1"/>
          </p:cNvPicPr>
          <p:nvPr/>
        </p:nvPicPr>
        <p:blipFill>
          <a:blip r:embed="rId4"/>
          <a:srcRect/>
          <a:stretch>
            <a:fillRect/>
          </a:stretch>
        </p:blipFill>
        <p:spPr bwMode="auto">
          <a:xfrm>
            <a:off x="6552113" y="1265383"/>
            <a:ext cx="1990945" cy="4476750"/>
          </a:xfrm>
          <a:prstGeom prst="rect">
            <a:avLst/>
          </a:prstGeom>
          <a:noFill/>
          <a:ln w="9525">
            <a:noFill/>
            <a:miter lim="800000"/>
            <a:headEnd/>
            <a:tailEnd/>
          </a:ln>
          <a:effectLst>
            <a:outerShdw blurRad="50800" dist="38100" dir="2700000" algn="tl" rotWithShape="0">
              <a:prstClr val="black">
                <a:alpha val="40000"/>
              </a:prstClr>
            </a:outerShdw>
            <a:softEdge rad="63500"/>
          </a:effectLst>
        </p:spPr>
      </p:pic>
      <p:graphicFrame>
        <p:nvGraphicFramePr>
          <p:cNvPr id="8" name="Table 7"/>
          <p:cNvGraphicFramePr>
            <a:graphicFrameLocks noGrp="1"/>
          </p:cNvGraphicFramePr>
          <p:nvPr/>
        </p:nvGraphicFramePr>
        <p:xfrm>
          <a:off x="840509" y="1505528"/>
          <a:ext cx="5523346" cy="1755832"/>
        </p:xfrm>
        <a:graphic>
          <a:graphicData uri="http://schemas.openxmlformats.org/drawingml/2006/table">
            <a:tbl>
              <a:tblPr firstRow="1" bandRow="1">
                <a:tableStyleId>{616DA210-FB5B-4158-B5E0-FEB733F419BA}</a:tableStyleId>
              </a:tblPr>
              <a:tblGrid>
                <a:gridCol w="1376218">
                  <a:extLst>
                    <a:ext uri="{9D8B030D-6E8A-4147-A177-3AD203B41FA5}">
                      <a16:colId xmlns:a16="http://schemas.microsoft.com/office/drawing/2014/main" val="20000"/>
                    </a:ext>
                  </a:extLst>
                </a:gridCol>
                <a:gridCol w="1256145">
                  <a:extLst>
                    <a:ext uri="{9D8B030D-6E8A-4147-A177-3AD203B41FA5}">
                      <a16:colId xmlns:a16="http://schemas.microsoft.com/office/drawing/2014/main" val="20001"/>
                    </a:ext>
                  </a:extLst>
                </a:gridCol>
                <a:gridCol w="2890983">
                  <a:extLst>
                    <a:ext uri="{9D8B030D-6E8A-4147-A177-3AD203B41FA5}">
                      <a16:colId xmlns:a16="http://schemas.microsoft.com/office/drawing/2014/main" val="20002"/>
                    </a:ext>
                  </a:extLst>
                </a:gridCol>
              </a:tblGrid>
              <a:tr h="417511">
                <a:tc>
                  <a:txBody>
                    <a:bodyPr/>
                    <a:lstStyle/>
                    <a:p>
                      <a:pPr algn="ctr"/>
                      <a:r>
                        <a:rPr lang="en-US" sz="1600" dirty="0"/>
                        <a:t>Tool</a:t>
                      </a:r>
                      <a:endParaRPr lang="ru-RU" sz="1600" dirty="0"/>
                    </a:p>
                  </a:txBody>
                  <a:tcPr/>
                </a:tc>
                <a:tc>
                  <a:txBody>
                    <a:bodyPr/>
                    <a:lstStyle/>
                    <a:p>
                      <a:pPr algn="ctr"/>
                      <a:r>
                        <a:rPr lang="en-US" sz="1600" dirty="0"/>
                        <a:t>Language</a:t>
                      </a:r>
                      <a:endParaRPr lang="ru-RU" sz="1600" dirty="0"/>
                    </a:p>
                  </a:txBody>
                  <a:tcPr/>
                </a:tc>
                <a:tc>
                  <a:txBody>
                    <a:bodyPr/>
                    <a:lstStyle/>
                    <a:p>
                      <a:pPr algn="ctr"/>
                      <a:r>
                        <a:rPr lang="en-US" sz="1600" dirty="0"/>
                        <a:t>Where to find</a:t>
                      </a:r>
                      <a:endParaRPr lang="ru-RU" sz="1600" dirty="0"/>
                    </a:p>
                  </a:txBody>
                  <a:tcPr/>
                </a:tc>
                <a:extLst>
                  <a:ext uri="{0D108BD9-81ED-4DB2-BD59-A6C34878D82A}">
                    <a16:rowId xmlns:a16="http://schemas.microsoft.com/office/drawing/2014/main" val="10000"/>
                  </a:ext>
                </a:extLst>
              </a:tr>
              <a:tr h="446107">
                <a:tc>
                  <a:txBody>
                    <a:bodyPr/>
                    <a:lstStyle/>
                    <a:p>
                      <a:r>
                        <a:rPr lang="en-US" sz="2000" dirty="0" err="1"/>
                        <a:t>ArxDbg</a:t>
                      </a:r>
                      <a:endParaRPr lang="ru-RU" sz="2000" dirty="0"/>
                    </a:p>
                  </a:txBody>
                  <a:tcPr/>
                </a:tc>
                <a:tc>
                  <a:txBody>
                    <a:bodyPr/>
                    <a:lstStyle/>
                    <a:p>
                      <a:pPr algn="ctr"/>
                      <a:r>
                        <a:rPr lang="en-US" sz="2000" dirty="0"/>
                        <a:t>C++</a:t>
                      </a:r>
                      <a:endParaRPr lang="ru-RU" sz="2000" dirty="0"/>
                    </a:p>
                  </a:txBody>
                  <a:tcPr/>
                </a:tc>
                <a:tc>
                  <a:txBody>
                    <a:bodyPr/>
                    <a:lstStyle/>
                    <a:p>
                      <a:r>
                        <a:rPr lang="en-US" sz="2000" dirty="0"/>
                        <a:t>ObjectARX Samples</a:t>
                      </a:r>
                      <a:endParaRPr lang="ru-RU" sz="2000" dirty="0"/>
                    </a:p>
                  </a:txBody>
                  <a:tcPr/>
                </a:tc>
                <a:extLst>
                  <a:ext uri="{0D108BD9-81ED-4DB2-BD59-A6C34878D82A}">
                    <a16:rowId xmlns:a16="http://schemas.microsoft.com/office/drawing/2014/main" val="10001"/>
                  </a:ext>
                </a:extLst>
              </a:tr>
              <a:tr h="446107">
                <a:tc>
                  <a:txBody>
                    <a:bodyPr/>
                    <a:lstStyle/>
                    <a:p>
                      <a:r>
                        <a:rPr lang="en-US" sz="2000" dirty="0" err="1"/>
                        <a:t>MgdDbg</a:t>
                      </a:r>
                      <a:endParaRPr lang="ru-RU" sz="2000" dirty="0"/>
                    </a:p>
                  </a:txBody>
                  <a:tcPr/>
                </a:tc>
                <a:tc>
                  <a:txBody>
                    <a:bodyPr/>
                    <a:lstStyle/>
                    <a:p>
                      <a:pPr algn="ctr"/>
                      <a:r>
                        <a:rPr lang="en-US" sz="2000" dirty="0"/>
                        <a:t>C#</a:t>
                      </a:r>
                      <a:endParaRPr lang="ru-RU" sz="2000" dirty="0"/>
                    </a:p>
                  </a:txBody>
                  <a:tcPr/>
                </a:tc>
                <a:tc>
                  <a:txBody>
                    <a:bodyPr/>
                    <a:lstStyle/>
                    <a:p>
                      <a:r>
                        <a:rPr lang="en-US" sz="2000" dirty="0"/>
                        <a:t>ADN site</a:t>
                      </a:r>
                      <a:endParaRPr lang="ru-RU" sz="2000" dirty="0"/>
                    </a:p>
                  </a:txBody>
                  <a:tcPr/>
                </a:tc>
                <a:extLst>
                  <a:ext uri="{0D108BD9-81ED-4DB2-BD59-A6C34878D82A}">
                    <a16:rowId xmlns:a16="http://schemas.microsoft.com/office/drawing/2014/main" val="10002"/>
                  </a:ext>
                </a:extLst>
              </a:tr>
              <a:tr h="446107">
                <a:tc>
                  <a:txBody>
                    <a:bodyPr/>
                    <a:lstStyle/>
                    <a:p>
                      <a:r>
                        <a:rPr lang="en-US" sz="2000" dirty="0"/>
                        <a:t>Inspector</a:t>
                      </a:r>
                      <a:endParaRPr lang="ru-RU" sz="2000" dirty="0"/>
                    </a:p>
                  </a:txBody>
                  <a:tcPr/>
                </a:tc>
                <a:tc>
                  <a:txBody>
                    <a:bodyPr/>
                    <a:lstStyle/>
                    <a:p>
                      <a:pPr algn="ctr"/>
                      <a:r>
                        <a:rPr lang="en-US" sz="2000" dirty="0"/>
                        <a:t>C++</a:t>
                      </a:r>
                      <a:endParaRPr lang="ru-RU" sz="2000" dirty="0"/>
                    </a:p>
                  </a:txBody>
                  <a:tcPr/>
                </a:tc>
                <a:tc>
                  <a:txBody>
                    <a:bodyPr/>
                    <a:lstStyle/>
                    <a:p>
                      <a:r>
                        <a:rPr lang="en-US" sz="2000" dirty="0"/>
                        <a:t>ADN site</a:t>
                      </a:r>
                      <a:endParaRPr lang="ru-RU" sz="2000" dirty="0"/>
                    </a:p>
                  </a:txBody>
                  <a:tcPr/>
                </a:tc>
                <a:extLst>
                  <a:ext uri="{0D108BD9-81ED-4DB2-BD59-A6C34878D82A}">
                    <a16:rowId xmlns:a16="http://schemas.microsoft.com/office/drawing/2014/main" val="10003"/>
                  </a:ext>
                </a:extLst>
              </a:tr>
            </a:tbl>
          </a:graphicData>
        </a:graphic>
      </p:graphicFrame>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a:xfrm>
            <a:off x="749300" y="255530"/>
            <a:ext cx="7933930" cy="717236"/>
          </a:xfrm>
        </p:spPr>
        <p:txBody>
          <a:bodyPr/>
          <a:lstStyle/>
          <a:p>
            <a:pPr eaLnBrk="1" hangingPunct="1"/>
            <a:r>
              <a:rPr lang="en-US" dirty="0"/>
              <a:t>Class Schedule</a:t>
            </a:r>
          </a:p>
        </p:txBody>
      </p:sp>
      <p:sp>
        <p:nvSpPr>
          <p:cNvPr id="21508" name="Rectangle 3"/>
          <p:cNvSpPr>
            <a:spLocks noGrp="1" noChangeArrowheads="1"/>
          </p:cNvSpPr>
          <p:nvPr>
            <p:ph idx="1"/>
          </p:nvPr>
        </p:nvSpPr>
        <p:spPr>
          <a:xfrm>
            <a:off x="749300" y="910178"/>
            <a:ext cx="7933930" cy="5700933"/>
          </a:xfrm>
        </p:spPr>
        <p:txBody>
          <a:bodyPr/>
          <a:lstStyle/>
          <a:p>
            <a:pPr marL="0" indent="0" eaLnBrk="1" hangingPunct="1">
              <a:lnSpc>
                <a:spcPct val="90000"/>
              </a:lnSpc>
              <a:buFontTx/>
              <a:buNone/>
            </a:pPr>
            <a:r>
              <a:rPr lang="en-US" sz="2000" dirty="0"/>
              <a:t>Time : 9:30 AM - 5:30 PM</a:t>
            </a:r>
            <a:endParaRPr lang="en-US" sz="2000" dirty="0">
              <a:solidFill>
                <a:srgbClr val="FFFF00"/>
              </a:solidFill>
            </a:endParaRPr>
          </a:p>
          <a:p>
            <a:pPr marL="0" indent="0" eaLnBrk="1" hangingPunct="1">
              <a:lnSpc>
                <a:spcPct val="90000"/>
              </a:lnSpc>
              <a:buFontTx/>
              <a:buNone/>
            </a:pPr>
            <a:r>
              <a:rPr lang="en-US" sz="2000" dirty="0"/>
              <a:t>Lunch  12:00 PM - 1:00 PM</a:t>
            </a:r>
          </a:p>
          <a:p>
            <a:pPr marL="0" indent="0" eaLnBrk="1" hangingPunct="1">
              <a:lnSpc>
                <a:spcPct val="90000"/>
              </a:lnSpc>
              <a:buFontTx/>
              <a:buNone/>
            </a:pPr>
            <a:endParaRPr lang="en-US" sz="2400" dirty="0"/>
          </a:p>
          <a:p>
            <a:pPr marL="0" indent="0" eaLnBrk="1" hangingPunct="1">
              <a:lnSpc>
                <a:spcPct val="90000"/>
              </a:lnSpc>
              <a:buFontTx/>
              <a:buNone/>
            </a:pPr>
            <a:r>
              <a:rPr lang="en-US" sz="2400" dirty="0"/>
              <a:t>Day 1</a:t>
            </a:r>
            <a:r>
              <a:rPr lang="en-US" sz="2000" dirty="0"/>
              <a:t>	</a:t>
            </a:r>
          </a:p>
          <a:p>
            <a:pPr lvl="1">
              <a:lnSpc>
                <a:spcPct val="90000"/>
              </a:lnSpc>
            </a:pPr>
            <a:r>
              <a:rPr lang="en-US" sz="2000" dirty="0"/>
              <a:t>Overview of APIs</a:t>
            </a:r>
          </a:p>
          <a:p>
            <a:pPr lvl="1">
              <a:lnSpc>
                <a:spcPct val="90000"/>
              </a:lnSpc>
            </a:pPr>
            <a:r>
              <a:rPr lang="en-US" sz="2000" dirty="0"/>
              <a:t>AutoCAD: </a:t>
            </a:r>
            <a:r>
              <a:rPr lang="en-US" sz="2000" dirty="0" err="1"/>
              <a:t>Hello.arx</a:t>
            </a:r>
            <a:endParaRPr lang="en-US" sz="2000" dirty="0"/>
          </a:p>
          <a:p>
            <a:pPr lvl="1">
              <a:lnSpc>
                <a:spcPct val="90000"/>
              </a:lnSpc>
            </a:pPr>
            <a:r>
              <a:rPr lang="en-US" sz="2000" dirty="0"/>
              <a:t>Lab : Step 1 + Step 2</a:t>
            </a:r>
          </a:p>
          <a:p>
            <a:pPr lvl="1">
              <a:lnSpc>
                <a:spcPct val="90000"/>
              </a:lnSpc>
            </a:pPr>
            <a:endParaRPr lang="en-US" sz="2000" dirty="0"/>
          </a:p>
          <a:p>
            <a:pPr marL="0" indent="0" eaLnBrk="1" hangingPunct="1">
              <a:lnSpc>
                <a:spcPct val="90000"/>
              </a:lnSpc>
              <a:buFontTx/>
              <a:buNone/>
            </a:pPr>
            <a:r>
              <a:rPr lang="en-US" sz="2400" dirty="0"/>
              <a:t>Day 2</a:t>
            </a:r>
            <a:r>
              <a:rPr lang="en-US" sz="2000" dirty="0"/>
              <a:t>	</a:t>
            </a:r>
          </a:p>
          <a:p>
            <a:pPr lvl="1">
              <a:lnSpc>
                <a:spcPct val="90000"/>
              </a:lnSpc>
            </a:pPr>
            <a:r>
              <a:rPr lang="en-US" sz="2000" dirty="0"/>
              <a:t>ObjectDBX: Structure</a:t>
            </a:r>
          </a:p>
          <a:p>
            <a:pPr lvl="1">
              <a:lnSpc>
                <a:spcPct val="90000"/>
              </a:lnSpc>
            </a:pPr>
            <a:r>
              <a:rPr lang="en-US" sz="2000" dirty="0"/>
              <a:t>ObjectDBX: Extend it!</a:t>
            </a:r>
          </a:p>
          <a:p>
            <a:pPr lvl="1">
              <a:lnSpc>
                <a:spcPct val="90000"/>
              </a:lnSpc>
            </a:pPr>
            <a:r>
              <a:rPr lang="en-US" sz="2000" dirty="0"/>
              <a:t>Lab : Step 3 + Step 4 + Step 5 + Step 6</a:t>
            </a:r>
          </a:p>
          <a:p>
            <a:pPr lvl="1">
              <a:lnSpc>
                <a:spcPct val="90000"/>
              </a:lnSpc>
            </a:pPr>
            <a:endParaRPr lang="en-US" sz="2000" dirty="0"/>
          </a:p>
          <a:p>
            <a:pPr marL="0" indent="0">
              <a:lnSpc>
                <a:spcPct val="90000"/>
              </a:lnSpc>
              <a:buNone/>
            </a:pPr>
            <a:r>
              <a:rPr lang="en-US" sz="2400" dirty="0"/>
              <a:t>Day 3</a:t>
            </a:r>
          </a:p>
          <a:p>
            <a:pPr lvl="1">
              <a:lnSpc>
                <a:spcPct val="90000"/>
              </a:lnSpc>
            </a:pPr>
            <a:r>
              <a:rPr lang="en-US" sz="2000" dirty="0"/>
              <a:t>AutoCAD: MDE</a:t>
            </a:r>
          </a:p>
          <a:p>
            <a:pPr lvl="1">
              <a:lnSpc>
                <a:spcPct val="90000"/>
              </a:lnSpc>
            </a:pPr>
            <a:r>
              <a:rPr lang="en-US" sz="2000" dirty="0"/>
              <a:t>Notification System</a:t>
            </a:r>
          </a:p>
          <a:p>
            <a:pPr lvl="1">
              <a:lnSpc>
                <a:spcPct val="90000"/>
              </a:lnSpc>
            </a:pPr>
            <a:r>
              <a:rPr lang="en-US" sz="2000" dirty="0"/>
              <a:t>Lab : Step 7</a:t>
            </a:r>
          </a:p>
          <a:p>
            <a:pPr marL="3175" lvl="1" indent="-3175" eaLnBrk="1" hangingPunct="1">
              <a:lnSpc>
                <a:spcPct val="90000"/>
              </a:lnSpc>
              <a:buNone/>
            </a:pPr>
            <a:endParaRPr lang="en-US" sz="1800" dirty="0"/>
          </a:p>
        </p:txBody>
      </p:sp>
    </p:spTree>
  </p:cSld>
  <p:clrMapOvr>
    <a:masterClrMapping/>
  </p:clrMapOvr>
  <p:transition>
    <p:fade thruBlk="1"/>
  </p:transition>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4995" name="Rectangle 2"/>
          <p:cNvSpPr>
            <a:spLocks noGrp="1" noChangeArrowheads="1"/>
          </p:cNvSpPr>
          <p:nvPr>
            <p:ph type="title"/>
          </p:nvPr>
        </p:nvSpPr>
        <p:spPr/>
        <p:txBody>
          <a:bodyPr/>
          <a:lstStyle/>
          <a:p>
            <a:pPr eaLnBrk="1" hangingPunct="1"/>
            <a:r>
              <a:rPr lang="en-US"/>
              <a:t>Important Objects</a:t>
            </a:r>
          </a:p>
        </p:txBody>
      </p:sp>
      <p:sp>
        <p:nvSpPr>
          <p:cNvPr id="84996" name="Rectangle 3"/>
          <p:cNvSpPr>
            <a:spLocks noGrp="1" noChangeArrowheads="1"/>
          </p:cNvSpPr>
          <p:nvPr>
            <p:ph idx="1"/>
          </p:nvPr>
        </p:nvSpPr>
        <p:spPr>
          <a:xfrm>
            <a:off x="615950" y="1108576"/>
            <a:ext cx="7933930" cy="4708877"/>
          </a:xfrm>
        </p:spPr>
        <p:txBody>
          <a:bodyPr/>
          <a:lstStyle/>
          <a:p>
            <a:pPr marL="0" indent="0" eaLnBrk="1" hangingPunct="1">
              <a:buFontTx/>
              <a:buNone/>
            </a:pPr>
            <a:r>
              <a:rPr lang="en-US" sz="2800" dirty="0"/>
              <a:t>Block Table</a:t>
            </a:r>
          </a:p>
          <a:p>
            <a:pPr lvl="1" eaLnBrk="1" hangingPunct="1"/>
            <a:r>
              <a:rPr lang="en-US" sz="2400" dirty="0"/>
              <a:t>Three default records</a:t>
            </a:r>
          </a:p>
          <a:p>
            <a:pPr lvl="2" eaLnBrk="1" hangingPunct="1"/>
            <a:r>
              <a:rPr lang="en-US" sz="1800" dirty="0">
                <a:solidFill>
                  <a:srgbClr val="0070C0"/>
                </a:solidFill>
              </a:rPr>
              <a:t>*MODEL_SPACE</a:t>
            </a:r>
          </a:p>
          <a:p>
            <a:pPr lvl="2" eaLnBrk="1" hangingPunct="1"/>
            <a:r>
              <a:rPr lang="en-US" sz="1800" dirty="0">
                <a:solidFill>
                  <a:srgbClr val="0070C0"/>
                </a:solidFill>
              </a:rPr>
              <a:t>*PAPER_SPACE, *PAPER_SPACE0</a:t>
            </a:r>
          </a:p>
          <a:p>
            <a:pPr lvl="1" eaLnBrk="1" hangingPunct="1"/>
            <a:r>
              <a:rPr lang="en-US" sz="2400" dirty="0"/>
              <a:t>Only entities added to one of these is visible in AutoCAD editor</a:t>
            </a:r>
          </a:p>
          <a:p>
            <a:pPr lvl="1" eaLnBrk="1" hangingPunct="1"/>
            <a:r>
              <a:rPr lang="en-US" sz="2400" dirty="0"/>
              <a:t>Block table records only own entities</a:t>
            </a:r>
          </a:p>
          <a:p>
            <a:pPr lvl="1" eaLnBrk="1" hangingPunct="1"/>
            <a:r>
              <a:rPr lang="en-US" sz="2400" dirty="0"/>
              <a:t>AutoCAD’s “symbol tables”</a:t>
            </a:r>
          </a:p>
          <a:p>
            <a:pPr lvl="1"/>
            <a:r>
              <a:rPr lang="en-US" sz="2400" dirty="0"/>
              <a:t>Named Objects Dictionary</a:t>
            </a:r>
          </a:p>
          <a:p>
            <a:pPr lvl="2"/>
            <a:r>
              <a:rPr lang="en-US" sz="2000" dirty="0"/>
              <a:t>Dictionaries own any objects (but not entities)</a:t>
            </a:r>
          </a:p>
        </p:txBody>
      </p:sp>
    </p:spTree>
  </p:cSld>
  <p:clrMapOvr>
    <a:masterClrMapping/>
  </p:clrMapOvr>
  <p:transition>
    <p:fade thruBlk="1"/>
  </p:transition>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019" name="Rectangle 2"/>
          <p:cNvSpPr>
            <a:spLocks noGrp="1" noChangeArrowheads="1"/>
          </p:cNvSpPr>
          <p:nvPr>
            <p:ph type="title"/>
          </p:nvPr>
        </p:nvSpPr>
        <p:spPr>
          <a:xfrm>
            <a:off x="749300" y="255530"/>
            <a:ext cx="7933930" cy="601720"/>
          </a:xfrm>
        </p:spPr>
        <p:txBody>
          <a:bodyPr/>
          <a:lstStyle/>
          <a:p>
            <a:pPr eaLnBrk="1" hangingPunct="1"/>
            <a:r>
              <a:rPr lang="en-US" dirty="0"/>
              <a:t>Iterating Through Containers</a:t>
            </a:r>
          </a:p>
        </p:txBody>
      </p:sp>
      <p:sp>
        <p:nvSpPr>
          <p:cNvPr id="86020" name="Rectangle 3"/>
          <p:cNvSpPr>
            <a:spLocks noGrp="1" noChangeArrowheads="1"/>
          </p:cNvSpPr>
          <p:nvPr>
            <p:ph idx="1"/>
          </p:nvPr>
        </p:nvSpPr>
        <p:spPr>
          <a:xfrm>
            <a:off x="625475" y="1127626"/>
            <a:ext cx="7933930" cy="4708877"/>
          </a:xfrm>
        </p:spPr>
        <p:txBody>
          <a:bodyPr/>
          <a:lstStyle/>
          <a:p>
            <a:pPr marL="0" indent="0" eaLnBrk="1" hangingPunct="1">
              <a:lnSpc>
                <a:spcPct val="90000"/>
              </a:lnSpc>
              <a:spcBef>
                <a:spcPts val="1200"/>
              </a:spcBef>
              <a:buFontTx/>
              <a:buNone/>
            </a:pPr>
            <a:r>
              <a:rPr lang="en-US" sz="2800" dirty="0"/>
              <a:t>Objects that use </a:t>
            </a:r>
            <a:r>
              <a:rPr lang="en-US" sz="2800" dirty="0" err="1"/>
              <a:t>iterators</a:t>
            </a:r>
            <a:endParaRPr lang="en-US" sz="2800" dirty="0"/>
          </a:p>
          <a:p>
            <a:pPr lvl="1" eaLnBrk="1" hangingPunct="1">
              <a:lnSpc>
                <a:spcPct val="90000"/>
              </a:lnSpc>
              <a:spcBef>
                <a:spcPts val="1200"/>
              </a:spcBef>
            </a:pPr>
            <a:r>
              <a:rPr lang="en-US" sz="2400" dirty="0"/>
              <a:t>Symbol Tables</a:t>
            </a:r>
          </a:p>
          <a:p>
            <a:pPr lvl="1" eaLnBrk="1" hangingPunct="1">
              <a:lnSpc>
                <a:spcPct val="90000"/>
              </a:lnSpc>
              <a:spcBef>
                <a:spcPts val="1200"/>
              </a:spcBef>
            </a:pPr>
            <a:r>
              <a:rPr lang="en-US" sz="2400" dirty="0"/>
              <a:t>Block Table Records</a:t>
            </a:r>
          </a:p>
          <a:p>
            <a:pPr lvl="1" eaLnBrk="1" hangingPunct="1">
              <a:lnSpc>
                <a:spcPct val="90000"/>
              </a:lnSpc>
              <a:spcBef>
                <a:spcPts val="1200"/>
              </a:spcBef>
            </a:pPr>
            <a:r>
              <a:rPr lang="en-US" sz="2400" dirty="0"/>
              <a:t>Dictionaries</a:t>
            </a:r>
          </a:p>
          <a:p>
            <a:pPr lvl="1" eaLnBrk="1" hangingPunct="1">
              <a:lnSpc>
                <a:spcPct val="90000"/>
              </a:lnSpc>
              <a:spcBef>
                <a:spcPts val="1200"/>
              </a:spcBef>
            </a:pPr>
            <a:r>
              <a:rPr lang="en-US" sz="2400" dirty="0" err="1"/>
              <a:t>Polylines</a:t>
            </a:r>
            <a:endParaRPr lang="en-US" sz="2400" dirty="0"/>
          </a:p>
          <a:p>
            <a:pPr lvl="1" eaLnBrk="1" hangingPunct="1">
              <a:lnSpc>
                <a:spcPct val="90000"/>
              </a:lnSpc>
              <a:spcBef>
                <a:spcPts val="1200"/>
              </a:spcBef>
            </a:pPr>
            <a:r>
              <a:rPr lang="en-US" sz="2400" dirty="0" err="1"/>
              <a:t>PolyFaceMesh</a:t>
            </a:r>
            <a:r>
              <a:rPr lang="en-US" sz="2400" dirty="0"/>
              <a:t> &amp; </a:t>
            </a:r>
            <a:r>
              <a:rPr lang="en-US" sz="2400" dirty="0" err="1"/>
              <a:t>PolygonMesh</a:t>
            </a:r>
            <a:endParaRPr lang="en-US" sz="2400" dirty="0"/>
          </a:p>
          <a:p>
            <a:pPr lvl="1" eaLnBrk="1" hangingPunct="1">
              <a:lnSpc>
                <a:spcPct val="90000"/>
              </a:lnSpc>
              <a:spcBef>
                <a:spcPts val="1200"/>
              </a:spcBef>
            </a:pPr>
            <a:r>
              <a:rPr lang="en-US" sz="2400" dirty="0"/>
              <a:t>ACIS Solids</a:t>
            </a:r>
          </a:p>
          <a:p>
            <a:pPr lvl="2" eaLnBrk="1" hangingPunct="1">
              <a:lnSpc>
                <a:spcPct val="90000"/>
              </a:lnSpc>
              <a:spcBef>
                <a:spcPts val="1200"/>
              </a:spcBef>
            </a:pPr>
            <a:r>
              <a:rPr lang="en-US" sz="2000" dirty="0"/>
              <a:t>Called </a:t>
            </a:r>
            <a:r>
              <a:rPr lang="en-US" sz="2000" dirty="0" err="1"/>
              <a:t>traversers</a:t>
            </a:r>
            <a:endParaRPr lang="en-US" sz="2000" dirty="0"/>
          </a:p>
          <a:p>
            <a:pPr lvl="1" eaLnBrk="1" hangingPunct="1">
              <a:lnSpc>
                <a:spcPct val="90000"/>
              </a:lnSpc>
              <a:spcBef>
                <a:spcPts val="1200"/>
              </a:spcBef>
            </a:pPr>
            <a:r>
              <a:rPr lang="en-US" sz="2400" dirty="0" err="1"/>
              <a:t>BlockReferences</a:t>
            </a:r>
            <a:r>
              <a:rPr lang="en-US" sz="2400" dirty="0"/>
              <a:t> (Inserts)</a:t>
            </a:r>
          </a:p>
          <a:p>
            <a:pPr lvl="2" eaLnBrk="1" hangingPunct="1">
              <a:lnSpc>
                <a:spcPct val="90000"/>
              </a:lnSpc>
              <a:spcBef>
                <a:spcPts val="1200"/>
              </a:spcBef>
            </a:pPr>
            <a:r>
              <a:rPr lang="en-US" sz="2000" dirty="0"/>
              <a:t>Only useful when attributes are present</a:t>
            </a:r>
          </a:p>
        </p:txBody>
      </p:sp>
    </p:spTree>
  </p:cSld>
  <p:clrMapOvr>
    <a:masterClrMapping/>
  </p:clrMapOvr>
  <p:transition>
    <p:fade thruBlk="1"/>
  </p:transition>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87054" name="AutoShape 30"/>
          <p:cNvCxnSpPr>
            <a:cxnSpLocks noChangeShapeType="1"/>
            <a:stCxn id="87043" idx="7"/>
          </p:cNvCxnSpPr>
          <p:nvPr/>
        </p:nvCxnSpPr>
        <p:spPr bwMode="auto">
          <a:xfrm rot="5400000" flipH="1" flipV="1">
            <a:off x="4035342" y="2102625"/>
            <a:ext cx="718119" cy="3440143"/>
          </a:xfrm>
          <a:prstGeom prst="straightConnector1">
            <a:avLst/>
          </a:prstGeom>
          <a:noFill/>
          <a:ln w="15875">
            <a:solidFill>
              <a:schemeClr val="tx1"/>
            </a:solidFill>
            <a:round/>
            <a:headEnd type="none" w="sm" len="sm"/>
            <a:tailEnd type="none" w="sm" len="sm"/>
          </a:ln>
        </p:spPr>
      </p:cxnSp>
      <p:sp>
        <p:nvSpPr>
          <p:cNvPr id="87050" name="Line 26"/>
          <p:cNvSpPr>
            <a:spLocks noChangeShapeType="1"/>
          </p:cNvSpPr>
          <p:nvPr/>
        </p:nvSpPr>
        <p:spPr bwMode="auto">
          <a:xfrm>
            <a:off x="2325256" y="3726876"/>
            <a:ext cx="0" cy="381000"/>
          </a:xfrm>
          <a:prstGeom prst="line">
            <a:avLst/>
          </a:prstGeom>
          <a:noFill/>
          <a:ln w="53975">
            <a:solidFill>
              <a:schemeClr val="tx1"/>
            </a:solidFill>
            <a:round/>
            <a:headEnd type="none" w="sm" len="sm"/>
            <a:tailEnd type="arrow" w="sm" len="sm"/>
          </a:ln>
        </p:spPr>
        <p:txBody>
          <a:bodyPr wrap="none" anchor="ctr"/>
          <a:lstStyle/>
          <a:p>
            <a:endParaRPr lang="ru-RU"/>
          </a:p>
        </p:txBody>
      </p:sp>
      <p:sp>
        <p:nvSpPr>
          <p:cNvPr id="87044" name="Rectangle 3"/>
          <p:cNvSpPr>
            <a:spLocks noGrp="1" noChangeArrowheads="1"/>
          </p:cNvSpPr>
          <p:nvPr>
            <p:ph type="title"/>
          </p:nvPr>
        </p:nvSpPr>
        <p:spPr/>
        <p:txBody>
          <a:bodyPr/>
          <a:lstStyle/>
          <a:p>
            <a:pPr eaLnBrk="1" hangingPunct="1"/>
            <a:r>
              <a:rPr lang="en-US" dirty="0" err="1"/>
              <a:t>Iterator</a:t>
            </a:r>
            <a:r>
              <a:rPr lang="en-US" dirty="0"/>
              <a:t> Pattern</a:t>
            </a:r>
          </a:p>
        </p:txBody>
      </p:sp>
      <p:sp>
        <p:nvSpPr>
          <p:cNvPr id="87043" name="Oval 2"/>
          <p:cNvSpPr>
            <a:spLocks noChangeArrowheads="1"/>
          </p:cNvSpPr>
          <p:nvPr/>
        </p:nvSpPr>
        <p:spPr bwMode="auto">
          <a:xfrm>
            <a:off x="1828800" y="4114800"/>
            <a:ext cx="990600" cy="4572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dirty="0">
                <a:latin typeface="Tahoma" pitchFamily="34" charset="0"/>
              </a:rPr>
              <a:t>iterator1</a:t>
            </a:r>
          </a:p>
        </p:txBody>
      </p:sp>
      <p:sp>
        <p:nvSpPr>
          <p:cNvPr id="87049" name="Rectangle 25"/>
          <p:cNvSpPr>
            <a:spLocks noGrp="1" noChangeArrowheads="1"/>
          </p:cNvSpPr>
          <p:nvPr>
            <p:ph sz="half" idx="4294967295"/>
          </p:nvPr>
        </p:nvSpPr>
        <p:spPr>
          <a:xfrm>
            <a:off x="1035050" y="1371600"/>
            <a:ext cx="8108950" cy="1676400"/>
          </a:xfrm>
          <a:prstGeom prst="rect">
            <a:avLst/>
          </a:prstGeom>
        </p:spPr>
        <p:txBody>
          <a:bodyPr/>
          <a:lstStyle/>
          <a:p>
            <a:pPr marL="0" indent="0" eaLnBrk="1" hangingPunct="1">
              <a:buFontTx/>
              <a:buNone/>
            </a:pPr>
            <a:r>
              <a:rPr lang="en-US" sz="2000" dirty="0"/>
              <a:t>Abstract form of ‘</a:t>
            </a:r>
            <a:r>
              <a:rPr lang="en-US" sz="2000" dirty="0" err="1"/>
              <a:t>i</a:t>
            </a:r>
            <a:r>
              <a:rPr lang="en-US" sz="2000" dirty="0"/>
              <a:t>’ in the following construct:</a:t>
            </a:r>
          </a:p>
          <a:p>
            <a:pPr lvl="2" eaLnBrk="1" hangingPunct="1">
              <a:buFont typeface="Wingdings" pitchFamily="2" charset="2"/>
              <a:buNone/>
            </a:pPr>
            <a:r>
              <a:rPr lang="en-US" sz="2000" dirty="0">
                <a:latin typeface="Courier New" pitchFamily="49" charset="0"/>
                <a:cs typeface="Courier New" pitchFamily="49" charset="0"/>
              </a:rPr>
              <a:t>for( </a:t>
            </a:r>
            <a:r>
              <a:rPr lang="en-US" sz="2000" dirty="0" err="1">
                <a:latin typeface="Courier New" pitchFamily="49" charset="0"/>
                <a:cs typeface="Courier New" pitchFamily="49" charset="0"/>
              </a:rPr>
              <a:t>int</a:t>
            </a:r>
            <a:r>
              <a:rPr lang="en-US" sz="2000" dirty="0">
                <a:latin typeface="Courier New" pitchFamily="49" charset="0"/>
                <a:cs typeface="Courier New" pitchFamily="49" charset="0"/>
              </a:rPr>
              <a:t> </a:t>
            </a:r>
            <a:r>
              <a:rPr lang="en-US" sz="2000" dirty="0" err="1">
                <a:latin typeface="Courier New" pitchFamily="49" charset="0"/>
                <a:cs typeface="Courier New" pitchFamily="49" charset="0"/>
              </a:rPr>
              <a:t>i</a:t>
            </a:r>
            <a:r>
              <a:rPr lang="en-US" sz="2000" dirty="0">
                <a:latin typeface="Courier New" pitchFamily="49" charset="0"/>
                <a:cs typeface="Courier New" pitchFamily="49" charset="0"/>
              </a:rPr>
              <a:t>=0; </a:t>
            </a:r>
            <a:r>
              <a:rPr lang="en-US" sz="2000" dirty="0" err="1">
                <a:latin typeface="Courier New" pitchFamily="49" charset="0"/>
                <a:cs typeface="Courier New" pitchFamily="49" charset="0"/>
              </a:rPr>
              <a:t>i</a:t>
            </a:r>
            <a:r>
              <a:rPr lang="en-US" sz="2000" dirty="0">
                <a:latin typeface="Courier New" pitchFamily="49" charset="0"/>
                <a:cs typeface="Courier New" pitchFamily="49" charset="0"/>
              </a:rPr>
              <a:t>&lt;</a:t>
            </a:r>
            <a:r>
              <a:rPr lang="en-US" sz="2000" dirty="0" err="1">
                <a:latin typeface="Courier New" pitchFamily="49" charset="0"/>
                <a:cs typeface="Courier New" pitchFamily="49" charset="0"/>
              </a:rPr>
              <a:t>numElems</a:t>
            </a:r>
            <a:r>
              <a:rPr lang="en-US" sz="2000" dirty="0">
                <a:latin typeface="Courier New" pitchFamily="49" charset="0"/>
                <a:cs typeface="Courier New" pitchFamily="49" charset="0"/>
              </a:rPr>
              <a:t>; </a:t>
            </a:r>
            <a:r>
              <a:rPr lang="en-US" sz="2000" dirty="0" err="1">
                <a:latin typeface="Courier New" pitchFamily="49" charset="0"/>
                <a:cs typeface="Courier New" pitchFamily="49" charset="0"/>
              </a:rPr>
              <a:t>i</a:t>
            </a:r>
            <a:r>
              <a:rPr lang="en-US" sz="2000" dirty="0">
                <a:latin typeface="Courier New" pitchFamily="49" charset="0"/>
                <a:cs typeface="Courier New" pitchFamily="49" charset="0"/>
              </a:rPr>
              <a:t>++ )</a:t>
            </a:r>
          </a:p>
          <a:p>
            <a:pPr lvl="3" eaLnBrk="1" hangingPunct="1">
              <a:buFont typeface="Wingdings" pitchFamily="2" charset="2"/>
              <a:buNone/>
            </a:pPr>
            <a:r>
              <a:rPr lang="en-US" sz="2000" dirty="0">
                <a:latin typeface="Courier New" pitchFamily="49" charset="0"/>
                <a:cs typeface="Courier New" pitchFamily="49" charset="0"/>
              </a:rPr>
              <a:t>a = array[</a:t>
            </a:r>
            <a:r>
              <a:rPr lang="en-US" sz="2000" dirty="0" err="1">
                <a:latin typeface="Courier New" pitchFamily="49" charset="0"/>
                <a:cs typeface="Courier New" pitchFamily="49" charset="0"/>
              </a:rPr>
              <a:t>i</a:t>
            </a:r>
            <a:r>
              <a:rPr lang="en-US" sz="2000" dirty="0">
                <a:latin typeface="Courier New" pitchFamily="49" charset="0"/>
                <a:cs typeface="Courier New" pitchFamily="49" charset="0"/>
              </a:rPr>
              <a:t>];</a:t>
            </a:r>
            <a:endParaRPr lang="en-US" sz="1800" dirty="0">
              <a:latin typeface="Courier New" pitchFamily="49" charset="0"/>
              <a:cs typeface="Courier New" pitchFamily="49" charset="0"/>
            </a:endParaRPr>
          </a:p>
          <a:p>
            <a:pPr marL="0" indent="0" eaLnBrk="1" hangingPunct="1">
              <a:buFontTx/>
              <a:buNone/>
            </a:pPr>
            <a:r>
              <a:rPr lang="en-US" sz="2000" dirty="0"/>
              <a:t>Needs initialization, </a:t>
            </a:r>
            <a:r>
              <a:rPr lang="en-US" sz="2000" dirty="0">
                <a:solidFill>
                  <a:srgbClr val="0070C0"/>
                </a:solidFill>
              </a:rPr>
              <a:t>done</a:t>
            </a:r>
            <a:r>
              <a:rPr lang="en-US" sz="2000" dirty="0"/>
              <a:t> condition and </a:t>
            </a:r>
            <a:r>
              <a:rPr lang="en-US" sz="2000" dirty="0">
                <a:solidFill>
                  <a:srgbClr val="0070C0"/>
                </a:solidFill>
              </a:rPr>
              <a:t>next </a:t>
            </a:r>
            <a:r>
              <a:rPr lang="en-US" sz="2000" dirty="0"/>
              <a:t>operation</a:t>
            </a:r>
          </a:p>
          <a:p>
            <a:pPr lvl="3" eaLnBrk="1" hangingPunct="1">
              <a:buFont typeface="Wingdings" pitchFamily="2" charset="2"/>
              <a:buNone/>
            </a:pPr>
            <a:endParaRPr lang="en-US" sz="1800" dirty="0"/>
          </a:p>
        </p:txBody>
      </p:sp>
      <p:sp>
        <p:nvSpPr>
          <p:cNvPr id="87045" name="Rectangle 4"/>
          <p:cNvSpPr>
            <a:spLocks noGrp="1" noChangeArrowheads="1"/>
          </p:cNvSpPr>
          <p:nvPr>
            <p:ph sz="half" idx="4294967295"/>
          </p:nvPr>
        </p:nvSpPr>
        <p:spPr>
          <a:xfrm>
            <a:off x="1346200" y="5562600"/>
            <a:ext cx="7797800" cy="381000"/>
          </a:xfrm>
          <a:prstGeom prst="rect">
            <a:avLst/>
          </a:prstGeom>
        </p:spPr>
        <p:txBody>
          <a:bodyPr/>
          <a:lstStyle/>
          <a:p>
            <a:pPr marL="0" indent="0" eaLnBrk="1" hangingPunct="1">
              <a:buFontTx/>
              <a:buNone/>
            </a:pPr>
            <a:r>
              <a:rPr lang="en-US" sz="1200" dirty="0"/>
              <a:t>See ‘Design Patterns’ by Erich Gamma et al. (ISBN 0-201-63361-2)</a:t>
            </a:r>
          </a:p>
        </p:txBody>
      </p:sp>
      <p:grpSp>
        <p:nvGrpSpPr>
          <p:cNvPr id="87046" name="Group 5"/>
          <p:cNvGrpSpPr>
            <a:grpSpLocks/>
          </p:cNvGrpSpPr>
          <p:nvPr/>
        </p:nvGrpSpPr>
        <p:grpSpPr bwMode="auto">
          <a:xfrm>
            <a:off x="1524000" y="4800600"/>
            <a:ext cx="6324600" cy="381000"/>
            <a:chOff x="1296" y="1200"/>
            <a:chExt cx="3984" cy="240"/>
          </a:xfrm>
        </p:grpSpPr>
        <p:sp>
          <p:nvSpPr>
            <p:cNvPr id="87056" name="AutoShape 6"/>
            <p:cNvSpPr>
              <a:spLocks noChangeArrowheads="1"/>
            </p:cNvSpPr>
            <p:nvPr/>
          </p:nvSpPr>
          <p:spPr bwMode="auto">
            <a:xfrm>
              <a:off x="1296" y="1200"/>
              <a:ext cx="3984" cy="240"/>
            </a:xfrm>
            <a:prstGeom prst="roundRect">
              <a:avLst>
                <a:gd name="adj" fmla="val 16667"/>
              </a:avLst>
            </a:prstGeom>
            <a:solidFill>
              <a:srgbClr val="C0C0C0"/>
            </a:solidFill>
            <a:ln w="25400">
              <a:solidFill>
                <a:schemeClr val="tx1"/>
              </a:solidFill>
              <a:round/>
              <a:headEnd type="none" w="sm" len="sm"/>
              <a:tailEnd type="none" w="sm" len="sm"/>
            </a:ln>
          </p:spPr>
          <p:txBody>
            <a:bodyPr wrap="none" anchor="ctr"/>
            <a:lstStyle/>
            <a:p>
              <a:endParaRPr lang="en-GB"/>
            </a:p>
          </p:txBody>
        </p:sp>
        <p:sp>
          <p:nvSpPr>
            <p:cNvPr id="87057" name="Line 7"/>
            <p:cNvSpPr>
              <a:spLocks noChangeShapeType="1"/>
            </p:cNvSpPr>
            <p:nvPr/>
          </p:nvSpPr>
          <p:spPr bwMode="auto">
            <a:xfrm>
              <a:off x="1536"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58" name="Line 8"/>
            <p:cNvSpPr>
              <a:spLocks noChangeShapeType="1"/>
            </p:cNvSpPr>
            <p:nvPr/>
          </p:nvSpPr>
          <p:spPr bwMode="auto">
            <a:xfrm>
              <a:off x="1728"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59" name="Line 9"/>
            <p:cNvSpPr>
              <a:spLocks noChangeShapeType="1"/>
            </p:cNvSpPr>
            <p:nvPr/>
          </p:nvSpPr>
          <p:spPr bwMode="auto">
            <a:xfrm>
              <a:off x="1920"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0" name="Line 10"/>
            <p:cNvSpPr>
              <a:spLocks noChangeShapeType="1"/>
            </p:cNvSpPr>
            <p:nvPr/>
          </p:nvSpPr>
          <p:spPr bwMode="auto">
            <a:xfrm>
              <a:off x="2112"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1" name="Line 11"/>
            <p:cNvSpPr>
              <a:spLocks noChangeShapeType="1"/>
            </p:cNvSpPr>
            <p:nvPr/>
          </p:nvSpPr>
          <p:spPr bwMode="auto">
            <a:xfrm>
              <a:off x="2304"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2" name="Line 12"/>
            <p:cNvSpPr>
              <a:spLocks noChangeShapeType="1"/>
            </p:cNvSpPr>
            <p:nvPr/>
          </p:nvSpPr>
          <p:spPr bwMode="auto">
            <a:xfrm>
              <a:off x="2496"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3" name="Line 13"/>
            <p:cNvSpPr>
              <a:spLocks noChangeShapeType="1"/>
            </p:cNvSpPr>
            <p:nvPr/>
          </p:nvSpPr>
          <p:spPr bwMode="auto">
            <a:xfrm>
              <a:off x="2688"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4" name="Line 14"/>
            <p:cNvSpPr>
              <a:spLocks noChangeShapeType="1"/>
            </p:cNvSpPr>
            <p:nvPr/>
          </p:nvSpPr>
          <p:spPr bwMode="auto">
            <a:xfrm>
              <a:off x="2880"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5" name="Line 15"/>
            <p:cNvSpPr>
              <a:spLocks noChangeShapeType="1"/>
            </p:cNvSpPr>
            <p:nvPr/>
          </p:nvSpPr>
          <p:spPr bwMode="auto">
            <a:xfrm>
              <a:off x="3072"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6" name="Line 16"/>
            <p:cNvSpPr>
              <a:spLocks noChangeShapeType="1"/>
            </p:cNvSpPr>
            <p:nvPr/>
          </p:nvSpPr>
          <p:spPr bwMode="auto">
            <a:xfrm>
              <a:off x="3264"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7" name="Line 17"/>
            <p:cNvSpPr>
              <a:spLocks noChangeShapeType="1"/>
            </p:cNvSpPr>
            <p:nvPr/>
          </p:nvSpPr>
          <p:spPr bwMode="auto">
            <a:xfrm>
              <a:off x="3456"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8" name="Line 18"/>
            <p:cNvSpPr>
              <a:spLocks noChangeShapeType="1"/>
            </p:cNvSpPr>
            <p:nvPr/>
          </p:nvSpPr>
          <p:spPr bwMode="auto">
            <a:xfrm>
              <a:off x="3648"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9" name="Line 19"/>
            <p:cNvSpPr>
              <a:spLocks noChangeShapeType="1"/>
            </p:cNvSpPr>
            <p:nvPr/>
          </p:nvSpPr>
          <p:spPr bwMode="auto">
            <a:xfrm>
              <a:off x="3840"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70" name="Line 20"/>
            <p:cNvSpPr>
              <a:spLocks noChangeShapeType="1"/>
            </p:cNvSpPr>
            <p:nvPr/>
          </p:nvSpPr>
          <p:spPr bwMode="auto">
            <a:xfrm>
              <a:off x="4032"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71" name="Line 21"/>
            <p:cNvSpPr>
              <a:spLocks noChangeShapeType="1"/>
            </p:cNvSpPr>
            <p:nvPr/>
          </p:nvSpPr>
          <p:spPr bwMode="auto">
            <a:xfrm>
              <a:off x="4224"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72" name="Line 22"/>
            <p:cNvSpPr>
              <a:spLocks noChangeShapeType="1"/>
            </p:cNvSpPr>
            <p:nvPr/>
          </p:nvSpPr>
          <p:spPr bwMode="auto">
            <a:xfrm>
              <a:off x="4416"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grpSp>
      <p:sp>
        <p:nvSpPr>
          <p:cNvPr id="87047" name="AutoShape 23"/>
          <p:cNvSpPr>
            <a:spLocks noChangeArrowheads="1"/>
          </p:cNvSpPr>
          <p:nvPr/>
        </p:nvSpPr>
        <p:spPr bwMode="auto">
          <a:xfrm>
            <a:off x="1801092" y="3200400"/>
            <a:ext cx="1143000" cy="609600"/>
          </a:xfrm>
          <a:prstGeom prst="flowChartDocument">
            <a:avLst/>
          </a:prstGeom>
          <a:solidFill>
            <a:srgbClr val="C0C0C0"/>
          </a:solidFill>
          <a:ln w="25400">
            <a:solidFill>
              <a:schemeClr val="bg2"/>
            </a:solidFill>
            <a:miter lim="800000"/>
            <a:headEnd type="none" w="sm" len="sm"/>
            <a:tailEnd type="none" w="sm" len="sm"/>
          </a:ln>
        </p:spPr>
        <p:txBody>
          <a:bodyPr wrap="none" anchor="ctr"/>
          <a:lstStyle/>
          <a:p>
            <a:pPr algn="ctr"/>
            <a:r>
              <a:rPr lang="en-US" sz="1600">
                <a:latin typeface="Tahoma" pitchFamily="34" charset="0"/>
              </a:rPr>
              <a:t>Client1</a:t>
            </a:r>
          </a:p>
        </p:txBody>
      </p:sp>
      <p:sp>
        <p:nvSpPr>
          <p:cNvPr id="87048" name="AutoShape 24"/>
          <p:cNvSpPr>
            <a:spLocks noChangeArrowheads="1"/>
          </p:cNvSpPr>
          <p:nvPr/>
        </p:nvSpPr>
        <p:spPr bwMode="auto">
          <a:xfrm>
            <a:off x="3717640" y="3276600"/>
            <a:ext cx="1143000" cy="457200"/>
          </a:xfrm>
          <a:prstGeom prst="flowChartDocument">
            <a:avLst/>
          </a:prstGeom>
          <a:solidFill>
            <a:srgbClr val="C0C0C0"/>
          </a:solidFill>
          <a:ln w="25400">
            <a:solidFill>
              <a:schemeClr val="bg2"/>
            </a:solidFill>
            <a:miter lim="800000"/>
            <a:headEnd type="none" w="sm" len="sm"/>
            <a:tailEnd type="none" w="sm" len="sm"/>
          </a:ln>
        </p:spPr>
        <p:txBody>
          <a:bodyPr wrap="none" anchor="ctr"/>
          <a:lstStyle/>
          <a:p>
            <a:pPr algn="ctr"/>
            <a:r>
              <a:rPr lang="en-US" sz="1600">
                <a:latin typeface="Tahoma" pitchFamily="34" charset="0"/>
              </a:rPr>
              <a:t>Client2</a:t>
            </a:r>
          </a:p>
        </p:txBody>
      </p:sp>
      <p:sp>
        <p:nvSpPr>
          <p:cNvPr id="87051" name="Line 27"/>
          <p:cNvSpPr>
            <a:spLocks noChangeShapeType="1"/>
          </p:cNvSpPr>
          <p:nvPr/>
        </p:nvSpPr>
        <p:spPr bwMode="auto">
          <a:xfrm>
            <a:off x="4255652" y="3733800"/>
            <a:ext cx="0" cy="381000"/>
          </a:xfrm>
          <a:prstGeom prst="line">
            <a:avLst/>
          </a:prstGeom>
          <a:noFill/>
          <a:ln w="53975">
            <a:solidFill>
              <a:schemeClr val="tx1"/>
            </a:solidFill>
            <a:round/>
            <a:headEnd type="none" w="sm" len="sm"/>
            <a:tailEnd type="arrow" w="sm" len="sm"/>
          </a:ln>
        </p:spPr>
        <p:txBody>
          <a:bodyPr wrap="none" anchor="ctr"/>
          <a:lstStyle/>
          <a:p>
            <a:endParaRPr lang="ru-RU"/>
          </a:p>
        </p:txBody>
      </p:sp>
      <p:sp>
        <p:nvSpPr>
          <p:cNvPr id="87052" name="Text Box 28"/>
          <p:cNvSpPr txBox="1">
            <a:spLocks noChangeArrowheads="1"/>
          </p:cNvSpPr>
          <p:nvPr/>
        </p:nvSpPr>
        <p:spPr bwMode="auto">
          <a:xfrm>
            <a:off x="6592888" y="4800600"/>
            <a:ext cx="1104900" cy="336550"/>
          </a:xfrm>
          <a:prstGeom prst="rect">
            <a:avLst/>
          </a:prstGeom>
          <a:noFill/>
          <a:ln w="57150">
            <a:noFill/>
            <a:miter lim="800000"/>
            <a:headEnd type="none" w="sm" len="sm"/>
            <a:tailEnd type="none" w="sm" len="sm"/>
          </a:ln>
        </p:spPr>
        <p:txBody>
          <a:bodyPr wrap="none" anchor="ctr">
            <a:spAutoFit/>
          </a:bodyPr>
          <a:lstStyle/>
          <a:p>
            <a:pPr algn="ctr"/>
            <a:r>
              <a:rPr lang="en-US" sz="1600">
                <a:latin typeface="Tahoma" pitchFamily="34" charset="0"/>
              </a:rPr>
              <a:t>Aggregate</a:t>
            </a:r>
          </a:p>
        </p:txBody>
      </p:sp>
      <p:sp>
        <p:nvSpPr>
          <p:cNvPr id="87053" name="AutoShape 29"/>
          <p:cNvSpPr>
            <a:spLocks/>
          </p:cNvSpPr>
          <p:nvPr/>
        </p:nvSpPr>
        <p:spPr bwMode="auto">
          <a:xfrm>
            <a:off x="6095999" y="3048000"/>
            <a:ext cx="2013528" cy="593725"/>
          </a:xfrm>
          <a:prstGeom prst="borderCallout1">
            <a:avLst>
              <a:gd name="adj1" fmla="val 75254"/>
              <a:gd name="adj2" fmla="val -658"/>
              <a:gd name="adj3" fmla="val 198153"/>
              <a:gd name="adj4" fmla="val -81653"/>
            </a:avLst>
          </a:prstGeom>
          <a:solidFill>
            <a:schemeClr val="accent1">
              <a:lumMod val="20000"/>
              <a:lumOff val="80000"/>
            </a:schemeClr>
          </a:solidFill>
          <a:ln w="15875">
            <a:solidFill>
              <a:schemeClr val="tx1"/>
            </a:solidFill>
            <a:miter lim="800000"/>
            <a:headEnd type="none" w="sm" len="sm"/>
            <a:tailEnd type="none" w="sm" len="sm"/>
          </a:ln>
        </p:spPr>
        <p:txBody>
          <a:bodyPr wrap="square" anchor="ctr">
            <a:spAutoFit/>
          </a:bodyPr>
          <a:lstStyle/>
          <a:p>
            <a:pPr algn="ctr"/>
            <a:r>
              <a:rPr lang="en-US" sz="1600" spc="15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ahoma" pitchFamily="34" charset="0"/>
              </a:rPr>
              <a:t>Stores ‘where we are’</a:t>
            </a:r>
          </a:p>
        </p:txBody>
      </p:sp>
      <p:sp>
        <p:nvSpPr>
          <p:cNvPr id="87055" name="Oval 31"/>
          <p:cNvSpPr>
            <a:spLocks noChangeArrowheads="1"/>
          </p:cNvSpPr>
          <p:nvPr/>
        </p:nvSpPr>
        <p:spPr bwMode="auto">
          <a:xfrm>
            <a:off x="3810000" y="4114800"/>
            <a:ext cx="914400" cy="4572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a:latin typeface="Tahoma" pitchFamily="34" charset="0"/>
              </a:rPr>
              <a:t>iterator1</a:t>
            </a:r>
          </a:p>
        </p:txBody>
      </p:sp>
    </p:spTree>
  </p:cSld>
  <p:clrMapOvr>
    <a:masterClrMapping/>
  </p:clrMapOvr>
  <p:transition>
    <p:fade thruBlk="1"/>
  </p:transition>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3"/>
          <p:cNvSpPr/>
          <p:nvPr/>
        </p:nvSpPr>
        <p:spPr bwMode="auto">
          <a:xfrm>
            <a:off x="842683" y="4315385"/>
            <a:ext cx="6580094" cy="1945341"/>
          </a:xfrm>
          <a:prstGeom prst="rect">
            <a:avLst/>
          </a:prstGeom>
          <a:solidFill>
            <a:schemeClr val="tx1"/>
          </a:solidFill>
          <a:ln w="25400" cap="flat" cmpd="sng" algn="ctr">
            <a:noFill/>
            <a:prstDash val="solid"/>
            <a:round/>
            <a:headEnd type="none" w="med" len="med"/>
            <a:tailEnd type="none" w="med" len="med"/>
          </a:ln>
          <a:effectLst>
            <a:softEdge rad="127000"/>
          </a:effectLst>
        </p:spPr>
        <p:txBody>
          <a:bodyPr vert="horz" wrap="square" lIns="91440" tIns="45720" rIns="91440" bIns="45720" numCol="1" rtlCol="0" anchor="t" anchorCtr="0" compatLnSpc="1">
            <a:prstTxWarp prst="textNoShape">
              <a:avLst/>
            </a:prstTxWarp>
          </a:bodyPr>
          <a:lstStyle/>
          <a:p>
            <a:pPr marL="447675" lvl="2" eaLnBrk="1" hangingPunct="1">
              <a:buFont typeface="Wingdings" pitchFamily="2" charset="2"/>
              <a:buNone/>
            </a:pPr>
            <a:endParaRPr lang="en-US" sz="1600" b="1" dirty="0">
              <a:solidFill>
                <a:schemeClr val="bg1"/>
              </a:solidFill>
              <a:latin typeface="Courier New" pitchFamily="49" charset="0"/>
            </a:endParaRPr>
          </a:p>
          <a:p>
            <a:pPr marL="447675" lvl="2" eaLnBrk="1" hangingPunct="1">
              <a:buFont typeface="Wingdings" pitchFamily="2" charset="2"/>
              <a:buNone/>
            </a:pPr>
            <a:r>
              <a:rPr lang="en-US" sz="1600" b="1" dirty="0" err="1">
                <a:solidFill>
                  <a:schemeClr val="bg1"/>
                </a:solidFill>
                <a:latin typeface="Courier New" pitchFamily="49" charset="0"/>
              </a:rPr>
              <a:t>AcDbEntity</a:t>
            </a:r>
            <a:r>
              <a:rPr lang="en-US" sz="1600" b="1" dirty="0">
                <a:solidFill>
                  <a:schemeClr val="bg1"/>
                </a:solidFill>
                <a:latin typeface="Courier New" pitchFamily="49" charset="0"/>
              </a:rPr>
              <a:t> * </a:t>
            </a:r>
            <a:r>
              <a:rPr lang="en-US" sz="1600" b="1" dirty="0" err="1">
                <a:solidFill>
                  <a:schemeClr val="bg1"/>
                </a:solidFill>
                <a:latin typeface="Courier New" pitchFamily="49" charset="0"/>
              </a:rPr>
              <a:t>ent</a:t>
            </a:r>
            <a:r>
              <a:rPr lang="en-US" sz="1600" b="1" dirty="0">
                <a:solidFill>
                  <a:schemeClr val="bg1"/>
                </a:solidFill>
                <a:latin typeface="Courier New" pitchFamily="49" charset="0"/>
              </a:rPr>
              <a:t>;</a:t>
            </a:r>
          </a:p>
          <a:p>
            <a:pPr marL="447675" lvl="2" eaLnBrk="1" hangingPunct="1">
              <a:buFont typeface="Wingdings" pitchFamily="2" charset="2"/>
              <a:buNone/>
            </a:pPr>
            <a:r>
              <a:rPr lang="en-US" sz="1600" b="1" noProof="1">
                <a:solidFill>
                  <a:schemeClr val="bg1"/>
                </a:solidFill>
                <a:latin typeface="Courier New" pitchFamily="49" charset="0"/>
              </a:rPr>
              <a:t>if(</a:t>
            </a:r>
            <a:r>
              <a:rPr lang="en-US" sz="1600" b="1" dirty="0">
                <a:solidFill>
                  <a:schemeClr val="bg1"/>
                </a:solidFill>
                <a:latin typeface="Courier New" pitchFamily="49" charset="0"/>
              </a:rPr>
              <a:t> </a:t>
            </a:r>
            <a:r>
              <a:rPr lang="en-US" sz="1600" b="1" dirty="0" err="1">
                <a:solidFill>
                  <a:schemeClr val="bg1"/>
                </a:solidFill>
                <a:latin typeface="Courier New" pitchFamily="49" charset="0"/>
              </a:rPr>
              <a:t>ent</a:t>
            </a:r>
            <a:r>
              <a:rPr lang="en-US" sz="1600" b="1" dirty="0">
                <a:solidFill>
                  <a:schemeClr val="bg1"/>
                </a:solidFill>
                <a:latin typeface="Courier New" pitchFamily="49" charset="0"/>
              </a:rPr>
              <a:t>-</a:t>
            </a:r>
            <a:r>
              <a:rPr lang="en-US" sz="1600" b="1" noProof="1">
                <a:solidFill>
                  <a:schemeClr val="bg1"/>
                </a:solidFill>
                <a:latin typeface="Courier New" pitchFamily="49" charset="0"/>
              </a:rPr>
              <a:t>&gt;</a:t>
            </a:r>
            <a:r>
              <a:rPr lang="en-US" sz="1600" b="1" noProof="1">
                <a:solidFill>
                  <a:srgbClr val="0070C0"/>
                </a:solidFill>
                <a:latin typeface="Courier New" pitchFamily="49" charset="0"/>
              </a:rPr>
              <a:t>isKindOf</a:t>
            </a:r>
            <a:r>
              <a:rPr lang="en-US" sz="1600" b="1" noProof="1">
                <a:solidFill>
                  <a:schemeClr val="bg1"/>
                </a:solidFill>
                <a:latin typeface="Courier New" pitchFamily="49" charset="0"/>
              </a:rPr>
              <a:t>(</a:t>
            </a:r>
            <a:r>
              <a:rPr lang="en-US" sz="1600" b="1" dirty="0">
                <a:solidFill>
                  <a:schemeClr val="bg1"/>
                </a:solidFill>
                <a:latin typeface="Courier New" pitchFamily="49" charset="0"/>
              </a:rPr>
              <a:t> </a:t>
            </a:r>
            <a:r>
              <a:rPr lang="en-US" sz="1600" b="1" dirty="0" err="1">
                <a:solidFill>
                  <a:schemeClr val="bg1"/>
                </a:solidFill>
                <a:latin typeface="Courier New" pitchFamily="49" charset="0"/>
              </a:rPr>
              <a:t>AcDbLine</a:t>
            </a:r>
            <a:r>
              <a:rPr lang="en-US" sz="1600" b="1" noProof="1">
                <a:solidFill>
                  <a:schemeClr val="bg1"/>
                </a:solidFill>
                <a:latin typeface="Courier New" pitchFamily="49" charset="0"/>
              </a:rPr>
              <a:t>::desc()</a:t>
            </a:r>
            <a:r>
              <a:rPr lang="en-US" sz="1600" b="1" dirty="0">
                <a:solidFill>
                  <a:schemeClr val="bg1"/>
                </a:solidFill>
                <a:latin typeface="Courier New" pitchFamily="49" charset="0"/>
              </a:rPr>
              <a:t> </a:t>
            </a:r>
            <a:r>
              <a:rPr lang="en-US" sz="1600" b="1" noProof="1">
                <a:solidFill>
                  <a:schemeClr val="bg1"/>
                </a:solidFill>
                <a:latin typeface="Courier New" pitchFamily="49" charset="0"/>
              </a:rPr>
              <a:t>)</a:t>
            </a:r>
            <a:r>
              <a:rPr lang="en-US" sz="1600" b="1" dirty="0">
                <a:solidFill>
                  <a:schemeClr val="bg1"/>
                </a:solidFill>
                <a:latin typeface="Courier New" pitchFamily="49" charset="0"/>
              </a:rPr>
              <a:t> </a:t>
            </a:r>
            <a:r>
              <a:rPr lang="en-US" sz="1600" b="1" noProof="1">
                <a:solidFill>
                  <a:schemeClr val="bg1"/>
                </a:solidFill>
                <a:latin typeface="Courier New" pitchFamily="49" charset="0"/>
              </a:rPr>
              <a:t>)</a:t>
            </a:r>
          </a:p>
          <a:p>
            <a:pPr marL="447675" lvl="2" eaLnBrk="1" hangingPunct="1">
              <a:buFont typeface="Wingdings" pitchFamily="2" charset="2"/>
              <a:buNone/>
            </a:pPr>
            <a:r>
              <a:rPr lang="en-US" sz="1600" b="1" noProof="1">
                <a:solidFill>
                  <a:schemeClr val="bg1"/>
                </a:solidFill>
                <a:latin typeface="Courier New" pitchFamily="49" charset="0"/>
              </a:rPr>
              <a:t>{</a:t>
            </a:r>
          </a:p>
          <a:p>
            <a:pPr marL="447675" lvl="2" eaLnBrk="1" hangingPunct="1">
              <a:buFont typeface="Wingdings" pitchFamily="2" charset="2"/>
              <a:buNone/>
            </a:pPr>
            <a:r>
              <a:rPr lang="en-US" sz="1600" b="1" dirty="0">
                <a:solidFill>
                  <a:schemeClr val="bg1"/>
                </a:solidFill>
                <a:latin typeface="Courier New" pitchFamily="49" charset="0"/>
              </a:rPr>
              <a:t> </a:t>
            </a:r>
            <a:r>
              <a:rPr lang="en-US" sz="1600" b="1" noProof="1">
                <a:solidFill>
                  <a:schemeClr val="bg1"/>
                </a:solidFill>
                <a:latin typeface="Courier New" pitchFamily="49" charset="0"/>
              </a:rPr>
              <a:t> </a:t>
            </a:r>
            <a:r>
              <a:rPr lang="en-US" sz="1600" b="1" dirty="0" err="1">
                <a:solidFill>
                  <a:schemeClr val="bg1"/>
                </a:solidFill>
                <a:latin typeface="Courier New" pitchFamily="49" charset="0"/>
              </a:rPr>
              <a:t>AcDbLine</a:t>
            </a:r>
            <a:r>
              <a:rPr lang="en-US" sz="1600" b="1" noProof="1">
                <a:solidFill>
                  <a:schemeClr val="bg1"/>
                </a:solidFill>
                <a:latin typeface="Courier New" pitchFamily="49" charset="0"/>
              </a:rPr>
              <a:t> *</a:t>
            </a:r>
            <a:r>
              <a:rPr lang="en-US" sz="1600" b="1" dirty="0">
                <a:solidFill>
                  <a:schemeClr val="bg1"/>
                </a:solidFill>
                <a:latin typeface="Courier New" pitchFamily="49" charset="0"/>
              </a:rPr>
              <a:t> line </a:t>
            </a:r>
            <a:r>
              <a:rPr lang="en-US" sz="1600" b="1" noProof="1">
                <a:solidFill>
                  <a:schemeClr val="bg1"/>
                </a:solidFill>
                <a:latin typeface="Courier New" pitchFamily="49" charset="0"/>
              </a:rPr>
              <a:t>= </a:t>
            </a:r>
            <a:r>
              <a:rPr lang="en-US" sz="1600" b="1" dirty="0" err="1">
                <a:solidFill>
                  <a:schemeClr val="bg1"/>
                </a:solidFill>
                <a:latin typeface="Courier New" pitchFamily="49" charset="0"/>
              </a:rPr>
              <a:t>AcDbLine</a:t>
            </a:r>
            <a:r>
              <a:rPr lang="en-US" sz="1600" b="1" noProof="1">
                <a:solidFill>
                  <a:schemeClr val="bg1"/>
                </a:solidFill>
                <a:latin typeface="Courier New" pitchFamily="49" charset="0"/>
              </a:rPr>
              <a:t>::</a:t>
            </a:r>
            <a:r>
              <a:rPr lang="en-US" sz="1600" b="1" noProof="1">
                <a:solidFill>
                  <a:srgbClr val="0070C0"/>
                </a:solidFill>
                <a:latin typeface="Courier New" pitchFamily="49" charset="0"/>
              </a:rPr>
              <a:t>cast</a:t>
            </a:r>
            <a:r>
              <a:rPr lang="en-US" sz="1600" b="1" noProof="1">
                <a:solidFill>
                  <a:schemeClr val="bg1"/>
                </a:solidFill>
                <a:latin typeface="Courier New" pitchFamily="49" charset="0"/>
              </a:rPr>
              <a:t>(</a:t>
            </a:r>
            <a:r>
              <a:rPr lang="en-US" sz="1600" b="1" dirty="0">
                <a:solidFill>
                  <a:schemeClr val="bg1"/>
                </a:solidFill>
                <a:latin typeface="Courier New" pitchFamily="49" charset="0"/>
              </a:rPr>
              <a:t> </a:t>
            </a:r>
            <a:r>
              <a:rPr lang="en-US" sz="1600" b="1" dirty="0" err="1">
                <a:solidFill>
                  <a:schemeClr val="bg1"/>
                </a:solidFill>
                <a:latin typeface="Courier New" pitchFamily="49" charset="0"/>
              </a:rPr>
              <a:t>ent</a:t>
            </a:r>
            <a:r>
              <a:rPr lang="en-US" sz="1600" b="1" dirty="0">
                <a:solidFill>
                  <a:schemeClr val="bg1"/>
                </a:solidFill>
                <a:latin typeface="Courier New" pitchFamily="49" charset="0"/>
              </a:rPr>
              <a:t> </a:t>
            </a:r>
            <a:r>
              <a:rPr lang="en-US" sz="1600" b="1" noProof="1">
                <a:solidFill>
                  <a:schemeClr val="bg1"/>
                </a:solidFill>
                <a:latin typeface="Courier New" pitchFamily="49" charset="0"/>
              </a:rPr>
              <a:t>);</a:t>
            </a:r>
            <a:endParaRPr lang="en-US" sz="1600" b="1" dirty="0">
              <a:solidFill>
                <a:schemeClr val="bg1"/>
              </a:solidFill>
              <a:latin typeface="Courier New" pitchFamily="49" charset="0"/>
            </a:endParaRPr>
          </a:p>
          <a:p>
            <a:pPr marL="447675" lvl="2" eaLnBrk="1" hangingPunct="1">
              <a:buFont typeface="Wingdings" pitchFamily="2" charset="2"/>
              <a:buNone/>
            </a:pPr>
            <a:r>
              <a:rPr lang="en-US" sz="1600" b="1" dirty="0">
                <a:solidFill>
                  <a:schemeClr val="bg1"/>
                </a:solidFill>
                <a:latin typeface="Courier New" pitchFamily="49" charset="0"/>
              </a:rPr>
              <a:t>  </a:t>
            </a:r>
            <a:r>
              <a:rPr lang="en-US" sz="1600" b="1" dirty="0">
                <a:solidFill>
                  <a:srgbClr val="00B050"/>
                </a:solidFill>
                <a:latin typeface="Courier New" pitchFamily="49" charset="0"/>
              </a:rPr>
              <a:t>// do something with line-&gt;</a:t>
            </a:r>
            <a:r>
              <a:rPr lang="en-US" sz="1600" b="1" dirty="0" err="1">
                <a:solidFill>
                  <a:srgbClr val="00B050"/>
                </a:solidFill>
                <a:latin typeface="Courier New" pitchFamily="49" charset="0"/>
              </a:rPr>
              <a:t>startPoint</a:t>
            </a:r>
            <a:r>
              <a:rPr lang="en-US" sz="1600" b="1" dirty="0">
                <a:solidFill>
                  <a:srgbClr val="00B050"/>
                </a:solidFill>
                <a:latin typeface="Courier New" pitchFamily="49" charset="0"/>
              </a:rPr>
              <a:t>() ...</a:t>
            </a:r>
          </a:p>
          <a:p>
            <a:pPr marL="447675" lvl="2" eaLnBrk="1" hangingPunct="1">
              <a:buFont typeface="Wingdings" pitchFamily="2" charset="2"/>
              <a:buNone/>
            </a:pPr>
            <a:r>
              <a:rPr lang="en-US" sz="1600" b="1" dirty="0">
                <a:solidFill>
                  <a:schemeClr val="bg1"/>
                </a:solidFill>
                <a:latin typeface="Courier New" pitchFamily="49" charset="0"/>
              </a:rPr>
              <a:t>}</a:t>
            </a:r>
            <a:endParaRPr lang="en-US" sz="1600" b="1" noProof="1">
              <a:solidFill>
                <a:schemeClr val="bg1"/>
              </a:solidFill>
              <a:latin typeface="Courier New" pitchFamily="49" charset="0"/>
            </a:endParaRPr>
          </a:p>
        </p:txBody>
      </p:sp>
      <p:sp>
        <p:nvSpPr>
          <p:cNvPr id="88067" name="Rectangle 2"/>
          <p:cNvSpPr>
            <a:spLocks noGrp="1" noChangeArrowheads="1"/>
          </p:cNvSpPr>
          <p:nvPr>
            <p:ph type="title"/>
          </p:nvPr>
        </p:nvSpPr>
        <p:spPr/>
        <p:txBody>
          <a:bodyPr/>
          <a:lstStyle/>
          <a:p>
            <a:pPr eaLnBrk="1" hangingPunct="1"/>
            <a:r>
              <a:rPr lang="en-US" dirty="0"/>
              <a:t>RTTI – Runtime Type Identification </a:t>
            </a:r>
          </a:p>
        </p:txBody>
      </p:sp>
      <p:sp>
        <p:nvSpPr>
          <p:cNvPr id="88068" name="Rectangle 3"/>
          <p:cNvSpPr>
            <a:spLocks noGrp="1" noChangeArrowheads="1"/>
          </p:cNvSpPr>
          <p:nvPr>
            <p:ph idx="1"/>
          </p:nvPr>
        </p:nvSpPr>
        <p:spPr>
          <a:xfrm>
            <a:off x="615950" y="1055183"/>
            <a:ext cx="7933930" cy="3135817"/>
          </a:xfrm>
        </p:spPr>
        <p:txBody>
          <a:bodyPr/>
          <a:lstStyle/>
          <a:p>
            <a:pPr marL="0" indent="0" eaLnBrk="1" hangingPunct="1">
              <a:buFontTx/>
              <a:buNone/>
            </a:pPr>
            <a:r>
              <a:rPr lang="en-US" sz="2000" dirty="0"/>
              <a:t>Object containers provide generic pointers to</a:t>
            </a:r>
          </a:p>
          <a:p>
            <a:pPr lvl="1" eaLnBrk="1" hangingPunct="1"/>
            <a:r>
              <a:rPr lang="en-US" sz="1800" dirty="0" err="1">
                <a:solidFill>
                  <a:srgbClr val="0070C0"/>
                </a:solidFill>
              </a:rPr>
              <a:t>AcDbObject</a:t>
            </a:r>
            <a:r>
              <a:rPr lang="en-US" sz="1800" dirty="0" err="1"/>
              <a:t>s</a:t>
            </a:r>
            <a:endParaRPr lang="en-US" sz="1800" dirty="0"/>
          </a:p>
          <a:p>
            <a:pPr lvl="1" eaLnBrk="1" hangingPunct="1"/>
            <a:r>
              <a:rPr lang="en-US" sz="1800" dirty="0" err="1">
                <a:solidFill>
                  <a:srgbClr val="0070C0"/>
                </a:solidFill>
              </a:rPr>
              <a:t>AcDbEntitie</a:t>
            </a:r>
            <a:r>
              <a:rPr lang="en-US" sz="1800" dirty="0" err="1"/>
              <a:t>s</a:t>
            </a:r>
            <a:endParaRPr lang="en-US" sz="1800" dirty="0"/>
          </a:p>
          <a:p>
            <a:pPr marL="0" indent="0" eaLnBrk="1" hangingPunct="1">
              <a:buFontTx/>
              <a:buNone/>
            </a:pPr>
            <a:r>
              <a:rPr lang="en-US" sz="2000" dirty="0"/>
              <a:t>We might prefer a pointer to an </a:t>
            </a:r>
            <a:r>
              <a:rPr lang="en-US" sz="2000" dirty="0" err="1"/>
              <a:t>AcDbPolyline</a:t>
            </a:r>
            <a:endParaRPr lang="en-US" sz="2000" dirty="0"/>
          </a:p>
          <a:p>
            <a:pPr lvl="1" eaLnBrk="1" hangingPunct="1"/>
            <a:r>
              <a:rPr lang="en-US" sz="1800" dirty="0"/>
              <a:t>RTTI allows us to do this</a:t>
            </a:r>
          </a:p>
          <a:p>
            <a:pPr marL="0" indent="0" eaLnBrk="1" hangingPunct="1">
              <a:buFontTx/>
              <a:buNone/>
            </a:pPr>
            <a:r>
              <a:rPr lang="en-US" sz="2000" dirty="0" err="1">
                <a:solidFill>
                  <a:srgbClr val="0070C0"/>
                </a:solidFill>
              </a:rPr>
              <a:t>AcRxObject</a:t>
            </a:r>
            <a:r>
              <a:rPr lang="en-US" sz="2000" dirty="0">
                <a:solidFill>
                  <a:srgbClr val="0070C0"/>
                </a:solidFill>
              </a:rPr>
              <a:t> </a:t>
            </a:r>
            <a:r>
              <a:rPr lang="en-US" sz="2000" dirty="0"/>
              <a:t>defines (in </a:t>
            </a:r>
            <a:r>
              <a:rPr lang="en-US" sz="2000" dirty="0">
                <a:solidFill>
                  <a:srgbClr val="0070C0"/>
                </a:solidFill>
                <a:hlinkClick r:id="rId3" action="ppaction://hlinkfile"/>
              </a:rPr>
              <a:t>rxobject.h</a:t>
            </a:r>
            <a:r>
              <a:rPr lang="en-US" sz="2000" dirty="0"/>
              <a:t>)</a:t>
            </a:r>
            <a:endParaRPr lang="en-US" sz="2000" dirty="0">
              <a:solidFill>
                <a:schemeClr val="folHlink"/>
              </a:solidFill>
            </a:endParaRPr>
          </a:p>
          <a:p>
            <a:pPr lvl="1" eaLnBrk="1" hangingPunct="1"/>
            <a:r>
              <a:rPr lang="en-US" sz="1800" dirty="0">
                <a:solidFill>
                  <a:srgbClr val="0070C0"/>
                </a:solidFill>
              </a:rPr>
              <a:t>cast</a:t>
            </a:r>
            <a:r>
              <a:rPr lang="en-US" sz="1800" dirty="0"/>
              <a:t>		down-cast pointer safely</a:t>
            </a:r>
          </a:p>
          <a:p>
            <a:pPr lvl="1" eaLnBrk="1" hangingPunct="1"/>
            <a:r>
              <a:rPr lang="en-US" sz="1800" dirty="0" err="1">
                <a:solidFill>
                  <a:srgbClr val="0070C0"/>
                </a:solidFill>
              </a:rPr>
              <a:t>isA</a:t>
            </a:r>
            <a:r>
              <a:rPr lang="en-US" sz="1800" dirty="0"/>
              <a:t>		get class descriptor</a:t>
            </a:r>
          </a:p>
          <a:p>
            <a:pPr lvl="1" eaLnBrk="1" hangingPunct="1"/>
            <a:r>
              <a:rPr lang="en-US" sz="1800" dirty="0" err="1">
                <a:solidFill>
                  <a:srgbClr val="0070C0"/>
                </a:solidFill>
              </a:rPr>
              <a:t>isKindOf</a:t>
            </a:r>
            <a:r>
              <a:rPr lang="en-US" sz="1800" dirty="0"/>
              <a:t>	is object derived from?</a:t>
            </a:r>
          </a:p>
          <a:p>
            <a:pPr lvl="2" eaLnBrk="1" hangingPunct="1">
              <a:spcBef>
                <a:spcPts val="0"/>
              </a:spcBef>
              <a:buFont typeface="Wingdings" pitchFamily="2" charset="2"/>
              <a:buNone/>
            </a:pPr>
            <a:endParaRPr lang="en-US" sz="1400" dirty="0">
              <a:latin typeface="Courier New" pitchFamily="49"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9091" name="Rectangle 2"/>
          <p:cNvSpPr>
            <a:spLocks noGrp="1" noChangeArrowheads="1"/>
          </p:cNvSpPr>
          <p:nvPr>
            <p:ph type="title"/>
          </p:nvPr>
        </p:nvSpPr>
        <p:spPr/>
        <p:txBody>
          <a:bodyPr/>
          <a:lstStyle/>
          <a:p>
            <a:pPr eaLnBrk="1" hangingPunct="1"/>
            <a:r>
              <a:rPr lang="en-US" dirty="0" err="1"/>
              <a:t>AcRxClass</a:t>
            </a:r>
            <a:r>
              <a:rPr lang="en-US" dirty="0"/>
              <a:t> I (Overview)</a:t>
            </a:r>
          </a:p>
        </p:txBody>
      </p:sp>
      <p:sp>
        <p:nvSpPr>
          <p:cNvPr id="89092" name="Rectangle 3"/>
          <p:cNvSpPr>
            <a:spLocks noGrp="1" noChangeArrowheads="1"/>
          </p:cNvSpPr>
          <p:nvPr>
            <p:ph idx="1"/>
          </p:nvPr>
        </p:nvSpPr>
        <p:spPr>
          <a:xfrm>
            <a:off x="577850" y="1175251"/>
            <a:ext cx="7933930" cy="4708877"/>
          </a:xfrm>
        </p:spPr>
        <p:txBody>
          <a:bodyPr/>
          <a:lstStyle/>
          <a:p>
            <a:pPr marL="0" indent="0" eaLnBrk="1" hangingPunct="1">
              <a:buFontTx/>
              <a:buNone/>
            </a:pPr>
            <a:r>
              <a:rPr lang="en-US" sz="2400" dirty="0"/>
              <a:t>Three roles</a:t>
            </a:r>
            <a:r>
              <a:rPr lang="en-US" sz="2800" dirty="0"/>
              <a:t>:</a:t>
            </a:r>
          </a:p>
          <a:p>
            <a:pPr lvl="1" eaLnBrk="1" hangingPunct="1"/>
            <a:r>
              <a:rPr lang="en-US" sz="2400" dirty="0"/>
              <a:t>Runtime type identification</a:t>
            </a:r>
          </a:p>
          <a:p>
            <a:pPr lvl="1" eaLnBrk="1" hangingPunct="1"/>
            <a:r>
              <a:rPr lang="en-US" sz="2400" dirty="0"/>
              <a:t>Class factory</a:t>
            </a:r>
          </a:p>
          <a:p>
            <a:pPr lvl="1" eaLnBrk="1" hangingPunct="1"/>
            <a:r>
              <a:rPr lang="en-US" sz="2400" dirty="0"/>
              <a:t>Protocol extension</a:t>
            </a:r>
          </a:p>
          <a:p>
            <a:pPr lvl="2" eaLnBrk="1" hangingPunct="1"/>
            <a:r>
              <a:rPr lang="en-US" sz="1800" dirty="0"/>
              <a:t>Look for Protocol extension in developer’s guide.</a:t>
            </a:r>
            <a:br>
              <a:rPr lang="en-US" sz="1800" dirty="0"/>
            </a:br>
            <a:endParaRPr lang="en-US" dirty="0"/>
          </a:p>
          <a:p>
            <a:pPr marL="0" indent="0" eaLnBrk="1" hangingPunct="1">
              <a:buFontTx/>
              <a:buNone/>
            </a:pPr>
            <a:r>
              <a:rPr lang="en-US" sz="2400" dirty="0" err="1">
                <a:solidFill>
                  <a:srgbClr val="0070C0"/>
                </a:solidFill>
              </a:rPr>
              <a:t>AcRxClass</a:t>
            </a:r>
            <a:r>
              <a:rPr lang="en-US" sz="2400" dirty="0"/>
              <a:t> is usually set up for a custom object via macros in </a:t>
            </a:r>
            <a:r>
              <a:rPr lang="en-US" sz="2400" dirty="0" err="1">
                <a:solidFill>
                  <a:srgbClr val="00B0F0"/>
                </a:solidFill>
                <a:hlinkClick r:id="rId3" action="ppaction://hlinkfile"/>
              </a:rPr>
              <a:t>rxboiler.h</a:t>
            </a:r>
            <a:endParaRPr lang="en-US" sz="2400" dirty="0">
              <a:solidFill>
                <a:srgbClr val="00B0F0"/>
              </a:solidFill>
            </a:endParaRPr>
          </a:p>
          <a:p>
            <a:pPr marL="0" indent="0" eaLnBrk="1" hangingPunct="1">
              <a:buFontTx/>
              <a:buNone/>
            </a:pPr>
            <a:endParaRPr lang="en-US" sz="800" dirty="0"/>
          </a:p>
          <a:p>
            <a:pPr marL="439584" lvl="2" indent="0">
              <a:buNone/>
            </a:pPr>
            <a:r>
              <a:rPr lang="en-US" sz="2000" dirty="0">
                <a:solidFill>
                  <a:schemeClr val="tx1">
                    <a:lumMod val="75000"/>
                  </a:schemeClr>
                </a:solidFill>
              </a:rPr>
              <a:t>ACRX_DECLARE_MEMBERS(CLASS_NAME)</a:t>
            </a:r>
          </a:p>
          <a:p>
            <a:pPr marL="439584" lvl="2" indent="0">
              <a:buNone/>
            </a:pPr>
            <a:r>
              <a:rPr lang="en-US" sz="2000" dirty="0">
                <a:solidFill>
                  <a:schemeClr val="tx1">
                    <a:lumMod val="75000"/>
                  </a:schemeClr>
                </a:solidFill>
              </a:rPr>
              <a:t>ACRX_DXF_DEFINE_MEMBERS</a:t>
            </a:r>
          </a:p>
          <a:p>
            <a:pPr marL="439584" lvl="2" indent="0">
              <a:buNone/>
            </a:pPr>
            <a:r>
              <a:rPr lang="en-US" sz="2000" dirty="0"/>
              <a:t>…</a:t>
            </a:r>
          </a:p>
        </p:txBody>
      </p:sp>
    </p:spTree>
  </p:cSld>
  <p:clrMapOvr>
    <a:masterClrMapping/>
  </p:clrMapOvr>
  <p:transition>
    <p:fade thruBlk="1"/>
  </p:transition>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0115" name="Rectangle 2"/>
          <p:cNvSpPr>
            <a:spLocks noGrp="1" noChangeArrowheads="1"/>
          </p:cNvSpPr>
          <p:nvPr>
            <p:ph type="title"/>
          </p:nvPr>
        </p:nvSpPr>
        <p:spPr/>
        <p:txBody>
          <a:bodyPr/>
          <a:lstStyle/>
          <a:p>
            <a:pPr eaLnBrk="1" hangingPunct="1"/>
            <a:r>
              <a:rPr lang="en-US" dirty="0" err="1"/>
              <a:t>AcRxClass</a:t>
            </a:r>
            <a:r>
              <a:rPr lang="en-US" dirty="0"/>
              <a:t> II (Cont.)</a:t>
            </a:r>
          </a:p>
        </p:txBody>
      </p:sp>
      <p:sp>
        <p:nvSpPr>
          <p:cNvPr id="90116" name="Rectangle 3"/>
          <p:cNvSpPr>
            <a:spLocks noGrp="1" noChangeArrowheads="1"/>
          </p:cNvSpPr>
          <p:nvPr>
            <p:ph idx="1"/>
          </p:nvPr>
        </p:nvSpPr>
        <p:spPr>
          <a:xfrm>
            <a:off x="520700" y="1241926"/>
            <a:ext cx="7933930" cy="2710949"/>
          </a:xfrm>
        </p:spPr>
        <p:txBody>
          <a:bodyPr/>
          <a:lstStyle/>
          <a:p>
            <a:pPr marL="0" indent="0" eaLnBrk="1" hangingPunct="1">
              <a:buFontTx/>
              <a:buNone/>
            </a:pPr>
            <a:r>
              <a:rPr lang="en-US" sz="2000" dirty="0" err="1">
                <a:solidFill>
                  <a:srgbClr val="0070C0"/>
                </a:solidFill>
              </a:rPr>
              <a:t>AcRxObject</a:t>
            </a:r>
            <a:r>
              <a:rPr lang="en-US" sz="2000" dirty="0"/>
              <a:t>-derived objects hold a pointer to an </a:t>
            </a:r>
            <a:r>
              <a:rPr lang="en-US" sz="2000" dirty="0" err="1">
                <a:solidFill>
                  <a:srgbClr val="0070C0"/>
                </a:solidFill>
              </a:rPr>
              <a:t>AcRxClass</a:t>
            </a:r>
            <a:r>
              <a:rPr lang="en-US" sz="2000" dirty="0"/>
              <a:t> object (class descriptor object)</a:t>
            </a:r>
          </a:p>
          <a:p>
            <a:pPr lvl="1" eaLnBrk="1" hangingPunct="1"/>
            <a:endParaRPr lang="en-US" sz="2000" dirty="0"/>
          </a:p>
          <a:p>
            <a:pPr lvl="1" eaLnBrk="1" hangingPunct="1"/>
            <a:r>
              <a:rPr lang="en-US" sz="2000" dirty="0"/>
              <a:t>static class variable</a:t>
            </a:r>
          </a:p>
          <a:p>
            <a:pPr marL="0" indent="0" eaLnBrk="1" hangingPunct="1">
              <a:buFontTx/>
              <a:buNone/>
            </a:pPr>
            <a:endParaRPr lang="en-US" dirty="0"/>
          </a:p>
          <a:p>
            <a:pPr marL="0" indent="0" eaLnBrk="1" hangingPunct="1">
              <a:buFontTx/>
              <a:buNone/>
            </a:pPr>
            <a:r>
              <a:rPr lang="en-US" sz="2000" dirty="0" err="1">
                <a:solidFill>
                  <a:srgbClr val="0070C0"/>
                </a:solidFill>
              </a:rPr>
              <a:t>AcRxClass</a:t>
            </a:r>
            <a:r>
              <a:rPr lang="en-US" sz="2000" dirty="0">
                <a:solidFill>
                  <a:srgbClr val="0070C0"/>
                </a:solidFill>
              </a:rPr>
              <a:t> </a:t>
            </a:r>
            <a:r>
              <a:rPr lang="en-US" sz="2000" dirty="0"/>
              <a:t>objects hold a pointer to the ‘parent’ </a:t>
            </a:r>
            <a:r>
              <a:rPr lang="en-US" sz="2000" dirty="0" err="1">
                <a:solidFill>
                  <a:srgbClr val="0070C0"/>
                </a:solidFill>
              </a:rPr>
              <a:t>AcRxClass</a:t>
            </a:r>
            <a:r>
              <a:rPr lang="en-US" sz="2000" dirty="0"/>
              <a:t> object</a:t>
            </a:r>
          </a:p>
          <a:p>
            <a:pPr lvl="1" eaLnBrk="1" hangingPunct="1"/>
            <a:endParaRPr lang="en-US" sz="2000" dirty="0"/>
          </a:p>
          <a:p>
            <a:pPr lvl="1" eaLnBrk="1" hangingPunct="1"/>
            <a:r>
              <a:rPr lang="en-US" sz="2000" dirty="0"/>
              <a:t>forms a ‘run time class hierarchy’</a:t>
            </a:r>
          </a:p>
          <a:p>
            <a:pPr marL="0" indent="0" eaLnBrk="1" hangingPunct="1">
              <a:buFontTx/>
              <a:buNone/>
            </a:pPr>
            <a:endParaRPr lang="en-US" dirty="0"/>
          </a:p>
        </p:txBody>
      </p:sp>
    </p:spTree>
  </p:cSld>
  <p:clrMapOvr>
    <a:masterClrMapping/>
  </p:clrMapOvr>
  <p:transition>
    <p:fade thruBlk="1"/>
  </p:transition>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1139" name="Rectangle 26"/>
          <p:cNvSpPr>
            <a:spLocks noGrp="1" noChangeArrowheads="1"/>
          </p:cNvSpPr>
          <p:nvPr>
            <p:ph type="title"/>
          </p:nvPr>
        </p:nvSpPr>
        <p:spPr/>
        <p:txBody>
          <a:bodyPr/>
          <a:lstStyle/>
          <a:p>
            <a:pPr eaLnBrk="1" hangingPunct="1"/>
            <a:r>
              <a:rPr lang="en-US" dirty="0" err="1">
                <a:solidFill>
                  <a:schemeClr val="tx1"/>
                </a:solidFill>
              </a:rPr>
              <a:t>AcRxClass</a:t>
            </a:r>
            <a:r>
              <a:rPr lang="en-US" dirty="0">
                <a:solidFill>
                  <a:schemeClr val="tx1"/>
                </a:solidFill>
              </a:rPr>
              <a:t> III (Object Diagram)</a:t>
            </a:r>
          </a:p>
        </p:txBody>
      </p:sp>
      <p:sp>
        <p:nvSpPr>
          <p:cNvPr id="91140" name="Rectangle 2"/>
          <p:cNvSpPr>
            <a:spLocks noChangeArrowheads="1"/>
          </p:cNvSpPr>
          <p:nvPr/>
        </p:nvSpPr>
        <p:spPr bwMode="auto">
          <a:xfrm>
            <a:off x="622300" y="4435475"/>
            <a:ext cx="3171825" cy="1673225"/>
          </a:xfrm>
          <a:prstGeom prst="rect">
            <a:avLst/>
          </a:prstGeom>
          <a:solidFill>
            <a:schemeClr val="tx1">
              <a:lumMod val="50000"/>
            </a:schemeClr>
          </a:solidFill>
          <a:ln w="57150">
            <a:solidFill>
              <a:schemeClr val="bg2"/>
            </a:solidFill>
            <a:miter lim="800000"/>
            <a:headEnd type="none" w="sm" len="sm"/>
            <a:tailEnd type="none" w="sm" len="sm"/>
          </a:ln>
        </p:spPr>
        <p:txBody>
          <a:bodyPr wrap="none" anchor="ctr"/>
          <a:lstStyle/>
          <a:p>
            <a:pPr algn="ctr"/>
            <a:endParaRPr lang="ru-RU" sz="1600">
              <a:latin typeface="Tahoma" pitchFamily="34" charset="0"/>
            </a:endParaRPr>
          </a:p>
        </p:txBody>
      </p:sp>
      <p:sp>
        <p:nvSpPr>
          <p:cNvPr id="91141" name="Rectangle 3"/>
          <p:cNvSpPr>
            <a:spLocks noChangeArrowheads="1"/>
          </p:cNvSpPr>
          <p:nvPr/>
        </p:nvSpPr>
        <p:spPr bwMode="auto">
          <a:xfrm>
            <a:off x="4257675" y="1296988"/>
            <a:ext cx="4098925" cy="4672012"/>
          </a:xfrm>
          <a:prstGeom prst="rect">
            <a:avLst/>
          </a:prstGeom>
          <a:solidFill>
            <a:schemeClr val="accent1">
              <a:lumMod val="40000"/>
              <a:lumOff val="60000"/>
            </a:schemeClr>
          </a:solidFill>
          <a:ln w="12700">
            <a:solidFill>
              <a:schemeClr val="bg2"/>
            </a:solidFill>
            <a:miter lim="800000"/>
            <a:headEnd type="none" w="sm" len="sm"/>
            <a:tailEnd type="none" w="sm" len="sm"/>
          </a:ln>
        </p:spPr>
        <p:txBody>
          <a:bodyPr wrap="none" anchor="ctr"/>
          <a:lstStyle/>
          <a:p>
            <a:pPr algn="ctr"/>
            <a:endParaRPr lang="ru-RU" sz="1600">
              <a:latin typeface="Tahoma" pitchFamily="34" charset="0"/>
            </a:endParaRPr>
          </a:p>
        </p:txBody>
      </p:sp>
      <p:sp>
        <p:nvSpPr>
          <p:cNvPr id="91142" name="Oval 4"/>
          <p:cNvSpPr>
            <a:spLocks noChangeArrowheads="1"/>
          </p:cNvSpPr>
          <p:nvPr/>
        </p:nvSpPr>
        <p:spPr bwMode="auto">
          <a:xfrm>
            <a:off x="1085850" y="1506538"/>
            <a:ext cx="2011363" cy="558800"/>
          </a:xfrm>
          <a:prstGeom prst="ellipse">
            <a:avLst/>
          </a:prstGeom>
          <a:solidFill>
            <a:srgbClr val="C0C0C0"/>
          </a:solidFill>
          <a:ln w="127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dirty="0">
                <a:latin typeface="Tahoma" pitchFamily="34" charset="0"/>
              </a:rPr>
              <a:t>An </a:t>
            </a:r>
            <a:r>
              <a:rPr lang="en-US" sz="1600" dirty="0" err="1">
                <a:latin typeface="Tahoma" pitchFamily="34" charset="0"/>
              </a:rPr>
              <a:t>AcDbLine</a:t>
            </a:r>
            <a:endParaRPr lang="en-US" sz="1600" dirty="0">
              <a:latin typeface="Tahoma" pitchFamily="34" charset="0"/>
            </a:endParaRPr>
          </a:p>
        </p:txBody>
      </p:sp>
      <p:sp>
        <p:nvSpPr>
          <p:cNvPr id="91143" name="Oval 5"/>
          <p:cNvSpPr>
            <a:spLocks noChangeArrowheads="1"/>
          </p:cNvSpPr>
          <p:nvPr/>
        </p:nvSpPr>
        <p:spPr bwMode="auto">
          <a:xfrm>
            <a:off x="1315316" y="2500168"/>
            <a:ext cx="2087563" cy="488950"/>
          </a:xfrm>
          <a:prstGeom prst="ellipse">
            <a:avLst/>
          </a:prstGeom>
          <a:solidFill>
            <a:srgbClr val="C0C0C0"/>
          </a:solidFill>
          <a:ln w="127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a:latin typeface="Tahoma" pitchFamily="34" charset="0"/>
              </a:rPr>
              <a:t>Another AcDbLine</a:t>
            </a:r>
          </a:p>
        </p:txBody>
      </p:sp>
      <p:sp>
        <p:nvSpPr>
          <p:cNvPr id="91144" name="Oval 6"/>
          <p:cNvSpPr>
            <a:spLocks noChangeArrowheads="1"/>
          </p:cNvSpPr>
          <p:nvPr/>
        </p:nvSpPr>
        <p:spPr bwMode="auto">
          <a:xfrm>
            <a:off x="6345238" y="1436688"/>
            <a:ext cx="1857375" cy="1116012"/>
          </a:xfrm>
          <a:prstGeom prst="ellipse">
            <a:avLst/>
          </a:prstGeom>
          <a:solidFill>
            <a:srgbClr val="C0C0C0"/>
          </a:solidFill>
          <a:ln w="127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a:latin typeface="Tahoma" pitchFamily="34" charset="0"/>
              </a:rPr>
              <a:t>An AcRxClass </a:t>
            </a:r>
          </a:p>
          <a:p>
            <a:pPr algn="ctr"/>
            <a:r>
              <a:rPr lang="en-US" sz="1600">
                <a:latin typeface="Tahoma" pitchFamily="34" charset="0"/>
              </a:rPr>
              <a:t>for </a:t>
            </a:r>
          </a:p>
          <a:p>
            <a:pPr algn="ctr"/>
            <a:r>
              <a:rPr lang="en-US" sz="1600">
                <a:latin typeface="Tahoma" pitchFamily="34" charset="0"/>
              </a:rPr>
              <a:t>AcDbCurve</a:t>
            </a:r>
          </a:p>
        </p:txBody>
      </p:sp>
      <p:sp>
        <p:nvSpPr>
          <p:cNvPr id="91145" name="Oval 7"/>
          <p:cNvSpPr>
            <a:spLocks noChangeArrowheads="1"/>
          </p:cNvSpPr>
          <p:nvPr/>
        </p:nvSpPr>
        <p:spPr bwMode="auto">
          <a:xfrm>
            <a:off x="4876800" y="2552700"/>
            <a:ext cx="1855788" cy="1116013"/>
          </a:xfrm>
          <a:prstGeom prst="ellipse">
            <a:avLst/>
          </a:prstGeom>
          <a:solidFill>
            <a:srgbClr val="C0C0C0"/>
          </a:solidFill>
          <a:ln w="127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a:latin typeface="Tahoma" pitchFamily="34" charset="0"/>
              </a:rPr>
              <a:t>An AcRxClass </a:t>
            </a:r>
          </a:p>
          <a:p>
            <a:pPr algn="ctr"/>
            <a:r>
              <a:rPr lang="en-US" sz="1600">
                <a:latin typeface="Tahoma" pitchFamily="34" charset="0"/>
              </a:rPr>
              <a:t>for </a:t>
            </a:r>
          </a:p>
          <a:p>
            <a:pPr algn="ctr"/>
            <a:r>
              <a:rPr lang="en-US" sz="1600">
                <a:latin typeface="Tahoma" pitchFamily="34" charset="0"/>
              </a:rPr>
              <a:t>AcDbLine</a:t>
            </a:r>
          </a:p>
        </p:txBody>
      </p:sp>
      <p:sp>
        <p:nvSpPr>
          <p:cNvPr id="91146" name="Oval 8"/>
          <p:cNvSpPr>
            <a:spLocks noChangeArrowheads="1"/>
          </p:cNvSpPr>
          <p:nvPr/>
        </p:nvSpPr>
        <p:spPr bwMode="auto">
          <a:xfrm>
            <a:off x="6345238" y="3389313"/>
            <a:ext cx="1857375" cy="1116012"/>
          </a:xfrm>
          <a:prstGeom prst="ellipse">
            <a:avLst/>
          </a:prstGeom>
          <a:solidFill>
            <a:srgbClr val="C0C0C0"/>
          </a:solidFill>
          <a:ln w="127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a:latin typeface="Tahoma" pitchFamily="34" charset="0"/>
              </a:rPr>
              <a:t>An AcRxClass </a:t>
            </a:r>
          </a:p>
          <a:p>
            <a:pPr algn="ctr"/>
            <a:r>
              <a:rPr lang="en-US" sz="1600">
                <a:latin typeface="Tahoma" pitchFamily="34" charset="0"/>
              </a:rPr>
              <a:t>for </a:t>
            </a:r>
          </a:p>
          <a:p>
            <a:pPr algn="ctr"/>
            <a:r>
              <a:rPr lang="en-US" sz="1600">
                <a:latin typeface="Tahoma" pitchFamily="34" charset="0"/>
              </a:rPr>
              <a:t>AcDbCircle</a:t>
            </a:r>
          </a:p>
        </p:txBody>
      </p:sp>
      <p:cxnSp>
        <p:nvCxnSpPr>
          <p:cNvPr id="91147" name="AutoShape 9"/>
          <p:cNvCxnSpPr>
            <a:cxnSpLocks noChangeShapeType="1"/>
            <a:stCxn id="91145" idx="0"/>
          </p:cNvCxnSpPr>
          <p:nvPr/>
        </p:nvCxnSpPr>
        <p:spPr bwMode="auto">
          <a:xfrm rot="5400000" flipH="1" flipV="1">
            <a:off x="5976325" y="2082043"/>
            <a:ext cx="299027" cy="642288"/>
          </a:xfrm>
          <a:prstGeom prst="straightConnector1">
            <a:avLst/>
          </a:prstGeom>
          <a:noFill/>
          <a:ln w="25400">
            <a:solidFill>
              <a:schemeClr val="tx1"/>
            </a:solidFill>
            <a:round/>
            <a:headEnd type="diamond" w="lg" len="lg"/>
            <a:tailEnd type="none" w="lg" len="lg"/>
          </a:ln>
          <a:effectLst>
            <a:outerShdw blurRad="50800" dist="38100" dir="2700000" algn="tl" rotWithShape="0">
              <a:prstClr val="black">
                <a:alpha val="40000"/>
              </a:prstClr>
            </a:outerShdw>
          </a:effectLst>
        </p:spPr>
      </p:cxnSp>
      <p:cxnSp>
        <p:nvCxnSpPr>
          <p:cNvPr id="91148" name="AutoShape 10"/>
          <p:cNvCxnSpPr>
            <a:cxnSpLocks noChangeShapeType="1"/>
            <a:stCxn id="91146" idx="0"/>
            <a:endCxn id="91144" idx="4"/>
          </p:cNvCxnSpPr>
          <p:nvPr/>
        </p:nvCxnSpPr>
        <p:spPr bwMode="auto">
          <a:xfrm flipV="1">
            <a:off x="7273925" y="2552700"/>
            <a:ext cx="0" cy="836613"/>
          </a:xfrm>
          <a:prstGeom prst="straightConnector1">
            <a:avLst/>
          </a:prstGeom>
          <a:noFill/>
          <a:ln w="25400">
            <a:solidFill>
              <a:schemeClr val="tx1"/>
            </a:solidFill>
            <a:round/>
            <a:headEnd type="diamond" w="lg" len="lg"/>
            <a:tailEnd type="none" w="lg" len="lg"/>
          </a:ln>
          <a:effectLst>
            <a:outerShdw blurRad="50800" dist="38100" dir="2700000" algn="tl" rotWithShape="0">
              <a:prstClr val="black">
                <a:alpha val="40000"/>
              </a:prstClr>
            </a:outerShdw>
          </a:effectLst>
        </p:spPr>
      </p:cxnSp>
      <p:cxnSp>
        <p:nvCxnSpPr>
          <p:cNvPr id="91149" name="AutoShape 11"/>
          <p:cNvCxnSpPr>
            <a:cxnSpLocks noChangeShapeType="1"/>
            <a:stCxn id="91144" idx="0"/>
          </p:cNvCxnSpPr>
          <p:nvPr/>
        </p:nvCxnSpPr>
        <p:spPr bwMode="auto">
          <a:xfrm rot="16200000" flipV="1">
            <a:off x="6899493" y="1062254"/>
            <a:ext cx="346797" cy="402071"/>
          </a:xfrm>
          <a:prstGeom prst="straightConnector1">
            <a:avLst/>
          </a:prstGeom>
          <a:noFill/>
          <a:ln w="25400">
            <a:solidFill>
              <a:schemeClr val="tx1"/>
            </a:solidFill>
            <a:round/>
            <a:headEnd type="diamond" w="lg" len="lg"/>
            <a:tailEnd type="none" w="sm" len="sm"/>
          </a:ln>
          <a:effectLst>
            <a:outerShdw blurRad="50800" dist="38100" dir="2700000" algn="tl" rotWithShape="0">
              <a:prstClr val="black">
                <a:alpha val="40000"/>
              </a:prstClr>
            </a:outerShdw>
          </a:effectLst>
        </p:spPr>
      </p:cxnSp>
      <p:cxnSp>
        <p:nvCxnSpPr>
          <p:cNvPr id="91150" name="AutoShape 12"/>
          <p:cNvCxnSpPr>
            <a:cxnSpLocks noChangeShapeType="1"/>
            <a:stCxn id="91142" idx="6"/>
            <a:endCxn id="91145" idx="2"/>
          </p:cNvCxnSpPr>
          <p:nvPr/>
        </p:nvCxnSpPr>
        <p:spPr bwMode="auto">
          <a:xfrm>
            <a:off x="3097213" y="1785938"/>
            <a:ext cx="1779587" cy="1323975"/>
          </a:xfrm>
          <a:prstGeom prst="straightConnector1">
            <a:avLst/>
          </a:prstGeom>
          <a:noFill/>
          <a:ln w="25400">
            <a:solidFill>
              <a:schemeClr val="tx1"/>
            </a:solidFill>
            <a:round/>
            <a:headEnd type="diamond" w="lg" len="lg"/>
            <a:tailEnd type="none" w="lg" len="lg"/>
          </a:ln>
          <a:effectLst>
            <a:outerShdw blurRad="50800" dist="38100" dir="2700000" algn="tl" rotWithShape="0">
              <a:prstClr val="black">
                <a:alpha val="40000"/>
              </a:prstClr>
            </a:outerShdw>
          </a:effectLst>
        </p:spPr>
      </p:cxnSp>
      <p:cxnSp>
        <p:nvCxnSpPr>
          <p:cNvPr id="91151" name="AutoShape 13"/>
          <p:cNvCxnSpPr>
            <a:cxnSpLocks noChangeShapeType="1"/>
            <a:stCxn id="91143" idx="6"/>
            <a:endCxn id="91145" idx="2"/>
          </p:cNvCxnSpPr>
          <p:nvPr/>
        </p:nvCxnSpPr>
        <p:spPr bwMode="auto">
          <a:xfrm>
            <a:off x="3402879" y="2744643"/>
            <a:ext cx="1473921" cy="366064"/>
          </a:xfrm>
          <a:prstGeom prst="straightConnector1">
            <a:avLst/>
          </a:prstGeom>
          <a:noFill/>
          <a:ln w="25400">
            <a:solidFill>
              <a:schemeClr val="tx1"/>
            </a:solidFill>
            <a:round/>
            <a:headEnd type="diamond" w="lg" len="lg"/>
            <a:tailEnd type="none" w="lg" len="lg"/>
          </a:ln>
          <a:effectLst>
            <a:outerShdw blurRad="50800" dist="38100" dir="2700000" algn="tl" rotWithShape="0">
              <a:prstClr val="black">
                <a:alpha val="40000"/>
              </a:prstClr>
            </a:outerShdw>
          </a:effectLst>
        </p:spPr>
      </p:cxnSp>
      <p:sp>
        <p:nvSpPr>
          <p:cNvPr id="91152" name="Text Box 14"/>
          <p:cNvSpPr txBox="1">
            <a:spLocks noChangeArrowheads="1"/>
          </p:cNvSpPr>
          <p:nvPr/>
        </p:nvSpPr>
        <p:spPr bwMode="auto">
          <a:xfrm>
            <a:off x="4375146" y="1403928"/>
            <a:ext cx="1428981" cy="584775"/>
          </a:xfrm>
          <a:prstGeom prst="rect">
            <a:avLst/>
          </a:prstGeom>
          <a:noFill/>
          <a:ln w="57150">
            <a:noFill/>
            <a:miter lim="800000"/>
            <a:headEnd type="none" w="sm" len="sm"/>
            <a:tailEnd type="none" w="sm" len="sm"/>
          </a:ln>
        </p:spPr>
        <p:txBody>
          <a:bodyPr wrap="none" anchor="ctr">
            <a:spAutoFit/>
          </a:bodyPr>
          <a:lstStyle/>
          <a:p>
            <a:pPr algn="ctr"/>
            <a:r>
              <a:rPr lang="en-US" sz="1600" dirty="0">
                <a:solidFill>
                  <a:srgbClr val="002060"/>
                </a:solidFill>
                <a:latin typeface="Tahoma" pitchFamily="34" charset="0"/>
              </a:rPr>
              <a:t>Runtime class</a:t>
            </a:r>
          </a:p>
          <a:p>
            <a:r>
              <a:rPr lang="en-US" sz="1600" dirty="0">
                <a:solidFill>
                  <a:srgbClr val="002060"/>
                </a:solidFill>
                <a:latin typeface="Tahoma" pitchFamily="34" charset="0"/>
              </a:rPr>
              <a:t>hierarchy</a:t>
            </a:r>
          </a:p>
        </p:txBody>
      </p:sp>
      <p:sp>
        <p:nvSpPr>
          <p:cNvPr id="91153" name="Oval 16"/>
          <p:cNvSpPr>
            <a:spLocks noChangeArrowheads="1"/>
          </p:cNvSpPr>
          <p:nvPr/>
        </p:nvSpPr>
        <p:spPr bwMode="auto">
          <a:xfrm>
            <a:off x="5262563" y="4783138"/>
            <a:ext cx="1855787" cy="1116012"/>
          </a:xfrm>
          <a:prstGeom prst="ellipse">
            <a:avLst/>
          </a:prstGeom>
          <a:solidFill>
            <a:srgbClr val="C0C0C0"/>
          </a:solidFill>
          <a:ln w="127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a:latin typeface="Tahoma" pitchFamily="34" charset="0"/>
              </a:rPr>
              <a:t>An AcRxClass </a:t>
            </a:r>
          </a:p>
          <a:p>
            <a:pPr algn="ctr"/>
            <a:r>
              <a:rPr lang="en-US" sz="1600">
                <a:latin typeface="Tahoma" pitchFamily="34" charset="0"/>
              </a:rPr>
              <a:t>for </a:t>
            </a:r>
          </a:p>
          <a:p>
            <a:pPr algn="ctr"/>
            <a:r>
              <a:rPr lang="en-US" sz="1600">
                <a:latin typeface="Tahoma" pitchFamily="34" charset="0"/>
              </a:rPr>
              <a:t>AsdkCircle</a:t>
            </a:r>
          </a:p>
        </p:txBody>
      </p:sp>
      <p:cxnSp>
        <p:nvCxnSpPr>
          <p:cNvPr id="91154" name="AutoShape 17"/>
          <p:cNvCxnSpPr>
            <a:cxnSpLocks noChangeShapeType="1"/>
            <a:stCxn id="91153" idx="0"/>
          </p:cNvCxnSpPr>
          <p:nvPr/>
        </p:nvCxnSpPr>
        <p:spPr bwMode="auto">
          <a:xfrm rot="5400000" flipH="1" flipV="1">
            <a:off x="6263951" y="4323016"/>
            <a:ext cx="386629" cy="533616"/>
          </a:xfrm>
          <a:prstGeom prst="straightConnector1">
            <a:avLst/>
          </a:prstGeom>
          <a:noFill/>
          <a:ln w="25400">
            <a:solidFill>
              <a:schemeClr val="tx1"/>
            </a:solidFill>
            <a:round/>
            <a:headEnd type="diamond" w="lg" len="lg"/>
            <a:tailEnd type="none" w="lg" len="lg"/>
          </a:ln>
          <a:effectLst>
            <a:outerShdw blurRad="50800" dist="38100" dir="2700000" algn="tl" rotWithShape="0">
              <a:prstClr val="black">
                <a:alpha val="40000"/>
              </a:prstClr>
            </a:outerShdw>
          </a:effectLst>
        </p:spPr>
      </p:cxnSp>
      <p:cxnSp>
        <p:nvCxnSpPr>
          <p:cNvPr id="91155" name="AutoShape 18"/>
          <p:cNvCxnSpPr>
            <a:cxnSpLocks noChangeShapeType="1"/>
            <a:stCxn id="91145" idx="3"/>
            <a:endCxn id="91158" idx="6"/>
          </p:cNvCxnSpPr>
          <p:nvPr/>
        </p:nvCxnSpPr>
        <p:spPr bwMode="auto">
          <a:xfrm rot="5400000">
            <a:off x="3181112" y="3034029"/>
            <a:ext cx="1496215" cy="2438711"/>
          </a:xfrm>
          <a:prstGeom prst="straightConnector1">
            <a:avLst/>
          </a:prstGeom>
          <a:noFill/>
          <a:ln w="25400">
            <a:solidFill>
              <a:schemeClr val="tx1"/>
            </a:solidFill>
            <a:round/>
            <a:headEnd type="diamond" w="lg" len="lg"/>
            <a:tailEnd type="none" w="lg" len="lg"/>
          </a:ln>
          <a:effectLst>
            <a:outerShdw blurRad="50800" dist="38100" dir="2700000" algn="tl" rotWithShape="0">
              <a:prstClr val="black">
                <a:alpha val="40000"/>
              </a:prstClr>
            </a:outerShdw>
          </a:effectLst>
        </p:spPr>
      </p:cxnSp>
      <p:sp>
        <p:nvSpPr>
          <p:cNvPr id="91156" name="Oval 20"/>
          <p:cNvSpPr>
            <a:spLocks noChangeArrowheads="1"/>
          </p:cNvSpPr>
          <p:nvPr/>
        </p:nvSpPr>
        <p:spPr bwMode="auto">
          <a:xfrm>
            <a:off x="1930544" y="3276168"/>
            <a:ext cx="1468437" cy="698500"/>
          </a:xfrm>
          <a:prstGeom prst="ellipse">
            <a:avLst/>
          </a:prstGeom>
          <a:solidFill>
            <a:srgbClr val="C0C0C0"/>
          </a:solidFill>
          <a:ln w="127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a:latin typeface="Tahoma" pitchFamily="34" charset="0"/>
              </a:rPr>
              <a:t>An AsdkCircle</a:t>
            </a:r>
          </a:p>
        </p:txBody>
      </p:sp>
      <p:cxnSp>
        <p:nvCxnSpPr>
          <p:cNvPr id="91157" name="AutoShape 21"/>
          <p:cNvCxnSpPr>
            <a:cxnSpLocks noChangeShapeType="1"/>
            <a:stCxn id="91156" idx="6"/>
          </p:cNvCxnSpPr>
          <p:nvPr/>
        </p:nvCxnSpPr>
        <p:spPr bwMode="auto">
          <a:xfrm>
            <a:off x="3398981" y="3625418"/>
            <a:ext cx="1930401" cy="1445346"/>
          </a:xfrm>
          <a:prstGeom prst="straightConnector1">
            <a:avLst/>
          </a:prstGeom>
          <a:noFill/>
          <a:ln w="25400">
            <a:solidFill>
              <a:schemeClr val="tx1"/>
            </a:solidFill>
            <a:round/>
            <a:headEnd type="diamond" w="lg" len="lg"/>
            <a:tailEnd type="none" w="lg" len="lg"/>
          </a:ln>
          <a:effectLst>
            <a:outerShdw blurRad="50800" dist="38100" dir="2700000" algn="tl" rotWithShape="0">
              <a:prstClr val="black">
                <a:alpha val="40000"/>
              </a:prstClr>
            </a:outerShdw>
          </a:effectLst>
        </p:spPr>
      </p:cxnSp>
      <p:sp>
        <p:nvSpPr>
          <p:cNvPr id="91158" name="Oval 22"/>
          <p:cNvSpPr>
            <a:spLocks noChangeArrowheads="1"/>
          </p:cNvSpPr>
          <p:nvPr/>
        </p:nvSpPr>
        <p:spPr bwMode="auto">
          <a:xfrm>
            <a:off x="854075" y="4572001"/>
            <a:ext cx="1855788" cy="858982"/>
          </a:xfrm>
          <a:prstGeom prst="ellipse">
            <a:avLst/>
          </a:prstGeom>
          <a:solidFill>
            <a:srgbClr val="C0C0C0"/>
          </a:solidFill>
          <a:ln w="12700">
            <a:solidFill>
              <a:schemeClr val="bg2"/>
            </a:solidFill>
            <a:round/>
            <a:headEnd type="none" w="sm" len="sm"/>
            <a:tailEnd type="none" w="sm" len="sm"/>
          </a:ln>
          <a:scene3d>
            <a:camera prst="orthographicFront"/>
            <a:lightRig rig="threePt" dir="t"/>
          </a:scene3d>
          <a:sp3d>
            <a:bevelT/>
          </a:sp3d>
        </p:spPr>
        <p:txBody>
          <a:bodyPr anchor="ctr"/>
          <a:lstStyle/>
          <a:p>
            <a:pPr algn="ctr"/>
            <a:r>
              <a:rPr lang="en-US" sz="1600">
                <a:latin typeface="Tahoma" pitchFamily="34" charset="0"/>
              </a:rPr>
              <a:t>A protocol extension object</a:t>
            </a:r>
          </a:p>
        </p:txBody>
      </p:sp>
      <p:sp>
        <p:nvSpPr>
          <p:cNvPr id="91159" name="AutoShape 23"/>
          <p:cNvSpPr>
            <a:spLocks noChangeArrowheads="1"/>
          </p:cNvSpPr>
          <p:nvPr/>
        </p:nvSpPr>
        <p:spPr bwMode="auto">
          <a:xfrm>
            <a:off x="2324100" y="5411788"/>
            <a:ext cx="1236663" cy="627062"/>
          </a:xfrm>
          <a:prstGeom prst="flowChartDocument">
            <a:avLst/>
          </a:prstGeom>
          <a:solidFill>
            <a:srgbClr val="99CCFF"/>
          </a:solidFill>
          <a:ln w="12700">
            <a:solidFill>
              <a:schemeClr val="bg2"/>
            </a:solidFill>
            <a:miter lim="800000"/>
            <a:headEnd type="none" w="sm" len="sm"/>
            <a:tailEnd type="none" w="sm" len="sm"/>
          </a:ln>
        </p:spPr>
        <p:txBody>
          <a:bodyPr anchor="ctr"/>
          <a:lstStyle/>
          <a:p>
            <a:pPr algn="ctr"/>
            <a:r>
              <a:rPr lang="en-US" sz="1600">
                <a:latin typeface="Tahoma" pitchFamily="34" charset="0"/>
              </a:rPr>
              <a:t>Pseudo constructor</a:t>
            </a:r>
          </a:p>
        </p:txBody>
      </p:sp>
      <p:cxnSp>
        <p:nvCxnSpPr>
          <p:cNvPr id="91160" name="AutoShape 24"/>
          <p:cNvCxnSpPr>
            <a:cxnSpLocks noChangeShapeType="1"/>
            <a:endCxn id="91159" idx="3"/>
          </p:cNvCxnSpPr>
          <p:nvPr/>
        </p:nvCxnSpPr>
        <p:spPr bwMode="auto">
          <a:xfrm rot="10800000" flipV="1">
            <a:off x="3560764" y="5560291"/>
            <a:ext cx="1777855" cy="165028"/>
          </a:xfrm>
          <a:prstGeom prst="straightConnector1">
            <a:avLst/>
          </a:prstGeom>
          <a:noFill/>
          <a:ln w="25400">
            <a:solidFill>
              <a:schemeClr val="tx1"/>
            </a:solidFill>
            <a:round/>
            <a:headEnd type="diamond" w="lg" len="lg"/>
            <a:tailEnd type="none" w="lg" len="lg"/>
          </a:ln>
          <a:effectLst>
            <a:outerShdw blurRad="50800" dist="38100" dir="2700000" algn="tl" rotWithShape="0">
              <a:prstClr val="black">
                <a:alpha val="40000"/>
              </a:prstClr>
            </a:outerShdw>
          </a:effectLst>
        </p:spPr>
      </p:cxnSp>
      <p:sp>
        <p:nvSpPr>
          <p:cNvPr id="91161" name="Text Box 25"/>
          <p:cNvSpPr txBox="1">
            <a:spLocks noChangeArrowheads="1"/>
          </p:cNvSpPr>
          <p:nvPr/>
        </p:nvSpPr>
        <p:spPr bwMode="auto">
          <a:xfrm>
            <a:off x="622300" y="5607050"/>
            <a:ext cx="1624013" cy="336550"/>
          </a:xfrm>
          <a:prstGeom prst="rect">
            <a:avLst/>
          </a:prstGeom>
          <a:noFill/>
          <a:ln w="57150">
            <a:noFill/>
            <a:miter lim="800000"/>
            <a:headEnd type="none" w="sm" len="sm"/>
            <a:tailEnd type="none" w="sm" len="sm"/>
          </a:ln>
        </p:spPr>
        <p:txBody>
          <a:bodyPr anchor="ctr">
            <a:spAutoFit/>
          </a:bodyPr>
          <a:lstStyle/>
          <a:p>
            <a:pPr algn="ctr"/>
            <a:r>
              <a:rPr lang="en-US" sz="1600">
                <a:latin typeface="Tahoma" pitchFamily="34" charset="0"/>
              </a:rPr>
              <a:t>.DBX/.ARX App</a:t>
            </a:r>
          </a:p>
        </p:txBody>
      </p:sp>
    </p:spTree>
  </p:cSld>
  <p:clrMapOvr>
    <a:masterClrMapping/>
  </p:clrMapOvr>
  <p:transition>
    <p:fade thruBlk="1"/>
  </p:transition>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63" name="Rectangle 2"/>
          <p:cNvSpPr>
            <a:spLocks noGrp="1" noChangeArrowheads="1"/>
          </p:cNvSpPr>
          <p:nvPr>
            <p:ph type="title"/>
          </p:nvPr>
        </p:nvSpPr>
        <p:spPr/>
        <p:txBody>
          <a:bodyPr/>
          <a:lstStyle/>
          <a:p>
            <a:pPr eaLnBrk="1" hangingPunct="1"/>
            <a:r>
              <a:rPr lang="en-US"/>
              <a:t>AcRxClass IV (Roles)</a:t>
            </a:r>
          </a:p>
        </p:txBody>
      </p:sp>
      <p:sp>
        <p:nvSpPr>
          <p:cNvPr id="92164" name="Rectangle 3"/>
          <p:cNvSpPr>
            <a:spLocks noGrp="1" noChangeArrowheads="1"/>
          </p:cNvSpPr>
          <p:nvPr>
            <p:ph idx="1"/>
          </p:nvPr>
        </p:nvSpPr>
        <p:spPr>
          <a:xfrm>
            <a:off x="520700" y="1070477"/>
            <a:ext cx="7933930" cy="4492124"/>
          </a:xfrm>
        </p:spPr>
        <p:txBody>
          <a:bodyPr/>
          <a:lstStyle/>
          <a:p>
            <a:pPr marL="0" indent="0" eaLnBrk="1" hangingPunct="1">
              <a:buFontTx/>
              <a:buNone/>
            </a:pPr>
            <a:r>
              <a:rPr lang="en-US" sz="2400" dirty="0"/>
              <a:t>Class Factory</a:t>
            </a:r>
          </a:p>
          <a:p>
            <a:pPr lvl="1" eaLnBrk="1" hangingPunct="1"/>
            <a:r>
              <a:rPr lang="en-US" sz="2000" dirty="0"/>
              <a:t>During filing we look up the class identifier in the runtime class hierarchy</a:t>
            </a:r>
          </a:p>
          <a:p>
            <a:pPr lvl="1" eaLnBrk="1" hangingPunct="1"/>
            <a:r>
              <a:rPr lang="en-US" sz="2000" dirty="0" err="1">
                <a:solidFill>
                  <a:srgbClr val="0070C0"/>
                </a:solidFill>
              </a:rPr>
              <a:t>AcRxClass</a:t>
            </a:r>
            <a:r>
              <a:rPr lang="en-US" sz="2000" dirty="0">
                <a:solidFill>
                  <a:schemeClr val="accent1">
                    <a:lumMod val="40000"/>
                    <a:lumOff val="60000"/>
                  </a:schemeClr>
                </a:solidFill>
              </a:rPr>
              <a:t> </a:t>
            </a:r>
            <a:r>
              <a:rPr lang="en-US" sz="2000" dirty="0"/>
              <a:t>provides a ‘constructor’ function</a:t>
            </a:r>
          </a:p>
          <a:p>
            <a:pPr lvl="1" eaLnBrk="1" hangingPunct="1"/>
            <a:endParaRPr lang="en-US" dirty="0"/>
          </a:p>
          <a:p>
            <a:pPr marL="0" indent="0">
              <a:buNone/>
            </a:pPr>
            <a:r>
              <a:rPr lang="en-US" sz="2400" dirty="0"/>
              <a:t>Run time type identification</a:t>
            </a:r>
          </a:p>
          <a:p>
            <a:pPr lvl="1" eaLnBrk="1" hangingPunct="1"/>
            <a:r>
              <a:rPr lang="en-US" sz="2000" dirty="0"/>
              <a:t>Each </a:t>
            </a:r>
            <a:r>
              <a:rPr lang="en-US" sz="2000" dirty="0" err="1">
                <a:solidFill>
                  <a:srgbClr val="0070C0"/>
                </a:solidFill>
              </a:rPr>
              <a:t>AcRxObject</a:t>
            </a:r>
            <a:r>
              <a:rPr lang="en-US" sz="2000" dirty="0">
                <a:solidFill>
                  <a:schemeClr val="accent1">
                    <a:lumMod val="40000"/>
                    <a:lumOff val="60000"/>
                  </a:schemeClr>
                </a:solidFill>
              </a:rPr>
              <a:t> </a:t>
            </a:r>
            <a:r>
              <a:rPr lang="en-US" sz="2000" dirty="0"/>
              <a:t>provides a virtual member to look up the static member pointing to its </a:t>
            </a:r>
            <a:r>
              <a:rPr lang="en-US" sz="2000" dirty="0" err="1">
                <a:solidFill>
                  <a:srgbClr val="0070C0"/>
                </a:solidFill>
              </a:rPr>
              <a:t>AcRxClass</a:t>
            </a:r>
            <a:r>
              <a:rPr lang="en-US" sz="2000" dirty="0">
                <a:solidFill>
                  <a:schemeClr val="accent1">
                    <a:lumMod val="40000"/>
                    <a:lumOff val="60000"/>
                  </a:schemeClr>
                </a:solidFill>
              </a:rPr>
              <a:t> </a:t>
            </a:r>
            <a:r>
              <a:rPr lang="en-US" sz="2000" dirty="0"/>
              <a:t>object</a:t>
            </a:r>
          </a:p>
          <a:p>
            <a:pPr lvl="1" eaLnBrk="1" hangingPunct="1"/>
            <a:endParaRPr lang="en-US" dirty="0"/>
          </a:p>
          <a:p>
            <a:pPr marL="0" indent="0">
              <a:buNone/>
            </a:pPr>
            <a:r>
              <a:rPr lang="en-US" sz="2400" dirty="0"/>
              <a:t>Protocol Extension</a:t>
            </a:r>
          </a:p>
          <a:p>
            <a:pPr lvl="1" eaLnBrk="1" hangingPunct="1"/>
            <a:r>
              <a:rPr lang="en-US" sz="2000" dirty="0" err="1">
                <a:solidFill>
                  <a:srgbClr val="0070C0"/>
                </a:solidFill>
              </a:rPr>
              <a:t>AcRxClass</a:t>
            </a:r>
            <a:r>
              <a:rPr lang="en-US" sz="2000" dirty="0" err="1"/>
              <a:t>es</a:t>
            </a:r>
            <a:r>
              <a:rPr lang="en-US" sz="2000" dirty="0"/>
              <a:t> hold a list of ‘extension objects’</a:t>
            </a:r>
          </a:p>
        </p:txBody>
      </p:sp>
    </p:spTree>
  </p:cSld>
  <p:clrMapOvr>
    <a:masterClrMapping/>
  </p:clrMapOvr>
  <p:transition>
    <p:fade thruBlk="1"/>
  </p:transition>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187" name="Rectangle 2"/>
          <p:cNvSpPr>
            <a:spLocks noGrp="1" noChangeArrowheads="1"/>
          </p:cNvSpPr>
          <p:nvPr>
            <p:ph type="title"/>
          </p:nvPr>
        </p:nvSpPr>
        <p:spPr/>
        <p:txBody>
          <a:bodyPr/>
          <a:lstStyle/>
          <a:p>
            <a:pPr eaLnBrk="1" hangingPunct="1"/>
            <a:r>
              <a:rPr lang="en-US" dirty="0"/>
              <a:t>Storing Data in the Database</a:t>
            </a:r>
          </a:p>
        </p:txBody>
      </p:sp>
      <p:sp>
        <p:nvSpPr>
          <p:cNvPr id="93188" name="Rectangle 3"/>
          <p:cNvSpPr>
            <a:spLocks noGrp="1" noChangeArrowheads="1"/>
          </p:cNvSpPr>
          <p:nvPr>
            <p:ph idx="1"/>
          </p:nvPr>
        </p:nvSpPr>
        <p:spPr>
          <a:xfrm>
            <a:off x="749300" y="1508627"/>
            <a:ext cx="7933930" cy="4033192"/>
          </a:xfrm>
        </p:spPr>
        <p:txBody>
          <a:bodyPr/>
          <a:lstStyle/>
          <a:p>
            <a:pPr marL="0" indent="0" eaLnBrk="1" hangingPunct="1">
              <a:buFontTx/>
              <a:buNone/>
            </a:pPr>
            <a:r>
              <a:rPr lang="en-US" sz="2800" dirty="0"/>
              <a:t>Create custom objects (more on this later)</a:t>
            </a:r>
          </a:p>
          <a:p>
            <a:pPr marL="0" indent="0" eaLnBrk="1" hangingPunct="1">
              <a:buFontTx/>
              <a:buNone/>
            </a:pPr>
            <a:endParaRPr lang="en-US" sz="2800" dirty="0"/>
          </a:p>
          <a:p>
            <a:pPr marL="0" indent="0" eaLnBrk="1" hangingPunct="1">
              <a:buFontTx/>
              <a:buNone/>
            </a:pPr>
            <a:r>
              <a:rPr lang="en-US" sz="2800" dirty="0"/>
              <a:t>Without using custom objects</a:t>
            </a:r>
          </a:p>
          <a:p>
            <a:pPr lvl="1" eaLnBrk="1" hangingPunct="1"/>
            <a:r>
              <a:rPr lang="en-US" sz="2400" dirty="0"/>
              <a:t>Extended entity data (</a:t>
            </a:r>
            <a:r>
              <a:rPr lang="en-US" sz="2400" dirty="0" err="1"/>
              <a:t>Xdata</a:t>
            </a:r>
            <a:r>
              <a:rPr lang="en-US" sz="2400" dirty="0"/>
              <a:t>)</a:t>
            </a:r>
          </a:p>
          <a:p>
            <a:pPr lvl="1" eaLnBrk="1" hangingPunct="1"/>
            <a:r>
              <a:rPr lang="en-US" sz="2400" dirty="0" err="1"/>
              <a:t>Xrecords</a:t>
            </a:r>
            <a:endParaRPr lang="en-US" sz="2400" dirty="0"/>
          </a:p>
          <a:p>
            <a:pPr lvl="2" eaLnBrk="1" hangingPunct="1"/>
            <a:r>
              <a:rPr lang="en-US" sz="1800" dirty="0"/>
              <a:t>Extension dictionaries on individual objects</a:t>
            </a:r>
          </a:p>
          <a:p>
            <a:pPr lvl="2" eaLnBrk="1" hangingPunct="1"/>
            <a:r>
              <a:rPr lang="en-US" sz="1800" dirty="0"/>
              <a:t>Dictionaries e.g. under the Named Objects</a:t>
            </a:r>
          </a:p>
          <a:p>
            <a:pPr marL="0" indent="0" eaLnBrk="1" hangingPunct="1">
              <a:buFontTx/>
              <a:buNone/>
            </a:pPr>
            <a:endParaRPr lang="en-US" dirty="0"/>
          </a:p>
        </p:txBody>
      </p:sp>
    </p:spTree>
  </p:cSld>
  <p:clrMapOvr>
    <a:masterClrMapping/>
  </p:clrMapOvr>
  <p:transition>
    <p:fade thruBlk="1"/>
  </p:transition>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1" name="Rectangle 2"/>
          <p:cNvSpPr>
            <a:spLocks noGrp="1" noChangeArrowheads="1"/>
          </p:cNvSpPr>
          <p:nvPr>
            <p:ph type="title"/>
          </p:nvPr>
        </p:nvSpPr>
        <p:spPr/>
        <p:txBody>
          <a:bodyPr/>
          <a:lstStyle/>
          <a:p>
            <a:pPr eaLnBrk="1" hangingPunct="1"/>
            <a:r>
              <a:rPr lang="en-US" dirty="0"/>
              <a:t>Lab - Step 3</a:t>
            </a:r>
          </a:p>
        </p:txBody>
      </p:sp>
      <p:sp>
        <p:nvSpPr>
          <p:cNvPr id="94212" name="Rectangle 3"/>
          <p:cNvSpPr>
            <a:spLocks noGrp="1" noChangeArrowheads="1"/>
          </p:cNvSpPr>
          <p:nvPr>
            <p:ph idx="1"/>
          </p:nvPr>
        </p:nvSpPr>
        <p:spPr/>
        <p:txBody>
          <a:bodyPr/>
          <a:lstStyle/>
          <a:p>
            <a:pPr marL="0" indent="0" eaLnBrk="1" hangingPunct="1">
              <a:buFontTx/>
              <a:buNone/>
            </a:pPr>
            <a:r>
              <a:rPr lang="en-US" sz="2400" dirty="0"/>
              <a:t>Accessing object containers</a:t>
            </a:r>
          </a:p>
          <a:p>
            <a:pPr lvl="1" eaLnBrk="1" hangingPunct="1">
              <a:spcBef>
                <a:spcPts val="1200"/>
              </a:spcBef>
            </a:pPr>
            <a:r>
              <a:rPr lang="en-US" sz="2000" dirty="0"/>
              <a:t>Symbol tables</a:t>
            </a:r>
          </a:p>
          <a:p>
            <a:pPr marL="0" indent="0" eaLnBrk="1" hangingPunct="1">
              <a:buFontTx/>
              <a:buNone/>
            </a:pPr>
            <a:endParaRPr lang="en-US" dirty="0"/>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US" dirty="0"/>
              <a:t>Training Material</a:t>
            </a:r>
          </a:p>
        </p:txBody>
      </p:sp>
      <p:sp>
        <p:nvSpPr>
          <p:cNvPr id="22532" name="Rectangle 3"/>
          <p:cNvSpPr>
            <a:spLocks noGrp="1" noChangeArrowheads="1"/>
          </p:cNvSpPr>
          <p:nvPr>
            <p:ph idx="1"/>
          </p:nvPr>
        </p:nvSpPr>
        <p:spPr>
          <a:xfrm>
            <a:off x="-1" y="1518354"/>
            <a:ext cx="9066179" cy="3448856"/>
          </a:xfrm>
        </p:spPr>
        <p:txBody>
          <a:bodyPr/>
          <a:lstStyle/>
          <a:p>
            <a:pPr lvl="1">
              <a:spcBef>
                <a:spcPts val="1200"/>
              </a:spcBef>
              <a:tabLst>
                <a:tab pos="4303713" algn="l"/>
              </a:tabLst>
            </a:pPr>
            <a:r>
              <a:rPr lang="en-US" sz="2000" dirty="0"/>
              <a:t>ObjectARX.pptx	- this presentation</a:t>
            </a:r>
          </a:p>
          <a:p>
            <a:pPr lvl="1" eaLnBrk="1" hangingPunct="1">
              <a:spcBef>
                <a:spcPts val="1200"/>
              </a:spcBef>
              <a:tabLst>
                <a:tab pos="4303713" algn="l"/>
              </a:tabLst>
            </a:pPr>
            <a:r>
              <a:rPr lang="en-US" sz="2000" dirty="0" err="1"/>
              <a:t>ArxDbg</a:t>
            </a:r>
            <a:r>
              <a:rPr lang="en-US" sz="2000" dirty="0"/>
              <a:t>	- ObjectARX snoop tool</a:t>
            </a:r>
          </a:p>
        </p:txBody>
      </p:sp>
    </p:spTree>
  </p:cSld>
  <p:clrMapOvr>
    <a:masterClrMapping/>
  </p:clrMapOvr>
  <p:transition spd="med">
    <p:fade thruBlk="1"/>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a:t>AcDbDatabase</a:t>
            </a:r>
            <a:r>
              <a:rPr lang="en-US" dirty="0"/>
              <a:t> Ownership Hierarchy</a:t>
            </a:r>
            <a:endParaRPr lang="ru-RU" dirty="0"/>
          </a:p>
        </p:txBody>
      </p:sp>
      <p:pic>
        <p:nvPicPr>
          <p:cNvPr id="4" name="Picture 28"/>
          <p:cNvPicPr>
            <a:picLocks noChangeAspect="1" noChangeArrowheads="1"/>
          </p:cNvPicPr>
          <p:nvPr/>
        </p:nvPicPr>
        <p:blipFill>
          <a:blip r:embed="rId3"/>
          <a:srcRect/>
          <a:stretch>
            <a:fillRect/>
          </a:stretch>
        </p:blipFill>
        <p:spPr bwMode="auto">
          <a:xfrm>
            <a:off x="724051" y="1407459"/>
            <a:ext cx="7710893" cy="4191000"/>
          </a:xfrm>
          <a:prstGeom prst="rect">
            <a:avLst/>
          </a:prstGeom>
          <a:noFill/>
          <a:ln w="9525">
            <a:solidFill>
              <a:schemeClr val="tx1"/>
            </a:solidFill>
            <a:miter lim="800000"/>
            <a:headEnd/>
            <a:tailEnd/>
          </a:ln>
          <a:effectLst>
            <a:softEdge rad="127000"/>
          </a:effectLst>
        </p:spPr>
      </p:pic>
    </p:spTree>
  </p:cSld>
  <p:clrMapOvr>
    <a:masterClrMapping/>
  </p:clrMapOvr>
  <p:transition spd="med">
    <p:fade/>
  </p:transition>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5" name="Rectangle 2"/>
          <p:cNvSpPr>
            <a:spLocks noGrp="1" noChangeArrowheads="1"/>
          </p:cNvSpPr>
          <p:nvPr>
            <p:ph type="title"/>
          </p:nvPr>
        </p:nvSpPr>
        <p:spPr/>
        <p:txBody>
          <a:bodyPr/>
          <a:lstStyle/>
          <a:p>
            <a:pPr eaLnBrk="1" hangingPunct="1"/>
            <a:r>
              <a:rPr lang="en-US" dirty="0"/>
              <a:t>Inter-Object References</a:t>
            </a:r>
          </a:p>
        </p:txBody>
      </p:sp>
      <p:sp>
        <p:nvSpPr>
          <p:cNvPr id="95236" name="Rectangle 3"/>
          <p:cNvSpPr>
            <a:spLocks noGrp="1" noChangeArrowheads="1"/>
          </p:cNvSpPr>
          <p:nvPr>
            <p:ph idx="1"/>
          </p:nvPr>
        </p:nvSpPr>
        <p:spPr>
          <a:xfrm>
            <a:off x="549275" y="1107499"/>
            <a:ext cx="7933930" cy="4776630"/>
          </a:xfrm>
        </p:spPr>
        <p:txBody>
          <a:bodyPr/>
          <a:lstStyle/>
          <a:p>
            <a:pPr marL="0" indent="0" eaLnBrk="1" hangingPunct="1">
              <a:spcBef>
                <a:spcPts val="1200"/>
              </a:spcBef>
              <a:buFontTx/>
              <a:buNone/>
            </a:pPr>
            <a:r>
              <a:rPr lang="en-US" sz="2400" dirty="0"/>
              <a:t>Ownership</a:t>
            </a:r>
          </a:p>
          <a:p>
            <a:pPr lvl="1" eaLnBrk="1" hangingPunct="1">
              <a:spcBef>
                <a:spcPts val="900"/>
              </a:spcBef>
            </a:pPr>
            <a:r>
              <a:rPr lang="en-US" sz="1800" dirty="0"/>
              <a:t>Dictates objects written to disk (DWG/DXF)</a:t>
            </a:r>
          </a:p>
          <a:p>
            <a:pPr lvl="1" eaLnBrk="1" hangingPunct="1">
              <a:spcBef>
                <a:spcPts val="900"/>
              </a:spcBef>
            </a:pPr>
            <a:r>
              <a:rPr lang="en-US" sz="1800" dirty="0"/>
              <a:t>A database object has exactly one owner</a:t>
            </a:r>
          </a:p>
          <a:p>
            <a:pPr lvl="1" eaLnBrk="1" hangingPunct="1">
              <a:spcBef>
                <a:spcPts val="900"/>
              </a:spcBef>
            </a:pPr>
            <a:r>
              <a:rPr lang="en-US" sz="1800" dirty="0"/>
              <a:t>Database is the ultimate owner</a:t>
            </a:r>
          </a:p>
          <a:p>
            <a:pPr lvl="1" eaLnBrk="1" hangingPunct="1">
              <a:spcBef>
                <a:spcPts val="900"/>
              </a:spcBef>
            </a:pPr>
            <a:r>
              <a:rPr lang="en-US" sz="1800" dirty="0"/>
              <a:t>Bi-directional</a:t>
            </a:r>
          </a:p>
          <a:p>
            <a:pPr marL="0" indent="0" eaLnBrk="1" hangingPunct="1">
              <a:spcBef>
                <a:spcPts val="1200"/>
              </a:spcBef>
              <a:buFontTx/>
              <a:buNone/>
            </a:pPr>
            <a:r>
              <a:rPr lang="en-US" sz="2400" dirty="0"/>
              <a:t>Pointer reference</a:t>
            </a:r>
          </a:p>
          <a:p>
            <a:pPr lvl="1" eaLnBrk="1" hangingPunct="1">
              <a:spcBef>
                <a:spcPts val="900"/>
              </a:spcBef>
            </a:pPr>
            <a:r>
              <a:rPr lang="en-US" sz="1800" dirty="0"/>
              <a:t>Arbitrary references between object</a:t>
            </a:r>
          </a:p>
          <a:p>
            <a:pPr lvl="1" eaLnBrk="1" hangingPunct="1">
              <a:spcBef>
                <a:spcPts val="900"/>
              </a:spcBef>
            </a:pPr>
            <a:r>
              <a:rPr lang="en-US" sz="1800" dirty="0"/>
              <a:t>Multiple objects can point to the same object</a:t>
            </a:r>
          </a:p>
          <a:p>
            <a:pPr lvl="1" eaLnBrk="1" hangingPunct="1">
              <a:spcBef>
                <a:spcPts val="900"/>
              </a:spcBef>
            </a:pPr>
            <a:r>
              <a:rPr lang="en-US" sz="1800" dirty="0" err="1"/>
              <a:t>Uni</a:t>
            </a:r>
            <a:r>
              <a:rPr lang="en-US" sz="1800" dirty="0"/>
              <a:t>-directional</a:t>
            </a:r>
          </a:p>
          <a:p>
            <a:pPr marL="0" indent="0" eaLnBrk="1" hangingPunct="1">
              <a:spcBef>
                <a:spcPts val="1800"/>
              </a:spcBef>
              <a:buFontTx/>
              <a:buNone/>
            </a:pPr>
            <a:r>
              <a:rPr lang="en-US" sz="2400" dirty="0"/>
              <a:t>Use </a:t>
            </a:r>
            <a:r>
              <a:rPr lang="en-US" sz="2400" dirty="0" err="1"/>
              <a:t>ArxDbg</a:t>
            </a:r>
            <a:r>
              <a:rPr lang="en-US" sz="2400" dirty="0"/>
              <a:t> to discover them</a:t>
            </a:r>
          </a:p>
        </p:txBody>
      </p:sp>
    </p:spTree>
  </p:cSld>
  <p:clrMapOvr>
    <a:masterClrMapping/>
  </p:clrMapOvr>
  <p:transition>
    <p:fade thruBlk="1"/>
  </p:transition>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Rounded Rectangle 4"/>
          <p:cNvSpPr/>
          <p:nvPr/>
        </p:nvSpPr>
        <p:spPr bwMode="auto">
          <a:xfrm>
            <a:off x="692727" y="1219200"/>
            <a:ext cx="7693891" cy="4682836"/>
          </a:xfrm>
          <a:prstGeom prst="roundRect">
            <a:avLst/>
          </a:prstGeom>
          <a:solidFill>
            <a:schemeClr val="tx2">
              <a:lumMod val="85000"/>
            </a:schemeClr>
          </a:solidFill>
          <a:ln w="25400" cap="flat" cmpd="sng" algn="ctr">
            <a:solidFill>
              <a:srgbClr val="000000"/>
            </a:solidFill>
            <a:prstDash val="solid"/>
            <a:round/>
            <a:headEnd type="none" w="med" len="med"/>
            <a:tailEnd type="none" w="med" len="med"/>
          </a:ln>
          <a:effectLst>
            <a:softEdge rad="127000"/>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3200" b="0" i="0" u="none" strike="noStrike" cap="none" normalizeH="0" baseline="0">
              <a:ln>
                <a:noFill/>
              </a:ln>
              <a:solidFill>
                <a:srgbClr val="000000"/>
              </a:solidFill>
              <a:effectLst/>
              <a:latin typeface="Gill Sans" charset="0"/>
              <a:ea typeface="ヒラギノ角ゴ Pro W3" charset="0"/>
              <a:cs typeface="ヒラギノ角ゴ Pro W3" charset="0"/>
              <a:sym typeface="Gill Sans" charset="0"/>
            </a:endParaRPr>
          </a:p>
        </p:txBody>
      </p:sp>
      <p:sp>
        <p:nvSpPr>
          <p:cNvPr id="10244" name="Rectangle 2"/>
          <p:cNvSpPr>
            <a:spLocks noGrp="1" noChangeArrowheads="1"/>
          </p:cNvSpPr>
          <p:nvPr>
            <p:ph type="title"/>
          </p:nvPr>
        </p:nvSpPr>
        <p:spPr/>
        <p:txBody>
          <a:bodyPr/>
          <a:lstStyle/>
          <a:p>
            <a:pPr eaLnBrk="1" hangingPunct="1"/>
            <a:r>
              <a:rPr lang="en-US" dirty="0"/>
              <a:t>Inter-Object References</a:t>
            </a:r>
          </a:p>
        </p:txBody>
      </p:sp>
      <p:graphicFrame>
        <p:nvGraphicFramePr>
          <p:cNvPr id="10242" name="Object 3"/>
          <p:cNvGraphicFramePr>
            <a:graphicFrameLocks noChangeAspect="1"/>
          </p:cNvGraphicFramePr>
          <p:nvPr/>
        </p:nvGraphicFramePr>
        <p:xfrm>
          <a:off x="1353127" y="1320799"/>
          <a:ext cx="6477000" cy="4340514"/>
        </p:xfrm>
        <a:graphic>
          <a:graphicData uri="http://schemas.openxmlformats.org/presentationml/2006/ole">
            <mc:AlternateContent xmlns:mc="http://schemas.openxmlformats.org/markup-compatibility/2006">
              <mc:Choice xmlns:v="urn:schemas-microsoft-com:vml" Requires="v">
                <p:oleObj spid="_x0000_s10443" r:id="rId4" imgW="5057422" imgH="3352800" progId="">
                  <p:embed/>
                </p:oleObj>
              </mc:Choice>
              <mc:Fallback>
                <p:oleObj r:id="rId4" imgW="5057422" imgH="3352800" progId="">
                  <p:embed/>
                  <p:pic>
                    <p:nvPicPr>
                      <p:cNvPr id="0" name="Picture 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3127" y="1320799"/>
                        <a:ext cx="6477000" cy="4340514"/>
                      </a:xfrm>
                      <a:prstGeom prst="rect">
                        <a:avLst/>
                      </a:prstGeom>
                      <a:noFill/>
                      <a:ln>
                        <a:noFill/>
                      </a:ln>
                      <a:effectLst/>
                      <a:extLst>
                        <a:ext uri="{909E8E84-426E-40DD-AFC4-6F175D3DCCD1}">
                          <a14:hiddenFill xmlns:a14="http://schemas.microsoft.com/office/drawing/2010/main">
                            <a:solidFill>
                              <a:srgbClr val="FF9933"/>
                            </a:solidFill>
                          </a14:hiddenFill>
                        </a:ext>
                        <a:ext uri="{91240B29-F687-4F45-9708-019B960494DF}">
                          <a14:hiddenLine xmlns:a14="http://schemas.microsoft.com/office/drawing/2010/main" w="12700">
                            <a:solidFill>
                              <a:srgbClr val="FFFFCC"/>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5F5F5F"/>
                              </a:outerShdw>
                            </a:effectLst>
                          </a14:hiddenEffects>
                        </a:ext>
                      </a:extLst>
                    </p:spPr>
                  </p:pic>
                </p:oleObj>
              </mc:Fallback>
            </mc:AlternateContent>
          </a:graphicData>
        </a:graphic>
      </p:graphicFrame>
    </p:spTree>
  </p:cSld>
  <p:clrMapOvr>
    <a:masterClrMapping/>
  </p:clrMapOvr>
  <p:transition>
    <p:fade thruBlk="1"/>
  </p:transition>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6259" name="Rectangle 2"/>
          <p:cNvSpPr>
            <a:spLocks noGrp="1" noChangeArrowheads="1"/>
          </p:cNvSpPr>
          <p:nvPr>
            <p:ph type="title"/>
          </p:nvPr>
        </p:nvSpPr>
        <p:spPr/>
        <p:txBody>
          <a:bodyPr/>
          <a:lstStyle/>
          <a:p>
            <a:pPr eaLnBrk="1" hangingPunct="1"/>
            <a:r>
              <a:rPr lang="en-US"/>
              <a:t>Inter-Object References</a:t>
            </a:r>
          </a:p>
        </p:txBody>
      </p:sp>
      <p:sp>
        <p:nvSpPr>
          <p:cNvPr id="96260" name="Rectangle 3"/>
          <p:cNvSpPr>
            <a:spLocks noGrp="1" noChangeArrowheads="1"/>
          </p:cNvSpPr>
          <p:nvPr>
            <p:ph idx="1"/>
          </p:nvPr>
        </p:nvSpPr>
        <p:spPr>
          <a:xfrm>
            <a:off x="568325" y="1289551"/>
            <a:ext cx="7933930" cy="4708877"/>
          </a:xfrm>
        </p:spPr>
        <p:txBody>
          <a:bodyPr/>
          <a:lstStyle/>
          <a:p>
            <a:pPr marL="0" indent="0" eaLnBrk="1" hangingPunct="1">
              <a:spcBef>
                <a:spcPts val="1200"/>
              </a:spcBef>
              <a:buFontTx/>
              <a:buNone/>
            </a:pPr>
            <a:r>
              <a:rPr lang="en-US" sz="2400" dirty="0"/>
              <a:t>Hard ownership examples</a:t>
            </a:r>
          </a:p>
          <a:p>
            <a:pPr lvl="1" eaLnBrk="1" hangingPunct="1">
              <a:spcBef>
                <a:spcPts val="1200"/>
              </a:spcBef>
            </a:pPr>
            <a:r>
              <a:rPr lang="en-US" sz="2000" dirty="0"/>
              <a:t>Database Object </a:t>
            </a:r>
            <a:r>
              <a:rPr lang="ru-RU" sz="2000" dirty="0">
                <a:sym typeface="Wingdings" pitchFamily="2" charset="2"/>
              </a:rPr>
              <a:t></a:t>
            </a:r>
            <a:r>
              <a:rPr lang="en-US" sz="2000" dirty="0"/>
              <a:t> Extension Dictionary</a:t>
            </a:r>
          </a:p>
          <a:p>
            <a:pPr lvl="1" eaLnBrk="1" hangingPunct="1">
              <a:spcBef>
                <a:spcPts val="1200"/>
              </a:spcBef>
            </a:pPr>
            <a:r>
              <a:rPr lang="en-US" sz="2000" dirty="0"/>
              <a:t>Block Table </a:t>
            </a:r>
            <a:r>
              <a:rPr lang="en-US" sz="2000" dirty="0">
                <a:sym typeface="Wingdings" pitchFamily="2" charset="2"/>
              </a:rPr>
              <a:t></a:t>
            </a:r>
            <a:r>
              <a:rPr lang="en-US" sz="2000" dirty="0"/>
              <a:t> Model Space BTR</a:t>
            </a:r>
          </a:p>
          <a:p>
            <a:pPr lvl="1" eaLnBrk="1" hangingPunct="1">
              <a:spcBef>
                <a:spcPts val="1200"/>
              </a:spcBef>
            </a:pPr>
            <a:r>
              <a:rPr lang="en-US" sz="2000" dirty="0"/>
              <a:t>Extension Dictionaries </a:t>
            </a:r>
            <a:r>
              <a:rPr lang="en-US" sz="2000" dirty="0">
                <a:sym typeface="Wingdings" pitchFamily="2" charset="2"/>
              </a:rPr>
              <a:t></a:t>
            </a:r>
            <a:r>
              <a:rPr lang="en-US" sz="2000" dirty="0"/>
              <a:t> Entries</a:t>
            </a:r>
          </a:p>
          <a:p>
            <a:pPr marL="0" indent="0" eaLnBrk="1" hangingPunct="1">
              <a:spcBef>
                <a:spcPts val="1200"/>
              </a:spcBef>
              <a:buFontTx/>
              <a:buNone/>
            </a:pPr>
            <a:endParaRPr lang="en-US" dirty="0"/>
          </a:p>
          <a:p>
            <a:pPr marL="0" indent="0" eaLnBrk="1" hangingPunct="1">
              <a:spcBef>
                <a:spcPts val="1200"/>
              </a:spcBef>
              <a:buFontTx/>
              <a:buNone/>
            </a:pPr>
            <a:r>
              <a:rPr lang="en-US" sz="2400" dirty="0"/>
              <a:t>Hard pointer examples</a:t>
            </a:r>
          </a:p>
          <a:p>
            <a:pPr lvl="1" eaLnBrk="1" hangingPunct="1">
              <a:spcBef>
                <a:spcPts val="1200"/>
              </a:spcBef>
            </a:pPr>
            <a:r>
              <a:rPr lang="en-US" sz="2000" dirty="0"/>
              <a:t>Entity </a:t>
            </a:r>
            <a:r>
              <a:rPr lang="en-US" sz="2000" dirty="0">
                <a:sym typeface="Wingdings" pitchFamily="2" charset="2"/>
              </a:rPr>
              <a:t></a:t>
            </a:r>
            <a:r>
              <a:rPr lang="en-US" sz="2000" dirty="0"/>
              <a:t> </a:t>
            </a:r>
            <a:r>
              <a:rPr lang="en-US" sz="2000" dirty="0" err="1"/>
              <a:t>Linetype</a:t>
            </a:r>
            <a:endParaRPr lang="en-US" sz="2000" dirty="0"/>
          </a:p>
          <a:p>
            <a:pPr lvl="1" eaLnBrk="1" hangingPunct="1">
              <a:spcBef>
                <a:spcPts val="1200"/>
              </a:spcBef>
            </a:pPr>
            <a:r>
              <a:rPr lang="en-US" sz="2000" dirty="0"/>
              <a:t>Text </a:t>
            </a:r>
            <a:r>
              <a:rPr lang="en-US" sz="2000" dirty="0">
                <a:sym typeface="Wingdings" pitchFamily="2" charset="2"/>
              </a:rPr>
              <a:t></a:t>
            </a:r>
            <a:r>
              <a:rPr lang="en-US" sz="2000" dirty="0"/>
              <a:t> Style</a:t>
            </a:r>
          </a:p>
        </p:txBody>
      </p:sp>
    </p:spTree>
  </p:cSld>
  <p:clrMapOvr>
    <a:masterClrMapping/>
  </p:clrMapOvr>
  <p:transition>
    <p:fade thruBlk="1"/>
  </p:transition>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7283" name="Rectangle 2"/>
          <p:cNvSpPr>
            <a:spLocks noGrp="1" noChangeArrowheads="1"/>
          </p:cNvSpPr>
          <p:nvPr>
            <p:ph type="title"/>
          </p:nvPr>
        </p:nvSpPr>
        <p:spPr/>
        <p:txBody>
          <a:bodyPr/>
          <a:lstStyle/>
          <a:p>
            <a:pPr eaLnBrk="1" hangingPunct="1"/>
            <a:r>
              <a:rPr lang="en-US" dirty="0"/>
              <a:t>Inter-Object References</a:t>
            </a:r>
          </a:p>
        </p:txBody>
      </p:sp>
      <p:sp>
        <p:nvSpPr>
          <p:cNvPr id="97284" name="Rectangle 3"/>
          <p:cNvSpPr>
            <a:spLocks noGrp="1" noChangeArrowheads="1"/>
          </p:cNvSpPr>
          <p:nvPr>
            <p:ph idx="1"/>
          </p:nvPr>
        </p:nvSpPr>
        <p:spPr>
          <a:xfrm>
            <a:off x="492125" y="1118101"/>
            <a:ext cx="7933930" cy="4708877"/>
          </a:xfrm>
        </p:spPr>
        <p:txBody>
          <a:bodyPr/>
          <a:lstStyle/>
          <a:p>
            <a:pPr marL="0" indent="0" eaLnBrk="1" hangingPunct="1">
              <a:lnSpc>
                <a:spcPct val="90000"/>
              </a:lnSpc>
              <a:spcBef>
                <a:spcPts val="1200"/>
              </a:spcBef>
              <a:buFontTx/>
              <a:buNone/>
            </a:pPr>
            <a:r>
              <a:rPr lang="en-US" sz="2800" dirty="0"/>
              <a:t>Soft owner examples</a:t>
            </a:r>
          </a:p>
          <a:p>
            <a:pPr lvl="1" eaLnBrk="1" hangingPunct="1">
              <a:lnSpc>
                <a:spcPct val="90000"/>
              </a:lnSpc>
              <a:spcBef>
                <a:spcPts val="1200"/>
              </a:spcBef>
            </a:pPr>
            <a:r>
              <a:rPr lang="en-US" sz="2400" dirty="0"/>
              <a:t>Dictionary </a:t>
            </a:r>
            <a:r>
              <a:rPr lang="en-US" sz="2400" dirty="0">
                <a:sym typeface="Wingdings" pitchFamily="2" charset="2"/>
              </a:rPr>
              <a:t></a:t>
            </a:r>
            <a:r>
              <a:rPr lang="en-US" sz="2400" dirty="0"/>
              <a:t> Entries</a:t>
            </a:r>
          </a:p>
          <a:p>
            <a:pPr lvl="3" eaLnBrk="1" hangingPunct="1">
              <a:lnSpc>
                <a:spcPct val="90000"/>
              </a:lnSpc>
              <a:spcBef>
                <a:spcPts val="1200"/>
              </a:spcBef>
              <a:buFont typeface="Wingdings" pitchFamily="2" charset="2"/>
              <a:buNone/>
            </a:pPr>
            <a:r>
              <a:rPr lang="en-US" sz="1800" dirty="0"/>
              <a:t>(can be made hard owner)</a:t>
            </a:r>
          </a:p>
          <a:p>
            <a:pPr lvl="1">
              <a:lnSpc>
                <a:spcPct val="90000"/>
              </a:lnSpc>
              <a:spcBef>
                <a:spcPts val="1200"/>
              </a:spcBef>
            </a:pPr>
            <a:r>
              <a:rPr lang="en-US" sz="2400" dirty="0"/>
              <a:t>Symbol Tables </a:t>
            </a:r>
            <a:r>
              <a:rPr lang="en-US" sz="2400" dirty="0">
                <a:sym typeface="Wingdings" pitchFamily="2" charset="2"/>
              </a:rPr>
              <a:t></a:t>
            </a:r>
            <a:r>
              <a:rPr lang="en-US" sz="2400" dirty="0"/>
              <a:t> Entities </a:t>
            </a:r>
          </a:p>
          <a:p>
            <a:pPr lvl="3" eaLnBrk="1" hangingPunct="1">
              <a:lnSpc>
                <a:spcPct val="90000"/>
              </a:lnSpc>
              <a:spcBef>
                <a:spcPts val="1200"/>
              </a:spcBef>
              <a:buFont typeface="Wingdings" pitchFamily="2" charset="2"/>
              <a:buNone/>
            </a:pPr>
            <a:r>
              <a:rPr lang="en-US" sz="1800" dirty="0"/>
              <a:t>(except model and paper space which are hard)</a:t>
            </a:r>
          </a:p>
          <a:p>
            <a:pPr marL="0" indent="0" eaLnBrk="1" hangingPunct="1">
              <a:lnSpc>
                <a:spcPct val="90000"/>
              </a:lnSpc>
              <a:spcBef>
                <a:spcPts val="1200"/>
              </a:spcBef>
              <a:buFontTx/>
              <a:buNone/>
            </a:pPr>
            <a:endParaRPr lang="en-US" sz="1000" dirty="0"/>
          </a:p>
          <a:p>
            <a:pPr marL="0" indent="0" eaLnBrk="1" hangingPunct="1">
              <a:lnSpc>
                <a:spcPct val="90000"/>
              </a:lnSpc>
              <a:spcBef>
                <a:spcPts val="1200"/>
              </a:spcBef>
              <a:buFontTx/>
              <a:buNone/>
            </a:pPr>
            <a:r>
              <a:rPr lang="en-US" sz="2800" dirty="0"/>
              <a:t>Soft pointer example</a:t>
            </a:r>
          </a:p>
          <a:p>
            <a:pPr lvl="1">
              <a:lnSpc>
                <a:spcPct val="90000"/>
              </a:lnSpc>
              <a:spcBef>
                <a:spcPts val="1200"/>
              </a:spcBef>
            </a:pPr>
            <a:r>
              <a:rPr lang="en-US" sz="2400" dirty="0"/>
              <a:t>Entity </a:t>
            </a:r>
            <a:r>
              <a:rPr lang="en-US" sz="2400" dirty="0">
                <a:sym typeface="Wingdings" pitchFamily="2" charset="2"/>
              </a:rPr>
              <a:t></a:t>
            </a:r>
            <a:r>
              <a:rPr lang="en-US" sz="2400" dirty="0"/>
              <a:t> </a:t>
            </a:r>
            <a:r>
              <a:rPr lang="en-US" sz="2400" dirty="0" err="1"/>
              <a:t>Xdata</a:t>
            </a:r>
            <a:r>
              <a:rPr lang="en-US" sz="2400" dirty="0"/>
              <a:t> Entity Handle</a:t>
            </a:r>
          </a:p>
          <a:p>
            <a:pPr lvl="1">
              <a:lnSpc>
                <a:spcPct val="90000"/>
              </a:lnSpc>
              <a:spcBef>
                <a:spcPts val="1200"/>
              </a:spcBef>
            </a:pPr>
            <a:r>
              <a:rPr lang="en-US" sz="2400" dirty="0"/>
              <a:t>Object </a:t>
            </a:r>
            <a:r>
              <a:rPr lang="en-US" sz="2400" dirty="0">
                <a:sym typeface="Wingdings" pitchFamily="2" charset="2"/>
              </a:rPr>
              <a:t></a:t>
            </a:r>
            <a:r>
              <a:rPr lang="en-US" sz="2400" dirty="0"/>
              <a:t> Persistent Reactor</a:t>
            </a:r>
          </a:p>
        </p:txBody>
      </p:sp>
    </p:spTree>
  </p:cSld>
  <p:clrMapOvr>
    <a:masterClrMapping/>
  </p:clrMapOvr>
  <p:transition>
    <p:fade thruBlk="1"/>
  </p:transition>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7" name="Rectangle 2"/>
          <p:cNvSpPr>
            <a:spLocks noGrp="1" noChangeArrowheads="1"/>
          </p:cNvSpPr>
          <p:nvPr>
            <p:ph type="title"/>
          </p:nvPr>
        </p:nvSpPr>
        <p:spPr/>
        <p:txBody>
          <a:bodyPr/>
          <a:lstStyle/>
          <a:p>
            <a:pPr eaLnBrk="1" hangingPunct="1"/>
            <a:r>
              <a:rPr lang="en-US" dirty="0"/>
              <a:t>Soft/Hard References</a:t>
            </a:r>
          </a:p>
        </p:txBody>
      </p:sp>
      <p:sp>
        <p:nvSpPr>
          <p:cNvPr id="98308" name="Rectangle 3"/>
          <p:cNvSpPr>
            <a:spLocks noGrp="1" noChangeArrowheads="1"/>
          </p:cNvSpPr>
          <p:nvPr>
            <p:ph idx="1"/>
          </p:nvPr>
        </p:nvSpPr>
        <p:spPr>
          <a:xfrm>
            <a:off x="511175" y="1213351"/>
            <a:ext cx="7933930" cy="4708877"/>
          </a:xfrm>
        </p:spPr>
        <p:txBody>
          <a:bodyPr/>
          <a:lstStyle/>
          <a:p>
            <a:pPr marL="0" indent="0" eaLnBrk="1" hangingPunct="1">
              <a:lnSpc>
                <a:spcPct val="90000"/>
              </a:lnSpc>
              <a:spcBef>
                <a:spcPts val="1200"/>
              </a:spcBef>
              <a:buFontTx/>
              <a:buNone/>
            </a:pPr>
            <a:r>
              <a:rPr lang="en-US" sz="2800" dirty="0"/>
              <a:t>Save</a:t>
            </a:r>
          </a:p>
          <a:p>
            <a:pPr lvl="1" eaLnBrk="1" hangingPunct="1">
              <a:lnSpc>
                <a:spcPct val="90000"/>
              </a:lnSpc>
              <a:spcBef>
                <a:spcPts val="1200"/>
              </a:spcBef>
            </a:pPr>
            <a:r>
              <a:rPr lang="en-US" sz="2400" dirty="0"/>
              <a:t>Follows both types of ownership links</a:t>
            </a:r>
          </a:p>
          <a:p>
            <a:pPr marL="0" indent="0">
              <a:lnSpc>
                <a:spcPct val="90000"/>
              </a:lnSpc>
              <a:spcBef>
                <a:spcPts val="1200"/>
              </a:spcBef>
              <a:buNone/>
            </a:pPr>
            <a:r>
              <a:rPr lang="en-US" sz="2800" dirty="0" err="1"/>
              <a:t>Wblock</a:t>
            </a:r>
            <a:endParaRPr lang="en-US" sz="2800" dirty="0"/>
          </a:p>
          <a:p>
            <a:pPr lvl="1" eaLnBrk="1" hangingPunct="1">
              <a:lnSpc>
                <a:spcPct val="90000"/>
              </a:lnSpc>
              <a:spcBef>
                <a:spcPts val="1200"/>
              </a:spcBef>
            </a:pPr>
            <a:r>
              <a:rPr lang="en-US" sz="2400" dirty="0"/>
              <a:t>Follows hard owner and hard pointer references</a:t>
            </a:r>
            <a:r>
              <a:rPr lang="en-US" dirty="0"/>
              <a:t>.</a:t>
            </a:r>
          </a:p>
          <a:p>
            <a:pPr marL="0" indent="0">
              <a:lnSpc>
                <a:spcPct val="90000"/>
              </a:lnSpc>
              <a:spcBef>
                <a:spcPts val="1200"/>
              </a:spcBef>
              <a:buNone/>
            </a:pPr>
            <a:r>
              <a:rPr lang="en-US" sz="2800" dirty="0" err="1"/>
              <a:t>DeepClone</a:t>
            </a:r>
            <a:r>
              <a:rPr lang="en-US" sz="2800" dirty="0"/>
              <a:t> </a:t>
            </a:r>
          </a:p>
          <a:p>
            <a:pPr lvl="1">
              <a:lnSpc>
                <a:spcPct val="90000"/>
              </a:lnSpc>
              <a:spcBef>
                <a:spcPts val="1200"/>
              </a:spcBef>
            </a:pPr>
            <a:r>
              <a:rPr lang="en-US" sz="2400" dirty="0"/>
              <a:t>COPY, MIRROR, EXPLODE commands</a:t>
            </a:r>
          </a:p>
          <a:p>
            <a:pPr lvl="1">
              <a:lnSpc>
                <a:spcPct val="90000"/>
              </a:lnSpc>
              <a:spcBef>
                <a:spcPts val="1200"/>
              </a:spcBef>
            </a:pPr>
            <a:r>
              <a:rPr lang="en-US" sz="2400" dirty="0"/>
              <a:t>Follows only ownership links</a:t>
            </a:r>
          </a:p>
          <a:p>
            <a:pPr marL="0" indent="0">
              <a:lnSpc>
                <a:spcPct val="90000"/>
              </a:lnSpc>
              <a:spcBef>
                <a:spcPts val="1200"/>
              </a:spcBef>
              <a:buNone/>
            </a:pPr>
            <a:r>
              <a:rPr lang="en-US" sz="2800" dirty="0"/>
              <a:t>Purge</a:t>
            </a:r>
          </a:p>
          <a:p>
            <a:pPr lvl="1">
              <a:lnSpc>
                <a:spcPct val="90000"/>
              </a:lnSpc>
              <a:spcBef>
                <a:spcPts val="1200"/>
              </a:spcBef>
            </a:pPr>
            <a:r>
              <a:rPr lang="en-US" sz="2400" dirty="0"/>
              <a:t>Soft references do not protect the object from purge</a:t>
            </a:r>
          </a:p>
        </p:txBody>
      </p:sp>
    </p:spTree>
  </p:cSld>
  <p:clrMapOvr>
    <a:masterClrMapping/>
  </p:clrMapOvr>
  <p:transition>
    <p:fade thruBlk="1"/>
  </p:transition>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9332" name="Rectangle 3"/>
          <p:cNvSpPr>
            <a:spLocks noGrp="1" noChangeArrowheads="1"/>
          </p:cNvSpPr>
          <p:nvPr>
            <p:ph type="title"/>
          </p:nvPr>
        </p:nvSpPr>
        <p:spPr/>
        <p:txBody>
          <a:bodyPr/>
          <a:lstStyle/>
          <a:p>
            <a:pPr eaLnBrk="1" hangingPunct="1"/>
            <a:r>
              <a:rPr lang="en-US" dirty="0">
                <a:solidFill>
                  <a:schemeClr val="tx1"/>
                </a:solidFill>
              </a:rPr>
              <a:t>Changing an Object’s Identity I</a:t>
            </a:r>
          </a:p>
        </p:txBody>
      </p:sp>
      <p:sp>
        <p:nvSpPr>
          <p:cNvPr id="99331" name="Rectangle 2"/>
          <p:cNvSpPr>
            <a:spLocks noChangeArrowheads="1"/>
          </p:cNvSpPr>
          <p:nvPr/>
        </p:nvSpPr>
        <p:spPr bwMode="auto">
          <a:xfrm>
            <a:off x="1574800" y="3703782"/>
            <a:ext cx="3255818" cy="1985818"/>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eaLnBrk="0" hangingPunct="0">
              <a:spcBef>
                <a:spcPct val="20000"/>
              </a:spcBef>
              <a:buClr>
                <a:srgbClr val="FF0000"/>
              </a:buClr>
              <a:buSzPct val="80000"/>
              <a:buFont typeface="Wingdings" pitchFamily="2" charset="2"/>
              <a:buChar char="ª"/>
            </a:pPr>
            <a:endParaRPr lang="ru-RU" sz="2600">
              <a:latin typeface="Tahoma" pitchFamily="34" charset="0"/>
            </a:endParaRPr>
          </a:p>
        </p:txBody>
      </p:sp>
      <p:sp>
        <p:nvSpPr>
          <p:cNvPr id="99333" name="Rectangle 4"/>
          <p:cNvSpPr>
            <a:spLocks noGrp="1" noChangeArrowheads="1"/>
          </p:cNvSpPr>
          <p:nvPr>
            <p:ph idx="4294967295"/>
          </p:nvPr>
        </p:nvSpPr>
        <p:spPr>
          <a:xfrm>
            <a:off x="665018" y="1187450"/>
            <a:ext cx="7112000" cy="2060576"/>
          </a:xfrm>
          <a:prstGeom prst="rect">
            <a:avLst/>
          </a:prstGeom>
        </p:spPr>
        <p:txBody>
          <a:bodyPr/>
          <a:lstStyle/>
          <a:p>
            <a:pPr marL="0" indent="0" eaLnBrk="1" hangingPunct="1">
              <a:spcBef>
                <a:spcPts val="1200"/>
              </a:spcBef>
              <a:buFontTx/>
              <a:buNone/>
            </a:pPr>
            <a:r>
              <a:rPr lang="en-US" sz="2800" dirty="0">
                <a:solidFill>
                  <a:srgbClr val="0070C0"/>
                </a:solidFill>
              </a:rPr>
              <a:t>AcDbObject::</a:t>
            </a:r>
            <a:r>
              <a:rPr lang="en-US" sz="2800" dirty="0" err="1">
                <a:solidFill>
                  <a:srgbClr val="0070C0"/>
                </a:solidFill>
              </a:rPr>
              <a:t>handOverTo</a:t>
            </a:r>
            <a:endParaRPr lang="en-US" sz="2800" dirty="0">
              <a:solidFill>
                <a:srgbClr val="0070C0"/>
              </a:solidFill>
            </a:endParaRPr>
          </a:p>
          <a:p>
            <a:pPr lvl="1" eaLnBrk="1" hangingPunct="1">
              <a:spcBef>
                <a:spcPts val="1200"/>
              </a:spcBef>
            </a:pPr>
            <a:r>
              <a:rPr lang="en-US" sz="2000" dirty="0"/>
              <a:t>Replaces an objects in the db with a new one</a:t>
            </a:r>
          </a:p>
          <a:p>
            <a:pPr lvl="1" eaLnBrk="1" hangingPunct="1">
              <a:spcBef>
                <a:spcPts val="1200"/>
              </a:spcBef>
            </a:pPr>
            <a:r>
              <a:rPr lang="en-US" sz="2000" dirty="0"/>
              <a:t>Objects cannot be removed from the </a:t>
            </a:r>
            <a:r>
              <a:rPr lang="en-US" sz="2000" dirty="0" err="1"/>
              <a:t>db</a:t>
            </a:r>
            <a:r>
              <a:rPr lang="en-US" sz="2000" dirty="0"/>
              <a:t> </a:t>
            </a:r>
          </a:p>
          <a:p>
            <a:pPr lvl="1">
              <a:spcBef>
                <a:spcPts val="1200"/>
              </a:spcBef>
            </a:pPr>
            <a:r>
              <a:rPr lang="en-US" sz="2000" dirty="0"/>
              <a:t>You can only flag them as erased</a:t>
            </a:r>
          </a:p>
          <a:p>
            <a:pPr lvl="2" eaLnBrk="1" hangingPunct="1">
              <a:spcBef>
                <a:spcPts val="1200"/>
              </a:spcBef>
            </a:pPr>
            <a:endParaRPr lang="en-US" sz="1800" dirty="0"/>
          </a:p>
        </p:txBody>
      </p:sp>
      <p:sp>
        <p:nvSpPr>
          <p:cNvPr id="99334" name="Oval 5"/>
          <p:cNvSpPr>
            <a:spLocks noChangeArrowheads="1"/>
          </p:cNvSpPr>
          <p:nvPr/>
        </p:nvSpPr>
        <p:spPr bwMode="auto">
          <a:xfrm>
            <a:off x="2724727" y="4202545"/>
            <a:ext cx="1828800" cy="895927"/>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dirty="0">
                <a:latin typeface="Tahoma" pitchFamily="34" charset="0"/>
              </a:rPr>
              <a:t>Open</a:t>
            </a:r>
          </a:p>
          <a:p>
            <a:pPr algn="ctr"/>
            <a:r>
              <a:rPr lang="en-US" sz="1600" dirty="0">
                <a:latin typeface="Tahoma" pitchFamily="34" charset="0"/>
              </a:rPr>
              <a:t>AcDbObject</a:t>
            </a:r>
          </a:p>
        </p:txBody>
      </p:sp>
      <p:sp>
        <p:nvSpPr>
          <p:cNvPr id="99335" name="Oval 6"/>
          <p:cNvSpPr>
            <a:spLocks noChangeArrowheads="1"/>
          </p:cNvSpPr>
          <p:nvPr/>
        </p:nvSpPr>
        <p:spPr bwMode="auto">
          <a:xfrm>
            <a:off x="5440217" y="4248728"/>
            <a:ext cx="1856508" cy="868218"/>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dirty="0">
                <a:latin typeface="Tahoma" pitchFamily="34" charset="0"/>
              </a:rPr>
              <a:t>New</a:t>
            </a:r>
          </a:p>
          <a:p>
            <a:pPr algn="ctr"/>
            <a:r>
              <a:rPr lang="en-US" sz="1600" dirty="0">
                <a:latin typeface="Tahoma" pitchFamily="34" charset="0"/>
              </a:rPr>
              <a:t>AcDbObject</a:t>
            </a:r>
          </a:p>
        </p:txBody>
      </p:sp>
      <p:sp>
        <p:nvSpPr>
          <p:cNvPr id="99336" name="Text Box 7"/>
          <p:cNvSpPr txBox="1">
            <a:spLocks noChangeArrowheads="1"/>
          </p:cNvSpPr>
          <p:nvPr/>
        </p:nvSpPr>
        <p:spPr bwMode="auto">
          <a:xfrm>
            <a:off x="1651000" y="5308600"/>
            <a:ext cx="2089150" cy="366713"/>
          </a:xfrm>
          <a:prstGeom prst="rect">
            <a:avLst/>
          </a:prstGeom>
          <a:noFill/>
          <a:ln w="9525">
            <a:noFill/>
            <a:miter lim="800000"/>
            <a:headEnd/>
            <a:tailEnd/>
          </a:ln>
        </p:spPr>
        <p:txBody>
          <a:bodyPr wrap="none">
            <a:spAutoFit/>
          </a:bodyPr>
          <a:lstStyle/>
          <a:p>
            <a:pPr eaLnBrk="0" hangingPunct="0">
              <a:spcBef>
                <a:spcPct val="20000"/>
              </a:spcBef>
              <a:buClr>
                <a:srgbClr val="FF0000"/>
              </a:buClr>
              <a:buSzPct val="80000"/>
              <a:buFont typeface="Wingdings" pitchFamily="2" charset="2"/>
              <a:buNone/>
            </a:pPr>
            <a:r>
              <a:rPr lang="en-US" dirty="0">
                <a:solidFill>
                  <a:schemeClr val="bg1"/>
                </a:solidFill>
                <a:latin typeface="Tahoma" pitchFamily="34" charset="0"/>
              </a:rPr>
              <a:t>ObjectDBX Session</a:t>
            </a:r>
          </a:p>
        </p:txBody>
      </p:sp>
      <p:sp>
        <p:nvSpPr>
          <p:cNvPr id="99337" name="Freeform 8"/>
          <p:cNvSpPr>
            <a:spLocks/>
          </p:cNvSpPr>
          <p:nvPr/>
        </p:nvSpPr>
        <p:spPr bwMode="auto">
          <a:xfrm>
            <a:off x="4221018" y="3888509"/>
            <a:ext cx="1620982" cy="471054"/>
          </a:xfrm>
          <a:custGeom>
            <a:avLst/>
            <a:gdLst>
              <a:gd name="T0" fmla="*/ 0 w 1248"/>
              <a:gd name="T1" fmla="*/ 2147483647 h 440"/>
              <a:gd name="T2" fmla="*/ 2147483647 w 1248"/>
              <a:gd name="T3" fmla="*/ 2147483647 h 440"/>
              <a:gd name="T4" fmla="*/ 2147483647 w 1248"/>
              <a:gd name="T5" fmla="*/ 2147483647 h 440"/>
              <a:gd name="T6" fmla="*/ 0 60000 65536"/>
              <a:gd name="T7" fmla="*/ 0 60000 65536"/>
              <a:gd name="T8" fmla="*/ 0 60000 65536"/>
              <a:gd name="T9" fmla="*/ 0 w 1248"/>
              <a:gd name="T10" fmla="*/ 0 h 440"/>
              <a:gd name="T11" fmla="*/ 1248 w 1248"/>
              <a:gd name="T12" fmla="*/ 440 h 440"/>
            </a:gdLst>
            <a:ahLst/>
            <a:cxnLst>
              <a:cxn ang="T6">
                <a:pos x="T0" y="T1"/>
              </a:cxn>
              <a:cxn ang="T7">
                <a:pos x="T2" y="T3"/>
              </a:cxn>
              <a:cxn ang="T8">
                <a:pos x="T4" y="T5"/>
              </a:cxn>
            </a:cxnLst>
            <a:rect l="T9" t="T10" r="T11" b="T12"/>
            <a:pathLst>
              <a:path w="1248" h="440">
                <a:moveTo>
                  <a:pt x="0" y="392"/>
                </a:moveTo>
                <a:cubicBezTo>
                  <a:pt x="184" y="196"/>
                  <a:pt x="368" y="0"/>
                  <a:pt x="576" y="8"/>
                </a:cubicBezTo>
                <a:cubicBezTo>
                  <a:pt x="784" y="16"/>
                  <a:pt x="1128" y="400"/>
                  <a:pt x="1248" y="440"/>
                </a:cubicBezTo>
              </a:path>
            </a:pathLst>
          </a:custGeom>
          <a:noFill/>
          <a:ln w="47625">
            <a:solidFill>
              <a:schemeClr val="tx1"/>
            </a:solidFill>
            <a:round/>
            <a:headEnd type="none" w="sm" len="sm"/>
            <a:tailEnd type="triangle" w="lg" len="lg"/>
          </a:ln>
          <a:scene3d>
            <a:camera prst="orthographicFront"/>
            <a:lightRig rig="freezing" dir="t"/>
          </a:scene3d>
          <a:sp3d>
            <a:bevelT/>
          </a:sp3d>
        </p:spPr>
        <p:txBody>
          <a:bodyPr wrap="none" anchor="ctr"/>
          <a:lstStyle/>
          <a:p>
            <a:endParaRPr lang="en-GB"/>
          </a:p>
        </p:txBody>
      </p:sp>
      <p:sp>
        <p:nvSpPr>
          <p:cNvPr id="99338" name="Text Box 9"/>
          <p:cNvSpPr txBox="1">
            <a:spLocks noChangeArrowheads="1"/>
          </p:cNvSpPr>
          <p:nvPr/>
        </p:nvSpPr>
        <p:spPr bwMode="auto">
          <a:xfrm>
            <a:off x="5073073" y="3495963"/>
            <a:ext cx="966788" cy="336550"/>
          </a:xfrm>
          <a:prstGeom prst="rect">
            <a:avLst/>
          </a:prstGeom>
          <a:noFill/>
          <a:ln w="57150">
            <a:noFill/>
            <a:miter lim="800000"/>
            <a:headEnd type="none" w="sm" len="sm"/>
            <a:tailEnd type="none" w="sm" len="sm"/>
          </a:ln>
        </p:spPr>
        <p:txBody>
          <a:bodyPr wrap="none" anchor="ctr">
            <a:spAutoFit/>
          </a:bodyPr>
          <a:lstStyle/>
          <a:p>
            <a:pPr algn="ctr"/>
            <a:r>
              <a:rPr lang="en-US" sz="1600" dirty="0">
                <a:latin typeface="Tahoma" pitchFamily="34" charset="0"/>
              </a:rPr>
              <a:t>removed</a:t>
            </a:r>
          </a:p>
        </p:txBody>
      </p:sp>
      <p:sp>
        <p:nvSpPr>
          <p:cNvPr id="99339" name="Freeform 10"/>
          <p:cNvSpPr>
            <a:spLocks/>
          </p:cNvSpPr>
          <p:nvPr/>
        </p:nvSpPr>
        <p:spPr bwMode="auto">
          <a:xfrm flipH="1" flipV="1">
            <a:off x="4147125" y="5015343"/>
            <a:ext cx="1736437" cy="387929"/>
          </a:xfrm>
          <a:custGeom>
            <a:avLst/>
            <a:gdLst>
              <a:gd name="T0" fmla="*/ 0 w 1248"/>
              <a:gd name="T1" fmla="*/ 2147483647 h 440"/>
              <a:gd name="T2" fmla="*/ 2147483647 w 1248"/>
              <a:gd name="T3" fmla="*/ 2147483647 h 440"/>
              <a:gd name="T4" fmla="*/ 2147483647 w 1248"/>
              <a:gd name="T5" fmla="*/ 2147483647 h 440"/>
              <a:gd name="T6" fmla="*/ 0 60000 65536"/>
              <a:gd name="T7" fmla="*/ 0 60000 65536"/>
              <a:gd name="T8" fmla="*/ 0 60000 65536"/>
              <a:gd name="T9" fmla="*/ 0 w 1248"/>
              <a:gd name="T10" fmla="*/ 0 h 440"/>
              <a:gd name="T11" fmla="*/ 1248 w 1248"/>
              <a:gd name="T12" fmla="*/ 440 h 440"/>
            </a:gdLst>
            <a:ahLst/>
            <a:cxnLst>
              <a:cxn ang="T6">
                <a:pos x="T0" y="T1"/>
              </a:cxn>
              <a:cxn ang="T7">
                <a:pos x="T2" y="T3"/>
              </a:cxn>
              <a:cxn ang="T8">
                <a:pos x="T4" y="T5"/>
              </a:cxn>
            </a:cxnLst>
            <a:rect l="T9" t="T10" r="T11" b="T12"/>
            <a:pathLst>
              <a:path w="1248" h="440">
                <a:moveTo>
                  <a:pt x="0" y="392"/>
                </a:moveTo>
                <a:cubicBezTo>
                  <a:pt x="184" y="196"/>
                  <a:pt x="368" y="0"/>
                  <a:pt x="576" y="8"/>
                </a:cubicBezTo>
                <a:cubicBezTo>
                  <a:pt x="784" y="16"/>
                  <a:pt x="1128" y="400"/>
                  <a:pt x="1248" y="440"/>
                </a:cubicBezTo>
              </a:path>
            </a:pathLst>
          </a:custGeom>
          <a:noFill/>
          <a:ln w="47625">
            <a:solidFill>
              <a:schemeClr val="tx1"/>
            </a:solidFill>
            <a:round/>
            <a:headEnd type="none" w="sm" len="sm"/>
            <a:tailEnd type="triangle" w="lg" len="lg"/>
          </a:ln>
          <a:scene3d>
            <a:camera prst="orthographicFront"/>
            <a:lightRig rig="freezing" dir="t"/>
          </a:scene3d>
          <a:sp3d>
            <a:bevelT/>
          </a:sp3d>
        </p:spPr>
        <p:txBody>
          <a:bodyPr wrap="none" anchor="ctr"/>
          <a:lstStyle/>
          <a:p>
            <a:endParaRPr lang="en-GB"/>
          </a:p>
        </p:txBody>
      </p:sp>
      <p:sp>
        <p:nvSpPr>
          <p:cNvPr id="99340" name="Text Box 11"/>
          <p:cNvSpPr txBox="1">
            <a:spLocks noChangeArrowheads="1"/>
          </p:cNvSpPr>
          <p:nvPr/>
        </p:nvSpPr>
        <p:spPr bwMode="auto">
          <a:xfrm>
            <a:off x="5197764" y="5421746"/>
            <a:ext cx="735013" cy="336550"/>
          </a:xfrm>
          <a:prstGeom prst="rect">
            <a:avLst/>
          </a:prstGeom>
          <a:noFill/>
          <a:ln w="57150">
            <a:noFill/>
            <a:miter lim="800000"/>
            <a:headEnd type="none" w="sm" len="sm"/>
            <a:tailEnd type="none" w="sm" len="sm"/>
          </a:ln>
        </p:spPr>
        <p:txBody>
          <a:bodyPr wrap="none" anchor="ctr">
            <a:spAutoFit/>
          </a:bodyPr>
          <a:lstStyle/>
          <a:p>
            <a:pPr algn="ctr"/>
            <a:r>
              <a:rPr lang="en-US" sz="1600" dirty="0">
                <a:latin typeface="Tahoma" pitchFamily="34" charset="0"/>
              </a:rPr>
              <a:t>added</a:t>
            </a:r>
          </a:p>
        </p:txBody>
      </p:sp>
    </p:spTree>
  </p:cSld>
  <p:clrMapOvr>
    <a:masterClrMapping/>
  </p:clrMapOvr>
  <p:transition>
    <p:fade thruBlk="1"/>
  </p:transition>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0356" name="Rectangle 5"/>
          <p:cNvSpPr>
            <a:spLocks noGrp="1" noChangeArrowheads="1"/>
          </p:cNvSpPr>
          <p:nvPr>
            <p:ph type="title"/>
          </p:nvPr>
        </p:nvSpPr>
        <p:spPr/>
        <p:txBody>
          <a:bodyPr/>
          <a:lstStyle/>
          <a:p>
            <a:pPr eaLnBrk="1" hangingPunct="1"/>
            <a:r>
              <a:rPr lang="en-US" dirty="0">
                <a:solidFill>
                  <a:schemeClr val="tx1"/>
                </a:solidFill>
              </a:rPr>
              <a:t>Changing an Object’s Identity II</a:t>
            </a:r>
          </a:p>
        </p:txBody>
      </p:sp>
      <p:grpSp>
        <p:nvGrpSpPr>
          <p:cNvPr id="100355" name="Group 2"/>
          <p:cNvGrpSpPr>
            <a:grpSpLocks/>
          </p:cNvGrpSpPr>
          <p:nvPr/>
        </p:nvGrpSpPr>
        <p:grpSpPr bwMode="auto">
          <a:xfrm>
            <a:off x="1752600" y="4165601"/>
            <a:ext cx="5715000" cy="1902690"/>
            <a:chOff x="1392" y="2592"/>
            <a:chExt cx="3600" cy="1152"/>
          </a:xfrm>
          <a:solidFill>
            <a:schemeClr val="accent1">
              <a:lumMod val="20000"/>
              <a:lumOff val="80000"/>
            </a:schemeClr>
          </a:solidFill>
        </p:grpSpPr>
        <p:sp>
          <p:nvSpPr>
            <p:cNvPr id="100370" name="Rectangle 3"/>
            <p:cNvSpPr>
              <a:spLocks noChangeArrowheads="1"/>
            </p:cNvSpPr>
            <p:nvPr/>
          </p:nvSpPr>
          <p:spPr bwMode="auto">
            <a:xfrm>
              <a:off x="1392" y="2592"/>
              <a:ext cx="3600" cy="1152"/>
            </a:xfrm>
            <a:prstGeom prst="rect">
              <a:avLst/>
            </a:prstGeom>
            <a:grpFill/>
            <a:ln w="9525">
              <a:solidFill>
                <a:schemeClr val="tx1"/>
              </a:solidFill>
              <a:miter lim="800000"/>
              <a:headEnd/>
              <a:tailEnd/>
            </a:ln>
          </p:spPr>
          <p:txBody>
            <a:bodyPr wrap="none" anchor="ctr"/>
            <a:lstStyle/>
            <a:p>
              <a:pPr algn="ctr" eaLnBrk="0" hangingPunct="0">
                <a:spcBef>
                  <a:spcPct val="20000"/>
                </a:spcBef>
                <a:buClr>
                  <a:srgbClr val="FF0000"/>
                </a:buClr>
                <a:buSzPct val="80000"/>
                <a:buFont typeface="Wingdings" pitchFamily="2" charset="2"/>
                <a:buChar char="ª"/>
              </a:pPr>
              <a:endParaRPr lang="ru-RU" sz="2600">
                <a:latin typeface="Tahoma" pitchFamily="34" charset="0"/>
              </a:endParaRPr>
            </a:p>
          </p:txBody>
        </p:sp>
        <p:sp>
          <p:nvSpPr>
            <p:cNvPr id="100371" name="Text Box 4"/>
            <p:cNvSpPr txBox="1">
              <a:spLocks noChangeArrowheads="1"/>
            </p:cNvSpPr>
            <p:nvPr/>
          </p:nvSpPr>
          <p:spPr bwMode="auto">
            <a:xfrm>
              <a:off x="1440" y="3515"/>
              <a:ext cx="1328" cy="224"/>
            </a:xfrm>
            <a:prstGeom prst="rect">
              <a:avLst/>
            </a:prstGeom>
            <a:grpFill/>
            <a:ln w="9525">
              <a:noFill/>
              <a:miter lim="800000"/>
              <a:headEnd/>
              <a:tailEnd/>
            </a:ln>
          </p:spPr>
          <p:txBody>
            <a:bodyPr wrap="square">
              <a:spAutoFit/>
            </a:bodyPr>
            <a:lstStyle/>
            <a:p>
              <a:pPr eaLnBrk="0" hangingPunct="0">
                <a:spcBef>
                  <a:spcPct val="20000"/>
                </a:spcBef>
                <a:buClr>
                  <a:srgbClr val="FF0000"/>
                </a:buClr>
                <a:buSzPct val="80000"/>
                <a:buFont typeface="Wingdings" pitchFamily="2" charset="2"/>
                <a:buNone/>
              </a:pPr>
              <a:r>
                <a:rPr lang="en-US" dirty="0">
                  <a:solidFill>
                    <a:schemeClr val="bg1"/>
                  </a:solidFill>
                  <a:latin typeface="Tahoma" pitchFamily="34" charset="0"/>
                </a:rPr>
                <a:t>ObjectDBX Session</a:t>
              </a:r>
            </a:p>
          </p:txBody>
        </p:sp>
      </p:grpSp>
      <p:sp>
        <p:nvSpPr>
          <p:cNvPr id="100357" name="Rectangle 6"/>
          <p:cNvSpPr>
            <a:spLocks noChangeArrowheads="1"/>
          </p:cNvSpPr>
          <p:nvPr/>
        </p:nvSpPr>
        <p:spPr bwMode="auto">
          <a:xfrm>
            <a:off x="692727" y="1473200"/>
            <a:ext cx="7968674" cy="1524000"/>
          </a:xfrm>
          <a:prstGeom prst="rect">
            <a:avLst/>
          </a:prstGeom>
          <a:noFill/>
          <a:ln w="9525">
            <a:noFill/>
            <a:miter lim="800000"/>
            <a:headEnd/>
            <a:tailEnd/>
          </a:ln>
        </p:spPr>
        <p:txBody>
          <a:bodyPr/>
          <a:lstStyle/>
          <a:p>
            <a:pPr defTabSz="571147">
              <a:spcBef>
                <a:spcPts val="1200"/>
              </a:spcBef>
              <a:spcAft>
                <a:spcPct val="5000"/>
              </a:spcAft>
            </a:pPr>
            <a:r>
              <a:rPr lang="en-US" sz="2800" dirty="0">
                <a:solidFill>
                  <a:srgbClr val="0070C0"/>
                </a:solidFill>
                <a:latin typeface="Frutiger Next LT W1G"/>
                <a:cs typeface="Frutiger Next LT W1G"/>
              </a:rPr>
              <a:t>AcDbObject::</a:t>
            </a:r>
            <a:r>
              <a:rPr lang="en-US" sz="2800" dirty="0" err="1">
                <a:solidFill>
                  <a:srgbClr val="0070C0"/>
                </a:solidFill>
                <a:latin typeface="Frutiger Next LT W1G"/>
                <a:cs typeface="Frutiger Next LT W1G"/>
              </a:rPr>
              <a:t>swapIdWith</a:t>
            </a:r>
            <a:endParaRPr lang="en-US" sz="2800" dirty="0">
              <a:solidFill>
                <a:srgbClr val="0070C0"/>
              </a:solidFill>
              <a:latin typeface="Frutiger Next LT W1G"/>
              <a:cs typeface="Frutiger Next LT W1G"/>
            </a:endParaRPr>
          </a:p>
          <a:p>
            <a:pPr marL="800100" lvl="2" indent="-228600">
              <a:spcBef>
                <a:spcPts val="1800"/>
              </a:spcBef>
              <a:spcAft>
                <a:spcPct val="5000"/>
              </a:spcAft>
              <a:buClr>
                <a:schemeClr val="tx1"/>
              </a:buClr>
              <a:buSzPct val="80000"/>
              <a:buFont typeface="Wingdings" pitchFamily="2" charset="2"/>
              <a:buChar char="§"/>
            </a:pPr>
            <a:r>
              <a:rPr lang="en-US" sz="2000" dirty="0">
                <a:latin typeface="Frutiger Next LT W1G"/>
                <a:cs typeface="Frutiger Next LT W1G"/>
              </a:rPr>
              <a:t>Changes the object denoted by the object ID</a:t>
            </a:r>
          </a:p>
        </p:txBody>
      </p:sp>
      <p:sp>
        <p:nvSpPr>
          <p:cNvPr id="100358" name="Oval 7"/>
          <p:cNvSpPr>
            <a:spLocks noChangeArrowheads="1"/>
          </p:cNvSpPr>
          <p:nvPr/>
        </p:nvSpPr>
        <p:spPr bwMode="auto">
          <a:xfrm>
            <a:off x="2590800" y="4699000"/>
            <a:ext cx="1600200" cy="758825"/>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AcDbObject</a:t>
            </a:r>
          </a:p>
        </p:txBody>
      </p:sp>
      <p:sp>
        <p:nvSpPr>
          <p:cNvPr id="100359" name="Oval 8"/>
          <p:cNvSpPr>
            <a:spLocks noChangeArrowheads="1"/>
          </p:cNvSpPr>
          <p:nvPr/>
        </p:nvSpPr>
        <p:spPr bwMode="auto">
          <a:xfrm>
            <a:off x="5181600" y="4699000"/>
            <a:ext cx="1600200" cy="758825"/>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AcDbObject</a:t>
            </a:r>
          </a:p>
        </p:txBody>
      </p:sp>
      <p:sp>
        <p:nvSpPr>
          <p:cNvPr id="100362" name="Line 11"/>
          <p:cNvSpPr>
            <a:spLocks noChangeShapeType="1"/>
          </p:cNvSpPr>
          <p:nvPr/>
        </p:nvSpPr>
        <p:spPr bwMode="auto">
          <a:xfrm>
            <a:off x="5867400" y="3556000"/>
            <a:ext cx="0" cy="1143000"/>
          </a:xfrm>
          <a:prstGeom prst="line">
            <a:avLst/>
          </a:prstGeom>
          <a:noFill/>
          <a:ln w="19050">
            <a:solidFill>
              <a:schemeClr val="tx1"/>
            </a:solidFill>
            <a:round/>
            <a:headEnd/>
            <a:tailEnd type="triangle" w="med" len="med"/>
          </a:ln>
        </p:spPr>
        <p:txBody>
          <a:bodyPr wrap="none" anchor="ctr"/>
          <a:lstStyle/>
          <a:p>
            <a:endParaRPr lang="ru-RU"/>
          </a:p>
        </p:txBody>
      </p:sp>
      <p:sp>
        <p:nvSpPr>
          <p:cNvPr id="100363" name="Line 12"/>
          <p:cNvSpPr>
            <a:spLocks noChangeShapeType="1"/>
          </p:cNvSpPr>
          <p:nvPr/>
        </p:nvSpPr>
        <p:spPr bwMode="auto">
          <a:xfrm>
            <a:off x="3352800" y="3556000"/>
            <a:ext cx="0" cy="1143000"/>
          </a:xfrm>
          <a:prstGeom prst="line">
            <a:avLst/>
          </a:prstGeom>
          <a:noFill/>
          <a:ln w="19050">
            <a:solidFill>
              <a:schemeClr val="tx1"/>
            </a:solidFill>
            <a:round/>
            <a:headEnd/>
            <a:tailEnd type="triangle" w="med" len="med"/>
          </a:ln>
        </p:spPr>
        <p:txBody>
          <a:bodyPr wrap="none" anchor="ctr"/>
          <a:lstStyle/>
          <a:p>
            <a:endParaRPr lang="ru-RU"/>
          </a:p>
        </p:txBody>
      </p:sp>
      <p:sp>
        <p:nvSpPr>
          <p:cNvPr id="100368" name="Line 14"/>
          <p:cNvSpPr>
            <a:spLocks noChangeShapeType="1"/>
          </p:cNvSpPr>
          <p:nvPr/>
        </p:nvSpPr>
        <p:spPr bwMode="auto">
          <a:xfrm>
            <a:off x="3629891" y="3454400"/>
            <a:ext cx="1921164" cy="1320800"/>
          </a:xfrm>
          <a:prstGeom prst="line">
            <a:avLst/>
          </a:prstGeom>
          <a:noFill/>
          <a:ln w="889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00369" name="Line 15"/>
          <p:cNvSpPr>
            <a:spLocks noChangeShapeType="1"/>
          </p:cNvSpPr>
          <p:nvPr/>
        </p:nvSpPr>
        <p:spPr bwMode="auto">
          <a:xfrm>
            <a:off x="3352800" y="3556000"/>
            <a:ext cx="0" cy="1143000"/>
          </a:xfrm>
          <a:prstGeom prst="line">
            <a:avLst/>
          </a:prstGeom>
          <a:noFill/>
          <a:ln w="508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00366" name="Line 17"/>
          <p:cNvSpPr>
            <a:spLocks noChangeShapeType="1"/>
          </p:cNvSpPr>
          <p:nvPr/>
        </p:nvSpPr>
        <p:spPr bwMode="auto">
          <a:xfrm flipH="1">
            <a:off x="3621088" y="3463636"/>
            <a:ext cx="1966912" cy="1275054"/>
          </a:xfrm>
          <a:prstGeom prst="line">
            <a:avLst/>
          </a:prstGeom>
          <a:noFill/>
          <a:ln w="889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00367" name="Line 18"/>
          <p:cNvSpPr>
            <a:spLocks noChangeShapeType="1"/>
          </p:cNvSpPr>
          <p:nvPr/>
        </p:nvSpPr>
        <p:spPr bwMode="auto">
          <a:xfrm>
            <a:off x="5867401" y="3556002"/>
            <a:ext cx="0" cy="1143000"/>
          </a:xfrm>
          <a:prstGeom prst="line">
            <a:avLst/>
          </a:prstGeom>
          <a:noFill/>
          <a:ln w="508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00361" name="Oval 10"/>
          <p:cNvSpPr>
            <a:spLocks noChangeArrowheads="1"/>
          </p:cNvSpPr>
          <p:nvPr/>
        </p:nvSpPr>
        <p:spPr bwMode="auto">
          <a:xfrm>
            <a:off x="5470237" y="3029527"/>
            <a:ext cx="785090" cy="526474"/>
          </a:xfrm>
          <a:prstGeom prst="ellipse">
            <a:avLst/>
          </a:prstGeom>
          <a:solidFill>
            <a:srgbClr val="99CCFF"/>
          </a:solidFill>
          <a:ln w="254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400" dirty="0">
                <a:latin typeface="Tahoma" pitchFamily="34" charset="0"/>
              </a:rPr>
              <a:t>id</a:t>
            </a:r>
          </a:p>
        </p:txBody>
      </p:sp>
      <p:sp>
        <p:nvSpPr>
          <p:cNvPr id="100360" name="Oval 9"/>
          <p:cNvSpPr>
            <a:spLocks noChangeArrowheads="1"/>
          </p:cNvSpPr>
          <p:nvPr/>
        </p:nvSpPr>
        <p:spPr bwMode="auto">
          <a:xfrm>
            <a:off x="2955637" y="3029527"/>
            <a:ext cx="785090" cy="526474"/>
          </a:xfrm>
          <a:prstGeom prst="ellipse">
            <a:avLst/>
          </a:prstGeom>
          <a:solidFill>
            <a:srgbClr val="99CCFF"/>
          </a:solidFill>
          <a:ln w="254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400" dirty="0">
                <a:latin typeface="Tahoma" pitchFamily="34" charset="0"/>
              </a:rPr>
              <a:t>id</a:t>
            </a:r>
          </a:p>
        </p:txBody>
      </p:sp>
    </p:spTree>
  </p:cSld>
  <p:clrMapOvr>
    <a:masterClrMapping/>
  </p:clrMapOvr>
  <p:transition>
    <p:fade thruBlk="1"/>
  </p:transition>
</p:sld>
</file>

<file path=ppt/slides/slide8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9" name="Rectangle 2"/>
          <p:cNvSpPr>
            <a:spLocks noGrp="1" noChangeArrowheads="1"/>
          </p:cNvSpPr>
          <p:nvPr>
            <p:ph type="title"/>
          </p:nvPr>
        </p:nvSpPr>
        <p:spPr/>
        <p:txBody>
          <a:bodyPr/>
          <a:lstStyle/>
          <a:p>
            <a:pPr eaLnBrk="1" hangingPunct="1"/>
            <a:r>
              <a:rPr lang="en-US" dirty="0"/>
              <a:t>Lab - Step 4</a:t>
            </a:r>
          </a:p>
        </p:txBody>
      </p:sp>
      <p:sp>
        <p:nvSpPr>
          <p:cNvPr id="101380" name="Rectangle 3"/>
          <p:cNvSpPr>
            <a:spLocks noGrp="1" noChangeArrowheads="1"/>
          </p:cNvSpPr>
          <p:nvPr>
            <p:ph idx="1"/>
          </p:nvPr>
        </p:nvSpPr>
        <p:spPr>
          <a:xfrm>
            <a:off x="558800" y="1270501"/>
            <a:ext cx="7933930" cy="4708877"/>
          </a:xfrm>
        </p:spPr>
        <p:txBody>
          <a:bodyPr/>
          <a:lstStyle/>
          <a:p>
            <a:pPr marL="0" indent="0" eaLnBrk="1" hangingPunct="1">
              <a:buFontTx/>
              <a:buNone/>
            </a:pPr>
            <a:r>
              <a:rPr lang="en-US" sz="2800" dirty="0"/>
              <a:t>Accessing object containers</a:t>
            </a:r>
          </a:p>
          <a:p>
            <a:pPr lvl="1" eaLnBrk="1" hangingPunct="1">
              <a:spcBef>
                <a:spcPts val="1200"/>
              </a:spcBef>
            </a:pPr>
            <a:r>
              <a:rPr lang="en-US" sz="2400" dirty="0"/>
              <a:t>Dictionaries</a:t>
            </a:r>
          </a:p>
          <a:p>
            <a:pPr marL="0" indent="0" eaLnBrk="1" hangingPunct="1">
              <a:buFontTx/>
              <a:buNone/>
            </a:pPr>
            <a:endParaRPr lang="en-US" dirty="0"/>
          </a:p>
        </p:txBody>
      </p:sp>
    </p:spTree>
  </p:cSld>
  <p:clrMapOvr>
    <a:masterClrMapping/>
  </p:clrMapOvr>
  <p:transition>
    <p:fade thruBlk="1"/>
  </p:transition>
</p:sld>
</file>

<file path=ppt/slides/slide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3" name="Rectangle 2"/>
          <p:cNvSpPr>
            <a:spLocks noGrp="1" noChangeArrowheads="1"/>
          </p:cNvSpPr>
          <p:nvPr>
            <p:ph type="title"/>
          </p:nvPr>
        </p:nvSpPr>
        <p:spPr/>
        <p:txBody>
          <a:bodyPr/>
          <a:lstStyle/>
          <a:p>
            <a:pPr eaLnBrk="1" hangingPunct="1"/>
            <a:r>
              <a:rPr lang="en-US" dirty="0"/>
              <a:t>Agenda</a:t>
            </a:r>
          </a:p>
        </p:txBody>
      </p:sp>
      <p:sp>
        <p:nvSpPr>
          <p:cNvPr id="102404" name="Rectangle 3"/>
          <p:cNvSpPr>
            <a:spLocks noGrp="1" noChangeArrowheads="1"/>
          </p:cNvSpPr>
          <p:nvPr>
            <p:ph idx="1"/>
          </p:nvPr>
        </p:nvSpPr>
        <p:spPr/>
        <p:txBody>
          <a:bodyPr/>
          <a:lstStyle/>
          <a:p>
            <a:pPr marL="0" lvl="0" indent="0">
              <a:buNone/>
              <a:defRPr/>
            </a:pPr>
            <a:r>
              <a:rPr lang="en-US" sz="2800" dirty="0"/>
              <a:t>Overview of APIs</a:t>
            </a:r>
          </a:p>
          <a:p>
            <a:pPr marL="0" lvl="0" indent="0">
              <a:buNone/>
              <a:defRPr/>
            </a:pPr>
            <a:r>
              <a:rPr lang="en-US" sz="2800" dirty="0"/>
              <a:t>AutoCAD: Hello.arx</a:t>
            </a:r>
          </a:p>
          <a:p>
            <a:pPr marL="0" lvl="0" indent="0">
              <a:buNone/>
              <a:defRPr/>
            </a:pPr>
            <a:r>
              <a:rPr lang="en-US" sz="2800" dirty="0"/>
              <a:t>ObjectDBX: Structure</a:t>
            </a:r>
          </a:p>
          <a:p>
            <a:pPr marL="0" lvl="0" indent="0">
              <a:buNone/>
              <a:defRPr/>
            </a:pPr>
            <a:r>
              <a:rPr lang="en-US" sz="2800" dirty="0">
                <a:solidFill>
                  <a:srgbClr val="0070C0"/>
                </a:solidFill>
              </a:rPr>
              <a:t>ObjectDBX: Extend it!</a:t>
            </a:r>
          </a:p>
          <a:p>
            <a:pPr marL="0" lvl="0" indent="0">
              <a:buNone/>
              <a:defRPr/>
            </a:pPr>
            <a:r>
              <a:rPr lang="en-US" sz="2800" dirty="0"/>
              <a:t>AutoCAD: Multi-Document Environment</a:t>
            </a:r>
          </a:p>
          <a:p>
            <a:pPr marL="0" lvl="0" indent="0">
              <a:buNone/>
              <a:defRPr/>
            </a:pPr>
            <a:r>
              <a:rPr lang="en-US" sz="2800" dirty="0"/>
              <a:t>Notificat</a:t>
            </a:r>
            <a:r>
              <a:rPr lang="en-US" sz="2800" dirty="0">
                <a:solidFill>
                  <a:schemeClr val="bg2">
                    <a:lumMod val="50000"/>
                    <a:lumOff val="50000"/>
                  </a:schemeClr>
                </a:solidFill>
              </a:rPr>
              <a:t>ion System</a:t>
            </a:r>
            <a:endParaRPr lang="en-US" sz="2800" dirty="0"/>
          </a:p>
        </p:txBody>
      </p:sp>
      <p:sp>
        <p:nvSpPr>
          <p:cNvPr id="140292" name="AutoShape 4"/>
          <p:cNvSpPr>
            <a:spLocks noChangeArrowheads="1"/>
          </p:cNvSpPr>
          <p:nvPr/>
        </p:nvSpPr>
        <p:spPr bwMode="auto">
          <a:xfrm>
            <a:off x="4449620" y="2948495"/>
            <a:ext cx="592898" cy="248575"/>
          </a:xfrm>
          <a:prstGeom prst="leftArrow">
            <a:avLst>
              <a:gd name="adj1" fmla="val 37500"/>
              <a:gd name="adj2" fmla="val 141756"/>
            </a:avLst>
          </a:prstGeom>
          <a:solidFill>
            <a:srgbClr val="009999"/>
          </a:solidFill>
          <a:ln w="12700">
            <a:solidFill>
              <a:schemeClr val="tx1"/>
            </a:solidFill>
            <a:miter lim="800000"/>
            <a:headEnd/>
            <a:tailEnd/>
          </a:ln>
        </p:spPr>
        <p:txBody>
          <a:bodyPr wrap="none" anchor="ctr"/>
          <a:lstStyle/>
          <a:p>
            <a:endParaRPr lang="en-GB"/>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0292"/>
                                        </p:tgtEl>
                                        <p:attrNameLst>
                                          <p:attrName>style.visibility</p:attrName>
                                        </p:attrNameLst>
                                      </p:cBhvr>
                                      <p:to>
                                        <p:strVal val="visible"/>
                                      </p:to>
                                    </p:set>
                                    <p:anim calcmode="lin" valueType="num">
                                      <p:cBhvr additive="base">
                                        <p:cTn id="7" dur="500" fill="hold"/>
                                        <p:tgtEl>
                                          <p:spTgt spid="140292"/>
                                        </p:tgtEl>
                                        <p:attrNameLst>
                                          <p:attrName>ppt_x</p:attrName>
                                        </p:attrNameLst>
                                      </p:cBhvr>
                                      <p:tavLst>
                                        <p:tav tm="0">
                                          <p:val>
                                            <p:strVal val="1+#ppt_w/2"/>
                                          </p:val>
                                        </p:tav>
                                        <p:tav tm="100000">
                                          <p:val>
                                            <p:strVal val="#ppt_x"/>
                                          </p:val>
                                        </p:tav>
                                      </p:tavLst>
                                    </p:anim>
                                    <p:anim calcmode="lin" valueType="num">
                                      <p:cBhvr additive="base">
                                        <p:cTn id="8" dur="500" fill="hold"/>
                                        <p:tgtEl>
                                          <p:spTgt spid="1402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2"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US" dirty="0"/>
              <a:t>Agenda</a:t>
            </a:r>
          </a:p>
        </p:txBody>
      </p:sp>
      <p:sp>
        <p:nvSpPr>
          <p:cNvPr id="24580" name="Rectangle 3"/>
          <p:cNvSpPr>
            <a:spLocks noGrp="1" noChangeArrowheads="1"/>
          </p:cNvSpPr>
          <p:nvPr>
            <p:ph idx="1"/>
          </p:nvPr>
        </p:nvSpPr>
        <p:spPr/>
        <p:txBody>
          <a:bodyPr/>
          <a:lstStyle/>
          <a:p>
            <a:pPr marL="0" indent="0" eaLnBrk="1" hangingPunct="1">
              <a:buFontTx/>
              <a:buNone/>
            </a:pPr>
            <a:r>
              <a:rPr lang="en-US" sz="2400" dirty="0">
                <a:solidFill>
                  <a:srgbClr val="0070C0"/>
                </a:solidFill>
              </a:rPr>
              <a:t>Overview of APIs</a:t>
            </a:r>
          </a:p>
          <a:p>
            <a:pPr marL="0" indent="0" eaLnBrk="1" hangingPunct="1">
              <a:buFontTx/>
              <a:buNone/>
            </a:pPr>
            <a:r>
              <a:rPr lang="en-US" sz="2400" dirty="0"/>
              <a:t>AutoCAD: Hello.arx</a:t>
            </a:r>
          </a:p>
          <a:p>
            <a:pPr marL="0" indent="0" eaLnBrk="1" hangingPunct="1">
              <a:buFontTx/>
              <a:buNone/>
            </a:pPr>
            <a:r>
              <a:rPr lang="en-US" sz="2400" dirty="0"/>
              <a:t>ObjectDBX: Structure</a:t>
            </a:r>
          </a:p>
          <a:p>
            <a:pPr marL="0" indent="0" eaLnBrk="1" hangingPunct="1">
              <a:buFontTx/>
              <a:buNone/>
            </a:pPr>
            <a:r>
              <a:rPr lang="en-US" sz="2400" dirty="0"/>
              <a:t>ObjectDBX: Extend it!</a:t>
            </a:r>
          </a:p>
          <a:p>
            <a:pPr marL="0" indent="0">
              <a:buNone/>
            </a:pPr>
            <a:r>
              <a:rPr lang="en-US" sz="2400" dirty="0"/>
              <a:t>AutoCAD: Multi-Document Environment</a:t>
            </a:r>
          </a:p>
          <a:p>
            <a:pPr marL="0" indent="0" eaLnBrk="1" hangingPunct="1">
              <a:buFontTx/>
              <a:buNone/>
            </a:pPr>
            <a:r>
              <a:rPr lang="en-US" sz="2400" dirty="0"/>
              <a:t>Notification System</a:t>
            </a:r>
          </a:p>
        </p:txBody>
      </p:sp>
      <p:sp>
        <p:nvSpPr>
          <p:cNvPr id="22532" name="AutoShape 4"/>
          <p:cNvSpPr>
            <a:spLocks noChangeArrowheads="1"/>
          </p:cNvSpPr>
          <p:nvPr/>
        </p:nvSpPr>
        <p:spPr bwMode="auto">
          <a:xfrm>
            <a:off x="3848100" y="1603375"/>
            <a:ext cx="561975" cy="228600"/>
          </a:xfrm>
          <a:prstGeom prst="leftArrow">
            <a:avLst>
              <a:gd name="adj1" fmla="val 14750"/>
              <a:gd name="adj2" fmla="val 151927"/>
            </a:avLst>
          </a:prstGeom>
          <a:solidFill>
            <a:srgbClr val="009999"/>
          </a:solidFill>
          <a:ln w="12700">
            <a:solidFill>
              <a:schemeClr val="tx1"/>
            </a:solidFill>
            <a:miter lim="800000"/>
            <a:headEnd/>
            <a:tailEnd/>
          </a:ln>
        </p:spPr>
        <p:txBody>
          <a:bodyPr wrap="none" anchor="ctr"/>
          <a:lstStyle/>
          <a:p>
            <a:endParaRPr lang="en-GB"/>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additive="base">
                                        <p:cTn id="7" dur="1000" fill="hold"/>
                                        <p:tgtEl>
                                          <p:spTgt spid="22532"/>
                                        </p:tgtEl>
                                        <p:attrNameLst>
                                          <p:attrName>ppt_x</p:attrName>
                                        </p:attrNameLst>
                                      </p:cBhvr>
                                      <p:tavLst>
                                        <p:tav tm="0">
                                          <p:val>
                                            <p:strVal val="1+#ppt_w/2"/>
                                          </p:val>
                                        </p:tav>
                                        <p:tav tm="100000">
                                          <p:val>
                                            <p:strVal val="#ppt_x"/>
                                          </p:val>
                                        </p:tav>
                                      </p:tavLst>
                                    </p:anim>
                                    <p:anim calcmode="lin" valueType="num">
                                      <p:cBhvr additive="base">
                                        <p:cTn id="8" dur="1000" fill="hold"/>
                                        <p:tgtEl>
                                          <p:spTgt spid="225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nimBg="1"/>
    </p:bldLst>
  </p:timing>
</p:sld>
</file>

<file path=ppt/slides/slide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427" name="Rectangle 2"/>
          <p:cNvSpPr>
            <a:spLocks noGrp="1" noChangeArrowheads="1"/>
          </p:cNvSpPr>
          <p:nvPr>
            <p:ph type="title"/>
          </p:nvPr>
        </p:nvSpPr>
        <p:spPr/>
        <p:txBody>
          <a:bodyPr/>
          <a:lstStyle/>
          <a:p>
            <a:pPr eaLnBrk="1" hangingPunct="1"/>
            <a:r>
              <a:rPr lang="en-US" dirty="0"/>
              <a:t>ObjectDBX: Extend It!</a:t>
            </a:r>
          </a:p>
        </p:txBody>
      </p:sp>
      <p:sp>
        <p:nvSpPr>
          <p:cNvPr id="103428" name="Rectangle 3"/>
          <p:cNvSpPr>
            <a:spLocks noGrp="1" noChangeArrowheads="1"/>
          </p:cNvSpPr>
          <p:nvPr>
            <p:ph idx="1"/>
          </p:nvPr>
        </p:nvSpPr>
        <p:spPr>
          <a:xfrm>
            <a:off x="749300" y="1508626"/>
            <a:ext cx="7933930" cy="3282449"/>
          </a:xfrm>
        </p:spPr>
        <p:txBody>
          <a:bodyPr/>
          <a:lstStyle/>
          <a:p>
            <a:pPr marL="0" indent="0" eaLnBrk="1" hangingPunct="1">
              <a:buFontTx/>
              <a:buNone/>
            </a:pPr>
            <a:r>
              <a:rPr lang="en-US" sz="2400" dirty="0"/>
              <a:t>First step: create a new class</a:t>
            </a:r>
          </a:p>
          <a:p>
            <a:pPr marL="0" indent="0" eaLnBrk="1" hangingPunct="1">
              <a:buFontTx/>
              <a:buNone/>
            </a:pPr>
            <a:endParaRPr lang="en-US" sz="2400" dirty="0"/>
          </a:p>
          <a:p>
            <a:pPr marL="0" indent="0" eaLnBrk="1" hangingPunct="1">
              <a:buFontTx/>
              <a:buNone/>
            </a:pPr>
            <a:r>
              <a:rPr lang="en-US" sz="2400" dirty="0"/>
              <a:t>Then: participate in desired mechanisms</a:t>
            </a:r>
          </a:p>
          <a:p>
            <a:pPr lvl="1" eaLnBrk="1" hangingPunct="1"/>
            <a:r>
              <a:rPr lang="en-US" sz="2000" dirty="0"/>
              <a:t>Filing 			</a:t>
            </a:r>
            <a:r>
              <a:rPr lang="en-US" sz="2000" i="1" dirty="0" err="1">
                <a:solidFill>
                  <a:schemeClr val="tx1"/>
                </a:solidFill>
              </a:rPr>
              <a:t>ObjectDBX</a:t>
            </a:r>
            <a:endParaRPr lang="en-US" sz="2000" dirty="0">
              <a:solidFill>
                <a:schemeClr val="tx1"/>
              </a:solidFill>
            </a:endParaRPr>
          </a:p>
          <a:p>
            <a:pPr lvl="1" eaLnBrk="1" hangingPunct="1"/>
            <a:r>
              <a:rPr lang="en-US" sz="2000" dirty="0"/>
              <a:t>Undo 			</a:t>
            </a:r>
            <a:r>
              <a:rPr lang="en-US" sz="2000" i="1" dirty="0" err="1">
                <a:solidFill>
                  <a:schemeClr val="tx1"/>
                </a:solidFill>
              </a:rPr>
              <a:t>ObjectDBX</a:t>
            </a:r>
            <a:endParaRPr lang="en-US" sz="2000" dirty="0">
              <a:solidFill>
                <a:schemeClr val="tx1"/>
              </a:solidFill>
            </a:endParaRPr>
          </a:p>
          <a:p>
            <a:pPr lvl="1" eaLnBrk="1" hangingPunct="1"/>
            <a:r>
              <a:rPr lang="en-US" sz="2000" dirty="0"/>
              <a:t>Graphics Display		</a:t>
            </a:r>
            <a:r>
              <a:rPr lang="en-US" sz="2000" i="1" dirty="0">
                <a:solidFill>
                  <a:schemeClr val="tx1"/>
                </a:solidFill>
              </a:rPr>
              <a:t>host</a:t>
            </a:r>
            <a:r>
              <a:rPr lang="en-US" sz="2000" i="1" dirty="0">
                <a:solidFill>
                  <a:schemeClr val="folHlink"/>
                </a:solidFill>
              </a:rPr>
              <a:t> </a:t>
            </a:r>
            <a:r>
              <a:rPr lang="en-US" sz="2000" i="1" dirty="0">
                <a:solidFill>
                  <a:schemeClr val="tx1"/>
                </a:solidFill>
              </a:rPr>
              <a:t>application</a:t>
            </a:r>
            <a:endParaRPr lang="en-US" sz="2000" dirty="0">
              <a:solidFill>
                <a:schemeClr val="tx1"/>
              </a:solidFill>
            </a:endParaRPr>
          </a:p>
          <a:p>
            <a:pPr lvl="1" eaLnBrk="1" hangingPunct="1"/>
            <a:r>
              <a:rPr lang="en-US" sz="2000" dirty="0"/>
              <a:t>Whatever else the host application may define</a:t>
            </a:r>
          </a:p>
          <a:p>
            <a:pPr lvl="2" eaLnBrk="1" hangingPunct="1"/>
            <a:r>
              <a:rPr lang="en-US" sz="2000" dirty="0"/>
              <a:t>e.g. TRIM and BREAK in AutoCAD</a:t>
            </a:r>
          </a:p>
        </p:txBody>
      </p:sp>
    </p:spTree>
  </p:cSld>
  <p:clrMapOvr>
    <a:masterClrMapping/>
  </p:clrMapOvr>
  <p:transition>
    <p:fade thruBlk="1"/>
  </p:transition>
</p:sld>
</file>

<file path=ppt/slides/slide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4451" name="Rectangle 2"/>
          <p:cNvSpPr>
            <a:spLocks noGrp="1" noChangeArrowheads="1"/>
          </p:cNvSpPr>
          <p:nvPr>
            <p:ph type="title"/>
          </p:nvPr>
        </p:nvSpPr>
        <p:spPr/>
        <p:txBody>
          <a:bodyPr/>
          <a:lstStyle/>
          <a:p>
            <a:pPr eaLnBrk="1" hangingPunct="1"/>
            <a:r>
              <a:rPr lang="en-US" dirty="0"/>
              <a:t>Create a New Class</a:t>
            </a:r>
          </a:p>
        </p:txBody>
      </p:sp>
      <p:sp>
        <p:nvSpPr>
          <p:cNvPr id="104452" name="Rectangle 3"/>
          <p:cNvSpPr>
            <a:spLocks noGrp="1" noChangeArrowheads="1"/>
          </p:cNvSpPr>
          <p:nvPr>
            <p:ph idx="1"/>
          </p:nvPr>
        </p:nvSpPr>
        <p:spPr>
          <a:xfrm>
            <a:off x="596900" y="1270502"/>
            <a:ext cx="7933930" cy="3806323"/>
          </a:xfrm>
        </p:spPr>
        <p:txBody>
          <a:bodyPr/>
          <a:lstStyle/>
          <a:p>
            <a:pPr marL="0" indent="0" eaLnBrk="1" hangingPunct="1">
              <a:buFontTx/>
              <a:buNone/>
            </a:pPr>
            <a:r>
              <a:rPr lang="en-US" sz="2400" dirty="0"/>
              <a:t>Derive from</a:t>
            </a:r>
          </a:p>
          <a:p>
            <a:pPr lvl="1" eaLnBrk="1" hangingPunct="1"/>
            <a:r>
              <a:rPr lang="en-US" sz="2000" dirty="0" err="1">
                <a:solidFill>
                  <a:srgbClr val="0070C0"/>
                </a:solidFill>
              </a:rPr>
              <a:t>AcRxObject</a:t>
            </a:r>
            <a:r>
              <a:rPr lang="en-US" sz="2000" dirty="0">
                <a:solidFill>
                  <a:schemeClr val="folHlink"/>
                </a:solidFill>
              </a:rPr>
              <a:t>		</a:t>
            </a:r>
            <a:r>
              <a:rPr lang="en-US" sz="2000" dirty="0"/>
              <a:t>RTTI protocol</a:t>
            </a:r>
          </a:p>
          <a:p>
            <a:pPr lvl="1" eaLnBrk="1" hangingPunct="1"/>
            <a:r>
              <a:rPr lang="en-US" sz="2000" dirty="0" err="1">
                <a:solidFill>
                  <a:srgbClr val="0070C0"/>
                </a:solidFill>
              </a:rPr>
              <a:t>AcGiDrawable</a:t>
            </a:r>
            <a:r>
              <a:rPr lang="en-US" sz="2000" dirty="0">
                <a:solidFill>
                  <a:srgbClr val="0070C0"/>
                </a:solidFill>
              </a:rPr>
              <a:t>	</a:t>
            </a:r>
            <a:r>
              <a:rPr lang="en-US" sz="2000" dirty="0"/>
              <a:t>+ Graphics protocol</a:t>
            </a:r>
          </a:p>
          <a:p>
            <a:pPr lvl="1" eaLnBrk="1" hangingPunct="1"/>
            <a:r>
              <a:rPr lang="en-US" sz="2000" dirty="0">
                <a:solidFill>
                  <a:srgbClr val="0070C0"/>
                </a:solidFill>
              </a:rPr>
              <a:t>AcDbObject</a:t>
            </a:r>
            <a:r>
              <a:rPr lang="en-US" sz="2000" dirty="0">
                <a:solidFill>
                  <a:schemeClr val="folHlink"/>
                </a:solidFill>
              </a:rPr>
              <a:t>		</a:t>
            </a:r>
            <a:r>
              <a:rPr lang="en-US" sz="2000" dirty="0"/>
              <a:t>+ Filing protocol</a:t>
            </a:r>
          </a:p>
          <a:p>
            <a:pPr lvl="1" eaLnBrk="1" hangingPunct="1"/>
            <a:r>
              <a:rPr lang="en-US" sz="2000" dirty="0" err="1">
                <a:solidFill>
                  <a:srgbClr val="0070C0"/>
                </a:solidFill>
              </a:rPr>
              <a:t>AcDbEntity</a:t>
            </a:r>
            <a:r>
              <a:rPr lang="en-US" sz="2000" dirty="0">
                <a:solidFill>
                  <a:schemeClr val="folHlink"/>
                </a:solidFill>
              </a:rPr>
              <a:t>		</a:t>
            </a:r>
            <a:r>
              <a:rPr lang="en-US" sz="2000" dirty="0"/>
              <a:t>+ Persistent graphics</a:t>
            </a:r>
          </a:p>
          <a:p>
            <a:pPr lvl="1" eaLnBrk="1" hangingPunct="1"/>
            <a:r>
              <a:rPr lang="en-US" sz="2000" dirty="0" err="1">
                <a:solidFill>
                  <a:srgbClr val="0070C0"/>
                </a:solidFill>
              </a:rPr>
              <a:t>AcDbCurve</a:t>
            </a:r>
            <a:r>
              <a:rPr lang="en-US" sz="2000" dirty="0">
                <a:solidFill>
                  <a:schemeClr val="folHlink"/>
                </a:solidFill>
              </a:rPr>
              <a:t>		</a:t>
            </a:r>
            <a:r>
              <a:rPr lang="en-US" sz="2000" dirty="0"/>
              <a:t>+ Curve entities</a:t>
            </a:r>
          </a:p>
          <a:p>
            <a:pPr lvl="1" eaLnBrk="1" hangingPunct="1"/>
            <a:r>
              <a:rPr lang="en-US" sz="2000" dirty="0">
                <a:solidFill>
                  <a:srgbClr val="0070C0"/>
                </a:solidFill>
              </a:rPr>
              <a:t>…</a:t>
            </a:r>
          </a:p>
          <a:p>
            <a:pPr marL="0" indent="0" eaLnBrk="1" hangingPunct="1">
              <a:buFontTx/>
              <a:buNone/>
            </a:pPr>
            <a:endParaRPr lang="en-US" sz="2400" dirty="0"/>
          </a:p>
          <a:p>
            <a:pPr marL="0" indent="0" eaLnBrk="1" hangingPunct="1">
              <a:buFontTx/>
              <a:buNone/>
            </a:pPr>
            <a:r>
              <a:rPr lang="en-US" sz="2000" dirty="0"/>
              <a:t>ObjectDBX and host applications interact with your object through these interfaces</a:t>
            </a:r>
          </a:p>
        </p:txBody>
      </p:sp>
    </p:spTree>
  </p:cSld>
  <p:clrMapOvr>
    <a:masterClrMapping/>
  </p:clrMapOvr>
  <p:transition>
    <p:fade thruBlk="1"/>
  </p:transition>
</p:sld>
</file>

<file path=ppt/slides/slide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5475" name="Rectangle 2"/>
          <p:cNvSpPr>
            <a:spLocks noGrp="1" noChangeArrowheads="1"/>
          </p:cNvSpPr>
          <p:nvPr>
            <p:ph type="title"/>
          </p:nvPr>
        </p:nvSpPr>
        <p:spPr>
          <a:xfrm>
            <a:off x="749300" y="255530"/>
            <a:ext cx="7933930" cy="754120"/>
          </a:xfrm>
        </p:spPr>
        <p:txBody>
          <a:bodyPr/>
          <a:lstStyle/>
          <a:p>
            <a:pPr eaLnBrk="1" hangingPunct="1"/>
            <a:r>
              <a:rPr lang="en-US" dirty="0"/>
              <a:t>Filing</a:t>
            </a:r>
          </a:p>
        </p:txBody>
      </p:sp>
      <p:sp>
        <p:nvSpPr>
          <p:cNvPr id="105476" name="Rectangle 3"/>
          <p:cNvSpPr>
            <a:spLocks noGrp="1" noChangeArrowheads="1"/>
          </p:cNvSpPr>
          <p:nvPr>
            <p:ph idx="1"/>
          </p:nvPr>
        </p:nvSpPr>
        <p:spPr>
          <a:xfrm>
            <a:off x="730250" y="1138867"/>
            <a:ext cx="7933930" cy="4897661"/>
          </a:xfrm>
        </p:spPr>
        <p:txBody>
          <a:bodyPr/>
          <a:lstStyle/>
          <a:p>
            <a:pPr marL="0" indent="0">
              <a:spcBef>
                <a:spcPts val="0"/>
              </a:spcBef>
              <a:buNone/>
            </a:pPr>
            <a:r>
              <a:rPr lang="en-US" sz="2800" b="0" dirty="0"/>
              <a:t>Read/write object state to another object (filer)</a:t>
            </a:r>
          </a:p>
          <a:p>
            <a:pPr marL="199709" lvl="1" indent="0">
              <a:spcBef>
                <a:spcPts val="600"/>
              </a:spcBef>
            </a:pPr>
            <a:r>
              <a:rPr lang="en-US" dirty="0"/>
              <a:t> Visitor Pattern</a:t>
            </a:r>
            <a:endParaRPr lang="en-US" b="0" dirty="0"/>
          </a:p>
          <a:p>
            <a:pPr marL="0" indent="0" eaLnBrk="1" hangingPunct="1">
              <a:spcBef>
                <a:spcPts val="1800"/>
              </a:spcBef>
              <a:buFontTx/>
              <a:buNone/>
            </a:pPr>
            <a:r>
              <a:rPr lang="en-US" sz="2400" b="0" dirty="0"/>
              <a:t>Filers implement </a:t>
            </a:r>
            <a:r>
              <a:rPr lang="en-US" sz="2400" b="0" dirty="0" err="1">
                <a:solidFill>
                  <a:srgbClr val="0070C0"/>
                </a:solidFill>
              </a:rPr>
              <a:t>AcDbDwgFile</a:t>
            </a:r>
            <a:r>
              <a:rPr lang="en-US" sz="2400" b="0" dirty="0" err="1">
                <a:solidFill>
                  <a:schemeClr val="accent1">
                    <a:lumMod val="40000"/>
                    <a:lumOff val="60000"/>
                  </a:schemeClr>
                </a:solidFill>
              </a:rPr>
              <a:t>r</a:t>
            </a:r>
            <a:r>
              <a:rPr lang="en-US" sz="2400" b="0" dirty="0"/>
              <a:t> or </a:t>
            </a:r>
            <a:r>
              <a:rPr lang="en-US" sz="2400" b="0" dirty="0" err="1">
                <a:solidFill>
                  <a:srgbClr val="0070C0"/>
                </a:solidFill>
              </a:rPr>
              <a:t>AcDbDxfFiler</a:t>
            </a:r>
            <a:r>
              <a:rPr lang="en-US" sz="2400" b="0" dirty="0">
                <a:solidFill>
                  <a:srgbClr val="0033CC"/>
                </a:solidFill>
              </a:rPr>
              <a:t> </a:t>
            </a:r>
            <a:r>
              <a:rPr lang="en-US" sz="2400" b="0" dirty="0"/>
              <a:t>interface</a:t>
            </a:r>
          </a:p>
          <a:p>
            <a:pPr marL="0" indent="0" eaLnBrk="1" hangingPunct="1">
              <a:spcBef>
                <a:spcPts val="1800"/>
              </a:spcBef>
              <a:buFontTx/>
              <a:buNone/>
            </a:pPr>
            <a:r>
              <a:rPr lang="en-US" sz="2400" b="0" dirty="0"/>
              <a:t>Used for DWG/DXF save/load, and also:</a:t>
            </a:r>
          </a:p>
          <a:p>
            <a:pPr lvl="1" eaLnBrk="1" hangingPunct="1">
              <a:lnSpc>
                <a:spcPct val="150000"/>
              </a:lnSpc>
            </a:pPr>
            <a:r>
              <a:rPr lang="en-US" sz="2000" dirty="0"/>
              <a:t>Copy				</a:t>
            </a:r>
            <a:r>
              <a:rPr lang="en-US" sz="2000" i="1" dirty="0" err="1">
                <a:solidFill>
                  <a:schemeClr val="tx1"/>
                </a:solidFill>
              </a:rPr>
              <a:t>kCopyFiler</a:t>
            </a:r>
            <a:endParaRPr lang="en-US" sz="2000" dirty="0">
              <a:solidFill>
                <a:schemeClr val="tx1"/>
              </a:solidFill>
            </a:endParaRPr>
          </a:p>
          <a:p>
            <a:pPr lvl="1" eaLnBrk="1" hangingPunct="1"/>
            <a:r>
              <a:rPr lang="en-US" sz="2000" dirty="0"/>
              <a:t>Undo				</a:t>
            </a:r>
            <a:r>
              <a:rPr lang="en-US" sz="2000" i="1" dirty="0" err="1">
                <a:solidFill>
                  <a:schemeClr val="tx1"/>
                </a:solidFill>
              </a:rPr>
              <a:t>kUndoFiler</a:t>
            </a:r>
            <a:endParaRPr lang="en-US" sz="2000" dirty="0">
              <a:solidFill>
                <a:schemeClr val="tx1"/>
              </a:solidFill>
            </a:endParaRPr>
          </a:p>
          <a:p>
            <a:pPr lvl="1" eaLnBrk="1" hangingPunct="1"/>
            <a:r>
              <a:rPr lang="en-US" sz="2000" dirty="0" err="1"/>
              <a:t>entmake</a:t>
            </a:r>
            <a:r>
              <a:rPr lang="en-US" sz="2000" dirty="0"/>
              <a:t>/</a:t>
            </a:r>
            <a:r>
              <a:rPr lang="en-US" sz="2000" dirty="0" err="1"/>
              <a:t>entget</a:t>
            </a:r>
            <a:r>
              <a:rPr lang="en-US" sz="2000" dirty="0"/>
              <a:t>/</a:t>
            </a:r>
            <a:r>
              <a:rPr lang="en-US" sz="2000" dirty="0" err="1"/>
              <a:t>entmod</a:t>
            </a:r>
            <a:r>
              <a:rPr lang="en-US" sz="2000" dirty="0"/>
              <a:t> 		</a:t>
            </a:r>
            <a:r>
              <a:rPr lang="en-US" sz="2000" i="1" dirty="0" err="1">
                <a:solidFill>
                  <a:schemeClr val="tx1"/>
                </a:solidFill>
              </a:rPr>
              <a:t>kBagFiler</a:t>
            </a:r>
            <a:endParaRPr lang="en-US" sz="2000" dirty="0">
              <a:solidFill>
                <a:schemeClr val="tx1"/>
              </a:solidFill>
            </a:endParaRPr>
          </a:p>
          <a:p>
            <a:pPr lvl="1" eaLnBrk="1" hangingPunct="1"/>
            <a:r>
              <a:rPr lang="en-US" sz="2000" dirty="0"/>
              <a:t>Copy/</a:t>
            </a:r>
            <a:r>
              <a:rPr lang="en-US" sz="2000" dirty="0" err="1"/>
              <a:t>Wblock</a:t>
            </a:r>
            <a:r>
              <a:rPr lang="en-US" sz="2000" dirty="0"/>
              <a:t>/Insert/</a:t>
            </a:r>
            <a:r>
              <a:rPr lang="en-US" sz="2000" dirty="0" err="1"/>
              <a:t>Xref</a:t>
            </a:r>
            <a:r>
              <a:rPr lang="en-US" sz="2000" dirty="0"/>
              <a:t>/</a:t>
            </a:r>
            <a:r>
              <a:rPr lang="en-US" sz="2000" dirty="0" err="1"/>
              <a:t>Refedit</a:t>
            </a:r>
            <a:r>
              <a:rPr lang="en-US" sz="2000" dirty="0"/>
              <a:t>	</a:t>
            </a:r>
            <a:r>
              <a:rPr lang="en-US" sz="2000" i="1" dirty="0" err="1">
                <a:solidFill>
                  <a:schemeClr val="tx1"/>
                </a:solidFill>
              </a:rPr>
              <a:t>kIdXlateFiler</a:t>
            </a:r>
            <a:endParaRPr lang="en-US" sz="2000" dirty="0">
              <a:solidFill>
                <a:schemeClr val="tx1"/>
              </a:solidFill>
            </a:endParaRPr>
          </a:p>
          <a:p>
            <a:pPr lvl="1" eaLnBrk="1" hangingPunct="1"/>
            <a:r>
              <a:rPr lang="en-US" sz="2000" dirty="0"/>
              <a:t>Paging				</a:t>
            </a:r>
            <a:r>
              <a:rPr lang="en-US" sz="2000" i="1" dirty="0" err="1">
                <a:solidFill>
                  <a:schemeClr val="tx1"/>
                </a:solidFill>
              </a:rPr>
              <a:t>kPageFiler</a:t>
            </a:r>
            <a:endParaRPr lang="en-US" sz="2000" dirty="0">
              <a:solidFill>
                <a:schemeClr val="tx1"/>
              </a:solidFill>
            </a:endParaRPr>
          </a:p>
          <a:p>
            <a:pPr lvl="1" eaLnBrk="1" hangingPunct="1"/>
            <a:r>
              <a:rPr lang="en-US" sz="2000" dirty="0" err="1"/>
              <a:t>Wblock</a:t>
            </a:r>
            <a:r>
              <a:rPr lang="en-US" sz="2000" dirty="0"/>
              <a:t>			</a:t>
            </a:r>
            <a:r>
              <a:rPr lang="en-US" sz="2000" i="1" dirty="0" err="1">
                <a:solidFill>
                  <a:schemeClr val="tx1"/>
                </a:solidFill>
              </a:rPr>
              <a:t>kWBlockCloneFiler</a:t>
            </a:r>
            <a:endParaRPr lang="en-US" sz="2000" dirty="0">
              <a:solidFill>
                <a:schemeClr val="tx1"/>
              </a:solidFill>
            </a:endParaRPr>
          </a:p>
          <a:p>
            <a:pPr lvl="1" eaLnBrk="1" hangingPunct="1"/>
            <a:r>
              <a:rPr lang="en-US" sz="2000" dirty="0"/>
              <a:t>Purge				</a:t>
            </a:r>
            <a:r>
              <a:rPr lang="en-US" sz="2000" i="1" dirty="0" err="1">
                <a:solidFill>
                  <a:schemeClr val="tx1"/>
                </a:solidFill>
              </a:rPr>
              <a:t>kPurgeFiler</a:t>
            </a:r>
            <a:endParaRPr lang="en-US" sz="2000" dirty="0">
              <a:solidFill>
                <a:schemeClr val="tx1"/>
              </a:solidFill>
            </a:endParaRPr>
          </a:p>
        </p:txBody>
      </p:sp>
    </p:spTree>
  </p:cSld>
  <p:clrMapOvr>
    <a:masterClrMapping/>
  </p:clrMapOvr>
  <p:transition>
    <p:fade thruBlk="1"/>
  </p:transition>
</p:sld>
</file>

<file path=ppt/slides/slide9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6507" name="Rectangle 23"/>
          <p:cNvSpPr>
            <a:spLocks noGrp="1" noChangeArrowheads="1"/>
          </p:cNvSpPr>
          <p:nvPr>
            <p:ph type="title"/>
          </p:nvPr>
        </p:nvSpPr>
        <p:spPr/>
        <p:txBody>
          <a:bodyPr/>
          <a:lstStyle/>
          <a:p>
            <a:pPr eaLnBrk="1" hangingPunct="1"/>
            <a:r>
              <a:rPr lang="en-US" dirty="0">
                <a:solidFill>
                  <a:schemeClr val="tx1"/>
                </a:solidFill>
              </a:rPr>
              <a:t>Filing Out</a:t>
            </a:r>
          </a:p>
        </p:txBody>
      </p:sp>
      <p:sp>
        <p:nvSpPr>
          <p:cNvPr id="106499" name="Oval 2"/>
          <p:cNvSpPr>
            <a:spLocks noChangeArrowheads="1"/>
          </p:cNvSpPr>
          <p:nvPr/>
        </p:nvSpPr>
        <p:spPr bwMode="auto">
          <a:xfrm>
            <a:off x="5283200" y="1555335"/>
            <a:ext cx="2133600" cy="752029"/>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An AcDbObject</a:t>
            </a:r>
          </a:p>
        </p:txBody>
      </p:sp>
      <p:sp>
        <p:nvSpPr>
          <p:cNvPr id="106508" name="Rectangle 24"/>
          <p:cNvSpPr>
            <a:spLocks noGrp="1" noChangeArrowheads="1"/>
          </p:cNvSpPr>
          <p:nvPr>
            <p:ph type="body" idx="4294967295"/>
          </p:nvPr>
        </p:nvSpPr>
        <p:spPr>
          <a:xfrm>
            <a:off x="1204957" y="4775200"/>
            <a:ext cx="6705600" cy="1471613"/>
          </a:xfrm>
          <a:prstGeom prst="rect">
            <a:avLst/>
          </a:prstGeom>
        </p:spPr>
        <p:txBody>
          <a:bodyPr/>
          <a:lstStyle/>
          <a:p>
            <a:pPr marL="0" indent="0" eaLnBrk="1" hangingPunct="1">
              <a:buFontTx/>
              <a:buNone/>
            </a:pPr>
            <a:r>
              <a:rPr lang="en-US" sz="2000" dirty="0"/>
              <a:t>1. Object implementing filer protocol created</a:t>
            </a:r>
          </a:p>
          <a:p>
            <a:pPr marL="0" indent="0" eaLnBrk="1" hangingPunct="1">
              <a:buFontTx/>
              <a:buNone/>
            </a:pPr>
            <a:r>
              <a:rPr lang="en-US" sz="2000" dirty="0"/>
              <a:t>2. Filer is passed to the database object</a:t>
            </a:r>
          </a:p>
          <a:p>
            <a:pPr marL="0" indent="0" eaLnBrk="1" hangingPunct="1">
              <a:buFontTx/>
              <a:buNone/>
            </a:pPr>
            <a:r>
              <a:rPr lang="en-US" sz="2000" dirty="0"/>
              <a:t>3. Database object calls back into the filer</a:t>
            </a:r>
          </a:p>
        </p:txBody>
      </p:sp>
      <p:sp>
        <p:nvSpPr>
          <p:cNvPr id="106500" name="Rectangle 3"/>
          <p:cNvSpPr>
            <a:spLocks noChangeArrowheads="1"/>
          </p:cNvSpPr>
          <p:nvPr/>
        </p:nvSpPr>
        <p:spPr bwMode="auto">
          <a:xfrm>
            <a:off x="1256232" y="3048000"/>
            <a:ext cx="2121967" cy="1371600"/>
          </a:xfrm>
          <a:prstGeom prst="rect">
            <a:avLst/>
          </a:prstGeom>
          <a:solidFill>
            <a:srgbClr val="99CCFF"/>
          </a:solidFill>
          <a:ln w="12700">
            <a:solidFill>
              <a:schemeClr val="bg2"/>
            </a:solidFill>
            <a:miter lim="800000"/>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ObjectDBX</a:t>
            </a:r>
          </a:p>
        </p:txBody>
      </p:sp>
      <p:sp>
        <p:nvSpPr>
          <p:cNvPr id="106501" name="Oval 4"/>
          <p:cNvSpPr>
            <a:spLocks noChangeArrowheads="1"/>
          </p:cNvSpPr>
          <p:nvPr/>
        </p:nvSpPr>
        <p:spPr bwMode="auto">
          <a:xfrm>
            <a:off x="5511800" y="2914116"/>
            <a:ext cx="2085412" cy="931491"/>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Another</a:t>
            </a:r>
          </a:p>
          <a:p>
            <a:pPr algn="ctr"/>
            <a:r>
              <a:rPr lang="en-US" sz="2000" dirty="0" err="1">
                <a:latin typeface="Tahoma" pitchFamily="34" charset="0"/>
              </a:rPr>
              <a:t>AcDbObject</a:t>
            </a:r>
            <a:endParaRPr lang="en-US" sz="2000" dirty="0">
              <a:latin typeface="Tahoma" pitchFamily="34" charset="0"/>
            </a:endParaRPr>
          </a:p>
        </p:txBody>
      </p:sp>
      <p:sp>
        <p:nvSpPr>
          <p:cNvPr id="106519" name="Oval 6"/>
          <p:cNvSpPr>
            <a:spLocks noChangeArrowheads="1"/>
          </p:cNvSpPr>
          <p:nvPr/>
        </p:nvSpPr>
        <p:spPr bwMode="auto">
          <a:xfrm>
            <a:off x="1204957" y="1219200"/>
            <a:ext cx="2221907" cy="10668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An </a:t>
            </a:r>
            <a:r>
              <a:rPr lang="en-US" sz="2000" dirty="0" err="1">
                <a:latin typeface="Tahoma" pitchFamily="34" charset="0"/>
              </a:rPr>
              <a:t>AcDbDwgFiler</a:t>
            </a:r>
            <a:endParaRPr lang="en-US" sz="2000" dirty="0">
              <a:latin typeface="Tahoma" pitchFamily="34" charset="0"/>
            </a:endParaRPr>
          </a:p>
        </p:txBody>
      </p:sp>
      <p:cxnSp>
        <p:nvCxnSpPr>
          <p:cNvPr id="106520" name="AutoShape 7"/>
          <p:cNvCxnSpPr>
            <a:cxnSpLocks noChangeShapeType="1"/>
            <a:stCxn id="106500" idx="0"/>
            <a:endCxn id="106519" idx="4"/>
          </p:cNvCxnSpPr>
          <p:nvPr/>
        </p:nvCxnSpPr>
        <p:spPr bwMode="auto">
          <a:xfrm rot="16200000" flipV="1">
            <a:off x="1935564" y="2666347"/>
            <a:ext cx="762000" cy="1305"/>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6521" name="Text Box 8"/>
          <p:cNvSpPr txBox="1">
            <a:spLocks noChangeArrowheads="1"/>
          </p:cNvSpPr>
          <p:nvPr/>
        </p:nvSpPr>
        <p:spPr bwMode="auto">
          <a:xfrm>
            <a:off x="1807005" y="2498725"/>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1.</a:t>
            </a:r>
          </a:p>
        </p:txBody>
      </p:sp>
      <p:cxnSp>
        <p:nvCxnSpPr>
          <p:cNvPr id="106517" name="AutoShape 10"/>
          <p:cNvCxnSpPr>
            <a:cxnSpLocks noChangeShapeType="1"/>
            <a:stCxn id="106499" idx="2"/>
            <a:endCxn id="106519" idx="6"/>
          </p:cNvCxnSpPr>
          <p:nvPr/>
        </p:nvCxnSpPr>
        <p:spPr bwMode="auto">
          <a:xfrm rot="10800000">
            <a:off x="3426864" y="1752600"/>
            <a:ext cx="1856336" cy="178750"/>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6518" name="Text Box 11"/>
          <p:cNvSpPr txBox="1">
            <a:spLocks noChangeArrowheads="1"/>
          </p:cNvSpPr>
          <p:nvPr/>
        </p:nvSpPr>
        <p:spPr bwMode="auto">
          <a:xfrm>
            <a:off x="4475163" y="1524000"/>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a:latin typeface="Tahoma" pitchFamily="34" charset="0"/>
              </a:rPr>
              <a:t>3.</a:t>
            </a:r>
          </a:p>
        </p:txBody>
      </p:sp>
      <p:cxnSp>
        <p:nvCxnSpPr>
          <p:cNvPr id="106515" name="AutoShape 13"/>
          <p:cNvCxnSpPr>
            <a:cxnSpLocks noChangeShapeType="1"/>
          </p:cNvCxnSpPr>
          <p:nvPr/>
        </p:nvCxnSpPr>
        <p:spPr bwMode="auto">
          <a:xfrm rot="10800000">
            <a:off x="3349951" y="1905713"/>
            <a:ext cx="2196272" cy="1358783"/>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6516" name="Text Box 14"/>
          <p:cNvSpPr txBox="1">
            <a:spLocks noChangeArrowheads="1"/>
          </p:cNvSpPr>
          <p:nvPr/>
        </p:nvSpPr>
        <p:spPr bwMode="auto">
          <a:xfrm>
            <a:off x="5156408" y="2769342"/>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3.</a:t>
            </a:r>
            <a:endParaRPr lang="en-US" sz="1600" dirty="0">
              <a:latin typeface="Tahoma" pitchFamily="34" charset="0"/>
            </a:endParaRPr>
          </a:p>
        </p:txBody>
      </p:sp>
      <p:cxnSp>
        <p:nvCxnSpPr>
          <p:cNvPr id="106512" name="AutoShape 16"/>
          <p:cNvCxnSpPr>
            <a:cxnSpLocks noChangeShapeType="1"/>
            <a:endCxn id="106499" idx="3"/>
          </p:cNvCxnSpPr>
          <p:nvPr/>
        </p:nvCxnSpPr>
        <p:spPr bwMode="auto">
          <a:xfrm flipV="1">
            <a:off x="3384135" y="2197232"/>
            <a:ext cx="2211524" cy="1238177"/>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6513" name="Text Box 17"/>
          <p:cNvSpPr txBox="1">
            <a:spLocks noChangeArrowheads="1"/>
          </p:cNvSpPr>
          <p:nvPr/>
        </p:nvSpPr>
        <p:spPr bwMode="auto">
          <a:xfrm>
            <a:off x="3476284" y="2870467"/>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2.</a:t>
            </a:r>
          </a:p>
        </p:txBody>
      </p:sp>
      <p:sp>
        <p:nvSpPr>
          <p:cNvPr id="106514" name="Line 18"/>
          <p:cNvSpPr>
            <a:spLocks noChangeShapeType="1"/>
          </p:cNvSpPr>
          <p:nvPr/>
        </p:nvSpPr>
        <p:spPr bwMode="auto">
          <a:xfrm>
            <a:off x="3042302" y="2144994"/>
            <a:ext cx="999859" cy="888763"/>
          </a:xfrm>
          <a:prstGeom prst="line">
            <a:avLst/>
          </a:prstGeom>
          <a:noFill/>
          <a:ln w="25400">
            <a:solidFill>
              <a:schemeClr val="tx1"/>
            </a:solidFill>
            <a:prstDash val="sysDot"/>
            <a:round/>
            <a:headEnd type="none" w="sm" len="sm"/>
            <a:tailEnd type="none" w="sm" len="sm"/>
          </a:ln>
        </p:spPr>
        <p:txBody>
          <a:bodyPr wrap="none" anchor="ctr"/>
          <a:lstStyle/>
          <a:p>
            <a:endParaRPr lang="ru-RU"/>
          </a:p>
        </p:txBody>
      </p:sp>
      <p:cxnSp>
        <p:nvCxnSpPr>
          <p:cNvPr id="106509" name="AutoShape 20"/>
          <p:cNvCxnSpPr>
            <a:cxnSpLocks noChangeShapeType="1"/>
          </p:cNvCxnSpPr>
          <p:nvPr/>
        </p:nvCxnSpPr>
        <p:spPr bwMode="auto">
          <a:xfrm flipV="1">
            <a:off x="3378200" y="3503776"/>
            <a:ext cx="2185112" cy="230024"/>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6510" name="Text Box 21"/>
          <p:cNvSpPr txBox="1">
            <a:spLocks noChangeArrowheads="1"/>
          </p:cNvSpPr>
          <p:nvPr/>
        </p:nvSpPr>
        <p:spPr bwMode="auto">
          <a:xfrm>
            <a:off x="3875088" y="3717925"/>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a:latin typeface="Tahoma" pitchFamily="34" charset="0"/>
              </a:rPr>
              <a:t>2.</a:t>
            </a:r>
          </a:p>
        </p:txBody>
      </p:sp>
      <p:sp>
        <p:nvSpPr>
          <p:cNvPr id="106511" name="Line 22"/>
          <p:cNvSpPr>
            <a:spLocks noChangeShapeType="1"/>
          </p:cNvSpPr>
          <p:nvPr/>
        </p:nvSpPr>
        <p:spPr bwMode="auto">
          <a:xfrm>
            <a:off x="3144851" y="2085174"/>
            <a:ext cx="1717705" cy="1495514"/>
          </a:xfrm>
          <a:prstGeom prst="line">
            <a:avLst/>
          </a:prstGeom>
          <a:noFill/>
          <a:ln w="25400">
            <a:solidFill>
              <a:schemeClr val="tx1"/>
            </a:solidFill>
            <a:prstDash val="sysDot"/>
            <a:round/>
            <a:headEnd type="none" w="sm" len="sm"/>
            <a:tailEnd type="none" w="sm" len="sm"/>
          </a:ln>
        </p:spPr>
        <p:txBody>
          <a:bodyPr wrap="none" anchor="ctr"/>
          <a:lstStyle/>
          <a:p>
            <a:endParaRPr lang="ru-RU"/>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6520"/>
                                        </p:tgtEl>
                                        <p:attrNameLst>
                                          <p:attrName>style.visibility</p:attrName>
                                        </p:attrNameLst>
                                      </p:cBhvr>
                                      <p:to>
                                        <p:strVal val="visible"/>
                                      </p:to>
                                    </p:set>
                                    <p:animEffect transition="in" filter="fade">
                                      <p:cBhvr>
                                        <p:cTn id="7" dur="1000"/>
                                        <p:tgtEl>
                                          <p:spTgt spid="1065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6521"/>
                                        </p:tgtEl>
                                        <p:attrNameLst>
                                          <p:attrName>style.visibility</p:attrName>
                                        </p:attrNameLst>
                                      </p:cBhvr>
                                      <p:to>
                                        <p:strVal val="visible"/>
                                      </p:to>
                                    </p:set>
                                    <p:animEffect transition="in" filter="fade">
                                      <p:cBhvr>
                                        <p:cTn id="10" dur="1000"/>
                                        <p:tgtEl>
                                          <p:spTgt spid="1065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6512"/>
                                        </p:tgtEl>
                                        <p:attrNameLst>
                                          <p:attrName>style.visibility</p:attrName>
                                        </p:attrNameLst>
                                      </p:cBhvr>
                                      <p:to>
                                        <p:strVal val="visible"/>
                                      </p:to>
                                    </p:set>
                                    <p:animEffect transition="in" filter="fade">
                                      <p:cBhvr>
                                        <p:cTn id="15" dur="1000"/>
                                        <p:tgtEl>
                                          <p:spTgt spid="106512"/>
                                        </p:tgtEl>
                                      </p:cBhvr>
                                    </p:animEffect>
                                  </p:childTnLst>
                                </p:cTn>
                              </p:par>
                              <p:par>
                                <p:cTn id="16" presetID="10" presetClass="entr" presetSubtype="0" fill="hold" nodeType="withEffect">
                                  <p:stCondLst>
                                    <p:cond delay="0"/>
                                  </p:stCondLst>
                                  <p:childTnLst>
                                    <p:set>
                                      <p:cBhvr>
                                        <p:cTn id="17" dur="1" fill="hold">
                                          <p:stCondLst>
                                            <p:cond delay="0"/>
                                          </p:stCondLst>
                                        </p:cTn>
                                        <p:tgtEl>
                                          <p:spTgt spid="106509"/>
                                        </p:tgtEl>
                                        <p:attrNameLst>
                                          <p:attrName>style.visibility</p:attrName>
                                        </p:attrNameLst>
                                      </p:cBhvr>
                                      <p:to>
                                        <p:strVal val="visible"/>
                                      </p:to>
                                    </p:set>
                                    <p:animEffect transition="in" filter="fade">
                                      <p:cBhvr>
                                        <p:cTn id="18" dur="1000"/>
                                        <p:tgtEl>
                                          <p:spTgt spid="10650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6514"/>
                                        </p:tgtEl>
                                        <p:attrNameLst>
                                          <p:attrName>style.visibility</p:attrName>
                                        </p:attrNameLst>
                                      </p:cBhvr>
                                      <p:to>
                                        <p:strVal val="visible"/>
                                      </p:to>
                                    </p:set>
                                    <p:animEffect transition="in" filter="fade">
                                      <p:cBhvr>
                                        <p:cTn id="21" dur="1000"/>
                                        <p:tgtEl>
                                          <p:spTgt spid="1065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6511"/>
                                        </p:tgtEl>
                                        <p:attrNameLst>
                                          <p:attrName>style.visibility</p:attrName>
                                        </p:attrNameLst>
                                      </p:cBhvr>
                                      <p:to>
                                        <p:strVal val="visible"/>
                                      </p:to>
                                    </p:set>
                                    <p:animEffect transition="in" filter="fade">
                                      <p:cBhvr>
                                        <p:cTn id="24" dur="1000"/>
                                        <p:tgtEl>
                                          <p:spTgt spid="1065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6513"/>
                                        </p:tgtEl>
                                        <p:attrNameLst>
                                          <p:attrName>style.visibility</p:attrName>
                                        </p:attrNameLst>
                                      </p:cBhvr>
                                      <p:to>
                                        <p:strVal val="visible"/>
                                      </p:to>
                                    </p:set>
                                    <p:animEffect transition="in" filter="fade">
                                      <p:cBhvr>
                                        <p:cTn id="27" dur="1000"/>
                                        <p:tgtEl>
                                          <p:spTgt spid="1065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6510"/>
                                        </p:tgtEl>
                                        <p:attrNameLst>
                                          <p:attrName>style.visibility</p:attrName>
                                        </p:attrNameLst>
                                      </p:cBhvr>
                                      <p:to>
                                        <p:strVal val="visible"/>
                                      </p:to>
                                    </p:set>
                                    <p:animEffect transition="in" filter="fade">
                                      <p:cBhvr>
                                        <p:cTn id="30" dur="1000"/>
                                        <p:tgtEl>
                                          <p:spTgt spid="10651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6516"/>
                                        </p:tgtEl>
                                        <p:attrNameLst>
                                          <p:attrName>style.visibility</p:attrName>
                                        </p:attrNameLst>
                                      </p:cBhvr>
                                      <p:to>
                                        <p:strVal val="visible"/>
                                      </p:to>
                                    </p:set>
                                    <p:animEffect transition="in" filter="fade">
                                      <p:cBhvr>
                                        <p:cTn id="35" dur="1000"/>
                                        <p:tgtEl>
                                          <p:spTgt spid="106516"/>
                                        </p:tgtEl>
                                      </p:cBhvr>
                                    </p:animEffect>
                                  </p:childTnLst>
                                </p:cTn>
                              </p:par>
                              <p:par>
                                <p:cTn id="36" presetID="10" presetClass="entr" presetSubtype="0" fill="hold" nodeType="withEffect">
                                  <p:stCondLst>
                                    <p:cond delay="0"/>
                                  </p:stCondLst>
                                  <p:childTnLst>
                                    <p:set>
                                      <p:cBhvr>
                                        <p:cTn id="37" dur="1" fill="hold">
                                          <p:stCondLst>
                                            <p:cond delay="0"/>
                                          </p:stCondLst>
                                        </p:cTn>
                                        <p:tgtEl>
                                          <p:spTgt spid="106515"/>
                                        </p:tgtEl>
                                        <p:attrNameLst>
                                          <p:attrName>style.visibility</p:attrName>
                                        </p:attrNameLst>
                                      </p:cBhvr>
                                      <p:to>
                                        <p:strVal val="visible"/>
                                      </p:to>
                                    </p:set>
                                    <p:animEffect transition="in" filter="fade">
                                      <p:cBhvr>
                                        <p:cTn id="38" dur="1000"/>
                                        <p:tgtEl>
                                          <p:spTgt spid="10651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6518"/>
                                        </p:tgtEl>
                                        <p:attrNameLst>
                                          <p:attrName>style.visibility</p:attrName>
                                        </p:attrNameLst>
                                      </p:cBhvr>
                                      <p:to>
                                        <p:strVal val="visible"/>
                                      </p:to>
                                    </p:set>
                                    <p:animEffect transition="in" filter="fade">
                                      <p:cBhvr>
                                        <p:cTn id="41" dur="1000"/>
                                        <p:tgtEl>
                                          <p:spTgt spid="106518"/>
                                        </p:tgtEl>
                                      </p:cBhvr>
                                    </p:animEffect>
                                  </p:childTnLst>
                                </p:cTn>
                              </p:par>
                              <p:par>
                                <p:cTn id="42" presetID="10" presetClass="entr" presetSubtype="0" fill="hold" nodeType="withEffect">
                                  <p:stCondLst>
                                    <p:cond delay="0"/>
                                  </p:stCondLst>
                                  <p:childTnLst>
                                    <p:set>
                                      <p:cBhvr>
                                        <p:cTn id="43" dur="1" fill="hold">
                                          <p:stCondLst>
                                            <p:cond delay="0"/>
                                          </p:stCondLst>
                                        </p:cTn>
                                        <p:tgtEl>
                                          <p:spTgt spid="106517"/>
                                        </p:tgtEl>
                                        <p:attrNameLst>
                                          <p:attrName>style.visibility</p:attrName>
                                        </p:attrNameLst>
                                      </p:cBhvr>
                                      <p:to>
                                        <p:strVal val="visible"/>
                                      </p:to>
                                    </p:set>
                                    <p:animEffect transition="in" filter="fade">
                                      <p:cBhvr>
                                        <p:cTn id="44" dur="1000"/>
                                        <p:tgtEl>
                                          <p:spTgt spid="106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21" grpId="0"/>
      <p:bldP spid="106518" grpId="0"/>
      <p:bldP spid="106516" grpId="0"/>
      <p:bldP spid="106513" grpId="0"/>
      <p:bldP spid="106514" grpId="0" animBg="1"/>
      <p:bldP spid="106510" grpId="0"/>
      <p:bldP spid="106511" grpId="0" animBg="1"/>
    </p:bldLst>
  </p:timing>
</p:sld>
</file>

<file path=ppt/slides/slide9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534" name="Oval 27"/>
          <p:cNvSpPr>
            <a:spLocks noChangeArrowheads="1"/>
          </p:cNvSpPr>
          <p:nvPr/>
        </p:nvSpPr>
        <p:spPr bwMode="auto">
          <a:xfrm>
            <a:off x="5765800" y="2991028"/>
            <a:ext cx="2133600" cy="880217"/>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Another</a:t>
            </a:r>
          </a:p>
          <a:p>
            <a:pPr algn="ctr"/>
            <a:r>
              <a:rPr lang="en-US" sz="2000" dirty="0" err="1">
                <a:latin typeface="Tahoma" pitchFamily="34" charset="0"/>
              </a:rPr>
              <a:t>AcDbObject</a:t>
            </a:r>
            <a:endParaRPr lang="en-US" sz="2000" dirty="0">
              <a:latin typeface="Tahoma" pitchFamily="34" charset="0"/>
            </a:endParaRPr>
          </a:p>
        </p:txBody>
      </p:sp>
      <p:sp>
        <p:nvSpPr>
          <p:cNvPr id="107533" name="Oval 30"/>
          <p:cNvSpPr>
            <a:spLocks noChangeArrowheads="1"/>
          </p:cNvSpPr>
          <p:nvPr/>
        </p:nvSpPr>
        <p:spPr bwMode="auto">
          <a:xfrm>
            <a:off x="1495514" y="1244600"/>
            <a:ext cx="2136686" cy="10668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An </a:t>
            </a:r>
            <a:r>
              <a:rPr lang="en-US" sz="2000" dirty="0" err="1">
                <a:latin typeface="Tahoma" pitchFamily="34" charset="0"/>
              </a:rPr>
              <a:t>AcDbDwgFiler</a:t>
            </a:r>
            <a:endParaRPr lang="en-US" sz="2000" dirty="0">
              <a:latin typeface="Tahoma" pitchFamily="34" charset="0"/>
            </a:endParaRPr>
          </a:p>
        </p:txBody>
      </p:sp>
      <p:cxnSp>
        <p:nvCxnSpPr>
          <p:cNvPr id="107540" name="AutoShape 19"/>
          <p:cNvCxnSpPr>
            <a:cxnSpLocks noChangeShapeType="1"/>
          </p:cNvCxnSpPr>
          <p:nvPr/>
        </p:nvCxnSpPr>
        <p:spPr bwMode="auto">
          <a:xfrm flipV="1">
            <a:off x="3631963" y="3529414"/>
            <a:ext cx="2179177" cy="350377"/>
          </a:xfrm>
          <a:prstGeom prst="straightConnector1">
            <a:avLst/>
          </a:prstGeom>
          <a:noFill/>
          <a:ln w="50800">
            <a:solidFill>
              <a:schemeClr val="tx1"/>
            </a:solidFill>
            <a:round/>
            <a:headEnd/>
            <a:tailEnd type="triangle" w="med" len="med"/>
          </a:ln>
          <a:scene3d>
            <a:camera prst="orthographicFront"/>
            <a:lightRig rig="threePt" dir="t"/>
          </a:scene3d>
          <a:sp3d>
            <a:bevelT/>
          </a:sp3d>
        </p:spPr>
      </p:cxnSp>
      <p:cxnSp>
        <p:nvCxnSpPr>
          <p:cNvPr id="107543" name="AutoShape 15"/>
          <p:cNvCxnSpPr>
            <a:cxnSpLocks noChangeShapeType="1"/>
            <a:endCxn id="107537" idx="3"/>
          </p:cNvCxnSpPr>
          <p:nvPr/>
        </p:nvCxnSpPr>
        <p:spPr bwMode="auto">
          <a:xfrm flipV="1">
            <a:off x="3632200" y="2210967"/>
            <a:ext cx="2230459" cy="1548233"/>
          </a:xfrm>
          <a:prstGeom prst="straightConnector1">
            <a:avLst/>
          </a:prstGeom>
          <a:noFill/>
          <a:ln w="50800">
            <a:solidFill>
              <a:schemeClr val="tx1"/>
            </a:solidFill>
            <a:round/>
            <a:headEnd/>
            <a:tailEnd type="triangle" w="med" len="med"/>
          </a:ln>
          <a:scene3d>
            <a:camera prst="orthographicFront"/>
            <a:lightRig rig="threePt" dir="t"/>
          </a:scene3d>
          <a:sp3d>
            <a:bevelT/>
          </a:sp3d>
        </p:spPr>
      </p:cxnSp>
      <p:cxnSp>
        <p:nvCxnSpPr>
          <p:cNvPr id="107535" name="AutoShape 28"/>
          <p:cNvCxnSpPr>
            <a:cxnSpLocks noChangeShapeType="1"/>
          </p:cNvCxnSpPr>
          <p:nvPr/>
        </p:nvCxnSpPr>
        <p:spPr bwMode="auto">
          <a:xfrm>
            <a:off x="3589234" y="3187581"/>
            <a:ext cx="2201966" cy="165219"/>
          </a:xfrm>
          <a:prstGeom prst="straightConnector1">
            <a:avLst/>
          </a:prstGeom>
          <a:noFill/>
          <a:ln w="50800">
            <a:solidFill>
              <a:schemeClr val="tx1"/>
            </a:solidFill>
            <a:round/>
            <a:headEnd/>
            <a:tailEnd type="triangle" w="med" len="med"/>
          </a:ln>
          <a:scene3d>
            <a:camera prst="orthographicFront"/>
            <a:lightRig rig="threePt" dir="t"/>
          </a:scene3d>
          <a:sp3d>
            <a:bevelT/>
          </a:sp3d>
        </p:spPr>
      </p:cxnSp>
      <p:cxnSp>
        <p:nvCxnSpPr>
          <p:cNvPr id="107538" name="AutoShape 24"/>
          <p:cNvCxnSpPr>
            <a:cxnSpLocks noChangeShapeType="1"/>
          </p:cNvCxnSpPr>
          <p:nvPr/>
        </p:nvCxnSpPr>
        <p:spPr bwMode="auto">
          <a:xfrm flipV="1">
            <a:off x="3589237" y="2093720"/>
            <a:ext cx="2050987" cy="1016950"/>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7523" name="Rectangle 2"/>
          <p:cNvSpPr>
            <a:spLocks noGrp="1" noChangeArrowheads="1"/>
          </p:cNvSpPr>
          <p:nvPr>
            <p:ph type="title"/>
          </p:nvPr>
        </p:nvSpPr>
        <p:spPr/>
        <p:txBody>
          <a:bodyPr/>
          <a:lstStyle/>
          <a:p>
            <a:pPr eaLnBrk="1" hangingPunct="1"/>
            <a:r>
              <a:rPr lang="en-US" dirty="0">
                <a:solidFill>
                  <a:schemeClr val="tx1"/>
                </a:solidFill>
              </a:rPr>
              <a:t>Filing In</a:t>
            </a:r>
          </a:p>
        </p:txBody>
      </p:sp>
      <p:sp>
        <p:nvSpPr>
          <p:cNvPr id="107524" name="Rectangle 3"/>
          <p:cNvSpPr>
            <a:spLocks noChangeArrowheads="1"/>
          </p:cNvSpPr>
          <p:nvPr/>
        </p:nvSpPr>
        <p:spPr bwMode="auto">
          <a:xfrm>
            <a:off x="1422400" y="3073400"/>
            <a:ext cx="2209800" cy="1371600"/>
          </a:xfrm>
          <a:prstGeom prst="rect">
            <a:avLst/>
          </a:prstGeom>
          <a:solidFill>
            <a:srgbClr val="99CCFF"/>
          </a:solidFill>
          <a:ln w="12700">
            <a:solidFill>
              <a:schemeClr val="bg2"/>
            </a:solidFill>
            <a:miter lim="800000"/>
            <a:headEnd type="none" w="sm" len="sm"/>
            <a:tailEnd type="none" w="sm" len="sm"/>
          </a:ln>
          <a:scene3d>
            <a:camera prst="orthographicFront"/>
            <a:lightRig rig="threePt" dir="t"/>
          </a:scene3d>
          <a:sp3d>
            <a:bevelT/>
          </a:sp3d>
        </p:spPr>
        <p:txBody>
          <a:bodyPr wrap="none" anchor="ctr"/>
          <a:lstStyle/>
          <a:p>
            <a:pPr algn="ctr"/>
            <a:r>
              <a:rPr lang="en-US" sz="2000">
                <a:latin typeface="Tahoma" pitchFamily="34" charset="0"/>
              </a:rPr>
              <a:t>ObjectDBX</a:t>
            </a:r>
          </a:p>
        </p:txBody>
      </p:sp>
      <p:sp>
        <p:nvSpPr>
          <p:cNvPr id="107527" name="Rectangle 10"/>
          <p:cNvSpPr>
            <a:spLocks noGrp="1" noChangeArrowheads="1"/>
          </p:cNvSpPr>
          <p:nvPr>
            <p:ph type="body" idx="4294967295"/>
          </p:nvPr>
        </p:nvSpPr>
        <p:spPr>
          <a:xfrm>
            <a:off x="1314450" y="4846638"/>
            <a:ext cx="6178550" cy="1525587"/>
          </a:xfrm>
          <a:prstGeom prst="rect">
            <a:avLst/>
          </a:prstGeom>
          <a:noFill/>
        </p:spPr>
        <p:txBody>
          <a:bodyPr tIns="46038" bIns="46038"/>
          <a:lstStyle/>
          <a:p>
            <a:pPr marL="0" indent="0" eaLnBrk="1" hangingPunct="1">
              <a:buFontTx/>
              <a:buNone/>
            </a:pPr>
            <a:r>
              <a:rPr lang="en-US" sz="2000" dirty="0"/>
              <a:t>1. Class identifier is read from filer</a:t>
            </a:r>
          </a:p>
          <a:p>
            <a:pPr marL="0" indent="0" eaLnBrk="1" hangingPunct="1">
              <a:buFontTx/>
              <a:buNone/>
            </a:pPr>
            <a:r>
              <a:rPr lang="en-US" sz="2000" dirty="0"/>
              <a:t>2. Class is instantiated by </a:t>
            </a:r>
            <a:r>
              <a:rPr lang="en-US" sz="2000" dirty="0" err="1">
                <a:solidFill>
                  <a:schemeClr val="tx1"/>
                </a:solidFill>
              </a:rPr>
              <a:t>AcRxClass</a:t>
            </a:r>
            <a:r>
              <a:rPr lang="en-US" sz="2000" dirty="0">
                <a:solidFill>
                  <a:schemeClr val="tx1"/>
                </a:solidFill>
              </a:rPr>
              <a:t> </a:t>
            </a:r>
            <a:r>
              <a:rPr lang="en-US" sz="2000" dirty="0"/>
              <a:t>class factory</a:t>
            </a:r>
          </a:p>
          <a:p>
            <a:pPr marL="0" indent="0" eaLnBrk="1" hangingPunct="1">
              <a:buFontTx/>
              <a:buNone/>
            </a:pPr>
            <a:r>
              <a:rPr lang="en-US" sz="2000" dirty="0"/>
              <a:t>3. Filer is passed to the newly created object</a:t>
            </a:r>
          </a:p>
          <a:p>
            <a:pPr marL="0" indent="0" eaLnBrk="1" hangingPunct="1">
              <a:buFontTx/>
              <a:buNone/>
            </a:pPr>
            <a:r>
              <a:rPr lang="en-US" sz="2000" dirty="0"/>
              <a:t>4. Database object calls back into the filer</a:t>
            </a:r>
          </a:p>
        </p:txBody>
      </p:sp>
      <p:cxnSp>
        <p:nvCxnSpPr>
          <p:cNvPr id="107550" name="AutoShape 5"/>
          <p:cNvCxnSpPr>
            <a:cxnSpLocks noChangeShapeType="1"/>
            <a:endCxn id="107533" idx="4"/>
          </p:cNvCxnSpPr>
          <p:nvPr/>
        </p:nvCxnSpPr>
        <p:spPr bwMode="auto">
          <a:xfrm rot="5400000" flipH="1" flipV="1">
            <a:off x="2164578" y="2674122"/>
            <a:ext cx="762001" cy="36558"/>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7551" name="Text Box 6"/>
          <p:cNvSpPr txBox="1">
            <a:spLocks noChangeArrowheads="1"/>
          </p:cNvSpPr>
          <p:nvPr/>
        </p:nvSpPr>
        <p:spPr bwMode="auto">
          <a:xfrm>
            <a:off x="2112281" y="2549763"/>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1.</a:t>
            </a:r>
          </a:p>
        </p:txBody>
      </p:sp>
      <p:cxnSp>
        <p:nvCxnSpPr>
          <p:cNvPr id="107548" name="AutoShape 8"/>
          <p:cNvCxnSpPr>
            <a:cxnSpLocks noChangeShapeType="1"/>
            <a:stCxn id="107537" idx="2"/>
            <a:endCxn id="107533" idx="6"/>
          </p:cNvCxnSpPr>
          <p:nvPr/>
        </p:nvCxnSpPr>
        <p:spPr bwMode="auto">
          <a:xfrm rot="10800000">
            <a:off x="3632201" y="1778000"/>
            <a:ext cx="1904999" cy="190500"/>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7549" name="Text Box 9"/>
          <p:cNvSpPr txBox="1">
            <a:spLocks noChangeArrowheads="1"/>
          </p:cNvSpPr>
          <p:nvPr/>
        </p:nvSpPr>
        <p:spPr bwMode="auto">
          <a:xfrm>
            <a:off x="4729163" y="1549400"/>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a:latin typeface="Tahoma" pitchFamily="34" charset="0"/>
              </a:rPr>
              <a:t>4.</a:t>
            </a:r>
          </a:p>
        </p:txBody>
      </p:sp>
      <p:cxnSp>
        <p:nvCxnSpPr>
          <p:cNvPr id="107546" name="AutoShape 12"/>
          <p:cNvCxnSpPr>
            <a:cxnSpLocks noChangeShapeType="1"/>
          </p:cNvCxnSpPr>
          <p:nvPr/>
        </p:nvCxnSpPr>
        <p:spPr bwMode="auto">
          <a:xfrm rot="10800000">
            <a:off x="3580689" y="1922808"/>
            <a:ext cx="2290273" cy="1316048"/>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7547" name="Text Box 13"/>
          <p:cNvSpPr txBox="1">
            <a:spLocks noChangeArrowheads="1"/>
          </p:cNvSpPr>
          <p:nvPr/>
        </p:nvSpPr>
        <p:spPr bwMode="auto">
          <a:xfrm>
            <a:off x="5374637" y="2717830"/>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4.</a:t>
            </a:r>
          </a:p>
        </p:txBody>
      </p:sp>
      <p:sp>
        <p:nvSpPr>
          <p:cNvPr id="107544" name="Text Box 16"/>
          <p:cNvSpPr txBox="1">
            <a:spLocks noChangeArrowheads="1"/>
          </p:cNvSpPr>
          <p:nvPr/>
        </p:nvSpPr>
        <p:spPr bwMode="auto">
          <a:xfrm>
            <a:off x="3611563" y="3302000"/>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3.</a:t>
            </a:r>
          </a:p>
        </p:txBody>
      </p:sp>
      <p:sp>
        <p:nvSpPr>
          <p:cNvPr id="107545" name="Line 17"/>
          <p:cNvSpPr>
            <a:spLocks noChangeShapeType="1"/>
          </p:cNvSpPr>
          <p:nvPr/>
        </p:nvSpPr>
        <p:spPr bwMode="auto">
          <a:xfrm>
            <a:off x="3367043" y="2110811"/>
            <a:ext cx="794759" cy="1239139"/>
          </a:xfrm>
          <a:prstGeom prst="line">
            <a:avLst/>
          </a:prstGeom>
          <a:noFill/>
          <a:ln w="25400">
            <a:solidFill>
              <a:schemeClr val="tx1"/>
            </a:solidFill>
            <a:prstDash val="sysDot"/>
            <a:round/>
            <a:headEnd type="none" w="sm" len="sm"/>
            <a:tailEnd type="none" w="sm" len="sm"/>
          </a:ln>
        </p:spPr>
        <p:txBody>
          <a:bodyPr wrap="none" anchor="ctr"/>
          <a:lstStyle/>
          <a:p>
            <a:endParaRPr lang="ru-RU"/>
          </a:p>
        </p:txBody>
      </p:sp>
      <p:sp>
        <p:nvSpPr>
          <p:cNvPr id="107541" name="Text Box 20"/>
          <p:cNvSpPr txBox="1">
            <a:spLocks noChangeArrowheads="1"/>
          </p:cNvSpPr>
          <p:nvPr/>
        </p:nvSpPr>
        <p:spPr bwMode="auto">
          <a:xfrm>
            <a:off x="4129088" y="3743325"/>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3.</a:t>
            </a:r>
          </a:p>
        </p:txBody>
      </p:sp>
      <p:sp>
        <p:nvSpPr>
          <p:cNvPr id="107542" name="Line 21"/>
          <p:cNvSpPr>
            <a:spLocks noChangeShapeType="1"/>
          </p:cNvSpPr>
          <p:nvPr/>
        </p:nvSpPr>
        <p:spPr bwMode="auto">
          <a:xfrm>
            <a:off x="3479800" y="2006599"/>
            <a:ext cx="1109292" cy="1685184"/>
          </a:xfrm>
          <a:prstGeom prst="line">
            <a:avLst/>
          </a:prstGeom>
          <a:noFill/>
          <a:ln w="25400">
            <a:solidFill>
              <a:schemeClr val="tx1"/>
            </a:solidFill>
            <a:prstDash val="sysDot"/>
            <a:round/>
            <a:headEnd type="none" w="sm" len="sm"/>
            <a:tailEnd type="none" w="sm" len="sm"/>
          </a:ln>
        </p:spPr>
        <p:txBody>
          <a:bodyPr wrap="none" anchor="ctr"/>
          <a:lstStyle/>
          <a:p>
            <a:endParaRPr lang="ru-RU"/>
          </a:p>
        </p:txBody>
      </p:sp>
      <p:sp>
        <p:nvSpPr>
          <p:cNvPr id="107537" name="Oval 23"/>
          <p:cNvSpPr>
            <a:spLocks noChangeArrowheads="1"/>
          </p:cNvSpPr>
          <p:nvPr/>
        </p:nvSpPr>
        <p:spPr bwMode="auto">
          <a:xfrm>
            <a:off x="5537199" y="1625600"/>
            <a:ext cx="2222381" cy="6858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An AcDbObject</a:t>
            </a:r>
          </a:p>
        </p:txBody>
      </p:sp>
      <p:sp>
        <p:nvSpPr>
          <p:cNvPr id="107539" name="Text Box 25"/>
          <p:cNvSpPr txBox="1">
            <a:spLocks noChangeArrowheads="1"/>
          </p:cNvSpPr>
          <p:nvPr/>
        </p:nvSpPr>
        <p:spPr bwMode="auto">
          <a:xfrm>
            <a:off x="4705216" y="2079031"/>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2.</a:t>
            </a:r>
          </a:p>
        </p:txBody>
      </p:sp>
      <p:sp>
        <p:nvSpPr>
          <p:cNvPr id="107536" name="Text Box 29"/>
          <p:cNvSpPr txBox="1">
            <a:spLocks noChangeArrowheads="1"/>
          </p:cNvSpPr>
          <p:nvPr/>
        </p:nvSpPr>
        <p:spPr bwMode="auto">
          <a:xfrm>
            <a:off x="4950908" y="2990583"/>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2.</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7550"/>
                                        </p:tgtEl>
                                        <p:attrNameLst>
                                          <p:attrName>style.visibility</p:attrName>
                                        </p:attrNameLst>
                                      </p:cBhvr>
                                      <p:to>
                                        <p:strVal val="visible"/>
                                      </p:to>
                                    </p:set>
                                    <p:animEffect transition="in" filter="fade">
                                      <p:cBhvr>
                                        <p:cTn id="7" dur="1000"/>
                                        <p:tgtEl>
                                          <p:spTgt spid="1075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7551"/>
                                        </p:tgtEl>
                                        <p:attrNameLst>
                                          <p:attrName>style.visibility</p:attrName>
                                        </p:attrNameLst>
                                      </p:cBhvr>
                                      <p:to>
                                        <p:strVal val="visible"/>
                                      </p:to>
                                    </p:set>
                                    <p:animEffect transition="in" filter="fade">
                                      <p:cBhvr>
                                        <p:cTn id="10" dur="1000"/>
                                        <p:tgtEl>
                                          <p:spTgt spid="10755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7538"/>
                                        </p:tgtEl>
                                        <p:attrNameLst>
                                          <p:attrName>style.visibility</p:attrName>
                                        </p:attrNameLst>
                                      </p:cBhvr>
                                      <p:to>
                                        <p:strVal val="visible"/>
                                      </p:to>
                                    </p:set>
                                    <p:animEffect transition="in" filter="fade">
                                      <p:cBhvr>
                                        <p:cTn id="15" dur="1000"/>
                                        <p:tgtEl>
                                          <p:spTgt spid="107538"/>
                                        </p:tgtEl>
                                      </p:cBhvr>
                                    </p:animEffect>
                                  </p:childTnLst>
                                </p:cTn>
                              </p:par>
                              <p:par>
                                <p:cTn id="16" presetID="10" presetClass="entr" presetSubtype="0" fill="hold" nodeType="withEffect">
                                  <p:stCondLst>
                                    <p:cond delay="0"/>
                                  </p:stCondLst>
                                  <p:childTnLst>
                                    <p:set>
                                      <p:cBhvr>
                                        <p:cTn id="17" dur="1" fill="hold">
                                          <p:stCondLst>
                                            <p:cond delay="0"/>
                                          </p:stCondLst>
                                        </p:cTn>
                                        <p:tgtEl>
                                          <p:spTgt spid="107535"/>
                                        </p:tgtEl>
                                        <p:attrNameLst>
                                          <p:attrName>style.visibility</p:attrName>
                                        </p:attrNameLst>
                                      </p:cBhvr>
                                      <p:to>
                                        <p:strVal val="visible"/>
                                      </p:to>
                                    </p:set>
                                    <p:animEffect transition="in" filter="fade">
                                      <p:cBhvr>
                                        <p:cTn id="18" dur="1000"/>
                                        <p:tgtEl>
                                          <p:spTgt spid="10753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7539"/>
                                        </p:tgtEl>
                                        <p:attrNameLst>
                                          <p:attrName>style.visibility</p:attrName>
                                        </p:attrNameLst>
                                      </p:cBhvr>
                                      <p:to>
                                        <p:strVal val="visible"/>
                                      </p:to>
                                    </p:set>
                                    <p:animEffect transition="in" filter="fade">
                                      <p:cBhvr>
                                        <p:cTn id="21" dur="1000"/>
                                        <p:tgtEl>
                                          <p:spTgt spid="10753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7536"/>
                                        </p:tgtEl>
                                        <p:attrNameLst>
                                          <p:attrName>style.visibility</p:attrName>
                                        </p:attrNameLst>
                                      </p:cBhvr>
                                      <p:to>
                                        <p:strVal val="visible"/>
                                      </p:to>
                                    </p:set>
                                    <p:animEffect transition="in" filter="fade">
                                      <p:cBhvr>
                                        <p:cTn id="24" dur="1000"/>
                                        <p:tgtEl>
                                          <p:spTgt spid="10753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7543"/>
                                        </p:tgtEl>
                                        <p:attrNameLst>
                                          <p:attrName>style.visibility</p:attrName>
                                        </p:attrNameLst>
                                      </p:cBhvr>
                                      <p:to>
                                        <p:strVal val="visible"/>
                                      </p:to>
                                    </p:set>
                                    <p:animEffect transition="in" filter="fade">
                                      <p:cBhvr>
                                        <p:cTn id="29" dur="1000"/>
                                        <p:tgtEl>
                                          <p:spTgt spid="10754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7541"/>
                                        </p:tgtEl>
                                        <p:attrNameLst>
                                          <p:attrName>style.visibility</p:attrName>
                                        </p:attrNameLst>
                                      </p:cBhvr>
                                      <p:to>
                                        <p:strVal val="visible"/>
                                      </p:to>
                                    </p:set>
                                    <p:animEffect transition="in" filter="fade">
                                      <p:cBhvr>
                                        <p:cTn id="32" dur="1000"/>
                                        <p:tgtEl>
                                          <p:spTgt spid="10754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7544"/>
                                        </p:tgtEl>
                                        <p:attrNameLst>
                                          <p:attrName>style.visibility</p:attrName>
                                        </p:attrNameLst>
                                      </p:cBhvr>
                                      <p:to>
                                        <p:strVal val="visible"/>
                                      </p:to>
                                    </p:set>
                                    <p:animEffect transition="in" filter="fade">
                                      <p:cBhvr>
                                        <p:cTn id="35" dur="1000"/>
                                        <p:tgtEl>
                                          <p:spTgt spid="107544"/>
                                        </p:tgtEl>
                                      </p:cBhvr>
                                    </p:animEffect>
                                  </p:childTnLst>
                                </p:cTn>
                              </p:par>
                              <p:par>
                                <p:cTn id="36" presetID="10" presetClass="entr" presetSubtype="0" fill="hold" nodeType="withEffect">
                                  <p:stCondLst>
                                    <p:cond delay="0"/>
                                  </p:stCondLst>
                                  <p:childTnLst>
                                    <p:set>
                                      <p:cBhvr>
                                        <p:cTn id="37" dur="1" fill="hold">
                                          <p:stCondLst>
                                            <p:cond delay="0"/>
                                          </p:stCondLst>
                                        </p:cTn>
                                        <p:tgtEl>
                                          <p:spTgt spid="107540"/>
                                        </p:tgtEl>
                                        <p:attrNameLst>
                                          <p:attrName>style.visibility</p:attrName>
                                        </p:attrNameLst>
                                      </p:cBhvr>
                                      <p:to>
                                        <p:strVal val="visible"/>
                                      </p:to>
                                    </p:set>
                                    <p:animEffect transition="in" filter="fade">
                                      <p:cBhvr>
                                        <p:cTn id="38" dur="1000"/>
                                        <p:tgtEl>
                                          <p:spTgt spid="1075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7545"/>
                                        </p:tgtEl>
                                        <p:attrNameLst>
                                          <p:attrName>style.visibility</p:attrName>
                                        </p:attrNameLst>
                                      </p:cBhvr>
                                      <p:to>
                                        <p:strVal val="visible"/>
                                      </p:to>
                                    </p:set>
                                    <p:animEffect transition="in" filter="fade">
                                      <p:cBhvr>
                                        <p:cTn id="41" dur="1000"/>
                                        <p:tgtEl>
                                          <p:spTgt spid="10754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7542"/>
                                        </p:tgtEl>
                                        <p:attrNameLst>
                                          <p:attrName>style.visibility</p:attrName>
                                        </p:attrNameLst>
                                      </p:cBhvr>
                                      <p:to>
                                        <p:strVal val="visible"/>
                                      </p:to>
                                    </p:set>
                                    <p:animEffect transition="in" filter="fade">
                                      <p:cBhvr>
                                        <p:cTn id="44" dur="1000"/>
                                        <p:tgtEl>
                                          <p:spTgt spid="10754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07548"/>
                                        </p:tgtEl>
                                        <p:attrNameLst>
                                          <p:attrName>style.visibility</p:attrName>
                                        </p:attrNameLst>
                                      </p:cBhvr>
                                      <p:to>
                                        <p:strVal val="visible"/>
                                      </p:to>
                                    </p:set>
                                    <p:animEffect transition="in" filter="fade">
                                      <p:cBhvr>
                                        <p:cTn id="49" dur="1000"/>
                                        <p:tgtEl>
                                          <p:spTgt spid="107548"/>
                                        </p:tgtEl>
                                      </p:cBhvr>
                                    </p:animEffect>
                                  </p:childTnLst>
                                </p:cTn>
                              </p:par>
                              <p:par>
                                <p:cTn id="50" presetID="10" presetClass="entr" presetSubtype="0" fill="hold" nodeType="withEffect">
                                  <p:stCondLst>
                                    <p:cond delay="0"/>
                                  </p:stCondLst>
                                  <p:childTnLst>
                                    <p:set>
                                      <p:cBhvr>
                                        <p:cTn id="51" dur="1" fill="hold">
                                          <p:stCondLst>
                                            <p:cond delay="0"/>
                                          </p:stCondLst>
                                        </p:cTn>
                                        <p:tgtEl>
                                          <p:spTgt spid="107546"/>
                                        </p:tgtEl>
                                        <p:attrNameLst>
                                          <p:attrName>style.visibility</p:attrName>
                                        </p:attrNameLst>
                                      </p:cBhvr>
                                      <p:to>
                                        <p:strVal val="visible"/>
                                      </p:to>
                                    </p:set>
                                    <p:animEffect transition="in" filter="fade">
                                      <p:cBhvr>
                                        <p:cTn id="52" dur="1000"/>
                                        <p:tgtEl>
                                          <p:spTgt spid="10754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07547"/>
                                        </p:tgtEl>
                                        <p:attrNameLst>
                                          <p:attrName>style.visibility</p:attrName>
                                        </p:attrNameLst>
                                      </p:cBhvr>
                                      <p:to>
                                        <p:strVal val="visible"/>
                                      </p:to>
                                    </p:set>
                                    <p:animEffect transition="in" filter="fade">
                                      <p:cBhvr>
                                        <p:cTn id="55" dur="1000"/>
                                        <p:tgtEl>
                                          <p:spTgt spid="10754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07549"/>
                                        </p:tgtEl>
                                        <p:attrNameLst>
                                          <p:attrName>style.visibility</p:attrName>
                                        </p:attrNameLst>
                                      </p:cBhvr>
                                      <p:to>
                                        <p:strVal val="visible"/>
                                      </p:to>
                                    </p:set>
                                    <p:animEffect transition="in" filter="fade">
                                      <p:cBhvr>
                                        <p:cTn id="58" dur="1000"/>
                                        <p:tgtEl>
                                          <p:spTgt spid="107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51" grpId="0"/>
      <p:bldP spid="107549" grpId="0"/>
      <p:bldP spid="107547" grpId="0"/>
      <p:bldP spid="107544" grpId="0"/>
      <p:bldP spid="107545" grpId="0" animBg="1"/>
      <p:bldP spid="107541" grpId="0"/>
      <p:bldP spid="107542" grpId="0" animBg="1"/>
      <p:bldP spid="107539" grpId="0"/>
      <p:bldP spid="107536" grpId="0"/>
    </p:bldLst>
  </p:timing>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8547" name="Rectangle 2"/>
          <p:cNvSpPr>
            <a:spLocks noGrp="1" noChangeArrowheads="1"/>
          </p:cNvSpPr>
          <p:nvPr>
            <p:ph type="title"/>
          </p:nvPr>
        </p:nvSpPr>
        <p:spPr/>
        <p:txBody>
          <a:bodyPr/>
          <a:lstStyle/>
          <a:p>
            <a:pPr eaLnBrk="1" hangingPunct="1"/>
            <a:r>
              <a:rPr lang="en-US" dirty="0"/>
              <a:t>Filing Member Functions - I</a:t>
            </a:r>
          </a:p>
        </p:txBody>
      </p:sp>
      <p:sp>
        <p:nvSpPr>
          <p:cNvPr id="108548" name="Rectangle 3"/>
          <p:cNvSpPr>
            <a:spLocks noGrp="1" noChangeArrowheads="1"/>
          </p:cNvSpPr>
          <p:nvPr>
            <p:ph idx="1"/>
          </p:nvPr>
        </p:nvSpPr>
        <p:spPr>
          <a:xfrm>
            <a:off x="577850" y="1280026"/>
            <a:ext cx="7933930" cy="4708877"/>
          </a:xfrm>
        </p:spPr>
        <p:txBody>
          <a:bodyPr/>
          <a:lstStyle/>
          <a:p>
            <a:pPr marL="0" indent="0" eaLnBrk="1" hangingPunct="1">
              <a:lnSpc>
                <a:spcPct val="90000"/>
              </a:lnSpc>
              <a:buFontTx/>
              <a:buNone/>
            </a:pPr>
            <a:r>
              <a:rPr lang="en-US" sz="2400" dirty="0"/>
              <a:t>AutoCAD calls the </a:t>
            </a:r>
            <a:r>
              <a:rPr lang="en-US" sz="2400" dirty="0" err="1">
                <a:solidFill>
                  <a:srgbClr val="0070C0"/>
                </a:solidFill>
              </a:rPr>
              <a:t>dwgIn</a:t>
            </a:r>
            <a:r>
              <a:rPr lang="en-US" sz="2400" dirty="0"/>
              <a:t> which calls your </a:t>
            </a:r>
            <a:r>
              <a:rPr lang="en-US" sz="2400" dirty="0" err="1">
                <a:solidFill>
                  <a:srgbClr val="0070C0"/>
                </a:solidFill>
              </a:rPr>
              <a:t>dwgInFields</a:t>
            </a:r>
            <a:r>
              <a:rPr lang="en-US" sz="2400" dirty="0"/>
              <a:t> function on:</a:t>
            </a:r>
          </a:p>
          <a:p>
            <a:pPr lvl="1" eaLnBrk="1" hangingPunct="1">
              <a:lnSpc>
                <a:spcPct val="90000"/>
              </a:lnSpc>
              <a:spcBef>
                <a:spcPts val="1200"/>
              </a:spcBef>
            </a:pPr>
            <a:r>
              <a:rPr lang="en-US" sz="2000" dirty="0"/>
              <a:t>Open 				</a:t>
            </a:r>
            <a:r>
              <a:rPr lang="en-US" sz="2000" i="1" dirty="0" err="1">
                <a:solidFill>
                  <a:schemeClr val="tx1"/>
                </a:solidFill>
              </a:rPr>
              <a:t>kFileFiler</a:t>
            </a:r>
            <a:endParaRPr lang="en-US" sz="2000" dirty="0">
              <a:solidFill>
                <a:schemeClr val="tx1"/>
              </a:solidFill>
            </a:endParaRPr>
          </a:p>
          <a:p>
            <a:pPr lvl="1" eaLnBrk="1" hangingPunct="1">
              <a:lnSpc>
                <a:spcPct val="90000"/>
              </a:lnSpc>
              <a:spcBef>
                <a:spcPts val="1200"/>
              </a:spcBef>
            </a:pPr>
            <a:r>
              <a:rPr lang="en-US" sz="2000" dirty="0">
                <a:solidFill>
                  <a:schemeClr val="tx1"/>
                </a:solidFill>
              </a:rPr>
              <a:t>Undo				</a:t>
            </a:r>
            <a:r>
              <a:rPr lang="en-US" sz="2000" i="1" dirty="0" err="1">
                <a:solidFill>
                  <a:schemeClr val="tx1"/>
                </a:solidFill>
              </a:rPr>
              <a:t>kUndoFiler</a:t>
            </a:r>
            <a:endParaRPr lang="en-US" sz="2000" dirty="0">
              <a:solidFill>
                <a:schemeClr val="tx1"/>
              </a:solidFill>
            </a:endParaRPr>
          </a:p>
          <a:p>
            <a:pPr lvl="1" eaLnBrk="1" hangingPunct="1">
              <a:lnSpc>
                <a:spcPct val="90000"/>
              </a:lnSpc>
              <a:spcBef>
                <a:spcPts val="1200"/>
              </a:spcBef>
            </a:pPr>
            <a:r>
              <a:rPr lang="en-US" sz="2000" dirty="0">
                <a:solidFill>
                  <a:schemeClr val="tx1"/>
                </a:solidFill>
              </a:rPr>
              <a:t>Insert, Copy, </a:t>
            </a:r>
            <a:r>
              <a:rPr lang="en-US" sz="2000" dirty="0" err="1">
                <a:solidFill>
                  <a:schemeClr val="tx1"/>
                </a:solidFill>
              </a:rPr>
              <a:t>Xref</a:t>
            </a:r>
            <a:r>
              <a:rPr lang="en-US" sz="2000" dirty="0">
                <a:solidFill>
                  <a:schemeClr val="tx1"/>
                </a:solidFill>
              </a:rPr>
              <a:t>		</a:t>
            </a:r>
            <a:r>
              <a:rPr lang="en-US" sz="2000" i="1" dirty="0" err="1">
                <a:solidFill>
                  <a:schemeClr val="tx1"/>
                </a:solidFill>
              </a:rPr>
              <a:t>kDeepCloneFiler</a:t>
            </a:r>
            <a:r>
              <a:rPr lang="en-US" sz="2000" i="1" dirty="0">
                <a:solidFill>
                  <a:schemeClr val="tx1"/>
                </a:solidFill>
              </a:rPr>
              <a:t>  </a:t>
            </a:r>
            <a:r>
              <a:rPr lang="en-US" sz="2000" dirty="0">
                <a:solidFill>
                  <a:schemeClr val="tx1"/>
                </a:solidFill>
              </a:rPr>
              <a:t>									+ </a:t>
            </a:r>
            <a:r>
              <a:rPr lang="en-US" sz="2000" i="1" dirty="0" err="1">
                <a:solidFill>
                  <a:schemeClr val="tx1"/>
                </a:solidFill>
              </a:rPr>
              <a:t>kIdXlateFiler</a:t>
            </a:r>
            <a:endParaRPr lang="en-US" sz="2000" dirty="0">
              <a:solidFill>
                <a:schemeClr val="tx1"/>
              </a:solidFill>
            </a:endParaRPr>
          </a:p>
          <a:p>
            <a:pPr lvl="1" eaLnBrk="1" hangingPunct="1">
              <a:lnSpc>
                <a:spcPct val="90000"/>
              </a:lnSpc>
              <a:spcBef>
                <a:spcPts val="1200"/>
              </a:spcBef>
            </a:pPr>
            <a:r>
              <a:rPr lang="en-US" sz="2000" dirty="0" err="1">
                <a:solidFill>
                  <a:schemeClr val="tx1"/>
                </a:solidFill>
              </a:rPr>
              <a:t>Wblock</a:t>
            </a:r>
            <a:r>
              <a:rPr lang="en-US" sz="2000" dirty="0">
                <a:solidFill>
                  <a:schemeClr val="tx1"/>
                </a:solidFill>
              </a:rPr>
              <a:t>			</a:t>
            </a:r>
            <a:r>
              <a:rPr lang="en-US" sz="2000" i="1" dirty="0" err="1">
                <a:solidFill>
                  <a:schemeClr val="tx1"/>
                </a:solidFill>
              </a:rPr>
              <a:t>kWblockCloneFiler</a:t>
            </a:r>
            <a:r>
              <a:rPr lang="en-US" sz="2000" i="1" dirty="0">
                <a:solidFill>
                  <a:schemeClr val="tx1"/>
                </a:solidFill>
              </a:rPr>
              <a:t> </a:t>
            </a:r>
            <a:r>
              <a:rPr lang="en-US" sz="2000" dirty="0">
                <a:solidFill>
                  <a:schemeClr val="tx1"/>
                </a:solidFill>
              </a:rPr>
              <a:t>									+ </a:t>
            </a:r>
            <a:r>
              <a:rPr lang="en-US" sz="2000" i="1" dirty="0" err="1">
                <a:solidFill>
                  <a:schemeClr val="tx1"/>
                </a:solidFill>
              </a:rPr>
              <a:t>kIdXlateFiler</a:t>
            </a:r>
            <a:endParaRPr lang="en-US" sz="2000" dirty="0">
              <a:solidFill>
                <a:schemeClr val="tx1"/>
              </a:solidFill>
            </a:endParaRPr>
          </a:p>
          <a:p>
            <a:pPr lvl="1" eaLnBrk="1" hangingPunct="1">
              <a:lnSpc>
                <a:spcPct val="90000"/>
              </a:lnSpc>
              <a:spcBef>
                <a:spcPts val="1200"/>
              </a:spcBef>
            </a:pPr>
            <a:r>
              <a:rPr lang="en-US" sz="2000" dirty="0">
                <a:solidFill>
                  <a:schemeClr val="tx1"/>
                </a:solidFill>
              </a:rPr>
              <a:t>Object paging		 </a:t>
            </a:r>
            <a:r>
              <a:rPr lang="en-US" sz="2000" i="1" dirty="0" err="1">
                <a:solidFill>
                  <a:schemeClr val="tx1"/>
                </a:solidFill>
              </a:rPr>
              <a:t>kPageFiler</a:t>
            </a:r>
            <a:endParaRPr lang="en-US" sz="2000" dirty="0">
              <a:solidFill>
                <a:schemeClr val="tx1"/>
              </a:solidFill>
            </a:endParaRPr>
          </a:p>
        </p:txBody>
      </p:sp>
    </p:spTree>
  </p:cSld>
  <p:clrMapOvr>
    <a:masterClrMapping/>
  </p:clrMapOvr>
  <p:transition>
    <p:fade thruBlk="1"/>
  </p:transition>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1" name="Rectangle 2"/>
          <p:cNvSpPr>
            <a:spLocks noGrp="1" noChangeArrowheads="1"/>
          </p:cNvSpPr>
          <p:nvPr>
            <p:ph type="title"/>
          </p:nvPr>
        </p:nvSpPr>
        <p:spPr/>
        <p:txBody>
          <a:bodyPr/>
          <a:lstStyle/>
          <a:p>
            <a:pPr eaLnBrk="1" hangingPunct="1"/>
            <a:r>
              <a:rPr lang="en-US" dirty="0"/>
              <a:t>Filing Member Functions - II</a:t>
            </a:r>
          </a:p>
        </p:txBody>
      </p:sp>
      <p:sp>
        <p:nvSpPr>
          <p:cNvPr id="109572" name="Rectangle 3"/>
          <p:cNvSpPr>
            <a:spLocks noGrp="1" noChangeArrowheads="1"/>
          </p:cNvSpPr>
          <p:nvPr>
            <p:ph idx="1"/>
          </p:nvPr>
        </p:nvSpPr>
        <p:spPr>
          <a:xfrm>
            <a:off x="511175" y="1213351"/>
            <a:ext cx="7933930" cy="4708877"/>
          </a:xfrm>
        </p:spPr>
        <p:txBody>
          <a:bodyPr/>
          <a:lstStyle/>
          <a:p>
            <a:pPr marL="0" indent="0" eaLnBrk="1" hangingPunct="1">
              <a:lnSpc>
                <a:spcPct val="90000"/>
              </a:lnSpc>
              <a:buFontTx/>
              <a:buNone/>
            </a:pPr>
            <a:r>
              <a:rPr lang="en-US" sz="2200" dirty="0"/>
              <a:t>AutoCAD calls the </a:t>
            </a:r>
            <a:r>
              <a:rPr lang="en-US" sz="2200" dirty="0" err="1">
                <a:solidFill>
                  <a:srgbClr val="0070C0"/>
                </a:solidFill>
              </a:rPr>
              <a:t>dwgOut</a:t>
            </a:r>
            <a:r>
              <a:rPr lang="en-US" sz="2200" dirty="0"/>
              <a:t> which in turn calls your </a:t>
            </a:r>
            <a:r>
              <a:rPr lang="en-US" sz="2200" dirty="0" err="1">
                <a:solidFill>
                  <a:srgbClr val="0070C0"/>
                </a:solidFill>
              </a:rPr>
              <a:t>dwgOutFields</a:t>
            </a:r>
            <a:r>
              <a:rPr lang="en-US" sz="2200" dirty="0"/>
              <a:t> function on:</a:t>
            </a:r>
          </a:p>
          <a:p>
            <a:pPr lvl="1" eaLnBrk="1" hangingPunct="1">
              <a:lnSpc>
                <a:spcPct val="90000"/>
              </a:lnSpc>
              <a:spcBef>
                <a:spcPts val="1200"/>
              </a:spcBef>
            </a:pPr>
            <a:r>
              <a:rPr lang="en-US" sz="2000" dirty="0"/>
              <a:t>Save/</a:t>
            </a:r>
            <a:r>
              <a:rPr lang="en-US" sz="2000" dirty="0" err="1"/>
              <a:t>SaveAs</a:t>
            </a:r>
            <a:r>
              <a:rPr lang="en-US" sz="2000" dirty="0"/>
              <a:t>				</a:t>
            </a:r>
            <a:r>
              <a:rPr lang="en-US" sz="2000" i="1" dirty="0" err="1"/>
              <a:t>kFileFiler</a:t>
            </a:r>
            <a:endParaRPr lang="en-US" sz="2000" i="1" dirty="0"/>
          </a:p>
          <a:p>
            <a:pPr lvl="1">
              <a:lnSpc>
                <a:spcPct val="90000"/>
              </a:lnSpc>
              <a:spcBef>
                <a:spcPts val="1200"/>
              </a:spcBef>
            </a:pPr>
            <a:r>
              <a:rPr lang="en-US" sz="2000" dirty="0" err="1"/>
              <a:t>Wblock</a:t>
            </a:r>
            <a:r>
              <a:rPr lang="en-US" sz="2000" dirty="0"/>
              <a:t>				</a:t>
            </a:r>
            <a:r>
              <a:rPr lang="en-US" sz="2000" i="1" dirty="0" err="1"/>
              <a:t>kWblockCloneFiler</a:t>
            </a:r>
            <a:r>
              <a:rPr lang="en-US" sz="2000" i="1" dirty="0"/>
              <a:t>  + </a:t>
            </a:r>
            <a:r>
              <a:rPr lang="en-US" sz="2000" i="1" dirty="0" err="1"/>
              <a:t>kIdXlateFiler</a:t>
            </a:r>
            <a:endParaRPr lang="en-US" sz="2000" i="1" dirty="0"/>
          </a:p>
          <a:p>
            <a:pPr lvl="1" eaLnBrk="1" hangingPunct="1">
              <a:lnSpc>
                <a:spcPct val="90000"/>
              </a:lnSpc>
              <a:spcBef>
                <a:spcPts val="1200"/>
              </a:spcBef>
            </a:pPr>
            <a:r>
              <a:rPr lang="en-US" sz="2000" dirty="0"/>
              <a:t>Insert,  </a:t>
            </a:r>
            <a:r>
              <a:rPr lang="en-US" sz="2000" dirty="0" err="1"/>
              <a:t>Xref</a:t>
            </a:r>
            <a:r>
              <a:rPr lang="en-US" sz="2000" dirty="0"/>
              <a:t> 				</a:t>
            </a:r>
            <a:r>
              <a:rPr lang="en-US" sz="2000" i="1" dirty="0" err="1"/>
              <a:t>kDeepCloneFiler</a:t>
            </a:r>
            <a:r>
              <a:rPr lang="en-US" sz="2000" i="1" dirty="0"/>
              <a:t> + </a:t>
            </a:r>
            <a:r>
              <a:rPr lang="en-US" sz="2000" i="1" dirty="0" err="1"/>
              <a:t>kIdXlateFiler</a:t>
            </a:r>
            <a:endParaRPr lang="en-US" sz="2000" i="1" dirty="0"/>
          </a:p>
          <a:p>
            <a:pPr lvl="1" eaLnBrk="1" hangingPunct="1">
              <a:lnSpc>
                <a:spcPct val="90000"/>
              </a:lnSpc>
              <a:spcBef>
                <a:spcPts val="1200"/>
              </a:spcBef>
            </a:pPr>
            <a:r>
              <a:rPr lang="en-US" sz="2000" dirty="0"/>
              <a:t>Copy					same as Insert</a:t>
            </a:r>
          </a:p>
          <a:p>
            <a:pPr lvl="1" eaLnBrk="1" hangingPunct="1">
              <a:lnSpc>
                <a:spcPct val="90000"/>
              </a:lnSpc>
              <a:spcBef>
                <a:spcPts val="0"/>
              </a:spcBef>
              <a:buFont typeface="Wingdings" pitchFamily="2" charset="2"/>
              <a:buNone/>
            </a:pPr>
            <a:r>
              <a:rPr lang="en-US" sz="2000" dirty="0"/>
              <a:t>  	(files out object’s state and files it into another object)</a:t>
            </a:r>
          </a:p>
          <a:p>
            <a:pPr lvl="1" eaLnBrk="1" hangingPunct="1">
              <a:lnSpc>
                <a:spcPct val="90000"/>
              </a:lnSpc>
              <a:spcBef>
                <a:spcPts val="1200"/>
              </a:spcBef>
            </a:pPr>
            <a:r>
              <a:rPr lang="en-US" sz="2000" dirty="0"/>
              <a:t>Purge					</a:t>
            </a:r>
            <a:r>
              <a:rPr lang="en-US" sz="2000" i="1" dirty="0" err="1"/>
              <a:t>kPurgeFiler</a:t>
            </a:r>
            <a:endParaRPr lang="en-US" sz="2000" dirty="0"/>
          </a:p>
          <a:p>
            <a:pPr lvl="1" eaLnBrk="1" hangingPunct="1">
              <a:lnSpc>
                <a:spcPct val="90000"/>
              </a:lnSpc>
              <a:spcBef>
                <a:spcPts val="1200"/>
              </a:spcBef>
            </a:pPr>
            <a:r>
              <a:rPr lang="en-US" sz="2000" dirty="0"/>
              <a:t>Object paging			</a:t>
            </a:r>
            <a:r>
              <a:rPr lang="en-US" sz="2000" i="1" dirty="0" err="1"/>
              <a:t>kPageFiler</a:t>
            </a:r>
            <a:endParaRPr lang="en-US" sz="2000" i="1" dirty="0"/>
          </a:p>
          <a:p>
            <a:pPr lvl="1" eaLnBrk="1" hangingPunct="1">
              <a:lnSpc>
                <a:spcPct val="90000"/>
              </a:lnSpc>
              <a:spcBef>
                <a:spcPts val="1200"/>
              </a:spcBef>
            </a:pPr>
            <a:r>
              <a:rPr lang="en-US" sz="2000" dirty="0"/>
              <a:t>Any Object modification	</a:t>
            </a:r>
            <a:r>
              <a:rPr lang="en-US" sz="2000" i="1" dirty="0" err="1"/>
              <a:t>kUndoFiler</a:t>
            </a:r>
            <a:endParaRPr lang="en-US" sz="2000" i="1" dirty="0"/>
          </a:p>
          <a:p>
            <a:pPr lvl="1" eaLnBrk="1" hangingPunct="1">
              <a:lnSpc>
                <a:spcPct val="90000"/>
              </a:lnSpc>
              <a:spcBef>
                <a:spcPts val="0"/>
              </a:spcBef>
              <a:buFont typeface="Wingdings" pitchFamily="2" charset="2"/>
              <a:buNone/>
            </a:pPr>
            <a:r>
              <a:rPr lang="en-US" sz="2000" dirty="0"/>
              <a:t>     for undo recording</a:t>
            </a:r>
          </a:p>
        </p:txBody>
      </p:sp>
    </p:spTree>
  </p:cSld>
  <p:clrMapOvr>
    <a:masterClrMapping/>
  </p:clrMapOvr>
  <p:transition>
    <p:fade thruBlk="1"/>
  </p:transition>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0595" name="Rectangle 2"/>
          <p:cNvSpPr>
            <a:spLocks noGrp="1" noChangeArrowheads="1"/>
          </p:cNvSpPr>
          <p:nvPr>
            <p:ph type="title"/>
          </p:nvPr>
        </p:nvSpPr>
        <p:spPr/>
        <p:txBody>
          <a:bodyPr/>
          <a:lstStyle/>
          <a:p>
            <a:pPr eaLnBrk="1" hangingPunct="1"/>
            <a:r>
              <a:rPr lang="en-US" dirty="0"/>
              <a:t>Filing Member Functions - III</a:t>
            </a:r>
          </a:p>
        </p:txBody>
      </p:sp>
      <p:sp>
        <p:nvSpPr>
          <p:cNvPr id="110596" name="Rectangle 3"/>
          <p:cNvSpPr>
            <a:spLocks noGrp="1" noChangeArrowheads="1"/>
          </p:cNvSpPr>
          <p:nvPr>
            <p:ph idx="1"/>
          </p:nvPr>
        </p:nvSpPr>
        <p:spPr>
          <a:xfrm>
            <a:off x="387350" y="1051426"/>
            <a:ext cx="7933930" cy="4708877"/>
          </a:xfrm>
        </p:spPr>
        <p:txBody>
          <a:bodyPr/>
          <a:lstStyle/>
          <a:p>
            <a:pPr marL="0" indent="0" eaLnBrk="1" hangingPunct="1">
              <a:lnSpc>
                <a:spcPct val="90000"/>
              </a:lnSpc>
              <a:spcBef>
                <a:spcPts val="900"/>
              </a:spcBef>
              <a:buFontTx/>
              <a:buNone/>
            </a:pPr>
            <a:r>
              <a:rPr lang="en-US" sz="2400" dirty="0"/>
              <a:t>AutoCAD calls </a:t>
            </a:r>
            <a:r>
              <a:rPr lang="en-US" sz="2400" dirty="0" err="1">
                <a:solidFill>
                  <a:srgbClr val="0070C0"/>
                </a:solidFill>
              </a:rPr>
              <a:t>dxfOut</a:t>
            </a:r>
            <a:r>
              <a:rPr lang="en-US" sz="2400" dirty="0">
                <a:solidFill>
                  <a:srgbClr val="0070C0"/>
                </a:solidFill>
              </a:rPr>
              <a:t> </a:t>
            </a:r>
            <a:r>
              <a:rPr lang="en-US" sz="2400" dirty="0"/>
              <a:t>which calls your </a:t>
            </a:r>
            <a:r>
              <a:rPr lang="en-US" sz="2400" dirty="0" err="1">
                <a:solidFill>
                  <a:srgbClr val="0070C0"/>
                </a:solidFill>
              </a:rPr>
              <a:t>dxfOutFields</a:t>
            </a:r>
            <a:r>
              <a:rPr lang="en-US" sz="2400" dirty="0">
                <a:solidFill>
                  <a:srgbClr val="0070C0"/>
                </a:solidFill>
              </a:rPr>
              <a:t> </a:t>
            </a:r>
            <a:r>
              <a:rPr lang="en-US" sz="2400" dirty="0"/>
              <a:t>function on:</a:t>
            </a:r>
          </a:p>
          <a:p>
            <a:pPr lvl="1">
              <a:lnSpc>
                <a:spcPct val="90000"/>
              </a:lnSpc>
              <a:spcBef>
                <a:spcPts val="900"/>
              </a:spcBef>
            </a:pPr>
            <a:r>
              <a:rPr lang="en-US" sz="2000" dirty="0">
                <a:solidFill>
                  <a:schemeClr val="tx1"/>
                </a:solidFill>
              </a:rPr>
              <a:t>WBLOCK		</a:t>
            </a:r>
            <a:r>
              <a:rPr lang="en-US" sz="2000" i="1" dirty="0" err="1">
                <a:solidFill>
                  <a:schemeClr val="tx1"/>
                </a:solidFill>
              </a:rPr>
              <a:t>kFileFiler</a:t>
            </a:r>
            <a:endParaRPr lang="en-US" sz="2000" i="1" dirty="0">
              <a:solidFill>
                <a:schemeClr val="tx1"/>
              </a:solidFill>
            </a:endParaRPr>
          </a:p>
          <a:p>
            <a:pPr lvl="1">
              <a:lnSpc>
                <a:spcPct val="90000"/>
              </a:lnSpc>
              <a:spcBef>
                <a:spcPts val="900"/>
              </a:spcBef>
            </a:pPr>
            <a:r>
              <a:rPr lang="en-US" sz="2000" dirty="0">
                <a:solidFill>
                  <a:schemeClr val="tx1"/>
                </a:solidFill>
              </a:rPr>
              <a:t>SAVE			</a:t>
            </a:r>
            <a:r>
              <a:rPr lang="en-US" sz="2000" i="1" dirty="0" err="1">
                <a:solidFill>
                  <a:schemeClr val="tx1"/>
                </a:solidFill>
              </a:rPr>
              <a:t>kFileFiler</a:t>
            </a:r>
            <a:endParaRPr lang="en-US" sz="2000" i="1" dirty="0">
              <a:solidFill>
                <a:schemeClr val="tx1"/>
              </a:solidFill>
            </a:endParaRPr>
          </a:p>
          <a:p>
            <a:pPr lvl="1">
              <a:lnSpc>
                <a:spcPct val="90000"/>
              </a:lnSpc>
              <a:spcBef>
                <a:spcPts val="900"/>
              </a:spcBef>
            </a:pPr>
            <a:r>
              <a:rPr lang="en-US" sz="2000" dirty="0">
                <a:solidFill>
                  <a:schemeClr val="tx1"/>
                </a:solidFill>
              </a:rPr>
              <a:t>SAVEAS		</a:t>
            </a:r>
            <a:r>
              <a:rPr lang="en-US" sz="2000" i="1" dirty="0" err="1">
                <a:solidFill>
                  <a:schemeClr val="tx1"/>
                </a:solidFill>
              </a:rPr>
              <a:t>kFileFiler</a:t>
            </a:r>
            <a:endParaRPr lang="en-US" sz="2000" dirty="0">
              <a:solidFill>
                <a:schemeClr val="tx1"/>
              </a:solidFill>
            </a:endParaRPr>
          </a:p>
          <a:p>
            <a:pPr lvl="1">
              <a:lnSpc>
                <a:spcPct val="90000"/>
              </a:lnSpc>
              <a:spcBef>
                <a:spcPts val="900"/>
              </a:spcBef>
            </a:pPr>
            <a:r>
              <a:rPr lang="en-US" sz="2000" dirty="0" err="1">
                <a:solidFill>
                  <a:schemeClr val="tx1"/>
                </a:solidFill>
              </a:rPr>
              <a:t>acdbEntGet</a:t>
            </a:r>
            <a:r>
              <a:rPr lang="en-US" sz="2000" dirty="0">
                <a:solidFill>
                  <a:schemeClr val="tx1"/>
                </a:solidFill>
              </a:rPr>
              <a:t>		</a:t>
            </a:r>
            <a:r>
              <a:rPr lang="en-US" sz="2000" i="1" dirty="0" err="1">
                <a:solidFill>
                  <a:schemeClr val="tx1"/>
                </a:solidFill>
              </a:rPr>
              <a:t>kBagFiler</a:t>
            </a:r>
            <a:r>
              <a:rPr lang="en-US" sz="2000" i="1" dirty="0">
                <a:solidFill>
                  <a:schemeClr val="tx1"/>
                </a:solidFill>
              </a:rPr>
              <a:t> </a:t>
            </a:r>
          </a:p>
          <a:p>
            <a:pPr lvl="1" eaLnBrk="1" hangingPunct="1">
              <a:lnSpc>
                <a:spcPct val="90000"/>
              </a:lnSpc>
              <a:spcBef>
                <a:spcPts val="900"/>
              </a:spcBef>
            </a:pPr>
            <a:endParaRPr lang="en-US" sz="900" i="1" dirty="0"/>
          </a:p>
          <a:p>
            <a:pPr marL="0" indent="0" eaLnBrk="1" hangingPunct="1">
              <a:lnSpc>
                <a:spcPct val="90000"/>
              </a:lnSpc>
              <a:spcBef>
                <a:spcPts val="900"/>
              </a:spcBef>
              <a:buFontTx/>
              <a:buNone/>
            </a:pPr>
            <a:r>
              <a:rPr lang="en-US" sz="2400" dirty="0"/>
              <a:t>AutoCAD calls </a:t>
            </a:r>
            <a:r>
              <a:rPr lang="en-US" sz="2400" dirty="0" err="1">
                <a:solidFill>
                  <a:srgbClr val="0070C0"/>
                </a:solidFill>
              </a:rPr>
              <a:t>dxfIn</a:t>
            </a:r>
            <a:r>
              <a:rPr lang="en-US" sz="2400" dirty="0"/>
              <a:t> which calls your </a:t>
            </a:r>
            <a:r>
              <a:rPr lang="en-US" sz="2400" dirty="0" err="1">
                <a:solidFill>
                  <a:srgbClr val="0070C0"/>
                </a:solidFill>
              </a:rPr>
              <a:t>dxfInFields</a:t>
            </a:r>
            <a:r>
              <a:rPr lang="en-US" sz="2400" dirty="0"/>
              <a:t> function on:</a:t>
            </a:r>
          </a:p>
          <a:p>
            <a:pPr lvl="1">
              <a:lnSpc>
                <a:spcPct val="90000"/>
              </a:lnSpc>
              <a:spcBef>
                <a:spcPts val="900"/>
              </a:spcBef>
            </a:pPr>
            <a:r>
              <a:rPr lang="en-US" sz="2000" dirty="0">
                <a:solidFill>
                  <a:schemeClr val="tx1"/>
                </a:solidFill>
              </a:rPr>
              <a:t>OPEN		</a:t>
            </a:r>
            <a:r>
              <a:rPr lang="en-US" sz="2000" i="1" dirty="0" err="1">
                <a:solidFill>
                  <a:schemeClr val="tx1"/>
                </a:solidFill>
              </a:rPr>
              <a:t>kFileFiler</a:t>
            </a:r>
            <a:endParaRPr lang="en-US" sz="2000" i="1" dirty="0">
              <a:solidFill>
                <a:schemeClr val="tx1"/>
              </a:solidFill>
            </a:endParaRPr>
          </a:p>
          <a:p>
            <a:pPr lvl="1">
              <a:lnSpc>
                <a:spcPct val="90000"/>
              </a:lnSpc>
              <a:spcBef>
                <a:spcPts val="900"/>
              </a:spcBef>
            </a:pPr>
            <a:r>
              <a:rPr lang="en-US" sz="2000" dirty="0">
                <a:solidFill>
                  <a:schemeClr val="tx1"/>
                </a:solidFill>
              </a:rPr>
              <a:t>INSERT		</a:t>
            </a:r>
            <a:r>
              <a:rPr lang="en-US" sz="2000" i="1" dirty="0" err="1">
                <a:solidFill>
                  <a:schemeClr val="tx1"/>
                </a:solidFill>
              </a:rPr>
              <a:t>kFileFiler</a:t>
            </a:r>
            <a:endParaRPr lang="en-US" sz="2000" dirty="0">
              <a:solidFill>
                <a:schemeClr val="tx1"/>
              </a:solidFill>
            </a:endParaRPr>
          </a:p>
          <a:p>
            <a:pPr lvl="1">
              <a:lnSpc>
                <a:spcPct val="90000"/>
              </a:lnSpc>
              <a:spcBef>
                <a:spcPts val="900"/>
              </a:spcBef>
            </a:pPr>
            <a:r>
              <a:rPr lang="en-US" sz="2000" dirty="0" err="1">
                <a:solidFill>
                  <a:schemeClr val="tx1"/>
                </a:solidFill>
              </a:rPr>
              <a:t>acdbEntMod</a:t>
            </a:r>
            <a:r>
              <a:rPr lang="en-US" sz="2000" dirty="0">
                <a:solidFill>
                  <a:schemeClr val="tx1"/>
                </a:solidFill>
              </a:rPr>
              <a:t>,   </a:t>
            </a:r>
            <a:r>
              <a:rPr lang="en-US" sz="2000" dirty="0" err="1">
                <a:solidFill>
                  <a:schemeClr val="tx1"/>
                </a:solidFill>
              </a:rPr>
              <a:t>acdbEntMake</a:t>
            </a:r>
            <a:r>
              <a:rPr lang="en-US" sz="2000" dirty="0">
                <a:solidFill>
                  <a:schemeClr val="tx1"/>
                </a:solidFill>
              </a:rPr>
              <a:t>,   </a:t>
            </a:r>
            <a:r>
              <a:rPr lang="en-US" sz="2000" dirty="0" err="1">
                <a:solidFill>
                  <a:schemeClr val="tx1"/>
                </a:solidFill>
              </a:rPr>
              <a:t>acdbEntMakeX</a:t>
            </a:r>
            <a:r>
              <a:rPr lang="en-US" sz="2000" dirty="0">
                <a:solidFill>
                  <a:schemeClr val="tx1"/>
                </a:solidFill>
              </a:rPr>
              <a:t> 	 </a:t>
            </a:r>
            <a:r>
              <a:rPr lang="en-US" sz="2000" i="1" dirty="0" err="1">
                <a:solidFill>
                  <a:schemeClr val="tx1"/>
                </a:solidFill>
              </a:rPr>
              <a:t>kBagFiler</a:t>
            </a:r>
            <a:r>
              <a:rPr lang="en-US" sz="2000" i="1" dirty="0">
                <a:solidFill>
                  <a:schemeClr val="tx1"/>
                </a:solidFill>
              </a:rPr>
              <a:t> </a:t>
            </a:r>
          </a:p>
        </p:txBody>
      </p:sp>
    </p:spTree>
  </p:cSld>
  <p:clrMapOvr>
    <a:masterClrMapping/>
  </p:clrMapOvr>
  <p:transition>
    <p:fade thruBlk="1"/>
  </p:transition>
</p:sld>
</file>

<file path=ppt/slides/slide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1619" name="Rectangle 2"/>
          <p:cNvSpPr>
            <a:spLocks noGrp="1" noChangeArrowheads="1"/>
          </p:cNvSpPr>
          <p:nvPr>
            <p:ph type="title"/>
          </p:nvPr>
        </p:nvSpPr>
        <p:spPr/>
        <p:txBody>
          <a:bodyPr/>
          <a:lstStyle/>
          <a:p>
            <a:pPr eaLnBrk="1" hangingPunct="1"/>
            <a:r>
              <a:rPr lang="en-US" dirty="0" err="1"/>
              <a:t>AcDbDxfFiler</a:t>
            </a:r>
            <a:endParaRPr lang="en-US" dirty="0"/>
          </a:p>
        </p:txBody>
      </p:sp>
      <p:sp>
        <p:nvSpPr>
          <p:cNvPr id="111620" name="Rectangle 3"/>
          <p:cNvSpPr>
            <a:spLocks noGrp="1" noChangeArrowheads="1"/>
          </p:cNvSpPr>
          <p:nvPr>
            <p:ph idx="1"/>
          </p:nvPr>
        </p:nvSpPr>
        <p:spPr>
          <a:xfrm>
            <a:off x="425450" y="1108576"/>
            <a:ext cx="7933930" cy="4708877"/>
          </a:xfrm>
        </p:spPr>
        <p:txBody>
          <a:bodyPr/>
          <a:lstStyle/>
          <a:p>
            <a:pPr marL="0" indent="0" eaLnBrk="1" hangingPunct="1">
              <a:spcBef>
                <a:spcPts val="1200"/>
              </a:spcBef>
              <a:buFontTx/>
              <a:buNone/>
            </a:pPr>
            <a:r>
              <a:rPr lang="en-US" sz="2400" dirty="0"/>
              <a:t>Data sent to a DXF filer is tagged with DXF group codes</a:t>
            </a:r>
          </a:p>
          <a:p>
            <a:pPr lvl="1" eaLnBrk="1" hangingPunct="1">
              <a:spcBef>
                <a:spcPts val="1200"/>
              </a:spcBef>
            </a:pPr>
            <a:r>
              <a:rPr lang="en-US" sz="2000" dirty="0"/>
              <a:t>Group code ranges for each data type</a:t>
            </a:r>
          </a:p>
          <a:p>
            <a:pPr lvl="1" eaLnBrk="1" hangingPunct="1">
              <a:spcBef>
                <a:spcPts val="1200"/>
              </a:spcBef>
            </a:pPr>
            <a:r>
              <a:rPr lang="en-US" sz="2000" dirty="0" err="1">
                <a:solidFill>
                  <a:srgbClr val="0070C0"/>
                </a:solidFill>
              </a:rPr>
              <a:t>AcDb</a:t>
            </a:r>
            <a:r>
              <a:rPr lang="en-US" sz="2000" dirty="0">
                <a:solidFill>
                  <a:srgbClr val="0070C0"/>
                </a:solidFill>
              </a:rPr>
              <a:t> </a:t>
            </a:r>
            <a:r>
              <a:rPr lang="en-US" sz="2000" dirty="0" err="1"/>
              <a:t>enum</a:t>
            </a:r>
            <a:r>
              <a:rPr lang="en-US" sz="2000" dirty="0"/>
              <a:t> has first in each range use +1, +2, etc to get others</a:t>
            </a:r>
          </a:p>
          <a:p>
            <a:pPr lvl="1" eaLnBrk="1" hangingPunct="1">
              <a:spcBef>
                <a:spcPts val="1200"/>
              </a:spcBef>
            </a:pPr>
            <a:r>
              <a:rPr lang="en-US" sz="2000" noProof="1">
                <a:solidFill>
                  <a:srgbClr val="0070C0"/>
                </a:solidFill>
              </a:rPr>
              <a:t>AcDb::DxfCode</a:t>
            </a:r>
            <a:endParaRPr lang="en-US" sz="2000" dirty="0">
              <a:solidFill>
                <a:srgbClr val="0070C0"/>
              </a:solidFill>
            </a:endParaRPr>
          </a:p>
          <a:p>
            <a:pPr lvl="1" eaLnBrk="1" hangingPunct="1"/>
            <a:endParaRPr lang="en-US" dirty="0"/>
          </a:p>
          <a:p>
            <a:pPr marL="0" indent="0" eaLnBrk="1" hangingPunct="1">
              <a:buFontTx/>
              <a:buNone/>
            </a:pPr>
            <a:r>
              <a:rPr lang="en-US" sz="2400" dirty="0"/>
              <a:t>Groups may come in any sequence</a:t>
            </a:r>
          </a:p>
        </p:txBody>
      </p:sp>
    </p:spTree>
  </p:cSld>
  <p:clrMapOvr>
    <a:masterClrMapping/>
  </p:clrMapOvr>
  <p:transition>
    <p:fade thruBlk="1"/>
  </p:transition>
</p:sld>
</file>

<file path=ppt/slides/slide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43" name="Rectangle 2"/>
          <p:cNvSpPr>
            <a:spLocks noGrp="1" noChangeArrowheads="1"/>
          </p:cNvSpPr>
          <p:nvPr>
            <p:ph type="title"/>
          </p:nvPr>
        </p:nvSpPr>
        <p:spPr>
          <a:xfrm>
            <a:off x="749300" y="255530"/>
            <a:ext cx="7933930" cy="716020"/>
          </a:xfrm>
        </p:spPr>
        <p:txBody>
          <a:bodyPr/>
          <a:lstStyle/>
          <a:p>
            <a:pPr eaLnBrk="1" hangingPunct="1"/>
            <a:r>
              <a:rPr lang="en-US" dirty="0"/>
              <a:t>Check You Have Access Rights</a:t>
            </a:r>
          </a:p>
        </p:txBody>
      </p:sp>
      <p:sp>
        <p:nvSpPr>
          <p:cNvPr id="112644" name="Rectangle 3"/>
          <p:cNvSpPr>
            <a:spLocks noGrp="1" noChangeArrowheads="1"/>
          </p:cNvSpPr>
          <p:nvPr>
            <p:ph idx="1"/>
          </p:nvPr>
        </p:nvSpPr>
        <p:spPr>
          <a:xfrm>
            <a:off x="482600" y="1222877"/>
            <a:ext cx="7933930" cy="2853824"/>
          </a:xfrm>
        </p:spPr>
        <p:txBody>
          <a:bodyPr/>
          <a:lstStyle/>
          <a:p>
            <a:pPr marL="0" indent="0" eaLnBrk="1" hangingPunct="1">
              <a:lnSpc>
                <a:spcPct val="90000"/>
              </a:lnSpc>
              <a:buSzPct val="65000"/>
              <a:buFontTx/>
              <a:buNone/>
            </a:pPr>
            <a:r>
              <a:rPr lang="en-US" sz="2400" dirty="0"/>
              <a:t>Member functions should first call one of these:</a:t>
            </a:r>
            <a:endParaRPr lang="en-US" sz="2400" dirty="0">
              <a:solidFill>
                <a:srgbClr val="92D050"/>
              </a:solidFill>
            </a:endParaRPr>
          </a:p>
          <a:p>
            <a:pPr lvl="1" eaLnBrk="1" hangingPunct="1">
              <a:lnSpc>
                <a:spcPct val="90000"/>
              </a:lnSpc>
              <a:spcBef>
                <a:spcPts val="1200"/>
              </a:spcBef>
            </a:pPr>
            <a:r>
              <a:rPr lang="en-US" sz="2000" dirty="0">
                <a:solidFill>
                  <a:srgbClr val="0070C0"/>
                </a:solidFill>
              </a:rPr>
              <a:t>assertReadEnabled</a:t>
            </a:r>
          </a:p>
          <a:p>
            <a:pPr lvl="2" eaLnBrk="1" hangingPunct="1">
              <a:lnSpc>
                <a:spcPct val="90000"/>
              </a:lnSpc>
              <a:buSzPct val="65000"/>
            </a:pPr>
            <a:r>
              <a:rPr lang="en-US" sz="2000" dirty="0"/>
              <a:t>Every member function that reads data</a:t>
            </a:r>
          </a:p>
          <a:p>
            <a:pPr lvl="1" eaLnBrk="1" hangingPunct="1">
              <a:lnSpc>
                <a:spcPct val="90000"/>
              </a:lnSpc>
              <a:spcBef>
                <a:spcPts val="1200"/>
              </a:spcBef>
            </a:pPr>
            <a:r>
              <a:rPr lang="en-US" sz="2000" dirty="0" err="1">
                <a:solidFill>
                  <a:srgbClr val="0070C0"/>
                </a:solidFill>
              </a:rPr>
              <a:t>assertWriteEnabled</a:t>
            </a:r>
            <a:endParaRPr lang="en-US" sz="2000" dirty="0">
              <a:solidFill>
                <a:srgbClr val="0070C0"/>
              </a:solidFill>
            </a:endParaRPr>
          </a:p>
          <a:p>
            <a:pPr lvl="2" eaLnBrk="1" hangingPunct="1">
              <a:lnSpc>
                <a:spcPct val="90000"/>
              </a:lnSpc>
              <a:buSzPct val="65000"/>
            </a:pPr>
            <a:r>
              <a:rPr lang="en-US" sz="2000" dirty="0"/>
              <a:t>Every member function that modifies data</a:t>
            </a:r>
          </a:p>
          <a:p>
            <a:pPr lvl="1" eaLnBrk="1" hangingPunct="1">
              <a:lnSpc>
                <a:spcPct val="90000"/>
              </a:lnSpc>
              <a:spcBef>
                <a:spcPts val="1200"/>
              </a:spcBef>
            </a:pPr>
            <a:r>
              <a:rPr lang="en-US" sz="2000" dirty="0" err="1">
                <a:solidFill>
                  <a:srgbClr val="0070C0"/>
                </a:solidFill>
              </a:rPr>
              <a:t>assertNotifyEnabled</a:t>
            </a:r>
            <a:endParaRPr lang="en-US" sz="2000" dirty="0">
              <a:solidFill>
                <a:srgbClr val="0070C0"/>
              </a:solidFill>
            </a:endParaRPr>
          </a:p>
          <a:p>
            <a:pPr lvl="2" eaLnBrk="1" hangingPunct="1">
              <a:lnSpc>
                <a:spcPct val="90000"/>
              </a:lnSpc>
              <a:buSzPct val="65000"/>
            </a:pPr>
            <a:r>
              <a:rPr lang="en-US" sz="2000" dirty="0"/>
              <a:t>Used internally</a:t>
            </a:r>
          </a:p>
        </p:txBody>
      </p:sp>
    </p:spTree>
  </p:cSld>
  <p:clrMapOvr>
    <a:masterClrMapping/>
  </p:clrMapOvr>
  <p:transition>
    <p:fade thruBlk="1"/>
  </p:transition>
</p:sld>
</file>

<file path=ppt/theme/theme1.xml><?xml version="1.0" encoding="utf-8"?>
<a:theme xmlns:a="http://schemas.openxmlformats.org/drawingml/2006/main" name="Ads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DSK_Blac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utodeskTheme">
  <a:themeElements>
    <a:clrScheme name="Autodesk Corporate Colors">
      <a:dk1>
        <a:srgbClr val="000000"/>
      </a:dk1>
      <a:lt1>
        <a:srgbClr val="FFFFFF"/>
      </a:lt1>
      <a:dk2>
        <a:srgbClr val="000000"/>
      </a:dk2>
      <a:lt2>
        <a:srgbClr val="FFFFFF"/>
      </a:lt2>
      <a:accent1>
        <a:srgbClr val="00ABE6"/>
      </a:accent1>
      <a:accent2>
        <a:srgbClr val="87BC40"/>
      </a:accent2>
      <a:accent3>
        <a:srgbClr val="32BCAD"/>
      </a:accent3>
      <a:accent4>
        <a:srgbClr val="1B58A8"/>
      </a:accent4>
      <a:accent5>
        <a:srgbClr val="005E30"/>
      </a:accent5>
      <a:accent6>
        <a:srgbClr val="007272"/>
      </a:accent6>
      <a:hlink>
        <a:srgbClr val="007272"/>
      </a:hlink>
      <a:folHlink>
        <a:srgbClr val="0072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Title Slide</Template>
  <TotalTime>28341</TotalTime>
  <Words>6055</Words>
  <Application>Microsoft Office PowerPoint</Application>
  <PresentationFormat>On-screen Show (4:3)</PresentationFormat>
  <Paragraphs>1513</Paragraphs>
  <Slides>128</Slides>
  <Notes>120</Notes>
  <HiddenSlides>2</HiddenSlides>
  <MMClips>0</MMClips>
  <ScaleCrop>false</ScaleCrop>
  <HeadingPairs>
    <vt:vector size="8" baseType="variant">
      <vt:variant>
        <vt:lpstr>Fonts Used</vt:lpstr>
      </vt:variant>
      <vt:variant>
        <vt:i4>10</vt:i4>
      </vt:variant>
      <vt:variant>
        <vt:lpstr>Theme</vt:lpstr>
      </vt:variant>
      <vt:variant>
        <vt:i4>3</vt:i4>
      </vt:variant>
      <vt:variant>
        <vt:lpstr>Embedded OLE Servers</vt:lpstr>
      </vt:variant>
      <vt:variant>
        <vt:i4>2</vt:i4>
      </vt:variant>
      <vt:variant>
        <vt:lpstr>Slide Titles</vt:lpstr>
      </vt:variant>
      <vt:variant>
        <vt:i4>128</vt:i4>
      </vt:variant>
    </vt:vector>
  </HeadingPairs>
  <TitlesOfParts>
    <vt:vector size="143" baseType="lpstr">
      <vt:lpstr>Arial</vt:lpstr>
      <vt:lpstr>Arial Unicode MS</vt:lpstr>
      <vt:lpstr>Calibri</vt:lpstr>
      <vt:lpstr>Courier New</vt:lpstr>
      <vt:lpstr>Frutiger Next LT W1G</vt:lpstr>
      <vt:lpstr>Gill Sans</vt:lpstr>
      <vt:lpstr>Lucida Grande</vt:lpstr>
      <vt:lpstr>Tahoma</vt:lpstr>
      <vt:lpstr>Times New Roman</vt:lpstr>
      <vt:lpstr>Wingdings</vt:lpstr>
      <vt:lpstr>Adsk</vt:lpstr>
      <vt:lpstr>ADSK_Black</vt:lpstr>
      <vt:lpstr>AutodeskTheme</vt:lpstr>
      <vt:lpstr>Worksheet</vt:lpstr>
      <vt:lpstr>Chart</vt:lpstr>
      <vt:lpstr>PowerPoint Presentation</vt:lpstr>
      <vt:lpstr>Developer Technical Services</vt:lpstr>
      <vt:lpstr>PowerPoint Presentation</vt:lpstr>
      <vt:lpstr>PowerPoint Presentation</vt:lpstr>
      <vt:lpstr>Course Objective</vt:lpstr>
      <vt:lpstr>Class Agenda</vt:lpstr>
      <vt:lpstr>Class Schedule</vt:lpstr>
      <vt:lpstr>Training Material</vt:lpstr>
      <vt:lpstr>Agenda</vt:lpstr>
      <vt:lpstr>API Overview</vt:lpstr>
      <vt:lpstr>What is an API?</vt:lpstr>
      <vt:lpstr>API Packaging</vt:lpstr>
      <vt:lpstr>Client/Server Interaction</vt:lpstr>
      <vt:lpstr>The Plug-In Architecture</vt:lpstr>
      <vt:lpstr>Forms of Client Code</vt:lpstr>
      <vt:lpstr>AutoCAD APIs and IDEs</vt:lpstr>
      <vt:lpstr>API Implementation II</vt:lpstr>
      <vt:lpstr>Old API Performance Comparison</vt:lpstr>
      <vt:lpstr>How to Store Your Data in AutoCAD</vt:lpstr>
      <vt:lpstr>How to Store Your Data in AutoCAD</vt:lpstr>
      <vt:lpstr>API Comparison Summary</vt:lpstr>
      <vt:lpstr>Agenda</vt:lpstr>
      <vt:lpstr>AutoCAD: Hello.arx</vt:lpstr>
      <vt:lpstr>What is ObjectARX?</vt:lpstr>
      <vt:lpstr>What can I do with ObjectARX?</vt:lpstr>
      <vt:lpstr>Getting the ObjectARX SDK</vt:lpstr>
      <vt:lpstr>Binary compatibility</vt:lpstr>
      <vt:lpstr>Development Environment</vt:lpstr>
      <vt:lpstr>ObjectARX SDK Contents</vt:lpstr>
      <vt:lpstr>Main Libraries - I</vt:lpstr>
      <vt:lpstr>Main Libraries - II</vt:lpstr>
      <vt:lpstr>Utilities</vt:lpstr>
      <vt:lpstr>On-line Documentation</vt:lpstr>
      <vt:lpstr>Samples</vt:lpstr>
      <vt:lpstr>.ARX = .DLL + 2 exported functions</vt:lpstr>
      <vt:lpstr>Loading ObjectARX Applications I</vt:lpstr>
      <vt:lpstr>Loading ObjectARX Applications II</vt:lpstr>
      <vt:lpstr>Wrong ARX Memory Management</vt:lpstr>
      <vt:lpstr>Correct ARX Memory Management </vt:lpstr>
      <vt:lpstr>Correct ARX Memory Management II</vt:lpstr>
      <vt:lpstr>Getting Started</vt:lpstr>
      <vt:lpstr>Command Mechanism I</vt:lpstr>
      <vt:lpstr>Command Mechanism II</vt:lpstr>
      <vt:lpstr>Lab - Step 1</vt:lpstr>
      <vt:lpstr>Prompting for User Input</vt:lpstr>
      <vt:lpstr>ObjectARX 2021 Wizards</vt:lpstr>
      <vt:lpstr>Lab - Step 2</vt:lpstr>
      <vt:lpstr>Agenda</vt:lpstr>
      <vt:lpstr>Terminology</vt:lpstr>
      <vt:lpstr>ObjectDBX: Introduction</vt:lpstr>
      <vt:lpstr>What is ObjectDBX and RealDWG?</vt:lpstr>
      <vt:lpstr>DWG Viewers</vt:lpstr>
      <vt:lpstr>Database Framework </vt:lpstr>
      <vt:lpstr>Enabling Custom Objects w/o ACAD</vt:lpstr>
      <vt:lpstr>Plug-In Model &amp; ObjectDBX</vt:lpstr>
      <vt:lpstr>ObjectARX &amp; ObjectDBX</vt:lpstr>
      <vt:lpstr>What can I do with ObjectARX?</vt:lpstr>
      <vt:lpstr>AutoCAD Drawing Database</vt:lpstr>
      <vt:lpstr>Object Identity</vt:lpstr>
      <vt:lpstr>Handles, Object IDs, Pointers</vt:lpstr>
      <vt:lpstr>Object ID and Entity Name</vt:lpstr>
      <vt:lpstr>Open Modes</vt:lpstr>
      <vt:lpstr>Transactions</vt:lpstr>
      <vt:lpstr>Nesting AcTransactions</vt:lpstr>
      <vt:lpstr>Getting an AcDbDatabase Object</vt:lpstr>
      <vt:lpstr>AcDbDatabase Ownership Hierarchy</vt:lpstr>
      <vt:lpstr>Object Model Overview</vt:lpstr>
      <vt:lpstr>Important Classes</vt:lpstr>
      <vt:lpstr>Snoop Tools for the AutoCAD Database</vt:lpstr>
      <vt:lpstr>Important Objects</vt:lpstr>
      <vt:lpstr>Iterating Through Containers</vt:lpstr>
      <vt:lpstr>Iterator Pattern</vt:lpstr>
      <vt:lpstr>RTTI – Runtime Type Identification </vt:lpstr>
      <vt:lpstr>AcRxClass I (Overview)</vt:lpstr>
      <vt:lpstr>AcRxClass II (Cont.)</vt:lpstr>
      <vt:lpstr>AcRxClass III (Object Diagram)</vt:lpstr>
      <vt:lpstr>AcRxClass IV (Roles)</vt:lpstr>
      <vt:lpstr>Storing Data in the Database</vt:lpstr>
      <vt:lpstr>Lab - Step 3</vt:lpstr>
      <vt:lpstr>AcDbDatabase Ownership Hierarchy</vt:lpstr>
      <vt:lpstr>Inter-Object References</vt:lpstr>
      <vt:lpstr>Inter-Object References</vt:lpstr>
      <vt:lpstr>Inter-Object References</vt:lpstr>
      <vt:lpstr>Inter-Object References</vt:lpstr>
      <vt:lpstr>Soft/Hard References</vt:lpstr>
      <vt:lpstr>Changing an Object’s Identity I</vt:lpstr>
      <vt:lpstr>Changing an Object’s Identity II</vt:lpstr>
      <vt:lpstr>Lab - Step 4</vt:lpstr>
      <vt:lpstr>Agenda</vt:lpstr>
      <vt:lpstr>ObjectDBX: Extend It!</vt:lpstr>
      <vt:lpstr>Create a New Class</vt:lpstr>
      <vt:lpstr>Filing</vt:lpstr>
      <vt:lpstr>Filing Out</vt:lpstr>
      <vt:lpstr>Filing In</vt:lpstr>
      <vt:lpstr>Filing Member Functions - I</vt:lpstr>
      <vt:lpstr>Filing Member Functions - II</vt:lpstr>
      <vt:lpstr>Filing Member Functions - III</vt:lpstr>
      <vt:lpstr>AcDbDxfFiler</vt:lpstr>
      <vt:lpstr>Check You Have Access Rights</vt:lpstr>
      <vt:lpstr>Proxy</vt:lpstr>
      <vt:lpstr>Lab - Step 5</vt:lpstr>
      <vt:lpstr>Graphics Display</vt:lpstr>
      <vt:lpstr>AcGi Class Diagram</vt:lpstr>
      <vt:lpstr>Graphics Acquisition</vt:lpstr>
      <vt:lpstr>AcGiGeometry</vt:lpstr>
      <vt:lpstr>AcGiSubEntityTraits</vt:lpstr>
      <vt:lpstr>Special Uses of AcGi</vt:lpstr>
      <vt:lpstr>Host-Defined Mechanisms</vt:lpstr>
      <vt:lpstr>AcDbEntity Protocol</vt:lpstr>
      <vt:lpstr>AcDbEntity Protocol</vt:lpstr>
      <vt:lpstr>Lab - Step 6</vt:lpstr>
      <vt:lpstr>Agenda</vt:lpstr>
      <vt:lpstr>AutoCAD: Multi-Document Environment (MDE)</vt:lpstr>
      <vt:lpstr>Documents</vt:lpstr>
      <vt:lpstr>Per-Document Data</vt:lpstr>
      <vt:lpstr>Current vs. Active Documents</vt:lpstr>
      <vt:lpstr>Agenda</vt:lpstr>
      <vt:lpstr>Notification System</vt:lpstr>
      <vt:lpstr>Notification</vt:lpstr>
      <vt:lpstr>Notification</vt:lpstr>
      <vt:lpstr>Notification Example</vt:lpstr>
      <vt:lpstr>ObjectDBX</vt:lpstr>
      <vt:lpstr>AutoCAD</vt:lpstr>
      <vt:lpstr>Acting as an Observer</vt:lpstr>
      <vt:lpstr>Acting as a Subject</vt:lpstr>
      <vt:lpstr>Lab - Step 7</vt:lpstr>
      <vt:lpstr>PowerPoint Presentation</vt:lpstr>
      <vt:lpstr>PowerPoint Presentation</vt:lpstr>
    </vt:vector>
  </TitlesOfParts>
  <Company>Autodesk,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Henry Lee</dc:creator>
  <cp:lastModifiedBy>Siddhartha Bhattacharya</cp:lastModifiedBy>
  <cp:revision>1605</cp:revision>
  <dcterms:created xsi:type="dcterms:W3CDTF">2000-02-29T18:19:05Z</dcterms:created>
  <dcterms:modified xsi:type="dcterms:W3CDTF">2021-04-07T06:12:05Z</dcterms:modified>
</cp:coreProperties>
</file>