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95" r:id="rId5"/>
  </p:sldMasterIdLst>
  <p:notesMasterIdLst>
    <p:notesMasterId r:id="rId21"/>
  </p:notesMasterIdLst>
  <p:handoutMasterIdLst>
    <p:handoutMasterId r:id="rId22"/>
  </p:handoutMasterIdLst>
  <p:sldIdLst>
    <p:sldId id="340" r:id="rId6"/>
    <p:sldId id="260" r:id="rId7"/>
    <p:sldId id="378" r:id="rId8"/>
    <p:sldId id="391" r:id="rId9"/>
    <p:sldId id="379" r:id="rId10"/>
    <p:sldId id="396" r:id="rId11"/>
    <p:sldId id="380" r:id="rId12"/>
    <p:sldId id="399" r:id="rId13"/>
    <p:sldId id="392" r:id="rId14"/>
    <p:sldId id="397" r:id="rId15"/>
    <p:sldId id="393" r:id="rId16"/>
    <p:sldId id="398" r:id="rId17"/>
    <p:sldId id="394" r:id="rId18"/>
    <p:sldId id="384" r:id="rId19"/>
    <p:sldId id="268" r:id="rId20"/>
  </p:sldIdLst>
  <p:sldSz cx="18288000" cy="10287000"/>
  <p:notesSz cx="6858000" cy="9144000"/>
  <p:defaultTextStyle>
    <a:defPPr rtl="0">
      <a:defRPr lang="de-DE"/>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C1025B7F-A7BA-4FCF-9071-D80D370D1345}">
          <p14:sldIdLst>
            <p14:sldId id="340"/>
            <p14:sldId id="260"/>
            <p14:sldId id="378"/>
            <p14:sldId id="391"/>
            <p14:sldId id="379"/>
            <p14:sldId id="396"/>
            <p14:sldId id="380"/>
            <p14:sldId id="399"/>
            <p14:sldId id="392"/>
            <p14:sldId id="397"/>
            <p14:sldId id="393"/>
            <p14:sldId id="398"/>
            <p14:sldId id="394"/>
            <p14:sldId id="384"/>
            <p14:sldId id="26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27" autoAdjust="0"/>
    <p:restoredTop sz="90408" autoAdjust="0"/>
  </p:normalViewPr>
  <p:slideViewPr>
    <p:cSldViewPr snapToGrid="0" showGuides="1">
      <p:cViewPr varScale="1">
        <p:scale>
          <a:sx n="65" d="100"/>
          <a:sy n="65" d="100"/>
        </p:scale>
        <p:origin x="1158" y="60"/>
      </p:cViewPr>
      <p:guideLst/>
    </p:cSldViewPr>
  </p:slideViewPr>
  <p:outlineViewPr>
    <p:cViewPr>
      <p:scale>
        <a:sx n="33" d="100"/>
        <a:sy n="33" d="100"/>
      </p:scale>
      <p:origin x="0" y="-92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72" d="100"/>
          <a:sy n="72" d="100"/>
        </p:scale>
        <p:origin x="3592" y="21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yn Johnson" userId="5b537da3-8fe8-412d-8c65-21230afc46da" providerId="ADAL" clId="{6FDA3E15-5C45-8B4C-95A6-D886973B6095}"/>
    <pc:docChg chg="custSel modSld">
      <pc:chgData name="Karyn Johnson" userId="5b537da3-8fe8-412d-8c65-21230afc46da" providerId="ADAL" clId="{6FDA3E15-5C45-8B4C-95A6-D886973B6095}" dt="2024-03-12T19:33:25.647" v="30" actId="20577"/>
      <pc:docMkLst>
        <pc:docMk/>
      </pc:docMkLst>
      <pc:sldChg chg="modSp mod">
        <pc:chgData name="Karyn Johnson" userId="5b537da3-8fe8-412d-8c65-21230afc46da" providerId="ADAL" clId="{6FDA3E15-5C45-8B4C-95A6-D886973B6095}" dt="2024-03-12T19:31:29.798" v="19" actId="20577"/>
        <pc:sldMkLst>
          <pc:docMk/>
          <pc:sldMk cId="4004373610" sldId="260"/>
        </pc:sldMkLst>
        <pc:spChg chg="mod">
          <ac:chgData name="Karyn Johnson" userId="5b537da3-8fe8-412d-8c65-21230afc46da" providerId="ADAL" clId="{6FDA3E15-5C45-8B4C-95A6-D886973B6095}" dt="2024-03-12T19:31:29.798" v="19" actId="20577"/>
          <ac:spMkLst>
            <pc:docMk/>
            <pc:sldMk cId="4004373610" sldId="260"/>
            <ac:spMk id="6" creationId="{DE300B98-EBB0-4EB7-A802-2D99A78FEFB9}"/>
          </ac:spMkLst>
        </pc:spChg>
      </pc:sldChg>
      <pc:sldChg chg="modSp mod">
        <pc:chgData name="Karyn Johnson" userId="5b537da3-8fe8-412d-8c65-21230afc46da" providerId="ADAL" clId="{6FDA3E15-5C45-8B4C-95A6-D886973B6095}" dt="2024-03-12T19:33:25.647" v="30" actId="20577"/>
        <pc:sldMkLst>
          <pc:docMk/>
          <pc:sldMk cId="864156575" sldId="392"/>
        </pc:sldMkLst>
        <pc:spChg chg="mod">
          <ac:chgData name="Karyn Johnson" userId="5b537da3-8fe8-412d-8c65-21230afc46da" providerId="ADAL" clId="{6FDA3E15-5C45-8B4C-95A6-D886973B6095}" dt="2024-03-12T19:33:25.647" v="30" actId="20577"/>
          <ac:spMkLst>
            <pc:docMk/>
            <pc:sldMk cId="864156575" sldId="392"/>
            <ac:spMk id="2" creationId="{0A11EDA3-0BF8-4B5E-85A9-9F30587B4E41}"/>
          </ac:spMkLst>
        </pc:spChg>
      </pc:sldChg>
      <pc:sldChg chg="modSp mod">
        <pc:chgData name="Karyn Johnson" userId="5b537da3-8fe8-412d-8c65-21230afc46da" providerId="ADAL" clId="{6FDA3E15-5C45-8B4C-95A6-D886973B6095}" dt="2024-03-04T19:29:42.069" v="0" actId="2711"/>
        <pc:sldMkLst>
          <pc:docMk/>
          <pc:sldMk cId="2067358906" sldId="393"/>
        </pc:sldMkLst>
        <pc:spChg chg="mod">
          <ac:chgData name="Karyn Johnson" userId="5b537da3-8fe8-412d-8c65-21230afc46da" providerId="ADAL" clId="{6FDA3E15-5C45-8B4C-95A6-D886973B6095}" dt="2024-03-04T19:29:42.069" v="0" actId="2711"/>
          <ac:spMkLst>
            <pc:docMk/>
            <pc:sldMk cId="2067358906" sldId="393"/>
            <ac:spMk id="2" creationId="{0A11EDA3-0BF8-4B5E-85A9-9F30587B4E41}"/>
          </ac:spMkLst>
        </pc:spChg>
      </pc:sldChg>
      <pc:sldChg chg="modSp mod">
        <pc:chgData name="Karyn Johnson" userId="5b537da3-8fe8-412d-8c65-21230afc46da" providerId="ADAL" clId="{6FDA3E15-5C45-8B4C-95A6-D886973B6095}" dt="2024-03-12T19:32:06.623" v="28" actId="20577"/>
        <pc:sldMkLst>
          <pc:docMk/>
          <pc:sldMk cId="2263849025" sldId="394"/>
        </pc:sldMkLst>
        <pc:spChg chg="mod">
          <ac:chgData name="Karyn Johnson" userId="5b537da3-8fe8-412d-8c65-21230afc46da" providerId="ADAL" clId="{6FDA3E15-5C45-8B4C-95A6-D886973B6095}" dt="2024-03-12T19:32:06.623" v="28" actId="20577"/>
          <ac:spMkLst>
            <pc:docMk/>
            <pc:sldMk cId="2263849025" sldId="394"/>
            <ac:spMk id="2" creationId="{0A11EDA3-0BF8-4B5E-85A9-9F30587B4E41}"/>
          </ac:spMkLst>
        </pc:spChg>
      </pc:sldChg>
      <pc:sldChg chg="modSp mod">
        <pc:chgData name="Karyn Johnson" userId="5b537da3-8fe8-412d-8c65-21230afc46da" providerId="ADAL" clId="{6FDA3E15-5C45-8B4C-95A6-D886973B6095}" dt="2024-03-12T19:31:47.879" v="21" actId="20577"/>
        <pc:sldMkLst>
          <pc:docMk/>
          <pc:sldMk cId="2119085554" sldId="397"/>
        </pc:sldMkLst>
        <pc:spChg chg="mod">
          <ac:chgData name="Karyn Johnson" userId="5b537da3-8fe8-412d-8c65-21230afc46da" providerId="ADAL" clId="{6FDA3E15-5C45-8B4C-95A6-D886973B6095}" dt="2024-03-12T19:31:47.879" v="21" actId="20577"/>
          <ac:spMkLst>
            <pc:docMk/>
            <pc:sldMk cId="2119085554" sldId="397"/>
            <ac:spMk id="2" creationId="{0A11EDA3-0BF8-4B5E-85A9-9F30587B4E41}"/>
          </ac:spMkLst>
        </pc:spChg>
      </pc:sldChg>
      <pc:sldChg chg="modSp mod">
        <pc:chgData name="Karyn Johnson" userId="5b537da3-8fe8-412d-8c65-21230afc46da" providerId="ADAL" clId="{6FDA3E15-5C45-8B4C-95A6-D886973B6095}" dt="2024-03-04T19:33:19.161" v="17" actId="2711"/>
        <pc:sldMkLst>
          <pc:docMk/>
          <pc:sldMk cId="831438791" sldId="398"/>
        </pc:sldMkLst>
        <pc:spChg chg="mod">
          <ac:chgData name="Karyn Johnson" userId="5b537da3-8fe8-412d-8c65-21230afc46da" providerId="ADAL" clId="{6FDA3E15-5C45-8B4C-95A6-D886973B6095}" dt="2024-03-04T19:33:19.161" v="17" actId="2711"/>
          <ac:spMkLst>
            <pc:docMk/>
            <pc:sldMk cId="831438791" sldId="398"/>
            <ac:spMk id="2" creationId="{0A11EDA3-0BF8-4B5E-85A9-9F30587B4E4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3F7DF1-D827-5548-9AE2-FF59F5C0902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a:extLst>
              <a:ext uri="{FF2B5EF4-FFF2-40B4-BE49-F238E27FC236}">
                <a16:creationId xmlns:a16="http://schemas.microsoft.com/office/drawing/2014/main" id="{2A385F73-628F-D74B-A4DF-091A78717B8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EE771518-BF64-6242-88B8-190AEC9B30FB}" type="datetimeFigureOut">
              <a:rPr lang="en-US" smtClean="0"/>
              <a:t>4/15/2024</a:t>
            </a:fld>
            <a:endParaRPr lang="en-US"/>
          </a:p>
        </p:txBody>
      </p:sp>
      <p:sp>
        <p:nvSpPr>
          <p:cNvPr id="4" name="Footer Placeholder 3">
            <a:extLst>
              <a:ext uri="{FF2B5EF4-FFF2-40B4-BE49-F238E27FC236}">
                <a16:creationId xmlns:a16="http://schemas.microsoft.com/office/drawing/2014/main" id="{8F20BDCB-7A5B-344E-8082-6616F10067B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Slide Number Placeholder 4">
            <a:extLst>
              <a:ext uri="{FF2B5EF4-FFF2-40B4-BE49-F238E27FC236}">
                <a16:creationId xmlns:a16="http://schemas.microsoft.com/office/drawing/2014/main" id="{3034396C-E4E0-754E-94EA-3963C9C26D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09FC41F-DDF7-F142-B1DB-95FCD2D0FD65}" type="slidenum">
              <a:rPr lang="en-US" smtClean="0"/>
              <a:t>‹#›</a:t>
            </a:fld>
            <a:endParaRPr lang="en-US"/>
          </a:p>
        </p:txBody>
      </p:sp>
    </p:spTree>
    <p:extLst>
      <p:ext uri="{BB962C8B-B14F-4D97-AF65-F5344CB8AC3E}">
        <p14:creationId xmlns:p14="http://schemas.microsoft.com/office/powerpoint/2010/main" val="4064713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07455F80-4897-EB40-9966-2C9B3E6EB828}" type="datetimeFigureOut">
              <a:rPr lang="en-US" smtClean="0"/>
              <a:t>4/15/2024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B509F8D-AC7F-834B-A1E5-1861C09894EA}" type="slidenum">
              <a:rPr lang="en-US" smtClean="0"/>
              <a:t>‹#›</a:t>
            </a:fld>
            <a:endParaRPr lang="en-US"/>
          </a:p>
        </p:txBody>
      </p:sp>
    </p:spTree>
    <p:extLst>
      <p:ext uri="{BB962C8B-B14F-4D97-AF65-F5344CB8AC3E}">
        <p14:creationId xmlns:p14="http://schemas.microsoft.com/office/powerpoint/2010/main" val="270841829"/>
      </p:ext>
    </p:extLst>
  </p:cSld>
  <p:clrMap bg1="lt1" tx1="dk1" bg2="lt2" tx2="dk2" accent1="accent1" accent2="accent2" accent3="accent3" accent4="accent4" accent5="accent5" accent6="accent6" hlink="hlink" folHlink="folHlink"/>
  <p:notesStyle>
    <a:lvl1pPr marL="0" algn="l" defTabSz="1828800" rtl="0" eaLnBrk="1" latinLnBrk="0" hangingPunct="1">
      <a:defRPr sz="2400" kern="1200">
        <a:solidFill>
          <a:schemeClr val="tx1"/>
        </a:solidFill>
        <a:latin typeface="+mn-lt"/>
        <a:ea typeface="+mn-ea"/>
        <a:cs typeface="+mn-cs"/>
      </a:defRPr>
    </a:lvl1pPr>
    <a:lvl2pPr marL="914400" algn="l" defTabSz="1828800" rtl="0" eaLnBrk="1" latinLnBrk="0" hangingPunct="1">
      <a:defRPr sz="2400" kern="1200">
        <a:solidFill>
          <a:schemeClr val="tx1"/>
        </a:solidFill>
        <a:latin typeface="+mn-lt"/>
        <a:ea typeface="+mn-ea"/>
        <a:cs typeface="+mn-cs"/>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0B509F8D-AC7F-834B-A1E5-1861C09894EA}" type="slidenum">
              <a:rPr lang="en-US" smtClean="0"/>
              <a:t>2</a:t>
            </a:fld>
            <a:endParaRPr lang="en-US"/>
          </a:p>
        </p:txBody>
      </p:sp>
    </p:spTree>
    <p:extLst>
      <p:ext uri="{BB962C8B-B14F-4D97-AF65-F5344CB8AC3E}">
        <p14:creationId xmlns:p14="http://schemas.microsoft.com/office/powerpoint/2010/main" val="18273740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rtlCol="0">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pPr rtl="0"/>
            <a:r>
              <a:rPr lang="de-de"/>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rtlCol="0">
            <a:spAutoFit/>
          </a:bodyPr>
          <a:lstStyle>
            <a:lvl1pPr marL="0" indent="0">
              <a:buNone/>
              <a:defRPr sz="2800"/>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rtlCol="0">
            <a:spAutoFit/>
          </a:bodyPr>
          <a:lstStyle>
            <a:lvl1pPr marL="0" indent="0">
              <a:buNone/>
              <a:defRPr sz="2200"/>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rtlCol="0"/>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rtlCol="0" anchor="b"/>
          <a:lstStyle>
            <a:lvl1pPr>
              <a:defRPr sz="8000"/>
            </a:lvl1pPr>
          </a:lstStyle>
          <a:p>
            <a:pPr rtl="0"/>
            <a:r>
              <a:rPr lang="de-de"/>
              <a:t>Presentation title </a:t>
            </a:r>
            <a:br>
              <a:rPr lang="en-US" dirty="0"/>
            </a:br>
            <a:r>
              <a:rPr lang="de-de"/>
              <a:t>extends to two </a:t>
            </a:r>
            <a:br>
              <a:rPr lang="en-US" dirty="0"/>
            </a:br>
            <a:r>
              <a:rPr lang="de-de"/>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rtlCol="0" anchor="ctr"/>
          <a:lstStyle>
            <a:lvl1pPr marL="0" indent="0" algn="ctr">
              <a:buNone/>
              <a:defRPr/>
            </a:lvl1pPr>
          </a:lstStyle>
          <a:p>
            <a:pPr rtl="0"/>
            <a:r>
              <a:rPr lang="de-de"/>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rtlCol="0" anchor="b">
            <a:spAutoFit/>
          </a:bodyPr>
          <a:lstStyle>
            <a:lvl1pPr marL="0" indent="0">
              <a:buNone/>
              <a:defRPr sz="1200">
                <a:solidFill>
                  <a:schemeClr val="bg1"/>
                </a:solidFill>
              </a:defRPr>
            </a:lvl1pPr>
            <a:lvl5pPr>
              <a:defRPr/>
            </a:lvl5pPr>
          </a:lstStyle>
          <a:p>
            <a:pPr lvl="0" rtl="0"/>
            <a:r>
              <a:rPr lang="de-de"/>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rtlCol="0"/>
          <a:lstStyle>
            <a:lvl1pPr>
              <a:defRPr b="1" i="0">
                <a:latin typeface="+mj-lt"/>
              </a:defRPr>
            </a:lvl1pPr>
          </a:lstStyle>
          <a:p>
            <a:pPr rtl="0"/>
            <a:r>
              <a:rPr lang="de-de"/>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rtlCol="0"/>
          <a:lstStyle>
            <a:lvl1pPr algn="r">
              <a:defRPr/>
            </a:lvl1pPr>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rtlCol="0" anchor="b">
            <a:spAutoFit/>
          </a:bodyPr>
          <a:lstStyle>
            <a:lvl1pPr marL="0" indent="0" algn="l">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rtlCol="0"/>
          <a:lstStyle>
            <a:lvl1pPr>
              <a:defRPr b="1" i="0">
                <a:latin typeface="+mj-lt"/>
              </a:defRPr>
            </a:lvl1pPr>
          </a:lstStyle>
          <a:p>
            <a:pPr rtl="0"/>
            <a:r>
              <a:rPr lang="de-de"/>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rtlCol="0"/>
          <a:lstStyle>
            <a:lvl1pPr>
              <a:defRPr b="1" i="0">
                <a:latin typeface="+mj-lt"/>
              </a:defRPr>
            </a:lvl1pPr>
          </a:lstStyle>
          <a:p>
            <a:pPr rtl="0"/>
            <a:r>
              <a:rPr lang="de-de"/>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rtlCol="0"/>
          <a:lstStyle>
            <a:lvl1pPr>
              <a:defRPr b="1" i="0">
                <a:latin typeface="Artifakt LegendOfc" panose="020B0504020101020102" pitchFamily="34" charset="77"/>
              </a:defRPr>
            </a:lvl1pPr>
          </a:lstStyle>
          <a:p>
            <a:pPr rtl="0"/>
            <a:r>
              <a:rPr lang="de-de"/>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200" dirty="0"/>
          </a:p>
        </p:txBody>
      </p:sp>
      <p:sp>
        <p:nvSpPr>
          <p:cNvPr id="2" name="Title 1"/>
          <p:cNvSpPr>
            <a:spLocks noGrp="1"/>
          </p:cNvSpPr>
          <p:nvPr>
            <p:ph type="title"/>
          </p:nvPr>
        </p:nvSpPr>
        <p:spPr>
          <a:xfrm>
            <a:off x="736980" y="731521"/>
            <a:ext cx="7670420" cy="1218795"/>
          </a:xfrm>
        </p:spPr>
        <p:txBody>
          <a:bodyPr rtlCol="0"/>
          <a:lstStyle>
            <a:lvl1pPr>
              <a:defRPr sz="4400" b="1" i="0">
                <a:latin typeface="+mj-lt"/>
              </a:defRPr>
            </a:lvl1pPr>
          </a:lstStyle>
          <a:p>
            <a:pPr rtl="0"/>
            <a:r>
              <a:rPr lang="de-de"/>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rtl="0">
              <a:lnSpc>
                <a:spcPct val="90000"/>
              </a:lnSpc>
              <a:spcBef>
                <a:spcPct val="0"/>
              </a:spcBef>
            </a:pPr>
            <a:r>
              <a:rPr lang="de-de"/>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rtlCol="0"/>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rtlCol="0"/>
          <a:lstStyle/>
          <a:p>
            <a:pPr rtl="0"/>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rtlCol="0">
            <a:spAutoFit/>
          </a:bodyPr>
          <a:lstStyle>
            <a:lvl1pPr marL="0" indent="0">
              <a:buNone/>
              <a:defRPr sz="3200" b="1"/>
            </a:lvl1pPr>
          </a:lstStyle>
          <a:p>
            <a:pPr lvl="0" rtl="0"/>
            <a:r>
              <a:rPr lang="de-de"/>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rtlCol="0"/>
          <a:lstStyle/>
          <a:p>
            <a:pPr rtl="0"/>
            <a:r>
              <a:rPr lang="de-de"/>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solidFill>
                  <a:schemeClr val="bg1"/>
                </a:solidFill>
                <a:latin typeface="+mj-lt"/>
              </a:defRPr>
            </a:lvl1pPr>
          </a:lstStyle>
          <a:p>
            <a:pPr rtl="0"/>
            <a:r>
              <a:rPr lang="de-de"/>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2" name="Title 1"/>
          <p:cNvSpPr>
            <a:spLocks noGrp="1"/>
          </p:cNvSpPr>
          <p:nvPr>
            <p:ph type="title"/>
          </p:nvPr>
        </p:nvSpPr>
        <p:spPr>
          <a:xfrm>
            <a:off x="6172200" y="3493008"/>
            <a:ext cx="11376200" cy="2217600"/>
          </a:xfrm>
        </p:spPr>
        <p:txBody>
          <a:bodyPr rtlCol="0" anchor="b"/>
          <a:lstStyle>
            <a:lvl1pPr>
              <a:lnSpc>
                <a:spcPct val="90000"/>
              </a:lnSpc>
              <a:defRPr sz="8000" b="1" i="0">
                <a:latin typeface="+mj-lt"/>
              </a:defRPr>
            </a:lvl1pPr>
          </a:lstStyle>
          <a:p>
            <a:pPr rtl="0"/>
            <a:r>
              <a:rPr lang="de-de"/>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rtlCol="0">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rtlCol="0"/>
          <a:lstStyle/>
          <a:p>
            <a:pPr rtl="0"/>
            <a:r>
              <a:rPr lang="de-de"/>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rtlCol="0" anchor="b">
            <a:spAutoFit/>
          </a:bodyPr>
          <a:lstStyle>
            <a:lvl1pPr marL="0" indent="0" algn="l">
              <a:buNone/>
              <a:defRPr sz="1200">
                <a:solidFill>
                  <a:schemeClr val="bg1">
                    <a:lumMod val="50000"/>
                  </a:schemeClr>
                </a:solidFill>
              </a:defRPr>
            </a:lvl1pPr>
            <a:lvl5pPr>
              <a:defRPr/>
            </a:lvl5pPr>
          </a:lstStyle>
          <a:p>
            <a:pPr lvl="0" rtl="0"/>
            <a:r>
              <a:rPr lang="de-de"/>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1190784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rtlCol="0"/>
          <a:lstStyle/>
          <a:p>
            <a:pPr rtl="0"/>
            <a:r>
              <a:rPr lang="de-de"/>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rtlCol="0" anchor="b">
            <a:spAutoFit/>
          </a:bodyPr>
          <a:lstStyle>
            <a:lvl1pPr marL="0" indent="0">
              <a:buNone/>
              <a:defRPr sz="1200">
                <a:solidFill>
                  <a:schemeClr val="bg1">
                    <a:lumMod val="50000"/>
                  </a:schemeClr>
                </a:solidFill>
              </a:defRPr>
            </a:lvl1pPr>
            <a:lvl5pPr>
              <a:defRPr/>
            </a:lvl5pPr>
          </a:lstStyle>
          <a:p>
            <a:pPr lvl="0" rtl="0"/>
            <a:r>
              <a:rPr lang="de-de"/>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rtlCol="0" anchor="b">
            <a:noAutofit/>
          </a:bodyPr>
          <a:lstStyle>
            <a:lvl1pPr marL="0" indent="0">
              <a:buNone/>
              <a:defRPr lang="en-US" sz="1200" kern="1200" dirty="0">
                <a:solidFill>
                  <a:schemeClr val="bg1">
                    <a:lumMod val="65000"/>
                  </a:schemeClr>
                </a:solidFill>
                <a:latin typeface="+mn-lt"/>
                <a:ea typeface="+mn-ea"/>
                <a:cs typeface="+mn-cs"/>
              </a:defRPr>
            </a:lvl1pPr>
          </a:lstStyle>
          <a:p>
            <a:pPr lvl="0" rtl="0"/>
            <a:r>
              <a:rPr lang="de-de"/>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183100" cy="609600"/>
          </a:xfrm>
          <a:prstGeom prst="rect">
            <a:avLst/>
          </a:prstGeom>
          <a:noFill/>
        </p:spPr>
        <p:txBody>
          <a:bodyPr wrap="square" lIns="0" tIns="0" rIns="0" bIns="0" rtlCol="0" anchor="b">
            <a:noAutofit/>
          </a:bodyPr>
          <a:lstStyle/>
          <a:p>
            <a:pPr rtl="0">
              <a:lnSpc>
                <a:spcPct val="90000"/>
              </a:lnSpc>
              <a:spcBef>
                <a:spcPts val="600"/>
              </a:spcBef>
            </a:pPr>
            <a:r>
              <a:rPr lang="de-DE" sz="1200" dirty="0">
                <a:solidFill>
                  <a:schemeClr val="bg1">
                    <a:lumMod val="65000"/>
                  </a:schemeClr>
                </a:solidFill>
              </a:rPr>
              <a:t>Autodesk und das Autodesk-Logo sind in den USA und/oder anderen Ländern eingetragene Marken oder Marken von Autodesk, Inc. und/oder seiner Tochterunternehmen und/oder verbundenen Unternehmen. Alle anderen Marken, Produktnamen und Kennzeichen gehören ihren jeweiligen Inhabern. Autodesk behält sich vor, Produkt- und Service-Angebote sowie Spezifikationen und Preise jederzeit ohne Vorankündigung zu ändern. Alle Angaben ohne Gewähr.</a:t>
            </a:r>
          </a:p>
          <a:p>
            <a:pPr rtl="0">
              <a:lnSpc>
                <a:spcPct val="90000"/>
              </a:lnSpc>
              <a:spcBef>
                <a:spcPts val="600"/>
              </a:spcBef>
            </a:pPr>
            <a:r>
              <a:rPr lang="de-DE" sz="1200" dirty="0">
                <a:solidFill>
                  <a:schemeClr val="bg1">
                    <a:lumMod val="65000"/>
                  </a:schemeClr>
                </a:solidFill>
              </a:rPr>
              <a:t>© 2024 Autodesk. Alle Rechte vorbehalten.</a:t>
            </a:r>
          </a:p>
        </p:txBody>
      </p:sp>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rtlCol="0">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pPr rtl="0"/>
            <a:r>
              <a:rPr lang="de-de"/>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rtlCol="0">
            <a:spAutoFit/>
          </a:bodyPr>
          <a:lstStyle>
            <a:lvl1pPr marL="0" indent="0">
              <a:buNone/>
              <a:defRPr sz="2800"/>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rtlCol="0">
            <a:spAutoFit/>
          </a:bodyPr>
          <a:lstStyle>
            <a:lvl1pPr marL="0" indent="0">
              <a:buNone/>
              <a:defRPr sz="2200"/>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rtlCol="0"/>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rtlCol="0" anchor="b"/>
          <a:lstStyle>
            <a:lvl1pPr>
              <a:defRPr sz="8000"/>
            </a:lvl1pPr>
          </a:lstStyle>
          <a:p>
            <a:pPr rtl="0"/>
            <a:r>
              <a:rPr lang="de-de"/>
              <a:t>Presentation title </a:t>
            </a:r>
            <a:br>
              <a:rPr lang="en-US" dirty="0"/>
            </a:br>
            <a:r>
              <a:rPr lang="de-de"/>
              <a:t>extends to two </a:t>
            </a:r>
            <a:br>
              <a:rPr lang="en-US" dirty="0"/>
            </a:br>
            <a:r>
              <a:rPr lang="de-de"/>
              <a:t>or more lines</a:t>
            </a:r>
          </a:p>
        </p:txBody>
      </p:sp>
    </p:spTree>
    <p:extLst>
      <p:ext uri="{BB962C8B-B14F-4D97-AF65-F5344CB8AC3E}">
        <p14:creationId xmlns:p14="http://schemas.microsoft.com/office/powerpoint/2010/main" val="2699698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2" name="Title 1"/>
          <p:cNvSpPr>
            <a:spLocks noGrp="1"/>
          </p:cNvSpPr>
          <p:nvPr>
            <p:ph type="title"/>
          </p:nvPr>
        </p:nvSpPr>
        <p:spPr>
          <a:xfrm>
            <a:off x="6172200" y="3493008"/>
            <a:ext cx="11376200" cy="2217600"/>
          </a:xfrm>
        </p:spPr>
        <p:txBody>
          <a:bodyPr rtlCol="0" anchor="b"/>
          <a:lstStyle>
            <a:lvl1pPr>
              <a:lnSpc>
                <a:spcPct val="90000"/>
              </a:lnSpc>
              <a:defRPr sz="8000" b="1" i="0">
                <a:latin typeface="+mj-lt"/>
              </a:defRPr>
            </a:lvl1pPr>
          </a:lstStyle>
          <a:p>
            <a:pPr rtl="0"/>
            <a:r>
              <a:rPr lang="de-de"/>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rtlCol="0">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9203316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rtlCol="0">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pPr rtl="0"/>
            <a:r>
              <a:rPr lang="de-de"/>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rtlCol="0">
            <a:spAutoFit/>
          </a:bodyPr>
          <a:lstStyle>
            <a:lvl1pPr marL="0" indent="0">
              <a:buNone/>
              <a:defRPr sz="2800">
                <a:solidFill>
                  <a:schemeClr val="bg1"/>
                </a:solidFill>
              </a:defRPr>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rtlCol="0">
            <a:spAutoFit/>
          </a:bodyPr>
          <a:lstStyle>
            <a:lvl1pPr marL="0" indent="0">
              <a:buNone/>
              <a:defRPr sz="2200">
                <a:solidFill>
                  <a:schemeClr val="bg1"/>
                </a:solidFill>
              </a:defRPr>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rtlCol="0"/>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rtlCol="0" anchor="b"/>
          <a:lstStyle>
            <a:lvl1pPr>
              <a:defRPr sz="8000">
                <a:solidFill>
                  <a:schemeClr val="bg1"/>
                </a:solidFill>
              </a:defRPr>
            </a:lvl1pPr>
          </a:lstStyle>
          <a:p>
            <a:pPr rtl="0"/>
            <a:r>
              <a:rPr lang="de-de"/>
              <a:t>Presentation title </a:t>
            </a:r>
            <a:br>
              <a:rPr lang="en-US" dirty="0"/>
            </a:br>
            <a:r>
              <a:rPr lang="de-de"/>
              <a:t>extends to two </a:t>
            </a:r>
            <a:br>
              <a:rPr lang="en-US" dirty="0"/>
            </a:br>
            <a:r>
              <a:rPr lang="de-de"/>
              <a:t>or more lines</a:t>
            </a:r>
          </a:p>
        </p:txBody>
      </p:sp>
    </p:spTree>
    <p:extLst>
      <p:ext uri="{BB962C8B-B14F-4D97-AF65-F5344CB8AC3E}">
        <p14:creationId xmlns:p14="http://schemas.microsoft.com/office/powerpoint/2010/main" val="1877380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pPr rtl="0"/>
            <a:endParaRPr lang="en-US" sz="7200" dirty="0"/>
          </a:p>
        </p:txBody>
      </p:sp>
      <p:sp>
        <p:nvSpPr>
          <p:cNvPr id="2" name="Title 1"/>
          <p:cNvSpPr>
            <a:spLocks noGrp="1"/>
          </p:cNvSpPr>
          <p:nvPr>
            <p:ph type="title"/>
          </p:nvPr>
        </p:nvSpPr>
        <p:spPr>
          <a:xfrm>
            <a:off x="6172200" y="3493008"/>
            <a:ext cx="11376200" cy="2246768"/>
          </a:xfrm>
        </p:spPr>
        <p:txBody>
          <a:bodyPr rtlCol="0" anchor="b"/>
          <a:lstStyle>
            <a:lvl1pPr>
              <a:lnSpc>
                <a:spcPct val="90000"/>
              </a:lnSpc>
              <a:defRPr sz="8000" b="1" i="0">
                <a:solidFill>
                  <a:schemeClr val="bg1"/>
                </a:solidFill>
                <a:latin typeface="+mj-lt"/>
              </a:defRPr>
            </a:lvl1pPr>
          </a:lstStyle>
          <a:p>
            <a:pPr rtl="0"/>
            <a:r>
              <a:rPr lang="de-de"/>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rtlCol="0">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496101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rtlCol="0"/>
          <a:lstStyle>
            <a:lvl1pPr marL="0" indent="0">
              <a:buNone/>
              <a:defRPr/>
            </a:lvl1pPr>
          </a:lstStyle>
          <a:p>
            <a:pPr rtl="0"/>
            <a:r>
              <a:rPr lang="de-de"/>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rtlCol="0" anchor="b">
            <a:spAutoFit/>
          </a:bodyPr>
          <a:lstStyle>
            <a:lvl1pPr marL="0" indent="0" algn="r">
              <a:buNone/>
              <a:defRPr sz="1200">
                <a:solidFill>
                  <a:schemeClr val="bg1">
                    <a:lumMod val="50000"/>
                  </a:schemeClr>
                </a:solidFill>
              </a:defRPr>
            </a:lvl1pPr>
            <a:lvl5pPr>
              <a:defRPr/>
            </a:lvl5pPr>
          </a:lstStyle>
          <a:p>
            <a:pPr lvl="0" rtl="0"/>
            <a:r>
              <a:rPr lang="de-de"/>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de-de"/>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rtlCol="0">
            <a:spAutoFit/>
          </a:bodyPr>
          <a:lstStyle>
            <a:lvl1pPr marL="0" indent="0">
              <a:buNone/>
              <a:defRPr sz="2800"/>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rtlCol="0">
            <a:spAutoFit/>
          </a:bodyPr>
          <a:lstStyle>
            <a:lvl1pPr marL="0" indent="0">
              <a:buNone/>
              <a:defRPr sz="2200"/>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rtlCol="0"/>
          <a:lstStyle>
            <a:lvl1pPr algn="l">
              <a:defRPr>
                <a:solidFill>
                  <a:schemeClr val="bg1">
                    <a:lumMod val="50000"/>
                  </a:schemeClr>
                </a:solidFill>
              </a:defRPr>
            </a:lvl1pPr>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50000"/>
                  </a:schemeClr>
                </a:solidFill>
              </a:rPr>
              <a:t>© </a:t>
            </a:r>
            <a:r>
              <a:rPr lang="en-US" sz="1200">
                <a:solidFill>
                  <a:schemeClr val="bg1">
                    <a:lumMod val="50000"/>
                  </a:schemeClr>
                </a:solidFill>
              </a:rPr>
              <a:t>2024</a:t>
            </a:r>
            <a:r>
              <a:rPr lang="de-de" sz="120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rtlCol="0" anchor="b"/>
          <a:lstStyle>
            <a:lvl1pPr>
              <a:lnSpc>
                <a:spcPct val="90000"/>
              </a:lnSpc>
              <a:defRPr sz="8000" b="1" i="0">
                <a:latin typeface="+mj-lt"/>
              </a:defRPr>
            </a:lvl1pPr>
          </a:lstStyle>
          <a:p>
            <a:pPr rtl="0"/>
            <a:r>
              <a:rPr lang="de-de"/>
              <a:t>Presentation title can extend to two lines</a:t>
            </a:r>
          </a:p>
        </p:txBody>
      </p:sp>
    </p:spTree>
    <p:extLst>
      <p:ext uri="{BB962C8B-B14F-4D97-AF65-F5344CB8AC3E}">
        <p14:creationId xmlns:p14="http://schemas.microsoft.com/office/powerpoint/2010/main" val="16516660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rtlCol="0">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pPr rtl="0"/>
            <a:r>
              <a:rPr lang="de-de"/>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rtlCol="0">
            <a:spAutoFit/>
          </a:bodyPr>
          <a:lstStyle>
            <a:lvl1pPr marL="0" indent="0">
              <a:buNone/>
              <a:defRPr sz="2800">
                <a:solidFill>
                  <a:schemeClr val="bg1"/>
                </a:solidFill>
              </a:defRPr>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rtlCol="0">
            <a:spAutoFit/>
          </a:bodyPr>
          <a:lstStyle>
            <a:lvl1pPr marL="0" indent="0">
              <a:buNone/>
              <a:defRPr sz="2200">
                <a:solidFill>
                  <a:schemeClr val="bg1"/>
                </a:solidFill>
              </a:defRPr>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rtlCol="0"/>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rtlCol="0" anchor="b"/>
          <a:lstStyle>
            <a:lvl1pPr>
              <a:defRPr sz="8000">
                <a:solidFill>
                  <a:schemeClr val="bg1"/>
                </a:solidFill>
              </a:defRPr>
            </a:lvl1pPr>
          </a:lstStyle>
          <a:p>
            <a:pPr rtl="0"/>
            <a:r>
              <a:rPr lang="de-de"/>
              <a:t>Presentation title </a:t>
            </a:r>
            <a:br>
              <a:rPr lang="en-US" dirty="0"/>
            </a:br>
            <a:r>
              <a:rPr lang="de-de"/>
              <a:t>extends to two </a:t>
            </a:r>
            <a:br>
              <a:rPr lang="en-US" dirty="0"/>
            </a:br>
            <a:r>
              <a:rPr lang="de-de"/>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rtlCol="0"/>
          <a:lstStyle>
            <a:lvl1pPr marL="0" indent="0">
              <a:buNone/>
              <a:defRPr/>
            </a:lvl1pPr>
          </a:lstStyle>
          <a:p>
            <a:pPr rtl="0"/>
            <a:r>
              <a:rPr lang="de-de"/>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rtlCol="0" anchor="b">
            <a:spAutoFit/>
          </a:bodyPr>
          <a:lstStyle>
            <a:lvl1pPr marL="0" indent="0" algn="l">
              <a:buNone/>
              <a:defRPr sz="1200">
                <a:solidFill>
                  <a:schemeClr val="bg1">
                    <a:lumMod val="50000"/>
                  </a:schemeClr>
                </a:solidFill>
              </a:defRPr>
            </a:lvl1pPr>
            <a:lvl5pPr>
              <a:defRPr/>
            </a:lvl5pPr>
          </a:lstStyle>
          <a:p>
            <a:pPr lvl="0" rtl="0"/>
            <a:r>
              <a:rPr lang="de-de"/>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rtlCol="0">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rtlCol="0" anchor="b"/>
          <a:lstStyle>
            <a:lvl1pPr>
              <a:lnSpc>
                <a:spcPct val="90000"/>
              </a:lnSpc>
              <a:defRPr sz="8000" b="1" i="0">
                <a:latin typeface="+mj-lt"/>
              </a:defRPr>
            </a:lvl1pPr>
          </a:lstStyle>
          <a:p>
            <a:pPr rtl="0"/>
            <a:r>
              <a:rPr lang="de-de"/>
              <a:t>Divider title can</a:t>
            </a:r>
            <a:br>
              <a:rPr lang="en-US" dirty="0"/>
            </a:br>
            <a:r>
              <a:rPr lang="de-de"/>
              <a:t>extend to two lines</a:t>
            </a:r>
          </a:p>
        </p:txBody>
      </p:sp>
    </p:spTree>
    <p:extLst>
      <p:ext uri="{BB962C8B-B14F-4D97-AF65-F5344CB8AC3E}">
        <p14:creationId xmlns:p14="http://schemas.microsoft.com/office/powerpoint/2010/main" val="29429867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xam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rtlCol="0"/>
          <a:lstStyle>
            <a:lvl3pPr marL="1433513" indent="-284163">
              <a:defRPr/>
            </a:lvl3pPr>
          </a:lstStyle>
          <a:p>
            <a:pPr lvl="0" rtl="0"/>
            <a:r>
              <a:rPr lang="de-de"/>
              <a:t>Click to edit Master text styles</a:t>
            </a:r>
          </a:p>
          <a:p>
            <a:pPr lvl="1" rtl="0"/>
            <a:r>
              <a:rPr lang="de-de"/>
              <a:t>Second level</a:t>
            </a:r>
          </a:p>
          <a:p>
            <a:pPr lvl="2" rtl="0"/>
            <a:r>
              <a:rPr lang="de-de"/>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rtlCol="0"/>
          <a:lstStyle/>
          <a:p>
            <a:pPr rtl="0"/>
            <a:r>
              <a:rPr lang="de-de"/>
              <a:t>Click to edit Master title style</a:t>
            </a:r>
            <a:endParaRPr lang="en-US" dirty="0"/>
          </a:p>
        </p:txBody>
      </p:sp>
    </p:spTree>
    <p:extLst>
      <p:ext uri="{BB962C8B-B14F-4D97-AF65-F5344CB8AC3E}">
        <p14:creationId xmlns:p14="http://schemas.microsoft.com/office/powerpoint/2010/main" val="12021934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rtlCol="0">
            <a:spAutoFit/>
          </a:bodyPr>
          <a:lstStyle>
            <a:lvl1pPr marL="0" indent="0">
              <a:buNone/>
              <a:defRPr sz="3200" b="1"/>
            </a:lvl1pPr>
          </a:lstStyle>
          <a:p>
            <a:pPr lvl="0" rtl="0"/>
            <a:r>
              <a:rPr lang="de-de"/>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rtlCol="0"/>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rtl="0"/>
            <a:r>
              <a:rPr lang="de-de"/>
              <a:t>Click to edit Master text styles</a:t>
            </a:r>
          </a:p>
          <a:p>
            <a:pPr lvl="1" rtl="0"/>
            <a:r>
              <a:rPr lang="de-de"/>
              <a:t>Second level</a:t>
            </a:r>
          </a:p>
          <a:p>
            <a:pPr lvl="2" rtl="0"/>
            <a:r>
              <a:rPr lang="de-de"/>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2903247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4238442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rtlCol="0" anchor="ctr"/>
          <a:lstStyle>
            <a:lvl1pPr marL="0" indent="0" algn="ctr">
              <a:buNone/>
              <a:defRPr/>
            </a:lvl1pPr>
          </a:lstStyle>
          <a:p>
            <a:pPr rtl="0"/>
            <a:r>
              <a:rPr lang="de-de"/>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rtlCol="0" anchor="b">
            <a:spAutoFit/>
          </a:bodyPr>
          <a:lstStyle>
            <a:lvl1pPr marL="0" indent="0">
              <a:buNone/>
              <a:defRPr sz="1200">
                <a:solidFill>
                  <a:schemeClr val="bg1"/>
                </a:solidFill>
              </a:defRPr>
            </a:lvl1pPr>
            <a:lvl5pPr>
              <a:defRPr/>
            </a:lvl5pPr>
          </a:lstStyle>
          <a:p>
            <a:pPr lvl="0" rtl="0"/>
            <a:r>
              <a:rPr lang="de-de"/>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3206154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rtlCol="0"/>
          <a:lstStyle>
            <a:lvl1pPr>
              <a:defRPr b="1" i="0">
                <a:latin typeface="+mj-lt"/>
              </a:defRPr>
            </a:lvl1pPr>
          </a:lstStyle>
          <a:p>
            <a:pPr rtl="0"/>
            <a:r>
              <a:rPr lang="de-de"/>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rtlCol="0"/>
          <a:lstStyle>
            <a:lvl1pPr algn="r">
              <a:defRPr/>
            </a:lvl1pPr>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rtlCol="0" anchor="b">
            <a:spAutoFit/>
          </a:bodyPr>
          <a:lstStyle>
            <a:lvl1pPr marL="0" indent="0" algn="l">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1526857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rtlCol="0"/>
          <a:lstStyle>
            <a:lvl1pPr>
              <a:defRPr b="1" i="0">
                <a:latin typeface="+mj-lt"/>
              </a:defRPr>
            </a:lvl1pPr>
          </a:lstStyle>
          <a:p>
            <a:pPr rtl="0"/>
            <a:r>
              <a:rPr lang="de-de"/>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22578682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rtlCol="0"/>
          <a:lstStyle>
            <a:lvl1pPr>
              <a:defRPr b="1" i="0">
                <a:latin typeface="+mj-lt"/>
              </a:defRPr>
            </a:lvl1pPr>
          </a:lstStyle>
          <a:p>
            <a:pPr rtl="0"/>
            <a:r>
              <a:rPr lang="de-de"/>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23908958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rtlCol="0"/>
          <a:lstStyle>
            <a:lvl1pPr>
              <a:defRPr b="1" i="0">
                <a:latin typeface="Artifakt LegendOfc" panose="020B0504020101020102" pitchFamily="34" charset="77"/>
              </a:defRPr>
            </a:lvl1pPr>
          </a:lstStyle>
          <a:p>
            <a:pPr rtl="0"/>
            <a:r>
              <a:rPr lang="de-de"/>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578551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200" dirty="0"/>
          </a:p>
        </p:txBody>
      </p:sp>
      <p:sp>
        <p:nvSpPr>
          <p:cNvPr id="2" name="Title 1"/>
          <p:cNvSpPr>
            <a:spLocks noGrp="1"/>
          </p:cNvSpPr>
          <p:nvPr>
            <p:ph type="title"/>
          </p:nvPr>
        </p:nvSpPr>
        <p:spPr>
          <a:xfrm>
            <a:off x="736980" y="731521"/>
            <a:ext cx="7670420" cy="1218795"/>
          </a:xfrm>
        </p:spPr>
        <p:txBody>
          <a:bodyPr rtlCol="0"/>
          <a:lstStyle>
            <a:lvl1pPr>
              <a:defRPr sz="4400" b="1" i="0">
                <a:latin typeface="+mj-lt"/>
              </a:defRPr>
            </a:lvl1pPr>
          </a:lstStyle>
          <a:p>
            <a:pPr rtl="0"/>
            <a:r>
              <a:rPr lang="de-de"/>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rtl="0">
              <a:lnSpc>
                <a:spcPct val="90000"/>
              </a:lnSpc>
              <a:spcBef>
                <a:spcPct val="0"/>
              </a:spcBef>
            </a:pPr>
            <a:r>
              <a:rPr lang="de-de"/>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rtlCol="0"/>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rtlCol="0"/>
          <a:lstStyle/>
          <a:p>
            <a:pPr rtl="0"/>
            <a:endParaRPr lang="en-US" dirty="0"/>
          </a:p>
        </p:txBody>
      </p:sp>
    </p:spTree>
    <p:extLst>
      <p:ext uri="{BB962C8B-B14F-4D97-AF65-F5344CB8AC3E}">
        <p14:creationId xmlns:p14="http://schemas.microsoft.com/office/powerpoint/2010/main" val="1085715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pPr rtl="0"/>
            <a:endParaRPr lang="en-US" sz="7200" dirty="0"/>
          </a:p>
        </p:txBody>
      </p:sp>
      <p:sp>
        <p:nvSpPr>
          <p:cNvPr id="2" name="Title 1"/>
          <p:cNvSpPr>
            <a:spLocks noGrp="1"/>
          </p:cNvSpPr>
          <p:nvPr>
            <p:ph type="title"/>
          </p:nvPr>
        </p:nvSpPr>
        <p:spPr>
          <a:xfrm>
            <a:off x="6172200" y="3493008"/>
            <a:ext cx="11376200" cy="2246768"/>
          </a:xfrm>
        </p:spPr>
        <p:txBody>
          <a:bodyPr rtlCol="0" anchor="b"/>
          <a:lstStyle>
            <a:lvl1pPr>
              <a:lnSpc>
                <a:spcPct val="90000"/>
              </a:lnSpc>
              <a:defRPr sz="8000" b="1" i="0">
                <a:solidFill>
                  <a:schemeClr val="bg1"/>
                </a:solidFill>
                <a:latin typeface="+mj-lt"/>
              </a:defRPr>
            </a:lvl1pPr>
          </a:lstStyle>
          <a:p>
            <a:pPr rtl="0"/>
            <a:r>
              <a:rPr lang="de-de"/>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rtlCol="0">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13871841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rtlCol="0">
            <a:spAutoFit/>
          </a:bodyPr>
          <a:lstStyle>
            <a:lvl1pPr marL="0" indent="0">
              <a:buNone/>
              <a:defRPr sz="3200" b="1"/>
            </a:lvl1pPr>
          </a:lstStyle>
          <a:p>
            <a:pPr lvl="0" rtl="0"/>
            <a:r>
              <a:rPr lang="de-de"/>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rtlCol="0"/>
          <a:lstStyle/>
          <a:p>
            <a:pPr rtl="0"/>
            <a:r>
              <a:rPr lang="de-de"/>
              <a:t>Click to edit Master title style</a:t>
            </a:r>
            <a:endParaRPr lang="en-US" dirty="0"/>
          </a:p>
        </p:txBody>
      </p:sp>
    </p:spTree>
    <p:extLst>
      <p:ext uri="{BB962C8B-B14F-4D97-AF65-F5344CB8AC3E}">
        <p14:creationId xmlns:p14="http://schemas.microsoft.com/office/powerpoint/2010/main" val="97380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238637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solidFill>
                  <a:schemeClr val="bg1"/>
                </a:solidFill>
                <a:latin typeface="+mj-lt"/>
              </a:defRPr>
            </a:lvl1pPr>
          </a:lstStyle>
          <a:p>
            <a:pPr rtl="0"/>
            <a:r>
              <a:rPr lang="de-de"/>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957840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rtlCol="0"/>
          <a:lstStyle/>
          <a:p>
            <a:pPr rtl="0"/>
            <a:r>
              <a:rPr lang="de-de"/>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rtlCol="0" anchor="b">
            <a:spAutoFit/>
          </a:bodyPr>
          <a:lstStyle>
            <a:lvl1pPr marL="0" indent="0" algn="l">
              <a:buNone/>
              <a:defRPr sz="1200">
                <a:solidFill>
                  <a:schemeClr val="bg1">
                    <a:lumMod val="50000"/>
                  </a:schemeClr>
                </a:solidFill>
              </a:defRPr>
            </a:lvl1pPr>
            <a:lvl5pPr>
              <a:defRPr/>
            </a:lvl5pPr>
          </a:lstStyle>
          <a:p>
            <a:pPr lvl="0" rtl="0"/>
            <a:r>
              <a:rPr lang="de-de"/>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Tree>
    <p:extLst>
      <p:ext uri="{BB962C8B-B14F-4D97-AF65-F5344CB8AC3E}">
        <p14:creationId xmlns:p14="http://schemas.microsoft.com/office/powerpoint/2010/main" val="26554176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Tree>
    <p:extLst>
      <p:ext uri="{BB962C8B-B14F-4D97-AF65-F5344CB8AC3E}">
        <p14:creationId xmlns:p14="http://schemas.microsoft.com/office/powerpoint/2010/main" val="19182281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8887566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rtlCol="0"/>
          <a:lstStyle/>
          <a:p>
            <a:pPr rtl="0"/>
            <a:r>
              <a:rPr lang="de-de"/>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rtlCol="0" anchor="b">
            <a:spAutoFit/>
          </a:bodyPr>
          <a:lstStyle>
            <a:lvl1pPr marL="0" indent="0">
              <a:buNone/>
              <a:defRPr sz="1200">
                <a:solidFill>
                  <a:schemeClr val="bg1">
                    <a:lumMod val="50000"/>
                  </a:schemeClr>
                </a:solidFill>
              </a:defRPr>
            </a:lvl1pPr>
            <a:lvl5pPr>
              <a:defRPr/>
            </a:lvl5pPr>
          </a:lstStyle>
          <a:p>
            <a:pPr lvl="0" rtl="0"/>
            <a:r>
              <a:rPr lang="de-de"/>
              <a:t>Image credit </a:t>
            </a:r>
          </a:p>
        </p:txBody>
      </p:sp>
    </p:spTree>
    <p:extLst>
      <p:ext uri="{BB962C8B-B14F-4D97-AF65-F5344CB8AC3E}">
        <p14:creationId xmlns:p14="http://schemas.microsoft.com/office/powerpoint/2010/main" val="235720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rtlCol="0" anchor="b">
            <a:noAutofit/>
          </a:bodyPr>
          <a:lstStyle>
            <a:lvl1pPr marL="0" indent="0">
              <a:buNone/>
              <a:defRPr lang="en-US" sz="1200" kern="1200" dirty="0">
                <a:solidFill>
                  <a:schemeClr val="bg1">
                    <a:lumMod val="65000"/>
                  </a:schemeClr>
                </a:solidFill>
                <a:latin typeface="+mn-lt"/>
                <a:ea typeface="+mn-ea"/>
                <a:cs typeface="+mn-cs"/>
              </a:defRPr>
            </a:lvl1pPr>
          </a:lstStyle>
          <a:p>
            <a:pPr lvl="0" rtl="0"/>
            <a:r>
              <a:rPr lang="de-de"/>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Tree>
    <p:extLst>
      <p:ext uri="{BB962C8B-B14F-4D97-AF65-F5344CB8AC3E}">
        <p14:creationId xmlns:p14="http://schemas.microsoft.com/office/powerpoint/2010/main" val="10434270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rtlCol="0"/>
          <a:lstStyle>
            <a:lvl1pPr marL="0" indent="0">
              <a:buNone/>
              <a:defRPr/>
            </a:lvl1pPr>
          </a:lstStyle>
          <a:p>
            <a:pPr rtl="0"/>
            <a:r>
              <a:rPr lang="de-de"/>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rtlCol="0" anchor="b">
            <a:spAutoFit/>
          </a:bodyPr>
          <a:lstStyle>
            <a:lvl1pPr marL="0" indent="0" algn="r">
              <a:buNone/>
              <a:defRPr sz="1200">
                <a:solidFill>
                  <a:schemeClr val="bg1">
                    <a:lumMod val="50000"/>
                  </a:schemeClr>
                </a:solidFill>
              </a:defRPr>
            </a:lvl1pPr>
            <a:lvl5pPr>
              <a:defRPr/>
            </a:lvl5pPr>
          </a:lstStyle>
          <a:p>
            <a:pPr lvl="0" rtl="0"/>
            <a:r>
              <a:rPr lang="de-de"/>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de-de"/>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rtlCol="0">
            <a:spAutoFit/>
          </a:bodyPr>
          <a:lstStyle>
            <a:lvl1pPr marL="0" indent="0">
              <a:buNone/>
              <a:defRPr sz="2800"/>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rtlCol="0">
            <a:spAutoFit/>
          </a:bodyPr>
          <a:lstStyle>
            <a:lvl1pPr marL="0" indent="0">
              <a:buNone/>
              <a:defRPr sz="2200"/>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rtlCol="0"/>
          <a:lstStyle>
            <a:lvl1pPr algn="l">
              <a:defRPr>
                <a:solidFill>
                  <a:schemeClr val="bg1">
                    <a:lumMod val="50000"/>
                  </a:schemeClr>
                </a:solidFill>
              </a:defRPr>
            </a:lvl1pPr>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50000"/>
                  </a:schemeClr>
                </a:solidFill>
              </a:rPr>
              <a:t>© </a:t>
            </a:r>
            <a:r>
              <a:rPr lang="en-US" sz="1200">
                <a:solidFill>
                  <a:schemeClr val="bg1">
                    <a:lumMod val="50000"/>
                  </a:schemeClr>
                </a:solidFill>
              </a:rPr>
              <a:t>2024</a:t>
            </a:r>
            <a:r>
              <a:rPr lang="de-de" sz="120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rtlCol="0" anchor="b"/>
          <a:lstStyle>
            <a:lvl1pPr>
              <a:lnSpc>
                <a:spcPct val="90000"/>
              </a:lnSpc>
              <a:defRPr sz="8000" b="1" i="0">
                <a:latin typeface="+mj-lt"/>
              </a:defRPr>
            </a:lvl1pPr>
          </a:lstStyle>
          <a:p>
            <a:pPr rtl="0"/>
            <a:r>
              <a:rPr lang="de-de"/>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rtlCol="0"/>
          <a:lstStyle>
            <a:lvl1pPr marL="0" indent="0">
              <a:buNone/>
              <a:defRPr/>
            </a:lvl1pPr>
          </a:lstStyle>
          <a:p>
            <a:pPr rtl="0"/>
            <a:r>
              <a:rPr lang="de-de"/>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rtlCol="0" anchor="b">
            <a:spAutoFit/>
          </a:bodyPr>
          <a:lstStyle>
            <a:lvl1pPr marL="0" indent="0" algn="l">
              <a:buNone/>
              <a:defRPr sz="1200">
                <a:solidFill>
                  <a:schemeClr val="bg1">
                    <a:lumMod val="50000"/>
                  </a:schemeClr>
                </a:solidFill>
              </a:defRPr>
            </a:lvl1pPr>
            <a:lvl5pPr>
              <a:defRPr/>
            </a:lvl5pPr>
          </a:lstStyle>
          <a:p>
            <a:pPr lvl="0" rtl="0"/>
            <a:r>
              <a:rPr lang="de-de"/>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rtlCol="0">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rtlCol="0" anchor="b"/>
          <a:lstStyle>
            <a:lvl1pPr>
              <a:lnSpc>
                <a:spcPct val="90000"/>
              </a:lnSpc>
              <a:defRPr sz="8000" b="1" i="0">
                <a:latin typeface="+mj-lt"/>
              </a:defRPr>
            </a:lvl1pPr>
          </a:lstStyle>
          <a:p>
            <a:pPr rtl="0"/>
            <a:r>
              <a:rPr lang="de-de"/>
              <a:t>Divider title can</a:t>
            </a:r>
            <a:br>
              <a:rPr lang="en-US" dirty="0"/>
            </a:br>
            <a:r>
              <a:rPr lang="de-de"/>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rtlCol="0"/>
          <a:lstStyle>
            <a:lvl1pPr>
              <a:defRPr/>
            </a:lvl1pPr>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rtlCol="0"/>
          <a:lstStyle>
            <a:lvl1pPr>
              <a:defRPr/>
            </a:lvl1pPr>
          </a:lstStyle>
          <a:p>
            <a:pPr rtl="0"/>
            <a:r>
              <a:rPr lang="de-de"/>
              <a:t>Learning Objectives</a:t>
            </a:r>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rtlCol="0">
            <a:spAutoFit/>
          </a:bodyPr>
          <a:lstStyle>
            <a:lvl1pPr marL="0" indent="0">
              <a:buNone/>
              <a:defRPr sz="3200" b="1"/>
            </a:lvl1pPr>
          </a:lstStyle>
          <a:p>
            <a:pPr lvl="0" rtl="0"/>
            <a:r>
              <a:rPr lang="de-de"/>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rtlCol="0"/>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rtl="0"/>
            <a:r>
              <a:rPr lang="de-de"/>
              <a:t>Click to edit Master text styles</a:t>
            </a:r>
          </a:p>
          <a:p>
            <a:pPr lvl="1" rtl="0"/>
            <a:r>
              <a:rPr lang="de-de"/>
              <a:t>Second level</a:t>
            </a:r>
          </a:p>
          <a:p>
            <a:pPr lvl="2" rtl="0"/>
            <a:r>
              <a:rPr lang="de-de"/>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theme" Target="../theme/theme2.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75597"/>
          </a:xfrm>
          <a:prstGeom prst="rect">
            <a:avLst/>
          </a:prstGeom>
        </p:spPr>
        <p:txBody>
          <a:bodyPr vert="horz" wrap="square" lIns="0" tIns="0" rIns="0" bIns="0" rtlCol="0" anchor="t" anchorCtr="0">
            <a:spAutoFit/>
          </a:bodyPr>
          <a:lstStyle/>
          <a:p>
            <a:pPr rtl="0"/>
            <a:r>
              <a:rPr lang="de-de"/>
              <a:t>Lernziele</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rtl="0"/>
            <a:r>
              <a:rPr lang="de-de"/>
              <a:t>Zum Bearbeiten der Master-Textstile klicken</a:t>
            </a:r>
          </a:p>
          <a:p>
            <a:pPr lvl="1" rtl="0"/>
            <a:r>
              <a:rPr lang="de-de"/>
              <a:t>Zweite Ebene</a:t>
            </a:r>
          </a:p>
          <a:p>
            <a:pPr lvl="2" rtl="0"/>
            <a:r>
              <a:rPr lang="de-de"/>
              <a:t>Dritte Ebene</a:t>
            </a:r>
          </a:p>
          <a:p>
            <a:pPr lvl="3" rtl="0"/>
            <a:r>
              <a:rPr lang="de-de"/>
              <a:t>Vierte Ebene</a:t>
            </a:r>
          </a:p>
          <a:p>
            <a:pPr lvl="4" rtl="0"/>
            <a:r>
              <a:rPr lang="de-de"/>
              <a:t>Fünfte Ebene</a:t>
            </a:r>
            <a:endParaRPr lang="en-US" dirty="0"/>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pPr rtl="0"/>
            <a:endParaRPr lang="en-US" dirty="0"/>
          </a:p>
        </p:txBody>
      </p:sp>
    </p:spTree>
    <p:extLst>
      <p:ext uri="{BB962C8B-B14F-4D97-AF65-F5344CB8AC3E}">
        <p14:creationId xmlns:p14="http://schemas.microsoft.com/office/powerpoint/2010/main" val="1519946592"/>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90" r:id="rId3"/>
    <p:sldLayoutId id="2147483691" r:id="rId4"/>
    <p:sldLayoutId id="2147483675" r:id="rId5"/>
    <p:sldLayoutId id="2147483676" r:id="rId6"/>
    <p:sldLayoutId id="2147483680" r:id="rId7"/>
    <p:sldLayoutId id="2147483681" r:id="rId8"/>
    <p:sldLayoutId id="2147483685" r:id="rId9"/>
    <p:sldLayoutId id="2147483686" r:id="rId10"/>
    <p:sldLayoutId id="2147483682" r:id="rId11"/>
    <p:sldLayoutId id="2147483692" r:id="rId12"/>
    <p:sldLayoutId id="2147483683" r:id="rId13"/>
    <p:sldLayoutId id="2147483684" r:id="rId14"/>
    <p:sldLayoutId id="2147483694" r:id="rId15"/>
    <p:sldLayoutId id="2147483667" r:id="rId16"/>
    <p:sldLayoutId id="2147483673" r:id="rId17"/>
    <p:sldLayoutId id="2147483659" r:id="rId18"/>
    <p:sldLayoutId id="2147483693" r:id="rId19"/>
    <p:sldLayoutId id="2147483688" r:id="rId20"/>
    <p:sldLayoutId id="2147483689" r:id="rId21"/>
    <p:sldLayoutId id="2147483674" r:id="rId22"/>
    <p:sldLayoutId id="2147483687" r:id="rId23"/>
    <p:sldLayoutId id="214748366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97142"/>
          </a:xfrm>
          <a:prstGeom prst="rect">
            <a:avLst/>
          </a:prstGeom>
        </p:spPr>
        <p:txBody>
          <a:bodyPr vert="horz" wrap="square" lIns="0" tIns="0" rIns="0" bIns="0" rtlCol="0" anchor="t" anchorCtr="0">
            <a:spAutoFit/>
          </a:bodyPr>
          <a:lstStyle/>
          <a:p>
            <a:pPr rtl="0"/>
            <a:r>
              <a:rPr lang="de-de"/>
              <a:t>Zum Bearbeiten des Master-Titelstils klicken</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rtl="0"/>
            <a:r>
              <a:rPr lang="de-de"/>
              <a:t>Zum Bearbeiten der Master-Textstile klicken</a:t>
            </a:r>
          </a:p>
          <a:p>
            <a:pPr lvl="1" rtl="0"/>
            <a:r>
              <a:rPr lang="de-de"/>
              <a:t>Zweite Ebene</a:t>
            </a:r>
          </a:p>
          <a:p>
            <a:pPr lvl="2" rtl="0"/>
            <a:r>
              <a:rPr lang="de-de"/>
              <a:t>Dritte Ebene</a:t>
            </a:r>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pPr rtl="0"/>
            <a:endParaRPr lang="en-US" dirty="0"/>
          </a:p>
        </p:txBody>
      </p:sp>
    </p:spTree>
    <p:extLst>
      <p:ext uri="{BB962C8B-B14F-4D97-AF65-F5344CB8AC3E}">
        <p14:creationId xmlns:p14="http://schemas.microsoft.com/office/powerpoint/2010/main" val="362089695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50000"/>
        </a:lnSpc>
        <a:spcBef>
          <a:spcPts val="4000"/>
        </a:spcBef>
        <a:buClr>
          <a:schemeClr val="tx2"/>
        </a:buClr>
        <a:buFont typeface="Artifakt ElementOfc" panose="020B0504010101010104" pitchFamily="34" charset="0"/>
        <a:buChar char=" "/>
        <a:defRPr sz="3200" b="1" kern="1200">
          <a:solidFill>
            <a:schemeClr val="tx1"/>
          </a:solidFill>
          <a:latin typeface="+mn-lt"/>
          <a:ea typeface="+mn-ea"/>
          <a:cs typeface="+mn-cs"/>
        </a:defRPr>
      </a:lvl1pPr>
      <a:lvl2pPr marL="920750" indent="-463550" algn="l" defTabSz="1371600" rtl="0" eaLnBrk="1" latinLnBrk="0" hangingPunct="1">
        <a:lnSpc>
          <a:spcPct val="150000"/>
        </a:lnSpc>
        <a:spcBef>
          <a:spcPts val="1600"/>
        </a:spcBef>
        <a:buClr>
          <a:schemeClr val="tx2"/>
        </a:buClr>
        <a:buFont typeface="Artifakt ElementOfc" panose="020B0504010101010104" pitchFamily="34" charset="0"/>
        <a:buChar char=" "/>
        <a:defRPr sz="2800" kern="1200">
          <a:solidFill>
            <a:schemeClr val="tx1"/>
          </a:solidFill>
          <a:latin typeface="+mn-lt"/>
          <a:ea typeface="+mn-ea"/>
          <a:cs typeface="+mn-cs"/>
        </a:defRPr>
      </a:lvl2pPr>
      <a:lvl3pPr marL="1433513" indent="-519113" algn="l" defTabSz="1371600" rtl="0" eaLnBrk="1" latinLnBrk="0" hangingPunct="1">
        <a:lnSpc>
          <a:spcPct val="150000"/>
        </a:lnSpc>
        <a:spcBef>
          <a:spcPts val="1200"/>
        </a:spcBef>
        <a:buClr>
          <a:schemeClr val="tx2"/>
        </a:buClr>
        <a:buFont typeface="+mj-lt"/>
        <a:buAutoNum type="romanLcPeriod"/>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tifakt ElementOfc" panose="020B0504010101010104" pitchFamily="34" charset="0"/>
        <a:buChar char=" "/>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tifakt ElementOfc" panose="020B0504010101010104" pitchFamily="34" charset="0"/>
        <a:buChar char=" "/>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0A2D4E-8AE8-4E40-953E-EF679CEACA2A}"/>
              </a:ext>
            </a:extLst>
          </p:cNvPr>
          <p:cNvSpPr>
            <a:spLocks noGrp="1"/>
          </p:cNvSpPr>
          <p:nvPr>
            <p:ph type="title"/>
          </p:nvPr>
        </p:nvSpPr>
        <p:spPr>
          <a:xfrm>
            <a:off x="6220326" y="5385976"/>
            <a:ext cx="11331074" cy="2217600"/>
          </a:xfrm>
        </p:spPr>
        <p:txBody>
          <a:bodyPr rtlCol="0">
            <a:noAutofit/>
          </a:bodyPr>
          <a:lstStyle/>
          <a:p>
            <a:pPr rtl="0">
              <a:lnSpc>
                <a:spcPct val="100000"/>
              </a:lnSpc>
            </a:pPr>
            <a:r>
              <a:rPr lang="de-de" dirty="0">
                <a:latin typeface="Arial" panose="020B0604020202020204" pitchFamily="34" charset="0"/>
                <a:cs typeface="Arial" panose="020B0604020202020204" pitchFamily="34" charset="0"/>
              </a:rPr>
              <a:t>Prozessplan und</a:t>
            </a:r>
            <a:br>
              <a:rPr lang="en-US" dirty="0">
                <a:latin typeface="Arial" panose="020B0604020202020204" pitchFamily="34" charset="0"/>
                <a:cs typeface="Arial" panose="020B0604020202020204" pitchFamily="34" charset="0"/>
              </a:rPr>
            </a:br>
            <a:r>
              <a:rPr lang="de-de" dirty="0">
                <a:latin typeface="Arial" panose="020B0604020202020204" pitchFamily="34" charset="0"/>
                <a:cs typeface="Arial" panose="020B0604020202020204" pitchFamily="34" charset="0"/>
              </a:rPr>
              <a:t>CNC-Schnittdaten</a:t>
            </a:r>
          </a:p>
        </p:txBody>
      </p:sp>
    </p:spTree>
    <p:extLst>
      <p:ext uri="{BB962C8B-B14F-4D97-AF65-F5344CB8AC3E}">
        <p14:creationId xmlns:p14="http://schemas.microsoft.com/office/powerpoint/2010/main" val="27711909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736979" y="2374900"/>
            <a:ext cx="8670545" cy="7180578"/>
          </a:xfrm>
        </p:spPr>
        <p:txBody>
          <a:bodyPr rtlCol="0">
            <a:noAutofit/>
          </a:bodyPr>
          <a:lstStyle/>
          <a:p>
            <a:pPr marL="0" indent="0" rtl="0">
              <a:buNone/>
            </a:pPr>
            <a:r>
              <a:rPr lang="de-de" dirty="0">
                <a:latin typeface="Arial" panose="020B0604020202020204" pitchFamily="34" charset="0"/>
                <a:cs typeface="Arial" panose="020B0604020202020204" pitchFamily="34" charset="0"/>
              </a:rPr>
              <a:t>Die Brieftasche besteht aus vier Setups, die jeweils einen Standard-Schraubstock erfordern.</a:t>
            </a:r>
          </a:p>
          <a:p>
            <a:pPr rtl="0"/>
            <a:r>
              <a:rPr lang="de-de" dirty="0">
                <a:latin typeface="Arial" panose="020B0604020202020204" pitchFamily="34" charset="0"/>
                <a:cs typeface="Arial" panose="020B0604020202020204" pitchFamily="34" charset="0"/>
              </a:rPr>
              <a:t>Setup3: </a:t>
            </a:r>
          </a:p>
          <a:p>
            <a:pPr lvl="1" rtl="0"/>
            <a:r>
              <a:rPr lang="de-de" dirty="0">
                <a:latin typeface="Arial" panose="020B0604020202020204" pitchFamily="34" charset="0"/>
                <a:cs typeface="Arial" panose="020B0604020202020204" pitchFamily="34" charset="0"/>
              </a:rPr>
              <a:t>6-Zoll-(150-mm-)Schraubstock mit harten Backen</a:t>
            </a:r>
          </a:p>
          <a:p>
            <a:pPr lvl="1" rtl="0"/>
            <a:r>
              <a:rPr lang="de-de" dirty="0">
                <a:latin typeface="Arial" panose="020B0604020202020204" pitchFamily="34" charset="0"/>
                <a:cs typeface="Arial" panose="020B0604020202020204" pitchFamily="34" charset="0"/>
              </a:rPr>
              <a:t>Verwenden Sie Parallelplatten. Backen sollten maximal 3 mm Material fassen.</a:t>
            </a:r>
          </a:p>
          <a:p>
            <a:pPr rtl="0"/>
            <a:r>
              <a:rPr lang="de-de" dirty="0">
                <a:latin typeface="Arial" panose="020B0604020202020204" pitchFamily="34" charset="0"/>
                <a:cs typeface="Arial" panose="020B0604020202020204" pitchFamily="34" charset="0"/>
              </a:rPr>
              <a:t>Setup4:</a:t>
            </a:r>
          </a:p>
          <a:p>
            <a:pPr lvl="1" rtl="0"/>
            <a:r>
              <a:rPr lang="de-de" dirty="0">
                <a:latin typeface="Arial" panose="020B0604020202020204" pitchFamily="34" charset="0"/>
                <a:cs typeface="Arial" panose="020B0604020202020204" pitchFamily="34" charset="0"/>
              </a:rPr>
              <a:t>6-Zoll-(150-mm-)Schraubstock mit harten Backen</a:t>
            </a:r>
          </a:p>
          <a:p>
            <a:pPr lvl="1" rtl="0"/>
            <a:r>
              <a:rPr lang="de-de" dirty="0">
                <a:latin typeface="Arial" panose="020B0604020202020204" pitchFamily="34" charset="0"/>
                <a:cs typeface="Arial" panose="020B0604020202020204" pitchFamily="34" charset="0"/>
              </a:rPr>
              <a:t>Verwenden Sie Parallelplatten. Backen sollten nicht mehr als 3 mm an Material fassen.</a:t>
            </a:r>
            <a:endParaRPr lang="en-US" dirty="0"/>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rtlCol="0"/>
          <a:lstStyle/>
          <a:p>
            <a:pPr rtl="0"/>
            <a:r>
              <a:rPr lang="de-de">
                <a:latin typeface="Arial" panose="020B0604020202020204" pitchFamily="34" charset="0"/>
                <a:cs typeface="Arial" panose="020B0604020202020204" pitchFamily="34" charset="0"/>
              </a:rPr>
              <a:t>Wie wird das Bauteil gehalten?</a:t>
            </a:r>
          </a:p>
        </p:txBody>
      </p:sp>
      <p:pic>
        <p:nvPicPr>
          <p:cNvPr id="11" name="Picture 10">
            <a:extLst>
              <a:ext uri="{FF2B5EF4-FFF2-40B4-BE49-F238E27FC236}">
                <a16:creationId xmlns:a16="http://schemas.microsoft.com/office/drawing/2014/main" id="{4E554ECD-A5AF-A8A3-68B1-7FB37126BD09}"/>
              </a:ext>
            </a:extLst>
          </p:cNvPr>
          <p:cNvPicPr>
            <a:picLocks noChangeAspect="1"/>
          </p:cNvPicPr>
          <p:nvPr/>
        </p:nvPicPr>
        <p:blipFill>
          <a:blip r:embed="rId2"/>
          <a:stretch>
            <a:fillRect/>
          </a:stretch>
        </p:blipFill>
        <p:spPr>
          <a:xfrm>
            <a:off x="10115297" y="2072639"/>
            <a:ext cx="5829805" cy="3273074"/>
          </a:xfrm>
          <a:prstGeom prst="rect">
            <a:avLst/>
          </a:prstGeom>
        </p:spPr>
      </p:pic>
      <p:pic>
        <p:nvPicPr>
          <p:cNvPr id="13" name="Picture 12">
            <a:extLst>
              <a:ext uri="{FF2B5EF4-FFF2-40B4-BE49-F238E27FC236}">
                <a16:creationId xmlns:a16="http://schemas.microsoft.com/office/drawing/2014/main" id="{10FCE49D-3AFB-61C1-7B0A-652132EA7BB7}"/>
              </a:ext>
            </a:extLst>
          </p:cNvPr>
          <p:cNvPicPr>
            <a:picLocks noChangeAspect="1"/>
          </p:cNvPicPr>
          <p:nvPr/>
        </p:nvPicPr>
        <p:blipFill>
          <a:blip r:embed="rId3"/>
          <a:stretch>
            <a:fillRect/>
          </a:stretch>
        </p:blipFill>
        <p:spPr>
          <a:xfrm>
            <a:off x="10115297" y="5310554"/>
            <a:ext cx="5829804" cy="3716602"/>
          </a:xfrm>
          <a:prstGeom prst="rect">
            <a:avLst/>
          </a:prstGeom>
        </p:spPr>
      </p:pic>
    </p:spTree>
    <p:extLst>
      <p:ext uri="{BB962C8B-B14F-4D97-AF65-F5344CB8AC3E}">
        <p14:creationId xmlns:p14="http://schemas.microsoft.com/office/powerpoint/2010/main" val="21190855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736979" y="2374900"/>
            <a:ext cx="8670545" cy="7180578"/>
          </a:xfrm>
        </p:spPr>
        <p:txBody>
          <a:bodyPr rtlCol="0">
            <a:normAutofit/>
          </a:bodyPr>
          <a:lstStyle/>
          <a:p>
            <a:pPr marL="0" indent="0" rtl="0">
              <a:buNone/>
            </a:pPr>
            <a:r>
              <a:rPr lang="de-de" dirty="0">
                <a:latin typeface="Arial" panose="020B0604020202020204" pitchFamily="34" charset="0"/>
                <a:cs typeface="Arial" panose="020B0604020202020204" pitchFamily="34" charset="0"/>
              </a:rPr>
              <a:t>Der Bauteilreferenz-Nullpunkt (PRZ) und die Maschinenkoordinaten müssen vor der Bearbeitung übereinstimmen.</a:t>
            </a:r>
          </a:p>
          <a:p>
            <a:pPr rtl="0"/>
            <a:r>
              <a:rPr lang="de-de" dirty="0">
                <a:latin typeface="Arial" panose="020B0604020202020204" pitchFamily="34" charset="0"/>
                <a:cs typeface="Arial" panose="020B0604020202020204" pitchFamily="34" charset="0"/>
              </a:rPr>
              <a:t>Setup1: </a:t>
            </a:r>
          </a:p>
          <a:p>
            <a:pPr marL="1376363" lvl="1" indent="-461963" rtl="0"/>
            <a:r>
              <a:rPr lang="de-de" sz="2800" dirty="0">
                <a:latin typeface="Arial" panose="020B0604020202020204" pitchFamily="34" charset="0"/>
                <a:cs typeface="Arial" panose="020B0604020202020204" pitchFamily="34" charset="0"/>
              </a:rPr>
              <a:t>Obere linke Ecke des Rohteils</a:t>
            </a:r>
          </a:p>
          <a:p>
            <a:pPr marL="1376363" lvl="1" indent="-461963" rtl="0"/>
            <a:r>
              <a:rPr lang="de-de" sz="2800" dirty="0">
                <a:latin typeface="Arial" panose="020B0604020202020204" pitchFamily="34" charset="0"/>
                <a:cs typeface="Arial" panose="020B0604020202020204" pitchFamily="34" charset="0"/>
              </a:rPr>
              <a:t>Dies dient dazu, das Setup schneller und einfacher zu gestalten.</a:t>
            </a:r>
          </a:p>
          <a:p>
            <a:pPr rtl="0"/>
            <a:r>
              <a:rPr lang="de-de" dirty="0">
                <a:latin typeface="Arial" panose="020B0604020202020204" pitchFamily="34" charset="0"/>
                <a:cs typeface="Arial" panose="020B0604020202020204" pitchFamily="34" charset="0"/>
              </a:rPr>
              <a:t>Setup2:</a:t>
            </a:r>
          </a:p>
          <a:p>
            <a:pPr marL="1376363" lvl="1" indent="-461963" rtl="0"/>
            <a:r>
              <a:rPr lang="de-de" sz="2800" dirty="0">
                <a:latin typeface="Arial" panose="020B0604020202020204" pitchFamily="34" charset="0"/>
                <a:cs typeface="Arial" panose="020B0604020202020204" pitchFamily="34" charset="0"/>
              </a:rPr>
              <a:t>Obere linke Ecke des Rohteils</a:t>
            </a:r>
          </a:p>
          <a:p>
            <a:pPr marL="1376363" lvl="1" indent="-461963" rtl="0"/>
            <a:r>
              <a:rPr lang="de-de" sz="2800" dirty="0">
                <a:latin typeface="Arial" panose="020B0604020202020204" pitchFamily="34" charset="0"/>
                <a:cs typeface="Arial" panose="020B0604020202020204" pitchFamily="34" charset="0"/>
              </a:rPr>
              <a:t>Dies dient dazu, das Setup schneller und einfacher zu gestalten.</a:t>
            </a:r>
            <a:endParaRPr lang="en-US" dirty="0">
              <a:latin typeface="Arial" panose="020B0604020202020204" pitchFamily="34" charset="0"/>
              <a:cs typeface="Arial" panose="020B0604020202020204" pitchFamily="34" charset="0"/>
            </a:endParaRPr>
          </a:p>
          <a:p>
            <a:pPr rtl="0"/>
            <a:endParaRPr lang="en-US" dirty="0"/>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rtlCol="0"/>
          <a:lstStyle/>
          <a:p>
            <a:pPr rtl="0"/>
            <a:r>
              <a:rPr lang="de-de">
                <a:latin typeface="Arial" panose="020B0604020202020204" pitchFamily="34" charset="0"/>
                <a:cs typeface="Arial" panose="020B0604020202020204" pitchFamily="34" charset="0"/>
              </a:rPr>
              <a:t>Wo befindet sich der PRZ des Bauteils?</a:t>
            </a:r>
          </a:p>
        </p:txBody>
      </p:sp>
      <p:pic>
        <p:nvPicPr>
          <p:cNvPr id="4" name="Picture 3">
            <a:extLst>
              <a:ext uri="{FF2B5EF4-FFF2-40B4-BE49-F238E27FC236}">
                <a16:creationId xmlns:a16="http://schemas.microsoft.com/office/drawing/2014/main" id="{32C47FCF-BF04-C3A8-E7A0-7110CC08B642}"/>
              </a:ext>
            </a:extLst>
          </p:cNvPr>
          <p:cNvPicPr>
            <a:picLocks noChangeAspect="1"/>
          </p:cNvPicPr>
          <p:nvPr/>
        </p:nvPicPr>
        <p:blipFill>
          <a:blip r:embed="rId2"/>
          <a:stretch>
            <a:fillRect/>
          </a:stretch>
        </p:blipFill>
        <p:spPr>
          <a:xfrm>
            <a:off x="10899681" y="5363322"/>
            <a:ext cx="5774087" cy="3863600"/>
          </a:xfrm>
          <a:prstGeom prst="rect">
            <a:avLst/>
          </a:prstGeom>
        </p:spPr>
      </p:pic>
      <p:pic>
        <p:nvPicPr>
          <p:cNvPr id="5" name="Picture 4">
            <a:extLst>
              <a:ext uri="{FF2B5EF4-FFF2-40B4-BE49-F238E27FC236}">
                <a16:creationId xmlns:a16="http://schemas.microsoft.com/office/drawing/2014/main" id="{9B10FB24-D933-8588-8AC5-BA21C01342E4}"/>
              </a:ext>
            </a:extLst>
          </p:cNvPr>
          <p:cNvPicPr>
            <a:picLocks noChangeAspect="1"/>
          </p:cNvPicPr>
          <p:nvPr/>
        </p:nvPicPr>
        <p:blipFill>
          <a:blip r:embed="rId3"/>
          <a:stretch>
            <a:fillRect/>
          </a:stretch>
        </p:blipFill>
        <p:spPr>
          <a:xfrm>
            <a:off x="10899683" y="1571617"/>
            <a:ext cx="5774087" cy="3849391"/>
          </a:xfrm>
          <a:prstGeom prst="rect">
            <a:avLst/>
          </a:prstGeom>
        </p:spPr>
      </p:pic>
    </p:spTree>
    <p:extLst>
      <p:ext uri="{BB962C8B-B14F-4D97-AF65-F5344CB8AC3E}">
        <p14:creationId xmlns:p14="http://schemas.microsoft.com/office/powerpoint/2010/main" val="20673589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736979" y="2382355"/>
            <a:ext cx="8670545" cy="7482839"/>
          </a:xfrm>
        </p:spPr>
        <p:txBody>
          <a:bodyPr rtlCol="0">
            <a:normAutofit lnSpcReduction="10000"/>
          </a:bodyPr>
          <a:lstStyle/>
          <a:p>
            <a:pPr marL="0" indent="0" rtl="0">
              <a:buNone/>
            </a:pPr>
            <a:r>
              <a:rPr lang="de-de" dirty="0">
                <a:latin typeface="Arial" panose="020B0604020202020204" pitchFamily="34" charset="0"/>
                <a:cs typeface="Arial" panose="020B0604020202020204" pitchFamily="34" charset="0"/>
              </a:rPr>
              <a:t>Der Bauteilreferenz-Nullpunkt (PRZ) und die Maschinenkoordinaten müssen vor der Bearbeitung übereinstimmen.</a:t>
            </a:r>
          </a:p>
          <a:p>
            <a:pPr rtl="0"/>
            <a:r>
              <a:rPr lang="de-de" dirty="0">
                <a:latin typeface="Arial" panose="020B0604020202020204" pitchFamily="34" charset="0"/>
                <a:cs typeface="Arial" panose="020B0604020202020204" pitchFamily="34" charset="0"/>
              </a:rPr>
              <a:t>Setup3: </a:t>
            </a:r>
          </a:p>
          <a:p>
            <a:pPr marL="1376363" lvl="1" indent="-461963" rtl="0"/>
            <a:r>
              <a:rPr lang="de-de" dirty="0">
                <a:latin typeface="Arial" panose="020B0604020202020204" pitchFamily="34" charset="0"/>
                <a:cs typeface="Arial" panose="020B0604020202020204" pitchFamily="34" charset="0"/>
              </a:rPr>
              <a:t>Oben Mitte ODER Oben rechte</a:t>
            </a:r>
            <a:r>
              <a:rPr lang="de-de" sz="2800" dirty="0">
                <a:latin typeface="Arial" panose="020B0604020202020204" pitchFamily="34" charset="0"/>
                <a:cs typeface="Arial" panose="020B0604020202020204" pitchFamily="34" charset="0"/>
              </a:rPr>
              <a:t> Ecke des Rohteils</a:t>
            </a:r>
          </a:p>
          <a:p>
            <a:pPr rtl="0"/>
            <a:r>
              <a:rPr lang="de-de" dirty="0">
                <a:latin typeface="Arial" panose="020B0604020202020204" pitchFamily="34" charset="0"/>
                <a:cs typeface="Arial" panose="020B0604020202020204" pitchFamily="34" charset="0"/>
              </a:rPr>
              <a:t>Setup4:</a:t>
            </a:r>
          </a:p>
          <a:p>
            <a:pPr marL="1376363" lvl="1" indent="-461963" rtl="0"/>
            <a:r>
              <a:rPr lang="de-de" dirty="0">
                <a:latin typeface="Arial" panose="020B0604020202020204" pitchFamily="34" charset="0"/>
                <a:cs typeface="Arial" panose="020B0604020202020204" pitchFamily="34" charset="0"/>
              </a:rPr>
              <a:t>Oben Mitte ODER Oben Rechte Ecke des Rohteils</a:t>
            </a:r>
          </a:p>
          <a:p>
            <a:pPr marL="0" indent="0" rtl="0">
              <a:buNone/>
            </a:pPr>
            <a:r>
              <a:rPr lang="de-de" dirty="0">
                <a:latin typeface="Arial" panose="020B0604020202020204" pitchFamily="34" charset="0"/>
                <a:cs typeface="Arial" panose="020B0604020202020204" pitchFamily="34" charset="0"/>
              </a:rPr>
              <a:t>WICHTIG</a:t>
            </a:r>
            <a:r>
              <a:rPr lang="de-de" sz="3200" dirty="0">
                <a:latin typeface="Arial" panose="020B0604020202020204" pitchFamily="34" charset="0"/>
                <a:cs typeface="Arial" panose="020B0604020202020204" pitchFamily="34" charset="0"/>
              </a:rPr>
              <a:t>: Wählen Sie ein WKS aus, mit dem Sie vertraut sind und das Sie als kompatibel mit dem verfügbaren Gerät erachten. </a:t>
            </a:r>
            <a:endParaRPr lang="en-US" sz="3200" dirty="0"/>
          </a:p>
          <a:p>
            <a:pPr rtl="0"/>
            <a:endParaRPr lang="en-US" dirty="0"/>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a:xfrm>
            <a:off x="736980" y="731521"/>
            <a:ext cx="17551020" cy="775597"/>
          </a:xfrm>
        </p:spPr>
        <p:txBody>
          <a:bodyPr rtlCol="0"/>
          <a:lstStyle/>
          <a:p>
            <a:pPr rtl="0"/>
            <a:r>
              <a:rPr lang="de-de" sz="5400" dirty="0">
                <a:latin typeface="Arial" panose="020B0604020202020204" pitchFamily="34" charset="0"/>
                <a:cs typeface="Arial" panose="020B0604020202020204" pitchFamily="34" charset="0"/>
              </a:rPr>
              <a:t>Wo befindet sich der PRZ des Bauteils? – Alternativ</a:t>
            </a:r>
          </a:p>
        </p:txBody>
      </p:sp>
      <p:pic>
        <p:nvPicPr>
          <p:cNvPr id="4" name="Picture 3">
            <a:extLst>
              <a:ext uri="{FF2B5EF4-FFF2-40B4-BE49-F238E27FC236}">
                <a16:creationId xmlns:a16="http://schemas.microsoft.com/office/drawing/2014/main" id="{F1E5F438-851D-DD25-83CB-8E0D5EB90F24}"/>
              </a:ext>
            </a:extLst>
          </p:cNvPr>
          <p:cNvPicPr>
            <a:picLocks noChangeAspect="1"/>
          </p:cNvPicPr>
          <p:nvPr/>
        </p:nvPicPr>
        <p:blipFill rotWithShape="1">
          <a:blip r:embed="rId2"/>
          <a:srcRect t="14210" b="1528"/>
          <a:stretch/>
        </p:blipFill>
        <p:spPr>
          <a:xfrm>
            <a:off x="10829779" y="1939808"/>
            <a:ext cx="5484641" cy="3703213"/>
          </a:xfrm>
          <a:prstGeom prst="rect">
            <a:avLst/>
          </a:prstGeom>
        </p:spPr>
      </p:pic>
      <p:pic>
        <p:nvPicPr>
          <p:cNvPr id="5" name="Picture 4">
            <a:extLst>
              <a:ext uri="{FF2B5EF4-FFF2-40B4-BE49-F238E27FC236}">
                <a16:creationId xmlns:a16="http://schemas.microsoft.com/office/drawing/2014/main" id="{E35671E8-16A3-BBE2-F5AA-A642537B5A61}"/>
              </a:ext>
            </a:extLst>
          </p:cNvPr>
          <p:cNvPicPr>
            <a:picLocks noChangeAspect="1"/>
          </p:cNvPicPr>
          <p:nvPr/>
        </p:nvPicPr>
        <p:blipFill rotWithShape="1">
          <a:blip r:embed="rId3"/>
          <a:srcRect t="13641"/>
          <a:stretch/>
        </p:blipFill>
        <p:spPr>
          <a:xfrm>
            <a:off x="10829779" y="5935980"/>
            <a:ext cx="5485593" cy="3358871"/>
          </a:xfrm>
          <a:prstGeom prst="rect">
            <a:avLst/>
          </a:prstGeom>
        </p:spPr>
      </p:pic>
    </p:spTree>
    <p:extLst>
      <p:ext uri="{BB962C8B-B14F-4D97-AF65-F5344CB8AC3E}">
        <p14:creationId xmlns:p14="http://schemas.microsoft.com/office/powerpoint/2010/main" val="831438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736980" y="2382355"/>
            <a:ext cx="8407020" cy="7482839"/>
          </a:xfrm>
        </p:spPr>
        <p:txBody>
          <a:bodyPr rtlCol="0">
            <a:normAutofit/>
          </a:bodyPr>
          <a:lstStyle/>
          <a:p>
            <a:pPr marL="0" indent="0" rtl="0">
              <a:spcBef>
                <a:spcPts val="3000"/>
              </a:spcBef>
              <a:buNone/>
            </a:pPr>
            <a:r>
              <a:rPr lang="de-de" dirty="0">
                <a:latin typeface="Arial" panose="020B0604020202020204" pitchFamily="34" charset="0"/>
                <a:cs typeface="Arial" panose="020B0604020202020204" pitchFamily="34" charset="0"/>
              </a:rPr>
              <a:t>Das Werkzeug, mit dem das Bauteil auf einer 3-Achsen-CNC-Maschine abschließend bearbeitet wird:</a:t>
            </a:r>
          </a:p>
          <a:p>
            <a:pPr rtl="0">
              <a:spcBef>
                <a:spcPts val="3000"/>
              </a:spcBef>
            </a:pPr>
            <a:r>
              <a:rPr lang="de-de" dirty="0">
                <a:latin typeface="Arial" panose="020B0604020202020204" pitchFamily="34" charset="0"/>
                <a:cs typeface="Arial" panose="020B0604020202020204" pitchFamily="34" charset="0"/>
              </a:rPr>
              <a:t>T1 – 12-mm-Schaftfräser</a:t>
            </a:r>
          </a:p>
          <a:p>
            <a:pPr rtl="0">
              <a:spcBef>
                <a:spcPts val="3000"/>
              </a:spcBef>
            </a:pPr>
            <a:r>
              <a:rPr lang="de-de" dirty="0">
                <a:latin typeface="Arial" panose="020B0604020202020204" pitchFamily="34" charset="0"/>
                <a:cs typeface="Arial" panose="020B0604020202020204" pitchFamily="34" charset="0"/>
              </a:rPr>
              <a:t>T3 – Taster</a:t>
            </a:r>
          </a:p>
          <a:p>
            <a:pPr rtl="0">
              <a:spcBef>
                <a:spcPts val="3000"/>
              </a:spcBef>
            </a:pPr>
            <a:r>
              <a:rPr lang="de-de" dirty="0">
                <a:latin typeface="Arial" panose="020B0604020202020204" pitchFamily="34" charset="0"/>
                <a:cs typeface="Arial" panose="020B0604020202020204" pitchFamily="34" charset="0"/>
              </a:rPr>
              <a:t>T4 – 10-mm-Radienfräser</a:t>
            </a:r>
          </a:p>
          <a:p>
            <a:pPr rtl="0">
              <a:spcBef>
                <a:spcPts val="3000"/>
              </a:spcBef>
            </a:pPr>
            <a:r>
              <a:rPr lang="de-de" dirty="0">
                <a:latin typeface="Arial" panose="020B0604020202020204" pitchFamily="34" charset="0"/>
                <a:cs typeface="Arial" panose="020B0604020202020204" pitchFamily="34" charset="0"/>
              </a:rPr>
              <a:t>T6 – 6-mm-Kugelfräser</a:t>
            </a:r>
          </a:p>
          <a:p>
            <a:pPr rtl="0">
              <a:spcBef>
                <a:spcPts val="3000"/>
              </a:spcBef>
            </a:pPr>
            <a:r>
              <a:rPr lang="de-de" dirty="0">
                <a:latin typeface="Arial" panose="020B0604020202020204" pitchFamily="34" charset="0"/>
                <a:cs typeface="Arial" panose="020B0604020202020204" pitchFamily="34" charset="0"/>
              </a:rPr>
              <a:t>T8 – Schaftfräser mit 2 mm Durchmesser</a:t>
            </a:r>
          </a:p>
          <a:p>
            <a:pPr rtl="0">
              <a:spcBef>
                <a:spcPts val="3000"/>
              </a:spcBef>
            </a:pPr>
            <a:r>
              <a:rPr lang="de-de" dirty="0">
                <a:latin typeface="Arial" panose="020B0604020202020204" pitchFamily="34" charset="0"/>
                <a:cs typeface="Arial" panose="020B0604020202020204" pitchFamily="34" charset="0"/>
              </a:rPr>
              <a:t>T10 – 6-mm-30-Grad-Gravur</a:t>
            </a:r>
            <a:endParaRPr lang="en-US" dirty="0"/>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rtlCol="0"/>
          <a:lstStyle/>
          <a:p>
            <a:pPr rtl="0"/>
            <a:r>
              <a:rPr lang="de-de">
                <a:latin typeface="Arial" panose="020B0604020202020204" pitchFamily="34" charset="0"/>
                <a:cs typeface="Arial" panose="020B0604020202020204" pitchFamily="34" charset="0"/>
              </a:rPr>
              <a:t>Welche Werkzeuge werden zum Schneiden der Formeinsätze verwendet?</a:t>
            </a:r>
          </a:p>
        </p:txBody>
      </p:sp>
      <p:pic>
        <p:nvPicPr>
          <p:cNvPr id="5" name="Picture 4">
            <a:extLst>
              <a:ext uri="{FF2B5EF4-FFF2-40B4-BE49-F238E27FC236}">
                <a16:creationId xmlns:a16="http://schemas.microsoft.com/office/drawing/2014/main" id="{DB3341A9-3B78-9B07-C84A-2618BDB39DA3}"/>
              </a:ext>
            </a:extLst>
          </p:cNvPr>
          <p:cNvPicPr>
            <a:picLocks noChangeAspect="1"/>
          </p:cNvPicPr>
          <p:nvPr/>
        </p:nvPicPr>
        <p:blipFill>
          <a:blip r:embed="rId2"/>
          <a:stretch>
            <a:fillRect/>
          </a:stretch>
        </p:blipFill>
        <p:spPr>
          <a:xfrm>
            <a:off x="10887076" y="2072639"/>
            <a:ext cx="5737022" cy="7142344"/>
          </a:xfrm>
          <a:prstGeom prst="rect">
            <a:avLst/>
          </a:prstGeom>
        </p:spPr>
      </p:pic>
      <p:pic>
        <p:nvPicPr>
          <p:cNvPr id="8" name="Picture 7">
            <a:extLst>
              <a:ext uri="{FF2B5EF4-FFF2-40B4-BE49-F238E27FC236}">
                <a16:creationId xmlns:a16="http://schemas.microsoft.com/office/drawing/2014/main" id="{B6F1DE93-5AF5-DFC5-2CAA-51B890D52541}"/>
              </a:ext>
            </a:extLst>
          </p:cNvPr>
          <p:cNvPicPr>
            <a:picLocks noChangeAspect="1"/>
          </p:cNvPicPr>
          <p:nvPr/>
        </p:nvPicPr>
        <p:blipFill>
          <a:blip r:embed="rId3"/>
          <a:stretch>
            <a:fillRect/>
          </a:stretch>
        </p:blipFill>
        <p:spPr>
          <a:xfrm>
            <a:off x="10886315" y="2072639"/>
            <a:ext cx="5737783" cy="7142344"/>
          </a:xfrm>
          <a:prstGeom prst="rect">
            <a:avLst/>
          </a:prstGeom>
        </p:spPr>
      </p:pic>
    </p:spTree>
    <p:extLst>
      <p:ext uri="{BB962C8B-B14F-4D97-AF65-F5344CB8AC3E}">
        <p14:creationId xmlns:p14="http://schemas.microsoft.com/office/powerpoint/2010/main" val="22638490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818224-DCCC-64B4-2955-17EA13147AC4}"/>
              </a:ext>
            </a:extLst>
          </p:cNvPr>
          <p:cNvSpPr>
            <a:spLocks noGrp="1"/>
          </p:cNvSpPr>
          <p:nvPr>
            <p:ph idx="1"/>
          </p:nvPr>
        </p:nvSpPr>
        <p:spPr>
          <a:xfrm>
            <a:off x="736980" y="1949746"/>
            <a:ext cx="16814040" cy="7178040"/>
          </a:xfrm>
        </p:spPr>
        <p:txBody>
          <a:bodyPr rtlCol="0">
            <a:noAutofit/>
          </a:bodyPr>
          <a:lstStyle/>
          <a:p>
            <a:pPr rtl="0">
              <a:spcBef>
                <a:spcPts val="2000"/>
              </a:spcBef>
            </a:pPr>
            <a:r>
              <a:rPr lang="de-de" sz="2600" dirty="0">
                <a:latin typeface="Arial" panose="020B0604020202020204" pitchFamily="34" charset="0"/>
                <a:cs typeface="Arial" panose="020B0604020202020204" pitchFamily="34" charset="0"/>
              </a:rPr>
              <a:t>Verwenden Sie niemals Maschinen, für deren Betrieb Sie nicht durch eine qualifizierte Person geschult wurden.</a:t>
            </a:r>
          </a:p>
          <a:p>
            <a:pPr rtl="0">
              <a:spcBef>
                <a:spcPts val="2000"/>
              </a:spcBef>
            </a:pPr>
            <a:r>
              <a:rPr lang="de-de" sz="2600" dirty="0">
                <a:latin typeface="Arial" panose="020B0604020202020204" pitchFamily="34" charset="0"/>
                <a:cs typeface="Arial" panose="020B0604020202020204" pitchFamily="34" charset="0"/>
              </a:rPr>
              <a:t>Tragen Sie eine nach ANSI/ISO zugelassene Schutzbrille bzw. eine nach ANSI/ISO zugelassene Schutzbrille mit Seitenschildern. In der Werkstatt müssen Sie immer eine Schutzbrille tragen, nicht nur an der Maschine.</a:t>
            </a:r>
          </a:p>
          <a:p>
            <a:pPr rtl="0">
              <a:spcBef>
                <a:spcPts val="2000"/>
              </a:spcBef>
            </a:pPr>
            <a:r>
              <a:rPr lang="de-de" sz="2600" dirty="0">
                <a:latin typeface="Arial" panose="020B0604020202020204" pitchFamily="34" charset="0"/>
                <a:cs typeface="Arial" panose="020B0604020202020204" pitchFamily="34" charset="0"/>
              </a:rPr>
              <a:t>Tragen Sie keine langärmligen Hemden, da diese von der Maschine erfasst werden können. Tragen Sie kurze Ärmel oder T-Shirts. Legen Sie Ringe und Uhren an der Maschine ab.</a:t>
            </a:r>
          </a:p>
          <a:p>
            <a:pPr rtl="0">
              <a:spcBef>
                <a:spcPts val="2000"/>
              </a:spcBef>
            </a:pPr>
            <a:r>
              <a:rPr lang="de-de" sz="2600" dirty="0">
                <a:latin typeface="Arial" panose="020B0604020202020204" pitchFamily="34" charset="0"/>
                <a:cs typeface="Arial" panose="020B0604020202020204" pitchFamily="34" charset="0"/>
              </a:rPr>
              <a:t>Tragen Sie niemals Handschuhe, da sie von der Maschine erfasst werden können. Latex-Handschuhe sind akzeptabel.</a:t>
            </a:r>
          </a:p>
          <a:p>
            <a:pPr rtl="0">
              <a:spcBef>
                <a:spcPts val="2000"/>
              </a:spcBef>
            </a:pPr>
            <a:r>
              <a:rPr lang="de-de" sz="2600" dirty="0">
                <a:latin typeface="Arial" panose="020B0604020202020204" pitchFamily="34" charset="0"/>
                <a:cs typeface="Arial" panose="020B0604020202020204" pitchFamily="34" charset="0"/>
              </a:rPr>
              <a:t>Lange Haare sollten zurückgebunden oder unter einem Hut getragen werden, damit sie nicht von der Maschinenspindel erfasst werden.</a:t>
            </a:r>
          </a:p>
          <a:p>
            <a:pPr rtl="0">
              <a:spcBef>
                <a:spcPts val="2000"/>
              </a:spcBef>
            </a:pPr>
            <a:r>
              <a:rPr lang="de-de" sz="2600" dirty="0">
                <a:latin typeface="Arial" panose="020B0604020202020204" pitchFamily="34" charset="0"/>
                <a:cs typeface="Arial" panose="020B0604020202020204" pitchFamily="34" charset="0"/>
              </a:rPr>
              <a:t>Achten Sie stets darauf, wo Sie Ihre Hände halten. </a:t>
            </a:r>
          </a:p>
          <a:p>
            <a:pPr rtl="0">
              <a:spcBef>
                <a:spcPts val="2000"/>
              </a:spcBef>
            </a:pPr>
            <a:r>
              <a:rPr lang="de-de" sz="2600" dirty="0">
                <a:latin typeface="Arial" panose="020B0604020202020204" pitchFamily="34" charset="0"/>
                <a:cs typeface="Arial" panose="020B0604020202020204" pitchFamily="34" charset="0"/>
              </a:rPr>
              <a:t>Seien Sie sich stets bewusst, was im Falle eines Abrutschens der Hand passieren kann. Denken Sie beispielsweise beim Anziehen einer Schraube daran, was passiert, wenn der Schraubenschlüssel abrutscht. Kann Ihre Hand oder Ihr Arm mit dem Werkzeug in Kontakt kommen? Oder mit scharfen Spänen?</a:t>
            </a:r>
          </a:p>
          <a:p>
            <a:pPr rtl="0">
              <a:spcBef>
                <a:spcPts val="2000"/>
              </a:spcBef>
            </a:pPr>
            <a:r>
              <a:rPr lang="de-de" sz="2600" dirty="0">
                <a:latin typeface="Arial" panose="020B0604020202020204" pitchFamily="34" charset="0"/>
                <a:cs typeface="Arial" panose="020B0604020202020204" pitchFamily="34" charset="0"/>
              </a:rPr>
              <a:t>In den Arbeitsbereichen sind Unfug oder Streiche untersagt.</a:t>
            </a:r>
            <a:endParaRPr lang="en-US" sz="2600" dirty="0"/>
          </a:p>
        </p:txBody>
      </p:sp>
      <p:sp>
        <p:nvSpPr>
          <p:cNvPr id="3" name="Title 2">
            <a:extLst>
              <a:ext uri="{FF2B5EF4-FFF2-40B4-BE49-F238E27FC236}">
                <a16:creationId xmlns:a16="http://schemas.microsoft.com/office/drawing/2014/main" id="{59A1F1D9-4A24-15E5-A6FF-CA6F34F2CED2}"/>
              </a:ext>
            </a:extLst>
          </p:cNvPr>
          <p:cNvSpPr>
            <a:spLocks noGrp="1"/>
          </p:cNvSpPr>
          <p:nvPr>
            <p:ph type="title"/>
          </p:nvPr>
        </p:nvSpPr>
        <p:spPr/>
        <p:txBody>
          <a:bodyPr rtlCol="0"/>
          <a:lstStyle/>
          <a:p>
            <a:pPr rtl="0"/>
            <a:r>
              <a:rPr lang="de-de" dirty="0">
                <a:latin typeface="Arial" panose="020B0604020202020204" pitchFamily="34" charset="0"/>
                <a:cs typeface="Arial" panose="020B0604020202020204" pitchFamily="34" charset="0"/>
              </a:rPr>
              <a:t>Sicherheitsregeln und -praktiken</a:t>
            </a:r>
          </a:p>
        </p:txBody>
      </p:sp>
    </p:spTree>
    <p:extLst>
      <p:ext uri="{BB962C8B-B14F-4D97-AF65-F5344CB8AC3E}">
        <p14:creationId xmlns:p14="http://schemas.microsoft.com/office/powerpoint/2010/main" val="3668879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4105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E300B98-EBB0-4EB7-A802-2D99A78FEFB9}"/>
              </a:ext>
            </a:extLst>
          </p:cNvPr>
          <p:cNvSpPr>
            <a:spLocks noGrp="1"/>
          </p:cNvSpPr>
          <p:nvPr>
            <p:ph idx="1"/>
          </p:nvPr>
        </p:nvSpPr>
        <p:spPr>
          <a:xfrm>
            <a:off x="736980" y="1751800"/>
            <a:ext cx="16814040" cy="7277900"/>
          </a:xfrm>
        </p:spPr>
        <p:txBody>
          <a:bodyPr rtlCol="0">
            <a:normAutofit fontScale="32500" lnSpcReduction="20000"/>
          </a:bodyPr>
          <a:lstStyle/>
          <a:p>
            <a:pPr marL="0" indent="0" rtl="0">
              <a:lnSpc>
                <a:spcPct val="120000"/>
              </a:lnSpc>
              <a:buNone/>
            </a:pPr>
            <a:r>
              <a:rPr lang="de-de" sz="9800" dirty="0">
                <a:latin typeface="Arial" panose="020B0604020202020204" pitchFamily="34" charset="0"/>
                <a:cs typeface="Arial" panose="020B0604020202020204" pitchFamily="34" charset="0"/>
              </a:rPr>
              <a:t>Nach Abschluss dieses Moduls können Sie Folgendes tun:</a:t>
            </a:r>
          </a:p>
          <a:p>
            <a:pPr rtl="0">
              <a:lnSpc>
                <a:spcPct val="120000"/>
              </a:lnSpc>
            </a:pPr>
            <a:r>
              <a:rPr lang="de-de" sz="9800" dirty="0">
                <a:latin typeface="Arial" panose="020B0604020202020204" pitchFamily="34" charset="0"/>
                <a:cs typeface="Arial" panose="020B0604020202020204" pitchFamily="34" charset="0"/>
              </a:rPr>
              <a:t>Schritte aufführen, die zur Bearbeitung des Brieftaschen-Projekts erforderlich sind</a:t>
            </a:r>
          </a:p>
          <a:p>
            <a:pPr rtl="0">
              <a:lnSpc>
                <a:spcPct val="120000"/>
              </a:lnSpc>
            </a:pPr>
            <a:r>
              <a:rPr lang="de-de" sz="9800" dirty="0">
                <a:latin typeface="Arial" panose="020B0604020202020204" pitchFamily="34" charset="0"/>
                <a:cs typeface="Arial" panose="020B0604020202020204" pitchFamily="34" charset="0"/>
              </a:rPr>
              <a:t>Einen Prozessplan für die Herstellung der Brieftasche erstellen</a:t>
            </a:r>
          </a:p>
          <a:p>
            <a:pPr rtl="0">
              <a:lnSpc>
                <a:spcPct val="120000"/>
              </a:lnSpc>
            </a:pPr>
            <a:r>
              <a:rPr lang="de-de" sz="9800" dirty="0">
                <a:latin typeface="Arial" panose="020B0604020202020204" pitchFamily="34" charset="0"/>
                <a:cs typeface="Arial" panose="020B0604020202020204" pitchFamily="34" charset="0"/>
              </a:rPr>
              <a:t>Die Reihenfolge der </a:t>
            </a:r>
            <a:r>
              <a:rPr lang="de-de" sz="9800">
                <a:latin typeface="Arial" panose="020B0604020202020204" pitchFamily="34" charset="0"/>
                <a:cs typeface="Arial" panose="020B0604020202020204" pitchFamily="34" charset="0"/>
              </a:rPr>
              <a:t>Operationen definieren </a:t>
            </a:r>
            <a:endParaRPr lang="de-de" sz="9800" dirty="0">
              <a:latin typeface="Arial" panose="020B0604020202020204" pitchFamily="34" charset="0"/>
              <a:cs typeface="Arial" panose="020B0604020202020204" pitchFamily="34" charset="0"/>
            </a:endParaRPr>
          </a:p>
          <a:p>
            <a:pPr rtl="0">
              <a:lnSpc>
                <a:spcPct val="120000"/>
              </a:lnSpc>
            </a:pPr>
            <a:r>
              <a:rPr lang="de-de" sz="9800" dirty="0">
                <a:latin typeface="Arial" panose="020B0604020202020204" pitchFamily="34" charset="0"/>
                <a:cs typeface="Arial" panose="020B0604020202020204" pitchFamily="34" charset="0"/>
              </a:rPr>
              <a:t>Die Werkzeuge bestimmen, die zur Bearbeitung der Brieftasche benötigt werden</a:t>
            </a:r>
          </a:p>
          <a:p>
            <a:pPr rtl="0">
              <a:lnSpc>
                <a:spcPct val="120000"/>
              </a:lnSpc>
            </a:pPr>
            <a:r>
              <a:rPr lang="de-de" sz="9800" dirty="0">
                <a:latin typeface="Arial" panose="020B0604020202020204" pitchFamily="34" charset="0"/>
                <a:cs typeface="Arial" panose="020B0604020202020204" pitchFamily="34" charset="0"/>
              </a:rPr>
              <a:t>Erklären, wie das Bauteil gehalten und gedreht wird</a:t>
            </a:r>
          </a:p>
          <a:p>
            <a:pPr rtl="0">
              <a:lnSpc>
                <a:spcPct val="120000"/>
              </a:lnSpc>
            </a:pPr>
            <a:r>
              <a:rPr lang="de-de" sz="9800" dirty="0">
                <a:latin typeface="Arial" panose="020B0604020202020204" pitchFamily="34" charset="0"/>
                <a:cs typeface="Arial" panose="020B0604020202020204" pitchFamily="34" charset="0"/>
              </a:rPr>
              <a:t>Erläutern, wo der Teilereferenz-Nullpunkt platziert wird und warum</a:t>
            </a:r>
            <a:endParaRPr lang="en-US" dirty="0"/>
          </a:p>
        </p:txBody>
      </p:sp>
      <p:sp>
        <p:nvSpPr>
          <p:cNvPr id="5" name="Title 4">
            <a:extLst>
              <a:ext uri="{FF2B5EF4-FFF2-40B4-BE49-F238E27FC236}">
                <a16:creationId xmlns:a16="http://schemas.microsoft.com/office/drawing/2014/main" id="{C7D6C0B1-804C-4A03-AB84-246C06F94174}"/>
              </a:ext>
            </a:extLst>
          </p:cNvPr>
          <p:cNvSpPr>
            <a:spLocks noGrp="1"/>
          </p:cNvSpPr>
          <p:nvPr>
            <p:ph type="title"/>
          </p:nvPr>
        </p:nvSpPr>
        <p:spPr/>
        <p:txBody>
          <a:bodyPr rtlCol="0"/>
          <a:lstStyle/>
          <a:p>
            <a:pPr rtl="0"/>
            <a:r>
              <a:rPr lang="de-de">
                <a:latin typeface="Arial" panose="020B0604020202020204" pitchFamily="34" charset="0"/>
                <a:cs typeface="Arial" panose="020B0604020202020204" pitchFamily="34" charset="0"/>
              </a:rPr>
              <a:t>Lernziele</a:t>
            </a:r>
          </a:p>
        </p:txBody>
      </p:sp>
    </p:spTree>
    <p:extLst>
      <p:ext uri="{BB962C8B-B14F-4D97-AF65-F5344CB8AC3E}">
        <p14:creationId xmlns:p14="http://schemas.microsoft.com/office/powerpoint/2010/main" val="40043736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2ACB693-C06B-49ED-0A54-8C27117A6089}"/>
              </a:ext>
            </a:extLst>
          </p:cNvPr>
          <p:cNvPicPr>
            <a:picLocks noChangeAspect="1"/>
          </p:cNvPicPr>
          <p:nvPr/>
        </p:nvPicPr>
        <p:blipFill>
          <a:blip r:embed="rId2"/>
          <a:stretch>
            <a:fillRect/>
          </a:stretch>
        </p:blipFill>
        <p:spPr>
          <a:xfrm>
            <a:off x="10946417" y="4618905"/>
            <a:ext cx="5578028" cy="4936574"/>
          </a:xfrm>
          <a:prstGeom prst="rect">
            <a:avLst/>
          </a:prstGeom>
        </p:spPr>
      </p:pic>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472285" y="2064618"/>
            <a:ext cx="8935240" cy="7665169"/>
          </a:xfrm>
        </p:spPr>
        <p:txBody>
          <a:bodyPr rtlCol="0">
            <a:noAutofit/>
          </a:bodyPr>
          <a:lstStyle/>
          <a:p>
            <a:pPr marL="457200" lvl="1" indent="0" rtl="0">
              <a:spcBef>
                <a:spcPts val="0"/>
              </a:spcBef>
              <a:buNone/>
            </a:pPr>
            <a:r>
              <a:rPr lang="de-de" sz="3200" dirty="0">
                <a:latin typeface="Arial" panose="020B0604020202020204" pitchFamily="34" charset="0"/>
                <a:cs typeface="Arial" panose="020B0604020202020204" pitchFamily="34" charset="0"/>
              </a:rPr>
              <a:t>Eine aus zwei Teilen bestehende schlichte Brieftasche. Nach der Endbearbeitung werden die beiden Hälften mit Verbindungselementen zusammengesetzt, um das Produkt zu erstellen.</a:t>
            </a:r>
          </a:p>
          <a:p>
            <a:pPr marL="457200" lvl="1" indent="0" rtl="0">
              <a:spcBef>
                <a:spcPts val="0"/>
              </a:spcBef>
              <a:buNone/>
            </a:pPr>
            <a:endParaRPr lang="en-US" sz="3200" dirty="0">
              <a:latin typeface="Arial" panose="020B0604020202020204" pitchFamily="34" charset="0"/>
              <a:cs typeface="Arial" panose="020B0604020202020204" pitchFamily="34" charset="0"/>
            </a:endParaRPr>
          </a:p>
          <a:p>
            <a:pPr lvl="1" rtl="0">
              <a:spcBef>
                <a:spcPts val="0"/>
              </a:spcBef>
            </a:pPr>
            <a:r>
              <a:rPr lang="de-de" sz="3200" dirty="0">
                <a:latin typeface="Arial" panose="020B0604020202020204" pitchFamily="34" charset="0"/>
                <a:cs typeface="Arial" panose="020B0604020202020204" pitchFamily="34" charset="0"/>
              </a:rPr>
              <a:t>Nach dem Durcharbeiten der Übungen und Datensätze stellen Sie fest, dass die zugehörigen Flächen der beiden Hälften mit Ausnahme der Bohrungen identisch sind.</a:t>
            </a:r>
          </a:p>
          <a:p>
            <a:pPr marL="457200" lvl="1" indent="0" rtl="0">
              <a:spcBef>
                <a:spcPts val="0"/>
              </a:spcBef>
              <a:buNone/>
            </a:pPr>
            <a:endParaRPr lang="en-US" sz="3200" dirty="0">
              <a:latin typeface="Arial" panose="020B0604020202020204" pitchFamily="34" charset="0"/>
              <a:cs typeface="Arial" panose="020B0604020202020204" pitchFamily="34" charset="0"/>
            </a:endParaRPr>
          </a:p>
          <a:p>
            <a:pPr lvl="1" rtl="0">
              <a:spcBef>
                <a:spcPts val="0"/>
              </a:spcBef>
            </a:pPr>
            <a:r>
              <a:rPr lang="de-de" sz="3200" dirty="0">
                <a:latin typeface="Arial" panose="020B0604020202020204" pitchFamily="34" charset="0"/>
                <a:cs typeface="Arial" panose="020B0604020202020204" pitchFamily="34" charset="0"/>
              </a:rPr>
              <a:t>Die äußeren Flächen sind ebenfalls gleich, abgesehen von den zusätzlichen Taschen, Gravuren und Bohrungen auf der oberen Hälfte der Brieftasche.</a:t>
            </a:r>
            <a:endParaRPr lang="en-US"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rtlCol="0"/>
          <a:lstStyle/>
          <a:p>
            <a:pPr rtl="0"/>
            <a:r>
              <a:rPr lang="de-de">
                <a:latin typeface="Arial" panose="020B0604020202020204" pitchFamily="34" charset="0"/>
                <a:cs typeface="Arial" panose="020B0604020202020204" pitchFamily="34" charset="0"/>
              </a:rPr>
              <a:t>Was stellen Sie her?</a:t>
            </a:r>
          </a:p>
        </p:txBody>
      </p:sp>
      <p:pic>
        <p:nvPicPr>
          <p:cNvPr id="7" name="Picture 6" descr="A blue rectangular object with a logo&#10;&#10;Description automatically generated">
            <a:extLst>
              <a:ext uri="{FF2B5EF4-FFF2-40B4-BE49-F238E27FC236}">
                <a16:creationId xmlns:a16="http://schemas.microsoft.com/office/drawing/2014/main" id="{8822814A-08A5-2B56-0CC6-5A63A4B39A66}"/>
              </a:ext>
            </a:extLst>
          </p:cNvPr>
          <p:cNvPicPr>
            <a:picLocks noChangeAspect="1"/>
          </p:cNvPicPr>
          <p:nvPr/>
        </p:nvPicPr>
        <p:blipFill rotWithShape="1">
          <a:blip r:embed="rId3">
            <a:extLst>
              <a:ext uri="{28A0092B-C50C-407E-A947-70E740481C1C}">
                <a14:useLocalDpi xmlns:a14="http://schemas.microsoft.com/office/drawing/2010/main" val="0"/>
              </a:ext>
            </a:extLst>
          </a:blip>
          <a:srcRect b="1264"/>
          <a:stretch/>
        </p:blipFill>
        <p:spPr>
          <a:xfrm>
            <a:off x="10550704" y="831535"/>
            <a:ext cx="6571686" cy="3787370"/>
          </a:xfrm>
          <a:prstGeom prst="rect">
            <a:avLst/>
          </a:prstGeom>
        </p:spPr>
      </p:pic>
    </p:spTree>
    <p:extLst>
      <p:ext uri="{BB962C8B-B14F-4D97-AF65-F5344CB8AC3E}">
        <p14:creationId xmlns:p14="http://schemas.microsoft.com/office/powerpoint/2010/main" val="10527281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472285" y="2064619"/>
            <a:ext cx="8671715" cy="7693744"/>
          </a:xfrm>
        </p:spPr>
        <p:txBody>
          <a:bodyPr rtlCol="0">
            <a:normAutofit/>
          </a:bodyPr>
          <a:lstStyle/>
          <a:p>
            <a:pPr marL="457200" lvl="1" indent="0" rtl="0">
              <a:buNone/>
            </a:pPr>
            <a:r>
              <a:rPr lang="de-de" dirty="0">
                <a:latin typeface="Arial" panose="020B0604020202020204" pitchFamily="34" charset="0"/>
                <a:cs typeface="Arial" panose="020B0604020202020204" pitchFamily="34" charset="0"/>
              </a:rPr>
              <a:t>Für dieses Projekt wird Aluminium empfohlen.</a:t>
            </a:r>
          </a:p>
          <a:p>
            <a:pPr lvl="1" rtl="0"/>
            <a:r>
              <a:rPr lang="de-de" dirty="0">
                <a:latin typeface="Arial" panose="020B0604020202020204" pitchFamily="34" charset="0"/>
                <a:cs typeface="Arial" panose="020B0604020202020204" pitchFamily="34" charset="0"/>
              </a:rPr>
              <a:t>Aluminium ist relativ kostengünstig und in Rohteilgrößen lieferbar, die vor der CNC-Bearbeitung nur wenig oder gar keine Verarbeitung erfordern.</a:t>
            </a:r>
          </a:p>
          <a:p>
            <a:pPr lvl="1" rtl="0"/>
            <a:r>
              <a:rPr lang="de-de" dirty="0">
                <a:latin typeface="Arial" panose="020B0604020202020204" pitchFamily="34" charset="0"/>
                <a:cs typeface="Arial" panose="020B0604020202020204" pitchFamily="34" charset="0"/>
              </a:rPr>
              <a:t>Flüssige Kühlmittel können vermieden werden, wenn leichte Schnitte in Aluminium durchgeführt werden und zugeführte Luft ausgetauscht werden kann.</a:t>
            </a:r>
          </a:p>
          <a:p>
            <a:pPr lvl="1" rtl="0"/>
            <a:r>
              <a:rPr lang="de-de" dirty="0">
                <a:latin typeface="Arial" panose="020B0604020202020204" pitchFamily="34" charset="0"/>
                <a:cs typeface="Arial" panose="020B0604020202020204" pitchFamily="34" charset="0"/>
              </a:rPr>
              <a:t>Acryl, Messing, Polyurethan mit hoher Dichte und viele andere Materialien sind für dieses Projekt ebenfalls eine gute Wahl.</a:t>
            </a:r>
          </a:p>
          <a:p>
            <a:pPr marL="457200" lvl="1" indent="0" rtl="0">
              <a:buNone/>
            </a:pPr>
            <a:endParaRPr lang="en-US" dirty="0">
              <a:latin typeface="Arial" panose="020B0604020202020204" pitchFamily="34" charset="0"/>
              <a:cs typeface="Arial" panose="020B0604020202020204" pitchFamily="34" charset="0"/>
            </a:endParaRPr>
          </a:p>
          <a:p>
            <a:pPr marL="457200" lvl="1" indent="0" rtl="0">
              <a:buNone/>
            </a:pPr>
            <a:r>
              <a:rPr lang="de-de" dirty="0">
                <a:latin typeface="Arial" panose="020B0604020202020204" pitchFamily="34" charset="0"/>
                <a:cs typeface="Arial" panose="020B0604020202020204" pitchFamily="34" charset="0"/>
              </a:rPr>
              <a:t>ANMERKUNG: Beachten Sie, dass die U/min des Werkzeugs und die Vorschübe an das ausgewählte Material angepasst werden müssen.</a:t>
            </a:r>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rtlCol="0"/>
          <a:lstStyle/>
          <a:p>
            <a:pPr rtl="0"/>
            <a:r>
              <a:rPr lang="de-de">
                <a:latin typeface="Arial" panose="020B0604020202020204" pitchFamily="34" charset="0"/>
                <a:cs typeface="Arial" panose="020B0604020202020204" pitchFamily="34" charset="0"/>
              </a:rPr>
              <a:t>Aus welchem Material machen Sie es?</a:t>
            </a:r>
          </a:p>
        </p:txBody>
      </p:sp>
      <p:pic>
        <p:nvPicPr>
          <p:cNvPr id="4" name="Picture 2" descr="Image result for Woodcraft supply plastic pen blanks">
            <a:extLst>
              <a:ext uri="{FF2B5EF4-FFF2-40B4-BE49-F238E27FC236}">
                <a16:creationId xmlns:a16="http://schemas.microsoft.com/office/drawing/2014/main" id="{3F159F53-DC0A-6D8A-0E32-62635988116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394" t="20040" r="19542" b="20900"/>
          <a:stretch/>
        </p:blipFill>
        <p:spPr bwMode="auto">
          <a:xfrm>
            <a:off x="13855540" y="5821810"/>
            <a:ext cx="3695480" cy="373366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CE82D87D-87E9-D89A-EAAF-18B162D72910}"/>
              </a:ext>
            </a:extLst>
          </p:cNvPr>
          <p:cNvPicPr>
            <a:picLocks noChangeAspect="1"/>
          </p:cNvPicPr>
          <p:nvPr/>
        </p:nvPicPr>
        <p:blipFill>
          <a:blip r:embed="rId3"/>
          <a:stretch>
            <a:fillRect/>
          </a:stretch>
        </p:blipFill>
        <p:spPr>
          <a:xfrm>
            <a:off x="9914377" y="2083805"/>
            <a:ext cx="4153213" cy="2831095"/>
          </a:xfrm>
          <a:prstGeom prst="rect">
            <a:avLst/>
          </a:prstGeom>
        </p:spPr>
      </p:pic>
      <p:pic>
        <p:nvPicPr>
          <p:cNvPr id="7" name="Picture 6">
            <a:extLst>
              <a:ext uri="{FF2B5EF4-FFF2-40B4-BE49-F238E27FC236}">
                <a16:creationId xmlns:a16="http://schemas.microsoft.com/office/drawing/2014/main" id="{8451E0D8-1C81-FB30-36C7-C5560F8B71F7}"/>
              </a:ext>
            </a:extLst>
          </p:cNvPr>
          <p:cNvPicPr>
            <a:picLocks noChangeAspect="1"/>
          </p:cNvPicPr>
          <p:nvPr/>
        </p:nvPicPr>
        <p:blipFill>
          <a:blip r:embed="rId4"/>
          <a:stretch>
            <a:fillRect/>
          </a:stretch>
        </p:blipFill>
        <p:spPr>
          <a:xfrm>
            <a:off x="14728251" y="2064619"/>
            <a:ext cx="2822769" cy="2831095"/>
          </a:xfrm>
          <a:prstGeom prst="rect">
            <a:avLst/>
          </a:prstGeom>
        </p:spPr>
      </p:pic>
      <p:pic>
        <p:nvPicPr>
          <p:cNvPr id="9" name="Picture 8">
            <a:extLst>
              <a:ext uri="{FF2B5EF4-FFF2-40B4-BE49-F238E27FC236}">
                <a16:creationId xmlns:a16="http://schemas.microsoft.com/office/drawing/2014/main" id="{6D713830-E531-E45C-C206-553BEC8ACB6F}"/>
              </a:ext>
            </a:extLst>
          </p:cNvPr>
          <p:cNvPicPr>
            <a:picLocks noChangeAspect="1"/>
          </p:cNvPicPr>
          <p:nvPr/>
        </p:nvPicPr>
        <p:blipFill>
          <a:blip r:embed="rId5"/>
          <a:stretch>
            <a:fillRect/>
          </a:stretch>
        </p:blipFill>
        <p:spPr>
          <a:xfrm>
            <a:off x="9806716" y="5821810"/>
            <a:ext cx="3695480" cy="3733668"/>
          </a:xfrm>
          <a:prstGeom prst="rect">
            <a:avLst/>
          </a:prstGeom>
        </p:spPr>
      </p:pic>
    </p:spTree>
    <p:extLst>
      <p:ext uri="{BB962C8B-B14F-4D97-AF65-F5344CB8AC3E}">
        <p14:creationId xmlns:p14="http://schemas.microsoft.com/office/powerpoint/2010/main" val="19159621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736980" y="1831971"/>
            <a:ext cx="16814040" cy="8455029"/>
          </a:xfrm>
        </p:spPr>
        <p:txBody>
          <a:bodyPr rtlCol="0">
            <a:noAutofit/>
          </a:bodyPr>
          <a:lstStyle/>
          <a:p>
            <a:pPr marL="0" indent="0" rtl="0">
              <a:buNone/>
            </a:pPr>
            <a:r>
              <a:rPr lang="de-de" dirty="0">
                <a:latin typeface="Arial" panose="020B0604020202020204" pitchFamily="34" charset="0"/>
                <a:cs typeface="Arial" panose="020B0604020202020204" pitchFamily="34" charset="0"/>
              </a:rPr>
              <a:t>Um einen Prozessplan zu erstellen, bestimmen Sie noch vor Projektbeginn die folgenden Elemente:</a:t>
            </a:r>
          </a:p>
          <a:p>
            <a:pPr lvl="1" rtl="0">
              <a:buFont typeface="Arial" panose="020B0604020202020204" pitchFamily="34" charset="0"/>
              <a:buChar char="•"/>
            </a:pPr>
            <a:r>
              <a:rPr lang="de-de" sz="3200" dirty="0">
                <a:latin typeface="Arial" panose="020B0604020202020204" pitchFamily="34" charset="0"/>
                <a:cs typeface="Arial" panose="020B0604020202020204" pitchFamily="34" charset="0"/>
              </a:rPr>
              <a:t>Was stellen Sie her?</a:t>
            </a:r>
          </a:p>
          <a:p>
            <a:pPr lvl="1" rtl="0">
              <a:buFont typeface="Arial" panose="020B0604020202020204" pitchFamily="34" charset="0"/>
              <a:buChar char="•"/>
            </a:pPr>
            <a:r>
              <a:rPr lang="de-de" sz="3200" dirty="0">
                <a:latin typeface="Arial" panose="020B0604020202020204" pitchFamily="34" charset="0"/>
                <a:cs typeface="Arial" panose="020B0604020202020204" pitchFamily="34" charset="0"/>
              </a:rPr>
              <a:t>Aus welchem Material besteht das Bauteil?</a:t>
            </a:r>
          </a:p>
          <a:p>
            <a:pPr lvl="1" rtl="0">
              <a:buFont typeface="Arial" panose="020B0604020202020204" pitchFamily="34" charset="0"/>
              <a:buChar char="•"/>
            </a:pPr>
            <a:r>
              <a:rPr lang="de-de" sz="3200" dirty="0">
                <a:latin typeface="Arial" panose="020B0604020202020204" pitchFamily="34" charset="0"/>
                <a:cs typeface="Arial" panose="020B0604020202020204" pitchFamily="34" charset="0"/>
              </a:rPr>
              <a:t>In welcher Reihenfolge werden Operationen ausgeführt?</a:t>
            </a:r>
          </a:p>
          <a:p>
            <a:pPr lvl="1" rtl="0">
              <a:buFont typeface="Arial" panose="020B0604020202020204" pitchFamily="34" charset="0"/>
              <a:buChar char="•"/>
            </a:pPr>
            <a:r>
              <a:rPr lang="de-de" sz="3200" dirty="0">
                <a:latin typeface="Arial" panose="020B0604020202020204" pitchFamily="34" charset="0"/>
                <a:cs typeface="Arial" panose="020B0604020202020204" pitchFamily="34" charset="0"/>
              </a:rPr>
              <a:t>Wie wird das Bauteil gehalten?</a:t>
            </a:r>
          </a:p>
          <a:p>
            <a:pPr lvl="1" rtl="0">
              <a:buFont typeface="Arial" panose="020B0604020202020204" pitchFamily="34" charset="0"/>
              <a:buChar char="•"/>
            </a:pPr>
            <a:r>
              <a:rPr lang="de-de" sz="3200" dirty="0">
                <a:latin typeface="Arial" panose="020B0604020202020204" pitchFamily="34" charset="0"/>
                <a:cs typeface="Arial" panose="020B0604020202020204" pitchFamily="34" charset="0"/>
              </a:rPr>
              <a:t>Wo ist der Bauteilreferenz-Nullpunkt (PRZ)?</a:t>
            </a:r>
          </a:p>
          <a:p>
            <a:pPr lvl="1" rtl="0">
              <a:buFont typeface="Arial" panose="020B0604020202020204" pitchFamily="34" charset="0"/>
              <a:buChar char="•"/>
            </a:pPr>
            <a:r>
              <a:rPr lang="de-de" sz="3200" dirty="0">
                <a:latin typeface="Arial" panose="020B0604020202020204" pitchFamily="34" charset="0"/>
                <a:cs typeface="Arial" panose="020B0604020202020204" pitchFamily="34" charset="0"/>
              </a:rPr>
              <a:t>Welche Tools sind erforderlich?</a:t>
            </a:r>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rtlCol="0"/>
          <a:lstStyle/>
          <a:p>
            <a:pPr rtl="0"/>
            <a:r>
              <a:rPr lang="de-de">
                <a:latin typeface="Arial" panose="020B0604020202020204" pitchFamily="34" charset="0"/>
                <a:cs typeface="Arial" panose="020B0604020202020204" pitchFamily="34" charset="0"/>
              </a:rPr>
              <a:t>Definieren eines Prozessplans</a:t>
            </a:r>
          </a:p>
        </p:txBody>
      </p:sp>
    </p:spTree>
    <p:extLst>
      <p:ext uri="{BB962C8B-B14F-4D97-AF65-F5344CB8AC3E}">
        <p14:creationId xmlns:p14="http://schemas.microsoft.com/office/powerpoint/2010/main" val="11690369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736979" y="2374900"/>
            <a:ext cx="9660633" cy="7180578"/>
          </a:xfrm>
        </p:spPr>
        <p:txBody>
          <a:bodyPr rtlCol="0">
            <a:noAutofit/>
          </a:bodyPr>
          <a:lstStyle/>
          <a:p>
            <a:pPr marL="0" indent="0" rtl="0">
              <a:spcBef>
                <a:spcPts val="1200"/>
              </a:spcBef>
              <a:buNone/>
            </a:pPr>
            <a:r>
              <a:rPr lang="de-de" sz="3000" dirty="0">
                <a:latin typeface="Arial" panose="020B0604020202020204" pitchFamily="34" charset="0"/>
                <a:cs typeface="Arial" panose="020B0604020202020204" pitchFamily="34" charset="0"/>
              </a:rPr>
              <a:t>Die Brieftasche besteht aus vier Setups und neun verschiedenen Operationen.</a:t>
            </a:r>
          </a:p>
          <a:p>
            <a:pPr rtl="0">
              <a:spcBef>
                <a:spcPts val="1200"/>
              </a:spcBef>
            </a:pPr>
            <a:r>
              <a:rPr lang="de-de" sz="3000" dirty="0">
                <a:latin typeface="Arial" panose="020B0604020202020204" pitchFamily="34" charset="0"/>
                <a:cs typeface="Arial" panose="020B0604020202020204" pitchFamily="34" charset="0"/>
              </a:rPr>
              <a:t>Setup1:</a:t>
            </a:r>
          </a:p>
          <a:p>
            <a:pPr lvl="1" rtl="0">
              <a:spcBef>
                <a:spcPts val="1200"/>
              </a:spcBef>
            </a:pPr>
            <a:r>
              <a:rPr lang="de-de" sz="3000" dirty="0">
                <a:latin typeface="Arial" panose="020B0604020202020204" pitchFamily="34" charset="0"/>
                <a:cs typeface="Arial" panose="020B0604020202020204" pitchFamily="34" charset="0"/>
              </a:rPr>
              <a:t>Bearbeiten Sie die Oberseite von außen.</a:t>
            </a:r>
          </a:p>
          <a:p>
            <a:pPr lvl="1" rtl="0">
              <a:spcBef>
                <a:spcPts val="1200"/>
              </a:spcBef>
            </a:pPr>
            <a:r>
              <a:rPr lang="de-de" sz="3000" dirty="0">
                <a:latin typeface="Arial" panose="020B0604020202020204" pitchFamily="34" charset="0"/>
                <a:cs typeface="Arial" panose="020B0604020202020204" pitchFamily="34" charset="0"/>
              </a:rPr>
              <a:t>Ertasten Sie das Rohteil oder suchen Sie nach Kanten.</a:t>
            </a:r>
          </a:p>
          <a:p>
            <a:pPr rtl="0">
              <a:spcBef>
                <a:spcPts val="1200"/>
              </a:spcBef>
            </a:pPr>
            <a:r>
              <a:rPr lang="de-de" sz="3000" dirty="0">
                <a:latin typeface="Arial" panose="020B0604020202020204" pitchFamily="34" charset="0"/>
                <a:cs typeface="Arial" panose="020B0604020202020204" pitchFamily="34" charset="0"/>
              </a:rPr>
              <a:t>Setup2:</a:t>
            </a:r>
          </a:p>
          <a:p>
            <a:pPr lvl="1" rtl="0">
              <a:spcBef>
                <a:spcPts val="1200"/>
              </a:spcBef>
            </a:pPr>
            <a:r>
              <a:rPr lang="de-de" sz="3000" dirty="0">
                <a:latin typeface="Arial" panose="020B0604020202020204" pitchFamily="34" charset="0"/>
                <a:cs typeface="Arial" panose="020B0604020202020204" pitchFamily="34" charset="0"/>
              </a:rPr>
              <a:t>Bearbeiten Sie die Unterseite von außen.</a:t>
            </a:r>
          </a:p>
          <a:p>
            <a:pPr lvl="1" rtl="0">
              <a:spcBef>
                <a:spcPts val="1200"/>
              </a:spcBef>
            </a:pPr>
            <a:r>
              <a:rPr lang="de-de" sz="3000" dirty="0">
                <a:latin typeface="Arial" panose="020B0604020202020204" pitchFamily="34" charset="0"/>
                <a:cs typeface="Arial" panose="020B0604020202020204" pitchFamily="34" charset="0"/>
              </a:rPr>
              <a:t>Ertasten Sie das Rohteil oder suchen Sie nach Kanten.</a:t>
            </a:r>
          </a:p>
          <a:p>
            <a:pPr marL="457200" lvl="1" indent="0" rtl="0">
              <a:spcBef>
                <a:spcPts val="2400"/>
              </a:spcBef>
              <a:buNone/>
            </a:pPr>
            <a:r>
              <a:rPr lang="de-de" sz="2400" dirty="0">
                <a:latin typeface="Arial" panose="020B0604020202020204" pitchFamily="34" charset="0"/>
                <a:cs typeface="Arial" panose="020B0604020202020204" pitchFamily="34" charset="0"/>
              </a:rPr>
              <a:t>Anmerkung: Die Beispiele für Vorschübe und Drehzahlen sowie die Berechnungen in diesem Handbuch sind für Aluminium ausgelegt. Wenn andere Materialien wie Stahl verwendet werden, müssen die Geschwindigkeits- und Vorschubberechnungen angepasst werden. </a:t>
            </a:r>
          </a:p>
          <a:p>
            <a:pPr lvl="1" rtl="0"/>
            <a:endParaRPr lang="en-US" dirty="0"/>
          </a:p>
          <a:p>
            <a:pPr rtl="0"/>
            <a:endParaRPr lang="en-US" dirty="0"/>
          </a:p>
          <a:p>
            <a:pPr rtl="0"/>
            <a:endParaRPr lang="en-US" dirty="0"/>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rtlCol="0"/>
          <a:lstStyle/>
          <a:p>
            <a:pPr rtl="0"/>
            <a:r>
              <a:rPr lang="de-de">
                <a:latin typeface="Arial" panose="020B0604020202020204" pitchFamily="34" charset="0"/>
                <a:cs typeface="Arial" panose="020B0604020202020204" pitchFamily="34" charset="0"/>
              </a:rPr>
              <a:t>In welcher Reihenfolge werden Operationen ausgeführt?</a:t>
            </a:r>
          </a:p>
        </p:txBody>
      </p:sp>
      <p:pic>
        <p:nvPicPr>
          <p:cNvPr id="4" name="Picture 3">
            <a:extLst>
              <a:ext uri="{FF2B5EF4-FFF2-40B4-BE49-F238E27FC236}">
                <a16:creationId xmlns:a16="http://schemas.microsoft.com/office/drawing/2014/main" id="{DA70FCA5-CD81-C38B-25E9-4FB417756D15}"/>
              </a:ext>
            </a:extLst>
          </p:cNvPr>
          <p:cNvPicPr>
            <a:picLocks noChangeAspect="1"/>
          </p:cNvPicPr>
          <p:nvPr/>
        </p:nvPicPr>
        <p:blipFill>
          <a:blip r:embed="rId2"/>
          <a:stretch>
            <a:fillRect/>
          </a:stretch>
        </p:blipFill>
        <p:spPr>
          <a:xfrm>
            <a:off x="10899681" y="5363322"/>
            <a:ext cx="5774087" cy="3863600"/>
          </a:xfrm>
          <a:prstGeom prst="rect">
            <a:avLst/>
          </a:prstGeom>
        </p:spPr>
      </p:pic>
      <p:pic>
        <p:nvPicPr>
          <p:cNvPr id="6" name="Picture 5">
            <a:extLst>
              <a:ext uri="{FF2B5EF4-FFF2-40B4-BE49-F238E27FC236}">
                <a16:creationId xmlns:a16="http://schemas.microsoft.com/office/drawing/2014/main" id="{2126C947-CA8D-2153-B8C6-E40032BC65E3}"/>
              </a:ext>
            </a:extLst>
          </p:cNvPr>
          <p:cNvPicPr>
            <a:picLocks noChangeAspect="1"/>
          </p:cNvPicPr>
          <p:nvPr/>
        </p:nvPicPr>
        <p:blipFill>
          <a:blip r:embed="rId3"/>
          <a:stretch>
            <a:fillRect/>
          </a:stretch>
        </p:blipFill>
        <p:spPr>
          <a:xfrm>
            <a:off x="10899683" y="1571617"/>
            <a:ext cx="5774087" cy="3849391"/>
          </a:xfrm>
          <a:prstGeom prst="rect">
            <a:avLst/>
          </a:prstGeom>
        </p:spPr>
      </p:pic>
    </p:spTree>
    <p:extLst>
      <p:ext uri="{BB962C8B-B14F-4D97-AF65-F5344CB8AC3E}">
        <p14:creationId xmlns:p14="http://schemas.microsoft.com/office/powerpoint/2010/main" val="4766667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736979" y="2374899"/>
            <a:ext cx="8964233" cy="7369175"/>
          </a:xfrm>
        </p:spPr>
        <p:txBody>
          <a:bodyPr rtlCol="0">
            <a:noAutofit/>
          </a:bodyPr>
          <a:lstStyle/>
          <a:p>
            <a:pPr marL="0" indent="0" rtl="0">
              <a:spcBef>
                <a:spcPts val="1200"/>
              </a:spcBef>
              <a:buNone/>
            </a:pPr>
            <a:r>
              <a:rPr lang="de-de" sz="2800" dirty="0">
                <a:latin typeface="Arial" panose="020B0604020202020204" pitchFamily="34" charset="0"/>
                <a:cs typeface="Arial" panose="020B0604020202020204" pitchFamily="34" charset="0"/>
              </a:rPr>
              <a:t>Die Brieftasche besteht aus vier Setups und neun verschiedenen Operationen.</a:t>
            </a:r>
          </a:p>
          <a:p>
            <a:pPr rtl="0">
              <a:spcBef>
                <a:spcPts val="1200"/>
              </a:spcBef>
            </a:pPr>
            <a:r>
              <a:rPr lang="de-de" sz="2800" dirty="0">
                <a:latin typeface="Arial" panose="020B0604020202020204" pitchFamily="34" charset="0"/>
                <a:cs typeface="Arial" panose="020B0604020202020204" pitchFamily="34" charset="0"/>
              </a:rPr>
              <a:t>Setup3:</a:t>
            </a:r>
          </a:p>
          <a:p>
            <a:pPr lvl="1" rtl="0">
              <a:spcBef>
                <a:spcPts val="1200"/>
              </a:spcBef>
            </a:pPr>
            <a:r>
              <a:rPr lang="de-de" dirty="0">
                <a:latin typeface="Arial" panose="020B0604020202020204" pitchFamily="34" charset="0"/>
                <a:cs typeface="Arial" panose="020B0604020202020204" pitchFamily="34" charset="0"/>
              </a:rPr>
              <a:t>Bearbeiten Sie die Oberseite von innen.</a:t>
            </a:r>
          </a:p>
          <a:p>
            <a:pPr lvl="1" rtl="0">
              <a:spcBef>
                <a:spcPts val="1200"/>
              </a:spcBef>
            </a:pPr>
            <a:r>
              <a:rPr lang="de-de" dirty="0">
                <a:latin typeface="Arial" panose="020B0604020202020204" pitchFamily="34" charset="0"/>
                <a:cs typeface="Arial" panose="020B0604020202020204" pitchFamily="34" charset="0"/>
              </a:rPr>
              <a:t>Ertasten Sie den Schraubstock, die Parallelplatten oder das Rohteil oder suchen Sie nach Kanten.</a:t>
            </a:r>
          </a:p>
          <a:p>
            <a:pPr rtl="0">
              <a:spcBef>
                <a:spcPts val="1200"/>
              </a:spcBef>
            </a:pPr>
            <a:r>
              <a:rPr lang="de-de" sz="2800" dirty="0">
                <a:latin typeface="Arial" panose="020B0604020202020204" pitchFamily="34" charset="0"/>
                <a:cs typeface="Arial" panose="020B0604020202020204" pitchFamily="34" charset="0"/>
              </a:rPr>
              <a:t>Setup4:</a:t>
            </a:r>
          </a:p>
          <a:p>
            <a:pPr lvl="1" rtl="0">
              <a:spcBef>
                <a:spcPts val="1200"/>
              </a:spcBef>
            </a:pPr>
            <a:r>
              <a:rPr lang="de-de" dirty="0">
                <a:latin typeface="Arial" panose="020B0604020202020204" pitchFamily="34" charset="0"/>
                <a:cs typeface="Arial" panose="020B0604020202020204" pitchFamily="34" charset="0"/>
              </a:rPr>
              <a:t>Bearbeiten Sie die Unterseite von innen.</a:t>
            </a:r>
          </a:p>
          <a:p>
            <a:pPr lvl="1" rtl="0">
              <a:spcBef>
                <a:spcPts val="1200"/>
              </a:spcBef>
            </a:pPr>
            <a:r>
              <a:rPr lang="de-de" dirty="0">
                <a:latin typeface="Arial" panose="020B0604020202020204" pitchFamily="34" charset="0"/>
                <a:cs typeface="Arial" panose="020B0604020202020204" pitchFamily="34" charset="0"/>
              </a:rPr>
              <a:t>Ertasten Sie den Schraubstock, die Parallelplatten oder das Rohteil oder suchen Sie nach Kanten.</a:t>
            </a:r>
          </a:p>
          <a:p>
            <a:pPr marL="457200" lvl="1" indent="0" rtl="0">
              <a:spcBef>
                <a:spcPts val="2400"/>
              </a:spcBef>
              <a:buNone/>
            </a:pPr>
            <a:r>
              <a:rPr lang="de-de" sz="2200" dirty="0">
                <a:latin typeface="Arial" panose="020B0604020202020204" pitchFamily="34" charset="0"/>
                <a:cs typeface="Arial" panose="020B0604020202020204" pitchFamily="34" charset="0"/>
              </a:rPr>
              <a:t>Anmerkung: Die Beispiele für Vorschübe und Drehzahlen sowie die Berechnungen in diesem Handbuch sind für Aluminium ausgelegt. Wenn andere Materialien wie Stahl verwendet werden, müssen die Geschwindigkeits- und Vorschubberechnungen angepasst werden. </a:t>
            </a:r>
            <a:endParaRPr lang="en-US" sz="2200" dirty="0"/>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rtlCol="0"/>
          <a:lstStyle/>
          <a:p>
            <a:pPr rtl="0"/>
            <a:r>
              <a:rPr lang="de-de">
                <a:latin typeface="Arial" panose="020B0604020202020204" pitchFamily="34" charset="0"/>
                <a:cs typeface="Arial" panose="020B0604020202020204" pitchFamily="34" charset="0"/>
              </a:rPr>
              <a:t>In welcher Reihenfolge werden Operationen ausgeführt?</a:t>
            </a:r>
          </a:p>
        </p:txBody>
      </p:sp>
      <p:pic>
        <p:nvPicPr>
          <p:cNvPr id="13" name="Picture 12">
            <a:extLst>
              <a:ext uri="{FF2B5EF4-FFF2-40B4-BE49-F238E27FC236}">
                <a16:creationId xmlns:a16="http://schemas.microsoft.com/office/drawing/2014/main" id="{240BE428-EA9D-C2E6-D397-E2B8AB1B6F41}"/>
              </a:ext>
            </a:extLst>
          </p:cNvPr>
          <p:cNvPicPr>
            <a:picLocks noChangeAspect="1"/>
          </p:cNvPicPr>
          <p:nvPr/>
        </p:nvPicPr>
        <p:blipFill>
          <a:blip r:embed="rId2"/>
          <a:stretch>
            <a:fillRect/>
          </a:stretch>
        </p:blipFill>
        <p:spPr>
          <a:xfrm>
            <a:off x="10829779" y="5651817"/>
            <a:ext cx="5644382" cy="3383279"/>
          </a:xfrm>
          <a:prstGeom prst="rect">
            <a:avLst/>
          </a:prstGeom>
        </p:spPr>
      </p:pic>
      <p:pic>
        <p:nvPicPr>
          <p:cNvPr id="15" name="Picture 14">
            <a:extLst>
              <a:ext uri="{FF2B5EF4-FFF2-40B4-BE49-F238E27FC236}">
                <a16:creationId xmlns:a16="http://schemas.microsoft.com/office/drawing/2014/main" id="{8BB36C1F-9B16-73C7-9C45-EFABD584DC47}"/>
              </a:ext>
            </a:extLst>
          </p:cNvPr>
          <p:cNvPicPr>
            <a:picLocks noChangeAspect="1"/>
          </p:cNvPicPr>
          <p:nvPr/>
        </p:nvPicPr>
        <p:blipFill>
          <a:blip r:embed="rId3"/>
          <a:stretch>
            <a:fillRect/>
          </a:stretch>
        </p:blipFill>
        <p:spPr>
          <a:xfrm>
            <a:off x="10829779" y="1840748"/>
            <a:ext cx="5644382" cy="3811069"/>
          </a:xfrm>
          <a:prstGeom prst="rect">
            <a:avLst/>
          </a:prstGeom>
        </p:spPr>
      </p:pic>
    </p:spTree>
    <p:extLst>
      <p:ext uri="{BB962C8B-B14F-4D97-AF65-F5344CB8AC3E}">
        <p14:creationId xmlns:p14="http://schemas.microsoft.com/office/powerpoint/2010/main" val="8229685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736979" y="2374899"/>
            <a:ext cx="8964233" cy="7369175"/>
          </a:xfrm>
        </p:spPr>
        <p:txBody>
          <a:bodyPr rtlCol="0">
            <a:noAutofit/>
          </a:bodyPr>
          <a:lstStyle/>
          <a:p>
            <a:pPr marL="0" indent="0" rtl="0">
              <a:spcBef>
                <a:spcPts val="1600"/>
              </a:spcBef>
              <a:buNone/>
            </a:pPr>
            <a:r>
              <a:rPr lang="de-de" sz="3000" dirty="0">
                <a:latin typeface="Arial" panose="020B0604020202020204" pitchFamily="34" charset="0"/>
                <a:cs typeface="Arial" panose="020B0604020202020204" pitchFamily="34" charset="0"/>
              </a:rPr>
              <a:t>Die Brieftasche besteht aus vier Setups und neun verschiedenen Operationen.</a:t>
            </a:r>
          </a:p>
          <a:p>
            <a:pPr rtl="0">
              <a:spcBef>
                <a:spcPts val="1600"/>
              </a:spcBef>
            </a:pPr>
            <a:r>
              <a:rPr lang="de-de" sz="3000" dirty="0">
                <a:latin typeface="Arial" panose="020B0604020202020204" pitchFamily="34" charset="0"/>
                <a:cs typeface="Arial" panose="020B0604020202020204" pitchFamily="34" charset="0"/>
              </a:rPr>
              <a:t>Setup3:</a:t>
            </a:r>
          </a:p>
          <a:p>
            <a:pPr lvl="1" rtl="0"/>
            <a:r>
              <a:rPr lang="de-de" sz="3000" dirty="0">
                <a:latin typeface="Arial" panose="020B0604020202020204" pitchFamily="34" charset="0"/>
                <a:cs typeface="Arial" panose="020B0604020202020204" pitchFamily="34" charset="0"/>
              </a:rPr>
              <a:t>Bearbeiten Sie die Oberseite von innen.</a:t>
            </a:r>
          </a:p>
          <a:p>
            <a:pPr lvl="1" rtl="0"/>
            <a:r>
              <a:rPr lang="de-de" sz="3000" dirty="0">
                <a:latin typeface="Arial" panose="020B0604020202020204" pitchFamily="34" charset="0"/>
                <a:cs typeface="Arial" panose="020B0604020202020204" pitchFamily="34" charset="0"/>
              </a:rPr>
              <a:t>Ertasten Sie die obere Ecke oder Mitte des Rohteils oder suchen Sie nach Kanten.</a:t>
            </a:r>
          </a:p>
          <a:p>
            <a:pPr rtl="0">
              <a:spcBef>
                <a:spcPts val="1600"/>
              </a:spcBef>
            </a:pPr>
            <a:r>
              <a:rPr lang="de-de" sz="3000" dirty="0">
                <a:latin typeface="Arial" panose="020B0604020202020204" pitchFamily="34" charset="0"/>
                <a:cs typeface="Arial" panose="020B0604020202020204" pitchFamily="34" charset="0"/>
              </a:rPr>
              <a:t>Setup4:</a:t>
            </a:r>
          </a:p>
          <a:p>
            <a:pPr lvl="1" rtl="0"/>
            <a:r>
              <a:rPr lang="de-de" sz="3000" dirty="0">
                <a:latin typeface="Arial" panose="020B0604020202020204" pitchFamily="34" charset="0"/>
                <a:cs typeface="Arial" panose="020B0604020202020204" pitchFamily="34" charset="0"/>
              </a:rPr>
              <a:t>Bearbeiten Sie die Unterseite von innen.</a:t>
            </a:r>
          </a:p>
          <a:p>
            <a:pPr lvl="1" rtl="0"/>
            <a:r>
              <a:rPr lang="de-de" sz="3000" dirty="0">
                <a:latin typeface="Arial" panose="020B0604020202020204" pitchFamily="34" charset="0"/>
                <a:cs typeface="Arial" panose="020B0604020202020204" pitchFamily="34" charset="0"/>
              </a:rPr>
              <a:t>Ertasten Sie die obere Ecke oder Mitte des Rohteils oder suchen Sie nach Kanten.</a:t>
            </a:r>
          </a:p>
          <a:p>
            <a:pPr marL="457200" lvl="1" indent="0" rtl="0">
              <a:buNone/>
            </a:pPr>
            <a:r>
              <a:rPr lang="de-de" sz="3000" dirty="0">
                <a:latin typeface="Arial" panose="020B0604020202020204" pitchFamily="34" charset="0"/>
                <a:cs typeface="Arial" panose="020B0604020202020204" pitchFamily="34" charset="0"/>
              </a:rPr>
              <a:t>Anmerkung: Wählen Sie ein WKS aus, mit dem Sie vertraut sind und das Sie als kompatibel mit dem verfügbaren Gerät erachten.</a:t>
            </a:r>
            <a:endParaRPr lang="en-US" sz="3000" dirty="0"/>
          </a:p>
        </p:txBody>
      </p:sp>
      <p:pic>
        <p:nvPicPr>
          <p:cNvPr id="5" name="Picture 4">
            <a:extLst>
              <a:ext uri="{FF2B5EF4-FFF2-40B4-BE49-F238E27FC236}">
                <a16:creationId xmlns:a16="http://schemas.microsoft.com/office/drawing/2014/main" id="{2B61D646-827A-50A2-95EC-EC202F0D8404}"/>
              </a:ext>
            </a:extLst>
          </p:cNvPr>
          <p:cNvPicPr>
            <a:picLocks noChangeAspect="1"/>
          </p:cNvPicPr>
          <p:nvPr/>
        </p:nvPicPr>
        <p:blipFill rotWithShape="1">
          <a:blip r:embed="rId2"/>
          <a:srcRect t="14210" b="1528"/>
          <a:stretch/>
        </p:blipFill>
        <p:spPr>
          <a:xfrm>
            <a:off x="10829779" y="1939808"/>
            <a:ext cx="5484641" cy="3703213"/>
          </a:xfrm>
          <a:prstGeom prst="rect">
            <a:avLst/>
          </a:prstGeom>
        </p:spPr>
      </p:pic>
      <p:pic>
        <p:nvPicPr>
          <p:cNvPr id="7" name="Picture 6">
            <a:extLst>
              <a:ext uri="{FF2B5EF4-FFF2-40B4-BE49-F238E27FC236}">
                <a16:creationId xmlns:a16="http://schemas.microsoft.com/office/drawing/2014/main" id="{A1BF7E32-9092-A997-2FED-F3604F444ED3}"/>
              </a:ext>
            </a:extLst>
          </p:cNvPr>
          <p:cNvPicPr>
            <a:picLocks noChangeAspect="1"/>
          </p:cNvPicPr>
          <p:nvPr/>
        </p:nvPicPr>
        <p:blipFill rotWithShape="1">
          <a:blip r:embed="rId3"/>
          <a:srcRect t="13641"/>
          <a:stretch/>
        </p:blipFill>
        <p:spPr>
          <a:xfrm>
            <a:off x="10829779" y="5935980"/>
            <a:ext cx="5485593" cy="3358871"/>
          </a:xfrm>
          <a:prstGeom prst="rect">
            <a:avLst/>
          </a:prstGeom>
        </p:spPr>
      </p:pic>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rtlCol="0"/>
          <a:lstStyle/>
          <a:p>
            <a:pPr rtl="0"/>
            <a:r>
              <a:rPr lang="de-de" dirty="0">
                <a:latin typeface="Arial" panose="020B0604020202020204" pitchFamily="34" charset="0"/>
                <a:cs typeface="Arial" panose="020B0604020202020204" pitchFamily="34" charset="0"/>
              </a:rPr>
              <a:t>In welcher Reihenfolge werden Operationen ausgeführt? – Alternatives WKS</a:t>
            </a:r>
          </a:p>
        </p:txBody>
      </p:sp>
    </p:spTree>
    <p:extLst>
      <p:ext uri="{BB962C8B-B14F-4D97-AF65-F5344CB8AC3E}">
        <p14:creationId xmlns:p14="http://schemas.microsoft.com/office/powerpoint/2010/main" val="12664499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BA7D970-4947-0252-E88D-176C6A6B6568}"/>
              </a:ext>
            </a:extLst>
          </p:cNvPr>
          <p:cNvPicPr>
            <a:picLocks noChangeAspect="1"/>
          </p:cNvPicPr>
          <p:nvPr/>
        </p:nvPicPr>
        <p:blipFill rotWithShape="1">
          <a:blip r:embed="rId2"/>
          <a:srcRect t="10156"/>
          <a:stretch/>
        </p:blipFill>
        <p:spPr>
          <a:xfrm>
            <a:off x="10086665" y="6186489"/>
            <a:ext cx="6629705" cy="3547492"/>
          </a:xfrm>
          <a:prstGeom prst="rect">
            <a:avLst/>
          </a:prstGeom>
        </p:spPr>
      </p:pic>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736979" y="2374900"/>
            <a:ext cx="8670545" cy="7645400"/>
          </a:xfrm>
        </p:spPr>
        <p:txBody>
          <a:bodyPr rtlCol="0">
            <a:noAutofit/>
          </a:bodyPr>
          <a:lstStyle/>
          <a:p>
            <a:pPr marL="0" indent="0" rtl="0">
              <a:spcBef>
                <a:spcPts val="1600"/>
              </a:spcBef>
              <a:buNone/>
            </a:pPr>
            <a:r>
              <a:rPr lang="de-de" dirty="0">
                <a:latin typeface="Arial" panose="020B0604020202020204" pitchFamily="34" charset="0"/>
                <a:cs typeface="Arial" panose="020B0604020202020204" pitchFamily="34" charset="0"/>
              </a:rPr>
              <a:t>Die Brieftasche besteht aus vier Setups, die jeweils einen Standard-Schraubstock erfordern.</a:t>
            </a:r>
          </a:p>
          <a:p>
            <a:pPr rtl="0">
              <a:spcBef>
                <a:spcPts val="1600"/>
              </a:spcBef>
            </a:pPr>
            <a:r>
              <a:rPr lang="de-de" dirty="0">
                <a:latin typeface="Arial" panose="020B0604020202020204" pitchFamily="34" charset="0"/>
                <a:cs typeface="Arial" panose="020B0604020202020204" pitchFamily="34" charset="0"/>
              </a:rPr>
              <a:t>Setup1: </a:t>
            </a:r>
          </a:p>
          <a:p>
            <a:pPr lvl="1" rtl="0"/>
            <a:r>
              <a:rPr lang="de-de" sz="3200" dirty="0">
                <a:latin typeface="Arial" panose="020B0604020202020204" pitchFamily="34" charset="0"/>
                <a:cs typeface="Arial" panose="020B0604020202020204" pitchFamily="34" charset="0"/>
              </a:rPr>
              <a:t>6-Zoll-(150-mm-)Schraubstock mit harten Backen</a:t>
            </a:r>
          </a:p>
          <a:p>
            <a:pPr lvl="1" rtl="0"/>
            <a:r>
              <a:rPr lang="de-de" sz="3200" dirty="0">
                <a:latin typeface="Arial" panose="020B0604020202020204" pitchFamily="34" charset="0"/>
                <a:cs typeface="Arial" panose="020B0604020202020204" pitchFamily="34" charset="0"/>
              </a:rPr>
              <a:t>Verwenden Sie Parallelplatten. Backen sollten maximal 3 mm Material fassen.</a:t>
            </a:r>
          </a:p>
          <a:p>
            <a:pPr rtl="0">
              <a:spcBef>
                <a:spcPts val="1600"/>
              </a:spcBef>
            </a:pPr>
            <a:r>
              <a:rPr lang="de-de" dirty="0">
                <a:latin typeface="Arial" panose="020B0604020202020204" pitchFamily="34" charset="0"/>
                <a:cs typeface="Arial" panose="020B0604020202020204" pitchFamily="34" charset="0"/>
              </a:rPr>
              <a:t>Setup2:</a:t>
            </a:r>
          </a:p>
          <a:p>
            <a:pPr lvl="1" rtl="0"/>
            <a:r>
              <a:rPr lang="de-de" sz="3200" dirty="0">
                <a:latin typeface="Arial" panose="020B0604020202020204" pitchFamily="34" charset="0"/>
                <a:cs typeface="Arial" panose="020B0604020202020204" pitchFamily="34" charset="0"/>
              </a:rPr>
              <a:t>6-Zoll-(150-mm-)Schraubstock mit harten Backen</a:t>
            </a:r>
          </a:p>
          <a:p>
            <a:pPr lvl="1" rtl="0"/>
            <a:r>
              <a:rPr lang="de-de" sz="3200" dirty="0">
                <a:latin typeface="Arial" panose="020B0604020202020204" pitchFamily="34" charset="0"/>
                <a:cs typeface="Arial" panose="020B0604020202020204" pitchFamily="34" charset="0"/>
              </a:rPr>
              <a:t>Verwenden Sie Parallelplatten. Backen sollten maximal 3 mm Material fassen.</a:t>
            </a:r>
            <a:endParaRPr lang="en-US" dirty="0"/>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rtlCol="0"/>
          <a:lstStyle/>
          <a:p>
            <a:pPr rtl="0"/>
            <a:r>
              <a:rPr lang="de-de">
                <a:latin typeface="Arial" panose="020B0604020202020204" pitchFamily="34" charset="0"/>
                <a:cs typeface="Arial" panose="020B0604020202020204" pitchFamily="34" charset="0"/>
              </a:rPr>
              <a:t>Wie wird das Bauteil gehalten?</a:t>
            </a:r>
          </a:p>
        </p:txBody>
      </p:sp>
      <p:pic>
        <p:nvPicPr>
          <p:cNvPr id="4" name="Picture 3">
            <a:extLst>
              <a:ext uri="{FF2B5EF4-FFF2-40B4-BE49-F238E27FC236}">
                <a16:creationId xmlns:a16="http://schemas.microsoft.com/office/drawing/2014/main" id="{664B03B7-8597-4A09-3990-D38E70B4BBA2}"/>
              </a:ext>
            </a:extLst>
          </p:cNvPr>
          <p:cNvPicPr>
            <a:picLocks noChangeAspect="1"/>
          </p:cNvPicPr>
          <p:nvPr/>
        </p:nvPicPr>
        <p:blipFill rotWithShape="1">
          <a:blip r:embed="rId3"/>
          <a:srcRect t="11094"/>
          <a:stretch/>
        </p:blipFill>
        <p:spPr>
          <a:xfrm>
            <a:off x="10236685" y="1800225"/>
            <a:ext cx="6329667" cy="3779106"/>
          </a:xfrm>
          <a:prstGeom prst="rect">
            <a:avLst/>
          </a:prstGeom>
        </p:spPr>
      </p:pic>
    </p:spTree>
    <p:extLst>
      <p:ext uri="{BB962C8B-B14F-4D97-AF65-F5344CB8AC3E}">
        <p14:creationId xmlns:p14="http://schemas.microsoft.com/office/powerpoint/2010/main" val="8641565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2" id="{E77962CB-740B-124C-B5E0-EACD82528635}" vid="{1FEFEF9A-A3C9-4145-8ECC-6B7E71E0C4D3}"/>
    </a:ext>
  </a:extLst>
</a:theme>
</file>

<file path=ppt/theme/theme2.xml><?xml version="1.0" encoding="utf-8"?>
<a:theme xmlns:a="http://schemas.openxmlformats.org/drawingml/2006/main" name="1_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2" id="{E77962CB-740B-124C-B5E0-EACD82528635}" vid="{1FEFEF9A-A3C9-4145-8ECC-6B7E71E0C4D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e6b2a2e5-a9b0-4482-a0a7-7dca2e41141f" xsi:nil="true"/>
    <lcf76f155ced4ddcb4097134ff3c332f xmlns="c02696df-bcf5-4142-af25-83b9d74d70cd">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A4174E10FDA24F9C305B5244B23143" ma:contentTypeVersion="18" ma:contentTypeDescription="Create a new document." ma:contentTypeScope="" ma:versionID="b4910006c338fcd5424ba31511463165">
  <xsd:schema xmlns:xsd="http://www.w3.org/2001/XMLSchema" xmlns:xs="http://www.w3.org/2001/XMLSchema" xmlns:p="http://schemas.microsoft.com/office/2006/metadata/properties" xmlns:ns2="c02696df-bcf5-4142-af25-83b9d74d70cd" xmlns:ns3="e6b2a2e5-a9b0-4482-a0a7-7dca2e41141f" targetNamespace="http://schemas.microsoft.com/office/2006/metadata/properties" ma:root="true" ma:fieldsID="0c4cbcbfcaeda04524bebce46f16fc22" ns2:_="" ns3:_="">
    <xsd:import namespace="c02696df-bcf5-4142-af25-83b9d74d70cd"/>
    <xsd:import namespace="e6b2a2e5-a9b0-4482-a0a7-7dca2e41141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2696df-bcf5-4142-af25-83b9d74d70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6b2a2e5-a9b0-4482-a0a7-7dca2e41141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274bd73e-52fb-4b01-9c00-8d084d6b1c12}" ma:internalName="TaxCatchAll" ma:showField="CatchAllData" ma:web="e6b2a2e5-a9b0-4482-a0a7-7dca2e41141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5E74987-E5FC-4851-84D4-ADC002EEED36}">
  <ds:schemaRefs>
    <ds:schemaRef ds:uri="http://schemas.microsoft.com/sharepoint/v3/contenttype/forms"/>
  </ds:schemaRefs>
</ds:datastoreItem>
</file>

<file path=customXml/itemProps2.xml><?xml version="1.0" encoding="utf-8"?>
<ds:datastoreItem xmlns:ds="http://schemas.openxmlformats.org/officeDocument/2006/customXml" ds:itemID="{08DF93B8-F028-4061-B309-0FACED06A4E1}">
  <ds:schemaRefs>
    <ds:schemaRef ds:uri="http://schemas.openxmlformats.org/package/2006/metadata/core-properties"/>
    <ds:schemaRef ds:uri="2e8ff36c-4418-45af-8fb4-acccd15a2a4a"/>
    <ds:schemaRef ds:uri="http://purl.org/dc/elements/1.1/"/>
    <ds:schemaRef ds:uri="http://purl.org/dc/terms/"/>
    <ds:schemaRef ds:uri="http://www.w3.org/XML/1998/namespace"/>
    <ds:schemaRef ds:uri="http://schemas.microsoft.com/office/2006/documentManagement/types"/>
    <ds:schemaRef ds:uri="http://schemas.microsoft.com/office/2006/metadata/properties"/>
    <ds:schemaRef ds:uri="http://schemas.microsoft.com/office/infopath/2007/PartnerControls"/>
    <ds:schemaRef ds:uri="2b88f647-3f76-4029-a2f5-f62b6b1a1042"/>
    <ds:schemaRef ds:uri="http://purl.org/dc/dcmitype/"/>
  </ds:schemaRefs>
</ds:datastoreItem>
</file>

<file path=customXml/itemProps3.xml><?xml version="1.0" encoding="utf-8"?>
<ds:datastoreItem xmlns:ds="http://schemas.openxmlformats.org/officeDocument/2006/customXml" ds:itemID="{33594D5D-9747-4CAA-B704-196EA7FC5C23}"/>
</file>

<file path=docProps/app.xml><?xml version="1.0" encoding="utf-8"?>
<Properties xmlns="http://schemas.openxmlformats.org/officeDocument/2006/extended-properties" xmlns:vt="http://schemas.openxmlformats.org/officeDocument/2006/docPropsVTypes">
  <Template>video-slate template (Final)11_15</Template>
  <TotalTime>3833</TotalTime>
  <Words>1087</Words>
  <Application>Microsoft Office PowerPoint</Application>
  <PresentationFormat>自定义</PresentationFormat>
  <Paragraphs>107</Paragraphs>
  <Slides>15</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15</vt:i4>
      </vt:variant>
    </vt:vector>
  </HeadingPairs>
  <TitlesOfParts>
    <vt:vector size="23" baseType="lpstr">
      <vt:lpstr>Arial</vt:lpstr>
      <vt:lpstr>Artifakt ElementOfc</vt:lpstr>
      <vt:lpstr>Artifakt LegendOfc</vt:lpstr>
      <vt:lpstr>Calibri</vt:lpstr>
      <vt:lpstr>Courier New</vt:lpstr>
      <vt:lpstr>Wingdings 2</vt:lpstr>
      <vt:lpstr>Autodesk Theme</vt:lpstr>
      <vt:lpstr>1_Autodesk Theme</vt:lpstr>
      <vt:lpstr>Prozessplan und CNC-Schnittdaten</vt:lpstr>
      <vt:lpstr>Lernziele</vt:lpstr>
      <vt:lpstr>Was stellen Sie her?</vt:lpstr>
      <vt:lpstr>Aus welchem Material machen Sie es?</vt:lpstr>
      <vt:lpstr>Definieren eines Prozessplans</vt:lpstr>
      <vt:lpstr>In welcher Reihenfolge werden Operationen ausgeführt?</vt:lpstr>
      <vt:lpstr>In welcher Reihenfolge werden Operationen ausgeführt?</vt:lpstr>
      <vt:lpstr>In welcher Reihenfolge werden Operationen ausgeführt? – Alternatives WKS</vt:lpstr>
      <vt:lpstr>Wie wird das Bauteil gehalten?</vt:lpstr>
      <vt:lpstr>Wie wird das Bauteil gehalten?</vt:lpstr>
      <vt:lpstr>Wo befindet sich der PRZ des Bauteils?</vt:lpstr>
      <vt:lpstr>Wo befindet sich der PRZ des Bauteils? – Alternativ</vt:lpstr>
      <vt:lpstr>Welche Werkzeuge werden zum Schneiden der Formeinsätze verwendet?</vt:lpstr>
      <vt:lpstr>Sicherheitsregeln und -praktiken</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Perez</dc:creator>
  <cp:lastModifiedBy>Linda Jiang</cp:lastModifiedBy>
  <cp:revision>63</cp:revision>
  <dcterms:created xsi:type="dcterms:W3CDTF">2021-11-15T20:13:18Z</dcterms:created>
  <dcterms:modified xsi:type="dcterms:W3CDTF">2024-04-15T01:39:26Z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0x01010008A4174E10FDA24F9C305B5244B23143</vt:lpwstr>
  </property>
  <property fmtid="{D5CDD505-2E9C-101B-9397-08002B2CF9AE}" pid="3" name="MediaServiceImageTags">
    <vt:lpwstr/>
  </property>
</Properties>
</file>