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90_B2B29120.xml" ContentType="application/vnd.ms-powerpoint.comments+xml"/>
  <Override PartName="/ppt/notesSlides/notesSlide6.xml" ContentType="application/vnd.openxmlformats-officedocument.presentationml.notesSlide+xml"/>
  <Override PartName="/ppt/comments/modernComment_191_3495CC6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84_4DF5902A.xml" ContentType="application/vnd.ms-powerpoint.comments+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1"/>
  </p:sldMasterIdLst>
  <p:notesMasterIdLst>
    <p:notesMasterId r:id="rId46"/>
  </p:notesMasterIdLst>
  <p:sldIdLst>
    <p:sldId id="377" r:id="rId12"/>
    <p:sldId id="378" r:id="rId13"/>
    <p:sldId id="379" r:id="rId14"/>
    <p:sldId id="341" r:id="rId15"/>
    <p:sldId id="400" r:id="rId16"/>
    <p:sldId id="401" r:id="rId17"/>
    <p:sldId id="344" r:id="rId18"/>
    <p:sldId id="386" r:id="rId19"/>
    <p:sldId id="381" r:id="rId20"/>
    <p:sldId id="382" r:id="rId21"/>
    <p:sldId id="349" r:id="rId22"/>
    <p:sldId id="350" r:id="rId23"/>
    <p:sldId id="351" r:id="rId24"/>
    <p:sldId id="352" r:id="rId25"/>
    <p:sldId id="353" r:id="rId26"/>
    <p:sldId id="383" r:id="rId27"/>
    <p:sldId id="355" r:id="rId28"/>
    <p:sldId id="277" r:id="rId29"/>
    <p:sldId id="356" r:id="rId30"/>
    <p:sldId id="357" r:id="rId31"/>
    <p:sldId id="362" r:id="rId32"/>
    <p:sldId id="363" r:id="rId33"/>
    <p:sldId id="364" r:id="rId34"/>
    <p:sldId id="384" r:id="rId35"/>
    <p:sldId id="385" r:id="rId36"/>
    <p:sldId id="368" r:id="rId37"/>
    <p:sldId id="365" r:id="rId38"/>
    <p:sldId id="361" r:id="rId39"/>
    <p:sldId id="387" r:id="rId40"/>
    <p:sldId id="369" r:id="rId41"/>
    <p:sldId id="371" r:id="rId42"/>
    <p:sldId id="372" r:id="rId43"/>
    <p:sldId id="388" r:id="rId44"/>
    <p:sldId id="376" r:id="rId45"/>
  </p:sldIdLst>
  <p:sldSz cx="9144000" cy="5143500" type="screen16x9"/>
  <p:notesSz cx="6858000" cy="9144000"/>
  <p:custDataLst>
    <p:custData r:id="rId8"/>
    <p:custData r:id="rId2"/>
    <p:custData r:id="rId7"/>
    <p:custData r:id="rId10"/>
    <p:custData r:id="rId4"/>
    <p:custData r:id="rId5"/>
    <p:custData r:id="rId6"/>
  </p:custDataLst>
  <p:defaultTextStyle>
    <a:defPPr rtl="0">
      <a:defRPr lang="ja-JP"/>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92C71C-AD31-AD2A-0242-8AFB32BE0192}" name="Debra Pothier" initials="DP" userId="S::debra.pothier@autodesk.com::9126e818-c2d3-42e0-bf2c-385e733efa39" providerId="AD"/>
  <p188:author id="{62476324-C64D-9A62-A56A-F8DB4CC3043A}" name="Morgan Lamarre" initials="ML" userId="S::lamarrem@asme.org::d1755a83-dc3b-455e-8792-a7215d863d3b" providerId="AD"/>
  <p188:author id="{7A33FD4B-4F49-BBF8-1ACE-5464B0DE2ADA}" name="Nicolla Bernardo" initials="NB" userId="Nicolla Bernardo" providerId="None"/>
  <p188:author id="{9282B551-7532-EC7F-5DF2-C5744CCCAEED}" name="Linda Jiang" initials="LJ" userId="4cd7afcc874b350f" providerId="Windows Live"/>
  <p188:author id="{EF89897E-4385-2146-D59D-2E31F87AD4DC}" name="Elliott Griffiths" initials="EG" userId="S::elliott.griffiths@autodesk.com::b29e1f91-8a83-4353-8841-ff96e2ef0d08" providerId="AD"/>
  <p188:author id="{61462292-97C3-8547-73E0-F5CEE1C96D3B}" name="Pooja Singh" initials="PS" userId="S::SinghP@asme.org::b74bb2c6-5b65-453f-af52-478e018a6e9f" providerId="AD"/>
  <p188:author id="{60358FA6-2C28-AD85-0094-DF27AB1F5F64}" name="Jiaoyan Wu" initials="JW" userId="S::jiaoyan.wu@centific.com::60a3d764-150f-4fd6-b42e-5160b495c496" providerId="AD"/>
  <p188:author id="{D72650A9-6DC8-5568-0849-DE8A8E332838}" name="SANDRA MOERCH" initials="SM" userId="S::sandra.moerch@autodesk.com::f9395d80-1687-41b9-a480-3858ad0edc2c" providerId="AD"/>
  <p188:author id="{6B28C0A9-5ED4-043B-5FB0-57821E492D80}" name="Masafumi Takamura" initials="MT" userId="546c5fc8264bffb5" providerId="Windows Live"/>
  <p188:author id="{425A12AE-DBDF-1DDF-9064-2197112AFA47}" name="Christina Batelli" initials="CB" userId="S::christina.batelli@autodesk.com::656bc7cd-cbf1-42b9-ae51-648781249f06" providerId="AD"/>
  <p188:author id="{C6A5D5EA-318B-A7AC-0377-2E8ABAE7891D}" name="Xiaohan Liao" initials="XL" userId="S::xiaohan.liao@centific.com::abd8b3e9-72a7-4a4c-a5f8-113be62a84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164461-1DEC-183C-A94C-D00BC3A44BE8}" v="36" dt="2023-11-03T14:16:22.682"/>
    <p1510:client id="{35AF0303-3E01-C160-6DFE-124BE40302A7}" v="1583" dt="2023-11-07T00:34:06.558"/>
    <p1510:client id="{39503D79-8248-46AA-4EAC-FED3F0AE2F7B}" v="3" dt="2024-01-03T19:57:38.870"/>
    <p1510:client id="{4B44859D-07D2-E9B7-BEE4-FF35D49F6D0D}" v="2" dt="2023-11-06T05:17:26.222"/>
    <p1510:client id="{4DC60DF7-67E3-7B69-239C-680D23E5C190}" v="2" dt="2024-01-03T20:40:51.038"/>
    <p1510:client id="{718C6B8A-AB63-348A-BEB9-BB19BB24CAE8}" v="8" dt="2023-11-06T04:46:46.694"/>
    <p1510:client id="{92344A55-D096-2731-D656-A60E6F0B5B25}" v="1" dt="2024-01-03T20:00:20.313"/>
    <p1510:client id="{D7CFC6B3-E168-4346-ADA5-CDA7A8305183}" v="84" dt="2023-11-02T22:32:58.166"/>
    <p1510:client id="{EC753018-FE95-299C-330E-39474B98F4A6}" v="4" dt="2023-11-07T00:42:48.364"/>
    <p1510:client id="{FF3FDB96-E95A-0CB9-7A02-A32AE4B4BCAA}" v="1" dt="2023-11-03T14:23:53.6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20" autoAdjust="0"/>
    <p:restoredTop sz="89691" autoAdjust="0"/>
  </p:normalViewPr>
  <p:slideViewPr>
    <p:cSldViewPr snapToGrid="0">
      <p:cViewPr varScale="1">
        <p:scale>
          <a:sx n="135" d="100"/>
          <a:sy n="135" d="100"/>
        </p:scale>
        <p:origin x="136" y="80"/>
      </p:cViewPr>
      <p:guideLst/>
    </p:cSldViewPr>
  </p:slideViewPr>
  <p:notesTextViewPr>
    <p:cViewPr>
      <p:scale>
        <a:sx n="1" d="1"/>
        <a:sy n="1" d="1"/>
      </p:scale>
      <p:origin x="0" y="0"/>
    </p:cViewPr>
  </p:notesTextViewPr>
  <p:notesViewPr>
    <p:cSldViewPr snapToGrid="0">
      <p:cViewPr varScale="1">
        <p:scale>
          <a:sx n="81" d="100"/>
          <a:sy n="81" d="100"/>
        </p:scale>
        <p:origin x="389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5/10/relationships/revisionInfo" Target="revisionInfo.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oja Singh" userId="S::singhp@asme.org::b74bb2c6-5b65-453f-af52-478e018a6e9f" providerId="AD" clId="Web-{FF3FDB96-E95A-0CB9-7A02-A32AE4B4BCAA}"/>
    <pc:docChg chg="addSld">
      <pc:chgData name="Pooja Singh" userId="S::singhp@asme.org::b74bb2c6-5b65-453f-af52-478e018a6e9f" providerId="AD" clId="Web-{FF3FDB96-E95A-0CB9-7A02-A32AE4B4BCAA}" dt="2023-11-03T14:23:53.666" v="0"/>
      <pc:docMkLst>
        <pc:docMk/>
      </pc:docMkLst>
      <pc:sldChg chg="add">
        <pc:chgData name="Pooja Singh" userId="S::singhp@asme.org::b74bb2c6-5b65-453f-af52-478e018a6e9f" providerId="AD" clId="Web-{FF3FDB96-E95A-0CB9-7A02-A32AE4B4BCAA}" dt="2023-11-03T14:23:53.666" v="0"/>
        <pc:sldMkLst>
          <pc:docMk/>
          <pc:sldMk cId="2174368603" sldId="386"/>
        </pc:sldMkLst>
      </pc:sldChg>
    </pc:docChg>
  </pc:docChgLst>
  <pc:docChgLst>
    <pc:chgData name="Pooja Singh" userId="S::singhp@asme.org::b74bb2c6-5b65-453f-af52-478e018a6e9f" providerId="AD" clId="Web-{39503D79-8248-46AA-4EAC-FED3F0AE2F7B}"/>
    <pc:docChg chg="addSld delSld">
      <pc:chgData name="Pooja Singh" userId="S::singhp@asme.org::b74bb2c6-5b65-453f-af52-478e018a6e9f" providerId="AD" clId="Web-{39503D79-8248-46AA-4EAC-FED3F0AE2F7B}" dt="2024-01-03T19:57:38.870" v="2"/>
      <pc:docMkLst>
        <pc:docMk/>
      </pc:docMkLst>
      <pc:sldChg chg="del">
        <pc:chgData name="Pooja Singh" userId="S::singhp@asme.org::b74bb2c6-5b65-453f-af52-478e018a6e9f" providerId="AD" clId="Web-{39503D79-8248-46AA-4EAC-FED3F0AE2F7B}" dt="2024-01-03T19:57:24.994" v="1"/>
        <pc:sldMkLst>
          <pc:docMk/>
          <pc:sldMk cId="4127794193" sldId="380"/>
        </pc:sldMkLst>
      </pc:sldChg>
      <pc:sldChg chg="add">
        <pc:chgData name="Pooja Singh" userId="S::singhp@asme.org::b74bb2c6-5b65-453f-af52-478e018a6e9f" providerId="AD" clId="Web-{39503D79-8248-46AA-4EAC-FED3F0AE2F7B}" dt="2024-01-03T19:57:20.416" v="0"/>
        <pc:sldMkLst>
          <pc:docMk/>
          <pc:sldMk cId="2998047008" sldId="400"/>
        </pc:sldMkLst>
      </pc:sldChg>
      <pc:sldChg chg="add">
        <pc:chgData name="Pooja Singh" userId="S::singhp@asme.org::b74bb2c6-5b65-453f-af52-478e018a6e9f" providerId="AD" clId="Web-{39503D79-8248-46AA-4EAC-FED3F0AE2F7B}" dt="2024-01-03T19:57:38.870" v="2"/>
        <pc:sldMkLst>
          <pc:docMk/>
          <pc:sldMk cId="882232424" sldId="401"/>
        </pc:sldMkLst>
      </pc:sldChg>
    </pc:docChg>
  </pc:docChgLst>
  <pc:docChgLst>
    <pc:chgData name="Pooja Singh" userId="S::singhp@asme.org::b74bb2c6-5b65-453f-af52-478e018a6e9f" providerId="AD" clId="Web-{92344A55-D096-2731-D656-A60E6F0B5B25}"/>
    <pc:docChg chg="delSld">
      <pc:chgData name="Pooja Singh" userId="S::singhp@asme.org::b74bb2c6-5b65-453f-af52-478e018a6e9f" providerId="AD" clId="Web-{92344A55-D096-2731-D656-A60E6F0B5B25}" dt="2024-01-03T20:00:20.313" v="0"/>
      <pc:docMkLst>
        <pc:docMk/>
      </pc:docMkLst>
      <pc:sldChg chg="del">
        <pc:chgData name="Pooja Singh" userId="S::singhp@asme.org::b74bb2c6-5b65-453f-af52-478e018a6e9f" providerId="AD" clId="Web-{92344A55-D096-2731-D656-A60E6F0B5B25}" dt="2024-01-03T20:00:20.313" v="0"/>
        <pc:sldMkLst>
          <pc:docMk/>
          <pc:sldMk cId="83914544" sldId="343"/>
        </pc:sldMkLst>
      </pc:sldChg>
    </pc:docChg>
  </pc:docChgLst>
  <pc:docChgLst>
    <pc:chgData name="Pooja Singh" userId="S::singhp@asme.org::b74bb2c6-5b65-453f-af52-478e018a6e9f" providerId="AD" clId="Web-{27164461-1DEC-183C-A94C-D00BC3A44BE8}"/>
    <pc:docChg chg="modSld">
      <pc:chgData name="Pooja Singh" userId="S::singhp@asme.org::b74bb2c6-5b65-453f-af52-478e018a6e9f" providerId="AD" clId="Web-{27164461-1DEC-183C-A94C-D00BC3A44BE8}" dt="2023-11-03T14:22:22.186" v="75"/>
      <pc:docMkLst>
        <pc:docMk/>
      </pc:docMkLst>
      <pc:sldChg chg="modNotes">
        <pc:chgData name="Pooja Singh" userId="S::singhp@asme.org::b74bb2c6-5b65-453f-af52-478e018a6e9f" providerId="AD" clId="Web-{27164461-1DEC-183C-A94C-D00BC3A44BE8}" dt="2023-11-03T14:20:15.664" v="61"/>
        <pc:sldMkLst>
          <pc:docMk/>
          <pc:sldMk cId="3197668011" sldId="277"/>
        </pc:sldMkLst>
      </pc:sldChg>
      <pc:sldChg chg="modNotes">
        <pc:chgData name="Pooja Singh" userId="S::singhp@asme.org::b74bb2c6-5b65-453f-af52-478e018a6e9f" providerId="AD" clId="Web-{27164461-1DEC-183C-A94C-D00BC3A44BE8}" dt="2023-11-03T14:17:18.420" v="40"/>
        <pc:sldMkLst>
          <pc:docMk/>
          <pc:sldMk cId="468701264" sldId="341"/>
        </pc:sldMkLst>
      </pc:sldChg>
      <pc:sldChg chg="modNotes">
        <pc:chgData name="Pooja Singh" userId="S::singhp@asme.org::b74bb2c6-5b65-453f-af52-478e018a6e9f" providerId="AD" clId="Web-{27164461-1DEC-183C-A94C-D00BC3A44BE8}" dt="2023-11-03T14:17:46.156" v="44"/>
        <pc:sldMkLst>
          <pc:docMk/>
          <pc:sldMk cId="83914544" sldId="343"/>
        </pc:sldMkLst>
      </pc:sldChg>
      <pc:sldChg chg="modNotes">
        <pc:chgData name="Pooja Singh" userId="S::singhp@asme.org::b74bb2c6-5b65-453f-af52-478e018a6e9f" providerId="AD" clId="Web-{27164461-1DEC-183C-A94C-D00BC3A44BE8}" dt="2023-11-03T14:17:58.672" v="46"/>
        <pc:sldMkLst>
          <pc:docMk/>
          <pc:sldMk cId="62860053" sldId="344"/>
        </pc:sldMkLst>
      </pc:sldChg>
      <pc:sldChg chg="modNotes">
        <pc:chgData name="Pooja Singh" userId="S::singhp@asme.org::b74bb2c6-5b65-453f-af52-478e018a6e9f" providerId="AD" clId="Web-{27164461-1DEC-183C-A94C-D00BC3A44BE8}" dt="2023-11-03T14:18:12.720" v="48"/>
        <pc:sldMkLst>
          <pc:docMk/>
          <pc:sldMk cId="730149404" sldId="345"/>
        </pc:sldMkLst>
      </pc:sldChg>
      <pc:sldChg chg="modNotes">
        <pc:chgData name="Pooja Singh" userId="S::singhp@asme.org::b74bb2c6-5b65-453f-af52-478e018a6e9f" providerId="AD" clId="Web-{27164461-1DEC-183C-A94C-D00BC3A44BE8}" dt="2023-11-03T14:19:26.770" v="54"/>
        <pc:sldMkLst>
          <pc:docMk/>
          <pc:sldMk cId="3525750331" sldId="350"/>
        </pc:sldMkLst>
      </pc:sldChg>
      <pc:sldChg chg="modNotes">
        <pc:chgData name="Pooja Singh" userId="S::singhp@asme.org::b74bb2c6-5b65-453f-af52-478e018a6e9f" providerId="AD" clId="Web-{27164461-1DEC-183C-A94C-D00BC3A44BE8}" dt="2023-11-03T14:19:37.146" v="56"/>
        <pc:sldMkLst>
          <pc:docMk/>
          <pc:sldMk cId="2069921699" sldId="351"/>
        </pc:sldMkLst>
      </pc:sldChg>
      <pc:sldChg chg="modNotes">
        <pc:chgData name="Pooja Singh" userId="S::singhp@asme.org::b74bb2c6-5b65-453f-af52-478e018a6e9f" providerId="AD" clId="Web-{27164461-1DEC-183C-A94C-D00BC3A44BE8}" dt="2023-11-03T14:20:03.929" v="57"/>
        <pc:sldMkLst>
          <pc:docMk/>
          <pc:sldMk cId="1861794023" sldId="355"/>
        </pc:sldMkLst>
      </pc:sldChg>
      <pc:sldChg chg="modNotes">
        <pc:chgData name="Pooja Singh" userId="S::singhp@asme.org::b74bb2c6-5b65-453f-af52-478e018a6e9f" providerId="AD" clId="Web-{27164461-1DEC-183C-A94C-D00BC3A44BE8}" dt="2023-11-03T14:20:42.571" v="63"/>
        <pc:sldMkLst>
          <pc:docMk/>
          <pc:sldMk cId="2683739129" sldId="357"/>
        </pc:sldMkLst>
      </pc:sldChg>
      <pc:sldChg chg="modNotes">
        <pc:chgData name="Pooja Singh" userId="S::singhp@asme.org::b74bb2c6-5b65-453f-af52-478e018a6e9f" providerId="AD" clId="Web-{27164461-1DEC-183C-A94C-D00BC3A44BE8}" dt="2023-11-03T14:21:16.323" v="65"/>
        <pc:sldMkLst>
          <pc:docMk/>
          <pc:sldMk cId="2529338373" sldId="362"/>
        </pc:sldMkLst>
      </pc:sldChg>
      <pc:sldChg chg="modNotes">
        <pc:chgData name="Pooja Singh" userId="S::singhp@asme.org::b74bb2c6-5b65-453f-af52-478e018a6e9f" providerId="AD" clId="Web-{27164461-1DEC-183C-A94C-D00BC3A44BE8}" dt="2023-11-03T14:21:32.793" v="67"/>
        <pc:sldMkLst>
          <pc:docMk/>
          <pc:sldMk cId="1079520845" sldId="363"/>
        </pc:sldMkLst>
      </pc:sldChg>
      <pc:sldChg chg="modNotes">
        <pc:chgData name="Pooja Singh" userId="S::singhp@asme.org::b74bb2c6-5b65-453f-af52-478e018a6e9f" providerId="AD" clId="Web-{27164461-1DEC-183C-A94C-D00BC3A44BE8}" dt="2023-11-03T14:22:22.186" v="75"/>
        <pc:sldMkLst>
          <pc:docMk/>
          <pc:sldMk cId="3985438596" sldId="368"/>
        </pc:sldMkLst>
      </pc:sldChg>
      <pc:sldChg chg="modNotes">
        <pc:chgData name="Pooja Singh" userId="S::singhp@asme.org::b74bb2c6-5b65-453f-af52-478e018a6e9f" providerId="AD" clId="Web-{27164461-1DEC-183C-A94C-D00BC3A44BE8}" dt="2023-11-03T13:49:24.453" v="1"/>
        <pc:sldMkLst>
          <pc:docMk/>
          <pc:sldMk cId="506154972" sldId="377"/>
        </pc:sldMkLst>
      </pc:sldChg>
      <pc:sldChg chg="modNotes">
        <pc:chgData name="Pooja Singh" userId="S::singhp@asme.org::b74bb2c6-5b65-453f-af52-478e018a6e9f" providerId="AD" clId="Web-{27164461-1DEC-183C-A94C-D00BC3A44BE8}" dt="2023-11-03T13:49:30.250" v="2"/>
        <pc:sldMkLst>
          <pc:docMk/>
          <pc:sldMk cId="3542027475" sldId="378"/>
        </pc:sldMkLst>
      </pc:sldChg>
      <pc:sldChg chg="modSp modNotes">
        <pc:chgData name="Pooja Singh" userId="S::singhp@asme.org::b74bb2c6-5b65-453f-af52-478e018a6e9f" providerId="AD" clId="Web-{27164461-1DEC-183C-A94C-D00BC3A44BE8}" dt="2023-11-03T14:16:22.682" v="38" actId="20577"/>
        <pc:sldMkLst>
          <pc:docMk/>
          <pc:sldMk cId="1629624108" sldId="379"/>
        </pc:sldMkLst>
        <pc:spChg chg="mod">
          <ac:chgData name="Pooja Singh" userId="S::singhp@asme.org::b74bb2c6-5b65-453f-af52-478e018a6e9f" providerId="AD" clId="Web-{27164461-1DEC-183C-A94C-D00BC3A44BE8}" dt="2023-11-03T14:16:22.682" v="38" actId="20577"/>
          <ac:spMkLst>
            <pc:docMk/>
            <pc:sldMk cId="1629624108" sldId="379"/>
            <ac:spMk id="27" creationId="{241D02F4-89EB-36CF-39D2-07CFF995BC1F}"/>
          </ac:spMkLst>
        </pc:spChg>
      </pc:sldChg>
      <pc:sldChg chg="modNotes">
        <pc:chgData name="Pooja Singh" userId="S::singhp@asme.org::b74bb2c6-5b65-453f-af52-478e018a6e9f" providerId="AD" clId="Web-{27164461-1DEC-183C-A94C-D00BC3A44BE8}" dt="2023-11-03T14:17:36.343" v="42"/>
        <pc:sldMkLst>
          <pc:docMk/>
          <pc:sldMk cId="4127794193" sldId="380"/>
        </pc:sldMkLst>
      </pc:sldChg>
      <pc:sldChg chg="modNotes">
        <pc:chgData name="Pooja Singh" userId="S::singhp@asme.org::b74bb2c6-5b65-453f-af52-478e018a6e9f" providerId="AD" clId="Web-{27164461-1DEC-183C-A94C-D00BC3A44BE8}" dt="2023-11-03T14:18:39.799" v="50"/>
        <pc:sldMkLst>
          <pc:docMk/>
          <pc:sldMk cId="3523198299" sldId="381"/>
        </pc:sldMkLst>
      </pc:sldChg>
      <pc:sldChg chg="modNotes">
        <pc:chgData name="Pooja Singh" userId="S::singhp@asme.org::b74bb2c6-5b65-453f-af52-478e018a6e9f" providerId="AD" clId="Web-{27164461-1DEC-183C-A94C-D00BC3A44BE8}" dt="2023-11-03T14:21:44.918" v="69"/>
        <pc:sldMkLst>
          <pc:docMk/>
          <pc:sldMk cId="2355792302" sldId="384"/>
        </pc:sldMkLst>
      </pc:sldChg>
      <pc:sldChg chg="modNotes">
        <pc:chgData name="Pooja Singh" userId="S::singhp@asme.org::b74bb2c6-5b65-453f-af52-478e018a6e9f" providerId="AD" clId="Web-{27164461-1DEC-183C-A94C-D00BC3A44BE8}" dt="2023-11-03T14:21:53.950" v="71"/>
        <pc:sldMkLst>
          <pc:docMk/>
          <pc:sldMk cId="3895065829" sldId="385"/>
        </pc:sldMkLst>
      </pc:sldChg>
    </pc:docChg>
  </pc:docChgLst>
  <pc:docChgLst>
    <pc:chgData name="Morgan Lamarre" userId="S::lamarrem@asme.org::d1755a83-dc3b-455e-8792-a7215d863d3b" providerId="AD" clId="Web-{4B44859D-07D2-E9B7-BEE4-FF35D49F6D0D}"/>
    <pc:docChg chg="modSld">
      <pc:chgData name="Morgan Lamarre" userId="S::lamarrem@asme.org::d1755a83-dc3b-455e-8792-a7215d863d3b" providerId="AD" clId="Web-{4B44859D-07D2-E9B7-BEE4-FF35D49F6D0D}" dt="2023-11-06T05:17:24.191" v="0" actId="20577"/>
      <pc:docMkLst>
        <pc:docMk/>
      </pc:docMkLst>
      <pc:sldChg chg="modSp">
        <pc:chgData name="Morgan Lamarre" userId="S::lamarrem@asme.org::d1755a83-dc3b-455e-8792-a7215d863d3b" providerId="AD" clId="Web-{4B44859D-07D2-E9B7-BEE4-FF35D49F6D0D}" dt="2023-11-06T05:17:24.191" v="0" actId="20577"/>
        <pc:sldMkLst>
          <pc:docMk/>
          <pc:sldMk cId="3157040119" sldId="369"/>
        </pc:sldMkLst>
        <pc:spChg chg="mod">
          <ac:chgData name="Morgan Lamarre" userId="S::lamarrem@asme.org::d1755a83-dc3b-455e-8792-a7215d863d3b" providerId="AD" clId="Web-{4B44859D-07D2-E9B7-BEE4-FF35D49F6D0D}" dt="2023-11-06T05:17:24.191" v="0" actId="20577"/>
          <ac:spMkLst>
            <pc:docMk/>
            <pc:sldMk cId="3157040119" sldId="369"/>
            <ac:spMk id="26" creationId="{402DE300-70E2-53BB-1853-FB74AC94C797}"/>
          </ac:spMkLst>
        </pc:spChg>
      </pc:sldChg>
    </pc:docChg>
  </pc:docChgLst>
  <pc:docChgLst>
    <pc:chgData name="Morgan Lamarre" userId="S::lamarrem@asme.org::d1755a83-dc3b-455e-8792-a7215d863d3b" providerId="AD" clId="Web-{EC753018-FE95-299C-330E-39474B98F4A6}"/>
    <pc:docChg chg="addSld delSld">
      <pc:chgData name="Morgan Lamarre" userId="S::lamarrem@asme.org::d1755a83-dc3b-455e-8792-a7215d863d3b" providerId="AD" clId="Web-{EC753018-FE95-299C-330E-39474B98F4A6}" dt="2023-11-07T00:42:48.364" v="3"/>
      <pc:docMkLst>
        <pc:docMk/>
      </pc:docMkLst>
      <pc:sldChg chg="del">
        <pc:chgData name="Morgan Lamarre" userId="S::lamarrem@asme.org::d1755a83-dc3b-455e-8792-a7215d863d3b" providerId="AD" clId="Web-{EC753018-FE95-299C-330E-39474B98F4A6}" dt="2023-11-07T00:38:37.025" v="0"/>
        <pc:sldMkLst>
          <pc:docMk/>
          <pc:sldMk cId="730149404" sldId="345"/>
        </pc:sldMkLst>
      </pc:sldChg>
      <pc:sldChg chg="del">
        <pc:chgData name="Morgan Lamarre" userId="S::lamarrem@asme.org::d1755a83-dc3b-455e-8792-a7215d863d3b" providerId="AD" clId="Web-{EC753018-FE95-299C-330E-39474B98F4A6}" dt="2023-11-07T00:38:38.931" v="1"/>
        <pc:sldMkLst>
          <pc:docMk/>
          <pc:sldMk cId="1337562977" sldId="347"/>
        </pc:sldMkLst>
      </pc:sldChg>
      <pc:sldChg chg="del">
        <pc:chgData name="Morgan Lamarre" userId="S::lamarrem@asme.org::d1755a83-dc3b-455e-8792-a7215d863d3b" providerId="AD" clId="Web-{EC753018-FE95-299C-330E-39474B98F4A6}" dt="2023-11-07T00:42:48.364" v="3"/>
        <pc:sldMkLst>
          <pc:docMk/>
          <pc:sldMk cId="1892496379" sldId="370"/>
        </pc:sldMkLst>
      </pc:sldChg>
      <pc:sldChg chg="add">
        <pc:chgData name="Morgan Lamarre" userId="S::lamarrem@asme.org::d1755a83-dc3b-455e-8792-a7215d863d3b" providerId="AD" clId="Web-{EC753018-FE95-299C-330E-39474B98F4A6}" dt="2023-11-07T00:42:44.645" v="2"/>
        <pc:sldMkLst>
          <pc:docMk/>
          <pc:sldMk cId="1307938858" sldId="388"/>
        </pc:sldMkLst>
      </pc:sldChg>
    </pc:docChg>
  </pc:docChgLst>
  <pc:docChgLst>
    <pc:chgData name="Morgan Lamarre" userId="S::lamarrem@asme.org::d1755a83-dc3b-455e-8792-a7215d863d3b" providerId="AD" clId="Web-{35AF0303-3E01-C160-6DFE-124BE40302A7}"/>
    <pc:docChg chg="addSld modSld">
      <pc:chgData name="Morgan Lamarre" userId="S::lamarrem@asme.org::d1755a83-dc3b-455e-8792-a7215d863d3b" providerId="AD" clId="Web-{35AF0303-3E01-C160-6DFE-124BE40302A7}" dt="2023-11-07T00:34:06.558" v="1512" actId="1076"/>
      <pc:docMkLst>
        <pc:docMk/>
      </pc:docMkLst>
      <pc:sldChg chg="modSp">
        <pc:chgData name="Morgan Lamarre" userId="S::lamarrem@asme.org::d1755a83-dc3b-455e-8792-a7215d863d3b" providerId="AD" clId="Web-{35AF0303-3E01-C160-6DFE-124BE40302A7}" dt="2023-11-07T00:33:46.136" v="1511" actId="20577"/>
        <pc:sldMkLst>
          <pc:docMk/>
          <pc:sldMk cId="3157040119" sldId="369"/>
        </pc:sldMkLst>
        <pc:spChg chg="mod">
          <ac:chgData name="Morgan Lamarre" userId="S::lamarrem@asme.org::d1755a83-dc3b-455e-8792-a7215d863d3b" providerId="AD" clId="Web-{35AF0303-3E01-C160-6DFE-124BE40302A7}" dt="2023-11-07T00:04:36.045" v="814" actId="1076"/>
          <ac:spMkLst>
            <pc:docMk/>
            <pc:sldMk cId="3157040119" sldId="369"/>
            <ac:spMk id="5" creationId="{560A2249-B8D4-0306-8ED1-C536A2CDD94D}"/>
          </ac:spMkLst>
        </pc:spChg>
        <pc:spChg chg="mod">
          <ac:chgData name="Morgan Lamarre" userId="S::lamarrem@asme.org::d1755a83-dc3b-455e-8792-a7215d863d3b" providerId="AD" clId="Web-{35AF0303-3E01-C160-6DFE-124BE40302A7}" dt="2023-11-07T00:04:23.576" v="811" actId="1076"/>
          <ac:spMkLst>
            <pc:docMk/>
            <pc:sldMk cId="3157040119" sldId="369"/>
            <ac:spMk id="21" creationId="{7597A613-A7FE-9E6D-E5B1-6F01A991A1AC}"/>
          </ac:spMkLst>
        </pc:spChg>
        <pc:spChg chg="mod">
          <ac:chgData name="Morgan Lamarre" userId="S::lamarrem@asme.org::d1755a83-dc3b-455e-8792-a7215d863d3b" providerId="AD" clId="Web-{35AF0303-3E01-C160-6DFE-124BE40302A7}" dt="2023-11-07T00:04:28.935" v="812" actId="1076"/>
          <ac:spMkLst>
            <pc:docMk/>
            <pc:sldMk cId="3157040119" sldId="369"/>
            <ac:spMk id="26" creationId="{402DE300-70E2-53BB-1853-FB74AC94C797}"/>
          </ac:spMkLst>
        </pc:spChg>
        <pc:spChg chg="mod">
          <ac:chgData name="Morgan Lamarre" userId="S::lamarrem@asme.org::d1755a83-dc3b-455e-8792-a7215d863d3b" providerId="AD" clId="Web-{35AF0303-3E01-C160-6DFE-124BE40302A7}" dt="2023-11-07T00:03:43.419" v="802" actId="20577"/>
          <ac:spMkLst>
            <pc:docMk/>
            <pc:sldMk cId="3157040119" sldId="369"/>
            <ac:spMk id="54" creationId="{D3C439A7-49A3-2130-9EA4-BAC24E6A399B}"/>
          </ac:spMkLst>
        </pc:spChg>
        <pc:spChg chg="mod">
          <ac:chgData name="Morgan Lamarre" userId="S::lamarrem@asme.org::d1755a83-dc3b-455e-8792-a7215d863d3b" providerId="AD" clId="Web-{35AF0303-3E01-C160-6DFE-124BE40302A7}" dt="2023-11-07T00:33:46.136" v="1511" actId="20577"/>
          <ac:spMkLst>
            <pc:docMk/>
            <pc:sldMk cId="3157040119" sldId="369"/>
            <ac:spMk id="67" creationId="{AF8EBF5F-4F68-7F83-763E-25FFD3F7DA7C}"/>
          </ac:spMkLst>
        </pc:spChg>
      </pc:sldChg>
      <pc:sldChg chg="addSp delSp modSp">
        <pc:chgData name="Morgan Lamarre" userId="S::lamarrem@asme.org::d1755a83-dc3b-455e-8792-a7215d863d3b" providerId="AD" clId="Web-{35AF0303-3E01-C160-6DFE-124BE40302A7}" dt="2023-11-07T00:16:54.424" v="1197" actId="20577"/>
        <pc:sldMkLst>
          <pc:docMk/>
          <pc:sldMk cId="1892496379" sldId="370"/>
        </pc:sldMkLst>
        <pc:spChg chg="add mod">
          <ac:chgData name="Morgan Lamarre" userId="S::lamarrem@asme.org::d1755a83-dc3b-455e-8792-a7215d863d3b" providerId="AD" clId="Web-{35AF0303-3E01-C160-6DFE-124BE40302A7}" dt="2023-11-07T00:16:54.424" v="1197" actId="20577"/>
          <ac:spMkLst>
            <pc:docMk/>
            <pc:sldMk cId="1892496379" sldId="370"/>
            <ac:spMk id="12" creationId="{B89A3961-9252-8607-A054-2463E944EFE1}"/>
          </ac:spMkLst>
        </pc:spChg>
        <pc:spChg chg="mod">
          <ac:chgData name="Morgan Lamarre" userId="S::lamarrem@asme.org::d1755a83-dc3b-455e-8792-a7215d863d3b" providerId="AD" clId="Web-{35AF0303-3E01-C160-6DFE-124BE40302A7}" dt="2023-11-07T00:15:59.751" v="1195" actId="1076"/>
          <ac:spMkLst>
            <pc:docMk/>
            <pc:sldMk cId="1892496379" sldId="370"/>
            <ac:spMk id="21" creationId="{7597A613-A7FE-9E6D-E5B1-6F01A991A1AC}"/>
          </ac:spMkLst>
        </pc:spChg>
        <pc:spChg chg="mod">
          <ac:chgData name="Morgan Lamarre" userId="S::lamarrem@asme.org::d1755a83-dc3b-455e-8792-a7215d863d3b" providerId="AD" clId="Web-{35AF0303-3E01-C160-6DFE-124BE40302A7}" dt="2023-11-07T00:15:52.219" v="1194" actId="1076"/>
          <ac:spMkLst>
            <pc:docMk/>
            <pc:sldMk cId="1892496379" sldId="370"/>
            <ac:spMk id="26" creationId="{402DE300-70E2-53BB-1853-FB74AC94C797}"/>
          </ac:spMkLst>
        </pc:spChg>
        <pc:spChg chg="mod">
          <ac:chgData name="Morgan Lamarre" userId="S::lamarrem@asme.org::d1755a83-dc3b-455e-8792-a7215d863d3b" providerId="AD" clId="Web-{35AF0303-3E01-C160-6DFE-124BE40302A7}" dt="2023-11-07T00:14:35.465" v="1186" actId="20577"/>
          <ac:spMkLst>
            <pc:docMk/>
            <pc:sldMk cId="1892496379" sldId="370"/>
            <ac:spMk id="54" creationId="{D3C439A7-49A3-2130-9EA4-BAC24E6A399B}"/>
          </ac:spMkLst>
        </pc:spChg>
        <pc:spChg chg="del mod">
          <ac:chgData name="Morgan Lamarre" userId="S::lamarrem@asme.org::d1755a83-dc3b-455e-8792-a7215d863d3b" providerId="AD" clId="Web-{35AF0303-3E01-C160-6DFE-124BE40302A7}" dt="2023-11-07T00:10:29.663" v="1163"/>
          <ac:spMkLst>
            <pc:docMk/>
            <pc:sldMk cId="1892496379" sldId="370"/>
            <ac:spMk id="67" creationId="{AF8EBF5F-4F68-7F83-763E-25FFD3F7DA7C}"/>
          </ac:spMkLst>
        </pc:spChg>
        <pc:spChg chg="add del">
          <ac:chgData name="Morgan Lamarre" userId="S::lamarrem@asme.org::d1755a83-dc3b-455e-8792-a7215d863d3b" providerId="AD" clId="Web-{35AF0303-3E01-C160-6DFE-124BE40302A7}" dt="2023-11-07T00:10:20.647" v="1159"/>
          <ac:spMkLst>
            <pc:docMk/>
            <pc:sldMk cId="1892496379" sldId="370"/>
            <ac:spMk id="68" creationId="{9F14827A-03B5-04EC-B69D-49FE3DB7FE72}"/>
          </ac:spMkLst>
        </pc:spChg>
        <pc:cxnChg chg="del">
          <ac:chgData name="Morgan Lamarre" userId="S::lamarrem@asme.org::d1755a83-dc3b-455e-8792-a7215d863d3b" providerId="AD" clId="Web-{35AF0303-3E01-C160-6DFE-124BE40302A7}" dt="2023-11-07T00:10:32.632" v="1164"/>
          <ac:cxnSpMkLst>
            <pc:docMk/>
            <pc:sldMk cId="1892496379" sldId="370"/>
            <ac:cxnSpMk id="69" creationId="{CEB5CDDF-C766-EF7C-4CE0-7B825390C29B}"/>
          </ac:cxnSpMkLst>
        </pc:cxnChg>
      </pc:sldChg>
      <pc:sldChg chg="modSp">
        <pc:chgData name="Morgan Lamarre" userId="S::lamarrem@asme.org::d1755a83-dc3b-455e-8792-a7215d863d3b" providerId="AD" clId="Web-{35AF0303-3E01-C160-6DFE-124BE40302A7}" dt="2023-11-07T00:31:12.476" v="1503" actId="20577"/>
        <pc:sldMkLst>
          <pc:docMk/>
          <pc:sldMk cId="1846207814" sldId="371"/>
        </pc:sldMkLst>
        <pc:spChg chg="mod">
          <ac:chgData name="Morgan Lamarre" userId="S::lamarrem@asme.org::d1755a83-dc3b-455e-8792-a7215d863d3b" providerId="AD" clId="Web-{35AF0303-3E01-C160-6DFE-124BE40302A7}" dt="2023-11-07T00:04:57.811" v="818" actId="1076"/>
          <ac:spMkLst>
            <pc:docMk/>
            <pc:sldMk cId="1846207814" sldId="371"/>
            <ac:spMk id="5" creationId="{560A2249-B8D4-0306-8ED1-C536A2CDD94D}"/>
          </ac:spMkLst>
        </pc:spChg>
        <pc:spChg chg="mod">
          <ac:chgData name="Morgan Lamarre" userId="S::lamarrem@asme.org::d1755a83-dc3b-455e-8792-a7215d863d3b" providerId="AD" clId="Web-{35AF0303-3E01-C160-6DFE-124BE40302A7}" dt="2023-11-06T23:58:10.411" v="747" actId="20577"/>
          <ac:spMkLst>
            <pc:docMk/>
            <pc:sldMk cId="1846207814" sldId="371"/>
            <ac:spMk id="12" creationId="{57BA9817-B9C3-C008-1E50-943F7E259115}"/>
          </ac:spMkLst>
        </pc:spChg>
        <pc:spChg chg="mod">
          <ac:chgData name="Morgan Lamarre" userId="S::lamarrem@asme.org::d1755a83-dc3b-455e-8792-a7215d863d3b" providerId="AD" clId="Web-{35AF0303-3E01-C160-6DFE-124BE40302A7}" dt="2023-11-07T00:04:50.467" v="816" actId="1076"/>
          <ac:spMkLst>
            <pc:docMk/>
            <pc:sldMk cId="1846207814" sldId="371"/>
            <ac:spMk id="21" creationId="{7597A613-A7FE-9E6D-E5B1-6F01A991A1AC}"/>
          </ac:spMkLst>
        </pc:spChg>
        <pc:spChg chg="mod">
          <ac:chgData name="Morgan Lamarre" userId="S::lamarrem@asme.org::d1755a83-dc3b-455e-8792-a7215d863d3b" providerId="AD" clId="Web-{35AF0303-3E01-C160-6DFE-124BE40302A7}" dt="2023-11-07T00:04:52.514" v="817" actId="1076"/>
          <ac:spMkLst>
            <pc:docMk/>
            <pc:sldMk cId="1846207814" sldId="371"/>
            <ac:spMk id="24" creationId="{D517D1F9-2B22-975D-4B98-E5109CB8C8A3}"/>
          </ac:spMkLst>
        </pc:spChg>
        <pc:spChg chg="mod">
          <ac:chgData name="Morgan Lamarre" userId="S::lamarrem@asme.org::d1755a83-dc3b-455e-8792-a7215d863d3b" providerId="AD" clId="Web-{35AF0303-3E01-C160-6DFE-124BE40302A7}" dt="2023-11-07T00:04:46.686" v="815" actId="1076"/>
          <ac:spMkLst>
            <pc:docMk/>
            <pc:sldMk cId="1846207814" sldId="371"/>
            <ac:spMk id="26" creationId="{402DE300-70E2-53BB-1853-FB74AC94C797}"/>
          </ac:spMkLst>
        </pc:spChg>
        <pc:spChg chg="mod">
          <ac:chgData name="Morgan Lamarre" userId="S::lamarrem@asme.org::d1755a83-dc3b-455e-8792-a7215d863d3b" providerId="AD" clId="Web-{35AF0303-3E01-C160-6DFE-124BE40302A7}" dt="2023-11-07T00:31:12.476" v="1503" actId="20577"/>
          <ac:spMkLst>
            <pc:docMk/>
            <pc:sldMk cId="1846207814" sldId="371"/>
            <ac:spMk id="67" creationId="{AF8EBF5F-4F68-7F83-763E-25FFD3F7DA7C}"/>
          </ac:spMkLst>
        </pc:spChg>
      </pc:sldChg>
      <pc:sldChg chg="addSp delSp modSp">
        <pc:chgData name="Morgan Lamarre" userId="S::lamarrem@asme.org::d1755a83-dc3b-455e-8792-a7215d863d3b" providerId="AD" clId="Web-{35AF0303-3E01-C160-6DFE-124BE40302A7}" dt="2023-11-07T00:30:13.177" v="1501" actId="20577"/>
        <pc:sldMkLst>
          <pc:docMk/>
          <pc:sldMk cId="4128232044" sldId="372"/>
        </pc:sldMkLst>
        <pc:spChg chg="add mod">
          <ac:chgData name="Morgan Lamarre" userId="S::lamarrem@asme.org::d1755a83-dc3b-455e-8792-a7215d863d3b" providerId="AD" clId="Web-{35AF0303-3E01-C160-6DFE-124BE40302A7}" dt="2023-11-07T00:30:13.177" v="1501" actId="20577"/>
          <ac:spMkLst>
            <pc:docMk/>
            <pc:sldMk cId="4128232044" sldId="372"/>
            <ac:spMk id="5" creationId="{76A88182-40C0-3C92-0449-E8532E322B2B}"/>
          </ac:spMkLst>
        </pc:spChg>
        <pc:spChg chg="mod">
          <ac:chgData name="Morgan Lamarre" userId="S::lamarrem@asme.org::d1755a83-dc3b-455e-8792-a7215d863d3b" providerId="AD" clId="Web-{35AF0303-3E01-C160-6DFE-124BE40302A7}" dt="2023-11-07T00:09:02.661" v="1105" actId="1076"/>
          <ac:spMkLst>
            <pc:docMk/>
            <pc:sldMk cId="4128232044" sldId="372"/>
            <ac:spMk id="10" creationId="{48BA5FDE-E12A-46AF-B6C8-7883C8D3888D}"/>
          </ac:spMkLst>
        </pc:spChg>
        <pc:spChg chg="mod">
          <ac:chgData name="Morgan Lamarre" userId="S::lamarrem@asme.org::d1755a83-dc3b-455e-8792-a7215d863d3b" providerId="AD" clId="Web-{35AF0303-3E01-C160-6DFE-124BE40302A7}" dt="2023-11-06T23:59:49.632" v="761" actId="20577"/>
          <ac:spMkLst>
            <pc:docMk/>
            <pc:sldMk cId="4128232044" sldId="372"/>
            <ac:spMk id="12" creationId="{57BA9817-B9C3-C008-1E50-943F7E259115}"/>
          </ac:spMkLst>
        </pc:spChg>
        <pc:spChg chg="mod">
          <ac:chgData name="Morgan Lamarre" userId="S::lamarrem@asme.org::d1755a83-dc3b-455e-8792-a7215d863d3b" providerId="AD" clId="Web-{35AF0303-3E01-C160-6DFE-124BE40302A7}" dt="2023-11-07T00:08:55.895" v="1104" actId="1076"/>
          <ac:spMkLst>
            <pc:docMk/>
            <pc:sldMk cId="4128232044" sldId="372"/>
            <ac:spMk id="17" creationId="{7518CC26-3A71-EE11-6473-EE6B102176AE}"/>
          </ac:spMkLst>
        </pc:spChg>
        <pc:spChg chg="mod">
          <ac:chgData name="Morgan Lamarre" userId="S::lamarrem@asme.org::d1755a83-dc3b-455e-8792-a7215d863d3b" providerId="AD" clId="Web-{35AF0303-3E01-C160-6DFE-124BE40302A7}" dt="2023-11-07T00:09:06.989" v="1106" actId="1076"/>
          <ac:spMkLst>
            <pc:docMk/>
            <pc:sldMk cId="4128232044" sldId="372"/>
            <ac:spMk id="25" creationId="{3C6703CE-D310-BEAB-6C7A-3D7B97C5D3C2}"/>
          </ac:spMkLst>
        </pc:spChg>
        <pc:spChg chg="del mod">
          <ac:chgData name="Morgan Lamarre" userId="S::lamarrem@asme.org::d1755a83-dc3b-455e-8792-a7215d863d3b" providerId="AD" clId="Web-{35AF0303-3E01-C160-6DFE-124BE40302A7}" dt="2023-11-07T00:08:21.769" v="1102"/>
          <ac:spMkLst>
            <pc:docMk/>
            <pc:sldMk cId="4128232044" sldId="372"/>
            <ac:spMk id="67" creationId="{AF8EBF5F-4F68-7F83-763E-25FFD3F7DA7C}"/>
          </ac:spMkLst>
        </pc:spChg>
      </pc:sldChg>
      <pc:sldChg chg="addSp delSp modSp">
        <pc:chgData name="Morgan Lamarre" userId="S::lamarrem@asme.org::d1755a83-dc3b-455e-8792-a7215d863d3b" providerId="AD" clId="Web-{35AF0303-3E01-C160-6DFE-124BE40302A7}" dt="2023-11-07T00:34:06.558" v="1512" actId="1076"/>
        <pc:sldMkLst>
          <pc:docMk/>
          <pc:sldMk cId="3208998333" sldId="376"/>
        </pc:sldMkLst>
        <pc:spChg chg="add mod">
          <ac:chgData name="Morgan Lamarre" userId="S::lamarrem@asme.org::d1755a83-dc3b-455e-8792-a7215d863d3b" providerId="AD" clId="Web-{35AF0303-3E01-C160-6DFE-124BE40302A7}" dt="2023-11-07T00:34:06.558" v="1512" actId="1076"/>
          <ac:spMkLst>
            <pc:docMk/>
            <pc:sldMk cId="3208998333" sldId="376"/>
            <ac:spMk id="8" creationId="{D9A73EE1-D5D8-EEE9-D35F-543780C4FA72}"/>
          </ac:spMkLst>
        </pc:spChg>
        <pc:spChg chg="mod">
          <ac:chgData name="Morgan Lamarre" userId="S::lamarrem@asme.org::d1755a83-dc3b-455e-8792-a7215d863d3b" providerId="AD" clId="Web-{35AF0303-3E01-C160-6DFE-124BE40302A7}" dt="2023-11-07T00:19:28.803" v="1226" actId="1076"/>
          <ac:spMkLst>
            <pc:docMk/>
            <pc:sldMk cId="3208998333" sldId="376"/>
            <ac:spMk id="10" creationId="{48BA5FDE-E12A-46AF-B6C8-7883C8D3888D}"/>
          </ac:spMkLst>
        </pc:spChg>
        <pc:spChg chg="mod">
          <ac:chgData name="Morgan Lamarre" userId="S::lamarrem@asme.org::d1755a83-dc3b-455e-8792-a7215d863d3b" providerId="AD" clId="Web-{35AF0303-3E01-C160-6DFE-124BE40302A7}" dt="2023-11-07T00:21:58.634" v="1328" actId="20577"/>
          <ac:spMkLst>
            <pc:docMk/>
            <pc:sldMk cId="3208998333" sldId="376"/>
            <ac:spMk id="12" creationId="{57BA9817-B9C3-C008-1E50-943F7E259115}"/>
          </ac:spMkLst>
        </pc:spChg>
        <pc:spChg chg="mod">
          <ac:chgData name="Morgan Lamarre" userId="S::lamarrem@asme.org::d1755a83-dc3b-455e-8792-a7215d863d3b" providerId="AD" clId="Web-{35AF0303-3E01-C160-6DFE-124BE40302A7}" dt="2023-11-07T00:19:33.084" v="1227" actId="1076"/>
          <ac:spMkLst>
            <pc:docMk/>
            <pc:sldMk cId="3208998333" sldId="376"/>
            <ac:spMk id="17" creationId="{7518CC26-3A71-EE11-6473-EE6B102176AE}"/>
          </ac:spMkLst>
        </pc:spChg>
        <pc:spChg chg="mod">
          <ac:chgData name="Morgan Lamarre" userId="S::lamarrem@asme.org::d1755a83-dc3b-455e-8792-a7215d863d3b" providerId="AD" clId="Web-{35AF0303-3E01-C160-6DFE-124BE40302A7}" dt="2023-11-07T00:19:37.787" v="1228" actId="1076"/>
          <ac:spMkLst>
            <pc:docMk/>
            <pc:sldMk cId="3208998333" sldId="376"/>
            <ac:spMk id="25" creationId="{3C6703CE-D310-BEAB-6C7A-3D7B97C5D3C2}"/>
          </ac:spMkLst>
        </pc:spChg>
        <pc:spChg chg="del">
          <ac:chgData name="Morgan Lamarre" userId="S::lamarrem@asme.org::d1755a83-dc3b-455e-8792-a7215d863d3b" providerId="AD" clId="Web-{35AF0303-3E01-C160-6DFE-124BE40302A7}" dt="2023-11-07T00:22:14.869" v="1329"/>
          <ac:spMkLst>
            <pc:docMk/>
            <pc:sldMk cId="3208998333" sldId="376"/>
            <ac:spMk id="67" creationId="{AF8EBF5F-4F68-7F83-763E-25FFD3F7DA7C}"/>
          </ac:spMkLst>
        </pc:spChg>
      </pc:sldChg>
      <pc:sldChg chg="delSp modSp add replId">
        <pc:chgData name="Morgan Lamarre" userId="S::lamarrem@asme.org::d1755a83-dc3b-455e-8792-a7215d863d3b" providerId="AD" clId="Web-{35AF0303-3E01-C160-6DFE-124BE40302A7}" dt="2023-11-07T00:04:14.685" v="810" actId="20577"/>
        <pc:sldMkLst>
          <pc:docMk/>
          <pc:sldMk cId="551640749" sldId="387"/>
        </pc:sldMkLst>
        <pc:spChg chg="mod">
          <ac:chgData name="Morgan Lamarre" userId="S::lamarrem@asme.org::d1755a83-dc3b-455e-8792-a7215d863d3b" providerId="AD" clId="Web-{35AF0303-3E01-C160-6DFE-124BE40302A7}" dt="2023-11-06T21:40:04.191" v="171" actId="20577"/>
          <ac:spMkLst>
            <pc:docMk/>
            <pc:sldMk cId="551640749" sldId="387"/>
            <ac:spMk id="2" creationId="{27905C4B-7FD6-75BD-9E52-A59BC08E3D1E}"/>
          </ac:spMkLst>
        </pc:spChg>
        <pc:spChg chg="mod">
          <ac:chgData name="Morgan Lamarre" userId="S::lamarrem@asme.org::d1755a83-dc3b-455e-8792-a7215d863d3b" providerId="AD" clId="Web-{35AF0303-3E01-C160-6DFE-124BE40302A7}" dt="2023-11-06T21:38:41.453" v="72" actId="20577"/>
          <ac:spMkLst>
            <pc:docMk/>
            <pc:sldMk cId="551640749" sldId="387"/>
            <ac:spMk id="5" creationId="{560A2249-B8D4-0306-8ED1-C536A2CDD94D}"/>
          </ac:spMkLst>
        </pc:spChg>
        <pc:spChg chg="del topLvl">
          <ac:chgData name="Morgan Lamarre" userId="S::lamarrem@asme.org::d1755a83-dc3b-455e-8792-a7215d863d3b" providerId="AD" clId="Web-{35AF0303-3E01-C160-6DFE-124BE40302A7}" dt="2023-11-06T21:39:48.753" v="167"/>
          <ac:spMkLst>
            <pc:docMk/>
            <pc:sldMk cId="551640749" sldId="387"/>
            <ac:spMk id="21" creationId="{7597A613-A7FE-9E6D-E5B1-6F01A991A1AC}"/>
          </ac:spMkLst>
        </pc:spChg>
        <pc:spChg chg="mod">
          <ac:chgData name="Morgan Lamarre" userId="S::lamarrem@asme.org::d1755a83-dc3b-455e-8792-a7215d863d3b" providerId="AD" clId="Web-{35AF0303-3E01-C160-6DFE-124BE40302A7}" dt="2023-11-06T21:38:37.125" v="71" actId="14100"/>
          <ac:spMkLst>
            <pc:docMk/>
            <pc:sldMk cId="551640749" sldId="387"/>
            <ac:spMk id="49" creationId="{7E59B63D-CCE2-7C56-3CE2-EE2AE2005366}"/>
          </ac:spMkLst>
        </pc:spChg>
        <pc:spChg chg="del">
          <ac:chgData name="Morgan Lamarre" userId="S::lamarrem@asme.org::d1755a83-dc3b-455e-8792-a7215d863d3b" providerId="AD" clId="Web-{35AF0303-3E01-C160-6DFE-124BE40302A7}" dt="2023-11-06T21:38:28.344" v="68"/>
          <ac:spMkLst>
            <pc:docMk/>
            <pc:sldMk cId="551640749" sldId="387"/>
            <ac:spMk id="50" creationId="{AC64F101-99BE-E2E7-6D68-496A9732C0ED}"/>
          </ac:spMkLst>
        </pc:spChg>
        <pc:spChg chg="del">
          <ac:chgData name="Morgan Lamarre" userId="S::lamarrem@asme.org::d1755a83-dc3b-455e-8792-a7215d863d3b" providerId="AD" clId="Web-{35AF0303-3E01-C160-6DFE-124BE40302A7}" dt="2023-11-06T21:38:30.703" v="69"/>
          <ac:spMkLst>
            <pc:docMk/>
            <pc:sldMk cId="551640749" sldId="387"/>
            <ac:spMk id="52" creationId="{3F8228C3-C2E8-AA92-B824-663C5FE0ADDE}"/>
          </ac:spMkLst>
        </pc:spChg>
        <pc:spChg chg="mod">
          <ac:chgData name="Morgan Lamarre" userId="S::lamarrem@asme.org::d1755a83-dc3b-455e-8792-a7215d863d3b" providerId="AD" clId="Web-{35AF0303-3E01-C160-6DFE-124BE40302A7}" dt="2023-11-07T00:04:14.685" v="810" actId="20577"/>
          <ac:spMkLst>
            <pc:docMk/>
            <pc:sldMk cId="551640749" sldId="387"/>
            <ac:spMk id="54" creationId="{D3C439A7-49A3-2130-9EA4-BAC24E6A399B}"/>
          </ac:spMkLst>
        </pc:spChg>
        <pc:spChg chg="del">
          <ac:chgData name="Morgan Lamarre" userId="S::lamarrem@asme.org::d1755a83-dc3b-455e-8792-a7215d863d3b" providerId="AD" clId="Web-{35AF0303-3E01-C160-6DFE-124BE40302A7}" dt="2023-11-06T21:38:32.297" v="70"/>
          <ac:spMkLst>
            <pc:docMk/>
            <pc:sldMk cId="551640749" sldId="387"/>
            <ac:spMk id="67" creationId="{AF8EBF5F-4F68-7F83-763E-25FFD3F7DA7C}"/>
          </ac:spMkLst>
        </pc:spChg>
        <pc:grpChg chg="del topLvl">
          <ac:chgData name="Morgan Lamarre" userId="S::lamarrem@asme.org::d1755a83-dc3b-455e-8792-a7215d863d3b" providerId="AD" clId="Web-{35AF0303-3E01-C160-6DFE-124BE40302A7}" dt="2023-11-06T21:39:50.378" v="168"/>
          <ac:grpSpMkLst>
            <pc:docMk/>
            <pc:sldMk cId="551640749" sldId="387"/>
            <ac:grpSpMk id="22" creationId="{BD482E3D-C336-E6E8-F90A-14D4F3FBBFE0}"/>
          </ac:grpSpMkLst>
        </pc:grpChg>
        <pc:grpChg chg="del">
          <ac:chgData name="Morgan Lamarre" userId="S::lamarrem@asme.org::d1755a83-dc3b-455e-8792-a7215d863d3b" providerId="AD" clId="Web-{35AF0303-3E01-C160-6DFE-124BE40302A7}" dt="2023-11-06T21:39:48.753" v="167"/>
          <ac:grpSpMkLst>
            <pc:docMk/>
            <pc:sldMk cId="551640749" sldId="387"/>
            <ac:grpSpMk id="77" creationId="{C6FA7245-7CCD-FB9D-1DAA-8B59F4DF4A24}"/>
          </ac:grpSpMkLst>
        </pc:grpChg>
        <pc:grpChg chg="del">
          <ac:chgData name="Morgan Lamarre" userId="S::lamarrem@asme.org::d1755a83-dc3b-455e-8792-a7215d863d3b" providerId="AD" clId="Web-{35AF0303-3E01-C160-6DFE-124BE40302A7}" dt="2023-11-06T21:39:52.721" v="170"/>
          <ac:grpSpMkLst>
            <pc:docMk/>
            <pc:sldMk cId="551640749" sldId="387"/>
            <ac:grpSpMk id="78" creationId="{3C8000C2-A8B8-3EAB-E725-DA2BC78FF8E5}"/>
          </ac:grpSpMkLst>
        </pc:grpChg>
        <pc:grpChg chg="del mod">
          <ac:chgData name="Morgan Lamarre" userId="S::lamarrem@asme.org::d1755a83-dc3b-455e-8792-a7215d863d3b" providerId="AD" clId="Web-{35AF0303-3E01-C160-6DFE-124BE40302A7}" dt="2023-11-06T21:39:51.534" v="169"/>
          <ac:grpSpMkLst>
            <pc:docMk/>
            <pc:sldMk cId="551640749" sldId="387"/>
            <ac:grpSpMk id="79" creationId="{C7BE3AE9-C35D-AC00-8CEB-3F8FF1C4E58A}"/>
          </ac:grpSpMkLst>
        </pc:grpChg>
      </pc:sldChg>
    </pc:docChg>
  </pc:docChgLst>
  <pc:docChgLst>
    <pc:chgData name="Pooja Singh" userId="S::singhp@asme.org::b74bb2c6-5b65-453f-af52-478e018a6e9f" providerId="AD" clId="Web-{4DC60DF7-67E3-7B69-239C-680D23E5C190}"/>
    <pc:docChg chg="modSld">
      <pc:chgData name="Pooja Singh" userId="S::singhp@asme.org::b74bb2c6-5b65-453f-af52-478e018a6e9f" providerId="AD" clId="Web-{4DC60DF7-67E3-7B69-239C-680D23E5C190}" dt="2024-01-03T20:41:10.492" v="58"/>
      <pc:docMkLst>
        <pc:docMk/>
      </pc:docMkLst>
      <pc:sldChg chg="modNotes">
        <pc:chgData name="Pooja Singh" userId="S::singhp@asme.org::b74bb2c6-5b65-453f-af52-478e018a6e9f" providerId="AD" clId="Web-{4DC60DF7-67E3-7B69-239C-680D23E5C190}" dt="2024-01-03T20:38:36.283" v="4"/>
        <pc:sldMkLst>
          <pc:docMk/>
          <pc:sldMk cId="4109888511" sldId="349"/>
        </pc:sldMkLst>
      </pc:sldChg>
      <pc:sldChg chg="modNotes">
        <pc:chgData name="Pooja Singh" userId="S::singhp@asme.org::b74bb2c6-5b65-453f-af52-478e018a6e9f" providerId="AD" clId="Web-{4DC60DF7-67E3-7B69-239C-680D23E5C190}" dt="2024-01-03T20:40:48.819" v="47"/>
        <pc:sldMkLst>
          <pc:docMk/>
          <pc:sldMk cId="1359635191" sldId="364"/>
        </pc:sldMkLst>
      </pc:sldChg>
      <pc:sldChg chg="modNotes">
        <pc:chgData name="Pooja Singh" userId="S::singhp@asme.org::b74bb2c6-5b65-453f-af52-478e018a6e9f" providerId="AD" clId="Web-{4DC60DF7-67E3-7B69-239C-680D23E5C190}" dt="2024-01-03T20:41:10.492" v="58"/>
        <pc:sldMkLst>
          <pc:docMk/>
          <pc:sldMk cId="2052653678" sldId="365"/>
        </pc:sldMkLst>
      </pc:sldChg>
      <pc:sldChg chg="modNotes">
        <pc:chgData name="Pooja Singh" userId="S::singhp@asme.org::b74bb2c6-5b65-453f-af52-478e018a6e9f" providerId="AD" clId="Web-{4DC60DF7-67E3-7B69-239C-680D23E5C190}" dt="2024-01-03T20:40:27.850" v="39"/>
        <pc:sldMkLst>
          <pc:docMk/>
          <pc:sldMk cId="2413489797" sldId="383"/>
        </pc:sldMkLst>
      </pc:sldChg>
    </pc:docChg>
  </pc:docChgLst>
  <pc:docChgLst>
    <pc:chgData name="Morgan Lamarre" userId="S::lamarrem@asme.org::d1755a83-dc3b-455e-8792-a7215d863d3b" providerId="AD" clId="Web-{718C6B8A-AB63-348A-BEB9-BB19BB24CAE8}"/>
    <pc:docChg chg="delSld modSld">
      <pc:chgData name="Morgan Lamarre" userId="S::lamarrem@asme.org::d1755a83-dc3b-455e-8792-a7215d863d3b" providerId="AD" clId="Web-{718C6B8A-AB63-348A-BEB9-BB19BB24CAE8}" dt="2023-11-06T04:46:46.694" v="6"/>
      <pc:docMkLst>
        <pc:docMk/>
      </pc:docMkLst>
      <pc:sldChg chg="modSp">
        <pc:chgData name="Morgan Lamarre" userId="S::lamarrem@asme.org::d1755a83-dc3b-455e-8792-a7215d863d3b" providerId="AD" clId="Web-{718C6B8A-AB63-348A-BEB9-BB19BB24CAE8}" dt="2023-11-06T04:45:50.677" v="3" actId="20577"/>
        <pc:sldMkLst>
          <pc:docMk/>
          <pc:sldMk cId="1892496379" sldId="370"/>
        </pc:sldMkLst>
        <pc:spChg chg="mod">
          <ac:chgData name="Morgan Lamarre" userId="S::lamarrem@asme.org::d1755a83-dc3b-455e-8792-a7215d863d3b" providerId="AD" clId="Web-{718C6B8A-AB63-348A-BEB9-BB19BB24CAE8}" dt="2023-11-06T04:45:50.677" v="3" actId="20577"/>
          <ac:spMkLst>
            <pc:docMk/>
            <pc:sldMk cId="1892496379" sldId="370"/>
            <ac:spMk id="67" creationId="{AF8EBF5F-4F68-7F83-763E-25FFD3F7DA7C}"/>
          </ac:spMkLst>
        </pc:spChg>
      </pc:sldChg>
      <pc:sldChg chg="del">
        <pc:chgData name="Morgan Lamarre" userId="S::lamarrem@asme.org::d1755a83-dc3b-455e-8792-a7215d863d3b" providerId="AD" clId="Web-{718C6B8A-AB63-348A-BEB9-BB19BB24CAE8}" dt="2023-11-06T04:46:42.538" v="4"/>
        <pc:sldMkLst>
          <pc:docMk/>
          <pc:sldMk cId="1240778695" sldId="373"/>
        </pc:sldMkLst>
      </pc:sldChg>
      <pc:sldChg chg="del">
        <pc:chgData name="Morgan Lamarre" userId="S::lamarrem@asme.org::d1755a83-dc3b-455e-8792-a7215d863d3b" providerId="AD" clId="Web-{718C6B8A-AB63-348A-BEB9-BB19BB24CAE8}" dt="2023-11-06T04:46:45.022" v="5"/>
        <pc:sldMkLst>
          <pc:docMk/>
          <pc:sldMk cId="4174569324" sldId="374"/>
        </pc:sldMkLst>
      </pc:sldChg>
      <pc:sldChg chg="del">
        <pc:chgData name="Morgan Lamarre" userId="S::lamarrem@asme.org::d1755a83-dc3b-455e-8792-a7215d863d3b" providerId="AD" clId="Web-{718C6B8A-AB63-348A-BEB9-BB19BB24CAE8}" dt="2023-11-06T04:46:46.694" v="6"/>
        <pc:sldMkLst>
          <pc:docMk/>
          <pc:sldMk cId="1760471844" sldId="375"/>
        </pc:sldMkLst>
      </pc:sldChg>
    </pc:docChg>
  </pc:docChgLst>
</pc:chgInfo>
</file>

<file path=ppt/comments/modernComment_184_4DF5902A.xml><?xml version="1.0" encoding="utf-8"?>
<p188:cmLst xmlns:a="http://schemas.openxmlformats.org/drawingml/2006/main" xmlns:r="http://schemas.openxmlformats.org/officeDocument/2006/relationships" xmlns:p188="http://schemas.microsoft.com/office/powerpoint/2018/8/main">
  <p188:cm id="{74E29C45-9C83-4A3C-9A5A-A8B96810B48E}" authorId="{4F92C71C-AD31-AD2A-0242-8AFB32BE0192}" status="resolved" created="2023-11-01T19:23:54.636" startDate="2023-11-01T19:23:54.636" dueDate="2023-11-01T19:23:54.636" assignedTo="{EF89897E-4385-2146-D59D-2E31F87AD4DC}" complete="100000" title="@Elliott Griffiths - Lets make sure on our version to take out competitors.">
    <pc:sldMkLst xmlns:pc="http://schemas.microsoft.com/office/powerpoint/2013/main/command">
      <pc:docMk/>
      <pc:sldMk cId="1892496379" sldId="370"/>
    </pc:sldMkLst>
    <p188:txBody>
      <a:bodyPr rtlCol="0"/>
      <a:lstStyle/>
      <a:p>
        <a:pPr rtl="0"/>
        <a:r>
          <a:rPr lang="ja-jp"/>
          <a:t>[@Elliott Griffiths] - Lets make sure on our version to take out competitors. </a:t>
        </a:r>
      </a:p>
    </p188:txBody>
    <p188:extLst>
      <p:ext xmlns:p="http://schemas.openxmlformats.org/presentationml/2006/main" uri="{5BB2D875-25FF-4072-B9AC-8F64D62656EB}">
        <p228:taskDetails xmlns:p228="http://schemas.microsoft.com/office/powerpoint/2022/08/main">
          <p228:history>
            <p228:event time="2023-11-01T19:23:54.636" id="{F9CAAE49-EAF2-4D29-B6CE-0869C677F268}">
              <p228:atrbtn authorId="{4F92C71C-AD31-AD2A-0242-8AFB32BE0192}"/>
              <p228:anchr>
                <p228:comment id="{74E29C45-9C83-4A3C-9A5A-A8B96810B48E}"/>
              </p228:anchr>
              <p228:add/>
            </p228:event>
            <p228:event time="2023-11-01T19:23:54.636" id="{5E3718B8-4E31-40DB-8D48-B10F8B47EDAA}">
              <p228:atrbtn authorId="{4F92C71C-AD31-AD2A-0242-8AFB32BE0192}"/>
              <p228:anchr>
                <p228:comment id="{74E29C45-9C83-4A3C-9A5A-A8B96810B48E}"/>
              </p228:anchr>
              <p228:asgn authorId="{EF89897E-4385-2146-D59D-2E31F87AD4DC}"/>
            </p228:event>
            <p228:event time="2023-11-01T19:23:54.636" id="{0BD6F669-533B-4701-87EA-A96547FA176C}">
              <p228:atrbtn authorId="{4F92C71C-AD31-AD2A-0242-8AFB32BE0192}"/>
              <p228:anchr>
                <p228:comment id="{74E29C45-9C83-4A3C-9A5A-A8B96810B48E}"/>
              </p228:anchr>
              <p228:title val="@Elliott Griffiths - Lets make sure on our version to take out competitors."/>
            </p228:event>
            <p228:event time="2023-11-01T19:23:54.636" id="{5D88C960-2E1D-4164-9174-D51E6F5EB9EA}">
              <p228:atrbtn authorId="{4F92C71C-AD31-AD2A-0242-8AFB32BE0192}"/>
              <p228:anchr>
                <p228:comment id="{74E29C45-9C83-4A3C-9A5A-A8B96810B48E}"/>
              </p228:anchr>
              <p228:date stDt="2023-11-01T19:23:54.636" endDt="2023-11-01T19:23:54.636"/>
            </p228:event>
            <p228:event time="2023-11-07T00:40:02.150" id="{0046AF52-CBC9-4786-BF52-772C94F7C52E}">
              <p228:atrbtn authorId="{62476324-C64D-9A62-A56A-F8DB4CC3043A}"/>
              <p228:anchr>
                <p228:comment id="{00000000-0000-0000-0000-000000000000}"/>
              </p228:anchr>
              <p228:pcntCmplt val="100000"/>
            </p228:event>
          </p228:history>
        </p228:taskDetails>
      </p:ext>
    </p188:extLst>
  </p188:cm>
  <p188:cm id="{692468EE-0C29-4D0A-B5B5-2D8F28992FDC}" authorId="{4F92C71C-AD31-AD2A-0242-8AFB32BE0192}" status="resolved" created="2023-11-01T19:24:41.700" complete="100000">
    <ac:deMkLst xmlns:ac="http://schemas.microsoft.com/office/drawing/2013/main/command">
      <pc:docMk xmlns:pc="http://schemas.microsoft.com/office/powerpoint/2013/main/command"/>
      <pc:sldMk xmlns:pc="http://schemas.microsoft.com/office/powerpoint/2013/main/command" cId="1892496379" sldId="370"/>
      <ac:spMk id="68" creationId="{9F14827A-03B5-04EC-B69D-49FE3DB7FE72}"/>
    </ac:deMkLst>
    <p188:txBody>
      <a:bodyPr rtlCol="0"/>
      <a:lstStyle/>
      <a:p>
        <a:pPr rtl="0"/>
        <a:r>
          <a:rPr lang="ja-jp"/>
          <a:t>Insert Fusion for CAM </a:t>
        </a:r>
      </a:p>
    </p188:txBody>
  </p188:cm>
</p188:cmLst>
</file>

<file path=ppt/comments/modernComment_190_B2B29120.xml><?xml version="1.0" encoding="utf-8"?>
<p188:cmLst xmlns:a="http://schemas.openxmlformats.org/drawingml/2006/main" xmlns:r="http://schemas.openxmlformats.org/officeDocument/2006/relationships" xmlns:p188="http://schemas.microsoft.com/office/powerpoint/2018/8/main">
  <p188:cm id="{3A9CAB53-F440-4412-9678-A01826CBF023}" authorId="{62476324-C64D-9A62-A56A-F8DB4CC3043A}" status="resolved" created="2023-12-07T05:02:10.508" complete="100000">
    <pc:sldMkLst xmlns:pc="http://schemas.microsoft.com/office/powerpoint/2013/main/command">
      <pc:docMk/>
      <pc:sldMk cId="2998047008" sldId="400"/>
    </pc:sldMkLst>
    <p188:txBody>
      <a:bodyPr rtlCol="0"/>
      <a:lstStyle/>
      <a:p>
        <a:pPr rtl="0"/>
        <a:r>
          <a:rPr lang="ja-jp"/>
          <a:t>Replacement slide that doesn't include AAF company name/logo </a:t>
        </a:r>
      </a:p>
    </p188:txBody>
  </p188:cm>
</p188:cmLst>
</file>

<file path=ppt/comments/modernComment_191_3495CC68.xml><?xml version="1.0" encoding="utf-8"?>
<p188:cmLst xmlns:a="http://schemas.openxmlformats.org/drawingml/2006/main" xmlns:r="http://schemas.openxmlformats.org/officeDocument/2006/relationships" xmlns:p188="http://schemas.microsoft.com/office/powerpoint/2018/8/main">
  <p188:cm id="{2126E532-A9EC-4832-A146-1B8F5DF03AF8}" authorId="{62476324-C64D-9A62-A56A-F8DB4CC3043A}" status="resolved" created="2023-12-07T05:01:59.242" complete="100000">
    <pc:sldMkLst xmlns:pc="http://schemas.microsoft.com/office/powerpoint/2013/main/command">
      <pc:docMk/>
      <pc:sldMk cId="882232424" sldId="401"/>
    </pc:sldMkLst>
    <p188:txBody>
      <a:bodyPr rtlCol="0"/>
      <a:lstStyle/>
      <a:p>
        <a:pPr rtl="0"/>
        <a:r>
          <a:rPr lang="ja-jp"/>
          <a:t>Replacement slide that doesn't include re3D company name/logo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DAC606-D3F9-4FC9-9AE9-2FE6A1B7A37A}"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C99A32-E00F-47A9-9FFD-930640ADB7F9}" type="slidenum">
              <a:rPr lang="en-US" smtClean="0"/>
              <a:t>‹#›</a:t>
            </a:fld>
            <a:endParaRPr lang="en-US"/>
          </a:p>
        </p:txBody>
      </p:sp>
    </p:spTree>
    <p:extLst>
      <p:ext uri="{BB962C8B-B14F-4D97-AF65-F5344CB8AC3E}">
        <p14:creationId xmlns:p14="http://schemas.microsoft.com/office/powerpoint/2010/main" val="103742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ckinsey.com/capabilities/sustainability/our-insights/starting-at-the-source-sustainability-in-supply-chai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roductdesignaward.eu/winners/epda/2021/1027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ckinsey.com/capabilities/sustainability/our-insights/starting-at-the-source-sustainability-in-supply-chain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ckinsey.com/capabilities/sustainability/our-insights/starting-at-the-source-sustainability-in-supply-chain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echexplorist.com/biocap-removes-99-9-per-microplastics-water/67105/"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doi.org/10.1002/adma.20230153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amassets.autodesk.net/content/dam/autodesk/docs/pdfs/2023-state-of-design-and-make.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ナレーションの注記</a:t>
            </a:r>
            <a:endParaRPr lang="ja-JP" altLang="en-US" dirty="0">
              <a:ea typeface="Meiryo" panose="020B0604030504040204" pitchFamily="34" charset="-128"/>
            </a:endParaRPr>
          </a:p>
          <a:p>
            <a:pPr rtl="0"/>
            <a:r>
              <a:rPr lang="ja-JP" altLang="en-US" dirty="0">
                <a:ea typeface="Meiryo" panose="020B0604030504040204" pitchFamily="34" charset="-128"/>
              </a:rPr>
              <a:t>モジュール </a:t>
            </a:r>
            <a:r>
              <a:rPr lang="en-US" altLang="ja-JP" dirty="0">
                <a:ea typeface="Meiryo" panose="020B0604030504040204" pitchFamily="34" charset="-128"/>
              </a:rPr>
              <a:t>1 </a:t>
            </a:r>
            <a:r>
              <a:rPr lang="ja-JP" altLang="en-US" dirty="0">
                <a:ea typeface="Meiryo" panose="020B0604030504040204" pitchFamily="34" charset="-128"/>
              </a:rPr>
              <a:t>へようこそ。このモジュールでは、サステナビリティを考慮に入れた設計について学習します。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a:t>
            </a:fld>
            <a:endParaRPr lang="ja-JP" altLang="en-US" dirty="0">
              <a:ea typeface="Meiryo" panose="020B0604030504040204" pitchFamily="34" charset="-128"/>
            </a:endParaRPr>
          </a:p>
        </p:txBody>
      </p:sp>
    </p:spTree>
    <p:extLst>
      <p:ext uri="{BB962C8B-B14F-4D97-AF65-F5344CB8AC3E}">
        <p14:creationId xmlns:p14="http://schemas.microsoft.com/office/powerpoint/2010/main" val="293825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受講者用スライド </a:t>
            </a:r>
            <a:endParaRPr lang="ja-JP" altLang="en-US" dirty="0">
              <a:ea typeface="Meiryo" panose="020B0604030504040204" pitchFamily="34" charset="-128"/>
            </a:endParaRPr>
          </a:p>
          <a:p>
            <a:pPr rtl="0"/>
            <a:endParaRPr lang="ja-JP" altLang="en-US" b="1" dirty="0">
              <a:ea typeface="Meiryo" panose="020B0604030504040204" pitchFamily="34" charset="-128"/>
            </a:endParaRPr>
          </a:p>
          <a:p>
            <a:pPr rtl="0"/>
            <a:r>
              <a:rPr lang="ja-JP" altLang="en-US" dirty="0">
                <a:ea typeface="Meiryo" panose="020B0604030504040204" pitchFamily="34" charset="-128"/>
              </a:rPr>
              <a:t>ナレーションの注記</a:t>
            </a:r>
            <a:r>
              <a:rPr lang="en-US" altLang="ja-JP" dirty="0">
                <a:ea typeface="Meiryo" panose="020B0604030504040204" pitchFamily="34" charset="-128"/>
              </a:rPr>
              <a:t>: </a:t>
            </a:r>
            <a:endParaRPr lang="ja-JP" altLang="en-US" dirty="0">
              <a:ea typeface="Meiryo" panose="020B0604030504040204" pitchFamily="34" charset="-128"/>
              <a:cs typeface="Calibri"/>
            </a:endParaRPr>
          </a:p>
          <a:p>
            <a:pPr marL="171450" indent="-171450" rtl="0">
              <a:buFont typeface="Calibri,Sans-Serif"/>
              <a:buChar char="-"/>
            </a:pPr>
            <a:r>
              <a:rPr lang="ja-JP" altLang="en-US" dirty="0">
                <a:ea typeface="Meiryo" panose="020B0604030504040204" pitchFamily="34" charset="-128"/>
              </a:rPr>
              <a:t>トリプル ボトム ラインのバランスをとるとは、環境への影響にも対応する調和のとれた方法で、顧客と投資家のニーズに対処することを言います。 </a:t>
            </a:r>
            <a:endParaRPr lang="ja-JP" altLang="en-US" dirty="0">
              <a:ea typeface="Meiryo" panose="020B0604030504040204" pitchFamily="34" charset="-128"/>
              <a:cs typeface="Calibri"/>
            </a:endParaRPr>
          </a:p>
          <a:p>
            <a:pPr marL="171450" indent="-171450" rtl="0">
              <a:buFont typeface="Calibri,Sans-Serif"/>
              <a:buChar char="-"/>
            </a:pPr>
            <a:r>
              <a:rPr lang="ja-JP" altLang="en-US" dirty="0">
                <a:ea typeface="Meiryo" panose="020B0604030504040204" pitchFamily="34" charset="-128"/>
              </a:rPr>
              <a:t>サステナビリティの目標達成を企業に求め、最も大きな圧力をかける存在は、顧客です。 </a:t>
            </a:r>
            <a:endParaRPr lang="ja-JP" altLang="en-US" dirty="0">
              <a:ea typeface="Meiryo" panose="020B0604030504040204" pitchFamily="34" charset="-128"/>
              <a:cs typeface="Calibri"/>
            </a:endParaRPr>
          </a:p>
          <a:p>
            <a:pPr marL="171450" indent="-171450" rtl="0">
              <a:buFont typeface="Calibri,Sans-Serif"/>
              <a:buChar char="-"/>
            </a:pPr>
            <a:r>
              <a:rPr lang="ja-JP" altLang="en-US" dirty="0">
                <a:ea typeface="Meiryo" panose="020B0604030504040204" pitchFamily="34" charset="-128"/>
              </a:rPr>
              <a:t>［オートデスクの </a:t>
            </a:r>
            <a:r>
              <a:rPr lang="en-US" altLang="ja-JP" dirty="0">
                <a:ea typeface="Meiryo" panose="020B0604030504040204" pitchFamily="34" charset="-128"/>
              </a:rPr>
              <a:t>2023 State of Design and Make study </a:t>
            </a:r>
            <a:r>
              <a:rPr lang="ja-JP" altLang="en-US" dirty="0">
                <a:ea typeface="Meiryo" panose="020B0604030504040204" pitchFamily="34" charset="-128"/>
              </a:rPr>
              <a:t>では］回答者の </a:t>
            </a:r>
            <a:r>
              <a:rPr lang="en-US" altLang="ja-JP" dirty="0">
                <a:ea typeface="Meiryo" panose="020B0604030504040204" pitchFamily="34" charset="-128"/>
              </a:rPr>
              <a:t>82% </a:t>
            </a:r>
            <a:r>
              <a:rPr lang="ja-JP" altLang="en-US" dirty="0">
                <a:ea typeface="Meiryo" panose="020B0604030504040204" pitchFamily="34" charset="-128"/>
              </a:rPr>
              <a:t>が、サステナビリティ目標の追求と達成を求める顧客の圧力を感じていると述べています。 </a:t>
            </a:r>
            <a:endParaRPr lang="ja-JP" altLang="en-US" dirty="0">
              <a:ea typeface="Meiryo" panose="020B0604030504040204" pitchFamily="34" charset="-128"/>
              <a:cs typeface="Calibri"/>
            </a:endParaRPr>
          </a:p>
          <a:p>
            <a:pPr marL="171450" indent="-171450" rtl="0">
              <a:buFont typeface="Calibri,Sans-Serif"/>
              <a:buChar char="-"/>
            </a:pPr>
            <a:r>
              <a:rPr lang="ja-JP" altLang="en-US" dirty="0">
                <a:ea typeface="Meiryo" panose="020B0604030504040204" pitchFamily="34" charset="-128"/>
              </a:rPr>
              <a:t>今後、サステナビリティを重視した行動をとろうとしない企業から資金を引き揚げる動きが投資家の間に広がった場合、後れをとっている企業にとっては現実的な脅威となるでしょう。 </a:t>
            </a:r>
            <a:endParaRPr lang="ja-JP" altLang="en-US" dirty="0">
              <a:ea typeface="Meiryo" panose="020B0604030504040204" pitchFamily="34" charset="-128"/>
              <a:cs typeface="Calibri"/>
            </a:endParaRPr>
          </a:p>
          <a:p>
            <a:pPr marL="171450" indent="-171450" rtl="0">
              <a:buFont typeface="Calibri,Sans-Serif"/>
              <a:buChar char="-"/>
            </a:pPr>
            <a:r>
              <a:rPr lang="ja-JP" altLang="en-US" dirty="0">
                <a:ea typeface="Meiryo" panose="020B0604030504040204" pitchFamily="34" charset="-128"/>
              </a:rPr>
              <a:t>投資家がサステナブル投資に注入した資金は、</a:t>
            </a:r>
            <a:r>
              <a:rPr lang="en-US" altLang="ja-JP" dirty="0">
                <a:ea typeface="Meiryo" panose="020B0604030504040204" pitchFamily="34" charset="-128"/>
              </a:rPr>
              <a:t>2020 </a:t>
            </a:r>
            <a:r>
              <a:rPr lang="ja-JP" altLang="en-US" dirty="0">
                <a:ea typeface="Meiryo" panose="020B0604030504040204" pitchFamily="34" charset="-128"/>
              </a:rPr>
              <a:t>年から </a:t>
            </a:r>
            <a:r>
              <a:rPr lang="en-US" altLang="ja-JP" dirty="0">
                <a:ea typeface="Meiryo" panose="020B0604030504040204" pitchFamily="34" charset="-128"/>
              </a:rPr>
              <a:t>2021 </a:t>
            </a:r>
            <a:r>
              <a:rPr lang="ja-JP" altLang="en-US" dirty="0">
                <a:ea typeface="Meiryo" panose="020B0604030504040204" pitchFamily="34" charset="-128"/>
              </a:rPr>
              <a:t>年にかけて倍増しました。 </a:t>
            </a:r>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altLang="ja-JP" sz="1200" b="0" i="0" u="none" strike="noStrike" kern="1200" cap="none" spc="0" normalizeH="0" smtClean="0">
                <a:ln>
                  <a:noFill/>
                </a:ln>
                <a:solidFill>
                  <a:prstClr val="black"/>
                </a:solidFill>
                <a:effectLst/>
                <a:uLnTx/>
                <a:uFillTx/>
                <a:latin typeface="Calibri" panose="020F0502020204030204"/>
                <a:ea typeface="Meiryo" panose="020B060403050404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endParaRPr>
          </a:p>
        </p:txBody>
      </p:sp>
    </p:spTree>
    <p:extLst>
      <p:ext uri="{BB962C8B-B14F-4D97-AF65-F5344CB8AC3E}">
        <p14:creationId xmlns:p14="http://schemas.microsoft.com/office/powerpoint/2010/main" val="2793683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a:rPr>
              <a:t>正解</a:t>
            </a:r>
            <a:r>
              <a:rPr lang="en-US" altLang="ja-JP" dirty="0">
                <a:ea typeface="Meiryo" panose="020B0604030504040204" pitchFamily="34" charset="-128"/>
                <a:cs typeface="Calibri"/>
              </a:rPr>
              <a:t>: D </a:t>
            </a:r>
          </a:p>
          <a:p>
            <a:pPr rtl="0"/>
            <a:r>
              <a:rPr lang="ja-JP" altLang="en-US" dirty="0">
                <a:ea typeface="Meiryo" panose="020B0604030504040204" pitchFamily="34" charset="-128"/>
              </a:rPr>
              <a:t>多くの企業がサステナビリティの </a:t>
            </a:r>
            <a:r>
              <a:rPr lang="en-US" altLang="ja-JP" dirty="0">
                <a:ea typeface="Meiryo" panose="020B0604030504040204" pitchFamily="34" charset="-128"/>
              </a:rPr>
              <a:t>3 </a:t>
            </a:r>
            <a:r>
              <a:rPr lang="ja-JP" altLang="en-US" dirty="0">
                <a:ea typeface="Meiryo" panose="020B0604030504040204" pitchFamily="34" charset="-128"/>
              </a:rPr>
              <a:t>本柱、すなわち人、地球、利益に注目することで、サステナビリティ目標を達成できるようビジネス モデルを再構築しています。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11</a:t>
            </a:fld>
            <a:endParaRPr lang="ja-JP" altLang="en-US" dirty="0">
              <a:ea typeface="Meiryo" panose="020B0604030504040204" pitchFamily="34" charset="-128"/>
            </a:endParaRPr>
          </a:p>
        </p:txBody>
      </p:sp>
    </p:spTree>
    <p:extLst>
      <p:ext uri="{BB962C8B-B14F-4D97-AF65-F5344CB8AC3E}">
        <p14:creationId xmlns:p14="http://schemas.microsoft.com/office/powerpoint/2010/main" val="3751204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defRPr/>
            </a:pPr>
            <a:r>
              <a:rPr lang="ja-JP" altLang="en-US" dirty="0">
                <a:ea typeface="Meiryo" panose="020B0604030504040204" pitchFamily="34" charset="-128"/>
              </a:rPr>
              <a:t>バリュー チェーンでは、サプライ チェーン活動に関わるすべての利害関係者を考慮した、より包括的なアプローチがとられます。一方、サプライ チェーンは、環境や社会への影響を最小化することに重点を置きつつ、調達と物流に関する特定の活動に焦点を当てています。どちらの概念も、サステナブルな慣行に取り組む企業にとって重要であり、多くの場合、サステナビリティ目標全体を達成する上で互いに補完し合います。 </a:t>
            </a:r>
          </a:p>
          <a:p>
            <a:pPr rtl="0">
              <a:defRPr/>
            </a:pPr>
            <a:r>
              <a:rPr lang="ja-JP" altLang="en-US" dirty="0">
                <a:ea typeface="Meiryo" panose="020B0604030504040204" pitchFamily="34" charset="-128"/>
              </a:rPr>
              <a:t> </a:t>
            </a:r>
          </a:p>
          <a:p>
            <a:pPr rtl="0">
              <a:defRPr/>
            </a:pPr>
            <a:r>
              <a:rPr lang="ja-JP" altLang="en-US" dirty="0">
                <a:ea typeface="Meiryo" panose="020B0604030504040204" pitchFamily="34" charset="-128"/>
              </a:rPr>
              <a:t>サプライ チェーンが会社による温室効果ガス排出の </a:t>
            </a:r>
            <a:r>
              <a:rPr lang="en-US" altLang="ja-JP" dirty="0">
                <a:ea typeface="Meiryo" panose="020B0604030504040204" pitchFamily="34" charset="-128"/>
              </a:rPr>
              <a:t>90% </a:t>
            </a:r>
            <a:r>
              <a:rPr lang="ja-JP" altLang="en-US" dirty="0">
                <a:ea typeface="Meiryo" panose="020B0604030504040204" pitchFamily="34" charset="-128"/>
              </a:rPr>
              <a:t>と、大気汚染に対する寄与の </a:t>
            </a:r>
            <a:r>
              <a:rPr lang="en-US" altLang="ja-JP" dirty="0">
                <a:ea typeface="Meiryo" panose="020B0604030504040204" pitchFamily="34" charset="-128"/>
              </a:rPr>
              <a:t>90% </a:t>
            </a:r>
            <a:r>
              <a:rPr lang="ja-JP" altLang="en-US" dirty="0">
                <a:ea typeface="Meiryo" panose="020B0604030504040204" pitchFamily="34" charset="-128"/>
              </a:rPr>
              <a:t>以上を引き起こしていることをご存じでしたか</a:t>
            </a:r>
            <a:r>
              <a:rPr lang="en-US" altLang="ja-JP" dirty="0">
                <a:ea typeface="Meiryo" panose="020B0604030504040204" pitchFamily="34" charset="-128"/>
              </a:rPr>
              <a:t>?</a:t>
            </a:r>
            <a:r>
              <a:rPr lang="ja-JP" altLang="en-US" dirty="0">
                <a:ea typeface="Meiryo" panose="020B0604030504040204" pitchFamily="34" charset="-128"/>
              </a:rPr>
              <a:t>温室効果ガス排出と大気汚染は、動物から人間、そして生態系に至るまで、私たち全員に悪影響を及ぼします。サプライ チェーンによる環境への害を抑えるには、いくつかのステップを実行します。最初のステップは評価です。そこでは、製造プロセスの各ステップで使用されている天然資源と人的資源を特定します。第 </a:t>
            </a:r>
            <a:r>
              <a:rPr lang="en-US" altLang="ja-JP" dirty="0">
                <a:ea typeface="Meiryo" panose="020B0604030504040204" pitchFamily="34" charset="-128"/>
              </a:rPr>
              <a:t>2 </a:t>
            </a:r>
            <a:r>
              <a:rPr lang="ja-JP" altLang="en-US" dirty="0">
                <a:ea typeface="Meiryo" panose="020B0604030504040204" pitchFamily="34" charset="-128"/>
              </a:rPr>
              <a:t>のステップでは、環境への影響を軽減する、明確なターゲットを設定します。そして第 </a:t>
            </a:r>
            <a:r>
              <a:rPr lang="en-US" altLang="ja-JP" dirty="0">
                <a:ea typeface="Meiryo" panose="020B0604030504040204" pitchFamily="34" charset="-128"/>
              </a:rPr>
              <a:t>3 </a:t>
            </a:r>
            <a:r>
              <a:rPr lang="ja-JP" altLang="en-US" dirty="0">
                <a:ea typeface="Meiryo" panose="020B0604030504040204" pitchFamily="34" charset="-128"/>
              </a:rPr>
              <a:t>のステップでは、成功した分野と改善すべき分野を追跡するための、説明責任に関する測定を行います。 </a:t>
            </a:r>
          </a:p>
          <a:p>
            <a:pPr rtl="0">
              <a:defRPr/>
            </a:pPr>
            <a:endParaRPr lang="ja-JP" altLang="en-US" dirty="0">
              <a:ea typeface="Meiryo" panose="020B0604030504040204" pitchFamily="34" charset="-128"/>
            </a:endParaRPr>
          </a:p>
          <a:p>
            <a:pPr rtl="0">
              <a:defRPr/>
            </a:pPr>
            <a:endParaRPr lang="ja-JP" altLang="en-US" dirty="0">
              <a:ea typeface="Meiryo" panose="020B0604030504040204" pitchFamily="34" charset="-128"/>
              <a:cs typeface="Calibri"/>
            </a:endParaRPr>
          </a:p>
          <a:p>
            <a:pPr rtl="0">
              <a:defRPr/>
            </a:pPr>
            <a:endParaRPr lang="ja-JP" altLang="en-US" dirty="0">
              <a:ea typeface="Meiryo" panose="020B0604030504040204" pitchFamily="34" charset="-128"/>
              <a:cs typeface="Calibri"/>
            </a:endParaRPr>
          </a:p>
          <a:p>
            <a:pPr marL="0" marR="0" lvl="0" indent="0" algn="l" defTabSz="914400" rtl="0">
              <a:lnSpc>
                <a:spcPct val="100000"/>
              </a:lnSpc>
              <a:spcBef>
                <a:spcPts val="0"/>
              </a:spcBef>
              <a:spcAft>
                <a:spcPts val="0"/>
              </a:spcAft>
              <a:buClrTx/>
              <a:buSzTx/>
              <a:buFontTx/>
              <a:buNone/>
              <a:tabLst/>
              <a:defRPr/>
            </a:pPr>
            <a:r>
              <a:rPr lang="en-US" altLang="ja-JP" dirty="0">
                <a:ea typeface="Meiryo" panose="020B0604030504040204" pitchFamily="34" charset="-128"/>
                <a:hlinkClick r:id="rId3"/>
              </a:rPr>
              <a:t>Starting at the source: Sustainability in supply chains | McKinsey</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12</a:t>
            </a:fld>
            <a:endParaRPr lang="ja-JP" altLang="en-US" dirty="0">
              <a:ea typeface="Meiryo" panose="020B0604030504040204" pitchFamily="34" charset="-128"/>
            </a:endParaRPr>
          </a:p>
        </p:txBody>
      </p:sp>
    </p:spTree>
    <p:extLst>
      <p:ext uri="{BB962C8B-B14F-4D97-AF65-F5344CB8AC3E}">
        <p14:creationId xmlns:p14="http://schemas.microsoft.com/office/powerpoint/2010/main" val="3919652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製品のライフサイクル アセスメントでは、作成から廃棄に至るまで、その製品が環境に与える影響を測定します。材料の選択に始まり、エネルギー源や適用するテクノロジーに至るまで、エンジニアが設計について下すすべての決定により、製品がどのように使われるか、さらには製品がどのように廃棄されるかが決まり、そのすべてが環境に影響を及ぼします。一例を挙げると、エンジニアは原材料の使用と抽出を通じてインプットとアウトプットを計算することで、この影響を軽減できます。インプットとアウトプットを特定したら、影響解析を実行することで、指標とターゲットを説明できるようになります。 </a:t>
            </a:r>
          </a:p>
          <a:p>
            <a:pPr rtl="0"/>
            <a:endParaRPr lang="ja-JP" altLang="en-US" dirty="0">
              <a:ea typeface="Meiryo" panose="020B0604030504040204" pitchFamily="34" charset="-128"/>
            </a:endParaRP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13</a:t>
            </a:fld>
            <a:endParaRPr lang="ja-JP" altLang="en-US" dirty="0">
              <a:ea typeface="Meiryo" panose="020B0604030504040204" pitchFamily="34" charset="-128"/>
            </a:endParaRPr>
          </a:p>
        </p:txBody>
      </p:sp>
    </p:spTree>
    <p:extLst>
      <p:ext uri="{BB962C8B-B14F-4D97-AF65-F5344CB8AC3E}">
        <p14:creationId xmlns:p14="http://schemas.microsoft.com/office/powerpoint/2010/main" val="1428606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panose="020F0502020204030204"/>
              </a:rPr>
              <a:t>ナレーションの注記</a:t>
            </a:r>
            <a:r>
              <a:rPr lang="en-US" altLang="ja-JP" dirty="0">
                <a:ea typeface="Meiryo" panose="020B0604030504040204" pitchFamily="34" charset="-128"/>
                <a:cs typeface="Calibri" panose="020F0502020204030204"/>
              </a:rPr>
              <a:t>:</a:t>
            </a:r>
          </a:p>
          <a:p>
            <a:pPr rtl="0"/>
            <a:r>
              <a:rPr lang="ja-JP" altLang="en-US" dirty="0">
                <a:ea typeface="Meiryo" panose="020B0604030504040204" pitchFamily="34" charset="-128"/>
                <a:cs typeface="Calibri" panose="020F0502020204030204"/>
              </a:rPr>
              <a:t>従来は、「製品の段階的なリファイン」が使用されてきました。これは、テクノロジーの </a:t>
            </a:r>
            <a:r>
              <a:rPr lang="en-US" altLang="ja-JP" dirty="0">
                <a:ea typeface="Meiryo" panose="020B0604030504040204" pitchFamily="34" charset="-128"/>
                <a:cs typeface="Calibri" panose="020F0502020204030204"/>
              </a:rPr>
              <a:t>1 </a:t>
            </a:r>
            <a:r>
              <a:rPr lang="ja-JP" altLang="en-US" dirty="0">
                <a:ea typeface="Meiryo" panose="020B0604030504040204" pitchFamily="34" charset="-128"/>
                <a:cs typeface="Calibri" panose="020F0502020204030204"/>
              </a:rPr>
              <a:t>つのコンポーネントを切り離し、そのパフォーマンスや効率を最適化することを意味します。 </a:t>
            </a:r>
          </a:p>
          <a:p>
            <a:pPr rtl="0"/>
            <a:endParaRPr lang="ja-JP" altLang="en-US" dirty="0">
              <a:ea typeface="Meiryo" panose="020B0604030504040204" pitchFamily="34" charset="-128"/>
              <a:cs typeface="Calibri" panose="020F0502020204030204"/>
            </a:endParaRPr>
          </a:p>
          <a:p>
            <a:pPr rtl="0"/>
            <a:r>
              <a:rPr lang="ja-JP" altLang="en-US" dirty="0">
                <a:ea typeface="Meiryo" panose="020B0604030504040204" pitchFamily="34" charset="-128"/>
                <a:cs typeface="Calibri" panose="020F0502020204030204"/>
              </a:rPr>
              <a:t>係数 </a:t>
            </a:r>
            <a:r>
              <a:rPr lang="en-US" altLang="ja-JP" dirty="0">
                <a:ea typeface="Meiryo" panose="020B0604030504040204" pitchFamily="34" charset="-128"/>
                <a:cs typeface="Calibri" panose="020F0502020204030204"/>
              </a:rPr>
              <a:t>4 </a:t>
            </a:r>
            <a:r>
              <a:rPr lang="ja-JP" altLang="en-US" dirty="0">
                <a:ea typeface="Meiryo" panose="020B0604030504040204" pitchFamily="34" charset="-128"/>
                <a:cs typeface="Calibri" panose="020F0502020204030204"/>
              </a:rPr>
              <a:t>～ </a:t>
            </a:r>
            <a:r>
              <a:rPr lang="en-US" altLang="ja-JP" dirty="0">
                <a:ea typeface="Meiryo" panose="020B0604030504040204" pitchFamily="34" charset="-128"/>
                <a:cs typeface="Calibri" panose="020F0502020204030204"/>
              </a:rPr>
              <a:t>20 (75 </a:t>
            </a:r>
            <a:r>
              <a:rPr lang="ja-JP" altLang="en-US" dirty="0">
                <a:ea typeface="Meiryo" panose="020B0604030504040204" pitchFamily="34" charset="-128"/>
                <a:cs typeface="Calibri" panose="020F0502020204030204"/>
              </a:rPr>
              <a:t>～ </a:t>
            </a:r>
            <a:r>
              <a:rPr lang="en-US" altLang="ja-JP" dirty="0">
                <a:ea typeface="Meiryo" panose="020B0604030504040204" pitchFamily="34" charset="-128"/>
                <a:cs typeface="Calibri" panose="020F0502020204030204"/>
              </a:rPr>
              <a:t>95%)</a:t>
            </a:r>
            <a:r>
              <a:rPr lang="ja-JP" altLang="en-US" dirty="0">
                <a:ea typeface="Meiryo" panose="020B0604030504040204" pitchFamily="34" charset="-128"/>
                <a:cs typeface="Calibri" panose="020F0502020204030204"/>
              </a:rPr>
              <a:t>とは、</a:t>
            </a:r>
            <a:r>
              <a:rPr lang="ja-JP" altLang="en-US" dirty="0">
                <a:ea typeface="Meiryo" panose="020B0604030504040204" pitchFamily="34" charset="-128"/>
              </a:rPr>
              <a:t>効率を</a:t>
            </a:r>
            <a:r>
              <a:rPr lang="en-US" altLang="ja-JP" dirty="0">
                <a:ea typeface="Meiryo" panose="020B0604030504040204" pitchFamily="34" charset="-128"/>
              </a:rPr>
              <a:t>4 </a:t>
            </a:r>
            <a:r>
              <a:rPr lang="ja-JP" altLang="en-US" dirty="0">
                <a:ea typeface="Meiryo" panose="020B0604030504040204" pitchFamily="34" charset="-128"/>
              </a:rPr>
              <a:t>倍</a:t>
            </a:r>
            <a:r>
              <a:rPr lang="en-US" altLang="ja-JP" dirty="0">
                <a:ea typeface="Meiryo" panose="020B0604030504040204" pitchFamily="34" charset="-128"/>
              </a:rPr>
              <a:t>(</a:t>
            </a:r>
            <a:r>
              <a:rPr lang="ja-JP" altLang="en-US" dirty="0">
                <a:ea typeface="Meiryo" panose="020B0604030504040204" pitchFamily="34" charset="-128"/>
              </a:rPr>
              <a:t>係数 </a:t>
            </a:r>
            <a:r>
              <a:rPr lang="en-US" altLang="ja-JP" dirty="0">
                <a:ea typeface="Meiryo" panose="020B0604030504040204" pitchFamily="34" charset="-128"/>
              </a:rPr>
              <a:t>4)</a:t>
            </a:r>
            <a:r>
              <a:rPr lang="ja-JP" altLang="en-US" dirty="0">
                <a:ea typeface="Meiryo" panose="020B0604030504040204" pitchFamily="34" charset="-128"/>
              </a:rPr>
              <a:t>から </a:t>
            </a:r>
            <a:r>
              <a:rPr lang="en-US" altLang="ja-JP" dirty="0">
                <a:ea typeface="Meiryo" panose="020B0604030504040204" pitchFamily="34" charset="-128"/>
              </a:rPr>
              <a:t>20 </a:t>
            </a:r>
            <a:r>
              <a:rPr lang="ja-JP" altLang="en-US" dirty="0">
                <a:ea typeface="Meiryo" panose="020B0604030504040204" pitchFamily="34" charset="-128"/>
              </a:rPr>
              <a:t>倍</a:t>
            </a:r>
            <a:r>
              <a:rPr lang="en-US" altLang="ja-JP" dirty="0">
                <a:ea typeface="Meiryo" panose="020B0604030504040204" pitchFamily="34" charset="-128"/>
              </a:rPr>
              <a:t>(</a:t>
            </a:r>
            <a:r>
              <a:rPr lang="ja-JP" altLang="en-US" dirty="0">
                <a:ea typeface="Meiryo" panose="020B0604030504040204" pitchFamily="34" charset="-128"/>
              </a:rPr>
              <a:t>係数 </a:t>
            </a:r>
            <a:r>
              <a:rPr lang="en-US" altLang="ja-JP" dirty="0">
                <a:ea typeface="Meiryo" panose="020B0604030504040204" pitchFamily="34" charset="-128"/>
              </a:rPr>
              <a:t>20)</a:t>
            </a:r>
            <a:r>
              <a:rPr lang="ja-JP" altLang="en-US" dirty="0">
                <a:ea typeface="Meiryo" panose="020B0604030504040204" pitchFamily="34" charset="-128"/>
              </a:rPr>
              <a:t>の範囲で向上させるという概念であり、これはリソースの消費量と廃棄物の生成量を </a:t>
            </a:r>
            <a:r>
              <a:rPr lang="en-US" altLang="ja-JP" dirty="0">
                <a:ea typeface="Meiryo" panose="020B0604030504040204" pitchFamily="34" charset="-128"/>
              </a:rPr>
              <a:t>75% </a:t>
            </a:r>
            <a:r>
              <a:rPr lang="ja-JP" altLang="en-US" dirty="0">
                <a:ea typeface="Meiryo" panose="020B0604030504040204" pitchFamily="34" charset="-128"/>
              </a:rPr>
              <a:t>～ </a:t>
            </a:r>
            <a:r>
              <a:rPr lang="en-US" altLang="ja-JP" dirty="0">
                <a:ea typeface="Meiryo" panose="020B0604030504040204" pitchFamily="34" charset="-128"/>
              </a:rPr>
              <a:t>95% </a:t>
            </a:r>
            <a:r>
              <a:rPr lang="ja-JP" altLang="en-US" dirty="0">
                <a:ea typeface="Meiryo" panose="020B0604030504040204" pitchFamily="34" charset="-128"/>
              </a:rPr>
              <a:t>削減することを表します。 </a:t>
            </a:r>
            <a:endParaRPr lang="ja-JP" altLang="en-US" dirty="0">
              <a:ea typeface="Meiryo" panose="020B0604030504040204" pitchFamily="34" charset="-128"/>
              <a:cs typeface="Calibri" panose="020F0502020204030204"/>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14</a:t>
            </a:fld>
            <a:endParaRPr lang="ja-JP" altLang="en-US" dirty="0">
              <a:ea typeface="Meiryo" panose="020B0604030504040204" pitchFamily="34" charset="-128"/>
            </a:endParaRPr>
          </a:p>
        </p:txBody>
      </p:sp>
    </p:spTree>
    <p:extLst>
      <p:ext uri="{BB962C8B-B14F-4D97-AF65-F5344CB8AC3E}">
        <p14:creationId xmlns:p14="http://schemas.microsoft.com/office/powerpoint/2010/main" val="4225732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rPr>
              <a:t>ナレーションの注記</a:t>
            </a:r>
            <a:r>
              <a:rPr lang="en-US" altLang="ja-JP" dirty="0">
                <a:ea typeface="Meiryo" panose="020B0604030504040204" pitchFamily="34" charset="-128"/>
              </a:rPr>
              <a:t>:</a:t>
            </a:r>
            <a:endParaRPr lang="ja-JP" altLang="en-US" dirty="0">
              <a:ea typeface="Meiryo" panose="020B0604030504040204" pitchFamily="34" charset="-128"/>
            </a:endParaRPr>
          </a:p>
          <a:p>
            <a:pPr rtl="0"/>
            <a:r>
              <a:rPr lang="ja-JP" altLang="en-US" dirty="0">
                <a:ea typeface="Meiryo" panose="020B0604030504040204" pitchFamily="34" charset="-128"/>
              </a:rPr>
              <a:t>サステナブル設計では、製品のライフサイクル全体を通じて、環境、社会、経済への影響を最小限に抑えることを目指します。システム全体アプローチを取り入れることは、 </a:t>
            </a:r>
            <a:endParaRPr lang="ja-JP" altLang="en-US" dirty="0">
              <a:ea typeface="Meiryo" panose="020B0604030504040204" pitchFamily="34" charset="-128"/>
              <a:cs typeface="Calibri"/>
            </a:endParaRPr>
          </a:p>
          <a:p>
            <a:pPr rtl="0"/>
            <a:r>
              <a:rPr lang="ja-JP" altLang="en-US" dirty="0">
                <a:ea typeface="Meiryo" panose="020B0604030504040204" pitchFamily="34" charset="-128"/>
              </a:rPr>
              <a:t>サステナビリティを達成する上で不可欠です。 これにより、システムのすべての部分が検討され、より包括的で効果的な </a:t>
            </a:r>
            <a:endParaRPr lang="ja-JP" altLang="en-US" dirty="0">
              <a:ea typeface="Meiryo" panose="020B0604030504040204" pitchFamily="34" charset="-128"/>
              <a:cs typeface="Calibri"/>
            </a:endParaRPr>
          </a:p>
          <a:p>
            <a:pPr rtl="0"/>
            <a:r>
              <a:rPr lang="ja-JP" altLang="en-US" dirty="0">
                <a:ea typeface="Meiryo" panose="020B0604030504040204" pitchFamily="34" charset="-128"/>
              </a:rPr>
              <a:t>サステナビリティ ソリューションにつながります。</a:t>
            </a:r>
            <a:endParaRPr lang="ja-JP" altLang="en-US" dirty="0">
              <a:ea typeface="Meiryo" panose="020B0604030504040204" pitchFamily="34" charset="-128"/>
              <a:cs typeface="Calibri" panose="020F0502020204030204"/>
            </a:endParaRPr>
          </a:p>
          <a:p>
            <a:pPr rtl="0"/>
            <a:endParaRPr lang="ja-JP" altLang="en-US" dirty="0">
              <a:ea typeface="Meiryo" panose="020B0604030504040204" pitchFamily="34" charset="-128"/>
              <a:cs typeface="Calibri" panose="020F0502020204030204"/>
            </a:endParaRPr>
          </a:p>
          <a:p>
            <a:pPr rtl="0"/>
            <a:r>
              <a:rPr lang="ja-JP" altLang="en-US" dirty="0">
                <a:ea typeface="Meiryo" panose="020B0604030504040204" pitchFamily="34" charset="-128"/>
                <a:cs typeface="Calibri" panose="020F0502020204030204"/>
              </a:rPr>
              <a:t>相互の関連性</a:t>
            </a:r>
            <a:r>
              <a:rPr lang="en-US" altLang="ja-JP" dirty="0">
                <a:ea typeface="Meiryo" panose="020B0604030504040204" pitchFamily="34" charset="-128"/>
                <a:cs typeface="Calibri"/>
              </a:rPr>
              <a:t>: </a:t>
            </a:r>
            <a:endParaRPr lang="ja-JP" altLang="en-US" dirty="0">
              <a:ea typeface="Meiryo" panose="020B0604030504040204" pitchFamily="34" charset="-128"/>
            </a:endParaRPr>
          </a:p>
          <a:p>
            <a:pPr rtl="0"/>
            <a:r>
              <a:rPr lang="en-US" altLang="ja-JP" dirty="0">
                <a:ea typeface="Meiryo" panose="020B0604030504040204" pitchFamily="34" charset="-128"/>
              </a:rPr>
              <a:t>- </a:t>
            </a:r>
            <a:r>
              <a:rPr lang="ja-JP" altLang="en-US" dirty="0">
                <a:ea typeface="Meiryo" panose="020B0604030504040204" pitchFamily="34" charset="-128"/>
              </a:rPr>
              <a:t>例えば、サステナブルな材料は、製造プロセスや製品のパフォーマンスに影響を与える可能性があります。</a:t>
            </a:r>
            <a:endParaRPr lang="ja-JP" altLang="en-US" dirty="0">
              <a:ea typeface="Meiryo" panose="020B0604030504040204" pitchFamily="34" charset="-128"/>
              <a:cs typeface="Calibri"/>
            </a:endParaRPr>
          </a:p>
          <a:p>
            <a:pPr rtl="0"/>
            <a:r>
              <a:rPr lang="en-US" altLang="ja-JP" dirty="0">
                <a:ea typeface="Meiryo" panose="020B0604030504040204" pitchFamily="34" charset="-128"/>
              </a:rPr>
              <a:t>- </a:t>
            </a:r>
            <a:r>
              <a:rPr lang="ja-JP" altLang="en-US" dirty="0">
                <a:ea typeface="Meiryo" panose="020B0604030504040204" pitchFamily="34" charset="-128"/>
              </a:rPr>
              <a:t>そうした相互の関連性を無視すると、予期しない結果が生じる場合があります。</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r>
              <a:rPr lang="ja-JP" altLang="en-US" dirty="0">
                <a:ea typeface="Meiryo" panose="020B0604030504040204" pitchFamily="34" charset="-128"/>
                <a:cs typeface="Calibri"/>
              </a:rPr>
              <a:t>トレードオフ</a:t>
            </a:r>
            <a:r>
              <a:rPr lang="en-US" altLang="ja-JP" dirty="0">
                <a:ea typeface="Meiryo" panose="020B0604030504040204" pitchFamily="34" charset="-128"/>
                <a:cs typeface="Calibri"/>
              </a:rPr>
              <a:t>:</a:t>
            </a:r>
            <a:endParaRPr lang="ja-JP" altLang="en-US" dirty="0">
              <a:ea typeface="Meiryo" panose="020B0604030504040204" pitchFamily="34" charset="-128"/>
              <a:cs typeface="Calibri"/>
            </a:endParaRPr>
          </a:p>
          <a:p>
            <a:pPr rtl="0"/>
            <a:r>
              <a:rPr lang="en-US" altLang="ja-JP" dirty="0">
                <a:ea typeface="Meiryo" panose="020B0604030504040204" pitchFamily="34" charset="-128"/>
              </a:rPr>
              <a:t>- </a:t>
            </a:r>
            <a:r>
              <a:rPr lang="ja-JP" altLang="en-US" dirty="0">
                <a:ea typeface="Meiryo" panose="020B0604030504040204" pitchFamily="34" charset="-128"/>
              </a:rPr>
              <a:t>多くの場合、サステナブル設計では、</a:t>
            </a:r>
            <a:r>
              <a:rPr lang="ja-JP" altLang="en-US" b="1" dirty="0">
                <a:ea typeface="Meiryo" panose="020B0604030504040204" pitchFamily="34" charset="-128"/>
              </a:rPr>
              <a:t>環境的</a:t>
            </a:r>
            <a:r>
              <a:rPr lang="ja-JP" altLang="en-US" dirty="0">
                <a:ea typeface="Meiryo" panose="020B0604030504040204" pitchFamily="34" charset="-128"/>
              </a:rPr>
              <a:t>、</a:t>
            </a:r>
            <a:r>
              <a:rPr lang="ja-JP" altLang="en-US" b="1" dirty="0">
                <a:ea typeface="Meiryo" panose="020B0604030504040204" pitchFamily="34" charset="-128"/>
              </a:rPr>
              <a:t>社会的</a:t>
            </a:r>
            <a:r>
              <a:rPr lang="ja-JP" altLang="en-US" dirty="0">
                <a:ea typeface="Meiryo" panose="020B0604030504040204" pitchFamily="34" charset="-128"/>
              </a:rPr>
              <a:t>、</a:t>
            </a:r>
            <a:r>
              <a:rPr lang="ja-JP" altLang="en-US" b="1" dirty="0">
                <a:ea typeface="Meiryo" panose="020B0604030504040204" pitchFamily="34" charset="-128"/>
              </a:rPr>
              <a:t>経済的</a:t>
            </a:r>
            <a:r>
              <a:rPr lang="ja-JP" altLang="en-US" dirty="0">
                <a:ea typeface="Meiryo" panose="020B0604030504040204" pitchFamily="34" charset="-128"/>
              </a:rPr>
              <a:t>要素のトレードオフが見られます。</a:t>
            </a:r>
            <a:endParaRPr lang="ja-JP" altLang="en-US" dirty="0">
              <a:ea typeface="Meiryo" panose="020B0604030504040204" pitchFamily="34" charset="-128"/>
              <a:cs typeface="Calibri"/>
            </a:endParaRPr>
          </a:p>
          <a:p>
            <a:pPr rtl="0"/>
            <a:r>
              <a:rPr lang="en-US" altLang="ja-JP" dirty="0">
                <a:ea typeface="Meiryo" panose="020B0604030504040204" pitchFamily="34" charset="-128"/>
              </a:rPr>
              <a:t>- </a:t>
            </a:r>
            <a:r>
              <a:rPr lang="ja-JP" altLang="en-US" dirty="0">
                <a:ea typeface="Meiryo" panose="020B0604030504040204" pitchFamily="34" charset="-128"/>
              </a:rPr>
              <a:t>これらのバランスをとるには、システム全体のニーズと目的を考慮する必要があります。</a:t>
            </a:r>
            <a:endParaRPr lang="ja-JP" altLang="en-US" dirty="0">
              <a:ea typeface="Meiryo" panose="020B0604030504040204" pitchFamily="34" charset="-128"/>
              <a:cs typeface="Calibri" panose="020F0502020204030204"/>
            </a:endParaRPr>
          </a:p>
          <a:p>
            <a:pPr rtl="0"/>
            <a:r>
              <a:rPr lang="en-US" altLang="ja-JP" dirty="0">
                <a:ea typeface="Meiryo" panose="020B0604030504040204" pitchFamily="34" charset="-128"/>
              </a:rPr>
              <a:t>- </a:t>
            </a:r>
            <a:r>
              <a:rPr lang="ja-JP" altLang="en-US" dirty="0">
                <a:ea typeface="Meiryo" panose="020B0604030504040204" pitchFamily="34" charset="-128"/>
              </a:rPr>
              <a:t>特定の側面のみに焦点を当てると、最適ではない結果につながる可能性があります。</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r>
              <a:rPr lang="ja-JP" altLang="en-US" dirty="0">
                <a:ea typeface="Meiryo" panose="020B0604030504040204" pitchFamily="34" charset="-128"/>
                <a:cs typeface="Calibri"/>
              </a:rPr>
              <a:t>長期的な影響</a:t>
            </a:r>
            <a:r>
              <a:rPr lang="en-US" altLang="ja-JP" dirty="0">
                <a:ea typeface="Meiryo" panose="020B0604030504040204" pitchFamily="34" charset="-128"/>
                <a:cs typeface="Calibri"/>
              </a:rPr>
              <a:t>:</a:t>
            </a:r>
            <a:endParaRPr lang="ja-JP" altLang="en-US" dirty="0">
              <a:ea typeface="Meiryo" panose="020B0604030504040204" pitchFamily="34" charset="-128"/>
            </a:endParaRPr>
          </a:p>
          <a:p>
            <a:pPr rtl="0"/>
            <a:r>
              <a:rPr lang="en-US" altLang="ja-JP" dirty="0">
                <a:ea typeface="Meiryo" panose="020B0604030504040204" pitchFamily="34" charset="-128"/>
              </a:rPr>
              <a:t>- </a:t>
            </a:r>
            <a:r>
              <a:rPr lang="ja-JP" altLang="en-US" dirty="0">
                <a:ea typeface="Meiryo" panose="020B0604030504040204" pitchFamily="34" charset="-128"/>
              </a:rPr>
              <a:t>サステナブル設計は、現在から将来につながります。</a:t>
            </a:r>
            <a:endParaRPr lang="ja-JP" altLang="en-US" dirty="0">
              <a:ea typeface="Meiryo" panose="020B0604030504040204" pitchFamily="34" charset="-128"/>
              <a:cs typeface="Calibri"/>
            </a:endParaRPr>
          </a:p>
          <a:p>
            <a:pPr rtl="0"/>
            <a:r>
              <a:rPr lang="en-US" altLang="ja-JP" dirty="0">
                <a:ea typeface="Meiryo" panose="020B0604030504040204" pitchFamily="34" charset="-128"/>
                <a:cs typeface="Calibri"/>
              </a:rPr>
              <a:t>- </a:t>
            </a:r>
            <a:r>
              <a:rPr lang="ja-JP" altLang="en-US" dirty="0">
                <a:ea typeface="Meiryo" panose="020B0604030504040204" pitchFamily="34" charset="-128"/>
              </a:rPr>
              <a:t>材料やエネルギー効率といった </a:t>
            </a:r>
            <a:r>
              <a:rPr lang="en-US" altLang="ja-JP" dirty="0">
                <a:ea typeface="Meiryo" panose="020B0604030504040204" pitchFamily="34" charset="-128"/>
              </a:rPr>
              <a:t>1 </a:t>
            </a:r>
            <a:r>
              <a:rPr lang="ja-JP" altLang="en-US" dirty="0">
                <a:ea typeface="Meiryo" panose="020B0604030504040204" pitchFamily="34" charset="-128"/>
              </a:rPr>
              <a:t>つの側面にのみ焦点を当てると、ユーザーの満足度、コスト、そして環境に対するより広範囲な影響を見落としてしまうおそれがあります。</a:t>
            </a:r>
            <a:endParaRPr lang="ja-JP" altLang="en-US" dirty="0">
              <a:ea typeface="Meiryo" panose="020B0604030504040204" pitchFamily="34" charset="-128"/>
              <a:cs typeface="Calibri" panose="020F0502020204030204"/>
            </a:endParaRPr>
          </a:p>
          <a:p>
            <a:pPr rtl="0"/>
            <a:r>
              <a:rPr lang="en-US" altLang="ja-JP" dirty="0">
                <a:ea typeface="Meiryo" panose="020B0604030504040204" pitchFamily="34" charset="-128"/>
                <a:cs typeface="Calibri" panose="020F0502020204030204"/>
              </a:rPr>
              <a:t>- </a:t>
            </a:r>
            <a:r>
              <a:rPr lang="ja-JP" altLang="en-US" dirty="0">
                <a:ea typeface="Meiryo" panose="020B0604030504040204" pitchFamily="34" charset="-128"/>
                <a:cs typeface="Calibri" panose="020F0502020204030204"/>
              </a:rPr>
              <a:t>例</a:t>
            </a:r>
            <a:r>
              <a:rPr lang="en-US" altLang="ja-JP" dirty="0">
                <a:ea typeface="Meiryo" panose="020B0604030504040204" pitchFamily="34" charset="-128"/>
                <a:cs typeface="Calibri" panose="020F0502020204030204"/>
              </a:rPr>
              <a:t>: </a:t>
            </a:r>
            <a:r>
              <a:rPr lang="ja-JP" altLang="en-US" dirty="0">
                <a:ea typeface="Meiryo" panose="020B0604030504040204" pitchFamily="34" charset="-128"/>
              </a:rPr>
              <a:t>ある製造企業は、自社製品のコンポーネントについて、よりサステナブルな材料に切り替えることで、環境への影響を優先させる決定を下しました。しかし、サステナビリティに焦点を当てることで、コスト</a:t>
            </a:r>
            <a:r>
              <a:rPr lang="en-US" altLang="ja-JP" dirty="0">
                <a:ea typeface="Meiryo" panose="020B0604030504040204" pitchFamily="34" charset="-128"/>
              </a:rPr>
              <a:t>(</a:t>
            </a:r>
            <a:r>
              <a:rPr lang="ja-JP" altLang="en-US" dirty="0">
                <a:ea typeface="Meiryo" panose="020B0604030504040204" pitchFamily="34" charset="-128"/>
              </a:rPr>
              <a:t>サステナブルな材料のほうが高価</a:t>
            </a:r>
            <a:r>
              <a:rPr lang="en-US" altLang="ja-JP" dirty="0">
                <a:ea typeface="Meiryo" panose="020B0604030504040204" pitchFamily="34" charset="-128"/>
              </a:rPr>
              <a:t>)</a:t>
            </a:r>
            <a:r>
              <a:rPr lang="ja-JP" altLang="en-US" dirty="0">
                <a:ea typeface="Meiryo" panose="020B0604030504040204" pitchFamily="34" charset="-128"/>
              </a:rPr>
              <a:t>や製品の品質</a:t>
            </a:r>
            <a:r>
              <a:rPr lang="en-US" altLang="ja-JP" dirty="0">
                <a:ea typeface="Meiryo" panose="020B0604030504040204" pitchFamily="34" charset="-128"/>
              </a:rPr>
              <a:t>(</a:t>
            </a:r>
            <a:r>
              <a:rPr lang="ja-JP" altLang="en-US" dirty="0">
                <a:ea typeface="Meiryo" panose="020B0604030504040204" pitchFamily="34" charset="-128"/>
              </a:rPr>
              <a:t>新しい材料は耐久性が低く、製品の損耗を加速させる</a:t>
            </a:r>
            <a:r>
              <a:rPr lang="en-US" altLang="ja-JP" dirty="0">
                <a:ea typeface="Meiryo" panose="020B0604030504040204" pitchFamily="34" charset="-128"/>
              </a:rPr>
              <a:t>)</a:t>
            </a:r>
            <a:r>
              <a:rPr lang="ja-JP" altLang="en-US" dirty="0">
                <a:ea typeface="Meiryo" panose="020B0604030504040204" pitchFamily="34" charset="-128"/>
              </a:rPr>
              <a:t>などの側面が無視されます。これによる短期的な影響として、サステナビリティの改善や、環境に責任を負っているという評判の向上が挙げられます。長期的な影響としては、製品の寿命が短くなる、</a:t>
            </a:r>
            <a:r>
              <a:rPr lang="en-US" altLang="ja-JP" dirty="0">
                <a:ea typeface="Meiryo" panose="020B0604030504040204" pitchFamily="34" charset="-128"/>
              </a:rPr>
              <a:t>(</a:t>
            </a:r>
            <a:r>
              <a:rPr lang="ja-JP" altLang="en-US" dirty="0">
                <a:ea typeface="Meiryo" panose="020B0604030504040204" pitchFamily="34" charset="-128"/>
              </a:rPr>
              <a:t>損耗した製品が廃棄されるため</a:t>
            </a:r>
            <a:r>
              <a:rPr lang="en-US" altLang="ja-JP" dirty="0">
                <a:ea typeface="Meiryo" panose="020B0604030504040204" pitchFamily="34" charset="-128"/>
              </a:rPr>
              <a:t>)</a:t>
            </a:r>
            <a:r>
              <a:rPr lang="ja-JP" altLang="en-US" dirty="0">
                <a:ea typeface="Meiryo" panose="020B0604030504040204" pitchFamily="34" charset="-128"/>
              </a:rPr>
              <a:t>廃棄物が増える、および顧客が不満を抱く</a:t>
            </a:r>
            <a:r>
              <a:rPr lang="en-US" altLang="ja-JP" dirty="0">
                <a:ea typeface="Meiryo" panose="020B0604030504040204" pitchFamily="34" charset="-128"/>
              </a:rPr>
              <a:t>(</a:t>
            </a:r>
            <a:r>
              <a:rPr lang="ja-JP" altLang="en-US" dirty="0">
                <a:ea typeface="Meiryo" panose="020B0604030504040204" pitchFamily="34" charset="-128"/>
              </a:rPr>
              <a:t>したがって、評判やビジネスに悪影響が及ぶ</a:t>
            </a:r>
            <a:r>
              <a:rPr lang="en-US" altLang="ja-JP" dirty="0">
                <a:ea typeface="Meiryo" panose="020B0604030504040204" pitchFamily="34" charset="-128"/>
              </a:rPr>
              <a:t>)</a:t>
            </a:r>
            <a:r>
              <a:rPr lang="ja-JP" altLang="en-US" dirty="0">
                <a:ea typeface="Meiryo" panose="020B0604030504040204" pitchFamily="34" charset="-128"/>
              </a:rPr>
              <a:t>、といったことが挙げられます。 </a:t>
            </a:r>
            <a:endParaRPr lang="ja-JP" altLang="en-US" dirty="0">
              <a:ea typeface="Meiryo" panose="020B0604030504040204" pitchFamily="34" charset="-128"/>
              <a:cs typeface="Calibri" panose="020F0502020204030204"/>
            </a:endParaRPr>
          </a:p>
          <a:p>
            <a:pPr rtl="0"/>
            <a:endParaRPr lang="ja-JP" altLang="en-US" dirty="0">
              <a:ea typeface="Meiryo" panose="020B0604030504040204" pitchFamily="34" charset="-128"/>
              <a:cs typeface="Calibri" panose="020F0502020204030204"/>
            </a:endParaRPr>
          </a:p>
          <a:p>
            <a:pPr rtl="0"/>
            <a:r>
              <a:rPr lang="ja-JP" altLang="en-US" dirty="0">
                <a:ea typeface="Meiryo" panose="020B0604030504040204" pitchFamily="34" charset="-128"/>
              </a:rPr>
              <a:t>全体的な視点</a:t>
            </a:r>
            <a:r>
              <a:rPr lang="en-US" altLang="ja-JP" dirty="0">
                <a:ea typeface="Meiryo" panose="020B0604030504040204" pitchFamily="34" charset="-128"/>
              </a:rPr>
              <a:t>: </a:t>
            </a:r>
            <a:endParaRPr lang="ja-JP" altLang="en-US" dirty="0">
              <a:ea typeface="Meiryo" panose="020B0604030504040204" pitchFamily="34" charset="-128"/>
              <a:cs typeface="Calibri"/>
            </a:endParaRPr>
          </a:p>
          <a:p>
            <a:pPr rtl="0"/>
            <a:r>
              <a:rPr lang="en-US" altLang="ja-JP" dirty="0">
                <a:ea typeface="Meiryo" panose="020B0604030504040204" pitchFamily="34" charset="-128"/>
              </a:rPr>
              <a:t>- </a:t>
            </a:r>
            <a:r>
              <a:rPr lang="ja-JP" altLang="en-US" dirty="0">
                <a:ea typeface="Meiryo" panose="020B0604030504040204" pitchFamily="34" charset="-128"/>
              </a:rPr>
              <a:t>個々の部品だけでなく、システム全体を考慮する </a:t>
            </a:r>
            <a:endParaRPr lang="ja-JP" altLang="en-US" dirty="0">
              <a:ea typeface="Meiryo" panose="020B0604030504040204" pitchFamily="34" charset="-128"/>
              <a:cs typeface="Calibri"/>
            </a:endParaRPr>
          </a:p>
          <a:p>
            <a:pPr rtl="0"/>
            <a:r>
              <a:rPr lang="en-US" altLang="ja-JP" dirty="0">
                <a:ea typeface="Meiryo" panose="020B0604030504040204" pitchFamily="34" charset="-128"/>
              </a:rPr>
              <a:t>- </a:t>
            </a:r>
            <a:r>
              <a:rPr lang="ja-JP" altLang="en-US" dirty="0">
                <a:ea typeface="Meiryo" panose="020B0604030504040204" pitchFamily="34" charset="-128"/>
              </a:rPr>
              <a:t>システム全体アプローチにより、デザイナーは課題を予測し、変化する状況に適応できる</a:t>
            </a:r>
          </a:p>
          <a:p>
            <a:pPr rtl="0"/>
            <a:r>
              <a:rPr lang="en-US" altLang="ja-JP" dirty="0">
                <a:ea typeface="Meiryo" panose="020B0604030504040204" pitchFamily="34" charset="-128"/>
              </a:rPr>
              <a:t>- </a:t>
            </a:r>
            <a:r>
              <a:rPr lang="ja-JP" altLang="en-US" dirty="0">
                <a:ea typeface="Meiryo" panose="020B0604030504040204" pitchFamily="34" charset="-128"/>
              </a:rPr>
              <a:t>レジリエンスとフューチャー プルーフが促進される</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15</a:t>
            </a:fld>
            <a:endParaRPr lang="ja-JP" altLang="en-US" dirty="0">
              <a:ea typeface="Meiryo" panose="020B0604030504040204" pitchFamily="34" charset="-128"/>
            </a:endParaRPr>
          </a:p>
        </p:txBody>
      </p:sp>
    </p:spTree>
    <p:extLst>
      <p:ext uri="{BB962C8B-B14F-4D97-AF65-F5344CB8AC3E}">
        <p14:creationId xmlns:p14="http://schemas.microsoft.com/office/powerpoint/2010/main" val="3290208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a:rPr>
              <a:t>正解</a:t>
            </a:r>
            <a:r>
              <a:rPr lang="en-US" altLang="ja-JP" dirty="0">
                <a:ea typeface="Meiryo" panose="020B0604030504040204" pitchFamily="34" charset="-128"/>
                <a:cs typeface="Calibri"/>
              </a:rPr>
              <a:t>: </a:t>
            </a:r>
          </a:p>
          <a:p>
            <a:pPr rtl="0"/>
            <a:endParaRPr lang="ja-JP" altLang="en-US" dirty="0">
              <a:ea typeface="Meiryo" panose="020B0604030504040204" pitchFamily="34" charset="-128"/>
              <a:cs typeface="Calibri"/>
            </a:endParaRPr>
          </a:p>
          <a:p>
            <a:pPr rtl="0"/>
            <a:r>
              <a:rPr lang="ja-JP" altLang="en-US" dirty="0">
                <a:ea typeface="Meiryo" panose="020B0604030504040204" pitchFamily="34" charset="-128"/>
                <a:cs typeface="Calibri"/>
              </a:rPr>
              <a:t>質問 </a:t>
            </a:r>
            <a:r>
              <a:rPr lang="en-US" altLang="ja-JP" dirty="0">
                <a:ea typeface="Meiryo" panose="020B0604030504040204" pitchFamily="34" charset="-128"/>
                <a:cs typeface="Calibri"/>
              </a:rPr>
              <a:t>1: </a:t>
            </a:r>
            <a:endParaRPr lang="ja-JP" altLang="en-US" dirty="0">
              <a:ea typeface="Meiryo" panose="020B0604030504040204" pitchFamily="34" charset="-128"/>
              <a:cs typeface="Calibri"/>
            </a:endParaRPr>
          </a:p>
          <a:p>
            <a:pPr rtl="0"/>
            <a:r>
              <a:rPr lang="ja-JP" altLang="en-US" dirty="0">
                <a:ea typeface="Meiryo" panose="020B0604030504040204" pitchFamily="34" charset="-128"/>
              </a:rPr>
              <a:t>一度使用したあとに廃棄することを想定している使い捨てプラスチックは、海洋汚染の主な原因であり、分解するまで数百年もの時間を要します。</a:t>
            </a:r>
            <a:endParaRPr lang="ja-JP" altLang="en-US" dirty="0">
              <a:ea typeface="Meiryo" panose="020B0604030504040204" pitchFamily="34" charset="-128"/>
              <a:cs typeface="Calibri"/>
            </a:endParaRPr>
          </a:p>
          <a:p>
            <a:pPr rtl="0"/>
            <a:r>
              <a:rPr lang="ja-JP" altLang="en-US" dirty="0">
                <a:ea typeface="Meiryo" panose="020B0604030504040204" pitchFamily="34" charset="-128"/>
              </a:rPr>
              <a:t> </a:t>
            </a:r>
            <a:endParaRPr lang="ja-JP" altLang="en-US" dirty="0">
              <a:ea typeface="Meiryo" panose="020B0604030504040204" pitchFamily="34" charset="-128"/>
              <a:cs typeface="Calibri"/>
            </a:endParaRPr>
          </a:p>
          <a:p>
            <a:pPr rtl="0"/>
            <a:r>
              <a:rPr lang="ja-JP" altLang="en-US" dirty="0">
                <a:ea typeface="Meiryo" panose="020B0604030504040204" pitchFamily="34" charset="-128"/>
              </a:rPr>
              <a:t>ヤシ油も同様です。ヤシ油は世界で最も広く使われている植物油の </a:t>
            </a:r>
            <a:r>
              <a:rPr lang="en-US" altLang="ja-JP" dirty="0">
                <a:ea typeface="Meiryo" panose="020B0604030504040204" pitchFamily="34" charset="-128"/>
              </a:rPr>
              <a:t>1 </a:t>
            </a:r>
            <a:r>
              <a:rPr lang="ja-JP" altLang="en-US" dirty="0">
                <a:ea typeface="Meiryo" panose="020B0604030504040204" pitchFamily="34" charset="-128"/>
              </a:rPr>
              <a:t>つですが、森林破壊、生息地の減少、気候変動といったサステナビリティの課題と結び付いています。これは、ヤシ油農園が熱帯雨林を伐採した場所に設けられることが多いからです。熱帯雨林の伐採により、大気中に大量の二酸化炭素が放出されるとともに、多くの絶滅危惧種の生息地が破壊されます。</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r>
              <a:rPr lang="ja-JP" altLang="en-US" dirty="0">
                <a:ea typeface="Meiryo" panose="020B0604030504040204" pitchFamily="34" charset="-128"/>
                <a:cs typeface="Calibri"/>
              </a:rPr>
              <a:t>質問 </a:t>
            </a:r>
            <a:r>
              <a:rPr lang="en-US" altLang="ja-JP" dirty="0">
                <a:ea typeface="Meiryo" panose="020B0604030504040204" pitchFamily="34" charset="-128"/>
                <a:cs typeface="Calibri"/>
              </a:rPr>
              <a:t>2: </a:t>
            </a:r>
            <a:endParaRPr lang="ja-JP" altLang="en-US" dirty="0">
              <a:ea typeface="Meiryo" panose="020B0604030504040204" pitchFamily="34" charset="-128"/>
              <a:cs typeface="Calibri"/>
            </a:endParaRPr>
          </a:p>
          <a:p>
            <a:pPr rtl="0"/>
            <a:r>
              <a:rPr lang="ja-JP" altLang="en-US" dirty="0">
                <a:ea typeface="Meiryo" panose="020B0604030504040204" pitchFamily="34" charset="-128"/>
              </a:rPr>
              <a:t>一例を挙げると、自動車産業です。トヨタ、フォード、テスラといった自動車メーカーは、エネルギー効率がより高い低排出の自動車を開発するために競争しています。この全体的なアプローチをとることで、エンジニアはより環境に優しく、効率的で、レジリエントな自動車を開発することができます。</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r>
              <a:rPr lang="ja-JP" altLang="en-US" dirty="0">
                <a:ea typeface="Meiryo" panose="020B0604030504040204" pitchFamily="34" charset="-128"/>
                <a:cs typeface="Calibri"/>
              </a:rPr>
              <a:t>質問 </a:t>
            </a:r>
            <a:r>
              <a:rPr lang="en-US" altLang="ja-JP" dirty="0">
                <a:ea typeface="Meiryo" panose="020B0604030504040204" pitchFamily="34" charset="-128"/>
                <a:cs typeface="Calibri"/>
              </a:rPr>
              <a:t>3: </a:t>
            </a:r>
            <a:endParaRPr lang="ja-JP" altLang="en-US" dirty="0">
              <a:ea typeface="Meiryo" panose="020B0604030504040204" pitchFamily="34" charset="-128"/>
              <a:cs typeface="Calibri"/>
            </a:endParaRPr>
          </a:p>
          <a:p>
            <a:pPr rtl="0"/>
            <a:r>
              <a:rPr lang="ja-JP" altLang="en-US" dirty="0">
                <a:ea typeface="Meiryo" panose="020B0604030504040204" pitchFamily="34" charset="-128"/>
              </a:rPr>
              <a:t>エンジニアは、原材料、製造、流通、使用、廃棄という製品のライフサイクル全体を検討することができます。すべてのレベル</a:t>
            </a:r>
            <a:r>
              <a:rPr lang="en-US" altLang="ja-JP" dirty="0">
                <a:ea typeface="Meiryo" panose="020B0604030504040204" pitchFamily="34" charset="-128"/>
              </a:rPr>
              <a:t>(</a:t>
            </a:r>
            <a:r>
              <a:rPr lang="ja-JP" altLang="en-US" dirty="0">
                <a:ea typeface="Meiryo" panose="020B0604030504040204" pitchFamily="34" charset="-128"/>
              </a:rPr>
              <a:t>トリプル ボトム ライン</a:t>
            </a:r>
            <a:r>
              <a:rPr lang="en-US" altLang="ja-JP" dirty="0">
                <a:ea typeface="Meiryo" panose="020B0604030504040204" pitchFamily="34" charset="-128"/>
              </a:rPr>
              <a:t>)</a:t>
            </a:r>
            <a:r>
              <a:rPr lang="ja-JP" altLang="en-US" dirty="0">
                <a:ea typeface="Meiryo" panose="020B0604030504040204" pitchFamily="34" charset="-128"/>
              </a:rPr>
              <a:t>で潜在的な影響を特定してそれに対処し、サステナブルな材料とプロセスを使用し、製品寿命を延ばす耐久性を考慮した設計を行います。</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r>
              <a:rPr lang="ja-JP" altLang="en-US" dirty="0">
                <a:ea typeface="Meiryo" panose="020B0604030504040204" pitchFamily="34" charset="-128"/>
                <a:cs typeface="Calibri"/>
              </a:rPr>
              <a:t>質問 </a:t>
            </a:r>
            <a:r>
              <a:rPr lang="en-US" altLang="ja-JP" dirty="0">
                <a:ea typeface="Meiryo" panose="020B0604030504040204" pitchFamily="34" charset="-128"/>
                <a:cs typeface="Calibri"/>
              </a:rPr>
              <a:t>4: </a:t>
            </a:r>
            <a:endParaRPr lang="ja-JP" altLang="en-US" dirty="0">
              <a:ea typeface="Meiryo" panose="020B0604030504040204" pitchFamily="34" charset="-128"/>
              <a:cs typeface="Calibri"/>
            </a:endParaRPr>
          </a:p>
          <a:p>
            <a:pPr rtl="0"/>
            <a:r>
              <a:rPr lang="ja-JP" altLang="en-US" dirty="0">
                <a:ea typeface="Meiryo" panose="020B0604030504040204" pitchFamily="34" charset="-128"/>
              </a:rPr>
              <a:t>研究開発</a:t>
            </a:r>
            <a:r>
              <a:rPr lang="en-US" altLang="ja-JP" dirty="0">
                <a:ea typeface="Meiryo" panose="020B0604030504040204" pitchFamily="34" charset="-128"/>
              </a:rPr>
              <a:t>(R&amp;D)</a:t>
            </a:r>
            <a:r>
              <a:rPr lang="ja-JP" altLang="en-US" dirty="0">
                <a:ea typeface="Meiryo" panose="020B0604030504040204" pitchFamily="34" charset="-128"/>
              </a:rPr>
              <a:t>に投資し、共同作業を促進することができます。 </a:t>
            </a:r>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altLang="ja-JP" sz="1200" b="0" i="0" u="none" strike="noStrike" kern="1200" cap="none" spc="0" normalizeH="0" smtClean="0">
                <a:ln>
                  <a:noFill/>
                </a:ln>
                <a:solidFill>
                  <a:prstClr val="black"/>
                </a:solidFill>
                <a:effectLst/>
                <a:uLnTx/>
                <a:uFillTx/>
                <a:latin typeface="Calibri" panose="020F0502020204030204"/>
                <a:ea typeface="Meiryo" panose="020B060403050404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endParaRPr>
          </a:p>
        </p:txBody>
      </p:sp>
    </p:spTree>
    <p:extLst>
      <p:ext uri="{BB962C8B-B14F-4D97-AF65-F5344CB8AC3E}">
        <p14:creationId xmlns:p14="http://schemas.microsoft.com/office/powerpoint/2010/main" val="3937353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ナレーションの注記</a:t>
            </a:r>
            <a:r>
              <a:rPr lang="en-US" altLang="ja-JP" b="1" dirty="0">
                <a:ea typeface="Meiryo" panose="020B0604030504040204" pitchFamily="34" charset="-128"/>
              </a:rPr>
              <a:t>:</a:t>
            </a:r>
          </a:p>
          <a:p>
            <a:pPr marL="171450" indent="-171450" rtl="0">
              <a:buFont typeface="Arial,Sans-Serif"/>
              <a:buChar char="•"/>
            </a:pPr>
            <a:r>
              <a:rPr lang="ja-JP" altLang="en-US" dirty="0">
                <a:ea typeface="Meiryo" panose="020B0604030504040204" pitchFamily="34" charset="-128"/>
              </a:rPr>
              <a:t>サステナビリティ ホイールは、サステナビリティの経済的、社会的、環境的要素の相互関係を示す総合的なモデルです。これは、企業や組織がサステナビリティに関する課題と機会を特定し、対応するのに役立つツールです。ホイールの各スポークは、製品ライフサイクルの該当する各ステージに固有の、一連のステップまたはガイドラインに関連しています。これらのステップにより、設計面の意思決定にサステナビリティ原則を組み込むための、実行可能な推奨事項がわかります。このホイールは、デザイナー、エンジニア、および学生を対象に、環境的、社会的、経済的要素を考慮しつつ、当初のアイデア出しから生産終了および回収に至るまで、製品のライフサイクル全体を通じてガイドします。 サステナビリティ ホイールの各セクションは互いに関連しているので、あるセクションでとられた行動が他のセクションに影響を及ぼす可能性があります。</a:t>
            </a:r>
          </a:p>
          <a:p>
            <a:pPr rtl="0"/>
            <a:endParaRPr lang="ja-JP" altLang="en-US" dirty="0">
              <a:ea typeface="Meiryo" panose="020B0604030504040204" pitchFamily="34" charset="-128"/>
            </a:endParaRPr>
          </a:p>
          <a:p>
            <a:pPr rtl="0"/>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17</a:t>
            </a:fld>
            <a:endParaRPr lang="ja-JP" altLang="en-US" dirty="0">
              <a:ea typeface="Meiryo" panose="020B0604030504040204" pitchFamily="34" charset="-128"/>
            </a:endParaRPr>
          </a:p>
        </p:txBody>
      </p:sp>
    </p:spTree>
    <p:extLst>
      <p:ext uri="{BB962C8B-B14F-4D97-AF65-F5344CB8AC3E}">
        <p14:creationId xmlns:p14="http://schemas.microsoft.com/office/powerpoint/2010/main" val="3354453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サステナビリティ ホイールの使い方に関するお客様事例として、</a:t>
            </a:r>
            <a:r>
              <a:rPr lang="en-US" altLang="ja-JP" dirty="0" err="1">
                <a:ea typeface="Meiryo" panose="020B0604030504040204" pitchFamily="34" charset="-128"/>
              </a:rPr>
              <a:t>Mohonto</a:t>
            </a:r>
            <a:r>
              <a:rPr lang="en-US" altLang="ja-JP" dirty="0">
                <a:ea typeface="Meiryo" panose="020B0604030504040204" pitchFamily="34" charset="-128"/>
              </a:rPr>
              <a:t> Sustainable Shower Head </a:t>
            </a:r>
            <a:r>
              <a:rPr lang="ja-JP" altLang="en-US" dirty="0">
                <a:ea typeface="Meiryo" panose="020B0604030504040204" pitchFamily="34" charset="-128"/>
              </a:rPr>
              <a:t>社を挙げます。従来のシャワーヘッドは、大量の水とエネルギーを使い、数百ドルに相当する何百ガロンものエネルギーを消費しています。</a:t>
            </a:r>
            <a:r>
              <a:rPr lang="en-US" altLang="ja-JP" dirty="0" err="1">
                <a:ea typeface="Meiryo" panose="020B0604030504040204" pitchFamily="34" charset="-128"/>
              </a:rPr>
              <a:t>Mohonto</a:t>
            </a:r>
            <a:r>
              <a:rPr lang="en-US" altLang="ja-JP" dirty="0">
                <a:ea typeface="Meiryo" panose="020B0604030504040204" pitchFamily="34" charset="-128"/>
              </a:rPr>
              <a:t> </a:t>
            </a:r>
            <a:r>
              <a:rPr lang="ja-JP" altLang="en-US" dirty="0">
                <a:ea typeface="Meiryo" panose="020B0604030504040204" pitchFamily="34" charset="-128"/>
              </a:rPr>
              <a:t>社のシャワーヘッドは、従来のシャワーヘッドに代わるサステナブルな代替製品であり、特許取得済みのテクノロジーと構造を使用し、水圧とシャワーの質を犠牲にすることなく、水流を最大 </a:t>
            </a:r>
            <a:r>
              <a:rPr lang="en-US" altLang="ja-JP" dirty="0">
                <a:ea typeface="Meiryo" panose="020B0604030504040204" pitchFamily="34" charset="-128"/>
              </a:rPr>
              <a:t>70% </a:t>
            </a:r>
            <a:r>
              <a:rPr lang="ja-JP" altLang="en-US" dirty="0">
                <a:ea typeface="Meiryo" panose="020B0604030504040204" pitchFamily="34" charset="-128"/>
              </a:rPr>
              <a:t>減らします。また、</a:t>
            </a:r>
            <a:r>
              <a:rPr lang="en-US" altLang="ja-JP" dirty="0" err="1">
                <a:ea typeface="Meiryo" panose="020B0604030504040204" pitchFamily="34" charset="-128"/>
              </a:rPr>
              <a:t>Mohonto</a:t>
            </a:r>
            <a:r>
              <a:rPr lang="en-US" altLang="ja-JP" dirty="0">
                <a:ea typeface="Meiryo" panose="020B0604030504040204" pitchFamily="34" charset="-128"/>
              </a:rPr>
              <a:t> </a:t>
            </a:r>
            <a:r>
              <a:rPr lang="ja-JP" altLang="en-US" dirty="0">
                <a:ea typeface="Meiryo" panose="020B0604030504040204" pitchFamily="34" charset="-128"/>
              </a:rPr>
              <a:t>社のシャワーヘッドは従来のシャワーヘッドよりも効率よく水を温め、さらに多くのエネルギーを節約できます。これをユニークな存在にしているコンポーネントは、リサイクルを容易にするヘッド本体の金属構造です。このシャワーヘッドは </a:t>
            </a:r>
            <a:r>
              <a:rPr lang="en-US" altLang="ja-JP" dirty="0">
                <a:ea typeface="Meiryo" panose="020B0604030504040204" pitchFamily="34" charset="-128"/>
              </a:rPr>
              <a:t>Fusion360 </a:t>
            </a:r>
            <a:r>
              <a:rPr lang="ja-JP" altLang="en-US" dirty="0">
                <a:ea typeface="Meiryo" panose="020B0604030504040204" pitchFamily="34" charset="-128"/>
              </a:rPr>
              <a:t>を用いて設計され、</a:t>
            </a:r>
            <a:r>
              <a:rPr lang="en-US" altLang="ja-JP" dirty="0">
                <a:ea typeface="Meiryo" panose="020B0604030504040204" pitchFamily="34" charset="-128"/>
              </a:rPr>
              <a:t>2021 </a:t>
            </a:r>
            <a:r>
              <a:rPr lang="ja-JP" altLang="en-US" dirty="0">
                <a:ea typeface="Meiryo" panose="020B0604030504040204" pitchFamily="34" charset="-128"/>
              </a:rPr>
              <a:t>年度の欧州製品デザイン賞を受賞しました。 </a:t>
            </a:r>
          </a:p>
          <a:p>
            <a:pPr rtl="0"/>
            <a:endParaRPr lang="ja-JP" altLang="en-US" dirty="0">
              <a:ea typeface="Meiryo" panose="020B0604030504040204" pitchFamily="34" charset="-128"/>
            </a:endParaRPr>
          </a:p>
          <a:p>
            <a:pPr rtl="0"/>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r>
              <a:rPr lang="en-US" altLang="ja-JP" dirty="0">
                <a:ea typeface="Meiryo" panose="020B0604030504040204" pitchFamily="34" charset="-128"/>
                <a:cs typeface="Calibri"/>
              </a:rPr>
              <a:t>1 (</a:t>
            </a:r>
            <a:r>
              <a:rPr lang="ja-JP" altLang="en-US" dirty="0">
                <a:ea typeface="Meiryo" panose="020B0604030504040204" pitchFamily="34" charset="-128"/>
                <a:cs typeface="Calibri"/>
              </a:rPr>
              <a:t>および画像</a:t>
            </a:r>
            <a:r>
              <a:rPr lang="ja-JP" altLang="en-US" dirty="0">
                <a:ea typeface="Meiryo" panose="020B0604030504040204" pitchFamily="34" charset="-128"/>
              </a:rPr>
              <a:t>クレジット</a:t>
            </a:r>
            <a:r>
              <a:rPr lang="en-US" altLang="ja-JP" dirty="0">
                <a:ea typeface="Meiryo" panose="020B0604030504040204" pitchFamily="34" charset="-128"/>
              </a:rPr>
              <a:t>)</a:t>
            </a:r>
            <a:r>
              <a:rPr lang="en-US" altLang="ja-JP" dirty="0">
                <a:ea typeface="Meiryo" panose="020B0604030504040204" pitchFamily="34" charset="-128"/>
                <a:hlinkClick r:id="rId3"/>
              </a:rPr>
              <a:t>https://www.productdesignaward.eu/winners/epda/2021/10278/</a:t>
            </a:r>
            <a:r>
              <a:rPr lang="ja-JP" altLang="en-US" dirty="0">
                <a:ea typeface="Meiryo" panose="020B0604030504040204" pitchFamily="34" charset="-128"/>
              </a:rPr>
              <a:t> </a:t>
            </a:r>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90874999-1D9F-4DE9-8AE3-B3449DAB72BC}" type="slidenum">
              <a:rPr lang="en-US" altLang="ja-JP" smtClean="0">
                <a:ea typeface="Meiryo" panose="020B0604030504040204" pitchFamily="34" charset="-128"/>
              </a:rPr>
              <a:t>18</a:t>
            </a:fld>
            <a:endParaRPr lang="ja-JP" altLang="en-US" dirty="0">
              <a:ea typeface="Meiryo" panose="020B0604030504040204" pitchFamily="34" charset="-128"/>
            </a:endParaRPr>
          </a:p>
        </p:txBody>
      </p:sp>
    </p:spTree>
    <p:extLst>
      <p:ext uri="{BB962C8B-B14F-4D97-AF65-F5344CB8AC3E}">
        <p14:creationId xmlns:p14="http://schemas.microsoft.com/office/powerpoint/2010/main" val="427071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19</a:t>
            </a:fld>
            <a:endParaRPr lang="en-US"/>
          </a:p>
        </p:txBody>
      </p:sp>
    </p:spTree>
    <p:extLst>
      <p:ext uri="{BB962C8B-B14F-4D97-AF65-F5344CB8AC3E}">
        <p14:creationId xmlns:p14="http://schemas.microsoft.com/office/powerpoint/2010/main" val="401132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このモジュールでは、次の内容について学習します</a:t>
            </a:r>
            <a:r>
              <a:rPr lang="en-US" altLang="ja-JP" dirty="0">
                <a:ea typeface="Meiryo" panose="020B0604030504040204" pitchFamily="34" charset="-128"/>
              </a:rPr>
              <a:t>(</a:t>
            </a:r>
            <a:r>
              <a:rPr lang="ja-JP" altLang="en-US" dirty="0">
                <a:ea typeface="Meiryo" panose="020B0604030504040204" pitchFamily="34" charset="-128"/>
              </a:rPr>
              <a:t>箇条書きの項目を読み上げる</a:t>
            </a:r>
            <a:r>
              <a:rPr lang="en-US" altLang="ja-JP" dirty="0">
                <a:ea typeface="Meiryo" panose="020B0604030504040204" pitchFamily="34" charset="-128"/>
              </a:rPr>
              <a:t>)</a:t>
            </a:r>
            <a:r>
              <a:rPr lang="ja-JP" altLang="en-US" dirty="0">
                <a:ea typeface="Meiryo" panose="020B0604030504040204" pitchFamily="34" charset="-128"/>
              </a:rPr>
              <a:t>。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a:t>
            </a:fld>
            <a:endParaRPr lang="ja-JP" altLang="en-US" dirty="0">
              <a:ea typeface="Meiryo" panose="020B0604030504040204" pitchFamily="34" charset="-128"/>
            </a:endParaRPr>
          </a:p>
        </p:txBody>
      </p:sp>
    </p:spTree>
    <p:extLst>
      <p:ext uri="{BB962C8B-B14F-4D97-AF65-F5344CB8AC3E}">
        <p14:creationId xmlns:p14="http://schemas.microsoft.com/office/powerpoint/2010/main" val="3897031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marL="171450" indent="-171450" rtl="0">
              <a:buFont typeface="Arial,Sans-Serif"/>
              <a:buChar char="•"/>
            </a:pPr>
            <a:r>
              <a:rPr lang="ja-JP" altLang="en-US" dirty="0">
                <a:ea typeface="Meiryo" panose="020B0604030504040204" pitchFamily="34" charset="-128"/>
              </a:rPr>
              <a:t>倫理コンプライアンスは、規模や業界に関係なく、すべての企業と組織にとって重要です。</a:t>
            </a:r>
            <a:endParaRPr lang="ja-JP" altLang="en-US" dirty="0">
              <a:ea typeface="Meiryo" panose="020B0604030504040204" pitchFamily="34" charset="-128"/>
              <a:cs typeface="Calibri"/>
            </a:endParaRPr>
          </a:p>
          <a:p>
            <a:pPr marL="171450" indent="-171450" rtl="0">
              <a:buFont typeface="Arial,Sans-Serif"/>
              <a:buChar char="•"/>
            </a:pPr>
            <a:r>
              <a:rPr lang="ja-JP" altLang="en-US" dirty="0">
                <a:ea typeface="Meiryo" panose="020B0604030504040204" pitchFamily="34" charset="-128"/>
              </a:rPr>
              <a:t>法的および財務的な責任や、風評被害から組織を守る上で役立ちます。</a:t>
            </a:r>
            <a:endParaRPr lang="ja-JP" altLang="en-US" dirty="0">
              <a:ea typeface="Meiryo" panose="020B0604030504040204" pitchFamily="34" charset="-128"/>
              <a:cs typeface="Calibri"/>
            </a:endParaRPr>
          </a:p>
          <a:p>
            <a:pPr marL="171450" indent="-171450" rtl="0">
              <a:buFont typeface="Arial,Sans-Serif"/>
              <a:buChar char="•"/>
            </a:pPr>
            <a:r>
              <a:rPr lang="ja-JP" altLang="en-US" dirty="0">
                <a:ea typeface="Meiryo" panose="020B0604030504040204" pitchFamily="34" charset="-128"/>
              </a:rPr>
              <a:t>倫理コンプライアンス プログラムを開発および実施する際は、多くの要素を考慮する必要があります。</a:t>
            </a:r>
            <a:endParaRPr lang="ja-JP" altLang="en-US" dirty="0">
              <a:ea typeface="Meiryo" panose="020B0604030504040204" pitchFamily="34" charset="-128"/>
              <a:cs typeface="Calibri"/>
            </a:endParaRPr>
          </a:p>
          <a:p>
            <a:pPr marL="171450" indent="-171450" rtl="0">
              <a:buFont typeface="Arial,Sans-Serif"/>
              <a:buChar char="•"/>
            </a:pPr>
            <a:r>
              <a:rPr lang="ja-JP" altLang="en-US" dirty="0">
                <a:ea typeface="Meiryo" panose="020B0604030504040204" pitchFamily="34" charset="-128"/>
              </a:rPr>
              <a:t>設計やビジネスの提案を進める前に問うべき質問をいくつか挙げます。</a:t>
            </a:r>
            <a:r>
              <a:rPr lang="en-US" altLang="ja-JP" dirty="0">
                <a:ea typeface="Meiryo" panose="020B0604030504040204" pitchFamily="34" charset="-128"/>
              </a:rPr>
              <a:t>1. </a:t>
            </a:r>
            <a:r>
              <a:rPr lang="ja-JP" altLang="en-US" dirty="0">
                <a:ea typeface="Meiryo" panose="020B0604030504040204" pitchFamily="34" charset="-128"/>
              </a:rPr>
              <a:t>材料は強制労働を使用して得られたものですか</a:t>
            </a:r>
            <a:r>
              <a:rPr lang="en-US" altLang="ja-JP" dirty="0">
                <a:ea typeface="Meiryo" panose="020B0604030504040204" pitchFamily="34" charset="-128"/>
              </a:rPr>
              <a:t>?2. </a:t>
            </a:r>
            <a:r>
              <a:rPr lang="ja-JP" altLang="en-US" dirty="0">
                <a:ea typeface="Meiryo" panose="020B0604030504040204" pitchFamily="34" charset="-128"/>
              </a:rPr>
              <a:t>サプライヤーの労働条件はどれくらい安全ですか</a:t>
            </a:r>
            <a:r>
              <a:rPr lang="en-US" altLang="ja-JP" dirty="0">
                <a:ea typeface="Meiryo" panose="020B0604030504040204" pitchFamily="34" charset="-128"/>
              </a:rPr>
              <a:t>?3. </a:t>
            </a:r>
            <a:r>
              <a:rPr lang="ja-JP" altLang="en-US" dirty="0">
                <a:ea typeface="Meiryo" panose="020B0604030504040204" pitchFamily="34" charset="-128"/>
              </a:rPr>
              <a:t>遵守すべき現地の環境規制は何ですか</a:t>
            </a:r>
            <a:r>
              <a:rPr lang="en-US" altLang="ja-JP" dirty="0">
                <a:ea typeface="Meiryo" panose="020B0604030504040204" pitchFamily="34" charset="-128"/>
              </a:rPr>
              <a:t>?</a:t>
            </a:r>
            <a:r>
              <a:rPr lang="ja-JP" altLang="en-US" dirty="0">
                <a:ea typeface="Meiryo" panose="020B0604030504040204" pitchFamily="34" charset="-128"/>
              </a:rPr>
              <a:t>そして、</a:t>
            </a:r>
            <a:r>
              <a:rPr lang="en-US" altLang="ja-JP" dirty="0">
                <a:ea typeface="Meiryo" panose="020B0604030504040204" pitchFamily="34" charset="-128"/>
              </a:rPr>
              <a:t>4. </a:t>
            </a:r>
            <a:r>
              <a:rPr lang="ja-JP" altLang="en-US" dirty="0">
                <a:ea typeface="Meiryo" panose="020B0604030504040204" pitchFamily="34" charset="-128"/>
              </a:rPr>
              <a:t>材料を調達するために子供たちを使っていたり、製造で有害な化学物質を用いたりしていますか</a:t>
            </a:r>
            <a:r>
              <a:rPr lang="en-US" altLang="ja-JP" dirty="0">
                <a:ea typeface="Meiryo" panose="020B0604030504040204" pitchFamily="34" charset="-128"/>
              </a:rPr>
              <a:t>? </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20</a:t>
            </a:fld>
            <a:endParaRPr lang="ja-JP" altLang="en-US" dirty="0">
              <a:ea typeface="Meiryo" panose="020B0604030504040204" pitchFamily="34" charset="-128"/>
            </a:endParaRPr>
          </a:p>
        </p:txBody>
      </p:sp>
    </p:spTree>
    <p:extLst>
      <p:ext uri="{BB962C8B-B14F-4D97-AF65-F5344CB8AC3E}">
        <p14:creationId xmlns:p14="http://schemas.microsoft.com/office/powerpoint/2010/main" val="2224966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様々なグループのニーズと権利を考慮に入れ、組織がサステナビリティと経済的制約の間でバランスをとれるようにするには、倫理を考慮することが不可欠です。倫理に関する考慮事項には、法律に関連するものもあれば、自発的なものもあります。サプライヤーが国の法律に違反していなくても、その慣行はやはり非倫理的だと見なされるおそれがあります。国連のサステナブルな開発目標は、環境と社会に関する </a:t>
            </a:r>
            <a:r>
              <a:rPr lang="en-US" altLang="ja-JP" dirty="0">
                <a:ea typeface="Meiryo" panose="020B0604030504040204" pitchFamily="34" charset="-128"/>
              </a:rPr>
              <a:t>17 </a:t>
            </a:r>
            <a:r>
              <a:rPr lang="ja-JP" altLang="en-US" dirty="0">
                <a:ea typeface="Meiryo" panose="020B0604030504040204" pitchFamily="34" charset="-128"/>
              </a:rPr>
              <a:t>項目の地球規模の課題に取り組む枠組みであり、そこには材料の倫理的な調達も含まれています。これらはどれも、メーカーが新製品の設計と製造を行う際に、倫理的かつサステナブルな調達を実施すべく、絶えずサプライヤーに関与すべき理由となります。</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altLang="ja-JP" sz="1200" b="0" i="0" u="none" strike="noStrike" kern="1200" cap="none" spc="0" normalizeH="0" smtClean="0">
                <a:ln>
                  <a:noFill/>
                </a:ln>
                <a:solidFill>
                  <a:prstClr val="black"/>
                </a:solidFill>
                <a:effectLst/>
                <a:uLnTx/>
                <a:uFillTx/>
                <a:latin typeface="Calibri" panose="020F0502020204030204"/>
                <a:ea typeface="Meiryo" panose="020B060403050404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endParaRPr>
          </a:p>
        </p:txBody>
      </p:sp>
    </p:spTree>
    <p:extLst>
      <p:ext uri="{BB962C8B-B14F-4D97-AF65-F5344CB8AC3E}">
        <p14:creationId xmlns:p14="http://schemas.microsoft.com/office/powerpoint/2010/main" val="634449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サステナブルな設計を行う際、エンジニアは多数の倫理的なジレンマに直面します。ただし、これらはシチュエーションの一例に過ぎず、直面する可能性がある問題を完全に網羅しているわけではありません。ですが、設計で選択した材料に関係するシチュエーションがいくつかあります。そうした材料が非倫理的な調達源に由来しているのではないかと、気づくことがあるかもしれません。その場合、サプライ チェーンの透明性を高め、サプライヤーに対して自社の慣行を開示するよう促すことが望まれます。取引を行うことにしたサプライヤーが、非倫理的またはサステナブルな慣行に責任を負っていることを確認し、必要に応じて代替案を検討する必要があります。 </a:t>
            </a:r>
          </a:p>
          <a:p>
            <a:pPr rtl="0"/>
            <a:endParaRPr lang="ja-JP" altLang="en-US" dirty="0">
              <a:ea typeface="Meiryo" panose="020B0604030504040204" pitchFamily="34" charset="-128"/>
            </a:endParaRPr>
          </a:p>
          <a:p>
            <a:pPr rtl="0"/>
            <a:r>
              <a:rPr lang="ja-JP" altLang="en-US" dirty="0">
                <a:ea typeface="Meiryo" panose="020B0604030504040204" pitchFamily="34" charset="-128"/>
              </a:rPr>
              <a:t>もう </a:t>
            </a:r>
            <a:r>
              <a:rPr lang="en-US" altLang="ja-JP" dirty="0">
                <a:ea typeface="Meiryo" panose="020B0604030504040204" pitchFamily="34" charset="-128"/>
              </a:rPr>
              <a:t>1 </a:t>
            </a:r>
            <a:r>
              <a:rPr lang="ja-JP" altLang="en-US" dirty="0">
                <a:ea typeface="Meiryo" panose="020B0604030504040204" pitchFamily="34" charset="-128"/>
              </a:rPr>
              <a:t>つのジレンマは、悪影響を最小限に抑えることに関連しています。たとえば、風車を設置することで、デリケートな生息地を破壊するおそれがあります。その場合、エコロジストや環境活動家と協力して被害を軽減するとともに、鳥の衝突を減らすためにレーダー システムなどのテクノロジーを実装することが解決策になるかもしれません。 </a:t>
            </a:r>
          </a:p>
          <a:p>
            <a:pPr rtl="0"/>
            <a:endParaRPr lang="ja-JP" altLang="en-US" dirty="0">
              <a:ea typeface="Meiryo" panose="020B0604030504040204" pitchFamily="34" charset="-128"/>
            </a:endParaRPr>
          </a:p>
          <a:p>
            <a:pPr rtl="0"/>
            <a:r>
              <a:rPr lang="ja-JP" altLang="en-US" dirty="0">
                <a:ea typeface="Meiryo" panose="020B0604030504040204" pitchFamily="34" charset="-128"/>
              </a:rPr>
              <a:t>エンジニアは文化的な感受性も考慮する必要があります。提案されたソーラー ファームの建設地が、先住民コミュニティにとって文化的・歴史的な意味を持つ場所かもしれません。エンジニアは、影響を受ける関係者とオープンなコミュニケーションを行うことが重要です。これにより、先住民の権利が尊重され、先住民の意見が取り入れられます。さらに、必要に応じて、代わりの場所やテクノロジーに関するブレインストーミングを行う際にも役立ちます。 </a:t>
            </a:r>
          </a:p>
          <a:p>
            <a:pPr rtl="0"/>
            <a:endParaRPr lang="ja-JP" altLang="en-US" dirty="0">
              <a:ea typeface="Meiryo" panose="020B0604030504040204" pitchFamily="34" charset="-128"/>
            </a:endParaRPr>
          </a:p>
          <a:p>
            <a:pPr rtl="0"/>
            <a:r>
              <a:rPr lang="ja-JP" altLang="en-US" dirty="0">
                <a:ea typeface="Meiryo" panose="020B0604030504040204" pitchFamily="34" charset="-128"/>
              </a:rPr>
              <a:t>最後に、エンジニアは、製品の設計から廃棄に至る製品ライフサイクル全体を通じて、環境にどのような影響を及ぼすかを常に考える必要があります。たとえば、電化製品は数年以内に新型モデルに置き換えられることが多く、電子廃棄物や環境破壊の原因となります。この問題を解決するには、モジュール製品設計を促進し、デバイス全体を交換するではなく、バッテリーやプロセッサなど個々のコンポーネントを交換またはアップグレードできるようにします。モジュール設計により、電子廃棄物を削減します。 </a:t>
            </a:r>
          </a:p>
          <a:p>
            <a:pPr rtl="0"/>
            <a:endParaRPr lang="ja-JP" altLang="en-US" dirty="0">
              <a:ea typeface="Meiryo" panose="020B0604030504040204" pitchFamily="34" charset="-128"/>
            </a:endParaRP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22</a:t>
            </a:fld>
            <a:endParaRPr lang="ja-JP" altLang="en-US" dirty="0">
              <a:ea typeface="Meiryo" panose="020B0604030504040204" pitchFamily="34" charset="-128"/>
            </a:endParaRPr>
          </a:p>
        </p:txBody>
      </p:sp>
    </p:spTree>
    <p:extLst>
      <p:ext uri="{BB962C8B-B14F-4D97-AF65-F5344CB8AC3E}">
        <p14:creationId xmlns:p14="http://schemas.microsoft.com/office/powerpoint/2010/main" val="2799629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a:rPr>
              <a:t>正解</a:t>
            </a:r>
            <a:r>
              <a:rPr lang="en-US" altLang="ja-JP" dirty="0">
                <a:ea typeface="Meiryo" panose="020B0604030504040204" pitchFamily="34" charset="-128"/>
                <a:cs typeface="Calibri"/>
              </a:rPr>
              <a:t>: B</a:t>
            </a:r>
          </a:p>
          <a:p>
            <a:pPr rtl="0"/>
            <a:r>
              <a:rPr lang="ja-JP" altLang="en-US" dirty="0">
                <a:ea typeface="Meiryo" panose="020B0604030504040204" pitchFamily="34" charset="-128"/>
              </a:rPr>
              <a:t>組織が国の法律に違反していないからといって、その組織の内部に非倫理的な慣行がないということにはなりません。たとえば、原材料が強制労働を使用して得られたものかもしれません。また、労働条件が従業員にとって安全ではないかもしれません。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23</a:t>
            </a:fld>
            <a:endParaRPr lang="ja-JP" altLang="en-US" dirty="0">
              <a:ea typeface="Meiryo" panose="020B0604030504040204" pitchFamily="34" charset="-128"/>
            </a:endParaRPr>
          </a:p>
        </p:txBody>
      </p:sp>
    </p:spTree>
    <p:extLst>
      <p:ext uri="{BB962C8B-B14F-4D97-AF65-F5344CB8AC3E}">
        <p14:creationId xmlns:p14="http://schemas.microsoft.com/office/powerpoint/2010/main" val="3826410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a:t>
            </a:r>
            <a:endParaRPr lang="ja-JP" altLang="en-US" dirty="0">
              <a:ea typeface="Meiryo" panose="020B0604030504040204" pitchFamily="34" charset="-128"/>
            </a:endParaRPr>
          </a:p>
          <a:p>
            <a:pPr rtl="0">
              <a:defRPr/>
            </a:pPr>
            <a:r>
              <a:rPr lang="ja-JP" altLang="en-US" dirty="0">
                <a:ea typeface="Meiryo" panose="020B0604030504040204" pitchFamily="34" charset="-128"/>
              </a:rPr>
              <a:t>このモジュールを受講している皆さんは、今年の </a:t>
            </a:r>
            <a:r>
              <a:rPr lang="en-US" altLang="ja-JP" dirty="0">
                <a:ea typeface="Meiryo" panose="020B0604030504040204" pitchFamily="34" charset="-128"/>
              </a:rPr>
              <a:t>ASME</a:t>
            </a:r>
            <a:r>
              <a:rPr lang="ja-JP" altLang="en-US" dirty="0">
                <a:ea typeface="Meiryo" panose="020B0604030504040204" pitchFamily="34" charset="-128"/>
              </a:rPr>
              <a:t>、サステナビリティ イノベーション コンテストへの登録が完了したことになります。今年のコンテストのテーマは海洋のクリーンアップです。コンテストでは、自律型ロボットを設計し、海洋生物、海流、船舶などの障害物を回避しつつ、ゴミやその他の破片を回収するというタスクがチームに与えられます。ただし、最大の課題はマイクロプラスチックに関するものです。マイクロプラスチックは直径 </a:t>
            </a:r>
            <a:r>
              <a:rPr lang="en-US" altLang="ja-JP" dirty="0">
                <a:ea typeface="Meiryo" panose="020B0604030504040204" pitchFamily="34" charset="-128"/>
              </a:rPr>
              <a:t>5 mm </a:t>
            </a:r>
            <a:r>
              <a:rPr lang="ja-JP" altLang="en-US" dirty="0">
                <a:ea typeface="Meiryo" panose="020B0604030504040204" pitchFamily="34" charset="-128"/>
              </a:rPr>
              <a:t>以下の微小なプラスチック粒子で、化粧品、衣類、プラスチックのストローなど、さまざまな源から発生します。これらは川、海、さらには水道水など、多くの環境条件で見られます。魚や他の水生動物が摂取することもあれば、食物連鎖を伝わって人間に影響を及ぼすこともあります。マイクロプラスチック問題への対処は不可欠であり、海洋から破片を取り除いて健全性を回復する、早急な対策と革新的な解決策が必要です。 </a:t>
            </a:r>
          </a:p>
          <a:p>
            <a:pPr rtl="0">
              <a:defRPr/>
            </a:pPr>
            <a:endParaRPr lang="ja-JP" altLang="en-US" dirty="0">
              <a:ea typeface="Meiryo" panose="020B0604030504040204" pitchFamily="34" charset="-128"/>
            </a:endParaRPr>
          </a:p>
          <a:p>
            <a:pPr marL="0" marR="0" lvl="0" indent="0" algn="l" defTabSz="914400" rtl="0">
              <a:lnSpc>
                <a:spcPct val="100000"/>
              </a:lnSpc>
              <a:spcBef>
                <a:spcPts val="0"/>
              </a:spcBef>
              <a:spcAft>
                <a:spcPts val="0"/>
              </a:spcAft>
              <a:buNone/>
              <a:tabLst/>
              <a:defRPr/>
            </a:pPr>
            <a:r>
              <a:rPr lang="en-US" altLang="ja-JP" u="sng" dirty="0">
                <a:ea typeface="Meiryo" panose="020B0604030504040204" pitchFamily="34" charset="-128"/>
                <a:hlinkClick r:id="rId3"/>
              </a:rPr>
              <a:t>Starting at the source: Sustainability in supply chains | McKinsey</a:t>
            </a:r>
            <a:endParaRPr lang="ja-JP" altLang="en-US" u="sng" dirty="0">
              <a:ea typeface="Meiryo" panose="020B0604030504040204" pitchFamily="34" charset="-128"/>
            </a:endParaRP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altLang="ja-JP" sz="1200" b="0" i="0" u="none" strike="noStrike" kern="1200" cap="none" spc="0" normalizeH="0" smtClean="0">
                <a:ln>
                  <a:noFill/>
                </a:ln>
                <a:solidFill>
                  <a:prstClr val="black"/>
                </a:solidFill>
                <a:effectLst/>
                <a:uLnTx/>
                <a:uFillTx/>
                <a:latin typeface="Calibri" panose="020F0502020204030204"/>
                <a:ea typeface="Meiryo" panose="020B060403050404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endParaRPr>
          </a:p>
        </p:txBody>
      </p:sp>
    </p:spTree>
    <p:extLst>
      <p:ext uri="{BB962C8B-B14F-4D97-AF65-F5344CB8AC3E}">
        <p14:creationId xmlns:p14="http://schemas.microsoft.com/office/powerpoint/2010/main" val="548361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a:t>
            </a:r>
            <a:endParaRPr lang="ja-JP" altLang="en-US" dirty="0">
              <a:ea typeface="Meiryo" panose="020B0604030504040204" pitchFamily="34" charset="-128"/>
            </a:endParaRPr>
          </a:p>
          <a:p>
            <a:pPr rtl="0">
              <a:defRPr/>
            </a:pPr>
            <a:r>
              <a:rPr lang="ja-JP" altLang="en-US" dirty="0">
                <a:ea typeface="Meiryo" panose="020B0604030504040204" pitchFamily="34" charset="-128"/>
              </a:rPr>
              <a:t>自律型ロボットを設計する際には、多数の要素を考慮する必要があります。</a:t>
            </a:r>
            <a:r>
              <a:rPr lang="en-US" altLang="ja-JP" dirty="0">
                <a:ea typeface="Meiryo" panose="020B0604030504040204" pitchFamily="34" charset="-128"/>
              </a:rPr>
              <a:t>1 </a:t>
            </a:r>
            <a:r>
              <a:rPr lang="ja-JP" altLang="en-US" dirty="0">
                <a:ea typeface="Meiryo" panose="020B0604030504040204" pitchFamily="34" charset="-128"/>
              </a:rPr>
              <a:t>つ目は、マイクロプラスチックのサイズです。前のスライドで説明したように、マイクロプラスチックは </a:t>
            </a:r>
            <a:r>
              <a:rPr lang="en-US" altLang="ja-JP" dirty="0">
                <a:ea typeface="Meiryo" panose="020B0604030504040204" pitchFamily="34" charset="-128"/>
              </a:rPr>
              <a:t>5 mm </a:t>
            </a:r>
            <a:r>
              <a:rPr lang="ja-JP" altLang="en-US" dirty="0">
                <a:ea typeface="Meiryo" panose="020B0604030504040204" pitchFamily="34" charset="-128"/>
              </a:rPr>
              <a:t>以下です。つまり、ターゲットとする一定の細孔径を考慮して、フィルタやメッシュのサイズを検討する必要があります。</a:t>
            </a:r>
            <a:r>
              <a:rPr lang="en-US" altLang="ja-JP" dirty="0">
                <a:ea typeface="Meiryo" panose="020B0604030504040204" pitchFamily="34" charset="-128"/>
              </a:rPr>
              <a:t>2 </a:t>
            </a:r>
            <a:r>
              <a:rPr lang="ja-JP" altLang="en-US" dirty="0">
                <a:ea typeface="Meiryo" panose="020B0604030504040204" pitchFamily="34" charset="-128"/>
              </a:rPr>
              <a:t>番目の設計要素は、マイクロプラスチックの密度です。大半のマイクロプラスチックが沈殿している海底に向かうことができるよう、ロボットの設計を検討する必要があります。さらに、自由に動き回って海洋生物などの障害物を回避し、強い海流や波に耐えられるようにしなければなりません。なお、ゴミや破片ではない外部の要因に接触するたびに減点されます。最後に、</a:t>
            </a:r>
            <a:r>
              <a:rPr lang="en-US" altLang="ja-JP" dirty="0">
                <a:ea typeface="Meiryo" panose="020B0604030504040204" pitchFamily="34" charset="-128"/>
              </a:rPr>
              <a:t>(</a:t>
            </a:r>
            <a:r>
              <a:rPr lang="ja-JP" altLang="en-US" dirty="0">
                <a:ea typeface="Meiryo" panose="020B0604030504040204" pitchFamily="34" charset="-128"/>
              </a:rPr>
              <a:t>可能ならば </a:t>
            </a:r>
            <a:r>
              <a:rPr lang="en-US" altLang="ja-JP" dirty="0">
                <a:ea typeface="Meiryo" panose="020B0604030504040204" pitchFamily="34" charset="-128"/>
              </a:rPr>
              <a:t>1 </a:t>
            </a:r>
            <a:r>
              <a:rPr lang="ja-JP" altLang="en-US" dirty="0">
                <a:ea typeface="Meiryo" panose="020B0604030504040204" pitchFamily="34" charset="-128"/>
              </a:rPr>
              <a:t>回の出動で</a:t>
            </a:r>
            <a:r>
              <a:rPr lang="en-US" altLang="ja-JP" dirty="0">
                <a:ea typeface="Meiryo" panose="020B0604030504040204" pitchFamily="34" charset="-128"/>
              </a:rPr>
              <a:t>)</a:t>
            </a:r>
            <a:r>
              <a:rPr lang="ja-JP" altLang="en-US" dirty="0">
                <a:ea typeface="Meiryo" panose="020B0604030504040204" pitchFamily="34" charset="-128"/>
              </a:rPr>
              <a:t>マイクロプラスチックをできるだけ多く収集することを目標として、装置のサーフェス領域を検討する必要があります。これは、繊維構造を備えることで可能になります。 </a:t>
            </a:r>
          </a:p>
          <a:p>
            <a:pPr rtl="0">
              <a:defRPr/>
            </a:pPr>
            <a:endParaRPr lang="ja-JP" altLang="en-US" dirty="0">
              <a:ea typeface="Meiryo" panose="020B0604030504040204" pitchFamily="34" charset="-128"/>
            </a:endParaRPr>
          </a:p>
          <a:p>
            <a:pPr rtl="0">
              <a:defRPr/>
            </a:pPr>
            <a:r>
              <a:rPr lang="en-US" altLang="ja-JP" u="sng" dirty="0">
                <a:ea typeface="Meiryo" panose="020B0604030504040204" pitchFamily="34" charset="-128"/>
                <a:hlinkClick r:id="rId3"/>
              </a:rPr>
              <a:t>Starting at the source: Sustainability in supply chains | McKinsey</a:t>
            </a:r>
            <a:endParaRPr lang="ja-JP" altLang="en-US" u="sng" dirty="0">
              <a:ea typeface="Meiryo" panose="020B0604030504040204" pitchFamily="34" charset="-128"/>
            </a:endParaRPr>
          </a:p>
          <a:p>
            <a:pPr rtl="0">
              <a:defRPr/>
            </a:pPr>
            <a:endParaRPr lang="ja-JP" altLang="en-US" dirty="0">
              <a:ea typeface="Meiryo" panose="020B0604030504040204" pitchFamily="34" charset="-128"/>
            </a:endParaRPr>
          </a:p>
          <a:p>
            <a:pPr marL="0" marR="0" lvl="0" indent="0" algn="l" defTabSz="914400" rtl="0">
              <a:lnSpc>
                <a:spcPct val="100000"/>
              </a:lnSpc>
              <a:spcBef>
                <a:spcPts val="0"/>
              </a:spcBef>
              <a:spcAft>
                <a:spcPts val="0"/>
              </a:spcAft>
              <a:buClrTx/>
              <a:buSzTx/>
              <a:buFontTx/>
              <a:buNone/>
              <a:tabLst/>
              <a:defRPr/>
            </a:pP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altLang="ja-JP" sz="1200" b="0" i="0" u="none" strike="noStrike" kern="1200" cap="none" spc="0" normalizeH="0" smtClean="0">
                <a:ln>
                  <a:noFill/>
                </a:ln>
                <a:solidFill>
                  <a:prstClr val="black"/>
                </a:solidFill>
                <a:effectLst/>
                <a:uLnTx/>
                <a:uFillTx/>
                <a:latin typeface="Calibri" panose="020F0502020204030204"/>
                <a:ea typeface="Meiryo" panose="020B060403050404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endParaRPr>
          </a:p>
        </p:txBody>
      </p:sp>
    </p:spTree>
    <p:extLst>
      <p:ext uri="{BB962C8B-B14F-4D97-AF65-F5344CB8AC3E}">
        <p14:creationId xmlns:p14="http://schemas.microsoft.com/office/powerpoint/2010/main" val="1962845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ここで紹介するのは、特にマイクロプラスチックを捕捉する目的でブリティッシュ コロンビア大学の研究者が開発した、「</a:t>
            </a:r>
            <a:r>
              <a:rPr lang="en-US" altLang="ja-JP" dirty="0" err="1">
                <a:ea typeface="Meiryo" panose="020B0604030504040204" pitchFamily="34" charset="-128"/>
              </a:rPr>
              <a:t>bioCap</a:t>
            </a:r>
            <a:r>
              <a:rPr lang="ja-JP" altLang="en-US" dirty="0">
                <a:ea typeface="Meiryo" panose="020B0604030504040204" pitchFamily="34" charset="-128"/>
              </a:rPr>
              <a:t>」というフィルタ製品のお客様事例です。このフィルタは廃材</a:t>
            </a:r>
            <a:r>
              <a:rPr lang="en-US" altLang="ja-JP" dirty="0">
                <a:ea typeface="Meiryo" panose="020B0604030504040204" pitchFamily="34" charset="-128"/>
              </a:rPr>
              <a:t>(</a:t>
            </a:r>
            <a:r>
              <a:rPr lang="ja-JP" altLang="en-US" dirty="0">
                <a:ea typeface="Meiryo" panose="020B0604030504040204" pitchFamily="34" charset="-128"/>
              </a:rPr>
              <a:t>またはおがくず</a:t>
            </a:r>
            <a:r>
              <a:rPr lang="en-US" altLang="ja-JP" dirty="0">
                <a:ea typeface="Meiryo" panose="020B0604030504040204" pitchFamily="34" charset="-128"/>
              </a:rPr>
              <a:t>)</a:t>
            </a:r>
            <a:r>
              <a:rPr lang="ja-JP" altLang="en-US" dirty="0">
                <a:ea typeface="Meiryo" panose="020B0604030504040204" pitchFamily="34" charset="-128"/>
              </a:rPr>
              <a:t>など、生分解性を有する材料で作られており、タンニン酸などの植物ポリフェノールを自然に発生させます。テスト時に、</a:t>
            </a:r>
            <a:r>
              <a:rPr lang="en-US" altLang="ja-JP" dirty="0" err="1">
                <a:ea typeface="Meiryo" panose="020B0604030504040204" pitchFamily="34" charset="-128"/>
              </a:rPr>
              <a:t>bioCap</a:t>
            </a:r>
            <a:r>
              <a:rPr lang="en-US" altLang="ja-JP" dirty="0">
                <a:ea typeface="Meiryo" panose="020B0604030504040204" pitchFamily="34" charset="-128"/>
              </a:rPr>
              <a:t> </a:t>
            </a:r>
            <a:r>
              <a:rPr lang="ja-JP" altLang="en-US" dirty="0">
                <a:ea typeface="Meiryo" panose="020B0604030504040204" pitchFamily="34" charset="-128"/>
              </a:rPr>
              <a:t>フィルタはマイクロプラスチック粒子を最大 </a:t>
            </a:r>
            <a:r>
              <a:rPr lang="en-US" altLang="ja-JP" dirty="0">
                <a:ea typeface="Meiryo" panose="020B0604030504040204" pitchFamily="34" charset="-128"/>
              </a:rPr>
              <a:t>99.9% </a:t>
            </a:r>
            <a:r>
              <a:rPr lang="ja-JP" altLang="en-US" dirty="0">
                <a:ea typeface="Meiryo" panose="020B0604030504040204" pitchFamily="34" charset="-128"/>
              </a:rPr>
              <a:t>除去しました。さらに、</a:t>
            </a:r>
            <a:r>
              <a:rPr lang="en-US" altLang="ja-JP" dirty="0" err="1">
                <a:ea typeface="Meiryo" panose="020B0604030504040204" pitchFamily="34" charset="-128"/>
              </a:rPr>
              <a:t>bioCap</a:t>
            </a:r>
            <a:r>
              <a:rPr lang="en-US" altLang="ja-JP" dirty="0">
                <a:ea typeface="Meiryo" panose="020B0604030504040204" pitchFamily="34" charset="-128"/>
              </a:rPr>
              <a:t> </a:t>
            </a:r>
            <a:r>
              <a:rPr lang="ja-JP" altLang="en-US" dirty="0">
                <a:ea typeface="Meiryo" panose="020B0604030504040204" pitchFamily="34" charset="-128"/>
              </a:rPr>
              <a:t>でろ過した水をマウスに与えるというテストも行われました。ろ過された水を与えられたマウスの器官では、ろ過されていない水を与えられたマウスと比べて、マイクロプラスチックの量が減少していました。 </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a:p>
            <a:pPr rtl="0"/>
            <a:r>
              <a:rPr lang="en-US" altLang="ja-JP" dirty="0" err="1">
                <a:ea typeface="Meiryo" panose="020B0604030504040204" pitchFamily="34" charset="-128"/>
              </a:rPr>
              <a:t>bioCap</a:t>
            </a:r>
            <a:r>
              <a:rPr lang="en-US" altLang="ja-JP" dirty="0">
                <a:ea typeface="Meiryo" panose="020B0604030504040204" pitchFamily="34" charset="-128"/>
              </a:rPr>
              <a:t> </a:t>
            </a:r>
            <a:r>
              <a:rPr lang="ja-JP" altLang="en-US" dirty="0">
                <a:ea typeface="Meiryo" panose="020B0604030504040204" pitchFamily="34" charset="-128"/>
              </a:rPr>
              <a:t>に関する記事</a:t>
            </a:r>
            <a:r>
              <a:rPr lang="en-US" altLang="ja-JP" dirty="0">
                <a:ea typeface="Meiryo" panose="020B0604030504040204" pitchFamily="34" charset="-128"/>
              </a:rPr>
              <a:t>: </a:t>
            </a:r>
            <a:r>
              <a:rPr lang="en-US" altLang="ja-JP" u="sng" dirty="0">
                <a:ea typeface="Meiryo" panose="020B0604030504040204" pitchFamily="34" charset="-128"/>
                <a:hlinkClick r:id="rId3"/>
              </a:rPr>
              <a:t>https://www.techexplorist.com/biocap-removes-99-9-per-microplastics-water/67105/</a:t>
            </a:r>
            <a:endParaRPr lang="ja-JP" altLang="en-US" dirty="0">
              <a:ea typeface="Meiryo" panose="020B0604030504040204" pitchFamily="34" charset="-128"/>
            </a:endParaRPr>
          </a:p>
          <a:p>
            <a:pPr rtl="0"/>
            <a:endParaRPr lang="ja-JP" altLang="en-US" dirty="0">
              <a:ea typeface="Meiryo" panose="020B0604030504040204" pitchFamily="34" charset="-128"/>
            </a:endParaRPr>
          </a:p>
          <a:p>
            <a:pPr rtl="0"/>
            <a:r>
              <a:rPr lang="en-US" altLang="ja-JP" dirty="0">
                <a:ea typeface="Meiryo" panose="020B0604030504040204" pitchFamily="34" charset="-128"/>
              </a:rPr>
              <a:t>Wang, Y., Wang, M., Wang, Q., Wang, T., Zhou, Z., </a:t>
            </a:r>
            <a:r>
              <a:rPr lang="en-US" altLang="ja-JP" dirty="0" err="1">
                <a:ea typeface="Meiryo" panose="020B0604030504040204" pitchFamily="34" charset="-128"/>
              </a:rPr>
              <a:t>Mehling</a:t>
            </a:r>
            <a:r>
              <a:rPr lang="en-US" altLang="ja-JP" dirty="0">
                <a:ea typeface="Meiryo" panose="020B0604030504040204" pitchFamily="34" charset="-128"/>
              </a:rPr>
              <a:t>, M., Guo, T., Zou, H., Xiao, X., He, Y., Wang, X., Rojas, O. J., Guo, J., Flowthrough Capture of Microplastics through Polyphenol-Mediated Interfacial Interactions on Wood Sawdust (</a:t>
            </a:r>
            <a:r>
              <a:rPr lang="ja-JP" altLang="en-US" dirty="0">
                <a:ea typeface="Meiryo" panose="020B0604030504040204" pitchFamily="34" charset="-128"/>
              </a:rPr>
              <a:t>おがくずにおける、ポリフェノールを媒体とした界面相互作用によるマイクロプラスチックの流水式捕捉</a:t>
            </a:r>
            <a:r>
              <a:rPr lang="en-US" altLang="ja-JP" dirty="0">
                <a:ea typeface="Meiryo" panose="020B0604030504040204" pitchFamily="34" charset="-128"/>
              </a:rPr>
              <a:t>)</a:t>
            </a:r>
            <a:r>
              <a:rPr lang="ja-JP" altLang="en-US" dirty="0">
                <a:ea typeface="Meiryo" panose="020B0604030504040204" pitchFamily="34" charset="-128"/>
              </a:rPr>
              <a:t>。 </a:t>
            </a:r>
            <a:r>
              <a:rPr lang="en-US" altLang="ja-JP" i="1" dirty="0" err="1">
                <a:ea typeface="Meiryo" panose="020B0604030504040204" pitchFamily="34" charset="-128"/>
              </a:rPr>
              <a:t>Adv.Mater</a:t>
            </a:r>
            <a:r>
              <a:rPr lang="en-US" altLang="ja-JP" i="1" dirty="0">
                <a:ea typeface="Meiryo" panose="020B0604030504040204" pitchFamily="34" charset="-128"/>
              </a:rPr>
              <a:t>.</a:t>
            </a:r>
            <a:r>
              <a:rPr lang="ja-JP" altLang="en-US" dirty="0">
                <a:ea typeface="Meiryo" panose="020B0604030504040204" pitchFamily="34" charset="-128"/>
              </a:rPr>
              <a:t> </a:t>
            </a:r>
            <a:r>
              <a:rPr lang="en-US" altLang="ja-JP" dirty="0">
                <a:ea typeface="Meiryo" panose="020B0604030504040204" pitchFamily="34" charset="-128"/>
              </a:rPr>
              <a:t>2023, 35, 2301531. </a:t>
            </a:r>
            <a:r>
              <a:rPr lang="en-US" altLang="ja-JP" u="sng" dirty="0">
                <a:ea typeface="Meiryo" panose="020B0604030504040204" pitchFamily="34" charset="-128"/>
                <a:hlinkClick r:id="rId4"/>
              </a:rPr>
              <a:t>https://doi.org/10.1002/adma.202301531</a:t>
            </a:r>
            <a:endParaRPr lang="ja-JP" altLang="en-US" dirty="0">
              <a:ea typeface="Meiryo" panose="020B0604030504040204" pitchFamily="34" charset="-128"/>
            </a:endParaRPr>
          </a:p>
          <a:p>
            <a:pPr rtl="0"/>
            <a:endParaRPr lang="ja-JP" altLang="en-US" dirty="0">
              <a:ea typeface="Meiryo" panose="020B0604030504040204" pitchFamily="34" charset="-128"/>
            </a:endParaRPr>
          </a:p>
          <a:p>
            <a:pPr rtl="0"/>
            <a:endParaRPr lang="ja-JP" altLang="en-US" dirty="0">
              <a:ea typeface="Meiryo" panose="020B0604030504040204" pitchFamily="34" charset="-128"/>
            </a:endParaRP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90874999-1D9F-4DE9-8AE3-B3449DAB72BC}" type="slidenum">
              <a:rPr lang="en-US" altLang="ja-JP" smtClean="0">
                <a:ea typeface="Meiryo" panose="020B0604030504040204" pitchFamily="34" charset="-128"/>
              </a:rPr>
              <a:t>26</a:t>
            </a:fld>
            <a:endParaRPr lang="ja-JP" altLang="en-US" dirty="0">
              <a:ea typeface="Meiryo" panose="020B0604030504040204" pitchFamily="34" charset="-128"/>
            </a:endParaRPr>
          </a:p>
        </p:txBody>
      </p:sp>
    </p:spTree>
    <p:extLst>
      <p:ext uri="{BB962C8B-B14F-4D97-AF65-F5344CB8AC3E}">
        <p14:creationId xmlns:p14="http://schemas.microsoft.com/office/powerpoint/2010/main" val="3974245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a:rPr>
              <a:t>正解</a:t>
            </a:r>
            <a:r>
              <a:rPr lang="en-US" altLang="ja-JP" dirty="0">
                <a:ea typeface="Meiryo" panose="020B0604030504040204" pitchFamily="34" charset="-128"/>
                <a:cs typeface="Calibri"/>
              </a:rPr>
              <a:t>: C</a:t>
            </a:r>
          </a:p>
          <a:p>
            <a:pPr rtl="0"/>
            <a:r>
              <a:rPr lang="ja-JP" altLang="en-US" dirty="0">
                <a:ea typeface="Meiryo" panose="020B0604030504040204" pitchFamily="34" charset="-128"/>
              </a:rPr>
              <a:t>マイクロプラスチックは、魚などの水生動物が摂取するだけでなく、食物連鎖を伝わって人間に影響を及ぼす可能性があります。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27</a:t>
            </a:fld>
            <a:endParaRPr lang="ja-JP" altLang="en-US" dirty="0">
              <a:ea typeface="Meiryo" panose="020B0604030504040204" pitchFamily="34" charset="-128"/>
            </a:endParaRPr>
          </a:p>
        </p:txBody>
      </p:sp>
    </p:spTree>
    <p:extLst>
      <p:ext uri="{BB962C8B-B14F-4D97-AF65-F5344CB8AC3E}">
        <p14:creationId xmlns:p14="http://schemas.microsoft.com/office/powerpoint/2010/main" val="2018860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rtl="0"/>
            <a:fld id="{D5C99A32-E00F-47A9-9FFD-930640ADB7F9}" type="slidenum">
              <a:rPr lang="en-US" smtClean="0"/>
              <a:t>28</a:t>
            </a:fld>
            <a:endParaRPr lang="en-US"/>
          </a:p>
        </p:txBody>
      </p:sp>
    </p:spTree>
    <p:extLst>
      <p:ext uri="{BB962C8B-B14F-4D97-AF65-F5344CB8AC3E}">
        <p14:creationId xmlns:p14="http://schemas.microsoft.com/office/powerpoint/2010/main" val="2991461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rtl="0"/>
            <a:fld id="{D5C99A32-E00F-47A9-9FFD-930640ADB7F9}" type="slidenum">
              <a:rPr lang="en-US" smtClean="0"/>
              <a:t>29</a:t>
            </a:fld>
            <a:endParaRPr lang="en-US"/>
          </a:p>
        </p:txBody>
      </p:sp>
    </p:spTree>
    <p:extLst>
      <p:ext uri="{BB962C8B-B14F-4D97-AF65-F5344CB8AC3E}">
        <p14:creationId xmlns:p14="http://schemas.microsoft.com/office/powerpoint/2010/main" val="3380872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rPr>
              <a:t>では、サステナビリティとは何でしょうか</a:t>
            </a:r>
            <a:r>
              <a:rPr lang="en-US" altLang="ja-JP" dirty="0">
                <a:ea typeface="Meiryo" panose="020B0604030504040204" pitchFamily="34" charset="-128"/>
              </a:rPr>
              <a:t>?</a:t>
            </a:r>
            <a:r>
              <a:rPr lang="ja-JP" altLang="en-US" dirty="0">
                <a:ea typeface="Meiryo" panose="020B0604030504040204" pitchFamily="34" charset="-128"/>
              </a:rPr>
              <a:t>サステナビリティとは、環境を守り、社会を支えつつ、今後何世代にもわたって経済的な成長能力を保てるようにリソースを使う慣行です。設計とエンジニアリングでサステナビリティを推進するには、次の点を考慮しなければなりません。</a:t>
            </a:r>
          </a:p>
          <a:p>
            <a:pPr rtl="0"/>
            <a:r>
              <a:rPr lang="ja-JP" altLang="en-US" dirty="0">
                <a:ea typeface="Meiryo" panose="020B0604030504040204" pitchFamily="34" charset="-128"/>
              </a:rPr>
              <a:t> </a:t>
            </a:r>
          </a:p>
          <a:p>
            <a:pPr marL="285750" indent="-285750" rtl="0">
              <a:buFont typeface="Arial,Sans-Serif"/>
              <a:buChar char="•"/>
            </a:pPr>
            <a:r>
              <a:rPr lang="ja-JP" altLang="en-US" dirty="0">
                <a:ea typeface="Meiryo" panose="020B0604030504040204" pitchFamily="34" charset="-128"/>
              </a:rPr>
              <a:t>設計プロセスと製造プロセスにおけるサステナビリティの考え方をどう育むか。</a:t>
            </a:r>
          </a:p>
          <a:p>
            <a:pPr marL="285750" indent="-285750" rtl="0">
              <a:buFont typeface="Arial,Sans-Serif"/>
              <a:buChar char="•"/>
            </a:pPr>
            <a:r>
              <a:rPr lang="ja-JP" altLang="en-US" dirty="0">
                <a:ea typeface="Meiryo" panose="020B0604030504040204" pitchFamily="34" charset="-128"/>
              </a:rPr>
              <a:t>資材、リソース、および製造プロセスを理解することで、自分が考える「設計から製造」に至る製品のライフサイクルのあらゆる段階で、何が実現するか。</a:t>
            </a:r>
          </a:p>
          <a:p>
            <a:pPr marL="285750" indent="-285750" rtl="0">
              <a:buFont typeface="Arial,Sans-Serif"/>
              <a:buChar char="•"/>
            </a:pPr>
            <a:r>
              <a:rPr lang="ja-JP" altLang="en-US" dirty="0">
                <a:ea typeface="Meiryo" panose="020B0604030504040204" pitchFamily="34" charset="-128"/>
              </a:rPr>
              <a:t>また、サプライ チェーンだけでなく、バリュー チェーンについても理解する必要があります。</a:t>
            </a:r>
          </a:p>
          <a:p>
            <a:pPr marL="285750" indent="-285750" rtl="0">
              <a:buFont typeface="Arial,Sans-Serif"/>
              <a:buChar char="•"/>
            </a:pPr>
            <a:r>
              <a:rPr lang="ja-JP" altLang="en-US" dirty="0">
                <a:ea typeface="Meiryo" panose="020B0604030504040204" pitchFamily="34" charset="-128"/>
              </a:rPr>
              <a:t>これは倫理と、私たちが設計に対して設定する、責任ある基準に関連しています。</a:t>
            </a:r>
          </a:p>
          <a:p>
            <a:pPr rtl="0"/>
            <a:endParaRPr lang="ja-JP" altLang="en-US" dirty="0">
              <a:ea typeface="Meiryo" panose="020B0604030504040204" pitchFamily="34" charset="-128"/>
            </a:endParaRP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3</a:t>
            </a:fld>
            <a:endParaRPr lang="ja-JP" altLang="en-US" dirty="0">
              <a:ea typeface="Meiryo" panose="020B0604030504040204" pitchFamily="34" charset="-128"/>
            </a:endParaRPr>
          </a:p>
        </p:txBody>
      </p:sp>
    </p:spTree>
    <p:extLst>
      <p:ext uri="{BB962C8B-B14F-4D97-AF65-F5344CB8AC3E}">
        <p14:creationId xmlns:p14="http://schemas.microsoft.com/office/powerpoint/2010/main" val="3299257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rtl="0"/>
            <a:fld id="{D5C99A32-E00F-47A9-9FFD-930640ADB7F9}" type="slidenum">
              <a:rPr lang="en-US" smtClean="0"/>
              <a:t>30</a:t>
            </a:fld>
            <a:endParaRPr lang="en-US"/>
          </a:p>
        </p:txBody>
      </p:sp>
    </p:spTree>
    <p:extLst>
      <p:ext uri="{BB962C8B-B14F-4D97-AF65-F5344CB8AC3E}">
        <p14:creationId xmlns:p14="http://schemas.microsoft.com/office/powerpoint/2010/main" val="1574399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rtl="0"/>
            <a:fld id="{D5C99A32-E00F-47A9-9FFD-930640ADB7F9}" type="slidenum">
              <a:rPr lang="en-US" smtClean="0"/>
              <a:t>31</a:t>
            </a:fld>
            <a:endParaRPr lang="en-US"/>
          </a:p>
        </p:txBody>
      </p:sp>
    </p:spTree>
    <p:extLst>
      <p:ext uri="{BB962C8B-B14F-4D97-AF65-F5344CB8AC3E}">
        <p14:creationId xmlns:p14="http://schemas.microsoft.com/office/powerpoint/2010/main" val="592311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rtl="0"/>
            <a:fld id="{D5C99A32-E00F-47A9-9FFD-930640ADB7F9}" type="slidenum">
              <a:rPr lang="en-US" smtClean="0"/>
              <a:t>32</a:t>
            </a:fld>
            <a:endParaRPr lang="en-US"/>
          </a:p>
        </p:txBody>
      </p:sp>
    </p:spTree>
    <p:extLst>
      <p:ext uri="{BB962C8B-B14F-4D97-AF65-F5344CB8AC3E}">
        <p14:creationId xmlns:p14="http://schemas.microsoft.com/office/powerpoint/2010/main" val="1086665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rtl="0"/>
            <a:fld id="{D5C99A32-E00F-47A9-9FFD-930640ADB7F9}" type="slidenum">
              <a:rPr lang="en-US" smtClean="0"/>
              <a:t>33</a:t>
            </a:fld>
            <a:endParaRPr lang="en-US"/>
          </a:p>
        </p:txBody>
      </p:sp>
    </p:spTree>
    <p:extLst>
      <p:ext uri="{BB962C8B-B14F-4D97-AF65-F5344CB8AC3E}">
        <p14:creationId xmlns:p14="http://schemas.microsoft.com/office/powerpoint/2010/main" val="4165894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rtl="0"/>
            <a:fld id="{D5C99A32-E00F-47A9-9FFD-930640ADB7F9}" type="slidenum">
              <a:rPr lang="en-US" smtClean="0"/>
              <a:t>34</a:t>
            </a:fld>
            <a:endParaRPr lang="en-US"/>
          </a:p>
        </p:txBody>
      </p:sp>
    </p:spTree>
    <p:extLst>
      <p:ext uri="{BB962C8B-B14F-4D97-AF65-F5344CB8AC3E}">
        <p14:creationId xmlns:p14="http://schemas.microsoft.com/office/powerpoint/2010/main" val="43497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トリプル ボトム ラインは、サステナビリティの </a:t>
            </a:r>
            <a:r>
              <a:rPr lang="en-US" altLang="ja-JP" dirty="0">
                <a:ea typeface="Meiryo" panose="020B0604030504040204" pitchFamily="34" charset="-128"/>
              </a:rPr>
              <a:t>3 </a:t>
            </a:r>
            <a:r>
              <a:rPr lang="ja-JP" altLang="en-US" dirty="0">
                <a:ea typeface="Meiryo" panose="020B0604030504040204" pitchFamily="34" charset="-128"/>
              </a:rPr>
              <a:t>つの主要側面を説明するために用いられる概念です。これは </a:t>
            </a:r>
            <a:r>
              <a:rPr lang="en-US" altLang="ja-JP" dirty="0">
                <a:ea typeface="Meiryo" panose="020B0604030504040204" pitchFamily="34" charset="-128"/>
              </a:rPr>
              <a:t>3P</a:t>
            </a:r>
            <a:r>
              <a:rPr lang="ja-JP" altLang="en-US" dirty="0">
                <a:ea typeface="Meiryo" panose="020B0604030504040204" pitchFamily="34" charset="-128"/>
              </a:rPr>
              <a:t>、すなわち </a:t>
            </a:r>
            <a:r>
              <a:rPr lang="en-US" altLang="ja-JP" dirty="0">
                <a:ea typeface="Meiryo" panose="020B0604030504040204" pitchFamily="34" charset="-128"/>
              </a:rPr>
              <a:t>People (</a:t>
            </a:r>
            <a:r>
              <a:rPr lang="ja-JP" altLang="en-US" dirty="0">
                <a:ea typeface="Meiryo" panose="020B0604030504040204" pitchFamily="34" charset="-128"/>
              </a:rPr>
              <a:t>人</a:t>
            </a:r>
            <a:r>
              <a:rPr lang="en-US" altLang="ja-JP" dirty="0">
                <a:ea typeface="Meiryo" panose="020B0604030504040204" pitchFamily="34" charset="-128"/>
              </a:rPr>
              <a:t>)</a:t>
            </a:r>
            <a:r>
              <a:rPr lang="ja-JP" altLang="en-US" dirty="0">
                <a:ea typeface="Meiryo" panose="020B0604030504040204" pitchFamily="34" charset="-128"/>
              </a:rPr>
              <a:t>、</a:t>
            </a:r>
            <a:r>
              <a:rPr lang="en-US" altLang="ja-JP" dirty="0">
                <a:ea typeface="Meiryo" panose="020B0604030504040204" pitchFamily="34" charset="-128"/>
              </a:rPr>
              <a:t>Planet (</a:t>
            </a:r>
            <a:r>
              <a:rPr lang="ja-JP" altLang="en-US" dirty="0">
                <a:ea typeface="Meiryo" panose="020B0604030504040204" pitchFamily="34" charset="-128"/>
              </a:rPr>
              <a:t>地球</a:t>
            </a:r>
            <a:r>
              <a:rPr lang="en-US" altLang="ja-JP" dirty="0">
                <a:ea typeface="Meiryo" panose="020B0604030504040204" pitchFamily="34" charset="-128"/>
              </a:rPr>
              <a:t>)</a:t>
            </a:r>
            <a:r>
              <a:rPr lang="ja-JP" altLang="en-US" dirty="0">
                <a:ea typeface="Meiryo" panose="020B0604030504040204" pitchFamily="34" charset="-128"/>
              </a:rPr>
              <a:t>、</a:t>
            </a:r>
            <a:r>
              <a:rPr lang="en-US" altLang="ja-JP" dirty="0">
                <a:ea typeface="Meiryo" panose="020B0604030504040204" pitchFamily="34" charset="-128"/>
              </a:rPr>
              <a:t>Profit (</a:t>
            </a:r>
            <a:r>
              <a:rPr lang="ja-JP" altLang="en-US" dirty="0">
                <a:ea typeface="Meiryo" panose="020B0604030504040204" pitchFamily="34" charset="-128"/>
              </a:rPr>
              <a:t>利益</a:t>
            </a:r>
            <a:r>
              <a:rPr lang="en-US" altLang="ja-JP" dirty="0">
                <a:ea typeface="Meiryo" panose="020B0604030504040204" pitchFamily="34" charset="-128"/>
              </a:rPr>
              <a:t>)</a:t>
            </a:r>
            <a:r>
              <a:rPr lang="ja-JP" altLang="en-US" dirty="0">
                <a:ea typeface="Meiryo" panose="020B0604030504040204" pitchFamily="34" charset="-128"/>
              </a:rPr>
              <a:t>とも呼ばれます。企業はこれらの側面を測定することで、自社の製品やプロセスによる悪影響を判断したり、そうした影響を軽減するための戦略を練ったりすることができます。 </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4</a:t>
            </a:fld>
            <a:endParaRPr lang="ja-JP" altLang="en-US" dirty="0">
              <a:ea typeface="Meiryo" panose="020B0604030504040204" pitchFamily="34" charset="-128"/>
            </a:endParaRPr>
          </a:p>
        </p:txBody>
      </p:sp>
    </p:spTree>
    <p:extLst>
      <p:ext uri="{BB962C8B-B14F-4D97-AF65-F5344CB8AC3E}">
        <p14:creationId xmlns:p14="http://schemas.microsoft.com/office/powerpoint/2010/main" val="111911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空気ろ過業界のグローバル リーダーが環境への影響を減らす方法として、エネルギー効率の高い照明や機器を設置し、施設を改善することで、エネルギー効率を高める、といったことが挙げられます。第 </a:t>
            </a:r>
            <a:r>
              <a:rPr lang="en-US" altLang="ja-JP" dirty="0">
                <a:ea typeface="Meiryo" panose="020B0604030504040204" pitchFamily="34" charset="-128"/>
              </a:rPr>
              <a:t>2 </a:t>
            </a:r>
            <a:r>
              <a:rPr lang="ja-JP" altLang="en-US" dirty="0">
                <a:ea typeface="Meiryo" panose="020B0604030504040204" pitchFamily="34" charset="-128"/>
              </a:rPr>
              <a:t>の方法は、リサイクルや堆肥化などの廃棄物削減措置を実施することです。また、これらのリーダーは、リサイクルされた鉄鋼やアルミニウムなどのサステナブルな材料を使って製品を製造しています。そして最後に、これらのリーディング カンパニーは高効率の空気フィルタを提供し、顧客によるエネルギー消費の削減をサポートしています。  </a:t>
            </a:r>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D5C99A32-E00F-47A9-9FFD-930640ADB7F9}" type="slidenum">
              <a:rPr kumimoji="0" lang="en-US" altLang="ja-JP" sz="1200" b="0" i="0" u="none" strike="noStrike" kern="1200" cap="none" spc="0" normalizeH="0" smtClean="0">
                <a:ln>
                  <a:noFill/>
                </a:ln>
                <a:solidFill>
                  <a:prstClr val="black"/>
                </a:solidFill>
                <a:effectLst/>
                <a:uLnTx/>
                <a:uFillTx/>
                <a:latin typeface="Calibri" panose="020F0502020204030204"/>
                <a:ea typeface="Meiryo" panose="020B060403050404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endParaRPr>
          </a:p>
        </p:txBody>
      </p:sp>
    </p:spTree>
    <p:extLst>
      <p:ext uri="{BB962C8B-B14F-4D97-AF65-F5344CB8AC3E}">
        <p14:creationId xmlns:p14="http://schemas.microsoft.com/office/powerpoint/2010/main" val="20917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サステナビリティに関して先頭を走るエキスパートは、</a:t>
            </a:r>
            <a:r>
              <a:rPr lang="en-US" altLang="ja-JP" dirty="0">
                <a:ea typeface="Meiryo" panose="020B0604030504040204" pitchFamily="34" charset="-128"/>
              </a:rPr>
              <a:t>3D </a:t>
            </a:r>
            <a:r>
              <a:rPr lang="ja-JP" altLang="en-US" dirty="0">
                <a:ea typeface="Meiryo" panose="020B0604030504040204" pitchFamily="34" charset="-128"/>
              </a:rPr>
              <a:t>プリンティング業界にも存在しています。これらのエキスパートがサステナブルな慣行を用いる方法として、ペットボトルやくず鉄で作られた再生フィラメントの使用が挙げられます。また、サトウキビやコーンスターチから作られたバイオベースのフィラメントも使用されています。</a:t>
            </a:r>
            <a:r>
              <a:rPr lang="en-US" altLang="ja-JP" dirty="0">
                <a:ea typeface="Meiryo" panose="020B0604030504040204" pitchFamily="34" charset="-128"/>
              </a:rPr>
              <a:t>3D </a:t>
            </a:r>
            <a:r>
              <a:rPr lang="ja-JP" altLang="en-US" dirty="0">
                <a:ea typeface="Meiryo" panose="020B0604030504040204" pitchFamily="34" charset="-128"/>
              </a:rPr>
              <a:t>プリンタもエネルギー効率が向上しつつあり、温室効果ガスの削減に寄与しています。 </a:t>
            </a:r>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6</a:t>
            </a:fld>
            <a:endParaRPr lang="ja-JP" altLang="en-US" dirty="0">
              <a:ea typeface="Meiryo" panose="020B0604030504040204" pitchFamily="34" charset="-128"/>
            </a:endParaRPr>
          </a:p>
        </p:txBody>
      </p:sp>
    </p:spTree>
    <p:extLst>
      <p:ext uri="{BB962C8B-B14F-4D97-AF65-F5344CB8AC3E}">
        <p14:creationId xmlns:p14="http://schemas.microsoft.com/office/powerpoint/2010/main" val="44235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このスライドでは、</a:t>
            </a:r>
            <a:r>
              <a:rPr lang="en-US" altLang="ja-JP" dirty="0">
                <a:ea typeface="Meiryo" panose="020B0604030504040204" pitchFamily="34" charset="-128"/>
              </a:rPr>
              <a:t>AAF Flanders Inc. </a:t>
            </a:r>
            <a:r>
              <a:rPr lang="ja-JP" altLang="en-US" dirty="0">
                <a:ea typeface="Meiryo" panose="020B0604030504040204" pitchFamily="34" charset="-128"/>
              </a:rPr>
              <a:t>と </a:t>
            </a:r>
            <a:r>
              <a:rPr lang="en-US" altLang="ja-JP" dirty="0">
                <a:ea typeface="Meiryo" panose="020B0604030504040204" pitchFamily="34" charset="-128"/>
              </a:rPr>
              <a:t>re:3D inc. </a:t>
            </a:r>
            <a:r>
              <a:rPr lang="ja-JP" altLang="en-US" dirty="0">
                <a:ea typeface="Meiryo" panose="020B0604030504040204" pitchFamily="34" charset="-128"/>
              </a:rPr>
              <a:t>の両社でトップを務める数名の最高幹部の発言を引用します。</a:t>
            </a:r>
            <a:r>
              <a:rPr lang="en-US" altLang="ja-JP" dirty="0">
                <a:ea typeface="Meiryo" panose="020B0604030504040204" pitchFamily="34" charset="-128"/>
              </a:rPr>
              <a:t>Sean O'Reilly </a:t>
            </a:r>
            <a:r>
              <a:rPr lang="ja-JP" altLang="en-US" dirty="0">
                <a:ea typeface="Meiryo" panose="020B0604030504040204" pitchFamily="34" charset="-128"/>
              </a:rPr>
              <a:t>氏は「より長持ちし、エネルギー消費の少ない製品を提供するのは当然のことです」と言います。</a:t>
            </a:r>
            <a:r>
              <a:rPr lang="en-US" altLang="ja-JP" dirty="0">
                <a:ea typeface="Meiryo" panose="020B0604030504040204" pitchFamily="34" charset="-128"/>
              </a:rPr>
              <a:t>re:3D Inc. </a:t>
            </a:r>
            <a:r>
              <a:rPr lang="ja-JP" altLang="en-US" dirty="0">
                <a:ea typeface="Meiryo" panose="020B0604030504040204" pitchFamily="34" charset="-128"/>
              </a:rPr>
              <a:t>の </a:t>
            </a:r>
            <a:r>
              <a:rPr lang="en-US" altLang="ja-JP" dirty="0">
                <a:ea typeface="Meiryo" panose="020B0604030504040204" pitchFamily="34" charset="-128"/>
              </a:rPr>
              <a:t>Samantha </a:t>
            </a:r>
            <a:r>
              <a:rPr lang="en-US" altLang="ja-JP" dirty="0" err="1">
                <a:ea typeface="Meiryo" panose="020B0604030504040204" pitchFamily="34" charset="-128"/>
              </a:rPr>
              <a:t>Snabes</a:t>
            </a:r>
            <a:r>
              <a:rPr lang="en-US" altLang="ja-JP" dirty="0">
                <a:ea typeface="Meiryo" panose="020B0604030504040204" pitchFamily="34" charset="-128"/>
              </a:rPr>
              <a:t> </a:t>
            </a:r>
            <a:r>
              <a:rPr lang="ja-JP" altLang="en-US" dirty="0">
                <a:ea typeface="Meiryo" panose="020B0604030504040204" pitchFamily="34" charset="-128"/>
              </a:rPr>
              <a:t>氏は「拡張性の高い手法を確立し、データやリソースを、関係者が必要に応じて繰り返し活用できるようにする必要があります」と言います。そして </a:t>
            </a:r>
            <a:r>
              <a:rPr lang="en-US" altLang="ja-JP" dirty="0">
                <a:ea typeface="Meiryo" panose="020B0604030504040204" pitchFamily="34" charset="-128"/>
              </a:rPr>
              <a:t>Architect Magazine </a:t>
            </a:r>
            <a:r>
              <a:rPr lang="ja-JP" altLang="en-US" dirty="0">
                <a:ea typeface="Meiryo" panose="020B0604030504040204" pitchFamily="34" charset="-128"/>
              </a:rPr>
              <a:t>編集長の </a:t>
            </a:r>
            <a:r>
              <a:rPr lang="en-US" altLang="ja-JP" dirty="0">
                <a:ea typeface="Meiryo" panose="020B0604030504040204" pitchFamily="34" charset="-128"/>
              </a:rPr>
              <a:t>Paul </a:t>
            </a:r>
            <a:r>
              <a:rPr lang="en-US" altLang="ja-JP" dirty="0" err="1">
                <a:ea typeface="Meiryo" panose="020B0604030504040204" pitchFamily="34" charset="-128"/>
              </a:rPr>
              <a:t>Makovsky</a:t>
            </a:r>
            <a:r>
              <a:rPr lang="en-US" altLang="ja-JP" dirty="0">
                <a:ea typeface="Meiryo" panose="020B0604030504040204" pitchFamily="34" charset="-128"/>
              </a:rPr>
              <a:t> </a:t>
            </a:r>
            <a:r>
              <a:rPr lang="ja-JP" altLang="en-US" dirty="0">
                <a:ea typeface="Meiryo" panose="020B0604030504040204" pitchFamily="34" charset="-128"/>
              </a:rPr>
              <a:t>氏は「私たちはサステナビリティを資本の観点から測定し始めています」と言います。ご覧のように、サステナビリティは組織のあらゆるレベルに浸透しているのです。 </a:t>
            </a:r>
          </a:p>
          <a:p>
            <a:pPr rtl="0"/>
            <a:endParaRPr lang="ja-JP" altLang="en-US" dirty="0">
              <a:ea typeface="Meiryo" panose="020B0604030504040204" pitchFamily="34" charset="-128"/>
            </a:endParaRP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7</a:t>
            </a:fld>
            <a:endParaRPr lang="ja-JP" altLang="en-US" dirty="0">
              <a:ea typeface="Meiryo" panose="020B0604030504040204" pitchFamily="34" charset="-128"/>
            </a:endParaRPr>
          </a:p>
        </p:txBody>
      </p:sp>
    </p:spTree>
    <p:extLst>
      <p:ext uri="{BB962C8B-B14F-4D97-AF65-F5344CB8AC3E}">
        <p14:creationId xmlns:p14="http://schemas.microsoft.com/office/powerpoint/2010/main" val="980092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altLang="ja-JP" dirty="0">
                <a:ea typeface="Meiryo" panose="020B0604030504040204" pitchFamily="34" charset="-128"/>
                <a:hlinkClick r:id="rId3"/>
              </a:rPr>
              <a:t>2023-state-of-design-and-make.pdf (autodesk.net)</a:t>
            </a:r>
            <a:endParaRPr lang="ja-JP" altLang="en-US" dirty="0">
              <a:ea typeface="Meiryo" panose="020B0604030504040204" pitchFamily="34" charset="-128"/>
            </a:endParaRPr>
          </a:p>
          <a:p>
            <a:pPr rtl="0"/>
            <a:endParaRPr lang="ja-JP" altLang="en-US" b="1" dirty="0">
              <a:ea typeface="Meiryo" panose="020B0604030504040204" pitchFamily="34" charset="-128"/>
              <a:cs typeface="Calibri"/>
            </a:endParaRPr>
          </a:p>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a:t>
            </a:r>
            <a:r>
              <a:rPr lang="ja-JP" altLang="en-US" b="1" dirty="0">
                <a:solidFill>
                  <a:schemeClr val="tx1"/>
                </a:solidFill>
                <a:ea typeface="Meiryo" panose="020B0604030504040204" pitchFamily="34" charset="-128"/>
              </a:rPr>
              <a:t>注記</a:t>
            </a:r>
            <a:r>
              <a:rPr lang="en-US" altLang="ja-JP" b="1" dirty="0">
                <a:ea typeface="Meiryo" panose="020B0604030504040204" pitchFamily="34" charset="-128"/>
              </a:rPr>
              <a:t>: </a:t>
            </a:r>
            <a:endParaRPr lang="ja-JP" altLang="en-US" b="1" dirty="0">
              <a:solidFill>
                <a:schemeClr val="tx1"/>
              </a:solidFill>
              <a:ea typeface="Meiryo" panose="020B0604030504040204" pitchFamily="34" charset="-128"/>
              <a:cs typeface="Calibri"/>
            </a:endParaRPr>
          </a:p>
          <a:p>
            <a:pPr rtl="0">
              <a:defRPr/>
            </a:pPr>
            <a:r>
              <a:rPr lang="ja-JP" altLang="en-US" dirty="0">
                <a:solidFill>
                  <a:schemeClr val="tx1"/>
                </a:solidFill>
                <a:ea typeface="Meiryo" panose="020B0604030504040204" pitchFamily="34" charset="-128"/>
              </a:rPr>
              <a:t> </a:t>
            </a:r>
            <a:r>
              <a:rPr lang="en-US" altLang="ja-JP" dirty="0">
                <a:solidFill>
                  <a:schemeClr val="tx1"/>
                </a:solidFill>
                <a:ea typeface="Meiryo" panose="020B0604030504040204" pitchFamily="34" charset="-128"/>
              </a:rPr>
              <a:t>- </a:t>
            </a:r>
            <a:r>
              <a:rPr lang="ja-JP" altLang="en-US" dirty="0">
                <a:solidFill>
                  <a:schemeClr val="tx1"/>
                </a:solidFill>
                <a:ea typeface="Meiryo" panose="020B0604030504040204" pitchFamily="34" charset="-128"/>
              </a:rPr>
              <a:t>［オートデスクの </a:t>
            </a:r>
            <a:r>
              <a:rPr lang="en-US" altLang="ja-JP" dirty="0">
                <a:solidFill>
                  <a:schemeClr val="tx1"/>
                </a:solidFill>
                <a:ea typeface="Meiryo" panose="020B0604030504040204" pitchFamily="34" charset="-128"/>
              </a:rPr>
              <a:t>2023 State of Design and Make study </a:t>
            </a:r>
            <a:r>
              <a:rPr lang="ja-JP" altLang="en-US" dirty="0">
                <a:solidFill>
                  <a:schemeClr val="tx1"/>
                </a:solidFill>
                <a:ea typeface="Meiryo" panose="020B0604030504040204" pitchFamily="34" charset="-128"/>
              </a:rPr>
              <a:t>では］回答者の </a:t>
            </a:r>
            <a:r>
              <a:rPr lang="en-US" altLang="ja-JP" dirty="0">
                <a:solidFill>
                  <a:schemeClr val="tx1"/>
                </a:solidFill>
                <a:ea typeface="Meiryo" panose="020B0604030504040204" pitchFamily="34" charset="-128"/>
              </a:rPr>
              <a:t>94% </a:t>
            </a:r>
            <a:r>
              <a:rPr lang="ja-JP" altLang="en-US" dirty="0">
                <a:solidFill>
                  <a:schemeClr val="tx1"/>
                </a:solidFill>
                <a:ea typeface="Meiryo" panose="020B0604030504040204" pitchFamily="34" charset="-128"/>
              </a:rPr>
              <a:t>が、</a:t>
            </a:r>
            <a:r>
              <a:rPr lang="ja-JP" altLang="en-US" sz="1200" dirty="0">
                <a:solidFill>
                  <a:schemeClr val="tx1"/>
                </a:solidFill>
                <a:ea typeface="Meiryo" panose="020B0604030504040204" pitchFamily="34" charset="-128"/>
              </a:rPr>
              <a:t>自分の企業や組織が、今後数年間でサステナビリティに重点を置いた変革を行うよう期待していると述べています。</a:t>
            </a:r>
            <a:r>
              <a:rPr lang="ja-JP" altLang="en-US" dirty="0">
                <a:ea typeface="Meiryo" panose="020B0604030504040204" pitchFamily="34" charset="-128"/>
              </a:rPr>
              <a:t>企業がすでに行っている主なサステナビリティ変革として、次のものが挙げられます。</a:t>
            </a:r>
            <a:r>
              <a:rPr lang="en-US" altLang="ja-JP" dirty="0">
                <a:ea typeface="Meiryo" panose="020B0604030504040204" pitchFamily="34" charset="-128"/>
              </a:rPr>
              <a:t>1. </a:t>
            </a:r>
            <a:r>
              <a:rPr lang="ja-JP" altLang="en-US" dirty="0">
                <a:ea typeface="Meiryo" panose="020B0604030504040204" pitchFamily="34" charset="-128"/>
              </a:rPr>
              <a:t>製造による廃棄物を削減する、</a:t>
            </a:r>
            <a:r>
              <a:rPr lang="en-US" altLang="ja-JP" dirty="0">
                <a:ea typeface="Meiryo" panose="020B0604030504040204" pitchFamily="34" charset="-128"/>
              </a:rPr>
              <a:t>2. </a:t>
            </a:r>
            <a:r>
              <a:rPr lang="ja-JP" altLang="en-US" dirty="0">
                <a:ea typeface="Meiryo" panose="020B0604030504040204" pitchFamily="34" charset="-128"/>
              </a:rPr>
              <a:t>リサイクル材料の使用を増やす、</a:t>
            </a:r>
            <a:r>
              <a:rPr lang="en-US" altLang="ja-JP" dirty="0">
                <a:ea typeface="Meiryo" panose="020B0604030504040204" pitchFamily="34" charset="-128"/>
              </a:rPr>
              <a:t>3.</a:t>
            </a:r>
            <a:r>
              <a:rPr lang="ja-JP" altLang="en-US" dirty="0">
                <a:ea typeface="Meiryo" panose="020B0604030504040204" pitchFamily="34" charset="-128"/>
              </a:rPr>
              <a:t>サステナビリティを念頭に置いて製品を設計する、</a:t>
            </a:r>
            <a:r>
              <a:rPr lang="en-US" altLang="ja-JP" dirty="0">
                <a:ea typeface="Meiryo" panose="020B0604030504040204" pitchFamily="34" charset="-128"/>
              </a:rPr>
              <a:t>4. </a:t>
            </a:r>
            <a:r>
              <a:rPr lang="ja-JP" altLang="en-US" dirty="0">
                <a:ea typeface="Meiryo" panose="020B0604030504040204" pitchFamily="34" charset="-128"/>
              </a:rPr>
              <a:t>サステナブル設計の原則を適用する。デジタル化と特定のソフトウェアを統合することで、提案された設計がサステナビリティに及ぼす影響を示すことができ、二酸化炭素排出量の測定と管理に役立ちます。 </a:t>
            </a:r>
            <a:endParaRPr lang="ja-JP" altLang="en-US" dirty="0">
              <a:solidFill>
                <a:schemeClr val="tx1"/>
              </a:solidFill>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90874999-1D9F-4DE9-8AE3-B3449DAB72BC}" type="slidenum">
              <a:rPr lang="en-US" altLang="ja-JP" smtClean="0">
                <a:ea typeface="Meiryo" panose="020B0604030504040204" pitchFamily="34" charset="-128"/>
              </a:rPr>
              <a:t>8</a:t>
            </a:fld>
            <a:endParaRPr lang="ja-JP" altLang="en-US" dirty="0">
              <a:ea typeface="Meiryo" panose="020B0604030504040204" pitchFamily="34" charset="-128"/>
            </a:endParaRPr>
          </a:p>
        </p:txBody>
      </p:sp>
    </p:spTree>
    <p:extLst>
      <p:ext uri="{BB962C8B-B14F-4D97-AF65-F5344CB8AC3E}">
        <p14:creationId xmlns:p14="http://schemas.microsoft.com/office/powerpoint/2010/main" val="165200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製品の環境フットプリントの </a:t>
            </a:r>
            <a:r>
              <a:rPr lang="en-US" altLang="ja-JP" dirty="0">
                <a:ea typeface="Meiryo" panose="020B0604030504040204" pitchFamily="34" charset="-128"/>
              </a:rPr>
              <a:t>80% </a:t>
            </a:r>
            <a:r>
              <a:rPr lang="ja-JP" altLang="en-US" dirty="0">
                <a:ea typeface="Meiryo" panose="020B0604030504040204" pitchFamily="34" charset="-128"/>
              </a:rPr>
              <a:t>は設計段階で決まります。そのため、特にエンジニアは、作成から廃棄に至る設計プロセスの各ステップで、サステナビリティを絶えず検討することが重要です。では、どうすればよいでしょうか</a:t>
            </a:r>
            <a:r>
              <a:rPr lang="en-US" altLang="ja-JP" dirty="0">
                <a:ea typeface="Meiryo" panose="020B0604030504040204" pitchFamily="34" charset="-128"/>
              </a:rPr>
              <a:t>?</a:t>
            </a:r>
            <a:r>
              <a:rPr lang="ja-JP" altLang="en-US" dirty="0">
                <a:ea typeface="Meiryo" panose="020B0604030504040204" pitchFamily="34" charset="-128"/>
              </a:rPr>
              <a:t>サステナブル設計の慣行に関する知識を深め、サステナブルな意思決定に役立つ関連ツールを見つけましょう。 </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9</a:t>
            </a:fld>
            <a:endParaRPr lang="ja-JP" altLang="en-US" dirty="0">
              <a:ea typeface="Meiryo" panose="020B0604030504040204" pitchFamily="34" charset="-128"/>
            </a:endParaRPr>
          </a:p>
        </p:txBody>
      </p:sp>
    </p:spTree>
    <p:extLst>
      <p:ext uri="{BB962C8B-B14F-4D97-AF65-F5344CB8AC3E}">
        <p14:creationId xmlns:p14="http://schemas.microsoft.com/office/powerpoint/2010/main" val="866061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
          <a:stretch/>
        </p:blipFill>
        <p:spPr>
          <a:xfrm rot="5400000">
            <a:off x="4017735" y="17237"/>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2" y="2982693"/>
            <a:ext cx="5514975" cy="249299"/>
          </a:xfrm>
        </p:spPr>
        <p:txBody>
          <a:bodyPr rtlCol="0">
            <a:spAutoFit/>
          </a:bodyPr>
          <a:lstStyle>
            <a:lvl1pPr marL="0" indent="0" algn="l">
              <a:lnSpc>
                <a:spcPct val="9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0" y="1183487"/>
            <a:ext cx="6237287" cy="1677382"/>
          </a:xfrm>
        </p:spPr>
        <p:txBody>
          <a:bodyPr rtlCol="0" anchor="b"/>
          <a:lstStyle>
            <a:lvl1pPr>
              <a:defRPr sz="4000"/>
            </a:lvl1pPr>
          </a:lstStyle>
          <a:p>
            <a:pPr rtl="0"/>
            <a:r>
              <a:rPr lang="ja-jp"/>
              <a:t>Presentation title </a:t>
            </a:r>
            <a:br>
              <a:rPr lang="en-US"/>
            </a:br>
            <a:r>
              <a:rPr lang="ja-jp"/>
              <a:t>extends to two </a:t>
            </a:r>
            <a:br>
              <a:rPr lang="en-US"/>
            </a:br>
            <a:r>
              <a:rPr lang="ja-jp"/>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4705352" y="1198644"/>
            <a:ext cx="4070349" cy="3579096"/>
          </a:xfrm>
          <a:solidFill>
            <a:schemeClr val="bg1">
              <a:lumMod val="85000"/>
            </a:schemeClr>
          </a:solidFill>
        </p:spPr>
        <p:txBody>
          <a:bodyPr rtlCol="0" anchor="ctr"/>
          <a:lstStyle>
            <a:lvl1pPr marL="0" indent="0" algn="ctr">
              <a:buNone/>
              <a:defRPr/>
            </a:lvl1pPr>
          </a:lstStyle>
          <a:p>
            <a:pPr rtl="0"/>
            <a:r>
              <a:rPr lang="ja-jp"/>
              <a:t>Click icon to add picture</a:t>
            </a:r>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4703763" y="4593074"/>
            <a:ext cx="4071938" cy="184666"/>
          </a:xfrm>
        </p:spPr>
        <p:txBody>
          <a:bodyPr wrap="square" lIns="73152" tIns="45720" rIns="73152" bIns="45720" rtlCol="0" anchor="b">
            <a:spAutoFit/>
          </a:bodyPr>
          <a:lstStyle>
            <a:lvl1pPr marL="0" indent="0">
              <a:buNone/>
              <a:defRPr sz="600">
                <a:solidFill>
                  <a:schemeClr val="bg1"/>
                </a:solidFill>
              </a:defRPr>
            </a:lvl1pPr>
            <a:lvl5pPr>
              <a:defRPr/>
            </a:lvl5pPr>
          </a:lstStyle>
          <a:p>
            <a:pPr lvl="0" rtl="0"/>
            <a:r>
              <a:rPr lang="ja-jp"/>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252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68490" y="365760"/>
            <a:ext cx="5513198" cy="398571"/>
          </a:xfrm>
        </p:spPr>
        <p:txBody>
          <a:bodyPr rtlCol="0"/>
          <a:lstStyle>
            <a:lvl1pPr>
              <a:defRPr b="1" i="0">
                <a:latin typeface="+mj-lt"/>
              </a:defRPr>
            </a:lvl1pPr>
          </a:lstStyle>
          <a:p>
            <a:pPr rtl="0"/>
            <a:r>
              <a:rPr lang="ja-jp"/>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8490" y="779463"/>
            <a:ext cx="5513198"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8490" y="1188720"/>
            <a:ext cx="5513198"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157913" y="0"/>
            <a:ext cx="2986087" cy="5143500"/>
          </a:xfrm>
          <a:solidFill>
            <a:schemeClr val="bg2"/>
          </a:solidFill>
        </p:spPr>
        <p:txBody>
          <a:bodyPr rtlCol="0" anchor="ctr"/>
          <a:lstStyle>
            <a:lvl1pPr marL="0" indent="0" algn="ctr">
              <a:buNone/>
              <a:defRPr/>
            </a:lvl1pPr>
          </a:lstStyle>
          <a:p>
            <a:pPr rtl="0"/>
            <a:r>
              <a:rPr lang="ja-jp"/>
              <a:t>Click icon to add picture</a:t>
            </a:r>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6342062" y="4917817"/>
            <a:ext cx="2617787" cy="92333"/>
          </a:xfrm>
        </p:spPr>
        <p:txBody>
          <a:bodyPr wrap="square" lIns="0" tIns="0" rIns="0" bIns="0" rtlCol="0" anchor="b">
            <a:spAutoFit/>
          </a:bodyPr>
          <a:lstStyle>
            <a:lvl1pPr marL="0" indent="0" algn="l">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307208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367602" y="365760"/>
            <a:ext cx="4072636" cy="398571"/>
          </a:xfrm>
        </p:spPr>
        <p:txBody>
          <a:bodyPr rtlCol="0"/>
          <a:lstStyle>
            <a:lvl1pPr>
              <a:defRPr b="1" i="0">
                <a:latin typeface="+mj-lt"/>
              </a:defRPr>
            </a:lvl1pPr>
          </a:lstStyle>
          <a:p>
            <a:pPr rtl="0"/>
            <a:r>
              <a:rPr lang="ja-jp"/>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7602" y="779463"/>
            <a:ext cx="4072636"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7602" y="1188720"/>
            <a:ext cx="4072636"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366713" y="4857750"/>
            <a:ext cx="4071937"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4703763" y="0"/>
            <a:ext cx="4438650" cy="5143500"/>
          </a:xfrm>
          <a:solidFill>
            <a:schemeClr val="bg2"/>
          </a:solidFill>
        </p:spPr>
        <p:txBody>
          <a:bodyPr rtlCol="0" anchor="ctr"/>
          <a:lstStyle>
            <a:lvl1pPr marL="0" indent="0" algn="ctr">
              <a:buNone/>
              <a:defRPr/>
            </a:lvl1pPr>
          </a:lstStyle>
          <a:p>
            <a:pPr rtl="0"/>
            <a:r>
              <a:rPr lang="ja-jp"/>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4887120"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955701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263201" y="365760"/>
            <a:ext cx="5513198" cy="398571"/>
          </a:xfrm>
        </p:spPr>
        <p:txBody>
          <a:bodyPr rtlCol="0"/>
          <a:lstStyle>
            <a:lvl1pPr>
              <a:defRPr b="1" i="0">
                <a:latin typeface="+mj-lt"/>
              </a:defRPr>
            </a:lvl1pPr>
          </a:lstStyle>
          <a:p>
            <a:pPr rtl="0"/>
            <a:r>
              <a:rPr lang="ja-jp"/>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263201" y="779463"/>
            <a:ext cx="5513198"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263201" y="1188720"/>
            <a:ext cx="5513198"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2986087" cy="5143500"/>
          </a:xfrm>
          <a:solidFill>
            <a:schemeClr val="bg2"/>
          </a:solidFill>
        </p:spPr>
        <p:txBody>
          <a:bodyPr rtlCol="0" anchor="ctr"/>
          <a:lstStyle>
            <a:lvl1pPr marL="0" indent="0" algn="ctr">
              <a:buNone/>
              <a:defRPr/>
            </a:lvl1pPr>
          </a:lstStyle>
          <a:p>
            <a:pPr rtl="0"/>
            <a:r>
              <a:rPr lang="ja-jp"/>
              <a:t>Click icon to add picture</a:t>
            </a:r>
          </a:p>
        </p:txBody>
      </p:sp>
      <p:sp>
        <p:nvSpPr>
          <p:cNvPr id="7" name="Source Placeholder 4">
            <a:extLst>
              <a:ext uri="{FF2B5EF4-FFF2-40B4-BE49-F238E27FC236}">
                <a16:creationId xmlns:a16="http://schemas.microsoft.com/office/drawing/2014/main" id="{617AD190-312C-45D8-834D-5D18559F69F3}"/>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2613818"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148769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703763" y="365760"/>
            <a:ext cx="4072636" cy="398571"/>
          </a:xfrm>
        </p:spPr>
        <p:txBody>
          <a:bodyPr rtlCol="0"/>
          <a:lstStyle>
            <a:lvl1pPr>
              <a:defRPr b="1" i="0">
                <a:latin typeface="Artifakt LegendOfc" panose="020B0504020101020102" pitchFamily="34" charset="77"/>
              </a:defRPr>
            </a:lvl1pPr>
          </a:lstStyle>
          <a:p>
            <a:pPr rtl="0"/>
            <a:r>
              <a:rPr lang="ja-jp"/>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703763" y="779463"/>
            <a:ext cx="4072636"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703763" y="1188720"/>
            <a:ext cx="4072636"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4438650" cy="5143500"/>
          </a:xfrm>
          <a:solidFill>
            <a:schemeClr val="bg2"/>
          </a:solidFill>
        </p:spPr>
        <p:txBody>
          <a:bodyPr rtlCol="0" anchor="ctr"/>
          <a:lstStyle>
            <a:lvl1pPr marL="0" indent="0" algn="ctr">
              <a:buNone/>
              <a:defRPr/>
            </a:lvl1pPr>
          </a:lstStyle>
          <a:p>
            <a:pPr rtl="0"/>
            <a:r>
              <a:rPr lang="ja-jp"/>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141324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 name="Title 1"/>
          <p:cNvSpPr>
            <a:spLocks noGrp="1"/>
          </p:cNvSpPr>
          <p:nvPr>
            <p:ph type="title"/>
          </p:nvPr>
        </p:nvSpPr>
        <p:spPr>
          <a:xfrm>
            <a:off x="368490" y="365760"/>
            <a:ext cx="3835210" cy="313163"/>
          </a:xfrm>
        </p:spPr>
        <p:txBody>
          <a:bodyPr rtlCol="0"/>
          <a:lstStyle>
            <a:lvl1pPr>
              <a:defRPr sz="2200" b="1" i="0">
                <a:latin typeface="+mj-lt"/>
              </a:defRPr>
            </a:lvl1pPr>
          </a:lstStyle>
          <a:p>
            <a:pPr rtl="0"/>
            <a:r>
              <a:rPr lang="ja-jp"/>
              <a:t>Click to edit Master title style</a:t>
            </a:r>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0" y="365760"/>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300" lvl="0" indent="-342900" rtl="0">
              <a:lnSpc>
                <a:spcPct val="90000"/>
              </a:lnSpc>
              <a:spcBef>
                <a:spcPct val="0"/>
              </a:spcBef>
            </a:pPr>
            <a:r>
              <a:rPr lang="ja-jp"/>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3" y="4857750"/>
            <a:ext cx="4254500" cy="152400"/>
          </a:xfrm>
        </p:spPr>
        <p:txBody>
          <a:bodyPr rtlCol="0"/>
          <a:lstStyle/>
          <a:p>
            <a:pPr rtl="0"/>
            <a:endParaRPr lang="en-US"/>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75E2212D-572D-48C4-8896-AB4425DE904E}"/>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97441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ja-jp"/>
              <a:t>Subtitle if needed</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206253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05784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word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solidFill>
                  <a:schemeClr val="bg1"/>
                </a:solidFill>
                <a:latin typeface="+mj-lt"/>
              </a:defRPr>
            </a:lvl1pPr>
          </a:lstStyle>
          <a:p>
            <a:pPr rtl="0"/>
            <a:r>
              <a:rPr lang="ja-jp"/>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32318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ja-jp"/>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us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72DD8-2E73-424E-81C4-B08A8577731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Pause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3621024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19078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6648DC8-183E-4874-8A70-41E0E0E3E59D}"/>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4" name="Source Placeholder 4">
            <a:extLst>
              <a:ext uri="{FF2B5EF4-FFF2-40B4-BE49-F238E27FC236}">
                <a16:creationId xmlns:a16="http://schemas.microsoft.com/office/drawing/2014/main" id="{49D341AB-8C4A-4996-8690-BB48FE8192F3}"/>
              </a:ext>
              <a:ext uri="{C183D7F6-B498-43B3-948B-1728B52AA6E4}">
                <adec:decorative xmlns:adec="http://schemas.microsoft.com/office/drawing/2017/decorative" val="1"/>
              </a:ext>
            </a:extLst>
          </p:cNvPr>
          <p:cNvSpPr>
            <a:spLocks noGrp="1"/>
          </p:cNvSpPr>
          <p:nvPr>
            <p:ph type="body" sz="quarter" idx="12" hasCustomPrompt="1"/>
          </p:nvPr>
        </p:nvSpPr>
        <p:spPr>
          <a:xfrm>
            <a:off x="183356" y="4917817"/>
            <a:ext cx="4255293" cy="92333"/>
          </a:xfrm>
        </p:spPr>
        <p:txBody>
          <a:bodyPr wrap="square" lIns="0" tIns="0" rIns="0" bIns="0" rtlCol="0" anchor="b">
            <a:spAutoFit/>
          </a:bodyPr>
          <a:lstStyle>
            <a:lvl1pPr marL="0" indent="0">
              <a:buNone/>
              <a:defRPr sz="600">
                <a:solidFill>
                  <a:schemeClr val="bg1">
                    <a:lumMod val="50000"/>
                  </a:schemeClr>
                </a:solidFill>
              </a:defRPr>
            </a:lvl1pPr>
            <a:lvl5pPr>
              <a:defRPr/>
            </a:lvl5pPr>
          </a:lstStyle>
          <a:p>
            <a:pPr lvl="0" rtl="0"/>
            <a:r>
              <a:rPr lang="ja-jp"/>
              <a:t>Image credit </a:t>
            </a:r>
          </a:p>
        </p:txBody>
      </p:sp>
    </p:spTree>
    <p:extLst>
      <p:ext uri="{BB962C8B-B14F-4D97-AF65-F5344CB8AC3E}">
        <p14:creationId xmlns:p14="http://schemas.microsoft.com/office/powerpoint/2010/main" val="401794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FA67C1-F7DE-4541-9383-BC2E44489F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19250" y="2268997"/>
            <a:ext cx="5905500" cy="605505"/>
          </a:xfrm>
          <a:prstGeom prst="rect">
            <a:avLst/>
          </a:prstGeom>
        </p:spPr>
      </p:pic>
      <p:sp>
        <p:nvSpPr>
          <p:cNvPr id="3" name="Text Placeholder 2">
            <a:extLst>
              <a:ext uri="{FF2B5EF4-FFF2-40B4-BE49-F238E27FC236}">
                <a16:creationId xmlns:a16="http://schemas.microsoft.com/office/drawing/2014/main" id="{A25A22C1-D8F5-4786-9740-69D95B250F69}"/>
              </a:ext>
            </a:extLst>
          </p:cNvPr>
          <p:cNvSpPr>
            <a:spLocks noGrp="1"/>
          </p:cNvSpPr>
          <p:nvPr>
            <p:ph type="body" sz="quarter" idx="10" hasCustomPrompt="1"/>
          </p:nvPr>
        </p:nvSpPr>
        <p:spPr>
          <a:xfrm>
            <a:off x="184150" y="4498811"/>
            <a:ext cx="8775700" cy="187325"/>
          </a:xfrm>
        </p:spPr>
        <p:txBody>
          <a:bodyPr rtlCol="0" anchor="b">
            <a:noAutofit/>
          </a:bodyPr>
          <a:lstStyle>
            <a:lvl1pPr marL="0" indent="0">
              <a:buNone/>
              <a:defRPr lang="en-US" sz="600" kern="1200" dirty="0">
                <a:solidFill>
                  <a:schemeClr val="bg1">
                    <a:lumMod val="65000"/>
                  </a:schemeClr>
                </a:solidFill>
                <a:latin typeface="+mn-lt"/>
                <a:ea typeface="+mn-ea"/>
                <a:cs typeface="+mn-cs"/>
              </a:defRPr>
            </a:lvl1pPr>
          </a:lstStyle>
          <a:p>
            <a:pPr lvl="0" rtl="0"/>
            <a:r>
              <a:rPr lang="ja-jp"/>
              <a:t>Add specific disclaimers for products/services referenced in this presentation here.</a:t>
            </a:r>
          </a:p>
        </p:txBody>
      </p:sp>
      <p:sp>
        <p:nvSpPr>
          <p:cNvPr id="4" name="TextBox 3">
            <a:extLst>
              <a:ext uri="{FF2B5EF4-FFF2-40B4-BE49-F238E27FC236}">
                <a16:creationId xmlns:a16="http://schemas.microsoft.com/office/drawing/2014/main" id="{0B92AFF1-3A65-4865-9263-DF415AAE84C6}"/>
              </a:ext>
            </a:extLst>
          </p:cNvPr>
          <p:cNvSpPr txBox="1"/>
          <p:nvPr userDrawn="1"/>
        </p:nvSpPr>
        <p:spPr>
          <a:xfrm>
            <a:off x="184150" y="4705350"/>
            <a:ext cx="8775702" cy="3048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Tree>
    <p:extLst>
      <p:ext uri="{BB962C8B-B14F-4D97-AF65-F5344CB8AC3E}">
        <p14:creationId xmlns:p14="http://schemas.microsoft.com/office/powerpoint/2010/main" val="1810440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rot="5400000">
            <a:off x="4017733" y="17236"/>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3" y="2982693"/>
            <a:ext cx="5514975" cy="249299"/>
          </a:xfrm>
        </p:spPr>
        <p:txBody>
          <a:bodyPr rtlCol="0">
            <a:spAutoFit/>
          </a:bodyPr>
          <a:lstStyle>
            <a:lvl1pPr marL="0" indent="0" algn="l">
              <a:lnSpc>
                <a:spcPct val="9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solidFill>
                  <a:schemeClr val="bg1"/>
                </a:solidFill>
              </a:defRPr>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0" y="1183487"/>
            <a:ext cx="6237287" cy="1677382"/>
          </a:xfrm>
        </p:spPr>
        <p:txBody>
          <a:bodyPr rtlCol="0" anchor="b"/>
          <a:lstStyle>
            <a:lvl1pPr>
              <a:defRPr sz="4000">
                <a:solidFill>
                  <a:schemeClr val="bg1"/>
                </a:solidFill>
              </a:defRPr>
            </a:lvl1pPr>
          </a:lstStyle>
          <a:p>
            <a:pPr rtl="0"/>
            <a:r>
              <a:rPr lang="ja-jp"/>
              <a:t>Presentation title </a:t>
            </a:r>
            <a:br>
              <a:rPr lang="en-US"/>
            </a:br>
            <a:r>
              <a:rPr lang="ja-jp"/>
              <a:t>extends to two </a:t>
            </a:r>
            <a:br>
              <a:rPr lang="en-US"/>
            </a:br>
            <a:r>
              <a:rPr lang="ja-jp"/>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ja-jp"/>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6"/>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5"/>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ja-jp"/>
              <a:t>Image credit </a:t>
            </a:r>
          </a:p>
        </p:txBody>
      </p:sp>
      <p:sp>
        <p:nvSpPr>
          <p:cNvPr id="3" name="Subtitle 2"/>
          <p:cNvSpPr>
            <a:spLocks noGrp="1"/>
          </p:cNvSpPr>
          <p:nvPr>
            <p:ph type="subTitle" idx="1"/>
          </p:nvPr>
        </p:nvSpPr>
        <p:spPr>
          <a:xfrm>
            <a:off x="1941479" y="2961602"/>
            <a:ext cx="6834221" cy="249299"/>
          </a:xfrm>
        </p:spPr>
        <p:txBody>
          <a:bodyPr vert="horz" wrap="square" lIns="0" tIns="0" rIns="0" bIns="0" rtlCol="0">
            <a:spAutoFit/>
          </a:bodyPr>
          <a:lstStyle>
            <a:lvl1pPr marL="0" indent="0">
              <a:buNone/>
              <a:defRPr lang="en-US" sz="1800" dirty="0"/>
            </a:lvl1pPr>
          </a:lstStyle>
          <a:p>
            <a:pPr marL="228600" marR="0" lvl="0" indent="-228600" algn="l" defTabSz="685800" rtl="0" eaLnBrk="1" fontAlgn="auto" latinLnBrk="0" hangingPunct="1">
              <a:lnSpc>
                <a:spcPct val="90000"/>
              </a:lnSpc>
              <a:spcBef>
                <a:spcPts val="2000"/>
              </a:spcBef>
              <a:spcAft>
                <a:spcPts val="0"/>
              </a:spcAft>
              <a:buClr>
                <a:schemeClr val="tx2"/>
              </a:buClr>
              <a:buSzTx/>
              <a:tabLst/>
              <a:defRPr/>
            </a:pPr>
            <a:r>
              <a:rPr lang="ja-jp"/>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79" y="3898203"/>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79" y="4111390"/>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0" y="4736637"/>
            <a:ext cx="4386263" cy="152400"/>
          </a:xfrm>
        </p:spPr>
        <p:txBody>
          <a:bodyPr rtlCol="0"/>
          <a:lstStyle>
            <a:lvl1pPr algn="l">
              <a:defRPr>
                <a:solidFill>
                  <a:schemeClr val="bg1">
                    <a:lumMod val="50000"/>
                  </a:schemeClr>
                </a:solidFill>
              </a:defRPr>
            </a:lvl1pPr>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63868"/>
            <a:ext cx="4386263"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50000"/>
                  </a:schemeClr>
                </a:solidFill>
              </a:rPr>
              <a:t>© </a:t>
            </a:r>
            <a:r>
              <a:rPr lang="en-US" sz="600">
                <a:solidFill>
                  <a:schemeClr val="bg1">
                    <a:lumMod val="50000"/>
                  </a:schemeClr>
                </a:solidFill>
              </a:rPr>
              <a:t>2024</a:t>
            </a:r>
            <a:r>
              <a:rPr lang="ja-jp"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79" y="1756442"/>
            <a:ext cx="6834220" cy="1108800"/>
          </a:xfrm>
        </p:spPr>
        <p:txBody>
          <a:bodyPr rtlCol="0" anchor="b"/>
          <a:lstStyle>
            <a:lvl1pPr>
              <a:lnSpc>
                <a:spcPct val="90000"/>
              </a:lnSpc>
              <a:defRPr sz="4000" b="1" i="0">
                <a:latin typeface="+mj-lt"/>
              </a:defRPr>
            </a:lvl1pPr>
          </a:lstStyle>
          <a:p>
            <a:pPr rtl="0"/>
            <a:r>
              <a:rPr lang="ja-jp"/>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5" y="2972006"/>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5" y="1764875"/>
            <a:ext cx="6834220" cy="1108800"/>
          </a:xfrm>
        </p:spPr>
        <p:txBody>
          <a:bodyPr rtlCol="0" anchor="b"/>
          <a:lstStyle>
            <a:lvl1pPr>
              <a:lnSpc>
                <a:spcPct val="90000"/>
              </a:lnSpc>
              <a:defRPr sz="4000" b="1" i="0">
                <a:latin typeface="+mj-lt"/>
              </a:defRPr>
            </a:lvl1pPr>
          </a:lstStyle>
          <a:p>
            <a:pPr rtl="0"/>
            <a:r>
              <a:rPr lang="ja-jp"/>
              <a:t>Divider title can</a:t>
            </a:r>
            <a:br>
              <a:rPr lang="en-US"/>
            </a:br>
            <a:r>
              <a:rPr lang="ja-jp"/>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840702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3D827C1-A154-4A9B-B685-48DFB0F8FC25}"/>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11485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ja-jp"/>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368490" y="1188720"/>
            <a:ext cx="840702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2460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70554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5371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490" y="365760"/>
            <a:ext cx="8407020" cy="398571"/>
          </a:xfrm>
          <a:prstGeom prst="rect">
            <a:avLst/>
          </a:prstGeom>
        </p:spPr>
        <p:txBody>
          <a:bodyPr vert="horz" wrap="square" lIns="0" tIns="0" rIns="0" bIns="0" rtlCol="0" anchor="t" anchorCtr="0">
            <a:spAutoFit/>
          </a:bodyPr>
          <a:lstStyle/>
          <a:p>
            <a:pPr rtl="0"/>
            <a:r>
              <a:rPr lang="ja-jp"/>
              <a:t>マスター タイトルの書式設定</a:t>
            </a:r>
          </a:p>
        </p:txBody>
      </p:sp>
      <p:sp>
        <p:nvSpPr>
          <p:cNvPr id="3" name="Text Placeholder 2"/>
          <p:cNvSpPr>
            <a:spLocks noGrp="1"/>
          </p:cNvSpPr>
          <p:nvPr>
            <p:ph type="body" idx="1"/>
          </p:nvPr>
        </p:nvSpPr>
        <p:spPr>
          <a:xfrm>
            <a:off x="368490" y="1188720"/>
            <a:ext cx="8407020" cy="3589020"/>
          </a:xfrm>
          <a:prstGeom prst="rect">
            <a:avLst/>
          </a:prstGeom>
        </p:spPr>
        <p:txBody>
          <a:bodyPr vert="horz" lIns="0" tIns="0" rIns="0" bIns="0" rtlCol="0">
            <a:normAutofit/>
          </a:bodyPr>
          <a:lstStyle/>
          <a:p>
            <a:pPr lvl="0" rtl="0"/>
            <a:r>
              <a:rPr lang="ja-jp"/>
              <a:t>マスター テキストの書式設定</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5" name="Footer Placeholder 3"/>
          <p:cNvSpPr>
            <a:spLocks noGrp="1"/>
          </p:cNvSpPr>
          <p:nvPr>
            <p:ph type="ftr" sz="quarter" idx="3"/>
          </p:nvPr>
        </p:nvSpPr>
        <p:spPr>
          <a:xfrm>
            <a:off x="4572000" y="4857750"/>
            <a:ext cx="4386263" cy="152400"/>
          </a:xfrm>
          <a:prstGeom prst="rect">
            <a:avLst/>
          </a:prstGeom>
        </p:spPr>
        <p:txBody>
          <a:bodyPr vert="horz" lIns="0" tIns="0" rIns="0" bIns="0" rtlCol="0" anchor="b"/>
          <a:lstStyle>
            <a:lvl1pPr algn="r">
              <a:defRPr sz="600">
                <a:solidFill>
                  <a:schemeClr val="bg1">
                    <a:lumMod val="65000"/>
                  </a:schemeClr>
                </a:solidFill>
              </a:defRPr>
            </a:lvl1pPr>
          </a:lstStyle>
          <a:p>
            <a:pPr rtl="0"/>
            <a:endParaRPr lang="en-US"/>
          </a:p>
        </p:txBody>
      </p:sp>
    </p:spTree>
    <p:extLst>
      <p:ext uri="{BB962C8B-B14F-4D97-AF65-F5344CB8AC3E}">
        <p14:creationId xmlns:p14="http://schemas.microsoft.com/office/powerpoint/2010/main" val="151994659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90" r:id="rId3"/>
    <p:sldLayoutId id="2147483691" r:id="rId4"/>
    <p:sldLayoutId id="2147483675" r:id="rId5"/>
    <p:sldLayoutId id="2147483676" r:id="rId6"/>
    <p:sldLayoutId id="2147483680" r:id="rId7"/>
    <p:sldLayoutId id="2147483681" r:id="rId8"/>
    <p:sldLayoutId id="2147483685" r:id="rId9"/>
    <p:sldLayoutId id="2147483686" r:id="rId10"/>
    <p:sldLayoutId id="2147483682" r:id="rId11"/>
    <p:sldLayoutId id="2147483692" r:id="rId12"/>
    <p:sldLayoutId id="2147483683" r:id="rId13"/>
    <p:sldLayoutId id="2147483684" r:id="rId14"/>
    <p:sldLayoutId id="2147483694" r:id="rId15"/>
    <p:sldLayoutId id="2147483667" r:id="rId16"/>
    <p:sldLayoutId id="2147483673" r:id="rId17"/>
    <p:sldLayoutId id="2147483659" r:id="rId18"/>
    <p:sldLayoutId id="2147483693" r:id="rId19"/>
    <p:sldLayoutId id="2147483688" r:id="rId20"/>
    <p:sldLayoutId id="2147483689" r:id="rId21"/>
    <p:sldLayoutId id="2147483674" r:id="rId22"/>
    <p:sldLayoutId id="2147483687" r:id="rId23"/>
    <p:sldLayoutId id="2147483669"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orient="horz" pos="230" userDrawn="1">
          <p15:clr>
            <a:srgbClr val="A4A3A4"/>
          </p15:clr>
        </p15:guide>
        <p15:guide id="4" orient="horz" pos="3060" userDrawn="1">
          <p15:clr>
            <a:srgbClr val="A4A3A4"/>
          </p15:clr>
        </p15:guide>
        <p15:guide id="5" pos="231" userDrawn="1">
          <p15:clr>
            <a:srgbClr val="A4A3A4"/>
          </p15:clr>
        </p15:guide>
        <p15:guide id="6" pos="5528" userDrawn="1">
          <p15:clr>
            <a:srgbClr val="A4A3A4"/>
          </p15:clr>
        </p15:guide>
        <p15:guide id="7" pos="116" userDrawn="1">
          <p15:clr>
            <a:srgbClr val="A4A3A4"/>
          </p15:clr>
        </p15:guide>
        <p15:guide id="8" orient="horz" pos="3156" userDrawn="1">
          <p15:clr>
            <a:srgbClr val="A4A3A4"/>
          </p15:clr>
        </p15:guide>
        <p15:guide id="9" pos="5643" userDrawn="1">
          <p15:clr>
            <a:srgbClr val="A4A3A4"/>
          </p15:clr>
        </p15:guide>
        <p15:guide id="10" orient="horz" pos="3011" userDrawn="1">
          <p15:clr>
            <a:srgbClr val="A4A3A4"/>
          </p15:clr>
        </p15:guide>
        <p15:guide id="11" orient="horz" pos="74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34.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venturewell.org/tools_for_design/introduction/"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hyperlink" Target="https://engineeringforoneplanet.org/wp-content/uploads/EOP-13-Ideas-Integrating-Sustainability.pdf" TargetMode="External"/><Relationship Id="rId5" Type="http://schemas.openxmlformats.org/officeDocument/2006/relationships/hyperlink" Target="https://engineeringforoneplanet.org/transforming-curricula/" TargetMode="Externa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hyperlink" Target="https://www.coursera.org/learn/uva-darden-design-thinking-ideas-to-action" TargetMode="External"/><Relationship Id="rId13" Type="http://schemas.openxmlformats.org/officeDocument/2006/relationships/hyperlink" Target="https://www.edx.org/learn/business-administration/massachusetts-institute-of-technology-product-and-service-creation-in-the-internet-age?index=product&amp;queryID=377e4834c3032b21b3b5ce98172eaf62&amp;position=11&amp;results_level=second-level-results&amp;term=product+ideation&amp;objectID=course-f8b0bac1-de46-4c26-bc3c-62d48ad70a32&amp;campaign=Product+and+Service+Creation+in+the+Internet+Age&amp;source=edX&amp;product_category=course&amp;placement_url=https%3A%2F%2Fwww.edx.org%2Fsearch" TargetMode="External"/><Relationship Id="rId18" Type="http://schemas.openxmlformats.org/officeDocument/2006/relationships/hyperlink" Target="https://www.qmarkets.net/?utm_medium=ppc&amp;utm_campaign=Tier%201%20Countries%20%26%20US%20%7C%20Brand&amp;utm_source=adwords&amp;utm_term=qmarkets&amp;hsa_grp=42450082027&amp;hsa_tgt=kwd-16116668364&amp;hsa_ver=3&amp;hsa_ad=294465164395&amp;hsa_net=adwords&amp;hsa_kw=qmarkets&amp;hsa_mt=e&amp;hsa_acc=3759777188&amp;hsa_cam=754443992&amp;hsa_src=g&amp;gad_source=1&amp;gclid=Cj0KCQiAuqKqBhDxARIsAFZELmIzj9br8d29W2uRgdCG31KRzeu4A21w1mlAMjsAWuEukP9TirCnr2EaAgThEALw_wcB" TargetMode="External"/><Relationship Id="rId3" Type="http://schemas.openxmlformats.org/officeDocument/2006/relationships/image" Target="../media/image19.png"/><Relationship Id="rId7" Type="http://schemas.openxmlformats.org/officeDocument/2006/relationships/hyperlink" Target="https://www.coursera.org/learn/uva-darden-design-thinking-innovation" TargetMode="External"/><Relationship Id="rId12" Type="http://schemas.openxmlformats.org/officeDocument/2006/relationships/hyperlink" Target="https://www.edx.org/learn/business-administration/university-of-british-columbia-re-imagine-work-course-3?index=product&amp;queryID=91e0b363ab0e079df6adf83e68ee3d2d&amp;position=2&amp;results_level=first-level-results&amp;term=product+ideation&amp;objectID=course-a5992368-877f-4831-a44f-90c08e264252&amp;campaign=Human-Centered+Design+for+Work+at+a+Distance%3A+Prototype+Solutions&amp;source=edX&amp;product_category=course&amp;placement_url=https%3A%2F%2Fwww.edx.org%2Fsearch" TargetMode="External"/><Relationship Id="rId17" Type="http://schemas.openxmlformats.org/officeDocument/2006/relationships/hyperlink" Target="https://www.lucidchart.com/pages/" TargetMode="External"/><Relationship Id="rId2" Type="http://schemas.openxmlformats.org/officeDocument/2006/relationships/notesSlide" Target="../notesSlides/notesSlide30.xml"/><Relationship Id="rId16" Type="http://schemas.openxmlformats.org/officeDocument/2006/relationships/hyperlink" Target="https://www.microsoft.com/en-us/microsoft-365/onenote/digital-note-taking-app" TargetMode="External"/><Relationship Id="rId20" Type="http://schemas.openxmlformats.org/officeDocument/2006/relationships/hyperlink" Target="https://stormboard.com/product/stormai" TargetMode="External"/><Relationship Id="rId1" Type="http://schemas.openxmlformats.org/officeDocument/2006/relationships/slideLayout" Target="../slideLayouts/slideLayout16.xml"/><Relationship Id="rId6" Type="http://schemas.openxmlformats.org/officeDocument/2006/relationships/hyperlink" Target="http://www.jcdiehl.nl/d4s-sbs/M6.pdf" TargetMode="External"/><Relationship Id="rId11" Type="http://schemas.openxmlformats.org/officeDocument/2006/relationships/hyperlink" Target="https://www.edx.org/learn/business-administration/dartmouth-college-developing-breakthrough-innovations-with-the-three?index=product&amp;queryID=91e0b363ab0e079df6adf83e68ee3d2d&amp;position=4&amp;results_level=first-level-results&amp;term=product+ideation&amp;objectID=course-7a4146ad-b7a9-4981-a358-39189cdb5ace&amp;campaign=Developing+Breakthrough+Innovations+with+the+Three+Box+Solution&amp;source=edX&amp;product_category=course&amp;placement_url=https%3A%2F%2Fwww.edx.org%2Fsearch" TargetMode="External"/><Relationship Id="rId5" Type="http://schemas.openxmlformats.org/officeDocument/2006/relationships/hyperlink" Target="http://&#160;http:/www.jcdiehl.nl/d4s-sbs/" TargetMode="External"/><Relationship Id="rId15" Type="http://schemas.openxmlformats.org/officeDocument/2006/relationships/hyperlink" Target="https://miro.com/" TargetMode="External"/><Relationship Id="rId10" Type="http://schemas.openxmlformats.org/officeDocument/2006/relationships/hyperlink" Target="https://www.coursera.org/specializations/product-ideation-design-and-management" TargetMode="External"/><Relationship Id="rId19" Type="http://schemas.openxmlformats.org/officeDocument/2006/relationships/hyperlink" Target="https://stormboard.com/home" TargetMode="External"/><Relationship Id="rId4" Type="http://schemas.microsoft.com/office/2007/relationships/hdphoto" Target="../media/hdphoto2.wdp"/><Relationship Id="rId9" Type="http://schemas.openxmlformats.org/officeDocument/2006/relationships/hyperlink" Target="https://www.coursera.org/learn/innovation-through-design" TargetMode="External"/><Relationship Id="rId14" Type="http://schemas.openxmlformats.org/officeDocument/2006/relationships/hyperlink" Target="https://coggle.it/?lang=en-US"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160;http:/www.jcdiehl.nl/d4s-sbs/" TargetMode="External"/><Relationship Id="rId13" Type="http://schemas.openxmlformats.org/officeDocument/2006/relationships/hyperlink" Target="http://engineeringforoneplanet.org/wp-content/uploads/EOP_Framework_2023.pdf" TargetMode="External"/><Relationship Id="rId3" Type="http://schemas.openxmlformats.org/officeDocument/2006/relationships/image" Target="../media/image19.png"/><Relationship Id="rId7" Type="http://schemas.openxmlformats.org/officeDocument/2006/relationships/hyperlink" Target="https://simapro.com/" TargetMode="External"/><Relationship Id="rId12" Type="http://schemas.openxmlformats.org/officeDocument/2006/relationships/hyperlink" Target="http://engineeringforoneplanet.org/" TargetMode="External"/><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hyperlink" Target="https://www.greenspec.co.uk/" TargetMode="External"/><Relationship Id="rId11" Type="http://schemas.openxmlformats.org/officeDocument/2006/relationships/hyperlink" Target="http://learn.toolingu.com/classes/materials-for-lightweighting-275/" TargetMode="External"/><Relationship Id="rId5" Type="http://schemas.openxmlformats.org/officeDocument/2006/relationships/hyperlink" Target="https://apps.autodesk.com/INVNTOR/en/Detail/Index?id=8391666263963684768&amp;appLang=en&amp;os=Win64" TargetMode="External"/><Relationship Id="rId15" Type="http://schemas.openxmlformats.org/officeDocument/2006/relationships/hyperlink" Target="http://venturewell.org/tools_for_design/greener-materials/" TargetMode="External"/><Relationship Id="rId10" Type="http://schemas.openxmlformats.org/officeDocument/2006/relationships/hyperlink" Target="http://learn.toolingu.com/catalog-landing/?q=" TargetMode="External"/><Relationship Id="rId4" Type="http://schemas.microsoft.com/office/2007/relationships/hdphoto" Target="../media/hdphoto2.wdp"/><Relationship Id="rId9" Type="http://schemas.openxmlformats.org/officeDocument/2006/relationships/hyperlink" Target="http://www.jcdiehl.nl/d4s-sbs/MH.pdf" TargetMode="External"/><Relationship Id="rId14" Type="http://schemas.openxmlformats.org/officeDocument/2006/relationships/hyperlink" Target="http://venturewell.org/tools_for_design/introductio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engineeringforoneplanet.org/wp-content/uploads/EOP_Framework_2023.pdf" TargetMode="External"/><Relationship Id="rId13" Type="http://schemas.openxmlformats.org/officeDocument/2006/relationships/hyperlink" Target="https://gbs.autodesk.com/gbs" TargetMode="External"/><Relationship Id="rId3" Type="http://schemas.openxmlformats.org/officeDocument/2006/relationships/image" Target="../media/image19.png"/><Relationship Id="rId7" Type="http://schemas.openxmlformats.org/officeDocument/2006/relationships/hyperlink" Target="http://&#160;https:/engineeringforoneplanet.org/" TargetMode="External"/><Relationship Id="rId12" Type="http://schemas.openxmlformats.org/officeDocument/2006/relationships/hyperlink" Target="https://energyplus.net/"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hyperlink" Target="http://www.jcdiehl.nl/d4s-sbs/MI.pdf" TargetMode="External"/><Relationship Id="rId11" Type="http://schemas.openxmlformats.org/officeDocument/2006/relationships/hyperlink" Target="https://venturewell.org/tools_for_design/energy-effectiveness/" TargetMode="External"/><Relationship Id="rId5" Type="http://schemas.openxmlformats.org/officeDocument/2006/relationships/hyperlink" Target="http://www.jcdiehl.nl/d4s-sbs/" TargetMode="External"/><Relationship Id="rId10" Type="http://schemas.openxmlformats.org/officeDocument/2006/relationships/hyperlink" Target="https://venturewell.org/tools_for_design/introduction/" TargetMode="External"/><Relationship Id="rId4" Type="http://schemas.microsoft.com/office/2007/relationships/hdphoto" Target="../media/hdphoto2.wdp"/><Relationship Id="rId9" Type="http://schemas.openxmlformats.org/officeDocument/2006/relationships/hyperlink" Target="http://engineeringforoneplanet.org/wp-content/uploads/EOP-Framework_Quickstart-Activity-Guide_2023.pdf" TargetMode="External"/><Relationship Id="rId14" Type="http://schemas.openxmlformats.org/officeDocument/2006/relationships/hyperlink" Target="https://venturewell.org/wp-content/uploads/Ecolizer-2.0-LCA-tables.pdf"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learn.toolingu.com/classes/bill-of-materials-overview-110/" TargetMode="External"/><Relationship Id="rId13" Type="http://schemas.openxmlformats.org/officeDocument/2006/relationships/hyperlink" Target="https://www.autodesk.com/certification/learn/course/fusion360-cam-design-manufacturing-professional/module/3SOIsXEsA8yNYHWUZET2ke?us_oa=dotcom-us&amp;us_si=45c2720c-a3fd-4270-b984-dfb8723ecf57&amp;us_st=manufacturing" TargetMode="External"/><Relationship Id="rId3" Type="http://schemas.microsoft.com/office/2018/10/relationships/comments" Target="../comments/modernComment_184_4DF5902A.xml"/><Relationship Id="rId7" Type="http://schemas.openxmlformats.org/officeDocument/2006/relationships/hyperlink" Target="https://learn.toolingu.com/classes/intro-to-supply-chain-management-140/" TargetMode="External"/><Relationship Id="rId12" Type="http://schemas.openxmlformats.org/officeDocument/2006/relationships/hyperlink" Target="https://www.autodesk.com/certification/learn/course/fusion360-intro-design-manufacturing-associate" TargetMode="External"/><Relationship Id="rId17" Type="http://schemas.openxmlformats.org/officeDocument/2006/relationships/hyperlink" Target="https://www.autodesk.com/products/fusion-360/overview?mktvar002=5022374|SEM|16456115465||&amp;mkwid=|pcrid||pkw||pmt||pdv|c|slid||pgrid||ptaid||pid|&amp;utm_medium=cpc&amp;utm_source=google&amp;utm_campaign&amp;utm_term&amp;utm_content=|pcrid||pkw||pmt||pdv|c|slid||pgrid||ptaid||&amp;gad_source=1&amp;gclid=Cj0KCQiAuqKqBhDxARIsAFZELmIehBPq0wGUupMbjeWg1RWKl-QGMc1nZLFfHL433jwJmrNRh3PTP9QaAuVFEALw_wcB&amp;ef_id=ZTG5xAAAAH1n3wMv:20231107001632:s&amp;term=1-YEAR&amp;tab=subscription&amp;plc=F360" TargetMode="External"/><Relationship Id="rId2" Type="http://schemas.openxmlformats.org/officeDocument/2006/relationships/notesSlide" Target="../notesSlides/notesSlide33.xml"/><Relationship Id="rId16" Type="http://schemas.openxmlformats.org/officeDocument/2006/relationships/hyperlink" Target="https://www.udemy.com/courses/search/?src=ukw&amp;q=manufacturing" TargetMode="External"/><Relationship Id="rId1" Type="http://schemas.openxmlformats.org/officeDocument/2006/relationships/slideLayout" Target="../slideLayouts/slideLayout16.xml"/><Relationship Id="rId6" Type="http://schemas.openxmlformats.org/officeDocument/2006/relationships/hyperlink" Target="http://learn.toolingu.com/catalog-landing/?q=" TargetMode="External"/><Relationship Id="rId11" Type="http://schemas.openxmlformats.org/officeDocument/2006/relationships/hyperlink" Target="https://www.beadelectronics.com/blog/the-5-principles-of-design-for-manufacturing-dfm" TargetMode="External"/><Relationship Id="rId5" Type="http://schemas.microsoft.com/office/2007/relationships/hdphoto" Target="../media/hdphoto2.wdp"/><Relationship Id="rId15" Type="http://schemas.openxmlformats.org/officeDocument/2006/relationships/hyperlink" Target="https://www.edx.org/search?q=manufacturing" TargetMode="External"/><Relationship Id="rId10" Type="http://schemas.openxmlformats.org/officeDocument/2006/relationships/hyperlink" Target="http://apriori.com/design-for-manufacturability/" TargetMode="External"/><Relationship Id="rId4" Type="http://schemas.openxmlformats.org/officeDocument/2006/relationships/image" Target="../media/image19.png"/><Relationship Id="rId9" Type="http://schemas.openxmlformats.org/officeDocument/2006/relationships/hyperlink" Target="https://learn.toolingu.com/classes/manufacturing-101/" TargetMode="External"/><Relationship Id="rId14" Type="http://schemas.openxmlformats.org/officeDocument/2006/relationships/hyperlink" Target="https://www.coursera.org/search?query=manufacturing"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venturewell.org/tools_for_design/measuring-sustainability/life-cycle-assessment-content/" TargetMode="External"/><Relationship Id="rId3" Type="http://schemas.openxmlformats.org/officeDocument/2006/relationships/image" Target="../media/image19.png"/><Relationship Id="rId7" Type="http://schemas.openxmlformats.org/officeDocument/2006/relationships/hyperlink" Target="http://venturewell.org/tools_for_design/design-lifetime-sharing/" TargetMode="External"/><Relationship Id="rId12" Type="http://schemas.openxmlformats.org/officeDocument/2006/relationships/hyperlink" Target="https://ecoinvent.org/" TargetMode="External"/><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hyperlink" Target="https://venturewell.org/tools_for_design/introduction/" TargetMode="External"/><Relationship Id="rId11" Type="http://schemas.openxmlformats.org/officeDocument/2006/relationships/hyperlink" Target="https://sphera.com/life-cycle-assessment-lca-software/" TargetMode="External"/><Relationship Id="rId5" Type="http://schemas.openxmlformats.org/officeDocument/2006/relationships/hyperlink" Target="https://circulardesign.tools/" TargetMode="External"/><Relationship Id="rId10" Type="http://schemas.openxmlformats.org/officeDocument/2006/relationships/hyperlink" Target="http://www.sustainableminds.com/software" TargetMode="External"/><Relationship Id="rId4" Type="http://schemas.microsoft.com/office/2007/relationships/hdphoto" Target="../media/hdphoto2.wdp"/><Relationship Id="rId9" Type="http://schemas.openxmlformats.org/officeDocument/2006/relationships/hyperlink" Target="https://simapro.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90_B2B29120.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microsoft.com/office/2018/10/relationships/comments" Target="../comments/modernComment_191_3495CC68.xml"/><Relationship Id="rId7" Type="http://schemas.openxmlformats.org/officeDocument/2006/relationships/hyperlink" Target="https://2019.igem.org/Team:Penn"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hyperlink" Target="http://foto.wuestenigel.com/3d-printer-printing/" TargetMode="Externa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41BC3F-5351-B338-0233-FFF781DB8506}"/>
              </a:ext>
            </a:extLst>
          </p:cNvPr>
          <p:cNvSpPr>
            <a:spLocks noGrp="1"/>
          </p:cNvSpPr>
          <p:nvPr>
            <p:ph type="title"/>
          </p:nvPr>
        </p:nvSpPr>
        <p:spPr>
          <a:xfrm>
            <a:off x="376879" y="1210670"/>
            <a:ext cx="2668638" cy="1169551"/>
          </a:xfrm>
        </p:spPr>
        <p:txBody>
          <a:bodyPr rtlCol="0"/>
          <a:lstStyle/>
          <a:p>
            <a:pPr rtl="0">
              <a:lnSpc>
                <a:spcPct val="100000"/>
              </a:lnSpc>
            </a:pPr>
            <a:r>
              <a:rPr lang="ja-JP" altLang="en-US" sz="3600" dirty="0">
                <a:solidFill>
                  <a:schemeClr val="bg1"/>
                </a:solidFill>
                <a:ea typeface="Meiryo" panose="020B0604030504040204" pitchFamily="34" charset="-128"/>
              </a:rPr>
              <a:t>モジュール </a:t>
            </a:r>
            <a:r>
              <a:rPr lang="en-US" altLang="ja-JP" sz="3600" dirty="0">
                <a:solidFill>
                  <a:schemeClr val="bg1"/>
                </a:solidFill>
                <a:ea typeface="Meiryo" panose="020B0604030504040204" pitchFamily="34" charset="-128"/>
              </a:rPr>
              <a:t>1</a:t>
            </a:r>
            <a:br>
              <a:rPr lang="ja-JP" altLang="en-US" sz="3600" dirty="0">
                <a:solidFill>
                  <a:schemeClr val="bg1"/>
                </a:solidFill>
                <a:ea typeface="Meiryo" panose="020B0604030504040204" pitchFamily="34" charset="-128"/>
              </a:rPr>
            </a:br>
            <a:r>
              <a:rPr lang="ja-JP" altLang="en-US" sz="2000" b="0" dirty="0">
                <a:solidFill>
                  <a:schemeClr val="bg1"/>
                </a:solidFill>
                <a:ea typeface="Meiryo" panose="020B0604030504040204" pitchFamily="34" charset="-128"/>
              </a:rPr>
              <a:t>サステナビリティを</a:t>
            </a:r>
            <a:br>
              <a:rPr lang="en-US" altLang="ja-JP" sz="2000" b="0" dirty="0">
                <a:solidFill>
                  <a:schemeClr val="bg1"/>
                </a:solidFill>
                <a:ea typeface="Meiryo" panose="020B0604030504040204" pitchFamily="34" charset="-128"/>
              </a:rPr>
            </a:br>
            <a:r>
              <a:rPr lang="ja-JP" altLang="en-US" sz="2000" b="0" dirty="0">
                <a:solidFill>
                  <a:schemeClr val="bg1"/>
                </a:solidFill>
                <a:ea typeface="Meiryo" panose="020B0604030504040204" pitchFamily="34" charset="-128"/>
              </a:rPr>
              <a:t>考慮した設計</a:t>
            </a:r>
          </a:p>
        </p:txBody>
      </p:sp>
      <p:pic>
        <p:nvPicPr>
          <p:cNvPr id="3" name="Picture 2">
            <a:extLst>
              <a:ext uri="{FF2B5EF4-FFF2-40B4-BE49-F238E27FC236}">
                <a16:creationId xmlns:a16="http://schemas.microsoft.com/office/drawing/2014/main" id="{3A5CB9F3-8593-F6E9-36A1-C63988E3BDFA}"/>
              </a:ext>
            </a:extLst>
          </p:cNvPr>
          <p:cNvPicPr>
            <a:picLocks noChangeAspect="1"/>
          </p:cNvPicPr>
          <p:nvPr/>
        </p:nvPicPr>
        <p:blipFill>
          <a:blip r:embed="rId3"/>
          <a:stretch>
            <a:fillRect/>
          </a:stretch>
        </p:blipFill>
        <p:spPr>
          <a:xfrm>
            <a:off x="2944536" y="901154"/>
            <a:ext cx="5961155" cy="4076174"/>
          </a:xfrm>
          <a:prstGeom prst="rect">
            <a:avLst/>
          </a:prstGeom>
        </p:spPr>
      </p:pic>
      <p:pic>
        <p:nvPicPr>
          <p:cNvPr id="4" name="Picture 3">
            <a:extLst>
              <a:ext uri="{FF2B5EF4-FFF2-40B4-BE49-F238E27FC236}">
                <a16:creationId xmlns:a16="http://schemas.microsoft.com/office/drawing/2014/main" id="{FC21F344-C907-1961-FFA0-F1769B40F139}"/>
              </a:ext>
            </a:extLst>
          </p:cNvPr>
          <p:cNvPicPr>
            <a:picLocks noChangeAspect="1"/>
          </p:cNvPicPr>
          <p:nvPr/>
        </p:nvPicPr>
        <p:blipFill>
          <a:blip r:embed="rId4"/>
          <a:stretch>
            <a:fillRect/>
          </a:stretch>
        </p:blipFill>
        <p:spPr>
          <a:xfrm>
            <a:off x="254466" y="166173"/>
            <a:ext cx="3151464" cy="650586"/>
          </a:xfrm>
          <a:prstGeom prst="rect">
            <a:avLst/>
          </a:prstGeom>
        </p:spPr>
      </p:pic>
    </p:spTree>
    <p:extLst>
      <p:ext uri="{BB962C8B-B14F-4D97-AF65-F5344CB8AC3E}">
        <p14:creationId xmlns:p14="http://schemas.microsoft.com/office/powerpoint/2010/main" val="506154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80560-75FC-FD4E-5E78-553BC7BA5B66}"/>
              </a:ext>
            </a:extLst>
          </p:cNvPr>
          <p:cNvPicPr>
            <a:picLocks noChangeAspect="1"/>
          </p:cNvPicPr>
          <p:nvPr/>
        </p:nvPicPr>
        <p:blipFill>
          <a:blip r:embed="rId3"/>
          <a:srcRect t="360" b="360"/>
          <a:stretch/>
        </p:blipFill>
        <p:spPr>
          <a:xfrm>
            <a:off x="1" y="0"/>
            <a:ext cx="5372099" cy="5143500"/>
          </a:xfrm>
          <a:prstGeom prst="rect">
            <a:avLst/>
          </a:prstGeom>
        </p:spPr>
      </p:pic>
      <p:sp>
        <p:nvSpPr>
          <p:cNvPr id="6" name="Rectangle 5">
            <a:extLst>
              <a:ext uri="{FF2B5EF4-FFF2-40B4-BE49-F238E27FC236}">
                <a16:creationId xmlns:a16="http://schemas.microsoft.com/office/drawing/2014/main" id="{53F04202-BD62-31C6-672A-16A1B1BC8D31}"/>
              </a:ext>
            </a:extLst>
          </p:cNvPr>
          <p:cNvSpPr/>
          <p:nvPr/>
        </p:nvSpPr>
        <p:spPr>
          <a:xfrm>
            <a:off x="0" y="0"/>
            <a:ext cx="5343525" cy="2667000"/>
          </a:xfrm>
          <a:prstGeom prst="rect">
            <a:avLst/>
          </a:prstGeom>
          <a:gradFill flip="none" rotWithShape="1">
            <a:gsLst>
              <a:gs pos="42000">
                <a:schemeClr val="tx1">
                  <a:alpha val="85000"/>
                </a:schemeClr>
              </a:gs>
              <a:gs pos="100000">
                <a:schemeClr val="tx1">
                  <a:alpha val="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5" name="Text Placeholder 4">
            <a:extLst>
              <a:ext uri="{FF2B5EF4-FFF2-40B4-BE49-F238E27FC236}">
                <a16:creationId xmlns:a16="http://schemas.microsoft.com/office/drawing/2014/main" id="{7F2C2CE0-ED62-BF50-AC74-71EC4167FD18}"/>
              </a:ext>
            </a:extLst>
          </p:cNvPr>
          <p:cNvSpPr>
            <a:spLocks noGrp="1"/>
          </p:cNvSpPr>
          <p:nvPr>
            <p:ph type="body" sz="quarter" idx="13"/>
          </p:nvPr>
        </p:nvSpPr>
        <p:spPr>
          <a:xfrm>
            <a:off x="368300" y="1155576"/>
            <a:ext cx="4660710" cy="246221"/>
          </a:xfrm>
        </p:spPr>
        <p:txBody>
          <a:bodyPr rtlCol="0"/>
          <a:lstStyle/>
          <a:p>
            <a:pPr rtl="0"/>
            <a:r>
              <a:rPr lang="ja-JP" altLang="en-US" dirty="0">
                <a:solidFill>
                  <a:schemeClr val="bg1"/>
                </a:solidFill>
                <a:ea typeface="Meiryo" panose="020B0604030504040204" pitchFamily="34" charset="-128"/>
              </a:rPr>
              <a:t>顧客や投資家からの圧力</a:t>
            </a:r>
          </a:p>
        </p:txBody>
      </p:sp>
      <p:sp>
        <p:nvSpPr>
          <p:cNvPr id="4" name="Title 3">
            <a:extLst>
              <a:ext uri="{FF2B5EF4-FFF2-40B4-BE49-F238E27FC236}">
                <a16:creationId xmlns:a16="http://schemas.microsoft.com/office/drawing/2014/main" id="{6E49E2F2-70C8-3A0E-4E31-3F86DE926FEA}"/>
              </a:ext>
            </a:extLst>
          </p:cNvPr>
          <p:cNvSpPr>
            <a:spLocks noGrp="1"/>
          </p:cNvSpPr>
          <p:nvPr>
            <p:ph type="title"/>
          </p:nvPr>
        </p:nvSpPr>
        <p:spPr>
          <a:xfrm>
            <a:off x="296649" y="451884"/>
            <a:ext cx="4660710" cy="620170"/>
          </a:xfrm>
        </p:spPr>
        <p:txBody>
          <a:bodyPr rtlCol="0"/>
          <a:lstStyle/>
          <a:p>
            <a:pPr rtl="0"/>
            <a:r>
              <a:rPr lang="ja-JP" altLang="en-US" sz="1600" b="0" dirty="0">
                <a:solidFill>
                  <a:schemeClr val="bg1"/>
                </a:solidFill>
                <a:ea typeface="Meiryo" panose="020B0604030504040204" pitchFamily="34" charset="-128"/>
              </a:rPr>
              <a:t>サステナビリティを支える </a:t>
            </a:r>
            <a:r>
              <a:rPr lang="en-US" altLang="ja-JP" sz="1600" dirty="0">
                <a:solidFill>
                  <a:schemeClr val="bg1"/>
                </a:solidFill>
                <a:ea typeface="Meiryo" panose="020B0604030504040204" pitchFamily="34" charset="-128"/>
              </a:rPr>
              <a:t>3 </a:t>
            </a:r>
            <a:r>
              <a:rPr lang="ja-JP" altLang="en-US" sz="1600" dirty="0">
                <a:solidFill>
                  <a:schemeClr val="bg1"/>
                </a:solidFill>
                <a:ea typeface="Meiryo" panose="020B0604030504040204" pitchFamily="34" charset="-128"/>
              </a:rPr>
              <a:t>つの柱</a:t>
            </a:r>
            <a:br>
              <a:rPr lang="en-US" altLang="ja-JP" sz="1600" dirty="0">
                <a:solidFill>
                  <a:schemeClr val="bg1"/>
                </a:solidFill>
                <a:ea typeface="Meiryo" panose="020B0604030504040204" pitchFamily="34" charset="-128"/>
              </a:rPr>
            </a:br>
            <a:r>
              <a:rPr lang="ja-JP" altLang="en-US" dirty="0">
                <a:solidFill>
                  <a:schemeClr val="bg1"/>
                </a:solidFill>
                <a:ea typeface="Meiryo" panose="020B0604030504040204" pitchFamily="34" charset="-128"/>
              </a:rPr>
              <a:t>トリプル ボトム ライン </a:t>
            </a:r>
          </a:p>
        </p:txBody>
      </p:sp>
      <p:sp>
        <p:nvSpPr>
          <p:cNvPr id="18" name="TextBox 17">
            <a:extLst>
              <a:ext uri="{FF2B5EF4-FFF2-40B4-BE49-F238E27FC236}">
                <a16:creationId xmlns:a16="http://schemas.microsoft.com/office/drawing/2014/main" id="{7E31BBA1-B0C6-D839-56D1-639FD42428D1}"/>
              </a:ext>
            </a:extLst>
          </p:cNvPr>
          <p:cNvSpPr txBox="1"/>
          <p:nvPr/>
        </p:nvSpPr>
        <p:spPr>
          <a:xfrm>
            <a:off x="6309360" y="695628"/>
            <a:ext cx="2466340" cy="138499"/>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人、利益、地球の間でバランスをとる必要があります。</a:t>
            </a:r>
            <a:endParaRPr kumimoji="0" lang="ja-JP" altLang="en-US" sz="11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sp>
        <p:nvSpPr>
          <p:cNvPr id="23" name="Oval 22">
            <a:extLst>
              <a:ext uri="{FF2B5EF4-FFF2-40B4-BE49-F238E27FC236}">
                <a16:creationId xmlns:a16="http://schemas.microsoft.com/office/drawing/2014/main" id="{ACAC5774-3669-1761-E602-17587A5FACF5}"/>
              </a:ext>
            </a:extLst>
          </p:cNvPr>
          <p:cNvSpPr/>
          <p:nvPr/>
        </p:nvSpPr>
        <p:spPr>
          <a:xfrm flipH="1">
            <a:off x="5618324" y="1542424"/>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nvGrpSpPr>
          <p:cNvPr id="24" name="Group 23">
            <a:extLst>
              <a:ext uri="{FF2B5EF4-FFF2-40B4-BE49-F238E27FC236}">
                <a16:creationId xmlns:a16="http://schemas.microsoft.com/office/drawing/2014/main" id="{29F2A90F-7D26-0A75-C7B6-60D5408F4AF5}"/>
              </a:ext>
            </a:extLst>
          </p:cNvPr>
          <p:cNvGrpSpPr>
            <a:grpSpLocks noChangeAspect="1"/>
          </p:cNvGrpSpPr>
          <p:nvPr/>
        </p:nvGrpSpPr>
        <p:grpSpPr>
          <a:xfrm>
            <a:off x="5742285" y="1700515"/>
            <a:ext cx="252222" cy="183963"/>
            <a:chOff x="12411075" y="5362575"/>
            <a:chExt cx="34667823" cy="25285699"/>
          </a:xfrm>
          <a:solidFill>
            <a:schemeClr val="tx1"/>
          </a:solidFill>
        </p:grpSpPr>
        <p:sp>
          <p:nvSpPr>
            <p:cNvPr id="25" name="Freeform 5">
              <a:extLst>
                <a:ext uri="{FF2B5EF4-FFF2-40B4-BE49-F238E27FC236}">
                  <a16:creationId xmlns:a16="http://schemas.microsoft.com/office/drawing/2014/main" id="{B2B0D720-1B27-E84E-0EC5-3EDFCA19A926}"/>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6" name="Freeform 6">
              <a:extLst>
                <a:ext uri="{FF2B5EF4-FFF2-40B4-BE49-F238E27FC236}">
                  <a16:creationId xmlns:a16="http://schemas.microsoft.com/office/drawing/2014/main" id="{FE36E418-D86B-38CF-F00F-3CF721FD50A9}"/>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7" name="Freeform 7">
              <a:extLst>
                <a:ext uri="{FF2B5EF4-FFF2-40B4-BE49-F238E27FC236}">
                  <a16:creationId xmlns:a16="http://schemas.microsoft.com/office/drawing/2014/main" id="{1682A303-2A12-A5A0-8EB0-31A4A650D4C2}"/>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8" name="Freeform 8">
              <a:extLst>
                <a:ext uri="{FF2B5EF4-FFF2-40B4-BE49-F238E27FC236}">
                  <a16:creationId xmlns:a16="http://schemas.microsoft.com/office/drawing/2014/main" id="{9F13C9D0-476D-F6F5-070F-0B2E01D59E37}"/>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9" name="Freeform 9">
              <a:extLst>
                <a:ext uri="{FF2B5EF4-FFF2-40B4-BE49-F238E27FC236}">
                  <a16:creationId xmlns:a16="http://schemas.microsoft.com/office/drawing/2014/main" id="{7DD33F82-06AA-6DD1-A25A-EFA7B423A6F8}"/>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30" name="Freeform 10">
              <a:extLst>
                <a:ext uri="{FF2B5EF4-FFF2-40B4-BE49-F238E27FC236}">
                  <a16:creationId xmlns:a16="http://schemas.microsoft.com/office/drawing/2014/main" id="{DEF3DCCF-E66A-2548-FF2A-26C7FC2686FD}"/>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31" name="Freeform 11">
              <a:extLst>
                <a:ext uri="{FF2B5EF4-FFF2-40B4-BE49-F238E27FC236}">
                  <a16:creationId xmlns:a16="http://schemas.microsoft.com/office/drawing/2014/main" id="{FF61EF8F-E921-1B8A-8CCF-FCDCED46B320}"/>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32" name="Freeform 12">
              <a:extLst>
                <a:ext uri="{FF2B5EF4-FFF2-40B4-BE49-F238E27FC236}">
                  <a16:creationId xmlns:a16="http://schemas.microsoft.com/office/drawing/2014/main" id="{253DDFF1-0A2D-5C1C-C6FC-5B699ED7A4AE}"/>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33" name="Freeform 13">
              <a:extLst>
                <a:ext uri="{FF2B5EF4-FFF2-40B4-BE49-F238E27FC236}">
                  <a16:creationId xmlns:a16="http://schemas.microsoft.com/office/drawing/2014/main" id="{290DB545-D5B2-09A7-F231-32D01971001E}"/>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22" name="TextBox 21">
            <a:extLst>
              <a:ext uri="{FF2B5EF4-FFF2-40B4-BE49-F238E27FC236}">
                <a16:creationId xmlns:a16="http://schemas.microsoft.com/office/drawing/2014/main" id="{4751740F-9321-C924-A795-4B3296708221}"/>
              </a:ext>
            </a:extLst>
          </p:cNvPr>
          <p:cNvSpPr txBox="1"/>
          <p:nvPr/>
        </p:nvSpPr>
        <p:spPr>
          <a:xfrm>
            <a:off x="6309359" y="1542424"/>
            <a:ext cx="2527663" cy="677108"/>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82% </a:t>
            </a: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の回答者が、「サステナビリティの目標設定を追求し達成するよう</a:t>
            </a:r>
            <a:endParaRPr lang="en-US" altLang="ja-JP"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顧客からのプレッシャーを感じている」と回答しています。 </a:t>
            </a:r>
          </a:p>
        </p:txBody>
      </p:sp>
      <p:sp>
        <p:nvSpPr>
          <p:cNvPr id="36" name="TextBox 35">
            <a:extLst>
              <a:ext uri="{FF2B5EF4-FFF2-40B4-BE49-F238E27FC236}">
                <a16:creationId xmlns:a16="http://schemas.microsoft.com/office/drawing/2014/main" id="{DDA868E3-FE12-5257-325D-242ADD29E2A6}"/>
              </a:ext>
            </a:extLst>
          </p:cNvPr>
          <p:cNvSpPr txBox="1"/>
          <p:nvPr/>
        </p:nvSpPr>
        <p:spPr>
          <a:xfrm>
            <a:off x="6309360" y="2747006"/>
            <a:ext cx="2466340" cy="846386"/>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投資家たちは、サステナビリティに重きを置かない企業に対し、資金引き揚げ傾向にあり、この分野で後手に回った企業にとって真の脅威になるでしょう。</a:t>
            </a:r>
          </a:p>
        </p:txBody>
      </p:sp>
      <p:sp>
        <p:nvSpPr>
          <p:cNvPr id="51" name="TextBox 50">
            <a:extLst>
              <a:ext uri="{FF2B5EF4-FFF2-40B4-BE49-F238E27FC236}">
                <a16:creationId xmlns:a16="http://schemas.microsoft.com/office/drawing/2014/main" id="{4353989A-7BBF-11E9-7658-29CA9ECA3923}"/>
              </a:ext>
            </a:extLst>
          </p:cNvPr>
          <p:cNvSpPr txBox="1"/>
          <p:nvPr/>
        </p:nvSpPr>
        <p:spPr>
          <a:xfrm>
            <a:off x="6309360" y="4120864"/>
            <a:ext cx="2466340" cy="507831"/>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2000"/>
              </a:spcBef>
              <a:spcAft>
                <a:spcPts val="0"/>
              </a:spcAft>
              <a:buClrTx/>
              <a:buSzTx/>
              <a:buFontTx/>
              <a:buNone/>
              <a:tabLst/>
              <a:defRPr/>
            </a:pP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投資家がサステナブル投資に注入した資金は、</a:t>
            </a:r>
            <a:r>
              <a:rPr lang="en-US" altLang="ja-JP"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2020 </a:t>
            </a: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年から </a:t>
            </a:r>
            <a:r>
              <a:rPr lang="en-US" altLang="ja-JP"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2021 </a:t>
            </a: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年にかけて倍増しました。 </a:t>
            </a:r>
          </a:p>
        </p:txBody>
      </p:sp>
      <p:cxnSp>
        <p:nvCxnSpPr>
          <p:cNvPr id="68" name="Straight Connector 67">
            <a:extLst>
              <a:ext uri="{FF2B5EF4-FFF2-40B4-BE49-F238E27FC236}">
                <a16:creationId xmlns:a16="http://schemas.microsoft.com/office/drawing/2014/main" id="{49E2B92E-FF27-AD69-AB83-7CA279710422}"/>
              </a:ext>
            </a:extLst>
          </p:cNvPr>
          <p:cNvCxnSpPr>
            <a:cxnSpLocks/>
          </p:cNvCxnSpPr>
          <p:nvPr/>
        </p:nvCxnSpPr>
        <p:spPr>
          <a:xfrm>
            <a:off x="5618324" y="2483269"/>
            <a:ext cx="315737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26769F1-1393-34CD-2E46-2B837B0129A7}"/>
              </a:ext>
            </a:extLst>
          </p:cNvPr>
          <p:cNvCxnSpPr>
            <a:cxnSpLocks/>
          </p:cNvCxnSpPr>
          <p:nvPr/>
        </p:nvCxnSpPr>
        <p:spPr>
          <a:xfrm>
            <a:off x="5618324" y="3857129"/>
            <a:ext cx="315737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FB26B3E-AE68-E6B4-7A45-96A47C9F83CE}"/>
              </a:ext>
            </a:extLst>
          </p:cNvPr>
          <p:cNvCxnSpPr>
            <a:cxnSpLocks/>
          </p:cNvCxnSpPr>
          <p:nvPr/>
        </p:nvCxnSpPr>
        <p:spPr>
          <a:xfrm>
            <a:off x="5618324" y="1278687"/>
            <a:ext cx="315737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289C959-E5EA-FBEB-5BF9-A8F6CD004F48}"/>
              </a:ext>
            </a:extLst>
          </p:cNvPr>
          <p:cNvSpPr/>
          <p:nvPr/>
        </p:nvSpPr>
        <p:spPr>
          <a:xfrm flipH="1">
            <a:off x="5618324" y="514805"/>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nvGrpSpPr>
          <p:cNvPr id="74" name="Group 73">
            <a:extLst>
              <a:ext uri="{FF2B5EF4-FFF2-40B4-BE49-F238E27FC236}">
                <a16:creationId xmlns:a16="http://schemas.microsoft.com/office/drawing/2014/main" id="{28E226A2-2FC0-5E62-E18B-4FEA9023B6E5}"/>
              </a:ext>
            </a:extLst>
          </p:cNvPr>
          <p:cNvGrpSpPr>
            <a:grpSpLocks noChangeAspect="1"/>
          </p:cNvGrpSpPr>
          <p:nvPr/>
        </p:nvGrpSpPr>
        <p:grpSpPr>
          <a:xfrm>
            <a:off x="5720167" y="653897"/>
            <a:ext cx="296458" cy="221960"/>
            <a:chOff x="6619873" y="1692276"/>
            <a:chExt cx="37252268" cy="27890785"/>
          </a:xfrm>
          <a:solidFill>
            <a:schemeClr val="tx1"/>
          </a:solidFill>
        </p:grpSpPr>
        <p:sp>
          <p:nvSpPr>
            <p:cNvPr id="75" name="Freeform 225">
              <a:extLst>
                <a:ext uri="{FF2B5EF4-FFF2-40B4-BE49-F238E27FC236}">
                  <a16:creationId xmlns:a16="http://schemas.microsoft.com/office/drawing/2014/main" id="{596E3086-56F2-450F-214C-FEE892BF600F}"/>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76" name="Freeform 226">
              <a:extLst>
                <a:ext uri="{FF2B5EF4-FFF2-40B4-BE49-F238E27FC236}">
                  <a16:creationId xmlns:a16="http://schemas.microsoft.com/office/drawing/2014/main" id="{B56B1525-33AF-85B1-6511-2B8FE81C1A9E}"/>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77" name="Freeform 227">
              <a:extLst>
                <a:ext uri="{FF2B5EF4-FFF2-40B4-BE49-F238E27FC236}">
                  <a16:creationId xmlns:a16="http://schemas.microsoft.com/office/drawing/2014/main" id="{5F41C225-091A-5C5E-3D76-7932055B9B7C}"/>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78" name="Freeform 228">
              <a:extLst>
                <a:ext uri="{FF2B5EF4-FFF2-40B4-BE49-F238E27FC236}">
                  <a16:creationId xmlns:a16="http://schemas.microsoft.com/office/drawing/2014/main" id="{A0D90832-B7BB-8661-A685-6F087ABA759D}"/>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37" name="Oval 36">
            <a:extLst>
              <a:ext uri="{FF2B5EF4-FFF2-40B4-BE49-F238E27FC236}">
                <a16:creationId xmlns:a16="http://schemas.microsoft.com/office/drawing/2014/main" id="{B4B122C2-9F52-8145-06CE-3852E91A708A}"/>
              </a:ext>
            </a:extLst>
          </p:cNvPr>
          <p:cNvSpPr/>
          <p:nvPr/>
        </p:nvSpPr>
        <p:spPr>
          <a:xfrm flipH="1">
            <a:off x="5618324" y="2747006"/>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nvGrpSpPr>
          <p:cNvPr id="82" name="Group 81">
            <a:extLst>
              <a:ext uri="{FF2B5EF4-FFF2-40B4-BE49-F238E27FC236}">
                <a16:creationId xmlns:a16="http://schemas.microsoft.com/office/drawing/2014/main" id="{475E8544-8F89-D476-40D4-8B8369D0ABB6}"/>
              </a:ext>
            </a:extLst>
          </p:cNvPr>
          <p:cNvGrpSpPr>
            <a:grpSpLocks noChangeAspect="1"/>
          </p:cNvGrpSpPr>
          <p:nvPr/>
        </p:nvGrpSpPr>
        <p:grpSpPr>
          <a:xfrm>
            <a:off x="5744220" y="2873168"/>
            <a:ext cx="248353" cy="247820"/>
            <a:chOff x="8734425" y="2316163"/>
            <a:chExt cx="27406601" cy="27347862"/>
          </a:xfrm>
          <a:solidFill>
            <a:schemeClr val="tx1"/>
          </a:solidFill>
        </p:grpSpPr>
        <p:sp>
          <p:nvSpPr>
            <p:cNvPr id="83" name="Freeform 198">
              <a:extLst>
                <a:ext uri="{FF2B5EF4-FFF2-40B4-BE49-F238E27FC236}">
                  <a16:creationId xmlns:a16="http://schemas.microsoft.com/office/drawing/2014/main" id="{AEACD4BA-4D08-2989-933F-1A6EB87E6AEC}"/>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84" name="Freeform 199">
              <a:extLst>
                <a:ext uri="{FF2B5EF4-FFF2-40B4-BE49-F238E27FC236}">
                  <a16:creationId xmlns:a16="http://schemas.microsoft.com/office/drawing/2014/main" id="{D6D67F3E-D821-D336-8417-5C816203DEA0}"/>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52" name="Oval 51">
            <a:extLst>
              <a:ext uri="{FF2B5EF4-FFF2-40B4-BE49-F238E27FC236}">
                <a16:creationId xmlns:a16="http://schemas.microsoft.com/office/drawing/2014/main" id="{5AA4670D-93DB-FCFF-ABAD-6655CCD360E0}"/>
              </a:ext>
            </a:extLst>
          </p:cNvPr>
          <p:cNvSpPr/>
          <p:nvPr/>
        </p:nvSpPr>
        <p:spPr>
          <a:xfrm flipH="1">
            <a:off x="5618324" y="4124707"/>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86" name="Freeform 221">
            <a:extLst>
              <a:ext uri="{FF2B5EF4-FFF2-40B4-BE49-F238E27FC236}">
                <a16:creationId xmlns:a16="http://schemas.microsoft.com/office/drawing/2014/main" id="{9CA19E55-F0DF-DE5E-DF90-D755E5F0AE09}"/>
              </a:ext>
            </a:extLst>
          </p:cNvPr>
          <p:cNvSpPr>
            <a:spLocks noChangeAspect="1" noEditPoints="1"/>
          </p:cNvSpPr>
          <p:nvPr/>
        </p:nvSpPr>
        <p:spPr bwMode="auto">
          <a:xfrm>
            <a:off x="5742286" y="4281959"/>
            <a:ext cx="252221" cy="185640"/>
          </a:xfrm>
          <a:custGeom>
            <a:avLst/>
            <a:gdLst>
              <a:gd name="T0" fmla="*/ 2561 w 3920"/>
              <a:gd name="T1" fmla="*/ 390 h 2891"/>
              <a:gd name="T2" fmla="*/ 1740 w 3920"/>
              <a:gd name="T3" fmla="*/ 365 h 2891"/>
              <a:gd name="T4" fmla="*/ 792 w 3920"/>
              <a:gd name="T5" fmla="*/ 77 h 2891"/>
              <a:gd name="T6" fmla="*/ 573 w 3920"/>
              <a:gd name="T7" fmla="*/ 1767 h 2891"/>
              <a:gd name="T8" fmla="*/ 691 w 3920"/>
              <a:gd name="T9" fmla="*/ 2096 h 2891"/>
              <a:gd name="T10" fmla="*/ 990 w 3920"/>
              <a:gd name="T11" fmla="*/ 2351 h 2891"/>
              <a:gd name="T12" fmla="*/ 1287 w 3920"/>
              <a:gd name="T13" fmla="*/ 2603 h 2891"/>
              <a:gd name="T14" fmla="*/ 1605 w 3920"/>
              <a:gd name="T15" fmla="*/ 2819 h 2891"/>
              <a:gd name="T16" fmla="*/ 2137 w 3920"/>
              <a:gd name="T17" fmla="*/ 2819 h 2891"/>
              <a:gd name="T18" fmla="*/ 2446 w 3920"/>
              <a:gd name="T19" fmla="*/ 2677 h 2891"/>
              <a:gd name="T20" fmla="*/ 2777 w 3920"/>
              <a:gd name="T21" fmla="*/ 2448 h 2891"/>
              <a:gd name="T22" fmla="*/ 3253 w 3920"/>
              <a:gd name="T23" fmla="*/ 2008 h 2891"/>
              <a:gd name="T24" fmla="*/ 3395 w 3920"/>
              <a:gd name="T25" fmla="*/ 1770 h 2891"/>
              <a:gd name="T26" fmla="*/ 196 w 3920"/>
              <a:gd name="T27" fmla="*/ 1448 h 2891"/>
              <a:gd name="T28" fmla="*/ 777 w 3920"/>
              <a:gd name="T29" fmla="*/ 1905 h 2891"/>
              <a:gd name="T30" fmla="*/ 978 w 3920"/>
              <a:gd name="T31" fmla="*/ 1820 h 2891"/>
              <a:gd name="T32" fmla="*/ 1087 w 3920"/>
              <a:gd name="T33" fmla="*/ 2227 h 2891"/>
              <a:gd name="T34" fmla="*/ 1312 w 3920"/>
              <a:gd name="T35" fmla="*/ 2155 h 2891"/>
              <a:gd name="T36" fmla="*/ 1373 w 3920"/>
              <a:gd name="T37" fmla="*/ 2411 h 2891"/>
              <a:gd name="T38" fmla="*/ 1609 w 3920"/>
              <a:gd name="T39" fmla="*/ 2407 h 2891"/>
              <a:gd name="T40" fmla="*/ 1808 w 3920"/>
              <a:gd name="T41" fmla="*/ 2725 h 2891"/>
              <a:gd name="T42" fmla="*/ 1720 w 3920"/>
              <a:gd name="T43" fmla="*/ 2630 h 2891"/>
              <a:gd name="T44" fmla="*/ 3074 w 3920"/>
              <a:gd name="T45" fmla="*/ 1999 h 2891"/>
              <a:gd name="T46" fmla="*/ 2839 w 3920"/>
              <a:gd name="T47" fmla="*/ 2195 h 2891"/>
              <a:gd name="T48" fmla="*/ 2463 w 3920"/>
              <a:gd name="T49" fmla="*/ 2113 h 2891"/>
              <a:gd name="T50" fmla="*/ 2521 w 3920"/>
              <a:gd name="T51" fmla="*/ 2487 h 2891"/>
              <a:gd name="T52" fmla="*/ 2173 w 3920"/>
              <a:gd name="T53" fmla="*/ 2353 h 2891"/>
              <a:gd name="T54" fmla="*/ 2162 w 3920"/>
              <a:gd name="T55" fmla="*/ 2348 h 2891"/>
              <a:gd name="T56" fmla="*/ 2151 w 3920"/>
              <a:gd name="T57" fmla="*/ 2344 h 2891"/>
              <a:gd name="T58" fmla="*/ 2140 w 3920"/>
              <a:gd name="T59" fmla="*/ 2342 h 2891"/>
              <a:gd name="T60" fmla="*/ 2128 w 3920"/>
              <a:gd name="T61" fmla="*/ 2342 h 2891"/>
              <a:gd name="T62" fmla="*/ 2117 w 3920"/>
              <a:gd name="T63" fmla="*/ 2344 h 2891"/>
              <a:gd name="T64" fmla="*/ 2106 w 3920"/>
              <a:gd name="T65" fmla="*/ 2347 h 2891"/>
              <a:gd name="T66" fmla="*/ 2096 w 3920"/>
              <a:gd name="T67" fmla="*/ 2351 h 2891"/>
              <a:gd name="T68" fmla="*/ 2086 w 3920"/>
              <a:gd name="T69" fmla="*/ 2357 h 2891"/>
              <a:gd name="T70" fmla="*/ 2077 w 3920"/>
              <a:gd name="T71" fmla="*/ 2365 h 2891"/>
              <a:gd name="T72" fmla="*/ 2069 w 3920"/>
              <a:gd name="T73" fmla="*/ 2374 h 2891"/>
              <a:gd name="T74" fmla="*/ 2065 w 3920"/>
              <a:gd name="T75" fmla="*/ 2381 h 2891"/>
              <a:gd name="T76" fmla="*/ 2060 w 3920"/>
              <a:gd name="T77" fmla="*/ 2392 h 2891"/>
              <a:gd name="T78" fmla="*/ 2056 w 3920"/>
              <a:gd name="T79" fmla="*/ 2403 h 2891"/>
              <a:gd name="T80" fmla="*/ 2054 w 3920"/>
              <a:gd name="T81" fmla="*/ 2414 h 2891"/>
              <a:gd name="T82" fmla="*/ 2054 w 3920"/>
              <a:gd name="T83" fmla="*/ 2425 h 2891"/>
              <a:gd name="T84" fmla="*/ 2056 w 3920"/>
              <a:gd name="T85" fmla="*/ 2437 h 2891"/>
              <a:gd name="T86" fmla="*/ 2059 w 3920"/>
              <a:gd name="T87" fmla="*/ 2448 h 2891"/>
              <a:gd name="T88" fmla="*/ 2063 w 3920"/>
              <a:gd name="T89" fmla="*/ 2458 h 2891"/>
              <a:gd name="T90" fmla="*/ 2069 w 3920"/>
              <a:gd name="T91" fmla="*/ 2468 h 2891"/>
              <a:gd name="T92" fmla="*/ 2077 w 3920"/>
              <a:gd name="T93" fmla="*/ 2477 h 2891"/>
              <a:gd name="T94" fmla="*/ 2086 w 3920"/>
              <a:gd name="T95" fmla="*/ 2484 h 2891"/>
              <a:gd name="T96" fmla="*/ 2213 w 3920"/>
              <a:gd name="T97" fmla="*/ 2680 h 2891"/>
              <a:gd name="T98" fmla="*/ 1469 w 3920"/>
              <a:gd name="T99" fmla="*/ 2143 h 2891"/>
              <a:gd name="T100" fmla="*/ 758 w 3920"/>
              <a:gd name="T101" fmla="*/ 1681 h 2891"/>
              <a:gd name="T102" fmla="*/ 1776 w 3920"/>
              <a:gd name="T103" fmla="*/ 613 h 2891"/>
              <a:gd name="T104" fmla="*/ 2005 w 3920"/>
              <a:gd name="T105" fmla="*/ 1147 h 2891"/>
              <a:gd name="T106" fmla="*/ 3078 w 3920"/>
              <a:gd name="T107" fmla="*/ 1995 h 2891"/>
              <a:gd name="T108" fmla="*/ 2644 w 3920"/>
              <a:gd name="T109" fmla="*/ 1046 h 2891"/>
              <a:gd name="T110" fmla="*/ 1554 w 3920"/>
              <a:gd name="T111" fmla="*/ 1253 h 2891"/>
              <a:gd name="T112" fmla="*/ 2705 w 3920"/>
              <a:gd name="T113" fmla="*/ 636 h 2891"/>
              <a:gd name="T114" fmla="*/ 3724 w 3920"/>
              <a:gd name="T115" fmla="*/ 1414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2891">
                <a:moveTo>
                  <a:pt x="3899" y="1403"/>
                </a:moveTo>
                <a:cubicBezTo>
                  <a:pt x="3128" y="43"/>
                  <a:pt x="3128" y="43"/>
                  <a:pt x="3128" y="43"/>
                </a:cubicBezTo>
                <a:cubicBezTo>
                  <a:pt x="3118" y="25"/>
                  <a:pt x="3100" y="11"/>
                  <a:pt x="3079" y="6"/>
                </a:cubicBezTo>
                <a:cubicBezTo>
                  <a:pt x="3058" y="0"/>
                  <a:pt x="3036" y="4"/>
                  <a:pt x="3018" y="15"/>
                </a:cubicBezTo>
                <a:cubicBezTo>
                  <a:pt x="2588" y="284"/>
                  <a:pt x="2588" y="284"/>
                  <a:pt x="2588" y="284"/>
                </a:cubicBezTo>
                <a:cubicBezTo>
                  <a:pt x="2551" y="306"/>
                  <a:pt x="2540" y="354"/>
                  <a:pt x="2561" y="390"/>
                </a:cubicBezTo>
                <a:cubicBezTo>
                  <a:pt x="2602" y="460"/>
                  <a:pt x="2602" y="460"/>
                  <a:pt x="2602" y="460"/>
                </a:cubicBezTo>
                <a:cubicBezTo>
                  <a:pt x="2401" y="428"/>
                  <a:pt x="2401" y="428"/>
                  <a:pt x="2401" y="428"/>
                </a:cubicBezTo>
                <a:cubicBezTo>
                  <a:pt x="2291" y="410"/>
                  <a:pt x="2175" y="418"/>
                  <a:pt x="2068" y="450"/>
                </a:cubicBezTo>
                <a:cubicBezTo>
                  <a:pt x="2061" y="452"/>
                  <a:pt x="2054" y="454"/>
                  <a:pt x="2047" y="456"/>
                </a:cubicBezTo>
                <a:cubicBezTo>
                  <a:pt x="2034" y="445"/>
                  <a:pt x="2017" y="434"/>
                  <a:pt x="1997" y="423"/>
                </a:cubicBezTo>
                <a:cubicBezTo>
                  <a:pt x="1922" y="380"/>
                  <a:pt x="1833" y="360"/>
                  <a:pt x="1740" y="365"/>
                </a:cubicBezTo>
                <a:cubicBezTo>
                  <a:pt x="1632" y="370"/>
                  <a:pt x="1476" y="403"/>
                  <a:pt x="1354" y="433"/>
                </a:cubicBezTo>
                <a:cubicBezTo>
                  <a:pt x="1359" y="424"/>
                  <a:pt x="1359" y="424"/>
                  <a:pt x="1359" y="424"/>
                </a:cubicBezTo>
                <a:cubicBezTo>
                  <a:pt x="1380" y="387"/>
                  <a:pt x="1369" y="340"/>
                  <a:pt x="1332" y="317"/>
                </a:cubicBezTo>
                <a:cubicBezTo>
                  <a:pt x="902" y="49"/>
                  <a:pt x="902" y="49"/>
                  <a:pt x="902" y="49"/>
                </a:cubicBezTo>
                <a:cubicBezTo>
                  <a:pt x="884" y="37"/>
                  <a:pt x="862" y="34"/>
                  <a:pt x="841" y="39"/>
                </a:cubicBezTo>
                <a:cubicBezTo>
                  <a:pt x="820" y="44"/>
                  <a:pt x="802" y="58"/>
                  <a:pt x="792" y="77"/>
                </a:cubicBezTo>
                <a:cubicBezTo>
                  <a:pt x="21" y="1437"/>
                  <a:pt x="21" y="1437"/>
                  <a:pt x="21" y="1437"/>
                </a:cubicBezTo>
                <a:cubicBezTo>
                  <a:pt x="0" y="1474"/>
                  <a:pt x="12" y="1521"/>
                  <a:pt x="49" y="1543"/>
                </a:cubicBezTo>
                <a:cubicBezTo>
                  <a:pt x="465" y="1794"/>
                  <a:pt x="465" y="1794"/>
                  <a:pt x="465" y="1794"/>
                </a:cubicBezTo>
                <a:cubicBezTo>
                  <a:pt x="477" y="1802"/>
                  <a:pt x="491" y="1806"/>
                  <a:pt x="505" y="1806"/>
                </a:cubicBezTo>
                <a:cubicBezTo>
                  <a:pt x="512" y="1806"/>
                  <a:pt x="518" y="1805"/>
                  <a:pt x="525" y="1803"/>
                </a:cubicBezTo>
                <a:cubicBezTo>
                  <a:pt x="545" y="1798"/>
                  <a:pt x="563" y="1785"/>
                  <a:pt x="573" y="1767"/>
                </a:cubicBezTo>
                <a:cubicBezTo>
                  <a:pt x="603" y="1716"/>
                  <a:pt x="603" y="1716"/>
                  <a:pt x="603" y="1716"/>
                </a:cubicBezTo>
                <a:cubicBezTo>
                  <a:pt x="605" y="1724"/>
                  <a:pt x="608" y="1732"/>
                  <a:pt x="612" y="1739"/>
                </a:cubicBezTo>
                <a:cubicBezTo>
                  <a:pt x="623" y="1765"/>
                  <a:pt x="636" y="1788"/>
                  <a:pt x="651" y="1808"/>
                </a:cubicBezTo>
                <a:cubicBezTo>
                  <a:pt x="644" y="1820"/>
                  <a:pt x="644" y="1820"/>
                  <a:pt x="644" y="1820"/>
                </a:cubicBezTo>
                <a:cubicBezTo>
                  <a:pt x="616" y="1864"/>
                  <a:pt x="606" y="1916"/>
                  <a:pt x="614" y="1967"/>
                </a:cubicBezTo>
                <a:cubicBezTo>
                  <a:pt x="623" y="2018"/>
                  <a:pt x="650" y="2064"/>
                  <a:pt x="691" y="2096"/>
                </a:cubicBezTo>
                <a:cubicBezTo>
                  <a:pt x="760" y="2150"/>
                  <a:pt x="760" y="2150"/>
                  <a:pt x="760" y="2150"/>
                </a:cubicBezTo>
                <a:cubicBezTo>
                  <a:pt x="796" y="2179"/>
                  <a:pt x="842" y="2195"/>
                  <a:pt x="889" y="2195"/>
                </a:cubicBezTo>
                <a:cubicBezTo>
                  <a:pt x="890" y="2195"/>
                  <a:pt x="891" y="2195"/>
                  <a:pt x="892" y="2195"/>
                </a:cubicBezTo>
                <a:cubicBezTo>
                  <a:pt x="898" y="2195"/>
                  <a:pt x="904" y="2194"/>
                  <a:pt x="910" y="2194"/>
                </a:cubicBezTo>
                <a:cubicBezTo>
                  <a:pt x="910" y="2203"/>
                  <a:pt x="911" y="2212"/>
                  <a:pt x="913" y="2222"/>
                </a:cubicBezTo>
                <a:cubicBezTo>
                  <a:pt x="922" y="2273"/>
                  <a:pt x="949" y="2319"/>
                  <a:pt x="990" y="2351"/>
                </a:cubicBezTo>
                <a:cubicBezTo>
                  <a:pt x="1058" y="2405"/>
                  <a:pt x="1058" y="2405"/>
                  <a:pt x="1058" y="2405"/>
                </a:cubicBezTo>
                <a:cubicBezTo>
                  <a:pt x="1095" y="2434"/>
                  <a:pt x="1141" y="2449"/>
                  <a:pt x="1187" y="2449"/>
                </a:cubicBezTo>
                <a:cubicBezTo>
                  <a:pt x="1189" y="2449"/>
                  <a:pt x="1190" y="2449"/>
                  <a:pt x="1191" y="2449"/>
                </a:cubicBezTo>
                <a:cubicBezTo>
                  <a:pt x="1197" y="2449"/>
                  <a:pt x="1202" y="2449"/>
                  <a:pt x="1208" y="2448"/>
                </a:cubicBezTo>
                <a:cubicBezTo>
                  <a:pt x="1208" y="2457"/>
                  <a:pt x="1209" y="2465"/>
                  <a:pt x="1210" y="2473"/>
                </a:cubicBezTo>
                <a:cubicBezTo>
                  <a:pt x="1219" y="2525"/>
                  <a:pt x="1246" y="2571"/>
                  <a:pt x="1287" y="2603"/>
                </a:cubicBezTo>
                <a:cubicBezTo>
                  <a:pt x="1356" y="2656"/>
                  <a:pt x="1356" y="2656"/>
                  <a:pt x="1356" y="2656"/>
                </a:cubicBezTo>
                <a:cubicBezTo>
                  <a:pt x="1392" y="2685"/>
                  <a:pt x="1438" y="2701"/>
                  <a:pt x="1485" y="2701"/>
                </a:cubicBezTo>
                <a:cubicBezTo>
                  <a:pt x="1486" y="2701"/>
                  <a:pt x="1487" y="2701"/>
                  <a:pt x="1489" y="2701"/>
                </a:cubicBezTo>
                <a:cubicBezTo>
                  <a:pt x="1501" y="2701"/>
                  <a:pt x="1514" y="2699"/>
                  <a:pt x="1527" y="2697"/>
                </a:cubicBezTo>
                <a:cubicBezTo>
                  <a:pt x="1527" y="2699"/>
                  <a:pt x="1527" y="2702"/>
                  <a:pt x="1528" y="2705"/>
                </a:cubicBezTo>
                <a:cubicBezTo>
                  <a:pt x="1536" y="2751"/>
                  <a:pt x="1563" y="2792"/>
                  <a:pt x="1605" y="2819"/>
                </a:cubicBezTo>
                <a:cubicBezTo>
                  <a:pt x="1666" y="2858"/>
                  <a:pt x="1666" y="2858"/>
                  <a:pt x="1666" y="2858"/>
                </a:cubicBezTo>
                <a:cubicBezTo>
                  <a:pt x="1699" y="2880"/>
                  <a:pt x="1739" y="2891"/>
                  <a:pt x="1779" y="2891"/>
                </a:cubicBezTo>
                <a:cubicBezTo>
                  <a:pt x="1821" y="2891"/>
                  <a:pt x="1864" y="2878"/>
                  <a:pt x="1898" y="2854"/>
                </a:cubicBezTo>
                <a:cubicBezTo>
                  <a:pt x="1946" y="2821"/>
                  <a:pt x="1946" y="2821"/>
                  <a:pt x="1946" y="2821"/>
                </a:cubicBezTo>
                <a:cubicBezTo>
                  <a:pt x="1976" y="2800"/>
                  <a:pt x="1997" y="2774"/>
                  <a:pt x="2009" y="2744"/>
                </a:cubicBezTo>
                <a:cubicBezTo>
                  <a:pt x="2137" y="2819"/>
                  <a:pt x="2137" y="2819"/>
                  <a:pt x="2137" y="2819"/>
                </a:cubicBezTo>
                <a:cubicBezTo>
                  <a:pt x="2139" y="2820"/>
                  <a:pt x="2141" y="2821"/>
                  <a:pt x="2143" y="2822"/>
                </a:cubicBezTo>
                <a:cubicBezTo>
                  <a:pt x="2171" y="2835"/>
                  <a:pt x="2201" y="2842"/>
                  <a:pt x="2232" y="2842"/>
                </a:cubicBezTo>
                <a:cubicBezTo>
                  <a:pt x="2249" y="2842"/>
                  <a:pt x="2266" y="2840"/>
                  <a:pt x="2282" y="2835"/>
                </a:cubicBezTo>
                <a:cubicBezTo>
                  <a:pt x="2329" y="2824"/>
                  <a:pt x="2370" y="2796"/>
                  <a:pt x="2399" y="2758"/>
                </a:cubicBezTo>
                <a:cubicBezTo>
                  <a:pt x="2417" y="2733"/>
                  <a:pt x="2429" y="2705"/>
                  <a:pt x="2435" y="2677"/>
                </a:cubicBezTo>
                <a:cubicBezTo>
                  <a:pt x="2438" y="2677"/>
                  <a:pt x="2442" y="2677"/>
                  <a:pt x="2446" y="2677"/>
                </a:cubicBezTo>
                <a:cubicBezTo>
                  <a:pt x="2455" y="2677"/>
                  <a:pt x="2464" y="2677"/>
                  <a:pt x="2473" y="2676"/>
                </a:cubicBezTo>
                <a:cubicBezTo>
                  <a:pt x="2535" y="2669"/>
                  <a:pt x="2592" y="2641"/>
                  <a:pt x="2635" y="2595"/>
                </a:cubicBezTo>
                <a:cubicBezTo>
                  <a:pt x="2637" y="2593"/>
                  <a:pt x="2637" y="2593"/>
                  <a:pt x="2637" y="2593"/>
                </a:cubicBezTo>
                <a:cubicBezTo>
                  <a:pt x="2676" y="2552"/>
                  <a:pt x="2700" y="2500"/>
                  <a:pt x="2706" y="2445"/>
                </a:cubicBezTo>
                <a:cubicBezTo>
                  <a:pt x="2721" y="2448"/>
                  <a:pt x="2736" y="2449"/>
                  <a:pt x="2752" y="2449"/>
                </a:cubicBezTo>
                <a:cubicBezTo>
                  <a:pt x="2760" y="2449"/>
                  <a:pt x="2768" y="2449"/>
                  <a:pt x="2777" y="2448"/>
                </a:cubicBezTo>
                <a:cubicBezTo>
                  <a:pt x="2834" y="2442"/>
                  <a:pt x="2888" y="2416"/>
                  <a:pt x="2928" y="2374"/>
                </a:cubicBezTo>
                <a:cubicBezTo>
                  <a:pt x="2975" y="2326"/>
                  <a:pt x="2999" y="2261"/>
                  <a:pt x="2997" y="2194"/>
                </a:cubicBezTo>
                <a:cubicBezTo>
                  <a:pt x="3001" y="2194"/>
                  <a:pt x="3005" y="2194"/>
                  <a:pt x="3009" y="2193"/>
                </a:cubicBezTo>
                <a:cubicBezTo>
                  <a:pt x="3076" y="2187"/>
                  <a:pt x="3139" y="2157"/>
                  <a:pt x="3186" y="2109"/>
                </a:cubicBezTo>
                <a:cubicBezTo>
                  <a:pt x="3190" y="2105"/>
                  <a:pt x="3190" y="2105"/>
                  <a:pt x="3190" y="2105"/>
                </a:cubicBezTo>
                <a:cubicBezTo>
                  <a:pt x="3218" y="2077"/>
                  <a:pt x="3239" y="2044"/>
                  <a:pt x="3253" y="2008"/>
                </a:cubicBezTo>
                <a:cubicBezTo>
                  <a:pt x="3267" y="1972"/>
                  <a:pt x="3274" y="1935"/>
                  <a:pt x="3273" y="1897"/>
                </a:cubicBezTo>
                <a:cubicBezTo>
                  <a:pt x="3272" y="1859"/>
                  <a:pt x="3264" y="1822"/>
                  <a:pt x="3248" y="1788"/>
                </a:cubicBezTo>
                <a:cubicBezTo>
                  <a:pt x="3247" y="1785"/>
                  <a:pt x="3246" y="1783"/>
                  <a:pt x="3245" y="1781"/>
                </a:cubicBezTo>
                <a:cubicBezTo>
                  <a:pt x="3270" y="1745"/>
                  <a:pt x="3292" y="1708"/>
                  <a:pt x="3310" y="1670"/>
                </a:cubicBezTo>
                <a:cubicBezTo>
                  <a:pt x="3347" y="1733"/>
                  <a:pt x="3347" y="1733"/>
                  <a:pt x="3347" y="1733"/>
                </a:cubicBezTo>
                <a:cubicBezTo>
                  <a:pt x="3357" y="1751"/>
                  <a:pt x="3375" y="1765"/>
                  <a:pt x="3395" y="1770"/>
                </a:cubicBezTo>
                <a:cubicBezTo>
                  <a:pt x="3402" y="1771"/>
                  <a:pt x="3408" y="1772"/>
                  <a:pt x="3415" y="1772"/>
                </a:cubicBezTo>
                <a:cubicBezTo>
                  <a:pt x="3429" y="1772"/>
                  <a:pt x="3443" y="1768"/>
                  <a:pt x="3455" y="1761"/>
                </a:cubicBezTo>
                <a:cubicBezTo>
                  <a:pt x="3871" y="1510"/>
                  <a:pt x="3871" y="1510"/>
                  <a:pt x="3871" y="1510"/>
                </a:cubicBezTo>
                <a:cubicBezTo>
                  <a:pt x="3908" y="1488"/>
                  <a:pt x="3920" y="1440"/>
                  <a:pt x="3899" y="1403"/>
                </a:cubicBezTo>
                <a:close/>
                <a:moveTo>
                  <a:pt x="478" y="1618"/>
                </a:moveTo>
                <a:cubicBezTo>
                  <a:pt x="196" y="1448"/>
                  <a:pt x="196" y="1448"/>
                  <a:pt x="196" y="1448"/>
                </a:cubicBezTo>
                <a:cubicBezTo>
                  <a:pt x="888" y="226"/>
                  <a:pt x="888" y="226"/>
                  <a:pt x="888" y="226"/>
                </a:cubicBezTo>
                <a:cubicBezTo>
                  <a:pt x="1184" y="410"/>
                  <a:pt x="1184" y="410"/>
                  <a:pt x="1184" y="410"/>
                </a:cubicBezTo>
                <a:lnTo>
                  <a:pt x="478" y="1618"/>
                </a:lnTo>
                <a:close/>
                <a:moveTo>
                  <a:pt x="857" y="2026"/>
                </a:moveTo>
                <a:cubicBezTo>
                  <a:pt x="789" y="1972"/>
                  <a:pt x="789" y="1972"/>
                  <a:pt x="789" y="1972"/>
                </a:cubicBezTo>
                <a:cubicBezTo>
                  <a:pt x="768" y="1956"/>
                  <a:pt x="763" y="1927"/>
                  <a:pt x="777" y="1905"/>
                </a:cubicBezTo>
                <a:cubicBezTo>
                  <a:pt x="777" y="1905"/>
                  <a:pt x="777" y="1905"/>
                  <a:pt x="777" y="1905"/>
                </a:cubicBezTo>
                <a:cubicBezTo>
                  <a:pt x="817" y="1842"/>
                  <a:pt x="817" y="1842"/>
                  <a:pt x="817" y="1842"/>
                </a:cubicBezTo>
                <a:cubicBezTo>
                  <a:pt x="817" y="1842"/>
                  <a:pt x="817" y="1841"/>
                  <a:pt x="817" y="1841"/>
                </a:cubicBezTo>
                <a:cubicBezTo>
                  <a:pt x="834" y="1815"/>
                  <a:pt x="862" y="1797"/>
                  <a:pt x="893" y="1793"/>
                </a:cubicBezTo>
                <a:cubicBezTo>
                  <a:pt x="898" y="1793"/>
                  <a:pt x="902" y="1792"/>
                  <a:pt x="907" y="1792"/>
                </a:cubicBezTo>
                <a:cubicBezTo>
                  <a:pt x="933" y="1792"/>
                  <a:pt x="958" y="1802"/>
                  <a:pt x="978" y="1820"/>
                </a:cubicBezTo>
                <a:cubicBezTo>
                  <a:pt x="1001" y="1841"/>
                  <a:pt x="1013" y="1869"/>
                  <a:pt x="1013" y="1900"/>
                </a:cubicBezTo>
                <a:cubicBezTo>
                  <a:pt x="1012" y="1931"/>
                  <a:pt x="999" y="1959"/>
                  <a:pt x="975" y="1979"/>
                </a:cubicBezTo>
                <a:cubicBezTo>
                  <a:pt x="922" y="2025"/>
                  <a:pt x="922" y="2025"/>
                  <a:pt x="922" y="2025"/>
                </a:cubicBezTo>
                <a:cubicBezTo>
                  <a:pt x="903" y="2041"/>
                  <a:pt x="876" y="2041"/>
                  <a:pt x="857" y="2026"/>
                </a:cubicBezTo>
                <a:close/>
                <a:moveTo>
                  <a:pt x="1156" y="2281"/>
                </a:moveTo>
                <a:cubicBezTo>
                  <a:pt x="1087" y="2227"/>
                  <a:pt x="1087" y="2227"/>
                  <a:pt x="1087" y="2227"/>
                </a:cubicBezTo>
                <a:cubicBezTo>
                  <a:pt x="1066" y="2211"/>
                  <a:pt x="1061" y="2182"/>
                  <a:pt x="1076" y="2159"/>
                </a:cubicBezTo>
                <a:cubicBezTo>
                  <a:pt x="1076" y="2159"/>
                  <a:pt x="1076" y="2159"/>
                  <a:pt x="1076" y="2159"/>
                </a:cubicBezTo>
                <a:cubicBezTo>
                  <a:pt x="1116" y="2096"/>
                  <a:pt x="1116" y="2096"/>
                  <a:pt x="1116" y="2096"/>
                </a:cubicBezTo>
                <a:cubicBezTo>
                  <a:pt x="1133" y="2070"/>
                  <a:pt x="1160" y="2052"/>
                  <a:pt x="1191" y="2048"/>
                </a:cubicBezTo>
                <a:cubicBezTo>
                  <a:pt x="1223" y="2044"/>
                  <a:pt x="1254" y="2054"/>
                  <a:pt x="1277" y="2075"/>
                </a:cubicBezTo>
                <a:cubicBezTo>
                  <a:pt x="1300" y="2096"/>
                  <a:pt x="1312" y="2124"/>
                  <a:pt x="1312" y="2155"/>
                </a:cubicBezTo>
                <a:cubicBezTo>
                  <a:pt x="1311" y="2186"/>
                  <a:pt x="1298" y="2214"/>
                  <a:pt x="1274" y="2234"/>
                </a:cubicBezTo>
                <a:cubicBezTo>
                  <a:pt x="1220" y="2280"/>
                  <a:pt x="1220" y="2280"/>
                  <a:pt x="1220" y="2280"/>
                </a:cubicBezTo>
                <a:cubicBezTo>
                  <a:pt x="1202" y="2295"/>
                  <a:pt x="1175" y="2296"/>
                  <a:pt x="1156" y="2281"/>
                </a:cubicBezTo>
                <a:close/>
                <a:moveTo>
                  <a:pt x="1453" y="2532"/>
                </a:moveTo>
                <a:cubicBezTo>
                  <a:pt x="1385" y="2479"/>
                  <a:pt x="1385" y="2479"/>
                  <a:pt x="1385" y="2479"/>
                </a:cubicBezTo>
                <a:cubicBezTo>
                  <a:pt x="1364" y="2462"/>
                  <a:pt x="1359" y="2433"/>
                  <a:pt x="1373" y="2411"/>
                </a:cubicBezTo>
                <a:cubicBezTo>
                  <a:pt x="1373" y="2411"/>
                  <a:pt x="1373" y="2411"/>
                  <a:pt x="1373" y="2411"/>
                </a:cubicBezTo>
                <a:cubicBezTo>
                  <a:pt x="1413" y="2348"/>
                  <a:pt x="1413" y="2348"/>
                  <a:pt x="1413" y="2348"/>
                </a:cubicBezTo>
                <a:cubicBezTo>
                  <a:pt x="1430" y="2321"/>
                  <a:pt x="1458" y="2304"/>
                  <a:pt x="1489" y="2300"/>
                </a:cubicBezTo>
                <a:cubicBezTo>
                  <a:pt x="1494" y="2299"/>
                  <a:pt x="1498" y="2299"/>
                  <a:pt x="1503" y="2299"/>
                </a:cubicBezTo>
                <a:cubicBezTo>
                  <a:pt x="1529" y="2299"/>
                  <a:pt x="1555" y="2308"/>
                  <a:pt x="1574" y="2326"/>
                </a:cubicBezTo>
                <a:cubicBezTo>
                  <a:pt x="1597" y="2347"/>
                  <a:pt x="1610" y="2376"/>
                  <a:pt x="1609" y="2407"/>
                </a:cubicBezTo>
                <a:cubicBezTo>
                  <a:pt x="1608" y="2438"/>
                  <a:pt x="1595" y="2466"/>
                  <a:pt x="1571" y="2486"/>
                </a:cubicBezTo>
                <a:cubicBezTo>
                  <a:pt x="1518" y="2531"/>
                  <a:pt x="1518" y="2531"/>
                  <a:pt x="1518" y="2531"/>
                </a:cubicBezTo>
                <a:cubicBezTo>
                  <a:pt x="1499" y="2547"/>
                  <a:pt x="1472" y="2547"/>
                  <a:pt x="1453" y="2532"/>
                </a:cubicBezTo>
                <a:close/>
                <a:moveTo>
                  <a:pt x="1863" y="2685"/>
                </a:moveTo>
                <a:cubicBezTo>
                  <a:pt x="1862" y="2687"/>
                  <a:pt x="1860" y="2689"/>
                  <a:pt x="1856" y="2692"/>
                </a:cubicBezTo>
                <a:cubicBezTo>
                  <a:pt x="1808" y="2725"/>
                  <a:pt x="1808" y="2725"/>
                  <a:pt x="1808" y="2725"/>
                </a:cubicBezTo>
                <a:cubicBezTo>
                  <a:pt x="1793" y="2736"/>
                  <a:pt x="1767" y="2736"/>
                  <a:pt x="1751" y="2726"/>
                </a:cubicBezTo>
                <a:cubicBezTo>
                  <a:pt x="1691" y="2686"/>
                  <a:pt x="1691" y="2686"/>
                  <a:pt x="1691" y="2686"/>
                </a:cubicBezTo>
                <a:cubicBezTo>
                  <a:pt x="1685" y="2683"/>
                  <a:pt x="1683" y="2679"/>
                  <a:pt x="1683" y="2678"/>
                </a:cubicBezTo>
                <a:cubicBezTo>
                  <a:pt x="1683" y="2678"/>
                  <a:pt x="1684" y="2677"/>
                  <a:pt x="1685" y="2676"/>
                </a:cubicBezTo>
                <a:cubicBezTo>
                  <a:pt x="1685" y="2676"/>
                  <a:pt x="1685" y="2676"/>
                  <a:pt x="1685" y="2676"/>
                </a:cubicBezTo>
                <a:cubicBezTo>
                  <a:pt x="1720" y="2630"/>
                  <a:pt x="1720" y="2630"/>
                  <a:pt x="1720" y="2630"/>
                </a:cubicBezTo>
                <a:cubicBezTo>
                  <a:pt x="1737" y="2608"/>
                  <a:pt x="1752" y="2607"/>
                  <a:pt x="1757" y="2607"/>
                </a:cubicBezTo>
                <a:cubicBezTo>
                  <a:pt x="1764" y="2607"/>
                  <a:pt x="1773" y="2608"/>
                  <a:pt x="1781" y="2612"/>
                </a:cubicBezTo>
                <a:cubicBezTo>
                  <a:pt x="1822" y="2635"/>
                  <a:pt x="1822" y="2635"/>
                  <a:pt x="1822" y="2635"/>
                </a:cubicBezTo>
                <a:cubicBezTo>
                  <a:pt x="1851" y="2658"/>
                  <a:pt x="1862" y="2678"/>
                  <a:pt x="1863" y="2685"/>
                </a:cubicBezTo>
                <a:close/>
                <a:moveTo>
                  <a:pt x="3078" y="1995"/>
                </a:moveTo>
                <a:cubicBezTo>
                  <a:pt x="3074" y="1999"/>
                  <a:pt x="3074" y="1999"/>
                  <a:pt x="3074" y="1999"/>
                </a:cubicBezTo>
                <a:cubicBezTo>
                  <a:pt x="3030" y="2043"/>
                  <a:pt x="2960" y="2050"/>
                  <a:pt x="2909" y="2014"/>
                </a:cubicBezTo>
                <a:cubicBezTo>
                  <a:pt x="2715" y="1880"/>
                  <a:pt x="2715" y="1880"/>
                  <a:pt x="2715" y="1880"/>
                </a:cubicBezTo>
                <a:cubicBezTo>
                  <a:pt x="2679" y="1855"/>
                  <a:pt x="2630" y="1864"/>
                  <a:pt x="2605" y="1900"/>
                </a:cubicBezTo>
                <a:cubicBezTo>
                  <a:pt x="2580" y="1935"/>
                  <a:pt x="2589" y="1985"/>
                  <a:pt x="2625" y="2009"/>
                </a:cubicBezTo>
                <a:cubicBezTo>
                  <a:pt x="2802" y="2132"/>
                  <a:pt x="2802" y="2132"/>
                  <a:pt x="2802" y="2132"/>
                </a:cubicBezTo>
                <a:cubicBezTo>
                  <a:pt x="2823" y="2147"/>
                  <a:pt x="2836" y="2169"/>
                  <a:pt x="2839" y="2195"/>
                </a:cubicBezTo>
                <a:cubicBezTo>
                  <a:pt x="2842" y="2221"/>
                  <a:pt x="2833" y="2246"/>
                  <a:pt x="2815" y="2265"/>
                </a:cubicBezTo>
                <a:cubicBezTo>
                  <a:pt x="2785" y="2296"/>
                  <a:pt x="2737" y="2301"/>
                  <a:pt x="2702" y="2276"/>
                </a:cubicBezTo>
                <a:cubicBezTo>
                  <a:pt x="2627" y="2225"/>
                  <a:pt x="2627" y="2225"/>
                  <a:pt x="2627" y="2225"/>
                </a:cubicBezTo>
                <a:cubicBezTo>
                  <a:pt x="2614" y="2214"/>
                  <a:pt x="2601" y="2203"/>
                  <a:pt x="2586" y="2194"/>
                </a:cubicBezTo>
                <a:cubicBezTo>
                  <a:pt x="2514" y="2148"/>
                  <a:pt x="2514" y="2148"/>
                  <a:pt x="2514" y="2148"/>
                </a:cubicBezTo>
                <a:cubicBezTo>
                  <a:pt x="2463" y="2113"/>
                  <a:pt x="2463" y="2113"/>
                  <a:pt x="2463" y="2113"/>
                </a:cubicBezTo>
                <a:cubicBezTo>
                  <a:pt x="2427" y="2089"/>
                  <a:pt x="2378" y="2098"/>
                  <a:pt x="2353" y="2134"/>
                </a:cubicBezTo>
                <a:cubicBezTo>
                  <a:pt x="2329" y="2170"/>
                  <a:pt x="2338" y="2219"/>
                  <a:pt x="2374" y="2244"/>
                </a:cubicBezTo>
                <a:cubicBezTo>
                  <a:pt x="2525" y="2347"/>
                  <a:pt x="2525" y="2347"/>
                  <a:pt x="2525" y="2347"/>
                </a:cubicBezTo>
                <a:cubicBezTo>
                  <a:pt x="2538" y="2362"/>
                  <a:pt x="2547" y="2381"/>
                  <a:pt x="2550" y="2401"/>
                </a:cubicBezTo>
                <a:cubicBezTo>
                  <a:pt x="2553" y="2432"/>
                  <a:pt x="2544" y="2463"/>
                  <a:pt x="2522" y="2485"/>
                </a:cubicBezTo>
                <a:cubicBezTo>
                  <a:pt x="2521" y="2487"/>
                  <a:pt x="2521" y="2487"/>
                  <a:pt x="2521" y="2487"/>
                </a:cubicBezTo>
                <a:cubicBezTo>
                  <a:pt x="2504" y="2505"/>
                  <a:pt x="2481" y="2516"/>
                  <a:pt x="2456" y="2519"/>
                </a:cubicBezTo>
                <a:cubicBezTo>
                  <a:pt x="2432" y="2521"/>
                  <a:pt x="2407" y="2515"/>
                  <a:pt x="2387" y="2501"/>
                </a:cubicBezTo>
                <a:cubicBezTo>
                  <a:pt x="2178" y="2356"/>
                  <a:pt x="2178" y="2356"/>
                  <a:pt x="2178" y="2356"/>
                </a:cubicBezTo>
                <a:cubicBezTo>
                  <a:pt x="2177" y="2356"/>
                  <a:pt x="2177" y="2356"/>
                  <a:pt x="2176" y="2355"/>
                </a:cubicBezTo>
                <a:cubicBezTo>
                  <a:pt x="2176" y="2355"/>
                  <a:pt x="2175" y="2354"/>
                  <a:pt x="2174" y="2354"/>
                </a:cubicBezTo>
                <a:cubicBezTo>
                  <a:pt x="2174" y="2354"/>
                  <a:pt x="2173" y="2353"/>
                  <a:pt x="2173" y="2353"/>
                </a:cubicBezTo>
                <a:cubicBezTo>
                  <a:pt x="2172" y="2353"/>
                  <a:pt x="2172" y="2352"/>
                  <a:pt x="2171" y="2352"/>
                </a:cubicBezTo>
                <a:cubicBezTo>
                  <a:pt x="2170" y="2352"/>
                  <a:pt x="2170" y="2351"/>
                  <a:pt x="2169" y="2351"/>
                </a:cubicBezTo>
                <a:cubicBezTo>
                  <a:pt x="2169" y="2351"/>
                  <a:pt x="2168" y="2351"/>
                  <a:pt x="2167" y="2350"/>
                </a:cubicBezTo>
                <a:cubicBezTo>
                  <a:pt x="2167" y="2350"/>
                  <a:pt x="2166" y="2350"/>
                  <a:pt x="2166" y="2349"/>
                </a:cubicBezTo>
                <a:cubicBezTo>
                  <a:pt x="2165" y="2349"/>
                  <a:pt x="2164" y="2349"/>
                  <a:pt x="2164" y="2349"/>
                </a:cubicBezTo>
                <a:cubicBezTo>
                  <a:pt x="2163" y="2348"/>
                  <a:pt x="2163" y="2348"/>
                  <a:pt x="2162" y="2348"/>
                </a:cubicBezTo>
                <a:cubicBezTo>
                  <a:pt x="2162" y="2348"/>
                  <a:pt x="2161" y="2347"/>
                  <a:pt x="2160" y="2347"/>
                </a:cubicBezTo>
                <a:cubicBezTo>
                  <a:pt x="2160" y="2347"/>
                  <a:pt x="2159" y="2347"/>
                  <a:pt x="2158" y="2346"/>
                </a:cubicBezTo>
                <a:cubicBezTo>
                  <a:pt x="2158" y="2346"/>
                  <a:pt x="2157" y="2346"/>
                  <a:pt x="2157" y="2346"/>
                </a:cubicBezTo>
                <a:cubicBezTo>
                  <a:pt x="2156" y="2346"/>
                  <a:pt x="2155" y="2345"/>
                  <a:pt x="2155" y="2345"/>
                </a:cubicBezTo>
                <a:cubicBezTo>
                  <a:pt x="2154" y="2345"/>
                  <a:pt x="2153" y="2345"/>
                  <a:pt x="2153" y="2345"/>
                </a:cubicBezTo>
                <a:cubicBezTo>
                  <a:pt x="2152" y="2345"/>
                  <a:pt x="2152" y="2344"/>
                  <a:pt x="2151" y="2344"/>
                </a:cubicBezTo>
                <a:cubicBezTo>
                  <a:pt x="2150" y="2344"/>
                  <a:pt x="2150" y="2344"/>
                  <a:pt x="2149" y="2344"/>
                </a:cubicBezTo>
                <a:cubicBezTo>
                  <a:pt x="2148" y="2344"/>
                  <a:pt x="2148" y="2344"/>
                  <a:pt x="2147" y="2344"/>
                </a:cubicBezTo>
                <a:cubicBezTo>
                  <a:pt x="2147" y="2343"/>
                  <a:pt x="2146" y="2343"/>
                  <a:pt x="2145" y="2343"/>
                </a:cubicBezTo>
                <a:cubicBezTo>
                  <a:pt x="2145" y="2343"/>
                  <a:pt x="2144" y="2343"/>
                  <a:pt x="2143" y="2343"/>
                </a:cubicBezTo>
                <a:cubicBezTo>
                  <a:pt x="2143" y="2343"/>
                  <a:pt x="2142" y="2343"/>
                  <a:pt x="2142" y="2343"/>
                </a:cubicBezTo>
                <a:cubicBezTo>
                  <a:pt x="2141" y="2343"/>
                  <a:pt x="2140" y="2343"/>
                  <a:pt x="2140" y="2342"/>
                </a:cubicBezTo>
                <a:cubicBezTo>
                  <a:pt x="2139" y="2342"/>
                  <a:pt x="2138" y="2342"/>
                  <a:pt x="2138" y="2342"/>
                </a:cubicBezTo>
                <a:cubicBezTo>
                  <a:pt x="2137" y="2342"/>
                  <a:pt x="2136" y="2342"/>
                  <a:pt x="2136" y="2342"/>
                </a:cubicBezTo>
                <a:cubicBezTo>
                  <a:pt x="2135" y="2342"/>
                  <a:pt x="2135" y="2342"/>
                  <a:pt x="2134" y="2342"/>
                </a:cubicBezTo>
                <a:cubicBezTo>
                  <a:pt x="2133" y="2342"/>
                  <a:pt x="2133" y="2342"/>
                  <a:pt x="2132" y="2342"/>
                </a:cubicBezTo>
                <a:cubicBezTo>
                  <a:pt x="2131" y="2342"/>
                  <a:pt x="2131" y="2342"/>
                  <a:pt x="2130" y="2342"/>
                </a:cubicBezTo>
                <a:cubicBezTo>
                  <a:pt x="2130" y="2342"/>
                  <a:pt x="2129" y="2342"/>
                  <a:pt x="2128" y="2342"/>
                </a:cubicBezTo>
                <a:cubicBezTo>
                  <a:pt x="2128" y="2342"/>
                  <a:pt x="2127" y="2342"/>
                  <a:pt x="2126" y="2342"/>
                </a:cubicBezTo>
                <a:cubicBezTo>
                  <a:pt x="2126" y="2342"/>
                  <a:pt x="2125" y="2343"/>
                  <a:pt x="2125" y="2343"/>
                </a:cubicBezTo>
                <a:cubicBezTo>
                  <a:pt x="2124" y="2343"/>
                  <a:pt x="2123" y="2343"/>
                  <a:pt x="2123" y="2343"/>
                </a:cubicBezTo>
                <a:cubicBezTo>
                  <a:pt x="2122" y="2343"/>
                  <a:pt x="2121" y="2343"/>
                  <a:pt x="2121" y="2343"/>
                </a:cubicBezTo>
                <a:cubicBezTo>
                  <a:pt x="2120" y="2343"/>
                  <a:pt x="2120" y="2343"/>
                  <a:pt x="2119" y="2343"/>
                </a:cubicBezTo>
                <a:cubicBezTo>
                  <a:pt x="2118" y="2343"/>
                  <a:pt x="2118" y="2344"/>
                  <a:pt x="2117" y="2344"/>
                </a:cubicBezTo>
                <a:cubicBezTo>
                  <a:pt x="2116" y="2344"/>
                  <a:pt x="2116" y="2344"/>
                  <a:pt x="2115" y="2344"/>
                </a:cubicBezTo>
                <a:cubicBezTo>
                  <a:pt x="2115" y="2344"/>
                  <a:pt x="2114" y="2344"/>
                  <a:pt x="2113" y="2345"/>
                </a:cubicBezTo>
                <a:cubicBezTo>
                  <a:pt x="2113" y="2345"/>
                  <a:pt x="2112" y="2345"/>
                  <a:pt x="2112" y="2345"/>
                </a:cubicBezTo>
                <a:cubicBezTo>
                  <a:pt x="2111" y="2345"/>
                  <a:pt x="2110" y="2345"/>
                  <a:pt x="2110" y="2346"/>
                </a:cubicBezTo>
                <a:cubicBezTo>
                  <a:pt x="2109" y="2346"/>
                  <a:pt x="2109" y="2346"/>
                  <a:pt x="2108" y="2346"/>
                </a:cubicBezTo>
                <a:cubicBezTo>
                  <a:pt x="2107" y="2346"/>
                  <a:pt x="2107" y="2347"/>
                  <a:pt x="2106" y="2347"/>
                </a:cubicBezTo>
                <a:cubicBezTo>
                  <a:pt x="2106" y="2347"/>
                  <a:pt x="2105" y="2347"/>
                  <a:pt x="2104" y="2347"/>
                </a:cubicBezTo>
                <a:cubicBezTo>
                  <a:pt x="2104" y="2348"/>
                  <a:pt x="2103" y="2348"/>
                  <a:pt x="2103" y="2348"/>
                </a:cubicBezTo>
                <a:cubicBezTo>
                  <a:pt x="2102" y="2348"/>
                  <a:pt x="2101" y="2349"/>
                  <a:pt x="2101" y="2349"/>
                </a:cubicBezTo>
                <a:cubicBezTo>
                  <a:pt x="2100" y="2349"/>
                  <a:pt x="2100" y="2349"/>
                  <a:pt x="2099" y="2350"/>
                </a:cubicBezTo>
                <a:cubicBezTo>
                  <a:pt x="2099" y="2350"/>
                  <a:pt x="2098" y="2350"/>
                  <a:pt x="2097" y="2351"/>
                </a:cubicBezTo>
                <a:cubicBezTo>
                  <a:pt x="2097" y="2351"/>
                  <a:pt x="2096" y="2351"/>
                  <a:pt x="2096" y="2351"/>
                </a:cubicBezTo>
                <a:cubicBezTo>
                  <a:pt x="2095" y="2352"/>
                  <a:pt x="2095" y="2352"/>
                  <a:pt x="2094" y="2352"/>
                </a:cubicBezTo>
                <a:cubicBezTo>
                  <a:pt x="2093" y="2353"/>
                  <a:pt x="2093" y="2353"/>
                  <a:pt x="2092" y="2353"/>
                </a:cubicBezTo>
                <a:cubicBezTo>
                  <a:pt x="2092" y="2354"/>
                  <a:pt x="2091" y="2354"/>
                  <a:pt x="2091" y="2354"/>
                </a:cubicBezTo>
                <a:cubicBezTo>
                  <a:pt x="2090" y="2355"/>
                  <a:pt x="2090" y="2355"/>
                  <a:pt x="2089" y="2355"/>
                </a:cubicBezTo>
                <a:cubicBezTo>
                  <a:pt x="2089" y="2356"/>
                  <a:pt x="2088" y="2356"/>
                  <a:pt x="2088" y="2356"/>
                </a:cubicBezTo>
                <a:cubicBezTo>
                  <a:pt x="2087" y="2357"/>
                  <a:pt x="2087" y="2357"/>
                  <a:pt x="2086" y="2357"/>
                </a:cubicBezTo>
                <a:cubicBezTo>
                  <a:pt x="2085" y="2358"/>
                  <a:pt x="2085" y="2358"/>
                  <a:pt x="2084" y="2359"/>
                </a:cubicBezTo>
                <a:cubicBezTo>
                  <a:pt x="2084" y="2359"/>
                  <a:pt x="2083" y="2359"/>
                  <a:pt x="2083" y="2360"/>
                </a:cubicBezTo>
                <a:cubicBezTo>
                  <a:pt x="2082" y="2360"/>
                  <a:pt x="2082" y="2361"/>
                  <a:pt x="2081" y="2361"/>
                </a:cubicBezTo>
                <a:cubicBezTo>
                  <a:pt x="2081" y="2362"/>
                  <a:pt x="2080" y="2362"/>
                  <a:pt x="2080" y="2362"/>
                </a:cubicBezTo>
                <a:cubicBezTo>
                  <a:pt x="2079" y="2363"/>
                  <a:pt x="2079" y="2363"/>
                  <a:pt x="2078" y="2364"/>
                </a:cubicBezTo>
                <a:cubicBezTo>
                  <a:pt x="2078" y="2364"/>
                  <a:pt x="2078" y="2365"/>
                  <a:pt x="2077" y="2365"/>
                </a:cubicBezTo>
                <a:cubicBezTo>
                  <a:pt x="2077" y="2366"/>
                  <a:pt x="2076" y="2366"/>
                  <a:pt x="2076" y="2367"/>
                </a:cubicBezTo>
                <a:cubicBezTo>
                  <a:pt x="2075" y="2367"/>
                  <a:pt x="2075" y="2368"/>
                  <a:pt x="2074" y="2368"/>
                </a:cubicBezTo>
                <a:cubicBezTo>
                  <a:pt x="2074" y="2369"/>
                  <a:pt x="2073" y="2369"/>
                  <a:pt x="2073" y="2369"/>
                </a:cubicBezTo>
                <a:cubicBezTo>
                  <a:pt x="2073" y="2370"/>
                  <a:pt x="2072" y="2371"/>
                  <a:pt x="2072" y="2371"/>
                </a:cubicBezTo>
                <a:cubicBezTo>
                  <a:pt x="2071" y="2372"/>
                  <a:pt x="2071" y="2372"/>
                  <a:pt x="2070" y="2373"/>
                </a:cubicBezTo>
                <a:cubicBezTo>
                  <a:pt x="2070" y="2373"/>
                  <a:pt x="2070" y="2374"/>
                  <a:pt x="2069" y="2374"/>
                </a:cubicBezTo>
                <a:cubicBezTo>
                  <a:pt x="2069" y="2375"/>
                  <a:pt x="2069" y="2375"/>
                  <a:pt x="2068" y="2376"/>
                </a:cubicBezTo>
                <a:cubicBezTo>
                  <a:pt x="2068" y="2376"/>
                  <a:pt x="2068" y="2376"/>
                  <a:pt x="2068" y="2376"/>
                </a:cubicBezTo>
                <a:cubicBezTo>
                  <a:pt x="2068" y="2376"/>
                  <a:pt x="2068" y="2376"/>
                  <a:pt x="2068" y="2376"/>
                </a:cubicBezTo>
                <a:cubicBezTo>
                  <a:pt x="2068" y="2377"/>
                  <a:pt x="2067" y="2377"/>
                  <a:pt x="2067" y="2377"/>
                </a:cubicBezTo>
                <a:cubicBezTo>
                  <a:pt x="2067" y="2378"/>
                  <a:pt x="2066" y="2379"/>
                  <a:pt x="2066" y="2379"/>
                </a:cubicBezTo>
                <a:cubicBezTo>
                  <a:pt x="2066" y="2380"/>
                  <a:pt x="2065" y="2380"/>
                  <a:pt x="2065" y="2381"/>
                </a:cubicBezTo>
                <a:cubicBezTo>
                  <a:pt x="2065" y="2381"/>
                  <a:pt x="2064" y="2382"/>
                  <a:pt x="2064" y="2383"/>
                </a:cubicBezTo>
                <a:cubicBezTo>
                  <a:pt x="2064" y="2383"/>
                  <a:pt x="2063" y="2384"/>
                  <a:pt x="2063" y="2384"/>
                </a:cubicBezTo>
                <a:cubicBezTo>
                  <a:pt x="2063" y="2385"/>
                  <a:pt x="2062" y="2386"/>
                  <a:pt x="2062" y="2386"/>
                </a:cubicBezTo>
                <a:cubicBezTo>
                  <a:pt x="2062" y="2387"/>
                  <a:pt x="2061" y="2387"/>
                  <a:pt x="2061" y="2388"/>
                </a:cubicBezTo>
                <a:cubicBezTo>
                  <a:pt x="2061" y="2389"/>
                  <a:pt x="2061" y="2389"/>
                  <a:pt x="2060" y="2390"/>
                </a:cubicBezTo>
                <a:cubicBezTo>
                  <a:pt x="2060" y="2390"/>
                  <a:pt x="2060" y="2391"/>
                  <a:pt x="2060" y="2392"/>
                </a:cubicBezTo>
                <a:cubicBezTo>
                  <a:pt x="2059" y="2392"/>
                  <a:pt x="2059" y="2393"/>
                  <a:pt x="2059" y="2393"/>
                </a:cubicBezTo>
                <a:cubicBezTo>
                  <a:pt x="2059" y="2394"/>
                  <a:pt x="2058" y="2395"/>
                  <a:pt x="2058" y="2395"/>
                </a:cubicBezTo>
                <a:cubicBezTo>
                  <a:pt x="2058" y="2396"/>
                  <a:pt x="2058" y="2396"/>
                  <a:pt x="2058" y="2397"/>
                </a:cubicBezTo>
                <a:cubicBezTo>
                  <a:pt x="2057" y="2398"/>
                  <a:pt x="2057" y="2398"/>
                  <a:pt x="2057" y="2399"/>
                </a:cubicBezTo>
                <a:cubicBezTo>
                  <a:pt x="2057" y="2400"/>
                  <a:pt x="2057" y="2400"/>
                  <a:pt x="2057" y="2401"/>
                </a:cubicBezTo>
                <a:cubicBezTo>
                  <a:pt x="2056" y="2401"/>
                  <a:pt x="2056" y="2402"/>
                  <a:pt x="2056" y="2403"/>
                </a:cubicBezTo>
                <a:cubicBezTo>
                  <a:pt x="2056" y="2403"/>
                  <a:pt x="2056" y="2404"/>
                  <a:pt x="2056" y="2405"/>
                </a:cubicBezTo>
                <a:cubicBezTo>
                  <a:pt x="2055" y="2405"/>
                  <a:pt x="2055" y="2406"/>
                  <a:pt x="2055" y="2407"/>
                </a:cubicBezTo>
                <a:cubicBezTo>
                  <a:pt x="2055" y="2407"/>
                  <a:pt x="2055" y="2408"/>
                  <a:pt x="2055" y="2408"/>
                </a:cubicBezTo>
                <a:cubicBezTo>
                  <a:pt x="2055" y="2409"/>
                  <a:pt x="2055" y="2410"/>
                  <a:pt x="2055" y="2410"/>
                </a:cubicBezTo>
                <a:cubicBezTo>
                  <a:pt x="2055" y="2411"/>
                  <a:pt x="2054" y="2412"/>
                  <a:pt x="2054" y="2412"/>
                </a:cubicBezTo>
                <a:cubicBezTo>
                  <a:pt x="2054" y="2413"/>
                  <a:pt x="2054" y="2413"/>
                  <a:pt x="2054" y="2414"/>
                </a:cubicBezTo>
                <a:cubicBezTo>
                  <a:pt x="2054" y="2415"/>
                  <a:pt x="2054" y="2415"/>
                  <a:pt x="2054" y="2416"/>
                </a:cubicBezTo>
                <a:cubicBezTo>
                  <a:pt x="2054" y="2417"/>
                  <a:pt x="2054" y="2417"/>
                  <a:pt x="2054" y="2418"/>
                </a:cubicBezTo>
                <a:cubicBezTo>
                  <a:pt x="2054" y="2419"/>
                  <a:pt x="2054" y="2419"/>
                  <a:pt x="2054" y="2420"/>
                </a:cubicBezTo>
                <a:cubicBezTo>
                  <a:pt x="2054" y="2420"/>
                  <a:pt x="2054" y="2421"/>
                  <a:pt x="2054" y="2422"/>
                </a:cubicBezTo>
                <a:cubicBezTo>
                  <a:pt x="2054" y="2422"/>
                  <a:pt x="2054" y="2423"/>
                  <a:pt x="2054" y="2423"/>
                </a:cubicBezTo>
                <a:cubicBezTo>
                  <a:pt x="2054" y="2424"/>
                  <a:pt x="2054" y="2425"/>
                  <a:pt x="2054" y="2425"/>
                </a:cubicBezTo>
                <a:cubicBezTo>
                  <a:pt x="2054" y="2426"/>
                  <a:pt x="2054" y="2427"/>
                  <a:pt x="2054" y="2427"/>
                </a:cubicBezTo>
                <a:cubicBezTo>
                  <a:pt x="2054" y="2428"/>
                  <a:pt x="2054" y="2429"/>
                  <a:pt x="2054" y="2429"/>
                </a:cubicBezTo>
                <a:cubicBezTo>
                  <a:pt x="2054" y="2430"/>
                  <a:pt x="2054" y="2430"/>
                  <a:pt x="2055" y="2431"/>
                </a:cubicBezTo>
                <a:cubicBezTo>
                  <a:pt x="2055" y="2432"/>
                  <a:pt x="2055" y="2432"/>
                  <a:pt x="2055" y="2433"/>
                </a:cubicBezTo>
                <a:cubicBezTo>
                  <a:pt x="2055" y="2434"/>
                  <a:pt x="2055" y="2434"/>
                  <a:pt x="2055" y="2435"/>
                </a:cubicBezTo>
                <a:cubicBezTo>
                  <a:pt x="2055" y="2435"/>
                  <a:pt x="2055" y="2436"/>
                  <a:pt x="2056" y="2437"/>
                </a:cubicBezTo>
                <a:cubicBezTo>
                  <a:pt x="2056" y="2437"/>
                  <a:pt x="2056" y="2438"/>
                  <a:pt x="2056" y="2438"/>
                </a:cubicBezTo>
                <a:cubicBezTo>
                  <a:pt x="2056" y="2439"/>
                  <a:pt x="2056" y="2440"/>
                  <a:pt x="2056" y="2440"/>
                </a:cubicBezTo>
                <a:cubicBezTo>
                  <a:pt x="2056" y="2441"/>
                  <a:pt x="2057" y="2442"/>
                  <a:pt x="2057" y="2442"/>
                </a:cubicBezTo>
                <a:cubicBezTo>
                  <a:pt x="2057" y="2443"/>
                  <a:pt x="2057" y="2443"/>
                  <a:pt x="2057" y="2444"/>
                </a:cubicBezTo>
                <a:cubicBezTo>
                  <a:pt x="2058" y="2445"/>
                  <a:pt x="2058" y="2445"/>
                  <a:pt x="2058" y="2446"/>
                </a:cubicBezTo>
                <a:cubicBezTo>
                  <a:pt x="2058" y="2446"/>
                  <a:pt x="2058" y="2447"/>
                  <a:pt x="2059" y="2448"/>
                </a:cubicBezTo>
                <a:cubicBezTo>
                  <a:pt x="2059" y="2448"/>
                  <a:pt x="2059" y="2449"/>
                  <a:pt x="2059" y="2449"/>
                </a:cubicBezTo>
                <a:cubicBezTo>
                  <a:pt x="2059" y="2450"/>
                  <a:pt x="2060" y="2450"/>
                  <a:pt x="2060" y="2451"/>
                </a:cubicBezTo>
                <a:cubicBezTo>
                  <a:pt x="2060" y="2452"/>
                  <a:pt x="2060" y="2452"/>
                  <a:pt x="2061" y="2453"/>
                </a:cubicBezTo>
                <a:cubicBezTo>
                  <a:pt x="2061" y="2453"/>
                  <a:pt x="2061" y="2454"/>
                  <a:pt x="2061" y="2455"/>
                </a:cubicBezTo>
                <a:cubicBezTo>
                  <a:pt x="2062" y="2455"/>
                  <a:pt x="2062" y="2456"/>
                  <a:pt x="2062" y="2456"/>
                </a:cubicBezTo>
                <a:cubicBezTo>
                  <a:pt x="2063" y="2457"/>
                  <a:pt x="2063" y="2457"/>
                  <a:pt x="2063" y="2458"/>
                </a:cubicBezTo>
                <a:cubicBezTo>
                  <a:pt x="2063" y="2459"/>
                  <a:pt x="2064" y="2459"/>
                  <a:pt x="2064" y="2460"/>
                </a:cubicBezTo>
                <a:cubicBezTo>
                  <a:pt x="2064" y="2460"/>
                  <a:pt x="2065" y="2461"/>
                  <a:pt x="2065" y="2461"/>
                </a:cubicBezTo>
                <a:cubicBezTo>
                  <a:pt x="2065" y="2462"/>
                  <a:pt x="2066" y="2462"/>
                  <a:pt x="2066" y="2463"/>
                </a:cubicBezTo>
                <a:cubicBezTo>
                  <a:pt x="2066" y="2464"/>
                  <a:pt x="2067" y="2464"/>
                  <a:pt x="2067" y="2465"/>
                </a:cubicBezTo>
                <a:cubicBezTo>
                  <a:pt x="2067" y="2465"/>
                  <a:pt x="2068" y="2466"/>
                  <a:pt x="2068" y="2466"/>
                </a:cubicBezTo>
                <a:cubicBezTo>
                  <a:pt x="2069" y="2467"/>
                  <a:pt x="2069" y="2467"/>
                  <a:pt x="2069" y="2468"/>
                </a:cubicBezTo>
                <a:cubicBezTo>
                  <a:pt x="2070" y="2468"/>
                  <a:pt x="2070" y="2469"/>
                  <a:pt x="2070" y="2469"/>
                </a:cubicBezTo>
                <a:cubicBezTo>
                  <a:pt x="2071" y="2470"/>
                  <a:pt x="2071" y="2470"/>
                  <a:pt x="2072" y="2471"/>
                </a:cubicBezTo>
                <a:cubicBezTo>
                  <a:pt x="2072" y="2471"/>
                  <a:pt x="2072" y="2472"/>
                  <a:pt x="2073" y="2472"/>
                </a:cubicBezTo>
                <a:cubicBezTo>
                  <a:pt x="2073" y="2473"/>
                  <a:pt x="2074" y="2473"/>
                  <a:pt x="2074" y="2474"/>
                </a:cubicBezTo>
                <a:cubicBezTo>
                  <a:pt x="2075" y="2474"/>
                  <a:pt x="2075" y="2475"/>
                  <a:pt x="2076" y="2475"/>
                </a:cubicBezTo>
                <a:cubicBezTo>
                  <a:pt x="2076" y="2476"/>
                  <a:pt x="2076" y="2476"/>
                  <a:pt x="2077" y="2477"/>
                </a:cubicBezTo>
                <a:cubicBezTo>
                  <a:pt x="2077" y="2477"/>
                  <a:pt x="2078" y="2478"/>
                  <a:pt x="2078" y="2478"/>
                </a:cubicBezTo>
                <a:cubicBezTo>
                  <a:pt x="2079" y="2478"/>
                  <a:pt x="2079" y="2479"/>
                  <a:pt x="2080" y="2479"/>
                </a:cubicBezTo>
                <a:cubicBezTo>
                  <a:pt x="2080" y="2480"/>
                  <a:pt x="2081" y="2480"/>
                  <a:pt x="2081" y="2481"/>
                </a:cubicBezTo>
                <a:cubicBezTo>
                  <a:pt x="2082" y="2481"/>
                  <a:pt x="2082" y="2482"/>
                  <a:pt x="2083" y="2482"/>
                </a:cubicBezTo>
                <a:cubicBezTo>
                  <a:pt x="2083" y="2482"/>
                  <a:pt x="2084" y="2483"/>
                  <a:pt x="2084" y="2483"/>
                </a:cubicBezTo>
                <a:cubicBezTo>
                  <a:pt x="2085" y="2484"/>
                  <a:pt x="2085" y="2484"/>
                  <a:pt x="2086" y="2484"/>
                </a:cubicBezTo>
                <a:cubicBezTo>
                  <a:pt x="2086" y="2485"/>
                  <a:pt x="2087" y="2485"/>
                  <a:pt x="2087" y="2485"/>
                </a:cubicBezTo>
                <a:cubicBezTo>
                  <a:pt x="2251" y="2601"/>
                  <a:pt x="2251" y="2601"/>
                  <a:pt x="2251" y="2601"/>
                </a:cubicBezTo>
                <a:cubicBezTo>
                  <a:pt x="2253" y="2602"/>
                  <a:pt x="2254" y="2603"/>
                  <a:pt x="2255" y="2603"/>
                </a:cubicBezTo>
                <a:cubicBezTo>
                  <a:pt x="2269" y="2612"/>
                  <a:pt x="2278" y="2623"/>
                  <a:pt x="2280" y="2635"/>
                </a:cubicBezTo>
                <a:cubicBezTo>
                  <a:pt x="2282" y="2644"/>
                  <a:pt x="2279" y="2654"/>
                  <a:pt x="2272" y="2664"/>
                </a:cubicBezTo>
                <a:cubicBezTo>
                  <a:pt x="2258" y="2682"/>
                  <a:pt x="2234" y="2689"/>
                  <a:pt x="2213" y="2680"/>
                </a:cubicBezTo>
                <a:cubicBezTo>
                  <a:pt x="1909" y="2504"/>
                  <a:pt x="1909" y="2504"/>
                  <a:pt x="1909" y="2504"/>
                </a:cubicBezTo>
                <a:cubicBezTo>
                  <a:pt x="1890" y="2490"/>
                  <a:pt x="1871" y="2479"/>
                  <a:pt x="1852" y="2470"/>
                </a:cubicBezTo>
                <a:cubicBezTo>
                  <a:pt x="1766" y="2420"/>
                  <a:pt x="1766" y="2420"/>
                  <a:pt x="1766" y="2420"/>
                </a:cubicBezTo>
                <a:cubicBezTo>
                  <a:pt x="1766" y="2417"/>
                  <a:pt x="1767" y="2413"/>
                  <a:pt x="1767" y="2409"/>
                </a:cubicBezTo>
                <a:cubicBezTo>
                  <a:pt x="1768" y="2333"/>
                  <a:pt x="1736" y="2261"/>
                  <a:pt x="1680" y="2210"/>
                </a:cubicBezTo>
                <a:cubicBezTo>
                  <a:pt x="1623" y="2157"/>
                  <a:pt x="1546" y="2133"/>
                  <a:pt x="1469" y="2143"/>
                </a:cubicBezTo>
                <a:cubicBezTo>
                  <a:pt x="1466" y="2073"/>
                  <a:pt x="1435" y="2006"/>
                  <a:pt x="1383" y="1958"/>
                </a:cubicBezTo>
                <a:cubicBezTo>
                  <a:pt x="1325" y="1906"/>
                  <a:pt x="1248" y="1882"/>
                  <a:pt x="1171" y="1892"/>
                </a:cubicBezTo>
                <a:cubicBezTo>
                  <a:pt x="1171" y="1892"/>
                  <a:pt x="1170" y="1892"/>
                  <a:pt x="1170" y="1892"/>
                </a:cubicBezTo>
                <a:cubicBezTo>
                  <a:pt x="1169" y="1820"/>
                  <a:pt x="1138" y="1752"/>
                  <a:pt x="1084" y="1703"/>
                </a:cubicBezTo>
                <a:cubicBezTo>
                  <a:pt x="1026" y="1651"/>
                  <a:pt x="949" y="1627"/>
                  <a:pt x="872" y="1637"/>
                </a:cubicBezTo>
                <a:cubicBezTo>
                  <a:pt x="831" y="1643"/>
                  <a:pt x="792" y="1658"/>
                  <a:pt x="758" y="1681"/>
                </a:cubicBezTo>
                <a:cubicBezTo>
                  <a:pt x="745" y="1652"/>
                  <a:pt x="738" y="1620"/>
                  <a:pt x="734" y="1594"/>
                </a:cubicBezTo>
                <a:cubicBezTo>
                  <a:pt x="728" y="1555"/>
                  <a:pt x="728" y="1520"/>
                  <a:pt x="729" y="1501"/>
                </a:cubicBezTo>
                <a:cubicBezTo>
                  <a:pt x="1241" y="624"/>
                  <a:pt x="1241" y="624"/>
                  <a:pt x="1241" y="624"/>
                </a:cubicBezTo>
                <a:cubicBezTo>
                  <a:pt x="1331" y="600"/>
                  <a:pt x="1599" y="530"/>
                  <a:pt x="1748" y="522"/>
                </a:cubicBezTo>
                <a:cubicBezTo>
                  <a:pt x="1793" y="520"/>
                  <a:pt x="1835" y="525"/>
                  <a:pt x="1873" y="539"/>
                </a:cubicBezTo>
                <a:cubicBezTo>
                  <a:pt x="1839" y="561"/>
                  <a:pt x="1806" y="586"/>
                  <a:pt x="1776" y="613"/>
                </a:cubicBezTo>
                <a:cubicBezTo>
                  <a:pt x="1346" y="1003"/>
                  <a:pt x="1346" y="1003"/>
                  <a:pt x="1346" y="1003"/>
                </a:cubicBezTo>
                <a:cubicBezTo>
                  <a:pt x="1250" y="1089"/>
                  <a:pt x="1239" y="1235"/>
                  <a:pt x="1321" y="1335"/>
                </a:cubicBezTo>
                <a:cubicBezTo>
                  <a:pt x="1358" y="1381"/>
                  <a:pt x="1412" y="1412"/>
                  <a:pt x="1471" y="1421"/>
                </a:cubicBezTo>
                <a:cubicBezTo>
                  <a:pt x="1483" y="1423"/>
                  <a:pt x="1496" y="1424"/>
                  <a:pt x="1508" y="1424"/>
                </a:cubicBezTo>
                <a:cubicBezTo>
                  <a:pt x="1555" y="1424"/>
                  <a:pt x="1601" y="1410"/>
                  <a:pt x="1640" y="1384"/>
                </a:cubicBezTo>
                <a:cubicBezTo>
                  <a:pt x="2005" y="1147"/>
                  <a:pt x="2005" y="1147"/>
                  <a:pt x="2005" y="1147"/>
                </a:cubicBezTo>
                <a:cubicBezTo>
                  <a:pt x="2086" y="1093"/>
                  <a:pt x="2183" y="1069"/>
                  <a:pt x="2279" y="1076"/>
                </a:cubicBezTo>
                <a:cubicBezTo>
                  <a:pt x="3073" y="1808"/>
                  <a:pt x="3073" y="1808"/>
                  <a:pt x="3073" y="1808"/>
                </a:cubicBezTo>
                <a:cubicBezTo>
                  <a:pt x="3077" y="1820"/>
                  <a:pt x="3085" y="1832"/>
                  <a:pt x="3096" y="1841"/>
                </a:cubicBezTo>
                <a:cubicBezTo>
                  <a:pt x="3097" y="1842"/>
                  <a:pt x="3099" y="1843"/>
                  <a:pt x="3100" y="1844"/>
                </a:cubicBezTo>
                <a:cubicBezTo>
                  <a:pt x="3110" y="1861"/>
                  <a:pt x="3115" y="1881"/>
                  <a:pt x="3115" y="1901"/>
                </a:cubicBezTo>
                <a:cubicBezTo>
                  <a:pt x="3116" y="1936"/>
                  <a:pt x="3103" y="1969"/>
                  <a:pt x="3078" y="1995"/>
                </a:cubicBezTo>
                <a:close/>
                <a:moveTo>
                  <a:pt x="3189" y="1550"/>
                </a:moveTo>
                <a:cubicBezTo>
                  <a:pt x="3180" y="1578"/>
                  <a:pt x="3164" y="1614"/>
                  <a:pt x="3139" y="1655"/>
                </a:cubicBezTo>
                <a:cubicBezTo>
                  <a:pt x="2551" y="1113"/>
                  <a:pt x="2551" y="1113"/>
                  <a:pt x="2551" y="1113"/>
                </a:cubicBezTo>
                <a:cubicBezTo>
                  <a:pt x="2555" y="1113"/>
                  <a:pt x="2555" y="1113"/>
                  <a:pt x="2555" y="1113"/>
                </a:cubicBezTo>
                <a:cubicBezTo>
                  <a:pt x="2559" y="1114"/>
                  <a:pt x="2562" y="1114"/>
                  <a:pt x="2566" y="1114"/>
                </a:cubicBezTo>
                <a:cubicBezTo>
                  <a:pt x="2605" y="1114"/>
                  <a:pt x="2638" y="1085"/>
                  <a:pt x="2644" y="1046"/>
                </a:cubicBezTo>
                <a:cubicBezTo>
                  <a:pt x="2650" y="1003"/>
                  <a:pt x="2620" y="963"/>
                  <a:pt x="2577" y="957"/>
                </a:cubicBezTo>
                <a:cubicBezTo>
                  <a:pt x="2327" y="923"/>
                  <a:pt x="2327" y="923"/>
                  <a:pt x="2327" y="923"/>
                </a:cubicBezTo>
                <a:cubicBezTo>
                  <a:pt x="2327" y="923"/>
                  <a:pt x="2326" y="923"/>
                  <a:pt x="2326" y="922"/>
                </a:cubicBezTo>
                <a:cubicBezTo>
                  <a:pt x="2325" y="922"/>
                  <a:pt x="2324" y="922"/>
                  <a:pt x="2323" y="922"/>
                </a:cubicBezTo>
                <a:cubicBezTo>
                  <a:pt x="2182" y="904"/>
                  <a:pt x="2038" y="936"/>
                  <a:pt x="1918" y="1015"/>
                </a:cubicBezTo>
                <a:cubicBezTo>
                  <a:pt x="1554" y="1253"/>
                  <a:pt x="1554" y="1253"/>
                  <a:pt x="1554" y="1253"/>
                </a:cubicBezTo>
                <a:cubicBezTo>
                  <a:pt x="1518" y="1276"/>
                  <a:pt x="1470" y="1269"/>
                  <a:pt x="1443" y="1235"/>
                </a:cubicBezTo>
                <a:cubicBezTo>
                  <a:pt x="1414" y="1200"/>
                  <a:pt x="1418" y="1150"/>
                  <a:pt x="1452" y="1119"/>
                </a:cubicBezTo>
                <a:cubicBezTo>
                  <a:pt x="1882" y="730"/>
                  <a:pt x="1882" y="730"/>
                  <a:pt x="1882" y="730"/>
                </a:cubicBezTo>
                <a:cubicBezTo>
                  <a:pt x="1948" y="671"/>
                  <a:pt x="2027" y="626"/>
                  <a:pt x="2112" y="601"/>
                </a:cubicBezTo>
                <a:cubicBezTo>
                  <a:pt x="2198" y="575"/>
                  <a:pt x="2289" y="570"/>
                  <a:pt x="2376" y="584"/>
                </a:cubicBezTo>
                <a:cubicBezTo>
                  <a:pt x="2705" y="636"/>
                  <a:pt x="2705" y="636"/>
                  <a:pt x="2705" y="636"/>
                </a:cubicBezTo>
                <a:cubicBezTo>
                  <a:pt x="3206" y="1492"/>
                  <a:pt x="3206" y="1492"/>
                  <a:pt x="3206" y="1492"/>
                </a:cubicBezTo>
                <a:cubicBezTo>
                  <a:pt x="3203" y="1506"/>
                  <a:pt x="3198" y="1526"/>
                  <a:pt x="3189" y="1550"/>
                </a:cubicBezTo>
                <a:close/>
                <a:moveTo>
                  <a:pt x="3442" y="1585"/>
                </a:moveTo>
                <a:cubicBezTo>
                  <a:pt x="2736" y="377"/>
                  <a:pt x="2736" y="377"/>
                  <a:pt x="2736" y="377"/>
                </a:cubicBezTo>
                <a:cubicBezTo>
                  <a:pt x="3032" y="193"/>
                  <a:pt x="3032" y="193"/>
                  <a:pt x="3032" y="193"/>
                </a:cubicBezTo>
                <a:cubicBezTo>
                  <a:pt x="3724" y="1414"/>
                  <a:pt x="3724" y="1414"/>
                  <a:pt x="3724" y="1414"/>
                </a:cubicBezTo>
                <a:lnTo>
                  <a:pt x="3442" y="1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Tree>
    <p:extLst>
      <p:ext uri="{BB962C8B-B14F-4D97-AF65-F5344CB8AC3E}">
        <p14:creationId xmlns:p14="http://schemas.microsoft.com/office/powerpoint/2010/main" val="2076864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0" y="870903"/>
            <a:ext cx="5513198" cy="786369"/>
          </a:xfrm>
        </p:spPr>
        <p:txBody>
          <a:bodyPr rtlCol="0"/>
          <a:lstStyle/>
          <a:p>
            <a:pPr rtl="0"/>
            <a:r>
              <a:rPr lang="ja-JP" altLang="en-US" dirty="0">
                <a:ea typeface="Meiryo" panose="020B0604030504040204" pitchFamily="34" charset="-128"/>
              </a:rPr>
              <a:t>企業がサステナブル設計を</a:t>
            </a:r>
            <a:br>
              <a:rPr lang="ja-JP" altLang="en-US" dirty="0">
                <a:ea typeface="Meiryo" panose="020B0604030504040204" pitchFamily="34" charset="-128"/>
              </a:rPr>
            </a:br>
            <a:r>
              <a:rPr lang="ja-JP" altLang="en-US" dirty="0">
                <a:ea typeface="Meiryo" panose="020B0604030504040204" pitchFamily="34" charset="-128"/>
              </a:rPr>
              <a:t>重視している理由は何ですか</a:t>
            </a:r>
            <a:r>
              <a:rPr lang="en-US" altLang="ja-JP" dirty="0">
                <a:ea typeface="Meiryo" panose="020B0604030504040204" pitchFamily="34" charset="-128"/>
              </a:rPr>
              <a:t>? </a:t>
            </a:r>
            <a:endParaRPr lang="ja-JP" altLang="en-US" dirty="0">
              <a:ea typeface="Meiryo" panose="020B0604030504040204" pitchFamily="34" charset="-128"/>
            </a:endParaRPr>
          </a:p>
        </p:txBody>
      </p:sp>
      <p:pic>
        <p:nvPicPr>
          <p:cNvPr id="49" name="Picture Placeholder 48" descr="A tall building with plants growing on it with Bosco Verticale in the background&#10;&#10;Description automatically generated">
            <a:extLst>
              <a:ext uri="{FF2B5EF4-FFF2-40B4-BE49-F238E27FC236}">
                <a16:creationId xmlns:a16="http://schemas.microsoft.com/office/drawing/2014/main" id="{A82FB0D4-858E-1181-28E2-0B91C8B2573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6182" r="25124"/>
          <a:stretch/>
        </p:blipFill>
        <p:spPr>
          <a:xfrm>
            <a:off x="6157913" y="0"/>
            <a:ext cx="2986087" cy="5143500"/>
          </a:xfrm>
        </p:spPr>
      </p:pic>
      <p:grpSp>
        <p:nvGrpSpPr>
          <p:cNvPr id="20" name="Group 19">
            <a:extLst>
              <a:ext uri="{FF2B5EF4-FFF2-40B4-BE49-F238E27FC236}">
                <a16:creationId xmlns:a16="http://schemas.microsoft.com/office/drawing/2014/main" id="{603973B3-43F9-E358-1CE2-5CE816E0477A}"/>
              </a:ext>
            </a:extLst>
          </p:cNvPr>
          <p:cNvGrpSpPr/>
          <p:nvPr/>
        </p:nvGrpSpPr>
        <p:grpSpPr>
          <a:xfrm>
            <a:off x="368490" y="1891487"/>
            <a:ext cx="5513198" cy="138499"/>
            <a:chOff x="368490" y="1755667"/>
            <a:chExt cx="5513198" cy="138499"/>
          </a:xfrm>
        </p:grpSpPr>
        <p:sp>
          <p:nvSpPr>
            <p:cNvPr id="10" name="TextBox 9">
              <a:extLst>
                <a:ext uri="{FF2B5EF4-FFF2-40B4-BE49-F238E27FC236}">
                  <a16:creationId xmlns:a16="http://schemas.microsoft.com/office/drawing/2014/main" id="{CFF6422D-3F8C-5294-D36F-45EBF89A031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en-US" altLang="ja-JP" sz="900" b="1" spc="200" dirty="0">
                  <a:solidFill>
                    <a:schemeClr val="tx2"/>
                  </a:solidFill>
                  <a:ea typeface="Meiryo" panose="020B0604030504040204" pitchFamily="34" charset="-128"/>
                  <a:cs typeface="+mj-cs"/>
                </a:rPr>
                <a:t>1 </a:t>
              </a:r>
              <a:r>
                <a:rPr lang="ja-JP" altLang="en-US" sz="900" b="1" spc="200" dirty="0">
                  <a:solidFill>
                    <a:schemeClr val="tx2"/>
                  </a:solidFill>
                  <a:ea typeface="Meiryo" panose="020B0604030504040204" pitchFamily="34" charset="-128"/>
                  <a:cs typeface="+mj-cs"/>
                </a:rPr>
                <a:t>つ選択</a:t>
              </a:r>
            </a:p>
          </p:txBody>
        </p:sp>
        <p:cxnSp>
          <p:nvCxnSpPr>
            <p:cNvPr id="18" name="Straight Connector 17">
              <a:extLst>
                <a:ext uri="{FF2B5EF4-FFF2-40B4-BE49-F238E27FC236}">
                  <a16:creationId xmlns:a16="http://schemas.microsoft.com/office/drawing/2014/main" id="{B2113BE5-6689-D712-1B41-CEB2F9132C65}"/>
                </a:ext>
              </a:extLst>
            </p:cNvPr>
            <p:cNvCxnSpPr>
              <a:cxnSpLocks/>
            </p:cNvCxnSpPr>
            <p:nvPr/>
          </p:nvCxnSpPr>
          <p:spPr>
            <a:xfrm>
              <a:off x="1022773" y="1828799"/>
              <a:ext cx="485891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1C0C96E0-674B-0214-628E-F318F599968D}"/>
              </a:ext>
            </a:extLst>
          </p:cNvPr>
          <p:cNvGrpSpPr/>
          <p:nvPr/>
        </p:nvGrpSpPr>
        <p:grpSpPr>
          <a:xfrm>
            <a:off x="368490" y="2335932"/>
            <a:ext cx="5513198" cy="2296591"/>
            <a:chOff x="368490" y="2252112"/>
            <a:chExt cx="5513198" cy="2296591"/>
          </a:xfrm>
        </p:grpSpPr>
        <p:grpSp>
          <p:nvGrpSpPr>
            <p:cNvPr id="35" name="Group 34">
              <a:extLst>
                <a:ext uri="{FF2B5EF4-FFF2-40B4-BE49-F238E27FC236}">
                  <a16:creationId xmlns:a16="http://schemas.microsoft.com/office/drawing/2014/main" id="{92BBCD8A-02D3-BF05-5C89-3EF4886BFF12}"/>
                </a:ext>
              </a:extLst>
            </p:cNvPr>
            <p:cNvGrpSpPr/>
            <p:nvPr/>
          </p:nvGrpSpPr>
          <p:grpSpPr>
            <a:xfrm>
              <a:off x="368490" y="2252112"/>
              <a:ext cx="5513198" cy="350648"/>
              <a:chOff x="368490" y="3478932"/>
              <a:chExt cx="5513198" cy="350648"/>
            </a:xfrm>
          </p:grpSpPr>
          <p:sp>
            <p:nvSpPr>
              <p:cNvPr id="22" name="Oval 21">
                <a:extLst>
                  <a:ext uri="{FF2B5EF4-FFF2-40B4-BE49-F238E27FC236}">
                    <a16:creationId xmlns:a16="http://schemas.microsoft.com/office/drawing/2014/main" id="{5C4B9A4D-5665-4EC2-1D05-5564700CCAB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A.</a:t>
                </a:r>
              </a:p>
            </p:txBody>
          </p:sp>
          <p:sp>
            <p:nvSpPr>
              <p:cNvPr id="23" name="Title 19">
                <a:extLst>
                  <a:ext uri="{FF2B5EF4-FFF2-40B4-BE49-F238E27FC236}">
                    <a16:creationId xmlns:a16="http://schemas.microsoft.com/office/drawing/2014/main" id="{2D4D49E3-73BA-ED3F-0A27-FD99B0878277}"/>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利益と経済的拡大を最大化するため</a:t>
                </a:r>
              </a:p>
            </p:txBody>
          </p:sp>
        </p:grpSp>
        <p:grpSp>
          <p:nvGrpSpPr>
            <p:cNvPr id="39" name="Group 38">
              <a:extLst>
                <a:ext uri="{FF2B5EF4-FFF2-40B4-BE49-F238E27FC236}">
                  <a16:creationId xmlns:a16="http://schemas.microsoft.com/office/drawing/2014/main" id="{2E553C3E-D482-2E5C-1DBF-37808B7BCCF2}"/>
                </a:ext>
              </a:extLst>
            </p:cNvPr>
            <p:cNvGrpSpPr/>
            <p:nvPr/>
          </p:nvGrpSpPr>
          <p:grpSpPr>
            <a:xfrm>
              <a:off x="368490" y="2891418"/>
              <a:ext cx="5513198" cy="350648"/>
              <a:chOff x="368490" y="2859209"/>
              <a:chExt cx="5513198" cy="350648"/>
            </a:xfrm>
          </p:grpSpPr>
          <p:sp>
            <p:nvSpPr>
              <p:cNvPr id="37" name="Oval 36">
                <a:extLst>
                  <a:ext uri="{FF2B5EF4-FFF2-40B4-BE49-F238E27FC236}">
                    <a16:creationId xmlns:a16="http://schemas.microsoft.com/office/drawing/2014/main" id="{044CC727-2CC6-DD77-B75E-23E1D4FB177D}"/>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B.</a:t>
                </a:r>
              </a:p>
            </p:txBody>
          </p:sp>
          <p:sp>
            <p:nvSpPr>
              <p:cNvPr id="38" name="Title 19">
                <a:extLst>
                  <a:ext uri="{FF2B5EF4-FFF2-40B4-BE49-F238E27FC236}">
                    <a16:creationId xmlns:a16="http://schemas.microsoft.com/office/drawing/2014/main" id="{28DB45B2-063F-F355-A876-F76313FAD280}"/>
                  </a:ext>
                </a:extLst>
              </p:cNvPr>
              <p:cNvSpPr txBox="1">
                <a:spLocks/>
              </p:cNvSpPr>
              <p:nvPr/>
            </p:nvSpPr>
            <p:spPr>
              <a:xfrm>
                <a:off x="881062" y="294220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経済的な影響に関係なく、社会的責任の目標と足並みを揃えるため</a:t>
                </a:r>
              </a:p>
            </p:txBody>
          </p:sp>
        </p:grpSp>
        <p:grpSp>
          <p:nvGrpSpPr>
            <p:cNvPr id="43" name="Group 42">
              <a:extLst>
                <a:ext uri="{FF2B5EF4-FFF2-40B4-BE49-F238E27FC236}">
                  <a16:creationId xmlns:a16="http://schemas.microsoft.com/office/drawing/2014/main" id="{0E05B86A-5551-A9FE-FAE8-2741DE21B9CB}"/>
                </a:ext>
              </a:extLst>
            </p:cNvPr>
            <p:cNvGrpSpPr/>
            <p:nvPr/>
          </p:nvGrpSpPr>
          <p:grpSpPr>
            <a:xfrm>
              <a:off x="368490" y="3530724"/>
              <a:ext cx="5513198" cy="369332"/>
              <a:chOff x="368490" y="3512807"/>
              <a:chExt cx="5513198" cy="369332"/>
            </a:xfrm>
          </p:grpSpPr>
          <p:sp>
            <p:nvSpPr>
              <p:cNvPr id="41" name="Oval 40">
                <a:extLst>
                  <a:ext uri="{FF2B5EF4-FFF2-40B4-BE49-F238E27FC236}">
                    <a16:creationId xmlns:a16="http://schemas.microsoft.com/office/drawing/2014/main" id="{3577FF20-AD11-234E-996E-B45F140A6CE6}"/>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C.</a:t>
                </a:r>
              </a:p>
            </p:txBody>
          </p:sp>
          <p:sp>
            <p:nvSpPr>
              <p:cNvPr id="42" name="Title 19">
                <a:extLst>
                  <a:ext uri="{FF2B5EF4-FFF2-40B4-BE49-F238E27FC236}">
                    <a16:creationId xmlns:a16="http://schemas.microsoft.com/office/drawing/2014/main" id="{00442B0D-F8F2-5848-E702-8D576DE2B3F8}"/>
                  </a:ext>
                </a:extLst>
              </p:cNvPr>
              <p:cNvSpPr txBox="1">
                <a:spLocks/>
              </p:cNvSpPr>
              <p:nvPr/>
            </p:nvSpPr>
            <p:spPr>
              <a:xfrm>
                <a:off x="881062" y="3512807"/>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短期的な財務面の利益を重視して、サステナビリティを支える </a:t>
                </a:r>
                <a:r>
                  <a:rPr lang="en-US" altLang="ja-JP" sz="1200" dirty="0">
                    <a:latin typeface="+mn-lt"/>
                    <a:ea typeface="Meiryo" panose="020B0604030504040204" pitchFamily="34" charset="-128"/>
                  </a:rPr>
                  <a:t>3 </a:t>
                </a:r>
                <a:r>
                  <a:rPr lang="ja-JP" altLang="en-US" sz="1200" dirty="0">
                    <a:latin typeface="+mn-lt"/>
                    <a:ea typeface="Meiryo" panose="020B0604030504040204" pitchFamily="34" charset="-128"/>
                  </a:rPr>
                  <a:t>つの柱である「トリプル ボトム ライン」の影響を最低限にするため</a:t>
                </a:r>
              </a:p>
            </p:txBody>
          </p:sp>
        </p:grpSp>
        <p:grpSp>
          <p:nvGrpSpPr>
            <p:cNvPr id="44" name="Group 43">
              <a:extLst>
                <a:ext uri="{FF2B5EF4-FFF2-40B4-BE49-F238E27FC236}">
                  <a16:creationId xmlns:a16="http://schemas.microsoft.com/office/drawing/2014/main" id="{58F6A53F-F171-8C47-61A8-48A1FEB3140C}"/>
                </a:ext>
              </a:extLst>
            </p:cNvPr>
            <p:cNvGrpSpPr/>
            <p:nvPr/>
          </p:nvGrpSpPr>
          <p:grpSpPr>
            <a:xfrm>
              <a:off x="368490" y="4179371"/>
              <a:ext cx="5368523" cy="369332"/>
              <a:chOff x="368490" y="3512807"/>
              <a:chExt cx="5368523" cy="369332"/>
            </a:xfrm>
          </p:grpSpPr>
          <p:sp>
            <p:nvSpPr>
              <p:cNvPr id="45" name="Oval 44">
                <a:extLst>
                  <a:ext uri="{FF2B5EF4-FFF2-40B4-BE49-F238E27FC236}">
                    <a16:creationId xmlns:a16="http://schemas.microsoft.com/office/drawing/2014/main" id="{5088671A-67DC-2048-9DE3-121A61F03F62}"/>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D.</a:t>
                </a:r>
              </a:p>
            </p:txBody>
          </p:sp>
          <p:sp>
            <p:nvSpPr>
              <p:cNvPr id="46" name="Title 19">
                <a:extLst>
                  <a:ext uri="{FF2B5EF4-FFF2-40B4-BE49-F238E27FC236}">
                    <a16:creationId xmlns:a16="http://schemas.microsoft.com/office/drawing/2014/main" id="{D4D7367D-9C51-8328-B6EF-6F7BC9CF1AA8}"/>
                  </a:ext>
                </a:extLst>
              </p:cNvPr>
              <p:cNvSpPr txBox="1">
                <a:spLocks/>
              </p:cNvSpPr>
              <p:nvPr/>
            </p:nvSpPr>
            <p:spPr>
              <a:xfrm>
                <a:off x="881062" y="3512807"/>
                <a:ext cx="4855951" cy="369332"/>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環境問題に対応し、社会的影響を高め、経済的なサステナビリティを実現するため</a:t>
                </a:r>
              </a:p>
            </p:txBody>
          </p:sp>
        </p:grpSp>
      </p:grpSp>
      <p:sp>
        <p:nvSpPr>
          <p:cNvPr id="2" name="Rectangle: Rounded Corners 1">
            <a:extLst>
              <a:ext uri="{FF2B5EF4-FFF2-40B4-BE49-F238E27FC236}">
                <a16:creationId xmlns:a16="http://schemas.microsoft.com/office/drawing/2014/main" id="{21625536-AB93-EA4B-A140-DCDD8E99E004}"/>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altLang="en-US" sz="1200" b="1" spc="300" dirty="0">
                <a:solidFill>
                  <a:schemeClr val="bg1"/>
                </a:solidFill>
                <a:latin typeface="+mj-lt"/>
                <a:ea typeface="Meiryo" panose="020B0604030504040204" pitchFamily="34" charset="-128"/>
              </a:rPr>
              <a:t>クイズ</a:t>
            </a:r>
          </a:p>
        </p:txBody>
      </p:sp>
    </p:spTree>
    <p:extLst>
      <p:ext uri="{BB962C8B-B14F-4D97-AF65-F5344CB8AC3E}">
        <p14:creationId xmlns:p14="http://schemas.microsoft.com/office/powerpoint/2010/main" val="4109888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652CF9-C221-F7C8-E0B3-81CD5C2042A9}"/>
              </a:ext>
            </a:extLst>
          </p:cNvPr>
          <p:cNvSpPr>
            <a:spLocks noGrp="1"/>
          </p:cNvSpPr>
          <p:nvPr>
            <p:ph type="title"/>
          </p:nvPr>
        </p:nvSpPr>
        <p:spPr>
          <a:xfrm>
            <a:off x="4703763" y="365760"/>
            <a:ext cx="4072636" cy="398571"/>
          </a:xfrm>
        </p:spPr>
        <p:txBody>
          <a:bodyPr rtlCol="0"/>
          <a:lstStyle/>
          <a:p>
            <a:pPr rtl="0"/>
            <a:r>
              <a:rPr lang="ja-JP" altLang="en-US" dirty="0">
                <a:ea typeface="Meiryo" panose="020B0604030504040204" pitchFamily="34" charset="-128"/>
              </a:rPr>
              <a:t>サプライ チェーン</a:t>
            </a:r>
          </a:p>
        </p:txBody>
      </p:sp>
      <p:pic>
        <p:nvPicPr>
          <p:cNvPr id="13" name="Picture Placeholder 12" descr="A picture containing light, lit, dark&#10;&#10;Description automatically generated">
            <a:extLst>
              <a:ext uri="{FF2B5EF4-FFF2-40B4-BE49-F238E27FC236}">
                <a16:creationId xmlns:a16="http://schemas.microsoft.com/office/drawing/2014/main" id="{EE21EC72-C8A9-8F96-3185-4A18859D20BD}"/>
              </a:ext>
            </a:extLst>
          </p:cNvPr>
          <p:cNvPicPr>
            <a:picLocks noGrp="1" noChangeAspect="1"/>
          </p:cNvPicPr>
          <p:nvPr>
            <p:ph type="pic" sz="quarter" idx="15"/>
          </p:nvPr>
        </p:nvPicPr>
        <p:blipFill rotWithShape="1">
          <a:blip r:embed="rId3" cstate="print">
            <a:alphaModFix/>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a:ext>
            </a:extLst>
          </a:blip>
          <a:srcRect l="31780" t="11626" r="1990" b="11626"/>
          <a:stretch/>
        </p:blipFill>
        <p:spPr>
          <a:xfrm>
            <a:off x="0" y="0"/>
            <a:ext cx="4438650" cy="5143500"/>
          </a:xfrm>
          <a:prstGeom prst="rect">
            <a:avLst/>
          </a:prstGeom>
        </p:spPr>
      </p:pic>
      <p:sp>
        <p:nvSpPr>
          <p:cNvPr id="15" name="TextBox 14">
            <a:extLst>
              <a:ext uri="{FF2B5EF4-FFF2-40B4-BE49-F238E27FC236}">
                <a16:creationId xmlns:a16="http://schemas.microsoft.com/office/drawing/2014/main" id="{FA7312A8-1B19-1316-8D6B-34A9FD80A19E}"/>
              </a:ext>
            </a:extLst>
          </p:cNvPr>
          <p:cNvSpPr txBox="1"/>
          <p:nvPr/>
        </p:nvSpPr>
        <p:spPr>
          <a:xfrm>
            <a:off x="368490" y="2986085"/>
            <a:ext cx="3654870" cy="1231106"/>
          </a:xfrm>
          <a:prstGeom prst="rect">
            <a:avLst/>
          </a:prstGeom>
          <a:noFill/>
        </p:spPr>
        <p:txBody>
          <a:bodyPr wrap="square" lIns="0" tIns="0" rIns="0" bIns="0" rtlCol="0" anchor="t">
            <a:noAutofit/>
          </a:bodyPr>
          <a:lstStyle/>
          <a:p>
            <a:r>
              <a:rPr lang="ja-JP" altLang="en-US" sz="1600" b="1" dirty="0">
                <a:solidFill>
                  <a:schemeClr val="bg1"/>
                </a:solidFill>
                <a:ea typeface="Meiryo" panose="020B0604030504040204" pitchFamily="34" charset="-128"/>
              </a:rPr>
              <a:t>温室効果ガス総排出量の </a:t>
            </a:r>
            <a:r>
              <a:rPr lang="en-US" altLang="ja-JP" sz="1600" b="1" dirty="0">
                <a:solidFill>
                  <a:schemeClr val="bg1"/>
                </a:solidFill>
                <a:ea typeface="Meiryo" panose="020B0604030504040204" pitchFamily="34" charset="-128"/>
              </a:rPr>
              <a:t>90% </a:t>
            </a:r>
            <a:r>
              <a:rPr lang="ja-JP" altLang="en-US" dirty="0">
                <a:solidFill>
                  <a:schemeClr val="bg1"/>
                </a:solidFill>
                <a:ea typeface="Meiryo" panose="020B0604030504040204" pitchFamily="34" charset="-128"/>
              </a:rPr>
              <a:t>と、</a:t>
            </a:r>
            <a:r>
              <a:rPr lang="ja-JP" altLang="en-US" sz="1600" b="1" dirty="0">
                <a:solidFill>
                  <a:schemeClr val="bg1"/>
                </a:solidFill>
                <a:ea typeface="Meiryo" panose="020B0604030504040204" pitchFamily="34" charset="-128"/>
              </a:rPr>
              <a:t>大気汚染の </a:t>
            </a:r>
            <a:r>
              <a:rPr lang="en-US" altLang="ja-JP" sz="1600" b="1" dirty="0">
                <a:solidFill>
                  <a:schemeClr val="bg1"/>
                </a:solidFill>
                <a:ea typeface="Meiryo" panose="020B0604030504040204" pitchFamily="34" charset="-128"/>
              </a:rPr>
              <a:t>90% </a:t>
            </a:r>
            <a:r>
              <a:rPr lang="ja-JP" altLang="en-US" sz="1600" b="1" dirty="0">
                <a:solidFill>
                  <a:schemeClr val="bg1"/>
                </a:solidFill>
                <a:ea typeface="Meiryo" panose="020B0604030504040204" pitchFamily="34" charset="-128"/>
              </a:rPr>
              <a:t>以上</a:t>
            </a:r>
            <a:r>
              <a:rPr lang="ja-JP" altLang="en-US" dirty="0">
                <a:solidFill>
                  <a:schemeClr val="bg1"/>
                </a:solidFill>
                <a:ea typeface="Meiryo" panose="020B0604030504040204" pitchFamily="34" charset="-128"/>
              </a:rPr>
              <a:t>は、</a:t>
            </a:r>
            <a:r>
              <a:rPr lang="zh-CN" altLang="en-US" sz="1800" dirty="0">
                <a:solidFill>
                  <a:schemeClr val="bg1"/>
                </a:solidFill>
                <a:latin typeface="Meiryo" panose="020B0604030504040204" pitchFamily="34" charset="-128"/>
                <a:ea typeface="Meiryo" panose="020B0604030504040204" pitchFamily="34" charset="-128"/>
              </a:rPr>
              <a:t>企業</a:t>
            </a:r>
            <a:r>
              <a:rPr lang="ja-JP" altLang="en-US" dirty="0">
                <a:solidFill>
                  <a:schemeClr val="bg1"/>
                </a:solidFill>
                <a:ea typeface="Meiryo" panose="020B0604030504040204" pitchFamily="34" charset="-128"/>
              </a:rPr>
              <a:t>のサプライ チェーンが起因としています。 </a:t>
            </a:r>
          </a:p>
        </p:txBody>
      </p:sp>
      <p:pic>
        <p:nvPicPr>
          <p:cNvPr id="16" name="Graphic 15">
            <a:extLst>
              <a:ext uri="{FF2B5EF4-FFF2-40B4-BE49-F238E27FC236}">
                <a16:creationId xmlns:a16="http://schemas.microsoft.com/office/drawing/2014/main" id="{8B6BB4D9-70F4-71E7-A860-D5BD455803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9740" y="926309"/>
            <a:ext cx="1365060" cy="1365060"/>
          </a:xfrm>
          <a:prstGeom prst="rect">
            <a:avLst/>
          </a:prstGeom>
        </p:spPr>
      </p:pic>
      <p:sp>
        <p:nvSpPr>
          <p:cNvPr id="47" name="Rectangle 46">
            <a:extLst>
              <a:ext uri="{FF2B5EF4-FFF2-40B4-BE49-F238E27FC236}">
                <a16:creationId xmlns:a16="http://schemas.microsoft.com/office/drawing/2014/main" id="{422F79AA-529F-C616-0E03-4FC38D6455FE}"/>
              </a:ext>
            </a:extLst>
          </p:cNvPr>
          <p:cNvSpPr/>
          <p:nvPr/>
        </p:nvSpPr>
        <p:spPr>
          <a:xfrm>
            <a:off x="4438650" y="1037098"/>
            <a:ext cx="4705350" cy="96696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6032" tIns="0" rIns="0" bIns="0" rtlCol="0" anchor="ctr">
            <a:noAutofit/>
          </a:bodyPr>
          <a:lstStyle/>
          <a:p>
            <a:pPr rtl="0">
              <a:spcBef>
                <a:spcPts val="1000"/>
              </a:spcBef>
              <a:buClr>
                <a:schemeClr val="tx2"/>
              </a:buClr>
            </a:pPr>
            <a:r>
              <a:rPr lang="ja-JP" altLang="en-US" sz="1100" b="1" dirty="0">
                <a:solidFill>
                  <a:schemeClr val="tx1"/>
                </a:solidFill>
                <a:ea typeface="Meiryo" panose="020B0604030504040204" pitchFamily="34" charset="-128"/>
              </a:rPr>
              <a:t>サプライ チェーンを取り巻く現状について変える必要があります。 </a:t>
            </a:r>
          </a:p>
          <a:p>
            <a:pPr rtl="0">
              <a:spcBef>
                <a:spcPts val="400"/>
              </a:spcBef>
              <a:buClr>
                <a:schemeClr val="tx2"/>
              </a:buClr>
            </a:pPr>
            <a:r>
              <a:rPr lang="ja-JP" altLang="en-US" sz="1350" dirty="0">
                <a:solidFill>
                  <a:schemeClr val="tx1"/>
                </a:solidFill>
                <a:ea typeface="Meiryo" panose="020B0604030504040204" pitchFamily="34" charset="-128"/>
              </a:rPr>
              <a:t>財務指標の効率化とともに、環境や社会へ与える影響を</a:t>
            </a:r>
            <a:br>
              <a:rPr lang="en-US" altLang="ja-JP" sz="1350" dirty="0">
                <a:solidFill>
                  <a:schemeClr val="tx1"/>
                </a:solidFill>
                <a:ea typeface="Meiryo" panose="020B0604030504040204" pitchFamily="34" charset="-128"/>
              </a:rPr>
            </a:br>
            <a:r>
              <a:rPr lang="ja-JP" altLang="en-US" sz="1350" dirty="0">
                <a:solidFill>
                  <a:schemeClr val="tx1"/>
                </a:solidFill>
                <a:ea typeface="Meiryo" panose="020B0604030504040204" pitchFamily="34" charset="-128"/>
              </a:rPr>
              <a:t>優先する必要があります。 </a:t>
            </a:r>
          </a:p>
        </p:txBody>
      </p:sp>
      <p:grpSp>
        <p:nvGrpSpPr>
          <p:cNvPr id="68" name="Group 67">
            <a:extLst>
              <a:ext uri="{FF2B5EF4-FFF2-40B4-BE49-F238E27FC236}">
                <a16:creationId xmlns:a16="http://schemas.microsoft.com/office/drawing/2014/main" id="{707B17B7-25A7-0C71-DCCA-4849DFE0115C}"/>
              </a:ext>
            </a:extLst>
          </p:cNvPr>
          <p:cNvGrpSpPr/>
          <p:nvPr/>
        </p:nvGrpSpPr>
        <p:grpSpPr>
          <a:xfrm>
            <a:off x="4703763" y="2777892"/>
            <a:ext cx="4071747" cy="369332"/>
            <a:chOff x="4703763" y="2671212"/>
            <a:chExt cx="4071747" cy="369332"/>
          </a:xfrm>
        </p:grpSpPr>
        <p:sp>
          <p:nvSpPr>
            <p:cNvPr id="62" name="Oval 61">
              <a:extLst>
                <a:ext uri="{FF2B5EF4-FFF2-40B4-BE49-F238E27FC236}">
                  <a16:creationId xmlns:a16="http://schemas.microsoft.com/office/drawing/2014/main" id="{D6991CF7-1EDB-61C9-A523-678485DEF3D7}"/>
                </a:ext>
              </a:extLst>
            </p:cNvPr>
            <p:cNvSpPr/>
            <p:nvPr/>
          </p:nvSpPr>
          <p:spPr>
            <a:xfrm>
              <a:off x="4703763" y="267121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01</a:t>
              </a:r>
            </a:p>
          </p:txBody>
        </p:sp>
        <p:sp>
          <p:nvSpPr>
            <p:cNvPr id="63" name="Title 19">
              <a:extLst>
                <a:ext uri="{FF2B5EF4-FFF2-40B4-BE49-F238E27FC236}">
                  <a16:creationId xmlns:a16="http://schemas.microsoft.com/office/drawing/2014/main" id="{91C1A4C9-41F7-736B-D536-2A45E6AC4FA8}"/>
                </a:ext>
              </a:extLst>
            </p:cNvPr>
            <p:cNvSpPr txBox="1">
              <a:spLocks/>
            </p:cNvSpPr>
            <p:nvPr/>
          </p:nvSpPr>
          <p:spPr>
            <a:xfrm>
              <a:off x="5216335" y="2671212"/>
              <a:ext cx="3559175"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altLang="en-US" sz="1200" dirty="0">
                  <a:ea typeface="Meiryo" panose="020B0604030504040204" pitchFamily="34" charset="-128"/>
                  <a:cs typeface="+mj-cs"/>
                </a:rPr>
                <a:t>サプライ チェーンと製造プロセスの各ステップで</a:t>
              </a:r>
              <a:br>
                <a:rPr lang="en-US" altLang="ja-JP" sz="1200" dirty="0">
                  <a:ea typeface="Meiryo" panose="020B0604030504040204" pitchFamily="34" charset="-128"/>
                  <a:cs typeface="+mj-cs"/>
                </a:rPr>
              </a:br>
              <a:r>
                <a:rPr lang="ja-JP" altLang="en-US" sz="1200" dirty="0">
                  <a:ea typeface="Meiryo" panose="020B0604030504040204" pitchFamily="34" charset="-128"/>
                  <a:cs typeface="+mj-cs"/>
                </a:rPr>
                <a:t>使用されている天然資源と人的資源を特定する</a:t>
              </a:r>
            </a:p>
          </p:txBody>
        </p:sp>
      </p:grpSp>
      <p:grpSp>
        <p:nvGrpSpPr>
          <p:cNvPr id="67" name="Group 66">
            <a:extLst>
              <a:ext uri="{FF2B5EF4-FFF2-40B4-BE49-F238E27FC236}">
                <a16:creationId xmlns:a16="http://schemas.microsoft.com/office/drawing/2014/main" id="{551CC332-F971-2396-C80C-127F75C9ED2B}"/>
              </a:ext>
            </a:extLst>
          </p:cNvPr>
          <p:cNvGrpSpPr/>
          <p:nvPr/>
        </p:nvGrpSpPr>
        <p:grpSpPr>
          <a:xfrm>
            <a:off x="4703763" y="2333447"/>
            <a:ext cx="4071937" cy="138499"/>
            <a:chOff x="4703763" y="2226767"/>
            <a:chExt cx="4071937" cy="138499"/>
          </a:xfrm>
        </p:grpSpPr>
        <p:sp>
          <p:nvSpPr>
            <p:cNvPr id="49" name="TextBox 48">
              <a:extLst>
                <a:ext uri="{FF2B5EF4-FFF2-40B4-BE49-F238E27FC236}">
                  <a16:creationId xmlns:a16="http://schemas.microsoft.com/office/drawing/2014/main" id="{259698AE-0DB6-33E8-A655-145EC614D0F4}"/>
                </a:ext>
              </a:extLst>
            </p:cNvPr>
            <p:cNvSpPr txBox="1"/>
            <p:nvPr/>
          </p:nvSpPr>
          <p:spPr>
            <a:xfrm>
              <a:off x="4703763" y="2226767"/>
              <a:ext cx="4071937" cy="138499"/>
            </a:xfrm>
            <a:prstGeom prst="rect">
              <a:avLst/>
            </a:prstGeom>
            <a:noFill/>
          </p:spPr>
          <p:txBody>
            <a:bodyPr wrap="square" lIns="0" tIns="0" rIns="0" bIns="0" rtlCol="0" anchor="ctr" anchorCtr="0">
              <a:spAutoFit/>
            </a:bodyPr>
            <a:lstStyle/>
            <a:p>
              <a:pPr rtl="0">
                <a:buClr>
                  <a:schemeClr val="bg2"/>
                </a:buClr>
              </a:pPr>
              <a:r>
                <a:rPr lang="ja-JP" altLang="en-US" sz="900" b="1" dirty="0">
                  <a:solidFill>
                    <a:schemeClr val="tx2"/>
                  </a:solidFill>
                  <a:ea typeface="Meiryo" panose="020B0604030504040204" pitchFamily="34" charset="-128"/>
                  <a:cs typeface="+mj-cs"/>
                </a:rPr>
                <a:t>それを実現する方法は</a:t>
              </a:r>
              <a:r>
                <a:rPr lang="en-US" altLang="ja-JP" sz="900" b="1" dirty="0">
                  <a:solidFill>
                    <a:schemeClr val="tx2"/>
                  </a:solidFill>
                  <a:ea typeface="Meiryo" panose="020B0604030504040204" pitchFamily="34" charset="-128"/>
                  <a:cs typeface="+mj-cs"/>
                </a:rPr>
                <a:t>? </a:t>
              </a:r>
            </a:p>
          </p:txBody>
        </p:sp>
        <p:cxnSp>
          <p:nvCxnSpPr>
            <p:cNvPr id="50" name="Straight Connector 49">
              <a:extLst>
                <a:ext uri="{FF2B5EF4-FFF2-40B4-BE49-F238E27FC236}">
                  <a16:creationId xmlns:a16="http://schemas.microsoft.com/office/drawing/2014/main" id="{03F25751-F683-17C6-7659-3945C247AA79}"/>
                </a:ext>
              </a:extLst>
            </p:cNvPr>
            <p:cNvCxnSpPr>
              <a:cxnSpLocks/>
            </p:cNvCxnSpPr>
            <p:nvPr/>
          </p:nvCxnSpPr>
          <p:spPr>
            <a:xfrm>
              <a:off x="6041813" y="2299899"/>
              <a:ext cx="273369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9CA27693-68DF-397F-545A-F2B00954D5F1}"/>
              </a:ext>
            </a:extLst>
          </p:cNvPr>
          <p:cNvGrpSpPr/>
          <p:nvPr/>
        </p:nvGrpSpPr>
        <p:grpSpPr>
          <a:xfrm>
            <a:off x="4703763" y="3542118"/>
            <a:ext cx="4071747" cy="350648"/>
            <a:chOff x="4703763" y="3448452"/>
            <a:chExt cx="4071747" cy="350648"/>
          </a:xfrm>
        </p:grpSpPr>
        <p:sp>
          <p:nvSpPr>
            <p:cNvPr id="70" name="Oval 69">
              <a:extLst>
                <a:ext uri="{FF2B5EF4-FFF2-40B4-BE49-F238E27FC236}">
                  <a16:creationId xmlns:a16="http://schemas.microsoft.com/office/drawing/2014/main" id="{A2BD2BEA-90CE-06F7-18B7-32F8A29CF187}"/>
                </a:ext>
              </a:extLst>
            </p:cNvPr>
            <p:cNvSpPr/>
            <p:nvPr/>
          </p:nvSpPr>
          <p:spPr>
            <a:xfrm>
              <a:off x="4703763" y="344845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02</a:t>
              </a:r>
            </a:p>
          </p:txBody>
        </p:sp>
        <p:sp>
          <p:nvSpPr>
            <p:cNvPr id="71" name="Title 19">
              <a:extLst>
                <a:ext uri="{FF2B5EF4-FFF2-40B4-BE49-F238E27FC236}">
                  <a16:creationId xmlns:a16="http://schemas.microsoft.com/office/drawing/2014/main" id="{3F74C57D-78D0-ADF5-368E-E5504051543A}"/>
                </a:ext>
              </a:extLst>
            </p:cNvPr>
            <p:cNvSpPr txBox="1">
              <a:spLocks/>
            </p:cNvSpPr>
            <p:nvPr/>
          </p:nvSpPr>
          <p:spPr>
            <a:xfrm>
              <a:off x="5216335" y="3540677"/>
              <a:ext cx="3559175" cy="17081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lnSpc>
                  <a:spcPct val="90000"/>
                </a:lnSpc>
                <a:spcBef>
                  <a:spcPct val="0"/>
                </a:spcBef>
                <a:buClr>
                  <a:schemeClr val="bg2"/>
                </a:buClr>
              </a:pPr>
              <a:r>
                <a:rPr lang="ja-JP" altLang="en-US" sz="1200" dirty="0">
                  <a:ea typeface="Meiryo" panose="020B0604030504040204" pitchFamily="34" charset="-128"/>
                  <a:cs typeface="+mj-cs"/>
                </a:rPr>
                <a:t>影響の軽減に向けて目標を決定する </a:t>
              </a:r>
            </a:p>
          </p:txBody>
        </p:sp>
      </p:grpSp>
      <p:grpSp>
        <p:nvGrpSpPr>
          <p:cNvPr id="76" name="Group 75">
            <a:extLst>
              <a:ext uri="{FF2B5EF4-FFF2-40B4-BE49-F238E27FC236}">
                <a16:creationId xmlns:a16="http://schemas.microsoft.com/office/drawing/2014/main" id="{10DCF8FF-F45B-EC79-E8C7-C67E32654B6E}"/>
              </a:ext>
            </a:extLst>
          </p:cNvPr>
          <p:cNvGrpSpPr/>
          <p:nvPr/>
        </p:nvGrpSpPr>
        <p:grpSpPr>
          <a:xfrm>
            <a:off x="4703763" y="4102994"/>
            <a:ext cx="4071747" cy="350648"/>
            <a:chOff x="4703763" y="4141094"/>
            <a:chExt cx="4071747" cy="350648"/>
          </a:xfrm>
        </p:grpSpPr>
        <p:sp>
          <p:nvSpPr>
            <p:cNvPr id="74" name="Oval 73">
              <a:extLst>
                <a:ext uri="{FF2B5EF4-FFF2-40B4-BE49-F238E27FC236}">
                  <a16:creationId xmlns:a16="http://schemas.microsoft.com/office/drawing/2014/main" id="{612C44D9-EFDD-3844-C9CF-1B84FA0D2A2F}"/>
                </a:ext>
              </a:extLst>
            </p:cNvPr>
            <p:cNvSpPr/>
            <p:nvPr/>
          </p:nvSpPr>
          <p:spPr>
            <a:xfrm>
              <a:off x="4703763" y="4141094"/>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03</a:t>
              </a:r>
            </a:p>
          </p:txBody>
        </p:sp>
        <p:sp>
          <p:nvSpPr>
            <p:cNvPr id="75" name="Title 19">
              <a:extLst>
                <a:ext uri="{FF2B5EF4-FFF2-40B4-BE49-F238E27FC236}">
                  <a16:creationId xmlns:a16="http://schemas.microsoft.com/office/drawing/2014/main" id="{167F0FB0-3422-B65D-4CBB-1907DE6BF2EA}"/>
                </a:ext>
              </a:extLst>
            </p:cNvPr>
            <p:cNvSpPr txBox="1">
              <a:spLocks/>
            </p:cNvSpPr>
            <p:nvPr/>
          </p:nvSpPr>
          <p:spPr>
            <a:xfrm>
              <a:off x="5216335" y="4233319"/>
              <a:ext cx="3559175" cy="17081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lnSpc>
                  <a:spcPct val="90000"/>
                </a:lnSpc>
                <a:spcBef>
                  <a:spcPct val="0"/>
                </a:spcBef>
                <a:buClr>
                  <a:schemeClr val="bg2"/>
                </a:buClr>
              </a:pPr>
              <a:r>
                <a:rPr lang="ja-JP" altLang="en-US" sz="1200" dirty="0">
                  <a:ea typeface="Meiryo" panose="020B0604030504040204" pitchFamily="34" charset="-128"/>
                  <a:cs typeface="+mj-cs"/>
                </a:rPr>
                <a:t>測定指標と説明責任に関する基準を決定する </a:t>
              </a:r>
            </a:p>
          </p:txBody>
        </p:sp>
      </p:grpSp>
      <p:sp>
        <p:nvSpPr>
          <p:cNvPr id="2" name="Rectangle: Rounded Corners 1">
            <a:extLst>
              <a:ext uri="{FF2B5EF4-FFF2-40B4-BE49-F238E27FC236}">
                <a16:creationId xmlns:a16="http://schemas.microsoft.com/office/drawing/2014/main" id="{671F538F-0BAD-C370-08C3-797014F0E905}"/>
              </a:ext>
            </a:extLst>
          </p:cNvPr>
          <p:cNvSpPr/>
          <p:nvPr/>
        </p:nvSpPr>
        <p:spPr>
          <a:xfrm>
            <a:off x="368490" y="2497683"/>
            <a:ext cx="2066734"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ja-JP" altLang="en-US" sz="1200" b="1" spc="300" dirty="0">
                <a:solidFill>
                  <a:schemeClr val="bg1"/>
                </a:solidFill>
                <a:latin typeface="+mj-lt"/>
                <a:ea typeface="Meiryo" panose="020B0604030504040204" pitchFamily="34" charset="-128"/>
              </a:rPr>
              <a:t>ご存じでしたか</a:t>
            </a:r>
            <a:r>
              <a:rPr lang="en-US" altLang="ja-JP" sz="1200" b="1" spc="300" dirty="0">
                <a:solidFill>
                  <a:schemeClr val="bg1"/>
                </a:solidFill>
                <a:latin typeface="+mj-lt"/>
                <a:ea typeface="Meiryo" panose="020B0604030504040204" pitchFamily="34" charset="-128"/>
              </a:rPr>
              <a:t>?</a:t>
            </a:r>
          </a:p>
        </p:txBody>
      </p:sp>
    </p:spTree>
    <p:extLst>
      <p:ext uri="{BB962C8B-B14F-4D97-AF65-F5344CB8AC3E}">
        <p14:creationId xmlns:p14="http://schemas.microsoft.com/office/powerpoint/2010/main" val="3525750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6DC080-67DF-A223-27E2-D7CF8020E91C}"/>
              </a:ext>
            </a:extLst>
          </p:cNvPr>
          <p:cNvSpPr>
            <a:spLocks noGrp="1"/>
          </p:cNvSpPr>
          <p:nvPr>
            <p:ph type="title"/>
          </p:nvPr>
        </p:nvSpPr>
        <p:spPr>
          <a:xfrm>
            <a:off x="368490" y="365760"/>
            <a:ext cx="8407020" cy="786369"/>
          </a:xfrm>
        </p:spPr>
        <p:txBody>
          <a:bodyPr rtlCol="0"/>
          <a:lstStyle/>
          <a:p>
            <a:pPr rtl="0">
              <a:spcAft>
                <a:spcPts val="600"/>
              </a:spcAft>
            </a:pPr>
            <a:r>
              <a:rPr lang="ja-JP" altLang="en-US" dirty="0">
                <a:ea typeface="Meiryo" panose="020B0604030504040204" pitchFamily="34" charset="-128"/>
              </a:rPr>
              <a:t>製品ライフサイクル全体を通じた</a:t>
            </a:r>
            <a:br>
              <a:rPr lang="en-US" altLang="ja-JP" dirty="0">
                <a:ea typeface="Meiryo" panose="020B0604030504040204" pitchFamily="34" charset="-128"/>
              </a:rPr>
            </a:br>
            <a:r>
              <a:rPr lang="ja-JP" altLang="en-US" dirty="0">
                <a:ea typeface="Meiryo" panose="020B0604030504040204" pitchFamily="34" charset="-128"/>
              </a:rPr>
              <a:t>ソリューションの影響</a:t>
            </a:r>
          </a:p>
        </p:txBody>
      </p:sp>
      <p:pic>
        <p:nvPicPr>
          <p:cNvPr id="8" name="Picture 7" descr="A picture containing light, lit, dark&#10;&#10;Description automatically generated">
            <a:extLst>
              <a:ext uri="{FF2B5EF4-FFF2-40B4-BE49-F238E27FC236}">
                <a16:creationId xmlns:a16="http://schemas.microsoft.com/office/drawing/2014/main" id="{F9AD0161-9061-DC68-6126-8B6D1051FA24}"/>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a:ext>
            </a:extLst>
          </a:blip>
          <a:srcRect t="21195" r="22580" b="57967"/>
          <a:stretch/>
        </p:blipFill>
        <p:spPr>
          <a:xfrm>
            <a:off x="0" y="3238500"/>
            <a:ext cx="9144000" cy="1905000"/>
          </a:xfrm>
          <a:prstGeom prst="rect">
            <a:avLst/>
          </a:prstGeom>
        </p:spPr>
      </p:pic>
      <p:sp>
        <p:nvSpPr>
          <p:cNvPr id="29" name="TextBox 28">
            <a:extLst>
              <a:ext uri="{FF2B5EF4-FFF2-40B4-BE49-F238E27FC236}">
                <a16:creationId xmlns:a16="http://schemas.microsoft.com/office/drawing/2014/main" id="{29F4824D-0388-D23F-195B-DE305FCDF9DE}"/>
              </a:ext>
            </a:extLst>
          </p:cNvPr>
          <p:cNvSpPr txBox="1"/>
          <p:nvPr/>
        </p:nvSpPr>
        <p:spPr>
          <a:xfrm>
            <a:off x="368490" y="1504324"/>
            <a:ext cx="8407210" cy="1000274"/>
          </a:xfrm>
          <a:prstGeom prst="rect">
            <a:avLst/>
          </a:prstGeom>
          <a:noFill/>
        </p:spPr>
        <p:txBody>
          <a:bodyPr wrap="square" lIns="0" tIns="0" rIns="0" bIns="0" rtlCol="0" anchor="t" anchorCtr="0">
            <a:spAutoFit/>
          </a:bodyPr>
          <a:lstStyle/>
          <a:p>
            <a:pPr lvl="0" rtl="0">
              <a:lnSpc>
                <a:spcPct val="100000"/>
              </a:lnSpc>
            </a:pPr>
            <a:r>
              <a:rPr lang="ja-JP" altLang="en-US" sz="1600" b="1" dirty="0">
                <a:ea typeface="Meiryo" panose="020B0604030504040204" pitchFamily="34" charset="-128"/>
              </a:rPr>
              <a:t>製品のライフサイクル アセスメントでは、その製品が生産から廃棄にわたり環境に及ぼす影響を測定します。</a:t>
            </a:r>
          </a:p>
          <a:p>
            <a:pPr rtl="0">
              <a:spcBef>
                <a:spcPts val="600"/>
              </a:spcBef>
            </a:pPr>
            <a:r>
              <a:rPr lang="ja-JP" altLang="en-US" sz="1400" dirty="0">
                <a:ea typeface="Meiryo" panose="020B0604030504040204" pitchFamily="34" charset="-128"/>
              </a:rPr>
              <a:t>設計、材料、エネルギー源、製品の製造に用いるテクノロジー、および製品の使用方法などについて</a:t>
            </a:r>
            <a:br>
              <a:rPr lang="en-US" altLang="ja-JP" sz="1400" dirty="0">
                <a:ea typeface="Meiryo" panose="020B0604030504040204" pitchFamily="34" charset="-128"/>
              </a:rPr>
            </a:br>
            <a:r>
              <a:rPr lang="ja-JP" altLang="en-US" sz="1400" dirty="0">
                <a:ea typeface="Meiryo" panose="020B0604030504040204" pitchFamily="34" charset="-128"/>
              </a:rPr>
              <a:t>エンジニアによるすべての決定は、環境に何らかの影響を及ぼします。 </a:t>
            </a:r>
          </a:p>
        </p:txBody>
      </p:sp>
      <p:grpSp>
        <p:nvGrpSpPr>
          <p:cNvPr id="43" name="Group 42">
            <a:extLst>
              <a:ext uri="{FF2B5EF4-FFF2-40B4-BE49-F238E27FC236}">
                <a16:creationId xmlns:a16="http://schemas.microsoft.com/office/drawing/2014/main" id="{1AA34882-19C2-F718-C36A-DA69DD83D41E}"/>
              </a:ext>
            </a:extLst>
          </p:cNvPr>
          <p:cNvGrpSpPr/>
          <p:nvPr/>
        </p:nvGrpSpPr>
        <p:grpSpPr>
          <a:xfrm>
            <a:off x="368490" y="3766484"/>
            <a:ext cx="8407020" cy="929028"/>
            <a:chOff x="368490" y="3756959"/>
            <a:chExt cx="8407020" cy="929028"/>
          </a:xfrm>
        </p:grpSpPr>
        <p:sp>
          <p:nvSpPr>
            <p:cNvPr id="31" name="Title 19">
              <a:extLst>
                <a:ext uri="{FF2B5EF4-FFF2-40B4-BE49-F238E27FC236}">
                  <a16:creationId xmlns:a16="http://schemas.microsoft.com/office/drawing/2014/main" id="{47722615-E11F-39C2-8B1B-8377E44C8D0B}"/>
                </a:ext>
              </a:extLst>
            </p:cNvPr>
            <p:cNvSpPr txBox="1">
              <a:spLocks/>
            </p:cNvSpPr>
            <p:nvPr/>
          </p:nvSpPr>
          <p:spPr>
            <a:xfrm>
              <a:off x="368491" y="4008879"/>
              <a:ext cx="2183564" cy="5078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ja-JP" altLang="en-US" sz="1100" dirty="0">
                  <a:solidFill>
                    <a:schemeClr val="bg1"/>
                  </a:solidFill>
                  <a:latin typeface="+mn-lt"/>
                  <a:ea typeface="Meiryo" panose="020B0604030504040204" pitchFamily="34" charset="-128"/>
                  <a:cs typeface="+mn-cs"/>
                </a:rPr>
                <a:t>原材料の使用、開発、抽出による排出量など、インプットとアウトプットを計算します。 </a:t>
              </a:r>
            </a:p>
          </p:txBody>
        </p:sp>
        <p:sp>
          <p:nvSpPr>
            <p:cNvPr id="32" name="Title 19">
              <a:extLst>
                <a:ext uri="{FF2B5EF4-FFF2-40B4-BE49-F238E27FC236}">
                  <a16:creationId xmlns:a16="http://schemas.microsoft.com/office/drawing/2014/main" id="{D622A071-CE50-EBF0-A85E-8D63856890CA}"/>
                </a:ext>
              </a:extLst>
            </p:cNvPr>
            <p:cNvSpPr txBox="1">
              <a:spLocks/>
            </p:cNvSpPr>
            <p:nvPr/>
          </p:nvSpPr>
          <p:spPr>
            <a:xfrm>
              <a:off x="3282517" y="4008879"/>
              <a:ext cx="2183564" cy="33855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ja-JP" altLang="en-US" sz="1100" dirty="0">
                  <a:solidFill>
                    <a:schemeClr val="bg1"/>
                  </a:solidFill>
                  <a:latin typeface="+mn-lt"/>
                  <a:ea typeface="Meiryo" panose="020B0604030504040204" pitchFamily="34" charset="-128"/>
                  <a:cs typeface="+mn-cs"/>
                </a:rPr>
                <a:t>ステップ </a:t>
              </a:r>
              <a:r>
                <a:rPr lang="en-US" altLang="ja-JP" sz="1100" dirty="0">
                  <a:solidFill>
                    <a:schemeClr val="bg1"/>
                  </a:solidFill>
                  <a:latin typeface="+mn-lt"/>
                  <a:ea typeface="Meiryo" panose="020B0604030504040204" pitchFamily="34" charset="-128"/>
                  <a:cs typeface="+mn-cs"/>
                </a:rPr>
                <a:t>1 </a:t>
              </a:r>
              <a:r>
                <a:rPr lang="ja-JP" altLang="en-US" sz="1100" dirty="0">
                  <a:solidFill>
                    <a:schemeClr val="bg1"/>
                  </a:solidFill>
                  <a:latin typeface="+mn-lt"/>
                  <a:ea typeface="Meiryo" panose="020B0604030504040204" pitchFamily="34" charset="-128"/>
                  <a:cs typeface="+mn-cs"/>
                </a:rPr>
                <a:t>の</a:t>
              </a:r>
              <a:r>
                <a:rPr lang="zh-CN" altLang="en-US" sz="1100" dirty="0">
                  <a:solidFill>
                    <a:schemeClr val="bg1"/>
                  </a:solidFill>
                  <a:latin typeface="+mn-lt"/>
                  <a:ea typeface="Meiryo" panose="020B0604030504040204" pitchFamily="34" charset="-128"/>
                  <a:cs typeface="+mn-cs"/>
                </a:rPr>
                <a:t>決定事項</a:t>
              </a:r>
              <a:r>
                <a:rPr lang="ja-JP" altLang="en-US" sz="1100" dirty="0">
                  <a:solidFill>
                    <a:schemeClr val="bg1"/>
                  </a:solidFill>
                  <a:latin typeface="+mn-lt"/>
                  <a:ea typeface="Meiryo" panose="020B0604030504040204" pitchFamily="34" charset="-128"/>
                  <a:cs typeface="+mn-cs"/>
                </a:rPr>
                <a:t>を基に、</a:t>
              </a:r>
              <a:endParaRPr lang="en-US" altLang="ja-JP" sz="1100" dirty="0">
                <a:solidFill>
                  <a:schemeClr val="bg1"/>
                </a:solidFill>
                <a:latin typeface="+mn-lt"/>
                <a:ea typeface="Meiryo" panose="020B0604030504040204" pitchFamily="34" charset="-128"/>
                <a:cs typeface="+mn-cs"/>
              </a:endParaRPr>
            </a:p>
            <a:p>
              <a:pPr lvl="0" defTabSz="457200" rtl="0">
                <a:lnSpc>
                  <a:spcPct val="100000"/>
                </a:lnSpc>
                <a:buClr>
                  <a:schemeClr val="tx2"/>
                </a:buClr>
              </a:pPr>
              <a:r>
                <a:rPr lang="ja-JP" altLang="en-US" sz="1100" dirty="0">
                  <a:solidFill>
                    <a:schemeClr val="bg1"/>
                  </a:solidFill>
                  <a:latin typeface="+mn-lt"/>
                  <a:ea typeface="Meiryo" panose="020B0604030504040204" pitchFamily="34" charset="-128"/>
                  <a:cs typeface="+mn-cs"/>
                </a:rPr>
                <a:t>インパクト分析を実行します。 </a:t>
              </a:r>
            </a:p>
          </p:txBody>
        </p:sp>
        <p:sp>
          <p:nvSpPr>
            <p:cNvPr id="33" name="Title 19">
              <a:extLst>
                <a:ext uri="{FF2B5EF4-FFF2-40B4-BE49-F238E27FC236}">
                  <a16:creationId xmlns:a16="http://schemas.microsoft.com/office/drawing/2014/main" id="{280BACF6-424C-6C7F-A266-1518CBD15CDB}"/>
                </a:ext>
              </a:extLst>
            </p:cNvPr>
            <p:cNvSpPr txBox="1">
              <a:spLocks/>
            </p:cNvSpPr>
            <p:nvPr/>
          </p:nvSpPr>
          <p:spPr>
            <a:xfrm>
              <a:off x="6196541" y="4008879"/>
              <a:ext cx="2578969" cy="5078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ja-JP" altLang="en-US" sz="1100" dirty="0">
                  <a:solidFill>
                    <a:schemeClr val="bg1"/>
                  </a:solidFill>
                  <a:latin typeface="+mn-lt"/>
                  <a:ea typeface="Meiryo" panose="020B0604030504040204" pitchFamily="34" charset="-128"/>
                  <a:cs typeface="+mn-cs"/>
                </a:rPr>
                <a:t>環境への影響を改善または軽減する方法、および説明責任に関する測定指標と重要業績評価指標を決定します。</a:t>
              </a:r>
            </a:p>
          </p:txBody>
        </p:sp>
        <p:sp>
          <p:nvSpPr>
            <p:cNvPr id="37" name="Title 19">
              <a:extLst>
                <a:ext uri="{FF2B5EF4-FFF2-40B4-BE49-F238E27FC236}">
                  <a16:creationId xmlns:a16="http://schemas.microsoft.com/office/drawing/2014/main" id="{AF004508-43F7-67E2-2EC9-52B1D2C8D2D7}"/>
                </a:ext>
              </a:extLst>
            </p:cNvPr>
            <p:cNvSpPr txBox="1">
              <a:spLocks/>
            </p:cNvSpPr>
            <p:nvPr/>
          </p:nvSpPr>
          <p:spPr>
            <a:xfrm>
              <a:off x="368490" y="3759863"/>
              <a:ext cx="2578969" cy="1384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ja-JP" altLang="en-US" sz="900" b="1" spc="300" dirty="0">
                  <a:solidFill>
                    <a:schemeClr val="accent1"/>
                  </a:solidFill>
                  <a:ea typeface="Meiryo" panose="020B0604030504040204" pitchFamily="34" charset="-128"/>
                  <a:cs typeface="+mn-cs"/>
                </a:rPr>
                <a:t>ステップ </a:t>
              </a:r>
              <a:r>
                <a:rPr lang="en-US" altLang="ja-JP" sz="900" b="1" spc="300" dirty="0">
                  <a:solidFill>
                    <a:schemeClr val="accent1"/>
                  </a:solidFill>
                  <a:ea typeface="Meiryo" panose="020B0604030504040204" pitchFamily="34" charset="-128"/>
                  <a:cs typeface="+mn-cs"/>
                </a:rPr>
                <a:t>1</a:t>
              </a:r>
            </a:p>
          </p:txBody>
        </p:sp>
        <p:sp>
          <p:nvSpPr>
            <p:cNvPr id="38" name="Title 19">
              <a:extLst>
                <a:ext uri="{FF2B5EF4-FFF2-40B4-BE49-F238E27FC236}">
                  <a16:creationId xmlns:a16="http://schemas.microsoft.com/office/drawing/2014/main" id="{76274A37-C8A6-CCC8-E24C-7A63E0F75328}"/>
                </a:ext>
              </a:extLst>
            </p:cNvPr>
            <p:cNvSpPr txBox="1">
              <a:spLocks/>
            </p:cNvSpPr>
            <p:nvPr/>
          </p:nvSpPr>
          <p:spPr>
            <a:xfrm>
              <a:off x="3282516" y="3759863"/>
              <a:ext cx="2578969" cy="1384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ja-JP" altLang="en-US" sz="900" b="1" spc="300" dirty="0">
                  <a:solidFill>
                    <a:schemeClr val="accent1"/>
                  </a:solidFill>
                  <a:ea typeface="Meiryo" panose="020B0604030504040204" pitchFamily="34" charset="-128"/>
                  <a:cs typeface="+mn-cs"/>
                </a:rPr>
                <a:t>ステップ </a:t>
              </a:r>
              <a:r>
                <a:rPr lang="en-US" altLang="ja-JP" sz="900" b="1" spc="300" dirty="0">
                  <a:solidFill>
                    <a:schemeClr val="accent1"/>
                  </a:solidFill>
                  <a:ea typeface="Meiryo" panose="020B0604030504040204" pitchFamily="34" charset="-128"/>
                  <a:cs typeface="+mn-cs"/>
                </a:rPr>
                <a:t>2</a:t>
              </a:r>
            </a:p>
          </p:txBody>
        </p:sp>
        <p:sp>
          <p:nvSpPr>
            <p:cNvPr id="39" name="Title 19">
              <a:extLst>
                <a:ext uri="{FF2B5EF4-FFF2-40B4-BE49-F238E27FC236}">
                  <a16:creationId xmlns:a16="http://schemas.microsoft.com/office/drawing/2014/main" id="{782A99B0-F3F5-8882-D1DA-67ABF88FDEB2}"/>
                </a:ext>
              </a:extLst>
            </p:cNvPr>
            <p:cNvSpPr txBox="1">
              <a:spLocks/>
            </p:cNvSpPr>
            <p:nvPr/>
          </p:nvSpPr>
          <p:spPr>
            <a:xfrm>
              <a:off x="6196541" y="3759863"/>
              <a:ext cx="2578969" cy="1384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lvl="0" defTabSz="457200" rtl="0">
                <a:lnSpc>
                  <a:spcPct val="100000"/>
                </a:lnSpc>
                <a:buClr>
                  <a:schemeClr val="tx2"/>
                </a:buClr>
              </a:pPr>
              <a:r>
                <a:rPr lang="ja-JP" altLang="en-US" sz="900" b="1" spc="300" dirty="0">
                  <a:solidFill>
                    <a:schemeClr val="accent1"/>
                  </a:solidFill>
                  <a:ea typeface="Meiryo" panose="020B0604030504040204" pitchFamily="34" charset="-128"/>
                  <a:cs typeface="+mn-cs"/>
                </a:rPr>
                <a:t>ステップ </a:t>
              </a:r>
              <a:r>
                <a:rPr lang="en-US" altLang="ja-JP" sz="900" b="1" spc="300" dirty="0">
                  <a:solidFill>
                    <a:schemeClr val="accent1"/>
                  </a:solidFill>
                  <a:ea typeface="Meiryo" panose="020B0604030504040204" pitchFamily="34" charset="-128"/>
                  <a:cs typeface="+mn-cs"/>
                </a:rPr>
                <a:t>3</a:t>
              </a:r>
            </a:p>
          </p:txBody>
        </p:sp>
        <p:cxnSp>
          <p:nvCxnSpPr>
            <p:cNvPr id="40" name="Straight Connector 39">
              <a:extLst>
                <a:ext uri="{FF2B5EF4-FFF2-40B4-BE49-F238E27FC236}">
                  <a16:creationId xmlns:a16="http://schemas.microsoft.com/office/drawing/2014/main" id="{394A1228-B43E-062A-11E6-7E201FA4AD47}"/>
                </a:ext>
              </a:extLst>
            </p:cNvPr>
            <p:cNvCxnSpPr>
              <a:cxnSpLocks/>
            </p:cNvCxnSpPr>
            <p:nvPr/>
          </p:nvCxnSpPr>
          <p:spPr>
            <a:xfrm rot="5400000">
              <a:off x="2650473" y="4221473"/>
              <a:ext cx="92902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DD6B674-8F00-510F-55E6-C61255BECF9C}"/>
                </a:ext>
              </a:extLst>
            </p:cNvPr>
            <p:cNvCxnSpPr>
              <a:cxnSpLocks/>
            </p:cNvCxnSpPr>
            <p:nvPr/>
          </p:nvCxnSpPr>
          <p:spPr>
            <a:xfrm rot="5400000">
              <a:off x="5564499" y="4221473"/>
              <a:ext cx="92902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a:extLst>
              <a:ext uri="{FF2B5EF4-FFF2-40B4-BE49-F238E27FC236}">
                <a16:creationId xmlns:a16="http://schemas.microsoft.com/office/drawing/2014/main" id="{E53DC99C-9F28-60D3-AF74-C9AB7F50680E}"/>
              </a:ext>
            </a:extLst>
          </p:cNvPr>
          <p:cNvSpPr/>
          <p:nvPr/>
        </p:nvSpPr>
        <p:spPr>
          <a:xfrm>
            <a:off x="368489" y="3097456"/>
            <a:ext cx="8406827"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100000"/>
              </a:lnSpc>
            </a:pPr>
            <a:r>
              <a:rPr lang="ja-JP" altLang="en-US" sz="1200" b="1" spc="300" dirty="0">
                <a:solidFill>
                  <a:schemeClr val="bg1"/>
                </a:solidFill>
                <a:latin typeface="+mj-lt"/>
                <a:ea typeface="Meiryo" panose="020B0604030504040204" pitchFamily="34" charset="-128"/>
              </a:rPr>
              <a:t>次のステップを実行することで、そうした影響を軽減できます。 </a:t>
            </a:r>
          </a:p>
        </p:txBody>
      </p:sp>
    </p:spTree>
    <p:extLst>
      <p:ext uri="{BB962C8B-B14F-4D97-AF65-F5344CB8AC3E}">
        <p14:creationId xmlns:p14="http://schemas.microsoft.com/office/powerpoint/2010/main" val="206992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1572F-B716-FD8E-878B-DA8C52C368B1}"/>
              </a:ext>
            </a:extLst>
          </p:cNvPr>
          <p:cNvSpPr>
            <a:spLocks noGrp="1"/>
          </p:cNvSpPr>
          <p:nvPr>
            <p:ph type="title"/>
          </p:nvPr>
        </p:nvSpPr>
        <p:spPr>
          <a:xfrm>
            <a:off x="368490" y="365760"/>
            <a:ext cx="8407020" cy="398571"/>
          </a:xfrm>
        </p:spPr>
        <p:txBody>
          <a:bodyPr rtlCol="0"/>
          <a:lstStyle/>
          <a:p>
            <a:pPr rtl="0"/>
            <a:r>
              <a:rPr lang="ja-JP" altLang="en-US" dirty="0">
                <a:ea typeface="Meiryo" panose="020B0604030504040204" pitchFamily="34" charset="-128"/>
              </a:rPr>
              <a:t>サステナブル設計 </a:t>
            </a:r>
            <a:r>
              <a:rPr lang="en-US" altLang="ja-JP" dirty="0">
                <a:ea typeface="Meiryo" panose="020B0604030504040204" pitchFamily="34" charset="-128"/>
              </a:rPr>
              <a:t>- </a:t>
            </a:r>
            <a:r>
              <a:rPr lang="ja-JP" altLang="en-US" dirty="0">
                <a:ea typeface="Meiryo" panose="020B0604030504040204" pitchFamily="34" charset="-128"/>
              </a:rPr>
              <a:t>システム アプローチ</a:t>
            </a:r>
          </a:p>
        </p:txBody>
      </p:sp>
      <p:grpSp>
        <p:nvGrpSpPr>
          <p:cNvPr id="33" name="Group 32">
            <a:extLst>
              <a:ext uri="{FF2B5EF4-FFF2-40B4-BE49-F238E27FC236}">
                <a16:creationId xmlns:a16="http://schemas.microsoft.com/office/drawing/2014/main" id="{A1A693A1-5C42-739B-F5CB-C052C5543F38}"/>
              </a:ext>
            </a:extLst>
          </p:cNvPr>
          <p:cNvGrpSpPr/>
          <p:nvPr/>
        </p:nvGrpSpPr>
        <p:grpSpPr>
          <a:xfrm>
            <a:off x="368490" y="1418898"/>
            <a:ext cx="8407020" cy="2883090"/>
            <a:chOff x="368490" y="1276023"/>
            <a:chExt cx="8407020" cy="2883090"/>
          </a:xfrm>
        </p:grpSpPr>
        <p:grpSp>
          <p:nvGrpSpPr>
            <p:cNvPr id="24" name="Group 23">
              <a:extLst>
                <a:ext uri="{FF2B5EF4-FFF2-40B4-BE49-F238E27FC236}">
                  <a16:creationId xmlns:a16="http://schemas.microsoft.com/office/drawing/2014/main" id="{3149F195-07C9-153D-6E80-6257E74464B3}"/>
                </a:ext>
              </a:extLst>
            </p:cNvPr>
            <p:cNvGrpSpPr/>
            <p:nvPr/>
          </p:nvGrpSpPr>
          <p:grpSpPr>
            <a:xfrm>
              <a:off x="368490" y="1276023"/>
              <a:ext cx="2664015" cy="1266487"/>
              <a:chOff x="368490" y="1276023"/>
              <a:chExt cx="2664015" cy="1266487"/>
            </a:xfrm>
          </p:grpSpPr>
          <p:sp>
            <p:nvSpPr>
              <p:cNvPr id="4" name="TextBox 3">
                <a:extLst>
                  <a:ext uri="{FF2B5EF4-FFF2-40B4-BE49-F238E27FC236}">
                    <a16:creationId xmlns:a16="http://schemas.microsoft.com/office/drawing/2014/main" id="{DBAFF149-1AD1-68D3-130F-EA4B74BBDED8}"/>
                  </a:ext>
                </a:extLst>
              </p:cNvPr>
              <p:cNvSpPr txBox="1"/>
              <p:nvPr/>
            </p:nvSpPr>
            <p:spPr>
              <a:xfrm>
                <a:off x="368490" y="1276023"/>
                <a:ext cx="2664015" cy="169277"/>
              </a:xfrm>
              <a:prstGeom prst="rect">
                <a:avLst/>
              </a:prstGeom>
              <a:noFill/>
            </p:spPr>
            <p:txBody>
              <a:bodyPr wrap="square" lIns="0" tIns="0" rIns="0" bIns="0" rtlCol="0" anchor="ctr" anchorCtr="0">
                <a:spAutoFit/>
              </a:bodyPr>
              <a:lstStyle/>
              <a:p>
                <a:pPr rtl="0"/>
                <a:r>
                  <a:rPr lang="ja-JP" altLang="en-US" sz="1100" b="1" spc="200" dirty="0">
                    <a:ea typeface="Meiryo" panose="020B0604030504040204" pitchFamily="34" charset="-128"/>
                    <a:cs typeface="+mj-cs"/>
                  </a:rPr>
                  <a:t>エンジニアは過去</a:t>
                </a:r>
                <a:r>
                  <a:rPr lang="en-US" altLang="ja-JP" sz="1100" b="1" spc="200" dirty="0">
                    <a:ea typeface="Meiryo" panose="020B0604030504040204" pitchFamily="34" charset="-128"/>
                    <a:cs typeface="+mj-cs"/>
                  </a:rPr>
                  <a:t>...</a:t>
                </a:r>
                <a:endParaRPr lang="ja-JP" altLang="en-US" sz="1100" b="1" spc="200" dirty="0">
                  <a:ea typeface="Meiryo" panose="020B0604030504040204" pitchFamily="34" charset="-128"/>
                  <a:cs typeface="+mj-cs"/>
                </a:endParaRPr>
              </a:p>
            </p:txBody>
          </p:sp>
          <p:cxnSp>
            <p:nvCxnSpPr>
              <p:cNvPr id="5" name="Straight Connector 4">
                <a:extLst>
                  <a:ext uri="{FF2B5EF4-FFF2-40B4-BE49-F238E27FC236}">
                    <a16:creationId xmlns:a16="http://schemas.microsoft.com/office/drawing/2014/main" id="{84BBA8DC-5E34-CC98-EF18-3DFBA03CCCF4}"/>
                  </a:ext>
                </a:extLst>
              </p:cNvPr>
              <p:cNvCxnSpPr>
                <a:cxnSpLocks/>
              </p:cNvCxnSpPr>
              <p:nvPr/>
            </p:nvCxnSpPr>
            <p:spPr>
              <a:xfrm>
                <a:off x="368490" y="1621719"/>
                <a:ext cx="26640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itle 19">
                <a:extLst>
                  <a:ext uri="{FF2B5EF4-FFF2-40B4-BE49-F238E27FC236}">
                    <a16:creationId xmlns:a16="http://schemas.microsoft.com/office/drawing/2014/main" id="{F19DDBAE-0D9D-E811-AEB8-5668FB775FDE}"/>
                  </a:ext>
                </a:extLst>
              </p:cNvPr>
              <p:cNvSpPr txBox="1">
                <a:spLocks/>
              </p:cNvSpPr>
              <p:nvPr/>
            </p:nvSpPr>
            <p:spPr>
              <a:xfrm>
                <a:off x="368491" y="1803846"/>
                <a:ext cx="2395030" cy="73866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en-US" altLang="ja-JP" sz="1200" dirty="0">
                    <a:latin typeface="+mn-lt"/>
                    <a:ea typeface="Meiryo" panose="020B0604030504040204" pitchFamily="34" charset="-128"/>
                  </a:rPr>
                  <a:t>...</a:t>
                </a:r>
                <a:r>
                  <a:rPr lang="ja-JP" altLang="en-US" sz="1200" dirty="0">
                    <a:latin typeface="+mn-lt"/>
                    <a:ea typeface="Meiryo" panose="020B0604030504040204" pitchFamily="34" charset="-128"/>
                  </a:rPr>
                  <a:t>効率を著しく改善させる方法を発見するよう求められていましたが、システム全体を最適化し直すことはほとんどありませんでした。</a:t>
                </a:r>
              </a:p>
            </p:txBody>
          </p:sp>
        </p:grpSp>
        <p:grpSp>
          <p:nvGrpSpPr>
            <p:cNvPr id="23" name="Group 22">
              <a:extLst>
                <a:ext uri="{FF2B5EF4-FFF2-40B4-BE49-F238E27FC236}">
                  <a16:creationId xmlns:a16="http://schemas.microsoft.com/office/drawing/2014/main" id="{D41BC073-ACCF-CB6C-3D64-E59872699885}"/>
                </a:ext>
              </a:extLst>
            </p:cNvPr>
            <p:cNvGrpSpPr/>
            <p:nvPr/>
          </p:nvGrpSpPr>
          <p:grpSpPr>
            <a:xfrm>
              <a:off x="3239993" y="1276023"/>
              <a:ext cx="2664015" cy="1266487"/>
              <a:chOff x="3239993" y="1276023"/>
              <a:chExt cx="2664015" cy="1266487"/>
            </a:xfrm>
          </p:grpSpPr>
          <p:sp>
            <p:nvSpPr>
              <p:cNvPr id="8" name="TextBox 7">
                <a:extLst>
                  <a:ext uri="{FF2B5EF4-FFF2-40B4-BE49-F238E27FC236}">
                    <a16:creationId xmlns:a16="http://schemas.microsoft.com/office/drawing/2014/main" id="{9306D513-F67E-C507-BD55-3939C1E1E907}"/>
                  </a:ext>
                </a:extLst>
              </p:cNvPr>
              <p:cNvSpPr txBox="1"/>
              <p:nvPr/>
            </p:nvSpPr>
            <p:spPr>
              <a:xfrm>
                <a:off x="3239993" y="1276023"/>
                <a:ext cx="2664015" cy="169277"/>
              </a:xfrm>
              <a:prstGeom prst="rect">
                <a:avLst/>
              </a:prstGeom>
              <a:noFill/>
            </p:spPr>
            <p:txBody>
              <a:bodyPr wrap="square" lIns="0" tIns="0" rIns="0" bIns="0" rtlCol="0" anchor="ctr" anchorCtr="0">
                <a:spAutoFit/>
              </a:bodyPr>
              <a:lstStyle/>
              <a:p>
                <a:pPr rtl="0"/>
                <a:r>
                  <a:rPr lang="ja-JP" altLang="en-US" sz="1100" b="1" spc="200" dirty="0">
                    <a:ea typeface="Meiryo" panose="020B0604030504040204" pitchFamily="34" charset="-128"/>
                    <a:cs typeface="+mj-cs"/>
                  </a:rPr>
                  <a:t>その結果、エンジニアは</a:t>
                </a:r>
                <a:r>
                  <a:rPr lang="en-US" altLang="ja-JP" sz="1100" b="1" spc="200" dirty="0">
                    <a:ea typeface="Meiryo" panose="020B0604030504040204" pitchFamily="34" charset="-128"/>
                    <a:cs typeface="+mj-cs"/>
                  </a:rPr>
                  <a:t>...</a:t>
                </a:r>
                <a:endParaRPr lang="ja-JP" altLang="en-US" sz="1100" b="1" spc="200" dirty="0">
                  <a:ea typeface="Meiryo" panose="020B0604030504040204" pitchFamily="34" charset="-128"/>
                  <a:cs typeface="+mj-cs"/>
                </a:endParaRPr>
              </a:p>
            </p:txBody>
          </p:sp>
          <p:cxnSp>
            <p:nvCxnSpPr>
              <p:cNvPr id="9" name="Straight Connector 8">
                <a:extLst>
                  <a:ext uri="{FF2B5EF4-FFF2-40B4-BE49-F238E27FC236}">
                    <a16:creationId xmlns:a16="http://schemas.microsoft.com/office/drawing/2014/main" id="{50B1B53E-D26B-F7A9-77E6-622364616205}"/>
                  </a:ext>
                </a:extLst>
              </p:cNvPr>
              <p:cNvCxnSpPr>
                <a:cxnSpLocks/>
              </p:cNvCxnSpPr>
              <p:nvPr/>
            </p:nvCxnSpPr>
            <p:spPr>
              <a:xfrm>
                <a:off x="3239993" y="1621719"/>
                <a:ext cx="26640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BDDD0C94-4409-16A1-B3C0-9E8E1AC50989}"/>
                  </a:ext>
                </a:extLst>
              </p:cNvPr>
              <p:cNvSpPr txBox="1">
                <a:spLocks/>
              </p:cNvSpPr>
              <p:nvPr/>
            </p:nvSpPr>
            <p:spPr>
              <a:xfrm>
                <a:off x="3239993" y="1803846"/>
                <a:ext cx="2395031" cy="73866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en-US" altLang="ja-JP" sz="1200" dirty="0">
                    <a:latin typeface="+mn-lt"/>
                    <a:ea typeface="Meiryo" panose="020B0604030504040204" pitchFamily="34" charset="-128"/>
                  </a:rPr>
                  <a:t>...</a:t>
                </a:r>
                <a:r>
                  <a:rPr lang="ja-JP" altLang="en-US" sz="1200" dirty="0">
                    <a:latin typeface="+mn-lt"/>
                    <a:ea typeface="Meiryo" panose="020B0604030504040204" pitchFamily="34" charset="-128"/>
                  </a:rPr>
                  <a:t>システムの各所</a:t>
                </a:r>
                <a:r>
                  <a:rPr lang="en-US" altLang="ja-JP" sz="1200" dirty="0">
                    <a:latin typeface="+mn-lt"/>
                    <a:ea typeface="Meiryo" panose="020B0604030504040204" pitchFamily="34" charset="-128"/>
                  </a:rPr>
                  <a:t>(</a:t>
                </a:r>
                <a:r>
                  <a:rPr lang="ja-JP" altLang="en-US" sz="1200" dirty="0">
                    <a:latin typeface="+mn-lt"/>
                    <a:ea typeface="Meiryo" panose="020B0604030504040204" pitchFamily="34" charset="-128"/>
                  </a:rPr>
                  <a:t>ポンプ、車、建物など</a:t>
                </a:r>
                <a:r>
                  <a:rPr lang="en-US" altLang="ja-JP" sz="1200" dirty="0">
                    <a:latin typeface="+mn-lt"/>
                    <a:ea typeface="Meiryo" panose="020B0604030504040204" pitchFamily="34" charset="-128"/>
                  </a:rPr>
                  <a:t>)</a:t>
                </a:r>
                <a:r>
                  <a:rPr lang="ja-JP" altLang="en-US" sz="1200" dirty="0">
                    <a:latin typeface="+mn-lt"/>
                    <a:ea typeface="Meiryo" panose="020B0604030504040204" pitchFamily="34" charset="-128"/>
                  </a:rPr>
                  <a:t>の最適化に重点を置いたため、リソースとエネルギーを節約する可能性を見逃しました。 </a:t>
                </a:r>
              </a:p>
            </p:txBody>
          </p:sp>
        </p:grpSp>
        <p:grpSp>
          <p:nvGrpSpPr>
            <p:cNvPr id="22" name="Group 21">
              <a:extLst>
                <a:ext uri="{FF2B5EF4-FFF2-40B4-BE49-F238E27FC236}">
                  <a16:creationId xmlns:a16="http://schemas.microsoft.com/office/drawing/2014/main" id="{009737F6-570A-8288-F744-53C0C3E8F16F}"/>
                </a:ext>
              </a:extLst>
            </p:cNvPr>
            <p:cNvGrpSpPr/>
            <p:nvPr/>
          </p:nvGrpSpPr>
          <p:grpSpPr>
            <a:xfrm>
              <a:off x="6111495" y="1276023"/>
              <a:ext cx="2664015" cy="1081821"/>
              <a:chOff x="6111495" y="1276023"/>
              <a:chExt cx="2664015" cy="1081821"/>
            </a:xfrm>
          </p:grpSpPr>
          <p:sp>
            <p:nvSpPr>
              <p:cNvPr id="11" name="TextBox 10">
                <a:extLst>
                  <a:ext uri="{FF2B5EF4-FFF2-40B4-BE49-F238E27FC236}">
                    <a16:creationId xmlns:a16="http://schemas.microsoft.com/office/drawing/2014/main" id="{1A02911B-6FA8-17B9-E9CF-0089667D14F9}"/>
                  </a:ext>
                </a:extLst>
              </p:cNvPr>
              <p:cNvSpPr txBox="1"/>
              <p:nvPr/>
            </p:nvSpPr>
            <p:spPr>
              <a:xfrm>
                <a:off x="6111495" y="1276023"/>
                <a:ext cx="2664015" cy="169277"/>
              </a:xfrm>
              <a:prstGeom prst="rect">
                <a:avLst/>
              </a:prstGeom>
              <a:noFill/>
            </p:spPr>
            <p:txBody>
              <a:bodyPr wrap="square" lIns="0" tIns="0" rIns="0" bIns="0" rtlCol="0" anchor="ctr" anchorCtr="0">
                <a:spAutoFit/>
              </a:bodyPr>
              <a:lstStyle/>
              <a:p>
                <a:pPr rtl="0"/>
                <a:r>
                  <a:rPr lang="ja-JP" altLang="en-US" sz="1100" b="1" spc="200" dirty="0">
                    <a:ea typeface="Meiryo" panose="020B0604030504040204" pitchFamily="34" charset="-128"/>
                    <a:cs typeface="+mj-cs"/>
                  </a:rPr>
                  <a:t>この方法は</a:t>
                </a:r>
                <a:r>
                  <a:rPr lang="en-US" altLang="ja-JP" sz="1100" b="1" spc="200" dirty="0">
                    <a:ea typeface="Meiryo" panose="020B0604030504040204" pitchFamily="34" charset="-128"/>
                    <a:cs typeface="+mj-cs"/>
                  </a:rPr>
                  <a:t>...</a:t>
                </a:r>
                <a:endParaRPr lang="ja-JP" altLang="en-US" sz="1100" b="1" spc="200" dirty="0">
                  <a:ea typeface="Meiryo" panose="020B0604030504040204" pitchFamily="34" charset="-128"/>
                  <a:cs typeface="+mj-cs"/>
                </a:endParaRPr>
              </a:p>
            </p:txBody>
          </p:sp>
          <p:cxnSp>
            <p:nvCxnSpPr>
              <p:cNvPr id="12" name="Straight Connector 11">
                <a:extLst>
                  <a:ext uri="{FF2B5EF4-FFF2-40B4-BE49-F238E27FC236}">
                    <a16:creationId xmlns:a16="http://schemas.microsoft.com/office/drawing/2014/main" id="{30EEE425-1741-61F0-51D4-81C8DC76E4C2}"/>
                  </a:ext>
                </a:extLst>
              </p:cNvPr>
              <p:cNvCxnSpPr>
                <a:cxnSpLocks/>
              </p:cNvCxnSpPr>
              <p:nvPr/>
            </p:nvCxnSpPr>
            <p:spPr>
              <a:xfrm>
                <a:off x="6111495" y="1621719"/>
                <a:ext cx="26640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itle 19">
                <a:extLst>
                  <a:ext uri="{FF2B5EF4-FFF2-40B4-BE49-F238E27FC236}">
                    <a16:creationId xmlns:a16="http://schemas.microsoft.com/office/drawing/2014/main" id="{C77E5D13-65C6-4CB6-84C9-150E504E3BD6}"/>
                  </a:ext>
                </a:extLst>
              </p:cNvPr>
              <p:cNvSpPr txBox="1">
                <a:spLocks/>
              </p:cNvSpPr>
              <p:nvPr/>
            </p:nvSpPr>
            <p:spPr>
              <a:xfrm>
                <a:off x="6111496" y="1803846"/>
                <a:ext cx="2226478"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en-US" altLang="ja-JP" sz="1200" dirty="0">
                    <a:latin typeface="+mn-lt"/>
                    <a:ea typeface="Meiryo" panose="020B0604030504040204" pitchFamily="34" charset="-128"/>
                  </a:rPr>
                  <a:t>...</a:t>
                </a:r>
                <a:r>
                  <a:rPr lang="ja-JP" altLang="en-US" sz="1200" dirty="0">
                    <a:latin typeface="+mn-lt"/>
                    <a:ea typeface="Meiryo" panose="020B0604030504040204" pitchFamily="34" charset="-128"/>
                  </a:rPr>
                  <a:t>製造とエンジニアリングに関する従来型のソリューション</a:t>
                </a:r>
                <a:br>
                  <a:rPr lang="en-US" altLang="ja-JP" sz="1200" dirty="0">
                    <a:latin typeface="+mn-lt"/>
                    <a:ea typeface="Meiryo" panose="020B0604030504040204" pitchFamily="34" charset="-128"/>
                  </a:rPr>
                </a:br>
                <a:r>
                  <a:rPr lang="ja-JP" altLang="en-US" sz="1200" dirty="0">
                    <a:latin typeface="+mn-lt"/>
                    <a:ea typeface="Meiryo" panose="020B0604030504040204" pitchFamily="34" charset="-128"/>
                  </a:rPr>
                  <a:t>管理において有利です。 </a:t>
                </a:r>
              </a:p>
            </p:txBody>
          </p:sp>
        </p:grpSp>
        <p:grpSp>
          <p:nvGrpSpPr>
            <p:cNvPr id="25" name="Group 24">
              <a:extLst>
                <a:ext uri="{FF2B5EF4-FFF2-40B4-BE49-F238E27FC236}">
                  <a16:creationId xmlns:a16="http://schemas.microsoft.com/office/drawing/2014/main" id="{295D76D2-3DF6-BFC7-A154-0E856FED5420}"/>
                </a:ext>
              </a:extLst>
            </p:cNvPr>
            <p:cNvGrpSpPr/>
            <p:nvPr/>
          </p:nvGrpSpPr>
          <p:grpSpPr>
            <a:xfrm>
              <a:off x="368490" y="3077293"/>
              <a:ext cx="2664015" cy="1081820"/>
              <a:chOff x="368490" y="1276024"/>
              <a:chExt cx="2664015" cy="1081820"/>
            </a:xfrm>
          </p:grpSpPr>
          <p:sp>
            <p:nvSpPr>
              <p:cNvPr id="26" name="TextBox 25">
                <a:extLst>
                  <a:ext uri="{FF2B5EF4-FFF2-40B4-BE49-F238E27FC236}">
                    <a16:creationId xmlns:a16="http://schemas.microsoft.com/office/drawing/2014/main" id="{8E539EB7-38E4-F021-771E-8332D9EDA8CC}"/>
                  </a:ext>
                </a:extLst>
              </p:cNvPr>
              <p:cNvSpPr txBox="1"/>
              <p:nvPr/>
            </p:nvSpPr>
            <p:spPr>
              <a:xfrm>
                <a:off x="368490" y="1276024"/>
                <a:ext cx="2664015" cy="169277"/>
              </a:xfrm>
              <a:prstGeom prst="rect">
                <a:avLst/>
              </a:prstGeom>
              <a:noFill/>
            </p:spPr>
            <p:txBody>
              <a:bodyPr wrap="square" lIns="0" tIns="0" rIns="0" bIns="0" rtlCol="0" anchor="ctr" anchorCtr="0">
                <a:spAutoFit/>
              </a:bodyPr>
              <a:lstStyle/>
              <a:p>
                <a:pPr rtl="0"/>
                <a:r>
                  <a:rPr lang="ja-JP" altLang="en-US" sz="1100" b="1" spc="200" dirty="0">
                    <a:ea typeface="Meiryo" panose="020B0604030504040204" pitchFamily="34" charset="-128"/>
                    <a:cs typeface="+mj-cs"/>
                  </a:rPr>
                  <a:t>ただし</a:t>
                </a:r>
                <a:r>
                  <a:rPr lang="en-US" altLang="ja-JP" sz="1100" b="1" spc="200" dirty="0">
                    <a:ea typeface="Meiryo" panose="020B0604030504040204" pitchFamily="34" charset="-128"/>
                    <a:cs typeface="+mj-cs"/>
                  </a:rPr>
                  <a:t>...</a:t>
                </a:r>
                <a:endParaRPr lang="ja-JP" altLang="en-US" sz="1100" b="1" spc="200" dirty="0">
                  <a:ea typeface="Meiryo" panose="020B0604030504040204" pitchFamily="34" charset="-128"/>
                  <a:cs typeface="+mj-cs"/>
                </a:endParaRPr>
              </a:p>
            </p:txBody>
          </p:sp>
          <p:cxnSp>
            <p:nvCxnSpPr>
              <p:cNvPr id="27" name="Straight Connector 26">
                <a:extLst>
                  <a:ext uri="{FF2B5EF4-FFF2-40B4-BE49-F238E27FC236}">
                    <a16:creationId xmlns:a16="http://schemas.microsoft.com/office/drawing/2014/main" id="{A19A09AC-04AE-D93F-4038-4A06D8CBCE7E}"/>
                  </a:ext>
                </a:extLst>
              </p:cNvPr>
              <p:cNvCxnSpPr>
                <a:cxnSpLocks/>
              </p:cNvCxnSpPr>
              <p:nvPr/>
            </p:nvCxnSpPr>
            <p:spPr>
              <a:xfrm>
                <a:off x="368490" y="1621719"/>
                <a:ext cx="26640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itle 19">
                <a:extLst>
                  <a:ext uri="{FF2B5EF4-FFF2-40B4-BE49-F238E27FC236}">
                    <a16:creationId xmlns:a16="http://schemas.microsoft.com/office/drawing/2014/main" id="{111FBFB7-58AA-DFA3-8E50-5684A8612760}"/>
                  </a:ext>
                </a:extLst>
              </p:cNvPr>
              <p:cNvSpPr txBox="1">
                <a:spLocks/>
              </p:cNvSpPr>
              <p:nvPr/>
            </p:nvSpPr>
            <p:spPr>
              <a:xfrm>
                <a:off x="368490" y="1803846"/>
                <a:ext cx="2664015"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en-US" altLang="ja-JP" sz="1200" dirty="0">
                    <a:latin typeface="+mn-lt"/>
                    <a:ea typeface="Meiryo" panose="020B0604030504040204" pitchFamily="34" charset="-128"/>
                  </a:rPr>
                  <a:t>...</a:t>
                </a:r>
                <a:r>
                  <a:rPr lang="ja-JP" altLang="en-US" sz="1200" dirty="0">
                    <a:latin typeface="+mn-lt"/>
                    <a:ea typeface="Meiryo" panose="020B0604030504040204" pitchFamily="34" charset="-128"/>
                  </a:rPr>
                  <a:t>エンジニアはそのような理由でサステナブルな根本的変革を実現できませんでした。</a:t>
                </a:r>
              </a:p>
            </p:txBody>
          </p:sp>
        </p:grpSp>
        <p:grpSp>
          <p:nvGrpSpPr>
            <p:cNvPr id="29" name="Group 28">
              <a:extLst>
                <a:ext uri="{FF2B5EF4-FFF2-40B4-BE49-F238E27FC236}">
                  <a16:creationId xmlns:a16="http://schemas.microsoft.com/office/drawing/2014/main" id="{CEC59D28-1FA4-A745-EC5F-91349F6BC745}"/>
                </a:ext>
              </a:extLst>
            </p:cNvPr>
            <p:cNvGrpSpPr/>
            <p:nvPr/>
          </p:nvGrpSpPr>
          <p:grpSpPr>
            <a:xfrm>
              <a:off x="3239993" y="3077292"/>
              <a:ext cx="5535517" cy="1081821"/>
              <a:chOff x="368490" y="1276023"/>
              <a:chExt cx="2664015" cy="1081821"/>
            </a:xfrm>
          </p:grpSpPr>
          <p:sp>
            <p:nvSpPr>
              <p:cNvPr id="30" name="TextBox 29">
                <a:extLst>
                  <a:ext uri="{FF2B5EF4-FFF2-40B4-BE49-F238E27FC236}">
                    <a16:creationId xmlns:a16="http://schemas.microsoft.com/office/drawing/2014/main" id="{0CE304B1-15A4-A3C6-F194-61AADF8E96A6}"/>
                  </a:ext>
                </a:extLst>
              </p:cNvPr>
              <p:cNvSpPr txBox="1"/>
              <p:nvPr/>
            </p:nvSpPr>
            <p:spPr>
              <a:xfrm>
                <a:off x="368490" y="1276023"/>
                <a:ext cx="2664015" cy="169277"/>
              </a:xfrm>
              <a:prstGeom prst="rect">
                <a:avLst/>
              </a:prstGeom>
              <a:noFill/>
            </p:spPr>
            <p:txBody>
              <a:bodyPr wrap="square" lIns="0" tIns="0" rIns="0" bIns="0" rtlCol="0" anchor="ctr" anchorCtr="0">
                <a:spAutoFit/>
              </a:bodyPr>
              <a:lstStyle/>
              <a:p>
                <a:pPr rtl="0"/>
                <a:r>
                  <a:rPr lang="ja-JP" altLang="en-US" sz="1100" b="1" spc="200" dirty="0">
                    <a:ea typeface="Meiryo" panose="020B0604030504040204" pitchFamily="34" charset="-128"/>
                    <a:cs typeface="+mj-cs"/>
                  </a:rPr>
                  <a:t>過去 </a:t>
                </a:r>
                <a:r>
                  <a:rPr lang="en-US" altLang="ja-JP" sz="1100" b="1" spc="200" dirty="0">
                    <a:ea typeface="Meiryo" panose="020B0604030504040204" pitchFamily="34" charset="-128"/>
                    <a:cs typeface="+mj-cs"/>
                  </a:rPr>
                  <a:t>20 </a:t>
                </a:r>
                <a:r>
                  <a:rPr lang="ja-JP" altLang="en-US" sz="1100" b="1" spc="200" dirty="0">
                    <a:ea typeface="Meiryo" panose="020B0604030504040204" pitchFamily="34" charset="-128"/>
                    <a:cs typeface="+mj-cs"/>
                  </a:rPr>
                  <a:t>年にわたり</a:t>
                </a:r>
                <a:r>
                  <a:rPr lang="en-US" altLang="ja-JP" sz="1100" b="1" spc="200" dirty="0">
                    <a:ea typeface="Meiryo" panose="020B0604030504040204" pitchFamily="34" charset="-128"/>
                    <a:cs typeface="+mj-cs"/>
                  </a:rPr>
                  <a:t>...</a:t>
                </a:r>
                <a:endParaRPr lang="ja-JP" altLang="en-US" sz="1100" b="1" spc="200" dirty="0">
                  <a:ea typeface="Meiryo" panose="020B0604030504040204" pitchFamily="34" charset="-128"/>
                  <a:cs typeface="+mj-cs"/>
                </a:endParaRPr>
              </a:p>
            </p:txBody>
          </p:sp>
          <p:cxnSp>
            <p:nvCxnSpPr>
              <p:cNvPr id="31" name="Straight Connector 30">
                <a:extLst>
                  <a:ext uri="{FF2B5EF4-FFF2-40B4-BE49-F238E27FC236}">
                    <a16:creationId xmlns:a16="http://schemas.microsoft.com/office/drawing/2014/main" id="{49A588BD-9852-D3AF-58D9-13D34C628589}"/>
                  </a:ext>
                </a:extLst>
              </p:cNvPr>
              <p:cNvCxnSpPr>
                <a:cxnSpLocks/>
              </p:cNvCxnSpPr>
              <p:nvPr/>
            </p:nvCxnSpPr>
            <p:spPr>
              <a:xfrm>
                <a:off x="368490" y="1621719"/>
                <a:ext cx="26640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itle 19">
                <a:extLst>
                  <a:ext uri="{FF2B5EF4-FFF2-40B4-BE49-F238E27FC236}">
                    <a16:creationId xmlns:a16="http://schemas.microsoft.com/office/drawing/2014/main" id="{D5C18C1F-7D73-49C1-F3B6-F91BAACE10DE}"/>
                  </a:ext>
                </a:extLst>
              </p:cNvPr>
              <p:cNvSpPr txBox="1">
                <a:spLocks/>
              </p:cNvSpPr>
              <p:nvPr/>
            </p:nvSpPr>
            <p:spPr>
              <a:xfrm>
                <a:off x="368490" y="1803846"/>
                <a:ext cx="2570797"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en-US" altLang="ja-JP" sz="1200" dirty="0">
                    <a:latin typeface="+mn-lt"/>
                    <a:ea typeface="Meiryo" panose="020B0604030504040204" pitchFamily="34" charset="-128"/>
                  </a:rPr>
                  <a:t>...</a:t>
                </a:r>
                <a:r>
                  <a:rPr lang="ja-JP" altLang="en-US" sz="1200" dirty="0">
                    <a:latin typeface="+mn-lt"/>
                    <a:ea typeface="Meiryo" panose="020B0604030504040204" pitchFamily="34" charset="-128"/>
                  </a:rPr>
                  <a:t>エンジニアはシステム全体アプローチを用いた設計によって、係数 </a:t>
                </a:r>
                <a:r>
                  <a:rPr lang="en-US" altLang="ja-JP" sz="1200" dirty="0">
                    <a:latin typeface="+mn-lt"/>
                    <a:ea typeface="Meiryo" panose="020B0604030504040204" pitchFamily="34" charset="-128"/>
                  </a:rPr>
                  <a:t>4 </a:t>
                </a:r>
                <a:r>
                  <a:rPr lang="ja-JP" altLang="en-US" sz="1200" dirty="0">
                    <a:latin typeface="+mn-lt"/>
                    <a:ea typeface="Meiryo" panose="020B0604030504040204" pitchFamily="34" charset="-128"/>
                  </a:rPr>
                  <a:t>～ </a:t>
                </a:r>
                <a:r>
                  <a:rPr lang="en-US" altLang="ja-JP" sz="1200" dirty="0">
                    <a:latin typeface="+mn-lt"/>
                    <a:ea typeface="Meiryo" panose="020B0604030504040204" pitchFamily="34" charset="-128"/>
                  </a:rPr>
                  <a:t>20 (75 </a:t>
                </a:r>
                <a:r>
                  <a:rPr lang="ja-JP" altLang="en-US" sz="1200" dirty="0">
                    <a:latin typeface="+mn-lt"/>
                    <a:ea typeface="Meiryo" panose="020B0604030504040204" pitchFamily="34" charset="-128"/>
                  </a:rPr>
                  <a:t>～ </a:t>
                </a:r>
                <a:r>
                  <a:rPr lang="en-US" altLang="ja-JP" sz="1200" dirty="0">
                    <a:latin typeface="+mn-lt"/>
                    <a:ea typeface="Meiryo" panose="020B0604030504040204" pitchFamily="34" charset="-128"/>
                  </a:rPr>
                  <a:t>95%)</a:t>
                </a:r>
                <a:r>
                  <a:rPr lang="ja-JP" altLang="en-US" sz="1200" dirty="0">
                    <a:latin typeface="+mn-lt"/>
                    <a:ea typeface="Meiryo" panose="020B0604030504040204" pitchFamily="34" charset="-128"/>
                  </a:rPr>
                  <a:t>の効率改善を実現し、環境への影響を低減しコスト効率の高い</a:t>
                </a:r>
                <a:br>
                  <a:rPr lang="en-US" altLang="ja-JP" sz="1200" dirty="0">
                    <a:latin typeface="+mn-lt"/>
                    <a:ea typeface="Meiryo" panose="020B0604030504040204" pitchFamily="34" charset="-128"/>
                  </a:rPr>
                </a:br>
                <a:r>
                  <a:rPr lang="ja-JP" altLang="en-US" sz="1200" dirty="0">
                    <a:latin typeface="+mn-lt"/>
                    <a:ea typeface="Meiryo" panose="020B0604030504040204" pitchFamily="34" charset="-128"/>
                  </a:rPr>
                  <a:t>新たな方法を明らかにすることができました。 </a:t>
                </a:r>
              </a:p>
            </p:txBody>
          </p:sp>
        </p:grpSp>
      </p:grpSp>
    </p:spTree>
    <p:extLst>
      <p:ext uri="{BB962C8B-B14F-4D97-AF65-F5344CB8AC3E}">
        <p14:creationId xmlns:p14="http://schemas.microsoft.com/office/powerpoint/2010/main" val="3925380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074B-39C2-E497-76EA-0CB7305D6556}"/>
              </a:ext>
            </a:extLst>
          </p:cNvPr>
          <p:cNvSpPr>
            <a:spLocks noGrp="1"/>
          </p:cNvSpPr>
          <p:nvPr>
            <p:ph type="title"/>
          </p:nvPr>
        </p:nvSpPr>
        <p:spPr>
          <a:xfrm>
            <a:off x="368490" y="365760"/>
            <a:ext cx="8407020" cy="398571"/>
          </a:xfrm>
        </p:spPr>
        <p:txBody>
          <a:bodyPr rtlCol="0"/>
          <a:lstStyle/>
          <a:p>
            <a:pPr rtl="0"/>
            <a:r>
              <a:rPr lang="ja-JP" altLang="en-US" dirty="0">
                <a:solidFill>
                  <a:schemeClr val="bg1"/>
                </a:solidFill>
                <a:ea typeface="Meiryo" panose="020B0604030504040204" pitchFamily="34" charset="-128"/>
              </a:rPr>
              <a:t>サステナブル設計 </a:t>
            </a:r>
            <a:r>
              <a:rPr lang="en-US" altLang="ja-JP" dirty="0">
                <a:solidFill>
                  <a:schemeClr val="bg1"/>
                </a:solidFill>
                <a:ea typeface="Meiryo" panose="020B0604030504040204" pitchFamily="34" charset="-128"/>
              </a:rPr>
              <a:t>- </a:t>
            </a:r>
            <a:r>
              <a:rPr lang="ja-JP" altLang="en-US" dirty="0">
                <a:solidFill>
                  <a:schemeClr val="bg1"/>
                </a:solidFill>
                <a:ea typeface="Meiryo" panose="020B0604030504040204" pitchFamily="34" charset="-128"/>
              </a:rPr>
              <a:t>システム アプローチ</a:t>
            </a:r>
          </a:p>
        </p:txBody>
      </p:sp>
      <p:grpSp>
        <p:nvGrpSpPr>
          <p:cNvPr id="42" name="Group 41">
            <a:extLst>
              <a:ext uri="{FF2B5EF4-FFF2-40B4-BE49-F238E27FC236}">
                <a16:creationId xmlns:a16="http://schemas.microsoft.com/office/drawing/2014/main" id="{33028486-200B-AC10-1DF7-8EA7BAEC4783}"/>
              </a:ext>
            </a:extLst>
          </p:cNvPr>
          <p:cNvGrpSpPr/>
          <p:nvPr/>
        </p:nvGrpSpPr>
        <p:grpSpPr>
          <a:xfrm>
            <a:off x="366712" y="971549"/>
            <a:ext cx="2894012" cy="2053591"/>
            <a:chOff x="366712" y="971549"/>
            <a:chExt cx="2894012" cy="2053591"/>
          </a:xfrm>
        </p:grpSpPr>
        <p:sp>
          <p:nvSpPr>
            <p:cNvPr id="4" name="Rectangle 3">
              <a:extLst>
                <a:ext uri="{FF2B5EF4-FFF2-40B4-BE49-F238E27FC236}">
                  <a16:creationId xmlns:a16="http://schemas.microsoft.com/office/drawing/2014/main" id="{4B5C6622-F6A5-A847-118C-E2049FFDB422}"/>
                </a:ext>
              </a:extLst>
            </p:cNvPr>
            <p:cNvSpPr/>
            <p:nvPr/>
          </p:nvSpPr>
          <p:spPr>
            <a:xfrm>
              <a:off x="366712" y="971549"/>
              <a:ext cx="2894012" cy="323851"/>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200" b="1" dirty="0">
                  <a:solidFill>
                    <a:schemeClr val="tx1"/>
                  </a:solidFill>
                  <a:ea typeface="Meiryo" panose="020B0604030504040204" pitchFamily="34" charset="-128"/>
                  <a:cs typeface="Calibri"/>
                </a:rPr>
                <a:t>相互の関連性こそが重要</a:t>
              </a:r>
              <a:endParaRPr lang="ja-JP" altLang="en-US" sz="1200" dirty="0">
                <a:solidFill>
                  <a:schemeClr val="tx1"/>
                </a:solidFill>
                <a:ea typeface="Meiryo" panose="020B0604030504040204" pitchFamily="34" charset="-128"/>
                <a:cs typeface="Calibri"/>
              </a:endParaRPr>
            </a:p>
          </p:txBody>
        </p:sp>
        <p:sp>
          <p:nvSpPr>
            <p:cNvPr id="3" name="Rectangle 2">
              <a:extLst>
                <a:ext uri="{FF2B5EF4-FFF2-40B4-BE49-F238E27FC236}">
                  <a16:creationId xmlns:a16="http://schemas.microsoft.com/office/drawing/2014/main" id="{DA11295A-FE7B-7FCC-8001-31D2FED1AFB0}"/>
                </a:ext>
              </a:extLst>
            </p:cNvPr>
            <p:cNvSpPr/>
            <p:nvPr/>
          </p:nvSpPr>
          <p:spPr>
            <a:xfrm>
              <a:off x="366712" y="1295400"/>
              <a:ext cx="2894012" cy="1729740"/>
            </a:xfrm>
            <a:prstGeom prst="rect">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ja-JP" altLang="en-US" sz="1600" dirty="0">
                <a:ea typeface="Meiryo" panose="020B0604030504040204" pitchFamily="34" charset="-128"/>
              </a:endParaRPr>
            </a:p>
          </p:txBody>
        </p:sp>
        <p:grpSp>
          <p:nvGrpSpPr>
            <p:cNvPr id="14" name="Group 13">
              <a:extLst>
                <a:ext uri="{FF2B5EF4-FFF2-40B4-BE49-F238E27FC236}">
                  <a16:creationId xmlns:a16="http://schemas.microsoft.com/office/drawing/2014/main" id="{DF20742A-3126-84C2-81CD-EA15557F4FFC}"/>
                </a:ext>
              </a:extLst>
            </p:cNvPr>
            <p:cNvGrpSpPr/>
            <p:nvPr/>
          </p:nvGrpSpPr>
          <p:grpSpPr>
            <a:xfrm>
              <a:off x="408301" y="1418014"/>
              <a:ext cx="2656849" cy="1484514"/>
              <a:chOff x="281614" y="1734937"/>
              <a:chExt cx="2656849" cy="1484514"/>
            </a:xfrm>
          </p:grpSpPr>
          <p:pic>
            <p:nvPicPr>
              <p:cNvPr id="9" name="Picture 8" descr="A logo of arrows in different colors&#10;&#10;Description automatically generated">
                <a:extLst>
                  <a:ext uri="{FF2B5EF4-FFF2-40B4-BE49-F238E27FC236}">
                    <a16:creationId xmlns:a16="http://schemas.microsoft.com/office/drawing/2014/main" id="{CD263ABE-03BA-AE8D-60C3-EE34DCBDA2B3}"/>
                  </a:ext>
                </a:extLst>
              </p:cNvPr>
              <p:cNvPicPr>
                <a:picLocks noChangeAspect="1"/>
              </p:cNvPicPr>
              <p:nvPr/>
            </p:nvPicPr>
            <p:blipFill>
              <a:blip r:embed="rId3"/>
              <a:stretch>
                <a:fillRect/>
              </a:stretch>
            </p:blipFill>
            <p:spPr>
              <a:xfrm>
                <a:off x="943282" y="1819275"/>
                <a:ext cx="1464647" cy="1400176"/>
              </a:xfrm>
              <a:prstGeom prst="rect">
                <a:avLst/>
              </a:prstGeom>
            </p:spPr>
          </p:pic>
          <p:sp>
            <p:nvSpPr>
              <p:cNvPr id="10" name="Title 19">
                <a:extLst>
                  <a:ext uri="{FF2B5EF4-FFF2-40B4-BE49-F238E27FC236}">
                    <a16:creationId xmlns:a16="http://schemas.microsoft.com/office/drawing/2014/main" id="{37B73ADA-6BBC-454A-49C2-EE2B80F5D0C8}"/>
                  </a:ext>
                </a:extLst>
              </p:cNvPr>
              <p:cNvSpPr txBox="1">
                <a:spLocks/>
              </p:cNvSpPr>
              <p:nvPr/>
            </p:nvSpPr>
            <p:spPr>
              <a:xfrm>
                <a:off x="943281" y="1734937"/>
                <a:ext cx="666919" cy="24622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r" rtl="0">
                  <a:lnSpc>
                    <a:spcPct val="100000"/>
                  </a:lnSpc>
                </a:pPr>
                <a:r>
                  <a:rPr lang="ja-JP" altLang="en-US" sz="800" dirty="0">
                    <a:solidFill>
                      <a:schemeClr val="bg1"/>
                    </a:solidFill>
                    <a:latin typeface="+mn-lt"/>
                    <a:ea typeface="Meiryo" panose="020B0604030504040204" pitchFamily="34" charset="-128"/>
                  </a:rPr>
                  <a:t>サステナブル材料</a:t>
                </a:r>
              </a:p>
            </p:txBody>
          </p:sp>
          <p:sp>
            <p:nvSpPr>
              <p:cNvPr id="11" name="Title 19">
                <a:extLst>
                  <a:ext uri="{FF2B5EF4-FFF2-40B4-BE49-F238E27FC236}">
                    <a16:creationId xmlns:a16="http://schemas.microsoft.com/office/drawing/2014/main" id="{369F0E28-FF26-963D-DFD2-2F268FEE3A7F}"/>
                  </a:ext>
                </a:extLst>
              </p:cNvPr>
              <p:cNvSpPr txBox="1">
                <a:spLocks/>
              </p:cNvSpPr>
              <p:nvPr/>
            </p:nvSpPr>
            <p:spPr>
              <a:xfrm>
                <a:off x="2224088" y="2351184"/>
                <a:ext cx="714375" cy="12311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800" dirty="0">
                    <a:solidFill>
                      <a:schemeClr val="bg1"/>
                    </a:solidFill>
                    <a:latin typeface="+mn-lt"/>
                    <a:ea typeface="Meiryo" panose="020B0604030504040204" pitchFamily="34" charset="-128"/>
                  </a:rPr>
                  <a:t>製造プロセス</a:t>
                </a:r>
              </a:p>
            </p:txBody>
          </p:sp>
          <p:sp>
            <p:nvSpPr>
              <p:cNvPr id="12" name="Title 19">
                <a:extLst>
                  <a:ext uri="{FF2B5EF4-FFF2-40B4-BE49-F238E27FC236}">
                    <a16:creationId xmlns:a16="http://schemas.microsoft.com/office/drawing/2014/main" id="{6AE76C52-5703-1A5E-E82E-D4AA44FCD511}"/>
                  </a:ext>
                </a:extLst>
              </p:cNvPr>
              <p:cNvSpPr txBox="1">
                <a:spLocks/>
              </p:cNvSpPr>
              <p:nvPr/>
            </p:nvSpPr>
            <p:spPr>
              <a:xfrm>
                <a:off x="1721644" y="3068703"/>
                <a:ext cx="1070459" cy="12311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800" dirty="0">
                    <a:solidFill>
                      <a:schemeClr val="bg1"/>
                    </a:solidFill>
                    <a:latin typeface="+mn-lt"/>
                    <a:ea typeface="Meiryo" panose="020B0604030504040204" pitchFamily="34" charset="-128"/>
                  </a:rPr>
                  <a:t>サプライ チェーン</a:t>
                </a:r>
              </a:p>
            </p:txBody>
          </p:sp>
          <p:sp>
            <p:nvSpPr>
              <p:cNvPr id="13" name="Title 19">
                <a:extLst>
                  <a:ext uri="{FF2B5EF4-FFF2-40B4-BE49-F238E27FC236}">
                    <a16:creationId xmlns:a16="http://schemas.microsoft.com/office/drawing/2014/main" id="{4A39F65D-0BE8-AB5E-5026-ACADAD58936C}"/>
                  </a:ext>
                </a:extLst>
              </p:cNvPr>
              <p:cNvSpPr txBox="1">
                <a:spLocks/>
              </p:cNvSpPr>
              <p:nvPr/>
            </p:nvSpPr>
            <p:spPr>
              <a:xfrm>
                <a:off x="281614" y="2562858"/>
                <a:ext cx="820906" cy="24622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r" rtl="0">
                  <a:lnSpc>
                    <a:spcPct val="100000"/>
                  </a:lnSpc>
                </a:pPr>
                <a:r>
                  <a:rPr lang="ja-JP" altLang="en-US" sz="800" dirty="0">
                    <a:solidFill>
                      <a:schemeClr val="bg1"/>
                    </a:solidFill>
                    <a:latin typeface="+mn-lt"/>
                    <a:ea typeface="Meiryo" panose="020B0604030504040204" pitchFamily="34" charset="-128"/>
                  </a:rPr>
                  <a:t>製品の</a:t>
                </a:r>
              </a:p>
              <a:p>
                <a:pPr algn="r" rtl="0">
                  <a:lnSpc>
                    <a:spcPct val="100000"/>
                  </a:lnSpc>
                </a:pPr>
                <a:r>
                  <a:rPr lang="ja-JP" altLang="en-US" sz="800" dirty="0">
                    <a:solidFill>
                      <a:schemeClr val="bg1"/>
                    </a:solidFill>
                    <a:latin typeface="+mn-lt"/>
                    <a:ea typeface="Meiryo" panose="020B0604030504040204" pitchFamily="34" charset="-128"/>
                  </a:rPr>
                  <a:t>パフォーマンス</a:t>
                </a:r>
              </a:p>
            </p:txBody>
          </p:sp>
        </p:grpSp>
      </p:grpSp>
      <p:grpSp>
        <p:nvGrpSpPr>
          <p:cNvPr id="43" name="Group 42">
            <a:extLst>
              <a:ext uri="{FF2B5EF4-FFF2-40B4-BE49-F238E27FC236}">
                <a16:creationId xmlns:a16="http://schemas.microsoft.com/office/drawing/2014/main" id="{6CCB60F1-0418-CD8C-EB33-34DF78760439}"/>
              </a:ext>
            </a:extLst>
          </p:cNvPr>
          <p:cNvGrpSpPr/>
          <p:nvPr/>
        </p:nvGrpSpPr>
        <p:grpSpPr>
          <a:xfrm>
            <a:off x="3414712" y="971549"/>
            <a:ext cx="5360988" cy="2053591"/>
            <a:chOff x="3414712" y="971549"/>
            <a:chExt cx="5360988" cy="2053591"/>
          </a:xfrm>
        </p:grpSpPr>
        <p:pic>
          <p:nvPicPr>
            <p:cNvPr id="25" name="Picture 24">
              <a:extLst>
                <a:ext uri="{FF2B5EF4-FFF2-40B4-BE49-F238E27FC236}">
                  <a16:creationId xmlns:a16="http://schemas.microsoft.com/office/drawing/2014/main" id="{93613F64-7395-DB3E-B079-2C4FA71FEF53}"/>
                </a:ext>
              </a:extLst>
            </p:cNvPr>
            <p:cNvPicPr>
              <a:picLocks noChangeAspect="1"/>
            </p:cNvPicPr>
            <p:nvPr/>
          </p:nvPicPr>
          <p:blipFill>
            <a:blip r:embed="rId4"/>
            <a:srcRect/>
            <a:stretch/>
          </p:blipFill>
          <p:spPr>
            <a:xfrm>
              <a:off x="3798887" y="1405239"/>
              <a:ext cx="4633281" cy="1524534"/>
            </a:xfrm>
            <a:prstGeom prst="rect">
              <a:avLst/>
            </a:prstGeom>
          </p:spPr>
        </p:pic>
        <p:sp>
          <p:nvSpPr>
            <p:cNvPr id="27" name="Rectangle 26">
              <a:extLst>
                <a:ext uri="{FF2B5EF4-FFF2-40B4-BE49-F238E27FC236}">
                  <a16:creationId xmlns:a16="http://schemas.microsoft.com/office/drawing/2014/main" id="{F310E9AB-EF4B-6378-0BE3-83BCCBF4FF66}"/>
                </a:ext>
              </a:extLst>
            </p:cNvPr>
            <p:cNvSpPr/>
            <p:nvPr/>
          </p:nvSpPr>
          <p:spPr>
            <a:xfrm>
              <a:off x="3414712" y="971549"/>
              <a:ext cx="5360988" cy="323851"/>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200" b="1" dirty="0">
                  <a:solidFill>
                    <a:schemeClr val="tx1"/>
                  </a:solidFill>
                  <a:ea typeface="Meiryo" panose="020B0604030504040204" pitchFamily="34" charset="-128"/>
                  <a:cs typeface="Calibri"/>
                </a:rPr>
                <a:t>長期的な影響</a:t>
              </a:r>
            </a:p>
          </p:txBody>
        </p:sp>
        <p:sp>
          <p:nvSpPr>
            <p:cNvPr id="28" name="Rectangle 27">
              <a:extLst>
                <a:ext uri="{FF2B5EF4-FFF2-40B4-BE49-F238E27FC236}">
                  <a16:creationId xmlns:a16="http://schemas.microsoft.com/office/drawing/2014/main" id="{2BB82475-1633-5606-B7E0-D017A6A291C8}"/>
                </a:ext>
              </a:extLst>
            </p:cNvPr>
            <p:cNvSpPr/>
            <p:nvPr/>
          </p:nvSpPr>
          <p:spPr>
            <a:xfrm>
              <a:off x="3414712" y="1295400"/>
              <a:ext cx="5360988" cy="1729740"/>
            </a:xfrm>
            <a:prstGeom prst="rect">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ja-JP" altLang="en-US" sz="1600" dirty="0">
                <a:ea typeface="Meiryo" panose="020B0604030504040204" pitchFamily="34" charset="-128"/>
              </a:endParaRPr>
            </a:p>
          </p:txBody>
        </p:sp>
      </p:grpSp>
      <p:grpSp>
        <p:nvGrpSpPr>
          <p:cNvPr id="56" name="Group 55">
            <a:extLst>
              <a:ext uri="{FF2B5EF4-FFF2-40B4-BE49-F238E27FC236}">
                <a16:creationId xmlns:a16="http://schemas.microsoft.com/office/drawing/2014/main" id="{8AC642DF-626B-2C29-F55B-9376D83A1003}"/>
              </a:ext>
            </a:extLst>
          </p:cNvPr>
          <p:cNvGrpSpPr/>
          <p:nvPr/>
        </p:nvGrpSpPr>
        <p:grpSpPr>
          <a:xfrm>
            <a:off x="368490" y="3192780"/>
            <a:ext cx="4125444" cy="1584960"/>
            <a:chOff x="368490" y="3192780"/>
            <a:chExt cx="4125444" cy="1584960"/>
          </a:xfrm>
        </p:grpSpPr>
        <p:pic>
          <p:nvPicPr>
            <p:cNvPr id="29" name="Picture 28">
              <a:extLst>
                <a:ext uri="{FF2B5EF4-FFF2-40B4-BE49-F238E27FC236}">
                  <a16:creationId xmlns:a16="http://schemas.microsoft.com/office/drawing/2014/main" id="{8A2ACCE9-E3F9-C7F8-CC07-0CC457923EC2}"/>
                </a:ext>
              </a:extLst>
            </p:cNvPr>
            <p:cNvPicPr>
              <a:picLocks noChangeAspect="1"/>
            </p:cNvPicPr>
            <p:nvPr/>
          </p:nvPicPr>
          <p:blipFill rotWithShape="1">
            <a:blip r:embed="rId5"/>
            <a:srcRect l="3254" r="-285"/>
            <a:stretch/>
          </p:blipFill>
          <p:spPr>
            <a:xfrm>
              <a:off x="2365594" y="3241675"/>
              <a:ext cx="1689761" cy="1487170"/>
            </a:xfrm>
            <a:prstGeom prst="rect">
              <a:avLst/>
            </a:prstGeom>
          </p:spPr>
        </p:pic>
        <p:sp>
          <p:nvSpPr>
            <p:cNvPr id="18" name="Rectangle 17">
              <a:extLst>
                <a:ext uri="{FF2B5EF4-FFF2-40B4-BE49-F238E27FC236}">
                  <a16:creationId xmlns:a16="http://schemas.microsoft.com/office/drawing/2014/main" id="{47075B25-17FA-8491-8D4B-0A5A615A7937}"/>
                </a:ext>
              </a:extLst>
            </p:cNvPr>
            <p:cNvSpPr/>
            <p:nvPr/>
          </p:nvSpPr>
          <p:spPr>
            <a:xfrm>
              <a:off x="1919549" y="3192780"/>
              <a:ext cx="2574385" cy="1584960"/>
            </a:xfrm>
            <a:prstGeom prst="rect">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ja-JP" altLang="en-US" sz="1600" dirty="0">
                <a:ea typeface="Meiryo" panose="020B0604030504040204" pitchFamily="34" charset="-128"/>
              </a:endParaRPr>
            </a:p>
          </p:txBody>
        </p:sp>
        <p:sp>
          <p:nvSpPr>
            <p:cNvPr id="17" name="Rectangle 16">
              <a:extLst>
                <a:ext uri="{FF2B5EF4-FFF2-40B4-BE49-F238E27FC236}">
                  <a16:creationId xmlns:a16="http://schemas.microsoft.com/office/drawing/2014/main" id="{34482BDB-B0C6-5CA7-1879-E7ABDDF5FC1E}"/>
                </a:ext>
              </a:extLst>
            </p:cNvPr>
            <p:cNvSpPr/>
            <p:nvPr/>
          </p:nvSpPr>
          <p:spPr>
            <a:xfrm>
              <a:off x="368490" y="3192780"/>
              <a:ext cx="1551061" cy="1584960"/>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lstStyle/>
            <a:p>
              <a:pPr algn="ctr" rtl="0"/>
              <a:r>
                <a:rPr lang="ja-JP" altLang="en-US" sz="1200" b="1" dirty="0">
                  <a:solidFill>
                    <a:schemeClr val="tx1"/>
                  </a:solidFill>
                  <a:ea typeface="Meiryo" panose="020B0604030504040204" pitchFamily="34" charset="-128"/>
                  <a:cs typeface="Calibri"/>
                </a:rPr>
                <a:t>トレードオフ</a:t>
              </a:r>
            </a:p>
          </p:txBody>
        </p:sp>
        <p:sp>
          <p:nvSpPr>
            <p:cNvPr id="30" name="Title 19">
              <a:extLst>
                <a:ext uri="{FF2B5EF4-FFF2-40B4-BE49-F238E27FC236}">
                  <a16:creationId xmlns:a16="http://schemas.microsoft.com/office/drawing/2014/main" id="{FD30D477-E903-8104-4A39-CEEDA4309947}"/>
                </a:ext>
              </a:extLst>
            </p:cNvPr>
            <p:cNvSpPr txBox="1">
              <a:spLocks/>
            </p:cNvSpPr>
            <p:nvPr/>
          </p:nvSpPr>
          <p:spPr>
            <a:xfrm>
              <a:off x="550865" y="3805781"/>
              <a:ext cx="1186310" cy="50206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algn="ctr" defTabSz="685800" rtl="0">
                <a:lnSpc>
                  <a:spcPct val="90000"/>
                </a:lnSpc>
                <a:spcBef>
                  <a:spcPct val="0"/>
                </a:spcBef>
                <a:buClr>
                  <a:schemeClr val="bg2"/>
                </a:buClr>
              </a:pPr>
              <a:r>
                <a:rPr lang="ja-JP" altLang="en-US" sz="900" dirty="0">
                  <a:ea typeface="Meiryo" panose="020B0604030504040204" pitchFamily="34" charset="-128"/>
                  <a:cs typeface="+mj-cs"/>
                </a:rPr>
                <a:t>あるコンポーネントを変更すると、システムの他のコンポーネントにも影響を与えます。</a:t>
              </a:r>
            </a:p>
          </p:txBody>
        </p:sp>
      </p:grpSp>
      <p:grpSp>
        <p:nvGrpSpPr>
          <p:cNvPr id="55" name="Group 54">
            <a:extLst>
              <a:ext uri="{FF2B5EF4-FFF2-40B4-BE49-F238E27FC236}">
                <a16:creationId xmlns:a16="http://schemas.microsoft.com/office/drawing/2014/main" id="{2C38E488-BF05-38FB-8785-9BEBA58CA819}"/>
              </a:ext>
            </a:extLst>
          </p:cNvPr>
          <p:cNvGrpSpPr/>
          <p:nvPr/>
        </p:nvGrpSpPr>
        <p:grpSpPr>
          <a:xfrm>
            <a:off x="4650658" y="3192780"/>
            <a:ext cx="4124853" cy="1584960"/>
            <a:chOff x="4650658" y="3192780"/>
            <a:chExt cx="4124853" cy="1584960"/>
          </a:xfrm>
        </p:grpSpPr>
        <p:pic>
          <p:nvPicPr>
            <p:cNvPr id="31" name="Picture 30">
              <a:extLst>
                <a:ext uri="{FF2B5EF4-FFF2-40B4-BE49-F238E27FC236}">
                  <a16:creationId xmlns:a16="http://schemas.microsoft.com/office/drawing/2014/main" id="{63CE1E58-B264-1523-1AED-4FB7D279DA02}"/>
                </a:ext>
              </a:extLst>
            </p:cNvPr>
            <p:cNvPicPr>
              <a:picLocks noChangeAspect="1"/>
            </p:cNvPicPr>
            <p:nvPr/>
          </p:nvPicPr>
          <p:blipFill>
            <a:blip r:embed="rId6"/>
            <a:srcRect l="761" r="761"/>
            <a:stretch/>
          </p:blipFill>
          <p:spPr>
            <a:xfrm>
              <a:off x="6769930" y="3241675"/>
              <a:ext cx="1437370" cy="1487171"/>
            </a:xfrm>
            <a:prstGeom prst="rect">
              <a:avLst/>
            </a:prstGeom>
          </p:spPr>
        </p:pic>
        <p:sp>
          <p:nvSpPr>
            <p:cNvPr id="33" name="Rectangle 32">
              <a:extLst>
                <a:ext uri="{FF2B5EF4-FFF2-40B4-BE49-F238E27FC236}">
                  <a16:creationId xmlns:a16="http://schemas.microsoft.com/office/drawing/2014/main" id="{48C23484-336C-C158-0A6F-E96978655B8C}"/>
                </a:ext>
              </a:extLst>
            </p:cNvPr>
            <p:cNvSpPr/>
            <p:nvPr/>
          </p:nvSpPr>
          <p:spPr>
            <a:xfrm>
              <a:off x="6201719" y="3192780"/>
              <a:ext cx="2573792" cy="1584960"/>
            </a:xfrm>
            <a:prstGeom prst="rect">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ja-JP" altLang="en-US" sz="1600" dirty="0">
                <a:ea typeface="Meiryo" panose="020B0604030504040204" pitchFamily="34" charset="-128"/>
              </a:endParaRPr>
            </a:p>
          </p:txBody>
        </p:sp>
        <p:sp>
          <p:nvSpPr>
            <p:cNvPr id="32" name="Rectangle 31">
              <a:extLst>
                <a:ext uri="{FF2B5EF4-FFF2-40B4-BE49-F238E27FC236}">
                  <a16:creationId xmlns:a16="http://schemas.microsoft.com/office/drawing/2014/main" id="{E30257D0-2E81-E98C-9917-0B865494B421}"/>
                </a:ext>
              </a:extLst>
            </p:cNvPr>
            <p:cNvSpPr/>
            <p:nvPr/>
          </p:nvSpPr>
          <p:spPr>
            <a:xfrm>
              <a:off x="4650658" y="3192780"/>
              <a:ext cx="1551061" cy="1584960"/>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lstStyle/>
            <a:p>
              <a:pPr algn="ctr" rtl="0"/>
              <a:r>
                <a:rPr lang="ja-JP" altLang="en-US" sz="1200" b="1" dirty="0">
                  <a:solidFill>
                    <a:schemeClr val="tx1"/>
                  </a:solidFill>
                  <a:ea typeface="Meiryo" panose="020B0604030504040204" pitchFamily="34" charset="-128"/>
                  <a:cs typeface="Calibri"/>
                </a:rPr>
                <a:t>全体的な視点</a:t>
              </a:r>
            </a:p>
          </p:txBody>
        </p:sp>
        <p:sp>
          <p:nvSpPr>
            <p:cNvPr id="34" name="Title 19">
              <a:extLst>
                <a:ext uri="{FF2B5EF4-FFF2-40B4-BE49-F238E27FC236}">
                  <a16:creationId xmlns:a16="http://schemas.microsoft.com/office/drawing/2014/main" id="{7A9DAD59-71AE-34A2-D63B-99C7AAF14AE0}"/>
                </a:ext>
              </a:extLst>
            </p:cNvPr>
            <p:cNvSpPr txBox="1">
              <a:spLocks/>
            </p:cNvSpPr>
            <p:nvPr/>
          </p:nvSpPr>
          <p:spPr>
            <a:xfrm>
              <a:off x="4833033" y="3869836"/>
              <a:ext cx="1186310" cy="37394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algn="ctr" defTabSz="685800" rtl="0">
                <a:lnSpc>
                  <a:spcPct val="90000"/>
                </a:lnSpc>
                <a:spcBef>
                  <a:spcPct val="0"/>
                </a:spcBef>
                <a:buClr>
                  <a:schemeClr val="bg2"/>
                </a:buClr>
              </a:pPr>
              <a:r>
                <a:rPr lang="ja-JP" altLang="en-US" sz="900" dirty="0">
                  <a:ea typeface="Meiryo" panose="020B0604030504040204" pitchFamily="34" charset="-128"/>
                  <a:cs typeface="+mj-cs"/>
                </a:rPr>
                <a:t>サステナブルな意思決定は長期的な結果に結びつきます。</a:t>
              </a:r>
            </a:p>
          </p:txBody>
        </p:sp>
      </p:grpSp>
    </p:spTree>
    <p:extLst>
      <p:ext uri="{BB962C8B-B14F-4D97-AF65-F5344CB8AC3E}">
        <p14:creationId xmlns:p14="http://schemas.microsoft.com/office/powerpoint/2010/main" val="148219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F83A-F2B2-B40E-CED5-778C5DB70ECD}"/>
              </a:ext>
            </a:extLst>
          </p:cNvPr>
          <p:cNvSpPr>
            <a:spLocks noGrp="1"/>
          </p:cNvSpPr>
          <p:nvPr>
            <p:ph type="title"/>
          </p:nvPr>
        </p:nvSpPr>
        <p:spPr/>
        <p:txBody>
          <a:bodyPr rtlCol="0"/>
          <a:lstStyle/>
          <a:p>
            <a:pPr rtl="0"/>
            <a:r>
              <a:rPr lang="ja-JP" altLang="en-US" dirty="0">
                <a:ea typeface="Meiryo" panose="020B0604030504040204" pitchFamily="34" charset="-128"/>
              </a:rPr>
              <a:t>ディスカッションのための質問</a:t>
            </a:r>
          </a:p>
        </p:txBody>
      </p:sp>
      <p:sp>
        <p:nvSpPr>
          <p:cNvPr id="3" name="Rectangle 242">
            <a:extLst>
              <a:ext uri="{FF2B5EF4-FFF2-40B4-BE49-F238E27FC236}">
                <a16:creationId xmlns:a16="http://schemas.microsoft.com/office/drawing/2014/main" id="{CEC364C3-893A-77E1-C697-2681072FD79F}"/>
              </a:ext>
            </a:extLst>
          </p:cNvPr>
          <p:cNvSpPr/>
          <p:nvPr/>
        </p:nvSpPr>
        <p:spPr>
          <a:xfrm flipH="1">
            <a:off x="4562790" y="1187450"/>
            <a:ext cx="4212907" cy="3592513"/>
          </a:xfrm>
          <a:custGeom>
            <a:avLst/>
            <a:gdLst>
              <a:gd name="connsiteX0" fmla="*/ 0 w 3580447"/>
              <a:gd name="connsiteY0" fmla="*/ 0 h 2613549"/>
              <a:gd name="connsiteX1" fmla="*/ 3580447 w 3580447"/>
              <a:gd name="connsiteY1" fmla="*/ 0 h 2613549"/>
              <a:gd name="connsiteX2" fmla="*/ 3580447 w 3580447"/>
              <a:gd name="connsiteY2" fmla="*/ 2613549 h 2613549"/>
              <a:gd name="connsiteX3" fmla="*/ 0 w 3580447"/>
              <a:gd name="connsiteY3" fmla="*/ 2613549 h 2613549"/>
              <a:gd name="connsiteX4" fmla="*/ 0 w 3580447"/>
              <a:gd name="connsiteY4" fmla="*/ 0 h 2613549"/>
              <a:gd name="connsiteX0" fmla="*/ 0 w 3580447"/>
              <a:gd name="connsiteY0" fmla="*/ 0 h 2613549"/>
              <a:gd name="connsiteX1" fmla="*/ 3580447 w 3580447"/>
              <a:gd name="connsiteY1" fmla="*/ 0 h 2613549"/>
              <a:gd name="connsiteX2" fmla="*/ 3580447 w 3580447"/>
              <a:gd name="connsiteY2" fmla="*/ 1311270 h 2613549"/>
              <a:gd name="connsiteX3" fmla="*/ 3580447 w 3580447"/>
              <a:gd name="connsiteY3" fmla="*/ 2613549 h 2613549"/>
              <a:gd name="connsiteX4" fmla="*/ 0 w 3580447"/>
              <a:gd name="connsiteY4" fmla="*/ 2613549 h 2613549"/>
              <a:gd name="connsiteX5" fmla="*/ 0 w 3580447"/>
              <a:gd name="connsiteY5" fmla="*/ 0 h 2613549"/>
              <a:gd name="connsiteX0" fmla="*/ 0 w 4212907"/>
              <a:gd name="connsiteY0" fmla="*/ 0 h 2613549"/>
              <a:gd name="connsiteX1" fmla="*/ 3580447 w 4212907"/>
              <a:gd name="connsiteY1" fmla="*/ 0 h 2613549"/>
              <a:gd name="connsiteX2" fmla="*/ 4212907 w 4212907"/>
              <a:gd name="connsiteY2" fmla="*/ 1311270 h 2613549"/>
              <a:gd name="connsiteX3" fmla="*/ 3580447 w 4212907"/>
              <a:gd name="connsiteY3" fmla="*/ 2613549 h 2613549"/>
              <a:gd name="connsiteX4" fmla="*/ 0 w 4212907"/>
              <a:gd name="connsiteY4" fmla="*/ 2613549 h 2613549"/>
              <a:gd name="connsiteX5" fmla="*/ 0 w 4212907"/>
              <a:gd name="connsiteY5" fmla="*/ 0 h 26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907" h="2613549">
                <a:moveTo>
                  <a:pt x="0" y="0"/>
                </a:moveTo>
                <a:lnTo>
                  <a:pt x="3580447" y="0"/>
                </a:lnTo>
                <a:lnTo>
                  <a:pt x="4212907" y="1311270"/>
                </a:lnTo>
                <a:lnTo>
                  <a:pt x="3580447" y="2613549"/>
                </a:lnTo>
                <a:lnTo>
                  <a:pt x="0" y="2613549"/>
                </a:lnTo>
                <a:lnTo>
                  <a:pt x="0" y="0"/>
                </a:lnTo>
                <a:close/>
              </a:path>
            </a:pathLst>
          </a:cu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sp>
        <p:nvSpPr>
          <p:cNvPr id="4" name="Rectangle 242">
            <a:extLst>
              <a:ext uri="{FF2B5EF4-FFF2-40B4-BE49-F238E27FC236}">
                <a16:creationId xmlns:a16="http://schemas.microsoft.com/office/drawing/2014/main" id="{C01BF85B-8420-9DD2-4C35-9373F573535F}"/>
              </a:ext>
            </a:extLst>
          </p:cNvPr>
          <p:cNvSpPr/>
          <p:nvPr/>
        </p:nvSpPr>
        <p:spPr>
          <a:xfrm>
            <a:off x="366713" y="1187450"/>
            <a:ext cx="4212907" cy="3592513"/>
          </a:xfrm>
          <a:custGeom>
            <a:avLst/>
            <a:gdLst>
              <a:gd name="connsiteX0" fmla="*/ 0 w 3580447"/>
              <a:gd name="connsiteY0" fmla="*/ 0 h 2613549"/>
              <a:gd name="connsiteX1" fmla="*/ 3580447 w 3580447"/>
              <a:gd name="connsiteY1" fmla="*/ 0 h 2613549"/>
              <a:gd name="connsiteX2" fmla="*/ 3580447 w 3580447"/>
              <a:gd name="connsiteY2" fmla="*/ 2613549 h 2613549"/>
              <a:gd name="connsiteX3" fmla="*/ 0 w 3580447"/>
              <a:gd name="connsiteY3" fmla="*/ 2613549 h 2613549"/>
              <a:gd name="connsiteX4" fmla="*/ 0 w 3580447"/>
              <a:gd name="connsiteY4" fmla="*/ 0 h 2613549"/>
              <a:gd name="connsiteX0" fmla="*/ 0 w 3580447"/>
              <a:gd name="connsiteY0" fmla="*/ 0 h 2613549"/>
              <a:gd name="connsiteX1" fmla="*/ 3580447 w 3580447"/>
              <a:gd name="connsiteY1" fmla="*/ 0 h 2613549"/>
              <a:gd name="connsiteX2" fmla="*/ 3580447 w 3580447"/>
              <a:gd name="connsiteY2" fmla="*/ 1311270 h 2613549"/>
              <a:gd name="connsiteX3" fmla="*/ 3580447 w 3580447"/>
              <a:gd name="connsiteY3" fmla="*/ 2613549 h 2613549"/>
              <a:gd name="connsiteX4" fmla="*/ 0 w 3580447"/>
              <a:gd name="connsiteY4" fmla="*/ 2613549 h 2613549"/>
              <a:gd name="connsiteX5" fmla="*/ 0 w 3580447"/>
              <a:gd name="connsiteY5" fmla="*/ 0 h 2613549"/>
              <a:gd name="connsiteX0" fmla="*/ 0 w 4212907"/>
              <a:gd name="connsiteY0" fmla="*/ 0 h 2613549"/>
              <a:gd name="connsiteX1" fmla="*/ 3580447 w 4212907"/>
              <a:gd name="connsiteY1" fmla="*/ 0 h 2613549"/>
              <a:gd name="connsiteX2" fmla="*/ 4212907 w 4212907"/>
              <a:gd name="connsiteY2" fmla="*/ 1311270 h 2613549"/>
              <a:gd name="connsiteX3" fmla="*/ 3580447 w 4212907"/>
              <a:gd name="connsiteY3" fmla="*/ 2613549 h 2613549"/>
              <a:gd name="connsiteX4" fmla="*/ 0 w 4212907"/>
              <a:gd name="connsiteY4" fmla="*/ 2613549 h 2613549"/>
              <a:gd name="connsiteX5" fmla="*/ 0 w 4212907"/>
              <a:gd name="connsiteY5" fmla="*/ 0 h 261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907" h="2613549">
                <a:moveTo>
                  <a:pt x="0" y="0"/>
                </a:moveTo>
                <a:lnTo>
                  <a:pt x="3580447" y="0"/>
                </a:lnTo>
                <a:lnTo>
                  <a:pt x="4212907" y="1311270"/>
                </a:lnTo>
                <a:lnTo>
                  <a:pt x="3580447" y="2613549"/>
                </a:lnTo>
                <a:lnTo>
                  <a:pt x="0" y="2613549"/>
                </a:lnTo>
                <a:lnTo>
                  <a:pt x="0" y="0"/>
                </a:lnTo>
                <a:close/>
              </a:path>
            </a:pathLst>
          </a:cu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grpSp>
        <p:nvGrpSpPr>
          <p:cNvPr id="13" name="Group 12">
            <a:extLst>
              <a:ext uri="{FF2B5EF4-FFF2-40B4-BE49-F238E27FC236}">
                <a16:creationId xmlns:a16="http://schemas.microsoft.com/office/drawing/2014/main" id="{691E7E17-CE19-3714-723D-DB780D0A603F}"/>
              </a:ext>
            </a:extLst>
          </p:cNvPr>
          <p:cNvGrpSpPr/>
          <p:nvPr/>
        </p:nvGrpSpPr>
        <p:grpSpPr>
          <a:xfrm>
            <a:off x="3657600" y="2069306"/>
            <a:ext cx="1828800" cy="1828800"/>
            <a:chOff x="3657600" y="2069306"/>
            <a:chExt cx="1828800" cy="1828800"/>
          </a:xfrm>
        </p:grpSpPr>
        <p:sp>
          <p:nvSpPr>
            <p:cNvPr id="5" name="Oval 4">
              <a:extLst>
                <a:ext uri="{FF2B5EF4-FFF2-40B4-BE49-F238E27FC236}">
                  <a16:creationId xmlns:a16="http://schemas.microsoft.com/office/drawing/2014/main" id="{2F118C24-3BBB-5ABC-70E9-CE469F237021}"/>
                </a:ext>
              </a:extLst>
            </p:cNvPr>
            <p:cNvSpPr/>
            <p:nvPr/>
          </p:nvSpPr>
          <p:spPr>
            <a:xfrm>
              <a:off x="3657600" y="2069306"/>
              <a:ext cx="1828800" cy="18288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90000"/>
                </a:lnSpc>
                <a:spcBef>
                  <a:spcPts val="0"/>
                </a:spcBef>
                <a:spcAft>
                  <a:spcPts val="600"/>
                </a:spcAft>
                <a:buClrTx/>
                <a:buSzTx/>
                <a:buFontTx/>
                <a:buNone/>
                <a:tabLst/>
                <a:defRPr/>
              </a:pPr>
              <a:endParaRPr kumimoji="0" lang="ja-JP" altLang="en-GB" sz="11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8" name="Freeform 269">
              <a:extLst>
                <a:ext uri="{FF2B5EF4-FFF2-40B4-BE49-F238E27FC236}">
                  <a16:creationId xmlns:a16="http://schemas.microsoft.com/office/drawing/2014/main" id="{D9A46C49-E7F5-2D61-ED8E-9AD726F65F2E}"/>
                </a:ext>
              </a:extLst>
            </p:cNvPr>
            <p:cNvSpPr>
              <a:spLocks noChangeAspect="1" noEditPoints="1"/>
            </p:cNvSpPr>
            <p:nvPr/>
          </p:nvSpPr>
          <p:spPr bwMode="auto">
            <a:xfrm>
              <a:off x="4198621" y="2538583"/>
              <a:ext cx="746760" cy="890248"/>
            </a:xfrm>
            <a:custGeom>
              <a:avLst/>
              <a:gdLst>
                <a:gd name="T0" fmla="*/ 2382 w 2640"/>
                <a:gd name="T1" fmla="*/ 2298 h 3154"/>
                <a:gd name="T2" fmla="*/ 1697 w 2640"/>
                <a:gd name="T3" fmla="*/ 2004 h 3154"/>
                <a:gd name="T4" fmla="*/ 2100 w 2640"/>
                <a:gd name="T5" fmla="*/ 878 h 3154"/>
                <a:gd name="T6" fmla="*/ 1311 w 2640"/>
                <a:gd name="T7" fmla="*/ 0 h 3154"/>
                <a:gd name="T8" fmla="*/ 521 w 2640"/>
                <a:gd name="T9" fmla="*/ 878 h 3154"/>
                <a:gd name="T10" fmla="*/ 924 w 2640"/>
                <a:gd name="T11" fmla="*/ 2000 h 3154"/>
                <a:gd name="T12" fmla="*/ 258 w 2640"/>
                <a:gd name="T13" fmla="*/ 2298 h 3154"/>
                <a:gd name="T14" fmla="*/ 0 w 2640"/>
                <a:gd name="T15" fmla="*/ 2688 h 3154"/>
                <a:gd name="T16" fmla="*/ 2583 w 2640"/>
                <a:gd name="T17" fmla="*/ 3154 h 3154"/>
                <a:gd name="T18" fmla="*/ 2607 w 2640"/>
                <a:gd name="T19" fmla="*/ 2523 h 3154"/>
                <a:gd name="T20" fmla="*/ 1448 w 2640"/>
                <a:gd name="T21" fmla="*/ 3040 h 3154"/>
                <a:gd name="T22" fmla="*/ 1383 w 2640"/>
                <a:gd name="T23" fmla="*/ 2794 h 3154"/>
                <a:gd name="T24" fmla="*/ 1301 w 2640"/>
                <a:gd name="T25" fmla="*/ 2660 h 3154"/>
                <a:gd name="T26" fmla="*/ 1383 w 2640"/>
                <a:gd name="T27" fmla="*/ 2794 h 3154"/>
                <a:gd name="T28" fmla="*/ 1926 w 2640"/>
                <a:gd name="T29" fmla="*/ 521 h 3154"/>
                <a:gd name="T30" fmla="*/ 659 w 2640"/>
                <a:gd name="T31" fmla="*/ 936 h 3154"/>
                <a:gd name="T32" fmla="*/ 1137 w 2640"/>
                <a:gd name="T33" fmla="*/ 935 h 3154"/>
                <a:gd name="T34" fmla="*/ 1062 w 2640"/>
                <a:gd name="T35" fmla="*/ 1296 h 3154"/>
                <a:gd name="T36" fmla="*/ 648 w 2640"/>
                <a:gd name="T37" fmla="*/ 977 h 3154"/>
                <a:gd name="T38" fmla="*/ 1100 w 2640"/>
                <a:gd name="T39" fmla="*/ 820 h 3154"/>
                <a:gd name="T40" fmla="*/ 1812 w 2640"/>
                <a:gd name="T41" fmla="*/ 467 h 3154"/>
                <a:gd name="T42" fmla="*/ 1393 w 2640"/>
                <a:gd name="T43" fmla="*/ 873 h 3154"/>
                <a:gd name="T44" fmla="*/ 1307 w 2640"/>
                <a:gd name="T45" fmla="*/ 1015 h 3154"/>
                <a:gd name="T46" fmla="*/ 1211 w 2640"/>
                <a:gd name="T47" fmla="*/ 870 h 3154"/>
                <a:gd name="T48" fmla="*/ 1506 w 2640"/>
                <a:gd name="T49" fmla="*/ 918 h 3154"/>
                <a:gd name="T50" fmla="*/ 1959 w 2640"/>
                <a:gd name="T51" fmla="*/ 974 h 3154"/>
                <a:gd name="T52" fmla="*/ 1560 w 2640"/>
                <a:gd name="T53" fmla="*/ 1296 h 3154"/>
                <a:gd name="T54" fmla="*/ 903 w 2640"/>
                <a:gd name="T55" fmla="*/ 247 h 3154"/>
                <a:gd name="T56" fmla="*/ 1828 w 2640"/>
                <a:gd name="T57" fmla="*/ 353 h 3154"/>
                <a:gd name="T58" fmla="*/ 690 w 2640"/>
                <a:gd name="T59" fmla="*/ 532 h 3154"/>
                <a:gd name="T60" fmla="*/ 663 w 2640"/>
                <a:gd name="T61" fmla="*/ 616 h 3154"/>
                <a:gd name="T62" fmla="*/ 662 w 2640"/>
                <a:gd name="T63" fmla="*/ 1447 h 3154"/>
                <a:gd name="T64" fmla="*/ 1062 w 2640"/>
                <a:gd name="T65" fmla="*/ 1394 h 3154"/>
                <a:gd name="T66" fmla="*/ 1221 w 2640"/>
                <a:gd name="T67" fmla="*/ 1172 h 3154"/>
                <a:gd name="T68" fmla="*/ 1307 w 2640"/>
                <a:gd name="T69" fmla="*/ 1113 h 3154"/>
                <a:gd name="T70" fmla="*/ 1415 w 2640"/>
                <a:gd name="T71" fmla="*/ 1275 h 3154"/>
                <a:gd name="T72" fmla="*/ 1969 w 2640"/>
                <a:gd name="T73" fmla="*/ 1358 h 3154"/>
                <a:gd name="T74" fmla="*/ 1858 w 2640"/>
                <a:gd name="T75" fmla="*/ 1702 h 3154"/>
                <a:gd name="T76" fmla="*/ 1151 w 2640"/>
                <a:gd name="T77" fmla="*/ 2019 h 3154"/>
                <a:gd name="T78" fmla="*/ 1308 w 2640"/>
                <a:gd name="T79" fmla="*/ 2155 h 3154"/>
                <a:gd name="T80" fmla="*/ 1583 w 2640"/>
                <a:gd name="T81" fmla="*/ 2086 h 3154"/>
                <a:gd name="T82" fmla="*/ 1301 w 2640"/>
                <a:gd name="T83" fmla="*/ 2545 h 3154"/>
                <a:gd name="T84" fmla="*/ 1096 w 2640"/>
                <a:gd name="T85" fmla="*/ 2119 h 3154"/>
                <a:gd name="T86" fmla="*/ 423 w 2640"/>
                <a:gd name="T87" fmla="*/ 2379 h 3154"/>
                <a:gd name="T88" fmla="*/ 1137 w 2640"/>
                <a:gd name="T89" fmla="*/ 2849 h 3154"/>
                <a:gd name="T90" fmla="*/ 114 w 2640"/>
                <a:gd name="T91" fmla="*/ 2688 h 3154"/>
                <a:gd name="T92" fmla="*/ 1484 w 2640"/>
                <a:gd name="T93" fmla="*/ 2849 h 3154"/>
                <a:gd name="T94" fmla="*/ 2217 w 2640"/>
                <a:gd name="T95" fmla="*/ 2379 h 3154"/>
                <a:gd name="T96" fmla="*/ 2526 w 2640"/>
                <a:gd name="T97" fmla="*/ 3040 h 3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40" h="3154">
                  <a:moveTo>
                    <a:pt x="2607" y="2523"/>
                  </a:moveTo>
                  <a:cubicBezTo>
                    <a:pt x="2585" y="2473"/>
                    <a:pt x="2555" y="2427"/>
                    <a:pt x="2516" y="2389"/>
                  </a:cubicBezTo>
                  <a:cubicBezTo>
                    <a:pt x="2477" y="2350"/>
                    <a:pt x="2432" y="2319"/>
                    <a:pt x="2382" y="2298"/>
                  </a:cubicBezTo>
                  <a:cubicBezTo>
                    <a:pt x="2329" y="2276"/>
                    <a:pt x="2274" y="2265"/>
                    <a:pt x="2217" y="2265"/>
                  </a:cubicBezTo>
                  <a:cubicBezTo>
                    <a:pt x="1697" y="2265"/>
                    <a:pt x="1697" y="2265"/>
                    <a:pt x="1697" y="2265"/>
                  </a:cubicBezTo>
                  <a:cubicBezTo>
                    <a:pt x="1697" y="2004"/>
                    <a:pt x="1697" y="2004"/>
                    <a:pt x="1697" y="2004"/>
                  </a:cubicBezTo>
                  <a:cubicBezTo>
                    <a:pt x="1787" y="1932"/>
                    <a:pt x="1873" y="1850"/>
                    <a:pt x="1940" y="1782"/>
                  </a:cubicBezTo>
                  <a:cubicBezTo>
                    <a:pt x="2029" y="1691"/>
                    <a:pt x="2080" y="1570"/>
                    <a:pt x="2085" y="1442"/>
                  </a:cubicBezTo>
                  <a:cubicBezTo>
                    <a:pt x="2092" y="1250"/>
                    <a:pt x="2100" y="997"/>
                    <a:pt x="2100" y="878"/>
                  </a:cubicBezTo>
                  <a:cubicBezTo>
                    <a:pt x="2100" y="789"/>
                    <a:pt x="2088" y="656"/>
                    <a:pt x="2065" y="573"/>
                  </a:cubicBezTo>
                  <a:cubicBezTo>
                    <a:pt x="2016" y="399"/>
                    <a:pt x="1919" y="253"/>
                    <a:pt x="1783" y="152"/>
                  </a:cubicBezTo>
                  <a:cubicBezTo>
                    <a:pt x="1650" y="53"/>
                    <a:pt x="1486" y="0"/>
                    <a:pt x="1311" y="0"/>
                  </a:cubicBezTo>
                  <a:cubicBezTo>
                    <a:pt x="1133" y="0"/>
                    <a:pt x="968" y="54"/>
                    <a:pt x="833" y="156"/>
                  </a:cubicBezTo>
                  <a:cubicBezTo>
                    <a:pt x="696" y="260"/>
                    <a:pt x="599" y="409"/>
                    <a:pt x="553" y="587"/>
                  </a:cubicBezTo>
                  <a:cubicBezTo>
                    <a:pt x="532" y="665"/>
                    <a:pt x="521" y="793"/>
                    <a:pt x="521" y="878"/>
                  </a:cubicBezTo>
                  <a:cubicBezTo>
                    <a:pt x="521" y="999"/>
                    <a:pt x="536" y="1258"/>
                    <a:pt x="548" y="1454"/>
                  </a:cubicBezTo>
                  <a:cubicBezTo>
                    <a:pt x="555" y="1574"/>
                    <a:pt x="604" y="1688"/>
                    <a:pt x="686" y="1775"/>
                  </a:cubicBezTo>
                  <a:cubicBezTo>
                    <a:pt x="751" y="1844"/>
                    <a:pt x="835" y="1927"/>
                    <a:pt x="924" y="2000"/>
                  </a:cubicBezTo>
                  <a:cubicBezTo>
                    <a:pt x="924" y="2265"/>
                    <a:pt x="924" y="2265"/>
                    <a:pt x="924" y="2265"/>
                  </a:cubicBezTo>
                  <a:cubicBezTo>
                    <a:pt x="423" y="2265"/>
                    <a:pt x="423" y="2265"/>
                    <a:pt x="423" y="2265"/>
                  </a:cubicBezTo>
                  <a:cubicBezTo>
                    <a:pt x="366" y="2265"/>
                    <a:pt x="311" y="2276"/>
                    <a:pt x="258" y="2298"/>
                  </a:cubicBezTo>
                  <a:cubicBezTo>
                    <a:pt x="208" y="2319"/>
                    <a:pt x="163" y="2350"/>
                    <a:pt x="124" y="2389"/>
                  </a:cubicBezTo>
                  <a:cubicBezTo>
                    <a:pt x="85" y="2427"/>
                    <a:pt x="55" y="2473"/>
                    <a:pt x="33" y="2523"/>
                  </a:cubicBezTo>
                  <a:cubicBezTo>
                    <a:pt x="11" y="2575"/>
                    <a:pt x="0" y="2631"/>
                    <a:pt x="0" y="2688"/>
                  </a:cubicBezTo>
                  <a:cubicBezTo>
                    <a:pt x="0" y="3097"/>
                    <a:pt x="0" y="3097"/>
                    <a:pt x="0" y="3097"/>
                  </a:cubicBezTo>
                  <a:cubicBezTo>
                    <a:pt x="0" y="3128"/>
                    <a:pt x="26" y="3154"/>
                    <a:pt x="57" y="3154"/>
                  </a:cubicBezTo>
                  <a:cubicBezTo>
                    <a:pt x="2583" y="3154"/>
                    <a:pt x="2583" y="3154"/>
                    <a:pt x="2583" y="3154"/>
                  </a:cubicBezTo>
                  <a:cubicBezTo>
                    <a:pt x="2614" y="3154"/>
                    <a:pt x="2640" y="3128"/>
                    <a:pt x="2640" y="3097"/>
                  </a:cubicBezTo>
                  <a:cubicBezTo>
                    <a:pt x="2640" y="2688"/>
                    <a:pt x="2640" y="2688"/>
                    <a:pt x="2640" y="2688"/>
                  </a:cubicBezTo>
                  <a:cubicBezTo>
                    <a:pt x="2640" y="2631"/>
                    <a:pt x="2629" y="2575"/>
                    <a:pt x="2607" y="2523"/>
                  </a:cubicBezTo>
                  <a:close/>
                  <a:moveTo>
                    <a:pt x="1236" y="2908"/>
                  </a:moveTo>
                  <a:cubicBezTo>
                    <a:pt x="1386" y="2908"/>
                    <a:pt x="1386" y="2908"/>
                    <a:pt x="1386" y="2908"/>
                  </a:cubicBezTo>
                  <a:cubicBezTo>
                    <a:pt x="1448" y="3040"/>
                    <a:pt x="1448" y="3040"/>
                    <a:pt x="1448" y="3040"/>
                  </a:cubicBezTo>
                  <a:cubicBezTo>
                    <a:pt x="1173" y="3040"/>
                    <a:pt x="1173" y="3040"/>
                    <a:pt x="1173" y="3040"/>
                  </a:cubicBezTo>
                  <a:lnTo>
                    <a:pt x="1236" y="2908"/>
                  </a:lnTo>
                  <a:close/>
                  <a:moveTo>
                    <a:pt x="1383" y="2794"/>
                  </a:moveTo>
                  <a:cubicBezTo>
                    <a:pt x="1238" y="2794"/>
                    <a:pt x="1238" y="2794"/>
                    <a:pt x="1238" y="2794"/>
                  </a:cubicBezTo>
                  <a:cubicBezTo>
                    <a:pt x="1178" y="2640"/>
                    <a:pt x="1178" y="2640"/>
                    <a:pt x="1178" y="2640"/>
                  </a:cubicBezTo>
                  <a:cubicBezTo>
                    <a:pt x="1217" y="2653"/>
                    <a:pt x="1259" y="2660"/>
                    <a:pt x="1301" y="2660"/>
                  </a:cubicBezTo>
                  <a:cubicBezTo>
                    <a:pt x="1320" y="2660"/>
                    <a:pt x="1320" y="2660"/>
                    <a:pt x="1320" y="2660"/>
                  </a:cubicBezTo>
                  <a:cubicBezTo>
                    <a:pt x="1362" y="2660"/>
                    <a:pt x="1404" y="2653"/>
                    <a:pt x="1443" y="2640"/>
                  </a:cubicBezTo>
                  <a:lnTo>
                    <a:pt x="1383" y="2794"/>
                  </a:lnTo>
                  <a:close/>
                  <a:moveTo>
                    <a:pt x="1985" y="840"/>
                  </a:moveTo>
                  <a:cubicBezTo>
                    <a:pt x="1967" y="830"/>
                    <a:pt x="1947" y="823"/>
                    <a:pt x="1926" y="821"/>
                  </a:cubicBezTo>
                  <a:cubicBezTo>
                    <a:pt x="1926" y="521"/>
                    <a:pt x="1926" y="521"/>
                    <a:pt x="1926" y="521"/>
                  </a:cubicBezTo>
                  <a:cubicBezTo>
                    <a:pt x="1937" y="547"/>
                    <a:pt x="1947" y="575"/>
                    <a:pt x="1955" y="604"/>
                  </a:cubicBezTo>
                  <a:cubicBezTo>
                    <a:pt x="1972" y="665"/>
                    <a:pt x="1982" y="763"/>
                    <a:pt x="1985" y="840"/>
                  </a:cubicBezTo>
                  <a:close/>
                  <a:moveTo>
                    <a:pt x="659" y="936"/>
                  </a:moveTo>
                  <a:cubicBezTo>
                    <a:pt x="664" y="929"/>
                    <a:pt x="676" y="918"/>
                    <a:pt x="696" y="918"/>
                  </a:cubicBezTo>
                  <a:cubicBezTo>
                    <a:pt x="1100" y="918"/>
                    <a:pt x="1100" y="918"/>
                    <a:pt x="1100" y="918"/>
                  </a:cubicBezTo>
                  <a:cubicBezTo>
                    <a:pt x="1115" y="918"/>
                    <a:pt x="1128" y="924"/>
                    <a:pt x="1137" y="935"/>
                  </a:cubicBezTo>
                  <a:cubicBezTo>
                    <a:pt x="1147" y="946"/>
                    <a:pt x="1151" y="960"/>
                    <a:pt x="1149" y="974"/>
                  </a:cubicBezTo>
                  <a:cubicBezTo>
                    <a:pt x="1111" y="1253"/>
                    <a:pt x="1111" y="1253"/>
                    <a:pt x="1111" y="1253"/>
                  </a:cubicBezTo>
                  <a:cubicBezTo>
                    <a:pt x="1108" y="1278"/>
                    <a:pt x="1087" y="1296"/>
                    <a:pt x="1062" y="1296"/>
                  </a:cubicBezTo>
                  <a:cubicBezTo>
                    <a:pt x="750" y="1296"/>
                    <a:pt x="750" y="1296"/>
                    <a:pt x="750" y="1296"/>
                  </a:cubicBezTo>
                  <a:cubicBezTo>
                    <a:pt x="726" y="1296"/>
                    <a:pt x="706" y="1279"/>
                    <a:pt x="702" y="1256"/>
                  </a:cubicBezTo>
                  <a:cubicBezTo>
                    <a:pt x="648" y="977"/>
                    <a:pt x="648" y="977"/>
                    <a:pt x="648" y="977"/>
                  </a:cubicBezTo>
                  <a:cubicBezTo>
                    <a:pt x="644" y="957"/>
                    <a:pt x="653" y="943"/>
                    <a:pt x="659" y="936"/>
                  </a:cubicBezTo>
                  <a:close/>
                  <a:moveTo>
                    <a:pt x="1211" y="870"/>
                  </a:moveTo>
                  <a:cubicBezTo>
                    <a:pt x="1183" y="838"/>
                    <a:pt x="1143" y="820"/>
                    <a:pt x="1100" y="820"/>
                  </a:cubicBezTo>
                  <a:cubicBezTo>
                    <a:pt x="805" y="820"/>
                    <a:pt x="805" y="820"/>
                    <a:pt x="805" y="820"/>
                  </a:cubicBezTo>
                  <a:cubicBezTo>
                    <a:pt x="805" y="467"/>
                    <a:pt x="805" y="467"/>
                    <a:pt x="805" y="467"/>
                  </a:cubicBezTo>
                  <a:cubicBezTo>
                    <a:pt x="1812" y="467"/>
                    <a:pt x="1812" y="467"/>
                    <a:pt x="1812" y="467"/>
                  </a:cubicBezTo>
                  <a:cubicBezTo>
                    <a:pt x="1812" y="820"/>
                    <a:pt x="1812" y="820"/>
                    <a:pt x="1812" y="820"/>
                  </a:cubicBezTo>
                  <a:cubicBezTo>
                    <a:pt x="1506" y="820"/>
                    <a:pt x="1506" y="820"/>
                    <a:pt x="1506" y="820"/>
                  </a:cubicBezTo>
                  <a:cubicBezTo>
                    <a:pt x="1462" y="820"/>
                    <a:pt x="1421" y="839"/>
                    <a:pt x="1393" y="873"/>
                  </a:cubicBezTo>
                  <a:cubicBezTo>
                    <a:pt x="1365" y="907"/>
                    <a:pt x="1354" y="952"/>
                    <a:pt x="1362" y="995"/>
                  </a:cubicBezTo>
                  <a:cubicBezTo>
                    <a:pt x="1368" y="1026"/>
                    <a:pt x="1368" y="1026"/>
                    <a:pt x="1368" y="1026"/>
                  </a:cubicBezTo>
                  <a:cubicBezTo>
                    <a:pt x="1348" y="1019"/>
                    <a:pt x="1328" y="1015"/>
                    <a:pt x="1307" y="1015"/>
                  </a:cubicBezTo>
                  <a:cubicBezTo>
                    <a:pt x="1284" y="1015"/>
                    <a:pt x="1262" y="1020"/>
                    <a:pt x="1241" y="1029"/>
                  </a:cubicBezTo>
                  <a:cubicBezTo>
                    <a:pt x="1246" y="987"/>
                    <a:pt x="1246" y="987"/>
                    <a:pt x="1246" y="987"/>
                  </a:cubicBezTo>
                  <a:cubicBezTo>
                    <a:pt x="1252" y="945"/>
                    <a:pt x="1239" y="902"/>
                    <a:pt x="1211" y="870"/>
                  </a:cubicBezTo>
                  <a:close/>
                  <a:moveTo>
                    <a:pt x="1458" y="977"/>
                  </a:moveTo>
                  <a:cubicBezTo>
                    <a:pt x="1454" y="957"/>
                    <a:pt x="1463" y="943"/>
                    <a:pt x="1469" y="936"/>
                  </a:cubicBezTo>
                  <a:cubicBezTo>
                    <a:pt x="1474" y="929"/>
                    <a:pt x="1486" y="918"/>
                    <a:pt x="1506" y="918"/>
                  </a:cubicBezTo>
                  <a:cubicBezTo>
                    <a:pt x="1910" y="918"/>
                    <a:pt x="1910" y="918"/>
                    <a:pt x="1910" y="918"/>
                  </a:cubicBezTo>
                  <a:cubicBezTo>
                    <a:pt x="1925" y="918"/>
                    <a:pt x="1938" y="924"/>
                    <a:pt x="1947" y="935"/>
                  </a:cubicBezTo>
                  <a:cubicBezTo>
                    <a:pt x="1957" y="946"/>
                    <a:pt x="1961" y="960"/>
                    <a:pt x="1959" y="974"/>
                  </a:cubicBezTo>
                  <a:cubicBezTo>
                    <a:pt x="1921" y="1253"/>
                    <a:pt x="1921" y="1253"/>
                    <a:pt x="1921" y="1253"/>
                  </a:cubicBezTo>
                  <a:cubicBezTo>
                    <a:pt x="1918" y="1278"/>
                    <a:pt x="1897" y="1296"/>
                    <a:pt x="1872" y="1296"/>
                  </a:cubicBezTo>
                  <a:cubicBezTo>
                    <a:pt x="1560" y="1296"/>
                    <a:pt x="1560" y="1296"/>
                    <a:pt x="1560" y="1296"/>
                  </a:cubicBezTo>
                  <a:cubicBezTo>
                    <a:pt x="1536" y="1296"/>
                    <a:pt x="1516" y="1279"/>
                    <a:pt x="1512" y="1256"/>
                  </a:cubicBezTo>
                  <a:lnTo>
                    <a:pt x="1458" y="977"/>
                  </a:lnTo>
                  <a:close/>
                  <a:moveTo>
                    <a:pt x="903" y="247"/>
                  </a:moveTo>
                  <a:cubicBezTo>
                    <a:pt x="1017" y="160"/>
                    <a:pt x="1158" y="114"/>
                    <a:pt x="1311" y="114"/>
                  </a:cubicBezTo>
                  <a:cubicBezTo>
                    <a:pt x="1462" y="114"/>
                    <a:pt x="1601" y="159"/>
                    <a:pt x="1714" y="243"/>
                  </a:cubicBezTo>
                  <a:cubicBezTo>
                    <a:pt x="1757" y="275"/>
                    <a:pt x="1795" y="312"/>
                    <a:pt x="1828" y="353"/>
                  </a:cubicBezTo>
                  <a:cubicBezTo>
                    <a:pt x="794" y="353"/>
                    <a:pt x="794" y="353"/>
                    <a:pt x="794" y="353"/>
                  </a:cubicBezTo>
                  <a:cubicBezTo>
                    <a:pt x="826" y="313"/>
                    <a:pt x="862" y="278"/>
                    <a:pt x="903" y="247"/>
                  </a:cubicBezTo>
                  <a:close/>
                  <a:moveTo>
                    <a:pt x="690" y="532"/>
                  </a:moveTo>
                  <a:cubicBezTo>
                    <a:pt x="690" y="820"/>
                    <a:pt x="690" y="820"/>
                    <a:pt x="690" y="820"/>
                  </a:cubicBezTo>
                  <a:cubicBezTo>
                    <a:pt x="672" y="821"/>
                    <a:pt x="654" y="825"/>
                    <a:pt x="637" y="833"/>
                  </a:cubicBezTo>
                  <a:cubicBezTo>
                    <a:pt x="640" y="760"/>
                    <a:pt x="649" y="672"/>
                    <a:pt x="663" y="616"/>
                  </a:cubicBezTo>
                  <a:cubicBezTo>
                    <a:pt x="671" y="587"/>
                    <a:pt x="680" y="559"/>
                    <a:pt x="690" y="532"/>
                  </a:cubicBezTo>
                  <a:close/>
                  <a:moveTo>
                    <a:pt x="769" y="1697"/>
                  </a:moveTo>
                  <a:cubicBezTo>
                    <a:pt x="706" y="1629"/>
                    <a:pt x="667" y="1540"/>
                    <a:pt x="662" y="1447"/>
                  </a:cubicBezTo>
                  <a:cubicBezTo>
                    <a:pt x="660" y="1421"/>
                    <a:pt x="658" y="1392"/>
                    <a:pt x="657" y="1361"/>
                  </a:cubicBezTo>
                  <a:cubicBezTo>
                    <a:pt x="682" y="1382"/>
                    <a:pt x="715" y="1394"/>
                    <a:pt x="750" y="1394"/>
                  </a:cubicBezTo>
                  <a:cubicBezTo>
                    <a:pt x="1062" y="1394"/>
                    <a:pt x="1062" y="1394"/>
                    <a:pt x="1062" y="1394"/>
                  </a:cubicBezTo>
                  <a:cubicBezTo>
                    <a:pt x="1098" y="1394"/>
                    <a:pt x="1132" y="1381"/>
                    <a:pt x="1159" y="1358"/>
                  </a:cubicBezTo>
                  <a:cubicBezTo>
                    <a:pt x="1186" y="1334"/>
                    <a:pt x="1203" y="1302"/>
                    <a:pt x="1208" y="1267"/>
                  </a:cubicBezTo>
                  <a:cubicBezTo>
                    <a:pt x="1221" y="1172"/>
                    <a:pt x="1221" y="1172"/>
                    <a:pt x="1221" y="1172"/>
                  </a:cubicBezTo>
                  <a:cubicBezTo>
                    <a:pt x="1222" y="1173"/>
                    <a:pt x="1222" y="1173"/>
                    <a:pt x="1222" y="1173"/>
                  </a:cubicBezTo>
                  <a:cubicBezTo>
                    <a:pt x="1222" y="1173"/>
                    <a:pt x="1231" y="1157"/>
                    <a:pt x="1246" y="1142"/>
                  </a:cubicBezTo>
                  <a:cubicBezTo>
                    <a:pt x="1266" y="1123"/>
                    <a:pt x="1286" y="1113"/>
                    <a:pt x="1307" y="1113"/>
                  </a:cubicBezTo>
                  <a:cubicBezTo>
                    <a:pt x="1328" y="1113"/>
                    <a:pt x="1350" y="1123"/>
                    <a:pt x="1372" y="1142"/>
                  </a:cubicBezTo>
                  <a:cubicBezTo>
                    <a:pt x="1382" y="1151"/>
                    <a:pt x="1389" y="1159"/>
                    <a:pt x="1395" y="1166"/>
                  </a:cubicBezTo>
                  <a:cubicBezTo>
                    <a:pt x="1415" y="1275"/>
                    <a:pt x="1415" y="1275"/>
                    <a:pt x="1415" y="1275"/>
                  </a:cubicBezTo>
                  <a:cubicBezTo>
                    <a:pt x="1429" y="1344"/>
                    <a:pt x="1489" y="1394"/>
                    <a:pt x="1560" y="1394"/>
                  </a:cubicBezTo>
                  <a:cubicBezTo>
                    <a:pt x="1872" y="1394"/>
                    <a:pt x="1872" y="1394"/>
                    <a:pt x="1872" y="1394"/>
                  </a:cubicBezTo>
                  <a:cubicBezTo>
                    <a:pt x="1908" y="1394"/>
                    <a:pt x="1942" y="1381"/>
                    <a:pt x="1969" y="1358"/>
                  </a:cubicBezTo>
                  <a:cubicBezTo>
                    <a:pt x="1971" y="1356"/>
                    <a:pt x="1972" y="1355"/>
                    <a:pt x="1973" y="1354"/>
                  </a:cubicBezTo>
                  <a:cubicBezTo>
                    <a:pt x="1972" y="1384"/>
                    <a:pt x="1971" y="1413"/>
                    <a:pt x="1971" y="1438"/>
                  </a:cubicBezTo>
                  <a:cubicBezTo>
                    <a:pt x="1967" y="1537"/>
                    <a:pt x="1927" y="1631"/>
                    <a:pt x="1858" y="1702"/>
                  </a:cubicBezTo>
                  <a:cubicBezTo>
                    <a:pt x="1753" y="1809"/>
                    <a:pt x="1600" y="1952"/>
                    <a:pt x="1466" y="2022"/>
                  </a:cubicBezTo>
                  <a:cubicBezTo>
                    <a:pt x="1451" y="2030"/>
                    <a:pt x="1397" y="2042"/>
                    <a:pt x="1309" y="2041"/>
                  </a:cubicBezTo>
                  <a:cubicBezTo>
                    <a:pt x="1231" y="2040"/>
                    <a:pt x="1170" y="2029"/>
                    <a:pt x="1151" y="2019"/>
                  </a:cubicBezTo>
                  <a:cubicBezTo>
                    <a:pt x="1019" y="1947"/>
                    <a:pt x="871" y="1804"/>
                    <a:pt x="769" y="1697"/>
                  </a:cubicBezTo>
                  <a:close/>
                  <a:moveTo>
                    <a:pt x="1096" y="2119"/>
                  </a:moveTo>
                  <a:cubicBezTo>
                    <a:pt x="1153" y="2151"/>
                    <a:pt x="1263" y="2155"/>
                    <a:pt x="1308" y="2155"/>
                  </a:cubicBezTo>
                  <a:cubicBezTo>
                    <a:pt x="1311" y="2155"/>
                    <a:pt x="1313" y="2155"/>
                    <a:pt x="1316" y="2155"/>
                  </a:cubicBezTo>
                  <a:cubicBezTo>
                    <a:pt x="1365" y="2155"/>
                    <a:pt x="1465" y="2152"/>
                    <a:pt x="1519" y="2123"/>
                  </a:cubicBezTo>
                  <a:cubicBezTo>
                    <a:pt x="1540" y="2112"/>
                    <a:pt x="1562" y="2100"/>
                    <a:pt x="1583" y="2086"/>
                  </a:cubicBezTo>
                  <a:cubicBezTo>
                    <a:pt x="1583" y="2282"/>
                    <a:pt x="1583" y="2282"/>
                    <a:pt x="1583" y="2282"/>
                  </a:cubicBezTo>
                  <a:cubicBezTo>
                    <a:pt x="1583" y="2427"/>
                    <a:pt x="1465" y="2545"/>
                    <a:pt x="1320" y="2545"/>
                  </a:cubicBezTo>
                  <a:cubicBezTo>
                    <a:pt x="1301" y="2545"/>
                    <a:pt x="1301" y="2545"/>
                    <a:pt x="1301" y="2545"/>
                  </a:cubicBezTo>
                  <a:cubicBezTo>
                    <a:pt x="1156" y="2545"/>
                    <a:pt x="1038" y="2427"/>
                    <a:pt x="1038" y="2282"/>
                  </a:cubicBezTo>
                  <a:cubicBezTo>
                    <a:pt x="1038" y="2084"/>
                    <a:pt x="1038" y="2084"/>
                    <a:pt x="1038" y="2084"/>
                  </a:cubicBezTo>
                  <a:cubicBezTo>
                    <a:pt x="1057" y="2097"/>
                    <a:pt x="1077" y="2109"/>
                    <a:pt x="1096" y="2119"/>
                  </a:cubicBezTo>
                  <a:close/>
                  <a:moveTo>
                    <a:pt x="114" y="2688"/>
                  </a:moveTo>
                  <a:cubicBezTo>
                    <a:pt x="114" y="2605"/>
                    <a:pt x="146" y="2528"/>
                    <a:pt x="205" y="2469"/>
                  </a:cubicBezTo>
                  <a:cubicBezTo>
                    <a:pt x="263" y="2411"/>
                    <a:pt x="341" y="2379"/>
                    <a:pt x="423" y="2379"/>
                  </a:cubicBezTo>
                  <a:cubicBezTo>
                    <a:pt x="936" y="2379"/>
                    <a:pt x="936" y="2379"/>
                    <a:pt x="936" y="2379"/>
                  </a:cubicBezTo>
                  <a:cubicBezTo>
                    <a:pt x="950" y="2432"/>
                    <a:pt x="975" y="2481"/>
                    <a:pt x="1011" y="2523"/>
                  </a:cubicBezTo>
                  <a:cubicBezTo>
                    <a:pt x="1137" y="2849"/>
                    <a:pt x="1137" y="2849"/>
                    <a:pt x="1137" y="2849"/>
                  </a:cubicBezTo>
                  <a:cubicBezTo>
                    <a:pt x="1047" y="3040"/>
                    <a:pt x="1047" y="3040"/>
                    <a:pt x="1047" y="3040"/>
                  </a:cubicBezTo>
                  <a:cubicBezTo>
                    <a:pt x="114" y="3040"/>
                    <a:pt x="114" y="3040"/>
                    <a:pt x="114" y="3040"/>
                  </a:cubicBezTo>
                  <a:lnTo>
                    <a:pt x="114" y="2688"/>
                  </a:lnTo>
                  <a:close/>
                  <a:moveTo>
                    <a:pt x="2526" y="3040"/>
                  </a:moveTo>
                  <a:cubicBezTo>
                    <a:pt x="1574" y="3040"/>
                    <a:pt x="1574" y="3040"/>
                    <a:pt x="1574" y="3040"/>
                  </a:cubicBezTo>
                  <a:cubicBezTo>
                    <a:pt x="1484" y="2849"/>
                    <a:pt x="1484" y="2849"/>
                    <a:pt x="1484" y="2849"/>
                  </a:cubicBezTo>
                  <a:cubicBezTo>
                    <a:pt x="1610" y="2524"/>
                    <a:pt x="1610" y="2524"/>
                    <a:pt x="1610" y="2524"/>
                  </a:cubicBezTo>
                  <a:cubicBezTo>
                    <a:pt x="1646" y="2481"/>
                    <a:pt x="1671" y="2432"/>
                    <a:pt x="1685" y="2379"/>
                  </a:cubicBezTo>
                  <a:cubicBezTo>
                    <a:pt x="2217" y="2379"/>
                    <a:pt x="2217" y="2379"/>
                    <a:pt x="2217" y="2379"/>
                  </a:cubicBezTo>
                  <a:cubicBezTo>
                    <a:pt x="2299" y="2379"/>
                    <a:pt x="2377" y="2411"/>
                    <a:pt x="2435" y="2469"/>
                  </a:cubicBezTo>
                  <a:cubicBezTo>
                    <a:pt x="2494" y="2528"/>
                    <a:pt x="2526" y="2605"/>
                    <a:pt x="2526" y="2688"/>
                  </a:cubicBezTo>
                  <a:lnTo>
                    <a:pt x="2526" y="304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11" name="TextBox 10">
            <a:extLst>
              <a:ext uri="{FF2B5EF4-FFF2-40B4-BE49-F238E27FC236}">
                <a16:creationId xmlns:a16="http://schemas.microsoft.com/office/drawing/2014/main" id="{C6344673-CBEB-0E06-C50B-4613969BC0B4}"/>
              </a:ext>
            </a:extLst>
          </p:cNvPr>
          <p:cNvSpPr txBox="1"/>
          <p:nvPr/>
        </p:nvSpPr>
        <p:spPr>
          <a:xfrm>
            <a:off x="640556" y="1849197"/>
            <a:ext cx="2868029" cy="646331"/>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製品の </a:t>
            </a:r>
            <a:r>
              <a:rPr lang="en-US" altLang="ja-JP"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1 </a:t>
            </a:r>
            <a:r>
              <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つの側面だけに専念することで、サステナビリティの課題解決を例に挙げることはできますか</a:t>
            </a:r>
            <a:r>
              <a:rPr lang="en-US" altLang="ja-JP"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 </a:t>
            </a:r>
          </a:p>
        </p:txBody>
      </p:sp>
      <p:cxnSp>
        <p:nvCxnSpPr>
          <p:cNvPr id="12" name="Straight Connector 11">
            <a:extLst>
              <a:ext uri="{FF2B5EF4-FFF2-40B4-BE49-F238E27FC236}">
                <a16:creationId xmlns:a16="http://schemas.microsoft.com/office/drawing/2014/main" id="{137AE20F-DA01-86EA-6601-1A86F3E6981B}"/>
              </a:ext>
            </a:extLst>
          </p:cNvPr>
          <p:cNvCxnSpPr>
            <a:cxnSpLocks/>
          </p:cNvCxnSpPr>
          <p:nvPr/>
        </p:nvCxnSpPr>
        <p:spPr>
          <a:xfrm>
            <a:off x="640557" y="2983706"/>
            <a:ext cx="27432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67D945-DAC4-68E6-E055-CB5B4A930285}"/>
              </a:ext>
            </a:extLst>
          </p:cNvPr>
          <p:cNvCxnSpPr>
            <a:cxnSpLocks/>
          </p:cNvCxnSpPr>
          <p:nvPr/>
        </p:nvCxnSpPr>
        <p:spPr>
          <a:xfrm rot="5400000">
            <a:off x="-1004887" y="2983706"/>
            <a:ext cx="27432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69D534-0A28-50CF-46A7-92C18691AE42}"/>
              </a:ext>
            </a:extLst>
          </p:cNvPr>
          <p:cNvSpPr txBox="1"/>
          <p:nvPr/>
        </p:nvSpPr>
        <p:spPr>
          <a:xfrm>
            <a:off x="5759448" y="1849197"/>
            <a:ext cx="2743196" cy="861774"/>
          </a:xfrm>
          <a:prstGeom prst="rect">
            <a:avLst/>
          </a:prstGeom>
          <a:noFill/>
        </p:spPr>
        <p:txBody>
          <a:bodyPr wrap="square" lIns="0" tIns="0" rIns="0" bIns="0" rtlCol="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デザイナーはどのような</a:t>
            </a:r>
            <a:br>
              <a:rPr kumimoji="0" lang="ja-JP" altLang="en-US" sz="14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rPr>
            </a:br>
            <a:r>
              <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戦略を用いることで、システム</a:t>
            </a:r>
            <a:endParaRPr lang="en-US" altLang="ja-JP"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全体のアプローチを業務にうまく取り入れることができますか</a:t>
            </a:r>
            <a:r>
              <a:rPr lang="en-US" altLang="ja-JP"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 </a:t>
            </a:r>
            <a:endPar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endParaRPr>
          </a:p>
        </p:txBody>
      </p:sp>
      <p:cxnSp>
        <p:nvCxnSpPr>
          <p:cNvPr id="23" name="Straight Connector 22">
            <a:extLst>
              <a:ext uri="{FF2B5EF4-FFF2-40B4-BE49-F238E27FC236}">
                <a16:creationId xmlns:a16="http://schemas.microsoft.com/office/drawing/2014/main" id="{E6EA6C0C-F04E-23E7-227C-8ECC0CDEA839}"/>
              </a:ext>
            </a:extLst>
          </p:cNvPr>
          <p:cNvCxnSpPr>
            <a:cxnSpLocks/>
          </p:cNvCxnSpPr>
          <p:nvPr/>
        </p:nvCxnSpPr>
        <p:spPr>
          <a:xfrm>
            <a:off x="5759448" y="2983707"/>
            <a:ext cx="27432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7D0C0C3-49EB-053F-D1A3-6452709D2FB7}"/>
              </a:ext>
            </a:extLst>
          </p:cNvPr>
          <p:cNvSpPr txBox="1"/>
          <p:nvPr/>
        </p:nvSpPr>
        <p:spPr>
          <a:xfrm>
            <a:off x="640557" y="3645454"/>
            <a:ext cx="2743196" cy="861774"/>
          </a:xfrm>
          <a:prstGeom prst="rect">
            <a:avLst/>
          </a:prstGeom>
          <a:noFill/>
        </p:spPr>
        <p:txBody>
          <a:bodyPr wrap="square" lIns="0" tIns="0" rIns="0" bIns="0" rtlCol="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システム全体を検討することは、さまざまな業界のサステナブルな設計プロジェクトにどのようなメリットをもたらしますか</a:t>
            </a:r>
            <a:r>
              <a:rPr lang="en-US" altLang="ja-JP"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 </a:t>
            </a:r>
            <a:endPar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endParaRPr>
          </a:p>
        </p:txBody>
      </p:sp>
      <p:sp>
        <p:nvSpPr>
          <p:cNvPr id="31" name="TextBox 30">
            <a:extLst>
              <a:ext uri="{FF2B5EF4-FFF2-40B4-BE49-F238E27FC236}">
                <a16:creationId xmlns:a16="http://schemas.microsoft.com/office/drawing/2014/main" id="{2F990313-C241-1E70-4B2B-0BBE175ED8B0}"/>
              </a:ext>
            </a:extLst>
          </p:cNvPr>
          <p:cNvSpPr txBox="1"/>
          <p:nvPr/>
        </p:nvSpPr>
        <p:spPr>
          <a:xfrm>
            <a:off x="5759448" y="3645454"/>
            <a:ext cx="2743196" cy="861774"/>
          </a:xfrm>
          <a:prstGeom prst="rect">
            <a:avLst/>
          </a:prstGeom>
          <a:noFill/>
        </p:spPr>
        <p:txBody>
          <a:bodyPr wrap="square" lIns="0" tIns="0" rIns="0" bIns="0" rtlCol="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サステナビリティに</a:t>
            </a:r>
            <a:br>
              <a:rPr kumimoji="0" lang="ja-JP" altLang="en-US" sz="14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rPr>
            </a:br>
            <a:r>
              <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向けたシステム アプローチの実施という課題は、どうすれば</a:t>
            </a:r>
            <a:br>
              <a:rPr kumimoji="0" lang="ja-JP" altLang="en-US" sz="14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rPr>
            </a:br>
            <a:r>
              <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解決できますか</a:t>
            </a:r>
            <a:r>
              <a:rPr lang="en-US" altLang="ja-JP"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 </a:t>
            </a:r>
            <a:endParaRPr lang="ja-JP" altLang="en-US" sz="1400" b="0" i="0" u="none" strike="noStrike" kern="1200" cap="none" spc="0" normalizeH="0" dirty="0">
              <a:ln>
                <a:noFill/>
              </a:ln>
              <a:solidFill>
                <a:srgbClr val="000000"/>
              </a:solidFill>
              <a:effectLst/>
              <a:uLnTx/>
              <a:uFillTx/>
              <a:latin typeface="Artifakt ElementOfc"/>
              <a:ea typeface="Meiryo" panose="020B0604030504040204" pitchFamily="34" charset="-128"/>
              <a:cs typeface="+mn-cs"/>
            </a:endParaRPr>
          </a:p>
        </p:txBody>
      </p:sp>
      <p:sp>
        <p:nvSpPr>
          <p:cNvPr id="6" name="Rectangle: Rounded Corners 5">
            <a:extLst>
              <a:ext uri="{FF2B5EF4-FFF2-40B4-BE49-F238E27FC236}">
                <a16:creationId xmlns:a16="http://schemas.microsoft.com/office/drawing/2014/main" id="{12859A49-5570-B46D-DAD9-E0943B3DFEDF}"/>
              </a:ext>
            </a:extLst>
          </p:cNvPr>
          <p:cNvSpPr/>
          <p:nvPr/>
        </p:nvSpPr>
        <p:spPr>
          <a:xfrm>
            <a:off x="640558" y="1460186"/>
            <a:ext cx="1398754" cy="207719"/>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900" b="1" i="0" u="none" strike="noStrike" kern="1200" cap="none" spc="300" normalizeH="0" dirty="0">
                <a:ln>
                  <a:noFill/>
                </a:ln>
                <a:solidFill>
                  <a:srgbClr val="FFFFFF"/>
                </a:solidFill>
                <a:effectLst/>
                <a:uLnTx/>
                <a:uFillTx/>
                <a:latin typeface="Artifakt LegendOfc"/>
                <a:ea typeface="Meiryo" panose="020B0604030504040204" pitchFamily="34" charset="-128"/>
                <a:cs typeface="+mn-cs"/>
              </a:rPr>
              <a:t>質問 </a:t>
            </a:r>
            <a:r>
              <a:rPr lang="en-US" altLang="ja-JP" sz="900" b="1" i="0" u="none" strike="noStrike" kern="1200" cap="none" spc="300" normalizeH="0" dirty="0">
                <a:ln>
                  <a:noFill/>
                </a:ln>
                <a:solidFill>
                  <a:srgbClr val="FFFFFF"/>
                </a:solidFill>
                <a:effectLst/>
                <a:uLnTx/>
                <a:uFillTx/>
                <a:latin typeface="Artifakt LegendOfc"/>
                <a:ea typeface="Meiryo" panose="020B0604030504040204" pitchFamily="34" charset="-128"/>
                <a:cs typeface="+mn-cs"/>
              </a:rPr>
              <a:t>1</a:t>
            </a:r>
          </a:p>
        </p:txBody>
      </p:sp>
      <p:sp>
        <p:nvSpPr>
          <p:cNvPr id="7" name="Rectangle: Rounded Corners 6">
            <a:extLst>
              <a:ext uri="{FF2B5EF4-FFF2-40B4-BE49-F238E27FC236}">
                <a16:creationId xmlns:a16="http://schemas.microsoft.com/office/drawing/2014/main" id="{6B6454B2-CE4D-E24E-A7C0-40407EC86BDE}"/>
              </a:ext>
            </a:extLst>
          </p:cNvPr>
          <p:cNvSpPr/>
          <p:nvPr/>
        </p:nvSpPr>
        <p:spPr>
          <a:xfrm>
            <a:off x="7103890" y="1460186"/>
            <a:ext cx="1398754" cy="207719"/>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900" b="1" i="0" u="none" strike="noStrike" kern="1200" cap="none" spc="300" normalizeH="0" dirty="0">
                <a:ln>
                  <a:noFill/>
                </a:ln>
                <a:solidFill>
                  <a:srgbClr val="FFFFFF"/>
                </a:solidFill>
                <a:effectLst/>
                <a:uLnTx/>
                <a:uFillTx/>
                <a:latin typeface="Artifakt LegendOfc"/>
                <a:ea typeface="Meiryo" panose="020B0604030504040204" pitchFamily="34" charset="-128"/>
                <a:cs typeface="+mn-cs"/>
              </a:rPr>
              <a:t>質問 </a:t>
            </a:r>
            <a:r>
              <a:rPr lang="en-US" altLang="ja-JP" sz="900" b="1" i="0" u="none" strike="noStrike" kern="1200" cap="none" spc="300" normalizeH="0" dirty="0">
                <a:ln>
                  <a:noFill/>
                </a:ln>
                <a:solidFill>
                  <a:srgbClr val="FFFFFF"/>
                </a:solidFill>
                <a:effectLst/>
                <a:uLnTx/>
                <a:uFillTx/>
                <a:latin typeface="Artifakt LegendOfc"/>
                <a:ea typeface="Meiryo" panose="020B0604030504040204" pitchFamily="34" charset="-128"/>
                <a:cs typeface="+mn-cs"/>
              </a:rPr>
              <a:t>3</a:t>
            </a:r>
          </a:p>
        </p:txBody>
      </p:sp>
      <p:sp>
        <p:nvSpPr>
          <p:cNvPr id="9" name="Rectangle: Rounded Corners 8">
            <a:extLst>
              <a:ext uri="{FF2B5EF4-FFF2-40B4-BE49-F238E27FC236}">
                <a16:creationId xmlns:a16="http://schemas.microsoft.com/office/drawing/2014/main" id="{D8A84D6C-EAEB-F2C0-A044-E26EFAC5C0F0}"/>
              </a:ext>
            </a:extLst>
          </p:cNvPr>
          <p:cNvSpPr/>
          <p:nvPr/>
        </p:nvSpPr>
        <p:spPr>
          <a:xfrm>
            <a:off x="7103890" y="3256443"/>
            <a:ext cx="1398754" cy="207719"/>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900" b="1" i="0" u="none" strike="noStrike" kern="1200" cap="none" spc="300" normalizeH="0" dirty="0">
                <a:ln>
                  <a:noFill/>
                </a:ln>
                <a:solidFill>
                  <a:srgbClr val="FFFFFF"/>
                </a:solidFill>
                <a:effectLst/>
                <a:uLnTx/>
                <a:uFillTx/>
                <a:latin typeface="Artifakt LegendOfc"/>
                <a:ea typeface="Meiryo" panose="020B0604030504040204" pitchFamily="34" charset="-128"/>
                <a:cs typeface="+mn-cs"/>
              </a:rPr>
              <a:t>質問 </a:t>
            </a:r>
            <a:r>
              <a:rPr lang="en-US" altLang="ja-JP" sz="900" b="1" i="0" u="none" strike="noStrike" kern="1200" cap="none" spc="300" normalizeH="0" dirty="0">
                <a:ln>
                  <a:noFill/>
                </a:ln>
                <a:solidFill>
                  <a:srgbClr val="FFFFFF"/>
                </a:solidFill>
                <a:effectLst/>
                <a:uLnTx/>
                <a:uFillTx/>
                <a:latin typeface="Artifakt LegendOfc"/>
                <a:ea typeface="Meiryo" panose="020B0604030504040204" pitchFamily="34" charset="-128"/>
                <a:cs typeface="+mn-cs"/>
              </a:rPr>
              <a:t>4</a:t>
            </a:r>
          </a:p>
        </p:txBody>
      </p:sp>
      <p:sp>
        <p:nvSpPr>
          <p:cNvPr id="14" name="Rectangle: Rounded Corners 13">
            <a:extLst>
              <a:ext uri="{FF2B5EF4-FFF2-40B4-BE49-F238E27FC236}">
                <a16:creationId xmlns:a16="http://schemas.microsoft.com/office/drawing/2014/main" id="{FD2D9553-0988-4E5A-9A28-80F23B1ADBE5}"/>
              </a:ext>
            </a:extLst>
          </p:cNvPr>
          <p:cNvSpPr/>
          <p:nvPr/>
        </p:nvSpPr>
        <p:spPr>
          <a:xfrm>
            <a:off x="640558" y="3256443"/>
            <a:ext cx="1398754" cy="207719"/>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900" b="1" i="0" u="none" strike="noStrike" kern="1200" cap="none" spc="300" normalizeH="0" dirty="0">
                <a:ln>
                  <a:noFill/>
                </a:ln>
                <a:solidFill>
                  <a:srgbClr val="FFFFFF"/>
                </a:solidFill>
                <a:effectLst/>
                <a:uLnTx/>
                <a:uFillTx/>
                <a:latin typeface="Artifakt LegendOfc"/>
                <a:ea typeface="Meiryo" panose="020B0604030504040204" pitchFamily="34" charset="-128"/>
                <a:cs typeface="+mn-cs"/>
              </a:rPr>
              <a:t>質問 </a:t>
            </a:r>
            <a:r>
              <a:rPr lang="en-US" altLang="ja-JP" sz="900" b="1" i="0" u="none" strike="noStrike" kern="1200" cap="none" spc="300" normalizeH="0" dirty="0">
                <a:ln>
                  <a:noFill/>
                </a:ln>
                <a:solidFill>
                  <a:srgbClr val="FFFFFF"/>
                </a:solidFill>
                <a:effectLst/>
                <a:uLnTx/>
                <a:uFillTx/>
                <a:latin typeface="Artifakt LegendOfc"/>
                <a:ea typeface="Meiryo" panose="020B0604030504040204" pitchFamily="34" charset="-128"/>
                <a:cs typeface="+mn-cs"/>
              </a:rPr>
              <a:t>2</a:t>
            </a:r>
          </a:p>
        </p:txBody>
      </p:sp>
    </p:spTree>
    <p:extLst>
      <p:ext uri="{BB962C8B-B14F-4D97-AF65-F5344CB8AC3E}">
        <p14:creationId xmlns:p14="http://schemas.microsoft.com/office/powerpoint/2010/main" val="2413489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154">
            <a:extLst>
              <a:ext uri="{FF2B5EF4-FFF2-40B4-BE49-F238E27FC236}">
                <a16:creationId xmlns:a16="http://schemas.microsoft.com/office/drawing/2014/main" id="{1EAE6C86-65E1-F79A-6502-90E5B571BE6D}"/>
              </a:ext>
            </a:extLst>
          </p:cNvPr>
          <p:cNvSpPr/>
          <p:nvPr/>
        </p:nvSpPr>
        <p:spPr>
          <a:xfrm>
            <a:off x="4703762" y="1"/>
            <a:ext cx="4440237"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6032" tIns="0" rIns="0" bIns="0" rtlCol="0" anchor="ctr">
            <a:noAutofit/>
          </a:bodyPr>
          <a:lstStyle/>
          <a:p>
            <a:pPr rtl="0">
              <a:spcBef>
                <a:spcPts val="1000"/>
              </a:spcBef>
              <a:buClr>
                <a:schemeClr val="tx2"/>
              </a:buClr>
            </a:pPr>
            <a:endParaRPr lang="ja-JP" altLang="en-US" sz="1200" dirty="0">
              <a:solidFill>
                <a:schemeClr val="tx1"/>
              </a:solidFill>
              <a:ea typeface="Meiryo" panose="020B0604030504040204" pitchFamily="34" charset="-128"/>
            </a:endParaRPr>
          </a:p>
        </p:txBody>
      </p:sp>
      <p:sp>
        <p:nvSpPr>
          <p:cNvPr id="2" name="Title 1">
            <a:extLst>
              <a:ext uri="{FF2B5EF4-FFF2-40B4-BE49-F238E27FC236}">
                <a16:creationId xmlns:a16="http://schemas.microsoft.com/office/drawing/2014/main" id="{DA71E884-AC9A-DA6C-1D9A-7B9E6C7BA40B}"/>
              </a:ext>
            </a:extLst>
          </p:cNvPr>
          <p:cNvSpPr>
            <a:spLocks noGrp="1"/>
          </p:cNvSpPr>
          <p:nvPr>
            <p:ph type="title"/>
          </p:nvPr>
        </p:nvSpPr>
        <p:spPr>
          <a:xfrm>
            <a:off x="368490" y="365760"/>
            <a:ext cx="4067667" cy="786369"/>
          </a:xfrm>
        </p:spPr>
        <p:txBody>
          <a:bodyPr rtlCol="0">
            <a:spAutoFit/>
          </a:bodyPr>
          <a:lstStyle/>
          <a:p>
            <a:pPr rtl="0"/>
            <a:r>
              <a:rPr lang="ja-JP" altLang="en-US" dirty="0">
                <a:ea typeface="Meiryo" panose="020B0604030504040204" pitchFamily="34" charset="-128"/>
              </a:rPr>
              <a:t>サステナビリティ</a:t>
            </a:r>
            <a:br>
              <a:rPr lang="en-US" altLang="ja-JP" dirty="0">
                <a:ea typeface="Meiryo" panose="020B0604030504040204" pitchFamily="34" charset="-128"/>
              </a:rPr>
            </a:br>
            <a:r>
              <a:rPr lang="ja-JP" altLang="en-US" dirty="0">
                <a:ea typeface="Meiryo" panose="020B0604030504040204" pitchFamily="34" charset="-128"/>
              </a:rPr>
              <a:t>ホイール</a:t>
            </a:r>
          </a:p>
        </p:txBody>
      </p:sp>
      <p:grpSp>
        <p:nvGrpSpPr>
          <p:cNvPr id="154" name="Group 153">
            <a:extLst>
              <a:ext uri="{FF2B5EF4-FFF2-40B4-BE49-F238E27FC236}">
                <a16:creationId xmlns:a16="http://schemas.microsoft.com/office/drawing/2014/main" id="{DCFB4295-DA62-E0A0-1ADF-DDF61F697050}"/>
              </a:ext>
            </a:extLst>
          </p:cNvPr>
          <p:cNvGrpSpPr/>
          <p:nvPr/>
        </p:nvGrpSpPr>
        <p:grpSpPr>
          <a:xfrm>
            <a:off x="5059696" y="730197"/>
            <a:ext cx="3728368" cy="3683108"/>
            <a:chOff x="3875230" y="5643924"/>
            <a:chExt cx="5498363" cy="5431615"/>
          </a:xfrm>
        </p:grpSpPr>
        <p:grpSp>
          <p:nvGrpSpPr>
            <p:cNvPr id="76" name="Group 75">
              <a:extLst>
                <a:ext uri="{FF2B5EF4-FFF2-40B4-BE49-F238E27FC236}">
                  <a16:creationId xmlns:a16="http://schemas.microsoft.com/office/drawing/2014/main" id="{E8ECA067-DFD4-93A0-BBD5-449ECC5A4D54}"/>
                </a:ext>
              </a:extLst>
            </p:cNvPr>
            <p:cNvGrpSpPr/>
            <p:nvPr/>
          </p:nvGrpSpPr>
          <p:grpSpPr>
            <a:xfrm>
              <a:off x="3978424" y="5670910"/>
              <a:ext cx="5326024" cy="5326024"/>
              <a:chOff x="977176" y="-709469"/>
              <a:chExt cx="5462655" cy="5462654"/>
            </a:xfrm>
          </p:grpSpPr>
          <p:sp>
            <p:nvSpPr>
              <p:cNvPr id="77" name="Pie 97">
                <a:extLst>
                  <a:ext uri="{FF2B5EF4-FFF2-40B4-BE49-F238E27FC236}">
                    <a16:creationId xmlns:a16="http://schemas.microsoft.com/office/drawing/2014/main" id="{C559FC1B-09CB-A4ED-331E-9379951A8947}"/>
                  </a:ext>
                </a:extLst>
              </p:cNvPr>
              <p:cNvSpPr/>
              <p:nvPr/>
            </p:nvSpPr>
            <p:spPr>
              <a:xfrm>
                <a:off x="977181" y="-709464"/>
                <a:ext cx="5462649" cy="5462649"/>
              </a:xfrm>
              <a:prstGeom prst="pie">
                <a:avLst>
                  <a:gd name="adj1" fmla="val 21546629"/>
                  <a:gd name="adj2" fmla="val 27084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78" name="Pie 98">
                <a:extLst>
                  <a:ext uri="{FF2B5EF4-FFF2-40B4-BE49-F238E27FC236}">
                    <a16:creationId xmlns:a16="http://schemas.microsoft.com/office/drawing/2014/main" id="{5FF72588-6258-9808-9835-4B41AD32E104}"/>
                  </a:ext>
                </a:extLst>
              </p:cNvPr>
              <p:cNvSpPr/>
              <p:nvPr/>
            </p:nvSpPr>
            <p:spPr>
              <a:xfrm rot="2695612">
                <a:off x="977181" y="-709465"/>
                <a:ext cx="5462649" cy="5462649"/>
              </a:xfrm>
              <a:prstGeom prst="pie">
                <a:avLst>
                  <a:gd name="adj1" fmla="val 21599539"/>
                  <a:gd name="adj2" fmla="val 270845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79" name="Pie 99">
                <a:extLst>
                  <a:ext uri="{FF2B5EF4-FFF2-40B4-BE49-F238E27FC236}">
                    <a16:creationId xmlns:a16="http://schemas.microsoft.com/office/drawing/2014/main" id="{98ECB8CF-FAD1-9AE7-6663-6A02642BBAC5}"/>
                  </a:ext>
                </a:extLst>
              </p:cNvPr>
              <p:cNvSpPr/>
              <p:nvPr/>
            </p:nvSpPr>
            <p:spPr>
              <a:xfrm rot="5400000">
                <a:off x="977182" y="-709464"/>
                <a:ext cx="5462649" cy="5462649"/>
              </a:xfrm>
              <a:prstGeom prst="pie">
                <a:avLst>
                  <a:gd name="adj1" fmla="val 21599539"/>
                  <a:gd name="adj2" fmla="val 270845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80" name="Pie 100">
                <a:extLst>
                  <a:ext uri="{FF2B5EF4-FFF2-40B4-BE49-F238E27FC236}">
                    <a16:creationId xmlns:a16="http://schemas.microsoft.com/office/drawing/2014/main" id="{3EA88341-F017-3DE5-7FE0-C14247F807EA}"/>
                  </a:ext>
                </a:extLst>
              </p:cNvPr>
              <p:cNvSpPr/>
              <p:nvPr/>
            </p:nvSpPr>
            <p:spPr>
              <a:xfrm rot="8099081">
                <a:off x="977181" y="-709464"/>
                <a:ext cx="5462649" cy="5462649"/>
              </a:xfrm>
              <a:prstGeom prst="pie">
                <a:avLst>
                  <a:gd name="adj1" fmla="val 21599539"/>
                  <a:gd name="adj2" fmla="val 270845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81" name="Pie 101">
                <a:extLst>
                  <a:ext uri="{FF2B5EF4-FFF2-40B4-BE49-F238E27FC236}">
                    <a16:creationId xmlns:a16="http://schemas.microsoft.com/office/drawing/2014/main" id="{C82F5916-CDD8-A67B-48D1-4F0217770F3F}"/>
                  </a:ext>
                </a:extLst>
              </p:cNvPr>
              <p:cNvSpPr/>
              <p:nvPr/>
            </p:nvSpPr>
            <p:spPr>
              <a:xfrm rot="10800000">
                <a:off x="977177" y="-709464"/>
                <a:ext cx="5462649" cy="5462649"/>
              </a:xfrm>
              <a:prstGeom prst="pie">
                <a:avLst>
                  <a:gd name="adj1" fmla="val 21599539"/>
                  <a:gd name="adj2" fmla="val 270845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82" name="Pie 102">
                <a:extLst>
                  <a:ext uri="{FF2B5EF4-FFF2-40B4-BE49-F238E27FC236}">
                    <a16:creationId xmlns:a16="http://schemas.microsoft.com/office/drawing/2014/main" id="{51AD1CAE-C623-2C2D-92EA-7D3DC128C8AD}"/>
                  </a:ext>
                </a:extLst>
              </p:cNvPr>
              <p:cNvSpPr/>
              <p:nvPr/>
            </p:nvSpPr>
            <p:spPr>
              <a:xfrm rot="13504653">
                <a:off x="977177" y="-709464"/>
                <a:ext cx="5462649" cy="5462649"/>
              </a:xfrm>
              <a:prstGeom prst="pie">
                <a:avLst>
                  <a:gd name="adj1" fmla="val 21599539"/>
                  <a:gd name="adj2" fmla="val 27084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83" name="Pie 103">
                <a:extLst>
                  <a:ext uri="{FF2B5EF4-FFF2-40B4-BE49-F238E27FC236}">
                    <a16:creationId xmlns:a16="http://schemas.microsoft.com/office/drawing/2014/main" id="{2E4D372E-12CD-2094-667B-7C0042C8FA86}"/>
                  </a:ext>
                </a:extLst>
              </p:cNvPr>
              <p:cNvSpPr/>
              <p:nvPr/>
            </p:nvSpPr>
            <p:spPr>
              <a:xfrm rot="16200000">
                <a:off x="977177" y="-709465"/>
                <a:ext cx="5462649" cy="5462649"/>
              </a:xfrm>
              <a:prstGeom prst="pie">
                <a:avLst>
                  <a:gd name="adj1" fmla="val 21599539"/>
                  <a:gd name="adj2" fmla="val 27084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84" name="Pie 104">
                <a:extLst>
                  <a:ext uri="{FF2B5EF4-FFF2-40B4-BE49-F238E27FC236}">
                    <a16:creationId xmlns:a16="http://schemas.microsoft.com/office/drawing/2014/main" id="{EC7551C6-4343-87E1-5394-98240F08D35F}"/>
                  </a:ext>
                </a:extLst>
              </p:cNvPr>
              <p:cNvSpPr/>
              <p:nvPr/>
            </p:nvSpPr>
            <p:spPr>
              <a:xfrm rot="18889841">
                <a:off x="977177" y="-709470"/>
                <a:ext cx="5462649" cy="5462649"/>
              </a:xfrm>
              <a:prstGeom prst="pie">
                <a:avLst>
                  <a:gd name="adj1" fmla="val 21599539"/>
                  <a:gd name="adj2" fmla="val 26642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grpSp>
        <p:sp>
          <p:nvSpPr>
            <p:cNvPr id="115" name="Pie 2">
              <a:extLst>
                <a:ext uri="{FF2B5EF4-FFF2-40B4-BE49-F238E27FC236}">
                  <a16:creationId xmlns:a16="http://schemas.microsoft.com/office/drawing/2014/main" id="{576E1353-00C4-E8AE-2974-7FA15BBE8CB4}"/>
                </a:ext>
              </a:extLst>
            </p:cNvPr>
            <p:cNvSpPr/>
            <p:nvPr/>
          </p:nvSpPr>
          <p:spPr>
            <a:xfrm rot="18889841">
              <a:off x="4076779" y="5771503"/>
              <a:ext cx="5100335" cy="5100335"/>
            </a:xfrm>
            <a:prstGeom prst="pie">
              <a:avLst>
                <a:gd name="adj1" fmla="val 21599539"/>
                <a:gd name="adj2" fmla="val 894467"/>
              </a:avLst>
            </a:prstGeom>
            <a:solidFill>
              <a:schemeClr val="bg1">
                <a:lumMod val="95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16" name="Pie 3">
              <a:extLst>
                <a:ext uri="{FF2B5EF4-FFF2-40B4-BE49-F238E27FC236}">
                  <a16:creationId xmlns:a16="http://schemas.microsoft.com/office/drawing/2014/main" id="{720FE081-C898-B92D-40DB-6E8839CDB512}"/>
                </a:ext>
              </a:extLst>
            </p:cNvPr>
            <p:cNvSpPr/>
            <p:nvPr/>
          </p:nvSpPr>
          <p:spPr>
            <a:xfrm rot="19789927">
              <a:off x="4076781" y="5771501"/>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17" name="Pie 4">
              <a:extLst>
                <a:ext uri="{FF2B5EF4-FFF2-40B4-BE49-F238E27FC236}">
                  <a16:creationId xmlns:a16="http://schemas.microsoft.com/office/drawing/2014/main" id="{B3CB27ED-6FED-8782-F03B-EA3680FDE946}"/>
                </a:ext>
              </a:extLst>
            </p:cNvPr>
            <p:cNvSpPr/>
            <p:nvPr/>
          </p:nvSpPr>
          <p:spPr>
            <a:xfrm rot="20675701">
              <a:off x="4076761" y="5770300"/>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12" name="Pie 7">
              <a:extLst>
                <a:ext uri="{FF2B5EF4-FFF2-40B4-BE49-F238E27FC236}">
                  <a16:creationId xmlns:a16="http://schemas.microsoft.com/office/drawing/2014/main" id="{FE9A0CEB-8B07-582C-D50F-5352D37F10B6}"/>
                </a:ext>
              </a:extLst>
            </p:cNvPr>
            <p:cNvSpPr/>
            <p:nvPr/>
          </p:nvSpPr>
          <p:spPr>
            <a:xfrm rot="21558858">
              <a:off x="4076346" y="5770735"/>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13" name="Pie 8">
              <a:extLst>
                <a:ext uri="{FF2B5EF4-FFF2-40B4-BE49-F238E27FC236}">
                  <a16:creationId xmlns:a16="http://schemas.microsoft.com/office/drawing/2014/main" id="{E5537FCE-8E45-EFF8-6DD3-7DD7D31E6694}"/>
                </a:ext>
              </a:extLst>
            </p:cNvPr>
            <p:cNvSpPr/>
            <p:nvPr/>
          </p:nvSpPr>
          <p:spPr>
            <a:xfrm rot="858944">
              <a:off x="4076349" y="5770735"/>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14" name="Pie 9">
              <a:extLst>
                <a:ext uri="{FF2B5EF4-FFF2-40B4-BE49-F238E27FC236}">
                  <a16:creationId xmlns:a16="http://schemas.microsoft.com/office/drawing/2014/main" id="{62D048E2-4D52-D04F-040A-65C59EA8A214}"/>
                </a:ext>
              </a:extLst>
            </p:cNvPr>
            <p:cNvSpPr/>
            <p:nvPr/>
          </p:nvSpPr>
          <p:spPr>
            <a:xfrm rot="1744718">
              <a:off x="4077176" y="5769864"/>
              <a:ext cx="5100335" cy="5100335"/>
            </a:xfrm>
            <a:prstGeom prst="pie">
              <a:avLst>
                <a:gd name="adj1" fmla="val 21599539"/>
                <a:gd name="adj2" fmla="val 91596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09" name="Pie 12">
              <a:extLst>
                <a:ext uri="{FF2B5EF4-FFF2-40B4-BE49-F238E27FC236}">
                  <a16:creationId xmlns:a16="http://schemas.microsoft.com/office/drawing/2014/main" id="{AEC6165D-2D5A-7974-60E5-B7DDF46B8A29}"/>
                </a:ext>
              </a:extLst>
            </p:cNvPr>
            <p:cNvSpPr/>
            <p:nvPr/>
          </p:nvSpPr>
          <p:spPr>
            <a:xfrm rot="2689841">
              <a:off x="4076475" y="5771817"/>
              <a:ext cx="5100335" cy="5100335"/>
            </a:xfrm>
            <a:prstGeom prst="pie">
              <a:avLst>
                <a:gd name="adj1" fmla="val 21572336"/>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10" name="Pie 21">
              <a:extLst>
                <a:ext uri="{FF2B5EF4-FFF2-40B4-BE49-F238E27FC236}">
                  <a16:creationId xmlns:a16="http://schemas.microsoft.com/office/drawing/2014/main" id="{C26D68FA-9079-F0F0-D196-9887C0BDC797}"/>
                </a:ext>
              </a:extLst>
            </p:cNvPr>
            <p:cNvSpPr/>
            <p:nvPr/>
          </p:nvSpPr>
          <p:spPr>
            <a:xfrm rot="3589927">
              <a:off x="4076477" y="5771819"/>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11" name="Pie 22">
              <a:extLst>
                <a:ext uri="{FF2B5EF4-FFF2-40B4-BE49-F238E27FC236}">
                  <a16:creationId xmlns:a16="http://schemas.microsoft.com/office/drawing/2014/main" id="{F7B76319-F0F6-8767-8149-9B4D1A3EA33C}"/>
                </a:ext>
              </a:extLst>
            </p:cNvPr>
            <p:cNvSpPr/>
            <p:nvPr/>
          </p:nvSpPr>
          <p:spPr>
            <a:xfrm rot="4475701">
              <a:off x="4077678" y="5771800"/>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06" name="Pie 24">
              <a:extLst>
                <a:ext uri="{FF2B5EF4-FFF2-40B4-BE49-F238E27FC236}">
                  <a16:creationId xmlns:a16="http://schemas.microsoft.com/office/drawing/2014/main" id="{91E8E577-A610-35FF-88EB-003DBF490A7F}"/>
                </a:ext>
              </a:extLst>
            </p:cNvPr>
            <p:cNvSpPr/>
            <p:nvPr/>
          </p:nvSpPr>
          <p:spPr>
            <a:xfrm rot="5379104">
              <a:off x="4075913" y="5769447"/>
              <a:ext cx="5100335" cy="5100335"/>
            </a:xfrm>
            <a:prstGeom prst="pie">
              <a:avLst>
                <a:gd name="adj1" fmla="val 21592091"/>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07" name="Pie 25">
              <a:extLst>
                <a:ext uri="{FF2B5EF4-FFF2-40B4-BE49-F238E27FC236}">
                  <a16:creationId xmlns:a16="http://schemas.microsoft.com/office/drawing/2014/main" id="{62E28B88-79DE-E3CC-FFB0-2D83EA31652F}"/>
                </a:ext>
              </a:extLst>
            </p:cNvPr>
            <p:cNvSpPr/>
            <p:nvPr/>
          </p:nvSpPr>
          <p:spPr>
            <a:xfrm rot="6279190">
              <a:off x="4075913" y="5769450"/>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08" name="Pie 26">
              <a:extLst>
                <a:ext uri="{FF2B5EF4-FFF2-40B4-BE49-F238E27FC236}">
                  <a16:creationId xmlns:a16="http://schemas.microsoft.com/office/drawing/2014/main" id="{80F28372-B2C9-24C4-41BF-5986D043A1A7}"/>
                </a:ext>
              </a:extLst>
            </p:cNvPr>
            <p:cNvSpPr/>
            <p:nvPr/>
          </p:nvSpPr>
          <p:spPr>
            <a:xfrm rot="7164964">
              <a:off x="4076779" y="5770282"/>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03" name="Pie 28">
              <a:extLst>
                <a:ext uri="{FF2B5EF4-FFF2-40B4-BE49-F238E27FC236}">
                  <a16:creationId xmlns:a16="http://schemas.microsoft.com/office/drawing/2014/main" id="{38901133-4ABA-8566-D7EF-75281E57E035}"/>
                </a:ext>
              </a:extLst>
            </p:cNvPr>
            <p:cNvSpPr/>
            <p:nvPr/>
          </p:nvSpPr>
          <p:spPr>
            <a:xfrm rot="8089841">
              <a:off x="4075904" y="5771016"/>
              <a:ext cx="5100335" cy="5100335"/>
            </a:xfrm>
            <a:prstGeom prst="pie">
              <a:avLst>
                <a:gd name="adj1" fmla="val 21558560"/>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04" name="Pie 29">
              <a:extLst>
                <a:ext uri="{FF2B5EF4-FFF2-40B4-BE49-F238E27FC236}">
                  <a16:creationId xmlns:a16="http://schemas.microsoft.com/office/drawing/2014/main" id="{59EFE798-3E34-2BDB-E788-2D88CF3A1B91}"/>
                </a:ext>
              </a:extLst>
            </p:cNvPr>
            <p:cNvSpPr/>
            <p:nvPr/>
          </p:nvSpPr>
          <p:spPr>
            <a:xfrm rot="8989927">
              <a:off x="4075902" y="5771018"/>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05" name="Pie 30">
              <a:extLst>
                <a:ext uri="{FF2B5EF4-FFF2-40B4-BE49-F238E27FC236}">
                  <a16:creationId xmlns:a16="http://schemas.microsoft.com/office/drawing/2014/main" id="{726DD6BE-3AD4-78AD-13AA-856D5D49E619}"/>
                </a:ext>
              </a:extLst>
            </p:cNvPr>
            <p:cNvSpPr/>
            <p:nvPr/>
          </p:nvSpPr>
          <p:spPr>
            <a:xfrm rot="9875701">
              <a:off x="4075922" y="5772219"/>
              <a:ext cx="5100335" cy="5100335"/>
            </a:xfrm>
            <a:prstGeom prst="pie">
              <a:avLst>
                <a:gd name="adj1" fmla="val 21599539"/>
                <a:gd name="adj2" fmla="val 902090"/>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00" name="Pie 32">
              <a:extLst>
                <a:ext uri="{FF2B5EF4-FFF2-40B4-BE49-F238E27FC236}">
                  <a16:creationId xmlns:a16="http://schemas.microsoft.com/office/drawing/2014/main" id="{8BCF7A62-F875-B09F-9ECF-4C568C61D259}"/>
                </a:ext>
              </a:extLst>
            </p:cNvPr>
            <p:cNvSpPr/>
            <p:nvPr/>
          </p:nvSpPr>
          <p:spPr>
            <a:xfrm rot="10797886">
              <a:off x="4082799" y="5784026"/>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01" name="Pie 33">
              <a:extLst>
                <a:ext uri="{FF2B5EF4-FFF2-40B4-BE49-F238E27FC236}">
                  <a16:creationId xmlns:a16="http://schemas.microsoft.com/office/drawing/2014/main" id="{DB9FA04A-3EB7-FDB2-5085-F4A1C5C7B499}"/>
                </a:ext>
              </a:extLst>
            </p:cNvPr>
            <p:cNvSpPr/>
            <p:nvPr/>
          </p:nvSpPr>
          <p:spPr>
            <a:xfrm rot="11697972">
              <a:off x="4082796" y="5784027"/>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02" name="Pie 34">
              <a:extLst>
                <a:ext uri="{FF2B5EF4-FFF2-40B4-BE49-F238E27FC236}">
                  <a16:creationId xmlns:a16="http://schemas.microsoft.com/office/drawing/2014/main" id="{BBD34BCC-7061-DAEC-0D91-09BE88D52C86}"/>
                </a:ext>
              </a:extLst>
            </p:cNvPr>
            <p:cNvSpPr/>
            <p:nvPr/>
          </p:nvSpPr>
          <p:spPr>
            <a:xfrm rot="12583746">
              <a:off x="4081959" y="5784888"/>
              <a:ext cx="5100335" cy="5100335"/>
            </a:xfrm>
            <a:prstGeom prst="pie">
              <a:avLst>
                <a:gd name="adj1" fmla="val 21599539"/>
                <a:gd name="adj2" fmla="val 91054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97" name="Pie 36">
              <a:extLst>
                <a:ext uri="{FF2B5EF4-FFF2-40B4-BE49-F238E27FC236}">
                  <a16:creationId xmlns:a16="http://schemas.microsoft.com/office/drawing/2014/main" id="{6E971FE1-6939-96F9-3B3C-6BBCCF32B699}"/>
                </a:ext>
              </a:extLst>
            </p:cNvPr>
            <p:cNvSpPr/>
            <p:nvPr/>
          </p:nvSpPr>
          <p:spPr>
            <a:xfrm rot="13489841">
              <a:off x="4082557" y="5784018"/>
              <a:ext cx="5100334"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98" name="Pie 37">
              <a:extLst>
                <a:ext uri="{FF2B5EF4-FFF2-40B4-BE49-F238E27FC236}">
                  <a16:creationId xmlns:a16="http://schemas.microsoft.com/office/drawing/2014/main" id="{4B02AACA-3E7E-7068-A567-95BB8359C774}"/>
                </a:ext>
              </a:extLst>
            </p:cNvPr>
            <p:cNvSpPr/>
            <p:nvPr/>
          </p:nvSpPr>
          <p:spPr>
            <a:xfrm rot="14389927">
              <a:off x="4082556" y="5784017"/>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99" name="Pie 38">
              <a:extLst>
                <a:ext uri="{FF2B5EF4-FFF2-40B4-BE49-F238E27FC236}">
                  <a16:creationId xmlns:a16="http://schemas.microsoft.com/office/drawing/2014/main" id="{758B89CC-B7B7-D064-6304-38319FAD027F}"/>
                </a:ext>
              </a:extLst>
            </p:cNvPr>
            <p:cNvSpPr/>
            <p:nvPr/>
          </p:nvSpPr>
          <p:spPr>
            <a:xfrm rot="15275701">
              <a:off x="4081355" y="5784036"/>
              <a:ext cx="5100335" cy="5100335"/>
            </a:xfrm>
            <a:prstGeom prst="pie">
              <a:avLst>
                <a:gd name="adj1" fmla="val 21599539"/>
                <a:gd name="adj2" fmla="val 91720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94" name="Pie 40">
              <a:extLst>
                <a:ext uri="{FF2B5EF4-FFF2-40B4-BE49-F238E27FC236}">
                  <a16:creationId xmlns:a16="http://schemas.microsoft.com/office/drawing/2014/main" id="{41EB9D30-43DC-5392-9FF8-F081CFF9F2AD}"/>
                </a:ext>
              </a:extLst>
            </p:cNvPr>
            <p:cNvSpPr/>
            <p:nvPr/>
          </p:nvSpPr>
          <p:spPr>
            <a:xfrm rot="16179793">
              <a:off x="4082810" y="5784433"/>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95" name="Pie 41">
              <a:extLst>
                <a:ext uri="{FF2B5EF4-FFF2-40B4-BE49-F238E27FC236}">
                  <a16:creationId xmlns:a16="http://schemas.microsoft.com/office/drawing/2014/main" id="{792FF595-70AB-524E-0391-01DBD31B9DC7}"/>
                </a:ext>
              </a:extLst>
            </p:cNvPr>
            <p:cNvSpPr/>
            <p:nvPr/>
          </p:nvSpPr>
          <p:spPr>
            <a:xfrm rot="17079879">
              <a:off x="4082810" y="5784430"/>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96" name="Pie 42">
              <a:extLst>
                <a:ext uri="{FF2B5EF4-FFF2-40B4-BE49-F238E27FC236}">
                  <a16:creationId xmlns:a16="http://schemas.microsoft.com/office/drawing/2014/main" id="{4BE5D930-A210-92D7-6A49-A4116B20D6E9}"/>
                </a:ext>
              </a:extLst>
            </p:cNvPr>
            <p:cNvSpPr/>
            <p:nvPr/>
          </p:nvSpPr>
          <p:spPr>
            <a:xfrm rot="17965653">
              <a:off x="4081944" y="5783597"/>
              <a:ext cx="5100335" cy="510033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2000" dirty="0">
                <a:solidFill>
                  <a:schemeClr val="tx1"/>
                </a:solidFill>
                <a:ea typeface="Meiryo" panose="020B0604030504040204" pitchFamily="34" charset="-128"/>
              </a:endParaRPr>
            </a:p>
          </p:txBody>
        </p:sp>
        <p:sp>
          <p:nvSpPr>
            <p:cNvPr id="118" name="Rectangle 117">
              <a:extLst>
                <a:ext uri="{FF2B5EF4-FFF2-40B4-BE49-F238E27FC236}">
                  <a16:creationId xmlns:a16="http://schemas.microsoft.com/office/drawing/2014/main" id="{4F56D610-93D7-0E99-D1A6-6A5EA9C1992C}"/>
                </a:ext>
              </a:extLst>
            </p:cNvPr>
            <p:cNvSpPr/>
            <p:nvPr/>
          </p:nvSpPr>
          <p:spPr>
            <a:xfrm rot="1309879">
              <a:off x="6035454" y="5643924"/>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アイデア出し</a:t>
              </a:r>
            </a:p>
          </p:txBody>
        </p:sp>
        <p:sp>
          <p:nvSpPr>
            <p:cNvPr id="119" name="Rectangle 118">
              <a:extLst>
                <a:ext uri="{FF2B5EF4-FFF2-40B4-BE49-F238E27FC236}">
                  <a16:creationId xmlns:a16="http://schemas.microsoft.com/office/drawing/2014/main" id="{92146C6C-D6D7-4176-9E45-1BE6B9F99A89}"/>
                </a:ext>
              </a:extLst>
            </p:cNvPr>
            <p:cNvSpPr/>
            <p:nvPr/>
          </p:nvSpPr>
          <p:spPr>
            <a:xfrm rot="4007657">
              <a:off x="7066399" y="6652797"/>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材料</a:t>
              </a:r>
            </a:p>
          </p:txBody>
        </p:sp>
        <p:sp>
          <p:nvSpPr>
            <p:cNvPr id="120" name="Rectangle 119">
              <a:extLst>
                <a:ext uri="{FF2B5EF4-FFF2-40B4-BE49-F238E27FC236}">
                  <a16:creationId xmlns:a16="http://schemas.microsoft.com/office/drawing/2014/main" id="{72293778-0A76-94CC-4786-7C8C8723EE1B}"/>
                </a:ext>
              </a:extLst>
            </p:cNvPr>
            <p:cNvSpPr/>
            <p:nvPr/>
          </p:nvSpPr>
          <p:spPr>
            <a:xfrm rot="6690278">
              <a:off x="7027657" y="8285165"/>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効率性</a:t>
              </a:r>
            </a:p>
          </p:txBody>
        </p:sp>
        <p:sp>
          <p:nvSpPr>
            <p:cNvPr id="121" name="Rectangle 120">
              <a:extLst>
                <a:ext uri="{FF2B5EF4-FFF2-40B4-BE49-F238E27FC236}">
                  <a16:creationId xmlns:a16="http://schemas.microsoft.com/office/drawing/2014/main" id="{BAF396CB-D77C-AA44-918A-8A83562D479C}"/>
                </a:ext>
              </a:extLst>
            </p:cNvPr>
            <p:cNvSpPr/>
            <p:nvPr/>
          </p:nvSpPr>
          <p:spPr>
            <a:xfrm rot="9364863">
              <a:off x="6056957" y="9256614"/>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製造</a:t>
              </a:r>
            </a:p>
          </p:txBody>
        </p:sp>
        <p:sp>
          <p:nvSpPr>
            <p:cNvPr id="122" name="Rectangle 121">
              <a:extLst>
                <a:ext uri="{FF2B5EF4-FFF2-40B4-BE49-F238E27FC236}">
                  <a16:creationId xmlns:a16="http://schemas.microsoft.com/office/drawing/2014/main" id="{C8E81993-6393-399D-E074-DC48624D4607}"/>
                </a:ext>
              </a:extLst>
            </p:cNvPr>
            <p:cNvSpPr/>
            <p:nvPr/>
          </p:nvSpPr>
          <p:spPr>
            <a:xfrm rot="12087590">
              <a:off x="4374801" y="9236730"/>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流通</a:t>
              </a:r>
            </a:p>
          </p:txBody>
        </p:sp>
        <p:sp>
          <p:nvSpPr>
            <p:cNvPr id="123" name="Rectangle 122">
              <a:extLst>
                <a:ext uri="{FF2B5EF4-FFF2-40B4-BE49-F238E27FC236}">
                  <a16:creationId xmlns:a16="http://schemas.microsoft.com/office/drawing/2014/main" id="{F16ADC08-9DE9-9E10-535D-9C16B54C2A62}"/>
                </a:ext>
              </a:extLst>
            </p:cNvPr>
            <p:cNvSpPr/>
            <p:nvPr/>
          </p:nvSpPr>
          <p:spPr>
            <a:xfrm rot="17455517">
              <a:off x="3386961" y="6645695"/>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改善</a:t>
              </a:r>
            </a:p>
          </p:txBody>
        </p:sp>
        <p:sp>
          <p:nvSpPr>
            <p:cNvPr id="124" name="Rectangle 123">
              <a:extLst>
                <a:ext uri="{FF2B5EF4-FFF2-40B4-BE49-F238E27FC236}">
                  <a16:creationId xmlns:a16="http://schemas.microsoft.com/office/drawing/2014/main" id="{07457226-EC16-9802-F13F-3D0421A1B342}"/>
                </a:ext>
              </a:extLst>
            </p:cNvPr>
            <p:cNvSpPr/>
            <p:nvPr/>
          </p:nvSpPr>
          <p:spPr>
            <a:xfrm rot="20312314">
              <a:off x="4415800" y="5645157"/>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生産終了</a:t>
              </a:r>
            </a:p>
          </p:txBody>
        </p:sp>
        <p:sp>
          <p:nvSpPr>
            <p:cNvPr id="125" name="TextBox 124">
              <a:extLst>
                <a:ext uri="{FF2B5EF4-FFF2-40B4-BE49-F238E27FC236}">
                  <a16:creationId xmlns:a16="http://schemas.microsoft.com/office/drawing/2014/main" id="{C6FA4085-1830-25F1-036A-878088CDEF58}"/>
                </a:ext>
              </a:extLst>
            </p:cNvPr>
            <p:cNvSpPr txBox="1"/>
            <p:nvPr/>
          </p:nvSpPr>
          <p:spPr>
            <a:xfrm rot="2213461">
              <a:off x="7753854" y="9382136"/>
              <a:ext cx="794307"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パーツの削減</a:t>
              </a:r>
            </a:p>
          </p:txBody>
        </p:sp>
        <p:sp>
          <p:nvSpPr>
            <p:cNvPr id="126" name="TextBox 125">
              <a:extLst>
                <a:ext uri="{FF2B5EF4-FFF2-40B4-BE49-F238E27FC236}">
                  <a16:creationId xmlns:a16="http://schemas.microsoft.com/office/drawing/2014/main" id="{20E86FD3-151F-37B8-ABD1-4416FDC3FED0}"/>
                </a:ext>
              </a:extLst>
            </p:cNvPr>
            <p:cNvSpPr txBox="1"/>
            <p:nvPr/>
          </p:nvSpPr>
          <p:spPr>
            <a:xfrm rot="17542023">
              <a:off x="5573263" y="10251260"/>
              <a:ext cx="529538"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現地製造</a:t>
              </a:r>
            </a:p>
          </p:txBody>
        </p:sp>
        <p:sp>
          <p:nvSpPr>
            <p:cNvPr id="127" name="TextBox 126">
              <a:extLst>
                <a:ext uri="{FF2B5EF4-FFF2-40B4-BE49-F238E27FC236}">
                  <a16:creationId xmlns:a16="http://schemas.microsoft.com/office/drawing/2014/main" id="{C6749D25-BF71-7BD7-C146-34D92F1CC140}"/>
                </a:ext>
              </a:extLst>
            </p:cNvPr>
            <p:cNvSpPr txBox="1"/>
            <p:nvPr/>
          </p:nvSpPr>
          <p:spPr>
            <a:xfrm rot="18637134">
              <a:off x="5125220" y="10036066"/>
              <a:ext cx="264768"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物流</a:t>
              </a:r>
            </a:p>
          </p:txBody>
        </p:sp>
        <p:sp>
          <p:nvSpPr>
            <p:cNvPr id="128" name="TextBox 127">
              <a:extLst>
                <a:ext uri="{FF2B5EF4-FFF2-40B4-BE49-F238E27FC236}">
                  <a16:creationId xmlns:a16="http://schemas.microsoft.com/office/drawing/2014/main" id="{D47FACEB-2375-B917-39EB-B75D6DB9DA4F}"/>
                </a:ext>
              </a:extLst>
            </p:cNvPr>
            <p:cNvSpPr txBox="1"/>
            <p:nvPr/>
          </p:nvSpPr>
          <p:spPr>
            <a:xfrm rot="21009446">
              <a:off x="4244613" y="8604264"/>
              <a:ext cx="264768"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寿命</a:t>
              </a:r>
            </a:p>
          </p:txBody>
        </p:sp>
        <p:sp>
          <p:nvSpPr>
            <p:cNvPr id="129" name="TextBox 128">
              <a:extLst>
                <a:ext uri="{FF2B5EF4-FFF2-40B4-BE49-F238E27FC236}">
                  <a16:creationId xmlns:a16="http://schemas.microsoft.com/office/drawing/2014/main" id="{4E73337E-E3FA-7B94-C6DD-3F98EB37F2E6}"/>
                </a:ext>
              </a:extLst>
            </p:cNvPr>
            <p:cNvSpPr txBox="1"/>
            <p:nvPr/>
          </p:nvSpPr>
          <p:spPr>
            <a:xfrm rot="2226155">
              <a:off x="4580199" y="7058801"/>
              <a:ext cx="926691"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フィードバック</a:t>
              </a:r>
            </a:p>
          </p:txBody>
        </p:sp>
        <p:sp>
          <p:nvSpPr>
            <p:cNvPr id="130" name="TextBox 129">
              <a:extLst>
                <a:ext uri="{FF2B5EF4-FFF2-40B4-BE49-F238E27FC236}">
                  <a16:creationId xmlns:a16="http://schemas.microsoft.com/office/drawing/2014/main" id="{50F0EC23-2164-471F-67D3-E39DFC0F8C50}"/>
                </a:ext>
              </a:extLst>
            </p:cNvPr>
            <p:cNvSpPr txBox="1"/>
            <p:nvPr/>
          </p:nvSpPr>
          <p:spPr>
            <a:xfrm rot="4011599">
              <a:off x="5341371" y="6497642"/>
              <a:ext cx="1059075"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回収とリサイクル</a:t>
              </a:r>
            </a:p>
          </p:txBody>
        </p:sp>
        <p:sp>
          <p:nvSpPr>
            <p:cNvPr id="131" name="TextBox 130">
              <a:extLst>
                <a:ext uri="{FF2B5EF4-FFF2-40B4-BE49-F238E27FC236}">
                  <a16:creationId xmlns:a16="http://schemas.microsoft.com/office/drawing/2014/main" id="{EDCC4D14-CFEA-9CA0-64E6-FD4873CD687F}"/>
                </a:ext>
              </a:extLst>
            </p:cNvPr>
            <p:cNvSpPr txBox="1"/>
            <p:nvPr/>
          </p:nvSpPr>
          <p:spPr>
            <a:xfrm rot="17599875">
              <a:off x="6950200" y="6405143"/>
              <a:ext cx="820312"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優先順位付け</a:t>
              </a:r>
            </a:p>
          </p:txBody>
        </p:sp>
        <p:sp>
          <p:nvSpPr>
            <p:cNvPr id="132" name="TextBox 131">
              <a:extLst>
                <a:ext uri="{FF2B5EF4-FFF2-40B4-BE49-F238E27FC236}">
                  <a16:creationId xmlns:a16="http://schemas.microsoft.com/office/drawing/2014/main" id="{49F90BF4-156E-1FFD-89D2-B3782282B942}"/>
                </a:ext>
              </a:extLst>
            </p:cNvPr>
            <p:cNvSpPr txBox="1"/>
            <p:nvPr/>
          </p:nvSpPr>
          <p:spPr>
            <a:xfrm rot="425550">
              <a:off x="8256929" y="8498454"/>
              <a:ext cx="794307"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重量の最小化</a:t>
              </a:r>
            </a:p>
          </p:txBody>
        </p:sp>
        <p:sp>
          <p:nvSpPr>
            <p:cNvPr id="133" name="TextBox 132">
              <a:extLst>
                <a:ext uri="{FF2B5EF4-FFF2-40B4-BE49-F238E27FC236}">
                  <a16:creationId xmlns:a16="http://schemas.microsoft.com/office/drawing/2014/main" id="{A9EBF09B-EC92-E696-5C52-5F0E39190B42}"/>
                </a:ext>
              </a:extLst>
            </p:cNvPr>
            <p:cNvSpPr txBox="1"/>
            <p:nvPr/>
          </p:nvSpPr>
          <p:spPr>
            <a:xfrm rot="3238587">
              <a:off x="7347794" y="9755916"/>
              <a:ext cx="926691"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エネルギー消費</a:t>
              </a:r>
            </a:p>
          </p:txBody>
        </p:sp>
        <p:sp>
          <p:nvSpPr>
            <p:cNvPr id="134" name="TextBox 133">
              <a:extLst>
                <a:ext uri="{FF2B5EF4-FFF2-40B4-BE49-F238E27FC236}">
                  <a16:creationId xmlns:a16="http://schemas.microsoft.com/office/drawing/2014/main" id="{4B191B0B-CDE0-DE7D-60A9-4872981217F4}"/>
                </a:ext>
              </a:extLst>
            </p:cNvPr>
            <p:cNvSpPr txBox="1"/>
            <p:nvPr/>
          </p:nvSpPr>
          <p:spPr>
            <a:xfrm rot="4882743">
              <a:off x="6677271" y="10369787"/>
              <a:ext cx="529538"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現地製造</a:t>
              </a:r>
            </a:p>
          </p:txBody>
        </p:sp>
        <p:sp>
          <p:nvSpPr>
            <p:cNvPr id="135" name="TextBox 134">
              <a:extLst>
                <a:ext uri="{FF2B5EF4-FFF2-40B4-BE49-F238E27FC236}">
                  <a16:creationId xmlns:a16="http://schemas.microsoft.com/office/drawing/2014/main" id="{1469B7C7-CD1F-11DB-E4D5-6CE0FADA11D7}"/>
                </a:ext>
              </a:extLst>
            </p:cNvPr>
            <p:cNvSpPr txBox="1"/>
            <p:nvPr/>
          </p:nvSpPr>
          <p:spPr>
            <a:xfrm rot="16640674">
              <a:off x="5784011" y="10047805"/>
              <a:ext cx="1231649" cy="158862"/>
            </a:xfrm>
            <a:prstGeom prst="rect">
              <a:avLst/>
            </a:prstGeom>
            <a:noFill/>
          </p:spPr>
          <p:txBody>
            <a:bodyPr wrap="none" lIns="0" tIns="0" rIns="0" bIns="0" rtlCol="0">
              <a:spAutoFit/>
            </a:bodyPr>
            <a:lstStyle/>
            <a:p>
              <a:pPr rtl="0"/>
              <a:r>
                <a:rPr lang="ja-JP" altLang="en-US" sz="700" dirty="0">
                  <a:ea typeface="Meiryo" panose="020B0604030504040204" pitchFamily="34" charset="-128"/>
                </a:rPr>
                <a:t>パッケージの最適化</a:t>
              </a:r>
            </a:p>
          </p:txBody>
        </p:sp>
        <p:sp>
          <p:nvSpPr>
            <p:cNvPr id="136" name="TextBox 135">
              <a:extLst>
                <a:ext uri="{FF2B5EF4-FFF2-40B4-BE49-F238E27FC236}">
                  <a16:creationId xmlns:a16="http://schemas.microsoft.com/office/drawing/2014/main" id="{27A51488-1431-016B-3140-8F6738EEEBF8}"/>
                </a:ext>
              </a:extLst>
            </p:cNvPr>
            <p:cNvSpPr txBox="1"/>
            <p:nvPr/>
          </p:nvSpPr>
          <p:spPr>
            <a:xfrm rot="19213167">
              <a:off x="4606089" y="9290485"/>
              <a:ext cx="1456229"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メンテナンスのしやすさ</a:t>
              </a:r>
            </a:p>
          </p:txBody>
        </p:sp>
        <p:sp>
          <p:nvSpPr>
            <p:cNvPr id="137" name="TextBox 136">
              <a:extLst>
                <a:ext uri="{FF2B5EF4-FFF2-40B4-BE49-F238E27FC236}">
                  <a16:creationId xmlns:a16="http://schemas.microsoft.com/office/drawing/2014/main" id="{6B70A33F-6E30-34FA-C266-E9EA6F02EA95}"/>
                </a:ext>
              </a:extLst>
            </p:cNvPr>
            <p:cNvSpPr txBox="1"/>
            <p:nvPr/>
          </p:nvSpPr>
          <p:spPr>
            <a:xfrm rot="521209">
              <a:off x="4174473" y="7998312"/>
              <a:ext cx="1359305"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パフォーマンス データ</a:t>
              </a:r>
            </a:p>
          </p:txBody>
        </p:sp>
        <p:sp>
          <p:nvSpPr>
            <p:cNvPr id="138" name="TextBox 137">
              <a:extLst>
                <a:ext uri="{FF2B5EF4-FFF2-40B4-BE49-F238E27FC236}">
                  <a16:creationId xmlns:a16="http://schemas.microsoft.com/office/drawing/2014/main" id="{F72777BC-C002-8664-9683-538FC30FAAFE}"/>
                </a:ext>
              </a:extLst>
            </p:cNvPr>
            <p:cNvSpPr txBox="1"/>
            <p:nvPr/>
          </p:nvSpPr>
          <p:spPr>
            <a:xfrm rot="18486463">
              <a:off x="6702822" y="7025033"/>
              <a:ext cx="1756459"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ライフサイクル アセスメント</a:t>
              </a:r>
            </a:p>
          </p:txBody>
        </p:sp>
        <p:sp>
          <p:nvSpPr>
            <p:cNvPr id="139" name="TextBox 138">
              <a:extLst>
                <a:ext uri="{FF2B5EF4-FFF2-40B4-BE49-F238E27FC236}">
                  <a16:creationId xmlns:a16="http://schemas.microsoft.com/office/drawing/2014/main" id="{F8A718B7-629E-2A80-D39A-57F59BDBAB64}"/>
                </a:ext>
              </a:extLst>
            </p:cNvPr>
            <p:cNvSpPr txBox="1"/>
            <p:nvPr/>
          </p:nvSpPr>
          <p:spPr>
            <a:xfrm rot="16544810">
              <a:off x="6076631" y="6555605"/>
              <a:ext cx="1456230"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ユーザーとコンテキスト</a:t>
              </a:r>
            </a:p>
          </p:txBody>
        </p:sp>
        <p:sp>
          <p:nvSpPr>
            <p:cNvPr id="140" name="TextBox 139">
              <a:extLst>
                <a:ext uri="{FF2B5EF4-FFF2-40B4-BE49-F238E27FC236}">
                  <a16:creationId xmlns:a16="http://schemas.microsoft.com/office/drawing/2014/main" id="{005C8BFD-E4D6-C9A1-B7E2-F9AE8F721413}"/>
                </a:ext>
              </a:extLst>
            </p:cNvPr>
            <p:cNvSpPr txBox="1"/>
            <p:nvPr/>
          </p:nvSpPr>
          <p:spPr>
            <a:xfrm rot="19409685">
              <a:off x="7378744" y="7218769"/>
              <a:ext cx="1191459"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サステナブルな材料</a:t>
              </a:r>
            </a:p>
          </p:txBody>
        </p:sp>
        <p:sp>
          <p:nvSpPr>
            <p:cNvPr id="141" name="TextBox 140">
              <a:extLst>
                <a:ext uri="{FF2B5EF4-FFF2-40B4-BE49-F238E27FC236}">
                  <a16:creationId xmlns:a16="http://schemas.microsoft.com/office/drawing/2014/main" id="{471BC5F9-7B17-57B0-2F9C-A10CDD70530D}"/>
                </a:ext>
              </a:extLst>
            </p:cNvPr>
            <p:cNvSpPr txBox="1"/>
            <p:nvPr/>
          </p:nvSpPr>
          <p:spPr>
            <a:xfrm rot="20127335">
              <a:off x="8266371" y="7440742"/>
              <a:ext cx="661923"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効率と属性</a:t>
              </a:r>
            </a:p>
          </p:txBody>
        </p:sp>
        <p:sp>
          <p:nvSpPr>
            <p:cNvPr id="142" name="TextBox 141">
              <a:extLst>
                <a:ext uri="{FF2B5EF4-FFF2-40B4-BE49-F238E27FC236}">
                  <a16:creationId xmlns:a16="http://schemas.microsoft.com/office/drawing/2014/main" id="{2A5BA314-5CE4-E959-76AA-3673F2BB6E31}"/>
                </a:ext>
              </a:extLst>
            </p:cNvPr>
            <p:cNvSpPr txBox="1"/>
            <p:nvPr/>
          </p:nvSpPr>
          <p:spPr>
            <a:xfrm rot="21093328">
              <a:off x="8374488" y="7949023"/>
              <a:ext cx="661923"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調達と場所</a:t>
              </a:r>
            </a:p>
          </p:txBody>
        </p:sp>
        <p:sp>
          <p:nvSpPr>
            <p:cNvPr id="143" name="TextBox 142">
              <a:extLst>
                <a:ext uri="{FF2B5EF4-FFF2-40B4-BE49-F238E27FC236}">
                  <a16:creationId xmlns:a16="http://schemas.microsoft.com/office/drawing/2014/main" id="{1C05181C-21D7-C017-A4A3-CA859BE73A0C}"/>
                </a:ext>
              </a:extLst>
            </p:cNvPr>
            <p:cNvSpPr txBox="1"/>
            <p:nvPr/>
          </p:nvSpPr>
          <p:spPr>
            <a:xfrm rot="3066300">
              <a:off x="5063827" y="6440143"/>
              <a:ext cx="264768"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解体</a:t>
              </a:r>
            </a:p>
          </p:txBody>
        </p:sp>
        <p:sp>
          <p:nvSpPr>
            <p:cNvPr id="144" name="TextBox 143">
              <a:extLst>
                <a:ext uri="{FF2B5EF4-FFF2-40B4-BE49-F238E27FC236}">
                  <a16:creationId xmlns:a16="http://schemas.microsoft.com/office/drawing/2014/main" id="{5F371BD1-8E1D-46E5-F3BA-F8BF0720F417}"/>
                </a:ext>
              </a:extLst>
            </p:cNvPr>
            <p:cNvSpPr txBox="1"/>
            <p:nvPr/>
          </p:nvSpPr>
          <p:spPr>
            <a:xfrm rot="4840193">
              <a:off x="6062506" y="6089011"/>
              <a:ext cx="529538"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生産再開</a:t>
              </a:r>
            </a:p>
          </p:txBody>
        </p:sp>
        <p:sp>
          <p:nvSpPr>
            <p:cNvPr id="145" name="Oval 144">
              <a:extLst>
                <a:ext uri="{FF2B5EF4-FFF2-40B4-BE49-F238E27FC236}">
                  <a16:creationId xmlns:a16="http://schemas.microsoft.com/office/drawing/2014/main" id="{3B76667E-5AA5-500F-8098-8AEE62EFE68D}"/>
                </a:ext>
              </a:extLst>
            </p:cNvPr>
            <p:cNvSpPr/>
            <p:nvPr/>
          </p:nvSpPr>
          <p:spPr>
            <a:xfrm>
              <a:off x="6271453" y="7971051"/>
              <a:ext cx="748047" cy="74804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146" name="TextBox 145">
              <a:extLst>
                <a:ext uri="{FF2B5EF4-FFF2-40B4-BE49-F238E27FC236}">
                  <a16:creationId xmlns:a16="http://schemas.microsoft.com/office/drawing/2014/main" id="{BD39E03F-2C53-3B6B-E551-AF643734E423}"/>
                </a:ext>
              </a:extLst>
            </p:cNvPr>
            <p:cNvSpPr txBox="1"/>
            <p:nvPr/>
          </p:nvSpPr>
          <p:spPr>
            <a:xfrm rot="1448339">
              <a:off x="7930942" y="8932201"/>
              <a:ext cx="926691"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モジュール設計</a:t>
              </a:r>
            </a:p>
          </p:txBody>
        </p:sp>
        <p:sp>
          <p:nvSpPr>
            <p:cNvPr id="147" name="TextBox 146">
              <a:extLst>
                <a:ext uri="{FF2B5EF4-FFF2-40B4-BE49-F238E27FC236}">
                  <a16:creationId xmlns:a16="http://schemas.microsoft.com/office/drawing/2014/main" id="{85157A4E-E871-4C53-6E14-C58457AE1085}"/>
                </a:ext>
              </a:extLst>
            </p:cNvPr>
            <p:cNvSpPr txBox="1"/>
            <p:nvPr/>
          </p:nvSpPr>
          <p:spPr>
            <a:xfrm rot="4094976">
              <a:off x="7184147" y="10224355"/>
              <a:ext cx="529538" cy="158862"/>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資材効率</a:t>
              </a:r>
            </a:p>
          </p:txBody>
        </p:sp>
        <p:sp>
          <p:nvSpPr>
            <p:cNvPr id="148" name="TextBox 147">
              <a:extLst>
                <a:ext uri="{FF2B5EF4-FFF2-40B4-BE49-F238E27FC236}">
                  <a16:creationId xmlns:a16="http://schemas.microsoft.com/office/drawing/2014/main" id="{463294E9-1992-74D9-FC17-1B7A01A25730}"/>
                </a:ext>
              </a:extLst>
            </p:cNvPr>
            <p:cNvSpPr txBox="1"/>
            <p:nvPr/>
          </p:nvSpPr>
          <p:spPr>
            <a:xfrm rot="20136704">
              <a:off x="4385104" y="8973362"/>
              <a:ext cx="926691"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修復のしやすさ</a:t>
              </a:r>
            </a:p>
          </p:txBody>
        </p:sp>
        <p:sp>
          <p:nvSpPr>
            <p:cNvPr id="149" name="TextBox 148">
              <a:extLst>
                <a:ext uri="{FF2B5EF4-FFF2-40B4-BE49-F238E27FC236}">
                  <a16:creationId xmlns:a16="http://schemas.microsoft.com/office/drawing/2014/main" id="{A1CBE21F-DE93-F99F-39C4-A8E4BC55465E}"/>
                </a:ext>
              </a:extLst>
            </p:cNvPr>
            <p:cNvSpPr txBox="1"/>
            <p:nvPr/>
          </p:nvSpPr>
          <p:spPr>
            <a:xfrm rot="1314127">
              <a:off x="4338865" y="7447672"/>
              <a:ext cx="661923" cy="158862"/>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反復と更新</a:t>
              </a:r>
            </a:p>
          </p:txBody>
        </p:sp>
        <p:sp>
          <p:nvSpPr>
            <p:cNvPr id="150" name="Rectangle 149">
              <a:extLst>
                <a:ext uri="{FF2B5EF4-FFF2-40B4-BE49-F238E27FC236}">
                  <a16:creationId xmlns:a16="http://schemas.microsoft.com/office/drawing/2014/main" id="{CF76ED4D-4C80-A950-CF69-D9FF9803E235}"/>
                </a:ext>
              </a:extLst>
            </p:cNvPr>
            <p:cNvSpPr/>
            <p:nvPr/>
          </p:nvSpPr>
          <p:spPr>
            <a:xfrm rot="14668184">
              <a:off x="3391755" y="8185476"/>
              <a:ext cx="2795463" cy="1818925"/>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耐久性</a:t>
              </a:r>
            </a:p>
          </p:txBody>
        </p:sp>
      </p:grpSp>
      <p:grpSp>
        <p:nvGrpSpPr>
          <p:cNvPr id="213" name="Group 212">
            <a:extLst>
              <a:ext uri="{FF2B5EF4-FFF2-40B4-BE49-F238E27FC236}">
                <a16:creationId xmlns:a16="http://schemas.microsoft.com/office/drawing/2014/main" id="{BA80A4EA-834D-5C7F-45FC-6807EDFA2DED}"/>
              </a:ext>
            </a:extLst>
          </p:cNvPr>
          <p:cNvGrpSpPr/>
          <p:nvPr/>
        </p:nvGrpSpPr>
        <p:grpSpPr>
          <a:xfrm>
            <a:off x="368490" y="1385558"/>
            <a:ext cx="4080353" cy="1450340"/>
            <a:chOff x="368490" y="1434287"/>
            <a:chExt cx="4080353" cy="1450340"/>
          </a:xfrm>
        </p:grpSpPr>
        <p:grpSp>
          <p:nvGrpSpPr>
            <p:cNvPr id="163" name="Group 162">
              <a:extLst>
                <a:ext uri="{FF2B5EF4-FFF2-40B4-BE49-F238E27FC236}">
                  <a16:creationId xmlns:a16="http://schemas.microsoft.com/office/drawing/2014/main" id="{CE27AFEB-1ED6-C2B4-6A7E-0FDF255415B4}"/>
                </a:ext>
              </a:extLst>
            </p:cNvPr>
            <p:cNvGrpSpPr/>
            <p:nvPr/>
          </p:nvGrpSpPr>
          <p:grpSpPr>
            <a:xfrm>
              <a:off x="368490" y="1434287"/>
              <a:ext cx="4074430" cy="138499"/>
              <a:chOff x="368490" y="1403807"/>
              <a:chExt cx="4074430" cy="138499"/>
            </a:xfrm>
          </p:grpSpPr>
          <p:sp>
            <p:nvSpPr>
              <p:cNvPr id="158" name="TextBox 157">
                <a:extLst>
                  <a:ext uri="{FF2B5EF4-FFF2-40B4-BE49-F238E27FC236}">
                    <a16:creationId xmlns:a16="http://schemas.microsoft.com/office/drawing/2014/main" id="{16EF50AC-7970-EE80-E26B-F66F88B75DDB}"/>
                  </a:ext>
                </a:extLst>
              </p:cNvPr>
              <p:cNvSpPr txBox="1"/>
              <p:nvPr/>
            </p:nvSpPr>
            <p:spPr>
              <a:xfrm>
                <a:off x="368490" y="1403807"/>
                <a:ext cx="4071937" cy="138499"/>
              </a:xfrm>
              <a:prstGeom prst="rect">
                <a:avLst/>
              </a:prstGeom>
              <a:noFill/>
            </p:spPr>
            <p:txBody>
              <a:bodyPr wrap="square" lIns="0" tIns="0" rIns="0" bIns="0" rtlCol="0" anchor="ctr" anchorCtr="0">
                <a:spAutoFit/>
              </a:bodyPr>
              <a:lstStyle/>
              <a:p>
                <a:pPr rtl="0">
                  <a:buClr>
                    <a:schemeClr val="bg2"/>
                  </a:buClr>
                </a:pPr>
                <a:r>
                  <a:rPr lang="ja-JP" altLang="en-US" sz="900" b="1" spc="200" dirty="0">
                    <a:solidFill>
                      <a:schemeClr val="accent1"/>
                    </a:solidFill>
                    <a:latin typeface="+mj-lt"/>
                    <a:ea typeface="Meiryo" panose="020B0604030504040204" pitchFamily="34" charset="-128"/>
                    <a:cs typeface="+mj-cs"/>
                  </a:rPr>
                  <a:t>構成</a:t>
                </a:r>
                <a:r>
                  <a:rPr lang="en-US" altLang="ja-JP" sz="900" b="1" spc="200" dirty="0">
                    <a:solidFill>
                      <a:schemeClr val="accent1"/>
                    </a:solidFill>
                    <a:latin typeface="+mj-lt"/>
                    <a:ea typeface="Meiryo" panose="020B0604030504040204" pitchFamily="34" charset="-128"/>
                    <a:cs typeface="+mj-cs"/>
                  </a:rPr>
                  <a:t>:</a:t>
                </a:r>
              </a:p>
            </p:txBody>
          </p:sp>
          <p:cxnSp>
            <p:nvCxnSpPr>
              <p:cNvPr id="159" name="Straight Connector 158">
                <a:extLst>
                  <a:ext uri="{FF2B5EF4-FFF2-40B4-BE49-F238E27FC236}">
                    <a16:creationId xmlns:a16="http://schemas.microsoft.com/office/drawing/2014/main" id="{AF40E49B-D3FB-816F-A5E4-33FCB54B9D31}"/>
                  </a:ext>
                </a:extLst>
              </p:cNvPr>
              <p:cNvCxnSpPr>
                <a:cxnSpLocks/>
              </p:cNvCxnSpPr>
              <p:nvPr/>
            </p:nvCxnSpPr>
            <p:spPr>
              <a:xfrm>
                <a:off x="806027" y="1473056"/>
                <a:ext cx="363689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64" name="Title 19">
              <a:extLst>
                <a:ext uri="{FF2B5EF4-FFF2-40B4-BE49-F238E27FC236}">
                  <a16:creationId xmlns:a16="http://schemas.microsoft.com/office/drawing/2014/main" id="{3B3157BD-ADB6-E8E4-AF94-571A8071B028}"/>
                </a:ext>
              </a:extLst>
            </p:cNvPr>
            <p:cNvSpPr txBox="1">
              <a:spLocks/>
            </p:cNvSpPr>
            <p:nvPr/>
          </p:nvSpPr>
          <p:spPr>
            <a:xfrm>
              <a:off x="368490" y="1628691"/>
              <a:ext cx="4074430"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altLang="en-US" sz="1200" dirty="0">
                  <a:ea typeface="Meiryo" panose="020B0604030504040204" pitchFamily="34" charset="-128"/>
                  <a:cs typeface="+mj-cs"/>
                </a:rPr>
                <a:t>サステナビリティを考慮した製品や機械アセンブリを設計するためのフレームワークを、視覚的に表現した</a:t>
              </a:r>
              <a:br>
                <a:rPr lang="ja-JP" altLang="en-US" sz="1200" dirty="0">
                  <a:ea typeface="Meiryo" panose="020B0604030504040204" pitchFamily="34" charset="-128"/>
                  <a:cs typeface="+mj-cs"/>
                </a:rPr>
              </a:br>
              <a:r>
                <a:rPr lang="ja-JP" altLang="en-US" sz="1200" dirty="0">
                  <a:ea typeface="Meiryo" panose="020B0604030504040204" pitchFamily="34" charset="-128"/>
                  <a:cs typeface="+mj-cs"/>
                </a:rPr>
                <a:t>ものです。</a:t>
              </a:r>
            </a:p>
          </p:txBody>
        </p:sp>
        <p:grpSp>
          <p:nvGrpSpPr>
            <p:cNvPr id="192" name="Group 191">
              <a:extLst>
                <a:ext uri="{FF2B5EF4-FFF2-40B4-BE49-F238E27FC236}">
                  <a16:creationId xmlns:a16="http://schemas.microsoft.com/office/drawing/2014/main" id="{8B02DB7D-3230-D558-9B3E-09D16EB04FCF}"/>
                </a:ext>
              </a:extLst>
            </p:cNvPr>
            <p:cNvGrpSpPr/>
            <p:nvPr/>
          </p:nvGrpSpPr>
          <p:grpSpPr>
            <a:xfrm>
              <a:off x="368491" y="2269074"/>
              <a:ext cx="4080352" cy="615553"/>
              <a:chOff x="368491" y="2676458"/>
              <a:chExt cx="4080352" cy="615553"/>
            </a:xfrm>
          </p:grpSpPr>
          <p:sp>
            <p:nvSpPr>
              <p:cNvPr id="190" name="Oval 189">
                <a:extLst>
                  <a:ext uri="{FF2B5EF4-FFF2-40B4-BE49-F238E27FC236}">
                    <a16:creationId xmlns:a16="http://schemas.microsoft.com/office/drawing/2014/main" id="{C496FA4C-3C82-CB82-96FE-E489D7BC91A3}"/>
                  </a:ext>
                </a:extLst>
              </p:cNvPr>
              <p:cNvSpPr/>
              <p:nvPr/>
            </p:nvSpPr>
            <p:spPr>
              <a:xfrm>
                <a:off x="368491" y="2711572"/>
                <a:ext cx="102998" cy="102998"/>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191" name="Title 5">
                <a:extLst>
                  <a:ext uri="{FF2B5EF4-FFF2-40B4-BE49-F238E27FC236}">
                    <a16:creationId xmlns:a16="http://schemas.microsoft.com/office/drawing/2014/main" id="{99E82831-B04E-BA0F-710C-71C1623D5AF4}"/>
                  </a:ext>
                </a:extLst>
              </p:cNvPr>
              <p:cNvSpPr txBox="1">
                <a:spLocks/>
              </p:cNvSpPr>
              <p:nvPr/>
            </p:nvSpPr>
            <p:spPr>
              <a:xfrm>
                <a:off x="597694" y="2676458"/>
                <a:ext cx="3851149" cy="61555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1000" dirty="0">
                    <a:ea typeface="Meiryo" panose="020B0604030504040204" pitchFamily="34" charset="-128"/>
                  </a:rPr>
                  <a:t>ホイールの各スポーク（軸）は、製品ライフサイクル全体を一連のプロセスとしてステージごとに段階に分け、それぞれにガイドラインが関連付けられています。これらのステージは、持続可能な開発や意思決定に組み込めるように設計されています。</a:t>
                </a:r>
              </a:p>
            </p:txBody>
          </p:sp>
        </p:grpSp>
      </p:grpSp>
      <p:grpSp>
        <p:nvGrpSpPr>
          <p:cNvPr id="214" name="Group 213">
            <a:extLst>
              <a:ext uri="{FF2B5EF4-FFF2-40B4-BE49-F238E27FC236}">
                <a16:creationId xmlns:a16="http://schemas.microsoft.com/office/drawing/2014/main" id="{581EF69B-C81F-46E8-C506-9B5812B149E7}"/>
              </a:ext>
            </a:extLst>
          </p:cNvPr>
          <p:cNvGrpSpPr/>
          <p:nvPr/>
        </p:nvGrpSpPr>
        <p:grpSpPr>
          <a:xfrm>
            <a:off x="368490" y="3080098"/>
            <a:ext cx="4080353" cy="1728148"/>
            <a:chOff x="368490" y="3141058"/>
            <a:chExt cx="4080353" cy="1728148"/>
          </a:xfrm>
        </p:grpSpPr>
        <p:grpSp>
          <p:nvGrpSpPr>
            <p:cNvPr id="195" name="Group 194">
              <a:extLst>
                <a:ext uri="{FF2B5EF4-FFF2-40B4-BE49-F238E27FC236}">
                  <a16:creationId xmlns:a16="http://schemas.microsoft.com/office/drawing/2014/main" id="{657A77DA-4CF0-5E5B-0DBF-4112CD839592}"/>
                </a:ext>
              </a:extLst>
            </p:cNvPr>
            <p:cNvGrpSpPr/>
            <p:nvPr/>
          </p:nvGrpSpPr>
          <p:grpSpPr>
            <a:xfrm>
              <a:off x="368490" y="3141058"/>
              <a:ext cx="4074430" cy="138499"/>
              <a:chOff x="368490" y="1403807"/>
              <a:chExt cx="4074430" cy="138499"/>
            </a:xfrm>
          </p:grpSpPr>
          <p:sp>
            <p:nvSpPr>
              <p:cNvPr id="200" name="TextBox 199">
                <a:extLst>
                  <a:ext uri="{FF2B5EF4-FFF2-40B4-BE49-F238E27FC236}">
                    <a16:creationId xmlns:a16="http://schemas.microsoft.com/office/drawing/2014/main" id="{B782FBD6-7D28-4637-CB49-B95D7D6BCA38}"/>
                  </a:ext>
                </a:extLst>
              </p:cNvPr>
              <p:cNvSpPr txBox="1"/>
              <p:nvPr/>
            </p:nvSpPr>
            <p:spPr>
              <a:xfrm>
                <a:off x="368490" y="1403807"/>
                <a:ext cx="4071937" cy="138499"/>
              </a:xfrm>
              <a:prstGeom prst="rect">
                <a:avLst/>
              </a:prstGeom>
              <a:noFill/>
            </p:spPr>
            <p:txBody>
              <a:bodyPr wrap="square" lIns="0" tIns="0" rIns="0" bIns="0" rtlCol="0" anchor="ctr" anchorCtr="0">
                <a:spAutoFit/>
              </a:bodyPr>
              <a:lstStyle/>
              <a:p>
                <a:pPr rtl="0">
                  <a:buClr>
                    <a:schemeClr val="bg2"/>
                  </a:buClr>
                </a:pPr>
                <a:r>
                  <a:rPr lang="ja-JP" altLang="en-US" sz="900" b="1" spc="200" dirty="0">
                    <a:solidFill>
                      <a:schemeClr val="accent1"/>
                    </a:solidFill>
                    <a:latin typeface="+mj-lt"/>
                    <a:ea typeface="Meiryo" panose="020B0604030504040204" pitchFamily="34" charset="-128"/>
                    <a:cs typeface="+mj-cs"/>
                  </a:rPr>
                  <a:t>目的</a:t>
                </a:r>
                <a:r>
                  <a:rPr lang="en-US" altLang="ja-JP" sz="900" b="1" spc="200" dirty="0">
                    <a:solidFill>
                      <a:schemeClr val="accent1"/>
                    </a:solidFill>
                    <a:latin typeface="+mj-lt"/>
                    <a:ea typeface="Meiryo" panose="020B0604030504040204" pitchFamily="34" charset="-128"/>
                    <a:cs typeface="+mj-cs"/>
                  </a:rPr>
                  <a:t>:</a:t>
                </a:r>
              </a:p>
            </p:txBody>
          </p:sp>
          <p:cxnSp>
            <p:nvCxnSpPr>
              <p:cNvPr id="201" name="Straight Connector 200">
                <a:extLst>
                  <a:ext uri="{FF2B5EF4-FFF2-40B4-BE49-F238E27FC236}">
                    <a16:creationId xmlns:a16="http://schemas.microsoft.com/office/drawing/2014/main" id="{ACB2895E-BAEB-F8DB-35C2-9FCCCAF6E81A}"/>
                  </a:ext>
                </a:extLst>
              </p:cNvPr>
              <p:cNvCxnSpPr>
                <a:cxnSpLocks/>
              </p:cNvCxnSpPr>
              <p:nvPr/>
            </p:nvCxnSpPr>
            <p:spPr>
              <a:xfrm>
                <a:off x="806027" y="1473056"/>
                <a:ext cx="363689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96" name="Title 19">
              <a:extLst>
                <a:ext uri="{FF2B5EF4-FFF2-40B4-BE49-F238E27FC236}">
                  <a16:creationId xmlns:a16="http://schemas.microsoft.com/office/drawing/2014/main" id="{222E4A1D-4471-0BE1-80D6-DBF0262F6258}"/>
                </a:ext>
              </a:extLst>
            </p:cNvPr>
            <p:cNvSpPr txBox="1">
              <a:spLocks/>
            </p:cNvSpPr>
            <p:nvPr/>
          </p:nvSpPr>
          <p:spPr>
            <a:xfrm>
              <a:off x="368490" y="3335462"/>
              <a:ext cx="4074430" cy="73866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altLang="en-US" sz="1200" dirty="0">
                  <a:ea typeface="Meiryo" panose="020B0604030504040204" pitchFamily="34" charset="-128"/>
                  <a:cs typeface="+mj-cs"/>
                </a:rPr>
                <a:t>設計者、エンジニア、および学生を対象に、環境的、社会的、経済的要素を考慮しつつ、当初のアイデア出しから</a:t>
              </a:r>
              <a:br>
                <a:rPr lang="ja-JP" altLang="en-US" sz="1200" dirty="0">
                  <a:ea typeface="Meiryo" panose="020B0604030504040204" pitchFamily="34" charset="-128"/>
                  <a:cs typeface="+mj-cs"/>
                </a:rPr>
              </a:br>
              <a:r>
                <a:rPr lang="ja-JP" altLang="en-US" sz="1200" dirty="0">
                  <a:ea typeface="Meiryo" panose="020B0604030504040204" pitchFamily="34" charset="-128"/>
                  <a:cs typeface="+mj-cs"/>
                </a:rPr>
                <a:t>使用済み製品の再生利用に至るまで、製品のライフサイクル全体を通じて指南します。 </a:t>
              </a:r>
            </a:p>
          </p:txBody>
        </p:sp>
        <p:grpSp>
          <p:nvGrpSpPr>
            <p:cNvPr id="202" name="Group 201">
              <a:extLst>
                <a:ext uri="{FF2B5EF4-FFF2-40B4-BE49-F238E27FC236}">
                  <a16:creationId xmlns:a16="http://schemas.microsoft.com/office/drawing/2014/main" id="{C491624E-B34C-B960-9199-3464CF3E6F9A}"/>
                </a:ext>
              </a:extLst>
            </p:cNvPr>
            <p:cNvGrpSpPr/>
            <p:nvPr/>
          </p:nvGrpSpPr>
          <p:grpSpPr>
            <a:xfrm>
              <a:off x="368491" y="4166559"/>
              <a:ext cx="4080352" cy="307777"/>
              <a:chOff x="368491" y="2676458"/>
              <a:chExt cx="4080352" cy="307777"/>
            </a:xfrm>
          </p:grpSpPr>
          <p:sp>
            <p:nvSpPr>
              <p:cNvPr id="203" name="Oval 202">
                <a:extLst>
                  <a:ext uri="{FF2B5EF4-FFF2-40B4-BE49-F238E27FC236}">
                    <a16:creationId xmlns:a16="http://schemas.microsoft.com/office/drawing/2014/main" id="{56DCECFC-83FA-D68F-8127-687F082702B9}"/>
                  </a:ext>
                </a:extLst>
              </p:cNvPr>
              <p:cNvSpPr/>
              <p:nvPr/>
            </p:nvSpPr>
            <p:spPr>
              <a:xfrm>
                <a:off x="368491" y="2711572"/>
                <a:ext cx="102998" cy="102998"/>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204" name="Title 5">
                <a:extLst>
                  <a:ext uri="{FF2B5EF4-FFF2-40B4-BE49-F238E27FC236}">
                    <a16:creationId xmlns:a16="http://schemas.microsoft.com/office/drawing/2014/main" id="{EEABE3EC-EBD5-BD8B-80A5-6B3451A01B1D}"/>
                  </a:ext>
                </a:extLst>
              </p:cNvPr>
              <p:cNvSpPr txBox="1">
                <a:spLocks/>
              </p:cNvSpPr>
              <p:nvPr/>
            </p:nvSpPr>
            <p:spPr>
              <a:xfrm>
                <a:off x="597694" y="2676458"/>
                <a:ext cx="3851149" cy="3077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1000" dirty="0">
                    <a:ea typeface="Meiryo" panose="020B0604030504040204" pitchFamily="34" charset="-128"/>
                  </a:rPr>
                  <a:t>サステナビリティが設計および生産プロセスの各段階へ構築できるよう支援。</a:t>
                </a:r>
              </a:p>
            </p:txBody>
          </p:sp>
        </p:grpSp>
        <p:grpSp>
          <p:nvGrpSpPr>
            <p:cNvPr id="210" name="Group 209">
              <a:extLst>
                <a:ext uri="{FF2B5EF4-FFF2-40B4-BE49-F238E27FC236}">
                  <a16:creationId xmlns:a16="http://schemas.microsoft.com/office/drawing/2014/main" id="{7ADD764F-A9D9-2336-FA3C-518FED0569A3}"/>
                </a:ext>
              </a:extLst>
            </p:cNvPr>
            <p:cNvGrpSpPr/>
            <p:nvPr/>
          </p:nvGrpSpPr>
          <p:grpSpPr>
            <a:xfrm>
              <a:off x="368491" y="4561429"/>
              <a:ext cx="4080352" cy="307777"/>
              <a:chOff x="368491" y="2676458"/>
              <a:chExt cx="4080352" cy="307777"/>
            </a:xfrm>
          </p:grpSpPr>
          <p:sp>
            <p:nvSpPr>
              <p:cNvPr id="211" name="Oval 210">
                <a:extLst>
                  <a:ext uri="{FF2B5EF4-FFF2-40B4-BE49-F238E27FC236}">
                    <a16:creationId xmlns:a16="http://schemas.microsoft.com/office/drawing/2014/main" id="{67A32D6C-A453-A62A-F430-E279D3A0577D}"/>
                  </a:ext>
                </a:extLst>
              </p:cNvPr>
              <p:cNvSpPr/>
              <p:nvPr/>
            </p:nvSpPr>
            <p:spPr>
              <a:xfrm>
                <a:off x="368491" y="2711572"/>
                <a:ext cx="102998" cy="102998"/>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212" name="Title 5">
                <a:extLst>
                  <a:ext uri="{FF2B5EF4-FFF2-40B4-BE49-F238E27FC236}">
                    <a16:creationId xmlns:a16="http://schemas.microsoft.com/office/drawing/2014/main" id="{08F62BD9-9C7B-8538-6F28-D1323580FD8B}"/>
                  </a:ext>
                </a:extLst>
              </p:cNvPr>
              <p:cNvSpPr txBox="1">
                <a:spLocks/>
              </p:cNvSpPr>
              <p:nvPr/>
            </p:nvSpPr>
            <p:spPr>
              <a:xfrm>
                <a:off x="597694" y="2676458"/>
                <a:ext cx="3851149" cy="3077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1000" dirty="0">
                    <a:ea typeface="Meiryo" panose="020B0604030504040204" pitchFamily="34" charset="-128"/>
                  </a:rPr>
                  <a:t>バリュー チェーン全体を通じてサステナビリティに対応することの重要性を強調しています。</a:t>
                </a:r>
              </a:p>
            </p:txBody>
          </p:sp>
        </p:grpSp>
      </p:grpSp>
      <p:cxnSp>
        <p:nvCxnSpPr>
          <p:cNvPr id="215" name="Straight Connector 214">
            <a:extLst>
              <a:ext uri="{FF2B5EF4-FFF2-40B4-BE49-F238E27FC236}">
                <a16:creationId xmlns:a16="http://schemas.microsoft.com/office/drawing/2014/main" id="{00950545-50E2-AFA3-B3A9-7715FE403EA4}"/>
              </a:ext>
            </a:extLst>
          </p:cNvPr>
          <p:cNvCxnSpPr>
            <a:cxnSpLocks/>
            <a:stCxn id="203" idx="4"/>
            <a:endCxn id="211" idx="0"/>
          </p:cNvCxnSpPr>
          <p:nvPr/>
        </p:nvCxnSpPr>
        <p:spPr>
          <a:xfrm>
            <a:off x="419990" y="4243711"/>
            <a:ext cx="0" cy="291872"/>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794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hower head&#10;&#10;Description automatically generated">
            <a:extLst>
              <a:ext uri="{FF2B5EF4-FFF2-40B4-BE49-F238E27FC236}">
                <a16:creationId xmlns:a16="http://schemas.microsoft.com/office/drawing/2014/main" id="{44503AF1-E3F9-28D7-4852-2669DA41A7A7}"/>
              </a:ext>
            </a:extLst>
          </p:cNvPr>
          <p:cNvPicPr>
            <a:picLocks noChangeAspect="1"/>
          </p:cNvPicPr>
          <p:nvPr/>
        </p:nvPicPr>
        <p:blipFill rotWithShape="1">
          <a:blip r:embed="rId3"/>
          <a:srcRect l="5702" t="8848" r="48898" b="8757"/>
          <a:stretch/>
        </p:blipFill>
        <p:spPr>
          <a:xfrm>
            <a:off x="5604432" y="5688"/>
            <a:ext cx="3539568" cy="5137812"/>
          </a:xfrm>
          <a:prstGeom prst="rect">
            <a:avLst/>
          </a:prstGeom>
        </p:spPr>
      </p:pic>
      <p:sp>
        <p:nvSpPr>
          <p:cNvPr id="2" name="Rectangle 1">
            <a:extLst>
              <a:ext uri="{FF2B5EF4-FFF2-40B4-BE49-F238E27FC236}">
                <a16:creationId xmlns:a16="http://schemas.microsoft.com/office/drawing/2014/main" id="{07A22496-E90A-6F76-6E16-9E2B1DB93093}"/>
              </a:ext>
            </a:extLst>
          </p:cNvPr>
          <p:cNvSpPr>
            <a:spLocks/>
          </p:cNvSpPr>
          <p:nvPr/>
        </p:nvSpPr>
        <p:spPr>
          <a:xfrm>
            <a:off x="0" y="0"/>
            <a:ext cx="5604432" cy="514350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6" name="Rectangle 5">
            <a:extLst>
              <a:ext uri="{FF2B5EF4-FFF2-40B4-BE49-F238E27FC236}">
                <a16:creationId xmlns:a16="http://schemas.microsoft.com/office/drawing/2014/main" id="{ABC3DA1A-6F03-2453-11C5-E0BA7A705AB1}"/>
              </a:ext>
            </a:extLst>
          </p:cNvPr>
          <p:cNvSpPr/>
          <p:nvPr/>
        </p:nvSpPr>
        <p:spPr>
          <a:xfrm rot="10800000" flipH="1">
            <a:off x="1" y="0"/>
            <a:ext cx="9143998" cy="5143500"/>
          </a:xfrm>
          <a:prstGeom prst="rect">
            <a:avLst/>
          </a:prstGeom>
          <a:gradFill>
            <a:gsLst>
              <a:gs pos="22000">
                <a:srgbClr val="000000">
                  <a:alpha val="68000"/>
                </a:srgbClr>
              </a:gs>
              <a:gs pos="0">
                <a:srgbClr val="000000">
                  <a:alpha val="0"/>
                </a:srgbClr>
              </a:gs>
              <a:gs pos="49000">
                <a:schemeClr val="tx1">
                  <a:alpha val="97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ea typeface="Meiryo" panose="020B0604030504040204" pitchFamily="34" charset="-128"/>
            </a:endParaRPr>
          </a:p>
        </p:txBody>
      </p:sp>
      <p:sp>
        <p:nvSpPr>
          <p:cNvPr id="3" name="Rectangle: Rounded Corners 2">
            <a:extLst>
              <a:ext uri="{FF2B5EF4-FFF2-40B4-BE49-F238E27FC236}">
                <a16:creationId xmlns:a16="http://schemas.microsoft.com/office/drawing/2014/main" id="{99553877-FEB6-04F5-856B-CC4D884F6A7E}"/>
              </a:ext>
            </a:extLst>
          </p:cNvPr>
          <p:cNvSpPr/>
          <p:nvPr/>
        </p:nvSpPr>
        <p:spPr>
          <a:xfrm>
            <a:off x="368301" y="4160521"/>
            <a:ext cx="6276339" cy="619442"/>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91440" rIns="182880" bIns="91440" rtlCol="0" anchor="ctr">
            <a:noAutofit/>
          </a:bodyPr>
          <a:lstStyle/>
          <a:p>
            <a:pPr rtl="0"/>
            <a:r>
              <a:rPr lang="en-US" altLang="ja-JP" sz="1000" b="1" dirty="0">
                <a:solidFill>
                  <a:schemeClr val="bg1"/>
                </a:solidFill>
                <a:latin typeface="+mj-lt"/>
                <a:ea typeface="Meiryo" panose="020B0604030504040204" pitchFamily="34" charset="-128"/>
              </a:rPr>
              <a:t>MOHONTO </a:t>
            </a:r>
            <a:r>
              <a:rPr lang="ja-JP" altLang="en-US" sz="1000" b="1" dirty="0">
                <a:solidFill>
                  <a:schemeClr val="bg1"/>
                </a:solidFill>
                <a:latin typeface="+mj-lt"/>
                <a:ea typeface="Meiryo" panose="020B0604030504040204" pitchFamily="34" charset="-128"/>
              </a:rPr>
              <a:t>シャワー ヘッドは </a:t>
            </a:r>
            <a:r>
              <a:rPr lang="en-US" altLang="ja-JP" sz="1000" b="1" dirty="0">
                <a:solidFill>
                  <a:schemeClr val="bg1"/>
                </a:solidFill>
                <a:latin typeface="+mj-lt"/>
                <a:ea typeface="Meiryo" panose="020B0604030504040204" pitchFamily="34" charset="-128"/>
              </a:rPr>
              <a:t>3 </a:t>
            </a:r>
            <a:r>
              <a:rPr lang="ja-JP" altLang="en-US" sz="1000" b="1" dirty="0">
                <a:solidFill>
                  <a:schemeClr val="bg1"/>
                </a:solidFill>
                <a:latin typeface="+mj-lt"/>
                <a:ea typeface="Meiryo" panose="020B0604030504040204" pitchFamily="34" charset="-128"/>
              </a:rPr>
              <a:t>つのコンポーネントで構成されています。</a:t>
            </a:r>
          </a:p>
          <a:p>
            <a:pPr rtl="0"/>
            <a:r>
              <a:rPr lang="ja-JP" altLang="en-US" sz="900" b="1" dirty="0">
                <a:solidFill>
                  <a:schemeClr val="bg1"/>
                </a:solidFill>
                <a:ea typeface="Meiryo" panose="020B0604030504040204" pitchFamily="34" charset="-128"/>
              </a:rPr>
              <a:t>ヘッドが金属構造になっているため製品の寿命が大幅に延び、ヘッド全体がはるかにサステナブルで</a:t>
            </a:r>
            <a:endParaRPr lang="en-US" altLang="ja-JP" sz="900" b="1" dirty="0">
              <a:solidFill>
                <a:schemeClr val="bg1"/>
              </a:solidFill>
              <a:ea typeface="Meiryo" panose="020B0604030504040204" pitchFamily="34" charset="-128"/>
            </a:endParaRPr>
          </a:p>
          <a:p>
            <a:pPr rtl="0"/>
            <a:r>
              <a:rPr lang="ja-JP" altLang="en-US" sz="900" b="1" dirty="0">
                <a:solidFill>
                  <a:schemeClr val="bg1"/>
                </a:solidFill>
                <a:ea typeface="Meiryo" panose="020B0604030504040204" pitchFamily="34" charset="-128"/>
              </a:rPr>
              <a:t>再生利用しやすくなっています。</a:t>
            </a:r>
          </a:p>
        </p:txBody>
      </p:sp>
      <p:sp>
        <p:nvSpPr>
          <p:cNvPr id="4" name="Title 1">
            <a:extLst>
              <a:ext uri="{FF2B5EF4-FFF2-40B4-BE49-F238E27FC236}">
                <a16:creationId xmlns:a16="http://schemas.microsoft.com/office/drawing/2014/main" id="{345FA3F2-D2DD-BB1D-E3CE-BE621C6DF063}"/>
              </a:ext>
            </a:extLst>
          </p:cNvPr>
          <p:cNvSpPr>
            <a:spLocks noGrp="1"/>
          </p:cNvSpPr>
          <p:nvPr>
            <p:ph type="title"/>
          </p:nvPr>
        </p:nvSpPr>
        <p:spPr>
          <a:xfrm>
            <a:off x="368299" y="870904"/>
            <a:ext cx="7768431" cy="398571"/>
          </a:xfrm>
        </p:spPr>
        <p:txBody>
          <a:bodyPr rtlCol="0"/>
          <a:lstStyle/>
          <a:p>
            <a:pPr rtl="0"/>
            <a:r>
              <a:rPr lang="en-US" altLang="ja-JP" dirty="0">
                <a:solidFill>
                  <a:schemeClr val="bg1"/>
                </a:solidFill>
                <a:ea typeface="Meiryo" panose="020B0604030504040204" pitchFamily="34" charset="-128"/>
              </a:rPr>
              <a:t>MOHONTO </a:t>
            </a:r>
            <a:r>
              <a:rPr lang="ja-JP" altLang="en-US" dirty="0">
                <a:solidFill>
                  <a:schemeClr val="bg1"/>
                </a:solidFill>
                <a:ea typeface="Meiryo" panose="020B0604030504040204" pitchFamily="34" charset="-128"/>
              </a:rPr>
              <a:t>サステナブル シャワー ヘッド</a:t>
            </a:r>
          </a:p>
        </p:txBody>
      </p:sp>
      <p:sp>
        <p:nvSpPr>
          <p:cNvPr id="9" name="Title 19">
            <a:extLst>
              <a:ext uri="{FF2B5EF4-FFF2-40B4-BE49-F238E27FC236}">
                <a16:creationId xmlns:a16="http://schemas.microsoft.com/office/drawing/2014/main" id="{B4344C4B-B8A4-657B-9C28-17FA1B250E83}"/>
              </a:ext>
            </a:extLst>
          </p:cNvPr>
          <p:cNvSpPr txBox="1">
            <a:spLocks/>
          </p:cNvSpPr>
          <p:nvPr/>
        </p:nvSpPr>
        <p:spPr>
          <a:xfrm>
            <a:off x="1007269" y="1522126"/>
            <a:ext cx="2559125" cy="35394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900" b="1" spc="200" dirty="0">
                <a:solidFill>
                  <a:schemeClr val="accent1"/>
                </a:solidFill>
                <a:latin typeface="+mn-lt"/>
                <a:ea typeface="Meiryo" panose="020B0604030504040204" pitchFamily="34" charset="-128"/>
              </a:rPr>
              <a:t>使用した設計ツール</a:t>
            </a:r>
            <a:r>
              <a:rPr lang="en-US" altLang="ja-JP" sz="900" b="1" spc="200" dirty="0">
                <a:solidFill>
                  <a:schemeClr val="accent1"/>
                </a:solidFill>
                <a:latin typeface="+mn-lt"/>
                <a:ea typeface="Meiryo" panose="020B0604030504040204" pitchFamily="34" charset="-128"/>
              </a:rPr>
              <a:t>: </a:t>
            </a:r>
            <a:br>
              <a:rPr lang="ja-JP" altLang="en-GB" sz="1200" dirty="0">
                <a:solidFill>
                  <a:schemeClr val="bg1"/>
                </a:solidFill>
                <a:latin typeface="+mn-lt"/>
                <a:ea typeface="Meiryo" panose="020B0604030504040204" pitchFamily="34" charset="-128"/>
              </a:rPr>
            </a:br>
            <a:r>
              <a:rPr lang="en-US" altLang="ja-JP" sz="1200" dirty="0">
                <a:solidFill>
                  <a:schemeClr val="bg1"/>
                </a:solidFill>
                <a:latin typeface="+mn-lt"/>
                <a:ea typeface="Meiryo" panose="020B0604030504040204" pitchFamily="34" charset="-128"/>
              </a:rPr>
              <a:t>Autodesk </a:t>
            </a:r>
            <a:r>
              <a:rPr lang="en-US" altLang="ja-JP" sz="1400" dirty="0">
                <a:solidFill>
                  <a:schemeClr val="bg1"/>
                </a:solidFill>
                <a:latin typeface="+mn-lt"/>
                <a:ea typeface="Meiryo" panose="020B0604030504040204" pitchFamily="34" charset="-128"/>
              </a:rPr>
              <a:t>Fusion</a:t>
            </a:r>
            <a:endParaRPr lang="ja-JP" altLang="en-US" sz="1400" dirty="0">
              <a:solidFill>
                <a:schemeClr val="bg1"/>
              </a:solidFill>
              <a:latin typeface="+mn-lt"/>
              <a:ea typeface="Meiryo" panose="020B0604030504040204" pitchFamily="34" charset="-128"/>
            </a:endParaRPr>
          </a:p>
        </p:txBody>
      </p:sp>
      <p:sp>
        <p:nvSpPr>
          <p:cNvPr id="11" name="Oval 10">
            <a:extLst>
              <a:ext uri="{FF2B5EF4-FFF2-40B4-BE49-F238E27FC236}">
                <a16:creationId xmlns:a16="http://schemas.microsoft.com/office/drawing/2014/main" id="{087C06A6-2257-A03C-16B0-80B51F3A5B5A}"/>
              </a:ext>
            </a:extLst>
          </p:cNvPr>
          <p:cNvSpPr/>
          <p:nvPr/>
        </p:nvSpPr>
        <p:spPr>
          <a:xfrm flipH="1">
            <a:off x="368300" y="1449025"/>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grpSp>
        <p:nvGrpSpPr>
          <p:cNvPr id="23" name="Group 22">
            <a:extLst>
              <a:ext uri="{FF2B5EF4-FFF2-40B4-BE49-F238E27FC236}">
                <a16:creationId xmlns:a16="http://schemas.microsoft.com/office/drawing/2014/main" id="{1F79EFF5-76B7-8183-A4B0-6BC1A98ADF08}"/>
              </a:ext>
            </a:extLst>
          </p:cNvPr>
          <p:cNvGrpSpPr>
            <a:grpSpLocks noChangeAspect="1"/>
          </p:cNvGrpSpPr>
          <p:nvPr/>
        </p:nvGrpSpPr>
        <p:grpSpPr>
          <a:xfrm>
            <a:off x="492261" y="1564280"/>
            <a:ext cx="252222" cy="269635"/>
            <a:chOff x="15574963" y="3876676"/>
            <a:chExt cx="25041225" cy="26770011"/>
          </a:xfrm>
          <a:solidFill>
            <a:schemeClr val="tx2"/>
          </a:solidFill>
        </p:grpSpPr>
        <p:sp>
          <p:nvSpPr>
            <p:cNvPr id="24" name="Freeform 77">
              <a:extLst>
                <a:ext uri="{FF2B5EF4-FFF2-40B4-BE49-F238E27FC236}">
                  <a16:creationId xmlns:a16="http://schemas.microsoft.com/office/drawing/2014/main" id="{9B0EE27A-2C1E-6390-CC35-CE1E438A1391}"/>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5" name="Freeform 78">
              <a:extLst>
                <a:ext uri="{FF2B5EF4-FFF2-40B4-BE49-F238E27FC236}">
                  <a16:creationId xmlns:a16="http://schemas.microsoft.com/office/drawing/2014/main" id="{DFE2FA4B-2FDC-925A-A376-C1D4DA202484}"/>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6" name="Freeform 79">
              <a:extLst>
                <a:ext uri="{FF2B5EF4-FFF2-40B4-BE49-F238E27FC236}">
                  <a16:creationId xmlns:a16="http://schemas.microsoft.com/office/drawing/2014/main" id="{D346B9A8-1CD2-7F1E-52FE-81ACEBFD5330}"/>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7" name="Freeform 80">
              <a:extLst>
                <a:ext uri="{FF2B5EF4-FFF2-40B4-BE49-F238E27FC236}">
                  <a16:creationId xmlns:a16="http://schemas.microsoft.com/office/drawing/2014/main" id="{A3C011BB-D397-CE29-46C7-29257148696A}"/>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8" name="Freeform 81">
              <a:extLst>
                <a:ext uri="{FF2B5EF4-FFF2-40B4-BE49-F238E27FC236}">
                  <a16:creationId xmlns:a16="http://schemas.microsoft.com/office/drawing/2014/main" id="{2180A9CA-8023-E761-8967-CD1F399D9CB3}"/>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9" name="Freeform 82">
              <a:extLst>
                <a:ext uri="{FF2B5EF4-FFF2-40B4-BE49-F238E27FC236}">
                  <a16:creationId xmlns:a16="http://schemas.microsoft.com/office/drawing/2014/main" id="{B12C1DDE-18AD-F84F-8F63-DFE0DCBCFEDA}"/>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0" name="Freeform 83">
              <a:extLst>
                <a:ext uri="{FF2B5EF4-FFF2-40B4-BE49-F238E27FC236}">
                  <a16:creationId xmlns:a16="http://schemas.microsoft.com/office/drawing/2014/main" id="{150046B4-E007-E808-161C-776C6D32736E}"/>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1" name="Freeform 84">
              <a:extLst>
                <a:ext uri="{FF2B5EF4-FFF2-40B4-BE49-F238E27FC236}">
                  <a16:creationId xmlns:a16="http://schemas.microsoft.com/office/drawing/2014/main" id="{A8484B4C-6CCF-74A9-9CA6-C3D1B42B89B3}"/>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2" name="Freeform 85">
              <a:extLst>
                <a:ext uri="{FF2B5EF4-FFF2-40B4-BE49-F238E27FC236}">
                  <a16:creationId xmlns:a16="http://schemas.microsoft.com/office/drawing/2014/main" id="{3252C54D-C2AD-E6CC-B461-B519DF6EB9AD}"/>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3" name="Freeform 86">
              <a:extLst>
                <a:ext uri="{FF2B5EF4-FFF2-40B4-BE49-F238E27FC236}">
                  <a16:creationId xmlns:a16="http://schemas.microsoft.com/office/drawing/2014/main" id="{02AC1946-B422-61F2-3A81-46BF62E8A1A6}"/>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4" name="Freeform 87">
              <a:extLst>
                <a:ext uri="{FF2B5EF4-FFF2-40B4-BE49-F238E27FC236}">
                  <a16:creationId xmlns:a16="http://schemas.microsoft.com/office/drawing/2014/main" id="{C7AE6DAE-65EC-82E1-47F0-AAEBA2F1FC12}"/>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5" name="Oval 88">
              <a:extLst>
                <a:ext uri="{FF2B5EF4-FFF2-40B4-BE49-F238E27FC236}">
                  <a16:creationId xmlns:a16="http://schemas.microsoft.com/office/drawing/2014/main" id="{F30E1227-1C65-2310-1D90-D833528FD0D8}"/>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6" name="Oval 89">
              <a:extLst>
                <a:ext uri="{FF2B5EF4-FFF2-40B4-BE49-F238E27FC236}">
                  <a16:creationId xmlns:a16="http://schemas.microsoft.com/office/drawing/2014/main" id="{B38E96C4-BF84-F909-9A02-437F73FC5AD8}"/>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7" name="Oval 90">
              <a:extLst>
                <a:ext uri="{FF2B5EF4-FFF2-40B4-BE49-F238E27FC236}">
                  <a16:creationId xmlns:a16="http://schemas.microsoft.com/office/drawing/2014/main" id="{A4482AEC-F17E-4B71-D0BF-5BCAC964E9D4}"/>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8" name="Freeform 91">
              <a:extLst>
                <a:ext uri="{FF2B5EF4-FFF2-40B4-BE49-F238E27FC236}">
                  <a16:creationId xmlns:a16="http://schemas.microsoft.com/office/drawing/2014/main" id="{929CEF23-8674-CDD0-02BD-16FCD18D45D7}"/>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9" name="Freeform 92">
              <a:extLst>
                <a:ext uri="{FF2B5EF4-FFF2-40B4-BE49-F238E27FC236}">
                  <a16:creationId xmlns:a16="http://schemas.microsoft.com/office/drawing/2014/main" id="{CE831906-76BC-9DF3-21B3-7856B03C7C6F}"/>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0" name="Freeform 93">
              <a:extLst>
                <a:ext uri="{FF2B5EF4-FFF2-40B4-BE49-F238E27FC236}">
                  <a16:creationId xmlns:a16="http://schemas.microsoft.com/office/drawing/2014/main" id="{F7CD2A2A-BF54-1613-E6D6-D5C7D09C820C}"/>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44" name="Title 19">
            <a:extLst>
              <a:ext uri="{FF2B5EF4-FFF2-40B4-BE49-F238E27FC236}">
                <a16:creationId xmlns:a16="http://schemas.microsoft.com/office/drawing/2014/main" id="{22F03044-76C6-5AE2-4852-BED403265A2A}"/>
              </a:ext>
            </a:extLst>
          </p:cNvPr>
          <p:cNvSpPr txBox="1">
            <a:spLocks/>
          </p:cNvSpPr>
          <p:nvPr/>
        </p:nvSpPr>
        <p:spPr>
          <a:xfrm>
            <a:off x="4394360" y="1522126"/>
            <a:ext cx="2250280" cy="40523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spcAft>
                <a:spcPts val="400"/>
              </a:spcAft>
            </a:pPr>
            <a:r>
              <a:rPr lang="en-US" altLang="ja-JP" sz="900" b="1" spc="200" dirty="0">
                <a:solidFill>
                  <a:schemeClr val="accent1"/>
                </a:solidFill>
                <a:latin typeface="+mn-lt"/>
                <a:ea typeface="Meiryo" panose="020B0604030504040204" pitchFamily="34" charset="-128"/>
              </a:rPr>
              <a:t>2021 </a:t>
            </a:r>
            <a:r>
              <a:rPr lang="ja-JP" altLang="en-US" sz="900" b="1" spc="200" dirty="0">
                <a:solidFill>
                  <a:schemeClr val="accent1"/>
                </a:solidFill>
                <a:latin typeface="+mn-lt"/>
                <a:ea typeface="Meiryo" panose="020B0604030504040204" pitchFamily="34" charset="-128"/>
              </a:rPr>
              <a:t>年度</a:t>
            </a:r>
            <a:endParaRPr lang="en-US" altLang="ja-JP" sz="900" b="1" spc="200" dirty="0">
              <a:solidFill>
                <a:schemeClr val="accent1"/>
              </a:solidFill>
              <a:latin typeface="+mn-lt"/>
              <a:ea typeface="Meiryo" panose="020B0604030504040204" pitchFamily="34" charset="-128"/>
            </a:endParaRPr>
          </a:p>
          <a:p>
            <a:pPr rtl="0">
              <a:lnSpc>
                <a:spcPct val="100000"/>
              </a:lnSpc>
            </a:pPr>
            <a:r>
              <a:rPr lang="ja-JP" altLang="en-US" sz="1400" dirty="0">
                <a:solidFill>
                  <a:schemeClr val="bg1"/>
                </a:solidFill>
                <a:latin typeface="+mn-lt"/>
                <a:ea typeface="Meiryo" panose="020B0604030504040204" pitchFamily="34" charset="-128"/>
              </a:rPr>
              <a:t>欧州製品デザイン賞受賞</a:t>
            </a:r>
            <a:endParaRPr lang="ja-JP" altLang="en-GB" sz="1200" dirty="0">
              <a:solidFill>
                <a:schemeClr val="bg1"/>
              </a:solidFill>
              <a:latin typeface="+mn-lt"/>
              <a:ea typeface="Meiryo" panose="020B0604030504040204" pitchFamily="34" charset="-128"/>
            </a:endParaRPr>
          </a:p>
        </p:txBody>
      </p:sp>
      <p:sp>
        <p:nvSpPr>
          <p:cNvPr id="46" name="Oval 45">
            <a:extLst>
              <a:ext uri="{FF2B5EF4-FFF2-40B4-BE49-F238E27FC236}">
                <a16:creationId xmlns:a16="http://schemas.microsoft.com/office/drawing/2014/main" id="{A52C1DC9-4FE9-6BDF-8A03-6F3BE3664564}"/>
              </a:ext>
            </a:extLst>
          </p:cNvPr>
          <p:cNvSpPr/>
          <p:nvPr/>
        </p:nvSpPr>
        <p:spPr>
          <a:xfrm flipH="1">
            <a:off x="3755390" y="1449025"/>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grpSp>
        <p:nvGrpSpPr>
          <p:cNvPr id="65" name="Group 64">
            <a:extLst>
              <a:ext uri="{FF2B5EF4-FFF2-40B4-BE49-F238E27FC236}">
                <a16:creationId xmlns:a16="http://schemas.microsoft.com/office/drawing/2014/main" id="{C7512D45-8C3F-7E8D-5147-857C3E1F79DE}"/>
              </a:ext>
            </a:extLst>
          </p:cNvPr>
          <p:cNvGrpSpPr>
            <a:grpSpLocks noChangeAspect="1"/>
          </p:cNvGrpSpPr>
          <p:nvPr/>
        </p:nvGrpSpPr>
        <p:grpSpPr>
          <a:xfrm>
            <a:off x="3894006" y="1566092"/>
            <a:ext cx="222912" cy="266010"/>
            <a:chOff x="10090151" y="1957388"/>
            <a:chExt cx="25511125" cy="30443487"/>
          </a:xfrm>
          <a:solidFill>
            <a:schemeClr val="tx2"/>
          </a:solidFill>
        </p:grpSpPr>
        <p:sp>
          <p:nvSpPr>
            <p:cNvPr id="66" name="Freeform 35">
              <a:extLst>
                <a:ext uri="{FF2B5EF4-FFF2-40B4-BE49-F238E27FC236}">
                  <a16:creationId xmlns:a16="http://schemas.microsoft.com/office/drawing/2014/main" id="{BED08994-913C-6D46-BD02-11F90BB28BCD}"/>
                </a:ext>
              </a:extLst>
            </p:cNvPr>
            <p:cNvSpPr>
              <a:spLocks noEditPoints="1"/>
            </p:cNvSpPr>
            <p:nvPr/>
          </p:nvSpPr>
          <p:spPr bwMode="auto">
            <a:xfrm>
              <a:off x="10090151" y="1957388"/>
              <a:ext cx="25511125" cy="30443487"/>
            </a:xfrm>
            <a:custGeom>
              <a:avLst/>
              <a:gdLst>
                <a:gd name="T0" fmla="*/ 2800 w 2813"/>
                <a:gd name="T1" fmla="*/ 36 h 3364"/>
                <a:gd name="T2" fmla="*/ 2737 w 2813"/>
                <a:gd name="T3" fmla="*/ 0 h 3364"/>
                <a:gd name="T4" fmla="*/ 1691 w 2813"/>
                <a:gd name="T5" fmla="*/ 0 h 3364"/>
                <a:gd name="T6" fmla="*/ 1625 w 2813"/>
                <a:gd name="T7" fmla="*/ 40 h 3364"/>
                <a:gd name="T8" fmla="*/ 1406 w 2813"/>
                <a:gd name="T9" fmla="*/ 484 h 3364"/>
                <a:gd name="T10" fmla="*/ 1188 w 2813"/>
                <a:gd name="T11" fmla="*/ 40 h 3364"/>
                <a:gd name="T12" fmla="*/ 1122 w 2813"/>
                <a:gd name="T13" fmla="*/ 0 h 3364"/>
                <a:gd name="T14" fmla="*/ 76 w 2813"/>
                <a:gd name="T15" fmla="*/ 0 h 3364"/>
                <a:gd name="T16" fmla="*/ 13 w 2813"/>
                <a:gd name="T17" fmla="*/ 36 h 3364"/>
                <a:gd name="T18" fmla="*/ 13 w 2813"/>
                <a:gd name="T19" fmla="*/ 108 h 3364"/>
                <a:gd name="T20" fmla="*/ 703 w 2813"/>
                <a:gd name="T21" fmla="*/ 1329 h 3364"/>
                <a:gd name="T22" fmla="*/ 601 w 2813"/>
                <a:gd name="T23" fmla="*/ 1420 h 3364"/>
                <a:gd name="T24" fmla="*/ 357 w 2813"/>
                <a:gd name="T25" fmla="*/ 1782 h 3364"/>
                <a:gd name="T26" fmla="*/ 267 w 2813"/>
                <a:gd name="T27" fmla="*/ 2225 h 3364"/>
                <a:gd name="T28" fmla="*/ 357 w 2813"/>
                <a:gd name="T29" fmla="*/ 2669 h 3364"/>
                <a:gd name="T30" fmla="*/ 601 w 2813"/>
                <a:gd name="T31" fmla="*/ 3031 h 3364"/>
                <a:gd name="T32" fmla="*/ 963 w 2813"/>
                <a:gd name="T33" fmla="*/ 3275 h 3364"/>
                <a:gd name="T34" fmla="*/ 1406 w 2813"/>
                <a:gd name="T35" fmla="*/ 3364 h 3364"/>
                <a:gd name="T36" fmla="*/ 1850 w 2813"/>
                <a:gd name="T37" fmla="*/ 3275 h 3364"/>
                <a:gd name="T38" fmla="*/ 2212 w 2813"/>
                <a:gd name="T39" fmla="*/ 3031 h 3364"/>
                <a:gd name="T40" fmla="*/ 2456 w 2813"/>
                <a:gd name="T41" fmla="*/ 2669 h 3364"/>
                <a:gd name="T42" fmla="*/ 2546 w 2813"/>
                <a:gd name="T43" fmla="*/ 2225 h 3364"/>
                <a:gd name="T44" fmla="*/ 2456 w 2813"/>
                <a:gd name="T45" fmla="*/ 1782 h 3364"/>
                <a:gd name="T46" fmla="*/ 2212 w 2813"/>
                <a:gd name="T47" fmla="*/ 1420 h 3364"/>
                <a:gd name="T48" fmla="*/ 2110 w 2813"/>
                <a:gd name="T49" fmla="*/ 1329 h 3364"/>
                <a:gd name="T50" fmla="*/ 2800 w 2813"/>
                <a:gd name="T51" fmla="*/ 108 h 3364"/>
                <a:gd name="T52" fmla="*/ 2800 w 2813"/>
                <a:gd name="T53" fmla="*/ 36 h 3364"/>
                <a:gd name="T54" fmla="*/ 200 w 2813"/>
                <a:gd name="T55" fmla="*/ 145 h 3364"/>
                <a:gd name="T56" fmla="*/ 1077 w 2813"/>
                <a:gd name="T57" fmla="*/ 145 h 3364"/>
                <a:gd name="T58" fmla="*/ 1545 w 2813"/>
                <a:gd name="T59" fmla="*/ 1094 h 3364"/>
                <a:gd name="T60" fmla="*/ 1406 w 2813"/>
                <a:gd name="T61" fmla="*/ 1086 h 3364"/>
                <a:gd name="T62" fmla="*/ 963 w 2813"/>
                <a:gd name="T63" fmla="*/ 1176 h 3364"/>
                <a:gd name="T64" fmla="*/ 823 w 2813"/>
                <a:gd name="T65" fmla="*/ 1246 h 3364"/>
                <a:gd name="T66" fmla="*/ 200 w 2813"/>
                <a:gd name="T67" fmla="*/ 145 h 3364"/>
                <a:gd name="T68" fmla="*/ 2322 w 2813"/>
                <a:gd name="T69" fmla="*/ 1838 h 3364"/>
                <a:gd name="T70" fmla="*/ 2400 w 2813"/>
                <a:gd name="T71" fmla="*/ 2225 h 3364"/>
                <a:gd name="T72" fmla="*/ 2322 w 2813"/>
                <a:gd name="T73" fmla="*/ 2612 h 3364"/>
                <a:gd name="T74" fmla="*/ 2109 w 2813"/>
                <a:gd name="T75" fmla="*/ 2928 h 3364"/>
                <a:gd name="T76" fmla="*/ 1793 w 2813"/>
                <a:gd name="T77" fmla="*/ 3141 h 3364"/>
                <a:gd name="T78" fmla="*/ 1406 w 2813"/>
                <a:gd name="T79" fmla="*/ 3219 h 3364"/>
                <a:gd name="T80" fmla="*/ 1020 w 2813"/>
                <a:gd name="T81" fmla="*/ 3141 h 3364"/>
                <a:gd name="T82" fmla="*/ 704 w 2813"/>
                <a:gd name="T83" fmla="*/ 2928 h 3364"/>
                <a:gd name="T84" fmla="*/ 491 w 2813"/>
                <a:gd name="T85" fmla="*/ 2612 h 3364"/>
                <a:gd name="T86" fmla="*/ 413 w 2813"/>
                <a:gd name="T87" fmla="*/ 2225 h 3364"/>
                <a:gd name="T88" fmla="*/ 491 w 2813"/>
                <a:gd name="T89" fmla="*/ 1838 h 3364"/>
                <a:gd name="T90" fmla="*/ 704 w 2813"/>
                <a:gd name="T91" fmla="*/ 1522 h 3364"/>
                <a:gd name="T92" fmla="*/ 834 w 2813"/>
                <a:gd name="T93" fmla="*/ 1412 h 3364"/>
                <a:gd name="T94" fmla="*/ 844 w 2813"/>
                <a:gd name="T95" fmla="*/ 1405 h 3364"/>
                <a:gd name="T96" fmla="*/ 1020 w 2813"/>
                <a:gd name="T97" fmla="*/ 1309 h 3364"/>
                <a:gd name="T98" fmla="*/ 1406 w 2813"/>
                <a:gd name="T99" fmla="*/ 1231 h 3364"/>
                <a:gd name="T100" fmla="*/ 1793 w 2813"/>
                <a:gd name="T101" fmla="*/ 1309 h 3364"/>
                <a:gd name="T102" fmla="*/ 1969 w 2813"/>
                <a:gd name="T103" fmla="*/ 1405 h 3364"/>
                <a:gd name="T104" fmla="*/ 1978 w 2813"/>
                <a:gd name="T105" fmla="*/ 1412 h 3364"/>
                <a:gd name="T106" fmla="*/ 2109 w 2813"/>
                <a:gd name="T107" fmla="*/ 1522 h 3364"/>
                <a:gd name="T108" fmla="*/ 2322 w 2813"/>
                <a:gd name="T109" fmla="*/ 1838 h 3364"/>
                <a:gd name="T110" fmla="*/ 1990 w 2813"/>
                <a:gd name="T111" fmla="*/ 1246 h 3364"/>
                <a:gd name="T112" fmla="*/ 1850 w 2813"/>
                <a:gd name="T113" fmla="*/ 1176 h 3364"/>
                <a:gd name="T114" fmla="*/ 1721 w 2813"/>
                <a:gd name="T115" fmla="*/ 1130 h 3364"/>
                <a:gd name="T116" fmla="*/ 1714 w 2813"/>
                <a:gd name="T117" fmla="*/ 1109 h 3364"/>
                <a:gd name="T118" fmla="*/ 1487 w 2813"/>
                <a:gd name="T119" fmla="*/ 648 h 3364"/>
                <a:gd name="T120" fmla="*/ 1736 w 2813"/>
                <a:gd name="T121" fmla="*/ 145 h 3364"/>
                <a:gd name="T122" fmla="*/ 2613 w 2813"/>
                <a:gd name="T123" fmla="*/ 145 h 3364"/>
                <a:gd name="T124" fmla="*/ 1990 w 2813"/>
                <a:gd name="T125" fmla="*/ 1246 h 3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3" h="3364">
                  <a:moveTo>
                    <a:pt x="2800" y="36"/>
                  </a:moveTo>
                  <a:cubicBezTo>
                    <a:pt x="2787" y="13"/>
                    <a:pt x="2763" y="0"/>
                    <a:pt x="2737" y="0"/>
                  </a:cubicBezTo>
                  <a:cubicBezTo>
                    <a:pt x="1691" y="0"/>
                    <a:pt x="1691" y="0"/>
                    <a:pt x="1691" y="0"/>
                  </a:cubicBezTo>
                  <a:cubicBezTo>
                    <a:pt x="1663" y="0"/>
                    <a:pt x="1638" y="15"/>
                    <a:pt x="1625" y="40"/>
                  </a:cubicBezTo>
                  <a:cubicBezTo>
                    <a:pt x="1406" y="484"/>
                    <a:pt x="1406" y="484"/>
                    <a:pt x="1406" y="484"/>
                  </a:cubicBezTo>
                  <a:cubicBezTo>
                    <a:pt x="1188" y="40"/>
                    <a:pt x="1188" y="40"/>
                    <a:pt x="1188" y="40"/>
                  </a:cubicBezTo>
                  <a:cubicBezTo>
                    <a:pt x="1175" y="15"/>
                    <a:pt x="1150" y="0"/>
                    <a:pt x="1122" y="0"/>
                  </a:cubicBezTo>
                  <a:cubicBezTo>
                    <a:pt x="76" y="0"/>
                    <a:pt x="76" y="0"/>
                    <a:pt x="76" y="0"/>
                  </a:cubicBezTo>
                  <a:cubicBezTo>
                    <a:pt x="50" y="0"/>
                    <a:pt x="26" y="13"/>
                    <a:pt x="13" y="36"/>
                  </a:cubicBezTo>
                  <a:cubicBezTo>
                    <a:pt x="0" y="58"/>
                    <a:pt x="0" y="85"/>
                    <a:pt x="13" y="108"/>
                  </a:cubicBezTo>
                  <a:cubicBezTo>
                    <a:pt x="703" y="1329"/>
                    <a:pt x="703" y="1329"/>
                    <a:pt x="703" y="1329"/>
                  </a:cubicBezTo>
                  <a:cubicBezTo>
                    <a:pt x="668" y="1357"/>
                    <a:pt x="633" y="1387"/>
                    <a:pt x="601" y="1420"/>
                  </a:cubicBezTo>
                  <a:cubicBezTo>
                    <a:pt x="496" y="1524"/>
                    <a:pt x="414" y="1646"/>
                    <a:pt x="357" y="1782"/>
                  </a:cubicBezTo>
                  <a:cubicBezTo>
                    <a:pt x="298" y="1922"/>
                    <a:pt x="267" y="2071"/>
                    <a:pt x="267" y="2225"/>
                  </a:cubicBezTo>
                  <a:cubicBezTo>
                    <a:pt x="267" y="2379"/>
                    <a:pt x="298" y="2528"/>
                    <a:pt x="357" y="2669"/>
                  </a:cubicBezTo>
                  <a:cubicBezTo>
                    <a:pt x="414" y="2804"/>
                    <a:pt x="496" y="2926"/>
                    <a:pt x="601" y="3031"/>
                  </a:cubicBezTo>
                  <a:cubicBezTo>
                    <a:pt x="706" y="3135"/>
                    <a:pt x="827" y="3217"/>
                    <a:pt x="963" y="3275"/>
                  </a:cubicBezTo>
                  <a:cubicBezTo>
                    <a:pt x="1104" y="3334"/>
                    <a:pt x="1253" y="3364"/>
                    <a:pt x="1406" y="3364"/>
                  </a:cubicBezTo>
                  <a:cubicBezTo>
                    <a:pt x="1560" y="3364"/>
                    <a:pt x="1709" y="3334"/>
                    <a:pt x="1850" y="3275"/>
                  </a:cubicBezTo>
                  <a:cubicBezTo>
                    <a:pt x="1986" y="3217"/>
                    <a:pt x="2107" y="3135"/>
                    <a:pt x="2212" y="3031"/>
                  </a:cubicBezTo>
                  <a:cubicBezTo>
                    <a:pt x="2317" y="2926"/>
                    <a:pt x="2399" y="2804"/>
                    <a:pt x="2456" y="2669"/>
                  </a:cubicBezTo>
                  <a:cubicBezTo>
                    <a:pt x="2515" y="2528"/>
                    <a:pt x="2546" y="2379"/>
                    <a:pt x="2546" y="2225"/>
                  </a:cubicBezTo>
                  <a:cubicBezTo>
                    <a:pt x="2546" y="2071"/>
                    <a:pt x="2515" y="1922"/>
                    <a:pt x="2456" y="1782"/>
                  </a:cubicBezTo>
                  <a:cubicBezTo>
                    <a:pt x="2399" y="1646"/>
                    <a:pt x="2317" y="1524"/>
                    <a:pt x="2212" y="1420"/>
                  </a:cubicBezTo>
                  <a:cubicBezTo>
                    <a:pt x="2179" y="1387"/>
                    <a:pt x="2145" y="1357"/>
                    <a:pt x="2110" y="1329"/>
                  </a:cubicBezTo>
                  <a:cubicBezTo>
                    <a:pt x="2800" y="108"/>
                    <a:pt x="2800" y="108"/>
                    <a:pt x="2800" y="108"/>
                  </a:cubicBezTo>
                  <a:cubicBezTo>
                    <a:pt x="2813" y="85"/>
                    <a:pt x="2813" y="58"/>
                    <a:pt x="2800" y="36"/>
                  </a:cubicBezTo>
                  <a:close/>
                  <a:moveTo>
                    <a:pt x="200" y="145"/>
                  </a:moveTo>
                  <a:cubicBezTo>
                    <a:pt x="1077" y="145"/>
                    <a:pt x="1077" y="145"/>
                    <a:pt x="1077" y="145"/>
                  </a:cubicBezTo>
                  <a:cubicBezTo>
                    <a:pt x="1545" y="1094"/>
                    <a:pt x="1545" y="1094"/>
                    <a:pt x="1545" y="1094"/>
                  </a:cubicBezTo>
                  <a:cubicBezTo>
                    <a:pt x="1500" y="1089"/>
                    <a:pt x="1453" y="1086"/>
                    <a:pt x="1406" y="1086"/>
                  </a:cubicBezTo>
                  <a:cubicBezTo>
                    <a:pt x="1253" y="1086"/>
                    <a:pt x="1104" y="1116"/>
                    <a:pt x="963" y="1176"/>
                  </a:cubicBezTo>
                  <a:cubicBezTo>
                    <a:pt x="915" y="1196"/>
                    <a:pt x="868" y="1220"/>
                    <a:pt x="823" y="1246"/>
                  </a:cubicBezTo>
                  <a:lnTo>
                    <a:pt x="200" y="145"/>
                  </a:lnTo>
                  <a:close/>
                  <a:moveTo>
                    <a:pt x="2322" y="1838"/>
                  </a:moveTo>
                  <a:cubicBezTo>
                    <a:pt x="2374" y="1961"/>
                    <a:pt x="2400" y="2091"/>
                    <a:pt x="2400" y="2225"/>
                  </a:cubicBezTo>
                  <a:cubicBezTo>
                    <a:pt x="2400" y="2359"/>
                    <a:pt x="2374" y="2489"/>
                    <a:pt x="2322" y="2612"/>
                  </a:cubicBezTo>
                  <a:cubicBezTo>
                    <a:pt x="2272" y="2730"/>
                    <a:pt x="2201" y="2837"/>
                    <a:pt x="2109" y="2928"/>
                  </a:cubicBezTo>
                  <a:cubicBezTo>
                    <a:pt x="2018" y="3019"/>
                    <a:pt x="1912" y="3091"/>
                    <a:pt x="1793" y="3141"/>
                  </a:cubicBezTo>
                  <a:cubicBezTo>
                    <a:pt x="1671" y="3193"/>
                    <a:pt x="1541" y="3219"/>
                    <a:pt x="1406" y="3219"/>
                  </a:cubicBezTo>
                  <a:cubicBezTo>
                    <a:pt x="1272" y="3219"/>
                    <a:pt x="1142" y="3193"/>
                    <a:pt x="1020" y="3141"/>
                  </a:cubicBezTo>
                  <a:cubicBezTo>
                    <a:pt x="901" y="3091"/>
                    <a:pt x="795" y="3019"/>
                    <a:pt x="704" y="2928"/>
                  </a:cubicBezTo>
                  <a:cubicBezTo>
                    <a:pt x="612" y="2837"/>
                    <a:pt x="541" y="2730"/>
                    <a:pt x="491" y="2612"/>
                  </a:cubicBezTo>
                  <a:cubicBezTo>
                    <a:pt x="439" y="2489"/>
                    <a:pt x="413" y="2359"/>
                    <a:pt x="413" y="2225"/>
                  </a:cubicBezTo>
                  <a:cubicBezTo>
                    <a:pt x="413" y="2091"/>
                    <a:pt x="439" y="1961"/>
                    <a:pt x="491" y="1838"/>
                  </a:cubicBezTo>
                  <a:cubicBezTo>
                    <a:pt x="541" y="1720"/>
                    <a:pt x="612" y="1614"/>
                    <a:pt x="704" y="1522"/>
                  </a:cubicBezTo>
                  <a:cubicBezTo>
                    <a:pt x="744" y="1482"/>
                    <a:pt x="788" y="1445"/>
                    <a:pt x="834" y="1412"/>
                  </a:cubicBezTo>
                  <a:cubicBezTo>
                    <a:pt x="838" y="1410"/>
                    <a:pt x="841" y="1408"/>
                    <a:pt x="844" y="1405"/>
                  </a:cubicBezTo>
                  <a:cubicBezTo>
                    <a:pt x="899" y="1367"/>
                    <a:pt x="958" y="1335"/>
                    <a:pt x="1020" y="1309"/>
                  </a:cubicBezTo>
                  <a:cubicBezTo>
                    <a:pt x="1142" y="1257"/>
                    <a:pt x="1272" y="1231"/>
                    <a:pt x="1406" y="1231"/>
                  </a:cubicBezTo>
                  <a:cubicBezTo>
                    <a:pt x="1541" y="1231"/>
                    <a:pt x="1671" y="1257"/>
                    <a:pt x="1793" y="1309"/>
                  </a:cubicBezTo>
                  <a:cubicBezTo>
                    <a:pt x="1855" y="1335"/>
                    <a:pt x="1914" y="1368"/>
                    <a:pt x="1969" y="1405"/>
                  </a:cubicBezTo>
                  <a:cubicBezTo>
                    <a:pt x="1972" y="1408"/>
                    <a:pt x="1975" y="1410"/>
                    <a:pt x="1978" y="1412"/>
                  </a:cubicBezTo>
                  <a:cubicBezTo>
                    <a:pt x="2025" y="1445"/>
                    <a:pt x="2068" y="1481"/>
                    <a:pt x="2109" y="1522"/>
                  </a:cubicBezTo>
                  <a:cubicBezTo>
                    <a:pt x="2201" y="1614"/>
                    <a:pt x="2272" y="1720"/>
                    <a:pt x="2322" y="1838"/>
                  </a:cubicBezTo>
                  <a:close/>
                  <a:moveTo>
                    <a:pt x="1990" y="1246"/>
                  </a:moveTo>
                  <a:cubicBezTo>
                    <a:pt x="1945" y="1220"/>
                    <a:pt x="1898" y="1196"/>
                    <a:pt x="1850" y="1176"/>
                  </a:cubicBezTo>
                  <a:cubicBezTo>
                    <a:pt x="1808" y="1158"/>
                    <a:pt x="1765" y="1143"/>
                    <a:pt x="1721" y="1130"/>
                  </a:cubicBezTo>
                  <a:cubicBezTo>
                    <a:pt x="1720" y="1123"/>
                    <a:pt x="1718" y="1116"/>
                    <a:pt x="1714" y="1109"/>
                  </a:cubicBezTo>
                  <a:cubicBezTo>
                    <a:pt x="1487" y="648"/>
                    <a:pt x="1487" y="648"/>
                    <a:pt x="1487" y="648"/>
                  </a:cubicBezTo>
                  <a:cubicBezTo>
                    <a:pt x="1736" y="145"/>
                    <a:pt x="1736" y="145"/>
                    <a:pt x="1736" y="145"/>
                  </a:cubicBezTo>
                  <a:cubicBezTo>
                    <a:pt x="2613" y="145"/>
                    <a:pt x="2613" y="145"/>
                    <a:pt x="2613" y="145"/>
                  </a:cubicBezTo>
                  <a:lnTo>
                    <a:pt x="1990" y="1246"/>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67" name="Freeform 36">
              <a:extLst>
                <a:ext uri="{FF2B5EF4-FFF2-40B4-BE49-F238E27FC236}">
                  <a16:creationId xmlns:a16="http://schemas.microsoft.com/office/drawing/2014/main" id="{29800B04-3591-E758-65E2-CEF4F3883625}"/>
                </a:ext>
              </a:extLst>
            </p:cNvPr>
            <p:cNvSpPr>
              <a:spLocks noEditPoints="1"/>
            </p:cNvSpPr>
            <p:nvPr/>
          </p:nvSpPr>
          <p:spPr bwMode="auto">
            <a:xfrm>
              <a:off x="15522576" y="14781213"/>
              <a:ext cx="14646275" cy="14624050"/>
            </a:xfrm>
            <a:custGeom>
              <a:avLst/>
              <a:gdLst>
                <a:gd name="T0" fmla="*/ 807 w 1615"/>
                <a:gd name="T1" fmla="*/ 0 h 1616"/>
                <a:gd name="T2" fmla="*/ 236 w 1615"/>
                <a:gd name="T3" fmla="*/ 237 h 1616"/>
                <a:gd name="T4" fmla="*/ 0 w 1615"/>
                <a:gd name="T5" fmla="*/ 808 h 1616"/>
                <a:gd name="T6" fmla="*/ 236 w 1615"/>
                <a:gd name="T7" fmla="*/ 1379 h 1616"/>
                <a:gd name="T8" fmla="*/ 807 w 1615"/>
                <a:gd name="T9" fmla="*/ 1616 h 1616"/>
                <a:gd name="T10" fmla="*/ 1379 w 1615"/>
                <a:gd name="T11" fmla="*/ 1379 h 1616"/>
                <a:gd name="T12" fmla="*/ 1615 w 1615"/>
                <a:gd name="T13" fmla="*/ 808 h 1616"/>
                <a:gd name="T14" fmla="*/ 1379 w 1615"/>
                <a:gd name="T15" fmla="*/ 237 h 1616"/>
                <a:gd name="T16" fmla="*/ 1276 w 1615"/>
                <a:gd name="T17" fmla="*/ 340 h 1616"/>
                <a:gd name="T18" fmla="*/ 1155 w 1615"/>
                <a:gd name="T19" fmla="*/ 522 h 1616"/>
                <a:gd name="T20" fmla="*/ 1068 w 1615"/>
                <a:gd name="T21" fmla="*/ 240 h 1616"/>
                <a:gd name="T22" fmla="*/ 1065 w 1615"/>
                <a:gd name="T23" fmla="*/ 198 h 1616"/>
                <a:gd name="T24" fmla="*/ 1174 w 1615"/>
                <a:gd name="T25" fmla="*/ 954 h 1616"/>
                <a:gd name="T26" fmla="*/ 1176 w 1615"/>
                <a:gd name="T27" fmla="*/ 667 h 1616"/>
                <a:gd name="T28" fmla="*/ 1470 w 1615"/>
                <a:gd name="T29" fmla="*/ 808 h 1616"/>
                <a:gd name="T30" fmla="*/ 1174 w 1615"/>
                <a:gd name="T31" fmla="*/ 954 h 1616"/>
                <a:gd name="T32" fmla="*/ 555 w 1615"/>
                <a:gd name="T33" fmla="*/ 800 h 1616"/>
                <a:gd name="T34" fmla="*/ 1030 w 1615"/>
                <a:gd name="T35" fmla="*/ 667 h 1616"/>
                <a:gd name="T36" fmla="*/ 1028 w 1615"/>
                <a:gd name="T37" fmla="*/ 954 h 1616"/>
                <a:gd name="T38" fmla="*/ 161 w 1615"/>
                <a:gd name="T39" fmla="*/ 954 h 1616"/>
                <a:gd name="T40" fmla="*/ 160 w 1615"/>
                <a:gd name="T41" fmla="*/ 667 h 1616"/>
                <a:gd name="T42" fmla="*/ 410 w 1615"/>
                <a:gd name="T43" fmla="*/ 800 h 1616"/>
                <a:gd name="T44" fmla="*/ 161 w 1615"/>
                <a:gd name="T45" fmla="*/ 954 h 1616"/>
                <a:gd name="T46" fmla="*/ 937 w 1615"/>
                <a:gd name="T47" fmla="*/ 304 h 1616"/>
                <a:gd name="T48" fmla="*/ 1007 w 1615"/>
                <a:gd name="T49" fmla="*/ 522 h 1616"/>
                <a:gd name="T50" fmla="*/ 586 w 1615"/>
                <a:gd name="T51" fmla="*/ 516 h 1616"/>
                <a:gd name="T52" fmla="*/ 739 w 1615"/>
                <a:gd name="T53" fmla="*/ 149 h 1616"/>
                <a:gd name="T54" fmla="*/ 852 w 1615"/>
                <a:gd name="T55" fmla="*/ 147 h 1616"/>
                <a:gd name="T56" fmla="*/ 543 w 1615"/>
                <a:gd name="T57" fmla="*/ 200 h 1616"/>
                <a:gd name="T58" fmla="*/ 446 w 1615"/>
                <a:gd name="T59" fmla="*/ 479 h 1616"/>
                <a:gd name="T60" fmla="*/ 210 w 1615"/>
                <a:gd name="T61" fmla="*/ 522 h 1616"/>
                <a:gd name="T62" fmla="*/ 339 w 1615"/>
                <a:gd name="T63" fmla="*/ 1277 h 1616"/>
                <a:gd name="T64" fmla="*/ 441 w 1615"/>
                <a:gd name="T65" fmla="*/ 1100 h 1616"/>
                <a:gd name="T66" fmla="*/ 525 w 1615"/>
                <a:gd name="T67" fmla="*/ 1360 h 1616"/>
                <a:gd name="T68" fmla="*/ 550 w 1615"/>
                <a:gd name="T69" fmla="*/ 1419 h 1616"/>
                <a:gd name="T70" fmla="*/ 751 w 1615"/>
                <a:gd name="T71" fmla="*/ 1468 h 1616"/>
                <a:gd name="T72" fmla="*/ 1002 w 1615"/>
                <a:gd name="T73" fmla="*/ 1100 h 1616"/>
                <a:gd name="T74" fmla="*/ 840 w 1615"/>
                <a:gd name="T75" fmla="*/ 1470 h 1616"/>
                <a:gd name="T76" fmla="*/ 751 w 1615"/>
                <a:gd name="T77" fmla="*/ 1468 h 1616"/>
                <a:gd name="T78" fmla="*/ 1065 w 1615"/>
                <a:gd name="T79" fmla="*/ 1419 h 1616"/>
                <a:gd name="T80" fmla="*/ 1068 w 1615"/>
                <a:gd name="T81" fmla="*/ 1360 h 1616"/>
                <a:gd name="T82" fmla="*/ 1151 w 1615"/>
                <a:gd name="T83" fmla="*/ 1100 h 1616"/>
                <a:gd name="T84" fmla="*/ 1276 w 1615"/>
                <a:gd name="T85" fmla="*/ 1277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5" h="1616">
                  <a:moveTo>
                    <a:pt x="1122" y="64"/>
                  </a:moveTo>
                  <a:cubicBezTo>
                    <a:pt x="1022" y="22"/>
                    <a:pt x="916" y="0"/>
                    <a:pt x="807" y="0"/>
                  </a:cubicBezTo>
                  <a:cubicBezTo>
                    <a:pt x="698" y="0"/>
                    <a:pt x="593" y="22"/>
                    <a:pt x="493" y="64"/>
                  </a:cubicBezTo>
                  <a:cubicBezTo>
                    <a:pt x="397" y="105"/>
                    <a:pt x="311" y="163"/>
                    <a:pt x="236" y="237"/>
                  </a:cubicBezTo>
                  <a:cubicBezTo>
                    <a:pt x="162" y="311"/>
                    <a:pt x="104" y="398"/>
                    <a:pt x="63" y="494"/>
                  </a:cubicBezTo>
                  <a:cubicBezTo>
                    <a:pt x="21" y="593"/>
                    <a:pt x="0" y="699"/>
                    <a:pt x="0" y="808"/>
                  </a:cubicBezTo>
                  <a:cubicBezTo>
                    <a:pt x="0" y="917"/>
                    <a:pt x="21" y="1023"/>
                    <a:pt x="63" y="1123"/>
                  </a:cubicBezTo>
                  <a:cubicBezTo>
                    <a:pt x="104" y="1219"/>
                    <a:pt x="162" y="1305"/>
                    <a:pt x="236" y="1379"/>
                  </a:cubicBezTo>
                  <a:cubicBezTo>
                    <a:pt x="311" y="1453"/>
                    <a:pt x="397" y="1512"/>
                    <a:pt x="493" y="1552"/>
                  </a:cubicBezTo>
                  <a:cubicBezTo>
                    <a:pt x="593" y="1594"/>
                    <a:pt x="698" y="1616"/>
                    <a:pt x="807" y="1616"/>
                  </a:cubicBezTo>
                  <a:cubicBezTo>
                    <a:pt x="916" y="1616"/>
                    <a:pt x="1022" y="1594"/>
                    <a:pt x="1122" y="1552"/>
                  </a:cubicBezTo>
                  <a:cubicBezTo>
                    <a:pt x="1218" y="1512"/>
                    <a:pt x="1304" y="1453"/>
                    <a:pt x="1379" y="1379"/>
                  </a:cubicBezTo>
                  <a:cubicBezTo>
                    <a:pt x="1453" y="1305"/>
                    <a:pt x="1511" y="1219"/>
                    <a:pt x="1552" y="1123"/>
                  </a:cubicBezTo>
                  <a:cubicBezTo>
                    <a:pt x="1594" y="1023"/>
                    <a:pt x="1615" y="917"/>
                    <a:pt x="1615" y="808"/>
                  </a:cubicBezTo>
                  <a:cubicBezTo>
                    <a:pt x="1615" y="699"/>
                    <a:pt x="1594" y="593"/>
                    <a:pt x="1552" y="494"/>
                  </a:cubicBezTo>
                  <a:cubicBezTo>
                    <a:pt x="1511" y="398"/>
                    <a:pt x="1453" y="311"/>
                    <a:pt x="1379" y="237"/>
                  </a:cubicBezTo>
                  <a:cubicBezTo>
                    <a:pt x="1304" y="163"/>
                    <a:pt x="1218" y="105"/>
                    <a:pt x="1122" y="64"/>
                  </a:cubicBezTo>
                  <a:close/>
                  <a:moveTo>
                    <a:pt x="1276" y="340"/>
                  </a:moveTo>
                  <a:cubicBezTo>
                    <a:pt x="1329" y="393"/>
                    <a:pt x="1373" y="454"/>
                    <a:pt x="1405" y="522"/>
                  </a:cubicBezTo>
                  <a:cubicBezTo>
                    <a:pt x="1155" y="522"/>
                    <a:pt x="1155" y="522"/>
                    <a:pt x="1155" y="522"/>
                  </a:cubicBezTo>
                  <a:cubicBezTo>
                    <a:pt x="1153" y="507"/>
                    <a:pt x="1150" y="493"/>
                    <a:pt x="1146" y="479"/>
                  </a:cubicBezTo>
                  <a:cubicBezTo>
                    <a:pt x="1127" y="396"/>
                    <a:pt x="1101" y="316"/>
                    <a:pt x="1068" y="240"/>
                  </a:cubicBezTo>
                  <a:cubicBezTo>
                    <a:pt x="1059" y="222"/>
                    <a:pt x="1051" y="205"/>
                    <a:pt x="1044" y="189"/>
                  </a:cubicBezTo>
                  <a:cubicBezTo>
                    <a:pt x="1051" y="192"/>
                    <a:pt x="1058" y="195"/>
                    <a:pt x="1065" y="198"/>
                  </a:cubicBezTo>
                  <a:cubicBezTo>
                    <a:pt x="1144" y="231"/>
                    <a:pt x="1215" y="279"/>
                    <a:pt x="1276" y="340"/>
                  </a:cubicBezTo>
                  <a:close/>
                  <a:moveTo>
                    <a:pt x="1174" y="954"/>
                  </a:moveTo>
                  <a:cubicBezTo>
                    <a:pt x="1179" y="903"/>
                    <a:pt x="1182" y="852"/>
                    <a:pt x="1182" y="800"/>
                  </a:cubicBezTo>
                  <a:cubicBezTo>
                    <a:pt x="1182" y="755"/>
                    <a:pt x="1180" y="711"/>
                    <a:pt x="1176" y="667"/>
                  </a:cubicBezTo>
                  <a:cubicBezTo>
                    <a:pt x="1455" y="667"/>
                    <a:pt x="1455" y="667"/>
                    <a:pt x="1455" y="667"/>
                  </a:cubicBezTo>
                  <a:cubicBezTo>
                    <a:pt x="1465" y="713"/>
                    <a:pt x="1470" y="760"/>
                    <a:pt x="1470" y="808"/>
                  </a:cubicBezTo>
                  <a:cubicBezTo>
                    <a:pt x="1470" y="858"/>
                    <a:pt x="1465" y="907"/>
                    <a:pt x="1454" y="954"/>
                  </a:cubicBezTo>
                  <a:lnTo>
                    <a:pt x="1174" y="954"/>
                  </a:lnTo>
                  <a:close/>
                  <a:moveTo>
                    <a:pt x="564" y="954"/>
                  </a:moveTo>
                  <a:cubicBezTo>
                    <a:pt x="558" y="906"/>
                    <a:pt x="555" y="854"/>
                    <a:pt x="555" y="800"/>
                  </a:cubicBezTo>
                  <a:cubicBezTo>
                    <a:pt x="555" y="755"/>
                    <a:pt x="557" y="711"/>
                    <a:pt x="562" y="667"/>
                  </a:cubicBezTo>
                  <a:cubicBezTo>
                    <a:pt x="1030" y="667"/>
                    <a:pt x="1030" y="667"/>
                    <a:pt x="1030" y="667"/>
                  </a:cubicBezTo>
                  <a:cubicBezTo>
                    <a:pt x="1035" y="711"/>
                    <a:pt x="1037" y="755"/>
                    <a:pt x="1037" y="800"/>
                  </a:cubicBezTo>
                  <a:cubicBezTo>
                    <a:pt x="1037" y="852"/>
                    <a:pt x="1034" y="904"/>
                    <a:pt x="1028" y="954"/>
                  </a:cubicBezTo>
                  <a:lnTo>
                    <a:pt x="564" y="954"/>
                  </a:lnTo>
                  <a:close/>
                  <a:moveTo>
                    <a:pt x="161" y="954"/>
                  </a:moveTo>
                  <a:cubicBezTo>
                    <a:pt x="150" y="907"/>
                    <a:pt x="145" y="858"/>
                    <a:pt x="145" y="808"/>
                  </a:cubicBezTo>
                  <a:cubicBezTo>
                    <a:pt x="145" y="760"/>
                    <a:pt x="150" y="713"/>
                    <a:pt x="160" y="667"/>
                  </a:cubicBezTo>
                  <a:cubicBezTo>
                    <a:pt x="416" y="667"/>
                    <a:pt x="416" y="667"/>
                    <a:pt x="416" y="667"/>
                  </a:cubicBezTo>
                  <a:cubicBezTo>
                    <a:pt x="412" y="711"/>
                    <a:pt x="410" y="755"/>
                    <a:pt x="410" y="800"/>
                  </a:cubicBezTo>
                  <a:cubicBezTo>
                    <a:pt x="410" y="852"/>
                    <a:pt x="413" y="903"/>
                    <a:pt x="418" y="954"/>
                  </a:cubicBezTo>
                  <a:lnTo>
                    <a:pt x="161" y="954"/>
                  </a:lnTo>
                  <a:close/>
                  <a:moveTo>
                    <a:pt x="852" y="147"/>
                  </a:moveTo>
                  <a:cubicBezTo>
                    <a:pt x="871" y="174"/>
                    <a:pt x="904" y="228"/>
                    <a:pt x="937" y="304"/>
                  </a:cubicBezTo>
                  <a:cubicBezTo>
                    <a:pt x="966" y="371"/>
                    <a:pt x="989" y="442"/>
                    <a:pt x="1006" y="516"/>
                  </a:cubicBezTo>
                  <a:cubicBezTo>
                    <a:pt x="1006" y="518"/>
                    <a:pt x="1007" y="520"/>
                    <a:pt x="1007" y="522"/>
                  </a:cubicBezTo>
                  <a:cubicBezTo>
                    <a:pt x="585" y="522"/>
                    <a:pt x="585" y="522"/>
                    <a:pt x="585" y="522"/>
                  </a:cubicBezTo>
                  <a:cubicBezTo>
                    <a:pt x="586" y="520"/>
                    <a:pt x="586" y="518"/>
                    <a:pt x="586" y="516"/>
                  </a:cubicBezTo>
                  <a:cubicBezTo>
                    <a:pt x="603" y="442"/>
                    <a:pt x="626" y="371"/>
                    <a:pt x="655" y="304"/>
                  </a:cubicBezTo>
                  <a:cubicBezTo>
                    <a:pt x="687" y="230"/>
                    <a:pt x="720" y="177"/>
                    <a:pt x="739" y="149"/>
                  </a:cubicBezTo>
                  <a:cubicBezTo>
                    <a:pt x="762" y="147"/>
                    <a:pt x="784" y="146"/>
                    <a:pt x="807" y="146"/>
                  </a:cubicBezTo>
                  <a:cubicBezTo>
                    <a:pt x="822" y="146"/>
                    <a:pt x="837" y="146"/>
                    <a:pt x="852" y="147"/>
                  </a:cubicBezTo>
                  <a:close/>
                  <a:moveTo>
                    <a:pt x="339" y="340"/>
                  </a:moveTo>
                  <a:cubicBezTo>
                    <a:pt x="398" y="280"/>
                    <a:pt x="467" y="234"/>
                    <a:pt x="543" y="200"/>
                  </a:cubicBezTo>
                  <a:cubicBezTo>
                    <a:pt x="537" y="213"/>
                    <a:pt x="531" y="226"/>
                    <a:pt x="525" y="240"/>
                  </a:cubicBezTo>
                  <a:cubicBezTo>
                    <a:pt x="491" y="316"/>
                    <a:pt x="465" y="396"/>
                    <a:pt x="446" y="479"/>
                  </a:cubicBezTo>
                  <a:cubicBezTo>
                    <a:pt x="443" y="493"/>
                    <a:pt x="440" y="507"/>
                    <a:pt x="437" y="522"/>
                  </a:cubicBezTo>
                  <a:cubicBezTo>
                    <a:pt x="210" y="522"/>
                    <a:pt x="210" y="522"/>
                    <a:pt x="210" y="522"/>
                  </a:cubicBezTo>
                  <a:cubicBezTo>
                    <a:pt x="242" y="454"/>
                    <a:pt x="286" y="393"/>
                    <a:pt x="339" y="340"/>
                  </a:cubicBezTo>
                  <a:close/>
                  <a:moveTo>
                    <a:pt x="339" y="1277"/>
                  </a:moveTo>
                  <a:cubicBezTo>
                    <a:pt x="287" y="1225"/>
                    <a:pt x="244" y="1165"/>
                    <a:pt x="212" y="1100"/>
                  </a:cubicBezTo>
                  <a:cubicBezTo>
                    <a:pt x="441" y="1100"/>
                    <a:pt x="441" y="1100"/>
                    <a:pt x="441" y="1100"/>
                  </a:cubicBezTo>
                  <a:cubicBezTo>
                    <a:pt x="443" y="1107"/>
                    <a:pt x="444" y="1114"/>
                    <a:pt x="446" y="1121"/>
                  </a:cubicBezTo>
                  <a:cubicBezTo>
                    <a:pt x="465" y="1204"/>
                    <a:pt x="491" y="1284"/>
                    <a:pt x="525" y="1360"/>
                  </a:cubicBezTo>
                  <a:cubicBezTo>
                    <a:pt x="534" y="1382"/>
                    <a:pt x="544" y="1402"/>
                    <a:pt x="553" y="1420"/>
                  </a:cubicBezTo>
                  <a:cubicBezTo>
                    <a:pt x="552" y="1420"/>
                    <a:pt x="551" y="1419"/>
                    <a:pt x="550" y="1419"/>
                  </a:cubicBezTo>
                  <a:cubicBezTo>
                    <a:pt x="471" y="1385"/>
                    <a:pt x="400" y="1337"/>
                    <a:pt x="339" y="1277"/>
                  </a:cubicBezTo>
                  <a:close/>
                  <a:moveTo>
                    <a:pt x="751" y="1468"/>
                  </a:moveTo>
                  <a:cubicBezTo>
                    <a:pt x="730" y="1440"/>
                    <a:pt x="640" y="1311"/>
                    <a:pt x="590" y="1100"/>
                  </a:cubicBezTo>
                  <a:cubicBezTo>
                    <a:pt x="1002" y="1100"/>
                    <a:pt x="1002" y="1100"/>
                    <a:pt x="1002" y="1100"/>
                  </a:cubicBezTo>
                  <a:cubicBezTo>
                    <a:pt x="986" y="1168"/>
                    <a:pt x="964" y="1234"/>
                    <a:pt x="937" y="1296"/>
                  </a:cubicBezTo>
                  <a:cubicBezTo>
                    <a:pt x="895" y="1393"/>
                    <a:pt x="852" y="1454"/>
                    <a:pt x="840" y="1470"/>
                  </a:cubicBezTo>
                  <a:cubicBezTo>
                    <a:pt x="829" y="1470"/>
                    <a:pt x="818" y="1471"/>
                    <a:pt x="807" y="1471"/>
                  </a:cubicBezTo>
                  <a:cubicBezTo>
                    <a:pt x="789" y="1471"/>
                    <a:pt x="770" y="1470"/>
                    <a:pt x="751" y="1468"/>
                  </a:cubicBezTo>
                  <a:close/>
                  <a:moveTo>
                    <a:pt x="1276" y="1277"/>
                  </a:moveTo>
                  <a:cubicBezTo>
                    <a:pt x="1215" y="1337"/>
                    <a:pt x="1144" y="1385"/>
                    <a:pt x="1065" y="1419"/>
                  </a:cubicBezTo>
                  <a:cubicBezTo>
                    <a:pt x="1055" y="1423"/>
                    <a:pt x="1044" y="1427"/>
                    <a:pt x="1033" y="1431"/>
                  </a:cubicBezTo>
                  <a:cubicBezTo>
                    <a:pt x="1044" y="1410"/>
                    <a:pt x="1056" y="1386"/>
                    <a:pt x="1068" y="1360"/>
                  </a:cubicBezTo>
                  <a:cubicBezTo>
                    <a:pt x="1101" y="1284"/>
                    <a:pt x="1127" y="1204"/>
                    <a:pt x="1146" y="1121"/>
                  </a:cubicBezTo>
                  <a:cubicBezTo>
                    <a:pt x="1148" y="1114"/>
                    <a:pt x="1150" y="1107"/>
                    <a:pt x="1151" y="1100"/>
                  </a:cubicBezTo>
                  <a:cubicBezTo>
                    <a:pt x="1403" y="1100"/>
                    <a:pt x="1403" y="1100"/>
                    <a:pt x="1403" y="1100"/>
                  </a:cubicBezTo>
                  <a:cubicBezTo>
                    <a:pt x="1371" y="1165"/>
                    <a:pt x="1328" y="1225"/>
                    <a:pt x="1276" y="127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69" name="Title 19">
            <a:extLst>
              <a:ext uri="{FF2B5EF4-FFF2-40B4-BE49-F238E27FC236}">
                <a16:creationId xmlns:a16="http://schemas.microsoft.com/office/drawing/2014/main" id="{829C0C38-F2B4-F44B-AB7A-192BF189605B}"/>
              </a:ext>
            </a:extLst>
          </p:cNvPr>
          <p:cNvSpPr txBox="1">
            <a:spLocks/>
          </p:cNvSpPr>
          <p:nvPr/>
        </p:nvSpPr>
        <p:spPr>
          <a:xfrm>
            <a:off x="368300" y="2128829"/>
            <a:ext cx="6276340" cy="76944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この設計の背景にある重要な知見は、製品、ユーザー、コンテキストを通したプロセス構築を最大限に高めるための有益な実例です。</a:t>
            </a:r>
          </a:p>
          <a:p>
            <a:pPr rtl="0">
              <a:lnSpc>
                <a:spcPct val="100000"/>
              </a:lnSpc>
              <a:spcBef>
                <a:spcPts val="600"/>
              </a:spcBef>
            </a:pPr>
            <a:r>
              <a:rPr lang="ja-JP" altLang="en-US" sz="1000" b="1" dirty="0">
                <a:solidFill>
                  <a:schemeClr val="bg1"/>
                </a:solidFill>
                <a:latin typeface="+mn-lt"/>
                <a:ea typeface="Meiryo" panose="020B0604030504040204" pitchFamily="34" charset="-128"/>
              </a:rPr>
              <a:t>調査の結果、数種類のシャワー ヘッドを所有していても、ほとんどの場合は好みの「モノ」に固定されていることが判明しました。</a:t>
            </a:r>
          </a:p>
        </p:txBody>
      </p:sp>
      <p:cxnSp>
        <p:nvCxnSpPr>
          <p:cNvPr id="75" name="Straight Connector 74">
            <a:extLst>
              <a:ext uri="{FF2B5EF4-FFF2-40B4-BE49-F238E27FC236}">
                <a16:creationId xmlns:a16="http://schemas.microsoft.com/office/drawing/2014/main" id="{B9223699-D5E8-0792-135C-E95A2E66439B}"/>
              </a:ext>
            </a:extLst>
          </p:cNvPr>
          <p:cNvCxnSpPr>
            <a:cxnSpLocks/>
          </p:cNvCxnSpPr>
          <p:nvPr/>
        </p:nvCxnSpPr>
        <p:spPr>
          <a:xfrm>
            <a:off x="368301" y="3077929"/>
            <a:ext cx="62763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7" name="Title 19">
            <a:extLst>
              <a:ext uri="{FF2B5EF4-FFF2-40B4-BE49-F238E27FC236}">
                <a16:creationId xmlns:a16="http://schemas.microsoft.com/office/drawing/2014/main" id="{388A4113-809E-7C9F-3F8C-C8CD20595797}"/>
              </a:ext>
            </a:extLst>
          </p:cNvPr>
          <p:cNvSpPr txBox="1">
            <a:spLocks/>
          </p:cNvSpPr>
          <p:nvPr/>
        </p:nvSpPr>
        <p:spPr>
          <a:xfrm>
            <a:off x="368300" y="3257588"/>
            <a:ext cx="6276340" cy="87716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spcBef>
                <a:spcPts val="600"/>
              </a:spcBef>
            </a:pPr>
            <a:r>
              <a:rPr lang="ja-JP" altLang="en-US" sz="1000" b="1" dirty="0">
                <a:solidFill>
                  <a:schemeClr val="accent1"/>
                </a:solidFill>
                <a:latin typeface="+mn-lt"/>
                <a:ea typeface="Meiryo" panose="020B0604030504040204" pitchFamily="34" charset="-128"/>
              </a:rPr>
              <a:t>設計チームはこの事実をもとに、複数パターンのシャワー ヘッドが持つ次の </a:t>
            </a:r>
            <a:r>
              <a:rPr lang="en-US" altLang="ja-JP" sz="1000" b="1" dirty="0">
                <a:solidFill>
                  <a:schemeClr val="accent1"/>
                </a:solidFill>
                <a:latin typeface="+mn-lt"/>
                <a:ea typeface="Meiryo" panose="020B0604030504040204" pitchFamily="34" charset="-128"/>
              </a:rPr>
              <a:t>2 </a:t>
            </a:r>
            <a:r>
              <a:rPr lang="ja-JP" altLang="en-US" sz="1000" b="1" dirty="0">
                <a:solidFill>
                  <a:schemeClr val="accent1"/>
                </a:solidFill>
                <a:latin typeface="+mn-lt"/>
                <a:ea typeface="Meiryo" panose="020B0604030504040204" pitchFamily="34" charset="-128"/>
              </a:rPr>
              <a:t>つの大きな欠点について検討しました。</a:t>
            </a:r>
          </a:p>
          <a:p>
            <a:pPr marL="182880" indent="-182880" defTabSz="457200" rtl="0">
              <a:lnSpc>
                <a:spcPct val="100000"/>
              </a:lnSpc>
              <a:spcBef>
                <a:spcPts val="600"/>
              </a:spcBef>
              <a:buClr>
                <a:schemeClr val="bg1"/>
              </a:buClr>
              <a:buFont typeface="Wingdings 2" panose="05020102010507070707" pitchFamily="18" charset="2"/>
              <a:buChar char=""/>
            </a:pPr>
            <a:r>
              <a:rPr lang="ja-JP" altLang="en-US" sz="900" dirty="0">
                <a:solidFill>
                  <a:schemeClr val="bg1"/>
                </a:solidFill>
                <a:latin typeface="+mn-lt"/>
                <a:ea typeface="Meiryo" panose="020B0604030504040204" pitchFamily="34" charset="-128"/>
                <a:cs typeface="+mn-cs"/>
              </a:rPr>
              <a:t>チェンバー シールからばねやスイッチに至るまで、関連するコンポーネントの数</a:t>
            </a:r>
            <a:r>
              <a:rPr lang="en-US" altLang="ja-JP" sz="900" dirty="0">
                <a:solidFill>
                  <a:schemeClr val="bg1"/>
                </a:solidFill>
                <a:latin typeface="+mn-lt"/>
                <a:ea typeface="Meiryo" panose="020B0604030504040204" pitchFamily="34" charset="-128"/>
                <a:cs typeface="+mn-cs"/>
              </a:rPr>
              <a:t>(20 </a:t>
            </a:r>
            <a:r>
              <a:rPr lang="ja-JP" altLang="en-US" sz="900" dirty="0">
                <a:solidFill>
                  <a:schemeClr val="bg1"/>
                </a:solidFill>
                <a:latin typeface="+mn-lt"/>
                <a:ea typeface="Meiryo" panose="020B0604030504040204" pitchFamily="34" charset="-128"/>
                <a:cs typeface="+mn-cs"/>
              </a:rPr>
              <a:t>～ </a:t>
            </a:r>
            <a:r>
              <a:rPr lang="en-US" altLang="ja-JP" sz="900" dirty="0">
                <a:solidFill>
                  <a:schemeClr val="bg1"/>
                </a:solidFill>
                <a:latin typeface="+mn-lt"/>
                <a:ea typeface="Meiryo" panose="020B0604030504040204" pitchFamily="34" charset="-128"/>
                <a:cs typeface="+mn-cs"/>
              </a:rPr>
              <a:t>30 </a:t>
            </a:r>
            <a:r>
              <a:rPr lang="ja-JP" altLang="en-US" sz="900" dirty="0">
                <a:solidFill>
                  <a:schemeClr val="bg1"/>
                </a:solidFill>
                <a:latin typeface="+mn-lt"/>
                <a:ea typeface="Meiryo" panose="020B0604030504040204" pitchFamily="34" charset="-128"/>
                <a:cs typeface="+mn-cs"/>
              </a:rPr>
              <a:t>に上る場合もある</a:t>
            </a:r>
            <a:r>
              <a:rPr lang="en-US" altLang="ja-JP" sz="900" dirty="0">
                <a:solidFill>
                  <a:schemeClr val="bg1"/>
                </a:solidFill>
                <a:latin typeface="+mn-lt"/>
                <a:ea typeface="Meiryo" panose="020B0604030504040204" pitchFamily="34" charset="-128"/>
                <a:cs typeface="+mn-cs"/>
              </a:rPr>
              <a:t>)</a:t>
            </a:r>
            <a:endParaRPr lang="ja-JP" altLang="en-US" sz="900" dirty="0">
              <a:solidFill>
                <a:schemeClr val="bg1"/>
              </a:solidFill>
              <a:latin typeface="+mn-lt"/>
              <a:ea typeface="Meiryo" panose="020B0604030504040204" pitchFamily="34" charset="-128"/>
              <a:cs typeface="+mn-cs"/>
            </a:endParaRPr>
          </a:p>
          <a:p>
            <a:pPr marL="182880" indent="-182880" defTabSz="457200" rtl="0">
              <a:lnSpc>
                <a:spcPct val="100000"/>
              </a:lnSpc>
              <a:spcBef>
                <a:spcPts val="300"/>
              </a:spcBef>
              <a:buClr>
                <a:schemeClr val="bg1"/>
              </a:buClr>
              <a:buFont typeface="Wingdings 2" panose="05020102010507070707" pitchFamily="18" charset="2"/>
              <a:buChar char=""/>
            </a:pPr>
            <a:r>
              <a:rPr lang="ja-JP" altLang="en-US" sz="900" dirty="0">
                <a:solidFill>
                  <a:schemeClr val="bg1"/>
                </a:solidFill>
                <a:latin typeface="+mn-lt"/>
                <a:ea typeface="Meiryo" panose="020B0604030504040204" pitchFamily="34" charset="-128"/>
                <a:cs typeface="+mn-cs"/>
              </a:rPr>
              <a:t>シャワー ヘッドの作成に超音波溶接が必要 </a:t>
            </a:r>
          </a:p>
          <a:p>
            <a:pPr marL="182880" indent="-182880" defTabSz="457200" rtl="0">
              <a:lnSpc>
                <a:spcPct val="100000"/>
              </a:lnSpc>
              <a:spcBef>
                <a:spcPts val="300"/>
              </a:spcBef>
              <a:buClr>
                <a:schemeClr val="bg1"/>
              </a:buClr>
              <a:buFont typeface="Wingdings 2" panose="05020102010507070707" pitchFamily="18" charset="2"/>
              <a:buChar char=""/>
            </a:pPr>
            <a:r>
              <a:rPr lang="ja-JP" altLang="en-US" sz="900" dirty="0">
                <a:solidFill>
                  <a:schemeClr val="bg1"/>
                </a:solidFill>
                <a:latin typeface="+mn-lt"/>
                <a:ea typeface="Meiryo" panose="020B0604030504040204" pitchFamily="34" charset="-128"/>
                <a:cs typeface="+mn-cs"/>
              </a:rPr>
              <a:t>再生利用が極めて困難</a:t>
            </a:r>
          </a:p>
        </p:txBody>
      </p:sp>
      <p:grpSp>
        <p:nvGrpSpPr>
          <p:cNvPr id="85" name="Group 84">
            <a:extLst>
              <a:ext uri="{FF2B5EF4-FFF2-40B4-BE49-F238E27FC236}">
                <a16:creationId xmlns:a16="http://schemas.microsoft.com/office/drawing/2014/main" id="{6A21E2EC-CA71-0F18-A97D-E759734FE1BD}"/>
              </a:ext>
            </a:extLst>
          </p:cNvPr>
          <p:cNvGrpSpPr>
            <a:grpSpLocks noChangeAspect="1"/>
          </p:cNvGrpSpPr>
          <p:nvPr/>
        </p:nvGrpSpPr>
        <p:grpSpPr>
          <a:xfrm>
            <a:off x="548356" y="4333082"/>
            <a:ext cx="274889" cy="274320"/>
            <a:chOff x="5427661" y="3370262"/>
            <a:chExt cx="28403554" cy="28344816"/>
          </a:xfrm>
          <a:solidFill>
            <a:schemeClr val="bg1"/>
          </a:solidFill>
        </p:grpSpPr>
        <p:sp>
          <p:nvSpPr>
            <p:cNvPr id="86" name="Freeform 136">
              <a:extLst>
                <a:ext uri="{FF2B5EF4-FFF2-40B4-BE49-F238E27FC236}">
                  <a16:creationId xmlns:a16="http://schemas.microsoft.com/office/drawing/2014/main" id="{8E312C89-D600-6281-BF1D-B015206225D3}"/>
                </a:ext>
              </a:extLst>
            </p:cNvPr>
            <p:cNvSpPr>
              <a:spLocks noEditPoints="1"/>
            </p:cNvSpPr>
            <p:nvPr/>
          </p:nvSpPr>
          <p:spPr bwMode="auto">
            <a:xfrm>
              <a:off x="5427661" y="3370262"/>
              <a:ext cx="28403554" cy="28344816"/>
            </a:xfrm>
            <a:custGeom>
              <a:avLst/>
              <a:gdLst>
                <a:gd name="T0" fmla="*/ 3009 w 3132"/>
                <a:gd name="T1" fmla="*/ 956 h 3132"/>
                <a:gd name="T2" fmla="*/ 2864 w 3132"/>
                <a:gd name="T3" fmla="*/ 690 h 3132"/>
                <a:gd name="T4" fmla="*/ 2673 w 3132"/>
                <a:gd name="T5" fmla="*/ 459 h 3132"/>
                <a:gd name="T6" fmla="*/ 2442 w 3132"/>
                <a:gd name="T7" fmla="*/ 268 h 3132"/>
                <a:gd name="T8" fmla="*/ 2176 w 3132"/>
                <a:gd name="T9" fmla="*/ 123 h 3132"/>
                <a:gd name="T10" fmla="*/ 1566 w 3132"/>
                <a:gd name="T11" fmla="*/ 0 h 3132"/>
                <a:gd name="T12" fmla="*/ 956 w 3132"/>
                <a:gd name="T13" fmla="*/ 123 h 3132"/>
                <a:gd name="T14" fmla="*/ 690 w 3132"/>
                <a:gd name="T15" fmla="*/ 268 h 3132"/>
                <a:gd name="T16" fmla="*/ 459 w 3132"/>
                <a:gd name="T17" fmla="*/ 459 h 3132"/>
                <a:gd name="T18" fmla="*/ 268 w 3132"/>
                <a:gd name="T19" fmla="*/ 690 h 3132"/>
                <a:gd name="T20" fmla="*/ 123 w 3132"/>
                <a:gd name="T21" fmla="*/ 956 h 3132"/>
                <a:gd name="T22" fmla="*/ 0 w 3132"/>
                <a:gd name="T23" fmla="*/ 1566 h 3132"/>
                <a:gd name="T24" fmla="*/ 123 w 3132"/>
                <a:gd name="T25" fmla="*/ 2176 h 3132"/>
                <a:gd name="T26" fmla="*/ 268 w 3132"/>
                <a:gd name="T27" fmla="*/ 2442 h 3132"/>
                <a:gd name="T28" fmla="*/ 459 w 3132"/>
                <a:gd name="T29" fmla="*/ 2673 h 3132"/>
                <a:gd name="T30" fmla="*/ 690 w 3132"/>
                <a:gd name="T31" fmla="*/ 2864 h 3132"/>
                <a:gd name="T32" fmla="*/ 956 w 3132"/>
                <a:gd name="T33" fmla="*/ 3009 h 3132"/>
                <a:gd name="T34" fmla="*/ 1566 w 3132"/>
                <a:gd name="T35" fmla="*/ 3132 h 3132"/>
                <a:gd name="T36" fmla="*/ 2176 w 3132"/>
                <a:gd name="T37" fmla="*/ 3009 h 3132"/>
                <a:gd name="T38" fmla="*/ 2442 w 3132"/>
                <a:gd name="T39" fmla="*/ 2864 h 3132"/>
                <a:gd name="T40" fmla="*/ 2673 w 3132"/>
                <a:gd name="T41" fmla="*/ 2673 h 3132"/>
                <a:gd name="T42" fmla="*/ 2864 w 3132"/>
                <a:gd name="T43" fmla="*/ 2442 h 3132"/>
                <a:gd name="T44" fmla="*/ 3009 w 3132"/>
                <a:gd name="T45" fmla="*/ 2176 h 3132"/>
                <a:gd name="T46" fmla="*/ 3132 w 3132"/>
                <a:gd name="T47" fmla="*/ 1566 h 3132"/>
                <a:gd name="T48" fmla="*/ 3009 w 3132"/>
                <a:gd name="T49" fmla="*/ 956 h 3132"/>
                <a:gd name="T50" fmla="*/ 2823 w 3132"/>
                <a:gd name="T51" fmla="*/ 2097 h 3132"/>
                <a:gd name="T52" fmla="*/ 2530 w 3132"/>
                <a:gd name="T53" fmla="*/ 2530 h 3132"/>
                <a:gd name="T54" fmla="*/ 2097 w 3132"/>
                <a:gd name="T55" fmla="*/ 2823 h 3132"/>
                <a:gd name="T56" fmla="*/ 1566 w 3132"/>
                <a:gd name="T57" fmla="*/ 2930 h 3132"/>
                <a:gd name="T58" fmla="*/ 1035 w 3132"/>
                <a:gd name="T59" fmla="*/ 2823 h 3132"/>
                <a:gd name="T60" fmla="*/ 602 w 3132"/>
                <a:gd name="T61" fmla="*/ 2530 h 3132"/>
                <a:gd name="T62" fmla="*/ 309 w 3132"/>
                <a:gd name="T63" fmla="*/ 2097 h 3132"/>
                <a:gd name="T64" fmla="*/ 202 w 3132"/>
                <a:gd name="T65" fmla="*/ 1566 h 3132"/>
                <a:gd name="T66" fmla="*/ 309 w 3132"/>
                <a:gd name="T67" fmla="*/ 1035 h 3132"/>
                <a:gd name="T68" fmla="*/ 602 w 3132"/>
                <a:gd name="T69" fmla="*/ 602 h 3132"/>
                <a:gd name="T70" fmla="*/ 1035 w 3132"/>
                <a:gd name="T71" fmla="*/ 309 h 3132"/>
                <a:gd name="T72" fmla="*/ 1566 w 3132"/>
                <a:gd name="T73" fmla="*/ 202 h 3132"/>
                <a:gd name="T74" fmla="*/ 2097 w 3132"/>
                <a:gd name="T75" fmla="*/ 309 h 3132"/>
                <a:gd name="T76" fmla="*/ 2530 w 3132"/>
                <a:gd name="T77" fmla="*/ 602 h 3132"/>
                <a:gd name="T78" fmla="*/ 2823 w 3132"/>
                <a:gd name="T79" fmla="*/ 1035 h 3132"/>
                <a:gd name="T80" fmla="*/ 2930 w 3132"/>
                <a:gd name="T81" fmla="*/ 1566 h 3132"/>
                <a:gd name="T82" fmla="*/ 2823 w 3132"/>
                <a:gd name="T83" fmla="*/ 2097 h 3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32" h="3132">
                  <a:moveTo>
                    <a:pt x="3009" y="956"/>
                  </a:moveTo>
                  <a:cubicBezTo>
                    <a:pt x="2970" y="864"/>
                    <a:pt x="2921" y="774"/>
                    <a:pt x="2864" y="690"/>
                  </a:cubicBezTo>
                  <a:cubicBezTo>
                    <a:pt x="2808" y="608"/>
                    <a:pt x="2744" y="530"/>
                    <a:pt x="2673" y="459"/>
                  </a:cubicBezTo>
                  <a:cubicBezTo>
                    <a:pt x="2602" y="388"/>
                    <a:pt x="2524" y="324"/>
                    <a:pt x="2442" y="268"/>
                  </a:cubicBezTo>
                  <a:cubicBezTo>
                    <a:pt x="2358" y="211"/>
                    <a:pt x="2268" y="162"/>
                    <a:pt x="2176" y="123"/>
                  </a:cubicBezTo>
                  <a:cubicBezTo>
                    <a:pt x="1982" y="42"/>
                    <a:pt x="1777" y="0"/>
                    <a:pt x="1566" y="0"/>
                  </a:cubicBezTo>
                  <a:cubicBezTo>
                    <a:pt x="1355" y="0"/>
                    <a:pt x="1150" y="42"/>
                    <a:pt x="956" y="123"/>
                  </a:cubicBezTo>
                  <a:cubicBezTo>
                    <a:pt x="864" y="162"/>
                    <a:pt x="774" y="211"/>
                    <a:pt x="690" y="268"/>
                  </a:cubicBezTo>
                  <a:cubicBezTo>
                    <a:pt x="608" y="324"/>
                    <a:pt x="530" y="388"/>
                    <a:pt x="459" y="459"/>
                  </a:cubicBezTo>
                  <a:cubicBezTo>
                    <a:pt x="388" y="530"/>
                    <a:pt x="324" y="608"/>
                    <a:pt x="268" y="690"/>
                  </a:cubicBezTo>
                  <a:cubicBezTo>
                    <a:pt x="211" y="774"/>
                    <a:pt x="162" y="864"/>
                    <a:pt x="123" y="956"/>
                  </a:cubicBezTo>
                  <a:cubicBezTo>
                    <a:pt x="42" y="1150"/>
                    <a:pt x="0" y="1355"/>
                    <a:pt x="0" y="1566"/>
                  </a:cubicBezTo>
                  <a:cubicBezTo>
                    <a:pt x="0" y="1777"/>
                    <a:pt x="42" y="1982"/>
                    <a:pt x="123" y="2176"/>
                  </a:cubicBezTo>
                  <a:cubicBezTo>
                    <a:pt x="162" y="2268"/>
                    <a:pt x="211" y="2358"/>
                    <a:pt x="268" y="2442"/>
                  </a:cubicBezTo>
                  <a:cubicBezTo>
                    <a:pt x="324" y="2524"/>
                    <a:pt x="388" y="2602"/>
                    <a:pt x="459" y="2673"/>
                  </a:cubicBezTo>
                  <a:cubicBezTo>
                    <a:pt x="530" y="2744"/>
                    <a:pt x="608" y="2808"/>
                    <a:pt x="690" y="2864"/>
                  </a:cubicBezTo>
                  <a:cubicBezTo>
                    <a:pt x="774" y="2921"/>
                    <a:pt x="864" y="2970"/>
                    <a:pt x="956" y="3009"/>
                  </a:cubicBezTo>
                  <a:cubicBezTo>
                    <a:pt x="1150" y="3090"/>
                    <a:pt x="1355" y="3132"/>
                    <a:pt x="1566" y="3132"/>
                  </a:cubicBezTo>
                  <a:cubicBezTo>
                    <a:pt x="1777" y="3132"/>
                    <a:pt x="1982" y="3090"/>
                    <a:pt x="2176" y="3009"/>
                  </a:cubicBezTo>
                  <a:cubicBezTo>
                    <a:pt x="2268" y="2970"/>
                    <a:pt x="2358" y="2921"/>
                    <a:pt x="2442" y="2864"/>
                  </a:cubicBezTo>
                  <a:cubicBezTo>
                    <a:pt x="2524" y="2808"/>
                    <a:pt x="2602" y="2744"/>
                    <a:pt x="2673" y="2673"/>
                  </a:cubicBezTo>
                  <a:cubicBezTo>
                    <a:pt x="2744" y="2602"/>
                    <a:pt x="2808" y="2524"/>
                    <a:pt x="2864" y="2442"/>
                  </a:cubicBezTo>
                  <a:cubicBezTo>
                    <a:pt x="2921" y="2358"/>
                    <a:pt x="2970" y="2268"/>
                    <a:pt x="3009" y="2176"/>
                  </a:cubicBezTo>
                  <a:cubicBezTo>
                    <a:pt x="3090" y="1982"/>
                    <a:pt x="3132" y="1777"/>
                    <a:pt x="3132" y="1566"/>
                  </a:cubicBezTo>
                  <a:cubicBezTo>
                    <a:pt x="3132" y="1355"/>
                    <a:pt x="3090" y="1150"/>
                    <a:pt x="3009" y="956"/>
                  </a:cubicBezTo>
                  <a:close/>
                  <a:moveTo>
                    <a:pt x="2823" y="2097"/>
                  </a:moveTo>
                  <a:cubicBezTo>
                    <a:pt x="2754" y="2259"/>
                    <a:pt x="2656" y="2405"/>
                    <a:pt x="2530" y="2530"/>
                  </a:cubicBezTo>
                  <a:cubicBezTo>
                    <a:pt x="2405" y="2656"/>
                    <a:pt x="2259" y="2754"/>
                    <a:pt x="2097" y="2823"/>
                  </a:cubicBezTo>
                  <a:cubicBezTo>
                    <a:pt x="1929" y="2894"/>
                    <a:pt x="1750" y="2930"/>
                    <a:pt x="1566" y="2930"/>
                  </a:cubicBezTo>
                  <a:cubicBezTo>
                    <a:pt x="1382" y="2930"/>
                    <a:pt x="1203" y="2894"/>
                    <a:pt x="1035" y="2823"/>
                  </a:cubicBezTo>
                  <a:cubicBezTo>
                    <a:pt x="873" y="2754"/>
                    <a:pt x="727" y="2656"/>
                    <a:pt x="602" y="2530"/>
                  </a:cubicBezTo>
                  <a:cubicBezTo>
                    <a:pt x="476" y="2405"/>
                    <a:pt x="378" y="2259"/>
                    <a:pt x="309" y="2097"/>
                  </a:cubicBezTo>
                  <a:cubicBezTo>
                    <a:pt x="238" y="1929"/>
                    <a:pt x="202" y="1750"/>
                    <a:pt x="202" y="1566"/>
                  </a:cubicBezTo>
                  <a:cubicBezTo>
                    <a:pt x="202" y="1382"/>
                    <a:pt x="238" y="1203"/>
                    <a:pt x="309" y="1035"/>
                  </a:cubicBezTo>
                  <a:cubicBezTo>
                    <a:pt x="378" y="873"/>
                    <a:pt x="476" y="727"/>
                    <a:pt x="602" y="602"/>
                  </a:cubicBezTo>
                  <a:cubicBezTo>
                    <a:pt x="727" y="476"/>
                    <a:pt x="873" y="378"/>
                    <a:pt x="1035" y="309"/>
                  </a:cubicBezTo>
                  <a:cubicBezTo>
                    <a:pt x="1203" y="238"/>
                    <a:pt x="1382" y="202"/>
                    <a:pt x="1566" y="202"/>
                  </a:cubicBezTo>
                  <a:cubicBezTo>
                    <a:pt x="1750" y="202"/>
                    <a:pt x="1929" y="238"/>
                    <a:pt x="2097" y="309"/>
                  </a:cubicBezTo>
                  <a:cubicBezTo>
                    <a:pt x="2259" y="378"/>
                    <a:pt x="2405" y="476"/>
                    <a:pt x="2530" y="602"/>
                  </a:cubicBezTo>
                  <a:cubicBezTo>
                    <a:pt x="2656" y="727"/>
                    <a:pt x="2754" y="873"/>
                    <a:pt x="2823" y="1035"/>
                  </a:cubicBezTo>
                  <a:cubicBezTo>
                    <a:pt x="2894" y="1203"/>
                    <a:pt x="2930" y="1382"/>
                    <a:pt x="2930" y="1566"/>
                  </a:cubicBezTo>
                  <a:cubicBezTo>
                    <a:pt x="2930" y="1750"/>
                    <a:pt x="2894" y="1929"/>
                    <a:pt x="2823" y="20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87" name="Freeform 137">
              <a:extLst>
                <a:ext uri="{FF2B5EF4-FFF2-40B4-BE49-F238E27FC236}">
                  <a16:creationId xmlns:a16="http://schemas.microsoft.com/office/drawing/2014/main" id="{228BFD7C-764D-AFE1-698C-3E635E5F4925}"/>
                </a:ext>
              </a:extLst>
            </p:cNvPr>
            <p:cNvSpPr>
              <a:spLocks/>
            </p:cNvSpPr>
            <p:nvPr/>
          </p:nvSpPr>
          <p:spPr bwMode="auto">
            <a:xfrm>
              <a:off x="17316453" y="13885864"/>
              <a:ext cx="3881436" cy="11195054"/>
            </a:xfrm>
            <a:custGeom>
              <a:avLst/>
              <a:gdLst>
                <a:gd name="T0" fmla="*/ 0 w 2445"/>
                <a:gd name="T1" fmla="*/ 1015 h 7052"/>
                <a:gd name="T2" fmla="*/ 1108 w 2445"/>
                <a:gd name="T3" fmla="*/ 1015 h 7052"/>
                <a:gd name="T4" fmla="*/ 1108 w 2445"/>
                <a:gd name="T5" fmla="*/ 7052 h 7052"/>
                <a:gd name="T6" fmla="*/ 2445 w 2445"/>
                <a:gd name="T7" fmla="*/ 7052 h 7052"/>
                <a:gd name="T8" fmla="*/ 2445 w 2445"/>
                <a:gd name="T9" fmla="*/ 0 h 7052"/>
                <a:gd name="T10" fmla="*/ 0 w 2445"/>
                <a:gd name="T11" fmla="*/ 0 h 7052"/>
                <a:gd name="T12" fmla="*/ 0 w 2445"/>
                <a:gd name="T13" fmla="*/ 1015 h 7052"/>
              </a:gdLst>
              <a:ahLst/>
              <a:cxnLst>
                <a:cxn ang="0">
                  <a:pos x="T0" y="T1"/>
                </a:cxn>
                <a:cxn ang="0">
                  <a:pos x="T2" y="T3"/>
                </a:cxn>
                <a:cxn ang="0">
                  <a:pos x="T4" y="T5"/>
                </a:cxn>
                <a:cxn ang="0">
                  <a:pos x="T6" y="T7"/>
                </a:cxn>
                <a:cxn ang="0">
                  <a:pos x="T8" y="T9"/>
                </a:cxn>
                <a:cxn ang="0">
                  <a:pos x="T10" y="T11"/>
                </a:cxn>
                <a:cxn ang="0">
                  <a:pos x="T12" y="T13"/>
                </a:cxn>
              </a:cxnLst>
              <a:rect l="0" t="0" r="r" b="b"/>
              <a:pathLst>
                <a:path w="2445" h="7052">
                  <a:moveTo>
                    <a:pt x="0" y="1015"/>
                  </a:moveTo>
                  <a:lnTo>
                    <a:pt x="1108" y="1015"/>
                  </a:lnTo>
                  <a:lnTo>
                    <a:pt x="1108" y="7052"/>
                  </a:lnTo>
                  <a:lnTo>
                    <a:pt x="2445" y="7052"/>
                  </a:lnTo>
                  <a:lnTo>
                    <a:pt x="2445" y="0"/>
                  </a:lnTo>
                  <a:lnTo>
                    <a:pt x="0" y="0"/>
                  </a:lnTo>
                  <a:lnTo>
                    <a:pt x="0" y="10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88" name="Freeform 138">
              <a:extLst>
                <a:ext uri="{FF2B5EF4-FFF2-40B4-BE49-F238E27FC236}">
                  <a16:creationId xmlns:a16="http://schemas.microsoft.com/office/drawing/2014/main" id="{EB3707DA-75DF-08E4-5493-EEE884F64B36}"/>
                </a:ext>
              </a:extLst>
            </p:cNvPr>
            <p:cNvSpPr>
              <a:spLocks/>
            </p:cNvSpPr>
            <p:nvPr/>
          </p:nvSpPr>
          <p:spPr bwMode="auto">
            <a:xfrm>
              <a:off x="18722974" y="9315451"/>
              <a:ext cx="2647951" cy="2652711"/>
            </a:xfrm>
            <a:custGeom>
              <a:avLst/>
              <a:gdLst>
                <a:gd name="T0" fmla="*/ 144 w 292"/>
                <a:gd name="T1" fmla="*/ 0 h 293"/>
                <a:gd name="T2" fmla="*/ 0 w 292"/>
                <a:gd name="T3" fmla="*/ 148 h 293"/>
                <a:gd name="T4" fmla="*/ 144 w 292"/>
                <a:gd name="T5" fmla="*/ 293 h 293"/>
                <a:gd name="T6" fmla="*/ 292 w 292"/>
                <a:gd name="T7" fmla="*/ 148 h 293"/>
                <a:gd name="T8" fmla="*/ 144 w 292"/>
                <a:gd name="T9" fmla="*/ 0 h 293"/>
              </a:gdLst>
              <a:ahLst/>
              <a:cxnLst>
                <a:cxn ang="0">
                  <a:pos x="T0" y="T1"/>
                </a:cxn>
                <a:cxn ang="0">
                  <a:pos x="T2" y="T3"/>
                </a:cxn>
                <a:cxn ang="0">
                  <a:pos x="T4" y="T5"/>
                </a:cxn>
                <a:cxn ang="0">
                  <a:pos x="T6" y="T7"/>
                </a:cxn>
                <a:cxn ang="0">
                  <a:pos x="T8" y="T9"/>
                </a:cxn>
              </a:cxnLst>
              <a:rect l="0" t="0" r="r" b="b"/>
              <a:pathLst>
                <a:path w="292" h="293">
                  <a:moveTo>
                    <a:pt x="144" y="0"/>
                  </a:moveTo>
                  <a:cubicBezTo>
                    <a:pt x="63" y="0"/>
                    <a:pt x="0" y="66"/>
                    <a:pt x="0" y="148"/>
                  </a:cubicBezTo>
                  <a:cubicBezTo>
                    <a:pt x="0" y="227"/>
                    <a:pt x="63" y="293"/>
                    <a:pt x="144" y="293"/>
                  </a:cubicBezTo>
                  <a:cubicBezTo>
                    <a:pt x="226" y="293"/>
                    <a:pt x="292" y="227"/>
                    <a:pt x="292" y="148"/>
                  </a:cubicBezTo>
                  <a:cubicBezTo>
                    <a:pt x="292" y="66"/>
                    <a:pt x="226" y="0"/>
                    <a:pt x="1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10" name="Rectangle: Rounded Corners 9">
            <a:extLst>
              <a:ext uri="{FF2B5EF4-FFF2-40B4-BE49-F238E27FC236}">
                <a16:creationId xmlns:a16="http://schemas.microsoft.com/office/drawing/2014/main" id="{6BDF6DBE-2DDC-F378-EBB9-2CB4DA510EE1}"/>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ja-JP" altLang="en-US" sz="1200" b="1" spc="250" dirty="0">
                <a:solidFill>
                  <a:schemeClr val="bg1"/>
                </a:solidFill>
                <a:latin typeface="+mj-lt"/>
                <a:ea typeface="Meiryo" panose="020B0604030504040204" pitchFamily="34" charset="-128"/>
              </a:rPr>
              <a:t>お客様事例</a:t>
            </a:r>
          </a:p>
        </p:txBody>
      </p:sp>
    </p:spTree>
    <p:extLst>
      <p:ext uri="{BB962C8B-B14F-4D97-AF65-F5344CB8AC3E}">
        <p14:creationId xmlns:p14="http://schemas.microsoft.com/office/powerpoint/2010/main" val="3197668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FABA2E-2358-C7BC-4566-17FC67D4F5CF}"/>
              </a:ext>
            </a:extLst>
          </p:cNvPr>
          <p:cNvSpPr>
            <a:spLocks noGrp="1"/>
          </p:cNvSpPr>
          <p:nvPr>
            <p:ph type="title"/>
          </p:nvPr>
        </p:nvSpPr>
        <p:spPr>
          <a:xfrm>
            <a:off x="368491" y="365760"/>
            <a:ext cx="4070160" cy="786369"/>
          </a:xfrm>
        </p:spPr>
        <p:txBody>
          <a:bodyPr rtlCol="0"/>
          <a:lstStyle/>
          <a:p>
            <a:pPr rtl="0"/>
            <a:r>
              <a:rPr lang="en-US" altLang="ja-JP" dirty="0">
                <a:ea typeface="Meiryo" panose="020B0604030504040204" pitchFamily="34" charset="-128"/>
              </a:rPr>
              <a:t>Fusion </a:t>
            </a:r>
            <a:br>
              <a:rPr lang="ja-JP" altLang="en-US" dirty="0">
                <a:ea typeface="Meiryo" panose="020B0604030504040204" pitchFamily="34" charset="-128"/>
              </a:rPr>
            </a:br>
            <a:r>
              <a:rPr lang="ja-JP" altLang="en-US" dirty="0">
                <a:ea typeface="Meiryo" panose="020B0604030504040204" pitchFamily="34" charset="-128"/>
              </a:rPr>
              <a:t>フィーチャー マッピング</a:t>
            </a:r>
          </a:p>
        </p:txBody>
      </p:sp>
      <p:sp>
        <p:nvSpPr>
          <p:cNvPr id="5" name="Rectangle 4">
            <a:extLst>
              <a:ext uri="{FF2B5EF4-FFF2-40B4-BE49-F238E27FC236}">
                <a16:creationId xmlns:a16="http://schemas.microsoft.com/office/drawing/2014/main" id="{55DC2E14-9751-B965-C2C8-3327739D8B5C}"/>
              </a:ext>
            </a:extLst>
          </p:cNvPr>
          <p:cNvSpPr/>
          <p:nvPr/>
        </p:nvSpPr>
        <p:spPr>
          <a:xfrm>
            <a:off x="4703762" y="1"/>
            <a:ext cx="4440237"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6032" tIns="0" rIns="0" bIns="0" rtlCol="0" anchor="ctr">
            <a:noAutofit/>
          </a:bodyPr>
          <a:lstStyle/>
          <a:p>
            <a:pPr rtl="0">
              <a:spcBef>
                <a:spcPts val="1000"/>
              </a:spcBef>
              <a:buClr>
                <a:schemeClr val="tx2"/>
              </a:buClr>
            </a:pPr>
            <a:endParaRPr lang="ja-JP" altLang="en-US" sz="1200" dirty="0">
              <a:solidFill>
                <a:schemeClr val="tx1"/>
              </a:solidFill>
              <a:ea typeface="Meiryo" panose="020B0604030504040204" pitchFamily="34" charset="-128"/>
            </a:endParaRPr>
          </a:p>
        </p:txBody>
      </p:sp>
      <p:grpSp>
        <p:nvGrpSpPr>
          <p:cNvPr id="74" name="Group 73">
            <a:extLst>
              <a:ext uri="{FF2B5EF4-FFF2-40B4-BE49-F238E27FC236}">
                <a16:creationId xmlns:a16="http://schemas.microsoft.com/office/drawing/2014/main" id="{C53A0193-85FE-8012-0CF8-F3A08433A49D}"/>
              </a:ext>
            </a:extLst>
          </p:cNvPr>
          <p:cNvGrpSpPr/>
          <p:nvPr/>
        </p:nvGrpSpPr>
        <p:grpSpPr>
          <a:xfrm>
            <a:off x="5079899" y="752520"/>
            <a:ext cx="3687962" cy="3638462"/>
            <a:chOff x="4720902" y="520437"/>
            <a:chExt cx="4206953" cy="4150486"/>
          </a:xfrm>
        </p:grpSpPr>
        <p:grpSp>
          <p:nvGrpSpPr>
            <p:cNvPr id="75" name="Group 74">
              <a:extLst>
                <a:ext uri="{FF2B5EF4-FFF2-40B4-BE49-F238E27FC236}">
                  <a16:creationId xmlns:a16="http://schemas.microsoft.com/office/drawing/2014/main" id="{2A3B904C-6764-6F86-CD78-9FCB5388A823}"/>
                </a:ext>
              </a:extLst>
            </p:cNvPr>
            <p:cNvGrpSpPr/>
            <p:nvPr/>
          </p:nvGrpSpPr>
          <p:grpSpPr>
            <a:xfrm>
              <a:off x="4848319" y="589065"/>
              <a:ext cx="3994518" cy="3994518"/>
              <a:chOff x="977176" y="-709469"/>
              <a:chExt cx="5462655" cy="5462654"/>
            </a:xfrm>
          </p:grpSpPr>
          <p:sp>
            <p:nvSpPr>
              <p:cNvPr id="174" name="Pie 108">
                <a:extLst>
                  <a:ext uri="{FF2B5EF4-FFF2-40B4-BE49-F238E27FC236}">
                    <a16:creationId xmlns:a16="http://schemas.microsoft.com/office/drawing/2014/main" id="{C753732B-BA4A-3407-CB59-9F87BF36351E}"/>
                  </a:ext>
                </a:extLst>
              </p:cNvPr>
              <p:cNvSpPr/>
              <p:nvPr/>
            </p:nvSpPr>
            <p:spPr>
              <a:xfrm>
                <a:off x="977181" y="-709464"/>
                <a:ext cx="5462649" cy="5462649"/>
              </a:xfrm>
              <a:prstGeom prst="pie">
                <a:avLst>
                  <a:gd name="adj1" fmla="val 21546764"/>
                  <a:gd name="adj2" fmla="val 27084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75" name="Pie 109">
                <a:extLst>
                  <a:ext uri="{FF2B5EF4-FFF2-40B4-BE49-F238E27FC236}">
                    <a16:creationId xmlns:a16="http://schemas.microsoft.com/office/drawing/2014/main" id="{E4B9BCE1-0D7B-2197-B029-CD8361DABFF1}"/>
                  </a:ext>
                </a:extLst>
              </p:cNvPr>
              <p:cNvSpPr/>
              <p:nvPr/>
            </p:nvSpPr>
            <p:spPr>
              <a:xfrm rot="2695612">
                <a:off x="977181" y="-709465"/>
                <a:ext cx="5462649" cy="5462649"/>
              </a:xfrm>
              <a:prstGeom prst="pie">
                <a:avLst>
                  <a:gd name="adj1" fmla="val 21599539"/>
                  <a:gd name="adj2" fmla="val 270845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76" name="Pie 110">
                <a:extLst>
                  <a:ext uri="{FF2B5EF4-FFF2-40B4-BE49-F238E27FC236}">
                    <a16:creationId xmlns:a16="http://schemas.microsoft.com/office/drawing/2014/main" id="{1468CFB8-5EDE-A150-9007-A3A505BA045D}"/>
                  </a:ext>
                </a:extLst>
              </p:cNvPr>
              <p:cNvSpPr/>
              <p:nvPr/>
            </p:nvSpPr>
            <p:spPr>
              <a:xfrm rot="5400000">
                <a:off x="977182" y="-709464"/>
                <a:ext cx="5462649" cy="5462649"/>
              </a:xfrm>
              <a:prstGeom prst="pie">
                <a:avLst>
                  <a:gd name="adj1" fmla="val 21599539"/>
                  <a:gd name="adj2" fmla="val 270845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77" name="Pie 111">
                <a:extLst>
                  <a:ext uri="{FF2B5EF4-FFF2-40B4-BE49-F238E27FC236}">
                    <a16:creationId xmlns:a16="http://schemas.microsoft.com/office/drawing/2014/main" id="{BAD14E2A-2728-4DEF-989B-83DB06CC199E}"/>
                  </a:ext>
                </a:extLst>
              </p:cNvPr>
              <p:cNvSpPr/>
              <p:nvPr/>
            </p:nvSpPr>
            <p:spPr>
              <a:xfrm rot="8099081">
                <a:off x="977181" y="-709464"/>
                <a:ext cx="5462649" cy="5462649"/>
              </a:xfrm>
              <a:prstGeom prst="pie">
                <a:avLst>
                  <a:gd name="adj1" fmla="val 21599539"/>
                  <a:gd name="adj2" fmla="val 270845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78" name="Pie 112">
                <a:extLst>
                  <a:ext uri="{FF2B5EF4-FFF2-40B4-BE49-F238E27FC236}">
                    <a16:creationId xmlns:a16="http://schemas.microsoft.com/office/drawing/2014/main" id="{C8DE30B1-8B14-05AB-21C6-388BEA7B137C}"/>
                  </a:ext>
                </a:extLst>
              </p:cNvPr>
              <p:cNvSpPr/>
              <p:nvPr/>
            </p:nvSpPr>
            <p:spPr>
              <a:xfrm rot="10800000">
                <a:off x="977177" y="-709464"/>
                <a:ext cx="5462649" cy="5462649"/>
              </a:xfrm>
              <a:prstGeom prst="pie">
                <a:avLst>
                  <a:gd name="adj1" fmla="val 21599539"/>
                  <a:gd name="adj2" fmla="val 270845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79" name="Pie 113">
                <a:extLst>
                  <a:ext uri="{FF2B5EF4-FFF2-40B4-BE49-F238E27FC236}">
                    <a16:creationId xmlns:a16="http://schemas.microsoft.com/office/drawing/2014/main" id="{45BF1FA5-FA33-E959-B513-DB191F70306C}"/>
                  </a:ext>
                </a:extLst>
              </p:cNvPr>
              <p:cNvSpPr/>
              <p:nvPr/>
            </p:nvSpPr>
            <p:spPr>
              <a:xfrm rot="13504653">
                <a:off x="977177" y="-709464"/>
                <a:ext cx="5462649" cy="5462649"/>
              </a:xfrm>
              <a:prstGeom prst="pie">
                <a:avLst>
                  <a:gd name="adj1" fmla="val 21599539"/>
                  <a:gd name="adj2" fmla="val 270845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80" name="Pie 114">
                <a:extLst>
                  <a:ext uri="{FF2B5EF4-FFF2-40B4-BE49-F238E27FC236}">
                    <a16:creationId xmlns:a16="http://schemas.microsoft.com/office/drawing/2014/main" id="{0F7FA3C1-75DB-7A6C-8C85-381543C3869C}"/>
                  </a:ext>
                </a:extLst>
              </p:cNvPr>
              <p:cNvSpPr/>
              <p:nvPr/>
            </p:nvSpPr>
            <p:spPr>
              <a:xfrm rot="16200000">
                <a:off x="977177" y="-709465"/>
                <a:ext cx="5462649" cy="5462649"/>
              </a:xfrm>
              <a:prstGeom prst="pie">
                <a:avLst>
                  <a:gd name="adj1" fmla="val 21599539"/>
                  <a:gd name="adj2" fmla="val 27084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81" name="Pie 116">
                <a:extLst>
                  <a:ext uri="{FF2B5EF4-FFF2-40B4-BE49-F238E27FC236}">
                    <a16:creationId xmlns:a16="http://schemas.microsoft.com/office/drawing/2014/main" id="{5B0F7377-FAAD-BB1E-DAB7-D62F5D16BB95}"/>
                  </a:ext>
                </a:extLst>
              </p:cNvPr>
              <p:cNvSpPr/>
              <p:nvPr/>
            </p:nvSpPr>
            <p:spPr>
              <a:xfrm rot="18889841">
                <a:off x="977177" y="-709470"/>
                <a:ext cx="5462649" cy="5462649"/>
              </a:xfrm>
              <a:prstGeom prst="pie">
                <a:avLst>
                  <a:gd name="adj1" fmla="val 21599539"/>
                  <a:gd name="adj2" fmla="val 265526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grpSp>
        <p:grpSp>
          <p:nvGrpSpPr>
            <p:cNvPr id="76" name="Group 75">
              <a:extLst>
                <a:ext uri="{FF2B5EF4-FFF2-40B4-BE49-F238E27FC236}">
                  <a16:creationId xmlns:a16="http://schemas.microsoft.com/office/drawing/2014/main" id="{67DB27E3-1F98-8B19-DDDD-FAFFC8864D11}"/>
                </a:ext>
              </a:extLst>
            </p:cNvPr>
            <p:cNvGrpSpPr/>
            <p:nvPr/>
          </p:nvGrpSpPr>
          <p:grpSpPr>
            <a:xfrm>
              <a:off x="4921308" y="663156"/>
              <a:ext cx="3830678" cy="3836327"/>
              <a:chOff x="2610266" y="607123"/>
              <a:chExt cx="3923467" cy="3929253"/>
            </a:xfrm>
          </p:grpSpPr>
          <p:grpSp>
            <p:nvGrpSpPr>
              <p:cNvPr id="142" name="Group 141">
                <a:extLst>
                  <a:ext uri="{FF2B5EF4-FFF2-40B4-BE49-F238E27FC236}">
                    <a16:creationId xmlns:a16="http://schemas.microsoft.com/office/drawing/2014/main" id="{8F15003D-9151-6B12-C170-E30301C88428}"/>
                  </a:ext>
                </a:extLst>
              </p:cNvPr>
              <p:cNvGrpSpPr/>
              <p:nvPr/>
            </p:nvGrpSpPr>
            <p:grpSpPr>
              <a:xfrm>
                <a:off x="2611048" y="607585"/>
                <a:ext cx="3917924" cy="3918831"/>
                <a:chOff x="3141863" y="1416109"/>
                <a:chExt cx="2569325" cy="2569920"/>
              </a:xfrm>
            </p:grpSpPr>
            <p:sp>
              <p:nvSpPr>
                <p:cNvPr id="171" name="Pie 147">
                  <a:extLst>
                    <a:ext uri="{FF2B5EF4-FFF2-40B4-BE49-F238E27FC236}">
                      <a16:creationId xmlns:a16="http://schemas.microsoft.com/office/drawing/2014/main" id="{DED6097D-6C85-D96D-8583-19C2589D2C4A}"/>
                    </a:ext>
                  </a:extLst>
                </p:cNvPr>
                <p:cNvSpPr/>
                <p:nvPr/>
              </p:nvSpPr>
              <p:spPr>
                <a:xfrm rot="18889841">
                  <a:off x="3141872" y="1416714"/>
                  <a:ext cx="2569315" cy="2569315"/>
                </a:xfrm>
                <a:prstGeom prst="pie">
                  <a:avLst>
                    <a:gd name="adj1" fmla="val 21599539"/>
                    <a:gd name="adj2" fmla="val 894467"/>
                  </a:avLst>
                </a:prstGeom>
                <a:solidFill>
                  <a:schemeClr val="bg1">
                    <a:lumMod val="95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72" name="Pie 148">
                  <a:extLst>
                    <a:ext uri="{FF2B5EF4-FFF2-40B4-BE49-F238E27FC236}">
                      <a16:creationId xmlns:a16="http://schemas.microsoft.com/office/drawing/2014/main" id="{98ACF1C2-385B-3832-0972-C287B4E522F7}"/>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73" name="Pie 149">
                  <a:extLst>
                    <a:ext uri="{FF2B5EF4-FFF2-40B4-BE49-F238E27FC236}">
                      <a16:creationId xmlns:a16="http://schemas.microsoft.com/office/drawing/2014/main" id="{7C933E3A-29CB-7EC1-3202-851611E47790}"/>
                    </a:ext>
                  </a:extLst>
                </p:cNvPr>
                <p:cNvSpPr/>
                <p:nvPr/>
              </p:nvSpPr>
              <p:spPr>
                <a:xfrm rot="20675701">
                  <a:off x="3141863" y="1416109"/>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grpSp>
          <p:grpSp>
            <p:nvGrpSpPr>
              <p:cNvPr id="143" name="Group 142">
                <a:extLst>
                  <a:ext uri="{FF2B5EF4-FFF2-40B4-BE49-F238E27FC236}">
                    <a16:creationId xmlns:a16="http://schemas.microsoft.com/office/drawing/2014/main" id="{017DB24A-6C61-CB58-49F2-F3A38968E114}"/>
                  </a:ext>
                </a:extLst>
              </p:cNvPr>
              <p:cNvGrpSpPr/>
              <p:nvPr/>
            </p:nvGrpSpPr>
            <p:grpSpPr>
              <a:xfrm rot="2669017">
                <a:off x="2611041" y="607123"/>
                <a:ext cx="3917924" cy="3918833"/>
                <a:chOff x="3141863" y="1416109"/>
                <a:chExt cx="2569325" cy="2569921"/>
              </a:xfrm>
            </p:grpSpPr>
            <p:sp>
              <p:nvSpPr>
                <p:cNvPr id="168" name="Pie 144">
                  <a:extLst>
                    <a:ext uri="{FF2B5EF4-FFF2-40B4-BE49-F238E27FC236}">
                      <a16:creationId xmlns:a16="http://schemas.microsoft.com/office/drawing/2014/main" id="{13A89022-A39E-72B7-B9AA-052822B2DBD9}"/>
                    </a:ext>
                  </a:extLst>
                </p:cNvPr>
                <p:cNvSpPr/>
                <p:nvPr/>
              </p:nvSpPr>
              <p:spPr>
                <a:xfrm rot="18889841">
                  <a:off x="3141872" y="1416715"/>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69" name="Pie 145">
                  <a:extLst>
                    <a:ext uri="{FF2B5EF4-FFF2-40B4-BE49-F238E27FC236}">
                      <a16:creationId xmlns:a16="http://schemas.microsoft.com/office/drawing/2014/main" id="{28F77070-2876-FDE0-38D4-9C2B203A6FE2}"/>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70" name="Pie 146">
                  <a:extLst>
                    <a:ext uri="{FF2B5EF4-FFF2-40B4-BE49-F238E27FC236}">
                      <a16:creationId xmlns:a16="http://schemas.microsoft.com/office/drawing/2014/main" id="{486FB6D7-D591-AF56-9C24-F35D443DB4E0}"/>
                    </a:ext>
                  </a:extLst>
                </p:cNvPr>
                <p:cNvSpPr/>
                <p:nvPr/>
              </p:nvSpPr>
              <p:spPr>
                <a:xfrm rot="20675701">
                  <a:off x="3141863" y="1416109"/>
                  <a:ext cx="2569315" cy="2569315"/>
                </a:xfrm>
                <a:prstGeom prst="pie">
                  <a:avLst>
                    <a:gd name="adj1" fmla="val 21599539"/>
                    <a:gd name="adj2" fmla="val 91596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grpSp>
          <p:grpSp>
            <p:nvGrpSpPr>
              <p:cNvPr id="144" name="Group 143">
                <a:extLst>
                  <a:ext uri="{FF2B5EF4-FFF2-40B4-BE49-F238E27FC236}">
                    <a16:creationId xmlns:a16="http://schemas.microsoft.com/office/drawing/2014/main" id="{22D2075A-EEB8-3CB3-FED6-69F3BEA801B6}"/>
                  </a:ext>
                </a:extLst>
              </p:cNvPr>
              <p:cNvGrpSpPr/>
              <p:nvPr/>
            </p:nvGrpSpPr>
            <p:grpSpPr>
              <a:xfrm rot="5400000">
                <a:off x="2611283" y="608282"/>
                <a:ext cx="3917924" cy="3918833"/>
                <a:chOff x="3141863" y="1416109"/>
                <a:chExt cx="2569325" cy="2569921"/>
              </a:xfrm>
            </p:grpSpPr>
            <p:sp>
              <p:nvSpPr>
                <p:cNvPr id="165" name="Pie 141">
                  <a:extLst>
                    <a:ext uri="{FF2B5EF4-FFF2-40B4-BE49-F238E27FC236}">
                      <a16:creationId xmlns:a16="http://schemas.microsoft.com/office/drawing/2014/main" id="{B5D5832F-E966-E553-CFB5-B3DC13C4017C}"/>
                    </a:ext>
                  </a:extLst>
                </p:cNvPr>
                <p:cNvSpPr/>
                <p:nvPr/>
              </p:nvSpPr>
              <p:spPr>
                <a:xfrm rot="18889841">
                  <a:off x="3141872" y="1416715"/>
                  <a:ext cx="2569315" cy="2569315"/>
                </a:xfrm>
                <a:prstGeom prst="pie">
                  <a:avLst>
                    <a:gd name="adj1" fmla="val 21572336"/>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66" name="Pie 142">
                  <a:extLst>
                    <a:ext uri="{FF2B5EF4-FFF2-40B4-BE49-F238E27FC236}">
                      <a16:creationId xmlns:a16="http://schemas.microsoft.com/office/drawing/2014/main" id="{53A6DD40-158A-F93C-AB53-D2D35E5EC71C}"/>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67" name="Pie 143">
                  <a:extLst>
                    <a:ext uri="{FF2B5EF4-FFF2-40B4-BE49-F238E27FC236}">
                      <a16:creationId xmlns:a16="http://schemas.microsoft.com/office/drawing/2014/main" id="{21511067-952F-8895-0399-C2FDEDAF6148}"/>
                    </a:ext>
                  </a:extLst>
                </p:cNvPr>
                <p:cNvSpPr/>
                <p:nvPr/>
              </p:nvSpPr>
              <p:spPr>
                <a:xfrm rot="20675701">
                  <a:off x="3141863" y="1416109"/>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grpSp>
          <p:grpSp>
            <p:nvGrpSpPr>
              <p:cNvPr id="145" name="Group 144">
                <a:extLst>
                  <a:ext uri="{FF2B5EF4-FFF2-40B4-BE49-F238E27FC236}">
                    <a16:creationId xmlns:a16="http://schemas.microsoft.com/office/drawing/2014/main" id="{D87E1A80-A91B-BFF7-7B41-4170E626557C}"/>
                  </a:ext>
                </a:extLst>
              </p:cNvPr>
              <p:cNvGrpSpPr/>
              <p:nvPr/>
            </p:nvGrpSpPr>
            <p:grpSpPr>
              <a:xfrm rot="8089263">
                <a:off x="2610721" y="606789"/>
                <a:ext cx="3917924" cy="3918833"/>
                <a:chOff x="3141863" y="1416109"/>
                <a:chExt cx="2569325" cy="2569921"/>
              </a:xfrm>
            </p:grpSpPr>
            <p:sp>
              <p:nvSpPr>
                <p:cNvPr id="162" name="Pie 138">
                  <a:extLst>
                    <a:ext uri="{FF2B5EF4-FFF2-40B4-BE49-F238E27FC236}">
                      <a16:creationId xmlns:a16="http://schemas.microsoft.com/office/drawing/2014/main" id="{D636638D-93E0-939C-B262-71605538623A}"/>
                    </a:ext>
                  </a:extLst>
                </p:cNvPr>
                <p:cNvSpPr/>
                <p:nvPr/>
              </p:nvSpPr>
              <p:spPr>
                <a:xfrm rot="18889841">
                  <a:off x="3141872" y="1416715"/>
                  <a:ext cx="2569315" cy="2569315"/>
                </a:xfrm>
                <a:prstGeom prst="pie">
                  <a:avLst>
                    <a:gd name="adj1" fmla="val 21592091"/>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63" name="Pie 139">
                  <a:extLst>
                    <a:ext uri="{FF2B5EF4-FFF2-40B4-BE49-F238E27FC236}">
                      <a16:creationId xmlns:a16="http://schemas.microsoft.com/office/drawing/2014/main" id="{36D69351-5971-9C7E-A84F-8432DB205081}"/>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64" name="Pie 140">
                  <a:extLst>
                    <a:ext uri="{FF2B5EF4-FFF2-40B4-BE49-F238E27FC236}">
                      <a16:creationId xmlns:a16="http://schemas.microsoft.com/office/drawing/2014/main" id="{27686496-5313-33B0-A014-F5A236425870}"/>
                    </a:ext>
                  </a:extLst>
                </p:cNvPr>
                <p:cNvSpPr/>
                <p:nvPr/>
              </p:nvSpPr>
              <p:spPr>
                <a:xfrm rot="20675701">
                  <a:off x="3141863" y="1416109"/>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grpSp>
          <p:grpSp>
            <p:nvGrpSpPr>
              <p:cNvPr id="146" name="Group 145">
                <a:extLst>
                  <a:ext uri="{FF2B5EF4-FFF2-40B4-BE49-F238E27FC236}">
                    <a16:creationId xmlns:a16="http://schemas.microsoft.com/office/drawing/2014/main" id="{B15C10FD-3FB3-538E-62A8-7F99E1297786}"/>
                  </a:ext>
                </a:extLst>
              </p:cNvPr>
              <p:cNvGrpSpPr/>
              <p:nvPr/>
            </p:nvGrpSpPr>
            <p:grpSpPr>
              <a:xfrm rot="10800000">
                <a:off x="2610388" y="608135"/>
                <a:ext cx="3917924" cy="3918833"/>
                <a:chOff x="3141863" y="1416109"/>
                <a:chExt cx="2569325" cy="2569921"/>
              </a:xfrm>
            </p:grpSpPr>
            <p:sp>
              <p:nvSpPr>
                <p:cNvPr id="159" name="Pie 135">
                  <a:extLst>
                    <a:ext uri="{FF2B5EF4-FFF2-40B4-BE49-F238E27FC236}">
                      <a16:creationId xmlns:a16="http://schemas.microsoft.com/office/drawing/2014/main" id="{68009279-B581-C1BA-417D-C900EBFC59B6}"/>
                    </a:ext>
                  </a:extLst>
                </p:cNvPr>
                <p:cNvSpPr/>
                <p:nvPr/>
              </p:nvSpPr>
              <p:spPr>
                <a:xfrm rot="18889841">
                  <a:off x="3141872" y="1416715"/>
                  <a:ext cx="2569315" cy="2569315"/>
                </a:xfrm>
                <a:prstGeom prst="pie">
                  <a:avLst>
                    <a:gd name="adj1" fmla="val 21558560"/>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60" name="Pie 136">
                  <a:extLst>
                    <a:ext uri="{FF2B5EF4-FFF2-40B4-BE49-F238E27FC236}">
                      <a16:creationId xmlns:a16="http://schemas.microsoft.com/office/drawing/2014/main" id="{37183B12-4F38-2525-3499-F730F0E6B5A9}"/>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61" name="Pie 137">
                  <a:extLst>
                    <a:ext uri="{FF2B5EF4-FFF2-40B4-BE49-F238E27FC236}">
                      <a16:creationId xmlns:a16="http://schemas.microsoft.com/office/drawing/2014/main" id="{C97501BD-B1B7-5823-1956-8198008A9277}"/>
                    </a:ext>
                  </a:extLst>
                </p:cNvPr>
                <p:cNvSpPr/>
                <p:nvPr/>
              </p:nvSpPr>
              <p:spPr>
                <a:xfrm rot="20675701">
                  <a:off x="3141863" y="1416109"/>
                  <a:ext cx="2569315" cy="2569315"/>
                </a:xfrm>
                <a:prstGeom prst="pie">
                  <a:avLst>
                    <a:gd name="adj1" fmla="val 21599539"/>
                    <a:gd name="adj2" fmla="val 902090"/>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grpSp>
          <p:grpSp>
            <p:nvGrpSpPr>
              <p:cNvPr id="147" name="Group 146">
                <a:extLst>
                  <a:ext uri="{FF2B5EF4-FFF2-40B4-BE49-F238E27FC236}">
                    <a16:creationId xmlns:a16="http://schemas.microsoft.com/office/drawing/2014/main" id="{DB8C7C83-B8D2-4272-31CD-1960544808B5}"/>
                  </a:ext>
                </a:extLst>
              </p:cNvPr>
              <p:cNvGrpSpPr/>
              <p:nvPr/>
            </p:nvGrpSpPr>
            <p:grpSpPr>
              <a:xfrm rot="13508045">
                <a:off x="2615355" y="617997"/>
                <a:ext cx="3917924" cy="3918833"/>
                <a:chOff x="3141863" y="1416109"/>
                <a:chExt cx="2569325" cy="2569921"/>
              </a:xfrm>
            </p:grpSpPr>
            <p:sp>
              <p:nvSpPr>
                <p:cNvPr id="156" name="Pie 132">
                  <a:extLst>
                    <a:ext uri="{FF2B5EF4-FFF2-40B4-BE49-F238E27FC236}">
                      <a16:creationId xmlns:a16="http://schemas.microsoft.com/office/drawing/2014/main" id="{39F8E0A4-F014-E9AC-4663-E79A67BF2FAE}"/>
                    </a:ext>
                  </a:extLst>
                </p:cNvPr>
                <p:cNvSpPr/>
                <p:nvPr/>
              </p:nvSpPr>
              <p:spPr>
                <a:xfrm rot="18889841">
                  <a:off x="3141872" y="1416715"/>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57" name="Pie 133">
                  <a:extLst>
                    <a:ext uri="{FF2B5EF4-FFF2-40B4-BE49-F238E27FC236}">
                      <a16:creationId xmlns:a16="http://schemas.microsoft.com/office/drawing/2014/main" id="{21A8BC4D-FE9B-D028-02FA-04AC07CB9516}"/>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58" name="Pie 134">
                  <a:extLst>
                    <a:ext uri="{FF2B5EF4-FFF2-40B4-BE49-F238E27FC236}">
                      <a16:creationId xmlns:a16="http://schemas.microsoft.com/office/drawing/2014/main" id="{1627B7E3-68CB-AC76-4B34-22C1322DC878}"/>
                    </a:ext>
                  </a:extLst>
                </p:cNvPr>
                <p:cNvSpPr/>
                <p:nvPr/>
              </p:nvSpPr>
              <p:spPr>
                <a:xfrm rot="20675701">
                  <a:off x="3141863" y="1416109"/>
                  <a:ext cx="2569315" cy="2569315"/>
                </a:xfrm>
                <a:prstGeom prst="pie">
                  <a:avLst>
                    <a:gd name="adj1" fmla="val 21599539"/>
                    <a:gd name="adj2" fmla="val 91054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grpSp>
          <p:grpSp>
            <p:nvGrpSpPr>
              <p:cNvPr id="148" name="Group 147">
                <a:extLst>
                  <a:ext uri="{FF2B5EF4-FFF2-40B4-BE49-F238E27FC236}">
                    <a16:creationId xmlns:a16="http://schemas.microsoft.com/office/drawing/2014/main" id="{7B6A0C88-65F7-96AB-3C45-9CCAFD3DA639}"/>
                  </a:ext>
                </a:extLst>
              </p:cNvPr>
              <p:cNvGrpSpPr/>
              <p:nvPr/>
            </p:nvGrpSpPr>
            <p:grpSpPr>
              <a:xfrm rot="16200000">
                <a:off x="2615031" y="617666"/>
                <a:ext cx="3917926" cy="3918833"/>
                <a:chOff x="3141862" y="1416109"/>
                <a:chExt cx="2569326" cy="2569921"/>
              </a:xfrm>
            </p:grpSpPr>
            <p:sp>
              <p:nvSpPr>
                <p:cNvPr id="153" name="Pie 129">
                  <a:extLst>
                    <a:ext uri="{FF2B5EF4-FFF2-40B4-BE49-F238E27FC236}">
                      <a16:creationId xmlns:a16="http://schemas.microsoft.com/office/drawing/2014/main" id="{4C133FD3-D9BF-3A0B-5868-B24E87E973FA}"/>
                    </a:ext>
                  </a:extLst>
                </p:cNvPr>
                <p:cNvSpPr/>
                <p:nvPr/>
              </p:nvSpPr>
              <p:spPr>
                <a:xfrm rot="18889841">
                  <a:off x="3141872" y="1416715"/>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54" name="Pie 130">
                  <a:extLst>
                    <a:ext uri="{FF2B5EF4-FFF2-40B4-BE49-F238E27FC236}">
                      <a16:creationId xmlns:a16="http://schemas.microsoft.com/office/drawing/2014/main" id="{048387E2-1368-2A60-7091-8D1EEE62B2CA}"/>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55" name="Pie 131">
                  <a:extLst>
                    <a:ext uri="{FF2B5EF4-FFF2-40B4-BE49-F238E27FC236}">
                      <a16:creationId xmlns:a16="http://schemas.microsoft.com/office/drawing/2014/main" id="{85190456-895F-9855-9843-38C637578880}"/>
                    </a:ext>
                  </a:extLst>
                </p:cNvPr>
                <p:cNvSpPr/>
                <p:nvPr/>
              </p:nvSpPr>
              <p:spPr>
                <a:xfrm rot="20675701">
                  <a:off x="3141862" y="1416109"/>
                  <a:ext cx="2569315" cy="2569315"/>
                </a:xfrm>
                <a:prstGeom prst="pie">
                  <a:avLst>
                    <a:gd name="adj1" fmla="val 21599539"/>
                    <a:gd name="adj2" fmla="val 917203"/>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grpSp>
          <p:grpSp>
            <p:nvGrpSpPr>
              <p:cNvPr id="149" name="Group 148">
                <a:extLst>
                  <a:ext uri="{FF2B5EF4-FFF2-40B4-BE49-F238E27FC236}">
                    <a16:creationId xmlns:a16="http://schemas.microsoft.com/office/drawing/2014/main" id="{259D947D-CE93-CB7E-99F0-86BE5BD8743F}"/>
                  </a:ext>
                </a:extLst>
              </p:cNvPr>
              <p:cNvGrpSpPr/>
              <p:nvPr/>
            </p:nvGrpSpPr>
            <p:grpSpPr>
              <a:xfrm rot="18889952">
                <a:off x="2615356" y="617658"/>
                <a:ext cx="3917922" cy="3918833"/>
                <a:chOff x="3141864" y="1416109"/>
                <a:chExt cx="2569324" cy="2569921"/>
              </a:xfrm>
            </p:grpSpPr>
            <p:sp>
              <p:nvSpPr>
                <p:cNvPr id="150" name="Pie 126">
                  <a:extLst>
                    <a:ext uri="{FF2B5EF4-FFF2-40B4-BE49-F238E27FC236}">
                      <a16:creationId xmlns:a16="http://schemas.microsoft.com/office/drawing/2014/main" id="{F500067D-7FC8-C136-9352-6DCCD1FD8A2B}"/>
                    </a:ext>
                  </a:extLst>
                </p:cNvPr>
                <p:cNvSpPr/>
                <p:nvPr/>
              </p:nvSpPr>
              <p:spPr>
                <a:xfrm rot="18889841">
                  <a:off x="3141872" y="1416715"/>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51" name="Pie 127">
                  <a:extLst>
                    <a:ext uri="{FF2B5EF4-FFF2-40B4-BE49-F238E27FC236}">
                      <a16:creationId xmlns:a16="http://schemas.microsoft.com/office/drawing/2014/main" id="{9420F74B-2861-83B3-44F5-16941A8B2500}"/>
                    </a:ext>
                  </a:extLst>
                </p:cNvPr>
                <p:cNvSpPr/>
                <p:nvPr/>
              </p:nvSpPr>
              <p:spPr>
                <a:xfrm rot="19789927">
                  <a:off x="3141873" y="1416714"/>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sp>
              <p:nvSpPr>
                <p:cNvPr id="152" name="Pie 128">
                  <a:extLst>
                    <a:ext uri="{FF2B5EF4-FFF2-40B4-BE49-F238E27FC236}">
                      <a16:creationId xmlns:a16="http://schemas.microsoft.com/office/drawing/2014/main" id="{69B05043-46A4-A065-BE84-8FACA95ACDE6}"/>
                    </a:ext>
                  </a:extLst>
                </p:cNvPr>
                <p:cNvSpPr/>
                <p:nvPr/>
              </p:nvSpPr>
              <p:spPr>
                <a:xfrm rot="20675701">
                  <a:off x="3141864" y="1416109"/>
                  <a:ext cx="2569315" cy="2569315"/>
                </a:xfrm>
                <a:prstGeom prst="pie">
                  <a:avLst>
                    <a:gd name="adj1" fmla="val 21599539"/>
                    <a:gd name="adj2" fmla="val 894467"/>
                  </a:avLst>
                </a:prstGeom>
                <a:solidFill>
                  <a:schemeClr val="bg1">
                    <a:lumMod val="95000"/>
                  </a:scheme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sz="3200" dirty="0">
                    <a:solidFill>
                      <a:schemeClr val="tx1"/>
                    </a:solidFill>
                    <a:ea typeface="Meiryo" panose="020B0604030504040204" pitchFamily="34" charset="-128"/>
                  </a:endParaRPr>
                </a:p>
              </p:txBody>
            </p:sp>
          </p:grpSp>
        </p:grpSp>
        <p:sp>
          <p:nvSpPr>
            <p:cNvPr id="77" name="Rectangle 76">
              <a:extLst>
                <a:ext uri="{FF2B5EF4-FFF2-40B4-BE49-F238E27FC236}">
                  <a16:creationId xmlns:a16="http://schemas.microsoft.com/office/drawing/2014/main" id="{4E702AB4-8A46-A3FC-6E36-00ECA0B9BBBD}"/>
                </a:ext>
              </a:extLst>
            </p:cNvPr>
            <p:cNvSpPr/>
            <p:nvPr/>
          </p:nvSpPr>
          <p:spPr>
            <a:xfrm rot="1309879">
              <a:off x="6400195" y="520437"/>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br>
                <a:rPr lang="ja-JP" altLang="en-GB" sz="1100" b="1" dirty="0">
                  <a:ln w="0"/>
                  <a:latin typeface="+mj-lt"/>
                  <a:ea typeface="Meiryo" panose="020B0604030504040204" pitchFamily="34" charset="-128"/>
                </a:rPr>
              </a:br>
              <a:r>
                <a:rPr lang="ja-JP" altLang="en-US" sz="1100" b="1" dirty="0">
                  <a:ln w="0"/>
                  <a:latin typeface="+mj-lt"/>
                  <a:ea typeface="Meiryo" panose="020B0604030504040204" pitchFamily="34" charset="-128"/>
                </a:rPr>
                <a:t>アイデア出し</a:t>
              </a:r>
            </a:p>
          </p:txBody>
        </p:sp>
        <p:sp>
          <p:nvSpPr>
            <p:cNvPr id="78" name="Rectangle 77">
              <a:extLst>
                <a:ext uri="{FF2B5EF4-FFF2-40B4-BE49-F238E27FC236}">
                  <a16:creationId xmlns:a16="http://schemas.microsoft.com/office/drawing/2014/main" id="{0E720D27-8E57-43C8-252A-C61098A68CAD}"/>
                </a:ext>
              </a:extLst>
            </p:cNvPr>
            <p:cNvSpPr/>
            <p:nvPr/>
          </p:nvSpPr>
          <p:spPr>
            <a:xfrm rot="4007657">
              <a:off x="7197459" y="1321658"/>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材料</a:t>
              </a:r>
            </a:p>
          </p:txBody>
        </p:sp>
        <p:sp>
          <p:nvSpPr>
            <p:cNvPr id="79" name="Rectangle 78">
              <a:extLst>
                <a:ext uri="{FF2B5EF4-FFF2-40B4-BE49-F238E27FC236}">
                  <a16:creationId xmlns:a16="http://schemas.microsoft.com/office/drawing/2014/main" id="{15B0B12F-75EC-1D27-A4FB-F63CB93BB50B}"/>
                </a:ext>
              </a:extLst>
            </p:cNvPr>
            <p:cNvSpPr/>
            <p:nvPr/>
          </p:nvSpPr>
          <p:spPr>
            <a:xfrm rot="6690278">
              <a:off x="7177558" y="2576353"/>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効率性</a:t>
              </a:r>
            </a:p>
          </p:txBody>
        </p:sp>
        <p:sp>
          <p:nvSpPr>
            <p:cNvPr id="80" name="Rectangle 79">
              <a:extLst>
                <a:ext uri="{FF2B5EF4-FFF2-40B4-BE49-F238E27FC236}">
                  <a16:creationId xmlns:a16="http://schemas.microsoft.com/office/drawing/2014/main" id="{FD5F4A13-529A-C312-32F6-E271A2C71976}"/>
                </a:ext>
              </a:extLst>
            </p:cNvPr>
            <p:cNvSpPr/>
            <p:nvPr/>
          </p:nvSpPr>
          <p:spPr>
            <a:xfrm rot="9484470">
              <a:off x="6442459" y="3301520"/>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製造</a:t>
              </a:r>
            </a:p>
          </p:txBody>
        </p:sp>
        <p:sp>
          <p:nvSpPr>
            <p:cNvPr id="81" name="Rectangle 80">
              <a:extLst>
                <a:ext uri="{FF2B5EF4-FFF2-40B4-BE49-F238E27FC236}">
                  <a16:creationId xmlns:a16="http://schemas.microsoft.com/office/drawing/2014/main" id="{90B018B7-9C71-6F02-4B56-3AB83CAA9797}"/>
                </a:ext>
              </a:extLst>
            </p:cNvPr>
            <p:cNvSpPr/>
            <p:nvPr/>
          </p:nvSpPr>
          <p:spPr>
            <a:xfrm rot="12303291">
              <a:off x="5170147" y="3306729"/>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流通</a:t>
              </a:r>
            </a:p>
          </p:txBody>
        </p:sp>
        <p:sp>
          <p:nvSpPr>
            <p:cNvPr id="82" name="Rectangle 81">
              <a:extLst>
                <a:ext uri="{FF2B5EF4-FFF2-40B4-BE49-F238E27FC236}">
                  <a16:creationId xmlns:a16="http://schemas.microsoft.com/office/drawing/2014/main" id="{6F79A951-11C6-7014-9AE3-54490A007885}"/>
                </a:ext>
              </a:extLst>
            </p:cNvPr>
            <p:cNvSpPr/>
            <p:nvPr/>
          </p:nvSpPr>
          <p:spPr>
            <a:xfrm rot="14668184">
              <a:off x="4354700" y="2495332"/>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耐久性</a:t>
              </a:r>
            </a:p>
          </p:txBody>
        </p:sp>
        <p:sp>
          <p:nvSpPr>
            <p:cNvPr id="83" name="Rectangle 82">
              <a:extLst>
                <a:ext uri="{FF2B5EF4-FFF2-40B4-BE49-F238E27FC236}">
                  <a16:creationId xmlns:a16="http://schemas.microsoft.com/office/drawing/2014/main" id="{11C537C5-32A2-5AFE-7091-3206319F5038}"/>
                </a:ext>
              </a:extLst>
            </p:cNvPr>
            <p:cNvSpPr/>
            <p:nvPr/>
          </p:nvSpPr>
          <p:spPr>
            <a:xfrm rot="17455517">
              <a:off x="4367050" y="1307096"/>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改善</a:t>
              </a:r>
            </a:p>
          </p:txBody>
        </p:sp>
        <p:sp>
          <p:nvSpPr>
            <p:cNvPr id="84" name="Rectangle 83">
              <a:extLst>
                <a:ext uri="{FF2B5EF4-FFF2-40B4-BE49-F238E27FC236}">
                  <a16:creationId xmlns:a16="http://schemas.microsoft.com/office/drawing/2014/main" id="{2F5560C9-850D-2EAD-5860-3160EB2422C0}"/>
                </a:ext>
              </a:extLst>
            </p:cNvPr>
            <p:cNvSpPr/>
            <p:nvPr/>
          </p:nvSpPr>
          <p:spPr>
            <a:xfrm rot="20312314">
              <a:off x="5119694" y="552116"/>
              <a:ext cx="2096597" cy="1364194"/>
            </a:xfrm>
            <a:prstGeom prst="rect">
              <a:avLst/>
            </a:prstGeom>
            <a:noFill/>
            <a:effectLst/>
          </p:spPr>
          <p:txBody>
            <a:bodyPr spcFirstLastPara="1" wrap="none" lIns="121920" tIns="60960" rIns="121920" bIns="60960" numCol="1" rtlCol="0">
              <a:prstTxWarp prst="textArchUp">
                <a:avLst/>
              </a:prstTxWarp>
              <a:spAutoFit/>
            </a:bodyPr>
            <a:lstStyle/>
            <a:p>
              <a:pPr algn="ctr" rtl="0"/>
              <a:r>
                <a:rPr lang="ja-JP" altLang="en-US" sz="1100" b="1" dirty="0">
                  <a:ln w="0"/>
                  <a:latin typeface="+mj-lt"/>
                  <a:ea typeface="Meiryo" panose="020B0604030504040204" pitchFamily="34" charset="-128"/>
                </a:rPr>
                <a:t>生産終了</a:t>
              </a:r>
            </a:p>
          </p:txBody>
        </p:sp>
        <p:sp>
          <p:nvSpPr>
            <p:cNvPr id="85" name="TextBox 84">
              <a:extLst>
                <a:ext uri="{FF2B5EF4-FFF2-40B4-BE49-F238E27FC236}">
                  <a16:creationId xmlns:a16="http://schemas.microsoft.com/office/drawing/2014/main" id="{EEBA3D71-10A3-FD9B-D326-8997AFB993AB}"/>
                </a:ext>
              </a:extLst>
            </p:cNvPr>
            <p:cNvSpPr txBox="1"/>
            <p:nvPr/>
          </p:nvSpPr>
          <p:spPr>
            <a:xfrm rot="2213461">
              <a:off x="7710567" y="3386043"/>
              <a:ext cx="614405"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パーツの削減</a:t>
              </a:r>
            </a:p>
          </p:txBody>
        </p:sp>
        <p:sp>
          <p:nvSpPr>
            <p:cNvPr id="86" name="TextBox 85">
              <a:extLst>
                <a:ext uri="{FF2B5EF4-FFF2-40B4-BE49-F238E27FC236}">
                  <a16:creationId xmlns:a16="http://schemas.microsoft.com/office/drawing/2014/main" id="{B80DCA22-37B5-28A5-28AC-AB842D701BD8}"/>
                </a:ext>
              </a:extLst>
            </p:cNvPr>
            <p:cNvSpPr txBox="1"/>
            <p:nvPr/>
          </p:nvSpPr>
          <p:spPr>
            <a:xfrm rot="17542023">
              <a:off x="6038553" y="4020168"/>
              <a:ext cx="409604"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現地製造</a:t>
              </a:r>
            </a:p>
          </p:txBody>
        </p:sp>
        <p:sp>
          <p:nvSpPr>
            <p:cNvPr id="87" name="TextBox 86">
              <a:extLst>
                <a:ext uri="{FF2B5EF4-FFF2-40B4-BE49-F238E27FC236}">
                  <a16:creationId xmlns:a16="http://schemas.microsoft.com/office/drawing/2014/main" id="{439C4458-1DCD-7FEB-CAD7-E763FED4D4AB}"/>
                </a:ext>
              </a:extLst>
            </p:cNvPr>
            <p:cNvSpPr txBox="1"/>
            <p:nvPr/>
          </p:nvSpPr>
          <p:spPr>
            <a:xfrm rot="18637134">
              <a:off x="5707128" y="3889129"/>
              <a:ext cx="204801"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物流</a:t>
              </a:r>
            </a:p>
          </p:txBody>
        </p:sp>
        <p:sp>
          <p:nvSpPr>
            <p:cNvPr id="88" name="TextBox 87">
              <a:extLst>
                <a:ext uri="{FF2B5EF4-FFF2-40B4-BE49-F238E27FC236}">
                  <a16:creationId xmlns:a16="http://schemas.microsoft.com/office/drawing/2014/main" id="{E02F7283-280B-CDE3-CEFF-A81C791CAA6E}"/>
                </a:ext>
              </a:extLst>
            </p:cNvPr>
            <p:cNvSpPr txBox="1"/>
            <p:nvPr/>
          </p:nvSpPr>
          <p:spPr>
            <a:xfrm rot="21009446">
              <a:off x="5002370" y="2775364"/>
              <a:ext cx="204801"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寿命</a:t>
              </a:r>
            </a:p>
          </p:txBody>
        </p:sp>
        <p:sp>
          <p:nvSpPr>
            <p:cNvPr id="89" name="TextBox 88">
              <a:extLst>
                <a:ext uri="{FF2B5EF4-FFF2-40B4-BE49-F238E27FC236}">
                  <a16:creationId xmlns:a16="http://schemas.microsoft.com/office/drawing/2014/main" id="{3F437FCD-C928-46AE-9E27-B31FF44F6C3F}"/>
                </a:ext>
              </a:extLst>
            </p:cNvPr>
            <p:cNvSpPr txBox="1"/>
            <p:nvPr/>
          </p:nvSpPr>
          <p:spPr>
            <a:xfrm rot="2226155">
              <a:off x="5306990" y="1652695"/>
              <a:ext cx="716806"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フィードバック</a:t>
              </a:r>
            </a:p>
          </p:txBody>
        </p:sp>
        <p:sp>
          <p:nvSpPr>
            <p:cNvPr id="91" name="TextBox 90">
              <a:extLst>
                <a:ext uri="{FF2B5EF4-FFF2-40B4-BE49-F238E27FC236}">
                  <a16:creationId xmlns:a16="http://schemas.microsoft.com/office/drawing/2014/main" id="{6BD0F40E-6117-E78E-2CB6-5AA2528FA931}"/>
                </a:ext>
              </a:extLst>
            </p:cNvPr>
            <p:cNvSpPr txBox="1"/>
            <p:nvPr/>
          </p:nvSpPr>
          <p:spPr>
            <a:xfrm rot="17599875">
              <a:off x="7089539" y="1132794"/>
              <a:ext cx="614405"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優先順位付け</a:t>
              </a:r>
            </a:p>
          </p:txBody>
        </p:sp>
        <p:grpSp>
          <p:nvGrpSpPr>
            <p:cNvPr id="92" name="Group 91">
              <a:extLst>
                <a:ext uri="{FF2B5EF4-FFF2-40B4-BE49-F238E27FC236}">
                  <a16:creationId xmlns:a16="http://schemas.microsoft.com/office/drawing/2014/main" id="{DFC1D350-FDFE-2943-0A73-C187383469AD}"/>
                </a:ext>
              </a:extLst>
            </p:cNvPr>
            <p:cNvGrpSpPr/>
            <p:nvPr/>
          </p:nvGrpSpPr>
          <p:grpSpPr>
            <a:xfrm>
              <a:off x="5015737" y="827239"/>
              <a:ext cx="3470841" cy="3470841"/>
              <a:chOff x="2746246" y="817669"/>
              <a:chExt cx="3470841" cy="3470841"/>
            </a:xfrm>
          </p:grpSpPr>
          <p:sp>
            <p:nvSpPr>
              <p:cNvPr id="139" name="Pie 166">
                <a:extLst>
                  <a:ext uri="{FF2B5EF4-FFF2-40B4-BE49-F238E27FC236}">
                    <a16:creationId xmlns:a16="http://schemas.microsoft.com/office/drawing/2014/main" id="{333D5915-A642-7E39-22E6-4B10D53CF037}"/>
                  </a:ext>
                </a:extLst>
              </p:cNvPr>
              <p:cNvSpPr/>
              <p:nvPr/>
            </p:nvSpPr>
            <p:spPr>
              <a:xfrm rot="236369">
                <a:off x="3472098" y="1467332"/>
                <a:ext cx="2182771" cy="2182771"/>
              </a:xfrm>
              <a:prstGeom prst="pie">
                <a:avLst>
                  <a:gd name="adj1" fmla="val 1539910"/>
                  <a:gd name="adj2" fmla="val 2490027"/>
                </a:avLst>
              </a:prstGeom>
              <a:solidFill>
                <a:schemeClr val="accent3">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40" name="Pie 167">
                <a:extLst>
                  <a:ext uri="{FF2B5EF4-FFF2-40B4-BE49-F238E27FC236}">
                    <a16:creationId xmlns:a16="http://schemas.microsoft.com/office/drawing/2014/main" id="{16642E48-8189-8DB2-0E9C-79C1C1BF52A4}"/>
                  </a:ext>
                </a:extLst>
              </p:cNvPr>
              <p:cNvSpPr/>
              <p:nvPr/>
            </p:nvSpPr>
            <p:spPr>
              <a:xfrm rot="20928452">
                <a:off x="3416866" y="1396585"/>
                <a:ext cx="2371422" cy="2371422"/>
              </a:xfrm>
              <a:prstGeom prst="pie">
                <a:avLst>
                  <a:gd name="adj1" fmla="val 1539910"/>
                  <a:gd name="adj2" fmla="val 2458802"/>
                </a:avLst>
              </a:prstGeom>
              <a:solidFill>
                <a:schemeClr val="accent3">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41" name="Pie 168">
                <a:extLst>
                  <a:ext uri="{FF2B5EF4-FFF2-40B4-BE49-F238E27FC236}">
                    <a16:creationId xmlns:a16="http://schemas.microsoft.com/office/drawing/2014/main" id="{9FE22F93-688B-3ED9-A713-1E71D9939DDF}"/>
                  </a:ext>
                </a:extLst>
              </p:cNvPr>
              <p:cNvSpPr/>
              <p:nvPr/>
            </p:nvSpPr>
            <p:spPr>
              <a:xfrm rot="20063290">
                <a:off x="2746246" y="817669"/>
                <a:ext cx="3470841" cy="3470841"/>
              </a:xfrm>
              <a:prstGeom prst="pie">
                <a:avLst>
                  <a:gd name="adj1" fmla="val 1514974"/>
                  <a:gd name="adj2" fmla="val 2405623"/>
                </a:avLst>
              </a:prstGeom>
              <a:solidFill>
                <a:schemeClr val="accent3">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grpSp>
        <p:sp>
          <p:nvSpPr>
            <p:cNvPr id="93" name="TextBox 92">
              <a:extLst>
                <a:ext uri="{FF2B5EF4-FFF2-40B4-BE49-F238E27FC236}">
                  <a16:creationId xmlns:a16="http://schemas.microsoft.com/office/drawing/2014/main" id="{0EFEAD15-1462-0428-AA8C-42E7FEF2F59E}"/>
                </a:ext>
              </a:extLst>
            </p:cNvPr>
            <p:cNvSpPr txBox="1"/>
            <p:nvPr/>
          </p:nvSpPr>
          <p:spPr>
            <a:xfrm rot="425550">
              <a:off x="8030999" y="2704928"/>
              <a:ext cx="614405"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重量の最小化</a:t>
              </a:r>
            </a:p>
          </p:txBody>
        </p:sp>
        <p:grpSp>
          <p:nvGrpSpPr>
            <p:cNvPr id="94" name="Group 93">
              <a:extLst>
                <a:ext uri="{FF2B5EF4-FFF2-40B4-BE49-F238E27FC236}">
                  <a16:creationId xmlns:a16="http://schemas.microsoft.com/office/drawing/2014/main" id="{C4ED37B6-65E3-DF35-632A-7A9026A10B0C}"/>
                </a:ext>
              </a:extLst>
            </p:cNvPr>
            <p:cNvGrpSpPr/>
            <p:nvPr/>
          </p:nvGrpSpPr>
          <p:grpSpPr>
            <a:xfrm rot="2821085">
              <a:off x="5360581" y="1096265"/>
              <a:ext cx="2986702" cy="2986702"/>
              <a:chOff x="3090681" y="1084359"/>
              <a:chExt cx="2986702" cy="2986702"/>
            </a:xfrm>
          </p:grpSpPr>
          <p:sp>
            <p:nvSpPr>
              <p:cNvPr id="136" name="Pie 171">
                <a:extLst>
                  <a:ext uri="{FF2B5EF4-FFF2-40B4-BE49-F238E27FC236}">
                    <a16:creationId xmlns:a16="http://schemas.microsoft.com/office/drawing/2014/main" id="{614F77E5-9867-B39B-DA78-687173F9E002}"/>
                  </a:ext>
                </a:extLst>
              </p:cNvPr>
              <p:cNvSpPr/>
              <p:nvPr/>
            </p:nvSpPr>
            <p:spPr>
              <a:xfrm rot="236369">
                <a:off x="3565494" y="1556972"/>
                <a:ext cx="2003452" cy="2003452"/>
              </a:xfrm>
              <a:prstGeom prst="pie">
                <a:avLst>
                  <a:gd name="adj1" fmla="val 1513606"/>
                  <a:gd name="adj2" fmla="val 2405623"/>
                </a:avLst>
              </a:prstGeom>
              <a:solidFill>
                <a:schemeClr val="accent4">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37" name="Pie 172">
                <a:extLst>
                  <a:ext uri="{FF2B5EF4-FFF2-40B4-BE49-F238E27FC236}">
                    <a16:creationId xmlns:a16="http://schemas.microsoft.com/office/drawing/2014/main" id="{C41E90B1-D373-FBF9-EAF1-59EA435B3C83}"/>
                  </a:ext>
                </a:extLst>
              </p:cNvPr>
              <p:cNvSpPr/>
              <p:nvPr/>
            </p:nvSpPr>
            <p:spPr>
              <a:xfrm rot="20928452">
                <a:off x="3090681" y="1084359"/>
                <a:ext cx="2986702" cy="2986702"/>
              </a:xfrm>
              <a:prstGeom prst="pie">
                <a:avLst>
                  <a:gd name="adj1" fmla="val 1471954"/>
                  <a:gd name="adj2" fmla="val 2367237"/>
                </a:avLst>
              </a:prstGeom>
              <a:solidFill>
                <a:schemeClr val="accent4">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38" name="Pie 173">
                <a:extLst>
                  <a:ext uri="{FF2B5EF4-FFF2-40B4-BE49-F238E27FC236}">
                    <a16:creationId xmlns:a16="http://schemas.microsoft.com/office/drawing/2014/main" id="{2108663B-ACDA-8372-D847-2DA8ACF46381}"/>
                  </a:ext>
                </a:extLst>
              </p:cNvPr>
              <p:cNvSpPr/>
              <p:nvPr/>
            </p:nvSpPr>
            <p:spPr>
              <a:xfrm rot="20006223">
                <a:off x="3287081" y="1293035"/>
                <a:ext cx="2558690" cy="2558690"/>
              </a:xfrm>
              <a:prstGeom prst="pie">
                <a:avLst>
                  <a:gd name="adj1" fmla="val 1491949"/>
                  <a:gd name="adj2" fmla="val 2405623"/>
                </a:avLst>
              </a:prstGeom>
              <a:solidFill>
                <a:schemeClr val="accent4">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grpSp>
        <p:sp>
          <p:nvSpPr>
            <p:cNvPr id="95" name="TextBox 94">
              <a:extLst>
                <a:ext uri="{FF2B5EF4-FFF2-40B4-BE49-F238E27FC236}">
                  <a16:creationId xmlns:a16="http://schemas.microsoft.com/office/drawing/2014/main" id="{D7537814-2F73-C412-E8CC-957B98626105}"/>
                </a:ext>
              </a:extLst>
            </p:cNvPr>
            <p:cNvSpPr txBox="1"/>
            <p:nvPr/>
          </p:nvSpPr>
          <p:spPr>
            <a:xfrm rot="3238587">
              <a:off x="7349217" y="3686600"/>
              <a:ext cx="716806"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エネルギー消費</a:t>
              </a:r>
            </a:p>
          </p:txBody>
        </p:sp>
        <p:sp>
          <p:nvSpPr>
            <p:cNvPr id="96" name="TextBox 95">
              <a:extLst>
                <a:ext uri="{FF2B5EF4-FFF2-40B4-BE49-F238E27FC236}">
                  <a16:creationId xmlns:a16="http://schemas.microsoft.com/office/drawing/2014/main" id="{9E685AA2-A0B0-0EFF-E00E-C5D181CFB030}"/>
                </a:ext>
              </a:extLst>
            </p:cNvPr>
            <p:cNvSpPr txBox="1"/>
            <p:nvPr/>
          </p:nvSpPr>
          <p:spPr>
            <a:xfrm rot="4882743">
              <a:off x="6835966" y="4101067"/>
              <a:ext cx="409604"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現地製造</a:t>
              </a:r>
            </a:p>
          </p:txBody>
        </p:sp>
        <p:grpSp>
          <p:nvGrpSpPr>
            <p:cNvPr id="97" name="Group 96">
              <a:extLst>
                <a:ext uri="{FF2B5EF4-FFF2-40B4-BE49-F238E27FC236}">
                  <a16:creationId xmlns:a16="http://schemas.microsoft.com/office/drawing/2014/main" id="{31F902DC-521F-34B3-F559-7A964BA0D7EE}"/>
                </a:ext>
              </a:extLst>
            </p:cNvPr>
            <p:cNvGrpSpPr/>
            <p:nvPr/>
          </p:nvGrpSpPr>
          <p:grpSpPr>
            <a:xfrm rot="5400000">
              <a:off x="5575120" y="1241378"/>
              <a:ext cx="2558690" cy="2558690"/>
              <a:chOff x="3246436" y="1276712"/>
              <a:chExt cx="2558690" cy="2558690"/>
            </a:xfrm>
            <a:solidFill>
              <a:schemeClr val="accent5">
                <a:alpha val="72000"/>
              </a:schemeClr>
            </a:solidFill>
          </p:grpSpPr>
          <p:sp>
            <p:nvSpPr>
              <p:cNvPr id="133" name="Pie 177">
                <a:extLst>
                  <a:ext uri="{FF2B5EF4-FFF2-40B4-BE49-F238E27FC236}">
                    <a16:creationId xmlns:a16="http://schemas.microsoft.com/office/drawing/2014/main" id="{191D4551-7A0B-CBA0-5C26-30CEB292B859}"/>
                  </a:ext>
                </a:extLst>
              </p:cNvPr>
              <p:cNvSpPr/>
              <p:nvPr/>
            </p:nvSpPr>
            <p:spPr>
              <a:xfrm rot="236369">
                <a:off x="3439346" y="1453525"/>
                <a:ext cx="2182771" cy="2182771"/>
              </a:xfrm>
              <a:prstGeom prst="pie">
                <a:avLst>
                  <a:gd name="adj1" fmla="val 1527953"/>
                  <a:gd name="adj2" fmla="val 240562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34" name="Pie 178">
                <a:extLst>
                  <a:ext uri="{FF2B5EF4-FFF2-40B4-BE49-F238E27FC236}">
                    <a16:creationId xmlns:a16="http://schemas.microsoft.com/office/drawing/2014/main" id="{477B8E82-7AB7-E047-0AA7-727F118A704A}"/>
                  </a:ext>
                </a:extLst>
              </p:cNvPr>
              <p:cNvSpPr/>
              <p:nvPr/>
            </p:nvSpPr>
            <p:spPr>
              <a:xfrm rot="20928452">
                <a:off x="3740512" y="1726560"/>
                <a:ext cx="1689252" cy="1689252"/>
              </a:xfrm>
              <a:prstGeom prst="pie">
                <a:avLst>
                  <a:gd name="adj1" fmla="val 1553596"/>
                  <a:gd name="adj2" fmla="val 24651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35" name="Pie 179">
                <a:extLst>
                  <a:ext uri="{FF2B5EF4-FFF2-40B4-BE49-F238E27FC236}">
                    <a16:creationId xmlns:a16="http://schemas.microsoft.com/office/drawing/2014/main" id="{1D42B747-E374-CD80-CD4D-EB2E58ABAB2C}"/>
                  </a:ext>
                </a:extLst>
              </p:cNvPr>
              <p:cNvSpPr/>
              <p:nvPr/>
            </p:nvSpPr>
            <p:spPr>
              <a:xfrm rot="20095475">
                <a:off x="3246436" y="1276712"/>
                <a:ext cx="2558690" cy="2558690"/>
              </a:xfrm>
              <a:prstGeom prst="pie">
                <a:avLst>
                  <a:gd name="adj1" fmla="val 1539910"/>
                  <a:gd name="adj2" fmla="val 240562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grpSp>
        <p:sp>
          <p:nvSpPr>
            <p:cNvPr id="98" name="TextBox 97">
              <a:extLst>
                <a:ext uri="{FF2B5EF4-FFF2-40B4-BE49-F238E27FC236}">
                  <a16:creationId xmlns:a16="http://schemas.microsoft.com/office/drawing/2014/main" id="{3A8CCE59-B4FF-D273-4AF6-FE6EBBBEE19B}"/>
                </a:ext>
              </a:extLst>
            </p:cNvPr>
            <p:cNvSpPr txBox="1"/>
            <p:nvPr/>
          </p:nvSpPr>
          <p:spPr>
            <a:xfrm rot="16640674">
              <a:off x="6201472" y="3865229"/>
              <a:ext cx="950865"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パッケージの最適化</a:t>
              </a:r>
            </a:p>
          </p:txBody>
        </p:sp>
        <p:grpSp>
          <p:nvGrpSpPr>
            <p:cNvPr id="99" name="Group 98">
              <a:extLst>
                <a:ext uri="{FF2B5EF4-FFF2-40B4-BE49-F238E27FC236}">
                  <a16:creationId xmlns:a16="http://schemas.microsoft.com/office/drawing/2014/main" id="{5A1AC0CA-581E-FC34-2988-BE35B83AE29D}"/>
                </a:ext>
              </a:extLst>
            </p:cNvPr>
            <p:cNvGrpSpPr/>
            <p:nvPr/>
          </p:nvGrpSpPr>
          <p:grpSpPr>
            <a:xfrm rot="8103246">
              <a:off x="5132524" y="855848"/>
              <a:ext cx="3413622" cy="3413622"/>
              <a:chOff x="2853418" y="860297"/>
              <a:chExt cx="3413622" cy="3413622"/>
            </a:xfrm>
            <a:solidFill>
              <a:schemeClr val="accent4">
                <a:alpha val="72000"/>
              </a:schemeClr>
            </a:solidFill>
          </p:grpSpPr>
          <p:sp>
            <p:nvSpPr>
              <p:cNvPr id="130" name="Pie 182">
                <a:extLst>
                  <a:ext uri="{FF2B5EF4-FFF2-40B4-BE49-F238E27FC236}">
                    <a16:creationId xmlns:a16="http://schemas.microsoft.com/office/drawing/2014/main" id="{EFCF8FED-F556-C446-3DFB-2070C665FF66}"/>
                  </a:ext>
                </a:extLst>
              </p:cNvPr>
              <p:cNvSpPr/>
              <p:nvPr/>
            </p:nvSpPr>
            <p:spPr>
              <a:xfrm rot="236369">
                <a:off x="3459761" y="1455192"/>
                <a:ext cx="2182771" cy="2182771"/>
              </a:xfrm>
              <a:prstGeom prst="pie">
                <a:avLst>
                  <a:gd name="adj1" fmla="val 1544470"/>
                  <a:gd name="adj2" fmla="val 240562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31" name="Pie 183">
                <a:extLst>
                  <a:ext uri="{FF2B5EF4-FFF2-40B4-BE49-F238E27FC236}">
                    <a16:creationId xmlns:a16="http://schemas.microsoft.com/office/drawing/2014/main" id="{D9D2D226-CDDB-F80A-8C4C-B4AF963E0D74}"/>
                  </a:ext>
                </a:extLst>
              </p:cNvPr>
              <p:cNvSpPr/>
              <p:nvPr/>
            </p:nvSpPr>
            <p:spPr>
              <a:xfrm rot="20928452">
                <a:off x="3375480" y="1338120"/>
                <a:ext cx="2487117" cy="2487117"/>
              </a:xfrm>
              <a:prstGeom prst="pie">
                <a:avLst>
                  <a:gd name="adj1" fmla="val 1515880"/>
                  <a:gd name="adj2" fmla="val 245226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32" name="Pie 184">
                <a:extLst>
                  <a:ext uri="{FF2B5EF4-FFF2-40B4-BE49-F238E27FC236}">
                    <a16:creationId xmlns:a16="http://schemas.microsoft.com/office/drawing/2014/main" id="{8CE0D030-AF6C-A2AC-308F-BBCAA12DDBBD}"/>
                  </a:ext>
                </a:extLst>
              </p:cNvPr>
              <p:cNvSpPr/>
              <p:nvPr/>
            </p:nvSpPr>
            <p:spPr>
              <a:xfrm rot="20006223">
                <a:off x="2853418" y="860297"/>
                <a:ext cx="3413622" cy="3413622"/>
              </a:xfrm>
              <a:prstGeom prst="pie">
                <a:avLst>
                  <a:gd name="adj1" fmla="val 1539910"/>
                  <a:gd name="adj2" fmla="val 245171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grpSp>
        <p:sp>
          <p:nvSpPr>
            <p:cNvPr id="100" name="TextBox 99">
              <a:extLst>
                <a:ext uri="{FF2B5EF4-FFF2-40B4-BE49-F238E27FC236}">
                  <a16:creationId xmlns:a16="http://schemas.microsoft.com/office/drawing/2014/main" id="{BB61C26A-11B7-B24D-9FA0-0ED389193C1D}"/>
                </a:ext>
              </a:extLst>
            </p:cNvPr>
            <p:cNvSpPr txBox="1"/>
            <p:nvPr/>
          </p:nvSpPr>
          <p:spPr>
            <a:xfrm rot="19213167">
              <a:off x="5260343" y="3298465"/>
              <a:ext cx="1126410"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メンテナンスのしやすさ</a:t>
              </a:r>
            </a:p>
          </p:txBody>
        </p:sp>
        <p:grpSp>
          <p:nvGrpSpPr>
            <p:cNvPr id="101" name="Group 100">
              <a:extLst>
                <a:ext uri="{FF2B5EF4-FFF2-40B4-BE49-F238E27FC236}">
                  <a16:creationId xmlns:a16="http://schemas.microsoft.com/office/drawing/2014/main" id="{61351F1A-9615-2DA0-0BE2-C63BBD6E9B88}"/>
                </a:ext>
              </a:extLst>
            </p:cNvPr>
            <p:cNvGrpSpPr/>
            <p:nvPr/>
          </p:nvGrpSpPr>
          <p:grpSpPr>
            <a:xfrm rot="10800000">
              <a:off x="5079858" y="794327"/>
              <a:ext cx="3571506" cy="3571506"/>
              <a:chOff x="2756707" y="786594"/>
              <a:chExt cx="3571506" cy="3571506"/>
            </a:xfrm>
            <a:solidFill>
              <a:schemeClr val="accent1">
                <a:alpha val="72000"/>
              </a:schemeClr>
            </a:solidFill>
          </p:grpSpPr>
          <p:sp>
            <p:nvSpPr>
              <p:cNvPr id="127" name="Pie 187">
                <a:extLst>
                  <a:ext uri="{FF2B5EF4-FFF2-40B4-BE49-F238E27FC236}">
                    <a16:creationId xmlns:a16="http://schemas.microsoft.com/office/drawing/2014/main" id="{8D84350E-DA5B-A396-E7B4-556B254160A7}"/>
                  </a:ext>
                </a:extLst>
              </p:cNvPr>
              <p:cNvSpPr/>
              <p:nvPr/>
            </p:nvSpPr>
            <p:spPr>
              <a:xfrm rot="236369">
                <a:off x="3411930" y="1427696"/>
                <a:ext cx="2182771" cy="2182771"/>
              </a:xfrm>
              <a:prstGeom prst="pie">
                <a:avLst>
                  <a:gd name="adj1" fmla="val 1579504"/>
                  <a:gd name="adj2" fmla="val 2405623"/>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28" name="Pie 188">
                <a:extLst>
                  <a:ext uri="{FF2B5EF4-FFF2-40B4-BE49-F238E27FC236}">
                    <a16:creationId xmlns:a16="http://schemas.microsoft.com/office/drawing/2014/main" id="{D766F772-CA35-DAA5-4F51-57D665B84E36}"/>
                  </a:ext>
                </a:extLst>
              </p:cNvPr>
              <p:cNvSpPr/>
              <p:nvPr/>
            </p:nvSpPr>
            <p:spPr>
              <a:xfrm rot="20928452">
                <a:off x="3127894" y="1117624"/>
                <a:ext cx="2903754" cy="2903754"/>
              </a:xfrm>
              <a:prstGeom prst="pie">
                <a:avLst>
                  <a:gd name="adj1" fmla="val 1572162"/>
                  <a:gd name="adj2" fmla="val 245540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29" name="Pie 189">
                <a:extLst>
                  <a:ext uri="{FF2B5EF4-FFF2-40B4-BE49-F238E27FC236}">
                    <a16:creationId xmlns:a16="http://schemas.microsoft.com/office/drawing/2014/main" id="{1F40DB6F-3D64-4B88-735A-C9406EADF671}"/>
                  </a:ext>
                </a:extLst>
              </p:cNvPr>
              <p:cNvSpPr/>
              <p:nvPr/>
            </p:nvSpPr>
            <p:spPr>
              <a:xfrm rot="20006223">
                <a:off x="2756707" y="786594"/>
                <a:ext cx="3571506" cy="3571506"/>
              </a:xfrm>
              <a:prstGeom prst="pie">
                <a:avLst>
                  <a:gd name="adj1" fmla="val 1572559"/>
                  <a:gd name="adj2" fmla="val 2452309"/>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grpSp>
        <p:sp>
          <p:nvSpPr>
            <p:cNvPr id="102" name="TextBox 101">
              <a:extLst>
                <a:ext uri="{FF2B5EF4-FFF2-40B4-BE49-F238E27FC236}">
                  <a16:creationId xmlns:a16="http://schemas.microsoft.com/office/drawing/2014/main" id="{2C40BE9A-B99F-CA8A-6884-D0EC529DCA35}"/>
                </a:ext>
              </a:extLst>
            </p:cNvPr>
            <p:cNvSpPr txBox="1"/>
            <p:nvPr/>
          </p:nvSpPr>
          <p:spPr>
            <a:xfrm rot="521209">
              <a:off x="4974594" y="2363980"/>
              <a:ext cx="1051438"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パフォーマンス データ</a:t>
              </a:r>
            </a:p>
          </p:txBody>
        </p:sp>
        <p:grpSp>
          <p:nvGrpSpPr>
            <p:cNvPr id="103" name="Group 102">
              <a:extLst>
                <a:ext uri="{FF2B5EF4-FFF2-40B4-BE49-F238E27FC236}">
                  <a16:creationId xmlns:a16="http://schemas.microsoft.com/office/drawing/2014/main" id="{2FC9DC9D-17B5-26A5-9368-5CDDBCC8B691}"/>
                </a:ext>
              </a:extLst>
            </p:cNvPr>
            <p:cNvGrpSpPr/>
            <p:nvPr/>
          </p:nvGrpSpPr>
          <p:grpSpPr>
            <a:xfrm rot="13524561">
              <a:off x="5558797" y="1287973"/>
              <a:ext cx="2558690" cy="2558690"/>
              <a:chOff x="3287081" y="1293035"/>
              <a:chExt cx="2558690" cy="2558690"/>
            </a:xfrm>
            <a:solidFill>
              <a:schemeClr val="accent3">
                <a:alpha val="72000"/>
              </a:schemeClr>
            </a:solidFill>
          </p:grpSpPr>
          <p:sp>
            <p:nvSpPr>
              <p:cNvPr id="124" name="Pie 192">
                <a:extLst>
                  <a:ext uri="{FF2B5EF4-FFF2-40B4-BE49-F238E27FC236}">
                    <a16:creationId xmlns:a16="http://schemas.microsoft.com/office/drawing/2014/main" id="{39716265-0EBB-79FD-46CD-0383E7F55DB3}"/>
                  </a:ext>
                </a:extLst>
              </p:cNvPr>
              <p:cNvSpPr/>
              <p:nvPr/>
            </p:nvSpPr>
            <p:spPr>
              <a:xfrm rot="236369">
                <a:off x="3437764" y="1446691"/>
                <a:ext cx="2182771" cy="2182771"/>
              </a:xfrm>
              <a:prstGeom prst="pie">
                <a:avLst>
                  <a:gd name="adj1" fmla="val 1539910"/>
                  <a:gd name="adj2" fmla="val 2405623"/>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25" name="Pie 193">
                <a:extLst>
                  <a:ext uri="{FF2B5EF4-FFF2-40B4-BE49-F238E27FC236}">
                    <a16:creationId xmlns:a16="http://schemas.microsoft.com/office/drawing/2014/main" id="{A6B6A77B-8D53-B372-3792-FE853F62EEFF}"/>
                  </a:ext>
                </a:extLst>
              </p:cNvPr>
              <p:cNvSpPr/>
              <p:nvPr/>
            </p:nvSpPr>
            <p:spPr>
              <a:xfrm rot="20928452">
                <a:off x="3740512" y="1726560"/>
                <a:ext cx="1689252" cy="1689252"/>
              </a:xfrm>
              <a:prstGeom prst="pie">
                <a:avLst>
                  <a:gd name="adj1" fmla="val 1530031"/>
                  <a:gd name="adj2" fmla="val 246411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26" name="Pie 194">
                <a:extLst>
                  <a:ext uri="{FF2B5EF4-FFF2-40B4-BE49-F238E27FC236}">
                    <a16:creationId xmlns:a16="http://schemas.microsoft.com/office/drawing/2014/main" id="{33497DEE-F941-D547-C0B4-1935E8DC6E2D}"/>
                  </a:ext>
                </a:extLst>
              </p:cNvPr>
              <p:cNvSpPr/>
              <p:nvPr/>
            </p:nvSpPr>
            <p:spPr>
              <a:xfrm rot="20006223">
                <a:off x="3287081" y="1293035"/>
                <a:ext cx="2558690" cy="2558690"/>
              </a:xfrm>
              <a:prstGeom prst="pie">
                <a:avLst>
                  <a:gd name="adj1" fmla="val 1500045"/>
                  <a:gd name="adj2" fmla="val 244236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grpSp>
        <p:grpSp>
          <p:nvGrpSpPr>
            <p:cNvPr id="104" name="Group 103">
              <a:extLst>
                <a:ext uri="{FF2B5EF4-FFF2-40B4-BE49-F238E27FC236}">
                  <a16:creationId xmlns:a16="http://schemas.microsoft.com/office/drawing/2014/main" id="{7BD51AEB-C16D-AD6C-00D3-E86B73F91505}"/>
                </a:ext>
              </a:extLst>
            </p:cNvPr>
            <p:cNvGrpSpPr/>
            <p:nvPr/>
          </p:nvGrpSpPr>
          <p:grpSpPr>
            <a:xfrm rot="16200000">
              <a:off x="5282896" y="1009792"/>
              <a:ext cx="3111374" cy="3111374"/>
              <a:chOff x="3026897" y="1017134"/>
              <a:chExt cx="3111374" cy="3111374"/>
            </a:xfrm>
            <a:solidFill>
              <a:schemeClr val="accent2">
                <a:lumMod val="75000"/>
                <a:alpha val="72000"/>
              </a:schemeClr>
            </a:solidFill>
          </p:grpSpPr>
          <p:sp>
            <p:nvSpPr>
              <p:cNvPr id="121" name="Pie 196">
                <a:extLst>
                  <a:ext uri="{FF2B5EF4-FFF2-40B4-BE49-F238E27FC236}">
                    <a16:creationId xmlns:a16="http://schemas.microsoft.com/office/drawing/2014/main" id="{DFD3A9FB-6560-2A8B-B275-5C356191C1DE}"/>
                  </a:ext>
                </a:extLst>
              </p:cNvPr>
              <p:cNvSpPr/>
              <p:nvPr/>
            </p:nvSpPr>
            <p:spPr>
              <a:xfrm rot="236369">
                <a:off x="3468389" y="1463241"/>
                <a:ext cx="2182771" cy="2182771"/>
              </a:xfrm>
              <a:prstGeom prst="pie">
                <a:avLst>
                  <a:gd name="adj1" fmla="val 1539910"/>
                  <a:gd name="adj2" fmla="val 247130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22" name="Pie 197">
                <a:extLst>
                  <a:ext uri="{FF2B5EF4-FFF2-40B4-BE49-F238E27FC236}">
                    <a16:creationId xmlns:a16="http://schemas.microsoft.com/office/drawing/2014/main" id="{472EF401-B31C-9101-FE16-70DB539E4BD3}"/>
                  </a:ext>
                </a:extLst>
              </p:cNvPr>
              <p:cNvSpPr/>
              <p:nvPr/>
            </p:nvSpPr>
            <p:spPr>
              <a:xfrm rot="20928452">
                <a:off x="3740512" y="1726560"/>
                <a:ext cx="1689252" cy="1689252"/>
              </a:xfrm>
              <a:prstGeom prst="pie">
                <a:avLst>
                  <a:gd name="adj1" fmla="val 1577499"/>
                  <a:gd name="adj2" fmla="val 245243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23" name="Pie 198">
                <a:extLst>
                  <a:ext uri="{FF2B5EF4-FFF2-40B4-BE49-F238E27FC236}">
                    <a16:creationId xmlns:a16="http://schemas.microsoft.com/office/drawing/2014/main" id="{37D968D1-B52C-D699-35BB-0379C3EB5470}"/>
                  </a:ext>
                </a:extLst>
              </p:cNvPr>
              <p:cNvSpPr/>
              <p:nvPr/>
            </p:nvSpPr>
            <p:spPr>
              <a:xfrm rot="20006223">
                <a:off x="3026897" y="1017134"/>
                <a:ext cx="3111374" cy="3111374"/>
              </a:xfrm>
              <a:prstGeom prst="pie">
                <a:avLst>
                  <a:gd name="adj1" fmla="val 1577113"/>
                  <a:gd name="adj2" fmla="val 249628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grpSp>
        <p:sp>
          <p:nvSpPr>
            <p:cNvPr id="105" name="TextBox 104">
              <a:extLst>
                <a:ext uri="{FF2B5EF4-FFF2-40B4-BE49-F238E27FC236}">
                  <a16:creationId xmlns:a16="http://schemas.microsoft.com/office/drawing/2014/main" id="{863E4AC5-1F73-9446-D1F8-FFC278EA6A62}"/>
                </a:ext>
              </a:extLst>
            </p:cNvPr>
            <p:cNvSpPr txBox="1"/>
            <p:nvPr/>
          </p:nvSpPr>
          <p:spPr>
            <a:xfrm rot="18486463">
              <a:off x="6856750" y="1561758"/>
              <a:ext cx="1358640"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ライフサイクル アセスメント</a:t>
              </a:r>
            </a:p>
          </p:txBody>
        </p:sp>
        <p:sp>
          <p:nvSpPr>
            <p:cNvPr id="106" name="TextBox 105">
              <a:extLst>
                <a:ext uri="{FF2B5EF4-FFF2-40B4-BE49-F238E27FC236}">
                  <a16:creationId xmlns:a16="http://schemas.microsoft.com/office/drawing/2014/main" id="{569F9A6E-7AED-455D-985B-E0A6B5219D0B}"/>
                </a:ext>
              </a:extLst>
            </p:cNvPr>
            <p:cNvSpPr txBox="1"/>
            <p:nvPr/>
          </p:nvSpPr>
          <p:spPr>
            <a:xfrm rot="16544810">
              <a:off x="6443428" y="1290019"/>
              <a:ext cx="1126409"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ユーザーとコンテキスト</a:t>
              </a:r>
            </a:p>
          </p:txBody>
        </p:sp>
        <p:grpSp>
          <p:nvGrpSpPr>
            <p:cNvPr id="107" name="Group 106">
              <a:extLst>
                <a:ext uri="{FF2B5EF4-FFF2-40B4-BE49-F238E27FC236}">
                  <a16:creationId xmlns:a16="http://schemas.microsoft.com/office/drawing/2014/main" id="{235DBA8E-3919-14A8-2E61-566E007DB23A}"/>
                </a:ext>
              </a:extLst>
            </p:cNvPr>
            <p:cNvGrpSpPr/>
            <p:nvPr/>
          </p:nvGrpSpPr>
          <p:grpSpPr>
            <a:xfrm rot="18949052">
              <a:off x="5558879" y="1293684"/>
              <a:ext cx="2558690" cy="2558690"/>
              <a:chOff x="3287081" y="1293035"/>
              <a:chExt cx="2558690" cy="2558690"/>
            </a:xfrm>
            <a:solidFill>
              <a:srgbClr val="7030A0">
                <a:alpha val="72000"/>
              </a:srgbClr>
            </a:solidFill>
          </p:grpSpPr>
          <p:sp>
            <p:nvSpPr>
              <p:cNvPr id="118" name="Pie 202">
                <a:extLst>
                  <a:ext uri="{FF2B5EF4-FFF2-40B4-BE49-F238E27FC236}">
                    <a16:creationId xmlns:a16="http://schemas.microsoft.com/office/drawing/2014/main" id="{F1D6110C-BDB7-87F1-B071-7483CAAC554F}"/>
                  </a:ext>
                </a:extLst>
              </p:cNvPr>
              <p:cNvSpPr/>
              <p:nvPr/>
            </p:nvSpPr>
            <p:spPr>
              <a:xfrm rot="236369">
                <a:off x="3468389" y="1463241"/>
                <a:ext cx="2182771" cy="2182771"/>
              </a:xfrm>
              <a:prstGeom prst="pie">
                <a:avLst>
                  <a:gd name="adj1" fmla="val 1539910"/>
                  <a:gd name="adj2" fmla="val 240562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19" name="Pie 203">
                <a:extLst>
                  <a:ext uri="{FF2B5EF4-FFF2-40B4-BE49-F238E27FC236}">
                    <a16:creationId xmlns:a16="http://schemas.microsoft.com/office/drawing/2014/main" id="{415659E4-73E4-051F-6DCB-20094110698E}"/>
                  </a:ext>
                </a:extLst>
              </p:cNvPr>
              <p:cNvSpPr/>
              <p:nvPr/>
            </p:nvSpPr>
            <p:spPr>
              <a:xfrm rot="20928452">
                <a:off x="3740512" y="1726560"/>
                <a:ext cx="1689252" cy="1689252"/>
              </a:xfrm>
              <a:prstGeom prst="pie">
                <a:avLst>
                  <a:gd name="adj1" fmla="val 1559825"/>
                  <a:gd name="adj2" fmla="val 244616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sp>
            <p:nvSpPr>
              <p:cNvPr id="120" name="Pie 204">
                <a:extLst>
                  <a:ext uri="{FF2B5EF4-FFF2-40B4-BE49-F238E27FC236}">
                    <a16:creationId xmlns:a16="http://schemas.microsoft.com/office/drawing/2014/main" id="{44296B5A-72E7-0708-FBFF-BCA807DE3779}"/>
                  </a:ext>
                </a:extLst>
              </p:cNvPr>
              <p:cNvSpPr/>
              <p:nvPr/>
            </p:nvSpPr>
            <p:spPr>
              <a:xfrm rot="20006223">
                <a:off x="3287081" y="1293035"/>
                <a:ext cx="2558690" cy="2558690"/>
              </a:xfrm>
              <a:prstGeom prst="pie">
                <a:avLst>
                  <a:gd name="adj1" fmla="val 1539910"/>
                  <a:gd name="adj2" fmla="val 246179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solidFill>
                    <a:schemeClr val="tx1"/>
                  </a:solidFill>
                  <a:ea typeface="Meiryo" panose="020B0604030504040204" pitchFamily="34" charset="-128"/>
                </a:endParaRPr>
              </a:p>
            </p:txBody>
          </p:sp>
        </p:grpSp>
        <p:sp>
          <p:nvSpPr>
            <p:cNvPr id="108" name="TextBox 107">
              <a:extLst>
                <a:ext uri="{FF2B5EF4-FFF2-40B4-BE49-F238E27FC236}">
                  <a16:creationId xmlns:a16="http://schemas.microsoft.com/office/drawing/2014/main" id="{2FABBF49-E86C-4944-6007-C850479B2016}"/>
                </a:ext>
              </a:extLst>
            </p:cNvPr>
            <p:cNvSpPr txBox="1"/>
            <p:nvPr/>
          </p:nvSpPr>
          <p:spPr>
            <a:xfrm rot="19409685">
              <a:off x="7413272" y="1746588"/>
              <a:ext cx="921607" cy="122881"/>
            </a:xfrm>
            <a:prstGeom prst="rect">
              <a:avLst/>
            </a:prstGeom>
            <a:noFill/>
          </p:spPr>
          <p:txBody>
            <a:bodyPr wrap="none" lIns="0" tIns="0" rIns="0" bIns="0" rtlCol="0">
              <a:spAutoFit/>
            </a:bodyPr>
            <a:lstStyle/>
            <a:p>
              <a:pPr algn="r" rtl="0"/>
              <a:r>
                <a:rPr lang="ja-JP" altLang="en-US" sz="700" dirty="0">
                  <a:ea typeface="Meiryo" panose="020B0604030504040204" pitchFamily="34" charset="-128"/>
                </a:rPr>
                <a:t>サステナブルな材料</a:t>
              </a:r>
            </a:p>
          </p:txBody>
        </p:sp>
        <p:sp>
          <p:nvSpPr>
            <p:cNvPr id="109" name="TextBox 108">
              <a:extLst>
                <a:ext uri="{FF2B5EF4-FFF2-40B4-BE49-F238E27FC236}">
                  <a16:creationId xmlns:a16="http://schemas.microsoft.com/office/drawing/2014/main" id="{7810F362-443A-56CA-A287-0D76A0AF3908}"/>
                </a:ext>
              </a:extLst>
            </p:cNvPr>
            <p:cNvSpPr txBox="1"/>
            <p:nvPr/>
          </p:nvSpPr>
          <p:spPr>
            <a:xfrm rot="20127335">
              <a:off x="8036495" y="1937989"/>
              <a:ext cx="512004"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効率と属性</a:t>
              </a:r>
            </a:p>
          </p:txBody>
        </p:sp>
        <p:sp>
          <p:nvSpPr>
            <p:cNvPr id="110" name="TextBox 109">
              <a:extLst>
                <a:ext uri="{FF2B5EF4-FFF2-40B4-BE49-F238E27FC236}">
                  <a16:creationId xmlns:a16="http://schemas.microsoft.com/office/drawing/2014/main" id="{F1CE284D-FCE0-BEE4-EDDF-1BCA81B808D6}"/>
                </a:ext>
              </a:extLst>
            </p:cNvPr>
            <p:cNvSpPr txBox="1"/>
            <p:nvPr/>
          </p:nvSpPr>
          <p:spPr>
            <a:xfrm rot="21093328">
              <a:off x="8132915" y="2300691"/>
              <a:ext cx="512004"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調達と場所</a:t>
              </a:r>
            </a:p>
          </p:txBody>
        </p:sp>
        <p:sp>
          <p:nvSpPr>
            <p:cNvPr id="111" name="TextBox 110">
              <a:extLst>
                <a:ext uri="{FF2B5EF4-FFF2-40B4-BE49-F238E27FC236}">
                  <a16:creationId xmlns:a16="http://schemas.microsoft.com/office/drawing/2014/main" id="{17174254-70C2-4682-F169-C5CED83288DF}"/>
                </a:ext>
              </a:extLst>
            </p:cNvPr>
            <p:cNvSpPr txBox="1"/>
            <p:nvPr/>
          </p:nvSpPr>
          <p:spPr>
            <a:xfrm rot="3066300">
              <a:off x="5685574" y="1174336"/>
              <a:ext cx="204801"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解体</a:t>
              </a:r>
            </a:p>
          </p:txBody>
        </p:sp>
        <p:sp>
          <p:nvSpPr>
            <p:cNvPr id="112" name="TextBox 111">
              <a:extLst>
                <a:ext uri="{FF2B5EF4-FFF2-40B4-BE49-F238E27FC236}">
                  <a16:creationId xmlns:a16="http://schemas.microsoft.com/office/drawing/2014/main" id="{AC9C1788-7B66-DBDC-0555-8BDF51417FAA}"/>
                </a:ext>
              </a:extLst>
            </p:cNvPr>
            <p:cNvSpPr txBox="1"/>
            <p:nvPr/>
          </p:nvSpPr>
          <p:spPr>
            <a:xfrm rot="4840193">
              <a:off x="6393144" y="949827"/>
              <a:ext cx="409604"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生産再開</a:t>
              </a:r>
            </a:p>
          </p:txBody>
        </p:sp>
        <p:sp>
          <p:nvSpPr>
            <p:cNvPr id="113" name="Oval 112">
              <a:extLst>
                <a:ext uri="{FF2B5EF4-FFF2-40B4-BE49-F238E27FC236}">
                  <a16:creationId xmlns:a16="http://schemas.microsoft.com/office/drawing/2014/main" id="{E30881F0-E653-B7E8-89EC-514C6F8DE41E}"/>
                </a:ext>
              </a:extLst>
            </p:cNvPr>
            <p:cNvSpPr/>
            <p:nvPr/>
          </p:nvSpPr>
          <p:spPr>
            <a:xfrm>
              <a:off x="6568090" y="2314170"/>
              <a:ext cx="561035" cy="56103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114" name="TextBox 113">
              <a:extLst>
                <a:ext uri="{FF2B5EF4-FFF2-40B4-BE49-F238E27FC236}">
                  <a16:creationId xmlns:a16="http://schemas.microsoft.com/office/drawing/2014/main" id="{1673139B-FEF9-723D-24A0-CE8E5703C146}"/>
                </a:ext>
              </a:extLst>
            </p:cNvPr>
            <p:cNvSpPr txBox="1"/>
            <p:nvPr/>
          </p:nvSpPr>
          <p:spPr>
            <a:xfrm rot="1448339">
              <a:off x="7792110" y="3027179"/>
              <a:ext cx="716806"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モジュール設計</a:t>
              </a:r>
            </a:p>
          </p:txBody>
        </p:sp>
        <p:sp>
          <p:nvSpPr>
            <p:cNvPr id="115" name="TextBox 114">
              <a:extLst>
                <a:ext uri="{FF2B5EF4-FFF2-40B4-BE49-F238E27FC236}">
                  <a16:creationId xmlns:a16="http://schemas.microsoft.com/office/drawing/2014/main" id="{9E7DF0AD-74B8-A69C-90D0-C49CA76A4F9F}"/>
                </a:ext>
              </a:extLst>
            </p:cNvPr>
            <p:cNvSpPr txBox="1"/>
            <p:nvPr/>
          </p:nvSpPr>
          <p:spPr>
            <a:xfrm rot="4094976">
              <a:off x="7260493" y="3984355"/>
              <a:ext cx="409604"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資材効率</a:t>
              </a:r>
            </a:p>
          </p:txBody>
        </p:sp>
        <p:sp>
          <p:nvSpPr>
            <p:cNvPr id="116" name="TextBox 115">
              <a:extLst>
                <a:ext uri="{FF2B5EF4-FFF2-40B4-BE49-F238E27FC236}">
                  <a16:creationId xmlns:a16="http://schemas.microsoft.com/office/drawing/2014/main" id="{AF408042-1BEE-E541-7C00-4B2EF04FE125}"/>
                </a:ext>
              </a:extLst>
            </p:cNvPr>
            <p:cNvSpPr txBox="1"/>
            <p:nvPr/>
          </p:nvSpPr>
          <p:spPr>
            <a:xfrm rot="20136704">
              <a:off x="5097041" y="3087045"/>
              <a:ext cx="716806"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修復のしやすさ</a:t>
              </a:r>
            </a:p>
          </p:txBody>
        </p:sp>
        <p:sp>
          <p:nvSpPr>
            <p:cNvPr id="117" name="TextBox 116">
              <a:extLst>
                <a:ext uri="{FF2B5EF4-FFF2-40B4-BE49-F238E27FC236}">
                  <a16:creationId xmlns:a16="http://schemas.microsoft.com/office/drawing/2014/main" id="{5A7C888B-727B-79B7-C07C-0BDA226672B8}"/>
                </a:ext>
              </a:extLst>
            </p:cNvPr>
            <p:cNvSpPr txBox="1"/>
            <p:nvPr/>
          </p:nvSpPr>
          <p:spPr>
            <a:xfrm rot="1314127">
              <a:off x="5126505" y="1926302"/>
              <a:ext cx="512004"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反復と更新</a:t>
              </a:r>
            </a:p>
          </p:txBody>
        </p:sp>
        <p:sp>
          <p:nvSpPr>
            <p:cNvPr id="90" name="TextBox 89">
              <a:extLst>
                <a:ext uri="{FF2B5EF4-FFF2-40B4-BE49-F238E27FC236}">
                  <a16:creationId xmlns:a16="http://schemas.microsoft.com/office/drawing/2014/main" id="{9578DD63-82AB-414F-5AF8-43180F65990B}"/>
                </a:ext>
              </a:extLst>
            </p:cNvPr>
            <p:cNvSpPr txBox="1"/>
            <p:nvPr/>
          </p:nvSpPr>
          <p:spPr>
            <a:xfrm rot="4011599">
              <a:off x="5884829" y="1232607"/>
              <a:ext cx="819206" cy="122881"/>
            </a:xfrm>
            <a:prstGeom prst="rect">
              <a:avLst/>
            </a:prstGeom>
            <a:noFill/>
          </p:spPr>
          <p:txBody>
            <a:bodyPr wrap="none" lIns="0" tIns="0" rIns="0" bIns="0" rtlCol="0">
              <a:spAutoFit/>
            </a:bodyPr>
            <a:lstStyle/>
            <a:p>
              <a:pPr algn="l" rtl="0"/>
              <a:r>
                <a:rPr lang="ja-JP" altLang="en-US" sz="700" dirty="0">
                  <a:ea typeface="Meiryo" panose="020B0604030504040204" pitchFamily="34" charset="-128"/>
                </a:rPr>
                <a:t>回収とリサイクル</a:t>
              </a:r>
            </a:p>
          </p:txBody>
        </p:sp>
      </p:grpSp>
      <p:grpSp>
        <p:nvGrpSpPr>
          <p:cNvPr id="306" name="Group 305">
            <a:extLst>
              <a:ext uri="{FF2B5EF4-FFF2-40B4-BE49-F238E27FC236}">
                <a16:creationId xmlns:a16="http://schemas.microsoft.com/office/drawing/2014/main" id="{D0684A73-6590-7DA3-2D5C-25A07980E74F}"/>
              </a:ext>
            </a:extLst>
          </p:cNvPr>
          <p:cNvGrpSpPr/>
          <p:nvPr/>
        </p:nvGrpSpPr>
        <p:grpSpPr>
          <a:xfrm>
            <a:off x="368491" y="1295625"/>
            <a:ext cx="1901580" cy="584076"/>
            <a:chOff x="368491" y="1295625"/>
            <a:chExt cx="1901580" cy="584076"/>
          </a:xfrm>
        </p:grpSpPr>
        <p:sp>
          <p:nvSpPr>
            <p:cNvPr id="300" name="Title 5">
              <a:extLst>
                <a:ext uri="{FF2B5EF4-FFF2-40B4-BE49-F238E27FC236}">
                  <a16:creationId xmlns:a16="http://schemas.microsoft.com/office/drawing/2014/main" id="{B9A9AD53-E3FA-846E-ECCB-4AB6D79BD908}"/>
                </a:ext>
              </a:extLst>
            </p:cNvPr>
            <p:cNvSpPr txBox="1">
              <a:spLocks/>
            </p:cNvSpPr>
            <p:nvPr/>
          </p:nvSpPr>
          <p:spPr>
            <a:xfrm>
              <a:off x="368491" y="1556536"/>
              <a:ext cx="1901580" cy="3231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700" dirty="0">
                  <a:ea typeface="Meiryo" panose="020B0604030504040204" pitchFamily="34" charset="-128"/>
                </a:rPr>
                <a:t>図面</a:t>
              </a:r>
              <a:r>
                <a:rPr lang="en-US" altLang="ja-JP" sz="700" dirty="0">
                  <a:ea typeface="Meiryo" panose="020B0604030504040204" pitchFamily="34" charset="-128"/>
                </a:rPr>
                <a:t>: </a:t>
              </a:r>
              <a:r>
                <a:rPr lang="ja-JP" altLang="en-US" sz="700" dirty="0">
                  <a:solidFill>
                    <a:schemeClr val="accent3">
                      <a:lumMod val="75000"/>
                    </a:schemeClr>
                  </a:solidFill>
                  <a:ea typeface="Meiryo" panose="020B0604030504040204" pitchFamily="34" charset="-128"/>
                </a:rPr>
                <a:t>解体手順</a:t>
              </a:r>
            </a:p>
            <a:p>
              <a:pPr marL="0" lvl="1" rtl="0"/>
              <a:r>
                <a:rPr lang="ja-JP" altLang="en-US" sz="700" dirty="0">
                  <a:ea typeface="Meiryo" panose="020B0604030504040204" pitchFamily="34" charset="-128"/>
                </a:rPr>
                <a:t>図面</a:t>
              </a:r>
              <a:r>
                <a:rPr lang="en-US" altLang="ja-JP" sz="700" dirty="0">
                  <a:ea typeface="Meiryo" panose="020B0604030504040204" pitchFamily="34" charset="-128"/>
                </a:rPr>
                <a:t>: </a:t>
              </a:r>
              <a:r>
                <a:rPr lang="ja-JP" altLang="en-US" sz="700" dirty="0">
                  <a:solidFill>
                    <a:schemeClr val="accent3">
                      <a:lumMod val="75000"/>
                    </a:schemeClr>
                  </a:solidFill>
                  <a:ea typeface="Meiryo" panose="020B0604030504040204" pitchFamily="34" charset="-128"/>
                </a:rPr>
                <a:t>回収とリサイクルの手順</a:t>
              </a:r>
            </a:p>
            <a:p>
              <a:pPr marL="0" lvl="1" rtl="0"/>
              <a:r>
                <a:rPr lang="ja-JP" altLang="en-US" sz="700" dirty="0">
                  <a:ea typeface="Meiryo" panose="020B0604030504040204" pitchFamily="34" charset="-128"/>
                </a:rPr>
                <a:t>アニメーション</a:t>
              </a:r>
              <a:r>
                <a:rPr lang="en-US" altLang="ja-JP" sz="700" dirty="0">
                  <a:ea typeface="Meiryo" panose="020B0604030504040204" pitchFamily="34" charset="-128"/>
                </a:rPr>
                <a:t>: </a:t>
              </a:r>
              <a:r>
                <a:rPr lang="ja-JP" altLang="en-US" sz="700" dirty="0">
                  <a:solidFill>
                    <a:schemeClr val="accent3">
                      <a:lumMod val="75000"/>
                    </a:schemeClr>
                  </a:solidFill>
                  <a:ea typeface="Meiryo" panose="020B0604030504040204" pitchFamily="34" charset="-128"/>
                </a:rPr>
                <a:t>解体プロセス</a:t>
              </a:r>
            </a:p>
          </p:txBody>
        </p:sp>
        <p:sp>
          <p:nvSpPr>
            <p:cNvPr id="302" name="Title 5">
              <a:extLst>
                <a:ext uri="{FF2B5EF4-FFF2-40B4-BE49-F238E27FC236}">
                  <a16:creationId xmlns:a16="http://schemas.microsoft.com/office/drawing/2014/main" id="{296D9716-0A59-83A5-4F71-8604EE899A18}"/>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800" b="1" dirty="0">
                  <a:solidFill>
                    <a:schemeClr val="accent3">
                      <a:lumMod val="75000"/>
                    </a:schemeClr>
                  </a:solidFill>
                  <a:latin typeface="+mj-lt"/>
                  <a:ea typeface="Meiryo" panose="020B0604030504040204" pitchFamily="34" charset="-128"/>
                </a:rPr>
                <a:t>生産終了</a:t>
              </a:r>
            </a:p>
          </p:txBody>
        </p:sp>
        <p:cxnSp>
          <p:nvCxnSpPr>
            <p:cNvPr id="303" name="Straight Connector 302">
              <a:extLst>
                <a:ext uri="{FF2B5EF4-FFF2-40B4-BE49-F238E27FC236}">
                  <a16:creationId xmlns:a16="http://schemas.microsoft.com/office/drawing/2014/main" id="{6335FA26-197D-D013-DCCA-834F429EB4B5}"/>
                </a:ext>
              </a:extLst>
            </p:cNvPr>
            <p:cNvCxnSpPr>
              <a:cxnSpLocks/>
            </p:cNvCxnSpPr>
            <p:nvPr/>
          </p:nvCxnSpPr>
          <p:spPr>
            <a:xfrm rot="10800000">
              <a:off x="368491" y="1487636"/>
              <a:ext cx="1893697" cy="0"/>
            </a:xfrm>
            <a:prstGeom prst="line">
              <a:avLst/>
            </a:prstGeom>
            <a:ln w="63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9" name="Group 308">
            <a:extLst>
              <a:ext uri="{FF2B5EF4-FFF2-40B4-BE49-F238E27FC236}">
                <a16:creationId xmlns:a16="http://schemas.microsoft.com/office/drawing/2014/main" id="{25408220-4F31-2852-BFC7-059A1021AED1}"/>
              </a:ext>
            </a:extLst>
          </p:cNvPr>
          <p:cNvGrpSpPr/>
          <p:nvPr/>
        </p:nvGrpSpPr>
        <p:grpSpPr>
          <a:xfrm>
            <a:off x="2537071" y="1295625"/>
            <a:ext cx="1901580" cy="368633"/>
            <a:chOff x="368491" y="1295625"/>
            <a:chExt cx="1901580" cy="368633"/>
          </a:xfrm>
        </p:grpSpPr>
        <p:sp>
          <p:nvSpPr>
            <p:cNvPr id="310" name="Title 5">
              <a:extLst>
                <a:ext uri="{FF2B5EF4-FFF2-40B4-BE49-F238E27FC236}">
                  <a16:creationId xmlns:a16="http://schemas.microsoft.com/office/drawing/2014/main" id="{BD1F7674-6A03-8213-0F8E-82CF604AAB80}"/>
                </a:ext>
              </a:extLst>
            </p:cNvPr>
            <p:cNvSpPr txBox="1">
              <a:spLocks/>
            </p:cNvSpPr>
            <p:nvPr/>
          </p:nvSpPr>
          <p:spPr>
            <a:xfrm>
              <a:off x="368491" y="1556536"/>
              <a:ext cx="1901580" cy="10772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700" dirty="0">
                  <a:ea typeface="Meiryo" panose="020B0604030504040204" pitchFamily="34" charset="-128"/>
                </a:rPr>
                <a:t>ワークスペース</a:t>
              </a:r>
              <a:r>
                <a:rPr lang="en-US" altLang="ja-JP" sz="700" dirty="0">
                  <a:ea typeface="Meiryo" panose="020B0604030504040204" pitchFamily="34" charset="-128"/>
                </a:rPr>
                <a:t>: </a:t>
              </a:r>
              <a:r>
                <a:rPr lang="ja-JP" altLang="en-US" sz="700" dirty="0">
                  <a:solidFill>
                    <a:schemeClr val="accent1"/>
                  </a:solidFill>
                  <a:ea typeface="Meiryo" panose="020B0604030504040204" pitchFamily="34" charset="-128"/>
                </a:rPr>
                <a:t>アクティビティ</a:t>
              </a:r>
            </a:p>
          </p:txBody>
        </p:sp>
        <p:sp>
          <p:nvSpPr>
            <p:cNvPr id="311" name="Title 5">
              <a:extLst>
                <a:ext uri="{FF2B5EF4-FFF2-40B4-BE49-F238E27FC236}">
                  <a16:creationId xmlns:a16="http://schemas.microsoft.com/office/drawing/2014/main" id="{B901DF28-DB7D-F507-3947-DD06E69DAF6B}"/>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800" b="1" dirty="0">
                  <a:solidFill>
                    <a:schemeClr val="accent1"/>
                  </a:solidFill>
                  <a:latin typeface="+mj-lt"/>
                  <a:ea typeface="Meiryo" panose="020B0604030504040204" pitchFamily="34" charset="-128"/>
                </a:rPr>
                <a:t>アイデア出し</a:t>
              </a:r>
            </a:p>
          </p:txBody>
        </p:sp>
        <p:cxnSp>
          <p:nvCxnSpPr>
            <p:cNvPr id="312" name="Straight Connector 311">
              <a:extLst>
                <a:ext uri="{FF2B5EF4-FFF2-40B4-BE49-F238E27FC236}">
                  <a16:creationId xmlns:a16="http://schemas.microsoft.com/office/drawing/2014/main" id="{07CA44AF-3B91-1D3E-31CA-2974F965502F}"/>
                </a:ext>
              </a:extLst>
            </p:cNvPr>
            <p:cNvCxnSpPr>
              <a:cxnSpLocks/>
            </p:cNvCxnSpPr>
            <p:nvPr/>
          </p:nvCxnSpPr>
          <p:spPr>
            <a:xfrm rot="10800000">
              <a:off x="368491" y="1487636"/>
              <a:ext cx="189369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13" name="Group 312">
            <a:extLst>
              <a:ext uri="{FF2B5EF4-FFF2-40B4-BE49-F238E27FC236}">
                <a16:creationId xmlns:a16="http://schemas.microsoft.com/office/drawing/2014/main" id="{5FCF109D-B529-F4F1-8DBA-2EAE3BFC58C5}"/>
              </a:ext>
            </a:extLst>
          </p:cNvPr>
          <p:cNvGrpSpPr/>
          <p:nvPr/>
        </p:nvGrpSpPr>
        <p:grpSpPr>
          <a:xfrm>
            <a:off x="368491" y="2057103"/>
            <a:ext cx="1901580" cy="584076"/>
            <a:chOff x="368491" y="1295625"/>
            <a:chExt cx="1901580" cy="584076"/>
          </a:xfrm>
        </p:grpSpPr>
        <p:sp>
          <p:nvSpPr>
            <p:cNvPr id="314" name="Title 5">
              <a:extLst>
                <a:ext uri="{FF2B5EF4-FFF2-40B4-BE49-F238E27FC236}">
                  <a16:creationId xmlns:a16="http://schemas.microsoft.com/office/drawing/2014/main" id="{E322B05C-B043-2860-7C83-535C2A248E7A}"/>
                </a:ext>
              </a:extLst>
            </p:cNvPr>
            <p:cNvSpPr txBox="1">
              <a:spLocks/>
            </p:cNvSpPr>
            <p:nvPr/>
          </p:nvSpPr>
          <p:spPr>
            <a:xfrm>
              <a:off x="368491" y="1556536"/>
              <a:ext cx="1901580" cy="3231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700" dirty="0">
                  <a:ea typeface="Meiryo" panose="020B0604030504040204" pitchFamily="34" charset="-128"/>
                </a:rPr>
                <a:t>ワークスペース</a:t>
              </a:r>
              <a:r>
                <a:rPr lang="en-US" altLang="ja-JP" sz="700" dirty="0">
                  <a:ea typeface="Meiryo" panose="020B0604030504040204" pitchFamily="34" charset="-128"/>
                </a:rPr>
                <a:t>: </a:t>
              </a:r>
              <a:r>
                <a:rPr lang="ja-JP" altLang="en-US" sz="700" dirty="0">
                  <a:solidFill>
                    <a:schemeClr val="accent2"/>
                  </a:solidFill>
                  <a:ea typeface="Meiryo" panose="020B0604030504040204" pitchFamily="34" charset="-128"/>
                </a:rPr>
                <a:t>アクティビティ</a:t>
              </a:r>
            </a:p>
            <a:p>
              <a:pPr marL="0" lvl="1" rtl="0"/>
              <a:r>
                <a:rPr lang="en-US" altLang="ja-JP" sz="700" dirty="0" err="1">
                  <a:ea typeface="Meiryo" panose="020B0604030504040204" pitchFamily="34" charset="-128"/>
                </a:rPr>
                <a:t>Makersite</a:t>
              </a:r>
              <a:r>
                <a:rPr lang="en-US" altLang="ja-JP" sz="700" dirty="0">
                  <a:ea typeface="Meiryo" panose="020B0604030504040204" pitchFamily="34" charset="-128"/>
                </a:rPr>
                <a:t>: </a:t>
              </a:r>
              <a:r>
                <a:rPr lang="ja-JP" altLang="en-US" sz="700" dirty="0">
                  <a:solidFill>
                    <a:schemeClr val="accent2"/>
                  </a:solidFill>
                  <a:ea typeface="Meiryo" panose="020B0604030504040204" pitchFamily="34" charset="-128"/>
                </a:rPr>
                <a:t>自動設計</a:t>
              </a:r>
              <a:br>
                <a:rPr lang="ja-JP" altLang="en-GB" sz="700" dirty="0">
                  <a:solidFill>
                    <a:schemeClr val="accent2"/>
                  </a:solidFill>
                  <a:ea typeface="Meiryo" panose="020B0604030504040204" pitchFamily="34" charset="-128"/>
                </a:rPr>
              </a:br>
              <a:r>
                <a:rPr lang="ja-JP" altLang="en-US" sz="700" dirty="0">
                  <a:solidFill>
                    <a:schemeClr val="accent2"/>
                  </a:solidFill>
                  <a:ea typeface="Meiryo" panose="020B0604030504040204" pitchFamily="34" charset="-128"/>
                </a:rPr>
                <a:t>サステナビリティ分析</a:t>
              </a:r>
            </a:p>
          </p:txBody>
        </p:sp>
        <p:sp>
          <p:nvSpPr>
            <p:cNvPr id="315" name="Title 5">
              <a:extLst>
                <a:ext uri="{FF2B5EF4-FFF2-40B4-BE49-F238E27FC236}">
                  <a16:creationId xmlns:a16="http://schemas.microsoft.com/office/drawing/2014/main" id="{B1D4E4DC-FE1F-6749-D663-3984EC6AE600}"/>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800" b="1" dirty="0">
                  <a:solidFill>
                    <a:schemeClr val="accent2"/>
                  </a:solidFill>
                  <a:latin typeface="+mj-lt"/>
                  <a:ea typeface="Meiryo" panose="020B0604030504040204" pitchFamily="34" charset="-128"/>
                </a:rPr>
                <a:t>材料</a:t>
              </a:r>
            </a:p>
          </p:txBody>
        </p:sp>
        <p:cxnSp>
          <p:nvCxnSpPr>
            <p:cNvPr id="316" name="Straight Connector 315">
              <a:extLst>
                <a:ext uri="{FF2B5EF4-FFF2-40B4-BE49-F238E27FC236}">
                  <a16:creationId xmlns:a16="http://schemas.microsoft.com/office/drawing/2014/main" id="{CB9A9B47-CFE6-FE11-4126-0353789E3FCA}"/>
                </a:ext>
              </a:extLst>
            </p:cNvPr>
            <p:cNvCxnSpPr>
              <a:cxnSpLocks/>
            </p:cNvCxnSpPr>
            <p:nvPr/>
          </p:nvCxnSpPr>
          <p:spPr>
            <a:xfrm rot="10800000">
              <a:off x="368491" y="1487636"/>
              <a:ext cx="1893697"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4E09C857-5256-B811-1D04-9398EC7ABA0A}"/>
              </a:ext>
            </a:extLst>
          </p:cNvPr>
          <p:cNvGrpSpPr/>
          <p:nvPr/>
        </p:nvGrpSpPr>
        <p:grpSpPr>
          <a:xfrm>
            <a:off x="2537071" y="1913474"/>
            <a:ext cx="1901580" cy="1122685"/>
            <a:chOff x="368491" y="1295625"/>
            <a:chExt cx="1901580" cy="1122685"/>
          </a:xfrm>
        </p:grpSpPr>
        <p:sp>
          <p:nvSpPr>
            <p:cNvPr id="318" name="Title 5">
              <a:extLst>
                <a:ext uri="{FF2B5EF4-FFF2-40B4-BE49-F238E27FC236}">
                  <a16:creationId xmlns:a16="http://schemas.microsoft.com/office/drawing/2014/main" id="{AF34C1B6-5D1B-3FC1-F836-1A0F5ABE00AE}"/>
                </a:ext>
              </a:extLst>
            </p:cNvPr>
            <p:cNvSpPr txBox="1">
              <a:spLocks/>
            </p:cNvSpPr>
            <p:nvPr/>
          </p:nvSpPr>
          <p:spPr>
            <a:xfrm>
              <a:off x="368491" y="1556536"/>
              <a:ext cx="1901580" cy="861774"/>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700" dirty="0">
                  <a:ea typeface="Meiryo" panose="020B0604030504040204" pitchFamily="34" charset="-128"/>
                </a:rPr>
                <a:t>設計</a:t>
              </a:r>
              <a:r>
                <a:rPr lang="en-US" altLang="ja-JP" sz="700" dirty="0">
                  <a:ea typeface="Meiryo" panose="020B0604030504040204" pitchFamily="34" charset="-128"/>
                </a:rPr>
                <a:t>: </a:t>
              </a:r>
              <a:r>
                <a:rPr lang="ja-JP" altLang="en-US" sz="700" dirty="0">
                  <a:solidFill>
                    <a:schemeClr val="accent3"/>
                  </a:solidFill>
                  <a:ea typeface="Meiryo" panose="020B0604030504040204" pitchFamily="34" charset="-128"/>
                </a:rPr>
                <a:t>モジュール ソリューションを作成するための設定</a:t>
              </a:r>
            </a:p>
            <a:p>
              <a:pPr marL="0" lvl="1" rtl="0"/>
              <a:r>
                <a:rPr lang="ja-JP" altLang="en-US" sz="700" dirty="0">
                  <a:ea typeface="Meiryo" panose="020B0604030504040204" pitchFamily="34" charset="-128"/>
                </a:rPr>
                <a:t>ジェネレーティブ デザイン</a:t>
              </a:r>
              <a:r>
                <a:rPr lang="en-US" altLang="ja-JP" sz="700" dirty="0">
                  <a:ea typeface="Meiryo" panose="020B0604030504040204" pitchFamily="34" charset="-128"/>
                </a:rPr>
                <a:t>: </a:t>
              </a:r>
              <a:r>
                <a:rPr lang="ja-JP" altLang="en-US" sz="700" dirty="0">
                  <a:solidFill>
                    <a:schemeClr val="accent3"/>
                  </a:solidFill>
                  <a:ea typeface="Meiryo" panose="020B0604030504040204" pitchFamily="34" charset="-128"/>
                </a:rPr>
                <a:t>自動化された軽量化ソリューション</a:t>
              </a:r>
            </a:p>
            <a:p>
              <a:pPr marL="0" lvl="1" rtl="0"/>
              <a:r>
                <a:rPr lang="ja-JP" altLang="en-US" sz="700" dirty="0">
                  <a:ea typeface="Meiryo" panose="020B0604030504040204" pitchFamily="34" charset="-128"/>
                </a:rPr>
                <a:t>ジェネレーティブ デザイン</a:t>
              </a:r>
              <a:r>
                <a:rPr lang="en-US" altLang="ja-JP" sz="700" dirty="0">
                  <a:ea typeface="Meiryo" panose="020B0604030504040204" pitchFamily="34" charset="-128"/>
                </a:rPr>
                <a:t>: </a:t>
              </a:r>
              <a:r>
                <a:rPr lang="ja-JP" altLang="en-US" sz="700" dirty="0">
                  <a:solidFill>
                    <a:schemeClr val="accent3"/>
                  </a:solidFill>
                  <a:ea typeface="Meiryo" panose="020B0604030504040204" pitchFamily="34" charset="-128"/>
                </a:rPr>
                <a:t>設計ソリューションの検討</a:t>
              </a:r>
            </a:p>
            <a:p>
              <a:pPr marL="0" lvl="1" rtl="0"/>
              <a:r>
                <a:rPr lang="ja-JP" altLang="en-US" sz="700" dirty="0">
                  <a:ea typeface="Meiryo" panose="020B0604030504040204" pitchFamily="34" charset="-128"/>
                </a:rPr>
                <a:t>ジェネレーティブ デザイン</a:t>
              </a:r>
              <a:r>
                <a:rPr lang="en-US" altLang="ja-JP" sz="700" dirty="0">
                  <a:ea typeface="Meiryo" panose="020B0604030504040204" pitchFamily="34" charset="-128"/>
                </a:rPr>
                <a:t>: </a:t>
              </a:r>
              <a:r>
                <a:rPr lang="ja-JP" altLang="en-US" sz="700" dirty="0">
                  <a:solidFill>
                    <a:schemeClr val="accent3"/>
                  </a:solidFill>
                  <a:ea typeface="Meiryo" panose="020B0604030504040204" pitchFamily="34" charset="-128"/>
                </a:rPr>
                <a:t>製造ソリューションの検討</a:t>
              </a:r>
            </a:p>
          </p:txBody>
        </p:sp>
        <p:sp>
          <p:nvSpPr>
            <p:cNvPr id="319" name="Title 5">
              <a:extLst>
                <a:ext uri="{FF2B5EF4-FFF2-40B4-BE49-F238E27FC236}">
                  <a16:creationId xmlns:a16="http://schemas.microsoft.com/office/drawing/2014/main" id="{B64FFDFD-781D-EA44-5BE2-24CCE2D6532B}"/>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800" b="1" dirty="0">
                  <a:solidFill>
                    <a:schemeClr val="accent3"/>
                  </a:solidFill>
                  <a:latin typeface="+mj-lt"/>
                  <a:ea typeface="Meiryo" panose="020B0604030504040204" pitchFamily="34" charset="-128"/>
                </a:rPr>
                <a:t>効率性</a:t>
              </a:r>
            </a:p>
          </p:txBody>
        </p:sp>
        <p:cxnSp>
          <p:nvCxnSpPr>
            <p:cNvPr id="320" name="Straight Connector 319">
              <a:extLst>
                <a:ext uri="{FF2B5EF4-FFF2-40B4-BE49-F238E27FC236}">
                  <a16:creationId xmlns:a16="http://schemas.microsoft.com/office/drawing/2014/main" id="{A1B55D09-C4B0-107C-65A9-49CD1D60419A}"/>
                </a:ext>
              </a:extLst>
            </p:cNvPr>
            <p:cNvCxnSpPr>
              <a:cxnSpLocks/>
            </p:cNvCxnSpPr>
            <p:nvPr/>
          </p:nvCxnSpPr>
          <p:spPr>
            <a:xfrm rot="10800000">
              <a:off x="368491" y="1487636"/>
              <a:ext cx="1893697"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21" name="Group 320">
            <a:extLst>
              <a:ext uri="{FF2B5EF4-FFF2-40B4-BE49-F238E27FC236}">
                <a16:creationId xmlns:a16="http://schemas.microsoft.com/office/drawing/2014/main" id="{71297159-8084-2B7D-2D30-6A8F7D240A78}"/>
              </a:ext>
            </a:extLst>
          </p:cNvPr>
          <p:cNvGrpSpPr/>
          <p:nvPr/>
        </p:nvGrpSpPr>
        <p:grpSpPr>
          <a:xfrm>
            <a:off x="368490" y="2818581"/>
            <a:ext cx="1901581" cy="907242"/>
            <a:chOff x="368490" y="1295625"/>
            <a:chExt cx="1901581" cy="907242"/>
          </a:xfrm>
        </p:grpSpPr>
        <p:sp>
          <p:nvSpPr>
            <p:cNvPr id="322" name="Title 5">
              <a:extLst>
                <a:ext uri="{FF2B5EF4-FFF2-40B4-BE49-F238E27FC236}">
                  <a16:creationId xmlns:a16="http://schemas.microsoft.com/office/drawing/2014/main" id="{46C4EF66-CB94-18A7-B9DB-BE02AB814ACE}"/>
                </a:ext>
              </a:extLst>
            </p:cNvPr>
            <p:cNvSpPr txBox="1">
              <a:spLocks/>
            </p:cNvSpPr>
            <p:nvPr/>
          </p:nvSpPr>
          <p:spPr>
            <a:xfrm>
              <a:off x="368490" y="1556536"/>
              <a:ext cx="1861865" cy="64633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algn="l" rtl="0"/>
              <a:r>
                <a:rPr lang="en-US" altLang="ja-JP" sz="700" dirty="0">
                  <a:latin typeface="+mn-lt"/>
                  <a:ea typeface="Meiryo" panose="020B0604030504040204" pitchFamily="34" charset="-128"/>
                  <a:cs typeface="+mn-cs"/>
                </a:rPr>
                <a:t>CAM: </a:t>
              </a:r>
              <a:r>
                <a:rPr lang="ja-JP" altLang="en-US" sz="700" dirty="0">
                  <a:solidFill>
                    <a:schemeClr val="accent4"/>
                  </a:solidFill>
                  <a:latin typeface="+mn-lt"/>
                  <a:ea typeface="Meiryo" panose="020B0604030504040204" pitchFamily="34" charset="-128"/>
                  <a:cs typeface="+mn-cs"/>
                </a:rPr>
                <a:t>ツールパスの作成、シミュレーション、出力</a:t>
              </a:r>
              <a:br>
                <a:rPr lang="en-US" altLang="ja-JP" sz="700" dirty="0">
                  <a:solidFill>
                    <a:schemeClr val="accent4"/>
                  </a:solidFill>
                  <a:latin typeface="+mn-lt"/>
                  <a:ea typeface="Meiryo" panose="020B0604030504040204" pitchFamily="34" charset="-128"/>
                  <a:cs typeface="+mn-cs"/>
                </a:rPr>
              </a:br>
              <a:r>
                <a:rPr lang="ja-JP" altLang="en-US" sz="700" dirty="0">
                  <a:solidFill>
                    <a:schemeClr val="accent4"/>
                  </a:solidFill>
                  <a:latin typeface="+mn-lt"/>
                  <a:ea typeface="Meiryo" panose="020B0604030504040204" pitchFamily="34" charset="-128"/>
                  <a:cs typeface="+mn-cs"/>
                </a:rPr>
                <a:t>ネスティングとパッキング</a:t>
              </a:r>
              <a:r>
                <a:rPr lang="en-US" altLang="ja-JP" sz="700" dirty="0">
                  <a:solidFill>
                    <a:schemeClr val="accent4"/>
                  </a:solidFill>
                  <a:latin typeface="+mn-lt"/>
                  <a:ea typeface="Meiryo" panose="020B0604030504040204" pitchFamily="34" charset="-128"/>
                  <a:cs typeface="+mn-cs"/>
                </a:rPr>
                <a:t>: </a:t>
              </a:r>
              <a:r>
                <a:rPr lang="ja-JP" altLang="en-US" sz="700" dirty="0">
                  <a:solidFill>
                    <a:schemeClr val="accent4"/>
                  </a:solidFill>
                  <a:latin typeface="+mn-lt"/>
                  <a:ea typeface="Meiryo" panose="020B0604030504040204" pitchFamily="34" charset="-128"/>
                  <a:cs typeface="+mn-cs"/>
                </a:rPr>
                <a:t>ストック材料の使用状況の最適化</a:t>
              </a:r>
            </a:p>
            <a:p>
              <a:pPr algn="l" rtl="0"/>
              <a:r>
                <a:rPr lang="ja-JP" altLang="en-US" sz="700" dirty="0">
                  <a:latin typeface="+mn-lt"/>
                  <a:ea typeface="Meiryo" panose="020B0604030504040204" pitchFamily="34" charset="-128"/>
                  <a:cs typeface="+mn-cs"/>
                </a:rPr>
                <a:t>追加のシミュレーション</a:t>
              </a:r>
              <a:r>
                <a:rPr lang="en-US" altLang="ja-JP" sz="700" dirty="0">
                  <a:latin typeface="+mn-lt"/>
                  <a:ea typeface="Meiryo" panose="020B0604030504040204" pitchFamily="34" charset="-128"/>
                  <a:cs typeface="+mn-cs"/>
                </a:rPr>
                <a:t>: </a:t>
              </a:r>
              <a:r>
                <a:rPr lang="ja-JP" altLang="en-US" sz="700" dirty="0">
                  <a:solidFill>
                    <a:schemeClr val="accent4"/>
                  </a:solidFill>
                  <a:latin typeface="+mn-lt"/>
                  <a:ea typeface="Meiryo" panose="020B0604030504040204" pitchFamily="34" charset="-128"/>
                  <a:cs typeface="+mn-cs"/>
                </a:rPr>
                <a:t>エネルギーと資材の使用状況の解析</a:t>
              </a:r>
            </a:p>
          </p:txBody>
        </p:sp>
        <p:sp>
          <p:nvSpPr>
            <p:cNvPr id="323" name="Title 5">
              <a:extLst>
                <a:ext uri="{FF2B5EF4-FFF2-40B4-BE49-F238E27FC236}">
                  <a16:creationId xmlns:a16="http://schemas.microsoft.com/office/drawing/2014/main" id="{126F79B4-8241-BECB-10AD-D83C5794B1AC}"/>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800" b="1" dirty="0">
                  <a:solidFill>
                    <a:schemeClr val="accent4"/>
                  </a:solidFill>
                  <a:latin typeface="+mj-lt"/>
                  <a:ea typeface="Meiryo" panose="020B0604030504040204" pitchFamily="34" charset="-128"/>
                </a:rPr>
                <a:t>製造</a:t>
              </a:r>
            </a:p>
          </p:txBody>
        </p:sp>
        <p:cxnSp>
          <p:nvCxnSpPr>
            <p:cNvPr id="324" name="Straight Connector 323">
              <a:extLst>
                <a:ext uri="{FF2B5EF4-FFF2-40B4-BE49-F238E27FC236}">
                  <a16:creationId xmlns:a16="http://schemas.microsoft.com/office/drawing/2014/main" id="{FE4F74C2-3C2B-3D86-17C7-0000B602FA9F}"/>
                </a:ext>
              </a:extLst>
            </p:cNvPr>
            <p:cNvCxnSpPr>
              <a:cxnSpLocks/>
            </p:cNvCxnSpPr>
            <p:nvPr/>
          </p:nvCxnSpPr>
          <p:spPr>
            <a:xfrm rot="10800000">
              <a:off x="368491" y="1487636"/>
              <a:ext cx="1893697" cy="0"/>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25" name="Group 324">
            <a:extLst>
              <a:ext uri="{FF2B5EF4-FFF2-40B4-BE49-F238E27FC236}">
                <a16:creationId xmlns:a16="http://schemas.microsoft.com/office/drawing/2014/main" id="{D6B42C7F-D752-2E79-E022-D7539764E989}"/>
              </a:ext>
            </a:extLst>
          </p:cNvPr>
          <p:cNvGrpSpPr/>
          <p:nvPr/>
        </p:nvGrpSpPr>
        <p:grpSpPr>
          <a:xfrm>
            <a:off x="2537071" y="3177654"/>
            <a:ext cx="1901580" cy="368633"/>
            <a:chOff x="368491" y="1295625"/>
            <a:chExt cx="1901580" cy="368633"/>
          </a:xfrm>
        </p:grpSpPr>
        <p:sp>
          <p:nvSpPr>
            <p:cNvPr id="326" name="Title 5">
              <a:extLst>
                <a:ext uri="{FF2B5EF4-FFF2-40B4-BE49-F238E27FC236}">
                  <a16:creationId xmlns:a16="http://schemas.microsoft.com/office/drawing/2014/main" id="{B573EDC2-794C-70C9-6E97-215CCC316115}"/>
                </a:ext>
              </a:extLst>
            </p:cNvPr>
            <p:cNvSpPr txBox="1">
              <a:spLocks/>
            </p:cNvSpPr>
            <p:nvPr/>
          </p:nvSpPr>
          <p:spPr>
            <a:xfrm>
              <a:off x="368491" y="1556536"/>
              <a:ext cx="1901580" cy="10772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algn="l" rtl="0"/>
              <a:r>
                <a:rPr lang="ja-JP" altLang="en-US" sz="700" dirty="0">
                  <a:latin typeface="+mn-lt"/>
                  <a:ea typeface="Meiryo" panose="020B0604030504040204" pitchFamily="34" charset="-128"/>
                  <a:cs typeface="+mn-cs"/>
                </a:rPr>
                <a:t>ワークスペース</a:t>
              </a:r>
              <a:r>
                <a:rPr lang="en-US" altLang="ja-JP" sz="700" dirty="0">
                  <a:latin typeface="+mn-lt"/>
                  <a:ea typeface="Meiryo" panose="020B0604030504040204" pitchFamily="34" charset="-128"/>
                  <a:cs typeface="+mn-cs"/>
                </a:rPr>
                <a:t>: </a:t>
              </a:r>
              <a:r>
                <a:rPr lang="ja-JP" altLang="en-US" sz="700" dirty="0">
                  <a:solidFill>
                    <a:schemeClr val="accent5"/>
                  </a:solidFill>
                  <a:latin typeface="+mn-lt"/>
                  <a:ea typeface="Meiryo" panose="020B0604030504040204" pitchFamily="34" charset="-128"/>
                  <a:cs typeface="+mn-cs"/>
                </a:rPr>
                <a:t>アクティビティ</a:t>
              </a:r>
            </a:p>
          </p:txBody>
        </p:sp>
        <p:sp>
          <p:nvSpPr>
            <p:cNvPr id="327" name="Title 5">
              <a:extLst>
                <a:ext uri="{FF2B5EF4-FFF2-40B4-BE49-F238E27FC236}">
                  <a16:creationId xmlns:a16="http://schemas.microsoft.com/office/drawing/2014/main" id="{36FFA298-A08D-82AE-0909-2E2E6EAB11D6}"/>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800" b="1" dirty="0">
                  <a:solidFill>
                    <a:schemeClr val="accent5"/>
                  </a:solidFill>
                  <a:latin typeface="+mj-lt"/>
                  <a:ea typeface="Meiryo" panose="020B0604030504040204" pitchFamily="34" charset="-128"/>
                </a:rPr>
                <a:t>流通</a:t>
              </a:r>
            </a:p>
          </p:txBody>
        </p:sp>
        <p:cxnSp>
          <p:nvCxnSpPr>
            <p:cNvPr id="328" name="Straight Connector 327">
              <a:extLst>
                <a:ext uri="{FF2B5EF4-FFF2-40B4-BE49-F238E27FC236}">
                  <a16:creationId xmlns:a16="http://schemas.microsoft.com/office/drawing/2014/main" id="{D26F7D2C-274E-28E6-F9AF-CB542F8D4EC8}"/>
                </a:ext>
              </a:extLst>
            </p:cNvPr>
            <p:cNvCxnSpPr>
              <a:cxnSpLocks/>
            </p:cNvCxnSpPr>
            <p:nvPr/>
          </p:nvCxnSpPr>
          <p:spPr>
            <a:xfrm rot="10800000">
              <a:off x="368491" y="1487636"/>
              <a:ext cx="1893697"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9" name="Group 328">
            <a:extLst>
              <a:ext uri="{FF2B5EF4-FFF2-40B4-BE49-F238E27FC236}">
                <a16:creationId xmlns:a16="http://schemas.microsoft.com/office/drawing/2014/main" id="{A97AB778-D5C2-B28C-C25D-2248B2C401DA}"/>
              </a:ext>
            </a:extLst>
          </p:cNvPr>
          <p:cNvGrpSpPr/>
          <p:nvPr/>
        </p:nvGrpSpPr>
        <p:grpSpPr>
          <a:xfrm>
            <a:off x="368490" y="4007646"/>
            <a:ext cx="2041367" cy="799520"/>
            <a:chOff x="368490" y="1295625"/>
            <a:chExt cx="2041367" cy="799520"/>
          </a:xfrm>
        </p:grpSpPr>
        <p:sp>
          <p:nvSpPr>
            <p:cNvPr id="330" name="Title 5">
              <a:extLst>
                <a:ext uri="{FF2B5EF4-FFF2-40B4-BE49-F238E27FC236}">
                  <a16:creationId xmlns:a16="http://schemas.microsoft.com/office/drawing/2014/main" id="{71AE22A1-01C6-1C90-5B0A-30EC07A49B97}"/>
                </a:ext>
              </a:extLst>
            </p:cNvPr>
            <p:cNvSpPr txBox="1">
              <a:spLocks/>
            </p:cNvSpPr>
            <p:nvPr/>
          </p:nvSpPr>
          <p:spPr>
            <a:xfrm>
              <a:off x="368490" y="1556536"/>
              <a:ext cx="2041367" cy="538609"/>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rtl="0"/>
              <a:r>
                <a:rPr lang="ja-JP" altLang="en-US" sz="700" dirty="0">
                  <a:latin typeface="+mn-lt"/>
                  <a:ea typeface="Meiryo" panose="020B0604030504040204" pitchFamily="34" charset="-128"/>
                  <a:cs typeface="+mn-cs"/>
                </a:rPr>
                <a:t>シミュレーション</a:t>
              </a:r>
              <a:r>
                <a:rPr lang="en-US" altLang="ja-JP" sz="700" dirty="0">
                  <a:latin typeface="+mn-lt"/>
                  <a:ea typeface="Meiryo" panose="020B0604030504040204" pitchFamily="34" charset="-128"/>
                  <a:cs typeface="+mn-cs"/>
                </a:rPr>
                <a:t>: </a:t>
              </a:r>
              <a:r>
                <a:rPr lang="ja-JP" altLang="en-US" sz="700" dirty="0">
                  <a:solidFill>
                    <a:schemeClr val="accent6"/>
                  </a:solidFill>
                  <a:latin typeface="+mn-lt"/>
                  <a:ea typeface="Meiryo" panose="020B0604030504040204" pitchFamily="34" charset="-128"/>
                  <a:cs typeface="+mn-cs"/>
                </a:rPr>
                <a:t>寿命の向上に向けた設計の</a:t>
              </a:r>
              <a:br>
                <a:rPr lang="en-US" altLang="ja-JP" sz="700" dirty="0">
                  <a:solidFill>
                    <a:schemeClr val="accent6"/>
                  </a:solidFill>
                  <a:latin typeface="+mn-lt"/>
                  <a:ea typeface="Meiryo" panose="020B0604030504040204" pitchFamily="34" charset="-128"/>
                  <a:cs typeface="+mn-cs"/>
                </a:rPr>
              </a:br>
              <a:r>
                <a:rPr lang="ja-JP" altLang="en-US" sz="700" dirty="0">
                  <a:solidFill>
                    <a:schemeClr val="accent6"/>
                  </a:solidFill>
                  <a:latin typeface="+mn-lt"/>
                  <a:ea typeface="Meiryo" panose="020B0604030504040204" pitchFamily="34" charset="-128"/>
                  <a:cs typeface="+mn-cs"/>
                </a:rPr>
                <a:t>反復</a:t>
              </a:r>
            </a:p>
            <a:p>
              <a:pPr rtl="0"/>
              <a:r>
                <a:rPr lang="ja-JP" altLang="en-US" sz="700" dirty="0">
                  <a:latin typeface="+mn-lt"/>
                  <a:ea typeface="Meiryo" panose="020B0604030504040204" pitchFamily="34" charset="-128"/>
                  <a:cs typeface="+mn-cs"/>
                </a:rPr>
                <a:t>図面</a:t>
              </a:r>
              <a:r>
                <a:rPr lang="en-US" altLang="ja-JP" sz="700" dirty="0">
                  <a:latin typeface="+mn-lt"/>
                  <a:ea typeface="Meiryo" panose="020B0604030504040204" pitchFamily="34" charset="-128"/>
                  <a:cs typeface="+mn-cs"/>
                </a:rPr>
                <a:t>: </a:t>
              </a:r>
              <a:r>
                <a:rPr lang="ja-JP" altLang="en-US" sz="700" dirty="0">
                  <a:solidFill>
                    <a:schemeClr val="accent6"/>
                  </a:solidFill>
                  <a:latin typeface="+mn-lt"/>
                  <a:ea typeface="Meiryo" panose="020B0604030504040204" pitchFamily="34" charset="-128"/>
                  <a:cs typeface="+mn-cs"/>
                </a:rPr>
                <a:t>製品の修復手順</a:t>
              </a:r>
            </a:p>
            <a:p>
              <a:pPr rtl="0"/>
              <a:r>
                <a:rPr lang="ja-JP" altLang="en-US" sz="700" dirty="0">
                  <a:latin typeface="+mn-lt"/>
                  <a:ea typeface="Meiryo" panose="020B0604030504040204" pitchFamily="34" charset="-128"/>
                  <a:cs typeface="+mn-cs"/>
                </a:rPr>
                <a:t>図面</a:t>
              </a:r>
              <a:r>
                <a:rPr lang="en-US" altLang="ja-JP" sz="700" dirty="0">
                  <a:latin typeface="+mn-lt"/>
                  <a:ea typeface="Meiryo" panose="020B0604030504040204" pitchFamily="34" charset="-128"/>
                  <a:cs typeface="+mn-cs"/>
                </a:rPr>
                <a:t>: </a:t>
              </a:r>
              <a:r>
                <a:rPr lang="ja-JP" altLang="en-US" sz="700" dirty="0">
                  <a:solidFill>
                    <a:schemeClr val="accent6"/>
                  </a:solidFill>
                  <a:latin typeface="+mn-lt"/>
                  <a:ea typeface="Meiryo" panose="020B0604030504040204" pitchFamily="34" charset="-128"/>
                  <a:cs typeface="+mn-cs"/>
                </a:rPr>
                <a:t>製品のメンテナンス手順</a:t>
              </a:r>
            </a:p>
            <a:p>
              <a:pPr rtl="0"/>
              <a:r>
                <a:rPr lang="ja-JP" altLang="en-US" sz="700" dirty="0">
                  <a:latin typeface="+mn-lt"/>
                  <a:ea typeface="Meiryo" panose="020B0604030504040204" pitchFamily="34" charset="-128"/>
                  <a:cs typeface="+mn-cs"/>
                </a:rPr>
                <a:t>アニメーション</a:t>
              </a:r>
              <a:r>
                <a:rPr lang="en-US" altLang="ja-JP" sz="700" dirty="0">
                  <a:latin typeface="+mn-lt"/>
                  <a:ea typeface="Meiryo" panose="020B0604030504040204" pitchFamily="34" charset="-128"/>
                  <a:cs typeface="+mn-cs"/>
                </a:rPr>
                <a:t>: </a:t>
              </a:r>
              <a:r>
                <a:rPr lang="ja-JP" altLang="en-US" sz="700" dirty="0">
                  <a:solidFill>
                    <a:schemeClr val="accent6"/>
                  </a:solidFill>
                  <a:latin typeface="+mn-lt"/>
                  <a:ea typeface="Meiryo" panose="020B0604030504040204" pitchFamily="34" charset="-128"/>
                  <a:cs typeface="+mn-cs"/>
                </a:rPr>
                <a:t>修復とメンテナンスのプロセス</a:t>
              </a:r>
            </a:p>
          </p:txBody>
        </p:sp>
        <p:sp>
          <p:nvSpPr>
            <p:cNvPr id="331" name="Title 5">
              <a:extLst>
                <a:ext uri="{FF2B5EF4-FFF2-40B4-BE49-F238E27FC236}">
                  <a16:creationId xmlns:a16="http://schemas.microsoft.com/office/drawing/2014/main" id="{8537B377-50D7-315C-592F-CACD05422C7C}"/>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800" b="1" dirty="0">
                  <a:solidFill>
                    <a:schemeClr val="accent6"/>
                  </a:solidFill>
                  <a:latin typeface="+mj-lt"/>
                  <a:ea typeface="Meiryo" panose="020B0604030504040204" pitchFamily="34" charset="-128"/>
                </a:rPr>
                <a:t>耐久性</a:t>
              </a:r>
            </a:p>
          </p:txBody>
        </p:sp>
        <p:cxnSp>
          <p:nvCxnSpPr>
            <p:cNvPr id="332" name="Straight Connector 331">
              <a:extLst>
                <a:ext uri="{FF2B5EF4-FFF2-40B4-BE49-F238E27FC236}">
                  <a16:creationId xmlns:a16="http://schemas.microsoft.com/office/drawing/2014/main" id="{2BEEFE5A-C6D4-E93D-0554-827F76A257AD}"/>
                </a:ext>
              </a:extLst>
            </p:cNvPr>
            <p:cNvCxnSpPr>
              <a:cxnSpLocks/>
            </p:cNvCxnSpPr>
            <p:nvPr/>
          </p:nvCxnSpPr>
          <p:spPr>
            <a:xfrm rot="10800000">
              <a:off x="368491" y="1487636"/>
              <a:ext cx="1893697"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22C982C8-535B-568A-13D5-4A32889653E2}"/>
              </a:ext>
            </a:extLst>
          </p:cNvPr>
          <p:cNvGrpSpPr/>
          <p:nvPr/>
        </p:nvGrpSpPr>
        <p:grpSpPr>
          <a:xfrm>
            <a:off x="2537071" y="3795504"/>
            <a:ext cx="1901580" cy="1014964"/>
            <a:chOff x="368491" y="1295625"/>
            <a:chExt cx="1901580" cy="1014964"/>
          </a:xfrm>
        </p:grpSpPr>
        <p:sp>
          <p:nvSpPr>
            <p:cNvPr id="334" name="Title 5">
              <a:extLst>
                <a:ext uri="{FF2B5EF4-FFF2-40B4-BE49-F238E27FC236}">
                  <a16:creationId xmlns:a16="http://schemas.microsoft.com/office/drawing/2014/main" id="{69B692DA-CFFE-DEE7-F6E9-9D4C9CAF30D9}"/>
                </a:ext>
              </a:extLst>
            </p:cNvPr>
            <p:cNvSpPr txBox="1">
              <a:spLocks/>
            </p:cNvSpPr>
            <p:nvPr/>
          </p:nvSpPr>
          <p:spPr>
            <a:xfrm>
              <a:off x="368491" y="1556536"/>
              <a:ext cx="1901580" cy="75405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algn="l" rtl="0"/>
              <a:r>
                <a:rPr lang="ja-JP" altLang="en-US" sz="700" dirty="0">
                  <a:latin typeface="+mn-lt"/>
                  <a:ea typeface="Meiryo" panose="020B0604030504040204" pitchFamily="34" charset="-128"/>
                  <a:cs typeface="+mn-cs"/>
                </a:rPr>
                <a:t>設計</a:t>
              </a:r>
              <a:r>
                <a:rPr lang="en-US" altLang="ja-JP" sz="700" dirty="0">
                  <a:latin typeface="+mn-lt"/>
                  <a:ea typeface="Meiryo" panose="020B0604030504040204" pitchFamily="34" charset="-128"/>
                  <a:cs typeface="+mn-cs"/>
                </a:rPr>
                <a:t>: </a:t>
              </a:r>
              <a:r>
                <a:rPr lang="ja-JP" altLang="en-US" sz="700" dirty="0">
                  <a:solidFill>
                    <a:schemeClr val="tx2"/>
                  </a:solidFill>
                  <a:latin typeface="+mn-lt"/>
                  <a:ea typeface="Meiryo" panose="020B0604030504040204" pitchFamily="34" charset="-128"/>
                  <a:cs typeface="+mn-cs"/>
                </a:rPr>
                <a:t>製品設計マイルストーンの捕捉</a:t>
              </a:r>
            </a:p>
            <a:p>
              <a:pPr algn="l" rtl="0"/>
              <a:r>
                <a:rPr lang="ja-JP" altLang="en-US" sz="700" dirty="0">
                  <a:latin typeface="+mn-lt"/>
                  <a:ea typeface="Meiryo" panose="020B0604030504040204" pitchFamily="34" charset="-128"/>
                  <a:cs typeface="+mn-cs"/>
                </a:rPr>
                <a:t>設計</a:t>
              </a:r>
              <a:r>
                <a:rPr lang="en-US" altLang="ja-JP" sz="700" dirty="0">
                  <a:latin typeface="+mn-lt"/>
                  <a:ea typeface="Meiryo" panose="020B0604030504040204" pitchFamily="34" charset="-128"/>
                  <a:cs typeface="+mn-cs"/>
                </a:rPr>
                <a:t>: </a:t>
              </a:r>
              <a:r>
                <a:rPr lang="ja-JP" altLang="en-US" sz="700" dirty="0">
                  <a:solidFill>
                    <a:schemeClr val="tx2"/>
                  </a:solidFill>
                  <a:latin typeface="+mn-lt"/>
                  <a:ea typeface="Meiryo" panose="020B0604030504040204" pitchFamily="34" charset="-128"/>
                  <a:cs typeface="+mn-cs"/>
                </a:rPr>
                <a:t>代替ソリューションをテストするための設定</a:t>
              </a:r>
            </a:p>
            <a:p>
              <a:pPr algn="l" rtl="0"/>
              <a:r>
                <a:rPr lang="ja-JP" altLang="en-US" sz="700" dirty="0">
                  <a:latin typeface="+mn-lt"/>
                  <a:ea typeface="Meiryo" panose="020B0604030504040204" pitchFamily="34" charset="-128"/>
                  <a:cs typeface="+mn-cs"/>
                </a:rPr>
                <a:t>共同作業</a:t>
              </a:r>
              <a:r>
                <a:rPr lang="en-US" altLang="ja-JP" sz="700" dirty="0">
                  <a:latin typeface="+mn-lt"/>
                  <a:ea typeface="Meiryo" panose="020B0604030504040204" pitchFamily="34" charset="-128"/>
                  <a:cs typeface="+mn-cs"/>
                </a:rPr>
                <a:t>: </a:t>
              </a:r>
              <a:r>
                <a:rPr lang="en-US" altLang="ja-JP" sz="700" dirty="0">
                  <a:solidFill>
                    <a:schemeClr val="tx2"/>
                  </a:solidFill>
                  <a:latin typeface="+mn-lt"/>
                  <a:ea typeface="Meiryo" panose="020B0604030504040204" pitchFamily="34" charset="-128"/>
                  <a:cs typeface="+mn-cs"/>
                </a:rPr>
                <a:t>Fusion </a:t>
              </a:r>
              <a:r>
                <a:rPr lang="ja-JP" altLang="en-US" sz="700" dirty="0">
                  <a:solidFill>
                    <a:schemeClr val="tx2"/>
                  </a:solidFill>
                  <a:latin typeface="+mn-lt"/>
                  <a:ea typeface="Meiryo" panose="020B0604030504040204" pitchFamily="34" charset="-128"/>
                  <a:cs typeface="+mn-cs"/>
                </a:rPr>
                <a:t>内でチームからフィードバックを収集</a:t>
              </a:r>
            </a:p>
            <a:p>
              <a:pPr algn="l" rtl="0"/>
              <a:r>
                <a:rPr lang="ja-JP" altLang="en-US" sz="700" dirty="0">
                  <a:latin typeface="+mn-lt"/>
                  <a:ea typeface="Meiryo" panose="020B0604030504040204" pitchFamily="34" charset="-128"/>
                  <a:cs typeface="+mn-cs"/>
                </a:rPr>
                <a:t>共同作業</a:t>
              </a:r>
              <a:r>
                <a:rPr lang="en-US" altLang="ja-JP" sz="700" dirty="0">
                  <a:latin typeface="+mn-lt"/>
                  <a:ea typeface="Meiryo" panose="020B0604030504040204" pitchFamily="34" charset="-128"/>
                  <a:cs typeface="+mn-cs"/>
                </a:rPr>
                <a:t>: </a:t>
              </a:r>
              <a:r>
                <a:rPr lang="ja-JP" altLang="en-US" sz="700" dirty="0">
                  <a:solidFill>
                    <a:schemeClr val="tx2"/>
                  </a:solidFill>
                  <a:latin typeface="+mn-lt"/>
                  <a:ea typeface="Meiryo" panose="020B0604030504040204" pitchFamily="34" charset="-128"/>
                  <a:cs typeface="+mn-cs"/>
                </a:rPr>
                <a:t>すべてのデータを最新の状態に保ち、</a:t>
              </a:r>
              <a:br>
                <a:rPr lang="ja-JP" altLang="en-GB" sz="700" dirty="0">
                  <a:solidFill>
                    <a:schemeClr val="tx2"/>
                  </a:solidFill>
                  <a:latin typeface="+mn-lt"/>
                  <a:ea typeface="Meiryo" panose="020B0604030504040204" pitchFamily="34" charset="-128"/>
                  <a:cs typeface="+mn-cs"/>
                </a:rPr>
              </a:br>
              <a:r>
                <a:rPr lang="ja-JP" altLang="en-US" sz="700" dirty="0">
                  <a:solidFill>
                    <a:schemeClr val="tx2"/>
                  </a:solidFill>
                  <a:latin typeface="+mn-lt"/>
                  <a:ea typeface="Meiryo" panose="020B0604030504040204" pitchFamily="34" charset="-128"/>
                  <a:cs typeface="+mn-cs"/>
                </a:rPr>
                <a:t>一箇所で管理</a:t>
              </a:r>
            </a:p>
          </p:txBody>
        </p:sp>
        <p:sp>
          <p:nvSpPr>
            <p:cNvPr id="335" name="Title 5">
              <a:extLst>
                <a:ext uri="{FF2B5EF4-FFF2-40B4-BE49-F238E27FC236}">
                  <a16:creationId xmlns:a16="http://schemas.microsoft.com/office/drawing/2014/main" id="{6D231E0F-87FB-49B8-E700-8156736B6DA8}"/>
                </a:ext>
              </a:extLst>
            </p:cNvPr>
            <p:cNvSpPr txBox="1">
              <a:spLocks/>
            </p:cNvSpPr>
            <p:nvPr/>
          </p:nvSpPr>
          <p:spPr>
            <a:xfrm>
              <a:off x="368491" y="1295625"/>
              <a:ext cx="1901580" cy="12311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rtl="0"/>
              <a:r>
                <a:rPr lang="ja-JP" altLang="en-US" sz="800" b="1" dirty="0">
                  <a:solidFill>
                    <a:schemeClr val="tx2"/>
                  </a:solidFill>
                  <a:latin typeface="+mj-lt"/>
                  <a:ea typeface="Meiryo" panose="020B0604030504040204" pitchFamily="34" charset="-128"/>
                </a:rPr>
                <a:t>改善</a:t>
              </a:r>
            </a:p>
          </p:txBody>
        </p:sp>
        <p:cxnSp>
          <p:nvCxnSpPr>
            <p:cNvPr id="336" name="Straight Connector 335">
              <a:extLst>
                <a:ext uri="{FF2B5EF4-FFF2-40B4-BE49-F238E27FC236}">
                  <a16:creationId xmlns:a16="http://schemas.microsoft.com/office/drawing/2014/main" id="{972EDFB7-41BD-ED00-C9DB-AB26C0D72251}"/>
                </a:ext>
              </a:extLst>
            </p:cNvPr>
            <p:cNvCxnSpPr>
              <a:cxnSpLocks/>
            </p:cNvCxnSpPr>
            <p:nvPr/>
          </p:nvCxnSpPr>
          <p:spPr>
            <a:xfrm rot="10800000">
              <a:off x="368491" y="1487636"/>
              <a:ext cx="18936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01" name="Straight Connector 300">
            <a:extLst>
              <a:ext uri="{FF2B5EF4-FFF2-40B4-BE49-F238E27FC236}">
                <a16:creationId xmlns:a16="http://schemas.microsoft.com/office/drawing/2014/main" id="{8A092564-FA6A-17F2-518E-98D4396EAD5D}"/>
              </a:ext>
            </a:extLst>
          </p:cNvPr>
          <p:cNvCxnSpPr>
            <a:cxnSpLocks/>
          </p:cNvCxnSpPr>
          <p:nvPr/>
        </p:nvCxnSpPr>
        <p:spPr>
          <a:xfrm rot="5400000">
            <a:off x="611860" y="3087336"/>
            <a:ext cx="358342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742D48B-3696-B8E9-B322-FDFA69B40427}"/>
              </a:ext>
            </a:extLst>
          </p:cNvPr>
          <p:cNvPicPr>
            <a:picLocks noChangeAspect="1"/>
          </p:cNvPicPr>
          <p:nvPr/>
        </p:nvPicPr>
        <p:blipFill>
          <a:blip r:embed="rId3"/>
          <a:stretch>
            <a:fillRect/>
          </a:stretch>
        </p:blipFill>
        <p:spPr>
          <a:xfrm>
            <a:off x="8455814" y="327859"/>
            <a:ext cx="265742" cy="282351"/>
          </a:xfrm>
          <a:prstGeom prst="rect">
            <a:avLst/>
          </a:prstGeom>
        </p:spPr>
      </p:pic>
    </p:spTree>
    <p:extLst>
      <p:ext uri="{BB962C8B-B14F-4D97-AF65-F5344CB8AC3E}">
        <p14:creationId xmlns:p14="http://schemas.microsoft.com/office/powerpoint/2010/main" val="64855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676E6CE-CCCB-7D2E-0F12-1000E2575672}"/>
              </a:ext>
            </a:extLst>
          </p:cNvPr>
          <p:cNvSpPr>
            <a:spLocks noGrp="1"/>
          </p:cNvSpPr>
          <p:nvPr>
            <p:ph type="body" sz="quarter" idx="13"/>
          </p:nvPr>
        </p:nvSpPr>
        <p:spPr/>
        <p:txBody>
          <a:bodyPr rtlCol="0"/>
          <a:lstStyle/>
          <a:p>
            <a:pPr rtl="0"/>
            <a:r>
              <a:rPr lang="ja-JP" altLang="en-US" dirty="0">
                <a:ea typeface="Meiryo" panose="020B0604030504040204" pitchFamily="34" charset="-128"/>
              </a:rPr>
              <a:t>このモジュールでは、以下の内容を学習します。 </a:t>
            </a:r>
          </a:p>
        </p:txBody>
      </p:sp>
      <p:sp>
        <p:nvSpPr>
          <p:cNvPr id="4" name="Title 3">
            <a:extLst>
              <a:ext uri="{FF2B5EF4-FFF2-40B4-BE49-F238E27FC236}">
                <a16:creationId xmlns:a16="http://schemas.microsoft.com/office/drawing/2014/main" id="{D901EF2B-F320-426F-5CBE-6C65C250DB5A}"/>
              </a:ext>
            </a:extLst>
          </p:cNvPr>
          <p:cNvSpPr>
            <a:spLocks noGrp="1"/>
          </p:cNvSpPr>
          <p:nvPr>
            <p:ph type="title"/>
          </p:nvPr>
        </p:nvSpPr>
        <p:spPr>
          <a:xfrm>
            <a:off x="368490" y="365760"/>
            <a:ext cx="8407020" cy="398571"/>
          </a:xfrm>
        </p:spPr>
        <p:txBody>
          <a:bodyPr rtlCol="0"/>
          <a:lstStyle/>
          <a:p>
            <a:pPr rtl="0"/>
            <a:r>
              <a:rPr lang="ja-JP" altLang="en-US" dirty="0">
                <a:ea typeface="Meiryo" panose="020B0604030504040204" pitchFamily="34" charset="-128"/>
              </a:rPr>
              <a:t>学習目標 </a:t>
            </a:r>
          </a:p>
        </p:txBody>
      </p:sp>
      <p:sp>
        <p:nvSpPr>
          <p:cNvPr id="66" name="Oval 65">
            <a:extLst>
              <a:ext uri="{FF2B5EF4-FFF2-40B4-BE49-F238E27FC236}">
                <a16:creationId xmlns:a16="http://schemas.microsoft.com/office/drawing/2014/main" id="{C0078746-0E42-27DC-2846-DD2D0ABA998F}"/>
              </a:ext>
            </a:extLst>
          </p:cNvPr>
          <p:cNvSpPr/>
          <p:nvPr/>
        </p:nvSpPr>
        <p:spPr>
          <a:xfrm>
            <a:off x="369888" y="4295137"/>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67" name="Title 5">
            <a:extLst>
              <a:ext uri="{FF2B5EF4-FFF2-40B4-BE49-F238E27FC236}">
                <a16:creationId xmlns:a16="http://schemas.microsoft.com/office/drawing/2014/main" id="{0C6676E7-FD8A-2E66-5C7E-914896E48141}"/>
              </a:ext>
            </a:extLst>
          </p:cNvPr>
          <p:cNvSpPr txBox="1">
            <a:spLocks/>
          </p:cNvSpPr>
          <p:nvPr/>
        </p:nvSpPr>
        <p:spPr>
          <a:xfrm>
            <a:off x="1028700" y="4354152"/>
            <a:ext cx="33223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2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製品ライフサイクルが設計ソリューションに及ぼす影響 </a:t>
            </a:r>
          </a:p>
        </p:txBody>
      </p:sp>
      <p:sp>
        <p:nvSpPr>
          <p:cNvPr id="20" name="Oval 19">
            <a:extLst>
              <a:ext uri="{FF2B5EF4-FFF2-40B4-BE49-F238E27FC236}">
                <a16:creationId xmlns:a16="http://schemas.microsoft.com/office/drawing/2014/main" id="{52EC8E60-BC48-3196-8E86-EB5F0E0EBF74}"/>
              </a:ext>
            </a:extLst>
          </p:cNvPr>
          <p:cNvSpPr/>
          <p:nvPr/>
        </p:nvSpPr>
        <p:spPr>
          <a:xfrm>
            <a:off x="369888" y="1190625"/>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1" name="Title 5">
            <a:extLst>
              <a:ext uri="{FF2B5EF4-FFF2-40B4-BE49-F238E27FC236}">
                <a16:creationId xmlns:a16="http://schemas.microsoft.com/office/drawing/2014/main" id="{C1A11188-1385-7822-AEB5-0CBD1AD8466E}"/>
              </a:ext>
            </a:extLst>
          </p:cNvPr>
          <p:cNvSpPr txBox="1">
            <a:spLocks/>
          </p:cNvSpPr>
          <p:nvPr/>
        </p:nvSpPr>
        <p:spPr>
          <a:xfrm>
            <a:off x="1028700" y="1341973"/>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2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サステナビリティとは何か、なぜ重要なのか</a:t>
            </a:r>
          </a:p>
        </p:txBody>
      </p:sp>
      <p:sp>
        <p:nvSpPr>
          <p:cNvPr id="41" name="Oval 40">
            <a:extLst>
              <a:ext uri="{FF2B5EF4-FFF2-40B4-BE49-F238E27FC236}">
                <a16:creationId xmlns:a16="http://schemas.microsoft.com/office/drawing/2014/main" id="{9331E18F-F32D-CDA3-93D8-CAFF298B51D6}"/>
              </a:ext>
            </a:extLst>
          </p:cNvPr>
          <p:cNvSpPr/>
          <p:nvPr/>
        </p:nvSpPr>
        <p:spPr>
          <a:xfrm>
            <a:off x="369888" y="1966753"/>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42" name="Title 5">
            <a:extLst>
              <a:ext uri="{FF2B5EF4-FFF2-40B4-BE49-F238E27FC236}">
                <a16:creationId xmlns:a16="http://schemas.microsoft.com/office/drawing/2014/main" id="{3B190A87-6B44-FE88-22B0-13D5964BD0B5}"/>
              </a:ext>
            </a:extLst>
          </p:cNvPr>
          <p:cNvSpPr txBox="1">
            <a:spLocks/>
          </p:cNvSpPr>
          <p:nvPr/>
        </p:nvSpPr>
        <p:spPr>
          <a:xfrm>
            <a:off x="1028700" y="2025768"/>
            <a:ext cx="3177538"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2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エンジニアとしての、サステナビリティに対する考え方 </a:t>
            </a:r>
          </a:p>
        </p:txBody>
      </p:sp>
      <p:sp>
        <p:nvSpPr>
          <p:cNvPr id="60" name="Oval 59">
            <a:extLst>
              <a:ext uri="{FF2B5EF4-FFF2-40B4-BE49-F238E27FC236}">
                <a16:creationId xmlns:a16="http://schemas.microsoft.com/office/drawing/2014/main" id="{4734C268-60D1-0B52-46C6-E1DC528C1261}"/>
              </a:ext>
            </a:extLst>
          </p:cNvPr>
          <p:cNvSpPr/>
          <p:nvPr/>
        </p:nvSpPr>
        <p:spPr>
          <a:xfrm>
            <a:off x="369888" y="2742881"/>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61" name="Title 5">
            <a:extLst>
              <a:ext uri="{FF2B5EF4-FFF2-40B4-BE49-F238E27FC236}">
                <a16:creationId xmlns:a16="http://schemas.microsoft.com/office/drawing/2014/main" id="{39899256-A69D-3B70-DFD2-2C11A8A2667B}"/>
              </a:ext>
            </a:extLst>
          </p:cNvPr>
          <p:cNvSpPr txBox="1">
            <a:spLocks/>
          </p:cNvSpPr>
          <p:nvPr/>
        </p:nvSpPr>
        <p:spPr>
          <a:xfrm>
            <a:off x="1028700" y="2801896"/>
            <a:ext cx="33223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2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サステナビリティを支える </a:t>
            </a:r>
            <a:r>
              <a:rPr lang="en-US" altLang="ja-JP" sz="12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3 </a:t>
            </a:r>
            <a:r>
              <a:rPr lang="ja-JP" altLang="en-US" sz="12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つの柱</a:t>
            </a:r>
          </a:p>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2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「トリプル ボトム ライン」</a:t>
            </a:r>
          </a:p>
        </p:txBody>
      </p:sp>
      <p:sp>
        <p:nvSpPr>
          <p:cNvPr id="63" name="Oval 62">
            <a:extLst>
              <a:ext uri="{FF2B5EF4-FFF2-40B4-BE49-F238E27FC236}">
                <a16:creationId xmlns:a16="http://schemas.microsoft.com/office/drawing/2014/main" id="{2CD764B4-9BD2-6256-533B-DF3D26E7DE96}"/>
              </a:ext>
            </a:extLst>
          </p:cNvPr>
          <p:cNvSpPr/>
          <p:nvPr/>
        </p:nvSpPr>
        <p:spPr>
          <a:xfrm>
            <a:off x="369888" y="3519009"/>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64" name="Title 5">
            <a:extLst>
              <a:ext uri="{FF2B5EF4-FFF2-40B4-BE49-F238E27FC236}">
                <a16:creationId xmlns:a16="http://schemas.microsoft.com/office/drawing/2014/main" id="{7D319E0A-EF03-D312-6860-27E7DCDE46AF}"/>
              </a:ext>
            </a:extLst>
          </p:cNvPr>
          <p:cNvSpPr txBox="1">
            <a:spLocks/>
          </p:cNvSpPr>
          <p:nvPr/>
        </p:nvSpPr>
        <p:spPr>
          <a:xfrm>
            <a:off x="1028700" y="3670357"/>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2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サプライ チェーンが私たちの環境に及ぼす影響 </a:t>
            </a:r>
          </a:p>
        </p:txBody>
      </p:sp>
      <p:cxnSp>
        <p:nvCxnSpPr>
          <p:cNvPr id="69" name="Straight Connector 68">
            <a:extLst>
              <a:ext uri="{FF2B5EF4-FFF2-40B4-BE49-F238E27FC236}">
                <a16:creationId xmlns:a16="http://schemas.microsoft.com/office/drawing/2014/main" id="{B272D024-8DCA-505B-0C82-98A1324718D2}"/>
              </a:ext>
            </a:extLst>
          </p:cNvPr>
          <p:cNvCxnSpPr>
            <a:cxnSpLocks/>
          </p:cNvCxnSpPr>
          <p:nvPr/>
        </p:nvCxnSpPr>
        <p:spPr>
          <a:xfrm>
            <a:off x="369888" y="1822370"/>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73A4EA3-EEC7-6674-11FB-9BB1CD614C0E}"/>
              </a:ext>
            </a:extLst>
          </p:cNvPr>
          <p:cNvCxnSpPr>
            <a:cxnSpLocks/>
          </p:cNvCxnSpPr>
          <p:nvPr/>
        </p:nvCxnSpPr>
        <p:spPr>
          <a:xfrm>
            <a:off x="369888" y="2598498"/>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C90904C-4AE2-D1D2-F64D-EBF978ED3812}"/>
              </a:ext>
            </a:extLst>
          </p:cNvPr>
          <p:cNvCxnSpPr>
            <a:cxnSpLocks/>
          </p:cNvCxnSpPr>
          <p:nvPr/>
        </p:nvCxnSpPr>
        <p:spPr>
          <a:xfrm>
            <a:off x="369888" y="3374626"/>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247D565-57AD-5D62-3A4E-F1A49B180F51}"/>
              </a:ext>
            </a:extLst>
          </p:cNvPr>
          <p:cNvCxnSpPr>
            <a:cxnSpLocks/>
          </p:cNvCxnSpPr>
          <p:nvPr/>
        </p:nvCxnSpPr>
        <p:spPr>
          <a:xfrm>
            <a:off x="369888" y="4150754"/>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DA1C3A2-8EA6-16E2-9049-F9BA08EBD664}"/>
              </a:ext>
            </a:extLst>
          </p:cNvPr>
          <p:cNvCxnSpPr>
            <a:cxnSpLocks/>
          </p:cNvCxnSpPr>
          <p:nvPr/>
        </p:nvCxnSpPr>
        <p:spPr>
          <a:xfrm>
            <a:off x="4572000" y="1190625"/>
            <a:ext cx="0" cy="35893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E3A25286-1D3C-80A8-A35C-24F22E4A19B9}"/>
              </a:ext>
            </a:extLst>
          </p:cNvPr>
          <p:cNvSpPr/>
          <p:nvPr/>
        </p:nvSpPr>
        <p:spPr>
          <a:xfrm>
            <a:off x="4794378" y="1190625"/>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93" name="Title 5">
            <a:extLst>
              <a:ext uri="{FF2B5EF4-FFF2-40B4-BE49-F238E27FC236}">
                <a16:creationId xmlns:a16="http://schemas.microsoft.com/office/drawing/2014/main" id="{6A49A395-27AE-7373-828E-E2F78292E774}"/>
              </a:ext>
            </a:extLst>
          </p:cNvPr>
          <p:cNvSpPr txBox="1">
            <a:spLocks/>
          </p:cNvSpPr>
          <p:nvPr/>
        </p:nvSpPr>
        <p:spPr>
          <a:xfrm>
            <a:off x="5453190" y="1341973"/>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2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製品ライフサイクル ツールの使用方法 </a:t>
            </a:r>
          </a:p>
        </p:txBody>
      </p:sp>
      <p:sp>
        <p:nvSpPr>
          <p:cNvPr id="90" name="Oval 89">
            <a:extLst>
              <a:ext uri="{FF2B5EF4-FFF2-40B4-BE49-F238E27FC236}">
                <a16:creationId xmlns:a16="http://schemas.microsoft.com/office/drawing/2014/main" id="{FBAED8D0-D5BA-3B44-6B7F-F6664BD0300D}"/>
              </a:ext>
            </a:extLst>
          </p:cNvPr>
          <p:cNvSpPr/>
          <p:nvPr/>
        </p:nvSpPr>
        <p:spPr>
          <a:xfrm>
            <a:off x="4794378" y="1966753"/>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91" name="Title 5">
            <a:extLst>
              <a:ext uri="{FF2B5EF4-FFF2-40B4-BE49-F238E27FC236}">
                <a16:creationId xmlns:a16="http://schemas.microsoft.com/office/drawing/2014/main" id="{06736496-F81D-E9A0-6638-090C5203FB9C}"/>
              </a:ext>
            </a:extLst>
          </p:cNvPr>
          <p:cNvSpPr txBox="1">
            <a:spLocks/>
          </p:cNvSpPr>
          <p:nvPr/>
        </p:nvSpPr>
        <p:spPr>
          <a:xfrm>
            <a:off x="5453190" y="2118101"/>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2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「システム アプローチ」 </a:t>
            </a:r>
          </a:p>
        </p:txBody>
      </p:sp>
      <p:sp>
        <p:nvSpPr>
          <p:cNvPr id="88" name="Oval 87">
            <a:extLst>
              <a:ext uri="{FF2B5EF4-FFF2-40B4-BE49-F238E27FC236}">
                <a16:creationId xmlns:a16="http://schemas.microsoft.com/office/drawing/2014/main" id="{13166ED5-5846-37E3-0E87-F4C4F12C58B3}"/>
              </a:ext>
            </a:extLst>
          </p:cNvPr>
          <p:cNvSpPr/>
          <p:nvPr/>
        </p:nvSpPr>
        <p:spPr>
          <a:xfrm>
            <a:off x="4794378" y="2742881"/>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89" name="Title 5">
            <a:extLst>
              <a:ext uri="{FF2B5EF4-FFF2-40B4-BE49-F238E27FC236}">
                <a16:creationId xmlns:a16="http://schemas.microsoft.com/office/drawing/2014/main" id="{EA5DA9C8-43B7-81C9-084D-CDA2FE99EEE0}"/>
              </a:ext>
            </a:extLst>
          </p:cNvPr>
          <p:cNvSpPr txBox="1">
            <a:spLocks/>
          </p:cNvSpPr>
          <p:nvPr/>
        </p:nvSpPr>
        <p:spPr>
          <a:xfrm>
            <a:off x="5453190" y="2894229"/>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2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倫理的ジレンマ </a:t>
            </a:r>
          </a:p>
        </p:txBody>
      </p:sp>
      <p:sp>
        <p:nvSpPr>
          <p:cNvPr id="86" name="Oval 85">
            <a:extLst>
              <a:ext uri="{FF2B5EF4-FFF2-40B4-BE49-F238E27FC236}">
                <a16:creationId xmlns:a16="http://schemas.microsoft.com/office/drawing/2014/main" id="{CE601D6F-0EB6-EBEC-0D42-750B3F191FE9}"/>
              </a:ext>
            </a:extLst>
          </p:cNvPr>
          <p:cNvSpPr/>
          <p:nvPr/>
        </p:nvSpPr>
        <p:spPr>
          <a:xfrm>
            <a:off x="4794378" y="3519009"/>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87" name="Title 5">
            <a:extLst>
              <a:ext uri="{FF2B5EF4-FFF2-40B4-BE49-F238E27FC236}">
                <a16:creationId xmlns:a16="http://schemas.microsoft.com/office/drawing/2014/main" id="{E66DC2B3-E2BC-6B2F-7E3A-CC5842859A75}"/>
              </a:ext>
            </a:extLst>
          </p:cNvPr>
          <p:cNvSpPr txBox="1">
            <a:spLocks/>
          </p:cNvSpPr>
          <p:nvPr/>
        </p:nvSpPr>
        <p:spPr>
          <a:xfrm>
            <a:off x="5453190" y="3670357"/>
            <a:ext cx="33223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2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マイクロプラスチックとは何か </a:t>
            </a:r>
          </a:p>
        </p:txBody>
      </p:sp>
      <p:cxnSp>
        <p:nvCxnSpPr>
          <p:cNvPr id="83" name="Straight Connector 82">
            <a:extLst>
              <a:ext uri="{FF2B5EF4-FFF2-40B4-BE49-F238E27FC236}">
                <a16:creationId xmlns:a16="http://schemas.microsoft.com/office/drawing/2014/main" id="{03304C81-8929-8AE4-B252-376EC6CEEDF6}"/>
              </a:ext>
            </a:extLst>
          </p:cNvPr>
          <p:cNvCxnSpPr>
            <a:cxnSpLocks/>
          </p:cNvCxnSpPr>
          <p:nvPr/>
        </p:nvCxnSpPr>
        <p:spPr>
          <a:xfrm>
            <a:off x="4794378" y="1822370"/>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875F81A-3888-4555-0347-2B1102299B5D}"/>
              </a:ext>
            </a:extLst>
          </p:cNvPr>
          <p:cNvCxnSpPr>
            <a:cxnSpLocks/>
          </p:cNvCxnSpPr>
          <p:nvPr/>
        </p:nvCxnSpPr>
        <p:spPr>
          <a:xfrm>
            <a:off x="4794378" y="2598498"/>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0329337-4A64-8A5F-922B-2715E98466AC}"/>
              </a:ext>
            </a:extLst>
          </p:cNvPr>
          <p:cNvCxnSpPr>
            <a:cxnSpLocks/>
          </p:cNvCxnSpPr>
          <p:nvPr/>
        </p:nvCxnSpPr>
        <p:spPr>
          <a:xfrm>
            <a:off x="4794378" y="3374626"/>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3E705E4C-D5C0-F9B1-BAAE-931B8ABC51FD}"/>
              </a:ext>
            </a:extLst>
          </p:cNvPr>
          <p:cNvGrpSpPr>
            <a:grpSpLocks noChangeAspect="1"/>
          </p:cNvGrpSpPr>
          <p:nvPr/>
        </p:nvGrpSpPr>
        <p:grpSpPr>
          <a:xfrm>
            <a:off x="476120" y="1297146"/>
            <a:ext cx="274899" cy="274320"/>
            <a:chOff x="6956425" y="1978025"/>
            <a:chExt cx="30878463" cy="30813375"/>
          </a:xfrm>
          <a:solidFill>
            <a:schemeClr val="tx1"/>
          </a:solidFill>
        </p:grpSpPr>
        <p:sp>
          <p:nvSpPr>
            <p:cNvPr id="95" name="Freeform 54">
              <a:extLst>
                <a:ext uri="{FF2B5EF4-FFF2-40B4-BE49-F238E27FC236}">
                  <a16:creationId xmlns:a16="http://schemas.microsoft.com/office/drawing/2014/main" id="{E68D340A-6577-27C4-5953-C611B574F80E}"/>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96" name="Freeform 55">
              <a:extLst>
                <a:ext uri="{FF2B5EF4-FFF2-40B4-BE49-F238E27FC236}">
                  <a16:creationId xmlns:a16="http://schemas.microsoft.com/office/drawing/2014/main" id="{5DCCD533-FD85-D30B-2C2C-357C3CC66F74}"/>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97" name="Freeform 56">
              <a:extLst>
                <a:ext uri="{FF2B5EF4-FFF2-40B4-BE49-F238E27FC236}">
                  <a16:creationId xmlns:a16="http://schemas.microsoft.com/office/drawing/2014/main" id="{40298D75-A4FE-4AEC-A0A6-C31E9F185F70}"/>
                </a:ext>
              </a:extLst>
            </p:cNvPr>
            <p:cNvSpPr>
              <a:spLocks noEditPoints="1"/>
            </p:cNvSpPr>
            <p:nvPr/>
          </p:nvSpPr>
          <p:spPr bwMode="auto">
            <a:xfrm>
              <a:off x="6956425" y="1978025"/>
              <a:ext cx="30878463" cy="30813375"/>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98" name="Graphic 205">
            <a:extLst>
              <a:ext uri="{FF2B5EF4-FFF2-40B4-BE49-F238E27FC236}">
                <a16:creationId xmlns:a16="http://schemas.microsoft.com/office/drawing/2014/main" id="{13C3E41D-88E8-146D-2F49-DFBB5255C4C5}"/>
              </a:ext>
            </a:extLst>
          </p:cNvPr>
          <p:cNvSpPr>
            <a:spLocks noChangeAspect="1"/>
          </p:cNvSpPr>
          <p:nvPr/>
        </p:nvSpPr>
        <p:spPr>
          <a:xfrm>
            <a:off x="453232" y="2073274"/>
            <a:ext cx="320674" cy="274320"/>
          </a:xfrm>
          <a:custGeom>
            <a:avLst/>
            <a:gdLst>
              <a:gd name="connsiteX0" fmla="*/ 659130 w 727733"/>
              <a:gd name="connsiteY0" fmla="*/ 154305 h 649604"/>
              <a:gd name="connsiteX1" fmla="*/ 491490 w 727733"/>
              <a:gd name="connsiteY1" fmla="*/ 23813 h 649604"/>
              <a:gd name="connsiteX2" fmla="*/ 421958 w 727733"/>
              <a:gd name="connsiteY2" fmla="*/ 38100 h 649604"/>
              <a:gd name="connsiteX3" fmla="*/ 334328 w 727733"/>
              <a:gd name="connsiteY3" fmla="*/ 0 h 649604"/>
              <a:gd name="connsiteX4" fmla="*/ 234315 w 727733"/>
              <a:gd name="connsiteY4" fmla="*/ 53340 h 649604"/>
              <a:gd name="connsiteX5" fmla="*/ 202883 w 727733"/>
              <a:gd name="connsiteY5" fmla="*/ 49530 h 649604"/>
              <a:gd name="connsiteX6" fmla="*/ 84773 w 727733"/>
              <a:gd name="connsiteY6" fmla="*/ 148590 h 649604"/>
              <a:gd name="connsiteX7" fmla="*/ 0 w 727733"/>
              <a:gd name="connsiteY7" fmla="*/ 262890 h 649604"/>
              <a:gd name="connsiteX8" fmla="*/ 11430 w 727733"/>
              <a:gd name="connsiteY8" fmla="*/ 314325 h 649604"/>
              <a:gd name="connsiteX9" fmla="*/ 0 w 727733"/>
              <a:gd name="connsiteY9" fmla="*/ 365760 h 649604"/>
              <a:gd name="connsiteX10" fmla="*/ 88582 w 727733"/>
              <a:gd name="connsiteY10" fmla="*/ 481013 h 649604"/>
              <a:gd name="connsiteX11" fmla="*/ 168593 w 727733"/>
              <a:gd name="connsiteY11" fmla="*/ 511492 h 649604"/>
              <a:gd name="connsiteX12" fmla="*/ 237172 w 727733"/>
              <a:gd name="connsiteY12" fmla="*/ 489585 h 649604"/>
              <a:gd name="connsiteX13" fmla="*/ 325755 w 727733"/>
              <a:gd name="connsiteY13" fmla="*/ 528638 h 649604"/>
              <a:gd name="connsiteX14" fmla="*/ 382905 w 727733"/>
              <a:gd name="connsiteY14" fmla="*/ 514350 h 649604"/>
              <a:gd name="connsiteX15" fmla="*/ 492443 w 727733"/>
              <a:gd name="connsiteY15" fmla="*/ 548640 h 649604"/>
              <a:gd name="connsiteX16" fmla="*/ 566737 w 727733"/>
              <a:gd name="connsiteY16" fmla="*/ 639128 h 649604"/>
              <a:gd name="connsiteX17" fmla="*/ 582930 w 727733"/>
              <a:gd name="connsiteY17" fmla="*/ 649605 h 649604"/>
              <a:gd name="connsiteX18" fmla="*/ 584835 w 727733"/>
              <a:gd name="connsiteY18" fmla="*/ 649605 h 649604"/>
              <a:gd name="connsiteX19" fmla="*/ 600075 w 727733"/>
              <a:gd name="connsiteY19" fmla="*/ 635318 h 649604"/>
              <a:gd name="connsiteX20" fmla="*/ 602933 w 727733"/>
              <a:gd name="connsiteY20" fmla="*/ 534353 h 649604"/>
              <a:gd name="connsiteX21" fmla="*/ 635318 w 727733"/>
              <a:gd name="connsiteY21" fmla="*/ 498158 h 649604"/>
              <a:gd name="connsiteX22" fmla="*/ 697230 w 727733"/>
              <a:gd name="connsiteY22" fmla="*/ 393383 h 649604"/>
              <a:gd name="connsiteX23" fmla="*/ 689610 w 727733"/>
              <a:gd name="connsiteY23" fmla="*/ 352425 h 649604"/>
              <a:gd name="connsiteX24" fmla="*/ 727710 w 727733"/>
              <a:gd name="connsiteY24" fmla="*/ 264795 h 649604"/>
              <a:gd name="connsiteX25" fmla="*/ 659130 w 727733"/>
              <a:gd name="connsiteY25" fmla="*/ 154305 h 649604"/>
              <a:gd name="connsiteX26" fmla="*/ 672465 w 727733"/>
              <a:gd name="connsiteY26" fmla="*/ 319088 h 649604"/>
              <a:gd name="connsiteX27" fmla="*/ 621983 w 727733"/>
              <a:gd name="connsiteY27" fmla="*/ 274320 h 649604"/>
              <a:gd name="connsiteX28" fmla="*/ 615315 w 727733"/>
              <a:gd name="connsiteY28" fmla="*/ 214313 h 649604"/>
              <a:gd name="connsiteX29" fmla="*/ 606743 w 727733"/>
              <a:gd name="connsiteY29" fmla="*/ 191452 h 649604"/>
              <a:gd name="connsiteX30" fmla="*/ 583883 w 727733"/>
              <a:gd name="connsiteY30" fmla="*/ 200025 h 649604"/>
              <a:gd name="connsiteX31" fmla="*/ 581025 w 727733"/>
              <a:gd name="connsiteY31" fmla="*/ 260033 h 649604"/>
              <a:gd name="connsiteX32" fmla="*/ 490537 w 727733"/>
              <a:gd name="connsiteY32" fmla="*/ 279083 h 649604"/>
              <a:gd name="connsiteX33" fmla="*/ 483870 w 727733"/>
              <a:gd name="connsiteY33" fmla="*/ 302895 h 649604"/>
              <a:gd name="connsiteX34" fmla="*/ 507683 w 727733"/>
              <a:gd name="connsiteY34" fmla="*/ 309563 h 649604"/>
              <a:gd name="connsiteX35" fmla="*/ 586740 w 727733"/>
              <a:gd name="connsiteY35" fmla="*/ 296228 h 649604"/>
              <a:gd name="connsiteX36" fmla="*/ 655320 w 727733"/>
              <a:gd name="connsiteY36" fmla="*/ 353378 h 649604"/>
              <a:gd name="connsiteX37" fmla="*/ 663893 w 727733"/>
              <a:gd name="connsiteY37" fmla="*/ 391478 h 649604"/>
              <a:gd name="connsiteX38" fmla="*/ 616268 w 727733"/>
              <a:gd name="connsiteY38" fmla="*/ 467678 h 649604"/>
              <a:gd name="connsiteX39" fmla="*/ 608648 w 727733"/>
              <a:gd name="connsiteY39" fmla="*/ 475298 h 649604"/>
              <a:gd name="connsiteX40" fmla="*/ 575310 w 727733"/>
              <a:gd name="connsiteY40" fmla="*/ 510540 h 649604"/>
              <a:gd name="connsiteX41" fmla="*/ 567690 w 727733"/>
              <a:gd name="connsiteY41" fmla="*/ 531495 h 649604"/>
              <a:gd name="connsiteX42" fmla="*/ 568643 w 727733"/>
              <a:gd name="connsiteY42" fmla="*/ 533400 h 649604"/>
              <a:gd name="connsiteX43" fmla="*/ 572453 w 727733"/>
              <a:gd name="connsiteY43" fmla="*/ 581978 h 649604"/>
              <a:gd name="connsiteX44" fmla="*/ 511493 w 727733"/>
              <a:gd name="connsiteY44" fmla="*/ 516255 h 649604"/>
              <a:gd name="connsiteX45" fmla="*/ 499110 w 727733"/>
              <a:gd name="connsiteY45" fmla="*/ 511492 h 649604"/>
              <a:gd name="connsiteX46" fmla="*/ 492443 w 727733"/>
              <a:gd name="connsiteY46" fmla="*/ 512445 h 649604"/>
              <a:gd name="connsiteX47" fmla="*/ 412433 w 727733"/>
              <a:gd name="connsiteY47" fmla="*/ 492442 h 649604"/>
              <a:gd name="connsiteX48" fmla="*/ 539115 w 727733"/>
              <a:gd name="connsiteY48" fmla="*/ 433388 h 649604"/>
              <a:gd name="connsiteX49" fmla="*/ 561023 w 727733"/>
              <a:gd name="connsiteY49" fmla="*/ 421958 h 649604"/>
              <a:gd name="connsiteX50" fmla="*/ 549593 w 727733"/>
              <a:gd name="connsiteY50" fmla="*/ 400050 h 649604"/>
              <a:gd name="connsiteX51" fmla="*/ 377190 w 727733"/>
              <a:gd name="connsiteY51" fmla="*/ 477203 h 649604"/>
              <a:gd name="connsiteX52" fmla="*/ 326708 w 727733"/>
              <a:gd name="connsiteY52" fmla="*/ 493395 h 649604"/>
              <a:gd name="connsiteX53" fmla="*/ 258127 w 727733"/>
              <a:gd name="connsiteY53" fmla="*/ 459105 h 649604"/>
              <a:gd name="connsiteX54" fmla="*/ 245745 w 727733"/>
              <a:gd name="connsiteY54" fmla="*/ 395288 h 649604"/>
              <a:gd name="connsiteX55" fmla="*/ 287655 w 727733"/>
              <a:gd name="connsiteY55" fmla="*/ 321945 h 649604"/>
              <a:gd name="connsiteX56" fmla="*/ 296228 w 727733"/>
              <a:gd name="connsiteY56" fmla="*/ 299085 h 649604"/>
              <a:gd name="connsiteX57" fmla="*/ 273368 w 727733"/>
              <a:gd name="connsiteY57" fmla="*/ 290513 h 649604"/>
              <a:gd name="connsiteX58" fmla="*/ 220980 w 727733"/>
              <a:gd name="connsiteY58" fmla="*/ 352425 h 649604"/>
              <a:gd name="connsiteX59" fmla="*/ 154305 w 727733"/>
              <a:gd name="connsiteY59" fmla="*/ 312420 h 649604"/>
              <a:gd name="connsiteX60" fmla="*/ 137160 w 727733"/>
              <a:gd name="connsiteY60" fmla="*/ 329565 h 649604"/>
              <a:gd name="connsiteX61" fmla="*/ 154305 w 727733"/>
              <a:gd name="connsiteY61" fmla="*/ 346710 h 649604"/>
              <a:gd name="connsiteX62" fmla="*/ 221933 w 727733"/>
              <a:gd name="connsiteY62" fmla="*/ 457200 h 649604"/>
              <a:gd name="connsiteX63" fmla="*/ 167640 w 727733"/>
              <a:gd name="connsiteY63" fmla="*/ 476250 h 649604"/>
              <a:gd name="connsiteX64" fmla="*/ 108585 w 727733"/>
              <a:gd name="connsiteY64" fmla="*/ 452438 h 649604"/>
              <a:gd name="connsiteX65" fmla="*/ 100013 w 727733"/>
              <a:gd name="connsiteY65" fmla="*/ 447675 h 649604"/>
              <a:gd name="connsiteX66" fmla="*/ 34290 w 727733"/>
              <a:gd name="connsiteY66" fmla="*/ 364808 h 649604"/>
              <a:gd name="connsiteX67" fmla="*/ 45720 w 727733"/>
              <a:gd name="connsiteY67" fmla="*/ 321945 h 649604"/>
              <a:gd name="connsiteX68" fmla="*/ 45720 w 727733"/>
              <a:gd name="connsiteY68" fmla="*/ 304800 h 649604"/>
              <a:gd name="connsiteX69" fmla="*/ 34290 w 727733"/>
              <a:gd name="connsiteY69" fmla="*/ 261938 h 649604"/>
              <a:gd name="connsiteX70" fmla="*/ 103822 w 727733"/>
              <a:gd name="connsiteY70" fmla="*/ 178118 h 649604"/>
              <a:gd name="connsiteX71" fmla="*/ 118110 w 727733"/>
              <a:gd name="connsiteY71" fmla="*/ 161925 h 649604"/>
              <a:gd name="connsiteX72" fmla="*/ 202883 w 727733"/>
              <a:gd name="connsiteY72" fmla="*/ 82868 h 649604"/>
              <a:gd name="connsiteX73" fmla="*/ 235268 w 727733"/>
              <a:gd name="connsiteY73" fmla="*/ 89535 h 649604"/>
              <a:gd name="connsiteX74" fmla="*/ 257175 w 727733"/>
              <a:gd name="connsiteY74" fmla="*/ 80963 h 649604"/>
              <a:gd name="connsiteX75" fmla="*/ 333375 w 727733"/>
              <a:gd name="connsiteY75" fmla="*/ 33338 h 649604"/>
              <a:gd name="connsiteX76" fmla="*/ 390525 w 727733"/>
              <a:gd name="connsiteY76" fmla="*/ 55245 h 649604"/>
              <a:gd name="connsiteX77" fmla="*/ 335280 w 727733"/>
              <a:gd name="connsiteY77" fmla="*/ 126682 h 649604"/>
              <a:gd name="connsiteX78" fmla="*/ 286703 w 727733"/>
              <a:gd name="connsiteY78" fmla="*/ 123825 h 649604"/>
              <a:gd name="connsiteX79" fmla="*/ 263843 w 727733"/>
              <a:gd name="connsiteY79" fmla="*/ 132398 h 649604"/>
              <a:gd name="connsiteX80" fmla="*/ 272415 w 727733"/>
              <a:gd name="connsiteY80" fmla="*/ 155258 h 649604"/>
              <a:gd name="connsiteX81" fmla="*/ 313372 w 727733"/>
              <a:gd name="connsiteY81" fmla="*/ 163830 h 649604"/>
              <a:gd name="connsiteX82" fmla="*/ 327660 w 727733"/>
              <a:gd name="connsiteY82" fmla="*/ 162877 h 649604"/>
              <a:gd name="connsiteX83" fmla="*/ 347663 w 727733"/>
              <a:gd name="connsiteY83" fmla="*/ 230505 h 649604"/>
              <a:gd name="connsiteX84" fmla="*/ 362903 w 727733"/>
              <a:gd name="connsiteY84" fmla="*/ 239077 h 649604"/>
              <a:gd name="connsiteX85" fmla="*/ 371475 w 727733"/>
              <a:gd name="connsiteY85" fmla="*/ 236220 h 649604"/>
              <a:gd name="connsiteX86" fmla="*/ 377190 w 727733"/>
              <a:gd name="connsiteY86" fmla="*/ 212408 h 649604"/>
              <a:gd name="connsiteX87" fmla="*/ 364808 w 727733"/>
              <a:gd name="connsiteY87" fmla="*/ 145733 h 649604"/>
              <a:gd name="connsiteX88" fmla="*/ 424815 w 727733"/>
              <a:gd name="connsiteY88" fmla="*/ 72390 h 649604"/>
              <a:gd name="connsiteX89" fmla="*/ 490537 w 727733"/>
              <a:gd name="connsiteY89" fmla="*/ 56197 h 649604"/>
              <a:gd name="connsiteX90" fmla="*/ 625793 w 727733"/>
              <a:gd name="connsiteY90" fmla="*/ 167640 h 649604"/>
              <a:gd name="connsiteX91" fmla="*/ 636270 w 727733"/>
              <a:gd name="connsiteY91" fmla="*/ 180975 h 649604"/>
              <a:gd name="connsiteX92" fmla="*/ 691515 w 727733"/>
              <a:gd name="connsiteY92" fmla="*/ 260985 h 649604"/>
              <a:gd name="connsiteX93" fmla="*/ 672465 w 727733"/>
              <a:gd name="connsiteY93" fmla="*/ 319088 h 64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27733" h="649604">
                <a:moveTo>
                  <a:pt x="659130" y="154305"/>
                </a:moveTo>
                <a:cubicBezTo>
                  <a:pt x="640080" y="78105"/>
                  <a:pt x="571500" y="23813"/>
                  <a:pt x="491490" y="23813"/>
                </a:cubicBezTo>
                <a:cubicBezTo>
                  <a:pt x="467678" y="23813"/>
                  <a:pt x="443865" y="28575"/>
                  <a:pt x="421958" y="38100"/>
                </a:cubicBezTo>
                <a:cubicBezTo>
                  <a:pt x="399097" y="14288"/>
                  <a:pt x="367665" y="0"/>
                  <a:pt x="334328" y="0"/>
                </a:cubicBezTo>
                <a:cubicBezTo>
                  <a:pt x="293370" y="0"/>
                  <a:pt x="256222" y="20003"/>
                  <a:pt x="234315" y="53340"/>
                </a:cubicBezTo>
                <a:cubicBezTo>
                  <a:pt x="223838" y="50482"/>
                  <a:pt x="213360" y="49530"/>
                  <a:pt x="202883" y="49530"/>
                </a:cubicBezTo>
                <a:cubicBezTo>
                  <a:pt x="144780" y="49530"/>
                  <a:pt x="95250" y="91440"/>
                  <a:pt x="84773" y="148590"/>
                </a:cubicBezTo>
                <a:cubicBezTo>
                  <a:pt x="35242" y="163830"/>
                  <a:pt x="0" y="210502"/>
                  <a:pt x="0" y="262890"/>
                </a:cubicBezTo>
                <a:cubicBezTo>
                  <a:pt x="0" y="280988"/>
                  <a:pt x="3810" y="298133"/>
                  <a:pt x="11430" y="314325"/>
                </a:cubicBezTo>
                <a:cubicBezTo>
                  <a:pt x="3810" y="330518"/>
                  <a:pt x="0" y="347663"/>
                  <a:pt x="0" y="365760"/>
                </a:cubicBezTo>
                <a:cubicBezTo>
                  <a:pt x="0" y="420053"/>
                  <a:pt x="36195" y="467678"/>
                  <a:pt x="88582" y="481013"/>
                </a:cubicBezTo>
                <a:cubicBezTo>
                  <a:pt x="110490" y="501015"/>
                  <a:pt x="139065" y="511492"/>
                  <a:pt x="168593" y="511492"/>
                </a:cubicBezTo>
                <a:cubicBezTo>
                  <a:pt x="193358" y="511492"/>
                  <a:pt x="217170" y="503873"/>
                  <a:pt x="237172" y="489585"/>
                </a:cubicBezTo>
                <a:cubicBezTo>
                  <a:pt x="260033" y="514350"/>
                  <a:pt x="291465" y="528638"/>
                  <a:pt x="325755" y="528638"/>
                </a:cubicBezTo>
                <a:cubicBezTo>
                  <a:pt x="345758" y="528638"/>
                  <a:pt x="365760" y="523875"/>
                  <a:pt x="382905" y="514350"/>
                </a:cubicBezTo>
                <a:cubicBezTo>
                  <a:pt x="409575" y="541020"/>
                  <a:pt x="458153" y="556260"/>
                  <a:pt x="492443" y="548640"/>
                </a:cubicBezTo>
                <a:cubicBezTo>
                  <a:pt x="514350" y="570548"/>
                  <a:pt x="556260" y="614363"/>
                  <a:pt x="566737" y="639128"/>
                </a:cubicBezTo>
                <a:cubicBezTo>
                  <a:pt x="569595" y="645795"/>
                  <a:pt x="576262" y="649605"/>
                  <a:pt x="582930" y="649605"/>
                </a:cubicBezTo>
                <a:cubicBezTo>
                  <a:pt x="583883" y="649605"/>
                  <a:pt x="583883" y="649605"/>
                  <a:pt x="584835" y="649605"/>
                </a:cubicBezTo>
                <a:cubicBezTo>
                  <a:pt x="592455" y="648653"/>
                  <a:pt x="599123" y="642938"/>
                  <a:pt x="600075" y="635318"/>
                </a:cubicBezTo>
                <a:cubicBezTo>
                  <a:pt x="601028" y="628650"/>
                  <a:pt x="610553" y="573405"/>
                  <a:pt x="602933" y="534353"/>
                </a:cubicBezTo>
                <a:cubicBezTo>
                  <a:pt x="616268" y="524828"/>
                  <a:pt x="626745" y="512445"/>
                  <a:pt x="635318" y="498158"/>
                </a:cubicBezTo>
                <a:cubicBezTo>
                  <a:pt x="673418" y="477203"/>
                  <a:pt x="697230" y="437198"/>
                  <a:pt x="697230" y="393383"/>
                </a:cubicBezTo>
                <a:cubicBezTo>
                  <a:pt x="697230" y="379095"/>
                  <a:pt x="694373" y="365760"/>
                  <a:pt x="689610" y="352425"/>
                </a:cubicBezTo>
                <a:cubicBezTo>
                  <a:pt x="714375" y="329565"/>
                  <a:pt x="727710" y="298133"/>
                  <a:pt x="727710" y="264795"/>
                </a:cubicBezTo>
                <a:cubicBezTo>
                  <a:pt x="728662" y="216218"/>
                  <a:pt x="701040" y="173355"/>
                  <a:pt x="659130" y="154305"/>
                </a:cubicBezTo>
                <a:close/>
                <a:moveTo>
                  <a:pt x="672465" y="319088"/>
                </a:moveTo>
                <a:cubicBezTo>
                  <a:pt x="661987" y="305753"/>
                  <a:pt x="644843" y="287655"/>
                  <a:pt x="621983" y="274320"/>
                </a:cubicBezTo>
                <a:cubicBezTo>
                  <a:pt x="617220" y="263843"/>
                  <a:pt x="605790" y="235268"/>
                  <a:pt x="615315" y="214313"/>
                </a:cubicBezTo>
                <a:cubicBezTo>
                  <a:pt x="619125" y="205740"/>
                  <a:pt x="615315" y="195263"/>
                  <a:pt x="606743" y="191452"/>
                </a:cubicBezTo>
                <a:cubicBezTo>
                  <a:pt x="598170" y="187643"/>
                  <a:pt x="587693" y="191452"/>
                  <a:pt x="583883" y="200025"/>
                </a:cubicBezTo>
                <a:cubicBezTo>
                  <a:pt x="574358" y="220027"/>
                  <a:pt x="576262" y="241935"/>
                  <a:pt x="581025" y="260033"/>
                </a:cubicBezTo>
                <a:cubicBezTo>
                  <a:pt x="551498" y="255270"/>
                  <a:pt x="521970" y="261938"/>
                  <a:pt x="490537" y="279083"/>
                </a:cubicBezTo>
                <a:cubicBezTo>
                  <a:pt x="481965" y="283845"/>
                  <a:pt x="479108" y="294323"/>
                  <a:pt x="483870" y="302895"/>
                </a:cubicBezTo>
                <a:cubicBezTo>
                  <a:pt x="488633" y="311468"/>
                  <a:pt x="499110" y="314325"/>
                  <a:pt x="507683" y="309563"/>
                </a:cubicBezTo>
                <a:cubicBezTo>
                  <a:pt x="535305" y="294323"/>
                  <a:pt x="561975" y="289560"/>
                  <a:pt x="586740" y="296228"/>
                </a:cubicBezTo>
                <a:cubicBezTo>
                  <a:pt x="628650" y="308610"/>
                  <a:pt x="652462" y="349568"/>
                  <a:pt x="655320" y="353378"/>
                </a:cubicBezTo>
                <a:cubicBezTo>
                  <a:pt x="661035" y="365760"/>
                  <a:pt x="663893" y="378142"/>
                  <a:pt x="663893" y="391478"/>
                </a:cubicBezTo>
                <a:cubicBezTo>
                  <a:pt x="663893" y="423863"/>
                  <a:pt x="645795" y="453390"/>
                  <a:pt x="616268" y="467678"/>
                </a:cubicBezTo>
                <a:cubicBezTo>
                  <a:pt x="613410" y="469583"/>
                  <a:pt x="610553" y="472440"/>
                  <a:pt x="608648" y="475298"/>
                </a:cubicBezTo>
                <a:cubicBezTo>
                  <a:pt x="601028" y="489585"/>
                  <a:pt x="589598" y="501967"/>
                  <a:pt x="575310" y="510540"/>
                </a:cubicBezTo>
                <a:cubicBezTo>
                  <a:pt x="568643" y="514350"/>
                  <a:pt x="564833" y="522923"/>
                  <a:pt x="567690" y="531495"/>
                </a:cubicBezTo>
                <a:cubicBezTo>
                  <a:pt x="567690" y="532448"/>
                  <a:pt x="567690" y="532448"/>
                  <a:pt x="568643" y="533400"/>
                </a:cubicBezTo>
                <a:cubicBezTo>
                  <a:pt x="572453" y="545783"/>
                  <a:pt x="573405" y="564833"/>
                  <a:pt x="572453" y="581978"/>
                </a:cubicBezTo>
                <a:cubicBezTo>
                  <a:pt x="547687" y="551498"/>
                  <a:pt x="516255" y="521017"/>
                  <a:pt x="511493" y="516255"/>
                </a:cubicBezTo>
                <a:cubicBezTo>
                  <a:pt x="508635" y="513398"/>
                  <a:pt x="503872" y="511492"/>
                  <a:pt x="499110" y="511492"/>
                </a:cubicBezTo>
                <a:cubicBezTo>
                  <a:pt x="497205" y="511492"/>
                  <a:pt x="494347" y="511492"/>
                  <a:pt x="492443" y="512445"/>
                </a:cubicBezTo>
                <a:cubicBezTo>
                  <a:pt x="472440" y="521017"/>
                  <a:pt x="433387" y="509588"/>
                  <a:pt x="412433" y="492442"/>
                </a:cubicBezTo>
                <a:cubicBezTo>
                  <a:pt x="443865" y="465773"/>
                  <a:pt x="504825" y="421958"/>
                  <a:pt x="539115" y="433388"/>
                </a:cubicBezTo>
                <a:cubicBezTo>
                  <a:pt x="548640" y="436245"/>
                  <a:pt x="558165" y="431483"/>
                  <a:pt x="561023" y="421958"/>
                </a:cubicBezTo>
                <a:cubicBezTo>
                  <a:pt x="563880" y="412433"/>
                  <a:pt x="559118" y="402908"/>
                  <a:pt x="549593" y="400050"/>
                </a:cubicBezTo>
                <a:cubicBezTo>
                  <a:pt x="483870" y="380048"/>
                  <a:pt x="391478" y="463867"/>
                  <a:pt x="377190" y="477203"/>
                </a:cubicBezTo>
                <a:cubicBezTo>
                  <a:pt x="362903" y="487680"/>
                  <a:pt x="344805" y="493395"/>
                  <a:pt x="326708" y="493395"/>
                </a:cubicBezTo>
                <a:cubicBezTo>
                  <a:pt x="300038" y="493395"/>
                  <a:pt x="274320" y="480060"/>
                  <a:pt x="258127" y="459105"/>
                </a:cubicBezTo>
                <a:cubicBezTo>
                  <a:pt x="257175" y="435292"/>
                  <a:pt x="253365" y="414338"/>
                  <a:pt x="245745" y="395288"/>
                </a:cubicBezTo>
                <a:cubicBezTo>
                  <a:pt x="247650" y="381953"/>
                  <a:pt x="257175" y="335280"/>
                  <a:pt x="287655" y="321945"/>
                </a:cubicBezTo>
                <a:cubicBezTo>
                  <a:pt x="296228" y="318135"/>
                  <a:pt x="300038" y="307658"/>
                  <a:pt x="296228" y="299085"/>
                </a:cubicBezTo>
                <a:cubicBezTo>
                  <a:pt x="292418" y="290513"/>
                  <a:pt x="281940" y="286703"/>
                  <a:pt x="273368" y="290513"/>
                </a:cubicBezTo>
                <a:cubicBezTo>
                  <a:pt x="245745" y="302895"/>
                  <a:pt x="229552" y="328613"/>
                  <a:pt x="220980" y="352425"/>
                </a:cubicBezTo>
                <a:cubicBezTo>
                  <a:pt x="200977" y="326708"/>
                  <a:pt x="175260" y="312420"/>
                  <a:pt x="154305" y="312420"/>
                </a:cubicBezTo>
                <a:cubicBezTo>
                  <a:pt x="144780" y="312420"/>
                  <a:pt x="137160" y="320040"/>
                  <a:pt x="137160" y="329565"/>
                </a:cubicBezTo>
                <a:cubicBezTo>
                  <a:pt x="137160" y="339090"/>
                  <a:pt x="144780" y="346710"/>
                  <a:pt x="154305" y="346710"/>
                </a:cubicBezTo>
                <a:cubicBezTo>
                  <a:pt x="174308" y="346710"/>
                  <a:pt x="219075" y="384810"/>
                  <a:pt x="221933" y="457200"/>
                </a:cubicBezTo>
                <a:cubicBezTo>
                  <a:pt x="206693" y="469583"/>
                  <a:pt x="187643" y="476250"/>
                  <a:pt x="167640" y="476250"/>
                </a:cubicBezTo>
                <a:cubicBezTo>
                  <a:pt x="145733" y="476250"/>
                  <a:pt x="124777" y="467678"/>
                  <a:pt x="108585" y="452438"/>
                </a:cubicBezTo>
                <a:cubicBezTo>
                  <a:pt x="106680" y="450533"/>
                  <a:pt x="103822" y="448628"/>
                  <a:pt x="100013" y="447675"/>
                </a:cubicBezTo>
                <a:cubicBezTo>
                  <a:pt x="60960" y="439103"/>
                  <a:pt x="34290" y="404813"/>
                  <a:pt x="34290" y="364808"/>
                </a:cubicBezTo>
                <a:cubicBezTo>
                  <a:pt x="34290" y="349568"/>
                  <a:pt x="38100" y="335280"/>
                  <a:pt x="45720" y="321945"/>
                </a:cubicBezTo>
                <a:cubicBezTo>
                  <a:pt x="48577" y="316230"/>
                  <a:pt x="48577" y="309563"/>
                  <a:pt x="45720" y="304800"/>
                </a:cubicBezTo>
                <a:cubicBezTo>
                  <a:pt x="38100" y="291465"/>
                  <a:pt x="34290" y="277178"/>
                  <a:pt x="34290" y="261938"/>
                </a:cubicBezTo>
                <a:cubicBezTo>
                  <a:pt x="34290" y="220980"/>
                  <a:pt x="63817" y="185738"/>
                  <a:pt x="103822" y="178118"/>
                </a:cubicBezTo>
                <a:cubicBezTo>
                  <a:pt x="111443" y="176213"/>
                  <a:pt x="117157" y="170498"/>
                  <a:pt x="118110" y="161925"/>
                </a:cubicBezTo>
                <a:cubicBezTo>
                  <a:pt x="120968" y="117157"/>
                  <a:pt x="158115" y="82868"/>
                  <a:pt x="202883" y="82868"/>
                </a:cubicBezTo>
                <a:cubicBezTo>
                  <a:pt x="214313" y="82868"/>
                  <a:pt x="224790" y="84773"/>
                  <a:pt x="235268" y="89535"/>
                </a:cubicBezTo>
                <a:cubicBezTo>
                  <a:pt x="243840" y="93345"/>
                  <a:pt x="253365" y="89535"/>
                  <a:pt x="257175" y="80963"/>
                </a:cubicBezTo>
                <a:cubicBezTo>
                  <a:pt x="271463" y="51435"/>
                  <a:pt x="300990" y="33338"/>
                  <a:pt x="333375" y="33338"/>
                </a:cubicBezTo>
                <a:cubicBezTo>
                  <a:pt x="354330" y="33338"/>
                  <a:pt x="374333" y="40957"/>
                  <a:pt x="390525" y="55245"/>
                </a:cubicBezTo>
                <a:cubicBezTo>
                  <a:pt x="373380" y="68580"/>
                  <a:pt x="346710" y="93345"/>
                  <a:pt x="335280" y="126682"/>
                </a:cubicBezTo>
                <a:cubicBezTo>
                  <a:pt x="325755" y="129540"/>
                  <a:pt x="306705" y="133350"/>
                  <a:pt x="286703" y="123825"/>
                </a:cubicBezTo>
                <a:cubicBezTo>
                  <a:pt x="278130" y="120015"/>
                  <a:pt x="267653" y="123825"/>
                  <a:pt x="263843" y="132398"/>
                </a:cubicBezTo>
                <a:cubicBezTo>
                  <a:pt x="260033" y="140970"/>
                  <a:pt x="263843" y="151448"/>
                  <a:pt x="272415" y="155258"/>
                </a:cubicBezTo>
                <a:cubicBezTo>
                  <a:pt x="286703" y="161925"/>
                  <a:pt x="300990" y="163830"/>
                  <a:pt x="313372" y="163830"/>
                </a:cubicBezTo>
                <a:cubicBezTo>
                  <a:pt x="319088" y="163830"/>
                  <a:pt x="323850" y="163830"/>
                  <a:pt x="327660" y="162877"/>
                </a:cubicBezTo>
                <a:cubicBezTo>
                  <a:pt x="327660" y="185738"/>
                  <a:pt x="334328" y="208598"/>
                  <a:pt x="347663" y="230505"/>
                </a:cubicBezTo>
                <a:cubicBezTo>
                  <a:pt x="350520" y="236220"/>
                  <a:pt x="356235" y="239077"/>
                  <a:pt x="362903" y="239077"/>
                </a:cubicBezTo>
                <a:cubicBezTo>
                  <a:pt x="365760" y="239077"/>
                  <a:pt x="369570" y="238125"/>
                  <a:pt x="371475" y="236220"/>
                </a:cubicBezTo>
                <a:cubicBezTo>
                  <a:pt x="380047" y="231458"/>
                  <a:pt x="381953" y="220980"/>
                  <a:pt x="377190" y="212408"/>
                </a:cubicBezTo>
                <a:cubicBezTo>
                  <a:pt x="362903" y="189548"/>
                  <a:pt x="359093" y="167640"/>
                  <a:pt x="364808" y="145733"/>
                </a:cubicBezTo>
                <a:cubicBezTo>
                  <a:pt x="375285" y="101918"/>
                  <a:pt x="421958" y="73343"/>
                  <a:pt x="424815" y="72390"/>
                </a:cubicBezTo>
                <a:cubicBezTo>
                  <a:pt x="444818" y="61913"/>
                  <a:pt x="467678" y="56197"/>
                  <a:pt x="490537" y="56197"/>
                </a:cubicBezTo>
                <a:cubicBezTo>
                  <a:pt x="556260" y="56197"/>
                  <a:pt x="613410" y="102870"/>
                  <a:pt x="625793" y="167640"/>
                </a:cubicBezTo>
                <a:cubicBezTo>
                  <a:pt x="626745" y="173355"/>
                  <a:pt x="631508" y="178118"/>
                  <a:pt x="636270" y="180975"/>
                </a:cubicBezTo>
                <a:cubicBezTo>
                  <a:pt x="669608" y="193358"/>
                  <a:pt x="691515" y="225743"/>
                  <a:pt x="691515" y="260985"/>
                </a:cubicBezTo>
                <a:cubicBezTo>
                  <a:pt x="693420" y="283845"/>
                  <a:pt x="685800" y="303848"/>
                  <a:pt x="672465" y="319088"/>
                </a:cubicBezTo>
                <a:close/>
              </a:path>
            </a:pathLst>
          </a:custGeom>
          <a:solidFill>
            <a:schemeClr val="tx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grpSp>
        <p:nvGrpSpPr>
          <p:cNvPr id="99" name="Group 98">
            <a:extLst>
              <a:ext uri="{FF2B5EF4-FFF2-40B4-BE49-F238E27FC236}">
                <a16:creationId xmlns:a16="http://schemas.microsoft.com/office/drawing/2014/main" id="{9370EBA5-8FBF-3851-85D2-3A81F82CEB4C}"/>
              </a:ext>
            </a:extLst>
          </p:cNvPr>
          <p:cNvGrpSpPr>
            <a:grpSpLocks noChangeAspect="1"/>
          </p:cNvGrpSpPr>
          <p:nvPr/>
        </p:nvGrpSpPr>
        <p:grpSpPr>
          <a:xfrm>
            <a:off x="486848" y="2857500"/>
            <a:ext cx="253442" cy="258124"/>
            <a:chOff x="10147300" y="3546474"/>
            <a:chExt cx="28095575" cy="28614690"/>
          </a:xfrm>
          <a:solidFill>
            <a:schemeClr val="tx1"/>
          </a:solidFill>
        </p:grpSpPr>
        <p:sp>
          <p:nvSpPr>
            <p:cNvPr id="100" name="Freeform 262">
              <a:extLst>
                <a:ext uri="{FF2B5EF4-FFF2-40B4-BE49-F238E27FC236}">
                  <a16:creationId xmlns:a16="http://schemas.microsoft.com/office/drawing/2014/main" id="{A746F7D6-74CE-5D3A-1EEF-AE6BFEAD5BAA}"/>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01" name="Freeform 263">
              <a:extLst>
                <a:ext uri="{FF2B5EF4-FFF2-40B4-BE49-F238E27FC236}">
                  <a16:creationId xmlns:a16="http://schemas.microsoft.com/office/drawing/2014/main" id="{79D0EC8B-AF3C-50B8-2B52-6FBF6346A892}"/>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02" name="Freeform 264">
              <a:extLst>
                <a:ext uri="{FF2B5EF4-FFF2-40B4-BE49-F238E27FC236}">
                  <a16:creationId xmlns:a16="http://schemas.microsoft.com/office/drawing/2014/main" id="{F0438B1E-F638-B9C6-E5B8-2B467FFABB13}"/>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03" name="Freeform 265">
              <a:extLst>
                <a:ext uri="{FF2B5EF4-FFF2-40B4-BE49-F238E27FC236}">
                  <a16:creationId xmlns:a16="http://schemas.microsoft.com/office/drawing/2014/main" id="{C7FA1E3E-72B7-0E50-6B1C-3F09F2088CFF}"/>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grpSp>
        <p:nvGrpSpPr>
          <p:cNvPr id="104" name="Group 103">
            <a:extLst>
              <a:ext uri="{FF2B5EF4-FFF2-40B4-BE49-F238E27FC236}">
                <a16:creationId xmlns:a16="http://schemas.microsoft.com/office/drawing/2014/main" id="{8CAFEE39-F7E6-F409-C64F-372CE690A83F}"/>
              </a:ext>
            </a:extLst>
          </p:cNvPr>
          <p:cNvGrpSpPr>
            <a:grpSpLocks noChangeAspect="1"/>
          </p:cNvGrpSpPr>
          <p:nvPr/>
        </p:nvGrpSpPr>
        <p:grpSpPr>
          <a:xfrm>
            <a:off x="481637" y="3625530"/>
            <a:ext cx="263864" cy="274320"/>
            <a:chOff x="15367001" y="3424238"/>
            <a:chExt cx="25757187" cy="26777948"/>
          </a:xfrm>
          <a:solidFill>
            <a:schemeClr val="tx1"/>
          </a:solidFill>
        </p:grpSpPr>
        <p:sp>
          <p:nvSpPr>
            <p:cNvPr id="105" name="Freeform 71">
              <a:extLst>
                <a:ext uri="{FF2B5EF4-FFF2-40B4-BE49-F238E27FC236}">
                  <a16:creationId xmlns:a16="http://schemas.microsoft.com/office/drawing/2014/main" id="{4FBA66E8-1561-01E4-6CB2-68D2306C14BA}"/>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06" name="Freeform 72">
              <a:extLst>
                <a:ext uri="{FF2B5EF4-FFF2-40B4-BE49-F238E27FC236}">
                  <a16:creationId xmlns:a16="http://schemas.microsoft.com/office/drawing/2014/main" id="{519E6279-9195-6BD5-A1D6-4F200B9DA7CF}"/>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07" name="Freeform 73">
              <a:extLst>
                <a:ext uri="{FF2B5EF4-FFF2-40B4-BE49-F238E27FC236}">
                  <a16:creationId xmlns:a16="http://schemas.microsoft.com/office/drawing/2014/main" id="{469EF2A8-186F-1F59-FD13-FAAD11F831C2}"/>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112" name="Graphic 55">
            <a:extLst>
              <a:ext uri="{FF2B5EF4-FFF2-40B4-BE49-F238E27FC236}">
                <a16:creationId xmlns:a16="http://schemas.microsoft.com/office/drawing/2014/main" id="{384F56DC-EE6E-D3AE-EBF8-B7B1F8D0BD30}"/>
              </a:ext>
            </a:extLst>
          </p:cNvPr>
          <p:cNvSpPr>
            <a:spLocks noChangeAspect="1"/>
          </p:cNvSpPr>
          <p:nvPr/>
        </p:nvSpPr>
        <p:spPr>
          <a:xfrm>
            <a:off x="469927" y="4401658"/>
            <a:ext cx="287284" cy="274320"/>
          </a:xfrm>
          <a:custGeom>
            <a:avLst/>
            <a:gdLst>
              <a:gd name="connsiteX0" fmla="*/ 749983 w 772254"/>
              <a:gd name="connsiteY0" fmla="*/ 249725 h 737404"/>
              <a:gd name="connsiteX1" fmla="*/ 452803 w 772254"/>
              <a:gd name="connsiteY1" fmla="*/ 318305 h 737404"/>
              <a:gd name="connsiteX2" fmla="*/ 610918 w 772254"/>
              <a:gd name="connsiteY2" fmla="*/ 192575 h 737404"/>
              <a:gd name="connsiteX3" fmla="*/ 613775 w 772254"/>
              <a:gd name="connsiteY3" fmla="*/ 167810 h 737404"/>
              <a:gd name="connsiteX4" fmla="*/ 589010 w 772254"/>
              <a:gd name="connsiteY4" fmla="*/ 164952 h 737404"/>
              <a:gd name="connsiteX5" fmla="*/ 436610 w 772254"/>
              <a:gd name="connsiteY5" fmla="*/ 287825 h 737404"/>
              <a:gd name="connsiteX6" fmla="*/ 567103 w 772254"/>
              <a:gd name="connsiteY6" fmla="*/ 24935 h 737404"/>
              <a:gd name="connsiteX7" fmla="*/ 559483 w 772254"/>
              <a:gd name="connsiteY7" fmla="*/ 2075 h 737404"/>
              <a:gd name="connsiteX8" fmla="*/ 536623 w 772254"/>
              <a:gd name="connsiteY8" fmla="*/ 9695 h 737404"/>
              <a:gd name="connsiteX9" fmla="*/ 403273 w 772254"/>
              <a:gd name="connsiteY9" fmla="*/ 275442 h 737404"/>
              <a:gd name="connsiteX10" fmla="*/ 403273 w 772254"/>
              <a:gd name="connsiteY10" fmla="*/ 79227 h 737404"/>
              <a:gd name="connsiteX11" fmla="*/ 386128 w 772254"/>
              <a:gd name="connsiteY11" fmla="*/ 62082 h 737404"/>
              <a:gd name="connsiteX12" fmla="*/ 368983 w 772254"/>
              <a:gd name="connsiteY12" fmla="*/ 79227 h 737404"/>
              <a:gd name="connsiteX13" fmla="*/ 368983 w 772254"/>
              <a:gd name="connsiteY13" fmla="*/ 275442 h 737404"/>
              <a:gd name="connsiteX14" fmla="*/ 236585 w 772254"/>
              <a:gd name="connsiteY14" fmla="*/ 9695 h 737404"/>
              <a:gd name="connsiteX15" fmla="*/ 213725 w 772254"/>
              <a:gd name="connsiteY15" fmla="*/ 2075 h 737404"/>
              <a:gd name="connsiteX16" fmla="*/ 206105 w 772254"/>
              <a:gd name="connsiteY16" fmla="*/ 24935 h 737404"/>
              <a:gd name="connsiteX17" fmla="*/ 336598 w 772254"/>
              <a:gd name="connsiteY17" fmla="*/ 287825 h 737404"/>
              <a:gd name="connsiteX18" fmla="*/ 182292 w 772254"/>
              <a:gd name="connsiteY18" fmla="*/ 165905 h 737404"/>
              <a:gd name="connsiteX19" fmla="*/ 157528 w 772254"/>
              <a:gd name="connsiteY19" fmla="*/ 168762 h 737404"/>
              <a:gd name="connsiteX20" fmla="*/ 160385 w 772254"/>
              <a:gd name="connsiteY20" fmla="*/ 193527 h 737404"/>
              <a:gd name="connsiteX21" fmla="*/ 316595 w 772254"/>
              <a:gd name="connsiteY21" fmla="*/ 317352 h 737404"/>
              <a:gd name="connsiteX22" fmla="*/ 21320 w 772254"/>
              <a:gd name="connsiteY22" fmla="*/ 250677 h 737404"/>
              <a:gd name="connsiteX23" fmla="*/ 365 w 772254"/>
              <a:gd name="connsiteY23" fmla="*/ 264012 h 737404"/>
              <a:gd name="connsiteX24" fmla="*/ 13700 w 772254"/>
              <a:gd name="connsiteY24" fmla="*/ 284967 h 737404"/>
              <a:gd name="connsiteX25" fmla="*/ 310880 w 772254"/>
              <a:gd name="connsiteY25" fmla="*/ 351642 h 737404"/>
              <a:gd name="connsiteX26" fmla="*/ 90853 w 772254"/>
              <a:gd name="connsiteY26" fmla="*/ 402125 h 737404"/>
              <a:gd name="connsiteX27" fmla="*/ 77518 w 772254"/>
              <a:gd name="connsiteY27" fmla="*/ 423080 h 737404"/>
              <a:gd name="connsiteX28" fmla="*/ 98473 w 772254"/>
              <a:gd name="connsiteY28" fmla="*/ 436415 h 737404"/>
              <a:gd name="connsiteX29" fmla="*/ 311833 w 772254"/>
              <a:gd name="connsiteY29" fmla="*/ 386885 h 737404"/>
              <a:gd name="connsiteX30" fmla="*/ 81328 w 772254"/>
              <a:gd name="connsiteY30" fmla="*/ 568812 h 737404"/>
              <a:gd name="connsiteX31" fmla="*/ 78470 w 772254"/>
              <a:gd name="connsiteY31" fmla="*/ 593577 h 737404"/>
              <a:gd name="connsiteX32" fmla="*/ 103235 w 772254"/>
              <a:gd name="connsiteY32" fmla="*/ 596435 h 737404"/>
              <a:gd name="connsiteX33" fmla="*/ 335645 w 772254"/>
              <a:gd name="connsiteY33" fmla="*/ 411650 h 737404"/>
              <a:gd name="connsiteX34" fmla="*/ 248967 w 772254"/>
              <a:gd name="connsiteY34" fmla="*/ 585957 h 737404"/>
              <a:gd name="connsiteX35" fmla="*/ 256588 w 772254"/>
              <a:gd name="connsiteY35" fmla="*/ 608817 h 737404"/>
              <a:gd name="connsiteX36" fmla="*/ 279448 w 772254"/>
              <a:gd name="connsiteY36" fmla="*/ 601197 h 737404"/>
              <a:gd name="connsiteX37" fmla="*/ 368030 w 772254"/>
              <a:gd name="connsiteY37" fmla="*/ 423080 h 737404"/>
              <a:gd name="connsiteX38" fmla="*/ 368030 w 772254"/>
              <a:gd name="connsiteY38" fmla="*/ 720260 h 737404"/>
              <a:gd name="connsiteX39" fmla="*/ 385175 w 772254"/>
              <a:gd name="connsiteY39" fmla="*/ 737405 h 737404"/>
              <a:gd name="connsiteX40" fmla="*/ 402320 w 772254"/>
              <a:gd name="connsiteY40" fmla="*/ 720260 h 737404"/>
              <a:gd name="connsiteX41" fmla="*/ 402320 w 772254"/>
              <a:gd name="connsiteY41" fmla="*/ 423080 h 737404"/>
              <a:gd name="connsiteX42" fmla="*/ 490903 w 772254"/>
              <a:gd name="connsiteY42" fmla="*/ 601197 h 737404"/>
              <a:gd name="connsiteX43" fmla="*/ 513763 w 772254"/>
              <a:gd name="connsiteY43" fmla="*/ 608817 h 737404"/>
              <a:gd name="connsiteX44" fmla="*/ 521382 w 772254"/>
              <a:gd name="connsiteY44" fmla="*/ 585957 h 737404"/>
              <a:gd name="connsiteX45" fmla="*/ 434705 w 772254"/>
              <a:gd name="connsiteY45" fmla="*/ 411650 h 737404"/>
              <a:gd name="connsiteX46" fmla="*/ 667115 w 772254"/>
              <a:gd name="connsiteY46" fmla="*/ 596435 h 737404"/>
              <a:gd name="connsiteX47" fmla="*/ 691880 w 772254"/>
              <a:gd name="connsiteY47" fmla="*/ 593577 h 737404"/>
              <a:gd name="connsiteX48" fmla="*/ 689023 w 772254"/>
              <a:gd name="connsiteY48" fmla="*/ 568812 h 737404"/>
              <a:gd name="connsiteX49" fmla="*/ 457565 w 772254"/>
              <a:gd name="connsiteY49" fmla="*/ 384027 h 737404"/>
              <a:gd name="connsiteX50" fmla="*/ 651875 w 772254"/>
              <a:gd name="connsiteY50" fmla="*/ 427842 h 737404"/>
              <a:gd name="connsiteX51" fmla="*/ 672830 w 772254"/>
              <a:gd name="connsiteY51" fmla="*/ 414507 h 737404"/>
              <a:gd name="connsiteX52" fmla="*/ 659495 w 772254"/>
              <a:gd name="connsiteY52" fmla="*/ 393552 h 737404"/>
              <a:gd name="connsiteX53" fmla="*/ 467090 w 772254"/>
              <a:gd name="connsiteY53" fmla="*/ 349737 h 737404"/>
              <a:gd name="connsiteX54" fmla="*/ 758555 w 772254"/>
              <a:gd name="connsiteY54" fmla="*/ 283062 h 737404"/>
              <a:gd name="connsiteX55" fmla="*/ 771890 w 772254"/>
              <a:gd name="connsiteY55" fmla="*/ 262107 h 737404"/>
              <a:gd name="connsiteX56" fmla="*/ 749983 w 772254"/>
              <a:gd name="connsiteY56" fmla="*/ 249725 h 73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2254" h="737404">
                <a:moveTo>
                  <a:pt x="749983" y="249725"/>
                </a:moveTo>
                <a:lnTo>
                  <a:pt x="452803" y="318305"/>
                </a:lnTo>
                <a:lnTo>
                  <a:pt x="610918" y="192575"/>
                </a:lnTo>
                <a:cubicBezTo>
                  <a:pt x="618538" y="186860"/>
                  <a:pt x="619490" y="175430"/>
                  <a:pt x="613775" y="167810"/>
                </a:cubicBezTo>
                <a:cubicBezTo>
                  <a:pt x="608060" y="160190"/>
                  <a:pt x="596630" y="159237"/>
                  <a:pt x="589010" y="164952"/>
                </a:cubicBezTo>
                <a:lnTo>
                  <a:pt x="436610" y="287825"/>
                </a:lnTo>
                <a:lnTo>
                  <a:pt x="567103" y="24935"/>
                </a:lnTo>
                <a:cubicBezTo>
                  <a:pt x="570913" y="16362"/>
                  <a:pt x="568055" y="5885"/>
                  <a:pt x="559483" y="2075"/>
                </a:cubicBezTo>
                <a:cubicBezTo>
                  <a:pt x="550910" y="-1735"/>
                  <a:pt x="540433" y="1122"/>
                  <a:pt x="536623" y="9695"/>
                </a:cubicBezTo>
                <a:lnTo>
                  <a:pt x="403273" y="275442"/>
                </a:lnTo>
                <a:lnTo>
                  <a:pt x="403273" y="79227"/>
                </a:lnTo>
                <a:cubicBezTo>
                  <a:pt x="403273" y="69702"/>
                  <a:pt x="395653" y="62082"/>
                  <a:pt x="386128" y="62082"/>
                </a:cubicBezTo>
                <a:cubicBezTo>
                  <a:pt x="376603" y="62082"/>
                  <a:pt x="368983" y="69702"/>
                  <a:pt x="368983" y="79227"/>
                </a:cubicBezTo>
                <a:lnTo>
                  <a:pt x="368983" y="275442"/>
                </a:lnTo>
                <a:lnTo>
                  <a:pt x="236585" y="9695"/>
                </a:lnTo>
                <a:cubicBezTo>
                  <a:pt x="232775" y="1122"/>
                  <a:pt x="222298" y="-2688"/>
                  <a:pt x="213725" y="2075"/>
                </a:cubicBezTo>
                <a:cubicBezTo>
                  <a:pt x="205153" y="5885"/>
                  <a:pt x="201342" y="16362"/>
                  <a:pt x="206105" y="24935"/>
                </a:cubicBezTo>
                <a:lnTo>
                  <a:pt x="336598" y="287825"/>
                </a:lnTo>
                <a:lnTo>
                  <a:pt x="182292" y="165905"/>
                </a:lnTo>
                <a:cubicBezTo>
                  <a:pt x="174673" y="160190"/>
                  <a:pt x="164195" y="161142"/>
                  <a:pt x="157528" y="168762"/>
                </a:cubicBezTo>
                <a:cubicBezTo>
                  <a:pt x="151813" y="176382"/>
                  <a:pt x="152765" y="186860"/>
                  <a:pt x="160385" y="193527"/>
                </a:cubicBezTo>
                <a:lnTo>
                  <a:pt x="316595" y="317352"/>
                </a:lnTo>
                <a:lnTo>
                  <a:pt x="21320" y="250677"/>
                </a:lnTo>
                <a:cubicBezTo>
                  <a:pt x="11795" y="248772"/>
                  <a:pt x="2270" y="254487"/>
                  <a:pt x="365" y="264012"/>
                </a:cubicBezTo>
                <a:cubicBezTo>
                  <a:pt x="-1540" y="273537"/>
                  <a:pt x="4175" y="283062"/>
                  <a:pt x="13700" y="284967"/>
                </a:cubicBezTo>
                <a:lnTo>
                  <a:pt x="310880" y="351642"/>
                </a:lnTo>
                <a:lnTo>
                  <a:pt x="90853" y="402125"/>
                </a:lnTo>
                <a:cubicBezTo>
                  <a:pt x="81328" y="404030"/>
                  <a:pt x="75613" y="413555"/>
                  <a:pt x="77518" y="423080"/>
                </a:cubicBezTo>
                <a:cubicBezTo>
                  <a:pt x="79423" y="432605"/>
                  <a:pt x="88948" y="438320"/>
                  <a:pt x="98473" y="436415"/>
                </a:cubicBezTo>
                <a:lnTo>
                  <a:pt x="311833" y="386885"/>
                </a:lnTo>
                <a:lnTo>
                  <a:pt x="81328" y="568812"/>
                </a:lnTo>
                <a:cubicBezTo>
                  <a:pt x="73708" y="574527"/>
                  <a:pt x="72755" y="585957"/>
                  <a:pt x="78470" y="593577"/>
                </a:cubicBezTo>
                <a:cubicBezTo>
                  <a:pt x="84185" y="601197"/>
                  <a:pt x="95615" y="602150"/>
                  <a:pt x="103235" y="596435"/>
                </a:cubicBezTo>
                <a:lnTo>
                  <a:pt x="335645" y="411650"/>
                </a:lnTo>
                <a:lnTo>
                  <a:pt x="248967" y="585957"/>
                </a:lnTo>
                <a:cubicBezTo>
                  <a:pt x="245158" y="594530"/>
                  <a:pt x="248015" y="605007"/>
                  <a:pt x="256588" y="608817"/>
                </a:cubicBezTo>
                <a:cubicBezTo>
                  <a:pt x="265160" y="612627"/>
                  <a:pt x="275638" y="609770"/>
                  <a:pt x="279448" y="601197"/>
                </a:cubicBezTo>
                <a:lnTo>
                  <a:pt x="368030" y="423080"/>
                </a:lnTo>
                <a:lnTo>
                  <a:pt x="368030" y="720260"/>
                </a:lnTo>
                <a:cubicBezTo>
                  <a:pt x="368030" y="729785"/>
                  <a:pt x="375650" y="737405"/>
                  <a:pt x="385175" y="737405"/>
                </a:cubicBezTo>
                <a:cubicBezTo>
                  <a:pt x="394700" y="737405"/>
                  <a:pt x="402320" y="729785"/>
                  <a:pt x="402320" y="720260"/>
                </a:cubicBezTo>
                <a:lnTo>
                  <a:pt x="402320" y="423080"/>
                </a:lnTo>
                <a:lnTo>
                  <a:pt x="490903" y="601197"/>
                </a:lnTo>
                <a:cubicBezTo>
                  <a:pt x="494713" y="609770"/>
                  <a:pt x="505190" y="613580"/>
                  <a:pt x="513763" y="608817"/>
                </a:cubicBezTo>
                <a:cubicBezTo>
                  <a:pt x="522335" y="605007"/>
                  <a:pt x="526145" y="594530"/>
                  <a:pt x="521382" y="585957"/>
                </a:cubicBezTo>
                <a:lnTo>
                  <a:pt x="434705" y="411650"/>
                </a:lnTo>
                <a:lnTo>
                  <a:pt x="667115" y="596435"/>
                </a:lnTo>
                <a:cubicBezTo>
                  <a:pt x="674735" y="602150"/>
                  <a:pt x="685213" y="601197"/>
                  <a:pt x="691880" y="593577"/>
                </a:cubicBezTo>
                <a:cubicBezTo>
                  <a:pt x="697595" y="585957"/>
                  <a:pt x="696643" y="575480"/>
                  <a:pt x="689023" y="568812"/>
                </a:cubicBezTo>
                <a:lnTo>
                  <a:pt x="457565" y="384027"/>
                </a:lnTo>
                <a:lnTo>
                  <a:pt x="651875" y="427842"/>
                </a:lnTo>
                <a:cubicBezTo>
                  <a:pt x="661400" y="429747"/>
                  <a:pt x="670925" y="424032"/>
                  <a:pt x="672830" y="414507"/>
                </a:cubicBezTo>
                <a:cubicBezTo>
                  <a:pt x="674735" y="404982"/>
                  <a:pt x="669020" y="395457"/>
                  <a:pt x="659495" y="393552"/>
                </a:cubicBezTo>
                <a:lnTo>
                  <a:pt x="467090" y="349737"/>
                </a:lnTo>
                <a:lnTo>
                  <a:pt x="758555" y="283062"/>
                </a:lnTo>
                <a:cubicBezTo>
                  <a:pt x="768080" y="281157"/>
                  <a:pt x="773795" y="271632"/>
                  <a:pt x="771890" y="262107"/>
                </a:cubicBezTo>
                <a:cubicBezTo>
                  <a:pt x="769033" y="253535"/>
                  <a:pt x="759508" y="247820"/>
                  <a:pt x="749983" y="249725"/>
                </a:cubicBezTo>
                <a:close/>
              </a:path>
            </a:pathLst>
          </a:custGeom>
          <a:solidFill>
            <a:schemeClr val="tx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grpSp>
        <p:nvGrpSpPr>
          <p:cNvPr id="113" name="Group 112">
            <a:extLst>
              <a:ext uri="{FF2B5EF4-FFF2-40B4-BE49-F238E27FC236}">
                <a16:creationId xmlns:a16="http://schemas.microsoft.com/office/drawing/2014/main" id="{DA136A3B-1468-BA97-BD64-E086399963BF}"/>
              </a:ext>
            </a:extLst>
          </p:cNvPr>
          <p:cNvGrpSpPr>
            <a:grpSpLocks noChangeAspect="1"/>
          </p:cNvGrpSpPr>
          <p:nvPr/>
        </p:nvGrpSpPr>
        <p:grpSpPr>
          <a:xfrm>
            <a:off x="4899692" y="1297146"/>
            <a:ext cx="276734" cy="274320"/>
            <a:chOff x="7537450" y="2543175"/>
            <a:chExt cx="30016449" cy="29754513"/>
          </a:xfrm>
          <a:solidFill>
            <a:schemeClr val="tx1"/>
          </a:solidFill>
        </p:grpSpPr>
        <p:sp>
          <p:nvSpPr>
            <p:cNvPr id="114" name="Freeform 340">
              <a:extLst>
                <a:ext uri="{FF2B5EF4-FFF2-40B4-BE49-F238E27FC236}">
                  <a16:creationId xmlns:a16="http://schemas.microsoft.com/office/drawing/2014/main" id="{E36F3EC7-B4E1-4172-82DB-1A402CC5205F}"/>
                </a:ext>
              </a:extLst>
            </p:cNvPr>
            <p:cNvSpPr>
              <a:spLocks noEditPoints="1"/>
            </p:cNvSpPr>
            <p:nvPr/>
          </p:nvSpPr>
          <p:spPr bwMode="auto">
            <a:xfrm>
              <a:off x="8543928" y="2543175"/>
              <a:ext cx="29009971" cy="29754513"/>
            </a:xfrm>
            <a:custGeom>
              <a:avLst/>
              <a:gdLst>
                <a:gd name="T0" fmla="*/ 3181 w 3199"/>
                <a:gd name="T1" fmla="*/ 588 h 3288"/>
                <a:gd name="T2" fmla="*/ 3126 w 3199"/>
                <a:gd name="T3" fmla="*/ 529 h 3288"/>
                <a:gd name="T4" fmla="*/ 3048 w 3199"/>
                <a:gd name="T5" fmla="*/ 549 h 3288"/>
                <a:gd name="T6" fmla="*/ 2634 w 3199"/>
                <a:gd name="T7" fmla="*/ 963 h 3288"/>
                <a:gd name="T8" fmla="*/ 2232 w 3199"/>
                <a:gd name="T9" fmla="*/ 561 h 3288"/>
                <a:gd name="T10" fmla="*/ 2643 w 3199"/>
                <a:gd name="T11" fmla="*/ 149 h 3288"/>
                <a:gd name="T12" fmla="*/ 2663 w 3199"/>
                <a:gd name="T13" fmla="*/ 71 h 3288"/>
                <a:gd name="T14" fmla="*/ 2604 w 3199"/>
                <a:gd name="T15" fmla="*/ 16 h 3288"/>
                <a:gd name="T16" fmla="*/ 2450 w 3199"/>
                <a:gd name="T17" fmla="*/ 0 h 3288"/>
                <a:gd name="T18" fmla="*/ 2158 w 3199"/>
                <a:gd name="T19" fmla="*/ 59 h 3288"/>
                <a:gd name="T20" fmla="*/ 1920 w 3199"/>
                <a:gd name="T21" fmla="*/ 220 h 3288"/>
                <a:gd name="T22" fmla="*/ 1759 w 3199"/>
                <a:gd name="T23" fmla="*/ 458 h 3288"/>
                <a:gd name="T24" fmla="*/ 1700 w 3199"/>
                <a:gd name="T25" fmla="*/ 750 h 3288"/>
                <a:gd name="T26" fmla="*/ 1751 w 3199"/>
                <a:gd name="T27" fmla="*/ 1020 h 3288"/>
                <a:gd name="T28" fmla="*/ 94 w 3199"/>
                <a:gd name="T29" fmla="*/ 2730 h 3288"/>
                <a:gd name="T30" fmla="*/ 1 w 3199"/>
                <a:gd name="T31" fmla="*/ 2964 h 3288"/>
                <a:gd name="T32" fmla="*/ 101 w 3199"/>
                <a:gd name="T33" fmla="*/ 3195 h 3288"/>
                <a:gd name="T34" fmla="*/ 102 w 3199"/>
                <a:gd name="T35" fmla="*/ 3195 h 3288"/>
                <a:gd name="T36" fmla="*/ 330 w 3199"/>
                <a:gd name="T37" fmla="*/ 3288 h 3288"/>
                <a:gd name="T38" fmla="*/ 336 w 3199"/>
                <a:gd name="T39" fmla="*/ 3288 h 3288"/>
                <a:gd name="T40" fmla="*/ 567 w 3199"/>
                <a:gd name="T41" fmla="*/ 3188 h 3288"/>
                <a:gd name="T42" fmla="*/ 2234 w 3199"/>
                <a:gd name="T43" fmla="*/ 1467 h 3288"/>
                <a:gd name="T44" fmla="*/ 2450 w 3199"/>
                <a:gd name="T45" fmla="*/ 1499 h 3288"/>
                <a:gd name="T46" fmla="*/ 2741 w 3199"/>
                <a:gd name="T47" fmla="*/ 1440 h 3288"/>
                <a:gd name="T48" fmla="*/ 2980 w 3199"/>
                <a:gd name="T49" fmla="*/ 1280 h 3288"/>
                <a:gd name="T50" fmla="*/ 3140 w 3199"/>
                <a:gd name="T51" fmla="*/ 1042 h 3288"/>
                <a:gd name="T52" fmla="*/ 3199 w 3199"/>
                <a:gd name="T53" fmla="*/ 750 h 3288"/>
                <a:gd name="T54" fmla="*/ 3181 w 3199"/>
                <a:gd name="T55" fmla="*/ 588 h 3288"/>
                <a:gd name="T56" fmla="*/ 2995 w 3199"/>
                <a:gd name="T57" fmla="*/ 980 h 3288"/>
                <a:gd name="T58" fmla="*/ 2868 w 3199"/>
                <a:gd name="T59" fmla="*/ 1168 h 3288"/>
                <a:gd name="T60" fmla="*/ 2680 w 3199"/>
                <a:gd name="T61" fmla="*/ 1295 h 3288"/>
                <a:gd name="T62" fmla="*/ 2450 w 3199"/>
                <a:gd name="T63" fmla="*/ 1342 h 3288"/>
                <a:gd name="T64" fmla="*/ 2240 w 3199"/>
                <a:gd name="T65" fmla="*/ 1303 h 3288"/>
                <a:gd name="T66" fmla="*/ 2155 w 3199"/>
                <a:gd name="T67" fmla="*/ 1321 h 3288"/>
                <a:gd name="T68" fmla="*/ 453 w 3199"/>
                <a:gd name="T69" fmla="*/ 3078 h 3288"/>
                <a:gd name="T70" fmla="*/ 212 w 3199"/>
                <a:gd name="T71" fmla="*/ 3082 h 3288"/>
                <a:gd name="T72" fmla="*/ 211 w 3199"/>
                <a:gd name="T73" fmla="*/ 3082 h 3288"/>
                <a:gd name="T74" fmla="*/ 159 w 3199"/>
                <a:gd name="T75" fmla="*/ 2961 h 3288"/>
                <a:gd name="T76" fmla="*/ 207 w 3199"/>
                <a:gd name="T77" fmla="*/ 2840 h 3288"/>
                <a:gd name="T78" fmla="*/ 1901 w 3199"/>
                <a:gd name="T79" fmla="*/ 1092 h 3288"/>
                <a:gd name="T80" fmla="*/ 1915 w 3199"/>
                <a:gd name="T81" fmla="*/ 1003 h 3288"/>
                <a:gd name="T82" fmla="*/ 1858 w 3199"/>
                <a:gd name="T83" fmla="*/ 750 h 3288"/>
                <a:gd name="T84" fmla="*/ 1904 w 3199"/>
                <a:gd name="T85" fmla="*/ 519 h 3288"/>
                <a:gd name="T86" fmla="*/ 2031 w 3199"/>
                <a:gd name="T87" fmla="*/ 331 h 3288"/>
                <a:gd name="T88" fmla="*/ 2219 w 3199"/>
                <a:gd name="T89" fmla="*/ 204 h 3288"/>
                <a:gd name="T90" fmla="*/ 2411 w 3199"/>
                <a:gd name="T91" fmla="*/ 159 h 3288"/>
                <a:gd name="T92" fmla="*/ 2065 w 3199"/>
                <a:gd name="T93" fmla="*/ 505 h 3288"/>
                <a:gd name="T94" fmla="*/ 2065 w 3199"/>
                <a:gd name="T95" fmla="*/ 616 h 3288"/>
                <a:gd name="T96" fmla="*/ 2579 w 3199"/>
                <a:gd name="T97" fmla="*/ 1130 h 3288"/>
                <a:gd name="T98" fmla="*/ 2690 w 3199"/>
                <a:gd name="T99" fmla="*/ 1130 h 3288"/>
                <a:gd name="T100" fmla="*/ 3041 w 3199"/>
                <a:gd name="T101" fmla="*/ 780 h 3288"/>
                <a:gd name="T102" fmla="*/ 2995 w 3199"/>
                <a:gd name="T103" fmla="*/ 980 h 3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9" h="3288">
                  <a:moveTo>
                    <a:pt x="3181" y="588"/>
                  </a:moveTo>
                  <a:cubicBezTo>
                    <a:pt x="3175" y="560"/>
                    <a:pt x="3154" y="537"/>
                    <a:pt x="3126" y="529"/>
                  </a:cubicBezTo>
                  <a:cubicBezTo>
                    <a:pt x="3098" y="521"/>
                    <a:pt x="3069" y="529"/>
                    <a:pt x="3048" y="549"/>
                  </a:cubicBezTo>
                  <a:cubicBezTo>
                    <a:pt x="2634" y="963"/>
                    <a:pt x="2634" y="963"/>
                    <a:pt x="2634" y="963"/>
                  </a:cubicBezTo>
                  <a:cubicBezTo>
                    <a:pt x="2232" y="561"/>
                    <a:pt x="2232" y="561"/>
                    <a:pt x="2232" y="561"/>
                  </a:cubicBezTo>
                  <a:cubicBezTo>
                    <a:pt x="2643" y="149"/>
                    <a:pt x="2643" y="149"/>
                    <a:pt x="2643" y="149"/>
                  </a:cubicBezTo>
                  <a:cubicBezTo>
                    <a:pt x="2664" y="129"/>
                    <a:pt x="2672" y="99"/>
                    <a:pt x="2663" y="71"/>
                  </a:cubicBezTo>
                  <a:cubicBezTo>
                    <a:pt x="2655" y="43"/>
                    <a:pt x="2632" y="22"/>
                    <a:pt x="2604" y="16"/>
                  </a:cubicBezTo>
                  <a:cubicBezTo>
                    <a:pt x="2553" y="6"/>
                    <a:pt x="2501" y="0"/>
                    <a:pt x="2450" y="0"/>
                  </a:cubicBezTo>
                  <a:cubicBezTo>
                    <a:pt x="2348" y="0"/>
                    <a:pt x="2250" y="20"/>
                    <a:pt x="2158" y="59"/>
                  </a:cubicBezTo>
                  <a:cubicBezTo>
                    <a:pt x="2069" y="97"/>
                    <a:pt x="1988" y="151"/>
                    <a:pt x="1920" y="220"/>
                  </a:cubicBezTo>
                  <a:cubicBezTo>
                    <a:pt x="1851" y="289"/>
                    <a:pt x="1797" y="369"/>
                    <a:pt x="1759" y="458"/>
                  </a:cubicBezTo>
                  <a:cubicBezTo>
                    <a:pt x="1720" y="551"/>
                    <a:pt x="1700" y="649"/>
                    <a:pt x="1700" y="750"/>
                  </a:cubicBezTo>
                  <a:cubicBezTo>
                    <a:pt x="1700" y="843"/>
                    <a:pt x="1717" y="933"/>
                    <a:pt x="1751" y="1020"/>
                  </a:cubicBezTo>
                  <a:cubicBezTo>
                    <a:pt x="94" y="2730"/>
                    <a:pt x="94" y="2730"/>
                    <a:pt x="94" y="2730"/>
                  </a:cubicBezTo>
                  <a:cubicBezTo>
                    <a:pt x="33" y="2793"/>
                    <a:pt x="0" y="2876"/>
                    <a:pt x="1" y="2964"/>
                  </a:cubicBezTo>
                  <a:cubicBezTo>
                    <a:pt x="3" y="3052"/>
                    <a:pt x="38" y="3134"/>
                    <a:pt x="101" y="3195"/>
                  </a:cubicBezTo>
                  <a:cubicBezTo>
                    <a:pt x="101" y="3195"/>
                    <a:pt x="101" y="3195"/>
                    <a:pt x="102" y="3195"/>
                  </a:cubicBezTo>
                  <a:cubicBezTo>
                    <a:pt x="163" y="3255"/>
                    <a:pt x="244" y="3288"/>
                    <a:pt x="330" y="3288"/>
                  </a:cubicBezTo>
                  <a:cubicBezTo>
                    <a:pt x="332" y="3288"/>
                    <a:pt x="334" y="3288"/>
                    <a:pt x="336" y="3288"/>
                  </a:cubicBezTo>
                  <a:cubicBezTo>
                    <a:pt x="424" y="3286"/>
                    <a:pt x="506" y="3251"/>
                    <a:pt x="567" y="3188"/>
                  </a:cubicBezTo>
                  <a:cubicBezTo>
                    <a:pt x="2234" y="1467"/>
                    <a:pt x="2234" y="1467"/>
                    <a:pt x="2234" y="1467"/>
                  </a:cubicBezTo>
                  <a:cubicBezTo>
                    <a:pt x="2304" y="1488"/>
                    <a:pt x="2377" y="1499"/>
                    <a:pt x="2450" y="1499"/>
                  </a:cubicBezTo>
                  <a:cubicBezTo>
                    <a:pt x="2551" y="1499"/>
                    <a:pt x="2649" y="1479"/>
                    <a:pt x="2741" y="1440"/>
                  </a:cubicBezTo>
                  <a:cubicBezTo>
                    <a:pt x="2831" y="1403"/>
                    <a:pt x="2911" y="1349"/>
                    <a:pt x="2980" y="1280"/>
                  </a:cubicBezTo>
                  <a:cubicBezTo>
                    <a:pt x="3048" y="1211"/>
                    <a:pt x="3102" y="1131"/>
                    <a:pt x="3140" y="1042"/>
                  </a:cubicBezTo>
                  <a:cubicBezTo>
                    <a:pt x="3179" y="949"/>
                    <a:pt x="3199" y="851"/>
                    <a:pt x="3199" y="750"/>
                  </a:cubicBezTo>
                  <a:cubicBezTo>
                    <a:pt x="3199" y="696"/>
                    <a:pt x="3193" y="642"/>
                    <a:pt x="3181" y="588"/>
                  </a:cubicBezTo>
                  <a:close/>
                  <a:moveTo>
                    <a:pt x="2995" y="980"/>
                  </a:moveTo>
                  <a:cubicBezTo>
                    <a:pt x="2965" y="1051"/>
                    <a:pt x="2922" y="1114"/>
                    <a:pt x="2868" y="1168"/>
                  </a:cubicBezTo>
                  <a:cubicBezTo>
                    <a:pt x="2814" y="1223"/>
                    <a:pt x="2750" y="1265"/>
                    <a:pt x="2680" y="1295"/>
                  </a:cubicBezTo>
                  <a:cubicBezTo>
                    <a:pt x="2607" y="1326"/>
                    <a:pt x="2529" y="1342"/>
                    <a:pt x="2450" y="1342"/>
                  </a:cubicBezTo>
                  <a:cubicBezTo>
                    <a:pt x="2379" y="1342"/>
                    <a:pt x="2308" y="1329"/>
                    <a:pt x="2240" y="1303"/>
                  </a:cubicBezTo>
                  <a:cubicBezTo>
                    <a:pt x="2210" y="1291"/>
                    <a:pt x="2177" y="1299"/>
                    <a:pt x="2155" y="1321"/>
                  </a:cubicBezTo>
                  <a:cubicBezTo>
                    <a:pt x="453" y="3078"/>
                    <a:pt x="453" y="3078"/>
                    <a:pt x="453" y="3078"/>
                  </a:cubicBezTo>
                  <a:cubicBezTo>
                    <a:pt x="388" y="3146"/>
                    <a:pt x="279" y="3147"/>
                    <a:pt x="212" y="3082"/>
                  </a:cubicBezTo>
                  <a:cubicBezTo>
                    <a:pt x="211" y="3082"/>
                    <a:pt x="211" y="3082"/>
                    <a:pt x="211" y="3082"/>
                  </a:cubicBezTo>
                  <a:cubicBezTo>
                    <a:pt x="178" y="3050"/>
                    <a:pt x="160" y="3007"/>
                    <a:pt x="159" y="2961"/>
                  </a:cubicBezTo>
                  <a:cubicBezTo>
                    <a:pt x="158" y="2916"/>
                    <a:pt x="175" y="2872"/>
                    <a:pt x="207" y="2840"/>
                  </a:cubicBezTo>
                  <a:cubicBezTo>
                    <a:pt x="1901" y="1092"/>
                    <a:pt x="1901" y="1092"/>
                    <a:pt x="1901" y="1092"/>
                  </a:cubicBezTo>
                  <a:cubicBezTo>
                    <a:pt x="1924" y="1068"/>
                    <a:pt x="1929" y="1033"/>
                    <a:pt x="1915" y="1003"/>
                  </a:cubicBezTo>
                  <a:cubicBezTo>
                    <a:pt x="1877" y="923"/>
                    <a:pt x="1858" y="837"/>
                    <a:pt x="1858" y="750"/>
                  </a:cubicBezTo>
                  <a:cubicBezTo>
                    <a:pt x="1858" y="670"/>
                    <a:pt x="1873" y="592"/>
                    <a:pt x="1904" y="519"/>
                  </a:cubicBezTo>
                  <a:cubicBezTo>
                    <a:pt x="1934" y="449"/>
                    <a:pt x="1977" y="386"/>
                    <a:pt x="2031" y="331"/>
                  </a:cubicBezTo>
                  <a:cubicBezTo>
                    <a:pt x="2085" y="277"/>
                    <a:pt x="2149" y="234"/>
                    <a:pt x="2219" y="204"/>
                  </a:cubicBezTo>
                  <a:cubicBezTo>
                    <a:pt x="2280" y="179"/>
                    <a:pt x="2344" y="163"/>
                    <a:pt x="2411" y="159"/>
                  </a:cubicBezTo>
                  <a:cubicBezTo>
                    <a:pt x="2065" y="505"/>
                    <a:pt x="2065" y="505"/>
                    <a:pt x="2065" y="505"/>
                  </a:cubicBezTo>
                  <a:cubicBezTo>
                    <a:pt x="2034" y="536"/>
                    <a:pt x="2034" y="586"/>
                    <a:pt x="2065" y="616"/>
                  </a:cubicBezTo>
                  <a:cubicBezTo>
                    <a:pt x="2579" y="1130"/>
                    <a:pt x="2579" y="1130"/>
                    <a:pt x="2579" y="1130"/>
                  </a:cubicBezTo>
                  <a:cubicBezTo>
                    <a:pt x="2609" y="1161"/>
                    <a:pt x="2659" y="1161"/>
                    <a:pt x="2690" y="1130"/>
                  </a:cubicBezTo>
                  <a:cubicBezTo>
                    <a:pt x="3041" y="780"/>
                    <a:pt x="3041" y="780"/>
                    <a:pt x="3041" y="780"/>
                  </a:cubicBezTo>
                  <a:cubicBezTo>
                    <a:pt x="3037" y="849"/>
                    <a:pt x="3022" y="916"/>
                    <a:pt x="2995" y="9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15" name="Freeform 341">
              <a:extLst>
                <a:ext uri="{FF2B5EF4-FFF2-40B4-BE49-F238E27FC236}">
                  <a16:creationId xmlns:a16="http://schemas.microsoft.com/office/drawing/2014/main" id="{C868E4CB-5647-CADF-1438-38AA282B7110}"/>
                </a:ext>
              </a:extLst>
            </p:cNvPr>
            <p:cNvSpPr>
              <a:spLocks noEditPoints="1"/>
            </p:cNvSpPr>
            <p:nvPr/>
          </p:nvSpPr>
          <p:spPr bwMode="auto">
            <a:xfrm>
              <a:off x="23244172" y="18759489"/>
              <a:ext cx="13303249" cy="13538199"/>
            </a:xfrm>
            <a:custGeom>
              <a:avLst/>
              <a:gdLst>
                <a:gd name="T0" fmla="*/ 486 w 1467"/>
                <a:gd name="T1" fmla="*/ 24 h 1496"/>
                <a:gd name="T2" fmla="*/ 429 w 1467"/>
                <a:gd name="T3" fmla="*/ 0 h 1496"/>
                <a:gd name="T4" fmla="*/ 429 w 1467"/>
                <a:gd name="T5" fmla="*/ 0 h 1496"/>
                <a:gd name="T6" fmla="*/ 372 w 1467"/>
                <a:gd name="T7" fmla="*/ 24 h 1496"/>
                <a:gd name="T8" fmla="*/ 29 w 1467"/>
                <a:gd name="T9" fmla="*/ 389 h 1496"/>
                <a:gd name="T10" fmla="*/ 29 w 1467"/>
                <a:gd name="T11" fmla="*/ 498 h 1496"/>
                <a:gd name="T12" fmla="*/ 900 w 1467"/>
                <a:gd name="T13" fmla="*/ 1396 h 1496"/>
                <a:gd name="T14" fmla="*/ 1131 w 1467"/>
                <a:gd name="T15" fmla="*/ 1496 h 1496"/>
                <a:gd name="T16" fmla="*/ 1137 w 1467"/>
                <a:gd name="T17" fmla="*/ 1496 h 1496"/>
                <a:gd name="T18" fmla="*/ 1365 w 1467"/>
                <a:gd name="T19" fmla="*/ 1403 h 1496"/>
                <a:gd name="T20" fmla="*/ 1366 w 1467"/>
                <a:gd name="T21" fmla="*/ 1403 h 1496"/>
                <a:gd name="T22" fmla="*/ 1466 w 1467"/>
                <a:gd name="T23" fmla="*/ 1172 h 1496"/>
                <a:gd name="T24" fmla="*/ 1373 w 1467"/>
                <a:gd name="T25" fmla="*/ 938 h 1496"/>
                <a:gd name="T26" fmla="*/ 486 w 1467"/>
                <a:gd name="T27" fmla="*/ 24 h 1496"/>
                <a:gd name="T28" fmla="*/ 1308 w 1467"/>
                <a:gd name="T29" fmla="*/ 1169 h 1496"/>
                <a:gd name="T30" fmla="*/ 1256 w 1467"/>
                <a:gd name="T31" fmla="*/ 1290 h 1496"/>
                <a:gd name="T32" fmla="*/ 1255 w 1467"/>
                <a:gd name="T33" fmla="*/ 1290 h 1496"/>
                <a:gd name="T34" fmla="*/ 1014 w 1467"/>
                <a:gd name="T35" fmla="*/ 1286 h 1496"/>
                <a:gd name="T36" fmla="*/ 195 w 1467"/>
                <a:gd name="T37" fmla="*/ 442 h 1496"/>
                <a:gd name="T38" fmla="*/ 430 w 1467"/>
                <a:gd name="T39" fmla="*/ 192 h 1496"/>
                <a:gd name="T40" fmla="*/ 1260 w 1467"/>
                <a:gd name="T41" fmla="*/ 1048 h 1496"/>
                <a:gd name="T42" fmla="*/ 1308 w 1467"/>
                <a:gd name="T43" fmla="*/ 1169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7" h="1496">
                  <a:moveTo>
                    <a:pt x="486" y="24"/>
                  </a:moveTo>
                  <a:cubicBezTo>
                    <a:pt x="471" y="8"/>
                    <a:pt x="451" y="0"/>
                    <a:pt x="429" y="0"/>
                  </a:cubicBezTo>
                  <a:cubicBezTo>
                    <a:pt x="429" y="0"/>
                    <a:pt x="429" y="0"/>
                    <a:pt x="429" y="0"/>
                  </a:cubicBezTo>
                  <a:cubicBezTo>
                    <a:pt x="407" y="0"/>
                    <a:pt x="387" y="9"/>
                    <a:pt x="372" y="24"/>
                  </a:cubicBezTo>
                  <a:cubicBezTo>
                    <a:pt x="29" y="389"/>
                    <a:pt x="29" y="389"/>
                    <a:pt x="29" y="389"/>
                  </a:cubicBezTo>
                  <a:cubicBezTo>
                    <a:pt x="0" y="420"/>
                    <a:pt x="0" y="468"/>
                    <a:pt x="29" y="498"/>
                  </a:cubicBezTo>
                  <a:cubicBezTo>
                    <a:pt x="900" y="1396"/>
                    <a:pt x="900" y="1396"/>
                    <a:pt x="900" y="1396"/>
                  </a:cubicBezTo>
                  <a:cubicBezTo>
                    <a:pt x="961" y="1459"/>
                    <a:pt x="1043" y="1494"/>
                    <a:pt x="1131" y="1496"/>
                  </a:cubicBezTo>
                  <a:cubicBezTo>
                    <a:pt x="1133" y="1496"/>
                    <a:pt x="1135" y="1496"/>
                    <a:pt x="1137" y="1496"/>
                  </a:cubicBezTo>
                  <a:cubicBezTo>
                    <a:pt x="1223" y="1496"/>
                    <a:pt x="1304" y="1463"/>
                    <a:pt x="1365" y="1403"/>
                  </a:cubicBezTo>
                  <a:cubicBezTo>
                    <a:pt x="1366" y="1403"/>
                    <a:pt x="1366" y="1403"/>
                    <a:pt x="1366" y="1403"/>
                  </a:cubicBezTo>
                  <a:cubicBezTo>
                    <a:pt x="1429" y="1341"/>
                    <a:pt x="1464" y="1260"/>
                    <a:pt x="1466" y="1172"/>
                  </a:cubicBezTo>
                  <a:cubicBezTo>
                    <a:pt x="1467" y="1084"/>
                    <a:pt x="1434" y="1001"/>
                    <a:pt x="1373" y="938"/>
                  </a:cubicBezTo>
                  <a:lnTo>
                    <a:pt x="486" y="24"/>
                  </a:lnTo>
                  <a:close/>
                  <a:moveTo>
                    <a:pt x="1308" y="1169"/>
                  </a:moveTo>
                  <a:cubicBezTo>
                    <a:pt x="1307" y="1215"/>
                    <a:pt x="1289" y="1258"/>
                    <a:pt x="1256" y="1290"/>
                  </a:cubicBezTo>
                  <a:cubicBezTo>
                    <a:pt x="1256" y="1290"/>
                    <a:pt x="1256" y="1290"/>
                    <a:pt x="1255" y="1290"/>
                  </a:cubicBezTo>
                  <a:cubicBezTo>
                    <a:pt x="1188" y="1356"/>
                    <a:pt x="1079" y="1354"/>
                    <a:pt x="1014" y="1286"/>
                  </a:cubicBezTo>
                  <a:cubicBezTo>
                    <a:pt x="195" y="442"/>
                    <a:pt x="195" y="442"/>
                    <a:pt x="195" y="442"/>
                  </a:cubicBezTo>
                  <a:cubicBezTo>
                    <a:pt x="430" y="192"/>
                    <a:pt x="430" y="192"/>
                    <a:pt x="430" y="192"/>
                  </a:cubicBezTo>
                  <a:cubicBezTo>
                    <a:pt x="1260" y="1048"/>
                    <a:pt x="1260" y="1048"/>
                    <a:pt x="1260" y="1048"/>
                  </a:cubicBezTo>
                  <a:cubicBezTo>
                    <a:pt x="1292" y="1080"/>
                    <a:pt x="1309" y="1124"/>
                    <a:pt x="1308"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16" name="Freeform 342">
              <a:extLst>
                <a:ext uri="{FF2B5EF4-FFF2-40B4-BE49-F238E27FC236}">
                  <a16:creationId xmlns:a16="http://schemas.microsoft.com/office/drawing/2014/main" id="{8D44E7DF-14D9-CC20-B3FA-9927D211C6F0}"/>
                </a:ext>
              </a:extLst>
            </p:cNvPr>
            <p:cNvSpPr>
              <a:spLocks noEditPoints="1"/>
            </p:cNvSpPr>
            <p:nvPr/>
          </p:nvSpPr>
          <p:spPr bwMode="auto">
            <a:xfrm>
              <a:off x="7537450" y="2543175"/>
              <a:ext cx="14292264" cy="14516098"/>
            </a:xfrm>
            <a:custGeom>
              <a:avLst/>
              <a:gdLst>
                <a:gd name="T0" fmla="*/ 458 w 1576"/>
                <a:gd name="T1" fmla="*/ 1440 h 1604"/>
                <a:gd name="T2" fmla="*/ 749 w 1576"/>
                <a:gd name="T3" fmla="*/ 1499 h 1604"/>
                <a:gd name="T4" fmla="*/ 965 w 1576"/>
                <a:gd name="T5" fmla="*/ 1467 h 1604"/>
                <a:gd name="T6" fmla="*/ 1073 w 1576"/>
                <a:gd name="T7" fmla="*/ 1580 h 1604"/>
                <a:gd name="T8" fmla="*/ 1128 w 1576"/>
                <a:gd name="T9" fmla="*/ 1604 h 1604"/>
                <a:gd name="T10" fmla="*/ 1130 w 1576"/>
                <a:gd name="T11" fmla="*/ 1604 h 1604"/>
                <a:gd name="T12" fmla="*/ 1185 w 1576"/>
                <a:gd name="T13" fmla="*/ 1582 h 1604"/>
                <a:gd name="T14" fmla="*/ 1544 w 1576"/>
                <a:gd name="T15" fmla="*/ 1233 h 1604"/>
                <a:gd name="T16" fmla="*/ 1546 w 1576"/>
                <a:gd name="T17" fmla="*/ 1122 h 1604"/>
                <a:gd name="T18" fmla="*/ 1448 w 1576"/>
                <a:gd name="T19" fmla="*/ 1020 h 1604"/>
                <a:gd name="T20" fmla="*/ 1499 w 1576"/>
                <a:gd name="T21" fmla="*/ 750 h 1604"/>
                <a:gd name="T22" fmla="*/ 1440 w 1576"/>
                <a:gd name="T23" fmla="*/ 458 h 1604"/>
                <a:gd name="T24" fmla="*/ 1279 w 1576"/>
                <a:gd name="T25" fmla="*/ 220 h 1604"/>
                <a:gd name="T26" fmla="*/ 1041 w 1576"/>
                <a:gd name="T27" fmla="*/ 59 h 1604"/>
                <a:gd name="T28" fmla="*/ 749 w 1576"/>
                <a:gd name="T29" fmla="*/ 0 h 1604"/>
                <a:gd name="T30" fmla="*/ 595 w 1576"/>
                <a:gd name="T31" fmla="*/ 16 h 1604"/>
                <a:gd name="T32" fmla="*/ 536 w 1576"/>
                <a:gd name="T33" fmla="*/ 71 h 1604"/>
                <a:gd name="T34" fmla="*/ 556 w 1576"/>
                <a:gd name="T35" fmla="*/ 149 h 1604"/>
                <a:gd name="T36" fmla="*/ 967 w 1576"/>
                <a:gd name="T37" fmla="*/ 561 h 1604"/>
                <a:gd name="T38" fmla="*/ 565 w 1576"/>
                <a:gd name="T39" fmla="*/ 963 h 1604"/>
                <a:gd name="T40" fmla="*/ 151 w 1576"/>
                <a:gd name="T41" fmla="*/ 549 h 1604"/>
                <a:gd name="T42" fmla="*/ 73 w 1576"/>
                <a:gd name="T43" fmla="*/ 529 h 1604"/>
                <a:gd name="T44" fmla="*/ 18 w 1576"/>
                <a:gd name="T45" fmla="*/ 588 h 1604"/>
                <a:gd name="T46" fmla="*/ 0 w 1576"/>
                <a:gd name="T47" fmla="*/ 750 h 1604"/>
                <a:gd name="T48" fmla="*/ 59 w 1576"/>
                <a:gd name="T49" fmla="*/ 1042 h 1604"/>
                <a:gd name="T50" fmla="*/ 219 w 1576"/>
                <a:gd name="T51" fmla="*/ 1280 h 1604"/>
                <a:gd name="T52" fmla="*/ 458 w 1576"/>
                <a:gd name="T53" fmla="*/ 1440 h 1604"/>
                <a:gd name="T54" fmla="*/ 158 w 1576"/>
                <a:gd name="T55" fmla="*/ 780 h 1604"/>
                <a:gd name="T56" fmla="*/ 509 w 1576"/>
                <a:gd name="T57" fmla="*/ 1130 h 1604"/>
                <a:gd name="T58" fmla="*/ 620 w 1576"/>
                <a:gd name="T59" fmla="*/ 1130 h 1604"/>
                <a:gd name="T60" fmla="*/ 1134 w 1576"/>
                <a:gd name="T61" fmla="*/ 616 h 1604"/>
                <a:gd name="T62" fmla="*/ 1134 w 1576"/>
                <a:gd name="T63" fmla="*/ 505 h 1604"/>
                <a:gd name="T64" fmla="*/ 788 w 1576"/>
                <a:gd name="T65" fmla="*/ 159 h 1604"/>
                <a:gd name="T66" fmla="*/ 980 w 1576"/>
                <a:gd name="T67" fmla="*/ 204 h 1604"/>
                <a:gd name="T68" fmla="*/ 1168 w 1576"/>
                <a:gd name="T69" fmla="*/ 331 h 1604"/>
                <a:gd name="T70" fmla="*/ 1295 w 1576"/>
                <a:gd name="T71" fmla="*/ 519 h 1604"/>
                <a:gd name="T72" fmla="*/ 1341 w 1576"/>
                <a:gd name="T73" fmla="*/ 750 h 1604"/>
                <a:gd name="T74" fmla="*/ 1284 w 1576"/>
                <a:gd name="T75" fmla="*/ 1003 h 1604"/>
                <a:gd name="T76" fmla="*/ 1298 w 1576"/>
                <a:gd name="T77" fmla="*/ 1091 h 1604"/>
                <a:gd name="T78" fmla="*/ 1378 w 1576"/>
                <a:gd name="T79" fmla="*/ 1174 h 1604"/>
                <a:gd name="T80" fmla="*/ 1132 w 1576"/>
                <a:gd name="T81" fmla="*/ 1413 h 1604"/>
                <a:gd name="T82" fmla="*/ 1044 w 1576"/>
                <a:gd name="T83" fmla="*/ 1322 h 1604"/>
                <a:gd name="T84" fmla="*/ 987 w 1576"/>
                <a:gd name="T85" fmla="*/ 1297 h 1604"/>
                <a:gd name="T86" fmla="*/ 959 w 1576"/>
                <a:gd name="T87" fmla="*/ 1303 h 1604"/>
                <a:gd name="T88" fmla="*/ 749 w 1576"/>
                <a:gd name="T89" fmla="*/ 1342 h 1604"/>
                <a:gd name="T90" fmla="*/ 519 w 1576"/>
                <a:gd name="T91" fmla="*/ 1295 h 1604"/>
                <a:gd name="T92" fmla="*/ 331 w 1576"/>
                <a:gd name="T93" fmla="*/ 1168 h 1604"/>
                <a:gd name="T94" fmla="*/ 204 w 1576"/>
                <a:gd name="T95" fmla="*/ 980 h 1604"/>
                <a:gd name="T96" fmla="*/ 158 w 1576"/>
                <a:gd name="T97" fmla="*/ 78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6" h="1604">
                  <a:moveTo>
                    <a:pt x="458" y="1440"/>
                  </a:moveTo>
                  <a:cubicBezTo>
                    <a:pt x="550" y="1479"/>
                    <a:pt x="648" y="1499"/>
                    <a:pt x="749" y="1499"/>
                  </a:cubicBezTo>
                  <a:cubicBezTo>
                    <a:pt x="822" y="1499"/>
                    <a:pt x="895" y="1488"/>
                    <a:pt x="965" y="1467"/>
                  </a:cubicBezTo>
                  <a:cubicBezTo>
                    <a:pt x="1073" y="1580"/>
                    <a:pt x="1073" y="1580"/>
                    <a:pt x="1073" y="1580"/>
                  </a:cubicBezTo>
                  <a:cubicBezTo>
                    <a:pt x="1087" y="1595"/>
                    <a:pt x="1107" y="1603"/>
                    <a:pt x="1128" y="1604"/>
                  </a:cubicBezTo>
                  <a:cubicBezTo>
                    <a:pt x="1129" y="1604"/>
                    <a:pt x="1129" y="1604"/>
                    <a:pt x="1130" y="1604"/>
                  </a:cubicBezTo>
                  <a:cubicBezTo>
                    <a:pt x="1150" y="1604"/>
                    <a:pt x="1170" y="1596"/>
                    <a:pt x="1185" y="1582"/>
                  </a:cubicBezTo>
                  <a:cubicBezTo>
                    <a:pt x="1544" y="1233"/>
                    <a:pt x="1544" y="1233"/>
                    <a:pt x="1544" y="1233"/>
                  </a:cubicBezTo>
                  <a:cubicBezTo>
                    <a:pt x="1575" y="1203"/>
                    <a:pt x="1576" y="1153"/>
                    <a:pt x="1546" y="1122"/>
                  </a:cubicBezTo>
                  <a:cubicBezTo>
                    <a:pt x="1448" y="1020"/>
                    <a:pt x="1448" y="1020"/>
                    <a:pt x="1448" y="1020"/>
                  </a:cubicBezTo>
                  <a:cubicBezTo>
                    <a:pt x="1482" y="933"/>
                    <a:pt x="1499" y="843"/>
                    <a:pt x="1499" y="750"/>
                  </a:cubicBezTo>
                  <a:cubicBezTo>
                    <a:pt x="1499" y="649"/>
                    <a:pt x="1479" y="551"/>
                    <a:pt x="1440" y="458"/>
                  </a:cubicBezTo>
                  <a:cubicBezTo>
                    <a:pt x="1402" y="369"/>
                    <a:pt x="1348" y="289"/>
                    <a:pt x="1279" y="220"/>
                  </a:cubicBezTo>
                  <a:cubicBezTo>
                    <a:pt x="1211" y="151"/>
                    <a:pt x="1130" y="97"/>
                    <a:pt x="1041" y="59"/>
                  </a:cubicBezTo>
                  <a:cubicBezTo>
                    <a:pt x="949" y="20"/>
                    <a:pt x="851" y="0"/>
                    <a:pt x="749" y="0"/>
                  </a:cubicBezTo>
                  <a:cubicBezTo>
                    <a:pt x="698" y="0"/>
                    <a:pt x="646" y="6"/>
                    <a:pt x="595" y="16"/>
                  </a:cubicBezTo>
                  <a:cubicBezTo>
                    <a:pt x="567" y="22"/>
                    <a:pt x="544" y="43"/>
                    <a:pt x="536" y="71"/>
                  </a:cubicBezTo>
                  <a:cubicBezTo>
                    <a:pt x="527" y="99"/>
                    <a:pt x="535" y="129"/>
                    <a:pt x="556" y="149"/>
                  </a:cubicBezTo>
                  <a:cubicBezTo>
                    <a:pt x="967" y="561"/>
                    <a:pt x="967" y="561"/>
                    <a:pt x="967" y="561"/>
                  </a:cubicBezTo>
                  <a:cubicBezTo>
                    <a:pt x="565" y="963"/>
                    <a:pt x="565" y="963"/>
                    <a:pt x="565" y="963"/>
                  </a:cubicBezTo>
                  <a:cubicBezTo>
                    <a:pt x="151" y="549"/>
                    <a:pt x="151" y="549"/>
                    <a:pt x="151" y="549"/>
                  </a:cubicBezTo>
                  <a:cubicBezTo>
                    <a:pt x="130" y="529"/>
                    <a:pt x="101" y="521"/>
                    <a:pt x="73" y="529"/>
                  </a:cubicBezTo>
                  <a:cubicBezTo>
                    <a:pt x="45" y="537"/>
                    <a:pt x="24" y="560"/>
                    <a:pt x="18" y="588"/>
                  </a:cubicBezTo>
                  <a:cubicBezTo>
                    <a:pt x="6" y="642"/>
                    <a:pt x="0" y="696"/>
                    <a:pt x="0" y="750"/>
                  </a:cubicBezTo>
                  <a:cubicBezTo>
                    <a:pt x="0" y="851"/>
                    <a:pt x="20" y="949"/>
                    <a:pt x="59" y="1042"/>
                  </a:cubicBezTo>
                  <a:cubicBezTo>
                    <a:pt x="97" y="1131"/>
                    <a:pt x="151" y="1211"/>
                    <a:pt x="219" y="1280"/>
                  </a:cubicBezTo>
                  <a:cubicBezTo>
                    <a:pt x="288" y="1349"/>
                    <a:pt x="368" y="1403"/>
                    <a:pt x="458" y="1440"/>
                  </a:cubicBezTo>
                  <a:close/>
                  <a:moveTo>
                    <a:pt x="158" y="780"/>
                  </a:moveTo>
                  <a:cubicBezTo>
                    <a:pt x="509" y="1130"/>
                    <a:pt x="509" y="1130"/>
                    <a:pt x="509" y="1130"/>
                  </a:cubicBezTo>
                  <a:cubicBezTo>
                    <a:pt x="540" y="1161"/>
                    <a:pt x="590" y="1161"/>
                    <a:pt x="620" y="1130"/>
                  </a:cubicBezTo>
                  <a:cubicBezTo>
                    <a:pt x="1134" y="616"/>
                    <a:pt x="1134" y="616"/>
                    <a:pt x="1134" y="616"/>
                  </a:cubicBezTo>
                  <a:cubicBezTo>
                    <a:pt x="1165" y="586"/>
                    <a:pt x="1165" y="536"/>
                    <a:pt x="1134" y="505"/>
                  </a:cubicBezTo>
                  <a:cubicBezTo>
                    <a:pt x="788" y="159"/>
                    <a:pt x="788" y="159"/>
                    <a:pt x="788" y="159"/>
                  </a:cubicBezTo>
                  <a:cubicBezTo>
                    <a:pt x="855" y="163"/>
                    <a:pt x="919" y="179"/>
                    <a:pt x="980" y="204"/>
                  </a:cubicBezTo>
                  <a:cubicBezTo>
                    <a:pt x="1050" y="234"/>
                    <a:pt x="1114" y="277"/>
                    <a:pt x="1168" y="331"/>
                  </a:cubicBezTo>
                  <a:cubicBezTo>
                    <a:pt x="1222" y="386"/>
                    <a:pt x="1265" y="449"/>
                    <a:pt x="1295" y="519"/>
                  </a:cubicBezTo>
                  <a:cubicBezTo>
                    <a:pt x="1326" y="592"/>
                    <a:pt x="1341" y="670"/>
                    <a:pt x="1341" y="750"/>
                  </a:cubicBezTo>
                  <a:cubicBezTo>
                    <a:pt x="1341" y="837"/>
                    <a:pt x="1322" y="923"/>
                    <a:pt x="1284" y="1003"/>
                  </a:cubicBezTo>
                  <a:cubicBezTo>
                    <a:pt x="1270" y="1033"/>
                    <a:pt x="1275" y="1068"/>
                    <a:pt x="1298" y="1091"/>
                  </a:cubicBezTo>
                  <a:cubicBezTo>
                    <a:pt x="1378" y="1174"/>
                    <a:pt x="1378" y="1174"/>
                    <a:pt x="1378" y="1174"/>
                  </a:cubicBezTo>
                  <a:cubicBezTo>
                    <a:pt x="1132" y="1413"/>
                    <a:pt x="1132" y="1413"/>
                    <a:pt x="1132" y="1413"/>
                  </a:cubicBezTo>
                  <a:cubicBezTo>
                    <a:pt x="1044" y="1322"/>
                    <a:pt x="1044" y="1322"/>
                    <a:pt x="1044" y="1322"/>
                  </a:cubicBezTo>
                  <a:cubicBezTo>
                    <a:pt x="1029" y="1306"/>
                    <a:pt x="1008" y="1297"/>
                    <a:pt x="987" y="1297"/>
                  </a:cubicBezTo>
                  <a:cubicBezTo>
                    <a:pt x="978" y="1297"/>
                    <a:pt x="968" y="1299"/>
                    <a:pt x="959" y="1303"/>
                  </a:cubicBezTo>
                  <a:cubicBezTo>
                    <a:pt x="891" y="1329"/>
                    <a:pt x="820" y="1342"/>
                    <a:pt x="749" y="1342"/>
                  </a:cubicBezTo>
                  <a:cubicBezTo>
                    <a:pt x="670" y="1342"/>
                    <a:pt x="592" y="1326"/>
                    <a:pt x="519" y="1295"/>
                  </a:cubicBezTo>
                  <a:cubicBezTo>
                    <a:pt x="449" y="1265"/>
                    <a:pt x="385" y="1223"/>
                    <a:pt x="331" y="1168"/>
                  </a:cubicBezTo>
                  <a:cubicBezTo>
                    <a:pt x="277" y="1114"/>
                    <a:pt x="234" y="1051"/>
                    <a:pt x="204" y="980"/>
                  </a:cubicBezTo>
                  <a:cubicBezTo>
                    <a:pt x="177" y="916"/>
                    <a:pt x="162" y="849"/>
                    <a:pt x="158" y="7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grpSp>
        <p:nvGrpSpPr>
          <p:cNvPr id="117" name="Group 116">
            <a:extLst>
              <a:ext uri="{FF2B5EF4-FFF2-40B4-BE49-F238E27FC236}">
                <a16:creationId xmlns:a16="http://schemas.microsoft.com/office/drawing/2014/main" id="{D8952A02-A98D-85A9-2A2E-A8F4D005BB3F}"/>
              </a:ext>
            </a:extLst>
          </p:cNvPr>
          <p:cNvGrpSpPr>
            <a:grpSpLocks noChangeAspect="1"/>
          </p:cNvGrpSpPr>
          <p:nvPr/>
        </p:nvGrpSpPr>
        <p:grpSpPr>
          <a:xfrm>
            <a:off x="4900609" y="2073274"/>
            <a:ext cx="274900" cy="274320"/>
            <a:chOff x="7775575" y="5516563"/>
            <a:chExt cx="27152601" cy="27095451"/>
          </a:xfrm>
          <a:solidFill>
            <a:schemeClr val="tx1"/>
          </a:solidFill>
        </p:grpSpPr>
        <p:sp>
          <p:nvSpPr>
            <p:cNvPr id="118" name="Freeform 119">
              <a:extLst>
                <a:ext uri="{FF2B5EF4-FFF2-40B4-BE49-F238E27FC236}">
                  <a16:creationId xmlns:a16="http://schemas.microsoft.com/office/drawing/2014/main" id="{69B2C1CA-4D8A-697F-205B-4962C452C666}"/>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19" name="Freeform 120">
              <a:extLst>
                <a:ext uri="{FF2B5EF4-FFF2-40B4-BE49-F238E27FC236}">
                  <a16:creationId xmlns:a16="http://schemas.microsoft.com/office/drawing/2014/main" id="{0A6A766A-85D8-A024-EEEA-18107E17C02E}"/>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120" name="Graphic 10">
            <a:extLst>
              <a:ext uri="{FF2B5EF4-FFF2-40B4-BE49-F238E27FC236}">
                <a16:creationId xmlns:a16="http://schemas.microsoft.com/office/drawing/2014/main" id="{254D6693-74A6-9FD2-C1B6-1818758BFB6F}"/>
              </a:ext>
            </a:extLst>
          </p:cNvPr>
          <p:cNvSpPr>
            <a:spLocks noChangeAspect="1"/>
          </p:cNvSpPr>
          <p:nvPr/>
        </p:nvSpPr>
        <p:spPr>
          <a:xfrm>
            <a:off x="4905216" y="2849402"/>
            <a:ext cx="265686" cy="274320"/>
          </a:xfrm>
          <a:custGeom>
            <a:avLst/>
            <a:gdLst>
              <a:gd name="connsiteX0" fmla="*/ 644843 w 644842"/>
              <a:gd name="connsiteY0" fmla="*/ 398145 h 665797"/>
              <a:gd name="connsiteX1" fmla="*/ 644843 w 644842"/>
              <a:gd name="connsiteY1" fmla="*/ 398145 h 665797"/>
              <a:gd name="connsiteX2" fmla="*/ 643890 w 644842"/>
              <a:gd name="connsiteY2" fmla="*/ 393382 h 665797"/>
              <a:gd name="connsiteX3" fmla="*/ 643890 w 644842"/>
              <a:gd name="connsiteY3" fmla="*/ 392430 h 665797"/>
              <a:gd name="connsiteX4" fmla="*/ 641985 w 644842"/>
              <a:gd name="connsiteY4" fmla="*/ 389573 h 665797"/>
              <a:gd name="connsiteX5" fmla="*/ 641985 w 644842"/>
              <a:gd name="connsiteY5" fmla="*/ 388620 h 665797"/>
              <a:gd name="connsiteX6" fmla="*/ 529590 w 644842"/>
              <a:gd name="connsiteY6" fmla="*/ 228600 h 665797"/>
              <a:gd name="connsiteX7" fmla="*/ 526733 w 644842"/>
              <a:gd name="connsiteY7" fmla="*/ 224790 h 665797"/>
              <a:gd name="connsiteX8" fmla="*/ 513398 w 644842"/>
              <a:gd name="connsiteY8" fmla="*/ 218123 h 665797"/>
              <a:gd name="connsiteX9" fmla="*/ 338137 w 644842"/>
              <a:gd name="connsiteY9" fmla="*/ 218123 h 665797"/>
              <a:gd name="connsiteX10" fmla="*/ 338137 w 644842"/>
              <a:gd name="connsiteY10" fmla="*/ 141923 h 665797"/>
              <a:gd name="connsiteX11" fmla="*/ 392430 w 644842"/>
              <a:gd name="connsiteY11" fmla="*/ 72390 h 665797"/>
              <a:gd name="connsiteX12" fmla="*/ 320040 w 644842"/>
              <a:gd name="connsiteY12" fmla="*/ 0 h 665797"/>
              <a:gd name="connsiteX13" fmla="*/ 247650 w 644842"/>
              <a:gd name="connsiteY13" fmla="*/ 72390 h 665797"/>
              <a:gd name="connsiteX14" fmla="*/ 301943 w 644842"/>
              <a:gd name="connsiteY14" fmla="*/ 141923 h 665797"/>
              <a:gd name="connsiteX15" fmla="*/ 301943 w 644842"/>
              <a:gd name="connsiteY15" fmla="*/ 218123 h 665797"/>
              <a:gd name="connsiteX16" fmla="*/ 127635 w 644842"/>
              <a:gd name="connsiteY16" fmla="*/ 218123 h 665797"/>
              <a:gd name="connsiteX17" fmla="*/ 117158 w 644842"/>
              <a:gd name="connsiteY17" fmla="*/ 221933 h 665797"/>
              <a:gd name="connsiteX18" fmla="*/ 107633 w 644842"/>
              <a:gd name="connsiteY18" fmla="*/ 228600 h 665797"/>
              <a:gd name="connsiteX19" fmla="*/ 2857 w 644842"/>
              <a:gd name="connsiteY19" fmla="*/ 387668 h 665797"/>
              <a:gd name="connsiteX20" fmla="*/ 2857 w 644842"/>
              <a:gd name="connsiteY20" fmla="*/ 387668 h 665797"/>
              <a:gd name="connsiteX21" fmla="*/ 953 w 644842"/>
              <a:gd name="connsiteY21" fmla="*/ 391478 h 665797"/>
              <a:gd name="connsiteX22" fmla="*/ 953 w 644842"/>
              <a:gd name="connsiteY22" fmla="*/ 392430 h 665797"/>
              <a:gd name="connsiteX23" fmla="*/ 0 w 644842"/>
              <a:gd name="connsiteY23" fmla="*/ 396240 h 665797"/>
              <a:gd name="connsiteX24" fmla="*/ 0 w 644842"/>
              <a:gd name="connsiteY24" fmla="*/ 397193 h 665797"/>
              <a:gd name="connsiteX25" fmla="*/ 0 w 644842"/>
              <a:gd name="connsiteY25" fmla="*/ 400050 h 665797"/>
              <a:gd name="connsiteX26" fmla="*/ 0 w 644842"/>
              <a:gd name="connsiteY26" fmla="*/ 401003 h 665797"/>
              <a:gd name="connsiteX27" fmla="*/ 0 w 644842"/>
              <a:gd name="connsiteY27" fmla="*/ 401003 h 665797"/>
              <a:gd name="connsiteX28" fmla="*/ 123825 w 644842"/>
              <a:gd name="connsiteY28" fmla="*/ 492443 h 665797"/>
              <a:gd name="connsiteX29" fmla="*/ 249555 w 644842"/>
              <a:gd name="connsiteY29" fmla="*/ 401955 h 665797"/>
              <a:gd name="connsiteX30" fmla="*/ 249555 w 644842"/>
              <a:gd name="connsiteY30" fmla="*/ 401003 h 665797"/>
              <a:gd name="connsiteX31" fmla="*/ 249555 w 644842"/>
              <a:gd name="connsiteY31" fmla="*/ 400050 h 665797"/>
              <a:gd name="connsiteX32" fmla="*/ 249555 w 644842"/>
              <a:gd name="connsiteY32" fmla="*/ 397193 h 665797"/>
              <a:gd name="connsiteX33" fmla="*/ 249555 w 644842"/>
              <a:gd name="connsiteY33" fmla="*/ 396240 h 665797"/>
              <a:gd name="connsiteX34" fmla="*/ 248603 w 644842"/>
              <a:gd name="connsiteY34" fmla="*/ 392430 h 665797"/>
              <a:gd name="connsiteX35" fmla="*/ 248603 w 644842"/>
              <a:gd name="connsiteY35" fmla="*/ 391478 h 665797"/>
              <a:gd name="connsiteX36" fmla="*/ 246698 w 644842"/>
              <a:gd name="connsiteY36" fmla="*/ 388620 h 665797"/>
              <a:gd name="connsiteX37" fmla="*/ 246698 w 644842"/>
              <a:gd name="connsiteY37" fmla="*/ 387668 h 665797"/>
              <a:gd name="connsiteX38" fmla="*/ 152400 w 644842"/>
              <a:gd name="connsiteY38" fmla="*/ 253365 h 665797"/>
              <a:gd name="connsiteX39" fmla="*/ 300990 w 644842"/>
              <a:gd name="connsiteY39" fmla="*/ 253365 h 665797"/>
              <a:gd name="connsiteX40" fmla="*/ 300990 w 644842"/>
              <a:gd name="connsiteY40" fmla="*/ 548640 h 665797"/>
              <a:gd name="connsiteX41" fmla="*/ 168592 w 644842"/>
              <a:gd name="connsiteY41" fmla="*/ 548640 h 665797"/>
              <a:gd name="connsiteX42" fmla="*/ 151448 w 644842"/>
              <a:gd name="connsiteY42" fmla="*/ 565785 h 665797"/>
              <a:gd name="connsiteX43" fmla="*/ 151448 w 644842"/>
              <a:gd name="connsiteY43" fmla="*/ 648653 h 665797"/>
              <a:gd name="connsiteX44" fmla="*/ 168592 w 644842"/>
              <a:gd name="connsiteY44" fmla="*/ 665798 h 665797"/>
              <a:gd name="connsiteX45" fmla="*/ 472440 w 644842"/>
              <a:gd name="connsiteY45" fmla="*/ 665798 h 665797"/>
              <a:gd name="connsiteX46" fmla="*/ 489585 w 644842"/>
              <a:gd name="connsiteY46" fmla="*/ 648653 h 665797"/>
              <a:gd name="connsiteX47" fmla="*/ 489585 w 644842"/>
              <a:gd name="connsiteY47" fmla="*/ 565785 h 665797"/>
              <a:gd name="connsiteX48" fmla="*/ 472440 w 644842"/>
              <a:gd name="connsiteY48" fmla="*/ 548640 h 665797"/>
              <a:gd name="connsiteX49" fmla="*/ 338137 w 644842"/>
              <a:gd name="connsiteY49" fmla="*/ 548640 h 665797"/>
              <a:gd name="connsiteX50" fmla="*/ 338137 w 644842"/>
              <a:gd name="connsiteY50" fmla="*/ 253365 h 665797"/>
              <a:gd name="connsiteX51" fmla="*/ 484823 w 644842"/>
              <a:gd name="connsiteY51" fmla="*/ 253365 h 665797"/>
              <a:gd name="connsiteX52" fmla="*/ 396240 w 644842"/>
              <a:gd name="connsiteY52" fmla="*/ 388620 h 665797"/>
              <a:gd name="connsiteX53" fmla="*/ 396240 w 644842"/>
              <a:gd name="connsiteY53" fmla="*/ 388620 h 665797"/>
              <a:gd name="connsiteX54" fmla="*/ 394335 w 644842"/>
              <a:gd name="connsiteY54" fmla="*/ 392430 h 665797"/>
              <a:gd name="connsiteX55" fmla="*/ 394335 w 644842"/>
              <a:gd name="connsiteY55" fmla="*/ 393382 h 665797"/>
              <a:gd name="connsiteX56" fmla="*/ 393383 w 644842"/>
              <a:gd name="connsiteY56" fmla="*/ 397193 h 665797"/>
              <a:gd name="connsiteX57" fmla="*/ 393383 w 644842"/>
              <a:gd name="connsiteY57" fmla="*/ 398145 h 665797"/>
              <a:gd name="connsiteX58" fmla="*/ 393383 w 644842"/>
              <a:gd name="connsiteY58" fmla="*/ 401003 h 665797"/>
              <a:gd name="connsiteX59" fmla="*/ 393383 w 644842"/>
              <a:gd name="connsiteY59" fmla="*/ 401955 h 665797"/>
              <a:gd name="connsiteX60" fmla="*/ 393383 w 644842"/>
              <a:gd name="connsiteY60" fmla="*/ 401955 h 665797"/>
              <a:gd name="connsiteX61" fmla="*/ 517208 w 644842"/>
              <a:gd name="connsiteY61" fmla="*/ 493395 h 665797"/>
              <a:gd name="connsiteX62" fmla="*/ 642938 w 644842"/>
              <a:gd name="connsiteY62" fmla="*/ 402907 h 665797"/>
              <a:gd name="connsiteX63" fmla="*/ 642938 w 644842"/>
              <a:gd name="connsiteY63" fmla="*/ 401955 h 665797"/>
              <a:gd name="connsiteX64" fmla="*/ 642938 w 644842"/>
              <a:gd name="connsiteY64" fmla="*/ 401003 h 665797"/>
              <a:gd name="connsiteX65" fmla="*/ 644843 w 644842"/>
              <a:gd name="connsiteY65" fmla="*/ 398145 h 665797"/>
              <a:gd name="connsiteX66" fmla="*/ 282893 w 644842"/>
              <a:gd name="connsiteY66" fmla="*/ 73342 h 665797"/>
              <a:gd name="connsiteX67" fmla="*/ 320040 w 644842"/>
              <a:gd name="connsiteY67" fmla="*/ 36195 h 665797"/>
              <a:gd name="connsiteX68" fmla="*/ 357187 w 644842"/>
              <a:gd name="connsiteY68" fmla="*/ 73342 h 665797"/>
              <a:gd name="connsiteX69" fmla="*/ 323850 w 644842"/>
              <a:gd name="connsiteY69" fmla="*/ 110490 h 665797"/>
              <a:gd name="connsiteX70" fmla="*/ 320040 w 644842"/>
              <a:gd name="connsiteY70" fmla="*/ 110490 h 665797"/>
              <a:gd name="connsiteX71" fmla="*/ 316230 w 644842"/>
              <a:gd name="connsiteY71" fmla="*/ 110490 h 665797"/>
              <a:gd name="connsiteX72" fmla="*/ 282893 w 644842"/>
              <a:gd name="connsiteY72" fmla="*/ 73342 h 665797"/>
              <a:gd name="connsiteX73" fmla="*/ 125730 w 644842"/>
              <a:gd name="connsiteY73" fmla="*/ 459105 h 665797"/>
              <a:gd name="connsiteX74" fmla="*/ 45720 w 644842"/>
              <a:gd name="connsiteY74" fmla="*/ 415290 h 665797"/>
              <a:gd name="connsiteX75" fmla="*/ 207645 w 644842"/>
              <a:gd name="connsiteY75" fmla="*/ 415290 h 665797"/>
              <a:gd name="connsiteX76" fmla="*/ 125730 w 644842"/>
              <a:gd name="connsiteY76" fmla="*/ 459105 h 665797"/>
              <a:gd name="connsiteX77" fmla="*/ 50482 w 644842"/>
              <a:gd name="connsiteY77" fmla="*/ 381000 h 665797"/>
              <a:gd name="connsiteX78" fmla="*/ 123825 w 644842"/>
              <a:gd name="connsiteY78" fmla="*/ 269558 h 665797"/>
              <a:gd name="connsiteX79" fmla="*/ 201930 w 644842"/>
              <a:gd name="connsiteY79" fmla="*/ 381000 h 665797"/>
              <a:gd name="connsiteX80" fmla="*/ 50482 w 644842"/>
              <a:gd name="connsiteY80" fmla="*/ 381000 h 665797"/>
              <a:gd name="connsiteX81" fmla="*/ 455295 w 644842"/>
              <a:gd name="connsiteY81" fmla="*/ 632460 h 665797"/>
              <a:gd name="connsiteX82" fmla="*/ 185737 w 644842"/>
              <a:gd name="connsiteY82" fmla="*/ 632460 h 665797"/>
              <a:gd name="connsiteX83" fmla="*/ 185737 w 644842"/>
              <a:gd name="connsiteY83" fmla="*/ 583883 h 665797"/>
              <a:gd name="connsiteX84" fmla="*/ 455295 w 644842"/>
              <a:gd name="connsiteY84" fmla="*/ 583883 h 665797"/>
              <a:gd name="connsiteX85" fmla="*/ 455295 w 644842"/>
              <a:gd name="connsiteY85" fmla="*/ 632460 h 665797"/>
              <a:gd name="connsiteX86" fmla="*/ 516255 w 644842"/>
              <a:gd name="connsiteY86" fmla="*/ 269558 h 665797"/>
              <a:gd name="connsiteX87" fmla="*/ 594360 w 644842"/>
              <a:gd name="connsiteY87" fmla="*/ 381000 h 665797"/>
              <a:gd name="connsiteX88" fmla="*/ 442912 w 644842"/>
              <a:gd name="connsiteY88" fmla="*/ 381000 h 665797"/>
              <a:gd name="connsiteX89" fmla="*/ 516255 w 644842"/>
              <a:gd name="connsiteY89" fmla="*/ 269558 h 665797"/>
              <a:gd name="connsiteX90" fmla="*/ 518160 w 644842"/>
              <a:gd name="connsiteY90" fmla="*/ 459105 h 665797"/>
              <a:gd name="connsiteX91" fmla="*/ 438150 w 644842"/>
              <a:gd name="connsiteY91" fmla="*/ 415290 h 665797"/>
              <a:gd name="connsiteX92" fmla="*/ 600075 w 644842"/>
              <a:gd name="connsiteY92" fmla="*/ 415290 h 665797"/>
              <a:gd name="connsiteX93" fmla="*/ 518160 w 644842"/>
              <a:gd name="connsiteY93" fmla="*/ 459105 h 66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44842" h="665797">
                <a:moveTo>
                  <a:pt x="644843" y="398145"/>
                </a:moveTo>
                <a:cubicBezTo>
                  <a:pt x="644843" y="397193"/>
                  <a:pt x="644843" y="397193"/>
                  <a:pt x="644843" y="398145"/>
                </a:cubicBezTo>
                <a:cubicBezTo>
                  <a:pt x="644843" y="396240"/>
                  <a:pt x="644843" y="394335"/>
                  <a:pt x="643890" y="393382"/>
                </a:cubicBezTo>
                <a:cubicBezTo>
                  <a:pt x="643890" y="393382"/>
                  <a:pt x="643890" y="392430"/>
                  <a:pt x="643890" y="392430"/>
                </a:cubicBezTo>
                <a:cubicBezTo>
                  <a:pt x="643890" y="391478"/>
                  <a:pt x="642938" y="390525"/>
                  <a:pt x="641985" y="389573"/>
                </a:cubicBezTo>
                <a:cubicBezTo>
                  <a:pt x="641985" y="389573"/>
                  <a:pt x="641985" y="389573"/>
                  <a:pt x="641985" y="388620"/>
                </a:cubicBezTo>
                <a:lnTo>
                  <a:pt x="529590" y="228600"/>
                </a:lnTo>
                <a:cubicBezTo>
                  <a:pt x="528638" y="227648"/>
                  <a:pt x="527685" y="225742"/>
                  <a:pt x="526733" y="224790"/>
                </a:cubicBezTo>
                <a:cubicBezTo>
                  <a:pt x="523875" y="220980"/>
                  <a:pt x="519112" y="218123"/>
                  <a:pt x="513398" y="218123"/>
                </a:cubicBezTo>
                <a:lnTo>
                  <a:pt x="338137" y="218123"/>
                </a:lnTo>
                <a:lnTo>
                  <a:pt x="338137" y="141923"/>
                </a:lnTo>
                <a:cubicBezTo>
                  <a:pt x="369570" y="134303"/>
                  <a:pt x="392430" y="105728"/>
                  <a:pt x="392430" y="72390"/>
                </a:cubicBezTo>
                <a:cubicBezTo>
                  <a:pt x="392430" y="32385"/>
                  <a:pt x="360045" y="0"/>
                  <a:pt x="320040" y="0"/>
                </a:cubicBezTo>
                <a:cubicBezTo>
                  <a:pt x="280035" y="0"/>
                  <a:pt x="247650" y="32385"/>
                  <a:pt x="247650" y="72390"/>
                </a:cubicBezTo>
                <a:cubicBezTo>
                  <a:pt x="247650" y="105728"/>
                  <a:pt x="270510" y="134303"/>
                  <a:pt x="301943" y="141923"/>
                </a:cubicBezTo>
                <a:lnTo>
                  <a:pt x="301943" y="218123"/>
                </a:lnTo>
                <a:lnTo>
                  <a:pt x="127635" y="218123"/>
                </a:lnTo>
                <a:cubicBezTo>
                  <a:pt x="123825" y="218123"/>
                  <a:pt x="120015" y="219075"/>
                  <a:pt x="117158" y="221933"/>
                </a:cubicBezTo>
                <a:cubicBezTo>
                  <a:pt x="113348" y="222885"/>
                  <a:pt x="110490" y="225742"/>
                  <a:pt x="107633" y="228600"/>
                </a:cubicBezTo>
                <a:lnTo>
                  <a:pt x="2857" y="387668"/>
                </a:lnTo>
                <a:cubicBezTo>
                  <a:pt x="2857" y="387668"/>
                  <a:pt x="2857" y="387668"/>
                  <a:pt x="2857" y="387668"/>
                </a:cubicBezTo>
                <a:cubicBezTo>
                  <a:pt x="1905" y="388620"/>
                  <a:pt x="1905" y="390525"/>
                  <a:pt x="953" y="391478"/>
                </a:cubicBezTo>
                <a:cubicBezTo>
                  <a:pt x="953" y="391478"/>
                  <a:pt x="953" y="391478"/>
                  <a:pt x="953" y="392430"/>
                </a:cubicBezTo>
                <a:cubicBezTo>
                  <a:pt x="953" y="393382"/>
                  <a:pt x="0" y="394335"/>
                  <a:pt x="0" y="396240"/>
                </a:cubicBezTo>
                <a:cubicBezTo>
                  <a:pt x="0" y="396240"/>
                  <a:pt x="0" y="397193"/>
                  <a:pt x="0" y="397193"/>
                </a:cubicBezTo>
                <a:cubicBezTo>
                  <a:pt x="0" y="398145"/>
                  <a:pt x="0" y="399098"/>
                  <a:pt x="0" y="400050"/>
                </a:cubicBezTo>
                <a:cubicBezTo>
                  <a:pt x="0" y="400050"/>
                  <a:pt x="0" y="401003"/>
                  <a:pt x="0" y="401003"/>
                </a:cubicBezTo>
                <a:cubicBezTo>
                  <a:pt x="0" y="401003"/>
                  <a:pt x="0" y="401003"/>
                  <a:pt x="0" y="401003"/>
                </a:cubicBezTo>
                <a:cubicBezTo>
                  <a:pt x="8572" y="432435"/>
                  <a:pt x="45720" y="492443"/>
                  <a:pt x="123825" y="492443"/>
                </a:cubicBezTo>
                <a:cubicBezTo>
                  <a:pt x="201930" y="492443"/>
                  <a:pt x="240030" y="433388"/>
                  <a:pt x="249555" y="401955"/>
                </a:cubicBezTo>
                <a:cubicBezTo>
                  <a:pt x="249555" y="401955"/>
                  <a:pt x="249555" y="401003"/>
                  <a:pt x="249555" y="401003"/>
                </a:cubicBezTo>
                <a:cubicBezTo>
                  <a:pt x="249555" y="401003"/>
                  <a:pt x="249555" y="400050"/>
                  <a:pt x="249555" y="400050"/>
                </a:cubicBezTo>
                <a:cubicBezTo>
                  <a:pt x="249555" y="399098"/>
                  <a:pt x="249555" y="398145"/>
                  <a:pt x="249555" y="397193"/>
                </a:cubicBezTo>
                <a:cubicBezTo>
                  <a:pt x="249555" y="397193"/>
                  <a:pt x="249555" y="396240"/>
                  <a:pt x="249555" y="396240"/>
                </a:cubicBezTo>
                <a:cubicBezTo>
                  <a:pt x="249555" y="395288"/>
                  <a:pt x="249555" y="393382"/>
                  <a:pt x="248603" y="392430"/>
                </a:cubicBezTo>
                <a:cubicBezTo>
                  <a:pt x="248603" y="392430"/>
                  <a:pt x="248603" y="391478"/>
                  <a:pt x="248603" y="391478"/>
                </a:cubicBezTo>
                <a:cubicBezTo>
                  <a:pt x="248603" y="390525"/>
                  <a:pt x="247650" y="389573"/>
                  <a:pt x="246698" y="388620"/>
                </a:cubicBezTo>
                <a:cubicBezTo>
                  <a:pt x="246698" y="388620"/>
                  <a:pt x="246698" y="388620"/>
                  <a:pt x="246698" y="387668"/>
                </a:cubicBezTo>
                <a:lnTo>
                  <a:pt x="152400" y="253365"/>
                </a:lnTo>
                <a:lnTo>
                  <a:pt x="300990" y="253365"/>
                </a:lnTo>
                <a:lnTo>
                  <a:pt x="300990" y="548640"/>
                </a:lnTo>
                <a:lnTo>
                  <a:pt x="168592" y="548640"/>
                </a:lnTo>
                <a:cubicBezTo>
                  <a:pt x="159067" y="548640"/>
                  <a:pt x="151448" y="556260"/>
                  <a:pt x="151448" y="565785"/>
                </a:cubicBezTo>
                <a:lnTo>
                  <a:pt x="151448" y="648653"/>
                </a:lnTo>
                <a:cubicBezTo>
                  <a:pt x="151448" y="658178"/>
                  <a:pt x="159067" y="665798"/>
                  <a:pt x="168592" y="665798"/>
                </a:cubicBezTo>
                <a:lnTo>
                  <a:pt x="472440" y="665798"/>
                </a:lnTo>
                <a:cubicBezTo>
                  <a:pt x="481965" y="665798"/>
                  <a:pt x="489585" y="658178"/>
                  <a:pt x="489585" y="648653"/>
                </a:cubicBezTo>
                <a:lnTo>
                  <a:pt x="489585" y="565785"/>
                </a:lnTo>
                <a:cubicBezTo>
                  <a:pt x="489585" y="556260"/>
                  <a:pt x="481965" y="548640"/>
                  <a:pt x="472440" y="548640"/>
                </a:cubicBezTo>
                <a:lnTo>
                  <a:pt x="338137" y="548640"/>
                </a:lnTo>
                <a:lnTo>
                  <a:pt x="338137" y="253365"/>
                </a:lnTo>
                <a:lnTo>
                  <a:pt x="484823" y="253365"/>
                </a:lnTo>
                <a:lnTo>
                  <a:pt x="396240" y="388620"/>
                </a:lnTo>
                <a:cubicBezTo>
                  <a:pt x="396240" y="388620"/>
                  <a:pt x="396240" y="388620"/>
                  <a:pt x="396240" y="388620"/>
                </a:cubicBezTo>
                <a:cubicBezTo>
                  <a:pt x="395287" y="389573"/>
                  <a:pt x="395287" y="391478"/>
                  <a:pt x="394335" y="392430"/>
                </a:cubicBezTo>
                <a:cubicBezTo>
                  <a:pt x="394335" y="392430"/>
                  <a:pt x="394335" y="392430"/>
                  <a:pt x="394335" y="393382"/>
                </a:cubicBezTo>
                <a:cubicBezTo>
                  <a:pt x="394335" y="394335"/>
                  <a:pt x="393383" y="395288"/>
                  <a:pt x="393383" y="397193"/>
                </a:cubicBezTo>
                <a:cubicBezTo>
                  <a:pt x="393383" y="397193"/>
                  <a:pt x="393383" y="398145"/>
                  <a:pt x="393383" y="398145"/>
                </a:cubicBezTo>
                <a:cubicBezTo>
                  <a:pt x="393383" y="399098"/>
                  <a:pt x="393383" y="400050"/>
                  <a:pt x="393383" y="401003"/>
                </a:cubicBezTo>
                <a:cubicBezTo>
                  <a:pt x="393383" y="401003"/>
                  <a:pt x="393383" y="401955"/>
                  <a:pt x="393383" y="401955"/>
                </a:cubicBezTo>
                <a:cubicBezTo>
                  <a:pt x="393383" y="401955"/>
                  <a:pt x="393383" y="401955"/>
                  <a:pt x="393383" y="401955"/>
                </a:cubicBezTo>
                <a:cubicBezTo>
                  <a:pt x="401955" y="433388"/>
                  <a:pt x="439102" y="493395"/>
                  <a:pt x="517208" y="493395"/>
                </a:cubicBezTo>
                <a:cubicBezTo>
                  <a:pt x="595313" y="493395"/>
                  <a:pt x="633413" y="434340"/>
                  <a:pt x="642938" y="402907"/>
                </a:cubicBezTo>
                <a:cubicBezTo>
                  <a:pt x="642938" y="402907"/>
                  <a:pt x="642938" y="401955"/>
                  <a:pt x="642938" y="401955"/>
                </a:cubicBezTo>
                <a:cubicBezTo>
                  <a:pt x="642938" y="401955"/>
                  <a:pt x="642938" y="401003"/>
                  <a:pt x="642938" y="401003"/>
                </a:cubicBezTo>
                <a:cubicBezTo>
                  <a:pt x="643890" y="400050"/>
                  <a:pt x="644843" y="399098"/>
                  <a:pt x="644843" y="398145"/>
                </a:cubicBezTo>
                <a:close/>
                <a:moveTo>
                  <a:pt x="282893" y="73342"/>
                </a:moveTo>
                <a:cubicBezTo>
                  <a:pt x="282893" y="52388"/>
                  <a:pt x="300037" y="36195"/>
                  <a:pt x="320040" y="36195"/>
                </a:cubicBezTo>
                <a:cubicBezTo>
                  <a:pt x="340995" y="36195"/>
                  <a:pt x="357187" y="53340"/>
                  <a:pt x="357187" y="73342"/>
                </a:cubicBezTo>
                <a:cubicBezTo>
                  <a:pt x="357187" y="92392"/>
                  <a:pt x="341948" y="108585"/>
                  <a:pt x="323850" y="110490"/>
                </a:cubicBezTo>
                <a:cubicBezTo>
                  <a:pt x="322898" y="110490"/>
                  <a:pt x="320993" y="110490"/>
                  <a:pt x="320040" y="110490"/>
                </a:cubicBezTo>
                <a:cubicBezTo>
                  <a:pt x="319087" y="110490"/>
                  <a:pt x="317183" y="110490"/>
                  <a:pt x="316230" y="110490"/>
                </a:cubicBezTo>
                <a:cubicBezTo>
                  <a:pt x="298133" y="108585"/>
                  <a:pt x="282893" y="92392"/>
                  <a:pt x="282893" y="73342"/>
                </a:cubicBezTo>
                <a:close/>
                <a:moveTo>
                  <a:pt x="125730" y="459105"/>
                </a:moveTo>
                <a:cubicBezTo>
                  <a:pt x="81915" y="459105"/>
                  <a:pt x="57150" y="434340"/>
                  <a:pt x="45720" y="415290"/>
                </a:cubicBezTo>
                <a:lnTo>
                  <a:pt x="207645" y="415290"/>
                </a:lnTo>
                <a:cubicBezTo>
                  <a:pt x="194310" y="434340"/>
                  <a:pt x="169545" y="459105"/>
                  <a:pt x="125730" y="459105"/>
                </a:cubicBezTo>
                <a:close/>
                <a:moveTo>
                  <a:pt x="50482" y="381000"/>
                </a:moveTo>
                <a:lnTo>
                  <a:pt x="123825" y="269558"/>
                </a:lnTo>
                <a:lnTo>
                  <a:pt x="201930" y="381000"/>
                </a:lnTo>
                <a:lnTo>
                  <a:pt x="50482" y="381000"/>
                </a:lnTo>
                <a:close/>
                <a:moveTo>
                  <a:pt x="455295" y="632460"/>
                </a:moveTo>
                <a:lnTo>
                  <a:pt x="185737" y="632460"/>
                </a:lnTo>
                <a:lnTo>
                  <a:pt x="185737" y="583883"/>
                </a:lnTo>
                <a:lnTo>
                  <a:pt x="455295" y="583883"/>
                </a:lnTo>
                <a:lnTo>
                  <a:pt x="455295" y="632460"/>
                </a:lnTo>
                <a:close/>
                <a:moveTo>
                  <a:pt x="516255" y="269558"/>
                </a:moveTo>
                <a:lnTo>
                  <a:pt x="594360" y="381000"/>
                </a:lnTo>
                <a:lnTo>
                  <a:pt x="442912" y="381000"/>
                </a:lnTo>
                <a:lnTo>
                  <a:pt x="516255" y="269558"/>
                </a:lnTo>
                <a:close/>
                <a:moveTo>
                  <a:pt x="518160" y="459105"/>
                </a:moveTo>
                <a:cubicBezTo>
                  <a:pt x="474345" y="459105"/>
                  <a:pt x="449580" y="434340"/>
                  <a:pt x="438150" y="415290"/>
                </a:cubicBezTo>
                <a:lnTo>
                  <a:pt x="600075" y="415290"/>
                </a:lnTo>
                <a:cubicBezTo>
                  <a:pt x="586740" y="434340"/>
                  <a:pt x="561975" y="459105"/>
                  <a:pt x="518160" y="459105"/>
                </a:cubicBezTo>
                <a:close/>
              </a:path>
            </a:pathLst>
          </a:custGeom>
          <a:solidFill>
            <a:schemeClr val="tx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grpSp>
        <p:nvGrpSpPr>
          <p:cNvPr id="121" name="Group 120">
            <a:extLst>
              <a:ext uri="{FF2B5EF4-FFF2-40B4-BE49-F238E27FC236}">
                <a16:creationId xmlns:a16="http://schemas.microsoft.com/office/drawing/2014/main" id="{BCBA4123-CC75-EBFF-F152-228B4FEDC76D}"/>
              </a:ext>
            </a:extLst>
          </p:cNvPr>
          <p:cNvGrpSpPr>
            <a:grpSpLocks noChangeAspect="1"/>
          </p:cNvGrpSpPr>
          <p:nvPr/>
        </p:nvGrpSpPr>
        <p:grpSpPr>
          <a:xfrm>
            <a:off x="4900612" y="3625530"/>
            <a:ext cx="274894" cy="274320"/>
            <a:chOff x="10031413" y="2209800"/>
            <a:chExt cx="28929012" cy="28868688"/>
          </a:xfrm>
          <a:solidFill>
            <a:schemeClr val="tx1"/>
          </a:solidFill>
        </p:grpSpPr>
        <p:sp>
          <p:nvSpPr>
            <p:cNvPr id="122" name="Freeform 251">
              <a:extLst>
                <a:ext uri="{FF2B5EF4-FFF2-40B4-BE49-F238E27FC236}">
                  <a16:creationId xmlns:a16="http://schemas.microsoft.com/office/drawing/2014/main" id="{B87AF18D-DB9F-81A4-82AA-C77F92B13AD4}"/>
                </a:ext>
              </a:extLst>
            </p:cNvPr>
            <p:cNvSpPr>
              <a:spLocks/>
            </p:cNvSpPr>
            <p:nvPr/>
          </p:nvSpPr>
          <p:spPr bwMode="auto">
            <a:xfrm>
              <a:off x="19780250" y="8562977"/>
              <a:ext cx="9431339" cy="10823574"/>
            </a:xfrm>
            <a:custGeom>
              <a:avLst/>
              <a:gdLst>
                <a:gd name="T0" fmla="*/ 541 w 1040"/>
                <a:gd name="T1" fmla="*/ 0 h 1196"/>
                <a:gd name="T2" fmla="*/ 0 w 1040"/>
                <a:gd name="T3" fmla="*/ 197 h 1196"/>
                <a:gd name="T4" fmla="*/ 118 w 1040"/>
                <a:gd name="T5" fmla="*/ 351 h 1196"/>
                <a:gd name="T6" fmla="*/ 521 w 1040"/>
                <a:gd name="T7" fmla="*/ 200 h 1196"/>
                <a:gd name="T8" fmla="*/ 786 w 1040"/>
                <a:gd name="T9" fmla="*/ 422 h 1196"/>
                <a:gd name="T10" fmla="*/ 786 w 1040"/>
                <a:gd name="T11" fmla="*/ 489 h 1196"/>
                <a:gd name="T12" fmla="*/ 356 w 1040"/>
                <a:gd name="T13" fmla="*/ 1122 h 1196"/>
                <a:gd name="T14" fmla="*/ 356 w 1040"/>
                <a:gd name="T15" fmla="*/ 1196 h 1196"/>
                <a:gd name="T16" fmla="*/ 595 w 1040"/>
                <a:gd name="T17" fmla="*/ 1196 h 1196"/>
                <a:gd name="T18" fmla="*/ 595 w 1040"/>
                <a:gd name="T19" fmla="*/ 1129 h 1196"/>
                <a:gd name="T20" fmla="*/ 1040 w 1040"/>
                <a:gd name="T21" fmla="*/ 479 h 1196"/>
                <a:gd name="T22" fmla="*/ 1040 w 1040"/>
                <a:gd name="T23" fmla="*/ 405 h 1196"/>
                <a:gd name="T24" fmla="*/ 541 w 1040"/>
                <a:gd name="T25"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1196">
                  <a:moveTo>
                    <a:pt x="541" y="0"/>
                  </a:moveTo>
                  <a:cubicBezTo>
                    <a:pt x="304" y="0"/>
                    <a:pt x="148" y="81"/>
                    <a:pt x="0" y="197"/>
                  </a:cubicBezTo>
                  <a:cubicBezTo>
                    <a:pt x="118" y="351"/>
                    <a:pt x="118" y="351"/>
                    <a:pt x="118" y="351"/>
                  </a:cubicBezTo>
                  <a:cubicBezTo>
                    <a:pt x="259" y="252"/>
                    <a:pt x="358" y="200"/>
                    <a:pt x="521" y="200"/>
                  </a:cubicBezTo>
                  <a:cubicBezTo>
                    <a:pt x="687" y="200"/>
                    <a:pt x="786" y="289"/>
                    <a:pt x="786" y="422"/>
                  </a:cubicBezTo>
                  <a:cubicBezTo>
                    <a:pt x="786" y="489"/>
                    <a:pt x="786" y="489"/>
                    <a:pt x="786" y="489"/>
                  </a:cubicBezTo>
                  <a:cubicBezTo>
                    <a:pt x="786" y="716"/>
                    <a:pt x="356" y="756"/>
                    <a:pt x="356" y="1122"/>
                  </a:cubicBezTo>
                  <a:cubicBezTo>
                    <a:pt x="356" y="1196"/>
                    <a:pt x="356" y="1196"/>
                    <a:pt x="356" y="1196"/>
                  </a:cubicBezTo>
                  <a:cubicBezTo>
                    <a:pt x="595" y="1196"/>
                    <a:pt x="595" y="1196"/>
                    <a:pt x="595" y="1196"/>
                  </a:cubicBezTo>
                  <a:cubicBezTo>
                    <a:pt x="595" y="1129"/>
                    <a:pt x="595" y="1129"/>
                    <a:pt x="595" y="1129"/>
                  </a:cubicBezTo>
                  <a:cubicBezTo>
                    <a:pt x="595" y="825"/>
                    <a:pt x="1040" y="820"/>
                    <a:pt x="1040" y="479"/>
                  </a:cubicBezTo>
                  <a:cubicBezTo>
                    <a:pt x="1040" y="405"/>
                    <a:pt x="1040" y="405"/>
                    <a:pt x="1040" y="405"/>
                  </a:cubicBezTo>
                  <a:cubicBezTo>
                    <a:pt x="1040" y="180"/>
                    <a:pt x="855" y="0"/>
                    <a:pt x="5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23" name="Freeform 252">
              <a:extLst>
                <a:ext uri="{FF2B5EF4-FFF2-40B4-BE49-F238E27FC236}">
                  <a16:creationId xmlns:a16="http://schemas.microsoft.com/office/drawing/2014/main" id="{0FA428C4-8DBD-04F8-0ECF-3B5A1C2C0202}"/>
                </a:ext>
              </a:extLst>
            </p:cNvPr>
            <p:cNvSpPr>
              <a:spLocks/>
            </p:cNvSpPr>
            <p:nvPr/>
          </p:nvSpPr>
          <p:spPr bwMode="auto">
            <a:xfrm>
              <a:off x="22555201" y="21639212"/>
              <a:ext cx="3092449" cy="3086100"/>
            </a:xfrm>
            <a:custGeom>
              <a:avLst/>
              <a:gdLst>
                <a:gd name="T0" fmla="*/ 171 w 341"/>
                <a:gd name="T1" fmla="*/ 0 h 341"/>
                <a:gd name="T2" fmla="*/ 0 w 341"/>
                <a:gd name="T3" fmla="*/ 171 h 341"/>
                <a:gd name="T4" fmla="*/ 171 w 341"/>
                <a:gd name="T5" fmla="*/ 341 h 341"/>
                <a:gd name="T6" fmla="*/ 341 w 341"/>
                <a:gd name="T7" fmla="*/ 171 h 341"/>
                <a:gd name="T8" fmla="*/ 171 w 341"/>
                <a:gd name="T9" fmla="*/ 0 h 341"/>
              </a:gdLst>
              <a:ahLst/>
              <a:cxnLst>
                <a:cxn ang="0">
                  <a:pos x="T0" y="T1"/>
                </a:cxn>
                <a:cxn ang="0">
                  <a:pos x="T2" y="T3"/>
                </a:cxn>
                <a:cxn ang="0">
                  <a:pos x="T4" y="T5"/>
                </a:cxn>
                <a:cxn ang="0">
                  <a:pos x="T6" y="T7"/>
                </a:cxn>
                <a:cxn ang="0">
                  <a:pos x="T8" y="T9"/>
                </a:cxn>
              </a:cxnLst>
              <a:rect l="0" t="0" r="r" b="b"/>
              <a:pathLst>
                <a:path w="341" h="341">
                  <a:moveTo>
                    <a:pt x="171" y="0"/>
                  </a:moveTo>
                  <a:cubicBezTo>
                    <a:pt x="79" y="0"/>
                    <a:pt x="0" y="77"/>
                    <a:pt x="0" y="171"/>
                  </a:cubicBezTo>
                  <a:cubicBezTo>
                    <a:pt x="0" y="267"/>
                    <a:pt x="77" y="341"/>
                    <a:pt x="171" y="341"/>
                  </a:cubicBezTo>
                  <a:cubicBezTo>
                    <a:pt x="267" y="341"/>
                    <a:pt x="341" y="267"/>
                    <a:pt x="341" y="171"/>
                  </a:cubicBezTo>
                  <a:cubicBezTo>
                    <a:pt x="341" y="77"/>
                    <a:pt x="267" y="0"/>
                    <a:pt x="17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24" name="Freeform 253">
              <a:extLst>
                <a:ext uri="{FF2B5EF4-FFF2-40B4-BE49-F238E27FC236}">
                  <a16:creationId xmlns:a16="http://schemas.microsoft.com/office/drawing/2014/main" id="{4C2C1376-1527-B73B-C49D-FD0D7877C9BF}"/>
                </a:ext>
              </a:extLst>
            </p:cNvPr>
            <p:cNvSpPr>
              <a:spLocks noEditPoints="1"/>
            </p:cNvSpPr>
            <p:nvPr/>
          </p:nvSpPr>
          <p:spPr bwMode="auto">
            <a:xfrm>
              <a:off x="10031413" y="2209800"/>
              <a:ext cx="28929012" cy="28868688"/>
            </a:xfrm>
            <a:custGeom>
              <a:avLst/>
              <a:gdLst>
                <a:gd name="T0" fmla="*/ 3065 w 3190"/>
                <a:gd name="T1" fmla="*/ 974 h 3190"/>
                <a:gd name="T2" fmla="*/ 2918 w 3190"/>
                <a:gd name="T3" fmla="*/ 703 h 3190"/>
                <a:gd name="T4" fmla="*/ 2723 w 3190"/>
                <a:gd name="T5" fmla="*/ 467 h 3190"/>
                <a:gd name="T6" fmla="*/ 2487 w 3190"/>
                <a:gd name="T7" fmla="*/ 272 h 3190"/>
                <a:gd name="T8" fmla="*/ 2216 w 3190"/>
                <a:gd name="T9" fmla="*/ 125 h 3190"/>
                <a:gd name="T10" fmla="*/ 1595 w 3190"/>
                <a:gd name="T11" fmla="*/ 0 h 3190"/>
                <a:gd name="T12" fmla="*/ 974 w 3190"/>
                <a:gd name="T13" fmla="*/ 125 h 3190"/>
                <a:gd name="T14" fmla="*/ 703 w 3190"/>
                <a:gd name="T15" fmla="*/ 272 h 3190"/>
                <a:gd name="T16" fmla="*/ 467 w 3190"/>
                <a:gd name="T17" fmla="*/ 467 h 3190"/>
                <a:gd name="T18" fmla="*/ 272 w 3190"/>
                <a:gd name="T19" fmla="*/ 703 h 3190"/>
                <a:gd name="T20" fmla="*/ 125 w 3190"/>
                <a:gd name="T21" fmla="*/ 974 h 3190"/>
                <a:gd name="T22" fmla="*/ 0 w 3190"/>
                <a:gd name="T23" fmla="*/ 1595 h 3190"/>
                <a:gd name="T24" fmla="*/ 125 w 3190"/>
                <a:gd name="T25" fmla="*/ 2216 h 3190"/>
                <a:gd name="T26" fmla="*/ 272 w 3190"/>
                <a:gd name="T27" fmla="*/ 2487 h 3190"/>
                <a:gd name="T28" fmla="*/ 467 w 3190"/>
                <a:gd name="T29" fmla="*/ 2723 h 3190"/>
                <a:gd name="T30" fmla="*/ 703 w 3190"/>
                <a:gd name="T31" fmla="*/ 2918 h 3190"/>
                <a:gd name="T32" fmla="*/ 974 w 3190"/>
                <a:gd name="T33" fmla="*/ 3065 h 3190"/>
                <a:gd name="T34" fmla="*/ 1595 w 3190"/>
                <a:gd name="T35" fmla="*/ 3190 h 3190"/>
                <a:gd name="T36" fmla="*/ 2216 w 3190"/>
                <a:gd name="T37" fmla="*/ 3065 h 3190"/>
                <a:gd name="T38" fmla="*/ 2487 w 3190"/>
                <a:gd name="T39" fmla="*/ 2918 h 3190"/>
                <a:gd name="T40" fmla="*/ 2723 w 3190"/>
                <a:gd name="T41" fmla="*/ 2723 h 3190"/>
                <a:gd name="T42" fmla="*/ 2918 w 3190"/>
                <a:gd name="T43" fmla="*/ 2487 h 3190"/>
                <a:gd name="T44" fmla="*/ 3065 w 3190"/>
                <a:gd name="T45" fmla="*/ 2216 h 3190"/>
                <a:gd name="T46" fmla="*/ 3190 w 3190"/>
                <a:gd name="T47" fmla="*/ 1595 h 3190"/>
                <a:gd name="T48" fmla="*/ 3065 w 3190"/>
                <a:gd name="T49" fmla="*/ 974 h 3190"/>
                <a:gd name="T50" fmla="*/ 2875 w 3190"/>
                <a:gd name="T51" fmla="*/ 2136 h 3190"/>
                <a:gd name="T52" fmla="*/ 2577 w 3190"/>
                <a:gd name="T53" fmla="*/ 2577 h 3190"/>
                <a:gd name="T54" fmla="*/ 2136 w 3190"/>
                <a:gd name="T55" fmla="*/ 2875 h 3190"/>
                <a:gd name="T56" fmla="*/ 1595 w 3190"/>
                <a:gd name="T57" fmla="*/ 2984 h 3190"/>
                <a:gd name="T58" fmla="*/ 1054 w 3190"/>
                <a:gd name="T59" fmla="*/ 2875 h 3190"/>
                <a:gd name="T60" fmla="*/ 613 w 3190"/>
                <a:gd name="T61" fmla="*/ 2577 h 3190"/>
                <a:gd name="T62" fmla="*/ 315 w 3190"/>
                <a:gd name="T63" fmla="*/ 2136 h 3190"/>
                <a:gd name="T64" fmla="*/ 206 w 3190"/>
                <a:gd name="T65" fmla="*/ 1595 h 3190"/>
                <a:gd name="T66" fmla="*/ 315 w 3190"/>
                <a:gd name="T67" fmla="*/ 1054 h 3190"/>
                <a:gd name="T68" fmla="*/ 613 w 3190"/>
                <a:gd name="T69" fmla="*/ 613 h 3190"/>
                <a:gd name="T70" fmla="*/ 1054 w 3190"/>
                <a:gd name="T71" fmla="*/ 315 h 3190"/>
                <a:gd name="T72" fmla="*/ 1595 w 3190"/>
                <a:gd name="T73" fmla="*/ 206 h 3190"/>
                <a:gd name="T74" fmla="*/ 2136 w 3190"/>
                <a:gd name="T75" fmla="*/ 315 h 3190"/>
                <a:gd name="T76" fmla="*/ 2577 w 3190"/>
                <a:gd name="T77" fmla="*/ 613 h 3190"/>
                <a:gd name="T78" fmla="*/ 2875 w 3190"/>
                <a:gd name="T79" fmla="*/ 1054 h 3190"/>
                <a:gd name="T80" fmla="*/ 2984 w 3190"/>
                <a:gd name="T81" fmla="*/ 1595 h 3190"/>
                <a:gd name="T82" fmla="*/ 2875 w 3190"/>
                <a:gd name="T83" fmla="*/ 2136 h 3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0" h="3190">
                  <a:moveTo>
                    <a:pt x="3065" y="974"/>
                  </a:moveTo>
                  <a:cubicBezTo>
                    <a:pt x="3025" y="879"/>
                    <a:pt x="2975" y="788"/>
                    <a:pt x="2918" y="703"/>
                  </a:cubicBezTo>
                  <a:cubicBezTo>
                    <a:pt x="2861" y="619"/>
                    <a:pt x="2795" y="539"/>
                    <a:pt x="2723" y="467"/>
                  </a:cubicBezTo>
                  <a:cubicBezTo>
                    <a:pt x="2651" y="395"/>
                    <a:pt x="2571" y="329"/>
                    <a:pt x="2487" y="272"/>
                  </a:cubicBezTo>
                  <a:cubicBezTo>
                    <a:pt x="2402" y="215"/>
                    <a:pt x="2311" y="165"/>
                    <a:pt x="2216" y="125"/>
                  </a:cubicBezTo>
                  <a:cubicBezTo>
                    <a:pt x="2019" y="42"/>
                    <a:pt x="1810" y="0"/>
                    <a:pt x="1595" y="0"/>
                  </a:cubicBezTo>
                  <a:cubicBezTo>
                    <a:pt x="1380" y="0"/>
                    <a:pt x="1171" y="42"/>
                    <a:pt x="974" y="125"/>
                  </a:cubicBezTo>
                  <a:cubicBezTo>
                    <a:pt x="879" y="165"/>
                    <a:pt x="788" y="215"/>
                    <a:pt x="703" y="272"/>
                  </a:cubicBezTo>
                  <a:cubicBezTo>
                    <a:pt x="619" y="329"/>
                    <a:pt x="539" y="395"/>
                    <a:pt x="467" y="467"/>
                  </a:cubicBezTo>
                  <a:cubicBezTo>
                    <a:pt x="395" y="539"/>
                    <a:pt x="329" y="619"/>
                    <a:pt x="272" y="703"/>
                  </a:cubicBezTo>
                  <a:cubicBezTo>
                    <a:pt x="215" y="788"/>
                    <a:pt x="165" y="879"/>
                    <a:pt x="125" y="974"/>
                  </a:cubicBezTo>
                  <a:cubicBezTo>
                    <a:pt x="42" y="1171"/>
                    <a:pt x="0" y="1380"/>
                    <a:pt x="0" y="1595"/>
                  </a:cubicBezTo>
                  <a:cubicBezTo>
                    <a:pt x="0" y="1810"/>
                    <a:pt x="42" y="2019"/>
                    <a:pt x="125" y="2216"/>
                  </a:cubicBezTo>
                  <a:cubicBezTo>
                    <a:pt x="165" y="2311"/>
                    <a:pt x="215" y="2402"/>
                    <a:pt x="272" y="2487"/>
                  </a:cubicBezTo>
                  <a:cubicBezTo>
                    <a:pt x="329" y="2571"/>
                    <a:pt x="395" y="2651"/>
                    <a:pt x="467" y="2723"/>
                  </a:cubicBezTo>
                  <a:cubicBezTo>
                    <a:pt x="539" y="2795"/>
                    <a:pt x="619" y="2861"/>
                    <a:pt x="703" y="2918"/>
                  </a:cubicBezTo>
                  <a:cubicBezTo>
                    <a:pt x="788" y="2975"/>
                    <a:pt x="879" y="3025"/>
                    <a:pt x="974" y="3065"/>
                  </a:cubicBezTo>
                  <a:cubicBezTo>
                    <a:pt x="1171" y="3148"/>
                    <a:pt x="1380" y="3190"/>
                    <a:pt x="1595" y="3190"/>
                  </a:cubicBezTo>
                  <a:cubicBezTo>
                    <a:pt x="1810" y="3190"/>
                    <a:pt x="2019" y="3148"/>
                    <a:pt x="2216" y="3065"/>
                  </a:cubicBezTo>
                  <a:cubicBezTo>
                    <a:pt x="2311" y="3025"/>
                    <a:pt x="2402" y="2975"/>
                    <a:pt x="2487" y="2918"/>
                  </a:cubicBezTo>
                  <a:cubicBezTo>
                    <a:pt x="2571" y="2861"/>
                    <a:pt x="2651" y="2795"/>
                    <a:pt x="2723" y="2723"/>
                  </a:cubicBezTo>
                  <a:cubicBezTo>
                    <a:pt x="2795" y="2651"/>
                    <a:pt x="2861" y="2571"/>
                    <a:pt x="2918" y="2487"/>
                  </a:cubicBezTo>
                  <a:cubicBezTo>
                    <a:pt x="2975" y="2402"/>
                    <a:pt x="3025" y="2311"/>
                    <a:pt x="3065" y="2216"/>
                  </a:cubicBezTo>
                  <a:cubicBezTo>
                    <a:pt x="3148" y="2019"/>
                    <a:pt x="3190" y="1810"/>
                    <a:pt x="3190" y="1595"/>
                  </a:cubicBezTo>
                  <a:cubicBezTo>
                    <a:pt x="3190" y="1380"/>
                    <a:pt x="3148" y="1171"/>
                    <a:pt x="3065" y="974"/>
                  </a:cubicBezTo>
                  <a:close/>
                  <a:moveTo>
                    <a:pt x="2875" y="2136"/>
                  </a:moveTo>
                  <a:cubicBezTo>
                    <a:pt x="2805" y="2301"/>
                    <a:pt x="2705" y="2450"/>
                    <a:pt x="2577" y="2577"/>
                  </a:cubicBezTo>
                  <a:cubicBezTo>
                    <a:pt x="2450" y="2705"/>
                    <a:pt x="2301" y="2805"/>
                    <a:pt x="2136" y="2875"/>
                  </a:cubicBezTo>
                  <a:cubicBezTo>
                    <a:pt x="1965" y="2948"/>
                    <a:pt x="1783" y="2984"/>
                    <a:pt x="1595" y="2984"/>
                  </a:cubicBezTo>
                  <a:cubicBezTo>
                    <a:pt x="1407" y="2984"/>
                    <a:pt x="1225" y="2948"/>
                    <a:pt x="1054" y="2875"/>
                  </a:cubicBezTo>
                  <a:cubicBezTo>
                    <a:pt x="889" y="2805"/>
                    <a:pt x="740" y="2705"/>
                    <a:pt x="613" y="2577"/>
                  </a:cubicBezTo>
                  <a:cubicBezTo>
                    <a:pt x="485" y="2450"/>
                    <a:pt x="385" y="2301"/>
                    <a:pt x="315" y="2136"/>
                  </a:cubicBezTo>
                  <a:cubicBezTo>
                    <a:pt x="242" y="1965"/>
                    <a:pt x="206" y="1783"/>
                    <a:pt x="206" y="1595"/>
                  </a:cubicBezTo>
                  <a:cubicBezTo>
                    <a:pt x="206" y="1407"/>
                    <a:pt x="242" y="1225"/>
                    <a:pt x="315" y="1054"/>
                  </a:cubicBezTo>
                  <a:cubicBezTo>
                    <a:pt x="385" y="889"/>
                    <a:pt x="485" y="740"/>
                    <a:pt x="613" y="613"/>
                  </a:cubicBezTo>
                  <a:cubicBezTo>
                    <a:pt x="740" y="485"/>
                    <a:pt x="889" y="385"/>
                    <a:pt x="1054" y="315"/>
                  </a:cubicBezTo>
                  <a:cubicBezTo>
                    <a:pt x="1225" y="242"/>
                    <a:pt x="1407" y="206"/>
                    <a:pt x="1595" y="206"/>
                  </a:cubicBezTo>
                  <a:cubicBezTo>
                    <a:pt x="1783" y="206"/>
                    <a:pt x="1965" y="242"/>
                    <a:pt x="2136" y="315"/>
                  </a:cubicBezTo>
                  <a:cubicBezTo>
                    <a:pt x="2301" y="385"/>
                    <a:pt x="2450" y="485"/>
                    <a:pt x="2577" y="613"/>
                  </a:cubicBezTo>
                  <a:cubicBezTo>
                    <a:pt x="2705" y="740"/>
                    <a:pt x="2805" y="889"/>
                    <a:pt x="2875" y="1054"/>
                  </a:cubicBezTo>
                  <a:cubicBezTo>
                    <a:pt x="2948" y="1225"/>
                    <a:pt x="2984" y="1407"/>
                    <a:pt x="2984" y="1595"/>
                  </a:cubicBezTo>
                  <a:cubicBezTo>
                    <a:pt x="2984" y="1783"/>
                    <a:pt x="2948" y="1965"/>
                    <a:pt x="2875" y="21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Tree>
    <p:extLst>
      <p:ext uri="{BB962C8B-B14F-4D97-AF65-F5344CB8AC3E}">
        <p14:creationId xmlns:p14="http://schemas.microsoft.com/office/powerpoint/2010/main" val="3542027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64175E-2C99-0744-C02C-747261C8A255}"/>
              </a:ext>
            </a:extLst>
          </p:cNvPr>
          <p:cNvSpPr>
            <a:spLocks noGrp="1"/>
          </p:cNvSpPr>
          <p:nvPr>
            <p:ph type="title"/>
          </p:nvPr>
        </p:nvSpPr>
        <p:spPr>
          <a:xfrm>
            <a:off x="368490" y="365760"/>
            <a:ext cx="8407020" cy="398571"/>
          </a:xfrm>
        </p:spPr>
        <p:txBody>
          <a:bodyPr rtlCol="0"/>
          <a:lstStyle/>
          <a:p>
            <a:pPr rtl="0"/>
            <a:r>
              <a:rPr lang="ja-JP" altLang="en-US" dirty="0">
                <a:ea typeface="Meiryo" panose="020B0604030504040204" pitchFamily="34" charset="-128"/>
              </a:rPr>
              <a:t>倫理的コンプライアンスを決定する要因</a:t>
            </a:r>
          </a:p>
        </p:txBody>
      </p:sp>
      <p:grpSp>
        <p:nvGrpSpPr>
          <p:cNvPr id="3" name="Group 2">
            <a:extLst>
              <a:ext uri="{FF2B5EF4-FFF2-40B4-BE49-F238E27FC236}">
                <a16:creationId xmlns:a16="http://schemas.microsoft.com/office/drawing/2014/main" id="{129D8A12-C2CA-6BB3-AF9B-ADFD6B64AE97}"/>
              </a:ext>
            </a:extLst>
          </p:cNvPr>
          <p:cNvGrpSpPr/>
          <p:nvPr/>
        </p:nvGrpSpPr>
        <p:grpSpPr>
          <a:xfrm>
            <a:off x="368490" y="1485523"/>
            <a:ext cx="8407020" cy="2588343"/>
            <a:chOff x="368490" y="1499377"/>
            <a:chExt cx="8407020" cy="2588343"/>
          </a:xfrm>
        </p:grpSpPr>
        <p:sp>
          <p:nvSpPr>
            <p:cNvPr id="12" name="Freeform: Shape 11">
              <a:extLst>
                <a:ext uri="{FF2B5EF4-FFF2-40B4-BE49-F238E27FC236}">
                  <a16:creationId xmlns:a16="http://schemas.microsoft.com/office/drawing/2014/main" id="{D3018232-29D1-5051-4271-B6A4DED749F2}"/>
                </a:ext>
              </a:extLst>
            </p:cNvPr>
            <p:cNvSpPr/>
            <p:nvPr/>
          </p:nvSpPr>
          <p:spPr>
            <a:xfrm>
              <a:off x="2136966" y="2609272"/>
              <a:ext cx="261937" cy="260032"/>
            </a:xfrm>
            <a:custGeom>
              <a:avLst/>
              <a:gdLst>
                <a:gd name="connsiteX0" fmla="*/ 0 w 261937"/>
                <a:gd name="connsiteY0" fmla="*/ 260033 h 260032"/>
                <a:gd name="connsiteX1" fmla="*/ 261938 w 261937"/>
                <a:gd name="connsiteY1" fmla="*/ 260033 h 260032"/>
                <a:gd name="connsiteX2" fmla="*/ 261938 w 261937"/>
                <a:gd name="connsiteY2" fmla="*/ 0 h 260032"/>
                <a:gd name="connsiteX3" fmla="*/ 260985 w 261937"/>
                <a:gd name="connsiteY3" fmla="*/ 0 h 260032"/>
              </a:gdLst>
              <a:ahLst/>
              <a:cxnLst>
                <a:cxn ang="0">
                  <a:pos x="connsiteX0" y="connsiteY0"/>
                </a:cxn>
                <a:cxn ang="0">
                  <a:pos x="connsiteX1" y="connsiteY1"/>
                </a:cxn>
                <a:cxn ang="0">
                  <a:pos x="connsiteX2" y="connsiteY2"/>
                </a:cxn>
                <a:cxn ang="0">
                  <a:pos x="connsiteX3" y="connsiteY3"/>
                </a:cxn>
              </a:cxnLst>
              <a:rect l="l" t="t" r="r" b="b"/>
              <a:pathLst>
                <a:path w="261937" h="260032">
                  <a:moveTo>
                    <a:pt x="0" y="260033"/>
                  </a:moveTo>
                  <a:lnTo>
                    <a:pt x="261938" y="260033"/>
                  </a:lnTo>
                  <a:lnTo>
                    <a:pt x="261938" y="0"/>
                  </a:lnTo>
                  <a:lnTo>
                    <a:pt x="260985" y="0"/>
                  </a:lnTo>
                  <a:close/>
                </a:path>
              </a:pathLst>
            </a:custGeom>
            <a:solidFill>
              <a:schemeClr val="accent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3" name="Freeform: Shape 12">
              <a:extLst>
                <a:ext uri="{FF2B5EF4-FFF2-40B4-BE49-F238E27FC236}">
                  <a16:creationId xmlns:a16="http://schemas.microsoft.com/office/drawing/2014/main" id="{CFD33B6C-97AE-51B2-A3D3-2E77AAE767C2}"/>
                </a:ext>
              </a:extLst>
            </p:cNvPr>
            <p:cNvSpPr/>
            <p:nvPr/>
          </p:nvSpPr>
          <p:spPr>
            <a:xfrm>
              <a:off x="4263453" y="2250000"/>
              <a:ext cx="260984" cy="260985"/>
            </a:xfrm>
            <a:custGeom>
              <a:avLst/>
              <a:gdLst>
                <a:gd name="connsiteX0" fmla="*/ 0 w 260984"/>
                <a:gd name="connsiteY0" fmla="*/ 260985 h 260985"/>
                <a:gd name="connsiteX1" fmla="*/ 260985 w 260984"/>
                <a:gd name="connsiteY1" fmla="*/ 260985 h 260985"/>
                <a:gd name="connsiteX2" fmla="*/ 260985 w 260984"/>
                <a:gd name="connsiteY2" fmla="*/ 0 h 260985"/>
                <a:gd name="connsiteX3" fmla="*/ 260032 w 260984"/>
                <a:gd name="connsiteY3" fmla="*/ 0 h 260985"/>
              </a:gdLst>
              <a:ahLst/>
              <a:cxnLst>
                <a:cxn ang="0">
                  <a:pos x="connsiteX0" y="connsiteY0"/>
                </a:cxn>
                <a:cxn ang="0">
                  <a:pos x="connsiteX1" y="connsiteY1"/>
                </a:cxn>
                <a:cxn ang="0">
                  <a:pos x="connsiteX2" y="connsiteY2"/>
                </a:cxn>
                <a:cxn ang="0">
                  <a:pos x="connsiteX3" y="connsiteY3"/>
                </a:cxn>
              </a:cxnLst>
              <a:rect l="l" t="t" r="r" b="b"/>
              <a:pathLst>
                <a:path w="260984" h="260985">
                  <a:moveTo>
                    <a:pt x="0" y="260985"/>
                  </a:moveTo>
                  <a:lnTo>
                    <a:pt x="260985" y="260985"/>
                  </a:lnTo>
                  <a:lnTo>
                    <a:pt x="260985" y="0"/>
                  </a:lnTo>
                  <a:lnTo>
                    <a:pt x="260032" y="0"/>
                  </a:lnTo>
                  <a:close/>
                </a:path>
              </a:pathLst>
            </a:custGeom>
            <a:solidFill>
              <a:schemeClr val="accent2"/>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4" name="Freeform: Shape 13">
              <a:extLst>
                <a:ext uri="{FF2B5EF4-FFF2-40B4-BE49-F238E27FC236}">
                  <a16:creationId xmlns:a16="http://schemas.microsoft.com/office/drawing/2014/main" id="{8AC18EA0-993E-1E77-9846-3DB3610E6ACC}"/>
                </a:ext>
              </a:extLst>
            </p:cNvPr>
            <p:cNvSpPr/>
            <p:nvPr/>
          </p:nvSpPr>
          <p:spPr>
            <a:xfrm>
              <a:off x="6388990" y="1876924"/>
              <a:ext cx="260985" cy="260032"/>
            </a:xfrm>
            <a:custGeom>
              <a:avLst/>
              <a:gdLst>
                <a:gd name="connsiteX0" fmla="*/ 0 w 260985"/>
                <a:gd name="connsiteY0" fmla="*/ 260033 h 260032"/>
                <a:gd name="connsiteX1" fmla="*/ 260985 w 260985"/>
                <a:gd name="connsiteY1" fmla="*/ 260033 h 260032"/>
                <a:gd name="connsiteX2" fmla="*/ 260985 w 260985"/>
                <a:gd name="connsiteY2" fmla="*/ 0 h 260032"/>
                <a:gd name="connsiteX3" fmla="*/ 260033 w 260985"/>
                <a:gd name="connsiteY3" fmla="*/ 0 h 260032"/>
              </a:gdLst>
              <a:ahLst/>
              <a:cxnLst>
                <a:cxn ang="0">
                  <a:pos x="connsiteX0" y="connsiteY0"/>
                </a:cxn>
                <a:cxn ang="0">
                  <a:pos x="connsiteX1" y="connsiteY1"/>
                </a:cxn>
                <a:cxn ang="0">
                  <a:pos x="connsiteX2" y="connsiteY2"/>
                </a:cxn>
                <a:cxn ang="0">
                  <a:pos x="connsiteX3" y="connsiteY3"/>
                </a:cxn>
              </a:cxnLst>
              <a:rect l="l" t="t" r="r" b="b"/>
              <a:pathLst>
                <a:path w="260985" h="260032">
                  <a:moveTo>
                    <a:pt x="0" y="260033"/>
                  </a:moveTo>
                  <a:lnTo>
                    <a:pt x="260985" y="260033"/>
                  </a:lnTo>
                  <a:lnTo>
                    <a:pt x="260985" y="0"/>
                  </a:lnTo>
                  <a:lnTo>
                    <a:pt x="260033" y="0"/>
                  </a:lnTo>
                  <a:close/>
                </a:path>
              </a:pathLst>
            </a:custGeom>
            <a:solidFill>
              <a:schemeClr val="accent3"/>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5" name="Freeform: Shape 14">
              <a:extLst>
                <a:ext uri="{FF2B5EF4-FFF2-40B4-BE49-F238E27FC236}">
                  <a16:creationId xmlns:a16="http://schemas.microsoft.com/office/drawing/2014/main" id="{CEB60687-4696-D2BE-8392-13830F8B38E1}"/>
                </a:ext>
              </a:extLst>
            </p:cNvPr>
            <p:cNvSpPr/>
            <p:nvPr/>
          </p:nvSpPr>
          <p:spPr>
            <a:xfrm>
              <a:off x="8514525" y="1499377"/>
              <a:ext cx="260985" cy="260032"/>
            </a:xfrm>
            <a:custGeom>
              <a:avLst/>
              <a:gdLst>
                <a:gd name="connsiteX0" fmla="*/ 0 w 260985"/>
                <a:gd name="connsiteY0" fmla="*/ 260033 h 260032"/>
                <a:gd name="connsiteX1" fmla="*/ 260985 w 260985"/>
                <a:gd name="connsiteY1" fmla="*/ 260033 h 260032"/>
                <a:gd name="connsiteX2" fmla="*/ 260985 w 260985"/>
                <a:gd name="connsiteY2" fmla="*/ 0 h 260032"/>
                <a:gd name="connsiteX3" fmla="*/ 260032 w 260985"/>
                <a:gd name="connsiteY3" fmla="*/ 0 h 260032"/>
              </a:gdLst>
              <a:ahLst/>
              <a:cxnLst>
                <a:cxn ang="0">
                  <a:pos x="connsiteX0" y="connsiteY0"/>
                </a:cxn>
                <a:cxn ang="0">
                  <a:pos x="connsiteX1" y="connsiteY1"/>
                </a:cxn>
                <a:cxn ang="0">
                  <a:pos x="connsiteX2" y="connsiteY2"/>
                </a:cxn>
                <a:cxn ang="0">
                  <a:pos x="connsiteX3" y="connsiteY3"/>
                </a:cxn>
              </a:cxnLst>
              <a:rect l="l" t="t" r="r" b="b"/>
              <a:pathLst>
                <a:path w="260985" h="260032">
                  <a:moveTo>
                    <a:pt x="0" y="260033"/>
                  </a:moveTo>
                  <a:lnTo>
                    <a:pt x="260985" y="260033"/>
                  </a:lnTo>
                  <a:lnTo>
                    <a:pt x="260985" y="0"/>
                  </a:lnTo>
                  <a:lnTo>
                    <a:pt x="260032" y="0"/>
                  </a:lnTo>
                  <a:close/>
                </a:path>
              </a:pathLst>
            </a:custGeom>
            <a:solidFill>
              <a:schemeClr val="accent4"/>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3" name="Freeform: Shape 32">
              <a:extLst>
                <a:ext uri="{FF2B5EF4-FFF2-40B4-BE49-F238E27FC236}">
                  <a16:creationId xmlns:a16="http://schemas.microsoft.com/office/drawing/2014/main" id="{E1E9E59D-D505-D299-ECF4-2F4C11DA58E6}"/>
                </a:ext>
              </a:extLst>
            </p:cNvPr>
            <p:cNvSpPr/>
            <p:nvPr/>
          </p:nvSpPr>
          <p:spPr>
            <a:xfrm>
              <a:off x="368490" y="2962650"/>
              <a:ext cx="2030413" cy="1070610"/>
            </a:xfrm>
            <a:custGeom>
              <a:avLst/>
              <a:gdLst>
                <a:gd name="connsiteX0" fmla="*/ 0 w 2030413"/>
                <a:gd name="connsiteY0" fmla="*/ 0 h 1070610"/>
                <a:gd name="connsiteX1" fmla="*/ 1470659 w 2030413"/>
                <a:gd name="connsiteY1" fmla="*/ 0 h 1070610"/>
                <a:gd name="connsiteX2" fmla="*/ 1470660 w 2030413"/>
                <a:gd name="connsiteY2" fmla="*/ 0 h 1070610"/>
                <a:gd name="connsiteX3" fmla="*/ 2030413 w 2030413"/>
                <a:gd name="connsiteY3" fmla="*/ 0 h 1070610"/>
                <a:gd name="connsiteX4" fmla="*/ 2030413 w 2030413"/>
                <a:gd name="connsiteY4" fmla="*/ 178118 h 1070610"/>
                <a:gd name="connsiteX5" fmla="*/ 1470659 w 2030413"/>
                <a:gd name="connsiteY5" fmla="*/ 178118 h 1070610"/>
                <a:gd name="connsiteX6" fmla="*/ 1470659 w 2030413"/>
                <a:gd name="connsiteY6" fmla="*/ 178117 h 1070610"/>
                <a:gd name="connsiteX7" fmla="*/ 172403 w 2030413"/>
                <a:gd name="connsiteY7" fmla="*/ 178117 h 1070610"/>
                <a:gd name="connsiteX8" fmla="*/ 172403 w 2030413"/>
                <a:gd name="connsiteY8" fmla="*/ 1070610 h 1070610"/>
                <a:gd name="connsiteX9" fmla="*/ 0 w 2030413"/>
                <a:gd name="connsiteY9" fmla="*/ 1070610 h 107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0413" h="1070610">
                  <a:moveTo>
                    <a:pt x="0" y="0"/>
                  </a:moveTo>
                  <a:lnTo>
                    <a:pt x="1470659" y="0"/>
                  </a:lnTo>
                  <a:lnTo>
                    <a:pt x="1470660" y="0"/>
                  </a:lnTo>
                  <a:lnTo>
                    <a:pt x="2030413" y="0"/>
                  </a:lnTo>
                  <a:lnTo>
                    <a:pt x="2030413" y="178118"/>
                  </a:lnTo>
                  <a:lnTo>
                    <a:pt x="1470659" y="178118"/>
                  </a:lnTo>
                  <a:lnTo>
                    <a:pt x="1470659" y="178117"/>
                  </a:lnTo>
                  <a:lnTo>
                    <a:pt x="172403" y="178117"/>
                  </a:lnTo>
                  <a:lnTo>
                    <a:pt x="172403" y="1070610"/>
                  </a:lnTo>
                  <a:lnTo>
                    <a:pt x="0" y="1070610"/>
                  </a:lnTo>
                  <a:close/>
                </a:path>
              </a:pathLst>
            </a:custGeom>
            <a:solidFill>
              <a:schemeClr val="accent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8" name="Freeform: Shape 57">
              <a:extLst>
                <a:ext uri="{FF2B5EF4-FFF2-40B4-BE49-F238E27FC236}">
                  <a16:creationId xmlns:a16="http://schemas.microsoft.com/office/drawing/2014/main" id="{C5BFBDC9-44E7-183E-90E8-3CF8D3673617}"/>
                </a:ext>
              </a:extLst>
            </p:cNvPr>
            <p:cNvSpPr/>
            <p:nvPr/>
          </p:nvSpPr>
          <p:spPr>
            <a:xfrm>
              <a:off x="4619562" y="2250000"/>
              <a:ext cx="2030413" cy="1376709"/>
            </a:xfrm>
            <a:custGeom>
              <a:avLst/>
              <a:gdLst>
                <a:gd name="connsiteX0" fmla="*/ 0 w 2030413"/>
                <a:gd name="connsiteY0" fmla="*/ 0 h 1376709"/>
                <a:gd name="connsiteX1" fmla="*/ 1470659 w 2030413"/>
                <a:gd name="connsiteY1" fmla="*/ 0 h 1376709"/>
                <a:gd name="connsiteX2" fmla="*/ 1470660 w 2030413"/>
                <a:gd name="connsiteY2" fmla="*/ 0 h 1376709"/>
                <a:gd name="connsiteX3" fmla="*/ 2030413 w 2030413"/>
                <a:gd name="connsiteY3" fmla="*/ 0 h 1376709"/>
                <a:gd name="connsiteX4" fmla="*/ 2030413 w 2030413"/>
                <a:gd name="connsiteY4" fmla="*/ 178118 h 1376709"/>
                <a:gd name="connsiteX5" fmla="*/ 1470659 w 2030413"/>
                <a:gd name="connsiteY5" fmla="*/ 178118 h 1376709"/>
                <a:gd name="connsiteX6" fmla="*/ 1470659 w 2030413"/>
                <a:gd name="connsiteY6" fmla="*/ 178117 h 1376709"/>
                <a:gd name="connsiteX7" fmla="*/ 172403 w 2030413"/>
                <a:gd name="connsiteY7" fmla="*/ 178117 h 1376709"/>
                <a:gd name="connsiteX8" fmla="*/ 172403 w 2030413"/>
                <a:gd name="connsiteY8" fmla="*/ 1070610 h 1376709"/>
                <a:gd name="connsiteX9" fmla="*/ 170593 w 2030413"/>
                <a:gd name="connsiteY9" fmla="*/ 1070610 h 1376709"/>
                <a:gd name="connsiteX10" fmla="*/ 170593 w 2030413"/>
                <a:gd name="connsiteY10" fmla="*/ 1376709 h 1376709"/>
                <a:gd name="connsiteX11" fmla="*/ 0 w 2030413"/>
                <a:gd name="connsiteY11" fmla="*/ 1376709 h 1376709"/>
                <a:gd name="connsiteX12" fmla="*/ 0 w 2030413"/>
                <a:gd name="connsiteY12" fmla="*/ 1070610 h 1376709"/>
                <a:gd name="connsiteX13" fmla="*/ 0 w 2030413"/>
                <a:gd name="connsiteY13" fmla="*/ 945834 h 13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0413" h="1376709">
                  <a:moveTo>
                    <a:pt x="0" y="0"/>
                  </a:moveTo>
                  <a:lnTo>
                    <a:pt x="1470659" y="0"/>
                  </a:lnTo>
                  <a:lnTo>
                    <a:pt x="1470660" y="0"/>
                  </a:lnTo>
                  <a:lnTo>
                    <a:pt x="2030413" y="0"/>
                  </a:lnTo>
                  <a:lnTo>
                    <a:pt x="2030413" y="178118"/>
                  </a:lnTo>
                  <a:lnTo>
                    <a:pt x="1470659" y="178118"/>
                  </a:lnTo>
                  <a:lnTo>
                    <a:pt x="1470659" y="178117"/>
                  </a:lnTo>
                  <a:lnTo>
                    <a:pt x="172403" y="178117"/>
                  </a:lnTo>
                  <a:lnTo>
                    <a:pt x="172403" y="1070610"/>
                  </a:lnTo>
                  <a:lnTo>
                    <a:pt x="170593" y="1070610"/>
                  </a:lnTo>
                  <a:lnTo>
                    <a:pt x="170593" y="1376709"/>
                  </a:lnTo>
                  <a:lnTo>
                    <a:pt x="0" y="1376709"/>
                  </a:lnTo>
                  <a:lnTo>
                    <a:pt x="0" y="1070610"/>
                  </a:lnTo>
                  <a:lnTo>
                    <a:pt x="0" y="945834"/>
                  </a:lnTo>
                  <a:close/>
                </a:path>
              </a:pathLst>
            </a:custGeom>
            <a:solidFill>
              <a:schemeClr val="accent3"/>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2" name="Freeform: Shape 31">
              <a:extLst>
                <a:ext uri="{FF2B5EF4-FFF2-40B4-BE49-F238E27FC236}">
                  <a16:creationId xmlns:a16="http://schemas.microsoft.com/office/drawing/2014/main" id="{70DD5A51-1A28-EBA2-88B8-2200EC454693}"/>
                </a:ext>
              </a:extLst>
            </p:cNvPr>
            <p:cNvSpPr/>
            <p:nvPr/>
          </p:nvSpPr>
          <p:spPr>
            <a:xfrm>
              <a:off x="2494026" y="2609272"/>
              <a:ext cx="2030413" cy="1070610"/>
            </a:xfrm>
            <a:custGeom>
              <a:avLst/>
              <a:gdLst>
                <a:gd name="connsiteX0" fmla="*/ 0 w 2030413"/>
                <a:gd name="connsiteY0" fmla="*/ 0 h 1070610"/>
                <a:gd name="connsiteX1" fmla="*/ 1470659 w 2030413"/>
                <a:gd name="connsiteY1" fmla="*/ 0 h 1070610"/>
                <a:gd name="connsiteX2" fmla="*/ 1470660 w 2030413"/>
                <a:gd name="connsiteY2" fmla="*/ 0 h 1070610"/>
                <a:gd name="connsiteX3" fmla="*/ 2030413 w 2030413"/>
                <a:gd name="connsiteY3" fmla="*/ 0 h 1070610"/>
                <a:gd name="connsiteX4" fmla="*/ 2030413 w 2030413"/>
                <a:gd name="connsiteY4" fmla="*/ 178118 h 1070610"/>
                <a:gd name="connsiteX5" fmla="*/ 1470659 w 2030413"/>
                <a:gd name="connsiteY5" fmla="*/ 178118 h 1070610"/>
                <a:gd name="connsiteX6" fmla="*/ 1470659 w 2030413"/>
                <a:gd name="connsiteY6" fmla="*/ 178117 h 1070610"/>
                <a:gd name="connsiteX7" fmla="*/ 172403 w 2030413"/>
                <a:gd name="connsiteY7" fmla="*/ 178117 h 1070610"/>
                <a:gd name="connsiteX8" fmla="*/ 172403 w 2030413"/>
                <a:gd name="connsiteY8" fmla="*/ 1070610 h 1070610"/>
                <a:gd name="connsiteX9" fmla="*/ 0 w 2030413"/>
                <a:gd name="connsiteY9" fmla="*/ 1070610 h 107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0413" h="1070610">
                  <a:moveTo>
                    <a:pt x="0" y="0"/>
                  </a:moveTo>
                  <a:lnTo>
                    <a:pt x="1470659" y="0"/>
                  </a:lnTo>
                  <a:lnTo>
                    <a:pt x="1470660" y="0"/>
                  </a:lnTo>
                  <a:lnTo>
                    <a:pt x="2030413" y="0"/>
                  </a:lnTo>
                  <a:lnTo>
                    <a:pt x="2030413" y="178118"/>
                  </a:lnTo>
                  <a:lnTo>
                    <a:pt x="1470659" y="178118"/>
                  </a:lnTo>
                  <a:lnTo>
                    <a:pt x="1470659" y="178117"/>
                  </a:lnTo>
                  <a:lnTo>
                    <a:pt x="172403" y="178117"/>
                  </a:lnTo>
                  <a:lnTo>
                    <a:pt x="172403" y="1070610"/>
                  </a:lnTo>
                  <a:lnTo>
                    <a:pt x="0" y="1070610"/>
                  </a:lnTo>
                  <a:close/>
                </a:path>
              </a:pathLst>
            </a:custGeom>
            <a:solidFill>
              <a:schemeClr val="accent2"/>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6" name="TextBox 35">
              <a:extLst>
                <a:ext uri="{FF2B5EF4-FFF2-40B4-BE49-F238E27FC236}">
                  <a16:creationId xmlns:a16="http://schemas.microsoft.com/office/drawing/2014/main" id="{CD735DC6-994B-B3DB-AB7F-4EBBF6C0769F}"/>
                </a:ext>
              </a:extLst>
            </p:cNvPr>
            <p:cNvSpPr txBox="1"/>
            <p:nvPr/>
          </p:nvSpPr>
          <p:spPr>
            <a:xfrm>
              <a:off x="688786" y="3228404"/>
              <a:ext cx="1665478" cy="646331"/>
            </a:xfrm>
            <a:prstGeom prst="rect">
              <a:avLst/>
            </a:prstGeom>
            <a:noFill/>
          </p:spPr>
          <p:txBody>
            <a:bodyPr wrap="square" lIns="0" tIns="0" rIns="0" bIns="0" rtlCol="0" anchor="t" anchorCtr="0">
              <a:spAutoFit/>
            </a:bodyPr>
            <a:lstStyle/>
            <a:p>
              <a:pPr rtl="0"/>
              <a:r>
                <a:rPr lang="ja-JP" altLang="en-US" sz="1400" dirty="0">
                  <a:ea typeface="Meiryo" panose="020B0604030504040204" pitchFamily="34" charset="-128"/>
                </a:rPr>
                <a:t>材料は劣悪な労働条件下で得られたものですか</a:t>
              </a:r>
              <a:r>
                <a:rPr lang="en-US" altLang="ja-JP" sz="1400" dirty="0">
                  <a:ea typeface="Meiryo" panose="020B0604030504040204" pitchFamily="34" charset="-128"/>
                </a:rPr>
                <a:t>? </a:t>
              </a:r>
            </a:p>
          </p:txBody>
        </p:sp>
        <p:sp>
          <p:nvSpPr>
            <p:cNvPr id="37" name="TextBox 36">
              <a:extLst>
                <a:ext uri="{FF2B5EF4-FFF2-40B4-BE49-F238E27FC236}">
                  <a16:creationId xmlns:a16="http://schemas.microsoft.com/office/drawing/2014/main" id="{7C8FCBBE-E888-CF70-BDD8-E6B46754E93C}"/>
                </a:ext>
              </a:extLst>
            </p:cNvPr>
            <p:cNvSpPr txBox="1"/>
            <p:nvPr/>
          </p:nvSpPr>
          <p:spPr>
            <a:xfrm>
              <a:off x="368490" y="2635679"/>
              <a:ext cx="1665478" cy="276999"/>
            </a:xfrm>
            <a:prstGeom prst="rect">
              <a:avLst/>
            </a:prstGeom>
            <a:noFill/>
          </p:spPr>
          <p:txBody>
            <a:bodyPr wrap="square" lIns="0" tIns="0" rIns="0" bIns="0" rtlCol="0" anchor="t" anchorCtr="0">
              <a:spAutoFit/>
            </a:bodyPr>
            <a:lstStyle/>
            <a:p>
              <a:pPr rtl="0"/>
              <a:r>
                <a:rPr lang="en-US" altLang="ja-JP" b="1" dirty="0">
                  <a:solidFill>
                    <a:schemeClr val="accent1"/>
                  </a:solidFill>
                  <a:latin typeface="+mj-lt"/>
                  <a:ea typeface="Meiryo" panose="020B0604030504040204" pitchFamily="34" charset="-128"/>
                </a:rPr>
                <a:t>01</a:t>
              </a:r>
            </a:p>
          </p:txBody>
        </p:sp>
        <p:sp>
          <p:nvSpPr>
            <p:cNvPr id="38" name="TextBox 37">
              <a:extLst>
                <a:ext uri="{FF2B5EF4-FFF2-40B4-BE49-F238E27FC236}">
                  <a16:creationId xmlns:a16="http://schemas.microsoft.com/office/drawing/2014/main" id="{43BD3414-2C70-94E9-A632-426508CB5754}"/>
                </a:ext>
              </a:extLst>
            </p:cNvPr>
            <p:cNvSpPr txBox="1"/>
            <p:nvPr/>
          </p:nvSpPr>
          <p:spPr>
            <a:xfrm>
              <a:off x="2494026" y="2281547"/>
              <a:ext cx="1665478" cy="276999"/>
            </a:xfrm>
            <a:prstGeom prst="rect">
              <a:avLst/>
            </a:prstGeom>
            <a:noFill/>
          </p:spPr>
          <p:txBody>
            <a:bodyPr wrap="square" lIns="0" tIns="0" rIns="0" bIns="0" rtlCol="0" anchor="t" anchorCtr="0">
              <a:spAutoFit/>
            </a:bodyPr>
            <a:lstStyle/>
            <a:p>
              <a:pPr rtl="0"/>
              <a:r>
                <a:rPr lang="en-US" altLang="ja-JP" b="1" dirty="0">
                  <a:solidFill>
                    <a:schemeClr val="accent2"/>
                  </a:solidFill>
                  <a:latin typeface="+mj-lt"/>
                  <a:ea typeface="Meiryo" panose="020B0604030504040204" pitchFamily="34" charset="-128"/>
                </a:rPr>
                <a:t>02</a:t>
              </a:r>
            </a:p>
          </p:txBody>
        </p:sp>
        <p:sp>
          <p:nvSpPr>
            <p:cNvPr id="39" name="TextBox 38">
              <a:extLst>
                <a:ext uri="{FF2B5EF4-FFF2-40B4-BE49-F238E27FC236}">
                  <a16:creationId xmlns:a16="http://schemas.microsoft.com/office/drawing/2014/main" id="{64775DB6-CD31-74C6-6EE5-23739866EEB9}"/>
                </a:ext>
              </a:extLst>
            </p:cNvPr>
            <p:cNvSpPr txBox="1"/>
            <p:nvPr/>
          </p:nvSpPr>
          <p:spPr>
            <a:xfrm>
              <a:off x="2814322" y="2875026"/>
              <a:ext cx="1665478" cy="646331"/>
            </a:xfrm>
            <a:prstGeom prst="rect">
              <a:avLst/>
            </a:prstGeom>
            <a:noFill/>
          </p:spPr>
          <p:txBody>
            <a:bodyPr wrap="square" lIns="0" tIns="0" rIns="0" bIns="0" rtlCol="0" anchor="t" anchorCtr="0">
              <a:spAutoFit/>
            </a:bodyPr>
            <a:lstStyle/>
            <a:p>
              <a:pPr rtl="0"/>
              <a:r>
                <a:rPr lang="ja-JP" altLang="en-US" sz="1400" dirty="0">
                  <a:ea typeface="Meiryo" panose="020B0604030504040204" pitchFamily="34" charset="-128"/>
                </a:rPr>
                <a:t>サプライヤーの安全な労働条件基準を満たしていますか</a:t>
              </a:r>
              <a:endParaRPr lang="en-US" altLang="ja-JP" sz="1400" dirty="0">
                <a:ea typeface="Meiryo" panose="020B0604030504040204" pitchFamily="34" charset="-128"/>
              </a:endParaRPr>
            </a:p>
          </p:txBody>
        </p:sp>
        <p:sp>
          <p:nvSpPr>
            <p:cNvPr id="41" name="TextBox 40">
              <a:extLst>
                <a:ext uri="{FF2B5EF4-FFF2-40B4-BE49-F238E27FC236}">
                  <a16:creationId xmlns:a16="http://schemas.microsoft.com/office/drawing/2014/main" id="{56BAA8B2-7915-4161-C848-B0EAE2B10E2C}"/>
                </a:ext>
              </a:extLst>
            </p:cNvPr>
            <p:cNvSpPr txBox="1"/>
            <p:nvPr/>
          </p:nvSpPr>
          <p:spPr>
            <a:xfrm>
              <a:off x="7065391" y="2142678"/>
              <a:ext cx="1710119" cy="1077218"/>
            </a:xfrm>
            <a:prstGeom prst="rect">
              <a:avLst/>
            </a:prstGeom>
            <a:noFill/>
          </p:spPr>
          <p:txBody>
            <a:bodyPr wrap="square" lIns="0" tIns="0" rIns="0" bIns="0" rtlCol="0" anchor="t" anchorCtr="0">
              <a:spAutoFit/>
            </a:bodyPr>
            <a:lstStyle/>
            <a:p>
              <a:pPr rtl="0"/>
              <a:r>
                <a:rPr lang="ja-JP" altLang="en-US" sz="1400" dirty="0">
                  <a:ea typeface="Meiryo" panose="020B0604030504040204" pitchFamily="34" charset="-128"/>
                </a:rPr>
                <a:t>材料を調達するために児童労働のリスクや製造過程で有害な化学物質が使用されたりしていますか</a:t>
              </a:r>
              <a:r>
                <a:rPr lang="en-US" altLang="ja-JP" sz="1400" dirty="0">
                  <a:ea typeface="Meiryo" panose="020B0604030504040204" pitchFamily="34" charset="-128"/>
                </a:rPr>
                <a:t>? </a:t>
              </a:r>
              <a:endParaRPr lang="ja-JP" altLang="en-US" sz="1400" dirty="0">
                <a:ea typeface="Meiryo" panose="020B0604030504040204" pitchFamily="34" charset="-128"/>
              </a:endParaRPr>
            </a:p>
          </p:txBody>
        </p:sp>
        <p:sp>
          <p:nvSpPr>
            <p:cNvPr id="44" name="TextBox 43">
              <a:extLst>
                <a:ext uri="{FF2B5EF4-FFF2-40B4-BE49-F238E27FC236}">
                  <a16:creationId xmlns:a16="http://schemas.microsoft.com/office/drawing/2014/main" id="{775A4D78-2875-0751-17C5-D91686182E54}"/>
                </a:ext>
              </a:extLst>
            </p:cNvPr>
            <p:cNvSpPr txBox="1"/>
            <p:nvPr/>
          </p:nvSpPr>
          <p:spPr>
            <a:xfrm>
              <a:off x="4619562" y="1896382"/>
              <a:ext cx="1665478" cy="276999"/>
            </a:xfrm>
            <a:prstGeom prst="rect">
              <a:avLst/>
            </a:prstGeom>
            <a:noFill/>
          </p:spPr>
          <p:txBody>
            <a:bodyPr wrap="square" lIns="0" tIns="0" rIns="0" bIns="0" rtlCol="0" anchor="t" anchorCtr="0">
              <a:spAutoFit/>
            </a:bodyPr>
            <a:lstStyle/>
            <a:p>
              <a:pPr rtl="0"/>
              <a:r>
                <a:rPr lang="en-US" altLang="ja-JP" b="1" dirty="0">
                  <a:solidFill>
                    <a:schemeClr val="accent3"/>
                  </a:solidFill>
                  <a:latin typeface="+mj-lt"/>
                  <a:ea typeface="Meiryo" panose="020B0604030504040204" pitchFamily="34" charset="-128"/>
                </a:rPr>
                <a:t>03</a:t>
              </a:r>
            </a:p>
          </p:txBody>
        </p:sp>
        <p:sp>
          <p:nvSpPr>
            <p:cNvPr id="45" name="TextBox 44">
              <a:extLst>
                <a:ext uri="{FF2B5EF4-FFF2-40B4-BE49-F238E27FC236}">
                  <a16:creationId xmlns:a16="http://schemas.microsoft.com/office/drawing/2014/main" id="{EFAEB8C2-37DF-C7AE-268C-BDEE85822E97}"/>
                </a:ext>
              </a:extLst>
            </p:cNvPr>
            <p:cNvSpPr txBox="1"/>
            <p:nvPr/>
          </p:nvSpPr>
          <p:spPr>
            <a:xfrm>
              <a:off x="4939858" y="2515754"/>
              <a:ext cx="1665478" cy="430887"/>
            </a:xfrm>
            <a:prstGeom prst="rect">
              <a:avLst/>
            </a:prstGeom>
            <a:noFill/>
          </p:spPr>
          <p:txBody>
            <a:bodyPr wrap="square" lIns="0" tIns="0" rIns="0" bIns="0" rtlCol="0" anchor="t" anchorCtr="0">
              <a:spAutoFit/>
            </a:bodyPr>
            <a:lstStyle/>
            <a:p>
              <a:pPr rtl="0"/>
              <a:r>
                <a:rPr lang="ja-JP" altLang="en-US" sz="1400" dirty="0">
                  <a:ea typeface="Meiryo" panose="020B0604030504040204" pitchFamily="34" charset="-128"/>
                </a:rPr>
                <a:t>遵守すべき現地の環境規制は何ですか</a:t>
              </a:r>
              <a:r>
                <a:rPr lang="en-US" altLang="ja-JP" sz="1400" dirty="0">
                  <a:ea typeface="Meiryo" panose="020B0604030504040204" pitchFamily="34" charset="-128"/>
                </a:rPr>
                <a:t>? </a:t>
              </a:r>
            </a:p>
          </p:txBody>
        </p:sp>
        <p:sp>
          <p:nvSpPr>
            <p:cNvPr id="47" name="TextBox 46">
              <a:extLst>
                <a:ext uri="{FF2B5EF4-FFF2-40B4-BE49-F238E27FC236}">
                  <a16:creationId xmlns:a16="http://schemas.microsoft.com/office/drawing/2014/main" id="{2142EBB1-A1DD-361A-7F04-95876864E20B}"/>
                </a:ext>
              </a:extLst>
            </p:cNvPr>
            <p:cNvSpPr txBox="1"/>
            <p:nvPr/>
          </p:nvSpPr>
          <p:spPr>
            <a:xfrm>
              <a:off x="6745097" y="1523306"/>
              <a:ext cx="1665478" cy="276999"/>
            </a:xfrm>
            <a:prstGeom prst="rect">
              <a:avLst/>
            </a:prstGeom>
            <a:noFill/>
          </p:spPr>
          <p:txBody>
            <a:bodyPr wrap="square" lIns="0" tIns="0" rIns="0" bIns="0" rtlCol="0" anchor="t" anchorCtr="0">
              <a:spAutoFit/>
            </a:bodyPr>
            <a:lstStyle/>
            <a:p>
              <a:pPr rtl="0"/>
              <a:r>
                <a:rPr lang="en-US" altLang="ja-JP" b="1" dirty="0">
                  <a:solidFill>
                    <a:schemeClr val="accent4"/>
                  </a:solidFill>
                  <a:latin typeface="+mj-lt"/>
                  <a:ea typeface="Meiryo" panose="020B0604030504040204" pitchFamily="34" charset="-128"/>
                </a:rPr>
                <a:t>04</a:t>
              </a:r>
            </a:p>
          </p:txBody>
        </p:sp>
        <p:sp>
          <p:nvSpPr>
            <p:cNvPr id="48" name="Rectangle 47">
              <a:extLst>
                <a:ext uri="{FF2B5EF4-FFF2-40B4-BE49-F238E27FC236}">
                  <a16:creationId xmlns:a16="http://schemas.microsoft.com/office/drawing/2014/main" id="{F96D9DC2-BD98-903F-97EE-B4B0E63E5CC6}"/>
                </a:ext>
              </a:extLst>
            </p:cNvPr>
            <p:cNvSpPr/>
            <p:nvPr/>
          </p:nvSpPr>
          <p:spPr>
            <a:xfrm>
              <a:off x="368490" y="3980087"/>
              <a:ext cx="169673" cy="1076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49" name="Rectangle 48">
              <a:extLst>
                <a:ext uri="{FF2B5EF4-FFF2-40B4-BE49-F238E27FC236}">
                  <a16:creationId xmlns:a16="http://schemas.microsoft.com/office/drawing/2014/main" id="{974506A8-BB35-B101-646B-E9FA2FD9BD98}"/>
                </a:ext>
              </a:extLst>
            </p:cNvPr>
            <p:cNvSpPr/>
            <p:nvPr/>
          </p:nvSpPr>
          <p:spPr>
            <a:xfrm>
              <a:off x="2494025" y="3583680"/>
              <a:ext cx="170593" cy="174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57" name="Freeform: Shape 56">
              <a:extLst>
                <a:ext uri="{FF2B5EF4-FFF2-40B4-BE49-F238E27FC236}">
                  <a16:creationId xmlns:a16="http://schemas.microsoft.com/office/drawing/2014/main" id="{83231499-24BE-50C4-C240-004A17326387}"/>
                </a:ext>
              </a:extLst>
            </p:cNvPr>
            <p:cNvSpPr/>
            <p:nvPr/>
          </p:nvSpPr>
          <p:spPr>
            <a:xfrm>
              <a:off x="6745097" y="1876924"/>
              <a:ext cx="2030413" cy="1794511"/>
            </a:xfrm>
            <a:custGeom>
              <a:avLst/>
              <a:gdLst>
                <a:gd name="connsiteX0" fmla="*/ 0 w 2030413"/>
                <a:gd name="connsiteY0" fmla="*/ 0 h 1794511"/>
                <a:gd name="connsiteX1" fmla="*/ 1470659 w 2030413"/>
                <a:gd name="connsiteY1" fmla="*/ 0 h 1794511"/>
                <a:gd name="connsiteX2" fmla="*/ 1470660 w 2030413"/>
                <a:gd name="connsiteY2" fmla="*/ 0 h 1794511"/>
                <a:gd name="connsiteX3" fmla="*/ 2030413 w 2030413"/>
                <a:gd name="connsiteY3" fmla="*/ 0 h 1794511"/>
                <a:gd name="connsiteX4" fmla="*/ 2030413 w 2030413"/>
                <a:gd name="connsiteY4" fmla="*/ 178118 h 1794511"/>
                <a:gd name="connsiteX5" fmla="*/ 1470659 w 2030413"/>
                <a:gd name="connsiteY5" fmla="*/ 178118 h 1794511"/>
                <a:gd name="connsiteX6" fmla="*/ 1470659 w 2030413"/>
                <a:gd name="connsiteY6" fmla="*/ 178117 h 1794511"/>
                <a:gd name="connsiteX7" fmla="*/ 172403 w 2030413"/>
                <a:gd name="connsiteY7" fmla="*/ 178117 h 1794511"/>
                <a:gd name="connsiteX8" fmla="*/ 172403 w 2030413"/>
                <a:gd name="connsiteY8" fmla="*/ 1070610 h 1794511"/>
                <a:gd name="connsiteX9" fmla="*/ 170593 w 2030413"/>
                <a:gd name="connsiteY9" fmla="*/ 1070610 h 1794511"/>
                <a:gd name="connsiteX10" fmla="*/ 170593 w 2030413"/>
                <a:gd name="connsiteY10" fmla="*/ 1794511 h 1794511"/>
                <a:gd name="connsiteX11" fmla="*/ 0 w 2030413"/>
                <a:gd name="connsiteY11" fmla="*/ 1794511 h 1794511"/>
                <a:gd name="connsiteX12" fmla="*/ 0 w 2030413"/>
                <a:gd name="connsiteY12" fmla="*/ 1070610 h 1794511"/>
                <a:gd name="connsiteX13" fmla="*/ 0 w 2030413"/>
                <a:gd name="connsiteY13" fmla="*/ 1008698 h 179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0413" h="1794511">
                  <a:moveTo>
                    <a:pt x="0" y="0"/>
                  </a:moveTo>
                  <a:lnTo>
                    <a:pt x="1470659" y="0"/>
                  </a:lnTo>
                  <a:lnTo>
                    <a:pt x="1470660" y="0"/>
                  </a:lnTo>
                  <a:lnTo>
                    <a:pt x="2030413" y="0"/>
                  </a:lnTo>
                  <a:lnTo>
                    <a:pt x="2030413" y="178118"/>
                  </a:lnTo>
                  <a:lnTo>
                    <a:pt x="1470659" y="178118"/>
                  </a:lnTo>
                  <a:lnTo>
                    <a:pt x="1470659" y="178117"/>
                  </a:lnTo>
                  <a:lnTo>
                    <a:pt x="172403" y="178117"/>
                  </a:lnTo>
                  <a:lnTo>
                    <a:pt x="172403" y="1070610"/>
                  </a:lnTo>
                  <a:lnTo>
                    <a:pt x="170593" y="1070610"/>
                  </a:lnTo>
                  <a:lnTo>
                    <a:pt x="170593" y="1794511"/>
                  </a:lnTo>
                  <a:lnTo>
                    <a:pt x="0" y="1794511"/>
                  </a:lnTo>
                  <a:lnTo>
                    <a:pt x="0" y="1070610"/>
                  </a:lnTo>
                  <a:lnTo>
                    <a:pt x="0" y="100869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sz="1600" dirty="0">
                <a:ea typeface="Meiryo" panose="020B0604030504040204" pitchFamily="34" charset="-128"/>
              </a:endParaRPr>
            </a:p>
          </p:txBody>
        </p:sp>
      </p:grpSp>
    </p:spTree>
    <p:extLst>
      <p:ext uri="{BB962C8B-B14F-4D97-AF65-F5344CB8AC3E}">
        <p14:creationId xmlns:p14="http://schemas.microsoft.com/office/powerpoint/2010/main" val="2683739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 name="Picture 72" descr="A picture containing light, lit, dark&#10;&#10;Description automatically generated">
            <a:extLst>
              <a:ext uri="{FF2B5EF4-FFF2-40B4-BE49-F238E27FC236}">
                <a16:creationId xmlns:a16="http://schemas.microsoft.com/office/drawing/2014/main" id="{1547855A-AD34-69DD-ED87-78DBB74E397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74" name="Rectangle 73">
            <a:extLst>
              <a:ext uri="{FF2B5EF4-FFF2-40B4-BE49-F238E27FC236}">
                <a16:creationId xmlns:a16="http://schemas.microsoft.com/office/drawing/2014/main" id="{C4C468D8-84E5-C0D4-432C-82EDD497644F}"/>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58" name="Freeform 6">
            <a:extLst>
              <a:ext uri="{FF2B5EF4-FFF2-40B4-BE49-F238E27FC236}">
                <a16:creationId xmlns:a16="http://schemas.microsoft.com/office/drawing/2014/main" id="{51467BA1-8DCC-24FB-37FF-BA97A0FB44AD}"/>
              </a:ext>
            </a:extLst>
          </p:cNvPr>
          <p:cNvSpPr>
            <a:spLocks/>
          </p:cNvSpPr>
          <p:nvPr/>
        </p:nvSpPr>
        <p:spPr>
          <a:xfrm>
            <a:off x="3194078" y="1194623"/>
            <a:ext cx="2754255" cy="2754254"/>
          </a:xfrm>
          <a:custGeom>
            <a:avLst/>
            <a:gdLst>
              <a:gd name="connsiteX0" fmla="*/ 0 w 2337593"/>
              <a:gd name="connsiteY0" fmla="*/ 1168797 h 2337593"/>
              <a:gd name="connsiteX1" fmla="*/ 1168797 w 2337593"/>
              <a:gd name="connsiteY1" fmla="*/ 0 h 2337593"/>
              <a:gd name="connsiteX2" fmla="*/ 2337594 w 2337593"/>
              <a:gd name="connsiteY2" fmla="*/ 1168797 h 2337593"/>
              <a:gd name="connsiteX3" fmla="*/ 1168797 w 2337593"/>
              <a:gd name="connsiteY3" fmla="*/ 2337594 h 2337593"/>
              <a:gd name="connsiteX4" fmla="*/ 0 w 2337593"/>
              <a:gd name="connsiteY4" fmla="*/ 1168797 h 2337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7593" h="2337593">
                <a:moveTo>
                  <a:pt x="0" y="1168797"/>
                </a:moveTo>
                <a:cubicBezTo>
                  <a:pt x="0" y="523288"/>
                  <a:pt x="523288" y="0"/>
                  <a:pt x="1168797" y="0"/>
                </a:cubicBezTo>
                <a:cubicBezTo>
                  <a:pt x="1814306" y="0"/>
                  <a:pt x="2337594" y="523288"/>
                  <a:pt x="2337594" y="1168797"/>
                </a:cubicBezTo>
                <a:cubicBezTo>
                  <a:pt x="2337594" y="1814306"/>
                  <a:pt x="1814306" y="2337594"/>
                  <a:pt x="1168797" y="2337594"/>
                </a:cubicBezTo>
                <a:cubicBezTo>
                  <a:pt x="523288" y="2337594"/>
                  <a:pt x="0" y="1814306"/>
                  <a:pt x="0" y="1168797"/>
                </a:cubicBezTo>
                <a:close/>
              </a:path>
            </a:pathLst>
          </a:custGeom>
          <a:solidFill>
            <a:schemeClr val="accent1"/>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372813" rIns="0" bIns="372813" numCol="1" spcCol="1270" rtlCol="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r>
              <a:rPr lang="ja-JP" altLang="en-US" sz="2200" b="1" i="0" u="none" strike="noStrike" kern="1200" cap="none" spc="0" normalizeH="0" dirty="0">
                <a:ln>
                  <a:noFill/>
                </a:ln>
                <a:solidFill>
                  <a:srgbClr val="FFFFFF"/>
                </a:solidFill>
                <a:effectLst/>
                <a:uLnTx/>
                <a:uFillTx/>
                <a:latin typeface="Artifakt LegendOfc"/>
                <a:ea typeface="Meiryo" panose="020B0604030504040204" pitchFamily="34" charset="-128"/>
                <a:cs typeface="+mn-cs"/>
              </a:rPr>
              <a:t>倫理面の</a:t>
            </a:r>
            <a:br>
              <a:rPr kumimoji="0" lang="ja-JP" altLang="en-US" sz="2200" b="1" i="0" u="none" strike="noStrike" kern="1200" cap="none" spc="0" normalizeH="0" baseline="0" dirty="0">
                <a:ln>
                  <a:noFill/>
                </a:ln>
                <a:solidFill>
                  <a:srgbClr val="FFFFFF"/>
                </a:solidFill>
                <a:effectLst/>
                <a:uLnTx/>
                <a:uFillTx/>
                <a:latin typeface="Artifakt LegendOfc"/>
                <a:ea typeface="Meiryo" panose="020B0604030504040204" pitchFamily="34" charset="-128"/>
                <a:cs typeface="+mn-cs"/>
              </a:rPr>
            </a:br>
            <a:r>
              <a:rPr lang="ja-JP" altLang="en-US" sz="2200" b="1" i="0" u="none" strike="noStrike" kern="1200" cap="none" spc="0" normalizeH="0" dirty="0">
                <a:ln>
                  <a:noFill/>
                </a:ln>
                <a:solidFill>
                  <a:srgbClr val="FFFFFF"/>
                </a:solidFill>
                <a:effectLst/>
                <a:uLnTx/>
                <a:uFillTx/>
                <a:latin typeface="Artifakt LegendOfc"/>
                <a:ea typeface="Meiryo" panose="020B0604030504040204" pitchFamily="34" charset="-128"/>
                <a:cs typeface="+mn-cs"/>
              </a:rPr>
              <a:t>検討事項</a:t>
            </a:r>
          </a:p>
        </p:txBody>
      </p:sp>
      <p:sp>
        <p:nvSpPr>
          <p:cNvPr id="66" name="Title 19">
            <a:extLst>
              <a:ext uri="{FF2B5EF4-FFF2-40B4-BE49-F238E27FC236}">
                <a16:creationId xmlns:a16="http://schemas.microsoft.com/office/drawing/2014/main" id="{48E47AAE-4584-37AB-2DB0-6D1F5F5D7EDF}"/>
              </a:ext>
            </a:extLst>
          </p:cNvPr>
          <p:cNvSpPr txBox="1">
            <a:spLocks/>
          </p:cNvSpPr>
          <p:nvPr/>
        </p:nvSpPr>
        <p:spPr>
          <a:xfrm>
            <a:off x="366712" y="1336651"/>
            <a:ext cx="2262187" cy="710595"/>
          </a:xfrm>
          <a:prstGeom prst="rect">
            <a:avLst/>
          </a:prstGeom>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1" indent="0" defTabSz="685800" rtl="0" eaLnBrk="1" fontAlgn="auto" latinLnBrk="0" hangingPunct="1">
              <a:lnSpc>
                <a:spcPct val="100000"/>
              </a:lnSpc>
              <a:spcBef>
                <a:spcPct val="0"/>
              </a:spcBef>
              <a:spcAft>
                <a:spcPts val="0"/>
              </a:spcAft>
              <a:buClr>
                <a:srgbClr val="CCCCCC"/>
              </a:buClr>
              <a:buSzTx/>
              <a:buFontTx/>
              <a:buNone/>
              <a:tabLst/>
              <a:defRPr/>
            </a:pPr>
            <a:r>
              <a:rPr lang="ja-JP" altLang="en-US" sz="12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サプライヤーが国の法律に違反していなくても、その慣行はやはり非倫理的だと見なされるおそれがあります。</a:t>
            </a:r>
          </a:p>
        </p:txBody>
      </p:sp>
      <p:sp>
        <p:nvSpPr>
          <p:cNvPr id="67" name="Title 19">
            <a:extLst>
              <a:ext uri="{FF2B5EF4-FFF2-40B4-BE49-F238E27FC236}">
                <a16:creationId xmlns:a16="http://schemas.microsoft.com/office/drawing/2014/main" id="{A16D9877-6285-0DDF-08BE-12B9E44D7E03}"/>
              </a:ext>
            </a:extLst>
          </p:cNvPr>
          <p:cNvSpPr txBox="1">
            <a:spLocks/>
          </p:cNvSpPr>
          <p:nvPr/>
        </p:nvSpPr>
        <p:spPr>
          <a:xfrm>
            <a:off x="366713" y="3050357"/>
            <a:ext cx="2262186" cy="1226665"/>
          </a:xfrm>
          <a:prstGeom prst="rect">
            <a:avLst/>
          </a:prstGeom>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1" indent="0" defTabSz="685800" rtl="0" eaLnBrk="1" fontAlgn="auto" latinLnBrk="0" hangingPunct="1">
              <a:lnSpc>
                <a:spcPct val="100000"/>
              </a:lnSpc>
              <a:spcBef>
                <a:spcPct val="0"/>
              </a:spcBef>
              <a:spcAft>
                <a:spcPts val="0"/>
              </a:spcAft>
              <a:buClr>
                <a:srgbClr val="CCCCCC"/>
              </a:buClr>
              <a:buSzTx/>
              <a:buFontTx/>
              <a:buNone/>
              <a:tabLst/>
              <a:defRPr/>
            </a:pPr>
            <a:r>
              <a:rPr lang="ja-JP" altLang="en-US" sz="12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「倫理的な調達」の原則を順守するサプライヤーを使用することで、メーカーは材料費の適切な対価を支払うことになるが、この余分なコスト増を消費者に</a:t>
            </a:r>
            <a:r>
              <a:rPr lang="ja-JP" altLang="en-US" sz="1200" b="0" i="0" u="none" strike="noStrike" kern="1200" cap="none" spc="-50" normalizeH="0" dirty="0">
                <a:ln>
                  <a:noFill/>
                </a:ln>
                <a:solidFill>
                  <a:srgbClr val="FFFFFF"/>
                </a:solidFill>
                <a:effectLst/>
                <a:uLnTx/>
                <a:uFillTx/>
                <a:latin typeface="Artifakt ElementOfc"/>
                <a:ea typeface="Meiryo" panose="020B0604030504040204" pitchFamily="34" charset="-128"/>
                <a:cs typeface="+mn-cs"/>
              </a:rPr>
              <a:t>転嫁することになるのだろうか？</a:t>
            </a:r>
          </a:p>
        </p:txBody>
      </p:sp>
      <p:sp>
        <p:nvSpPr>
          <p:cNvPr id="69" name="Title 19">
            <a:extLst>
              <a:ext uri="{FF2B5EF4-FFF2-40B4-BE49-F238E27FC236}">
                <a16:creationId xmlns:a16="http://schemas.microsoft.com/office/drawing/2014/main" id="{CD25DD43-18C3-F082-D16A-5C821F496AEE}"/>
              </a:ext>
            </a:extLst>
          </p:cNvPr>
          <p:cNvSpPr txBox="1">
            <a:spLocks/>
          </p:cNvSpPr>
          <p:nvPr/>
        </p:nvSpPr>
        <p:spPr>
          <a:xfrm>
            <a:off x="6513513" y="1336651"/>
            <a:ext cx="2262187" cy="710595"/>
          </a:xfrm>
          <a:prstGeom prst="rect">
            <a:avLst/>
          </a:prstGeom>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
                <a:srgbClr val="CCCCCC"/>
              </a:buClr>
              <a:buSzTx/>
              <a:buFontTx/>
              <a:buNone/>
              <a:tabLst/>
              <a:defRPr/>
            </a:pPr>
            <a:r>
              <a:rPr lang="ja-JP" altLang="en-US" sz="12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国連のサステナブルな開発目標には、材料の倫理的な調達に </a:t>
            </a:r>
          </a:p>
          <a:p>
            <a:pPr marL="0" marR="0" lvl="1" indent="0" algn="l" defTabSz="685800" rtl="0" eaLnBrk="1" fontAlgn="auto" latinLnBrk="0" hangingPunct="1">
              <a:lnSpc>
                <a:spcPct val="100000"/>
              </a:lnSpc>
              <a:spcBef>
                <a:spcPct val="0"/>
              </a:spcBef>
              <a:spcAft>
                <a:spcPts val="0"/>
              </a:spcAft>
              <a:buClr>
                <a:srgbClr val="CCCCCC"/>
              </a:buClr>
              <a:buSzTx/>
              <a:buFontTx/>
              <a:buNone/>
              <a:tabLst/>
              <a:defRPr/>
            </a:pPr>
            <a:r>
              <a:rPr lang="ja-JP" altLang="en-US" sz="12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関する検討が含まれています。</a:t>
            </a:r>
          </a:p>
        </p:txBody>
      </p:sp>
      <p:sp>
        <p:nvSpPr>
          <p:cNvPr id="70" name="Title 19">
            <a:extLst>
              <a:ext uri="{FF2B5EF4-FFF2-40B4-BE49-F238E27FC236}">
                <a16:creationId xmlns:a16="http://schemas.microsoft.com/office/drawing/2014/main" id="{C71E9D83-42DF-E2C3-E294-4ED908EC6434}"/>
              </a:ext>
            </a:extLst>
          </p:cNvPr>
          <p:cNvSpPr txBox="1">
            <a:spLocks/>
          </p:cNvSpPr>
          <p:nvPr/>
        </p:nvSpPr>
        <p:spPr>
          <a:xfrm>
            <a:off x="6513513" y="3050357"/>
            <a:ext cx="2262187" cy="853105"/>
          </a:xfrm>
          <a:prstGeom prst="rect">
            <a:avLst/>
          </a:prstGeom>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
                <a:srgbClr val="CCCCCC"/>
              </a:buClr>
              <a:buSzTx/>
              <a:buFontTx/>
              <a:buNone/>
              <a:tabLst/>
              <a:defRPr/>
            </a:pPr>
            <a:r>
              <a:rPr lang="ja-JP" altLang="en-US" sz="12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サステナブルなプロセスを</a:t>
            </a:r>
            <a:br>
              <a:rPr kumimoji="0" lang="ja-JP" altLang="en-US" sz="12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rPr>
            </a:br>
            <a:r>
              <a:rPr lang="ja-JP" altLang="en-US" sz="12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実施するにあたり、</a:t>
            </a:r>
            <a:br>
              <a:rPr kumimoji="0" lang="ja-JP" altLang="en-US" sz="12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rPr>
            </a:br>
            <a:r>
              <a:rPr lang="ja-JP" altLang="en-US" sz="12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サステナビリティと</a:t>
            </a:r>
            <a:br>
              <a:rPr kumimoji="0" lang="ja-JP" altLang="en-US" sz="12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rPr>
            </a:br>
            <a:r>
              <a:rPr lang="ja-JP" altLang="en-US" sz="12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経済的制約のバランスをとり、</a:t>
            </a:r>
            <a:br>
              <a:rPr kumimoji="0" lang="ja-JP" altLang="en-US" sz="12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rPr>
            </a:br>
            <a:r>
              <a:rPr lang="ja-JP" altLang="en-US" sz="12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課題を克服します。</a:t>
            </a:r>
          </a:p>
        </p:txBody>
      </p:sp>
      <p:cxnSp>
        <p:nvCxnSpPr>
          <p:cNvPr id="71" name="Straight Connector 70">
            <a:extLst>
              <a:ext uri="{FF2B5EF4-FFF2-40B4-BE49-F238E27FC236}">
                <a16:creationId xmlns:a16="http://schemas.microsoft.com/office/drawing/2014/main" id="{DA4D5424-E452-24DD-A1BA-4DE890251920}"/>
              </a:ext>
            </a:extLst>
          </p:cNvPr>
          <p:cNvCxnSpPr>
            <a:cxnSpLocks/>
          </p:cNvCxnSpPr>
          <p:nvPr/>
        </p:nvCxnSpPr>
        <p:spPr>
          <a:xfrm>
            <a:off x="366712" y="2548802"/>
            <a:ext cx="22621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8237703-A6F4-B3A0-53CE-7C0E0B178D40}"/>
              </a:ext>
            </a:extLst>
          </p:cNvPr>
          <p:cNvCxnSpPr>
            <a:cxnSpLocks/>
          </p:cNvCxnSpPr>
          <p:nvPr/>
        </p:nvCxnSpPr>
        <p:spPr>
          <a:xfrm>
            <a:off x="6513513" y="2548802"/>
            <a:ext cx="226218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11">
            <a:extLst>
              <a:ext uri="{FF2B5EF4-FFF2-40B4-BE49-F238E27FC236}">
                <a16:creationId xmlns:a16="http://schemas.microsoft.com/office/drawing/2014/main" id="{23DC743A-C76F-903F-1534-9EEC3117A457}"/>
              </a:ext>
            </a:extLst>
          </p:cNvPr>
          <p:cNvSpPr/>
          <p:nvPr/>
        </p:nvSpPr>
        <p:spPr>
          <a:xfrm>
            <a:off x="2972905" y="3050357"/>
            <a:ext cx="802391" cy="802391"/>
          </a:xfrm>
          <a:custGeom>
            <a:avLst/>
            <a:gdLst>
              <a:gd name="connsiteX0" fmla="*/ 0 w 1168796"/>
              <a:gd name="connsiteY0" fmla="*/ 584398 h 1168796"/>
              <a:gd name="connsiteX1" fmla="*/ 584398 w 1168796"/>
              <a:gd name="connsiteY1" fmla="*/ 0 h 1168796"/>
              <a:gd name="connsiteX2" fmla="*/ 1168796 w 1168796"/>
              <a:gd name="connsiteY2" fmla="*/ 584398 h 1168796"/>
              <a:gd name="connsiteX3" fmla="*/ 584398 w 1168796"/>
              <a:gd name="connsiteY3" fmla="*/ 1168796 h 1168796"/>
              <a:gd name="connsiteX4" fmla="*/ 0 w 1168796"/>
              <a:gd name="connsiteY4" fmla="*/ 584398 h 116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796" h="1168796">
                <a:moveTo>
                  <a:pt x="0" y="584398"/>
                </a:moveTo>
                <a:cubicBezTo>
                  <a:pt x="0" y="261644"/>
                  <a:pt x="261644" y="0"/>
                  <a:pt x="584398" y="0"/>
                </a:cubicBezTo>
                <a:cubicBezTo>
                  <a:pt x="907152" y="0"/>
                  <a:pt x="1168796" y="261644"/>
                  <a:pt x="1168796" y="584398"/>
                </a:cubicBezTo>
                <a:cubicBezTo>
                  <a:pt x="1168796" y="907152"/>
                  <a:pt x="907152" y="1168796"/>
                  <a:pt x="584398" y="1168796"/>
                </a:cubicBezTo>
                <a:cubicBezTo>
                  <a:pt x="261644" y="1168796"/>
                  <a:pt x="0" y="907152"/>
                  <a:pt x="0" y="584398"/>
                </a:cubicBezTo>
                <a:close/>
              </a:path>
            </a:pathLst>
          </a:cu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grpSp>
        <p:nvGrpSpPr>
          <p:cNvPr id="80" name="Group 79">
            <a:extLst>
              <a:ext uri="{FF2B5EF4-FFF2-40B4-BE49-F238E27FC236}">
                <a16:creationId xmlns:a16="http://schemas.microsoft.com/office/drawing/2014/main" id="{42B6B9CF-A20C-792A-D952-F5F30538C35C}"/>
              </a:ext>
            </a:extLst>
          </p:cNvPr>
          <p:cNvGrpSpPr>
            <a:grpSpLocks noChangeAspect="1"/>
          </p:cNvGrpSpPr>
          <p:nvPr/>
        </p:nvGrpSpPr>
        <p:grpSpPr>
          <a:xfrm>
            <a:off x="3171710" y="3249584"/>
            <a:ext cx="404781" cy="403936"/>
            <a:chOff x="10031413" y="2209800"/>
            <a:chExt cx="28929012" cy="28868688"/>
          </a:xfrm>
          <a:solidFill>
            <a:schemeClr val="tx1"/>
          </a:solidFill>
        </p:grpSpPr>
        <p:sp>
          <p:nvSpPr>
            <p:cNvPr id="81" name="Freeform 251">
              <a:extLst>
                <a:ext uri="{FF2B5EF4-FFF2-40B4-BE49-F238E27FC236}">
                  <a16:creationId xmlns:a16="http://schemas.microsoft.com/office/drawing/2014/main" id="{71DB6555-7F0C-83C5-6B32-9CF1F9F0A84B}"/>
                </a:ext>
              </a:extLst>
            </p:cNvPr>
            <p:cNvSpPr>
              <a:spLocks/>
            </p:cNvSpPr>
            <p:nvPr/>
          </p:nvSpPr>
          <p:spPr bwMode="auto">
            <a:xfrm>
              <a:off x="19780250" y="8562977"/>
              <a:ext cx="9431339" cy="10823574"/>
            </a:xfrm>
            <a:custGeom>
              <a:avLst/>
              <a:gdLst>
                <a:gd name="T0" fmla="*/ 541 w 1040"/>
                <a:gd name="T1" fmla="*/ 0 h 1196"/>
                <a:gd name="T2" fmla="*/ 0 w 1040"/>
                <a:gd name="T3" fmla="*/ 197 h 1196"/>
                <a:gd name="T4" fmla="*/ 118 w 1040"/>
                <a:gd name="T5" fmla="*/ 351 h 1196"/>
                <a:gd name="T6" fmla="*/ 521 w 1040"/>
                <a:gd name="T7" fmla="*/ 200 h 1196"/>
                <a:gd name="T8" fmla="*/ 786 w 1040"/>
                <a:gd name="T9" fmla="*/ 422 h 1196"/>
                <a:gd name="T10" fmla="*/ 786 w 1040"/>
                <a:gd name="T11" fmla="*/ 489 h 1196"/>
                <a:gd name="T12" fmla="*/ 356 w 1040"/>
                <a:gd name="T13" fmla="*/ 1122 h 1196"/>
                <a:gd name="T14" fmla="*/ 356 w 1040"/>
                <a:gd name="T15" fmla="*/ 1196 h 1196"/>
                <a:gd name="T16" fmla="*/ 595 w 1040"/>
                <a:gd name="T17" fmla="*/ 1196 h 1196"/>
                <a:gd name="T18" fmla="*/ 595 w 1040"/>
                <a:gd name="T19" fmla="*/ 1129 h 1196"/>
                <a:gd name="T20" fmla="*/ 1040 w 1040"/>
                <a:gd name="T21" fmla="*/ 479 h 1196"/>
                <a:gd name="T22" fmla="*/ 1040 w 1040"/>
                <a:gd name="T23" fmla="*/ 405 h 1196"/>
                <a:gd name="T24" fmla="*/ 541 w 1040"/>
                <a:gd name="T25"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1196">
                  <a:moveTo>
                    <a:pt x="541" y="0"/>
                  </a:moveTo>
                  <a:cubicBezTo>
                    <a:pt x="304" y="0"/>
                    <a:pt x="148" y="81"/>
                    <a:pt x="0" y="197"/>
                  </a:cubicBezTo>
                  <a:cubicBezTo>
                    <a:pt x="118" y="351"/>
                    <a:pt x="118" y="351"/>
                    <a:pt x="118" y="351"/>
                  </a:cubicBezTo>
                  <a:cubicBezTo>
                    <a:pt x="259" y="252"/>
                    <a:pt x="358" y="200"/>
                    <a:pt x="521" y="200"/>
                  </a:cubicBezTo>
                  <a:cubicBezTo>
                    <a:pt x="687" y="200"/>
                    <a:pt x="786" y="289"/>
                    <a:pt x="786" y="422"/>
                  </a:cubicBezTo>
                  <a:cubicBezTo>
                    <a:pt x="786" y="489"/>
                    <a:pt x="786" y="489"/>
                    <a:pt x="786" y="489"/>
                  </a:cubicBezTo>
                  <a:cubicBezTo>
                    <a:pt x="786" y="716"/>
                    <a:pt x="356" y="756"/>
                    <a:pt x="356" y="1122"/>
                  </a:cubicBezTo>
                  <a:cubicBezTo>
                    <a:pt x="356" y="1196"/>
                    <a:pt x="356" y="1196"/>
                    <a:pt x="356" y="1196"/>
                  </a:cubicBezTo>
                  <a:cubicBezTo>
                    <a:pt x="595" y="1196"/>
                    <a:pt x="595" y="1196"/>
                    <a:pt x="595" y="1196"/>
                  </a:cubicBezTo>
                  <a:cubicBezTo>
                    <a:pt x="595" y="1129"/>
                    <a:pt x="595" y="1129"/>
                    <a:pt x="595" y="1129"/>
                  </a:cubicBezTo>
                  <a:cubicBezTo>
                    <a:pt x="595" y="825"/>
                    <a:pt x="1040" y="820"/>
                    <a:pt x="1040" y="479"/>
                  </a:cubicBezTo>
                  <a:cubicBezTo>
                    <a:pt x="1040" y="405"/>
                    <a:pt x="1040" y="405"/>
                    <a:pt x="1040" y="405"/>
                  </a:cubicBezTo>
                  <a:cubicBezTo>
                    <a:pt x="1040" y="180"/>
                    <a:pt x="855" y="0"/>
                    <a:pt x="5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82" name="Freeform 252">
              <a:extLst>
                <a:ext uri="{FF2B5EF4-FFF2-40B4-BE49-F238E27FC236}">
                  <a16:creationId xmlns:a16="http://schemas.microsoft.com/office/drawing/2014/main" id="{DBB34824-7A38-769F-9334-E9EB8C3EBE9D}"/>
                </a:ext>
              </a:extLst>
            </p:cNvPr>
            <p:cNvSpPr>
              <a:spLocks/>
            </p:cNvSpPr>
            <p:nvPr/>
          </p:nvSpPr>
          <p:spPr bwMode="auto">
            <a:xfrm>
              <a:off x="22555201" y="21639212"/>
              <a:ext cx="3092449" cy="3086100"/>
            </a:xfrm>
            <a:custGeom>
              <a:avLst/>
              <a:gdLst>
                <a:gd name="T0" fmla="*/ 171 w 341"/>
                <a:gd name="T1" fmla="*/ 0 h 341"/>
                <a:gd name="T2" fmla="*/ 0 w 341"/>
                <a:gd name="T3" fmla="*/ 171 h 341"/>
                <a:gd name="T4" fmla="*/ 171 w 341"/>
                <a:gd name="T5" fmla="*/ 341 h 341"/>
                <a:gd name="T6" fmla="*/ 341 w 341"/>
                <a:gd name="T7" fmla="*/ 171 h 341"/>
                <a:gd name="T8" fmla="*/ 171 w 341"/>
                <a:gd name="T9" fmla="*/ 0 h 341"/>
              </a:gdLst>
              <a:ahLst/>
              <a:cxnLst>
                <a:cxn ang="0">
                  <a:pos x="T0" y="T1"/>
                </a:cxn>
                <a:cxn ang="0">
                  <a:pos x="T2" y="T3"/>
                </a:cxn>
                <a:cxn ang="0">
                  <a:pos x="T4" y="T5"/>
                </a:cxn>
                <a:cxn ang="0">
                  <a:pos x="T6" y="T7"/>
                </a:cxn>
                <a:cxn ang="0">
                  <a:pos x="T8" y="T9"/>
                </a:cxn>
              </a:cxnLst>
              <a:rect l="0" t="0" r="r" b="b"/>
              <a:pathLst>
                <a:path w="341" h="341">
                  <a:moveTo>
                    <a:pt x="171" y="0"/>
                  </a:moveTo>
                  <a:cubicBezTo>
                    <a:pt x="79" y="0"/>
                    <a:pt x="0" y="77"/>
                    <a:pt x="0" y="171"/>
                  </a:cubicBezTo>
                  <a:cubicBezTo>
                    <a:pt x="0" y="267"/>
                    <a:pt x="77" y="341"/>
                    <a:pt x="171" y="341"/>
                  </a:cubicBezTo>
                  <a:cubicBezTo>
                    <a:pt x="267" y="341"/>
                    <a:pt x="341" y="267"/>
                    <a:pt x="341" y="171"/>
                  </a:cubicBezTo>
                  <a:cubicBezTo>
                    <a:pt x="341" y="77"/>
                    <a:pt x="267" y="0"/>
                    <a:pt x="17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83" name="Freeform 253">
              <a:extLst>
                <a:ext uri="{FF2B5EF4-FFF2-40B4-BE49-F238E27FC236}">
                  <a16:creationId xmlns:a16="http://schemas.microsoft.com/office/drawing/2014/main" id="{A91B81D9-460B-7EFD-C8CF-9800B25C9A08}"/>
                </a:ext>
              </a:extLst>
            </p:cNvPr>
            <p:cNvSpPr>
              <a:spLocks noEditPoints="1"/>
            </p:cNvSpPr>
            <p:nvPr/>
          </p:nvSpPr>
          <p:spPr bwMode="auto">
            <a:xfrm>
              <a:off x="10031413" y="2209800"/>
              <a:ext cx="28929012" cy="28868688"/>
            </a:xfrm>
            <a:custGeom>
              <a:avLst/>
              <a:gdLst>
                <a:gd name="T0" fmla="*/ 3065 w 3190"/>
                <a:gd name="T1" fmla="*/ 974 h 3190"/>
                <a:gd name="T2" fmla="*/ 2918 w 3190"/>
                <a:gd name="T3" fmla="*/ 703 h 3190"/>
                <a:gd name="T4" fmla="*/ 2723 w 3190"/>
                <a:gd name="T5" fmla="*/ 467 h 3190"/>
                <a:gd name="T6" fmla="*/ 2487 w 3190"/>
                <a:gd name="T7" fmla="*/ 272 h 3190"/>
                <a:gd name="T8" fmla="*/ 2216 w 3190"/>
                <a:gd name="T9" fmla="*/ 125 h 3190"/>
                <a:gd name="T10" fmla="*/ 1595 w 3190"/>
                <a:gd name="T11" fmla="*/ 0 h 3190"/>
                <a:gd name="T12" fmla="*/ 974 w 3190"/>
                <a:gd name="T13" fmla="*/ 125 h 3190"/>
                <a:gd name="T14" fmla="*/ 703 w 3190"/>
                <a:gd name="T15" fmla="*/ 272 h 3190"/>
                <a:gd name="T16" fmla="*/ 467 w 3190"/>
                <a:gd name="T17" fmla="*/ 467 h 3190"/>
                <a:gd name="T18" fmla="*/ 272 w 3190"/>
                <a:gd name="T19" fmla="*/ 703 h 3190"/>
                <a:gd name="T20" fmla="*/ 125 w 3190"/>
                <a:gd name="T21" fmla="*/ 974 h 3190"/>
                <a:gd name="T22" fmla="*/ 0 w 3190"/>
                <a:gd name="T23" fmla="*/ 1595 h 3190"/>
                <a:gd name="T24" fmla="*/ 125 w 3190"/>
                <a:gd name="T25" fmla="*/ 2216 h 3190"/>
                <a:gd name="T26" fmla="*/ 272 w 3190"/>
                <a:gd name="T27" fmla="*/ 2487 h 3190"/>
                <a:gd name="T28" fmla="*/ 467 w 3190"/>
                <a:gd name="T29" fmla="*/ 2723 h 3190"/>
                <a:gd name="T30" fmla="*/ 703 w 3190"/>
                <a:gd name="T31" fmla="*/ 2918 h 3190"/>
                <a:gd name="T32" fmla="*/ 974 w 3190"/>
                <a:gd name="T33" fmla="*/ 3065 h 3190"/>
                <a:gd name="T34" fmla="*/ 1595 w 3190"/>
                <a:gd name="T35" fmla="*/ 3190 h 3190"/>
                <a:gd name="T36" fmla="*/ 2216 w 3190"/>
                <a:gd name="T37" fmla="*/ 3065 h 3190"/>
                <a:gd name="T38" fmla="*/ 2487 w 3190"/>
                <a:gd name="T39" fmla="*/ 2918 h 3190"/>
                <a:gd name="T40" fmla="*/ 2723 w 3190"/>
                <a:gd name="T41" fmla="*/ 2723 h 3190"/>
                <a:gd name="T42" fmla="*/ 2918 w 3190"/>
                <a:gd name="T43" fmla="*/ 2487 h 3190"/>
                <a:gd name="T44" fmla="*/ 3065 w 3190"/>
                <a:gd name="T45" fmla="*/ 2216 h 3190"/>
                <a:gd name="T46" fmla="*/ 3190 w 3190"/>
                <a:gd name="T47" fmla="*/ 1595 h 3190"/>
                <a:gd name="T48" fmla="*/ 3065 w 3190"/>
                <a:gd name="T49" fmla="*/ 974 h 3190"/>
                <a:gd name="T50" fmla="*/ 2875 w 3190"/>
                <a:gd name="T51" fmla="*/ 2136 h 3190"/>
                <a:gd name="T52" fmla="*/ 2577 w 3190"/>
                <a:gd name="T53" fmla="*/ 2577 h 3190"/>
                <a:gd name="T54" fmla="*/ 2136 w 3190"/>
                <a:gd name="T55" fmla="*/ 2875 h 3190"/>
                <a:gd name="T56" fmla="*/ 1595 w 3190"/>
                <a:gd name="T57" fmla="*/ 2984 h 3190"/>
                <a:gd name="T58" fmla="*/ 1054 w 3190"/>
                <a:gd name="T59" fmla="*/ 2875 h 3190"/>
                <a:gd name="T60" fmla="*/ 613 w 3190"/>
                <a:gd name="T61" fmla="*/ 2577 h 3190"/>
                <a:gd name="T62" fmla="*/ 315 w 3190"/>
                <a:gd name="T63" fmla="*/ 2136 h 3190"/>
                <a:gd name="T64" fmla="*/ 206 w 3190"/>
                <a:gd name="T65" fmla="*/ 1595 h 3190"/>
                <a:gd name="T66" fmla="*/ 315 w 3190"/>
                <a:gd name="T67" fmla="*/ 1054 h 3190"/>
                <a:gd name="T68" fmla="*/ 613 w 3190"/>
                <a:gd name="T69" fmla="*/ 613 h 3190"/>
                <a:gd name="T70" fmla="*/ 1054 w 3190"/>
                <a:gd name="T71" fmla="*/ 315 h 3190"/>
                <a:gd name="T72" fmla="*/ 1595 w 3190"/>
                <a:gd name="T73" fmla="*/ 206 h 3190"/>
                <a:gd name="T74" fmla="*/ 2136 w 3190"/>
                <a:gd name="T75" fmla="*/ 315 h 3190"/>
                <a:gd name="T76" fmla="*/ 2577 w 3190"/>
                <a:gd name="T77" fmla="*/ 613 h 3190"/>
                <a:gd name="T78" fmla="*/ 2875 w 3190"/>
                <a:gd name="T79" fmla="*/ 1054 h 3190"/>
                <a:gd name="T80" fmla="*/ 2984 w 3190"/>
                <a:gd name="T81" fmla="*/ 1595 h 3190"/>
                <a:gd name="T82" fmla="*/ 2875 w 3190"/>
                <a:gd name="T83" fmla="*/ 2136 h 3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0" h="3190">
                  <a:moveTo>
                    <a:pt x="3065" y="974"/>
                  </a:moveTo>
                  <a:cubicBezTo>
                    <a:pt x="3025" y="879"/>
                    <a:pt x="2975" y="788"/>
                    <a:pt x="2918" y="703"/>
                  </a:cubicBezTo>
                  <a:cubicBezTo>
                    <a:pt x="2861" y="619"/>
                    <a:pt x="2795" y="539"/>
                    <a:pt x="2723" y="467"/>
                  </a:cubicBezTo>
                  <a:cubicBezTo>
                    <a:pt x="2651" y="395"/>
                    <a:pt x="2571" y="329"/>
                    <a:pt x="2487" y="272"/>
                  </a:cubicBezTo>
                  <a:cubicBezTo>
                    <a:pt x="2402" y="215"/>
                    <a:pt x="2311" y="165"/>
                    <a:pt x="2216" y="125"/>
                  </a:cubicBezTo>
                  <a:cubicBezTo>
                    <a:pt x="2019" y="42"/>
                    <a:pt x="1810" y="0"/>
                    <a:pt x="1595" y="0"/>
                  </a:cubicBezTo>
                  <a:cubicBezTo>
                    <a:pt x="1380" y="0"/>
                    <a:pt x="1171" y="42"/>
                    <a:pt x="974" y="125"/>
                  </a:cubicBezTo>
                  <a:cubicBezTo>
                    <a:pt x="879" y="165"/>
                    <a:pt x="788" y="215"/>
                    <a:pt x="703" y="272"/>
                  </a:cubicBezTo>
                  <a:cubicBezTo>
                    <a:pt x="619" y="329"/>
                    <a:pt x="539" y="395"/>
                    <a:pt x="467" y="467"/>
                  </a:cubicBezTo>
                  <a:cubicBezTo>
                    <a:pt x="395" y="539"/>
                    <a:pt x="329" y="619"/>
                    <a:pt x="272" y="703"/>
                  </a:cubicBezTo>
                  <a:cubicBezTo>
                    <a:pt x="215" y="788"/>
                    <a:pt x="165" y="879"/>
                    <a:pt x="125" y="974"/>
                  </a:cubicBezTo>
                  <a:cubicBezTo>
                    <a:pt x="42" y="1171"/>
                    <a:pt x="0" y="1380"/>
                    <a:pt x="0" y="1595"/>
                  </a:cubicBezTo>
                  <a:cubicBezTo>
                    <a:pt x="0" y="1810"/>
                    <a:pt x="42" y="2019"/>
                    <a:pt x="125" y="2216"/>
                  </a:cubicBezTo>
                  <a:cubicBezTo>
                    <a:pt x="165" y="2311"/>
                    <a:pt x="215" y="2402"/>
                    <a:pt x="272" y="2487"/>
                  </a:cubicBezTo>
                  <a:cubicBezTo>
                    <a:pt x="329" y="2571"/>
                    <a:pt x="395" y="2651"/>
                    <a:pt x="467" y="2723"/>
                  </a:cubicBezTo>
                  <a:cubicBezTo>
                    <a:pt x="539" y="2795"/>
                    <a:pt x="619" y="2861"/>
                    <a:pt x="703" y="2918"/>
                  </a:cubicBezTo>
                  <a:cubicBezTo>
                    <a:pt x="788" y="2975"/>
                    <a:pt x="879" y="3025"/>
                    <a:pt x="974" y="3065"/>
                  </a:cubicBezTo>
                  <a:cubicBezTo>
                    <a:pt x="1171" y="3148"/>
                    <a:pt x="1380" y="3190"/>
                    <a:pt x="1595" y="3190"/>
                  </a:cubicBezTo>
                  <a:cubicBezTo>
                    <a:pt x="1810" y="3190"/>
                    <a:pt x="2019" y="3148"/>
                    <a:pt x="2216" y="3065"/>
                  </a:cubicBezTo>
                  <a:cubicBezTo>
                    <a:pt x="2311" y="3025"/>
                    <a:pt x="2402" y="2975"/>
                    <a:pt x="2487" y="2918"/>
                  </a:cubicBezTo>
                  <a:cubicBezTo>
                    <a:pt x="2571" y="2861"/>
                    <a:pt x="2651" y="2795"/>
                    <a:pt x="2723" y="2723"/>
                  </a:cubicBezTo>
                  <a:cubicBezTo>
                    <a:pt x="2795" y="2651"/>
                    <a:pt x="2861" y="2571"/>
                    <a:pt x="2918" y="2487"/>
                  </a:cubicBezTo>
                  <a:cubicBezTo>
                    <a:pt x="2975" y="2402"/>
                    <a:pt x="3025" y="2311"/>
                    <a:pt x="3065" y="2216"/>
                  </a:cubicBezTo>
                  <a:cubicBezTo>
                    <a:pt x="3148" y="2019"/>
                    <a:pt x="3190" y="1810"/>
                    <a:pt x="3190" y="1595"/>
                  </a:cubicBezTo>
                  <a:cubicBezTo>
                    <a:pt x="3190" y="1380"/>
                    <a:pt x="3148" y="1171"/>
                    <a:pt x="3065" y="974"/>
                  </a:cubicBezTo>
                  <a:close/>
                  <a:moveTo>
                    <a:pt x="2875" y="2136"/>
                  </a:moveTo>
                  <a:cubicBezTo>
                    <a:pt x="2805" y="2301"/>
                    <a:pt x="2705" y="2450"/>
                    <a:pt x="2577" y="2577"/>
                  </a:cubicBezTo>
                  <a:cubicBezTo>
                    <a:pt x="2450" y="2705"/>
                    <a:pt x="2301" y="2805"/>
                    <a:pt x="2136" y="2875"/>
                  </a:cubicBezTo>
                  <a:cubicBezTo>
                    <a:pt x="1965" y="2948"/>
                    <a:pt x="1783" y="2984"/>
                    <a:pt x="1595" y="2984"/>
                  </a:cubicBezTo>
                  <a:cubicBezTo>
                    <a:pt x="1407" y="2984"/>
                    <a:pt x="1225" y="2948"/>
                    <a:pt x="1054" y="2875"/>
                  </a:cubicBezTo>
                  <a:cubicBezTo>
                    <a:pt x="889" y="2805"/>
                    <a:pt x="740" y="2705"/>
                    <a:pt x="613" y="2577"/>
                  </a:cubicBezTo>
                  <a:cubicBezTo>
                    <a:pt x="485" y="2450"/>
                    <a:pt x="385" y="2301"/>
                    <a:pt x="315" y="2136"/>
                  </a:cubicBezTo>
                  <a:cubicBezTo>
                    <a:pt x="242" y="1965"/>
                    <a:pt x="206" y="1783"/>
                    <a:pt x="206" y="1595"/>
                  </a:cubicBezTo>
                  <a:cubicBezTo>
                    <a:pt x="206" y="1407"/>
                    <a:pt x="242" y="1225"/>
                    <a:pt x="315" y="1054"/>
                  </a:cubicBezTo>
                  <a:cubicBezTo>
                    <a:pt x="385" y="889"/>
                    <a:pt x="485" y="740"/>
                    <a:pt x="613" y="613"/>
                  </a:cubicBezTo>
                  <a:cubicBezTo>
                    <a:pt x="740" y="485"/>
                    <a:pt x="889" y="385"/>
                    <a:pt x="1054" y="315"/>
                  </a:cubicBezTo>
                  <a:cubicBezTo>
                    <a:pt x="1225" y="242"/>
                    <a:pt x="1407" y="206"/>
                    <a:pt x="1595" y="206"/>
                  </a:cubicBezTo>
                  <a:cubicBezTo>
                    <a:pt x="1783" y="206"/>
                    <a:pt x="1965" y="242"/>
                    <a:pt x="2136" y="315"/>
                  </a:cubicBezTo>
                  <a:cubicBezTo>
                    <a:pt x="2301" y="385"/>
                    <a:pt x="2450" y="485"/>
                    <a:pt x="2577" y="613"/>
                  </a:cubicBezTo>
                  <a:cubicBezTo>
                    <a:pt x="2705" y="740"/>
                    <a:pt x="2805" y="889"/>
                    <a:pt x="2875" y="1054"/>
                  </a:cubicBezTo>
                  <a:cubicBezTo>
                    <a:pt x="2948" y="1225"/>
                    <a:pt x="2984" y="1407"/>
                    <a:pt x="2984" y="1595"/>
                  </a:cubicBezTo>
                  <a:cubicBezTo>
                    <a:pt x="2984" y="1783"/>
                    <a:pt x="2948" y="1965"/>
                    <a:pt x="2875" y="21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62" name="Freeform 11">
            <a:extLst>
              <a:ext uri="{FF2B5EF4-FFF2-40B4-BE49-F238E27FC236}">
                <a16:creationId xmlns:a16="http://schemas.microsoft.com/office/drawing/2014/main" id="{DE0E76C9-0519-1A15-1BC1-9F524B340815}"/>
              </a:ext>
            </a:extLst>
          </p:cNvPr>
          <p:cNvSpPr/>
          <p:nvPr/>
        </p:nvSpPr>
        <p:spPr>
          <a:xfrm>
            <a:off x="5367116" y="3050357"/>
            <a:ext cx="802391" cy="802391"/>
          </a:xfrm>
          <a:custGeom>
            <a:avLst/>
            <a:gdLst>
              <a:gd name="connsiteX0" fmla="*/ 0 w 1168796"/>
              <a:gd name="connsiteY0" fmla="*/ 584398 h 1168796"/>
              <a:gd name="connsiteX1" fmla="*/ 584398 w 1168796"/>
              <a:gd name="connsiteY1" fmla="*/ 0 h 1168796"/>
              <a:gd name="connsiteX2" fmla="*/ 1168796 w 1168796"/>
              <a:gd name="connsiteY2" fmla="*/ 584398 h 1168796"/>
              <a:gd name="connsiteX3" fmla="*/ 584398 w 1168796"/>
              <a:gd name="connsiteY3" fmla="*/ 1168796 h 1168796"/>
              <a:gd name="connsiteX4" fmla="*/ 0 w 1168796"/>
              <a:gd name="connsiteY4" fmla="*/ 584398 h 116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796" h="1168796">
                <a:moveTo>
                  <a:pt x="0" y="584398"/>
                </a:moveTo>
                <a:cubicBezTo>
                  <a:pt x="0" y="261644"/>
                  <a:pt x="261644" y="0"/>
                  <a:pt x="584398" y="0"/>
                </a:cubicBezTo>
                <a:cubicBezTo>
                  <a:pt x="907152" y="0"/>
                  <a:pt x="1168796" y="261644"/>
                  <a:pt x="1168796" y="584398"/>
                </a:cubicBezTo>
                <a:cubicBezTo>
                  <a:pt x="1168796" y="907152"/>
                  <a:pt x="907152" y="1168796"/>
                  <a:pt x="584398" y="1168796"/>
                </a:cubicBezTo>
                <a:cubicBezTo>
                  <a:pt x="261644" y="1168796"/>
                  <a:pt x="0" y="907152"/>
                  <a:pt x="0" y="584398"/>
                </a:cubicBezTo>
                <a:close/>
              </a:path>
            </a:pathLst>
          </a:cu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sp>
        <p:nvSpPr>
          <p:cNvPr id="85" name="Graphic 10">
            <a:extLst>
              <a:ext uri="{FF2B5EF4-FFF2-40B4-BE49-F238E27FC236}">
                <a16:creationId xmlns:a16="http://schemas.microsoft.com/office/drawing/2014/main" id="{CCE1EA35-424B-46F0-56C3-BB8718BC524C}"/>
              </a:ext>
            </a:extLst>
          </p:cNvPr>
          <p:cNvSpPr>
            <a:spLocks noChangeAspect="1"/>
          </p:cNvSpPr>
          <p:nvPr/>
        </p:nvSpPr>
        <p:spPr>
          <a:xfrm>
            <a:off x="5598340" y="3276057"/>
            <a:ext cx="339943" cy="350990"/>
          </a:xfrm>
          <a:custGeom>
            <a:avLst/>
            <a:gdLst>
              <a:gd name="connsiteX0" fmla="*/ 644843 w 644842"/>
              <a:gd name="connsiteY0" fmla="*/ 398145 h 665797"/>
              <a:gd name="connsiteX1" fmla="*/ 644843 w 644842"/>
              <a:gd name="connsiteY1" fmla="*/ 398145 h 665797"/>
              <a:gd name="connsiteX2" fmla="*/ 643890 w 644842"/>
              <a:gd name="connsiteY2" fmla="*/ 393382 h 665797"/>
              <a:gd name="connsiteX3" fmla="*/ 643890 w 644842"/>
              <a:gd name="connsiteY3" fmla="*/ 392430 h 665797"/>
              <a:gd name="connsiteX4" fmla="*/ 641985 w 644842"/>
              <a:gd name="connsiteY4" fmla="*/ 389573 h 665797"/>
              <a:gd name="connsiteX5" fmla="*/ 641985 w 644842"/>
              <a:gd name="connsiteY5" fmla="*/ 388620 h 665797"/>
              <a:gd name="connsiteX6" fmla="*/ 529590 w 644842"/>
              <a:gd name="connsiteY6" fmla="*/ 228600 h 665797"/>
              <a:gd name="connsiteX7" fmla="*/ 526733 w 644842"/>
              <a:gd name="connsiteY7" fmla="*/ 224790 h 665797"/>
              <a:gd name="connsiteX8" fmla="*/ 513398 w 644842"/>
              <a:gd name="connsiteY8" fmla="*/ 218123 h 665797"/>
              <a:gd name="connsiteX9" fmla="*/ 338137 w 644842"/>
              <a:gd name="connsiteY9" fmla="*/ 218123 h 665797"/>
              <a:gd name="connsiteX10" fmla="*/ 338137 w 644842"/>
              <a:gd name="connsiteY10" fmla="*/ 141923 h 665797"/>
              <a:gd name="connsiteX11" fmla="*/ 392430 w 644842"/>
              <a:gd name="connsiteY11" fmla="*/ 72390 h 665797"/>
              <a:gd name="connsiteX12" fmla="*/ 320040 w 644842"/>
              <a:gd name="connsiteY12" fmla="*/ 0 h 665797"/>
              <a:gd name="connsiteX13" fmla="*/ 247650 w 644842"/>
              <a:gd name="connsiteY13" fmla="*/ 72390 h 665797"/>
              <a:gd name="connsiteX14" fmla="*/ 301943 w 644842"/>
              <a:gd name="connsiteY14" fmla="*/ 141923 h 665797"/>
              <a:gd name="connsiteX15" fmla="*/ 301943 w 644842"/>
              <a:gd name="connsiteY15" fmla="*/ 218123 h 665797"/>
              <a:gd name="connsiteX16" fmla="*/ 127635 w 644842"/>
              <a:gd name="connsiteY16" fmla="*/ 218123 h 665797"/>
              <a:gd name="connsiteX17" fmla="*/ 117158 w 644842"/>
              <a:gd name="connsiteY17" fmla="*/ 221933 h 665797"/>
              <a:gd name="connsiteX18" fmla="*/ 107633 w 644842"/>
              <a:gd name="connsiteY18" fmla="*/ 228600 h 665797"/>
              <a:gd name="connsiteX19" fmla="*/ 2857 w 644842"/>
              <a:gd name="connsiteY19" fmla="*/ 387668 h 665797"/>
              <a:gd name="connsiteX20" fmla="*/ 2857 w 644842"/>
              <a:gd name="connsiteY20" fmla="*/ 387668 h 665797"/>
              <a:gd name="connsiteX21" fmla="*/ 953 w 644842"/>
              <a:gd name="connsiteY21" fmla="*/ 391478 h 665797"/>
              <a:gd name="connsiteX22" fmla="*/ 953 w 644842"/>
              <a:gd name="connsiteY22" fmla="*/ 392430 h 665797"/>
              <a:gd name="connsiteX23" fmla="*/ 0 w 644842"/>
              <a:gd name="connsiteY23" fmla="*/ 396240 h 665797"/>
              <a:gd name="connsiteX24" fmla="*/ 0 w 644842"/>
              <a:gd name="connsiteY24" fmla="*/ 397193 h 665797"/>
              <a:gd name="connsiteX25" fmla="*/ 0 w 644842"/>
              <a:gd name="connsiteY25" fmla="*/ 400050 h 665797"/>
              <a:gd name="connsiteX26" fmla="*/ 0 w 644842"/>
              <a:gd name="connsiteY26" fmla="*/ 401003 h 665797"/>
              <a:gd name="connsiteX27" fmla="*/ 0 w 644842"/>
              <a:gd name="connsiteY27" fmla="*/ 401003 h 665797"/>
              <a:gd name="connsiteX28" fmla="*/ 123825 w 644842"/>
              <a:gd name="connsiteY28" fmla="*/ 492443 h 665797"/>
              <a:gd name="connsiteX29" fmla="*/ 249555 w 644842"/>
              <a:gd name="connsiteY29" fmla="*/ 401955 h 665797"/>
              <a:gd name="connsiteX30" fmla="*/ 249555 w 644842"/>
              <a:gd name="connsiteY30" fmla="*/ 401003 h 665797"/>
              <a:gd name="connsiteX31" fmla="*/ 249555 w 644842"/>
              <a:gd name="connsiteY31" fmla="*/ 400050 h 665797"/>
              <a:gd name="connsiteX32" fmla="*/ 249555 w 644842"/>
              <a:gd name="connsiteY32" fmla="*/ 397193 h 665797"/>
              <a:gd name="connsiteX33" fmla="*/ 249555 w 644842"/>
              <a:gd name="connsiteY33" fmla="*/ 396240 h 665797"/>
              <a:gd name="connsiteX34" fmla="*/ 248603 w 644842"/>
              <a:gd name="connsiteY34" fmla="*/ 392430 h 665797"/>
              <a:gd name="connsiteX35" fmla="*/ 248603 w 644842"/>
              <a:gd name="connsiteY35" fmla="*/ 391478 h 665797"/>
              <a:gd name="connsiteX36" fmla="*/ 246698 w 644842"/>
              <a:gd name="connsiteY36" fmla="*/ 388620 h 665797"/>
              <a:gd name="connsiteX37" fmla="*/ 246698 w 644842"/>
              <a:gd name="connsiteY37" fmla="*/ 387668 h 665797"/>
              <a:gd name="connsiteX38" fmla="*/ 152400 w 644842"/>
              <a:gd name="connsiteY38" fmla="*/ 253365 h 665797"/>
              <a:gd name="connsiteX39" fmla="*/ 300990 w 644842"/>
              <a:gd name="connsiteY39" fmla="*/ 253365 h 665797"/>
              <a:gd name="connsiteX40" fmla="*/ 300990 w 644842"/>
              <a:gd name="connsiteY40" fmla="*/ 548640 h 665797"/>
              <a:gd name="connsiteX41" fmla="*/ 168592 w 644842"/>
              <a:gd name="connsiteY41" fmla="*/ 548640 h 665797"/>
              <a:gd name="connsiteX42" fmla="*/ 151448 w 644842"/>
              <a:gd name="connsiteY42" fmla="*/ 565785 h 665797"/>
              <a:gd name="connsiteX43" fmla="*/ 151448 w 644842"/>
              <a:gd name="connsiteY43" fmla="*/ 648653 h 665797"/>
              <a:gd name="connsiteX44" fmla="*/ 168592 w 644842"/>
              <a:gd name="connsiteY44" fmla="*/ 665798 h 665797"/>
              <a:gd name="connsiteX45" fmla="*/ 472440 w 644842"/>
              <a:gd name="connsiteY45" fmla="*/ 665798 h 665797"/>
              <a:gd name="connsiteX46" fmla="*/ 489585 w 644842"/>
              <a:gd name="connsiteY46" fmla="*/ 648653 h 665797"/>
              <a:gd name="connsiteX47" fmla="*/ 489585 w 644842"/>
              <a:gd name="connsiteY47" fmla="*/ 565785 h 665797"/>
              <a:gd name="connsiteX48" fmla="*/ 472440 w 644842"/>
              <a:gd name="connsiteY48" fmla="*/ 548640 h 665797"/>
              <a:gd name="connsiteX49" fmla="*/ 338137 w 644842"/>
              <a:gd name="connsiteY49" fmla="*/ 548640 h 665797"/>
              <a:gd name="connsiteX50" fmla="*/ 338137 w 644842"/>
              <a:gd name="connsiteY50" fmla="*/ 253365 h 665797"/>
              <a:gd name="connsiteX51" fmla="*/ 484823 w 644842"/>
              <a:gd name="connsiteY51" fmla="*/ 253365 h 665797"/>
              <a:gd name="connsiteX52" fmla="*/ 396240 w 644842"/>
              <a:gd name="connsiteY52" fmla="*/ 388620 h 665797"/>
              <a:gd name="connsiteX53" fmla="*/ 396240 w 644842"/>
              <a:gd name="connsiteY53" fmla="*/ 388620 h 665797"/>
              <a:gd name="connsiteX54" fmla="*/ 394335 w 644842"/>
              <a:gd name="connsiteY54" fmla="*/ 392430 h 665797"/>
              <a:gd name="connsiteX55" fmla="*/ 394335 w 644842"/>
              <a:gd name="connsiteY55" fmla="*/ 393382 h 665797"/>
              <a:gd name="connsiteX56" fmla="*/ 393383 w 644842"/>
              <a:gd name="connsiteY56" fmla="*/ 397193 h 665797"/>
              <a:gd name="connsiteX57" fmla="*/ 393383 w 644842"/>
              <a:gd name="connsiteY57" fmla="*/ 398145 h 665797"/>
              <a:gd name="connsiteX58" fmla="*/ 393383 w 644842"/>
              <a:gd name="connsiteY58" fmla="*/ 401003 h 665797"/>
              <a:gd name="connsiteX59" fmla="*/ 393383 w 644842"/>
              <a:gd name="connsiteY59" fmla="*/ 401955 h 665797"/>
              <a:gd name="connsiteX60" fmla="*/ 393383 w 644842"/>
              <a:gd name="connsiteY60" fmla="*/ 401955 h 665797"/>
              <a:gd name="connsiteX61" fmla="*/ 517208 w 644842"/>
              <a:gd name="connsiteY61" fmla="*/ 493395 h 665797"/>
              <a:gd name="connsiteX62" fmla="*/ 642938 w 644842"/>
              <a:gd name="connsiteY62" fmla="*/ 402907 h 665797"/>
              <a:gd name="connsiteX63" fmla="*/ 642938 w 644842"/>
              <a:gd name="connsiteY63" fmla="*/ 401955 h 665797"/>
              <a:gd name="connsiteX64" fmla="*/ 642938 w 644842"/>
              <a:gd name="connsiteY64" fmla="*/ 401003 h 665797"/>
              <a:gd name="connsiteX65" fmla="*/ 644843 w 644842"/>
              <a:gd name="connsiteY65" fmla="*/ 398145 h 665797"/>
              <a:gd name="connsiteX66" fmla="*/ 282893 w 644842"/>
              <a:gd name="connsiteY66" fmla="*/ 73342 h 665797"/>
              <a:gd name="connsiteX67" fmla="*/ 320040 w 644842"/>
              <a:gd name="connsiteY67" fmla="*/ 36195 h 665797"/>
              <a:gd name="connsiteX68" fmla="*/ 357187 w 644842"/>
              <a:gd name="connsiteY68" fmla="*/ 73342 h 665797"/>
              <a:gd name="connsiteX69" fmla="*/ 323850 w 644842"/>
              <a:gd name="connsiteY69" fmla="*/ 110490 h 665797"/>
              <a:gd name="connsiteX70" fmla="*/ 320040 w 644842"/>
              <a:gd name="connsiteY70" fmla="*/ 110490 h 665797"/>
              <a:gd name="connsiteX71" fmla="*/ 316230 w 644842"/>
              <a:gd name="connsiteY71" fmla="*/ 110490 h 665797"/>
              <a:gd name="connsiteX72" fmla="*/ 282893 w 644842"/>
              <a:gd name="connsiteY72" fmla="*/ 73342 h 665797"/>
              <a:gd name="connsiteX73" fmla="*/ 125730 w 644842"/>
              <a:gd name="connsiteY73" fmla="*/ 459105 h 665797"/>
              <a:gd name="connsiteX74" fmla="*/ 45720 w 644842"/>
              <a:gd name="connsiteY74" fmla="*/ 415290 h 665797"/>
              <a:gd name="connsiteX75" fmla="*/ 207645 w 644842"/>
              <a:gd name="connsiteY75" fmla="*/ 415290 h 665797"/>
              <a:gd name="connsiteX76" fmla="*/ 125730 w 644842"/>
              <a:gd name="connsiteY76" fmla="*/ 459105 h 665797"/>
              <a:gd name="connsiteX77" fmla="*/ 50482 w 644842"/>
              <a:gd name="connsiteY77" fmla="*/ 381000 h 665797"/>
              <a:gd name="connsiteX78" fmla="*/ 123825 w 644842"/>
              <a:gd name="connsiteY78" fmla="*/ 269558 h 665797"/>
              <a:gd name="connsiteX79" fmla="*/ 201930 w 644842"/>
              <a:gd name="connsiteY79" fmla="*/ 381000 h 665797"/>
              <a:gd name="connsiteX80" fmla="*/ 50482 w 644842"/>
              <a:gd name="connsiteY80" fmla="*/ 381000 h 665797"/>
              <a:gd name="connsiteX81" fmla="*/ 455295 w 644842"/>
              <a:gd name="connsiteY81" fmla="*/ 632460 h 665797"/>
              <a:gd name="connsiteX82" fmla="*/ 185737 w 644842"/>
              <a:gd name="connsiteY82" fmla="*/ 632460 h 665797"/>
              <a:gd name="connsiteX83" fmla="*/ 185737 w 644842"/>
              <a:gd name="connsiteY83" fmla="*/ 583883 h 665797"/>
              <a:gd name="connsiteX84" fmla="*/ 455295 w 644842"/>
              <a:gd name="connsiteY84" fmla="*/ 583883 h 665797"/>
              <a:gd name="connsiteX85" fmla="*/ 455295 w 644842"/>
              <a:gd name="connsiteY85" fmla="*/ 632460 h 665797"/>
              <a:gd name="connsiteX86" fmla="*/ 516255 w 644842"/>
              <a:gd name="connsiteY86" fmla="*/ 269558 h 665797"/>
              <a:gd name="connsiteX87" fmla="*/ 594360 w 644842"/>
              <a:gd name="connsiteY87" fmla="*/ 381000 h 665797"/>
              <a:gd name="connsiteX88" fmla="*/ 442912 w 644842"/>
              <a:gd name="connsiteY88" fmla="*/ 381000 h 665797"/>
              <a:gd name="connsiteX89" fmla="*/ 516255 w 644842"/>
              <a:gd name="connsiteY89" fmla="*/ 269558 h 665797"/>
              <a:gd name="connsiteX90" fmla="*/ 518160 w 644842"/>
              <a:gd name="connsiteY90" fmla="*/ 459105 h 665797"/>
              <a:gd name="connsiteX91" fmla="*/ 438150 w 644842"/>
              <a:gd name="connsiteY91" fmla="*/ 415290 h 665797"/>
              <a:gd name="connsiteX92" fmla="*/ 600075 w 644842"/>
              <a:gd name="connsiteY92" fmla="*/ 415290 h 665797"/>
              <a:gd name="connsiteX93" fmla="*/ 518160 w 644842"/>
              <a:gd name="connsiteY93" fmla="*/ 459105 h 66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44842" h="665797">
                <a:moveTo>
                  <a:pt x="644843" y="398145"/>
                </a:moveTo>
                <a:cubicBezTo>
                  <a:pt x="644843" y="397193"/>
                  <a:pt x="644843" y="397193"/>
                  <a:pt x="644843" y="398145"/>
                </a:cubicBezTo>
                <a:cubicBezTo>
                  <a:pt x="644843" y="396240"/>
                  <a:pt x="644843" y="394335"/>
                  <a:pt x="643890" y="393382"/>
                </a:cubicBezTo>
                <a:cubicBezTo>
                  <a:pt x="643890" y="393382"/>
                  <a:pt x="643890" y="392430"/>
                  <a:pt x="643890" y="392430"/>
                </a:cubicBezTo>
                <a:cubicBezTo>
                  <a:pt x="643890" y="391478"/>
                  <a:pt x="642938" y="390525"/>
                  <a:pt x="641985" y="389573"/>
                </a:cubicBezTo>
                <a:cubicBezTo>
                  <a:pt x="641985" y="389573"/>
                  <a:pt x="641985" y="389573"/>
                  <a:pt x="641985" y="388620"/>
                </a:cubicBezTo>
                <a:lnTo>
                  <a:pt x="529590" y="228600"/>
                </a:lnTo>
                <a:cubicBezTo>
                  <a:pt x="528638" y="227648"/>
                  <a:pt x="527685" y="225742"/>
                  <a:pt x="526733" y="224790"/>
                </a:cubicBezTo>
                <a:cubicBezTo>
                  <a:pt x="523875" y="220980"/>
                  <a:pt x="519112" y="218123"/>
                  <a:pt x="513398" y="218123"/>
                </a:cubicBezTo>
                <a:lnTo>
                  <a:pt x="338137" y="218123"/>
                </a:lnTo>
                <a:lnTo>
                  <a:pt x="338137" y="141923"/>
                </a:lnTo>
                <a:cubicBezTo>
                  <a:pt x="369570" y="134303"/>
                  <a:pt x="392430" y="105728"/>
                  <a:pt x="392430" y="72390"/>
                </a:cubicBezTo>
                <a:cubicBezTo>
                  <a:pt x="392430" y="32385"/>
                  <a:pt x="360045" y="0"/>
                  <a:pt x="320040" y="0"/>
                </a:cubicBezTo>
                <a:cubicBezTo>
                  <a:pt x="280035" y="0"/>
                  <a:pt x="247650" y="32385"/>
                  <a:pt x="247650" y="72390"/>
                </a:cubicBezTo>
                <a:cubicBezTo>
                  <a:pt x="247650" y="105728"/>
                  <a:pt x="270510" y="134303"/>
                  <a:pt x="301943" y="141923"/>
                </a:cubicBezTo>
                <a:lnTo>
                  <a:pt x="301943" y="218123"/>
                </a:lnTo>
                <a:lnTo>
                  <a:pt x="127635" y="218123"/>
                </a:lnTo>
                <a:cubicBezTo>
                  <a:pt x="123825" y="218123"/>
                  <a:pt x="120015" y="219075"/>
                  <a:pt x="117158" y="221933"/>
                </a:cubicBezTo>
                <a:cubicBezTo>
                  <a:pt x="113348" y="222885"/>
                  <a:pt x="110490" y="225742"/>
                  <a:pt x="107633" y="228600"/>
                </a:cubicBezTo>
                <a:lnTo>
                  <a:pt x="2857" y="387668"/>
                </a:lnTo>
                <a:cubicBezTo>
                  <a:pt x="2857" y="387668"/>
                  <a:pt x="2857" y="387668"/>
                  <a:pt x="2857" y="387668"/>
                </a:cubicBezTo>
                <a:cubicBezTo>
                  <a:pt x="1905" y="388620"/>
                  <a:pt x="1905" y="390525"/>
                  <a:pt x="953" y="391478"/>
                </a:cubicBezTo>
                <a:cubicBezTo>
                  <a:pt x="953" y="391478"/>
                  <a:pt x="953" y="391478"/>
                  <a:pt x="953" y="392430"/>
                </a:cubicBezTo>
                <a:cubicBezTo>
                  <a:pt x="953" y="393382"/>
                  <a:pt x="0" y="394335"/>
                  <a:pt x="0" y="396240"/>
                </a:cubicBezTo>
                <a:cubicBezTo>
                  <a:pt x="0" y="396240"/>
                  <a:pt x="0" y="397193"/>
                  <a:pt x="0" y="397193"/>
                </a:cubicBezTo>
                <a:cubicBezTo>
                  <a:pt x="0" y="398145"/>
                  <a:pt x="0" y="399098"/>
                  <a:pt x="0" y="400050"/>
                </a:cubicBezTo>
                <a:cubicBezTo>
                  <a:pt x="0" y="400050"/>
                  <a:pt x="0" y="401003"/>
                  <a:pt x="0" y="401003"/>
                </a:cubicBezTo>
                <a:cubicBezTo>
                  <a:pt x="0" y="401003"/>
                  <a:pt x="0" y="401003"/>
                  <a:pt x="0" y="401003"/>
                </a:cubicBezTo>
                <a:cubicBezTo>
                  <a:pt x="8572" y="432435"/>
                  <a:pt x="45720" y="492443"/>
                  <a:pt x="123825" y="492443"/>
                </a:cubicBezTo>
                <a:cubicBezTo>
                  <a:pt x="201930" y="492443"/>
                  <a:pt x="240030" y="433388"/>
                  <a:pt x="249555" y="401955"/>
                </a:cubicBezTo>
                <a:cubicBezTo>
                  <a:pt x="249555" y="401955"/>
                  <a:pt x="249555" y="401003"/>
                  <a:pt x="249555" y="401003"/>
                </a:cubicBezTo>
                <a:cubicBezTo>
                  <a:pt x="249555" y="401003"/>
                  <a:pt x="249555" y="400050"/>
                  <a:pt x="249555" y="400050"/>
                </a:cubicBezTo>
                <a:cubicBezTo>
                  <a:pt x="249555" y="399098"/>
                  <a:pt x="249555" y="398145"/>
                  <a:pt x="249555" y="397193"/>
                </a:cubicBezTo>
                <a:cubicBezTo>
                  <a:pt x="249555" y="397193"/>
                  <a:pt x="249555" y="396240"/>
                  <a:pt x="249555" y="396240"/>
                </a:cubicBezTo>
                <a:cubicBezTo>
                  <a:pt x="249555" y="395288"/>
                  <a:pt x="249555" y="393382"/>
                  <a:pt x="248603" y="392430"/>
                </a:cubicBezTo>
                <a:cubicBezTo>
                  <a:pt x="248603" y="392430"/>
                  <a:pt x="248603" y="391478"/>
                  <a:pt x="248603" y="391478"/>
                </a:cubicBezTo>
                <a:cubicBezTo>
                  <a:pt x="248603" y="390525"/>
                  <a:pt x="247650" y="389573"/>
                  <a:pt x="246698" y="388620"/>
                </a:cubicBezTo>
                <a:cubicBezTo>
                  <a:pt x="246698" y="388620"/>
                  <a:pt x="246698" y="388620"/>
                  <a:pt x="246698" y="387668"/>
                </a:cubicBezTo>
                <a:lnTo>
                  <a:pt x="152400" y="253365"/>
                </a:lnTo>
                <a:lnTo>
                  <a:pt x="300990" y="253365"/>
                </a:lnTo>
                <a:lnTo>
                  <a:pt x="300990" y="548640"/>
                </a:lnTo>
                <a:lnTo>
                  <a:pt x="168592" y="548640"/>
                </a:lnTo>
                <a:cubicBezTo>
                  <a:pt x="159067" y="548640"/>
                  <a:pt x="151448" y="556260"/>
                  <a:pt x="151448" y="565785"/>
                </a:cubicBezTo>
                <a:lnTo>
                  <a:pt x="151448" y="648653"/>
                </a:lnTo>
                <a:cubicBezTo>
                  <a:pt x="151448" y="658178"/>
                  <a:pt x="159067" y="665798"/>
                  <a:pt x="168592" y="665798"/>
                </a:cubicBezTo>
                <a:lnTo>
                  <a:pt x="472440" y="665798"/>
                </a:lnTo>
                <a:cubicBezTo>
                  <a:pt x="481965" y="665798"/>
                  <a:pt x="489585" y="658178"/>
                  <a:pt x="489585" y="648653"/>
                </a:cubicBezTo>
                <a:lnTo>
                  <a:pt x="489585" y="565785"/>
                </a:lnTo>
                <a:cubicBezTo>
                  <a:pt x="489585" y="556260"/>
                  <a:pt x="481965" y="548640"/>
                  <a:pt x="472440" y="548640"/>
                </a:cubicBezTo>
                <a:lnTo>
                  <a:pt x="338137" y="548640"/>
                </a:lnTo>
                <a:lnTo>
                  <a:pt x="338137" y="253365"/>
                </a:lnTo>
                <a:lnTo>
                  <a:pt x="484823" y="253365"/>
                </a:lnTo>
                <a:lnTo>
                  <a:pt x="396240" y="388620"/>
                </a:lnTo>
                <a:cubicBezTo>
                  <a:pt x="396240" y="388620"/>
                  <a:pt x="396240" y="388620"/>
                  <a:pt x="396240" y="388620"/>
                </a:cubicBezTo>
                <a:cubicBezTo>
                  <a:pt x="395287" y="389573"/>
                  <a:pt x="395287" y="391478"/>
                  <a:pt x="394335" y="392430"/>
                </a:cubicBezTo>
                <a:cubicBezTo>
                  <a:pt x="394335" y="392430"/>
                  <a:pt x="394335" y="392430"/>
                  <a:pt x="394335" y="393382"/>
                </a:cubicBezTo>
                <a:cubicBezTo>
                  <a:pt x="394335" y="394335"/>
                  <a:pt x="393383" y="395288"/>
                  <a:pt x="393383" y="397193"/>
                </a:cubicBezTo>
                <a:cubicBezTo>
                  <a:pt x="393383" y="397193"/>
                  <a:pt x="393383" y="398145"/>
                  <a:pt x="393383" y="398145"/>
                </a:cubicBezTo>
                <a:cubicBezTo>
                  <a:pt x="393383" y="399098"/>
                  <a:pt x="393383" y="400050"/>
                  <a:pt x="393383" y="401003"/>
                </a:cubicBezTo>
                <a:cubicBezTo>
                  <a:pt x="393383" y="401003"/>
                  <a:pt x="393383" y="401955"/>
                  <a:pt x="393383" y="401955"/>
                </a:cubicBezTo>
                <a:cubicBezTo>
                  <a:pt x="393383" y="401955"/>
                  <a:pt x="393383" y="401955"/>
                  <a:pt x="393383" y="401955"/>
                </a:cubicBezTo>
                <a:cubicBezTo>
                  <a:pt x="401955" y="433388"/>
                  <a:pt x="439102" y="493395"/>
                  <a:pt x="517208" y="493395"/>
                </a:cubicBezTo>
                <a:cubicBezTo>
                  <a:pt x="595313" y="493395"/>
                  <a:pt x="633413" y="434340"/>
                  <a:pt x="642938" y="402907"/>
                </a:cubicBezTo>
                <a:cubicBezTo>
                  <a:pt x="642938" y="402907"/>
                  <a:pt x="642938" y="401955"/>
                  <a:pt x="642938" y="401955"/>
                </a:cubicBezTo>
                <a:cubicBezTo>
                  <a:pt x="642938" y="401955"/>
                  <a:pt x="642938" y="401003"/>
                  <a:pt x="642938" y="401003"/>
                </a:cubicBezTo>
                <a:cubicBezTo>
                  <a:pt x="643890" y="400050"/>
                  <a:pt x="644843" y="399098"/>
                  <a:pt x="644843" y="398145"/>
                </a:cubicBezTo>
                <a:close/>
                <a:moveTo>
                  <a:pt x="282893" y="73342"/>
                </a:moveTo>
                <a:cubicBezTo>
                  <a:pt x="282893" y="52388"/>
                  <a:pt x="300037" y="36195"/>
                  <a:pt x="320040" y="36195"/>
                </a:cubicBezTo>
                <a:cubicBezTo>
                  <a:pt x="340995" y="36195"/>
                  <a:pt x="357187" y="53340"/>
                  <a:pt x="357187" y="73342"/>
                </a:cubicBezTo>
                <a:cubicBezTo>
                  <a:pt x="357187" y="92392"/>
                  <a:pt x="341948" y="108585"/>
                  <a:pt x="323850" y="110490"/>
                </a:cubicBezTo>
                <a:cubicBezTo>
                  <a:pt x="322898" y="110490"/>
                  <a:pt x="320993" y="110490"/>
                  <a:pt x="320040" y="110490"/>
                </a:cubicBezTo>
                <a:cubicBezTo>
                  <a:pt x="319087" y="110490"/>
                  <a:pt x="317183" y="110490"/>
                  <a:pt x="316230" y="110490"/>
                </a:cubicBezTo>
                <a:cubicBezTo>
                  <a:pt x="298133" y="108585"/>
                  <a:pt x="282893" y="92392"/>
                  <a:pt x="282893" y="73342"/>
                </a:cubicBezTo>
                <a:close/>
                <a:moveTo>
                  <a:pt x="125730" y="459105"/>
                </a:moveTo>
                <a:cubicBezTo>
                  <a:pt x="81915" y="459105"/>
                  <a:pt x="57150" y="434340"/>
                  <a:pt x="45720" y="415290"/>
                </a:cubicBezTo>
                <a:lnTo>
                  <a:pt x="207645" y="415290"/>
                </a:lnTo>
                <a:cubicBezTo>
                  <a:pt x="194310" y="434340"/>
                  <a:pt x="169545" y="459105"/>
                  <a:pt x="125730" y="459105"/>
                </a:cubicBezTo>
                <a:close/>
                <a:moveTo>
                  <a:pt x="50482" y="381000"/>
                </a:moveTo>
                <a:lnTo>
                  <a:pt x="123825" y="269558"/>
                </a:lnTo>
                <a:lnTo>
                  <a:pt x="201930" y="381000"/>
                </a:lnTo>
                <a:lnTo>
                  <a:pt x="50482" y="381000"/>
                </a:lnTo>
                <a:close/>
                <a:moveTo>
                  <a:pt x="455295" y="632460"/>
                </a:moveTo>
                <a:lnTo>
                  <a:pt x="185737" y="632460"/>
                </a:lnTo>
                <a:lnTo>
                  <a:pt x="185737" y="583883"/>
                </a:lnTo>
                <a:lnTo>
                  <a:pt x="455295" y="583883"/>
                </a:lnTo>
                <a:lnTo>
                  <a:pt x="455295" y="632460"/>
                </a:lnTo>
                <a:close/>
                <a:moveTo>
                  <a:pt x="516255" y="269558"/>
                </a:moveTo>
                <a:lnTo>
                  <a:pt x="594360" y="381000"/>
                </a:lnTo>
                <a:lnTo>
                  <a:pt x="442912" y="381000"/>
                </a:lnTo>
                <a:lnTo>
                  <a:pt x="516255" y="269558"/>
                </a:lnTo>
                <a:close/>
                <a:moveTo>
                  <a:pt x="518160" y="459105"/>
                </a:moveTo>
                <a:cubicBezTo>
                  <a:pt x="474345" y="459105"/>
                  <a:pt x="449580" y="434340"/>
                  <a:pt x="438150" y="415290"/>
                </a:cubicBezTo>
                <a:lnTo>
                  <a:pt x="600075" y="415290"/>
                </a:lnTo>
                <a:cubicBezTo>
                  <a:pt x="586740" y="434340"/>
                  <a:pt x="561975" y="459105"/>
                  <a:pt x="518160" y="459105"/>
                </a:cubicBezTo>
                <a:close/>
              </a:path>
            </a:pathLst>
          </a:custGeom>
          <a:solidFill>
            <a:schemeClr val="tx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sp>
        <p:nvSpPr>
          <p:cNvPr id="63" name="Freeform 12">
            <a:extLst>
              <a:ext uri="{FF2B5EF4-FFF2-40B4-BE49-F238E27FC236}">
                <a16:creationId xmlns:a16="http://schemas.microsoft.com/office/drawing/2014/main" id="{2EF8BDDE-AF6E-EFCD-95C7-ADC167A39A2C}"/>
              </a:ext>
            </a:extLst>
          </p:cNvPr>
          <p:cNvSpPr/>
          <p:nvPr/>
        </p:nvSpPr>
        <p:spPr>
          <a:xfrm>
            <a:off x="5367116" y="1290753"/>
            <a:ext cx="802391" cy="802391"/>
          </a:xfrm>
          <a:custGeom>
            <a:avLst/>
            <a:gdLst>
              <a:gd name="connsiteX0" fmla="*/ 0 w 1168796"/>
              <a:gd name="connsiteY0" fmla="*/ 584398 h 1168796"/>
              <a:gd name="connsiteX1" fmla="*/ 584398 w 1168796"/>
              <a:gd name="connsiteY1" fmla="*/ 0 h 1168796"/>
              <a:gd name="connsiteX2" fmla="*/ 1168796 w 1168796"/>
              <a:gd name="connsiteY2" fmla="*/ 584398 h 1168796"/>
              <a:gd name="connsiteX3" fmla="*/ 584398 w 1168796"/>
              <a:gd name="connsiteY3" fmla="*/ 1168796 h 1168796"/>
              <a:gd name="connsiteX4" fmla="*/ 0 w 1168796"/>
              <a:gd name="connsiteY4" fmla="*/ 584398 h 116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796" h="1168796">
                <a:moveTo>
                  <a:pt x="0" y="584398"/>
                </a:moveTo>
                <a:cubicBezTo>
                  <a:pt x="0" y="261644"/>
                  <a:pt x="261644" y="0"/>
                  <a:pt x="584398" y="0"/>
                </a:cubicBezTo>
                <a:cubicBezTo>
                  <a:pt x="907152" y="0"/>
                  <a:pt x="1168796" y="261644"/>
                  <a:pt x="1168796" y="584398"/>
                </a:cubicBezTo>
                <a:cubicBezTo>
                  <a:pt x="1168796" y="907152"/>
                  <a:pt x="907152" y="1168796"/>
                  <a:pt x="584398" y="1168796"/>
                </a:cubicBezTo>
                <a:cubicBezTo>
                  <a:pt x="261644" y="1168796"/>
                  <a:pt x="0" y="907152"/>
                  <a:pt x="0" y="584398"/>
                </a:cubicBezTo>
                <a:close/>
              </a:path>
            </a:pathLst>
          </a:cu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sp>
        <p:nvSpPr>
          <p:cNvPr id="87" name="Graphic 49">
            <a:extLst>
              <a:ext uri="{FF2B5EF4-FFF2-40B4-BE49-F238E27FC236}">
                <a16:creationId xmlns:a16="http://schemas.microsoft.com/office/drawing/2014/main" id="{A83A71C6-CCAF-6F7B-2DAC-B880A6FBC3E0}"/>
              </a:ext>
            </a:extLst>
          </p:cNvPr>
          <p:cNvSpPr>
            <a:spLocks noChangeAspect="1"/>
          </p:cNvSpPr>
          <p:nvPr/>
        </p:nvSpPr>
        <p:spPr>
          <a:xfrm>
            <a:off x="5580290" y="1529716"/>
            <a:ext cx="376042" cy="324465"/>
          </a:xfrm>
          <a:custGeom>
            <a:avLst/>
            <a:gdLst>
              <a:gd name="connsiteX0" fmla="*/ 507376 w 812822"/>
              <a:gd name="connsiteY0" fmla="*/ 181274 h 701338"/>
              <a:gd name="connsiteX1" fmla="*/ 507376 w 812822"/>
              <a:gd name="connsiteY1" fmla="*/ 116504 h 701338"/>
              <a:gd name="connsiteX2" fmla="*/ 605484 w 812822"/>
              <a:gd name="connsiteY2" fmla="*/ 76499 h 701338"/>
              <a:gd name="connsiteX3" fmla="*/ 605484 w 812822"/>
              <a:gd name="connsiteY3" fmla="*/ 76499 h 701338"/>
              <a:gd name="connsiteX4" fmla="*/ 607389 w 812822"/>
              <a:gd name="connsiteY4" fmla="*/ 75546 h 701338"/>
              <a:gd name="connsiteX5" fmla="*/ 609294 w 812822"/>
              <a:gd name="connsiteY5" fmla="*/ 74594 h 701338"/>
              <a:gd name="connsiteX6" fmla="*/ 611199 w 812822"/>
              <a:gd name="connsiteY6" fmla="*/ 73641 h 701338"/>
              <a:gd name="connsiteX7" fmla="*/ 612151 w 812822"/>
              <a:gd name="connsiteY7" fmla="*/ 71736 h 701338"/>
              <a:gd name="connsiteX8" fmla="*/ 613104 w 812822"/>
              <a:gd name="connsiteY8" fmla="*/ 70784 h 701338"/>
              <a:gd name="connsiteX9" fmla="*/ 614056 w 812822"/>
              <a:gd name="connsiteY9" fmla="*/ 67926 h 701338"/>
              <a:gd name="connsiteX10" fmla="*/ 614056 w 812822"/>
              <a:gd name="connsiteY10" fmla="*/ 67926 h 701338"/>
              <a:gd name="connsiteX11" fmla="*/ 614056 w 812822"/>
              <a:gd name="connsiteY11" fmla="*/ 66974 h 701338"/>
              <a:gd name="connsiteX12" fmla="*/ 615009 w 812822"/>
              <a:gd name="connsiteY12" fmla="*/ 65069 h 701338"/>
              <a:gd name="connsiteX13" fmla="*/ 615009 w 812822"/>
              <a:gd name="connsiteY13" fmla="*/ 63164 h 701338"/>
              <a:gd name="connsiteX14" fmla="*/ 615009 w 812822"/>
              <a:gd name="connsiteY14" fmla="*/ 61259 h 701338"/>
              <a:gd name="connsiteX15" fmla="*/ 615009 w 812822"/>
              <a:gd name="connsiteY15" fmla="*/ 59354 h 701338"/>
              <a:gd name="connsiteX16" fmla="*/ 615009 w 812822"/>
              <a:gd name="connsiteY16" fmla="*/ 57449 h 701338"/>
              <a:gd name="connsiteX17" fmla="*/ 614056 w 812822"/>
              <a:gd name="connsiteY17" fmla="*/ 55544 h 701338"/>
              <a:gd name="connsiteX18" fmla="*/ 614056 w 812822"/>
              <a:gd name="connsiteY18" fmla="*/ 54591 h 701338"/>
              <a:gd name="connsiteX19" fmla="*/ 614056 w 812822"/>
              <a:gd name="connsiteY19" fmla="*/ 54591 h 701338"/>
              <a:gd name="connsiteX20" fmla="*/ 612151 w 812822"/>
              <a:gd name="connsiteY20" fmla="*/ 51734 h 701338"/>
              <a:gd name="connsiteX21" fmla="*/ 611199 w 812822"/>
              <a:gd name="connsiteY21" fmla="*/ 50781 h 701338"/>
              <a:gd name="connsiteX22" fmla="*/ 610246 w 812822"/>
              <a:gd name="connsiteY22" fmla="*/ 48876 h 701338"/>
              <a:gd name="connsiteX23" fmla="*/ 608341 w 812822"/>
              <a:gd name="connsiteY23" fmla="*/ 46971 h 701338"/>
              <a:gd name="connsiteX24" fmla="*/ 607389 w 812822"/>
              <a:gd name="connsiteY24" fmla="*/ 46019 h 701338"/>
              <a:gd name="connsiteX25" fmla="*/ 604531 w 812822"/>
              <a:gd name="connsiteY25" fmla="*/ 45066 h 701338"/>
              <a:gd name="connsiteX26" fmla="*/ 604531 w 812822"/>
              <a:gd name="connsiteY26" fmla="*/ 45066 h 701338"/>
              <a:gd name="connsiteX27" fmla="*/ 495946 w 812822"/>
              <a:gd name="connsiteY27" fmla="*/ 1251 h 701338"/>
              <a:gd name="connsiteX28" fmla="*/ 479754 w 812822"/>
              <a:gd name="connsiteY28" fmla="*/ 3156 h 701338"/>
              <a:gd name="connsiteX29" fmla="*/ 472134 w 812822"/>
              <a:gd name="connsiteY29" fmla="*/ 17444 h 701338"/>
              <a:gd name="connsiteX30" fmla="*/ 472134 w 812822"/>
              <a:gd name="connsiteY30" fmla="*/ 183179 h 701338"/>
              <a:gd name="connsiteX31" fmla="*/ 294016 w 812822"/>
              <a:gd name="connsiteY31" fmla="*/ 465119 h 701338"/>
              <a:gd name="connsiteX32" fmla="*/ 225436 w 812822"/>
              <a:gd name="connsiteY32" fmla="*/ 357486 h 701338"/>
              <a:gd name="connsiteX33" fmla="*/ 211149 w 812822"/>
              <a:gd name="connsiteY33" fmla="*/ 349866 h 701338"/>
              <a:gd name="connsiteX34" fmla="*/ 211149 w 812822"/>
              <a:gd name="connsiteY34" fmla="*/ 349866 h 701338"/>
              <a:gd name="connsiteX35" fmla="*/ 196861 w 812822"/>
              <a:gd name="connsiteY35" fmla="*/ 358439 h 701338"/>
              <a:gd name="connsiteX36" fmla="*/ 2551 w 812822"/>
              <a:gd name="connsiteY36" fmla="*/ 674669 h 701338"/>
              <a:gd name="connsiteX37" fmla="*/ 8266 w 812822"/>
              <a:gd name="connsiteY37" fmla="*/ 698481 h 701338"/>
              <a:gd name="connsiteX38" fmla="*/ 16839 w 812822"/>
              <a:gd name="connsiteY38" fmla="*/ 701339 h 701338"/>
              <a:gd name="connsiteX39" fmla="*/ 32079 w 812822"/>
              <a:gd name="connsiteY39" fmla="*/ 692766 h 701338"/>
              <a:gd name="connsiteX40" fmla="*/ 211149 w 812822"/>
              <a:gd name="connsiteY40" fmla="*/ 398444 h 701338"/>
              <a:gd name="connsiteX41" fmla="*/ 278776 w 812822"/>
              <a:gd name="connsiteY41" fmla="*/ 506076 h 701338"/>
              <a:gd name="connsiteX42" fmla="*/ 293064 w 812822"/>
              <a:gd name="connsiteY42" fmla="*/ 513696 h 701338"/>
              <a:gd name="connsiteX43" fmla="*/ 293064 w 812822"/>
              <a:gd name="connsiteY43" fmla="*/ 513696 h 701338"/>
              <a:gd name="connsiteX44" fmla="*/ 307351 w 812822"/>
              <a:gd name="connsiteY44" fmla="*/ 506076 h 701338"/>
              <a:gd name="connsiteX45" fmla="*/ 349261 w 812822"/>
              <a:gd name="connsiteY45" fmla="*/ 440354 h 701338"/>
              <a:gd name="connsiteX46" fmla="*/ 349261 w 812822"/>
              <a:gd name="connsiteY46" fmla="*/ 440354 h 701338"/>
              <a:gd name="connsiteX47" fmla="*/ 450226 w 812822"/>
              <a:gd name="connsiteY47" fmla="*/ 380346 h 701338"/>
              <a:gd name="connsiteX48" fmla="*/ 481659 w 812822"/>
              <a:gd name="connsiteY48" fmla="*/ 485121 h 701338"/>
              <a:gd name="connsiteX49" fmla="*/ 494994 w 812822"/>
              <a:gd name="connsiteY49" fmla="*/ 497504 h 701338"/>
              <a:gd name="connsiteX50" fmla="*/ 497851 w 812822"/>
              <a:gd name="connsiteY50" fmla="*/ 497504 h 701338"/>
              <a:gd name="connsiteX51" fmla="*/ 512139 w 812822"/>
              <a:gd name="connsiteY51" fmla="*/ 490836 h 701338"/>
              <a:gd name="connsiteX52" fmla="*/ 556906 w 812822"/>
              <a:gd name="connsiteY52" fmla="*/ 430829 h 701338"/>
              <a:gd name="connsiteX53" fmla="*/ 649299 w 812822"/>
              <a:gd name="connsiteY53" fmla="*/ 488931 h 701338"/>
              <a:gd name="connsiteX54" fmla="*/ 656919 w 812822"/>
              <a:gd name="connsiteY54" fmla="*/ 491789 h 701338"/>
              <a:gd name="connsiteX55" fmla="*/ 780744 w 812822"/>
              <a:gd name="connsiteY55" fmla="*/ 691814 h 701338"/>
              <a:gd name="connsiteX56" fmla="*/ 804556 w 812822"/>
              <a:gd name="connsiteY56" fmla="*/ 697529 h 701338"/>
              <a:gd name="connsiteX57" fmla="*/ 810271 w 812822"/>
              <a:gd name="connsiteY57" fmla="*/ 673716 h 701338"/>
              <a:gd name="connsiteX58" fmla="*/ 507376 w 812822"/>
              <a:gd name="connsiteY58" fmla="*/ 181274 h 701338"/>
              <a:gd name="connsiteX59" fmla="*/ 553096 w 812822"/>
              <a:gd name="connsiteY59" fmla="*/ 60306 h 701338"/>
              <a:gd name="connsiteX60" fmla="*/ 507376 w 812822"/>
              <a:gd name="connsiteY60" fmla="*/ 79356 h 701338"/>
              <a:gd name="connsiteX61" fmla="*/ 507376 w 812822"/>
              <a:gd name="connsiteY61" fmla="*/ 42209 h 701338"/>
              <a:gd name="connsiteX62" fmla="*/ 553096 w 812822"/>
              <a:gd name="connsiteY62" fmla="*/ 60306 h 701338"/>
              <a:gd name="connsiteX63" fmla="*/ 563574 w 812822"/>
              <a:gd name="connsiteY63" fmla="*/ 391776 h 701338"/>
              <a:gd name="connsiteX64" fmla="*/ 540714 w 812822"/>
              <a:gd name="connsiteY64" fmla="*/ 396539 h 701338"/>
              <a:gd name="connsiteX65" fmla="*/ 506424 w 812822"/>
              <a:gd name="connsiteY65" fmla="*/ 442259 h 701338"/>
              <a:gd name="connsiteX66" fmla="*/ 478801 w 812822"/>
              <a:gd name="connsiteY66" fmla="*/ 348914 h 701338"/>
              <a:gd name="connsiteX67" fmla="*/ 468324 w 812822"/>
              <a:gd name="connsiteY67" fmla="*/ 337484 h 701338"/>
              <a:gd name="connsiteX68" fmla="*/ 453084 w 812822"/>
              <a:gd name="connsiteY68" fmla="*/ 338436 h 701338"/>
              <a:gd name="connsiteX69" fmla="*/ 391171 w 812822"/>
              <a:gd name="connsiteY69" fmla="*/ 375584 h 701338"/>
              <a:gd name="connsiteX70" fmla="*/ 490231 w 812822"/>
              <a:gd name="connsiteY70" fmla="*/ 219374 h 701338"/>
              <a:gd name="connsiteX71" fmla="*/ 619771 w 812822"/>
              <a:gd name="connsiteY71" fmla="*/ 427971 h 701338"/>
              <a:gd name="connsiteX72" fmla="*/ 563574 w 812822"/>
              <a:gd name="connsiteY72" fmla="*/ 391776 h 70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12822" h="701338">
                <a:moveTo>
                  <a:pt x="507376" y="181274"/>
                </a:moveTo>
                <a:lnTo>
                  <a:pt x="507376" y="116504"/>
                </a:lnTo>
                <a:lnTo>
                  <a:pt x="605484" y="76499"/>
                </a:lnTo>
                <a:cubicBezTo>
                  <a:pt x="605484" y="76499"/>
                  <a:pt x="605484" y="76499"/>
                  <a:pt x="605484" y="76499"/>
                </a:cubicBezTo>
                <a:cubicBezTo>
                  <a:pt x="606436" y="76499"/>
                  <a:pt x="607389" y="75546"/>
                  <a:pt x="607389" y="75546"/>
                </a:cubicBezTo>
                <a:cubicBezTo>
                  <a:pt x="608341" y="75546"/>
                  <a:pt x="608341" y="74594"/>
                  <a:pt x="609294" y="74594"/>
                </a:cubicBezTo>
                <a:cubicBezTo>
                  <a:pt x="610246" y="74594"/>
                  <a:pt x="610246" y="73641"/>
                  <a:pt x="611199" y="73641"/>
                </a:cubicBezTo>
                <a:cubicBezTo>
                  <a:pt x="612151" y="72689"/>
                  <a:pt x="612151" y="72689"/>
                  <a:pt x="612151" y="71736"/>
                </a:cubicBezTo>
                <a:cubicBezTo>
                  <a:pt x="612151" y="71736"/>
                  <a:pt x="613104" y="70784"/>
                  <a:pt x="613104" y="70784"/>
                </a:cubicBezTo>
                <a:cubicBezTo>
                  <a:pt x="614056" y="69831"/>
                  <a:pt x="614056" y="68879"/>
                  <a:pt x="614056" y="67926"/>
                </a:cubicBezTo>
                <a:cubicBezTo>
                  <a:pt x="614056" y="67926"/>
                  <a:pt x="614056" y="67926"/>
                  <a:pt x="614056" y="67926"/>
                </a:cubicBezTo>
                <a:cubicBezTo>
                  <a:pt x="614056" y="67926"/>
                  <a:pt x="614056" y="66974"/>
                  <a:pt x="614056" y="66974"/>
                </a:cubicBezTo>
                <a:cubicBezTo>
                  <a:pt x="614056" y="66021"/>
                  <a:pt x="614056" y="66021"/>
                  <a:pt x="615009" y="65069"/>
                </a:cubicBezTo>
                <a:cubicBezTo>
                  <a:pt x="615009" y="64116"/>
                  <a:pt x="615009" y="64116"/>
                  <a:pt x="615009" y="63164"/>
                </a:cubicBezTo>
                <a:cubicBezTo>
                  <a:pt x="615009" y="62211"/>
                  <a:pt x="615009" y="62211"/>
                  <a:pt x="615009" y="61259"/>
                </a:cubicBezTo>
                <a:cubicBezTo>
                  <a:pt x="615009" y="60306"/>
                  <a:pt x="615009" y="60306"/>
                  <a:pt x="615009" y="59354"/>
                </a:cubicBezTo>
                <a:cubicBezTo>
                  <a:pt x="615009" y="58401"/>
                  <a:pt x="615009" y="58401"/>
                  <a:pt x="615009" y="57449"/>
                </a:cubicBezTo>
                <a:cubicBezTo>
                  <a:pt x="615009" y="56496"/>
                  <a:pt x="615009" y="55544"/>
                  <a:pt x="614056" y="55544"/>
                </a:cubicBezTo>
                <a:cubicBezTo>
                  <a:pt x="614056" y="55544"/>
                  <a:pt x="614056" y="54591"/>
                  <a:pt x="614056" y="54591"/>
                </a:cubicBezTo>
                <a:cubicBezTo>
                  <a:pt x="614056" y="54591"/>
                  <a:pt x="614056" y="54591"/>
                  <a:pt x="614056" y="54591"/>
                </a:cubicBezTo>
                <a:cubicBezTo>
                  <a:pt x="614056" y="53639"/>
                  <a:pt x="613104" y="52686"/>
                  <a:pt x="612151" y="51734"/>
                </a:cubicBezTo>
                <a:cubicBezTo>
                  <a:pt x="612151" y="50781"/>
                  <a:pt x="611199" y="50781"/>
                  <a:pt x="611199" y="50781"/>
                </a:cubicBezTo>
                <a:cubicBezTo>
                  <a:pt x="611199" y="49829"/>
                  <a:pt x="610246" y="49829"/>
                  <a:pt x="610246" y="48876"/>
                </a:cubicBezTo>
                <a:cubicBezTo>
                  <a:pt x="609294" y="47924"/>
                  <a:pt x="609294" y="47924"/>
                  <a:pt x="608341" y="46971"/>
                </a:cubicBezTo>
                <a:cubicBezTo>
                  <a:pt x="608341" y="46971"/>
                  <a:pt x="607389" y="46019"/>
                  <a:pt x="607389" y="46019"/>
                </a:cubicBezTo>
                <a:cubicBezTo>
                  <a:pt x="606436" y="45066"/>
                  <a:pt x="605484" y="45066"/>
                  <a:pt x="604531" y="45066"/>
                </a:cubicBezTo>
                <a:cubicBezTo>
                  <a:pt x="604531" y="45066"/>
                  <a:pt x="604531" y="45066"/>
                  <a:pt x="604531" y="45066"/>
                </a:cubicBezTo>
                <a:lnTo>
                  <a:pt x="495946" y="1251"/>
                </a:lnTo>
                <a:cubicBezTo>
                  <a:pt x="490231" y="-654"/>
                  <a:pt x="484516" y="-654"/>
                  <a:pt x="479754" y="3156"/>
                </a:cubicBezTo>
                <a:cubicBezTo>
                  <a:pt x="474991" y="6014"/>
                  <a:pt x="472134" y="11729"/>
                  <a:pt x="472134" y="17444"/>
                </a:cubicBezTo>
                <a:lnTo>
                  <a:pt x="472134" y="183179"/>
                </a:lnTo>
                <a:lnTo>
                  <a:pt x="294016" y="465119"/>
                </a:lnTo>
                <a:lnTo>
                  <a:pt x="225436" y="357486"/>
                </a:lnTo>
                <a:cubicBezTo>
                  <a:pt x="222579" y="352724"/>
                  <a:pt x="216864" y="349866"/>
                  <a:pt x="211149" y="349866"/>
                </a:cubicBezTo>
                <a:cubicBezTo>
                  <a:pt x="211149" y="349866"/>
                  <a:pt x="211149" y="349866"/>
                  <a:pt x="211149" y="349866"/>
                </a:cubicBezTo>
                <a:cubicBezTo>
                  <a:pt x="205434" y="349866"/>
                  <a:pt x="199719" y="352724"/>
                  <a:pt x="196861" y="358439"/>
                </a:cubicBezTo>
                <a:lnTo>
                  <a:pt x="2551" y="674669"/>
                </a:lnTo>
                <a:cubicBezTo>
                  <a:pt x="-2211" y="683241"/>
                  <a:pt x="-306" y="693719"/>
                  <a:pt x="8266" y="698481"/>
                </a:cubicBezTo>
                <a:cubicBezTo>
                  <a:pt x="11124" y="700386"/>
                  <a:pt x="13981" y="701339"/>
                  <a:pt x="16839" y="701339"/>
                </a:cubicBezTo>
                <a:cubicBezTo>
                  <a:pt x="22554" y="701339"/>
                  <a:pt x="28269" y="698481"/>
                  <a:pt x="32079" y="692766"/>
                </a:cubicBezTo>
                <a:lnTo>
                  <a:pt x="211149" y="398444"/>
                </a:lnTo>
                <a:lnTo>
                  <a:pt x="278776" y="506076"/>
                </a:lnTo>
                <a:cubicBezTo>
                  <a:pt x="281634" y="510839"/>
                  <a:pt x="287349" y="513696"/>
                  <a:pt x="293064" y="513696"/>
                </a:cubicBezTo>
                <a:lnTo>
                  <a:pt x="293064" y="513696"/>
                </a:lnTo>
                <a:cubicBezTo>
                  <a:pt x="298779" y="513696"/>
                  <a:pt x="304494" y="510839"/>
                  <a:pt x="307351" y="506076"/>
                </a:cubicBezTo>
                <a:lnTo>
                  <a:pt x="349261" y="440354"/>
                </a:lnTo>
                <a:cubicBezTo>
                  <a:pt x="349261" y="440354"/>
                  <a:pt x="349261" y="440354"/>
                  <a:pt x="349261" y="440354"/>
                </a:cubicBezTo>
                <a:lnTo>
                  <a:pt x="450226" y="380346"/>
                </a:lnTo>
                <a:lnTo>
                  <a:pt x="481659" y="485121"/>
                </a:lnTo>
                <a:cubicBezTo>
                  <a:pt x="483564" y="491789"/>
                  <a:pt x="488326" y="495599"/>
                  <a:pt x="494994" y="497504"/>
                </a:cubicBezTo>
                <a:cubicBezTo>
                  <a:pt x="495946" y="497504"/>
                  <a:pt x="496899" y="497504"/>
                  <a:pt x="497851" y="497504"/>
                </a:cubicBezTo>
                <a:cubicBezTo>
                  <a:pt x="503566" y="497504"/>
                  <a:pt x="508329" y="494646"/>
                  <a:pt x="512139" y="490836"/>
                </a:cubicBezTo>
                <a:lnTo>
                  <a:pt x="556906" y="430829"/>
                </a:lnTo>
                <a:lnTo>
                  <a:pt x="649299" y="488931"/>
                </a:lnTo>
                <a:cubicBezTo>
                  <a:pt x="651204" y="490836"/>
                  <a:pt x="654061" y="490836"/>
                  <a:pt x="656919" y="491789"/>
                </a:cubicBezTo>
                <a:lnTo>
                  <a:pt x="780744" y="691814"/>
                </a:lnTo>
                <a:cubicBezTo>
                  <a:pt x="785506" y="700386"/>
                  <a:pt x="796936" y="702291"/>
                  <a:pt x="804556" y="697529"/>
                </a:cubicBezTo>
                <a:cubicBezTo>
                  <a:pt x="813129" y="692766"/>
                  <a:pt x="815034" y="681336"/>
                  <a:pt x="810271" y="673716"/>
                </a:cubicBezTo>
                <a:lnTo>
                  <a:pt x="507376" y="181274"/>
                </a:lnTo>
                <a:close/>
                <a:moveTo>
                  <a:pt x="553096" y="60306"/>
                </a:moveTo>
                <a:lnTo>
                  <a:pt x="507376" y="79356"/>
                </a:lnTo>
                <a:lnTo>
                  <a:pt x="507376" y="42209"/>
                </a:lnTo>
                <a:lnTo>
                  <a:pt x="553096" y="60306"/>
                </a:lnTo>
                <a:close/>
                <a:moveTo>
                  <a:pt x="563574" y="391776"/>
                </a:moveTo>
                <a:cubicBezTo>
                  <a:pt x="555954" y="387014"/>
                  <a:pt x="545476" y="388919"/>
                  <a:pt x="540714" y="396539"/>
                </a:cubicBezTo>
                <a:lnTo>
                  <a:pt x="506424" y="442259"/>
                </a:lnTo>
                <a:lnTo>
                  <a:pt x="478801" y="348914"/>
                </a:lnTo>
                <a:cubicBezTo>
                  <a:pt x="476896" y="344151"/>
                  <a:pt x="473086" y="339389"/>
                  <a:pt x="468324" y="337484"/>
                </a:cubicBezTo>
                <a:cubicBezTo>
                  <a:pt x="463561" y="335579"/>
                  <a:pt x="457846" y="335579"/>
                  <a:pt x="453084" y="338436"/>
                </a:cubicBezTo>
                <a:lnTo>
                  <a:pt x="391171" y="375584"/>
                </a:lnTo>
                <a:lnTo>
                  <a:pt x="490231" y="219374"/>
                </a:lnTo>
                <a:lnTo>
                  <a:pt x="619771" y="427971"/>
                </a:lnTo>
                <a:lnTo>
                  <a:pt x="563574" y="391776"/>
                </a:lnTo>
                <a:close/>
              </a:path>
            </a:pathLst>
          </a:custGeom>
          <a:solidFill>
            <a:schemeClr val="tx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sp>
        <p:nvSpPr>
          <p:cNvPr id="7" name="Freeform 12">
            <a:extLst>
              <a:ext uri="{FF2B5EF4-FFF2-40B4-BE49-F238E27FC236}">
                <a16:creationId xmlns:a16="http://schemas.microsoft.com/office/drawing/2014/main" id="{0E84DBF5-19B4-C463-0D88-560416EA9436}"/>
              </a:ext>
            </a:extLst>
          </p:cNvPr>
          <p:cNvSpPr/>
          <p:nvPr/>
        </p:nvSpPr>
        <p:spPr>
          <a:xfrm>
            <a:off x="2972905" y="1290753"/>
            <a:ext cx="802391" cy="802391"/>
          </a:xfrm>
          <a:custGeom>
            <a:avLst/>
            <a:gdLst>
              <a:gd name="connsiteX0" fmla="*/ 0 w 1168796"/>
              <a:gd name="connsiteY0" fmla="*/ 584398 h 1168796"/>
              <a:gd name="connsiteX1" fmla="*/ 584398 w 1168796"/>
              <a:gd name="connsiteY1" fmla="*/ 0 h 1168796"/>
              <a:gd name="connsiteX2" fmla="*/ 1168796 w 1168796"/>
              <a:gd name="connsiteY2" fmla="*/ 584398 h 1168796"/>
              <a:gd name="connsiteX3" fmla="*/ 584398 w 1168796"/>
              <a:gd name="connsiteY3" fmla="*/ 1168796 h 1168796"/>
              <a:gd name="connsiteX4" fmla="*/ 0 w 1168796"/>
              <a:gd name="connsiteY4" fmla="*/ 584398 h 116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796" h="1168796">
                <a:moveTo>
                  <a:pt x="0" y="584398"/>
                </a:moveTo>
                <a:cubicBezTo>
                  <a:pt x="0" y="261644"/>
                  <a:pt x="261644" y="0"/>
                  <a:pt x="584398" y="0"/>
                </a:cubicBezTo>
                <a:cubicBezTo>
                  <a:pt x="907152" y="0"/>
                  <a:pt x="1168796" y="261644"/>
                  <a:pt x="1168796" y="584398"/>
                </a:cubicBezTo>
                <a:cubicBezTo>
                  <a:pt x="1168796" y="907152"/>
                  <a:pt x="907152" y="1168796"/>
                  <a:pt x="584398" y="1168796"/>
                </a:cubicBezTo>
                <a:cubicBezTo>
                  <a:pt x="261644" y="1168796"/>
                  <a:pt x="0" y="907152"/>
                  <a:pt x="0" y="584398"/>
                </a:cubicBezTo>
                <a:close/>
              </a:path>
            </a:pathLst>
          </a:cu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grpSp>
        <p:nvGrpSpPr>
          <p:cNvPr id="89" name="Group 88">
            <a:extLst>
              <a:ext uri="{FF2B5EF4-FFF2-40B4-BE49-F238E27FC236}">
                <a16:creationId xmlns:a16="http://schemas.microsoft.com/office/drawing/2014/main" id="{77FD7B81-4C12-E2E9-61A9-38D16B86D5AF}"/>
              </a:ext>
            </a:extLst>
          </p:cNvPr>
          <p:cNvGrpSpPr>
            <a:grpSpLocks noChangeAspect="1"/>
          </p:cNvGrpSpPr>
          <p:nvPr/>
        </p:nvGrpSpPr>
        <p:grpSpPr>
          <a:xfrm>
            <a:off x="3162185" y="1480471"/>
            <a:ext cx="423831" cy="422954"/>
            <a:chOff x="5427661" y="3370262"/>
            <a:chExt cx="28403554" cy="28344816"/>
          </a:xfrm>
          <a:solidFill>
            <a:schemeClr val="tx1"/>
          </a:solidFill>
        </p:grpSpPr>
        <p:sp>
          <p:nvSpPr>
            <p:cNvPr id="90" name="Freeform 136">
              <a:extLst>
                <a:ext uri="{FF2B5EF4-FFF2-40B4-BE49-F238E27FC236}">
                  <a16:creationId xmlns:a16="http://schemas.microsoft.com/office/drawing/2014/main" id="{66FBFE62-D550-1144-1F08-F495ED94F29F}"/>
                </a:ext>
              </a:extLst>
            </p:cNvPr>
            <p:cNvSpPr>
              <a:spLocks noEditPoints="1"/>
            </p:cNvSpPr>
            <p:nvPr/>
          </p:nvSpPr>
          <p:spPr bwMode="auto">
            <a:xfrm>
              <a:off x="5427661" y="3370262"/>
              <a:ext cx="28403554" cy="28344816"/>
            </a:xfrm>
            <a:custGeom>
              <a:avLst/>
              <a:gdLst>
                <a:gd name="T0" fmla="*/ 3009 w 3132"/>
                <a:gd name="T1" fmla="*/ 956 h 3132"/>
                <a:gd name="T2" fmla="*/ 2864 w 3132"/>
                <a:gd name="T3" fmla="*/ 690 h 3132"/>
                <a:gd name="T4" fmla="*/ 2673 w 3132"/>
                <a:gd name="T5" fmla="*/ 459 h 3132"/>
                <a:gd name="T6" fmla="*/ 2442 w 3132"/>
                <a:gd name="T7" fmla="*/ 268 h 3132"/>
                <a:gd name="T8" fmla="*/ 2176 w 3132"/>
                <a:gd name="T9" fmla="*/ 123 h 3132"/>
                <a:gd name="T10" fmla="*/ 1566 w 3132"/>
                <a:gd name="T11" fmla="*/ 0 h 3132"/>
                <a:gd name="T12" fmla="*/ 956 w 3132"/>
                <a:gd name="T13" fmla="*/ 123 h 3132"/>
                <a:gd name="T14" fmla="*/ 690 w 3132"/>
                <a:gd name="T15" fmla="*/ 268 h 3132"/>
                <a:gd name="T16" fmla="*/ 459 w 3132"/>
                <a:gd name="T17" fmla="*/ 459 h 3132"/>
                <a:gd name="T18" fmla="*/ 268 w 3132"/>
                <a:gd name="T19" fmla="*/ 690 h 3132"/>
                <a:gd name="T20" fmla="*/ 123 w 3132"/>
                <a:gd name="T21" fmla="*/ 956 h 3132"/>
                <a:gd name="T22" fmla="*/ 0 w 3132"/>
                <a:gd name="T23" fmla="*/ 1566 h 3132"/>
                <a:gd name="T24" fmla="*/ 123 w 3132"/>
                <a:gd name="T25" fmla="*/ 2176 h 3132"/>
                <a:gd name="T26" fmla="*/ 268 w 3132"/>
                <a:gd name="T27" fmla="*/ 2442 h 3132"/>
                <a:gd name="T28" fmla="*/ 459 w 3132"/>
                <a:gd name="T29" fmla="*/ 2673 h 3132"/>
                <a:gd name="T30" fmla="*/ 690 w 3132"/>
                <a:gd name="T31" fmla="*/ 2864 h 3132"/>
                <a:gd name="T32" fmla="*/ 956 w 3132"/>
                <a:gd name="T33" fmla="*/ 3009 h 3132"/>
                <a:gd name="T34" fmla="*/ 1566 w 3132"/>
                <a:gd name="T35" fmla="*/ 3132 h 3132"/>
                <a:gd name="T36" fmla="*/ 2176 w 3132"/>
                <a:gd name="T37" fmla="*/ 3009 h 3132"/>
                <a:gd name="T38" fmla="*/ 2442 w 3132"/>
                <a:gd name="T39" fmla="*/ 2864 h 3132"/>
                <a:gd name="T40" fmla="*/ 2673 w 3132"/>
                <a:gd name="T41" fmla="*/ 2673 h 3132"/>
                <a:gd name="T42" fmla="*/ 2864 w 3132"/>
                <a:gd name="T43" fmla="*/ 2442 h 3132"/>
                <a:gd name="T44" fmla="*/ 3009 w 3132"/>
                <a:gd name="T45" fmla="*/ 2176 h 3132"/>
                <a:gd name="T46" fmla="*/ 3132 w 3132"/>
                <a:gd name="T47" fmla="*/ 1566 h 3132"/>
                <a:gd name="T48" fmla="*/ 3009 w 3132"/>
                <a:gd name="T49" fmla="*/ 956 h 3132"/>
                <a:gd name="T50" fmla="*/ 2823 w 3132"/>
                <a:gd name="T51" fmla="*/ 2097 h 3132"/>
                <a:gd name="T52" fmla="*/ 2530 w 3132"/>
                <a:gd name="T53" fmla="*/ 2530 h 3132"/>
                <a:gd name="T54" fmla="*/ 2097 w 3132"/>
                <a:gd name="T55" fmla="*/ 2823 h 3132"/>
                <a:gd name="T56" fmla="*/ 1566 w 3132"/>
                <a:gd name="T57" fmla="*/ 2930 h 3132"/>
                <a:gd name="T58" fmla="*/ 1035 w 3132"/>
                <a:gd name="T59" fmla="*/ 2823 h 3132"/>
                <a:gd name="T60" fmla="*/ 602 w 3132"/>
                <a:gd name="T61" fmla="*/ 2530 h 3132"/>
                <a:gd name="T62" fmla="*/ 309 w 3132"/>
                <a:gd name="T63" fmla="*/ 2097 h 3132"/>
                <a:gd name="T64" fmla="*/ 202 w 3132"/>
                <a:gd name="T65" fmla="*/ 1566 h 3132"/>
                <a:gd name="T66" fmla="*/ 309 w 3132"/>
                <a:gd name="T67" fmla="*/ 1035 h 3132"/>
                <a:gd name="T68" fmla="*/ 602 w 3132"/>
                <a:gd name="T69" fmla="*/ 602 h 3132"/>
                <a:gd name="T70" fmla="*/ 1035 w 3132"/>
                <a:gd name="T71" fmla="*/ 309 h 3132"/>
                <a:gd name="T72" fmla="*/ 1566 w 3132"/>
                <a:gd name="T73" fmla="*/ 202 h 3132"/>
                <a:gd name="T74" fmla="*/ 2097 w 3132"/>
                <a:gd name="T75" fmla="*/ 309 h 3132"/>
                <a:gd name="T76" fmla="*/ 2530 w 3132"/>
                <a:gd name="T77" fmla="*/ 602 h 3132"/>
                <a:gd name="T78" fmla="*/ 2823 w 3132"/>
                <a:gd name="T79" fmla="*/ 1035 h 3132"/>
                <a:gd name="T80" fmla="*/ 2930 w 3132"/>
                <a:gd name="T81" fmla="*/ 1566 h 3132"/>
                <a:gd name="T82" fmla="*/ 2823 w 3132"/>
                <a:gd name="T83" fmla="*/ 2097 h 3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32" h="3132">
                  <a:moveTo>
                    <a:pt x="3009" y="956"/>
                  </a:moveTo>
                  <a:cubicBezTo>
                    <a:pt x="2970" y="864"/>
                    <a:pt x="2921" y="774"/>
                    <a:pt x="2864" y="690"/>
                  </a:cubicBezTo>
                  <a:cubicBezTo>
                    <a:pt x="2808" y="608"/>
                    <a:pt x="2744" y="530"/>
                    <a:pt x="2673" y="459"/>
                  </a:cubicBezTo>
                  <a:cubicBezTo>
                    <a:pt x="2602" y="388"/>
                    <a:pt x="2524" y="324"/>
                    <a:pt x="2442" y="268"/>
                  </a:cubicBezTo>
                  <a:cubicBezTo>
                    <a:pt x="2358" y="211"/>
                    <a:pt x="2268" y="162"/>
                    <a:pt x="2176" y="123"/>
                  </a:cubicBezTo>
                  <a:cubicBezTo>
                    <a:pt x="1982" y="42"/>
                    <a:pt x="1777" y="0"/>
                    <a:pt x="1566" y="0"/>
                  </a:cubicBezTo>
                  <a:cubicBezTo>
                    <a:pt x="1355" y="0"/>
                    <a:pt x="1150" y="42"/>
                    <a:pt x="956" y="123"/>
                  </a:cubicBezTo>
                  <a:cubicBezTo>
                    <a:pt x="864" y="162"/>
                    <a:pt x="774" y="211"/>
                    <a:pt x="690" y="268"/>
                  </a:cubicBezTo>
                  <a:cubicBezTo>
                    <a:pt x="608" y="324"/>
                    <a:pt x="530" y="388"/>
                    <a:pt x="459" y="459"/>
                  </a:cubicBezTo>
                  <a:cubicBezTo>
                    <a:pt x="388" y="530"/>
                    <a:pt x="324" y="608"/>
                    <a:pt x="268" y="690"/>
                  </a:cubicBezTo>
                  <a:cubicBezTo>
                    <a:pt x="211" y="774"/>
                    <a:pt x="162" y="864"/>
                    <a:pt x="123" y="956"/>
                  </a:cubicBezTo>
                  <a:cubicBezTo>
                    <a:pt x="42" y="1150"/>
                    <a:pt x="0" y="1355"/>
                    <a:pt x="0" y="1566"/>
                  </a:cubicBezTo>
                  <a:cubicBezTo>
                    <a:pt x="0" y="1777"/>
                    <a:pt x="42" y="1982"/>
                    <a:pt x="123" y="2176"/>
                  </a:cubicBezTo>
                  <a:cubicBezTo>
                    <a:pt x="162" y="2268"/>
                    <a:pt x="211" y="2358"/>
                    <a:pt x="268" y="2442"/>
                  </a:cubicBezTo>
                  <a:cubicBezTo>
                    <a:pt x="324" y="2524"/>
                    <a:pt x="388" y="2602"/>
                    <a:pt x="459" y="2673"/>
                  </a:cubicBezTo>
                  <a:cubicBezTo>
                    <a:pt x="530" y="2744"/>
                    <a:pt x="608" y="2808"/>
                    <a:pt x="690" y="2864"/>
                  </a:cubicBezTo>
                  <a:cubicBezTo>
                    <a:pt x="774" y="2921"/>
                    <a:pt x="864" y="2970"/>
                    <a:pt x="956" y="3009"/>
                  </a:cubicBezTo>
                  <a:cubicBezTo>
                    <a:pt x="1150" y="3090"/>
                    <a:pt x="1355" y="3132"/>
                    <a:pt x="1566" y="3132"/>
                  </a:cubicBezTo>
                  <a:cubicBezTo>
                    <a:pt x="1777" y="3132"/>
                    <a:pt x="1982" y="3090"/>
                    <a:pt x="2176" y="3009"/>
                  </a:cubicBezTo>
                  <a:cubicBezTo>
                    <a:pt x="2268" y="2970"/>
                    <a:pt x="2358" y="2921"/>
                    <a:pt x="2442" y="2864"/>
                  </a:cubicBezTo>
                  <a:cubicBezTo>
                    <a:pt x="2524" y="2808"/>
                    <a:pt x="2602" y="2744"/>
                    <a:pt x="2673" y="2673"/>
                  </a:cubicBezTo>
                  <a:cubicBezTo>
                    <a:pt x="2744" y="2602"/>
                    <a:pt x="2808" y="2524"/>
                    <a:pt x="2864" y="2442"/>
                  </a:cubicBezTo>
                  <a:cubicBezTo>
                    <a:pt x="2921" y="2358"/>
                    <a:pt x="2970" y="2268"/>
                    <a:pt x="3009" y="2176"/>
                  </a:cubicBezTo>
                  <a:cubicBezTo>
                    <a:pt x="3090" y="1982"/>
                    <a:pt x="3132" y="1777"/>
                    <a:pt x="3132" y="1566"/>
                  </a:cubicBezTo>
                  <a:cubicBezTo>
                    <a:pt x="3132" y="1355"/>
                    <a:pt x="3090" y="1150"/>
                    <a:pt x="3009" y="956"/>
                  </a:cubicBezTo>
                  <a:close/>
                  <a:moveTo>
                    <a:pt x="2823" y="2097"/>
                  </a:moveTo>
                  <a:cubicBezTo>
                    <a:pt x="2754" y="2259"/>
                    <a:pt x="2656" y="2405"/>
                    <a:pt x="2530" y="2530"/>
                  </a:cubicBezTo>
                  <a:cubicBezTo>
                    <a:pt x="2405" y="2656"/>
                    <a:pt x="2259" y="2754"/>
                    <a:pt x="2097" y="2823"/>
                  </a:cubicBezTo>
                  <a:cubicBezTo>
                    <a:pt x="1929" y="2894"/>
                    <a:pt x="1750" y="2930"/>
                    <a:pt x="1566" y="2930"/>
                  </a:cubicBezTo>
                  <a:cubicBezTo>
                    <a:pt x="1382" y="2930"/>
                    <a:pt x="1203" y="2894"/>
                    <a:pt x="1035" y="2823"/>
                  </a:cubicBezTo>
                  <a:cubicBezTo>
                    <a:pt x="873" y="2754"/>
                    <a:pt x="727" y="2656"/>
                    <a:pt x="602" y="2530"/>
                  </a:cubicBezTo>
                  <a:cubicBezTo>
                    <a:pt x="476" y="2405"/>
                    <a:pt x="378" y="2259"/>
                    <a:pt x="309" y="2097"/>
                  </a:cubicBezTo>
                  <a:cubicBezTo>
                    <a:pt x="238" y="1929"/>
                    <a:pt x="202" y="1750"/>
                    <a:pt x="202" y="1566"/>
                  </a:cubicBezTo>
                  <a:cubicBezTo>
                    <a:pt x="202" y="1382"/>
                    <a:pt x="238" y="1203"/>
                    <a:pt x="309" y="1035"/>
                  </a:cubicBezTo>
                  <a:cubicBezTo>
                    <a:pt x="378" y="873"/>
                    <a:pt x="476" y="727"/>
                    <a:pt x="602" y="602"/>
                  </a:cubicBezTo>
                  <a:cubicBezTo>
                    <a:pt x="727" y="476"/>
                    <a:pt x="873" y="378"/>
                    <a:pt x="1035" y="309"/>
                  </a:cubicBezTo>
                  <a:cubicBezTo>
                    <a:pt x="1203" y="238"/>
                    <a:pt x="1382" y="202"/>
                    <a:pt x="1566" y="202"/>
                  </a:cubicBezTo>
                  <a:cubicBezTo>
                    <a:pt x="1750" y="202"/>
                    <a:pt x="1929" y="238"/>
                    <a:pt x="2097" y="309"/>
                  </a:cubicBezTo>
                  <a:cubicBezTo>
                    <a:pt x="2259" y="378"/>
                    <a:pt x="2405" y="476"/>
                    <a:pt x="2530" y="602"/>
                  </a:cubicBezTo>
                  <a:cubicBezTo>
                    <a:pt x="2656" y="727"/>
                    <a:pt x="2754" y="873"/>
                    <a:pt x="2823" y="1035"/>
                  </a:cubicBezTo>
                  <a:cubicBezTo>
                    <a:pt x="2894" y="1203"/>
                    <a:pt x="2930" y="1382"/>
                    <a:pt x="2930" y="1566"/>
                  </a:cubicBezTo>
                  <a:cubicBezTo>
                    <a:pt x="2930" y="1750"/>
                    <a:pt x="2894" y="1929"/>
                    <a:pt x="2823" y="20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91" name="Freeform 137">
              <a:extLst>
                <a:ext uri="{FF2B5EF4-FFF2-40B4-BE49-F238E27FC236}">
                  <a16:creationId xmlns:a16="http://schemas.microsoft.com/office/drawing/2014/main" id="{DFC86455-92B5-3DAD-69E3-4E82AFE5A1C8}"/>
                </a:ext>
              </a:extLst>
            </p:cNvPr>
            <p:cNvSpPr>
              <a:spLocks/>
            </p:cNvSpPr>
            <p:nvPr/>
          </p:nvSpPr>
          <p:spPr bwMode="auto">
            <a:xfrm>
              <a:off x="17316453" y="13885864"/>
              <a:ext cx="3881436" cy="11195054"/>
            </a:xfrm>
            <a:custGeom>
              <a:avLst/>
              <a:gdLst>
                <a:gd name="T0" fmla="*/ 0 w 2445"/>
                <a:gd name="T1" fmla="*/ 1015 h 7052"/>
                <a:gd name="T2" fmla="*/ 1108 w 2445"/>
                <a:gd name="T3" fmla="*/ 1015 h 7052"/>
                <a:gd name="T4" fmla="*/ 1108 w 2445"/>
                <a:gd name="T5" fmla="*/ 7052 h 7052"/>
                <a:gd name="T6" fmla="*/ 2445 w 2445"/>
                <a:gd name="T7" fmla="*/ 7052 h 7052"/>
                <a:gd name="T8" fmla="*/ 2445 w 2445"/>
                <a:gd name="T9" fmla="*/ 0 h 7052"/>
                <a:gd name="T10" fmla="*/ 0 w 2445"/>
                <a:gd name="T11" fmla="*/ 0 h 7052"/>
                <a:gd name="T12" fmla="*/ 0 w 2445"/>
                <a:gd name="T13" fmla="*/ 1015 h 7052"/>
              </a:gdLst>
              <a:ahLst/>
              <a:cxnLst>
                <a:cxn ang="0">
                  <a:pos x="T0" y="T1"/>
                </a:cxn>
                <a:cxn ang="0">
                  <a:pos x="T2" y="T3"/>
                </a:cxn>
                <a:cxn ang="0">
                  <a:pos x="T4" y="T5"/>
                </a:cxn>
                <a:cxn ang="0">
                  <a:pos x="T6" y="T7"/>
                </a:cxn>
                <a:cxn ang="0">
                  <a:pos x="T8" y="T9"/>
                </a:cxn>
                <a:cxn ang="0">
                  <a:pos x="T10" y="T11"/>
                </a:cxn>
                <a:cxn ang="0">
                  <a:pos x="T12" y="T13"/>
                </a:cxn>
              </a:cxnLst>
              <a:rect l="0" t="0" r="r" b="b"/>
              <a:pathLst>
                <a:path w="2445" h="7052">
                  <a:moveTo>
                    <a:pt x="0" y="1015"/>
                  </a:moveTo>
                  <a:lnTo>
                    <a:pt x="1108" y="1015"/>
                  </a:lnTo>
                  <a:lnTo>
                    <a:pt x="1108" y="7052"/>
                  </a:lnTo>
                  <a:lnTo>
                    <a:pt x="2445" y="7052"/>
                  </a:lnTo>
                  <a:lnTo>
                    <a:pt x="2445" y="0"/>
                  </a:lnTo>
                  <a:lnTo>
                    <a:pt x="0" y="0"/>
                  </a:lnTo>
                  <a:lnTo>
                    <a:pt x="0" y="10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92" name="Freeform 138">
              <a:extLst>
                <a:ext uri="{FF2B5EF4-FFF2-40B4-BE49-F238E27FC236}">
                  <a16:creationId xmlns:a16="http://schemas.microsoft.com/office/drawing/2014/main" id="{A4DFA75F-DB95-B41F-3919-A3D01843EFEA}"/>
                </a:ext>
              </a:extLst>
            </p:cNvPr>
            <p:cNvSpPr>
              <a:spLocks/>
            </p:cNvSpPr>
            <p:nvPr/>
          </p:nvSpPr>
          <p:spPr bwMode="auto">
            <a:xfrm>
              <a:off x="18722974" y="9315451"/>
              <a:ext cx="2647951" cy="2652711"/>
            </a:xfrm>
            <a:custGeom>
              <a:avLst/>
              <a:gdLst>
                <a:gd name="T0" fmla="*/ 144 w 292"/>
                <a:gd name="T1" fmla="*/ 0 h 293"/>
                <a:gd name="T2" fmla="*/ 0 w 292"/>
                <a:gd name="T3" fmla="*/ 148 h 293"/>
                <a:gd name="T4" fmla="*/ 144 w 292"/>
                <a:gd name="T5" fmla="*/ 293 h 293"/>
                <a:gd name="T6" fmla="*/ 292 w 292"/>
                <a:gd name="T7" fmla="*/ 148 h 293"/>
                <a:gd name="T8" fmla="*/ 144 w 292"/>
                <a:gd name="T9" fmla="*/ 0 h 293"/>
              </a:gdLst>
              <a:ahLst/>
              <a:cxnLst>
                <a:cxn ang="0">
                  <a:pos x="T0" y="T1"/>
                </a:cxn>
                <a:cxn ang="0">
                  <a:pos x="T2" y="T3"/>
                </a:cxn>
                <a:cxn ang="0">
                  <a:pos x="T4" y="T5"/>
                </a:cxn>
                <a:cxn ang="0">
                  <a:pos x="T6" y="T7"/>
                </a:cxn>
                <a:cxn ang="0">
                  <a:pos x="T8" y="T9"/>
                </a:cxn>
              </a:cxnLst>
              <a:rect l="0" t="0" r="r" b="b"/>
              <a:pathLst>
                <a:path w="292" h="293">
                  <a:moveTo>
                    <a:pt x="144" y="0"/>
                  </a:moveTo>
                  <a:cubicBezTo>
                    <a:pt x="63" y="0"/>
                    <a:pt x="0" y="66"/>
                    <a:pt x="0" y="148"/>
                  </a:cubicBezTo>
                  <a:cubicBezTo>
                    <a:pt x="0" y="227"/>
                    <a:pt x="63" y="293"/>
                    <a:pt x="144" y="293"/>
                  </a:cubicBezTo>
                  <a:cubicBezTo>
                    <a:pt x="226" y="293"/>
                    <a:pt x="292" y="227"/>
                    <a:pt x="292" y="148"/>
                  </a:cubicBezTo>
                  <a:cubicBezTo>
                    <a:pt x="292" y="66"/>
                    <a:pt x="226" y="0"/>
                    <a:pt x="1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Tree>
    <p:extLst>
      <p:ext uri="{BB962C8B-B14F-4D97-AF65-F5344CB8AC3E}">
        <p14:creationId xmlns:p14="http://schemas.microsoft.com/office/powerpoint/2010/main" val="2529338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B92FECAD-0538-A190-D115-A2B64E12E21F}"/>
              </a:ext>
            </a:extLst>
          </p:cNvPr>
          <p:cNvSpPr>
            <a:spLocks/>
          </p:cNvSpPr>
          <p:nvPr/>
        </p:nvSpPr>
        <p:spPr>
          <a:xfrm>
            <a:off x="368490" y="3323738"/>
            <a:ext cx="1930305" cy="1454002"/>
          </a:xfrm>
          <a:custGeom>
            <a:avLst/>
            <a:gdLst>
              <a:gd name="connsiteX0" fmla="*/ 0 w 1930305"/>
              <a:gd name="connsiteY0" fmla="*/ 0 h 1454002"/>
              <a:gd name="connsiteX1" fmla="*/ 845728 w 1930305"/>
              <a:gd name="connsiteY1" fmla="*/ 0 h 1454002"/>
              <a:gd name="connsiteX2" fmla="*/ 965153 w 1930305"/>
              <a:gd name="connsiteY2" fmla="*/ 104732 h 1454002"/>
              <a:gd name="connsiteX3" fmla="*/ 1084577 w 1930305"/>
              <a:gd name="connsiteY3" fmla="*/ 0 h 1454002"/>
              <a:gd name="connsiteX4" fmla="*/ 1930305 w 1930305"/>
              <a:gd name="connsiteY4" fmla="*/ 0 h 1454002"/>
              <a:gd name="connsiteX5" fmla="*/ 1930305 w 1930305"/>
              <a:gd name="connsiteY5" fmla="*/ 1454002 h 1454002"/>
              <a:gd name="connsiteX6" fmla="*/ 0 w 1930305"/>
              <a:gd name="connsiteY6" fmla="*/ 1454002 h 14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305" h="1454002">
                <a:moveTo>
                  <a:pt x="0" y="0"/>
                </a:moveTo>
                <a:lnTo>
                  <a:pt x="845728" y="0"/>
                </a:lnTo>
                <a:lnTo>
                  <a:pt x="965153" y="104732"/>
                </a:lnTo>
                <a:lnTo>
                  <a:pt x="1084577" y="0"/>
                </a:lnTo>
                <a:lnTo>
                  <a:pt x="1930305" y="0"/>
                </a:lnTo>
                <a:lnTo>
                  <a:pt x="1930305" y="1454002"/>
                </a:lnTo>
                <a:lnTo>
                  <a:pt x="0" y="1454002"/>
                </a:lnTo>
                <a:close/>
              </a:path>
            </a:pathLst>
          </a:custGeom>
          <a:solidFill>
            <a:schemeClr val="bg1">
              <a:lumMod val="9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PH" sz="1600" dirty="0">
              <a:ea typeface="Meiryo" panose="020B0604030504040204" pitchFamily="34" charset="-128"/>
            </a:endParaRPr>
          </a:p>
        </p:txBody>
      </p:sp>
      <p:sp>
        <p:nvSpPr>
          <p:cNvPr id="65" name="Freeform: Shape 64">
            <a:extLst>
              <a:ext uri="{FF2B5EF4-FFF2-40B4-BE49-F238E27FC236}">
                <a16:creationId xmlns:a16="http://schemas.microsoft.com/office/drawing/2014/main" id="{B8FAF1E4-D358-FB49-5EFC-44BCE6347C2E}"/>
              </a:ext>
            </a:extLst>
          </p:cNvPr>
          <p:cNvSpPr>
            <a:spLocks/>
          </p:cNvSpPr>
          <p:nvPr/>
        </p:nvSpPr>
        <p:spPr>
          <a:xfrm>
            <a:off x="2527395" y="3323738"/>
            <a:ext cx="1930305" cy="1454002"/>
          </a:xfrm>
          <a:custGeom>
            <a:avLst/>
            <a:gdLst>
              <a:gd name="connsiteX0" fmla="*/ 0 w 1930305"/>
              <a:gd name="connsiteY0" fmla="*/ 0 h 1454002"/>
              <a:gd name="connsiteX1" fmla="*/ 845728 w 1930305"/>
              <a:gd name="connsiteY1" fmla="*/ 0 h 1454002"/>
              <a:gd name="connsiteX2" fmla="*/ 965153 w 1930305"/>
              <a:gd name="connsiteY2" fmla="*/ 104732 h 1454002"/>
              <a:gd name="connsiteX3" fmla="*/ 1084577 w 1930305"/>
              <a:gd name="connsiteY3" fmla="*/ 0 h 1454002"/>
              <a:gd name="connsiteX4" fmla="*/ 1930305 w 1930305"/>
              <a:gd name="connsiteY4" fmla="*/ 0 h 1454002"/>
              <a:gd name="connsiteX5" fmla="*/ 1930305 w 1930305"/>
              <a:gd name="connsiteY5" fmla="*/ 1454002 h 1454002"/>
              <a:gd name="connsiteX6" fmla="*/ 0 w 1930305"/>
              <a:gd name="connsiteY6" fmla="*/ 1454002 h 14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305" h="1454002">
                <a:moveTo>
                  <a:pt x="0" y="0"/>
                </a:moveTo>
                <a:lnTo>
                  <a:pt x="845728" y="0"/>
                </a:lnTo>
                <a:lnTo>
                  <a:pt x="965153" y="104732"/>
                </a:lnTo>
                <a:lnTo>
                  <a:pt x="1084577" y="0"/>
                </a:lnTo>
                <a:lnTo>
                  <a:pt x="1930305" y="0"/>
                </a:lnTo>
                <a:lnTo>
                  <a:pt x="1930305" y="1454002"/>
                </a:lnTo>
                <a:lnTo>
                  <a:pt x="0" y="1454002"/>
                </a:lnTo>
                <a:close/>
              </a:path>
            </a:pathLst>
          </a:custGeom>
          <a:solidFill>
            <a:schemeClr val="bg1">
              <a:lumMod val="9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PH" sz="1600" dirty="0">
              <a:ea typeface="Meiryo" panose="020B0604030504040204" pitchFamily="34" charset="-128"/>
            </a:endParaRPr>
          </a:p>
        </p:txBody>
      </p:sp>
      <p:sp>
        <p:nvSpPr>
          <p:cNvPr id="66" name="Freeform: Shape 65">
            <a:extLst>
              <a:ext uri="{FF2B5EF4-FFF2-40B4-BE49-F238E27FC236}">
                <a16:creationId xmlns:a16="http://schemas.microsoft.com/office/drawing/2014/main" id="{41CEA991-84FE-190B-0EE4-55CF352FE835}"/>
              </a:ext>
            </a:extLst>
          </p:cNvPr>
          <p:cNvSpPr>
            <a:spLocks/>
          </p:cNvSpPr>
          <p:nvPr/>
        </p:nvSpPr>
        <p:spPr>
          <a:xfrm>
            <a:off x="4686300" y="3323738"/>
            <a:ext cx="1930305" cy="1454002"/>
          </a:xfrm>
          <a:custGeom>
            <a:avLst/>
            <a:gdLst>
              <a:gd name="connsiteX0" fmla="*/ 0 w 1930305"/>
              <a:gd name="connsiteY0" fmla="*/ 0 h 1454002"/>
              <a:gd name="connsiteX1" fmla="*/ 845728 w 1930305"/>
              <a:gd name="connsiteY1" fmla="*/ 0 h 1454002"/>
              <a:gd name="connsiteX2" fmla="*/ 965153 w 1930305"/>
              <a:gd name="connsiteY2" fmla="*/ 104732 h 1454002"/>
              <a:gd name="connsiteX3" fmla="*/ 1084577 w 1930305"/>
              <a:gd name="connsiteY3" fmla="*/ 0 h 1454002"/>
              <a:gd name="connsiteX4" fmla="*/ 1930305 w 1930305"/>
              <a:gd name="connsiteY4" fmla="*/ 0 h 1454002"/>
              <a:gd name="connsiteX5" fmla="*/ 1930305 w 1930305"/>
              <a:gd name="connsiteY5" fmla="*/ 1454002 h 1454002"/>
              <a:gd name="connsiteX6" fmla="*/ 0 w 1930305"/>
              <a:gd name="connsiteY6" fmla="*/ 1454002 h 14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305" h="1454002">
                <a:moveTo>
                  <a:pt x="0" y="0"/>
                </a:moveTo>
                <a:lnTo>
                  <a:pt x="845728" y="0"/>
                </a:lnTo>
                <a:lnTo>
                  <a:pt x="965153" y="104732"/>
                </a:lnTo>
                <a:lnTo>
                  <a:pt x="1084577" y="0"/>
                </a:lnTo>
                <a:lnTo>
                  <a:pt x="1930305" y="0"/>
                </a:lnTo>
                <a:lnTo>
                  <a:pt x="1930305" y="1454002"/>
                </a:lnTo>
                <a:lnTo>
                  <a:pt x="0" y="1454002"/>
                </a:lnTo>
                <a:close/>
              </a:path>
            </a:pathLst>
          </a:custGeom>
          <a:solidFill>
            <a:schemeClr val="bg1">
              <a:lumMod val="9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PH" sz="1600" dirty="0">
              <a:ea typeface="Meiryo" panose="020B0604030504040204" pitchFamily="34" charset="-128"/>
            </a:endParaRPr>
          </a:p>
        </p:txBody>
      </p:sp>
      <p:sp>
        <p:nvSpPr>
          <p:cNvPr id="67" name="Freeform: Shape 66">
            <a:extLst>
              <a:ext uri="{FF2B5EF4-FFF2-40B4-BE49-F238E27FC236}">
                <a16:creationId xmlns:a16="http://schemas.microsoft.com/office/drawing/2014/main" id="{79208000-B2A6-9850-3F47-8B84CF3BCF54}"/>
              </a:ext>
            </a:extLst>
          </p:cNvPr>
          <p:cNvSpPr>
            <a:spLocks/>
          </p:cNvSpPr>
          <p:nvPr/>
        </p:nvSpPr>
        <p:spPr>
          <a:xfrm>
            <a:off x="6845205" y="3323738"/>
            <a:ext cx="1930305" cy="1454002"/>
          </a:xfrm>
          <a:custGeom>
            <a:avLst/>
            <a:gdLst>
              <a:gd name="connsiteX0" fmla="*/ 0 w 1930305"/>
              <a:gd name="connsiteY0" fmla="*/ 0 h 1454002"/>
              <a:gd name="connsiteX1" fmla="*/ 845728 w 1930305"/>
              <a:gd name="connsiteY1" fmla="*/ 0 h 1454002"/>
              <a:gd name="connsiteX2" fmla="*/ 965153 w 1930305"/>
              <a:gd name="connsiteY2" fmla="*/ 104732 h 1454002"/>
              <a:gd name="connsiteX3" fmla="*/ 1084577 w 1930305"/>
              <a:gd name="connsiteY3" fmla="*/ 0 h 1454002"/>
              <a:gd name="connsiteX4" fmla="*/ 1930305 w 1930305"/>
              <a:gd name="connsiteY4" fmla="*/ 0 h 1454002"/>
              <a:gd name="connsiteX5" fmla="*/ 1930305 w 1930305"/>
              <a:gd name="connsiteY5" fmla="*/ 1454002 h 1454002"/>
              <a:gd name="connsiteX6" fmla="*/ 0 w 1930305"/>
              <a:gd name="connsiteY6" fmla="*/ 1454002 h 14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305" h="1454002">
                <a:moveTo>
                  <a:pt x="0" y="0"/>
                </a:moveTo>
                <a:lnTo>
                  <a:pt x="845728" y="0"/>
                </a:lnTo>
                <a:lnTo>
                  <a:pt x="965153" y="104732"/>
                </a:lnTo>
                <a:lnTo>
                  <a:pt x="1084577" y="0"/>
                </a:lnTo>
                <a:lnTo>
                  <a:pt x="1930305" y="0"/>
                </a:lnTo>
                <a:lnTo>
                  <a:pt x="1930305" y="1454002"/>
                </a:lnTo>
                <a:lnTo>
                  <a:pt x="0" y="1454002"/>
                </a:lnTo>
                <a:close/>
              </a:path>
            </a:pathLst>
          </a:custGeom>
          <a:solidFill>
            <a:schemeClr val="bg1">
              <a:lumMod val="95000"/>
            </a:schemeClr>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PH" sz="1600" dirty="0">
              <a:ea typeface="Meiryo" panose="020B0604030504040204" pitchFamily="34" charset="-128"/>
            </a:endParaRPr>
          </a:p>
        </p:txBody>
      </p:sp>
      <p:sp>
        <p:nvSpPr>
          <p:cNvPr id="19" name="Rectangle 18">
            <a:extLst>
              <a:ext uri="{FF2B5EF4-FFF2-40B4-BE49-F238E27FC236}">
                <a16:creationId xmlns:a16="http://schemas.microsoft.com/office/drawing/2014/main" id="{42372ABE-B769-A3B2-8372-7A08224FB2B6}"/>
              </a:ext>
            </a:extLst>
          </p:cNvPr>
          <p:cNvSpPr>
            <a:spLocks/>
          </p:cNvSpPr>
          <p:nvPr/>
        </p:nvSpPr>
        <p:spPr>
          <a:xfrm>
            <a:off x="368490" y="1187449"/>
            <a:ext cx="1930305" cy="359029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0" name="Rectangle 19">
            <a:extLst>
              <a:ext uri="{FF2B5EF4-FFF2-40B4-BE49-F238E27FC236}">
                <a16:creationId xmlns:a16="http://schemas.microsoft.com/office/drawing/2014/main" id="{D9836F55-2C27-B9C6-94C1-CCC4C9CA1404}"/>
              </a:ext>
            </a:extLst>
          </p:cNvPr>
          <p:cNvSpPr>
            <a:spLocks/>
          </p:cNvSpPr>
          <p:nvPr/>
        </p:nvSpPr>
        <p:spPr>
          <a:xfrm>
            <a:off x="2527395" y="1187449"/>
            <a:ext cx="1930305" cy="359029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1" name="Rectangle 20">
            <a:extLst>
              <a:ext uri="{FF2B5EF4-FFF2-40B4-BE49-F238E27FC236}">
                <a16:creationId xmlns:a16="http://schemas.microsoft.com/office/drawing/2014/main" id="{D2F70BB0-0366-87BE-88F6-E323E5FE34C8}"/>
              </a:ext>
            </a:extLst>
          </p:cNvPr>
          <p:cNvSpPr>
            <a:spLocks/>
          </p:cNvSpPr>
          <p:nvPr/>
        </p:nvSpPr>
        <p:spPr>
          <a:xfrm>
            <a:off x="4686300" y="1187449"/>
            <a:ext cx="1930305" cy="359029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2" name="Rectangle 21">
            <a:extLst>
              <a:ext uri="{FF2B5EF4-FFF2-40B4-BE49-F238E27FC236}">
                <a16:creationId xmlns:a16="http://schemas.microsoft.com/office/drawing/2014/main" id="{4C9DBB93-B6A6-F489-A25E-D14413DC51EA}"/>
              </a:ext>
            </a:extLst>
          </p:cNvPr>
          <p:cNvSpPr>
            <a:spLocks/>
          </p:cNvSpPr>
          <p:nvPr/>
        </p:nvSpPr>
        <p:spPr>
          <a:xfrm>
            <a:off x="6845205" y="1187449"/>
            <a:ext cx="1930305" cy="359029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42" name="Rectangle 41">
            <a:extLst>
              <a:ext uri="{FF2B5EF4-FFF2-40B4-BE49-F238E27FC236}">
                <a16:creationId xmlns:a16="http://schemas.microsoft.com/office/drawing/2014/main" id="{800F9D04-CDA0-477E-4129-30BD74967542}"/>
              </a:ext>
            </a:extLst>
          </p:cNvPr>
          <p:cNvSpPr>
            <a:spLocks/>
          </p:cNvSpPr>
          <p:nvPr/>
        </p:nvSpPr>
        <p:spPr>
          <a:xfrm>
            <a:off x="368490" y="1187450"/>
            <a:ext cx="1930305" cy="891916"/>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43" name="Rectangle 42">
            <a:extLst>
              <a:ext uri="{FF2B5EF4-FFF2-40B4-BE49-F238E27FC236}">
                <a16:creationId xmlns:a16="http://schemas.microsoft.com/office/drawing/2014/main" id="{ADF9F139-2F01-CFE6-3F3B-383E533BE77A}"/>
              </a:ext>
            </a:extLst>
          </p:cNvPr>
          <p:cNvSpPr>
            <a:spLocks/>
          </p:cNvSpPr>
          <p:nvPr/>
        </p:nvSpPr>
        <p:spPr>
          <a:xfrm>
            <a:off x="2527395" y="1187450"/>
            <a:ext cx="1930305" cy="891916"/>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44" name="Rectangle 43">
            <a:extLst>
              <a:ext uri="{FF2B5EF4-FFF2-40B4-BE49-F238E27FC236}">
                <a16:creationId xmlns:a16="http://schemas.microsoft.com/office/drawing/2014/main" id="{661231DF-1FB4-4A94-3A83-62886AB33C83}"/>
              </a:ext>
            </a:extLst>
          </p:cNvPr>
          <p:cNvSpPr>
            <a:spLocks/>
          </p:cNvSpPr>
          <p:nvPr/>
        </p:nvSpPr>
        <p:spPr>
          <a:xfrm>
            <a:off x="4686300" y="1187450"/>
            <a:ext cx="1930305" cy="891916"/>
          </a:xfrm>
          <a:prstGeom prst="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 name="Title 1">
            <a:extLst>
              <a:ext uri="{FF2B5EF4-FFF2-40B4-BE49-F238E27FC236}">
                <a16:creationId xmlns:a16="http://schemas.microsoft.com/office/drawing/2014/main" id="{3A61031F-E33F-53FC-8486-6B6B2558E2C1}"/>
              </a:ext>
            </a:extLst>
          </p:cNvPr>
          <p:cNvSpPr>
            <a:spLocks noGrp="1"/>
          </p:cNvSpPr>
          <p:nvPr>
            <p:ph type="title"/>
          </p:nvPr>
        </p:nvSpPr>
        <p:spPr>
          <a:xfrm>
            <a:off x="368490" y="365760"/>
            <a:ext cx="8407020" cy="398571"/>
          </a:xfrm>
        </p:spPr>
        <p:txBody>
          <a:bodyPr rtlCol="0"/>
          <a:lstStyle/>
          <a:p>
            <a:pPr rtl="0"/>
            <a:r>
              <a:rPr lang="ja-JP" altLang="en-US" dirty="0">
                <a:ea typeface="Meiryo" panose="020B0604030504040204" pitchFamily="34" charset="-128"/>
              </a:rPr>
              <a:t>サステナブル設計における </a:t>
            </a:r>
            <a:r>
              <a:rPr lang="en-US" altLang="ja-JP" dirty="0">
                <a:ea typeface="Meiryo" panose="020B0604030504040204" pitchFamily="34" charset="-128"/>
              </a:rPr>
              <a:t>4 </a:t>
            </a:r>
            <a:r>
              <a:rPr lang="ja-JP" altLang="en-US" dirty="0">
                <a:ea typeface="Meiryo" panose="020B0604030504040204" pitchFamily="34" charset="-128"/>
              </a:rPr>
              <a:t>つの倫理的ジレンマ</a:t>
            </a:r>
            <a:endParaRPr lang="ja-JP" altLang="en-PH" dirty="0">
              <a:ea typeface="Meiryo" panose="020B0604030504040204" pitchFamily="34" charset="-128"/>
            </a:endParaRPr>
          </a:p>
        </p:txBody>
      </p:sp>
      <p:sp>
        <p:nvSpPr>
          <p:cNvPr id="3" name="TextBox 2">
            <a:extLst>
              <a:ext uri="{FF2B5EF4-FFF2-40B4-BE49-F238E27FC236}">
                <a16:creationId xmlns:a16="http://schemas.microsoft.com/office/drawing/2014/main" id="{85127FD1-DD80-A96B-17FB-5EEE5A71F374}"/>
              </a:ext>
            </a:extLst>
          </p:cNvPr>
          <p:cNvSpPr txBox="1">
            <a:spLocks/>
          </p:cNvSpPr>
          <p:nvPr/>
        </p:nvSpPr>
        <p:spPr>
          <a:xfrm>
            <a:off x="582298" y="2207055"/>
            <a:ext cx="1502688" cy="988994"/>
          </a:xfrm>
          <a:prstGeom prst="rect">
            <a:avLst/>
          </a:prstGeom>
          <a:noFill/>
        </p:spPr>
        <p:txBody>
          <a:bodyPr wrap="square" lIns="0" tIns="0" rIns="0" bIns="0" rtlCol="0">
            <a:noAutofit/>
          </a:bodyPr>
          <a:lstStyle/>
          <a:p>
            <a:pPr defTabSz="812720" rtl="0">
              <a:spcAft>
                <a:spcPts val="600"/>
              </a:spcAft>
              <a:defRPr/>
            </a:pPr>
            <a:r>
              <a:rPr lang="ja-JP" altLang="en-US" sz="900" dirty="0">
                <a:latin typeface="Artifakt ElementOfc"/>
                <a:ea typeface="Meiryo" panose="020B0604030504040204" pitchFamily="34" charset="-128"/>
              </a:rPr>
              <a:t>最もサステナブルな</a:t>
            </a:r>
            <a:br>
              <a:rPr lang="ja-JP" altLang="en-US" sz="900" dirty="0">
                <a:latin typeface="Artifakt ElementOfc"/>
                <a:ea typeface="Meiryo" panose="020B0604030504040204" pitchFamily="34" charset="-128"/>
              </a:rPr>
            </a:br>
            <a:r>
              <a:rPr lang="ja-JP" altLang="en-US" sz="900" dirty="0">
                <a:latin typeface="Artifakt ElementOfc"/>
                <a:ea typeface="Meiryo" panose="020B0604030504040204" pitchFamily="34" charset="-128"/>
              </a:rPr>
              <a:t>材料の選択肢が、非倫理的な調達源に由来しています。</a:t>
            </a:r>
            <a:endParaRPr lang="ja-JP" altLang="en-US" sz="1050" dirty="0">
              <a:latin typeface="Artifakt ElementOfc"/>
              <a:ea typeface="Meiryo" panose="020B0604030504040204" pitchFamily="34" charset="-128"/>
            </a:endParaRPr>
          </a:p>
        </p:txBody>
      </p:sp>
      <p:sp>
        <p:nvSpPr>
          <p:cNvPr id="4" name="TextBox 3">
            <a:extLst>
              <a:ext uri="{FF2B5EF4-FFF2-40B4-BE49-F238E27FC236}">
                <a16:creationId xmlns:a16="http://schemas.microsoft.com/office/drawing/2014/main" id="{8F44D417-BFD9-EC64-CCC9-BFBAC4017C5D}"/>
              </a:ext>
            </a:extLst>
          </p:cNvPr>
          <p:cNvSpPr txBox="1">
            <a:spLocks/>
          </p:cNvSpPr>
          <p:nvPr/>
        </p:nvSpPr>
        <p:spPr>
          <a:xfrm>
            <a:off x="2741202" y="2207055"/>
            <a:ext cx="1551397" cy="948886"/>
          </a:xfrm>
          <a:prstGeom prst="rect">
            <a:avLst/>
          </a:prstGeom>
          <a:noFill/>
        </p:spPr>
        <p:txBody>
          <a:bodyPr wrap="square" lIns="0" tIns="0" rIns="0" bIns="0" rtlCol="0">
            <a:noAutofit/>
          </a:bodyPr>
          <a:lstStyle/>
          <a:p>
            <a:pPr defTabSz="812720" rtl="0">
              <a:spcAft>
                <a:spcPts val="600"/>
              </a:spcAft>
              <a:defRPr/>
            </a:pPr>
            <a:r>
              <a:rPr lang="ja-JP" altLang="en-US" sz="900" dirty="0">
                <a:latin typeface="Artifakt ElementOfc"/>
                <a:ea typeface="Meiryo" panose="020B0604030504040204" pitchFamily="34" charset="-128"/>
              </a:rPr>
              <a:t>風力エネルギーが環境に及ぼす好影響と、地域の生態系に及ぼす悪影響を比較します。風車を設置することで、生息・生育環境をを破壊するおそれがあります。</a:t>
            </a:r>
          </a:p>
        </p:txBody>
      </p:sp>
      <p:sp>
        <p:nvSpPr>
          <p:cNvPr id="23" name="TextBox 22">
            <a:extLst>
              <a:ext uri="{FF2B5EF4-FFF2-40B4-BE49-F238E27FC236}">
                <a16:creationId xmlns:a16="http://schemas.microsoft.com/office/drawing/2014/main" id="{1C33EF16-532B-FA7C-FC91-C583F65087E8}"/>
              </a:ext>
            </a:extLst>
          </p:cNvPr>
          <p:cNvSpPr txBox="1">
            <a:spLocks/>
          </p:cNvSpPr>
          <p:nvPr/>
        </p:nvSpPr>
        <p:spPr>
          <a:xfrm>
            <a:off x="4900107" y="2207055"/>
            <a:ext cx="1502688" cy="988994"/>
          </a:xfrm>
          <a:prstGeom prst="rect">
            <a:avLst/>
          </a:prstGeom>
          <a:noFill/>
        </p:spPr>
        <p:txBody>
          <a:bodyPr wrap="square" lIns="0" tIns="0" rIns="0" bIns="0" rtlCol="0">
            <a:noAutofit/>
          </a:bodyPr>
          <a:lstStyle/>
          <a:p>
            <a:pPr defTabSz="812720" rtl="0">
              <a:spcAft>
                <a:spcPts val="600"/>
              </a:spcAft>
              <a:defRPr/>
            </a:pPr>
            <a:r>
              <a:rPr lang="ja-JP" altLang="en-US" sz="900" dirty="0">
                <a:latin typeface="Artifakt ElementOfc"/>
                <a:ea typeface="Meiryo" panose="020B0604030504040204" pitchFamily="34" charset="-128"/>
              </a:rPr>
              <a:t>提案されたソーラー ファームの建設地は、先住民コミュニティにとって文化的・歴史的な意味を持つ場所かもしれません。</a:t>
            </a:r>
          </a:p>
        </p:txBody>
      </p:sp>
      <p:sp>
        <p:nvSpPr>
          <p:cNvPr id="24" name="TextBox 23">
            <a:extLst>
              <a:ext uri="{FF2B5EF4-FFF2-40B4-BE49-F238E27FC236}">
                <a16:creationId xmlns:a16="http://schemas.microsoft.com/office/drawing/2014/main" id="{DA3708F9-2ADF-794E-F40A-AE272A3F2891}"/>
              </a:ext>
            </a:extLst>
          </p:cNvPr>
          <p:cNvSpPr txBox="1">
            <a:spLocks/>
          </p:cNvSpPr>
          <p:nvPr/>
        </p:nvSpPr>
        <p:spPr>
          <a:xfrm>
            <a:off x="7059013" y="2207055"/>
            <a:ext cx="1502688" cy="988994"/>
          </a:xfrm>
          <a:prstGeom prst="rect">
            <a:avLst/>
          </a:prstGeom>
          <a:noFill/>
        </p:spPr>
        <p:txBody>
          <a:bodyPr wrap="square" lIns="0" tIns="0" rIns="0" bIns="0" rtlCol="0">
            <a:noAutofit/>
          </a:bodyPr>
          <a:lstStyle/>
          <a:p>
            <a:pPr defTabSz="812720" rtl="0">
              <a:spcAft>
                <a:spcPts val="600"/>
              </a:spcAft>
              <a:defRPr/>
            </a:pPr>
            <a:r>
              <a:rPr lang="ja-JP" altLang="en-US" sz="900" dirty="0">
                <a:latin typeface="Artifakt ElementOfc"/>
                <a:ea typeface="Meiryo" panose="020B0604030504040204" pitchFamily="34" charset="-128"/>
              </a:rPr>
              <a:t>電化製品は数年以内に新型モデルに置き換えられることが多く、電子廃棄物や環境破壊の原因となります。</a:t>
            </a:r>
          </a:p>
        </p:txBody>
      </p:sp>
      <p:sp>
        <p:nvSpPr>
          <p:cNvPr id="29" name="TextBox 28">
            <a:extLst>
              <a:ext uri="{FF2B5EF4-FFF2-40B4-BE49-F238E27FC236}">
                <a16:creationId xmlns:a16="http://schemas.microsoft.com/office/drawing/2014/main" id="{BEBD5A71-C04E-6AAB-7A6E-D955D83AC645}"/>
              </a:ext>
            </a:extLst>
          </p:cNvPr>
          <p:cNvSpPr txBox="1">
            <a:spLocks/>
          </p:cNvSpPr>
          <p:nvPr/>
        </p:nvSpPr>
        <p:spPr>
          <a:xfrm>
            <a:off x="582298" y="3482774"/>
            <a:ext cx="1502688" cy="1108498"/>
          </a:xfrm>
          <a:prstGeom prst="rect">
            <a:avLst/>
          </a:prstGeom>
          <a:noFill/>
        </p:spPr>
        <p:txBody>
          <a:bodyPr wrap="square" lIns="0" tIns="0" rIns="0" bIns="0" rtlCol="0">
            <a:noAutofit/>
          </a:bodyPr>
          <a:lstStyle/>
          <a:p>
            <a:pPr defTabSz="812720" rtl="0">
              <a:spcAft>
                <a:spcPts val="200"/>
              </a:spcAft>
              <a:defRPr/>
            </a:pPr>
            <a:r>
              <a:rPr lang="ja-JP" altLang="en-US" sz="900" b="1" dirty="0">
                <a:latin typeface="Artifakt ElementOfc"/>
                <a:ea typeface="Meiryo" panose="020B0604030504040204" pitchFamily="34" charset="-128"/>
              </a:rPr>
              <a:t>解決策</a:t>
            </a:r>
            <a:r>
              <a:rPr lang="en-US" altLang="ja-JP" sz="900" b="1" dirty="0">
                <a:latin typeface="Artifakt ElementOfc"/>
                <a:ea typeface="Meiryo" panose="020B0604030504040204" pitchFamily="34" charset="-128"/>
              </a:rPr>
              <a:t>: </a:t>
            </a:r>
          </a:p>
          <a:p>
            <a:pPr defTabSz="812720" rtl="0">
              <a:spcAft>
                <a:spcPts val="200"/>
              </a:spcAft>
              <a:defRPr/>
            </a:pPr>
            <a:r>
              <a:rPr lang="ja-JP" altLang="en-US" sz="800" dirty="0">
                <a:latin typeface="Artifakt ElementOfc"/>
                <a:ea typeface="Meiryo" panose="020B0604030504040204" pitchFamily="34" charset="-128"/>
              </a:rPr>
              <a:t>サプライヤーに対して業務プロセスの開示を求め、サプライ チェーンの透明性を高めます。サプライヤーが非倫理的または非サステナブルなプロセスにおいて、社会的および環境的慣行を理解し、必要に応じて代替案を模索します。</a:t>
            </a:r>
          </a:p>
        </p:txBody>
      </p:sp>
      <p:sp>
        <p:nvSpPr>
          <p:cNvPr id="30" name="TextBox 29">
            <a:extLst>
              <a:ext uri="{FF2B5EF4-FFF2-40B4-BE49-F238E27FC236}">
                <a16:creationId xmlns:a16="http://schemas.microsoft.com/office/drawing/2014/main" id="{57F34E23-39EA-0FAB-A0C5-81E40FAA6D2C}"/>
              </a:ext>
            </a:extLst>
          </p:cNvPr>
          <p:cNvSpPr txBox="1">
            <a:spLocks/>
          </p:cNvSpPr>
          <p:nvPr/>
        </p:nvSpPr>
        <p:spPr>
          <a:xfrm>
            <a:off x="2741202" y="3482774"/>
            <a:ext cx="1502688" cy="1108498"/>
          </a:xfrm>
          <a:prstGeom prst="rect">
            <a:avLst/>
          </a:prstGeom>
          <a:noFill/>
        </p:spPr>
        <p:txBody>
          <a:bodyPr wrap="square" lIns="0" tIns="0" rIns="0" bIns="0" rtlCol="0">
            <a:noAutofit/>
          </a:bodyPr>
          <a:lstStyle/>
          <a:p>
            <a:pPr defTabSz="812720" rtl="0">
              <a:spcAft>
                <a:spcPts val="200"/>
              </a:spcAft>
              <a:defRPr/>
            </a:pPr>
            <a:r>
              <a:rPr lang="ja-JP" altLang="en-US" sz="900" b="1" dirty="0">
                <a:latin typeface="Artifakt ElementOfc"/>
                <a:ea typeface="Meiryo" panose="020B0604030504040204" pitchFamily="34" charset="-128"/>
              </a:rPr>
              <a:t>解決策</a:t>
            </a:r>
            <a:r>
              <a:rPr lang="en-US" altLang="ja-JP" sz="900" b="1" dirty="0">
                <a:latin typeface="Artifakt ElementOfc"/>
                <a:ea typeface="Meiryo" panose="020B0604030504040204" pitchFamily="34" charset="-128"/>
              </a:rPr>
              <a:t>: </a:t>
            </a:r>
          </a:p>
          <a:p>
            <a:pPr defTabSz="812720" rtl="0">
              <a:spcAft>
                <a:spcPts val="200"/>
              </a:spcAft>
              <a:defRPr/>
            </a:pPr>
            <a:r>
              <a:rPr lang="ja-JP" altLang="en-US" sz="800" dirty="0">
                <a:latin typeface="Artifakt ElementOfc"/>
                <a:ea typeface="Meiryo" panose="020B0604030504040204" pitchFamily="34" charset="-128"/>
              </a:rPr>
              <a:t>環境への影響の評価を徹底的に行い、エコロジストと協力して被害を軽減するとともに、バードストライクを減らすために⿃類レーダー監視システムなどのテクノロジーを実装します。</a:t>
            </a:r>
          </a:p>
        </p:txBody>
      </p:sp>
      <p:sp>
        <p:nvSpPr>
          <p:cNvPr id="31" name="TextBox 30">
            <a:extLst>
              <a:ext uri="{FF2B5EF4-FFF2-40B4-BE49-F238E27FC236}">
                <a16:creationId xmlns:a16="http://schemas.microsoft.com/office/drawing/2014/main" id="{0D053961-6A2B-8125-E35A-B69F091FE12D}"/>
              </a:ext>
            </a:extLst>
          </p:cNvPr>
          <p:cNvSpPr txBox="1">
            <a:spLocks/>
          </p:cNvSpPr>
          <p:nvPr/>
        </p:nvSpPr>
        <p:spPr>
          <a:xfrm>
            <a:off x="4900107" y="3482774"/>
            <a:ext cx="1502688" cy="1108498"/>
          </a:xfrm>
          <a:prstGeom prst="rect">
            <a:avLst/>
          </a:prstGeom>
          <a:noFill/>
        </p:spPr>
        <p:txBody>
          <a:bodyPr wrap="square" lIns="0" tIns="0" rIns="0" bIns="0" rtlCol="0">
            <a:noAutofit/>
          </a:bodyPr>
          <a:lstStyle/>
          <a:p>
            <a:pPr defTabSz="812720" rtl="0">
              <a:spcAft>
                <a:spcPts val="200"/>
              </a:spcAft>
              <a:defRPr/>
            </a:pPr>
            <a:r>
              <a:rPr lang="ja-JP" altLang="en-US" sz="900" b="1" dirty="0">
                <a:latin typeface="Artifakt ElementOfc"/>
                <a:ea typeface="Meiryo" panose="020B0604030504040204" pitchFamily="34" charset="-128"/>
              </a:rPr>
              <a:t>解決策</a:t>
            </a:r>
            <a:r>
              <a:rPr lang="en-US" altLang="ja-JP" sz="900" b="1" dirty="0">
                <a:latin typeface="Artifakt ElementOfc"/>
                <a:ea typeface="Meiryo" panose="020B0604030504040204" pitchFamily="34" charset="-128"/>
              </a:rPr>
              <a:t>: </a:t>
            </a:r>
          </a:p>
          <a:p>
            <a:pPr defTabSz="812720" rtl="0">
              <a:spcAft>
                <a:spcPts val="200"/>
              </a:spcAft>
              <a:defRPr/>
            </a:pPr>
            <a:r>
              <a:rPr lang="ja-JP" altLang="en-US" sz="800" dirty="0">
                <a:latin typeface="Artifakt ElementOfc"/>
                <a:ea typeface="Meiryo" panose="020B0604030504040204" pitchFamily="34" charset="-128"/>
              </a:rPr>
              <a:t>先住民コミュニティと有意義な協議を行い、先住民の権利を尊重するとともに、先住民の意見をプロジェクトの企画に取り入れます。必要に応じて、別の場所やテクノロジーを検討します。</a:t>
            </a:r>
          </a:p>
        </p:txBody>
      </p:sp>
      <p:sp>
        <p:nvSpPr>
          <p:cNvPr id="32" name="TextBox 31">
            <a:extLst>
              <a:ext uri="{FF2B5EF4-FFF2-40B4-BE49-F238E27FC236}">
                <a16:creationId xmlns:a16="http://schemas.microsoft.com/office/drawing/2014/main" id="{F206CEC6-8799-2635-945D-BC4ED462C444}"/>
              </a:ext>
            </a:extLst>
          </p:cNvPr>
          <p:cNvSpPr txBox="1">
            <a:spLocks/>
          </p:cNvSpPr>
          <p:nvPr/>
        </p:nvSpPr>
        <p:spPr>
          <a:xfrm>
            <a:off x="7059013" y="3482774"/>
            <a:ext cx="1554762" cy="1108498"/>
          </a:xfrm>
          <a:prstGeom prst="rect">
            <a:avLst/>
          </a:prstGeom>
          <a:noFill/>
        </p:spPr>
        <p:txBody>
          <a:bodyPr wrap="square" lIns="0" tIns="0" rIns="0" bIns="0" rtlCol="0">
            <a:noAutofit/>
          </a:bodyPr>
          <a:lstStyle/>
          <a:p>
            <a:pPr defTabSz="812720" rtl="0">
              <a:spcAft>
                <a:spcPts val="200"/>
              </a:spcAft>
              <a:defRPr/>
            </a:pPr>
            <a:r>
              <a:rPr lang="ja-JP" altLang="en-US" sz="900" b="1" dirty="0">
                <a:latin typeface="Artifakt ElementOfc"/>
                <a:ea typeface="Meiryo" panose="020B0604030504040204" pitchFamily="34" charset="-128"/>
              </a:rPr>
              <a:t>解決策</a:t>
            </a:r>
            <a:r>
              <a:rPr lang="en-US" altLang="ja-JP" sz="900" b="1" dirty="0">
                <a:latin typeface="Artifakt ElementOfc"/>
                <a:ea typeface="Meiryo" panose="020B0604030504040204" pitchFamily="34" charset="-128"/>
              </a:rPr>
              <a:t>: </a:t>
            </a:r>
          </a:p>
          <a:p>
            <a:pPr defTabSz="812720" rtl="0">
              <a:spcAft>
                <a:spcPts val="200"/>
              </a:spcAft>
              <a:defRPr/>
            </a:pPr>
            <a:r>
              <a:rPr lang="ja-JP" altLang="en-US" sz="800" dirty="0">
                <a:latin typeface="Artifakt ElementOfc"/>
                <a:ea typeface="Meiryo" panose="020B0604030504040204" pitchFamily="34" charset="-128"/>
              </a:rPr>
              <a:t>モジュール製品設計を促進し、デバイス全体を交換するのではなく、バッテリーやプロセッサなど個々のコンポーネントを交換またはアップグレードできるようにします。モジュール設計により、電子廃棄物を削減します。</a:t>
            </a:r>
          </a:p>
        </p:txBody>
      </p:sp>
      <p:sp>
        <p:nvSpPr>
          <p:cNvPr id="38" name="Rectangle 37">
            <a:extLst>
              <a:ext uri="{FF2B5EF4-FFF2-40B4-BE49-F238E27FC236}">
                <a16:creationId xmlns:a16="http://schemas.microsoft.com/office/drawing/2014/main" id="{038D08F3-38FF-9FD6-9454-5ED2569274DF}"/>
              </a:ext>
            </a:extLst>
          </p:cNvPr>
          <p:cNvSpPr>
            <a:spLocks/>
          </p:cNvSpPr>
          <p:nvPr/>
        </p:nvSpPr>
        <p:spPr>
          <a:xfrm>
            <a:off x="368490" y="4750308"/>
            <a:ext cx="1930305" cy="27432"/>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39" name="Rectangle 38">
            <a:extLst>
              <a:ext uri="{FF2B5EF4-FFF2-40B4-BE49-F238E27FC236}">
                <a16:creationId xmlns:a16="http://schemas.microsoft.com/office/drawing/2014/main" id="{4CCFC334-9D28-61A5-CD38-240E41196FFD}"/>
              </a:ext>
            </a:extLst>
          </p:cNvPr>
          <p:cNvSpPr>
            <a:spLocks/>
          </p:cNvSpPr>
          <p:nvPr/>
        </p:nvSpPr>
        <p:spPr>
          <a:xfrm>
            <a:off x="2527395" y="4750308"/>
            <a:ext cx="1930305" cy="27432"/>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40" name="Rectangle 39">
            <a:extLst>
              <a:ext uri="{FF2B5EF4-FFF2-40B4-BE49-F238E27FC236}">
                <a16:creationId xmlns:a16="http://schemas.microsoft.com/office/drawing/2014/main" id="{EE324422-44C7-831C-485C-D02CB582133E}"/>
              </a:ext>
            </a:extLst>
          </p:cNvPr>
          <p:cNvSpPr>
            <a:spLocks/>
          </p:cNvSpPr>
          <p:nvPr/>
        </p:nvSpPr>
        <p:spPr>
          <a:xfrm>
            <a:off x="4686300" y="4750308"/>
            <a:ext cx="1930305" cy="27432"/>
          </a:xfrm>
          <a:prstGeom prst="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41" name="Rectangle 40">
            <a:extLst>
              <a:ext uri="{FF2B5EF4-FFF2-40B4-BE49-F238E27FC236}">
                <a16:creationId xmlns:a16="http://schemas.microsoft.com/office/drawing/2014/main" id="{C2828830-C586-201F-9975-9085634A738E}"/>
              </a:ext>
            </a:extLst>
          </p:cNvPr>
          <p:cNvSpPr>
            <a:spLocks/>
          </p:cNvSpPr>
          <p:nvPr/>
        </p:nvSpPr>
        <p:spPr>
          <a:xfrm>
            <a:off x="6845205" y="4750308"/>
            <a:ext cx="1930305" cy="27432"/>
          </a:xfrm>
          <a:prstGeom prst="rect">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45" name="Rectangle 44">
            <a:extLst>
              <a:ext uri="{FF2B5EF4-FFF2-40B4-BE49-F238E27FC236}">
                <a16:creationId xmlns:a16="http://schemas.microsoft.com/office/drawing/2014/main" id="{B439A366-49FD-B67C-7778-0DBC5D17D9EB}"/>
              </a:ext>
            </a:extLst>
          </p:cNvPr>
          <p:cNvSpPr>
            <a:spLocks/>
          </p:cNvSpPr>
          <p:nvPr/>
        </p:nvSpPr>
        <p:spPr>
          <a:xfrm>
            <a:off x="6845205" y="1187450"/>
            <a:ext cx="1930305" cy="891916"/>
          </a:xfrm>
          <a:prstGeom prst="rect">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5" name="TextBox 24">
            <a:extLst>
              <a:ext uri="{FF2B5EF4-FFF2-40B4-BE49-F238E27FC236}">
                <a16:creationId xmlns:a16="http://schemas.microsoft.com/office/drawing/2014/main" id="{3C436D78-42DA-4FEC-0F59-B0ACFBDC766E}"/>
              </a:ext>
            </a:extLst>
          </p:cNvPr>
          <p:cNvSpPr txBox="1">
            <a:spLocks/>
          </p:cNvSpPr>
          <p:nvPr/>
        </p:nvSpPr>
        <p:spPr>
          <a:xfrm>
            <a:off x="582298" y="1317896"/>
            <a:ext cx="1502688" cy="174921"/>
          </a:xfrm>
          <a:prstGeom prst="rect">
            <a:avLst/>
          </a:prstGeom>
          <a:noFill/>
        </p:spPr>
        <p:txBody>
          <a:bodyPr wrap="square" lIns="0" tIns="0" rIns="0" bIns="0" rtlCol="0" anchor="ctr" anchorCtr="0">
            <a:noAutofit/>
          </a:bodyPr>
          <a:lstStyle/>
          <a:p>
            <a:pPr rtl="0">
              <a:lnSpc>
                <a:spcPct val="95000"/>
              </a:lnSpc>
            </a:pPr>
            <a:r>
              <a:rPr lang="en-US" altLang="ja-JP" sz="1600" b="1" dirty="0">
                <a:solidFill>
                  <a:schemeClr val="bg1"/>
                </a:solidFill>
                <a:latin typeface="+mj-lt"/>
                <a:ea typeface="Meiryo" panose="020B0604030504040204" pitchFamily="34" charset="-128"/>
              </a:rPr>
              <a:t>01</a:t>
            </a:r>
          </a:p>
        </p:txBody>
      </p:sp>
      <p:sp>
        <p:nvSpPr>
          <p:cNvPr id="48" name="TextBox 47">
            <a:extLst>
              <a:ext uri="{FF2B5EF4-FFF2-40B4-BE49-F238E27FC236}">
                <a16:creationId xmlns:a16="http://schemas.microsoft.com/office/drawing/2014/main" id="{637C76B7-83E3-C997-C27F-83C67E23C87C}"/>
              </a:ext>
            </a:extLst>
          </p:cNvPr>
          <p:cNvSpPr txBox="1"/>
          <p:nvPr/>
        </p:nvSpPr>
        <p:spPr>
          <a:xfrm>
            <a:off x="582298" y="1584238"/>
            <a:ext cx="1502688" cy="324067"/>
          </a:xfrm>
          <a:prstGeom prst="rect">
            <a:avLst/>
          </a:prstGeom>
          <a:noFill/>
        </p:spPr>
        <p:txBody>
          <a:bodyPr wrap="square" lIns="0" tIns="0" rIns="0" bIns="0" rtlCol="0">
            <a:noAutofit/>
          </a:bodyPr>
          <a:lstStyle/>
          <a:p>
            <a:pPr defTabSz="812720" rtl="0">
              <a:lnSpc>
                <a:spcPct val="95000"/>
              </a:lnSpc>
              <a:spcAft>
                <a:spcPts val="600"/>
              </a:spcAft>
              <a:defRPr/>
            </a:pPr>
            <a:r>
              <a:rPr lang="ja-JP" altLang="en-US" sz="1200" b="1" dirty="0">
                <a:solidFill>
                  <a:schemeClr val="bg1"/>
                </a:solidFill>
                <a:latin typeface="Artifakt ElementOfc"/>
                <a:ea typeface="Meiryo" panose="020B0604030504040204" pitchFamily="34" charset="-128"/>
              </a:rPr>
              <a:t>材料の</a:t>
            </a:r>
            <a:br>
              <a:rPr lang="ja-JP" altLang="en-US" sz="1200" b="1" dirty="0">
                <a:solidFill>
                  <a:schemeClr val="bg1"/>
                </a:solidFill>
                <a:latin typeface="Artifakt ElementOfc"/>
                <a:ea typeface="Meiryo" panose="020B0604030504040204" pitchFamily="34" charset="-128"/>
              </a:rPr>
            </a:br>
            <a:r>
              <a:rPr lang="ja-JP" altLang="en-US" sz="1200" b="1" dirty="0">
                <a:solidFill>
                  <a:schemeClr val="bg1"/>
                </a:solidFill>
                <a:latin typeface="Artifakt ElementOfc"/>
                <a:ea typeface="Meiryo" panose="020B0604030504040204" pitchFamily="34" charset="-128"/>
              </a:rPr>
              <a:t>選択</a:t>
            </a:r>
          </a:p>
        </p:txBody>
      </p:sp>
      <p:sp>
        <p:nvSpPr>
          <p:cNvPr id="51" name="TextBox 50">
            <a:extLst>
              <a:ext uri="{FF2B5EF4-FFF2-40B4-BE49-F238E27FC236}">
                <a16:creationId xmlns:a16="http://schemas.microsoft.com/office/drawing/2014/main" id="{F94176C2-380F-6761-7E4B-7C3B67B67DD6}"/>
              </a:ext>
            </a:extLst>
          </p:cNvPr>
          <p:cNvSpPr txBox="1">
            <a:spLocks/>
          </p:cNvSpPr>
          <p:nvPr/>
        </p:nvSpPr>
        <p:spPr>
          <a:xfrm>
            <a:off x="2741202" y="1317896"/>
            <a:ext cx="1502688" cy="174921"/>
          </a:xfrm>
          <a:prstGeom prst="rect">
            <a:avLst/>
          </a:prstGeom>
          <a:noFill/>
        </p:spPr>
        <p:txBody>
          <a:bodyPr wrap="square" lIns="0" tIns="0" rIns="0" bIns="0" rtlCol="0" anchor="ctr" anchorCtr="0">
            <a:noAutofit/>
          </a:bodyPr>
          <a:lstStyle/>
          <a:p>
            <a:pPr rtl="0">
              <a:lnSpc>
                <a:spcPct val="95000"/>
              </a:lnSpc>
            </a:pPr>
            <a:r>
              <a:rPr lang="en-US" altLang="ja-JP" sz="1600" b="1" dirty="0">
                <a:solidFill>
                  <a:schemeClr val="bg1"/>
                </a:solidFill>
                <a:latin typeface="+mj-lt"/>
                <a:ea typeface="Meiryo" panose="020B0604030504040204" pitchFamily="34" charset="-128"/>
              </a:rPr>
              <a:t>02</a:t>
            </a:r>
          </a:p>
        </p:txBody>
      </p:sp>
      <p:sp>
        <p:nvSpPr>
          <p:cNvPr id="52" name="TextBox 51">
            <a:extLst>
              <a:ext uri="{FF2B5EF4-FFF2-40B4-BE49-F238E27FC236}">
                <a16:creationId xmlns:a16="http://schemas.microsoft.com/office/drawing/2014/main" id="{E70AF05D-C988-D275-2263-905C912F807D}"/>
              </a:ext>
            </a:extLst>
          </p:cNvPr>
          <p:cNvSpPr txBox="1"/>
          <p:nvPr/>
        </p:nvSpPr>
        <p:spPr>
          <a:xfrm>
            <a:off x="2741202" y="1584238"/>
            <a:ext cx="1502688" cy="324067"/>
          </a:xfrm>
          <a:prstGeom prst="rect">
            <a:avLst/>
          </a:prstGeom>
          <a:noFill/>
        </p:spPr>
        <p:txBody>
          <a:bodyPr wrap="square" lIns="0" tIns="0" rIns="0" bIns="0" rtlCol="0">
            <a:noAutofit/>
          </a:bodyPr>
          <a:lstStyle/>
          <a:p>
            <a:pPr defTabSz="812720" rtl="0">
              <a:lnSpc>
                <a:spcPct val="95000"/>
              </a:lnSpc>
              <a:spcAft>
                <a:spcPts val="600"/>
              </a:spcAft>
              <a:defRPr/>
            </a:pPr>
            <a:r>
              <a:rPr lang="ja-JP" altLang="en-US" sz="1200" b="1" dirty="0">
                <a:solidFill>
                  <a:schemeClr val="bg1"/>
                </a:solidFill>
                <a:latin typeface="Artifakt ElementOfc"/>
                <a:ea typeface="Meiryo" panose="020B0604030504040204" pitchFamily="34" charset="-128"/>
              </a:rPr>
              <a:t>悪影響の</a:t>
            </a:r>
            <a:br>
              <a:rPr lang="ja-JP" altLang="en-US" sz="1200" b="1" dirty="0">
                <a:solidFill>
                  <a:schemeClr val="bg1"/>
                </a:solidFill>
                <a:latin typeface="Artifakt ElementOfc"/>
                <a:ea typeface="Meiryo" panose="020B0604030504040204" pitchFamily="34" charset="-128"/>
              </a:rPr>
            </a:br>
            <a:r>
              <a:rPr lang="ja-JP" altLang="en-US" sz="1200" b="1" dirty="0">
                <a:solidFill>
                  <a:schemeClr val="bg1"/>
                </a:solidFill>
                <a:latin typeface="Artifakt ElementOfc"/>
                <a:ea typeface="Meiryo" panose="020B0604030504040204" pitchFamily="34" charset="-128"/>
              </a:rPr>
              <a:t>最小化</a:t>
            </a:r>
          </a:p>
        </p:txBody>
      </p:sp>
      <p:sp>
        <p:nvSpPr>
          <p:cNvPr id="54" name="TextBox 53">
            <a:extLst>
              <a:ext uri="{FF2B5EF4-FFF2-40B4-BE49-F238E27FC236}">
                <a16:creationId xmlns:a16="http://schemas.microsoft.com/office/drawing/2014/main" id="{0435419C-118D-166D-55D6-98A48838C877}"/>
              </a:ext>
            </a:extLst>
          </p:cNvPr>
          <p:cNvSpPr txBox="1">
            <a:spLocks/>
          </p:cNvSpPr>
          <p:nvPr/>
        </p:nvSpPr>
        <p:spPr>
          <a:xfrm>
            <a:off x="4900107" y="1317896"/>
            <a:ext cx="1502688" cy="174921"/>
          </a:xfrm>
          <a:prstGeom prst="rect">
            <a:avLst/>
          </a:prstGeom>
          <a:noFill/>
        </p:spPr>
        <p:txBody>
          <a:bodyPr wrap="square" lIns="0" tIns="0" rIns="0" bIns="0" rtlCol="0" anchor="ctr" anchorCtr="0">
            <a:noAutofit/>
          </a:bodyPr>
          <a:lstStyle/>
          <a:p>
            <a:pPr rtl="0">
              <a:lnSpc>
                <a:spcPct val="95000"/>
              </a:lnSpc>
            </a:pPr>
            <a:r>
              <a:rPr lang="en-US" altLang="ja-JP" sz="1600" b="1" dirty="0">
                <a:solidFill>
                  <a:schemeClr val="bg1"/>
                </a:solidFill>
                <a:latin typeface="+mj-lt"/>
                <a:ea typeface="Meiryo" panose="020B0604030504040204" pitchFamily="34" charset="-128"/>
              </a:rPr>
              <a:t>03</a:t>
            </a:r>
          </a:p>
        </p:txBody>
      </p:sp>
      <p:sp>
        <p:nvSpPr>
          <p:cNvPr id="55" name="TextBox 54">
            <a:extLst>
              <a:ext uri="{FF2B5EF4-FFF2-40B4-BE49-F238E27FC236}">
                <a16:creationId xmlns:a16="http://schemas.microsoft.com/office/drawing/2014/main" id="{0A8E58B6-8026-995A-C4F8-59394AC0BB02}"/>
              </a:ext>
            </a:extLst>
          </p:cNvPr>
          <p:cNvSpPr txBox="1"/>
          <p:nvPr/>
        </p:nvSpPr>
        <p:spPr>
          <a:xfrm>
            <a:off x="4900107" y="1584238"/>
            <a:ext cx="1502688" cy="324067"/>
          </a:xfrm>
          <a:prstGeom prst="rect">
            <a:avLst/>
          </a:prstGeom>
          <a:noFill/>
        </p:spPr>
        <p:txBody>
          <a:bodyPr wrap="square" lIns="0" tIns="0" rIns="0" bIns="0" rtlCol="0">
            <a:noAutofit/>
          </a:bodyPr>
          <a:lstStyle/>
          <a:p>
            <a:pPr defTabSz="812720" rtl="0">
              <a:lnSpc>
                <a:spcPct val="95000"/>
              </a:lnSpc>
              <a:spcAft>
                <a:spcPts val="600"/>
              </a:spcAft>
              <a:defRPr/>
            </a:pPr>
            <a:r>
              <a:rPr lang="ja-JP" altLang="en-US" sz="1200" b="1" dirty="0">
                <a:solidFill>
                  <a:schemeClr val="bg1"/>
                </a:solidFill>
                <a:latin typeface="Artifakt ElementOfc"/>
                <a:ea typeface="Meiryo" panose="020B0604030504040204" pitchFamily="34" charset="-128"/>
              </a:rPr>
              <a:t>文化的な</a:t>
            </a:r>
            <a:br>
              <a:rPr lang="ja-JP" altLang="en-US" sz="1200" b="1" dirty="0">
                <a:solidFill>
                  <a:schemeClr val="bg1"/>
                </a:solidFill>
                <a:latin typeface="Artifakt ElementOfc"/>
                <a:ea typeface="Meiryo" panose="020B0604030504040204" pitchFamily="34" charset="-128"/>
              </a:rPr>
            </a:br>
            <a:r>
              <a:rPr lang="ja-JP" altLang="en-US" sz="1200" b="1" dirty="0">
                <a:solidFill>
                  <a:schemeClr val="bg1"/>
                </a:solidFill>
                <a:latin typeface="Artifakt ElementOfc"/>
                <a:ea typeface="Meiryo" panose="020B0604030504040204" pitchFamily="34" charset="-128"/>
              </a:rPr>
              <a:t>感受性 </a:t>
            </a:r>
          </a:p>
        </p:txBody>
      </p:sp>
      <p:sp>
        <p:nvSpPr>
          <p:cNvPr id="57" name="TextBox 56">
            <a:extLst>
              <a:ext uri="{FF2B5EF4-FFF2-40B4-BE49-F238E27FC236}">
                <a16:creationId xmlns:a16="http://schemas.microsoft.com/office/drawing/2014/main" id="{E8F474FE-3E19-6D6D-0532-0F9817484DFE}"/>
              </a:ext>
            </a:extLst>
          </p:cNvPr>
          <p:cNvSpPr txBox="1">
            <a:spLocks/>
          </p:cNvSpPr>
          <p:nvPr/>
        </p:nvSpPr>
        <p:spPr>
          <a:xfrm>
            <a:off x="7059013" y="1317896"/>
            <a:ext cx="1502688" cy="174921"/>
          </a:xfrm>
          <a:prstGeom prst="rect">
            <a:avLst/>
          </a:prstGeom>
          <a:noFill/>
        </p:spPr>
        <p:txBody>
          <a:bodyPr wrap="square" lIns="0" tIns="0" rIns="0" bIns="0" rtlCol="0" anchor="ctr" anchorCtr="0">
            <a:noAutofit/>
          </a:bodyPr>
          <a:lstStyle/>
          <a:p>
            <a:pPr rtl="0">
              <a:lnSpc>
                <a:spcPct val="95000"/>
              </a:lnSpc>
            </a:pPr>
            <a:r>
              <a:rPr lang="en-US" altLang="ja-JP" sz="1600" b="1" dirty="0">
                <a:latin typeface="+mj-lt"/>
                <a:ea typeface="Meiryo" panose="020B0604030504040204" pitchFamily="34" charset="-128"/>
              </a:rPr>
              <a:t>04</a:t>
            </a:r>
          </a:p>
        </p:txBody>
      </p:sp>
      <p:sp>
        <p:nvSpPr>
          <p:cNvPr id="58" name="TextBox 57">
            <a:extLst>
              <a:ext uri="{FF2B5EF4-FFF2-40B4-BE49-F238E27FC236}">
                <a16:creationId xmlns:a16="http://schemas.microsoft.com/office/drawing/2014/main" id="{11E5778E-7EC5-264C-1E01-F7FC0B354FB8}"/>
              </a:ext>
            </a:extLst>
          </p:cNvPr>
          <p:cNvSpPr txBox="1"/>
          <p:nvPr/>
        </p:nvSpPr>
        <p:spPr>
          <a:xfrm>
            <a:off x="7059013" y="1584238"/>
            <a:ext cx="1502688" cy="324067"/>
          </a:xfrm>
          <a:prstGeom prst="rect">
            <a:avLst/>
          </a:prstGeom>
          <a:noFill/>
        </p:spPr>
        <p:txBody>
          <a:bodyPr wrap="square" lIns="0" tIns="0" rIns="0" bIns="0" rtlCol="0">
            <a:noAutofit/>
          </a:bodyPr>
          <a:lstStyle/>
          <a:p>
            <a:pPr defTabSz="812720" rtl="0">
              <a:lnSpc>
                <a:spcPct val="95000"/>
              </a:lnSpc>
              <a:spcAft>
                <a:spcPts val="600"/>
              </a:spcAft>
              <a:defRPr/>
            </a:pPr>
            <a:r>
              <a:rPr lang="ja-JP" altLang="en-US" sz="1200" b="1" dirty="0">
                <a:latin typeface="Artifakt ElementOfc"/>
                <a:ea typeface="Meiryo" panose="020B0604030504040204" pitchFamily="34" charset="-128"/>
              </a:rPr>
              <a:t>長期にわたる検討と製品ライフサイクル </a:t>
            </a:r>
          </a:p>
        </p:txBody>
      </p:sp>
    </p:spTree>
    <p:extLst>
      <p:ext uri="{BB962C8B-B14F-4D97-AF65-F5344CB8AC3E}">
        <p14:creationId xmlns:p14="http://schemas.microsoft.com/office/powerpoint/2010/main" val="1079520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0" y="870903"/>
            <a:ext cx="5513198" cy="1006429"/>
          </a:xfrm>
        </p:spPr>
        <p:txBody>
          <a:bodyPr rtlCol="0"/>
          <a:lstStyle/>
          <a:p>
            <a:pPr rtl="0"/>
            <a:r>
              <a:rPr lang="ja-JP" altLang="en-US" sz="2400" dirty="0">
                <a:ea typeface="Meiryo" panose="020B0604030504040204" pitchFamily="34" charset="-128"/>
              </a:rPr>
              <a:t>組織が国の法律に違反していない限り、その慣行が非倫理的だと見なされることはない。 </a:t>
            </a:r>
          </a:p>
        </p:txBody>
      </p:sp>
      <p:grpSp>
        <p:nvGrpSpPr>
          <p:cNvPr id="20" name="Group 19">
            <a:extLst>
              <a:ext uri="{FF2B5EF4-FFF2-40B4-BE49-F238E27FC236}">
                <a16:creationId xmlns:a16="http://schemas.microsoft.com/office/drawing/2014/main" id="{603973B3-43F9-E358-1CE2-5CE816E0477A}"/>
              </a:ext>
            </a:extLst>
          </p:cNvPr>
          <p:cNvGrpSpPr/>
          <p:nvPr/>
        </p:nvGrpSpPr>
        <p:grpSpPr>
          <a:xfrm>
            <a:off x="368490" y="2433251"/>
            <a:ext cx="5513198" cy="138499"/>
            <a:chOff x="368490" y="1755667"/>
            <a:chExt cx="5513198" cy="138499"/>
          </a:xfrm>
        </p:grpSpPr>
        <p:sp>
          <p:nvSpPr>
            <p:cNvPr id="10" name="TextBox 9">
              <a:extLst>
                <a:ext uri="{FF2B5EF4-FFF2-40B4-BE49-F238E27FC236}">
                  <a16:creationId xmlns:a16="http://schemas.microsoft.com/office/drawing/2014/main" id="{CFF6422D-3F8C-5294-D36F-45EBF89A031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altLang="en-US" sz="900" b="1" spc="200" dirty="0">
                  <a:solidFill>
                    <a:schemeClr val="tx2"/>
                  </a:solidFill>
                  <a:ea typeface="Meiryo" panose="020B0604030504040204" pitchFamily="34" charset="-128"/>
                  <a:cs typeface="+mj-cs"/>
                </a:rPr>
                <a:t>正誤問題</a:t>
              </a:r>
            </a:p>
          </p:txBody>
        </p:sp>
        <p:cxnSp>
          <p:nvCxnSpPr>
            <p:cNvPr id="18" name="Straight Connector 17">
              <a:extLst>
                <a:ext uri="{FF2B5EF4-FFF2-40B4-BE49-F238E27FC236}">
                  <a16:creationId xmlns:a16="http://schemas.microsoft.com/office/drawing/2014/main" id="{B2113BE5-6689-D712-1B41-CEB2F9132C65}"/>
                </a:ext>
              </a:extLst>
            </p:cNvPr>
            <p:cNvCxnSpPr>
              <a:cxnSpLocks/>
            </p:cNvCxnSpPr>
            <p:nvPr/>
          </p:nvCxnSpPr>
          <p:spPr>
            <a:xfrm>
              <a:off x="1049867" y="1828799"/>
              <a:ext cx="483182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2BBCD8A-02D3-BF05-5C89-3EF4886BFF12}"/>
              </a:ext>
            </a:extLst>
          </p:cNvPr>
          <p:cNvGrpSpPr/>
          <p:nvPr/>
        </p:nvGrpSpPr>
        <p:grpSpPr>
          <a:xfrm>
            <a:off x="368490" y="2860408"/>
            <a:ext cx="5513198" cy="350648"/>
            <a:chOff x="368490" y="3478932"/>
            <a:chExt cx="5513198" cy="350648"/>
          </a:xfrm>
        </p:grpSpPr>
        <p:sp>
          <p:nvSpPr>
            <p:cNvPr id="22" name="Oval 21">
              <a:extLst>
                <a:ext uri="{FF2B5EF4-FFF2-40B4-BE49-F238E27FC236}">
                  <a16:creationId xmlns:a16="http://schemas.microsoft.com/office/drawing/2014/main" id="{5C4B9A4D-5665-4EC2-1D05-5564700CCAB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A.</a:t>
              </a:r>
            </a:p>
          </p:txBody>
        </p:sp>
        <p:sp>
          <p:nvSpPr>
            <p:cNvPr id="23" name="Title 19">
              <a:extLst>
                <a:ext uri="{FF2B5EF4-FFF2-40B4-BE49-F238E27FC236}">
                  <a16:creationId xmlns:a16="http://schemas.microsoft.com/office/drawing/2014/main" id="{2D4D49E3-73BA-ED3F-0A27-FD99B0878277}"/>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正しい</a:t>
              </a:r>
            </a:p>
          </p:txBody>
        </p:sp>
      </p:grpSp>
      <p:grpSp>
        <p:nvGrpSpPr>
          <p:cNvPr id="39" name="Group 38">
            <a:extLst>
              <a:ext uri="{FF2B5EF4-FFF2-40B4-BE49-F238E27FC236}">
                <a16:creationId xmlns:a16="http://schemas.microsoft.com/office/drawing/2014/main" id="{2E553C3E-D482-2E5C-1DBF-37808B7BCCF2}"/>
              </a:ext>
            </a:extLst>
          </p:cNvPr>
          <p:cNvGrpSpPr/>
          <p:nvPr/>
        </p:nvGrpSpPr>
        <p:grpSpPr>
          <a:xfrm>
            <a:off x="368490" y="3582278"/>
            <a:ext cx="5513198" cy="350648"/>
            <a:chOff x="368490" y="2859209"/>
            <a:chExt cx="5513198" cy="350648"/>
          </a:xfrm>
        </p:grpSpPr>
        <p:sp>
          <p:nvSpPr>
            <p:cNvPr id="37" name="Oval 36">
              <a:extLst>
                <a:ext uri="{FF2B5EF4-FFF2-40B4-BE49-F238E27FC236}">
                  <a16:creationId xmlns:a16="http://schemas.microsoft.com/office/drawing/2014/main" id="{044CC727-2CC6-DD77-B75E-23E1D4FB177D}"/>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B.</a:t>
              </a:r>
            </a:p>
          </p:txBody>
        </p:sp>
        <p:sp>
          <p:nvSpPr>
            <p:cNvPr id="38" name="Title 19">
              <a:extLst>
                <a:ext uri="{FF2B5EF4-FFF2-40B4-BE49-F238E27FC236}">
                  <a16:creationId xmlns:a16="http://schemas.microsoft.com/office/drawing/2014/main" id="{28DB45B2-063F-F355-A876-F76313FAD280}"/>
                </a:ext>
              </a:extLst>
            </p:cNvPr>
            <p:cNvSpPr txBox="1">
              <a:spLocks/>
            </p:cNvSpPr>
            <p:nvPr/>
          </p:nvSpPr>
          <p:spPr>
            <a:xfrm>
              <a:off x="881062" y="294220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誤り</a:t>
              </a:r>
            </a:p>
          </p:txBody>
        </p:sp>
      </p:grpSp>
      <p:grpSp>
        <p:nvGrpSpPr>
          <p:cNvPr id="43" name="Group 42">
            <a:extLst>
              <a:ext uri="{FF2B5EF4-FFF2-40B4-BE49-F238E27FC236}">
                <a16:creationId xmlns:a16="http://schemas.microsoft.com/office/drawing/2014/main" id="{0E05B86A-5551-A9FE-FAE8-2741DE21B9CB}"/>
              </a:ext>
            </a:extLst>
          </p:cNvPr>
          <p:cNvGrpSpPr/>
          <p:nvPr/>
        </p:nvGrpSpPr>
        <p:grpSpPr>
          <a:xfrm>
            <a:off x="368490" y="4304149"/>
            <a:ext cx="5513198" cy="350648"/>
            <a:chOff x="368490" y="3522149"/>
            <a:chExt cx="5513198" cy="350648"/>
          </a:xfrm>
        </p:grpSpPr>
        <p:sp>
          <p:nvSpPr>
            <p:cNvPr id="41" name="Oval 40">
              <a:extLst>
                <a:ext uri="{FF2B5EF4-FFF2-40B4-BE49-F238E27FC236}">
                  <a16:creationId xmlns:a16="http://schemas.microsoft.com/office/drawing/2014/main" id="{3577FF20-AD11-234E-996E-B45F140A6CE6}"/>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C.</a:t>
              </a:r>
            </a:p>
          </p:txBody>
        </p:sp>
        <p:sp>
          <p:nvSpPr>
            <p:cNvPr id="42" name="Title 19">
              <a:extLst>
                <a:ext uri="{FF2B5EF4-FFF2-40B4-BE49-F238E27FC236}">
                  <a16:creationId xmlns:a16="http://schemas.microsoft.com/office/drawing/2014/main" id="{00442B0D-F8F2-5848-E702-8D576DE2B3F8}"/>
                </a:ext>
              </a:extLst>
            </p:cNvPr>
            <p:cNvSpPr txBox="1">
              <a:spLocks/>
            </p:cNvSpPr>
            <p:nvPr/>
          </p:nvSpPr>
          <p:spPr>
            <a:xfrm>
              <a:off x="881062" y="360514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どちらでもない</a:t>
              </a:r>
            </a:p>
          </p:txBody>
        </p:sp>
      </p:grpSp>
      <p:pic>
        <p:nvPicPr>
          <p:cNvPr id="7" name="Picture Placeholder 6" descr="A building with many windows&#10;&#10;Description automatically generated">
            <a:extLst>
              <a:ext uri="{FF2B5EF4-FFF2-40B4-BE49-F238E27FC236}">
                <a16:creationId xmlns:a16="http://schemas.microsoft.com/office/drawing/2014/main" id="{64C12C91-34E3-13E4-91E2-CC3A3DEAE7F3}"/>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2918"/>
          <a:stretch/>
        </p:blipFill>
        <p:spPr>
          <a:xfrm>
            <a:off x="6157913" y="0"/>
            <a:ext cx="2986087" cy="5143500"/>
          </a:xfrm>
        </p:spPr>
      </p:pic>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altLang="en-US" sz="1200" b="1" spc="300" dirty="0">
                <a:solidFill>
                  <a:schemeClr val="bg1"/>
                </a:solidFill>
                <a:latin typeface="+mj-lt"/>
                <a:ea typeface="Meiryo" panose="020B0604030504040204" pitchFamily="34" charset="-128"/>
              </a:rPr>
              <a:t>クイズ</a:t>
            </a:r>
          </a:p>
        </p:txBody>
      </p:sp>
    </p:spTree>
    <p:extLst>
      <p:ext uri="{BB962C8B-B14F-4D97-AF65-F5344CB8AC3E}">
        <p14:creationId xmlns:p14="http://schemas.microsoft.com/office/powerpoint/2010/main" val="1359635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5CD5-F561-5898-2A31-961300582627}"/>
              </a:ext>
            </a:extLst>
          </p:cNvPr>
          <p:cNvSpPr>
            <a:spLocks noGrp="1"/>
          </p:cNvSpPr>
          <p:nvPr>
            <p:ph type="title"/>
          </p:nvPr>
        </p:nvSpPr>
        <p:spPr>
          <a:xfrm>
            <a:off x="3263201" y="365760"/>
            <a:ext cx="5513198" cy="398571"/>
          </a:xfrm>
        </p:spPr>
        <p:txBody>
          <a:bodyPr rtlCol="0"/>
          <a:lstStyle/>
          <a:p>
            <a:pPr rtl="0"/>
            <a:r>
              <a:rPr lang="ja-JP" altLang="en-US" dirty="0">
                <a:ea typeface="Meiryo" panose="020B0604030504040204" pitchFamily="34" charset="-128"/>
              </a:rPr>
              <a:t>マイクロプラスチックとは何か </a:t>
            </a:r>
          </a:p>
        </p:txBody>
      </p:sp>
      <p:pic>
        <p:nvPicPr>
          <p:cNvPr id="8" name="Picture Placeholder 7" descr="A hand holding blue granules&#10;&#10;Description automatically generated">
            <a:extLst>
              <a:ext uri="{FF2B5EF4-FFF2-40B4-BE49-F238E27FC236}">
                <a16:creationId xmlns:a16="http://schemas.microsoft.com/office/drawing/2014/main" id="{50B60CB2-9222-7FD1-7276-5E428A513D5A}"/>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6450" r="6450"/>
          <a:stretch/>
        </p:blipFill>
        <p:spPr>
          <a:xfrm>
            <a:off x="0" y="0"/>
            <a:ext cx="2986087" cy="5143500"/>
          </a:xfrm>
        </p:spPr>
      </p:pic>
      <p:sp>
        <p:nvSpPr>
          <p:cNvPr id="9" name="Rectangle 8">
            <a:extLst>
              <a:ext uri="{FF2B5EF4-FFF2-40B4-BE49-F238E27FC236}">
                <a16:creationId xmlns:a16="http://schemas.microsoft.com/office/drawing/2014/main" id="{9D6C355B-89AB-5668-F244-01973BD08FED}"/>
              </a:ext>
            </a:extLst>
          </p:cNvPr>
          <p:cNvSpPr/>
          <p:nvPr/>
        </p:nvSpPr>
        <p:spPr>
          <a:xfrm>
            <a:off x="2986088" y="1016874"/>
            <a:ext cx="6157912" cy="1141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pPr marL="0" marR="0" lvl="0" indent="0" algn="l" defTabSz="457200" rtl="0" eaLnBrk="1" fontAlgn="auto" latinLnBrk="0" hangingPunct="1">
              <a:lnSpc>
                <a:spcPct val="100000"/>
              </a:lnSpc>
              <a:spcBef>
                <a:spcPts val="1000"/>
              </a:spcBef>
              <a:spcAft>
                <a:spcPts val="0"/>
              </a:spcAft>
              <a:buClr>
                <a:srgbClr val="666666"/>
              </a:buClr>
              <a:buSzTx/>
              <a:buFontTx/>
              <a:buNone/>
              <a:tabLst/>
              <a:defRPr/>
            </a:pPr>
            <a:r>
              <a:rPr lang="ja-JP" altLang="en-US" sz="1600" b="1" i="0" u="none" strike="noStrike" kern="1200" cap="none" spc="0" normalizeH="0" dirty="0">
                <a:ln>
                  <a:noFill/>
                </a:ln>
                <a:solidFill>
                  <a:srgbClr val="2BC275"/>
                </a:solidFill>
                <a:effectLst/>
                <a:uLnTx/>
                <a:uFillTx/>
                <a:latin typeface="Artifakt ElementOfc"/>
                <a:ea typeface="Meiryo" panose="020B0604030504040204" pitchFamily="34" charset="-128"/>
                <a:cs typeface="+mn-cs"/>
              </a:rPr>
              <a:t>マイクロプラスチック</a:t>
            </a:r>
            <a:r>
              <a:rPr lang="ja-JP" altLang="en-US" sz="16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は直径 </a:t>
            </a:r>
            <a:r>
              <a:rPr lang="en-US" altLang="ja-JP" sz="16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5 mm </a:t>
            </a:r>
            <a:r>
              <a:rPr lang="ja-JP" altLang="en-US" sz="16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以下の微小なプラスチック粒子で、化粧品、衣類、プラスチックのストローなど、さまざまな素材から発生します。 </a:t>
            </a:r>
          </a:p>
        </p:txBody>
      </p:sp>
      <p:cxnSp>
        <p:nvCxnSpPr>
          <p:cNvPr id="27" name="Straight Connector 26">
            <a:extLst>
              <a:ext uri="{FF2B5EF4-FFF2-40B4-BE49-F238E27FC236}">
                <a16:creationId xmlns:a16="http://schemas.microsoft.com/office/drawing/2014/main" id="{69E8D603-C25A-181F-CC7C-CBE81B11E6E9}"/>
              </a:ext>
            </a:extLst>
          </p:cNvPr>
          <p:cNvCxnSpPr>
            <a:cxnSpLocks/>
          </p:cNvCxnSpPr>
          <p:nvPr/>
        </p:nvCxnSpPr>
        <p:spPr>
          <a:xfrm>
            <a:off x="3263201" y="3672801"/>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11D728E-A72C-3443-6D30-8E5CCD85390B}"/>
              </a:ext>
            </a:extLst>
          </p:cNvPr>
          <p:cNvSpPr txBox="1"/>
          <p:nvPr/>
        </p:nvSpPr>
        <p:spPr>
          <a:xfrm>
            <a:off x="4032250" y="2430168"/>
            <a:ext cx="4744149" cy="1003204"/>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300"/>
              </a:spcAft>
              <a:buClr>
                <a:srgbClr val="666666"/>
              </a:buClr>
              <a:buSzTx/>
              <a:buFontTx/>
              <a:buNone/>
              <a:tabLst/>
              <a:defRPr/>
            </a:pPr>
            <a:r>
              <a:rPr lang="ja-JP" altLang="en-US" sz="13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マイクロプラスチックは、河川や海洋、さらには水道水など、 </a:t>
            </a:r>
            <a:br>
              <a:rPr kumimoji="0" lang="ja-JP" altLang="en-US" sz="1300" b="1"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rPr>
            </a:br>
            <a:r>
              <a:rPr lang="ja-JP" altLang="en-US" sz="13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さまざまな環境下で見られます。</a:t>
            </a:r>
          </a:p>
          <a:p>
            <a:pPr marL="0" marR="0" lvl="0" indent="0" algn="l" defTabSz="457200" rtl="0" eaLnBrk="1" fontAlgn="auto" latinLnBrk="0" hangingPunct="1">
              <a:lnSpc>
                <a:spcPct val="100000"/>
              </a:lnSpc>
              <a:spcBef>
                <a:spcPts val="0"/>
              </a:spcBef>
              <a:spcAft>
                <a:spcPts val="300"/>
              </a:spcAft>
              <a:buClr>
                <a:srgbClr val="666666"/>
              </a:buClr>
              <a:buSzTx/>
              <a:buFontTx/>
              <a:buNone/>
              <a:tabLst/>
              <a:defRPr/>
            </a:pPr>
            <a:r>
              <a:rPr lang="ja-JP" altLang="en-US" sz="13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魚などの水生動物が摂取したり、食物連鎖を伝わって人間にも影響を及ぼす可能性があります。 </a:t>
            </a:r>
          </a:p>
        </p:txBody>
      </p:sp>
      <p:sp>
        <p:nvSpPr>
          <p:cNvPr id="13" name="Oval 12">
            <a:extLst>
              <a:ext uri="{FF2B5EF4-FFF2-40B4-BE49-F238E27FC236}">
                <a16:creationId xmlns:a16="http://schemas.microsoft.com/office/drawing/2014/main" id="{A0760101-1B50-70FC-018D-8F5A02039F86}"/>
              </a:ext>
            </a:extLst>
          </p:cNvPr>
          <p:cNvSpPr/>
          <p:nvPr/>
        </p:nvSpPr>
        <p:spPr>
          <a:xfrm flipH="1">
            <a:off x="3263201" y="2430167"/>
            <a:ext cx="571797" cy="57179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3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nvGrpSpPr>
          <p:cNvPr id="29" name="Group 28">
            <a:extLst>
              <a:ext uri="{FF2B5EF4-FFF2-40B4-BE49-F238E27FC236}">
                <a16:creationId xmlns:a16="http://schemas.microsoft.com/office/drawing/2014/main" id="{8146795A-8120-36AB-AE99-3D7A8451F423}"/>
              </a:ext>
            </a:extLst>
          </p:cNvPr>
          <p:cNvGrpSpPr>
            <a:grpSpLocks noChangeAspect="1"/>
          </p:cNvGrpSpPr>
          <p:nvPr/>
        </p:nvGrpSpPr>
        <p:grpSpPr>
          <a:xfrm>
            <a:off x="3431378" y="2578905"/>
            <a:ext cx="235443" cy="274320"/>
            <a:chOff x="12038013" y="3128963"/>
            <a:chExt cx="24015700" cy="27981275"/>
          </a:xfrm>
          <a:solidFill>
            <a:schemeClr val="tx1"/>
          </a:solidFill>
        </p:grpSpPr>
        <p:sp>
          <p:nvSpPr>
            <p:cNvPr id="30" name="Freeform 44">
              <a:extLst>
                <a:ext uri="{FF2B5EF4-FFF2-40B4-BE49-F238E27FC236}">
                  <a16:creationId xmlns:a16="http://schemas.microsoft.com/office/drawing/2014/main" id="{3ADDF4C8-9C1B-AF26-2D20-554B327448D2}"/>
                </a:ext>
              </a:extLst>
            </p:cNvPr>
            <p:cNvSpPr>
              <a:spLocks noEditPoints="1"/>
            </p:cNvSpPr>
            <p:nvPr/>
          </p:nvSpPr>
          <p:spPr bwMode="auto">
            <a:xfrm>
              <a:off x="28725813" y="23906163"/>
              <a:ext cx="5368925" cy="7204075"/>
            </a:xfrm>
            <a:custGeom>
              <a:avLst/>
              <a:gdLst>
                <a:gd name="T0" fmla="*/ 356 w 592"/>
                <a:gd name="T1" fmla="*/ 28 h 796"/>
                <a:gd name="T2" fmla="*/ 296 w 592"/>
                <a:gd name="T3" fmla="*/ 0 h 796"/>
                <a:gd name="T4" fmla="*/ 236 w 592"/>
                <a:gd name="T5" fmla="*/ 28 h 796"/>
                <a:gd name="T6" fmla="*/ 121 w 592"/>
                <a:gd name="T7" fmla="*/ 183 h 796"/>
                <a:gd name="T8" fmla="*/ 0 w 592"/>
                <a:gd name="T9" fmla="*/ 500 h 796"/>
                <a:gd name="T10" fmla="*/ 86 w 592"/>
                <a:gd name="T11" fmla="*/ 709 h 796"/>
                <a:gd name="T12" fmla="*/ 296 w 592"/>
                <a:gd name="T13" fmla="*/ 796 h 796"/>
                <a:gd name="T14" fmla="*/ 505 w 592"/>
                <a:gd name="T15" fmla="*/ 709 h 796"/>
                <a:gd name="T16" fmla="*/ 592 w 592"/>
                <a:gd name="T17" fmla="*/ 500 h 796"/>
                <a:gd name="T18" fmla="*/ 471 w 592"/>
                <a:gd name="T19" fmla="*/ 183 h 796"/>
                <a:gd name="T20" fmla="*/ 356 w 592"/>
                <a:gd name="T21" fmla="*/ 28 h 796"/>
                <a:gd name="T22" fmla="*/ 296 w 592"/>
                <a:gd name="T23" fmla="*/ 638 h 796"/>
                <a:gd name="T24" fmla="*/ 157 w 592"/>
                <a:gd name="T25" fmla="*/ 500 h 796"/>
                <a:gd name="T26" fmla="*/ 252 w 592"/>
                <a:gd name="T27" fmla="*/ 270 h 796"/>
                <a:gd name="T28" fmla="*/ 296 w 592"/>
                <a:gd name="T29" fmla="*/ 207 h 796"/>
                <a:gd name="T30" fmla="*/ 338 w 592"/>
                <a:gd name="T31" fmla="*/ 269 h 796"/>
                <a:gd name="T32" fmla="*/ 434 w 592"/>
                <a:gd name="T33" fmla="*/ 500 h 796"/>
                <a:gd name="T34" fmla="*/ 296 w 592"/>
                <a:gd name="T35" fmla="*/ 63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2" h="796">
                  <a:moveTo>
                    <a:pt x="356" y="28"/>
                  </a:moveTo>
                  <a:cubicBezTo>
                    <a:pt x="341" y="10"/>
                    <a:pt x="319" y="0"/>
                    <a:pt x="296" y="0"/>
                  </a:cubicBezTo>
                  <a:cubicBezTo>
                    <a:pt x="273" y="0"/>
                    <a:pt x="251" y="10"/>
                    <a:pt x="236" y="28"/>
                  </a:cubicBezTo>
                  <a:cubicBezTo>
                    <a:pt x="234" y="30"/>
                    <a:pt x="178" y="96"/>
                    <a:pt x="121" y="183"/>
                  </a:cubicBezTo>
                  <a:cubicBezTo>
                    <a:pt x="41" y="308"/>
                    <a:pt x="0" y="414"/>
                    <a:pt x="0" y="500"/>
                  </a:cubicBezTo>
                  <a:cubicBezTo>
                    <a:pt x="0" y="579"/>
                    <a:pt x="31" y="653"/>
                    <a:pt x="86" y="709"/>
                  </a:cubicBezTo>
                  <a:cubicBezTo>
                    <a:pt x="142" y="765"/>
                    <a:pt x="217" y="796"/>
                    <a:pt x="296" y="796"/>
                  </a:cubicBezTo>
                  <a:cubicBezTo>
                    <a:pt x="375" y="796"/>
                    <a:pt x="449" y="765"/>
                    <a:pt x="505" y="709"/>
                  </a:cubicBezTo>
                  <a:cubicBezTo>
                    <a:pt x="561" y="653"/>
                    <a:pt x="592" y="579"/>
                    <a:pt x="592" y="500"/>
                  </a:cubicBezTo>
                  <a:cubicBezTo>
                    <a:pt x="592" y="414"/>
                    <a:pt x="551" y="308"/>
                    <a:pt x="471" y="183"/>
                  </a:cubicBezTo>
                  <a:cubicBezTo>
                    <a:pt x="414" y="96"/>
                    <a:pt x="358" y="30"/>
                    <a:pt x="356" y="28"/>
                  </a:cubicBezTo>
                  <a:close/>
                  <a:moveTo>
                    <a:pt x="296" y="638"/>
                  </a:moveTo>
                  <a:cubicBezTo>
                    <a:pt x="220" y="638"/>
                    <a:pt x="157" y="576"/>
                    <a:pt x="157" y="500"/>
                  </a:cubicBezTo>
                  <a:cubicBezTo>
                    <a:pt x="157" y="469"/>
                    <a:pt x="170" y="399"/>
                    <a:pt x="252" y="270"/>
                  </a:cubicBezTo>
                  <a:cubicBezTo>
                    <a:pt x="267" y="247"/>
                    <a:pt x="282" y="226"/>
                    <a:pt x="296" y="207"/>
                  </a:cubicBezTo>
                  <a:cubicBezTo>
                    <a:pt x="309" y="225"/>
                    <a:pt x="324" y="246"/>
                    <a:pt x="338" y="269"/>
                  </a:cubicBezTo>
                  <a:cubicBezTo>
                    <a:pt x="422" y="398"/>
                    <a:pt x="434" y="469"/>
                    <a:pt x="434" y="500"/>
                  </a:cubicBezTo>
                  <a:cubicBezTo>
                    <a:pt x="434" y="576"/>
                    <a:pt x="372" y="638"/>
                    <a:pt x="296" y="6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31" name="Freeform 45">
              <a:extLst>
                <a:ext uri="{FF2B5EF4-FFF2-40B4-BE49-F238E27FC236}">
                  <a16:creationId xmlns:a16="http://schemas.microsoft.com/office/drawing/2014/main" id="{CF5998DA-2F35-871F-D938-C07E3576BEB2}"/>
                </a:ext>
              </a:extLst>
            </p:cNvPr>
            <p:cNvSpPr>
              <a:spLocks noEditPoints="1"/>
            </p:cNvSpPr>
            <p:nvPr/>
          </p:nvSpPr>
          <p:spPr bwMode="auto">
            <a:xfrm>
              <a:off x="12038013" y="3128963"/>
              <a:ext cx="24015700" cy="20008850"/>
            </a:xfrm>
            <a:custGeom>
              <a:avLst/>
              <a:gdLst>
                <a:gd name="T0" fmla="*/ 2527 w 2648"/>
                <a:gd name="T1" fmla="*/ 1795 h 2211"/>
                <a:gd name="T2" fmla="*/ 2470 w 2648"/>
                <a:gd name="T3" fmla="*/ 1134 h 2211"/>
                <a:gd name="T4" fmla="*/ 2083 w 2648"/>
                <a:gd name="T5" fmla="*/ 748 h 2211"/>
                <a:gd name="T6" fmla="*/ 1533 w 2648"/>
                <a:gd name="T7" fmla="*/ 691 h 2211"/>
                <a:gd name="T8" fmla="*/ 1454 w 2648"/>
                <a:gd name="T9" fmla="*/ 573 h 2211"/>
                <a:gd name="T10" fmla="*/ 1116 w 2648"/>
                <a:gd name="T11" fmla="*/ 651 h 2211"/>
                <a:gd name="T12" fmla="*/ 958 w 2648"/>
                <a:gd name="T13" fmla="*/ 696 h 2211"/>
                <a:gd name="T14" fmla="*/ 907 w 2648"/>
                <a:gd name="T15" fmla="*/ 417 h 2211"/>
                <a:gd name="T16" fmla="*/ 1067 w 2648"/>
                <a:gd name="T17" fmla="*/ 338 h 2211"/>
                <a:gd name="T18" fmla="*/ 988 w 2648"/>
                <a:gd name="T19" fmla="*/ 0 h 2211"/>
                <a:gd name="T20" fmla="*/ 0 w 2648"/>
                <a:gd name="T21" fmla="*/ 79 h 2211"/>
                <a:gd name="T22" fmla="*/ 79 w 2648"/>
                <a:gd name="T23" fmla="*/ 417 h 2211"/>
                <a:gd name="T24" fmla="*/ 121 w 2648"/>
                <a:gd name="T25" fmla="*/ 794 h 2211"/>
                <a:gd name="T26" fmla="*/ 334 w 2648"/>
                <a:gd name="T27" fmla="*/ 1308 h 2211"/>
                <a:gd name="T28" fmla="*/ 848 w 2648"/>
                <a:gd name="T29" fmla="*/ 1521 h 2211"/>
                <a:gd name="T30" fmla="*/ 1116 w 2648"/>
                <a:gd name="T31" fmla="*/ 1560 h 2211"/>
                <a:gd name="T32" fmla="*/ 1454 w 2648"/>
                <a:gd name="T33" fmla="*/ 1639 h 2211"/>
                <a:gd name="T34" fmla="*/ 1533 w 2648"/>
                <a:gd name="T35" fmla="*/ 1515 h 2211"/>
                <a:gd name="T36" fmla="*/ 1741 w 2648"/>
                <a:gd name="T37" fmla="*/ 1566 h 2211"/>
                <a:gd name="T38" fmla="*/ 1660 w 2648"/>
                <a:gd name="T39" fmla="*/ 1795 h 2211"/>
                <a:gd name="T40" fmla="*/ 1581 w 2648"/>
                <a:gd name="T41" fmla="*/ 2133 h 2211"/>
                <a:gd name="T42" fmla="*/ 2569 w 2648"/>
                <a:gd name="T43" fmla="*/ 2211 h 2211"/>
                <a:gd name="T44" fmla="*/ 2648 w 2648"/>
                <a:gd name="T45" fmla="*/ 1874 h 2211"/>
                <a:gd name="T46" fmla="*/ 158 w 2648"/>
                <a:gd name="T47" fmla="*/ 158 h 2211"/>
                <a:gd name="T48" fmla="*/ 909 w 2648"/>
                <a:gd name="T49" fmla="*/ 259 h 2211"/>
                <a:gd name="T50" fmla="*/ 158 w 2648"/>
                <a:gd name="T51" fmla="*/ 259 h 2211"/>
                <a:gd name="T52" fmla="*/ 848 w 2648"/>
                <a:gd name="T53" fmla="*/ 1363 h 2211"/>
                <a:gd name="T54" fmla="*/ 445 w 2648"/>
                <a:gd name="T55" fmla="*/ 1197 h 2211"/>
                <a:gd name="T56" fmla="*/ 279 w 2648"/>
                <a:gd name="T57" fmla="*/ 794 h 2211"/>
                <a:gd name="T58" fmla="*/ 750 w 2648"/>
                <a:gd name="T59" fmla="*/ 417 h 2211"/>
                <a:gd name="T60" fmla="*/ 958 w 2648"/>
                <a:gd name="T61" fmla="*/ 854 h 2211"/>
                <a:gd name="T62" fmla="*/ 1116 w 2648"/>
                <a:gd name="T63" fmla="*/ 1363 h 2211"/>
                <a:gd name="T64" fmla="*/ 1274 w 2648"/>
                <a:gd name="T65" fmla="*/ 730 h 2211"/>
                <a:gd name="T66" fmla="*/ 1374 w 2648"/>
                <a:gd name="T67" fmla="*/ 1481 h 2211"/>
                <a:gd name="T68" fmla="*/ 1274 w 2648"/>
                <a:gd name="T69" fmla="*/ 730 h 2211"/>
                <a:gd name="T70" fmla="*/ 1533 w 2648"/>
                <a:gd name="T71" fmla="*/ 1358 h 2211"/>
                <a:gd name="T72" fmla="*/ 1800 w 2648"/>
                <a:gd name="T73" fmla="*/ 848 h 2211"/>
                <a:gd name="T74" fmla="*/ 2203 w 2648"/>
                <a:gd name="T75" fmla="*/ 1015 h 2211"/>
                <a:gd name="T76" fmla="*/ 2369 w 2648"/>
                <a:gd name="T77" fmla="*/ 1417 h 2211"/>
                <a:gd name="T78" fmla="*/ 1898 w 2648"/>
                <a:gd name="T79" fmla="*/ 1795 h 2211"/>
                <a:gd name="T80" fmla="*/ 1690 w 2648"/>
                <a:gd name="T81" fmla="*/ 1358 h 2211"/>
                <a:gd name="T82" fmla="*/ 1739 w 2648"/>
                <a:gd name="T83" fmla="*/ 2054 h 2211"/>
                <a:gd name="T84" fmla="*/ 1741 w 2648"/>
                <a:gd name="T85" fmla="*/ 1953 h 2211"/>
                <a:gd name="T86" fmla="*/ 2490 w 2648"/>
                <a:gd name="T87" fmla="*/ 2054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8" h="2211">
                  <a:moveTo>
                    <a:pt x="2569" y="1795"/>
                  </a:moveTo>
                  <a:cubicBezTo>
                    <a:pt x="2527" y="1795"/>
                    <a:pt x="2527" y="1795"/>
                    <a:pt x="2527" y="1795"/>
                  </a:cubicBezTo>
                  <a:cubicBezTo>
                    <a:pt x="2527" y="1417"/>
                    <a:pt x="2527" y="1417"/>
                    <a:pt x="2527" y="1417"/>
                  </a:cubicBezTo>
                  <a:cubicBezTo>
                    <a:pt x="2527" y="1319"/>
                    <a:pt x="2508" y="1224"/>
                    <a:pt x="2470" y="1134"/>
                  </a:cubicBezTo>
                  <a:cubicBezTo>
                    <a:pt x="2433" y="1048"/>
                    <a:pt x="2381" y="970"/>
                    <a:pt x="2314" y="903"/>
                  </a:cubicBezTo>
                  <a:cubicBezTo>
                    <a:pt x="2247" y="837"/>
                    <a:pt x="2170" y="784"/>
                    <a:pt x="2083" y="748"/>
                  </a:cubicBezTo>
                  <a:cubicBezTo>
                    <a:pt x="1994" y="710"/>
                    <a:pt x="1899" y="691"/>
                    <a:pt x="1800" y="691"/>
                  </a:cubicBezTo>
                  <a:cubicBezTo>
                    <a:pt x="1533" y="691"/>
                    <a:pt x="1533" y="691"/>
                    <a:pt x="1533" y="691"/>
                  </a:cubicBezTo>
                  <a:cubicBezTo>
                    <a:pt x="1533" y="651"/>
                    <a:pt x="1533" y="651"/>
                    <a:pt x="1533" y="651"/>
                  </a:cubicBezTo>
                  <a:cubicBezTo>
                    <a:pt x="1533" y="608"/>
                    <a:pt x="1497" y="573"/>
                    <a:pt x="1454" y="573"/>
                  </a:cubicBezTo>
                  <a:cubicBezTo>
                    <a:pt x="1195" y="573"/>
                    <a:pt x="1195" y="573"/>
                    <a:pt x="1195" y="573"/>
                  </a:cubicBezTo>
                  <a:cubicBezTo>
                    <a:pt x="1152" y="573"/>
                    <a:pt x="1116" y="608"/>
                    <a:pt x="1116" y="651"/>
                  </a:cubicBezTo>
                  <a:cubicBezTo>
                    <a:pt x="1116" y="696"/>
                    <a:pt x="1116" y="696"/>
                    <a:pt x="1116" y="696"/>
                  </a:cubicBezTo>
                  <a:cubicBezTo>
                    <a:pt x="958" y="696"/>
                    <a:pt x="958" y="696"/>
                    <a:pt x="958" y="696"/>
                  </a:cubicBezTo>
                  <a:cubicBezTo>
                    <a:pt x="930" y="696"/>
                    <a:pt x="907" y="673"/>
                    <a:pt x="907" y="645"/>
                  </a:cubicBezTo>
                  <a:cubicBezTo>
                    <a:pt x="907" y="417"/>
                    <a:pt x="907" y="417"/>
                    <a:pt x="907" y="417"/>
                  </a:cubicBezTo>
                  <a:cubicBezTo>
                    <a:pt x="988" y="417"/>
                    <a:pt x="988" y="417"/>
                    <a:pt x="988" y="417"/>
                  </a:cubicBezTo>
                  <a:cubicBezTo>
                    <a:pt x="1032" y="417"/>
                    <a:pt x="1067" y="381"/>
                    <a:pt x="1067" y="338"/>
                  </a:cubicBezTo>
                  <a:cubicBezTo>
                    <a:pt x="1067" y="79"/>
                    <a:pt x="1067" y="79"/>
                    <a:pt x="1067" y="79"/>
                  </a:cubicBezTo>
                  <a:cubicBezTo>
                    <a:pt x="1067" y="36"/>
                    <a:pt x="1032" y="0"/>
                    <a:pt x="988" y="0"/>
                  </a:cubicBezTo>
                  <a:cubicBezTo>
                    <a:pt x="79" y="0"/>
                    <a:pt x="79" y="0"/>
                    <a:pt x="79" y="0"/>
                  </a:cubicBezTo>
                  <a:cubicBezTo>
                    <a:pt x="36" y="0"/>
                    <a:pt x="0" y="36"/>
                    <a:pt x="0" y="79"/>
                  </a:cubicBezTo>
                  <a:cubicBezTo>
                    <a:pt x="0" y="338"/>
                    <a:pt x="0" y="338"/>
                    <a:pt x="0" y="338"/>
                  </a:cubicBezTo>
                  <a:cubicBezTo>
                    <a:pt x="0" y="381"/>
                    <a:pt x="36" y="417"/>
                    <a:pt x="79" y="417"/>
                  </a:cubicBezTo>
                  <a:cubicBezTo>
                    <a:pt x="121" y="417"/>
                    <a:pt x="121" y="417"/>
                    <a:pt x="121" y="417"/>
                  </a:cubicBezTo>
                  <a:cubicBezTo>
                    <a:pt x="121" y="794"/>
                    <a:pt x="121" y="794"/>
                    <a:pt x="121" y="794"/>
                  </a:cubicBezTo>
                  <a:cubicBezTo>
                    <a:pt x="121" y="893"/>
                    <a:pt x="140" y="988"/>
                    <a:pt x="178" y="1077"/>
                  </a:cubicBezTo>
                  <a:cubicBezTo>
                    <a:pt x="215" y="1164"/>
                    <a:pt x="267" y="1242"/>
                    <a:pt x="334" y="1308"/>
                  </a:cubicBezTo>
                  <a:cubicBezTo>
                    <a:pt x="401" y="1375"/>
                    <a:pt x="478" y="1427"/>
                    <a:pt x="565" y="1464"/>
                  </a:cubicBezTo>
                  <a:cubicBezTo>
                    <a:pt x="654" y="1502"/>
                    <a:pt x="749" y="1521"/>
                    <a:pt x="848" y="1521"/>
                  </a:cubicBezTo>
                  <a:cubicBezTo>
                    <a:pt x="1116" y="1521"/>
                    <a:pt x="1116" y="1521"/>
                    <a:pt x="1116" y="1521"/>
                  </a:cubicBezTo>
                  <a:cubicBezTo>
                    <a:pt x="1116" y="1560"/>
                    <a:pt x="1116" y="1560"/>
                    <a:pt x="1116" y="1560"/>
                  </a:cubicBezTo>
                  <a:cubicBezTo>
                    <a:pt x="1116" y="1604"/>
                    <a:pt x="1152" y="1639"/>
                    <a:pt x="1195" y="1639"/>
                  </a:cubicBezTo>
                  <a:cubicBezTo>
                    <a:pt x="1454" y="1639"/>
                    <a:pt x="1454" y="1639"/>
                    <a:pt x="1454" y="1639"/>
                  </a:cubicBezTo>
                  <a:cubicBezTo>
                    <a:pt x="1497" y="1639"/>
                    <a:pt x="1533" y="1604"/>
                    <a:pt x="1533" y="1560"/>
                  </a:cubicBezTo>
                  <a:cubicBezTo>
                    <a:pt x="1533" y="1515"/>
                    <a:pt x="1533" y="1515"/>
                    <a:pt x="1533" y="1515"/>
                  </a:cubicBezTo>
                  <a:cubicBezTo>
                    <a:pt x="1690" y="1515"/>
                    <a:pt x="1690" y="1515"/>
                    <a:pt x="1690" y="1515"/>
                  </a:cubicBezTo>
                  <a:cubicBezTo>
                    <a:pt x="1718" y="1515"/>
                    <a:pt x="1741" y="1538"/>
                    <a:pt x="1741" y="1566"/>
                  </a:cubicBezTo>
                  <a:cubicBezTo>
                    <a:pt x="1741" y="1795"/>
                    <a:pt x="1741" y="1795"/>
                    <a:pt x="1741" y="1795"/>
                  </a:cubicBezTo>
                  <a:cubicBezTo>
                    <a:pt x="1660" y="1795"/>
                    <a:pt x="1660" y="1795"/>
                    <a:pt x="1660" y="1795"/>
                  </a:cubicBezTo>
                  <a:cubicBezTo>
                    <a:pt x="1616" y="1795"/>
                    <a:pt x="1581" y="1830"/>
                    <a:pt x="1581" y="1874"/>
                  </a:cubicBezTo>
                  <a:cubicBezTo>
                    <a:pt x="1581" y="2133"/>
                    <a:pt x="1581" y="2133"/>
                    <a:pt x="1581" y="2133"/>
                  </a:cubicBezTo>
                  <a:cubicBezTo>
                    <a:pt x="1581" y="2176"/>
                    <a:pt x="1616" y="2211"/>
                    <a:pt x="1660" y="2211"/>
                  </a:cubicBezTo>
                  <a:cubicBezTo>
                    <a:pt x="2569" y="2211"/>
                    <a:pt x="2569" y="2211"/>
                    <a:pt x="2569" y="2211"/>
                  </a:cubicBezTo>
                  <a:cubicBezTo>
                    <a:pt x="2612" y="2211"/>
                    <a:pt x="2648" y="2176"/>
                    <a:pt x="2648" y="2133"/>
                  </a:cubicBezTo>
                  <a:cubicBezTo>
                    <a:pt x="2648" y="1874"/>
                    <a:pt x="2648" y="1874"/>
                    <a:pt x="2648" y="1874"/>
                  </a:cubicBezTo>
                  <a:cubicBezTo>
                    <a:pt x="2648" y="1830"/>
                    <a:pt x="2612" y="1795"/>
                    <a:pt x="2569" y="1795"/>
                  </a:cubicBezTo>
                  <a:close/>
                  <a:moveTo>
                    <a:pt x="158" y="158"/>
                  </a:moveTo>
                  <a:cubicBezTo>
                    <a:pt x="909" y="158"/>
                    <a:pt x="909" y="158"/>
                    <a:pt x="909" y="158"/>
                  </a:cubicBezTo>
                  <a:cubicBezTo>
                    <a:pt x="909" y="259"/>
                    <a:pt x="909" y="259"/>
                    <a:pt x="909" y="259"/>
                  </a:cubicBezTo>
                  <a:cubicBezTo>
                    <a:pt x="907" y="259"/>
                    <a:pt x="907" y="259"/>
                    <a:pt x="907" y="259"/>
                  </a:cubicBezTo>
                  <a:cubicBezTo>
                    <a:pt x="158" y="259"/>
                    <a:pt x="158" y="259"/>
                    <a:pt x="158" y="259"/>
                  </a:cubicBezTo>
                  <a:lnTo>
                    <a:pt x="158" y="158"/>
                  </a:lnTo>
                  <a:close/>
                  <a:moveTo>
                    <a:pt x="848" y="1363"/>
                  </a:moveTo>
                  <a:cubicBezTo>
                    <a:pt x="771" y="1363"/>
                    <a:pt x="696" y="1348"/>
                    <a:pt x="626" y="1319"/>
                  </a:cubicBezTo>
                  <a:cubicBezTo>
                    <a:pt x="558" y="1290"/>
                    <a:pt x="498" y="1249"/>
                    <a:pt x="445" y="1197"/>
                  </a:cubicBezTo>
                  <a:cubicBezTo>
                    <a:pt x="393" y="1144"/>
                    <a:pt x="352" y="1084"/>
                    <a:pt x="323" y="1016"/>
                  </a:cubicBezTo>
                  <a:cubicBezTo>
                    <a:pt x="294" y="946"/>
                    <a:pt x="279" y="871"/>
                    <a:pt x="279" y="794"/>
                  </a:cubicBezTo>
                  <a:cubicBezTo>
                    <a:pt x="279" y="417"/>
                    <a:pt x="279" y="417"/>
                    <a:pt x="279" y="417"/>
                  </a:cubicBezTo>
                  <a:cubicBezTo>
                    <a:pt x="750" y="417"/>
                    <a:pt x="750" y="417"/>
                    <a:pt x="750" y="417"/>
                  </a:cubicBezTo>
                  <a:cubicBezTo>
                    <a:pt x="750" y="645"/>
                    <a:pt x="750" y="645"/>
                    <a:pt x="750" y="645"/>
                  </a:cubicBezTo>
                  <a:cubicBezTo>
                    <a:pt x="750" y="760"/>
                    <a:pt x="843" y="854"/>
                    <a:pt x="958" y="854"/>
                  </a:cubicBezTo>
                  <a:cubicBezTo>
                    <a:pt x="1116" y="854"/>
                    <a:pt x="1116" y="854"/>
                    <a:pt x="1116" y="854"/>
                  </a:cubicBezTo>
                  <a:cubicBezTo>
                    <a:pt x="1116" y="1363"/>
                    <a:pt x="1116" y="1363"/>
                    <a:pt x="1116" y="1363"/>
                  </a:cubicBezTo>
                  <a:lnTo>
                    <a:pt x="848" y="1363"/>
                  </a:lnTo>
                  <a:close/>
                  <a:moveTo>
                    <a:pt x="1274" y="730"/>
                  </a:moveTo>
                  <a:cubicBezTo>
                    <a:pt x="1374" y="730"/>
                    <a:pt x="1374" y="730"/>
                    <a:pt x="1374" y="730"/>
                  </a:cubicBezTo>
                  <a:cubicBezTo>
                    <a:pt x="1374" y="1481"/>
                    <a:pt x="1374" y="1481"/>
                    <a:pt x="1374" y="1481"/>
                  </a:cubicBezTo>
                  <a:cubicBezTo>
                    <a:pt x="1274" y="1481"/>
                    <a:pt x="1274" y="1481"/>
                    <a:pt x="1274" y="1481"/>
                  </a:cubicBezTo>
                  <a:lnTo>
                    <a:pt x="1274" y="730"/>
                  </a:lnTo>
                  <a:close/>
                  <a:moveTo>
                    <a:pt x="1690" y="1358"/>
                  </a:moveTo>
                  <a:cubicBezTo>
                    <a:pt x="1533" y="1358"/>
                    <a:pt x="1533" y="1358"/>
                    <a:pt x="1533" y="1358"/>
                  </a:cubicBezTo>
                  <a:cubicBezTo>
                    <a:pt x="1533" y="848"/>
                    <a:pt x="1533" y="848"/>
                    <a:pt x="1533" y="848"/>
                  </a:cubicBezTo>
                  <a:cubicBezTo>
                    <a:pt x="1800" y="848"/>
                    <a:pt x="1800" y="848"/>
                    <a:pt x="1800" y="848"/>
                  </a:cubicBezTo>
                  <a:cubicBezTo>
                    <a:pt x="1877" y="848"/>
                    <a:pt x="1952" y="863"/>
                    <a:pt x="2022" y="893"/>
                  </a:cubicBezTo>
                  <a:cubicBezTo>
                    <a:pt x="2090" y="922"/>
                    <a:pt x="2150" y="963"/>
                    <a:pt x="2203" y="1015"/>
                  </a:cubicBezTo>
                  <a:cubicBezTo>
                    <a:pt x="2255" y="1067"/>
                    <a:pt x="2296" y="1128"/>
                    <a:pt x="2325" y="1196"/>
                  </a:cubicBezTo>
                  <a:cubicBezTo>
                    <a:pt x="2354" y="1266"/>
                    <a:pt x="2369" y="1340"/>
                    <a:pt x="2369" y="1417"/>
                  </a:cubicBezTo>
                  <a:cubicBezTo>
                    <a:pt x="2369" y="1795"/>
                    <a:pt x="2369" y="1795"/>
                    <a:pt x="2369" y="1795"/>
                  </a:cubicBezTo>
                  <a:cubicBezTo>
                    <a:pt x="1898" y="1795"/>
                    <a:pt x="1898" y="1795"/>
                    <a:pt x="1898" y="1795"/>
                  </a:cubicBezTo>
                  <a:cubicBezTo>
                    <a:pt x="1898" y="1566"/>
                    <a:pt x="1898" y="1566"/>
                    <a:pt x="1898" y="1566"/>
                  </a:cubicBezTo>
                  <a:cubicBezTo>
                    <a:pt x="1898" y="1451"/>
                    <a:pt x="1805" y="1358"/>
                    <a:pt x="1690" y="1358"/>
                  </a:cubicBezTo>
                  <a:close/>
                  <a:moveTo>
                    <a:pt x="2490" y="2054"/>
                  </a:moveTo>
                  <a:cubicBezTo>
                    <a:pt x="1739" y="2054"/>
                    <a:pt x="1739" y="2054"/>
                    <a:pt x="1739" y="2054"/>
                  </a:cubicBezTo>
                  <a:cubicBezTo>
                    <a:pt x="1739" y="1953"/>
                    <a:pt x="1739" y="1953"/>
                    <a:pt x="1739" y="1953"/>
                  </a:cubicBezTo>
                  <a:cubicBezTo>
                    <a:pt x="1741" y="1953"/>
                    <a:pt x="1741" y="1953"/>
                    <a:pt x="1741" y="1953"/>
                  </a:cubicBezTo>
                  <a:cubicBezTo>
                    <a:pt x="2490" y="1953"/>
                    <a:pt x="2490" y="1953"/>
                    <a:pt x="2490" y="1953"/>
                  </a:cubicBezTo>
                  <a:lnTo>
                    <a:pt x="2490" y="205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20" name="TextBox 19">
            <a:extLst>
              <a:ext uri="{FF2B5EF4-FFF2-40B4-BE49-F238E27FC236}">
                <a16:creationId xmlns:a16="http://schemas.microsoft.com/office/drawing/2014/main" id="{41F6E2B0-A0C5-E09E-6CB3-C0E68824DAE9}"/>
              </a:ext>
            </a:extLst>
          </p:cNvPr>
          <p:cNvSpPr txBox="1"/>
          <p:nvPr/>
        </p:nvSpPr>
        <p:spPr>
          <a:xfrm>
            <a:off x="4032250" y="3912230"/>
            <a:ext cx="4744149" cy="934090"/>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0"/>
              </a:spcAft>
              <a:buClr>
                <a:srgbClr val="666666"/>
              </a:buClr>
              <a:buSzTx/>
              <a:buFontTx/>
              <a:buNone/>
              <a:tabLst/>
              <a:defRPr/>
            </a:pPr>
            <a:r>
              <a:rPr lang="ja-JP" altLang="en-US" sz="13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マイクロプラスチックの有効な対処法は、今すぐ行動する必要性があることです。また、マイクロプラスチック破片を含む海洋ごみを回収し、汚染された生態系を回復させるための取り組みや革新的な解決策が求められています。</a:t>
            </a:r>
          </a:p>
        </p:txBody>
      </p:sp>
      <p:sp>
        <p:nvSpPr>
          <p:cNvPr id="22" name="Oval 21">
            <a:extLst>
              <a:ext uri="{FF2B5EF4-FFF2-40B4-BE49-F238E27FC236}">
                <a16:creationId xmlns:a16="http://schemas.microsoft.com/office/drawing/2014/main" id="{6C48AFBE-0322-AE3F-B441-76095ACB6BCA}"/>
              </a:ext>
            </a:extLst>
          </p:cNvPr>
          <p:cNvSpPr/>
          <p:nvPr/>
        </p:nvSpPr>
        <p:spPr>
          <a:xfrm flipH="1">
            <a:off x="3263201" y="3944423"/>
            <a:ext cx="571797" cy="57179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3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nvGrpSpPr>
          <p:cNvPr id="33" name="Graphic 27">
            <a:extLst>
              <a:ext uri="{FF2B5EF4-FFF2-40B4-BE49-F238E27FC236}">
                <a16:creationId xmlns:a16="http://schemas.microsoft.com/office/drawing/2014/main" id="{DD24E73B-3CBC-5C8B-3BF1-7664171293E8}"/>
              </a:ext>
            </a:extLst>
          </p:cNvPr>
          <p:cNvGrpSpPr>
            <a:grpSpLocks noChangeAspect="1"/>
          </p:cNvGrpSpPr>
          <p:nvPr/>
        </p:nvGrpSpPr>
        <p:grpSpPr>
          <a:xfrm>
            <a:off x="3397372" y="4093161"/>
            <a:ext cx="303455" cy="274320"/>
            <a:chOff x="2309578" y="1044897"/>
            <a:chExt cx="333801" cy="306209"/>
          </a:xfrm>
          <a:solidFill>
            <a:schemeClr val="tx1"/>
          </a:solidFill>
        </p:grpSpPr>
        <p:sp>
          <p:nvSpPr>
            <p:cNvPr id="34" name="Freeform 31">
              <a:extLst>
                <a:ext uri="{FF2B5EF4-FFF2-40B4-BE49-F238E27FC236}">
                  <a16:creationId xmlns:a16="http://schemas.microsoft.com/office/drawing/2014/main" id="{4B26E487-09F8-A466-7C5C-0D11355D390C}"/>
                </a:ext>
              </a:extLst>
            </p:cNvPr>
            <p:cNvSpPr/>
            <p:nvPr/>
          </p:nvSpPr>
          <p:spPr>
            <a:xfrm>
              <a:off x="2461869" y="1267324"/>
              <a:ext cx="29260" cy="29260"/>
            </a:xfrm>
            <a:custGeom>
              <a:avLst/>
              <a:gdLst>
                <a:gd name="connsiteX0" fmla="*/ 29261 w 29260"/>
                <a:gd name="connsiteY0" fmla="*/ 14630 h 29260"/>
                <a:gd name="connsiteX1" fmla="*/ 14630 w 29260"/>
                <a:gd name="connsiteY1" fmla="*/ 29261 h 29260"/>
                <a:gd name="connsiteX2" fmla="*/ 0 w 29260"/>
                <a:gd name="connsiteY2" fmla="*/ 14630 h 29260"/>
                <a:gd name="connsiteX3" fmla="*/ 14630 w 29260"/>
                <a:gd name="connsiteY3" fmla="*/ 0 h 29260"/>
                <a:gd name="connsiteX4" fmla="*/ 29261 w 29260"/>
                <a:gd name="connsiteY4" fmla="*/ 14630 h 2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 h="29260">
                  <a:moveTo>
                    <a:pt x="29261" y="14630"/>
                  </a:moveTo>
                  <a:cubicBezTo>
                    <a:pt x="29261" y="22711"/>
                    <a:pt x="22711" y="29261"/>
                    <a:pt x="14630" y="29261"/>
                  </a:cubicBezTo>
                  <a:cubicBezTo>
                    <a:pt x="6550" y="29261"/>
                    <a:pt x="0" y="22711"/>
                    <a:pt x="0" y="14630"/>
                  </a:cubicBezTo>
                  <a:cubicBezTo>
                    <a:pt x="0" y="6550"/>
                    <a:pt x="6550" y="0"/>
                    <a:pt x="14630" y="0"/>
                  </a:cubicBezTo>
                  <a:cubicBezTo>
                    <a:pt x="22711" y="0"/>
                    <a:pt x="29261" y="6550"/>
                    <a:pt x="29261" y="14630"/>
                  </a:cubicBezTo>
                  <a:close/>
                </a:path>
              </a:pathLst>
            </a:custGeom>
            <a:grpFill/>
            <a:ln w="11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sp>
          <p:nvSpPr>
            <p:cNvPr id="35" name="Freeform 32">
              <a:extLst>
                <a:ext uri="{FF2B5EF4-FFF2-40B4-BE49-F238E27FC236}">
                  <a16:creationId xmlns:a16="http://schemas.microsoft.com/office/drawing/2014/main" id="{94F3A5A9-EA11-F6E8-A7C8-DC87EB1B45C6}"/>
                </a:ext>
              </a:extLst>
            </p:cNvPr>
            <p:cNvSpPr/>
            <p:nvPr/>
          </p:nvSpPr>
          <p:spPr>
            <a:xfrm>
              <a:off x="2465412" y="1168798"/>
              <a:ext cx="22288" cy="85610"/>
            </a:xfrm>
            <a:custGeom>
              <a:avLst/>
              <a:gdLst>
                <a:gd name="connsiteX0" fmla="*/ 0 w 22288"/>
                <a:gd name="connsiteY0" fmla="*/ 0 h 85610"/>
                <a:gd name="connsiteX1" fmla="*/ 22289 w 22288"/>
                <a:gd name="connsiteY1" fmla="*/ 0 h 85610"/>
                <a:gd name="connsiteX2" fmla="*/ 22289 w 22288"/>
                <a:gd name="connsiteY2" fmla="*/ 85611 h 85610"/>
                <a:gd name="connsiteX3" fmla="*/ 0 w 22288"/>
                <a:gd name="connsiteY3" fmla="*/ 85611 h 85610"/>
              </a:gdLst>
              <a:ahLst/>
              <a:cxnLst>
                <a:cxn ang="0">
                  <a:pos x="connsiteX0" y="connsiteY0"/>
                </a:cxn>
                <a:cxn ang="0">
                  <a:pos x="connsiteX1" y="connsiteY1"/>
                </a:cxn>
                <a:cxn ang="0">
                  <a:pos x="connsiteX2" y="connsiteY2"/>
                </a:cxn>
                <a:cxn ang="0">
                  <a:pos x="connsiteX3" y="connsiteY3"/>
                </a:cxn>
              </a:cxnLst>
              <a:rect l="l" t="t" r="r" b="b"/>
              <a:pathLst>
                <a:path w="22288" h="85610">
                  <a:moveTo>
                    <a:pt x="0" y="0"/>
                  </a:moveTo>
                  <a:lnTo>
                    <a:pt x="22289" y="0"/>
                  </a:lnTo>
                  <a:lnTo>
                    <a:pt x="22289" y="85611"/>
                  </a:lnTo>
                  <a:lnTo>
                    <a:pt x="0" y="85611"/>
                  </a:lnTo>
                  <a:close/>
                </a:path>
              </a:pathLst>
            </a:custGeom>
            <a:grpFill/>
            <a:ln w="11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sp>
          <p:nvSpPr>
            <p:cNvPr id="36" name="Freeform 33">
              <a:extLst>
                <a:ext uri="{FF2B5EF4-FFF2-40B4-BE49-F238E27FC236}">
                  <a16:creationId xmlns:a16="http://schemas.microsoft.com/office/drawing/2014/main" id="{864D8540-EC65-6E81-E2FB-F0E07FE2F339}"/>
                </a:ext>
              </a:extLst>
            </p:cNvPr>
            <p:cNvSpPr/>
            <p:nvPr/>
          </p:nvSpPr>
          <p:spPr>
            <a:xfrm>
              <a:off x="2309578" y="1044897"/>
              <a:ext cx="333801" cy="306209"/>
            </a:xfrm>
            <a:custGeom>
              <a:avLst/>
              <a:gdLst>
                <a:gd name="connsiteX0" fmla="*/ 332999 w 333801"/>
                <a:gd name="connsiteY0" fmla="*/ 296151 h 306209"/>
                <a:gd name="connsiteX1" fmla="*/ 172979 w 333801"/>
                <a:gd name="connsiteY1" fmla="*/ 3543 h 306209"/>
                <a:gd name="connsiteX2" fmla="*/ 166921 w 333801"/>
                <a:gd name="connsiteY2" fmla="*/ 0 h 306209"/>
                <a:gd name="connsiteX3" fmla="*/ 160863 w 333801"/>
                <a:gd name="connsiteY3" fmla="*/ 3543 h 306209"/>
                <a:gd name="connsiteX4" fmla="*/ 843 w 333801"/>
                <a:gd name="connsiteY4" fmla="*/ 296151 h 306209"/>
                <a:gd name="connsiteX5" fmla="*/ 958 w 333801"/>
                <a:gd name="connsiteY5" fmla="*/ 302895 h 306209"/>
                <a:gd name="connsiteX6" fmla="*/ 6901 w 333801"/>
                <a:gd name="connsiteY6" fmla="*/ 306210 h 306209"/>
                <a:gd name="connsiteX7" fmla="*/ 326941 w 333801"/>
                <a:gd name="connsiteY7" fmla="*/ 306210 h 306209"/>
                <a:gd name="connsiteX8" fmla="*/ 332885 w 333801"/>
                <a:gd name="connsiteY8" fmla="*/ 302895 h 306209"/>
                <a:gd name="connsiteX9" fmla="*/ 332999 w 333801"/>
                <a:gd name="connsiteY9" fmla="*/ 296151 h 306209"/>
                <a:gd name="connsiteX10" fmla="*/ 18446 w 333801"/>
                <a:gd name="connsiteY10" fmla="*/ 292608 h 306209"/>
                <a:gd name="connsiteX11" fmla="*/ 166921 w 333801"/>
                <a:gd name="connsiteY11" fmla="*/ 21146 h 306209"/>
                <a:gd name="connsiteX12" fmla="*/ 315397 w 333801"/>
                <a:gd name="connsiteY12" fmla="*/ 292608 h 306209"/>
                <a:gd name="connsiteX13" fmla="*/ 18446 w 333801"/>
                <a:gd name="connsiteY13" fmla="*/ 292608 h 30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801" h="306209">
                  <a:moveTo>
                    <a:pt x="332999" y="296151"/>
                  </a:moveTo>
                  <a:lnTo>
                    <a:pt x="172979" y="3543"/>
                  </a:lnTo>
                  <a:cubicBezTo>
                    <a:pt x="171722" y="1372"/>
                    <a:pt x="169436" y="0"/>
                    <a:pt x="166921" y="0"/>
                  </a:cubicBezTo>
                  <a:cubicBezTo>
                    <a:pt x="164407" y="0"/>
                    <a:pt x="162121" y="1372"/>
                    <a:pt x="160863" y="3543"/>
                  </a:cubicBezTo>
                  <a:lnTo>
                    <a:pt x="843" y="296151"/>
                  </a:lnTo>
                  <a:cubicBezTo>
                    <a:pt x="-300" y="298323"/>
                    <a:pt x="-300" y="300838"/>
                    <a:pt x="958" y="302895"/>
                  </a:cubicBezTo>
                  <a:cubicBezTo>
                    <a:pt x="2215" y="304952"/>
                    <a:pt x="4387" y="306210"/>
                    <a:pt x="6901" y="306210"/>
                  </a:cubicBezTo>
                  <a:lnTo>
                    <a:pt x="326941" y="306210"/>
                  </a:lnTo>
                  <a:cubicBezTo>
                    <a:pt x="329342" y="306210"/>
                    <a:pt x="331628" y="304952"/>
                    <a:pt x="332885" y="302895"/>
                  </a:cubicBezTo>
                  <a:cubicBezTo>
                    <a:pt x="334028" y="300838"/>
                    <a:pt x="334142" y="298323"/>
                    <a:pt x="332999" y="296151"/>
                  </a:cubicBezTo>
                  <a:close/>
                  <a:moveTo>
                    <a:pt x="18446" y="292608"/>
                  </a:moveTo>
                  <a:lnTo>
                    <a:pt x="166921" y="21146"/>
                  </a:lnTo>
                  <a:lnTo>
                    <a:pt x="315397" y="292608"/>
                  </a:lnTo>
                  <a:lnTo>
                    <a:pt x="18446" y="292608"/>
                  </a:lnTo>
                  <a:close/>
                </a:path>
              </a:pathLst>
            </a:custGeom>
            <a:grpFill/>
            <a:ln w="11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sp>
          <p:nvSpPr>
            <p:cNvPr id="37" name="Freeform 34">
              <a:extLst>
                <a:ext uri="{FF2B5EF4-FFF2-40B4-BE49-F238E27FC236}">
                  <a16:creationId xmlns:a16="http://schemas.microsoft.com/office/drawing/2014/main" id="{2FBD2FD8-F3FF-063F-A042-424990B63882}"/>
                </a:ext>
              </a:extLst>
            </p:cNvPr>
            <p:cNvSpPr/>
            <p:nvPr/>
          </p:nvSpPr>
          <p:spPr>
            <a:xfrm>
              <a:off x="2350783" y="1095303"/>
              <a:ext cx="251432" cy="230771"/>
            </a:xfrm>
            <a:custGeom>
              <a:avLst/>
              <a:gdLst>
                <a:gd name="connsiteX0" fmla="*/ 120687 w 251432"/>
                <a:gd name="connsiteY0" fmla="*/ 2972 h 230771"/>
                <a:gd name="connsiteX1" fmla="*/ 672 w 251432"/>
                <a:gd name="connsiteY1" fmla="*/ 222428 h 230771"/>
                <a:gd name="connsiteX2" fmla="*/ 786 w 251432"/>
                <a:gd name="connsiteY2" fmla="*/ 228029 h 230771"/>
                <a:gd name="connsiteX3" fmla="*/ 5701 w 251432"/>
                <a:gd name="connsiteY3" fmla="*/ 230772 h 230771"/>
                <a:gd name="connsiteX4" fmla="*/ 245731 w 251432"/>
                <a:gd name="connsiteY4" fmla="*/ 230772 h 230771"/>
                <a:gd name="connsiteX5" fmla="*/ 250646 w 251432"/>
                <a:gd name="connsiteY5" fmla="*/ 228029 h 230771"/>
                <a:gd name="connsiteX6" fmla="*/ 250761 w 251432"/>
                <a:gd name="connsiteY6" fmla="*/ 222428 h 230771"/>
                <a:gd name="connsiteX7" fmla="*/ 130746 w 251432"/>
                <a:gd name="connsiteY7" fmla="*/ 2972 h 230771"/>
                <a:gd name="connsiteX8" fmla="*/ 125716 w 251432"/>
                <a:gd name="connsiteY8" fmla="*/ 0 h 230771"/>
                <a:gd name="connsiteX9" fmla="*/ 120687 w 251432"/>
                <a:gd name="connsiteY9" fmla="*/ 2972 h 230771"/>
                <a:gd name="connsiteX10" fmla="*/ 236130 w 251432"/>
                <a:gd name="connsiteY10" fmla="*/ 219456 h 230771"/>
                <a:gd name="connsiteX11" fmla="*/ 15303 w 251432"/>
                <a:gd name="connsiteY11" fmla="*/ 219456 h 230771"/>
                <a:gd name="connsiteX12" fmla="*/ 125716 w 251432"/>
                <a:gd name="connsiteY12" fmla="*/ 17602 h 230771"/>
                <a:gd name="connsiteX13" fmla="*/ 236130 w 251432"/>
                <a:gd name="connsiteY13" fmla="*/ 219456 h 23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432" h="230771">
                  <a:moveTo>
                    <a:pt x="120687" y="2972"/>
                  </a:moveTo>
                  <a:lnTo>
                    <a:pt x="672" y="222428"/>
                  </a:lnTo>
                  <a:cubicBezTo>
                    <a:pt x="-242" y="224142"/>
                    <a:pt x="-242" y="226314"/>
                    <a:pt x="786" y="228029"/>
                  </a:cubicBezTo>
                  <a:cubicBezTo>
                    <a:pt x="1815" y="229743"/>
                    <a:pt x="3644" y="230772"/>
                    <a:pt x="5701" y="230772"/>
                  </a:cubicBezTo>
                  <a:lnTo>
                    <a:pt x="245731" y="230772"/>
                  </a:lnTo>
                  <a:cubicBezTo>
                    <a:pt x="247789" y="230772"/>
                    <a:pt x="249618" y="229743"/>
                    <a:pt x="250646" y="228029"/>
                  </a:cubicBezTo>
                  <a:cubicBezTo>
                    <a:pt x="251675" y="226314"/>
                    <a:pt x="251675" y="224142"/>
                    <a:pt x="250761" y="222428"/>
                  </a:cubicBezTo>
                  <a:lnTo>
                    <a:pt x="130746" y="2972"/>
                  </a:lnTo>
                  <a:cubicBezTo>
                    <a:pt x="129717" y="1143"/>
                    <a:pt x="127774" y="0"/>
                    <a:pt x="125716" y="0"/>
                  </a:cubicBezTo>
                  <a:cubicBezTo>
                    <a:pt x="123659" y="0"/>
                    <a:pt x="121716" y="1143"/>
                    <a:pt x="120687" y="2972"/>
                  </a:cubicBezTo>
                  <a:close/>
                  <a:moveTo>
                    <a:pt x="236130" y="219456"/>
                  </a:moveTo>
                  <a:lnTo>
                    <a:pt x="15303" y="219456"/>
                  </a:lnTo>
                  <a:lnTo>
                    <a:pt x="125716" y="17602"/>
                  </a:lnTo>
                  <a:lnTo>
                    <a:pt x="236130" y="219456"/>
                  </a:lnTo>
                  <a:close/>
                </a:path>
              </a:pathLst>
            </a:custGeom>
            <a:grpFill/>
            <a:ln w="11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endParaRPr>
            </a:p>
          </p:txBody>
        </p:sp>
      </p:grpSp>
    </p:spTree>
    <p:extLst>
      <p:ext uri="{BB962C8B-B14F-4D97-AF65-F5344CB8AC3E}">
        <p14:creationId xmlns:p14="http://schemas.microsoft.com/office/powerpoint/2010/main" val="2355792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light, lit, dark&#10;&#10;Description automatically generated">
            <a:extLst>
              <a:ext uri="{FF2B5EF4-FFF2-40B4-BE49-F238E27FC236}">
                <a16:creationId xmlns:a16="http://schemas.microsoft.com/office/drawing/2014/main" id="{A6DCA805-757F-CEA2-ED14-946E85318F4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0"/>
            <a:ext cx="9144000" cy="2444750"/>
          </a:xfrm>
          <a:prstGeom prst="rect">
            <a:avLst/>
          </a:prstGeom>
        </p:spPr>
      </p:pic>
      <p:sp>
        <p:nvSpPr>
          <p:cNvPr id="2" name="Title 1">
            <a:extLst>
              <a:ext uri="{FF2B5EF4-FFF2-40B4-BE49-F238E27FC236}">
                <a16:creationId xmlns:a16="http://schemas.microsoft.com/office/drawing/2014/main" id="{59A0729F-FE02-8E2A-DFEB-AABA2BF453CB}"/>
              </a:ext>
            </a:extLst>
          </p:cNvPr>
          <p:cNvSpPr>
            <a:spLocks noGrp="1"/>
          </p:cNvSpPr>
          <p:nvPr>
            <p:ph type="title"/>
          </p:nvPr>
        </p:nvSpPr>
        <p:spPr>
          <a:xfrm>
            <a:off x="368490" y="365760"/>
            <a:ext cx="8407020" cy="398571"/>
          </a:xfrm>
        </p:spPr>
        <p:txBody>
          <a:bodyPr rtlCol="0"/>
          <a:lstStyle/>
          <a:p>
            <a:pPr rtl="0"/>
            <a:r>
              <a:rPr lang="ja-JP" altLang="en-US" dirty="0">
                <a:solidFill>
                  <a:schemeClr val="bg1"/>
                </a:solidFill>
                <a:ea typeface="Meiryo" panose="020B0604030504040204" pitchFamily="34" charset="-128"/>
              </a:rPr>
              <a:t>マイクロプラスチックに照準を合わせた設計の要素</a:t>
            </a:r>
            <a:endParaRPr lang="ja-JP" altLang="en-PH" dirty="0">
              <a:solidFill>
                <a:schemeClr val="bg1"/>
              </a:solidFill>
              <a:ea typeface="Meiryo" panose="020B0604030504040204" pitchFamily="34" charset="-128"/>
            </a:endParaRPr>
          </a:p>
        </p:txBody>
      </p:sp>
      <p:sp>
        <p:nvSpPr>
          <p:cNvPr id="5" name="Oval 4">
            <a:extLst>
              <a:ext uri="{FF2B5EF4-FFF2-40B4-BE49-F238E27FC236}">
                <a16:creationId xmlns:a16="http://schemas.microsoft.com/office/drawing/2014/main" id="{74465029-C408-E987-3164-99E61482BC0A}"/>
              </a:ext>
            </a:extLst>
          </p:cNvPr>
          <p:cNvSpPr/>
          <p:nvPr/>
        </p:nvSpPr>
        <p:spPr>
          <a:xfrm>
            <a:off x="2898256"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PH" sz="2000" b="0" i="0" u="none" strike="noStrike" kern="1200" cap="none" spc="0" normalizeH="0" baseline="0" dirty="0">
              <a:ln>
                <a:noFill/>
              </a:ln>
              <a:solidFill>
                <a:srgbClr val="FFFFFF"/>
              </a:solidFill>
              <a:effectLst/>
              <a:uLnTx/>
              <a:uFillTx/>
              <a:latin typeface="Artifakt ElementOfc" panose="020B0504010101010104" pitchFamily="34" charset="0"/>
              <a:ea typeface="Meiryo" panose="020B0604030504040204" pitchFamily="34" charset="-128"/>
              <a:cs typeface="+mn-cs"/>
            </a:endParaRPr>
          </a:p>
        </p:txBody>
      </p:sp>
      <p:pic>
        <p:nvPicPr>
          <p:cNvPr id="8" name="Picture 7">
            <a:extLst>
              <a:ext uri="{FF2B5EF4-FFF2-40B4-BE49-F238E27FC236}">
                <a16:creationId xmlns:a16="http://schemas.microsoft.com/office/drawing/2014/main" id="{AEA87CB8-C6E1-7C18-E02C-EC6E4EA7FBD3}"/>
              </a:ext>
            </a:extLst>
          </p:cNvPr>
          <p:cNvPicPr>
            <a:picLocks noChangeAspect="1"/>
          </p:cNvPicPr>
          <p:nvPr/>
        </p:nvPicPr>
        <p:blipFill>
          <a:blip r:embed="rId5"/>
          <a:stretch>
            <a:fillRect/>
          </a:stretch>
        </p:blipFill>
        <p:spPr>
          <a:xfrm>
            <a:off x="3047622" y="2160174"/>
            <a:ext cx="762757" cy="575780"/>
          </a:xfrm>
          <a:prstGeom prst="rect">
            <a:avLst/>
          </a:prstGeom>
        </p:spPr>
      </p:pic>
      <p:sp>
        <p:nvSpPr>
          <p:cNvPr id="11" name="TextBox 10">
            <a:extLst>
              <a:ext uri="{FF2B5EF4-FFF2-40B4-BE49-F238E27FC236}">
                <a16:creationId xmlns:a16="http://schemas.microsoft.com/office/drawing/2014/main" id="{10C01BEE-D72F-8F2E-9EE8-19D87B36937D}"/>
              </a:ext>
            </a:extLst>
          </p:cNvPr>
          <p:cNvSpPr txBox="1">
            <a:spLocks/>
          </p:cNvSpPr>
          <p:nvPr/>
        </p:nvSpPr>
        <p:spPr>
          <a:xfrm>
            <a:off x="256088" y="3153574"/>
            <a:ext cx="1794779" cy="1210588"/>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800"/>
              </a:spcAft>
              <a:buClrTx/>
              <a:buSzTx/>
              <a:buFontTx/>
              <a:buNone/>
              <a:tabLst/>
              <a:defRPr/>
            </a:pPr>
            <a:r>
              <a:rPr lang="ja-JP" altLang="en-US"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マイクロプラスチック</a:t>
            </a:r>
            <a:br>
              <a:rPr lang="en-US" altLang="ja-JP"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br>
            <a:r>
              <a:rPr lang="ja-JP" altLang="en-US"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のサイズ</a:t>
            </a:r>
          </a:p>
          <a:p>
            <a:pPr marL="0" marR="0" lvl="0" indent="0" algn="ctr" defTabSz="812720" rtl="0" eaLnBrk="1" fontAlgn="auto" latinLnBrk="0" hangingPunct="1">
              <a:lnSpc>
                <a:spcPct val="100000"/>
              </a:lnSpc>
              <a:spcBef>
                <a:spcPts val="0"/>
              </a:spcBef>
              <a:spcAft>
                <a:spcPts val="800"/>
              </a:spcAft>
              <a:buClrTx/>
              <a:buSzTx/>
              <a:buFontTx/>
              <a:buNone/>
              <a:tabLst/>
              <a:defRPr/>
            </a:pP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ターゲットとするサイズに応じて、一定の細孔径を持つ特定のフィルタまたはメッシュを選択します。 </a:t>
            </a:r>
          </a:p>
        </p:txBody>
      </p:sp>
      <p:sp>
        <p:nvSpPr>
          <p:cNvPr id="12" name="TextBox 11">
            <a:extLst>
              <a:ext uri="{FF2B5EF4-FFF2-40B4-BE49-F238E27FC236}">
                <a16:creationId xmlns:a16="http://schemas.microsoft.com/office/drawing/2014/main" id="{E40DEAF8-87CD-0EE5-A91D-2B2F1A9D1835}"/>
              </a:ext>
            </a:extLst>
          </p:cNvPr>
          <p:cNvSpPr txBox="1">
            <a:spLocks/>
          </p:cNvSpPr>
          <p:nvPr/>
        </p:nvSpPr>
        <p:spPr>
          <a:xfrm>
            <a:off x="2527662" y="3153574"/>
            <a:ext cx="1807841" cy="1210588"/>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800"/>
              </a:spcAft>
              <a:buClrTx/>
              <a:buSzTx/>
              <a:buFontTx/>
              <a:buNone/>
              <a:tabLst/>
              <a:defRPr/>
            </a:pPr>
            <a:r>
              <a:rPr lang="ja-JP" altLang="en-US"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マイクロプラスチック</a:t>
            </a:r>
            <a:br>
              <a:rPr lang="en-US" altLang="ja-JP"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br>
            <a:r>
              <a:rPr lang="ja-JP" altLang="en-US"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の密度</a:t>
            </a:r>
          </a:p>
          <a:p>
            <a:pPr marL="0" marR="0" lvl="0" indent="0" algn="ctr" defTabSz="812720" rtl="0" eaLnBrk="1" fontAlgn="auto" latinLnBrk="0" hangingPunct="1">
              <a:lnSpc>
                <a:spcPct val="100000"/>
              </a:lnSpc>
              <a:spcBef>
                <a:spcPts val="0"/>
              </a:spcBef>
              <a:spcAft>
                <a:spcPts val="800"/>
              </a:spcAft>
              <a:buClrTx/>
              <a:buSzTx/>
              <a:buFontTx/>
              <a:buNone/>
              <a:tabLst/>
              <a:defRPr/>
            </a:pP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装置は海底へ潜り、そこに滞留しているマイクロプラスチックを回収できる必要があります。 </a:t>
            </a:r>
          </a:p>
        </p:txBody>
      </p:sp>
      <p:sp>
        <p:nvSpPr>
          <p:cNvPr id="13" name="TextBox 12">
            <a:extLst>
              <a:ext uri="{FF2B5EF4-FFF2-40B4-BE49-F238E27FC236}">
                <a16:creationId xmlns:a16="http://schemas.microsoft.com/office/drawing/2014/main" id="{110CA8C8-D708-10DD-BED5-1CBA99779BA8}"/>
              </a:ext>
            </a:extLst>
          </p:cNvPr>
          <p:cNvSpPr txBox="1">
            <a:spLocks/>
          </p:cNvSpPr>
          <p:nvPr/>
        </p:nvSpPr>
        <p:spPr>
          <a:xfrm>
            <a:off x="4867274" y="3153574"/>
            <a:ext cx="1695450" cy="1210588"/>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800"/>
              </a:spcAft>
              <a:buClrTx/>
              <a:buSzTx/>
              <a:buFontTx/>
              <a:buNone/>
              <a:tabLst/>
              <a:defRPr/>
            </a:pPr>
            <a:r>
              <a:rPr lang="ja-JP" altLang="en-US"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装置の可動性と</a:t>
            </a:r>
            <a:br>
              <a:rPr lang="en-US" altLang="ja-JP"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br>
            <a:r>
              <a:rPr lang="ja-JP" altLang="en-US"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耐久性 </a:t>
            </a:r>
          </a:p>
          <a:p>
            <a:pPr marL="0" marR="0" lvl="0" indent="0" algn="ctr" defTabSz="812720" rtl="0" eaLnBrk="1" fontAlgn="auto" latinLnBrk="0" hangingPunct="1">
              <a:lnSpc>
                <a:spcPct val="100000"/>
              </a:lnSpc>
              <a:spcBef>
                <a:spcPts val="0"/>
              </a:spcBef>
              <a:spcAft>
                <a:spcPts val="800"/>
              </a:spcAft>
              <a:buClrTx/>
              <a:buSzTx/>
              <a:buFontTx/>
              <a:buNone/>
              <a:tabLst/>
              <a:defRPr/>
            </a:pP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海洋生物などの障害物を回避し、あらゆる海流の変化に耐えうる性能が求められます。</a:t>
            </a:r>
          </a:p>
        </p:txBody>
      </p:sp>
      <p:sp>
        <p:nvSpPr>
          <p:cNvPr id="14" name="TextBox 13">
            <a:extLst>
              <a:ext uri="{FF2B5EF4-FFF2-40B4-BE49-F238E27FC236}">
                <a16:creationId xmlns:a16="http://schemas.microsoft.com/office/drawing/2014/main" id="{2BFE7FDB-74AA-0B81-447A-ABC51F5EAC9C}"/>
              </a:ext>
            </a:extLst>
          </p:cNvPr>
          <p:cNvSpPr txBox="1">
            <a:spLocks/>
          </p:cNvSpPr>
          <p:nvPr/>
        </p:nvSpPr>
        <p:spPr>
          <a:xfrm>
            <a:off x="7153275" y="3153574"/>
            <a:ext cx="1695450" cy="1379865"/>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800"/>
              </a:spcAft>
              <a:buClrTx/>
              <a:buSzTx/>
              <a:buFontTx/>
              <a:buNone/>
              <a:tabLst/>
              <a:defRPr/>
            </a:pPr>
            <a:r>
              <a:rPr lang="ja-JP" altLang="en-US"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装置の</a:t>
            </a:r>
            <a:br>
              <a:rPr kumimoji="0" lang="ja-JP" altLang="en-US" sz="1400" b="1"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rPr>
            </a:br>
            <a:r>
              <a:rPr lang="ja-JP" altLang="en-US" sz="1400" b="1"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サーフェス領域</a:t>
            </a:r>
          </a:p>
          <a:p>
            <a:pPr marL="0" marR="0" lvl="0" indent="0" algn="ctr" defTabSz="812720" rtl="0" eaLnBrk="1" fontAlgn="auto" latinLnBrk="0" hangingPunct="1">
              <a:lnSpc>
                <a:spcPct val="100000"/>
              </a:lnSpc>
              <a:spcBef>
                <a:spcPts val="0"/>
              </a:spcBef>
              <a:spcAft>
                <a:spcPts val="800"/>
              </a:spcAft>
              <a:buClrTx/>
              <a:buSzTx/>
              <a:buFontTx/>
              <a:buNone/>
              <a:tabLst/>
              <a:defRPr/>
            </a:pPr>
            <a:r>
              <a:rPr lang="en-US" altLang="ja-JP"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1 </a:t>
            </a: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回の出動で、できるだけ多くのマイクロプラスチックを回収できるようにします。繊維構造を持つことで</a:t>
            </a:r>
            <a:br>
              <a:rPr kumimoji="0" lang="ja-JP" altLang="en-US" sz="1100" b="0" i="0" u="none" strike="noStrike" kern="1200" cap="none" spc="0" normalizeH="0" baseline="0" dirty="0">
                <a:ln>
                  <a:noFill/>
                </a:ln>
                <a:solidFill>
                  <a:srgbClr val="000000"/>
                </a:solidFill>
                <a:effectLst/>
                <a:uLnTx/>
                <a:uFillTx/>
                <a:latin typeface="Artifakt ElementOfc"/>
                <a:ea typeface="Meiryo" panose="020B0604030504040204" pitchFamily="34" charset="-128"/>
                <a:cs typeface="+mn-cs"/>
              </a:rPr>
            </a:br>
            <a:r>
              <a:rPr lang="ja-JP" altLang="en-US" sz="1100" b="0" i="0" u="none" strike="noStrike" kern="1200" cap="none" spc="0" normalizeH="0" dirty="0">
                <a:ln>
                  <a:noFill/>
                </a:ln>
                <a:solidFill>
                  <a:srgbClr val="000000"/>
                </a:solidFill>
                <a:effectLst/>
                <a:uLnTx/>
                <a:uFillTx/>
                <a:latin typeface="Artifakt ElementOfc"/>
                <a:ea typeface="Meiryo" panose="020B0604030504040204" pitchFamily="34" charset="-128"/>
                <a:cs typeface="+mn-cs"/>
              </a:rPr>
              <a:t>可能になります。 </a:t>
            </a:r>
          </a:p>
        </p:txBody>
      </p:sp>
      <p:cxnSp>
        <p:nvCxnSpPr>
          <p:cNvPr id="15" name="Straight Connector 14">
            <a:extLst>
              <a:ext uri="{FF2B5EF4-FFF2-40B4-BE49-F238E27FC236}">
                <a16:creationId xmlns:a16="http://schemas.microsoft.com/office/drawing/2014/main" id="{6D9CA597-8CC4-6210-CA38-5C69375B8B49}"/>
              </a:ext>
            </a:extLst>
          </p:cNvPr>
          <p:cNvCxnSpPr>
            <a:cxnSpLocks/>
          </p:cNvCxnSpPr>
          <p:nvPr/>
        </p:nvCxnSpPr>
        <p:spPr>
          <a:xfrm>
            <a:off x="2285999" y="2849880"/>
            <a:ext cx="0" cy="19300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B9F45D-6B84-54C7-BC78-739B61B058FA}"/>
              </a:ext>
            </a:extLst>
          </p:cNvPr>
          <p:cNvCxnSpPr>
            <a:cxnSpLocks/>
          </p:cNvCxnSpPr>
          <p:nvPr/>
        </p:nvCxnSpPr>
        <p:spPr>
          <a:xfrm>
            <a:off x="4571998" y="2849880"/>
            <a:ext cx="0" cy="19300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B4B10B-A50D-9DE2-B401-7806D59E6391}"/>
              </a:ext>
            </a:extLst>
          </p:cNvPr>
          <p:cNvCxnSpPr>
            <a:cxnSpLocks/>
          </p:cNvCxnSpPr>
          <p:nvPr/>
        </p:nvCxnSpPr>
        <p:spPr>
          <a:xfrm>
            <a:off x="6857999" y="2849880"/>
            <a:ext cx="0" cy="19300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471DA33-24EC-7317-BDA8-6D3EFFA32BC5}"/>
              </a:ext>
            </a:extLst>
          </p:cNvPr>
          <p:cNvSpPr/>
          <p:nvPr/>
        </p:nvSpPr>
        <p:spPr>
          <a:xfrm>
            <a:off x="7470257"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PH" sz="2000" b="0" i="0" u="none" strike="noStrike" kern="1200" cap="none" spc="0" normalizeH="0" baseline="0" dirty="0">
              <a:ln>
                <a:noFill/>
              </a:ln>
              <a:solidFill>
                <a:srgbClr val="FFFFFF"/>
              </a:solidFill>
              <a:effectLst/>
              <a:uLnTx/>
              <a:uFillTx/>
              <a:latin typeface="Artifakt ElementOfc" panose="020B0504010101010104" pitchFamily="34" charset="0"/>
              <a:ea typeface="Meiryo" panose="020B0604030504040204" pitchFamily="34" charset="-128"/>
              <a:cs typeface="+mn-cs"/>
            </a:endParaRPr>
          </a:p>
        </p:txBody>
      </p:sp>
      <p:grpSp>
        <p:nvGrpSpPr>
          <p:cNvPr id="33" name="Group 32">
            <a:extLst>
              <a:ext uri="{FF2B5EF4-FFF2-40B4-BE49-F238E27FC236}">
                <a16:creationId xmlns:a16="http://schemas.microsoft.com/office/drawing/2014/main" id="{260C0D9A-CACC-E8C1-8D25-DDC146AB7BAD}"/>
              </a:ext>
            </a:extLst>
          </p:cNvPr>
          <p:cNvGrpSpPr>
            <a:grpSpLocks noChangeAspect="1"/>
          </p:cNvGrpSpPr>
          <p:nvPr/>
        </p:nvGrpSpPr>
        <p:grpSpPr>
          <a:xfrm>
            <a:off x="7744620" y="2192225"/>
            <a:ext cx="512761" cy="511677"/>
            <a:chOff x="8783638" y="1536700"/>
            <a:chExt cx="27824112" cy="27765375"/>
          </a:xfrm>
          <a:solidFill>
            <a:schemeClr val="tx1"/>
          </a:solidFill>
        </p:grpSpPr>
        <p:sp>
          <p:nvSpPr>
            <p:cNvPr id="34" name="Freeform 334">
              <a:extLst>
                <a:ext uri="{FF2B5EF4-FFF2-40B4-BE49-F238E27FC236}">
                  <a16:creationId xmlns:a16="http://schemas.microsoft.com/office/drawing/2014/main" id="{F1AE2E77-6875-F8B1-8C5E-62391703AD2B}"/>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35" name="Freeform 335">
              <a:extLst>
                <a:ext uri="{FF2B5EF4-FFF2-40B4-BE49-F238E27FC236}">
                  <a16:creationId xmlns:a16="http://schemas.microsoft.com/office/drawing/2014/main" id="{6A9166DC-3B0D-6AA4-60EE-174B82601571}"/>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36" name="Freeform 336">
              <a:extLst>
                <a:ext uri="{FF2B5EF4-FFF2-40B4-BE49-F238E27FC236}">
                  <a16:creationId xmlns:a16="http://schemas.microsoft.com/office/drawing/2014/main" id="{1745E2A1-6E47-24A0-DF6B-333FE2282FC0}"/>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6" name="Oval 5">
            <a:extLst>
              <a:ext uri="{FF2B5EF4-FFF2-40B4-BE49-F238E27FC236}">
                <a16:creationId xmlns:a16="http://schemas.microsoft.com/office/drawing/2014/main" id="{296D056D-852F-E8B2-7AE7-67BA44CA2684}"/>
              </a:ext>
            </a:extLst>
          </p:cNvPr>
          <p:cNvSpPr/>
          <p:nvPr/>
        </p:nvSpPr>
        <p:spPr>
          <a:xfrm>
            <a:off x="5184256"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PH" sz="2000" b="0" i="0" u="none" strike="noStrike" kern="1200" cap="none" spc="0" normalizeH="0" baseline="0" dirty="0">
              <a:ln>
                <a:noFill/>
              </a:ln>
              <a:solidFill>
                <a:srgbClr val="FFFFFF"/>
              </a:solidFill>
              <a:effectLst/>
              <a:uLnTx/>
              <a:uFillTx/>
              <a:latin typeface="Artifakt ElementOfc" panose="020B0504010101010104" pitchFamily="34" charset="0"/>
              <a:ea typeface="Meiryo" panose="020B0604030504040204" pitchFamily="34" charset="-128"/>
              <a:cs typeface="+mn-cs"/>
            </a:endParaRPr>
          </a:p>
        </p:txBody>
      </p:sp>
      <p:sp>
        <p:nvSpPr>
          <p:cNvPr id="27" name="Freeform 35">
            <a:extLst>
              <a:ext uri="{FF2B5EF4-FFF2-40B4-BE49-F238E27FC236}">
                <a16:creationId xmlns:a16="http://schemas.microsoft.com/office/drawing/2014/main" id="{78AA2EE2-AC1B-A8F2-21CC-7823A2860F49}"/>
              </a:ext>
            </a:extLst>
          </p:cNvPr>
          <p:cNvSpPr>
            <a:spLocks noChangeAspect="1" noEditPoints="1"/>
          </p:cNvSpPr>
          <p:nvPr/>
        </p:nvSpPr>
        <p:spPr bwMode="auto">
          <a:xfrm>
            <a:off x="5439386" y="2241271"/>
            <a:ext cx="551227" cy="413584"/>
          </a:xfrm>
          <a:custGeom>
            <a:avLst/>
            <a:gdLst>
              <a:gd name="T0" fmla="*/ 3300 w 4142"/>
              <a:gd name="T1" fmla="*/ 1368 h 3114"/>
              <a:gd name="T2" fmla="*/ 3297 w 4142"/>
              <a:gd name="T3" fmla="*/ 1353 h 3114"/>
              <a:gd name="T4" fmla="*/ 3798 w 4142"/>
              <a:gd name="T5" fmla="*/ 1029 h 3114"/>
              <a:gd name="T6" fmla="*/ 3553 w 4142"/>
              <a:gd name="T7" fmla="*/ 889 h 3114"/>
              <a:gd name="T8" fmla="*/ 2515 w 4142"/>
              <a:gd name="T9" fmla="*/ 866 h 3114"/>
              <a:gd name="T10" fmla="*/ 1684 w 4142"/>
              <a:gd name="T11" fmla="*/ 665 h 3114"/>
              <a:gd name="T12" fmla="*/ 1547 w 4142"/>
              <a:gd name="T13" fmla="*/ 547 h 3114"/>
              <a:gd name="T14" fmla="*/ 1399 w 4142"/>
              <a:gd name="T15" fmla="*/ 1331 h 3114"/>
              <a:gd name="T16" fmla="*/ 1424 w 4142"/>
              <a:gd name="T17" fmla="*/ 1548 h 3114"/>
              <a:gd name="T18" fmla="*/ 1547 w 4142"/>
              <a:gd name="T19" fmla="*/ 2231 h 3114"/>
              <a:gd name="T20" fmla="*/ 1106 w 4142"/>
              <a:gd name="T21" fmla="*/ 2764 h 3114"/>
              <a:gd name="T22" fmla="*/ 889 w 4142"/>
              <a:gd name="T23" fmla="*/ 2822 h 3114"/>
              <a:gd name="T24" fmla="*/ 1209 w 4142"/>
              <a:gd name="T25" fmla="*/ 1868 h 3114"/>
              <a:gd name="T26" fmla="*/ 889 w 4142"/>
              <a:gd name="T27" fmla="*/ 1442 h 3114"/>
              <a:gd name="T28" fmla="*/ 889 w 4142"/>
              <a:gd name="T29" fmla="*/ 256 h 3114"/>
              <a:gd name="T30" fmla="*/ 752 w 4142"/>
              <a:gd name="T31" fmla="*/ 69 h 3114"/>
              <a:gd name="T32" fmla="*/ 544 w 4142"/>
              <a:gd name="T33" fmla="*/ 1174 h 3114"/>
              <a:gd name="T34" fmla="*/ 528 w 4142"/>
              <a:gd name="T35" fmla="*/ 1498 h 3114"/>
              <a:gd name="T36" fmla="*/ 648 w 4142"/>
              <a:gd name="T37" fmla="*/ 2006 h 3114"/>
              <a:gd name="T38" fmla="*/ 562 w 4142"/>
              <a:gd name="T39" fmla="*/ 2953 h 3114"/>
              <a:gd name="T40" fmla="*/ 62 w 4142"/>
              <a:gd name="T41" fmla="*/ 3088 h 3114"/>
              <a:gd name="T42" fmla="*/ 965 w 4142"/>
              <a:gd name="T43" fmla="*/ 2963 h 3114"/>
              <a:gd name="T44" fmla="*/ 1409 w 4142"/>
              <a:gd name="T45" fmla="*/ 2870 h 3114"/>
              <a:gd name="T46" fmla="*/ 1934 w 4142"/>
              <a:gd name="T47" fmla="*/ 3080 h 3114"/>
              <a:gd name="T48" fmla="*/ 2500 w 4142"/>
              <a:gd name="T49" fmla="*/ 2837 h 3114"/>
              <a:gd name="T50" fmla="*/ 2910 w 4142"/>
              <a:gd name="T51" fmla="*/ 3015 h 3114"/>
              <a:gd name="T52" fmla="*/ 3163 w 4142"/>
              <a:gd name="T53" fmla="*/ 3023 h 3114"/>
              <a:gd name="T54" fmla="*/ 4020 w 4142"/>
              <a:gd name="T55" fmla="*/ 2348 h 3114"/>
              <a:gd name="T56" fmla="*/ 682 w 4142"/>
              <a:gd name="T57" fmla="*/ 1174 h 3114"/>
              <a:gd name="T58" fmla="*/ 820 w 4142"/>
              <a:gd name="T59" fmla="*/ 385 h 3114"/>
              <a:gd name="T60" fmla="*/ 959 w 4142"/>
              <a:gd name="T61" fmla="*/ 1174 h 3114"/>
              <a:gd name="T62" fmla="*/ 722 w 4142"/>
              <a:gd name="T63" fmla="*/ 1272 h 3114"/>
              <a:gd name="T64" fmla="*/ 2790 w 4142"/>
              <a:gd name="T65" fmla="*/ 1040 h 3114"/>
              <a:gd name="T66" fmla="*/ 2191 w 4142"/>
              <a:gd name="T67" fmla="*/ 1257 h 3114"/>
              <a:gd name="T68" fmla="*/ 2301 w 4142"/>
              <a:gd name="T69" fmla="*/ 1604 h 3114"/>
              <a:gd name="T70" fmla="*/ 2771 w 4142"/>
              <a:gd name="T71" fmla="*/ 1920 h 3114"/>
              <a:gd name="T72" fmla="*/ 1684 w 4142"/>
              <a:gd name="T73" fmla="*/ 2499 h 3114"/>
              <a:gd name="T74" fmla="*/ 1807 w 4142"/>
              <a:gd name="T75" fmla="*/ 1817 h 3114"/>
              <a:gd name="T76" fmla="*/ 1831 w 4142"/>
              <a:gd name="T77" fmla="*/ 1331 h 3114"/>
              <a:gd name="T78" fmla="*/ 1537 w 4142"/>
              <a:gd name="T79" fmla="*/ 870 h 3114"/>
              <a:gd name="T80" fmla="*/ 1671 w 4142"/>
              <a:gd name="T81" fmla="*/ 814 h 3114"/>
              <a:gd name="T82" fmla="*/ 1671 w 4142"/>
              <a:gd name="T83" fmla="*/ 1386 h 3114"/>
              <a:gd name="T84" fmla="*/ 1560 w 4142"/>
              <a:gd name="T85" fmla="*/ 1386 h 3114"/>
              <a:gd name="T86" fmla="*/ 3988 w 4142"/>
              <a:gd name="T87" fmla="*/ 2105 h 3114"/>
              <a:gd name="T88" fmla="*/ 2861 w 4142"/>
              <a:gd name="T89" fmla="*/ 2825 h 3114"/>
              <a:gd name="T90" fmla="*/ 2157 w 4142"/>
              <a:gd name="T91" fmla="*/ 2848 h 3114"/>
              <a:gd name="T92" fmla="*/ 1811 w 4142"/>
              <a:gd name="T93" fmla="*/ 2918 h 3114"/>
              <a:gd name="T94" fmla="*/ 1774 w 4142"/>
              <a:gd name="T95" fmla="*/ 2645 h 3114"/>
              <a:gd name="T96" fmla="*/ 2737 w 4142"/>
              <a:gd name="T97" fmla="*/ 1685 h 3114"/>
              <a:gd name="T98" fmla="*/ 2350 w 4142"/>
              <a:gd name="T99" fmla="*/ 1306 h 3114"/>
              <a:gd name="T100" fmla="*/ 2961 w 4142"/>
              <a:gd name="T101" fmla="*/ 1025 h 3114"/>
              <a:gd name="T102" fmla="*/ 3528 w 4142"/>
              <a:gd name="T103" fmla="*/ 1025 h 3114"/>
              <a:gd name="T104" fmla="*/ 3231 w 4142"/>
              <a:gd name="T105" fmla="*/ 1232 h 3114"/>
              <a:gd name="T106" fmla="*/ 3248 w 4142"/>
              <a:gd name="T107" fmla="*/ 1495 h 3114"/>
              <a:gd name="T108" fmla="*/ 3988 w 4142"/>
              <a:gd name="T109" fmla="*/ 2105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42" h="3114">
                <a:moveTo>
                  <a:pt x="4126" y="1928"/>
                </a:moveTo>
                <a:cubicBezTo>
                  <a:pt x="4098" y="1800"/>
                  <a:pt x="4010" y="1693"/>
                  <a:pt x="3874" y="1617"/>
                </a:cubicBezTo>
                <a:cubicBezTo>
                  <a:pt x="3791" y="1571"/>
                  <a:pt x="3350" y="1389"/>
                  <a:pt x="3300" y="1368"/>
                </a:cubicBezTo>
                <a:cubicBezTo>
                  <a:pt x="3300" y="1368"/>
                  <a:pt x="3300" y="1368"/>
                  <a:pt x="3300" y="1368"/>
                </a:cubicBezTo>
                <a:cubicBezTo>
                  <a:pt x="3299" y="1367"/>
                  <a:pt x="3295" y="1366"/>
                  <a:pt x="3294" y="1360"/>
                </a:cubicBezTo>
                <a:cubicBezTo>
                  <a:pt x="3294" y="1357"/>
                  <a:pt x="3295" y="1355"/>
                  <a:pt x="3297" y="1353"/>
                </a:cubicBezTo>
                <a:cubicBezTo>
                  <a:pt x="3334" y="1335"/>
                  <a:pt x="3532" y="1239"/>
                  <a:pt x="3603" y="1203"/>
                </a:cubicBezTo>
                <a:cubicBezTo>
                  <a:pt x="3666" y="1171"/>
                  <a:pt x="3706" y="1149"/>
                  <a:pt x="3733" y="1130"/>
                </a:cubicBezTo>
                <a:cubicBezTo>
                  <a:pt x="3751" y="1117"/>
                  <a:pt x="3798" y="1083"/>
                  <a:pt x="3798" y="1029"/>
                </a:cubicBezTo>
                <a:cubicBezTo>
                  <a:pt x="3798" y="1008"/>
                  <a:pt x="3790" y="977"/>
                  <a:pt x="3754" y="949"/>
                </a:cubicBezTo>
                <a:cubicBezTo>
                  <a:pt x="3737" y="936"/>
                  <a:pt x="3716" y="925"/>
                  <a:pt x="3696" y="915"/>
                </a:cubicBezTo>
                <a:cubicBezTo>
                  <a:pt x="3678" y="906"/>
                  <a:pt x="3648" y="897"/>
                  <a:pt x="3553" y="889"/>
                </a:cubicBezTo>
                <a:cubicBezTo>
                  <a:pt x="3495" y="884"/>
                  <a:pt x="3415" y="879"/>
                  <a:pt x="3317" y="876"/>
                </a:cubicBezTo>
                <a:cubicBezTo>
                  <a:pt x="3154" y="870"/>
                  <a:pt x="2935" y="867"/>
                  <a:pt x="2667" y="866"/>
                </a:cubicBezTo>
                <a:cubicBezTo>
                  <a:pt x="2616" y="866"/>
                  <a:pt x="2565" y="866"/>
                  <a:pt x="2515" y="866"/>
                </a:cubicBezTo>
                <a:cubicBezTo>
                  <a:pt x="2222" y="866"/>
                  <a:pt x="1954" y="869"/>
                  <a:pt x="1831" y="870"/>
                </a:cubicBezTo>
                <a:cubicBezTo>
                  <a:pt x="1831" y="870"/>
                  <a:pt x="1831" y="870"/>
                  <a:pt x="1831" y="870"/>
                </a:cubicBezTo>
                <a:cubicBezTo>
                  <a:pt x="1831" y="774"/>
                  <a:pt x="1770" y="694"/>
                  <a:pt x="1684" y="665"/>
                </a:cubicBezTo>
                <a:cubicBezTo>
                  <a:pt x="1684" y="547"/>
                  <a:pt x="1684" y="547"/>
                  <a:pt x="1684" y="547"/>
                </a:cubicBezTo>
                <a:cubicBezTo>
                  <a:pt x="1684" y="509"/>
                  <a:pt x="1653" y="478"/>
                  <a:pt x="1615" y="478"/>
                </a:cubicBezTo>
                <a:cubicBezTo>
                  <a:pt x="1577" y="478"/>
                  <a:pt x="1547" y="509"/>
                  <a:pt x="1547" y="547"/>
                </a:cubicBezTo>
                <a:cubicBezTo>
                  <a:pt x="1547" y="665"/>
                  <a:pt x="1547" y="665"/>
                  <a:pt x="1547" y="665"/>
                </a:cubicBezTo>
                <a:cubicBezTo>
                  <a:pt x="1461" y="694"/>
                  <a:pt x="1399" y="774"/>
                  <a:pt x="1399" y="870"/>
                </a:cubicBezTo>
                <a:cubicBezTo>
                  <a:pt x="1399" y="1331"/>
                  <a:pt x="1399" y="1331"/>
                  <a:pt x="1399" y="1331"/>
                </a:cubicBezTo>
                <a:cubicBezTo>
                  <a:pt x="1399" y="1426"/>
                  <a:pt x="1461" y="1507"/>
                  <a:pt x="1547" y="1536"/>
                </a:cubicBezTo>
                <a:cubicBezTo>
                  <a:pt x="1547" y="1748"/>
                  <a:pt x="1547" y="1748"/>
                  <a:pt x="1547" y="1748"/>
                </a:cubicBezTo>
                <a:cubicBezTo>
                  <a:pt x="1508" y="1668"/>
                  <a:pt x="1465" y="1598"/>
                  <a:pt x="1424" y="1548"/>
                </a:cubicBezTo>
                <a:cubicBezTo>
                  <a:pt x="1400" y="1519"/>
                  <a:pt x="1356" y="1515"/>
                  <a:pt x="1327" y="1539"/>
                </a:cubicBezTo>
                <a:cubicBezTo>
                  <a:pt x="1297" y="1563"/>
                  <a:pt x="1293" y="1606"/>
                  <a:pt x="1317" y="1636"/>
                </a:cubicBezTo>
                <a:cubicBezTo>
                  <a:pt x="1429" y="1771"/>
                  <a:pt x="1547" y="2077"/>
                  <a:pt x="1547" y="2231"/>
                </a:cubicBezTo>
                <a:cubicBezTo>
                  <a:pt x="1547" y="2560"/>
                  <a:pt x="1547" y="2560"/>
                  <a:pt x="1547" y="2560"/>
                </a:cubicBezTo>
                <a:cubicBezTo>
                  <a:pt x="1547" y="2570"/>
                  <a:pt x="1549" y="2579"/>
                  <a:pt x="1552" y="2588"/>
                </a:cubicBezTo>
                <a:cubicBezTo>
                  <a:pt x="1315" y="2684"/>
                  <a:pt x="1131" y="2755"/>
                  <a:pt x="1106" y="2764"/>
                </a:cubicBezTo>
                <a:cubicBezTo>
                  <a:pt x="1044" y="2782"/>
                  <a:pt x="980" y="2808"/>
                  <a:pt x="913" y="2836"/>
                </a:cubicBezTo>
                <a:cubicBezTo>
                  <a:pt x="905" y="2839"/>
                  <a:pt x="897" y="2842"/>
                  <a:pt x="889" y="2846"/>
                </a:cubicBezTo>
                <a:cubicBezTo>
                  <a:pt x="889" y="2822"/>
                  <a:pt x="889" y="2822"/>
                  <a:pt x="889" y="2822"/>
                </a:cubicBezTo>
                <a:cubicBezTo>
                  <a:pt x="889" y="2717"/>
                  <a:pt x="928" y="2554"/>
                  <a:pt x="993" y="2385"/>
                </a:cubicBezTo>
                <a:cubicBezTo>
                  <a:pt x="1059" y="2212"/>
                  <a:pt x="1141" y="2059"/>
                  <a:pt x="1219" y="1964"/>
                </a:cubicBezTo>
                <a:cubicBezTo>
                  <a:pt x="1243" y="1935"/>
                  <a:pt x="1239" y="1892"/>
                  <a:pt x="1209" y="1868"/>
                </a:cubicBezTo>
                <a:cubicBezTo>
                  <a:pt x="1180" y="1843"/>
                  <a:pt x="1137" y="1848"/>
                  <a:pt x="1112" y="1877"/>
                </a:cubicBezTo>
                <a:cubicBezTo>
                  <a:pt x="1036" y="1970"/>
                  <a:pt x="956" y="2112"/>
                  <a:pt x="889" y="2272"/>
                </a:cubicBezTo>
                <a:cubicBezTo>
                  <a:pt x="889" y="1442"/>
                  <a:pt x="889" y="1442"/>
                  <a:pt x="889" y="1442"/>
                </a:cubicBezTo>
                <a:cubicBezTo>
                  <a:pt x="1008" y="1411"/>
                  <a:pt x="1097" y="1303"/>
                  <a:pt x="1097" y="1174"/>
                </a:cubicBezTo>
                <a:cubicBezTo>
                  <a:pt x="1097" y="524"/>
                  <a:pt x="1097" y="524"/>
                  <a:pt x="1097" y="524"/>
                </a:cubicBezTo>
                <a:cubicBezTo>
                  <a:pt x="1097" y="395"/>
                  <a:pt x="1008" y="287"/>
                  <a:pt x="889" y="256"/>
                </a:cubicBezTo>
                <a:cubicBezTo>
                  <a:pt x="889" y="69"/>
                  <a:pt x="889" y="69"/>
                  <a:pt x="889" y="69"/>
                </a:cubicBezTo>
                <a:cubicBezTo>
                  <a:pt x="889" y="31"/>
                  <a:pt x="858" y="0"/>
                  <a:pt x="820" y="0"/>
                </a:cubicBezTo>
                <a:cubicBezTo>
                  <a:pt x="782" y="0"/>
                  <a:pt x="752" y="31"/>
                  <a:pt x="752" y="69"/>
                </a:cubicBezTo>
                <a:cubicBezTo>
                  <a:pt x="752" y="256"/>
                  <a:pt x="752" y="256"/>
                  <a:pt x="752" y="256"/>
                </a:cubicBezTo>
                <a:cubicBezTo>
                  <a:pt x="632" y="287"/>
                  <a:pt x="544" y="395"/>
                  <a:pt x="544" y="524"/>
                </a:cubicBezTo>
                <a:cubicBezTo>
                  <a:pt x="544" y="1174"/>
                  <a:pt x="544" y="1174"/>
                  <a:pt x="544" y="1174"/>
                </a:cubicBezTo>
                <a:cubicBezTo>
                  <a:pt x="544" y="1303"/>
                  <a:pt x="632" y="1411"/>
                  <a:pt x="752" y="1442"/>
                </a:cubicBezTo>
                <a:cubicBezTo>
                  <a:pt x="752" y="1894"/>
                  <a:pt x="752" y="1894"/>
                  <a:pt x="752" y="1894"/>
                </a:cubicBezTo>
                <a:cubicBezTo>
                  <a:pt x="685" y="1733"/>
                  <a:pt x="605" y="1592"/>
                  <a:pt x="528" y="1498"/>
                </a:cubicBezTo>
                <a:cubicBezTo>
                  <a:pt x="504" y="1469"/>
                  <a:pt x="461" y="1465"/>
                  <a:pt x="432" y="1489"/>
                </a:cubicBezTo>
                <a:cubicBezTo>
                  <a:pt x="402" y="1513"/>
                  <a:pt x="398" y="1557"/>
                  <a:pt x="422" y="1586"/>
                </a:cubicBezTo>
                <a:cubicBezTo>
                  <a:pt x="500" y="1680"/>
                  <a:pt x="582" y="1833"/>
                  <a:pt x="648" y="2006"/>
                </a:cubicBezTo>
                <a:cubicBezTo>
                  <a:pt x="713" y="2175"/>
                  <a:pt x="752" y="2339"/>
                  <a:pt x="752" y="2443"/>
                </a:cubicBezTo>
                <a:cubicBezTo>
                  <a:pt x="752" y="2899"/>
                  <a:pt x="752" y="2899"/>
                  <a:pt x="752" y="2899"/>
                </a:cubicBezTo>
                <a:cubicBezTo>
                  <a:pt x="693" y="2920"/>
                  <a:pt x="630" y="2939"/>
                  <a:pt x="562" y="2953"/>
                </a:cubicBezTo>
                <a:cubicBezTo>
                  <a:pt x="409" y="2984"/>
                  <a:pt x="253" y="2984"/>
                  <a:pt x="87" y="2953"/>
                </a:cubicBezTo>
                <a:cubicBezTo>
                  <a:pt x="50" y="2946"/>
                  <a:pt x="14" y="2971"/>
                  <a:pt x="7" y="3008"/>
                </a:cubicBezTo>
                <a:cubicBezTo>
                  <a:pt x="0" y="3045"/>
                  <a:pt x="24" y="3081"/>
                  <a:pt x="62" y="3088"/>
                </a:cubicBezTo>
                <a:cubicBezTo>
                  <a:pt x="153" y="3106"/>
                  <a:pt x="242" y="3114"/>
                  <a:pt x="329" y="3114"/>
                </a:cubicBezTo>
                <a:cubicBezTo>
                  <a:pt x="417" y="3114"/>
                  <a:pt x="504" y="3105"/>
                  <a:pt x="590" y="3088"/>
                </a:cubicBezTo>
                <a:cubicBezTo>
                  <a:pt x="737" y="3058"/>
                  <a:pt x="858" y="3008"/>
                  <a:pt x="965" y="2963"/>
                </a:cubicBezTo>
                <a:cubicBezTo>
                  <a:pt x="1030" y="2937"/>
                  <a:pt x="1090" y="2911"/>
                  <a:pt x="1145" y="2896"/>
                </a:cubicBezTo>
                <a:cubicBezTo>
                  <a:pt x="1146" y="2896"/>
                  <a:pt x="1146" y="2896"/>
                  <a:pt x="1147" y="2895"/>
                </a:cubicBezTo>
                <a:cubicBezTo>
                  <a:pt x="1234" y="2871"/>
                  <a:pt x="1327" y="2862"/>
                  <a:pt x="1409" y="2870"/>
                </a:cubicBezTo>
                <a:cubicBezTo>
                  <a:pt x="1492" y="2877"/>
                  <a:pt x="1559" y="2902"/>
                  <a:pt x="1598" y="2939"/>
                </a:cubicBezTo>
                <a:cubicBezTo>
                  <a:pt x="1692" y="3030"/>
                  <a:pt x="1811" y="3080"/>
                  <a:pt x="1933" y="3080"/>
                </a:cubicBezTo>
                <a:cubicBezTo>
                  <a:pt x="1934" y="3080"/>
                  <a:pt x="1934" y="3080"/>
                  <a:pt x="1934" y="3080"/>
                </a:cubicBezTo>
                <a:cubicBezTo>
                  <a:pt x="2054" y="3080"/>
                  <a:pt x="2168" y="3032"/>
                  <a:pt x="2254" y="2946"/>
                </a:cubicBezTo>
                <a:cubicBezTo>
                  <a:pt x="2286" y="2914"/>
                  <a:pt x="2324" y="2888"/>
                  <a:pt x="2366" y="2869"/>
                </a:cubicBezTo>
                <a:cubicBezTo>
                  <a:pt x="2408" y="2851"/>
                  <a:pt x="2453" y="2840"/>
                  <a:pt x="2500" y="2837"/>
                </a:cubicBezTo>
                <a:cubicBezTo>
                  <a:pt x="2548" y="2835"/>
                  <a:pt x="2595" y="2841"/>
                  <a:pt x="2640" y="2856"/>
                </a:cubicBezTo>
                <a:cubicBezTo>
                  <a:pt x="2688" y="2871"/>
                  <a:pt x="2732" y="2896"/>
                  <a:pt x="2772" y="2930"/>
                </a:cubicBezTo>
                <a:cubicBezTo>
                  <a:pt x="2816" y="2967"/>
                  <a:pt x="2862" y="2996"/>
                  <a:pt x="2910" y="3015"/>
                </a:cubicBezTo>
                <a:cubicBezTo>
                  <a:pt x="2949" y="3031"/>
                  <a:pt x="2989" y="3041"/>
                  <a:pt x="3029" y="3044"/>
                </a:cubicBezTo>
                <a:cubicBezTo>
                  <a:pt x="3098" y="3049"/>
                  <a:pt x="3142" y="3032"/>
                  <a:pt x="3151" y="3029"/>
                </a:cubicBezTo>
                <a:cubicBezTo>
                  <a:pt x="3155" y="3027"/>
                  <a:pt x="3159" y="3025"/>
                  <a:pt x="3163" y="3023"/>
                </a:cubicBezTo>
                <a:cubicBezTo>
                  <a:pt x="3165" y="3021"/>
                  <a:pt x="3342" y="2903"/>
                  <a:pt x="3534" y="2763"/>
                </a:cubicBezTo>
                <a:cubicBezTo>
                  <a:pt x="3647" y="2681"/>
                  <a:pt x="3743" y="2607"/>
                  <a:pt x="3819" y="2544"/>
                </a:cubicBezTo>
                <a:cubicBezTo>
                  <a:pt x="3919" y="2461"/>
                  <a:pt x="3984" y="2397"/>
                  <a:pt x="4020" y="2348"/>
                </a:cubicBezTo>
                <a:cubicBezTo>
                  <a:pt x="4068" y="2280"/>
                  <a:pt x="4103" y="2210"/>
                  <a:pt x="4121" y="2139"/>
                </a:cubicBezTo>
                <a:cubicBezTo>
                  <a:pt x="4140" y="2067"/>
                  <a:pt x="4142" y="1996"/>
                  <a:pt x="4126" y="1928"/>
                </a:cubicBezTo>
                <a:close/>
                <a:moveTo>
                  <a:pt x="682" y="1174"/>
                </a:moveTo>
                <a:cubicBezTo>
                  <a:pt x="682" y="524"/>
                  <a:pt x="682" y="524"/>
                  <a:pt x="682" y="524"/>
                </a:cubicBezTo>
                <a:cubicBezTo>
                  <a:pt x="682" y="487"/>
                  <a:pt x="696" y="452"/>
                  <a:pt x="722" y="426"/>
                </a:cubicBezTo>
                <a:cubicBezTo>
                  <a:pt x="749" y="400"/>
                  <a:pt x="784" y="385"/>
                  <a:pt x="820" y="385"/>
                </a:cubicBezTo>
                <a:cubicBezTo>
                  <a:pt x="857" y="385"/>
                  <a:pt x="892" y="400"/>
                  <a:pt x="918" y="426"/>
                </a:cubicBezTo>
                <a:cubicBezTo>
                  <a:pt x="945" y="452"/>
                  <a:pt x="959" y="487"/>
                  <a:pt x="959" y="524"/>
                </a:cubicBezTo>
                <a:cubicBezTo>
                  <a:pt x="959" y="1174"/>
                  <a:pt x="959" y="1174"/>
                  <a:pt x="959" y="1174"/>
                </a:cubicBezTo>
                <a:cubicBezTo>
                  <a:pt x="959" y="1211"/>
                  <a:pt x="945" y="1246"/>
                  <a:pt x="918" y="1272"/>
                </a:cubicBezTo>
                <a:cubicBezTo>
                  <a:pt x="892" y="1299"/>
                  <a:pt x="857" y="1313"/>
                  <a:pt x="820" y="1313"/>
                </a:cubicBezTo>
                <a:cubicBezTo>
                  <a:pt x="784" y="1313"/>
                  <a:pt x="749" y="1299"/>
                  <a:pt x="722" y="1272"/>
                </a:cubicBezTo>
                <a:cubicBezTo>
                  <a:pt x="696" y="1246"/>
                  <a:pt x="682" y="1211"/>
                  <a:pt x="682" y="1174"/>
                </a:cubicBezTo>
                <a:close/>
                <a:moveTo>
                  <a:pt x="2249" y="1016"/>
                </a:moveTo>
                <a:cubicBezTo>
                  <a:pt x="2653" y="1025"/>
                  <a:pt x="2761" y="1035"/>
                  <a:pt x="2790" y="1040"/>
                </a:cubicBezTo>
                <a:cubicBezTo>
                  <a:pt x="2732" y="1065"/>
                  <a:pt x="2640" y="1086"/>
                  <a:pt x="2551" y="1107"/>
                </a:cubicBezTo>
                <a:cubicBezTo>
                  <a:pt x="2455" y="1129"/>
                  <a:pt x="2363" y="1151"/>
                  <a:pt x="2296" y="1179"/>
                </a:cubicBezTo>
                <a:cubicBezTo>
                  <a:pt x="2252" y="1198"/>
                  <a:pt x="2217" y="1224"/>
                  <a:pt x="2191" y="1257"/>
                </a:cubicBezTo>
                <a:cubicBezTo>
                  <a:pt x="2164" y="1290"/>
                  <a:pt x="2149" y="1329"/>
                  <a:pt x="2147" y="1371"/>
                </a:cubicBezTo>
                <a:cubicBezTo>
                  <a:pt x="2144" y="1416"/>
                  <a:pt x="2158" y="1461"/>
                  <a:pt x="2185" y="1502"/>
                </a:cubicBezTo>
                <a:cubicBezTo>
                  <a:pt x="2212" y="1542"/>
                  <a:pt x="2251" y="1576"/>
                  <a:pt x="2301" y="1604"/>
                </a:cubicBezTo>
                <a:cubicBezTo>
                  <a:pt x="2301" y="1604"/>
                  <a:pt x="2301" y="1604"/>
                  <a:pt x="2301" y="1604"/>
                </a:cubicBezTo>
                <a:cubicBezTo>
                  <a:pt x="2314" y="1611"/>
                  <a:pt x="2608" y="1773"/>
                  <a:pt x="2673" y="1807"/>
                </a:cubicBezTo>
                <a:cubicBezTo>
                  <a:pt x="2709" y="1826"/>
                  <a:pt x="2769" y="1866"/>
                  <a:pt x="2771" y="1920"/>
                </a:cubicBezTo>
                <a:cubicBezTo>
                  <a:pt x="2773" y="1968"/>
                  <a:pt x="2726" y="2027"/>
                  <a:pt x="2642" y="2080"/>
                </a:cubicBezTo>
                <a:cubicBezTo>
                  <a:pt x="2432" y="2212"/>
                  <a:pt x="2026" y="2392"/>
                  <a:pt x="1684" y="2533"/>
                </a:cubicBezTo>
                <a:cubicBezTo>
                  <a:pt x="1684" y="2499"/>
                  <a:pt x="1684" y="2499"/>
                  <a:pt x="1684" y="2499"/>
                </a:cubicBezTo>
                <a:cubicBezTo>
                  <a:pt x="1684" y="2345"/>
                  <a:pt x="1802" y="2039"/>
                  <a:pt x="1913" y="1904"/>
                </a:cubicBezTo>
                <a:cubicBezTo>
                  <a:pt x="1937" y="1875"/>
                  <a:pt x="1933" y="1831"/>
                  <a:pt x="1904" y="1807"/>
                </a:cubicBezTo>
                <a:cubicBezTo>
                  <a:pt x="1875" y="1783"/>
                  <a:pt x="1831" y="1787"/>
                  <a:pt x="1807" y="1817"/>
                </a:cubicBezTo>
                <a:cubicBezTo>
                  <a:pt x="1766" y="1867"/>
                  <a:pt x="1723" y="1937"/>
                  <a:pt x="1684" y="2017"/>
                </a:cubicBezTo>
                <a:cubicBezTo>
                  <a:pt x="1684" y="1536"/>
                  <a:pt x="1684" y="1536"/>
                  <a:pt x="1684" y="1536"/>
                </a:cubicBezTo>
                <a:cubicBezTo>
                  <a:pt x="1770" y="1507"/>
                  <a:pt x="1831" y="1426"/>
                  <a:pt x="1831" y="1331"/>
                </a:cubicBezTo>
                <a:cubicBezTo>
                  <a:pt x="1831" y="1009"/>
                  <a:pt x="1831" y="1009"/>
                  <a:pt x="1831" y="1009"/>
                </a:cubicBezTo>
                <a:cubicBezTo>
                  <a:pt x="1920" y="1010"/>
                  <a:pt x="2083" y="1012"/>
                  <a:pt x="2249" y="1016"/>
                </a:cubicBezTo>
                <a:close/>
                <a:moveTo>
                  <a:pt x="1537" y="870"/>
                </a:moveTo>
                <a:cubicBezTo>
                  <a:pt x="1537" y="849"/>
                  <a:pt x="1545" y="829"/>
                  <a:pt x="1560" y="814"/>
                </a:cubicBezTo>
                <a:cubicBezTo>
                  <a:pt x="1575" y="799"/>
                  <a:pt x="1595" y="791"/>
                  <a:pt x="1615" y="791"/>
                </a:cubicBezTo>
                <a:cubicBezTo>
                  <a:pt x="1636" y="791"/>
                  <a:pt x="1656" y="799"/>
                  <a:pt x="1671" y="814"/>
                </a:cubicBezTo>
                <a:cubicBezTo>
                  <a:pt x="1686" y="829"/>
                  <a:pt x="1694" y="849"/>
                  <a:pt x="1694" y="870"/>
                </a:cubicBezTo>
                <a:cubicBezTo>
                  <a:pt x="1694" y="1331"/>
                  <a:pt x="1694" y="1331"/>
                  <a:pt x="1694" y="1331"/>
                </a:cubicBezTo>
                <a:cubicBezTo>
                  <a:pt x="1694" y="1352"/>
                  <a:pt x="1686" y="1371"/>
                  <a:pt x="1671" y="1386"/>
                </a:cubicBezTo>
                <a:cubicBezTo>
                  <a:pt x="1656" y="1401"/>
                  <a:pt x="1636" y="1409"/>
                  <a:pt x="1615" y="1409"/>
                </a:cubicBezTo>
                <a:cubicBezTo>
                  <a:pt x="1615" y="1409"/>
                  <a:pt x="1615" y="1409"/>
                  <a:pt x="1615" y="1409"/>
                </a:cubicBezTo>
                <a:cubicBezTo>
                  <a:pt x="1595" y="1409"/>
                  <a:pt x="1575" y="1401"/>
                  <a:pt x="1560" y="1386"/>
                </a:cubicBezTo>
                <a:cubicBezTo>
                  <a:pt x="1545" y="1371"/>
                  <a:pt x="1537" y="1352"/>
                  <a:pt x="1537" y="1331"/>
                </a:cubicBezTo>
                <a:lnTo>
                  <a:pt x="1537" y="870"/>
                </a:lnTo>
                <a:close/>
                <a:moveTo>
                  <a:pt x="3988" y="2105"/>
                </a:moveTo>
                <a:cubicBezTo>
                  <a:pt x="3974" y="2158"/>
                  <a:pt x="3947" y="2213"/>
                  <a:pt x="3908" y="2267"/>
                </a:cubicBezTo>
                <a:cubicBezTo>
                  <a:pt x="3803" y="2413"/>
                  <a:pt x="3294" y="2770"/>
                  <a:pt x="3095" y="2903"/>
                </a:cubicBezTo>
                <a:cubicBezTo>
                  <a:pt x="3071" y="2909"/>
                  <a:pt x="2977" y="2924"/>
                  <a:pt x="2861" y="2825"/>
                </a:cubicBezTo>
                <a:cubicBezTo>
                  <a:pt x="2757" y="2737"/>
                  <a:pt x="2626" y="2693"/>
                  <a:pt x="2492" y="2700"/>
                </a:cubicBezTo>
                <a:cubicBezTo>
                  <a:pt x="2429" y="2703"/>
                  <a:pt x="2368" y="2718"/>
                  <a:pt x="2310" y="2743"/>
                </a:cubicBezTo>
                <a:cubicBezTo>
                  <a:pt x="2252" y="2769"/>
                  <a:pt x="2201" y="2804"/>
                  <a:pt x="2157" y="2848"/>
                </a:cubicBezTo>
                <a:cubicBezTo>
                  <a:pt x="2096" y="2909"/>
                  <a:pt x="2017" y="2942"/>
                  <a:pt x="1934" y="2942"/>
                </a:cubicBezTo>
                <a:cubicBezTo>
                  <a:pt x="1934" y="2942"/>
                  <a:pt x="1934" y="2942"/>
                  <a:pt x="1933" y="2942"/>
                </a:cubicBezTo>
                <a:cubicBezTo>
                  <a:pt x="1892" y="2942"/>
                  <a:pt x="1850" y="2934"/>
                  <a:pt x="1811" y="2918"/>
                </a:cubicBezTo>
                <a:cubicBezTo>
                  <a:pt x="1768" y="2900"/>
                  <a:pt x="1729" y="2874"/>
                  <a:pt x="1693" y="2840"/>
                </a:cubicBezTo>
                <a:cubicBezTo>
                  <a:pt x="1650" y="2798"/>
                  <a:pt x="1591" y="2768"/>
                  <a:pt x="1520" y="2749"/>
                </a:cubicBezTo>
                <a:cubicBezTo>
                  <a:pt x="1598" y="2718"/>
                  <a:pt x="1685" y="2683"/>
                  <a:pt x="1774" y="2645"/>
                </a:cubicBezTo>
                <a:cubicBezTo>
                  <a:pt x="2224" y="2458"/>
                  <a:pt x="2541" y="2307"/>
                  <a:pt x="2716" y="2196"/>
                </a:cubicBezTo>
                <a:cubicBezTo>
                  <a:pt x="2880" y="2092"/>
                  <a:pt x="2912" y="1986"/>
                  <a:pt x="2909" y="1915"/>
                </a:cubicBezTo>
                <a:cubicBezTo>
                  <a:pt x="2905" y="1824"/>
                  <a:pt x="2844" y="1742"/>
                  <a:pt x="2737" y="1685"/>
                </a:cubicBezTo>
                <a:cubicBezTo>
                  <a:pt x="2674" y="1652"/>
                  <a:pt x="2378" y="1489"/>
                  <a:pt x="2368" y="1484"/>
                </a:cubicBezTo>
                <a:cubicBezTo>
                  <a:pt x="2314" y="1454"/>
                  <a:pt x="2282" y="1413"/>
                  <a:pt x="2284" y="1378"/>
                </a:cubicBezTo>
                <a:cubicBezTo>
                  <a:pt x="2286" y="1349"/>
                  <a:pt x="2310" y="1323"/>
                  <a:pt x="2350" y="1306"/>
                </a:cubicBezTo>
                <a:cubicBezTo>
                  <a:pt x="2406" y="1282"/>
                  <a:pt x="2496" y="1261"/>
                  <a:pt x="2582" y="1241"/>
                </a:cubicBezTo>
                <a:cubicBezTo>
                  <a:pt x="2681" y="1218"/>
                  <a:pt x="2783" y="1195"/>
                  <a:pt x="2853" y="1163"/>
                </a:cubicBezTo>
                <a:cubicBezTo>
                  <a:pt x="2953" y="1118"/>
                  <a:pt x="2963" y="1057"/>
                  <a:pt x="2961" y="1025"/>
                </a:cubicBezTo>
                <a:cubicBezTo>
                  <a:pt x="2960" y="1019"/>
                  <a:pt x="2959" y="1013"/>
                  <a:pt x="2957" y="1006"/>
                </a:cubicBezTo>
                <a:cubicBezTo>
                  <a:pt x="3087" y="1008"/>
                  <a:pt x="3200" y="1010"/>
                  <a:pt x="3295" y="1013"/>
                </a:cubicBezTo>
                <a:cubicBezTo>
                  <a:pt x="3391" y="1016"/>
                  <a:pt x="3469" y="1020"/>
                  <a:pt x="3528" y="1025"/>
                </a:cubicBezTo>
                <a:cubicBezTo>
                  <a:pt x="3581" y="1029"/>
                  <a:pt x="3609" y="1033"/>
                  <a:pt x="3623" y="1036"/>
                </a:cubicBezTo>
                <a:cubicBezTo>
                  <a:pt x="3603" y="1048"/>
                  <a:pt x="3576" y="1063"/>
                  <a:pt x="3541" y="1080"/>
                </a:cubicBezTo>
                <a:cubicBezTo>
                  <a:pt x="3465" y="1119"/>
                  <a:pt x="3233" y="1231"/>
                  <a:pt x="3231" y="1232"/>
                </a:cubicBezTo>
                <a:cubicBezTo>
                  <a:pt x="3228" y="1234"/>
                  <a:pt x="3225" y="1235"/>
                  <a:pt x="3223" y="1237"/>
                </a:cubicBezTo>
                <a:cubicBezTo>
                  <a:pt x="3177" y="1267"/>
                  <a:pt x="3152" y="1319"/>
                  <a:pt x="3157" y="1374"/>
                </a:cubicBezTo>
                <a:cubicBezTo>
                  <a:pt x="3163" y="1428"/>
                  <a:pt x="3197" y="1475"/>
                  <a:pt x="3248" y="1495"/>
                </a:cubicBezTo>
                <a:cubicBezTo>
                  <a:pt x="3382" y="1551"/>
                  <a:pt x="3743" y="1702"/>
                  <a:pt x="3807" y="1738"/>
                </a:cubicBezTo>
                <a:cubicBezTo>
                  <a:pt x="3908" y="1794"/>
                  <a:pt x="3972" y="1870"/>
                  <a:pt x="3992" y="1958"/>
                </a:cubicBezTo>
                <a:cubicBezTo>
                  <a:pt x="4002" y="2004"/>
                  <a:pt x="4001" y="2054"/>
                  <a:pt x="3988" y="210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7" name="Oval 6">
            <a:extLst>
              <a:ext uri="{FF2B5EF4-FFF2-40B4-BE49-F238E27FC236}">
                <a16:creationId xmlns:a16="http://schemas.microsoft.com/office/drawing/2014/main" id="{E1BA0CC7-4D31-9F23-9E01-A97A59CCBBBF}"/>
              </a:ext>
            </a:extLst>
          </p:cNvPr>
          <p:cNvSpPr/>
          <p:nvPr/>
        </p:nvSpPr>
        <p:spPr>
          <a:xfrm>
            <a:off x="612257"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PH" sz="2000" b="0" i="0" u="none" strike="noStrike" kern="1200" cap="none" spc="0" normalizeH="0" baseline="0" dirty="0">
              <a:ln>
                <a:noFill/>
              </a:ln>
              <a:solidFill>
                <a:srgbClr val="FFFFFF"/>
              </a:solidFill>
              <a:effectLst/>
              <a:uLnTx/>
              <a:uFillTx/>
              <a:latin typeface="Artifakt ElementOfc" panose="020B0504010101010104" pitchFamily="34" charset="0"/>
              <a:ea typeface="Meiryo" panose="020B0604030504040204" pitchFamily="34" charset="-128"/>
              <a:cs typeface="+mn-cs"/>
            </a:endParaRPr>
          </a:p>
        </p:txBody>
      </p:sp>
      <p:grpSp>
        <p:nvGrpSpPr>
          <p:cNvPr id="21" name="Group 20">
            <a:extLst>
              <a:ext uri="{FF2B5EF4-FFF2-40B4-BE49-F238E27FC236}">
                <a16:creationId xmlns:a16="http://schemas.microsoft.com/office/drawing/2014/main" id="{7E329AE5-66CE-CB37-9008-1FEFC476D73C}"/>
              </a:ext>
            </a:extLst>
          </p:cNvPr>
          <p:cNvGrpSpPr>
            <a:grpSpLocks noChangeAspect="1"/>
          </p:cNvGrpSpPr>
          <p:nvPr/>
        </p:nvGrpSpPr>
        <p:grpSpPr>
          <a:xfrm>
            <a:off x="951280" y="2246707"/>
            <a:ext cx="383441" cy="402712"/>
            <a:chOff x="10753725" y="3776662"/>
            <a:chExt cx="24541162" cy="25774652"/>
          </a:xfrm>
          <a:solidFill>
            <a:schemeClr val="tx1"/>
          </a:solidFill>
        </p:grpSpPr>
        <p:sp>
          <p:nvSpPr>
            <p:cNvPr id="22" name="Freeform 112">
              <a:extLst>
                <a:ext uri="{FF2B5EF4-FFF2-40B4-BE49-F238E27FC236}">
                  <a16:creationId xmlns:a16="http://schemas.microsoft.com/office/drawing/2014/main" id="{4ED54AD1-FFD0-B5D2-3F9E-740C86095D93}"/>
                </a:ext>
              </a:extLst>
            </p:cNvPr>
            <p:cNvSpPr>
              <a:spLocks/>
            </p:cNvSpPr>
            <p:nvPr/>
          </p:nvSpPr>
          <p:spPr bwMode="auto">
            <a:xfrm>
              <a:off x="26606499" y="3776662"/>
              <a:ext cx="8688388" cy="8669339"/>
            </a:xfrm>
            <a:custGeom>
              <a:avLst/>
              <a:gdLst>
                <a:gd name="T0" fmla="*/ 743 w 5473"/>
                <a:gd name="T1" fmla="*/ 5461 h 5461"/>
                <a:gd name="T2" fmla="*/ 4433 w 5473"/>
                <a:gd name="T3" fmla="*/ 1779 h 5461"/>
                <a:gd name="T4" fmla="*/ 4525 w 5473"/>
                <a:gd name="T5" fmla="*/ 4606 h 5461"/>
                <a:gd name="T6" fmla="*/ 5473 w 5473"/>
                <a:gd name="T7" fmla="*/ 4578 h 5461"/>
                <a:gd name="T8" fmla="*/ 5245 w 5473"/>
                <a:gd name="T9" fmla="*/ 228 h 5461"/>
                <a:gd name="T10" fmla="*/ 880 w 5473"/>
                <a:gd name="T11" fmla="*/ 0 h 5461"/>
                <a:gd name="T12" fmla="*/ 851 w 5473"/>
                <a:gd name="T13" fmla="*/ 946 h 5461"/>
                <a:gd name="T14" fmla="*/ 3685 w 5473"/>
                <a:gd name="T15" fmla="*/ 1038 h 5461"/>
                <a:gd name="T16" fmla="*/ 0 w 5473"/>
                <a:gd name="T17" fmla="*/ 4715 h 5461"/>
                <a:gd name="T18" fmla="*/ 743 w 5473"/>
                <a:gd name="T19" fmla="*/ 5461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743" y="5461"/>
                  </a:moveTo>
                  <a:lnTo>
                    <a:pt x="4433" y="1779"/>
                  </a:lnTo>
                  <a:lnTo>
                    <a:pt x="4525" y="4606"/>
                  </a:lnTo>
                  <a:lnTo>
                    <a:pt x="5473" y="4578"/>
                  </a:lnTo>
                  <a:lnTo>
                    <a:pt x="5245" y="228"/>
                  </a:lnTo>
                  <a:lnTo>
                    <a:pt x="880" y="0"/>
                  </a:lnTo>
                  <a:lnTo>
                    <a:pt x="851" y="946"/>
                  </a:lnTo>
                  <a:lnTo>
                    <a:pt x="3685" y="1038"/>
                  </a:lnTo>
                  <a:lnTo>
                    <a:pt x="0" y="4715"/>
                  </a:lnTo>
                  <a:lnTo>
                    <a:pt x="743" y="54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3" name="Freeform 113">
              <a:extLst>
                <a:ext uri="{FF2B5EF4-FFF2-40B4-BE49-F238E27FC236}">
                  <a16:creationId xmlns:a16="http://schemas.microsoft.com/office/drawing/2014/main" id="{31D746E7-45E6-8682-8180-9CF6B44FCB68}"/>
                </a:ext>
              </a:extLst>
            </p:cNvPr>
            <p:cNvSpPr>
              <a:spLocks/>
            </p:cNvSpPr>
            <p:nvPr/>
          </p:nvSpPr>
          <p:spPr bwMode="auto">
            <a:xfrm>
              <a:off x="10753725" y="3776662"/>
              <a:ext cx="8688388" cy="8669339"/>
            </a:xfrm>
            <a:custGeom>
              <a:avLst/>
              <a:gdLst>
                <a:gd name="T0" fmla="*/ 4622 w 5473"/>
                <a:gd name="T1" fmla="*/ 946 h 5461"/>
                <a:gd name="T2" fmla="*/ 4593 w 5473"/>
                <a:gd name="T3" fmla="*/ 0 h 5461"/>
                <a:gd name="T4" fmla="*/ 228 w 5473"/>
                <a:gd name="T5" fmla="*/ 228 h 5461"/>
                <a:gd name="T6" fmla="*/ 0 w 5473"/>
                <a:gd name="T7" fmla="*/ 4578 h 5461"/>
                <a:gd name="T8" fmla="*/ 948 w 5473"/>
                <a:gd name="T9" fmla="*/ 4606 h 5461"/>
                <a:gd name="T10" fmla="*/ 1040 w 5473"/>
                <a:gd name="T11" fmla="*/ 1779 h 5461"/>
                <a:gd name="T12" fmla="*/ 4730 w 5473"/>
                <a:gd name="T13" fmla="*/ 5461 h 5461"/>
                <a:gd name="T14" fmla="*/ 5473 w 5473"/>
                <a:gd name="T15" fmla="*/ 4715 h 5461"/>
                <a:gd name="T16" fmla="*/ 1788 w 5473"/>
                <a:gd name="T17" fmla="*/ 1038 h 5461"/>
                <a:gd name="T18" fmla="*/ 4622 w 5473"/>
                <a:gd name="T19" fmla="*/ 946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622" y="946"/>
                  </a:moveTo>
                  <a:lnTo>
                    <a:pt x="4593" y="0"/>
                  </a:lnTo>
                  <a:lnTo>
                    <a:pt x="228" y="228"/>
                  </a:lnTo>
                  <a:lnTo>
                    <a:pt x="0" y="4578"/>
                  </a:lnTo>
                  <a:lnTo>
                    <a:pt x="948" y="4606"/>
                  </a:lnTo>
                  <a:lnTo>
                    <a:pt x="1040" y="1779"/>
                  </a:lnTo>
                  <a:lnTo>
                    <a:pt x="4730" y="5461"/>
                  </a:lnTo>
                  <a:lnTo>
                    <a:pt x="5473" y="4715"/>
                  </a:lnTo>
                  <a:lnTo>
                    <a:pt x="1788" y="1038"/>
                  </a:lnTo>
                  <a:lnTo>
                    <a:pt x="4622" y="9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4" name="Freeform 114">
              <a:extLst>
                <a:ext uri="{FF2B5EF4-FFF2-40B4-BE49-F238E27FC236}">
                  <a16:creationId xmlns:a16="http://schemas.microsoft.com/office/drawing/2014/main" id="{992D9471-5B42-C02B-5C4F-D9AF8A0DBE4B}"/>
                </a:ext>
              </a:extLst>
            </p:cNvPr>
            <p:cNvSpPr>
              <a:spLocks/>
            </p:cNvSpPr>
            <p:nvPr/>
          </p:nvSpPr>
          <p:spPr bwMode="auto">
            <a:xfrm>
              <a:off x="26606499" y="20881975"/>
              <a:ext cx="8688388" cy="8669339"/>
            </a:xfrm>
            <a:custGeom>
              <a:avLst/>
              <a:gdLst>
                <a:gd name="T0" fmla="*/ 4433 w 5473"/>
                <a:gd name="T1" fmla="*/ 3682 h 5461"/>
                <a:gd name="T2" fmla="*/ 743 w 5473"/>
                <a:gd name="T3" fmla="*/ 0 h 5461"/>
                <a:gd name="T4" fmla="*/ 0 w 5473"/>
                <a:gd name="T5" fmla="*/ 746 h 5461"/>
                <a:gd name="T6" fmla="*/ 3685 w 5473"/>
                <a:gd name="T7" fmla="*/ 4423 h 5461"/>
                <a:gd name="T8" fmla="*/ 851 w 5473"/>
                <a:gd name="T9" fmla="*/ 4515 h 5461"/>
                <a:gd name="T10" fmla="*/ 880 w 5473"/>
                <a:gd name="T11" fmla="*/ 5461 h 5461"/>
                <a:gd name="T12" fmla="*/ 5245 w 5473"/>
                <a:gd name="T13" fmla="*/ 5233 h 5461"/>
                <a:gd name="T14" fmla="*/ 5473 w 5473"/>
                <a:gd name="T15" fmla="*/ 883 h 5461"/>
                <a:gd name="T16" fmla="*/ 4525 w 5473"/>
                <a:gd name="T17" fmla="*/ 855 h 5461"/>
                <a:gd name="T18" fmla="*/ 4433 w 5473"/>
                <a:gd name="T19" fmla="*/ 3682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433" y="3682"/>
                  </a:moveTo>
                  <a:lnTo>
                    <a:pt x="743" y="0"/>
                  </a:lnTo>
                  <a:lnTo>
                    <a:pt x="0" y="746"/>
                  </a:lnTo>
                  <a:lnTo>
                    <a:pt x="3685" y="4423"/>
                  </a:lnTo>
                  <a:lnTo>
                    <a:pt x="851" y="4515"/>
                  </a:lnTo>
                  <a:lnTo>
                    <a:pt x="880" y="5461"/>
                  </a:lnTo>
                  <a:lnTo>
                    <a:pt x="5245" y="5233"/>
                  </a:lnTo>
                  <a:lnTo>
                    <a:pt x="5473" y="883"/>
                  </a:lnTo>
                  <a:lnTo>
                    <a:pt x="4525" y="855"/>
                  </a:lnTo>
                  <a:lnTo>
                    <a:pt x="4433" y="36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5" name="Freeform 115">
              <a:extLst>
                <a:ext uri="{FF2B5EF4-FFF2-40B4-BE49-F238E27FC236}">
                  <a16:creationId xmlns:a16="http://schemas.microsoft.com/office/drawing/2014/main" id="{C4DEBA78-B760-A0B9-CBE2-8294479262C8}"/>
                </a:ext>
              </a:extLst>
            </p:cNvPr>
            <p:cNvSpPr>
              <a:spLocks/>
            </p:cNvSpPr>
            <p:nvPr/>
          </p:nvSpPr>
          <p:spPr bwMode="auto">
            <a:xfrm>
              <a:off x="10753725" y="20881975"/>
              <a:ext cx="8688388" cy="8669339"/>
            </a:xfrm>
            <a:custGeom>
              <a:avLst/>
              <a:gdLst>
                <a:gd name="T0" fmla="*/ 4730 w 5473"/>
                <a:gd name="T1" fmla="*/ 0 h 5461"/>
                <a:gd name="T2" fmla="*/ 1040 w 5473"/>
                <a:gd name="T3" fmla="*/ 3682 h 5461"/>
                <a:gd name="T4" fmla="*/ 948 w 5473"/>
                <a:gd name="T5" fmla="*/ 855 h 5461"/>
                <a:gd name="T6" fmla="*/ 0 w 5473"/>
                <a:gd name="T7" fmla="*/ 883 h 5461"/>
                <a:gd name="T8" fmla="*/ 228 w 5473"/>
                <a:gd name="T9" fmla="*/ 5233 h 5461"/>
                <a:gd name="T10" fmla="*/ 4593 w 5473"/>
                <a:gd name="T11" fmla="*/ 5461 h 5461"/>
                <a:gd name="T12" fmla="*/ 4622 w 5473"/>
                <a:gd name="T13" fmla="*/ 4515 h 5461"/>
                <a:gd name="T14" fmla="*/ 1788 w 5473"/>
                <a:gd name="T15" fmla="*/ 4423 h 5461"/>
                <a:gd name="T16" fmla="*/ 5473 w 5473"/>
                <a:gd name="T17" fmla="*/ 746 h 5461"/>
                <a:gd name="T18" fmla="*/ 4730 w 5473"/>
                <a:gd name="T19" fmla="*/ 0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730" y="0"/>
                  </a:moveTo>
                  <a:lnTo>
                    <a:pt x="1040" y="3682"/>
                  </a:lnTo>
                  <a:lnTo>
                    <a:pt x="948" y="855"/>
                  </a:lnTo>
                  <a:lnTo>
                    <a:pt x="0" y="883"/>
                  </a:lnTo>
                  <a:lnTo>
                    <a:pt x="228" y="5233"/>
                  </a:lnTo>
                  <a:lnTo>
                    <a:pt x="4593" y="5461"/>
                  </a:lnTo>
                  <a:lnTo>
                    <a:pt x="4622" y="4515"/>
                  </a:lnTo>
                  <a:lnTo>
                    <a:pt x="1788" y="4423"/>
                  </a:lnTo>
                  <a:lnTo>
                    <a:pt x="5473" y="746"/>
                  </a:lnTo>
                  <a:lnTo>
                    <a:pt x="473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Tree>
    <p:extLst>
      <p:ext uri="{BB962C8B-B14F-4D97-AF65-F5344CB8AC3E}">
        <p14:creationId xmlns:p14="http://schemas.microsoft.com/office/powerpoint/2010/main" val="3895065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a beaker and a bowl of wood shavings&#10;&#10;Description automatically generated">
            <a:extLst>
              <a:ext uri="{FF2B5EF4-FFF2-40B4-BE49-F238E27FC236}">
                <a16:creationId xmlns:a16="http://schemas.microsoft.com/office/drawing/2014/main" id="{9ABCF3C6-8E4B-AA58-5D27-4333350B5BBE}"/>
              </a:ext>
            </a:extLst>
          </p:cNvPr>
          <p:cNvPicPr>
            <a:picLocks noChangeAspect="1"/>
          </p:cNvPicPr>
          <p:nvPr/>
        </p:nvPicPr>
        <p:blipFill rotWithShape="1">
          <a:blip r:embed="rId3"/>
          <a:srcRect l="4348" r="23172"/>
          <a:stretch/>
        </p:blipFill>
        <p:spPr>
          <a:xfrm flipH="1">
            <a:off x="3566393" y="5688"/>
            <a:ext cx="5577607" cy="5137812"/>
          </a:xfrm>
          <a:prstGeom prst="rect">
            <a:avLst/>
          </a:prstGeom>
        </p:spPr>
      </p:pic>
      <p:sp>
        <p:nvSpPr>
          <p:cNvPr id="6" name="Rectangle 5">
            <a:extLst>
              <a:ext uri="{FF2B5EF4-FFF2-40B4-BE49-F238E27FC236}">
                <a16:creationId xmlns:a16="http://schemas.microsoft.com/office/drawing/2014/main" id="{ABC3DA1A-6F03-2453-11C5-E0BA7A705AB1}"/>
              </a:ext>
            </a:extLst>
          </p:cNvPr>
          <p:cNvSpPr/>
          <p:nvPr/>
        </p:nvSpPr>
        <p:spPr>
          <a:xfrm rot="10800000" flipH="1">
            <a:off x="2" y="0"/>
            <a:ext cx="9143998" cy="5143500"/>
          </a:xfrm>
          <a:prstGeom prst="rect">
            <a:avLst/>
          </a:prstGeom>
          <a:gradFill>
            <a:gsLst>
              <a:gs pos="12000">
                <a:schemeClr val="tx1">
                  <a:alpha val="0"/>
                </a:schemeClr>
              </a:gs>
              <a:gs pos="37000">
                <a:srgbClr val="000000">
                  <a:alpha val="74000"/>
                </a:srgbClr>
              </a:gs>
              <a:gs pos="57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ea typeface="Meiryo" panose="020B0604030504040204" pitchFamily="34" charset="-128"/>
            </a:endParaRPr>
          </a:p>
        </p:txBody>
      </p:sp>
      <p:sp>
        <p:nvSpPr>
          <p:cNvPr id="2" name="Rectangle 1">
            <a:extLst>
              <a:ext uri="{FF2B5EF4-FFF2-40B4-BE49-F238E27FC236}">
                <a16:creationId xmlns:a16="http://schemas.microsoft.com/office/drawing/2014/main" id="{07A22496-E90A-6F76-6E16-9E2B1DB93093}"/>
              </a:ext>
            </a:extLst>
          </p:cNvPr>
          <p:cNvSpPr>
            <a:spLocks/>
          </p:cNvSpPr>
          <p:nvPr/>
        </p:nvSpPr>
        <p:spPr>
          <a:xfrm>
            <a:off x="0" y="0"/>
            <a:ext cx="356639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4" name="Title 1">
            <a:extLst>
              <a:ext uri="{FF2B5EF4-FFF2-40B4-BE49-F238E27FC236}">
                <a16:creationId xmlns:a16="http://schemas.microsoft.com/office/drawing/2014/main" id="{345FA3F2-D2DD-BB1D-E3CE-BE621C6DF063}"/>
              </a:ext>
            </a:extLst>
          </p:cNvPr>
          <p:cNvSpPr>
            <a:spLocks noGrp="1"/>
          </p:cNvSpPr>
          <p:nvPr>
            <p:ph type="title"/>
          </p:nvPr>
        </p:nvSpPr>
        <p:spPr>
          <a:xfrm>
            <a:off x="368300" y="870903"/>
            <a:ext cx="6276340" cy="398463"/>
          </a:xfrm>
        </p:spPr>
        <p:txBody>
          <a:bodyPr rtlCol="0"/>
          <a:lstStyle/>
          <a:p>
            <a:pPr rtl="0"/>
            <a:r>
              <a:rPr lang="ja-JP" altLang="en-US" dirty="0">
                <a:solidFill>
                  <a:schemeClr val="bg1"/>
                </a:solidFill>
                <a:ea typeface="Meiryo" panose="020B0604030504040204" pitchFamily="34" charset="-128"/>
              </a:rPr>
              <a:t>マイクロプラスチック用フィルタ </a:t>
            </a:r>
          </a:p>
        </p:txBody>
      </p:sp>
      <p:sp>
        <p:nvSpPr>
          <p:cNvPr id="69" name="Title 19">
            <a:extLst>
              <a:ext uri="{FF2B5EF4-FFF2-40B4-BE49-F238E27FC236}">
                <a16:creationId xmlns:a16="http://schemas.microsoft.com/office/drawing/2014/main" id="{829C0C38-F2B4-F44B-AB7A-192BF189605B}"/>
              </a:ext>
            </a:extLst>
          </p:cNvPr>
          <p:cNvSpPr txBox="1">
            <a:spLocks/>
          </p:cNvSpPr>
          <p:nvPr/>
        </p:nvSpPr>
        <p:spPr>
          <a:xfrm>
            <a:off x="368300" y="1496915"/>
            <a:ext cx="6276340" cy="58477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en-US" altLang="ja-JP" sz="2400" b="1" dirty="0" err="1">
                <a:solidFill>
                  <a:schemeClr val="accent1"/>
                </a:solidFill>
                <a:latin typeface="+mn-lt"/>
                <a:ea typeface="Meiryo" panose="020B0604030504040204" pitchFamily="34" charset="-128"/>
              </a:rPr>
              <a:t>bioCap</a:t>
            </a:r>
            <a:r>
              <a:rPr lang="ja-JP" altLang="en-US" sz="2400" b="1" dirty="0">
                <a:solidFill>
                  <a:schemeClr val="accent1"/>
                </a:solidFill>
                <a:latin typeface="+mn-lt"/>
                <a:ea typeface="Meiryo" panose="020B0604030504040204" pitchFamily="34" charset="-128"/>
              </a:rPr>
              <a:t> </a:t>
            </a:r>
            <a:br>
              <a:rPr lang="ja-JP" altLang="en-US" sz="1800" b="1" dirty="0">
                <a:solidFill>
                  <a:schemeClr val="bg1"/>
                </a:solidFill>
                <a:latin typeface="+mn-lt"/>
                <a:ea typeface="Meiryo" panose="020B0604030504040204" pitchFamily="34" charset="-128"/>
              </a:rPr>
            </a:br>
            <a:r>
              <a:rPr lang="ja-JP" altLang="en-US" sz="1400" dirty="0">
                <a:solidFill>
                  <a:schemeClr val="bg1"/>
                </a:solidFill>
                <a:latin typeface="+mn-lt"/>
                <a:ea typeface="Meiryo" panose="020B0604030504040204" pitchFamily="34" charset="-128"/>
              </a:rPr>
              <a:t>ブリティッシュコロンビア大学の研究者によって開発</a:t>
            </a:r>
            <a:endParaRPr lang="ja-JP" altLang="en-US" sz="1800" dirty="0">
              <a:solidFill>
                <a:schemeClr val="bg1"/>
              </a:solidFill>
              <a:latin typeface="+mn-lt"/>
              <a:ea typeface="Meiryo" panose="020B0604030504040204" pitchFamily="34" charset="-128"/>
            </a:endParaRPr>
          </a:p>
        </p:txBody>
      </p:sp>
      <p:cxnSp>
        <p:nvCxnSpPr>
          <p:cNvPr id="75" name="Straight Connector 74">
            <a:extLst>
              <a:ext uri="{FF2B5EF4-FFF2-40B4-BE49-F238E27FC236}">
                <a16:creationId xmlns:a16="http://schemas.microsoft.com/office/drawing/2014/main" id="{B9223699-D5E8-0792-135C-E95A2E66439B}"/>
              </a:ext>
            </a:extLst>
          </p:cNvPr>
          <p:cNvCxnSpPr>
            <a:cxnSpLocks/>
          </p:cNvCxnSpPr>
          <p:nvPr/>
        </p:nvCxnSpPr>
        <p:spPr>
          <a:xfrm>
            <a:off x="368300" y="2288488"/>
            <a:ext cx="55753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0018245B-303A-8CF8-99DE-BC54E7F77F90}"/>
              </a:ext>
            </a:extLst>
          </p:cNvPr>
          <p:cNvSpPr/>
          <p:nvPr/>
        </p:nvSpPr>
        <p:spPr>
          <a:xfrm>
            <a:off x="368301" y="4160521"/>
            <a:ext cx="5575299" cy="619442"/>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91440" rIns="182880" bIns="91440" rtlCol="0" anchor="ctr">
            <a:noAutofit/>
          </a:bodyPr>
          <a:lstStyle/>
          <a:p>
            <a:pPr rtl="0"/>
            <a:r>
              <a:rPr lang="en-US" altLang="ja-JP" sz="1000" b="1" dirty="0" err="1">
                <a:solidFill>
                  <a:schemeClr val="bg1"/>
                </a:solidFill>
                <a:latin typeface="+mj-lt"/>
                <a:ea typeface="Meiryo" panose="020B0604030504040204" pitchFamily="34" charset="-128"/>
              </a:rPr>
              <a:t>bioCap</a:t>
            </a:r>
            <a:r>
              <a:rPr lang="ja-JP" altLang="en-US" sz="1000" b="1" dirty="0">
                <a:solidFill>
                  <a:schemeClr val="bg1"/>
                </a:solidFill>
                <a:latin typeface="+mj-lt"/>
                <a:ea typeface="Meiryo" panose="020B0604030504040204" pitchFamily="34" charset="-128"/>
              </a:rPr>
              <a:t> でろ過した水をマウスに与えた際、器官内に蓄積されたマイクロプラス</a:t>
            </a:r>
            <a:br>
              <a:rPr lang="en-US" altLang="ja-JP" sz="1000" b="1" dirty="0">
                <a:solidFill>
                  <a:schemeClr val="bg1"/>
                </a:solidFill>
                <a:latin typeface="+mj-lt"/>
                <a:ea typeface="Meiryo" panose="020B0604030504040204" pitchFamily="34" charset="-128"/>
              </a:rPr>
            </a:br>
            <a:r>
              <a:rPr lang="ja-JP" altLang="en-US" sz="1000" b="1" dirty="0">
                <a:solidFill>
                  <a:schemeClr val="bg1"/>
                </a:solidFill>
                <a:latin typeface="+mj-lt"/>
                <a:ea typeface="Meiryo" panose="020B0604030504040204" pitchFamily="34" charset="-128"/>
              </a:rPr>
              <a:t>チックの量が、ろ過されていない水を与えられたマウスに比べて減少</a:t>
            </a:r>
          </a:p>
        </p:txBody>
      </p:sp>
      <p:sp>
        <p:nvSpPr>
          <p:cNvPr id="77" name="Title 19">
            <a:extLst>
              <a:ext uri="{FF2B5EF4-FFF2-40B4-BE49-F238E27FC236}">
                <a16:creationId xmlns:a16="http://schemas.microsoft.com/office/drawing/2014/main" id="{388A4113-809E-7C9F-3F8C-C8CD20595797}"/>
              </a:ext>
            </a:extLst>
          </p:cNvPr>
          <p:cNvSpPr txBox="1">
            <a:spLocks/>
          </p:cNvSpPr>
          <p:nvPr/>
        </p:nvSpPr>
        <p:spPr>
          <a:xfrm>
            <a:off x="368300" y="2515589"/>
            <a:ext cx="6276340" cy="67710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spcBef>
                <a:spcPts val="600"/>
              </a:spcBef>
            </a:pPr>
            <a:r>
              <a:rPr lang="ja-JP" altLang="en-US" sz="1200" b="1" dirty="0">
                <a:solidFill>
                  <a:schemeClr val="accent1"/>
                </a:solidFill>
                <a:latin typeface="+mn-lt"/>
                <a:ea typeface="Meiryo" panose="020B0604030504040204" pitchFamily="34" charset="-128"/>
              </a:rPr>
              <a:t>フィルタ本体が、生分解性を持つ材料で生成</a:t>
            </a:r>
          </a:p>
          <a:p>
            <a:pPr marL="182880" indent="-182880" defTabSz="457200" rtl="0">
              <a:lnSpc>
                <a:spcPct val="100000"/>
              </a:lnSpc>
              <a:spcBef>
                <a:spcPts val="600"/>
              </a:spcBef>
              <a:buClr>
                <a:schemeClr val="bg1"/>
              </a:buClr>
              <a:buFont typeface="Wingdings 2" panose="05020102010507070707" pitchFamily="18" charset="2"/>
              <a:buChar char=""/>
            </a:pPr>
            <a:r>
              <a:rPr lang="ja-JP" altLang="en-US" sz="1100" dirty="0">
                <a:solidFill>
                  <a:schemeClr val="bg1"/>
                </a:solidFill>
                <a:latin typeface="+mn-lt"/>
                <a:ea typeface="Meiryo" panose="020B0604030504040204" pitchFamily="34" charset="-128"/>
                <a:cs typeface="+mn-cs"/>
              </a:rPr>
              <a:t>廃材</a:t>
            </a:r>
            <a:r>
              <a:rPr lang="en-US" altLang="ja-JP" sz="1100" dirty="0">
                <a:solidFill>
                  <a:schemeClr val="bg1"/>
                </a:solidFill>
                <a:latin typeface="+mn-lt"/>
                <a:ea typeface="Meiryo" panose="020B0604030504040204" pitchFamily="34" charset="-128"/>
                <a:cs typeface="+mn-cs"/>
              </a:rPr>
              <a:t>(</a:t>
            </a:r>
            <a:r>
              <a:rPr lang="ja-JP" altLang="en-US" sz="1100" dirty="0">
                <a:solidFill>
                  <a:schemeClr val="bg1"/>
                </a:solidFill>
                <a:latin typeface="+mn-lt"/>
                <a:ea typeface="Meiryo" panose="020B0604030504040204" pitchFamily="34" charset="-128"/>
                <a:cs typeface="+mn-cs"/>
              </a:rPr>
              <a:t>おがくず</a:t>
            </a:r>
            <a:r>
              <a:rPr lang="en-US" altLang="ja-JP" sz="1100" dirty="0">
                <a:solidFill>
                  <a:schemeClr val="bg1"/>
                </a:solidFill>
                <a:latin typeface="+mn-lt"/>
                <a:ea typeface="Meiryo" panose="020B0604030504040204" pitchFamily="34" charset="-128"/>
                <a:cs typeface="+mn-cs"/>
              </a:rPr>
              <a:t>) </a:t>
            </a:r>
            <a:endParaRPr lang="ja-JP" altLang="en-US" sz="1100" dirty="0">
              <a:solidFill>
                <a:schemeClr val="bg1"/>
              </a:solidFill>
              <a:latin typeface="+mn-lt"/>
              <a:ea typeface="Meiryo" panose="020B0604030504040204" pitchFamily="34" charset="-128"/>
              <a:cs typeface="+mn-cs"/>
            </a:endParaRPr>
          </a:p>
          <a:p>
            <a:pPr marL="182880" indent="-182880" defTabSz="457200" rtl="0">
              <a:lnSpc>
                <a:spcPct val="100000"/>
              </a:lnSpc>
              <a:spcBef>
                <a:spcPts val="600"/>
              </a:spcBef>
              <a:buClr>
                <a:schemeClr val="bg1"/>
              </a:buClr>
              <a:buFont typeface="Wingdings 2" panose="05020102010507070707" pitchFamily="18" charset="2"/>
              <a:buChar char=""/>
            </a:pPr>
            <a:r>
              <a:rPr lang="ja-JP" altLang="en-US" sz="1100" dirty="0">
                <a:solidFill>
                  <a:schemeClr val="bg1"/>
                </a:solidFill>
                <a:latin typeface="+mn-lt"/>
                <a:ea typeface="Meiryo" panose="020B0604030504040204" pitchFamily="34" charset="-128"/>
                <a:cs typeface="+mn-cs"/>
              </a:rPr>
              <a:t>自然に発生する植物ポリフェノール</a:t>
            </a:r>
            <a:r>
              <a:rPr lang="en-US" altLang="ja-JP" sz="1100" dirty="0">
                <a:solidFill>
                  <a:schemeClr val="bg1"/>
                </a:solidFill>
                <a:latin typeface="+mn-lt"/>
                <a:ea typeface="Meiryo" panose="020B0604030504040204" pitchFamily="34" charset="-128"/>
                <a:cs typeface="+mn-cs"/>
              </a:rPr>
              <a:t>(</a:t>
            </a:r>
            <a:r>
              <a:rPr lang="ja-JP" altLang="en-US" sz="1100" dirty="0">
                <a:solidFill>
                  <a:schemeClr val="bg1"/>
                </a:solidFill>
                <a:latin typeface="+mn-lt"/>
                <a:ea typeface="Meiryo" panose="020B0604030504040204" pitchFamily="34" charset="-128"/>
                <a:cs typeface="+mn-cs"/>
              </a:rPr>
              <a:t>タンニン酸</a:t>
            </a:r>
            <a:r>
              <a:rPr lang="en-US" altLang="ja-JP" sz="1100" dirty="0">
                <a:solidFill>
                  <a:schemeClr val="bg1"/>
                </a:solidFill>
                <a:latin typeface="+mn-lt"/>
                <a:ea typeface="Meiryo" panose="020B0604030504040204" pitchFamily="34" charset="-128"/>
                <a:cs typeface="+mn-cs"/>
              </a:rPr>
              <a:t>) </a:t>
            </a:r>
            <a:endParaRPr lang="ja-JP" altLang="en-US" sz="1100" dirty="0">
              <a:solidFill>
                <a:schemeClr val="bg1"/>
              </a:solidFill>
              <a:latin typeface="+mn-lt"/>
              <a:ea typeface="Meiryo" panose="020B0604030504040204" pitchFamily="34" charset="-128"/>
              <a:cs typeface="+mn-cs"/>
            </a:endParaRPr>
          </a:p>
        </p:txBody>
      </p:sp>
      <p:grpSp>
        <p:nvGrpSpPr>
          <p:cNvPr id="85" name="Group 84">
            <a:extLst>
              <a:ext uri="{FF2B5EF4-FFF2-40B4-BE49-F238E27FC236}">
                <a16:creationId xmlns:a16="http://schemas.microsoft.com/office/drawing/2014/main" id="{6A21E2EC-CA71-0F18-A97D-E759734FE1BD}"/>
              </a:ext>
            </a:extLst>
          </p:cNvPr>
          <p:cNvGrpSpPr>
            <a:grpSpLocks noChangeAspect="1"/>
          </p:cNvGrpSpPr>
          <p:nvPr/>
        </p:nvGrpSpPr>
        <p:grpSpPr>
          <a:xfrm>
            <a:off x="548356" y="4333082"/>
            <a:ext cx="274889" cy="274320"/>
            <a:chOff x="5427661" y="3370262"/>
            <a:chExt cx="28403554" cy="28344816"/>
          </a:xfrm>
          <a:solidFill>
            <a:schemeClr val="bg1"/>
          </a:solidFill>
        </p:grpSpPr>
        <p:sp>
          <p:nvSpPr>
            <p:cNvPr id="86" name="Freeform 136">
              <a:extLst>
                <a:ext uri="{FF2B5EF4-FFF2-40B4-BE49-F238E27FC236}">
                  <a16:creationId xmlns:a16="http://schemas.microsoft.com/office/drawing/2014/main" id="{8E312C89-D600-6281-BF1D-B015206225D3}"/>
                </a:ext>
              </a:extLst>
            </p:cNvPr>
            <p:cNvSpPr>
              <a:spLocks noEditPoints="1"/>
            </p:cNvSpPr>
            <p:nvPr/>
          </p:nvSpPr>
          <p:spPr bwMode="auto">
            <a:xfrm>
              <a:off x="5427661" y="3370262"/>
              <a:ext cx="28403554" cy="28344816"/>
            </a:xfrm>
            <a:custGeom>
              <a:avLst/>
              <a:gdLst>
                <a:gd name="T0" fmla="*/ 3009 w 3132"/>
                <a:gd name="T1" fmla="*/ 956 h 3132"/>
                <a:gd name="T2" fmla="*/ 2864 w 3132"/>
                <a:gd name="T3" fmla="*/ 690 h 3132"/>
                <a:gd name="T4" fmla="*/ 2673 w 3132"/>
                <a:gd name="T5" fmla="*/ 459 h 3132"/>
                <a:gd name="T6" fmla="*/ 2442 w 3132"/>
                <a:gd name="T7" fmla="*/ 268 h 3132"/>
                <a:gd name="T8" fmla="*/ 2176 w 3132"/>
                <a:gd name="T9" fmla="*/ 123 h 3132"/>
                <a:gd name="T10" fmla="*/ 1566 w 3132"/>
                <a:gd name="T11" fmla="*/ 0 h 3132"/>
                <a:gd name="T12" fmla="*/ 956 w 3132"/>
                <a:gd name="T13" fmla="*/ 123 h 3132"/>
                <a:gd name="T14" fmla="*/ 690 w 3132"/>
                <a:gd name="T15" fmla="*/ 268 h 3132"/>
                <a:gd name="T16" fmla="*/ 459 w 3132"/>
                <a:gd name="T17" fmla="*/ 459 h 3132"/>
                <a:gd name="T18" fmla="*/ 268 w 3132"/>
                <a:gd name="T19" fmla="*/ 690 h 3132"/>
                <a:gd name="T20" fmla="*/ 123 w 3132"/>
                <a:gd name="T21" fmla="*/ 956 h 3132"/>
                <a:gd name="T22" fmla="*/ 0 w 3132"/>
                <a:gd name="T23" fmla="*/ 1566 h 3132"/>
                <a:gd name="T24" fmla="*/ 123 w 3132"/>
                <a:gd name="T25" fmla="*/ 2176 h 3132"/>
                <a:gd name="T26" fmla="*/ 268 w 3132"/>
                <a:gd name="T27" fmla="*/ 2442 h 3132"/>
                <a:gd name="T28" fmla="*/ 459 w 3132"/>
                <a:gd name="T29" fmla="*/ 2673 h 3132"/>
                <a:gd name="T30" fmla="*/ 690 w 3132"/>
                <a:gd name="T31" fmla="*/ 2864 h 3132"/>
                <a:gd name="T32" fmla="*/ 956 w 3132"/>
                <a:gd name="T33" fmla="*/ 3009 h 3132"/>
                <a:gd name="T34" fmla="*/ 1566 w 3132"/>
                <a:gd name="T35" fmla="*/ 3132 h 3132"/>
                <a:gd name="T36" fmla="*/ 2176 w 3132"/>
                <a:gd name="T37" fmla="*/ 3009 h 3132"/>
                <a:gd name="T38" fmla="*/ 2442 w 3132"/>
                <a:gd name="T39" fmla="*/ 2864 h 3132"/>
                <a:gd name="T40" fmla="*/ 2673 w 3132"/>
                <a:gd name="T41" fmla="*/ 2673 h 3132"/>
                <a:gd name="T42" fmla="*/ 2864 w 3132"/>
                <a:gd name="T43" fmla="*/ 2442 h 3132"/>
                <a:gd name="T44" fmla="*/ 3009 w 3132"/>
                <a:gd name="T45" fmla="*/ 2176 h 3132"/>
                <a:gd name="T46" fmla="*/ 3132 w 3132"/>
                <a:gd name="T47" fmla="*/ 1566 h 3132"/>
                <a:gd name="T48" fmla="*/ 3009 w 3132"/>
                <a:gd name="T49" fmla="*/ 956 h 3132"/>
                <a:gd name="T50" fmla="*/ 2823 w 3132"/>
                <a:gd name="T51" fmla="*/ 2097 h 3132"/>
                <a:gd name="T52" fmla="*/ 2530 w 3132"/>
                <a:gd name="T53" fmla="*/ 2530 h 3132"/>
                <a:gd name="T54" fmla="*/ 2097 w 3132"/>
                <a:gd name="T55" fmla="*/ 2823 h 3132"/>
                <a:gd name="T56" fmla="*/ 1566 w 3132"/>
                <a:gd name="T57" fmla="*/ 2930 h 3132"/>
                <a:gd name="T58" fmla="*/ 1035 w 3132"/>
                <a:gd name="T59" fmla="*/ 2823 h 3132"/>
                <a:gd name="T60" fmla="*/ 602 w 3132"/>
                <a:gd name="T61" fmla="*/ 2530 h 3132"/>
                <a:gd name="T62" fmla="*/ 309 w 3132"/>
                <a:gd name="T63" fmla="*/ 2097 h 3132"/>
                <a:gd name="T64" fmla="*/ 202 w 3132"/>
                <a:gd name="T65" fmla="*/ 1566 h 3132"/>
                <a:gd name="T66" fmla="*/ 309 w 3132"/>
                <a:gd name="T67" fmla="*/ 1035 h 3132"/>
                <a:gd name="T68" fmla="*/ 602 w 3132"/>
                <a:gd name="T69" fmla="*/ 602 h 3132"/>
                <a:gd name="T70" fmla="*/ 1035 w 3132"/>
                <a:gd name="T71" fmla="*/ 309 h 3132"/>
                <a:gd name="T72" fmla="*/ 1566 w 3132"/>
                <a:gd name="T73" fmla="*/ 202 h 3132"/>
                <a:gd name="T74" fmla="*/ 2097 w 3132"/>
                <a:gd name="T75" fmla="*/ 309 h 3132"/>
                <a:gd name="T76" fmla="*/ 2530 w 3132"/>
                <a:gd name="T77" fmla="*/ 602 h 3132"/>
                <a:gd name="T78" fmla="*/ 2823 w 3132"/>
                <a:gd name="T79" fmla="*/ 1035 h 3132"/>
                <a:gd name="T80" fmla="*/ 2930 w 3132"/>
                <a:gd name="T81" fmla="*/ 1566 h 3132"/>
                <a:gd name="T82" fmla="*/ 2823 w 3132"/>
                <a:gd name="T83" fmla="*/ 2097 h 3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32" h="3132">
                  <a:moveTo>
                    <a:pt x="3009" y="956"/>
                  </a:moveTo>
                  <a:cubicBezTo>
                    <a:pt x="2970" y="864"/>
                    <a:pt x="2921" y="774"/>
                    <a:pt x="2864" y="690"/>
                  </a:cubicBezTo>
                  <a:cubicBezTo>
                    <a:pt x="2808" y="608"/>
                    <a:pt x="2744" y="530"/>
                    <a:pt x="2673" y="459"/>
                  </a:cubicBezTo>
                  <a:cubicBezTo>
                    <a:pt x="2602" y="388"/>
                    <a:pt x="2524" y="324"/>
                    <a:pt x="2442" y="268"/>
                  </a:cubicBezTo>
                  <a:cubicBezTo>
                    <a:pt x="2358" y="211"/>
                    <a:pt x="2268" y="162"/>
                    <a:pt x="2176" y="123"/>
                  </a:cubicBezTo>
                  <a:cubicBezTo>
                    <a:pt x="1982" y="42"/>
                    <a:pt x="1777" y="0"/>
                    <a:pt x="1566" y="0"/>
                  </a:cubicBezTo>
                  <a:cubicBezTo>
                    <a:pt x="1355" y="0"/>
                    <a:pt x="1150" y="42"/>
                    <a:pt x="956" y="123"/>
                  </a:cubicBezTo>
                  <a:cubicBezTo>
                    <a:pt x="864" y="162"/>
                    <a:pt x="774" y="211"/>
                    <a:pt x="690" y="268"/>
                  </a:cubicBezTo>
                  <a:cubicBezTo>
                    <a:pt x="608" y="324"/>
                    <a:pt x="530" y="388"/>
                    <a:pt x="459" y="459"/>
                  </a:cubicBezTo>
                  <a:cubicBezTo>
                    <a:pt x="388" y="530"/>
                    <a:pt x="324" y="608"/>
                    <a:pt x="268" y="690"/>
                  </a:cubicBezTo>
                  <a:cubicBezTo>
                    <a:pt x="211" y="774"/>
                    <a:pt x="162" y="864"/>
                    <a:pt x="123" y="956"/>
                  </a:cubicBezTo>
                  <a:cubicBezTo>
                    <a:pt x="42" y="1150"/>
                    <a:pt x="0" y="1355"/>
                    <a:pt x="0" y="1566"/>
                  </a:cubicBezTo>
                  <a:cubicBezTo>
                    <a:pt x="0" y="1777"/>
                    <a:pt x="42" y="1982"/>
                    <a:pt x="123" y="2176"/>
                  </a:cubicBezTo>
                  <a:cubicBezTo>
                    <a:pt x="162" y="2268"/>
                    <a:pt x="211" y="2358"/>
                    <a:pt x="268" y="2442"/>
                  </a:cubicBezTo>
                  <a:cubicBezTo>
                    <a:pt x="324" y="2524"/>
                    <a:pt x="388" y="2602"/>
                    <a:pt x="459" y="2673"/>
                  </a:cubicBezTo>
                  <a:cubicBezTo>
                    <a:pt x="530" y="2744"/>
                    <a:pt x="608" y="2808"/>
                    <a:pt x="690" y="2864"/>
                  </a:cubicBezTo>
                  <a:cubicBezTo>
                    <a:pt x="774" y="2921"/>
                    <a:pt x="864" y="2970"/>
                    <a:pt x="956" y="3009"/>
                  </a:cubicBezTo>
                  <a:cubicBezTo>
                    <a:pt x="1150" y="3090"/>
                    <a:pt x="1355" y="3132"/>
                    <a:pt x="1566" y="3132"/>
                  </a:cubicBezTo>
                  <a:cubicBezTo>
                    <a:pt x="1777" y="3132"/>
                    <a:pt x="1982" y="3090"/>
                    <a:pt x="2176" y="3009"/>
                  </a:cubicBezTo>
                  <a:cubicBezTo>
                    <a:pt x="2268" y="2970"/>
                    <a:pt x="2358" y="2921"/>
                    <a:pt x="2442" y="2864"/>
                  </a:cubicBezTo>
                  <a:cubicBezTo>
                    <a:pt x="2524" y="2808"/>
                    <a:pt x="2602" y="2744"/>
                    <a:pt x="2673" y="2673"/>
                  </a:cubicBezTo>
                  <a:cubicBezTo>
                    <a:pt x="2744" y="2602"/>
                    <a:pt x="2808" y="2524"/>
                    <a:pt x="2864" y="2442"/>
                  </a:cubicBezTo>
                  <a:cubicBezTo>
                    <a:pt x="2921" y="2358"/>
                    <a:pt x="2970" y="2268"/>
                    <a:pt x="3009" y="2176"/>
                  </a:cubicBezTo>
                  <a:cubicBezTo>
                    <a:pt x="3090" y="1982"/>
                    <a:pt x="3132" y="1777"/>
                    <a:pt x="3132" y="1566"/>
                  </a:cubicBezTo>
                  <a:cubicBezTo>
                    <a:pt x="3132" y="1355"/>
                    <a:pt x="3090" y="1150"/>
                    <a:pt x="3009" y="956"/>
                  </a:cubicBezTo>
                  <a:close/>
                  <a:moveTo>
                    <a:pt x="2823" y="2097"/>
                  </a:moveTo>
                  <a:cubicBezTo>
                    <a:pt x="2754" y="2259"/>
                    <a:pt x="2656" y="2405"/>
                    <a:pt x="2530" y="2530"/>
                  </a:cubicBezTo>
                  <a:cubicBezTo>
                    <a:pt x="2405" y="2656"/>
                    <a:pt x="2259" y="2754"/>
                    <a:pt x="2097" y="2823"/>
                  </a:cubicBezTo>
                  <a:cubicBezTo>
                    <a:pt x="1929" y="2894"/>
                    <a:pt x="1750" y="2930"/>
                    <a:pt x="1566" y="2930"/>
                  </a:cubicBezTo>
                  <a:cubicBezTo>
                    <a:pt x="1382" y="2930"/>
                    <a:pt x="1203" y="2894"/>
                    <a:pt x="1035" y="2823"/>
                  </a:cubicBezTo>
                  <a:cubicBezTo>
                    <a:pt x="873" y="2754"/>
                    <a:pt x="727" y="2656"/>
                    <a:pt x="602" y="2530"/>
                  </a:cubicBezTo>
                  <a:cubicBezTo>
                    <a:pt x="476" y="2405"/>
                    <a:pt x="378" y="2259"/>
                    <a:pt x="309" y="2097"/>
                  </a:cubicBezTo>
                  <a:cubicBezTo>
                    <a:pt x="238" y="1929"/>
                    <a:pt x="202" y="1750"/>
                    <a:pt x="202" y="1566"/>
                  </a:cubicBezTo>
                  <a:cubicBezTo>
                    <a:pt x="202" y="1382"/>
                    <a:pt x="238" y="1203"/>
                    <a:pt x="309" y="1035"/>
                  </a:cubicBezTo>
                  <a:cubicBezTo>
                    <a:pt x="378" y="873"/>
                    <a:pt x="476" y="727"/>
                    <a:pt x="602" y="602"/>
                  </a:cubicBezTo>
                  <a:cubicBezTo>
                    <a:pt x="727" y="476"/>
                    <a:pt x="873" y="378"/>
                    <a:pt x="1035" y="309"/>
                  </a:cubicBezTo>
                  <a:cubicBezTo>
                    <a:pt x="1203" y="238"/>
                    <a:pt x="1382" y="202"/>
                    <a:pt x="1566" y="202"/>
                  </a:cubicBezTo>
                  <a:cubicBezTo>
                    <a:pt x="1750" y="202"/>
                    <a:pt x="1929" y="238"/>
                    <a:pt x="2097" y="309"/>
                  </a:cubicBezTo>
                  <a:cubicBezTo>
                    <a:pt x="2259" y="378"/>
                    <a:pt x="2405" y="476"/>
                    <a:pt x="2530" y="602"/>
                  </a:cubicBezTo>
                  <a:cubicBezTo>
                    <a:pt x="2656" y="727"/>
                    <a:pt x="2754" y="873"/>
                    <a:pt x="2823" y="1035"/>
                  </a:cubicBezTo>
                  <a:cubicBezTo>
                    <a:pt x="2894" y="1203"/>
                    <a:pt x="2930" y="1382"/>
                    <a:pt x="2930" y="1566"/>
                  </a:cubicBezTo>
                  <a:cubicBezTo>
                    <a:pt x="2930" y="1750"/>
                    <a:pt x="2894" y="1929"/>
                    <a:pt x="2823" y="20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bg1"/>
                </a:solidFill>
                <a:ea typeface="Meiryo" panose="020B0604030504040204" pitchFamily="34" charset="-128"/>
              </a:endParaRPr>
            </a:p>
          </p:txBody>
        </p:sp>
        <p:sp>
          <p:nvSpPr>
            <p:cNvPr id="87" name="Freeform 137">
              <a:extLst>
                <a:ext uri="{FF2B5EF4-FFF2-40B4-BE49-F238E27FC236}">
                  <a16:creationId xmlns:a16="http://schemas.microsoft.com/office/drawing/2014/main" id="{228BFD7C-764D-AFE1-698C-3E635E5F4925}"/>
                </a:ext>
              </a:extLst>
            </p:cNvPr>
            <p:cNvSpPr>
              <a:spLocks/>
            </p:cNvSpPr>
            <p:nvPr/>
          </p:nvSpPr>
          <p:spPr bwMode="auto">
            <a:xfrm>
              <a:off x="17316453" y="13885864"/>
              <a:ext cx="3881436" cy="11195054"/>
            </a:xfrm>
            <a:custGeom>
              <a:avLst/>
              <a:gdLst>
                <a:gd name="T0" fmla="*/ 0 w 2445"/>
                <a:gd name="T1" fmla="*/ 1015 h 7052"/>
                <a:gd name="T2" fmla="*/ 1108 w 2445"/>
                <a:gd name="T3" fmla="*/ 1015 h 7052"/>
                <a:gd name="T4" fmla="*/ 1108 w 2445"/>
                <a:gd name="T5" fmla="*/ 7052 h 7052"/>
                <a:gd name="T6" fmla="*/ 2445 w 2445"/>
                <a:gd name="T7" fmla="*/ 7052 h 7052"/>
                <a:gd name="T8" fmla="*/ 2445 w 2445"/>
                <a:gd name="T9" fmla="*/ 0 h 7052"/>
                <a:gd name="T10" fmla="*/ 0 w 2445"/>
                <a:gd name="T11" fmla="*/ 0 h 7052"/>
                <a:gd name="T12" fmla="*/ 0 w 2445"/>
                <a:gd name="T13" fmla="*/ 1015 h 7052"/>
              </a:gdLst>
              <a:ahLst/>
              <a:cxnLst>
                <a:cxn ang="0">
                  <a:pos x="T0" y="T1"/>
                </a:cxn>
                <a:cxn ang="0">
                  <a:pos x="T2" y="T3"/>
                </a:cxn>
                <a:cxn ang="0">
                  <a:pos x="T4" y="T5"/>
                </a:cxn>
                <a:cxn ang="0">
                  <a:pos x="T6" y="T7"/>
                </a:cxn>
                <a:cxn ang="0">
                  <a:pos x="T8" y="T9"/>
                </a:cxn>
                <a:cxn ang="0">
                  <a:pos x="T10" y="T11"/>
                </a:cxn>
                <a:cxn ang="0">
                  <a:pos x="T12" y="T13"/>
                </a:cxn>
              </a:cxnLst>
              <a:rect l="0" t="0" r="r" b="b"/>
              <a:pathLst>
                <a:path w="2445" h="7052">
                  <a:moveTo>
                    <a:pt x="0" y="1015"/>
                  </a:moveTo>
                  <a:lnTo>
                    <a:pt x="1108" y="1015"/>
                  </a:lnTo>
                  <a:lnTo>
                    <a:pt x="1108" y="7052"/>
                  </a:lnTo>
                  <a:lnTo>
                    <a:pt x="2445" y="7052"/>
                  </a:lnTo>
                  <a:lnTo>
                    <a:pt x="2445" y="0"/>
                  </a:lnTo>
                  <a:lnTo>
                    <a:pt x="0" y="0"/>
                  </a:lnTo>
                  <a:lnTo>
                    <a:pt x="0" y="10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bg1"/>
                </a:solidFill>
                <a:ea typeface="Meiryo" panose="020B0604030504040204" pitchFamily="34" charset="-128"/>
              </a:endParaRPr>
            </a:p>
          </p:txBody>
        </p:sp>
        <p:sp>
          <p:nvSpPr>
            <p:cNvPr id="88" name="Freeform 138">
              <a:extLst>
                <a:ext uri="{FF2B5EF4-FFF2-40B4-BE49-F238E27FC236}">
                  <a16:creationId xmlns:a16="http://schemas.microsoft.com/office/drawing/2014/main" id="{EB3707DA-75DF-08E4-5493-EEE884F64B36}"/>
                </a:ext>
              </a:extLst>
            </p:cNvPr>
            <p:cNvSpPr>
              <a:spLocks/>
            </p:cNvSpPr>
            <p:nvPr/>
          </p:nvSpPr>
          <p:spPr bwMode="auto">
            <a:xfrm>
              <a:off x="18722974" y="9315451"/>
              <a:ext cx="2647951" cy="2652711"/>
            </a:xfrm>
            <a:custGeom>
              <a:avLst/>
              <a:gdLst>
                <a:gd name="T0" fmla="*/ 144 w 292"/>
                <a:gd name="T1" fmla="*/ 0 h 293"/>
                <a:gd name="T2" fmla="*/ 0 w 292"/>
                <a:gd name="T3" fmla="*/ 148 h 293"/>
                <a:gd name="T4" fmla="*/ 144 w 292"/>
                <a:gd name="T5" fmla="*/ 293 h 293"/>
                <a:gd name="T6" fmla="*/ 292 w 292"/>
                <a:gd name="T7" fmla="*/ 148 h 293"/>
                <a:gd name="T8" fmla="*/ 144 w 292"/>
                <a:gd name="T9" fmla="*/ 0 h 293"/>
              </a:gdLst>
              <a:ahLst/>
              <a:cxnLst>
                <a:cxn ang="0">
                  <a:pos x="T0" y="T1"/>
                </a:cxn>
                <a:cxn ang="0">
                  <a:pos x="T2" y="T3"/>
                </a:cxn>
                <a:cxn ang="0">
                  <a:pos x="T4" y="T5"/>
                </a:cxn>
                <a:cxn ang="0">
                  <a:pos x="T6" y="T7"/>
                </a:cxn>
                <a:cxn ang="0">
                  <a:pos x="T8" y="T9"/>
                </a:cxn>
              </a:cxnLst>
              <a:rect l="0" t="0" r="r" b="b"/>
              <a:pathLst>
                <a:path w="292" h="293">
                  <a:moveTo>
                    <a:pt x="144" y="0"/>
                  </a:moveTo>
                  <a:cubicBezTo>
                    <a:pt x="63" y="0"/>
                    <a:pt x="0" y="66"/>
                    <a:pt x="0" y="148"/>
                  </a:cubicBezTo>
                  <a:cubicBezTo>
                    <a:pt x="0" y="227"/>
                    <a:pt x="63" y="293"/>
                    <a:pt x="144" y="293"/>
                  </a:cubicBezTo>
                  <a:cubicBezTo>
                    <a:pt x="226" y="293"/>
                    <a:pt x="292" y="227"/>
                    <a:pt x="292" y="148"/>
                  </a:cubicBezTo>
                  <a:cubicBezTo>
                    <a:pt x="292" y="66"/>
                    <a:pt x="226" y="0"/>
                    <a:pt x="1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bg1"/>
                </a:solidFill>
                <a:ea typeface="Meiryo" panose="020B0604030504040204" pitchFamily="34" charset="-128"/>
              </a:endParaRPr>
            </a:p>
          </p:txBody>
        </p:sp>
      </p:grpSp>
      <p:grpSp>
        <p:nvGrpSpPr>
          <p:cNvPr id="18" name="Group 17">
            <a:extLst>
              <a:ext uri="{FF2B5EF4-FFF2-40B4-BE49-F238E27FC236}">
                <a16:creationId xmlns:a16="http://schemas.microsoft.com/office/drawing/2014/main" id="{0A90855A-DD4E-994E-B19F-ED030D8A9145}"/>
              </a:ext>
            </a:extLst>
          </p:cNvPr>
          <p:cNvGrpSpPr/>
          <p:nvPr/>
        </p:nvGrpSpPr>
        <p:grpSpPr>
          <a:xfrm>
            <a:off x="368300" y="3400772"/>
            <a:ext cx="7069030" cy="511551"/>
            <a:chOff x="368300" y="3400772"/>
            <a:chExt cx="7069030" cy="511551"/>
          </a:xfrm>
        </p:grpSpPr>
        <p:sp>
          <p:nvSpPr>
            <p:cNvPr id="7" name="Title 19">
              <a:extLst>
                <a:ext uri="{FF2B5EF4-FFF2-40B4-BE49-F238E27FC236}">
                  <a16:creationId xmlns:a16="http://schemas.microsoft.com/office/drawing/2014/main" id="{E290F24B-779D-249D-BB75-C2142477CB9D}"/>
                </a:ext>
              </a:extLst>
            </p:cNvPr>
            <p:cNvSpPr txBox="1">
              <a:spLocks/>
            </p:cNvSpPr>
            <p:nvPr/>
          </p:nvSpPr>
          <p:spPr>
            <a:xfrm>
              <a:off x="1085850" y="3487270"/>
              <a:ext cx="6351480" cy="338554"/>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b="1" dirty="0">
                  <a:solidFill>
                    <a:schemeClr val="bg1"/>
                  </a:solidFill>
                  <a:latin typeface="+mn-lt"/>
                  <a:ea typeface="Meiryo" panose="020B0604030504040204" pitchFamily="34" charset="-128"/>
                </a:rPr>
                <a:t>テスト時に、</a:t>
              </a:r>
              <a:r>
                <a:rPr lang="en-US" altLang="ja-JP" sz="1200" b="1" dirty="0" err="1">
                  <a:solidFill>
                    <a:schemeClr val="bg1"/>
                  </a:solidFill>
                  <a:latin typeface="+mn-lt"/>
                  <a:ea typeface="Meiryo" panose="020B0604030504040204" pitchFamily="34" charset="-128"/>
                </a:rPr>
                <a:t>bioCap</a:t>
              </a:r>
              <a:r>
                <a:rPr lang="ja-JP" altLang="en-US" sz="1200" b="1" dirty="0">
                  <a:solidFill>
                    <a:schemeClr val="bg1"/>
                  </a:solidFill>
                  <a:latin typeface="+mn-lt"/>
                  <a:ea typeface="Meiryo" panose="020B0604030504040204" pitchFamily="34" charset="-128"/>
                </a:rPr>
                <a:t> はマイクロプラスチック粒子を</a:t>
              </a:r>
              <a:br>
                <a:rPr lang="ja-JP" altLang="en-US" sz="1200" b="1" dirty="0">
                  <a:solidFill>
                    <a:schemeClr val="bg1"/>
                  </a:solidFill>
                  <a:latin typeface="+mn-lt"/>
                  <a:ea typeface="Meiryo" panose="020B0604030504040204" pitchFamily="34" charset="-128"/>
                </a:rPr>
              </a:br>
              <a:r>
                <a:rPr lang="ja-JP" altLang="en-US" sz="1200" b="1" dirty="0">
                  <a:solidFill>
                    <a:schemeClr val="accent1"/>
                  </a:solidFill>
                  <a:latin typeface="+mn-lt"/>
                  <a:ea typeface="Meiryo" panose="020B0604030504040204" pitchFamily="34" charset="-128"/>
                </a:rPr>
                <a:t>最大 </a:t>
              </a:r>
              <a:r>
                <a:rPr lang="en-US" altLang="ja-JP" sz="1200" b="1" dirty="0">
                  <a:solidFill>
                    <a:schemeClr val="accent1"/>
                  </a:solidFill>
                  <a:latin typeface="+mn-lt"/>
                  <a:ea typeface="Meiryo" panose="020B0604030504040204" pitchFamily="34" charset="-128"/>
                </a:rPr>
                <a:t>99.9% </a:t>
              </a:r>
              <a:r>
                <a:rPr lang="ja-JP" altLang="en-US" sz="1200" b="1" dirty="0">
                  <a:solidFill>
                    <a:schemeClr val="accent1"/>
                  </a:solidFill>
                  <a:latin typeface="+mn-lt"/>
                  <a:ea typeface="Meiryo" panose="020B0604030504040204" pitchFamily="34" charset="-128"/>
                </a:rPr>
                <a:t>除去</a:t>
              </a:r>
            </a:p>
          </p:txBody>
        </p:sp>
        <p:grpSp>
          <p:nvGrpSpPr>
            <p:cNvPr id="17" name="Group 16">
              <a:extLst>
                <a:ext uri="{FF2B5EF4-FFF2-40B4-BE49-F238E27FC236}">
                  <a16:creationId xmlns:a16="http://schemas.microsoft.com/office/drawing/2014/main" id="{26D28E42-97E4-DE20-EAFA-040CD2DF5E78}"/>
                </a:ext>
              </a:extLst>
            </p:cNvPr>
            <p:cNvGrpSpPr/>
            <p:nvPr/>
          </p:nvGrpSpPr>
          <p:grpSpPr>
            <a:xfrm>
              <a:off x="368300" y="3400772"/>
              <a:ext cx="511551" cy="511551"/>
              <a:chOff x="368300" y="3400772"/>
              <a:chExt cx="511551" cy="511551"/>
            </a:xfrm>
          </p:grpSpPr>
          <p:sp>
            <p:nvSpPr>
              <p:cNvPr id="10" name="Oval 9">
                <a:extLst>
                  <a:ext uri="{FF2B5EF4-FFF2-40B4-BE49-F238E27FC236}">
                    <a16:creationId xmlns:a16="http://schemas.microsoft.com/office/drawing/2014/main" id="{953064F3-930D-288A-C254-920B28E26C7B}"/>
                  </a:ext>
                </a:extLst>
              </p:cNvPr>
              <p:cNvSpPr/>
              <p:nvPr/>
            </p:nvSpPr>
            <p:spPr>
              <a:xfrm>
                <a:off x="368300" y="3400772"/>
                <a:ext cx="511551" cy="51155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US" sz="2000" dirty="0">
                  <a:solidFill>
                    <a:srgbClr val="FFFFFF"/>
                  </a:solidFill>
                  <a:latin typeface="Artifakt ElementOfc" panose="020B0504010101010104" pitchFamily="34" charset="0"/>
                  <a:ea typeface="Meiryo" panose="020B0604030504040204" pitchFamily="34" charset="-128"/>
                </a:endParaRPr>
              </a:p>
            </p:txBody>
          </p:sp>
          <p:sp>
            <p:nvSpPr>
              <p:cNvPr id="16" name="Freeform 203">
                <a:extLst>
                  <a:ext uri="{FF2B5EF4-FFF2-40B4-BE49-F238E27FC236}">
                    <a16:creationId xmlns:a16="http://schemas.microsoft.com/office/drawing/2014/main" id="{FE5F9352-8783-ECC3-F473-6DE650EFBD8F}"/>
                  </a:ext>
                </a:extLst>
              </p:cNvPr>
              <p:cNvSpPr>
                <a:spLocks noChangeAspect="1" noEditPoints="1"/>
              </p:cNvSpPr>
              <p:nvPr/>
            </p:nvSpPr>
            <p:spPr bwMode="auto">
              <a:xfrm>
                <a:off x="494080" y="3530196"/>
                <a:ext cx="259991" cy="252703"/>
              </a:xfrm>
              <a:custGeom>
                <a:avLst/>
                <a:gdLst>
                  <a:gd name="T0" fmla="*/ 3037 w 3310"/>
                  <a:gd name="T1" fmla="*/ 1680 h 3224"/>
                  <a:gd name="T2" fmla="*/ 2559 w 3310"/>
                  <a:gd name="T3" fmla="*/ 1763 h 3224"/>
                  <a:gd name="T4" fmla="*/ 2542 w 3310"/>
                  <a:gd name="T5" fmla="*/ 1319 h 3224"/>
                  <a:gd name="T6" fmla="*/ 2664 w 3310"/>
                  <a:gd name="T7" fmla="*/ 881 h 3224"/>
                  <a:gd name="T8" fmla="*/ 3170 w 3310"/>
                  <a:gd name="T9" fmla="*/ 646 h 3224"/>
                  <a:gd name="T10" fmla="*/ 2645 w 3310"/>
                  <a:gd name="T11" fmla="*/ 428 h 3224"/>
                  <a:gd name="T12" fmla="*/ 2382 w 3310"/>
                  <a:gd name="T13" fmla="*/ 914 h 3224"/>
                  <a:gd name="T14" fmla="*/ 1947 w 3310"/>
                  <a:gd name="T15" fmla="*/ 725 h 3224"/>
                  <a:gd name="T16" fmla="*/ 1303 w 3310"/>
                  <a:gd name="T17" fmla="*/ 671 h 3224"/>
                  <a:gd name="T18" fmla="*/ 1327 w 3310"/>
                  <a:gd name="T19" fmla="*/ 274 h 3224"/>
                  <a:gd name="T20" fmla="*/ 915 w 3310"/>
                  <a:gd name="T21" fmla="*/ 0 h 3224"/>
                  <a:gd name="T22" fmla="*/ 502 w 3310"/>
                  <a:gd name="T23" fmla="*/ 274 h 3224"/>
                  <a:gd name="T24" fmla="*/ 598 w 3310"/>
                  <a:gd name="T25" fmla="*/ 764 h 3224"/>
                  <a:gd name="T26" fmla="*/ 1089 w 3310"/>
                  <a:gd name="T27" fmla="*/ 860 h 3224"/>
                  <a:gd name="T28" fmla="*/ 1399 w 3310"/>
                  <a:gd name="T29" fmla="*/ 1088 h 3224"/>
                  <a:gd name="T30" fmla="*/ 1476 w 3310"/>
                  <a:gd name="T31" fmla="*/ 1683 h 3224"/>
                  <a:gd name="T32" fmla="*/ 814 w 3310"/>
                  <a:gd name="T33" fmla="*/ 1596 h 3224"/>
                  <a:gd name="T34" fmla="*/ 64 w 3310"/>
                  <a:gd name="T35" fmla="*/ 2093 h 3224"/>
                  <a:gd name="T36" fmla="*/ 238 w 3310"/>
                  <a:gd name="T37" fmla="*/ 2985 h 3224"/>
                  <a:gd name="T38" fmla="*/ 1131 w 3310"/>
                  <a:gd name="T39" fmla="*/ 3160 h 3224"/>
                  <a:gd name="T40" fmla="*/ 1628 w 3310"/>
                  <a:gd name="T41" fmla="*/ 2410 h 3224"/>
                  <a:gd name="T42" fmla="*/ 1588 w 3310"/>
                  <a:gd name="T43" fmla="*/ 1794 h 3224"/>
                  <a:gd name="T44" fmla="*/ 2178 w 3310"/>
                  <a:gd name="T45" fmla="*/ 1868 h 3224"/>
                  <a:gd name="T46" fmla="*/ 2450 w 3310"/>
                  <a:gd name="T47" fmla="*/ 1918 h 3224"/>
                  <a:gd name="T48" fmla="*/ 2546 w 3310"/>
                  <a:gd name="T49" fmla="*/ 2409 h 3224"/>
                  <a:gd name="T50" fmla="*/ 3037 w 3310"/>
                  <a:gd name="T51" fmla="*/ 2504 h 3224"/>
                  <a:gd name="T52" fmla="*/ 3310 w 3310"/>
                  <a:gd name="T53" fmla="*/ 2092 h 3224"/>
                  <a:gd name="T54" fmla="*/ 3013 w 3310"/>
                  <a:gd name="T55" fmla="*/ 646 h 3224"/>
                  <a:gd name="T56" fmla="*/ 2863 w 3310"/>
                  <a:gd name="T57" fmla="*/ 496 h 3224"/>
                  <a:gd name="T58" fmla="*/ 625 w 3310"/>
                  <a:gd name="T59" fmla="*/ 448 h 3224"/>
                  <a:gd name="T60" fmla="*/ 1120 w 3310"/>
                  <a:gd name="T61" fmla="*/ 243 h 3224"/>
                  <a:gd name="T62" fmla="*/ 915 w 3310"/>
                  <a:gd name="T63" fmla="*/ 738 h 3224"/>
                  <a:gd name="T64" fmla="*/ 1069 w 3310"/>
                  <a:gd name="T65" fmla="*/ 3014 h 3224"/>
                  <a:gd name="T66" fmla="*/ 350 w 3310"/>
                  <a:gd name="T67" fmla="*/ 2874 h 3224"/>
                  <a:gd name="T68" fmla="*/ 209 w 3310"/>
                  <a:gd name="T69" fmla="*/ 2154 h 3224"/>
                  <a:gd name="T70" fmla="*/ 814 w 3310"/>
                  <a:gd name="T71" fmla="*/ 1754 h 3224"/>
                  <a:gd name="T72" fmla="*/ 1418 w 3310"/>
                  <a:gd name="T73" fmla="*/ 2154 h 3224"/>
                  <a:gd name="T74" fmla="*/ 1947 w 3310"/>
                  <a:gd name="T75" fmla="*/ 1757 h 3224"/>
                  <a:gd name="T76" fmla="*/ 1638 w 3310"/>
                  <a:gd name="T77" fmla="*/ 1010 h 3224"/>
                  <a:gd name="T78" fmla="*/ 2384 w 3310"/>
                  <a:gd name="T79" fmla="*/ 1319 h 3224"/>
                  <a:gd name="T80" fmla="*/ 3068 w 3310"/>
                  <a:gd name="T81" fmla="*/ 2297 h 3224"/>
                  <a:gd name="T82" fmla="*/ 2573 w 3310"/>
                  <a:gd name="T83" fmla="*/ 2092 h 3224"/>
                  <a:gd name="T84" fmla="*/ 3068 w 3310"/>
                  <a:gd name="T85" fmla="*/ 1887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0" h="3224">
                    <a:moveTo>
                      <a:pt x="3275" y="1918"/>
                    </a:moveTo>
                    <a:cubicBezTo>
                      <a:pt x="3252" y="1865"/>
                      <a:pt x="3220" y="1817"/>
                      <a:pt x="3179" y="1776"/>
                    </a:cubicBezTo>
                    <a:cubicBezTo>
                      <a:pt x="3138" y="1735"/>
                      <a:pt x="3090" y="1703"/>
                      <a:pt x="3037" y="1680"/>
                    </a:cubicBezTo>
                    <a:cubicBezTo>
                      <a:pt x="2982" y="1657"/>
                      <a:pt x="2923" y="1645"/>
                      <a:pt x="2863" y="1645"/>
                    </a:cubicBezTo>
                    <a:cubicBezTo>
                      <a:pt x="2802" y="1645"/>
                      <a:pt x="2744" y="1657"/>
                      <a:pt x="2688" y="1680"/>
                    </a:cubicBezTo>
                    <a:cubicBezTo>
                      <a:pt x="2641" y="1700"/>
                      <a:pt x="2597" y="1728"/>
                      <a:pt x="2559" y="1763"/>
                    </a:cubicBezTo>
                    <a:cubicBezTo>
                      <a:pt x="2437" y="1656"/>
                      <a:pt x="2437" y="1656"/>
                      <a:pt x="2437" y="1656"/>
                    </a:cubicBezTo>
                    <a:cubicBezTo>
                      <a:pt x="2460" y="1623"/>
                      <a:pt x="2479" y="1588"/>
                      <a:pt x="2495" y="1551"/>
                    </a:cubicBezTo>
                    <a:cubicBezTo>
                      <a:pt x="2526" y="1478"/>
                      <a:pt x="2542" y="1400"/>
                      <a:pt x="2542" y="1319"/>
                    </a:cubicBezTo>
                    <a:cubicBezTo>
                      <a:pt x="2542" y="1239"/>
                      <a:pt x="2526" y="1161"/>
                      <a:pt x="2495" y="1088"/>
                    </a:cubicBezTo>
                    <a:cubicBezTo>
                      <a:pt x="2489" y="1073"/>
                      <a:pt x="2481" y="1058"/>
                      <a:pt x="2474" y="1043"/>
                    </a:cubicBezTo>
                    <a:cubicBezTo>
                      <a:pt x="2664" y="881"/>
                      <a:pt x="2664" y="881"/>
                      <a:pt x="2664" y="881"/>
                    </a:cubicBezTo>
                    <a:cubicBezTo>
                      <a:pt x="2720" y="928"/>
                      <a:pt x="2789" y="953"/>
                      <a:pt x="2863" y="953"/>
                    </a:cubicBezTo>
                    <a:cubicBezTo>
                      <a:pt x="2945" y="953"/>
                      <a:pt x="3022" y="921"/>
                      <a:pt x="3080" y="863"/>
                    </a:cubicBezTo>
                    <a:cubicBezTo>
                      <a:pt x="3138" y="805"/>
                      <a:pt x="3170" y="728"/>
                      <a:pt x="3170" y="646"/>
                    </a:cubicBezTo>
                    <a:cubicBezTo>
                      <a:pt x="3170" y="564"/>
                      <a:pt x="3138" y="486"/>
                      <a:pt x="3080" y="428"/>
                    </a:cubicBezTo>
                    <a:cubicBezTo>
                      <a:pt x="3022" y="370"/>
                      <a:pt x="2945" y="338"/>
                      <a:pt x="2863" y="338"/>
                    </a:cubicBezTo>
                    <a:cubicBezTo>
                      <a:pt x="2780" y="338"/>
                      <a:pt x="2703" y="370"/>
                      <a:pt x="2645" y="428"/>
                    </a:cubicBezTo>
                    <a:cubicBezTo>
                      <a:pt x="2587" y="486"/>
                      <a:pt x="2555" y="564"/>
                      <a:pt x="2555" y="646"/>
                    </a:cubicBezTo>
                    <a:cubicBezTo>
                      <a:pt x="2555" y="682"/>
                      <a:pt x="2561" y="718"/>
                      <a:pt x="2574" y="752"/>
                    </a:cubicBezTo>
                    <a:cubicBezTo>
                      <a:pt x="2382" y="914"/>
                      <a:pt x="2382" y="914"/>
                      <a:pt x="2382" y="914"/>
                    </a:cubicBezTo>
                    <a:cubicBezTo>
                      <a:pt x="2377" y="909"/>
                      <a:pt x="2372" y="904"/>
                      <a:pt x="2368" y="899"/>
                    </a:cubicBezTo>
                    <a:cubicBezTo>
                      <a:pt x="2313" y="844"/>
                      <a:pt x="2249" y="801"/>
                      <a:pt x="2178" y="771"/>
                    </a:cubicBezTo>
                    <a:cubicBezTo>
                      <a:pt x="2105" y="740"/>
                      <a:pt x="2027" y="725"/>
                      <a:pt x="1947" y="725"/>
                    </a:cubicBezTo>
                    <a:cubicBezTo>
                      <a:pt x="1867" y="725"/>
                      <a:pt x="1789" y="740"/>
                      <a:pt x="1715" y="771"/>
                    </a:cubicBezTo>
                    <a:cubicBezTo>
                      <a:pt x="1652" y="798"/>
                      <a:pt x="1594" y="835"/>
                      <a:pt x="1544" y="882"/>
                    </a:cubicBezTo>
                    <a:cubicBezTo>
                      <a:pt x="1303" y="671"/>
                      <a:pt x="1303" y="671"/>
                      <a:pt x="1303" y="671"/>
                    </a:cubicBezTo>
                    <a:cubicBezTo>
                      <a:pt x="1312" y="655"/>
                      <a:pt x="1320" y="639"/>
                      <a:pt x="1327" y="622"/>
                    </a:cubicBezTo>
                    <a:cubicBezTo>
                      <a:pt x="1350" y="567"/>
                      <a:pt x="1362" y="508"/>
                      <a:pt x="1362" y="448"/>
                    </a:cubicBezTo>
                    <a:cubicBezTo>
                      <a:pt x="1362" y="388"/>
                      <a:pt x="1350" y="329"/>
                      <a:pt x="1327" y="274"/>
                    </a:cubicBezTo>
                    <a:cubicBezTo>
                      <a:pt x="1304" y="220"/>
                      <a:pt x="1272" y="173"/>
                      <a:pt x="1231" y="132"/>
                    </a:cubicBezTo>
                    <a:cubicBezTo>
                      <a:pt x="1190" y="90"/>
                      <a:pt x="1142" y="58"/>
                      <a:pt x="1089" y="36"/>
                    </a:cubicBezTo>
                    <a:cubicBezTo>
                      <a:pt x="1034" y="12"/>
                      <a:pt x="975" y="0"/>
                      <a:pt x="915" y="0"/>
                    </a:cubicBezTo>
                    <a:cubicBezTo>
                      <a:pt x="854" y="0"/>
                      <a:pt x="796" y="12"/>
                      <a:pt x="740" y="36"/>
                    </a:cubicBezTo>
                    <a:cubicBezTo>
                      <a:pt x="687" y="58"/>
                      <a:pt x="639" y="90"/>
                      <a:pt x="598" y="132"/>
                    </a:cubicBezTo>
                    <a:cubicBezTo>
                      <a:pt x="557" y="173"/>
                      <a:pt x="525" y="220"/>
                      <a:pt x="502" y="274"/>
                    </a:cubicBezTo>
                    <a:cubicBezTo>
                      <a:pt x="479" y="329"/>
                      <a:pt x="467" y="388"/>
                      <a:pt x="467" y="448"/>
                    </a:cubicBezTo>
                    <a:cubicBezTo>
                      <a:pt x="467" y="508"/>
                      <a:pt x="479" y="567"/>
                      <a:pt x="502" y="622"/>
                    </a:cubicBezTo>
                    <a:cubicBezTo>
                      <a:pt x="525" y="675"/>
                      <a:pt x="557" y="723"/>
                      <a:pt x="598" y="764"/>
                    </a:cubicBezTo>
                    <a:cubicBezTo>
                      <a:pt x="639" y="805"/>
                      <a:pt x="687" y="838"/>
                      <a:pt x="740" y="860"/>
                    </a:cubicBezTo>
                    <a:cubicBezTo>
                      <a:pt x="796" y="884"/>
                      <a:pt x="854" y="895"/>
                      <a:pt x="915" y="895"/>
                    </a:cubicBezTo>
                    <a:cubicBezTo>
                      <a:pt x="975" y="895"/>
                      <a:pt x="1034" y="884"/>
                      <a:pt x="1089" y="860"/>
                    </a:cubicBezTo>
                    <a:cubicBezTo>
                      <a:pt x="1130" y="843"/>
                      <a:pt x="1167" y="820"/>
                      <a:pt x="1201" y="792"/>
                    </a:cubicBezTo>
                    <a:cubicBezTo>
                      <a:pt x="1443" y="1003"/>
                      <a:pt x="1443" y="1003"/>
                      <a:pt x="1443" y="1003"/>
                    </a:cubicBezTo>
                    <a:cubicBezTo>
                      <a:pt x="1426" y="1030"/>
                      <a:pt x="1411" y="1058"/>
                      <a:pt x="1399" y="1088"/>
                    </a:cubicBezTo>
                    <a:cubicBezTo>
                      <a:pt x="1368" y="1161"/>
                      <a:pt x="1352" y="1239"/>
                      <a:pt x="1352" y="1319"/>
                    </a:cubicBezTo>
                    <a:cubicBezTo>
                      <a:pt x="1352" y="1400"/>
                      <a:pt x="1368" y="1478"/>
                      <a:pt x="1399" y="1551"/>
                    </a:cubicBezTo>
                    <a:cubicBezTo>
                      <a:pt x="1419" y="1599"/>
                      <a:pt x="1445" y="1643"/>
                      <a:pt x="1476" y="1683"/>
                    </a:cubicBezTo>
                    <a:cubicBezTo>
                      <a:pt x="1346" y="1794"/>
                      <a:pt x="1346" y="1794"/>
                      <a:pt x="1346" y="1794"/>
                    </a:cubicBezTo>
                    <a:cubicBezTo>
                      <a:pt x="1281" y="1738"/>
                      <a:pt x="1209" y="1693"/>
                      <a:pt x="1131" y="1660"/>
                    </a:cubicBezTo>
                    <a:cubicBezTo>
                      <a:pt x="1030" y="1617"/>
                      <a:pt x="924" y="1596"/>
                      <a:pt x="814" y="1596"/>
                    </a:cubicBezTo>
                    <a:cubicBezTo>
                      <a:pt x="704" y="1596"/>
                      <a:pt x="597" y="1617"/>
                      <a:pt x="497" y="1660"/>
                    </a:cubicBezTo>
                    <a:cubicBezTo>
                      <a:pt x="400" y="1701"/>
                      <a:pt x="313" y="1760"/>
                      <a:pt x="238" y="1834"/>
                    </a:cubicBezTo>
                    <a:cubicBezTo>
                      <a:pt x="164" y="1909"/>
                      <a:pt x="105" y="1996"/>
                      <a:pt x="64" y="2093"/>
                    </a:cubicBezTo>
                    <a:cubicBezTo>
                      <a:pt x="22" y="2193"/>
                      <a:pt x="0" y="2300"/>
                      <a:pt x="0" y="2410"/>
                    </a:cubicBezTo>
                    <a:cubicBezTo>
                      <a:pt x="0" y="2520"/>
                      <a:pt x="22" y="2626"/>
                      <a:pt x="64" y="2727"/>
                    </a:cubicBezTo>
                    <a:cubicBezTo>
                      <a:pt x="105" y="2823"/>
                      <a:pt x="164" y="2910"/>
                      <a:pt x="238" y="2985"/>
                    </a:cubicBezTo>
                    <a:cubicBezTo>
                      <a:pt x="313" y="3060"/>
                      <a:pt x="400" y="3119"/>
                      <a:pt x="497" y="3160"/>
                    </a:cubicBezTo>
                    <a:cubicBezTo>
                      <a:pt x="597" y="3202"/>
                      <a:pt x="704" y="3224"/>
                      <a:pt x="814" y="3224"/>
                    </a:cubicBezTo>
                    <a:cubicBezTo>
                      <a:pt x="924" y="3224"/>
                      <a:pt x="1030" y="3202"/>
                      <a:pt x="1131" y="3160"/>
                    </a:cubicBezTo>
                    <a:cubicBezTo>
                      <a:pt x="1227" y="3119"/>
                      <a:pt x="1314" y="3060"/>
                      <a:pt x="1389" y="2985"/>
                    </a:cubicBezTo>
                    <a:cubicBezTo>
                      <a:pt x="1464" y="2910"/>
                      <a:pt x="1523" y="2823"/>
                      <a:pt x="1564" y="2727"/>
                    </a:cubicBezTo>
                    <a:cubicBezTo>
                      <a:pt x="1606" y="2626"/>
                      <a:pt x="1628" y="2520"/>
                      <a:pt x="1628" y="2410"/>
                    </a:cubicBezTo>
                    <a:cubicBezTo>
                      <a:pt x="1628" y="2300"/>
                      <a:pt x="1606" y="2193"/>
                      <a:pt x="1564" y="2093"/>
                    </a:cubicBezTo>
                    <a:cubicBezTo>
                      <a:pt x="1535" y="2026"/>
                      <a:pt x="1499" y="1964"/>
                      <a:pt x="1455" y="1908"/>
                    </a:cubicBezTo>
                    <a:cubicBezTo>
                      <a:pt x="1588" y="1794"/>
                      <a:pt x="1588" y="1794"/>
                      <a:pt x="1588" y="1794"/>
                    </a:cubicBezTo>
                    <a:cubicBezTo>
                      <a:pt x="1627" y="1824"/>
                      <a:pt x="1670" y="1848"/>
                      <a:pt x="1715" y="1868"/>
                    </a:cubicBezTo>
                    <a:cubicBezTo>
                      <a:pt x="1789" y="1899"/>
                      <a:pt x="1867" y="1914"/>
                      <a:pt x="1947" y="1914"/>
                    </a:cubicBezTo>
                    <a:cubicBezTo>
                      <a:pt x="2027" y="1914"/>
                      <a:pt x="2105" y="1899"/>
                      <a:pt x="2178" y="1868"/>
                    </a:cubicBezTo>
                    <a:cubicBezTo>
                      <a:pt x="2234" y="1844"/>
                      <a:pt x="2286" y="1812"/>
                      <a:pt x="2332" y="1773"/>
                    </a:cubicBezTo>
                    <a:cubicBezTo>
                      <a:pt x="2464" y="1889"/>
                      <a:pt x="2464" y="1889"/>
                      <a:pt x="2464" y="1889"/>
                    </a:cubicBezTo>
                    <a:cubicBezTo>
                      <a:pt x="2459" y="1899"/>
                      <a:pt x="2454" y="1908"/>
                      <a:pt x="2450" y="1918"/>
                    </a:cubicBezTo>
                    <a:cubicBezTo>
                      <a:pt x="2427" y="1973"/>
                      <a:pt x="2415" y="2032"/>
                      <a:pt x="2415" y="2092"/>
                    </a:cubicBezTo>
                    <a:cubicBezTo>
                      <a:pt x="2415" y="2153"/>
                      <a:pt x="2427" y="2211"/>
                      <a:pt x="2450" y="2266"/>
                    </a:cubicBezTo>
                    <a:cubicBezTo>
                      <a:pt x="2473" y="2320"/>
                      <a:pt x="2505" y="2368"/>
                      <a:pt x="2546" y="2409"/>
                    </a:cubicBezTo>
                    <a:cubicBezTo>
                      <a:pt x="2587" y="2450"/>
                      <a:pt x="2635" y="2482"/>
                      <a:pt x="2688" y="2504"/>
                    </a:cubicBezTo>
                    <a:cubicBezTo>
                      <a:pt x="2744" y="2528"/>
                      <a:pt x="2802" y="2540"/>
                      <a:pt x="2863" y="2540"/>
                    </a:cubicBezTo>
                    <a:cubicBezTo>
                      <a:pt x="2923" y="2540"/>
                      <a:pt x="2982" y="2528"/>
                      <a:pt x="3037" y="2504"/>
                    </a:cubicBezTo>
                    <a:cubicBezTo>
                      <a:pt x="3090" y="2482"/>
                      <a:pt x="3138" y="2450"/>
                      <a:pt x="3179" y="2409"/>
                    </a:cubicBezTo>
                    <a:cubicBezTo>
                      <a:pt x="3220" y="2368"/>
                      <a:pt x="3252" y="2320"/>
                      <a:pt x="3275" y="2266"/>
                    </a:cubicBezTo>
                    <a:cubicBezTo>
                      <a:pt x="3298" y="2211"/>
                      <a:pt x="3310" y="2153"/>
                      <a:pt x="3310" y="2092"/>
                    </a:cubicBezTo>
                    <a:cubicBezTo>
                      <a:pt x="3310" y="2032"/>
                      <a:pt x="3298" y="1973"/>
                      <a:pt x="3275" y="1918"/>
                    </a:cubicBezTo>
                    <a:close/>
                    <a:moveTo>
                      <a:pt x="2863" y="496"/>
                    </a:moveTo>
                    <a:cubicBezTo>
                      <a:pt x="2945" y="496"/>
                      <a:pt x="3013" y="563"/>
                      <a:pt x="3013" y="646"/>
                    </a:cubicBezTo>
                    <a:cubicBezTo>
                      <a:pt x="3013" y="729"/>
                      <a:pt x="2945" y="796"/>
                      <a:pt x="2863" y="796"/>
                    </a:cubicBezTo>
                    <a:cubicBezTo>
                      <a:pt x="2780" y="796"/>
                      <a:pt x="2713" y="729"/>
                      <a:pt x="2713" y="646"/>
                    </a:cubicBezTo>
                    <a:cubicBezTo>
                      <a:pt x="2713" y="563"/>
                      <a:pt x="2780" y="496"/>
                      <a:pt x="2863" y="496"/>
                    </a:cubicBezTo>
                    <a:close/>
                    <a:moveTo>
                      <a:pt x="915" y="738"/>
                    </a:moveTo>
                    <a:cubicBezTo>
                      <a:pt x="837" y="738"/>
                      <a:pt x="764" y="708"/>
                      <a:pt x="710" y="653"/>
                    </a:cubicBezTo>
                    <a:cubicBezTo>
                      <a:pt x="655" y="598"/>
                      <a:pt x="625" y="525"/>
                      <a:pt x="625" y="448"/>
                    </a:cubicBezTo>
                    <a:cubicBezTo>
                      <a:pt x="625" y="371"/>
                      <a:pt x="655" y="298"/>
                      <a:pt x="710" y="243"/>
                    </a:cubicBezTo>
                    <a:cubicBezTo>
                      <a:pt x="764" y="188"/>
                      <a:pt x="837" y="158"/>
                      <a:pt x="915" y="158"/>
                    </a:cubicBezTo>
                    <a:cubicBezTo>
                      <a:pt x="992" y="158"/>
                      <a:pt x="1065" y="188"/>
                      <a:pt x="1120" y="243"/>
                    </a:cubicBezTo>
                    <a:cubicBezTo>
                      <a:pt x="1174" y="298"/>
                      <a:pt x="1204" y="371"/>
                      <a:pt x="1204" y="448"/>
                    </a:cubicBezTo>
                    <a:cubicBezTo>
                      <a:pt x="1204" y="525"/>
                      <a:pt x="1174" y="598"/>
                      <a:pt x="1120" y="653"/>
                    </a:cubicBezTo>
                    <a:cubicBezTo>
                      <a:pt x="1065" y="708"/>
                      <a:pt x="992" y="738"/>
                      <a:pt x="915" y="738"/>
                    </a:cubicBezTo>
                    <a:close/>
                    <a:moveTo>
                      <a:pt x="1418" y="2665"/>
                    </a:moveTo>
                    <a:cubicBezTo>
                      <a:pt x="1385" y="2743"/>
                      <a:pt x="1338" y="2813"/>
                      <a:pt x="1278" y="2874"/>
                    </a:cubicBezTo>
                    <a:cubicBezTo>
                      <a:pt x="1217" y="2934"/>
                      <a:pt x="1147" y="2981"/>
                      <a:pt x="1069" y="3014"/>
                    </a:cubicBezTo>
                    <a:cubicBezTo>
                      <a:pt x="988" y="3049"/>
                      <a:pt x="902" y="3066"/>
                      <a:pt x="814" y="3066"/>
                    </a:cubicBezTo>
                    <a:cubicBezTo>
                      <a:pt x="725" y="3066"/>
                      <a:pt x="639" y="3049"/>
                      <a:pt x="558" y="3014"/>
                    </a:cubicBezTo>
                    <a:cubicBezTo>
                      <a:pt x="480" y="2981"/>
                      <a:pt x="410" y="2934"/>
                      <a:pt x="350" y="2874"/>
                    </a:cubicBezTo>
                    <a:cubicBezTo>
                      <a:pt x="290" y="2813"/>
                      <a:pt x="242" y="2743"/>
                      <a:pt x="209" y="2665"/>
                    </a:cubicBezTo>
                    <a:cubicBezTo>
                      <a:pt x="175" y="2584"/>
                      <a:pt x="158" y="2498"/>
                      <a:pt x="158" y="2410"/>
                    </a:cubicBezTo>
                    <a:cubicBezTo>
                      <a:pt x="158" y="2321"/>
                      <a:pt x="175" y="2235"/>
                      <a:pt x="209" y="2154"/>
                    </a:cubicBezTo>
                    <a:cubicBezTo>
                      <a:pt x="242" y="2076"/>
                      <a:pt x="290" y="2006"/>
                      <a:pt x="350" y="1946"/>
                    </a:cubicBezTo>
                    <a:cubicBezTo>
                      <a:pt x="410" y="1885"/>
                      <a:pt x="480" y="1838"/>
                      <a:pt x="558" y="1805"/>
                    </a:cubicBezTo>
                    <a:cubicBezTo>
                      <a:pt x="639" y="1771"/>
                      <a:pt x="725" y="1754"/>
                      <a:pt x="814" y="1754"/>
                    </a:cubicBezTo>
                    <a:cubicBezTo>
                      <a:pt x="902" y="1754"/>
                      <a:pt x="988" y="1771"/>
                      <a:pt x="1069" y="1805"/>
                    </a:cubicBezTo>
                    <a:cubicBezTo>
                      <a:pt x="1147" y="1838"/>
                      <a:pt x="1217" y="1885"/>
                      <a:pt x="1278" y="1946"/>
                    </a:cubicBezTo>
                    <a:cubicBezTo>
                      <a:pt x="1338" y="2006"/>
                      <a:pt x="1385" y="2076"/>
                      <a:pt x="1418" y="2154"/>
                    </a:cubicBezTo>
                    <a:cubicBezTo>
                      <a:pt x="1453" y="2235"/>
                      <a:pt x="1470" y="2321"/>
                      <a:pt x="1470" y="2410"/>
                    </a:cubicBezTo>
                    <a:cubicBezTo>
                      <a:pt x="1470" y="2498"/>
                      <a:pt x="1453" y="2584"/>
                      <a:pt x="1418" y="2665"/>
                    </a:cubicBezTo>
                    <a:close/>
                    <a:moveTo>
                      <a:pt x="1947" y="1757"/>
                    </a:moveTo>
                    <a:cubicBezTo>
                      <a:pt x="1830" y="1757"/>
                      <a:pt x="1720" y="1711"/>
                      <a:pt x="1638" y="1629"/>
                    </a:cubicBezTo>
                    <a:cubicBezTo>
                      <a:pt x="1555" y="1546"/>
                      <a:pt x="1509" y="1436"/>
                      <a:pt x="1509" y="1319"/>
                    </a:cubicBezTo>
                    <a:cubicBezTo>
                      <a:pt x="1509" y="1203"/>
                      <a:pt x="1555" y="1093"/>
                      <a:pt x="1638" y="1010"/>
                    </a:cubicBezTo>
                    <a:cubicBezTo>
                      <a:pt x="1720" y="928"/>
                      <a:pt x="1830" y="882"/>
                      <a:pt x="1947" y="882"/>
                    </a:cubicBezTo>
                    <a:cubicBezTo>
                      <a:pt x="2064" y="882"/>
                      <a:pt x="2173" y="928"/>
                      <a:pt x="2256" y="1010"/>
                    </a:cubicBezTo>
                    <a:cubicBezTo>
                      <a:pt x="2339" y="1093"/>
                      <a:pt x="2384" y="1203"/>
                      <a:pt x="2384" y="1319"/>
                    </a:cubicBezTo>
                    <a:cubicBezTo>
                      <a:pt x="2384" y="1436"/>
                      <a:pt x="2339" y="1546"/>
                      <a:pt x="2256" y="1629"/>
                    </a:cubicBezTo>
                    <a:cubicBezTo>
                      <a:pt x="2173" y="1711"/>
                      <a:pt x="2064" y="1757"/>
                      <a:pt x="1947" y="1757"/>
                    </a:cubicBezTo>
                    <a:close/>
                    <a:moveTo>
                      <a:pt x="3068" y="2297"/>
                    </a:moveTo>
                    <a:cubicBezTo>
                      <a:pt x="3013" y="2352"/>
                      <a:pt x="2940" y="2382"/>
                      <a:pt x="2863" y="2382"/>
                    </a:cubicBezTo>
                    <a:cubicBezTo>
                      <a:pt x="2785" y="2382"/>
                      <a:pt x="2712" y="2352"/>
                      <a:pt x="2658" y="2297"/>
                    </a:cubicBezTo>
                    <a:cubicBezTo>
                      <a:pt x="2603" y="2242"/>
                      <a:pt x="2573" y="2170"/>
                      <a:pt x="2573" y="2092"/>
                    </a:cubicBezTo>
                    <a:cubicBezTo>
                      <a:pt x="2573" y="2015"/>
                      <a:pt x="2603" y="1942"/>
                      <a:pt x="2658" y="1887"/>
                    </a:cubicBezTo>
                    <a:cubicBezTo>
                      <a:pt x="2712" y="1833"/>
                      <a:pt x="2785" y="1802"/>
                      <a:pt x="2863" y="1802"/>
                    </a:cubicBezTo>
                    <a:cubicBezTo>
                      <a:pt x="2940" y="1802"/>
                      <a:pt x="3013" y="1833"/>
                      <a:pt x="3068" y="1887"/>
                    </a:cubicBezTo>
                    <a:cubicBezTo>
                      <a:pt x="3122" y="1942"/>
                      <a:pt x="3152" y="2015"/>
                      <a:pt x="3152" y="2092"/>
                    </a:cubicBezTo>
                    <a:cubicBezTo>
                      <a:pt x="3152" y="2170"/>
                      <a:pt x="3122" y="2242"/>
                      <a:pt x="3068" y="229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grpSp>
      <p:sp>
        <p:nvSpPr>
          <p:cNvPr id="8" name="Rectangle: Rounded Corners 7">
            <a:extLst>
              <a:ext uri="{FF2B5EF4-FFF2-40B4-BE49-F238E27FC236}">
                <a16:creationId xmlns:a16="http://schemas.microsoft.com/office/drawing/2014/main" id="{4B6CA4BF-796F-09D3-EC4F-B75F91C69D3B}"/>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ja-JP" altLang="en-US" sz="1200" b="1" spc="250" dirty="0">
                <a:solidFill>
                  <a:schemeClr val="bg1"/>
                </a:solidFill>
                <a:latin typeface="+mj-lt"/>
                <a:ea typeface="Meiryo" panose="020B0604030504040204" pitchFamily="34" charset="-128"/>
              </a:rPr>
              <a:t>お客様事例</a:t>
            </a:r>
          </a:p>
        </p:txBody>
      </p:sp>
    </p:spTree>
    <p:extLst>
      <p:ext uri="{BB962C8B-B14F-4D97-AF65-F5344CB8AC3E}">
        <p14:creationId xmlns:p14="http://schemas.microsoft.com/office/powerpoint/2010/main" val="398543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89" y="870903"/>
            <a:ext cx="5789423" cy="883388"/>
          </a:xfrm>
        </p:spPr>
        <p:txBody>
          <a:bodyPr rtlCol="0"/>
          <a:lstStyle/>
          <a:p>
            <a:pPr rtl="0"/>
            <a:r>
              <a:rPr lang="ja-JP" altLang="en-US" dirty="0">
                <a:ea typeface="Meiryo" panose="020B0604030504040204" pitchFamily="34" charset="-128"/>
              </a:rPr>
              <a:t>マイクロプラスチックに関する説明のうち、正しいものはどれですか</a:t>
            </a:r>
            <a:r>
              <a:rPr lang="en-US" altLang="ja-JP" dirty="0">
                <a:ea typeface="Meiryo" panose="020B0604030504040204" pitchFamily="34" charset="-128"/>
              </a:rPr>
              <a:t>? </a:t>
            </a:r>
          </a:p>
        </p:txBody>
      </p:sp>
      <p:pic>
        <p:nvPicPr>
          <p:cNvPr id="49" name="Picture Placeholder 48">
            <a:extLst>
              <a:ext uri="{FF2B5EF4-FFF2-40B4-BE49-F238E27FC236}">
                <a16:creationId xmlns:a16="http://schemas.microsoft.com/office/drawing/2014/main" id="{A82FB0D4-858E-1181-28E2-0B91C8B2573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0238" r="20238"/>
          <a:stretch/>
        </p:blipFill>
        <p:spPr>
          <a:xfrm>
            <a:off x="6157913" y="0"/>
            <a:ext cx="2986087" cy="5143500"/>
          </a:xfrm>
        </p:spPr>
      </p:pic>
      <p:grpSp>
        <p:nvGrpSpPr>
          <p:cNvPr id="20" name="Group 19">
            <a:extLst>
              <a:ext uri="{FF2B5EF4-FFF2-40B4-BE49-F238E27FC236}">
                <a16:creationId xmlns:a16="http://schemas.microsoft.com/office/drawing/2014/main" id="{603973B3-43F9-E358-1CE2-5CE816E0477A}"/>
              </a:ext>
            </a:extLst>
          </p:cNvPr>
          <p:cNvGrpSpPr/>
          <p:nvPr/>
        </p:nvGrpSpPr>
        <p:grpSpPr>
          <a:xfrm>
            <a:off x="368490" y="1891487"/>
            <a:ext cx="5513198" cy="138499"/>
            <a:chOff x="368490" y="1755667"/>
            <a:chExt cx="5513198" cy="138499"/>
          </a:xfrm>
        </p:grpSpPr>
        <p:sp>
          <p:nvSpPr>
            <p:cNvPr id="10" name="TextBox 9">
              <a:extLst>
                <a:ext uri="{FF2B5EF4-FFF2-40B4-BE49-F238E27FC236}">
                  <a16:creationId xmlns:a16="http://schemas.microsoft.com/office/drawing/2014/main" id="{CFF6422D-3F8C-5294-D36F-45EBF89A031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en-US" altLang="ja-JP" sz="900" b="1" spc="200" dirty="0">
                  <a:solidFill>
                    <a:schemeClr val="tx2"/>
                  </a:solidFill>
                  <a:ea typeface="Meiryo" panose="020B0604030504040204" pitchFamily="34" charset="-128"/>
                  <a:cs typeface="+mj-cs"/>
                </a:rPr>
                <a:t>1 </a:t>
              </a:r>
              <a:r>
                <a:rPr lang="ja-JP" altLang="en-US" sz="900" b="1" spc="200" dirty="0">
                  <a:solidFill>
                    <a:schemeClr val="tx2"/>
                  </a:solidFill>
                  <a:ea typeface="Meiryo" panose="020B0604030504040204" pitchFamily="34" charset="-128"/>
                  <a:cs typeface="+mj-cs"/>
                </a:rPr>
                <a:t>つ選択</a:t>
              </a:r>
            </a:p>
          </p:txBody>
        </p:sp>
        <p:cxnSp>
          <p:nvCxnSpPr>
            <p:cNvPr id="18" name="Straight Connector 17">
              <a:extLst>
                <a:ext uri="{FF2B5EF4-FFF2-40B4-BE49-F238E27FC236}">
                  <a16:creationId xmlns:a16="http://schemas.microsoft.com/office/drawing/2014/main" id="{B2113BE5-6689-D712-1B41-CEB2F9132C65}"/>
                </a:ext>
              </a:extLst>
            </p:cNvPr>
            <p:cNvCxnSpPr>
              <a:cxnSpLocks/>
            </p:cNvCxnSpPr>
            <p:nvPr/>
          </p:nvCxnSpPr>
          <p:spPr>
            <a:xfrm>
              <a:off x="1029547" y="1828799"/>
              <a:ext cx="485214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2BBCD8A-02D3-BF05-5C89-3EF4886BFF12}"/>
              </a:ext>
            </a:extLst>
          </p:cNvPr>
          <p:cNvGrpSpPr/>
          <p:nvPr/>
        </p:nvGrpSpPr>
        <p:grpSpPr>
          <a:xfrm>
            <a:off x="368490" y="2335932"/>
            <a:ext cx="5513198" cy="350648"/>
            <a:chOff x="368490" y="3478932"/>
            <a:chExt cx="5513198" cy="350648"/>
          </a:xfrm>
        </p:grpSpPr>
        <p:sp>
          <p:nvSpPr>
            <p:cNvPr id="22" name="Oval 21">
              <a:extLst>
                <a:ext uri="{FF2B5EF4-FFF2-40B4-BE49-F238E27FC236}">
                  <a16:creationId xmlns:a16="http://schemas.microsoft.com/office/drawing/2014/main" id="{5C4B9A4D-5665-4EC2-1D05-5564700CCAB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A.</a:t>
              </a:r>
            </a:p>
          </p:txBody>
        </p:sp>
        <p:sp>
          <p:nvSpPr>
            <p:cNvPr id="23" name="Title 19">
              <a:extLst>
                <a:ext uri="{FF2B5EF4-FFF2-40B4-BE49-F238E27FC236}">
                  <a16:creationId xmlns:a16="http://schemas.microsoft.com/office/drawing/2014/main" id="{2D4D49E3-73BA-ED3F-0A27-FD99B0878277}"/>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マイクロプラスチックは海洋環境でしか見られない。 </a:t>
              </a:r>
            </a:p>
          </p:txBody>
        </p:sp>
      </p:grpSp>
      <p:grpSp>
        <p:nvGrpSpPr>
          <p:cNvPr id="39" name="Group 38">
            <a:extLst>
              <a:ext uri="{FF2B5EF4-FFF2-40B4-BE49-F238E27FC236}">
                <a16:creationId xmlns:a16="http://schemas.microsoft.com/office/drawing/2014/main" id="{2E553C3E-D482-2E5C-1DBF-37808B7BCCF2}"/>
              </a:ext>
            </a:extLst>
          </p:cNvPr>
          <p:cNvGrpSpPr/>
          <p:nvPr/>
        </p:nvGrpSpPr>
        <p:grpSpPr>
          <a:xfrm>
            <a:off x="368490" y="2975238"/>
            <a:ext cx="5513198" cy="350648"/>
            <a:chOff x="368490" y="2854538"/>
            <a:chExt cx="5513198" cy="350648"/>
          </a:xfrm>
        </p:grpSpPr>
        <p:sp>
          <p:nvSpPr>
            <p:cNvPr id="37" name="Oval 36">
              <a:extLst>
                <a:ext uri="{FF2B5EF4-FFF2-40B4-BE49-F238E27FC236}">
                  <a16:creationId xmlns:a16="http://schemas.microsoft.com/office/drawing/2014/main" id="{044CC727-2CC6-DD77-B75E-23E1D4FB177D}"/>
                </a:ext>
              </a:extLst>
            </p:cNvPr>
            <p:cNvSpPr/>
            <p:nvPr/>
          </p:nvSpPr>
          <p:spPr>
            <a:xfrm>
              <a:off x="368490" y="28545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B.</a:t>
              </a:r>
            </a:p>
          </p:txBody>
        </p:sp>
        <p:sp>
          <p:nvSpPr>
            <p:cNvPr id="38" name="Title 19">
              <a:extLst>
                <a:ext uri="{FF2B5EF4-FFF2-40B4-BE49-F238E27FC236}">
                  <a16:creationId xmlns:a16="http://schemas.microsoft.com/office/drawing/2014/main" id="{28DB45B2-063F-F355-A876-F76313FAD280}"/>
                </a:ext>
              </a:extLst>
            </p:cNvPr>
            <p:cNvSpPr txBox="1">
              <a:spLocks/>
            </p:cNvSpPr>
            <p:nvPr/>
          </p:nvSpPr>
          <p:spPr>
            <a:xfrm>
              <a:off x="881062" y="293752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マイクロプラスチックは主に天然物質で構成されている。 </a:t>
              </a:r>
            </a:p>
          </p:txBody>
        </p:sp>
      </p:grpSp>
      <p:grpSp>
        <p:nvGrpSpPr>
          <p:cNvPr id="43" name="Group 42">
            <a:extLst>
              <a:ext uri="{FF2B5EF4-FFF2-40B4-BE49-F238E27FC236}">
                <a16:creationId xmlns:a16="http://schemas.microsoft.com/office/drawing/2014/main" id="{0E05B86A-5551-A9FE-FAE8-2741DE21B9CB}"/>
              </a:ext>
            </a:extLst>
          </p:cNvPr>
          <p:cNvGrpSpPr/>
          <p:nvPr/>
        </p:nvGrpSpPr>
        <p:grpSpPr>
          <a:xfrm>
            <a:off x="368490" y="3623886"/>
            <a:ext cx="5673322" cy="350648"/>
            <a:chOff x="368490" y="3522149"/>
            <a:chExt cx="5673322" cy="350648"/>
          </a:xfrm>
        </p:grpSpPr>
        <p:sp>
          <p:nvSpPr>
            <p:cNvPr id="41" name="Oval 40">
              <a:extLst>
                <a:ext uri="{FF2B5EF4-FFF2-40B4-BE49-F238E27FC236}">
                  <a16:creationId xmlns:a16="http://schemas.microsoft.com/office/drawing/2014/main" id="{3577FF20-AD11-234E-996E-B45F140A6CE6}"/>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C.</a:t>
              </a:r>
            </a:p>
          </p:txBody>
        </p:sp>
        <p:sp>
          <p:nvSpPr>
            <p:cNvPr id="42" name="Title 19">
              <a:extLst>
                <a:ext uri="{FF2B5EF4-FFF2-40B4-BE49-F238E27FC236}">
                  <a16:creationId xmlns:a16="http://schemas.microsoft.com/office/drawing/2014/main" id="{00442B0D-F8F2-5848-E702-8D576DE2B3F8}"/>
                </a:ext>
              </a:extLst>
            </p:cNvPr>
            <p:cNvSpPr txBox="1">
              <a:spLocks/>
            </p:cNvSpPr>
            <p:nvPr/>
          </p:nvSpPr>
          <p:spPr>
            <a:xfrm>
              <a:off x="881061" y="3605140"/>
              <a:ext cx="5160751"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マイクロプラスチックは、生命体が摂取することで食物連鎖に入り込む。 </a:t>
              </a:r>
            </a:p>
          </p:txBody>
        </p:sp>
      </p:grpSp>
      <p:grpSp>
        <p:nvGrpSpPr>
          <p:cNvPr id="44" name="Group 43">
            <a:extLst>
              <a:ext uri="{FF2B5EF4-FFF2-40B4-BE49-F238E27FC236}">
                <a16:creationId xmlns:a16="http://schemas.microsoft.com/office/drawing/2014/main" id="{58F6A53F-F171-8C47-61A8-48A1FEB3140C}"/>
              </a:ext>
            </a:extLst>
          </p:cNvPr>
          <p:cNvGrpSpPr/>
          <p:nvPr/>
        </p:nvGrpSpPr>
        <p:grpSpPr>
          <a:xfrm>
            <a:off x="368490" y="4272533"/>
            <a:ext cx="5513198" cy="350648"/>
            <a:chOff x="368490" y="3522149"/>
            <a:chExt cx="5513198" cy="350648"/>
          </a:xfrm>
        </p:grpSpPr>
        <p:sp>
          <p:nvSpPr>
            <p:cNvPr id="45" name="Oval 44">
              <a:extLst>
                <a:ext uri="{FF2B5EF4-FFF2-40B4-BE49-F238E27FC236}">
                  <a16:creationId xmlns:a16="http://schemas.microsoft.com/office/drawing/2014/main" id="{5088671A-67DC-2048-9DE3-121A61F03F62}"/>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D.</a:t>
              </a:r>
            </a:p>
          </p:txBody>
        </p:sp>
        <p:sp>
          <p:nvSpPr>
            <p:cNvPr id="46" name="Title 19">
              <a:extLst>
                <a:ext uri="{FF2B5EF4-FFF2-40B4-BE49-F238E27FC236}">
                  <a16:creationId xmlns:a16="http://schemas.microsoft.com/office/drawing/2014/main" id="{D4D7367D-9C51-8328-B6EF-6F7BC9CF1AA8}"/>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マイクロプラスチックは水生生物を脅かすほどの大きさがある。</a:t>
              </a:r>
            </a:p>
          </p:txBody>
        </p:sp>
      </p:grpSp>
      <p:sp>
        <p:nvSpPr>
          <p:cNvPr id="2" name="Rectangle: Rounded Corners 1">
            <a:extLst>
              <a:ext uri="{FF2B5EF4-FFF2-40B4-BE49-F238E27FC236}">
                <a16:creationId xmlns:a16="http://schemas.microsoft.com/office/drawing/2014/main" id="{D183E8C1-F062-2C3A-7365-547522E35C95}"/>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altLang="en-US" sz="1200" b="1" spc="300" dirty="0">
                <a:solidFill>
                  <a:schemeClr val="bg1"/>
                </a:solidFill>
                <a:latin typeface="+mj-lt"/>
                <a:ea typeface="Meiryo" panose="020B0604030504040204" pitchFamily="34" charset="-128"/>
              </a:rPr>
              <a:t>クイズ</a:t>
            </a:r>
          </a:p>
        </p:txBody>
      </p:sp>
    </p:spTree>
    <p:extLst>
      <p:ext uri="{BB962C8B-B14F-4D97-AF65-F5344CB8AC3E}">
        <p14:creationId xmlns:p14="http://schemas.microsoft.com/office/powerpoint/2010/main" val="205265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09FC-A2EA-D003-E32E-6A6FAF30D973}"/>
              </a:ext>
            </a:extLst>
          </p:cNvPr>
          <p:cNvSpPr>
            <a:spLocks noGrp="1"/>
          </p:cNvSpPr>
          <p:nvPr>
            <p:ph type="title"/>
          </p:nvPr>
        </p:nvSpPr>
        <p:spPr>
          <a:xfrm>
            <a:off x="3086100" y="2285917"/>
            <a:ext cx="5688100" cy="569387"/>
          </a:xfrm>
        </p:spPr>
        <p:txBody>
          <a:bodyPr rtlCol="0"/>
          <a:lstStyle/>
          <a:p>
            <a:pPr rtl="0"/>
            <a:r>
              <a:rPr lang="ja-JP" altLang="en-US" dirty="0">
                <a:ea typeface="Meiryo" panose="020B0604030504040204" pitchFamily="34" charset="-128"/>
              </a:rPr>
              <a:t>付録</a:t>
            </a:r>
          </a:p>
        </p:txBody>
      </p:sp>
      <p:sp>
        <p:nvSpPr>
          <p:cNvPr id="3" name="Text Placeholder 2">
            <a:extLst>
              <a:ext uri="{FF2B5EF4-FFF2-40B4-BE49-F238E27FC236}">
                <a16:creationId xmlns:a16="http://schemas.microsoft.com/office/drawing/2014/main" id="{EA3B4B98-E181-3053-7021-EBC8237C8937}"/>
              </a:ext>
            </a:extLst>
          </p:cNvPr>
          <p:cNvSpPr>
            <a:spLocks noGrp="1"/>
          </p:cNvSpPr>
          <p:nvPr>
            <p:ph type="body" idx="1"/>
          </p:nvPr>
        </p:nvSpPr>
        <p:spPr>
          <a:xfrm>
            <a:off x="3086100" y="2979151"/>
            <a:ext cx="5689600" cy="256224"/>
          </a:xfrm>
        </p:spPr>
        <p:txBody>
          <a:bodyPr rtlCol="0"/>
          <a:lstStyle/>
          <a:p>
            <a:pPr rtl="0"/>
            <a:r>
              <a:rPr lang="ja-JP" altLang="en-US" dirty="0">
                <a:ea typeface="Meiryo" panose="020B0604030504040204" pitchFamily="34" charset="-128"/>
              </a:rPr>
              <a:t>その他のリソースと参考資料</a:t>
            </a:r>
          </a:p>
        </p:txBody>
      </p:sp>
    </p:spTree>
    <p:extLst>
      <p:ext uri="{BB962C8B-B14F-4D97-AF65-F5344CB8AC3E}">
        <p14:creationId xmlns:p14="http://schemas.microsoft.com/office/powerpoint/2010/main" val="355610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89" y="365760"/>
            <a:ext cx="3001727" cy="1174168"/>
          </a:xfrm>
        </p:spPr>
        <p:txBody>
          <a:bodyPr rtlCol="0"/>
          <a:lstStyle/>
          <a:p>
            <a:pPr rtl="0"/>
            <a:r>
              <a:rPr lang="ja-JP" altLang="en-US" dirty="0">
                <a:solidFill>
                  <a:schemeClr val="bg1"/>
                </a:solidFill>
                <a:ea typeface="Meiryo" panose="020B0604030504040204" pitchFamily="34" charset="-128"/>
              </a:rPr>
              <a:t>インストラクター</a:t>
            </a:r>
            <a:br>
              <a:rPr lang="en-US" altLang="ja-JP" dirty="0">
                <a:solidFill>
                  <a:schemeClr val="bg1"/>
                </a:solidFill>
                <a:ea typeface="Meiryo" panose="020B0604030504040204" pitchFamily="34" charset="-128"/>
              </a:rPr>
            </a:br>
            <a:r>
              <a:rPr lang="ja-JP" altLang="en-US" dirty="0">
                <a:solidFill>
                  <a:schemeClr val="bg1"/>
                </a:solidFill>
                <a:ea typeface="Meiryo" panose="020B0604030504040204" pitchFamily="34" charset="-128"/>
              </a:rPr>
              <a:t>向け資料</a:t>
            </a:r>
          </a:p>
        </p:txBody>
      </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4554153"/>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100" b="1" spc="160" dirty="0">
                <a:latin typeface="+mn-lt"/>
                <a:ea typeface="Meiryo" panose="020B0604030504040204" pitchFamily="34" charset="-128"/>
              </a:rPr>
              <a:t>役に立つリソース</a:t>
            </a:r>
          </a:p>
        </p:txBody>
      </p:sp>
      <p:sp>
        <p:nvSpPr>
          <p:cNvPr id="54" name="Text Placeholder 20">
            <a:extLst>
              <a:ext uri="{FF2B5EF4-FFF2-40B4-BE49-F238E27FC236}">
                <a16:creationId xmlns:a16="http://schemas.microsoft.com/office/drawing/2014/main" id="{D3C439A7-49A3-2130-9EA4-BAC24E6A399B}"/>
              </a:ext>
            </a:extLst>
          </p:cNvPr>
          <p:cNvSpPr txBox="1">
            <a:spLocks/>
          </p:cNvSpPr>
          <p:nvPr/>
        </p:nvSpPr>
        <p:spPr>
          <a:xfrm>
            <a:off x="3976479" y="828200"/>
            <a:ext cx="4578927" cy="3755554"/>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400"/>
              </a:spcAft>
              <a:buClr>
                <a:schemeClr val="tx2"/>
              </a:buClr>
              <a:buFont typeface="Wingdings 2" panose="05020102010507070707" pitchFamily="18" charset="2"/>
              <a:buChar char=""/>
              <a:defRPr/>
            </a:pPr>
            <a:r>
              <a:rPr lang="en-US" altLang="ja-JP" sz="1050" b="1" dirty="0">
                <a:latin typeface="Artifakt ElementOfc"/>
                <a:ea typeface="Meiryo" panose="020B0604030504040204" pitchFamily="34" charset="-128"/>
              </a:rPr>
              <a:t>Engineering for One Planet Framework </a:t>
            </a:r>
            <a:br>
              <a:rPr lang="en-US" altLang="ja-JP" sz="1050" b="1" dirty="0">
                <a:latin typeface="Artifakt ElementOfc"/>
                <a:ea typeface="Meiryo" panose="020B0604030504040204" pitchFamily="34" charset="-128"/>
              </a:rPr>
            </a:br>
            <a:r>
              <a:rPr lang="en-US" altLang="ja-JP" sz="1050" b="1" dirty="0">
                <a:latin typeface="Artifakt ElementOfc"/>
                <a:ea typeface="Meiryo" panose="020B0604030504040204" pitchFamily="34" charset="-128"/>
              </a:rPr>
              <a:t>(</a:t>
            </a:r>
            <a:r>
              <a:rPr lang="ja-JP" altLang="en-US" sz="1050" b="1" dirty="0">
                <a:latin typeface="Artifakt ElementOfc"/>
                <a:ea typeface="Meiryo" panose="020B0604030504040204" pitchFamily="34" charset="-128"/>
              </a:rPr>
              <a:t>ワン プラネット フレームワークのためのエンジニアリング</a:t>
            </a:r>
            <a:r>
              <a:rPr lang="en-US" altLang="ja-JP" sz="1050" b="1" dirty="0">
                <a:latin typeface="Artifakt ElementOfc"/>
                <a:ea typeface="Meiryo" panose="020B0604030504040204" pitchFamily="34" charset="-128"/>
              </a:rPr>
              <a:t>)</a:t>
            </a:r>
          </a:p>
          <a:p>
            <a:pPr marL="497840" lvl="2" indent="-154940" defTabSz="913223" rtl="0">
              <a:lnSpc>
                <a:spcPct val="100000"/>
              </a:lnSpc>
              <a:spcBef>
                <a:spcPts val="0"/>
              </a:spcBef>
              <a:spcAft>
                <a:spcPts val="400"/>
              </a:spcAft>
              <a:buClr>
                <a:srgbClr val="666666"/>
              </a:buClr>
              <a:buFont typeface="Courier New" panose="05020102010507070707" pitchFamily="18" charset="2"/>
              <a:buChar char="o"/>
              <a:defRPr/>
            </a:pPr>
            <a:r>
              <a:rPr lang="en-US" altLang="ja-JP" sz="950" dirty="0">
                <a:latin typeface="Artifakt ElementOfc"/>
                <a:ea typeface="Meiryo" panose="020B0604030504040204" pitchFamily="34" charset="-128"/>
                <a:cs typeface="Arial"/>
                <a:hlinkClick r:id="rId5">
                  <a:extLst>
                    <a:ext uri="{A12FA001-AC4F-418D-AE19-62706E023703}">
                      <ahyp:hlinkClr xmlns:ahyp="http://schemas.microsoft.com/office/drawing/2018/hyperlinkcolor" val="tx"/>
                    </a:ext>
                  </a:extLst>
                </a:hlinkClick>
              </a:rPr>
              <a:t>Transforming Curricula (</a:t>
            </a:r>
            <a:r>
              <a:rPr lang="ja-JP" altLang="en-US" sz="950" dirty="0">
                <a:latin typeface="Artifakt ElementOfc"/>
                <a:ea typeface="Meiryo" panose="020B0604030504040204" pitchFamily="34" charset="-128"/>
                <a:cs typeface="Arial"/>
                <a:hlinkClick r:id="rId5">
                  <a:extLst>
                    <a:ext uri="{A12FA001-AC4F-418D-AE19-62706E023703}">
                      <ahyp:hlinkClr xmlns:ahyp="http://schemas.microsoft.com/office/drawing/2018/hyperlinkcolor" val="tx"/>
                    </a:ext>
                  </a:extLst>
                </a:hlinkClick>
              </a:rPr>
              <a:t>変革カリキュラム</a:t>
            </a:r>
            <a:r>
              <a:rPr lang="en-US" altLang="ja-JP" sz="950" dirty="0">
                <a:latin typeface="Artifakt ElementOfc"/>
                <a:ea typeface="Meiryo" panose="020B0604030504040204" pitchFamily="34" charset="-128"/>
                <a:cs typeface="Arial"/>
                <a:hlinkClick r:id="rId5">
                  <a:extLst>
                    <a:ext uri="{A12FA001-AC4F-418D-AE19-62706E023703}">
                      <ahyp:hlinkClr xmlns:ahyp="http://schemas.microsoft.com/office/drawing/2018/hyperlinkcolor" val="tx"/>
                    </a:ext>
                  </a:extLst>
                </a:hlinkClick>
              </a:rPr>
              <a:t>)</a:t>
            </a:r>
            <a:r>
              <a:rPr lang="ja-JP" altLang="en-US" sz="950" dirty="0">
                <a:latin typeface="Artifakt ElementOfc"/>
                <a:ea typeface="Meiryo" panose="020B0604030504040204" pitchFamily="34" charset="-128"/>
                <a:cs typeface="Arial"/>
                <a:hlinkClick r:id="rId5">
                  <a:extLst>
                    <a:ext uri="{A12FA001-AC4F-418D-AE19-62706E023703}">
                      <ahyp:hlinkClr xmlns:ahyp="http://schemas.microsoft.com/office/drawing/2018/hyperlinkcolor" val="tx"/>
                    </a:ext>
                  </a:extLst>
                </a:hlinkClick>
              </a:rPr>
              <a:t>リソース</a:t>
            </a: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en-US" altLang="ja-JP" sz="900" dirty="0">
                <a:latin typeface="Artifakt ElementOfc"/>
                <a:ea typeface="Meiryo" panose="020B0604030504040204" pitchFamily="34" charset="-128"/>
                <a:cs typeface="Arial"/>
              </a:rPr>
              <a:t>EOP Framework</a:t>
            </a:r>
            <a:r>
              <a:rPr lang="ja-JP" altLang="en-US" sz="900" dirty="0">
                <a:latin typeface="Artifakt ElementOfc"/>
                <a:ea typeface="Meiryo" panose="020B0604030504040204" pitchFamily="34" charset="-128"/>
                <a:cs typeface="Arial"/>
              </a:rPr>
              <a:t>、</a:t>
            </a:r>
            <a:r>
              <a:rPr lang="en-US" altLang="ja-JP" sz="900" dirty="0">
                <a:latin typeface="Artifakt ElementOfc"/>
                <a:ea typeface="Meiryo" panose="020B0604030504040204" pitchFamily="34" charset="-128"/>
                <a:cs typeface="Arial"/>
              </a:rPr>
              <a:t>Comprehensive Guide to Teaching Core Learning Outcomes</a:t>
            </a:r>
            <a:r>
              <a:rPr lang="ja-JP" altLang="en-US" sz="900" dirty="0">
                <a:latin typeface="Artifakt ElementOfc"/>
                <a:ea typeface="Meiryo" panose="020B0604030504040204" pitchFamily="34" charset="-128"/>
                <a:cs typeface="Arial"/>
              </a:rPr>
              <a:t>、および </a:t>
            </a:r>
            <a:r>
              <a:rPr lang="en-US" altLang="ja-JP" sz="900" dirty="0" err="1">
                <a:latin typeface="Artifakt ElementOfc"/>
                <a:ea typeface="Meiryo" panose="020B0604030504040204" pitchFamily="34" charset="-128"/>
                <a:cs typeface="Arial"/>
              </a:rPr>
              <a:t>Quickstart</a:t>
            </a:r>
            <a:r>
              <a:rPr lang="en-US" altLang="ja-JP" sz="900" dirty="0">
                <a:latin typeface="Artifakt ElementOfc"/>
                <a:ea typeface="Meiryo" panose="020B0604030504040204" pitchFamily="34" charset="-128"/>
                <a:cs typeface="Arial"/>
              </a:rPr>
              <a:t> Activity Guide </a:t>
            </a:r>
            <a:r>
              <a:rPr lang="ja-JP" altLang="en-US" sz="900" dirty="0">
                <a:latin typeface="Artifakt ElementOfc"/>
                <a:ea typeface="Meiryo" panose="020B0604030504040204" pitchFamily="34" charset="-128"/>
                <a:cs typeface="Arial"/>
              </a:rPr>
              <a:t>などがあります。 </a:t>
            </a:r>
          </a:p>
          <a:p>
            <a:pPr marL="497840" lvl="2" defTabSz="913223" rtl="0">
              <a:lnSpc>
                <a:spcPct val="100000"/>
              </a:lnSpc>
              <a:spcBef>
                <a:spcPts val="0"/>
              </a:spcBef>
              <a:spcAft>
                <a:spcPts val="400"/>
              </a:spcAft>
              <a:buClr>
                <a:srgbClr val="666666"/>
              </a:buClr>
              <a:buFont typeface="Courier New" panose="05020102010507070707" pitchFamily="18" charset="2"/>
              <a:buChar char="o"/>
              <a:defRPr/>
            </a:pPr>
            <a:r>
              <a:rPr lang="en-US" altLang="ja-JP" sz="950" dirty="0">
                <a:latin typeface="Artifakt ElementOfc"/>
                <a:ea typeface="Meiryo" panose="020B0604030504040204" pitchFamily="34" charset="-128"/>
                <a:cs typeface="Arial"/>
                <a:hlinkClick r:id="rId6">
                  <a:extLst>
                    <a:ext uri="{A12FA001-AC4F-418D-AE19-62706E023703}">
                      <ahyp:hlinkClr xmlns:ahyp="http://schemas.microsoft.com/office/drawing/2018/hyperlinkcolor" val="tx"/>
                    </a:ext>
                  </a:extLst>
                </a:hlinkClick>
              </a:rPr>
              <a:t>13 Step-by-Step Ideas for Integrating Sustainability into Core Engineering Courses</a:t>
            </a:r>
            <a:r>
              <a:rPr lang="ja-JP" altLang="en-US" sz="950" dirty="0">
                <a:latin typeface="Artifakt ElementOfc"/>
                <a:ea typeface="Meiryo" panose="020B0604030504040204" pitchFamily="34" charset="-128"/>
                <a:cs typeface="Arial"/>
              </a:rPr>
              <a:t> </a:t>
            </a:r>
          </a:p>
          <a:p>
            <a:pPr marL="154940" lvl="1" defTabSz="913223" rtl="0">
              <a:lnSpc>
                <a:spcPct val="100000"/>
              </a:lnSpc>
              <a:spcBef>
                <a:spcPts val="0"/>
              </a:spcBef>
              <a:spcAft>
                <a:spcPts val="400"/>
              </a:spcAft>
              <a:buClr>
                <a:srgbClr val="666666"/>
              </a:buClr>
              <a:buFont typeface="Wingdings 2" panose="05020102010507070707" pitchFamily="18" charset="2"/>
              <a:buChar char=""/>
              <a:defRPr/>
            </a:pPr>
            <a:r>
              <a:rPr lang="ja-JP" altLang="en-US" sz="1050" b="1" dirty="0">
                <a:latin typeface="Artifakt ElementOfc"/>
                <a:ea typeface="Meiryo" panose="020B0604030504040204" pitchFamily="34" charset="-128"/>
                <a:cs typeface="Arial"/>
              </a:rPr>
              <a:t>設計とサステナビリティのための </a:t>
            </a:r>
            <a:r>
              <a:rPr lang="en-US" altLang="ja-JP" sz="1050" b="1" dirty="0" err="1">
                <a:latin typeface="Artifakt ElementOfc"/>
                <a:ea typeface="Meiryo" panose="020B0604030504040204" pitchFamily="34" charset="-128"/>
                <a:cs typeface="Arial"/>
              </a:rPr>
              <a:t>VentureWell</a:t>
            </a:r>
            <a:r>
              <a:rPr lang="en-US" altLang="ja-JP" sz="1050" b="1" dirty="0">
                <a:latin typeface="Artifakt ElementOfc"/>
                <a:ea typeface="Meiryo" panose="020B0604030504040204" pitchFamily="34" charset="-128"/>
                <a:cs typeface="Arial"/>
              </a:rPr>
              <a:t> </a:t>
            </a:r>
            <a:r>
              <a:rPr lang="ja-JP" altLang="en-US" sz="1050" b="1" dirty="0">
                <a:latin typeface="Artifakt ElementOfc"/>
                <a:ea typeface="Meiryo" panose="020B0604030504040204" pitchFamily="34" charset="-128"/>
                <a:cs typeface="Arial"/>
              </a:rPr>
              <a:t>ツール</a:t>
            </a:r>
          </a:p>
          <a:p>
            <a:pPr marL="497840" lvl="2" defTabSz="913223" rtl="0">
              <a:lnSpc>
                <a:spcPct val="100000"/>
              </a:lnSpc>
              <a:spcBef>
                <a:spcPts val="0"/>
              </a:spcBef>
              <a:spcAft>
                <a:spcPts val="400"/>
              </a:spcAft>
              <a:buClr>
                <a:srgbClr val="666666"/>
              </a:buClr>
              <a:buFont typeface="Courier New" panose="05020102010507070707" pitchFamily="18" charset="2"/>
              <a:buChar char="o"/>
              <a:defRPr/>
            </a:pPr>
            <a:r>
              <a:rPr lang="en-US" altLang="ja-JP" sz="950" dirty="0">
                <a:latin typeface="Artifakt ElementOfc"/>
                <a:ea typeface="Meiryo" panose="020B0604030504040204" pitchFamily="34" charset="-128"/>
                <a:cs typeface="Arial"/>
                <a:hlinkClick r:id="rId7"/>
              </a:rPr>
              <a:t>Tools for Design and Sustainability Introduction</a:t>
            </a:r>
            <a:endParaRPr lang="ja-JP" altLang="en-US" sz="950" dirty="0">
              <a:latin typeface="Artifakt ElementOfc"/>
              <a:ea typeface="Meiryo" panose="020B0604030504040204" pitchFamily="34" charset="-128"/>
              <a:cs typeface="Arial"/>
              <a:hlinkClick r:id="rId7"/>
            </a:endParaRPr>
          </a:p>
          <a:p>
            <a:pPr marL="497840" lvl="2" defTabSz="913223" rtl="0">
              <a:lnSpc>
                <a:spcPct val="100000"/>
              </a:lnSpc>
              <a:spcBef>
                <a:spcPts val="0"/>
              </a:spcBef>
              <a:spcAft>
                <a:spcPts val="400"/>
              </a:spcAft>
              <a:buClr>
                <a:srgbClr val="666666"/>
              </a:buClr>
              <a:buFont typeface="Courier New" panose="05020102010507070707" pitchFamily="18" charset="2"/>
              <a:buChar char="o"/>
              <a:defRPr/>
            </a:pPr>
            <a:r>
              <a:rPr lang="ja-JP" altLang="en-US" sz="950" dirty="0">
                <a:latin typeface="Artifakt ElementOfc"/>
                <a:ea typeface="Meiryo" panose="020B0604030504040204" pitchFamily="34" charset="-128"/>
                <a:cs typeface="Arial"/>
              </a:rPr>
              <a:t>内容</a:t>
            </a:r>
            <a:r>
              <a:rPr lang="en-US" altLang="ja-JP" sz="950" dirty="0">
                <a:latin typeface="Artifakt ElementOfc"/>
                <a:ea typeface="Meiryo" panose="020B0604030504040204" pitchFamily="34" charset="-128"/>
                <a:cs typeface="Arial"/>
              </a:rPr>
              <a:t>:</a:t>
            </a:r>
            <a:endParaRPr lang="ja-JP" altLang="en-US" sz="950" dirty="0">
              <a:solidFill>
                <a:srgbClr val="000000"/>
              </a:solidFill>
              <a:latin typeface="Artifakt ElementOfc"/>
              <a:ea typeface="Meiryo" panose="020B0604030504040204" pitchFamily="34" charset="-128"/>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en-US" altLang="ja-JP" sz="850" dirty="0">
                <a:solidFill>
                  <a:srgbClr val="000000"/>
                </a:solidFill>
                <a:latin typeface="Artifakt ElementOfc"/>
                <a:ea typeface="Meiryo" panose="020B0604030504040204" pitchFamily="34" charset="-128"/>
                <a:cs typeface="Arial"/>
              </a:rPr>
              <a:t>Whole System Mapping (</a:t>
            </a:r>
            <a:r>
              <a:rPr lang="ja-JP" altLang="en-US" sz="850" dirty="0">
                <a:solidFill>
                  <a:srgbClr val="000000"/>
                </a:solidFill>
                <a:latin typeface="Artifakt ElementOfc"/>
                <a:ea typeface="Meiryo" panose="020B0604030504040204" pitchFamily="34" charset="-128"/>
                <a:cs typeface="Arial"/>
              </a:rPr>
              <a:t>システム全体のマッピング</a:t>
            </a:r>
            <a:r>
              <a:rPr lang="en-US" altLang="ja-JP" sz="850" dirty="0">
                <a:solidFill>
                  <a:srgbClr val="000000"/>
                </a:solidFill>
                <a:latin typeface="Artifakt ElementOfc"/>
                <a:ea typeface="Meiryo" panose="020B0604030504040204" pitchFamily="34" charset="-128"/>
                <a:cs typeface="Arial"/>
              </a:rPr>
              <a:t>)</a:t>
            </a:r>
            <a:endParaRPr lang="ja-JP" altLang="en-US" sz="850" dirty="0">
              <a:solidFill>
                <a:srgbClr val="000000"/>
              </a:solidFill>
              <a:latin typeface="Artifakt ElementOfc"/>
              <a:ea typeface="Meiryo" panose="020B0604030504040204" pitchFamily="34" charset="-128"/>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en-US" altLang="ja-JP" sz="900" dirty="0">
                <a:solidFill>
                  <a:srgbClr val="000000"/>
                </a:solidFill>
                <a:latin typeface="Artifakt ElementOfc"/>
                <a:ea typeface="Meiryo" panose="020B0604030504040204" pitchFamily="34" charset="-128"/>
                <a:cs typeface="Arial"/>
              </a:rPr>
              <a:t>Measuring Sustainability (</a:t>
            </a:r>
            <a:r>
              <a:rPr lang="ja-JP" altLang="en-US" sz="900" dirty="0">
                <a:solidFill>
                  <a:srgbClr val="000000"/>
                </a:solidFill>
                <a:latin typeface="Artifakt ElementOfc"/>
                <a:ea typeface="Meiryo" panose="020B0604030504040204" pitchFamily="34" charset="-128"/>
                <a:cs typeface="Arial"/>
              </a:rPr>
              <a:t>サステナビリティの測定</a:t>
            </a:r>
            <a:r>
              <a:rPr lang="en-US" altLang="ja-JP" sz="900" dirty="0">
                <a:solidFill>
                  <a:srgbClr val="000000"/>
                </a:solidFill>
                <a:latin typeface="Artifakt ElementOfc"/>
                <a:ea typeface="Meiryo" panose="020B0604030504040204" pitchFamily="34" charset="-128"/>
                <a:cs typeface="Arial"/>
              </a:rPr>
              <a:t>) </a:t>
            </a:r>
            <a:endParaRPr lang="ja-JP" altLang="en-US" sz="900" dirty="0">
              <a:solidFill>
                <a:srgbClr val="000000"/>
              </a:solidFill>
              <a:latin typeface="Artifakt ElementOfc"/>
              <a:ea typeface="Meiryo" panose="020B0604030504040204" pitchFamily="34" charset="-128"/>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en-US" altLang="ja-JP" sz="900" dirty="0">
                <a:solidFill>
                  <a:srgbClr val="000000"/>
                </a:solidFill>
                <a:latin typeface="Artifakt ElementOfc"/>
                <a:ea typeface="Meiryo" panose="020B0604030504040204" pitchFamily="34" charset="-128"/>
                <a:cs typeface="Arial"/>
              </a:rPr>
              <a:t>Greener Materials (</a:t>
            </a:r>
            <a:r>
              <a:rPr lang="ja-JP" altLang="en-US" sz="900" dirty="0">
                <a:solidFill>
                  <a:srgbClr val="000000"/>
                </a:solidFill>
                <a:latin typeface="Artifakt ElementOfc"/>
                <a:ea typeface="Meiryo" panose="020B0604030504040204" pitchFamily="34" charset="-128"/>
                <a:cs typeface="Arial"/>
              </a:rPr>
              <a:t>環境に優しい材料</a:t>
            </a:r>
            <a:r>
              <a:rPr lang="en-US" altLang="ja-JP" sz="900" dirty="0">
                <a:solidFill>
                  <a:srgbClr val="000000"/>
                </a:solidFill>
                <a:latin typeface="Artifakt ElementOfc"/>
                <a:ea typeface="Meiryo" panose="020B0604030504040204" pitchFamily="34" charset="-128"/>
                <a:cs typeface="Arial"/>
              </a:rPr>
              <a:t>)</a:t>
            </a:r>
            <a:endParaRPr lang="ja-JP" altLang="en-US" sz="900" dirty="0">
              <a:solidFill>
                <a:srgbClr val="000000"/>
              </a:solidFill>
              <a:latin typeface="Artifakt ElementOfc"/>
              <a:ea typeface="Meiryo" panose="020B0604030504040204" pitchFamily="34" charset="-128"/>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en-US" altLang="ja-JP" sz="900" dirty="0">
                <a:solidFill>
                  <a:srgbClr val="000000"/>
                </a:solidFill>
                <a:latin typeface="Artifakt ElementOfc"/>
                <a:ea typeface="Meiryo" panose="020B0604030504040204" pitchFamily="34" charset="-128"/>
                <a:cs typeface="Arial"/>
              </a:rPr>
              <a:t>Lightweighting (</a:t>
            </a:r>
            <a:r>
              <a:rPr lang="ja-JP" altLang="en-US" sz="900" dirty="0">
                <a:solidFill>
                  <a:srgbClr val="000000"/>
                </a:solidFill>
                <a:latin typeface="Artifakt ElementOfc"/>
                <a:ea typeface="Meiryo" panose="020B0604030504040204" pitchFamily="34" charset="-128"/>
                <a:cs typeface="Arial"/>
              </a:rPr>
              <a:t>軽量化</a:t>
            </a:r>
            <a:r>
              <a:rPr lang="en-US" altLang="ja-JP" sz="900" dirty="0">
                <a:solidFill>
                  <a:srgbClr val="000000"/>
                </a:solidFill>
                <a:latin typeface="Artifakt ElementOfc"/>
                <a:ea typeface="Meiryo" panose="020B0604030504040204" pitchFamily="34" charset="-128"/>
                <a:cs typeface="Arial"/>
              </a:rPr>
              <a:t>)</a:t>
            </a:r>
            <a:endParaRPr lang="ja-JP" altLang="en-US" sz="900" dirty="0">
              <a:solidFill>
                <a:srgbClr val="000000"/>
              </a:solidFill>
              <a:latin typeface="Artifakt ElementOfc"/>
              <a:ea typeface="Meiryo" panose="020B0604030504040204" pitchFamily="34" charset="-128"/>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en-US" altLang="ja-JP" sz="900" dirty="0">
                <a:solidFill>
                  <a:srgbClr val="000000"/>
                </a:solidFill>
                <a:latin typeface="Artifakt ElementOfc"/>
                <a:ea typeface="Meiryo" panose="020B0604030504040204" pitchFamily="34" charset="-128"/>
                <a:cs typeface="Arial"/>
              </a:rPr>
              <a:t>Circular Economy (</a:t>
            </a:r>
            <a:r>
              <a:rPr lang="ja-JP" altLang="en-US" sz="900" dirty="0">
                <a:solidFill>
                  <a:srgbClr val="000000"/>
                </a:solidFill>
                <a:latin typeface="Artifakt ElementOfc"/>
                <a:ea typeface="Meiryo" panose="020B0604030504040204" pitchFamily="34" charset="-128"/>
                <a:cs typeface="Arial"/>
              </a:rPr>
              <a:t>循環型経済</a:t>
            </a:r>
            <a:r>
              <a:rPr lang="en-US" altLang="ja-JP" sz="900" dirty="0">
                <a:solidFill>
                  <a:srgbClr val="000000"/>
                </a:solidFill>
                <a:latin typeface="Artifakt ElementOfc"/>
                <a:ea typeface="Meiryo" panose="020B0604030504040204" pitchFamily="34" charset="-128"/>
                <a:cs typeface="Arial"/>
              </a:rPr>
              <a:t>)</a:t>
            </a:r>
            <a:endParaRPr lang="ja-JP" altLang="en-US" sz="900" dirty="0">
              <a:solidFill>
                <a:srgbClr val="000000"/>
              </a:solidFill>
              <a:latin typeface="Artifakt ElementOfc"/>
              <a:ea typeface="Meiryo" panose="020B0604030504040204" pitchFamily="34" charset="-128"/>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en-US" altLang="ja-JP" sz="900" dirty="0">
                <a:solidFill>
                  <a:srgbClr val="000000"/>
                </a:solidFill>
                <a:latin typeface="Artifakt ElementOfc"/>
                <a:ea typeface="Meiryo" panose="020B0604030504040204" pitchFamily="34" charset="-128"/>
                <a:cs typeface="Arial"/>
              </a:rPr>
              <a:t>Energy Effectiveness (</a:t>
            </a:r>
            <a:r>
              <a:rPr lang="ja-JP" altLang="en-US" sz="900" dirty="0">
                <a:solidFill>
                  <a:srgbClr val="000000"/>
                </a:solidFill>
                <a:latin typeface="Artifakt ElementOfc"/>
                <a:ea typeface="Meiryo" panose="020B0604030504040204" pitchFamily="34" charset="-128"/>
                <a:cs typeface="Arial"/>
              </a:rPr>
              <a:t>エネルギー効率</a:t>
            </a:r>
            <a:r>
              <a:rPr lang="en-US" altLang="ja-JP" sz="900" dirty="0">
                <a:solidFill>
                  <a:srgbClr val="000000"/>
                </a:solidFill>
                <a:latin typeface="Artifakt ElementOfc"/>
                <a:ea typeface="Meiryo" panose="020B0604030504040204" pitchFamily="34" charset="-128"/>
                <a:cs typeface="Arial"/>
              </a:rPr>
              <a:t>) </a:t>
            </a:r>
            <a:endParaRPr lang="ja-JP" altLang="en-US" sz="900" dirty="0">
              <a:solidFill>
                <a:srgbClr val="000000"/>
              </a:solidFill>
              <a:latin typeface="Artifakt ElementOfc"/>
              <a:ea typeface="Meiryo" panose="020B0604030504040204" pitchFamily="34" charset="-128"/>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en-US" altLang="ja-JP" sz="900" dirty="0">
                <a:solidFill>
                  <a:srgbClr val="000000"/>
                </a:solidFill>
                <a:latin typeface="Artifakt ElementOfc"/>
                <a:ea typeface="Meiryo" panose="020B0604030504040204" pitchFamily="34" charset="-128"/>
                <a:cs typeface="Arial"/>
              </a:rPr>
              <a:t>Changing Lifestyles (</a:t>
            </a:r>
            <a:r>
              <a:rPr lang="ja-JP" altLang="en-US" sz="900" dirty="0">
                <a:solidFill>
                  <a:srgbClr val="000000"/>
                </a:solidFill>
                <a:latin typeface="Artifakt ElementOfc"/>
                <a:ea typeface="Meiryo" panose="020B0604030504040204" pitchFamily="34" charset="-128"/>
                <a:cs typeface="Arial"/>
              </a:rPr>
              <a:t>ライフスタイルを変える</a:t>
            </a:r>
            <a:r>
              <a:rPr lang="en-US" altLang="ja-JP" sz="900" dirty="0">
                <a:solidFill>
                  <a:srgbClr val="000000"/>
                </a:solidFill>
                <a:latin typeface="Artifakt ElementOfc"/>
                <a:ea typeface="Meiryo" panose="020B0604030504040204" pitchFamily="34" charset="-128"/>
                <a:cs typeface="Arial"/>
              </a:rPr>
              <a:t>)</a:t>
            </a:r>
            <a:endParaRPr lang="ja-JP" altLang="en-US" sz="900" dirty="0">
              <a:solidFill>
                <a:srgbClr val="000000"/>
              </a:solidFill>
              <a:latin typeface="Artifakt ElementOfc"/>
              <a:ea typeface="Meiryo" panose="020B0604030504040204" pitchFamily="34" charset="-128"/>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r>
              <a:rPr lang="en-US" altLang="ja-JP" sz="900" dirty="0">
                <a:solidFill>
                  <a:srgbClr val="000000"/>
                </a:solidFill>
                <a:latin typeface="Artifakt ElementOfc"/>
                <a:ea typeface="Meiryo" panose="020B0604030504040204" pitchFamily="34" charset="-128"/>
                <a:cs typeface="Arial"/>
              </a:rPr>
              <a:t>Biomimicry (</a:t>
            </a:r>
            <a:r>
              <a:rPr lang="ja-JP" altLang="en-US" sz="900" dirty="0">
                <a:solidFill>
                  <a:srgbClr val="000000"/>
                </a:solidFill>
                <a:latin typeface="Artifakt ElementOfc"/>
                <a:ea typeface="Meiryo" panose="020B0604030504040204" pitchFamily="34" charset="-128"/>
                <a:cs typeface="Arial"/>
              </a:rPr>
              <a:t>生物模倣</a:t>
            </a:r>
            <a:r>
              <a:rPr lang="en-US" altLang="ja-JP" sz="900" dirty="0">
                <a:solidFill>
                  <a:srgbClr val="000000"/>
                </a:solidFill>
                <a:latin typeface="Artifakt ElementOfc"/>
                <a:ea typeface="Meiryo" panose="020B0604030504040204" pitchFamily="34" charset="-128"/>
                <a:cs typeface="Arial"/>
              </a:rPr>
              <a:t>)</a:t>
            </a:r>
            <a:endParaRPr lang="ja-JP" altLang="en-US" sz="900" dirty="0">
              <a:solidFill>
                <a:srgbClr val="000000"/>
              </a:solidFill>
              <a:latin typeface="Artifakt ElementOfc"/>
              <a:ea typeface="Meiryo" panose="020B0604030504040204" pitchFamily="34" charset="-128"/>
              <a:cs typeface="Arial"/>
            </a:endParaRPr>
          </a:p>
          <a:p>
            <a:pPr marL="497840" lvl="2" defTabSz="913223" rtl="0">
              <a:lnSpc>
                <a:spcPct val="100000"/>
              </a:lnSpc>
              <a:spcBef>
                <a:spcPts val="0"/>
              </a:spcBef>
              <a:spcAft>
                <a:spcPts val="400"/>
              </a:spcAft>
              <a:buClr>
                <a:srgbClr val="666666"/>
              </a:buClr>
              <a:buFont typeface="Courier New" panose="05020102010507070707" pitchFamily="18" charset="2"/>
              <a:buChar char="o"/>
              <a:defRPr/>
            </a:pPr>
            <a:r>
              <a:rPr lang="ja-JP" altLang="en-US" sz="950" dirty="0">
                <a:latin typeface="Artifakt ElementOfc"/>
                <a:ea typeface="Meiryo" panose="020B0604030504040204" pitchFamily="34" charset="-128"/>
                <a:cs typeface="Arial"/>
              </a:rPr>
              <a:t>各セクションには、情報コンテンツ、演習、および実例があります。</a:t>
            </a:r>
          </a:p>
          <a:p>
            <a:pPr marL="497840" lvl="2" defTabSz="913223" rtl="0">
              <a:lnSpc>
                <a:spcPct val="100000"/>
              </a:lnSpc>
              <a:spcBef>
                <a:spcPts val="0"/>
              </a:spcBef>
              <a:spcAft>
                <a:spcPts val="400"/>
              </a:spcAft>
              <a:buClr>
                <a:srgbClr val="666666"/>
              </a:buClr>
              <a:buFont typeface="Courier New" panose="05020102010507070707" pitchFamily="18" charset="2"/>
              <a:buChar char="o"/>
              <a:defRPr/>
            </a:pPr>
            <a:r>
              <a:rPr lang="ja-JP" altLang="en-US" sz="950" dirty="0">
                <a:latin typeface="Artifakt ElementOfc"/>
                <a:ea typeface="Meiryo" panose="020B0604030504040204" pitchFamily="34" charset="-128"/>
                <a:cs typeface="Arial"/>
              </a:rPr>
              <a:t>また、コンセプトをコースに統合するためのヒントもあります。</a:t>
            </a: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endParaRPr lang="ja-JP" altLang="en-US" sz="900" dirty="0">
              <a:latin typeface="Artifakt ElementOfc"/>
              <a:ea typeface="Meiryo" panose="020B0604030504040204" pitchFamily="34" charset="-128"/>
              <a:cs typeface="Arial"/>
            </a:endParaRPr>
          </a:p>
          <a:p>
            <a:pPr marL="840740" lvl="3" indent="-154940" defTabSz="913223" rtl="0">
              <a:lnSpc>
                <a:spcPct val="100000"/>
              </a:lnSpc>
              <a:spcBef>
                <a:spcPts val="0"/>
              </a:spcBef>
              <a:spcAft>
                <a:spcPts val="400"/>
              </a:spcAft>
              <a:buClr>
                <a:srgbClr val="666666"/>
              </a:buClr>
              <a:buFont typeface="Wingdings 2" panose="05020102010507070707" pitchFamily="18" charset="2"/>
              <a:buChar char=""/>
              <a:defRPr/>
            </a:pPr>
            <a:endParaRPr lang="ja-JP" altLang="en-US" dirty="0">
              <a:latin typeface="Arial"/>
              <a:ea typeface="Meiryo" panose="020B0604030504040204" pitchFamily="34" charset="-128"/>
              <a:cs typeface="Arial"/>
            </a:endParaRPr>
          </a:p>
        </p:txBody>
      </p: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640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0EB8-346E-4ECE-A954-05DEA1E57CAD}"/>
              </a:ext>
            </a:extLst>
          </p:cNvPr>
          <p:cNvSpPr>
            <a:spLocks noGrp="1"/>
          </p:cNvSpPr>
          <p:nvPr>
            <p:ph type="title"/>
          </p:nvPr>
        </p:nvSpPr>
        <p:spPr>
          <a:xfrm>
            <a:off x="3263201" y="365760"/>
            <a:ext cx="5880799" cy="370101"/>
          </a:xfrm>
        </p:spPr>
        <p:txBody>
          <a:bodyPr rtlCol="0"/>
          <a:lstStyle/>
          <a:p>
            <a:pPr rtl="0">
              <a:spcAft>
                <a:spcPts val="600"/>
              </a:spcAft>
            </a:pPr>
            <a:r>
              <a:rPr lang="ja-JP" altLang="en-US" sz="2600" dirty="0">
                <a:ea typeface="Meiryo" panose="020B0604030504040204" pitchFamily="34" charset="-128"/>
              </a:rPr>
              <a:t>サステナビリティはなぜ重要なのか</a:t>
            </a:r>
          </a:p>
        </p:txBody>
      </p:sp>
      <p:pic>
        <p:nvPicPr>
          <p:cNvPr id="12" name="Picture Placeholder 11" descr="Farmer watering crops in urban garden">
            <a:extLst>
              <a:ext uri="{FF2B5EF4-FFF2-40B4-BE49-F238E27FC236}">
                <a16:creationId xmlns:a16="http://schemas.microsoft.com/office/drawing/2014/main" id="{DAF694FE-3A83-9222-2BE9-95E971904BDA}"/>
              </a:ext>
            </a:extLst>
          </p:cNvPr>
          <p:cNvPicPr>
            <a:picLocks noGrp="1" noChangeAspect="1"/>
          </p:cNvPicPr>
          <p:nvPr>
            <p:ph type="pic" sz="quarter" idx="15"/>
          </p:nvPr>
        </p:nvPicPr>
        <p:blipFill rotWithShape="1">
          <a:blip r:embed="rId3"/>
          <a:srcRect l="29660" r="31636"/>
          <a:stretch/>
        </p:blipFill>
        <p:spPr>
          <a:xfrm>
            <a:off x="0" y="0"/>
            <a:ext cx="2986088" cy="5143500"/>
          </a:xfrm>
          <a:prstGeom prst="rect">
            <a:avLst/>
          </a:prstGeom>
        </p:spPr>
      </p:pic>
      <p:sp>
        <p:nvSpPr>
          <p:cNvPr id="13" name="Rectangle 12">
            <a:extLst>
              <a:ext uri="{FF2B5EF4-FFF2-40B4-BE49-F238E27FC236}">
                <a16:creationId xmlns:a16="http://schemas.microsoft.com/office/drawing/2014/main" id="{FC923C2B-BFA6-D243-7E79-AEDFF458351E}"/>
              </a:ext>
            </a:extLst>
          </p:cNvPr>
          <p:cNvSpPr/>
          <p:nvPr/>
        </p:nvSpPr>
        <p:spPr>
          <a:xfrm>
            <a:off x="2986088" y="1016874"/>
            <a:ext cx="6157912" cy="983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pPr marL="0" marR="0" lvl="0" indent="0" algn="l" defTabSz="457200" rtl="0" eaLnBrk="1" fontAlgn="auto" latinLnBrk="0" hangingPunct="1">
              <a:spcBef>
                <a:spcPts val="1000"/>
              </a:spcBef>
              <a:spcAft>
                <a:spcPts val="0"/>
              </a:spcAft>
              <a:buClr>
                <a:srgbClr val="666666"/>
              </a:buClr>
              <a:buSzTx/>
              <a:buFontTx/>
              <a:buNone/>
              <a:tabLst/>
              <a:defRPr/>
            </a:pPr>
            <a:r>
              <a:rPr lang="ja-JP" altLang="en-US" sz="1600" b="1" i="0" u="none" strike="noStrike" kern="1200" cap="none" spc="0" normalizeH="0" noProof="0" dirty="0">
                <a:ln>
                  <a:noFill/>
                </a:ln>
                <a:solidFill>
                  <a:srgbClr val="2BC275"/>
                </a:solidFill>
                <a:effectLst/>
                <a:uLnTx/>
                <a:uFillTx/>
                <a:latin typeface="Artifakt ElementOfc"/>
                <a:ea typeface="Meiryo" panose="020B0604030504040204" pitchFamily="34" charset="-128"/>
                <a:cs typeface="+mn-cs"/>
              </a:rPr>
              <a:t>サステナビリティ</a:t>
            </a:r>
            <a:r>
              <a:rPr lang="ja-JP" altLang="en-US" sz="1600" b="1" i="0" u="none" strike="noStrike" kern="1200" cap="none" spc="0" normalizeH="0" noProof="0" dirty="0">
                <a:ln>
                  <a:noFill/>
                </a:ln>
                <a:solidFill>
                  <a:srgbClr val="FFFFFF"/>
                </a:solidFill>
                <a:effectLst/>
                <a:uLnTx/>
                <a:uFillTx/>
                <a:latin typeface="Artifakt ElementOfc"/>
                <a:ea typeface="Meiryo" panose="020B0604030504040204" pitchFamily="34" charset="-128"/>
                <a:cs typeface="+mn-cs"/>
              </a:rPr>
              <a:t>とは、社会、環境、</a:t>
            </a:r>
            <a:br>
              <a:rPr kumimoji="0" lang="ja-JP" altLang="en-US" sz="1600" b="1"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rPr>
            </a:br>
            <a:r>
              <a:rPr lang="ja-JP" altLang="en-US" sz="1600" b="1" i="0" u="none" strike="noStrike" kern="1200" cap="none" spc="0" normalizeH="0" noProof="0" dirty="0">
                <a:ln>
                  <a:noFill/>
                </a:ln>
                <a:solidFill>
                  <a:srgbClr val="FFFFFF"/>
                </a:solidFill>
                <a:effectLst/>
                <a:uLnTx/>
                <a:uFillTx/>
                <a:latin typeface="Artifakt ElementOfc"/>
                <a:ea typeface="Meiryo" panose="020B0604030504040204" pitchFamily="34" charset="-128"/>
                <a:cs typeface="+mn-cs"/>
              </a:rPr>
              <a:t>経済のさまざまな要素を統合し、長期的な</a:t>
            </a:r>
            <a:br>
              <a:rPr kumimoji="0" lang="ja-JP" altLang="en-US" sz="1600" b="1"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rPr>
            </a:br>
            <a:r>
              <a:rPr lang="ja-JP" altLang="en-US" sz="1600" b="1" i="0" u="none" strike="noStrike" kern="1200" cap="none" spc="0" normalizeH="0" noProof="0" dirty="0">
                <a:ln>
                  <a:noFill/>
                </a:ln>
                <a:solidFill>
                  <a:srgbClr val="FFFFFF"/>
                </a:solidFill>
                <a:effectLst/>
                <a:uLnTx/>
                <a:uFillTx/>
                <a:latin typeface="Artifakt ElementOfc"/>
                <a:ea typeface="Meiryo" panose="020B0604030504040204" pitchFamily="34" charset="-128"/>
                <a:cs typeface="+mn-cs"/>
              </a:rPr>
              <a:t>成長を可能にすることです </a:t>
            </a:r>
          </a:p>
        </p:txBody>
      </p:sp>
      <p:sp>
        <p:nvSpPr>
          <p:cNvPr id="14" name="TextBox 13">
            <a:extLst>
              <a:ext uri="{FF2B5EF4-FFF2-40B4-BE49-F238E27FC236}">
                <a16:creationId xmlns:a16="http://schemas.microsoft.com/office/drawing/2014/main" id="{7347BA84-7330-78CD-8C2F-FE4ACA45F950}"/>
              </a:ext>
            </a:extLst>
          </p:cNvPr>
          <p:cNvSpPr txBox="1"/>
          <p:nvPr/>
        </p:nvSpPr>
        <p:spPr>
          <a:xfrm>
            <a:off x="4287455" y="2324772"/>
            <a:ext cx="3806678" cy="581698"/>
          </a:xfrm>
          <a:prstGeom prst="rect">
            <a:avLst/>
          </a:prstGeom>
          <a:noFill/>
        </p:spPr>
        <p:txBody>
          <a:bodyPr wrap="square" lIns="0" tIns="0" rIns="0" bIns="0" rtlCol="0" anchor="t">
            <a:noAutofit/>
          </a:bodyPr>
          <a:lstStyle/>
          <a:p>
            <a:pPr marL="0" marR="0" lvl="0" indent="0" algn="l" defTabSz="457200" rtl="0" eaLnBrk="1" fontAlgn="auto" latinLnBrk="0" hangingPunct="1">
              <a:spcBef>
                <a:spcPts val="300"/>
              </a:spcBef>
              <a:spcAft>
                <a:spcPts val="0"/>
              </a:spcAft>
              <a:buClr>
                <a:srgbClr val="666666"/>
              </a:buClr>
              <a:buSzTx/>
              <a:buFontTx/>
              <a:buNone/>
              <a:tabLst/>
              <a:defRPr/>
            </a:pPr>
            <a:r>
              <a:rPr lang="ja-JP" altLang="en-US" sz="14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サステナブルな開発とは、未来の世代ニーズを満たしつつ、現在のニーズも満たす開発を指します。</a:t>
            </a:r>
          </a:p>
        </p:txBody>
      </p:sp>
      <p:sp>
        <p:nvSpPr>
          <p:cNvPr id="19" name="Oval 18">
            <a:extLst>
              <a:ext uri="{FF2B5EF4-FFF2-40B4-BE49-F238E27FC236}">
                <a16:creationId xmlns:a16="http://schemas.microsoft.com/office/drawing/2014/main" id="{6FD6FE07-A062-5D28-F7AE-E92C698D5C0E}"/>
              </a:ext>
            </a:extLst>
          </p:cNvPr>
          <p:cNvSpPr/>
          <p:nvPr/>
        </p:nvSpPr>
        <p:spPr>
          <a:xfrm flipH="1">
            <a:off x="3263201" y="2242051"/>
            <a:ext cx="747141" cy="747141"/>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grpSp>
        <p:nvGrpSpPr>
          <p:cNvPr id="15" name="Group 14">
            <a:extLst>
              <a:ext uri="{FF2B5EF4-FFF2-40B4-BE49-F238E27FC236}">
                <a16:creationId xmlns:a16="http://schemas.microsoft.com/office/drawing/2014/main" id="{DC897C3E-BAA6-67D8-D53E-B6818A2D350E}"/>
              </a:ext>
            </a:extLst>
          </p:cNvPr>
          <p:cNvGrpSpPr>
            <a:grpSpLocks noChangeAspect="1"/>
          </p:cNvGrpSpPr>
          <p:nvPr/>
        </p:nvGrpSpPr>
        <p:grpSpPr>
          <a:xfrm>
            <a:off x="3391834" y="2371200"/>
            <a:ext cx="489874" cy="488842"/>
            <a:chOff x="6956425" y="1978025"/>
            <a:chExt cx="30878463" cy="30813375"/>
          </a:xfrm>
          <a:solidFill>
            <a:schemeClr val="tx1"/>
          </a:solidFill>
        </p:grpSpPr>
        <p:sp>
          <p:nvSpPr>
            <p:cNvPr id="16" name="Freeform 54">
              <a:extLst>
                <a:ext uri="{FF2B5EF4-FFF2-40B4-BE49-F238E27FC236}">
                  <a16:creationId xmlns:a16="http://schemas.microsoft.com/office/drawing/2014/main" id="{AB00250A-7625-F894-BCB7-ABF58925C8BA}"/>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17" name="Freeform 55">
              <a:extLst>
                <a:ext uri="{FF2B5EF4-FFF2-40B4-BE49-F238E27FC236}">
                  <a16:creationId xmlns:a16="http://schemas.microsoft.com/office/drawing/2014/main" id="{0CC4198D-3B68-B31A-5523-4C4C0F9D8925}"/>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18" name="Freeform 56">
              <a:extLst>
                <a:ext uri="{FF2B5EF4-FFF2-40B4-BE49-F238E27FC236}">
                  <a16:creationId xmlns:a16="http://schemas.microsoft.com/office/drawing/2014/main" id="{A0B76A29-5014-F0FB-4426-3FE5465CD2FF}"/>
                </a:ext>
              </a:extLst>
            </p:cNvPr>
            <p:cNvSpPr>
              <a:spLocks noEditPoints="1"/>
            </p:cNvSpPr>
            <p:nvPr/>
          </p:nvSpPr>
          <p:spPr bwMode="auto">
            <a:xfrm>
              <a:off x="6956425" y="1978025"/>
              <a:ext cx="30878463" cy="30813375"/>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grpSp>
      <p:grpSp>
        <p:nvGrpSpPr>
          <p:cNvPr id="51" name="Group 50">
            <a:extLst>
              <a:ext uri="{FF2B5EF4-FFF2-40B4-BE49-F238E27FC236}">
                <a16:creationId xmlns:a16="http://schemas.microsoft.com/office/drawing/2014/main" id="{696D3B04-244B-5F94-2BC0-79A5B773F257}"/>
              </a:ext>
            </a:extLst>
          </p:cNvPr>
          <p:cNvGrpSpPr/>
          <p:nvPr/>
        </p:nvGrpSpPr>
        <p:grpSpPr>
          <a:xfrm>
            <a:off x="3263201" y="3478932"/>
            <a:ext cx="5513198" cy="350648"/>
            <a:chOff x="3263201" y="3578786"/>
            <a:chExt cx="5513198" cy="350648"/>
          </a:xfrm>
        </p:grpSpPr>
        <p:sp>
          <p:nvSpPr>
            <p:cNvPr id="21" name="Oval 20">
              <a:extLst>
                <a:ext uri="{FF2B5EF4-FFF2-40B4-BE49-F238E27FC236}">
                  <a16:creationId xmlns:a16="http://schemas.microsoft.com/office/drawing/2014/main" id="{D11C3C79-E967-6343-F921-8F346D2100B8}"/>
                </a:ext>
              </a:extLst>
            </p:cNvPr>
            <p:cNvSpPr/>
            <p:nvPr/>
          </p:nvSpPr>
          <p:spPr>
            <a:xfrm>
              <a:off x="3263201" y="35787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200" b="1" i="0" u="none" strike="noStrike" kern="1200" cap="none" normalizeH="0" noProof="0" dirty="0">
                  <a:ln>
                    <a:noFill/>
                  </a:ln>
                  <a:solidFill>
                    <a:srgbClr val="000000"/>
                  </a:solidFill>
                  <a:effectLst/>
                  <a:uLnTx/>
                  <a:uFillTx/>
                  <a:latin typeface="Artifakt ElementOfc"/>
                  <a:ea typeface="Meiryo" panose="020B0604030504040204" pitchFamily="34" charset="-128"/>
                  <a:cs typeface="+mn-cs"/>
                </a:rPr>
                <a:t>01</a:t>
              </a:r>
            </a:p>
          </p:txBody>
        </p:sp>
        <p:sp>
          <p:nvSpPr>
            <p:cNvPr id="22" name="Title 19">
              <a:extLst>
                <a:ext uri="{FF2B5EF4-FFF2-40B4-BE49-F238E27FC236}">
                  <a16:creationId xmlns:a16="http://schemas.microsoft.com/office/drawing/2014/main" id="{22E37AC7-65EE-F936-45C0-E46541EB6C92}"/>
                </a:ext>
              </a:extLst>
            </p:cNvPr>
            <p:cNvSpPr txBox="1">
              <a:spLocks/>
            </p:cNvSpPr>
            <p:nvPr/>
          </p:nvSpPr>
          <p:spPr>
            <a:xfrm>
              <a:off x="3775773" y="3608686"/>
              <a:ext cx="2078227"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ja-JP" altLang="en-US" sz="900" b="1" i="0" u="none" strike="noStrike" kern="1200" cap="none" normalizeH="0" noProof="0" dirty="0">
                  <a:ln>
                    <a:noFill/>
                  </a:ln>
                  <a:solidFill>
                    <a:srgbClr val="000000"/>
                  </a:solidFill>
                  <a:effectLst/>
                  <a:uLnTx/>
                  <a:uFillTx/>
                  <a:latin typeface="Artifakt ElementOfc"/>
                  <a:ea typeface="Meiryo" panose="020B0604030504040204" pitchFamily="34" charset="-128"/>
                  <a:cs typeface="+mj-cs"/>
                </a:rPr>
                <a:t>エネルギーと廃棄物を</a:t>
              </a:r>
              <a:endParaRPr kumimoji="0" lang="ja-JP" altLang="en-US" sz="1200" b="1" i="0" u="none" strike="noStrike" kern="1200" cap="none" normalizeH="0" baseline="0" noProof="0" dirty="0">
                <a:ln>
                  <a:noFill/>
                </a:ln>
                <a:solidFill>
                  <a:srgbClr val="000000"/>
                </a:solidFill>
                <a:effectLst/>
                <a:uLnTx/>
                <a:uFillTx/>
                <a:latin typeface="Artifakt ElementOfc"/>
                <a:ea typeface="Meiryo" panose="020B0604030504040204" pitchFamily="34" charset="-128"/>
                <a:cs typeface="+mj-cs"/>
              </a:endParaRPr>
            </a:p>
            <a:p>
              <a:pPr marL="0" marR="0" lvl="0" indent="0" algn="l" defTabSz="685800" rtl="0" eaLnBrk="1" fontAlgn="auto" latinLnBrk="0" hangingPunct="1">
                <a:lnSpc>
                  <a:spcPct val="100000"/>
                </a:lnSpc>
                <a:spcBef>
                  <a:spcPct val="0"/>
                </a:spcBef>
                <a:spcAft>
                  <a:spcPts val="0"/>
                </a:spcAft>
                <a:buClrTx/>
                <a:buSzTx/>
                <a:buFontTx/>
                <a:buNone/>
                <a:tabLst/>
                <a:defRPr/>
              </a:pPr>
              <a:r>
                <a:rPr lang="ja-JP" altLang="en-US" sz="1200" b="1" i="0" u="none" strike="noStrike" kern="1200" cap="none" normalizeH="0" noProof="0" dirty="0">
                  <a:ln>
                    <a:noFill/>
                  </a:ln>
                  <a:solidFill>
                    <a:srgbClr val="000000"/>
                  </a:solidFill>
                  <a:effectLst/>
                  <a:uLnTx/>
                  <a:uFillTx/>
                  <a:latin typeface="Artifakt ElementOfc"/>
                  <a:ea typeface="Meiryo" panose="020B0604030504040204" pitchFamily="34" charset="-128"/>
                  <a:cs typeface="+mj-cs"/>
                </a:rPr>
                <a:t>削減する</a:t>
              </a:r>
            </a:p>
          </p:txBody>
        </p:sp>
        <p:sp>
          <p:nvSpPr>
            <p:cNvPr id="26" name="Oval 25">
              <a:extLst>
                <a:ext uri="{FF2B5EF4-FFF2-40B4-BE49-F238E27FC236}">
                  <a16:creationId xmlns:a16="http://schemas.microsoft.com/office/drawing/2014/main" id="{29E44322-A7C7-F5F3-9A9B-C05659FFB4B2}"/>
                </a:ext>
              </a:extLst>
            </p:cNvPr>
            <p:cNvSpPr/>
            <p:nvPr/>
          </p:nvSpPr>
          <p:spPr>
            <a:xfrm>
              <a:off x="6185600" y="35787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200" b="1" i="0" u="none" strike="noStrike" kern="1200" cap="none" normalizeH="0" noProof="0" dirty="0">
                  <a:ln>
                    <a:noFill/>
                  </a:ln>
                  <a:solidFill>
                    <a:srgbClr val="000000"/>
                  </a:solidFill>
                  <a:effectLst/>
                  <a:uLnTx/>
                  <a:uFillTx/>
                  <a:latin typeface="Artifakt ElementOfc"/>
                  <a:ea typeface="Meiryo" panose="020B0604030504040204" pitchFamily="34" charset="-128"/>
                  <a:cs typeface="+mn-cs"/>
                </a:rPr>
                <a:t>02</a:t>
              </a:r>
            </a:p>
          </p:txBody>
        </p:sp>
        <p:sp>
          <p:nvSpPr>
            <p:cNvPr id="27" name="Title 19">
              <a:extLst>
                <a:ext uri="{FF2B5EF4-FFF2-40B4-BE49-F238E27FC236}">
                  <a16:creationId xmlns:a16="http://schemas.microsoft.com/office/drawing/2014/main" id="{241D02F4-89EB-36CF-39D2-07CFF995BC1F}"/>
                </a:ext>
              </a:extLst>
            </p:cNvPr>
            <p:cNvSpPr txBox="1">
              <a:spLocks/>
            </p:cNvSpPr>
            <p:nvPr/>
          </p:nvSpPr>
          <p:spPr>
            <a:xfrm>
              <a:off x="6698172" y="3608686"/>
              <a:ext cx="2078227"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defRPr/>
              </a:pPr>
              <a:r>
                <a:rPr lang="ja-JP" altLang="en-US" sz="900" b="1" dirty="0">
                  <a:solidFill>
                    <a:srgbClr val="000000"/>
                  </a:solidFill>
                  <a:latin typeface="Artifakt ElementOfc"/>
                  <a:ea typeface="Meiryo" panose="020B0604030504040204" pitchFamily="34" charset="-128"/>
                </a:rPr>
                <a:t>既存のアセットを</a:t>
              </a:r>
              <a:endParaRPr lang="ja-JP" altLang="en-US" dirty="0">
                <a:ea typeface="Meiryo" panose="020B0604030504040204" pitchFamily="34" charset="-128"/>
              </a:endParaRPr>
            </a:p>
            <a:p>
              <a:pPr marL="0" marR="0" lvl="0" indent="0" algn="l" defTabSz="685800" rtl="0" eaLnBrk="1" fontAlgn="auto" latinLnBrk="0" hangingPunct="1">
                <a:lnSpc>
                  <a:spcPct val="100000"/>
                </a:lnSpc>
                <a:spcBef>
                  <a:spcPct val="0"/>
                </a:spcBef>
                <a:spcAft>
                  <a:spcPts val="0"/>
                </a:spcAft>
                <a:buClrTx/>
                <a:buSzTx/>
                <a:buFontTx/>
                <a:buNone/>
                <a:tabLst/>
                <a:defRPr/>
              </a:pPr>
              <a:r>
                <a:rPr lang="ja-JP" altLang="en-US" sz="1200" b="1" i="0" u="none" strike="noStrike" kern="1200" cap="none" normalizeH="0" noProof="0" dirty="0">
                  <a:ln>
                    <a:noFill/>
                  </a:ln>
                  <a:solidFill>
                    <a:srgbClr val="000000"/>
                  </a:solidFill>
                  <a:effectLst/>
                  <a:uLnTx/>
                  <a:uFillTx/>
                  <a:latin typeface="Artifakt ElementOfc"/>
                  <a:ea typeface="Meiryo" panose="020B0604030504040204" pitchFamily="34" charset="-128"/>
                  <a:cs typeface="+mj-cs"/>
                </a:rPr>
                <a:t>効率的に活用する</a:t>
              </a:r>
              <a:endParaRPr lang="ja-JP" altLang="en-US" sz="1200" b="1" i="0" u="none" strike="noStrike" kern="1200" cap="none" normalizeH="0" baseline="0" noProof="0" dirty="0">
                <a:ln>
                  <a:noFill/>
                </a:ln>
                <a:solidFill>
                  <a:srgbClr val="000000"/>
                </a:solidFill>
                <a:effectLst/>
                <a:uLnTx/>
                <a:uFillTx/>
                <a:latin typeface="Artifakt ElementOfc"/>
                <a:ea typeface="Meiryo" panose="020B0604030504040204" pitchFamily="34" charset="-128"/>
              </a:endParaRPr>
            </a:p>
          </p:txBody>
        </p:sp>
      </p:grpSp>
      <p:grpSp>
        <p:nvGrpSpPr>
          <p:cNvPr id="52" name="Group 51">
            <a:extLst>
              <a:ext uri="{FF2B5EF4-FFF2-40B4-BE49-F238E27FC236}">
                <a16:creationId xmlns:a16="http://schemas.microsoft.com/office/drawing/2014/main" id="{9F758F15-E66E-EEEE-D5CD-8B98FC3FF7F6}"/>
              </a:ext>
            </a:extLst>
          </p:cNvPr>
          <p:cNvGrpSpPr/>
          <p:nvPr/>
        </p:nvGrpSpPr>
        <p:grpSpPr>
          <a:xfrm>
            <a:off x="3263201" y="4332167"/>
            <a:ext cx="5513198" cy="491565"/>
            <a:chOff x="3263201" y="4249721"/>
            <a:chExt cx="5513198" cy="491565"/>
          </a:xfrm>
        </p:grpSpPr>
        <p:sp>
          <p:nvSpPr>
            <p:cNvPr id="36" name="Oval 35">
              <a:extLst>
                <a:ext uri="{FF2B5EF4-FFF2-40B4-BE49-F238E27FC236}">
                  <a16:creationId xmlns:a16="http://schemas.microsoft.com/office/drawing/2014/main" id="{6EF9515F-4AF7-2BB5-5F40-7D154493E572}"/>
                </a:ext>
              </a:extLst>
            </p:cNvPr>
            <p:cNvSpPr/>
            <p:nvPr/>
          </p:nvSpPr>
          <p:spPr>
            <a:xfrm>
              <a:off x="6185600" y="4249721"/>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200" b="1" i="0" u="none" strike="noStrike" kern="1200" cap="none" normalizeH="0" noProof="0" dirty="0">
                  <a:ln>
                    <a:noFill/>
                  </a:ln>
                  <a:solidFill>
                    <a:srgbClr val="000000"/>
                  </a:solidFill>
                  <a:effectLst/>
                  <a:uLnTx/>
                  <a:uFillTx/>
                  <a:latin typeface="Artifakt ElementOfc"/>
                  <a:ea typeface="Meiryo" panose="020B0604030504040204" pitchFamily="34" charset="-128"/>
                  <a:cs typeface="+mn-cs"/>
                </a:rPr>
                <a:t>04</a:t>
              </a:r>
            </a:p>
          </p:txBody>
        </p:sp>
        <p:sp>
          <p:nvSpPr>
            <p:cNvPr id="33" name="Oval 32">
              <a:extLst>
                <a:ext uri="{FF2B5EF4-FFF2-40B4-BE49-F238E27FC236}">
                  <a16:creationId xmlns:a16="http://schemas.microsoft.com/office/drawing/2014/main" id="{00D5AE42-ACFA-38E9-93B4-89F10AD48936}"/>
                </a:ext>
              </a:extLst>
            </p:cNvPr>
            <p:cNvSpPr/>
            <p:nvPr/>
          </p:nvSpPr>
          <p:spPr>
            <a:xfrm>
              <a:off x="3263201" y="4249721"/>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200" b="1" i="0" u="none" strike="noStrike" kern="1200" cap="none" normalizeH="0" noProof="0" dirty="0">
                  <a:ln>
                    <a:noFill/>
                  </a:ln>
                  <a:solidFill>
                    <a:srgbClr val="000000"/>
                  </a:solidFill>
                  <a:effectLst/>
                  <a:uLnTx/>
                  <a:uFillTx/>
                  <a:latin typeface="Artifakt ElementOfc"/>
                  <a:ea typeface="Meiryo" panose="020B0604030504040204" pitchFamily="34" charset="-128"/>
                  <a:cs typeface="+mn-cs"/>
                </a:rPr>
                <a:t>03</a:t>
              </a:r>
            </a:p>
          </p:txBody>
        </p:sp>
        <p:sp>
          <p:nvSpPr>
            <p:cNvPr id="34" name="Title 19">
              <a:extLst>
                <a:ext uri="{FF2B5EF4-FFF2-40B4-BE49-F238E27FC236}">
                  <a16:creationId xmlns:a16="http://schemas.microsoft.com/office/drawing/2014/main" id="{ECD5019C-F589-28C3-12A1-732AE6D8E46B}"/>
                </a:ext>
              </a:extLst>
            </p:cNvPr>
            <p:cNvSpPr txBox="1">
              <a:spLocks/>
            </p:cNvSpPr>
            <p:nvPr/>
          </p:nvSpPr>
          <p:spPr>
            <a:xfrm>
              <a:off x="3775774" y="4279621"/>
              <a:ext cx="1331319" cy="46166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ja-JP" altLang="en-US" sz="900" b="1" i="0" u="none" strike="noStrike" kern="1200" cap="none" normalizeH="0" noProof="0" dirty="0">
                  <a:ln>
                    <a:noFill/>
                  </a:ln>
                  <a:solidFill>
                    <a:srgbClr val="000000"/>
                  </a:solidFill>
                  <a:effectLst/>
                  <a:uLnTx/>
                  <a:uFillTx/>
                  <a:latin typeface="Artifakt ElementOfc"/>
                  <a:ea typeface="Meiryo" panose="020B0604030504040204" pitchFamily="34" charset="-128"/>
                  <a:cs typeface="+mj-cs"/>
                </a:rPr>
                <a:t>周辺コミュニティと</a:t>
              </a:r>
              <a:endParaRPr lang="en-US" altLang="ja-JP" sz="900" b="1" i="0" u="none" strike="noStrike" kern="1200" cap="none" normalizeH="0" noProof="0" dirty="0">
                <a:ln>
                  <a:noFill/>
                </a:ln>
                <a:solidFill>
                  <a:srgbClr val="000000"/>
                </a:solidFill>
                <a:effectLst/>
                <a:uLnTx/>
                <a:uFillTx/>
                <a:latin typeface="Artifakt ElementOfc"/>
                <a:ea typeface="Meiryo" panose="020B0604030504040204" pitchFamily="34" charset="-128"/>
                <a:cs typeface="+mj-cs"/>
              </a:endParaRPr>
            </a:p>
            <a:p>
              <a:pPr marL="0" marR="0" lvl="0" indent="0" algn="l" defTabSz="685800" rtl="0" eaLnBrk="1" fontAlgn="auto" latinLnBrk="0" hangingPunct="1">
                <a:lnSpc>
                  <a:spcPct val="100000"/>
                </a:lnSpc>
                <a:spcBef>
                  <a:spcPct val="0"/>
                </a:spcBef>
                <a:spcAft>
                  <a:spcPts val="0"/>
                </a:spcAft>
                <a:buClrTx/>
                <a:buSzTx/>
                <a:buFontTx/>
                <a:buNone/>
                <a:tabLst/>
                <a:defRPr/>
              </a:pPr>
              <a:r>
                <a:rPr lang="ja-JP" altLang="en-US" sz="900" b="1" i="0" u="none" strike="noStrike" kern="1200" cap="none" normalizeH="0" noProof="0" dirty="0">
                  <a:ln>
                    <a:noFill/>
                  </a:ln>
                  <a:solidFill>
                    <a:srgbClr val="000000"/>
                  </a:solidFill>
                  <a:effectLst/>
                  <a:uLnTx/>
                  <a:uFillTx/>
                  <a:latin typeface="Artifakt ElementOfc"/>
                  <a:ea typeface="Meiryo" panose="020B0604030504040204" pitchFamily="34" charset="-128"/>
                  <a:cs typeface="+mj-cs"/>
                </a:rPr>
                <a:t>サプライ チェーンへの</a:t>
              </a:r>
              <a:endParaRPr kumimoji="0" lang="ja-JP" altLang="en-US" sz="1200" b="1" i="0" u="none" strike="noStrike" kern="1200" cap="none" normalizeH="0" baseline="0" noProof="0" dirty="0">
                <a:ln>
                  <a:noFill/>
                </a:ln>
                <a:solidFill>
                  <a:srgbClr val="000000"/>
                </a:solidFill>
                <a:effectLst/>
                <a:uLnTx/>
                <a:uFillTx/>
                <a:latin typeface="Artifakt ElementOfc"/>
                <a:ea typeface="Meiryo" panose="020B0604030504040204" pitchFamily="34" charset="-128"/>
                <a:cs typeface="+mj-cs"/>
              </a:endParaRPr>
            </a:p>
            <a:p>
              <a:pPr marL="0" marR="0" lvl="0" indent="0" algn="l" defTabSz="685800" rtl="0" eaLnBrk="1" fontAlgn="auto" latinLnBrk="0" hangingPunct="1">
                <a:lnSpc>
                  <a:spcPct val="100000"/>
                </a:lnSpc>
                <a:spcBef>
                  <a:spcPct val="0"/>
                </a:spcBef>
                <a:spcAft>
                  <a:spcPts val="0"/>
                </a:spcAft>
                <a:buClrTx/>
                <a:buSzTx/>
                <a:buFontTx/>
                <a:buNone/>
                <a:tabLst/>
                <a:defRPr/>
              </a:pPr>
              <a:r>
                <a:rPr lang="ja-JP" altLang="en-US" sz="1200" b="1" i="0" u="none" strike="noStrike" kern="1200" cap="none" normalizeH="0" noProof="0" dirty="0">
                  <a:ln>
                    <a:noFill/>
                  </a:ln>
                  <a:solidFill>
                    <a:srgbClr val="000000"/>
                  </a:solidFill>
                  <a:effectLst/>
                  <a:uLnTx/>
                  <a:uFillTx/>
                  <a:latin typeface="Artifakt ElementOfc"/>
                  <a:ea typeface="Meiryo" panose="020B0604030504040204" pitchFamily="34" charset="-128"/>
                  <a:cs typeface="+mj-cs"/>
                </a:rPr>
                <a:t>影響を軽減する</a:t>
              </a:r>
            </a:p>
          </p:txBody>
        </p:sp>
        <p:sp>
          <p:nvSpPr>
            <p:cNvPr id="37" name="Title 19">
              <a:extLst>
                <a:ext uri="{FF2B5EF4-FFF2-40B4-BE49-F238E27FC236}">
                  <a16:creationId xmlns:a16="http://schemas.microsoft.com/office/drawing/2014/main" id="{0B610C82-4898-39FD-AD07-29E017B70B6A}"/>
                </a:ext>
              </a:extLst>
            </p:cNvPr>
            <p:cNvSpPr txBox="1">
              <a:spLocks/>
            </p:cNvSpPr>
            <p:nvPr/>
          </p:nvSpPr>
          <p:spPr>
            <a:xfrm>
              <a:off x="6698172" y="4279621"/>
              <a:ext cx="2078227"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ja-JP" altLang="en-US" sz="900" b="1" i="0" u="none" strike="noStrike" kern="1200" cap="none" normalizeH="0" noProof="0" dirty="0">
                  <a:ln>
                    <a:noFill/>
                  </a:ln>
                  <a:solidFill>
                    <a:srgbClr val="000000"/>
                  </a:solidFill>
                  <a:effectLst/>
                  <a:uLnTx/>
                  <a:uFillTx/>
                  <a:latin typeface="Artifakt ElementOfc"/>
                  <a:ea typeface="Meiryo" panose="020B0604030504040204" pitchFamily="34" charset="-128"/>
                  <a:cs typeface="+mj-cs"/>
                </a:rPr>
                <a:t>サステナビリティの</a:t>
              </a:r>
            </a:p>
            <a:p>
              <a:pPr marL="0" marR="0" lvl="0" indent="0" algn="l" defTabSz="685800" rtl="0" eaLnBrk="1" fontAlgn="auto" latinLnBrk="0" hangingPunct="1">
                <a:lnSpc>
                  <a:spcPct val="100000"/>
                </a:lnSpc>
                <a:spcBef>
                  <a:spcPct val="0"/>
                </a:spcBef>
                <a:spcAft>
                  <a:spcPts val="0"/>
                </a:spcAft>
                <a:buClrTx/>
                <a:buSzTx/>
                <a:buFontTx/>
                <a:buNone/>
                <a:tabLst/>
                <a:defRPr/>
              </a:pPr>
              <a:r>
                <a:rPr lang="ja-JP" altLang="en-US" sz="1200" b="1" i="0" u="none" strike="noStrike" kern="1200" cap="none" normalizeH="0" noProof="0" dirty="0">
                  <a:ln>
                    <a:noFill/>
                  </a:ln>
                  <a:solidFill>
                    <a:srgbClr val="000000"/>
                  </a:solidFill>
                  <a:effectLst/>
                  <a:uLnTx/>
                  <a:uFillTx/>
                  <a:latin typeface="Artifakt ElementOfc"/>
                  <a:ea typeface="Meiryo" panose="020B0604030504040204" pitchFamily="34" charset="-128"/>
                  <a:cs typeface="+mj-cs"/>
                </a:rPr>
                <a:t>ビジネス モデル</a:t>
              </a:r>
            </a:p>
          </p:txBody>
        </p:sp>
      </p:grpSp>
      <p:cxnSp>
        <p:nvCxnSpPr>
          <p:cNvPr id="38" name="Straight Connector 37">
            <a:extLst>
              <a:ext uri="{FF2B5EF4-FFF2-40B4-BE49-F238E27FC236}">
                <a16:creationId xmlns:a16="http://schemas.microsoft.com/office/drawing/2014/main" id="{2D52FC1C-DCAA-5DB2-20F2-958CB6A9E039}"/>
              </a:ext>
            </a:extLst>
          </p:cNvPr>
          <p:cNvCxnSpPr>
            <a:cxnSpLocks/>
          </p:cNvCxnSpPr>
          <p:nvPr/>
        </p:nvCxnSpPr>
        <p:spPr>
          <a:xfrm>
            <a:off x="3263201" y="3223891"/>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764C6123-444D-BC8F-8C77-0F18E01EC5B8}"/>
              </a:ext>
            </a:extLst>
          </p:cNvPr>
          <p:cNvGrpSpPr/>
          <p:nvPr/>
        </p:nvGrpSpPr>
        <p:grpSpPr>
          <a:xfrm>
            <a:off x="3263201" y="4080874"/>
            <a:ext cx="5513197" cy="0"/>
            <a:chOff x="3263201" y="4145785"/>
            <a:chExt cx="5513197" cy="0"/>
          </a:xfrm>
        </p:grpSpPr>
        <p:cxnSp>
          <p:nvCxnSpPr>
            <p:cNvPr id="44" name="Straight Connector 43">
              <a:extLst>
                <a:ext uri="{FF2B5EF4-FFF2-40B4-BE49-F238E27FC236}">
                  <a16:creationId xmlns:a16="http://schemas.microsoft.com/office/drawing/2014/main" id="{0870F193-29A8-00E9-1E14-758BD17436F1}"/>
                </a:ext>
              </a:extLst>
            </p:cNvPr>
            <p:cNvCxnSpPr>
              <a:cxnSpLocks/>
            </p:cNvCxnSpPr>
            <p:nvPr/>
          </p:nvCxnSpPr>
          <p:spPr>
            <a:xfrm>
              <a:off x="6185599" y="4145785"/>
              <a:ext cx="259079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632377-66D9-A522-8AA6-F697A6620200}"/>
                </a:ext>
              </a:extLst>
            </p:cNvPr>
            <p:cNvCxnSpPr>
              <a:cxnSpLocks/>
            </p:cNvCxnSpPr>
            <p:nvPr/>
          </p:nvCxnSpPr>
          <p:spPr>
            <a:xfrm>
              <a:off x="3263201" y="4145785"/>
              <a:ext cx="259079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9624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398571"/>
          </a:xfrm>
        </p:spPr>
        <p:txBody>
          <a:bodyPr rtlCol="0"/>
          <a:lstStyle/>
          <a:p>
            <a:pPr rtl="0"/>
            <a:r>
              <a:rPr lang="ja-JP" altLang="en-US" dirty="0">
                <a:solidFill>
                  <a:schemeClr val="bg1"/>
                </a:solidFill>
                <a:ea typeface="Meiryo" panose="020B0604030504040204" pitchFamily="34" charset="-128"/>
              </a:rPr>
              <a:t>アイデア出し</a:t>
            </a:r>
          </a:p>
        </p:txBody>
      </p:sp>
      <p:grpSp>
        <p:nvGrpSpPr>
          <p:cNvPr id="79" name="Group 78">
            <a:extLst>
              <a:ext uri="{FF2B5EF4-FFF2-40B4-BE49-F238E27FC236}">
                <a16:creationId xmlns:a16="http://schemas.microsoft.com/office/drawing/2014/main" id="{C7BE3AE9-C35D-AC00-8CEB-3F8FF1C4E58A}"/>
              </a:ext>
            </a:extLst>
          </p:cNvPr>
          <p:cNvGrpSpPr/>
          <p:nvPr/>
        </p:nvGrpSpPr>
        <p:grpSpPr>
          <a:xfrm>
            <a:off x="368490" y="1224389"/>
            <a:ext cx="2656650" cy="378388"/>
            <a:chOff x="368490" y="1224389"/>
            <a:chExt cx="2656650" cy="378388"/>
          </a:xfrm>
        </p:grpSpPr>
        <p:sp>
          <p:nvSpPr>
            <p:cNvPr id="5" name="TextBox 4">
              <a:extLst>
                <a:ext uri="{FF2B5EF4-FFF2-40B4-BE49-F238E27FC236}">
                  <a16:creationId xmlns:a16="http://schemas.microsoft.com/office/drawing/2014/main" id="{560A2249-B8D4-0306-8ED1-C536A2CDD94D}"/>
                </a:ext>
              </a:extLst>
            </p:cNvPr>
            <p:cNvSpPr txBox="1"/>
            <p:nvPr/>
          </p:nvSpPr>
          <p:spPr>
            <a:xfrm>
              <a:off x="731234" y="1289087"/>
              <a:ext cx="2293906" cy="313690"/>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300" dirty="0">
                  <a:solidFill>
                    <a:schemeClr val="bg1"/>
                  </a:solidFill>
                  <a:latin typeface="Artifakt ElementOfc"/>
                  <a:ea typeface="Meiryo" panose="020B0604030504040204" pitchFamily="34" charset="-128"/>
                </a:rPr>
                <a:t>製品の目的と、想定されるユーザーを考慮する。</a:t>
              </a:r>
            </a:p>
          </p:txBody>
        </p:sp>
        <p:grpSp>
          <p:nvGrpSpPr>
            <p:cNvPr id="6" name="Group 5">
              <a:extLst>
                <a:ext uri="{FF2B5EF4-FFF2-40B4-BE49-F238E27FC236}">
                  <a16:creationId xmlns:a16="http://schemas.microsoft.com/office/drawing/2014/main" id="{A8E2285B-7858-A26E-A7C2-2A9691DC2D80}"/>
                </a:ext>
              </a:extLst>
            </p:cNvPr>
            <p:cNvGrpSpPr/>
            <p:nvPr/>
          </p:nvGrpSpPr>
          <p:grpSpPr>
            <a:xfrm>
              <a:off x="368490" y="1224389"/>
              <a:ext cx="239322" cy="239813"/>
              <a:chOff x="4864100" y="1450875"/>
              <a:chExt cx="274320" cy="274883"/>
            </a:xfrm>
            <a:solidFill>
              <a:schemeClr val="accent1"/>
            </a:solidFill>
          </p:grpSpPr>
          <p:sp>
            <p:nvSpPr>
              <p:cNvPr id="7" name="Freeform 257">
                <a:extLst>
                  <a:ext uri="{FF2B5EF4-FFF2-40B4-BE49-F238E27FC236}">
                    <a16:creationId xmlns:a16="http://schemas.microsoft.com/office/drawing/2014/main" id="{9773BC8C-8F74-1140-D139-C268AFF24A38}"/>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8" name="Freeform 258">
                <a:extLst>
                  <a:ext uri="{FF2B5EF4-FFF2-40B4-BE49-F238E27FC236}">
                    <a16:creationId xmlns:a16="http://schemas.microsoft.com/office/drawing/2014/main" id="{D662F790-6B1A-283B-4C7D-1A0B223B2D79}"/>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77" name="Group 76">
            <a:extLst>
              <a:ext uri="{FF2B5EF4-FFF2-40B4-BE49-F238E27FC236}">
                <a16:creationId xmlns:a16="http://schemas.microsoft.com/office/drawing/2014/main" id="{C6FA7245-7CCD-FB9D-1DAA-8B59F4DF4A24}"/>
              </a:ext>
            </a:extLst>
          </p:cNvPr>
          <p:cNvGrpSpPr/>
          <p:nvPr/>
        </p:nvGrpSpPr>
        <p:grpSpPr>
          <a:xfrm>
            <a:off x="368490" y="1908495"/>
            <a:ext cx="2656650" cy="917393"/>
            <a:chOff x="368490" y="2491335"/>
            <a:chExt cx="2656650" cy="917393"/>
          </a:xfrm>
        </p:grpSpPr>
        <p:sp>
          <p:nvSpPr>
            <p:cNvPr id="21" name="TextBox 20">
              <a:extLst>
                <a:ext uri="{FF2B5EF4-FFF2-40B4-BE49-F238E27FC236}">
                  <a16:creationId xmlns:a16="http://schemas.microsoft.com/office/drawing/2014/main" id="{7597A613-A7FE-9E6D-E5B1-6F01A991A1AC}"/>
                </a:ext>
              </a:extLst>
            </p:cNvPr>
            <p:cNvSpPr txBox="1"/>
            <p:nvPr/>
          </p:nvSpPr>
          <p:spPr>
            <a:xfrm>
              <a:off x="731234" y="2491335"/>
              <a:ext cx="2293906" cy="917393"/>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300" dirty="0">
                  <a:solidFill>
                    <a:schemeClr val="bg1"/>
                  </a:solidFill>
                  <a:latin typeface="Artifakt ElementOfc"/>
                  <a:ea typeface="Meiryo" panose="020B0604030504040204" pitchFamily="34" charset="-128"/>
                </a:rPr>
                <a:t>サステナビリティ、環境、</a:t>
              </a:r>
              <a:br>
                <a:rPr lang="en-US" altLang="ja-JP" sz="1300" dirty="0">
                  <a:solidFill>
                    <a:schemeClr val="bg1"/>
                  </a:solidFill>
                  <a:latin typeface="Artifakt ElementOfc"/>
                  <a:ea typeface="Meiryo" panose="020B0604030504040204" pitchFamily="34" charset="-128"/>
                </a:rPr>
              </a:br>
              <a:r>
                <a:rPr lang="ja-JP" altLang="en-US" sz="1300" dirty="0">
                  <a:solidFill>
                    <a:schemeClr val="bg1"/>
                  </a:solidFill>
                  <a:latin typeface="Artifakt ElementOfc"/>
                  <a:ea typeface="Meiryo" panose="020B0604030504040204" pitchFamily="34" charset="-128"/>
                </a:rPr>
                <a:t>社会への影響を重視しながら、アイデアと概念に関するブレインストーミングを行い、優先順位を付ける。</a:t>
              </a:r>
            </a:p>
          </p:txBody>
        </p:sp>
        <p:grpSp>
          <p:nvGrpSpPr>
            <p:cNvPr id="22" name="Group 21">
              <a:extLst>
                <a:ext uri="{FF2B5EF4-FFF2-40B4-BE49-F238E27FC236}">
                  <a16:creationId xmlns:a16="http://schemas.microsoft.com/office/drawing/2014/main" id="{BD482E3D-C336-E6E8-F90A-14D4F3FBBFE0}"/>
                </a:ext>
              </a:extLst>
            </p:cNvPr>
            <p:cNvGrpSpPr/>
            <p:nvPr/>
          </p:nvGrpSpPr>
          <p:grpSpPr>
            <a:xfrm>
              <a:off x="368490" y="2534467"/>
              <a:ext cx="239322" cy="239813"/>
              <a:chOff x="4864100" y="1450875"/>
              <a:chExt cx="274320" cy="274883"/>
            </a:xfrm>
            <a:solidFill>
              <a:schemeClr val="accent1"/>
            </a:solidFill>
          </p:grpSpPr>
          <p:sp>
            <p:nvSpPr>
              <p:cNvPr id="23" name="Freeform 257">
                <a:extLst>
                  <a:ext uri="{FF2B5EF4-FFF2-40B4-BE49-F238E27FC236}">
                    <a16:creationId xmlns:a16="http://schemas.microsoft.com/office/drawing/2014/main" id="{F61A6D30-ED9F-407B-DCCB-2370E99FF35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24" name="Freeform 258">
                <a:extLst>
                  <a:ext uri="{FF2B5EF4-FFF2-40B4-BE49-F238E27FC236}">
                    <a16:creationId xmlns:a16="http://schemas.microsoft.com/office/drawing/2014/main" id="{D517D1F9-2B22-975D-4B98-E5109CB8C8A3}"/>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78" name="Group 77">
            <a:extLst>
              <a:ext uri="{FF2B5EF4-FFF2-40B4-BE49-F238E27FC236}">
                <a16:creationId xmlns:a16="http://schemas.microsoft.com/office/drawing/2014/main" id="{3C8000C2-A8B8-3EAB-E725-DA2BC78FF8E5}"/>
              </a:ext>
            </a:extLst>
          </p:cNvPr>
          <p:cNvGrpSpPr/>
          <p:nvPr/>
        </p:nvGrpSpPr>
        <p:grpSpPr>
          <a:xfrm>
            <a:off x="368490" y="3276375"/>
            <a:ext cx="2656650" cy="515257"/>
            <a:chOff x="368490" y="3838351"/>
            <a:chExt cx="2656650" cy="515257"/>
          </a:xfrm>
        </p:grpSpPr>
        <p:sp>
          <p:nvSpPr>
            <p:cNvPr id="26" name="TextBox 25">
              <a:extLst>
                <a:ext uri="{FF2B5EF4-FFF2-40B4-BE49-F238E27FC236}">
                  <a16:creationId xmlns:a16="http://schemas.microsoft.com/office/drawing/2014/main" id="{402DE300-70E2-53BB-1853-FB74AC94C797}"/>
                </a:ext>
              </a:extLst>
            </p:cNvPr>
            <p:cNvSpPr txBox="1"/>
            <p:nvPr/>
          </p:nvSpPr>
          <p:spPr>
            <a:xfrm>
              <a:off x="731234" y="3838351"/>
              <a:ext cx="2293906" cy="515257"/>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300" dirty="0">
                  <a:solidFill>
                    <a:schemeClr val="bg1"/>
                  </a:solidFill>
                  <a:latin typeface="Artifakt ElementOfc"/>
                  <a:ea typeface="Meiryo" panose="020B0604030504040204" pitchFamily="34" charset="-128"/>
                </a:rPr>
                <a:t>設計プロセスの初期段階で</a:t>
              </a:r>
              <a:br>
                <a:rPr lang="en-US" altLang="ja-JP" sz="1300" dirty="0">
                  <a:solidFill>
                    <a:schemeClr val="bg1"/>
                  </a:solidFill>
                  <a:latin typeface="Artifakt ElementOfc"/>
                  <a:ea typeface="Meiryo" panose="020B0604030504040204" pitchFamily="34" charset="-128"/>
                </a:rPr>
              </a:br>
              <a:r>
                <a:rPr lang="ja-JP" altLang="en-US" sz="1300" dirty="0">
                  <a:solidFill>
                    <a:schemeClr val="bg1"/>
                  </a:solidFill>
                  <a:latin typeface="Artifakt ElementOfc"/>
                  <a:ea typeface="Meiryo" panose="020B0604030504040204" pitchFamily="34" charset="-128"/>
                </a:rPr>
                <a:t>ライフサイクル アセスメントを検討する。</a:t>
              </a:r>
            </a:p>
          </p:txBody>
        </p:sp>
        <p:grpSp>
          <p:nvGrpSpPr>
            <p:cNvPr id="27" name="Group 26">
              <a:extLst>
                <a:ext uri="{FF2B5EF4-FFF2-40B4-BE49-F238E27FC236}">
                  <a16:creationId xmlns:a16="http://schemas.microsoft.com/office/drawing/2014/main" id="{826F8A8A-C3A7-2784-40A9-468CB539CE4B}"/>
                </a:ext>
              </a:extLst>
            </p:cNvPr>
            <p:cNvGrpSpPr/>
            <p:nvPr/>
          </p:nvGrpSpPr>
          <p:grpSpPr>
            <a:xfrm>
              <a:off x="368490" y="3881483"/>
              <a:ext cx="239322" cy="239813"/>
              <a:chOff x="4864100" y="1450875"/>
              <a:chExt cx="274320" cy="274883"/>
            </a:xfrm>
            <a:solidFill>
              <a:schemeClr val="accent1"/>
            </a:solidFill>
          </p:grpSpPr>
          <p:sp>
            <p:nvSpPr>
              <p:cNvPr id="28" name="Freeform 257">
                <a:extLst>
                  <a:ext uri="{FF2B5EF4-FFF2-40B4-BE49-F238E27FC236}">
                    <a16:creationId xmlns:a16="http://schemas.microsoft.com/office/drawing/2014/main" id="{E22E80E6-2FC8-3806-5C31-317EE6ECB8FC}"/>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29" name="Freeform 258">
                <a:extLst>
                  <a:ext uri="{FF2B5EF4-FFF2-40B4-BE49-F238E27FC236}">
                    <a16:creationId xmlns:a16="http://schemas.microsoft.com/office/drawing/2014/main" id="{A96F3120-544F-B838-F4BD-C6ABF3F6E7ED}"/>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240852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0" name="Rectangle 49">
            <a:extLst>
              <a:ext uri="{FF2B5EF4-FFF2-40B4-BE49-F238E27FC236}">
                <a16:creationId xmlns:a16="http://schemas.microsoft.com/office/drawing/2014/main" id="{AC64F101-99BE-E2E7-6D68-496A9732C0ED}"/>
              </a:ext>
            </a:extLst>
          </p:cNvPr>
          <p:cNvSpPr>
            <a:spLocks/>
          </p:cNvSpPr>
          <p:nvPr/>
        </p:nvSpPr>
        <p:spPr>
          <a:xfrm>
            <a:off x="3756374" y="3009900"/>
            <a:ext cx="5019136" cy="177006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100" b="1" spc="160" dirty="0">
                <a:latin typeface="+mn-lt"/>
                <a:ea typeface="Meiryo" panose="020B0604030504040204" pitchFamily="34" charset="-128"/>
              </a:rPr>
              <a:t>役に立つリソース</a:t>
            </a:r>
          </a:p>
        </p:txBody>
      </p:sp>
      <p:sp>
        <p:nvSpPr>
          <p:cNvPr id="52" name="Title 19">
            <a:extLst>
              <a:ext uri="{FF2B5EF4-FFF2-40B4-BE49-F238E27FC236}">
                <a16:creationId xmlns:a16="http://schemas.microsoft.com/office/drawing/2014/main" id="{3F8228C3-C2E8-AA92-B824-663C5FE0ADDE}"/>
              </a:ext>
            </a:extLst>
          </p:cNvPr>
          <p:cNvSpPr txBox="1">
            <a:spLocks/>
          </p:cNvSpPr>
          <p:nvPr/>
        </p:nvSpPr>
        <p:spPr>
          <a:xfrm>
            <a:off x="5476683" y="2922983"/>
            <a:ext cx="1578519" cy="177922"/>
          </a:xfrm>
          <a:prstGeom prst="rect">
            <a:avLst/>
          </a:prstGeom>
          <a:solidFill>
            <a:schemeClr val="bg1"/>
          </a:solidFill>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ja-JP" altLang="en-US" sz="1100" b="1" spc="160" dirty="0">
                <a:solidFill>
                  <a:schemeClr val="accent1"/>
                </a:solidFill>
                <a:latin typeface="+mn-lt"/>
                <a:ea typeface="Meiryo" panose="020B0604030504040204" pitchFamily="34" charset="-128"/>
              </a:rPr>
              <a:t>便利なツール</a:t>
            </a:r>
          </a:p>
        </p:txBody>
      </p:sp>
      <p:sp>
        <p:nvSpPr>
          <p:cNvPr id="54" name="Text Placeholder 20">
            <a:extLst>
              <a:ext uri="{FF2B5EF4-FFF2-40B4-BE49-F238E27FC236}">
                <a16:creationId xmlns:a16="http://schemas.microsoft.com/office/drawing/2014/main" id="{D3C439A7-49A3-2130-9EA4-BAC24E6A399B}"/>
              </a:ext>
            </a:extLst>
          </p:cNvPr>
          <p:cNvSpPr txBox="1">
            <a:spLocks/>
          </p:cNvSpPr>
          <p:nvPr/>
        </p:nvSpPr>
        <p:spPr>
          <a:xfrm>
            <a:off x="3976479" y="778068"/>
            <a:ext cx="4578927" cy="1930766"/>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400"/>
              </a:spcAft>
              <a:buClr>
                <a:schemeClr val="tx2"/>
              </a:buClr>
              <a:buFont typeface="Wingdings 2" panose="05020102010507070707" pitchFamily="18" charset="2"/>
              <a:buChar char=""/>
              <a:defRPr/>
            </a:pPr>
            <a:r>
              <a:rPr lang="ja-JP" altLang="en-US" sz="900" b="1" dirty="0">
                <a:solidFill>
                  <a:srgbClr val="000000"/>
                </a:solidFill>
                <a:latin typeface="Artifakt ElementOfc"/>
                <a:ea typeface="Meiryo" panose="020B0604030504040204" pitchFamily="34" charset="-128"/>
                <a:hlinkClick r:id="rId5"/>
              </a:rPr>
              <a:t>サステナビリティを考慮した設計モジュール  </a:t>
            </a:r>
            <a:endParaRPr lang="ja-JP" altLang="en-US" sz="900" b="1" dirty="0">
              <a:solidFill>
                <a:srgbClr val="000000"/>
              </a:solidFill>
              <a:latin typeface="Artifakt ElementOfc"/>
              <a:ea typeface="Meiryo" panose="020B0604030504040204" pitchFamily="34" charset="-128"/>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en-US" altLang="ja-JP" sz="800" u="sng" dirty="0">
                <a:solidFill>
                  <a:srgbClr val="000000"/>
                </a:solidFill>
                <a:latin typeface="Artifakt ElementOfc"/>
                <a:ea typeface="Meiryo" panose="020B0604030504040204" pitchFamily="34" charset="-128"/>
                <a:cs typeface="Arial"/>
                <a:hlinkClick r:id="rId6">
                  <a:extLst>
                    <a:ext uri="{A12FA001-AC4F-418D-AE19-62706E023703}">
                      <ahyp:hlinkClr xmlns:ahyp="http://schemas.microsoft.com/office/drawing/2018/hyperlinkcolor" val="tx"/>
                    </a:ext>
                  </a:extLst>
                </a:hlinkClick>
              </a:rPr>
              <a:t>New </a:t>
            </a:r>
            <a:r>
              <a:rPr lang="en-US" altLang="ja-JP" sz="800" u="sng" dirty="0">
                <a:solidFill>
                  <a:srgbClr val="000000"/>
                </a:solidFill>
                <a:latin typeface="Artifakt ElementOfc"/>
                <a:ea typeface="Meiryo" panose="020B0604030504040204" pitchFamily="34" charset="-128"/>
                <a:cs typeface="Arial"/>
                <a:hlinkClick r:id="rId6"/>
              </a:rPr>
              <a:t>Product Development </a:t>
            </a:r>
            <a:r>
              <a:rPr lang="ja-JP" altLang="en-US" sz="800" u="sng" dirty="0">
                <a:solidFill>
                  <a:srgbClr val="000000"/>
                </a:solidFill>
                <a:latin typeface="Artifakt ElementOfc"/>
                <a:ea typeface="Meiryo" panose="020B0604030504040204" pitchFamily="34" charset="-128"/>
                <a:cs typeface="Arial"/>
                <a:hlinkClick r:id="rId6">
                  <a:extLst>
                    <a:ext uri="{A12FA001-AC4F-418D-AE19-62706E023703}">
                      <ahyp:hlinkClr xmlns:ahyp="http://schemas.microsoft.com/office/drawing/2018/hyperlinkcolor" val="tx"/>
                    </a:ext>
                  </a:extLst>
                </a:hlinkClick>
              </a:rPr>
              <a:t>モジュール</a:t>
            </a:r>
            <a:r>
              <a:rPr lang="ja-JP" altLang="en-US" sz="800" dirty="0">
                <a:solidFill>
                  <a:srgbClr val="000000"/>
                </a:solidFill>
                <a:ea typeface="Meiryo" panose="020B0604030504040204" pitchFamily="34" charset="-128"/>
                <a:cs typeface="+mn-lt"/>
              </a:rPr>
              <a:t>  </a:t>
            </a:r>
            <a:endParaRPr lang="ja-JP" altLang="en-US" sz="800" b="1" dirty="0">
              <a:solidFill>
                <a:srgbClr val="000000"/>
              </a:solidFill>
              <a:ea typeface="Meiryo" panose="020B0604030504040204" pitchFamily="34" charset="-128"/>
              <a:cs typeface="+mn-lt"/>
            </a:endParaRPr>
          </a:p>
          <a:p>
            <a:pPr marL="154940" lvl="1" indent="-154940" defTabSz="913223" rtl="0">
              <a:lnSpc>
                <a:spcPct val="100000"/>
              </a:lnSpc>
              <a:spcBef>
                <a:spcPts val="0"/>
              </a:spcBef>
              <a:spcAft>
                <a:spcPts val="400"/>
              </a:spcAft>
              <a:buClr>
                <a:schemeClr val="tx2"/>
              </a:buClr>
              <a:buFont typeface="Wingdings 2" panose="05020102010507070707" pitchFamily="18" charset="2"/>
              <a:buChar char=""/>
              <a:defRPr/>
            </a:pPr>
            <a:r>
              <a:rPr lang="en-US" altLang="ja-JP" sz="900" b="1" dirty="0">
                <a:solidFill>
                  <a:srgbClr val="000000"/>
                </a:solidFill>
                <a:ea typeface="Meiryo" panose="020B0604030504040204" pitchFamily="34" charset="-128"/>
                <a:cs typeface="+mn-lt"/>
              </a:rPr>
              <a:t>Coursera </a:t>
            </a:r>
            <a:r>
              <a:rPr lang="ja-JP" altLang="en-US" sz="900" b="1" dirty="0">
                <a:solidFill>
                  <a:srgbClr val="000000"/>
                </a:solidFill>
                <a:ea typeface="Meiryo" panose="020B0604030504040204" pitchFamily="34" charset="-128"/>
                <a:cs typeface="+mn-lt"/>
              </a:rPr>
              <a:t>コース</a:t>
            </a:r>
            <a:endParaRPr lang="ja-JP" altLang="en-US" sz="900" dirty="0">
              <a:solidFill>
                <a:srgbClr val="000000"/>
              </a:solidFill>
              <a:latin typeface="Arial"/>
              <a:ea typeface="Meiryo" panose="020B0604030504040204" pitchFamily="34" charset="-128"/>
              <a:cs typeface="Arial"/>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en-US" altLang="ja-JP" sz="800" u="sng" dirty="0">
                <a:solidFill>
                  <a:srgbClr val="000000"/>
                </a:solidFill>
                <a:latin typeface="Artifakt ElementOfc"/>
                <a:ea typeface="Meiryo" panose="020B0604030504040204" pitchFamily="34" charset="-128"/>
                <a:cs typeface="Arial"/>
                <a:hlinkClick r:id="rId7"/>
              </a:rPr>
              <a:t>Design Thinking for Innovation</a:t>
            </a:r>
            <a:endParaRPr lang="ja-JP" altLang="en-US" sz="800" dirty="0">
              <a:solidFill>
                <a:srgbClr val="000000"/>
              </a:solidFill>
              <a:latin typeface="Artifakt ElementOfc"/>
              <a:ea typeface="Meiryo" panose="020B0604030504040204" pitchFamily="34" charset="-128"/>
              <a:cs typeface="Arial"/>
            </a:endParaRPr>
          </a:p>
          <a:p>
            <a:pPr marL="497840" lvl="2" indent="-154940" defTabSz="913223" rtl="0">
              <a:lnSpc>
                <a:spcPct val="100000"/>
              </a:lnSpc>
              <a:spcBef>
                <a:spcPts val="0"/>
              </a:spcBef>
              <a:spcAft>
                <a:spcPts val="400"/>
              </a:spcAft>
              <a:buClr>
                <a:srgbClr val="666666"/>
              </a:buClr>
              <a:buFont typeface="Courier New" panose="05020102010507070707" pitchFamily="18" charset="2"/>
              <a:buChar char="o"/>
              <a:defRPr/>
            </a:pPr>
            <a:r>
              <a:rPr lang="en-US" altLang="ja-JP" sz="800" u="sng" dirty="0">
                <a:solidFill>
                  <a:srgbClr val="000000"/>
                </a:solidFill>
                <a:latin typeface="Artifakt ElementOfc"/>
                <a:ea typeface="Meiryo" panose="020B0604030504040204" pitchFamily="34" charset="-128"/>
                <a:cs typeface="Arial"/>
                <a:hlinkClick r:id="rId8"/>
              </a:rPr>
              <a:t>Design Thinking: Ideas to Actions</a:t>
            </a:r>
            <a:endParaRPr lang="ja-JP" altLang="en-US" sz="800" dirty="0">
              <a:solidFill>
                <a:srgbClr val="000000"/>
              </a:solidFill>
              <a:latin typeface="Artifakt ElementOfc"/>
              <a:ea typeface="Meiryo" panose="020B0604030504040204" pitchFamily="34" charset="-128"/>
              <a:cs typeface="Arial"/>
            </a:endParaRPr>
          </a:p>
          <a:p>
            <a:pPr marL="497840" lvl="2" indent="-154940" defTabSz="913223" rtl="0">
              <a:lnSpc>
                <a:spcPct val="100000"/>
              </a:lnSpc>
              <a:spcBef>
                <a:spcPts val="0"/>
              </a:spcBef>
              <a:spcAft>
                <a:spcPts val="400"/>
              </a:spcAft>
              <a:buClr>
                <a:srgbClr val="666666"/>
              </a:buClr>
              <a:buFont typeface="Courier New" panose="05020102010507070707" pitchFamily="18" charset="2"/>
              <a:buChar char="o"/>
              <a:defRPr/>
            </a:pPr>
            <a:r>
              <a:rPr lang="en-US" altLang="ja-JP" sz="800" u="sng" dirty="0">
                <a:solidFill>
                  <a:srgbClr val="000000"/>
                </a:solidFill>
                <a:latin typeface="Artifakt ElementOfc"/>
                <a:ea typeface="Meiryo" panose="020B0604030504040204" pitchFamily="34" charset="-128"/>
                <a:cs typeface="Arial"/>
                <a:hlinkClick r:id="rId9"/>
              </a:rPr>
              <a:t>Innovation Through Design: Think, Make, Break, Repeat</a:t>
            </a:r>
            <a:endParaRPr lang="ja-JP" altLang="en-US" sz="800" dirty="0">
              <a:solidFill>
                <a:srgbClr val="000000"/>
              </a:solidFill>
              <a:latin typeface="Artifakt ElementOfc"/>
              <a:ea typeface="Meiryo" panose="020B0604030504040204" pitchFamily="34" charset="-128"/>
              <a:cs typeface="Arial"/>
            </a:endParaRPr>
          </a:p>
          <a:p>
            <a:pPr marL="497840" lvl="2" indent="-154940" defTabSz="913223" rtl="0">
              <a:lnSpc>
                <a:spcPct val="100000"/>
              </a:lnSpc>
              <a:spcBef>
                <a:spcPts val="0"/>
              </a:spcBef>
              <a:spcAft>
                <a:spcPts val="400"/>
              </a:spcAft>
              <a:buClr>
                <a:srgbClr val="666666"/>
              </a:buClr>
              <a:buFont typeface="Courier New" panose="05020102010507070707" pitchFamily="18" charset="2"/>
              <a:buChar char="o"/>
              <a:defRPr/>
            </a:pPr>
            <a:r>
              <a:rPr lang="en-US" altLang="ja-JP" sz="800" u="sng" dirty="0">
                <a:solidFill>
                  <a:srgbClr val="000000"/>
                </a:solidFill>
                <a:latin typeface="Artifakt ElementOfc"/>
                <a:ea typeface="Meiryo" panose="020B0604030504040204" pitchFamily="34" charset="-128"/>
                <a:cs typeface="Arial"/>
                <a:hlinkClick r:id="rId10"/>
              </a:rPr>
              <a:t>Product Ideation, Design, and Management</a:t>
            </a:r>
            <a:endParaRPr lang="ja-JP" altLang="en-US" sz="800" dirty="0">
              <a:latin typeface="Artifakt ElementOfc"/>
              <a:ea typeface="Meiryo" panose="020B0604030504040204" pitchFamily="34" charset="-128"/>
            </a:endParaRPr>
          </a:p>
          <a:p>
            <a:pPr marL="154940" lvl="1" indent="-154940" defTabSz="913223" rtl="0">
              <a:lnSpc>
                <a:spcPct val="100000"/>
              </a:lnSpc>
              <a:spcBef>
                <a:spcPts val="0"/>
              </a:spcBef>
              <a:spcAft>
                <a:spcPts val="400"/>
              </a:spcAft>
              <a:buClr>
                <a:schemeClr val="tx2"/>
              </a:buClr>
              <a:buFont typeface="Wingdings 2" panose="05020102010507070707" pitchFamily="18" charset="2"/>
              <a:buChar char=""/>
              <a:defRPr/>
            </a:pPr>
            <a:r>
              <a:rPr lang="en-US" altLang="ja-JP" sz="900" b="1" dirty="0">
                <a:solidFill>
                  <a:srgbClr val="000000"/>
                </a:solidFill>
                <a:latin typeface="Artifakt ElementOfc"/>
                <a:ea typeface="Meiryo" panose="020B0604030504040204" pitchFamily="34" charset="-128"/>
              </a:rPr>
              <a:t>edX </a:t>
            </a:r>
            <a:r>
              <a:rPr lang="ja-JP" altLang="en-US" sz="900" b="1" dirty="0">
                <a:solidFill>
                  <a:srgbClr val="000000"/>
                </a:solidFill>
                <a:latin typeface="Artifakt ElementOfc"/>
                <a:ea typeface="Meiryo" panose="020B0604030504040204" pitchFamily="34" charset="-128"/>
              </a:rPr>
              <a:t>コース</a:t>
            </a:r>
            <a:endParaRPr lang="ja-JP" altLang="en-US" sz="900" dirty="0">
              <a:solidFill>
                <a:srgbClr val="000000"/>
              </a:solidFill>
              <a:latin typeface="Artifakt ElementOfc"/>
              <a:ea typeface="Meiryo" panose="020B0604030504040204" pitchFamily="34" charset="-128"/>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en-US" altLang="ja-JP" sz="800" dirty="0">
                <a:solidFill>
                  <a:srgbClr val="000000"/>
                </a:solidFill>
                <a:latin typeface="Artifakt ElementOfc"/>
                <a:ea typeface="Meiryo" panose="020B0604030504040204" pitchFamily="34" charset="-128"/>
                <a:hlinkClick r:id="rId11"/>
              </a:rPr>
              <a:t>Developing Breakthrough Innovations with the Three Box Solution</a:t>
            </a:r>
            <a:endParaRPr lang="ja-JP" altLang="en-US" sz="800" dirty="0">
              <a:solidFill>
                <a:srgbClr val="000000"/>
              </a:solidFill>
              <a:latin typeface="Artifakt ElementOfc"/>
              <a:ea typeface="Meiryo" panose="020B0604030504040204" pitchFamily="34" charset="-128"/>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en-US" altLang="ja-JP" sz="800" dirty="0">
                <a:solidFill>
                  <a:srgbClr val="000000"/>
                </a:solidFill>
                <a:latin typeface="Artifakt ElementOfc"/>
                <a:ea typeface="Meiryo" panose="020B0604030504040204" pitchFamily="34" charset="-128"/>
                <a:hlinkClick r:id="rId12"/>
              </a:rPr>
              <a:t>Human-Centered Design for Work at a Distance</a:t>
            </a:r>
            <a:endParaRPr lang="ja-JP" altLang="en-US" sz="800" dirty="0">
              <a:solidFill>
                <a:srgbClr val="000000"/>
              </a:solidFill>
              <a:latin typeface="Artifakt ElementOfc"/>
              <a:ea typeface="Meiryo" panose="020B0604030504040204" pitchFamily="34" charset="-128"/>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en-US" altLang="ja-JP" sz="800" dirty="0">
                <a:solidFill>
                  <a:srgbClr val="000000"/>
                </a:solidFill>
                <a:latin typeface="Artifakt ElementOfc"/>
                <a:ea typeface="Meiryo" panose="020B0604030504040204" pitchFamily="34" charset="-128"/>
                <a:hlinkClick r:id="rId13"/>
              </a:rPr>
              <a:t>Product and Service Creation in the Internet Age</a:t>
            </a:r>
            <a:endParaRPr lang="ja-JP" altLang="en-US" sz="800" dirty="0">
              <a:solidFill>
                <a:srgbClr val="000000"/>
              </a:solidFill>
              <a:latin typeface="Artifakt ElementOfc"/>
              <a:ea typeface="Meiryo" panose="020B0604030504040204" pitchFamily="34" charset="-128"/>
            </a:endParaRPr>
          </a:p>
          <a:p>
            <a:pPr marL="0" lvl="1" indent="0" defTabSz="913223" rtl="0" fontAlgn="base">
              <a:lnSpc>
                <a:spcPct val="100000"/>
              </a:lnSpc>
              <a:spcBef>
                <a:spcPts val="0"/>
              </a:spcBef>
              <a:spcAft>
                <a:spcPts val="600"/>
              </a:spcAft>
              <a:buClr>
                <a:schemeClr val="tx2"/>
              </a:buClr>
              <a:buNone/>
              <a:defRPr/>
            </a:pPr>
            <a:endParaRPr lang="ja-JP" altLang="en-US" sz="800" dirty="0">
              <a:solidFill>
                <a:srgbClr val="000000"/>
              </a:solidFill>
              <a:latin typeface="Artifakt ElementOfc"/>
              <a:ea typeface="Meiryo" panose="020B0604030504040204" pitchFamily="34" charset="-128"/>
            </a:endParaRPr>
          </a:p>
        </p:txBody>
      </p: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Text Placeholder 20">
            <a:extLst>
              <a:ext uri="{FF2B5EF4-FFF2-40B4-BE49-F238E27FC236}">
                <a16:creationId xmlns:a16="http://schemas.microsoft.com/office/drawing/2014/main" id="{AF8EBF5F-4F68-7F83-763E-25FFD3F7DA7C}"/>
              </a:ext>
            </a:extLst>
          </p:cNvPr>
          <p:cNvSpPr txBox="1">
            <a:spLocks/>
          </p:cNvSpPr>
          <p:nvPr/>
        </p:nvSpPr>
        <p:spPr>
          <a:xfrm>
            <a:off x="3976479" y="3169396"/>
            <a:ext cx="4910134" cy="1511969"/>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ja-JP" altLang="en-US" sz="1000" dirty="0">
                <a:solidFill>
                  <a:srgbClr val="000000"/>
                </a:solidFill>
                <a:latin typeface="Artifakt ElementOfc"/>
                <a:ea typeface="Meiryo" panose="020B0604030504040204" pitchFamily="34" charset="-128"/>
              </a:rPr>
              <a:t>ブレインストーミング ツール</a:t>
            </a:r>
            <a:r>
              <a:rPr lang="en-US" altLang="ja-JP" sz="1000" dirty="0">
                <a:solidFill>
                  <a:srgbClr val="000000"/>
                </a:solidFill>
                <a:latin typeface="Artifakt ElementOfc"/>
                <a:ea typeface="Meiryo" panose="020B0604030504040204" pitchFamily="34" charset="-128"/>
              </a:rPr>
              <a:t>:</a:t>
            </a:r>
            <a:endParaRPr lang="ja-JP" altLang="en-US" dirty="0">
              <a:ea typeface="Meiryo" panose="020B0604030504040204" pitchFamily="34" charset="-128"/>
            </a:endParaRP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en-US" altLang="ja-JP" sz="900" dirty="0">
                <a:ea typeface="Meiryo" panose="020B0604030504040204" pitchFamily="34" charset="-128"/>
                <a:hlinkClick r:id="rId14"/>
              </a:rPr>
              <a:t>Coggle</a:t>
            </a:r>
            <a:r>
              <a:rPr lang="ja-JP" altLang="en-US" sz="900" dirty="0">
                <a:ea typeface="Meiryo" panose="020B0604030504040204" pitchFamily="34" charset="-128"/>
              </a:rPr>
              <a:t> </a:t>
            </a:r>
            <a:r>
              <a:rPr lang="en-US" altLang="ja-JP" sz="900" dirty="0">
                <a:ea typeface="Meiryo" panose="020B0604030504040204" pitchFamily="34" charset="-128"/>
              </a:rPr>
              <a:t>- </a:t>
            </a:r>
            <a:r>
              <a:rPr lang="ja-JP" altLang="en-US" sz="900" dirty="0">
                <a:ea typeface="Meiryo" panose="020B0604030504040204" pitchFamily="34" charset="-128"/>
              </a:rPr>
              <a:t>マインド マッピング ツール</a:t>
            </a: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en-US" altLang="ja-JP" sz="900" dirty="0">
                <a:ea typeface="Meiryo" panose="020B0604030504040204" pitchFamily="34" charset="-128"/>
                <a:hlinkClick r:id="rId15"/>
              </a:rPr>
              <a:t>Miro</a:t>
            </a:r>
            <a:r>
              <a:rPr lang="ja-JP" altLang="en-US" sz="900" dirty="0">
                <a:ea typeface="Meiryo" panose="020B0604030504040204" pitchFamily="34" charset="-128"/>
              </a:rPr>
              <a:t> </a:t>
            </a:r>
            <a:r>
              <a:rPr lang="en-US" altLang="ja-JP" sz="900" dirty="0">
                <a:ea typeface="Meiryo" panose="020B0604030504040204" pitchFamily="34" charset="-128"/>
              </a:rPr>
              <a:t>- </a:t>
            </a:r>
            <a:r>
              <a:rPr lang="ja-JP" altLang="en-US" sz="900" dirty="0">
                <a:ea typeface="Meiryo" panose="020B0604030504040204" pitchFamily="34" charset="-128"/>
              </a:rPr>
              <a:t>オンライン ホワイトボード</a:t>
            </a: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en-US" altLang="ja-JP" sz="900" dirty="0">
                <a:ea typeface="Meiryo" panose="020B0604030504040204" pitchFamily="34" charset="-128"/>
                <a:hlinkClick r:id="rId16"/>
              </a:rPr>
              <a:t>OneNote</a:t>
            </a:r>
            <a:r>
              <a:rPr lang="ja-JP" altLang="en-US" sz="900" dirty="0">
                <a:ea typeface="Meiryo" panose="020B0604030504040204" pitchFamily="34" charset="-128"/>
              </a:rPr>
              <a:t> </a:t>
            </a:r>
            <a:r>
              <a:rPr lang="en-US" altLang="ja-JP" sz="900" dirty="0">
                <a:ea typeface="Meiryo" panose="020B0604030504040204" pitchFamily="34" charset="-128"/>
              </a:rPr>
              <a:t>- </a:t>
            </a:r>
            <a:r>
              <a:rPr lang="ja-JP" altLang="en-US" sz="900" dirty="0">
                <a:ea typeface="Meiryo" panose="020B0604030504040204" pitchFamily="34" charset="-128"/>
              </a:rPr>
              <a:t>ノート作成アプリケーション</a:t>
            </a: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en-US" altLang="ja-JP" sz="900" dirty="0" err="1">
                <a:ea typeface="Meiryo" panose="020B0604030504040204" pitchFamily="34" charset="-128"/>
                <a:hlinkClick r:id="rId17"/>
              </a:rPr>
              <a:t>Lucidchart</a:t>
            </a:r>
            <a:r>
              <a:rPr lang="ja-JP" altLang="en-US" sz="900" dirty="0">
                <a:ea typeface="Meiryo" panose="020B0604030504040204" pitchFamily="34" charset="-128"/>
              </a:rPr>
              <a:t> </a:t>
            </a:r>
            <a:r>
              <a:rPr lang="en-US" altLang="ja-JP" sz="900" dirty="0">
                <a:ea typeface="Meiryo" panose="020B0604030504040204" pitchFamily="34" charset="-128"/>
              </a:rPr>
              <a:t>- </a:t>
            </a:r>
            <a:r>
              <a:rPr lang="ja-JP" altLang="en-US" sz="900" dirty="0">
                <a:ea typeface="Meiryo" panose="020B0604030504040204" pitchFamily="34" charset="-128"/>
              </a:rPr>
              <a:t>フローチャート ソフトウェア </a:t>
            </a: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en-US" altLang="ja-JP" sz="900" dirty="0" err="1">
                <a:ea typeface="Meiryo" panose="020B0604030504040204" pitchFamily="34" charset="-128"/>
                <a:hlinkClick r:id="rId18"/>
              </a:rPr>
              <a:t>Qmarkets</a:t>
            </a:r>
            <a:r>
              <a:rPr lang="ja-JP" altLang="en-US" sz="900" dirty="0">
                <a:ea typeface="Meiryo" panose="020B0604030504040204" pitchFamily="34" charset="-128"/>
              </a:rPr>
              <a:t> </a:t>
            </a:r>
            <a:r>
              <a:rPr lang="en-US" altLang="ja-JP" sz="900" dirty="0">
                <a:ea typeface="Meiryo" panose="020B0604030504040204" pitchFamily="34" charset="-128"/>
              </a:rPr>
              <a:t>- </a:t>
            </a:r>
            <a:r>
              <a:rPr lang="ja-JP" altLang="en-US" sz="900" dirty="0">
                <a:ea typeface="Meiryo" panose="020B0604030504040204" pitchFamily="34" charset="-128"/>
              </a:rPr>
              <a:t>インテリジェントなアイデア管理ソフトウェア</a:t>
            </a:r>
          </a:p>
          <a:p>
            <a:pPr marL="497840" lvl="2" indent="-154940" defTabSz="913223" rtl="0">
              <a:lnSpc>
                <a:spcPct val="100000"/>
              </a:lnSpc>
              <a:spcBef>
                <a:spcPts val="0"/>
              </a:spcBef>
              <a:spcAft>
                <a:spcPts val="600"/>
              </a:spcAft>
              <a:buClr>
                <a:schemeClr val="tx2"/>
              </a:buClr>
              <a:buFont typeface="Courier New" panose="05020102010507070707" pitchFamily="18" charset="2"/>
              <a:buChar char="o"/>
              <a:defRPr/>
            </a:pPr>
            <a:r>
              <a:rPr lang="en-US" altLang="ja-JP" sz="900" spc="-30" dirty="0" err="1">
                <a:ea typeface="Meiryo" panose="020B0604030504040204" pitchFamily="34" charset="-128"/>
                <a:hlinkClick r:id="rId19"/>
              </a:rPr>
              <a:t>Stormboard</a:t>
            </a:r>
            <a:r>
              <a:rPr lang="ja-JP" altLang="en-US" sz="900" spc="-30" dirty="0">
                <a:ea typeface="Meiryo" panose="020B0604030504040204" pitchFamily="34" charset="-128"/>
              </a:rPr>
              <a:t> と </a:t>
            </a:r>
            <a:r>
              <a:rPr lang="en-US" altLang="ja-JP" sz="900" spc="-30" dirty="0">
                <a:ea typeface="Meiryo" panose="020B0604030504040204" pitchFamily="34" charset="-128"/>
                <a:hlinkClick r:id="rId20"/>
              </a:rPr>
              <a:t>Storm AI</a:t>
            </a:r>
            <a:r>
              <a:rPr lang="ja-JP" altLang="en-US" sz="900" spc="-30" dirty="0">
                <a:ea typeface="Meiryo" panose="020B0604030504040204" pitchFamily="34" charset="-128"/>
              </a:rPr>
              <a:t> </a:t>
            </a:r>
            <a:r>
              <a:rPr lang="en-US" altLang="ja-JP" sz="900" spc="-30" dirty="0">
                <a:ea typeface="Meiryo" panose="020B0604030504040204" pitchFamily="34" charset="-128"/>
              </a:rPr>
              <a:t>- </a:t>
            </a:r>
            <a:r>
              <a:rPr lang="ja-JP" altLang="en-US" sz="900" spc="-30" dirty="0">
                <a:ea typeface="Meiryo" panose="020B0604030504040204" pitchFamily="34" charset="-128"/>
              </a:rPr>
              <a:t>インテリジェンスが強化されたデジタル ホワイトボード</a:t>
            </a:r>
          </a:p>
          <a:p>
            <a:pPr marL="497840" lvl="2" indent="-154940" defTabSz="913223" rtl="0">
              <a:lnSpc>
                <a:spcPct val="100000"/>
              </a:lnSpc>
              <a:spcBef>
                <a:spcPts val="0"/>
              </a:spcBef>
              <a:spcAft>
                <a:spcPts val="600"/>
              </a:spcAft>
              <a:buClr>
                <a:schemeClr val="tx2"/>
              </a:buClr>
              <a:buFont typeface="Wingdings 2" panose="05020102010507070707" pitchFamily="18" charset="2"/>
              <a:buChar char=""/>
              <a:defRPr/>
            </a:pPr>
            <a:endParaRPr lang="ja-JP" altLang="en-US" sz="900" spc="-30" dirty="0">
              <a:ea typeface="Meiryo" panose="020B0604030504040204" pitchFamily="34" charset="-128"/>
            </a:endParaRPr>
          </a:p>
          <a:p>
            <a:pPr marL="497840" lvl="2" indent="-154940" defTabSz="913223" rtl="0">
              <a:lnSpc>
                <a:spcPct val="100000"/>
              </a:lnSpc>
              <a:spcBef>
                <a:spcPts val="0"/>
              </a:spcBef>
              <a:spcAft>
                <a:spcPts val="600"/>
              </a:spcAft>
              <a:buClr>
                <a:schemeClr val="tx2"/>
              </a:buClr>
              <a:buFont typeface="Wingdings 2" panose="05020102010507070707" pitchFamily="18" charset="2"/>
              <a:buChar char=""/>
              <a:defRPr/>
            </a:pPr>
            <a:endParaRPr lang="ja-JP" altLang="en-US" sz="900" dirty="0">
              <a:ea typeface="Meiryo" panose="020B0604030504040204" pitchFamily="34" charset="-128"/>
            </a:endParaRPr>
          </a:p>
        </p:txBody>
      </p:sp>
    </p:spTree>
    <p:extLst>
      <p:ext uri="{BB962C8B-B14F-4D97-AF65-F5344CB8AC3E}">
        <p14:creationId xmlns:p14="http://schemas.microsoft.com/office/powerpoint/2010/main" val="3157040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398571"/>
          </a:xfrm>
        </p:spPr>
        <p:txBody>
          <a:bodyPr rtlCol="0"/>
          <a:lstStyle/>
          <a:p>
            <a:pPr rtl="0"/>
            <a:r>
              <a:rPr lang="ja-JP" altLang="en-US" dirty="0">
                <a:solidFill>
                  <a:schemeClr val="bg1"/>
                </a:solidFill>
                <a:ea typeface="Meiryo" panose="020B0604030504040204" pitchFamily="34" charset="-128"/>
              </a:rPr>
              <a:t>材料</a:t>
            </a:r>
          </a:p>
        </p:txBody>
      </p:sp>
      <p:grpSp>
        <p:nvGrpSpPr>
          <p:cNvPr id="4" name="Group 3">
            <a:extLst>
              <a:ext uri="{FF2B5EF4-FFF2-40B4-BE49-F238E27FC236}">
                <a16:creationId xmlns:a16="http://schemas.microsoft.com/office/drawing/2014/main" id="{A46AB4E5-6A22-2C2F-2431-6CCAD024472D}"/>
              </a:ext>
            </a:extLst>
          </p:cNvPr>
          <p:cNvGrpSpPr/>
          <p:nvPr/>
        </p:nvGrpSpPr>
        <p:grpSpPr>
          <a:xfrm>
            <a:off x="368490" y="1125385"/>
            <a:ext cx="2732848" cy="917392"/>
            <a:chOff x="368490" y="1277179"/>
            <a:chExt cx="2732848" cy="917392"/>
          </a:xfrm>
        </p:grpSpPr>
        <p:sp>
          <p:nvSpPr>
            <p:cNvPr id="5" name="TextBox 4">
              <a:extLst>
                <a:ext uri="{FF2B5EF4-FFF2-40B4-BE49-F238E27FC236}">
                  <a16:creationId xmlns:a16="http://schemas.microsoft.com/office/drawing/2014/main" id="{560A2249-B8D4-0306-8ED1-C536A2CDD94D}"/>
                </a:ext>
              </a:extLst>
            </p:cNvPr>
            <p:cNvSpPr txBox="1"/>
            <p:nvPr/>
          </p:nvSpPr>
          <p:spPr>
            <a:xfrm>
              <a:off x="731233" y="1277179"/>
              <a:ext cx="2370105" cy="917392"/>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300" dirty="0">
                  <a:solidFill>
                    <a:schemeClr val="bg1"/>
                  </a:solidFill>
                  <a:latin typeface="Artifakt ElementOfc"/>
                  <a:ea typeface="Meiryo" panose="020B0604030504040204" pitchFamily="34" charset="-128"/>
                </a:rPr>
                <a:t>リサイクルされ、生分解性を持ち、再生可能なリソースから調達された材料を優先させ、環境への影響を最小限に抑える。</a:t>
              </a:r>
            </a:p>
          </p:txBody>
        </p:sp>
        <p:grpSp>
          <p:nvGrpSpPr>
            <p:cNvPr id="6" name="Group 5">
              <a:extLst>
                <a:ext uri="{FF2B5EF4-FFF2-40B4-BE49-F238E27FC236}">
                  <a16:creationId xmlns:a16="http://schemas.microsoft.com/office/drawing/2014/main" id="{A8E2285B-7858-A26E-A7C2-2A9691DC2D80}"/>
                </a:ext>
              </a:extLst>
            </p:cNvPr>
            <p:cNvGrpSpPr/>
            <p:nvPr/>
          </p:nvGrpSpPr>
          <p:grpSpPr>
            <a:xfrm>
              <a:off x="368490" y="1348877"/>
              <a:ext cx="239322" cy="239813"/>
              <a:chOff x="4864100" y="1450875"/>
              <a:chExt cx="274320" cy="274883"/>
            </a:xfrm>
            <a:solidFill>
              <a:schemeClr val="accent2"/>
            </a:solidFill>
          </p:grpSpPr>
          <p:sp>
            <p:nvSpPr>
              <p:cNvPr id="7" name="Freeform 257">
                <a:extLst>
                  <a:ext uri="{FF2B5EF4-FFF2-40B4-BE49-F238E27FC236}">
                    <a16:creationId xmlns:a16="http://schemas.microsoft.com/office/drawing/2014/main" id="{9773BC8C-8F74-1140-D139-C268AFF24A38}"/>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8" name="Freeform 258">
                <a:extLst>
                  <a:ext uri="{FF2B5EF4-FFF2-40B4-BE49-F238E27FC236}">
                    <a16:creationId xmlns:a16="http://schemas.microsoft.com/office/drawing/2014/main" id="{D662F790-6B1A-283B-4C7D-1A0B223B2D79}"/>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9" name="Group 8">
            <a:extLst>
              <a:ext uri="{FF2B5EF4-FFF2-40B4-BE49-F238E27FC236}">
                <a16:creationId xmlns:a16="http://schemas.microsoft.com/office/drawing/2014/main" id="{DB50B199-79A3-394A-6C22-68A268889116}"/>
              </a:ext>
            </a:extLst>
          </p:cNvPr>
          <p:cNvGrpSpPr/>
          <p:nvPr/>
        </p:nvGrpSpPr>
        <p:grpSpPr>
          <a:xfrm>
            <a:off x="368490" y="2426410"/>
            <a:ext cx="2732848" cy="687836"/>
            <a:chOff x="368490" y="2232203"/>
            <a:chExt cx="2732848" cy="687836"/>
          </a:xfrm>
        </p:grpSpPr>
        <p:sp>
          <p:nvSpPr>
            <p:cNvPr id="21" name="TextBox 20">
              <a:extLst>
                <a:ext uri="{FF2B5EF4-FFF2-40B4-BE49-F238E27FC236}">
                  <a16:creationId xmlns:a16="http://schemas.microsoft.com/office/drawing/2014/main" id="{7597A613-A7FE-9E6D-E5B1-6F01A991A1AC}"/>
                </a:ext>
              </a:extLst>
            </p:cNvPr>
            <p:cNvSpPr txBox="1"/>
            <p:nvPr/>
          </p:nvSpPr>
          <p:spPr>
            <a:xfrm>
              <a:off x="731234" y="2232203"/>
              <a:ext cx="2370104" cy="687836"/>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300" dirty="0">
                  <a:solidFill>
                    <a:schemeClr val="bg1"/>
                  </a:solidFill>
                  <a:latin typeface="Artifakt ElementOfc"/>
                  <a:ea typeface="Meiryo" panose="020B0604030504040204" pitchFamily="34" charset="-128"/>
                </a:rPr>
                <a:t>有毒性がなく、ユーザーと環境の両方にとって安全な材料を選択し、健康と福祉を増進する。</a:t>
              </a:r>
            </a:p>
          </p:txBody>
        </p:sp>
        <p:grpSp>
          <p:nvGrpSpPr>
            <p:cNvPr id="22" name="Group 21">
              <a:extLst>
                <a:ext uri="{FF2B5EF4-FFF2-40B4-BE49-F238E27FC236}">
                  <a16:creationId xmlns:a16="http://schemas.microsoft.com/office/drawing/2014/main" id="{BD482E3D-C336-E6E8-F90A-14D4F3FBBFE0}"/>
                </a:ext>
              </a:extLst>
            </p:cNvPr>
            <p:cNvGrpSpPr/>
            <p:nvPr/>
          </p:nvGrpSpPr>
          <p:grpSpPr>
            <a:xfrm>
              <a:off x="368490" y="2232203"/>
              <a:ext cx="239322" cy="239813"/>
              <a:chOff x="4864100" y="1450875"/>
              <a:chExt cx="274320" cy="274883"/>
            </a:xfrm>
            <a:solidFill>
              <a:schemeClr val="accent2"/>
            </a:solidFill>
          </p:grpSpPr>
          <p:sp>
            <p:nvSpPr>
              <p:cNvPr id="23" name="Freeform 257">
                <a:extLst>
                  <a:ext uri="{FF2B5EF4-FFF2-40B4-BE49-F238E27FC236}">
                    <a16:creationId xmlns:a16="http://schemas.microsoft.com/office/drawing/2014/main" id="{F61A6D30-ED9F-407B-DCCB-2370E99FF35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24" name="Freeform 258">
                <a:extLst>
                  <a:ext uri="{FF2B5EF4-FFF2-40B4-BE49-F238E27FC236}">
                    <a16:creationId xmlns:a16="http://schemas.microsoft.com/office/drawing/2014/main" id="{D517D1F9-2B22-975D-4B98-E5109CB8C8A3}"/>
                  </a:ext>
                </a:extLst>
              </p:cNvPr>
              <p:cNvSpPr>
                <a:spLocks/>
              </p:cNvSpPr>
              <p:nvPr/>
            </p:nvSpPr>
            <p:spPr bwMode="auto">
              <a:xfrm rot="16200000">
                <a:off x="4937265" y="1521482"/>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11" name="Group 10">
            <a:extLst>
              <a:ext uri="{FF2B5EF4-FFF2-40B4-BE49-F238E27FC236}">
                <a16:creationId xmlns:a16="http://schemas.microsoft.com/office/drawing/2014/main" id="{8E113B25-B946-C08A-B320-80F9FD559887}"/>
              </a:ext>
            </a:extLst>
          </p:cNvPr>
          <p:cNvGrpSpPr/>
          <p:nvPr/>
        </p:nvGrpSpPr>
        <p:grpSpPr>
          <a:xfrm>
            <a:off x="368490" y="3567684"/>
            <a:ext cx="2732850" cy="1065276"/>
            <a:chOff x="368490" y="3475393"/>
            <a:chExt cx="2732850" cy="1065276"/>
          </a:xfrm>
        </p:grpSpPr>
        <p:sp>
          <p:nvSpPr>
            <p:cNvPr id="26" name="TextBox 25">
              <a:extLst>
                <a:ext uri="{FF2B5EF4-FFF2-40B4-BE49-F238E27FC236}">
                  <a16:creationId xmlns:a16="http://schemas.microsoft.com/office/drawing/2014/main" id="{402DE300-70E2-53BB-1853-FB74AC94C797}"/>
                </a:ext>
              </a:extLst>
            </p:cNvPr>
            <p:cNvSpPr txBox="1"/>
            <p:nvPr/>
          </p:nvSpPr>
          <p:spPr>
            <a:xfrm>
              <a:off x="731234" y="3475393"/>
              <a:ext cx="2370106" cy="1065276"/>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300" dirty="0">
                  <a:solidFill>
                    <a:schemeClr val="bg1"/>
                  </a:solidFill>
                  <a:latin typeface="Artifakt ElementOfc"/>
                  <a:ea typeface="Meiryo" panose="020B0604030504040204" pitchFamily="34" charset="-128"/>
                </a:rPr>
                <a:t>耐久性に優れ、製品寿命を延ばす材料を選択する。また、循環型経済を支えて廃棄物を削減する、アップサイクルの可能性がある材料を考慮する。</a:t>
              </a:r>
            </a:p>
          </p:txBody>
        </p:sp>
        <p:grpSp>
          <p:nvGrpSpPr>
            <p:cNvPr id="27" name="Group 26">
              <a:extLst>
                <a:ext uri="{FF2B5EF4-FFF2-40B4-BE49-F238E27FC236}">
                  <a16:creationId xmlns:a16="http://schemas.microsoft.com/office/drawing/2014/main" id="{826F8A8A-C3A7-2784-40A9-468CB539CE4B}"/>
                </a:ext>
              </a:extLst>
            </p:cNvPr>
            <p:cNvGrpSpPr/>
            <p:nvPr/>
          </p:nvGrpSpPr>
          <p:grpSpPr>
            <a:xfrm>
              <a:off x="368490" y="3475393"/>
              <a:ext cx="239322" cy="239813"/>
              <a:chOff x="4864100" y="1450875"/>
              <a:chExt cx="274320" cy="274883"/>
            </a:xfrm>
            <a:solidFill>
              <a:schemeClr val="accent2"/>
            </a:solidFill>
          </p:grpSpPr>
          <p:sp>
            <p:nvSpPr>
              <p:cNvPr id="28" name="Freeform 257">
                <a:extLst>
                  <a:ext uri="{FF2B5EF4-FFF2-40B4-BE49-F238E27FC236}">
                    <a16:creationId xmlns:a16="http://schemas.microsoft.com/office/drawing/2014/main" id="{E22E80E6-2FC8-3806-5C31-317EE6ECB8FC}"/>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29" name="Freeform 258">
                <a:extLst>
                  <a:ext uri="{FF2B5EF4-FFF2-40B4-BE49-F238E27FC236}">
                    <a16:creationId xmlns:a16="http://schemas.microsoft.com/office/drawing/2014/main" id="{A96F3120-544F-B838-F4BD-C6ABF3F6E7ED}"/>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240852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0" name="Rectangle 49">
            <a:extLst>
              <a:ext uri="{FF2B5EF4-FFF2-40B4-BE49-F238E27FC236}">
                <a16:creationId xmlns:a16="http://schemas.microsoft.com/office/drawing/2014/main" id="{AC64F101-99BE-E2E7-6D68-496A9732C0ED}"/>
              </a:ext>
            </a:extLst>
          </p:cNvPr>
          <p:cNvSpPr>
            <a:spLocks/>
          </p:cNvSpPr>
          <p:nvPr/>
        </p:nvSpPr>
        <p:spPr>
          <a:xfrm>
            <a:off x="3756374" y="3009900"/>
            <a:ext cx="5019136" cy="1770063"/>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100" b="1" spc="160" dirty="0">
                <a:latin typeface="+mn-lt"/>
                <a:ea typeface="Meiryo" panose="020B0604030504040204" pitchFamily="34" charset="-128"/>
              </a:rPr>
              <a:t>役に立つリソース</a:t>
            </a:r>
          </a:p>
        </p:txBody>
      </p:sp>
      <p:sp>
        <p:nvSpPr>
          <p:cNvPr id="52" name="Title 19">
            <a:extLst>
              <a:ext uri="{FF2B5EF4-FFF2-40B4-BE49-F238E27FC236}">
                <a16:creationId xmlns:a16="http://schemas.microsoft.com/office/drawing/2014/main" id="{3F8228C3-C2E8-AA92-B824-663C5FE0ADDE}"/>
              </a:ext>
            </a:extLst>
          </p:cNvPr>
          <p:cNvSpPr txBox="1">
            <a:spLocks/>
          </p:cNvSpPr>
          <p:nvPr/>
        </p:nvSpPr>
        <p:spPr>
          <a:xfrm>
            <a:off x="5476683" y="2922983"/>
            <a:ext cx="1578519" cy="177922"/>
          </a:xfrm>
          <a:prstGeom prst="rect">
            <a:avLst/>
          </a:prstGeom>
          <a:solidFill>
            <a:schemeClr val="bg1"/>
          </a:solidFill>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ja-JP" altLang="en-US" sz="1100" b="1" spc="160" dirty="0">
                <a:solidFill>
                  <a:schemeClr val="accent2"/>
                </a:solidFill>
                <a:latin typeface="+mn-lt"/>
                <a:ea typeface="Meiryo" panose="020B0604030504040204" pitchFamily="34" charset="-128"/>
              </a:rPr>
              <a:t>便利なツール</a:t>
            </a:r>
          </a:p>
        </p:txBody>
      </p: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Text Placeholder 20">
            <a:extLst>
              <a:ext uri="{FF2B5EF4-FFF2-40B4-BE49-F238E27FC236}">
                <a16:creationId xmlns:a16="http://schemas.microsoft.com/office/drawing/2014/main" id="{AF8EBF5F-4F68-7F83-763E-25FFD3F7DA7C}"/>
              </a:ext>
            </a:extLst>
          </p:cNvPr>
          <p:cNvSpPr txBox="1">
            <a:spLocks/>
          </p:cNvSpPr>
          <p:nvPr/>
        </p:nvSpPr>
        <p:spPr>
          <a:xfrm>
            <a:off x="3976479" y="3249607"/>
            <a:ext cx="4578927" cy="1311443"/>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en-US" altLang="ja-JP" sz="1000" dirty="0">
                <a:solidFill>
                  <a:srgbClr val="000000"/>
                </a:solidFill>
                <a:latin typeface="Artifakt ElementOfc"/>
                <a:ea typeface="Meiryo" panose="020B0604030504040204" pitchFamily="34" charset="-128"/>
                <a:hlinkClick r:id="rId5"/>
              </a:rPr>
              <a:t>Autodesk Inventor Eco Materials Advisor</a:t>
            </a:r>
            <a:r>
              <a:rPr lang="ja-JP" altLang="en-US" sz="1000" dirty="0">
                <a:solidFill>
                  <a:srgbClr val="000000"/>
                </a:solidFill>
                <a:latin typeface="Artifakt ElementOfc"/>
                <a:ea typeface="Meiryo" panose="020B0604030504040204" pitchFamily="34" charset="-128"/>
              </a:rPr>
              <a:t> </a:t>
            </a:r>
            <a:r>
              <a:rPr lang="en-US" altLang="ja-JP" sz="1000" dirty="0">
                <a:solidFill>
                  <a:srgbClr val="000000"/>
                </a:solidFill>
                <a:latin typeface="Artifakt ElementOfc"/>
                <a:ea typeface="Meiryo" panose="020B0604030504040204" pitchFamily="34" charset="-128"/>
              </a:rPr>
              <a:t>- </a:t>
            </a:r>
            <a:r>
              <a:rPr lang="ja-JP" altLang="en-US" sz="1000" dirty="0">
                <a:solidFill>
                  <a:srgbClr val="000000"/>
                </a:solidFill>
                <a:latin typeface="Artifakt ElementOfc"/>
                <a:ea typeface="Meiryo" panose="020B0604030504040204" pitchFamily="34" charset="-128"/>
              </a:rPr>
              <a:t>材料の選択と設計の生態学的影響に関するガイダンスを提供</a:t>
            </a:r>
            <a:endParaRPr lang="ja-JP" altLang="en-US" dirty="0">
              <a:ea typeface="Meiryo" panose="020B0604030504040204" pitchFamily="34" charset="-128"/>
            </a:endParaRPr>
          </a:p>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en-US" altLang="ja-JP" sz="1000" dirty="0" err="1">
                <a:solidFill>
                  <a:srgbClr val="000000"/>
                </a:solidFill>
                <a:latin typeface="Artifakt ElementOfc"/>
                <a:ea typeface="Meiryo" panose="020B0604030504040204" pitchFamily="34" charset="-128"/>
                <a:hlinkClick r:id="rId6"/>
              </a:rPr>
              <a:t>GreenSpec</a:t>
            </a:r>
            <a:r>
              <a:rPr lang="ja-JP" altLang="en-US" sz="1000" dirty="0">
                <a:solidFill>
                  <a:srgbClr val="000000"/>
                </a:solidFill>
                <a:latin typeface="Artifakt ElementOfc"/>
                <a:ea typeface="Meiryo" panose="020B0604030504040204" pitchFamily="34" charset="-128"/>
              </a:rPr>
              <a:t> </a:t>
            </a:r>
            <a:r>
              <a:rPr lang="en-US" altLang="ja-JP" sz="1000" dirty="0">
                <a:solidFill>
                  <a:srgbClr val="000000"/>
                </a:solidFill>
                <a:latin typeface="Artifakt ElementOfc"/>
                <a:ea typeface="Meiryo" panose="020B0604030504040204" pitchFamily="34" charset="-128"/>
              </a:rPr>
              <a:t>(</a:t>
            </a:r>
            <a:r>
              <a:rPr lang="ja-JP" altLang="en-US" sz="1000" dirty="0">
                <a:solidFill>
                  <a:srgbClr val="000000"/>
                </a:solidFill>
                <a:latin typeface="Artifakt ElementOfc"/>
                <a:ea typeface="Meiryo" panose="020B0604030504040204" pitchFamily="34" charset="-128"/>
              </a:rPr>
              <a:t>建築および建設</a:t>
            </a:r>
            <a:r>
              <a:rPr lang="en-US" altLang="ja-JP" sz="1000" dirty="0">
                <a:solidFill>
                  <a:srgbClr val="000000"/>
                </a:solidFill>
                <a:latin typeface="Artifakt ElementOfc"/>
                <a:ea typeface="Meiryo" panose="020B0604030504040204" pitchFamily="34" charset="-128"/>
              </a:rPr>
              <a:t>) - </a:t>
            </a:r>
            <a:r>
              <a:rPr lang="ja-JP" altLang="en-US" sz="1000" dirty="0">
                <a:solidFill>
                  <a:srgbClr val="000000"/>
                </a:solidFill>
                <a:latin typeface="Artifakt ElementOfc"/>
                <a:ea typeface="Meiryo" panose="020B0604030504040204" pitchFamily="34" charset="-128"/>
              </a:rPr>
              <a:t>エンジニアによる設計をサポートする、サステナブルな材料のデータベース</a:t>
            </a:r>
          </a:p>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en-US" altLang="ja-JP" sz="1000" dirty="0" err="1">
                <a:solidFill>
                  <a:srgbClr val="000000"/>
                </a:solidFill>
                <a:latin typeface="Artifakt ElementOfc"/>
                <a:ea typeface="Meiryo" panose="020B0604030504040204" pitchFamily="34" charset="-128"/>
                <a:hlinkClick r:id="rId7"/>
              </a:rPr>
              <a:t>SimaPro</a:t>
            </a:r>
            <a:r>
              <a:rPr lang="ja-JP" altLang="en-US" sz="1000" dirty="0">
                <a:solidFill>
                  <a:srgbClr val="000000"/>
                </a:solidFill>
                <a:latin typeface="Artifakt ElementOfc"/>
                <a:ea typeface="Meiryo" panose="020B0604030504040204" pitchFamily="34" charset="-128"/>
              </a:rPr>
              <a:t> </a:t>
            </a:r>
            <a:r>
              <a:rPr lang="en-US" altLang="ja-JP" sz="1000" dirty="0">
                <a:solidFill>
                  <a:srgbClr val="000000"/>
                </a:solidFill>
                <a:latin typeface="Artifakt ElementOfc"/>
                <a:ea typeface="Meiryo" panose="020B0604030504040204" pitchFamily="34" charset="-128"/>
              </a:rPr>
              <a:t>- </a:t>
            </a:r>
            <a:r>
              <a:rPr lang="ja-JP" altLang="en-US" sz="1000" dirty="0">
                <a:solidFill>
                  <a:srgbClr val="000000"/>
                </a:solidFill>
                <a:latin typeface="Artifakt ElementOfc"/>
                <a:ea typeface="Meiryo" panose="020B0604030504040204" pitchFamily="34" charset="-128"/>
              </a:rPr>
              <a:t>さまざまな材料が環境に与える影響を評価するための </a:t>
            </a:r>
            <a:r>
              <a:rPr lang="en-US" altLang="ja-JP" sz="1000" dirty="0">
                <a:solidFill>
                  <a:srgbClr val="000000"/>
                </a:solidFill>
                <a:latin typeface="Artifakt ElementOfc"/>
                <a:ea typeface="Meiryo" panose="020B0604030504040204" pitchFamily="34" charset="-128"/>
              </a:rPr>
              <a:t>LCA </a:t>
            </a:r>
            <a:r>
              <a:rPr lang="ja-JP" altLang="en-US" sz="1000" dirty="0">
                <a:solidFill>
                  <a:srgbClr val="000000"/>
                </a:solidFill>
                <a:latin typeface="Artifakt ElementOfc"/>
                <a:ea typeface="Meiryo" panose="020B0604030504040204" pitchFamily="34" charset="-128"/>
              </a:rPr>
              <a:t>ツール</a:t>
            </a:r>
          </a:p>
        </p:txBody>
      </p:sp>
      <p:sp>
        <p:nvSpPr>
          <p:cNvPr id="12" name="Text Placeholder 20">
            <a:extLst>
              <a:ext uri="{FF2B5EF4-FFF2-40B4-BE49-F238E27FC236}">
                <a16:creationId xmlns:a16="http://schemas.microsoft.com/office/drawing/2014/main" id="{57BA9817-B9C3-C008-1E50-943F7E259115}"/>
              </a:ext>
            </a:extLst>
          </p:cNvPr>
          <p:cNvSpPr txBox="1">
            <a:spLocks/>
          </p:cNvSpPr>
          <p:nvPr/>
        </p:nvSpPr>
        <p:spPr>
          <a:xfrm>
            <a:off x="3976479" y="828200"/>
            <a:ext cx="4578927" cy="1946081"/>
          </a:xfrm>
          <a:prstGeom prst="rect">
            <a:avLst/>
          </a:prstGeom>
        </p:spPr>
        <p:txBody>
          <a:bodyPr wrap="square" lIns="0" tIns="0" rIns="0" bIns="0" numCol="2"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ja-JP" altLang="en-US" sz="900" b="1" dirty="0">
                <a:solidFill>
                  <a:srgbClr val="000000"/>
                </a:solidFill>
                <a:latin typeface="Artifakt ElementOfc"/>
                <a:ea typeface="Meiryo" panose="020B0604030504040204" pitchFamily="34" charset="-128"/>
                <a:hlinkClick r:id="rId8"/>
              </a:rPr>
              <a:t>サステナビリティを考慮した設計モジュール</a:t>
            </a:r>
            <a:endParaRPr lang="ja-JP" altLang="en-US" sz="900" b="1" dirty="0">
              <a:solidFill>
                <a:srgbClr val="000000"/>
              </a:solidFill>
              <a:latin typeface="Artifakt ElementOfc"/>
              <a:ea typeface="Meiryo" panose="020B0604030504040204" pitchFamily="34" charset="-128"/>
            </a:endParaRPr>
          </a:p>
          <a:p>
            <a:pPr marL="274320" lvl="1" indent="-137160" defTabSz="913223" rtl="0" fontAlgn="base">
              <a:lnSpc>
                <a:spcPct val="100000"/>
              </a:lnSpc>
              <a:spcBef>
                <a:spcPts val="0"/>
              </a:spcBef>
              <a:spcAft>
                <a:spcPts val="800"/>
              </a:spcAft>
              <a:buClr>
                <a:schemeClr val="tx2"/>
              </a:buClr>
              <a:buFont typeface="Courier New" panose="02070309020205020404" pitchFamily="49" charset="0"/>
              <a:buChar char="o"/>
              <a:defRPr/>
            </a:pPr>
            <a:r>
              <a:rPr lang="en-US" altLang="ja-JP" sz="750" dirty="0">
                <a:solidFill>
                  <a:srgbClr val="000000"/>
                </a:solidFill>
                <a:latin typeface="Artifakt ElementOfc"/>
                <a:ea typeface="Meiryo" panose="020B0604030504040204" pitchFamily="34" charset="-128"/>
                <a:hlinkClick r:id="rId9"/>
              </a:rPr>
              <a:t>Eco-Materials</a:t>
            </a:r>
            <a:r>
              <a:rPr lang="ja-JP" altLang="en-US" sz="750" dirty="0">
                <a:solidFill>
                  <a:srgbClr val="000000"/>
                </a:solidFill>
                <a:latin typeface="Artifakt ElementOfc"/>
                <a:ea typeface="Meiryo" panose="020B0604030504040204" pitchFamily="34" charset="-128"/>
                <a:hlinkClick r:id="rId9">
                  <a:extLst>
                    <a:ext uri="{A12FA001-AC4F-418D-AE19-62706E023703}">
                      <ahyp:hlinkClr xmlns:ahyp="http://schemas.microsoft.com/office/drawing/2018/hyperlinkcolor" val="tx"/>
                    </a:ext>
                  </a:extLst>
                </a:hlinkClick>
              </a:rPr>
              <a:t> モジュール</a:t>
            </a:r>
            <a:endParaRPr lang="ja-JP" altLang="en-US" sz="750" dirty="0">
              <a:solidFill>
                <a:srgbClr val="000000"/>
              </a:solidFill>
              <a:latin typeface="Artifakt ElementOfc"/>
              <a:ea typeface="Meiryo" panose="020B0604030504040204" pitchFamily="34" charset="-128"/>
            </a:endParaRPr>
          </a:p>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en-US" altLang="ja-JP" sz="900" b="1" dirty="0">
                <a:solidFill>
                  <a:srgbClr val="000000"/>
                </a:solidFill>
                <a:latin typeface="Artifakt ElementOfc"/>
                <a:ea typeface="Meiryo" panose="020B0604030504040204" pitchFamily="34" charset="-128"/>
                <a:hlinkClick r:id="rId10"/>
              </a:rPr>
              <a:t>Tooling U-SME </a:t>
            </a:r>
            <a:r>
              <a:rPr lang="ja-JP" altLang="en-US" sz="900" b="1" dirty="0">
                <a:solidFill>
                  <a:srgbClr val="000000"/>
                </a:solidFill>
                <a:latin typeface="Artifakt ElementOfc"/>
                <a:ea typeface="Meiryo" panose="020B0604030504040204" pitchFamily="34" charset="-128"/>
                <a:hlinkClick r:id="rId10"/>
              </a:rPr>
              <a:t>オンライン コース </a:t>
            </a:r>
            <a:endParaRPr lang="ja-JP" altLang="en-US" sz="900" b="1" dirty="0">
              <a:solidFill>
                <a:srgbClr val="000000"/>
              </a:solidFill>
              <a:latin typeface="Artifakt ElementOfc"/>
              <a:ea typeface="Meiryo" panose="020B0604030504040204" pitchFamily="34" charset="-128"/>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en-US" altLang="ja-JP" sz="750" dirty="0">
                <a:solidFill>
                  <a:srgbClr val="000000"/>
                </a:solidFill>
                <a:latin typeface="Artifakt ElementOfc"/>
                <a:ea typeface="Meiryo" panose="020B0604030504040204" pitchFamily="34" charset="-128"/>
                <a:hlinkClick r:id="rId11"/>
              </a:rPr>
              <a:t>Material replacements for lightweighting</a:t>
            </a:r>
            <a:r>
              <a:rPr lang="ja-JP" altLang="en-US" sz="750" dirty="0">
                <a:solidFill>
                  <a:srgbClr val="000000"/>
                </a:solidFill>
                <a:latin typeface="Artifakt ElementOfc"/>
                <a:ea typeface="Meiryo" panose="020B0604030504040204" pitchFamily="34" charset="-128"/>
              </a:rPr>
              <a:t> </a:t>
            </a:r>
          </a:p>
          <a:p>
            <a:pPr marL="274320" lvl="1" indent="-137160" defTabSz="913223" rtl="0" fontAlgn="base">
              <a:lnSpc>
                <a:spcPct val="100000"/>
              </a:lnSpc>
              <a:spcBef>
                <a:spcPts val="0"/>
              </a:spcBef>
              <a:spcAft>
                <a:spcPts val="800"/>
              </a:spcAft>
              <a:buClr>
                <a:schemeClr val="tx2"/>
              </a:buClr>
              <a:buFont typeface="Courier New" panose="02070309020205020404" pitchFamily="49" charset="0"/>
              <a:buChar char="o"/>
              <a:defRPr/>
            </a:pPr>
            <a:r>
              <a:rPr lang="ja-JP" altLang="en-US" sz="750" dirty="0">
                <a:solidFill>
                  <a:srgbClr val="000000"/>
                </a:solidFill>
                <a:latin typeface="Artifakt ElementOfc"/>
                <a:ea typeface="Meiryo" panose="020B0604030504040204" pitchFamily="34" charset="-128"/>
              </a:rPr>
              <a:t>その他のコース</a:t>
            </a:r>
            <a:r>
              <a:rPr lang="en-US" altLang="ja-JP" sz="750" dirty="0">
                <a:solidFill>
                  <a:srgbClr val="000000"/>
                </a:solidFill>
                <a:latin typeface="Artifakt ElementOfc"/>
                <a:ea typeface="Meiryo" panose="020B0604030504040204" pitchFamily="34" charset="-128"/>
              </a:rPr>
              <a:t>: Introduction to Plastics/ceramics/composites/abrasives</a:t>
            </a:r>
            <a:endParaRPr lang="ja-JP" altLang="en-US" sz="750" dirty="0">
              <a:solidFill>
                <a:srgbClr val="000000"/>
              </a:solidFill>
              <a:latin typeface="Artifakt ElementOfc"/>
              <a:ea typeface="Meiryo" panose="020B0604030504040204" pitchFamily="34" charset="-128"/>
            </a:endParaRPr>
          </a:p>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en-US" altLang="ja-JP" sz="900" b="1" dirty="0">
                <a:solidFill>
                  <a:srgbClr val="000000"/>
                </a:solidFill>
                <a:latin typeface="Artifakt ElementOfc"/>
                <a:ea typeface="Meiryo" panose="020B0604030504040204" pitchFamily="34" charset="-128"/>
                <a:hlinkClick r:id="rId12"/>
              </a:rPr>
              <a:t>Engineering for One Planet (EOP)</a:t>
            </a:r>
            <a:endParaRPr lang="ja-JP" altLang="en-US" sz="900" b="1" dirty="0">
              <a:solidFill>
                <a:srgbClr val="000000"/>
              </a:solidFill>
              <a:latin typeface="Artifakt ElementOfc"/>
              <a:ea typeface="Meiryo" panose="020B0604030504040204" pitchFamily="34" charset="-128"/>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ja-JP" altLang="en-US" sz="750" dirty="0">
                <a:solidFill>
                  <a:srgbClr val="000000"/>
                </a:solidFill>
                <a:latin typeface="Artifakt ElementOfc"/>
                <a:ea typeface="Meiryo" panose="020B0604030504040204" pitchFamily="34" charset="-128"/>
              </a:rPr>
              <a:t>材料の選択に関するトピック </a:t>
            </a:r>
          </a:p>
          <a:p>
            <a:pPr marL="41148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en-US" altLang="ja-JP" sz="750" dirty="0">
                <a:solidFill>
                  <a:srgbClr val="000000"/>
                </a:solidFill>
                <a:latin typeface="Artifakt ElementOfc"/>
                <a:ea typeface="Meiryo" panose="020B0604030504040204" pitchFamily="34" charset="-128"/>
                <a:hlinkClick r:id="rId13"/>
              </a:rPr>
              <a:t>EOP Framework</a:t>
            </a:r>
            <a:r>
              <a:rPr lang="ja-JP" altLang="en-US" sz="750" dirty="0">
                <a:solidFill>
                  <a:srgbClr val="000000"/>
                </a:solidFill>
                <a:latin typeface="Artifakt ElementOfc"/>
                <a:ea typeface="Meiryo" panose="020B0604030504040204" pitchFamily="34" charset="-128"/>
              </a:rPr>
              <a:t> の </a:t>
            </a:r>
            <a:r>
              <a:rPr lang="en-US" altLang="ja-JP" sz="750" dirty="0">
                <a:solidFill>
                  <a:srgbClr val="000000"/>
                </a:solidFill>
                <a:latin typeface="Artifakt ElementOfc"/>
                <a:ea typeface="Meiryo" panose="020B0604030504040204" pitchFamily="34" charset="-128"/>
              </a:rPr>
              <a:t>18 </a:t>
            </a:r>
            <a:r>
              <a:rPr lang="ja-JP" altLang="en-US" sz="750" dirty="0">
                <a:solidFill>
                  <a:srgbClr val="000000"/>
                </a:solidFill>
                <a:latin typeface="Artifakt ElementOfc"/>
                <a:ea typeface="Meiryo" panose="020B0604030504040204" pitchFamily="34" charset="-128"/>
              </a:rPr>
              <a:t>ページ </a:t>
            </a:r>
          </a:p>
          <a:p>
            <a:pPr marL="41148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r>
              <a:rPr lang="en-US" altLang="ja-JP" sz="750" dirty="0">
                <a:solidFill>
                  <a:srgbClr val="000000"/>
                </a:solidFill>
                <a:latin typeface="Artifakt ElementOfc"/>
                <a:ea typeface="Meiryo" panose="020B0604030504040204" pitchFamily="34" charset="-128"/>
                <a:hlinkClick r:id="rId13"/>
              </a:rPr>
              <a:t>Comprehensive Guide to Teaching Core Learning Outcomes</a:t>
            </a:r>
            <a:r>
              <a:rPr lang="ja-JP" altLang="en-US" sz="750" dirty="0">
                <a:solidFill>
                  <a:srgbClr val="000000"/>
                </a:solidFill>
                <a:latin typeface="Artifakt ElementOfc"/>
                <a:ea typeface="Meiryo" panose="020B0604030504040204" pitchFamily="34" charset="-128"/>
              </a:rPr>
              <a:t> の </a:t>
            </a:r>
            <a:r>
              <a:rPr lang="en-US" altLang="ja-JP" sz="750" dirty="0">
                <a:solidFill>
                  <a:srgbClr val="000000"/>
                </a:solidFill>
                <a:latin typeface="Artifakt ElementOfc"/>
                <a:ea typeface="Meiryo" panose="020B0604030504040204" pitchFamily="34" charset="-128"/>
              </a:rPr>
              <a:t>15 </a:t>
            </a:r>
            <a:r>
              <a:rPr lang="ja-JP" altLang="en-US" sz="750" dirty="0">
                <a:solidFill>
                  <a:srgbClr val="000000"/>
                </a:solidFill>
                <a:latin typeface="Artifakt ElementOfc"/>
                <a:ea typeface="Meiryo" panose="020B0604030504040204" pitchFamily="34" charset="-128"/>
              </a:rPr>
              <a:t>～ </a:t>
            </a:r>
            <a:r>
              <a:rPr lang="en-US" altLang="ja-JP" sz="750" dirty="0">
                <a:solidFill>
                  <a:srgbClr val="000000"/>
                </a:solidFill>
                <a:latin typeface="Artifakt ElementOfc"/>
                <a:ea typeface="Meiryo" panose="020B0604030504040204" pitchFamily="34" charset="-128"/>
              </a:rPr>
              <a:t>17 </a:t>
            </a:r>
            <a:r>
              <a:rPr lang="ja-JP" altLang="en-US" sz="750" dirty="0">
                <a:solidFill>
                  <a:srgbClr val="000000"/>
                </a:solidFill>
                <a:latin typeface="Artifakt ElementOfc"/>
                <a:ea typeface="Meiryo" panose="020B0604030504040204" pitchFamily="34" charset="-128"/>
              </a:rPr>
              <a:t>ページ  </a:t>
            </a:r>
          </a:p>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ja-JP" altLang="en-US" sz="900" b="1" dirty="0">
                <a:solidFill>
                  <a:srgbClr val="000000"/>
                </a:solidFill>
                <a:latin typeface="Artifakt ElementOfc"/>
                <a:ea typeface="Meiryo" panose="020B0604030504040204" pitchFamily="34" charset="-128"/>
                <a:hlinkClick r:id="rId14"/>
              </a:rPr>
              <a:t>設計とサステナビリティのための </a:t>
            </a:r>
            <a:r>
              <a:rPr lang="en-US" altLang="ja-JP" sz="900" b="1" dirty="0" err="1">
                <a:solidFill>
                  <a:srgbClr val="000000"/>
                </a:solidFill>
                <a:latin typeface="Artifakt ElementOfc"/>
                <a:ea typeface="Meiryo" panose="020B0604030504040204" pitchFamily="34" charset="-128"/>
                <a:hlinkClick r:id="rId14"/>
              </a:rPr>
              <a:t>VentureWell</a:t>
            </a:r>
            <a:r>
              <a:rPr lang="en-US" altLang="ja-JP" sz="900" b="1" dirty="0">
                <a:solidFill>
                  <a:srgbClr val="000000"/>
                </a:solidFill>
                <a:latin typeface="Artifakt ElementOfc"/>
                <a:ea typeface="Meiryo" panose="020B0604030504040204" pitchFamily="34" charset="-128"/>
                <a:hlinkClick r:id="rId14"/>
              </a:rPr>
              <a:t> </a:t>
            </a:r>
            <a:r>
              <a:rPr lang="ja-JP" altLang="en-US" sz="900" b="1" dirty="0">
                <a:solidFill>
                  <a:srgbClr val="000000"/>
                </a:solidFill>
                <a:latin typeface="Artifakt ElementOfc"/>
                <a:ea typeface="Meiryo" panose="020B0604030504040204" pitchFamily="34" charset="-128"/>
                <a:hlinkClick r:id="rId14"/>
              </a:rPr>
              <a:t>ツール</a:t>
            </a:r>
            <a:endParaRPr lang="ja-JP" altLang="en-US" sz="900" b="1" dirty="0">
              <a:solidFill>
                <a:srgbClr val="000000"/>
              </a:solidFill>
              <a:latin typeface="Artifakt ElementOfc"/>
              <a:ea typeface="Meiryo" panose="020B0604030504040204" pitchFamily="34" charset="-128"/>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en-US" altLang="ja-JP" sz="750" dirty="0">
                <a:solidFill>
                  <a:srgbClr val="000000"/>
                </a:solidFill>
                <a:latin typeface="Artifakt ElementOfc"/>
                <a:ea typeface="Meiryo" panose="020B0604030504040204" pitchFamily="34" charset="-128"/>
                <a:hlinkClick r:id="rId15">
                  <a:extLst>
                    <a:ext uri="{A12FA001-AC4F-418D-AE19-62706E023703}">
                      <ahyp:hlinkClr xmlns:ahyp="http://schemas.microsoft.com/office/drawing/2018/hyperlinkcolor" val="tx"/>
                    </a:ext>
                  </a:extLst>
                </a:hlinkClick>
              </a:rPr>
              <a:t>Greener </a:t>
            </a:r>
            <a:r>
              <a:rPr lang="en-US" altLang="ja-JP" sz="750" dirty="0">
                <a:solidFill>
                  <a:srgbClr val="000000"/>
                </a:solidFill>
                <a:latin typeface="Artifakt ElementOfc"/>
                <a:ea typeface="Meiryo" panose="020B0604030504040204" pitchFamily="34" charset="-128"/>
                <a:hlinkClick r:id="rId15"/>
              </a:rPr>
              <a:t>Materials </a:t>
            </a:r>
            <a:r>
              <a:rPr lang="ja-JP" altLang="en-US" sz="750" dirty="0">
                <a:solidFill>
                  <a:srgbClr val="000000"/>
                </a:solidFill>
                <a:latin typeface="Artifakt ElementOfc"/>
                <a:ea typeface="Meiryo" panose="020B0604030504040204" pitchFamily="34" charset="-128"/>
                <a:hlinkClick r:id="rId15">
                  <a:extLst>
                    <a:ext uri="{A12FA001-AC4F-418D-AE19-62706E023703}">
                      <ahyp:hlinkClr xmlns:ahyp="http://schemas.microsoft.com/office/drawing/2018/hyperlinkcolor" val="tx"/>
                    </a:ext>
                  </a:extLst>
                </a:hlinkClick>
              </a:rPr>
              <a:t>モジュール </a:t>
            </a:r>
            <a:r>
              <a:rPr lang="ja-JP" altLang="en-US" sz="750" dirty="0">
                <a:solidFill>
                  <a:srgbClr val="000000"/>
                </a:solidFill>
                <a:latin typeface="Artifakt ElementOfc"/>
                <a:ea typeface="Meiryo" panose="020B0604030504040204" pitchFamily="34" charset="-128"/>
              </a:rPr>
              <a:t> </a:t>
            </a: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en-US" altLang="ja-JP" sz="750" dirty="0">
                <a:solidFill>
                  <a:srgbClr val="000000"/>
                </a:solidFill>
                <a:latin typeface="Artifakt ElementOfc"/>
                <a:ea typeface="Meiryo" panose="020B0604030504040204" pitchFamily="34" charset="-128"/>
              </a:rPr>
              <a:t>Autodesk Sustainability Workshop YouTube </a:t>
            </a:r>
            <a:r>
              <a:rPr lang="ja-JP" altLang="en-US" sz="750" dirty="0">
                <a:solidFill>
                  <a:srgbClr val="000000"/>
                </a:solidFill>
                <a:latin typeface="Artifakt ElementOfc"/>
                <a:ea typeface="Meiryo" panose="020B0604030504040204" pitchFamily="34" charset="-128"/>
              </a:rPr>
              <a:t>のビデオがあります。</a:t>
            </a: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endParaRPr lang="ja-JP" altLang="en-US" sz="700" dirty="0">
              <a:solidFill>
                <a:srgbClr val="000000"/>
              </a:solidFill>
              <a:latin typeface="Artifakt ElementOfc"/>
              <a:ea typeface="Meiryo" panose="020B0604030504040204" pitchFamily="34" charset="-128"/>
            </a:endParaRPr>
          </a:p>
          <a:p>
            <a:pPr marL="13716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endParaRPr lang="ja-JP" altLang="en-US" sz="800" dirty="0">
              <a:solidFill>
                <a:srgbClr val="000000"/>
              </a:solidFill>
              <a:latin typeface="Artifakt ElementOfc"/>
              <a:ea typeface="Meiryo" panose="020B0604030504040204" pitchFamily="34" charset="-128"/>
            </a:endParaRPr>
          </a:p>
        </p:txBody>
      </p:sp>
      <p:cxnSp>
        <p:nvCxnSpPr>
          <p:cNvPr id="13" name="Straight Connector 12">
            <a:extLst>
              <a:ext uri="{FF2B5EF4-FFF2-40B4-BE49-F238E27FC236}">
                <a16:creationId xmlns:a16="http://schemas.microsoft.com/office/drawing/2014/main" id="{93523F20-B043-4E3A-FF6A-E5E2BE8431EE}"/>
              </a:ext>
            </a:extLst>
          </p:cNvPr>
          <p:cNvCxnSpPr>
            <a:cxnSpLocks/>
          </p:cNvCxnSpPr>
          <p:nvPr/>
        </p:nvCxnSpPr>
        <p:spPr>
          <a:xfrm flipV="1">
            <a:off x="6265943" y="828200"/>
            <a:ext cx="0" cy="177034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207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398571"/>
          </a:xfrm>
        </p:spPr>
        <p:txBody>
          <a:bodyPr rtlCol="0"/>
          <a:lstStyle/>
          <a:p>
            <a:pPr rtl="0"/>
            <a:r>
              <a:rPr lang="ja-JP" altLang="en-US" dirty="0">
                <a:solidFill>
                  <a:schemeClr val="bg1"/>
                </a:solidFill>
                <a:ea typeface="Meiryo" panose="020B0604030504040204" pitchFamily="34" charset="-128"/>
              </a:rPr>
              <a:t>効率性</a:t>
            </a:r>
          </a:p>
        </p:txBody>
      </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240852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0" name="Rectangle 49">
            <a:extLst>
              <a:ext uri="{FF2B5EF4-FFF2-40B4-BE49-F238E27FC236}">
                <a16:creationId xmlns:a16="http://schemas.microsoft.com/office/drawing/2014/main" id="{AC64F101-99BE-E2E7-6D68-496A9732C0ED}"/>
              </a:ext>
            </a:extLst>
          </p:cNvPr>
          <p:cNvSpPr>
            <a:spLocks/>
          </p:cNvSpPr>
          <p:nvPr/>
        </p:nvSpPr>
        <p:spPr>
          <a:xfrm>
            <a:off x="3756374" y="3009900"/>
            <a:ext cx="5019136" cy="1770063"/>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100" b="1" spc="160" dirty="0">
                <a:latin typeface="+mn-lt"/>
                <a:ea typeface="Meiryo" panose="020B0604030504040204" pitchFamily="34" charset="-128"/>
              </a:rPr>
              <a:t>役に立つリソース</a:t>
            </a:r>
          </a:p>
        </p:txBody>
      </p:sp>
      <p:sp>
        <p:nvSpPr>
          <p:cNvPr id="52" name="Title 19">
            <a:extLst>
              <a:ext uri="{FF2B5EF4-FFF2-40B4-BE49-F238E27FC236}">
                <a16:creationId xmlns:a16="http://schemas.microsoft.com/office/drawing/2014/main" id="{3F8228C3-C2E8-AA92-B824-663C5FE0ADDE}"/>
              </a:ext>
            </a:extLst>
          </p:cNvPr>
          <p:cNvSpPr txBox="1">
            <a:spLocks/>
          </p:cNvSpPr>
          <p:nvPr/>
        </p:nvSpPr>
        <p:spPr>
          <a:xfrm>
            <a:off x="5476683" y="2922983"/>
            <a:ext cx="1578519" cy="177922"/>
          </a:xfrm>
          <a:prstGeom prst="rect">
            <a:avLst/>
          </a:prstGeom>
          <a:solidFill>
            <a:schemeClr val="bg1"/>
          </a:solidFill>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ja-JP" altLang="en-US" sz="1100" b="1" spc="160" dirty="0">
                <a:solidFill>
                  <a:schemeClr val="accent3"/>
                </a:solidFill>
                <a:latin typeface="+mn-lt"/>
                <a:ea typeface="Meiryo" panose="020B0604030504040204" pitchFamily="34" charset="-128"/>
              </a:rPr>
              <a:t>便利なツール</a:t>
            </a:r>
          </a:p>
        </p:txBody>
      </p: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57BA9817-B9C3-C008-1E50-943F7E259115}"/>
              </a:ext>
            </a:extLst>
          </p:cNvPr>
          <p:cNvSpPr txBox="1">
            <a:spLocks/>
          </p:cNvSpPr>
          <p:nvPr/>
        </p:nvSpPr>
        <p:spPr>
          <a:xfrm>
            <a:off x="3976479" y="828200"/>
            <a:ext cx="4578927" cy="1797601"/>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ja-JP" altLang="en-US" sz="1050" b="1" dirty="0">
                <a:solidFill>
                  <a:srgbClr val="000000"/>
                </a:solidFill>
                <a:latin typeface="Artifakt ElementOfc"/>
                <a:ea typeface="Meiryo" panose="020B0604030504040204" pitchFamily="34" charset="-128"/>
                <a:hlinkClick r:id="rId5"/>
              </a:rPr>
              <a:t>サステナビリティを考慮した設計モジュール</a:t>
            </a:r>
            <a:endParaRPr lang="ja-JP" altLang="en-US" sz="1050" b="1" dirty="0">
              <a:solidFill>
                <a:srgbClr val="000000"/>
              </a:solidFill>
              <a:latin typeface="Artifakt ElementOfc"/>
              <a:ea typeface="Meiryo" panose="020B0604030504040204" pitchFamily="34" charset="-128"/>
            </a:endParaRPr>
          </a:p>
          <a:p>
            <a:pPr marL="274320" lvl="1" indent="-137160" defTabSz="913223" rtl="0" fontAlgn="base">
              <a:lnSpc>
                <a:spcPct val="100000"/>
              </a:lnSpc>
              <a:spcBef>
                <a:spcPts val="0"/>
              </a:spcBef>
              <a:spcAft>
                <a:spcPts val="1200"/>
              </a:spcAft>
              <a:buClr>
                <a:schemeClr val="tx2"/>
              </a:buClr>
              <a:buFont typeface="Courier New" panose="02070309020205020404" pitchFamily="49" charset="0"/>
              <a:buChar char="o"/>
              <a:defRPr/>
            </a:pPr>
            <a:r>
              <a:rPr lang="en-US" altLang="ja-JP" sz="900" dirty="0">
                <a:solidFill>
                  <a:srgbClr val="000000"/>
                </a:solidFill>
                <a:latin typeface="Artifakt ElementOfc"/>
                <a:ea typeface="Meiryo" panose="020B0604030504040204" pitchFamily="34" charset="-128"/>
                <a:hlinkClick r:id="rId6">
                  <a:extLst>
                    <a:ext uri="{A12FA001-AC4F-418D-AE19-62706E023703}">
                      <ahyp:hlinkClr xmlns:ahyp="http://schemas.microsoft.com/office/drawing/2018/hyperlinkcolor" val="tx"/>
                    </a:ext>
                  </a:extLst>
                </a:hlinkClick>
              </a:rPr>
              <a:t>Sustainable </a:t>
            </a:r>
            <a:r>
              <a:rPr lang="en-US" altLang="ja-JP" sz="900" dirty="0">
                <a:solidFill>
                  <a:srgbClr val="000000"/>
                </a:solidFill>
                <a:latin typeface="Artifakt ElementOfc"/>
                <a:ea typeface="Meiryo" panose="020B0604030504040204" pitchFamily="34" charset="-128"/>
                <a:hlinkClick r:id="rId6"/>
              </a:rPr>
              <a:t>Energy Technologies</a:t>
            </a:r>
            <a:r>
              <a:rPr lang="ja-JP" altLang="en-US" sz="900" dirty="0">
                <a:solidFill>
                  <a:srgbClr val="000000"/>
                </a:solidFill>
                <a:latin typeface="Artifakt ElementOfc"/>
                <a:ea typeface="Meiryo" panose="020B0604030504040204" pitchFamily="34" charset="-128"/>
                <a:hlinkClick r:id="rId6">
                  <a:extLst>
                    <a:ext uri="{A12FA001-AC4F-418D-AE19-62706E023703}">
                      <ahyp:hlinkClr xmlns:ahyp="http://schemas.microsoft.com/office/drawing/2018/hyperlinkcolor" val="tx"/>
                    </a:ext>
                  </a:extLst>
                </a:hlinkClick>
              </a:rPr>
              <a:t> モジュール</a:t>
            </a:r>
            <a:endParaRPr lang="ja-JP" altLang="en-US" sz="900" dirty="0">
              <a:solidFill>
                <a:srgbClr val="000000"/>
              </a:solidFill>
              <a:latin typeface="Artifakt ElementOfc"/>
              <a:ea typeface="Meiryo" panose="020B0604030504040204" pitchFamily="34" charset="-128"/>
            </a:endParaRPr>
          </a:p>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en-US" altLang="ja-JP" sz="1050" b="1" dirty="0">
                <a:solidFill>
                  <a:srgbClr val="000000"/>
                </a:solidFill>
                <a:latin typeface="Artifakt ElementOfc"/>
                <a:ea typeface="Meiryo" panose="020B0604030504040204" pitchFamily="34" charset="-128"/>
                <a:hlinkClick r:id="rId7"/>
              </a:rPr>
              <a:t>Engineering for One Planet (EOP)</a:t>
            </a:r>
            <a:endParaRPr lang="ja-JP" altLang="en-US" sz="1050" b="1" dirty="0">
              <a:solidFill>
                <a:srgbClr val="000000"/>
              </a:solidFill>
              <a:latin typeface="Artifakt ElementOfc"/>
              <a:ea typeface="Meiryo" panose="020B0604030504040204" pitchFamily="34" charset="-128"/>
            </a:endParaRPr>
          </a:p>
          <a:p>
            <a:pPr marL="274320" lvl="1" indent="-137160" defTabSz="913223" rtl="0" fontAlgn="base">
              <a:lnSpc>
                <a:spcPct val="100000"/>
              </a:lnSpc>
              <a:spcBef>
                <a:spcPts val="0"/>
              </a:spcBef>
              <a:spcAft>
                <a:spcPts val="400"/>
              </a:spcAft>
              <a:buClr>
                <a:schemeClr val="tx2"/>
              </a:buClr>
              <a:buFont typeface="Courier New" panose="02070309020205020404" pitchFamily="49" charset="0"/>
              <a:buChar char="o"/>
              <a:defRPr/>
            </a:pPr>
            <a:r>
              <a:rPr lang="ja-JP" altLang="en-US" sz="900" dirty="0">
                <a:solidFill>
                  <a:srgbClr val="000000"/>
                </a:solidFill>
                <a:latin typeface="Artifakt ElementOfc"/>
                <a:ea typeface="Meiryo" panose="020B0604030504040204" pitchFamily="34" charset="-128"/>
              </a:rPr>
              <a:t>システム思考に関するトピック </a:t>
            </a:r>
          </a:p>
          <a:p>
            <a:pPr marL="41148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en-US" altLang="ja-JP" sz="900" dirty="0">
                <a:solidFill>
                  <a:srgbClr val="000000"/>
                </a:solidFill>
                <a:latin typeface="Artifakt ElementOfc"/>
                <a:ea typeface="Meiryo" panose="020B0604030504040204" pitchFamily="34" charset="-128"/>
                <a:hlinkClick r:id="rId8"/>
              </a:rPr>
              <a:t>EOP Framework</a:t>
            </a:r>
            <a:r>
              <a:rPr lang="ja-JP" altLang="en-US" sz="900" dirty="0">
                <a:solidFill>
                  <a:srgbClr val="000000"/>
                </a:solidFill>
                <a:latin typeface="Artifakt ElementOfc"/>
                <a:ea typeface="Meiryo" panose="020B0604030504040204" pitchFamily="34" charset="-128"/>
              </a:rPr>
              <a:t> の </a:t>
            </a:r>
            <a:r>
              <a:rPr lang="en-US" altLang="ja-JP" sz="900" dirty="0">
                <a:solidFill>
                  <a:srgbClr val="000000"/>
                </a:solidFill>
                <a:latin typeface="Artifakt ElementOfc"/>
                <a:ea typeface="Meiryo" panose="020B0604030504040204" pitchFamily="34" charset="-128"/>
              </a:rPr>
              <a:t>13 </a:t>
            </a:r>
            <a:r>
              <a:rPr lang="ja-JP" altLang="en-US" sz="900" dirty="0">
                <a:solidFill>
                  <a:srgbClr val="000000"/>
                </a:solidFill>
                <a:latin typeface="Artifakt ElementOfc"/>
                <a:ea typeface="Meiryo" panose="020B0604030504040204" pitchFamily="34" charset="-128"/>
              </a:rPr>
              <a:t>ページ </a:t>
            </a:r>
          </a:p>
          <a:p>
            <a:pPr marL="411480" lvl="1" indent="-137160" defTabSz="913223" rtl="0" fontAlgn="base">
              <a:lnSpc>
                <a:spcPct val="100000"/>
              </a:lnSpc>
              <a:spcBef>
                <a:spcPts val="0"/>
              </a:spcBef>
              <a:spcAft>
                <a:spcPts val="1200"/>
              </a:spcAft>
              <a:buClr>
                <a:schemeClr val="tx2"/>
              </a:buClr>
              <a:buFont typeface="Wingdings 2" panose="05020102010507070707" pitchFamily="18" charset="2"/>
              <a:buChar char=""/>
              <a:defRPr/>
            </a:pPr>
            <a:r>
              <a:rPr lang="en-US" altLang="ja-JP" sz="900" dirty="0" err="1">
                <a:solidFill>
                  <a:srgbClr val="000000"/>
                </a:solidFill>
                <a:latin typeface="Artifakt ElementOfc"/>
                <a:ea typeface="Meiryo" panose="020B0604030504040204" pitchFamily="34" charset="-128"/>
                <a:hlinkClick r:id="rId9">
                  <a:extLst>
                    <a:ext uri="{A12FA001-AC4F-418D-AE19-62706E023703}">
                      <ahyp:hlinkClr xmlns:ahyp="http://schemas.microsoft.com/office/drawing/2018/hyperlinkcolor" val="tx"/>
                    </a:ext>
                  </a:extLst>
                </a:hlinkClick>
              </a:rPr>
              <a:t>Quickstart</a:t>
            </a:r>
            <a:r>
              <a:rPr lang="en-US" altLang="ja-JP" sz="900" dirty="0">
                <a:solidFill>
                  <a:srgbClr val="000000"/>
                </a:solidFill>
                <a:latin typeface="Artifakt ElementOfc"/>
                <a:ea typeface="Meiryo" panose="020B0604030504040204" pitchFamily="34" charset="-128"/>
                <a:hlinkClick r:id="rId9">
                  <a:extLst>
                    <a:ext uri="{A12FA001-AC4F-418D-AE19-62706E023703}">
                      <ahyp:hlinkClr xmlns:ahyp="http://schemas.microsoft.com/office/drawing/2018/hyperlinkcolor" val="tx"/>
                    </a:ext>
                  </a:extLst>
                </a:hlinkClick>
              </a:rPr>
              <a:t> </a:t>
            </a:r>
            <a:r>
              <a:rPr lang="en-US" altLang="ja-JP" sz="900" dirty="0">
                <a:solidFill>
                  <a:srgbClr val="000000"/>
                </a:solidFill>
                <a:latin typeface="Artifakt ElementOfc"/>
                <a:ea typeface="Meiryo" panose="020B0604030504040204" pitchFamily="34" charset="-128"/>
                <a:hlinkClick r:id="rId9"/>
              </a:rPr>
              <a:t>Activity </a:t>
            </a:r>
            <a:r>
              <a:rPr lang="en-US" altLang="ja-JP" sz="900" dirty="0">
                <a:solidFill>
                  <a:srgbClr val="000000"/>
                </a:solidFill>
                <a:latin typeface="Artifakt ElementOfc"/>
                <a:ea typeface="Meiryo" panose="020B0604030504040204" pitchFamily="34" charset="-128"/>
                <a:hlinkClick r:id="rId9">
                  <a:extLst>
                    <a:ext uri="{A12FA001-AC4F-418D-AE19-62706E023703}">
                      <ahyp:hlinkClr xmlns:ahyp="http://schemas.microsoft.com/office/drawing/2018/hyperlinkcolor" val="tx"/>
                    </a:ext>
                  </a:extLst>
                </a:hlinkClick>
              </a:rPr>
              <a:t>Guide</a:t>
            </a:r>
            <a:r>
              <a:rPr lang="ja-JP" altLang="en-US" sz="900" dirty="0">
                <a:solidFill>
                  <a:srgbClr val="000000"/>
                </a:solidFill>
                <a:latin typeface="Artifakt ElementOfc"/>
                <a:ea typeface="Meiryo" panose="020B0604030504040204" pitchFamily="34" charset="-128"/>
              </a:rPr>
              <a:t> の </a:t>
            </a:r>
            <a:r>
              <a:rPr lang="en-US" altLang="ja-JP" sz="900" dirty="0">
                <a:solidFill>
                  <a:srgbClr val="000000"/>
                </a:solidFill>
                <a:latin typeface="Artifakt ElementOfc"/>
                <a:ea typeface="Meiryo" panose="020B0604030504040204" pitchFamily="34" charset="-128"/>
              </a:rPr>
              <a:t>4 </a:t>
            </a:r>
            <a:r>
              <a:rPr lang="ja-JP" altLang="en-US" sz="900" dirty="0">
                <a:solidFill>
                  <a:srgbClr val="000000"/>
                </a:solidFill>
                <a:latin typeface="Artifakt ElementOfc"/>
                <a:ea typeface="Meiryo" panose="020B0604030504040204" pitchFamily="34" charset="-128"/>
              </a:rPr>
              <a:t>～ </a:t>
            </a:r>
            <a:r>
              <a:rPr lang="en-US" altLang="ja-JP" sz="900" dirty="0">
                <a:solidFill>
                  <a:srgbClr val="000000"/>
                </a:solidFill>
                <a:latin typeface="Artifakt ElementOfc"/>
                <a:ea typeface="Meiryo" panose="020B0604030504040204" pitchFamily="34" charset="-128"/>
              </a:rPr>
              <a:t>5 </a:t>
            </a:r>
            <a:r>
              <a:rPr lang="ja-JP" altLang="en-US" sz="900" dirty="0">
                <a:solidFill>
                  <a:srgbClr val="000000"/>
                </a:solidFill>
                <a:latin typeface="Artifakt ElementOfc"/>
                <a:ea typeface="Meiryo" panose="020B0604030504040204" pitchFamily="34" charset="-128"/>
              </a:rPr>
              <a:t>ページ </a:t>
            </a:r>
          </a:p>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ja-JP" altLang="en-US" sz="1050" b="1" dirty="0">
                <a:solidFill>
                  <a:srgbClr val="000000"/>
                </a:solidFill>
                <a:latin typeface="Artifakt ElementOfc"/>
                <a:ea typeface="Meiryo" panose="020B0604030504040204" pitchFamily="34" charset="-128"/>
                <a:hlinkClick r:id="rId10"/>
              </a:rPr>
              <a:t>設計とサステナビリティのための </a:t>
            </a:r>
            <a:r>
              <a:rPr lang="en-US" altLang="ja-JP" sz="1050" b="1" dirty="0" err="1">
                <a:solidFill>
                  <a:srgbClr val="000000"/>
                </a:solidFill>
                <a:latin typeface="Artifakt ElementOfc"/>
                <a:ea typeface="Meiryo" panose="020B0604030504040204" pitchFamily="34" charset="-128"/>
                <a:hlinkClick r:id="rId10"/>
              </a:rPr>
              <a:t>VentureWell</a:t>
            </a:r>
            <a:r>
              <a:rPr lang="en-US" altLang="ja-JP" sz="1050" b="1" dirty="0">
                <a:solidFill>
                  <a:srgbClr val="000000"/>
                </a:solidFill>
                <a:latin typeface="Artifakt ElementOfc"/>
                <a:ea typeface="Meiryo" panose="020B0604030504040204" pitchFamily="34" charset="-128"/>
                <a:hlinkClick r:id="rId10"/>
              </a:rPr>
              <a:t> </a:t>
            </a:r>
            <a:r>
              <a:rPr lang="ja-JP" altLang="en-US" sz="1050" b="1" dirty="0">
                <a:solidFill>
                  <a:srgbClr val="000000"/>
                </a:solidFill>
                <a:latin typeface="Artifakt ElementOfc"/>
                <a:ea typeface="Meiryo" panose="020B0604030504040204" pitchFamily="34" charset="-128"/>
                <a:hlinkClick r:id="rId10"/>
              </a:rPr>
              <a:t>ツール</a:t>
            </a:r>
            <a:endParaRPr lang="ja-JP" altLang="en-US" sz="1050" b="1" dirty="0">
              <a:solidFill>
                <a:srgbClr val="000000"/>
              </a:solidFill>
              <a:latin typeface="Artifakt ElementOfc"/>
              <a:ea typeface="Meiryo" panose="020B0604030504040204" pitchFamily="34" charset="-128"/>
              <a:hlinkClick r:id="rId10">
                <a:extLst>
                  <a:ext uri="{A12FA001-AC4F-418D-AE19-62706E023703}">
                    <ahyp:hlinkClr xmlns:ahyp="http://schemas.microsoft.com/office/drawing/2018/hyperlinkcolor" val="tx"/>
                  </a:ext>
                </a:extLst>
              </a:hlinkClick>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en-US" altLang="ja-JP" sz="900" dirty="0">
                <a:solidFill>
                  <a:srgbClr val="000000"/>
                </a:solidFill>
                <a:latin typeface="Artifakt ElementOfc"/>
                <a:ea typeface="Meiryo" panose="020B0604030504040204" pitchFamily="34" charset="-128"/>
                <a:hlinkClick r:id="rId11">
                  <a:extLst>
                    <a:ext uri="{A12FA001-AC4F-418D-AE19-62706E023703}">
                      <ahyp:hlinkClr xmlns:ahyp="http://schemas.microsoft.com/office/drawing/2018/hyperlinkcolor" val="tx"/>
                    </a:ext>
                  </a:extLst>
                </a:hlinkClick>
              </a:rPr>
              <a:t>Energy </a:t>
            </a:r>
            <a:r>
              <a:rPr lang="en-US" altLang="ja-JP" sz="900" dirty="0">
                <a:solidFill>
                  <a:srgbClr val="000000"/>
                </a:solidFill>
                <a:latin typeface="Artifakt ElementOfc"/>
                <a:ea typeface="Meiryo" panose="020B0604030504040204" pitchFamily="34" charset="-128"/>
                <a:hlinkClick r:id="rId11"/>
              </a:rPr>
              <a:t>Effectiveness</a:t>
            </a:r>
            <a:r>
              <a:rPr lang="ja-JP" altLang="en-US" sz="900" dirty="0">
                <a:solidFill>
                  <a:srgbClr val="000000"/>
                </a:solidFill>
                <a:latin typeface="Artifakt ElementOfc"/>
                <a:ea typeface="Meiryo" panose="020B0604030504040204" pitchFamily="34" charset="-128"/>
                <a:hlinkClick r:id="rId11">
                  <a:extLst>
                    <a:ext uri="{A12FA001-AC4F-418D-AE19-62706E023703}">
                      <ahyp:hlinkClr xmlns:ahyp="http://schemas.microsoft.com/office/drawing/2018/hyperlinkcolor" val="tx"/>
                    </a:ext>
                  </a:extLst>
                </a:hlinkClick>
              </a:rPr>
              <a:t> モジュール</a:t>
            </a:r>
            <a:r>
              <a:rPr lang="ja-JP" altLang="en-US" sz="900" dirty="0">
                <a:solidFill>
                  <a:srgbClr val="000000"/>
                </a:solidFill>
                <a:latin typeface="Artifakt ElementOfc"/>
                <a:ea typeface="Meiryo" panose="020B0604030504040204" pitchFamily="34" charset="-128"/>
              </a:rPr>
              <a:t> </a:t>
            </a:r>
            <a:endParaRPr lang="ja-JP" altLang="en-US" sz="750" dirty="0">
              <a:solidFill>
                <a:srgbClr val="000000"/>
              </a:solidFill>
              <a:latin typeface="Artifakt ElementOfc"/>
              <a:ea typeface="Meiryo" panose="020B0604030504040204" pitchFamily="34" charset="-128"/>
            </a:endParaRPr>
          </a:p>
        </p:txBody>
      </p:sp>
      <p:grpSp>
        <p:nvGrpSpPr>
          <p:cNvPr id="36" name="Group 35">
            <a:extLst>
              <a:ext uri="{FF2B5EF4-FFF2-40B4-BE49-F238E27FC236}">
                <a16:creationId xmlns:a16="http://schemas.microsoft.com/office/drawing/2014/main" id="{2978F928-B42F-206C-7631-3EAD4F91676F}"/>
              </a:ext>
            </a:extLst>
          </p:cNvPr>
          <p:cNvGrpSpPr/>
          <p:nvPr/>
        </p:nvGrpSpPr>
        <p:grpSpPr>
          <a:xfrm>
            <a:off x="368490" y="1187450"/>
            <a:ext cx="2656650" cy="946428"/>
            <a:chOff x="368490" y="1187450"/>
            <a:chExt cx="2656650" cy="946428"/>
          </a:xfrm>
        </p:grpSpPr>
        <p:sp>
          <p:nvSpPr>
            <p:cNvPr id="10" name="TextBox 9">
              <a:extLst>
                <a:ext uri="{FF2B5EF4-FFF2-40B4-BE49-F238E27FC236}">
                  <a16:creationId xmlns:a16="http://schemas.microsoft.com/office/drawing/2014/main" id="{48BA5FDE-E12A-46AF-B6C8-7883C8D3888D}"/>
                </a:ext>
              </a:extLst>
            </p:cNvPr>
            <p:cNvSpPr txBox="1"/>
            <p:nvPr/>
          </p:nvSpPr>
          <p:spPr>
            <a:xfrm>
              <a:off x="731234" y="1201372"/>
              <a:ext cx="2293906" cy="932506"/>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100" dirty="0">
                  <a:solidFill>
                    <a:schemeClr val="bg1"/>
                  </a:solidFill>
                  <a:latin typeface="Artifakt ElementOfc"/>
                  <a:ea typeface="Meiryo" panose="020B0604030504040204" pitchFamily="34" charset="-128"/>
                </a:rPr>
                <a:t>製造における材料の浪費、エネルギー消費、および水の使用量を最小限に抑え、製品の環境フットプリント全体を削減することにより、リソースの使用を最適化する。</a:t>
              </a:r>
            </a:p>
          </p:txBody>
        </p:sp>
        <p:grpSp>
          <p:nvGrpSpPr>
            <p:cNvPr id="14" name="Group 13">
              <a:extLst>
                <a:ext uri="{FF2B5EF4-FFF2-40B4-BE49-F238E27FC236}">
                  <a16:creationId xmlns:a16="http://schemas.microsoft.com/office/drawing/2014/main" id="{4C58128E-FB01-0C96-59BB-9ECC442DA00A}"/>
                </a:ext>
              </a:extLst>
            </p:cNvPr>
            <p:cNvGrpSpPr/>
            <p:nvPr/>
          </p:nvGrpSpPr>
          <p:grpSpPr>
            <a:xfrm>
              <a:off x="368490" y="1187450"/>
              <a:ext cx="239322" cy="239813"/>
              <a:chOff x="4864100" y="1450875"/>
              <a:chExt cx="274320" cy="274883"/>
            </a:xfrm>
            <a:solidFill>
              <a:schemeClr val="accent3"/>
            </a:solidFill>
          </p:grpSpPr>
          <p:sp>
            <p:nvSpPr>
              <p:cNvPr id="15" name="Freeform 257">
                <a:extLst>
                  <a:ext uri="{FF2B5EF4-FFF2-40B4-BE49-F238E27FC236}">
                    <a16:creationId xmlns:a16="http://schemas.microsoft.com/office/drawing/2014/main" id="{48343CEC-0A7C-950B-81C4-486275CCA84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16" name="Freeform 258">
                <a:extLst>
                  <a:ext uri="{FF2B5EF4-FFF2-40B4-BE49-F238E27FC236}">
                    <a16:creationId xmlns:a16="http://schemas.microsoft.com/office/drawing/2014/main" id="{946113FE-4A69-1BFB-A255-E565354E0665}"/>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35" name="Group 34">
            <a:extLst>
              <a:ext uri="{FF2B5EF4-FFF2-40B4-BE49-F238E27FC236}">
                <a16:creationId xmlns:a16="http://schemas.microsoft.com/office/drawing/2014/main" id="{931FD18C-BAB3-A880-C598-8A9934069D89}"/>
              </a:ext>
            </a:extLst>
          </p:cNvPr>
          <p:cNvGrpSpPr/>
          <p:nvPr/>
        </p:nvGrpSpPr>
        <p:grpSpPr>
          <a:xfrm>
            <a:off x="368490" y="2396151"/>
            <a:ext cx="2656650" cy="831335"/>
            <a:chOff x="368490" y="2480552"/>
            <a:chExt cx="2656650" cy="831335"/>
          </a:xfrm>
        </p:grpSpPr>
        <p:sp>
          <p:nvSpPr>
            <p:cNvPr id="17" name="TextBox 16">
              <a:extLst>
                <a:ext uri="{FF2B5EF4-FFF2-40B4-BE49-F238E27FC236}">
                  <a16:creationId xmlns:a16="http://schemas.microsoft.com/office/drawing/2014/main" id="{7518CC26-3A71-EE11-6473-EE6B102176AE}"/>
                </a:ext>
              </a:extLst>
            </p:cNvPr>
            <p:cNvSpPr txBox="1"/>
            <p:nvPr/>
          </p:nvSpPr>
          <p:spPr>
            <a:xfrm>
              <a:off x="731234" y="2480552"/>
              <a:ext cx="2293906" cy="831335"/>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100" dirty="0">
                  <a:solidFill>
                    <a:schemeClr val="bg1"/>
                  </a:solidFill>
                  <a:latin typeface="Artifakt ElementOfc"/>
                  <a:ea typeface="Meiryo" panose="020B0604030504040204" pitchFamily="34" charset="-128"/>
                </a:rPr>
                <a:t>エネルギー消費と温室効果ガス排出量を削減する技術や慣行を活用し、エネルギー効率の高い製品および製造プロセスを設計する。</a:t>
              </a:r>
            </a:p>
          </p:txBody>
        </p:sp>
        <p:grpSp>
          <p:nvGrpSpPr>
            <p:cNvPr id="18" name="Group 17">
              <a:extLst>
                <a:ext uri="{FF2B5EF4-FFF2-40B4-BE49-F238E27FC236}">
                  <a16:creationId xmlns:a16="http://schemas.microsoft.com/office/drawing/2014/main" id="{0A9BB69C-C9CD-39F7-07D6-ECC4CDEF9848}"/>
                </a:ext>
              </a:extLst>
            </p:cNvPr>
            <p:cNvGrpSpPr/>
            <p:nvPr/>
          </p:nvGrpSpPr>
          <p:grpSpPr>
            <a:xfrm>
              <a:off x="368490" y="2534467"/>
              <a:ext cx="239322" cy="239813"/>
              <a:chOff x="4864100" y="1450875"/>
              <a:chExt cx="274320" cy="274883"/>
            </a:xfrm>
            <a:solidFill>
              <a:schemeClr val="accent3"/>
            </a:solidFill>
          </p:grpSpPr>
          <p:sp>
            <p:nvSpPr>
              <p:cNvPr id="19" name="Freeform 257">
                <a:extLst>
                  <a:ext uri="{FF2B5EF4-FFF2-40B4-BE49-F238E27FC236}">
                    <a16:creationId xmlns:a16="http://schemas.microsoft.com/office/drawing/2014/main" id="{D2F8B980-11C2-270B-617B-D8A0DBBDB372}"/>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20" name="Freeform 258">
                <a:extLst>
                  <a:ext uri="{FF2B5EF4-FFF2-40B4-BE49-F238E27FC236}">
                    <a16:creationId xmlns:a16="http://schemas.microsoft.com/office/drawing/2014/main" id="{54560FDD-AEC2-5668-8552-E1969A91C001}"/>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33" name="Group 32">
            <a:extLst>
              <a:ext uri="{FF2B5EF4-FFF2-40B4-BE49-F238E27FC236}">
                <a16:creationId xmlns:a16="http://schemas.microsoft.com/office/drawing/2014/main" id="{E1866A9E-6F73-CDF0-56A8-1B8B2BC2352F}"/>
              </a:ext>
            </a:extLst>
          </p:cNvPr>
          <p:cNvGrpSpPr/>
          <p:nvPr/>
        </p:nvGrpSpPr>
        <p:grpSpPr>
          <a:xfrm>
            <a:off x="368490" y="3571705"/>
            <a:ext cx="2656650" cy="734891"/>
            <a:chOff x="368490" y="3754583"/>
            <a:chExt cx="2656650" cy="734891"/>
          </a:xfrm>
        </p:grpSpPr>
        <p:sp>
          <p:nvSpPr>
            <p:cNvPr id="25" name="TextBox 24">
              <a:extLst>
                <a:ext uri="{FF2B5EF4-FFF2-40B4-BE49-F238E27FC236}">
                  <a16:creationId xmlns:a16="http://schemas.microsoft.com/office/drawing/2014/main" id="{3C6703CE-D310-BEAB-6C7A-3D7B97C5D3C2}"/>
                </a:ext>
              </a:extLst>
            </p:cNvPr>
            <p:cNvSpPr txBox="1"/>
            <p:nvPr/>
          </p:nvSpPr>
          <p:spPr>
            <a:xfrm>
              <a:off x="731234" y="3754583"/>
              <a:ext cx="2293906" cy="734891"/>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100" dirty="0">
                  <a:solidFill>
                    <a:schemeClr val="bg1"/>
                  </a:solidFill>
                  <a:latin typeface="Artifakt ElementOfc"/>
                  <a:ea typeface="Meiryo" panose="020B0604030504040204" pitchFamily="34" charset="-128"/>
                </a:rPr>
                <a:t>輸送距離の短縮、在庫レベルの最小化、および責任ある調達源の推進により、サプライ チェーンを合理化し、</a:t>
              </a:r>
              <a:br>
                <a:rPr lang="ja-JP" altLang="en-US" sz="1100" dirty="0">
                  <a:solidFill>
                    <a:schemeClr val="bg1"/>
                  </a:solidFill>
                  <a:latin typeface="Artifakt ElementOfc"/>
                  <a:ea typeface="Meiryo" panose="020B0604030504040204" pitchFamily="34" charset="-128"/>
                </a:rPr>
              </a:br>
              <a:r>
                <a:rPr lang="ja-JP" altLang="en-US" sz="1100" dirty="0">
                  <a:solidFill>
                    <a:schemeClr val="bg1"/>
                  </a:solidFill>
                  <a:latin typeface="Artifakt ElementOfc"/>
                  <a:ea typeface="Meiryo" panose="020B0604030504040204" pitchFamily="34" charset="-128"/>
                </a:rPr>
                <a:t>排出と環境への影響を削減する。</a:t>
              </a:r>
            </a:p>
          </p:txBody>
        </p:sp>
        <p:grpSp>
          <p:nvGrpSpPr>
            <p:cNvPr id="30" name="Group 29">
              <a:extLst>
                <a:ext uri="{FF2B5EF4-FFF2-40B4-BE49-F238E27FC236}">
                  <a16:creationId xmlns:a16="http://schemas.microsoft.com/office/drawing/2014/main" id="{43B1065A-814A-7D2A-38C1-8D6BAF6F1402}"/>
                </a:ext>
              </a:extLst>
            </p:cNvPr>
            <p:cNvGrpSpPr/>
            <p:nvPr/>
          </p:nvGrpSpPr>
          <p:grpSpPr>
            <a:xfrm>
              <a:off x="368490" y="3754583"/>
              <a:ext cx="239322" cy="239813"/>
              <a:chOff x="4864100" y="1450875"/>
              <a:chExt cx="274320" cy="274883"/>
            </a:xfrm>
            <a:solidFill>
              <a:schemeClr val="accent3"/>
            </a:solidFill>
          </p:grpSpPr>
          <p:sp>
            <p:nvSpPr>
              <p:cNvPr id="31" name="Freeform 257">
                <a:extLst>
                  <a:ext uri="{FF2B5EF4-FFF2-40B4-BE49-F238E27FC236}">
                    <a16:creationId xmlns:a16="http://schemas.microsoft.com/office/drawing/2014/main" id="{EC83AD3F-A821-B11D-BA1A-A675E777BB7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32" name="Freeform 258">
                <a:extLst>
                  <a:ext uri="{FF2B5EF4-FFF2-40B4-BE49-F238E27FC236}">
                    <a16:creationId xmlns:a16="http://schemas.microsoft.com/office/drawing/2014/main" id="{DA3B9684-A9B8-EFB1-C7EA-01CF0E03853B}"/>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sp>
        <p:nvSpPr>
          <p:cNvPr id="5" name="Text Placeholder 20">
            <a:extLst>
              <a:ext uri="{FF2B5EF4-FFF2-40B4-BE49-F238E27FC236}">
                <a16:creationId xmlns:a16="http://schemas.microsoft.com/office/drawing/2014/main" id="{76A88182-40C0-3C92-0449-E8532E322B2B}"/>
              </a:ext>
            </a:extLst>
          </p:cNvPr>
          <p:cNvSpPr txBox="1">
            <a:spLocks/>
          </p:cNvSpPr>
          <p:nvPr/>
        </p:nvSpPr>
        <p:spPr>
          <a:xfrm>
            <a:off x="3967134" y="3283394"/>
            <a:ext cx="4502850" cy="1311443"/>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en-US" altLang="ja-JP" sz="1000" dirty="0" err="1">
                <a:solidFill>
                  <a:srgbClr val="000000"/>
                </a:solidFill>
                <a:latin typeface="Artifakt ElementOfc"/>
                <a:ea typeface="Meiryo" panose="020B0604030504040204" pitchFamily="34" charset="-128"/>
                <a:hlinkClick r:id="rId12"/>
              </a:rPr>
              <a:t>EnergyPlus</a:t>
            </a:r>
            <a:r>
              <a:rPr lang="ja-JP" altLang="en-US" sz="1000" dirty="0">
                <a:solidFill>
                  <a:srgbClr val="000000"/>
                </a:solidFill>
                <a:latin typeface="Artifakt ElementOfc"/>
                <a:ea typeface="Meiryo" panose="020B0604030504040204" pitchFamily="34" charset="-128"/>
              </a:rPr>
              <a:t> </a:t>
            </a:r>
            <a:r>
              <a:rPr lang="en-US" altLang="ja-JP" sz="1000" dirty="0">
                <a:solidFill>
                  <a:srgbClr val="000000"/>
                </a:solidFill>
                <a:latin typeface="Artifakt ElementOfc"/>
                <a:ea typeface="Meiryo" panose="020B0604030504040204" pitchFamily="34" charset="-128"/>
              </a:rPr>
              <a:t>- </a:t>
            </a:r>
            <a:r>
              <a:rPr lang="ja-JP" altLang="en-US" sz="1000" dirty="0">
                <a:solidFill>
                  <a:srgbClr val="000000"/>
                </a:solidFill>
                <a:latin typeface="Artifakt ElementOfc"/>
                <a:ea typeface="Meiryo" panose="020B0604030504040204" pitchFamily="34" charset="-128"/>
              </a:rPr>
              <a:t>エネルギー消費と水の使用量をモデル化する、建物のエネルギー シミュレーション </a:t>
            </a: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en-US" altLang="ja-JP" sz="1000" dirty="0">
                <a:solidFill>
                  <a:srgbClr val="000000"/>
                </a:solidFill>
                <a:latin typeface="Artifakt ElementOfc"/>
                <a:ea typeface="Meiryo" panose="020B0604030504040204" pitchFamily="34" charset="-128"/>
                <a:hlinkClick r:id="rId13"/>
              </a:rPr>
              <a:t>Autodesk Green Building Studio</a:t>
            </a:r>
            <a:r>
              <a:rPr lang="ja-JP" altLang="en-US" sz="1000" dirty="0">
                <a:solidFill>
                  <a:srgbClr val="000000"/>
                </a:solidFill>
                <a:latin typeface="Artifakt ElementOfc"/>
                <a:ea typeface="Meiryo" panose="020B0604030504040204" pitchFamily="34" charset="-128"/>
              </a:rPr>
              <a:t> </a:t>
            </a:r>
            <a:r>
              <a:rPr lang="en-US" altLang="ja-JP" sz="1000" dirty="0">
                <a:solidFill>
                  <a:srgbClr val="000000"/>
                </a:solidFill>
                <a:latin typeface="Artifakt ElementOfc"/>
                <a:ea typeface="Meiryo" panose="020B0604030504040204" pitchFamily="34" charset="-128"/>
              </a:rPr>
              <a:t>- </a:t>
            </a:r>
            <a:r>
              <a:rPr lang="ja-JP" altLang="en-US" sz="1000" dirty="0">
                <a:solidFill>
                  <a:srgbClr val="000000"/>
                </a:solidFill>
                <a:latin typeface="Artifakt ElementOfc"/>
                <a:ea typeface="Meiryo" panose="020B0604030504040204" pitchFamily="34" charset="-128"/>
              </a:rPr>
              <a:t>建物のパフォーマンスの最適化シミュレータ</a:t>
            </a: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en-US" altLang="ja-JP" sz="1000" dirty="0">
                <a:solidFill>
                  <a:srgbClr val="000000"/>
                </a:solidFill>
                <a:latin typeface="Artifakt ElementOfc"/>
                <a:ea typeface="Meiryo" panose="020B0604030504040204" pitchFamily="34" charset="-128"/>
                <a:hlinkClick r:id="rId14"/>
              </a:rPr>
              <a:t>VITO </a:t>
            </a:r>
            <a:r>
              <a:rPr lang="en-US" altLang="ja-JP" sz="1000" dirty="0" err="1">
                <a:solidFill>
                  <a:srgbClr val="000000"/>
                </a:solidFill>
                <a:latin typeface="Artifakt ElementOfc"/>
                <a:ea typeface="Meiryo" panose="020B0604030504040204" pitchFamily="34" charset="-128"/>
                <a:hlinkClick r:id="rId14"/>
              </a:rPr>
              <a:t>Ecolizer</a:t>
            </a:r>
            <a:r>
              <a:rPr lang="en-US" altLang="ja-JP" sz="1000" dirty="0">
                <a:solidFill>
                  <a:srgbClr val="000000"/>
                </a:solidFill>
                <a:latin typeface="Artifakt ElementOfc"/>
                <a:ea typeface="Meiryo" panose="020B0604030504040204" pitchFamily="34" charset="-128"/>
                <a:hlinkClick r:id="rId14"/>
              </a:rPr>
              <a:t> 2.0</a:t>
            </a:r>
            <a:r>
              <a:rPr lang="ja-JP" altLang="en-US" sz="1000" dirty="0">
                <a:solidFill>
                  <a:srgbClr val="000000"/>
                </a:solidFill>
                <a:latin typeface="Artifakt ElementOfc"/>
                <a:ea typeface="Meiryo" panose="020B0604030504040204" pitchFamily="34" charset="-128"/>
              </a:rPr>
              <a:t> </a:t>
            </a:r>
            <a:r>
              <a:rPr lang="en-US" altLang="ja-JP" sz="1000" dirty="0">
                <a:solidFill>
                  <a:srgbClr val="000000"/>
                </a:solidFill>
                <a:latin typeface="Artifakt ElementOfc"/>
                <a:ea typeface="Meiryo" panose="020B0604030504040204" pitchFamily="34" charset="-128"/>
              </a:rPr>
              <a:t>- </a:t>
            </a:r>
            <a:r>
              <a:rPr lang="ja-JP" altLang="en-US" sz="1000" dirty="0">
                <a:solidFill>
                  <a:srgbClr val="000000"/>
                </a:solidFill>
                <a:latin typeface="Artifakt ElementOfc"/>
                <a:ea typeface="Meiryo" panose="020B0604030504040204" pitchFamily="34" charset="-128"/>
              </a:rPr>
              <a:t>製品による環境への影響とサステナビリティの評価ツール </a:t>
            </a:r>
          </a:p>
        </p:txBody>
      </p:sp>
    </p:spTree>
    <p:extLst>
      <p:ext uri="{BB962C8B-B14F-4D97-AF65-F5344CB8AC3E}">
        <p14:creationId xmlns:p14="http://schemas.microsoft.com/office/powerpoint/2010/main" val="412823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398571"/>
          </a:xfrm>
        </p:spPr>
        <p:txBody>
          <a:bodyPr rtlCol="0"/>
          <a:lstStyle/>
          <a:p>
            <a:pPr rtl="0"/>
            <a:r>
              <a:rPr lang="ja-JP" altLang="en-US" dirty="0">
                <a:solidFill>
                  <a:schemeClr val="bg1"/>
                </a:solidFill>
                <a:ea typeface="Meiryo" panose="020B0604030504040204" pitchFamily="34" charset="-128"/>
              </a:rPr>
              <a:t>製造</a:t>
            </a:r>
          </a:p>
        </p:txBody>
      </p:sp>
      <p:grpSp>
        <p:nvGrpSpPr>
          <p:cNvPr id="10" name="Group 9">
            <a:extLst>
              <a:ext uri="{FF2B5EF4-FFF2-40B4-BE49-F238E27FC236}">
                <a16:creationId xmlns:a16="http://schemas.microsoft.com/office/drawing/2014/main" id="{89A0B3FE-E218-9089-BB4B-CAAD8E94FD7F}"/>
              </a:ext>
            </a:extLst>
          </p:cNvPr>
          <p:cNvGrpSpPr/>
          <p:nvPr/>
        </p:nvGrpSpPr>
        <p:grpSpPr>
          <a:xfrm>
            <a:off x="368490" y="1187450"/>
            <a:ext cx="2656650" cy="912283"/>
            <a:chOff x="368490" y="1187450"/>
            <a:chExt cx="2656650" cy="912283"/>
          </a:xfrm>
        </p:grpSpPr>
        <p:sp>
          <p:nvSpPr>
            <p:cNvPr id="5" name="TextBox 4">
              <a:extLst>
                <a:ext uri="{FF2B5EF4-FFF2-40B4-BE49-F238E27FC236}">
                  <a16:creationId xmlns:a16="http://schemas.microsoft.com/office/drawing/2014/main" id="{560A2249-B8D4-0306-8ED1-C536A2CDD94D}"/>
                </a:ext>
              </a:extLst>
            </p:cNvPr>
            <p:cNvSpPr txBox="1"/>
            <p:nvPr/>
          </p:nvSpPr>
          <p:spPr>
            <a:xfrm>
              <a:off x="731234" y="1187450"/>
              <a:ext cx="2293906" cy="912283"/>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100" dirty="0">
                  <a:solidFill>
                    <a:schemeClr val="bg1"/>
                  </a:solidFill>
                  <a:latin typeface="Artifakt ElementOfc"/>
                  <a:ea typeface="Meiryo" panose="020B0604030504040204" pitchFamily="34" charset="-128"/>
                </a:rPr>
                <a:t>サステナブルな調達慣行を用い、</a:t>
              </a:r>
              <a:br>
                <a:rPr lang="ja-JP" altLang="en-US" sz="1100" dirty="0">
                  <a:solidFill>
                    <a:schemeClr val="bg1"/>
                  </a:solidFill>
                  <a:latin typeface="Artifakt ElementOfc"/>
                  <a:ea typeface="Meiryo" panose="020B0604030504040204" pitchFamily="34" charset="-128"/>
                </a:rPr>
              </a:br>
              <a:r>
                <a:rPr lang="ja-JP" altLang="en-US" sz="1100" dirty="0">
                  <a:solidFill>
                    <a:schemeClr val="bg1"/>
                  </a:solidFill>
                  <a:latin typeface="Artifakt ElementOfc"/>
                  <a:ea typeface="Meiryo" panose="020B0604030504040204" pitchFamily="34" charset="-128"/>
                </a:rPr>
                <a:t>責任ある形で材料とリソースを入手し、環境的および社会的影響を考慮するとともに、よりサステナブルなサプライ チェーンを推進する。</a:t>
              </a:r>
            </a:p>
          </p:txBody>
        </p:sp>
        <p:grpSp>
          <p:nvGrpSpPr>
            <p:cNvPr id="6" name="Group 5">
              <a:extLst>
                <a:ext uri="{FF2B5EF4-FFF2-40B4-BE49-F238E27FC236}">
                  <a16:creationId xmlns:a16="http://schemas.microsoft.com/office/drawing/2014/main" id="{A8E2285B-7858-A26E-A7C2-2A9691DC2D80}"/>
                </a:ext>
              </a:extLst>
            </p:cNvPr>
            <p:cNvGrpSpPr/>
            <p:nvPr/>
          </p:nvGrpSpPr>
          <p:grpSpPr>
            <a:xfrm>
              <a:off x="368490" y="1187450"/>
              <a:ext cx="239322" cy="239813"/>
              <a:chOff x="4864100" y="1450875"/>
              <a:chExt cx="274320" cy="274883"/>
            </a:xfrm>
            <a:solidFill>
              <a:schemeClr val="accent4"/>
            </a:solidFill>
          </p:grpSpPr>
          <p:sp>
            <p:nvSpPr>
              <p:cNvPr id="7" name="Freeform 257">
                <a:extLst>
                  <a:ext uri="{FF2B5EF4-FFF2-40B4-BE49-F238E27FC236}">
                    <a16:creationId xmlns:a16="http://schemas.microsoft.com/office/drawing/2014/main" id="{9773BC8C-8F74-1140-D139-C268AFF24A38}"/>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8" name="Freeform 258">
                <a:extLst>
                  <a:ext uri="{FF2B5EF4-FFF2-40B4-BE49-F238E27FC236}">
                    <a16:creationId xmlns:a16="http://schemas.microsoft.com/office/drawing/2014/main" id="{D662F790-6B1A-283B-4C7D-1A0B223B2D79}"/>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9" name="Group 8">
            <a:extLst>
              <a:ext uri="{FF2B5EF4-FFF2-40B4-BE49-F238E27FC236}">
                <a16:creationId xmlns:a16="http://schemas.microsoft.com/office/drawing/2014/main" id="{95C518FD-8DDD-D490-849A-075A8DDB22F9}"/>
              </a:ext>
            </a:extLst>
          </p:cNvPr>
          <p:cNvGrpSpPr/>
          <p:nvPr/>
        </p:nvGrpSpPr>
        <p:grpSpPr>
          <a:xfrm>
            <a:off x="368490" y="2497280"/>
            <a:ext cx="2656650" cy="823365"/>
            <a:chOff x="368490" y="2534467"/>
            <a:chExt cx="2656650" cy="823365"/>
          </a:xfrm>
        </p:grpSpPr>
        <p:sp>
          <p:nvSpPr>
            <p:cNvPr id="21" name="TextBox 20">
              <a:extLst>
                <a:ext uri="{FF2B5EF4-FFF2-40B4-BE49-F238E27FC236}">
                  <a16:creationId xmlns:a16="http://schemas.microsoft.com/office/drawing/2014/main" id="{7597A613-A7FE-9E6D-E5B1-6F01A991A1AC}"/>
                </a:ext>
              </a:extLst>
            </p:cNvPr>
            <p:cNvSpPr txBox="1"/>
            <p:nvPr/>
          </p:nvSpPr>
          <p:spPr>
            <a:xfrm>
              <a:off x="731234" y="2577599"/>
              <a:ext cx="2293906" cy="780233"/>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100" dirty="0">
                  <a:solidFill>
                    <a:schemeClr val="bg1"/>
                  </a:solidFill>
                  <a:latin typeface="Artifakt ElementOfc"/>
                  <a:ea typeface="Meiryo" panose="020B0604030504040204" pitchFamily="34" charset="-128"/>
                </a:rPr>
                <a:t>リサイクル、材料の再利用、および製品ライフサイクル全体における廃棄物の削減を優先する、クローズドループまたは円形の製造モデルを採用する。</a:t>
              </a:r>
            </a:p>
          </p:txBody>
        </p:sp>
        <p:grpSp>
          <p:nvGrpSpPr>
            <p:cNvPr id="22" name="Group 21">
              <a:extLst>
                <a:ext uri="{FF2B5EF4-FFF2-40B4-BE49-F238E27FC236}">
                  <a16:creationId xmlns:a16="http://schemas.microsoft.com/office/drawing/2014/main" id="{BD482E3D-C336-E6E8-F90A-14D4F3FBBFE0}"/>
                </a:ext>
              </a:extLst>
            </p:cNvPr>
            <p:cNvGrpSpPr/>
            <p:nvPr/>
          </p:nvGrpSpPr>
          <p:grpSpPr>
            <a:xfrm>
              <a:off x="368490" y="2534467"/>
              <a:ext cx="239322" cy="239813"/>
              <a:chOff x="4864100" y="1450875"/>
              <a:chExt cx="274320" cy="274883"/>
            </a:xfrm>
            <a:solidFill>
              <a:schemeClr val="accent4"/>
            </a:solidFill>
          </p:grpSpPr>
          <p:sp>
            <p:nvSpPr>
              <p:cNvPr id="23" name="Freeform 257">
                <a:extLst>
                  <a:ext uri="{FF2B5EF4-FFF2-40B4-BE49-F238E27FC236}">
                    <a16:creationId xmlns:a16="http://schemas.microsoft.com/office/drawing/2014/main" id="{F61A6D30-ED9F-407B-DCCB-2370E99FF35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24" name="Freeform 258">
                <a:extLst>
                  <a:ext uri="{FF2B5EF4-FFF2-40B4-BE49-F238E27FC236}">
                    <a16:creationId xmlns:a16="http://schemas.microsoft.com/office/drawing/2014/main" id="{D517D1F9-2B22-975D-4B98-E5109CB8C8A3}"/>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4" name="Group 3">
            <a:extLst>
              <a:ext uri="{FF2B5EF4-FFF2-40B4-BE49-F238E27FC236}">
                <a16:creationId xmlns:a16="http://schemas.microsoft.com/office/drawing/2014/main" id="{BCAE71A8-A47D-A488-3842-F2140D4E7DA9}"/>
              </a:ext>
            </a:extLst>
          </p:cNvPr>
          <p:cNvGrpSpPr/>
          <p:nvPr/>
        </p:nvGrpSpPr>
        <p:grpSpPr>
          <a:xfrm>
            <a:off x="368490" y="3641636"/>
            <a:ext cx="2656650" cy="847505"/>
            <a:chOff x="368490" y="3816785"/>
            <a:chExt cx="2656650" cy="847505"/>
          </a:xfrm>
        </p:grpSpPr>
        <p:sp>
          <p:nvSpPr>
            <p:cNvPr id="26" name="TextBox 25">
              <a:extLst>
                <a:ext uri="{FF2B5EF4-FFF2-40B4-BE49-F238E27FC236}">
                  <a16:creationId xmlns:a16="http://schemas.microsoft.com/office/drawing/2014/main" id="{402DE300-70E2-53BB-1853-FB74AC94C797}"/>
                </a:ext>
              </a:extLst>
            </p:cNvPr>
            <p:cNvSpPr txBox="1"/>
            <p:nvPr/>
          </p:nvSpPr>
          <p:spPr>
            <a:xfrm>
              <a:off x="731234" y="3816785"/>
              <a:ext cx="2293906" cy="847505"/>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100" dirty="0">
                  <a:solidFill>
                    <a:schemeClr val="bg1"/>
                  </a:solidFill>
                  <a:latin typeface="Artifakt ElementOfc"/>
                  <a:ea typeface="Meiryo" panose="020B0604030504040204" pitchFamily="34" charset="-128"/>
                </a:rPr>
                <a:t>廃棄物とリソース消費を削減し、サステナビリティに向けて製造プロセスを最適化するために、リーン生産原則を実施する。</a:t>
              </a:r>
            </a:p>
          </p:txBody>
        </p:sp>
        <p:grpSp>
          <p:nvGrpSpPr>
            <p:cNvPr id="27" name="Group 26">
              <a:extLst>
                <a:ext uri="{FF2B5EF4-FFF2-40B4-BE49-F238E27FC236}">
                  <a16:creationId xmlns:a16="http://schemas.microsoft.com/office/drawing/2014/main" id="{826F8A8A-C3A7-2784-40A9-468CB539CE4B}"/>
                </a:ext>
              </a:extLst>
            </p:cNvPr>
            <p:cNvGrpSpPr/>
            <p:nvPr/>
          </p:nvGrpSpPr>
          <p:grpSpPr>
            <a:xfrm>
              <a:off x="368490" y="3881483"/>
              <a:ext cx="239322" cy="239813"/>
              <a:chOff x="4864100" y="1450875"/>
              <a:chExt cx="274320" cy="274883"/>
            </a:xfrm>
            <a:solidFill>
              <a:schemeClr val="accent4"/>
            </a:solidFill>
          </p:grpSpPr>
          <p:sp>
            <p:nvSpPr>
              <p:cNvPr id="28" name="Freeform 257">
                <a:extLst>
                  <a:ext uri="{FF2B5EF4-FFF2-40B4-BE49-F238E27FC236}">
                    <a16:creationId xmlns:a16="http://schemas.microsoft.com/office/drawing/2014/main" id="{E22E80E6-2FC8-3806-5C31-317EE6ECB8FC}"/>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29" name="Freeform 258">
                <a:extLst>
                  <a:ext uri="{FF2B5EF4-FFF2-40B4-BE49-F238E27FC236}">
                    <a16:creationId xmlns:a16="http://schemas.microsoft.com/office/drawing/2014/main" id="{A96F3120-544F-B838-F4BD-C6ABF3F6E7ED}"/>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240852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0" name="Rectangle 49">
            <a:extLst>
              <a:ext uri="{FF2B5EF4-FFF2-40B4-BE49-F238E27FC236}">
                <a16:creationId xmlns:a16="http://schemas.microsoft.com/office/drawing/2014/main" id="{AC64F101-99BE-E2E7-6D68-496A9732C0ED}"/>
              </a:ext>
            </a:extLst>
          </p:cNvPr>
          <p:cNvSpPr>
            <a:spLocks/>
          </p:cNvSpPr>
          <p:nvPr/>
        </p:nvSpPr>
        <p:spPr>
          <a:xfrm>
            <a:off x="3756374" y="3009900"/>
            <a:ext cx="5019136" cy="1770063"/>
          </a:xfrm>
          <a:prstGeom prst="rect">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100" b="1" spc="160" dirty="0">
                <a:latin typeface="+mn-lt"/>
                <a:ea typeface="Meiryo" panose="020B0604030504040204" pitchFamily="34" charset="-128"/>
              </a:rPr>
              <a:t>役に立つリソース</a:t>
            </a:r>
          </a:p>
        </p:txBody>
      </p:sp>
      <p:sp>
        <p:nvSpPr>
          <p:cNvPr id="52" name="Title 19">
            <a:extLst>
              <a:ext uri="{FF2B5EF4-FFF2-40B4-BE49-F238E27FC236}">
                <a16:creationId xmlns:a16="http://schemas.microsoft.com/office/drawing/2014/main" id="{3F8228C3-C2E8-AA92-B824-663C5FE0ADDE}"/>
              </a:ext>
            </a:extLst>
          </p:cNvPr>
          <p:cNvSpPr txBox="1">
            <a:spLocks/>
          </p:cNvSpPr>
          <p:nvPr/>
        </p:nvSpPr>
        <p:spPr>
          <a:xfrm>
            <a:off x="5476683" y="2922983"/>
            <a:ext cx="1578519" cy="177922"/>
          </a:xfrm>
          <a:prstGeom prst="rect">
            <a:avLst/>
          </a:prstGeom>
          <a:solidFill>
            <a:schemeClr val="bg1"/>
          </a:solidFill>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ja-JP" altLang="en-US" sz="1100" b="1" spc="160" dirty="0">
                <a:solidFill>
                  <a:schemeClr val="accent4"/>
                </a:solidFill>
                <a:latin typeface="+mn-lt"/>
                <a:ea typeface="Meiryo" panose="020B0604030504040204" pitchFamily="34" charset="-128"/>
              </a:rPr>
              <a:t>便利なツール</a:t>
            </a:r>
          </a:p>
        </p:txBody>
      </p:sp>
      <p:sp>
        <p:nvSpPr>
          <p:cNvPr id="54" name="Text Placeholder 20">
            <a:extLst>
              <a:ext uri="{FF2B5EF4-FFF2-40B4-BE49-F238E27FC236}">
                <a16:creationId xmlns:a16="http://schemas.microsoft.com/office/drawing/2014/main" id="{D3C439A7-49A3-2130-9EA4-BAC24E6A399B}"/>
              </a:ext>
            </a:extLst>
          </p:cNvPr>
          <p:cNvSpPr txBox="1">
            <a:spLocks/>
          </p:cNvSpPr>
          <p:nvPr/>
        </p:nvSpPr>
        <p:spPr>
          <a:xfrm>
            <a:off x="3976479" y="828200"/>
            <a:ext cx="4578927" cy="1770345"/>
          </a:xfrm>
          <a:prstGeom prst="rect">
            <a:avLst/>
          </a:prstGeom>
        </p:spPr>
        <p:txBody>
          <a:bodyPr wrap="square" lIns="0" tIns="0" rIns="0" bIns="0" numCol="2"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en-US" altLang="ja-JP" sz="800" b="1" dirty="0">
                <a:solidFill>
                  <a:srgbClr val="000000"/>
                </a:solidFill>
                <a:latin typeface="Artifakt ElementOfc"/>
                <a:ea typeface="Meiryo" panose="020B0604030504040204" pitchFamily="34" charset="-128"/>
                <a:hlinkClick r:id="rId6"/>
              </a:rPr>
              <a:t>Tooling U-SME </a:t>
            </a:r>
            <a:r>
              <a:rPr lang="ja-JP" altLang="en-US" sz="800" b="1" dirty="0">
                <a:solidFill>
                  <a:srgbClr val="000000"/>
                </a:solidFill>
                <a:latin typeface="Artifakt ElementOfc"/>
                <a:ea typeface="Meiryo" panose="020B0604030504040204" pitchFamily="34" charset="-128"/>
                <a:hlinkClick r:id="rId6"/>
              </a:rPr>
              <a:t>オンライン コース </a:t>
            </a:r>
            <a:endParaRPr lang="ja-JP" altLang="en-US" sz="800" b="1" dirty="0">
              <a:solidFill>
                <a:srgbClr val="000000"/>
              </a:solidFill>
              <a:latin typeface="Artifakt ElementOfc"/>
              <a:ea typeface="Meiryo" panose="020B0604030504040204" pitchFamily="34" charset="-128"/>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en-US" altLang="ja-JP" sz="700" dirty="0">
                <a:solidFill>
                  <a:srgbClr val="000000"/>
                </a:solidFill>
                <a:latin typeface="Artifakt ElementOfc"/>
                <a:ea typeface="Meiryo" panose="020B0604030504040204" pitchFamily="34" charset="-128"/>
                <a:hlinkClick r:id="rId7">
                  <a:extLst>
                    <a:ext uri="{A12FA001-AC4F-418D-AE19-62706E023703}">
                      <ahyp:hlinkClr xmlns:ahyp="http://schemas.microsoft.com/office/drawing/2018/hyperlinkcolor" val="tx"/>
                    </a:ext>
                  </a:extLst>
                </a:hlinkClick>
              </a:rPr>
              <a:t>Introduction to </a:t>
            </a:r>
            <a:r>
              <a:rPr lang="en-US" altLang="ja-JP" sz="700" dirty="0">
                <a:solidFill>
                  <a:srgbClr val="000000"/>
                </a:solidFill>
                <a:latin typeface="Artifakt ElementOfc"/>
                <a:ea typeface="Meiryo" panose="020B0604030504040204" pitchFamily="34" charset="-128"/>
                <a:hlinkClick r:id="rId7"/>
              </a:rPr>
              <a:t>Supply Chain Management</a:t>
            </a:r>
            <a:r>
              <a:rPr lang="ja-JP" altLang="en-US" sz="700" dirty="0">
                <a:solidFill>
                  <a:srgbClr val="000000"/>
                </a:solidFill>
                <a:latin typeface="Artifakt ElementOfc"/>
                <a:ea typeface="Meiryo" panose="020B0604030504040204" pitchFamily="34" charset="-128"/>
                <a:hlinkClick r:id="rId7">
                  <a:extLst>
                    <a:ext uri="{A12FA001-AC4F-418D-AE19-62706E023703}">
                      <ahyp:hlinkClr xmlns:ahyp="http://schemas.microsoft.com/office/drawing/2018/hyperlinkcolor" val="tx"/>
                    </a:ext>
                  </a:extLst>
                </a:hlinkClick>
              </a:rPr>
              <a:t> </a:t>
            </a:r>
            <a:r>
              <a:rPr lang="ja-JP" altLang="en-US" sz="700" dirty="0">
                <a:solidFill>
                  <a:srgbClr val="000000"/>
                </a:solidFill>
                <a:latin typeface="Artifakt ElementOfc"/>
                <a:ea typeface="Meiryo" panose="020B0604030504040204" pitchFamily="34" charset="-128"/>
              </a:rPr>
              <a:t> </a:t>
            </a: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en-US" altLang="ja-JP" sz="700" dirty="0">
                <a:solidFill>
                  <a:srgbClr val="000000"/>
                </a:solidFill>
                <a:latin typeface="Artifakt ElementOfc"/>
                <a:ea typeface="Meiryo" panose="020B0604030504040204" pitchFamily="34" charset="-128"/>
                <a:hlinkClick r:id="rId8">
                  <a:extLst>
                    <a:ext uri="{A12FA001-AC4F-418D-AE19-62706E023703}">
                      <ahyp:hlinkClr xmlns:ahyp="http://schemas.microsoft.com/office/drawing/2018/hyperlinkcolor" val="tx"/>
                    </a:ext>
                  </a:extLst>
                </a:hlinkClick>
              </a:rPr>
              <a:t>Bill of </a:t>
            </a:r>
            <a:r>
              <a:rPr lang="en-US" altLang="ja-JP" sz="700" dirty="0">
                <a:solidFill>
                  <a:srgbClr val="000000"/>
                </a:solidFill>
                <a:latin typeface="Artifakt ElementOfc"/>
                <a:ea typeface="Meiryo" panose="020B0604030504040204" pitchFamily="34" charset="-128"/>
                <a:hlinkClick r:id="rId8"/>
              </a:rPr>
              <a:t>Materials </a:t>
            </a:r>
            <a:r>
              <a:rPr lang="en-US" altLang="ja-JP" sz="700" dirty="0">
                <a:solidFill>
                  <a:srgbClr val="000000"/>
                </a:solidFill>
                <a:latin typeface="Artifakt ElementOfc"/>
                <a:ea typeface="Meiryo" panose="020B0604030504040204" pitchFamily="34" charset="-128"/>
                <a:hlinkClick r:id="rId8">
                  <a:extLst>
                    <a:ext uri="{A12FA001-AC4F-418D-AE19-62706E023703}">
                      <ahyp:hlinkClr xmlns:ahyp="http://schemas.microsoft.com/office/drawing/2018/hyperlinkcolor" val="tx"/>
                    </a:ext>
                  </a:extLst>
                </a:hlinkClick>
              </a:rPr>
              <a:t>Overview</a:t>
            </a:r>
            <a:r>
              <a:rPr lang="ja-JP" altLang="en-US" sz="700" dirty="0">
                <a:solidFill>
                  <a:srgbClr val="000000"/>
                </a:solidFill>
                <a:latin typeface="Artifakt ElementOfc"/>
                <a:ea typeface="Meiryo" panose="020B0604030504040204" pitchFamily="34" charset="-128"/>
              </a:rPr>
              <a:t> </a:t>
            </a:r>
          </a:p>
          <a:p>
            <a:pPr marL="274320" lvl="1" indent="-137160" defTabSz="913223" rtl="0" fontAlgn="base">
              <a:lnSpc>
                <a:spcPct val="100000"/>
              </a:lnSpc>
              <a:spcBef>
                <a:spcPts val="0"/>
              </a:spcBef>
              <a:spcAft>
                <a:spcPts val="600"/>
              </a:spcAft>
              <a:buClr>
                <a:schemeClr val="tx2"/>
              </a:buClr>
              <a:buFont typeface="Courier New" panose="02070309020205020404" pitchFamily="49" charset="0"/>
              <a:buChar char="o"/>
              <a:defRPr/>
            </a:pPr>
            <a:r>
              <a:rPr lang="en-US" altLang="ja-JP" sz="700" dirty="0">
                <a:solidFill>
                  <a:srgbClr val="000000"/>
                </a:solidFill>
                <a:latin typeface="Artifakt ElementOfc"/>
                <a:ea typeface="Meiryo" panose="020B0604030504040204" pitchFamily="34" charset="-128"/>
                <a:hlinkClick r:id="rId9"/>
              </a:rPr>
              <a:t>Manufacturing 101</a:t>
            </a:r>
            <a:r>
              <a:rPr lang="ja-JP" altLang="en-US" sz="700" dirty="0">
                <a:solidFill>
                  <a:srgbClr val="000000"/>
                </a:solidFill>
                <a:latin typeface="Artifakt ElementOfc"/>
                <a:ea typeface="Meiryo" panose="020B0604030504040204" pitchFamily="34" charset="-128"/>
              </a:rPr>
              <a:t> </a:t>
            </a:r>
          </a:p>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en-US" altLang="ja-JP" sz="800" b="1" dirty="0" err="1">
                <a:solidFill>
                  <a:srgbClr val="000000"/>
                </a:solidFill>
                <a:latin typeface="Artifakt ElementOfc"/>
                <a:ea typeface="Meiryo" panose="020B0604030504040204" pitchFamily="34" charset="-128"/>
                <a:hlinkClick r:id="rId10">
                  <a:extLst>
                    <a:ext uri="{A12FA001-AC4F-418D-AE19-62706E023703}">
                      <ahyp:hlinkClr xmlns:ahyp="http://schemas.microsoft.com/office/drawing/2018/hyperlinkcolor" val="tx"/>
                    </a:ext>
                  </a:extLst>
                </a:hlinkClick>
              </a:rPr>
              <a:t>aPriori</a:t>
            </a:r>
            <a:r>
              <a:rPr lang="en-US" altLang="ja-JP" sz="800" b="1" dirty="0">
                <a:solidFill>
                  <a:srgbClr val="000000"/>
                </a:solidFill>
                <a:latin typeface="Artifakt ElementOfc"/>
                <a:ea typeface="Meiryo" panose="020B0604030504040204" pitchFamily="34" charset="-128"/>
                <a:hlinkClick r:id="rId10">
                  <a:extLst>
                    <a:ext uri="{A12FA001-AC4F-418D-AE19-62706E023703}">
                      <ahyp:hlinkClr xmlns:ahyp="http://schemas.microsoft.com/office/drawing/2018/hyperlinkcolor" val="tx"/>
                    </a:ext>
                  </a:extLst>
                </a:hlinkClick>
              </a:rPr>
              <a:t> </a:t>
            </a:r>
            <a:r>
              <a:rPr lang="en-US" altLang="ja-JP" sz="800" b="1" dirty="0">
                <a:solidFill>
                  <a:srgbClr val="000000"/>
                </a:solidFill>
                <a:latin typeface="Artifakt ElementOfc"/>
                <a:ea typeface="Meiryo" panose="020B0604030504040204" pitchFamily="34" charset="-128"/>
                <a:hlinkClick r:id="rId10"/>
              </a:rPr>
              <a:t>Guide </a:t>
            </a:r>
            <a:r>
              <a:rPr lang="en-US" altLang="ja-JP" sz="800" b="1" dirty="0">
                <a:solidFill>
                  <a:srgbClr val="000000"/>
                </a:solidFill>
                <a:latin typeface="Artifakt ElementOfc"/>
                <a:ea typeface="Meiryo" panose="020B0604030504040204" pitchFamily="34" charset="-128"/>
                <a:hlinkClick r:id="rId10">
                  <a:extLst>
                    <a:ext uri="{A12FA001-AC4F-418D-AE19-62706E023703}">
                      <ahyp:hlinkClr xmlns:ahyp="http://schemas.microsoft.com/office/drawing/2018/hyperlinkcolor" val="tx"/>
                    </a:ext>
                  </a:extLst>
                </a:hlinkClick>
              </a:rPr>
              <a:t>to </a:t>
            </a:r>
            <a:r>
              <a:rPr lang="en-US" altLang="ja-JP" sz="800" b="1" dirty="0">
                <a:solidFill>
                  <a:srgbClr val="000000"/>
                </a:solidFill>
                <a:latin typeface="Artifakt ElementOfc"/>
                <a:ea typeface="Meiryo" panose="020B0604030504040204" pitchFamily="34" charset="-128"/>
                <a:hlinkClick r:id="rId10"/>
              </a:rPr>
              <a:t>Design </a:t>
            </a:r>
            <a:r>
              <a:rPr lang="en-US" altLang="ja-JP" sz="800" b="1" dirty="0">
                <a:solidFill>
                  <a:srgbClr val="000000"/>
                </a:solidFill>
                <a:latin typeface="Artifakt ElementOfc"/>
                <a:ea typeface="Meiryo" panose="020B0604030504040204" pitchFamily="34" charset="-128"/>
                <a:hlinkClick r:id="rId10">
                  <a:extLst>
                    <a:ext uri="{A12FA001-AC4F-418D-AE19-62706E023703}">
                      <ahyp:hlinkClr xmlns:ahyp="http://schemas.microsoft.com/office/drawing/2018/hyperlinkcolor" val="tx"/>
                    </a:ext>
                  </a:extLst>
                </a:hlinkClick>
              </a:rPr>
              <a:t>for Manufacturability</a:t>
            </a:r>
            <a:r>
              <a:rPr lang="ja-JP" altLang="en-US" sz="800" b="1" dirty="0">
                <a:solidFill>
                  <a:srgbClr val="000000"/>
                </a:solidFill>
                <a:latin typeface="Artifakt ElementOfc"/>
                <a:ea typeface="Meiryo" panose="020B0604030504040204" pitchFamily="34" charset="-128"/>
              </a:rPr>
              <a:t> </a:t>
            </a:r>
          </a:p>
          <a:p>
            <a:pPr marL="285750" lvl="1" defTabSz="913223" rtl="0">
              <a:lnSpc>
                <a:spcPct val="100000"/>
              </a:lnSpc>
              <a:spcBef>
                <a:spcPts val="0"/>
              </a:spcBef>
              <a:spcAft>
                <a:spcPts val="200"/>
              </a:spcAft>
              <a:buClr>
                <a:schemeClr val="tx2"/>
              </a:buClr>
              <a:buFont typeface="Courier New" panose="05020102010507070707" pitchFamily="18" charset="2"/>
              <a:buChar char="o"/>
              <a:defRPr/>
            </a:pPr>
            <a:r>
              <a:rPr lang="en-US" altLang="ja-JP" sz="800" dirty="0" err="1">
                <a:solidFill>
                  <a:srgbClr val="000000"/>
                </a:solidFill>
                <a:latin typeface="Artifakt ElementOfc"/>
                <a:ea typeface="Meiryo" panose="020B0604030504040204" pitchFamily="34" charset="-128"/>
              </a:rPr>
              <a:t>DfM</a:t>
            </a:r>
            <a:r>
              <a:rPr lang="en-US" altLang="ja-JP" sz="800" dirty="0">
                <a:solidFill>
                  <a:srgbClr val="000000"/>
                </a:solidFill>
                <a:latin typeface="Artifakt ElementOfc"/>
                <a:ea typeface="Meiryo" panose="020B0604030504040204" pitchFamily="34" charset="-128"/>
              </a:rPr>
              <a:t> </a:t>
            </a:r>
            <a:r>
              <a:rPr lang="ja-JP" altLang="en-US" sz="800" dirty="0">
                <a:solidFill>
                  <a:srgbClr val="000000"/>
                </a:solidFill>
                <a:latin typeface="Artifakt ElementOfc"/>
                <a:ea typeface="Meiryo" panose="020B0604030504040204" pitchFamily="34" charset="-128"/>
              </a:rPr>
              <a:t>の概要、基本原則、メリット、</a:t>
            </a:r>
            <a:r>
              <a:rPr lang="en-US" altLang="ja-JP" sz="800" dirty="0" err="1">
                <a:solidFill>
                  <a:srgbClr val="000000"/>
                </a:solidFill>
                <a:latin typeface="Artifakt ElementOfc"/>
                <a:ea typeface="Meiryo" panose="020B0604030504040204" pitchFamily="34" charset="-128"/>
              </a:rPr>
              <a:t>DfM</a:t>
            </a:r>
            <a:r>
              <a:rPr lang="en-US" altLang="ja-JP" sz="800" dirty="0">
                <a:solidFill>
                  <a:srgbClr val="000000"/>
                </a:solidFill>
                <a:latin typeface="Artifakt ElementOfc"/>
                <a:ea typeface="Meiryo" panose="020B0604030504040204" pitchFamily="34" charset="-128"/>
              </a:rPr>
              <a:t> </a:t>
            </a:r>
            <a:r>
              <a:rPr lang="ja-JP" altLang="en-US" sz="800" dirty="0">
                <a:solidFill>
                  <a:srgbClr val="000000"/>
                </a:solidFill>
                <a:latin typeface="Artifakt ElementOfc"/>
                <a:ea typeface="Meiryo" panose="020B0604030504040204" pitchFamily="34" charset="-128"/>
              </a:rPr>
              <a:t>と</a:t>
            </a:r>
            <a:r>
              <a:rPr lang="en-US" altLang="ja-JP" sz="800" dirty="0" err="1">
                <a:solidFill>
                  <a:srgbClr val="000000"/>
                </a:solidFill>
                <a:latin typeface="Artifakt ElementOfc"/>
                <a:ea typeface="Meiryo" panose="020B0604030504040204" pitchFamily="34" charset="-128"/>
              </a:rPr>
              <a:t>DfA</a:t>
            </a:r>
            <a:r>
              <a:rPr lang="ja-JP" altLang="en-US" sz="800" dirty="0">
                <a:solidFill>
                  <a:srgbClr val="000000"/>
                </a:solidFill>
                <a:latin typeface="Artifakt ElementOfc"/>
                <a:ea typeface="Meiryo" panose="020B0604030504040204" pitchFamily="34" charset="-128"/>
              </a:rPr>
              <a:t>、プロセスの選択、実例</a:t>
            </a:r>
            <a:endParaRPr lang="ja-JP" altLang="en-US" sz="800" dirty="0">
              <a:ea typeface="Meiryo" panose="020B0604030504040204" pitchFamily="34" charset="-128"/>
            </a:endParaRPr>
          </a:p>
          <a:p>
            <a:pPr marL="13716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r>
              <a:rPr lang="en-US" altLang="ja-JP" sz="800" b="1" dirty="0">
                <a:solidFill>
                  <a:srgbClr val="000000"/>
                </a:solidFill>
                <a:latin typeface="Artifakt ElementOfc"/>
                <a:ea typeface="Meiryo" panose="020B0604030504040204" pitchFamily="34" charset="-128"/>
                <a:hlinkClick r:id="rId11">
                  <a:extLst>
                    <a:ext uri="{A12FA001-AC4F-418D-AE19-62706E023703}">
                      <ahyp:hlinkClr xmlns:ahyp="http://schemas.microsoft.com/office/drawing/2018/hyperlinkcolor" val="tx"/>
                    </a:ext>
                  </a:extLst>
                </a:hlinkClick>
              </a:rPr>
              <a:t>Bead </a:t>
            </a:r>
            <a:r>
              <a:rPr lang="en-US" altLang="ja-JP" sz="800" b="1" dirty="0">
                <a:solidFill>
                  <a:srgbClr val="000000"/>
                </a:solidFill>
                <a:latin typeface="Artifakt ElementOfc"/>
                <a:ea typeface="Meiryo" panose="020B0604030504040204" pitchFamily="34" charset="-128"/>
                <a:hlinkClick r:id="rId11"/>
              </a:rPr>
              <a:t>Electronics</a:t>
            </a:r>
            <a:r>
              <a:rPr lang="en-US" altLang="ja-JP" sz="800" b="1" dirty="0">
                <a:solidFill>
                  <a:srgbClr val="000000"/>
                </a:solidFill>
                <a:latin typeface="Artifakt ElementOfc"/>
                <a:ea typeface="Meiryo" panose="020B0604030504040204" pitchFamily="34" charset="-128"/>
                <a:hlinkClick r:id="rId11">
                  <a:extLst>
                    <a:ext uri="{A12FA001-AC4F-418D-AE19-62706E023703}">
                      <ahyp:hlinkClr xmlns:ahyp="http://schemas.microsoft.com/office/drawing/2018/hyperlinkcolor" val="tx"/>
                    </a:ext>
                  </a:extLst>
                </a:hlinkClick>
              </a:rPr>
              <a:t>: The 5 </a:t>
            </a:r>
            <a:r>
              <a:rPr lang="en-US" altLang="ja-JP" sz="800" b="1" dirty="0">
                <a:solidFill>
                  <a:srgbClr val="000000"/>
                </a:solidFill>
                <a:latin typeface="Artifakt ElementOfc"/>
                <a:ea typeface="Meiryo" panose="020B0604030504040204" pitchFamily="34" charset="-128"/>
                <a:hlinkClick r:id="rId11"/>
              </a:rPr>
              <a:t>Principles</a:t>
            </a:r>
            <a:r>
              <a:rPr lang="ja-JP" altLang="en-US" sz="800" b="1" dirty="0">
                <a:solidFill>
                  <a:srgbClr val="000000"/>
                </a:solidFill>
                <a:latin typeface="Artifakt ElementOfc"/>
                <a:ea typeface="Meiryo" panose="020B0604030504040204" pitchFamily="34" charset="-128"/>
                <a:hlinkClick r:id="rId11">
                  <a:extLst>
                    <a:ext uri="{A12FA001-AC4F-418D-AE19-62706E023703}">
                      <ahyp:hlinkClr xmlns:ahyp="http://schemas.microsoft.com/office/drawing/2018/hyperlinkcolor" val="tx"/>
                    </a:ext>
                  </a:extLst>
                </a:hlinkClick>
              </a:rPr>
              <a:t> </a:t>
            </a:r>
            <a:r>
              <a:rPr lang="en-US" altLang="ja-JP" sz="800" b="1" dirty="0">
                <a:solidFill>
                  <a:srgbClr val="000000"/>
                </a:solidFill>
                <a:latin typeface="Artifakt ElementOfc"/>
                <a:ea typeface="Meiryo" panose="020B0604030504040204" pitchFamily="34" charset="-128"/>
                <a:hlinkClick r:id="rId11">
                  <a:extLst>
                    <a:ext uri="{A12FA001-AC4F-418D-AE19-62706E023703}">
                      <ahyp:hlinkClr xmlns:ahyp="http://schemas.microsoft.com/office/drawing/2018/hyperlinkcolor" val="tx"/>
                    </a:ext>
                  </a:extLst>
                </a:hlinkClick>
              </a:rPr>
              <a:t>of </a:t>
            </a:r>
            <a:r>
              <a:rPr lang="en-US" altLang="ja-JP" sz="800" b="1" dirty="0" err="1">
                <a:solidFill>
                  <a:srgbClr val="000000"/>
                </a:solidFill>
                <a:latin typeface="Artifakt ElementOfc"/>
                <a:ea typeface="Meiryo" panose="020B0604030504040204" pitchFamily="34" charset="-128"/>
                <a:hlinkClick r:id="rId11">
                  <a:extLst>
                    <a:ext uri="{A12FA001-AC4F-418D-AE19-62706E023703}">
                      <ahyp:hlinkClr xmlns:ahyp="http://schemas.microsoft.com/office/drawing/2018/hyperlinkcolor" val="tx"/>
                    </a:ext>
                  </a:extLst>
                </a:hlinkClick>
              </a:rPr>
              <a:t>DfM</a:t>
            </a:r>
            <a:r>
              <a:rPr lang="en-US" altLang="ja-JP" sz="800" b="1" dirty="0">
                <a:solidFill>
                  <a:srgbClr val="000000"/>
                </a:solidFill>
                <a:latin typeface="Artifakt ElementOfc"/>
                <a:ea typeface="Meiryo" panose="020B0604030504040204" pitchFamily="34" charset="-128"/>
                <a:hlinkClick r:id="rId11">
                  <a:extLst>
                    <a:ext uri="{A12FA001-AC4F-418D-AE19-62706E023703}">
                      <ahyp:hlinkClr xmlns:ahyp="http://schemas.microsoft.com/office/drawing/2018/hyperlinkcolor" val="tx"/>
                    </a:ext>
                  </a:extLst>
                </a:hlinkClick>
              </a:rPr>
              <a:t> </a:t>
            </a:r>
            <a:endParaRPr lang="ja-JP" altLang="en-US" sz="800" b="1" dirty="0">
              <a:solidFill>
                <a:srgbClr val="000000"/>
              </a:solidFill>
              <a:latin typeface="Artifakt ElementOfc"/>
              <a:ea typeface="Meiryo" panose="020B0604030504040204" pitchFamily="34" charset="-128"/>
            </a:endParaRPr>
          </a:p>
          <a:p>
            <a:pPr marL="137160" lvl="1" indent="-137160" defTabSz="913223" rtl="0" fontAlgn="base">
              <a:lnSpc>
                <a:spcPct val="100000"/>
              </a:lnSpc>
              <a:spcBef>
                <a:spcPts val="0"/>
              </a:spcBef>
              <a:spcAft>
                <a:spcPts val="200"/>
              </a:spcAft>
              <a:buClr>
                <a:schemeClr val="tx2"/>
              </a:buClr>
              <a:buFont typeface="Wingdings 2" panose="05020102010507070707" pitchFamily="18" charset="2"/>
              <a:buChar char=""/>
              <a:defRPr/>
            </a:pPr>
            <a:r>
              <a:rPr lang="ja-JP" altLang="en-US" sz="800" b="1" dirty="0">
                <a:solidFill>
                  <a:srgbClr val="000000"/>
                </a:solidFill>
                <a:latin typeface="Artifakt ElementOfc"/>
                <a:ea typeface="Meiryo" panose="020B0604030504040204" pitchFamily="34" charset="-128"/>
              </a:rPr>
              <a:t>製造に関する </a:t>
            </a:r>
            <a:r>
              <a:rPr lang="en-US" altLang="ja-JP" sz="800" b="1" dirty="0">
                <a:solidFill>
                  <a:srgbClr val="000000"/>
                </a:solidFill>
                <a:latin typeface="Artifakt ElementOfc"/>
                <a:ea typeface="Meiryo" panose="020B0604030504040204" pitchFamily="34" charset="-128"/>
              </a:rPr>
              <a:t>Autodesk </a:t>
            </a:r>
            <a:r>
              <a:rPr lang="ja-JP" altLang="en-US" sz="800" b="1" dirty="0">
                <a:solidFill>
                  <a:srgbClr val="000000"/>
                </a:solidFill>
                <a:latin typeface="Artifakt ElementOfc"/>
                <a:ea typeface="Meiryo" panose="020B0604030504040204" pitchFamily="34" charset="-128"/>
              </a:rPr>
              <a:t>コース </a:t>
            </a: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en-US" altLang="ja-JP" sz="700" dirty="0">
                <a:solidFill>
                  <a:srgbClr val="000000"/>
                </a:solidFill>
                <a:latin typeface="Artifakt ElementOfc"/>
                <a:ea typeface="Meiryo" panose="020B0604030504040204" pitchFamily="34" charset="-128"/>
                <a:hlinkClick r:id="rId12"/>
              </a:rPr>
              <a:t>Introduction to Design for Manufacturing</a:t>
            </a:r>
            <a:endParaRPr lang="ja-JP" altLang="en-US" sz="700" dirty="0">
              <a:solidFill>
                <a:srgbClr val="000000"/>
              </a:solidFill>
              <a:latin typeface="Artifakt ElementOfc"/>
              <a:ea typeface="Meiryo" panose="020B0604030504040204" pitchFamily="34" charset="-128"/>
            </a:endParaRPr>
          </a:p>
          <a:p>
            <a:pPr marL="274320" lvl="1" indent="-137160" defTabSz="913223" rtl="0" fontAlgn="base">
              <a:lnSpc>
                <a:spcPct val="100000"/>
              </a:lnSpc>
              <a:spcBef>
                <a:spcPts val="0"/>
              </a:spcBef>
              <a:spcAft>
                <a:spcPts val="200"/>
              </a:spcAft>
              <a:buClr>
                <a:schemeClr val="tx2"/>
              </a:buClr>
              <a:buFont typeface="Courier New" panose="02070309020205020404" pitchFamily="49" charset="0"/>
              <a:buChar char="o"/>
              <a:defRPr/>
            </a:pPr>
            <a:r>
              <a:rPr lang="en-US" altLang="ja-JP" sz="700" dirty="0">
                <a:solidFill>
                  <a:srgbClr val="000000"/>
                </a:solidFill>
                <a:latin typeface="Artifakt ElementOfc"/>
                <a:ea typeface="Meiryo" panose="020B0604030504040204" pitchFamily="34" charset="-128"/>
                <a:hlinkClick r:id="rId13"/>
              </a:rPr>
              <a:t>Design for Manufacture</a:t>
            </a:r>
            <a:br>
              <a:rPr lang="en-US" altLang="ja-JP" sz="700" dirty="0">
                <a:solidFill>
                  <a:srgbClr val="000000"/>
                </a:solidFill>
                <a:latin typeface="Artifakt ElementOfc"/>
                <a:ea typeface="Meiryo" panose="020B0604030504040204" pitchFamily="34" charset="-128"/>
              </a:rPr>
            </a:br>
            <a:r>
              <a:rPr lang="ja-JP" altLang="en-US" sz="700" dirty="0">
                <a:solidFill>
                  <a:srgbClr val="000000"/>
                </a:solidFill>
                <a:latin typeface="Artifakt ElementOfc"/>
                <a:ea typeface="Meiryo" panose="020B0604030504040204" pitchFamily="34" charset="-128"/>
              </a:rPr>
              <a:t> </a:t>
            </a:r>
          </a:p>
          <a:p>
            <a:pPr marL="13716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r>
              <a:rPr lang="ja-JP" altLang="en-US" sz="800" dirty="0">
                <a:solidFill>
                  <a:srgbClr val="000000"/>
                </a:solidFill>
                <a:latin typeface="Artifakt ElementOfc"/>
                <a:ea typeface="Meiryo" panose="020B0604030504040204" pitchFamily="34" charset="-128"/>
                <a:hlinkClick r:id="rId14"/>
              </a:rPr>
              <a:t>製造に関する</a:t>
            </a:r>
            <a:r>
              <a:rPr lang="ja-JP" altLang="en-US" sz="800" dirty="0">
                <a:solidFill>
                  <a:srgbClr val="000000"/>
                </a:solidFill>
                <a:latin typeface="Artifakt ElementOfc"/>
                <a:ea typeface="Meiryo" panose="020B0604030504040204" pitchFamily="34" charset="-128"/>
              </a:rPr>
              <a:t> </a:t>
            </a:r>
            <a:r>
              <a:rPr lang="en-US" altLang="ja-JP" sz="800" dirty="0">
                <a:solidFill>
                  <a:srgbClr val="000000"/>
                </a:solidFill>
                <a:latin typeface="Artifakt ElementOfc"/>
                <a:ea typeface="Meiryo" panose="020B0604030504040204" pitchFamily="34" charset="-128"/>
              </a:rPr>
              <a:t>Coursera </a:t>
            </a:r>
            <a:r>
              <a:rPr lang="ja-JP" altLang="en-US" sz="800" dirty="0">
                <a:solidFill>
                  <a:srgbClr val="000000"/>
                </a:solidFill>
                <a:latin typeface="Artifakt ElementOfc"/>
                <a:ea typeface="Meiryo" panose="020B0604030504040204" pitchFamily="34" charset="-128"/>
              </a:rPr>
              <a:t>コース</a:t>
            </a:r>
          </a:p>
          <a:p>
            <a:pPr marL="13716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r>
              <a:rPr lang="ja-JP" altLang="en-US" sz="800" dirty="0">
                <a:solidFill>
                  <a:srgbClr val="000000"/>
                </a:solidFill>
                <a:latin typeface="Artifakt ElementOfc"/>
                <a:ea typeface="Meiryo" panose="020B0604030504040204" pitchFamily="34" charset="-128"/>
                <a:hlinkClick r:id="rId15"/>
              </a:rPr>
              <a:t>製造に関する</a:t>
            </a:r>
            <a:r>
              <a:rPr lang="ja-JP" altLang="en-US" sz="800" dirty="0">
                <a:solidFill>
                  <a:srgbClr val="000000"/>
                </a:solidFill>
                <a:latin typeface="Artifakt ElementOfc"/>
                <a:ea typeface="Meiryo" panose="020B0604030504040204" pitchFamily="34" charset="-128"/>
              </a:rPr>
              <a:t> </a:t>
            </a:r>
            <a:r>
              <a:rPr lang="en-US" altLang="ja-JP" sz="800" dirty="0">
                <a:solidFill>
                  <a:srgbClr val="000000"/>
                </a:solidFill>
                <a:latin typeface="Artifakt ElementOfc"/>
                <a:ea typeface="Meiryo" panose="020B0604030504040204" pitchFamily="34" charset="-128"/>
              </a:rPr>
              <a:t>EdX </a:t>
            </a:r>
            <a:r>
              <a:rPr lang="ja-JP" altLang="en-US" sz="800" dirty="0">
                <a:solidFill>
                  <a:srgbClr val="000000"/>
                </a:solidFill>
                <a:latin typeface="Artifakt ElementOfc"/>
                <a:ea typeface="Meiryo" panose="020B0604030504040204" pitchFamily="34" charset="-128"/>
              </a:rPr>
              <a:t>コース</a:t>
            </a:r>
          </a:p>
          <a:p>
            <a:pPr marL="137160" lvl="1" indent="-137160" defTabSz="913223" rtl="0" fontAlgn="base">
              <a:lnSpc>
                <a:spcPct val="100000"/>
              </a:lnSpc>
              <a:spcBef>
                <a:spcPts val="0"/>
              </a:spcBef>
              <a:spcAft>
                <a:spcPts val="600"/>
              </a:spcAft>
              <a:buClr>
                <a:schemeClr val="tx2"/>
              </a:buClr>
              <a:buFont typeface="Wingdings 2" panose="05020102010507070707" pitchFamily="18" charset="2"/>
              <a:buChar char=""/>
              <a:defRPr/>
            </a:pPr>
            <a:r>
              <a:rPr lang="ja-JP" altLang="en-US" sz="800" dirty="0">
                <a:solidFill>
                  <a:srgbClr val="000000"/>
                </a:solidFill>
                <a:latin typeface="Artifakt ElementOfc"/>
                <a:ea typeface="Meiryo" panose="020B0604030504040204" pitchFamily="34" charset="-128"/>
                <a:hlinkClick r:id="rId16"/>
              </a:rPr>
              <a:t>製造に関する</a:t>
            </a:r>
            <a:r>
              <a:rPr lang="ja-JP" altLang="en-US" sz="800" dirty="0">
                <a:solidFill>
                  <a:srgbClr val="000000"/>
                </a:solidFill>
                <a:latin typeface="Artifakt ElementOfc"/>
                <a:ea typeface="Meiryo" panose="020B0604030504040204" pitchFamily="34" charset="-128"/>
              </a:rPr>
              <a:t> </a:t>
            </a:r>
            <a:r>
              <a:rPr lang="en-US" altLang="ja-JP" sz="800" dirty="0">
                <a:solidFill>
                  <a:srgbClr val="000000"/>
                </a:solidFill>
                <a:latin typeface="Artifakt ElementOfc"/>
                <a:ea typeface="Meiryo" panose="020B0604030504040204" pitchFamily="34" charset="-128"/>
              </a:rPr>
              <a:t>Udemy </a:t>
            </a:r>
            <a:r>
              <a:rPr lang="ja-JP" altLang="en-US" sz="800" dirty="0">
                <a:solidFill>
                  <a:srgbClr val="000000"/>
                </a:solidFill>
                <a:latin typeface="Artifakt ElementOfc"/>
                <a:ea typeface="Meiryo" panose="020B0604030504040204" pitchFamily="34" charset="-128"/>
              </a:rPr>
              <a:t>コース </a:t>
            </a:r>
          </a:p>
        </p:txBody>
      </p:sp>
      <p:cxnSp>
        <p:nvCxnSpPr>
          <p:cNvPr id="60" name="Straight Connector 59">
            <a:extLst>
              <a:ext uri="{FF2B5EF4-FFF2-40B4-BE49-F238E27FC236}">
                <a16:creationId xmlns:a16="http://schemas.microsoft.com/office/drawing/2014/main" id="{033CD362-B510-C8E2-802A-88F48C4983F6}"/>
              </a:ext>
            </a:extLst>
          </p:cNvPr>
          <p:cNvCxnSpPr>
            <a:cxnSpLocks/>
            <a:stCxn id="54" idx="2"/>
          </p:cNvCxnSpPr>
          <p:nvPr/>
        </p:nvCxnSpPr>
        <p:spPr>
          <a:xfrm flipV="1">
            <a:off x="6265943" y="828200"/>
            <a:ext cx="0" cy="177034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B89A3961-9252-8607-A054-2463E944EFE1}"/>
              </a:ext>
            </a:extLst>
          </p:cNvPr>
          <p:cNvSpPr txBox="1">
            <a:spLocks/>
          </p:cNvSpPr>
          <p:nvPr/>
        </p:nvSpPr>
        <p:spPr>
          <a:xfrm>
            <a:off x="4031832" y="3261827"/>
            <a:ext cx="4568144" cy="718377"/>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ja-JP" altLang="en-US" sz="1000" dirty="0">
                <a:ea typeface="Meiryo" panose="020B0604030504040204" pitchFamily="34" charset="-128"/>
              </a:rPr>
              <a:t>製造性考慮設計</a:t>
            </a:r>
            <a:r>
              <a:rPr lang="en-US" altLang="ja-JP" sz="1000" dirty="0">
                <a:ea typeface="Meiryo" panose="020B0604030504040204" pitchFamily="34" charset="-128"/>
              </a:rPr>
              <a:t>(</a:t>
            </a:r>
            <a:r>
              <a:rPr lang="en-US" altLang="ja-JP" sz="1000" dirty="0" err="1">
                <a:ea typeface="Meiryo" panose="020B0604030504040204" pitchFamily="34" charset="-128"/>
              </a:rPr>
              <a:t>DfM</a:t>
            </a:r>
            <a:r>
              <a:rPr lang="en-US" altLang="ja-JP" sz="1000" dirty="0">
                <a:ea typeface="Meiryo" panose="020B0604030504040204" pitchFamily="34" charset="-128"/>
              </a:rPr>
              <a:t>)</a:t>
            </a:r>
            <a:r>
              <a:rPr lang="ja-JP" altLang="en-US" sz="1000" dirty="0">
                <a:ea typeface="Meiryo" panose="020B0604030504040204" pitchFamily="34" charset="-128"/>
              </a:rPr>
              <a:t>ソフトウェア</a:t>
            </a:r>
            <a:endParaRPr lang="ja-JP" altLang="en-US" dirty="0">
              <a:ea typeface="Meiryo" panose="020B0604030504040204" pitchFamily="34" charset="-128"/>
            </a:endParaRP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ja-JP" altLang="en-US" sz="1000" dirty="0">
                <a:solidFill>
                  <a:srgbClr val="000000"/>
                </a:solidFill>
                <a:latin typeface="Artifakt ElementOfc"/>
                <a:ea typeface="Meiryo" panose="020B0604030504040204" pitchFamily="34" charset="-128"/>
              </a:rPr>
              <a:t>コンピュータ支援製造</a:t>
            </a:r>
            <a:r>
              <a:rPr lang="en-US" altLang="ja-JP" sz="1000" dirty="0">
                <a:solidFill>
                  <a:srgbClr val="000000"/>
                </a:solidFill>
                <a:latin typeface="Artifakt ElementOfc"/>
                <a:ea typeface="Meiryo" panose="020B0604030504040204" pitchFamily="34" charset="-128"/>
              </a:rPr>
              <a:t>(CAM)</a:t>
            </a:r>
            <a:r>
              <a:rPr lang="ja-JP" altLang="en-US" sz="1000" dirty="0">
                <a:solidFill>
                  <a:srgbClr val="000000"/>
                </a:solidFill>
                <a:latin typeface="Artifakt ElementOfc"/>
                <a:ea typeface="Meiryo" panose="020B0604030504040204" pitchFamily="34" charset="-128"/>
              </a:rPr>
              <a:t>ソフトウェア</a:t>
            </a:r>
          </a:p>
          <a:p>
            <a:pPr marL="497840" lvl="2" indent="-154940" defTabSz="913223" rtl="0" fontAlgn="base">
              <a:lnSpc>
                <a:spcPct val="100000"/>
              </a:lnSpc>
              <a:spcBef>
                <a:spcPts val="0"/>
              </a:spcBef>
              <a:spcAft>
                <a:spcPts val="600"/>
              </a:spcAft>
              <a:buClr>
                <a:schemeClr val="tx2"/>
              </a:buClr>
              <a:buFont typeface="Courier New" panose="05020102010507070707" pitchFamily="18" charset="2"/>
              <a:buChar char="o"/>
              <a:defRPr/>
            </a:pPr>
            <a:r>
              <a:rPr lang="ja-JP" altLang="en-US" sz="900" dirty="0">
                <a:solidFill>
                  <a:srgbClr val="000000"/>
                </a:solidFill>
                <a:latin typeface="Artifakt ElementOfc"/>
                <a:ea typeface="Meiryo" panose="020B0604030504040204" pitchFamily="34" charset="-128"/>
              </a:rPr>
              <a:t>例</a:t>
            </a:r>
            <a:r>
              <a:rPr lang="en-US" altLang="ja-JP" sz="900" dirty="0">
                <a:solidFill>
                  <a:srgbClr val="000000"/>
                </a:solidFill>
                <a:latin typeface="Artifakt ElementOfc"/>
                <a:ea typeface="Meiryo" panose="020B0604030504040204" pitchFamily="34" charset="-128"/>
              </a:rPr>
              <a:t>: </a:t>
            </a:r>
            <a:r>
              <a:rPr lang="en-US" altLang="ja-JP" sz="900" dirty="0">
                <a:solidFill>
                  <a:srgbClr val="000000"/>
                </a:solidFill>
                <a:latin typeface="Artifakt ElementOfc"/>
                <a:ea typeface="Meiryo" panose="020B0604030504040204" pitchFamily="34" charset="-128"/>
                <a:hlinkClick r:id="rId17"/>
              </a:rPr>
              <a:t>Autodesk Fusion </a:t>
            </a:r>
            <a:endParaRPr lang="ja-JP" altLang="en-US" sz="900" dirty="0">
              <a:solidFill>
                <a:srgbClr val="000000"/>
              </a:solidFill>
              <a:latin typeface="Artifakt ElementOfc"/>
              <a:ea typeface="Meiryo" panose="020B0604030504040204" pitchFamily="34" charset="-128"/>
              <a:hlinkClick r:id="rId17"/>
            </a:endParaRPr>
          </a:p>
        </p:txBody>
      </p:sp>
    </p:spTree>
    <p:extLst>
      <p:ext uri="{BB962C8B-B14F-4D97-AF65-F5344CB8AC3E}">
        <p14:creationId xmlns:p14="http://schemas.microsoft.com/office/powerpoint/2010/main" val="1307938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E33D22C1-B6AC-CBEB-9B5F-1B592448E98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17720" t="8536" r="49690" b="42902"/>
          <a:stretch/>
        </p:blipFill>
        <p:spPr>
          <a:xfrm>
            <a:off x="0" y="0"/>
            <a:ext cx="3451860" cy="5143500"/>
          </a:xfrm>
          <a:prstGeom prst="rect">
            <a:avLst/>
          </a:prstGeom>
        </p:spPr>
      </p:pic>
      <p:sp>
        <p:nvSpPr>
          <p:cNvPr id="2" name="Title 1">
            <a:extLst>
              <a:ext uri="{FF2B5EF4-FFF2-40B4-BE49-F238E27FC236}">
                <a16:creationId xmlns:a16="http://schemas.microsoft.com/office/drawing/2014/main" id="{27905C4B-7FD6-75BD-9E52-A59BC08E3D1E}"/>
              </a:ext>
            </a:extLst>
          </p:cNvPr>
          <p:cNvSpPr>
            <a:spLocks noGrp="1"/>
          </p:cNvSpPr>
          <p:nvPr>
            <p:ph type="title"/>
          </p:nvPr>
        </p:nvSpPr>
        <p:spPr>
          <a:xfrm>
            <a:off x="368490" y="365760"/>
            <a:ext cx="2656650" cy="398571"/>
          </a:xfrm>
        </p:spPr>
        <p:txBody>
          <a:bodyPr rtlCol="0"/>
          <a:lstStyle/>
          <a:p>
            <a:pPr rtl="0"/>
            <a:r>
              <a:rPr lang="ja-JP" altLang="en-US" dirty="0">
                <a:solidFill>
                  <a:schemeClr val="bg1"/>
                </a:solidFill>
                <a:ea typeface="Meiryo" panose="020B0604030504040204" pitchFamily="34" charset="-128"/>
              </a:rPr>
              <a:t>生産終了</a:t>
            </a:r>
          </a:p>
        </p:txBody>
      </p:sp>
      <p:sp>
        <p:nvSpPr>
          <p:cNvPr id="49" name="Rectangle 48">
            <a:extLst>
              <a:ext uri="{FF2B5EF4-FFF2-40B4-BE49-F238E27FC236}">
                <a16:creationId xmlns:a16="http://schemas.microsoft.com/office/drawing/2014/main" id="{7E59B63D-CCE2-7C56-3CE2-EE2AE2005366}"/>
              </a:ext>
            </a:extLst>
          </p:cNvPr>
          <p:cNvSpPr>
            <a:spLocks/>
          </p:cNvSpPr>
          <p:nvPr/>
        </p:nvSpPr>
        <p:spPr>
          <a:xfrm>
            <a:off x="3756374" y="365759"/>
            <a:ext cx="5019136" cy="240852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0" name="Rectangle 49">
            <a:extLst>
              <a:ext uri="{FF2B5EF4-FFF2-40B4-BE49-F238E27FC236}">
                <a16:creationId xmlns:a16="http://schemas.microsoft.com/office/drawing/2014/main" id="{AC64F101-99BE-E2E7-6D68-496A9732C0ED}"/>
              </a:ext>
            </a:extLst>
          </p:cNvPr>
          <p:cNvSpPr>
            <a:spLocks/>
          </p:cNvSpPr>
          <p:nvPr/>
        </p:nvSpPr>
        <p:spPr>
          <a:xfrm>
            <a:off x="3756374" y="3009900"/>
            <a:ext cx="5019136" cy="1770063"/>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51" name="Title 19">
            <a:extLst>
              <a:ext uri="{FF2B5EF4-FFF2-40B4-BE49-F238E27FC236}">
                <a16:creationId xmlns:a16="http://schemas.microsoft.com/office/drawing/2014/main" id="{03B6C749-148C-C225-4A93-FEA55A683D99}"/>
              </a:ext>
            </a:extLst>
          </p:cNvPr>
          <p:cNvSpPr txBox="1">
            <a:spLocks/>
          </p:cNvSpPr>
          <p:nvPr/>
        </p:nvSpPr>
        <p:spPr>
          <a:xfrm>
            <a:off x="3976479" y="506579"/>
            <a:ext cx="2285484" cy="177922"/>
          </a:xfrm>
          <a:prstGeom prst="rect">
            <a:avLst/>
          </a:prstGeom>
          <a:noFill/>
          <a:ln>
            <a:noFill/>
          </a:ln>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100" b="1" spc="160" dirty="0">
                <a:latin typeface="+mn-lt"/>
                <a:ea typeface="Meiryo" panose="020B0604030504040204" pitchFamily="34" charset="-128"/>
              </a:rPr>
              <a:t>役に立つリソース</a:t>
            </a:r>
          </a:p>
        </p:txBody>
      </p:sp>
      <p:sp>
        <p:nvSpPr>
          <p:cNvPr id="52" name="Title 19">
            <a:extLst>
              <a:ext uri="{FF2B5EF4-FFF2-40B4-BE49-F238E27FC236}">
                <a16:creationId xmlns:a16="http://schemas.microsoft.com/office/drawing/2014/main" id="{3F8228C3-C2E8-AA92-B824-663C5FE0ADDE}"/>
              </a:ext>
            </a:extLst>
          </p:cNvPr>
          <p:cNvSpPr txBox="1">
            <a:spLocks/>
          </p:cNvSpPr>
          <p:nvPr/>
        </p:nvSpPr>
        <p:spPr>
          <a:xfrm>
            <a:off x="5476683" y="2922983"/>
            <a:ext cx="1578519" cy="177922"/>
          </a:xfrm>
          <a:prstGeom prst="rect">
            <a:avLst/>
          </a:prstGeom>
          <a:solidFill>
            <a:schemeClr val="bg1"/>
          </a:solidFill>
        </p:spPr>
        <p:txBody>
          <a:bodyPr vert="horz" wrap="square" lIns="0" tIns="0" rIns="0" bIns="27432"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ja-JP" altLang="en-US" sz="1100" b="1" spc="160" dirty="0">
                <a:solidFill>
                  <a:schemeClr val="accent3"/>
                </a:solidFill>
                <a:latin typeface="+mn-lt"/>
                <a:ea typeface="Meiryo" panose="020B0604030504040204" pitchFamily="34" charset="-128"/>
              </a:rPr>
              <a:t>便利なツール</a:t>
            </a:r>
          </a:p>
        </p:txBody>
      </p:sp>
      <p:cxnSp>
        <p:nvCxnSpPr>
          <p:cNvPr id="65" name="Straight Connector 64">
            <a:extLst>
              <a:ext uri="{FF2B5EF4-FFF2-40B4-BE49-F238E27FC236}">
                <a16:creationId xmlns:a16="http://schemas.microsoft.com/office/drawing/2014/main" id="{7C7F8482-EE56-F0ED-9008-DCA268FB3D23}"/>
              </a:ext>
            </a:extLst>
          </p:cNvPr>
          <p:cNvCxnSpPr>
            <a:cxnSpLocks/>
          </p:cNvCxnSpPr>
          <p:nvPr/>
        </p:nvCxnSpPr>
        <p:spPr>
          <a:xfrm flipH="1">
            <a:off x="3976479" y="728982"/>
            <a:ext cx="457892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57BA9817-B9C3-C008-1E50-943F7E259115}"/>
              </a:ext>
            </a:extLst>
          </p:cNvPr>
          <p:cNvSpPr txBox="1">
            <a:spLocks/>
          </p:cNvSpPr>
          <p:nvPr/>
        </p:nvSpPr>
        <p:spPr>
          <a:xfrm>
            <a:off x="3976479" y="828200"/>
            <a:ext cx="4578927" cy="1797601"/>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ja-JP" altLang="en-US" sz="1100" b="1" dirty="0">
                <a:solidFill>
                  <a:srgbClr val="000000"/>
                </a:solidFill>
                <a:latin typeface="Artifakt ElementOfc"/>
                <a:ea typeface="Meiryo" panose="020B0604030504040204" pitchFamily="34" charset="-128"/>
                <a:hlinkClick r:id="rId5"/>
              </a:rPr>
              <a:t>サーキュラー設計ツールキット</a:t>
            </a:r>
            <a:endParaRPr lang="ja-JP" altLang="en-US" sz="1100" b="1" dirty="0">
              <a:solidFill>
                <a:srgbClr val="000000"/>
              </a:solidFill>
              <a:latin typeface="Artifakt ElementOfc"/>
              <a:ea typeface="Meiryo" panose="020B0604030504040204" pitchFamily="34" charset="-128"/>
            </a:endParaRP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ja-JP" altLang="en-US" sz="1000" dirty="0">
                <a:solidFill>
                  <a:srgbClr val="000000"/>
                </a:solidFill>
                <a:latin typeface="Artifakt ElementOfc"/>
                <a:ea typeface="Meiryo" panose="020B0604030504040204" pitchFamily="34" charset="-128"/>
              </a:rPr>
              <a:t>サーキュラー ストラテジー、影響アセスメント、ライフ サイクル設計などのツール</a:t>
            </a:r>
          </a:p>
          <a:p>
            <a:pPr marL="497840" lvl="2" indent="-154940" defTabSz="913223" rtl="0">
              <a:lnSpc>
                <a:spcPct val="100000"/>
              </a:lnSpc>
              <a:spcBef>
                <a:spcPts val="0"/>
              </a:spcBef>
              <a:spcAft>
                <a:spcPts val="400"/>
              </a:spcAft>
              <a:buClr>
                <a:schemeClr val="tx2"/>
              </a:buClr>
              <a:buFont typeface="Courier New" panose="05020102010507070707" pitchFamily="18" charset="2"/>
              <a:buChar char="o"/>
              <a:defRPr/>
            </a:pPr>
            <a:r>
              <a:rPr lang="ja-JP" altLang="en-US" sz="1000" dirty="0">
                <a:solidFill>
                  <a:srgbClr val="000000"/>
                </a:solidFill>
                <a:latin typeface="Artifakt ElementOfc"/>
                <a:ea typeface="Meiryo" panose="020B0604030504040204" pitchFamily="34" charset="-128"/>
              </a:rPr>
              <a:t>サーキュラー設計原則の適用方法を学習するワークショップ</a:t>
            </a:r>
          </a:p>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r>
              <a:rPr lang="ja-JP" altLang="en-US" sz="1100" b="1" dirty="0">
                <a:solidFill>
                  <a:srgbClr val="000000"/>
                </a:solidFill>
                <a:latin typeface="Artifakt ElementOfc"/>
                <a:ea typeface="Meiryo" panose="020B0604030504040204" pitchFamily="34" charset="-128"/>
                <a:hlinkClick r:id="rId6"/>
              </a:rPr>
              <a:t>設計とサステナビリティのための </a:t>
            </a:r>
            <a:r>
              <a:rPr lang="en-US" altLang="ja-JP" sz="1100" b="1" dirty="0" err="1">
                <a:solidFill>
                  <a:srgbClr val="000000"/>
                </a:solidFill>
                <a:latin typeface="Artifakt ElementOfc"/>
                <a:ea typeface="Meiryo" panose="020B0604030504040204" pitchFamily="34" charset="-128"/>
                <a:hlinkClick r:id="rId6"/>
              </a:rPr>
              <a:t>VentureWell</a:t>
            </a:r>
            <a:r>
              <a:rPr lang="en-US" altLang="ja-JP" sz="1100" b="1" dirty="0">
                <a:solidFill>
                  <a:srgbClr val="000000"/>
                </a:solidFill>
                <a:latin typeface="Artifakt ElementOfc"/>
                <a:ea typeface="Meiryo" panose="020B0604030504040204" pitchFamily="34" charset="-128"/>
                <a:hlinkClick r:id="rId6"/>
              </a:rPr>
              <a:t> </a:t>
            </a:r>
            <a:r>
              <a:rPr lang="ja-JP" altLang="en-US" sz="1100" b="1" dirty="0">
                <a:solidFill>
                  <a:srgbClr val="000000"/>
                </a:solidFill>
                <a:latin typeface="Artifakt ElementOfc"/>
                <a:ea typeface="Meiryo" panose="020B0604030504040204" pitchFamily="34" charset="-128"/>
                <a:hlinkClick r:id="rId6"/>
              </a:rPr>
              <a:t>ツール </a:t>
            </a:r>
            <a:endParaRPr lang="ja-JP" altLang="en-US" sz="1100" b="1" dirty="0">
              <a:solidFill>
                <a:srgbClr val="000000"/>
              </a:solidFill>
              <a:latin typeface="Artifakt ElementOfc"/>
              <a:ea typeface="Meiryo" panose="020B0604030504040204" pitchFamily="34" charset="-128"/>
            </a:endParaRPr>
          </a:p>
          <a:p>
            <a:pPr marL="274320" lvl="1" indent="-137160" defTabSz="913223" rtl="0" fontAlgn="base">
              <a:lnSpc>
                <a:spcPct val="100000"/>
              </a:lnSpc>
              <a:spcBef>
                <a:spcPts val="0"/>
              </a:spcBef>
              <a:spcAft>
                <a:spcPts val="400"/>
              </a:spcAft>
              <a:buClr>
                <a:schemeClr val="tx2"/>
              </a:buClr>
              <a:buFont typeface="Courier New" panose="02070309020205020404" pitchFamily="49" charset="0"/>
              <a:buChar char="o"/>
              <a:defRPr/>
            </a:pPr>
            <a:r>
              <a:rPr lang="en-US" altLang="ja-JP" sz="1000" dirty="0">
                <a:solidFill>
                  <a:srgbClr val="000000"/>
                </a:solidFill>
                <a:latin typeface="Artifakt ElementOfc"/>
                <a:ea typeface="Meiryo" panose="020B0604030504040204" pitchFamily="34" charset="-128"/>
                <a:hlinkClick r:id="rId7"/>
              </a:rPr>
              <a:t>Circular Economy (</a:t>
            </a:r>
            <a:r>
              <a:rPr lang="ja-JP" altLang="en-US" sz="1000" dirty="0">
                <a:solidFill>
                  <a:srgbClr val="000000"/>
                </a:solidFill>
                <a:latin typeface="Artifakt ElementOfc"/>
                <a:ea typeface="Meiryo" panose="020B0604030504040204" pitchFamily="34" charset="-128"/>
                <a:hlinkClick r:id="rId7"/>
              </a:rPr>
              <a:t>循環型経済</a:t>
            </a:r>
            <a:r>
              <a:rPr lang="en-US" altLang="ja-JP" sz="1000" dirty="0">
                <a:solidFill>
                  <a:srgbClr val="000000"/>
                </a:solidFill>
                <a:latin typeface="Artifakt ElementOfc"/>
                <a:ea typeface="Meiryo" panose="020B0604030504040204" pitchFamily="34" charset="-128"/>
                <a:hlinkClick r:id="rId7"/>
              </a:rPr>
              <a:t>)</a:t>
            </a:r>
            <a:endParaRPr lang="ja-JP" altLang="en-US" sz="1000" dirty="0">
              <a:solidFill>
                <a:srgbClr val="000000"/>
              </a:solidFill>
              <a:latin typeface="Artifakt ElementOfc"/>
              <a:ea typeface="Meiryo" panose="020B0604030504040204" pitchFamily="34" charset="-128"/>
            </a:endParaRPr>
          </a:p>
          <a:p>
            <a:pPr marL="274320" lvl="1" indent="-137160" defTabSz="913223" rtl="0" fontAlgn="base">
              <a:lnSpc>
                <a:spcPct val="100000"/>
              </a:lnSpc>
              <a:spcBef>
                <a:spcPts val="0"/>
              </a:spcBef>
              <a:spcAft>
                <a:spcPts val="400"/>
              </a:spcAft>
              <a:buClr>
                <a:schemeClr val="tx2"/>
              </a:buClr>
              <a:buFont typeface="Courier New" panose="02070309020205020404" pitchFamily="49" charset="0"/>
              <a:buChar char="o"/>
              <a:defRPr/>
            </a:pPr>
            <a:r>
              <a:rPr lang="en-US" altLang="ja-JP" sz="1000" dirty="0">
                <a:solidFill>
                  <a:srgbClr val="000000"/>
                </a:solidFill>
                <a:latin typeface="Artifakt ElementOfc"/>
                <a:ea typeface="Meiryo" panose="020B0604030504040204" pitchFamily="34" charset="-128"/>
                <a:hlinkClick r:id="rId8"/>
              </a:rPr>
              <a:t>Life-Cycle</a:t>
            </a:r>
            <a:r>
              <a:rPr lang="ja-JP" altLang="en-US" sz="1000" dirty="0">
                <a:solidFill>
                  <a:srgbClr val="000000"/>
                </a:solidFill>
                <a:latin typeface="Artifakt ElementOfc"/>
                <a:ea typeface="Meiryo" panose="020B0604030504040204" pitchFamily="34" charset="-128"/>
                <a:hlinkClick r:id="rId8">
                  <a:extLst>
                    <a:ext uri="{A12FA001-AC4F-418D-AE19-62706E023703}">
                      <ahyp:hlinkClr xmlns:ahyp="http://schemas.microsoft.com/office/drawing/2018/hyperlinkcolor" val="tx"/>
                    </a:ext>
                  </a:extLst>
                </a:hlinkClick>
              </a:rPr>
              <a:t> </a:t>
            </a:r>
            <a:r>
              <a:rPr lang="en-US" altLang="ja-JP" sz="1000" dirty="0">
                <a:solidFill>
                  <a:srgbClr val="000000"/>
                </a:solidFill>
                <a:latin typeface="Artifakt ElementOfc"/>
                <a:ea typeface="Meiryo" panose="020B0604030504040204" pitchFamily="34" charset="-128"/>
                <a:hlinkClick r:id="rId8">
                  <a:extLst>
                    <a:ext uri="{A12FA001-AC4F-418D-AE19-62706E023703}">
                      <ahyp:hlinkClr xmlns:ahyp="http://schemas.microsoft.com/office/drawing/2018/hyperlinkcolor" val="tx"/>
                    </a:ext>
                  </a:extLst>
                </a:hlinkClick>
              </a:rPr>
              <a:t>Assessment</a:t>
            </a:r>
            <a:r>
              <a:rPr lang="ja-JP" altLang="en-US" sz="1000" dirty="0">
                <a:solidFill>
                  <a:srgbClr val="000000"/>
                </a:solidFill>
                <a:latin typeface="Artifakt ElementOfc"/>
                <a:ea typeface="Meiryo" panose="020B0604030504040204" pitchFamily="34" charset="-128"/>
                <a:hlinkClick r:id="rId8"/>
              </a:rPr>
              <a:t> </a:t>
            </a:r>
            <a:r>
              <a:rPr lang="en-US" altLang="ja-JP" sz="1000" dirty="0">
                <a:solidFill>
                  <a:srgbClr val="000000"/>
                </a:solidFill>
                <a:latin typeface="Artifakt ElementOfc"/>
                <a:ea typeface="Meiryo" panose="020B0604030504040204" pitchFamily="34" charset="-128"/>
                <a:hlinkClick r:id="rId8"/>
              </a:rPr>
              <a:t>(</a:t>
            </a:r>
            <a:r>
              <a:rPr lang="ja-JP" altLang="en-US" sz="1000" dirty="0">
                <a:solidFill>
                  <a:srgbClr val="000000"/>
                </a:solidFill>
                <a:latin typeface="Artifakt ElementOfc"/>
                <a:ea typeface="Meiryo" panose="020B0604030504040204" pitchFamily="34" charset="-128"/>
                <a:hlinkClick r:id="rId8"/>
              </a:rPr>
              <a:t>ライフサイクル アセスメント</a:t>
            </a:r>
            <a:r>
              <a:rPr lang="en-US" altLang="ja-JP" sz="1000" dirty="0">
                <a:solidFill>
                  <a:srgbClr val="000000"/>
                </a:solidFill>
                <a:latin typeface="Artifakt ElementOfc"/>
                <a:ea typeface="Meiryo" panose="020B0604030504040204" pitchFamily="34" charset="-128"/>
                <a:hlinkClick r:id="rId8"/>
              </a:rPr>
              <a:t>)</a:t>
            </a:r>
            <a:r>
              <a:rPr lang="ja-JP" altLang="en-US" sz="1000" dirty="0">
                <a:solidFill>
                  <a:srgbClr val="000000"/>
                </a:solidFill>
                <a:latin typeface="Artifakt ElementOfc"/>
                <a:ea typeface="Meiryo" panose="020B0604030504040204" pitchFamily="34" charset="-128"/>
              </a:rPr>
              <a:t> </a:t>
            </a:r>
          </a:p>
          <a:p>
            <a:pPr marL="137160" lvl="1" indent="-137160" defTabSz="913223" rtl="0" fontAlgn="base">
              <a:lnSpc>
                <a:spcPct val="100000"/>
              </a:lnSpc>
              <a:spcBef>
                <a:spcPts val="0"/>
              </a:spcBef>
              <a:spcAft>
                <a:spcPts val="400"/>
              </a:spcAft>
              <a:buClr>
                <a:schemeClr val="tx2"/>
              </a:buClr>
              <a:buFont typeface="Wingdings 2" panose="05020102010507070707" pitchFamily="18" charset="2"/>
              <a:buChar char=""/>
              <a:defRPr/>
            </a:pPr>
            <a:endParaRPr lang="ja-JP" altLang="en-US" sz="1050" dirty="0">
              <a:solidFill>
                <a:srgbClr val="000000"/>
              </a:solidFill>
              <a:latin typeface="Artifakt ElementOfc"/>
              <a:ea typeface="Meiryo" panose="020B0604030504040204" pitchFamily="34" charset="-128"/>
            </a:endParaRPr>
          </a:p>
        </p:txBody>
      </p:sp>
      <p:grpSp>
        <p:nvGrpSpPr>
          <p:cNvPr id="4" name="Group 3">
            <a:extLst>
              <a:ext uri="{FF2B5EF4-FFF2-40B4-BE49-F238E27FC236}">
                <a16:creationId xmlns:a16="http://schemas.microsoft.com/office/drawing/2014/main" id="{A83FCB84-F0C4-8DE2-D794-8A88DB8E3C55}"/>
              </a:ext>
            </a:extLst>
          </p:cNvPr>
          <p:cNvGrpSpPr/>
          <p:nvPr/>
        </p:nvGrpSpPr>
        <p:grpSpPr>
          <a:xfrm>
            <a:off x="368490" y="1158240"/>
            <a:ext cx="2755710" cy="853440"/>
            <a:chOff x="368490" y="1158240"/>
            <a:chExt cx="2755710" cy="853440"/>
          </a:xfrm>
        </p:grpSpPr>
        <p:sp>
          <p:nvSpPr>
            <p:cNvPr id="10" name="TextBox 9">
              <a:extLst>
                <a:ext uri="{FF2B5EF4-FFF2-40B4-BE49-F238E27FC236}">
                  <a16:creationId xmlns:a16="http://schemas.microsoft.com/office/drawing/2014/main" id="{48BA5FDE-E12A-46AF-B6C8-7883C8D3888D}"/>
                </a:ext>
              </a:extLst>
            </p:cNvPr>
            <p:cNvSpPr txBox="1"/>
            <p:nvPr/>
          </p:nvSpPr>
          <p:spPr>
            <a:xfrm>
              <a:off x="731234" y="1158240"/>
              <a:ext cx="2392966" cy="853440"/>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100" dirty="0">
                  <a:solidFill>
                    <a:schemeClr val="bg1"/>
                  </a:solidFill>
                  <a:latin typeface="Artifakt ElementOfc"/>
                  <a:ea typeface="Meiryo" panose="020B0604030504040204" pitchFamily="34" charset="-128"/>
                </a:rPr>
                <a:t>製品の生産終了を新しいサイクルとして捉え直し、リサイクル、改修、再利用を強調することで、廃棄物を削減し、サステナビリティを促進する。</a:t>
              </a:r>
            </a:p>
          </p:txBody>
        </p:sp>
        <p:grpSp>
          <p:nvGrpSpPr>
            <p:cNvPr id="14" name="Group 13">
              <a:extLst>
                <a:ext uri="{FF2B5EF4-FFF2-40B4-BE49-F238E27FC236}">
                  <a16:creationId xmlns:a16="http://schemas.microsoft.com/office/drawing/2014/main" id="{4C58128E-FB01-0C96-59BB-9ECC442DA00A}"/>
                </a:ext>
              </a:extLst>
            </p:cNvPr>
            <p:cNvGrpSpPr/>
            <p:nvPr/>
          </p:nvGrpSpPr>
          <p:grpSpPr>
            <a:xfrm>
              <a:off x="368490" y="1187450"/>
              <a:ext cx="239322" cy="239813"/>
              <a:chOff x="4864100" y="1450875"/>
              <a:chExt cx="274320" cy="274883"/>
            </a:xfrm>
            <a:solidFill>
              <a:schemeClr val="accent3"/>
            </a:solidFill>
          </p:grpSpPr>
          <p:sp>
            <p:nvSpPr>
              <p:cNvPr id="15" name="Freeform 257">
                <a:extLst>
                  <a:ext uri="{FF2B5EF4-FFF2-40B4-BE49-F238E27FC236}">
                    <a16:creationId xmlns:a16="http://schemas.microsoft.com/office/drawing/2014/main" id="{48343CEC-0A7C-950B-81C4-486275CCA84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16" name="Freeform 258">
                <a:extLst>
                  <a:ext uri="{FF2B5EF4-FFF2-40B4-BE49-F238E27FC236}">
                    <a16:creationId xmlns:a16="http://schemas.microsoft.com/office/drawing/2014/main" id="{946113FE-4A69-1BFB-A255-E565354E0665}"/>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5" name="Group 4">
            <a:extLst>
              <a:ext uri="{FF2B5EF4-FFF2-40B4-BE49-F238E27FC236}">
                <a16:creationId xmlns:a16="http://schemas.microsoft.com/office/drawing/2014/main" id="{008096AA-BCB6-54F0-F326-2E23A6EBB96A}"/>
              </a:ext>
            </a:extLst>
          </p:cNvPr>
          <p:cNvGrpSpPr/>
          <p:nvPr/>
        </p:nvGrpSpPr>
        <p:grpSpPr>
          <a:xfrm>
            <a:off x="368490" y="2287920"/>
            <a:ext cx="2656650" cy="650839"/>
            <a:chOff x="368490" y="2396151"/>
            <a:chExt cx="2656650" cy="650839"/>
          </a:xfrm>
        </p:grpSpPr>
        <p:sp>
          <p:nvSpPr>
            <p:cNvPr id="17" name="TextBox 16">
              <a:extLst>
                <a:ext uri="{FF2B5EF4-FFF2-40B4-BE49-F238E27FC236}">
                  <a16:creationId xmlns:a16="http://schemas.microsoft.com/office/drawing/2014/main" id="{7518CC26-3A71-EE11-6473-EE6B102176AE}"/>
                </a:ext>
              </a:extLst>
            </p:cNvPr>
            <p:cNvSpPr txBox="1"/>
            <p:nvPr/>
          </p:nvSpPr>
          <p:spPr>
            <a:xfrm>
              <a:off x="731234" y="2396151"/>
              <a:ext cx="2293906" cy="650839"/>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100" dirty="0">
                  <a:solidFill>
                    <a:schemeClr val="bg1"/>
                  </a:solidFill>
                  <a:latin typeface="Artifakt ElementOfc"/>
                  <a:ea typeface="Meiryo" panose="020B0604030504040204" pitchFamily="34" charset="-128"/>
                </a:rPr>
                <a:t>リサイクル可能なコンポーネントや材料を用いた製品を設計し、解体とリサイクルを容易にする。</a:t>
              </a:r>
            </a:p>
          </p:txBody>
        </p:sp>
        <p:grpSp>
          <p:nvGrpSpPr>
            <p:cNvPr id="18" name="Group 17">
              <a:extLst>
                <a:ext uri="{FF2B5EF4-FFF2-40B4-BE49-F238E27FC236}">
                  <a16:creationId xmlns:a16="http://schemas.microsoft.com/office/drawing/2014/main" id="{0A9BB69C-C9CD-39F7-07D6-ECC4CDEF9848}"/>
                </a:ext>
              </a:extLst>
            </p:cNvPr>
            <p:cNvGrpSpPr/>
            <p:nvPr/>
          </p:nvGrpSpPr>
          <p:grpSpPr>
            <a:xfrm>
              <a:off x="368490" y="2450066"/>
              <a:ext cx="239322" cy="239813"/>
              <a:chOff x="4864100" y="1450875"/>
              <a:chExt cx="274320" cy="274883"/>
            </a:xfrm>
            <a:solidFill>
              <a:schemeClr val="accent3"/>
            </a:solidFill>
          </p:grpSpPr>
          <p:sp>
            <p:nvSpPr>
              <p:cNvPr id="19" name="Freeform 257">
                <a:extLst>
                  <a:ext uri="{FF2B5EF4-FFF2-40B4-BE49-F238E27FC236}">
                    <a16:creationId xmlns:a16="http://schemas.microsoft.com/office/drawing/2014/main" id="{D2F8B980-11C2-270B-617B-D8A0DBBDB372}"/>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20" name="Freeform 258">
                <a:extLst>
                  <a:ext uri="{FF2B5EF4-FFF2-40B4-BE49-F238E27FC236}">
                    <a16:creationId xmlns:a16="http://schemas.microsoft.com/office/drawing/2014/main" id="{54560FDD-AEC2-5668-8552-E1969A91C001}"/>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6" name="Group 5">
            <a:extLst>
              <a:ext uri="{FF2B5EF4-FFF2-40B4-BE49-F238E27FC236}">
                <a16:creationId xmlns:a16="http://schemas.microsoft.com/office/drawing/2014/main" id="{6DB0CC24-9B43-C604-5F1B-B2A9DA842B24}"/>
              </a:ext>
            </a:extLst>
          </p:cNvPr>
          <p:cNvGrpSpPr/>
          <p:nvPr/>
        </p:nvGrpSpPr>
        <p:grpSpPr>
          <a:xfrm>
            <a:off x="368490" y="3251983"/>
            <a:ext cx="2656650" cy="974406"/>
            <a:chOff x="368490" y="3700668"/>
            <a:chExt cx="2656650" cy="974406"/>
          </a:xfrm>
        </p:grpSpPr>
        <p:sp>
          <p:nvSpPr>
            <p:cNvPr id="25" name="TextBox 24">
              <a:extLst>
                <a:ext uri="{FF2B5EF4-FFF2-40B4-BE49-F238E27FC236}">
                  <a16:creationId xmlns:a16="http://schemas.microsoft.com/office/drawing/2014/main" id="{3C6703CE-D310-BEAB-6C7A-3D7B97C5D3C2}"/>
                </a:ext>
              </a:extLst>
            </p:cNvPr>
            <p:cNvSpPr txBox="1"/>
            <p:nvPr/>
          </p:nvSpPr>
          <p:spPr>
            <a:xfrm>
              <a:off x="731234" y="3700668"/>
              <a:ext cx="2293906" cy="974406"/>
            </a:xfrm>
            <a:prstGeom prst="rect">
              <a:avLst/>
            </a:prstGeom>
            <a:noFill/>
          </p:spPr>
          <p:txBody>
            <a:bodyPr vert="horz" wrap="square" lIns="0" tIns="0" rIns="0" bIns="27432" rtlCol="0" anchor="ctr" anchorCtr="0">
              <a:noAutofit/>
            </a:bodyPr>
            <a:lstStyle/>
            <a:p>
              <a:pPr defTabSz="685783" rtl="0">
                <a:spcAft>
                  <a:spcPts val="600"/>
                </a:spcAft>
                <a:buClr>
                  <a:srgbClr val="666666"/>
                </a:buClr>
              </a:pPr>
              <a:r>
                <a:rPr lang="ja-JP" altLang="en-US" sz="1100" dirty="0">
                  <a:solidFill>
                    <a:schemeClr val="bg1"/>
                  </a:solidFill>
                  <a:latin typeface="Artifakt ElementOfc"/>
                  <a:ea typeface="Meiryo" panose="020B0604030504040204" pitchFamily="34" charset="-128"/>
                </a:rPr>
                <a:t>徹底したライフ サイクル アセスメントを行い、設計から廃棄に至るまで、製品のライフ サイクル全体にわたって、エネルギーとリソースの効率を改善する取り組みを行う。</a:t>
              </a:r>
            </a:p>
          </p:txBody>
        </p:sp>
        <p:grpSp>
          <p:nvGrpSpPr>
            <p:cNvPr id="30" name="Group 29">
              <a:extLst>
                <a:ext uri="{FF2B5EF4-FFF2-40B4-BE49-F238E27FC236}">
                  <a16:creationId xmlns:a16="http://schemas.microsoft.com/office/drawing/2014/main" id="{43B1065A-814A-7D2A-38C1-8D6BAF6F1402}"/>
                </a:ext>
              </a:extLst>
            </p:cNvPr>
            <p:cNvGrpSpPr/>
            <p:nvPr/>
          </p:nvGrpSpPr>
          <p:grpSpPr>
            <a:xfrm>
              <a:off x="368490" y="3754583"/>
              <a:ext cx="239322" cy="239813"/>
              <a:chOff x="4864100" y="1450875"/>
              <a:chExt cx="274320" cy="274883"/>
            </a:xfrm>
            <a:solidFill>
              <a:schemeClr val="accent3"/>
            </a:solidFill>
          </p:grpSpPr>
          <p:sp>
            <p:nvSpPr>
              <p:cNvPr id="31" name="Freeform 257">
                <a:extLst>
                  <a:ext uri="{FF2B5EF4-FFF2-40B4-BE49-F238E27FC236}">
                    <a16:creationId xmlns:a16="http://schemas.microsoft.com/office/drawing/2014/main" id="{EC83AD3F-A821-B11D-BA1A-A675E777BB7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32" name="Freeform 258">
                <a:extLst>
                  <a:ext uri="{FF2B5EF4-FFF2-40B4-BE49-F238E27FC236}">
                    <a16:creationId xmlns:a16="http://schemas.microsoft.com/office/drawing/2014/main" id="{DA3B9684-A9B8-EFB1-C7EA-01CF0E03853B}"/>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sp>
        <p:nvSpPr>
          <p:cNvPr id="8" name="Text Placeholder 20">
            <a:extLst>
              <a:ext uri="{FF2B5EF4-FFF2-40B4-BE49-F238E27FC236}">
                <a16:creationId xmlns:a16="http://schemas.microsoft.com/office/drawing/2014/main" id="{D9A73EE1-D5D8-EEE9-D35F-543780C4FA72}"/>
              </a:ext>
            </a:extLst>
          </p:cNvPr>
          <p:cNvSpPr txBox="1">
            <a:spLocks/>
          </p:cNvSpPr>
          <p:nvPr/>
        </p:nvSpPr>
        <p:spPr>
          <a:xfrm>
            <a:off x="3976479" y="3249607"/>
            <a:ext cx="4578927" cy="1225179"/>
          </a:xfrm>
          <a:prstGeom prst="rect">
            <a:avLst/>
          </a:prstGeom>
        </p:spPr>
        <p:txBody>
          <a:bodyPr wrap="square" lIns="0" tIns="0" rIns="0" bIns="0" numCol="1" spcCol="274320" rtlCol="0" anchor="t">
            <a:noAutofit/>
          </a:bodyPr>
          <a:lstStyle>
            <a:lvl1pPr marL="171450" indent="-171450" algn="l" defTabSz="685800" rtl="0" eaLnBrk="1" latinLnBrk="0" hangingPunct="1">
              <a:lnSpc>
                <a:spcPct val="90000"/>
              </a:lnSpc>
              <a:spcBef>
                <a:spcPts val="750"/>
              </a:spcBef>
              <a:buClr>
                <a:schemeClr val="bg1">
                  <a:lumMod val="75000"/>
                </a:schemeClr>
              </a:buClr>
              <a:buFont typeface="Wingdings" panose="05000000000000000000" pitchFamily="2"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4940" lvl="1" indent="-154940" defTabSz="913223" rtl="0" fontAlgn="base">
              <a:lnSpc>
                <a:spcPct val="100000"/>
              </a:lnSpc>
              <a:spcBef>
                <a:spcPts val="0"/>
              </a:spcBef>
              <a:spcAft>
                <a:spcPts val="600"/>
              </a:spcAft>
              <a:buClr>
                <a:schemeClr val="tx2"/>
              </a:buClr>
              <a:buFont typeface="Wingdings 2" panose="05020102010507070707" pitchFamily="18" charset="2"/>
              <a:buChar char=""/>
              <a:defRPr/>
            </a:pPr>
            <a:r>
              <a:rPr lang="en-US" altLang="ja-JP" sz="1000" dirty="0" err="1">
                <a:solidFill>
                  <a:srgbClr val="000000"/>
                </a:solidFill>
                <a:latin typeface="Artifakt ElementOfc"/>
                <a:ea typeface="Meiryo" panose="020B0604030504040204" pitchFamily="34" charset="-128"/>
                <a:hlinkClick r:id="rId9"/>
              </a:rPr>
              <a:t>SimaPro</a:t>
            </a:r>
            <a:r>
              <a:rPr lang="ja-JP" altLang="en-US" sz="1000" dirty="0">
                <a:solidFill>
                  <a:srgbClr val="000000"/>
                </a:solidFill>
                <a:latin typeface="Artifakt ElementOfc"/>
                <a:ea typeface="Meiryo" panose="020B0604030504040204" pitchFamily="34" charset="-128"/>
              </a:rPr>
              <a:t> </a:t>
            </a:r>
            <a:r>
              <a:rPr lang="en-US" altLang="ja-JP" sz="1000" dirty="0">
                <a:solidFill>
                  <a:srgbClr val="000000"/>
                </a:solidFill>
                <a:latin typeface="Artifakt ElementOfc"/>
                <a:ea typeface="Meiryo" panose="020B0604030504040204" pitchFamily="34" charset="-128"/>
              </a:rPr>
              <a:t>- </a:t>
            </a:r>
            <a:r>
              <a:rPr lang="ja-JP" altLang="en-US" sz="1000" dirty="0">
                <a:solidFill>
                  <a:srgbClr val="000000"/>
                </a:solidFill>
                <a:latin typeface="Artifakt ElementOfc"/>
                <a:ea typeface="Meiryo" panose="020B0604030504040204" pitchFamily="34" charset="-128"/>
              </a:rPr>
              <a:t>さまざまな材料が環境に与える影響を評価するための </a:t>
            </a:r>
            <a:r>
              <a:rPr lang="en-US" altLang="ja-JP" sz="1000" dirty="0">
                <a:solidFill>
                  <a:srgbClr val="000000"/>
                </a:solidFill>
                <a:latin typeface="Artifakt ElementOfc"/>
                <a:ea typeface="Meiryo" panose="020B0604030504040204" pitchFamily="34" charset="-128"/>
              </a:rPr>
              <a:t>LCA </a:t>
            </a:r>
            <a:r>
              <a:rPr lang="ja-JP" altLang="en-US" sz="1000" dirty="0">
                <a:solidFill>
                  <a:srgbClr val="000000"/>
                </a:solidFill>
                <a:latin typeface="Artifakt ElementOfc"/>
                <a:ea typeface="Meiryo" panose="020B0604030504040204" pitchFamily="34" charset="-128"/>
              </a:rPr>
              <a:t>ツール</a:t>
            </a: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en-US" altLang="ja-JP" sz="1000" dirty="0">
                <a:solidFill>
                  <a:srgbClr val="000000"/>
                </a:solidFill>
                <a:latin typeface="Artifakt ElementOfc"/>
                <a:ea typeface="Meiryo" panose="020B0604030504040204" pitchFamily="34" charset="-128"/>
                <a:hlinkClick r:id="rId10"/>
              </a:rPr>
              <a:t>Sustainable Minds</a:t>
            </a:r>
            <a:r>
              <a:rPr lang="ja-JP" altLang="en-US" sz="1000" dirty="0">
                <a:solidFill>
                  <a:srgbClr val="000000"/>
                </a:solidFill>
                <a:latin typeface="Artifakt ElementOfc"/>
                <a:ea typeface="Meiryo" panose="020B0604030504040204" pitchFamily="34" charset="-128"/>
              </a:rPr>
              <a:t> </a:t>
            </a:r>
            <a:r>
              <a:rPr lang="en-US" altLang="ja-JP" sz="1000" dirty="0">
                <a:solidFill>
                  <a:srgbClr val="000000"/>
                </a:solidFill>
                <a:latin typeface="Artifakt ElementOfc"/>
                <a:ea typeface="Meiryo" panose="020B0604030504040204" pitchFamily="34" charset="-128"/>
              </a:rPr>
              <a:t>- </a:t>
            </a:r>
            <a:r>
              <a:rPr lang="ja-JP" altLang="en-US" sz="1000" dirty="0">
                <a:solidFill>
                  <a:srgbClr val="000000"/>
                </a:solidFill>
                <a:latin typeface="Artifakt ElementOfc"/>
                <a:ea typeface="Meiryo" panose="020B0604030504040204" pitchFamily="34" charset="-128"/>
              </a:rPr>
              <a:t>製品設計を対象とする </a:t>
            </a:r>
            <a:r>
              <a:rPr lang="en-US" altLang="ja-JP" sz="1000" dirty="0">
                <a:solidFill>
                  <a:srgbClr val="000000"/>
                </a:solidFill>
                <a:latin typeface="Artifakt ElementOfc"/>
                <a:ea typeface="Meiryo" panose="020B0604030504040204" pitchFamily="34" charset="-128"/>
              </a:rPr>
              <a:t>LCA</a:t>
            </a:r>
            <a:r>
              <a:rPr lang="ja-JP" altLang="en-US" sz="1000" dirty="0">
                <a:solidFill>
                  <a:srgbClr val="000000"/>
                </a:solidFill>
                <a:latin typeface="Artifakt ElementOfc"/>
                <a:ea typeface="Meiryo" panose="020B0604030504040204" pitchFamily="34" charset="-128"/>
              </a:rPr>
              <a:t>、エココンセプト、および環境への影響の解析</a:t>
            </a: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en-US" altLang="ja-JP" sz="1000" dirty="0" err="1">
                <a:solidFill>
                  <a:srgbClr val="000000"/>
                </a:solidFill>
                <a:latin typeface="Artifakt ElementOfc"/>
                <a:ea typeface="Meiryo" panose="020B0604030504040204" pitchFamily="34" charset="-128"/>
                <a:hlinkClick r:id="rId11"/>
              </a:rPr>
              <a:t>Sphera</a:t>
            </a:r>
            <a:r>
              <a:rPr lang="en-US" altLang="ja-JP" sz="1000" dirty="0">
                <a:solidFill>
                  <a:srgbClr val="000000"/>
                </a:solidFill>
                <a:latin typeface="Artifakt ElementOfc"/>
                <a:ea typeface="Meiryo" panose="020B0604030504040204" pitchFamily="34" charset="-128"/>
                <a:hlinkClick r:id="rId11"/>
              </a:rPr>
              <a:t> LCA for Experts (</a:t>
            </a:r>
            <a:r>
              <a:rPr lang="en-US" altLang="ja-JP" sz="1000" dirty="0" err="1">
                <a:solidFill>
                  <a:srgbClr val="000000"/>
                </a:solidFill>
                <a:latin typeface="Artifakt ElementOfc"/>
                <a:ea typeface="Meiryo" panose="020B0604030504040204" pitchFamily="34" charset="-128"/>
                <a:hlinkClick r:id="rId11"/>
              </a:rPr>
              <a:t>GaBi</a:t>
            </a:r>
            <a:r>
              <a:rPr lang="en-US" altLang="ja-JP" sz="1000" dirty="0">
                <a:solidFill>
                  <a:srgbClr val="000000"/>
                </a:solidFill>
                <a:latin typeface="Artifakt ElementOfc"/>
                <a:ea typeface="Meiryo" panose="020B0604030504040204" pitchFamily="34" charset="-128"/>
                <a:hlinkClick r:id="rId11"/>
              </a:rPr>
              <a:t>)</a:t>
            </a:r>
            <a:r>
              <a:rPr lang="ja-JP" altLang="en-US" sz="1000" dirty="0">
                <a:solidFill>
                  <a:srgbClr val="000000"/>
                </a:solidFill>
                <a:latin typeface="Artifakt ElementOfc"/>
                <a:ea typeface="Meiryo" panose="020B0604030504040204" pitchFamily="34" charset="-128"/>
              </a:rPr>
              <a:t> </a:t>
            </a:r>
            <a:r>
              <a:rPr lang="en-US" altLang="ja-JP" sz="1000" dirty="0">
                <a:solidFill>
                  <a:srgbClr val="000000"/>
                </a:solidFill>
                <a:latin typeface="Artifakt ElementOfc"/>
                <a:ea typeface="Meiryo" panose="020B0604030504040204" pitchFamily="34" charset="-128"/>
              </a:rPr>
              <a:t>- </a:t>
            </a:r>
            <a:r>
              <a:rPr lang="ja-JP" altLang="en-US" sz="1000" dirty="0">
                <a:solidFill>
                  <a:srgbClr val="000000"/>
                </a:solidFill>
                <a:latin typeface="Artifakt ElementOfc"/>
                <a:ea typeface="Meiryo" panose="020B0604030504040204" pitchFamily="34" charset="-128"/>
              </a:rPr>
              <a:t>ビジネスに焦点を当てつつ、製品やプロセスが環境に及ぼす影響を評価</a:t>
            </a:r>
          </a:p>
          <a:p>
            <a:pPr marL="154940" lvl="1" indent="-154940" defTabSz="913223" rtl="0">
              <a:lnSpc>
                <a:spcPct val="100000"/>
              </a:lnSpc>
              <a:spcBef>
                <a:spcPts val="0"/>
              </a:spcBef>
              <a:spcAft>
                <a:spcPts val="600"/>
              </a:spcAft>
              <a:buClr>
                <a:schemeClr val="tx2"/>
              </a:buClr>
              <a:buFont typeface="Wingdings 2" panose="05020102010507070707" pitchFamily="18" charset="2"/>
              <a:buChar char=""/>
              <a:defRPr/>
            </a:pPr>
            <a:r>
              <a:rPr lang="en-US" altLang="ja-JP" sz="1000" dirty="0" err="1">
                <a:solidFill>
                  <a:srgbClr val="000000"/>
                </a:solidFill>
                <a:latin typeface="Artifakt ElementOfc"/>
                <a:ea typeface="Meiryo" panose="020B0604030504040204" pitchFamily="34" charset="-128"/>
                <a:hlinkClick r:id="rId12"/>
              </a:rPr>
              <a:t>Ecoinvent</a:t>
            </a:r>
            <a:r>
              <a:rPr lang="ja-JP" altLang="en-US" sz="1000" dirty="0">
                <a:solidFill>
                  <a:srgbClr val="000000"/>
                </a:solidFill>
                <a:latin typeface="Artifakt ElementOfc"/>
                <a:ea typeface="Meiryo" panose="020B0604030504040204" pitchFamily="34" charset="-128"/>
              </a:rPr>
              <a:t> </a:t>
            </a:r>
            <a:r>
              <a:rPr lang="en-US" altLang="ja-JP" sz="1000" dirty="0">
                <a:solidFill>
                  <a:srgbClr val="000000"/>
                </a:solidFill>
                <a:latin typeface="Artifakt ElementOfc"/>
                <a:ea typeface="Meiryo" panose="020B0604030504040204" pitchFamily="34" charset="-128"/>
              </a:rPr>
              <a:t>- LCA </a:t>
            </a:r>
            <a:r>
              <a:rPr lang="ja-JP" altLang="en-US" sz="1000" dirty="0">
                <a:solidFill>
                  <a:srgbClr val="000000"/>
                </a:solidFill>
                <a:latin typeface="Artifakt ElementOfc"/>
                <a:ea typeface="Meiryo" panose="020B0604030504040204" pitchFamily="34" charset="-128"/>
              </a:rPr>
              <a:t>プロセス設計に情報をもたらす </a:t>
            </a:r>
            <a:r>
              <a:rPr lang="en-US" altLang="ja-JP" sz="1000" dirty="0">
                <a:solidFill>
                  <a:srgbClr val="000000"/>
                </a:solidFill>
                <a:latin typeface="Artifakt ElementOfc"/>
                <a:ea typeface="Meiryo" panose="020B0604030504040204" pitchFamily="34" charset="-128"/>
              </a:rPr>
              <a:t>LCA </a:t>
            </a:r>
            <a:r>
              <a:rPr lang="ja-JP" altLang="en-US" sz="1000" dirty="0">
                <a:solidFill>
                  <a:srgbClr val="000000"/>
                </a:solidFill>
                <a:latin typeface="Artifakt ElementOfc"/>
                <a:ea typeface="Meiryo" panose="020B0604030504040204" pitchFamily="34" charset="-128"/>
              </a:rPr>
              <a:t>データのデータベース</a:t>
            </a:r>
          </a:p>
        </p:txBody>
      </p:sp>
    </p:spTree>
    <p:extLst>
      <p:ext uri="{BB962C8B-B14F-4D97-AF65-F5344CB8AC3E}">
        <p14:creationId xmlns:p14="http://schemas.microsoft.com/office/powerpoint/2010/main" val="3208998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41BC3F-5351-B338-0233-FFF781DB8506}"/>
              </a:ext>
            </a:extLst>
          </p:cNvPr>
          <p:cNvSpPr>
            <a:spLocks noGrp="1"/>
          </p:cNvSpPr>
          <p:nvPr>
            <p:ph type="title"/>
          </p:nvPr>
        </p:nvSpPr>
        <p:spPr>
          <a:xfrm>
            <a:off x="169902" y="1965971"/>
            <a:ext cx="4437817" cy="1138773"/>
          </a:xfrm>
        </p:spPr>
        <p:txBody>
          <a:bodyPr rtlCol="0"/>
          <a:lstStyle/>
          <a:p>
            <a:pPr rtl="0">
              <a:lnSpc>
                <a:spcPct val="100000"/>
              </a:lnSpc>
            </a:pPr>
            <a:r>
              <a:rPr lang="ja-JP" altLang="en-US" sz="1800" b="0" dirty="0">
                <a:solidFill>
                  <a:schemeClr val="bg1"/>
                </a:solidFill>
                <a:ea typeface="Meiryo" panose="020B0604030504040204" pitchFamily="34" charset="-128"/>
              </a:rPr>
              <a:t>サステナビリティを支える </a:t>
            </a:r>
            <a:r>
              <a:rPr lang="en-US" altLang="ja-JP" sz="1800" dirty="0">
                <a:solidFill>
                  <a:schemeClr val="bg1"/>
                </a:solidFill>
                <a:ea typeface="Meiryo" panose="020B0604030504040204" pitchFamily="34" charset="-128"/>
              </a:rPr>
              <a:t>3 </a:t>
            </a:r>
            <a:r>
              <a:rPr lang="ja-JP" altLang="en-US" sz="1800" dirty="0">
                <a:solidFill>
                  <a:schemeClr val="bg1"/>
                </a:solidFill>
                <a:ea typeface="Meiryo" panose="020B0604030504040204" pitchFamily="34" charset="-128"/>
              </a:rPr>
              <a:t>つの柱</a:t>
            </a:r>
            <a:br>
              <a:rPr lang="ja-JP" altLang="en-US" sz="3600" dirty="0">
                <a:solidFill>
                  <a:schemeClr val="bg1"/>
                </a:solidFill>
                <a:ea typeface="Meiryo" panose="020B0604030504040204" pitchFamily="34" charset="-128"/>
              </a:rPr>
            </a:br>
            <a:r>
              <a:rPr lang="ja-JP" altLang="en-US" dirty="0">
                <a:solidFill>
                  <a:schemeClr val="bg1"/>
                </a:solidFill>
                <a:ea typeface="Meiryo" panose="020B0604030504040204" pitchFamily="34" charset="-128"/>
              </a:rPr>
              <a:t>「トリプル ボトム ライン」</a:t>
            </a:r>
          </a:p>
        </p:txBody>
      </p:sp>
      <p:grpSp>
        <p:nvGrpSpPr>
          <p:cNvPr id="2" name="Group 1">
            <a:extLst>
              <a:ext uri="{FF2B5EF4-FFF2-40B4-BE49-F238E27FC236}">
                <a16:creationId xmlns:a16="http://schemas.microsoft.com/office/drawing/2014/main" id="{D08CD127-8087-CC1E-AA17-EC2BEF33BCA7}"/>
              </a:ext>
            </a:extLst>
          </p:cNvPr>
          <p:cNvGrpSpPr/>
          <p:nvPr/>
        </p:nvGrpSpPr>
        <p:grpSpPr>
          <a:xfrm>
            <a:off x="3664396" y="537768"/>
            <a:ext cx="4710808" cy="4067964"/>
            <a:chOff x="2490513" y="1187450"/>
            <a:chExt cx="4162975" cy="3594889"/>
          </a:xfrm>
        </p:grpSpPr>
        <p:sp>
          <p:nvSpPr>
            <p:cNvPr id="14" name="Freeform: Shape 13">
              <a:extLst>
                <a:ext uri="{FF2B5EF4-FFF2-40B4-BE49-F238E27FC236}">
                  <a16:creationId xmlns:a16="http://schemas.microsoft.com/office/drawing/2014/main" id="{65097884-2577-9954-F3FB-9E6405E41CCC}"/>
                </a:ext>
              </a:extLst>
            </p:cNvPr>
            <p:cNvSpPr/>
            <p:nvPr/>
          </p:nvSpPr>
          <p:spPr>
            <a:xfrm>
              <a:off x="3596073" y="1187450"/>
              <a:ext cx="1951854" cy="2348638"/>
            </a:xfrm>
            <a:custGeom>
              <a:avLst/>
              <a:gdLst>
                <a:gd name="connsiteX0" fmla="*/ 2070606 w 2070605"/>
                <a:gd name="connsiteY0" fmla="*/ 1793800 h 2491532"/>
                <a:gd name="connsiteX1" fmla="*/ 1036590 w 2070605"/>
                <a:gd name="connsiteY1" fmla="*/ 2491532 h 2491532"/>
                <a:gd name="connsiteX2" fmla="*/ 0 w 2070605"/>
                <a:gd name="connsiteY2" fmla="*/ 1792371 h 2491532"/>
                <a:gd name="connsiteX3" fmla="*/ 1034874 w 2070605"/>
                <a:gd name="connsiteY3" fmla="*/ 0 h 2491532"/>
                <a:gd name="connsiteX4" fmla="*/ 1036590 w 2070605"/>
                <a:gd name="connsiteY4" fmla="*/ 2860 h 249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605" h="2491532">
                  <a:moveTo>
                    <a:pt x="2070606" y="1793800"/>
                  </a:moveTo>
                  <a:lnTo>
                    <a:pt x="1036590" y="2491532"/>
                  </a:lnTo>
                  <a:lnTo>
                    <a:pt x="0" y="1792371"/>
                  </a:lnTo>
                  <a:lnTo>
                    <a:pt x="1034874" y="0"/>
                  </a:lnTo>
                  <a:lnTo>
                    <a:pt x="1036590" y="2860"/>
                  </a:lnTo>
                  <a:close/>
                </a:path>
              </a:pathLst>
            </a:custGeom>
            <a:solidFill>
              <a:schemeClr val="accent1"/>
            </a:solidFill>
            <a:ln w="2854" cap="flat">
              <a:noFill/>
              <a:prstDash val="solid"/>
              <a:miter/>
            </a:ln>
          </p:spPr>
          <p:txBody>
            <a:bodyPr rtlCol="0" anchor="ctr"/>
            <a:lstStyle/>
            <a:p>
              <a:pPr rtl="0"/>
              <a:endParaRPr lang="ja-JP" altLang="en-US" dirty="0">
                <a:ea typeface="Meiryo" panose="020B0604030504040204" pitchFamily="34" charset="-128"/>
              </a:endParaRPr>
            </a:p>
          </p:txBody>
        </p:sp>
        <p:sp>
          <p:nvSpPr>
            <p:cNvPr id="21" name="Title 19">
              <a:extLst>
                <a:ext uri="{FF2B5EF4-FFF2-40B4-BE49-F238E27FC236}">
                  <a16:creationId xmlns:a16="http://schemas.microsoft.com/office/drawing/2014/main" id="{22EAB270-72AA-8799-45B4-788067BDA42B}"/>
                </a:ext>
              </a:extLst>
            </p:cNvPr>
            <p:cNvSpPr txBox="1">
              <a:spLocks/>
            </p:cNvSpPr>
            <p:nvPr/>
          </p:nvSpPr>
          <p:spPr>
            <a:xfrm>
              <a:off x="3939541" y="2304506"/>
              <a:ext cx="1264920" cy="387578"/>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ja-JP" altLang="en-US" sz="1600" b="1" dirty="0">
                  <a:solidFill>
                    <a:schemeClr val="bg1"/>
                  </a:solidFill>
                  <a:ea typeface="Meiryo" panose="020B0604030504040204" pitchFamily="34" charset="-128"/>
                </a:rPr>
                <a:t>人</a:t>
              </a:r>
            </a:p>
            <a:p>
              <a:pPr algn="ctr" rtl="0">
                <a:lnSpc>
                  <a:spcPct val="100000"/>
                </a:lnSpc>
                <a:spcBef>
                  <a:spcPts val="300"/>
                </a:spcBef>
              </a:pPr>
              <a:r>
                <a:rPr lang="ja-JP" altLang="en-US" sz="1000" dirty="0">
                  <a:solidFill>
                    <a:schemeClr val="bg1"/>
                  </a:solidFill>
                  <a:latin typeface="+mn-lt"/>
                  <a:ea typeface="Meiryo" panose="020B0604030504040204" pitchFamily="34" charset="-128"/>
                  <a:cs typeface="+mj-cs"/>
                </a:rPr>
                <a:t>社会的責任</a:t>
              </a:r>
            </a:p>
          </p:txBody>
        </p:sp>
        <p:sp>
          <p:nvSpPr>
            <p:cNvPr id="13" name="Freeform: Shape 12">
              <a:extLst>
                <a:ext uri="{FF2B5EF4-FFF2-40B4-BE49-F238E27FC236}">
                  <a16:creationId xmlns:a16="http://schemas.microsoft.com/office/drawing/2014/main" id="{1D1E272B-96B5-37DB-E726-631D8378033A}"/>
                </a:ext>
              </a:extLst>
            </p:cNvPr>
            <p:cNvSpPr/>
            <p:nvPr/>
          </p:nvSpPr>
          <p:spPr>
            <a:xfrm>
              <a:off x="4604326" y="2921563"/>
              <a:ext cx="2049162" cy="1860742"/>
            </a:xfrm>
            <a:custGeom>
              <a:avLst/>
              <a:gdLst>
                <a:gd name="connsiteX0" fmla="*/ 2173836 w 2173835"/>
                <a:gd name="connsiteY0" fmla="*/ 1973952 h 1973952"/>
                <a:gd name="connsiteX1" fmla="*/ 0 w 2173835"/>
                <a:gd name="connsiteY1" fmla="*/ 1973952 h 1973952"/>
                <a:gd name="connsiteX2" fmla="*/ 0 w 2173835"/>
                <a:gd name="connsiteY2" fmla="*/ 697732 h 1973952"/>
                <a:gd name="connsiteX3" fmla="*/ 1034016 w 2173835"/>
                <a:gd name="connsiteY3" fmla="*/ 0 h 1973952"/>
              </a:gdLst>
              <a:ahLst/>
              <a:cxnLst>
                <a:cxn ang="0">
                  <a:pos x="connsiteX0" y="connsiteY0"/>
                </a:cxn>
                <a:cxn ang="0">
                  <a:pos x="connsiteX1" y="connsiteY1"/>
                </a:cxn>
                <a:cxn ang="0">
                  <a:pos x="connsiteX2" y="connsiteY2"/>
                </a:cxn>
                <a:cxn ang="0">
                  <a:pos x="connsiteX3" y="connsiteY3"/>
                </a:cxn>
              </a:cxnLst>
              <a:rect l="l" t="t" r="r" b="b"/>
              <a:pathLst>
                <a:path w="2173835" h="1973952">
                  <a:moveTo>
                    <a:pt x="2173836" y="1973952"/>
                  </a:moveTo>
                  <a:lnTo>
                    <a:pt x="0" y="1973952"/>
                  </a:lnTo>
                  <a:lnTo>
                    <a:pt x="0" y="697732"/>
                  </a:lnTo>
                  <a:lnTo>
                    <a:pt x="1034016" y="0"/>
                  </a:lnTo>
                  <a:close/>
                </a:path>
              </a:pathLst>
            </a:custGeom>
            <a:solidFill>
              <a:schemeClr val="accent3"/>
            </a:solidFill>
            <a:ln w="2854" cap="flat">
              <a:noFill/>
              <a:prstDash val="solid"/>
              <a:miter/>
            </a:ln>
          </p:spPr>
          <p:txBody>
            <a:bodyPr rtlCol="0" anchor="ctr"/>
            <a:lstStyle/>
            <a:p>
              <a:pPr rtl="0"/>
              <a:endParaRPr lang="ja-JP" altLang="en-US" dirty="0">
                <a:ea typeface="Meiryo" panose="020B0604030504040204" pitchFamily="34" charset="-128"/>
              </a:endParaRPr>
            </a:p>
          </p:txBody>
        </p:sp>
        <p:sp>
          <p:nvSpPr>
            <p:cNvPr id="22" name="Title 19">
              <a:extLst>
                <a:ext uri="{FF2B5EF4-FFF2-40B4-BE49-F238E27FC236}">
                  <a16:creationId xmlns:a16="http://schemas.microsoft.com/office/drawing/2014/main" id="{3CC7D72F-8EF2-6C9F-1E38-F09A6E8C8582}"/>
                </a:ext>
              </a:extLst>
            </p:cNvPr>
            <p:cNvSpPr txBox="1">
              <a:spLocks/>
            </p:cNvSpPr>
            <p:nvPr/>
          </p:nvSpPr>
          <p:spPr>
            <a:xfrm>
              <a:off x="4815348" y="4052695"/>
              <a:ext cx="1292003" cy="567848"/>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ja-JP" altLang="en-US" sz="1600" b="1" dirty="0">
                  <a:solidFill>
                    <a:schemeClr val="bg1"/>
                  </a:solidFill>
                  <a:ea typeface="Meiryo" panose="020B0604030504040204" pitchFamily="34" charset="-128"/>
                </a:rPr>
                <a:t>利益</a:t>
              </a:r>
            </a:p>
            <a:p>
              <a:pPr algn="ctr" rtl="0">
                <a:lnSpc>
                  <a:spcPct val="100000"/>
                </a:lnSpc>
                <a:spcBef>
                  <a:spcPts val="300"/>
                </a:spcBef>
              </a:pPr>
              <a:r>
                <a:rPr lang="ja-JP" altLang="en-US" sz="1000" dirty="0">
                  <a:solidFill>
                    <a:schemeClr val="bg1"/>
                  </a:solidFill>
                  <a:latin typeface="+mn-lt"/>
                  <a:ea typeface="Meiryo" panose="020B0604030504040204" pitchFamily="34" charset="-128"/>
                </a:rPr>
                <a:t>経済的</a:t>
              </a:r>
              <a:br>
                <a:rPr lang="ja-JP" altLang="en-US" sz="1000" dirty="0">
                  <a:solidFill>
                    <a:schemeClr val="bg1"/>
                  </a:solidFill>
                  <a:latin typeface="+mn-lt"/>
                  <a:ea typeface="Meiryo" panose="020B0604030504040204" pitchFamily="34" charset="-128"/>
                </a:rPr>
              </a:br>
              <a:r>
                <a:rPr lang="ja-JP" altLang="en-US" sz="1000" dirty="0">
                  <a:solidFill>
                    <a:schemeClr val="bg1"/>
                  </a:solidFill>
                  <a:latin typeface="+mn-lt"/>
                  <a:ea typeface="Meiryo" panose="020B0604030504040204" pitchFamily="34" charset="-128"/>
                </a:rPr>
                <a:t>実行可能性</a:t>
              </a:r>
            </a:p>
          </p:txBody>
        </p:sp>
        <p:sp>
          <p:nvSpPr>
            <p:cNvPr id="12" name="Freeform: Shape 11">
              <a:extLst>
                <a:ext uri="{FF2B5EF4-FFF2-40B4-BE49-F238E27FC236}">
                  <a16:creationId xmlns:a16="http://schemas.microsoft.com/office/drawing/2014/main" id="{3E8CF312-67EA-CD4B-773F-09925C5BEEC6}"/>
                </a:ext>
              </a:extLst>
            </p:cNvPr>
            <p:cNvSpPr/>
            <p:nvPr/>
          </p:nvSpPr>
          <p:spPr>
            <a:xfrm>
              <a:off x="2490513" y="2919979"/>
              <a:ext cx="2052398" cy="1862360"/>
            </a:xfrm>
            <a:custGeom>
              <a:avLst/>
              <a:gdLst>
                <a:gd name="connsiteX0" fmla="*/ 2177267 w 2177266"/>
                <a:gd name="connsiteY0" fmla="*/ 699448 h 1975668"/>
                <a:gd name="connsiteX1" fmla="*/ 2177267 w 2177266"/>
                <a:gd name="connsiteY1" fmla="*/ 1975668 h 1975668"/>
                <a:gd name="connsiteX2" fmla="*/ 0 w 2177266"/>
                <a:gd name="connsiteY2" fmla="*/ 1975668 h 1975668"/>
                <a:gd name="connsiteX3" fmla="*/ 1140677 w 2177266"/>
                <a:gd name="connsiteY3" fmla="*/ 0 h 1975668"/>
              </a:gdLst>
              <a:ahLst/>
              <a:cxnLst>
                <a:cxn ang="0">
                  <a:pos x="connsiteX0" y="connsiteY0"/>
                </a:cxn>
                <a:cxn ang="0">
                  <a:pos x="connsiteX1" y="connsiteY1"/>
                </a:cxn>
                <a:cxn ang="0">
                  <a:pos x="connsiteX2" y="connsiteY2"/>
                </a:cxn>
                <a:cxn ang="0">
                  <a:pos x="connsiteX3" y="connsiteY3"/>
                </a:cxn>
              </a:cxnLst>
              <a:rect l="l" t="t" r="r" b="b"/>
              <a:pathLst>
                <a:path w="2177266" h="1975668">
                  <a:moveTo>
                    <a:pt x="2177267" y="699448"/>
                  </a:moveTo>
                  <a:lnTo>
                    <a:pt x="2177267" y="1975668"/>
                  </a:lnTo>
                  <a:lnTo>
                    <a:pt x="0" y="1975668"/>
                  </a:lnTo>
                  <a:lnTo>
                    <a:pt x="1140677" y="0"/>
                  </a:lnTo>
                  <a:close/>
                </a:path>
              </a:pathLst>
            </a:custGeom>
            <a:solidFill>
              <a:schemeClr val="accent2"/>
            </a:solidFill>
            <a:ln w="2854" cap="flat">
              <a:noFill/>
              <a:prstDash val="solid"/>
              <a:miter/>
            </a:ln>
          </p:spPr>
          <p:txBody>
            <a:bodyPr rtlCol="0" anchor="ctr"/>
            <a:lstStyle/>
            <a:p>
              <a:pPr rtl="0"/>
              <a:endParaRPr lang="ja-JP" altLang="en-US" dirty="0">
                <a:ea typeface="Meiryo" panose="020B0604030504040204" pitchFamily="34" charset="-128"/>
              </a:endParaRPr>
            </a:p>
          </p:txBody>
        </p:sp>
        <p:sp>
          <p:nvSpPr>
            <p:cNvPr id="23" name="Title 19">
              <a:extLst>
                <a:ext uri="{FF2B5EF4-FFF2-40B4-BE49-F238E27FC236}">
                  <a16:creationId xmlns:a16="http://schemas.microsoft.com/office/drawing/2014/main" id="{2DE10958-1674-65AD-F90F-5823A53F7617}"/>
                </a:ext>
              </a:extLst>
            </p:cNvPr>
            <p:cNvSpPr txBox="1">
              <a:spLocks/>
            </p:cNvSpPr>
            <p:nvPr/>
          </p:nvSpPr>
          <p:spPr>
            <a:xfrm>
              <a:off x="3037128" y="4052695"/>
              <a:ext cx="1292003" cy="567848"/>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ja-JP" altLang="en-US" sz="1600" b="1" dirty="0">
                  <a:solidFill>
                    <a:schemeClr val="bg1"/>
                  </a:solidFill>
                  <a:ea typeface="Meiryo" panose="020B0604030504040204" pitchFamily="34" charset="-128"/>
                </a:rPr>
                <a:t>地球</a:t>
              </a:r>
            </a:p>
            <a:p>
              <a:pPr algn="ctr" rtl="0">
                <a:lnSpc>
                  <a:spcPct val="100000"/>
                </a:lnSpc>
                <a:spcBef>
                  <a:spcPts val="300"/>
                </a:spcBef>
              </a:pPr>
              <a:r>
                <a:rPr lang="ja-JP" altLang="en-US" sz="1000" dirty="0">
                  <a:solidFill>
                    <a:schemeClr val="bg1"/>
                  </a:solidFill>
                  <a:latin typeface="+mn-lt"/>
                  <a:ea typeface="Meiryo" panose="020B0604030504040204" pitchFamily="34" charset="-128"/>
                </a:rPr>
                <a:t>環境に対する </a:t>
              </a:r>
              <a:br>
                <a:rPr lang="ja-JP" altLang="en-US" sz="1000" dirty="0">
                  <a:solidFill>
                    <a:schemeClr val="bg1"/>
                  </a:solidFill>
                  <a:latin typeface="+mn-lt"/>
                  <a:ea typeface="Meiryo" panose="020B0604030504040204" pitchFamily="34" charset="-128"/>
                </a:rPr>
              </a:br>
              <a:r>
                <a:rPr lang="ja-JP" altLang="en-US" sz="1000" dirty="0">
                  <a:solidFill>
                    <a:schemeClr val="bg1"/>
                  </a:solidFill>
                  <a:latin typeface="+mn-lt"/>
                  <a:ea typeface="Meiryo" panose="020B0604030504040204" pitchFamily="34" charset="-128"/>
                </a:rPr>
                <a:t>責任</a:t>
              </a:r>
            </a:p>
          </p:txBody>
        </p:sp>
        <p:sp>
          <p:nvSpPr>
            <p:cNvPr id="16" name="Oval 15">
              <a:extLst>
                <a:ext uri="{FF2B5EF4-FFF2-40B4-BE49-F238E27FC236}">
                  <a16:creationId xmlns:a16="http://schemas.microsoft.com/office/drawing/2014/main" id="{33A9CDB9-D3A6-3981-266F-714A98135CD6}"/>
                </a:ext>
              </a:extLst>
            </p:cNvPr>
            <p:cNvSpPr/>
            <p:nvPr/>
          </p:nvSpPr>
          <p:spPr>
            <a:xfrm flipH="1">
              <a:off x="4054475" y="2898152"/>
              <a:ext cx="1035050" cy="1035050"/>
            </a:xfrm>
            <a:prstGeom prst="ellipse">
              <a:avLst/>
            </a:prstGeom>
            <a:solidFill>
              <a:schemeClr val="tx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defTabSz="685800" rtl="0">
                <a:spcBef>
                  <a:spcPct val="0"/>
                </a:spcBef>
              </a:pPr>
              <a:r>
                <a:rPr lang="ja-JP" altLang="en-US" sz="1100" b="1" dirty="0">
                  <a:solidFill>
                    <a:schemeClr val="tx1"/>
                  </a:solidFill>
                  <a:ea typeface="Meiryo" panose="020B0604030504040204" pitchFamily="34" charset="-128"/>
                  <a:cs typeface="+mj-cs"/>
                </a:rPr>
                <a:t>サステナビリティ</a:t>
              </a:r>
            </a:p>
          </p:txBody>
        </p:sp>
        <p:grpSp>
          <p:nvGrpSpPr>
            <p:cNvPr id="41" name="Group 40">
              <a:extLst>
                <a:ext uri="{FF2B5EF4-FFF2-40B4-BE49-F238E27FC236}">
                  <a16:creationId xmlns:a16="http://schemas.microsoft.com/office/drawing/2014/main" id="{6E03D1DF-D6C1-2B7D-9B69-947BEF532F92}"/>
                </a:ext>
              </a:extLst>
            </p:cNvPr>
            <p:cNvGrpSpPr>
              <a:grpSpLocks noChangeAspect="1"/>
            </p:cNvGrpSpPr>
            <p:nvPr/>
          </p:nvGrpSpPr>
          <p:grpSpPr>
            <a:xfrm>
              <a:off x="4327112" y="1855885"/>
              <a:ext cx="489777" cy="366696"/>
              <a:chOff x="6619873" y="1692276"/>
              <a:chExt cx="37252268" cy="27890785"/>
            </a:xfrm>
            <a:solidFill>
              <a:schemeClr val="bg1"/>
            </a:solidFill>
          </p:grpSpPr>
          <p:sp>
            <p:nvSpPr>
              <p:cNvPr id="42" name="Freeform 225">
                <a:extLst>
                  <a:ext uri="{FF2B5EF4-FFF2-40B4-BE49-F238E27FC236}">
                    <a16:creationId xmlns:a16="http://schemas.microsoft.com/office/drawing/2014/main" id="{5E3BCAF3-1A79-43F3-E83C-A3187C3767AA}"/>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3" name="Freeform 226">
                <a:extLst>
                  <a:ext uri="{FF2B5EF4-FFF2-40B4-BE49-F238E27FC236}">
                    <a16:creationId xmlns:a16="http://schemas.microsoft.com/office/drawing/2014/main" id="{A1696151-8FD0-EC9F-60AE-534AAD896695}"/>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4" name="Freeform 227">
                <a:extLst>
                  <a:ext uri="{FF2B5EF4-FFF2-40B4-BE49-F238E27FC236}">
                    <a16:creationId xmlns:a16="http://schemas.microsoft.com/office/drawing/2014/main" id="{78F7B246-68DF-0A71-25A7-A35EA7A1148E}"/>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5" name="Freeform 228">
                <a:extLst>
                  <a:ext uri="{FF2B5EF4-FFF2-40B4-BE49-F238E27FC236}">
                    <a16:creationId xmlns:a16="http://schemas.microsoft.com/office/drawing/2014/main" id="{6224E028-FEF0-2CC5-867C-655083757BC9}"/>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grpSp>
          <p:nvGrpSpPr>
            <p:cNvPr id="46" name="Group 45">
              <a:extLst>
                <a:ext uri="{FF2B5EF4-FFF2-40B4-BE49-F238E27FC236}">
                  <a16:creationId xmlns:a16="http://schemas.microsoft.com/office/drawing/2014/main" id="{92E8AC37-9AFB-89DD-A225-9522E79CDDF9}"/>
                </a:ext>
              </a:extLst>
            </p:cNvPr>
            <p:cNvGrpSpPr>
              <a:grpSpLocks noChangeAspect="1"/>
            </p:cNvGrpSpPr>
            <p:nvPr/>
          </p:nvGrpSpPr>
          <p:grpSpPr>
            <a:xfrm>
              <a:off x="5250603" y="3518421"/>
              <a:ext cx="414849" cy="413959"/>
              <a:chOff x="8734425" y="2316163"/>
              <a:chExt cx="27406601" cy="27347862"/>
            </a:xfrm>
            <a:solidFill>
              <a:schemeClr val="bg1"/>
            </a:solidFill>
          </p:grpSpPr>
          <p:sp>
            <p:nvSpPr>
              <p:cNvPr id="47" name="Freeform 198">
                <a:extLst>
                  <a:ext uri="{FF2B5EF4-FFF2-40B4-BE49-F238E27FC236}">
                    <a16:creationId xmlns:a16="http://schemas.microsoft.com/office/drawing/2014/main" id="{4C0C985E-5F59-20AD-AE04-7B445C28F11B}"/>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noAutofit/>
              </a:bodyPr>
              <a:lstStyle/>
              <a:p>
                <a:pPr rtl="0"/>
                <a:endParaRPr lang="ja-JP" altLang="en-US" dirty="0">
                  <a:ea typeface="Meiryo" panose="020B0604030504040204" pitchFamily="34" charset="-128"/>
                </a:endParaRPr>
              </a:p>
            </p:txBody>
          </p:sp>
          <p:sp>
            <p:nvSpPr>
              <p:cNvPr id="48" name="Freeform 199">
                <a:extLst>
                  <a:ext uri="{FF2B5EF4-FFF2-40B4-BE49-F238E27FC236}">
                    <a16:creationId xmlns:a16="http://schemas.microsoft.com/office/drawing/2014/main" id="{B512AF22-583B-D12D-FC78-6FBC50C3FD9B}"/>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noAutofit/>
              </a:bodyPr>
              <a:lstStyle/>
              <a:p>
                <a:pPr rtl="0"/>
                <a:endParaRPr lang="ja-JP" altLang="en-US" dirty="0">
                  <a:ea typeface="Meiryo" panose="020B0604030504040204" pitchFamily="34" charset="-128"/>
                </a:endParaRPr>
              </a:p>
            </p:txBody>
          </p:sp>
        </p:grpSp>
        <p:grpSp>
          <p:nvGrpSpPr>
            <p:cNvPr id="49" name="Group 48">
              <a:extLst>
                <a:ext uri="{FF2B5EF4-FFF2-40B4-BE49-F238E27FC236}">
                  <a16:creationId xmlns:a16="http://schemas.microsoft.com/office/drawing/2014/main" id="{144CEAD8-E68F-17D6-3458-83BF1BB7F19C}"/>
                </a:ext>
              </a:extLst>
            </p:cNvPr>
            <p:cNvGrpSpPr>
              <a:grpSpLocks noChangeAspect="1"/>
            </p:cNvGrpSpPr>
            <p:nvPr/>
          </p:nvGrpSpPr>
          <p:grpSpPr>
            <a:xfrm>
              <a:off x="3453120" y="3489973"/>
              <a:ext cx="460018" cy="459049"/>
              <a:chOff x="6956411" y="1977997"/>
              <a:chExt cx="30878455" cy="30813383"/>
            </a:xfrm>
            <a:solidFill>
              <a:schemeClr val="bg1"/>
            </a:solidFill>
          </p:grpSpPr>
          <p:sp>
            <p:nvSpPr>
              <p:cNvPr id="50" name="Freeform 54">
                <a:extLst>
                  <a:ext uri="{FF2B5EF4-FFF2-40B4-BE49-F238E27FC236}">
                    <a16:creationId xmlns:a16="http://schemas.microsoft.com/office/drawing/2014/main" id="{DBF74100-5E47-C9FB-F8D2-8C3506263D56}"/>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51" name="Freeform 55">
                <a:extLst>
                  <a:ext uri="{FF2B5EF4-FFF2-40B4-BE49-F238E27FC236}">
                    <a16:creationId xmlns:a16="http://schemas.microsoft.com/office/drawing/2014/main" id="{3CAF1E6D-0B95-97E2-1372-8833E92008FB}"/>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52" name="Freeform 56">
                <a:extLst>
                  <a:ext uri="{FF2B5EF4-FFF2-40B4-BE49-F238E27FC236}">
                    <a16:creationId xmlns:a16="http://schemas.microsoft.com/office/drawing/2014/main" id="{F6F8F709-DE7D-AC25-66F2-5C27883BFBD1}"/>
                  </a:ext>
                </a:extLst>
              </p:cNvPr>
              <p:cNvSpPr>
                <a:spLocks noEditPoints="1"/>
              </p:cNvSpPr>
              <p:nvPr/>
            </p:nvSpPr>
            <p:spPr bwMode="auto">
              <a:xfrm>
                <a:off x="6956411" y="1977997"/>
                <a:ext cx="30878455" cy="30813383"/>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grpSp>
    </p:spTree>
    <p:extLst>
      <p:ext uri="{BB962C8B-B14F-4D97-AF65-F5344CB8AC3E}">
        <p14:creationId xmlns:p14="http://schemas.microsoft.com/office/powerpoint/2010/main" val="468701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ir purifier filter icon solid particle Royalty Free Vector">
            <a:extLst>
              <a:ext uri="{FF2B5EF4-FFF2-40B4-BE49-F238E27FC236}">
                <a16:creationId xmlns:a16="http://schemas.microsoft.com/office/drawing/2014/main" id="{49E425A3-5B45-F45A-053B-15CC6CF5ACAB}"/>
              </a:ext>
            </a:extLst>
          </p:cNvPr>
          <p:cNvPicPr>
            <a:picLocks noChangeAspect="1"/>
          </p:cNvPicPr>
          <p:nvPr/>
        </p:nvPicPr>
        <p:blipFill rotWithShape="1">
          <a:blip r:embed="rId4"/>
          <a:srcRect l="7938" t="14234" r="8480" b="22925"/>
          <a:stretch/>
        </p:blipFill>
        <p:spPr>
          <a:xfrm>
            <a:off x="3731382" y="1047290"/>
            <a:ext cx="1753667" cy="1398107"/>
          </a:xfrm>
          <a:prstGeom prst="rect">
            <a:avLst/>
          </a:prstGeom>
        </p:spPr>
      </p:pic>
      <p:pic>
        <p:nvPicPr>
          <p:cNvPr id="8" name="Picture 7" descr="A picture containing light, lit, dark&#10;&#10;Description automatically generated">
            <a:extLst>
              <a:ext uri="{FF2B5EF4-FFF2-40B4-BE49-F238E27FC236}">
                <a16:creationId xmlns:a16="http://schemas.microsoft.com/office/drawing/2014/main" id="{56A7ED1F-4CB7-4EC9-A8FB-920952B7E277}"/>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brightnessContrast bright="-42000"/>
                    </a14:imgEffect>
                  </a14:imgLayer>
                </a14:imgProps>
              </a:ext>
              <a:ext uri="{28A0092B-C50C-407E-A947-70E740481C1C}">
                <a14:useLocalDpi xmlns:a14="http://schemas.microsoft.com/office/drawing/2010/main"/>
              </a:ext>
            </a:extLst>
          </a:blip>
          <a:srcRect t="21195" r="22580" b="57967"/>
          <a:stretch/>
        </p:blipFill>
        <p:spPr>
          <a:xfrm>
            <a:off x="0" y="3130550"/>
            <a:ext cx="9144000" cy="2012950"/>
          </a:xfrm>
          <a:prstGeom prst="rect">
            <a:avLst/>
          </a:prstGeom>
        </p:spPr>
      </p:pic>
      <p:sp>
        <p:nvSpPr>
          <p:cNvPr id="5" name="Oval 4">
            <a:extLst>
              <a:ext uri="{FF2B5EF4-FFF2-40B4-BE49-F238E27FC236}">
                <a16:creationId xmlns:a16="http://schemas.microsoft.com/office/drawing/2014/main" id="{A4D69F93-C916-B70D-7B37-DF46A1447E2D}"/>
              </a:ext>
            </a:extLst>
          </p:cNvPr>
          <p:cNvSpPr/>
          <p:nvPr/>
        </p:nvSpPr>
        <p:spPr>
          <a:xfrm>
            <a:off x="731645" y="2715715"/>
            <a:ext cx="822711" cy="82271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35" name="Freeform 12">
            <a:extLst>
              <a:ext uri="{FF2B5EF4-FFF2-40B4-BE49-F238E27FC236}">
                <a16:creationId xmlns:a16="http://schemas.microsoft.com/office/drawing/2014/main" id="{0FC8C3C3-6A59-0EFD-E120-530C4B849BAC}"/>
              </a:ext>
            </a:extLst>
          </p:cNvPr>
          <p:cNvSpPr>
            <a:spLocks noChangeAspect="1" noEditPoints="1"/>
          </p:cNvSpPr>
          <p:nvPr/>
        </p:nvSpPr>
        <p:spPr bwMode="auto">
          <a:xfrm>
            <a:off x="980158" y="2895508"/>
            <a:ext cx="325686" cy="463127"/>
          </a:xfrm>
          <a:custGeom>
            <a:avLst/>
            <a:gdLst>
              <a:gd name="T0" fmla="*/ 2250 w 2326"/>
              <a:gd name="T1" fmla="*/ 1367 h 3315"/>
              <a:gd name="T2" fmla="*/ 1804 w 2326"/>
              <a:gd name="T3" fmla="*/ 1480 h 3315"/>
              <a:gd name="T4" fmla="*/ 1546 w 2326"/>
              <a:gd name="T5" fmla="*/ 2062 h 3315"/>
              <a:gd name="T6" fmla="*/ 1238 w 2326"/>
              <a:gd name="T7" fmla="*/ 1378 h 3315"/>
              <a:gd name="T8" fmla="*/ 1598 w 2326"/>
              <a:gd name="T9" fmla="*/ 1326 h 3315"/>
              <a:gd name="T10" fmla="*/ 1837 w 2326"/>
              <a:gd name="T11" fmla="*/ 485 h 3315"/>
              <a:gd name="T12" fmla="*/ 1497 w 2326"/>
              <a:gd name="T13" fmla="*/ 454 h 3315"/>
              <a:gd name="T14" fmla="*/ 1422 w 2326"/>
              <a:gd name="T15" fmla="*/ 0 h 3315"/>
              <a:gd name="T16" fmla="*/ 1347 w 2326"/>
              <a:gd name="T17" fmla="*/ 454 h 3315"/>
              <a:gd name="T18" fmla="*/ 961 w 2326"/>
              <a:gd name="T19" fmla="*/ 75 h 3315"/>
              <a:gd name="T20" fmla="*/ 811 w 2326"/>
              <a:gd name="T21" fmla="*/ 75 h 3315"/>
              <a:gd name="T22" fmla="*/ 532 w 2326"/>
              <a:gd name="T23" fmla="*/ 454 h 3315"/>
              <a:gd name="T24" fmla="*/ 461 w 2326"/>
              <a:gd name="T25" fmla="*/ 552 h 3315"/>
              <a:gd name="T26" fmla="*/ 782 w 2326"/>
              <a:gd name="T27" fmla="*/ 1378 h 3315"/>
              <a:gd name="T28" fmla="*/ 1088 w 2326"/>
              <a:gd name="T29" fmla="*/ 2770 h 3315"/>
              <a:gd name="T30" fmla="*/ 819 w 2326"/>
              <a:gd name="T31" fmla="*/ 2164 h 3315"/>
              <a:gd name="T32" fmla="*/ 306 w 2326"/>
              <a:gd name="T33" fmla="*/ 1798 h 3315"/>
              <a:gd name="T34" fmla="*/ 0 w 2326"/>
              <a:gd name="T35" fmla="*/ 1842 h 3315"/>
              <a:gd name="T36" fmla="*/ 377 w 2326"/>
              <a:gd name="T37" fmla="*/ 2598 h 3315"/>
              <a:gd name="T38" fmla="*/ 562 w 2326"/>
              <a:gd name="T39" fmla="*/ 2613 h 3315"/>
              <a:gd name="T40" fmla="*/ 1082 w 2326"/>
              <a:gd name="T41" fmla="*/ 2940 h 3315"/>
              <a:gd name="T42" fmla="*/ 1088 w 2326"/>
              <a:gd name="T43" fmla="*/ 3178 h 3315"/>
              <a:gd name="T44" fmla="*/ 734 w 2326"/>
              <a:gd name="T45" fmla="*/ 3178 h 3315"/>
              <a:gd name="T46" fmla="*/ 734 w 2326"/>
              <a:gd name="T47" fmla="*/ 3315 h 3315"/>
              <a:gd name="T48" fmla="*/ 1661 w 2326"/>
              <a:gd name="T49" fmla="*/ 3247 h 3315"/>
              <a:gd name="T50" fmla="*/ 1238 w 2326"/>
              <a:gd name="T51" fmla="*/ 3178 h 3315"/>
              <a:gd name="T52" fmla="*/ 1238 w 2326"/>
              <a:gd name="T53" fmla="*/ 2546 h 3315"/>
              <a:gd name="T54" fmla="*/ 1635 w 2326"/>
              <a:gd name="T55" fmla="*/ 2150 h 3315"/>
              <a:gd name="T56" fmla="*/ 1833 w 2326"/>
              <a:gd name="T57" fmla="*/ 2222 h 3315"/>
              <a:gd name="T58" fmla="*/ 2224 w 2326"/>
              <a:gd name="T59" fmla="*/ 1899 h 3315"/>
              <a:gd name="T60" fmla="*/ 2251 w 2326"/>
              <a:gd name="T61" fmla="*/ 1367 h 3315"/>
              <a:gd name="T62" fmla="*/ 1674 w 2326"/>
              <a:gd name="T63" fmla="*/ 604 h 3315"/>
              <a:gd name="T64" fmla="*/ 1163 w 2326"/>
              <a:gd name="T65" fmla="*/ 1228 h 3315"/>
              <a:gd name="T66" fmla="*/ 1163 w 2326"/>
              <a:gd name="T67" fmla="*/ 1228 h 3315"/>
              <a:gd name="T68" fmla="*/ 635 w 2326"/>
              <a:gd name="T69" fmla="*/ 604 h 3315"/>
              <a:gd name="T70" fmla="*/ 238 w 2326"/>
              <a:gd name="T71" fmla="*/ 2235 h 3315"/>
              <a:gd name="T72" fmla="*/ 153 w 2326"/>
              <a:gd name="T73" fmla="*/ 1921 h 3315"/>
              <a:gd name="T74" fmla="*/ 681 w 2326"/>
              <a:gd name="T75" fmla="*/ 2222 h 3315"/>
              <a:gd name="T76" fmla="*/ 672 w 2326"/>
              <a:gd name="T77" fmla="*/ 2354 h 3315"/>
              <a:gd name="T78" fmla="*/ 406 w 2326"/>
              <a:gd name="T79" fmla="*/ 2176 h 3315"/>
              <a:gd name="T80" fmla="*/ 584 w 2326"/>
              <a:gd name="T81" fmla="*/ 2442 h 3315"/>
              <a:gd name="T82" fmla="*/ 2153 w 2326"/>
              <a:gd name="T83" fmla="*/ 1647 h 3315"/>
              <a:gd name="T84" fmla="*/ 1892 w 2326"/>
              <a:gd name="T85" fmla="*/ 2060 h 3315"/>
              <a:gd name="T86" fmla="*/ 1920 w 2326"/>
              <a:gd name="T87" fmla="*/ 1865 h 3315"/>
              <a:gd name="T88" fmla="*/ 1832 w 2326"/>
              <a:gd name="T89" fmla="*/ 1776 h 3315"/>
              <a:gd name="T90" fmla="*/ 1635 w 2326"/>
              <a:gd name="T91" fmla="*/ 1908 h 3315"/>
              <a:gd name="T92" fmla="*/ 1873 w 2326"/>
              <a:gd name="T93" fmla="*/ 1613 h 3315"/>
              <a:gd name="T94" fmla="*/ 2153 w 2326"/>
              <a:gd name="T95" fmla="*/ 1647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6" h="3315">
                <a:moveTo>
                  <a:pt x="2251" y="1367"/>
                </a:moveTo>
                <a:cubicBezTo>
                  <a:pt x="2251" y="1367"/>
                  <a:pt x="2251" y="1367"/>
                  <a:pt x="2250" y="1367"/>
                </a:cubicBezTo>
                <a:cubicBezTo>
                  <a:pt x="2176" y="1367"/>
                  <a:pt x="2098" y="1378"/>
                  <a:pt x="2020" y="1398"/>
                </a:cubicBezTo>
                <a:cubicBezTo>
                  <a:pt x="1944" y="1417"/>
                  <a:pt x="1872" y="1445"/>
                  <a:pt x="1804" y="1480"/>
                </a:cubicBezTo>
                <a:cubicBezTo>
                  <a:pt x="1657" y="1556"/>
                  <a:pt x="1551" y="1657"/>
                  <a:pt x="1507" y="1765"/>
                </a:cubicBezTo>
                <a:cubicBezTo>
                  <a:pt x="1464" y="1868"/>
                  <a:pt x="1478" y="1971"/>
                  <a:pt x="1546" y="2062"/>
                </a:cubicBezTo>
                <a:cubicBezTo>
                  <a:pt x="1238" y="2370"/>
                  <a:pt x="1238" y="2370"/>
                  <a:pt x="1238" y="2370"/>
                </a:cubicBezTo>
                <a:cubicBezTo>
                  <a:pt x="1238" y="1378"/>
                  <a:pt x="1238" y="1378"/>
                  <a:pt x="1238" y="1378"/>
                </a:cubicBezTo>
                <a:cubicBezTo>
                  <a:pt x="1527" y="1378"/>
                  <a:pt x="1527" y="1378"/>
                  <a:pt x="1527" y="1378"/>
                </a:cubicBezTo>
                <a:cubicBezTo>
                  <a:pt x="1560" y="1378"/>
                  <a:pt x="1588" y="1357"/>
                  <a:pt x="1598" y="1326"/>
                </a:cubicBezTo>
                <a:cubicBezTo>
                  <a:pt x="1848" y="552"/>
                  <a:pt x="1848" y="552"/>
                  <a:pt x="1848" y="552"/>
                </a:cubicBezTo>
                <a:cubicBezTo>
                  <a:pt x="1855" y="529"/>
                  <a:pt x="1851" y="504"/>
                  <a:pt x="1837" y="485"/>
                </a:cubicBezTo>
                <a:cubicBezTo>
                  <a:pt x="1823" y="465"/>
                  <a:pt x="1801" y="454"/>
                  <a:pt x="1777" y="454"/>
                </a:cubicBezTo>
                <a:cubicBezTo>
                  <a:pt x="1497" y="454"/>
                  <a:pt x="1497" y="454"/>
                  <a:pt x="1497" y="454"/>
                </a:cubicBezTo>
                <a:cubicBezTo>
                  <a:pt x="1497" y="75"/>
                  <a:pt x="1497" y="75"/>
                  <a:pt x="1497" y="75"/>
                </a:cubicBezTo>
                <a:cubicBezTo>
                  <a:pt x="1497" y="34"/>
                  <a:pt x="1464" y="0"/>
                  <a:pt x="1422" y="0"/>
                </a:cubicBezTo>
                <a:cubicBezTo>
                  <a:pt x="1381" y="0"/>
                  <a:pt x="1347" y="34"/>
                  <a:pt x="1347" y="75"/>
                </a:cubicBezTo>
                <a:cubicBezTo>
                  <a:pt x="1347" y="454"/>
                  <a:pt x="1347" y="454"/>
                  <a:pt x="1347" y="454"/>
                </a:cubicBezTo>
                <a:cubicBezTo>
                  <a:pt x="961" y="454"/>
                  <a:pt x="961" y="454"/>
                  <a:pt x="961" y="454"/>
                </a:cubicBezTo>
                <a:cubicBezTo>
                  <a:pt x="961" y="75"/>
                  <a:pt x="961" y="75"/>
                  <a:pt x="961" y="75"/>
                </a:cubicBezTo>
                <a:cubicBezTo>
                  <a:pt x="961" y="34"/>
                  <a:pt x="928" y="0"/>
                  <a:pt x="886" y="0"/>
                </a:cubicBezTo>
                <a:cubicBezTo>
                  <a:pt x="845" y="0"/>
                  <a:pt x="811" y="34"/>
                  <a:pt x="811" y="75"/>
                </a:cubicBezTo>
                <a:cubicBezTo>
                  <a:pt x="811" y="454"/>
                  <a:pt x="811" y="454"/>
                  <a:pt x="811" y="454"/>
                </a:cubicBezTo>
                <a:cubicBezTo>
                  <a:pt x="532" y="454"/>
                  <a:pt x="532" y="454"/>
                  <a:pt x="532" y="454"/>
                </a:cubicBezTo>
                <a:cubicBezTo>
                  <a:pt x="508" y="454"/>
                  <a:pt x="485" y="465"/>
                  <a:pt x="471" y="485"/>
                </a:cubicBezTo>
                <a:cubicBezTo>
                  <a:pt x="457" y="504"/>
                  <a:pt x="453" y="529"/>
                  <a:pt x="461" y="552"/>
                </a:cubicBezTo>
                <a:cubicBezTo>
                  <a:pt x="710" y="1326"/>
                  <a:pt x="710" y="1326"/>
                  <a:pt x="710" y="1326"/>
                </a:cubicBezTo>
                <a:cubicBezTo>
                  <a:pt x="720" y="1357"/>
                  <a:pt x="749" y="1378"/>
                  <a:pt x="782" y="1378"/>
                </a:cubicBezTo>
                <a:cubicBezTo>
                  <a:pt x="1088" y="1378"/>
                  <a:pt x="1088" y="1378"/>
                  <a:pt x="1088" y="1378"/>
                </a:cubicBezTo>
                <a:cubicBezTo>
                  <a:pt x="1088" y="2770"/>
                  <a:pt x="1088" y="2770"/>
                  <a:pt x="1088" y="2770"/>
                </a:cubicBezTo>
                <a:cubicBezTo>
                  <a:pt x="780" y="2462"/>
                  <a:pt x="780" y="2462"/>
                  <a:pt x="780" y="2462"/>
                </a:cubicBezTo>
                <a:cubicBezTo>
                  <a:pt x="848" y="2371"/>
                  <a:pt x="862" y="2267"/>
                  <a:pt x="819" y="2164"/>
                </a:cubicBezTo>
                <a:cubicBezTo>
                  <a:pt x="775" y="2057"/>
                  <a:pt x="669" y="1956"/>
                  <a:pt x="522" y="1880"/>
                </a:cubicBezTo>
                <a:cubicBezTo>
                  <a:pt x="454" y="1845"/>
                  <a:pt x="382" y="1817"/>
                  <a:pt x="306" y="1798"/>
                </a:cubicBezTo>
                <a:cubicBezTo>
                  <a:pt x="227" y="1777"/>
                  <a:pt x="150" y="1767"/>
                  <a:pt x="75" y="1767"/>
                </a:cubicBezTo>
                <a:cubicBezTo>
                  <a:pt x="34" y="1767"/>
                  <a:pt x="0" y="1801"/>
                  <a:pt x="0" y="1842"/>
                </a:cubicBezTo>
                <a:cubicBezTo>
                  <a:pt x="0" y="1997"/>
                  <a:pt x="36" y="2159"/>
                  <a:pt x="102" y="2299"/>
                </a:cubicBezTo>
                <a:cubicBezTo>
                  <a:pt x="173" y="2447"/>
                  <a:pt x="270" y="2553"/>
                  <a:pt x="377" y="2598"/>
                </a:cubicBezTo>
                <a:cubicBezTo>
                  <a:pt x="415" y="2614"/>
                  <a:pt x="454" y="2622"/>
                  <a:pt x="493" y="2622"/>
                </a:cubicBezTo>
                <a:cubicBezTo>
                  <a:pt x="516" y="2622"/>
                  <a:pt x="539" y="2619"/>
                  <a:pt x="562" y="2613"/>
                </a:cubicBezTo>
                <a:cubicBezTo>
                  <a:pt x="606" y="2603"/>
                  <a:pt x="650" y="2581"/>
                  <a:pt x="691" y="2550"/>
                </a:cubicBezTo>
                <a:cubicBezTo>
                  <a:pt x="1082" y="2940"/>
                  <a:pt x="1082" y="2940"/>
                  <a:pt x="1082" y="2940"/>
                </a:cubicBezTo>
                <a:cubicBezTo>
                  <a:pt x="1084" y="2942"/>
                  <a:pt x="1086" y="2944"/>
                  <a:pt x="1088" y="2946"/>
                </a:cubicBezTo>
                <a:cubicBezTo>
                  <a:pt x="1088" y="3178"/>
                  <a:pt x="1088" y="3178"/>
                  <a:pt x="1088" y="3178"/>
                </a:cubicBezTo>
                <a:cubicBezTo>
                  <a:pt x="1088" y="3178"/>
                  <a:pt x="1088" y="3178"/>
                  <a:pt x="1088" y="3178"/>
                </a:cubicBezTo>
                <a:cubicBezTo>
                  <a:pt x="734" y="3178"/>
                  <a:pt x="734" y="3178"/>
                  <a:pt x="734" y="3178"/>
                </a:cubicBezTo>
                <a:cubicBezTo>
                  <a:pt x="696" y="3178"/>
                  <a:pt x="665" y="3209"/>
                  <a:pt x="665" y="3247"/>
                </a:cubicBezTo>
                <a:cubicBezTo>
                  <a:pt x="665" y="3285"/>
                  <a:pt x="696" y="3315"/>
                  <a:pt x="734" y="3315"/>
                </a:cubicBezTo>
                <a:cubicBezTo>
                  <a:pt x="1592" y="3315"/>
                  <a:pt x="1592" y="3315"/>
                  <a:pt x="1592" y="3315"/>
                </a:cubicBezTo>
                <a:cubicBezTo>
                  <a:pt x="1630" y="3315"/>
                  <a:pt x="1661" y="3285"/>
                  <a:pt x="1661" y="3247"/>
                </a:cubicBezTo>
                <a:cubicBezTo>
                  <a:pt x="1661" y="3209"/>
                  <a:pt x="1630" y="3178"/>
                  <a:pt x="1592" y="3178"/>
                </a:cubicBezTo>
                <a:cubicBezTo>
                  <a:pt x="1238" y="3178"/>
                  <a:pt x="1238" y="3178"/>
                  <a:pt x="1238" y="3178"/>
                </a:cubicBezTo>
                <a:cubicBezTo>
                  <a:pt x="1238" y="3178"/>
                  <a:pt x="1238" y="3178"/>
                  <a:pt x="1238" y="3178"/>
                </a:cubicBezTo>
                <a:cubicBezTo>
                  <a:pt x="1238" y="2546"/>
                  <a:pt x="1238" y="2546"/>
                  <a:pt x="1238" y="2546"/>
                </a:cubicBezTo>
                <a:cubicBezTo>
                  <a:pt x="1240" y="2544"/>
                  <a:pt x="1242" y="2542"/>
                  <a:pt x="1244" y="2540"/>
                </a:cubicBezTo>
                <a:cubicBezTo>
                  <a:pt x="1635" y="2150"/>
                  <a:pt x="1635" y="2150"/>
                  <a:pt x="1635" y="2150"/>
                </a:cubicBezTo>
                <a:cubicBezTo>
                  <a:pt x="1676" y="2182"/>
                  <a:pt x="1720" y="2203"/>
                  <a:pt x="1764" y="2214"/>
                </a:cubicBezTo>
                <a:cubicBezTo>
                  <a:pt x="1787" y="2219"/>
                  <a:pt x="1810" y="2222"/>
                  <a:pt x="1833" y="2222"/>
                </a:cubicBezTo>
                <a:cubicBezTo>
                  <a:pt x="1872" y="2222"/>
                  <a:pt x="1911" y="2214"/>
                  <a:pt x="1949" y="2198"/>
                </a:cubicBezTo>
                <a:cubicBezTo>
                  <a:pt x="2056" y="2154"/>
                  <a:pt x="2153" y="2048"/>
                  <a:pt x="2224" y="1899"/>
                </a:cubicBezTo>
                <a:cubicBezTo>
                  <a:pt x="2290" y="1760"/>
                  <a:pt x="2326" y="1597"/>
                  <a:pt x="2326" y="1442"/>
                </a:cubicBezTo>
                <a:cubicBezTo>
                  <a:pt x="2326" y="1401"/>
                  <a:pt x="2292" y="1367"/>
                  <a:pt x="2251" y="1367"/>
                </a:cubicBezTo>
                <a:close/>
                <a:moveTo>
                  <a:pt x="635" y="604"/>
                </a:moveTo>
                <a:cubicBezTo>
                  <a:pt x="1674" y="604"/>
                  <a:pt x="1674" y="604"/>
                  <a:pt x="1674" y="604"/>
                </a:cubicBezTo>
                <a:cubicBezTo>
                  <a:pt x="1472" y="1228"/>
                  <a:pt x="1472" y="1228"/>
                  <a:pt x="1472" y="1228"/>
                </a:cubicBezTo>
                <a:cubicBezTo>
                  <a:pt x="1163" y="1228"/>
                  <a:pt x="1163" y="1228"/>
                  <a:pt x="1163" y="1228"/>
                </a:cubicBezTo>
                <a:cubicBezTo>
                  <a:pt x="1163" y="1228"/>
                  <a:pt x="1163" y="1228"/>
                  <a:pt x="1163" y="1228"/>
                </a:cubicBezTo>
                <a:cubicBezTo>
                  <a:pt x="1163" y="1228"/>
                  <a:pt x="1163" y="1228"/>
                  <a:pt x="1163" y="1228"/>
                </a:cubicBezTo>
                <a:cubicBezTo>
                  <a:pt x="836" y="1228"/>
                  <a:pt x="836" y="1228"/>
                  <a:pt x="836" y="1228"/>
                </a:cubicBezTo>
                <a:lnTo>
                  <a:pt x="635" y="604"/>
                </a:lnTo>
                <a:close/>
                <a:moveTo>
                  <a:pt x="434" y="2459"/>
                </a:moveTo>
                <a:cubicBezTo>
                  <a:pt x="363" y="2430"/>
                  <a:pt x="291" y="2348"/>
                  <a:pt x="238" y="2235"/>
                </a:cubicBezTo>
                <a:cubicBezTo>
                  <a:pt x="210" y="2177"/>
                  <a:pt x="188" y="2113"/>
                  <a:pt x="173" y="2046"/>
                </a:cubicBezTo>
                <a:cubicBezTo>
                  <a:pt x="164" y="2005"/>
                  <a:pt x="157" y="1963"/>
                  <a:pt x="153" y="1921"/>
                </a:cubicBezTo>
                <a:cubicBezTo>
                  <a:pt x="254" y="1933"/>
                  <a:pt x="360" y="1965"/>
                  <a:pt x="453" y="2013"/>
                </a:cubicBezTo>
                <a:cubicBezTo>
                  <a:pt x="567" y="2072"/>
                  <a:pt x="650" y="2148"/>
                  <a:pt x="681" y="2222"/>
                </a:cubicBezTo>
                <a:cubicBezTo>
                  <a:pt x="693" y="2252"/>
                  <a:pt x="697" y="2280"/>
                  <a:pt x="691" y="2308"/>
                </a:cubicBezTo>
                <a:cubicBezTo>
                  <a:pt x="687" y="2323"/>
                  <a:pt x="681" y="2338"/>
                  <a:pt x="672" y="2354"/>
                </a:cubicBezTo>
                <a:cubicBezTo>
                  <a:pt x="494" y="2176"/>
                  <a:pt x="494" y="2176"/>
                  <a:pt x="494" y="2176"/>
                </a:cubicBezTo>
                <a:cubicBezTo>
                  <a:pt x="470" y="2152"/>
                  <a:pt x="430" y="2152"/>
                  <a:pt x="406" y="2176"/>
                </a:cubicBezTo>
                <a:cubicBezTo>
                  <a:pt x="382" y="2200"/>
                  <a:pt x="382" y="2240"/>
                  <a:pt x="406" y="2264"/>
                </a:cubicBezTo>
                <a:cubicBezTo>
                  <a:pt x="584" y="2442"/>
                  <a:pt x="584" y="2442"/>
                  <a:pt x="584" y="2442"/>
                </a:cubicBezTo>
                <a:cubicBezTo>
                  <a:pt x="534" y="2475"/>
                  <a:pt x="484" y="2480"/>
                  <a:pt x="434" y="2459"/>
                </a:cubicBezTo>
                <a:close/>
                <a:moveTo>
                  <a:pt x="2153" y="1647"/>
                </a:moveTo>
                <a:cubicBezTo>
                  <a:pt x="2138" y="1713"/>
                  <a:pt x="2116" y="1777"/>
                  <a:pt x="2088" y="1835"/>
                </a:cubicBezTo>
                <a:cubicBezTo>
                  <a:pt x="2035" y="1948"/>
                  <a:pt x="1963" y="2030"/>
                  <a:pt x="1892" y="2060"/>
                </a:cubicBezTo>
                <a:cubicBezTo>
                  <a:pt x="1842" y="2081"/>
                  <a:pt x="1792" y="2075"/>
                  <a:pt x="1742" y="2043"/>
                </a:cubicBezTo>
                <a:cubicBezTo>
                  <a:pt x="1920" y="1865"/>
                  <a:pt x="1920" y="1865"/>
                  <a:pt x="1920" y="1865"/>
                </a:cubicBezTo>
                <a:cubicBezTo>
                  <a:pt x="1944" y="1840"/>
                  <a:pt x="1944" y="1801"/>
                  <a:pt x="1920" y="1776"/>
                </a:cubicBezTo>
                <a:cubicBezTo>
                  <a:pt x="1896" y="1752"/>
                  <a:pt x="1856" y="1752"/>
                  <a:pt x="1832" y="1776"/>
                </a:cubicBezTo>
                <a:cubicBezTo>
                  <a:pt x="1654" y="1954"/>
                  <a:pt x="1654" y="1954"/>
                  <a:pt x="1654" y="1954"/>
                </a:cubicBezTo>
                <a:cubicBezTo>
                  <a:pt x="1645" y="1939"/>
                  <a:pt x="1639" y="1923"/>
                  <a:pt x="1635" y="1908"/>
                </a:cubicBezTo>
                <a:cubicBezTo>
                  <a:pt x="1629" y="1880"/>
                  <a:pt x="1633" y="1852"/>
                  <a:pt x="1645" y="1822"/>
                </a:cubicBezTo>
                <a:cubicBezTo>
                  <a:pt x="1676" y="1748"/>
                  <a:pt x="1759" y="1672"/>
                  <a:pt x="1873" y="1613"/>
                </a:cubicBezTo>
                <a:cubicBezTo>
                  <a:pt x="1966" y="1565"/>
                  <a:pt x="2072" y="1533"/>
                  <a:pt x="2173" y="1522"/>
                </a:cubicBezTo>
                <a:cubicBezTo>
                  <a:pt x="2169" y="1563"/>
                  <a:pt x="2162" y="1605"/>
                  <a:pt x="2153" y="1647"/>
                </a:cubicBezTo>
                <a:close/>
              </a:path>
            </a:pathLst>
          </a:custGeom>
          <a:solidFill>
            <a:schemeClr val="tx1"/>
          </a:solid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2" name="Title 1">
            <a:extLst>
              <a:ext uri="{FF2B5EF4-FFF2-40B4-BE49-F238E27FC236}">
                <a16:creationId xmlns:a16="http://schemas.microsoft.com/office/drawing/2014/main" id="{0D0C7B50-9FB8-D954-9C9A-F316AED9ECA1}"/>
              </a:ext>
            </a:extLst>
          </p:cNvPr>
          <p:cNvSpPr>
            <a:spLocks noGrp="1"/>
          </p:cNvSpPr>
          <p:nvPr>
            <p:ph type="title"/>
          </p:nvPr>
        </p:nvSpPr>
        <p:spPr>
          <a:xfrm>
            <a:off x="368490" y="365760"/>
            <a:ext cx="8407020" cy="398571"/>
          </a:xfrm>
        </p:spPr>
        <p:txBody>
          <a:bodyPr rtlCol="0"/>
          <a:lstStyle/>
          <a:p>
            <a:pPr rtl="0"/>
            <a:r>
              <a:rPr lang="ja-JP" altLang="en-US" dirty="0">
                <a:ea typeface="Meiryo" panose="020B0604030504040204" pitchFamily="34" charset="-128"/>
              </a:rPr>
              <a:t>ケース例 </a:t>
            </a:r>
            <a:r>
              <a:rPr lang="en-US" altLang="ja-JP" dirty="0">
                <a:ea typeface="Meiryo" panose="020B0604030504040204" pitchFamily="34" charset="-128"/>
              </a:rPr>
              <a:t>1: </a:t>
            </a:r>
            <a:r>
              <a:rPr lang="ja-JP" altLang="en-US" dirty="0">
                <a:ea typeface="Meiryo" panose="020B0604030504040204" pitchFamily="34" charset="-128"/>
              </a:rPr>
              <a:t>サステナビリティの第一人者</a:t>
            </a:r>
          </a:p>
        </p:txBody>
      </p:sp>
      <p:sp>
        <p:nvSpPr>
          <p:cNvPr id="4" name="TextBox 3">
            <a:extLst>
              <a:ext uri="{FF2B5EF4-FFF2-40B4-BE49-F238E27FC236}">
                <a16:creationId xmlns:a16="http://schemas.microsoft.com/office/drawing/2014/main" id="{906A7A0B-583C-134D-4627-DDF7F36E6F4D}"/>
              </a:ext>
            </a:extLst>
          </p:cNvPr>
          <p:cNvSpPr txBox="1"/>
          <p:nvPr/>
        </p:nvSpPr>
        <p:spPr>
          <a:xfrm>
            <a:off x="260660" y="2419374"/>
            <a:ext cx="8623569" cy="246221"/>
          </a:xfrm>
          <a:prstGeom prst="rect">
            <a:avLst/>
          </a:prstGeom>
          <a:noFill/>
        </p:spPr>
        <p:txBody>
          <a:bodyPr wrap="square" lIns="0" tIns="0" rIns="0" bIns="0" rtlCol="0" anchor="t">
            <a:spAutoFit/>
          </a:bodyPr>
          <a:lstStyle/>
          <a:p>
            <a:pPr algn="ctr" rtl="0">
              <a:buClr>
                <a:srgbClr val="666666"/>
              </a:buClr>
              <a:defRPr/>
            </a:pPr>
            <a:r>
              <a:rPr lang="ja-JP" altLang="en-US" sz="16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空気ろ過製品・サービス</a:t>
            </a:r>
            <a:r>
              <a:rPr lang="ja-JP" altLang="en-US" sz="1600" dirty="0">
                <a:solidFill>
                  <a:srgbClr val="000000"/>
                </a:solidFill>
                <a:latin typeface="Artifakt ElementOfc"/>
                <a:ea typeface="Meiryo" panose="020B0604030504040204" pitchFamily="34" charset="-128"/>
              </a:rPr>
              <a:t>の</a:t>
            </a:r>
            <a:r>
              <a:rPr lang="ja-JP" altLang="en-US" sz="16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グローバル </a:t>
            </a:r>
            <a:r>
              <a:rPr lang="ja-JP" altLang="en-US" sz="1600" dirty="0">
                <a:solidFill>
                  <a:srgbClr val="000000"/>
                </a:solidFill>
                <a:latin typeface="Artifakt ElementOfc"/>
                <a:ea typeface="Meiryo" panose="020B0604030504040204" pitchFamily="34" charset="-128"/>
              </a:rPr>
              <a:t>リーダーによる、サステナビリティの組み込み方</a:t>
            </a:r>
            <a:r>
              <a:rPr lang="ja-JP" altLang="en-US" sz="16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 </a:t>
            </a:r>
          </a:p>
        </p:txBody>
      </p:sp>
      <p:sp>
        <p:nvSpPr>
          <p:cNvPr id="12" name="Title 19">
            <a:extLst>
              <a:ext uri="{FF2B5EF4-FFF2-40B4-BE49-F238E27FC236}">
                <a16:creationId xmlns:a16="http://schemas.microsoft.com/office/drawing/2014/main" id="{F8D29E5E-F3E3-1BCB-B3D3-7151530127C5}"/>
              </a:ext>
            </a:extLst>
          </p:cNvPr>
          <p:cNvSpPr txBox="1">
            <a:spLocks/>
          </p:cNvSpPr>
          <p:nvPr/>
        </p:nvSpPr>
        <p:spPr>
          <a:xfrm>
            <a:off x="159484" y="3813906"/>
            <a:ext cx="1967032" cy="67710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ja-JP" altLang="en-US" sz="1100" b="0" i="0" u="none" strike="noStrike" kern="1200" cap="none" spc="0" normalizeH="0" noProof="0" dirty="0">
                <a:ln>
                  <a:noFill/>
                </a:ln>
                <a:solidFill>
                  <a:srgbClr val="FFFFFF"/>
                </a:solidFill>
                <a:effectLst/>
                <a:uLnTx/>
                <a:uFillTx/>
                <a:latin typeface="Artifakt ElementOfc"/>
                <a:ea typeface="Meiryo" panose="020B0604030504040204" pitchFamily="34" charset="-128"/>
                <a:cs typeface="+mj-cs"/>
              </a:rPr>
              <a:t>エネルギー効率に優れた </a:t>
            </a:r>
          </a:p>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ja-JP" altLang="en-US" sz="1100" b="0" i="0" u="none" strike="noStrike" kern="1200" cap="none" spc="0" normalizeH="0" noProof="0" dirty="0">
                <a:ln>
                  <a:noFill/>
                </a:ln>
                <a:solidFill>
                  <a:srgbClr val="FFFFFF"/>
                </a:solidFill>
                <a:effectLst/>
                <a:uLnTx/>
                <a:uFillTx/>
                <a:latin typeface="Artifakt ElementOfc"/>
                <a:ea typeface="Meiryo" panose="020B0604030504040204" pitchFamily="34" charset="-128"/>
                <a:cs typeface="+mj-cs"/>
              </a:rPr>
              <a:t>照明と設備の導入による </a:t>
            </a:r>
          </a:p>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ja-JP" altLang="en-US" sz="1100" b="0" i="0" u="none" strike="noStrike" kern="1200" cap="none" spc="0" normalizeH="0" noProof="0" dirty="0">
                <a:ln>
                  <a:noFill/>
                </a:ln>
                <a:solidFill>
                  <a:srgbClr val="FFFFFF"/>
                </a:solidFill>
                <a:effectLst/>
                <a:uLnTx/>
                <a:uFillTx/>
                <a:latin typeface="Artifakt ElementOfc"/>
                <a:ea typeface="Meiryo" panose="020B0604030504040204" pitchFamily="34" charset="-128"/>
                <a:cs typeface="+mj-cs"/>
              </a:rPr>
              <a:t>施設の改善を通じた </a:t>
            </a:r>
          </a:p>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ja-JP" altLang="en-US" sz="1100" b="0" i="0" u="none" strike="noStrike" kern="1200" cap="none" spc="0" normalizeH="0" noProof="0" dirty="0">
                <a:ln>
                  <a:noFill/>
                </a:ln>
                <a:solidFill>
                  <a:srgbClr val="FFFFFF"/>
                </a:solidFill>
                <a:effectLst/>
                <a:uLnTx/>
                <a:uFillTx/>
                <a:latin typeface="Artifakt ElementOfc"/>
                <a:ea typeface="Meiryo" panose="020B0604030504040204" pitchFamily="34" charset="-128"/>
                <a:cs typeface="+mj-cs"/>
              </a:rPr>
              <a:t>エネルギー効率の向上</a:t>
            </a:r>
          </a:p>
        </p:txBody>
      </p:sp>
      <p:sp>
        <p:nvSpPr>
          <p:cNvPr id="23" name="Title 19">
            <a:extLst>
              <a:ext uri="{FF2B5EF4-FFF2-40B4-BE49-F238E27FC236}">
                <a16:creationId xmlns:a16="http://schemas.microsoft.com/office/drawing/2014/main" id="{ED5B06ED-D468-C482-CCEE-500BA077FB9D}"/>
              </a:ext>
            </a:extLst>
          </p:cNvPr>
          <p:cNvSpPr txBox="1">
            <a:spLocks/>
          </p:cNvSpPr>
          <p:nvPr/>
        </p:nvSpPr>
        <p:spPr>
          <a:xfrm>
            <a:off x="2445484" y="3813906"/>
            <a:ext cx="1967032" cy="33855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ja-JP" altLang="en-US" sz="1100" b="0" i="0" u="none" strike="noStrike" kern="1200" cap="none" spc="0" normalizeH="0" noProof="0" dirty="0">
                <a:ln>
                  <a:noFill/>
                </a:ln>
                <a:solidFill>
                  <a:srgbClr val="FFFFFF"/>
                </a:solidFill>
                <a:effectLst/>
                <a:uLnTx/>
                <a:uFillTx/>
                <a:latin typeface="Artifakt ElementOfc"/>
                <a:ea typeface="Meiryo" panose="020B0604030504040204" pitchFamily="34" charset="-128"/>
                <a:cs typeface="+mj-cs"/>
              </a:rPr>
              <a:t>リサイクルや堆肥化など</a:t>
            </a:r>
            <a:br>
              <a:rPr lang="en-US" altLang="ja-JP" sz="1100" b="0" i="0" u="none" strike="noStrike" kern="1200" cap="none" spc="0" normalizeH="0" noProof="0" dirty="0">
                <a:ln>
                  <a:noFill/>
                </a:ln>
                <a:solidFill>
                  <a:srgbClr val="FFFFFF"/>
                </a:solidFill>
                <a:effectLst/>
                <a:uLnTx/>
                <a:uFillTx/>
                <a:latin typeface="Artifakt ElementOfc"/>
                <a:ea typeface="Meiryo" panose="020B0604030504040204" pitchFamily="34" charset="-128"/>
                <a:cs typeface="+mj-cs"/>
              </a:rPr>
            </a:br>
            <a:r>
              <a:rPr lang="ja-JP" altLang="en-US" sz="1100" b="0" i="0" u="none" strike="noStrike" kern="1200" cap="none" spc="0" normalizeH="0" noProof="0" dirty="0">
                <a:ln>
                  <a:noFill/>
                </a:ln>
                <a:solidFill>
                  <a:srgbClr val="FFFFFF"/>
                </a:solidFill>
                <a:effectLst/>
                <a:uLnTx/>
                <a:uFillTx/>
                <a:latin typeface="Artifakt ElementOfc"/>
                <a:ea typeface="Meiryo" panose="020B0604030504040204" pitchFamily="34" charset="-128"/>
                <a:cs typeface="+mj-cs"/>
              </a:rPr>
              <a:t>廃棄物削減措置</a:t>
            </a:r>
            <a:r>
              <a:rPr lang="ja-JP" altLang="en-US" sz="1100" dirty="0">
                <a:solidFill>
                  <a:srgbClr val="FFFFFF"/>
                </a:solidFill>
                <a:latin typeface="Artifakt ElementOfc"/>
                <a:ea typeface="Meiryo" panose="020B0604030504040204" pitchFamily="34" charset="-128"/>
              </a:rPr>
              <a:t>の実施 </a:t>
            </a:r>
          </a:p>
        </p:txBody>
      </p:sp>
      <p:sp>
        <p:nvSpPr>
          <p:cNvPr id="26" name="Title 19">
            <a:extLst>
              <a:ext uri="{FF2B5EF4-FFF2-40B4-BE49-F238E27FC236}">
                <a16:creationId xmlns:a16="http://schemas.microsoft.com/office/drawing/2014/main" id="{611E4753-3560-B320-45DF-CFB3D06FA19A}"/>
              </a:ext>
            </a:extLst>
          </p:cNvPr>
          <p:cNvSpPr txBox="1">
            <a:spLocks/>
          </p:cNvSpPr>
          <p:nvPr/>
        </p:nvSpPr>
        <p:spPr>
          <a:xfrm>
            <a:off x="4731484" y="3813906"/>
            <a:ext cx="1967032" cy="33855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ja-JP" altLang="en-US" sz="1100" b="0" i="0" u="none" strike="noStrike" kern="1200" cap="none" spc="0" normalizeH="0" noProof="0" dirty="0">
                <a:ln>
                  <a:noFill/>
                </a:ln>
                <a:solidFill>
                  <a:srgbClr val="FFFFFF"/>
                </a:solidFill>
                <a:effectLst/>
                <a:uLnTx/>
                <a:uFillTx/>
                <a:latin typeface="Artifakt ElementOfc"/>
                <a:ea typeface="Meiryo" panose="020B0604030504040204" pitchFamily="34" charset="-128"/>
                <a:cs typeface="+mj-cs"/>
              </a:rPr>
              <a:t>再生鋼材やアルミニウムなど</a:t>
            </a:r>
            <a:br>
              <a:rPr lang="ja-JP" altLang="en-US" sz="1100" b="0" i="0" u="none" strike="noStrike" kern="1200" cap="none" spc="0" normalizeH="0" baseline="0" noProof="0" dirty="0">
                <a:ln>
                  <a:noFill/>
                </a:ln>
                <a:effectLst/>
                <a:uLnTx/>
                <a:uFillTx/>
                <a:latin typeface="Artifakt ElementOfc"/>
                <a:ea typeface="Meiryo" panose="020B0604030504040204" pitchFamily="34" charset="-128"/>
              </a:rPr>
            </a:br>
            <a:r>
              <a:rPr lang="ja-JP" altLang="en-US" sz="1100" b="0" i="0" u="none" strike="noStrike" kern="1200" cap="none" spc="0" normalizeH="0" noProof="0" dirty="0">
                <a:ln>
                  <a:noFill/>
                </a:ln>
                <a:solidFill>
                  <a:srgbClr val="FFFFFF"/>
                </a:solidFill>
                <a:effectLst/>
                <a:uLnTx/>
                <a:uFillTx/>
                <a:latin typeface="Artifakt ElementOfc"/>
                <a:ea typeface="Meiryo" panose="020B0604030504040204" pitchFamily="34" charset="-128"/>
                <a:cs typeface="+mj-cs"/>
              </a:rPr>
              <a:t>サステナブルな材料の使用 </a:t>
            </a:r>
          </a:p>
        </p:txBody>
      </p:sp>
      <p:sp>
        <p:nvSpPr>
          <p:cNvPr id="29" name="Title 19">
            <a:extLst>
              <a:ext uri="{FF2B5EF4-FFF2-40B4-BE49-F238E27FC236}">
                <a16:creationId xmlns:a16="http://schemas.microsoft.com/office/drawing/2014/main" id="{2966BE19-5EF0-2AD7-3165-B80418ABE42B}"/>
              </a:ext>
            </a:extLst>
          </p:cNvPr>
          <p:cNvSpPr txBox="1">
            <a:spLocks/>
          </p:cNvSpPr>
          <p:nvPr/>
        </p:nvSpPr>
        <p:spPr>
          <a:xfrm>
            <a:off x="7017484" y="3813906"/>
            <a:ext cx="1967032" cy="5078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
                <a:srgbClr val="666666"/>
              </a:buClr>
              <a:buSzTx/>
              <a:buFontTx/>
              <a:buNone/>
              <a:tabLst/>
              <a:defRPr/>
            </a:pPr>
            <a:r>
              <a:rPr lang="ja-JP" altLang="en-US" sz="1100" dirty="0">
                <a:solidFill>
                  <a:srgbClr val="FFFFFF"/>
                </a:solidFill>
                <a:latin typeface="Artifakt ElementOfc"/>
                <a:ea typeface="Meiryo" panose="020B0604030504040204" pitchFamily="34" charset="-128"/>
              </a:rPr>
              <a:t>高効率の</a:t>
            </a:r>
            <a:r>
              <a:rPr lang="ja-JP" altLang="en-US" sz="1100" b="0" i="0" u="none" strike="noStrike" kern="1200" cap="none" spc="0" normalizeH="0" noProof="0" dirty="0">
                <a:ln>
                  <a:noFill/>
                </a:ln>
                <a:solidFill>
                  <a:srgbClr val="FFFFFF"/>
                </a:solidFill>
                <a:effectLst/>
                <a:uLnTx/>
                <a:uFillTx/>
                <a:latin typeface="Artifakt ElementOfc"/>
                <a:ea typeface="Meiryo" panose="020B0604030504040204" pitchFamily="34" charset="-128"/>
                <a:cs typeface="+mj-cs"/>
              </a:rPr>
              <a:t>空気フィルタ製品ラインナップを提供し、顧客によるエネルギー消費の削減を支援  </a:t>
            </a:r>
          </a:p>
        </p:txBody>
      </p:sp>
      <p:sp>
        <p:nvSpPr>
          <p:cNvPr id="14" name="Oval 13">
            <a:extLst>
              <a:ext uri="{FF2B5EF4-FFF2-40B4-BE49-F238E27FC236}">
                <a16:creationId xmlns:a16="http://schemas.microsoft.com/office/drawing/2014/main" id="{0055C039-342F-B924-B6AC-045FAB23390D}"/>
              </a:ext>
            </a:extLst>
          </p:cNvPr>
          <p:cNvSpPr/>
          <p:nvPr/>
        </p:nvSpPr>
        <p:spPr>
          <a:xfrm>
            <a:off x="5303645" y="2715715"/>
            <a:ext cx="822711" cy="82271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grpSp>
        <p:nvGrpSpPr>
          <p:cNvPr id="36" name="Group 35">
            <a:extLst>
              <a:ext uri="{FF2B5EF4-FFF2-40B4-BE49-F238E27FC236}">
                <a16:creationId xmlns:a16="http://schemas.microsoft.com/office/drawing/2014/main" id="{651F6DAF-878E-49B4-E54F-75B0C43884AF}"/>
              </a:ext>
            </a:extLst>
          </p:cNvPr>
          <p:cNvGrpSpPr>
            <a:grpSpLocks noChangeAspect="1"/>
          </p:cNvGrpSpPr>
          <p:nvPr/>
        </p:nvGrpSpPr>
        <p:grpSpPr>
          <a:xfrm>
            <a:off x="5492532" y="2889197"/>
            <a:ext cx="444937" cy="475747"/>
            <a:chOff x="8724901" y="3443285"/>
            <a:chExt cx="24368126" cy="26055642"/>
          </a:xfrm>
          <a:solidFill>
            <a:schemeClr val="tx1"/>
          </a:solidFill>
        </p:grpSpPr>
        <p:sp>
          <p:nvSpPr>
            <p:cNvPr id="37" name="Freeform 169">
              <a:extLst>
                <a:ext uri="{FF2B5EF4-FFF2-40B4-BE49-F238E27FC236}">
                  <a16:creationId xmlns:a16="http://schemas.microsoft.com/office/drawing/2014/main" id="{45ACC9E4-672D-F3FA-D177-2CD56DAADE09}"/>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38" name="Freeform 170">
              <a:extLst>
                <a:ext uri="{FF2B5EF4-FFF2-40B4-BE49-F238E27FC236}">
                  <a16:creationId xmlns:a16="http://schemas.microsoft.com/office/drawing/2014/main" id="{704341C5-01C9-ECBA-E973-C58525EAA006}"/>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39" name="Freeform 171">
              <a:extLst>
                <a:ext uri="{FF2B5EF4-FFF2-40B4-BE49-F238E27FC236}">
                  <a16:creationId xmlns:a16="http://schemas.microsoft.com/office/drawing/2014/main" id="{71F5A415-FBDD-FFAB-D849-7C522FC2713E}"/>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40" name="Freeform 172">
              <a:extLst>
                <a:ext uri="{FF2B5EF4-FFF2-40B4-BE49-F238E27FC236}">
                  <a16:creationId xmlns:a16="http://schemas.microsoft.com/office/drawing/2014/main" id="{3125FE6C-EA75-B454-25CB-ACC602776F6A}"/>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41" name="Freeform 173">
              <a:extLst>
                <a:ext uri="{FF2B5EF4-FFF2-40B4-BE49-F238E27FC236}">
                  <a16:creationId xmlns:a16="http://schemas.microsoft.com/office/drawing/2014/main" id="{83236D1B-E04C-9920-91EB-1EFEF1AF1D44}"/>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42" name="Freeform 174">
              <a:extLst>
                <a:ext uri="{FF2B5EF4-FFF2-40B4-BE49-F238E27FC236}">
                  <a16:creationId xmlns:a16="http://schemas.microsoft.com/office/drawing/2014/main" id="{F9B7E18E-F978-E36D-6124-8351C737FA01}"/>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43" name="Freeform 175">
              <a:extLst>
                <a:ext uri="{FF2B5EF4-FFF2-40B4-BE49-F238E27FC236}">
                  <a16:creationId xmlns:a16="http://schemas.microsoft.com/office/drawing/2014/main" id="{42DE7E72-E188-EA5E-0586-AB5FC5DAAE54}"/>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44" name="Freeform 176">
              <a:extLst>
                <a:ext uri="{FF2B5EF4-FFF2-40B4-BE49-F238E27FC236}">
                  <a16:creationId xmlns:a16="http://schemas.microsoft.com/office/drawing/2014/main" id="{4914E887-99E2-1CC3-2ABD-5F1ECD69E1BC}"/>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45" name="Freeform 177">
              <a:extLst>
                <a:ext uri="{FF2B5EF4-FFF2-40B4-BE49-F238E27FC236}">
                  <a16:creationId xmlns:a16="http://schemas.microsoft.com/office/drawing/2014/main" id="{D3E7A8DC-0434-2CE7-D9BA-DCCD548804D1}"/>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46" name="Freeform 178">
              <a:extLst>
                <a:ext uri="{FF2B5EF4-FFF2-40B4-BE49-F238E27FC236}">
                  <a16:creationId xmlns:a16="http://schemas.microsoft.com/office/drawing/2014/main" id="{00D42D50-21C2-EB4B-6914-48509BB8153C}"/>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47" name="Freeform 179">
              <a:extLst>
                <a:ext uri="{FF2B5EF4-FFF2-40B4-BE49-F238E27FC236}">
                  <a16:creationId xmlns:a16="http://schemas.microsoft.com/office/drawing/2014/main" id="{929F0475-0F0E-D190-2EB9-0122A7F21414}"/>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48" name="Freeform 180">
              <a:extLst>
                <a:ext uri="{FF2B5EF4-FFF2-40B4-BE49-F238E27FC236}">
                  <a16:creationId xmlns:a16="http://schemas.microsoft.com/office/drawing/2014/main" id="{304AC2EA-B76B-B5B9-B59D-9508D727D93A}"/>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grpSp>
      <p:cxnSp>
        <p:nvCxnSpPr>
          <p:cNvPr id="49" name="Straight Connector 48">
            <a:extLst>
              <a:ext uri="{FF2B5EF4-FFF2-40B4-BE49-F238E27FC236}">
                <a16:creationId xmlns:a16="http://schemas.microsoft.com/office/drawing/2014/main" id="{CCC771CF-939B-6D46-2B31-54B736E2797F}"/>
              </a:ext>
            </a:extLst>
          </p:cNvPr>
          <p:cNvCxnSpPr>
            <a:cxnSpLocks/>
          </p:cNvCxnSpPr>
          <p:nvPr/>
        </p:nvCxnSpPr>
        <p:spPr>
          <a:xfrm rot="5400000">
            <a:off x="4031360" y="4237099"/>
            <a:ext cx="108128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5722D9F-D7C3-D187-CBF4-66E9F9A94414}"/>
              </a:ext>
            </a:extLst>
          </p:cNvPr>
          <p:cNvCxnSpPr>
            <a:cxnSpLocks/>
          </p:cNvCxnSpPr>
          <p:nvPr/>
        </p:nvCxnSpPr>
        <p:spPr>
          <a:xfrm rot="5400000">
            <a:off x="1745360" y="4237099"/>
            <a:ext cx="108128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A24FE7B-5FFC-23A1-58FD-79AD0097BE29}"/>
              </a:ext>
            </a:extLst>
          </p:cNvPr>
          <p:cNvCxnSpPr>
            <a:cxnSpLocks/>
          </p:cNvCxnSpPr>
          <p:nvPr/>
        </p:nvCxnSpPr>
        <p:spPr>
          <a:xfrm rot="5400000">
            <a:off x="6317360" y="4237099"/>
            <a:ext cx="108128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AD282CB-8DBF-4664-336B-F0370ECC2A10}"/>
              </a:ext>
            </a:extLst>
          </p:cNvPr>
          <p:cNvSpPr/>
          <p:nvPr/>
        </p:nvSpPr>
        <p:spPr>
          <a:xfrm>
            <a:off x="7589645" y="2715715"/>
            <a:ext cx="822711" cy="82271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grpSp>
        <p:nvGrpSpPr>
          <p:cNvPr id="56" name="Group 55">
            <a:extLst>
              <a:ext uri="{FF2B5EF4-FFF2-40B4-BE49-F238E27FC236}">
                <a16:creationId xmlns:a16="http://schemas.microsoft.com/office/drawing/2014/main" id="{86B5BCC3-FA63-DBCD-79B0-79A72722A858}"/>
              </a:ext>
            </a:extLst>
          </p:cNvPr>
          <p:cNvGrpSpPr>
            <a:grpSpLocks noChangeAspect="1"/>
          </p:cNvGrpSpPr>
          <p:nvPr/>
        </p:nvGrpSpPr>
        <p:grpSpPr>
          <a:xfrm>
            <a:off x="7764119" y="2957757"/>
            <a:ext cx="473763" cy="338626"/>
            <a:chOff x="8095893" y="1833089"/>
            <a:chExt cx="946159" cy="676275"/>
          </a:xfrm>
          <a:solidFill>
            <a:schemeClr val="tx1"/>
          </a:solidFill>
        </p:grpSpPr>
        <p:sp>
          <p:nvSpPr>
            <p:cNvPr id="57" name="Freeform 439">
              <a:extLst>
                <a:ext uri="{FF2B5EF4-FFF2-40B4-BE49-F238E27FC236}">
                  <a16:creationId xmlns:a16="http://schemas.microsoft.com/office/drawing/2014/main" id="{74B4D958-FD49-A193-7FC9-6500404E7523}"/>
                </a:ext>
              </a:extLst>
            </p:cNvPr>
            <p:cNvSpPr/>
            <p:nvPr/>
          </p:nvSpPr>
          <p:spPr>
            <a:xfrm>
              <a:off x="8318006" y="2086454"/>
              <a:ext cx="108585" cy="108585"/>
            </a:xfrm>
            <a:custGeom>
              <a:avLst/>
              <a:gdLst>
                <a:gd name="connsiteX0" fmla="*/ 54293 w 108585"/>
                <a:gd name="connsiteY0" fmla="*/ 108585 h 108585"/>
                <a:gd name="connsiteX1" fmla="*/ 0 w 108585"/>
                <a:gd name="connsiteY1" fmla="*/ 54293 h 108585"/>
                <a:gd name="connsiteX2" fmla="*/ 54293 w 108585"/>
                <a:gd name="connsiteY2" fmla="*/ 0 h 108585"/>
                <a:gd name="connsiteX3" fmla="*/ 108585 w 108585"/>
                <a:gd name="connsiteY3" fmla="*/ 54293 h 108585"/>
                <a:gd name="connsiteX4" fmla="*/ 54293 w 108585"/>
                <a:gd name="connsiteY4" fmla="*/ 108585 h 108585"/>
                <a:gd name="connsiteX5" fmla="*/ 54293 w 108585"/>
                <a:gd name="connsiteY5" fmla="*/ 28575 h 108585"/>
                <a:gd name="connsiteX6" fmla="*/ 28575 w 108585"/>
                <a:gd name="connsiteY6" fmla="*/ 54293 h 108585"/>
                <a:gd name="connsiteX7" fmla="*/ 54293 w 108585"/>
                <a:gd name="connsiteY7" fmla="*/ 80010 h 108585"/>
                <a:gd name="connsiteX8" fmla="*/ 80010 w 108585"/>
                <a:gd name="connsiteY8" fmla="*/ 54293 h 108585"/>
                <a:gd name="connsiteX9" fmla="*/ 54293 w 108585"/>
                <a:gd name="connsiteY9" fmla="*/ 28575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5" h="108585">
                  <a:moveTo>
                    <a:pt x="54293" y="108585"/>
                  </a:moveTo>
                  <a:cubicBezTo>
                    <a:pt x="24765" y="108585"/>
                    <a:pt x="0" y="84773"/>
                    <a:pt x="0" y="54293"/>
                  </a:cubicBezTo>
                  <a:cubicBezTo>
                    <a:pt x="0" y="23813"/>
                    <a:pt x="23813" y="0"/>
                    <a:pt x="54293" y="0"/>
                  </a:cubicBezTo>
                  <a:cubicBezTo>
                    <a:pt x="84773" y="0"/>
                    <a:pt x="108585" y="23813"/>
                    <a:pt x="108585" y="54293"/>
                  </a:cubicBezTo>
                  <a:cubicBezTo>
                    <a:pt x="108585" y="84773"/>
                    <a:pt x="83820" y="108585"/>
                    <a:pt x="54293" y="108585"/>
                  </a:cubicBezTo>
                  <a:close/>
                  <a:moveTo>
                    <a:pt x="54293" y="28575"/>
                  </a:moveTo>
                  <a:cubicBezTo>
                    <a:pt x="40005" y="28575"/>
                    <a:pt x="28575" y="40005"/>
                    <a:pt x="28575" y="54293"/>
                  </a:cubicBezTo>
                  <a:cubicBezTo>
                    <a:pt x="28575" y="68580"/>
                    <a:pt x="40005" y="80010"/>
                    <a:pt x="54293" y="80010"/>
                  </a:cubicBezTo>
                  <a:cubicBezTo>
                    <a:pt x="68580" y="80010"/>
                    <a:pt x="80010" y="68580"/>
                    <a:pt x="80010" y="54293"/>
                  </a:cubicBezTo>
                  <a:cubicBezTo>
                    <a:pt x="80010" y="40005"/>
                    <a:pt x="67627" y="28575"/>
                    <a:pt x="54293" y="2857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58" name="Freeform 440">
              <a:extLst>
                <a:ext uri="{FF2B5EF4-FFF2-40B4-BE49-F238E27FC236}">
                  <a16:creationId xmlns:a16="http://schemas.microsoft.com/office/drawing/2014/main" id="{FD634CFB-B395-7523-95C1-A92FE845B865}"/>
                </a:ext>
              </a:extLst>
            </p:cNvPr>
            <p:cNvSpPr/>
            <p:nvPr/>
          </p:nvSpPr>
          <p:spPr>
            <a:xfrm>
              <a:off x="8358011" y="2166464"/>
              <a:ext cx="28575" cy="336232"/>
            </a:xfrm>
            <a:custGeom>
              <a:avLst/>
              <a:gdLst>
                <a:gd name="connsiteX0" fmla="*/ 14288 w 28575"/>
                <a:gd name="connsiteY0" fmla="*/ 336233 h 336232"/>
                <a:gd name="connsiteX1" fmla="*/ 0 w 28575"/>
                <a:gd name="connsiteY1" fmla="*/ 321945 h 336232"/>
                <a:gd name="connsiteX2" fmla="*/ 0 w 28575"/>
                <a:gd name="connsiteY2" fmla="*/ 14288 h 336232"/>
                <a:gd name="connsiteX3" fmla="*/ 14288 w 28575"/>
                <a:gd name="connsiteY3" fmla="*/ 0 h 336232"/>
                <a:gd name="connsiteX4" fmla="*/ 28575 w 28575"/>
                <a:gd name="connsiteY4" fmla="*/ 14288 h 336232"/>
                <a:gd name="connsiteX5" fmla="*/ 28575 w 28575"/>
                <a:gd name="connsiteY5" fmla="*/ 321945 h 336232"/>
                <a:gd name="connsiteX6" fmla="*/ 14288 w 28575"/>
                <a:gd name="connsiteY6" fmla="*/ 336233 h 3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336232">
                  <a:moveTo>
                    <a:pt x="14288" y="336233"/>
                  </a:moveTo>
                  <a:cubicBezTo>
                    <a:pt x="6668" y="336233"/>
                    <a:pt x="0" y="329565"/>
                    <a:pt x="0" y="321945"/>
                  </a:cubicBezTo>
                  <a:lnTo>
                    <a:pt x="0" y="14288"/>
                  </a:lnTo>
                  <a:cubicBezTo>
                    <a:pt x="0" y="6668"/>
                    <a:pt x="6668" y="0"/>
                    <a:pt x="14288" y="0"/>
                  </a:cubicBezTo>
                  <a:cubicBezTo>
                    <a:pt x="21907" y="0"/>
                    <a:pt x="28575" y="6668"/>
                    <a:pt x="28575" y="14288"/>
                  </a:cubicBezTo>
                  <a:lnTo>
                    <a:pt x="28575" y="321945"/>
                  </a:lnTo>
                  <a:cubicBezTo>
                    <a:pt x="28575" y="329565"/>
                    <a:pt x="21907" y="336233"/>
                    <a:pt x="14288" y="33623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59" name="Freeform 441">
              <a:extLst>
                <a:ext uri="{FF2B5EF4-FFF2-40B4-BE49-F238E27FC236}">
                  <a16:creationId xmlns:a16="http://schemas.microsoft.com/office/drawing/2014/main" id="{A1C629AD-1596-2FEF-DEC5-CB9E457A42B7}"/>
                </a:ext>
              </a:extLst>
            </p:cNvPr>
            <p:cNvSpPr/>
            <p:nvPr/>
          </p:nvSpPr>
          <p:spPr>
            <a:xfrm>
              <a:off x="8120839" y="2480789"/>
              <a:ext cx="898207" cy="28575"/>
            </a:xfrm>
            <a:custGeom>
              <a:avLst/>
              <a:gdLst>
                <a:gd name="connsiteX0" fmla="*/ 884873 w 898207"/>
                <a:gd name="connsiteY0" fmla="*/ 28575 h 28575"/>
                <a:gd name="connsiteX1" fmla="*/ 14288 w 898207"/>
                <a:gd name="connsiteY1" fmla="*/ 28575 h 28575"/>
                <a:gd name="connsiteX2" fmla="*/ 0 w 898207"/>
                <a:gd name="connsiteY2" fmla="*/ 14288 h 28575"/>
                <a:gd name="connsiteX3" fmla="*/ 14288 w 898207"/>
                <a:gd name="connsiteY3" fmla="*/ 0 h 28575"/>
                <a:gd name="connsiteX4" fmla="*/ 883920 w 898207"/>
                <a:gd name="connsiteY4" fmla="*/ 0 h 28575"/>
                <a:gd name="connsiteX5" fmla="*/ 898208 w 898207"/>
                <a:gd name="connsiteY5" fmla="*/ 14288 h 28575"/>
                <a:gd name="connsiteX6" fmla="*/ 884873 w 898207"/>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207" h="28575">
                  <a:moveTo>
                    <a:pt x="884873" y="28575"/>
                  </a:moveTo>
                  <a:lnTo>
                    <a:pt x="14288" y="28575"/>
                  </a:lnTo>
                  <a:cubicBezTo>
                    <a:pt x="6667" y="28575"/>
                    <a:pt x="0" y="21908"/>
                    <a:pt x="0" y="14288"/>
                  </a:cubicBezTo>
                  <a:cubicBezTo>
                    <a:pt x="0" y="6667"/>
                    <a:pt x="6667" y="0"/>
                    <a:pt x="14288" y="0"/>
                  </a:cubicBezTo>
                  <a:lnTo>
                    <a:pt x="883920" y="0"/>
                  </a:lnTo>
                  <a:cubicBezTo>
                    <a:pt x="891540" y="0"/>
                    <a:pt x="898208" y="6667"/>
                    <a:pt x="898208" y="14288"/>
                  </a:cubicBezTo>
                  <a:cubicBezTo>
                    <a:pt x="898208" y="21908"/>
                    <a:pt x="892493" y="28575"/>
                    <a:pt x="884873" y="2857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nvGrpSpPr>
            <p:cNvPr id="60" name="Graphic 93">
              <a:extLst>
                <a:ext uri="{FF2B5EF4-FFF2-40B4-BE49-F238E27FC236}">
                  <a16:creationId xmlns:a16="http://schemas.microsoft.com/office/drawing/2014/main" id="{241BF68D-5280-4586-FD2C-8B8DB6177C10}"/>
                </a:ext>
              </a:extLst>
            </p:cNvPr>
            <p:cNvGrpSpPr/>
            <p:nvPr/>
          </p:nvGrpSpPr>
          <p:grpSpPr>
            <a:xfrm>
              <a:off x="8316101" y="1833089"/>
              <a:ext cx="109537" cy="281939"/>
              <a:chOff x="8316101" y="1833089"/>
              <a:chExt cx="109537" cy="281939"/>
            </a:xfrm>
            <a:grpFill/>
          </p:grpSpPr>
          <p:sp>
            <p:nvSpPr>
              <p:cNvPr id="89" name="Freeform 443">
                <a:extLst>
                  <a:ext uri="{FF2B5EF4-FFF2-40B4-BE49-F238E27FC236}">
                    <a16:creationId xmlns:a16="http://schemas.microsoft.com/office/drawing/2014/main" id="{0534A65B-5EA1-C3F6-E9C7-12AD317FD01C}"/>
                  </a:ext>
                </a:extLst>
              </p:cNvPr>
              <p:cNvSpPr/>
              <p:nvPr/>
            </p:nvSpPr>
            <p:spPr>
              <a:xfrm>
                <a:off x="8358011" y="2027399"/>
                <a:ext cx="28575" cy="87629"/>
              </a:xfrm>
              <a:custGeom>
                <a:avLst/>
                <a:gdLst>
                  <a:gd name="connsiteX0" fmla="*/ 14288 w 28575"/>
                  <a:gd name="connsiteY0" fmla="*/ 87630 h 87629"/>
                  <a:gd name="connsiteX1" fmla="*/ 0 w 28575"/>
                  <a:gd name="connsiteY1" fmla="*/ 73342 h 87629"/>
                  <a:gd name="connsiteX2" fmla="*/ 0 w 28575"/>
                  <a:gd name="connsiteY2" fmla="*/ 14288 h 87629"/>
                  <a:gd name="connsiteX3" fmla="*/ 14288 w 28575"/>
                  <a:gd name="connsiteY3" fmla="*/ 0 h 87629"/>
                  <a:gd name="connsiteX4" fmla="*/ 28575 w 28575"/>
                  <a:gd name="connsiteY4" fmla="*/ 14288 h 87629"/>
                  <a:gd name="connsiteX5" fmla="*/ 28575 w 28575"/>
                  <a:gd name="connsiteY5" fmla="*/ 73342 h 87629"/>
                  <a:gd name="connsiteX6" fmla="*/ 14288 w 28575"/>
                  <a:gd name="connsiteY6" fmla="*/ 87630 h 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87629">
                    <a:moveTo>
                      <a:pt x="14288" y="87630"/>
                    </a:moveTo>
                    <a:cubicBezTo>
                      <a:pt x="6668" y="87630"/>
                      <a:pt x="0" y="80963"/>
                      <a:pt x="0" y="73342"/>
                    </a:cubicBezTo>
                    <a:lnTo>
                      <a:pt x="0" y="14288"/>
                    </a:lnTo>
                    <a:cubicBezTo>
                      <a:pt x="0" y="6667"/>
                      <a:pt x="6668" y="0"/>
                      <a:pt x="14288" y="0"/>
                    </a:cubicBezTo>
                    <a:cubicBezTo>
                      <a:pt x="21907" y="0"/>
                      <a:pt x="28575" y="6667"/>
                      <a:pt x="28575" y="14288"/>
                    </a:cubicBezTo>
                    <a:lnTo>
                      <a:pt x="28575" y="73342"/>
                    </a:lnTo>
                    <a:cubicBezTo>
                      <a:pt x="28575" y="81915"/>
                      <a:pt x="21907" y="87630"/>
                      <a:pt x="14288" y="8763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90" name="Freeform 444">
                <a:extLst>
                  <a:ext uri="{FF2B5EF4-FFF2-40B4-BE49-F238E27FC236}">
                    <a16:creationId xmlns:a16="http://schemas.microsoft.com/office/drawing/2014/main" id="{BD569C79-DF78-630B-BBF2-3506F8AB2EC6}"/>
                  </a:ext>
                </a:extLst>
              </p:cNvPr>
              <p:cNvSpPr/>
              <p:nvPr/>
            </p:nvSpPr>
            <p:spPr>
              <a:xfrm>
                <a:off x="8316101" y="1833089"/>
                <a:ext cx="109537" cy="222885"/>
              </a:xfrm>
              <a:custGeom>
                <a:avLst/>
                <a:gdLst>
                  <a:gd name="connsiteX0" fmla="*/ 95250 w 109537"/>
                  <a:gd name="connsiteY0" fmla="*/ 222885 h 222885"/>
                  <a:gd name="connsiteX1" fmla="*/ 14288 w 109537"/>
                  <a:gd name="connsiteY1" fmla="*/ 222885 h 222885"/>
                  <a:gd name="connsiteX2" fmla="*/ 0 w 109537"/>
                  <a:gd name="connsiteY2" fmla="*/ 208598 h 222885"/>
                  <a:gd name="connsiteX3" fmla="*/ 0 w 109537"/>
                  <a:gd name="connsiteY3" fmla="*/ 42863 h 222885"/>
                  <a:gd name="connsiteX4" fmla="*/ 5715 w 109537"/>
                  <a:gd name="connsiteY4" fmla="*/ 31432 h 222885"/>
                  <a:gd name="connsiteX5" fmla="*/ 46673 w 109537"/>
                  <a:gd name="connsiteY5" fmla="*/ 2857 h 222885"/>
                  <a:gd name="connsiteX6" fmla="*/ 62865 w 109537"/>
                  <a:gd name="connsiteY6" fmla="*/ 2857 h 222885"/>
                  <a:gd name="connsiteX7" fmla="*/ 103823 w 109537"/>
                  <a:gd name="connsiteY7" fmla="*/ 31432 h 222885"/>
                  <a:gd name="connsiteX8" fmla="*/ 109538 w 109537"/>
                  <a:gd name="connsiteY8" fmla="*/ 42863 h 222885"/>
                  <a:gd name="connsiteX9" fmla="*/ 109538 w 109537"/>
                  <a:gd name="connsiteY9" fmla="*/ 208598 h 222885"/>
                  <a:gd name="connsiteX10" fmla="*/ 95250 w 109537"/>
                  <a:gd name="connsiteY10" fmla="*/ 222885 h 222885"/>
                  <a:gd name="connsiteX11" fmla="*/ 27623 w 109537"/>
                  <a:gd name="connsiteY11" fmla="*/ 194310 h 222885"/>
                  <a:gd name="connsiteX12" fmla="*/ 80010 w 109537"/>
                  <a:gd name="connsiteY12" fmla="*/ 194310 h 222885"/>
                  <a:gd name="connsiteX13" fmla="*/ 80010 w 109537"/>
                  <a:gd name="connsiteY13" fmla="*/ 50482 h 222885"/>
                  <a:gd name="connsiteX14" fmla="*/ 54293 w 109537"/>
                  <a:gd name="connsiteY14" fmla="*/ 32385 h 222885"/>
                  <a:gd name="connsiteX15" fmla="*/ 27623 w 109537"/>
                  <a:gd name="connsiteY15" fmla="*/ 50482 h 222885"/>
                  <a:gd name="connsiteX16" fmla="*/ 27623 w 109537"/>
                  <a:gd name="connsiteY16" fmla="*/ 194310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537" h="222885">
                    <a:moveTo>
                      <a:pt x="95250" y="222885"/>
                    </a:moveTo>
                    <a:lnTo>
                      <a:pt x="14288" y="222885"/>
                    </a:lnTo>
                    <a:cubicBezTo>
                      <a:pt x="6668" y="222885"/>
                      <a:pt x="0" y="216218"/>
                      <a:pt x="0" y="208598"/>
                    </a:cubicBezTo>
                    <a:lnTo>
                      <a:pt x="0" y="42863"/>
                    </a:lnTo>
                    <a:cubicBezTo>
                      <a:pt x="0" y="38100"/>
                      <a:pt x="1905" y="34290"/>
                      <a:pt x="5715" y="31432"/>
                    </a:cubicBezTo>
                    <a:lnTo>
                      <a:pt x="46673" y="2857"/>
                    </a:lnTo>
                    <a:cubicBezTo>
                      <a:pt x="51435" y="-952"/>
                      <a:pt x="58103" y="-952"/>
                      <a:pt x="62865" y="2857"/>
                    </a:cubicBezTo>
                    <a:lnTo>
                      <a:pt x="103823" y="31432"/>
                    </a:lnTo>
                    <a:cubicBezTo>
                      <a:pt x="107632" y="34290"/>
                      <a:pt x="109538" y="38100"/>
                      <a:pt x="109538" y="42863"/>
                    </a:cubicBezTo>
                    <a:lnTo>
                      <a:pt x="109538" y="208598"/>
                    </a:lnTo>
                    <a:cubicBezTo>
                      <a:pt x="109538" y="217170"/>
                      <a:pt x="102870" y="222885"/>
                      <a:pt x="95250" y="222885"/>
                    </a:cubicBezTo>
                    <a:close/>
                    <a:moveTo>
                      <a:pt x="27623" y="194310"/>
                    </a:moveTo>
                    <a:lnTo>
                      <a:pt x="80010" y="194310"/>
                    </a:lnTo>
                    <a:lnTo>
                      <a:pt x="80010" y="50482"/>
                    </a:lnTo>
                    <a:lnTo>
                      <a:pt x="54293" y="32385"/>
                    </a:lnTo>
                    <a:lnTo>
                      <a:pt x="27623" y="50482"/>
                    </a:lnTo>
                    <a:lnTo>
                      <a:pt x="27623" y="19431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grpSp>
          <p:nvGrpSpPr>
            <p:cNvPr id="61" name="Graphic 93">
              <a:extLst>
                <a:ext uri="{FF2B5EF4-FFF2-40B4-BE49-F238E27FC236}">
                  <a16:creationId xmlns:a16="http://schemas.microsoft.com/office/drawing/2014/main" id="{3CF605B1-A317-B8F8-AF98-01EF9E125884}"/>
                </a:ext>
              </a:extLst>
            </p:cNvPr>
            <p:cNvGrpSpPr/>
            <p:nvPr/>
          </p:nvGrpSpPr>
          <p:grpSpPr>
            <a:xfrm>
              <a:off x="8398214" y="2124881"/>
              <a:ext cx="250455" cy="180648"/>
              <a:chOff x="8398214" y="2124881"/>
              <a:chExt cx="250455" cy="180648"/>
            </a:xfrm>
            <a:grpFill/>
          </p:grpSpPr>
          <p:sp>
            <p:nvSpPr>
              <p:cNvPr id="87" name="Freeform 446">
                <a:extLst>
                  <a:ext uri="{FF2B5EF4-FFF2-40B4-BE49-F238E27FC236}">
                    <a16:creationId xmlns:a16="http://schemas.microsoft.com/office/drawing/2014/main" id="{D16DC94B-66A9-EDC4-25B0-8D84E4E37394}"/>
                  </a:ext>
                </a:extLst>
              </p:cNvPr>
              <p:cNvSpPr/>
              <p:nvPr/>
            </p:nvSpPr>
            <p:spPr>
              <a:xfrm>
                <a:off x="8398214" y="2133325"/>
                <a:ext cx="79613" cy="56951"/>
              </a:xfrm>
              <a:custGeom>
                <a:avLst/>
                <a:gdLst>
                  <a:gd name="connsiteX0" fmla="*/ 65524 w 79613"/>
                  <a:gd name="connsiteY0" fmla="*/ 56952 h 56951"/>
                  <a:gd name="connsiteX1" fmla="*/ 58856 w 79613"/>
                  <a:gd name="connsiteY1" fmla="*/ 55047 h 56951"/>
                  <a:gd name="connsiteX2" fmla="*/ 7422 w 79613"/>
                  <a:gd name="connsiteY2" fmla="*/ 26471 h 56951"/>
                  <a:gd name="connsiteX3" fmla="*/ 1706 w 79613"/>
                  <a:gd name="connsiteY3" fmla="*/ 7421 h 56951"/>
                  <a:gd name="connsiteX4" fmla="*/ 20756 w 79613"/>
                  <a:gd name="connsiteY4" fmla="*/ 1707 h 56951"/>
                  <a:gd name="connsiteX5" fmla="*/ 72192 w 79613"/>
                  <a:gd name="connsiteY5" fmla="*/ 30282 h 56951"/>
                  <a:gd name="connsiteX6" fmla="*/ 77906 w 79613"/>
                  <a:gd name="connsiteY6" fmla="*/ 49332 h 56951"/>
                  <a:gd name="connsiteX7" fmla="*/ 65524 w 79613"/>
                  <a:gd name="connsiteY7" fmla="*/ 56952 h 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13" h="56951">
                    <a:moveTo>
                      <a:pt x="65524" y="56952"/>
                    </a:moveTo>
                    <a:cubicBezTo>
                      <a:pt x="63619" y="56952"/>
                      <a:pt x="60761" y="55999"/>
                      <a:pt x="58856" y="55047"/>
                    </a:cubicBezTo>
                    <a:lnTo>
                      <a:pt x="7422" y="26471"/>
                    </a:lnTo>
                    <a:cubicBezTo>
                      <a:pt x="754" y="22662"/>
                      <a:pt x="-2103" y="14089"/>
                      <a:pt x="1706" y="7421"/>
                    </a:cubicBezTo>
                    <a:cubicBezTo>
                      <a:pt x="5517" y="754"/>
                      <a:pt x="14089" y="-2104"/>
                      <a:pt x="20756" y="1707"/>
                    </a:cubicBezTo>
                    <a:lnTo>
                      <a:pt x="72192" y="30282"/>
                    </a:lnTo>
                    <a:cubicBezTo>
                      <a:pt x="78859" y="34091"/>
                      <a:pt x="81717" y="42664"/>
                      <a:pt x="77906" y="49332"/>
                    </a:cubicBezTo>
                    <a:cubicBezTo>
                      <a:pt x="76002" y="54094"/>
                      <a:pt x="71239" y="56952"/>
                      <a:pt x="65524" y="5695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88" name="Freeform 447">
                <a:extLst>
                  <a:ext uri="{FF2B5EF4-FFF2-40B4-BE49-F238E27FC236}">
                    <a16:creationId xmlns:a16="http://schemas.microsoft.com/office/drawing/2014/main" id="{50E88AC2-2DAF-E1A0-306A-4EE29C782B4B}"/>
                  </a:ext>
                </a:extLst>
              </p:cNvPr>
              <p:cNvSpPr/>
              <p:nvPr/>
            </p:nvSpPr>
            <p:spPr>
              <a:xfrm>
                <a:off x="8430599" y="2124881"/>
                <a:ext cx="218070" cy="180648"/>
              </a:xfrm>
              <a:custGeom>
                <a:avLst/>
                <a:gdLst>
                  <a:gd name="connsiteX0" fmla="*/ 158869 w 218070"/>
                  <a:gd name="connsiteY0" fmla="*/ 180648 h 180648"/>
                  <a:gd name="connsiteX1" fmla="*/ 152202 w 218070"/>
                  <a:gd name="connsiteY1" fmla="*/ 178743 h 180648"/>
                  <a:gd name="connsiteX2" fmla="*/ 7421 w 218070"/>
                  <a:gd name="connsiteY2" fmla="*/ 97781 h 180648"/>
                  <a:gd name="connsiteX3" fmla="*/ 1707 w 218070"/>
                  <a:gd name="connsiteY3" fmla="*/ 78731 h 180648"/>
                  <a:gd name="connsiteX4" fmla="*/ 41712 w 218070"/>
                  <a:gd name="connsiteY4" fmla="*/ 7293 h 180648"/>
                  <a:gd name="connsiteX5" fmla="*/ 50284 w 218070"/>
                  <a:gd name="connsiteY5" fmla="*/ 626 h 180648"/>
                  <a:gd name="connsiteX6" fmla="*/ 60762 w 218070"/>
                  <a:gd name="connsiteY6" fmla="*/ 1578 h 180648"/>
                  <a:gd name="connsiteX7" fmla="*/ 205542 w 218070"/>
                  <a:gd name="connsiteY7" fmla="*/ 82541 h 180648"/>
                  <a:gd name="connsiteX8" fmla="*/ 213161 w 218070"/>
                  <a:gd name="connsiteY8" fmla="*/ 93971 h 180648"/>
                  <a:gd name="connsiteX9" fmla="*/ 217924 w 218070"/>
                  <a:gd name="connsiteY9" fmla="*/ 143501 h 180648"/>
                  <a:gd name="connsiteX10" fmla="*/ 210304 w 218070"/>
                  <a:gd name="connsiteY10" fmla="*/ 157788 h 180648"/>
                  <a:gd name="connsiteX11" fmla="*/ 165537 w 218070"/>
                  <a:gd name="connsiteY11" fmla="*/ 179696 h 180648"/>
                  <a:gd name="connsiteX12" fmla="*/ 158869 w 218070"/>
                  <a:gd name="connsiteY12" fmla="*/ 180648 h 180648"/>
                  <a:gd name="connsiteX13" fmla="*/ 33139 w 218070"/>
                  <a:gd name="connsiteY13" fmla="*/ 79683 h 180648"/>
                  <a:gd name="connsiteX14" fmla="*/ 158869 w 218070"/>
                  <a:gd name="connsiteY14" fmla="*/ 150168 h 180648"/>
                  <a:gd name="connsiteX15" fmla="*/ 188396 w 218070"/>
                  <a:gd name="connsiteY15" fmla="*/ 135881 h 180648"/>
                  <a:gd name="connsiteX16" fmla="*/ 185539 w 218070"/>
                  <a:gd name="connsiteY16" fmla="*/ 103496 h 180648"/>
                  <a:gd name="connsiteX17" fmla="*/ 59809 w 218070"/>
                  <a:gd name="connsiteY17" fmla="*/ 33011 h 180648"/>
                  <a:gd name="connsiteX18" fmla="*/ 33139 w 218070"/>
                  <a:gd name="connsiteY18" fmla="*/ 79683 h 1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070" h="180648">
                    <a:moveTo>
                      <a:pt x="158869" y="180648"/>
                    </a:moveTo>
                    <a:cubicBezTo>
                      <a:pt x="156012" y="180648"/>
                      <a:pt x="154107" y="179696"/>
                      <a:pt x="152202" y="178743"/>
                    </a:cubicBezTo>
                    <a:lnTo>
                      <a:pt x="7421" y="97781"/>
                    </a:lnTo>
                    <a:cubicBezTo>
                      <a:pt x="754" y="93971"/>
                      <a:pt x="-2104" y="85398"/>
                      <a:pt x="1707" y="78731"/>
                    </a:cubicBezTo>
                    <a:lnTo>
                      <a:pt x="41712" y="7293"/>
                    </a:lnTo>
                    <a:cubicBezTo>
                      <a:pt x="43617" y="4436"/>
                      <a:pt x="46474" y="1578"/>
                      <a:pt x="50284" y="626"/>
                    </a:cubicBezTo>
                    <a:cubicBezTo>
                      <a:pt x="54094" y="-327"/>
                      <a:pt x="57904" y="-327"/>
                      <a:pt x="60762" y="1578"/>
                    </a:cubicBezTo>
                    <a:lnTo>
                      <a:pt x="205542" y="82541"/>
                    </a:lnTo>
                    <a:cubicBezTo>
                      <a:pt x="209352" y="84446"/>
                      <a:pt x="212209" y="89208"/>
                      <a:pt x="213161" y="93971"/>
                    </a:cubicBezTo>
                    <a:lnTo>
                      <a:pt x="217924" y="143501"/>
                    </a:lnTo>
                    <a:cubicBezTo>
                      <a:pt x="218877" y="149216"/>
                      <a:pt x="215067" y="154931"/>
                      <a:pt x="210304" y="157788"/>
                    </a:cubicBezTo>
                    <a:lnTo>
                      <a:pt x="165537" y="179696"/>
                    </a:lnTo>
                    <a:cubicBezTo>
                      <a:pt x="162679" y="179696"/>
                      <a:pt x="160774" y="180648"/>
                      <a:pt x="158869" y="180648"/>
                    </a:cubicBezTo>
                    <a:close/>
                    <a:moveTo>
                      <a:pt x="33139" y="79683"/>
                    </a:moveTo>
                    <a:lnTo>
                      <a:pt x="158869" y="150168"/>
                    </a:lnTo>
                    <a:lnTo>
                      <a:pt x="188396" y="135881"/>
                    </a:lnTo>
                    <a:lnTo>
                      <a:pt x="185539" y="103496"/>
                    </a:lnTo>
                    <a:lnTo>
                      <a:pt x="59809" y="33011"/>
                    </a:lnTo>
                    <a:lnTo>
                      <a:pt x="33139" y="7968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grpSp>
          <p:nvGrpSpPr>
            <p:cNvPr id="62" name="Graphic 93">
              <a:extLst>
                <a:ext uri="{FF2B5EF4-FFF2-40B4-BE49-F238E27FC236}">
                  <a16:creationId xmlns:a16="http://schemas.microsoft.com/office/drawing/2014/main" id="{202B71DF-0260-79D7-87EE-0C4F9644F330}"/>
                </a:ext>
              </a:extLst>
            </p:cNvPr>
            <p:cNvGrpSpPr/>
            <p:nvPr/>
          </p:nvGrpSpPr>
          <p:grpSpPr>
            <a:xfrm>
              <a:off x="8095893" y="2124881"/>
              <a:ext cx="249536" cy="180648"/>
              <a:chOff x="8095893" y="2124881"/>
              <a:chExt cx="249536" cy="180648"/>
            </a:xfrm>
            <a:grpFill/>
          </p:grpSpPr>
          <p:sp>
            <p:nvSpPr>
              <p:cNvPr id="85" name="Freeform 449">
                <a:extLst>
                  <a:ext uri="{FF2B5EF4-FFF2-40B4-BE49-F238E27FC236}">
                    <a16:creationId xmlns:a16="http://schemas.microsoft.com/office/drawing/2014/main" id="{1E039BD2-E2A9-3E8C-6692-7E76A6792A5A}"/>
                  </a:ext>
                </a:extLst>
              </p:cNvPr>
              <p:cNvSpPr/>
              <p:nvPr/>
            </p:nvSpPr>
            <p:spPr>
              <a:xfrm>
                <a:off x="8265817" y="2133325"/>
                <a:ext cx="79612" cy="56951"/>
              </a:xfrm>
              <a:custGeom>
                <a:avLst/>
                <a:gdLst>
                  <a:gd name="connsiteX0" fmla="*/ 14089 w 79612"/>
                  <a:gd name="connsiteY0" fmla="*/ 56952 h 56951"/>
                  <a:gd name="connsiteX1" fmla="*/ 1707 w 79612"/>
                  <a:gd name="connsiteY1" fmla="*/ 49332 h 56951"/>
                  <a:gd name="connsiteX2" fmla="*/ 7421 w 79612"/>
                  <a:gd name="connsiteY2" fmla="*/ 30282 h 56951"/>
                  <a:gd name="connsiteX3" fmla="*/ 58857 w 79612"/>
                  <a:gd name="connsiteY3" fmla="*/ 1707 h 56951"/>
                  <a:gd name="connsiteX4" fmla="*/ 77907 w 79612"/>
                  <a:gd name="connsiteY4" fmla="*/ 7421 h 56951"/>
                  <a:gd name="connsiteX5" fmla="*/ 72191 w 79612"/>
                  <a:gd name="connsiteY5" fmla="*/ 26471 h 56951"/>
                  <a:gd name="connsiteX6" fmla="*/ 20757 w 79612"/>
                  <a:gd name="connsiteY6" fmla="*/ 55047 h 56951"/>
                  <a:gd name="connsiteX7" fmla="*/ 14089 w 79612"/>
                  <a:gd name="connsiteY7" fmla="*/ 56952 h 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12" h="56951">
                    <a:moveTo>
                      <a:pt x="14089" y="56952"/>
                    </a:moveTo>
                    <a:cubicBezTo>
                      <a:pt x="9327" y="56952"/>
                      <a:pt x="4564" y="54094"/>
                      <a:pt x="1707" y="49332"/>
                    </a:cubicBezTo>
                    <a:cubicBezTo>
                      <a:pt x="-2104" y="42664"/>
                      <a:pt x="754" y="34091"/>
                      <a:pt x="7421" y="30282"/>
                    </a:cubicBezTo>
                    <a:lnTo>
                      <a:pt x="58857" y="1707"/>
                    </a:lnTo>
                    <a:cubicBezTo>
                      <a:pt x="65524" y="-2104"/>
                      <a:pt x="74096" y="754"/>
                      <a:pt x="77907" y="7421"/>
                    </a:cubicBezTo>
                    <a:cubicBezTo>
                      <a:pt x="81716" y="14089"/>
                      <a:pt x="78859" y="22662"/>
                      <a:pt x="72191" y="26471"/>
                    </a:cubicBezTo>
                    <a:lnTo>
                      <a:pt x="20757" y="55047"/>
                    </a:lnTo>
                    <a:cubicBezTo>
                      <a:pt x="18852" y="55999"/>
                      <a:pt x="16946" y="56952"/>
                      <a:pt x="14089" y="5695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86" name="Freeform 450">
                <a:extLst>
                  <a:ext uri="{FF2B5EF4-FFF2-40B4-BE49-F238E27FC236}">
                    <a16:creationId xmlns:a16="http://schemas.microsoft.com/office/drawing/2014/main" id="{7FBF090E-A066-D82F-6ACB-96F7D0F2508F}"/>
                  </a:ext>
                </a:extLst>
              </p:cNvPr>
              <p:cNvSpPr/>
              <p:nvPr/>
            </p:nvSpPr>
            <p:spPr>
              <a:xfrm>
                <a:off x="8095893" y="2124881"/>
                <a:ext cx="217976" cy="180648"/>
              </a:xfrm>
              <a:custGeom>
                <a:avLst/>
                <a:gdLst>
                  <a:gd name="connsiteX0" fmla="*/ 58283 w 217976"/>
                  <a:gd name="connsiteY0" fmla="*/ 180648 h 180648"/>
                  <a:gd name="connsiteX1" fmla="*/ 52568 w 217976"/>
                  <a:gd name="connsiteY1" fmla="*/ 179696 h 180648"/>
                  <a:gd name="connsiteX2" fmla="*/ 7800 w 217976"/>
                  <a:gd name="connsiteY2" fmla="*/ 157788 h 180648"/>
                  <a:gd name="connsiteX3" fmla="*/ 180 w 217976"/>
                  <a:gd name="connsiteY3" fmla="*/ 143501 h 180648"/>
                  <a:gd name="connsiteX4" fmla="*/ 4943 w 217976"/>
                  <a:gd name="connsiteY4" fmla="*/ 93971 h 180648"/>
                  <a:gd name="connsiteX5" fmla="*/ 12563 w 217976"/>
                  <a:gd name="connsiteY5" fmla="*/ 82541 h 180648"/>
                  <a:gd name="connsiteX6" fmla="*/ 157343 w 217976"/>
                  <a:gd name="connsiteY6" fmla="*/ 1578 h 180648"/>
                  <a:gd name="connsiteX7" fmla="*/ 167820 w 217976"/>
                  <a:gd name="connsiteY7" fmla="*/ 626 h 180648"/>
                  <a:gd name="connsiteX8" fmla="*/ 176393 w 217976"/>
                  <a:gd name="connsiteY8" fmla="*/ 7293 h 180648"/>
                  <a:gd name="connsiteX9" fmla="*/ 216398 w 217976"/>
                  <a:gd name="connsiteY9" fmla="*/ 78731 h 180648"/>
                  <a:gd name="connsiteX10" fmla="*/ 217351 w 217976"/>
                  <a:gd name="connsiteY10" fmla="*/ 89208 h 180648"/>
                  <a:gd name="connsiteX11" fmla="*/ 210683 w 217976"/>
                  <a:gd name="connsiteY11" fmla="*/ 97781 h 180648"/>
                  <a:gd name="connsiteX12" fmla="*/ 65903 w 217976"/>
                  <a:gd name="connsiteY12" fmla="*/ 178743 h 180648"/>
                  <a:gd name="connsiteX13" fmla="*/ 58283 w 217976"/>
                  <a:gd name="connsiteY13" fmla="*/ 180648 h 180648"/>
                  <a:gd name="connsiteX14" fmla="*/ 28755 w 217976"/>
                  <a:gd name="connsiteY14" fmla="*/ 135881 h 180648"/>
                  <a:gd name="connsiteX15" fmla="*/ 58283 w 217976"/>
                  <a:gd name="connsiteY15" fmla="*/ 150168 h 180648"/>
                  <a:gd name="connsiteX16" fmla="*/ 184013 w 217976"/>
                  <a:gd name="connsiteY16" fmla="*/ 79683 h 180648"/>
                  <a:gd name="connsiteX17" fmla="*/ 158295 w 217976"/>
                  <a:gd name="connsiteY17" fmla="*/ 33963 h 180648"/>
                  <a:gd name="connsiteX18" fmla="*/ 32566 w 217976"/>
                  <a:gd name="connsiteY18" fmla="*/ 104448 h 180648"/>
                  <a:gd name="connsiteX19" fmla="*/ 28755 w 217976"/>
                  <a:gd name="connsiteY19" fmla="*/ 135881 h 1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7976" h="180648">
                    <a:moveTo>
                      <a:pt x="58283" y="180648"/>
                    </a:moveTo>
                    <a:cubicBezTo>
                      <a:pt x="56378" y="180648"/>
                      <a:pt x="54473" y="180648"/>
                      <a:pt x="52568" y="179696"/>
                    </a:cubicBezTo>
                    <a:lnTo>
                      <a:pt x="7800" y="157788"/>
                    </a:lnTo>
                    <a:cubicBezTo>
                      <a:pt x="2085" y="154931"/>
                      <a:pt x="-772" y="149216"/>
                      <a:pt x="180" y="143501"/>
                    </a:cubicBezTo>
                    <a:lnTo>
                      <a:pt x="4943" y="93971"/>
                    </a:lnTo>
                    <a:cubicBezTo>
                      <a:pt x="4943" y="89208"/>
                      <a:pt x="7800" y="85398"/>
                      <a:pt x="12563" y="82541"/>
                    </a:cubicBezTo>
                    <a:lnTo>
                      <a:pt x="157343" y="1578"/>
                    </a:lnTo>
                    <a:cubicBezTo>
                      <a:pt x="160201" y="-327"/>
                      <a:pt x="164963" y="-327"/>
                      <a:pt x="167820" y="626"/>
                    </a:cubicBezTo>
                    <a:cubicBezTo>
                      <a:pt x="171631" y="1578"/>
                      <a:pt x="174488" y="4436"/>
                      <a:pt x="176393" y="7293"/>
                    </a:cubicBezTo>
                    <a:lnTo>
                      <a:pt x="216398" y="78731"/>
                    </a:lnTo>
                    <a:cubicBezTo>
                      <a:pt x="218303" y="81588"/>
                      <a:pt x="218303" y="86351"/>
                      <a:pt x="217351" y="89208"/>
                    </a:cubicBezTo>
                    <a:cubicBezTo>
                      <a:pt x="216398" y="93018"/>
                      <a:pt x="213540" y="95876"/>
                      <a:pt x="210683" y="97781"/>
                    </a:cubicBezTo>
                    <a:lnTo>
                      <a:pt x="65903" y="178743"/>
                    </a:lnTo>
                    <a:cubicBezTo>
                      <a:pt x="63045" y="179696"/>
                      <a:pt x="61141" y="180648"/>
                      <a:pt x="58283" y="180648"/>
                    </a:cubicBezTo>
                    <a:close/>
                    <a:moveTo>
                      <a:pt x="28755" y="135881"/>
                    </a:moveTo>
                    <a:lnTo>
                      <a:pt x="58283" y="150168"/>
                    </a:lnTo>
                    <a:lnTo>
                      <a:pt x="184013" y="79683"/>
                    </a:lnTo>
                    <a:lnTo>
                      <a:pt x="158295" y="33963"/>
                    </a:lnTo>
                    <a:lnTo>
                      <a:pt x="32566" y="104448"/>
                    </a:lnTo>
                    <a:lnTo>
                      <a:pt x="28755" y="135881"/>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sp>
          <p:nvSpPr>
            <p:cNvPr id="63" name="Freeform 451">
              <a:extLst>
                <a:ext uri="{FF2B5EF4-FFF2-40B4-BE49-F238E27FC236}">
                  <a16:creationId xmlns:a16="http://schemas.microsoft.com/office/drawing/2014/main" id="{BF0A51D0-5C4C-5F44-AA27-67722CE9C06F}"/>
                </a:ext>
              </a:extLst>
            </p:cNvPr>
            <p:cNvSpPr/>
            <p:nvPr/>
          </p:nvSpPr>
          <p:spPr>
            <a:xfrm>
              <a:off x="8799019" y="2222662"/>
              <a:ext cx="83820" cy="83819"/>
            </a:xfrm>
            <a:custGeom>
              <a:avLst/>
              <a:gdLst>
                <a:gd name="connsiteX0" fmla="*/ 41910 w 83820"/>
                <a:gd name="connsiteY0" fmla="*/ 83820 h 83819"/>
                <a:gd name="connsiteX1" fmla="*/ 0 w 83820"/>
                <a:gd name="connsiteY1" fmla="*/ 41910 h 83819"/>
                <a:gd name="connsiteX2" fmla="*/ 41910 w 83820"/>
                <a:gd name="connsiteY2" fmla="*/ 0 h 83819"/>
                <a:gd name="connsiteX3" fmla="*/ 83820 w 83820"/>
                <a:gd name="connsiteY3" fmla="*/ 41910 h 83819"/>
                <a:gd name="connsiteX4" fmla="*/ 41910 w 83820"/>
                <a:gd name="connsiteY4" fmla="*/ 83820 h 83819"/>
                <a:gd name="connsiteX5" fmla="*/ 41910 w 83820"/>
                <a:gd name="connsiteY5" fmla="*/ 26670 h 83819"/>
                <a:gd name="connsiteX6" fmla="*/ 26670 w 83820"/>
                <a:gd name="connsiteY6" fmla="*/ 41910 h 83819"/>
                <a:gd name="connsiteX7" fmla="*/ 41910 w 83820"/>
                <a:gd name="connsiteY7" fmla="*/ 57150 h 83819"/>
                <a:gd name="connsiteX8" fmla="*/ 57150 w 83820"/>
                <a:gd name="connsiteY8" fmla="*/ 41910 h 83819"/>
                <a:gd name="connsiteX9" fmla="*/ 41910 w 83820"/>
                <a:gd name="connsiteY9" fmla="*/ 26670 h 8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 h="83819">
                  <a:moveTo>
                    <a:pt x="41910" y="83820"/>
                  </a:moveTo>
                  <a:cubicBezTo>
                    <a:pt x="19050" y="83820"/>
                    <a:pt x="0" y="64770"/>
                    <a:pt x="0" y="41910"/>
                  </a:cubicBezTo>
                  <a:cubicBezTo>
                    <a:pt x="0" y="19050"/>
                    <a:pt x="19050" y="0"/>
                    <a:pt x="41910" y="0"/>
                  </a:cubicBezTo>
                  <a:cubicBezTo>
                    <a:pt x="64770" y="0"/>
                    <a:pt x="83820" y="19050"/>
                    <a:pt x="83820" y="41910"/>
                  </a:cubicBezTo>
                  <a:cubicBezTo>
                    <a:pt x="83820" y="64770"/>
                    <a:pt x="64770" y="83820"/>
                    <a:pt x="41910" y="83820"/>
                  </a:cubicBezTo>
                  <a:close/>
                  <a:moveTo>
                    <a:pt x="41910" y="26670"/>
                  </a:moveTo>
                  <a:cubicBezTo>
                    <a:pt x="33338" y="26670"/>
                    <a:pt x="26670" y="33338"/>
                    <a:pt x="26670" y="41910"/>
                  </a:cubicBezTo>
                  <a:cubicBezTo>
                    <a:pt x="26670" y="50482"/>
                    <a:pt x="33338" y="57150"/>
                    <a:pt x="41910" y="57150"/>
                  </a:cubicBezTo>
                  <a:cubicBezTo>
                    <a:pt x="50483" y="57150"/>
                    <a:pt x="57150" y="50482"/>
                    <a:pt x="57150" y="41910"/>
                  </a:cubicBezTo>
                  <a:cubicBezTo>
                    <a:pt x="57150" y="33338"/>
                    <a:pt x="50483" y="26670"/>
                    <a:pt x="41910" y="2667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64" name="Freeform 452">
              <a:extLst>
                <a:ext uri="{FF2B5EF4-FFF2-40B4-BE49-F238E27FC236}">
                  <a16:creationId xmlns:a16="http://schemas.microsoft.com/office/drawing/2014/main" id="{415FF0B3-4E4D-57A9-3249-D81D52129896}"/>
                </a:ext>
              </a:extLst>
            </p:cNvPr>
            <p:cNvSpPr/>
            <p:nvPr/>
          </p:nvSpPr>
          <p:spPr>
            <a:xfrm>
              <a:off x="8827594" y="2279812"/>
              <a:ext cx="26670" cy="220979"/>
            </a:xfrm>
            <a:custGeom>
              <a:avLst/>
              <a:gdLst>
                <a:gd name="connsiteX0" fmla="*/ 13335 w 26670"/>
                <a:gd name="connsiteY0" fmla="*/ 220980 h 220979"/>
                <a:gd name="connsiteX1" fmla="*/ 0 w 26670"/>
                <a:gd name="connsiteY1" fmla="*/ 207645 h 220979"/>
                <a:gd name="connsiteX2" fmla="*/ 0 w 26670"/>
                <a:gd name="connsiteY2" fmla="*/ 13335 h 220979"/>
                <a:gd name="connsiteX3" fmla="*/ 13335 w 26670"/>
                <a:gd name="connsiteY3" fmla="*/ 0 h 220979"/>
                <a:gd name="connsiteX4" fmla="*/ 26670 w 26670"/>
                <a:gd name="connsiteY4" fmla="*/ 13335 h 220979"/>
                <a:gd name="connsiteX5" fmla="*/ 26670 w 26670"/>
                <a:gd name="connsiteY5" fmla="*/ 207645 h 220979"/>
                <a:gd name="connsiteX6" fmla="*/ 13335 w 26670"/>
                <a:gd name="connsiteY6" fmla="*/ 220980 h 22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20979">
                  <a:moveTo>
                    <a:pt x="13335" y="220980"/>
                  </a:moveTo>
                  <a:cubicBezTo>
                    <a:pt x="5715" y="220980"/>
                    <a:pt x="0" y="215265"/>
                    <a:pt x="0" y="207645"/>
                  </a:cubicBezTo>
                  <a:lnTo>
                    <a:pt x="0" y="13335"/>
                  </a:lnTo>
                  <a:cubicBezTo>
                    <a:pt x="0" y="5715"/>
                    <a:pt x="5715" y="0"/>
                    <a:pt x="13335" y="0"/>
                  </a:cubicBezTo>
                  <a:cubicBezTo>
                    <a:pt x="20955" y="0"/>
                    <a:pt x="26670" y="5715"/>
                    <a:pt x="26670" y="13335"/>
                  </a:cubicBezTo>
                  <a:lnTo>
                    <a:pt x="26670" y="207645"/>
                  </a:lnTo>
                  <a:cubicBezTo>
                    <a:pt x="26670" y="215265"/>
                    <a:pt x="20955" y="220980"/>
                    <a:pt x="13335" y="22098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nvGrpSpPr>
            <p:cNvPr id="65" name="Graphic 93">
              <a:extLst>
                <a:ext uri="{FF2B5EF4-FFF2-40B4-BE49-F238E27FC236}">
                  <a16:creationId xmlns:a16="http://schemas.microsoft.com/office/drawing/2014/main" id="{A4B5905E-4D56-A409-40AC-04A60B0D76CE}"/>
                </a:ext>
              </a:extLst>
            </p:cNvPr>
            <p:cNvGrpSpPr/>
            <p:nvPr/>
          </p:nvGrpSpPr>
          <p:grpSpPr>
            <a:xfrm>
              <a:off x="8798066" y="2041448"/>
              <a:ext cx="85725" cy="207883"/>
              <a:chOff x="8798066" y="2041448"/>
              <a:chExt cx="85725" cy="207883"/>
            </a:xfrm>
            <a:grpFill/>
          </p:grpSpPr>
          <p:sp>
            <p:nvSpPr>
              <p:cNvPr id="83" name="Freeform 454">
                <a:extLst>
                  <a:ext uri="{FF2B5EF4-FFF2-40B4-BE49-F238E27FC236}">
                    <a16:creationId xmlns:a16="http://schemas.microsoft.com/office/drawing/2014/main" id="{43FBA009-EB32-65F7-E207-339E6DFCA306}"/>
                  </a:ext>
                </a:extLst>
              </p:cNvPr>
              <p:cNvSpPr/>
              <p:nvPr/>
            </p:nvSpPr>
            <p:spPr>
              <a:xfrm>
                <a:off x="8827594" y="2179799"/>
                <a:ext cx="26670" cy="69532"/>
              </a:xfrm>
              <a:custGeom>
                <a:avLst/>
                <a:gdLst>
                  <a:gd name="connsiteX0" fmla="*/ 13335 w 26670"/>
                  <a:gd name="connsiteY0" fmla="*/ 69532 h 69532"/>
                  <a:gd name="connsiteX1" fmla="*/ 0 w 26670"/>
                  <a:gd name="connsiteY1" fmla="*/ 56198 h 69532"/>
                  <a:gd name="connsiteX2" fmla="*/ 0 w 26670"/>
                  <a:gd name="connsiteY2" fmla="*/ 13335 h 69532"/>
                  <a:gd name="connsiteX3" fmla="*/ 13335 w 26670"/>
                  <a:gd name="connsiteY3" fmla="*/ 0 h 69532"/>
                  <a:gd name="connsiteX4" fmla="*/ 26670 w 26670"/>
                  <a:gd name="connsiteY4" fmla="*/ 13335 h 69532"/>
                  <a:gd name="connsiteX5" fmla="*/ 26670 w 26670"/>
                  <a:gd name="connsiteY5" fmla="*/ 56198 h 69532"/>
                  <a:gd name="connsiteX6" fmla="*/ 13335 w 26670"/>
                  <a:gd name="connsiteY6" fmla="*/ 69532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69532">
                    <a:moveTo>
                      <a:pt x="13335" y="69532"/>
                    </a:moveTo>
                    <a:cubicBezTo>
                      <a:pt x="5715" y="69532"/>
                      <a:pt x="0" y="63817"/>
                      <a:pt x="0" y="56198"/>
                    </a:cubicBezTo>
                    <a:lnTo>
                      <a:pt x="0" y="13335"/>
                    </a:lnTo>
                    <a:cubicBezTo>
                      <a:pt x="0" y="5715"/>
                      <a:pt x="5715" y="0"/>
                      <a:pt x="13335" y="0"/>
                    </a:cubicBezTo>
                    <a:cubicBezTo>
                      <a:pt x="20955" y="0"/>
                      <a:pt x="26670" y="5715"/>
                      <a:pt x="26670" y="13335"/>
                    </a:cubicBezTo>
                    <a:lnTo>
                      <a:pt x="26670" y="56198"/>
                    </a:lnTo>
                    <a:cubicBezTo>
                      <a:pt x="26670" y="63817"/>
                      <a:pt x="20955" y="69532"/>
                      <a:pt x="13335" y="6953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84" name="Freeform 455">
                <a:extLst>
                  <a:ext uri="{FF2B5EF4-FFF2-40B4-BE49-F238E27FC236}">
                    <a16:creationId xmlns:a16="http://schemas.microsoft.com/office/drawing/2014/main" id="{EC069F0F-DA1D-7B34-D0D4-B682A68B45F7}"/>
                  </a:ext>
                </a:extLst>
              </p:cNvPr>
              <p:cNvSpPr/>
              <p:nvPr/>
            </p:nvSpPr>
            <p:spPr>
              <a:xfrm>
                <a:off x="8798066" y="2041448"/>
                <a:ext cx="85725" cy="165973"/>
              </a:xfrm>
              <a:custGeom>
                <a:avLst/>
                <a:gdLst>
                  <a:gd name="connsiteX0" fmla="*/ 71438 w 85725"/>
                  <a:gd name="connsiteY0" fmla="*/ 165973 h 165973"/>
                  <a:gd name="connsiteX1" fmla="*/ 13335 w 85725"/>
                  <a:gd name="connsiteY1" fmla="*/ 165973 h 165973"/>
                  <a:gd name="connsiteX2" fmla="*/ 0 w 85725"/>
                  <a:gd name="connsiteY2" fmla="*/ 152638 h 165973"/>
                  <a:gd name="connsiteX3" fmla="*/ 0 w 85725"/>
                  <a:gd name="connsiteY3" fmla="*/ 33576 h 165973"/>
                  <a:gd name="connsiteX4" fmla="*/ 5715 w 85725"/>
                  <a:gd name="connsiteY4" fmla="*/ 23098 h 165973"/>
                  <a:gd name="connsiteX5" fmla="*/ 35242 w 85725"/>
                  <a:gd name="connsiteY5" fmla="*/ 2143 h 165973"/>
                  <a:gd name="connsiteX6" fmla="*/ 50482 w 85725"/>
                  <a:gd name="connsiteY6" fmla="*/ 2143 h 165973"/>
                  <a:gd name="connsiteX7" fmla="*/ 80010 w 85725"/>
                  <a:gd name="connsiteY7" fmla="*/ 23098 h 165973"/>
                  <a:gd name="connsiteX8" fmla="*/ 85725 w 85725"/>
                  <a:gd name="connsiteY8" fmla="*/ 33576 h 165973"/>
                  <a:gd name="connsiteX9" fmla="*/ 85725 w 85725"/>
                  <a:gd name="connsiteY9" fmla="*/ 152638 h 165973"/>
                  <a:gd name="connsiteX10" fmla="*/ 71438 w 85725"/>
                  <a:gd name="connsiteY10" fmla="*/ 165973 h 165973"/>
                  <a:gd name="connsiteX11" fmla="*/ 25717 w 85725"/>
                  <a:gd name="connsiteY11" fmla="*/ 139303 h 165973"/>
                  <a:gd name="connsiteX12" fmla="*/ 58102 w 85725"/>
                  <a:gd name="connsiteY12" fmla="*/ 139303 h 165973"/>
                  <a:gd name="connsiteX13" fmla="*/ 58102 w 85725"/>
                  <a:gd name="connsiteY13" fmla="*/ 40243 h 165973"/>
                  <a:gd name="connsiteX14" fmla="*/ 41910 w 85725"/>
                  <a:gd name="connsiteY14" fmla="*/ 28813 h 165973"/>
                  <a:gd name="connsiteX15" fmla="*/ 25717 w 85725"/>
                  <a:gd name="connsiteY15" fmla="*/ 40243 h 165973"/>
                  <a:gd name="connsiteX16" fmla="*/ 25717 w 85725"/>
                  <a:gd name="connsiteY16" fmla="*/ 139303 h 1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25" h="165973">
                    <a:moveTo>
                      <a:pt x="71438" y="165973"/>
                    </a:moveTo>
                    <a:lnTo>
                      <a:pt x="13335" y="165973"/>
                    </a:lnTo>
                    <a:cubicBezTo>
                      <a:pt x="5715" y="165973"/>
                      <a:pt x="0" y="160258"/>
                      <a:pt x="0" y="152638"/>
                    </a:cubicBezTo>
                    <a:lnTo>
                      <a:pt x="0" y="33576"/>
                    </a:lnTo>
                    <a:cubicBezTo>
                      <a:pt x="0" y="29766"/>
                      <a:pt x="1905" y="25003"/>
                      <a:pt x="5715" y="23098"/>
                    </a:cubicBezTo>
                    <a:lnTo>
                      <a:pt x="35242" y="2143"/>
                    </a:lnTo>
                    <a:cubicBezTo>
                      <a:pt x="40005" y="-714"/>
                      <a:pt x="45720" y="-714"/>
                      <a:pt x="50482" y="2143"/>
                    </a:cubicBezTo>
                    <a:lnTo>
                      <a:pt x="80010" y="23098"/>
                    </a:lnTo>
                    <a:cubicBezTo>
                      <a:pt x="83820" y="25956"/>
                      <a:pt x="85725" y="29766"/>
                      <a:pt x="85725" y="33576"/>
                    </a:cubicBezTo>
                    <a:lnTo>
                      <a:pt x="85725" y="152638"/>
                    </a:lnTo>
                    <a:cubicBezTo>
                      <a:pt x="83820" y="159306"/>
                      <a:pt x="78105" y="165973"/>
                      <a:pt x="71438" y="165973"/>
                    </a:cubicBezTo>
                    <a:close/>
                    <a:moveTo>
                      <a:pt x="25717" y="139303"/>
                    </a:moveTo>
                    <a:lnTo>
                      <a:pt x="58102" y="139303"/>
                    </a:lnTo>
                    <a:lnTo>
                      <a:pt x="58102" y="40243"/>
                    </a:lnTo>
                    <a:lnTo>
                      <a:pt x="41910" y="28813"/>
                    </a:lnTo>
                    <a:lnTo>
                      <a:pt x="25717" y="40243"/>
                    </a:lnTo>
                    <a:lnTo>
                      <a:pt x="25717" y="13930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grpSp>
          <p:nvGrpSpPr>
            <p:cNvPr id="66" name="Graphic 93">
              <a:extLst>
                <a:ext uri="{FF2B5EF4-FFF2-40B4-BE49-F238E27FC236}">
                  <a16:creationId xmlns:a16="http://schemas.microsoft.com/office/drawing/2014/main" id="{5B2C2784-7799-D377-BDE3-44B7A801F242}"/>
                </a:ext>
              </a:extLst>
            </p:cNvPr>
            <p:cNvGrpSpPr/>
            <p:nvPr/>
          </p:nvGrpSpPr>
          <p:grpSpPr>
            <a:xfrm>
              <a:off x="8857084" y="2249658"/>
              <a:ext cx="184968" cy="136833"/>
              <a:chOff x="8857084" y="2249658"/>
              <a:chExt cx="184968" cy="136833"/>
            </a:xfrm>
            <a:grpFill/>
          </p:grpSpPr>
          <p:sp>
            <p:nvSpPr>
              <p:cNvPr id="81" name="Freeform 457">
                <a:extLst>
                  <a:ext uri="{FF2B5EF4-FFF2-40B4-BE49-F238E27FC236}">
                    <a16:creationId xmlns:a16="http://schemas.microsoft.com/office/drawing/2014/main" id="{EBC48F2E-FF6F-FEC1-232C-F886E2A201E6}"/>
                  </a:ext>
                </a:extLst>
              </p:cNvPr>
              <p:cNvSpPr/>
              <p:nvPr/>
            </p:nvSpPr>
            <p:spPr>
              <a:xfrm>
                <a:off x="8857084" y="2255962"/>
                <a:ext cx="63891" cy="47661"/>
              </a:xfrm>
              <a:custGeom>
                <a:avLst/>
                <a:gdLst>
                  <a:gd name="connsiteX0" fmla="*/ 50519 w 63891"/>
                  <a:gd name="connsiteY0" fmla="*/ 47662 h 47661"/>
                  <a:gd name="connsiteX1" fmla="*/ 43852 w 63891"/>
                  <a:gd name="connsiteY1" fmla="*/ 45757 h 47661"/>
                  <a:gd name="connsiteX2" fmla="*/ 6704 w 63891"/>
                  <a:gd name="connsiteY2" fmla="*/ 24802 h 47661"/>
                  <a:gd name="connsiteX3" fmla="*/ 1942 w 63891"/>
                  <a:gd name="connsiteY3" fmla="*/ 6704 h 47661"/>
                  <a:gd name="connsiteX4" fmla="*/ 20039 w 63891"/>
                  <a:gd name="connsiteY4" fmla="*/ 1942 h 47661"/>
                  <a:gd name="connsiteX5" fmla="*/ 57187 w 63891"/>
                  <a:gd name="connsiteY5" fmla="*/ 22897 h 47661"/>
                  <a:gd name="connsiteX6" fmla="*/ 61949 w 63891"/>
                  <a:gd name="connsiteY6" fmla="*/ 40994 h 47661"/>
                  <a:gd name="connsiteX7" fmla="*/ 50519 w 63891"/>
                  <a:gd name="connsiteY7" fmla="*/ 47662 h 4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91" h="47661">
                    <a:moveTo>
                      <a:pt x="50519" y="47662"/>
                    </a:moveTo>
                    <a:cubicBezTo>
                      <a:pt x="48614" y="47662"/>
                      <a:pt x="45757" y="46709"/>
                      <a:pt x="43852" y="45757"/>
                    </a:cubicBezTo>
                    <a:lnTo>
                      <a:pt x="6704" y="24802"/>
                    </a:lnTo>
                    <a:cubicBezTo>
                      <a:pt x="37" y="20992"/>
                      <a:pt x="-1868" y="13372"/>
                      <a:pt x="1942" y="6704"/>
                    </a:cubicBezTo>
                    <a:cubicBezTo>
                      <a:pt x="5752" y="37"/>
                      <a:pt x="13372" y="-1868"/>
                      <a:pt x="20039" y="1942"/>
                    </a:cubicBezTo>
                    <a:lnTo>
                      <a:pt x="57187" y="22897"/>
                    </a:lnTo>
                    <a:cubicBezTo>
                      <a:pt x="63854" y="26707"/>
                      <a:pt x="65759" y="34327"/>
                      <a:pt x="61949" y="40994"/>
                    </a:cubicBezTo>
                    <a:cubicBezTo>
                      <a:pt x="59092" y="44804"/>
                      <a:pt x="54329" y="47662"/>
                      <a:pt x="50519" y="4766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82" name="Freeform 458">
                <a:extLst>
                  <a:ext uri="{FF2B5EF4-FFF2-40B4-BE49-F238E27FC236}">
                    <a16:creationId xmlns:a16="http://schemas.microsoft.com/office/drawing/2014/main" id="{660B8E12-F854-BBC1-DECB-45E8CD1665B2}"/>
                  </a:ext>
                </a:extLst>
              </p:cNvPr>
              <p:cNvSpPr/>
              <p:nvPr/>
            </p:nvSpPr>
            <p:spPr>
              <a:xfrm>
                <a:off x="8879944" y="2249658"/>
                <a:ext cx="162108" cy="136833"/>
              </a:xfrm>
              <a:custGeom>
                <a:avLst/>
                <a:gdLst>
                  <a:gd name="connsiteX0" fmla="*/ 117194 w 162108"/>
                  <a:gd name="connsiteY0" fmla="*/ 136833 h 136833"/>
                  <a:gd name="connsiteX1" fmla="*/ 110527 w 162108"/>
                  <a:gd name="connsiteY1" fmla="*/ 134928 h 136833"/>
                  <a:gd name="connsiteX2" fmla="*/ 6704 w 162108"/>
                  <a:gd name="connsiteY2" fmla="*/ 76826 h 136833"/>
                  <a:gd name="connsiteX3" fmla="*/ 1942 w 162108"/>
                  <a:gd name="connsiteY3" fmla="*/ 58728 h 136833"/>
                  <a:gd name="connsiteX4" fmla="*/ 30517 w 162108"/>
                  <a:gd name="connsiteY4" fmla="*/ 7293 h 136833"/>
                  <a:gd name="connsiteX5" fmla="*/ 38137 w 162108"/>
                  <a:gd name="connsiteY5" fmla="*/ 626 h 136833"/>
                  <a:gd name="connsiteX6" fmla="*/ 47662 w 162108"/>
                  <a:gd name="connsiteY6" fmla="*/ 1578 h 136833"/>
                  <a:gd name="connsiteX7" fmla="*/ 151484 w 162108"/>
                  <a:gd name="connsiteY7" fmla="*/ 59681 h 136833"/>
                  <a:gd name="connsiteX8" fmla="*/ 158152 w 162108"/>
                  <a:gd name="connsiteY8" fmla="*/ 70158 h 136833"/>
                  <a:gd name="connsiteX9" fmla="*/ 161962 w 162108"/>
                  <a:gd name="connsiteY9" fmla="*/ 105401 h 136833"/>
                  <a:gd name="connsiteX10" fmla="*/ 154342 w 162108"/>
                  <a:gd name="connsiteY10" fmla="*/ 118736 h 136833"/>
                  <a:gd name="connsiteX11" fmla="*/ 121957 w 162108"/>
                  <a:gd name="connsiteY11" fmla="*/ 133976 h 136833"/>
                  <a:gd name="connsiteX12" fmla="*/ 117194 w 162108"/>
                  <a:gd name="connsiteY12" fmla="*/ 136833 h 136833"/>
                  <a:gd name="connsiteX13" fmla="*/ 31469 w 162108"/>
                  <a:gd name="connsiteY13" fmla="*/ 59681 h 136833"/>
                  <a:gd name="connsiteX14" fmla="*/ 118147 w 162108"/>
                  <a:gd name="connsiteY14" fmla="*/ 108258 h 136833"/>
                  <a:gd name="connsiteX15" fmla="*/ 136244 w 162108"/>
                  <a:gd name="connsiteY15" fmla="*/ 99686 h 136833"/>
                  <a:gd name="connsiteX16" fmla="*/ 134339 w 162108"/>
                  <a:gd name="connsiteY16" fmla="*/ 79683 h 136833"/>
                  <a:gd name="connsiteX17" fmla="*/ 47662 w 162108"/>
                  <a:gd name="connsiteY17" fmla="*/ 31106 h 136833"/>
                  <a:gd name="connsiteX18" fmla="*/ 31469 w 162108"/>
                  <a:gd name="connsiteY18" fmla="*/ 59681 h 1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108" h="136833">
                    <a:moveTo>
                      <a:pt x="117194" y="136833"/>
                    </a:moveTo>
                    <a:cubicBezTo>
                      <a:pt x="115289" y="136833"/>
                      <a:pt x="112432" y="135881"/>
                      <a:pt x="110527" y="134928"/>
                    </a:cubicBezTo>
                    <a:lnTo>
                      <a:pt x="6704" y="76826"/>
                    </a:lnTo>
                    <a:cubicBezTo>
                      <a:pt x="37" y="73016"/>
                      <a:pt x="-1868" y="65396"/>
                      <a:pt x="1942" y="58728"/>
                    </a:cubicBezTo>
                    <a:lnTo>
                      <a:pt x="30517" y="7293"/>
                    </a:lnTo>
                    <a:cubicBezTo>
                      <a:pt x="32422" y="4436"/>
                      <a:pt x="35279" y="1578"/>
                      <a:pt x="38137" y="626"/>
                    </a:cubicBezTo>
                    <a:cubicBezTo>
                      <a:pt x="40994" y="-327"/>
                      <a:pt x="44804" y="-327"/>
                      <a:pt x="47662" y="1578"/>
                    </a:cubicBezTo>
                    <a:lnTo>
                      <a:pt x="151484" y="59681"/>
                    </a:lnTo>
                    <a:cubicBezTo>
                      <a:pt x="155294" y="61586"/>
                      <a:pt x="158152" y="65396"/>
                      <a:pt x="158152" y="70158"/>
                    </a:cubicBezTo>
                    <a:lnTo>
                      <a:pt x="161962" y="105401"/>
                    </a:lnTo>
                    <a:cubicBezTo>
                      <a:pt x="162914" y="111116"/>
                      <a:pt x="159104" y="115878"/>
                      <a:pt x="154342" y="118736"/>
                    </a:cubicBezTo>
                    <a:lnTo>
                      <a:pt x="121957" y="133976"/>
                    </a:lnTo>
                    <a:cubicBezTo>
                      <a:pt x="121004" y="135881"/>
                      <a:pt x="119099" y="136833"/>
                      <a:pt x="117194" y="136833"/>
                    </a:cubicBezTo>
                    <a:close/>
                    <a:moveTo>
                      <a:pt x="31469" y="59681"/>
                    </a:moveTo>
                    <a:lnTo>
                      <a:pt x="118147" y="108258"/>
                    </a:lnTo>
                    <a:lnTo>
                      <a:pt x="136244" y="99686"/>
                    </a:lnTo>
                    <a:lnTo>
                      <a:pt x="134339" y="79683"/>
                    </a:lnTo>
                    <a:lnTo>
                      <a:pt x="47662" y="31106"/>
                    </a:lnTo>
                    <a:lnTo>
                      <a:pt x="31469" y="59681"/>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grpSp>
          <p:nvGrpSpPr>
            <p:cNvPr id="67" name="Graphic 93">
              <a:extLst>
                <a:ext uri="{FF2B5EF4-FFF2-40B4-BE49-F238E27FC236}">
                  <a16:creationId xmlns:a16="http://schemas.microsoft.com/office/drawing/2014/main" id="{BCCE816C-294C-E76D-AA32-0D1C2E08C4E4}"/>
                </a:ext>
              </a:extLst>
            </p:cNvPr>
            <p:cNvGrpSpPr/>
            <p:nvPr/>
          </p:nvGrpSpPr>
          <p:grpSpPr>
            <a:xfrm>
              <a:off x="8638998" y="2250454"/>
              <a:ext cx="186519" cy="136037"/>
              <a:chOff x="8638998" y="2250454"/>
              <a:chExt cx="186519" cy="136037"/>
            </a:xfrm>
            <a:grpFill/>
          </p:grpSpPr>
          <p:sp>
            <p:nvSpPr>
              <p:cNvPr id="79" name="Freeform 460">
                <a:extLst>
                  <a:ext uri="{FF2B5EF4-FFF2-40B4-BE49-F238E27FC236}">
                    <a16:creationId xmlns:a16="http://schemas.microsoft.com/office/drawing/2014/main" id="{6D1E4561-01A6-B749-5A5C-CB52B6DA65FC}"/>
                  </a:ext>
                </a:extLst>
              </p:cNvPr>
              <p:cNvSpPr/>
              <p:nvPr/>
            </p:nvSpPr>
            <p:spPr>
              <a:xfrm>
                <a:off x="8762041" y="2256169"/>
                <a:ext cx="63477" cy="47454"/>
              </a:xfrm>
              <a:custGeom>
                <a:avLst/>
                <a:gdLst>
                  <a:gd name="connsiteX0" fmla="*/ 13165 w 63477"/>
                  <a:gd name="connsiteY0" fmla="*/ 47455 h 47454"/>
                  <a:gd name="connsiteX1" fmla="*/ 1735 w 63477"/>
                  <a:gd name="connsiteY1" fmla="*/ 40787 h 47454"/>
                  <a:gd name="connsiteX2" fmla="*/ 6497 w 63477"/>
                  <a:gd name="connsiteY2" fmla="*/ 22690 h 47454"/>
                  <a:gd name="connsiteX3" fmla="*/ 43645 w 63477"/>
                  <a:gd name="connsiteY3" fmla="*/ 1735 h 47454"/>
                  <a:gd name="connsiteX4" fmla="*/ 61742 w 63477"/>
                  <a:gd name="connsiteY4" fmla="*/ 6497 h 47454"/>
                  <a:gd name="connsiteX5" fmla="*/ 56980 w 63477"/>
                  <a:gd name="connsiteY5" fmla="*/ 24595 h 47454"/>
                  <a:gd name="connsiteX6" fmla="*/ 19832 w 63477"/>
                  <a:gd name="connsiteY6" fmla="*/ 45550 h 47454"/>
                  <a:gd name="connsiteX7" fmla="*/ 13165 w 63477"/>
                  <a:gd name="connsiteY7" fmla="*/ 47455 h 4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77" h="47454">
                    <a:moveTo>
                      <a:pt x="13165" y="47455"/>
                    </a:moveTo>
                    <a:cubicBezTo>
                      <a:pt x="8402" y="47455"/>
                      <a:pt x="4592" y="44597"/>
                      <a:pt x="1735" y="40787"/>
                    </a:cubicBezTo>
                    <a:cubicBezTo>
                      <a:pt x="-2075" y="34120"/>
                      <a:pt x="782" y="26500"/>
                      <a:pt x="6497" y="22690"/>
                    </a:cubicBezTo>
                    <a:lnTo>
                      <a:pt x="43645" y="1735"/>
                    </a:lnTo>
                    <a:cubicBezTo>
                      <a:pt x="50312" y="-2075"/>
                      <a:pt x="57932" y="782"/>
                      <a:pt x="61742" y="6497"/>
                    </a:cubicBezTo>
                    <a:cubicBezTo>
                      <a:pt x="65552" y="13165"/>
                      <a:pt x="62695" y="20785"/>
                      <a:pt x="56980" y="24595"/>
                    </a:cubicBezTo>
                    <a:lnTo>
                      <a:pt x="19832" y="45550"/>
                    </a:lnTo>
                    <a:cubicBezTo>
                      <a:pt x="16975" y="46502"/>
                      <a:pt x="15070" y="47455"/>
                      <a:pt x="13165" y="4745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80" name="Freeform 461">
                <a:extLst>
                  <a:ext uri="{FF2B5EF4-FFF2-40B4-BE49-F238E27FC236}">
                    <a16:creationId xmlns:a16="http://schemas.microsoft.com/office/drawing/2014/main" id="{2736B4A6-C6CE-3FA4-1DE8-A39382AF0AB1}"/>
                  </a:ext>
                </a:extLst>
              </p:cNvPr>
              <p:cNvSpPr/>
              <p:nvPr/>
            </p:nvSpPr>
            <p:spPr>
              <a:xfrm>
                <a:off x="8638998" y="2250454"/>
                <a:ext cx="162550" cy="136037"/>
              </a:xfrm>
              <a:custGeom>
                <a:avLst/>
                <a:gdLst>
                  <a:gd name="connsiteX0" fmla="*/ 45720 w 162550"/>
                  <a:gd name="connsiteY0" fmla="*/ 136037 h 136037"/>
                  <a:gd name="connsiteX1" fmla="*/ 40005 w 162550"/>
                  <a:gd name="connsiteY1" fmla="*/ 135085 h 136037"/>
                  <a:gd name="connsiteX2" fmla="*/ 7620 w 162550"/>
                  <a:gd name="connsiteY2" fmla="*/ 118892 h 136037"/>
                  <a:gd name="connsiteX3" fmla="*/ 0 w 162550"/>
                  <a:gd name="connsiteY3" fmla="*/ 105557 h 136037"/>
                  <a:gd name="connsiteX4" fmla="*/ 3810 w 162550"/>
                  <a:gd name="connsiteY4" fmla="*/ 70315 h 136037"/>
                  <a:gd name="connsiteX5" fmla="*/ 10478 w 162550"/>
                  <a:gd name="connsiteY5" fmla="*/ 59837 h 136037"/>
                  <a:gd name="connsiteX6" fmla="*/ 114300 w 162550"/>
                  <a:gd name="connsiteY6" fmla="*/ 1735 h 136037"/>
                  <a:gd name="connsiteX7" fmla="*/ 132398 w 162550"/>
                  <a:gd name="connsiteY7" fmla="*/ 6497 h 136037"/>
                  <a:gd name="connsiteX8" fmla="*/ 160973 w 162550"/>
                  <a:gd name="connsiteY8" fmla="*/ 57932 h 136037"/>
                  <a:gd name="connsiteX9" fmla="*/ 161925 w 162550"/>
                  <a:gd name="connsiteY9" fmla="*/ 67457 h 136037"/>
                  <a:gd name="connsiteX10" fmla="*/ 155258 w 162550"/>
                  <a:gd name="connsiteY10" fmla="*/ 75077 h 136037"/>
                  <a:gd name="connsiteX11" fmla="*/ 51435 w 162550"/>
                  <a:gd name="connsiteY11" fmla="*/ 133180 h 136037"/>
                  <a:gd name="connsiteX12" fmla="*/ 45720 w 162550"/>
                  <a:gd name="connsiteY12" fmla="*/ 136037 h 136037"/>
                  <a:gd name="connsiteX13" fmla="*/ 27623 w 162550"/>
                  <a:gd name="connsiteY13" fmla="*/ 98890 h 136037"/>
                  <a:gd name="connsiteX14" fmla="*/ 45720 w 162550"/>
                  <a:gd name="connsiteY14" fmla="*/ 107462 h 136037"/>
                  <a:gd name="connsiteX15" fmla="*/ 132398 w 162550"/>
                  <a:gd name="connsiteY15" fmla="*/ 58885 h 136037"/>
                  <a:gd name="connsiteX16" fmla="*/ 116205 w 162550"/>
                  <a:gd name="connsiteY16" fmla="*/ 30310 h 136037"/>
                  <a:gd name="connsiteX17" fmla="*/ 29528 w 162550"/>
                  <a:gd name="connsiteY17" fmla="*/ 78887 h 136037"/>
                  <a:gd name="connsiteX18" fmla="*/ 27623 w 162550"/>
                  <a:gd name="connsiteY18" fmla="*/ 98890 h 1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550" h="136037">
                    <a:moveTo>
                      <a:pt x="45720" y="136037"/>
                    </a:moveTo>
                    <a:cubicBezTo>
                      <a:pt x="43815" y="136037"/>
                      <a:pt x="41910" y="136037"/>
                      <a:pt x="40005" y="135085"/>
                    </a:cubicBezTo>
                    <a:lnTo>
                      <a:pt x="7620" y="118892"/>
                    </a:lnTo>
                    <a:cubicBezTo>
                      <a:pt x="2858" y="116035"/>
                      <a:pt x="0" y="111272"/>
                      <a:pt x="0" y="105557"/>
                    </a:cubicBezTo>
                    <a:lnTo>
                      <a:pt x="3810" y="70315"/>
                    </a:lnTo>
                    <a:cubicBezTo>
                      <a:pt x="3810" y="66505"/>
                      <a:pt x="6668" y="62695"/>
                      <a:pt x="10478" y="59837"/>
                    </a:cubicBezTo>
                    <a:lnTo>
                      <a:pt x="114300" y="1735"/>
                    </a:lnTo>
                    <a:cubicBezTo>
                      <a:pt x="120968" y="-2075"/>
                      <a:pt x="128588" y="782"/>
                      <a:pt x="132398" y="6497"/>
                    </a:cubicBezTo>
                    <a:lnTo>
                      <a:pt x="160973" y="57932"/>
                    </a:lnTo>
                    <a:cubicBezTo>
                      <a:pt x="162878" y="60790"/>
                      <a:pt x="162878" y="64600"/>
                      <a:pt x="161925" y="67457"/>
                    </a:cubicBezTo>
                    <a:cubicBezTo>
                      <a:pt x="160973" y="71267"/>
                      <a:pt x="159068" y="73172"/>
                      <a:pt x="155258" y="75077"/>
                    </a:cubicBezTo>
                    <a:lnTo>
                      <a:pt x="51435" y="133180"/>
                    </a:lnTo>
                    <a:cubicBezTo>
                      <a:pt x="50483" y="135085"/>
                      <a:pt x="47625" y="136037"/>
                      <a:pt x="45720" y="136037"/>
                    </a:cubicBezTo>
                    <a:close/>
                    <a:moveTo>
                      <a:pt x="27623" y="98890"/>
                    </a:moveTo>
                    <a:lnTo>
                      <a:pt x="45720" y="107462"/>
                    </a:lnTo>
                    <a:lnTo>
                      <a:pt x="132398" y="58885"/>
                    </a:lnTo>
                    <a:lnTo>
                      <a:pt x="116205" y="30310"/>
                    </a:lnTo>
                    <a:lnTo>
                      <a:pt x="29528" y="78887"/>
                    </a:lnTo>
                    <a:lnTo>
                      <a:pt x="27623" y="9889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grpSp>
          <p:nvGrpSpPr>
            <p:cNvPr id="68" name="Graphic 93">
              <a:extLst>
                <a:ext uri="{FF2B5EF4-FFF2-40B4-BE49-F238E27FC236}">
                  <a16:creationId xmlns:a16="http://schemas.microsoft.com/office/drawing/2014/main" id="{C4F00738-8DD6-C3C1-216A-76CD65FA635F}"/>
                </a:ext>
              </a:extLst>
            </p:cNvPr>
            <p:cNvGrpSpPr/>
            <p:nvPr/>
          </p:nvGrpSpPr>
          <p:grpSpPr>
            <a:xfrm>
              <a:off x="8121687" y="1932982"/>
              <a:ext cx="501222" cy="192524"/>
              <a:chOff x="8121687" y="1932982"/>
              <a:chExt cx="501222" cy="192524"/>
            </a:xfrm>
            <a:grpFill/>
          </p:grpSpPr>
          <p:sp>
            <p:nvSpPr>
              <p:cNvPr id="75" name="Freeform 463">
                <a:extLst>
                  <a:ext uri="{FF2B5EF4-FFF2-40B4-BE49-F238E27FC236}">
                    <a16:creationId xmlns:a16="http://schemas.microsoft.com/office/drawing/2014/main" id="{E961DE28-C6A0-32D9-5C10-C0593D59B0A1}"/>
                  </a:ext>
                </a:extLst>
              </p:cNvPr>
              <p:cNvSpPr/>
              <p:nvPr/>
            </p:nvSpPr>
            <p:spPr>
              <a:xfrm>
                <a:off x="8213698" y="2014034"/>
                <a:ext cx="71952" cy="98137"/>
              </a:xfrm>
              <a:custGeom>
                <a:avLst/>
                <a:gdLst>
                  <a:gd name="connsiteX0" fmla="*/ 13820 w 71952"/>
                  <a:gd name="connsiteY0" fmla="*/ 98137 h 98137"/>
                  <a:gd name="connsiteX1" fmla="*/ 10010 w 71952"/>
                  <a:gd name="connsiteY1" fmla="*/ 97185 h 98137"/>
                  <a:gd name="connsiteX2" fmla="*/ 485 w 71952"/>
                  <a:gd name="connsiteY2" fmla="*/ 79087 h 98137"/>
                  <a:gd name="connsiteX3" fmla="*/ 48110 w 71952"/>
                  <a:gd name="connsiteY3" fmla="*/ 3840 h 98137"/>
                  <a:gd name="connsiteX4" fmla="*/ 68113 w 71952"/>
                  <a:gd name="connsiteY4" fmla="*/ 4792 h 98137"/>
                  <a:gd name="connsiteX5" fmla="*/ 67160 w 71952"/>
                  <a:gd name="connsiteY5" fmla="*/ 24795 h 98137"/>
                  <a:gd name="connsiteX6" fmla="*/ 28108 w 71952"/>
                  <a:gd name="connsiteY6" fmla="*/ 86707 h 98137"/>
                  <a:gd name="connsiteX7" fmla="*/ 13820 w 71952"/>
                  <a:gd name="connsiteY7" fmla="*/ 98137 h 9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52" h="98137">
                    <a:moveTo>
                      <a:pt x="13820" y="98137"/>
                    </a:moveTo>
                    <a:cubicBezTo>
                      <a:pt x="12868" y="98137"/>
                      <a:pt x="10963" y="98137"/>
                      <a:pt x="10010" y="97185"/>
                    </a:cubicBezTo>
                    <a:cubicBezTo>
                      <a:pt x="2390" y="95280"/>
                      <a:pt x="-1420" y="86707"/>
                      <a:pt x="485" y="79087"/>
                    </a:cubicBezTo>
                    <a:cubicBezTo>
                      <a:pt x="9058" y="50512"/>
                      <a:pt x="25250" y="23842"/>
                      <a:pt x="48110" y="3840"/>
                    </a:cubicBezTo>
                    <a:cubicBezTo>
                      <a:pt x="53825" y="-1875"/>
                      <a:pt x="63350" y="-923"/>
                      <a:pt x="68113" y="4792"/>
                    </a:cubicBezTo>
                    <a:cubicBezTo>
                      <a:pt x="73828" y="10507"/>
                      <a:pt x="72875" y="20032"/>
                      <a:pt x="67160" y="24795"/>
                    </a:cubicBezTo>
                    <a:cubicBezTo>
                      <a:pt x="48110" y="41940"/>
                      <a:pt x="34775" y="62895"/>
                      <a:pt x="28108" y="86707"/>
                    </a:cubicBezTo>
                    <a:cubicBezTo>
                      <a:pt x="26203" y="94327"/>
                      <a:pt x="20488" y="98137"/>
                      <a:pt x="13820" y="9813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76" name="Freeform 464">
                <a:extLst>
                  <a:ext uri="{FF2B5EF4-FFF2-40B4-BE49-F238E27FC236}">
                    <a16:creationId xmlns:a16="http://schemas.microsoft.com/office/drawing/2014/main" id="{034DA1D4-A449-5F09-DFC1-16DA32BEF99C}"/>
                  </a:ext>
                </a:extLst>
              </p:cNvPr>
              <p:cNvSpPr/>
              <p:nvPr/>
            </p:nvSpPr>
            <p:spPr>
              <a:xfrm>
                <a:off x="8121687" y="1933260"/>
                <a:ext cx="125675" cy="192246"/>
              </a:xfrm>
              <a:custGeom>
                <a:avLst/>
                <a:gdLst>
                  <a:gd name="connsiteX0" fmla="*/ 14391 w 125675"/>
                  <a:gd name="connsiteY0" fmla="*/ 192247 h 192246"/>
                  <a:gd name="connsiteX1" fmla="*/ 12486 w 125675"/>
                  <a:gd name="connsiteY1" fmla="*/ 192247 h 192246"/>
                  <a:gd name="connsiteX2" fmla="*/ 104 w 125675"/>
                  <a:gd name="connsiteY2" fmla="*/ 176054 h 192246"/>
                  <a:gd name="connsiteX3" fmla="*/ 102974 w 125675"/>
                  <a:gd name="connsiteY3" fmla="*/ 2699 h 192246"/>
                  <a:gd name="connsiteX4" fmla="*/ 122976 w 125675"/>
                  <a:gd name="connsiteY4" fmla="*/ 5557 h 192246"/>
                  <a:gd name="connsiteX5" fmla="*/ 120119 w 125675"/>
                  <a:gd name="connsiteY5" fmla="*/ 25559 h 192246"/>
                  <a:gd name="connsiteX6" fmla="*/ 28679 w 125675"/>
                  <a:gd name="connsiteY6" fmla="*/ 179864 h 192246"/>
                  <a:gd name="connsiteX7" fmla="*/ 14391 w 125675"/>
                  <a:gd name="connsiteY7" fmla="*/ 192247 h 1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75" h="192246">
                    <a:moveTo>
                      <a:pt x="14391" y="192247"/>
                    </a:moveTo>
                    <a:cubicBezTo>
                      <a:pt x="13439" y="192247"/>
                      <a:pt x="13439" y="192247"/>
                      <a:pt x="12486" y="192247"/>
                    </a:cubicBezTo>
                    <a:cubicBezTo>
                      <a:pt x="4866" y="191294"/>
                      <a:pt x="-849" y="184627"/>
                      <a:pt x="104" y="176054"/>
                    </a:cubicBezTo>
                    <a:cubicBezTo>
                      <a:pt x="8676" y="106522"/>
                      <a:pt x="45824" y="43657"/>
                      <a:pt x="102974" y="2699"/>
                    </a:cubicBezTo>
                    <a:cubicBezTo>
                      <a:pt x="109641" y="-2063"/>
                      <a:pt x="118214" y="-158"/>
                      <a:pt x="122976" y="5557"/>
                    </a:cubicBezTo>
                    <a:cubicBezTo>
                      <a:pt x="127739" y="12224"/>
                      <a:pt x="125834" y="20797"/>
                      <a:pt x="120119" y="25559"/>
                    </a:cubicBezTo>
                    <a:cubicBezTo>
                      <a:pt x="69636" y="61754"/>
                      <a:pt x="36299" y="117952"/>
                      <a:pt x="28679" y="179864"/>
                    </a:cubicBezTo>
                    <a:cubicBezTo>
                      <a:pt x="27726" y="187484"/>
                      <a:pt x="21059" y="192247"/>
                      <a:pt x="14391" y="19224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77" name="Freeform 465">
                <a:extLst>
                  <a:ext uri="{FF2B5EF4-FFF2-40B4-BE49-F238E27FC236}">
                    <a16:creationId xmlns:a16="http://schemas.microsoft.com/office/drawing/2014/main" id="{A64ED525-F76D-C77E-DACA-CB8735E1EA9B}"/>
                  </a:ext>
                </a:extLst>
              </p:cNvPr>
              <p:cNvSpPr/>
              <p:nvPr/>
            </p:nvSpPr>
            <p:spPr>
              <a:xfrm>
                <a:off x="8458946" y="2014987"/>
                <a:ext cx="71952" cy="97184"/>
              </a:xfrm>
              <a:custGeom>
                <a:avLst/>
                <a:gdLst>
                  <a:gd name="connsiteX0" fmla="*/ 57180 w 71952"/>
                  <a:gd name="connsiteY0" fmla="*/ 97185 h 97184"/>
                  <a:gd name="connsiteX1" fmla="*/ 43845 w 71952"/>
                  <a:gd name="connsiteY1" fmla="*/ 86707 h 97184"/>
                  <a:gd name="connsiteX2" fmla="*/ 4792 w 71952"/>
                  <a:gd name="connsiteY2" fmla="*/ 24795 h 97184"/>
                  <a:gd name="connsiteX3" fmla="*/ 3840 w 71952"/>
                  <a:gd name="connsiteY3" fmla="*/ 4792 h 97184"/>
                  <a:gd name="connsiteX4" fmla="*/ 23842 w 71952"/>
                  <a:gd name="connsiteY4" fmla="*/ 3840 h 97184"/>
                  <a:gd name="connsiteX5" fmla="*/ 71467 w 71952"/>
                  <a:gd name="connsiteY5" fmla="*/ 79087 h 97184"/>
                  <a:gd name="connsiteX6" fmla="*/ 61942 w 71952"/>
                  <a:gd name="connsiteY6" fmla="*/ 97185 h 97184"/>
                  <a:gd name="connsiteX7" fmla="*/ 57180 w 71952"/>
                  <a:gd name="connsiteY7" fmla="*/ 97185 h 9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52" h="97184">
                    <a:moveTo>
                      <a:pt x="57180" y="97185"/>
                    </a:moveTo>
                    <a:cubicBezTo>
                      <a:pt x="51465" y="97185"/>
                      <a:pt x="45750" y="93375"/>
                      <a:pt x="43845" y="86707"/>
                    </a:cubicBezTo>
                    <a:cubicBezTo>
                      <a:pt x="37177" y="62895"/>
                      <a:pt x="22890" y="40987"/>
                      <a:pt x="4792" y="24795"/>
                    </a:cubicBezTo>
                    <a:cubicBezTo>
                      <a:pt x="-923" y="19080"/>
                      <a:pt x="-1875" y="10507"/>
                      <a:pt x="3840" y="4792"/>
                    </a:cubicBezTo>
                    <a:cubicBezTo>
                      <a:pt x="9555" y="-923"/>
                      <a:pt x="18127" y="-1875"/>
                      <a:pt x="23842" y="3840"/>
                    </a:cubicBezTo>
                    <a:cubicBezTo>
                      <a:pt x="46702" y="23842"/>
                      <a:pt x="62895" y="50512"/>
                      <a:pt x="71467" y="79087"/>
                    </a:cubicBezTo>
                    <a:cubicBezTo>
                      <a:pt x="73372" y="86707"/>
                      <a:pt x="69562" y="94327"/>
                      <a:pt x="61942" y="97185"/>
                    </a:cubicBezTo>
                    <a:cubicBezTo>
                      <a:pt x="60037" y="97185"/>
                      <a:pt x="58132" y="97185"/>
                      <a:pt x="57180" y="9718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78" name="Freeform 466">
                <a:extLst>
                  <a:ext uri="{FF2B5EF4-FFF2-40B4-BE49-F238E27FC236}">
                    <a16:creationId xmlns:a16="http://schemas.microsoft.com/office/drawing/2014/main" id="{4D9D15AA-899B-992C-778B-A2B7BF8C053E}"/>
                  </a:ext>
                </a:extLst>
              </p:cNvPr>
              <p:cNvSpPr/>
              <p:nvPr/>
            </p:nvSpPr>
            <p:spPr>
              <a:xfrm>
                <a:off x="8496957" y="1932982"/>
                <a:ext cx="125952" cy="192524"/>
              </a:xfrm>
              <a:custGeom>
                <a:avLst/>
                <a:gdLst>
                  <a:gd name="connsiteX0" fmla="*/ 111562 w 125952"/>
                  <a:gd name="connsiteY0" fmla="*/ 192524 h 192524"/>
                  <a:gd name="connsiteX1" fmla="*/ 97274 w 125952"/>
                  <a:gd name="connsiteY1" fmla="*/ 180142 h 192524"/>
                  <a:gd name="connsiteX2" fmla="*/ 5834 w 125952"/>
                  <a:gd name="connsiteY2" fmla="*/ 25837 h 192524"/>
                  <a:gd name="connsiteX3" fmla="*/ 2977 w 125952"/>
                  <a:gd name="connsiteY3" fmla="*/ 5834 h 192524"/>
                  <a:gd name="connsiteX4" fmla="*/ 22979 w 125952"/>
                  <a:gd name="connsiteY4" fmla="*/ 2977 h 192524"/>
                  <a:gd name="connsiteX5" fmla="*/ 125849 w 125952"/>
                  <a:gd name="connsiteY5" fmla="*/ 176332 h 192524"/>
                  <a:gd name="connsiteX6" fmla="*/ 113467 w 125952"/>
                  <a:gd name="connsiteY6" fmla="*/ 192524 h 192524"/>
                  <a:gd name="connsiteX7" fmla="*/ 111562 w 125952"/>
                  <a:gd name="connsiteY7" fmla="*/ 192524 h 19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952" h="192524">
                    <a:moveTo>
                      <a:pt x="111562" y="192524"/>
                    </a:moveTo>
                    <a:cubicBezTo>
                      <a:pt x="104894" y="192524"/>
                      <a:pt x="98227" y="186809"/>
                      <a:pt x="97274" y="180142"/>
                    </a:cubicBezTo>
                    <a:cubicBezTo>
                      <a:pt x="89654" y="118229"/>
                      <a:pt x="56317" y="62032"/>
                      <a:pt x="5834" y="25837"/>
                    </a:cubicBezTo>
                    <a:cubicBezTo>
                      <a:pt x="-833" y="21074"/>
                      <a:pt x="-1786" y="12502"/>
                      <a:pt x="2977" y="5834"/>
                    </a:cubicBezTo>
                    <a:cubicBezTo>
                      <a:pt x="7739" y="-833"/>
                      <a:pt x="16312" y="-1786"/>
                      <a:pt x="22979" y="2977"/>
                    </a:cubicBezTo>
                    <a:cubicBezTo>
                      <a:pt x="80129" y="43934"/>
                      <a:pt x="117277" y="107752"/>
                      <a:pt x="125849" y="176332"/>
                    </a:cubicBezTo>
                    <a:cubicBezTo>
                      <a:pt x="126802" y="183952"/>
                      <a:pt x="121087" y="191572"/>
                      <a:pt x="113467" y="192524"/>
                    </a:cubicBezTo>
                    <a:cubicBezTo>
                      <a:pt x="112514" y="192524"/>
                      <a:pt x="111562" y="192524"/>
                      <a:pt x="111562" y="19252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grpSp>
          <p:nvGrpSpPr>
            <p:cNvPr id="69" name="Graphic 93">
              <a:extLst>
                <a:ext uri="{FF2B5EF4-FFF2-40B4-BE49-F238E27FC236}">
                  <a16:creationId xmlns:a16="http://schemas.microsoft.com/office/drawing/2014/main" id="{3D820525-757F-3D91-CFF5-A5A66A30C04B}"/>
                </a:ext>
              </a:extLst>
            </p:cNvPr>
            <p:cNvGrpSpPr/>
            <p:nvPr/>
          </p:nvGrpSpPr>
          <p:grpSpPr>
            <a:xfrm>
              <a:off x="8671238" y="2120298"/>
              <a:ext cx="107778" cy="124270"/>
              <a:chOff x="8671238" y="2120298"/>
              <a:chExt cx="107778" cy="124270"/>
            </a:xfrm>
            <a:grpFill/>
          </p:grpSpPr>
          <p:sp>
            <p:nvSpPr>
              <p:cNvPr id="73" name="Freeform 468">
                <a:extLst>
                  <a:ext uri="{FF2B5EF4-FFF2-40B4-BE49-F238E27FC236}">
                    <a16:creationId xmlns:a16="http://schemas.microsoft.com/office/drawing/2014/main" id="{9AEA60D1-EFE1-426D-43C4-27351C99CD28}"/>
                  </a:ext>
                </a:extLst>
              </p:cNvPr>
              <p:cNvSpPr/>
              <p:nvPr/>
            </p:nvSpPr>
            <p:spPr>
              <a:xfrm>
                <a:off x="8737462" y="2180620"/>
                <a:ext cx="41554" cy="53471"/>
              </a:xfrm>
              <a:custGeom>
                <a:avLst/>
                <a:gdLst>
                  <a:gd name="connsiteX0" fmla="*/ 10122 w 41554"/>
                  <a:gd name="connsiteY0" fmla="*/ 53472 h 53471"/>
                  <a:gd name="connsiteX1" fmla="*/ 6312 w 41554"/>
                  <a:gd name="connsiteY1" fmla="*/ 52519 h 53471"/>
                  <a:gd name="connsiteX2" fmla="*/ 597 w 41554"/>
                  <a:gd name="connsiteY2" fmla="*/ 40137 h 53471"/>
                  <a:gd name="connsiteX3" fmla="*/ 24409 w 41554"/>
                  <a:gd name="connsiteY3" fmla="*/ 2989 h 53471"/>
                  <a:gd name="connsiteX4" fmla="*/ 38697 w 41554"/>
                  <a:gd name="connsiteY4" fmla="*/ 2037 h 53471"/>
                  <a:gd name="connsiteX5" fmla="*/ 38697 w 41554"/>
                  <a:gd name="connsiteY5" fmla="*/ 16324 h 53471"/>
                  <a:gd name="connsiteX6" fmla="*/ 19647 w 41554"/>
                  <a:gd name="connsiteY6" fmla="*/ 46804 h 53471"/>
                  <a:gd name="connsiteX7" fmla="*/ 10122 w 41554"/>
                  <a:gd name="connsiteY7" fmla="*/ 53472 h 5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4" h="53471">
                    <a:moveTo>
                      <a:pt x="10122" y="53472"/>
                    </a:moveTo>
                    <a:cubicBezTo>
                      <a:pt x="9169" y="53472"/>
                      <a:pt x="8217" y="53472"/>
                      <a:pt x="6312" y="52519"/>
                    </a:cubicBezTo>
                    <a:cubicBezTo>
                      <a:pt x="1549" y="50614"/>
                      <a:pt x="-1308" y="44899"/>
                      <a:pt x="597" y="40137"/>
                    </a:cubicBezTo>
                    <a:cubicBezTo>
                      <a:pt x="6312" y="25849"/>
                      <a:pt x="13932" y="13467"/>
                      <a:pt x="24409" y="2989"/>
                    </a:cubicBezTo>
                    <a:cubicBezTo>
                      <a:pt x="28219" y="-821"/>
                      <a:pt x="34887" y="-821"/>
                      <a:pt x="38697" y="2037"/>
                    </a:cubicBezTo>
                    <a:cubicBezTo>
                      <a:pt x="42507" y="5847"/>
                      <a:pt x="42507" y="12514"/>
                      <a:pt x="38697" y="16324"/>
                    </a:cubicBezTo>
                    <a:cubicBezTo>
                      <a:pt x="30124" y="24897"/>
                      <a:pt x="23457" y="35374"/>
                      <a:pt x="19647" y="46804"/>
                    </a:cubicBezTo>
                    <a:cubicBezTo>
                      <a:pt x="18694" y="51567"/>
                      <a:pt x="14884" y="53472"/>
                      <a:pt x="10122" y="5347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74" name="Freeform 469">
                <a:extLst>
                  <a:ext uri="{FF2B5EF4-FFF2-40B4-BE49-F238E27FC236}">
                    <a16:creationId xmlns:a16="http://schemas.microsoft.com/office/drawing/2014/main" id="{544F3C43-07C4-CF91-35BD-1483E25D57B6}"/>
                  </a:ext>
                </a:extLst>
              </p:cNvPr>
              <p:cNvSpPr/>
              <p:nvPr/>
            </p:nvSpPr>
            <p:spPr>
              <a:xfrm>
                <a:off x="8671238" y="2120298"/>
                <a:ext cx="82506" cy="124270"/>
              </a:xfrm>
              <a:custGeom>
                <a:avLst/>
                <a:gdLst>
                  <a:gd name="connsiteX0" fmla="*/ 10623 w 82506"/>
                  <a:gd name="connsiteY0" fmla="*/ 124271 h 124270"/>
                  <a:gd name="connsiteX1" fmla="*/ 8718 w 82506"/>
                  <a:gd name="connsiteY1" fmla="*/ 124271 h 124270"/>
                  <a:gd name="connsiteX2" fmla="*/ 146 w 82506"/>
                  <a:gd name="connsiteY2" fmla="*/ 112841 h 124270"/>
                  <a:gd name="connsiteX3" fmla="*/ 65868 w 82506"/>
                  <a:gd name="connsiteY3" fmla="*/ 2351 h 124270"/>
                  <a:gd name="connsiteX4" fmla="*/ 80156 w 82506"/>
                  <a:gd name="connsiteY4" fmla="*/ 4256 h 124270"/>
                  <a:gd name="connsiteX5" fmla="*/ 78251 w 82506"/>
                  <a:gd name="connsiteY5" fmla="*/ 18543 h 124270"/>
                  <a:gd name="connsiteX6" fmla="*/ 20148 w 82506"/>
                  <a:gd name="connsiteY6" fmla="*/ 116651 h 124270"/>
                  <a:gd name="connsiteX7" fmla="*/ 10623 w 82506"/>
                  <a:gd name="connsiteY7" fmla="*/ 124271 h 12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06" h="124270">
                    <a:moveTo>
                      <a:pt x="10623" y="124271"/>
                    </a:moveTo>
                    <a:cubicBezTo>
                      <a:pt x="9671" y="124271"/>
                      <a:pt x="9671" y="124271"/>
                      <a:pt x="8718" y="124271"/>
                    </a:cubicBezTo>
                    <a:cubicBezTo>
                      <a:pt x="3003" y="123318"/>
                      <a:pt x="-807" y="118556"/>
                      <a:pt x="146" y="112841"/>
                    </a:cubicBezTo>
                    <a:cubicBezTo>
                      <a:pt x="6813" y="69026"/>
                      <a:pt x="30626" y="29973"/>
                      <a:pt x="65868" y="2351"/>
                    </a:cubicBezTo>
                    <a:cubicBezTo>
                      <a:pt x="70631" y="-1459"/>
                      <a:pt x="76346" y="-507"/>
                      <a:pt x="80156" y="4256"/>
                    </a:cubicBezTo>
                    <a:cubicBezTo>
                      <a:pt x="83966" y="9018"/>
                      <a:pt x="83013" y="14733"/>
                      <a:pt x="78251" y="18543"/>
                    </a:cubicBezTo>
                    <a:cubicBezTo>
                      <a:pt x="46818" y="43308"/>
                      <a:pt x="26816" y="77598"/>
                      <a:pt x="20148" y="116651"/>
                    </a:cubicBezTo>
                    <a:cubicBezTo>
                      <a:pt x="20148" y="121413"/>
                      <a:pt x="15386" y="124271"/>
                      <a:pt x="10623" y="12427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grpSp>
          <p:nvGrpSpPr>
            <p:cNvPr id="70" name="Graphic 93">
              <a:extLst>
                <a:ext uri="{FF2B5EF4-FFF2-40B4-BE49-F238E27FC236}">
                  <a16:creationId xmlns:a16="http://schemas.microsoft.com/office/drawing/2014/main" id="{7E9C5618-544A-6897-78B7-EE13285D207A}"/>
                </a:ext>
              </a:extLst>
            </p:cNvPr>
            <p:cNvGrpSpPr/>
            <p:nvPr/>
          </p:nvGrpSpPr>
          <p:grpSpPr>
            <a:xfrm>
              <a:off x="8902841" y="2119746"/>
              <a:ext cx="107778" cy="124822"/>
              <a:chOff x="8902841" y="2119746"/>
              <a:chExt cx="107778" cy="124822"/>
            </a:xfrm>
            <a:grpFill/>
          </p:grpSpPr>
          <p:sp>
            <p:nvSpPr>
              <p:cNvPr id="71" name="Freeform 471">
                <a:extLst>
                  <a:ext uri="{FF2B5EF4-FFF2-40B4-BE49-F238E27FC236}">
                    <a16:creationId xmlns:a16="http://schemas.microsoft.com/office/drawing/2014/main" id="{14A41B63-427C-8091-9A7B-0BFFE10C32BD}"/>
                  </a:ext>
                </a:extLst>
              </p:cNvPr>
              <p:cNvSpPr/>
              <p:nvPr/>
            </p:nvSpPr>
            <p:spPr>
              <a:xfrm>
                <a:off x="8902841" y="2179908"/>
                <a:ext cx="41554" cy="54183"/>
              </a:xfrm>
              <a:custGeom>
                <a:avLst/>
                <a:gdLst>
                  <a:gd name="connsiteX0" fmla="*/ 31432 w 41554"/>
                  <a:gd name="connsiteY0" fmla="*/ 54183 h 54183"/>
                  <a:gd name="connsiteX1" fmla="*/ 21907 w 41554"/>
                  <a:gd name="connsiteY1" fmla="*/ 47516 h 54183"/>
                  <a:gd name="connsiteX2" fmla="*/ 2857 w 41554"/>
                  <a:gd name="connsiteY2" fmla="*/ 17036 h 54183"/>
                  <a:gd name="connsiteX3" fmla="*/ 2857 w 41554"/>
                  <a:gd name="connsiteY3" fmla="*/ 2748 h 54183"/>
                  <a:gd name="connsiteX4" fmla="*/ 17145 w 41554"/>
                  <a:gd name="connsiteY4" fmla="*/ 3701 h 54183"/>
                  <a:gd name="connsiteX5" fmla="*/ 40957 w 41554"/>
                  <a:gd name="connsiteY5" fmla="*/ 40848 h 54183"/>
                  <a:gd name="connsiteX6" fmla="*/ 35242 w 41554"/>
                  <a:gd name="connsiteY6" fmla="*/ 53231 h 54183"/>
                  <a:gd name="connsiteX7" fmla="*/ 31432 w 41554"/>
                  <a:gd name="connsiteY7" fmla="*/ 54183 h 5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4" h="54183">
                    <a:moveTo>
                      <a:pt x="31432" y="54183"/>
                    </a:moveTo>
                    <a:cubicBezTo>
                      <a:pt x="27623" y="54183"/>
                      <a:pt x="23813" y="51326"/>
                      <a:pt x="21907" y="47516"/>
                    </a:cubicBezTo>
                    <a:cubicBezTo>
                      <a:pt x="17145" y="36086"/>
                      <a:pt x="11430" y="25608"/>
                      <a:pt x="2857" y="17036"/>
                    </a:cubicBezTo>
                    <a:cubicBezTo>
                      <a:pt x="-952" y="13226"/>
                      <a:pt x="-952" y="6558"/>
                      <a:pt x="2857" y="2748"/>
                    </a:cubicBezTo>
                    <a:cubicBezTo>
                      <a:pt x="6667" y="-1062"/>
                      <a:pt x="13335" y="-1062"/>
                      <a:pt x="17145" y="3701"/>
                    </a:cubicBezTo>
                    <a:cubicBezTo>
                      <a:pt x="27623" y="14178"/>
                      <a:pt x="35242" y="27513"/>
                      <a:pt x="40957" y="40848"/>
                    </a:cubicBezTo>
                    <a:cubicBezTo>
                      <a:pt x="42863" y="45611"/>
                      <a:pt x="40005" y="51326"/>
                      <a:pt x="35242" y="53231"/>
                    </a:cubicBezTo>
                    <a:cubicBezTo>
                      <a:pt x="33338" y="54183"/>
                      <a:pt x="32385" y="54183"/>
                      <a:pt x="31432" y="5418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sp>
            <p:nvSpPr>
              <p:cNvPr id="72" name="Freeform 472">
                <a:extLst>
                  <a:ext uri="{FF2B5EF4-FFF2-40B4-BE49-F238E27FC236}">
                    <a16:creationId xmlns:a16="http://schemas.microsoft.com/office/drawing/2014/main" id="{BDE3E421-C599-06FF-F434-D96C1CDF5847}"/>
                  </a:ext>
                </a:extLst>
              </p:cNvPr>
              <p:cNvSpPr/>
              <p:nvPr/>
            </p:nvSpPr>
            <p:spPr>
              <a:xfrm>
                <a:off x="8928513" y="2119746"/>
                <a:ext cx="82105" cy="124822"/>
              </a:xfrm>
              <a:custGeom>
                <a:avLst/>
                <a:gdLst>
                  <a:gd name="connsiteX0" fmla="*/ 71483 w 82105"/>
                  <a:gd name="connsiteY0" fmla="*/ 124823 h 124822"/>
                  <a:gd name="connsiteX1" fmla="*/ 61958 w 82105"/>
                  <a:gd name="connsiteY1" fmla="*/ 116250 h 124822"/>
                  <a:gd name="connsiteX2" fmla="*/ 3855 w 82105"/>
                  <a:gd name="connsiteY2" fmla="*/ 18143 h 124822"/>
                  <a:gd name="connsiteX3" fmla="*/ 1950 w 82105"/>
                  <a:gd name="connsiteY3" fmla="*/ 3855 h 124822"/>
                  <a:gd name="connsiteX4" fmla="*/ 16238 w 82105"/>
                  <a:gd name="connsiteY4" fmla="*/ 1950 h 124822"/>
                  <a:gd name="connsiteX5" fmla="*/ 81960 w 82105"/>
                  <a:gd name="connsiteY5" fmla="*/ 112440 h 124822"/>
                  <a:gd name="connsiteX6" fmla="*/ 73388 w 82105"/>
                  <a:gd name="connsiteY6" fmla="*/ 123870 h 124822"/>
                  <a:gd name="connsiteX7" fmla="*/ 71483 w 82105"/>
                  <a:gd name="connsiteY7" fmla="*/ 124823 h 12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105" h="124822">
                    <a:moveTo>
                      <a:pt x="71483" y="124823"/>
                    </a:moveTo>
                    <a:cubicBezTo>
                      <a:pt x="66720" y="124823"/>
                      <a:pt x="62910" y="121013"/>
                      <a:pt x="61958" y="116250"/>
                    </a:cubicBezTo>
                    <a:cubicBezTo>
                      <a:pt x="55290" y="77198"/>
                      <a:pt x="35288" y="42908"/>
                      <a:pt x="3855" y="18143"/>
                    </a:cubicBezTo>
                    <a:cubicBezTo>
                      <a:pt x="-907" y="14333"/>
                      <a:pt x="-907" y="8618"/>
                      <a:pt x="1950" y="3855"/>
                    </a:cubicBezTo>
                    <a:cubicBezTo>
                      <a:pt x="5760" y="-907"/>
                      <a:pt x="11475" y="-907"/>
                      <a:pt x="16238" y="1950"/>
                    </a:cubicBezTo>
                    <a:cubicBezTo>
                      <a:pt x="51480" y="29573"/>
                      <a:pt x="74340" y="68625"/>
                      <a:pt x="81960" y="112440"/>
                    </a:cubicBezTo>
                    <a:cubicBezTo>
                      <a:pt x="82913" y="118155"/>
                      <a:pt x="79103" y="122918"/>
                      <a:pt x="73388" y="123870"/>
                    </a:cubicBezTo>
                    <a:cubicBezTo>
                      <a:pt x="72435" y="124823"/>
                      <a:pt x="72435" y="124823"/>
                      <a:pt x="71483" y="12482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grpSp>
      <p:sp>
        <p:nvSpPr>
          <p:cNvPr id="9" name="Oval 8">
            <a:extLst>
              <a:ext uri="{FF2B5EF4-FFF2-40B4-BE49-F238E27FC236}">
                <a16:creationId xmlns:a16="http://schemas.microsoft.com/office/drawing/2014/main" id="{7C22C374-B7D0-7D8B-9AE7-CF47CD314D71}"/>
              </a:ext>
            </a:extLst>
          </p:cNvPr>
          <p:cNvSpPr/>
          <p:nvPr/>
        </p:nvSpPr>
        <p:spPr>
          <a:xfrm>
            <a:off x="3017645" y="2715715"/>
            <a:ext cx="822711" cy="82271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grpSp>
        <p:nvGrpSpPr>
          <p:cNvPr id="91" name="Group 90">
            <a:extLst>
              <a:ext uri="{FF2B5EF4-FFF2-40B4-BE49-F238E27FC236}">
                <a16:creationId xmlns:a16="http://schemas.microsoft.com/office/drawing/2014/main" id="{AC62E7EC-44EE-E8CF-4A1B-4B455B824513}"/>
              </a:ext>
            </a:extLst>
          </p:cNvPr>
          <p:cNvGrpSpPr>
            <a:grpSpLocks noChangeAspect="1"/>
          </p:cNvGrpSpPr>
          <p:nvPr/>
        </p:nvGrpSpPr>
        <p:grpSpPr>
          <a:xfrm>
            <a:off x="3237023" y="2934552"/>
            <a:ext cx="421145" cy="437833"/>
            <a:chOff x="15367001" y="3424238"/>
            <a:chExt cx="25757187" cy="26777948"/>
          </a:xfrm>
          <a:solidFill>
            <a:schemeClr val="tx1"/>
          </a:solidFill>
        </p:grpSpPr>
        <p:sp>
          <p:nvSpPr>
            <p:cNvPr id="92" name="Freeform 71">
              <a:extLst>
                <a:ext uri="{FF2B5EF4-FFF2-40B4-BE49-F238E27FC236}">
                  <a16:creationId xmlns:a16="http://schemas.microsoft.com/office/drawing/2014/main" id="{A5E8F348-9A6A-8FEF-F9D4-E8DA3FDE94EF}"/>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93" name="Freeform 72">
              <a:extLst>
                <a:ext uri="{FF2B5EF4-FFF2-40B4-BE49-F238E27FC236}">
                  <a16:creationId xmlns:a16="http://schemas.microsoft.com/office/drawing/2014/main" id="{BD79911B-5DEF-12D7-757B-F3AB1C748FD5}"/>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sp>
          <p:nvSpPr>
            <p:cNvPr id="94" name="Freeform 73">
              <a:extLst>
                <a:ext uri="{FF2B5EF4-FFF2-40B4-BE49-F238E27FC236}">
                  <a16:creationId xmlns:a16="http://schemas.microsoft.com/office/drawing/2014/main" id="{7604C766-A832-FE69-34F7-FAEAF64B42B7}"/>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tifakt ElementOfc"/>
                <a:ea typeface="Meiryo" panose="020B0604030504040204" pitchFamily="34" charset="-128"/>
                <a:cs typeface="+mn-cs"/>
              </a:endParaRPr>
            </a:p>
          </p:txBody>
        </p:sp>
      </p:grpSp>
      <p:sp>
        <p:nvSpPr>
          <p:cNvPr id="6" name="TextBox 5">
            <a:extLst>
              <a:ext uri="{FF2B5EF4-FFF2-40B4-BE49-F238E27FC236}">
                <a16:creationId xmlns:a16="http://schemas.microsoft.com/office/drawing/2014/main" id="{28993772-FC0E-C6C1-3B0B-E772A3436865}"/>
              </a:ext>
            </a:extLst>
          </p:cNvPr>
          <p:cNvSpPr txBox="1"/>
          <p:nvPr/>
        </p:nvSpPr>
        <p:spPr>
          <a:xfrm>
            <a:off x="2977981" y="920535"/>
            <a:ext cx="3188928" cy="246221"/>
          </a:xfrm>
          <a:prstGeom prst="rect">
            <a:avLst/>
          </a:prstGeom>
          <a:noFill/>
        </p:spPr>
        <p:txBody>
          <a:bodyPr wrap="square" lIns="0" tIns="0" rIns="0" bIns="0" rtlCol="0" anchor="t">
            <a:spAutoFit/>
          </a:bodyPr>
          <a:lstStyle/>
          <a:p>
            <a:pPr algn="ctr" rtl="0">
              <a:defRPr/>
            </a:pPr>
            <a:r>
              <a:rPr lang="ja-JP" altLang="en-US" sz="1600" b="1" dirty="0">
                <a:solidFill>
                  <a:srgbClr val="000000"/>
                </a:solidFill>
                <a:latin typeface="Artifakt ElementOfc"/>
                <a:ea typeface="Meiryo" panose="020B0604030504040204" pitchFamily="34" charset="-128"/>
              </a:rPr>
              <a:t>空気ろ過業界</a:t>
            </a:r>
            <a:endParaRPr lang="ja-JP" altLang="en-US" b="1" dirty="0">
              <a:ea typeface="Meiryo" panose="020B0604030504040204" pitchFamily="34" charset="-128"/>
            </a:endParaRPr>
          </a:p>
        </p:txBody>
      </p:sp>
    </p:spTree>
    <p:extLst>
      <p:ext uri="{BB962C8B-B14F-4D97-AF65-F5344CB8AC3E}">
        <p14:creationId xmlns:p14="http://schemas.microsoft.com/office/powerpoint/2010/main" val="2998047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DF13F71B-0D02-E38E-548D-124AC87E9262}"/>
              </a:ext>
            </a:extLst>
          </p:cNvPr>
          <p:cNvCxnSpPr>
            <a:cxnSpLocks/>
            <a:stCxn id="43" idx="4"/>
          </p:cNvCxnSpPr>
          <p:nvPr/>
        </p:nvCxnSpPr>
        <p:spPr>
          <a:xfrm>
            <a:off x="424260" y="2955713"/>
            <a:ext cx="0" cy="142018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67C5AC-B65A-7B38-FA8B-51FA74ADECB0}"/>
              </a:ext>
            </a:extLst>
          </p:cNvPr>
          <p:cNvSpPr>
            <a:spLocks noGrp="1"/>
          </p:cNvSpPr>
          <p:nvPr>
            <p:ph type="title"/>
          </p:nvPr>
        </p:nvSpPr>
        <p:spPr>
          <a:xfrm>
            <a:off x="368299" y="365760"/>
            <a:ext cx="3553461" cy="617861"/>
          </a:xfrm>
        </p:spPr>
        <p:txBody>
          <a:bodyPr rtlCol="0"/>
          <a:lstStyle/>
          <a:p>
            <a:pPr rtl="0">
              <a:spcAft>
                <a:spcPts val="600"/>
              </a:spcAft>
            </a:pPr>
            <a:r>
              <a:rPr lang="ja-JP" altLang="en-US" dirty="0">
                <a:ea typeface="Meiryo" panose="020B0604030504040204" pitchFamily="34" charset="-128"/>
              </a:rPr>
              <a:t>ケース例 </a:t>
            </a:r>
            <a:r>
              <a:rPr lang="en-US" altLang="ja-JP" dirty="0">
                <a:ea typeface="Meiryo" panose="020B0604030504040204" pitchFamily="34" charset="-128"/>
              </a:rPr>
              <a:t>2: </a:t>
            </a:r>
            <a:r>
              <a:rPr lang="ja-JP" altLang="en-US" dirty="0">
                <a:ea typeface="Meiryo" panose="020B0604030504040204" pitchFamily="34" charset="-128"/>
              </a:rPr>
              <a:t>サステナビリティの第一人者 </a:t>
            </a:r>
          </a:p>
        </p:txBody>
      </p:sp>
      <p:sp>
        <p:nvSpPr>
          <p:cNvPr id="12" name="Rectangle 11">
            <a:extLst>
              <a:ext uri="{FF2B5EF4-FFF2-40B4-BE49-F238E27FC236}">
                <a16:creationId xmlns:a16="http://schemas.microsoft.com/office/drawing/2014/main" id="{A5219701-E485-7476-741F-2553FD2BCE43}"/>
              </a:ext>
            </a:extLst>
          </p:cNvPr>
          <p:cNvSpPr/>
          <p:nvPr/>
        </p:nvSpPr>
        <p:spPr>
          <a:xfrm>
            <a:off x="0" y="1128538"/>
            <a:ext cx="4572000" cy="10126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noAutofit/>
          </a:bodyPr>
          <a:lstStyle/>
          <a:p>
            <a:pPr rtl="0">
              <a:spcBef>
                <a:spcPts val="1000"/>
              </a:spcBef>
            </a:pPr>
            <a:r>
              <a:rPr lang="ja-JP" altLang="en-US" sz="1200" b="1" dirty="0">
                <a:solidFill>
                  <a:schemeClr val="tx1"/>
                </a:solidFill>
                <a:ea typeface="Meiryo" panose="020B0604030504040204" pitchFamily="34" charset="-128"/>
              </a:rPr>
              <a:t>       </a:t>
            </a:r>
            <a:r>
              <a:rPr lang="en-US" altLang="ja-JP" sz="1200" b="1" dirty="0">
                <a:solidFill>
                  <a:schemeClr val="tx1"/>
                </a:solidFill>
                <a:ea typeface="Meiryo" panose="020B0604030504040204" pitchFamily="34" charset="-128"/>
              </a:rPr>
              <a:t>3D </a:t>
            </a:r>
            <a:r>
              <a:rPr lang="ja-JP" altLang="en-US" sz="1200" b="1" dirty="0">
                <a:solidFill>
                  <a:schemeClr val="tx1"/>
                </a:solidFill>
                <a:ea typeface="Meiryo" panose="020B0604030504040204" pitchFamily="34" charset="-128"/>
              </a:rPr>
              <a:t>プリンティング業界</a:t>
            </a:r>
            <a:endParaRPr lang="ja-JP" altLang="en-US" dirty="0">
              <a:solidFill>
                <a:schemeClr val="tx1"/>
              </a:solidFill>
              <a:ea typeface="Meiryo" panose="020B0604030504040204" pitchFamily="34" charset="-128"/>
            </a:endParaRPr>
          </a:p>
        </p:txBody>
      </p:sp>
      <p:sp>
        <p:nvSpPr>
          <p:cNvPr id="13" name="TextBox 12">
            <a:extLst>
              <a:ext uri="{FF2B5EF4-FFF2-40B4-BE49-F238E27FC236}">
                <a16:creationId xmlns:a16="http://schemas.microsoft.com/office/drawing/2014/main" id="{5A42AEAB-F197-C0D3-3F74-EAB2ED292660}"/>
              </a:ext>
            </a:extLst>
          </p:cNvPr>
          <p:cNvSpPr txBox="1"/>
          <p:nvPr/>
        </p:nvSpPr>
        <p:spPr>
          <a:xfrm>
            <a:off x="368300" y="2273734"/>
            <a:ext cx="3749887" cy="369332"/>
          </a:xfrm>
          <a:prstGeom prst="rect">
            <a:avLst/>
          </a:prstGeom>
          <a:noFill/>
        </p:spPr>
        <p:txBody>
          <a:bodyPr wrap="square" lIns="0" tIns="0" rIns="0" bIns="0" rtlCol="0" anchor="ctr">
            <a:spAutoFit/>
          </a:bodyPr>
          <a:lstStyle/>
          <a:p>
            <a:pPr defTabSz="914377" rtl="0">
              <a:spcBef>
                <a:spcPts val="1000"/>
              </a:spcBef>
              <a:buClr>
                <a:schemeClr val="tx2"/>
              </a:buClr>
            </a:pPr>
            <a:r>
              <a:rPr lang="ja-JP" altLang="en-US" sz="1200" dirty="0">
                <a:ea typeface="Meiryo" panose="020B0604030504040204" pitchFamily="34" charset="-128"/>
              </a:rPr>
              <a:t>サステナビリティの概念およびビジネスの第一線での活用方法</a:t>
            </a:r>
          </a:p>
        </p:txBody>
      </p:sp>
      <p:grpSp>
        <p:nvGrpSpPr>
          <p:cNvPr id="48" name="Group 47">
            <a:extLst>
              <a:ext uri="{FF2B5EF4-FFF2-40B4-BE49-F238E27FC236}">
                <a16:creationId xmlns:a16="http://schemas.microsoft.com/office/drawing/2014/main" id="{72027557-C69A-65D5-74E8-4029F2FA1F81}"/>
              </a:ext>
            </a:extLst>
          </p:cNvPr>
          <p:cNvGrpSpPr/>
          <p:nvPr/>
        </p:nvGrpSpPr>
        <p:grpSpPr>
          <a:xfrm>
            <a:off x="368300" y="2812182"/>
            <a:ext cx="3835209" cy="307777"/>
            <a:chOff x="368300" y="2812182"/>
            <a:chExt cx="3835209" cy="307777"/>
          </a:xfrm>
        </p:grpSpPr>
        <p:sp>
          <p:nvSpPr>
            <p:cNvPr id="43" name="Oval 42">
              <a:extLst>
                <a:ext uri="{FF2B5EF4-FFF2-40B4-BE49-F238E27FC236}">
                  <a16:creationId xmlns:a16="http://schemas.microsoft.com/office/drawing/2014/main" id="{B685A54C-DC6A-11AB-34CD-BBEB559A2625}"/>
                </a:ext>
              </a:extLst>
            </p:cNvPr>
            <p:cNvSpPr/>
            <p:nvPr/>
          </p:nvSpPr>
          <p:spPr>
            <a:xfrm>
              <a:off x="368300" y="2843794"/>
              <a:ext cx="111919" cy="11191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44" name="Title 5">
              <a:extLst>
                <a:ext uri="{FF2B5EF4-FFF2-40B4-BE49-F238E27FC236}">
                  <a16:creationId xmlns:a16="http://schemas.microsoft.com/office/drawing/2014/main" id="{9D3757C7-577B-30E6-57FD-C7A67CD248CF}"/>
                </a:ext>
              </a:extLst>
            </p:cNvPr>
            <p:cNvSpPr txBox="1">
              <a:spLocks/>
            </p:cNvSpPr>
            <p:nvPr/>
          </p:nvSpPr>
          <p:spPr>
            <a:xfrm>
              <a:off x="632270" y="2812182"/>
              <a:ext cx="3571239" cy="3077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tx2"/>
                </a:buClr>
              </a:pPr>
              <a:r>
                <a:rPr lang="ja-JP" altLang="en-US" sz="1000" b="1" dirty="0">
                  <a:latin typeface="+mj-lt"/>
                  <a:ea typeface="Meiryo" panose="020B0604030504040204" pitchFamily="34" charset="-128"/>
                  <a:cs typeface="+mj-cs"/>
                </a:rPr>
                <a:t>リサイクル フィラメント</a:t>
              </a:r>
              <a:r>
                <a:rPr lang="en-US" altLang="ja-JP" sz="1000" dirty="0">
                  <a:ea typeface="Meiryo" panose="020B0604030504040204" pitchFamily="34" charset="-128"/>
                  <a:cs typeface="+mj-cs"/>
                </a:rPr>
                <a:t>: </a:t>
              </a:r>
              <a:r>
                <a:rPr lang="ja-JP" altLang="en-US" sz="1000" dirty="0">
                  <a:ea typeface="Meiryo" panose="020B0604030504040204" pitchFamily="34" charset="-128"/>
                  <a:cs typeface="+mj-cs"/>
                </a:rPr>
                <a:t>ペットボトルやくず鉄などの材料から作成した、様々なリサイクル フィラメントを提供 </a:t>
              </a:r>
            </a:p>
          </p:txBody>
        </p:sp>
      </p:grpSp>
      <p:grpSp>
        <p:nvGrpSpPr>
          <p:cNvPr id="49" name="Group 48">
            <a:extLst>
              <a:ext uri="{FF2B5EF4-FFF2-40B4-BE49-F238E27FC236}">
                <a16:creationId xmlns:a16="http://schemas.microsoft.com/office/drawing/2014/main" id="{B960E3BD-BA69-8A29-DB18-C55E47CA9727}"/>
              </a:ext>
            </a:extLst>
          </p:cNvPr>
          <p:cNvGrpSpPr/>
          <p:nvPr/>
        </p:nvGrpSpPr>
        <p:grpSpPr>
          <a:xfrm>
            <a:off x="368300" y="3425476"/>
            <a:ext cx="3835209" cy="307777"/>
            <a:chOff x="368300" y="2812182"/>
            <a:chExt cx="3835209" cy="307777"/>
          </a:xfrm>
        </p:grpSpPr>
        <p:sp>
          <p:nvSpPr>
            <p:cNvPr id="50" name="Oval 49">
              <a:extLst>
                <a:ext uri="{FF2B5EF4-FFF2-40B4-BE49-F238E27FC236}">
                  <a16:creationId xmlns:a16="http://schemas.microsoft.com/office/drawing/2014/main" id="{8D271894-232F-57EA-358E-4E7679D3D596}"/>
                </a:ext>
              </a:extLst>
            </p:cNvPr>
            <p:cNvSpPr/>
            <p:nvPr/>
          </p:nvSpPr>
          <p:spPr>
            <a:xfrm>
              <a:off x="368300" y="2843794"/>
              <a:ext cx="111919" cy="11191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51" name="Title 5">
              <a:extLst>
                <a:ext uri="{FF2B5EF4-FFF2-40B4-BE49-F238E27FC236}">
                  <a16:creationId xmlns:a16="http://schemas.microsoft.com/office/drawing/2014/main" id="{7C45508E-B02B-6ABE-98D9-8FF1FAAE158C}"/>
                </a:ext>
              </a:extLst>
            </p:cNvPr>
            <p:cNvSpPr txBox="1">
              <a:spLocks/>
            </p:cNvSpPr>
            <p:nvPr/>
          </p:nvSpPr>
          <p:spPr>
            <a:xfrm>
              <a:off x="632270" y="2812182"/>
              <a:ext cx="3571239" cy="3077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914377" rtl="0">
                <a:buClr>
                  <a:schemeClr val="tx2"/>
                </a:buClr>
              </a:pPr>
              <a:r>
                <a:rPr lang="ja-JP" altLang="en-US" sz="1000" b="1" dirty="0">
                  <a:latin typeface="+mj-lt"/>
                  <a:ea typeface="Meiryo" panose="020B0604030504040204" pitchFamily="34" charset="-128"/>
                  <a:cs typeface="+mj-cs"/>
                </a:rPr>
                <a:t>バイオベースのフィラメント</a:t>
              </a:r>
              <a:r>
                <a:rPr lang="en-US" altLang="ja-JP" sz="1000" dirty="0">
                  <a:ea typeface="Meiryo" panose="020B0604030504040204" pitchFamily="34" charset="-128"/>
                  <a:cs typeface="+mj-cs"/>
                </a:rPr>
                <a:t>: </a:t>
              </a:r>
              <a:r>
                <a:rPr lang="ja-JP" altLang="en-US" sz="1000" dirty="0">
                  <a:ea typeface="Meiryo" panose="020B0604030504040204" pitchFamily="34" charset="-128"/>
                  <a:cs typeface="+mj-cs"/>
                </a:rPr>
                <a:t>コーンスターチやサトウキビを原料とする、バイオベースの様々なフィラメント </a:t>
              </a:r>
            </a:p>
          </p:txBody>
        </p:sp>
      </p:grpSp>
      <p:grpSp>
        <p:nvGrpSpPr>
          <p:cNvPr id="52" name="Group 51">
            <a:extLst>
              <a:ext uri="{FF2B5EF4-FFF2-40B4-BE49-F238E27FC236}">
                <a16:creationId xmlns:a16="http://schemas.microsoft.com/office/drawing/2014/main" id="{8F895777-4B7C-471C-6753-A81395CB5B27}"/>
              </a:ext>
            </a:extLst>
          </p:cNvPr>
          <p:cNvGrpSpPr/>
          <p:nvPr/>
        </p:nvGrpSpPr>
        <p:grpSpPr>
          <a:xfrm>
            <a:off x="368300" y="3884882"/>
            <a:ext cx="3835209" cy="307777"/>
            <a:chOff x="368300" y="2812182"/>
            <a:chExt cx="3835209" cy="307777"/>
          </a:xfrm>
        </p:grpSpPr>
        <p:sp>
          <p:nvSpPr>
            <p:cNvPr id="53" name="Oval 52">
              <a:extLst>
                <a:ext uri="{FF2B5EF4-FFF2-40B4-BE49-F238E27FC236}">
                  <a16:creationId xmlns:a16="http://schemas.microsoft.com/office/drawing/2014/main" id="{2E47814C-4E6B-A14A-701B-0A6FA9D0DDC9}"/>
                </a:ext>
              </a:extLst>
            </p:cNvPr>
            <p:cNvSpPr/>
            <p:nvPr/>
          </p:nvSpPr>
          <p:spPr>
            <a:xfrm>
              <a:off x="368300" y="2843794"/>
              <a:ext cx="111919" cy="11191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54" name="Title 5">
              <a:extLst>
                <a:ext uri="{FF2B5EF4-FFF2-40B4-BE49-F238E27FC236}">
                  <a16:creationId xmlns:a16="http://schemas.microsoft.com/office/drawing/2014/main" id="{8C5BEF12-74B8-10E4-5FB2-6CC01102F2E3}"/>
                </a:ext>
              </a:extLst>
            </p:cNvPr>
            <p:cNvSpPr txBox="1">
              <a:spLocks/>
            </p:cNvSpPr>
            <p:nvPr/>
          </p:nvSpPr>
          <p:spPr>
            <a:xfrm>
              <a:off x="632270" y="2812182"/>
              <a:ext cx="3571239" cy="3077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914377" rtl="0">
                <a:buClr>
                  <a:schemeClr val="tx2"/>
                </a:buClr>
              </a:pPr>
              <a:r>
                <a:rPr lang="ja-JP" altLang="en-US" sz="1000" dirty="0">
                  <a:ea typeface="Meiryo" panose="020B0604030504040204" pitchFamily="34" charset="-128"/>
                  <a:cs typeface="+mj-cs"/>
                </a:rPr>
                <a:t>エネルギー効率の高い </a:t>
              </a:r>
              <a:r>
                <a:rPr lang="en-US" altLang="ja-JP" sz="1000" dirty="0">
                  <a:ea typeface="Meiryo" panose="020B0604030504040204" pitchFamily="34" charset="-128"/>
                  <a:cs typeface="+mj-cs"/>
                </a:rPr>
                <a:t>3D </a:t>
              </a:r>
              <a:r>
                <a:rPr lang="ja-JP" altLang="en-US" sz="1000" dirty="0">
                  <a:ea typeface="Meiryo" panose="020B0604030504040204" pitchFamily="34" charset="-128"/>
                  <a:cs typeface="+mj-cs"/>
                </a:rPr>
                <a:t>プリンタで、温室効果ガスの排出を削減 </a:t>
              </a:r>
            </a:p>
          </p:txBody>
        </p:sp>
      </p:grpSp>
      <p:pic>
        <p:nvPicPr>
          <p:cNvPr id="5" name="Picture 4" descr="A yellow object on a black surface&#10;&#10;Description automatically generated">
            <a:extLst>
              <a:ext uri="{FF2B5EF4-FFF2-40B4-BE49-F238E27FC236}">
                <a16:creationId xmlns:a16="http://schemas.microsoft.com/office/drawing/2014/main" id="{CD2DF28D-6AD8-B9D6-6FC0-FBE7575428D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1079" r="19768" b="-210"/>
          <a:stretch/>
        </p:blipFill>
        <p:spPr>
          <a:xfrm>
            <a:off x="4573505" y="1130"/>
            <a:ext cx="4573354" cy="5145745"/>
          </a:xfrm>
          <a:prstGeom prst="rect">
            <a:avLst/>
          </a:prstGeom>
        </p:spPr>
      </p:pic>
      <p:sp>
        <p:nvSpPr>
          <p:cNvPr id="6" name="TextBox 5">
            <a:extLst>
              <a:ext uri="{FF2B5EF4-FFF2-40B4-BE49-F238E27FC236}">
                <a16:creationId xmlns:a16="http://schemas.microsoft.com/office/drawing/2014/main" id="{A142D015-6811-DA22-7F92-BA0631906780}"/>
              </a:ext>
            </a:extLst>
          </p:cNvPr>
          <p:cNvSpPr txBox="1"/>
          <p:nvPr/>
        </p:nvSpPr>
        <p:spPr>
          <a:xfrm>
            <a:off x="1919377" y="4622112"/>
            <a:ext cx="6858000" cy="317500"/>
          </a:xfrm>
          <a:prstGeom prst="rect">
            <a:avLst/>
          </a:prstGeom>
        </p:spPr>
        <p:txBody>
          <a:bodyPr lIns="91440" tIns="45720" rIns="91440" bIns="45720" rtlCol="0" anchor="t">
            <a:normAutofit fontScale="92500" lnSpcReduction="20000"/>
          </a:bodyPr>
          <a:lstStyle/>
          <a:p>
            <a:pPr rtl="0"/>
            <a:endParaRPr lang="ja-JP" altLang="en-US" dirty="0">
              <a:ea typeface="Meiryo" panose="020B0604030504040204" pitchFamily="34" charset="-128"/>
            </a:endParaRPr>
          </a:p>
        </p:txBody>
      </p:sp>
      <p:pic>
        <p:nvPicPr>
          <p:cNvPr id="8" name="Picture 7" descr="A blue silhouette of a machine&#10;&#10;Description automatically generated">
            <a:extLst>
              <a:ext uri="{FF2B5EF4-FFF2-40B4-BE49-F238E27FC236}">
                <a16:creationId xmlns:a16="http://schemas.microsoft.com/office/drawing/2014/main" id="{5DB4F256-763B-6731-6A67-AC3DF04FA48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699528" y="763976"/>
            <a:ext cx="1361897" cy="1383463"/>
          </a:xfrm>
          <a:prstGeom prst="rect">
            <a:avLst/>
          </a:prstGeom>
        </p:spPr>
      </p:pic>
      <p:sp>
        <p:nvSpPr>
          <p:cNvPr id="9" name="TextBox 8">
            <a:extLst>
              <a:ext uri="{FF2B5EF4-FFF2-40B4-BE49-F238E27FC236}">
                <a16:creationId xmlns:a16="http://schemas.microsoft.com/office/drawing/2014/main" id="{FA84CECA-4BE0-A254-25E9-1EE8D8DC5A29}"/>
              </a:ext>
            </a:extLst>
          </p:cNvPr>
          <p:cNvSpPr txBox="1"/>
          <p:nvPr/>
        </p:nvSpPr>
        <p:spPr>
          <a:xfrm>
            <a:off x="2257425" y="4886325"/>
            <a:ext cx="4629150" cy="317500"/>
          </a:xfrm>
          <a:prstGeom prst="rect">
            <a:avLst/>
          </a:prstGeom>
        </p:spPr>
        <p:txBody>
          <a:bodyPr lIns="91440" tIns="45720" rIns="91440" bIns="45720" rtlCol="0" anchor="t">
            <a:normAutofit fontScale="92500" lnSpcReduction="20000"/>
          </a:bodyPr>
          <a:lstStyle/>
          <a:p>
            <a:pPr rtl="0"/>
            <a:endParaRPr lang="ja-JP" altLang="en-US" dirty="0">
              <a:ea typeface="Meiryo" panose="020B0604030504040204" pitchFamily="34" charset="-128"/>
            </a:endParaRPr>
          </a:p>
        </p:txBody>
      </p:sp>
    </p:spTree>
    <p:extLst>
      <p:ext uri="{BB962C8B-B14F-4D97-AF65-F5344CB8AC3E}">
        <p14:creationId xmlns:p14="http://schemas.microsoft.com/office/powerpoint/2010/main" val="882232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74808B-C26D-17D1-16A1-CE887BFE9976}"/>
              </a:ext>
            </a:extLst>
          </p:cNvPr>
          <p:cNvPicPr>
            <a:picLocks noChangeAspect="1"/>
          </p:cNvPicPr>
          <p:nvPr/>
        </p:nvPicPr>
        <p:blipFill>
          <a:blip r:embed="rId3"/>
          <a:srcRect t="302" b="302"/>
          <a:stretch/>
        </p:blipFill>
        <p:spPr>
          <a:xfrm>
            <a:off x="0" y="0"/>
            <a:ext cx="9144000" cy="5143500"/>
          </a:xfrm>
          <a:prstGeom prst="rect">
            <a:avLst/>
          </a:prstGeom>
        </p:spPr>
      </p:pic>
    </p:spTree>
    <p:extLst>
      <p:ext uri="{BB962C8B-B14F-4D97-AF65-F5344CB8AC3E}">
        <p14:creationId xmlns:p14="http://schemas.microsoft.com/office/powerpoint/2010/main" val="6286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erson in orange hard hat and reflective vest holding a solar panel&#10;&#10;Description automatically generated">
            <a:extLst>
              <a:ext uri="{FF2B5EF4-FFF2-40B4-BE49-F238E27FC236}">
                <a16:creationId xmlns:a16="http://schemas.microsoft.com/office/drawing/2014/main" id="{EE60E4BB-3ED9-5859-E6E4-8B249CF2335D}"/>
              </a:ext>
            </a:extLst>
          </p:cNvPr>
          <p:cNvPicPr>
            <a:picLocks noChangeAspect="1"/>
          </p:cNvPicPr>
          <p:nvPr/>
        </p:nvPicPr>
        <p:blipFill rotWithShape="1">
          <a:blip r:embed="rId3">
            <a:extLst>
              <a:ext uri="{28A0092B-C50C-407E-A947-70E740481C1C}">
                <a14:useLocalDpi xmlns:a14="http://schemas.microsoft.com/office/drawing/2010/main" val="0"/>
              </a:ext>
            </a:extLst>
          </a:blip>
          <a:srcRect l="436" t="12223" r="57502" b="2477"/>
          <a:stretch/>
        </p:blipFill>
        <p:spPr>
          <a:xfrm>
            <a:off x="5317299" y="732773"/>
            <a:ext cx="3616889" cy="4152378"/>
          </a:xfrm>
          <a:prstGeom prst="rect">
            <a:avLst/>
          </a:prstGeom>
        </p:spPr>
      </p:pic>
      <p:sp>
        <p:nvSpPr>
          <p:cNvPr id="2" name="TextBox 1">
            <a:extLst>
              <a:ext uri="{FF2B5EF4-FFF2-40B4-BE49-F238E27FC236}">
                <a16:creationId xmlns:a16="http://schemas.microsoft.com/office/drawing/2014/main" id="{5B4226F3-E803-E393-1C42-94AEFCF8639D}"/>
              </a:ext>
            </a:extLst>
          </p:cNvPr>
          <p:cNvSpPr txBox="1"/>
          <p:nvPr/>
        </p:nvSpPr>
        <p:spPr>
          <a:xfrm>
            <a:off x="189759" y="817289"/>
            <a:ext cx="4928991" cy="3531736"/>
          </a:xfrm>
          <a:prstGeom prst="rect">
            <a:avLst/>
          </a:prstGeom>
          <a:noFill/>
        </p:spPr>
        <p:txBody>
          <a:bodyPr wrap="square" lIns="0" tIns="0" rIns="0" bIns="0" rtlCol="0" anchor="t">
            <a:spAutoFit/>
          </a:bodyPr>
          <a:lstStyle/>
          <a:p>
            <a:pPr marL="214313" indent="-214313" rtl="0">
              <a:buFont typeface="Arial"/>
              <a:buChar char="•"/>
            </a:pPr>
            <a:r>
              <a:rPr lang="ja-JP" altLang="en-US" sz="1350" dirty="0">
                <a:solidFill>
                  <a:schemeClr val="bg1"/>
                </a:solidFill>
                <a:ea typeface="Meiryo" panose="020B0604030504040204" pitchFamily="34" charset="-128"/>
              </a:rPr>
              <a:t>企業がすでに実施した、サステナビリティに関する主な</a:t>
            </a:r>
            <a:br>
              <a:rPr lang="en-US" altLang="ja-JP" sz="1350" dirty="0">
                <a:solidFill>
                  <a:schemeClr val="bg1"/>
                </a:solidFill>
                <a:ea typeface="Meiryo" panose="020B0604030504040204" pitchFamily="34" charset="-128"/>
              </a:rPr>
            </a:br>
            <a:r>
              <a:rPr lang="ja-JP" altLang="en-US" sz="1350" dirty="0">
                <a:solidFill>
                  <a:schemeClr val="bg1"/>
                </a:solidFill>
                <a:ea typeface="Meiryo" panose="020B0604030504040204" pitchFamily="34" charset="-128"/>
              </a:rPr>
              <a:t>変革 </a:t>
            </a:r>
          </a:p>
          <a:p>
            <a:pPr marL="557213" lvl="1" indent="-214313" rtl="0">
              <a:buFont typeface="Arial"/>
              <a:buChar char="•"/>
            </a:pPr>
            <a:r>
              <a:rPr lang="ja-JP" altLang="en-US" sz="1350" dirty="0">
                <a:solidFill>
                  <a:schemeClr val="bg1"/>
                </a:solidFill>
                <a:ea typeface="Meiryo" panose="020B0604030504040204" pitchFamily="34" charset="-128"/>
              </a:rPr>
              <a:t>製造過程で発生した廃棄物を削減する</a:t>
            </a:r>
          </a:p>
          <a:p>
            <a:pPr marL="557213" lvl="1" indent="-214313" rtl="0">
              <a:buFont typeface="Arial"/>
              <a:buChar char="•"/>
            </a:pPr>
            <a:r>
              <a:rPr lang="ja-JP" altLang="en-US" sz="1350" dirty="0">
                <a:solidFill>
                  <a:schemeClr val="bg1"/>
                </a:solidFill>
                <a:ea typeface="Meiryo" panose="020B0604030504040204" pitchFamily="34" charset="-128"/>
              </a:rPr>
              <a:t>リサイクル素材の使用量を増やす</a:t>
            </a:r>
          </a:p>
          <a:p>
            <a:pPr marL="557213" lvl="1" indent="-214313" rtl="0">
              <a:buFont typeface="Arial"/>
              <a:buChar char="•"/>
            </a:pPr>
            <a:r>
              <a:rPr lang="ja-JP" altLang="en-US" sz="1350" dirty="0">
                <a:solidFill>
                  <a:schemeClr val="bg1"/>
                </a:solidFill>
                <a:ea typeface="Meiryo" panose="020B0604030504040204" pitchFamily="34" charset="-128"/>
              </a:rPr>
              <a:t>サステナビリティ面の影響を考慮し製品を設計する</a:t>
            </a:r>
          </a:p>
          <a:p>
            <a:pPr marL="557213" lvl="1" indent="-214313" rtl="0">
              <a:buFont typeface="Arial"/>
              <a:buChar char="•"/>
            </a:pPr>
            <a:r>
              <a:rPr lang="ja-JP" altLang="en-US" sz="1350" dirty="0">
                <a:solidFill>
                  <a:schemeClr val="bg1"/>
                </a:solidFill>
                <a:ea typeface="Meiryo" panose="020B0604030504040204" pitchFamily="34" charset="-128"/>
              </a:rPr>
              <a:t>サステナブル設計の原則を適用する</a:t>
            </a:r>
          </a:p>
          <a:p>
            <a:pPr lvl="1" rtl="0"/>
            <a:endParaRPr lang="ja-JP" altLang="en-US" sz="1350" dirty="0">
              <a:solidFill>
                <a:schemeClr val="bg1"/>
              </a:solidFill>
              <a:ea typeface="Meiryo" panose="020B0604030504040204" pitchFamily="34" charset="-128"/>
            </a:endParaRPr>
          </a:p>
          <a:p>
            <a:pPr marL="214313" indent="-214313" rtl="0">
              <a:buFont typeface="Arial"/>
              <a:buChar char="•"/>
            </a:pPr>
            <a:r>
              <a:rPr lang="en-US" altLang="ja-JP" sz="1350" dirty="0">
                <a:solidFill>
                  <a:schemeClr val="bg1"/>
                </a:solidFill>
                <a:ea typeface="Meiryo" panose="020B0604030504040204" pitchFamily="34" charset="-128"/>
              </a:rPr>
              <a:t>94% </a:t>
            </a:r>
            <a:r>
              <a:rPr lang="ja-JP" altLang="en-US" sz="1350" dirty="0">
                <a:solidFill>
                  <a:schemeClr val="bg1"/>
                </a:solidFill>
                <a:ea typeface="Meiryo" panose="020B0604030504040204" pitchFamily="34" charset="-128"/>
              </a:rPr>
              <a:t>の回答者が、「自分の業界または組織が、今後数年間でサステナビリティに焦点を当てた変革を起こすよう期待している」と回答</a:t>
            </a:r>
          </a:p>
          <a:p>
            <a:pPr rtl="0"/>
            <a:endParaRPr lang="ja-JP" altLang="en-GB" sz="1350" dirty="0">
              <a:solidFill>
                <a:schemeClr val="bg1"/>
              </a:solidFill>
              <a:ea typeface="Meiryo" panose="020B0604030504040204" pitchFamily="34" charset="-128"/>
            </a:endParaRPr>
          </a:p>
          <a:p>
            <a:pPr marL="214313" indent="-214313" rtl="0">
              <a:buFont typeface="Arial"/>
              <a:buChar char="•"/>
            </a:pPr>
            <a:r>
              <a:rPr lang="ja-JP" altLang="en-US" sz="1350" dirty="0">
                <a:solidFill>
                  <a:schemeClr val="bg1"/>
                </a:solidFill>
                <a:ea typeface="Meiryo" panose="020B0604030504040204" pitchFamily="34" charset="-128"/>
              </a:rPr>
              <a:t>デジタル化とサステナビリティは相互に結びついている</a:t>
            </a:r>
          </a:p>
          <a:p>
            <a:pPr marL="557213" lvl="1" indent="-214313" rtl="0">
              <a:buFont typeface="Arial"/>
              <a:buChar char="•"/>
            </a:pPr>
            <a:r>
              <a:rPr lang="ja-JP" altLang="en-US" sz="1350" dirty="0">
                <a:solidFill>
                  <a:schemeClr val="bg1"/>
                </a:solidFill>
                <a:ea typeface="Meiryo" panose="020B0604030504040204" pitchFamily="34" charset="-128"/>
              </a:rPr>
              <a:t>ソフトウェア ツールを使用すると、提案された設計変更がサステナビリティに及ぼす影響をすぐに確認できる</a:t>
            </a:r>
          </a:p>
          <a:p>
            <a:pPr marL="557213" lvl="1" indent="-214313" rtl="0">
              <a:buFont typeface="Arial"/>
              <a:buChar char="•"/>
            </a:pPr>
            <a:endParaRPr lang="ja-JP" altLang="en-GB" sz="1350" dirty="0">
              <a:solidFill>
                <a:schemeClr val="bg1"/>
              </a:solidFill>
              <a:ea typeface="Meiryo" panose="020B0604030504040204" pitchFamily="34" charset="-128"/>
            </a:endParaRPr>
          </a:p>
          <a:p>
            <a:pPr marL="214313" indent="-214313" rtl="0">
              <a:buFont typeface="Arial"/>
              <a:buChar char="•"/>
            </a:pPr>
            <a:r>
              <a:rPr lang="ja-JP" altLang="en-US" sz="1350" dirty="0">
                <a:solidFill>
                  <a:schemeClr val="bg1"/>
                </a:solidFill>
                <a:ea typeface="Meiryo" panose="020B0604030504040204" pitchFamily="34" charset="-128"/>
              </a:rPr>
              <a:t>自由でオープンなデータには、組織による炭素排出量の測定と管理を妨げている、コスト障壁を削減する可能性がある</a:t>
            </a:r>
          </a:p>
        </p:txBody>
      </p:sp>
      <p:sp>
        <p:nvSpPr>
          <p:cNvPr id="3" name="TextBox 2">
            <a:extLst>
              <a:ext uri="{FF2B5EF4-FFF2-40B4-BE49-F238E27FC236}">
                <a16:creationId xmlns:a16="http://schemas.microsoft.com/office/drawing/2014/main" id="{46D48764-47A6-63B4-CF7C-FFCB128D1CF0}"/>
              </a:ext>
            </a:extLst>
          </p:cNvPr>
          <p:cNvSpPr txBox="1"/>
          <p:nvPr/>
        </p:nvSpPr>
        <p:spPr>
          <a:xfrm>
            <a:off x="186557" y="144954"/>
            <a:ext cx="8747632" cy="461665"/>
          </a:xfrm>
          <a:prstGeom prst="rect">
            <a:avLst/>
          </a:prstGeom>
          <a:noFill/>
        </p:spPr>
        <p:txBody>
          <a:bodyPr wrap="square" lIns="0" tIns="0" rIns="0" bIns="0" rtlCol="0" anchor="t">
            <a:spAutoFit/>
          </a:bodyPr>
          <a:lstStyle/>
          <a:p>
            <a:pPr rtl="0"/>
            <a:r>
              <a:rPr lang="ja-JP" altLang="en-US" sz="3000" b="1" dirty="0">
                <a:solidFill>
                  <a:schemeClr val="bg1"/>
                </a:solidFill>
                <a:latin typeface="Calibri Light"/>
                <a:ea typeface="Meiryo" panose="020B0604030504040204" pitchFamily="34" charset="-128"/>
                <a:cs typeface="Calibri"/>
              </a:rPr>
              <a:t>環境への影響に照準を合わせている企業</a:t>
            </a:r>
            <a:endParaRPr lang="ja-JP" altLang="en-US" sz="3000" b="1" dirty="0">
              <a:solidFill>
                <a:schemeClr val="bg1"/>
              </a:solidFill>
              <a:latin typeface="Meiryo" panose="020B0604030504040204" pitchFamily="34" charset="-128"/>
              <a:ea typeface="Meiryo" panose="020B0604030504040204" pitchFamily="34" charset="-128"/>
              <a:cs typeface="Calibri"/>
            </a:endParaRPr>
          </a:p>
        </p:txBody>
      </p:sp>
    </p:spTree>
    <p:extLst>
      <p:ext uri="{BB962C8B-B14F-4D97-AF65-F5344CB8AC3E}">
        <p14:creationId xmlns:p14="http://schemas.microsoft.com/office/powerpoint/2010/main" val="2174368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63C6F14A-8366-4AF2-A36C-24F7C702FAE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5" name="Rectangle 4">
            <a:extLst>
              <a:ext uri="{FF2B5EF4-FFF2-40B4-BE49-F238E27FC236}">
                <a16:creationId xmlns:a16="http://schemas.microsoft.com/office/drawing/2014/main" id="{B9504B96-4FF7-7DB3-CEEB-06AB328AD075}"/>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 name="Title 1">
            <a:extLst>
              <a:ext uri="{FF2B5EF4-FFF2-40B4-BE49-F238E27FC236}">
                <a16:creationId xmlns:a16="http://schemas.microsoft.com/office/drawing/2014/main" id="{A2E53623-4F04-F11F-13A8-454E0655E4F4}"/>
              </a:ext>
            </a:extLst>
          </p:cNvPr>
          <p:cNvSpPr>
            <a:spLocks noGrp="1"/>
          </p:cNvSpPr>
          <p:nvPr>
            <p:ph type="title"/>
          </p:nvPr>
        </p:nvSpPr>
        <p:spPr>
          <a:xfrm>
            <a:off x="368490" y="365760"/>
            <a:ext cx="8407020" cy="398571"/>
          </a:xfrm>
        </p:spPr>
        <p:txBody>
          <a:bodyPr rtlCol="0"/>
          <a:lstStyle/>
          <a:p>
            <a:pPr rtl="0"/>
            <a:r>
              <a:rPr lang="ja-JP" altLang="en-US" dirty="0">
                <a:solidFill>
                  <a:schemeClr val="bg1"/>
                </a:solidFill>
                <a:ea typeface="Meiryo" panose="020B0604030504040204" pitchFamily="34" charset="-128"/>
              </a:rPr>
              <a:t>サステナビリティに対する考え方 </a:t>
            </a:r>
          </a:p>
        </p:txBody>
      </p:sp>
      <p:pic>
        <p:nvPicPr>
          <p:cNvPr id="4" name="Graphic 3" descr="Brain in head with solid fill">
            <a:extLst>
              <a:ext uri="{FF2B5EF4-FFF2-40B4-BE49-F238E27FC236}">
                <a16:creationId xmlns:a16="http://schemas.microsoft.com/office/drawing/2014/main" id="{77C637B8-6C17-A5A0-7931-F59B1E03CA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5686" y="2739042"/>
            <a:ext cx="2232628" cy="2232626"/>
          </a:xfrm>
          <a:prstGeom prst="rect">
            <a:avLst/>
          </a:prstGeom>
        </p:spPr>
      </p:pic>
      <p:sp>
        <p:nvSpPr>
          <p:cNvPr id="6" name="Arc 5">
            <a:extLst>
              <a:ext uri="{FF2B5EF4-FFF2-40B4-BE49-F238E27FC236}">
                <a16:creationId xmlns:a16="http://schemas.microsoft.com/office/drawing/2014/main" id="{EC50929A-7EF9-C2B1-9F71-BC1F17CCEFA6}"/>
              </a:ext>
            </a:extLst>
          </p:cNvPr>
          <p:cNvSpPr/>
          <p:nvPr/>
        </p:nvSpPr>
        <p:spPr>
          <a:xfrm>
            <a:off x="1323974" y="2219325"/>
            <a:ext cx="6391278" cy="6391276"/>
          </a:xfrm>
          <a:prstGeom prst="arc">
            <a:avLst>
              <a:gd name="adj1" fmla="val 12284403"/>
              <a:gd name="adj2" fmla="val 20141363"/>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7" name="TextBox 6">
            <a:extLst>
              <a:ext uri="{FF2B5EF4-FFF2-40B4-BE49-F238E27FC236}">
                <a16:creationId xmlns:a16="http://schemas.microsoft.com/office/drawing/2014/main" id="{55D607FE-8386-6090-5DB5-57BF9D039353}"/>
              </a:ext>
            </a:extLst>
          </p:cNvPr>
          <p:cNvSpPr txBox="1"/>
          <p:nvPr/>
        </p:nvSpPr>
        <p:spPr>
          <a:xfrm>
            <a:off x="2266950" y="1272589"/>
            <a:ext cx="4610100" cy="477054"/>
          </a:xfrm>
          <a:prstGeom prst="rect">
            <a:avLst/>
          </a:prstGeom>
          <a:noFill/>
        </p:spPr>
        <p:txBody>
          <a:bodyPr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900" b="1" i="0" u="none" strike="noStrike" kern="1200" cap="none" spc="200" normalizeH="0" dirty="0">
                <a:ln>
                  <a:noFill/>
                </a:ln>
                <a:solidFill>
                  <a:srgbClr val="FFFFFF"/>
                </a:solidFill>
                <a:effectLst/>
                <a:uLnTx/>
                <a:uFillTx/>
                <a:latin typeface="Artifakt ElementOfc"/>
                <a:ea typeface="Meiryo" panose="020B0604030504040204" pitchFamily="34" charset="-128"/>
                <a:cs typeface="+mn-cs"/>
              </a:rPr>
              <a:t>問いかける</a:t>
            </a:r>
            <a:br>
              <a:rPr kumimoji="0" lang="ja-JP" altLang="en-US" sz="900" b="1" i="0" u="none" strike="noStrike" kern="1200" cap="none" spc="200" normalizeH="0" baseline="0" dirty="0">
                <a:ln>
                  <a:noFill/>
                </a:ln>
                <a:solidFill>
                  <a:srgbClr val="FFFFFF"/>
                </a:solidFill>
                <a:effectLst/>
                <a:uLnTx/>
                <a:uFillTx/>
                <a:latin typeface="Artifakt ElementOfc"/>
                <a:ea typeface="Meiryo" panose="020B0604030504040204" pitchFamily="34" charset="-128"/>
                <a:cs typeface="+mn-cs"/>
              </a:rPr>
            </a:br>
            <a:r>
              <a:rPr lang="ja-JP" altLang="en-US" sz="11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単に「ずっとそうしてきたから」という理由で</a:t>
            </a:r>
            <a:br>
              <a:rPr kumimoji="0" lang="ja-JP" altLang="en-US" sz="11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rPr>
            </a:br>
            <a:r>
              <a:rPr lang="ja-JP" altLang="en-US" sz="1100" b="0" i="0" u="none" strike="noStrike" kern="1200" cap="none" spc="0" normalizeH="0" dirty="0">
                <a:ln>
                  <a:noFill/>
                </a:ln>
                <a:solidFill>
                  <a:srgbClr val="FFFFFF"/>
                </a:solidFill>
                <a:effectLst/>
                <a:uLnTx/>
                <a:uFillTx/>
                <a:latin typeface="Artifakt ElementOfc"/>
                <a:ea typeface="Meiryo" panose="020B0604030504040204" pitchFamily="34" charset="-128"/>
                <a:cs typeface="+mn-cs"/>
              </a:rPr>
              <a:t>同じやり方にこだわる必要はありません。 </a:t>
            </a:r>
          </a:p>
        </p:txBody>
      </p:sp>
      <p:sp>
        <p:nvSpPr>
          <p:cNvPr id="23" name="Oval 22">
            <a:extLst>
              <a:ext uri="{FF2B5EF4-FFF2-40B4-BE49-F238E27FC236}">
                <a16:creationId xmlns:a16="http://schemas.microsoft.com/office/drawing/2014/main" id="{84C46B07-DF22-33EE-7119-4B8B14F557F5}"/>
              </a:ext>
            </a:extLst>
          </p:cNvPr>
          <p:cNvSpPr/>
          <p:nvPr/>
        </p:nvSpPr>
        <p:spPr>
          <a:xfrm flipH="1">
            <a:off x="6789662" y="3248025"/>
            <a:ext cx="735156" cy="73515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5" name="Freeform 225">
            <a:extLst>
              <a:ext uri="{FF2B5EF4-FFF2-40B4-BE49-F238E27FC236}">
                <a16:creationId xmlns:a16="http://schemas.microsoft.com/office/drawing/2014/main" id="{2D2A0710-4494-106B-568C-4FCA792077DF}"/>
              </a:ext>
            </a:extLst>
          </p:cNvPr>
          <p:cNvSpPr>
            <a:spLocks noEditPoints="1"/>
          </p:cNvSpPr>
          <p:nvPr/>
        </p:nvSpPr>
        <p:spPr bwMode="auto">
          <a:xfrm>
            <a:off x="6939361" y="3452474"/>
            <a:ext cx="435759" cy="326256"/>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6" name="Freeform 226">
            <a:extLst>
              <a:ext uri="{FF2B5EF4-FFF2-40B4-BE49-F238E27FC236}">
                <a16:creationId xmlns:a16="http://schemas.microsoft.com/office/drawing/2014/main" id="{82FBEABC-5E8B-DFD0-9E19-6DF795F750E5}"/>
              </a:ext>
            </a:extLst>
          </p:cNvPr>
          <p:cNvSpPr>
            <a:spLocks noEditPoints="1"/>
          </p:cNvSpPr>
          <p:nvPr/>
        </p:nvSpPr>
        <p:spPr bwMode="auto">
          <a:xfrm>
            <a:off x="7011598" y="3629037"/>
            <a:ext cx="65440" cy="6542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7" name="Freeform 227">
            <a:extLst>
              <a:ext uri="{FF2B5EF4-FFF2-40B4-BE49-F238E27FC236}">
                <a16:creationId xmlns:a16="http://schemas.microsoft.com/office/drawing/2014/main" id="{10BC181D-A651-9E04-7C3C-3DFE0F9AC492}"/>
              </a:ext>
            </a:extLst>
          </p:cNvPr>
          <p:cNvSpPr>
            <a:spLocks noEditPoints="1"/>
          </p:cNvSpPr>
          <p:nvPr/>
        </p:nvSpPr>
        <p:spPr bwMode="auto">
          <a:xfrm>
            <a:off x="7172932" y="3490375"/>
            <a:ext cx="48597" cy="4848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28" name="Freeform 228">
            <a:extLst>
              <a:ext uri="{FF2B5EF4-FFF2-40B4-BE49-F238E27FC236}">
                <a16:creationId xmlns:a16="http://schemas.microsoft.com/office/drawing/2014/main" id="{B6F5076F-F4D9-51DB-8AA7-FF36C2A96D80}"/>
              </a:ext>
            </a:extLst>
          </p:cNvPr>
          <p:cNvSpPr>
            <a:spLocks noEditPoints="1"/>
          </p:cNvSpPr>
          <p:nvPr/>
        </p:nvSpPr>
        <p:spPr bwMode="auto">
          <a:xfrm>
            <a:off x="7301175" y="3603949"/>
            <a:ext cx="35747" cy="35692"/>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16" name="Oval 15">
            <a:extLst>
              <a:ext uri="{FF2B5EF4-FFF2-40B4-BE49-F238E27FC236}">
                <a16:creationId xmlns:a16="http://schemas.microsoft.com/office/drawing/2014/main" id="{FE5488B8-4264-1CAD-9C13-825D40D5624C}"/>
              </a:ext>
            </a:extLst>
          </p:cNvPr>
          <p:cNvSpPr/>
          <p:nvPr/>
        </p:nvSpPr>
        <p:spPr>
          <a:xfrm flipH="1">
            <a:off x="1619182" y="3248025"/>
            <a:ext cx="735156" cy="73515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33" name="Freeform 221">
            <a:extLst>
              <a:ext uri="{FF2B5EF4-FFF2-40B4-BE49-F238E27FC236}">
                <a16:creationId xmlns:a16="http://schemas.microsoft.com/office/drawing/2014/main" id="{CFF69C2E-8ED2-0220-FBDC-3AB1AC8D6834}"/>
              </a:ext>
            </a:extLst>
          </p:cNvPr>
          <p:cNvSpPr>
            <a:spLocks noChangeAspect="1" noEditPoints="1"/>
          </p:cNvSpPr>
          <p:nvPr/>
        </p:nvSpPr>
        <p:spPr bwMode="auto">
          <a:xfrm>
            <a:off x="1768881" y="3455239"/>
            <a:ext cx="435759" cy="320729"/>
          </a:xfrm>
          <a:custGeom>
            <a:avLst/>
            <a:gdLst>
              <a:gd name="T0" fmla="*/ 2561 w 3920"/>
              <a:gd name="T1" fmla="*/ 390 h 2891"/>
              <a:gd name="T2" fmla="*/ 1740 w 3920"/>
              <a:gd name="T3" fmla="*/ 365 h 2891"/>
              <a:gd name="T4" fmla="*/ 792 w 3920"/>
              <a:gd name="T5" fmla="*/ 77 h 2891"/>
              <a:gd name="T6" fmla="*/ 573 w 3920"/>
              <a:gd name="T7" fmla="*/ 1767 h 2891"/>
              <a:gd name="T8" fmla="*/ 691 w 3920"/>
              <a:gd name="T9" fmla="*/ 2096 h 2891"/>
              <a:gd name="T10" fmla="*/ 990 w 3920"/>
              <a:gd name="T11" fmla="*/ 2351 h 2891"/>
              <a:gd name="T12" fmla="*/ 1287 w 3920"/>
              <a:gd name="T13" fmla="*/ 2603 h 2891"/>
              <a:gd name="T14" fmla="*/ 1605 w 3920"/>
              <a:gd name="T15" fmla="*/ 2819 h 2891"/>
              <a:gd name="T16" fmla="*/ 2137 w 3920"/>
              <a:gd name="T17" fmla="*/ 2819 h 2891"/>
              <a:gd name="T18" fmla="*/ 2446 w 3920"/>
              <a:gd name="T19" fmla="*/ 2677 h 2891"/>
              <a:gd name="T20" fmla="*/ 2777 w 3920"/>
              <a:gd name="T21" fmla="*/ 2448 h 2891"/>
              <a:gd name="T22" fmla="*/ 3253 w 3920"/>
              <a:gd name="T23" fmla="*/ 2008 h 2891"/>
              <a:gd name="T24" fmla="*/ 3395 w 3920"/>
              <a:gd name="T25" fmla="*/ 1770 h 2891"/>
              <a:gd name="T26" fmla="*/ 196 w 3920"/>
              <a:gd name="T27" fmla="*/ 1448 h 2891"/>
              <a:gd name="T28" fmla="*/ 777 w 3920"/>
              <a:gd name="T29" fmla="*/ 1905 h 2891"/>
              <a:gd name="T30" fmla="*/ 978 w 3920"/>
              <a:gd name="T31" fmla="*/ 1820 h 2891"/>
              <a:gd name="T32" fmla="*/ 1087 w 3920"/>
              <a:gd name="T33" fmla="*/ 2227 h 2891"/>
              <a:gd name="T34" fmla="*/ 1312 w 3920"/>
              <a:gd name="T35" fmla="*/ 2155 h 2891"/>
              <a:gd name="T36" fmla="*/ 1373 w 3920"/>
              <a:gd name="T37" fmla="*/ 2411 h 2891"/>
              <a:gd name="T38" fmla="*/ 1609 w 3920"/>
              <a:gd name="T39" fmla="*/ 2407 h 2891"/>
              <a:gd name="T40" fmla="*/ 1808 w 3920"/>
              <a:gd name="T41" fmla="*/ 2725 h 2891"/>
              <a:gd name="T42" fmla="*/ 1720 w 3920"/>
              <a:gd name="T43" fmla="*/ 2630 h 2891"/>
              <a:gd name="T44" fmla="*/ 3074 w 3920"/>
              <a:gd name="T45" fmla="*/ 1999 h 2891"/>
              <a:gd name="T46" fmla="*/ 2839 w 3920"/>
              <a:gd name="T47" fmla="*/ 2195 h 2891"/>
              <a:gd name="T48" fmla="*/ 2463 w 3920"/>
              <a:gd name="T49" fmla="*/ 2113 h 2891"/>
              <a:gd name="T50" fmla="*/ 2521 w 3920"/>
              <a:gd name="T51" fmla="*/ 2487 h 2891"/>
              <a:gd name="T52" fmla="*/ 2173 w 3920"/>
              <a:gd name="T53" fmla="*/ 2353 h 2891"/>
              <a:gd name="T54" fmla="*/ 2162 w 3920"/>
              <a:gd name="T55" fmla="*/ 2348 h 2891"/>
              <a:gd name="T56" fmla="*/ 2151 w 3920"/>
              <a:gd name="T57" fmla="*/ 2344 h 2891"/>
              <a:gd name="T58" fmla="*/ 2140 w 3920"/>
              <a:gd name="T59" fmla="*/ 2342 h 2891"/>
              <a:gd name="T60" fmla="*/ 2128 w 3920"/>
              <a:gd name="T61" fmla="*/ 2342 h 2891"/>
              <a:gd name="T62" fmla="*/ 2117 w 3920"/>
              <a:gd name="T63" fmla="*/ 2344 h 2891"/>
              <a:gd name="T64" fmla="*/ 2106 w 3920"/>
              <a:gd name="T65" fmla="*/ 2347 h 2891"/>
              <a:gd name="T66" fmla="*/ 2096 w 3920"/>
              <a:gd name="T67" fmla="*/ 2351 h 2891"/>
              <a:gd name="T68" fmla="*/ 2086 w 3920"/>
              <a:gd name="T69" fmla="*/ 2357 h 2891"/>
              <a:gd name="T70" fmla="*/ 2077 w 3920"/>
              <a:gd name="T71" fmla="*/ 2365 h 2891"/>
              <a:gd name="T72" fmla="*/ 2069 w 3920"/>
              <a:gd name="T73" fmla="*/ 2374 h 2891"/>
              <a:gd name="T74" fmla="*/ 2065 w 3920"/>
              <a:gd name="T75" fmla="*/ 2381 h 2891"/>
              <a:gd name="T76" fmla="*/ 2060 w 3920"/>
              <a:gd name="T77" fmla="*/ 2392 h 2891"/>
              <a:gd name="T78" fmla="*/ 2056 w 3920"/>
              <a:gd name="T79" fmla="*/ 2403 h 2891"/>
              <a:gd name="T80" fmla="*/ 2054 w 3920"/>
              <a:gd name="T81" fmla="*/ 2414 h 2891"/>
              <a:gd name="T82" fmla="*/ 2054 w 3920"/>
              <a:gd name="T83" fmla="*/ 2425 h 2891"/>
              <a:gd name="T84" fmla="*/ 2056 w 3920"/>
              <a:gd name="T85" fmla="*/ 2437 h 2891"/>
              <a:gd name="T86" fmla="*/ 2059 w 3920"/>
              <a:gd name="T87" fmla="*/ 2448 h 2891"/>
              <a:gd name="T88" fmla="*/ 2063 w 3920"/>
              <a:gd name="T89" fmla="*/ 2458 h 2891"/>
              <a:gd name="T90" fmla="*/ 2069 w 3920"/>
              <a:gd name="T91" fmla="*/ 2468 h 2891"/>
              <a:gd name="T92" fmla="*/ 2077 w 3920"/>
              <a:gd name="T93" fmla="*/ 2477 h 2891"/>
              <a:gd name="T94" fmla="*/ 2086 w 3920"/>
              <a:gd name="T95" fmla="*/ 2484 h 2891"/>
              <a:gd name="T96" fmla="*/ 2213 w 3920"/>
              <a:gd name="T97" fmla="*/ 2680 h 2891"/>
              <a:gd name="T98" fmla="*/ 1469 w 3920"/>
              <a:gd name="T99" fmla="*/ 2143 h 2891"/>
              <a:gd name="T100" fmla="*/ 758 w 3920"/>
              <a:gd name="T101" fmla="*/ 1681 h 2891"/>
              <a:gd name="T102" fmla="*/ 1776 w 3920"/>
              <a:gd name="T103" fmla="*/ 613 h 2891"/>
              <a:gd name="T104" fmla="*/ 2005 w 3920"/>
              <a:gd name="T105" fmla="*/ 1147 h 2891"/>
              <a:gd name="T106" fmla="*/ 3078 w 3920"/>
              <a:gd name="T107" fmla="*/ 1995 h 2891"/>
              <a:gd name="T108" fmla="*/ 2644 w 3920"/>
              <a:gd name="T109" fmla="*/ 1046 h 2891"/>
              <a:gd name="T110" fmla="*/ 1554 w 3920"/>
              <a:gd name="T111" fmla="*/ 1253 h 2891"/>
              <a:gd name="T112" fmla="*/ 2705 w 3920"/>
              <a:gd name="T113" fmla="*/ 636 h 2891"/>
              <a:gd name="T114" fmla="*/ 3724 w 3920"/>
              <a:gd name="T115" fmla="*/ 1414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2891">
                <a:moveTo>
                  <a:pt x="3899" y="1403"/>
                </a:moveTo>
                <a:cubicBezTo>
                  <a:pt x="3128" y="43"/>
                  <a:pt x="3128" y="43"/>
                  <a:pt x="3128" y="43"/>
                </a:cubicBezTo>
                <a:cubicBezTo>
                  <a:pt x="3118" y="25"/>
                  <a:pt x="3100" y="11"/>
                  <a:pt x="3079" y="6"/>
                </a:cubicBezTo>
                <a:cubicBezTo>
                  <a:pt x="3058" y="0"/>
                  <a:pt x="3036" y="4"/>
                  <a:pt x="3018" y="15"/>
                </a:cubicBezTo>
                <a:cubicBezTo>
                  <a:pt x="2588" y="284"/>
                  <a:pt x="2588" y="284"/>
                  <a:pt x="2588" y="284"/>
                </a:cubicBezTo>
                <a:cubicBezTo>
                  <a:pt x="2551" y="306"/>
                  <a:pt x="2540" y="354"/>
                  <a:pt x="2561" y="390"/>
                </a:cubicBezTo>
                <a:cubicBezTo>
                  <a:pt x="2602" y="460"/>
                  <a:pt x="2602" y="460"/>
                  <a:pt x="2602" y="460"/>
                </a:cubicBezTo>
                <a:cubicBezTo>
                  <a:pt x="2401" y="428"/>
                  <a:pt x="2401" y="428"/>
                  <a:pt x="2401" y="428"/>
                </a:cubicBezTo>
                <a:cubicBezTo>
                  <a:pt x="2291" y="410"/>
                  <a:pt x="2175" y="418"/>
                  <a:pt x="2068" y="450"/>
                </a:cubicBezTo>
                <a:cubicBezTo>
                  <a:pt x="2061" y="452"/>
                  <a:pt x="2054" y="454"/>
                  <a:pt x="2047" y="456"/>
                </a:cubicBezTo>
                <a:cubicBezTo>
                  <a:pt x="2034" y="445"/>
                  <a:pt x="2017" y="434"/>
                  <a:pt x="1997" y="423"/>
                </a:cubicBezTo>
                <a:cubicBezTo>
                  <a:pt x="1922" y="380"/>
                  <a:pt x="1833" y="360"/>
                  <a:pt x="1740" y="365"/>
                </a:cubicBezTo>
                <a:cubicBezTo>
                  <a:pt x="1632" y="370"/>
                  <a:pt x="1476" y="403"/>
                  <a:pt x="1354" y="433"/>
                </a:cubicBezTo>
                <a:cubicBezTo>
                  <a:pt x="1359" y="424"/>
                  <a:pt x="1359" y="424"/>
                  <a:pt x="1359" y="424"/>
                </a:cubicBezTo>
                <a:cubicBezTo>
                  <a:pt x="1380" y="387"/>
                  <a:pt x="1369" y="340"/>
                  <a:pt x="1332" y="317"/>
                </a:cubicBezTo>
                <a:cubicBezTo>
                  <a:pt x="902" y="49"/>
                  <a:pt x="902" y="49"/>
                  <a:pt x="902" y="49"/>
                </a:cubicBezTo>
                <a:cubicBezTo>
                  <a:pt x="884" y="37"/>
                  <a:pt x="862" y="34"/>
                  <a:pt x="841" y="39"/>
                </a:cubicBezTo>
                <a:cubicBezTo>
                  <a:pt x="820" y="44"/>
                  <a:pt x="802" y="58"/>
                  <a:pt x="792" y="77"/>
                </a:cubicBezTo>
                <a:cubicBezTo>
                  <a:pt x="21" y="1437"/>
                  <a:pt x="21" y="1437"/>
                  <a:pt x="21" y="1437"/>
                </a:cubicBezTo>
                <a:cubicBezTo>
                  <a:pt x="0" y="1474"/>
                  <a:pt x="12" y="1521"/>
                  <a:pt x="49" y="1543"/>
                </a:cubicBezTo>
                <a:cubicBezTo>
                  <a:pt x="465" y="1794"/>
                  <a:pt x="465" y="1794"/>
                  <a:pt x="465" y="1794"/>
                </a:cubicBezTo>
                <a:cubicBezTo>
                  <a:pt x="477" y="1802"/>
                  <a:pt x="491" y="1806"/>
                  <a:pt x="505" y="1806"/>
                </a:cubicBezTo>
                <a:cubicBezTo>
                  <a:pt x="512" y="1806"/>
                  <a:pt x="518" y="1805"/>
                  <a:pt x="525" y="1803"/>
                </a:cubicBezTo>
                <a:cubicBezTo>
                  <a:pt x="545" y="1798"/>
                  <a:pt x="563" y="1785"/>
                  <a:pt x="573" y="1767"/>
                </a:cubicBezTo>
                <a:cubicBezTo>
                  <a:pt x="603" y="1716"/>
                  <a:pt x="603" y="1716"/>
                  <a:pt x="603" y="1716"/>
                </a:cubicBezTo>
                <a:cubicBezTo>
                  <a:pt x="605" y="1724"/>
                  <a:pt x="608" y="1732"/>
                  <a:pt x="612" y="1739"/>
                </a:cubicBezTo>
                <a:cubicBezTo>
                  <a:pt x="623" y="1765"/>
                  <a:pt x="636" y="1788"/>
                  <a:pt x="651" y="1808"/>
                </a:cubicBezTo>
                <a:cubicBezTo>
                  <a:pt x="644" y="1820"/>
                  <a:pt x="644" y="1820"/>
                  <a:pt x="644" y="1820"/>
                </a:cubicBezTo>
                <a:cubicBezTo>
                  <a:pt x="616" y="1864"/>
                  <a:pt x="606" y="1916"/>
                  <a:pt x="614" y="1967"/>
                </a:cubicBezTo>
                <a:cubicBezTo>
                  <a:pt x="623" y="2018"/>
                  <a:pt x="650" y="2064"/>
                  <a:pt x="691" y="2096"/>
                </a:cubicBezTo>
                <a:cubicBezTo>
                  <a:pt x="760" y="2150"/>
                  <a:pt x="760" y="2150"/>
                  <a:pt x="760" y="2150"/>
                </a:cubicBezTo>
                <a:cubicBezTo>
                  <a:pt x="796" y="2179"/>
                  <a:pt x="842" y="2195"/>
                  <a:pt x="889" y="2195"/>
                </a:cubicBezTo>
                <a:cubicBezTo>
                  <a:pt x="890" y="2195"/>
                  <a:pt x="891" y="2195"/>
                  <a:pt x="892" y="2195"/>
                </a:cubicBezTo>
                <a:cubicBezTo>
                  <a:pt x="898" y="2195"/>
                  <a:pt x="904" y="2194"/>
                  <a:pt x="910" y="2194"/>
                </a:cubicBezTo>
                <a:cubicBezTo>
                  <a:pt x="910" y="2203"/>
                  <a:pt x="911" y="2212"/>
                  <a:pt x="913" y="2222"/>
                </a:cubicBezTo>
                <a:cubicBezTo>
                  <a:pt x="922" y="2273"/>
                  <a:pt x="949" y="2319"/>
                  <a:pt x="990" y="2351"/>
                </a:cubicBezTo>
                <a:cubicBezTo>
                  <a:pt x="1058" y="2405"/>
                  <a:pt x="1058" y="2405"/>
                  <a:pt x="1058" y="2405"/>
                </a:cubicBezTo>
                <a:cubicBezTo>
                  <a:pt x="1095" y="2434"/>
                  <a:pt x="1141" y="2449"/>
                  <a:pt x="1187" y="2449"/>
                </a:cubicBezTo>
                <a:cubicBezTo>
                  <a:pt x="1189" y="2449"/>
                  <a:pt x="1190" y="2449"/>
                  <a:pt x="1191" y="2449"/>
                </a:cubicBezTo>
                <a:cubicBezTo>
                  <a:pt x="1197" y="2449"/>
                  <a:pt x="1202" y="2449"/>
                  <a:pt x="1208" y="2448"/>
                </a:cubicBezTo>
                <a:cubicBezTo>
                  <a:pt x="1208" y="2457"/>
                  <a:pt x="1209" y="2465"/>
                  <a:pt x="1210" y="2473"/>
                </a:cubicBezTo>
                <a:cubicBezTo>
                  <a:pt x="1219" y="2525"/>
                  <a:pt x="1246" y="2571"/>
                  <a:pt x="1287" y="2603"/>
                </a:cubicBezTo>
                <a:cubicBezTo>
                  <a:pt x="1356" y="2656"/>
                  <a:pt x="1356" y="2656"/>
                  <a:pt x="1356" y="2656"/>
                </a:cubicBezTo>
                <a:cubicBezTo>
                  <a:pt x="1392" y="2685"/>
                  <a:pt x="1438" y="2701"/>
                  <a:pt x="1485" y="2701"/>
                </a:cubicBezTo>
                <a:cubicBezTo>
                  <a:pt x="1486" y="2701"/>
                  <a:pt x="1487" y="2701"/>
                  <a:pt x="1489" y="2701"/>
                </a:cubicBezTo>
                <a:cubicBezTo>
                  <a:pt x="1501" y="2701"/>
                  <a:pt x="1514" y="2699"/>
                  <a:pt x="1527" y="2697"/>
                </a:cubicBezTo>
                <a:cubicBezTo>
                  <a:pt x="1527" y="2699"/>
                  <a:pt x="1527" y="2702"/>
                  <a:pt x="1528" y="2705"/>
                </a:cubicBezTo>
                <a:cubicBezTo>
                  <a:pt x="1536" y="2751"/>
                  <a:pt x="1563" y="2792"/>
                  <a:pt x="1605" y="2819"/>
                </a:cubicBezTo>
                <a:cubicBezTo>
                  <a:pt x="1666" y="2858"/>
                  <a:pt x="1666" y="2858"/>
                  <a:pt x="1666" y="2858"/>
                </a:cubicBezTo>
                <a:cubicBezTo>
                  <a:pt x="1699" y="2880"/>
                  <a:pt x="1739" y="2891"/>
                  <a:pt x="1779" y="2891"/>
                </a:cubicBezTo>
                <a:cubicBezTo>
                  <a:pt x="1821" y="2891"/>
                  <a:pt x="1864" y="2878"/>
                  <a:pt x="1898" y="2854"/>
                </a:cubicBezTo>
                <a:cubicBezTo>
                  <a:pt x="1946" y="2821"/>
                  <a:pt x="1946" y="2821"/>
                  <a:pt x="1946" y="2821"/>
                </a:cubicBezTo>
                <a:cubicBezTo>
                  <a:pt x="1976" y="2800"/>
                  <a:pt x="1997" y="2774"/>
                  <a:pt x="2009" y="2744"/>
                </a:cubicBezTo>
                <a:cubicBezTo>
                  <a:pt x="2137" y="2819"/>
                  <a:pt x="2137" y="2819"/>
                  <a:pt x="2137" y="2819"/>
                </a:cubicBezTo>
                <a:cubicBezTo>
                  <a:pt x="2139" y="2820"/>
                  <a:pt x="2141" y="2821"/>
                  <a:pt x="2143" y="2822"/>
                </a:cubicBezTo>
                <a:cubicBezTo>
                  <a:pt x="2171" y="2835"/>
                  <a:pt x="2201" y="2842"/>
                  <a:pt x="2232" y="2842"/>
                </a:cubicBezTo>
                <a:cubicBezTo>
                  <a:pt x="2249" y="2842"/>
                  <a:pt x="2266" y="2840"/>
                  <a:pt x="2282" y="2835"/>
                </a:cubicBezTo>
                <a:cubicBezTo>
                  <a:pt x="2329" y="2824"/>
                  <a:pt x="2370" y="2796"/>
                  <a:pt x="2399" y="2758"/>
                </a:cubicBezTo>
                <a:cubicBezTo>
                  <a:pt x="2417" y="2733"/>
                  <a:pt x="2429" y="2705"/>
                  <a:pt x="2435" y="2677"/>
                </a:cubicBezTo>
                <a:cubicBezTo>
                  <a:pt x="2438" y="2677"/>
                  <a:pt x="2442" y="2677"/>
                  <a:pt x="2446" y="2677"/>
                </a:cubicBezTo>
                <a:cubicBezTo>
                  <a:pt x="2455" y="2677"/>
                  <a:pt x="2464" y="2677"/>
                  <a:pt x="2473" y="2676"/>
                </a:cubicBezTo>
                <a:cubicBezTo>
                  <a:pt x="2535" y="2669"/>
                  <a:pt x="2592" y="2641"/>
                  <a:pt x="2635" y="2595"/>
                </a:cubicBezTo>
                <a:cubicBezTo>
                  <a:pt x="2637" y="2593"/>
                  <a:pt x="2637" y="2593"/>
                  <a:pt x="2637" y="2593"/>
                </a:cubicBezTo>
                <a:cubicBezTo>
                  <a:pt x="2676" y="2552"/>
                  <a:pt x="2700" y="2500"/>
                  <a:pt x="2706" y="2445"/>
                </a:cubicBezTo>
                <a:cubicBezTo>
                  <a:pt x="2721" y="2448"/>
                  <a:pt x="2736" y="2449"/>
                  <a:pt x="2752" y="2449"/>
                </a:cubicBezTo>
                <a:cubicBezTo>
                  <a:pt x="2760" y="2449"/>
                  <a:pt x="2768" y="2449"/>
                  <a:pt x="2777" y="2448"/>
                </a:cubicBezTo>
                <a:cubicBezTo>
                  <a:pt x="2834" y="2442"/>
                  <a:pt x="2888" y="2416"/>
                  <a:pt x="2928" y="2374"/>
                </a:cubicBezTo>
                <a:cubicBezTo>
                  <a:pt x="2975" y="2326"/>
                  <a:pt x="2999" y="2261"/>
                  <a:pt x="2997" y="2194"/>
                </a:cubicBezTo>
                <a:cubicBezTo>
                  <a:pt x="3001" y="2194"/>
                  <a:pt x="3005" y="2194"/>
                  <a:pt x="3009" y="2193"/>
                </a:cubicBezTo>
                <a:cubicBezTo>
                  <a:pt x="3076" y="2187"/>
                  <a:pt x="3139" y="2157"/>
                  <a:pt x="3186" y="2109"/>
                </a:cubicBezTo>
                <a:cubicBezTo>
                  <a:pt x="3190" y="2105"/>
                  <a:pt x="3190" y="2105"/>
                  <a:pt x="3190" y="2105"/>
                </a:cubicBezTo>
                <a:cubicBezTo>
                  <a:pt x="3218" y="2077"/>
                  <a:pt x="3239" y="2044"/>
                  <a:pt x="3253" y="2008"/>
                </a:cubicBezTo>
                <a:cubicBezTo>
                  <a:pt x="3267" y="1972"/>
                  <a:pt x="3274" y="1935"/>
                  <a:pt x="3273" y="1897"/>
                </a:cubicBezTo>
                <a:cubicBezTo>
                  <a:pt x="3272" y="1859"/>
                  <a:pt x="3264" y="1822"/>
                  <a:pt x="3248" y="1788"/>
                </a:cubicBezTo>
                <a:cubicBezTo>
                  <a:pt x="3247" y="1785"/>
                  <a:pt x="3246" y="1783"/>
                  <a:pt x="3245" y="1781"/>
                </a:cubicBezTo>
                <a:cubicBezTo>
                  <a:pt x="3270" y="1745"/>
                  <a:pt x="3292" y="1708"/>
                  <a:pt x="3310" y="1670"/>
                </a:cubicBezTo>
                <a:cubicBezTo>
                  <a:pt x="3347" y="1733"/>
                  <a:pt x="3347" y="1733"/>
                  <a:pt x="3347" y="1733"/>
                </a:cubicBezTo>
                <a:cubicBezTo>
                  <a:pt x="3357" y="1751"/>
                  <a:pt x="3375" y="1765"/>
                  <a:pt x="3395" y="1770"/>
                </a:cubicBezTo>
                <a:cubicBezTo>
                  <a:pt x="3402" y="1771"/>
                  <a:pt x="3408" y="1772"/>
                  <a:pt x="3415" y="1772"/>
                </a:cubicBezTo>
                <a:cubicBezTo>
                  <a:pt x="3429" y="1772"/>
                  <a:pt x="3443" y="1768"/>
                  <a:pt x="3455" y="1761"/>
                </a:cubicBezTo>
                <a:cubicBezTo>
                  <a:pt x="3871" y="1510"/>
                  <a:pt x="3871" y="1510"/>
                  <a:pt x="3871" y="1510"/>
                </a:cubicBezTo>
                <a:cubicBezTo>
                  <a:pt x="3908" y="1488"/>
                  <a:pt x="3920" y="1440"/>
                  <a:pt x="3899" y="1403"/>
                </a:cubicBezTo>
                <a:close/>
                <a:moveTo>
                  <a:pt x="478" y="1618"/>
                </a:moveTo>
                <a:cubicBezTo>
                  <a:pt x="196" y="1448"/>
                  <a:pt x="196" y="1448"/>
                  <a:pt x="196" y="1448"/>
                </a:cubicBezTo>
                <a:cubicBezTo>
                  <a:pt x="888" y="226"/>
                  <a:pt x="888" y="226"/>
                  <a:pt x="888" y="226"/>
                </a:cubicBezTo>
                <a:cubicBezTo>
                  <a:pt x="1184" y="410"/>
                  <a:pt x="1184" y="410"/>
                  <a:pt x="1184" y="410"/>
                </a:cubicBezTo>
                <a:lnTo>
                  <a:pt x="478" y="1618"/>
                </a:lnTo>
                <a:close/>
                <a:moveTo>
                  <a:pt x="857" y="2026"/>
                </a:moveTo>
                <a:cubicBezTo>
                  <a:pt x="789" y="1972"/>
                  <a:pt x="789" y="1972"/>
                  <a:pt x="789" y="1972"/>
                </a:cubicBezTo>
                <a:cubicBezTo>
                  <a:pt x="768" y="1956"/>
                  <a:pt x="763" y="1927"/>
                  <a:pt x="777" y="1905"/>
                </a:cubicBezTo>
                <a:cubicBezTo>
                  <a:pt x="777" y="1905"/>
                  <a:pt x="777" y="1905"/>
                  <a:pt x="777" y="1905"/>
                </a:cubicBezTo>
                <a:cubicBezTo>
                  <a:pt x="817" y="1842"/>
                  <a:pt x="817" y="1842"/>
                  <a:pt x="817" y="1842"/>
                </a:cubicBezTo>
                <a:cubicBezTo>
                  <a:pt x="817" y="1842"/>
                  <a:pt x="817" y="1841"/>
                  <a:pt x="817" y="1841"/>
                </a:cubicBezTo>
                <a:cubicBezTo>
                  <a:pt x="834" y="1815"/>
                  <a:pt x="862" y="1797"/>
                  <a:pt x="893" y="1793"/>
                </a:cubicBezTo>
                <a:cubicBezTo>
                  <a:pt x="898" y="1793"/>
                  <a:pt x="902" y="1792"/>
                  <a:pt x="907" y="1792"/>
                </a:cubicBezTo>
                <a:cubicBezTo>
                  <a:pt x="933" y="1792"/>
                  <a:pt x="958" y="1802"/>
                  <a:pt x="978" y="1820"/>
                </a:cubicBezTo>
                <a:cubicBezTo>
                  <a:pt x="1001" y="1841"/>
                  <a:pt x="1013" y="1869"/>
                  <a:pt x="1013" y="1900"/>
                </a:cubicBezTo>
                <a:cubicBezTo>
                  <a:pt x="1012" y="1931"/>
                  <a:pt x="999" y="1959"/>
                  <a:pt x="975" y="1979"/>
                </a:cubicBezTo>
                <a:cubicBezTo>
                  <a:pt x="922" y="2025"/>
                  <a:pt x="922" y="2025"/>
                  <a:pt x="922" y="2025"/>
                </a:cubicBezTo>
                <a:cubicBezTo>
                  <a:pt x="903" y="2041"/>
                  <a:pt x="876" y="2041"/>
                  <a:pt x="857" y="2026"/>
                </a:cubicBezTo>
                <a:close/>
                <a:moveTo>
                  <a:pt x="1156" y="2281"/>
                </a:moveTo>
                <a:cubicBezTo>
                  <a:pt x="1087" y="2227"/>
                  <a:pt x="1087" y="2227"/>
                  <a:pt x="1087" y="2227"/>
                </a:cubicBezTo>
                <a:cubicBezTo>
                  <a:pt x="1066" y="2211"/>
                  <a:pt x="1061" y="2182"/>
                  <a:pt x="1076" y="2159"/>
                </a:cubicBezTo>
                <a:cubicBezTo>
                  <a:pt x="1076" y="2159"/>
                  <a:pt x="1076" y="2159"/>
                  <a:pt x="1076" y="2159"/>
                </a:cubicBezTo>
                <a:cubicBezTo>
                  <a:pt x="1116" y="2096"/>
                  <a:pt x="1116" y="2096"/>
                  <a:pt x="1116" y="2096"/>
                </a:cubicBezTo>
                <a:cubicBezTo>
                  <a:pt x="1133" y="2070"/>
                  <a:pt x="1160" y="2052"/>
                  <a:pt x="1191" y="2048"/>
                </a:cubicBezTo>
                <a:cubicBezTo>
                  <a:pt x="1223" y="2044"/>
                  <a:pt x="1254" y="2054"/>
                  <a:pt x="1277" y="2075"/>
                </a:cubicBezTo>
                <a:cubicBezTo>
                  <a:pt x="1300" y="2096"/>
                  <a:pt x="1312" y="2124"/>
                  <a:pt x="1312" y="2155"/>
                </a:cubicBezTo>
                <a:cubicBezTo>
                  <a:pt x="1311" y="2186"/>
                  <a:pt x="1298" y="2214"/>
                  <a:pt x="1274" y="2234"/>
                </a:cubicBezTo>
                <a:cubicBezTo>
                  <a:pt x="1220" y="2280"/>
                  <a:pt x="1220" y="2280"/>
                  <a:pt x="1220" y="2280"/>
                </a:cubicBezTo>
                <a:cubicBezTo>
                  <a:pt x="1202" y="2295"/>
                  <a:pt x="1175" y="2296"/>
                  <a:pt x="1156" y="2281"/>
                </a:cubicBezTo>
                <a:close/>
                <a:moveTo>
                  <a:pt x="1453" y="2532"/>
                </a:moveTo>
                <a:cubicBezTo>
                  <a:pt x="1385" y="2479"/>
                  <a:pt x="1385" y="2479"/>
                  <a:pt x="1385" y="2479"/>
                </a:cubicBezTo>
                <a:cubicBezTo>
                  <a:pt x="1364" y="2462"/>
                  <a:pt x="1359" y="2433"/>
                  <a:pt x="1373" y="2411"/>
                </a:cubicBezTo>
                <a:cubicBezTo>
                  <a:pt x="1373" y="2411"/>
                  <a:pt x="1373" y="2411"/>
                  <a:pt x="1373" y="2411"/>
                </a:cubicBezTo>
                <a:cubicBezTo>
                  <a:pt x="1413" y="2348"/>
                  <a:pt x="1413" y="2348"/>
                  <a:pt x="1413" y="2348"/>
                </a:cubicBezTo>
                <a:cubicBezTo>
                  <a:pt x="1430" y="2321"/>
                  <a:pt x="1458" y="2304"/>
                  <a:pt x="1489" y="2300"/>
                </a:cubicBezTo>
                <a:cubicBezTo>
                  <a:pt x="1494" y="2299"/>
                  <a:pt x="1498" y="2299"/>
                  <a:pt x="1503" y="2299"/>
                </a:cubicBezTo>
                <a:cubicBezTo>
                  <a:pt x="1529" y="2299"/>
                  <a:pt x="1555" y="2308"/>
                  <a:pt x="1574" y="2326"/>
                </a:cubicBezTo>
                <a:cubicBezTo>
                  <a:pt x="1597" y="2347"/>
                  <a:pt x="1610" y="2376"/>
                  <a:pt x="1609" y="2407"/>
                </a:cubicBezTo>
                <a:cubicBezTo>
                  <a:pt x="1608" y="2438"/>
                  <a:pt x="1595" y="2466"/>
                  <a:pt x="1571" y="2486"/>
                </a:cubicBezTo>
                <a:cubicBezTo>
                  <a:pt x="1518" y="2531"/>
                  <a:pt x="1518" y="2531"/>
                  <a:pt x="1518" y="2531"/>
                </a:cubicBezTo>
                <a:cubicBezTo>
                  <a:pt x="1499" y="2547"/>
                  <a:pt x="1472" y="2547"/>
                  <a:pt x="1453" y="2532"/>
                </a:cubicBezTo>
                <a:close/>
                <a:moveTo>
                  <a:pt x="1863" y="2685"/>
                </a:moveTo>
                <a:cubicBezTo>
                  <a:pt x="1862" y="2687"/>
                  <a:pt x="1860" y="2689"/>
                  <a:pt x="1856" y="2692"/>
                </a:cubicBezTo>
                <a:cubicBezTo>
                  <a:pt x="1808" y="2725"/>
                  <a:pt x="1808" y="2725"/>
                  <a:pt x="1808" y="2725"/>
                </a:cubicBezTo>
                <a:cubicBezTo>
                  <a:pt x="1793" y="2736"/>
                  <a:pt x="1767" y="2736"/>
                  <a:pt x="1751" y="2726"/>
                </a:cubicBezTo>
                <a:cubicBezTo>
                  <a:pt x="1691" y="2686"/>
                  <a:pt x="1691" y="2686"/>
                  <a:pt x="1691" y="2686"/>
                </a:cubicBezTo>
                <a:cubicBezTo>
                  <a:pt x="1685" y="2683"/>
                  <a:pt x="1683" y="2679"/>
                  <a:pt x="1683" y="2678"/>
                </a:cubicBezTo>
                <a:cubicBezTo>
                  <a:pt x="1683" y="2678"/>
                  <a:pt x="1684" y="2677"/>
                  <a:pt x="1685" y="2676"/>
                </a:cubicBezTo>
                <a:cubicBezTo>
                  <a:pt x="1685" y="2676"/>
                  <a:pt x="1685" y="2676"/>
                  <a:pt x="1685" y="2676"/>
                </a:cubicBezTo>
                <a:cubicBezTo>
                  <a:pt x="1720" y="2630"/>
                  <a:pt x="1720" y="2630"/>
                  <a:pt x="1720" y="2630"/>
                </a:cubicBezTo>
                <a:cubicBezTo>
                  <a:pt x="1737" y="2608"/>
                  <a:pt x="1752" y="2607"/>
                  <a:pt x="1757" y="2607"/>
                </a:cubicBezTo>
                <a:cubicBezTo>
                  <a:pt x="1764" y="2607"/>
                  <a:pt x="1773" y="2608"/>
                  <a:pt x="1781" y="2612"/>
                </a:cubicBezTo>
                <a:cubicBezTo>
                  <a:pt x="1822" y="2635"/>
                  <a:pt x="1822" y="2635"/>
                  <a:pt x="1822" y="2635"/>
                </a:cubicBezTo>
                <a:cubicBezTo>
                  <a:pt x="1851" y="2658"/>
                  <a:pt x="1862" y="2678"/>
                  <a:pt x="1863" y="2685"/>
                </a:cubicBezTo>
                <a:close/>
                <a:moveTo>
                  <a:pt x="3078" y="1995"/>
                </a:moveTo>
                <a:cubicBezTo>
                  <a:pt x="3074" y="1999"/>
                  <a:pt x="3074" y="1999"/>
                  <a:pt x="3074" y="1999"/>
                </a:cubicBezTo>
                <a:cubicBezTo>
                  <a:pt x="3030" y="2043"/>
                  <a:pt x="2960" y="2050"/>
                  <a:pt x="2909" y="2014"/>
                </a:cubicBezTo>
                <a:cubicBezTo>
                  <a:pt x="2715" y="1880"/>
                  <a:pt x="2715" y="1880"/>
                  <a:pt x="2715" y="1880"/>
                </a:cubicBezTo>
                <a:cubicBezTo>
                  <a:pt x="2679" y="1855"/>
                  <a:pt x="2630" y="1864"/>
                  <a:pt x="2605" y="1900"/>
                </a:cubicBezTo>
                <a:cubicBezTo>
                  <a:pt x="2580" y="1935"/>
                  <a:pt x="2589" y="1985"/>
                  <a:pt x="2625" y="2009"/>
                </a:cubicBezTo>
                <a:cubicBezTo>
                  <a:pt x="2802" y="2132"/>
                  <a:pt x="2802" y="2132"/>
                  <a:pt x="2802" y="2132"/>
                </a:cubicBezTo>
                <a:cubicBezTo>
                  <a:pt x="2823" y="2147"/>
                  <a:pt x="2836" y="2169"/>
                  <a:pt x="2839" y="2195"/>
                </a:cubicBezTo>
                <a:cubicBezTo>
                  <a:pt x="2842" y="2221"/>
                  <a:pt x="2833" y="2246"/>
                  <a:pt x="2815" y="2265"/>
                </a:cubicBezTo>
                <a:cubicBezTo>
                  <a:pt x="2785" y="2296"/>
                  <a:pt x="2737" y="2301"/>
                  <a:pt x="2702" y="2276"/>
                </a:cubicBezTo>
                <a:cubicBezTo>
                  <a:pt x="2627" y="2225"/>
                  <a:pt x="2627" y="2225"/>
                  <a:pt x="2627" y="2225"/>
                </a:cubicBezTo>
                <a:cubicBezTo>
                  <a:pt x="2614" y="2214"/>
                  <a:pt x="2601" y="2203"/>
                  <a:pt x="2586" y="2194"/>
                </a:cubicBezTo>
                <a:cubicBezTo>
                  <a:pt x="2514" y="2148"/>
                  <a:pt x="2514" y="2148"/>
                  <a:pt x="2514" y="2148"/>
                </a:cubicBezTo>
                <a:cubicBezTo>
                  <a:pt x="2463" y="2113"/>
                  <a:pt x="2463" y="2113"/>
                  <a:pt x="2463" y="2113"/>
                </a:cubicBezTo>
                <a:cubicBezTo>
                  <a:pt x="2427" y="2089"/>
                  <a:pt x="2378" y="2098"/>
                  <a:pt x="2353" y="2134"/>
                </a:cubicBezTo>
                <a:cubicBezTo>
                  <a:pt x="2329" y="2170"/>
                  <a:pt x="2338" y="2219"/>
                  <a:pt x="2374" y="2244"/>
                </a:cubicBezTo>
                <a:cubicBezTo>
                  <a:pt x="2525" y="2347"/>
                  <a:pt x="2525" y="2347"/>
                  <a:pt x="2525" y="2347"/>
                </a:cubicBezTo>
                <a:cubicBezTo>
                  <a:pt x="2538" y="2362"/>
                  <a:pt x="2547" y="2381"/>
                  <a:pt x="2550" y="2401"/>
                </a:cubicBezTo>
                <a:cubicBezTo>
                  <a:pt x="2553" y="2432"/>
                  <a:pt x="2544" y="2463"/>
                  <a:pt x="2522" y="2485"/>
                </a:cubicBezTo>
                <a:cubicBezTo>
                  <a:pt x="2521" y="2487"/>
                  <a:pt x="2521" y="2487"/>
                  <a:pt x="2521" y="2487"/>
                </a:cubicBezTo>
                <a:cubicBezTo>
                  <a:pt x="2504" y="2505"/>
                  <a:pt x="2481" y="2516"/>
                  <a:pt x="2456" y="2519"/>
                </a:cubicBezTo>
                <a:cubicBezTo>
                  <a:pt x="2432" y="2521"/>
                  <a:pt x="2407" y="2515"/>
                  <a:pt x="2387" y="2501"/>
                </a:cubicBezTo>
                <a:cubicBezTo>
                  <a:pt x="2178" y="2356"/>
                  <a:pt x="2178" y="2356"/>
                  <a:pt x="2178" y="2356"/>
                </a:cubicBezTo>
                <a:cubicBezTo>
                  <a:pt x="2177" y="2356"/>
                  <a:pt x="2177" y="2356"/>
                  <a:pt x="2176" y="2355"/>
                </a:cubicBezTo>
                <a:cubicBezTo>
                  <a:pt x="2176" y="2355"/>
                  <a:pt x="2175" y="2354"/>
                  <a:pt x="2174" y="2354"/>
                </a:cubicBezTo>
                <a:cubicBezTo>
                  <a:pt x="2174" y="2354"/>
                  <a:pt x="2173" y="2353"/>
                  <a:pt x="2173" y="2353"/>
                </a:cubicBezTo>
                <a:cubicBezTo>
                  <a:pt x="2172" y="2353"/>
                  <a:pt x="2172" y="2352"/>
                  <a:pt x="2171" y="2352"/>
                </a:cubicBezTo>
                <a:cubicBezTo>
                  <a:pt x="2170" y="2352"/>
                  <a:pt x="2170" y="2351"/>
                  <a:pt x="2169" y="2351"/>
                </a:cubicBezTo>
                <a:cubicBezTo>
                  <a:pt x="2169" y="2351"/>
                  <a:pt x="2168" y="2351"/>
                  <a:pt x="2167" y="2350"/>
                </a:cubicBezTo>
                <a:cubicBezTo>
                  <a:pt x="2167" y="2350"/>
                  <a:pt x="2166" y="2350"/>
                  <a:pt x="2166" y="2349"/>
                </a:cubicBezTo>
                <a:cubicBezTo>
                  <a:pt x="2165" y="2349"/>
                  <a:pt x="2164" y="2349"/>
                  <a:pt x="2164" y="2349"/>
                </a:cubicBezTo>
                <a:cubicBezTo>
                  <a:pt x="2163" y="2348"/>
                  <a:pt x="2163" y="2348"/>
                  <a:pt x="2162" y="2348"/>
                </a:cubicBezTo>
                <a:cubicBezTo>
                  <a:pt x="2162" y="2348"/>
                  <a:pt x="2161" y="2347"/>
                  <a:pt x="2160" y="2347"/>
                </a:cubicBezTo>
                <a:cubicBezTo>
                  <a:pt x="2160" y="2347"/>
                  <a:pt x="2159" y="2347"/>
                  <a:pt x="2158" y="2346"/>
                </a:cubicBezTo>
                <a:cubicBezTo>
                  <a:pt x="2158" y="2346"/>
                  <a:pt x="2157" y="2346"/>
                  <a:pt x="2157" y="2346"/>
                </a:cubicBezTo>
                <a:cubicBezTo>
                  <a:pt x="2156" y="2346"/>
                  <a:pt x="2155" y="2345"/>
                  <a:pt x="2155" y="2345"/>
                </a:cubicBezTo>
                <a:cubicBezTo>
                  <a:pt x="2154" y="2345"/>
                  <a:pt x="2153" y="2345"/>
                  <a:pt x="2153" y="2345"/>
                </a:cubicBezTo>
                <a:cubicBezTo>
                  <a:pt x="2152" y="2345"/>
                  <a:pt x="2152" y="2344"/>
                  <a:pt x="2151" y="2344"/>
                </a:cubicBezTo>
                <a:cubicBezTo>
                  <a:pt x="2150" y="2344"/>
                  <a:pt x="2150" y="2344"/>
                  <a:pt x="2149" y="2344"/>
                </a:cubicBezTo>
                <a:cubicBezTo>
                  <a:pt x="2148" y="2344"/>
                  <a:pt x="2148" y="2344"/>
                  <a:pt x="2147" y="2344"/>
                </a:cubicBezTo>
                <a:cubicBezTo>
                  <a:pt x="2147" y="2343"/>
                  <a:pt x="2146" y="2343"/>
                  <a:pt x="2145" y="2343"/>
                </a:cubicBezTo>
                <a:cubicBezTo>
                  <a:pt x="2145" y="2343"/>
                  <a:pt x="2144" y="2343"/>
                  <a:pt x="2143" y="2343"/>
                </a:cubicBezTo>
                <a:cubicBezTo>
                  <a:pt x="2143" y="2343"/>
                  <a:pt x="2142" y="2343"/>
                  <a:pt x="2142" y="2343"/>
                </a:cubicBezTo>
                <a:cubicBezTo>
                  <a:pt x="2141" y="2343"/>
                  <a:pt x="2140" y="2343"/>
                  <a:pt x="2140" y="2342"/>
                </a:cubicBezTo>
                <a:cubicBezTo>
                  <a:pt x="2139" y="2342"/>
                  <a:pt x="2138" y="2342"/>
                  <a:pt x="2138" y="2342"/>
                </a:cubicBezTo>
                <a:cubicBezTo>
                  <a:pt x="2137" y="2342"/>
                  <a:pt x="2136" y="2342"/>
                  <a:pt x="2136" y="2342"/>
                </a:cubicBezTo>
                <a:cubicBezTo>
                  <a:pt x="2135" y="2342"/>
                  <a:pt x="2135" y="2342"/>
                  <a:pt x="2134" y="2342"/>
                </a:cubicBezTo>
                <a:cubicBezTo>
                  <a:pt x="2133" y="2342"/>
                  <a:pt x="2133" y="2342"/>
                  <a:pt x="2132" y="2342"/>
                </a:cubicBezTo>
                <a:cubicBezTo>
                  <a:pt x="2131" y="2342"/>
                  <a:pt x="2131" y="2342"/>
                  <a:pt x="2130" y="2342"/>
                </a:cubicBezTo>
                <a:cubicBezTo>
                  <a:pt x="2130" y="2342"/>
                  <a:pt x="2129" y="2342"/>
                  <a:pt x="2128" y="2342"/>
                </a:cubicBezTo>
                <a:cubicBezTo>
                  <a:pt x="2128" y="2342"/>
                  <a:pt x="2127" y="2342"/>
                  <a:pt x="2126" y="2342"/>
                </a:cubicBezTo>
                <a:cubicBezTo>
                  <a:pt x="2126" y="2342"/>
                  <a:pt x="2125" y="2343"/>
                  <a:pt x="2125" y="2343"/>
                </a:cubicBezTo>
                <a:cubicBezTo>
                  <a:pt x="2124" y="2343"/>
                  <a:pt x="2123" y="2343"/>
                  <a:pt x="2123" y="2343"/>
                </a:cubicBezTo>
                <a:cubicBezTo>
                  <a:pt x="2122" y="2343"/>
                  <a:pt x="2121" y="2343"/>
                  <a:pt x="2121" y="2343"/>
                </a:cubicBezTo>
                <a:cubicBezTo>
                  <a:pt x="2120" y="2343"/>
                  <a:pt x="2120" y="2343"/>
                  <a:pt x="2119" y="2343"/>
                </a:cubicBezTo>
                <a:cubicBezTo>
                  <a:pt x="2118" y="2343"/>
                  <a:pt x="2118" y="2344"/>
                  <a:pt x="2117" y="2344"/>
                </a:cubicBezTo>
                <a:cubicBezTo>
                  <a:pt x="2116" y="2344"/>
                  <a:pt x="2116" y="2344"/>
                  <a:pt x="2115" y="2344"/>
                </a:cubicBezTo>
                <a:cubicBezTo>
                  <a:pt x="2115" y="2344"/>
                  <a:pt x="2114" y="2344"/>
                  <a:pt x="2113" y="2345"/>
                </a:cubicBezTo>
                <a:cubicBezTo>
                  <a:pt x="2113" y="2345"/>
                  <a:pt x="2112" y="2345"/>
                  <a:pt x="2112" y="2345"/>
                </a:cubicBezTo>
                <a:cubicBezTo>
                  <a:pt x="2111" y="2345"/>
                  <a:pt x="2110" y="2345"/>
                  <a:pt x="2110" y="2346"/>
                </a:cubicBezTo>
                <a:cubicBezTo>
                  <a:pt x="2109" y="2346"/>
                  <a:pt x="2109" y="2346"/>
                  <a:pt x="2108" y="2346"/>
                </a:cubicBezTo>
                <a:cubicBezTo>
                  <a:pt x="2107" y="2346"/>
                  <a:pt x="2107" y="2347"/>
                  <a:pt x="2106" y="2347"/>
                </a:cubicBezTo>
                <a:cubicBezTo>
                  <a:pt x="2106" y="2347"/>
                  <a:pt x="2105" y="2347"/>
                  <a:pt x="2104" y="2347"/>
                </a:cubicBezTo>
                <a:cubicBezTo>
                  <a:pt x="2104" y="2348"/>
                  <a:pt x="2103" y="2348"/>
                  <a:pt x="2103" y="2348"/>
                </a:cubicBezTo>
                <a:cubicBezTo>
                  <a:pt x="2102" y="2348"/>
                  <a:pt x="2101" y="2349"/>
                  <a:pt x="2101" y="2349"/>
                </a:cubicBezTo>
                <a:cubicBezTo>
                  <a:pt x="2100" y="2349"/>
                  <a:pt x="2100" y="2349"/>
                  <a:pt x="2099" y="2350"/>
                </a:cubicBezTo>
                <a:cubicBezTo>
                  <a:pt x="2099" y="2350"/>
                  <a:pt x="2098" y="2350"/>
                  <a:pt x="2097" y="2351"/>
                </a:cubicBezTo>
                <a:cubicBezTo>
                  <a:pt x="2097" y="2351"/>
                  <a:pt x="2096" y="2351"/>
                  <a:pt x="2096" y="2351"/>
                </a:cubicBezTo>
                <a:cubicBezTo>
                  <a:pt x="2095" y="2352"/>
                  <a:pt x="2095" y="2352"/>
                  <a:pt x="2094" y="2352"/>
                </a:cubicBezTo>
                <a:cubicBezTo>
                  <a:pt x="2093" y="2353"/>
                  <a:pt x="2093" y="2353"/>
                  <a:pt x="2092" y="2353"/>
                </a:cubicBezTo>
                <a:cubicBezTo>
                  <a:pt x="2092" y="2354"/>
                  <a:pt x="2091" y="2354"/>
                  <a:pt x="2091" y="2354"/>
                </a:cubicBezTo>
                <a:cubicBezTo>
                  <a:pt x="2090" y="2355"/>
                  <a:pt x="2090" y="2355"/>
                  <a:pt x="2089" y="2355"/>
                </a:cubicBezTo>
                <a:cubicBezTo>
                  <a:pt x="2089" y="2356"/>
                  <a:pt x="2088" y="2356"/>
                  <a:pt x="2088" y="2356"/>
                </a:cubicBezTo>
                <a:cubicBezTo>
                  <a:pt x="2087" y="2357"/>
                  <a:pt x="2087" y="2357"/>
                  <a:pt x="2086" y="2357"/>
                </a:cubicBezTo>
                <a:cubicBezTo>
                  <a:pt x="2085" y="2358"/>
                  <a:pt x="2085" y="2358"/>
                  <a:pt x="2084" y="2359"/>
                </a:cubicBezTo>
                <a:cubicBezTo>
                  <a:pt x="2084" y="2359"/>
                  <a:pt x="2083" y="2359"/>
                  <a:pt x="2083" y="2360"/>
                </a:cubicBezTo>
                <a:cubicBezTo>
                  <a:pt x="2082" y="2360"/>
                  <a:pt x="2082" y="2361"/>
                  <a:pt x="2081" y="2361"/>
                </a:cubicBezTo>
                <a:cubicBezTo>
                  <a:pt x="2081" y="2362"/>
                  <a:pt x="2080" y="2362"/>
                  <a:pt x="2080" y="2362"/>
                </a:cubicBezTo>
                <a:cubicBezTo>
                  <a:pt x="2079" y="2363"/>
                  <a:pt x="2079" y="2363"/>
                  <a:pt x="2078" y="2364"/>
                </a:cubicBezTo>
                <a:cubicBezTo>
                  <a:pt x="2078" y="2364"/>
                  <a:pt x="2078" y="2365"/>
                  <a:pt x="2077" y="2365"/>
                </a:cubicBezTo>
                <a:cubicBezTo>
                  <a:pt x="2077" y="2366"/>
                  <a:pt x="2076" y="2366"/>
                  <a:pt x="2076" y="2367"/>
                </a:cubicBezTo>
                <a:cubicBezTo>
                  <a:pt x="2075" y="2367"/>
                  <a:pt x="2075" y="2368"/>
                  <a:pt x="2074" y="2368"/>
                </a:cubicBezTo>
                <a:cubicBezTo>
                  <a:pt x="2074" y="2369"/>
                  <a:pt x="2073" y="2369"/>
                  <a:pt x="2073" y="2369"/>
                </a:cubicBezTo>
                <a:cubicBezTo>
                  <a:pt x="2073" y="2370"/>
                  <a:pt x="2072" y="2371"/>
                  <a:pt x="2072" y="2371"/>
                </a:cubicBezTo>
                <a:cubicBezTo>
                  <a:pt x="2071" y="2372"/>
                  <a:pt x="2071" y="2372"/>
                  <a:pt x="2070" y="2373"/>
                </a:cubicBezTo>
                <a:cubicBezTo>
                  <a:pt x="2070" y="2373"/>
                  <a:pt x="2070" y="2374"/>
                  <a:pt x="2069" y="2374"/>
                </a:cubicBezTo>
                <a:cubicBezTo>
                  <a:pt x="2069" y="2375"/>
                  <a:pt x="2069" y="2375"/>
                  <a:pt x="2068" y="2376"/>
                </a:cubicBezTo>
                <a:cubicBezTo>
                  <a:pt x="2068" y="2376"/>
                  <a:pt x="2068" y="2376"/>
                  <a:pt x="2068" y="2376"/>
                </a:cubicBezTo>
                <a:cubicBezTo>
                  <a:pt x="2068" y="2376"/>
                  <a:pt x="2068" y="2376"/>
                  <a:pt x="2068" y="2376"/>
                </a:cubicBezTo>
                <a:cubicBezTo>
                  <a:pt x="2068" y="2377"/>
                  <a:pt x="2067" y="2377"/>
                  <a:pt x="2067" y="2377"/>
                </a:cubicBezTo>
                <a:cubicBezTo>
                  <a:pt x="2067" y="2378"/>
                  <a:pt x="2066" y="2379"/>
                  <a:pt x="2066" y="2379"/>
                </a:cubicBezTo>
                <a:cubicBezTo>
                  <a:pt x="2066" y="2380"/>
                  <a:pt x="2065" y="2380"/>
                  <a:pt x="2065" y="2381"/>
                </a:cubicBezTo>
                <a:cubicBezTo>
                  <a:pt x="2065" y="2381"/>
                  <a:pt x="2064" y="2382"/>
                  <a:pt x="2064" y="2383"/>
                </a:cubicBezTo>
                <a:cubicBezTo>
                  <a:pt x="2064" y="2383"/>
                  <a:pt x="2063" y="2384"/>
                  <a:pt x="2063" y="2384"/>
                </a:cubicBezTo>
                <a:cubicBezTo>
                  <a:pt x="2063" y="2385"/>
                  <a:pt x="2062" y="2386"/>
                  <a:pt x="2062" y="2386"/>
                </a:cubicBezTo>
                <a:cubicBezTo>
                  <a:pt x="2062" y="2387"/>
                  <a:pt x="2061" y="2387"/>
                  <a:pt x="2061" y="2388"/>
                </a:cubicBezTo>
                <a:cubicBezTo>
                  <a:pt x="2061" y="2389"/>
                  <a:pt x="2061" y="2389"/>
                  <a:pt x="2060" y="2390"/>
                </a:cubicBezTo>
                <a:cubicBezTo>
                  <a:pt x="2060" y="2390"/>
                  <a:pt x="2060" y="2391"/>
                  <a:pt x="2060" y="2392"/>
                </a:cubicBezTo>
                <a:cubicBezTo>
                  <a:pt x="2059" y="2392"/>
                  <a:pt x="2059" y="2393"/>
                  <a:pt x="2059" y="2393"/>
                </a:cubicBezTo>
                <a:cubicBezTo>
                  <a:pt x="2059" y="2394"/>
                  <a:pt x="2058" y="2395"/>
                  <a:pt x="2058" y="2395"/>
                </a:cubicBezTo>
                <a:cubicBezTo>
                  <a:pt x="2058" y="2396"/>
                  <a:pt x="2058" y="2396"/>
                  <a:pt x="2058" y="2397"/>
                </a:cubicBezTo>
                <a:cubicBezTo>
                  <a:pt x="2057" y="2398"/>
                  <a:pt x="2057" y="2398"/>
                  <a:pt x="2057" y="2399"/>
                </a:cubicBezTo>
                <a:cubicBezTo>
                  <a:pt x="2057" y="2400"/>
                  <a:pt x="2057" y="2400"/>
                  <a:pt x="2057" y="2401"/>
                </a:cubicBezTo>
                <a:cubicBezTo>
                  <a:pt x="2056" y="2401"/>
                  <a:pt x="2056" y="2402"/>
                  <a:pt x="2056" y="2403"/>
                </a:cubicBezTo>
                <a:cubicBezTo>
                  <a:pt x="2056" y="2403"/>
                  <a:pt x="2056" y="2404"/>
                  <a:pt x="2056" y="2405"/>
                </a:cubicBezTo>
                <a:cubicBezTo>
                  <a:pt x="2055" y="2405"/>
                  <a:pt x="2055" y="2406"/>
                  <a:pt x="2055" y="2407"/>
                </a:cubicBezTo>
                <a:cubicBezTo>
                  <a:pt x="2055" y="2407"/>
                  <a:pt x="2055" y="2408"/>
                  <a:pt x="2055" y="2408"/>
                </a:cubicBezTo>
                <a:cubicBezTo>
                  <a:pt x="2055" y="2409"/>
                  <a:pt x="2055" y="2410"/>
                  <a:pt x="2055" y="2410"/>
                </a:cubicBezTo>
                <a:cubicBezTo>
                  <a:pt x="2055" y="2411"/>
                  <a:pt x="2054" y="2412"/>
                  <a:pt x="2054" y="2412"/>
                </a:cubicBezTo>
                <a:cubicBezTo>
                  <a:pt x="2054" y="2413"/>
                  <a:pt x="2054" y="2413"/>
                  <a:pt x="2054" y="2414"/>
                </a:cubicBezTo>
                <a:cubicBezTo>
                  <a:pt x="2054" y="2415"/>
                  <a:pt x="2054" y="2415"/>
                  <a:pt x="2054" y="2416"/>
                </a:cubicBezTo>
                <a:cubicBezTo>
                  <a:pt x="2054" y="2417"/>
                  <a:pt x="2054" y="2417"/>
                  <a:pt x="2054" y="2418"/>
                </a:cubicBezTo>
                <a:cubicBezTo>
                  <a:pt x="2054" y="2419"/>
                  <a:pt x="2054" y="2419"/>
                  <a:pt x="2054" y="2420"/>
                </a:cubicBezTo>
                <a:cubicBezTo>
                  <a:pt x="2054" y="2420"/>
                  <a:pt x="2054" y="2421"/>
                  <a:pt x="2054" y="2422"/>
                </a:cubicBezTo>
                <a:cubicBezTo>
                  <a:pt x="2054" y="2422"/>
                  <a:pt x="2054" y="2423"/>
                  <a:pt x="2054" y="2423"/>
                </a:cubicBezTo>
                <a:cubicBezTo>
                  <a:pt x="2054" y="2424"/>
                  <a:pt x="2054" y="2425"/>
                  <a:pt x="2054" y="2425"/>
                </a:cubicBezTo>
                <a:cubicBezTo>
                  <a:pt x="2054" y="2426"/>
                  <a:pt x="2054" y="2427"/>
                  <a:pt x="2054" y="2427"/>
                </a:cubicBezTo>
                <a:cubicBezTo>
                  <a:pt x="2054" y="2428"/>
                  <a:pt x="2054" y="2429"/>
                  <a:pt x="2054" y="2429"/>
                </a:cubicBezTo>
                <a:cubicBezTo>
                  <a:pt x="2054" y="2430"/>
                  <a:pt x="2054" y="2430"/>
                  <a:pt x="2055" y="2431"/>
                </a:cubicBezTo>
                <a:cubicBezTo>
                  <a:pt x="2055" y="2432"/>
                  <a:pt x="2055" y="2432"/>
                  <a:pt x="2055" y="2433"/>
                </a:cubicBezTo>
                <a:cubicBezTo>
                  <a:pt x="2055" y="2434"/>
                  <a:pt x="2055" y="2434"/>
                  <a:pt x="2055" y="2435"/>
                </a:cubicBezTo>
                <a:cubicBezTo>
                  <a:pt x="2055" y="2435"/>
                  <a:pt x="2055" y="2436"/>
                  <a:pt x="2056" y="2437"/>
                </a:cubicBezTo>
                <a:cubicBezTo>
                  <a:pt x="2056" y="2437"/>
                  <a:pt x="2056" y="2438"/>
                  <a:pt x="2056" y="2438"/>
                </a:cubicBezTo>
                <a:cubicBezTo>
                  <a:pt x="2056" y="2439"/>
                  <a:pt x="2056" y="2440"/>
                  <a:pt x="2056" y="2440"/>
                </a:cubicBezTo>
                <a:cubicBezTo>
                  <a:pt x="2056" y="2441"/>
                  <a:pt x="2057" y="2442"/>
                  <a:pt x="2057" y="2442"/>
                </a:cubicBezTo>
                <a:cubicBezTo>
                  <a:pt x="2057" y="2443"/>
                  <a:pt x="2057" y="2443"/>
                  <a:pt x="2057" y="2444"/>
                </a:cubicBezTo>
                <a:cubicBezTo>
                  <a:pt x="2058" y="2445"/>
                  <a:pt x="2058" y="2445"/>
                  <a:pt x="2058" y="2446"/>
                </a:cubicBezTo>
                <a:cubicBezTo>
                  <a:pt x="2058" y="2446"/>
                  <a:pt x="2058" y="2447"/>
                  <a:pt x="2059" y="2448"/>
                </a:cubicBezTo>
                <a:cubicBezTo>
                  <a:pt x="2059" y="2448"/>
                  <a:pt x="2059" y="2449"/>
                  <a:pt x="2059" y="2449"/>
                </a:cubicBezTo>
                <a:cubicBezTo>
                  <a:pt x="2059" y="2450"/>
                  <a:pt x="2060" y="2450"/>
                  <a:pt x="2060" y="2451"/>
                </a:cubicBezTo>
                <a:cubicBezTo>
                  <a:pt x="2060" y="2452"/>
                  <a:pt x="2060" y="2452"/>
                  <a:pt x="2061" y="2453"/>
                </a:cubicBezTo>
                <a:cubicBezTo>
                  <a:pt x="2061" y="2453"/>
                  <a:pt x="2061" y="2454"/>
                  <a:pt x="2061" y="2455"/>
                </a:cubicBezTo>
                <a:cubicBezTo>
                  <a:pt x="2062" y="2455"/>
                  <a:pt x="2062" y="2456"/>
                  <a:pt x="2062" y="2456"/>
                </a:cubicBezTo>
                <a:cubicBezTo>
                  <a:pt x="2063" y="2457"/>
                  <a:pt x="2063" y="2457"/>
                  <a:pt x="2063" y="2458"/>
                </a:cubicBezTo>
                <a:cubicBezTo>
                  <a:pt x="2063" y="2459"/>
                  <a:pt x="2064" y="2459"/>
                  <a:pt x="2064" y="2460"/>
                </a:cubicBezTo>
                <a:cubicBezTo>
                  <a:pt x="2064" y="2460"/>
                  <a:pt x="2065" y="2461"/>
                  <a:pt x="2065" y="2461"/>
                </a:cubicBezTo>
                <a:cubicBezTo>
                  <a:pt x="2065" y="2462"/>
                  <a:pt x="2066" y="2462"/>
                  <a:pt x="2066" y="2463"/>
                </a:cubicBezTo>
                <a:cubicBezTo>
                  <a:pt x="2066" y="2464"/>
                  <a:pt x="2067" y="2464"/>
                  <a:pt x="2067" y="2465"/>
                </a:cubicBezTo>
                <a:cubicBezTo>
                  <a:pt x="2067" y="2465"/>
                  <a:pt x="2068" y="2466"/>
                  <a:pt x="2068" y="2466"/>
                </a:cubicBezTo>
                <a:cubicBezTo>
                  <a:pt x="2069" y="2467"/>
                  <a:pt x="2069" y="2467"/>
                  <a:pt x="2069" y="2468"/>
                </a:cubicBezTo>
                <a:cubicBezTo>
                  <a:pt x="2070" y="2468"/>
                  <a:pt x="2070" y="2469"/>
                  <a:pt x="2070" y="2469"/>
                </a:cubicBezTo>
                <a:cubicBezTo>
                  <a:pt x="2071" y="2470"/>
                  <a:pt x="2071" y="2470"/>
                  <a:pt x="2072" y="2471"/>
                </a:cubicBezTo>
                <a:cubicBezTo>
                  <a:pt x="2072" y="2471"/>
                  <a:pt x="2072" y="2472"/>
                  <a:pt x="2073" y="2472"/>
                </a:cubicBezTo>
                <a:cubicBezTo>
                  <a:pt x="2073" y="2473"/>
                  <a:pt x="2074" y="2473"/>
                  <a:pt x="2074" y="2474"/>
                </a:cubicBezTo>
                <a:cubicBezTo>
                  <a:pt x="2075" y="2474"/>
                  <a:pt x="2075" y="2475"/>
                  <a:pt x="2076" y="2475"/>
                </a:cubicBezTo>
                <a:cubicBezTo>
                  <a:pt x="2076" y="2476"/>
                  <a:pt x="2076" y="2476"/>
                  <a:pt x="2077" y="2477"/>
                </a:cubicBezTo>
                <a:cubicBezTo>
                  <a:pt x="2077" y="2477"/>
                  <a:pt x="2078" y="2478"/>
                  <a:pt x="2078" y="2478"/>
                </a:cubicBezTo>
                <a:cubicBezTo>
                  <a:pt x="2079" y="2478"/>
                  <a:pt x="2079" y="2479"/>
                  <a:pt x="2080" y="2479"/>
                </a:cubicBezTo>
                <a:cubicBezTo>
                  <a:pt x="2080" y="2480"/>
                  <a:pt x="2081" y="2480"/>
                  <a:pt x="2081" y="2481"/>
                </a:cubicBezTo>
                <a:cubicBezTo>
                  <a:pt x="2082" y="2481"/>
                  <a:pt x="2082" y="2482"/>
                  <a:pt x="2083" y="2482"/>
                </a:cubicBezTo>
                <a:cubicBezTo>
                  <a:pt x="2083" y="2482"/>
                  <a:pt x="2084" y="2483"/>
                  <a:pt x="2084" y="2483"/>
                </a:cubicBezTo>
                <a:cubicBezTo>
                  <a:pt x="2085" y="2484"/>
                  <a:pt x="2085" y="2484"/>
                  <a:pt x="2086" y="2484"/>
                </a:cubicBezTo>
                <a:cubicBezTo>
                  <a:pt x="2086" y="2485"/>
                  <a:pt x="2087" y="2485"/>
                  <a:pt x="2087" y="2485"/>
                </a:cubicBezTo>
                <a:cubicBezTo>
                  <a:pt x="2251" y="2601"/>
                  <a:pt x="2251" y="2601"/>
                  <a:pt x="2251" y="2601"/>
                </a:cubicBezTo>
                <a:cubicBezTo>
                  <a:pt x="2253" y="2602"/>
                  <a:pt x="2254" y="2603"/>
                  <a:pt x="2255" y="2603"/>
                </a:cubicBezTo>
                <a:cubicBezTo>
                  <a:pt x="2269" y="2612"/>
                  <a:pt x="2278" y="2623"/>
                  <a:pt x="2280" y="2635"/>
                </a:cubicBezTo>
                <a:cubicBezTo>
                  <a:pt x="2282" y="2644"/>
                  <a:pt x="2279" y="2654"/>
                  <a:pt x="2272" y="2664"/>
                </a:cubicBezTo>
                <a:cubicBezTo>
                  <a:pt x="2258" y="2682"/>
                  <a:pt x="2234" y="2689"/>
                  <a:pt x="2213" y="2680"/>
                </a:cubicBezTo>
                <a:cubicBezTo>
                  <a:pt x="1909" y="2504"/>
                  <a:pt x="1909" y="2504"/>
                  <a:pt x="1909" y="2504"/>
                </a:cubicBezTo>
                <a:cubicBezTo>
                  <a:pt x="1890" y="2490"/>
                  <a:pt x="1871" y="2479"/>
                  <a:pt x="1852" y="2470"/>
                </a:cubicBezTo>
                <a:cubicBezTo>
                  <a:pt x="1766" y="2420"/>
                  <a:pt x="1766" y="2420"/>
                  <a:pt x="1766" y="2420"/>
                </a:cubicBezTo>
                <a:cubicBezTo>
                  <a:pt x="1766" y="2417"/>
                  <a:pt x="1767" y="2413"/>
                  <a:pt x="1767" y="2409"/>
                </a:cubicBezTo>
                <a:cubicBezTo>
                  <a:pt x="1768" y="2333"/>
                  <a:pt x="1736" y="2261"/>
                  <a:pt x="1680" y="2210"/>
                </a:cubicBezTo>
                <a:cubicBezTo>
                  <a:pt x="1623" y="2157"/>
                  <a:pt x="1546" y="2133"/>
                  <a:pt x="1469" y="2143"/>
                </a:cubicBezTo>
                <a:cubicBezTo>
                  <a:pt x="1466" y="2073"/>
                  <a:pt x="1435" y="2006"/>
                  <a:pt x="1383" y="1958"/>
                </a:cubicBezTo>
                <a:cubicBezTo>
                  <a:pt x="1325" y="1906"/>
                  <a:pt x="1248" y="1882"/>
                  <a:pt x="1171" y="1892"/>
                </a:cubicBezTo>
                <a:cubicBezTo>
                  <a:pt x="1171" y="1892"/>
                  <a:pt x="1170" y="1892"/>
                  <a:pt x="1170" y="1892"/>
                </a:cubicBezTo>
                <a:cubicBezTo>
                  <a:pt x="1169" y="1820"/>
                  <a:pt x="1138" y="1752"/>
                  <a:pt x="1084" y="1703"/>
                </a:cubicBezTo>
                <a:cubicBezTo>
                  <a:pt x="1026" y="1651"/>
                  <a:pt x="949" y="1627"/>
                  <a:pt x="872" y="1637"/>
                </a:cubicBezTo>
                <a:cubicBezTo>
                  <a:pt x="831" y="1643"/>
                  <a:pt x="792" y="1658"/>
                  <a:pt x="758" y="1681"/>
                </a:cubicBezTo>
                <a:cubicBezTo>
                  <a:pt x="745" y="1652"/>
                  <a:pt x="738" y="1620"/>
                  <a:pt x="734" y="1594"/>
                </a:cubicBezTo>
                <a:cubicBezTo>
                  <a:pt x="728" y="1555"/>
                  <a:pt x="728" y="1520"/>
                  <a:pt x="729" y="1501"/>
                </a:cubicBezTo>
                <a:cubicBezTo>
                  <a:pt x="1241" y="624"/>
                  <a:pt x="1241" y="624"/>
                  <a:pt x="1241" y="624"/>
                </a:cubicBezTo>
                <a:cubicBezTo>
                  <a:pt x="1331" y="600"/>
                  <a:pt x="1599" y="530"/>
                  <a:pt x="1748" y="522"/>
                </a:cubicBezTo>
                <a:cubicBezTo>
                  <a:pt x="1793" y="520"/>
                  <a:pt x="1835" y="525"/>
                  <a:pt x="1873" y="539"/>
                </a:cubicBezTo>
                <a:cubicBezTo>
                  <a:pt x="1839" y="561"/>
                  <a:pt x="1806" y="586"/>
                  <a:pt x="1776" y="613"/>
                </a:cubicBezTo>
                <a:cubicBezTo>
                  <a:pt x="1346" y="1003"/>
                  <a:pt x="1346" y="1003"/>
                  <a:pt x="1346" y="1003"/>
                </a:cubicBezTo>
                <a:cubicBezTo>
                  <a:pt x="1250" y="1089"/>
                  <a:pt x="1239" y="1235"/>
                  <a:pt x="1321" y="1335"/>
                </a:cubicBezTo>
                <a:cubicBezTo>
                  <a:pt x="1358" y="1381"/>
                  <a:pt x="1412" y="1412"/>
                  <a:pt x="1471" y="1421"/>
                </a:cubicBezTo>
                <a:cubicBezTo>
                  <a:pt x="1483" y="1423"/>
                  <a:pt x="1496" y="1424"/>
                  <a:pt x="1508" y="1424"/>
                </a:cubicBezTo>
                <a:cubicBezTo>
                  <a:pt x="1555" y="1424"/>
                  <a:pt x="1601" y="1410"/>
                  <a:pt x="1640" y="1384"/>
                </a:cubicBezTo>
                <a:cubicBezTo>
                  <a:pt x="2005" y="1147"/>
                  <a:pt x="2005" y="1147"/>
                  <a:pt x="2005" y="1147"/>
                </a:cubicBezTo>
                <a:cubicBezTo>
                  <a:pt x="2086" y="1093"/>
                  <a:pt x="2183" y="1069"/>
                  <a:pt x="2279" y="1076"/>
                </a:cubicBezTo>
                <a:cubicBezTo>
                  <a:pt x="3073" y="1808"/>
                  <a:pt x="3073" y="1808"/>
                  <a:pt x="3073" y="1808"/>
                </a:cubicBezTo>
                <a:cubicBezTo>
                  <a:pt x="3077" y="1820"/>
                  <a:pt x="3085" y="1832"/>
                  <a:pt x="3096" y="1841"/>
                </a:cubicBezTo>
                <a:cubicBezTo>
                  <a:pt x="3097" y="1842"/>
                  <a:pt x="3099" y="1843"/>
                  <a:pt x="3100" y="1844"/>
                </a:cubicBezTo>
                <a:cubicBezTo>
                  <a:pt x="3110" y="1861"/>
                  <a:pt x="3115" y="1881"/>
                  <a:pt x="3115" y="1901"/>
                </a:cubicBezTo>
                <a:cubicBezTo>
                  <a:pt x="3116" y="1936"/>
                  <a:pt x="3103" y="1969"/>
                  <a:pt x="3078" y="1995"/>
                </a:cubicBezTo>
                <a:close/>
                <a:moveTo>
                  <a:pt x="3189" y="1550"/>
                </a:moveTo>
                <a:cubicBezTo>
                  <a:pt x="3180" y="1578"/>
                  <a:pt x="3164" y="1614"/>
                  <a:pt x="3139" y="1655"/>
                </a:cubicBezTo>
                <a:cubicBezTo>
                  <a:pt x="2551" y="1113"/>
                  <a:pt x="2551" y="1113"/>
                  <a:pt x="2551" y="1113"/>
                </a:cubicBezTo>
                <a:cubicBezTo>
                  <a:pt x="2555" y="1113"/>
                  <a:pt x="2555" y="1113"/>
                  <a:pt x="2555" y="1113"/>
                </a:cubicBezTo>
                <a:cubicBezTo>
                  <a:pt x="2559" y="1114"/>
                  <a:pt x="2562" y="1114"/>
                  <a:pt x="2566" y="1114"/>
                </a:cubicBezTo>
                <a:cubicBezTo>
                  <a:pt x="2605" y="1114"/>
                  <a:pt x="2638" y="1085"/>
                  <a:pt x="2644" y="1046"/>
                </a:cubicBezTo>
                <a:cubicBezTo>
                  <a:pt x="2650" y="1003"/>
                  <a:pt x="2620" y="963"/>
                  <a:pt x="2577" y="957"/>
                </a:cubicBezTo>
                <a:cubicBezTo>
                  <a:pt x="2327" y="923"/>
                  <a:pt x="2327" y="923"/>
                  <a:pt x="2327" y="923"/>
                </a:cubicBezTo>
                <a:cubicBezTo>
                  <a:pt x="2327" y="923"/>
                  <a:pt x="2326" y="923"/>
                  <a:pt x="2326" y="922"/>
                </a:cubicBezTo>
                <a:cubicBezTo>
                  <a:pt x="2325" y="922"/>
                  <a:pt x="2324" y="922"/>
                  <a:pt x="2323" y="922"/>
                </a:cubicBezTo>
                <a:cubicBezTo>
                  <a:pt x="2182" y="904"/>
                  <a:pt x="2038" y="936"/>
                  <a:pt x="1918" y="1015"/>
                </a:cubicBezTo>
                <a:cubicBezTo>
                  <a:pt x="1554" y="1253"/>
                  <a:pt x="1554" y="1253"/>
                  <a:pt x="1554" y="1253"/>
                </a:cubicBezTo>
                <a:cubicBezTo>
                  <a:pt x="1518" y="1276"/>
                  <a:pt x="1470" y="1269"/>
                  <a:pt x="1443" y="1235"/>
                </a:cubicBezTo>
                <a:cubicBezTo>
                  <a:pt x="1414" y="1200"/>
                  <a:pt x="1418" y="1150"/>
                  <a:pt x="1452" y="1119"/>
                </a:cubicBezTo>
                <a:cubicBezTo>
                  <a:pt x="1882" y="730"/>
                  <a:pt x="1882" y="730"/>
                  <a:pt x="1882" y="730"/>
                </a:cubicBezTo>
                <a:cubicBezTo>
                  <a:pt x="1948" y="671"/>
                  <a:pt x="2027" y="626"/>
                  <a:pt x="2112" y="601"/>
                </a:cubicBezTo>
                <a:cubicBezTo>
                  <a:pt x="2198" y="575"/>
                  <a:pt x="2289" y="570"/>
                  <a:pt x="2376" y="584"/>
                </a:cubicBezTo>
                <a:cubicBezTo>
                  <a:pt x="2705" y="636"/>
                  <a:pt x="2705" y="636"/>
                  <a:pt x="2705" y="636"/>
                </a:cubicBezTo>
                <a:cubicBezTo>
                  <a:pt x="3206" y="1492"/>
                  <a:pt x="3206" y="1492"/>
                  <a:pt x="3206" y="1492"/>
                </a:cubicBezTo>
                <a:cubicBezTo>
                  <a:pt x="3203" y="1506"/>
                  <a:pt x="3198" y="1526"/>
                  <a:pt x="3189" y="1550"/>
                </a:cubicBezTo>
                <a:close/>
                <a:moveTo>
                  <a:pt x="3442" y="1585"/>
                </a:moveTo>
                <a:cubicBezTo>
                  <a:pt x="2736" y="377"/>
                  <a:pt x="2736" y="377"/>
                  <a:pt x="2736" y="377"/>
                </a:cubicBezTo>
                <a:cubicBezTo>
                  <a:pt x="3032" y="193"/>
                  <a:pt x="3032" y="193"/>
                  <a:pt x="3032" y="193"/>
                </a:cubicBezTo>
                <a:cubicBezTo>
                  <a:pt x="3724" y="1414"/>
                  <a:pt x="3724" y="1414"/>
                  <a:pt x="3724" y="1414"/>
                </a:cubicBezTo>
                <a:lnTo>
                  <a:pt x="3442" y="1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9" name="Oval 8">
            <a:extLst>
              <a:ext uri="{FF2B5EF4-FFF2-40B4-BE49-F238E27FC236}">
                <a16:creationId xmlns:a16="http://schemas.microsoft.com/office/drawing/2014/main" id="{E7E0E2CF-3501-9BF9-5082-D3063BBD53F2}"/>
              </a:ext>
            </a:extLst>
          </p:cNvPr>
          <p:cNvSpPr/>
          <p:nvPr/>
        </p:nvSpPr>
        <p:spPr>
          <a:xfrm flipH="1">
            <a:off x="4204422" y="1893744"/>
            <a:ext cx="735156" cy="73515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PH" sz="16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nvGrpSpPr>
          <p:cNvPr id="35" name="Group 34">
            <a:extLst>
              <a:ext uri="{FF2B5EF4-FFF2-40B4-BE49-F238E27FC236}">
                <a16:creationId xmlns:a16="http://schemas.microsoft.com/office/drawing/2014/main" id="{712C6959-C9EB-D0D2-E45C-3E9E24639BF9}"/>
              </a:ext>
            </a:extLst>
          </p:cNvPr>
          <p:cNvGrpSpPr>
            <a:grpSpLocks noChangeAspect="1"/>
          </p:cNvGrpSpPr>
          <p:nvPr/>
        </p:nvGrpSpPr>
        <p:grpSpPr>
          <a:xfrm>
            <a:off x="4393406" y="2083101"/>
            <a:ext cx="357188" cy="356442"/>
            <a:chOff x="10031413" y="2209800"/>
            <a:chExt cx="28929012" cy="28868688"/>
          </a:xfrm>
          <a:solidFill>
            <a:schemeClr val="tx1"/>
          </a:solidFill>
        </p:grpSpPr>
        <p:sp>
          <p:nvSpPr>
            <p:cNvPr id="36" name="Freeform 251">
              <a:extLst>
                <a:ext uri="{FF2B5EF4-FFF2-40B4-BE49-F238E27FC236}">
                  <a16:creationId xmlns:a16="http://schemas.microsoft.com/office/drawing/2014/main" id="{BCC180E5-5E4C-56BB-C183-5646EF4CC292}"/>
                </a:ext>
              </a:extLst>
            </p:cNvPr>
            <p:cNvSpPr>
              <a:spLocks/>
            </p:cNvSpPr>
            <p:nvPr/>
          </p:nvSpPr>
          <p:spPr bwMode="auto">
            <a:xfrm>
              <a:off x="19780250" y="8562977"/>
              <a:ext cx="9431339" cy="10823574"/>
            </a:xfrm>
            <a:custGeom>
              <a:avLst/>
              <a:gdLst>
                <a:gd name="T0" fmla="*/ 541 w 1040"/>
                <a:gd name="T1" fmla="*/ 0 h 1196"/>
                <a:gd name="T2" fmla="*/ 0 w 1040"/>
                <a:gd name="T3" fmla="*/ 197 h 1196"/>
                <a:gd name="T4" fmla="*/ 118 w 1040"/>
                <a:gd name="T5" fmla="*/ 351 h 1196"/>
                <a:gd name="T6" fmla="*/ 521 w 1040"/>
                <a:gd name="T7" fmla="*/ 200 h 1196"/>
                <a:gd name="T8" fmla="*/ 786 w 1040"/>
                <a:gd name="T9" fmla="*/ 422 h 1196"/>
                <a:gd name="T10" fmla="*/ 786 w 1040"/>
                <a:gd name="T11" fmla="*/ 489 h 1196"/>
                <a:gd name="T12" fmla="*/ 356 w 1040"/>
                <a:gd name="T13" fmla="*/ 1122 h 1196"/>
                <a:gd name="T14" fmla="*/ 356 w 1040"/>
                <a:gd name="T15" fmla="*/ 1196 h 1196"/>
                <a:gd name="T16" fmla="*/ 595 w 1040"/>
                <a:gd name="T17" fmla="*/ 1196 h 1196"/>
                <a:gd name="T18" fmla="*/ 595 w 1040"/>
                <a:gd name="T19" fmla="*/ 1129 h 1196"/>
                <a:gd name="T20" fmla="*/ 1040 w 1040"/>
                <a:gd name="T21" fmla="*/ 479 h 1196"/>
                <a:gd name="T22" fmla="*/ 1040 w 1040"/>
                <a:gd name="T23" fmla="*/ 405 h 1196"/>
                <a:gd name="T24" fmla="*/ 541 w 1040"/>
                <a:gd name="T25"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1196">
                  <a:moveTo>
                    <a:pt x="541" y="0"/>
                  </a:moveTo>
                  <a:cubicBezTo>
                    <a:pt x="304" y="0"/>
                    <a:pt x="148" y="81"/>
                    <a:pt x="0" y="197"/>
                  </a:cubicBezTo>
                  <a:cubicBezTo>
                    <a:pt x="118" y="351"/>
                    <a:pt x="118" y="351"/>
                    <a:pt x="118" y="351"/>
                  </a:cubicBezTo>
                  <a:cubicBezTo>
                    <a:pt x="259" y="252"/>
                    <a:pt x="358" y="200"/>
                    <a:pt x="521" y="200"/>
                  </a:cubicBezTo>
                  <a:cubicBezTo>
                    <a:pt x="687" y="200"/>
                    <a:pt x="786" y="289"/>
                    <a:pt x="786" y="422"/>
                  </a:cubicBezTo>
                  <a:cubicBezTo>
                    <a:pt x="786" y="489"/>
                    <a:pt x="786" y="489"/>
                    <a:pt x="786" y="489"/>
                  </a:cubicBezTo>
                  <a:cubicBezTo>
                    <a:pt x="786" y="716"/>
                    <a:pt x="356" y="756"/>
                    <a:pt x="356" y="1122"/>
                  </a:cubicBezTo>
                  <a:cubicBezTo>
                    <a:pt x="356" y="1196"/>
                    <a:pt x="356" y="1196"/>
                    <a:pt x="356" y="1196"/>
                  </a:cubicBezTo>
                  <a:cubicBezTo>
                    <a:pt x="595" y="1196"/>
                    <a:pt x="595" y="1196"/>
                    <a:pt x="595" y="1196"/>
                  </a:cubicBezTo>
                  <a:cubicBezTo>
                    <a:pt x="595" y="1129"/>
                    <a:pt x="595" y="1129"/>
                    <a:pt x="595" y="1129"/>
                  </a:cubicBezTo>
                  <a:cubicBezTo>
                    <a:pt x="595" y="825"/>
                    <a:pt x="1040" y="820"/>
                    <a:pt x="1040" y="479"/>
                  </a:cubicBezTo>
                  <a:cubicBezTo>
                    <a:pt x="1040" y="405"/>
                    <a:pt x="1040" y="405"/>
                    <a:pt x="1040" y="405"/>
                  </a:cubicBezTo>
                  <a:cubicBezTo>
                    <a:pt x="1040" y="180"/>
                    <a:pt x="855" y="0"/>
                    <a:pt x="5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37" name="Freeform 252">
              <a:extLst>
                <a:ext uri="{FF2B5EF4-FFF2-40B4-BE49-F238E27FC236}">
                  <a16:creationId xmlns:a16="http://schemas.microsoft.com/office/drawing/2014/main" id="{0CCE1C7D-9B17-23EC-76E2-E1A878047998}"/>
                </a:ext>
              </a:extLst>
            </p:cNvPr>
            <p:cNvSpPr>
              <a:spLocks/>
            </p:cNvSpPr>
            <p:nvPr/>
          </p:nvSpPr>
          <p:spPr bwMode="auto">
            <a:xfrm>
              <a:off x="22555201" y="21639212"/>
              <a:ext cx="3092449" cy="3086100"/>
            </a:xfrm>
            <a:custGeom>
              <a:avLst/>
              <a:gdLst>
                <a:gd name="T0" fmla="*/ 171 w 341"/>
                <a:gd name="T1" fmla="*/ 0 h 341"/>
                <a:gd name="T2" fmla="*/ 0 w 341"/>
                <a:gd name="T3" fmla="*/ 171 h 341"/>
                <a:gd name="T4" fmla="*/ 171 w 341"/>
                <a:gd name="T5" fmla="*/ 341 h 341"/>
                <a:gd name="T6" fmla="*/ 341 w 341"/>
                <a:gd name="T7" fmla="*/ 171 h 341"/>
                <a:gd name="T8" fmla="*/ 171 w 341"/>
                <a:gd name="T9" fmla="*/ 0 h 341"/>
              </a:gdLst>
              <a:ahLst/>
              <a:cxnLst>
                <a:cxn ang="0">
                  <a:pos x="T0" y="T1"/>
                </a:cxn>
                <a:cxn ang="0">
                  <a:pos x="T2" y="T3"/>
                </a:cxn>
                <a:cxn ang="0">
                  <a:pos x="T4" y="T5"/>
                </a:cxn>
                <a:cxn ang="0">
                  <a:pos x="T6" y="T7"/>
                </a:cxn>
                <a:cxn ang="0">
                  <a:pos x="T8" y="T9"/>
                </a:cxn>
              </a:cxnLst>
              <a:rect l="0" t="0" r="r" b="b"/>
              <a:pathLst>
                <a:path w="341" h="341">
                  <a:moveTo>
                    <a:pt x="171" y="0"/>
                  </a:moveTo>
                  <a:cubicBezTo>
                    <a:pt x="79" y="0"/>
                    <a:pt x="0" y="77"/>
                    <a:pt x="0" y="171"/>
                  </a:cubicBezTo>
                  <a:cubicBezTo>
                    <a:pt x="0" y="267"/>
                    <a:pt x="77" y="341"/>
                    <a:pt x="171" y="341"/>
                  </a:cubicBezTo>
                  <a:cubicBezTo>
                    <a:pt x="267" y="341"/>
                    <a:pt x="341" y="267"/>
                    <a:pt x="341" y="171"/>
                  </a:cubicBezTo>
                  <a:cubicBezTo>
                    <a:pt x="341" y="77"/>
                    <a:pt x="267" y="0"/>
                    <a:pt x="17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sp>
          <p:nvSpPr>
            <p:cNvPr id="38" name="Freeform 253">
              <a:extLst>
                <a:ext uri="{FF2B5EF4-FFF2-40B4-BE49-F238E27FC236}">
                  <a16:creationId xmlns:a16="http://schemas.microsoft.com/office/drawing/2014/main" id="{FBE072EB-4F1B-38BF-761D-611C4A89D6AA}"/>
                </a:ext>
              </a:extLst>
            </p:cNvPr>
            <p:cNvSpPr>
              <a:spLocks noEditPoints="1"/>
            </p:cNvSpPr>
            <p:nvPr/>
          </p:nvSpPr>
          <p:spPr bwMode="auto">
            <a:xfrm>
              <a:off x="10031413" y="2209800"/>
              <a:ext cx="28929012" cy="28868688"/>
            </a:xfrm>
            <a:custGeom>
              <a:avLst/>
              <a:gdLst>
                <a:gd name="T0" fmla="*/ 3065 w 3190"/>
                <a:gd name="T1" fmla="*/ 974 h 3190"/>
                <a:gd name="T2" fmla="*/ 2918 w 3190"/>
                <a:gd name="T3" fmla="*/ 703 h 3190"/>
                <a:gd name="T4" fmla="*/ 2723 w 3190"/>
                <a:gd name="T5" fmla="*/ 467 h 3190"/>
                <a:gd name="T6" fmla="*/ 2487 w 3190"/>
                <a:gd name="T7" fmla="*/ 272 h 3190"/>
                <a:gd name="T8" fmla="*/ 2216 w 3190"/>
                <a:gd name="T9" fmla="*/ 125 h 3190"/>
                <a:gd name="T10" fmla="*/ 1595 w 3190"/>
                <a:gd name="T11" fmla="*/ 0 h 3190"/>
                <a:gd name="T12" fmla="*/ 974 w 3190"/>
                <a:gd name="T13" fmla="*/ 125 h 3190"/>
                <a:gd name="T14" fmla="*/ 703 w 3190"/>
                <a:gd name="T15" fmla="*/ 272 h 3190"/>
                <a:gd name="T16" fmla="*/ 467 w 3190"/>
                <a:gd name="T17" fmla="*/ 467 h 3190"/>
                <a:gd name="T18" fmla="*/ 272 w 3190"/>
                <a:gd name="T19" fmla="*/ 703 h 3190"/>
                <a:gd name="T20" fmla="*/ 125 w 3190"/>
                <a:gd name="T21" fmla="*/ 974 h 3190"/>
                <a:gd name="T22" fmla="*/ 0 w 3190"/>
                <a:gd name="T23" fmla="*/ 1595 h 3190"/>
                <a:gd name="T24" fmla="*/ 125 w 3190"/>
                <a:gd name="T25" fmla="*/ 2216 h 3190"/>
                <a:gd name="T26" fmla="*/ 272 w 3190"/>
                <a:gd name="T27" fmla="*/ 2487 h 3190"/>
                <a:gd name="T28" fmla="*/ 467 w 3190"/>
                <a:gd name="T29" fmla="*/ 2723 h 3190"/>
                <a:gd name="T30" fmla="*/ 703 w 3190"/>
                <a:gd name="T31" fmla="*/ 2918 h 3190"/>
                <a:gd name="T32" fmla="*/ 974 w 3190"/>
                <a:gd name="T33" fmla="*/ 3065 h 3190"/>
                <a:gd name="T34" fmla="*/ 1595 w 3190"/>
                <a:gd name="T35" fmla="*/ 3190 h 3190"/>
                <a:gd name="T36" fmla="*/ 2216 w 3190"/>
                <a:gd name="T37" fmla="*/ 3065 h 3190"/>
                <a:gd name="T38" fmla="*/ 2487 w 3190"/>
                <a:gd name="T39" fmla="*/ 2918 h 3190"/>
                <a:gd name="T40" fmla="*/ 2723 w 3190"/>
                <a:gd name="T41" fmla="*/ 2723 h 3190"/>
                <a:gd name="T42" fmla="*/ 2918 w 3190"/>
                <a:gd name="T43" fmla="*/ 2487 h 3190"/>
                <a:gd name="T44" fmla="*/ 3065 w 3190"/>
                <a:gd name="T45" fmla="*/ 2216 h 3190"/>
                <a:gd name="T46" fmla="*/ 3190 w 3190"/>
                <a:gd name="T47" fmla="*/ 1595 h 3190"/>
                <a:gd name="T48" fmla="*/ 3065 w 3190"/>
                <a:gd name="T49" fmla="*/ 974 h 3190"/>
                <a:gd name="T50" fmla="*/ 2875 w 3190"/>
                <a:gd name="T51" fmla="*/ 2136 h 3190"/>
                <a:gd name="T52" fmla="*/ 2577 w 3190"/>
                <a:gd name="T53" fmla="*/ 2577 h 3190"/>
                <a:gd name="T54" fmla="*/ 2136 w 3190"/>
                <a:gd name="T55" fmla="*/ 2875 h 3190"/>
                <a:gd name="T56" fmla="*/ 1595 w 3190"/>
                <a:gd name="T57" fmla="*/ 2984 h 3190"/>
                <a:gd name="T58" fmla="*/ 1054 w 3190"/>
                <a:gd name="T59" fmla="*/ 2875 h 3190"/>
                <a:gd name="T60" fmla="*/ 613 w 3190"/>
                <a:gd name="T61" fmla="*/ 2577 h 3190"/>
                <a:gd name="T62" fmla="*/ 315 w 3190"/>
                <a:gd name="T63" fmla="*/ 2136 h 3190"/>
                <a:gd name="T64" fmla="*/ 206 w 3190"/>
                <a:gd name="T65" fmla="*/ 1595 h 3190"/>
                <a:gd name="T66" fmla="*/ 315 w 3190"/>
                <a:gd name="T67" fmla="*/ 1054 h 3190"/>
                <a:gd name="T68" fmla="*/ 613 w 3190"/>
                <a:gd name="T69" fmla="*/ 613 h 3190"/>
                <a:gd name="T70" fmla="*/ 1054 w 3190"/>
                <a:gd name="T71" fmla="*/ 315 h 3190"/>
                <a:gd name="T72" fmla="*/ 1595 w 3190"/>
                <a:gd name="T73" fmla="*/ 206 h 3190"/>
                <a:gd name="T74" fmla="*/ 2136 w 3190"/>
                <a:gd name="T75" fmla="*/ 315 h 3190"/>
                <a:gd name="T76" fmla="*/ 2577 w 3190"/>
                <a:gd name="T77" fmla="*/ 613 h 3190"/>
                <a:gd name="T78" fmla="*/ 2875 w 3190"/>
                <a:gd name="T79" fmla="*/ 1054 h 3190"/>
                <a:gd name="T80" fmla="*/ 2984 w 3190"/>
                <a:gd name="T81" fmla="*/ 1595 h 3190"/>
                <a:gd name="T82" fmla="*/ 2875 w 3190"/>
                <a:gd name="T83" fmla="*/ 2136 h 3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0" h="3190">
                  <a:moveTo>
                    <a:pt x="3065" y="974"/>
                  </a:moveTo>
                  <a:cubicBezTo>
                    <a:pt x="3025" y="879"/>
                    <a:pt x="2975" y="788"/>
                    <a:pt x="2918" y="703"/>
                  </a:cubicBezTo>
                  <a:cubicBezTo>
                    <a:pt x="2861" y="619"/>
                    <a:pt x="2795" y="539"/>
                    <a:pt x="2723" y="467"/>
                  </a:cubicBezTo>
                  <a:cubicBezTo>
                    <a:pt x="2651" y="395"/>
                    <a:pt x="2571" y="329"/>
                    <a:pt x="2487" y="272"/>
                  </a:cubicBezTo>
                  <a:cubicBezTo>
                    <a:pt x="2402" y="215"/>
                    <a:pt x="2311" y="165"/>
                    <a:pt x="2216" y="125"/>
                  </a:cubicBezTo>
                  <a:cubicBezTo>
                    <a:pt x="2019" y="42"/>
                    <a:pt x="1810" y="0"/>
                    <a:pt x="1595" y="0"/>
                  </a:cubicBezTo>
                  <a:cubicBezTo>
                    <a:pt x="1380" y="0"/>
                    <a:pt x="1171" y="42"/>
                    <a:pt x="974" y="125"/>
                  </a:cubicBezTo>
                  <a:cubicBezTo>
                    <a:pt x="879" y="165"/>
                    <a:pt x="788" y="215"/>
                    <a:pt x="703" y="272"/>
                  </a:cubicBezTo>
                  <a:cubicBezTo>
                    <a:pt x="619" y="329"/>
                    <a:pt x="539" y="395"/>
                    <a:pt x="467" y="467"/>
                  </a:cubicBezTo>
                  <a:cubicBezTo>
                    <a:pt x="395" y="539"/>
                    <a:pt x="329" y="619"/>
                    <a:pt x="272" y="703"/>
                  </a:cubicBezTo>
                  <a:cubicBezTo>
                    <a:pt x="215" y="788"/>
                    <a:pt x="165" y="879"/>
                    <a:pt x="125" y="974"/>
                  </a:cubicBezTo>
                  <a:cubicBezTo>
                    <a:pt x="42" y="1171"/>
                    <a:pt x="0" y="1380"/>
                    <a:pt x="0" y="1595"/>
                  </a:cubicBezTo>
                  <a:cubicBezTo>
                    <a:pt x="0" y="1810"/>
                    <a:pt x="42" y="2019"/>
                    <a:pt x="125" y="2216"/>
                  </a:cubicBezTo>
                  <a:cubicBezTo>
                    <a:pt x="165" y="2311"/>
                    <a:pt x="215" y="2402"/>
                    <a:pt x="272" y="2487"/>
                  </a:cubicBezTo>
                  <a:cubicBezTo>
                    <a:pt x="329" y="2571"/>
                    <a:pt x="395" y="2651"/>
                    <a:pt x="467" y="2723"/>
                  </a:cubicBezTo>
                  <a:cubicBezTo>
                    <a:pt x="539" y="2795"/>
                    <a:pt x="619" y="2861"/>
                    <a:pt x="703" y="2918"/>
                  </a:cubicBezTo>
                  <a:cubicBezTo>
                    <a:pt x="788" y="2975"/>
                    <a:pt x="879" y="3025"/>
                    <a:pt x="974" y="3065"/>
                  </a:cubicBezTo>
                  <a:cubicBezTo>
                    <a:pt x="1171" y="3148"/>
                    <a:pt x="1380" y="3190"/>
                    <a:pt x="1595" y="3190"/>
                  </a:cubicBezTo>
                  <a:cubicBezTo>
                    <a:pt x="1810" y="3190"/>
                    <a:pt x="2019" y="3148"/>
                    <a:pt x="2216" y="3065"/>
                  </a:cubicBezTo>
                  <a:cubicBezTo>
                    <a:pt x="2311" y="3025"/>
                    <a:pt x="2402" y="2975"/>
                    <a:pt x="2487" y="2918"/>
                  </a:cubicBezTo>
                  <a:cubicBezTo>
                    <a:pt x="2571" y="2861"/>
                    <a:pt x="2651" y="2795"/>
                    <a:pt x="2723" y="2723"/>
                  </a:cubicBezTo>
                  <a:cubicBezTo>
                    <a:pt x="2795" y="2651"/>
                    <a:pt x="2861" y="2571"/>
                    <a:pt x="2918" y="2487"/>
                  </a:cubicBezTo>
                  <a:cubicBezTo>
                    <a:pt x="2975" y="2402"/>
                    <a:pt x="3025" y="2311"/>
                    <a:pt x="3065" y="2216"/>
                  </a:cubicBezTo>
                  <a:cubicBezTo>
                    <a:pt x="3148" y="2019"/>
                    <a:pt x="3190" y="1810"/>
                    <a:pt x="3190" y="1595"/>
                  </a:cubicBezTo>
                  <a:cubicBezTo>
                    <a:pt x="3190" y="1380"/>
                    <a:pt x="3148" y="1171"/>
                    <a:pt x="3065" y="974"/>
                  </a:cubicBezTo>
                  <a:close/>
                  <a:moveTo>
                    <a:pt x="2875" y="2136"/>
                  </a:moveTo>
                  <a:cubicBezTo>
                    <a:pt x="2805" y="2301"/>
                    <a:pt x="2705" y="2450"/>
                    <a:pt x="2577" y="2577"/>
                  </a:cubicBezTo>
                  <a:cubicBezTo>
                    <a:pt x="2450" y="2705"/>
                    <a:pt x="2301" y="2805"/>
                    <a:pt x="2136" y="2875"/>
                  </a:cubicBezTo>
                  <a:cubicBezTo>
                    <a:pt x="1965" y="2948"/>
                    <a:pt x="1783" y="2984"/>
                    <a:pt x="1595" y="2984"/>
                  </a:cubicBezTo>
                  <a:cubicBezTo>
                    <a:pt x="1407" y="2984"/>
                    <a:pt x="1225" y="2948"/>
                    <a:pt x="1054" y="2875"/>
                  </a:cubicBezTo>
                  <a:cubicBezTo>
                    <a:pt x="889" y="2805"/>
                    <a:pt x="740" y="2705"/>
                    <a:pt x="613" y="2577"/>
                  </a:cubicBezTo>
                  <a:cubicBezTo>
                    <a:pt x="485" y="2450"/>
                    <a:pt x="385" y="2301"/>
                    <a:pt x="315" y="2136"/>
                  </a:cubicBezTo>
                  <a:cubicBezTo>
                    <a:pt x="242" y="1965"/>
                    <a:pt x="206" y="1783"/>
                    <a:pt x="206" y="1595"/>
                  </a:cubicBezTo>
                  <a:cubicBezTo>
                    <a:pt x="206" y="1407"/>
                    <a:pt x="242" y="1225"/>
                    <a:pt x="315" y="1054"/>
                  </a:cubicBezTo>
                  <a:cubicBezTo>
                    <a:pt x="385" y="889"/>
                    <a:pt x="485" y="740"/>
                    <a:pt x="613" y="613"/>
                  </a:cubicBezTo>
                  <a:cubicBezTo>
                    <a:pt x="740" y="485"/>
                    <a:pt x="889" y="385"/>
                    <a:pt x="1054" y="315"/>
                  </a:cubicBezTo>
                  <a:cubicBezTo>
                    <a:pt x="1225" y="242"/>
                    <a:pt x="1407" y="206"/>
                    <a:pt x="1595" y="206"/>
                  </a:cubicBezTo>
                  <a:cubicBezTo>
                    <a:pt x="1783" y="206"/>
                    <a:pt x="1965" y="242"/>
                    <a:pt x="2136" y="315"/>
                  </a:cubicBezTo>
                  <a:cubicBezTo>
                    <a:pt x="2301" y="385"/>
                    <a:pt x="2450" y="485"/>
                    <a:pt x="2577" y="613"/>
                  </a:cubicBezTo>
                  <a:cubicBezTo>
                    <a:pt x="2705" y="740"/>
                    <a:pt x="2805" y="889"/>
                    <a:pt x="2875" y="1054"/>
                  </a:cubicBezTo>
                  <a:cubicBezTo>
                    <a:pt x="2948" y="1225"/>
                    <a:pt x="2984" y="1407"/>
                    <a:pt x="2984" y="1595"/>
                  </a:cubicBezTo>
                  <a:cubicBezTo>
                    <a:pt x="2984" y="1783"/>
                    <a:pt x="2948" y="1965"/>
                    <a:pt x="2875" y="21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srgbClr val="FFFFFF"/>
                </a:solidFill>
                <a:effectLst/>
                <a:uLnTx/>
                <a:uFillTx/>
                <a:latin typeface="Artifakt ElementOfc"/>
                <a:ea typeface="Meiryo" panose="020B0604030504040204" pitchFamily="34" charset="-128"/>
                <a:cs typeface="+mn-cs"/>
              </a:endParaRPr>
            </a:p>
          </p:txBody>
        </p:sp>
      </p:grpSp>
      <p:sp>
        <p:nvSpPr>
          <p:cNvPr id="8" name="TextBox 7">
            <a:extLst>
              <a:ext uri="{FF2B5EF4-FFF2-40B4-BE49-F238E27FC236}">
                <a16:creationId xmlns:a16="http://schemas.microsoft.com/office/drawing/2014/main" id="{B175AB53-9A7B-A850-B0C6-034E4D816C64}"/>
              </a:ext>
            </a:extLst>
          </p:cNvPr>
          <p:cNvSpPr txBox="1">
            <a:spLocks/>
          </p:cNvSpPr>
          <p:nvPr/>
        </p:nvSpPr>
        <p:spPr>
          <a:xfrm>
            <a:off x="6789662" y="4139192"/>
            <a:ext cx="1778605" cy="64633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900" b="1" i="0" u="none" strike="noStrike" kern="1200" cap="none" normalizeH="0" dirty="0">
                <a:ln>
                  <a:noFill/>
                </a:ln>
                <a:solidFill>
                  <a:srgbClr val="FFFFFF"/>
                </a:solidFill>
                <a:effectLst/>
                <a:uLnTx/>
                <a:uFillTx/>
                <a:latin typeface="Artifakt ElementOfc"/>
                <a:ea typeface="Meiryo" panose="020B0604030504040204" pitchFamily="34" charset="-128"/>
                <a:cs typeface="+mn-cs"/>
              </a:rPr>
              <a:t>考える</a:t>
            </a:r>
            <a:br>
              <a:rPr kumimoji="0" lang="ja-JP" altLang="en-US" sz="900" b="1" i="0" u="none" strike="noStrike" kern="1200" cap="none" normalizeH="0" baseline="0" dirty="0">
                <a:ln>
                  <a:noFill/>
                </a:ln>
                <a:solidFill>
                  <a:srgbClr val="FFFFFF"/>
                </a:solidFill>
                <a:effectLst/>
                <a:uLnTx/>
                <a:uFillTx/>
                <a:latin typeface="Artifakt ElementOfc"/>
                <a:ea typeface="Meiryo" panose="020B0604030504040204" pitchFamily="34" charset="-128"/>
                <a:cs typeface="+mn-cs"/>
              </a:rPr>
            </a:br>
            <a:r>
              <a:rPr lang="ja-JP" altLang="en-US" sz="1100" b="0" i="0" u="none" strike="noStrike" kern="1200" cap="none" normalizeH="0" dirty="0">
                <a:ln>
                  <a:noFill/>
                </a:ln>
                <a:solidFill>
                  <a:srgbClr val="FFFFFF"/>
                </a:solidFill>
                <a:effectLst/>
                <a:uLnTx/>
                <a:uFillTx/>
                <a:latin typeface="Artifakt ElementOfc"/>
                <a:ea typeface="Meiryo" panose="020B0604030504040204" pitchFamily="34" charset="-128"/>
                <a:cs typeface="+mn-cs"/>
              </a:rPr>
              <a:t>将来の世代と</a:t>
            </a: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b="0" i="0" u="none" strike="noStrike" kern="1200" cap="none" normalizeH="0" dirty="0">
                <a:ln>
                  <a:noFill/>
                </a:ln>
                <a:solidFill>
                  <a:srgbClr val="FFFFFF"/>
                </a:solidFill>
                <a:effectLst/>
                <a:uLnTx/>
                <a:uFillTx/>
                <a:latin typeface="Artifakt ElementOfc"/>
                <a:ea typeface="Meiryo" panose="020B0604030504040204" pitchFamily="34" charset="-128"/>
                <a:cs typeface="+mn-cs"/>
              </a:rPr>
              <a:t>実施するソリューションの</a:t>
            </a: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b="0" i="0" u="none" strike="noStrike" kern="1200" cap="none" normalizeH="0" dirty="0">
                <a:ln>
                  <a:noFill/>
                </a:ln>
                <a:solidFill>
                  <a:srgbClr val="FFFFFF"/>
                </a:solidFill>
                <a:effectLst/>
                <a:uLnTx/>
                <a:uFillTx/>
                <a:latin typeface="Artifakt ElementOfc"/>
                <a:ea typeface="Meiryo" panose="020B0604030504040204" pitchFamily="34" charset="-128"/>
                <a:cs typeface="+mn-cs"/>
              </a:rPr>
              <a:t>ライフ サイクル全体</a:t>
            </a:r>
          </a:p>
        </p:txBody>
      </p:sp>
      <p:sp>
        <p:nvSpPr>
          <p:cNvPr id="10" name="TextBox 9">
            <a:extLst>
              <a:ext uri="{FF2B5EF4-FFF2-40B4-BE49-F238E27FC236}">
                <a16:creationId xmlns:a16="http://schemas.microsoft.com/office/drawing/2014/main" id="{26A6CEFE-1CD8-3BA2-2042-0E45990CFE67}"/>
              </a:ext>
            </a:extLst>
          </p:cNvPr>
          <p:cNvSpPr txBox="1">
            <a:spLocks/>
          </p:cNvSpPr>
          <p:nvPr/>
        </p:nvSpPr>
        <p:spPr>
          <a:xfrm>
            <a:off x="873760" y="4139192"/>
            <a:ext cx="1480578" cy="477054"/>
          </a:xfrm>
          <a:prstGeom prst="rect">
            <a:avLst/>
          </a:prstGeom>
          <a:noFill/>
        </p:spPr>
        <p:txBody>
          <a:bodyPr wrap="square" lIns="0" tIns="0" rIns="0" bIns="0" rtlCol="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ja-JP" altLang="en-US" sz="900" b="1" i="0" u="none" strike="noStrike" kern="1200" cap="none" normalizeH="0" dirty="0">
                <a:ln>
                  <a:noFill/>
                </a:ln>
                <a:solidFill>
                  <a:srgbClr val="FFFFFF"/>
                </a:solidFill>
                <a:effectLst/>
                <a:uLnTx/>
                <a:uFillTx/>
                <a:latin typeface="Artifakt ElementOfc"/>
                <a:ea typeface="Meiryo" panose="020B0604030504040204" pitchFamily="34" charset="-128"/>
                <a:cs typeface="+mn-cs"/>
              </a:rPr>
              <a:t>受け入れる</a:t>
            </a:r>
            <a:br>
              <a:rPr kumimoji="0" lang="ja-JP" altLang="en-US" sz="900" b="1" i="0" u="none" strike="noStrike" kern="1200" cap="none" normalizeH="0" baseline="0" dirty="0">
                <a:ln>
                  <a:noFill/>
                </a:ln>
                <a:solidFill>
                  <a:srgbClr val="FFFFFF"/>
                </a:solidFill>
                <a:effectLst/>
                <a:uLnTx/>
                <a:uFillTx/>
                <a:latin typeface="Artifakt ElementOfc"/>
                <a:ea typeface="Meiryo" panose="020B0604030504040204" pitchFamily="34" charset="-128"/>
                <a:cs typeface="+mn-cs"/>
              </a:rPr>
            </a:br>
            <a:r>
              <a:rPr lang="ja-JP" altLang="en-US" sz="1100" b="0" i="0" u="none" strike="noStrike" kern="1200" cap="none" normalizeH="0" dirty="0">
                <a:ln>
                  <a:noFill/>
                </a:ln>
                <a:solidFill>
                  <a:srgbClr val="FFFFFF"/>
                </a:solidFill>
                <a:effectLst/>
                <a:uLnTx/>
                <a:uFillTx/>
                <a:latin typeface="Artifakt ElementOfc"/>
                <a:ea typeface="Meiryo" panose="020B0604030504040204" pitchFamily="34" charset="-128"/>
                <a:cs typeface="+mn-cs"/>
              </a:rPr>
              <a:t>ビジネス上の意思決定に対する個人の責任</a:t>
            </a:r>
          </a:p>
        </p:txBody>
      </p:sp>
    </p:spTree>
    <p:extLst>
      <p:ext uri="{BB962C8B-B14F-4D97-AF65-F5344CB8AC3E}">
        <p14:creationId xmlns:p14="http://schemas.microsoft.com/office/powerpoint/2010/main" val="3523198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Autodesk Theme">
  <a:themeElements>
    <a:clrScheme name="Custom 32">
      <a:dk1>
        <a:srgbClr val="000000"/>
      </a:dk1>
      <a:lt1>
        <a:srgbClr val="FFFFFF"/>
      </a:lt1>
      <a:dk2>
        <a:srgbClr val="666666"/>
      </a:dk2>
      <a:lt2>
        <a:srgbClr val="CCCCCC"/>
      </a:lt2>
      <a:accent1>
        <a:srgbClr val="2BC275"/>
      </a:accent1>
      <a:accent2>
        <a:srgbClr val="5F60FF"/>
      </a:accent2>
      <a:accent3>
        <a:srgbClr val="D74E26"/>
      </a:accent3>
      <a:accent4>
        <a:srgbClr val="FFC21A"/>
      </a:accent4>
      <a:accent5>
        <a:srgbClr val="37A5CC"/>
      </a:accent5>
      <a:accent6>
        <a:srgbClr val="E51050"/>
      </a:accent6>
      <a:hlink>
        <a:srgbClr val="000000"/>
      </a:hlink>
      <a:folHlink>
        <a:srgbClr val="666666"/>
      </a:folHlink>
    </a:clrScheme>
    <a:fontScheme name="Custom 7">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anchor="t">
        <a:noAutofit/>
      </a:bodyPr>
      <a:lstStyle>
        <a:defPPr algn="l">
          <a:lnSpc>
            <a:spcPct val="90000"/>
          </a:lnSpc>
          <a:spcBef>
            <a:spcPts val="300"/>
          </a:spcBef>
          <a:buClr>
            <a:schemeClr val="tx2"/>
          </a:buClr>
          <a:defRPr sz="1400" dirty="0"/>
        </a:defPPr>
      </a:lstStyle>
    </a:txDef>
  </a:objectDefaults>
  <a:extraClrSchemeLst/>
  <a:extLst>
    <a:ext uri="{05A4C25C-085E-4340-85A3-A5531E510DB2}">
      <thm15:themeFamily xmlns:thm15="http://schemas.microsoft.com/office/thememl/2012/main" name="2021-corporate-PPT-template-artifakt.potx" id="{CACDBA2C-E7DF-41F4-BCCE-69AAFDE4EF18}" vid="{0DC73955-802A-449D-8B74-62D1DEA39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ee8cf3-091e-4df7-9d4d-e77bfe2b4a23">
      <Terms xmlns="http://schemas.microsoft.com/office/infopath/2007/PartnerControls"/>
    </lcf76f155ced4ddcb4097134ff3c332f>
    <TaxCatchAll xmlns="cc3abec6-8dfb-47f4-b3ad-29c15dcefa1c" xsi:nil="true"/>
    <Priority xmlns="8eee8cf3-091e-4df7-9d4d-e77bfe2b4a23">true</Priority>
  </documentManagement>
</p:properties>
</file>

<file path=customXml/item10.xml><?xml version="1.0" encoding="utf-8"?>
<VariableListDefinition name="System" displayName="System" id="fb16d68b-d5e9-4c83-9138-86fc0c26b1f1" isdomainofvalue="False" dataSourceId="bbb3cebc-ab64-4bb1-980c-50f90215dd00"/>
</file>

<file path=customXml/item2.xml><?xml version="1.0" encoding="utf-8"?>
<VariableList UniqueId="fb16d68b-d5e9-4c83-9138-86fc0c26b1f1" Name="System" ContentType="XML" MajorVersion="0" MinorVersion="1" isLocalCopy="False" IsBaseObject="False" DataSourceId="bbb3cebc-ab64-4bb1-980c-50f90215dd00" DataSourceMajorVersion="0" DataSourceMinorVersion="1"/>
</file>

<file path=customXml/item3.xml><?xml version="1.0" encoding="utf-8"?>
<ct:contentTypeSchema xmlns:ct="http://schemas.microsoft.com/office/2006/metadata/contentType" xmlns:ma="http://schemas.microsoft.com/office/2006/metadata/properties/metaAttributes" ct:_="" ma:_="" ma:contentTypeName="Document" ma:contentTypeID="0x01010032A0338E4A3BAC43A2F9E9E8E2D59C95" ma:contentTypeVersion="18" ma:contentTypeDescription="Create a new document." ma:contentTypeScope="" ma:versionID="4958c6d0e60ae95db6dc9febf7053acc">
  <xsd:schema xmlns:xsd="http://www.w3.org/2001/XMLSchema" xmlns:xs="http://www.w3.org/2001/XMLSchema" xmlns:p="http://schemas.microsoft.com/office/2006/metadata/properties" xmlns:ns2="8eee8cf3-091e-4df7-9d4d-e77bfe2b4a23" xmlns:ns3="cc3abec6-8dfb-47f4-b3ad-29c15dcefa1c" targetNamespace="http://schemas.microsoft.com/office/2006/metadata/properties" ma:root="true" ma:fieldsID="8f4367e23670b8c81981566faa52ef33" ns2:_="" ns3:_="">
    <xsd:import namespace="8eee8cf3-091e-4df7-9d4d-e77bfe2b4a23"/>
    <xsd:import namespace="cc3abec6-8dfb-47f4-b3ad-29c15dcefa1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Priorit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e8cf3-091e-4df7-9d4d-e77bfe2b4a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3486984-7067-43be-b043-3c90f94ef9b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Priority" ma:index="24" nillable="true" ma:displayName="Priority" ma:default="1" ma:format="Dropdown" ma:internalName="Priority">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abec6-8dfb-47f4-b3ad-29c15dcefa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8ebe452-38a6-4742-b471-a9ab4c75c594}" ma:internalName="TaxCatchAll" ma:showField="CatchAllData" ma:web="cc3abec6-8dfb-47f4-b3ad-29c15dcefa1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VariableListDefinition name="Computed" displayName="Computed" id="2f8378f9-de61-4c8d-9dcf-eaafe56f6a58" isdomainofvalue="False" dataSourceId="800f1a53-53b0-49ab-8068-ed64d68a4294"/>
</file>

<file path=customXml/item5.xml><?xml version="1.0" encoding="utf-8"?>
<VariableList UniqueId="197fbb15-a7c8-4c94-b537-3ca861804c5d" Name="AD_HOC" ContentType="XML" MajorVersion="0" MinorVersion="1" isLocalCopy="False" IsBaseObject="False" DataSourceId="66696169-1479-4922-8a86-ae515fa5d23a" DataSourceMajorVersion="0" DataSourceMinorVersion="1"/>
</file>

<file path=customXml/item6.xml><?xml version="1.0" encoding="utf-8"?>
<AllExternalAdhocVariableMappings/>
</file>

<file path=customXml/item7.xml><?xml version="1.0" encoding="utf-8"?>
<VariableListDefinition name="AD_HOC" displayName="AD_HOC" id="197fbb15-a7c8-4c94-b537-3ca861804c5d" isdomainofvalue="False" dataSourceId="66696169-1479-4922-8a86-ae515fa5d23a"/>
</file>

<file path=customXml/item8.xml><?xml version="1.0" encoding="utf-8"?>
<VariableList UniqueId="2f8378f9-de61-4c8d-9dcf-eaafe56f6a58" Name="Computed" ContentType="XML" MajorVersion="0" MinorVersion="1" isLocalCopy="False" IsBaseObject="False" DataSourceId="800f1a53-53b0-49ab-8068-ed64d68a4294" DataSourceMajorVersion="0" DataSourceMinorVersion="1"/>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8C706E-95FC-4F16-930F-D21F371D2C4D}">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elements/1.1/"/>
    <ds:schemaRef ds:uri="13c398be-9214-495e-aa0d-df5304a5f4a2"/>
    <ds:schemaRef ds:uri="67a7c534-9e4b-4362-a282-259a24a6d265"/>
    <ds:schemaRef ds:uri="http://purl.org/dc/dcmitype/"/>
  </ds:schemaRefs>
</ds:datastoreItem>
</file>

<file path=customXml/itemProps10.xml><?xml version="1.0" encoding="utf-8"?>
<ds:datastoreItem xmlns:ds="http://schemas.openxmlformats.org/officeDocument/2006/customXml" ds:itemID="{DBEA280D-037F-4EE2-97B8-2682F9E67F23}">
  <ds:schemaRefs/>
</ds:datastoreItem>
</file>

<file path=customXml/itemProps2.xml><?xml version="1.0" encoding="utf-8"?>
<ds:datastoreItem xmlns:ds="http://schemas.openxmlformats.org/officeDocument/2006/customXml" ds:itemID="{5A3E0652-3A11-41D4-8F53-20676AB61443}">
  <ds:schemaRefs/>
</ds:datastoreItem>
</file>

<file path=customXml/itemProps3.xml><?xml version="1.0" encoding="utf-8"?>
<ds:datastoreItem xmlns:ds="http://schemas.openxmlformats.org/officeDocument/2006/customXml" ds:itemID="{8C823B4E-49C1-4B3B-B1B7-AF86819DE270}"/>
</file>

<file path=customXml/itemProps4.xml><?xml version="1.0" encoding="utf-8"?>
<ds:datastoreItem xmlns:ds="http://schemas.openxmlformats.org/officeDocument/2006/customXml" ds:itemID="{DD6F2B7D-B047-48FF-806F-E82BFCC68FFD}">
  <ds:schemaRefs/>
</ds:datastoreItem>
</file>

<file path=customXml/itemProps5.xml><?xml version="1.0" encoding="utf-8"?>
<ds:datastoreItem xmlns:ds="http://schemas.openxmlformats.org/officeDocument/2006/customXml" ds:itemID="{73A74F2B-9BBA-4A69-A505-7AE6E263111A}">
  <ds:schemaRefs/>
</ds:datastoreItem>
</file>

<file path=customXml/itemProps6.xml><?xml version="1.0" encoding="utf-8"?>
<ds:datastoreItem xmlns:ds="http://schemas.openxmlformats.org/officeDocument/2006/customXml" ds:itemID="{444029CC-F107-4BF1-94C4-746C83C7F988}">
  <ds:schemaRefs/>
</ds:datastoreItem>
</file>

<file path=customXml/itemProps7.xml><?xml version="1.0" encoding="utf-8"?>
<ds:datastoreItem xmlns:ds="http://schemas.openxmlformats.org/officeDocument/2006/customXml" ds:itemID="{BD430856-5DD5-412D-9A64-3B74D16214B8}">
  <ds:schemaRefs/>
</ds:datastoreItem>
</file>

<file path=customXml/itemProps8.xml><?xml version="1.0" encoding="utf-8"?>
<ds:datastoreItem xmlns:ds="http://schemas.openxmlformats.org/officeDocument/2006/customXml" ds:itemID="{725B7F3B-7450-4C19-9DB5-7849A8E74520}">
  <ds:schemaRefs/>
</ds:datastoreItem>
</file>

<file path=customXml/itemProps9.xml><?xml version="1.0" encoding="utf-8"?>
<ds:datastoreItem xmlns:ds="http://schemas.openxmlformats.org/officeDocument/2006/customXml" ds:itemID="{55E74987-E5FC-4851-84D4-ADC002EEED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Autodesk_CorporateTemplate_2023_Artifakt</Template>
  <TotalTime>393</TotalTime>
  <Words>8404</Words>
  <Application>Microsoft Office PowerPoint</Application>
  <PresentationFormat>画面に合わせる (16:9)</PresentationFormat>
  <Paragraphs>626</Paragraphs>
  <Slides>34</Slides>
  <Notes>34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34</vt:i4>
      </vt:variant>
    </vt:vector>
  </HeadingPairs>
  <TitlesOfParts>
    <vt:vector size="45" baseType="lpstr">
      <vt:lpstr>Arial,Sans-Serif</vt:lpstr>
      <vt:lpstr>Artifakt ElementOfc</vt:lpstr>
      <vt:lpstr>Artifakt LegendOfc</vt:lpstr>
      <vt:lpstr>Calibri,Sans-Serif</vt:lpstr>
      <vt:lpstr>Meiryo</vt:lpstr>
      <vt:lpstr>Arial</vt:lpstr>
      <vt:lpstr>Calibri</vt:lpstr>
      <vt:lpstr>Calibri Light</vt:lpstr>
      <vt:lpstr>Courier New</vt:lpstr>
      <vt:lpstr>Wingdings 2</vt:lpstr>
      <vt:lpstr>Autodesk Theme</vt:lpstr>
      <vt:lpstr>モジュール 1 サステナビリティを 考慮した設計</vt:lpstr>
      <vt:lpstr>学習目標 </vt:lpstr>
      <vt:lpstr>サステナビリティはなぜ重要なのか</vt:lpstr>
      <vt:lpstr>サステナビリティを支える 3 つの柱 「トリプル ボトム ライン」</vt:lpstr>
      <vt:lpstr>ケース例 1: サステナビリティの第一人者</vt:lpstr>
      <vt:lpstr>ケース例 2: サステナビリティの第一人者 </vt:lpstr>
      <vt:lpstr>PowerPoint プレゼンテーション</vt:lpstr>
      <vt:lpstr>PowerPoint プレゼンテーション</vt:lpstr>
      <vt:lpstr>サステナビリティに対する考え方 </vt:lpstr>
      <vt:lpstr>サステナビリティを支える 3 つの柱 トリプル ボトム ライン </vt:lpstr>
      <vt:lpstr>企業がサステナブル設計を 重視している理由は何ですか? </vt:lpstr>
      <vt:lpstr>サプライ チェーン</vt:lpstr>
      <vt:lpstr>製品ライフサイクル全体を通じた ソリューションの影響</vt:lpstr>
      <vt:lpstr>サステナブル設計 - システム アプローチ</vt:lpstr>
      <vt:lpstr>サステナブル設計 - システム アプローチ</vt:lpstr>
      <vt:lpstr>ディスカッションのための質問</vt:lpstr>
      <vt:lpstr>サステナビリティ ホイール</vt:lpstr>
      <vt:lpstr>MOHONTO サステナブル シャワー ヘッド</vt:lpstr>
      <vt:lpstr>Fusion  フィーチャー マッピング</vt:lpstr>
      <vt:lpstr>倫理的コンプライアンスを決定する要因</vt:lpstr>
      <vt:lpstr>PowerPoint プレゼンテーション</vt:lpstr>
      <vt:lpstr>サステナブル設計における 4 つの倫理的ジレンマ</vt:lpstr>
      <vt:lpstr>組織が国の法律に違反していない限り、その慣行が非倫理的だと見なされることはない。 </vt:lpstr>
      <vt:lpstr>マイクロプラスチックとは何か </vt:lpstr>
      <vt:lpstr>マイクロプラスチックに照準を合わせた設計の要素</vt:lpstr>
      <vt:lpstr>マイクロプラスチック用フィルタ </vt:lpstr>
      <vt:lpstr>マイクロプラスチックに関する説明のうち、正しいものはどれですか? </vt:lpstr>
      <vt:lpstr>付録</vt:lpstr>
      <vt:lpstr>インストラクター 向け資料</vt:lpstr>
      <vt:lpstr>アイデア出し</vt:lpstr>
      <vt:lpstr>材料</vt:lpstr>
      <vt:lpstr>効率性</vt:lpstr>
      <vt:lpstr>製造</vt:lpstr>
      <vt:lpstr>生産終了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THIS FIRST</dc:title>
  <dc:creator>Majime Domingo</dc:creator>
  <cp:lastModifiedBy>Masafumi Takamura</cp:lastModifiedBy>
  <cp:revision>83</cp:revision>
  <dcterms:created xsi:type="dcterms:W3CDTF">2023-10-30T14:57:42Z</dcterms:created>
  <dcterms:modified xsi:type="dcterms:W3CDTF">2024-08-07T12:57:34Z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0x01010008A4174E10FDA24F9C305B5244B23143</vt:lpwstr>
  </property>
  <property fmtid="{D5CDD505-2E9C-101B-9397-08002B2CF9AE}" pid="3" name="_dlc_DocIdItemGuid">
    <vt:lpwstr>2a61e236-c6b4-4f73-8107-6f461a0ff58e</vt:lpwstr>
  </property>
  <property fmtid="{D5CDD505-2E9C-101B-9397-08002B2CF9AE}" pid="4" name="MediaServiceImageTags">
    <vt:lpwstr/>
  </property>
  <property fmtid="{D5CDD505-2E9C-101B-9397-08002B2CF9AE}" pid="5" name="TaxKeyword">
    <vt:lpwstr/>
  </property>
</Properties>
</file>