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54"/>
  </p:notesMasterIdLst>
  <p:sldIdLst>
    <p:sldId id="458" r:id="rId12"/>
    <p:sldId id="373" r:id="rId13"/>
    <p:sldId id="420" r:id="rId14"/>
    <p:sldId id="470" r:id="rId15"/>
    <p:sldId id="423" r:id="rId16"/>
    <p:sldId id="424" r:id="rId17"/>
    <p:sldId id="425" r:id="rId18"/>
    <p:sldId id="377" r:id="rId19"/>
    <p:sldId id="426" r:id="rId20"/>
    <p:sldId id="428" r:id="rId21"/>
    <p:sldId id="432" r:id="rId22"/>
    <p:sldId id="430" r:id="rId23"/>
    <p:sldId id="434" r:id="rId24"/>
    <p:sldId id="439" r:id="rId25"/>
    <p:sldId id="440" r:id="rId26"/>
    <p:sldId id="422" r:id="rId27"/>
    <p:sldId id="435" r:id="rId28"/>
    <p:sldId id="436" r:id="rId29"/>
    <p:sldId id="437" r:id="rId30"/>
    <p:sldId id="471" r:id="rId31"/>
    <p:sldId id="442" r:id="rId32"/>
    <p:sldId id="443" r:id="rId33"/>
    <p:sldId id="444" r:id="rId34"/>
    <p:sldId id="445" r:id="rId35"/>
    <p:sldId id="446" r:id="rId36"/>
    <p:sldId id="447" r:id="rId37"/>
    <p:sldId id="448" r:id="rId38"/>
    <p:sldId id="449" r:id="rId39"/>
    <p:sldId id="450" r:id="rId40"/>
    <p:sldId id="451" r:id="rId41"/>
    <p:sldId id="456" r:id="rId42"/>
    <p:sldId id="457" r:id="rId43"/>
    <p:sldId id="396" r:id="rId44"/>
    <p:sldId id="460" r:id="rId45"/>
    <p:sldId id="459" r:id="rId46"/>
    <p:sldId id="463" r:id="rId47"/>
    <p:sldId id="464" r:id="rId48"/>
    <p:sldId id="465" r:id="rId49"/>
    <p:sldId id="469" r:id="rId50"/>
    <p:sldId id="453" r:id="rId51"/>
    <p:sldId id="467" r:id="rId52"/>
    <p:sldId id="452" r:id="rId53"/>
  </p:sldIdLst>
  <p:sldSz cx="9144000" cy="5143500" type="screen16x9"/>
  <p:notesSz cx="6858000" cy="9144000"/>
  <p:custDataLst>
    <p:custData r:id="rId4"/>
    <p:custData r:id="rId5"/>
    <p:custData r:id="rId6"/>
    <p:custData r:id="rId7"/>
    <p:custData r:id="rId8"/>
    <p:custData r:id="rId9"/>
    <p:custData r:id="rId10"/>
  </p:custDataLst>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4F92C71C-AD31-AD2A-0242-8AFB32BE0192}" name="Debra Pothier" initials="DP" userId="S::debra.pothier@autodesk.com::9126e818-c2d3-42e0-bf2c-385e733efa39" providerId="AD"/>
  <p188:author id="{7A33FD4B-4F49-BBF8-1ACE-5464B0DE2ADA}" name="Nicolla Bernardo" initials="NB" userId="Nicolla Bernardo" providerId="None"/>
  <p188:author id="{5F42B69A-2385-5A08-FB33-EE27B48B25BE}" name="Dianne Abdurasid" initials="DA" userId="S::dianne.abdurasid@slidegenius.com::43be369c-64d8-44df-a87d-7248774f930f" providerId="AD"/>
  <p188:author id="{425A12AE-DBDF-1DDF-9064-2197112AFA47}" name="Christina Batelli" initials="CB" userId="S::christina.batelli@autodesk.com::656bc7cd-cbf1-42b9-ae51-648781249f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v_mei.tsuchiya" initials="v" lastIdx="1" clrIdx="2">
    <p:extLst>
      <p:ext uri="{19B8F6BF-5375-455C-9EA6-DF929625EA0E}">
        <p15:presenceInfo xmlns:p15="http://schemas.microsoft.com/office/powerpoint/2012/main" userId="S::v_mei.tsuchiya@pactera.com::087ffcc9-3a96-436a-96ec-20bf544966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4" autoAdjust="0"/>
    <p:restoredTop sz="68125" autoAdjust="0"/>
  </p:normalViewPr>
  <p:slideViewPr>
    <p:cSldViewPr snapToGrid="0" showGuides="1">
      <p:cViewPr varScale="1">
        <p:scale>
          <a:sx n="98" d="100"/>
          <a:sy n="98" d="100"/>
        </p:scale>
        <p:origin x="3996" y="51"/>
      </p:cViewPr>
      <p:guideLst>
        <p:guide orient="horz" pos="1620"/>
        <p:guide pos="2880"/>
      </p:guideLst>
    </p:cSldViewPr>
  </p:slideViewPr>
  <p:notesTextViewPr>
    <p:cViewPr>
      <p:scale>
        <a:sx n="90" d="100"/>
        <a:sy n="90" d="100"/>
      </p:scale>
      <p:origin x="0" y="0"/>
    </p:cViewPr>
  </p:notesTextViewPr>
  <p:sorterViewPr>
    <p:cViewPr varScale="1">
      <p:scale>
        <a:sx n="100" d="100"/>
        <a:sy n="100" d="100"/>
      </p:scale>
      <p:origin x="0" y="0"/>
    </p:cViewPr>
  </p:sorterViewPr>
  <p:notesViewPr>
    <p:cSldViewPr snapToGrid="0">
      <p:cViewPr varScale="1">
        <p:scale>
          <a:sx n="81" d="100"/>
          <a:sy n="81" d="100"/>
        </p:scale>
        <p:origin x="3894" y="-30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commentAuthors" Target="commentAuthor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heme" Target="theme/theme1.xml"/><Relationship Id="rId5" Type="http://schemas.openxmlformats.org/officeDocument/2006/relationships/customXml" Target="../customXml/item5.xml"/><Relationship Id="rId61" Type="http://schemas.microsoft.com/office/2018/10/relationships/authors" Targe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nsuke Isaji" userId="9dd5bdb7-db9e-45d7-9e56-ad663345570e" providerId="ADAL" clId="{2F95F143-7409-405C-BD68-34C2AA3E8432}"/>
    <pc:docChg chg="modSld sldOrd">
      <pc:chgData name="Shunsuke Isaji" userId="9dd5bdb7-db9e-45d7-9e56-ad663345570e" providerId="ADAL" clId="{2F95F143-7409-405C-BD68-34C2AA3E8432}" dt="2024-10-10T01:19:40.913" v="1"/>
      <pc:docMkLst>
        <pc:docMk/>
      </pc:docMkLst>
      <pc:sldChg chg="ord">
        <pc:chgData name="Shunsuke Isaji" userId="9dd5bdb7-db9e-45d7-9e56-ad663345570e" providerId="ADAL" clId="{2F95F143-7409-405C-BD68-34C2AA3E8432}" dt="2024-10-10T01:19:40.913" v="1"/>
        <pc:sldMkLst>
          <pc:docMk/>
          <pc:sldMk cId="723434301" sldId="4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10/10/2024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utodesk.com/products/fusion-360/blog/habitat-for-humanity-3d-printed-concrete-hom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autodesk.com/products/fusion-360/blog/zetter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utodesk.com/products/fusion-360/blog/earthcam-washington-monument-camera/"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todesk.com/design-make/articles/m2x-energy"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autodesk.com/design-make/articles/viessmann-smart-factor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utodesk.com/design-make/articles/pininfarina-battista"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sme.org/membership/a-day-in-the-life-webinar-series/a-day-in-the-life-of-an-me-working-at-tesla-(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sme.org/membership/a-day-in-the-life-webinar-series/a-day-in-the-life-of-an-me-at-boei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asme.org/membership/a-day-in-the-life-webinar-series/a-day-in-the-life-of-an-me-working-at-ps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こんにちは</a:t>
            </a:r>
            <a:r>
              <a:rPr lang="ja-JP" altLang="en-US" dirty="0">
                <a:ea typeface="Meiryo" panose="020B0604030504040204" pitchFamily="34" charset="-128"/>
              </a:rPr>
              <a:t>、</a:t>
            </a:r>
            <a:r>
              <a:rPr lang="ja-jp" dirty="0">
                <a:ea typeface="Meiryo" panose="020B0604030504040204" pitchFamily="34" charset="-128"/>
              </a:rPr>
              <a:t>「モジュール 5: エンジニアリングと</a:t>
            </a:r>
            <a:r>
              <a:rPr lang="ja-JP" altLang="en-US" sz="1800" dirty="0">
                <a:solidFill>
                  <a:srgbClr val="000000"/>
                </a:solidFill>
                <a:latin typeface="游ゴシック" panose="020B0400000000000000" pitchFamily="50" charset="-128"/>
                <a:ea typeface="游ゴシック" panose="020B0400000000000000" pitchFamily="50" charset="-128"/>
              </a:rPr>
              <a:t>製造業</a:t>
            </a:r>
            <a:r>
              <a:rPr lang="ja-jp" dirty="0">
                <a:ea typeface="Meiryo" panose="020B0604030504040204" pitchFamily="34" charset="-128"/>
              </a:rPr>
              <a:t>の進化」へようこそ。</a:t>
            </a:r>
          </a:p>
          <a:p>
            <a:pPr rtl="0"/>
            <a:endParaRPr lang="en-US"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a:t>
            </a:fld>
            <a:endParaRPr lang="en-US">
              <a:ea typeface="Meiryo" panose="020B0604030504040204" pitchFamily="34" charset="-128"/>
            </a:endParaRPr>
          </a:p>
        </p:txBody>
      </p:sp>
    </p:spTree>
    <p:extLst>
      <p:ext uri="{BB962C8B-B14F-4D97-AF65-F5344CB8AC3E}">
        <p14:creationId xmlns:p14="http://schemas.microsoft.com/office/powerpoint/2010/main" val="50539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b="1" baseline="30000" dirty="0">
                <a:ea typeface="Meiryo" panose="020B0604030504040204" pitchFamily="34" charset="-128"/>
                <a:cs typeface="Calibri"/>
              </a:rPr>
              <a:t>*</a:t>
            </a:r>
            <a:r>
              <a:rPr lang="en-us" b="1" dirty="0" err="1">
                <a:ea typeface="Meiryo" panose="020B0604030504040204" pitchFamily="34" charset="-128"/>
                <a:cs typeface="Calibri"/>
              </a:rPr>
              <a:t>ドラフト</a:t>
            </a:r>
            <a:endParaRPr lang="en-US" b="1" dirty="0">
              <a:ea typeface="Meiryo" panose="020B0604030504040204" pitchFamily="34" charset="-128"/>
            </a:endParaRPr>
          </a:p>
          <a:p>
            <a:pPr rtl="0"/>
            <a:r>
              <a:rPr lang="ja-jp" b="1" dirty="0">
                <a:solidFill>
                  <a:schemeClr val="tx1"/>
                </a:solidFill>
                <a:ea typeface="Meiryo" panose="020B0604030504040204" pitchFamily="34" charset="-128"/>
              </a:rPr>
              <a:t>ナレーション/講師の注記: </a:t>
            </a:r>
            <a:endParaRPr lang="en-US" dirty="0">
              <a:solidFill>
                <a:schemeClr val="tx1"/>
              </a:solidFill>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CAD/CAM </a:t>
            </a:r>
            <a:r>
              <a:rPr lang="ja-JP" altLang="en-US" dirty="0">
                <a:ea typeface="Meiryo" panose="020B0604030504040204" pitchFamily="34" charset="-128"/>
              </a:rPr>
              <a:t>の</a:t>
            </a:r>
            <a:r>
              <a:rPr lang="ja-jp" altLang="ja-JP" dirty="0">
                <a:ea typeface="Meiryo" panose="020B0604030504040204" pitchFamily="34" charset="-128"/>
              </a:rPr>
              <a:t>統合</a:t>
            </a:r>
            <a:r>
              <a:rPr lang="ja-jp" dirty="0">
                <a:ea typeface="Meiryo" panose="020B0604030504040204" pitchFamily="34" charset="-128"/>
              </a:rPr>
              <a:t>ツールによって、実際のさまざまな条件をシミュレーションしたり、仮想環境で設計をテストしたりできるようになり、機械エンジニアの</a:t>
            </a:r>
            <a:r>
              <a:rPr lang="ja-JP" altLang="en-US" sz="1800" dirty="0">
                <a:solidFill>
                  <a:srgbClr val="000000"/>
                </a:solidFill>
                <a:latin typeface="游ゴシック" panose="020B0400000000000000" pitchFamily="50" charset="-128"/>
                <a:ea typeface="游ゴシック" panose="020B0400000000000000" pitchFamily="50" charset="-128"/>
              </a:rPr>
              <a:t>仕事の在り方</a:t>
            </a:r>
            <a:r>
              <a:rPr lang="ja-jp" dirty="0">
                <a:ea typeface="Meiryo" panose="020B0604030504040204" pitchFamily="34" charset="-128"/>
              </a:rPr>
              <a:t>が変化しました。また、自動化やロボティクスのテクノロジーも統合されたことで、生産性向上や、コスト削減、製品品質の向上が実現しました。データ解析や予知保全も活用されるようになり、問題の特定や、</a:t>
            </a:r>
            <a:r>
              <a:rPr lang="ja-JP" altLang="en-US" sz="1800" dirty="0">
                <a:solidFill>
                  <a:srgbClr val="000000"/>
                </a:solidFill>
                <a:latin typeface="游ゴシック" panose="020B0400000000000000" pitchFamily="50" charset="-128"/>
                <a:ea typeface="游ゴシック" panose="020B0400000000000000" pitchFamily="50" charset="-128"/>
              </a:rPr>
              <a:t>ダウンタイム（生産ラインや製造プロセスなどの遅延）</a:t>
            </a:r>
            <a:r>
              <a:rPr lang="ja-jp" dirty="0">
                <a:ea typeface="Meiryo" panose="020B0604030504040204" pitchFamily="34" charset="-128"/>
              </a:rPr>
              <a:t>の予測、機器の故障防止に役立っています。機械エンジニアは現在、センサーやデータ解析、機械学習を活用した</a:t>
            </a:r>
            <a:r>
              <a:rPr lang="ja-JP" altLang="en-US" sz="1800" dirty="0">
                <a:solidFill>
                  <a:srgbClr val="000000"/>
                </a:solidFill>
                <a:latin typeface="游ゴシック" panose="020B0400000000000000" pitchFamily="50" charset="-128"/>
                <a:ea typeface="游ゴシック" panose="020B0400000000000000" pitchFamily="50" charset="-128"/>
              </a:rPr>
              <a:t>スマート製造システム（</a:t>
            </a:r>
            <a:r>
              <a:rPr lang="en-US" altLang="ja-JP" sz="1800" dirty="0">
                <a:solidFill>
                  <a:srgbClr val="000000"/>
                </a:solidFill>
                <a:latin typeface="游ゴシック" panose="020B0400000000000000" pitchFamily="50" charset="-128"/>
                <a:ea typeface="游ゴシック" panose="020B0400000000000000" pitchFamily="50" charset="-128"/>
              </a:rPr>
              <a:t>AI</a:t>
            </a:r>
            <a:r>
              <a:rPr lang="ja-JP" altLang="en-US" sz="1800" dirty="0">
                <a:solidFill>
                  <a:srgbClr val="000000"/>
                </a:solidFill>
                <a:latin typeface="游ゴシック" panose="020B0400000000000000" pitchFamily="50" charset="-128"/>
                <a:ea typeface="游ゴシック" panose="020B0400000000000000" pitchFamily="50" charset="-128"/>
              </a:rPr>
              <a:t> や </a:t>
            </a:r>
            <a:r>
              <a:rPr lang="en-US" altLang="ja-JP" sz="1800" dirty="0">
                <a:solidFill>
                  <a:srgbClr val="000000"/>
                </a:solidFill>
                <a:latin typeface="游ゴシック" panose="020B0400000000000000" pitchFamily="50" charset="-128"/>
                <a:ea typeface="游ゴシック" panose="020B0400000000000000" pitchFamily="50" charset="-128"/>
              </a:rPr>
              <a:t>IoT </a:t>
            </a:r>
            <a:r>
              <a:rPr lang="ja-JP" altLang="en-US" sz="1800" dirty="0">
                <a:solidFill>
                  <a:srgbClr val="000000"/>
                </a:solidFill>
                <a:latin typeface="游ゴシック" panose="020B0400000000000000" pitchFamily="50" charset="-128"/>
                <a:ea typeface="游ゴシック" panose="020B0400000000000000" pitchFamily="50" charset="-128"/>
              </a:rPr>
              <a:t>技術を駆使した効率的な業務管理）</a:t>
            </a:r>
            <a:r>
              <a:rPr lang="ja-jp" dirty="0">
                <a:ea typeface="Meiryo" panose="020B0604030504040204" pitchFamily="34" charset="-128"/>
              </a:rPr>
              <a:t>の開発に携わっています。技術的な面だけでなく、ビジネスや市場の動向を考慮することも、機械エンジニアの職務の一部となりました。技術面だけでなく、サステナビリティの原則や安全・倫理的な面も考慮しながら、包括的なアプローチで製造業全体に携わります。</a:t>
            </a:r>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10</a:t>
            </a:fld>
            <a:endParaRPr lang="en-US">
              <a:ea typeface="Meiryo" panose="020B0604030504040204" pitchFamily="34" charset="-128"/>
            </a:endParaRPr>
          </a:p>
        </p:txBody>
      </p:sp>
    </p:spTree>
    <p:extLst>
      <p:ext uri="{BB962C8B-B14F-4D97-AF65-F5344CB8AC3E}">
        <p14:creationId xmlns:p14="http://schemas.microsoft.com/office/powerpoint/2010/main" val="252630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sz="1200" b="1" dirty="0">
                <a:solidFill>
                  <a:schemeClr val="tx1"/>
                </a:solidFill>
                <a:ea typeface="Meiryo" panose="020B0604030504040204" pitchFamily="34" charset="-128"/>
              </a:rPr>
              <a:t>ナレーション/講師の注記: </a:t>
            </a:r>
            <a:endParaRPr lang="en-US" sz="1200" dirty="0">
              <a:solidFill>
                <a:schemeClr val="tx1"/>
              </a:solidFill>
              <a:ea typeface="Meiryo" panose="020B0604030504040204" pitchFamily="34" charset="-128"/>
            </a:endParaRPr>
          </a:p>
          <a:p>
            <a:pPr rtl="0"/>
            <a:r>
              <a:rPr lang="ja-jp" sz="1200" dirty="0">
                <a:ea typeface="Meiryo" panose="020B0604030504040204" pitchFamily="34" charset="-128"/>
                <a:cs typeface="Calibri" panose="020F0502020204030204"/>
              </a:rPr>
              <a:t>機械エンジニアは現在、新規/既存の製品や機械・工具の調査、計画、設計、開発、テスト、継続的な改善、再設計を担っています。その職務には、CAD や解析ソフトウェア、ERP ソフトウェア、プログラミング ツール、財務解析ソフトウェアなどのさまざまなスキルが求められます。 </a:t>
            </a:r>
            <a:endParaRPr lang="en-US" sz="1200" dirty="0">
              <a:solidFill>
                <a:schemeClr val="tx1"/>
              </a:solidFill>
              <a:ea typeface="Meiryo" panose="020B0604030504040204" pitchFamily="34" charset="-128"/>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11</a:t>
            </a:fld>
            <a:endParaRPr lang="en-US">
              <a:ea typeface="Meiryo" panose="020B0604030504040204" pitchFamily="34" charset="-128"/>
            </a:endParaRPr>
          </a:p>
        </p:txBody>
      </p:sp>
    </p:spTree>
    <p:extLst>
      <p:ext uri="{BB962C8B-B14F-4D97-AF65-F5344CB8AC3E}">
        <p14:creationId xmlns:p14="http://schemas.microsoft.com/office/powerpoint/2010/main" val="86471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solidFill>
                  <a:schemeClr val="tx1"/>
                </a:solidFill>
                <a:ea typeface="Meiryo" panose="020B0604030504040204" pitchFamily="34" charset="-128"/>
              </a:rPr>
              <a:t>ナレーション/講師の注記: </a:t>
            </a:r>
            <a:endParaRPr lang="en-US" dirty="0">
              <a:solidFill>
                <a:schemeClr val="tx1"/>
              </a:solidFill>
              <a:ea typeface="Meiryo" panose="020B0604030504040204" pitchFamily="34" charset="-128"/>
            </a:endParaRPr>
          </a:p>
          <a:p>
            <a:pPr rtl="0">
              <a:defRPr/>
            </a:pPr>
            <a:r>
              <a:rPr lang="ja-jp" dirty="0">
                <a:solidFill>
                  <a:schemeClr val="tx1"/>
                </a:solidFill>
                <a:ea typeface="Meiryo" panose="020B0604030504040204" pitchFamily="34" charset="-128"/>
              </a:rPr>
              <a:t>製品開発を改善するために AI/ML に関する知識の習得が求められます。</a:t>
            </a:r>
          </a:p>
          <a:p>
            <a:pPr rtl="0">
              <a:defRPr/>
            </a:pPr>
            <a:r>
              <a:rPr lang="ja-jp" dirty="0">
                <a:solidFill>
                  <a:schemeClr val="tx1"/>
                </a:solidFill>
                <a:ea typeface="Meiryo" panose="020B0604030504040204" pitchFamily="34" charset="-128"/>
              </a:rPr>
              <a:t>電子機器を含む設計や、製品ライフサイクルを延長できるモジュール設計の手法を実践します。 </a:t>
            </a:r>
            <a:endParaRPr lang="en-US" dirty="0">
              <a:solidFill>
                <a:schemeClr val="tx1"/>
              </a:solidFill>
              <a:ea typeface="Meiryo" panose="020B0604030504040204" pitchFamily="34" charset="-128"/>
              <a:cs typeface="Calibri"/>
            </a:endParaRPr>
          </a:p>
          <a:p>
            <a:pPr rtl="0">
              <a:defRPr/>
            </a:pPr>
            <a:endParaRPr lang="en-US" dirty="0">
              <a:solidFill>
                <a:schemeClr val="tx1"/>
              </a:solidFill>
              <a:ea typeface="Meiryo" panose="020B0604030504040204" pitchFamily="34" charset="-128"/>
              <a:cs typeface="Calibri"/>
            </a:endParaRPr>
          </a:p>
          <a:p>
            <a:pPr rtl="0"/>
            <a:r>
              <a:rPr lang="ja-jp" sz="2000" dirty="0">
                <a:solidFill>
                  <a:schemeClr val="tx1"/>
                </a:solidFill>
                <a:ea typeface="Meiryo" panose="020B0604030504040204" pitchFamily="34" charset="-128"/>
                <a:cs typeface="+mn-lt"/>
              </a:rPr>
              <a:t>機械エンジニアには、今後次のようなスキルが求められるようになります。</a:t>
            </a:r>
          </a:p>
          <a:p>
            <a:pPr marL="800100" lvl="1" indent="-342900" rtl="0">
              <a:buFont typeface="Arial"/>
              <a:buChar char="•"/>
            </a:pPr>
            <a:r>
              <a:rPr lang="ja-jp" sz="2000" dirty="0">
                <a:solidFill>
                  <a:schemeClr val="tx1"/>
                </a:solidFill>
                <a:ea typeface="Meiryo" panose="020B0604030504040204" pitchFamily="34" charset="-128"/>
                <a:cs typeface="+mn-lt"/>
              </a:rPr>
              <a:t>CAD/CAM </a:t>
            </a:r>
          </a:p>
          <a:p>
            <a:pPr marL="800100" lvl="1" indent="-342900" rtl="0">
              <a:buFont typeface="Arial"/>
              <a:buChar char="•"/>
            </a:pPr>
            <a:r>
              <a:rPr lang="ja-jp" sz="2000" dirty="0">
                <a:solidFill>
                  <a:schemeClr val="tx1"/>
                </a:solidFill>
                <a:ea typeface="Meiryo" panose="020B0604030504040204" pitchFamily="34" charset="-128"/>
                <a:cs typeface="+mn-lt"/>
              </a:rPr>
              <a:t>コンピューター支援エンジニアリング（CAE）</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プリント基板（PCB）ソフトウェア </a:t>
            </a:r>
          </a:p>
          <a:p>
            <a:pPr marL="800100" lvl="1" indent="-342900" rtl="0">
              <a:buFont typeface="Arial"/>
              <a:buChar char="•"/>
            </a:pPr>
            <a:r>
              <a:rPr lang="ja-jp" sz="2000" dirty="0">
                <a:solidFill>
                  <a:schemeClr val="tx1"/>
                </a:solidFill>
                <a:ea typeface="Meiryo" panose="020B0604030504040204" pitchFamily="34" charset="-128"/>
                <a:cs typeface="+mn-lt"/>
              </a:rPr>
              <a:t>製品ライフサイクル管理（PLM）ソフトウェア </a:t>
            </a:r>
            <a:endParaRPr lang="en-US" sz="2000" dirty="0">
              <a:solidFill>
                <a:schemeClr val="tx1"/>
              </a:solidFill>
              <a:ea typeface="Meiryo" panose="020B0604030504040204" pitchFamily="34" charset="-128"/>
              <a:cs typeface="Calibri" panose="020F0502020204030204"/>
            </a:endParaRPr>
          </a:p>
          <a:p>
            <a:pPr marL="800100" lvl="1" indent="-342900" rtl="0">
              <a:buFont typeface="Arial"/>
              <a:buChar char="•"/>
            </a:pPr>
            <a:r>
              <a:rPr lang="ja-jp" sz="2000" dirty="0">
                <a:solidFill>
                  <a:schemeClr val="tx1"/>
                </a:solidFill>
                <a:ea typeface="Meiryo" panose="020B0604030504040204" pitchFamily="34" charset="-128"/>
                <a:cs typeface="+mn-lt"/>
              </a:rPr>
              <a:t>プログラミング技術（ローコード/ノーコード） </a:t>
            </a:r>
            <a:endParaRPr lang="en-US" sz="2000" dirty="0">
              <a:solidFill>
                <a:schemeClr val="tx1"/>
              </a:solidFill>
              <a:ea typeface="Meiryo" panose="020B0604030504040204" pitchFamily="34" charset="-128"/>
              <a:cs typeface="Calibri" panose="020F0502020204030204"/>
            </a:endParaRPr>
          </a:p>
          <a:p>
            <a:pPr marL="800100" lvl="1" indent="-342900" rtl="0">
              <a:buFont typeface="Arial"/>
              <a:buChar char="•"/>
            </a:pPr>
            <a:r>
              <a:rPr lang="ja-jp" sz="2000" dirty="0">
                <a:solidFill>
                  <a:schemeClr val="tx1"/>
                </a:solidFill>
                <a:ea typeface="Meiryo" panose="020B0604030504040204" pitchFamily="34" charset="-128"/>
                <a:cs typeface="+mn-lt"/>
              </a:rPr>
              <a:t>ジェネレーティブ デザイン </a:t>
            </a:r>
            <a:endParaRPr lang="en-US" sz="2000" dirty="0">
              <a:solidFill>
                <a:schemeClr val="tx1"/>
              </a:solidFill>
              <a:ea typeface="Meiryo" panose="020B0604030504040204" pitchFamily="34" charset="-128"/>
              <a:cs typeface="Calibri" panose="020F0502020204030204"/>
            </a:endParaRPr>
          </a:p>
          <a:p>
            <a:pPr marL="1257300" lvl="2" indent="-342900" rtl="0">
              <a:buFont typeface="Arial"/>
              <a:buChar char="•"/>
            </a:pPr>
            <a:r>
              <a:rPr lang="ja-jp" sz="2000" dirty="0">
                <a:solidFill>
                  <a:schemeClr val="tx1"/>
                </a:solidFill>
                <a:ea typeface="Meiryo" panose="020B0604030504040204" pitchFamily="34" charset="-128"/>
                <a:cs typeface="+mn-lt"/>
              </a:rPr>
              <a:t>製品の製造容易性設計（DfM）を支援する AI/ML ベースのジェネレーティブ デザイン </a:t>
            </a:r>
          </a:p>
          <a:p>
            <a:pPr marL="1257300" lvl="2" indent="-342900" rtl="0">
              <a:buFont typeface="Arial"/>
              <a:buChar char="•"/>
            </a:pPr>
            <a:r>
              <a:rPr lang="ja-jp" sz="2000" dirty="0">
                <a:solidFill>
                  <a:schemeClr val="tx1"/>
                </a:solidFill>
                <a:ea typeface="Meiryo" panose="020B0604030504040204" pitchFamily="34" charset="-128"/>
                <a:cs typeface="+mn-lt"/>
              </a:rPr>
              <a:t>積層造形用の設計 </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モデリング、シミュレーション、データ解析などのデジタル スキル </a:t>
            </a:r>
          </a:p>
          <a:p>
            <a:pPr marL="800100" lvl="1" indent="-342900" rtl="0">
              <a:buFont typeface="Arial"/>
              <a:buChar char="•"/>
            </a:pPr>
            <a:r>
              <a:rPr lang="ja-jp" sz="2000" dirty="0">
                <a:solidFill>
                  <a:schemeClr val="tx1"/>
                </a:solidFill>
                <a:ea typeface="Meiryo" panose="020B0604030504040204" pitchFamily="34" charset="-128"/>
                <a:cs typeface="+mn-lt"/>
              </a:rPr>
              <a:t>DfM の原則 </a:t>
            </a:r>
            <a:endParaRPr lang="en-US" sz="2000" dirty="0">
              <a:solidFill>
                <a:schemeClr val="tx1"/>
              </a:solidFill>
              <a:ea typeface="Meiryo" panose="020B0604030504040204" pitchFamily="34" charset="-128"/>
              <a:cs typeface="Calibri" panose="020F0502020204030204"/>
            </a:endParaRPr>
          </a:p>
          <a:p>
            <a:pPr marL="800100" lvl="1" indent="-342900" rtl="0">
              <a:buFont typeface="Arial"/>
              <a:buChar char="•"/>
            </a:pPr>
            <a:r>
              <a:rPr lang="ja-jp" sz="2000" dirty="0">
                <a:solidFill>
                  <a:schemeClr val="tx1"/>
                </a:solidFill>
                <a:ea typeface="Meiryo" panose="020B0604030504040204" pitchFamily="34" charset="-128"/>
                <a:cs typeface="+mn-lt"/>
              </a:rPr>
              <a:t>システム エンジニアリングのスキル </a:t>
            </a:r>
            <a:endParaRPr lang="en-US" sz="2000" dirty="0">
              <a:solidFill>
                <a:schemeClr val="tx1"/>
              </a:solidFill>
              <a:ea typeface="Meiryo" panose="020B0604030504040204" pitchFamily="34" charset="-128"/>
              <a:cs typeface="Calibri" panose="020F0502020204030204"/>
            </a:endParaRPr>
          </a:p>
          <a:p>
            <a:pPr marL="800100" lvl="1" indent="-342900" rtl="0">
              <a:buFont typeface="Arial"/>
              <a:buChar char="•"/>
            </a:pPr>
            <a:r>
              <a:rPr lang="ja-jp" sz="2000" dirty="0">
                <a:solidFill>
                  <a:schemeClr val="tx1"/>
                </a:solidFill>
                <a:ea typeface="Meiryo" panose="020B0604030504040204" pitchFamily="34" charset="-128"/>
                <a:cs typeface="+mn-lt"/>
              </a:rPr>
              <a:t>電気設計とソフトウェア エンジニアリングの原則についての業務知識 </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製品ライフサイクルとサステナビリティ </a:t>
            </a:r>
            <a:endParaRPr lang="en-US" sz="200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12</a:t>
            </a:fld>
            <a:endParaRPr lang="en-US">
              <a:ea typeface="Meiryo" panose="020B0604030504040204" pitchFamily="34" charset="-128"/>
            </a:endParaRPr>
          </a:p>
        </p:txBody>
      </p:sp>
    </p:spTree>
    <p:extLst>
      <p:ext uri="{BB962C8B-B14F-4D97-AF65-F5344CB8AC3E}">
        <p14:creationId xmlns:p14="http://schemas.microsoft.com/office/powerpoint/2010/main" val="659857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endParaRPr lang="en-US" dirty="0">
              <a:solidFill>
                <a:schemeClr val="tx1"/>
              </a:solidFill>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solidFill>
                  <a:schemeClr val="tx1"/>
                </a:solidFill>
                <a:ea typeface="Meiryo" panose="020B0604030504040204" pitchFamily="34" charset="-128"/>
              </a:rPr>
              <a:t>製造/生産エンジニア</a:t>
            </a:r>
            <a:r>
              <a:rPr lang="ja-JP" altLang="en-US" sz="1800" dirty="0">
                <a:solidFill>
                  <a:srgbClr val="000000"/>
                </a:solidFill>
                <a:latin typeface="游ゴシック" panose="020B0400000000000000" pitchFamily="50" charset="-128"/>
                <a:ea typeface="游ゴシック" panose="020B0400000000000000" pitchFamily="50" charset="-128"/>
              </a:rPr>
              <a:t>について</a:t>
            </a:r>
            <a:r>
              <a:rPr lang="ja-jp" dirty="0">
                <a:solidFill>
                  <a:schemeClr val="tx1"/>
                </a:solidFill>
                <a:ea typeface="Meiryo" panose="020B0604030504040204" pitchFamily="34" charset="-128"/>
              </a:rPr>
              <a:t>は、主に次のように変化します。 </a:t>
            </a:r>
            <a:endParaRPr lang="en-US" dirty="0">
              <a:solidFill>
                <a:schemeClr val="tx1"/>
              </a:solidFill>
              <a:ea typeface="Meiryo" panose="020B0604030504040204" pitchFamily="34" charset="-128"/>
              <a:cs typeface="Calibri" panose="020F0502020204030204"/>
            </a:endParaRPr>
          </a:p>
          <a:p>
            <a:pPr marL="342900" indent="-342900" rtl="0">
              <a:buFont typeface="Arial"/>
              <a:buChar char="•"/>
            </a:pPr>
            <a:r>
              <a:rPr lang="ja-jp" sz="1200" dirty="0">
                <a:solidFill>
                  <a:schemeClr val="tx1"/>
                </a:solidFill>
                <a:ea typeface="Meiryo" panose="020B0604030504040204" pitchFamily="34" charset="-128"/>
                <a:cs typeface="+mn-lt"/>
              </a:rPr>
              <a:t>CAD/CAM の統合ソリューションで、実際のさまざまな条件をシミュレーションし、仮想環境で設計をテスト</a:t>
            </a:r>
            <a:endParaRPr lang="en-US" dirty="0">
              <a:solidFill>
                <a:schemeClr val="tx1"/>
              </a:solidFill>
              <a:ea typeface="Meiryo" panose="020B0604030504040204" pitchFamily="34" charset="-128"/>
              <a:cs typeface="Calibri" panose="020F0502020204030204"/>
            </a:endParaRPr>
          </a:p>
          <a:p>
            <a:pPr marL="342900" indent="-342900" rtl="0">
              <a:buFont typeface="Arial"/>
              <a:buChar char="•"/>
            </a:pPr>
            <a:r>
              <a:rPr lang="ja-jp" sz="1200" dirty="0">
                <a:solidFill>
                  <a:schemeClr val="tx1"/>
                </a:solidFill>
                <a:ea typeface="Meiryo" panose="020B0604030504040204" pitchFamily="34" charset="-128"/>
                <a:cs typeface="+mn-lt"/>
              </a:rPr>
              <a:t>自動化やロボティクスを組み込み、生産性や製品品質の向上、コスト削減を実現</a:t>
            </a:r>
            <a:endParaRPr lang="en-US" sz="1200" dirty="0">
              <a:solidFill>
                <a:schemeClr val="tx1"/>
              </a:solidFill>
              <a:ea typeface="Meiryo" panose="020B0604030504040204" pitchFamily="34" charset="-128"/>
              <a:cs typeface="Calibri"/>
            </a:endParaRPr>
          </a:p>
          <a:p>
            <a:pPr marL="342900" indent="-342900" rtl="0">
              <a:buFont typeface="Arial"/>
              <a:buChar char="•"/>
            </a:pPr>
            <a:r>
              <a:rPr lang="ja-jp" dirty="0">
                <a:solidFill>
                  <a:schemeClr val="tx1"/>
                </a:solidFill>
                <a:ea typeface="Meiryo" panose="020B0604030504040204" pitchFamily="34" charset="-128"/>
                <a:cs typeface="+mn-lt"/>
              </a:rPr>
              <a:t>データ解析と予知保全を活用して問題を特定し、ダウンタイムと機器の不具合を予測</a:t>
            </a:r>
            <a:endParaRPr lang="en-US" sz="1200" dirty="0">
              <a:solidFill>
                <a:schemeClr val="tx1"/>
              </a:solidFill>
              <a:ea typeface="Meiryo" panose="020B0604030504040204" pitchFamily="34" charset="-128"/>
              <a:cs typeface="Calibri"/>
            </a:endParaRPr>
          </a:p>
          <a:p>
            <a:pPr marL="342900" indent="-342900" rtl="0">
              <a:buFont typeface="Arial"/>
              <a:buChar char="•"/>
            </a:pPr>
            <a:r>
              <a:rPr lang="ja-jp" dirty="0">
                <a:solidFill>
                  <a:schemeClr val="tx1"/>
                </a:solidFill>
                <a:ea typeface="Meiryo" panose="020B0604030504040204" pitchFamily="34" charset="-128"/>
                <a:cs typeface="+mn-lt"/>
              </a:rPr>
              <a:t>センサー、データ解析、機械学習を活用したスマート製造システムの開発</a:t>
            </a:r>
            <a:endParaRPr lang="en-US" sz="1200" dirty="0">
              <a:solidFill>
                <a:schemeClr val="tx1"/>
              </a:solidFill>
              <a:ea typeface="Meiryo" panose="020B0604030504040204" pitchFamily="34" charset="-128"/>
              <a:cs typeface="Calibri"/>
            </a:endParaRPr>
          </a:p>
          <a:p>
            <a:pPr marL="342900" indent="-342900" rtl="0">
              <a:buFont typeface="Arial"/>
              <a:buChar char="•"/>
            </a:pPr>
            <a:r>
              <a:rPr lang="ja-jp" sz="1200" dirty="0">
                <a:solidFill>
                  <a:schemeClr val="tx1"/>
                </a:solidFill>
                <a:ea typeface="Meiryo" panose="020B0604030504040204" pitchFamily="34" charset="-128"/>
                <a:cs typeface="+mn-lt"/>
              </a:rPr>
              <a:t>ビジネスと市場の動向を把握 </a:t>
            </a:r>
            <a:endParaRPr lang="en-US" sz="1200" dirty="0">
              <a:solidFill>
                <a:schemeClr val="tx1"/>
              </a:solidFill>
              <a:ea typeface="Meiryo" panose="020B0604030504040204" pitchFamily="34" charset="-128"/>
              <a:cs typeface="Calibri"/>
            </a:endParaRPr>
          </a:p>
          <a:p>
            <a:pPr marL="342900" indent="-342900" rtl="0">
              <a:buFont typeface="Arial"/>
              <a:buChar char="•"/>
            </a:pPr>
            <a:r>
              <a:rPr lang="ja-jp" sz="1200" dirty="0">
                <a:solidFill>
                  <a:schemeClr val="tx1"/>
                </a:solidFill>
                <a:ea typeface="Meiryo" panose="020B0604030504040204" pitchFamily="34" charset="-128"/>
                <a:cs typeface="+mn-lt"/>
              </a:rPr>
              <a:t>包括的な製造アプローチで、技術的な面だけでなく、サステナビリティの原則や安全性・倫理も考慮 </a:t>
            </a:r>
          </a:p>
          <a:p>
            <a:pPr marL="342900" indent="-342900" rtl="0">
              <a:buFont typeface="Arial"/>
              <a:buChar char="•"/>
            </a:pPr>
            <a:r>
              <a:rPr lang="ja-jp" sz="1200" dirty="0">
                <a:solidFill>
                  <a:schemeClr val="tx1"/>
                </a:solidFill>
                <a:ea typeface="Meiryo" panose="020B0604030504040204" pitchFamily="34" charset="-128"/>
                <a:cs typeface="+mn-lt"/>
              </a:rPr>
              <a:t>ソフトウェア エンジニア、データ サイエンティスト、その他の専門家と連携しながら、部門横断的なコラボレーションを推進 </a:t>
            </a:r>
            <a:endParaRPr lang="en-US" sz="1200" dirty="0">
              <a:solidFill>
                <a:schemeClr val="tx1"/>
              </a:solidFill>
              <a:ea typeface="Meiryo" panose="020B0604030504040204" pitchFamily="34" charset="-128"/>
              <a:cs typeface="Calibri"/>
            </a:endParaRPr>
          </a:p>
          <a:p>
            <a:pPr marL="342900" indent="-342900" rtl="0">
              <a:buFont typeface="Arial"/>
              <a:buChar char="•"/>
            </a:pPr>
            <a:r>
              <a:rPr lang="ja-jp" sz="1200" dirty="0">
                <a:solidFill>
                  <a:schemeClr val="tx1"/>
                </a:solidFill>
                <a:ea typeface="Meiryo" panose="020B0604030504040204" pitchFamily="34" charset="-128"/>
                <a:cs typeface="+mn-lt"/>
              </a:rPr>
              <a:t>サイバーセキュリティ意識を強化 </a:t>
            </a:r>
            <a:endParaRPr lang="en-US" dirty="0">
              <a:solidFill>
                <a:schemeClr val="tx1"/>
              </a:solidFill>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13</a:t>
            </a:fld>
            <a:endParaRPr lang="en-US">
              <a:ea typeface="Meiryo" panose="020B0604030504040204" pitchFamily="34" charset="-128"/>
            </a:endParaRPr>
          </a:p>
        </p:txBody>
      </p:sp>
    </p:spTree>
    <p:extLst>
      <p:ext uri="{BB962C8B-B14F-4D97-AF65-F5344CB8AC3E}">
        <p14:creationId xmlns:p14="http://schemas.microsoft.com/office/powerpoint/2010/main" val="3389614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2000" b="1" dirty="0">
                <a:solidFill>
                  <a:schemeClr val="tx1"/>
                </a:solidFill>
                <a:ea typeface="Meiryo" panose="020B0604030504040204" pitchFamily="34" charset="-128"/>
              </a:rPr>
              <a:t>ナレーション/講師の注記: </a:t>
            </a:r>
            <a:endParaRPr lang="en-US" sz="2000" dirty="0">
              <a:solidFill>
                <a:schemeClr val="tx1"/>
              </a:solidFill>
              <a:ea typeface="Meiryo" panose="020B0604030504040204" pitchFamily="34" charset="-128"/>
              <a:cs typeface="Calibri"/>
            </a:endParaRPr>
          </a:p>
          <a:p>
            <a:pPr rtl="0"/>
            <a:r>
              <a:rPr lang="ja-jp" sz="2000" dirty="0">
                <a:ea typeface="Meiryo" panose="020B0604030504040204" pitchFamily="34" charset="-128"/>
                <a:cs typeface="Calibri"/>
              </a:rPr>
              <a:t>製造/生産エンジニアは</a:t>
            </a:r>
            <a:r>
              <a:rPr lang="ja-jp" altLang="ja-JP" sz="2000" dirty="0">
                <a:ea typeface="Meiryo" panose="020B0604030504040204" pitchFamily="34" charset="-128"/>
                <a:cs typeface="Calibri"/>
              </a:rPr>
              <a:t>現在</a:t>
            </a:r>
            <a:r>
              <a:rPr lang="ja-jp" sz="2000" dirty="0">
                <a:ea typeface="Meiryo" panose="020B0604030504040204" pitchFamily="34" charset="-128"/>
                <a:cs typeface="Calibri"/>
              </a:rPr>
              <a:t>、次のようなスキルを活かして、先端的な製造技術やプロセスの改善・導入を担っています。</a:t>
            </a:r>
            <a:endParaRPr lang="en-US" sz="2000" dirty="0">
              <a:ea typeface="Meiryo" panose="020B0604030504040204" pitchFamily="34" charset="-128"/>
              <a:cs typeface="Calibri"/>
            </a:endParaRP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lang="ja-JP" altLang="en-US" sz="1800" dirty="0">
                <a:solidFill>
                  <a:srgbClr val="000000"/>
                </a:solidFill>
                <a:latin typeface="游ゴシック" panose="020B0400000000000000" pitchFamily="50" charset="-128"/>
                <a:ea typeface="游ゴシック" panose="020B0400000000000000" pitchFamily="50" charset="-128"/>
              </a:rPr>
              <a:t>リーン生産（プロセス管理の徹底した効率化）</a:t>
            </a:r>
            <a:r>
              <a:rPr lang="ja-jp" sz="2000" dirty="0">
                <a:ea typeface="Meiryo" panose="020B0604030504040204" pitchFamily="34" charset="-128"/>
                <a:cs typeface="Calibri"/>
              </a:rPr>
              <a:t>、</a:t>
            </a:r>
            <a:r>
              <a:rPr lang="ja-JP" altLang="en-US" sz="1800" dirty="0">
                <a:solidFill>
                  <a:srgbClr val="000000"/>
                </a:solidFill>
                <a:latin typeface="游ゴシック" panose="020B0400000000000000" pitchFamily="50" charset="-128"/>
                <a:ea typeface="游ゴシック" panose="020B0400000000000000" pitchFamily="50" charset="-128"/>
              </a:rPr>
              <a:t>シックスシグマ（品質管理のためのフレームワーク）</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プロセスの改善</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品質管理</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CAD</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解析ソフトウェア（Matlab、Minitab） </a:t>
            </a:r>
            <a:endParaRPr lang="en-US" sz="200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14</a:t>
            </a:fld>
            <a:endParaRPr lang="en-US">
              <a:ea typeface="Meiryo" panose="020B0604030504040204" pitchFamily="34" charset="-128"/>
            </a:endParaRPr>
          </a:p>
        </p:txBody>
      </p:sp>
    </p:spTree>
    <p:extLst>
      <p:ext uri="{BB962C8B-B14F-4D97-AF65-F5344CB8AC3E}">
        <p14:creationId xmlns:p14="http://schemas.microsoft.com/office/powerpoint/2010/main" val="433212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171450" algn="l" defTabSz="914400" rtl="0" eaLnBrk="1" fontAlgn="auto" latinLnBrk="0" hangingPunct="1">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endParaRPr lang="en-US" dirty="0">
              <a:solidFill>
                <a:schemeClr val="tx1"/>
              </a:solidFill>
              <a:ea typeface="Meiryo" panose="020B0604030504040204" pitchFamily="34" charset="-128"/>
            </a:endParaRPr>
          </a:p>
          <a:p>
            <a:pPr indent="-171450" rtl="0">
              <a:defRPr/>
            </a:pPr>
            <a:r>
              <a:rPr lang="ja-jp" dirty="0">
                <a:ea typeface="Meiryo" panose="020B0604030504040204" pitchFamily="34" charset="-128"/>
              </a:rPr>
              <a:t>製造/生産エンジニアの職務は</a:t>
            </a:r>
            <a:r>
              <a:rPr lang="ja-jp" altLang="ja-JP" dirty="0">
                <a:ea typeface="Meiryo" panose="020B0604030504040204" pitchFamily="34" charset="-128"/>
              </a:rPr>
              <a:t>今後、</a:t>
            </a:r>
            <a:r>
              <a:rPr lang="ja-jp" dirty="0">
                <a:ea typeface="Meiryo" panose="020B0604030504040204" pitchFamily="34" charset="-128"/>
              </a:rPr>
              <a:t>より部門横断的になり、設計者、機械オペレーター、品質管理/保証のスペシャリストが連携して作業するようになります。そして製造プロセスの進化と最適化を推進するために、AI/ML の知識が必要となります。 </a:t>
            </a:r>
            <a:r>
              <a:rPr lang="ja-jp" sz="2000" dirty="0">
                <a:ea typeface="Meiryo" panose="020B0604030504040204" pitchFamily="34" charset="-128"/>
              </a:rPr>
              <a:t>今後、製造/生産エンジニアには次のようなスキルが求められるようになります。</a:t>
            </a:r>
            <a:endParaRPr lang="en-US"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ロボティクス/コボティクス </a:t>
            </a:r>
          </a:p>
          <a:p>
            <a:pPr marL="800100" lvl="1" indent="-342900" rtl="0">
              <a:buFont typeface="Arial"/>
              <a:buChar char="•"/>
            </a:pPr>
            <a:r>
              <a:rPr lang="ja-jp" sz="2000" dirty="0">
                <a:solidFill>
                  <a:schemeClr val="tx1"/>
                </a:solidFill>
                <a:ea typeface="Meiryo" panose="020B0604030504040204" pitchFamily="34" charset="-128"/>
                <a:cs typeface="+mn-lt"/>
              </a:rPr>
              <a:t>積層造形とハイブリッド製造</a:t>
            </a:r>
          </a:p>
          <a:p>
            <a:pPr marL="800100" lvl="1" indent="-342900" rtl="0">
              <a:buFont typeface="Arial,Sans-Serif"/>
              <a:buChar char="•"/>
            </a:pPr>
            <a:r>
              <a:rPr lang="ja-jp" sz="2000" dirty="0">
                <a:solidFill>
                  <a:schemeClr val="tx1"/>
                </a:solidFill>
                <a:latin typeface="Calibri"/>
                <a:ea typeface="Meiryo" panose="020B0604030504040204" pitchFamily="34" charset="-128"/>
                <a:cs typeface="Arial"/>
              </a:rPr>
              <a:t>スマート製造の実践技術</a:t>
            </a:r>
          </a:p>
          <a:p>
            <a:pPr marL="1257300" lvl="2" indent="-342900" rtl="0">
              <a:buFont typeface="Arial,Sans-Serif"/>
              <a:buChar char="•"/>
            </a:pPr>
            <a:r>
              <a:rPr lang="ja-jp" sz="2000" dirty="0">
                <a:solidFill>
                  <a:schemeClr val="tx1"/>
                </a:solidFill>
                <a:latin typeface="Calibri"/>
                <a:ea typeface="Meiryo" panose="020B0604030504040204" pitchFamily="34" charset="-128"/>
                <a:cs typeface="Arial"/>
              </a:rPr>
              <a:t>製品ラインのプログラミング</a:t>
            </a:r>
          </a:p>
          <a:p>
            <a:pPr marL="1257300" lvl="2" indent="-342900" rtl="0">
              <a:buFont typeface="Arial,Sans-Serif"/>
              <a:buChar char="•"/>
            </a:pPr>
            <a:r>
              <a:rPr lang="ja-jp" sz="2000" dirty="0">
                <a:solidFill>
                  <a:schemeClr val="tx1"/>
                </a:solidFill>
                <a:latin typeface="Calibri"/>
                <a:ea typeface="Meiryo" panose="020B0604030504040204" pitchFamily="34" charset="-128"/>
                <a:cs typeface="Arial"/>
              </a:rPr>
              <a:t>分散型製造拠点の管理</a:t>
            </a:r>
          </a:p>
          <a:p>
            <a:pPr marL="1257300" lvl="2" indent="-342900" rtl="0">
              <a:buFont typeface="Arial,Sans-Serif"/>
              <a:buChar char="•"/>
            </a:pPr>
            <a:r>
              <a:rPr lang="ja-jp" sz="2000" dirty="0">
                <a:solidFill>
                  <a:schemeClr val="tx1"/>
                </a:solidFill>
                <a:latin typeface="Calibri"/>
                <a:ea typeface="Meiryo" panose="020B0604030504040204" pitchFamily="34" charset="-128"/>
                <a:cs typeface="Arial"/>
              </a:rPr>
              <a:t>リアルタイムの生産監視システムの配置 </a:t>
            </a:r>
            <a:endParaRPr lang="en-US" sz="2000" dirty="0">
              <a:solidFill>
                <a:schemeClr val="tx1"/>
              </a:solidFill>
              <a:latin typeface="Calibri"/>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デジタル ツイン</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生産データの解析とビジュアライゼーション</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拡張現実（AR）/仮想現実（VR）ツール </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CAD/CAM</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CNC 機械加工</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サイバーセキュリティ、IoT、クラウド プラットフォーム、ストレージ </a:t>
            </a:r>
            <a:endParaRPr lang="en-US" sz="2000" dirty="0">
              <a:solidFill>
                <a:schemeClr val="tx1"/>
              </a:solidFill>
              <a:ea typeface="Meiryo" panose="020B0604030504040204" pitchFamily="34" charset="-128"/>
              <a:cs typeface="Calibri"/>
            </a:endParaRPr>
          </a:p>
          <a:p>
            <a:pPr rtl="0">
              <a:defRPr/>
            </a:pPr>
            <a:endParaRPr lang="en-US" dirty="0">
              <a:solidFill>
                <a:schemeClr val="tx1"/>
              </a:solidFill>
              <a:ea typeface="Meiryo" panose="020B0604030504040204" pitchFamily="34" charset="-128"/>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15</a:t>
            </a:fld>
            <a:endParaRPr lang="en-US">
              <a:ea typeface="Meiryo" panose="020B0604030504040204" pitchFamily="34" charset="-128"/>
            </a:endParaRPr>
          </a:p>
        </p:txBody>
      </p:sp>
    </p:spTree>
    <p:extLst>
      <p:ext uri="{BB962C8B-B14F-4D97-AF65-F5344CB8AC3E}">
        <p14:creationId xmlns:p14="http://schemas.microsoft.com/office/powerpoint/2010/main" val="2379658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endParaRPr lang="en-US" dirty="0">
              <a:solidFill>
                <a:schemeClr val="tx1"/>
              </a:solidFill>
              <a:ea typeface="Meiryo" panose="020B0604030504040204" pitchFamily="34" charset="-128"/>
            </a:endParaRPr>
          </a:p>
          <a:p>
            <a:pPr rtl="0"/>
            <a:r>
              <a:rPr lang="ja-jp" dirty="0">
                <a:ea typeface="Meiryo" panose="020B0604030504040204" pitchFamily="34" charset="-128"/>
                <a:cs typeface="+mn-lt"/>
              </a:rPr>
              <a:t>CNC 機械オペレーターの職務では、</a:t>
            </a:r>
            <a:r>
              <a:rPr lang="ja-JP" altLang="en-US" dirty="0">
                <a:ea typeface="Meiryo" panose="020B0604030504040204" pitchFamily="34" charset="-128"/>
                <a:cs typeface="+mn-lt"/>
              </a:rPr>
              <a:t>将来的</a:t>
            </a:r>
            <a:r>
              <a:rPr lang="ja-jp" dirty="0">
                <a:ea typeface="Meiryo" panose="020B0604030504040204" pitchFamily="34" charset="-128"/>
                <a:cs typeface="+mn-lt"/>
              </a:rPr>
              <a:t>に次のような広範なスキル セットが求められるようになります。 </a:t>
            </a:r>
          </a:p>
          <a:p>
            <a:pPr marL="171450" indent="-171450" rtl="0">
              <a:buFont typeface="Arial"/>
              <a:buChar char="•"/>
            </a:pPr>
            <a:r>
              <a:rPr lang="ja-jp" dirty="0">
                <a:ea typeface="Meiryo" panose="020B0604030504040204" pitchFamily="34" charset="-128"/>
                <a:cs typeface="+mn-lt"/>
              </a:rPr>
              <a:t>基本的なプログラミングだけでなく、複雑な 3D モデルや機械加工プロセスに対応する高度な CNC プログラミング技術。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ja-jp" dirty="0">
                <a:ea typeface="Meiryo" panose="020B0604030504040204" pitchFamily="34" charset="-128"/>
                <a:cs typeface="+mn-lt"/>
              </a:rPr>
              <a:t>データ解析によるプロセスの改善点の特定。このデータはその後、加工パラメーターを最適化し、</a:t>
            </a:r>
            <a:r>
              <a:rPr lang="ja-JP" altLang="en-US" sz="1800" dirty="0">
                <a:solidFill>
                  <a:srgbClr val="000000"/>
                </a:solidFill>
                <a:latin typeface="游ゴシック" panose="020B0400000000000000" pitchFamily="50" charset="-128"/>
                <a:ea typeface="游ゴシック" panose="020B0400000000000000" pitchFamily="50" charset="-128"/>
              </a:rPr>
              <a:t>サイクルタイム（生産に必要な時間）</a:t>
            </a:r>
            <a:r>
              <a:rPr lang="ja-jp" dirty="0">
                <a:ea typeface="Meiryo" panose="020B0604030504040204" pitchFamily="34" charset="-128"/>
                <a:cs typeface="+mn-lt"/>
              </a:rPr>
              <a:t>を短縮し、一貫した品質を確保するために使用できます。 </a:t>
            </a:r>
          </a:p>
          <a:p>
            <a:pPr marL="171450" indent="-171450" rtl="0">
              <a:buFont typeface="Arial"/>
              <a:buChar char="•"/>
            </a:pPr>
            <a:r>
              <a:rPr lang="ja-jp" dirty="0">
                <a:ea typeface="Meiryo" panose="020B0604030504040204" pitchFamily="34" charset="-128"/>
                <a:cs typeface="+mn-lt"/>
              </a:rPr>
              <a:t>モノのインターネットを活用し、工作機械の健全性とパフォーマンスを監視するデータを解析することで、ダウンタイムを防ぎ、予防保守を実施。 </a:t>
            </a:r>
          </a:p>
          <a:p>
            <a:pPr marL="171450" indent="-171450" rtl="0">
              <a:buFont typeface="Arial"/>
              <a:buChar char="•"/>
            </a:pPr>
            <a:r>
              <a:rPr lang="ja-jp" dirty="0">
                <a:ea typeface="Meiryo" panose="020B0604030504040204" pitchFamily="34" charset="-128"/>
                <a:cs typeface="+mn-lt"/>
              </a:rPr>
              <a:t>仮想現実と拡張現実を活用したトレーニングと工作機械のシミュレーション。 </a:t>
            </a:r>
          </a:p>
          <a:p>
            <a:pPr marL="171450" indent="-171450" rtl="0">
              <a:buFont typeface="Arial"/>
              <a:buChar char="•"/>
            </a:pPr>
            <a:r>
              <a:rPr lang="ja-jp" dirty="0">
                <a:ea typeface="Meiryo" panose="020B0604030504040204" pitchFamily="34" charset="-128"/>
                <a:cs typeface="+mn-lt"/>
              </a:rPr>
              <a:t>サステナビリティの原則を実践するために、環境に優しい冷却水を選択し、材料廃棄物を最小限に抑え、加工プロセスによるエネルギー消費量を最適化。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16</a:t>
            </a:fld>
            <a:endParaRPr lang="en-US">
              <a:ea typeface="Meiryo" panose="020B0604030504040204" pitchFamily="34" charset="-128"/>
            </a:endParaRPr>
          </a:p>
        </p:txBody>
      </p:sp>
    </p:spTree>
    <p:extLst>
      <p:ext uri="{BB962C8B-B14F-4D97-AF65-F5344CB8AC3E}">
        <p14:creationId xmlns:p14="http://schemas.microsoft.com/office/powerpoint/2010/main" val="2964705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2000" b="1" dirty="0">
                <a:solidFill>
                  <a:schemeClr val="tx1"/>
                </a:solidFill>
                <a:ea typeface="Meiryo" panose="020B0604030504040204" pitchFamily="34" charset="-128"/>
              </a:rPr>
              <a:t>ナレーション/講師の注記: </a:t>
            </a:r>
            <a:endParaRPr lang="en-US" sz="2000" dirty="0">
              <a:solidFill>
                <a:schemeClr val="tx1"/>
              </a:solidFill>
              <a:ea typeface="Meiryo" panose="020B0604030504040204" pitchFamily="34" charset="-128"/>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2000" dirty="0">
                <a:solidFill>
                  <a:schemeClr val="tx1"/>
                </a:solidFill>
                <a:ea typeface="Meiryo" panose="020B0604030504040204" pitchFamily="34" charset="-128"/>
                <a:cs typeface="+mn-lt"/>
              </a:rPr>
              <a:t>CNC 機械オペレーターは</a:t>
            </a:r>
            <a:r>
              <a:rPr lang="ja-jp" altLang="ja-JP" sz="2000" dirty="0">
                <a:solidFill>
                  <a:schemeClr val="tx1"/>
                </a:solidFill>
                <a:ea typeface="Meiryo" panose="020B0604030504040204" pitchFamily="34" charset="-128"/>
                <a:cs typeface="+mn-lt"/>
              </a:rPr>
              <a:t>現在</a:t>
            </a:r>
            <a:r>
              <a:rPr lang="ja-jp" sz="2000" dirty="0">
                <a:solidFill>
                  <a:schemeClr val="tx1"/>
                </a:solidFill>
                <a:ea typeface="Meiryo" panose="020B0604030504040204" pitchFamily="34" charset="-128"/>
                <a:cs typeface="+mn-lt"/>
              </a:rPr>
              <a:t>、機械設備や工具を使用して精密部品の製造を行うほか、設備のセットアップや操作、修理、メンテナンスを担っています。</a:t>
            </a:r>
          </a:p>
          <a:p>
            <a:pPr rtl="0"/>
            <a:r>
              <a:rPr lang="ja-jp" sz="2000" dirty="0">
                <a:solidFill>
                  <a:schemeClr val="tx1"/>
                </a:solidFill>
                <a:ea typeface="Meiryo" panose="020B0604030504040204" pitchFamily="34" charset="-128"/>
                <a:cs typeface="+mn-lt"/>
              </a:rPr>
              <a:t>現在のスキル:</a:t>
            </a:r>
          </a:p>
          <a:p>
            <a:pPr marL="742950" lvl="1" indent="-285750" rtl="0">
              <a:buFont typeface="Arial"/>
              <a:buChar char="•"/>
            </a:pPr>
            <a:r>
              <a:rPr lang="ja-jp" sz="2000" dirty="0">
                <a:solidFill>
                  <a:schemeClr val="tx1"/>
                </a:solidFill>
                <a:ea typeface="Meiryo" panose="020B0604030504040204" pitchFamily="34" charset="-128"/>
                <a:cs typeface="+mn-lt"/>
              </a:rPr>
              <a:t>工作物保持具、マシン キネマティック、ジオメトリ寸法と幾何公差（GD&amp;T）</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固定具や工具を設計するための CAD ソフトウェアと CAM ソフトウェア </a:t>
            </a:r>
          </a:p>
          <a:p>
            <a:pPr marL="742950" lvl="1" indent="-285750" rtl="0">
              <a:buFont typeface="Arial"/>
              <a:buChar char="•"/>
            </a:pPr>
            <a:r>
              <a:rPr lang="ja-jp" sz="2000" dirty="0">
                <a:solidFill>
                  <a:schemeClr val="tx1"/>
                </a:solidFill>
                <a:ea typeface="Meiryo" panose="020B0604030504040204" pitchFamily="34" charset="-128"/>
                <a:cs typeface="+mn-lt"/>
              </a:rPr>
              <a:t>使用する工作機械やその他のハードウェアについての知識 </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ERP に関する業務知識</a:t>
            </a:r>
            <a:endParaRPr lang="en-US" sz="2000" dirty="0">
              <a:solidFill>
                <a:schemeClr val="tx1"/>
              </a:solidFill>
              <a:ea typeface="Meiryo" panose="020B0604030504040204" pitchFamily="34" charset="-128"/>
              <a:cs typeface="Calibri"/>
            </a:endParaRPr>
          </a:p>
          <a:p>
            <a:pPr marL="742950" lvl="1" indent="-285750" rtl="0">
              <a:buFont typeface="Arial"/>
              <a:buChar char="•"/>
            </a:pPr>
            <a:r>
              <a:rPr lang="ja-jp" sz="2000" dirty="0">
                <a:solidFill>
                  <a:schemeClr val="tx1"/>
                </a:solidFill>
                <a:ea typeface="Meiryo" panose="020B0604030504040204" pitchFamily="34" charset="-128"/>
                <a:cs typeface="+mn-lt"/>
              </a:rPr>
              <a:t>解析・産業制御ソフトウェア </a:t>
            </a:r>
            <a:endParaRPr lang="en-US" sz="200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17</a:t>
            </a:fld>
            <a:endParaRPr lang="en-US">
              <a:ea typeface="Meiryo" panose="020B0604030504040204" pitchFamily="34" charset="-128"/>
            </a:endParaRPr>
          </a:p>
        </p:txBody>
      </p:sp>
    </p:spTree>
    <p:extLst>
      <p:ext uri="{BB962C8B-B14F-4D97-AF65-F5344CB8AC3E}">
        <p14:creationId xmlns:p14="http://schemas.microsoft.com/office/powerpoint/2010/main" val="2790599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tx1"/>
                </a:solidFill>
                <a:ea typeface="Meiryo" panose="020B0604030504040204" pitchFamily="34" charset="-128"/>
                <a:cs typeface="+mn-lt"/>
              </a:rPr>
              <a:t>CNC 機械オペレーターは将来的に、ロボットやコボットのプログラミング・管理、生産量のリアルタイム解析、製造現場の検査などを担当するほか、品質保証（QA）や品質管理（QC）にも協力するようになります。</a:t>
            </a:r>
            <a:r>
              <a:rPr lang="ja-jp" sz="1200" dirty="0">
                <a:solidFill>
                  <a:schemeClr val="tx1"/>
                </a:solidFill>
                <a:ea typeface="Meiryo" panose="020B0604030504040204" pitchFamily="34" charset="-128"/>
                <a:cs typeface="Calibri"/>
              </a:rPr>
              <a:t>この職務は、インダストリー 4.0 テクノロジーによって大幅に強化されます。 </a:t>
            </a:r>
            <a:endParaRPr lang="en-US" dirty="0">
              <a:solidFill>
                <a:schemeClr val="tx1"/>
              </a:solidFill>
              <a:ea typeface="Meiryo" panose="020B0604030504040204" pitchFamily="34" charset="-128"/>
              <a:cs typeface="Calibri"/>
            </a:endParaRPr>
          </a:p>
          <a:p>
            <a:pPr rtl="0"/>
            <a:r>
              <a:rPr lang="ja-jp" sz="2000" dirty="0">
                <a:solidFill>
                  <a:schemeClr val="tx1"/>
                </a:solidFill>
                <a:ea typeface="Meiryo" panose="020B0604030504040204" pitchFamily="34" charset="-128"/>
                <a:cs typeface="+mn-lt"/>
              </a:rPr>
              <a:t>CNC 機械オペレーターには、今後次のようなスキルが求められるようになります。</a:t>
            </a:r>
          </a:p>
          <a:p>
            <a:pPr marL="800100" lvl="1" indent="-342900" rtl="0">
              <a:buFont typeface="Arial"/>
              <a:buChar char="•"/>
            </a:pPr>
            <a:r>
              <a:rPr lang="ja-jp" sz="2000" dirty="0">
                <a:solidFill>
                  <a:schemeClr val="tx1"/>
                </a:solidFill>
                <a:ea typeface="Meiryo" panose="020B0604030504040204" pitchFamily="34" charset="-128"/>
                <a:cs typeface="+mn-lt"/>
              </a:rPr>
              <a:t>ロボット/コボットの操作、プログラミング、管理 </a:t>
            </a:r>
          </a:p>
          <a:p>
            <a:pPr marL="800100" lvl="1" indent="-342900" rtl="0">
              <a:buFont typeface="Arial"/>
              <a:buChar char="•"/>
            </a:pPr>
            <a:r>
              <a:rPr lang="ja-jp" sz="2000" dirty="0">
                <a:solidFill>
                  <a:schemeClr val="tx1"/>
                </a:solidFill>
                <a:ea typeface="Meiryo" panose="020B0604030504040204" pitchFamily="34" charset="-128"/>
                <a:cs typeface="+mn-lt"/>
              </a:rPr>
              <a:t>品質保証（QA）</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品質管理（QC）</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5 軸加工機</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積層造形とハイブリッド製造 </a:t>
            </a:r>
          </a:p>
          <a:p>
            <a:pPr marL="800100" lvl="1" indent="-342900" rtl="0">
              <a:buFont typeface="Arial"/>
              <a:buChar char="•"/>
            </a:pPr>
            <a:r>
              <a:rPr lang="ja-jp" sz="2000" dirty="0">
                <a:solidFill>
                  <a:schemeClr val="tx1"/>
                </a:solidFill>
                <a:ea typeface="Meiryo" panose="020B0604030504040204" pitchFamily="34" charset="-128"/>
                <a:cs typeface="+mn-lt"/>
              </a:rPr>
              <a:t>CAD/CAM ソフトウェア（業界のプロフェッショナルを対象とした調査によると、今後 5 ～ 10 年のうちに CNC 機械オペレーターにとって最も重要なハード スキルになるといわれています） </a:t>
            </a:r>
            <a:endParaRPr lang="en-US" sz="2000" dirty="0">
              <a:solidFill>
                <a:schemeClr val="tx1"/>
              </a:solidFill>
              <a:ea typeface="Meiryo" panose="020B0604030504040204" pitchFamily="34" charset="-128"/>
              <a:cs typeface="Calibri"/>
            </a:endParaRPr>
          </a:p>
          <a:p>
            <a:pPr marL="800100" lvl="1" indent="-342900" rtl="0">
              <a:buFont typeface="Arial"/>
              <a:buChar char="•"/>
            </a:pPr>
            <a:r>
              <a:rPr lang="ja-jp" sz="2000" dirty="0">
                <a:solidFill>
                  <a:schemeClr val="tx1"/>
                </a:solidFill>
                <a:ea typeface="Meiryo" panose="020B0604030504040204" pitchFamily="34" charset="-128"/>
                <a:cs typeface="+mn-lt"/>
              </a:rPr>
              <a:t>予知保全/予防保守 </a:t>
            </a:r>
            <a:endParaRPr lang="en-US" sz="200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18</a:t>
            </a:fld>
            <a:endParaRPr lang="en-US">
              <a:ea typeface="Meiryo" panose="020B0604030504040204" pitchFamily="34" charset="-128"/>
            </a:endParaRPr>
          </a:p>
        </p:txBody>
      </p:sp>
    </p:spTree>
    <p:extLst>
      <p:ext uri="{BB962C8B-B14F-4D97-AF65-F5344CB8AC3E}">
        <p14:creationId xmlns:p14="http://schemas.microsoft.com/office/powerpoint/2010/main" val="631521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C</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19</a:t>
            </a:fld>
            <a:endParaRPr lang="en-US">
              <a:ea typeface="Meiryo" panose="020B0604030504040204" pitchFamily="34" charset="-128"/>
            </a:endParaRPr>
          </a:p>
        </p:txBody>
      </p:sp>
    </p:spTree>
    <p:extLst>
      <p:ext uri="{BB962C8B-B14F-4D97-AF65-F5344CB8AC3E}">
        <p14:creationId xmlns:p14="http://schemas.microsoft.com/office/powerpoint/2010/main" val="2851642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solidFill>
                  <a:schemeClr val="tx1"/>
                </a:solidFill>
                <a:ea typeface="Meiryo" panose="020B0604030504040204" pitchFamily="34" charset="-128"/>
              </a:rPr>
              <a:t>ナレーション/講師の注記: </a:t>
            </a:r>
            <a:endParaRPr lang="en-US" sz="1000" b="1" dirty="0">
              <a:solidFill>
                <a:schemeClr val="tx1"/>
              </a:solidFill>
              <a:latin typeface="+mn-lt"/>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latin typeface="Calibri"/>
                <a:ea typeface="Meiryo" panose="020B0604030504040204" pitchFamily="34" charset="-128"/>
                <a:cs typeface="Calibri"/>
              </a:rPr>
              <a:t>このモジュールでは、インダストリー 4.0 とその</a:t>
            </a:r>
            <a:r>
              <a:rPr lang="ja-JP" altLang="en-US" sz="1800" dirty="0">
                <a:solidFill>
                  <a:srgbClr val="000000"/>
                </a:solidFill>
                <a:latin typeface="游ゴシック" panose="020B0400000000000000" pitchFamily="50" charset="-128"/>
                <a:ea typeface="游ゴシック" panose="020B0400000000000000" pitchFamily="50" charset="-128"/>
              </a:rPr>
              <a:t>製造業におけるデジタル技術の活用</a:t>
            </a:r>
            <a:r>
              <a:rPr lang="ja-jp" sz="1200" dirty="0">
                <a:latin typeface="Calibri"/>
                <a:ea typeface="Meiryo" panose="020B0604030504040204" pitchFamily="34" charset="-128"/>
                <a:cs typeface="Calibri"/>
              </a:rPr>
              <a:t>を導入することで、製造業がどのような進化を遂げているか</a:t>
            </a:r>
            <a:r>
              <a:rPr lang="ja-JP" altLang="en-US" sz="1200" dirty="0">
                <a:latin typeface="Calibri"/>
                <a:ea typeface="Meiryo" panose="020B0604030504040204" pitchFamily="34" charset="-128"/>
                <a:cs typeface="Calibri"/>
              </a:rPr>
              <a:t>を</a:t>
            </a:r>
            <a:r>
              <a:rPr lang="ja-JP" altLang="en-US" sz="1800" dirty="0">
                <a:solidFill>
                  <a:srgbClr val="000000"/>
                </a:solidFill>
                <a:latin typeface="游ゴシック" panose="020B0400000000000000" pitchFamily="50" charset="-128"/>
                <a:ea typeface="游ゴシック" panose="020B0400000000000000" pitchFamily="50" charset="-128"/>
              </a:rPr>
              <a:t>詳しくご紹介するとともに、</a:t>
            </a:r>
            <a:r>
              <a:rPr lang="ja-jp" sz="1200" dirty="0">
                <a:latin typeface="Calibri"/>
                <a:ea typeface="Meiryo" panose="020B0604030504040204" pitchFamily="34" charset="-128"/>
                <a:cs typeface="Calibri"/>
              </a:rPr>
              <a:t>世界経済における製造業の重要性について探</a:t>
            </a:r>
            <a:r>
              <a:rPr lang="ja-JP" altLang="en-US" sz="1200" dirty="0">
                <a:latin typeface="Calibri"/>
                <a:ea typeface="Meiryo" panose="020B0604030504040204" pitchFamily="34" charset="-128"/>
                <a:cs typeface="Calibri"/>
              </a:rPr>
              <a:t>り</a:t>
            </a:r>
            <a:r>
              <a:rPr lang="ja-jp" sz="1200" dirty="0">
                <a:latin typeface="Calibri"/>
                <a:ea typeface="Meiryo" panose="020B0604030504040204" pitchFamily="34" charset="-128"/>
                <a:cs typeface="Calibri"/>
              </a:rPr>
              <a:t>ます。さらに、製造業におけ</a:t>
            </a:r>
            <a:r>
              <a:rPr lang="ja-JP" altLang="en-US" sz="1200" dirty="0">
                <a:latin typeface="Calibri"/>
                <a:ea typeface="Meiryo" panose="020B0604030504040204" pitchFamily="34" charset="-128"/>
                <a:cs typeface="Calibri"/>
              </a:rPr>
              <a:t>る</a:t>
            </a:r>
            <a:r>
              <a:rPr lang="ja-JP" altLang="en-US" sz="1800" dirty="0">
                <a:solidFill>
                  <a:srgbClr val="000000"/>
                </a:solidFill>
                <a:latin typeface="游ゴシック" panose="020B0400000000000000" pitchFamily="50" charset="-128"/>
                <a:ea typeface="游ゴシック" panose="020B0400000000000000" pitchFamily="50" charset="-128"/>
              </a:rPr>
              <a:t>主な </a:t>
            </a:r>
            <a:r>
              <a:rPr lang="en-US" altLang="ja-JP" sz="1800" dirty="0">
                <a:solidFill>
                  <a:srgbClr val="000000"/>
                </a:solidFill>
                <a:latin typeface="游ゴシック" panose="020B0400000000000000" pitchFamily="50" charset="-128"/>
                <a:ea typeface="游ゴシック" panose="020B0400000000000000" pitchFamily="50" charset="-128"/>
              </a:rPr>
              <a:t>3 </a:t>
            </a:r>
            <a:r>
              <a:rPr lang="ja-JP" altLang="en-US" sz="1800" dirty="0">
                <a:solidFill>
                  <a:srgbClr val="000000"/>
                </a:solidFill>
                <a:latin typeface="游ゴシック" panose="020B0400000000000000" pitchFamily="50" charset="-128"/>
                <a:ea typeface="游ゴシック" panose="020B0400000000000000" pitchFamily="50" charset="-128"/>
              </a:rPr>
              <a:t>つの役割（職務・仕事内容）</a:t>
            </a:r>
            <a:r>
              <a:rPr lang="ja-jp" sz="1200" dirty="0">
                <a:latin typeface="Calibri"/>
                <a:ea typeface="Meiryo" panose="020B0604030504040204" pitchFamily="34" charset="-128"/>
                <a:cs typeface="Calibri"/>
              </a:rPr>
              <a:t>にクローズアップし、これらの職務がインダストリー 4.0 とデジタル時代のニーズにどのように適応しているかを見ていきます。いくつかの導入事例を挙げながら、これらの職務や AI・ロボティクス・積層造形などの最新技術が、製造業にどのような変化をもたらしているかを説明します。また、製造業が直面している</a:t>
            </a:r>
            <a:r>
              <a:rPr lang="ja-JP" altLang="en-US" sz="1800" dirty="0">
                <a:solidFill>
                  <a:srgbClr val="000000"/>
                </a:solidFill>
                <a:latin typeface="游ゴシック" panose="020B0400000000000000" pitchFamily="50" charset="-128"/>
                <a:ea typeface="游ゴシック" panose="020B0400000000000000" pitchFamily="50" charset="-128"/>
              </a:rPr>
              <a:t>課題と改善・解決に向けた方法の</a:t>
            </a:r>
            <a:r>
              <a:rPr lang="ja-jp" sz="1200" dirty="0">
                <a:latin typeface="Calibri"/>
                <a:ea typeface="Meiryo" panose="020B0604030504040204" pitchFamily="34" charset="-128"/>
                <a:cs typeface="Calibri"/>
              </a:rPr>
              <a:t>戦略について、インサイトを深堀りしていきます。このモジュールでは、機械エンジニアリングと製造エンジニアリングの両方におけるジェネレーティブ AI の影響も探ります。そして最後に、このダイナミックな業界で企業が進化し続けるためには、どのような職務が将来的に必要となっていくかを解説します。 </a:t>
            </a:r>
            <a:endParaRPr lang="en-US" sz="1200" dirty="0">
              <a:latin typeface="Calibri"/>
              <a:ea typeface="Meiryo" panose="020B0604030504040204" pitchFamily="34" charset="-128"/>
              <a:cs typeface="Calibri" panose="020F0502020204030204" pitchFamily="34" charset="0"/>
            </a:endParaRPr>
          </a:p>
          <a:p>
            <a:pPr rtl="0"/>
            <a:endParaRPr lang="en-US" sz="1200" dirty="0">
              <a:latin typeface="Calibri"/>
              <a:ea typeface="Meiryo" panose="020B0604030504040204" pitchFamily="34" charset="-128"/>
              <a:cs typeface="Calibri" panose="020F0502020204030204" pitchFamily="34" charset="0"/>
            </a:endParaRPr>
          </a:p>
          <a:p>
            <a:pPr rtl="0"/>
            <a:r>
              <a:rPr lang="ja-jp" b="1" dirty="0">
                <a:ea typeface="Meiryo" panose="020B0604030504040204" pitchFamily="34" charset="-128"/>
              </a:rPr>
              <a:t>DP（短縮版）： </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このモジュールでは、インダストリー 4.0 とそのテクノロジーによって進化を遂げている</a:t>
            </a:r>
            <a:r>
              <a:rPr lang="ja-JP" altLang="en-US" sz="1800" dirty="0">
                <a:solidFill>
                  <a:srgbClr val="000000"/>
                </a:solidFill>
                <a:latin typeface="游ゴシック" panose="020B0400000000000000" pitchFamily="50" charset="-128"/>
                <a:ea typeface="游ゴシック" panose="020B0400000000000000" pitchFamily="50" charset="-128"/>
              </a:rPr>
              <a:t>製造業界の展望と、</a:t>
            </a:r>
            <a:r>
              <a:rPr lang="ja-jp" dirty="0">
                <a:ea typeface="Meiryo" panose="020B0604030504040204" pitchFamily="34" charset="-128"/>
              </a:rPr>
              <a:t>世界経済における重要性を解説します。いくつかの導入事例を挙げながら、AI・ロボティクス・積層造形が業界にどのような変化をもたらしているかを紹介するとともに、インダストリー 4.0 のニーズに応じて適応している製造業の</a:t>
            </a:r>
            <a:r>
              <a:rPr lang="ja-JP" altLang="en-US" sz="1800" dirty="0">
                <a:solidFill>
                  <a:srgbClr val="000000"/>
                </a:solidFill>
                <a:latin typeface="游ゴシック" panose="020B0400000000000000" pitchFamily="50" charset="-128"/>
                <a:ea typeface="游ゴシック" panose="020B0400000000000000" pitchFamily="50" charset="-128"/>
              </a:rPr>
              <a:t>主な </a:t>
            </a:r>
            <a:r>
              <a:rPr lang="en-US" altLang="ja-JP" sz="1800" dirty="0">
                <a:solidFill>
                  <a:srgbClr val="000000"/>
                </a:solidFill>
                <a:latin typeface="游ゴシック" panose="020B0400000000000000" pitchFamily="50" charset="-128"/>
                <a:ea typeface="游ゴシック" panose="020B0400000000000000" pitchFamily="50" charset="-128"/>
              </a:rPr>
              <a:t>3 </a:t>
            </a:r>
            <a:r>
              <a:rPr lang="ja-JP" altLang="en-US" sz="1800" dirty="0">
                <a:solidFill>
                  <a:srgbClr val="000000"/>
                </a:solidFill>
                <a:latin typeface="游ゴシック" panose="020B0400000000000000" pitchFamily="50" charset="-128"/>
                <a:ea typeface="游ゴシック" panose="020B0400000000000000" pitchFamily="50" charset="-128"/>
              </a:rPr>
              <a:t>つの役割（職務・仕事内容）</a:t>
            </a:r>
            <a:r>
              <a:rPr lang="ja-jp" dirty="0">
                <a:ea typeface="Meiryo" panose="020B0604030504040204" pitchFamily="34" charset="-128"/>
              </a:rPr>
              <a:t>を詳しく見ていきます。さらに、製造業が直面している</a:t>
            </a:r>
            <a:r>
              <a:rPr lang="ja-JP" altLang="en-US" sz="1800" dirty="0">
                <a:solidFill>
                  <a:srgbClr val="000000"/>
                </a:solidFill>
                <a:latin typeface="游ゴシック" panose="020B0400000000000000" pitchFamily="50" charset="-128"/>
                <a:ea typeface="游ゴシック" panose="020B0400000000000000" pitchFamily="50" charset="-128"/>
              </a:rPr>
              <a:t>課題と改善・解決に向けた</a:t>
            </a:r>
            <a:r>
              <a:rPr lang="ja-jp" dirty="0">
                <a:ea typeface="Meiryo" panose="020B0604030504040204" pitchFamily="34" charset="-128"/>
              </a:rPr>
              <a:t>戦略を考察し、ジェネレーティブ AI が機械エンジニアリングや製造エンジニアリングにもたらしている革新的な影響を探っていきます。そして最後に、未来のエンジニアに求められるスキルが、インダストリー 4.0 によってどのように変化していくかについて、あるエンジニアの考察をご紹介します。  </a:t>
            </a:r>
          </a:p>
          <a:p>
            <a:pPr rtl="0"/>
            <a:endParaRPr lang="en-US" dirty="0">
              <a:ea typeface="Meiryo" panose="020B0604030504040204" pitchFamily="34" charset="-128"/>
              <a:cs typeface="Calibri"/>
            </a:endParaRPr>
          </a:p>
          <a:p>
            <a:pPr rtl="0"/>
            <a:endParaRPr lang="en-US" sz="1200" dirty="0">
              <a:latin typeface="Calibri"/>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a:t>
            </a:fld>
            <a:endParaRPr lang="en-US">
              <a:ea typeface="Meiryo" panose="020B0604030504040204" pitchFamily="34" charset="-128"/>
            </a:endParaRPr>
          </a:p>
        </p:txBody>
      </p:sp>
    </p:spTree>
    <p:extLst>
      <p:ext uri="{BB962C8B-B14F-4D97-AF65-F5344CB8AC3E}">
        <p14:creationId xmlns:p14="http://schemas.microsoft.com/office/powerpoint/2010/main" val="21836436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回答: A、正しい</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20</a:t>
            </a:fld>
            <a:endParaRPr lang="en-US">
              <a:ea typeface="Meiryo" panose="020B0604030504040204" pitchFamily="34" charset="-128"/>
            </a:endParaRPr>
          </a:p>
        </p:txBody>
      </p:sp>
    </p:spTree>
    <p:extLst>
      <p:ext uri="{BB962C8B-B14F-4D97-AF65-F5344CB8AC3E}">
        <p14:creationId xmlns:p14="http://schemas.microsoft.com/office/powerpoint/2010/main" val="2480393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ja-jp" b="1" dirty="0">
                <a:solidFill>
                  <a:schemeClr val="tx1"/>
                </a:solidFill>
                <a:latin typeface="Calibri"/>
                <a:ea typeface="Meiryo" panose="020B0604030504040204" pitchFamily="34" charset="-128"/>
                <a:cs typeface="Calibri"/>
              </a:rPr>
              <a:t>ナレーション/講師の注記: </a:t>
            </a:r>
            <a:endParaRPr lang="en-US" sz="1200" dirty="0">
              <a:solidFill>
                <a:schemeClr val="tx1"/>
              </a:solidFill>
              <a:effectLst/>
              <a:latin typeface="Calibri"/>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latin typeface="Calibri"/>
                <a:ea typeface="Meiryo" panose="020B0604030504040204" pitchFamily="34" charset="-128"/>
                <a:cs typeface="Calibri"/>
              </a:rPr>
              <a:t>2022 年、Habitat for Humanity と PERI 3D Construction 社は、最初の 3D プリント住宅を発表しました。住宅の 70 ～ 80% はコンクリートで 3D プリントされます。コンクリート製の基礎と壁は、42 時間で 3D プリントされました。 </a:t>
            </a:r>
            <a:r>
              <a:rPr lang="ja-JP" altLang="en-US" sz="1200" dirty="0">
                <a:solidFill>
                  <a:schemeClr val="tx1"/>
                </a:solidFill>
                <a:effectLst/>
                <a:latin typeface="Calibri"/>
                <a:ea typeface="Meiryo" panose="020B0604030504040204" pitchFamily="34" charset="-128"/>
                <a:cs typeface="Calibri"/>
              </a:rPr>
              <a:t>このプロジェクト</a:t>
            </a:r>
            <a:r>
              <a:rPr lang="ja-jp" sz="1200" dirty="0">
                <a:solidFill>
                  <a:schemeClr val="tx1"/>
                </a:solidFill>
                <a:effectLst/>
                <a:latin typeface="Calibri"/>
                <a:ea typeface="Meiryo" panose="020B0604030504040204" pitchFamily="34" charset="-128"/>
                <a:cs typeface="Calibri"/>
              </a:rPr>
              <a:t>の目標は、エネルギー効率の高いしっかりした家を、</a:t>
            </a:r>
            <a:r>
              <a:rPr lang="ja-JP" altLang="en-US" sz="1800" dirty="0">
                <a:solidFill>
                  <a:srgbClr val="000000"/>
                </a:solidFill>
                <a:latin typeface="游ゴシック" panose="020B0400000000000000" pitchFamily="50" charset="-128"/>
                <a:ea typeface="游ゴシック" panose="020B0400000000000000" pitchFamily="50" charset="-128"/>
              </a:rPr>
              <a:t>廃棄物の排出量</a:t>
            </a:r>
            <a:r>
              <a:rPr lang="ja-jp" sz="1200" dirty="0">
                <a:solidFill>
                  <a:schemeClr val="tx1"/>
                </a:solidFill>
                <a:effectLst/>
                <a:latin typeface="Calibri"/>
                <a:ea typeface="Meiryo" panose="020B0604030504040204" pitchFamily="34" charset="-128"/>
                <a:cs typeface="Calibri"/>
              </a:rPr>
              <a:t>を抑えつつスピーディーに完成させ、手頃な価格で提供することです。</a:t>
            </a:r>
            <a:r>
              <a:rPr lang="ja-jp" dirty="0">
                <a:latin typeface="Calibri"/>
                <a:ea typeface="Meiryo" panose="020B0604030504040204" pitchFamily="34" charset="-128"/>
                <a:cs typeface="Calibri"/>
              </a:rPr>
              <a:t>Autodesk Fusion は 3D プリント用に設計を最適化するために使用されました。この導入事例には、積層造形や統合された CAD/CAM のスキルが関連しています。 </a:t>
            </a:r>
            <a:endParaRPr lang="en-US" sz="1200" dirty="0">
              <a:solidFill>
                <a:schemeClr val="tx1"/>
              </a:solidFill>
              <a:effectLst/>
              <a:latin typeface="Calibri"/>
              <a:ea typeface="Meiryo" panose="020B0604030504040204" pitchFamily="34" charset="-128"/>
              <a:cs typeface="Calibri"/>
            </a:endParaRPr>
          </a:p>
          <a:p>
            <a:pPr rtl="0"/>
            <a:endParaRPr lang="en-US" dirty="0">
              <a:latin typeface="Calibri"/>
              <a:ea typeface="Meiryo" panose="020B0604030504040204" pitchFamily="34" charset="-128"/>
              <a:cs typeface="Calibri"/>
            </a:endParaRPr>
          </a:p>
          <a:p>
            <a:pPr marL="171450" marR="0" lvl="0" indent="-171450" rtl="0">
              <a:spcBef>
                <a:spcPts val="0"/>
              </a:spcBef>
              <a:spcAft>
                <a:spcPts val="0"/>
              </a:spcAft>
              <a:buFont typeface="Arial" panose="020B0604020202020204" pitchFamily="34" charset="0"/>
              <a:buChar char="•"/>
            </a:pPr>
            <a:r>
              <a:rPr lang="ja-jp" u="sng" dirty="0">
                <a:solidFill>
                  <a:schemeClr val="tx1"/>
                </a:solidFill>
                <a:latin typeface="Calibri"/>
                <a:ea typeface="Meiryo" panose="020B0604030504040204" pitchFamily="34" charset="-128"/>
                <a:cs typeface="Calibri"/>
                <a:hlinkClick r:id="rId3">
                  <a:extLst>
                    <a:ext uri="{A12FA001-AC4F-418D-AE19-62706E023703}">
                      <ahyp:hlinkClr xmlns:ahyp="http://schemas.microsoft.com/office/drawing/2018/hyperlinkcolor" val="tx"/>
                    </a:ext>
                  </a:extLst>
                </a:hlinkClick>
              </a:rPr>
              <a:t>https://www.autodesk.com/products/fusion-360/blog/habitat-for-humanity-3d-printed-concrete-home/</a:t>
            </a:r>
            <a:r>
              <a:rPr lang="ja-jp" dirty="0">
                <a:solidFill>
                  <a:schemeClr val="tx1"/>
                </a:solidFill>
                <a:latin typeface="Calibri"/>
                <a:ea typeface="Meiryo" panose="020B0604030504040204" pitchFamily="34" charset="-128"/>
                <a:cs typeface="Calibri"/>
              </a:rPr>
              <a:t> </a:t>
            </a:r>
            <a:endParaRPr lang="en-US" dirty="0">
              <a:solidFill>
                <a:schemeClr val="tx1"/>
              </a:solidFill>
              <a:latin typeface="Meiryo" panose="020B0604030504040204" pitchFamily="34" charset="-128"/>
              <a:ea typeface="Meiryo" panose="020B0604030504040204" pitchFamily="34" charset="-128"/>
              <a:cs typeface="Calibri"/>
            </a:endParaRPr>
          </a:p>
          <a:p>
            <a:pPr marL="628650" lvl="1" indent="-171450" rtl="0">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画像は記事から引用されています</a:t>
            </a:r>
            <a:r>
              <a:rPr lang="ja-jp" dirty="0">
                <a:solidFill>
                  <a:schemeClr val="tx1"/>
                </a:solidFill>
                <a:latin typeface="Calibri"/>
                <a:ea typeface="Meiryo" panose="020B0604030504040204" pitchFamily="34" charset="-128"/>
                <a:cs typeface="Calibri"/>
              </a:rPr>
              <a:t> </a:t>
            </a:r>
            <a:endParaRPr lang="en-US" sz="1200" dirty="0">
              <a:solidFill>
                <a:schemeClr val="tx1"/>
              </a:solidFill>
              <a:effectLst/>
              <a:latin typeface="Calibri"/>
              <a:ea typeface="Meiryo" panose="020B0604030504040204" pitchFamily="34" charset="-128"/>
              <a:cs typeface="Calibri"/>
            </a:endParaRPr>
          </a:p>
          <a:p>
            <a:pPr marL="171450" marR="0" lvl="0" indent="-171450" rtl="0">
              <a:spcBef>
                <a:spcPts val="0"/>
              </a:spcBef>
              <a:spcAft>
                <a:spcPts val="0"/>
              </a:spcAft>
              <a:buFont typeface="Arial" panose="020B0604020202020204" pitchFamily="34" charset="0"/>
              <a:buChar char="•"/>
            </a:pPr>
            <a:endParaRPr lang="en-US" sz="1200" dirty="0">
              <a:solidFill>
                <a:schemeClr val="tx1"/>
              </a:solidFill>
              <a:effectLst/>
              <a:latin typeface="Calibri"/>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21</a:t>
            </a:fld>
            <a:endParaRPr lang="en-US">
              <a:ea typeface="Meiryo" panose="020B0604030504040204" pitchFamily="34" charset="-128"/>
            </a:endParaRPr>
          </a:p>
        </p:txBody>
      </p:sp>
    </p:spTree>
    <p:extLst>
      <p:ext uri="{BB962C8B-B14F-4D97-AF65-F5344CB8AC3E}">
        <p14:creationId xmlns:p14="http://schemas.microsoft.com/office/powerpoint/2010/main" val="889860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ja-jp" b="1" dirty="0">
                <a:solidFill>
                  <a:schemeClr val="tx1"/>
                </a:solidFill>
                <a:latin typeface="Calibri"/>
                <a:ea typeface="Meiryo" panose="020B0604030504040204" pitchFamily="34" charset="-128"/>
                <a:cs typeface="Calibri"/>
              </a:rPr>
              <a:t>ナレーション/講師の注記: </a:t>
            </a:r>
            <a:endParaRPr lang="en-US" sz="1200" dirty="0">
              <a:solidFill>
                <a:schemeClr val="tx1"/>
              </a:solidFill>
              <a:effectLst/>
              <a:latin typeface="Calibri"/>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ja-jp" sz="1200" dirty="0">
                <a:solidFill>
                  <a:schemeClr val="tx1"/>
                </a:solidFill>
                <a:effectLst/>
                <a:latin typeface="Calibri"/>
                <a:ea typeface="Meiryo" panose="020B0604030504040204" pitchFamily="34" charset="-128"/>
                <a:cs typeface="Calibri"/>
              </a:rPr>
              <a:t>同社は、射出成形およびダイカスト金型の作成における業界のエキスパートです。重要なプロジェクトデータを</a:t>
            </a:r>
            <a:r>
              <a:rPr lang="ja-JP" altLang="en-US" sz="1800" dirty="0">
                <a:solidFill>
                  <a:srgbClr val="000000"/>
                </a:solidFill>
                <a:latin typeface="游ゴシック" panose="020B0400000000000000" pitchFamily="50" charset="-128"/>
                <a:ea typeface="游ゴシック" panose="020B0400000000000000" pitchFamily="50" charset="-128"/>
              </a:rPr>
              <a:t>グローバルに活用</a:t>
            </a:r>
            <a:r>
              <a:rPr lang="ja-jp" sz="1200" dirty="0">
                <a:solidFill>
                  <a:schemeClr val="tx1"/>
                </a:solidFill>
                <a:effectLst/>
                <a:latin typeface="Calibri"/>
                <a:ea typeface="Meiryo" panose="020B0604030504040204" pitchFamily="34" charset="-128"/>
                <a:cs typeface="Calibri"/>
              </a:rPr>
              <a:t>できるようにするために、</a:t>
            </a:r>
            <a:r>
              <a:rPr lang="ja-JP" altLang="en-US" sz="1200" dirty="0">
                <a:solidFill>
                  <a:schemeClr val="tx1"/>
                </a:solidFill>
                <a:effectLst/>
                <a:latin typeface="Calibri"/>
                <a:ea typeface="Meiryo" panose="020B0604030504040204" pitchFamily="34" charset="-128"/>
                <a:cs typeface="Calibri"/>
              </a:rPr>
              <a:t>デジタル トランスフォーメーション（デジタル技術を活用し競争力を高める取り組み）</a:t>
            </a:r>
            <a:r>
              <a:rPr lang="ja-jp" sz="1200" dirty="0">
                <a:solidFill>
                  <a:schemeClr val="tx1"/>
                </a:solidFill>
                <a:effectLst/>
                <a:latin typeface="Calibri"/>
                <a:ea typeface="Meiryo" panose="020B0604030504040204" pitchFamily="34" charset="-128"/>
                <a:cs typeface="Calibri"/>
              </a:rPr>
              <a:t>を行いました。</a:t>
            </a:r>
            <a:r>
              <a:rPr lang="ja-jp" dirty="0">
                <a:latin typeface="Calibri"/>
                <a:ea typeface="Meiryo" panose="020B0604030504040204" pitchFamily="34" charset="-128"/>
                <a:cs typeface="Calibri"/>
              </a:rPr>
              <a:t> Autodesk Fusion のツールを活用することで、工作機械を接続してデータを共有することができ、</a:t>
            </a:r>
            <a:r>
              <a:rPr lang="ja-JP" altLang="en-US" sz="1800" dirty="0">
                <a:solidFill>
                  <a:srgbClr val="000000"/>
                </a:solidFill>
                <a:latin typeface="游ゴシック" panose="020B0400000000000000" pitchFamily="50" charset="-128"/>
                <a:ea typeface="游ゴシック" panose="020B0400000000000000" pitchFamily="50" charset="-128"/>
              </a:rPr>
              <a:t>リードタイム（工程や作業の始めから終わりまでにかかる所要時間）</a:t>
            </a:r>
            <a:r>
              <a:rPr lang="ja-jp" dirty="0">
                <a:latin typeface="Calibri"/>
                <a:ea typeface="Meiryo" panose="020B0604030504040204" pitchFamily="34" charset="-128"/>
                <a:cs typeface="Calibri"/>
              </a:rPr>
              <a:t>の短縮とコスト面のメリットが得られました。この導入事例には、統合された CAD/CAM、クラウド プラットフォーム、データ共有のスキルが関連しています。 </a:t>
            </a:r>
            <a:endParaRPr lang="en-US" dirty="0">
              <a:solidFill>
                <a:schemeClr val="tx1"/>
              </a:solidFill>
              <a:latin typeface="Calibri"/>
              <a:ea typeface="Meiryo" panose="020B0604030504040204" pitchFamily="34" charset="-128"/>
              <a:cs typeface="Calibri"/>
            </a:endParaRPr>
          </a:p>
          <a:p>
            <a:pPr rtl="0"/>
            <a:endParaRPr lang="en-US" dirty="0">
              <a:latin typeface="Calibri"/>
              <a:ea typeface="Meiryo" panose="020B0604030504040204" pitchFamily="34" charset="-128"/>
              <a:cs typeface="Calibri"/>
            </a:endParaRPr>
          </a:p>
          <a:p>
            <a:pPr marL="171450" marR="0" lvl="0" indent="-171450" rtl="0">
              <a:spcBef>
                <a:spcPts val="0"/>
              </a:spcBef>
              <a:spcAft>
                <a:spcPts val="0"/>
              </a:spcAft>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Fusion、特に</a:t>
            </a:r>
            <a:r>
              <a:rPr lang="en-US" altLang="ja-JP" sz="1200" dirty="0">
                <a:solidFill>
                  <a:schemeClr val="tx1"/>
                </a:solidFill>
                <a:effectLst/>
                <a:latin typeface="Calibri"/>
                <a:ea typeface="Meiryo" panose="020B0604030504040204" pitchFamily="34" charset="-128"/>
                <a:cs typeface="Calibri"/>
              </a:rPr>
              <a:t> </a:t>
            </a:r>
            <a:r>
              <a:rPr lang="en-US" altLang="ja-JP" sz="1200" dirty="0">
                <a:solidFill>
                  <a:schemeClr val="tx1"/>
                </a:solidFill>
                <a:effectLst/>
                <a:latin typeface="Calibri"/>
                <a:ea typeface="Noto Sans Symbols"/>
                <a:cs typeface="Calibri"/>
              </a:rPr>
              <a:t>Machining Extension </a:t>
            </a:r>
            <a:r>
              <a:rPr lang="ja-jp" sz="1200" dirty="0">
                <a:solidFill>
                  <a:schemeClr val="tx1"/>
                </a:solidFill>
                <a:effectLst/>
                <a:latin typeface="Calibri"/>
                <a:ea typeface="Meiryo" panose="020B0604030504040204" pitchFamily="34" charset="-128"/>
                <a:cs typeface="Calibri"/>
              </a:rPr>
              <a:t>を使用</a:t>
            </a:r>
          </a:p>
          <a:p>
            <a:pPr marL="171450" indent="-171450" rtl="0">
              <a:buFont typeface="Arial" panose="020B0604020202020204" pitchFamily="34" charset="0"/>
              <a:buChar char="•"/>
            </a:pPr>
            <a:r>
              <a:rPr lang="ja-jp" sz="1200" u="sng" dirty="0">
                <a:solidFill>
                  <a:schemeClr val="tx1"/>
                </a:solidFill>
                <a:effectLst/>
                <a:latin typeface="Calibri"/>
                <a:ea typeface="Meiryo" panose="020B0604030504040204" pitchFamily="34" charset="-128"/>
                <a:cs typeface="Calibri"/>
                <a:hlinkClick r:id="rId3">
                  <a:extLst>
                    <a:ext uri="{A12FA001-AC4F-418D-AE19-62706E023703}">
                      <ahyp:hlinkClr xmlns:ahyp="http://schemas.microsoft.com/office/drawing/2018/hyperlinkcolor" val="tx"/>
                    </a:ext>
                  </a:extLst>
                </a:hlinkClick>
              </a:rPr>
              <a:t>https://www.autodesk.com/products/fusion-360/blog/zetterer/</a:t>
            </a:r>
            <a:r>
              <a:rPr lang="ja-jp" dirty="0">
                <a:latin typeface="Calibri"/>
                <a:ea typeface="Meiryo" panose="020B0604030504040204" pitchFamily="34" charset="-128"/>
                <a:cs typeface="Calibri"/>
              </a:rPr>
              <a:t> </a:t>
            </a:r>
            <a:endParaRPr lang="en-US"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628650" marR="0" lvl="1" indent="-171450" rtl="0">
              <a:spcBef>
                <a:spcPts val="0"/>
              </a:spcBef>
              <a:spcAft>
                <a:spcPts val="0"/>
              </a:spcAft>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画像は記事から引用されています</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22</a:t>
            </a:fld>
            <a:endParaRPr lang="en-US">
              <a:ea typeface="Meiryo" panose="020B0604030504040204" pitchFamily="34" charset="-128"/>
            </a:endParaRPr>
          </a:p>
        </p:txBody>
      </p:sp>
    </p:spTree>
    <p:extLst>
      <p:ext uri="{BB962C8B-B14F-4D97-AF65-F5344CB8AC3E}">
        <p14:creationId xmlns:p14="http://schemas.microsoft.com/office/powerpoint/2010/main" val="4154335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b="1" dirty="0">
                <a:solidFill>
                  <a:schemeClr val="tx1"/>
                </a:solidFill>
                <a:latin typeface="Calibri"/>
                <a:ea typeface="Meiryo" panose="020B0604030504040204" pitchFamily="34" charset="-128"/>
                <a:cs typeface="Calibri"/>
              </a:rPr>
              <a:t>ナレーション/講師の注記: </a:t>
            </a:r>
            <a:endParaRPr lang="en-US" sz="1200" dirty="0">
              <a:solidFill>
                <a:schemeClr val="tx1"/>
              </a:solidFill>
              <a:effectLst/>
              <a:latin typeface="Calibri"/>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latin typeface="Calibri"/>
                <a:ea typeface="Meiryo" panose="020B0604030504040204" pitchFamily="34" charset="-128"/>
                <a:cs typeface="Calibri"/>
              </a:rPr>
              <a:t>統合された CAD/CAM と積層造形の導入事例をもう 1 つご紹介しましょう。この企業は、ライブストリーミング用 Web カメラのリーディング ネットワークです。同社はワシントン記念塔に設置する</a:t>
            </a:r>
            <a:r>
              <a:rPr lang="ja-JP" altLang="en-US" sz="1800" dirty="0">
                <a:solidFill>
                  <a:srgbClr val="000000"/>
                </a:solidFill>
                <a:latin typeface="游ゴシック" panose="020B0400000000000000" pitchFamily="50" charset="-128"/>
                <a:ea typeface="游ゴシック" panose="020B0400000000000000" pitchFamily="50" charset="-128"/>
              </a:rPr>
              <a:t>カメラ ハウジング（カメラを屋外に設置するための防水、防塵用品）</a:t>
            </a:r>
            <a:r>
              <a:rPr lang="ja-jp" dirty="0">
                <a:latin typeface="Calibri"/>
                <a:ea typeface="Meiryo" panose="020B0604030504040204" pitchFamily="34" charset="-128"/>
                <a:cs typeface="Calibri"/>
              </a:rPr>
              <a:t>のカスタム設計から試作・製造までを行うために、これらのテクノロジーを活用しました。同社も Autodesk Fusion を使用して</a:t>
            </a:r>
            <a:r>
              <a:rPr lang="ja-JP" altLang="en-US" sz="1800" dirty="0">
                <a:solidFill>
                  <a:srgbClr val="000000"/>
                </a:solidFill>
                <a:latin typeface="游ゴシック" panose="020B0400000000000000" pitchFamily="50" charset="-128"/>
                <a:ea typeface="游ゴシック" panose="020B0400000000000000" pitchFamily="50" charset="-128"/>
              </a:rPr>
              <a:t>ラピッド プロトタイピング（金型を用いずに効率的な開発）</a:t>
            </a:r>
            <a:r>
              <a:rPr lang="ja-jp" dirty="0">
                <a:latin typeface="Calibri"/>
                <a:ea typeface="Meiryo" panose="020B0604030504040204" pitchFamily="34" charset="-128"/>
                <a:cs typeface="Calibri"/>
              </a:rPr>
              <a:t>を行い、すばやくハウジングを作成しました。Fusion で 18 個のパーツを設計し、3D プリントおよび組み立てをスケジュール通りに完了させることができました。 </a:t>
            </a:r>
            <a:endParaRPr lang="en-US"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rtl="0"/>
            <a:endParaRPr lang="en-US"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171450" indent="-171450" rtl="0">
              <a:buFont typeface="Arial" panose="020B0604020202020204" pitchFamily="34" charset="0"/>
              <a:buChar char="•"/>
            </a:pPr>
            <a:r>
              <a:rPr lang="ja-jp" sz="1200" u="sng" dirty="0">
                <a:solidFill>
                  <a:schemeClr val="tx1"/>
                </a:solidFill>
                <a:effectLst/>
                <a:latin typeface="Calibri"/>
                <a:ea typeface="Meiryo" panose="020B0604030504040204" pitchFamily="34" charset="-128"/>
                <a:cs typeface="Calibri"/>
                <a:hlinkClick r:id="rId3">
                  <a:extLst>
                    <a:ext uri="{A12FA001-AC4F-418D-AE19-62706E023703}">
                      <ahyp:hlinkClr xmlns:ahyp="http://schemas.microsoft.com/office/drawing/2018/hyperlinkcolor" val="tx"/>
                    </a:ext>
                  </a:extLst>
                </a:hlinkClick>
              </a:rPr>
              <a:t>https://www.autodesk.com/products/fusion-360/blog/earthcam-washington-monument-camera/</a:t>
            </a:r>
            <a:r>
              <a:rPr lang="ja-jp" dirty="0">
                <a:latin typeface="Calibri"/>
                <a:ea typeface="Meiryo" panose="020B0604030504040204" pitchFamily="34" charset="-128"/>
                <a:cs typeface="Calibri"/>
              </a:rPr>
              <a:t> </a:t>
            </a:r>
          </a:p>
          <a:p>
            <a:pPr marL="171450" indent="-171450" rtl="0">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画像は記事から引用されています</a:t>
            </a:r>
            <a:r>
              <a:rPr lang="ja-jp" dirty="0">
                <a:latin typeface="Calibri"/>
                <a:ea typeface="Meiryo" panose="020B0604030504040204" pitchFamily="34" charset="-128"/>
                <a:cs typeface="Calibri"/>
              </a:rPr>
              <a:t> </a:t>
            </a:r>
            <a:endParaRPr lang="en-US"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171450" lvl="0" indent="-171450" rtl="0">
              <a:buFont typeface="Arial" panose="020B0604020202020204" pitchFamily="34" charset="0"/>
              <a:buChar char="•"/>
            </a:pPr>
            <a:endParaRPr lang="en-US" dirty="0">
              <a:solidFill>
                <a:schemeClr val="tx1"/>
              </a:solidFill>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23</a:t>
            </a:fld>
            <a:endParaRPr lang="en-US">
              <a:ea typeface="Meiryo" panose="020B0604030504040204" pitchFamily="34" charset="-128"/>
            </a:endParaRPr>
          </a:p>
        </p:txBody>
      </p:sp>
    </p:spTree>
    <p:extLst>
      <p:ext uri="{BB962C8B-B14F-4D97-AF65-F5344CB8AC3E}">
        <p14:creationId xmlns:p14="http://schemas.microsoft.com/office/powerpoint/2010/main" val="1822957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ja-jp" b="1" dirty="0">
                <a:solidFill>
                  <a:schemeClr val="tx1"/>
                </a:solidFill>
                <a:latin typeface="Calibri"/>
                <a:ea typeface="Meiryo" panose="020B0604030504040204" pitchFamily="34" charset="-128"/>
                <a:cs typeface="Calibri"/>
              </a:rPr>
              <a:t>ナレーション/講師の注記: </a:t>
            </a:r>
            <a:endParaRPr lang="en-US" sz="1200" dirty="0">
              <a:solidFill>
                <a:schemeClr val="tx1"/>
              </a:solidFill>
              <a:effectLst/>
              <a:latin typeface="Calibri"/>
              <a:ea typeface="Meiryo" panose="020B0604030504040204" pitchFamily="34" charset="-128"/>
              <a:cs typeface="Calibri"/>
            </a:endParaRPr>
          </a:p>
          <a:p>
            <a:pPr rtl="0"/>
            <a:r>
              <a:rPr lang="ja-jp" dirty="0">
                <a:latin typeface="Calibri"/>
                <a:ea typeface="Meiryo" panose="020B0604030504040204" pitchFamily="34" charset="-128"/>
                <a:cs typeface="Calibri"/>
              </a:rPr>
              <a:t>この革新的なスタートアップ企業は、メタンガスから汎用的な燃料源のメタノールに変換するための低コストな手法を開発することを通じて、気候変動の問題に取り組んでいます。メタノールは、エンジニアリング木材、低炭素プラスチック、合成繊維など、環境に優しい製品を製造するために利用できます。同社は Autodesk Inventor や Vault などの設計ソフトウェアを使用して、ガスからメタノールに変換するための可搬装置の設計と製造を行っています。同社のミッションは、有害なガス フレアを削減し、2050 年までにネットゼロ排出目標を達成することです。この事例では、サステナブル デザイン、CAD とシミュレーション、データ管理、解析などのスキルが主に紹介されています。 </a:t>
            </a:r>
            <a:endParaRPr lang="en-US" dirty="0">
              <a:ea typeface="Meiryo" panose="020B0604030504040204" pitchFamily="34" charset="-128"/>
              <a:cs typeface="Calibri"/>
            </a:endParaRPr>
          </a:p>
          <a:p>
            <a:pPr rtl="0"/>
            <a:endParaRPr lang="en-US" dirty="0">
              <a:latin typeface="Calibri"/>
              <a:ea typeface="Meiryo" panose="020B0604030504040204" pitchFamily="34" charset="-128"/>
              <a:cs typeface="Calibri"/>
            </a:endParaRPr>
          </a:p>
          <a:p>
            <a:pPr marL="171450" indent="-171450" rtl="0">
              <a:buFont typeface="Arial" panose="020B0604020202020204" pitchFamily="34" charset="0"/>
              <a:buChar char="•"/>
            </a:pPr>
            <a:r>
              <a:rPr lang="ja-jp" sz="1200" u="sng" dirty="0">
                <a:solidFill>
                  <a:schemeClr val="tx1"/>
                </a:solidFill>
                <a:effectLst/>
                <a:latin typeface="Calibri"/>
                <a:ea typeface="Meiryo" panose="020B0604030504040204" pitchFamily="34" charset="-128"/>
                <a:cs typeface="Calibri"/>
                <a:hlinkClick r:id="rId3">
                  <a:extLst>
                    <a:ext uri="{A12FA001-AC4F-418D-AE19-62706E023703}">
                      <ahyp:hlinkClr xmlns:ahyp="http://schemas.microsoft.com/office/drawing/2018/hyperlinkcolor" val="tx"/>
                    </a:ext>
                  </a:extLst>
                </a:hlinkClick>
              </a:rPr>
              <a:t>https://www.autodesk.com/design-make/articles/m2x-energy</a:t>
            </a:r>
            <a:r>
              <a:rPr lang="ja-jp" dirty="0">
                <a:latin typeface="Calibri"/>
                <a:ea typeface="Meiryo" panose="020B0604030504040204" pitchFamily="34" charset="-128"/>
                <a:cs typeface="Calibri"/>
              </a:rPr>
              <a:t> </a:t>
            </a:r>
          </a:p>
          <a:p>
            <a:pPr marL="171450" marR="0" lvl="0" indent="-171450" rtl="0">
              <a:spcBef>
                <a:spcPts val="0"/>
              </a:spcBef>
              <a:spcAft>
                <a:spcPts val="0"/>
              </a:spcAft>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画像は記事から引用されています</a:t>
            </a:r>
          </a:p>
          <a:p>
            <a:pPr marL="171450" indent="-171450" rtl="0">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この導入事例に関連するスキルは、サステナブル デザイン、CAD とシミュレーション、データ管理、解析などです</a:t>
            </a:r>
            <a:r>
              <a:rPr lang="ja-jp" dirty="0">
                <a:latin typeface="Calibri"/>
                <a:ea typeface="Meiryo" panose="020B0604030504040204" pitchFamily="34" charset="-128"/>
                <a:cs typeface="Calibri"/>
              </a:rPr>
              <a:t> </a:t>
            </a:r>
            <a:endParaRPr lang="en-US" dirty="0">
              <a:solidFill>
                <a:schemeClr val="tx1"/>
              </a:solidFill>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24</a:t>
            </a:fld>
            <a:endParaRPr lang="en-US">
              <a:ea typeface="Meiryo" panose="020B0604030504040204" pitchFamily="34" charset="-128"/>
            </a:endParaRPr>
          </a:p>
        </p:txBody>
      </p:sp>
    </p:spTree>
    <p:extLst>
      <p:ext uri="{BB962C8B-B14F-4D97-AF65-F5344CB8AC3E}">
        <p14:creationId xmlns:p14="http://schemas.microsoft.com/office/powerpoint/2010/main" val="155630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ja-jp" b="1" dirty="0">
                <a:solidFill>
                  <a:schemeClr val="tx1"/>
                </a:solidFill>
                <a:latin typeface="Calibri"/>
                <a:ea typeface="Meiryo" panose="020B0604030504040204" pitchFamily="34" charset="-128"/>
                <a:cs typeface="Calibri"/>
              </a:rPr>
              <a:t>ナレーション/講師の注記: </a:t>
            </a:r>
            <a:endParaRPr lang="en-US" sz="1200" dirty="0">
              <a:solidFill>
                <a:schemeClr val="tx1"/>
              </a:solidFill>
              <a:effectLst/>
              <a:latin typeface="Calibri"/>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tx1"/>
                </a:solidFill>
                <a:effectLst/>
                <a:latin typeface="Calibri"/>
                <a:ea typeface="Meiryo" panose="020B0604030504040204" pitchFamily="34" charset="-128"/>
                <a:cs typeface="Calibri"/>
              </a:rPr>
              <a:t>Viessmann 社は、暖房・空調システムのメーカーです。同社は工場プランニングのデジタル ソリューションを活用して製造プロセスを最適化しています。</a:t>
            </a:r>
            <a:r>
              <a:rPr lang="ja-jp" dirty="0">
                <a:latin typeface="Calibri"/>
                <a:ea typeface="Meiryo" panose="020B0604030504040204" pitchFamily="34" charset="-128"/>
                <a:cs typeface="Calibri"/>
              </a:rPr>
              <a:t>2023 年秋に、ポーランドの</a:t>
            </a:r>
            <a:r>
              <a:rPr lang="ja-JP" altLang="en-US" sz="1800" dirty="0">
                <a:solidFill>
                  <a:srgbClr val="000000"/>
                </a:solidFill>
                <a:latin typeface="游ゴシック" panose="020B0400000000000000" pitchFamily="50" charset="-128"/>
                <a:ea typeface="游ゴシック" panose="020B0400000000000000" pitchFamily="50" charset="-128"/>
              </a:rPr>
              <a:t>最新技術を活用した新しいスマート ファクトリー</a:t>
            </a:r>
            <a:r>
              <a:rPr lang="ja-jp" dirty="0">
                <a:latin typeface="Calibri"/>
                <a:ea typeface="Meiryo" panose="020B0604030504040204" pitchFamily="34" charset="-128"/>
                <a:cs typeface="Calibri"/>
              </a:rPr>
              <a:t>で、ヒート ポンプの生産を開始しました。これ</a:t>
            </a:r>
            <a:r>
              <a:rPr lang="ja-JP" altLang="en-US" dirty="0">
                <a:latin typeface="Calibri"/>
                <a:ea typeface="Meiryo" panose="020B0604030504040204" pitchFamily="34" charset="-128"/>
                <a:cs typeface="Calibri"/>
              </a:rPr>
              <a:t>は同社にとって、</a:t>
            </a:r>
            <a:r>
              <a:rPr lang="ja-jp" dirty="0">
                <a:latin typeface="Calibri"/>
                <a:ea typeface="Meiryo" panose="020B0604030504040204" pitchFamily="34" charset="-128"/>
                <a:cs typeface="Calibri"/>
              </a:rPr>
              <a:t>将来的な工場建設の青写真と</a:t>
            </a:r>
            <a:r>
              <a:rPr lang="ja-JP" altLang="en-US" dirty="0">
                <a:latin typeface="Calibri"/>
                <a:ea typeface="Meiryo" panose="020B0604030504040204" pitchFamily="34" charset="-128"/>
                <a:cs typeface="Calibri"/>
              </a:rPr>
              <a:t>なり</a:t>
            </a:r>
            <a:r>
              <a:rPr lang="ja-jp" dirty="0">
                <a:latin typeface="Calibri"/>
                <a:ea typeface="Meiryo" panose="020B0604030504040204" pitchFamily="34" charset="-128"/>
                <a:cs typeface="Calibri"/>
              </a:rPr>
              <a:t>ます。</a:t>
            </a:r>
            <a:r>
              <a:rPr lang="ja-JP" altLang="en-US" dirty="0">
                <a:latin typeface="Calibri"/>
                <a:ea typeface="Meiryo" panose="020B0604030504040204" pitchFamily="34" charset="-128"/>
                <a:cs typeface="Calibri"/>
              </a:rPr>
              <a:t>同社は</a:t>
            </a:r>
            <a:r>
              <a:rPr lang="ja-jp" dirty="0">
                <a:latin typeface="Calibri"/>
                <a:ea typeface="Meiryo" panose="020B0604030504040204" pitchFamily="34" charset="-128"/>
                <a:cs typeface="Calibri"/>
              </a:rPr>
              <a:t>工場のモデルをデジタル ツインに変換し、コンピューターで施設管理を行うことを計画しています。Autodesk BIM 360、Revit、AutoCAD などのソフトウェアを使用して、建築計画や、さまざまなプロセスの自動化・改善を行っています。この導入事例に関連するスキルは、スマート製造、予防保守、およびデジタル ツインなどです。 </a:t>
            </a:r>
            <a:endParaRPr lang="en-US" dirty="0">
              <a:latin typeface="Calibri" panose="020F0502020204030204" pitchFamily="34" charset="0"/>
              <a:ea typeface="Meiryo" panose="020B0604030504040204" pitchFamily="34" charset="-128"/>
              <a:cs typeface="Calibri" panose="020F0502020204030204" pitchFamily="34" charset="0"/>
            </a:endParaRPr>
          </a:p>
          <a:p>
            <a:pPr rtl="0"/>
            <a:endParaRPr lang="en-US" dirty="0">
              <a:latin typeface="Calibri"/>
              <a:ea typeface="Meiryo" panose="020B0604030504040204" pitchFamily="34" charset="-128"/>
              <a:cs typeface="Calibri"/>
            </a:endParaRPr>
          </a:p>
          <a:p>
            <a:pPr marL="171450" indent="-171450" rtl="0">
              <a:buFont typeface="Arial" panose="020B0604020202020204" pitchFamily="34" charset="0"/>
              <a:buChar char="•"/>
            </a:pPr>
            <a:r>
              <a:rPr lang="ja-jp" sz="1200" u="sng" dirty="0">
                <a:solidFill>
                  <a:schemeClr val="tx1"/>
                </a:solidFill>
                <a:effectLst/>
                <a:latin typeface="Calibri"/>
                <a:ea typeface="Meiryo" panose="020B0604030504040204" pitchFamily="34" charset="-128"/>
                <a:cs typeface="Calibri"/>
                <a:hlinkClick r:id="rId3">
                  <a:extLst>
                    <a:ext uri="{A12FA001-AC4F-418D-AE19-62706E023703}">
                      <ahyp:hlinkClr xmlns:ahyp="http://schemas.microsoft.com/office/drawing/2018/hyperlinkcolor" val="tx"/>
                    </a:ext>
                  </a:extLst>
                </a:hlinkClick>
              </a:rPr>
              <a:t>https://www.autodesk.com/jp/design-make/articles/viessmann-smart-factory-jp</a:t>
            </a:r>
            <a:r>
              <a:rPr lang="ja-jp" dirty="0">
                <a:latin typeface="Calibri"/>
                <a:ea typeface="Meiryo" panose="020B0604030504040204" pitchFamily="34" charset="-128"/>
                <a:cs typeface="Calibri"/>
              </a:rPr>
              <a:t> </a:t>
            </a:r>
            <a:endParaRPr lang="en-US"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628650" marR="0" lvl="1" indent="-171450" rtl="0">
              <a:spcBef>
                <a:spcPts val="0"/>
              </a:spcBef>
              <a:spcAft>
                <a:spcPts val="0"/>
              </a:spcAft>
              <a:buFont typeface="Arial" panose="020B0604020202020204" pitchFamily="34" charset="0"/>
              <a:buChar char="•"/>
            </a:pPr>
            <a:r>
              <a:rPr lang="ja-jp"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画像は記事から引用されています </a:t>
            </a:r>
            <a:endParaRPr lang="en-US" dirty="0">
              <a:solidFill>
                <a:schemeClr val="tx1"/>
              </a:solidFill>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25</a:t>
            </a:fld>
            <a:endParaRPr lang="en-US">
              <a:ea typeface="Meiryo" panose="020B0604030504040204" pitchFamily="34" charset="-128"/>
            </a:endParaRPr>
          </a:p>
        </p:txBody>
      </p:sp>
    </p:spTree>
    <p:extLst>
      <p:ext uri="{BB962C8B-B14F-4D97-AF65-F5344CB8AC3E}">
        <p14:creationId xmlns:p14="http://schemas.microsoft.com/office/powerpoint/2010/main" val="1995426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sz="1200" b="1" dirty="0">
                <a:solidFill>
                  <a:schemeClr val="tx1"/>
                </a:solidFill>
                <a:latin typeface="Calibri"/>
                <a:ea typeface="Meiryo" panose="020B0604030504040204" pitchFamily="34" charset="-128"/>
                <a:cs typeface="Calibri"/>
              </a:rPr>
              <a:t>ナレーション/講師の注記:</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0000"/>
                </a:solidFill>
                <a:latin typeface="游ゴシック" panose="020B0400000000000000" pitchFamily="50" charset="-128"/>
                <a:ea typeface="游ゴシック" panose="020B0400000000000000" pitchFamily="50" charset="-128"/>
              </a:rPr>
              <a:t>イタリアは高級車の代名詞的存在です。</a:t>
            </a:r>
            <a:r>
              <a:rPr lang="ja-jp" dirty="0">
                <a:latin typeface="Calibri"/>
                <a:ea typeface="Meiryo" panose="020B0604030504040204" pitchFamily="34" charset="-128"/>
                <a:cs typeface="Calibri"/>
              </a:rPr>
              <a:t>同国は今、世界最速クラスの</a:t>
            </a:r>
            <a:r>
              <a:rPr lang="zh-TW" altLang="en-US" sz="1800" dirty="0">
                <a:solidFill>
                  <a:srgbClr val="000000"/>
                </a:solidFill>
                <a:latin typeface="游ゴシック" panose="020B0400000000000000" pitchFamily="50" charset="-128"/>
                <a:ea typeface="游ゴシック" panose="020B0400000000000000" pitchFamily="50" charset="-128"/>
              </a:rPr>
              <a:t>電気自動車（</a:t>
            </a:r>
            <a:r>
              <a:rPr lang="en-US" altLang="ja-JP" sz="1800" dirty="0">
                <a:solidFill>
                  <a:srgbClr val="000000"/>
                </a:solidFill>
                <a:latin typeface="游ゴシック" panose="020B0400000000000000" pitchFamily="50" charset="-128"/>
                <a:ea typeface="游ゴシック" panose="020B0400000000000000" pitchFamily="50" charset="-128"/>
              </a:rPr>
              <a:t>EV</a:t>
            </a:r>
            <a:r>
              <a:rPr lang="ja-JP" altLang="en-US" sz="1800" dirty="0">
                <a:solidFill>
                  <a:srgbClr val="000000"/>
                </a:solidFill>
                <a:latin typeface="游ゴシック" panose="020B0400000000000000" pitchFamily="50" charset="-128"/>
                <a:ea typeface="游ゴシック" panose="020B0400000000000000" pitchFamily="50" charset="-128"/>
              </a:rPr>
              <a:t>）</a:t>
            </a:r>
            <a:r>
              <a:rPr lang="ja-jp" dirty="0">
                <a:latin typeface="Calibri"/>
                <a:ea typeface="Meiryo" panose="020B0604030504040204" pitchFamily="34" charset="-128"/>
                <a:cs typeface="Calibri"/>
              </a:rPr>
              <a:t>スーパーカーの生産で、</a:t>
            </a:r>
            <a:r>
              <a:rPr lang="en-US" altLang="ja-JP" sz="1800" dirty="0">
                <a:solidFill>
                  <a:srgbClr val="000000"/>
                </a:solidFill>
                <a:latin typeface="Adobe Clean DC"/>
              </a:rPr>
              <a:t>EV</a:t>
            </a:r>
            <a:r>
              <a:rPr lang="ja-JP" altLang="en-US" sz="1800" dirty="0">
                <a:solidFill>
                  <a:prstClr val="black"/>
                </a:solidFill>
                <a:latin typeface="Adobe Clean DC"/>
                <a:ea typeface="+mn-ea"/>
                <a:cs typeface="+mn-cs"/>
              </a:rPr>
              <a:t> </a:t>
            </a:r>
            <a:r>
              <a:rPr lang="ja-jp" dirty="0">
                <a:latin typeface="Calibri"/>
                <a:ea typeface="Meiryo" panose="020B0604030504040204" pitchFamily="34" charset="-128"/>
                <a:cs typeface="Calibri"/>
              </a:rPr>
              <a:t>市場に新しい波を起こしています。この革新的な自動車は、自然にインスピレーションを受けた</a:t>
            </a:r>
            <a:r>
              <a:rPr lang="ja-JP" altLang="en-US" sz="1800" dirty="0">
                <a:solidFill>
                  <a:srgbClr val="000000"/>
                </a:solidFill>
                <a:latin typeface="游ゴシック" panose="020B0400000000000000" pitchFamily="50" charset="-128"/>
                <a:ea typeface="游ゴシック" panose="020B0400000000000000" pitchFamily="50" charset="-128"/>
              </a:rPr>
              <a:t>シンプルを追求したミニマル</a:t>
            </a:r>
            <a:r>
              <a:rPr lang="ja-jp" dirty="0">
                <a:latin typeface="Calibri"/>
                <a:ea typeface="Meiryo" panose="020B0604030504040204" pitchFamily="34" charset="-128"/>
                <a:cs typeface="Calibri"/>
              </a:rPr>
              <a:t>なデザインが特徴的です。そこには、サステナビリティに対する同社の強い想いが反映されています。この自動車の特長は、美しい外観だけではありません。サステナブルな原材料が使用され、環境に優しい方法で生産されています。</a:t>
            </a:r>
            <a:r>
              <a:rPr lang="ja-JP" altLang="en-US" dirty="0">
                <a:latin typeface="Calibri"/>
                <a:ea typeface="Meiryo" panose="020B0604030504040204" pitchFamily="34" charset="-128"/>
                <a:cs typeface="Calibri"/>
              </a:rPr>
              <a:t>第一級のルックスとスピードを誇るこの自動車</a:t>
            </a:r>
            <a:r>
              <a:rPr lang="ja-jp" dirty="0">
                <a:latin typeface="Calibri"/>
                <a:ea typeface="Meiryo" panose="020B0604030504040204" pitchFamily="34" charset="-128"/>
                <a:cs typeface="Calibri"/>
              </a:rPr>
              <a:t>の開発では、最先端テクノロジーが重要な役割を果たしました。生産プロセスに入る前に、設計の視覚化や、詳細な検証を行うために、シミュレーションや仮想現実（VR）などのテクノロジーが広く活用されました。また、設計チームは Autodesk Alias や Autodesk VRED などの業界をリードするソフトウェアを</a:t>
            </a:r>
            <a:r>
              <a:rPr lang="ja-JP" altLang="en-US" dirty="0">
                <a:latin typeface="Calibri"/>
                <a:ea typeface="Meiryo" panose="020B0604030504040204" pitchFamily="34" charset="-128"/>
                <a:cs typeface="Calibri"/>
              </a:rPr>
              <a:t>使用</a:t>
            </a:r>
            <a:r>
              <a:rPr lang="ja-jp" dirty="0">
                <a:latin typeface="Calibri"/>
                <a:ea typeface="Meiryo" panose="020B0604030504040204" pitchFamily="34" charset="-128"/>
                <a:cs typeface="Calibri"/>
              </a:rPr>
              <a:t>して、とても魅力的な自動車の 3D ビジュアライゼーションを作成しました。 </a:t>
            </a:r>
            <a:endParaRPr lang="en-US" dirty="0">
              <a:ea typeface="Meiryo" panose="020B0604030504040204" pitchFamily="34" charset="-128"/>
              <a:cs typeface="Calibri"/>
            </a:endParaRPr>
          </a:p>
          <a:p>
            <a:pPr rtl="0"/>
            <a:endParaRPr lang="en-US" dirty="0">
              <a:latin typeface="Calibri"/>
              <a:ea typeface="Meiryo" panose="020B0604030504040204" pitchFamily="34" charset="-128"/>
              <a:cs typeface="Calibri"/>
            </a:endParaRPr>
          </a:p>
          <a:p>
            <a:pPr marL="171450" marR="0" lvl="0" indent="-171450" rtl="0">
              <a:spcBef>
                <a:spcPts val="0"/>
              </a:spcBef>
              <a:spcAft>
                <a:spcPts val="0"/>
              </a:spcAft>
              <a:buFont typeface="Arial" panose="020B0604020202020204" pitchFamily="34" charset="0"/>
              <a:buChar char="•"/>
            </a:pPr>
            <a:r>
              <a:rPr lang="ja-jp" sz="1200" u="sng" dirty="0">
                <a:solidFill>
                  <a:schemeClr val="tx1"/>
                </a:solidFill>
                <a:effectLst/>
                <a:latin typeface="Calibri"/>
                <a:ea typeface="Meiryo" panose="020B0604030504040204" pitchFamily="34" charset="-128"/>
                <a:cs typeface="Calibri"/>
                <a:hlinkClick r:id="rId3">
                  <a:extLst>
                    <a:ext uri="{A12FA001-AC4F-418D-AE19-62706E023703}">
                      <ahyp:hlinkClr xmlns:ahyp="http://schemas.microsoft.com/office/drawing/2018/hyperlinkcolor" val="tx"/>
                    </a:ext>
                  </a:extLst>
                </a:hlinkClick>
              </a:rPr>
              <a:t>https://www.autodesk.com/design-make/articles/pininfarina-battista</a:t>
            </a:r>
            <a:r>
              <a:rPr lang="ja-jp" dirty="0">
                <a:latin typeface="Calibri"/>
                <a:ea typeface="Meiryo" panose="020B0604030504040204" pitchFamily="34" charset="-128"/>
                <a:cs typeface="Calibri"/>
              </a:rPr>
              <a:t> </a:t>
            </a:r>
            <a:endParaRPr lang="en-US" sz="120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628650" lvl="1" indent="-171450" rtl="0">
              <a:buFont typeface="Arial" panose="020B0604020202020204" pitchFamily="34" charset="0"/>
              <a:buChar char="•"/>
            </a:pPr>
            <a:r>
              <a:rPr lang="ja-jp" sz="1200" dirty="0">
                <a:solidFill>
                  <a:schemeClr val="tx1"/>
                </a:solidFill>
                <a:effectLst/>
                <a:latin typeface="Calibri"/>
                <a:ea typeface="Meiryo" panose="020B0604030504040204" pitchFamily="34" charset="-128"/>
                <a:cs typeface="Calibri"/>
              </a:rPr>
              <a:t>画像は記事から引用されています</a:t>
            </a:r>
            <a:r>
              <a:rPr lang="ja-jp" dirty="0">
                <a:latin typeface="Calibri"/>
                <a:ea typeface="Meiryo" panose="020B0604030504040204" pitchFamily="34" charset="-128"/>
                <a:cs typeface="Calibri"/>
              </a:rPr>
              <a:t> </a:t>
            </a:r>
            <a:endParaRPr lang="en-US" sz="1200" dirty="0">
              <a:solidFill>
                <a:schemeClr val="tx1"/>
              </a:solidFill>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26</a:t>
            </a:fld>
            <a:endParaRPr lang="en-US">
              <a:ea typeface="Meiryo" panose="020B0604030504040204" pitchFamily="34" charset="-128"/>
            </a:endParaRPr>
          </a:p>
        </p:txBody>
      </p:sp>
    </p:spTree>
    <p:extLst>
      <p:ext uri="{BB962C8B-B14F-4D97-AF65-F5344CB8AC3E}">
        <p14:creationId xmlns:p14="http://schemas.microsoft.com/office/powerpoint/2010/main" val="3659704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en-us" b="1" baseline="30000" dirty="0">
                <a:latin typeface="Meiryo" panose="020B0604030504040204" pitchFamily="34" charset="-128"/>
                <a:ea typeface="Meiryo" panose="020B0604030504040204" pitchFamily="34" charset="-128"/>
                <a:cs typeface="Calibri"/>
              </a:rPr>
              <a:t>*</a:t>
            </a:r>
            <a:r>
              <a:rPr lang="en-us" b="1" dirty="0" err="1">
                <a:latin typeface="Meiryo" panose="020B0604030504040204" pitchFamily="34" charset="-128"/>
                <a:ea typeface="Meiryo" panose="020B0604030504040204" pitchFamily="34" charset="-128"/>
                <a:cs typeface="Calibri"/>
              </a:rPr>
              <a:t>ドラフト</a:t>
            </a:r>
            <a:endParaRPr lang="en-us" b="1" dirty="0">
              <a:latin typeface="Meiryo" panose="020B0604030504040204" pitchFamily="34" charset="-128"/>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r>
              <a:rPr lang="ja-jp" sz="1200" b="1" dirty="0">
                <a:solidFill>
                  <a:schemeClr val="tx1"/>
                </a:solidFill>
                <a:latin typeface="Meiryo" panose="020B0604030504040204" pitchFamily="34" charset="-128"/>
                <a:ea typeface="Meiryo" panose="020B0604030504040204" pitchFamily="34" charset="-128"/>
                <a:cs typeface="Calibri"/>
              </a:rPr>
              <a:t>ナレーション/講師の注記: </a:t>
            </a:r>
            <a:endParaRPr lang="en-US" dirty="0">
              <a:latin typeface="Meiryo" panose="020B0604030504040204" pitchFamily="34" charset="-128"/>
              <a:ea typeface="Meiryo" panose="020B0604030504040204" pitchFamily="34" charset="-128"/>
              <a:cs typeface="Calibri"/>
            </a:endParaRPr>
          </a:p>
          <a:p>
            <a:pPr rtl="0"/>
            <a:r>
              <a:rPr lang="ja-jp" sz="1200" dirty="0">
                <a:solidFill>
                  <a:schemeClr val="tx1"/>
                </a:solidFill>
                <a:latin typeface="Calibri"/>
                <a:ea typeface="Meiryo" panose="020B0604030504040204" pitchFamily="34" charset="-128"/>
                <a:cs typeface="Calibri"/>
              </a:rPr>
              <a:t>ジェネレーティブ デザイン AI とは、ジェネレーティブ AI を応用したテクノロジーです。人工知能のアルゴリズムを利用して</a:t>
            </a:r>
            <a:r>
              <a:rPr lang="ja-JP" altLang="en-US" sz="1200" dirty="0">
                <a:solidFill>
                  <a:schemeClr val="tx1"/>
                </a:solidFill>
                <a:latin typeface="Calibri"/>
                <a:ea typeface="Meiryo" panose="020B0604030504040204" pitchFamily="34" charset="-128"/>
                <a:cs typeface="Calibri"/>
              </a:rPr>
              <a:t>、</a:t>
            </a:r>
            <a:r>
              <a:rPr lang="ja-jp" sz="1200" dirty="0">
                <a:solidFill>
                  <a:schemeClr val="tx1"/>
                </a:solidFill>
                <a:latin typeface="Calibri"/>
                <a:ea typeface="Meiryo" panose="020B0604030504040204" pitchFamily="34" charset="-128"/>
                <a:cs typeface="Calibri"/>
              </a:rPr>
              <a:t>設計を生成および最適化できます。</a:t>
            </a:r>
            <a:r>
              <a:rPr lang="ja-jp" dirty="0">
                <a:latin typeface="Calibri"/>
                <a:ea typeface="Meiryo" panose="020B0604030504040204" pitchFamily="34" charset="-128"/>
                <a:cs typeface="Calibri"/>
              </a:rPr>
              <a:t>拘束と目標を設定して最適なソリューションを導き出し、アルゴリズムと機械学習を活用して設計の幅広い可能性を検討することができます。たとえば Autodesk Fusion では、さまざまな設計案を生成して検討することで、</a:t>
            </a:r>
            <a:r>
              <a:rPr lang="ja-JP" altLang="en-US" dirty="0">
                <a:latin typeface="Calibri"/>
                <a:ea typeface="Meiryo" panose="020B0604030504040204" pitchFamily="34" charset="-128"/>
                <a:cs typeface="Calibri"/>
              </a:rPr>
              <a:t>クリエイティブ</a:t>
            </a:r>
            <a:r>
              <a:rPr lang="ja-jp" dirty="0">
                <a:latin typeface="Calibri"/>
                <a:ea typeface="Meiryo" panose="020B0604030504040204" pitchFamily="34" charset="-128"/>
                <a:cs typeface="Calibri"/>
              </a:rPr>
              <a:t>な設計を効率的に導き出すことができます。</a:t>
            </a:r>
            <a:r>
              <a:rPr lang="ja-jp" sz="1200" b="0" dirty="0">
                <a:solidFill>
                  <a:schemeClr val="tx1"/>
                </a:solidFill>
                <a:latin typeface="Calibri"/>
                <a:ea typeface="Meiryo" panose="020B0604030504040204" pitchFamily="34" charset="-128"/>
                <a:cs typeface="Calibri"/>
              </a:rPr>
              <a:t>ChatGPT は、OpenAI 社が開発した対話型の AI システムです。GPT（Generative Pre-Training Transformer）モデルを搭載し、受け取った入力内容に基づいてテキストを人間のように理解したり、生成したりする機能を備えています。</a:t>
            </a:r>
            <a:r>
              <a:rPr lang="ja-jp" sz="1200" dirty="0">
                <a:solidFill>
                  <a:schemeClr val="tx1"/>
                </a:solidFill>
                <a:latin typeface="Calibri"/>
                <a:ea typeface="Meiryo" panose="020B0604030504040204" pitchFamily="34" charset="-128"/>
                <a:cs typeface="Calibri"/>
              </a:rPr>
              <a:t>自然言語の優れた理解力を備え、さまざまなトピックにわたって多様な会話を行えます。</a:t>
            </a:r>
            <a:r>
              <a:rPr lang="ja-jp" sz="1200" b="0" i="0" dirty="0">
                <a:solidFill>
                  <a:schemeClr val="tx1"/>
                </a:solidFill>
                <a:effectLst/>
                <a:latin typeface="Meiryo" panose="020B0604030504040204" pitchFamily="34" charset="-128"/>
                <a:ea typeface="Meiryo" panose="020B0604030504040204" pitchFamily="34" charset="-128"/>
                <a:cs typeface="Calibri"/>
              </a:rPr>
              <a:t>DALL-E は、OpenAI 社が開発したジェネレーティブ AI モデルです。テキストによる説明に基づいて画像を作成する機能に特化しています。GPT モデルの一種で、テキスト入力に基づいて多様でクリエイティブなビジュアルの出力を生成するようにトレーニングされています。</a:t>
            </a:r>
            <a:r>
              <a:rPr lang="ja-jp" dirty="0">
                <a:latin typeface="Meiryo" panose="020B0604030504040204" pitchFamily="34" charset="-128"/>
                <a:ea typeface="Meiryo" panose="020B0604030504040204" pitchFamily="34" charset="-128"/>
                <a:cs typeface="Calibri"/>
              </a:rPr>
              <a:t> </a:t>
            </a:r>
            <a:endParaRPr lang="en-US" sz="1200" dirty="0">
              <a:solidFill>
                <a:schemeClr val="tx1"/>
              </a:solidFill>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9B784D4B-8630-4E28-B293-7CE720C8D8D4}" type="slidenum">
              <a:rPr lang="en-US">
                <a:ea typeface="Meiryo" panose="020B0604030504040204" pitchFamily="34" charset="-128"/>
              </a:rPr>
              <a:t>27</a:t>
            </a:fld>
            <a:endParaRPr lang="en-US">
              <a:ea typeface="Meiryo" panose="020B0604030504040204" pitchFamily="34" charset="-128"/>
            </a:endParaRPr>
          </a:p>
        </p:txBody>
      </p:sp>
    </p:spTree>
    <p:extLst>
      <p:ext uri="{BB962C8B-B14F-4D97-AF65-F5344CB8AC3E}">
        <p14:creationId xmlns:p14="http://schemas.microsoft.com/office/powerpoint/2010/main" val="4227732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a:lnSpc>
                <a:spcPct val="100000"/>
              </a:lnSpc>
              <a:spcBef>
                <a:spcPts val="0"/>
              </a:spcBef>
              <a:spcAft>
                <a:spcPts val="0"/>
              </a:spcAft>
              <a:buClrTx/>
              <a:buSzTx/>
              <a:buFontTx/>
              <a:buNone/>
              <a:tabLst/>
              <a:defRPr/>
            </a:pPr>
            <a:r>
              <a:rPr lang="ja-jp" sz="1200" b="1" dirty="0">
                <a:solidFill>
                  <a:schemeClr val="tx1"/>
                </a:solidFill>
                <a:latin typeface="Meiryo" panose="020B0604030504040204" pitchFamily="34" charset="-128"/>
                <a:ea typeface="Meiryo" panose="020B0604030504040204" pitchFamily="34" charset="-128"/>
                <a:cs typeface="Calibri"/>
              </a:rPr>
              <a:t>ナレーション/講師の注記: </a:t>
            </a:r>
            <a:endParaRPr lang="en-US" dirty="0">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tx1"/>
                </a:solidFill>
                <a:latin typeface="Calibri" panose="020F0502020204030204" pitchFamily="34" charset="0"/>
                <a:ea typeface="Meiryo" panose="020B0604030504040204" pitchFamily="34" charset="-128"/>
                <a:cs typeface="Calibri" panose="020F0502020204030204" pitchFamily="34" charset="0"/>
              </a:rPr>
              <a:t>それではここで、ジェネレーティブ AI のメリットとリスクを見ていきましょう。1 つ目のメリットとして、ジェネレーティブ AI は人間のようにテキストを理解し、</a:t>
            </a:r>
            <a:r>
              <a:rPr lang="ja-JP" altLang="en-US" sz="1200" dirty="0">
                <a:solidFill>
                  <a:schemeClr val="tx1"/>
                </a:solidFill>
                <a:latin typeface="Calibri" panose="020F0502020204030204" pitchFamily="34" charset="0"/>
                <a:ea typeface="Meiryo" panose="020B0604030504040204" pitchFamily="34" charset="-128"/>
                <a:cs typeface="Calibri" panose="020F0502020204030204" pitchFamily="34" charset="0"/>
              </a:rPr>
              <a:t>テキスト、画像、デザインなど、幅広く革新的なコンテンツを生成することができます。</a:t>
            </a:r>
            <a:r>
              <a:rPr lang="ja-jp" sz="1200" dirty="0">
                <a:solidFill>
                  <a:schemeClr val="tx1"/>
                </a:solidFill>
                <a:latin typeface="Calibri" panose="020F0502020204030204" pitchFamily="34" charset="0"/>
                <a:ea typeface="Meiryo" panose="020B0604030504040204" pitchFamily="34" charset="-128"/>
                <a:cs typeface="Calibri" panose="020F0502020204030204" pitchFamily="34" charset="0"/>
              </a:rPr>
              <a:t>これを利用することで、エンジニアリング、製品開発、建築設計、アート、マーケティングなどの分野における創造性を高め、イノベーションを促進することができます。また、コンテンツ生成やデータ解析、コード生成といったタスクの繰り返し作業を自動化し、手作業を減らすことで、効率を上げ、創造力を高めることができます。</a:t>
            </a:r>
            <a:r>
              <a:rPr 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ジェネレーティブ AI を利用すると、リアルな合成データを生成してデータを効率的に拡張したり、モデルをより包括的にトレーニングしたり、データ解析タスクの精度を強化し、一般化したりできます。ジェネレーティブ AI の高度な言語理解能力は、チャットボットやバーチャル アシスタント、カスタマー サポートなど、コンテキストを認識しながら自然にやりとりする必要があるアプリケーションで役立ちます。また、ジェネレーティブ AI ではより高精度な言語翻訳が可能なため、グローバルなコミュニケーションをサポートし、言語の障壁を取り除く上でも役立ちます。</a:t>
            </a:r>
            <a:r>
              <a:rPr lang="ja-jp" sz="1200" dirty="0">
                <a:solidFill>
                  <a:schemeClr val="tx1"/>
                </a:solidFill>
                <a:latin typeface="Calibri" panose="020F0502020204030204" pitchFamily="34" charset="0"/>
                <a:ea typeface="Meiryo" panose="020B0604030504040204" pitchFamily="34" charset="-128"/>
                <a:cs typeface="Calibri" panose="020F0502020204030204" pitchFamily="34" charset="0"/>
              </a:rPr>
              <a:t>さらに、ジェネレーティブ AI を活用すると、個々の好みに基づいてコンテンツや製品をカスタマイズし、ユーザー エクスペリエンスを</a:t>
            </a:r>
            <a:r>
              <a:rPr lang="ja-JP" altLang="en-US" sz="1800" dirty="0">
                <a:solidFill>
                  <a:srgbClr val="000000"/>
                </a:solidFill>
                <a:latin typeface="游ゴシック" panose="020B0400000000000000" pitchFamily="50" charset="-128"/>
                <a:ea typeface="游ゴシック" panose="020B0400000000000000" pitchFamily="50" charset="-128"/>
              </a:rPr>
              <a:t>自分仕様に</a:t>
            </a:r>
            <a:r>
              <a:rPr lang="ja-jp" sz="1200" dirty="0">
                <a:solidFill>
                  <a:schemeClr val="tx1"/>
                </a:solidFill>
                <a:latin typeface="Calibri" panose="020F0502020204030204" pitchFamily="34" charset="0"/>
                <a:ea typeface="Meiryo" panose="020B0604030504040204" pitchFamily="34" charset="-128"/>
                <a:cs typeface="Calibri" panose="020F0502020204030204" pitchFamily="34" charset="0"/>
              </a:rPr>
              <a:t>することで、ユーザーの</a:t>
            </a:r>
            <a:r>
              <a:rPr lang="ja-JP" altLang="en-US" sz="1800" dirty="0">
                <a:solidFill>
                  <a:srgbClr val="000000"/>
                </a:solidFill>
                <a:latin typeface="游ゴシック" panose="020B0400000000000000" pitchFamily="50" charset="-128"/>
                <a:ea typeface="游ゴシック" panose="020B0400000000000000" pitchFamily="50" charset="-128"/>
              </a:rPr>
              <a:t>関心・興味</a:t>
            </a:r>
            <a:r>
              <a:rPr lang="ja-jp" sz="1200" dirty="0">
                <a:solidFill>
                  <a:schemeClr val="tx1"/>
                </a:solidFill>
                <a:latin typeface="Calibri" panose="020F0502020204030204" pitchFamily="34" charset="0"/>
                <a:ea typeface="Meiryo" panose="020B0604030504040204" pitchFamily="34" charset="-128"/>
                <a:cs typeface="Calibri" panose="020F0502020204030204" pitchFamily="34" charset="0"/>
              </a:rPr>
              <a:t>や満足度を高めることができます。</a:t>
            </a: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endParaRPr lang="en-US"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一方、ジェネレーティブ AI の使用にはリスクも伴うことを考慮する必要があります。まずは精度の問題です。ジェネレーティブ AI モデルは、ぱっと見では正確なように見えるものの実際には誤っ</a:t>
            </a:r>
            <a:r>
              <a:rPr lang="ja-JP" altLang="en-US"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ている</a:t>
            </a:r>
            <a:r>
              <a:rPr 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情報を生み出す場合があります。また、人間のように文脈から判断する能力はありません。さらに、これらのモデルは膨大な量のデータで訓練され、そのデータが一般化されるため、特定の入力に対して不正確な応答を提供する可能性があります。そのため、ユーザーは外部の検証方法を使用する必要があります。もう 1 つのリスクとして、出力が偏っている可能性があります。ジェネレーティブ AI モデルは、バイアスが含まれる可能性のある大量のデータセットから学習します。そのため、誤解を招く情報や偏った情報を生成する可能性があります。</a:t>
            </a:r>
            <a:r>
              <a:rPr lang="ja-jp" sz="1200" kern="1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また、プライバシーの懸念というリスクもあります。トレーニングデータに含まれる機密情報や個人を特定できる情報が、モデルによって誤って生成されてしまう可能性があるからです。悪意のある使用も、ジェネレーティブ AI のリスクの 1 つです。不正確な情報の提供やフィッシング詐欺の目的で、本物に見える偽物コンテンツを作成するために AI ツールが使用された場合はリスクが生じます。</a:t>
            </a: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さらに、著作権の侵害というリスクもあります。現在は、AI で生成された作品の著作権は誰にも</a:t>
            </a:r>
            <a:r>
              <a:rPr lang="ja-JP" altLang="en-US"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帰属</a:t>
            </a:r>
            <a:r>
              <a:rPr lang="ja-jp"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しません。しかし、AI プログラムは、既存の作品に似た出力を生成することで、著作権を侵害してしまう可能性があります。また、</a:t>
            </a:r>
            <a:r>
              <a:rPr 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生成されたコンテンツの所有権と属性を決定することも困難です。特にさまざまなソースの要素を組み合わせて</a:t>
            </a:r>
            <a:r>
              <a:rPr lang="en-US" alt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 </a:t>
            </a:r>
            <a:r>
              <a:rPr lang="ja-jp" alt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AI モデルが</a:t>
            </a:r>
            <a:r>
              <a:rPr lang="ja-JP" altLang="en-US"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作成されて</a:t>
            </a:r>
            <a:r>
              <a:rPr lang="ja-jp"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rPr>
              <a:t>いる場合は困難になる可能性があります。</a:t>
            </a:r>
            <a:r>
              <a:rPr lang="ja-jp" sz="1200" kern="100" dirty="0">
                <a:solidFill>
                  <a:schemeClr val="tx1"/>
                </a:solidFill>
                <a:effectLst/>
                <a:latin typeface="Meiryo" panose="020B0604030504040204" pitchFamily="34" charset="-128"/>
                <a:ea typeface="Meiryo" panose="020B0604030504040204" pitchFamily="34" charset="-128"/>
                <a:cs typeface="Calibri" panose="020F0502020204030204" pitchFamily="34" charset="0"/>
              </a:rPr>
              <a:t>これらのテクノロジーを倫理的に使用するためには、こうしたリスクに対処しつつ、責任ある方法で利用することが非常に重要になります。</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28</a:t>
            </a:fld>
            <a:endParaRPr lang="en-US">
              <a:ea typeface="Meiryo" panose="020B0604030504040204" pitchFamily="34" charset="-128"/>
            </a:endParaRPr>
          </a:p>
        </p:txBody>
      </p:sp>
    </p:spTree>
    <p:extLst>
      <p:ext uri="{BB962C8B-B14F-4D97-AF65-F5344CB8AC3E}">
        <p14:creationId xmlns:p14="http://schemas.microsoft.com/office/powerpoint/2010/main" val="1025067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cs typeface="Calibri"/>
              </a:rPr>
              <a:t>正解: C</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29</a:t>
            </a:fld>
            <a:endParaRPr lang="en-US"/>
          </a:p>
        </p:txBody>
      </p:sp>
    </p:spTree>
    <p:extLst>
      <p:ext uri="{BB962C8B-B14F-4D97-AF65-F5344CB8AC3E}">
        <p14:creationId xmlns:p14="http://schemas.microsoft.com/office/powerpoint/2010/main" val="131487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DP </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インダストリー 4.0 によって、製造業には大きな変革が起きています。新しいテクノロジー</a:t>
            </a:r>
            <a:r>
              <a:rPr lang="ja-JP" altLang="en-US" dirty="0">
                <a:ea typeface="Meiryo" panose="020B0604030504040204" pitchFamily="34" charset="-128"/>
              </a:rPr>
              <a:t>によって</a:t>
            </a:r>
            <a:r>
              <a:rPr lang="ja-jp" dirty="0">
                <a:ea typeface="Meiryo" panose="020B0604030504040204" pitchFamily="34" charset="-128"/>
              </a:rPr>
              <a:t>、物理的な世界とデジタルの世界</a:t>
            </a:r>
            <a:r>
              <a:rPr lang="ja-JP" altLang="en-US" dirty="0">
                <a:ea typeface="Meiryo" panose="020B0604030504040204" pitchFamily="34" charset="-128"/>
              </a:rPr>
              <a:t>が</a:t>
            </a:r>
            <a:r>
              <a:rPr lang="ja-jp" dirty="0">
                <a:ea typeface="Meiryo" panose="020B0604030504040204" pitchFamily="34" charset="-128"/>
              </a:rPr>
              <a:t>融合</a:t>
            </a:r>
            <a:r>
              <a:rPr lang="ja-JP" altLang="en-US" dirty="0">
                <a:ea typeface="Meiryo" panose="020B0604030504040204" pitchFamily="34" charset="-128"/>
              </a:rPr>
              <a:t>し</a:t>
            </a:r>
            <a:r>
              <a:rPr lang="ja-jp" dirty="0">
                <a:ea typeface="Meiryo" panose="020B0604030504040204" pitchFamily="34" charset="-128"/>
              </a:rPr>
              <a:t>、</a:t>
            </a:r>
            <a:r>
              <a:rPr lang="ja-JP" altLang="en-US" dirty="0">
                <a:ea typeface="Meiryo" panose="020B0604030504040204" pitchFamily="34" charset="-128"/>
              </a:rPr>
              <a:t>より</a:t>
            </a:r>
            <a:r>
              <a:rPr lang="ja-JP" altLang="en-US" sz="1800" dirty="0">
                <a:solidFill>
                  <a:srgbClr val="000000"/>
                </a:solidFill>
                <a:latin typeface="游ゴシック" panose="020B0400000000000000" pitchFamily="50" charset="-128"/>
                <a:ea typeface="游ゴシック" panose="020B0400000000000000" pitchFamily="50" charset="-128"/>
              </a:rPr>
              <a:t>インテリジェントな先進技術で効率性、適応性、柔軟性に優れた生産システム</a:t>
            </a:r>
            <a:r>
              <a:rPr lang="ja-JP" altLang="en-US" dirty="0">
                <a:ea typeface="Meiryo" panose="020B0604030504040204" pitchFamily="34" charset="-128"/>
              </a:rPr>
              <a:t>の</a:t>
            </a:r>
            <a:r>
              <a:rPr lang="ja-jp" dirty="0">
                <a:ea typeface="Meiryo" panose="020B0604030504040204" pitchFamily="34" charset="-128"/>
              </a:rPr>
              <a:t>構築</a:t>
            </a:r>
            <a:r>
              <a:rPr lang="ja-JP" altLang="en-US" dirty="0">
                <a:ea typeface="Meiryo" panose="020B0604030504040204" pitchFamily="34" charset="-128"/>
              </a:rPr>
              <a:t>が促進され</a:t>
            </a:r>
            <a:r>
              <a:rPr lang="ja-jp" dirty="0">
                <a:ea typeface="Meiryo" panose="020B0604030504040204" pitchFamily="34" charset="-128"/>
              </a:rPr>
              <a:t>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・インダストリー 4.0 の製造性考慮設計（DfM）という手法</a:t>
            </a:r>
            <a:r>
              <a:rPr lang="ja-JP" altLang="en-US" dirty="0">
                <a:ea typeface="Meiryo" panose="020B0604030504040204" pitchFamily="34" charset="-128"/>
              </a:rPr>
              <a:t>では</a:t>
            </a:r>
            <a:r>
              <a:rPr lang="ja-jp" dirty="0">
                <a:ea typeface="Meiryo" panose="020B0604030504040204" pitchFamily="34" charset="-128"/>
              </a:rPr>
              <a:t>、設計と製造のプロセスを</a:t>
            </a:r>
            <a:r>
              <a:rPr lang="ja-JP" altLang="en-US" sz="1800" dirty="0">
                <a:solidFill>
                  <a:srgbClr val="000000"/>
                </a:solidFill>
                <a:latin typeface="游ゴシック" panose="020B0400000000000000" pitchFamily="50" charset="-128"/>
                <a:ea typeface="游ゴシック" panose="020B0400000000000000" pitchFamily="50" charset="-128"/>
              </a:rPr>
              <a:t>シームレス（垣根や隔たりなく）</a:t>
            </a:r>
            <a:r>
              <a:rPr lang="ja-jp" dirty="0">
                <a:ea typeface="Meiryo" panose="020B0604030504040204" pitchFamily="34" charset="-128"/>
              </a:rPr>
              <a:t>に統合し、最新の製造環境に合わせて製品を最適化し、革新的かつ機能的な製品を実現することができます。手戻りが減り、ワークフローの効率が上がります。</a:t>
            </a:r>
            <a:endParaRPr lang="en-US" dirty="0">
              <a:ea typeface="Meiryo" panose="020B0604030504040204" pitchFamily="34" charset="-128"/>
              <a:cs typeface="Calibri"/>
            </a:endParaRPr>
          </a:p>
          <a:p>
            <a:pPr rtl="0">
              <a:defRPr/>
            </a:pPr>
            <a:r>
              <a:rPr lang="ja-jp" dirty="0">
                <a:ea typeface="Meiryo" panose="020B0604030504040204" pitchFamily="34" charset="-128"/>
              </a:rPr>
              <a:t>・モノのインターネット（IoT）デバイスが統合されたスマート ファクトリーでは、機械・</a:t>
            </a:r>
            <a:r>
              <a:rPr lang="ja-JP" altLang="en-US" dirty="0">
                <a:ea typeface="Meiryo" panose="020B0604030504040204" pitchFamily="34" charset="-128"/>
              </a:rPr>
              <a:t>設備</a:t>
            </a:r>
            <a:r>
              <a:rPr lang="ja-jp" dirty="0">
                <a:ea typeface="Meiryo" panose="020B0604030504040204" pitchFamily="34" charset="-128"/>
              </a:rPr>
              <a:t>・センサー間でリアルタイムの通信や情報共有を行えます。これにより、リモート監視、予知保全、サプライ チェーンのデジタル化が可能になり、意思決定やコーディネーションを強化できます。</a:t>
            </a:r>
            <a:endParaRPr lang="en-US" dirty="0">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・積層造形（3 D プリント）では、廃棄物を最小限に抑えることができるほか、</a:t>
            </a:r>
            <a:r>
              <a:rPr lang="ja-JP" altLang="en-US" sz="1800" dirty="0">
                <a:solidFill>
                  <a:srgbClr val="000000"/>
                </a:solidFill>
                <a:latin typeface="游ゴシック" panose="020B0400000000000000" pitchFamily="50" charset="-128"/>
                <a:ea typeface="游ゴシック" panose="020B0400000000000000" pitchFamily="50" charset="-128"/>
              </a:rPr>
              <a:t>オンデマンド生産（注文即応）</a:t>
            </a:r>
            <a:r>
              <a:rPr lang="ja-jp" dirty="0">
                <a:ea typeface="Meiryo" panose="020B0604030504040204" pitchFamily="34" charset="-128"/>
              </a:rPr>
              <a:t>や複雑なデザインの製造が可能になります。また、自動化やロボティクスでは、人間の</a:t>
            </a:r>
            <a:r>
              <a:rPr lang="ja-JP" altLang="en-US" sz="1800" dirty="0">
                <a:solidFill>
                  <a:srgbClr val="000000"/>
                </a:solidFill>
                <a:latin typeface="游ゴシック" panose="020B0400000000000000" pitchFamily="50" charset="-128"/>
                <a:ea typeface="游ゴシック" panose="020B0400000000000000" pitchFamily="50" charset="-128"/>
              </a:rPr>
              <a:t>作業員</a:t>
            </a:r>
            <a:r>
              <a:rPr lang="ja-jp" dirty="0">
                <a:ea typeface="Meiryo" panose="020B0604030504040204" pitchFamily="34" charset="-128"/>
              </a:rPr>
              <a:t>と共に働く協働ロボット（コボット）を利用して、効率や精度、柔軟性を高めるこ</a:t>
            </a:r>
            <a:r>
              <a:rPr lang="ja-JP" altLang="en-US" dirty="0">
                <a:ea typeface="Meiryo" panose="020B0604030504040204" pitchFamily="34" charset="-128"/>
              </a:rPr>
              <a:t>と</a:t>
            </a:r>
            <a:r>
              <a:rPr lang="ja-jp" dirty="0">
                <a:ea typeface="Meiryo" panose="020B0604030504040204" pitchFamily="34" charset="-128"/>
              </a:rPr>
              <a:t>ができます。</a:t>
            </a:r>
            <a:endParaRPr lang="en-US" dirty="0">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・データ解析では、ビッグデータを活用してプロセスの最適化や動向の特定を行</a:t>
            </a:r>
            <a:r>
              <a:rPr lang="ja-JP" altLang="en-US" dirty="0">
                <a:ea typeface="Meiryo" panose="020B0604030504040204" pitchFamily="34" charset="-128"/>
              </a:rPr>
              <a:t>い</a:t>
            </a:r>
            <a:r>
              <a:rPr lang="ja-jp" dirty="0">
                <a:ea typeface="Meiryo" panose="020B0604030504040204" pitchFamily="34" charset="-128"/>
              </a:rPr>
              <a:t>ます。また、</a:t>
            </a:r>
            <a:r>
              <a:rPr lang="ja-JP" altLang="en-US" sz="1800" dirty="0">
                <a:solidFill>
                  <a:srgbClr val="000000"/>
                </a:solidFill>
                <a:latin typeface="游ゴシック" panose="020B0400000000000000" pitchFamily="50" charset="-128"/>
                <a:ea typeface="游ゴシック" panose="020B0400000000000000" pitchFamily="50" charset="-128"/>
              </a:rPr>
              <a:t>デジタルツイン（仮想モデルの構築）</a:t>
            </a:r>
            <a:r>
              <a:rPr lang="ja-jp" dirty="0">
                <a:ea typeface="Meiryo" panose="020B0604030504040204" pitchFamily="34" charset="-128"/>
              </a:rPr>
              <a:t>を使用して生産プロセスのシミュレーションと解析を行い、設計とテストを改善することができます。CAD、CAM、シミュレーションの統合ソリューションで、リアルタイムのコラボレーションやプロセスの最適化が容易になります。</a:t>
            </a:r>
            <a:endParaRPr lang="en-US" dirty="0">
              <a:ea typeface="Meiryo" panose="020B0604030504040204" pitchFamily="34" charset="-128"/>
              <a:cs typeface="Calibri"/>
            </a:endParaRPr>
          </a:p>
          <a:p>
            <a:pPr rtl="0">
              <a:defRPr/>
            </a:pPr>
            <a:r>
              <a:rPr lang="ja-jp" dirty="0">
                <a:ea typeface="Meiryo" panose="020B0604030504040204" pitchFamily="34" charset="-128"/>
              </a:rPr>
              <a:t>・人工知能（AI）は、先端的なデータ解析や予知保全、品質管理に活用できます。リアルタイムの意思決定や問題解決に役立ちます。拡張現実（AR）と仮想現実（VR）のテクノロジーは、トレーニングやメンテナンス、リモート アシスタンスに活用でき、生産性向上に役立ちます。</a:t>
            </a:r>
            <a:endParaRPr lang="en-US" dirty="0">
              <a:ea typeface="Meiryo" panose="020B0604030504040204" pitchFamily="34" charset="-128"/>
              <a:cs typeface="Calibri"/>
            </a:endParaRPr>
          </a:p>
          <a:p>
            <a:pPr rtl="0">
              <a:defRPr/>
            </a:pPr>
            <a:r>
              <a:rPr lang="ja-jp" dirty="0">
                <a:ea typeface="Meiryo" panose="020B0604030504040204" pitchFamily="34" charset="-128"/>
              </a:rPr>
              <a:t>インダストリー 4.0 のさまざまなテクノロジーを利用することで、エネルギー消費量を最適化し、廃棄物を削減し、環境への影響を最小限に抑えることができます。これにより、サステナブルな手法やグリーン製造の取り組みが促進されます。</a:t>
            </a:r>
            <a:endParaRPr lang="en-US" dirty="0">
              <a:ea typeface="Meiryo" panose="020B0604030504040204" pitchFamily="34" charset="-128"/>
              <a:cs typeface="Calibri"/>
            </a:endParaRPr>
          </a:p>
          <a:p>
            <a:pPr rtl="0">
              <a:defRPr/>
            </a:pPr>
            <a:endParaRPr lang="en-US" b="1" dirty="0">
              <a:ea typeface="Meiryo" panose="020B0604030504040204" pitchFamily="34" charset="-128"/>
              <a:cs typeface="Calibri"/>
            </a:endParaRPr>
          </a:p>
          <a:p>
            <a:pPr rtl="0">
              <a:defRPr/>
            </a:pPr>
            <a:endParaRPr lang="en-US" b="1" dirty="0">
              <a:ea typeface="Meiryo" panose="020B0604030504040204" pitchFamily="34" charset="-128"/>
            </a:endParaRPr>
          </a:p>
          <a:p>
            <a:pPr rtl="0">
              <a:defRPr/>
            </a:pPr>
            <a:endParaRPr lang="en-US" b="1" dirty="0">
              <a:ea typeface="Meiryo" panose="020B0604030504040204" pitchFamily="34" charset="-128"/>
            </a:endParaRPr>
          </a:p>
          <a:p>
            <a:pPr rtl="0">
              <a:defRPr/>
            </a:pPr>
            <a:endParaRPr lang="en-US" b="1" dirty="0">
              <a:ea typeface="Meiryo" panose="020B0604030504040204" pitchFamily="34" charset="-128"/>
            </a:endParaRPr>
          </a:p>
          <a:p>
            <a:pPr rtl="0">
              <a:defRPr/>
            </a:pPr>
            <a:endParaRPr lang="en-US" b="1"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endParaRPr lang="en-US" dirty="0">
              <a:solidFill>
                <a:schemeClr val="tx1"/>
              </a:solidFill>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tx1"/>
                </a:solidFill>
                <a:ea typeface="Meiryo" panose="020B0604030504040204" pitchFamily="34" charset="-128"/>
              </a:rPr>
              <a:t>製造業は、インダストリー 4.0 の導入によって変化しつつあります。新しいテクノロジーを活用することで、物理的な世界とデジタルの世界</a:t>
            </a:r>
            <a:r>
              <a:rPr lang="ja-JP" altLang="en-US" sz="1200" dirty="0">
                <a:solidFill>
                  <a:schemeClr val="tx1"/>
                </a:solidFill>
                <a:ea typeface="Meiryo" panose="020B0604030504040204" pitchFamily="34" charset="-128"/>
              </a:rPr>
              <a:t>が融合し</a:t>
            </a:r>
            <a:r>
              <a:rPr lang="ja-jp" sz="1200" dirty="0">
                <a:solidFill>
                  <a:schemeClr val="tx1"/>
                </a:solidFill>
                <a:ea typeface="Meiryo" panose="020B0604030504040204" pitchFamily="34" charset="-128"/>
              </a:rPr>
              <a:t>、</a:t>
            </a:r>
            <a:r>
              <a:rPr lang="ja-jp" altLang="ja-JP" sz="1200" dirty="0">
                <a:solidFill>
                  <a:schemeClr val="bg1"/>
                </a:solidFill>
                <a:ea typeface="Meiryo" panose="020B0604030504040204" pitchFamily="34" charset="-128"/>
              </a:rPr>
              <a:t>より</a:t>
            </a:r>
            <a:r>
              <a:rPr lang="ja-JP" altLang="en-US" sz="1800" dirty="0">
                <a:solidFill>
                  <a:srgbClr val="000000"/>
                </a:solidFill>
                <a:latin typeface="游ゴシック" panose="020B0400000000000000" pitchFamily="50" charset="-128"/>
                <a:ea typeface="游ゴシック" panose="020B0400000000000000" pitchFamily="50" charset="-128"/>
              </a:rPr>
              <a:t>インテリジェントな先進技術で効率性、適応性、柔軟性に優れた生産システム</a:t>
            </a:r>
            <a:r>
              <a:rPr lang="ja-JP" altLang="en-US" sz="1200" dirty="0">
                <a:solidFill>
                  <a:schemeClr val="bg1"/>
                </a:solidFill>
                <a:ea typeface="Meiryo" panose="020B0604030504040204" pitchFamily="34" charset="-128"/>
              </a:rPr>
              <a:t>の</a:t>
            </a:r>
            <a:r>
              <a:rPr lang="ja-jp" altLang="ja-JP" sz="1200" dirty="0">
                <a:solidFill>
                  <a:schemeClr val="bg1"/>
                </a:solidFill>
                <a:ea typeface="Meiryo" panose="020B0604030504040204" pitchFamily="34" charset="-128"/>
              </a:rPr>
              <a:t>構築</a:t>
            </a:r>
            <a:r>
              <a:rPr lang="ja-JP" altLang="en-US" sz="1200" dirty="0">
                <a:solidFill>
                  <a:schemeClr val="bg1"/>
                </a:solidFill>
                <a:ea typeface="Meiryo" panose="020B0604030504040204" pitchFamily="34" charset="-128"/>
              </a:rPr>
              <a:t>が可能になり</a:t>
            </a:r>
            <a:r>
              <a:rPr lang="ja-jp" altLang="ja-JP" sz="1200" dirty="0">
                <a:solidFill>
                  <a:schemeClr val="bg1"/>
                </a:solidFill>
                <a:ea typeface="Meiryo" panose="020B0604030504040204" pitchFamily="34" charset="-128"/>
              </a:rPr>
              <a:t>ます</a:t>
            </a:r>
            <a:r>
              <a:rPr lang="ja-jp" sz="1200" dirty="0">
                <a:solidFill>
                  <a:schemeClr val="tx1"/>
                </a:solidFill>
                <a:ea typeface="Meiryo" panose="020B0604030504040204" pitchFamily="34" charset="-128"/>
              </a:rPr>
              <a:t>。 </a:t>
            </a:r>
            <a:r>
              <a:rPr lang="ja-jp" dirty="0">
                <a:ea typeface="Meiryo" panose="020B0604030504040204" pitchFamily="34" charset="-128"/>
              </a:rPr>
              <a:t> </a:t>
            </a:r>
          </a:p>
          <a:p>
            <a:pPr rtl="0">
              <a:defRPr/>
            </a:pPr>
            <a:endParaRPr lang="en-US" dirty="0">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dirty="0">
                <a:solidFill>
                  <a:schemeClr val="tx1"/>
                </a:solidFill>
                <a:ea typeface="Meiryo" panose="020B0604030504040204" pitchFamily="34" charset="-128"/>
                <a:cs typeface="Calibri"/>
              </a:rPr>
              <a:t>製造性考慮設計は、略して DfM と呼ばれます。この手法を利用すると、インダストリー 4.0 のフレームワークで設計と製造のプロセスをシームレスに統合させることができます。デジタル化された最新の製造環境に合わせて製品を最適化し、革新的かつ機能的な製品を実現できます。DfM の原則を適用することで、ワークフローが効率化し、手戻りが減ります。</a:t>
            </a:r>
            <a:r>
              <a:rPr lang="ja-jp" dirty="0">
                <a:ea typeface="Meiryo" panose="020B0604030504040204" pitchFamily="34" charset="-128"/>
                <a:cs typeface="Calibri"/>
              </a:rPr>
              <a:t> </a:t>
            </a:r>
            <a:endParaRPr lang="en-US" sz="1200" dirty="0">
              <a:solidFill>
                <a:schemeClr val="tx1"/>
              </a:solidFill>
              <a:ea typeface="Meiryo" panose="020B0604030504040204" pitchFamily="34" charset="-128"/>
              <a:cs typeface="Calibri"/>
            </a:endParaRPr>
          </a:p>
          <a:p>
            <a:pPr marL="0" marR="0" lvl="0" indent="0" rtl="0">
              <a:spcBef>
                <a:spcPts val="0"/>
              </a:spcBef>
              <a:spcAft>
                <a:spcPts val="0"/>
              </a:spcAft>
              <a:buFont typeface="Arial" panose="020B060402020202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モノのインターネットは、略して IoT と呼ばれます。IoT デバイスが統合されたスマート ファクトリーでは、機械・</a:t>
            </a:r>
            <a:r>
              <a:rPr lang="ja-JP" altLang="en-US" sz="1800" kern="100" dirty="0">
                <a:solidFill>
                  <a:schemeClr val="tx1"/>
                </a:solidFill>
                <a:effectLst/>
                <a:latin typeface="Meiryo" panose="020B0604030504040204" pitchFamily="34" charset="-128"/>
                <a:ea typeface="Meiryo" panose="020B0604030504040204" pitchFamily="34" charset="-128"/>
                <a:cs typeface="Calibri"/>
              </a:rPr>
              <a:t>設備</a:t>
            </a:r>
            <a:r>
              <a:rPr lang="ja-jp" sz="1800" kern="100" dirty="0">
                <a:solidFill>
                  <a:schemeClr val="tx1"/>
                </a:solidFill>
                <a:effectLst/>
                <a:latin typeface="Meiryo" panose="020B0604030504040204" pitchFamily="34" charset="-128"/>
                <a:ea typeface="Meiryo" panose="020B0604030504040204" pitchFamily="34" charset="-128"/>
                <a:cs typeface="Calibri"/>
              </a:rPr>
              <a:t>・センサー間でリアルタイムの通信や情報共有を行えます。これも、製造業に変化をもたらしている新たな手法の 1 つです。製造プロセスの監視やコントロールを</a:t>
            </a:r>
            <a:r>
              <a:rPr lang="ja-JP" altLang="en-US" sz="1800" dirty="0">
                <a:solidFill>
                  <a:srgbClr val="000000"/>
                </a:solidFill>
                <a:latin typeface="游ゴシック" panose="020B0400000000000000" pitchFamily="50" charset="-128"/>
                <a:ea typeface="游ゴシック" panose="020B0400000000000000" pitchFamily="50" charset="-128"/>
              </a:rPr>
              <a:t>リモート（遠隔地）</a:t>
            </a:r>
            <a:r>
              <a:rPr lang="ja-jp" sz="1800" kern="100" dirty="0">
                <a:solidFill>
                  <a:schemeClr val="tx1"/>
                </a:solidFill>
                <a:effectLst/>
                <a:latin typeface="Meiryo" panose="020B0604030504040204" pitchFamily="34" charset="-128"/>
                <a:ea typeface="Meiryo" panose="020B0604030504040204" pitchFamily="34" charset="-128"/>
                <a:cs typeface="Calibri"/>
              </a:rPr>
              <a:t>で行えるため、意思決定が改善するほか、予知保全やサプライ チェーンのデジタル化が可能になります。生産エコシステム全体を明確に可視化することができ、</a:t>
            </a:r>
            <a:r>
              <a:rPr lang="ja-JP" altLang="en-US" sz="1800" dirty="0">
                <a:solidFill>
                  <a:srgbClr val="000000"/>
                </a:solidFill>
                <a:latin typeface="游ゴシック" panose="020B0400000000000000" pitchFamily="50" charset="-128"/>
                <a:ea typeface="游ゴシック" panose="020B0400000000000000" pitchFamily="50" charset="-128"/>
              </a:rPr>
              <a:t>トレーサビリティ（履歴管理）</a:t>
            </a:r>
            <a:r>
              <a:rPr lang="ja-jp" sz="1800" kern="100" dirty="0">
                <a:solidFill>
                  <a:schemeClr val="tx1"/>
                </a:solidFill>
                <a:effectLst/>
                <a:latin typeface="Meiryo" panose="020B0604030504040204" pitchFamily="34" charset="-128"/>
                <a:ea typeface="Meiryo" panose="020B0604030504040204" pitchFamily="34" charset="-128"/>
                <a:cs typeface="Calibri"/>
              </a:rPr>
              <a:t>やコーディネーションを強化できます。</a:t>
            </a:r>
          </a:p>
          <a:p>
            <a:pPr marL="0" marR="0" lvl="0" indent="0" rtl="0">
              <a:spcBef>
                <a:spcPts val="0"/>
              </a:spcBef>
              <a:spcAft>
                <a:spcPts val="0"/>
              </a:spcAft>
              <a:buFont typeface="Arial" panose="020B060402020202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積層造形は、3D プリントとも呼ばれます。この手法を利用すると、</a:t>
            </a:r>
            <a:r>
              <a:rPr lang="ja-JP" altLang="en-US" sz="1800" dirty="0">
                <a:solidFill>
                  <a:srgbClr val="000000"/>
                </a:solidFill>
                <a:latin typeface="游ゴシック" panose="020B0400000000000000" pitchFamily="50" charset="-128"/>
                <a:ea typeface="游ゴシック" panose="020B0400000000000000" pitchFamily="50" charset="-128"/>
              </a:rPr>
              <a:t>廃棄物排出量を削減し、オンデマンド製造（注文即応）</a:t>
            </a:r>
            <a:r>
              <a:rPr lang="ja-jp" sz="1800" kern="100" dirty="0">
                <a:solidFill>
                  <a:schemeClr val="tx1"/>
                </a:solidFill>
                <a:effectLst/>
                <a:latin typeface="Meiryo" panose="020B0604030504040204" pitchFamily="34" charset="-128"/>
                <a:ea typeface="Meiryo" panose="020B0604030504040204" pitchFamily="34" charset="-128"/>
                <a:cs typeface="Calibri"/>
              </a:rPr>
              <a:t>や複雑なデザインの製造が可能になります。</a:t>
            </a:r>
            <a:r>
              <a:rPr lang="ja-JP" altLang="en-US" sz="1800" dirty="0">
                <a:solidFill>
                  <a:srgbClr val="000000"/>
                </a:solidFill>
                <a:latin typeface="游ゴシック" panose="020B0400000000000000" pitchFamily="50" charset="-128"/>
                <a:ea typeface="游ゴシック" panose="020B0400000000000000" pitchFamily="50" charset="-128"/>
              </a:rPr>
              <a:t>ラピッドプロトタイピング（実用的な試作品を迅速に作成）</a:t>
            </a:r>
            <a:r>
              <a:rPr lang="ja-jp" sz="1800" kern="100" dirty="0">
                <a:solidFill>
                  <a:schemeClr val="tx1"/>
                </a:solidFill>
                <a:effectLst/>
                <a:latin typeface="Meiryo" panose="020B0604030504040204" pitchFamily="34" charset="-128"/>
                <a:ea typeface="Meiryo" panose="020B0604030504040204" pitchFamily="34" charset="-128"/>
                <a:cs typeface="Calibri"/>
              </a:rPr>
              <a:t>や製品のカスタマイズ、さらには複雑な</a:t>
            </a:r>
            <a:r>
              <a:rPr lang="ja-JP" altLang="en-US" sz="1800" dirty="0">
                <a:solidFill>
                  <a:srgbClr val="000000"/>
                </a:solidFill>
                <a:latin typeface="游ゴシック" panose="020B0400000000000000" pitchFamily="50" charset="-128"/>
                <a:ea typeface="游ゴシック" panose="020B0400000000000000" pitchFamily="50" charset="-128"/>
              </a:rPr>
              <a:t>コンポーネント（機器、ソフトウェア、システムなど）</a:t>
            </a:r>
            <a:r>
              <a:rPr lang="ja-jp" sz="1800" kern="100" dirty="0">
                <a:solidFill>
                  <a:schemeClr val="tx1"/>
                </a:solidFill>
                <a:effectLst/>
                <a:latin typeface="Meiryo" panose="020B0604030504040204" pitchFamily="34" charset="-128"/>
                <a:ea typeface="Meiryo" panose="020B0604030504040204" pitchFamily="34" charset="-128"/>
                <a:cs typeface="Calibri"/>
              </a:rPr>
              <a:t>の生産に、ますます広く利用されるようになっています。</a:t>
            </a:r>
          </a:p>
          <a:p>
            <a:pPr marL="0" marR="0" lvl="0" indent="0" rtl="0">
              <a:spcBef>
                <a:spcPts val="0"/>
              </a:spcBef>
              <a:spcAft>
                <a:spcPts val="0"/>
              </a:spcAft>
              <a:buFont typeface="Arial" panose="020B060402020202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自動化とロボティクスは、製造プロセスにおける利用が拡大しています。これらのテクノロジーを利用することで、効率や精度が</a:t>
            </a:r>
            <a:r>
              <a:rPr lang="ja-JP" altLang="en-US" sz="1800" dirty="0">
                <a:solidFill>
                  <a:srgbClr val="000000"/>
                </a:solidFill>
                <a:latin typeface="游ゴシック" panose="020B0400000000000000" pitchFamily="50" charset="-128"/>
                <a:ea typeface="游ゴシック" panose="020B0400000000000000" pitchFamily="50" charset="-128"/>
              </a:rPr>
              <a:t>高まり</a:t>
            </a:r>
            <a:r>
              <a:rPr lang="ja-jp" sz="1800" kern="100" dirty="0">
                <a:solidFill>
                  <a:schemeClr val="tx1"/>
                </a:solidFill>
                <a:effectLst/>
                <a:latin typeface="Meiryo" panose="020B0604030504040204" pitchFamily="34" charset="-128"/>
                <a:ea typeface="Meiryo" panose="020B0604030504040204" pitchFamily="34" charset="-128"/>
                <a:cs typeface="Calibri"/>
              </a:rPr>
              <a:t>、</a:t>
            </a:r>
            <a:r>
              <a:rPr lang="ja-JP" altLang="en-US" sz="1800" dirty="0">
                <a:solidFill>
                  <a:srgbClr val="000000"/>
                </a:solidFill>
                <a:latin typeface="游ゴシック" panose="020B0400000000000000" pitchFamily="50" charset="-128"/>
                <a:ea typeface="游ゴシック" panose="020B0400000000000000" pitchFamily="50" charset="-128"/>
              </a:rPr>
              <a:t>コスト費削減を可能にします。</a:t>
            </a:r>
            <a:r>
              <a:rPr lang="ja-jp" sz="1800" kern="100" dirty="0">
                <a:solidFill>
                  <a:schemeClr val="tx1"/>
                </a:solidFill>
                <a:effectLst/>
                <a:latin typeface="Meiryo" panose="020B0604030504040204" pitchFamily="34" charset="-128"/>
                <a:ea typeface="Meiryo" panose="020B0604030504040204" pitchFamily="34" charset="-128"/>
                <a:cs typeface="Calibri"/>
              </a:rPr>
              <a:t>人間の</a:t>
            </a:r>
            <a:r>
              <a:rPr lang="ja-JP" altLang="en-US" sz="1800" dirty="0">
                <a:solidFill>
                  <a:srgbClr val="000000"/>
                </a:solidFill>
                <a:latin typeface="游ゴシック" panose="020B0400000000000000" pitchFamily="50" charset="-128"/>
                <a:ea typeface="游ゴシック" panose="020B0400000000000000" pitchFamily="50" charset="-128"/>
              </a:rPr>
              <a:t>作業員</a:t>
            </a:r>
            <a:r>
              <a:rPr lang="ja-jp" sz="1800" kern="100" dirty="0">
                <a:solidFill>
                  <a:schemeClr val="tx1"/>
                </a:solidFill>
                <a:effectLst/>
                <a:latin typeface="Meiryo" panose="020B0604030504040204" pitchFamily="34" charset="-128"/>
                <a:ea typeface="Meiryo" panose="020B0604030504040204" pitchFamily="34" charset="-128"/>
                <a:cs typeface="Calibri"/>
              </a:rPr>
              <a:t>と</a:t>
            </a:r>
            <a:r>
              <a:rPr lang="ja-JP" altLang="en-US" sz="1800" dirty="0">
                <a:solidFill>
                  <a:srgbClr val="000000"/>
                </a:solidFill>
                <a:latin typeface="游ゴシック" panose="020B0400000000000000" pitchFamily="50" charset="-128"/>
                <a:ea typeface="游ゴシック" panose="020B0400000000000000" pitchFamily="50" charset="-128"/>
              </a:rPr>
              <a:t>共</a:t>
            </a:r>
            <a:r>
              <a:rPr lang="ja-jp" sz="1800" kern="100" dirty="0">
                <a:solidFill>
                  <a:schemeClr val="tx1"/>
                </a:solidFill>
                <a:effectLst/>
                <a:latin typeface="Meiryo" panose="020B0604030504040204" pitchFamily="34" charset="-128"/>
                <a:ea typeface="Meiryo" panose="020B0604030504040204" pitchFamily="34" charset="-128"/>
                <a:cs typeface="Calibri"/>
              </a:rPr>
              <a:t>に働く協働ロボット（コボット）を導入することで、生産プロセスの柔軟性や適応性が上がります。</a:t>
            </a:r>
            <a:r>
              <a:rPr lang="ja-jp" sz="1800" kern="100" dirty="0">
                <a:latin typeface="Meiryo" panose="020B0604030504040204" pitchFamily="34" charset="-128"/>
                <a:ea typeface="Meiryo" panose="020B0604030504040204" pitchFamily="34" charset="-128"/>
                <a:cs typeface="Calibri"/>
              </a:rPr>
              <a:t> </a:t>
            </a:r>
            <a:endParaRPr lang="en-US" sz="1800" kern="100" dirty="0">
              <a:solidFill>
                <a:schemeClr val="tx1"/>
              </a:solidFill>
              <a:effectLst/>
              <a:latin typeface="Meiryo" panose="020B0604030504040204" pitchFamily="34" charset="-128"/>
              <a:ea typeface="Meiryo" panose="020B0604030504040204" pitchFamily="34" charset="-128"/>
              <a:cs typeface="Calibri"/>
            </a:endParaRPr>
          </a:p>
          <a:p>
            <a:pPr marL="0" marR="0" lvl="0" indent="0" rtl="0">
              <a:spcBef>
                <a:spcPts val="0"/>
              </a:spcBef>
              <a:spcAft>
                <a:spcPts val="0"/>
              </a:spcAft>
              <a:buFont typeface="Arial" panose="020B060402020202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データ解析には、生産プロセスで生成された膨大な量のデータを処理および分析するビッグ データ解析が含まれます。データに基づく</a:t>
            </a:r>
            <a:r>
              <a:rPr lang="ja-JP" altLang="en-US" sz="1800" dirty="0">
                <a:solidFill>
                  <a:srgbClr val="000000"/>
                </a:solidFill>
                <a:latin typeface="游ゴシック" panose="020B0400000000000000" pitchFamily="50" charset="-128"/>
                <a:ea typeface="游ゴシック" panose="020B0400000000000000" pitchFamily="50" charset="-128"/>
              </a:rPr>
              <a:t>インサイト（顧客や消費者の潜在ニーズ）</a:t>
            </a:r>
            <a:r>
              <a:rPr lang="ja-jp" sz="1800" kern="100" dirty="0">
                <a:solidFill>
                  <a:schemeClr val="tx1"/>
                </a:solidFill>
                <a:effectLst/>
                <a:latin typeface="Meiryo" panose="020B0604030504040204" pitchFamily="34" charset="-128"/>
                <a:ea typeface="Meiryo" panose="020B0604030504040204" pitchFamily="34" charset="-128"/>
                <a:cs typeface="Calibri"/>
              </a:rPr>
              <a:t>が、プロセスの最適化や動向の特定、全体的な業務効率の改善に役立ちます。</a:t>
            </a:r>
          </a:p>
          <a:p>
            <a:pPr marL="0" marR="0" lvl="0" indent="0" rtl="0">
              <a:spcBef>
                <a:spcPts val="0"/>
              </a:spcBef>
              <a:spcAft>
                <a:spcPts val="0"/>
              </a:spcAft>
              <a:buFont typeface="Arial" panose="020B060402020202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デジタル ツインは、物理的なシステムの仮想</a:t>
            </a:r>
            <a:r>
              <a:rPr lang="ja-JP" altLang="en-US" sz="1800" dirty="0">
                <a:solidFill>
                  <a:srgbClr val="000000"/>
                </a:solidFill>
                <a:latin typeface="游ゴシック" panose="020B0400000000000000" pitchFamily="50" charset="-128"/>
                <a:ea typeface="游ゴシック" panose="020B0400000000000000" pitchFamily="50" charset="-128"/>
              </a:rPr>
              <a:t>レプリカ（複製品）</a:t>
            </a:r>
            <a:r>
              <a:rPr lang="ja-jp" sz="1800" kern="100" dirty="0">
                <a:solidFill>
                  <a:schemeClr val="tx1"/>
                </a:solidFill>
                <a:effectLst/>
                <a:latin typeface="Meiryo" panose="020B0604030504040204" pitchFamily="34" charset="-128"/>
                <a:ea typeface="Meiryo" panose="020B0604030504040204" pitchFamily="34" charset="-128"/>
                <a:cs typeface="Calibri"/>
              </a:rPr>
              <a:t>です。これを利用して、物理的な実装を行う前に生産プロセスをシミュレーションおよび分析し、製造プロセスの設計・テスト・最適化を改善することができます。</a:t>
            </a:r>
          </a:p>
          <a:p>
            <a:pPr marL="0" marR="0" lvl="0" indent="0" rtl="0">
              <a:spcBef>
                <a:spcPts val="0"/>
              </a:spcBef>
              <a:spcAft>
                <a:spcPts val="0"/>
              </a:spcAft>
              <a:buFont typeface="Calibri" panose="020F050202020403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Calibri" panose="020F0502020204030204" pitchFamily="34" charset="0"/>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CAD/CAM/シミュレーションの統合ソリューションは、</a:t>
            </a:r>
            <a:r>
              <a:rPr lang="ja-JP" altLang="en-US" sz="1800" dirty="0">
                <a:solidFill>
                  <a:srgbClr val="000000"/>
                </a:solidFill>
                <a:latin typeface="游ゴシック" panose="020B0400000000000000" pitchFamily="50" charset="-128"/>
                <a:ea typeface="游ゴシック" panose="020B0400000000000000" pitchFamily="50" charset="-128"/>
              </a:rPr>
              <a:t>製造のトランスフォーメーション（デジタル化）</a:t>
            </a:r>
            <a:r>
              <a:rPr lang="ja-jp" sz="1800" kern="100" dirty="0">
                <a:solidFill>
                  <a:schemeClr val="tx1"/>
                </a:solidFill>
                <a:effectLst/>
                <a:latin typeface="Meiryo" panose="020B0604030504040204" pitchFamily="34" charset="-128"/>
                <a:ea typeface="Meiryo" panose="020B0604030504040204" pitchFamily="34" charset="-128"/>
                <a:cs typeface="Calibri"/>
              </a:rPr>
              <a:t>における重要な役割を果たします。シームレスなコラボレーションや、リアルタイムのデータ交換、製造プロセスの最適化が可能になり、インダストリー 4.0 の相互接続されたデータ駆動型のワークフローに合わせて製造プロセスを最適化できます。</a:t>
            </a: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rtl="0">
              <a:spcBef>
                <a:spcPts val="0"/>
              </a:spcBef>
              <a:spcAft>
                <a:spcPts val="0"/>
              </a:spcAft>
              <a:buFont typeface="Calibri" panose="020F050202020403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rtl="0">
              <a:spcBef>
                <a:spcPts val="0"/>
              </a:spcBef>
              <a:spcAft>
                <a:spcPts val="0"/>
              </a:spcAft>
              <a:buFont typeface="Calibri" panose="020F0502020204030204" pitchFamily="34" charset="0"/>
              <a:buNone/>
            </a:pPr>
            <a:r>
              <a:rPr lang="ja-jp" sz="1800" kern="100" dirty="0">
                <a:solidFill>
                  <a:schemeClr val="tx1"/>
                </a:solidFill>
                <a:effectLst/>
                <a:latin typeface="Meiryo" panose="020B0604030504040204" pitchFamily="34" charset="-128"/>
                <a:ea typeface="Meiryo" panose="020B0604030504040204" pitchFamily="34" charset="-128"/>
                <a:cs typeface="Calibri"/>
              </a:rPr>
              <a:t>人工知能は、略して AI とも呼ばれます。製造プロセスに取り入れて、先端的なデータ解析や予知保全、品質管理、生産ワークフローの最適化などを行うことができます。AI 搭載のシステムは、意思決定や問題解決をリアルタイムで行うために利用されます。</a:t>
            </a:r>
          </a:p>
          <a:p>
            <a:pPr marL="0" marR="0" lvl="0" indent="0" rtl="0">
              <a:spcBef>
                <a:spcPts val="0"/>
              </a:spcBef>
              <a:spcAft>
                <a:spcPts val="0"/>
              </a:spcAft>
              <a:buFont typeface="Calibri" panose="020F050202020403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800" kern="100" dirty="0">
                <a:solidFill>
                  <a:schemeClr val="tx1"/>
                </a:solidFill>
                <a:effectLst/>
                <a:latin typeface="Meiryo" panose="020B0604030504040204" pitchFamily="34" charset="-128"/>
                <a:ea typeface="Meiryo" panose="020B0604030504040204" pitchFamily="34" charset="-128"/>
                <a:cs typeface="Calibri"/>
              </a:rPr>
              <a:t>AR と呼ばれる拡張現実や VR と呼ばれる仮想現実のテクノロジーは、製造業ではトレーニングやメンテナンス、リモート アシスタンスに利用されています。ビジュアライゼーションやシミュレーションを強化し、</a:t>
            </a:r>
            <a:r>
              <a:rPr lang="ja-JP" altLang="en-US" sz="1800" dirty="0">
                <a:solidFill>
                  <a:srgbClr val="000000"/>
                </a:solidFill>
                <a:latin typeface="游ゴシック" panose="020B0400000000000000" pitchFamily="50" charset="-128"/>
                <a:ea typeface="游ゴシック" panose="020B0400000000000000" pitchFamily="50" charset="-128"/>
              </a:rPr>
              <a:t>作業担当者</a:t>
            </a:r>
            <a:r>
              <a:rPr lang="ja-jp" sz="1800" kern="100" dirty="0">
                <a:solidFill>
                  <a:schemeClr val="tx1"/>
                </a:solidFill>
                <a:effectLst/>
                <a:latin typeface="Meiryo" panose="020B0604030504040204" pitchFamily="34" charset="-128"/>
                <a:ea typeface="Meiryo" panose="020B0604030504040204" pitchFamily="34" charset="-128"/>
                <a:cs typeface="Calibri"/>
              </a:rPr>
              <a:t>の生産性を高めるために役立ちます。</a:t>
            </a:r>
            <a:r>
              <a:rPr lang="ja-jp" sz="1800" kern="100" dirty="0">
                <a:latin typeface="Meiryo" panose="020B0604030504040204" pitchFamily="34" charset="-128"/>
                <a:ea typeface="Meiryo" panose="020B0604030504040204" pitchFamily="34" charset="-128"/>
                <a:cs typeface="Calibri"/>
              </a:rPr>
              <a:t> </a:t>
            </a:r>
            <a:endParaRPr lang="en-US" sz="1800" kern="100" dirty="0">
              <a:solidFill>
                <a:schemeClr val="tx1"/>
              </a:solidFill>
              <a:effectLst/>
              <a:latin typeface="Meiryo" panose="020B0604030504040204" pitchFamily="34" charset="-128"/>
              <a:ea typeface="Meiryo" panose="020B0604030504040204" pitchFamily="34" charset="-128"/>
              <a:cs typeface="Calibri"/>
            </a:endParaRPr>
          </a:p>
          <a:p>
            <a:pPr marL="0" marR="0" lvl="0" indent="0" rtl="0">
              <a:spcBef>
                <a:spcPts val="0"/>
              </a:spcBef>
              <a:spcAft>
                <a:spcPts val="0"/>
              </a:spcAft>
              <a:buFont typeface="Arial" panose="020B0604020202020204" pitchFamily="34" charset="0"/>
              <a:buNone/>
            </a:pPr>
            <a:endParaRPr lang="en-US" sz="1800" kern="100" dirty="0">
              <a:solidFill>
                <a:schemeClr val="tx1"/>
              </a:solidFill>
              <a:effectLst/>
              <a:latin typeface="Meiryo" panose="020B0604030504040204" pitchFamily="34" charset="-128"/>
              <a:ea typeface="Meiryo" panose="020B0604030504040204" pitchFamily="34" charset="-128"/>
              <a:cs typeface="Times New Roman" panose="02020603050405020304" pitchFamily="18" charset="0"/>
            </a:endParaRPr>
          </a:p>
          <a:p>
            <a:pPr marL="0" marR="0" lvl="0" indent="0" rtl="0">
              <a:spcBef>
                <a:spcPts val="0"/>
              </a:spcBef>
              <a:spcAft>
                <a:spcPts val="0"/>
              </a:spcAft>
              <a:buFont typeface="Arial" panose="020B0604020202020204" pitchFamily="34" charset="0"/>
              <a:buNone/>
            </a:pPr>
            <a:r>
              <a:rPr lang="ja-jp" sz="1800" kern="100" dirty="0">
                <a:solidFill>
                  <a:schemeClr val="tx1"/>
                </a:solidFill>
                <a:effectLst/>
                <a:latin typeface="Meiryo" panose="020B0604030504040204" pitchFamily="34" charset="-128"/>
                <a:ea typeface="Meiryo" panose="020B0604030504040204" pitchFamily="34" charset="-128"/>
                <a:cs typeface="Calibri"/>
              </a:rPr>
              <a:t>サステナブルな手法やグリーン製造にフォーカスして取り組むことは、製造業の未来にとって重要です。インダストリー 4.0 のテクノロジーを導入することで、エネルギー消費量を最適化し、廃棄物を削減し、環境への影響を最小限に抑えることができます。</a:t>
            </a:r>
            <a:endParaRPr lang="en-US" sz="1200" dirty="0">
              <a:solidFill>
                <a:schemeClr val="tx1"/>
              </a:solidFill>
              <a:latin typeface="Calibri"/>
              <a:ea typeface="Meiryo" panose="020B0604030504040204" pitchFamily="34" charset="-128"/>
              <a:cs typeface="Calibri"/>
            </a:endParaRPr>
          </a:p>
          <a:p>
            <a:pPr rtl="0">
              <a:defRPr/>
            </a:pPr>
            <a:endParaRPr lang="en-US" b="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2240891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en-us" b="1" baseline="30000" dirty="0">
                <a:latin typeface="Meiryo" panose="020B0604030504040204" pitchFamily="34" charset="-128"/>
                <a:ea typeface="Meiryo" panose="020B0604030504040204" pitchFamily="34" charset="-128"/>
                <a:cs typeface="Calibri"/>
              </a:rPr>
              <a:t>*</a:t>
            </a:r>
            <a:r>
              <a:rPr lang="en-us" b="1" dirty="0" err="1">
                <a:latin typeface="Meiryo" panose="020B0604030504040204" pitchFamily="34" charset="-128"/>
                <a:ea typeface="Meiryo" panose="020B0604030504040204" pitchFamily="34" charset="-128"/>
                <a:cs typeface="Calibri"/>
              </a:rPr>
              <a:t>ドラフト</a:t>
            </a:r>
            <a:endParaRPr lang="en-us" b="1" dirty="0">
              <a:latin typeface="Meiryo" panose="020B0604030504040204" pitchFamily="34" charset="-128"/>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r>
              <a:rPr lang="ja-jp" sz="1200" b="1" dirty="0">
                <a:solidFill>
                  <a:schemeClr val="tx1"/>
                </a:solidFill>
                <a:latin typeface="Meiryo" panose="020B0604030504040204" pitchFamily="34" charset="-128"/>
                <a:ea typeface="Meiryo" panose="020B0604030504040204" pitchFamily="34" charset="-128"/>
                <a:cs typeface="Calibri"/>
              </a:rPr>
              <a:t>ナレーション/講師の注記: </a:t>
            </a:r>
            <a:endParaRPr lang="en-US" dirty="0">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dirty="0">
                <a:solidFill>
                  <a:schemeClr val="tx1"/>
                </a:solidFill>
                <a:effectLst/>
                <a:latin typeface="Calibri"/>
                <a:ea typeface="Meiryo" panose="020B0604030504040204" pitchFamily="34" charset="-128"/>
                <a:cs typeface="Calibri"/>
              </a:rPr>
              <a:t>ジェネレーティブ AI を活用すると、プロセスを合理化し、コラボレーションを強化し、</a:t>
            </a:r>
            <a:r>
              <a:rPr lang="ja-JP" altLang="en-US" sz="1200" b="0" i="0" dirty="0">
                <a:solidFill>
                  <a:schemeClr val="tx1"/>
                </a:solidFill>
                <a:effectLst/>
                <a:latin typeface="Calibri"/>
                <a:ea typeface="Meiryo" panose="020B0604030504040204" pitchFamily="34" charset="-128"/>
                <a:cs typeface="Calibri"/>
              </a:rPr>
              <a:t>設計・エンジニアリングの</a:t>
            </a:r>
            <a:r>
              <a:rPr lang="ja-JP" altLang="en-US" sz="1800" dirty="0">
                <a:solidFill>
                  <a:srgbClr val="000000"/>
                </a:solidFill>
                <a:latin typeface="游ゴシック" panose="020B0400000000000000" pitchFamily="50" charset="-128"/>
                <a:ea typeface="游ゴシック" panose="020B0400000000000000" pitchFamily="50" charset="-128"/>
              </a:rPr>
              <a:t>イノベーション（革新）</a:t>
            </a:r>
            <a:r>
              <a:rPr lang="ja-jp" sz="1200" b="0" i="0" dirty="0">
                <a:solidFill>
                  <a:schemeClr val="tx1"/>
                </a:solidFill>
                <a:effectLst/>
                <a:latin typeface="Calibri"/>
                <a:ea typeface="Meiryo" panose="020B0604030504040204" pitchFamily="34" charset="-128"/>
                <a:cs typeface="Calibri"/>
              </a:rPr>
              <a:t>を促進できるなど、機械エンジニアリングに変化がもたらされます。</a:t>
            </a:r>
            <a:r>
              <a:rPr lang="ja-jp" sz="1200" kern="100" dirty="0">
                <a:solidFill>
                  <a:schemeClr val="tx1"/>
                </a:solidFill>
                <a:effectLst/>
                <a:latin typeface="Meiryo" panose="020B0604030504040204" pitchFamily="34" charset="-128"/>
                <a:ea typeface="Meiryo" panose="020B0604030504040204" pitchFamily="34" charset="-128"/>
                <a:cs typeface="Calibri"/>
              </a:rPr>
              <a:t>ジェネレーティブ AI でさまざまな可能性を検討し、特定の基準を満たすソリューションを見つけて、効率的かつ革新的な機械設計を導き出すことで、最適化された設計を作成できます。</a:t>
            </a:r>
            <a:r>
              <a:rPr lang="ja-jp" sz="1200" dirty="0">
                <a:solidFill>
                  <a:schemeClr val="tx1"/>
                </a:solidFill>
                <a:effectLst/>
                <a:latin typeface="Meiryo" panose="020B0604030504040204" pitchFamily="34" charset="-128"/>
                <a:ea typeface="Meiryo" panose="020B0604030504040204" pitchFamily="34" charset="-128"/>
                <a:cs typeface="Calibri"/>
              </a:rPr>
              <a:t>AI モデルで機械システムをシミュレーションし、</a:t>
            </a:r>
            <a:r>
              <a:rPr lang="ja-JP" altLang="en-US" sz="1800" dirty="0">
                <a:solidFill>
                  <a:srgbClr val="000000"/>
                </a:solidFill>
                <a:latin typeface="游ゴシック" panose="020B0400000000000000" pitchFamily="50" charset="-128"/>
                <a:ea typeface="游ゴシック" panose="020B0400000000000000" pitchFamily="50" charset="-128"/>
              </a:rPr>
              <a:t>仮想プロトタイピング（仕様検討）</a:t>
            </a:r>
            <a:r>
              <a:rPr lang="ja-jp" sz="1200" dirty="0">
                <a:solidFill>
                  <a:schemeClr val="tx1"/>
                </a:solidFill>
                <a:effectLst/>
                <a:latin typeface="Meiryo" panose="020B0604030504040204" pitchFamily="34" charset="-128"/>
                <a:ea typeface="Meiryo" panose="020B0604030504040204" pitchFamily="34" charset="-128"/>
                <a:cs typeface="Calibri"/>
              </a:rPr>
              <a:t>やテストを行うことで、設計プロセスが迅速になり、コストを削減でき、予測精度を高めることができます。ChatGPT などのモデルを使用する</a:t>
            </a:r>
            <a:r>
              <a:rPr lang="ja-JP" altLang="en-US" sz="1200" dirty="0">
                <a:solidFill>
                  <a:schemeClr val="tx1"/>
                </a:solidFill>
                <a:effectLst/>
                <a:latin typeface="Meiryo" panose="020B0604030504040204" pitchFamily="34" charset="-128"/>
                <a:ea typeface="Meiryo" panose="020B0604030504040204" pitchFamily="34" charset="-128"/>
                <a:cs typeface="Calibri"/>
              </a:rPr>
              <a:t>ことで</a:t>
            </a:r>
            <a:r>
              <a:rPr lang="ja-jp" sz="1200" dirty="0">
                <a:solidFill>
                  <a:schemeClr val="tx1"/>
                </a:solidFill>
                <a:effectLst/>
                <a:latin typeface="Meiryo" panose="020B0604030504040204" pitchFamily="34" charset="-128"/>
                <a:ea typeface="Meiryo" panose="020B0604030504040204" pitchFamily="34" charset="-128"/>
                <a:cs typeface="Calibri"/>
              </a:rPr>
              <a:t>、ドキュメント作成を自動化できます。エンジニアはこれを利用して、レポート、マニュアル、その他のドキュメントを効率的に生成できます。</a:t>
            </a:r>
            <a:r>
              <a:rPr lang="ja-jp" sz="1200" kern="100" dirty="0">
                <a:solidFill>
                  <a:schemeClr val="tx1"/>
                </a:solidFill>
                <a:effectLst/>
                <a:latin typeface="Meiryo" panose="020B0604030504040204" pitchFamily="34" charset="-128"/>
                <a:ea typeface="Meiryo" panose="020B0604030504040204" pitchFamily="34" charset="-128"/>
                <a:cs typeface="Calibri"/>
              </a:rPr>
              <a:t>コンピューター支援設計（CAD）システムにジェネレーティブ AI を統合することで、設計の作成や、改善の提案、繰り返しの設計タスクの自動化など、</a:t>
            </a:r>
            <a:r>
              <a:rPr lang="ja-JP" altLang="en-US" sz="1800" dirty="0">
                <a:solidFill>
                  <a:srgbClr val="000000"/>
                </a:solidFill>
                <a:latin typeface="游ゴシック" panose="020B0400000000000000" pitchFamily="50" charset="-128"/>
                <a:ea typeface="游ゴシック" panose="020B0400000000000000" pitchFamily="50" charset="-128"/>
              </a:rPr>
              <a:t>インテリジェントな先端技術で高度な情報処理機能などを</a:t>
            </a:r>
            <a:r>
              <a:rPr lang="ja-jp" sz="1200" kern="100" dirty="0">
                <a:solidFill>
                  <a:schemeClr val="tx1"/>
                </a:solidFill>
                <a:effectLst/>
                <a:latin typeface="Meiryo" panose="020B0604030504040204" pitchFamily="34" charset="-128"/>
                <a:ea typeface="Meiryo" panose="020B0604030504040204" pitchFamily="34" charset="-128"/>
                <a:cs typeface="Calibri"/>
              </a:rPr>
              <a:t>利用することが可能になります。</a:t>
            </a:r>
            <a:r>
              <a:rPr lang="ja-jp" kern="100" dirty="0">
                <a:latin typeface="Meiryo" panose="020B0604030504040204" pitchFamily="34" charset="-128"/>
                <a:ea typeface="Meiryo" panose="020B0604030504040204" pitchFamily="34" charset="-128"/>
                <a:cs typeface="Calibri"/>
              </a:rPr>
              <a:t> </a:t>
            </a:r>
            <a:r>
              <a:rPr lang="ja-jp" sz="1200" kern="100" dirty="0">
                <a:solidFill>
                  <a:schemeClr val="tx1"/>
                </a:solidFill>
                <a:effectLst/>
                <a:latin typeface="Meiryo" panose="020B0604030504040204" pitchFamily="34" charset="-128"/>
                <a:ea typeface="Meiryo" panose="020B0604030504040204" pitchFamily="34" charset="-128"/>
                <a:cs typeface="Calibri"/>
              </a:rPr>
              <a:t>また、豊富なエンジニアリング知識に瞬時にアクセスできるため、コラボレーションにおける問題解決にも役立ちます。エンジニアはこれを利用してアイデアを共有し、解決策を探し、チームワークを強化することができます。ChatGPT などの対話型のジェネレーティブ AI を利用すると、エンジニアとマシン間のコミュニケーションを強化できます。エンジニアはこれを利用することで、設計の入力や解析、コントロールなど、コンピューター システムとのやりとりを、より自然な形で行うことができます。</a:t>
            </a:r>
            <a:r>
              <a:rPr lang="ja-jp" sz="1200" dirty="0">
                <a:solidFill>
                  <a:schemeClr val="tx1"/>
                </a:solidFill>
                <a:effectLst/>
                <a:latin typeface="Meiryo" panose="020B0604030504040204" pitchFamily="34" charset="-128"/>
                <a:ea typeface="Meiryo" panose="020B0604030504040204" pitchFamily="34" charset="-128"/>
                <a:cs typeface="Calibri"/>
              </a:rPr>
              <a:t>AI モデルは、機械エンジニアリングにおける最新の動向やテクノロジーを継続的に学習し、適応します。専門家はこれを利用することで、進化し続ける最新テクノロジーを常に取り入れることができます。中でも、ジェネレーティブ AI が機械エンジニアリングにもたらす最大の効果は、斬新なアイデアを生み出す能力といえるでしょう。エンジニアはそこから</a:t>
            </a:r>
            <a:r>
              <a:rPr lang="ja-JP" altLang="en-US" sz="1800" dirty="0">
                <a:solidFill>
                  <a:srgbClr val="000000"/>
                </a:solidFill>
                <a:latin typeface="游ゴシック" panose="020B0400000000000000" pitchFamily="50" charset="-128"/>
                <a:ea typeface="游ゴシック" panose="020B0400000000000000" pitchFamily="50" charset="-128"/>
              </a:rPr>
              <a:t>着想を得て</a:t>
            </a:r>
            <a:r>
              <a:rPr lang="ja-jp" sz="1200" dirty="0">
                <a:solidFill>
                  <a:schemeClr val="tx1"/>
                </a:solidFill>
                <a:effectLst/>
                <a:latin typeface="Meiryo" panose="020B0604030504040204" pitchFamily="34" charset="-128"/>
                <a:ea typeface="Meiryo" panose="020B0604030504040204" pitchFamily="34" charset="-128"/>
                <a:cs typeface="Calibri"/>
              </a:rPr>
              <a:t>、かつてないソリューションやアプローチを探求できるため、機械エンジニアリングのイノベーションが促進されます。</a:t>
            </a:r>
            <a:r>
              <a:rPr lang="ja-jp" dirty="0">
                <a:latin typeface="Meiryo" panose="020B0604030504040204" pitchFamily="34" charset="-128"/>
                <a:ea typeface="Meiryo" panose="020B0604030504040204" pitchFamily="34" charset="-128"/>
                <a:cs typeface="Calibri"/>
              </a:rPr>
              <a:t> </a:t>
            </a:r>
            <a:endParaRPr lang="en-US" sz="1200" dirty="0">
              <a:solidFill>
                <a:schemeClr val="tx1"/>
              </a:solidFill>
              <a:effectLst/>
              <a:latin typeface="Meiryo" panose="020B0604030504040204" pitchFamily="34" charset="-128"/>
              <a:ea typeface="Meiryo" panose="020B060403050404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a:p>
            <a:pPr rtl="0">
              <a:defRPr/>
            </a:pPr>
            <a:r>
              <a:rPr lang="ja-jp" sz="1200" b="0" i="0" dirty="0">
                <a:solidFill>
                  <a:schemeClr val="tx1"/>
                </a:solidFill>
                <a:effectLst/>
                <a:latin typeface="Calibri"/>
                <a:ea typeface="Meiryo" panose="020B0604030504040204" pitchFamily="34" charset="-128"/>
                <a:cs typeface="Calibri"/>
              </a:rPr>
              <a:t>画像: クリエイティブ コモンズ</a:t>
            </a:r>
            <a:r>
              <a:rPr lang="ja-jp" dirty="0">
                <a:latin typeface="Calibri"/>
                <a:ea typeface="Meiryo" panose="020B0604030504040204" pitchFamily="34" charset="-128"/>
                <a:cs typeface="Calibri"/>
              </a:rPr>
              <a:t> </a:t>
            </a:r>
            <a:endParaRPr lang="en-US"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30</a:t>
            </a:fld>
            <a:endParaRPr lang="en-US">
              <a:ea typeface="Meiryo" panose="020B0604030504040204" pitchFamily="34" charset="-128"/>
            </a:endParaRPr>
          </a:p>
        </p:txBody>
      </p:sp>
    </p:spTree>
    <p:extLst>
      <p:ext uri="{BB962C8B-B14F-4D97-AF65-F5344CB8AC3E}">
        <p14:creationId xmlns:p14="http://schemas.microsoft.com/office/powerpoint/2010/main" val="2447402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en-us" b="1" baseline="30000" dirty="0">
                <a:latin typeface="Meiryo" panose="020B0604030504040204" pitchFamily="34" charset="-128"/>
                <a:ea typeface="Meiryo" panose="020B0604030504040204" pitchFamily="34" charset="-128"/>
                <a:cs typeface="Calibri"/>
              </a:rPr>
              <a:t>*</a:t>
            </a:r>
            <a:r>
              <a:rPr lang="en-us" b="1" dirty="0" err="1">
                <a:latin typeface="Meiryo" panose="020B0604030504040204" pitchFamily="34" charset="-128"/>
                <a:ea typeface="Meiryo" panose="020B0604030504040204" pitchFamily="34" charset="-128"/>
                <a:cs typeface="Calibri"/>
              </a:rPr>
              <a:t>ドラフト</a:t>
            </a:r>
            <a:endParaRPr lang="en-us" b="1" dirty="0">
              <a:latin typeface="Meiryo" panose="020B0604030504040204" pitchFamily="34" charset="-128"/>
              <a:ea typeface="Meiryo" panose="020B0604030504040204" pitchFamily="34" charset="-128"/>
              <a:cs typeface="Calibri"/>
            </a:endParaRPr>
          </a:p>
          <a:p>
            <a:pPr rtl="0">
              <a:defRPr/>
            </a:pPr>
            <a:r>
              <a:rPr lang="ja-jp" sz="1200" b="1" dirty="0">
                <a:solidFill>
                  <a:schemeClr val="tx1"/>
                </a:solidFill>
                <a:latin typeface="Meiryo" panose="020B0604030504040204" pitchFamily="34" charset="-128"/>
                <a:ea typeface="Meiryo" panose="020B0604030504040204" pitchFamily="34" charset="-128"/>
                <a:cs typeface="Calibri"/>
              </a:rPr>
              <a:t>ナレーション/講師の注記</a:t>
            </a:r>
            <a:r>
              <a:rPr lang="ja-jp" b="1" dirty="0">
                <a:latin typeface="Meiryo" panose="020B0604030504040204" pitchFamily="34" charset="-128"/>
                <a:ea typeface="Meiryo" panose="020B0604030504040204" pitchFamily="34" charset="-128"/>
                <a:cs typeface="Calibri"/>
              </a:rPr>
              <a:t>（短縮版） </a:t>
            </a:r>
            <a:endParaRPr lang="en-US" dirty="0">
              <a:latin typeface="Meiryo" panose="020B0604030504040204" pitchFamily="34" charset="-128"/>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latin typeface="Calibri"/>
                <a:ea typeface="Meiryo" panose="020B0604030504040204" pitchFamily="34" charset="-128"/>
                <a:cs typeface="Calibri"/>
              </a:rPr>
              <a:t>ジェネレーティブ AI は、製造業に革新的な変化をもたらします。ジェネレーティブ AI を導入することで、プロセスを最適化し、意思決定を強化し、効率的で</a:t>
            </a:r>
            <a:r>
              <a:rPr lang="ja-JP" altLang="en-US" sz="1800" dirty="0">
                <a:solidFill>
                  <a:srgbClr val="000000"/>
                </a:solidFill>
                <a:latin typeface="游ゴシック" panose="020B0400000000000000" pitchFamily="50" charset="-128"/>
                <a:ea typeface="游ゴシック" panose="020B0400000000000000" pitchFamily="50" charset="-128"/>
              </a:rPr>
              <a:t>持続可能な</a:t>
            </a:r>
            <a:r>
              <a:rPr lang="ja-jp" dirty="0">
                <a:latin typeface="Calibri"/>
                <a:ea typeface="Meiryo" panose="020B0604030504040204" pitchFamily="34" charset="-128"/>
                <a:cs typeface="Calibri"/>
              </a:rPr>
              <a:t>オペレーションを実現できます。AI 搭載のシステムでは、設備の健全性を</a:t>
            </a:r>
            <a:r>
              <a:rPr lang="ja-JP" altLang="en-US" sz="1800" dirty="0">
                <a:solidFill>
                  <a:srgbClr val="000000"/>
                </a:solidFill>
                <a:latin typeface="游ゴシック" panose="020B0400000000000000" pitchFamily="50" charset="-128"/>
                <a:ea typeface="游ゴシック" panose="020B0400000000000000" pitchFamily="50" charset="-128"/>
              </a:rPr>
              <a:t>常に保ち、</a:t>
            </a:r>
            <a:r>
              <a:rPr lang="ja-jp" dirty="0">
                <a:latin typeface="Calibri"/>
                <a:ea typeface="Meiryo" panose="020B0604030504040204" pitchFamily="34" charset="-128"/>
                <a:cs typeface="Calibri"/>
              </a:rPr>
              <a:t>、タスクを自動化し、</a:t>
            </a:r>
            <a:r>
              <a:rPr lang="ja-JP" altLang="en-US" sz="1800" dirty="0">
                <a:solidFill>
                  <a:srgbClr val="000000"/>
                </a:solidFill>
                <a:latin typeface="游ゴシック" panose="020B0400000000000000" pitchFamily="50" charset="-128"/>
                <a:ea typeface="游ゴシック" panose="020B0400000000000000" pitchFamily="50" charset="-128"/>
              </a:rPr>
              <a:t>業務</a:t>
            </a:r>
            <a:r>
              <a:rPr lang="ja-jp" dirty="0">
                <a:latin typeface="Calibri"/>
                <a:ea typeface="Meiryo" panose="020B0604030504040204" pitchFamily="34" charset="-128"/>
                <a:cs typeface="Calibri"/>
              </a:rPr>
              <a:t>を合理化し、生産ラインを最適化できます。予知保全機能によってダウンタイムを最小限に抑えるとともに、サプライ チェーンを最適化して</a:t>
            </a:r>
            <a:r>
              <a:rPr lang="ja-JP" altLang="en-US" sz="1800" dirty="0">
                <a:solidFill>
                  <a:srgbClr val="000000"/>
                </a:solidFill>
                <a:latin typeface="游ゴシック" panose="020B0400000000000000" pitchFamily="50" charset="-128"/>
                <a:ea typeface="游ゴシック" panose="020B0400000000000000" pitchFamily="50" charset="-128"/>
              </a:rPr>
              <a:t>効率性</a:t>
            </a:r>
            <a:r>
              <a:rPr lang="ja-jp" dirty="0">
                <a:latin typeface="Calibri"/>
                <a:ea typeface="Meiryo" panose="020B0604030504040204" pitchFamily="34" charset="-128"/>
                <a:cs typeface="Calibri"/>
              </a:rPr>
              <a:t>を強化できます。さらに、ジェネレーティブ AI とロボティクスを統合することで、品質管理を改善し、エネルギー使用量を最適化し、自動化を拡大できます。こうした高度な機能を活用することで、</a:t>
            </a:r>
            <a:r>
              <a:rPr lang="ja-JP" altLang="en-US" sz="1800" dirty="0">
                <a:solidFill>
                  <a:srgbClr val="000000"/>
                </a:solidFill>
                <a:latin typeface="游ゴシック" panose="020B0400000000000000" pitchFamily="50" charset="-128"/>
                <a:ea typeface="游ゴシック" panose="020B0400000000000000" pitchFamily="50" charset="-128"/>
              </a:rPr>
              <a:t>インテリジェントな先端技術を用いた製造の未来</a:t>
            </a:r>
            <a:r>
              <a:rPr lang="ja-jp" dirty="0">
                <a:latin typeface="Calibri"/>
                <a:ea typeface="Meiryo" panose="020B0604030504040204" pitchFamily="34" charset="-128"/>
                <a:cs typeface="Calibri"/>
              </a:rPr>
              <a:t>が開かれます。 </a:t>
            </a:r>
            <a:endParaRPr lang="en-US" b="1" dirty="0">
              <a:latin typeface="Calibri"/>
              <a:ea typeface="Meiryo" panose="020B0604030504040204" pitchFamily="34" charset="-128"/>
              <a:cs typeface="Calibri"/>
            </a:endParaRPr>
          </a:p>
          <a:p>
            <a:pPr rtl="0">
              <a:defRPr/>
            </a:pPr>
            <a:endParaRPr lang="en-US" dirty="0">
              <a:latin typeface="Calibri"/>
              <a:ea typeface="Meiryo" panose="020B0604030504040204" pitchFamily="34" charset="-128"/>
              <a:cs typeface="Calibri"/>
            </a:endParaRPr>
          </a:p>
          <a:p>
            <a:pPr rtl="0">
              <a:defRPr/>
            </a:pPr>
            <a:r>
              <a:rPr lang="ja-jp" dirty="0">
                <a:latin typeface="Calibri"/>
                <a:ea typeface="Meiryo" panose="020B0604030504040204" pitchFamily="34" charset="-128"/>
                <a:cs typeface="Calibri"/>
              </a:rPr>
              <a:t>ナレーションの注記（長文版） </a:t>
            </a: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dirty="0">
                <a:solidFill>
                  <a:schemeClr val="tx1"/>
                </a:solidFill>
                <a:effectLst/>
                <a:latin typeface="Calibri"/>
                <a:ea typeface="Meiryo" panose="020B0604030504040204" pitchFamily="34" charset="-128"/>
                <a:cs typeface="Calibri"/>
              </a:rPr>
              <a:t>ジェネレーティブ AI を導入すると、革新的なプロセスや、意思決定の強化、効率的でサステナブルな製造手法によって、製造業に変化がもたらされます。</a:t>
            </a:r>
            <a:r>
              <a:rPr lang="ja-jp" sz="1200" dirty="0">
                <a:solidFill>
                  <a:schemeClr val="tx1"/>
                </a:solidFill>
                <a:effectLst/>
                <a:latin typeface="Meiryo" panose="020B0604030504040204" pitchFamily="34" charset="-128"/>
                <a:ea typeface="Meiryo" panose="020B0604030504040204" pitchFamily="34" charset="-128"/>
                <a:cs typeface="Calibri"/>
              </a:rPr>
              <a:t>AI 搭載のシステムでは、設備の健全性を</a:t>
            </a:r>
            <a:r>
              <a:rPr lang="ja-JP" altLang="en-US" sz="1800" dirty="0">
                <a:solidFill>
                  <a:srgbClr val="000000"/>
                </a:solidFill>
                <a:latin typeface="游ゴシック" panose="020B0400000000000000" pitchFamily="50" charset="-128"/>
                <a:ea typeface="游ゴシック" panose="020B0400000000000000" pitchFamily="50" charset="-128"/>
              </a:rPr>
              <a:t>常に保ち</a:t>
            </a:r>
            <a:r>
              <a:rPr lang="ja-jp" sz="1200" dirty="0">
                <a:solidFill>
                  <a:schemeClr val="tx1"/>
                </a:solidFill>
                <a:effectLst/>
                <a:latin typeface="Meiryo" panose="020B0604030504040204" pitchFamily="34" charset="-128"/>
                <a:ea typeface="Meiryo" panose="020B0604030504040204" pitchFamily="34" charset="-128"/>
                <a:cs typeface="Calibri"/>
              </a:rPr>
              <a:t>、生産ライン全体の効率を高め、製造プロセスを最適化できます。また、製造プロセスを最適化および自動化し、効率を上げ、エラーを削減し、スマートな製造環境や工場の全体的な生産性を高めることができます。ジェネレーティブ AI では、データ パターンの解析によって、設備のメンテナンスが必要な時期を予測できます。これにより、ダウンタイムを最小限に抑え、製造施設の機械の寿命を最大限に延ばすことができます。AI アルゴリズムによって需要を予測し、在庫を効率的に管理し、潜在的な混乱リスクを特定することで、サプライ チェーンのオペレーションを最適化し、緊急事態にも対応可能な</a:t>
            </a:r>
            <a:r>
              <a:rPr lang="ja-JP" altLang="en-US" sz="1800" dirty="0">
                <a:solidFill>
                  <a:srgbClr val="000000"/>
                </a:solidFill>
                <a:latin typeface="游ゴシック" panose="020B0400000000000000" pitchFamily="50" charset="-128"/>
                <a:ea typeface="游ゴシック" panose="020B0400000000000000" pitchFamily="50" charset="-128"/>
              </a:rPr>
              <a:t>柔軟</a:t>
            </a:r>
            <a:r>
              <a:rPr lang="ja-jp" sz="1200" dirty="0">
                <a:solidFill>
                  <a:schemeClr val="tx1"/>
                </a:solidFill>
                <a:effectLst/>
                <a:latin typeface="Meiryo" panose="020B0604030504040204" pitchFamily="34" charset="-128"/>
                <a:ea typeface="Meiryo" panose="020B0604030504040204" pitchFamily="34" charset="-128"/>
                <a:cs typeface="Calibri"/>
              </a:rPr>
              <a:t>な製造プロセスを確立できます。ジェネレーティブ AI は、品質管理プロセスを強化するためにも利用できます。自動化された検査や欠陥検出システムで、一貫した製品品質を確保できます。また、製造プロセスにおけるエネルギー使用量を最適化し、エネルギーの節約やサステナビリティ向上の機会を、生産サイクルの中で特定することができます。ジェネレーティブ AI とロボティクスを統合し、</a:t>
            </a:r>
            <a:r>
              <a:rPr lang="ja-JP" altLang="en-US" sz="1800" dirty="0">
                <a:solidFill>
                  <a:srgbClr val="000000"/>
                </a:solidFill>
                <a:latin typeface="游ゴシック" panose="020B0400000000000000" pitchFamily="50" charset="-128"/>
                <a:ea typeface="游ゴシック" panose="020B0400000000000000" pitchFamily="50" charset="-128"/>
              </a:rPr>
              <a:t>「モノの移動」</a:t>
            </a:r>
            <a:r>
              <a:rPr lang="ja-jp" sz="1200" dirty="0">
                <a:solidFill>
                  <a:schemeClr val="tx1"/>
                </a:solidFill>
                <a:effectLst/>
                <a:latin typeface="Meiryo" panose="020B0604030504040204" pitchFamily="34" charset="-128"/>
                <a:ea typeface="Meiryo" panose="020B0604030504040204" pitchFamily="34" charset="-128"/>
                <a:cs typeface="Calibri"/>
              </a:rPr>
              <a:t>や</a:t>
            </a:r>
            <a:r>
              <a:rPr lang="ja-JP" altLang="en-US" sz="1800" dirty="0">
                <a:solidFill>
                  <a:srgbClr val="000000"/>
                </a:solidFill>
                <a:latin typeface="游ゴシック" panose="020B0400000000000000" pitchFamily="50" charset="-128"/>
                <a:ea typeface="游ゴシック" panose="020B0400000000000000" pitchFamily="50" charset="-128"/>
              </a:rPr>
              <a:t>アセンブリ（組立）</a:t>
            </a:r>
            <a:r>
              <a:rPr lang="ja-jp" sz="1200" dirty="0">
                <a:solidFill>
                  <a:schemeClr val="tx1"/>
                </a:solidFill>
                <a:effectLst/>
                <a:latin typeface="Meiryo" panose="020B0604030504040204" pitchFamily="34" charset="-128"/>
                <a:ea typeface="Meiryo" panose="020B0604030504040204" pitchFamily="34" charset="-128"/>
                <a:cs typeface="Calibri"/>
              </a:rPr>
              <a:t>、品質チェックなどのタスクに適用することで、自動化を拡大し、効率性を高め、多様な製造プロセスに適応可能な柔軟性を獲得できます。</a:t>
            </a:r>
            <a:r>
              <a:rPr lang="ja-jp" dirty="0">
                <a:latin typeface="Meiryo" panose="020B0604030504040204" pitchFamily="34" charset="-128"/>
                <a:ea typeface="Meiryo" panose="020B0604030504040204" pitchFamily="34" charset="-128"/>
                <a:cs typeface="Calibri"/>
              </a:rPr>
              <a:t> </a:t>
            </a:r>
            <a:endParaRPr lang="en-US" kern="100" dirty="0">
              <a:latin typeface="Calibri" panose="020F0502020204030204" pitchFamily="34" charset="0"/>
              <a:ea typeface="Meiryo" panose="020B0604030504040204" pitchFamily="34" charset="-128"/>
              <a:cs typeface="Calibri" panose="020F0502020204030204" pitchFamily="34" charset="0"/>
            </a:endParaRPr>
          </a:p>
          <a:p>
            <a:pPr rtl="0">
              <a:defRPr/>
            </a:pPr>
            <a:endParaRPr lang="en-US" dirty="0">
              <a:latin typeface="Calibri" panose="020F0502020204030204" pitchFamily="34" charset="0"/>
              <a:ea typeface="Meiryo" panose="020B0604030504040204" pitchFamily="34"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b="0" i="0" dirty="0">
                <a:solidFill>
                  <a:schemeClr val="tx1"/>
                </a:solidFill>
                <a:effectLst/>
                <a:latin typeface="Calibri"/>
                <a:ea typeface="Meiryo" panose="020B0604030504040204" pitchFamily="34" charset="-128"/>
                <a:cs typeface="Calibri"/>
              </a:rPr>
              <a:t>画像: クリエイティブ コモンズ</a:t>
            </a:r>
            <a:r>
              <a:rPr lang="ja-jp" dirty="0">
                <a:latin typeface="Calibri"/>
                <a:ea typeface="Meiryo" panose="020B0604030504040204" pitchFamily="34" charset="-128"/>
                <a:cs typeface="Calibri"/>
              </a:rPr>
              <a:t> </a:t>
            </a:r>
            <a:endParaRPr lang="en-US" sz="1200" b="0" i="0" dirty="0">
              <a:solidFill>
                <a:schemeClr val="tx1"/>
              </a:solidFill>
              <a:effectLst/>
              <a:latin typeface="Calibri" panose="020F0502020204030204" pitchFamily="34" charset="0"/>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31</a:t>
            </a:fld>
            <a:endParaRPr lang="en-US">
              <a:ea typeface="Meiryo" panose="020B0604030504040204" pitchFamily="34" charset="-128"/>
            </a:endParaRPr>
          </a:p>
        </p:txBody>
      </p:sp>
    </p:spTree>
    <p:extLst>
      <p:ext uri="{BB962C8B-B14F-4D97-AF65-F5344CB8AC3E}">
        <p14:creationId xmlns:p14="http://schemas.microsoft.com/office/powerpoint/2010/main" val="39417341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sz="1200" b="1" dirty="0">
                <a:solidFill>
                  <a:schemeClr val="tx1"/>
                </a:solidFill>
                <a:latin typeface="Calibri"/>
                <a:ea typeface="Meiryo" panose="020B0604030504040204" pitchFamily="34" charset="-128"/>
                <a:cs typeface="Calibri"/>
              </a:rPr>
              <a:t>ナレーション/講師の注記: </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AI エンジニアは、人工知能システムの設計と開発を担当します。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AI トレーナーは、AI アプリケーションのデータセットやトレーニング モデルの作成における重要な役割を果たします。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ジェネレーティブ AI 製品エンジニアは、ジェネレーティブ AI 機能を活用する製品の開発に携わります。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AI 倫理スペシャリストは、AI の開発と導入が、倫理的な配慮をもって行われるように確認します。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機械学習エンジニアは、機械学習モデルの構築と実装に携わります。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機械学習スペシャリストは、機械学習の幅広い分野における専門的な側面に携わります。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自然言語処理（NLP）エンジニアは、言語理解を強化する</a:t>
            </a:r>
            <a:r>
              <a:rPr lang="ja-JP" altLang="en-US" sz="1200" kern="100" dirty="0">
                <a:solidFill>
                  <a:schemeClr val="tx1"/>
                </a:solidFill>
                <a:effectLst/>
                <a:latin typeface="Meiryo" panose="020B0604030504040204" pitchFamily="34" charset="-128"/>
                <a:ea typeface="Meiryo" panose="020B0604030504040204" pitchFamily="34" charset="-128"/>
                <a:cs typeface="Calibri"/>
              </a:rPr>
              <a:t>ための</a:t>
            </a:r>
            <a:r>
              <a:rPr lang="ja-jp" sz="1200" kern="100" dirty="0">
                <a:solidFill>
                  <a:schemeClr val="tx1"/>
                </a:solidFill>
                <a:effectLst/>
                <a:latin typeface="Meiryo" panose="020B0604030504040204" pitchFamily="34" charset="-128"/>
                <a:ea typeface="Meiryo" panose="020B0604030504040204" pitchFamily="34" charset="-128"/>
                <a:cs typeface="Calibri"/>
              </a:rPr>
              <a:t> AI システム開発に携わります。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デジタル ツイン エンジニアは、物理的なオブジェクトやシステムの仮想レプリカの開発を行います。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IoT エンジニアは、モノのインターネットに関連するソリューションを設計および実装します。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ロボティクス エンジニアは、ロボット システムの構築とプログラミングを担当します。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サイバーセキュリティ エンジニアは、サイバー脅威からシステムを保護する上で重要な役割を果たします。</a:t>
            </a:r>
          </a:p>
          <a:p>
            <a:pPr marL="0" marR="0" rtl="0">
              <a:spcBef>
                <a:spcPts val="0"/>
              </a:spcBef>
              <a:spcAft>
                <a:spcPts val="0"/>
              </a:spcAft>
            </a:pPr>
            <a:r>
              <a:rPr lang="ja-jp" sz="1200" kern="100" dirty="0">
                <a:solidFill>
                  <a:schemeClr val="tx1"/>
                </a:solidFill>
                <a:effectLst/>
                <a:latin typeface="Meiryo" panose="020B0604030504040204" pitchFamily="34" charset="-128"/>
                <a:ea typeface="Meiryo" panose="020B0604030504040204" pitchFamily="34" charset="-128"/>
                <a:cs typeface="Calibri"/>
              </a:rPr>
              <a:t>製造 AI コンサルタントは、AI を活用して、製造プロセスの最適化や強化を図ります。</a:t>
            </a:r>
          </a:p>
          <a:p>
            <a:pPr marL="0" marR="0" lvl="0" indent="0" algn="l" defTabSz="914400" rtl="0" eaLnBrk="1" fontAlgn="auto" latinLnBrk="0" hangingPunct="1">
              <a:lnSpc>
                <a:spcPct val="100000"/>
              </a:lnSpc>
              <a:spcBef>
                <a:spcPts val="0"/>
              </a:spcBef>
              <a:spcAft>
                <a:spcPts val="0"/>
              </a:spcAft>
              <a:buClrTx/>
              <a:buSzTx/>
              <a:buFontTx/>
              <a:buNone/>
              <a:tabLst/>
              <a:defRPr/>
            </a:pPr>
            <a:r>
              <a:rPr lang="ja-jp" sz="1200" kern="100" dirty="0">
                <a:solidFill>
                  <a:schemeClr val="tx1"/>
                </a:solidFill>
                <a:effectLst/>
                <a:latin typeface="Meiryo" panose="020B0604030504040204" pitchFamily="34" charset="-128"/>
                <a:ea typeface="Meiryo" panose="020B0604030504040204" pitchFamily="34" charset="-128"/>
                <a:cs typeface="Calibri"/>
              </a:rPr>
              <a:t>データ サイエンティストは、複雑なデータを解析および解釈し、情報に基づいた意思決定に役立つ</a:t>
            </a:r>
            <a:r>
              <a:rPr lang="ja-JP" altLang="en-US" sz="1800" dirty="0">
                <a:solidFill>
                  <a:srgbClr val="000000"/>
                </a:solidFill>
                <a:latin typeface="游ゴシック" panose="020B0400000000000000" pitchFamily="50" charset="-128"/>
                <a:ea typeface="游ゴシック" panose="020B0400000000000000" pitchFamily="50" charset="-128"/>
              </a:rPr>
              <a:t>インサイト（顧客や消費者の潜在ニーズ）</a:t>
            </a:r>
            <a:r>
              <a:rPr lang="ja-jp" sz="1200" kern="100" dirty="0">
                <a:solidFill>
                  <a:schemeClr val="tx1"/>
                </a:solidFill>
                <a:effectLst/>
                <a:latin typeface="Meiryo" panose="020B0604030504040204" pitchFamily="34" charset="-128"/>
                <a:ea typeface="Meiryo" panose="020B0604030504040204" pitchFamily="34" charset="-128"/>
                <a:cs typeface="Calibri"/>
              </a:rPr>
              <a:t>を提供します。</a:t>
            </a: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32</a:t>
            </a:fld>
            <a:endParaRPr lang="en-US">
              <a:ea typeface="Meiryo" panose="020B0604030504040204" pitchFamily="34" charset="-128"/>
            </a:endParaRPr>
          </a:p>
        </p:txBody>
      </p:sp>
    </p:spTree>
    <p:extLst>
      <p:ext uri="{BB962C8B-B14F-4D97-AF65-F5344CB8AC3E}">
        <p14:creationId xmlns:p14="http://schemas.microsoft.com/office/powerpoint/2010/main" val="2870024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dirty="0">
                <a:latin typeface="Calibri"/>
                <a:ea typeface="Meiryo" panose="020B0604030504040204" pitchFamily="34" charset="-128"/>
                <a:cs typeface="Calibri"/>
              </a:rPr>
              <a:t>ナレーション:</a:t>
            </a: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latin typeface="Calibri"/>
                <a:ea typeface="Meiryo" panose="020B0604030504040204" pitchFamily="34" charset="-128"/>
                <a:cs typeface="Calibri"/>
              </a:rPr>
              <a:t>AI エンジニアは、人工知能システムの構築と問題解決を担います。プログラミング、データ サイエンス、データ エンジニアリング、ソフトウェア開発、機械学習などのソフトウェア エンジニアリング スキルを組み合わせて、画期的な発明や発見を生み出します。また、AI モデルの構築や、ソフトウェアの作成、データの収集とクリーニングを行うほか、AI プログラムのライフサイクル全体の責任者を務めます。 </a:t>
            </a:r>
            <a:r>
              <a:rPr lang="ja-jp" dirty="0">
                <a:ea typeface="Meiryo" panose="020B0604030504040204" pitchFamily="34" charset="-128"/>
              </a:rPr>
              <a:t>IQVIA 社のロンドン パディントン オフィスに勤めるシニア AI エンジニアが、彼の日常生活を動画で紹介しています。AI エンジニアの</a:t>
            </a:r>
            <a:r>
              <a:rPr lang="ja-JP" altLang="en-US" sz="1800" dirty="0">
                <a:solidFill>
                  <a:srgbClr val="000000"/>
                </a:solidFill>
                <a:latin typeface="游ゴシック" panose="020B0400000000000000" pitchFamily="50" charset="-128"/>
                <a:ea typeface="游ゴシック" panose="020B0400000000000000" pitchFamily="50" charset="-128"/>
              </a:rPr>
              <a:t>キャリアパス（キャリア指針）</a:t>
            </a:r>
            <a:r>
              <a:rPr lang="ja-jp" dirty="0">
                <a:ea typeface="Meiryo" panose="020B0604030504040204" pitchFamily="34" charset="-128"/>
              </a:rPr>
              <a:t>を目指す人にはとても興味深い内容となっています。IQVIA 社は、健康情報テクノロジーと臨床研究の世界を組み合わせた多国籍企業です。AI エンジニアは、数多くの AI プロジェクトに取り組むデータ サイエンティスト チームを管理し、糖尿病などの重症疾患のリスクがある人々を予測します。データ エンジニア、コンサルタント、保健医療専門家と日常的にコラボレーションしながら、主要な</a:t>
            </a:r>
            <a:r>
              <a:rPr lang="ja-JP" altLang="en-US" sz="1800" dirty="0">
                <a:solidFill>
                  <a:srgbClr val="000000"/>
                </a:solidFill>
                <a:latin typeface="游ゴシック" panose="020B0400000000000000" pitchFamily="50" charset="-128"/>
                <a:ea typeface="游ゴシック" panose="020B0400000000000000" pitchFamily="50" charset="-128"/>
              </a:rPr>
              <a:t>中間目標</a:t>
            </a:r>
            <a:r>
              <a:rPr lang="ja-jp" dirty="0">
                <a:ea typeface="Meiryo" panose="020B0604030504040204" pitchFamily="34" charset="-128"/>
              </a:rPr>
              <a:t>を達成し、プロジェクト成果物を完成させています。彼らの職務やストーリーの詳細は、画面上に記載される Web サイトにアクセスしてご覧ください。 </a:t>
            </a:r>
            <a:endParaRPr lang="en-US" dirty="0">
              <a:ea typeface="Meiryo" panose="020B0604030504040204" pitchFamily="34" charset="-128"/>
              <a:cs typeface="Calibri"/>
            </a:endParaRPr>
          </a:p>
          <a:p>
            <a:pPr rtl="0">
              <a:defRPr/>
            </a:pPr>
            <a:endParaRPr lang="en-US" dirty="0">
              <a:latin typeface="Meiryo" panose="020B0604030504040204" pitchFamily="34" charset="-128"/>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r>
              <a:rPr lang="ja-jp" sz="1200" b="0" dirty="0">
                <a:solidFill>
                  <a:schemeClr val="tx1"/>
                </a:solidFill>
                <a:latin typeface="Calibri"/>
                <a:ea typeface="Meiryo" panose="020B0604030504040204" pitchFamily="34" charset="-128"/>
                <a:cs typeface="Calibri"/>
              </a:rPr>
              <a:t>2023 年 8 月の記事</a:t>
            </a:r>
            <a:endParaRPr lang="en-US" dirty="0">
              <a:latin typeface="Meiryo" panose="020B0604030504040204" pitchFamily="34" charset="-128"/>
              <a:ea typeface="Meiryo" panose="020B0604030504040204" pitchFamily="34" charset="-128"/>
              <a:cs typeface="Calibri"/>
            </a:endParaRPr>
          </a:p>
          <a:p>
            <a:pPr marL="0" marR="0" rtl="0">
              <a:spcBef>
                <a:spcPts val="0"/>
              </a:spcBef>
              <a:spcAft>
                <a:spcPts val="0"/>
              </a:spcAft>
            </a:pPr>
            <a:endParaRPr lang="en-US" sz="1200" kern="100" dirty="0">
              <a:solidFill>
                <a:schemeClr val="tx1"/>
              </a:solidFill>
              <a:effectLst/>
              <a:latin typeface="Meiryo" panose="020B0604030504040204" pitchFamily="34" charset="-128"/>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33</a:t>
            </a:fld>
            <a:endParaRPr lang="en-US">
              <a:ea typeface="Meiryo" panose="020B0604030504040204" pitchFamily="34" charset="-128"/>
            </a:endParaRPr>
          </a:p>
        </p:txBody>
      </p:sp>
    </p:spTree>
    <p:extLst>
      <p:ext uri="{BB962C8B-B14F-4D97-AF65-F5344CB8AC3E}">
        <p14:creationId xmlns:p14="http://schemas.microsoft.com/office/powerpoint/2010/main" val="41407255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latin typeface="Calibri"/>
                <a:ea typeface="Meiryo" panose="020B0604030504040204" pitchFamily="34" charset="-128"/>
                <a:cs typeface="Calibri"/>
              </a:rPr>
              <a:t>ナレーションの注記: </a:t>
            </a:r>
          </a:p>
          <a:p>
            <a:pPr rtl="0">
              <a:defRPr/>
            </a:pPr>
            <a:r>
              <a:rPr lang="ja-jp" dirty="0">
                <a:latin typeface="Calibri"/>
                <a:ea typeface="Meiryo" panose="020B0604030504040204" pitchFamily="34" charset="-128"/>
                <a:cs typeface="Calibri"/>
              </a:rPr>
              <a:t>AI 倫理スペシャリストは、AI システムの開発と配置における「理性の声」です。AI が、倫理的で偏りのない責任ある方法で開発および使用されるように保証する役目を負っています。この職務は、2018 年に Microsoft 社によって初めて設けられました。同社は、AI のポリシーと倫理の管理を担当する初の常勤マネージャーとして Tim O’Brian 氏を指名しました。その仕事には、研究チームの主導、Microsoft 社の顧客との会議、カンファレンスでの講演、アルゴリズムの偏りを回避し</a:t>
            </a:r>
            <a:r>
              <a:rPr lang="ja-JP" altLang="en-US" dirty="0">
                <a:latin typeface="Calibri"/>
                <a:ea typeface="Meiryo" panose="020B0604030504040204" pitchFamily="34" charset="-128"/>
                <a:cs typeface="Calibri"/>
              </a:rPr>
              <a:t>て </a:t>
            </a:r>
            <a:r>
              <a:rPr lang="ja-jp" dirty="0">
                <a:latin typeface="Calibri"/>
                <a:ea typeface="Meiryo" panose="020B0604030504040204" pitchFamily="34" charset="-128"/>
                <a:cs typeface="Calibri"/>
              </a:rPr>
              <a:t>AI モデルの透明性を高める取り組み、テクノロジー倫理に関するグローバルな視野の開拓とそれに基づいた研究の主導、AI プロジェクトの倫理ガイドラインとポリシーの策定、責任ある AI 開発の基準設定、AI プロジェクトにおける倫理的な問題のレビューなどが含まれます。AI を活用し、日常業務に統合している企業や業界は、AI システムの公平性、説明責任、透明性、プライバシーを確保するために、AI 倫理スペシャリストの役職を設けることを検討する必要があります。 </a:t>
            </a:r>
            <a:endParaRPr lang="en-US" b="1" dirty="0">
              <a:latin typeface="Calibri"/>
              <a:ea typeface="Meiryo" panose="020B0604030504040204" pitchFamily="34" charset="-128"/>
              <a:cs typeface="Calibri"/>
            </a:endParaRPr>
          </a:p>
          <a:p>
            <a:pPr rtl="0">
              <a:defRPr/>
            </a:pPr>
            <a:endParaRPr lang="en-US" dirty="0">
              <a:latin typeface="Calibri"/>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r>
              <a:rPr lang="ja-jp" sz="1200" b="0" dirty="0">
                <a:solidFill>
                  <a:schemeClr val="tx1"/>
                </a:solidFill>
                <a:latin typeface="Calibri"/>
                <a:ea typeface="Meiryo" panose="020B0604030504040204" pitchFamily="34" charset="-128"/>
                <a:cs typeface="Calibri"/>
              </a:rPr>
              <a:t>2019 年 6 月の記事</a:t>
            </a:r>
            <a:endParaRPr lang="en-US" dirty="0">
              <a:ea typeface="Meiryo" panose="020B0604030504040204" pitchFamily="34" charset="-128"/>
            </a:endParaRPr>
          </a:p>
          <a:p>
            <a:pPr marL="0" marR="0" rtl="0">
              <a:spcBef>
                <a:spcPts val="0"/>
              </a:spcBef>
              <a:spcAft>
                <a:spcPts val="0"/>
              </a:spcAft>
            </a:pPr>
            <a:endParaRPr lang="en-US" sz="1200" kern="100" dirty="0">
              <a:solidFill>
                <a:schemeClr val="tx1"/>
              </a:solidFill>
              <a:effectLst/>
              <a:latin typeface="Meiryo" panose="020B0604030504040204" pitchFamily="34" charset="-128"/>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34</a:t>
            </a:fld>
            <a:endParaRPr lang="en-US">
              <a:ea typeface="Meiryo" panose="020B0604030504040204" pitchFamily="34" charset="-128"/>
            </a:endParaRPr>
          </a:p>
        </p:txBody>
      </p:sp>
    </p:spTree>
    <p:extLst>
      <p:ext uri="{BB962C8B-B14F-4D97-AF65-F5344CB8AC3E}">
        <p14:creationId xmlns:p14="http://schemas.microsoft.com/office/powerpoint/2010/main" val="36089119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latin typeface="Meiryo" panose="020B0604030504040204" pitchFamily="34" charset="-128"/>
                <a:ea typeface="Meiryo" panose="020B0604030504040204" pitchFamily="34" charset="-128"/>
                <a:cs typeface="Calibri"/>
              </a:rPr>
              <a:t>ナレーションの注記</a:t>
            </a:r>
          </a:p>
          <a:p>
            <a:pPr rtl="0">
              <a:defRPr/>
            </a:pPr>
            <a:r>
              <a:rPr lang="ja-jp" dirty="0">
                <a:latin typeface="Meiryo" panose="020B0604030504040204" pitchFamily="34" charset="-128"/>
                <a:ea typeface="Meiryo" panose="020B0604030504040204" pitchFamily="34" charset="-128"/>
                <a:cs typeface="Calibri"/>
              </a:rPr>
              <a:t>Bear Flag Robotics 社は、農業、製造業、医療業界など、さまざまな業界に向けた最先端のロボティクス ソリューションの開発を専門とする企業です。社名に「Robotics」（ロボティクス）が含まれることからもわかるように、同社には数多くのロボティクス エンジニアが所属しています。同社のエンジニアは、特に農業用を中心とした、実用的で革新的なロボティクス ソリューションの設計、開発、テストを行っています。機械運動学からコントロール システムやセンサー、機械学習、AI に至るまで、ロボティクスの幅広い分野に取り組んでいます。彼らは農家のニーズをふまえて、自律システムの</a:t>
            </a:r>
            <a:r>
              <a:rPr lang="ja-JP" altLang="en-US" dirty="0">
                <a:latin typeface="Meiryo" panose="020B0604030504040204" pitchFamily="34" charset="-128"/>
                <a:ea typeface="Meiryo" panose="020B0604030504040204" pitchFamily="34" charset="-128"/>
                <a:cs typeface="Calibri"/>
              </a:rPr>
              <a:t>構造</a:t>
            </a:r>
            <a:r>
              <a:rPr lang="ja-jp" dirty="0">
                <a:latin typeface="Meiryo" panose="020B0604030504040204" pitchFamily="34" charset="-128"/>
                <a:ea typeface="Meiryo" panose="020B0604030504040204" pitchFamily="34" charset="-128"/>
                <a:cs typeface="Calibri"/>
              </a:rPr>
              <a:t>にセンサーとコンピューター視覚システムを統合しました。これらのセンサーから取得されたデータを解析することで、トラクターに搭載されるテクノロジーのテストや検証を行い、改善することができます。 </a:t>
            </a:r>
          </a:p>
          <a:p>
            <a:pPr rtl="0">
              <a:defRPr/>
            </a:pPr>
            <a:endParaRPr lang="en-US" dirty="0">
              <a:latin typeface="Meiryo" panose="020B0604030504040204" pitchFamily="34" charset="-128"/>
              <a:ea typeface="Meiryo" panose="020B0604030504040204" pitchFamily="34" charset="-128"/>
              <a:cs typeface="Calibri"/>
            </a:endParaRPr>
          </a:p>
          <a:p>
            <a:pPr rtl="0">
              <a:defRPr/>
            </a:pPr>
            <a:r>
              <a:rPr lang="ja-jp" dirty="0">
                <a:ea typeface="Meiryo" panose="020B0604030504040204" pitchFamily="34" charset="-128"/>
              </a:rPr>
              <a:t>2023 年 7 月の記事 </a:t>
            </a:r>
            <a:endParaRPr lang="en-US" dirty="0">
              <a:ea typeface="Meiryo" panose="020B0604030504040204" pitchFamily="34" charset="-128"/>
              <a:cs typeface="Calibri"/>
            </a:endParaRPr>
          </a:p>
          <a:p>
            <a:pPr rtl="0">
              <a:defRPr/>
            </a:pP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Hadean 社は、デジタル ツイン テクノロジーの最前線をリードする企業です。デジタル ツインは、物理的なシステムの</a:t>
            </a:r>
            <a:r>
              <a:rPr lang="ja-JP" altLang="en-US" sz="1800" dirty="0">
                <a:solidFill>
                  <a:srgbClr val="000000"/>
                </a:solidFill>
                <a:latin typeface="游ゴシック" panose="020B0400000000000000" pitchFamily="50" charset="-128"/>
                <a:ea typeface="游ゴシック" panose="020B0400000000000000" pitchFamily="50" charset="-128"/>
              </a:rPr>
              <a:t>デジタル レプリカ（デジタル技術の進歩で可能となる精巧な複製）</a:t>
            </a:r>
            <a:r>
              <a:rPr lang="ja-jp" dirty="0">
                <a:ea typeface="Meiryo" panose="020B0604030504040204" pitchFamily="34" charset="-128"/>
              </a:rPr>
              <a:t>です。これを利用して実際のシステムをシミュレーションし、最適化および改善することができます。同社は、製造業、航空宇宙産業、再生可能エネルギー産業向けの忠実度の高いリアルタイム デジタル ツインを、Rust と呼ばれる高性能システム プログラミング言語で構築しています。高品質なソフトウェアの設計や、デジタル ツイン シミュレーションの実行、</a:t>
            </a:r>
            <a:r>
              <a:rPr lang="ja-JP" altLang="en-US" sz="1800" dirty="0">
                <a:solidFill>
                  <a:srgbClr val="000000"/>
                </a:solidFill>
                <a:latin typeface="游ゴシック" panose="020B0400000000000000" pitchFamily="50" charset="-128"/>
                <a:ea typeface="游ゴシック" panose="020B0400000000000000" pitchFamily="50" charset="-128"/>
              </a:rPr>
              <a:t>ミッション クリティカル（業務遂行に必要不可欠な要素）</a:t>
            </a:r>
            <a:r>
              <a:rPr lang="ja-jp" dirty="0">
                <a:ea typeface="Meiryo" panose="020B0604030504040204" pitchFamily="34" charset="-128"/>
              </a:rPr>
              <a:t>なシミュレーションの作成などを、Rust を使用して行います。同社のエンジニアは、チームで作業を分担し、コラボレーションしながら作業を進めています。同社のデジタル ツイン エンジニアは、業界に変革をもたらしている最先端テクノロジーを活用する貴重な機会を得ています。そして、ソフトウェア エンジニアリングと物理シミュレーション、</a:t>
            </a:r>
            <a:r>
              <a:rPr lang="ja-JP" altLang="en-US" sz="1800" dirty="0">
                <a:solidFill>
                  <a:srgbClr val="000000"/>
                </a:solidFill>
                <a:latin typeface="游ゴシック" panose="020B0400000000000000" pitchFamily="50" charset="-128"/>
                <a:ea typeface="游ゴシック" panose="020B0400000000000000" pitchFamily="50" charset="-128"/>
              </a:rPr>
              <a:t>データ サイエンス（膨大なデータを分析したデータ研究）</a:t>
            </a:r>
            <a:r>
              <a:rPr lang="ja-jp" dirty="0">
                <a:ea typeface="Meiryo" panose="020B0604030504040204" pitchFamily="34" charset="-128"/>
              </a:rPr>
              <a:t>を組み合わせた難易度の高い課題に取り組み、大きな成功を収めています。 </a:t>
            </a:r>
          </a:p>
          <a:p>
            <a:pPr rtl="0">
              <a:defRPr/>
            </a:pPr>
            <a:endParaRPr lang="en-US" b="1" dirty="0">
              <a:latin typeface="Meiryo" panose="020B0604030504040204" pitchFamily="34" charset="-128"/>
              <a:ea typeface="Meiryo" panose="020B0604030504040204" pitchFamily="34" charset="-128"/>
              <a:cs typeface="Calibri"/>
            </a:endParaRPr>
          </a:p>
          <a:p>
            <a:pPr rtl="0">
              <a:defRPr/>
            </a:pPr>
            <a:r>
              <a:rPr lang="ja-jp" b="0" dirty="0">
                <a:ea typeface="Meiryo" panose="020B0604030504040204" pitchFamily="34" charset="-128"/>
              </a:rPr>
              <a:t>2021 年 9 月の記事</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35</a:t>
            </a:fld>
            <a:endParaRPr lang="en-US">
              <a:ea typeface="Meiryo" panose="020B0604030504040204" pitchFamily="34" charset="-128"/>
            </a:endParaRPr>
          </a:p>
        </p:txBody>
      </p:sp>
    </p:spTree>
    <p:extLst>
      <p:ext uri="{BB962C8B-B14F-4D97-AF65-F5344CB8AC3E}">
        <p14:creationId xmlns:p14="http://schemas.microsoft.com/office/powerpoint/2010/main" val="52471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C</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36</a:t>
            </a:fld>
            <a:endParaRPr lang="en-US">
              <a:ea typeface="Meiryo" panose="020B0604030504040204" pitchFamily="34" charset="-128"/>
            </a:endParaRPr>
          </a:p>
        </p:txBody>
      </p:sp>
    </p:spTree>
    <p:extLst>
      <p:ext uri="{BB962C8B-B14F-4D97-AF65-F5344CB8AC3E}">
        <p14:creationId xmlns:p14="http://schemas.microsoft.com/office/powerpoint/2010/main" val="215510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ea typeface="Meiryo" panose="020B0604030504040204" pitchFamily="34" charset="-128"/>
                <a:cs typeface="Calibri"/>
              </a:rPr>
              <a:t>正解: A</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37</a:t>
            </a:fld>
            <a:endParaRPr lang="en-US"/>
          </a:p>
        </p:txBody>
      </p:sp>
    </p:spTree>
    <p:extLst>
      <p:ext uri="{BB962C8B-B14F-4D97-AF65-F5344CB8AC3E}">
        <p14:creationId xmlns:p14="http://schemas.microsoft.com/office/powerpoint/2010/main" val="1842137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solidFill>
                  <a:schemeClr val="tx1"/>
                </a:solidFill>
                <a:ea typeface="Meiryo" panose="020B0604030504040204" pitchFamily="34" charset="-128"/>
              </a:rPr>
              <a:t>ナレーション/講師の注記: </a:t>
            </a:r>
            <a:endParaRPr lang="en-US" sz="1000" b="1" dirty="0">
              <a:solidFill>
                <a:schemeClr val="tx1"/>
              </a:solidFill>
              <a:latin typeface="+mn-lt"/>
              <a:ea typeface="Meiryo" panose="020B060403050404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では次に、エンジニアリングを学ぶ学生の皆さんが活用できるメリットをご紹介しましょう。機械エンジニアの仕事はどのような感じなのか、知りたいと思ったことはありま</a:t>
            </a:r>
            <a:r>
              <a:rPr lang="ja-JP" altLang="en-US" dirty="0">
                <a:ea typeface="Meiryo" panose="020B0604030504040204" pitchFamily="34" charset="-128"/>
              </a:rPr>
              <a:t>せん</a:t>
            </a:r>
            <a:r>
              <a:rPr lang="ja-jp" dirty="0">
                <a:ea typeface="Meiryo" panose="020B0604030504040204" pitchFamily="34" charset="-128"/>
              </a:rPr>
              <a:t>か？Fortune 500 企業で働くことに、興味をもったことはありま</a:t>
            </a:r>
            <a:r>
              <a:rPr lang="ja-JP" altLang="en-US" dirty="0">
                <a:ea typeface="Meiryo" panose="020B0604030504040204" pitchFamily="34" charset="-128"/>
              </a:rPr>
              <a:t>せん</a:t>
            </a:r>
            <a:r>
              <a:rPr lang="ja-jp" dirty="0">
                <a:ea typeface="Meiryo" panose="020B0604030504040204" pitchFamily="34" charset="-128"/>
              </a:rPr>
              <a:t>か？ASME の「A Day in the Life」ウェビナー シリーズが、あなたの疑問にすべて答えてくれるでしょう。このウェビナー シリーズでは、さまざまなエンジニアリング企業に勤めている機械エンジニアに質問することができます。将来的に働</a:t>
            </a:r>
            <a:r>
              <a:rPr lang="ja-JP" altLang="en-US" dirty="0">
                <a:ea typeface="Meiryo" panose="020B0604030504040204" pitchFamily="34" charset="-128"/>
              </a:rPr>
              <a:t>き</a:t>
            </a:r>
            <a:r>
              <a:rPr lang="ja-jp" dirty="0">
                <a:ea typeface="Meiryo" panose="020B0604030504040204" pitchFamily="34" charset="-128"/>
              </a:rPr>
              <a:t>たい企業のエンジニアに出会えるかもしれません。このライブセッションは、</a:t>
            </a:r>
            <a:r>
              <a:rPr lang="ja-JP" altLang="en-US" sz="1800" dirty="0">
                <a:solidFill>
                  <a:srgbClr val="000000"/>
                </a:solidFill>
                <a:latin typeface="游ゴシック" panose="020B0400000000000000" pitchFamily="50" charset="-128"/>
                <a:ea typeface="游ゴシック" panose="020B0400000000000000" pitchFamily="50" charset="-128"/>
              </a:rPr>
              <a:t>学生の皆さまに、エンジニアの話を聞く機会を積極的に作り出すことを目的としています。</a:t>
            </a:r>
            <a:r>
              <a:rPr lang="ja-jp" dirty="0">
                <a:ea typeface="Meiryo" panose="020B0604030504040204" pitchFamily="34" charset="-128"/>
              </a:rPr>
              <a:t>エンジニアが現在の職務に就くまでの経緯や、会社でどのような仕事をしているか、成功するために必要なことは何かなどを聞くことができます。ライブ セッションは毎月開催され、包括的な Q&amp;A セッションも行われます。  </a:t>
            </a:r>
          </a:p>
          <a:p>
            <a:pPr rtl="0"/>
            <a:endParaRPr lang="en-US" sz="1200" dirty="0">
              <a:latin typeface="Calibri"/>
              <a:ea typeface="Meiryo" panose="020B0604030504040204" pitchFamily="34" charset="-128"/>
              <a:cs typeface="Calibri" panose="020F0502020204030204" pitchFamily="34"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38</a:t>
            </a:fld>
            <a:endParaRPr lang="en-US">
              <a:ea typeface="Meiryo" panose="020B0604030504040204" pitchFamily="34" charset="-128"/>
            </a:endParaRPr>
          </a:p>
        </p:txBody>
      </p:sp>
    </p:spTree>
    <p:extLst>
      <p:ext uri="{BB962C8B-B14F-4D97-AF65-F5344CB8AC3E}">
        <p14:creationId xmlns:p14="http://schemas.microsoft.com/office/powerpoint/2010/main" val="2876948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ea typeface="Meiryo" panose="020B0604030504040204" pitchFamily="34" charset="-128"/>
                <a:cs typeface="Calibri"/>
              </a:rPr>
              <a:t>ナレーションの注記</a:t>
            </a:r>
          </a:p>
          <a:p>
            <a:pPr rtl="0"/>
            <a:r>
              <a:rPr lang="ja-jp" dirty="0">
                <a:ea typeface="Meiryo" panose="020B0604030504040204" pitchFamily="34" charset="-128"/>
              </a:rPr>
              <a:t>Joe Bonivel Jr. 博士をご紹介しましょう。JosephT. Bonivel Jr. 博士は、Engineering Innovation LLC 社の主任コンサルタントであり、先端材料および製造分野の専門家です。また、大西洋評議会地域センターの非常駐シニア フェローも務めています。同氏はここで、「テック・フォー・グッド（Tech for Good）」、すなわち個人・社会・国際社会が、世界をより良くするためにテクノロジーを活用できるように、科学的政策のガイダンスを提供し、戦略の開発を行っています。さらに同氏は、人類の深宇宙探査の課題を解決することに焦点を当てて取り組んでいる、NASA の宇宙保健トランスレーショナル リサーチ研究所（TRISH）の多様性諮問委員会のメンバーでもあります。Bonivel 博士は、南フロリダ大学で機械・材料科学工学の博士号を取得しました。また、カーネギー メロン大学で機械工学理学修士号と、サウス カロライナ大学で生体工学と機械工学の理学修士号と理学士号も取得しました。以降のスライドで、Bonivel 博士の話を聞くことができます。インダストリー 4.0 における次の大きな進歩は何か、エンジニアが仕事で成功を収めるために必要なスキルとは何か、インダストリー 5.0 とインダストリー 4.0 の違いは何かについて、さまざまな見解を話してくださいます。  </a:t>
            </a:r>
          </a:p>
          <a:p>
            <a:pPr rtl="0"/>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39</a:t>
            </a:fld>
            <a:endParaRPr lang="en-US">
              <a:ea typeface="Meiryo" panose="020B0604030504040204" pitchFamily="34" charset="-128"/>
            </a:endParaRPr>
          </a:p>
        </p:txBody>
      </p:sp>
    </p:spTree>
    <p:extLst>
      <p:ext uri="{BB962C8B-B14F-4D97-AF65-F5344CB8AC3E}">
        <p14:creationId xmlns:p14="http://schemas.microsoft.com/office/powerpoint/2010/main" val="426463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en-us" b="1" baseline="30000" dirty="0">
                <a:ea typeface="Calibri"/>
                <a:cs typeface="Calibri"/>
              </a:rPr>
              <a:t>*</a:t>
            </a:r>
            <a:r>
              <a:rPr lang="en-us" b="1" dirty="0" err="1">
                <a:ea typeface="Calibri"/>
                <a:cs typeface="Calibri"/>
              </a:rPr>
              <a:t>ドラフト</a:t>
            </a:r>
            <a:endParaRPr lang="en-us" b="1" dirty="0">
              <a:ea typeface="Calibri"/>
              <a:cs typeface="Calibri"/>
            </a:endParaRPr>
          </a:p>
          <a:p>
            <a:pPr rtl="0"/>
            <a:r>
              <a:rPr lang="ja-jp" b="1" dirty="0">
                <a:solidFill>
                  <a:schemeClr val="tx1"/>
                </a:solidFill>
              </a:rPr>
              <a:t>ナレーション/講師の注記: </a:t>
            </a:r>
            <a:endParaRPr lang="en-US" dirty="0">
              <a:solidFill>
                <a:schemeClr val="tx1"/>
              </a:solidFill>
              <a:ea typeface="Calibri"/>
              <a:cs typeface="Calibri"/>
            </a:endParaRPr>
          </a:p>
          <a:p>
            <a:pPr rtl="0"/>
            <a:r>
              <a:rPr lang="ja-jp" dirty="0">
                <a:cs typeface="Calibri"/>
              </a:rPr>
              <a:t>製造業は、国内総生産（GDP）を支えているほか、税金の創出を通じて歳入にも大きく貢献し、世界経済の重要な柱となっています。また、テクノロジーの進歩やイノベーションを促進し、国際貿易においても重要な役割を果たしています。さらに、インフラ開発、雇用機会の創出、国家の安全保障と防衛といった社会・経済全体の健全性を維持するために不可欠です。 </a:t>
            </a:r>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3186377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latin typeface="Calibri"/>
                <a:ea typeface="Meiryo" panose="020B0604030504040204" pitchFamily="34" charset="-128"/>
                <a:cs typeface="Calibri"/>
              </a:rPr>
              <a:t>ソース: </a:t>
            </a:r>
            <a:r>
              <a:rPr lang="ja-jp" dirty="0">
                <a:ea typeface="Meiryo" panose="020B0604030504040204" pitchFamily="34" charset="-128"/>
              </a:rPr>
              <a:t> </a:t>
            </a:r>
            <a:r>
              <a:rPr lang="ja-jp" dirty="0">
                <a:ea typeface="Meiryo" panose="020B0604030504040204" pitchFamily="34" charset="-128"/>
                <a:hlinkClick r:id="rId3"/>
              </a:rPr>
              <a:t>https://www.asme.org/membership/a-day-in-the-life-webinar-series/a-day-in-the-life-of-an-me-working-at-tesla-(1)</a:t>
            </a:r>
            <a:endParaRPr lang="en-US" dirty="0">
              <a:ea typeface="Meiryo" panose="020B0604030504040204" pitchFamily="34" charset="-128"/>
              <a:cs typeface="Calibri"/>
            </a:endParaRPr>
          </a:p>
          <a:p>
            <a:pPr rtl="0">
              <a:defRPr/>
            </a:pPr>
            <a:endParaRPr lang="en-US" dirty="0">
              <a:ea typeface="Meiryo" panose="020B0604030504040204" pitchFamily="34" charset="-128"/>
              <a:cs typeface="Calibri"/>
            </a:endParaRPr>
          </a:p>
          <a:p>
            <a:pPr marL="171450" indent="-171450" rtl="0">
              <a:buFont typeface="Arial"/>
              <a:buChar char="•"/>
              <a:defRPr/>
            </a:pPr>
            <a:r>
              <a:rPr lang="ja-jp" dirty="0">
                <a:ea typeface="Meiryo" panose="020B0604030504040204" pitchFamily="34" charset="-128"/>
              </a:rPr>
              <a:t>Mitchell Hinzmann 氏（Tesla 社 シニア機械エンジニア）</a:t>
            </a:r>
          </a:p>
          <a:p>
            <a:pPr marL="628650" lvl="1" indent="-171450" rtl="0">
              <a:buFont typeface="Arial"/>
              <a:buChar char="•"/>
              <a:defRPr/>
            </a:pPr>
            <a:r>
              <a:rPr lang="ja-jp" dirty="0">
                <a:ea typeface="Meiryo" panose="020B0604030504040204" pitchFamily="34" charset="-128"/>
              </a:rPr>
              <a:t>ロボットなどの Tesla プログラム: 53:40 ～ 55:55 </a:t>
            </a:r>
            <a:endParaRPr lang="en-US" dirty="0">
              <a:ea typeface="Meiryo" panose="020B0604030504040204" pitchFamily="34" charset="-128"/>
              <a:cs typeface="Calibri"/>
            </a:endParaRPr>
          </a:p>
          <a:p>
            <a:pPr marL="628650" lvl="1" indent="-171450" rtl="0">
              <a:buFont typeface="Arial"/>
              <a:buChar char="•"/>
              <a:defRPr/>
            </a:pPr>
            <a:r>
              <a:rPr lang="ja-jp" dirty="0">
                <a:ea typeface="Meiryo" panose="020B0604030504040204" pitchFamily="34" charset="-128"/>
              </a:rPr>
              <a:t>Optimus ロボット: 製造ラインの手作業のタスクを自動化するために利用可能な AI ロボット 
グリーン イニシアチブ（Tesla の太陽光発電ネットワークで、市場の EV フリート全体の消費電力より多くの電気を発電）</a:t>
            </a:r>
            <a:endParaRPr lang="en-US" dirty="0">
              <a:ea typeface="Meiryo" panose="020B0604030504040204" pitchFamily="34" charset="-128"/>
              <a:cs typeface="Calibri"/>
            </a:endParaRPr>
          </a:p>
          <a:p>
            <a:pPr rtl="0"/>
            <a:endParaRPr lang="en-US" dirty="0">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40</a:t>
            </a:fld>
            <a:endParaRPr lang="en-US">
              <a:ea typeface="Meiryo" panose="020B0604030504040204" pitchFamily="34" charset="-128"/>
            </a:endParaRPr>
          </a:p>
        </p:txBody>
      </p:sp>
    </p:spTree>
    <p:extLst>
      <p:ext uri="{BB962C8B-B14F-4D97-AF65-F5344CB8AC3E}">
        <p14:creationId xmlns:p14="http://schemas.microsoft.com/office/powerpoint/2010/main" val="3237694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a:latin typeface="Calibri"/>
                <a:ea typeface="Meiryo" panose="020B0604030504040204" pitchFamily="34" charset="-128"/>
                <a:cs typeface="Calibri"/>
              </a:rPr>
              <a:t>ソース: </a:t>
            </a:r>
            <a:r>
              <a:rPr lang="ja-jp">
                <a:ea typeface="Meiryo" panose="020B0604030504040204" pitchFamily="34" charset="-128"/>
              </a:rPr>
              <a:t> </a:t>
            </a:r>
            <a:r>
              <a:rPr lang="ja-jp">
                <a:ea typeface="Meiryo" panose="020B0604030504040204" pitchFamily="34" charset="-128"/>
                <a:hlinkClick r:id="rId3"/>
              </a:rPr>
              <a:t>https://www.asme.org/membership/a-day-in-the-life-webinar-series/a-day-in-the-life-of-an-me-at-boeing</a:t>
            </a:r>
            <a:r>
              <a:rPr lang="ja-jp">
                <a:ea typeface="Meiryo" panose="020B0604030504040204" pitchFamily="34" charset="-128"/>
              </a:rPr>
              <a:t> </a:t>
            </a:r>
          </a:p>
          <a:p>
            <a:pPr rtl="0">
              <a:defRPr/>
            </a:pPr>
            <a:endParaRPr lang="en-US" dirty="0">
              <a:ea typeface="Meiryo" panose="020B0604030504040204" pitchFamily="34" charset="-128"/>
              <a:cs typeface="Calibri"/>
            </a:endParaRPr>
          </a:p>
          <a:p>
            <a:pPr marL="171450" indent="-171450" rtl="0">
              <a:buFont typeface="Arial"/>
              <a:buChar char="•"/>
              <a:defRPr/>
            </a:pPr>
            <a:r>
              <a:rPr lang="ja-jp">
                <a:ea typeface="Meiryo" panose="020B0604030504040204" pitchFamily="34" charset="-128"/>
              </a:rPr>
              <a:t>Michael Cammack 氏（Boeing 社の航空宇宙機械エンジニア）</a:t>
            </a:r>
          </a:p>
          <a:p>
            <a:pPr marL="628650" lvl="1" indent="-171450" rtl="0">
              <a:buFont typeface="Arial"/>
              <a:buChar char="•"/>
              <a:defRPr/>
            </a:pPr>
            <a:r>
              <a:rPr lang="ja-jp">
                <a:ea typeface="Meiryo" panose="020B0604030504040204" pitchFamily="34" charset="-128"/>
              </a:rPr>
              <a:t>積層造形: 15:30 ～ 15:50 </a:t>
            </a:r>
            <a:endParaRPr lang="en-US" dirty="0">
              <a:ea typeface="Meiryo" panose="020B0604030504040204" pitchFamily="34" charset="-128"/>
              <a:cs typeface="Calibri"/>
            </a:endParaRPr>
          </a:p>
          <a:p>
            <a:pPr marL="628650" lvl="1" indent="-171450" rtl="0">
              <a:buFont typeface="Arial"/>
              <a:buChar char="•"/>
              <a:defRPr/>
            </a:pPr>
            <a:r>
              <a:rPr lang="ja-jp">
                <a:ea typeface="Meiryo" panose="020B0604030504040204" pitchFamily="34" charset="-128"/>
              </a:rPr>
              <a:t>材料、パーツの製造方法の改善、コストの削減</a:t>
            </a:r>
          </a:p>
          <a:p>
            <a:pPr rtl="0">
              <a:defRPr/>
            </a:pPr>
            <a:endParaRPr lang="en-US" dirty="0">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41</a:t>
            </a:fld>
            <a:endParaRPr lang="en-US">
              <a:ea typeface="Meiryo" panose="020B0604030504040204" pitchFamily="34" charset="-128"/>
            </a:endParaRPr>
          </a:p>
        </p:txBody>
      </p:sp>
    </p:spTree>
    <p:extLst>
      <p:ext uri="{BB962C8B-B14F-4D97-AF65-F5344CB8AC3E}">
        <p14:creationId xmlns:p14="http://schemas.microsoft.com/office/powerpoint/2010/main" val="24349462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a:latin typeface="Calibri"/>
                <a:ea typeface="Meiryo" panose="020B0604030504040204" pitchFamily="34" charset="-128"/>
                <a:cs typeface="Calibri"/>
              </a:rPr>
              <a:t>ソース: </a:t>
            </a:r>
            <a:r>
              <a:rPr lang="ja-jp">
                <a:ea typeface="Meiryo" panose="020B0604030504040204" pitchFamily="34" charset="-128"/>
                <a:hlinkClick r:id="rId3"/>
              </a:rPr>
              <a:t>https://www.asme.org/membership/a-day-in-the-life-webinar-series/a-day-in-the-life-of-an-me-working-at-psm</a:t>
            </a:r>
            <a:r>
              <a:rPr lang="ja-jp">
                <a:ea typeface="Meiryo" panose="020B0604030504040204" pitchFamily="34" charset="-128"/>
              </a:rPr>
              <a:t> </a:t>
            </a:r>
            <a:endParaRPr lang="en-US" dirty="0">
              <a:ea typeface="Meiryo" panose="020B0604030504040204" pitchFamily="34" charset="-128"/>
              <a:cs typeface="Calibri"/>
            </a:endParaRPr>
          </a:p>
          <a:p>
            <a:pPr rtl="0">
              <a:defRPr/>
            </a:pPr>
            <a:endParaRPr lang="en-US" dirty="0">
              <a:ea typeface="Meiryo" panose="020B0604030504040204" pitchFamily="34" charset="-128"/>
            </a:endParaRPr>
          </a:p>
          <a:p>
            <a:pPr marL="171450" indent="-171450" rtl="0">
              <a:buFont typeface="Arial"/>
              <a:buChar char="•"/>
              <a:defRPr/>
            </a:pPr>
            <a:r>
              <a:rPr lang="ja-jp">
                <a:ea typeface="Meiryo" panose="020B0604030504040204" pitchFamily="34" charset="-128"/>
              </a:rPr>
              <a:t>Oliver Kann 氏（Power Systems Manufacturing 社の機械エンジニア）</a:t>
            </a:r>
            <a:endParaRPr lang="en-US" dirty="0">
              <a:ea typeface="Meiryo" panose="020B0604030504040204" pitchFamily="34" charset="-128"/>
              <a:cs typeface="Calibri" panose="020F0502020204030204"/>
            </a:endParaRPr>
          </a:p>
          <a:p>
            <a:pPr marL="628650" lvl="1" indent="-171450" rtl="0">
              <a:buFont typeface="Arial"/>
              <a:buChar char="•"/>
              <a:defRPr/>
            </a:pPr>
            <a:r>
              <a:rPr lang="ja-jp">
                <a:ea typeface="Meiryo" panose="020B0604030504040204" pitchFamily="34" charset="-128"/>
              </a:rPr>
              <a:t>クリーン エネルギー ソリューションの会社</a:t>
            </a:r>
            <a:endParaRPr lang="en-US" dirty="0">
              <a:ea typeface="Meiryo" panose="020B0604030504040204" pitchFamily="34" charset="-128"/>
              <a:cs typeface="Calibri" panose="020F0502020204030204"/>
            </a:endParaRPr>
          </a:p>
          <a:p>
            <a:pPr marL="628650" lvl="1" indent="-171450" rtl="0">
              <a:buFont typeface="Arial"/>
              <a:buChar char="•"/>
              <a:defRPr/>
            </a:pPr>
            <a:r>
              <a:rPr lang="ja-jp">
                <a:ea typeface="Meiryo" panose="020B0604030504040204" pitchFamily="34" charset="-128"/>
              </a:rPr>
              <a:t>24 時間の監視・診断（M&amp;D センター）サービス全般: 5:18 ～ 6:30  </a:t>
            </a:r>
            <a:endParaRPr lang="en-US" dirty="0">
              <a:ea typeface="Meiryo" panose="020B0604030504040204" pitchFamily="34" charset="-128"/>
              <a:cs typeface="Calibri" panose="020F0502020204030204"/>
            </a:endParaRPr>
          </a:p>
          <a:p>
            <a:pPr marL="628650" lvl="1" indent="-171450" rtl="0">
              <a:buFont typeface="Arial"/>
              <a:buChar char="•"/>
              <a:defRPr/>
            </a:pPr>
            <a:r>
              <a:rPr lang="ja-jp">
                <a:ea typeface="Meiryo" panose="020B0604030504040204" pitchFamily="34" charset="-128"/>
              </a:rPr>
              <a:t>顧客データ、コントロール システム データなどの入力 </a:t>
            </a:r>
            <a:endParaRPr lang="en-US" dirty="0">
              <a:ea typeface="Meiryo" panose="020B0604030504040204" pitchFamily="34" charset="-128"/>
              <a:cs typeface="Calibri" panose="020F0502020204030204"/>
            </a:endParaRPr>
          </a:p>
          <a:p>
            <a:pPr marL="628650" lvl="1" indent="-171450" rtl="0">
              <a:buFont typeface="Arial"/>
              <a:buChar char="•"/>
              <a:defRPr/>
            </a:pPr>
            <a:r>
              <a:rPr lang="ja-jp">
                <a:ea typeface="Meiryo" panose="020B0604030504040204" pitchFamily="34" charset="-128"/>
              </a:rPr>
              <a:t>データ監視（エンジニア、データ アナリスト）、問題/パラメーターのチェック</a:t>
            </a:r>
            <a:endParaRPr lang="en-US" dirty="0">
              <a:ea typeface="Meiryo" panose="020B0604030504040204" pitchFamily="34" charset="-128"/>
              <a:cs typeface="Calibri" panose="020F0502020204030204"/>
            </a:endParaRPr>
          </a:p>
          <a:p>
            <a:pPr rtl="0">
              <a:defRPr/>
            </a:pPr>
            <a:endParaRPr lang="en-US" dirty="0">
              <a:ea typeface="Meiryo" panose="020B0604030504040204" pitchFamily="34" charset="-128"/>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42</a:t>
            </a:fld>
            <a:endParaRPr lang="en-US">
              <a:ea typeface="Meiryo" panose="020B0604030504040204" pitchFamily="34" charset="-128"/>
            </a:endParaRPr>
          </a:p>
        </p:txBody>
      </p:sp>
    </p:spTree>
    <p:extLst>
      <p:ext uri="{BB962C8B-B14F-4D97-AF65-F5344CB8AC3E}">
        <p14:creationId xmlns:p14="http://schemas.microsoft.com/office/powerpoint/2010/main" val="323386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en-us" b="1" baseline="30000" dirty="0">
                <a:ea typeface="Meiryo" panose="020B0604030504040204" pitchFamily="34" charset="-128"/>
                <a:cs typeface="Calibri"/>
              </a:rPr>
              <a:t>*</a:t>
            </a:r>
            <a:r>
              <a:rPr lang="en-us" b="1" dirty="0" err="1">
                <a:ea typeface="Meiryo" panose="020B0604030504040204" pitchFamily="34" charset="-128"/>
                <a:cs typeface="Calibri"/>
              </a:rPr>
              <a:t>ドラフト</a:t>
            </a:r>
            <a:endParaRPr lang="en-US" b="1" dirty="0">
              <a:ea typeface="Meiryo" panose="020B0604030504040204" pitchFamily="34" charset="-128"/>
              <a:cs typeface="Calibri"/>
            </a:endParaRPr>
          </a:p>
          <a:p>
            <a:pPr rtl="0">
              <a:defRPr/>
            </a:pPr>
            <a:endParaRPr lang="en-US" b="1" dirty="0">
              <a:ea typeface="Meiryo" panose="020B0604030504040204" pitchFamily="34" charset="-128"/>
              <a:cs typeface="Calibri"/>
            </a:endParaRPr>
          </a:p>
          <a:p>
            <a:pPr rtl="0">
              <a:defRPr/>
            </a:pPr>
            <a:r>
              <a:rPr lang="ja-jp" b="1" dirty="0">
                <a:ea typeface="Meiryo" panose="020B0604030504040204" pitchFamily="34" charset="-128"/>
              </a:rPr>
              <a:t>DP </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製造業界は、重要な課題をいくつか抱えています。まず、</a:t>
            </a:r>
            <a:r>
              <a:rPr lang="ja-JP" altLang="en-US" sz="1800" dirty="0">
                <a:solidFill>
                  <a:srgbClr val="000000"/>
                </a:solidFill>
                <a:latin typeface="游ゴシック" panose="020B0400000000000000" pitchFamily="50" charset="-128"/>
                <a:ea typeface="游ゴシック" panose="020B0400000000000000" pitchFamily="50" charset="-128"/>
              </a:rPr>
              <a:t>スキルギャップ（企業が従業員に求めるスキルと、従業員が実際に有しているスキルとの間の溝）</a:t>
            </a:r>
            <a:r>
              <a:rPr lang="ja-jp" dirty="0">
                <a:ea typeface="Meiryo" panose="020B0604030504040204" pitchFamily="34" charset="-128"/>
              </a:rPr>
              <a:t>と人手不足が差し迫った課題となっていて、熟練した人材を確保することが困難になっています。サプライ チェーンの混乱も、商品や情報の流れを妨げる要因となり、状況をますます困難にしています。テクノロジーの急速な進歩やサイバーセキュリティの脅威も、また別の課題となっています。さらにグローバル化によって国際的な競争や多様な規制、地政学的な不確実性などの問題も生まれ、さらなる複雑化を招いています。環境面のサステナビリティや規制</a:t>
            </a:r>
            <a:r>
              <a:rPr lang="ja-JP" altLang="en-US" sz="1800" dirty="0">
                <a:solidFill>
                  <a:srgbClr val="000000"/>
                </a:solidFill>
                <a:latin typeface="游ゴシック" panose="020B0400000000000000" pitchFamily="50" charset="-128"/>
                <a:ea typeface="游ゴシック" panose="020B0400000000000000" pitchFamily="50" charset="-128"/>
              </a:rPr>
              <a:t>コンプライアンス（法令遵守）</a:t>
            </a:r>
            <a:r>
              <a:rPr lang="ja-jp" dirty="0">
                <a:ea typeface="Meiryo" panose="020B0604030504040204" pitchFamily="34" charset="-128"/>
              </a:rPr>
              <a:t>も大きな課題です。それだけでなく、高まり続けている顧客の期待に応えるという課題も解決する必要があります。</a:t>
            </a:r>
          </a:p>
          <a:p>
            <a:pPr rtl="0">
              <a:defRPr/>
            </a:pPr>
            <a:endParaRPr lang="en-US" b="1" dirty="0">
              <a:ea typeface="Meiryo" panose="020B0604030504040204" pitchFamily="34" charset="-128"/>
              <a:cs typeface="Calibri"/>
            </a:endParaRPr>
          </a:p>
          <a:p>
            <a:pPr marL="0" marR="0" lvl="0" indent="0" algn="l" defTabSz="914400" rtl="0">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endParaRPr lang="en-US" dirty="0">
              <a:ea typeface="Meiryo" panose="020B0604030504040204" pitchFamily="34" charset="-128"/>
            </a:endParaRPr>
          </a:p>
          <a:p>
            <a:pPr rtl="0">
              <a:defRPr/>
            </a:pPr>
            <a:r>
              <a:rPr lang="ja-jp" b="0" dirty="0">
                <a:solidFill>
                  <a:schemeClr val="tx1"/>
                </a:solidFill>
                <a:ea typeface="Meiryo" panose="020B0604030504040204" pitchFamily="34" charset="-128"/>
              </a:rPr>
              <a:t>製造業が直面している第一の課題は、スキル ギャップと人手不足です。業界では、企業の求める能力をもつ人材が不足し、十分な訓練を受けたスキルのある人材を確保することが困難になっています。</a:t>
            </a:r>
            <a:r>
              <a:rPr lang="ja-jp" b="0" i="0" dirty="0">
                <a:solidFill>
                  <a:schemeClr val="tx1"/>
                </a:solidFill>
                <a:effectLst/>
                <a:latin typeface="Söhne"/>
                <a:ea typeface="Meiryo" panose="020B0604030504040204" pitchFamily="34" charset="-128"/>
              </a:rPr>
              <a:t>また、サプライ チェーンの混乱も課題となっています。つまり、サプライヤーからメーカー、そして最終的に顧客に至るまでの商品、材料、情報の流れが滞ってしまう問題が生じています。テクノロジーが大きく進歩している中で、製造業も遅れを取らず、新しいテクノロジーを取り入れていく必要があります。</a:t>
            </a:r>
            <a:r>
              <a:rPr lang="ja-jp" dirty="0">
                <a:latin typeface="Söhne"/>
                <a:ea typeface="Meiryo" panose="020B0604030504040204" pitchFamily="34" charset="-128"/>
              </a:rPr>
              <a:t> </a:t>
            </a:r>
            <a:endParaRPr lang="en-US" dirty="0">
              <a:latin typeface="Meiryo" panose="020B0604030504040204" pitchFamily="34" charset="-128"/>
              <a:ea typeface="Meiryo" panose="020B0604030504040204" pitchFamily="34" charset="-128"/>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dirty="0">
                <a:solidFill>
                  <a:schemeClr val="tx1"/>
                </a:solidFill>
                <a:ea typeface="Meiryo" panose="020B0604030504040204" pitchFamily="34" charset="-128"/>
              </a:rPr>
              <a:t>そうした新しいテクノロジーの進化とともに、サイバーセキュリティの脅威という課題も生まれています。グローバル化という課題もあります。相互につながった世界経済によって、複雑性やプレッシャーが高まっています。</a:t>
            </a:r>
            <a:r>
              <a:rPr lang="ja-jp" b="0" i="0" dirty="0">
                <a:solidFill>
                  <a:schemeClr val="tx1"/>
                </a:solidFill>
                <a:effectLst/>
                <a:latin typeface="Söhne"/>
                <a:ea typeface="Meiryo" panose="020B0604030504040204" pitchFamily="34" charset="-128"/>
              </a:rPr>
              <a:t>この課題には、国際的な競争、多様な規制への対応、国境を越えた複雑なサプライ チェーンの管理、地政学的な不確実性への対処などが含まれます。こうした課題はすべて、この業界における世界中の企業に影響を及ぼし、業務の効率性やサステナビリティを阻む要因となっています。</a:t>
            </a:r>
            <a:r>
              <a:rPr lang="ja-jp" b="0" dirty="0">
                <a:solidFill>
                  <a:schemeClr val="tx1"/>
                </a:solidFill>
                <a:ea typeface="Meiryo" panose="020B0604030504040204" pitchFamily="34" charset="-128"/>
              </a:rPr>
              <a:t>環境やサステナビリティに関する懸念もまた、製造業界が直面している課題の 1 つです。環境規制や安全基準、製品品質ガイドライン、労働法など、さまざまな規制を遵守する必要があります。さらに、高まり続けている顧客の期待に応えるという課題もあります。</a:t>
            </a:r>
            <a:r>
              <a:rPr lang="ja-jp" dirty="0">
                <a:ea typeface="Meiryo" panose="020B0604030504040204" pitchFamily="34" charset="-128"/>
              </a:rPr>
              <a:t> </a:t>
            </a:r>
            <a:endParaRPr lang="en-US" b="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224828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DP ナレーション/講師の注記: </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製造企業は、人材のスキルを高め、業界ニーズに合わせた教育を行い、テクノロジーを</a:t>
            </a:r>
            <a:r>
              <a:rPr lang="ja-JP" altLang="en-US" dirty="0">
                <a:ea typeface="Meiryo" panose="020B0604030504040204" pitchFamily="34" charset="-128"/>
              </a:rPr>
              <a:t>活用</a:t>
            </a:r>
            <a:r>
              <a:rPr lang="ja-jp" dirty="0">
                <a:ea typeface="Meiryo" panose="020B0604030504040204" pitchFamily="34" charset="-128"/>
              </a:rPr>
              <a:t>してタスクを自動化することで、</a:t>
            </a:r>
            <a:r>
              <a:rPr lang="ja-JP" altLang="en-US" sz="1800" dirty="0">
                <a:solidFill>
                  <a:srgbClr val="000000"/>
                </a:solidFill>
                <a:latin typeface="游ゴシック" panose="020B0400000000000000" pitchFamily="50" charset="-128"/>
                <a:ea typeface="游ゴシック" panose="020B0400000000000000" pitchFamily="50" charset="-128"/>
              </a:rPr>
              <a:t>スキルギャップ（企業が従業員に求めるスキルと、従業員が実際に有しているスキルとの間の溝）</a:t>
            </a:r>
            <a:r>
              <a:rPr lang="ja-jp" dirty="0">
                <a:ea typeface="Meiryo" panose="020B0604030504040204" pitchFamily="34" charset="-128"/>
              </a:rPr>
              <a:t>の問題に対処できます。サプライ チェーンの混乱に対処するには、</a:t>
            </a:r>
            <a:r>
              <a:rPr lang="ja-JP" altLang="en-US" sz="1800" dirty="0">
                <a:solidFill>
                  <a:srgbClr val="000000"/>
                </a:solidFill>
                <a:latin typeface="游ゴシック" panose="020B0400000000000000" pitchFamily="50" charset="-128"/>
                <a:ea typeface="游ゴシック" panose="020B0400000000000000" pitchFamily="50" charset="-128"/>
              </a:rPr>
              <a:t>レジリエント（柔軟）</a:t>
            </a:r>
            <a:r>
              <a:rPr lang="ja-jp" dirty="0">
                <a:ea typeface="Meiryo" panose="020B0604030504040204" pitchFamily="34" charset="-128"/>
              </a:rPr>
              <a:t>な戦略を開発し、サプライ ソースを多様化し、IoT センサーでリアルタイムの監視を行う必要があります。技術の進歩に合わせて</a:t>
            </a:r>
            <a:r>
              <a:rPr lang="ja-JP" altLang="en-US" dirty="0">
                <a:ea typeface="Meiryo" panose="020B0604030504040204" pitchFamily="34" charset="-128"/>
              </a:rPr>
              <a:t>企業も</a:t>
            </a:r>
            <a:r>
              <a:rPr lang="ja-jp" dirty="0">
                <a:ea typeface="Meiryo" panose="020B0604030504040204" pitchFamily="34" charset="-128"/>
              </a:rPr>
              <a:t>進化し続けるためには、継続的な学習の文化を育み、技術的なエキスパートと戦略的パートナーシップを結び、研究開発に投資することが鍵となります。サイバーセキュリティの脅威に対処するには、包括的な</a:t>
            </a:r>
            <a:r>
              <a:rPr lang="ja-JP" altLang="en-US" dirty="0">
                <a:ea typeface="Meiryo" panose="020B0604030504040204" pitchFamily="34" charset="-128"/>
              </a:rPr>
              <a:t>社内</a:t>
            </a:r>
            <a:r>
              <a:rPr lang="ja-jp" dirty="0">
                <a:ea typeface="Meiryo" panose="020B0604030504040204" pitchFamily="34" charset="-128"/>
              </a:rPr>
              <a:t>トレーニングを実施し、ファイアウォールや暗号化などの堅牢な対策を実装し、定期的な監査やソフトウェアのアップデートを通じて、進化し続けるリスクに関する最新情報を常にチェックする必要があります。</a:t>
            </a:r>
            <a:br>
              <a:rPr lang="en-US" dirty="0">
                <a:ea typeface="Meiryo" panose="020B0604030504040204" pitchFamily="34" charset="-128"/>
                <a:cs typeface="+mn-lt"/>
              </a:rPr>
            </a:br>
            <a:r>
              <a:rPr lang="ja-jp" dirty="0">
                <a:ea typeface="Meiryo" panose="020B0604030504040204" pitchFamily="34" charset="-128"/>
              </a:rPr>
              <a:t> </a:t>
            </a:r>
            <a:endParaRPr lang="en-US" dirty="0">
              <a:ea typeface="Meiryo" panose="020B0604030504040204" pitchFamily="34" charset="-128"/>
              <a:cs typeface="Calibri"/>
            </a:endParaRPr>
          </a:p>
          <a:p>
            <a:pPr rtl="0">
              <a:defRPr/>
            </a:pPr>
            <a:endParaRPr lang="en-US" b="1" dirty="0">
              <a:ea typeface="Meiryo" panose="020B0604030504040204" pitchFamily="34" charset="-128"/>
              <a:cs typeface="Calibri"/>
            </a:endParaRPr>
          </a:p>
          <a:p>
            <a:pPr rtl="0">
              <a:defRPr/>
            </a:pPr>
            <a:endParaRPr lang="en-US" b="1"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dirty="0">
                <a:solidFill>
                  <a:schemeClr val="tx1"/>
                </a:solidFill>
                <a:ea typeface="Meiryo" panose="020B0604030504040204" pitchFamily="34" charset="-128"/>
              </a:rPr>
              <a:t>スキルギャップと人手不足という課題を克服するために、製造企業はトレーニング プログラムを実施して社内人材のスキル アップを図ることができます。教育機関と提携して業界ニーズに合わせたカリキュラムを組み、テクノロジーを活用して日常業務を自動化することで職務を遂行しやすくします。 </a:t>
            </a:r>
            <a:endParaRPr lang="en-US" b="1" dirty="0">
              <a:solidFill>
                <a:schemeClr val="tx1"/>
              </a:solidFill>
              <a:ea typeface="Meiryo" panose="020B0604030504040204" pitchFamily="34" charset="-128"/>
            </a:endParaRPr>
          </a:p>
          <a:p>
            <a:pPr rtl="0">
              <a:defRPr/>
            </a:pPr>
            <a:endParaRPr lang="en-US" dirty="0">
              <a:solidFill>
                <a:schemeClr val="tx1"/>
              </a:solidFill>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b="0" dirty="0">
                <a:solidFill>
                  <a:schemeClr val="tx1"/>
                </a:solidFill>
                <a:ea typeface="Meiryo" panose="020B0604030504040204" pitchFamily="34" charset="-128"/>
              </a:rPr>
              <a:t>サプライ チェーンの混乱という課題を克服するために重要なのは、レジリエントなサプライ チェーン戦略を開発し、サプライ ソースを多様化し、IoT センサーなどの先端テクノロジーを導入してリアルタイムの監視を行うことです。</a:t>
            </a:r>
            <a:endParaRPr lang="en-US" dirty="0">
              <a:solidFill>
                <a:schemeClr val="tx1"/>
              </a:solidFill>
              <a:ea typeface="Meiryo" panose="020B0604030504040204" pitchFamily="34" charset="-128"/>
              <a:cs typeface="Calibri" panose="020F0502020204030204"/>
            </a:endParaRPr>
          </a:p>
          <a:p>
            <a:pPr rtl="0">
              <a:defRPr/>
            </a:pPr>
            <a:endParaRPr lang="en-US" dirty="0">
              <a:solidFill>
                <a:schemeClr val="tx1"/>
              </a:solidFill>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dirty="0">
                <a:solidFill>
                  <a:schemeClr val="tx1"/>
                </a:solidFill>
                <a:ea typeface="Meiryo" panose="020B0604030504040204" pitchFamily="34" charset="-128"/>
              </a:rPr>
              <a:t>テクノロジーの進歩に後れを取ら</a:t>
            </a:r>
            <a:r>
              <a:rPr lang="ja-JP" altLang="en-US" b="0" dirty="0">
                <a:solidFill>
                  <a:schemeClr val="tx1"/>
                </a:solidFill>
                <a:ea typeface="Meiryo" panose="020B0604030504040204" pitchFamily="34" charset="-128"/>
              </a:rPr>
              <a:t>ず企業も</a:t>
            </a:r>
            <a:r>
              <a:rPr lang="ja-jp" b="0" dirty="0">
                <a:solidFill>
                  <a:schemeClr val="tx1"/>
                </a:solidFill>
                <a:ea typeface="Meiryo" panose="020B0604030504040204" pitchFamily="34" charset="-128"/>
              </a:rPr>
              <a:t>進化し続けるためには、継続的な学習の文化を社内で育み、従業員が最新テクノロジーに関する情報を常にチェックできるようにすることが重要です。また、技術的なエキスパートやスタートアップ、研究機関との間に戦略的なパートナーシップを結ぶことで、最先端テクノロジーや</a:t>
            </a:r>
            <a:r>
              <a:rPr lang="ja-JP" altLang="en-US" sz="1800" dirty="0">
                <a:solidFill>
                  <a:srgbClr val="000000"/>
                </a:solidFill>
                <a:latin typeface="游ゴシック" panose="020B0400000000000000" pitchFamily="50" charset="-128"/>
                <a:ea typeface="游ゴシック" panose="020B0400000000000000" pitchFamily="50" charset="-128"/>
              </a:rPr>
              <a:t>インサイト（顧客や消費者の潜在ニーズ）</a:t>
            </a:r>
            <a:r>
              <a:rPr lang="ja-jp" b="0" dirty="0">
                <a:solidFill>
                  <a:schemeClr val="tx1"/>
                </a:solidFill>
                <a:ea typeface="Meiryo" panose="020B0604030504040204" pitchFamily="34" charset="-128"/>
              </a:rPr>
              <a:t>にアクセスできる環境を構築することもできます。さらに、リソースを研究開発に投入してイノベーションを促進することで、業界におけるテクノロジーの最前線を走り続けることができます。</a:t>
            </a:r>
            <a:endParaRPr lang="en-US" dirty="0">
              <a:solidFill>
                <a:schemeClr val="tx1"/>
              </a:solidFill>
              <a:ea typeface="Meiryo" panose="020B0604030504040204" pitchFamily="34" charset="-128"/>
            </a:endParaRPr>
          </a:p>
          <a:p>
            <a:pPr rtl="0">
              <a:defRPr/>
            </a:pPr>
            <a:endParaRPr lang="en-US" dirty="0">
              <a:solidFill>
                <a:schemeClr val="tx1"/>
              </a:solidFill>
              <a:latin typeface="Söhne"/>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i="0" dirty="0">
                <a:solidFill>
                  <a:schemeClr val="tx1"/>
                </a:solidFill>
                <a:effectLst/>
                <a:latin typeface="Söhne"/>
                <a:ea typeface="Meiryo" panose="020B0604030504040204" pitchFamily="34" charset="-128"/>
              </a:rPr>
              <a:t>サイバーセキュリティの脅威という課題を克服するために</a:t>
            </a:r>
            <a:r>
              <a:rPr lang="ja-JP" altLang="en-US" b="0" i="0" dirty="0">
                <a:solidFill>
                  <a:schemeClr val="tx1"/>
                </a:solidFill>
                <a:effectLst/>
                <a:latin typeface="Söhne"/>
                <a:ea typeface="Meiryo" panose="020B0604030504040204" pitchFamily="34" charset="-128"/>
              </a:rPr>
              <a:t>は</a:t>
            </a:r>
            <a:r>
              <a:rPr lang="ja-jp" b="0" i="0" dirty="0">
                <a:solidFill>
                  <a:schemeClr val="tx1"/>
                </a:solidFill>
                <a:effectLst/>
                <a:latin typeface="Söhne"/>
                <a:ea typeface="Meiryo" panose="020B0604030504040204" pitchFamily="34" charset="-128"/>
              </a:rPr>
              <a:t>、サイバーセキュリティに関する包括的な従業員トレーニングを実施することで、脅威に対する意識を高め、安全対策の</a:t>
            </a:r>
            <a:r>
              <a:rPr lang="ja-JP" altLang="en-US" sz="1800" dirty="0">
                <a:solidFill>
                  <a:srgbClr val="000000"/>
                </a:solidFill>
                <a:latin typeface="游ゴシック" panose="020B0400000000000000" pitchFamily="50" charset="-128"/>
                <a:ea typeface="游ゴシック" panose="020B0400000000000000" pitchFamily="50" charset="-128"/>
              </a:rPr>
              <a:t>基準値</a:t>
            </a:r>
            <a:r>
              <a:rPr lang="ja-jp" b="0" i="0" dirty="0">
                <a:solidFill>
                  <a:schemeClr val="tx1"/>
                </a:solidFill>
                <a:effectLst/>
                <a:latin typeface="Söhne"/>
                <a:ea typeface="Meiryo" panose="020B0604030504040204" pitchFamily="34" charset="-128"/>
              </a:rPr>
              <a:t>を社内に浸透させることができます。また、機密データやシステムを保護するために、ファイアウォール、暗号化、侵入検知システムなどの堅牢なサイバーセキュリティ対策を実装するとともに、定期的なサイバーセキュリティ監査を実施し、ソフトウェアやシステムを迅速に更新し、サイバーセキュリティの脅威や保護対策に関する最新情報を常にチェックすることで、進化し続けるリスクに対して積極的に防御することができます。</a:t>
            </a:r>
            <a:endParaRPr lang="en-US" b="0" dirty="0">
              <a:solidFill>
                <a:schemeClr val="tx1"/>
              </a:solidFill>
              <a:ea typeface="Meiryo" panose="020B0604030504040204" pitchFamily="34" charset="-128"/>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531102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ja-jp" b="1" dirty="0">
                <a:ea typeface="Meiryo" panose="020B0604030504040204" pitchFamily="34" charset="-128"/>
              </a:rPr>
              <a:t>DP ナレーション </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ea typeface="Meiryo" panose="020B0604030504040204" pitchFamily="34" charset="-128"/>
              </a:rPr>
              <a:t>企業は</a:t>
            </a:r>
            <a:r>
              <a:rPr lang="ja-JP" altLang="en-US" dirty="0">
                <a:ea typeface="Meiryo" panose="020B0604030504040204" pitchFamily="34" charset="-128"/>
              </a:rPr>
              <a:t>、</a:t>
            </a:r>
            <a:r>
              <a:rPr lang="ja-jp" dirty="0">
                <a:ea typeface="Meiryo" panose="020B0604030504040204" pitchFamily="34" charset="-128"/>
              </a:rPr>
              <a:t>市場プレゼンスを多様化し、国境を越えたオペレーションを</a:t>
            </a:r>
            <a:r>
              <a:rPr lang="ja-jp" altLang="ja-JP" dirty="0">
                <a:ea typeface="Meiryo" panose="020B0604030504040204" pitchFamily="34" charset="-128"/>
              </a:rPr>
              <a:t>先端テクノロジー</a:t>
            </a:r>
            <a:r>
              <a:rPr lang="ja-JP" altLang="en-US" dirty="0">
                <a:ea typeface="Meiryo" panose="020B0604030504040204" pitchFamily="34" charset="-128"/>
              </a:rPr>
              <a:t>で</a:t>
            </a:r>
            <a:r>
              <a:rPr lang="ja-jp" dirty="0">
                <a:ea typeface="Meiryo" panose="020B0604030504040204" pitchFamily="34" charset="-128"/>
              </a:rPr>
              <a:t>サポートし、</a:t>
            </a:r>
            <a:r>
              <a:rPr lang="ja-JP" altLang="en-US" sz="1800" dirty="0">
                <a:solidFill>
                  <a:srgbClr val="000000"/>
                </a:solidFill>
                <a:latin typeface="游ゴシック" panose="020B0400000000000000" pitchFamily="50" charset="-128"/>
                <a:ea typeface="游ゴシック" panose="020B0400000000000000" pitchFamily="50" charset="-128"/>
              </a:rPr>
              <a:t>海外ビジネスにおける“協働”</a:t>
            </a:r>
            <a:r>
              <a:rPr lang="ja-jp" dirty="0">
                <a:ea typeface="Meiryo" panose="020B0604030504040204" pitchFamily="34" charset="-128"/>
              </a:rPr>
              <a:t>を推進</a:t>
            </a:r>
            <a:r>
              <a:rPr lang="ja-JP" altLang="en-US" dirty="0">
                <a:ea typeface="Meiryo" panose="020B0604030504040204" pitchFamily="34" charset="-128"/>
              </a:rPr>
              <a:t>することで、</a:t>
            </a:r>
            <a:r>
              <a:rPr lang="ja-jp" altLang="ja-JP" dirty="0">
                <a:ea typeface="Meiryo" panose="020B0604030504040204" pitchFamily="34" charset="-128"/>
              </a:rPr>
              <a:t>グローバル化の課題に対処する</a:t>
            </a:r>
            <a:r>
              <a:rPr lang="ja-JP" altLang="en-US" dirty="0">
                <a:ea typeface="Meiryo" panose="020B0604030504040204" pitchFamily="34" charset="-128"/>
              </a:rPr>
              <a:t>ことができ</a:t>
            </a:r>
            <a:r>
              <a:rPr lang="ja-jp" dirty="0">
                <a:ea typeface="Meiryo" panose="020B0604030504040204" pitchFamily="34" charset="-128"/>
              </a:rPr>
              <a:t>ます。地域特有の規制について理解し、世界中の人材に投資し、パートナーシップを育成することは、グローバルな事業の展開に役立ちます。</a:t>
            </a:r>
          </a:p>
          <a:p>
            <a:pPr rtl="0">
              <a:defRPr/>
            </a:pPr>
            <a:r>
              <a:rPr lang="ja-jp" dirty="0">
                <a:ea typeface="Meiryo" panose="020B0604030504040204" pitchFamily="34" charset="-128"/>
              </a:rPr>
              <a:t>環境問題に対処するためには、環境に優しいアプローチを採用し、循環経済の原則に基づいて資源の利用を最適化し、再生可能エネルギー源に投資します。</a:t>
            </a:r>
            <a:endParaRPr lang="en-US" dirty="0">
              <a:ea typeface="Meiryo" panose="020B0604030504040204" pitchFamily="34" charset="-128"/>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rgbClr val="000000"/>
                </a:solidFill>
                <a:latin typeface="游ゴシック" panose="020B0400000000000000" pitchFamily="50" charset="-128"/>
                <a:ea typeface="游ゴシック" panose="020B0400000000000000" pitchFamily="50" charset="-128"/>
              </a:rPr>
              <a:t>法規コンプライアンス（業務や業界に適用されるすべての法規制）</a:t>
            </a:r>
            <a:r>
              <a:rPr lang="ja-jp" dirty="0">
                <a:ea typeface="Meiryo" panose="020B0604030504040204" pitchFamily="34" charset="-128"/>
              </a:rPr>
              <a:t>に対処するためには、追跡機能やレポート機能を備えた統合ソフトウェアが役立ちます。また、定期的にトレーニングを実施して従業員</a:t>
            </a:r>
            <a:r>
              <a:rPr lang="ja-JP" altLang="en-US" sz="1800" dirty="0">
                <a:solidFill>
                  <a:srgbClr val="000000"/>
                </a:solidFill>
                <a:latin typeface="游ゴシック" panose="020B0400000000000000" pitchFamily="50" charset="-128"/>
                <a:ea typeface="游ゴシック" panose="020B0400000000000000" pitchFamily="50" charset="-128"/>
              </a:rPr>
              <a:t>への「教育の徹底」や「ルールの徹底」を</a:t>
            </a:r>
            <a:r>
              <a:rPr lang="ja-jp" dirty="0">
                <a:ea typeface="Meiryo" panose="020B0604030504040204" pitchFamily="34" charset="-128"/>
              </a:rPr>
              <a:t>継続的に実施してリスクを軽減します。進化し続ける顧客の期待に応えるためには、フィードバック システムを構築し、</a:t>
            </a:r>
            <a:r>
              <a:rPr lang="ja-JP" altLang="en-US" sz="1800" dirty="0">
                <a:solidFill>
                  <a:srgbClr val="000000"/>
                </a:solidFill>
                <a:latin typeface="游ゴシック" panose="020B0400000000000000" pitchFamily="50" charset="-128"/>
                <a:ea typeface="游ゴシック" panose="020B0400000000000000" pitchFamily="50" charset="-128"/>
              </a:rPr>
              <a:t>アジャイル（効率的）</a:t>
            </a:r>
            <a:r>
              <a:rPr lang="ja-jp" dirty="0">
                <a:ea typeface="Meiryo" panose="020B0604030504040204" pitchFamily="34" charset="-128"/>
              </a:rPr>
              <a:t>な手法で迅速に調整し、継続的な市場調査を通じて顧客ニーズに応じた戦略を策定します。</a:t>
            </a:r>
            <a:endParaRPr lang="en-US" dirty="0">
              <a:ea typeface="Meiryo" panose="020B0604030504040204" pitchFamily="34" charset="-128"/>
              <a:cs typeface="Calibri"/>
            </a:endParaRPr>
          </a:p>
          <a:p>
            <a:pPr rtl="0">
              <a:defRPr/>
            </a:pPr>
            <a:endParaRPr lang="en-US" b="1" dirty="0">
              <a:ea typeface="Meiryo" panose="020B0604030504040204" pitchFamily="34" charset="-128"/>
              <a:cs typeface="Calibri"/>
            </a:endParaRPr>
          </a:p>
          <a:p>
            <a:pPr rtl="0">
              <a:defRPr/>
            </a:pPr>
            <a:endParaRPr lang="en-US" b="1" dirty="0">
              <a:ea typeface="Meiryo" panose="020B0604030504040204" pitchFamily="34" charset="-128"/>
            </a:endParaRPr>
          </a:p>
          <a:p>
            <a:pPr marL="0" marR="0" lvl="0" indent="0" algn="l" defTabSz="914400" rtl="0">
              <a:lnSpc>
                <a:spcPct val="100000"/>
              </a:lnSpc>
              <a:spcBef>
                <a:spcPts val="0"/>
              </a:spcBef>
              <a:spcAft>
                <a:spcPts val="0"/>
              </a:spcAft>
              <a:buClrTx/>
              <a:buSzTx/>
              <a:buFontTx/>
              <a:buNone/>
              <a:tabLst/>
              <a:defRPr/>
            </a:pPr>
            <a:r>
              <a:rPr lang="ja-jp" b="1" dirty="0">
                <a:solidFill>
                  <a:schemeClr val="tx1"/>
                </a:solidFill>
                <a:ea typeface="Meiryo" panose="020B0604030504040204" pitchFamily="34" charset="-128"/>
              </a:rPr>
              <a:t>ナレーション/講師の注記: </a:t>
            </a:r>
            <a:endParaRPr lang="en-US" dirty="0">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dirty="0">
                <a:solidFill>
                  <a:schemeClr val="tx1"/>
                </a:solidFill>
                <a:ea typeface="Meiryo" panose="020B0604030504040204" pitchFamily="34" charset="-128"/>
              </a:rPr>
              <a:t>企業は</a:t>
            </a:r>
            <a:r>
              <a:rPr lang="ja-JP" altLang="en-US" b="0" dirty="0">
                <a:solidFill>
                  <a:schemeClr val="tx1"/>
                </a:solidFill>
                <a:ea typeface="Meiryo" panose="020B0604030504040204" pitchFamily="34" charset="-128"/>
              </a:rPr>
              <a:t>、</a:t>
            </a:r>
            <a:r>
              <a:rPr lang="ja-jp" b="0" dirty="0">
                <a:solidFill>
                  <a:schemeClr val="tx1"/>
                </a:solidFill>
                <a:ea typeface="Meiryo" panose="020B0604030504040204" pitchFamily="34" charset="-128"/>
              </a:rPr>
              <a:t>市場プレゼンスを</a:t>
            </a:r>
            <a:r>
              <a:rPr lang="ja-jp" altLang="ja-JP" b="0" dirty="0">
                <a:solidFill>
                  <a:schemeClr val="tx1"/>
                </a:solidFill>
                <a:ea typeface="Meiryo" panose="020B0604030504040204" pitchFamily="34" charset="-128"/>
              </a:rPr>
              <a:t>戦略的に</a:t>
            </a:r>
            <a:r>
              <a:rPr lang="ja-jp" b="0" dirty="0">
                <a:solidFill>
                  <a:schemeClr val="tx1"/>
                </a:solidFill>
                <a:ea typeface="Meiryo" panose="020B0604030504040204" pitchFamily="34" charset="-128"/>
              </a:rPr>
              <a:t>多様化し、国境を越えたオペレーションを</a:t>
            </a:r>
            <a:r>
              <a:rPr lang="ja-jp" altLang="ja-JP" b="0" dirty="0">
                <a:solidFill>
                  <a:schemeClr val="tx1"/>
                </a:solidFill>
                <a:ea typeface="Meiryo" panose="020B0604030504040204" pitchFamily="34" charset="-128"/>
              </a:rPr>
              <a:t>先端テクノロジーで</a:t>
            </a:r>
            <a:r>
              <a:rPr lang="ja-jp" b="0" dirty="0">
                <a:solidFill>
                  <a:schemeClr val="tx1"/>
                </a:solidFill>
                <a:ea typeface="Meiryo" panose="020B0604030504040204" pitchFamily="34" charset="-128"/>
              </a:rPr>
              <a:t>効率化し、国際的なパートナーとのコラボレーションを促進</a:t>
            </a:r>
            <a:r>
              <a:rPr lang="ja-JP" altLang="en-US" b="0" dirty="0">
                <a:solidFill>
                  <a:schemeClr val="tx1"/>
                </a:solidFill>
                <a:ea typeface="Meiryo" panose="020B0604030504040204" pitchFamily="34" charset="-128"/>
              </a:rPr>
              <a:t>することで、</a:t>
            </a:r>
            <a:r>
              <a:rPr lang="ja-jp" altLang="ja-JP" b="0" dirty="0">
                <a:solidFill>
                  <a:schemeClr val="tx1"/>
                </a:solidFill>
                <a:ea typeface="Meiryo" panose="020B0604030504040204" pitchFamily="34" charset="-128"/>
              </a:rPr>
              <a:t>グローバル化の課題を</a:t>
            </a:r>
            <a:r>
              <a:rPr lang="ja-JP" altLang="en-US" sz="1800" dirty="0">
                <a:solidFill>
                  <a:srgbClr val="000000"/>
                </a:solidFill>
                <a:latin typeface="游ゴシック" panose="020B0400000000000000" pitchFamily="50" charset="-128"/>
                <a:ea typeface="游ゴシック" panose="020B0400000000000000" pitchFamily="50" charset="-128"/>
              </a:rPr>
              <a:t>解決</a:t>
            </a:r>
            <a:r>
              <a:rPr lang="ja-jp" altLang="ja-JP" b="0" dirty="0">
                <a:solidFill>
                  <a:schemeClr val="tx1"/>
                </a:solidFill>
                <a:ea typeface="Meiryo" panose="020B0604030504040204" pitchFamily="34" charset="-128"/>
              </a:rPr>
              <a:t>する</a:t>
            </a:r>
            <a:r>
              <a:rPr lang="ja-JP" altLang="en-US" b="0" dirty="0">
                <a:solidFill>
                  <a:schemeClr val="tx1"/>
                </a:solidFill>
                <a:ea typeface="Meiryo" panose="020B0604030504040204" pitchFamily="34" charset="-128"/>
              </a:rPr>
              <a:t>ことができ</a:t>
            </a:r>
            <a:r>
              <a:rPr lang="ja-jp" b="0" dirty="0">
                <a:solidFill>
                  <a:schemeClr val="tx1"/>
                </a:solidFill>
                <a:ea typeface="Meiryo" panose="020B0604030504040204" pitchFamily="34" charset="-128"/>
              </a:rPr>
              <a:t>ます。</a:t>
            </a:r>
            <a:r>
              <a:rPr lang="ja-jp" b="0" i="0" dirty="0">
                <a:solidFill>
                  <a:schemeClr val="tx1"/>
                </a:solidFill>
                <a:effectLst/>
                <a:latin typeface="Söhne"/>
                <a:ea typeface="Meiryo" panose="020B0604030504040204" pitchFamily="34" charset="-128"/>
              </a:rPr>
              <a:t>複雑な世界情勢に対処し、適応力の高い堅牢なプレゼンスを製造業界で確立するためには、さまざまな地域の規制や市場のダイナミクスを深く理解するとともに、グローバルな専門スキルをもつ人材に投資します。</a:t>
            </a:r>
          </a:p>
          <a:p>
            <a:pPr rtl="0">
              <a:defRPr/>
            </a:pPr>
            <a:endParaRPr lang="en-US" dirty="0">
              <a:solidFill>
                <a:schemeClr val="tx1"/>
              </a:solidFill>
              <a:latin typeface="Söhne"/>
              <a:ea typeface="Meiryo" panose="020B0604030504040204" pitchFamily="34" charset="-128"/>
            </a:endParaRPr>
          </a:p>
          <a:p>
            <a:pPr rtl="0">
              <a:defRPr/>
            </a:pPr>
            <a:r>
              <a:rPr lang="ja-jp" b="0" i="0" dirty="0">
                <a:solidFill>
                  <a:schemeClr val="tx1"/>
                </a:solidFill>
                <a:effectLst/>
                <a:latin typeface="Söhne"/>
                <a:ea typeface="Meiryo" panose="020B0604030504040204" pitchFamily="34" charset="-128"/>
              </a:rPr>
              <a:t>環境とサステナビリティの課題を克服するためには、環境に優しいアプローチやテクノロジーを導入し、循環経済の原則に基づいて資源の利用を最適化し、廃棄物を削減し、再生可能エネルギー源に投資します。</a:t>
            </a:r>
            <a:r>
              <a:rPr lang="ja-jp" dirty="0">
                <a:solidFill>
                  <a:schemeClr val="tx1"/>
                </a:solidFill>
                <a:latin typeface="Söhne"/>
                <a:ea typeface="Meiryo" panose="020B0604030504040204" pitchFamily="34" charset="-128"/>
              </a:rPr>
              <a:t> </a:t>
            </a:r>
            <a:endParaRPr lang="en-US" dirty="0">
              <a:solidFill>
                <a:schemeClr val="tx1"/>
              </a:solidFill>
              <a:ea typeface="Meiryo" panose="020B0604030504040204" pitchFamily="34" charset="-128"/>
            </a:endParaRPr>
          </a:p>
          <a:p>
            <a:pPr rtl="0">
              <a:defRPr/>
            </a:pPr>
            <a:endParaRPr lang="en-US" dirty="0">
              <a:solidFill>
                <a:schemeClr val="tx1"/>
              </a:solidFill>
              <a:latin typeface="Söhne"/>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i="0" dirty="0">
                <a:solidFill>
                  <a:schemeClr val="tx1"/>
                </a:solidFill>
                <a:effectLst/>
                <a:latin typeface="Söhne"/>
                <a:ea typeface="Meiryo" panose="020B0604030504040204" pitchFamily="34" charset="-128"/>
              </a:rPr>
              <a:t>規制コンプライアンスの課題</a:t>
            </a:r>
            <a:r>
              <a:rPr lang="ja-JP" altLang="en-US" sz="1800" dirty="0">
                <a:solidFill>
                  <a:srgbClr val="000000"/>
                </a:solidFill>
                <a:latin typeface="游ゴシック" panose="020B0400000000000000" pitchFamily="50" charset="-128"/>
                <a:ea typeface="游ゴシック" panose="020B0400000000000000" pitchFamily="50" charset="-128"/>
              </a:rPr>
              <a:t>対策に取り組むためには、</a:t>
            </a:r>
            <a:r>
              <a:rPr lang="ja-jp" b="0" i="0" dirty="0">
                <a:solidFill>
                  <a:schemeClr val="tx1"/>
                </a:solidFill>
                <a:effectLst/>
                <a:latin typeface="Söhne"/>
                <a:ea typeface="Meiryo" panose="020B0604030504040204" pitchFamily="34" charset="-128"/>
              </a:rPr>
              <a:t>追跡機能やレポート機能を備えた統合ソフトウェアを導入</a:t>
            </a:r>
            <a:r>
              <a:rPr lang="ja-JP" altLang="en-US" b="0" i="0" dirty="0">
                <a:solidFill>
                  <a:schemeClr val="tx1"/>
                </a:solidFill>
                <a:effectLst/>
                <a:latin typeface="Söhne"/>
                <a:ea typeface="Meiryo" panose="020B0604030504040204" pitchFamily="34" charset="-128"/>
              </a:rPr>
              <a:t>することで</a:t>
            </a:r>
            <a:r>
              <a:rPr lang="ja-jp" b="0" i="0" dirty="0">
                <a:solidFill>
                  <a:schemeClr val="tx1"/>
                </a:solidFill>
                <a:effectLst/>
                <a:latin typeface="Söhne"/>
                <a:ea typeface="Meiryo" panose="020B0604030504040204" pitchFamily="34" charset="-128"/>
              </a:rPr>
              <a:t>、進化し続けている規制へのコンプライアンスをリアルタイム</a:t>
            </a:r>
            <a:r>
              <a:rPr lang="ja-JP" altLang="en-US" b="0" i="0" dirty="0">
                <a:solidFill>
                  <a:schemeClr val="tx1"/>
                </a:solidFill>
                <a:effectLst/>
                <a:latin typeface="Söhne"/>
                <a:ea typeface="Meiryo" panose="020B0604030504040204" pitchFamily="34" charset="-128"/>
              </a:rPr>
              <a:t>に</a:t>
            </a:r>
            <a:r>
              <a:rPr lang="ja-jp" b="0" i="0" dirty="0">
                <a:solidFill>
                  <a:schemeClr val="tx1"/>
                </a:solidFill>
                <a:effectLst/>
                <a:latin typeface="Söhne"/>
                <a:ea typeface="Meiryo" panose="020B0604030504040204" pitchFamily="34" charset="-128"/>
              </a:rPr>
              <a:t>確認できます。また、コンプライアンス要件のトレーニング プログラムを定期的に実施して従業員を教育し、社内意識を高め、遵法精神を育みます。さらに継続的な監視システムを導入し、社内外の監査を定期的に実施することで、コンプライアンスの潜在的なリスクを特定し、対処および軽減することができます。</a:t>
            </a:r>
            <a:endParaRPr lang="en-US" dirty="0">
              <a:solidFill>
                <a:schemeClr val="tx1"/>
              </a:solidFill>
              <a:ea typeface="Meiryo" panose="020B0604030504040204" pitchFamily="34" charset="-128"/>
            </a:endParaRPr>
          </a:p>
          <a:p>
            <a:pPr rtl="0">
              <a:defRPr/>
            </a:pPr>
            <a:endParaRPr lang="en-US" dirty="0">
              <a:solidFill>
                <a:schemeClr val="tx1"/>
              </a:solidFill>
              <a:latin typeface="Söhne"/>
              <a:ea typeface="Meiryo"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b="0" i="0" dirty="0">
                <a:solidFill>
                  <a:schemeClr val="tx1"/>
                </a:solidFill>
                <a:effectLst/>
                <a:latin typeface="Söhne"/>
                <a:ea typeface="Meiryo" panose="020B0604030504040204" pitchFamily="34" charset="-128"/>
              </a:rPr>
              <a:t>企業は堅牢な</a:t>
            </a:r>
            <a:r>
              <a:rPr lang="ja-JP" altLang="en-US" sz="1800" dirty="0">
                <a:solidFill>
                  <a:srgbClr val="000000"/>
                </a:solidFill>
                <a:latin typeface="游ゴシック" panose="020B0400000000000000" pitchFamily="50" charset="-128"/>
                <a:ea typeface="游ゴシック" panose="020B0400000000000000" pitchFamily="50" charset="-128"/>
              </a:rPr>
              <a:t>フィードバックシステム（改善を促す行為）</a:t>
            </a:r>
            <a:r>
              <a:rPr lang="ja-jp" b="0" i="0" dirty="0">
                <a:solidFill>
                  <a:schemeClr val="tx1"/>
                </a:solidFill>
                <a:effectLst/>
                <a:latin typeface="Söhne"/>
                <a:ea typeface="Meiryo" panose="020B0604030504040204" pitchFamily="34" charset="-128"/>
              </a:rPr>
              <a:t>を構築することで、進化し続ける顧客の期待や好みを理解し、顧客ニーズの変化にアジャイルな手法で迅速に対応し、製品やサービスをすばやく調整することができます。また、市場調査や動向分析に継続的に取り組むことで、進化し続ける顧客の期待を常に先取りしながら、それに合わせてビジネス戦略を調整していくことができます。</a:t>
            </a:r>
            <a:r>
              <a:rPr lang="ja-jp" dirty="0">
                <a:solidFill>
                  <a:schemeClr val="tx1"/>
                </a:solidFill>
                <a:latin typeface="Söhne"/>
                <a:ea typeface="Meiryo" panose="020B0604030504040204" pitchFamily="34" charset="-128"/>
              </a:rPr>
              <a:t> </a:t>
            </a:r>
            <a:endParaRPr lang="en-US" dirty="0">
              <a:solidFill>
                <a:schemeClr val="tx1"/>
              </a:solidFill>
              <a:ea typeface="Meiryo" panose="020B0604030504040204" pitchFamily="34" charset="-128"/>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ea typeface="Meiryo" panose="020B0604030504040204" pitchFamily="34" charset="-128"/>
              </a:rPr>
              <a:t>7</a:t>
            </a:fld>
            <a:endParaRPr lang="en-US">
              <a:ea typeface="Meiryo" panose="020B0604030504040204" pitchFamily="34" charset="-128"/>
            </a:endParaRPr>
          </a:p>
        </p:txBody>
      </p:sp>
    </p:spTree>
    <p:extLst>
      <p:ext uri="{BB962C8B-B14F-4D97-AF65-F5344CB8AC3E}">
        <p14:creationId xmlns:p14="http://schemas.microsoft.com/office/powerpoint/2010/main" val="636897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dirty="0">
                <a:cs typeface="Calibri"/>
              </a:rPr>
              <a:t>正解: D</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8</a:t>
            </a:fld>
            <a:endParaRPr lang="en-US"/>
          </a:p>
        </p:txBody>
      </p:sp>
    </p:spTree>
    <p:extLst>
      <p:ext uri="{BB962C8B-B14F-4D97-AF65-F5344CB8AC3E}">
        <p14:creationId xmlns:p14="http://schemas.microsoft.com/office/powerpoint/2010/main" val="344033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ja-jp" b="1" dirty="0">
                <a:solidFill>
                  <a:schemeClr val="tx1"/>
                </a:solidFill>
              </a:rPr>
              <a:t>ナレーション/講師の注記: </a:t>
            </a:r>
            <a:endParaRPr lang="en-US" dirty="0">
              <a:solidFill>
                <a:schemeClr val="tx1"/>
              </a:solidFill>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dirty="0"/>
              <a:t>このモジュールでは、製造業における 3 つの主な</a:t>
            </a:r>
            <a:r>
              <a:rPr lang="ja-JP" altLang="en-US" sz="1800" dirty="0">
                <a:solidFill>
                  <a:srgbClr val="000000"/>
                </a:solidFill>
                <a:latin typeface="游ゴシック" panose="020B0400000000000000" pitchFamily="50" charset="-128"/>
                <a:ea typeface="游ゴシック" panose="020B0400000000000000" pitchFamily="50" charset="-128"/>
              </a:rPr>
              <a:t>スキル要件</a:t>
            </a:r>
            <a:r>
              <a:rPr lang="ja-jp" dirty="0"/>
              <a:t>である機械エンジニア、製造/生産エンジニア、CNC 機械オペレーターの仕事内容の変化について説明します。これらの職務は従来、分断されたワークフローで、それぞれに分かれて業務を行っていました。しかし今後数年のうちに、これらの職務は生産チームと共に、継続的にコラボレーションしながら業務を進めるようになるでしょう。この相互に連携したワークフローによって、エンジニアリングと製造を分断していた障壁が取り除かれ</a:t>
            </a:r>
            <a:r>
              <a:rPr lang="ja-JP" altLang="en-US" dirty="0"/>
              <a:t>るとともに</a:t>
            </a:r>
            <a:r>
              <a:rPr lang="ja-jp" dirty="0"/>
              <a:t>、さらに幅広いシステム エンジニアリング スキルがエンジニアに求められるようになります。そして機械エンジニアと製造エンジニアに求められるスキルは、今後 5 ～ 10 年のうちに同じになっていきます。</a:t>
            </a:r>
            <a:endParaRPr lang="en-US" dirty="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1570391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dirty="0"/>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ja-jp"/>
              <a:t>Presentation title </a:t>
            </a:r>
            <a:br>
              <a:rPr lang="en-US" dirty="0"/>
            </a:br>
            <a:r>
              <a:rPr lang="ja-jp"/>
              <a:t>extends to two </a:t>
            </a:r>
            <a:br>
              <a:rPr lang="en-US" dirty="0"/>
            </a:br>
            <a:r>
              <a:rPr lang="ja-jp"/>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ja-jp"/>
              <a:t>Click icon to add picture</a:t>
            </a:r>
            <a:endParaRPr lang="en-US" dirty="0"/>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ja-jp"/>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ja-jp"/>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ja-jp"/>
              <a:t>Click to edit Master title style</a:t>
            </a:r>
            <a:endParaRPr lang="en-US" dirty="0"/>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ja-jp"/>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ja-jp"/>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dirty="0"/>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ja-jp"/>
              <a:t>Click icon to add picture</a:t>
            </a:r>
            <a:endParaRPr lang="en-US" dirty="0"/>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ja-jp"/>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ja-jp"/>
              <a:t>Click to edit Master title style</a:t>
            </a:r>
            <a:endParaRPr lang="en-US" dirty="0"/>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ja-jp"/>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dirty="0"/>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ja-jp"/>
              <a:t>Click to edit Master title style</a:t>
            </a:r>
            <a:endParaRPr lang="en-US" dirty="0"/>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ja-jp"/>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ja-jp"/>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endParaRPr lang="en-US" dirty="0"/>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ja-jp"/>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ja-jp"/>
              <a:t>Click icon to add picture</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ja-jp"/>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ja-jp"/>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ja-jp"/>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dirty="0"/>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65000"/>
                  </a:schemeClr>
                </a:solidFill>
              </a:rPr>
              <a:t>© </a:t>
            </a:r>
            <a:r>
              <a:rPr lang="en-US" sz="600">
                <a:solidFill>
                  <a:schemeClr val="bg1">
                    <a:lumMod val="65000"/>
                  </a:schemeClr>
                </a:solidFill>
              </a:rPr>
              <a:t>2024</a:t>
            </a:r>
            <a:r>
              <a:rPr lang="ja-jp"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ja-jp"/>
              <a:t>Presentation title </a:t>
            </a:r>
            <a:br>
              <a:rPr lang="en-US" dirty="0"/>
            </a:br>
            <a:r>
              <a:rPr lang="ja-jp"/>
              <a:t>extends to two </a:t>
            </a:r>
            <a:br>
              <a:rPr lang="en-US" dirty="0"/>
            </a:br>
            <a:r>
              <a:rPr lang="ja-jp"/>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dirty="0"/>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ja-jp"/>
              <a:t>Click to edit Master title style</a:t>
            </a:r>
            <a:endParaRPr lang="en-US" dirty="0"/>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endParaRPr lang="en-US" dirty="0"/>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ja-jp"/>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ja-jp"/>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ja-jp"/>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ja-jp"/>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dirty="0"/>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ja-jp" sz="600">
                <a:solidFill>
                  <a:schemeClr val="bg1">
                    <a:lumMod val="50000"/>
                  </a:schemeClr>
                </a:solidFill>
              </a:rPr>
              <a:t>© </a:t>
            </a:r>
            <a:r>
              <a:rPr lang="en-US" sz="600">
                <a:solidFill>
                  <a:schemeClr val="bg1">
                    <a:lumMod val="50000"/>
                  </a:schemeClr>
                </a:solidFill>
              </a:rPr>
              <a:t>2024</a:t>
            </a:r>
            <a:r>
              <a:rPr lang="ja-jp"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ja-jp"/>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dirty="0"/>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ja-jp"/>
              <a:t>Click icon to add picture</a:t>
            </a:r>
            <a:endParaRPr lang="en-US" dirty="0"/>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dirty="0"/>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ja-jp"/>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ja-jp"/>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dirty="0"/>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ja-jp"/>
              <a:t>Divider title can</a:t>
            </a:r>
            <a:br>
              <a:rPr lang="en-US" dirty="0"/>
            </a:br>
            <a:r>
              <a:rPr lang="ja-jp"/>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endParaRPr lang="en-US" dirty="0"/>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ja-jp"/>
              <a:t>Click to edit Master title style</a:t>
            </a:r>
            <a:endParaRPr lang="en-US" dirty="0"/>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ja-jp"/>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ja-jp"/>
              <a:t>Click to edit Master text styles</a:t>
            </a:r>
          </a:p>
          <a:p>
            <a:pPr lvl="1" rtl="0"/>
            <a:r>
              <a:rPr lang="ja-jp"/>
              <a:t>Second level</a:t>
            </a:r>
          </a:p>
          <a:p>
            <a:pPr lvl="2" rtl="0"/>
            <a:r>
              <a:rPr lang="ja-jp"/>
              <a:t>Third level</a:t>
            </a:r>
          </a:p>
          <a:p>
            <a:pPr lvl="3" rtl="0"/>
            <a:r>
              <a:rPr lang="ja-jp"/>
              <a:t>Fourth level</a:t>
            </a:r>
          </a:p>
          <a:p>
            <a:pPr lvl="4" rtl="0"/>
            <a:r>
              <a:rPr lang="ja-jp"/>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dirty="0"/>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ja-jp"/>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ja-jp"/>
              <a:t>マスター タイトルの書式設定</a:t>
            </a:r>
            <a:endParaRPr lang="en-US" dirty="0"/>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ja-jp"/>
              <a:t>マスター テキストの書式設定</a:t>
            </a:r>
          </a:p>
          <a:p>
            <a:pPr lvl="1" rtl="0"/>
            <a:r>
              <a:rPr lang="ja-jp"/>
              <a:t>第 2 レベル</a:t>
            </a:r>
          </a:p>
          <a:p>
            <a:pPr lvl="2" rtl="0"/>
            <a:r>
              <a:rPr lang="ja-jp"/>
              <a:t>第 3 レベル</a:t>
            </a:r>
          </a:p>
          <a:p>
            <a:pPr lvl="3" rtl="0"/>
            <a:r>
              <a:rPr lang="ja-jp"/>
              <a:t>第 4 レベル</a:t>
            </a:r>
          </a:p>
          <a:p>
            <a:pPr lvl="4" rtl="0"/>
            <a:r>
              <a:rPr lang="ja-jp"/>
              <a:t>第 5 レベル</a:t>
            </a:r>
            <a:endParaRPr lang="en-US" dirty="0"/>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dirty="0"/>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90" r:id="rId3"/>
    <p:sldLayoutId id="2147483691" r:id="rId4"/>
    <p:sldLayoutId id="2147483675" r:id="rId5"/>
    <p:sldLayoutId id="2147483676" r:id="rId6"/>
    <p:sldLayoutId id="2147483680" r:id="rId7"/>
    <p:sldLayoutId id="2147483681" r:id="rId8"/>
    <p:sldLayoutId id="2147483685" r:id="rId9"/>
    <p:sldLayoutId id="2147483686" r:id="rId10"/>
    <p:sldLayoutId id="2147483682" r:id="rId11"/>
    <p:sldLayoutId id="2147483692" r:id="rId12"/>
    <p:sldLayoutId id="2147483683" r:id="rId13"/>
    <p:sldLayoutId id="2147483684" r:id="rId14"/>
    <p:sldLayoutId id="2147483694" r:id="rId15"/>
    <p:sldLayoutId id="2147483667" r:id="rId16"/>
    <p:sldLayoutId id="2147483673" r:id="rId17"/>
    <p:sldLayoutId id="2147483659" r:id="rId18"/>
    <p:sldLayoutId id="2147483693" r:id="rId19"/>
    <p:sldLayoutId id="2147483688" r:id="rId20"/>
    <p:sldLayoutId id="2147483689" r:id="rId21"/>
    <p:sldLayoutId id="2147483674" r:id="rId22"/>
    <p:sldLayoutId id="2147483687" r:id="rId23"/>
    <p:sldLayoutId id="2147483669" r:id="rId2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hyperlink" Target="https://www.autodesk.com/products/fusion-360/blog/habitat-for-humanity-3d-printed-concrete-ho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hyperlink" Target="https://www.autodesk.com/products/fusion-360/blog/zettere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hyperlink" Target="https://www.autodesk.com/products/fusion-360/blog/earthcam-washington-monument-camer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hyperlink" Target="https://www.autodesk.com/design-make/articles/m2x-energy"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www.autodesk.com/design-make/articles/m2x-energy"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hyperlink" Target="https://www.autodesk.com/design-make/articles/pininfarina-battista"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hyperlink" Target="https://jobs.iqvia.com/day-in-the-life-senior-artificial-intelligence-engine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2.pn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063E82-DFA0-B942-550F-3901096F365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37" t="5076" r="10066" b="3852"/>
          <a:stretch/>
        </p:blipFill>
        <p:spPr>
          <a:xfrm>
            <a:off x="3369112" y="1062622"/>
            <a:ext cx="5323778"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12" name="Title 6">
            <a:extLst>
              <a:ext uri="{FF2B5EF4-FFF2-40B4-BE49-F238E27FC236}">
                <a16:creationId xmlns:a16="http://schemas.microsoft.com/office/drawing/2014/main" id="{5D634737-95FA-11CA-F2D5-F792C0BBC882}"/>
              </a:ext>
            </a:extLst>
          </p:cNvPr>
          <p:cNvSpPr txBox="1">
            <a:spLocks/>
          </p:cNvSpPr>
          <p:nvPr/>
        </p:nvSpPr>
        <p:spPr>
          <a:xfrm>
            <a:off x="376879" y="1210671"/>
            <a:ext cx="2871418" cy="1108784"/>
          </a:xfrm>
          <a:prstGeom prst="rect">
            <a:avLst/>
          </a:prstGeom>
        </p:spPr>
        <p:txBody>
          <a:bodyPr lIns="0" tIns="0" rIns="0" bIns="0" rtlCol="0"/>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sz="3600" dirty="0">
                <a:solidFill>
                  <a:schemeClr val="bg1"/>
                </a:solidFill>
                <a:ea typeface="Meiryo" panose="020B0604030504040204" pitchFamily="34" charset="-128"/>
              </a:rPr>
              <a:t>モジュール </a:t>
            </a:r>
            <a:r>
              <a:rPr lang="ja-jp" sz="4800" dirty="0">
                <a:solidFill>
                  <a:schemeClr val="bg1"/>
                </a:solidFill>
                <a:ea typeface="Meiryo" panose="020B0604030504040204" pitchFamily="34" charset="-128"/>
              </a:rPr>
              <a:t>5</a:t>
            </a:r>
            <a:br>
              <a:rPr lang="en-US" sz="3600" dirty="0">
                <a:solidFill>
                  <a:schemeClr val="bg1"/>
                </a:solidFill>
                <a:ea typeface="Meiryo" panose="020B0604030504040204" pitchFamily="34" charset="-128"/>
              </a:rPr>
            </a:br>
            <a:r>
              <a:rPr lang="ja-jp" sz="2000" b="0" dirty="0">
                <a:solidFill>
                  <a:schemeClr val="bg1"/>
                </a:solidFill>
                <a:ea typeface="Meiryo" panose="020B0604030504040204" pitchFamily="34" charset="-128"/>
              </a:rPr>
              <a:t>エンジニアリングと</a:t>
            </a:r>
            <a:br>
              <a:rPr lang="en-US" altLang="ja-JP" sz="2000" b="0" dirty="0">
                <a:solidFill>
                  <a:schemeClr val="bg1"/>
                </a:solidFill>
                <a:ea typeface="Meiryo" panose="020B0604030504040204" pitchFamily="34" charset="-128"/>
              </a:rPr>
            </a:br>
            <a:r>
              <a:rPr lang="ja-jp" sz="2000" b="0" dirty="0">
                <a:solidFill>
                  <a:schemeClr val="bg1"/>
                </a:solidFill>
                <a:ea typeface="Meiryo" panose="020B0604030504040204" pitchFamily="34" charset="-128"/>
              </a:rPr>
              <a:t>製造</a:t>
            </a:r>
            <a:r>
              <a:rPr lang="ja-JP" altLang="en-US" sz="2000" b="0" dirty="0">
                <a:solidFill>
                  <a:schemeClr val="bg1"/>
                </a:solidFill>
                <a:ea typeface="Meiryo" panose="020B0604030504040204" pitchFamily="34" charset="-128"/>
              </a:rPr>
              <a:t>業</a:t>
            </a:r>
            <a:r>
              <a:rPr lang="ja-jp" sz="2000" b="0" dirty="0">
                <a:solidFill>
                  <a:schemeClr val="bg1"/>
                </a:solidFill>
                <a:ea typeface="Meiryo" panose="020B0604030504040204" pitchFamily="34" charset="-128"/>
              </a:rPr>
              <a:t>の進化</a:t>
            </a:r>
          </a:p>
        </p:txBody>
      </p:sp>
      <p:pic>
        <p:nvPicPr>
          <p:cNvPr id="13" name="Picture 12">
            <a:extLst>
              <a:ext uri="{FF2B5EF4-FFF2-40B4-BE49-F238E27FC236}">
                <a16:creationId xmlns:a16="http://schemas.microsoft.com/office/drawing/2014/main" id="{82E74F7C-A4E7-8E02-13F9-74D41099B6AA}"/>
              </a:ext>
            </a:extLst>
          </p:cNvPr>
          <p:cNvPicPr>
            <a:picLocks noChangeAspect="1"/>
          </p:cNvPicPr>
          <p:nvPr/>
        </p:nvPicPr>
        <p:blipFill>
          <a:blip r:embed="rId4"/>
          <a:stretch>
            <a:fillRect/>
          </a:stretch>
        </p:blipFill>
        <p:spPr>
          <a:xfrm>
            <a:off x="254466" y="166173"/>
            <a:ext cx="3151464" cy="650586"/>
          </a:xfrm>
          <a:prstGeom prst="rect">
            <a:avLst/>
          </a:prstGeom>
        </p:spPr>
      </p:pic>
      <p:sp>
        <p:nvSpPr>
          <p:cNvPr id="3" name="Footer Placeholder 2">
            <a:extLst>
              <a:ext uri="{FF2B5EF4-FFF2-40B4-BE49-F238E27FC236}">
                <a16:creationId xmlns:a16="http://schemas.microsoft.com/office/drawing/2014/main" id="{1904413B-8E9D-57AD-D57B-2A166084A0F4}"/>
              </a:ext>
            </a:extLst>
          </p:cNvPr>
          <p:cNvSpPr>
            <a:spLocks noGrp="1"/>
          </p:cNvSpPr>
          <p:nvPr>
            <p:ph type="ftr" sz="quarter" idx="10"/>
          </p:nvPr>
        </p:nvSpPr>
        <p:spPr/>
        <p:txBody>
          <a:bodyPr rtlCol="0"/>
          <a:lstStyle/>
          <a:p>
            <a:pPr rtl="0"/>
            <a:r>
              <a:rPr lang="ja-jp" dirty="0">
                <a:ea typeface="Meiryo" panose="020B0604030504040204" pitchFamily="34" charset="-128"/>
              </a:rPr>
              <a:t>画像: AdobeStock</a:t>
            </a:r>
            <a:endParaRPr lang="en-US" dirty="0">
              <a:ea typeface="Meiryo" panose="020B0604030504040204" pitchFamily="34" charset="-128"/>
            </a:endParaRPr>
          </a:p>
        </p:txBody>
      </p:sp>
    </p:spTree>
    <p:extLst>
      <p:ext uri="{BB962C8B-B14F-4D97-AF65-F5344CB8AC3E}">
        <p14:creationId xmlns:p14="http://schemas.microsoft.com/office/powerpoint/2010/main" val="57809222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 lit, dark&#10;&#10;Description automatically generated">
            <a:extLst>
              <a:ext uri="{FF2B5EF4-FFF2-40B4-BE49-F238E27FC236}">
                <a16:creationId xmlns:a16="http://schemas.microsoft.com/office/drawing/2014/main" id="{5DDF1FD5-2F84-E254-9A89-90E5F8CA69B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6" name="Rectangle 5">
            <a:extLst>
              <a:ext uri="{FF2B5EF4-FFF2-40B4-BE49-F238E27FC236}">
                <a16:creationId xmlns:a16="http://schemas.microsoft.com/office/drawing/2014/main" id="{A4A7DC25-6AE6-EC3A-9502-F3F70B0ADCDF}"/>
              </a:ext>
            </a:extLst>
          </p:cNvPr>
          <p:cNvSpPr>
            <a:spLocks/>
          </p:cNvSpPr>
          <p:nvPr/>
        </p:nvSpPr>
        <p:spPr>
          <a:xfrm>
            <a:off x="80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2" name="Title 1">
            <a:extLst>
              <a:ext uri="{FF2B5EF4-FFF2-40B4-BE49-F238E27FC236}">
                <a16:creationId xmlns:a16="http://schemas.microsoft.com/office/drawing/2014/main" id="{BA68500C-E163-A854-A941-D8C7C7FFB7A7}"/>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機械エンジニア</a:t>
            </a:r>
          </a:p>
        </p:txBody>
      </p:sp>
      <p:sp>
        <p:nvSpPr>
          <p:cNvPr id="51" name="TextBox 50">
            <a:extLst>
              <a:ext uri="{FF2B5EF4-FFF2-40B4-BE49-F238E27FC236}">
                <a16:creationId xmlns:a16="http://schemas.microsoft.com/office/drawing/2014/main" id="{BB8E339C-B335-1B9D-AC02-22D152668030}"/>
              </a:ext>
            </a:extLst>
          </p:cNvPr>
          <p:cNvSpPr txBox="1">
            <a:spLocks/>
          </p:cNvSpPr>
          <p:nvPr/>
        </p:nvSpPr>
        <p:spPr>
          <a:xfrm flipH="1">
            <a:off x="3260724" y="1047585"/>
            <a:ext cx="2623135" cy="369332"/>
          </a:xfrm>
          <a:prstGeom prst="rect">
            <a:avLst/>
          </a:prstGeom>
          <a:noFill/>
        </p:spPr>
        <p:txBody>
          <a:bodyPr wrap="square" lIns="0" tIns="0" rIns="0" bIns="0" rtlCol="0" anchor="t" anchorCtr="0">
            <a:spAutoFit/>
          </a:bodyPr>
          <a:lstStyle/>
          <a:p>
            <a:pPr algn="ctr" rtl="0"/>
            <a:r>
              <a:rPr lang="ja-jp" sz="1200">
                <a:solidFill>
                  <a:schemeClr val="bg1"/>
                </a:solidFill>
                <a:ea typeface="Meiryo" panose="020B0604030504040204" pitchFamily="34" charset="-128"/>
                <a:cs typeface="+mj-cs"/>
              </a:rPr>
              <a:t>自動化と</a:t>
            </a:r>
            <a:br>
              <a:rPr lang="en-US" sz="1200" dirty="0">
                <a:solidFill>
                  <a:schemeClr val="bg1"/>
                </a:solidFill>
                <a:ea typeface="Meiryo" panose="020B0604030504040204" pitchFamily="34" charset="-128"/>
                <a:cs typeface="+mj-cs"/>
              </a:rPr>
            </a:br>
            <a:r>
              <a:rPr lang="ja-jp" sz="1200">
                <a:solidFill>
                  <a:schemeClr val="bg1"/>
                </a:solidFill>
                <a:ea typeface="Meiryo" panose="020B0604030504040204" pitchFamily="34" charset="-128"/>
                <a:cs typeface="+mj-cs"/>
              </a:rPr>
              <a:t>ロボティクスの統合</a:t>
            </a:r>
          </a:p>
        </p:txBody>
      </p:sp>
      <p:sp>
        <p:nvSpPr>
          <p:cNvPr id="52" name="TextBox 51">
            <a:extLst>
              <a:ext uri="{FF2B5EF4-FFF2-40B4-BE49-F238E27FC236}">
                <a16:creationId xmlns:a16="http://schemas.microsoft.com/office/drawing/2014/main" id="{9E391E25-427B-371C-C988-C1C4CBD503F1}"/>
              </a:ext>
            </a:extLst>
          </p:cNvPr>
          <p:cNvSpPr txBox="1">
            <a:spLocks/>
          </p:cNvSpPr>
          <p:nvPr/>
        </p:nvSpPr>
        <p:spPr>
          <a:xfrm flipH="1">
            <a:off x="379113" y="2342656"/>
            <a:ext cx="2892694" cy="184666"/>
          </a:xfrm>
          <a:prstGeom prst="rect">
            <a:avLst/>
          </a:prstGeom>
          <a:noFill/>
        </p:spPr>
        <p:txBody>
          <a:bodyPr wrap="square" lIns="0" tIns="0" rIns="0" bIns="0" rtlCol="0" anchor="t" anchorCtr="0">
            <a:spAutoFit/>
          </a:bodyPr>
          <a:lstStyle/>
          <a:p>
            <a:pPr algn="r" rtl="0"/>
            <a:r>
              <a:rPr lang="ja-jp" sz="1200" dirty="0">
                <a:solidFill>
                  <a:schemeClr val="bg1"/>
                </a:solidFill>
                <a:ea typeface="Meiryo" panose="020B0604030504040204" pitchFamily="34" charset="-128"/>
                <a:cs typeface="+mj-cs"/>
              </a:rPr>
              <a:t>データ解析の活用</a:t>
            </a:r>
          </a:p>
        </p:txBody>
      </p:sp>
      <p:sp>
        <p:nvSpPr>
          <p:cNvPr id="53" name="TextBox 52">
            <a:extLst>
              <a:ext uri="{FF2B5EF4-FFF2-40B4-BE49-F238E27FC236}">
                <a16:creationId xmlns:a16="http://schemas.microsoft.com/office/drawing/2014/main" id="{90253DDE-5758-F127-B77D-C1B58859665A}"/>
              </a:ext>
            </a:extLst>
          </p:cNvPr>
          <p:cNvSpPr txBox="1">
            <a:spLocks/>
          </p:cNvSpPr>
          <p:nvPr/>
        </p:nvSpPr>
        <p:spPr>
          <a:xfrm flipH="1">
            <a:off x="367380" y="3367977"/>
            <a:ext cx="2892692" cy="553998"/>
          </a:xfrm>
          <a:prstGeom prst="rect">
            <a:avLst/>
          </a:prstGeom>
          <a:noFill/>
        </p:spPr>
        <p:txBody>
          <a:bodyPr wrap="square" lIns="0" tIns="0" rIns="0" bIns="0" rtlCol="0" anchor="t" anchorCtr="0">
            <a:spAutoFit/>
          </a:bodyPr>
          <a:lstStyle/>
          <a:p>
            <a:pPr algn="r" rtl="0"/>
            <a:r>
              <a:rPr lang="ja-JP" altLang="en-US" sz="1200" dirty="0">
                <a:solidFill>
                  <a:schemeClr val="bg1"/>
                </a:solidFill>
                <a:ea typeface="Meiryo" panose="020B0604030504040204" pitchFamily="34" charset="-128"/>
                <a:cs typeface="+mj-cs"/>
              </a:rPr>
              <a:t>スマート製造システムの開発</a:t>
            </a:r>
          </a:p>
          <a:p>
            <a:pPr algn="r" rtl="0"/>
            <a:r>
              <a:rPr lang="ja-JP" altLang="en-US" sz="1200" dirty="0">
                <a:solidFill>
                  <a:schemeClr val="bg1"/>
                </a:solidFill>
                <a:ea typeface="Meiryo" panose="020B0604030504040204" pitchFamily="34" charset="-128"/>
                <a:cs typeface="+mj-cs"/>
              </a:rPr>
              <a:t>（</a:t>
            </a:r>
            <a:r>
              <a:rPr lang="en-US" altLang="ja-JP" sz="1200" dirty="0">
                <a:solidFill>
                  <a:schemeClr val="bg1"/>
                </a:solidFill>
                <a:ea typeface="Meiryo" panose="020B0604030504040204" pitchFamily="34" charset="-128"/>
                <a:cs typeface="+mj-cs"/>
              </a:rPr>
              <a:t>AI</a:t>
            </a:r>
            <a:r>
              <a:rPr lang="ja-JP" altLang="en-US" sz="1200" dirty="0">
                <a:solidFill>
                  <a:schemeClr val="bg1"/>
                </a:solidFill>
                <a:ea typeface="Meiryo" panose="020B0604030504040204" pitchFamily="34" charset="-128"/>
                <a:cs typeface="+mj-cs"/>
              </a:rPr>
              <a:t> や </a:t>
            </a:r>
            <a:r>
              <a:rPr lang="en-US" altLang="ja-JP" sz="1200" dirty="0">
                <a:solidFill>
                  <a:schemeClr val="bg1"/>
                </a:solidFill>
                <a:ea typeface="Meiryo" panose="020B0604030504040204" pitchFamily="34" charset="-128"/>
                <a:cs typeface="+mj-cs"/>
              </a:rPr>
              <a:t>IoT </a:t>
            </a:r>
            <a:r>
              <a:rPr lang="ja-JP" altLang="en-US" sz="1200" dirty="0">
                <a:solidFill>
                  <a:schemeClr val="bg1"/>
                </a:solidFill>
                <a:ea typeface="Meiryo" panose="020B0604030504040204" pitchFamily="34" charset="-128"/>
                <a:cs typeface="+mj-cs"/>
              </a:rPr>
              <a:t>技術を駆使した</a:t>
            </a:r>
            <a:endParaRPr lang="en-US" altLang="ja-JP" sz="1200" dirty="0">
              <a:solidFill>
                <a:schemeClr val="bg1"/>
              </a:solidFill>
              <a:ea typeface="Meiryo" panose="020B0604030504040204" pitchFamily="34" charset="-128"/>
              <a:cs typeface="+mj-cs"/>
            </a:endParaRPr>
          </a:p>
          <a:p>
            <a:pPr algn="r" rtl="0"/>
            <a:r>
              <a:rPr lang="ja-JP" altLang="en-US" sz="1200" dirty="0">
                <a:solidFill>
                  <a:schemeClr val="bg1"/>
                </a:solidFill>
                <a:ea typeface="Meiryo" panose="020B0604030504040204" pitchFamily="34" charset="-128"/>
                <a:cs typeface="+mj-cs"/>
              </a:rPr>
              <a:t>効率的な業務管理）</a:t>
            </a:r>
            <a:endParaRPr lang="ja-jp" sz="1200" dirty="0">
              <a:solidFill>
                <a:schemeClr val="bg1"/>
              </a:solidFill>
              <a:ea typeface="Meiryo" panose="020B0604030504040204" pitchFamily="34" charset="-128"/>
              <a:cs typeface="+mj-cs"/>
            </a:endParaRPr>
          </a:p>
        </p:txBody>
      </p:sp>
      <p:sp>
        <p:nvSpPr>
          <p:cNvPr id="54" name="TextBox 53">
            <a:extLst>
              <a:ext uri="{FF2B5EF4-FFF2-40B4-BE49-F238E27FC236}">
                <a16:creationId xmlns:a16="http://schemas.microsoft.com/office/drawing/2014/main" id="{A179DB9B-84CF-B36F-54F8-F3921E544983}"/>
              </a:ext>
            </a:extLst>
          </p:cNvPr>
          <p:cNvSpPr txBox="1">
            <a:spLocks/>
          </p:cNvSpPr>
          <p:nvPr/>
        </p:nvSpPr>
        <p:spPr>
          <a:xfrm>
            <a:off x="5894242" y="2342118"/>
            <a:ext cx="2894280" cy="184666"/>
          </a:xfrm>
          <a:prstGeom prst="rect">
            <a:avLst/>
          </a:prstGeom>
          <a:noFill/>
        </p:spPr>
        <p:txBody>
          <a:bodyPr wrap="square" lIns="0" tIns="0" rIns="0" bIns="0" rtlCol="0" anchor="t" anchorCtr="0">
            <a:spAutoFit/>
          </a:bodyPr>
          <a:lstStyle/>
          <a:p>
            <a:pPr rtl="0"/>
            <a:r>
              <a:rPr lang="ja-jp" sz="1200" dirty="0">
                <a:solidFill>
                  <a:schemeClr val="bg1"/>
                </a:solidFill>
                <a:ea typeface="Meiryo" panose="020B0604030504040204" pitchFamily="34" charset="-128"/>
                <a:cs typeface="+mj-cs"/>
              </a:rPr>
              <a:t>CAD/CAM の統合</a:t>
            </a:r>
          </a:p>
        </p:txBody>
      </p:sp>
      <p:sp>
        <p:nvSpPr>
          <p:cNvPr id="55" name="TextBox 54">
            <a:extLst>
              <a:ext uri="{FF2B5EF4-FFF2-40B4-BE49-F238E27FC236}">
                <a16:creationId xmlns:a16="http://schemas.microsoft.com/office/drawing/2014/main" id="{E9D79A23-3DD5-5F74-341D-64BDF213F1F8}"/>
              </a:ext>
            </a:extLst>
          </p:cNvPr>
          <p:cNvSpPr txBox="1">
            <a:spLocks/>
          </p:cNvSpPr>
          <p:nvPr/>
        </p:nvSpPr>
        <p:spPr>
          <a:xfrm>
            <a:off x="5911889" y="3388516"/>
            <a:ext cx="2894278" cy="184666"/>
          </a:xfrm>
          <a:prstGeom prst="rect">
            <a:avLst/>
          </a:prstGeom>
          <a:noFill/>
        </p:spPr>
        <p:txBody>
          <a:bodyPr wrap="square" lIns="0" tIns="0" rIns="0" bIns="0" rtlCol="0" anchor="t" anchorCtr="0">
            <a:spAutoFit/>
          </a:bodyPr>
          <a:lstStyle/>
          <a:p>
            <a:pPr rtl="0"/>
            <a:r>
              <a:rPr lang="ja-jp" sz="1200" dirty="0">
                <a:solidFill>
                  <a:schemeClr val="bg1"/>
                </a:solidFill>
                <a:ea typeface="Meiryo" panose="020B0604030504040204" pitchFamily="34" charset="-128"/>
                <a:cs typeface="+mj-cs"/>
              </a:rPr>
              <a:t>包括的な製造アプローチの導入</a:t>
            </a:r>
          </a:p>
        </p:txBody>
      </p:sp>
      <p:sp>
        <p:nvSpPr>
          <p:cNvPr id="56" name="TextBox 55">
            <a:extLst>
              <a:ext uri="{FF2B5EF4-FFF2-40B4-BE49-F238E27FC236}">
                <a16:creationId xmlns:a16="http://schemas.microsoft.com/office/drawing/2014/main" id="{8FB1C604-B02A-D049-9B6C-63BE2B509D90}"/>
              </a:ext>
            </a:extLst>
          </p:cNvPr>
          <p:cNvSpPr txBox="1">
            <a:spLocks/>
          </p:cNvSpPr>
          <p:nvPr/>
        </p:nvSpPr>
        <p:spPr>
          <a:xfrm>
            <a:off x="3260725" y="4468396"/>
            <a:ext cx="2623135" cy="369332"/>
          </a:xfrm>
          <a:prstGeom prst="rect">
            <a:avLst/>
          </a:prstGeom>
          <a:noFill/>
        </p:spPr>
        <p:txBody>
          <a:bodyPr wrap="square" lIns="0" tIns="0" rIns="0" bIns="0" rtlCol="0" anchor="t" anchorCtr="0">
            <a:spAutoFit/>
          </a:bodyPr>
          <a:lstStyle/>
          <a:p>
            <a:pPr algn="ctr" rtl="0"/>
            <a:r>
              <a:rPr lang="ja-jp" sz="1200">
                <a:solidFill>
                  <a:schemeClr val="bg1"/>
                </a:solidFill>
                <a:ea typeface="Meiryo" panose="020B0604030504040204" pitchFamily="34" charset="-128"/>
                <a:cs typeface="+mj-cs"/>
              </a:rPr>
              <a:t>ビジネスと</a:t>
            </a:r>
            <a:br>
              <a:rPr lang="en-US" sz="1200" dirty="0">
                <a:solidFill>
                  <a:schemeClr val="bg1"/>
                </a:solidFill>
                <a:ea typeface="Meiryo" panose="020B0604030504040204" pitchFamily="34" charset="-128"/>
                <a:cs typeface="+mj-cs"/>
              </a:rPr>
            </a:br>
            <a:r>
              <a:rPr lang="ja-jp" sz="1200">
                <a:solidFill>
                  <a:schemeClr val="bg1"/>
                </a:solidFill>
                <a:ea typeface="Meiryo" panose="020B0604030504040204" pitchFamily="34" charset="-128"/>
                <a:cs typeface="+mj-cs"/>
              </a:rPr>
              <a:t>市場動向の理解</a:t>
            </a:r>
          </a:p>
        </p:txBody>
      </p:sp>
      <p:grpSp>
        <p:nvGrpSpPr>
          <p:cNvPr id="3" name="Group 2">
            <a:extLst>
              <a:ext uri="{FF2B5EF4-FFF2-40B4-BE49-F238E27FC236}">
                <a16:creationId xmlns:a16="http://schemas.microsoft.com/office/drawing/2014/main" id="{467CE8E3-BF41-34CC-0A9F-FAAADAA9B467}"/>
              </a:ext>
            </a:extLst>
          </p:cNvPr>
          <p:cNvGrpSpPr/>
          <p:nvPr/>
        </p:nvGrpSpPr>
        <p:grpSpPr>
          <a:xfrm>
            <a:off x="3367210" y="1543681"/>
            <a:ext cx="2450964" cy="2741284"/>
            <a:chOff x="3519306" y="1713792"/>
            <a:chExt cx="2146771" cy="2401061"/>
          </a:xfrm>
        </p:grpSpPr>
        <p:grpSp>
          <p:nvGrpSpPr>
            <p:cNvPr id="50" name="Group 49">
              <a:extLst>
                <a:ext uri="{FF2B5EF4-FFF2-40B4-BE49-F238E27FC236}">
                  <a16:creationId xmlns:a16="http://schemas.microsoft.com/office/drawing/2014/main" id="{870FA1D3-EF94-8C3D-2578-739737A14985}"/>
                </a:ext>
              </a:extLst>
            </p:cNvPr>
            <p:cNvGrpSpPr/>
            <p:nvPr/>
          </p:nvGrpSpPr>
          <p:grpSpPr>
            <a:xfrm>
              <a:off x="3532219" y="2025904"/>
              <a:ext cx="2076798" cy="1822880"/>
              <a:chOff x="3467100" y="1604962"/>
              <a:chExt cx="2207036" cy="1937193"/>
            </a:xfrm>
          </p:grpSpPr>
          <p:sp>
            <p:nvSpPr>
              <p:cNvPr id="44" name="Freeform: Shape 43">
                <a:extLst>
                  <a:ext uri="{FF2B5EF4-FFF2-40B4-BE49-F238E27FC236}">
                    <a16:creationId xmlns:a16="http://schemas.microsoft.com/office/drawing/2014/main" id="{6FC9CDE7-305A-6C63-6BB7-4328470BE8D1}"/>
                  </a:ext>
                </a:extLst>
              </p:cNvPr>
              <p:cNvSpPr/>
              <p:nvPr/>
            </p:nvSpPr>
            <p:spPr>
              <a:xfrm>
                <a:off x="4773263" y="1630870"/>
                <a:ext cx="891539" cy="905160"/>
              </a:xfrm>
              <a:custGeom>
                <a:avLst/>
                <a:gdLst>
                  <a:gd name="connsiteX0" fmla="*/ 150495 w 891539"/>
                  <a:gd name="connsiteY0" fmla="*/ 905161 h 905160"/>
                  <a:gd name="connsiteX1" fmla="*/ 891540 w 891539"/>
                  <a:gd name="connsiteY1" fmla="*/ 903351 h 905160"/>
                  <a:gd name="connsiteX2" fmla="*/ 369951 w 891539"/>
                  <a:gd name="connsiteY2" fmla="*/ 0 h 905160"/>
                  <a:gd name="connsiteX3" fmla="*/ 0 w 891539"/>
                  <a:gd name="connsiteY3" fmla="*/ 644462 h 905160"/>
                  <a:gd name="connsiteX4" fmla="*/ 150495 w 891539"/>
                  <a:gd name="connsiteY4" fmla="*/ 905161 h 905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9" h="905160">
                    <a:moveTo>
                      <a:pt x="150495" y="905161"/>
                    </a:moveTo>
                    <a:lnTo>
                      <a:pt x="891540" y="903351"/>
                    </a:lnTo>
                    <a:lnTo>
                      <a:pt x="369951" y="0"/>
                    </a:lnTo>
                    <a:lnTo>
                      <a:pt x="0" y="644462"/>
                    </a:lnTo>
                    <a:lnTo>
                      <a:pt x="150495" y="905161"/>
                    </a:lnTo>
                    <a:close/>
                  </a:path>
                </a:pathLst>
              </a:custGeom>
              <a:solidFill>
                <a:schemeClr val="accent4"/>
              </a:solidFill>
              <a:ln w="0" cap="flat">
                <a:noFill/>
                <a:prstDash val="solid"/>
                <a:miter/>
              </a:ln>
            </p:spPr>
            <p:txBody>
              <a:bodyPr rtlCol="0" anchor="ctr"/>
              <a:lstStyle/>
              <a:p>
                <a:pPr rtl="0"/>
                <a:endParaRPr lang="en-US">
                  <a:ea typeface="Meiryo" panose="020B0604030504040204" pitchFamily="34" charset="-128"/>
                </a:endParaRPr>
              </a:p>
            </p:txBody>
          </p:sp>
          <p:sp>
            <p:nvSpPr>
              <p:cNvPr id="45" name="Freeform: Shape 44">
                <a:extLst>
                  <a:ext uri="{FF2B5EF4-FFF2-40B4-BE49-F238E27FC236}">
                    <a16:creationId xmlns:a16="http://schemas.microsoft.com/office/drawing/2014/main" id="{AED443B9-9A5E-9D7A-95E7-025C4617F37A}"/>
                  </a:ext>
                </a:extLst>
              </p:cNvPr>
              <p:cNvSpPr/>
              <p:nvPr/>
            </p:nvSpPr>
            <p:spPr>
              <a:xfrm>
                <a:off x="3470243" y="1636203"/>
                <a:ext cx="893635" cy="903351"/>
              </a:xfrm>
              <a:custGeom>
                <a:avLst/>
                <a:gdLst>
                  <a:gd name="connsiteX0" fmla="*/ 893636 w 893635"/>
                  <a:gd name="connsiteY0" fmla="*/ 640842 h 903351"/>
                  <a:gd name="connsiteX1" fmla="*/ 521589 w 893635"/>
                  <a:gd name="connsiteY1" fmla="*/ 0 h 903351"/>
                  <a:gd name="connsiteX2" fmla="*/ 0 w 893635"/>
                  <a:gd name="connsiteY2" fmla="*/ 903351 h 903351"/>
                  <a:gd name="connsiteX3" fmla="*/ 743141 w 893635"/>
                  <a:gd name="connsiteY3" fmla="*/ 901541 h 903351"/>
                  <a:gd name="connsiteX4" fmla="*/ 893636 w 893635"/>
                  <a:gd name="connsiteY4" fmla="*/ 640842 h 90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35" h="903351">
                    <a:moveTo>
                      <a:pt x="893636" y="640842"/>
                    </a:moveTo>
                    <a:lnTo>
                      <a:pt x="521589" y="0"/>
                    </a:lnTo>
                    <a:lnTo>
                      <a:pt x="0" y="903351"/>
                    </a:lnTo>
                    <a:lnTo>
                      <a:pt x="743141" y="901541"/>
                    </a:lnTo>
                    <a:lnTo>
                      <a:pt x="893636" y="640842"/>
                    </a:lnTo>
                    <a:close/>
                  </a:path>
                </a:pathLst>
              </a:custGeom>
              <a:solidFill>
                <a:schemeClr val="accent2"/>
              </a:solidFill>
              <a:ln w="0" cap="flat">
                <a:noFill/>
                <a:prstDash val="solid"/>
                <a:miter/>
              </a:ln>
            </p:spPr>
            <p:txBody>
              <a:bodyPr rtlCol="0" anchor="ctr"/>
              <a:lstStyle/>
              <a:p>
                <a:pPr rtl="0"/>
                <a:endParaRPr lang="en-US">
                  <a:ea typeface="Meiryo" panose="020B0604030504040204" pitchFamily="34" charset="-128"/>
                </a:endParaRPr>
              </a:p>
            </p:txBody>
          </p:sp>
          <p:sp>
            <p:nvSpPr>
              <p:cNvPr id="46" name="Freeform: Shape 45">
                <a:extLst>
                  <a:ext uri="{FF2B5EF4-FFF2-40B4-BE49-F238E27FC236}">
                    <a16:creationId xmlns:a16="http://schemas.microsoft.com/office/drawing/2014/main" id="{A41F95DA-3EEF-54FD-F7F1-791F60D14FB8}"/>
                  </a:ext>
                </a:extLst>
              </p:cNvPr>
              <p:cNvSpPr/>
              <p:nvPr/>
            </p:nvSpPr>
            <p:spPr>
              <a:xfrm>
                <a:off x="4045934" y="2899504"/>
                <a:ext cx="1052417" cy="642651"/>
              </a:xfrm>
              <a:custGeom>
                <a:avLst/>
                <a:gdLst>
                  <a:gd name="connsiteX0" fmla="*/ 368903 w 1052417"/>
                  <a:gd name="connsiteY0" fmla="*/ 0 h 642651"/>
                  <a:gd name="connsiteX1" fmla="*/ 0 w 1052417"/>
                  <a:gd name="connsiteY1" fmla="*/ 642652 h 642651"/>
                  <a:gd name="connsiteX2" fmla="*/ 1052417 w 1052417"/>
                  <a:gd name="connsiteY2" fmla="*/ 642652 h 642651"/>
                  <a:gd name="connsiteX3" fmla="*/ 679323 w 1052417"/>
                  <a:gd name="connsiteY3" fmla="*/ 0 h 642651"/>
                  <a:gd name="connsiteX4" fmla="*/ 368903 w 1052417"/>
                  <a:gd name="connsiteY4" fmla="*/ 0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17" h="642651">
                    <a:moveTo>
                      <a:pt x="368903" y="0"/>
                    </a:moveTo>
                    <a:lnTo>
                      <a:pt x="0" y="642652"/>
                    </a:lnTo>
                    <a:lnTo>
                      <a:pt x="1052417" y="642652"/>
                    </a:lnTo>
                    <a:lnTo>
                      <a:pt x="679323" y="0"/>
                    </a:lnTo>
                    <a:lnTo>
                      <a:pt x="368903" y="0"/>
                    </a:lnTo>
                    <a:close/>
                  </a:path>
                </a:pathLst>
              </a:custGeom>
              <a:solidFill>
                <a:schemeClr val="accent6"/>
              </a:solidFill>
              <a:ln w="0" cap="flat">
                <a:noFill/>
                <a:prstDash val="solid"/>
                <a:miter/>
              </a:ln>
            </p:spPr>
            <p:txBody>
              <a:bodyPr rtlCol="0" anchor="ctr"/>
              <a:lstStyle/>
              <a:p>
                <a:pPr rtl="0"/>
                <a:endParaRPr lang="en-US">
                  <a:ea typeface="Meiryo" panose="020B0604030504040204" pitchFamily="34" charset="-128"/>
                </a:endParaRPr>
              </a:p>
            </p:txBody>
          </p:sp>
          <p:sp>
            <p:nvSpPr>
              <p:cNvPr id="47" name="Freeform: Shape 46">
                <a:extLst>
                  <a:ext uri="{FF2B5EF4-FFF2-40B4-BE49-F238E27FC236}">
                    <a16:creationId xmlns:a16="http://schemas.microsoft.com/office/drawing/2014/main" id="{7B67AE60-D92C-B3B7-56A1-2481723936E0}"/>
                  </a:ext>
                </a:extLst>
              </p:cNvPr>
              <p:cNvSpPr/>
              <p:nvPr/>
            </p:nvSpPr>
            <p:spPr>
              <a:xfrm>
                <a:off x="4046029" y="1604962"/>
                <a:ext cx="1039939" cy="642651"/>
              </a:xfrm>
              <a:custGeom>
                <a:avLst/>
                <a:gdLst>
                  <a:gd name="connsiteX0" fmla="*/ 671036 w 1039939"/>
                  <a:gd name="connsiteY0" fmla="*/ 642652 h 642651"/>
                  <a:gd name="connsiteX1" fmla="*/ 1039940 w 1039939"/>
                  <a:gd name="connsiteY1" fmla="*/ 0 h 642651"/>
                  <a:gd name="connsiteX2" fmla="*/ 0 w 1039939"/>
                  <a:gd name="connsiteY2" fmla="*/ 0 h 642651"/>
                  <a:gd name="connsiteX3" fmla="*/ 373094 w 1039939"/>
                  <a:gd name="connsiteY3" fmla="*/ 642652 h 642651"/>
                  <a:gd name="connsiteX4" fmla="*/ 671036 w 1039939"/>
                  <a:gd name="connsiteY4" fmla="*/ 642652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939" h="642651">
                    <a:moveTo>
                      <a:pt x="671036" y="642652"/>
                    </a:moveTo>
                    <a:lnTo>
                      <a:pt x="1039940" y="0"/>
                    </a:lnTo>
                    <a:lnTo>
                      <a:pt x="0" y="0"/>
                    </a:lnTo>
                    <a:lnTo>
                      <a:pt x="373094" y="642652"/>
                    </a:lnTo>
                    <a:lnTo>
                      <a:pt x="671036" y="642652"/>
                    </a:lnTo>
                    <a:close/>
                  </a:path>
                </a:pathLst>
              </a:custGeom>
              <a:solidFill>
                <a:schemeClr val="accent3"/>
              </a:solidFill>
              <a:ln w="0" cap="flat">
                <a:noFill/>
                <a:prstDash val="solid"/>
                <a:miter/>
              </a:ln>
            </p:spPr>
            <p:txBody>
              <a:bodyPr rtlCol="0" anchor="ctr"/>
              <a:lstStyle/>
              <a:p>
                <a:pPr rtl="0"/>
                <a:endParaRPr lang="en-US">
                  <a:ea typeface="Meiryo" panose="020B0604030504040204" pitchFamily="34" charset="-128"/>
                </a:endParaRPr>
              </a:p>
            </p:txBody>
          </p:sp>
          <p:sp>
            <p:nvSpPr>
              <p:cNvPr id="48" name="Freeform: Shape 47">
                <a:extLst>
                  <a:ext uri="{FF2B5EF4-FFF2-40B4-BE49-F238E27FC236}">
                    <a16:creationId xmlns:a16="http://schemas.microsoft.com/office/drawing/2014/main" id="{5BBFF4DE-8330-BDDA-44C0-1919C39DADEB}"/>
                  </a:ext>
                </a:extLst>
              </p:cNvPr>
              <p:cNvSpPr/>
              <p:nvPr/>
            </p:nvSpPr>
            <p:spPr>
              <a:xfrm>
                <a:off x="3467100" y="2600324"/>
                <a:ext cx="894683" cy="910494"/>
              </a:xfrm>
              <a:custGeom>
                <a:avLst/>
                <a:gdLst>
                  <a:gd name="connsiteX0" fmla="*/ 741045 w 894683"/>
                  <a:gd name="connsiteY0" fmla="*/ 0 h 910494"/>
                  <a:gd name="connsiteX1" fmla="*/ 0 w 894683"/>
                  <a:gd name="connsiteY1" fmla="*/ 1810 h 910494"/>
                  <a:gd name="connsiteX2" fmla="*/ 524637 w 894683"/>
                  <a:gd name="connsiteY2" fmla="*/ 910495 h 910494"/>
                  <a:gd name="connsiteX3" fmla="*/ 894683 w 894683"/>
                  <a:gd name="connsiteY3" fmla="*/ 266129 h 910494"/>
                  <a:gd name="connsiteX4" fmla="*/ 741045 w 894683"/>
                  <a:gd name="connsiteY4" fmla="*/ 0 h 91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3" h="910494">
                    <a:moveTo>
                      <a:pt x="741045" y="0"/>
                    </a:moveTo>
                    <a:lnTo>
                      <a:pt x="0" y="1810"/>
                    </a:lnTo>
                    <a:lnTo>
                      <a:pt x="524637" y="910495"/>
                    </a:lnTo>
                    <a:lnTo>
                      <a:pt x="894683" y="266129"/>
                    </a:lnTo>
                    <a:lnTo>
                      <a:pt x="741045" y="0"/>
                    </a:lnTo>
                    <a:close/>
                  </a:path>
                </a:pathLst>
              </a:custGeom>
              <a:solidFill>
                <a:schemeClr val="accent1"/>
              </a:solidFill>
              <a:ln w="0" cap="flat">
                <a:noFill/>
                <a:prstDash val="solid"/>
                <a:miter/>
              </a:ln>
            </p:spPr>
            <p:txBody>
              <a:bodyPr rtlCol="0" anchor="ctr"/>
              <a:lstStyle/>
              <a:p>
                <a:pPr rtl="0"/>
                <a:endParaRPr lang="en-US">
                  <a:ea typeface="Meiryo" panose="020B0604030504040204" pitchFamily="34" charset="-128"/>
                </a:endParaRPr>
              </a:p>
            </p:txBody>
          </p:sp>
          <p:sp>
            <p:nvSpPr>
              <p:cNvPr id="49" name="Freeform: Shape 48">
                <a:extLst>
                  <a:ext uri="{FF2B5EF4-FFF2-40B4-BE49-F238E27FC236}">
                    <a16:creationId xmlns:a16="http://schemas.microsoft.com/office/drawing/2014/main" id="{B2183919-5504-1E74-AA70-54CBCAF9E05B}"/>
                  </a:ext>
                </a:extLst>
              </p:cNvPr>
              <p:cNvSpPr/>
              <p:nvPr/>
            </p:nvSpPr>
            <p:spPr>
              <a:xfrm>
                <a:off x="4777358" y="2596705"/>
                <a:ext cx="896778" cy="908780"/>
              </a:xfrm>
              <a:custGeom>
                <a:avLst/>
                <a:gdLst>
                  <a:gd name="connsiteX0" fmla="*/ 0 w 896778"/>
                  <a:gd name="connsiteY0" fmla="*/ 267938 h 908780"/>
                  <a:gd name="connsiteX1" fmla="*/ 372046 w 896778"/>
                  <a:gd name="connsiteY1" fmla="*/ 908780 h 908780"/>
                  <a:gd name="connsiteX2" fmla="*/ 896779 w 896778"/>
                  <a:gd name="connsiteY2" fmla="*/ 0 h 908780"/>
                  <a:gd name="connsiteX3" fmla="*/ 153638 w 896778"/>
                  <a:gd name="connsiteY3" fmla="*/ 1810 h 908780"/>
                  <a:gd name="connsiteX4" fmla="*/ 0 w 896778"/>
                  <a:gd name="connsiteY4" fmla="*/ 267938 h 90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78" h="908780">
                    <a:moveTo>
                      <a:pt x="0" y="267938"/>
                    </a:moveTo>
                    <a:lnTo>
                      <a:pt x="372046" y="908780"/>
                    </a:lnTo>
                    <a:lnTo>
                      <a:pt x="896779" y="0"/>
                    </a:lnTo>
                    <a:lnTo>
                      <a:pt x="153638" y="1810"/>
                    </a:lnTo>
                    <a:lnTo>
                      <a:pt x="0" y="267938"/>
                    </a:lnTo>
                    <a:close/>
                  </a:path>
                </a:pathLst>
              </a:custGeom>
              <a:solidFill>
                <a:schemeClr val="accent5"/>
              </a:solidFill>
              <a:ln w="0" cap="flat">
                <a:noFill/>
                <a:prstDash val="solid"/>
                <a:miter/>
              </a:ln>
            </p:spPr>
            <p:txBody>
              <a:bodyPr rtlCol="0" anchor="ctr"/>
              <a:lstStyle/>
              <a:p>
                <a:pPr rtl="0"/>
                <a:endParaRPr lang="en-US">
                  <a:ea typeface="Meiryo" panose="020B0604030504040204" pitchFamily="34" charset="-128"/>
                </a:endParaRPr>
              </a:p>
            </p:txBody>
          </p:sp>
        </p:grpSp>
        <p:grpSp>
          <p:nvGrpSpPr>
            <p:cNvPr id="124" name="Group 123">
              <a:extLst>
                <a:ext uri="{FF2B5EF4-FFF2-40B4-BE49-F238E27FC236}">
                  <a16:creationId xmlns:a16="http://schemas.microsoft.com/office/drawing/2014/main" id="{7C1E3E7F-B9AB-ADD1-D775-205E9A9170A9}"/>
                </a:ext>
              </a:extLst>
            </p:cNvPr>
            <p:cNvGrpSpPr/>
            <p:nvPr/>
          </p:nvGrpSpPr>
          <p:grpSpPr>
            <a:xfrm>
              <a:off x="3519306" y="2209510"/>
              <a:ext cx="550364" cy="550364"/>
              <a:chOff x="3519306" y="2209510"/>
              <a:chExt cx="550364" cy="550364"/>
            </a:xfrm>
          </p:grpSpPr>
          <p:sp>
            <p:nvSpPr>
              <p:cNvPr id="58" name="Oval 57">
                <a:extLst>
                  <a:ext uri="{FF2B5EF4-FFF2-40B4-BE49-F238E27FC236}">
                    <a16:creationId xmlns:a16="http://schemas.microsoft.com/office/drawing/2014/main" id="{12FCED67-9516-62B2-4859-2498CCB41E75}"/>
                  </a:ext>
                </a:extLst>
              </p:cNvPr>
              <p:cNvSpPr/>
              <p:nvPr/>
            </p:nvSpPr>
            <p:spPr>
              <a:xfrm>
                <a:off x="3519306" y="2209510"/>
                <a:ext cx="550364" cy="550364"/>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64" name="Graphic 95">
                <a:extLst>
                  <a:ext uri="{FF2B5EF4-FFF2-40B4-BE49-F238E27FC236}">
                    <a16:creationId xmlns:a16="http://schemas.microsoft.com/office/drawing/2014/main" id="{D2AE02CB-7F70-F600-BB0E-745290EA4B9E}"/>
                  </a:ext>
                </a:extLst>
              </p:cNvPr>
              <p:cNvGrpSpPr>
                <a:grpSpLocks noChangeAspect="1"/>
              </p:cNvGrpSpPr>
              <p:nvPr/>
            </p:nvGrpSpPr>
            <p:grpSpPr>
              <a:xfrm>
                <a:off x="3628343" y="2383227"/>
                <a:ext cx="332290" cy="202930"/>
                <a:chOff x="2403992" y="1247775"/>
                <a:chExt cx="4335897" cy="2647950"/>
              </a:xfrm>
              <a:solidFill>
                <a:schemeClr val="tx1"/>
              </a:solidFill>
            </p:grpSpPr>
            <p:sp>
              <p:nvSpPr>
                <p:cNvPr id="65" name="Freeform 97">
                  <a:extLst>
                    <a:ext uri="{FF2B5EF4-FFF2-40B4-BE49-F238E27FC236}">
                      <a16:creationId xmlns:a16="http://schemas.microsoft.com/office/drawing/2014/main" id="{FEA2926C-A2A8-9BF1-B9E5-19BA7B9FC68B}"/>
                    </a:ext>
                  </a:extLst>
                </p:cNvPr>
                <p:cNvSpPr/>
                <p:nvPr/>
              </p:nvSpPr>
              <p:spPr>
                <a:xfrm>
                  <a:off x="2403992" y="1247775"/>
                  <a:ext cx="4335897" cy="2647950"/>
                </a:xfrm>
                <a:custGeom>
                  <a:avLst/>
                  <a:gdLst>
                    <a:gd name="connsiteX0" fmla="*/ 4288272 w 4335897"/>
                    <a:gd name="connsiteY0" fmla="*/ 1271588 h 2647950"/>
                    <a:gd name="connsiteX1" fmla="*/ 4082532 w 4335897"/>
                    <a:gd name="connsiteY1" fmla="*/ 1271588 h 2647950"/>
                    <a:gd name="connsiteX2" fmla="*/ 4082532 w 4335897"/>
                    <a:gd name="connsiteY2" fmla="*/ 1031558 h 2647950"/>
                    <a:gd name="connsiteX3" fmla="*/ 3863457 w 4335897"/>
                    <a:gd name="connsiteY3" fmla="*/ 812483 h 2647950"/>
                    <a:gd name="connsiteX4" fmla="*/ 3794877 w 4335897"/>
                    <a:gd name="connsiteY4" fmla="*/ 823913 h 2647950"/>
                    <a:gd name="connsiteX5" fmla="*/ 3794877 w 4335897"/>
                    <a:gd name="connsiteY5" fmla="*/ 200025 h 2647950"/>
                    <a:gd name="connsiteX6" fmla="*/ 3594852 w 4335897"/>
                    <a:gd name="connsiteY6" fmla="*/ 0 h 2647950"/>
                    <a:gd name="connsiteX7" fmla="*/ 646865 w 4335897"/>
                    <a:gd name="connsiteY7" fmla="*/ 0 h 2647950"/>
                    <a:gd name="connsiteX8" fmla="*/ 446840 w 4335897"/>
                    <a:gd name="connsiteY8" fmla="*/ 200025 h 2647950"/>
                    <a:gd name="connsiteX9" fmla="*/ 446840 w 4335897"/>
                    <a:gd name="connsiteY9" fmla="*/ 2338388 h 2647950"/>
                    <a:gd name="connsiteX10" fmla="*/ 123942 w 4335897"/>
                    <a:gd name="connsiteY10" fmla="*/ 2338388 h 2647950"/>
                    <a:gd name="connsiteX11" fmla="*/ 7737 w 4335897"/>
                    <a:gd name="connsiteY11" fmla="*/ 2419350 h 2647950"/>
                    <a:gd name="connsiteX12" fmla="*/ 43932 w 4335897"/>
                    <a:gd name="connsiteY12" fmla="*/ 2556510 h 2647950"/>
                    <a:gd name="connsiteX13" fmla="*/ 50600 w 4335897"/>
                    <a:gd name="connsiteY13" fmla="*/ 2561273 h 2647950"/>
                    <a:gd name="connsiteX14" fmla="*/ 182997 w 4335897"/>
                    <a:gd name="connsiteY14" fmla="*/ 2641283 h 2647950"/>
                    <a:gd name="connsiteX15" fmla="*/ 207762 w 4335897"/>
                    <a:gd name="connsiteY15" fmla="*/ 2647950 h 2647950"/>
                    <a:gd name="connsiteX16" fmla="*/ 4021572 w 4335897"/>
                    <a:gd name="connsiteY16" fmla="*/ 2647950 h 2647950"/>
                    <a:gd name="connsiteX17" fmla="*/ 4043480 w 4335897"/>
                    <a:gd name="connsiteY17" fmla="*/ 2642235 h 2647950"/>
                    <a:gd name="connsiteX18" fmla="*/ 4183497 w 4335897"/>
                    <a:gd name="connsiteY18" fmla="*/ 2567940 h 2647950"/>
                    <a:gd name="connsiteX19" fmla="*/ 4187307 w 4335897"/>
                    <a:gd name="connsiteY19" fmla="*/ 2565083 h 2647950"/>
                    <a:gd name="connsiteX20" fmla="*/ 4236837 w 4335897"/>
                    <a:gd name="connsiteY20" fmla="*/ 2426018 h 2647950"/>
                    <a:gd name="connsiteX21" fmla="*/ 4118727 w 4335897"/>
                    <a:gd name="connsiteY21" fmla="*/ 2338388 h 2647950"/>
                    <a:gd name="connsiteX22" fmla="*/ 3795830 w 4335897"/>
                    <a:gd name="connsiteY22" fmla="*/ 2338388 h 2647950"/>
                    <a:gd name="connsiteX23" fmla="*/ 3795830 w 4335897"/>
                    <a:gd name="connsiteY23" fmla="*/ 2016443 h 2647950"/>
                    <a:gd name="connsiteX24" fmla="*/ 4288272 w 4335897"/>
                    <a:gd name="connsiteY24" fmla="*/ 2016443 h 2647950"/>
                    <a:gd name="connsiteX25" fmla="*/ 4335897 w 4335897"/>
                    <a:gd name="connsiteY25" fmla="*/ 1968818 h 2647950"/>
                    <a:gd name="connsiteX26" fmla="*/ 4335897 w 4335897"/>
                    <a:gd name="connsiteY26" fmla="*/ 1319213 h 2647950"/>
                    <a:gd name="connsiteX27" fmla="*/ 4288272 w 4335897"/>
                    <a:gd name="connsiteY27" fmla="*/ 1271588 h 2647950"/>
                    <a:gd name="connsiteX28" fmla="*/ 3987282 w 4335897"/>
                    <a:gd name="connsiteY28" fmla="*/ 1031558 h 2647950"/>
                    <a:gd name="connsiteX29" fmla="*/ 3987282 w 4335897"/>
                    <a:gd name="connsiteY29" fmla="*/ 1271588 h 2647950"/>
                    <a:gd name="connsiteX30" fmla="*/ 3740585 w 4335897"/>
                    <a:gd name="connsiteY30" fmla="*/ 1271588 h 2647950"/>
                    <a:gd name="connsiteX31" fmla="*/ 3740585 w 4335897"/>
                    <a:gd name="connsiteY31" fmla="*/ 1031558 h 2647950"/>
                    <a:gd name="connsiteX32" fmla="*/ 3864410 w 4335897"/>
                    <a:gd name="connsiteY32" fmla="*/ 907733 h 2647950"/>
                    <a:gd name="connsiteX33" fmla="*/ 3987282 w 4335897"/>
                    <a:gd name="connsiteY33" fmla="*/ 1031558 h 2647950"/>
                    <a:gd name="connsiteX34" fmla="*/ 4146350 w 4335897"/>
                    <a:gd name="connsiteY34" fmla="*/ 2453640 h 2647950"/>
                    <a:gd name="connsiteX35" fmla="*/ 4136825 w 4335897"/>
                    <a:gd name="connsiteY35" fmla="*/ 2484120 h 2647950"/>
                    <a:gd name="connsiteX36" fmla="*/ 4010142 w 4335897"/>
                    <a:gd name="connsiteY36" fmla="*/ 2551748 h 2647950"/>
                    <a:gd name="connsiteX37" fmla="*/ 221097 w 4335897"/>
                    <a:gd name="connsiteY37" fmla="*/ 2551748 h 2647950"/>
                    <a:gd name="connsiteX38" fmla="*/ 103940 w 4335897"/>
                    <a:gd name="connsiteY38" fmla="*/ 2481263 h 2647950"/>
                    <a:gd name="connsiteX39" fmla="*/ 98225 w 4335897"/>
                    <a:gd name="connsiteY39" fmla="*/ 2451735 h 2647950"/>
                    <a:gd name="connsiteX40" fmla="*/ 124895 w 4335897"/>
                    <a:gd name="connsiteY40" fmla="*/ 2432685 h 2647950"/>
                    <a:gd name="connsiteX41" fmla="*/ 4119680 w 4335897"/>
                    <a:gd name="connsiteY41" fmla="*/ 2432685 h 2647950"/>
                    <a:gd name="connsiteX42" fmla="*/ 4146350 w 4335897"/>
                    <a:gd name="connsiteY42" fmla="*/ 2453640 h 2647950"/>
                    <a:gd name="connsiteX43" fmla="*/ 3700580 w 4335897"/>
                    <a:gd name="connsiteY43" fmla="*/ 2338388 h 2647950"/>
                    <a:gd name="connsiteX44" fmla="*/ 542090 w 4335897"/>
                    <a:gd name="connsiteY44" fmla="*/ 2338388 h 2647950"/>
                    <a:gd name="connsiteX45" fmla="*/ 542090 w 4335897"/>
                    <a:gd name="connsiteY45" fmla="*/ 200025 h 2647950"/>
                    <a:gd name="connsiteX46" fmla="*/ 646865 w 4335897"/>
                    <a:gd name="connsiteY46" fmla="*/ 95250 h 2647950"/>
                    <a:gd name="connsiteX47" fmla="*/ 3595805 w 4335897"/>
                    <a:gd name="connsiteY47" fmla="*/ 95250 h 2647950"/>
                    <a:gd name="connsiteX48" fmla="*/ 3700580 w 4335897"/>
                    <a:gd name="connsiteY48" fmla="*/ 200025 h 2647950"/>
                    <a:gd name="connsiteX49" fmla="*/ 3700580 w 4335897"/>
                    <a:gd name="connsiteY49" fmla="*/ 886778 h 2647950"/>
                    <a:gd name="connsiteX50" fmla="*/ 3645335 w 4335897"/>
                    <a:gd name="connsiteY50" fmla="*/ 1031558 h 2647950"/>
                    <a:gd name="connsiteX51" fmla="*/ 3645335 w 4335897"/>
                    <a:gd name="connsiteY51" fmla="*/ 1271588 h 2647950"/>
                    <a:gd name="connsiteX52" fmla="*/ 3571040 w 4335897"/>
                    <a:gd name="connsiteY52" fmla="*/ 1271588 h 2647950"/>
                    <a:gd name="connsiteX53" fmla="*/ 3571040 w 4335897"/>
                    <a:gd name="connsiteY53" fmla="*/ 249555 h 2647950"/>
                    <a:gd name="connsiteX54" fmla="*/ 3532940 w 4335897"/>
                    <a:gd name="connsiteY54" fmla="*/ 211455 h 2647950"/>
                    <a:gd name="connsiteX55" fmla="*/ 708777 w 4335897"/>
                    <a:gd name="connsiteY55" fmla="*/ 211455 h 2647950"/>
                    <a:gd name="connsiteX56" fmla="*/ 670677 w 4335897"/>
                    <a:gd name="connsiteY56" fmla="*/ 249555 h 2647950"/>
                    <a:gd name="connsiteX57" fmla="*/ 670677 w 4335897"/>
                    <a:gd name="connsiteY57" fmla="*/ 2173605 h 2647950"/>
                    <a:gd name="connsiteX58" fmla="*/ 708777 w 4335897"/>
                    <a:gd name="connsiteY58" fmla="*/ 2211705 h 2647950"/>
                    <a:gd name="connsiteX59" fmla="*/ 3532940 w 4335897"/>
                    <a:gd name="connsiteY59" fmla="*/ 2211705 h 2647950"/>
                    <a:gd name="connsiteX60" fmla="*/ 3571040 w 4335897"/>
                    <a:gd name="connsiteY60" fmla="*/ 2173605 h 2647950"/>
                    <a:gd name="connsiteX61" fmla="*/ 3571040 w 4335897"/>
                    <a:gd name="connsiteY61" fmla="*/ 2017395 h 2647950"/>
                    <a:gd name="connsiteX62" fmla="*/ 3700580 w 4335897"/>
                    <a:gd name="connsiteY62" fmla="*/ 2017395 h 2647950"/>
                    <a:gd name="connsiteX63" fmla="*/ 3700580 w 4335897"/>
                    <a:gd name="connsiteY63" fmla="*/ 2338388 h 2647950"/>
                    <a:gd name="connsiteX64" fmla="*/ 3439595 w 4335897"/>
                    <a:gd name="connsiteY64" fmla="*/ 2016443 h 2647950"/>
                    <a:gd name="connsiteX65" fmla="*/ 3494840 w 4335897"/>
                    <a:gd name="connsiteY65" fmla="*/ 2016443 h 2647950"/>
                    <a:gd name="connsiteX66" fmla="*/ 3494840 w 4335897"/>
                    <a:gd name="connsiteY66" fmla="*/ 2134553 h 2647950"/>
                    <a:gd name="connsiteX67" fmla="*/ 746877 w 4335897"/>
                    <a:gd name="connsiteY67" fmla="*/ 2134553 h 2647950"/>
                    <a:gd name="connsiteX68" fmla="*/ 746877 w 4335897"/>
                    <a:gd name="connsiteY68" fmla="*/ 286703 h 2647950"/>
                    <a:gd name="connsiteX69" fmla="*/ 3494840 w 4335897"/>
                    <a:gd name="connsiteY69" fmla="*/ 286703 h 2647950"/>
                    <a:gd name="connsiteX70" fmla="*/ 3494840 w 4335897"/>
                    <a:gd name="connsiteY70" fmla="*/ 1271588 h 2647950"/>
                    <a:gd name="connsiteX71" fmla="*/ 3439595 w 4335897"/>
                    <a:gd name="connsiteY71" fmla="*/ 1271588 h 2647950"/>
                    <a:gd name="connsiteX72" fmla="*/ 3391970 w 4335897"/>
                    <a:gd name="connsiteY72" fmla="*/ 1319213 h 2647950"/>
                    <a:gd name="connsiteX73" fmla="*/ 3391970 w 4335897"/>
                    <a:gd name="connsiteY73" fmla="*/ 1968818 h 2647950"/>
                    <a:gd name="connsiteX74" fmla="*/ 3439595 w 4335897"/>
                    <a:gd name="connsiteY74" fmla="*/ 2016443 h 2647950"/>
                    <a:gd name="connsiteX75" fmla="*/ 4240647 w 4335897"/>
                    <a:gd name="connsiteY75" fmla="*/ 1921193 h 2647950"/>
                    <a:gd name="connsiteX76" fmla="*/ 3487220 w 4335897"/>
                    <a:gd name="connsiteY76" fmla="*/ 1921193 h 2647950"/>
                    <a:gd name="connsiteX77" fmla="*/ 3487220 w 4335897"/>
                    <a:gd name="connsiteY77" fmla="*/ 1366838 h 2647950"/>
                    <a:gd name="connsiteX78" fmla="*/ 4240647 w 4335897"/>
                    <a:gd name="connsiteY78" fmla="*/ 1366838 h 2647950"/>
                    <a:gd name="connsiteX79" fmla="*/ 4240647 w 4335897"/>
                    <a:gd name="connsiteY79" fmla="*/ 192119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5897" h="2647950">
                      <a:moveTo>
                        <a:pt x="4288272" y="1271588"/>
                      </a:moveTo>
                      <a:lnTo>
                        <a:pt x="4082532" y="1271588"/>
                      </a:lnTo>
                      <a:lnTo>
                        <a:pt x="4082532" y="1031558"/>
                      </a:lnTo>
                      <a:cubicBezTo>
                        <a:pt x="4082532" y="910590"/>
                        <a:pt x="3984425" y="812483"/>
                        <a:pt x="3863457" y="812483"/>
                      </a:cubicBezTo>
                      <a:cubicBezTo>
                        <a:pt x="3839645" y="812483"/>
                        <a:pt x="3816785" y="816293"/>
                        <a:pt x="3794877" y="823913"/>
                      </a:cubicBezTo>
                      <a:lnTo>
                        <a:pt x="3794877" y="200025"/>
                      </a:lnTo>
                      <a:cubicBezTo>
                        <a:pt x="3794877" y="89535"/>
                        <a:pt x="3705342" y="0"/>
                        <a:pt x="3594852"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3650"/>
                        <a:pt x="4253030" y="2479358"/>
                        <a:pt x="4236837" y="2426018"/>
                      </a:cubicBezTo>
                      <a:cubicBezTo>
                        <a:pt x="4220645" y="2372678"/>
                        <a:pt x="4173972" y="2338388"/>
                        <a:pt x="4118727" y="2338388"/>
                      </a:cubicBezTo>
                      <a:lnTo>
                        <a:pt x="3795830" y="2338388"/>
                      </a:lnTo>
                      <a:lnTo>
                        <a:pt x="3795830" y="2016443"/>
                      </a:lnTo>
                      <a:lnTo>
                        <a:pt x="4288272" y="2016443"/>
                      </a:lnTo>
                      <a:cubicBezTo>
                        <a:pt x="4314942" y="2016443"/>
                        <a:pt x="4335897" y="1995488"/>
                        <a:pt x="4335897" y="1968818"/>
                      </a:cubicBezTo>
                      <a:lnTo>
                        <a:pt x="4335897" y="1319213"/>
                      </a:lnTo>
                      <a:cubicBezTo>
                        <a:pt x="4335897" y="1293495"/>
                        <a:pt x="4314942" y="1271588"/>
                        <a:pt x="4288272" y="1271588"/>
                      </a:cubicBezTo>
                      <a:close/>
                      <a:moveTo>
                        <a:pt x="3987282" y="1031558"/>
                      </a:moveTo>
                      <a:lnTo>
                        <a:pt x="3987282" y="1271588"/>
                      </a:lnTo>
                      <a:lnTo>
                        <a:pt x="3740585" y="1271588"/>
                      </a:lnTo>
                      <a:lnTo>
                        <a:pt x="3740585" y="1031558"/>
                      </a:lnTo>
                      <a:cubicBezTo>
                        <a:pt x="3740585" y="963930"/>
                        <a:pt x="3795830" y="907733"/>
                        <a:pt x="3864410" y="907733"/>
                      </a:cubicBezTo>
                      <a:cubicBezTo>
                        <a:pt x="3932990" y="907733"/>
                        <a:pt x="3987282" y="962978"/>
                        <a:pt x="3987282" y="1031558"/>
                      </a:cubicBezTo>
                      <a:close/>
                      <a:moveTo>
                        <a:pt x="4146350" y="2453640"/>
                      </a:moveTo>
                      <a:cubicBezTo>
                        <a:pt x="4148255" y="2459355"/>
                        <a:pt x="4150160" y="2473643"/>
                        <a:pt x="4136825" y="2484120"/>
                      </a:cubicBezTo>
                      <a:lnTo>
                        <a:pt x="4010142" y="2551748"/>
                      </a:lnTo>
                      <a:lnTo>
                        <a:pt x="221097" y="2551748"/>
                      </a:lnTo>
                      <a:lnTo>
                        <a:pt x="103940" y="2481263"/>
                      </a:lnTo>
                      <a:cubicBezTo>
                        <a:pt x="92510" y="2469833"/>
                        <a:pt x="96320" y="2457450"/>
                        <a:pt x="98225" y="2451735"/>
                      </a:cubicBezTo>
                      <a:cubicBezTo>
                        <a:pt x="100130" y="2446020"/>
                        <a:pt x="106797" y="2432685"/>
                        <a:pt x="124895" y="2432685"/>
                      </a:cubicBezTo>
                      <a:lnTo>
                        <a:pt x="4119680" y="2432685"/>
                      </a:lnTo>
                      <a:cubicBezTo>
                        <a:pt x="4137777" y="2433638"/>
                        <a:pt x="4144445" y="2447925"/>
                        <a:pt x="4146350" y="2453640"/>
                      </a:cubicBezTo>
                      <a:close/>
                      <a:moveTo>
                        <a:pt x="3700580" y="2338388"/>
                      </a:moveTo>
                      <a:lnTo>
                        <a:pt x="542090" y="2338388"/>
                      </a:lnTo>
                      <a:lnTo>
                        <a:pt x="542090" y="200025"/>
                      </a:lnTo>
                      <a:cubicBezTo>
                        <a:pt x="542090" y="141923"/>
                        <a:pt x="588762" y="95250"/>
                        <a:pt x="646865" y="95250"/>
                      </a:cubicBezTo>
                      <a:lnTo>
                        <a:pt x="3595805" y="95250"/>
                      </a:lnTo>
                      <a:cubicBezTo>
                        <a:pt x="3653907" y="95250"/>
                        <a:pt x="3700580" y="141923"/>
                        <a:pt x="3700580" y="200025"/>
                      </a:cubicBezTo>
                      <a:lnTo>
                        <a:pt x="3700580" y="886778"/>
                      </a:lnTo>
                      <a:cubicBezTo>
                        <a:pt x="3666290" y="925830"/>
                        <a:pt x="3645335" y="976313"/>
                        <a:pt x="3645335" y="1031558"/>
                      </a:cubicBezTo>
                      <a:lnTo>
                        <a:pt x="3645335" y="1271588"/>
                      </a:lnTo>
                      <a:lnTo>
                        <a:pt x="3571040" y="1271588"/>
                      </a:lnTo>
                      <a:lnTo>
                        <a:pt x="3571040" y="249555"/>
                      </a:lnTo>
                      <a:cubicBezTo>
                        <a:pt x="3571040" y="228600"/>
                        <a:pt x="3553895" y="211455"/>
                        <a:pt x="3532940" y="211455"/>
                      </a:cubicBezTo>
                      <a:lnTo>
                        <a:pt x="708777" y="211455"/>
                      </a:lnTo>
                      <a:cubicBezTo>
                        <a:pt x="687822" y="211455"/>
                        <a:pt x="670677" y="228600"/>
                        <a:pt x="670677" y="249555"/>
                      </a:cubicBezTo>
                      <a:lnTo>
                        <a:pt x="670677" y="2173605"/>
                      </a:lnTo>
                      <a:cubicBezTo>
                        <a:pt x="670677" y="2194560"/>
                        <a:pt x="687822" y="2211705"/>
                        <a:pt x="708777" y="2211705"/>
                      </a:cubicBezTo>
                      <a:lnTo>
                        <a:pt x="3532940" y="2211705"/>
                      </a:lnTo>
                      <a:cubicBezTo>
                        <a:pt x="3553895" y="2211705"/>
                        <a:pt x="3571040" y="2194560"/>
                        <a:pt x="3571040" y="2173605"/>
                      </a:cubicBezTo>
                      <a:lnTo>
                        <a:pt x="3571040" y="2017395"/>
                      </a:lnTo>
                      <a:lnTo>
                        <a:pt x="3700580" y="2017395"/>
                      </a:lnTo>
                      <a:lnTo>
                        <a:pt x="3700580" y="2338388"/>
                      </a:lnTo>
                      <a:close/>
                      <a:moveTo>
                        <a:pt x="3439595" y="2016443"/>
                      </a:moveTo>
                      <a:lnTo>
                        <a:pt x="3494840" y="2016443"/>
                      </a:lnTo>
                      <a:lnTo>
                        <a:pt x="3494840" y="2134553"/>
                      </a:lnTo>
                      <a:lnTo>
                        <a:pt x="746877" y="2134553"/>
                      </a:lnTo>
                      <a:lnTo>
                        <a:pt x="746877" y="286703"/>
                      </a:lnTo>
                      <a:lnTo>
                        <a:pt x="3494840" y="286703"/>
                      </a:lnTo>
                      <a:lnTo>
                        <a:pt x="3494840" y="1271588"/>
                      </a:lnTo>
                      <a:lnTo>
                        <a:pt x="3439595" y="1271588"/>
                      </a:lnTo>
                      <a:cubicBezTo>
                        <a:pt x="3412925" y="1271588"/>
                        <a:pt x="3391970" y="1292543"/>
                        <a:pt x="3391970" y="1319213"/>
                      </a:cubicBezTo>
                      <a:lnTo>
                        <a:pt x="3391970" y="1968818"/>
                      </a:lnTo>
                      <a:cubicBezTo>
                        <a:pt x="3391970" y="1995488"/>
                        <a:pt x="3413877" y="2016443"/>
                        <a:pt x="3439595" y="2016443"/>
                      </a:cubicBezTo>
                      <a:close/>
                      <a:moveTo>
                        <a:pt x="4240647" y="1921193"/>
                      </a:moveTo>
                      <a:lnTo>
                        <a:pt x="3487220" y="1921193"/>
                      </a:lnTo>
                      <a:lnTo>
                        <a:pt x="3487220" y="1366838"/>
                      </a:lnTo>
                      <a:lnTo>
                        <a:pt x="4240647" y="1366838"/>
                      </a:lnTo>
                      <a:lnTo>
                        <a:pt x="4240647" y="19211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98">
                  <a:extLst>
                    <a:ext uri="{FF2B5EF4-FFF2-40B4-BE49-F238E27FC236}">
                      <a16:creationId xmlns:a16="http://schemas.microsoft.com/office/drawing/2014/main" id="{D833D480-F852-4989-D6FD-6F7BC4E12889}"/>
                    </a:ext>
                  </a:extLst>
                </p:cNvPr>
                <p:cNvSpPr/>
                <p:nvPr/>
              </p:nvSpPr>
              <p:spPr>
                <a:xfrm>
                  <a:off x="6191116" y="2761911"/>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0 w 152212"/>
                    <a:gd name="connsiteY3" fmla="*/ 73681 h 261323"/>
                    <a:gd name="connsiteX4" fmla="*/ 45853 w 152212"/>
                    <a:gd name="connsiteY4" fmla="*/ 140356 h 261323"/>
                    <a:gd name="connsiteX5" fmla="*/ 2038 w 152212"/>
                    <a:gd name="connsiteY5" fmla="*/ 229891 h 261323"/>
                    <a:gd name="connsiteX6" fmla="*/ 22040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0" y="127973"/>
                        <a:pt x="156343" y="94636"/>
                        <a:pt x="148723" y="57488"/>
                      </a:cubicBezTo>
                      <a:cubicBezTo>
                        <a:pt x="143008" y="28913"/>
                        <a:pt x="119196" y="6054"/>
                        <a:pt x="90621" y="1291"/>
                      </a:cubicBezTo>
                      <a:cubicBezTo>
                        <a:pt x="43948" y="-7281"/>
                        <a:pt x="2990" y="27961"/>
                        <a:pt x="2990" y="73681"/>
                      </a:cubicBezTo>
                      <a:cubicBezTo>
                        <a:pt x="2990" y="103208"/>
                        <a:pt x="20136" y="128926"/>
                        <a:pt x="45853" y="140356"/>
                      </a:cubicBezTo>
                      <a:lnTo>
                        <a:pt x="2038" y="229891"/>
                      </a:lnTo>
                      <a:cubicBezTo>
                        <a:pt x="-4629" y="244179"/>
                        <a:pt x="5848" y="261323"/>
                        <a:pt x="22040"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99">
                  <a:extLst>
                    <a:ext uri="{FF2B5EF4-FFF2-40B4-BE49-F238E27FC236}">
                      <a16:creationId xmlns:a16="http://schemas.microsoft.com/office/drawing/2014/main" id="{D130B536-3E0E-F07D-8E19-EF799E8D849B}"/>
                    </a:ext>
                  </a:extLst>
                </p:cNvPr>
                <p:cNvSpPr/>
                <p:nvPr/>
              </p:nvSpPr>
              <p:spPr>
                <a:xfrm>
                  <a:off x="3520440" y="2260282"/>
                  <a:ext cx="1876425" cy="804862"/>
                </a:xfrm>
                <a:custGeom>
                  <a:avLst/>
                  <a:gdLst>
                    <a:gd name="connsiteX0" fmla="*/ 1833563 w 1876425"/>
                    <a:gd name="connsiteY0" fmla="*/ 719137 h 804862"/>
                    <a:gd name="connsiteX1" fmla="*/ 1755457 w 1876425"/>
                    <a:gd name="connsiteY1" fmla="*/ 719137 h 804862"/>
                    <a:gd name="connsiteX2" fmla="*/ 1755457 w 1876425"/>
                    <a:gd name="connsiteY2" fmla="*/ 0 h 804862"/>
                    <a:gd name="connsiteX3" fmla="*/ 1463040 w 1876425"/>
                    <a:gd name="connsiteY3" fmla="*/ 0 h 804862"/>
                    <a:gd name="connsiteX4" fmla="*/ 1463040 w 1876425"/>
                    <a:gd name="connsiteY4" fmla="*/ 719137 h 804862"/>
                    <a:gd name="connsiteX5" fmla="*/ 1310640 w 1876425"/>
                    <a:gd name="connsiteY5" fmla="*/ 719137 h 804862"/>
                    <a:gd name="connsiteX6" fmla="*/ 1310640 w 1876425"/>
                    <a:gd name="connsiteY6" fmla="*/ 323850 h 804862"/>
                    <a:gd name="connsiteX7" fmla="*/ 1018222 w 1876425"/>
                    <a:gd name="connsiteY7" fmla="*/ 323850 h 804862"/>
                    <a:gd name="connsiteX8" fmla="*/ 1018222 w 1876425"/>
                    <a:gd name="connsiteY8" fmla="*/ 719137 h 804862"/>
                    <a:gd name="connsiteX9" fmla="*/ 865822 w 1876425"/>
                    <a:gd name="connsiteY9" fmla="*/ 719137 h 804862"/>
                    <a:gd name="connsiteX10" fmla="*/ 865822 w 1876425"/>
                    <a:gd name="connsiteY10" fmla="*/ 228600 h 804862"/>
                    <a:gd name="connsiteX11" fmla="*/ 575310 w 1876425"/>
                    <a:gd name="connsiteY11" fmla="*/ 228600 h 804862"/>
                    <a:gd name="connsiteX12" fmla="*/ 575310 w 1876425"/>
                    <a:gd name="connsiteY12" fmla="*/ 719137 h 804862"/>
                    <a:gd name="connsiteX13" fmla="*/ 422910 w 1876425"/>
                    <a:gd name="connsiteY13" fmla="*/ 719137 h 804862"/>
                    <a:gd name="connsiteX14" fmla="*/ 422910 w 1876425"/>
                    <a:gd name="connsiteY14" fmla="*/ 494348 h 804862"/>
                    <a:gd name="connsiteX15" fmla="*/ 130492 w 1876425"/>
                    <a:gd name="connsiteY15" fmla="*/ 494348 h 804862"/>
                    <a:gd name="connsiteX16" fmla="*/ 130492 w 1876425"/>
                    <a:gd name="connsiteY16" fmla="*/ 719137 h 804862"/>
                    <a:gd name="connsiteX17" fmla="*/ 42863 w 1876425"/>
                    <a:gd name="connsiteY17" fmla="*/ 719137 h 804862"/>
                    <a:gd name="connsiteX18" fmla="*/ 0 w 1876425"/>
                    <a:gd name="connsiteY18" fmla="*/ 762000 h 804862"/>
                    <a:gd name="connsiteX19" fmla="*/ 42863 w 1876425"/>
                    <a:gd name="connsiteY19" fmla="*/ 804862 h 804862"/>
                    <a:gd name="connsiteX20" fmla="*/ 1833563 w 1876425"/>
                    <a:gd name="connsiteY20" fmla="*/ 804862 h 804862"/>
                    <a:gd name="connsiteX21" fmla="*/ 1876425 w 1876425"/>
                    <a:gd name="connsiteY21" fmla="*/ 762000 h 804862"/>
                    <a:gd name="connsiteX22" fmla="*/ 1833563 w 1876425"/>
                    <a:gd name="connsiteY22" fmla="*/ 7191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425" h="804862">
                      <a:moveTo>
                        <a:pt x="1833563" y="719137"/>
                      </a:moveTo>
                      <a:lnTo>
                        <a:pt x="1755457" y="719137"/>
                      </a:lnTo>
                      <a:lnTo>
                        <a:pt x="1755457" y="0"/>
                      </a:lnTo>
                      <a:lnTo>
                        <a:pt x="1463040" y="0"/>
                      </a:lnTo>
                      <a:lnTo>
                        <a:pt x="1463040" y="719137"/>
                      </a:lnTo>
                      <a:lnTo>
                        <a:pt x="1310640" y="719137"/>
                      </a:lnTo>
                      <a:lnTo>
                        <a:pt x="1310640" y="323850"/>
                      </a:lnTo>
                      <a:lnTo>
                        <a:pt x="1018222" y="323850"/>
                      </a:lnTo>
                      <a:lnTo>
                        <a:pt x="1018222" y="719137"/>
                      </a:lnTo>
                      <a:lnTo>
                        <a:pt x="865822" y="719137"/>
                      </a:lnTo>
                      <a:lnTo>
                        <a:pt x="865822" y="228600"/>
                      </a:lnTo>
                      <a:lnTo>
                        <a:pt x="575310" y="228600"/>
                      </a:lnTo>
                      <a:lnTo>
                        <a:pt x="575310" y="719137"/>
                      </a:lnTo>
                      <a:lnTo>
                        <a:pt x="422910" y="719137"/>
                      </a:lnTo>
                      <a:lnTo>
                        <a:pt x="422910" y="494348"/>
                      </a:lnTo>
                      <a:lnTo>
                        <a:pt x="130492" y="494348"/>
                      </a:lnTo>
                      <a:lnTo>
                        <a:pt x="130492" y="719137"/>
                      </a:lnTo>
                      <a:lnTo>
                        <a:pt x="42863" y="719137"/>
                      </a:lnTo>
                      <a:cubicBezTo>
                        <a:pt x="19050" y="719137"/>
                        <a:pt x="0" y="738187"/>
                        <a:pt x="0" y="762000"/>
                      </a:cubicBezTo>
                      <a:cubicBezTo>
                        <a:pt x="0" y="785812"/>
                        <a:pt x="19050" y="804862"/>
                        <a:pt x="42863" y="804862"/>
                      </a:cubicBezTo>
                      <a:lnTo>
                        <a:pt x="1833563" y="804862"/>
                      </a:lnTo>
                      <a:cubicBezTo>
                        <a:pt x="1857375" y="804862"/>
                        <a:pt x="1876425" y="785812"/>
                        <a:pt x="1876425" y="762000"/>
                      </a:cubicBezTo>
                      <a:cubicBezTo>
                        <a:pt x="1876425" y="738187"/>
                        <a:pt x="1857375" y="719137"/>
                        <a:pt x="1833563" y="71913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100">
                  <a:extLst>
                    <a:ext uri="{FF2B5EF4-FFF2-40B4-BE49-F238E27FC236}">
                      <a16:creationId xmlns:a16="http://schemas.microsoft.com/office/drawing/2014/main" id="{87D9E26F-2176-D650-01C7-5B32CAFADD52}"/>
                    </a:ext>
                  </a:extLst>
                </p:cNvPr>
                <p:cNvSpPr/>
                <p:nvPr/>
              </p:nvSpPr>
              <p:spPr>
                <a:xfrm>
                  <a:off x="5595937"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101">
                  <a:extLst>
                    <a:ext uri="{FF2B5EF4-FFF2-40B4-BE49-F238E27FC236}">
                      <a16:creationId xmlns:a16="http://schemas.microsoft.com/office/drawing/2014/main" id="{315C464F-2345-ACA8-5FA5-C2D0E8963C64}"/>
                    </a:ext>
                  </a:extLst>
                </p:cNvPr>
                <p:cNvSpPr/>
                <p:nvPr/>
              </p:nvSpPr>
              <p:spPr>
                <a:xfrm>
                  <a:off x="5349240"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0" name="Freeform 102">
                  <a:extLst>
                    <a:ext uri="{FF2B5EF4-FFF2-40B4-BE49-F238E27FC236}">
                      <a16:creationId xmlns:a16="http://schemas.microsoft.com/office/drawing/2014/main" id="{65A3533C-E21B-054E-2D21-B7E2D8FD7EC9}"/>
                    </a:ext>
                  </a:extLst>
                </p:cNvPr>
                <p:cNvSpPr/>
                <p:nvPr/>
              </p:nvSpPr>
              <p:spPr>
                <a:xfrm>
                  <a:off x="5104447" y="1667827"/>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73" name="Group 72">
              <a:extLst>
                <a:ext uri="{FF2B5EF4-FFF2-40B4-BE49-F238E27FC236}">
                  <a16:creationId xmlns:a16="http://schemas.microsoft.com/office/drawing/2014/main" id="{3604AFD8-4AA3-3F37-CB2C-A90662D04DD8}"/>
                </a:ext>
              </a:extLst>
            </p:cNvPr>
            <p:cNvGrpSpPr/>
            <p:nvPr/>
          </p:nvGrpSpPr>
          <p:grpSpPr>
            <a:xfrm>
              <a:off x="4301234" y="1713792"/>
              <a:ext cx="550364" cy="550364"/>
              <a:chOff x="4301234" y="1713792"/>
              <a:chExt cx="550364" cy="550364"/>
            </a:xfrm>
          </p:grpSpPr>
          <p:sp>
            <p:nvSpPr>
              <p:cNvPr id="59" name="Oval 58">
                <a:extLst>
                  <a:ext uri="{FF2B5EF4-FFF2-40B4-BE49-F238E27FC236}">
                    <a16:creationId xmlns:a16="http://schemas.microsoft.com/office/drawing/2014/main" id="{3B819F85-D0D5-C8FE-CF34-CBC8AC298269}"/>
                  </a:ext>
                </a:extLst>
              </p:cNvPr>
              <p:cNvSpPr/>
              <p:nvPr/>
            </p:nvSpPr>
            <p:spPr>
              <a:xfrm>
                <a:off x="4301234" y="1713792"/>
                <a:ext cx="550364" cy="550364"/>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72" name="Graphic 114">
                <a:extLst>
                  <a:ext uri="{FF2B5EF4-FFF2-40B4-BE49-F238E27FC236}">
                    <a16:creationId xmlns:a16="http://schemas.microsoft.com/office/drawing/2014/main" id="{17853AB0-93A3-5FDB-1E92-46924E7EB8A5}"/>
                  </a:ext>
                </a:extLst>
              </p:cNvPr>
              <p:cNvSpPr>
                <a:spLocks noChangeAspect="1"/>
              </p:cNvSpPr>
              <p:nvPr/>
            </p:nvSpPr>
            <p:spPr>
              <a:xfrm>
                <a:off x="4415182" y="1874674"/>
                <a:ext cx="322469" cy="228600"/>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grpSp>
          <p:nvGrpSpPr>
            <p:cNvPr id="123" name="Group 122">
              <a:extLst>
                <a:ext uri="{FF2B5EF4-FFF2-40B4-BE49-F238E27FC236}">
                  <a16:creationId xmlns:a16="http://schemas.microsoft.com/office/drawing/2014/main" id="{16633551-153C-1889-C611-D97D54D64B74}"/>
                </a:ext>
              </a:extLst>
            </p:cNvPr>
            <p:cNvGrpSpPr/>
            <p:nvPr/>
          </p:nvGrpSpPr>
          <p:grpSpPr>
            <a:xfrm>
              <a:off x="5115713" y="2209510"/>
              <a:ext cx="550364" cy="550364"/>
              <a:chOff x="5115713" y="2209510"/>
              <a:chExt cx="550364" cy="550364"/>
            </a:xfrm>
          </p:grpSpPr>
          <p:sp>
            <p:nvSpPr>
              <p:cNvPr id="62" name="Oval 61">
                <a:extLst>
                  <a:ext uri="{FF2B5EF4-FFF2-40B4-BE49-F238E27FC236}">
                    <a16:creationId xmlns:a16="http://schemas.microsoft.com/office/drawing/2014/main" id="{59FFA92F-BB0B-9017-051A-BD5F9528F86A}"/>
                  </a:ext>
                </a:extLst>
              </p:cNvPr>
              <p:cNvSpPr/>
              <p:nvPr/>
            </p:nvSpPr>
            <p:spPr>
              <a:xfrm>
                <a:off x="5115713" y="2209510"/>
                <a:ext cx="550364" cy="550364"/>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74" name="Graphic 234">
                <a:extLst>
                  <a:ext uri="{FF2B5EF4-FFF2-40B4-BE49-F238E27FC236}">
                    <a16:creationId xmlns:a16="http://schemas.microsoft.com/office/drawing/2014/main" id="{2350F6A7-2553-9AFB-E340-3DE63A39517C}"/>
                  </a:ext>
                </a:extLst>
              </p:cNvPr>
              <p:cNvGrpSpPr>
                <a:grpSpLocks noChangeAspect="1"/>
              </p:cNvGrpSpPr>
              <p:nvPr/>
            </p:nvGrpSpPr>
            <p:grpSpPr>
              <a:xfrm>
                <a:off x="5248183" y="2364581"/>
                <a:ext cx="285424" cy="240222"/>
                <a:chOff x="2887980" y="1154429"/>
                <a:chExt cx="3368039" cy="2834639"/>
              </a:xfrm>
              <a:solidFill>
                <a:schemeClr val="tx1"/>
              </a:solidFill>
            </p:grpSpPr>
            <p:sp>
              <p:nvSpPr>
                <p:cNvPr id="75" name="Freeform 236">
                  <a:extLst>
                    <a:ext uri="{FF2B5EF4-FFF2-40B4-BE49-F238E27FC236}">
                      <a16:creationId xmlns:a16="http://schemas.microsoft.com/office/drawing/2014/main" id="{76DB8990-5287-8FF0-88B8-3B85EF8302E7}"/>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78105 w 2902267"/>
                    <a:gd name="connsiteY9" fmla="*/ 1924050 h 2002154"/>
                    <a:gd name="connsiteX10" fmla="*/ 78105 w 2902267"/>
                    <a:gd name="connsiteY10" fmla="*/ 78105 h 2002154"/>
                    <a:gd name="connsiteX11" fmla="*/ 2824163 w 2902267"/>
                    <a:gd name="connsiteY11" fmla="*/ 78105 h 2002154"/>
                    <a:gd name="connsiteX12" fmla="*/ 2824163 w 2902267"/>
                    <a:gd name="connsiteY12" fmla="*/ 260033 h 2002154"/>
                    <a:gd name="connsiteX13" fmla="*/ 2339340 w 2902267"/>
                    <a:gd name="connsiteY13" fmla="*/ 347663 h 2002154"/>
                    <a:gd name="connsiteX14" fmla="*/ 2210753 w 2902267"/>
                    <a:gd name="connsiteY14" fmla="*/ 401955 h 2002154"/>
                    <a:gd name="connsiteX15" fmla="*/ 2210753 w 2902267"/>
                    <a:gd name="connsiteY15" fmla="*/ 391477 h 2002154"/>
                    <a:gd name="connsiteX16" fmla="*/ 2172653 w 2902267"/>
                    <a:gd name="connsiteY16" fmla="*/ 391477 h 2002154"/>
                    <a:gd name="connsiteX17" fmla="*/ 2172653 w 2902267"/>
                    <a:gd name="connsiteY17" fmla="*/ 420052 h 2002154"/>
                    <a:gd name="connsiteX18" fmla="*/ 2044065 w 2902267"/>
                    <a:gd name="connsiteY18" fmla="*/ 481013 h 2002154"/>
                    <a:gd name="connsiteX19" fmla="*/ 1691640 w 2902267"/>
                    <a:gd name="connsiteY19" fmla="*/ 639127 h 2002154"/>
                    <a:gd name="connsiteX20" fmla="*/ 1430655 w 2902267"/>
                    <a:gd name="connsiteY20" fmla="*/ 704850 h 2002154"/>
                    <a:gd name="connsiteX21" fmla="*/ 1431608 w 2902267"/>
                    <a:gd name="connsiteY21" fmla="*/ 694372 h 2002154"/>
                    <a:gd name="connsiteX22" fmla="*/ 1402080 w 2902267"/>
                    <a:gd name="connsiteY22" fmla="*/ 691515 h 2002154"/>
                    <a:gd name="connsiteX23" fmla="*/ 1400175 w 2902267"/>
                    <a:gd name="connsiteY23" fmla="*/ 711518 h 2002154"/>
                    <a:gd name="connsiteX24" fmla="*/ 636270 w 2902267"/>
                    <a:gd name="connsiteY24" fmla="*/ 855345 h 2002154"/>
                    <a:gd name="connsiteX25" fmla="*/ 623888 w 2902267"/>
                    <a:gd name="connsiteY25" fmla="*/ 861060 h 2002154"/>
                    <a:gd name="connsiteX26" fmla="*/ 573405 w 2902267"/>
                    <a:gd name="connsiteY26" fmla="*/ 899160 h 2002154"/>
                    <a:gd name="connsiteX27" fmla="*/ 549593 w 2902267"/>
                    <a:gd name="connsiteY27" fmla="*/ 889635 h 2002154"/>
                    <a:gd name="connsiteX28" fmla="*/ 538163 w 2902267"/>
                    <a:gd name="connsiteY28" fmla="*/ 916305 h 2002154"/>
                    <a:gd name="connsiteX29" fmla="*/ 546735 w 2902267"/>
                    <a:gd name="connsiteY29" fmla="*/ 920115 h 2002154"/>
                    <a:gd name="connsiteX30" fmla="*/ 537210 w 2902267"/>
                    <a:gd name="connsiteY30" fmla="*/ 927735 h 2002154"/>
                    <a:gd name="connsiteX31" fmla="*/ 536257 w 2902267"/>
                    <a:gd name="connsiteY31" fmla="*/ 928688 h 2002154"/>
                    <a:gd name="connsiteX32" fmla="*/ 532448 w 2902267"/>
                    <a:gd name="connsiteY32" fmla="*/ 932497 h 2002154"/>
                    <a:gd name="connsiteX33" fmla="*/ 528638 w 2902267"/>
                    <a:gd name="connsiteY33" fmla="*/ 937260 h 2002154"/>
                    <a:gd name="connsiteX34" fmla="*/ 527685 w 2902267"/>
                    <a:gd name="connsiteY34" fmla="*/ 938213 h 2002154"/>
                    <a:gd name="connsiteX35" fmla="*/ 441007 w 2902267"/>
                    <a:gd name="connsiteY35" fmla="*/ 1118235 h 2002154"/>
                    <a:gd name="connsiteX36" fmla="*/ 441007 w 2902267"/>
                    <a:gd name="connsiteY36" fmla="*/ 1119188 h 2002154"/>
                    <a:gd name="connsiteX37" fmla="*/ 440055 w 2902267"/>
                    <a:gd name="connsiteY37" fmla="*/ 1124902 h 2002154"/>
                    <a:gd name="connsiteX38" fmla="*/ 439103 w 2902267"/>
                    <a:gd name="connsiteY38" fmla="*/ 1130618 h 2002154"/>
                    <a:gd name="connsiteX39" fmla="*/ 439103 w 2902267"/>
                    <a:gd name="connsiteY39" fmla="*/ 1131570 h 2002154"/>
                    <a:gd name="connsiteX40" fmla="*/ 439103 w 2902267"/>
                    <a:gd name="connsiteY40" fmla="*/ 1392555 h 2002154"/>
                    <a:gd name="connsiteX41" fmla="*/ 447675 w 2902267"/>
                    <a:gd name="connsiteY41" fmla="*/ 1413510 h 2002154"/>
                    <a:gd name="connsiteX42" fmla="*/ 467678 w 2902267"/>
                    <a:gd name="connsiteY42" fmla="*/ 1421130 h 2002154"/>
                    <a:gd name="connsiteX43" fmla="*/ 468630 w 2902267"/>
                    <a:gd name="connsiteY43" fmla="*/ 1421130 h 2002154"/>
                    <a:gd name="connsiteX44" fmla="*/ 656273 w 2902267"/>
                    <a:gd name="connsiteY44" fmla="*/ 1413510 h 2002154"/>
                    <a:gd name="connsiteX45" fmla="*/ 683895 w 2902267"/>
                    <a:gd name="connsiteY45" fmla="*/ 1383983 h 2002154"/>
                    <a:gd name="connsiteX46" fmla="*/ 654368 w 2902267"/>
                    <a:gd name="connsiteY46" fmla="*/ 1356360 h 2002154"/>
                    <a:gd name="connsiteX47" fmla="*/ 496253 w 2902267"/>
                    <a:gd name="connsiteY47" fmla="*/ 1363027 h 2002154"/>
                    <a:gd name="connsiteX48" fmla="*/ 496253 w 2902267"/>
                    <a:gd name="connsiteY48" fmla="*/ 1160145 h 2002154"/>
                    <a:gd name="connsiteX49" fmla="*/ 687705 w 2902267"/>
                    <a:gd name="connsiteY49" fmla="*/ 1160145 h 2002154"/>
                    <a:gd name="connsiteX50" fmla="*/ 716280 w 2902267"/>
                    <a:gd name="connsiteY50" fmla="*/ 1131570 h 2002154"/>
                    <a:gd name="connsiteX51" fmla="*/ 687705 w 2902267"/>
                    <a:gd name="connsiteY51" fmla="*/ 1102995 h 2002154"/>
                    <a:gd name="connsiteX52" fmla="*/ 513398 w 2902267"/>
                    <a:gd name="connsiteY52" fmla="*/ 1102995 h 2002154"/>
                    <a:gd name="connsiteX53" fmla="*/ 577215 w 2902267"/>
                    <a:gd name="connsiteY53" fmla="*/ 970597 h 2002154"/>
                    <a:gd name="connsiteX54" fmla="*/ 652463 w 2902267"/>
                    <a:gd name="connsiteY54" fmla="*/ 913447 h 2002154"/>
                    <a:gd name="connsiteX55" fmla="*/ 1711642 w 2902267"/>
                    <a:gd name="connsiteY55" fmla="*/ 695325 h 2002154"/>
                    <a:gd name="connsiteX56" fmla="*/ 2069783 w 2902267"/>
                    <a:gd name="connsiteY56" fmla="*/ 535305 h 2002154"/>
                    <a:gd name="connsiteX57" fmla="*/ 2360295 w 2902267"/>
                    <a:gd name="connsiteY57" fmla="*/ 404813 h 2002154"/>
                    <a:gd name="connsiteX58" fmla="*/ 2826068 w 2902267"/>
                    <a:gd name="connsiteY58" fmla="*/ 320992 h 2002154"/>
                    <a:gd name="connsiteX59" fmla="*/ 2826068 w 2902267"/>
                    <a:gd name="connsiteY59" fmla="*/ 1480185 h 2002154"/>
                    <a:gd name="connsiteX60" fmla="*/ 1587818 w 2902267"/>
                    <a:gd name="connsiteY60" fmla="*/ 1480185 h 2002154"/>
                    <a:gd name="connsiteX61" fmla="*/ 1587818 w 2902267"/>
                    <a:gd name="connsiteY61" fmla="*/ 1436370 h 2002154"/>
                    <a:gd name="connsiteX62" fmla="*/ 1587818 w 2902267"/>
                    <a:gd name="connsiteY62" fmla="*/ 1436370 h 2002154"/>
                    <a:gd name="connsiteX63" fmla="*/ 1083945 w 2902267"/>
                    <a:gd name="connsiteY63" fmla="*/ 934402 h 2002154"/>
                    <a:gd name="connsiteX64" fmla="*/ 747713 w 2902267"/>
                    <a:gd name="connsiteY64" fmla="*/ 1052513 h 2002154"/>
                    <a:gd name="connsiteX65" fmla="*/ 749618 w 2902267"/>
                    <a:gd name="connsiteY65" fmla="*/ 1092518 h 2002154"/>
                    <a:gd name="connsiteX66" fmla="*/ 789623 w 2902267"/>
                    <a:gd name="connsiteY66" fmla="*/ 1090613 h 2002154"/>
                    <a:gd name="connsiteX67" fmla="*/ 1082993 w 2902267"/>
                    <a:gd name="connsiteY67" fmla="*/ 990600 h 2002154"/>
                    <a:gd name="connsiteX68" fmla="*/ 1529715 w 2902267"/>
                    <a:gd name="connsiteY68" fmla="*/ 1437323 h 2002154"/>
                    <a:gd name="connsiteX69" fmla="*/ 1529715 w 2902267"/>
                    <a:gd name="connsiteY69" fmla="*/ 1508760 h 2002154"/>
                    <a:gd name="connsiteX70" fmla="*/ 1558290 w 2902267"/>
                    <a:gd name="connsiteY70" fmla="*/ 1537335 h 2002154"/>
                    <a:gd name="connsiteX71" fmla="*/ 2825115 w 2902267"/>
                    <a:gd name="connsiteY71" fmla="*/ 1537335 h 2002154"/>
                    <a:gd name="connsiteX72" fmla="*/ 2825115 w 2902267"/>
                    <a:gd name="connsiteY72" fmla="*/ 1581150 h 2002154"/>
                    <a:gd name="connsiteX73" fmla="*/ 1573530 w 2902267"/>
                    <a:gd name="connsiteY73" fmla="*/ 1581150 h 2002154"/>
                    <a:gd name="connsiteX74" fmla="*/ 1544955 w 2902267"/>
                    <a:gd name="connsiteY74" fmla="*/ 1609725 h 2002154"/>
                    <a:gd name="connsiteX75" fmla="*/ 1573530 w 2902267"/>
                    <a:gd name="connsiteY75" fmla="*/ 1638300 h 2002154"/>
                    <a:gd name="connsiteX76" fmla="*/ 2824163 w 2902267"/>
                    <a:gd name="connsiteY76" fmla="*/ 1638300 h 2002154"/>
                    <a:gd name="connsiteX77" fmla="*/ 2824163 w 2902267"/>
                    <a:gd name="connsiteY77" fmla="*/ 1768793 h 2002154"/>
                    <a:gd name="connsiteX78" fmla="*/ 1230630 w 2902267"/>
                    <a:gd name="connsiteY78" fmla="*/ 1768793 h 2002154"/>
                    <a:gd name="connsiteX79" fmla="*/ 1446848 w 2902267"/>
                    <a:gd name="connsiteY79" fmla="*/ 1435418 h 2002154"/>
                    <a:gd name="connsiteX80" fmla="*/ 1081088 w 2902267"/>
                    <a:gd name="connsiteY80" fmla="*/ 1069658 h 2002154"/>
                    <a:gd name="connsiteX81" fmla="*/ 715328 w 2902267"/>
                    <a:gd name="connsiteY81" fmla="*/ 1435418 h 2002154"/>
                    <a:gd name="connsiteX82" fmla="*/ 931545 w 2902267"/>
                    <a:gd name="connsiteY82" fmla="*/ 1768793 h 2002154"/>
                    <a:gd name="connsiteX83" fmla="*/ 231458 w 2902267"/>
                    <a:gd name="connsiteY83" fmla="*/ 1768793 h 2002154"/>
                    <a:gd name="connsiteX84" fmla="*/ 202883 w 2902267"/>
                    <a:gd name="connsiteY84" fmla="*/ 1797368 h 2002154"/>
                    <a:gd name="connsiteX85" fmla="*/ 231458 w 2902267"/>
                    <a:gd name="connsiteY85" fmla="*/ 1825943 h 2002154"/>
                    <a:gd name="connsiteX86" fmla="*/ 2825115 w 2902267"/>
                    <a:gd name="connsiteY86" fmla="*/ 1825943 h 2002154"/>
                    <a:gd name="connsiteX87" fmla="*/ 2825115 w 2902267"/>
                    <a:gd name="connsiteY87" fmla="*/ 1924050 h 2002154"/>
                    <a:gd name="connsiteX88" fmla="*/ 78105 w 2902267"/>
                    <a:gd name="connsiteY88" fmla="*/ 1924050 h 2002154"/>
                    <a:gd name="connsiteX89" fmla="*/ 1081088 w 2902267"/>
                    <a:gd name="connsiteY89" fmla="*/ 1744027 h 2002154"/>
                    <a:gd name="connsiteX90" fmla="*/ 772478 w 2902267"/>
                    <a:gd name="connsiteY90" fmla="*/ 1435418 h 2002154"/>
                    <a:gd name="connsiteX91" fmla="*/ 1081088 w 2902267"/>
                    <a:gd name="connsiteY91" fmla="*/ 1126808 h 2002154"/>
                    <a:gd name="connsiteX92" fmla="*/ 1389698 w 2902267"/>
                    <a:gd name="connsiteY92" fmla="*/ 1435418 h 2002154"/>
                    <a:gd name="connsiteX93" fmla="*/ 1081088 w 2902267"/>
                    <a:gd name="connsiteY93" fmla="*/ 1744027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78105" y="1924050"/>
                      </a:moveTo>
                      <a:lnTo>
                        <a:pt x="78105" y="78105"/>
                      </a:lnTo>
                      <a:lnTo>
                        <a:pt x="2824163" y="78105"/>
                      </a:lnTo>
                      <a:lnTo>
                        <a:pt x="2824163" y="260033"/>
                      </a:lnTo>
                      <a:cubicBezTo>
                        <a:pt x="2544128" y="280988"/>
                        <a:pt x="2383155" y="331470"/>
                        <a:pt x="2339340" y="347663"/>
                      </a:cubicBezTo>
                      <a:cubicBezTo>
                        <a:pt x="2305050" y="360045"/>
                        <a:pt x="2261235" y="379095"/>
                        <a:pt x="2210753" y="401955"/>
                      </a:cubicBezTo>
                      <a:lnTo>
                        <a:pt x="2210753" y="391477"/>
                      </a:lnTo>
                      <a:lnTo>
                        <a:pt x="2172653" y="391477"/>
                      </a:lnTo>
                      <a:lnTo>
                        <a:pt x="2172653" y="420052"/>
                      </a:lnTo>
                      <a:cubicBezTo>
                        <a:pt x="2131695" y="439102"/>
                        <a:pt x="2087880" y="460058"/>
                        <a:pt x="2044065" y="481013"/>
                      </a:cubicBezTo>
                      <a:cubicBezTo>
                        <a:pt x="1916430" y="541972"/>
                        <a:pt x="1784985" y="604838"/>
                        <a:pt x="1691640" y="639127"/>
                      </a:cubicBezTo>
                      <a:cubicBezTo>
                        <a:pt x="1644015" y="656272"/>
                        <a:pt x="1546860" y="680085"/>
                        <a:pt x="1430655" y="704850"/>
                      </a:cubicBezTo>
                      <a:lnTo>
                        <a:pt x="1431608" y="694372"/>
                      </a:lnTo>
                      <a:lnTo>
                        <a:pt x="1402080" y="691515"/>
                      </a:lnTo>
                      <a:lnTo>
                        <a:pt x="1400175" y="711518"/>
                      </a:lnTo>
                      <a:cubicBezTo>
                        <a:pt x="1082040" y="779145"/>
                        <a:pt x="641985" y="854393"/>
                        <a:pt x="636270" y="855345"/>
                      </a:cubicBezTo>
                      <a:cubicBezTo>
                        <a:pt x="631507" y="856297"/>
                        <a:pt x="627698" y="858202"/>
                        <a:pt x="623888" y="861060"/>
                      </a:cubicBezTo>
                      <a:lnTo>
                        <a:pt x="573405" y="899160"/>
                      </a:lnTo>
                      <a:lnTo>
                        <a:pt x="549593" y="889635"/>
                      </a:lnTo>
                      <a:lnTo>
                        <a:pt x="538163" y="916305"/>
                      </a:lnTo>
                      <a:lnTo>
                        <a:pt x="546735" y="920115"/>
                      </a:lnTo>
                      <a:lnTo>
                        <a:pt x="537210" y="927735"/>
                      </a:lnTo>
                      <a:cubicBezTo>
                        <a:pt x="537210" y="927735"/>
                        <a:pt x="537210" y="928688"/>
                        <a:pt x="536257" y="928688"/>
                      </a:cubicBezTo>
                      <a:cubicBezTo>
                        <a:pt x="534353" y="929640"/>
                        <a:pt x="533400" y="931545"/>
                        <a:pt x="532448" y="932497"/>
                      </a:cubicBezTo>
                      <a:cubicBezTo>
                        <a:pt x="531495" y="934402"/>
                        <a:pt x="529590" y="935355"/>
                        <a:pt x="528638" y="937260"/>
                      </a:cubicBezTo>
                      <a:cubicBezTo>
                        <a:pt x="528638" y="937260"/>
                        <a:pt x="527685" y="938213"/>
                        <a:pt x="527685" y="938213"/>
                      </a:cubicBezTo>
                      <a:lnTo>
                        <a:pt x="441007" y="1118235"/>
                      </a:lnTo>
                      <a:cubicBezTo>
                        <a:pt x="441007" y="1118235"/>
                        <a:pt x="441007" y="1118235"/>
                        <a:pt x="441007" y="1119188"/>
                      </a:cubicBezTo>
                      <a:cubicBezTo>
                        <a:pt x="440055" y="1121093"/>
                        <a:pt x="440055" y="1122998"/>
                        <a:pt x="440055" y="1124902"/>
                      </a:cubicBezTo>
                      <a:cubicBezTo>
                        <a:pt x="440055" y="1126808"/>
                        <a:pt x="439103" y="1128713"/>
                        <a:pt x="439103" y="1130618"/>
                      </a:cubicBezTo>
                      <a:cubicBezTo>
                        <a:pt x="439103" y="1130618"/>
                        <a:pt x="439103" y="1130618"/>
                        <a:pt x="439103" y="1131570"/>
                      </a:cubicBezTo>
                      <a:lnTo>
                        <a:pt x="439103" y="1392555"/>
                      </a:lnTo>
                      <a:cubicBezTo>
                        <a:pt x="439103" y="1400175"/>
                        <a:pt x="441960" y="1407795"/>
                        <a:pt x="447675" y="1413510"/>
                      </a:cubicBezTo>
                      <a:cubicBezTo>
                        <a:pt x="453390" y="1418273"/>
                        <a:pt x="460057" y="1421130"/>
                        <a:pt x="467678" y="1421130"/>
                      </a:cubicBezTo>
                      <a:cubicBezTo>
                        <a:pt x="467678" y="1421130"/>
                        <a:pt x="468630" y="1421130"/>
                        <a:pt x="468630" y="1421130"/>
                      </a:cubicBezTo>
                      <a:lnTo>
                        <a:pt x="656273" y="1413510"/>
                      </a:lnTo>
                      <a:cubicBezTo>
                        <a:pt x="672465" y="1412558"/>
                        <a:pt x="683895" y="1399223"/>
                        <a:pt x="683895" y="1383983"/>
                      </a:cubicBezTo>
                      <a:cubicBezTo>
                        <a:pt x="682943" y="1367790"/>
                        <a:pt x="669607" y="1355408"/>
                        <a:pt x="654368" y="1356360"/>
                      </a:cubicBezTo>
                      <a:lnTo>
                        <a:pt x="496253" y="1363027"/>
                      </a:lnTo>
                      <a:lnTo>
                        <a:pt x="496253" y="1160145"/>
                      </a:lnTo>
                      <a:lnTo>
                        <a:pt x="687705" y="1160145"/>
                      </a:lnTo>
                      <a:cubicBezTo>
                        <a:pt x="703898" y="1160145"/>
                        <a:pt x="716280" y="1147763"/>
                        <a:pt x="716280" y="1131570"/>
                      </a:cubicBezTo>
                      <a:cubicBezTo>
                        <a:pt x="716280" y="1115377"/>
                        <a:pt x="703898" y="1102995"/>
                        <a:pt x="687705" y="1102995"/>
                      </a:cubicBezTo>
                      <a:lnTo>
                        <a:pt x="513398" y="1102995"/>
                      </a:lnTo>
                      <a:lnTo>
                        <a:pt x="577215" y="970597"/>
                      </a:lnTo>
                      <a:lnTo>
                        <a:pt x="652463" y="913447"/>
                      </a:lnTo>
                      <a:cubicBezTo>
                        <a:pt x="741045" y="898208"/>
                        <a:pt x="1535430" y="760095"/>
                        <a:pt x="1711642" y="695325"/>
                      </a:cubicBezTo>
                      <a:cubicBezTo>
                        <a:pt x="1807845" y="660083"/>
                        <a:pt x="1941195" y="596265"/>
                        <a:pt x="2069783" y="535305"/>
                      </a:cubicBezTo>
                      <a:cubicBezTo>
                        <a:pt x="2185988" y="480060"/>
                        <a:pt x="2295525" y="427672"/>
                        <a:pt x="2360295" y="404813"/>
                      </a:cubicBezTo>
                      <a:cubicBezTo>
                        <a:pt x="2446020" y="374333"/>
                        <a:pt x="2611755" y="338138"/>
                        <a:pt x="2826068" y="320992"/>
                      </a:cubicBezTo>
                      <a:lnTo>
                        <a:pt x="2826068" y="1480185"/>
                      </a:lnTo>
                      <a:lnTo>
                        <a:pt x="1587818" y="1480185"/>
                      </a:lnTo>
                      <a:lnTo>
                        <a:pt x="1587818" y="1436370"/>
                      </a:lnTo>
                      <a:cubicBezTo>
                        <a:pt x="1587818" y="1436370"/>
                        <a:pt x="1587818" y="1436370"/>
                        <a:pt x="1587818" y="1436370"/>
                      </a:cubicBezTo>
                      <a:cubicBezTo>
                        <a:pt x="1586865" y="1168718"/>
                        <a:pt x="1351598" y="934402"/>
                        <a:pt x="1083945" y="934402"/>
                      </a:cubicBezTo>
                      <a:cubicBezTo>
                        <a:pt x="857250" y="934402"/>
                        <a:pt x="752475" y="1047750"/>
                        <a:pt x="747713" y="1052513"/>
                      </a:cubicBezTo>
                      <a:cubicBezTo>
                        <a:pt x="737235" y="1063943"/>
                        <a:pt x="738188" y="1082040"/>
                        <a:pt x="749618" y="1092518"/>
                      </a:cubicBezTo>
                      <a:cubicBezTo>
                        <a:pt x="761048" y="1102995"/>
                        <a:pt x="779145" y="1102043"/>
                        <a:pt x="789623" y="1090613"/>
                      </a:cubicBezTo>
                      <a:cubicBezTo>
                        <a:pt x="790575" y="1089660"/>
                        <a:pt x="882968" y="990600"/>
                        <a:pt x="1082993" y="990600"/>
                      </a:cubicBezTo>
                      <a:cubicBezTo>
                        <a:pt x="1321118" y="990600"/>
                        <a:pt x="1529715" y="1199198"/>
                        <a:pt x="1529715" y="1437323"/>
                      </a:cubicBezTo>
                      <a:lnTo>
                        <a:pt x="1529715" y="1508760"/>
                      </a:lnTo>
                      <a:cubicBezTo>
                        <a:pt x="1529715" y="1524952"/>
                        <a:pt x="1542098" y="1537335"/>
                        <a:pt x="1558290" y="1537335"/>
                      </a:cubicBezTo>
                      <a:lnTo>
                        <a:pt x="2825115" y="1537335"/>
                      </a:lnTo>
                      <a:lnTo>
                        <a:pt x="2825115" y="1581150"/>
                      </a:lnTo>
                      <a:lnTo>
                        <a:pt x="1573530" y="1581150"/>
                      </a:lnTo>
                      <a:cubicBezTo>
                        <a:pt x="1557338" y="1581150"/>
                        <a:pt x="1544955" y="1593533"/>
                        <a:pt x="1544955" y="1609725"/>
                      </a:cubicBezTo>
                      <a:cubicBezTo>
                        <a:pt x="1544955" y="1625918"/>
                        <a:pt x="1557338" y="1638300"/>
                        <a:pt x="1573530" y="1638300"/>
                      </a:cubicBezTo>
                      <a:lnTo>
                        <a:pt x="2824163" y="1638300"/>
                      </a:lnTo>
                      <a:lnTo>
                        <a:pt x="2824163" y="1768793"/>
                      </a:lnTo>
                      <a:lnTo>
                        <a:pt x="1230630" y="1768793"/>
                      </a:lnTo>
                      <a:cubicBezTo>
                        <a:pt x="1357313" y="1711643"/>
                        <a:pt x="1446848" y="1584008"/>
                        <a:pt x="1446848" y="1435418"/>
                      </a:cubicBezTo>
                      <a:cubicBezTo>
                        <a:pt x="1446848" y="1233488"/>
                        <a:pt x="1283018" y="1069658"/>
                        <a:pt x="1081088" y="1069658"/>
                      </a:cubicBezTo>
                      <a:cubicBezTo>
                        <a:pt x="879157" y="1069658"/>
                        <a:pt x="715328" y="1233488"/>
                        <a:pt x="715328" y="1435418"/>
                      </a:cubicBezTo>
                      <a:cubicBezTo>
                        <a:pt x="715328" y="1584008"/>
                        <a:pt x="803910" y="1711643"/>
                        <a:pt x="931545" y="1768793"/>
                      </a:cubicBezTo>
                      <a:lnTo>
                        <a:pt x="231458" y="1768793"/>
                      </a:lnTo>
                      <a:cubicBezTo>
                        <a:pt x="215265" y="1768793"/>
                        <a:pt x="202883" y="1781175"/>
                        <a:pt x="202883" y="1797368"/>
                      </a:cubicBezTo>
                      <a:cubicBezTo>
                        <a:pt x="202883" y="1813560"/>
                        <a:pt x="215265" y="1825943"/>
                        <a:pt x="231458" y="1825943"/>
                      </a:cubicBezTo>
                      <a:lnTo>
                        <a:pt x="2825115" y="1825943"/>
                      </a:lnTo>
                      <a:lnTo>
                        <a:pt x="2825115" y="1924050"/>
                      </a:lnTo>
                      <a:lnTo>
                        <a:pt x="78105" y="1924050"/>
                      </a:lnTo>
                      <a:close/>
                      <a:moveTo>
                        <a:pt x="1081088" y="1744027"/>
                      </a:moveTo>
                      <a:cubicBezTo>
                        <a:pt x="910590" y="1744027"/>
                        <a:pt x="772478" y="1605915"/>
                        <a:pt x="772478" y="1435418"/>
                      </a:cubicBezTo>
                      <a:cubicBezTo>
                        <a:pt x="772478" y="1264920"/>
                        <a:pt x="910590" y="1126808"/>
                        <a:pt x="1081088" y="1126808"/>
                      </a:cubicBezTo>
                      <a:cubicBezTo>
                        <a:pt x="1251585" y="1126808"/>
                        <a:pt x="1389698" y="1264920"/>
                        <a:pt x="1389698" y="1435418"/>
                      </a:cubicBezTo>
                      <a:cubicBezTo>
                        <a:pt x="1389698" y="1605915"/>
                        <a:pt x="1250633" y="1744027"/>
                        <a:pt x="1081088" y="17440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237">
                  <a:extLst>
                    <a:ext uri="{FF2B5EF4-FFF2-40B4-BE49-F238E27FC236}">
                      <a16:creationId xmlns:a16="http://schemas.microsoft.com/office/drawing/2014/main" id="{F80D5D4E-0109-33AE-6374-8311B9C47872}"/>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7" name="Freeform 238">
                  <a:extLst>
                    <a:ext uri="{FF2B5EF4-FFF2-40B4-BE49-F238E27FC236}">
                      <a16:creationId xmlns:a16="http://schemas.microsoft.com/office/drawing/2014/main" id="{755554C0-ED66-1F1D-7492-B2DB798EB84E}"/>
                    </a:ext>
                  </a:extLst>
                </p:cNvPr>
                <p:cNvSpPr/>
                <p:nvPr/>
              </p:nvSpPr>
              <p:spPr>
                <a:xfrm>
                  <a:off x="4047172" y="2655570"/>
                  <a:ext cx="308610" cy="308610"/>
                </a:xfrm>
                <a:custGeom>
                  <a:avLst/>
                  <a:gdLst>
                    <a:gd name="connsiteX0" fmla="*/ 154305 w 308610"/>
                    <a:gd name="connsiteY0" fmla="*/ 0 h 308610"/>
                    <a:gd name="connsiteX1" fmla="*/ 0 w 308610"/>
                    <a:gd name="connsiteY1" fmla="*/ 154305 h 308610"/>
                    <a:gd name="connsiteX2" fmla="*/ 154305 w 308610"/>
                    <a:gd name="connsiteY2" fmla="*/ 308610 h 308610"/>
                    <a:gd name="connsiteX3" fmla="*/ 308610 w 308610"/>
                    <a:gd name="connsiteY3" fmla="*/ 154305 h 308610"/>
                    <a:gd name="connsiteX4" fmla="*/ 154305 w 308610"/>
                    <a:gd name="connsiteY4" fmla="*/ 0 h 308610"/>
                    <a:gd name="connsiteX5" fmla="*/ 154305 w 308610"/>
                    <a:gd name="connsiteY5" fmla="*/ 251460 h 308610"/>
                    <a:gd name="connsiteX6" fmla="*/ 57150 w 308610"/>
                    <a:gd name="connsiteY6" fmla="*/ 154305 h 308610"/>
                    <a:gd name="connsiteX7" fmla="*/ 154305 w 308610"/>
                    <a:gd name="connsiteY7" fmla="*/ 57150 h 308610"/>
                    <a:gd name="connsiteX8" fmla="*/ 251460 w 308610"/>
                    <a:gd name="connsiteY8" fmla="*/ 154305 h 308610"/>
                    <a:gd name="connsiteX9" fmla="*/ 154305 w 308610"/>
                    <a:gd name="connsiteY9" fmla="*/ 251460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 h="308610">
                      <a:moveTo>
                        <a:pt x="154305" y="0"/>
                      </a:moveTo>
                      <a:cubicBezTo>
                        <a:pt x="69533" y="0"/>
                        <a:pt x="0" y="69533"/>
                        <a:pt x="0" y="154305"/>
                      </a:cubicBezTo>
                      <a:cubicBezTo>
                        <a:pt x="0" y="239077"/>
                        <a:pt x="69533" y="308610"/>
                        <a:pt x="154305" y="308610"/>
                      </a:cubicBezTo>
                      <a:cubicBezTo>
                        <a:pt x="239078" y="308610"/>
                        <a:pt x="308610" y="239077"/>
                        <a:pt x="308610" y="154305"/>
                      </a:cubicBezTo>
                      <a:cubicBezTo>
                        <a:pt x="308610" y="69533"/>
                        <a:pt x="239078" y="0"/>
                        <a:pt x="154305" y="0"/>
                      </a:cubicBezTo>
                      <a:close/>
                      <a:moveTo>
                        <a:pt x="154305" y="251460"/>
                      </a:moveTo>
                      <a:cubicBezTo>
                        <a:pt x="100965" y="251460"/>
                        <a:pt x="57150" y="207645"/>
                        <a:pt x="57150" y="154305"/>
                      </a:cubicBezTo>
                      <a:cubicBezTo>
                        <a:pt x="57150" y="100965"/>
                        <a:pt x="100965" y="57150"/>
                        <a:pt x="154305" y="57150"/>
                      </a:cubicBezTo>
                      <a:cubicBezTo>
                        <a:pt x="207645" y="57150"/>
                        <a:pt x="251460" y="100965"/>
                        <a:pt x="251460" y="154305"/>
                      </a:cubicBezTo>
                      <a:cubicBezTo>
                        <a:pt x="251460" y="207645"/>
                        <a:pt x="207645" y="251460"/>
                        <a:pt x="154305" y="2514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8" name="Freeform 239">
                  <a:extLst>
                    <a:ext uri="{FF2B5EF4-FFF2-40B4-BE49-F238E27FC236}">
                      <a16:creationId xmlns:a16="http://schemas.microsoft.com/office/drawing/2014/main" id="{6B8DA6CA-5FAE-C7AA-7E11-E1B9061632F7}"/>
                    </a:ext>
                  </a:extLst>
                </p:cNvPr>
                <p:cNvSpPr/>
                <p:nvPr/>
              </p:nvSpPr>
              <p:spPr>
                <a:xfrm>
                  <a:off x="4862021" y="1765790"/>
                  <a:ext cx="1064069" cy="514494"/>
                </a:xfrm>
                <a:custGeom>
                  <a:avLst/>
                  <a:gdLst>
                    <a:gd name="connsiteX0" fmla="*/ 27161 w 1064069"/>
                    <a:gd name="connsiteY0" fmla="*/ 514495 h 514494"/>
                    <a:gd name="connsiteX1" fmla="*/ 948229 w 1064069"/>
                    <a:gd name="connsiteY1" fmla="*/ 514495 h 514494"/>
                    <a:gd name="connsiteX2" fmla="*/ 975851 w 1064069"/>
                    <a:gd name="connsiteY2" fmla="*/ 491635 h 514494"/>
                    <a:gd name="connsiteX3" fmla="*/ 1063482 w 1064069"/>
                    <a:gd name="connsiteY3" fmla="*/ 33482 h 514494"/>
                    <a:gd name="connsiteX4" fmla="*/ 1056814 w 1064069"/>
                    <a:gd name="connsiteY4" fmla="*/ 9670 h 514494"/>
                    <a:gd name="connsiteX5" fmla="*/ 1033954 w 1064069"/>
                    <a:gd name="connsiteY5" fmla="*/ 145 h 514494"/>
                    <a:gd name="connsiteX6" fmla="*/ 651049 w 1064069"/>
                    <a:gd name="connsiteY6" fmla="*/ 66820 h 514494"/>
                    <a:gd name="connsiteX7" fmla="*/ 11922 w 1064069"/>
                    <a:gd name="connsiteY7" fmla="*/ 464012 h 514494"/>
                    <a:gd name="connsiteX8" fmla="*/ 1444 w 1064069"/>
                    <a:gd name="connsiteY8" fmla="*/ 496397 h 514494"/>
                    <a:gd name="connsiteX9" fmla="*/ 27161 w 1064069"/>
                    <a:gd name="connsiteY9" fmla="*/ 514495 h 514494"/>
                    <a:gd name="connsiteX10" fmla="*/ 669147 w 1064069"/>
                    <a:gd name="connsiteY10" fmla="*/ 120160 h 514494"/>
                    <a:gd name="connsiteX11" fmla="*/ 1000616 w 1064069"/>
                    <a:gd name="connsiteY11" fmla="*/ 59200 h 514494"/>
                    <a:gd name="connsiteX12" fmla="*/ 924416 w 1064069"/>
                    <a:gd name="connsiteY12" fmla="*/ 457345 h 514494"/>
                    <a:gd name="connsiteX13" fmla="*/ 119554 w 1064069"/>
                    <a:gd name="connsiteY13" fmla="*/ 457345 h 514494"/>
                    <a:gd name="connsiteX14" fmla="*/ 669147 w 1064069"/>
                    <a:gd name="connsiteY14" fmla="*/ 120160 h 5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069" h="514494">
                      <a:moveTo>
                        <a:pt x="27161" y="514495"/>
                      </a:moveTo>
                      <a:lnTo>
                        <a:pt x="948229" y="514495"/>
                      </a:lnTo>
                      <a:cubicBezTo>
                        <a:pt x="961564" y="514495"/>
                        <a:pt x="973947" y="504970"/>
                        <a:pt x="975851" y="491635"/>
                      </a:cubicBezTo>
                      <a:lnTo>
                        <a:pt x="1063482" y="33482"/>
                      </a:lnTo>
                      <a:cubicBezTo>
                        <a:pt x="1065386" y="24910"/>
                        <a:pt x="1062529" y="16337"/>
                        <a:pt x="1056814" y="9670"/>
                      </a:cubicBezTo>
                      <a:cubicBezTo>
                        <a:pt x="1051099" y="3002"/>
                        <a:pt x="1042526" y="-808"/>
                        <a:pt x="1033954" y="145"/>
                      </a:cubicBezTo>
                      <a:cubicBezTo>
                        <a:pt x="1024429" y="1097"/>
                        <a:pt x="796781" y="15385"/>
                        <a:pt x="651049" y="66820"/>
                      </a:cubicBezTo>
                      <a:cubicBezTo>
                        <a:pt x="504364" y="118255"/>
                        <a:pt x="31924" y="449725"/>
                        <a:pt x="11922" y="464012"/>
                      </a:cubicBezTo>
                      <a:cubicBezTo>
                        <a:pt x="1444" y="471632"/>
                        <a:pt x="-2366" y="484015"/>
                        <a:pt x="1444" y="496397"/>
                      </a:cubicBezTo>
                      <a:cubicBezTo>
                        <a:pt x="4301" y="506875"/>
                        <a:pt x="14779" y="514495"/>
                        <a:pt x="27161" y="514495"/>
                      </a:cubicBezTo>
                      <a:close/>
                      <a:moveTo>
                        <a:pt x="669147" y="120160"/>
                      </a:moveTo>
                      <a:cubicBezTo>
                        <a:pt x="774874" y="83012"/>
                        <a:pt x="930131" y="65867"/>
                        <a:pt x="1000616" y="59200"/>
                      </a:cubicBezTo>
                      <a:lnTo>
                        <a:pt x="924416" y="457345"/>
                      </a:lnTo>
                      <a:lnTo>
                        <a:pt x="119554" y="457345"/>
                      </a:lnTo>
                      <a:cubicBezTo>
                        <a:pt x="260524" y="360190"/>
                        <a:pt x="563419" y="156355"/>
                        <a:pt x="669147" y="1201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9" name="Freeform 240">
                  <a:extLst>
                    <a:ext uri="{FF2B5EF4-FFF2-40B4-BE49-F238E27FC236}">
                      <a16:creationId xmlns:a16="http://schemas.microsoft.com/office/drawing/2014/main" id="{EF590E28-1D8C-1A6C-4FCD-D11481F3805A}"/>
                    </a:ext>
                  </a:extLst>
                </p:cNvPr>
                <p:cNvSpPr/>
                <p:nvPr/>
              </p:nvSpPr>
              <p:spPr>
                <a:xfrm>
                  <a:off x="3328987" y="172021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0" name="Freeform 241">
                  <a:extLst>
                    <a:ext uri="{FF2B5EF4-FFF2-40B4-BE49-F238E27FC236}">
                      <a16:creationId xmlns:a16="http://schemas.microsoft.com/office/drawing/2014/main" id="{CBF10CC1-3A82-0E49-936A-B1845E628CB5}"/>
                    </a:ext>
                  </a:extLst>
                </p:cNvPr>
                <p:cNvSpPr/>
                <p:nvPr/>
              </p:nvSpPr>
              <p:spPr>
                <a:xfrm>
                  <a:off x="3328987" y="191452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1" name="Freeform 242">
                  <a:extLst>
                    <a:ext uri="{FF2B5EF4-FFF2-40B4-BE49-F238E27FC236}">
                      <a16:creationId xmlns:a16="http://schemas.microsoft.com/office/drawing/2014/main" id="{20FC6CF2-AFFF-41F1-A35A-E76E51E75FE9}"/>
                    </a:ext>
                  </a:extLst>
                </p:cNvPr>
                <p:cNvSpPr/>
                <p:nvPr/>
              </p:nvSpPr>
              <p:spPr>
                <a:xfrm>
                  <a:off x="3328987" y="2106929"/>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2" name="Freeform 243">
                  <a:extLst>
                    <a:ext uri="{FF2B5EF4-FFF2-40B4-BE49-F238E27FC236}">
                      <a16:creationId xmlns:a16="http://schemas.microsoft.com/office/drawing/2014/main" id="{03EC4F5E-F6AD-E03A-2EBE-F6CCEC3FBC0A}"/>
                    </a:ext>
                  </a:extLst>
                </p:cNvPr>
                <p:cNvSpPr/>
                <p:nvPr/>
              </p:nvSpPr>
              <p:spPr>
                <a:xfrm rot="-4018692">
                  <a:off x="3595835" y="2235066"/>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3" name="Freeform 244">
                  <a:extLst>
                    <a:ext uri="{FF2B5EF4-FFF2-40B4-BE49-F238E27FC236}">
                      <a16:creationId xmlns:a16="http://schemas.microsoft.com/office/drawing/2014/main" id="{5EE05AA0-E6E2-D09D-20A3-25804326C6DB}"/>
                    </a:ext>
                  </a:extLst>
                </p:cNvPr>
                <p:cNvSpPr/>
                <p:nvPr/>
              </p:nvSpPr>
              <p:spPr>
                <a:xfrm rot="-4018692">
                  <a:off x="3455000" y="2175954"/>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4" name="Freeform 245">
                  <a:extLst>
                    <a:ext uri="{FF2B5EF4-FFF2-40B4-BE49-F238E27FC236}">
                      <a16:creationId xmlns:a16="http://schemas.microsoft.com/office/drawing/2014/main" id="{74545A86-8BB1-AD64-CD57-FFC13F8A356D}"/>
                    </a:ext>
                  </a:extLst>
                </p:cNvPr>
                <p:cNvSpPr/>
                <p:nvPr/>
              </p:nvSpPr>
              <p:spPr>
                <a:xfrm rot="-4017157">
                  <a:off x="3524917" y="220532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5" name="Freeform 246">
                  <a:extLst>
                    <a:ext uri="{FF2B5EF4-FFF2-40B4-BE49-F238E27FC236}">
                      <a16:creationId xmlns:a16="http://schemas.microsoft.com/office/drawing/2014/main" id="{79B48C49-778D-189D-AA61-5D6905EB8C47}"/>
                    </a:ext>
                  </a:extLst>
                </p:cNvPr>
                <p:cNvSpPr/>
                <p:nvPr/>
              </p:nvSpPr>
              <p:spPr>
                <a:xfrm rot="-5058709">
                  <a:off x="4069287" y="2017768"/>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6" name="Freeform 247">
                  <a:extLst>
                    <a:ext uri="{FF2B5EF4-FFF2-40B4-BE49-F238E27FC236}">
                      <a16:creationId xmlns:a16="http://schemas.microsoft.com/office/drawing/2014/main" id="{E7A32009-591E-CAE2-9D61-DECA0A79421A}"/>
                    </a:ext>
                  </a:extLst>
                </p:cNvPr>
                <p:cNvSpPr/>
                <p:nvPr/>
              </p:nvSpPr>
              <p:spPr>
                <a:xfrm rot="-5057021">
                  <a:off x="4220919" y="2033234"/>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7" name="Freeform 248">
                  <a:extLst>
                    <a:ext uri="{FF2B5EF4-FFF2-40B4-BE49-F238E27FC236}">
                      <a16:creationId xmlns:a16="http://schemas.microsoft.com/office/drawing/2014/main" id="{91170542-C0A1-BCBE-66AB-21DDF2E82D4C}"/>
                    </a:ext>
                  </a:extLst>
                </p:cNvPr>
                <p:cNvSpPr/>
                <p:nvPr/>
              </p:nvSpPr>
              <p:spPr>
                <a:xfrm rot="-5057186">
                  <a:off x="4144998" y="2026037"/>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8" name="Freeform 250">
                  <a:extLst>
                    <a:ext uri="{FF2B5EF4-FFF2-40B4-BE49-F238E27FC236}">
                      <a16:creationId xmlns:a16="http://schemas.microsoft.com/office/drawing/2014/main" id="{49E1C9E5-2E33-6B36-1768-E8A0AC736AB5}"/>
                    </a:ext>
                  </a:extLst>
                </p:cNvPr>
                <p:cNvSpPr/>
                <p:nvPr/>
              </p:nvSpPr>
              <p:spPr>
                <a:xfrm rot="-5056855">
                  <a:off x="3993311" y="2010644"/>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9" name="Freeform 252">
                  <a:extLst>
                    <a:ext uri="{FF2B5EF4-FFF2-40B4-BE49-F238E27FC236}">
                      <a16:creationId xmlns:a16="http://schemas.microsoft.com/office/drawing/2014/main" id="{D89E5320-3028-CA9F-C20E-DFF8720E5474}"/>
                    </a:ext>
                  </a:extLst>
                </p:cNvPr>
                <p:cNvSpPr/>
                <p:nvPr/>
              </p:nvSpPr>
              <p:spPr>
                <a:xfrm rot="-5058709">
                  <a:off x="4371768" y="204838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0" name="Freeform 253">
                  <a:extLst>
                    <a:ext uri="{FF2B5EF4-FFF2-40B4-BE49-F238E27FC236}">
                      <a16:creationId xmlns:a16="http://schemas.microsoft.com/office/drawing/2014/main" id="{58CDB0C6-093E-1A20-2B04-515BF5C33F88}"/>
                    </a:ext>
                  </a:extLst>
                </p:cNvPr>
                <p:cNvSpPr/>
                <p:nvPr/>
              </p:nvSpPr>
              <p:spPr>
                <a:xfrm rot="-5057021">
                  <a:off x="4447577" y="20557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1" name="Freeform 254">
                  <a:extLst>
                    <a:ext uri="{FF2B5EF4-FFF2-40B4-BE49-F238E27FC236}">
                      <a16:creationId xmlns:a16="http://schemas.microsoft.com/office/drawing/2014/main" id="{79919FB2-A823-DC6B-6235-9503D2828221}"/>
                    </a:ext>
                  </a:extLst>
                </p:cNvPr>
                <p:cNvSpPr/>
                <p:nvPr/>
              </p:nvSpPr>
              <p:spPr>
                <a:xfrm rot="-5057186">
                  <a:off x="4295864" y="2040346"/>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2" name="Freeform 255">
                  <a:extLst>
                    <a:ext uri="{FF2B5EF4-FFF2-40B4-BE49-F238E27FC236}">
                      <a16:creationId xmlns:a16="http://schemas.microsoft.com/office/drawing/2014/main" id="{BCDE45FC-C76F-71E4-5271-F3DC904D07EB}"/>
                    </a:ext>
                  </a:extLst>
                </p:cNvPr>
                <p:cNvSpPr/>
                <p:nvPr/>
              </p:nvSpPr>
              <p:spPr>
                <a:xfrm rot="-5058709">
                  <a:off x="3538250" y="1964495"/>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3" name="Freeform 256">
                  <a:extLst>
                    <a:ext uri="{FF2B5EF4-FFF2-40B4-BE49-F238E27FC236}">
                      <a16:creationId xmlns:a16="http://schemas.microsoft.com/office/drawing/2014/main" id="{090B5C24-E0B5-AA05-E251-3F5F31328DBA}"/>
                    </a:ext>
                  </a:extLst>
                </p:cNvPr>
                <p:cNvSpPr/>
                <p:nvPr/>
              </p:nvSpPr>
              <p:spPr>
                <a:xfrm rot="-5057021">
                  <a:off x="3917493" y="20025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4" name="Freeform 257">
                  <a:extLst>
                    <a:ext uri="{FF2B5EF4-FFF2-40B4-BE49-F238E27FC236}">
                      <a16:creationId xmlns:a16="http://schemas.microsoft.com/office/drawing/2014/main" id="{4E0F20DF-37B8-9BB6-BD3B-DB7D8D6D9A24}"/>
                    </a:ext>
                  </a:extLst>
                </p:cNvPr>
                <p:cNvSpPr/>
                <p:nvPr/>
              </p:nvSpPr>
              <p:spPr>
                <a:xfrm rot="-5057021">
                  <a:off x="3462276" y="195736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5" name="Freeform 258">
                  <a:extLst>
                    <a:ext uri="{FF2B5EF4-FFF2-40B4-BE49-F238E27FC236}">
                      <a16:creationId xmlns:a16="http://schemas.microsoft.com/office/drawing/2014/main" id="{83995893-8FD9-D79A-AB96-1E667DEEABF1}"/>
                    </a:ext>
                  </a:extLst>
                </p:cNvPr>
                <p:cNvSpPr/>
                <p:nvPr/>
              </p:nvSpPr>
              <p:spPr>
                <a:xfrm rot="-5056855">
                  <a:off x="3765702" y="1988073"/>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6" name="Freeform 259">
                  <a:extLst>
                    <a:ext uri="{FF2B5EF4-FFF2-40B4-BE49-F238E27FC236}">
                      <a16:creationId xmlns:a16="http://schemas.microsoft.com/office/drawing/2014/main" id="{CB0F3405-538E-8964-100F-667FF7F4C106}"/>
                    </a:ext>
                  </a:extLst>
                </p:cNvPr>
                <p:cNvSpPr/>
                <p:nvPr/>
              </p:nvSpPr>
              <p:spPr>
                <a:xfrm rot="-5057186">
                  <a:off x="3689880" y="1979951"/>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7" name="Freeform 260">
                  <a:extLst>
                    <a:ext uri="{FF2B5EF4-FFF2-40B4-BE49-F238E27FC236}">
                      <a16:creationId xmlns:a16="http://schemas.microsoft.com/office/drawing/2014/main" id="{EB8BB954-B27A-8CF4-5858-019A27C09CDC}"/>
                    </a:ext>
                  </a:extLst>
                </p:cNvPr>
                <p:cNvSpPr/>
                <p:nvPr/>
              </p:nvSpPr>
              <p:spPr>
                <a:xfrm rot="-5058709">
                  <a:off x="3841678" y="1995213"/>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8" name="Freeform 284">
                  <a:extLst>
                    <a:ext uri="{FF2B5EF4-FFF2-40B4-BE49-F238E27FC236}">
                      <a16:creationId xmlns:a16="http://schemas.microsoft.com/office/drawing/2014/main" id="{A574717E-838B-7297-2134-7F3BC32FA83E}"/>
                    </a:ext>
                  </a:extLst>
                </p:cNvPr>
                <p:cNvSpPr/>
                <p:nvPr/>
              </p:nvSpPr>
              <p:spPr>
                <a:xfrm rot="-5057021">
                  <a:off x="3613968" y="1972722"/>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9" name="Freeform 285">
                  <a:extLst>
                    <a:ext uri="{FF2B5EF4-FFF2-40B4-BE49-F238E27FC236}">
                      <a16:creationId xmlns:a16="http://schemas.microsoft.com/office/drawing/2014/main" id="{8DEA5A16-4DB3-5B2B-427C-48099064BF2D}"/>
                    </a:ext>
                  </a:extLst>
                </p:cNvPr>
                <p:cNvSpPr/>
                <p:nvPr/>
              </p:nvSpPr>
              <p:spPr>
                <a:xfrm>
                  <a:off x="4606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0" name="Freeform 286">
                  <a:extLst>
                    <a:ext uri="{FF2B5EF4-FFF2-40B4-BE49-F238E27FC236}">
                      <a16:creationId xmlns:a16="http://schemas.microsoft.com/office/drawing/2014/main" id="{EE8E9EA4-AD92-912E-9526-70F64C27F8B1}"/>
                    </a:ext>
                  </a:extLst>
                </p:cNvPr>
                <p:cNvSpPr/>
                <p:nvPr/>
              </p:nvSpPr>
              <p:spPr>
                <a:xfrm>
                  <a:off x="4530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1" name="Freeform 287">
                  <a:extLst>
                    <a:ext uri="{FF2B5EF4-FFF2-40B4-BE49-F238E27FC236}">
                      <a16:creationId xmlns:a16="http://schemas.microsoft.com/office/drawing/2014/main" id="{4B765932-97BB-487F-93D0-0ED101905F5B}"/>
                    </a:ext>
                  </a:extLst>
                </p:cNvPr>
                <p:cNvSpPr/>
                <p:nvPr/>
              </p:nvSpPr>
              <p:spPr>
                <a:xfrm>
                  <a:off x="4682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2" name="Freeform 289">
                  <a:extLst>
                    <a:ext uri="{FF2B5EF4-FFF2-40B4-BE49-F238E27FC236}">
                      <a16:creationId xmlns:a16="http://schemas.microsoft.com/office/drawing/2014/main" id="{82785888-4D94-EF72-523C-81C308D2052D}"/>
                    </a:ext>
                  </a:extLst>
                </p:cNvPr>
                <p:cNvSpPr/>
                <p:nvPr/>
              </p:nvSpPr>
              <p:spPr>
                <a:xfrm>
                  <a:off x="5063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3" name="Freeform 290">
                  <a:extLst>
                    <a:ext uri="{FF2B5EF4-FFF2-40B4-BE49-F238E27FC236}">
                      <a16:creationId xmlns:a16="http://schemas.microsoft.com/office/drawing/2014/main" id="{EAD3357C-2125-970B-02A3-F0D43336DBF5}"/>
                    </a:ext>
                  </a:extLst>
                </p:cNvPr>
                <p:cNvSpPr/>
                <p:nvPr/>
              </p:nvSpPr>
              <p:spPr>
                <a:xfrm>
                  <a:off x="4911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4" name="Freeform 291">
                  <a:extLst>
                    <a:ext uri="{FF2B5EF4-FFF2-40B4-BE49-F238E27FC236}">
                      <a16:creationId xmlns:a16="http://schemas.microsoft.com/office/drawing/2014/main" id="{5D2DA8BC-E70B-E1ED-E37E-E9A6D0D45BA5}"/>
                    </a:ext>
                  </a:extLst>
                </p:cNvPr>
                <p:cNvSpPr/>
                <p:nvPr/>
              </p:nvSpPr>
              <p:spPr>
                <a:xfrm>
                  <a:off x="5139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5" name="Freeform 292">
                  <a:extLst>
                    <a:ext uri="{FF2B5EF4-FFF2-40B4-BE49-F238E27FC236}">
                      <a16:creationId xmlns:a16="http://schemas.microsoft.com/office/drawing/2014/main" id="{8BEA85AB-F8B7-2A3B-09D5-0F40E3A3C56F}"/>
                    </a:ext>
                  </a:extLst>
                </p:cNvPr>
                <p:cNvSpPr/>
                <p:nvPr/>
              </p:nvSpPr>
              <p:spPr>
                <a:xfrm>
                  <a:off x="4987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6" name="Freeform 293">
                  <a:extLst>
                    <a:ext uri="{FF2B5EF4-FFF2-40B4-BE49-F238E27FC236}">
                      <a16:creationId xmlns:a16="http://schemas.microsoft.com/office/drawing/2014/main" id="{7956164C-1D8A-8CC0-DB71-471AB2F36CB3}"/>
                    </a:ext>
                  </a:extLst>
                </p:cNvPr>
                <p:cNvSpPr/>
                <p:nvPr/>
              </p:nvSpPr>
              <p:spPr>
                <a:xfrm>
                  <a:off x="4758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7" name="Freeform 294">
                  <a:extLst>
                    <a:ext uri="{FF2B5EF4-FFF2-40B4-BE49-F238E27FC236}">
                      <a16:creationId xmlns:a16="http://schemas.microsoft.com/office/drawing/2014/main" id="{A233C8B2-A609-C2BA-09CB-E348BE5E5A75}"/>
                    </a:ext>
                  </a:extLst>
                </p:cNvPr>
                <p:cNvSpPr/>
                <p:nvPr/>
              </p:nvSpPr>
              <p:spPr>
                <a:xfrm>
                  <a:off x="4834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8" name="Freeform 333">
                  <a:extLst>
                    <a:ext uri="{FF2B5EF4-FFF2-40B4-BE49-F238E27FC236}">
                      <a16:creationId xmlns:a16="http://schemas.microsoft.com/office/drawing/2014/main" id="{B4DE42A7-8388-E1D6-86FA-6C7479501A9A}"/>
                    </a:ext>
                  </a:extLst>
                </p:cNvPr>
                <p:cNvSpPr/>
                <p:nvPr/>
              </p:nvSpPr>
              <p:spPr>
                <a:xfrm>
                  <a:off x="5215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9" name="Freeform 386">
                  <a:extLst>
                    <a:ext uri="{FF2B5EF4-FFF2-40B4-BE49-F238E27FC236}">
                      <a16:creationId xmlns:a16="http://schemas.microsoft.com/office/drawing/2014/main" id="{C69A25C9-AD7B-6C6B-B64B-AB646D1AF094}"/>
                    </a:ext>
                  </a:extLst>
                </p:cNvPr>
                <p:cNvSpPr/>
                <p:nvPr/>
              </p:nvSpPr>
              <p:spPr>
                <a:xfrm>
                  <a:off x="4377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0" name="Freeform 389">
                  <a:extLst>
                    <a:ext uri="{FF2B5EF4-FFF2-40B4-BE49-F238E27FC236}">
                      <a16:creationId xmlns:a16="http://schemas.microsoft.com/office/drawing/2014/main" id="{B41B29B9-0F31-3017-AA99-6214CE11C6B2}"/>
                    </a:ext>
                  </a:extLst>
                </p:cNvPr>
                <p:cNvSpPr/>
                <p:nvPr/>
              </p:nvSpPr>
              <p:spPr>
                <a:xfrm>
                  <a:off x="3691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1" name="Freeform 390">
                  <a:extLst>
                    <a:ext uri="{FF2B5EF4-FFF2-40B4-BE49-F238E27FC236}">
                      <a16:creationId xmlns:a16="http://schemas.microsoft.com/office/drawing/2014/main" id="{8C0D9211-56D4-6406-58F1-F168F7EC9397}"/>
                    </a:ext>
                  </a:extLst>
                </p:cNvPr>
                <p:cNvSpPr/>
                <p:nvPr/>
              </p:nvSpPr>
              <p:spPr>
                <a:xfrm>
                  <a:off x="3615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2" name="Freeform 422">
                  <a:extLst>
                    <a:ext uri="{FF2B5EF4-FFF2-40B4-BE49-F238E27FC236}">
                      <a16:creationId xmlns:a16="http://schemas.microsoft.com/office/drawing/2014/main" id="{1AAEDCF4-C186-DFA4-FE7C-725011FFB278}"/>
                    </a:ext>
                  </a:extLst>
                </p:cNvPr>
                <p:cNvSpPr/>
                <p:nvPr/>
              </p:nvSpPr>
              <p:spPr>
                <a:xfrm>
                  <a:off x="3768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3" name="Freeform 423">
                  <a:extLst>
                    <a:ext uri="{FF2B5EF4-FFF2-40B4-BE49-F238E27FC236}">
                      <a16:creationId xmlns:a16="http://schemas.microsoft.com/office/drawing/2014/main" id="{8BF3A001-6723-149A-6F59-500DDA4BBFDF}"/>
                    </a:ext>
                  </a:extLst>
                </p:cNvPr>
                <p:cNvSpPr/>
                <p:nvPr/>
              </p:nvSpPr>
              <p:spPr>
                <a:xfrm>
                  <a:off x="3844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4" name="Freeform 424">
                  <a:extLst>
                    <a:ext uri="{FF2B5EF4-FFF2-40B4-BE49-F238E27FC236}">
                      <a16:creationId xmlns:a16="http://schemas.microsoft.com/office/drawing/2014/main" id="{06E23691-FC94-2701-7120-228EDCE10FE2}"/>
                    </a:ext>
                  </a:extLst>
                </p:cNvPr>
                <p:cNvSpPr/>
                <p:nvPr/>
              </p:nvSpPr>
              <p:spPr>
                <a:xfrm>
                  <a:off x="3463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5" name="Freeform 425">
                  <a:extLst>
                    <a:ext uri="{FF2B5EF4-FFF2-40B4-BE49-F238E27FC236}">
                      <a16:creationId xmlns:a16="http://schemas.microsoft.com/office/drawing/2014/main" id="{6EDCCBBB-942E-C37C-88A3-8C90CB881FA4}"/>
                    </a:ext>
                  </a:extLst>
                </p:cNvPr>
                <p:cNvSpPr/>
                <p:nvPr/>
              </p:nvSpPr>
              <p:spPr>
                <a:xfrm>
                  <a:off x="3539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6" name="Freeform 426">
                  <a:extLst>
                    <a:ext uri="{FF2B5EF4-FFF2-40B4-BE49-F238E27FC236}">
                      <a16:creationId xmlns:a16="http://schemas.microsoft.com/office/drawing/2014/main" id="{F4BD2907-932A-F615-70BD-9BA733C0639E}"/>
                    </a:ext>
                  </a:extLst>
                </p:cNvPr>
                <p:cNvSpPr/>
                <p:nvPr/>
              </p:nvSpPr>
              <p:spPr>
                <a:xfrm>
                  <a:off x="4453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7" name="Freeform 427">
                  <a:extLst>
                    <a:ext uri="{FF2B5EF4-FFF2-40B4-BE49-F238E27FC236}">
                      <a16:creationId xmlns:a16="http://schemas.microsoft.com/office/drawing/2014/main" id="{275BA99A-2EB7-18D4-A8BC-5A9E66C2BF9E}"/>
                    </a:ext>
                  </a:extLst>
                </p:cNvPr>
                <p:cNvSpPr/>
                <p:nvPr/>
              </p:nvSpPr>
              <p:spPr>
                <a:xfrm>
                  <a:off x="4149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8" name="Freeform 428">
                  <a:extLst>
                    <a:ext uri="{FF2B5EF4-FFF2-40B4-BE49-F238E27FC236}">
                      <a16:creationId xmlns:a16="http://schemas.microsoft.com/office/drawing/2014/main" id="{CED5921C-1264-2B53-02D1-B630B8680827}"/>
                    </a:ext>
                  </a:extLst>
                </p:cNvPr>
                <p:cNvSpPr/>
                <p:nvPr/>
              </p:nvSpPr>
              <p:spPr>
                <a:xfrm>
                  <a:off x="4225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9" name="Freeform 429">
                  <a:extLst>
                    <a:ext uri="{FF2B5EF4-FFF2-40B4-BE49-F238E27FC236}">
                      <a16:creationId xmlns:a16="http://schemas.microsoft.com/office/drawing/2014/main" id="{7DA8D993-90A7-DBB9-3564-E9ED686BF886}"/>
                    </a:ext>
                  </a:extLst>
                </p:cNvPr>
                <p:cNvSpPr/>
                <p:nvPr/>
              </p:nvSpPr>
              <p:spPr>
                <a:xfrm>
                  <a:off x="3920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0" name="Freeform 430">
                  <a:extLst>
                    <a:ext uri="{FF2B5EF4-FFF2-40B4-BE49-F238E27FC236}">
                      <a16:creationId xmlns:a16="http://schemas.microsoft.com/office/drawing/2014/main" id="{6535619E-4580-D5F1-845C-D6E72305DBDA}"/>
                    </a:ext>
                  </a:extLst>
                </p:cNvPr>
                <p:cNvSpPr/>
                <p:nvPr/>
              </p:nvSpPr>
              <p:spPr>
                <a:xfrm>
                  <a:off x="4301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1" name="Freeform 431">
                  <a:extLst>
                    <a:ext uri="{FF2B5EF4-FFF2-40B4-BE49-F238E27FC236}">
                      <a16:creationId xmlns:a16="http://schemas.microsoft.com/office/drawing/2014/main" id="{B91D4FB6-50DF-CCE5-379F-A8E1FD25B6B0}"/>
                    </a:ext>
                  </a:extLst>
                </p:cNvPr>
                <p:cNvSpPr/>
                <p:nvPr/>
              </p:nvSpPr>
              <p:spPr>
                <a:xfrm>
                  <a:off x="3996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2" name="Freeform 432">
                  <a:extLst>
                    <a:ext uri="{FF2B5EF4-FFF2-40B4-BE49-F238E27FC236}">
                      <a16:creationId xmlns:a16="http://schemas.microsoft.com/office/drawing/2014/main" id="{2579F2EA-3B69-B426-0008-E26FC9CCBFB5}"/>
                    </a:ext>
                  </a:extLst>
                </p:cNvPr>
                <p:cNvSpPr/>
                <p:nvPr/>
              </p:nvSpPr>
              <p:spPr>
                <a:xfrm>
                  <a:off x="4072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161" name="Group 160">
              <a:extLst>
                <a:ext uri="{FF2B5EF4-FFF2-40B4-BE49-F238E27FC236}">
                  <a16:creationId xmlns:a16="http://schemas.microsoft.com/office/drawing/2014/main" id="{0176B9A7-D6FB-0BD9-9686-B7882C249E80}"/>
                </a:ext>
              </a:extLst>
            </p:cNvPr>
            <p:cNvGrpSpPr/>
            <p:nvPr/>
          </p:nvGrpSpPr>
          <p:grpSpPr>
            <a:xfrm>
              <a:off x="3519306" y="3107582"/>
              <a:ext cx="550364" cy="550364"/>
              <a:chOff x="3519306" y="3107582"/>
              <a:chExt cx="550364" cy="550364"/>
            </a:xfrm>
          </p:grpSpPr>
          <p:sp>
            <p:nvSpPr>
              <p:cNvPr id="57" name="Oval 56">
                <a:extLst>
                  <a:ext uri="{FF2B5EF4-FFF2-40B4-BE49-F238E27FC236}">
                    <a16:creationId xmlns:a16="http://schemas.microsoft.com/office/drawing/2014/main" id="{16FD8ED4-080A-183F-49F1-FE901AE8B446}"/>
                  </a:ext>
                </a:extLst>
              </p:cNvPr>
              <p:cNvSpPr/>
              <p:nvPr/>
            </p:nvSpPr>
            <p:spPr>
              <a:xfrm>
                <a:off x="3519306" y="3107582"/>
                <a:ext cx="550364" cy="550364"/>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25" name="Group 124">
                <a:extLst>
                  <a:ext uri="{FF2B5EF4-FFF2-40B4-BE49-F238E27FC236}">
                    <a16:creationId xmlns:a16="http://schemas.microsoft.com/office/drawing/2014/main" id="{65B745E8-D6A8-E11D-09B0-8B6D158BFA78}"/>
                  </a:ext>
                </a:extLst>
              </p:cNvPr>
              <p:cNvGrpSpPr>
                <a:grpSpLocks noChangeAspect="1"/>
              </p:cNvGrpSpPr>
              <p:nvPr/>
            </p:nvGrpSpPr>
            <p:grpSpPr>
              <a:xfrm>
                <a:off x="3631113" y="3245604"/>
                <a:ext cx="326750" cy="274320"/>
                <a:chOff x="5603875" y="2163763"/>
                <a:chExt cx="35982275" cy="30208537"/>
              </a:xfrm>
              <a:solidFill>
                <a:schemeClr val="tx1"/>
              </a:solidFill>
            </p:grpSpPr>
            <p:sp>
              <p:nvSpPr>
                <p:cNvPr id="126" name="Freeform 19">
                  <a:extLst>
                    <a:ext uri="{FF2B5EF4-FFF2-40B4-BE49-F238E27FC236}">
                      <a16:creationId xmlns:a16="http://schemas.microsoft.com/office/drawing/2014/main" id="{A34EF32A-AE79-80EB-D498-5B1505D536EC}"/>
                    </a:ext>
                  </a:extLst>
                </p:cNvPr>
                <p:cNvSpPr>
                  <a:spLocks noEditPoints="1"/>
                </p:cNvSpPr>
                <p:nvPr/>
              </p:nvSpPr>
              <p:spPr bwMode="auto">
                <a:xfrm>
                  <a:off x="8088313" y="4498975"/>
                  <a:ext cx="31003875" cy="21348700"/>
                </a:xfrm>
                <a:custGeom>
                  <a:avLst/>
                  <a:gdLst>
                    <a:gd name="T0" fmla="*/ 3373 w 3419"/>
                    <a:gd name="T1" fmla="*/ 0 h 2359"/>
                    <a:gd name="T2" fmla="*/ 46 w 3419"/>
                    <a:gd name="T3" fmla="*/ 0 h 2359"/>
                    <a:gd name="T4" fmla="*/ 0 w 3419"/>
                    <a:gd name="T5" fmla="*/ 46 h 2359"/>
                    <a:gd name="T6" fmla="*/ 0 w 3419"/>
                    <a:gd name="T7" fmla="*/ 2313 h 2359"/>
                    <a:gd name="T8" fmla="*/ 46 w 3419"/>
                    <a:gd name="T9" fmla="*/ 2359 h 2359"/>
                    <a:gd name="T10" fmla="*/ 3373 w 3419"/>
                    <a:gd name="T11" fmla="*/ 2359 h 2359"/>
                    <a:gd name="T12" fmla="*/ 3419 w 3419"/>
                    <a:gd name="T13" fmla="*/ 2313 h 2359"/>
                    <a:gd name="T14" fmla="*/ 3419 w 3419"/>
                    <a:gd name="T15" fmla="*/ 46 h 2359"/>
                    <a:gd name="T16" fmla="*/ 3373 w 3419"/>
                    <a:gd name="T17" fmla="*/ 0 h 2359"/>
                    <a:gd name="T18" fmla="*/ 3327 w 3419"/>
                    <a:gd name="T19" fmla="*/ 2267 h 2359"/>
                    <a:gd name="T20" fmla="*/ 92 w 3419"/>
                    <a:gd name="T21" fmla="*/ 2267 h 2359"/>
                    <a:gd name="T22" fmla="*/ 92 w 3419"/>
                    <a:gd name="T23" fmla="*/ 93 h 2359"/>
                    <a:gd name="T24" fmla="*/ 3327 w 3419"/>
                    <a:gd name="T25" fmla="*/ 93 h 2359"/>
                    <a:gd name="T26" fmla="*/ 3327 w 3419"/>
                    <a:gd name="T27" fmla="*/ 2267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9" h="2359">
                      <a:moveTo>
                        <a:pt x="3373" y="0"/>
                      </a:moveTo>
                      <a:cubicBezTo>
                        <a:pt x="46" y="0"/>
                        <a:pt x="46" y="0"/>
                        <a:pt x="46" y="0"/>
                      </a:cubicBezTo>
                      <a:cubicBezTo>
                        <a:pt x="20" y="0"/>
                        <a:pt x="0" y="21"/>
                        <a:pt x="0" y="46"/>
                      </a:cubicBezTo>
                      <a:cubicBezTo>
                        <a:pt x="0" y="2313"/>
                        <a:pt x="0" y="2313"/>
                        <a:pt x="0" y="2313"/>
                      </a:cubicBezTo>
                      <a:cubicBezTo>
                        <a:pt x="0" y="2339"/>
                        <a:pt x="20" y="2359"/>
                        <a:pt x="46" y="2359"/>
                      </a:cubicBezTo>
                      <a:cubicBezTo>
                        <a:pt x="3373" y="2359"/>
                        <a:pt x="3373" y="2359"/>
                        <a:pt x="3373" y="2359"/>
                      </a:cubicBezTo>
                      <a:cubicBezTo>
                        <a:pt x="3399" y="2359"/>
                        <a:pt x="3419" y="2339"/>
                        <a:pt x="3419" y="2313"/>
                      </a:cubicBezTo>
                      <a:cubicBezTo>
                        <a:pt x="3419" y="46"/>
                        <a:pt x="3419" y="46"/>
                        <a:pt x="3419" y="46"/>
                      </a:cubicBezTo>
                      <a:cubicBezTo>
                        <a:pt x="3419" y="21"/>
                        <a:pt x="3399" y="0"/>
                        <a:pt x="3373" y="0"/>
                      </a:cubicBezTo>
                      <a:close/>
                      <a:moveTo>
                        <a:pt x="3327" y="2267"/>
                      </a:moveTo>
                      <a:cubicBezTo>
                        <a:pt x="92" y="2267"/>
                        <a:pt x="92" y="2267"/>
                        <a:pt x="92" y="2267"/>
                      </a:cubicBezTo>
                      <a:cubicBezTo>
                        <a:pt x="92" y="93"/>
                        <a:pt x="92" y="93"/>
                        <a:pt x="92" y="93"/>
                      </a:cubicBezTo>
                      <a:cubicBezTo>
                        <a:pt x="3327" y="93"/>
                        <a:pt x="3327" y="93"/>
                        <a:pt x="3327" y="93"/>
                      </a:cubicBezTo>
                      <a:lnTo>
                        <a:pt x="3327" y="226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7" name="Oval 20">
                  <a:extLst>
                    <a:ext uri="{FF2B5EF4-FFF2-40B4-BE49-F238E27FC236}">
                      <a16:creationId xmlns:a16="http://schemas.microsoft.com/office/drawing/2014/main" id="{2AAEFF44-5106-ECB5-C2C4-C208211FC9F9}"/>
                    </a:ext>
                  </a:extLst>
                </p:cNvPr>
                <p:cNvSpPr>
                  <a:spLocks noChangeArrowheads="1"/>
                </p:cNvSpPr>
                <p:nvPr/>
              </p:nvSpPr>
              <p:spPr bwMode="auto">
                <a:xfrm>
                  <a:off x="10318750" y="8199438"/>
                  <a:ext cx="1116013" cy="1114425"/>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8" name="Oval 21">
                  <a:extLst>
                    <a:ext uri="{FF2B5EF4-FFF2-40B4-BE49-F238E27FC236}">
                      <a16:creationId xmlns:a16="http://schemas.microsoft.com/office/drawing/2014/main" id="{BE211C7A-5C68-11BF-F265-E89550CEE833}"/>
                    </a:ext>
                  </a:extLst>
                </p:cNvPr>
                <p:cNvSpPr>
                  <a:spLocks noChangeArrowheads="1"/>
                </p:cNvSpPr>
                <p:nvPr/>
              </p:nvSpPr>
              <p:spPr bwMode="auto">
                <a:xfrm>
                  <a:off x="10318750" y="10263188"/>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9" name="Oval 22">
                  <a:extLst>
                    <a:ext uri="{FF2B5EF4-FFF2-40B4-BE49-F238E27FC236}">
                      <a16:creationId xmlns:a16="http://schemas.microsoft.com/office/drawing/2014/main" id="{FD55FD9C-A6E0-B499-099E-21ED5DD076B2}"/>
                    </a:ext>
                  </a:extLst>
                </p:cNvPr>
                <p:cNvSpPr>
                  <a:spLocks noChangeArrowheads="1"/>
                </p:cNvSpPr>
                <p:nvPr/>
              </p:nvSpPr>
              <p:spPr bwMode="auto">
                <a:xfrm>
                  <a:off x="10318750" y="12317413"/>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0" name="Freeform 23">
                  <a:extLst>
                    <a:ext uri="{FF2B5EF4-FFF2-40B4-BE49-F238E27FC236}">
                      <a16:creationId xmlns:a16="http://schemas.microsoft.com/office/drawing/2014/main" id="{894076FD-2F1E-E1AF-A20A-1F8970E304C9}"/>
                    </a:ext>
                  </a:extLst>
                </p:cNvPr>
                <p:cNvSpPr>
                  <a:spLocks noEditPoints="1"/>
                </p:cNvSpPr>
                <p:nvPr/>
              </p:nvSpPr>
              <p:spPr bwMode="auto">
                <a:xfrm>
                  <a:off x="5603875" y="2163763"/>
                  <a:ext cx="35982275" cy="30208537"/>
                </a:xfrm>
                <a:custGeom>
                  <a:avLst/>
                  <a:gdLst>
                    <a:gd name="T0" fmla="*/ 3721 w 3968"/>
                    <a:gd name="T1" fmla="*/ 0 h 3338"/>
                    <a:gd name="T2" fmla="*/ 247 w 3968"/>
                    <a:gd name="T3" fmla="*/ 0 h 3338"/>
                    <a:gd name="T4" fmla="*/ 0 w 3968"/>
                    <a:gd name="T5" fmla="*/ 247 h 3338"/>
                    <a:gd name="T6" fmla="*/ 0 w 3968"/>
                    <a:gd name="T7" fmla="*/ 2642 h 3338"/>
                    <a:gd name="T8" fmla="*/ 247 w 3968"/>
                    <a:gd name="T9" fmla="*/ 2889 h 3338"/>
                    <a:gd name="T10" fmla="*/ 1461 w 3968"/>
                    <a:gd name="T11" fmla="*/ 2889 h 3338"/>
                    <a:gd name="T12" fmla="*/ 1063 w 3968"/>
                    <a:gd name="T13" fmla="*/ 3219 h 3338"/>
                    <a:gd name="T14" fmla="*/ 1042 w 3968"/>
                    <a:gd name="T15" fmla="*/ 3294 h 3338"/>
                    <a:gd name="T16" fmla="*/ 1105 w 3968"/>
                    <a:gd name="T17" fmla="*/ 3338 h 3338"/>
                    <a:gd name="T18" fmla="*/ 2863 w 3968"/>
                    <a:gd name="T19" fmla="*/ 3338 h 3338"/>
                    <a:gd name="T20" fmla="*/ 2926 w 3968"/>
                    <a:gd name="T21" fmla="*/ 3294 h 3338"/>
                    <a:gd name="T22" fmla="*/ 2905 w 3968"/>
                    <a:gd name="T23" fmla="*/ 3219 h 3338"/>
                    <a:gd name="T24" fmla="*/ 2507 w 3968"/>
                    <a:gd name="T25" fmla="*/ 2889 h 3338"/>
                    <a:gd name="T26" fmla="*/ 3721 w 3968"/>
                    <a:gd name="T27" fmla="*/ 2889 h 3338"/>
                    <a:gd name="T28" fmla="*/ 3968 w 3968"/>
                    <a:gd name="T29" fmla="*/ 2642 h 3338"/>
                    <a:gd name="T30" fmla="*/ 3968 w 3968"/>
                    <a:gd name="T31" fmla="*/ 247 h 3338"/>
                    <a:gd name="T32" fmla="*/ 3721 w 3968"/>
                    <a:gd name="T33" fmla="*/ 0 h 3338"/>
                    <a:gd name="T34" fmla="*/ 2676 w 3968"/>
                    <a:gd name="T35" fmla="*/ 3203 h 3338"/>
                    <a:gd name="T36" fmla="*/ 1292 w 3968"/>
                    <a:gd name="T37" fmla="*/ 3203 h 3338"/>
                    <a:gd name="T38" fmla="*/ 1672 w 3968"/>
                    <a:gd name="T39" fmla="*/ 2889 h 3338"/>
                    <a:gd name="T40" fmla="*/ 2296 w 3968"/>
                    <a:gd name="T41" fmla="*/ 2889 h 3338"/>
                    <a:gd name="T42" fmla="*/ 2676 w 3968"/>
                    <a:gd name="T43" fmla="*/ 3203 h 3338"/>
                    <a:gd name="T44" fmla="*/ 3833 w 3968"/>
                    <a:gd name="T45" fmla="*/ 2642 h 3338"/>
                    <a:gd name="T46" fmla="*/ 3721 w 3968"/>
                    <a:gd name="T47" fmla="*/ 2754 h 3338"/>
                    <a:gd name="T48" fmla="*/ 2321 w 3968"/>
                    <a:gd name="T49" fmla="*/ 2754 h 3338"/>
                    <a:gd name="T50" fmla="*/ 2321 w 3968"/>
                    <a:gd name="T51" fmla="*/ 2754 h 3338"/>
                    <a:gd name="T52" fmla="*/ 1647 w 3968"/>
                    <a:gd name="T53" fmla="*/ 2754 h 3338"/>
                    <a:gd name="T54" fmla="*/ 1647 w 3968"/>
                    <a:gd name="T55" fmla="*/ 2754 h 3338"/>
                    <a:gd name="T56" fmla="*/ 247 w 3968"/>
                    <a:gd name="T57" fmla="*/ 2754 h 3338"/>
                    <a:gd name="T58" fmla="*/ 135 w 3968"/>
                    <a:gd name="T59" fmla="*/ 2642 h 3338"/>
                    <a:gd name="T60" fmla="*/ 135 w 3968"/>
                    <a:gd name="T61" fmla="*/ 247 h 3338"/>
                    <a:gd name="T62" fmla="*/ 247 w 3968"/>
                    <a:gd name="T63" fmla="*/ 135 h 3338"/>
                    <a:gd name="T64" fmla="*/ 3721 w 3968"/>
                    <a:gd name="T65" fmla="*/ 135 h 3338"/>
                    <a:gd name="T66" fmla="*/ 3833 w 3968"/>
                    <a:gd name="T67" fmla="*/ 247 h 3338"/>
                    <a:gd name="T68" fmla="*/ 3833 w 3968"/>
                    <a:gd name="T69" fmla="*/ 2642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338">
                      <a:moveTo>
                        <a:pt x="3721" y="0"/>
                      </a:moveTo>
                      <a:cubicBezTo>
                        <a:pt x="247" y="0"/>
                        <a:pt x="247" y="0"/>
                        <a:pt x="247" y="0"/>
                      </a:cubicBezTo>
                      <a:cubicBezTo>
                        <a:pt x="111" y="0"/>
                        <a:pt x="0" y="111"/>
                        <a:pt x="0" y="247"/>
                      </a:cubicBezTo>
                      <a:cubicBezTo>
                        <a:pt x="0" y="2642"/>
                        <a:pt x="0" y="2642"/>
                        <a:pt x="0" y="2642"/>
                      </a:cubicBezTo>
                      <a:cubicBezTo>
                        <a:pt x="0" y="2778"/>
                        <a:pt x="111" y="2889"/>
                        <a:pt x="247" y="2889"/>
                      </a:cubicBezTo>
                      <a:cubicBezTo>
                        <a:pt x="1461" y="2889"/>
                        <a:pt x="1461" y="2889"/>
                        <a:pt x="1461" y="2889"/>
                      </a:cubicBezTo>
                      <a:cubicBezTo>
                        <a:pt x="1063" y="3219"/>
                        <a:pt x="1063" y="3219"/>
                        <a:pt x="1063" y="3219"/>
                      </a:cubicBezTo>
                      <a:cubicBezTo>
                        <a:pt x="1041" y="3237"/>
                        <a:pt x="1033" y="3267"/>
                        <a:pt x="1042" y="3294"/>
                      </a:cubicBezTo>
                      <a:cubicBezTo>
                        <a:pt x="1052" y="3320"/>
                        <a:pt x="1077" y="3338"/>
                        <a:pt x="1105" y="3338"/>
                      </a:cubicBezTo>
                      <a:cubicBezTo>
                        <a:pt x="2863" y="3338"/>
                        <a:pt x="2863" y="3338"/>
                        <a:pt x="2863" y="3338"/>
                      </a:cubicBezTo>
                      <a:cubicBezTo>
                        <a:pt x="2891" y="3338"/>
                        <a:pt x="2916" y="3320"/>
                        <a:pt x="2926" y="3294"/>
                      </a:cubicBezTo>
                      <a:cubicBezTo>
                        <a:pt x="2935" y="3267"/>
                        <a:pt x="2927" y="3237"/>
                        <a:pt x="2905" y="3219"/>
                      </a:cubicBezTo>
                      <a:cubicBezTo>
                        <a:pt x="2507" y="2889"/>
                        <a:pt x="2507" y="2889"/>
                        <a:pt x="2507" y="2889"/>
                      </a:cubicBezTo>
                      <a:cubicBezTo>
                        <a:pt x="3721" y="2889"/>
                        <a:pt x="3721" y="2889"/>
                        <a:pt x="3721" y="2889"/>
                      </a:cubicBezTo>
                      <a:cubicBezTo>
                        <a:pt x="3857" y="2889"/>
                        <a:pt x="3968" y="2778"/>
                        <a:pt x="3968" y="2642"/>
                      </a:cubicBezTo>
                      <a:cubicBezTo>
                        <a:pt x="3968" y="247"/>
                        <a:pt x="3968" y="247"/>
                        <a:pt x="3968" y="247"/>
                      </a:cubicBezTo>
                      <a:cubicBezTo>
                        <a:pt x="3968" y="111"/>
                        <a:pt x="3857" y="0"/>
                        <a:pt x="3721" y="0"/>
                      </a:cubicBezTo>
                      <a:close/>
                      <a:moveTo>
                        <a:pt x="2676" y="3203"/>
                      </a:moveTo>
                      <a:cubicBezTo>
                        <a:pt x="1292" y="3203"/>
                        <a:pt x="1292" y="3203"/>
                        <a:pt x="1292" y="3203"/>
                      </a:cubicBezTo>
                      <a:cubicBezTo>
                        <a:pt x="1672" y="2889"/>
                        <a:pt x="1672" y="2889"/>
                        <a:pt x="1672" y="2889"/>
                      </a:cubicBezTo>
                      <a:cubicBezTo>
                        <a:pt x="2296" y="2889"/>
                        <a:pt x="2296" y="2889"/>
                        <a:pt x="2296" y="2889"/>
                      </a:cubicBezTo>
                      <a:lnTo>
                        <a:pt x="2676" y="3203"/>
                      </a:lnTo>
                      <a:close/>
                      <a:moveTo>
                        <a:pt x="3833" y="2642"/>
                      </a:moveTo>
                      <a:cubicBezTo>
                        <a:pt x="3833" y="2704"/>
                        <a:pt x="3783" y="2754"/>
                        <a:pt x="3721" y="2754"/>
                      </a:cubicBezTo>
                      <a:cubicBezTo>
                        <a:pt x="2321" y="2754"/>
                        <a:pt x="2321" y="2754"/>
                        <a:pt x="2321" y="2754"/>
                      </a:cubicBezTo>
                      <a:cubicBezTo>
                        <a:pt x="2321" y="2754"/>
                        <a:pt x="2321" y="2754"/>
                        <a:pt x="2321" y="2754"/>
                      </a:cubicBezTo>
                      <a:cubicBezTo>
                        <a:pt x="1647" y="2754"/>
                        <a:pt x="1647" y="2754"/>
                        <a:pt x="1647" y="2754"/>
                      </a:cubicBezTo>
                      <a:cubicBezTo>
                        <a:pt x="1647" y="2754"/>
                        <a:pt x="1647" y="2754"/>
                        <a:pt x="1647" y="2754"/>
                      </a:cubicBezTo>
                      <a:cubicBezTo>
                        <a:pt x="247" y="2754"/>
                        <a:pt x="247" y="2754"/>
                        <a:pt x="247" y="2754"/>
                      </a:cubicBezTo>
                      <a:cubicBezTo>
                        <a:pt x="185" y="2754"/>
                        <a:pt x="135" y="2704"/>
                        <a:pt x="135" y="2642"/>
                      </a:cubicBezTo>
                      <a:cubicBezTo>
                        <a:pt x="135" y="247"/>
                        <a:pt x="135" y="247"/>
                        <a:pt x="135" y="247"/>
                      </a:cubicBezTo>
                      <a:cubicBezTo>
                        <a:pt x="135" y="185"/>
                        <a:pt x="185" y="135"/>
                        <a:pt x="247" y="135"/>
                      </a:cubicBezTo>
                      <a:cubicBezTo>
                        <a:pt x="3721" y="135"/>
                        <a:pt x="3721" y="135"/>
                        <a:pt x="3721" y="135"/>
                      </a:cubicBezTo>
                      <a:cubicBezTo>
                        <a:pt x="3783" y="135"/>
                        <a:pt x="3833" y="185"/>
                        <a:pt x="3833" y="247"/>
                      </a:cubicBezTo>
                      <a:lnTo>
                        <a:pt x="3833" y="264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1" name="Freeform 24">
                  <a:extLst>
                    <a:ext uri="{FF2B5EF4-FFF2-40B4-BE49-F238E27FC236}">
                      <a16:creationId xmlns:a16="http://schemas.microsoft.com/office/drawing/2014/main" id="{DC0AE512-41A7-6D2E-5F50-06B7BCCB3BB2}"/>
                    </a:ext>
                  </a:extLst>
                </p:cNvPr>
                <p:cNvSpPr>
                  <a:spLocks/>
                </p:cNvSpPr>
                <p:nvPr/>
              </p:nvSpPr>
              <p:spPr bwMode="auto">
                <a:xfrm>
                  <a:off x="13066713" y="13674725"/>
                  <a:ext cx="490538" cy="444500"/>
                </a:xfrm>
                <a:custGeom>
                  <a:avLst/>
                  <a:gdLst>
                    <a:gd name="T0" fmla="*/ 309 w 309"/>
                    <a:gd name="T1" fmla="*/ 103 h 280"/>
                    <a:gd name="T2" fmla="*/ 74 w 309"/>
                    <a:gd name="T3" fmla="*/ 0 h 280"/>
                    <a:gd name="T4" fmla="*/ 0 w 309"/>
                    <a:gd name="T5" fmla="*/ 177 h 280"/>
                    <a:gd name="T6" fmla="*/ 234 w 309"/>
                    <a:gd name="T7" fmla="*/ 280 h 280"/>
                    <a:gd name="T8" fmla="*/ 309 w 309"/>
                    <a:gd name="T9" fmla="*/ 103 h 280"/>
                  </a:gdLst>
                  <a:ahLst/>
                  <a:cxnLst>
                    <a:cxn ang="0">
                      <a:pos x="T0" y="T1"/>
                    </a:cxn>
                    <a:cxn ang="0">
                      <a:pos x="T2" y="T3"/>
                    </a:cxn>
                    <a:cxn ang="0">
                      <a:pos x="T4" y="T5"/>
                    </a:cxn>
                    <a:cxn ang="0">
                      <a:pos x="T6" y="T7"/>
                    </a:cxn>
                    <a:cxn ang="0">
                      <a:pos x="T8" y="T9"/>
                    </a:cxn>
                  </a:cxnLst>
                  <a:rect l="0" t="0" r="r" b="b"/>
                  <a:pathLst>
                    <a:path w="309" h="280">
                      <a:moveTo>
                        <a:pt x="309" y="103"/>
                      </a:moveTo>
                      <a:lnTo>
                        <a:pt x="74" y="0"/>
                      </a:lnTo>
                      <a:lnTo>
                        <a:pt x="0" y="177"/>
                      </a:lnTo>
                      <a:lnTo>
                        <a:pt x="234" y="280"/>
                      </a:lnTo>
                      <a:lnTo>
                        <a:pt x="309"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2" name="Freeform 25">
                  <a:extLst>
                    <a:ext uri="{FF2B5EF4-FFF2-40B4-BE49-F238E27FC236}">
                      <a16:creationId xmlns:a16="http://schemas.microsoft.com/office/drawing/2014/main" id="{B5E3EC5C-7257-FEFB-20AC-7A2455AADDCE}"/>
                    </a:ext>
                  </a:extLst>
                </p:cNvPr>
                <p:cNvSpPr>
                  <a:spLocks/>
                </p:cNvSpPr>
                <p:nvPr/>
              </p:nvSpPr>
              <p:spPr bwMode="auto">
                <a:xfrm>
                  <a:off x="11571288" y="13033375"/>
                  <a:ext cx="488950" cy="442912"/>
                </a:xfrm>
                <a:custGeom>
                  <a:avLst/>
                  <a:gdLst>
                    <a:gd name="T0" fmla="*/ 308 w 308"/>
                    <a:gd name="T1" fmla="*/ 102 h 279"/>
                    <a:gd name="T2" fmla="*/ 74 w 308"/>
                    <a:gd name="T3" fmla="*/ 0 h 279"/>
                    <a:gd name="T4" fmla="*/ 0 w 308"/>
                    <a:gd name="T5" fmla="*/ 176 h 279"/>
                    <a:gd name="T6" fmla="*/ 234 w 308"/>
                    <a:gd name="T7" fmla="*/ 279 h 279"/>
                    <a:gd name="T8" fmla="*/ 308 w 308"/>
                    <a:gd name="T9" fmla="*/ 102 h 279"/>
                  </a:gdLst>
                  <a:ahLst/>
                  <a:cxnLst>
                    <a:cxn ang="0">
                      <a:pos x="T0" y="T1"/>
                    </a:cxn>
                    <a:cxn ang="0">
                      <a:pos x="T2" y="T3"/>
                    </a:cxn>
                    <a:cxn ang="0">
                      <a:pos x="T4" y="T5"/>
                    </a:cxn>
                    <a:cxn ang="0">
                      <a:pos x="T6" y="T7"/>
                    </a:cxn>
                    <a:cxn ang="0">
                      <a:pos x="T8" y="T9"/>
                    </a:cxn>
                  </a:cxnLst>
                  <a:rect l="0" t="0" r="r" b="b"/>
                  <a:pathLst>
                    <a:path w="308" h="279">
                      <a:moveTo>
                        <a:pt x="308" y="102"/>
                      </a:moveTo>
                      <a:lnTo>
                        <a:pt x="74" y="0"/>
                      </a:lnTo>
                      <a:lnTo>
                        <a:pt x="0" y="176"/>
                      </a:lnTo>
                      <a:lnTo>
                        <a:pt x="234" y="279"/>
                      </a:lnTo>
                      <a:lnTo>
                        <a:pt x="308" y="10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3" name="Freeform 26">
                  <a:extLst>
                    <a:ext uri="{FF2B5EF4-FFF2-40B4-BE49-F238E27FC236}">
                      <a16:creationId xmlns:a16="http://schemas.microsoft.com/office/drawing/2014/main" id="{EBE4D5E4-279C-3E15-C21A-63840DBE856E}"/>
                    </a:ext>
                  </a:extLst>
                </p:cNvPr>
                <p:cNvSpPr>
                  <a:spLocks/>
                </p:cNvSpPr>
                <p:nvPr/>
              </p:nvSpPr>
              <p:spPr bwMode="auto">
                <a:xfrm>
                  <a:off x="12314238" y="13349288"/>
                  <a:ext cx="498475" cy="442912"/>
                </a:xfrm>
                <a:custGeom>
                  <a:avLst/>
                  <a:gdLst>
                    <a:gd name="T0" fmla="*/ 314 w 314"/>
                    <a:gd name="T1" fmla="*/ 103 h 279"/>
                    <a:gd name="T2" fmla="*/ 74 w 314"/>
                    <a:gd name="T3" fmla="*/ 0 h 279"/>
                    <a:gd name="T4" fmla="*/ 0 w 314"/>
                    <a:gd name="T5" fmla="*/ 177 h 279"/>
                    <a:gd name="T6" fmla="*/ 234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74" y="0"/>
                      </a:lnTo>
                      <a:lnTo>
                        <a:pt x="0" y="177"/>
                      </a:lnTo>
                      <a:lnTo>
                        <a:pt x="234"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4" name="Freeform 27">
                  <a:extLst>
                    <a:ext uri="{FF2B5EF4-FFF2-40B4-BE49-F238E27FC236}">
                      <a16:creationId xmlns:a16="http://schemas.microsoft.com/office/drawing/2014/main" id="{CB73C253-96BF-B2F5-D833-0BE7D63E827A}"/>
                    </a:ext>
                  </a:extLst>
                </p:cNvPr>
                <p:cNvSpPr>
                  <a:spLocks/>
                </p:cNvSpPr>
                <p:nvPr/>
              </p:nvSpPr>
              <p:spPr bwMode="auto">
                <a:xfrm>
                  <a:off x="16049625" y="14960600"/>
                  <a:ext cx="500063" cy="442912"/>
                </a:xfrm>
                <a:custGeom>
                  <a:avLst/>
                  <a:gdLst>
                    <a:gd name="T0" fmla="*/ 235 w 315"/>
                    <a:gd name="T1" fmla="*/ 279 h 279"/>
                    <a:gd name="T2" fmla="*/ 315 w 315"/>
                    <a:gd name="T3" fmla="*/ 102 h 279"/>
                    <a:gd name="T4" fmla="*/ 80 w 315"/>
                    <a:gd name="T5" fmla="*/ 0 h 279"/>
                    <a:gd name="T6" fmla="*/ 0 w 315"/>
                    <a:gd name="T7" fmla="*/ 177 h 279"/>
                    <a:gd name="T8" fmla="*/ 235 w 315"/>
                    <a:gd name="T9" fmla="*/ 279 h 279"/>
                  </a:gdLst>
                  <a:ahLst/>
                  <a:cxnLst>
                    <a:cxn ang="0">
                      <a:pos x="T0" y="T1"/>
                    </a:cxn>
                    <a:cxn ang="0">
                      <a:pos x="T2" y="T3"/>
                    </a:cxn>
                    <a:cxn ang="0">
                      <a:pos x="T4" y="T5"/>
                    </a:cxn>
                    <a:cxn ang="0">
                      <a:pos x="T6" y="T7"/>
                    </a:cxn>
                    <a:cxn ang="0">
                      <a:pos x="T8" y="T9"/>
                    </a:cxn>
                  </a:cxnLst>
                  <a:rect l="0" t="0" r="r" b="b"/>
                  <a:pathLst>
                    <a:path w="315" h="279">
                      <a:moveTo>
                        <a:pt x="235" y="279"/>
                      </a:moveTo>
                      <a:lnTo>
                        <a:pt x="315" y="102"/>
                      </a:lnTo>
                      <a:lnTo>
                        <a:pt x="80" y="0"/>
                      </a:lnTo>
                      <a:lnTo>
                        <a:pt x="0" y="177"/>
                      </a:lnTo>
                      <a:lnTo>
                        <a:pt x="235" y="27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5" name="Freeform 28">
                  <a:extLst>
                    <a:ext uri="{FF2B5EF4-FFF2-40B4-BE49-F238E27FC236}">
                      <a16:creationId xmlns:a16="http://schemas.microsoft.com/office/drawing/2014/main" id="{A887EA9D-67C8-E955-7784-F854F24D2106}"/>
                    </a:ext>
                  </a:extLst>
                </p:cNvPr>
                <p:cNvSpPr>
                  <a:spLocks/>
                </p:cNvSpPr>
                <p:nvPr/>
              </p:nvSpPr>
              <p:spPr bwMode="auto">
                <a:xfrm>
                  <a:off x="17546638" y="15603538"/>
                  <a:ext cx="498475" cy="442912"/>
                </a:xfrm>
                <a:custGeom>
                  <a:avLst/>
                  <a:gdLst>
                    <a:gd name="T0" fmla="*/ 0 w 314"/>
                    <a:gd name="T1" fmla="*/ 176 h 279"/>
                    <a:gd name="T2" fmla="*/ 234 w 314"/>
                    <a:gd name="T3" fmla="*/ 279 h 279"/>
                    <a:gd name="T4" fmla="*/ 314 w 314"/>
                    <a:gd name="T5" fmla="*/ 102 h 279"/>
                    <a:gd name="T6" fmla="*/ 74 w 314"/>
                    <a:gd name="T7" fmla="*/ 0 h 279"/>
                    <a:gd name="T8" fmla="*/ 0 w 314"/>
                    <a:gd name="T9" fmla="*/ 176 h 279"/>
                  </a:gdLst>
                  <a:ahLst/>
                  <a:cxnLst>
                    <a:cxn ang="0">
                      <a:pos x="T0" y="T1"/>
                    </a:cxn>
                    <a:cxn ang="0">
                      <a:pos x="T2" y="T3"/>
                    </a:cxn>
                    <a:cxn ang="0">
                      <a:pos x="T4" y="T5"/>
                    </a:cxn>
                    <a:cxn ang="0">
                      <a:pos x="T6" y="T7"/>
                    </a:cxn>
                    <a:cxn ang="0">
                      <a:pos x="T8" y="T9"/>
                    </a:cxn>
                  </a:cxnLst>
                  <a:rect l="0" t="0" r="r" b="b"/>
                  <a:pathLst>
                    <a:path w="314" h="279">
                      <a:moveTo>
                        <a:pt x="0" y="176"/>
                      </a:moveTo>
                      <a:lnTo>
                        <a:pt x="234" y="279"/>
                      </a:lnTo>
                      <a:lnTo>
                        <a:pt x="314" y="102"/>
                      </a:lnTo>
                      <a:lnTo>
                        <a:pt x="74" y="0"/>
                      </a:lnTo>
                      <a:lnTo>
                        <a:pt x="0" y="17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6" name="Freeform 29">
                  <a:extLst>
                    <a:ext uri="{FF2B5EF4-FFF2-40B4-BE49-F238E27FC236}">
                      <a16:creationId xmlns:a16="http://schemas.microsoft.com/office/drawing/2014/main" id="{0E814442-7224-4E1A-F2F3-B71FE5D8FEF5}"/>
                    </a:ext>
                  </a:extLst>
                </p:cNvPr>
                <p:cNvSpPr>
                  <a:spLocks/>
                </p:cNvSpPr>
                <p:nvPr/>
              </p:nvSpPr>
              <p:spPr bwMode="auto">
                <a:xfrm>
                  <a:off x="13811250" y="14001750"/>
                  <a:ext cx="488950" cy="433387"/>
                </a:xfrm>
                <a:custGeom>
                  <a:avLst/>
                  <a:gdLst>
                    <a:gd name="T0" fmla="*/ 308 w 308"/>
                    <a:gd name="T1" fmla="*/ 96 h 273"/>
                    <a:gd name="T2" fmla="*/ 74 w 308"/>
                    <a:gd name="T3" fmla="*/ 0 h 273"/>
                    <a:gd name="T4" fmla="*/ 0 w 308"/>
                    <a:gd name="T5" fmla="*/ 176 h 273"/>
                    <a:gd name="T6" fmla="*/ 234 w 308"/>
                    <a:gd name="T7" fmla="*/ 273 h 273"/>
                    <a:gd name="T8" fmla="*/ 308 w 308"/>
                    <a:gd name="T9" fmla="*/ 96 h 273"/>
                  </a:gdLst>
                  <a:ahLst/>
                  <a:cxnLst>
                    <a:cxn ang="0">
                      <a:pos x="T0" y="T1"/>
                    </a:cxn>
                    <a:cxn ang="0">
                      <a:pos x="T2" y="T3"/>
                    </a:cxn>
                    <a:cxn ang="0">
                      <a:pos x="T4" y="T5"/>
                    </a:cxn>
                    <a:cxn ang="0">
                      <a:pos x="T6" y="T7"/>
                    </a:cxn>
                    <a:cxn ang="0">
                      <a:pos x="T8" y="T9"/>
                    </a:cxn>
                  </a:cxnLst>
                  <a:rect l="0" t="0" r="r" b="b"/>
                  <a:pathLst>
                    <a:path w="308" h="273">
                      <a:moveTo>
                        <a:pt x="308" y="96"/>
                      </a:moveTo>
                      <a:lnTo>
                        <a:pt x="74" y="0"/>
                      </a:lnTo>
                      <a:lnTo>
                        <a:pt x="0" y="176"/>
                      </a:lnTo>
                      <a:lnTo>
                        <a:pt x="234" y="273"/>
                      </a:lnTo>
                      <a:lnTo>
                        <a:pt x="308" y="9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7" name="Freeform 30">
                  <a:extLst>
                    <a:ext uri="{FF2B5EF4-FFF2-40B4-BE49-F238E27FC236}">
                      <a16:creationId xmlns:a16="http://schemas.microsoft.com/office/drawing/2014/main" id="{FEFBE60D-9869-B9F9-CE5B-C50A39B49833}"/>
                    </a:ext>
                  </a:extLst>
                </p:cNvPr>
                <p:cNvSpPr>
                  <a:spLocks/>
                </p:cNvSpPr>
                <p:nvPr/>
              </p:nvSpPr>
              <p:spPr bwMode="auto">
                <a:xfrm>
                  <a:off x="16803688" y="15286038"/>
                  <a:ext cx="488950" cy="434975"/>
                </a:xfrm>
                <a:custGeom>
                  <a:avLst/>
                  <a:gdLst>
                    <a:gd name="T0" fmla="*/ 74 w 308"/>
                    <a:gd name="T1" fmla="*/ 0 h 274"/>
                    <a:gd name="T2" fmla="*/ 0 w 308"/>
                    <a:gd name="T3" fmla="*/ 177 h 274"/>
                    <a:gd name="T4" fmla="*/ 234 w 308"/>
                    <a:gd name="T5" fmla="*/ 274 h 274"/>
                    <a:gd name="T6" fmla="*/ 308 w 308"/>
                    <a:gd name="T7" fmla="*/ 103 h 274"/>
                    <a:gd name="T8" fmla="*/ 74 w 308"/>
                    <a:gd name="T9" fmla="*/ 0 h 274"/>
                  </a:gdLst>
                  <a:ahLst/>
                  <a:cxnLst>
                    <a:cxn ang="0">
                      <a:pos x="T0" y="T1"/>
                    </a:cxn>
                    <a:cxn ang="0">
                      <a:pos x="T2" y="T3"/>
                    </a:cxn>
                    <a:cxn ang="0">
                      <a:pos x="T4" y="T5"/>
                    </a:cxn>
                    <a:cxn ang="0">
                      <a:pos x="T6" y="T7"/>
                    </a:cxn>
                    <a:cxn ang="0">
                      <a:pos x="T8" y="T9"/>
                    </a:cxn>
                  </a:cxnLst>
                  <a:rect l="0" t="0" r="r" b="b"/>
                  <a:pathLst>
                    <a:path w="308" h="274">
                      <a:moveTo>
                        <a:pt x="74" y="0"/>
                      </a:moveTo>
                      <a:lnTo>
                        <a:pt x="0" y="177"/>
                      </a:lnTo>
                      <a:lnTo>
                        <a:pt x="234" y="274"/>
                      </a:lnTo>
                      <a:lnTo>
                        <a:pt x="308" y="103"/>
                      </a:lnTo>
                      <a:lnTo>
                        <a:pt x="74" y="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8" name="Freeform 31">
                  <a:extLst>
                    <a:ext uri="{FF2B5EF4-FFF2-40B4-BE49-F238E27FC236}">
                      <a16:creationId xmlns:a16="http://schemas.microsoft.com/office/drawing/2014/main" id="{00EA9D82-D332-76C0-DBDF-8378432982AE}"/>
                    </a:ext>
                  </a:extLst>
                </p:cNvPr>
                <p:cNvSpPr>
                  <a:spLocks/>
                </p:cNvSpPr>
                <p:nvPr/>
              </p:nvSpPr>
              <p:spPr bwMode="auto">
                <a:xfrm>
                  <a:off x="15306675" y="14643100"/>
                  <a:ext cx="490538" cy="434975"/>
                </a:xfrm>
                <a:custGeom>
                  <a:avLst/>
                  <a:gdLst>
                    <a:gd name="T0" fmla="*/ 234 w 309"/>
                    <a:gd name="T1" fmla="*/ 274 h 274"/>
                    <a:gd name="T2" fmla="*/ 309 w 309"/>
                    <a:gd name="T3" fmla="*/ 97 h 274"/>
                    <a:gd name="T4" fmla="*/ 74 w 309"/>
                    <a:gd name="T5" fmla="*/ 0 h 274"/>
                    <a:gd name="T6" fmla="*/ 0 w 309"/>
                    <a:gd name="T7" fmla="*/ 177 h 274"/>
                    <a:gd name="T8" fmla="*/ 234 w 309"/>
                    <a:gd name="T9" fmla="*/ 274 h 274"/>
                  </a:gdLst>
                  <a:ahLst/>
                  <a:cxnLst>
                    <a:cxn ang="0">
                      <a:pos x="T0" y="T1"/>
                    </a:cxn>
                    <a:cxn ang="0">
                      <a:pos x="T2" y="T3"/>
                    </a:cxn>
                    <a:cxn ang="0">
                      <a:pos x="T4" y="T5"/>
                    </a:cxn>
                    <a:cxn ang="0">
                      <a:pos x="T6" y="T7"/>
                    </a:cxn>
                    <a:cxn ang="0">
                      <a:pos x="T8" y="T9"/>
                    </a:cxn>
                  </a:cxnLst>
                  <a:rect l="0" t="0" r="r" b="b"/>
                  <a:pathLst>
                    <a:path w="309" h="274">
                      <a:moveTo>
                        <a:pt x="234" y="274"/>
                      </a:moveTo>
                      <a:lnTo>
                        <a:pt x="309" y="97"/>
                      </a:lnTo>
                      <a:lnTo>
                        <a:pt x="74" y="0"/>
                      </a:lnTo>
                      <a:lnTo>
                        <a:pt x="0" y="177"/>
                      </a:lnTo>
                      <a:lnTo>
                        <a:pt x="234" y="27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9" name="Freeform 32">
                  <a:extLst>
                    <a:ext uri="{FF2B5EF4-FFF2-40B4-BE49-F238E27FC236}">
                      <a16:creationId xmlns:a16="http://schemas.microsoft.com/office/drawing/2014/main" id="{8812150C-188E-7027-FB6A-71E7705C85ED}"/>
                    </a:ext>
                  </a:extLst>
                </p:cNvPr>
                <p:cNvSpPr>
                  <a:spLocks/>
                </p:cNvSpPr>
                <p:nvPr/>
              </p:nvSpPr>
              <p:spPr bwMode="auto">
                <a:xfrm>
                  <a:off x="18299113" y="15928975"/>
                  <a:ext cx="490538" cy="442912"/>
                </a:xfrm>
                <a:custGeom>
                  <a:avLst/>
                  <a:gdLst>
                    <a:gd name="T0" fmla="*/ 0 w 309"/>
                    <a:gd name="T1" fmla="*/ 177 h 279"/>
                    <a:gd name="T2" fmla="*/ 234 w 309"/>
                    <a:gd name="T3" fmla="*/ 279 h 279"/>
                    <a:gd name="T4" fmla="*/ 309 w 309"/>
                    <a:gd name="T5" fmla="*/ 102 h 279"/>
                    <a:gd name="T6" fmla="*/ 74 w 309"/>
                    <a:gd name="T7" fmla="*/ 0 h 279"/>
                    <a:gd name="T8" fmla="*/ 0 w 309"/>
                    <a:gd name="T9" fmla="*/ 177 h 279"/>
                  </a:gdLst>
                  <a:ahLst/>
                  <a:cxnLst>
                    <a:cxn ang="0">
                      <a:pos x="T0" y="T1"/>
                    </a:cxn>
                    <a:cxn ang="0">
                      <a:pos x="T2" y="T3"/>
                    </a:cxn>
                    <a:cxn ang="0">
                      <a:pos x="T4" y="T5"/>
                    </a:cxn>
                    <a:cxn ang="0">
                      <a:pos x="T6" y="T7"/>
                    </a:cxn>
                    <a:cxn ang="0">
                      <a:pos x="T8" y="T9"/>
                    </a:cxn>
                  </a:cxnLst>
                  <a:rect l="0" t="0" r="r" b="b"/>
                  <a:pathLst>
                    <a:path w="309" h="279">
                      <a:moveTo>
                        <a:pt x="0" y="177"/>
                      </a:moveTo>
                      <a:lnTo>
                        <a:pt x="234" y="279"/>
                      </a:lnTo>
                      <a:lnTo>
                        <a:pt x="309" y="102"/>
                      </a:lnTo>
                      <a:lnTo>
                        <a:pt x="74" y="0"/>
                      </a:lnTo>
                      <a:lnTo>
                        <a:pt x="0" y="17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0" name="Freeform 33">
                  <a:extLst>
                    <a:ext uri="{FF2B5EF4-FFF2-40B4-BE49-F238E27FC236}">
                      <a16:creationId xmlns:a16="http://schemas.microsoft.com/office/drawing/2014/main" id="{6F7D8215-6943-F31F-B735-79A7DEEE52B9}"/>
                    </a:ext>
                  </a:extLst>
                </p:cNvPr>
                <p:cNvSpPr>
                  <a:spLocks/>
                </p:cNvSpPr>
                <p:nvPr/>
              </p:nvSpPr>
              <p:spPr bwMode="auto">
                <a:xfrm>
                  <a:off x="14554200" y="14317663"/>
                  <a:ext cx="498475" cy="442912"/>
                </a:xfrm>
                <a:custGeom>
                  <a:avLst/>
                  <a:gdLst>
                    <a:gd name="T0" fmla="*/ 314 w 314"/>
                    <a:gd name="T1" fmla="*/ 103 h 279"/>
                    <a:gd name="T2" fmla="*/ 80 w 314"/>
                    <a:gd name="T3" fmla="*/ 0 h 279"/>
                    <a:gd name="T4" fmla="*/ 0 w 314"/>
                    <a:gd name="T5" fmla="*/ 177 h 279"/>
                    <a:gd name="T6" fmla="*/ 240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80" y="0"/>
                      </a:lnTo>
                      <a:lnTo>
                        <a:pt x="0" y="177"/>
                      </a:lnTo>
                      <a:lnTo>
                        <a:pt x="240"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1" name="Freeform 34">
                  <a:extLst>
                    <a:ext uri="{FF2B5EF4-FFF2-40B4-BE49-F238E27FC236}">
                      <a16:creationId xmlns:a16="http://schemas.microsoft.com/office/drawing/2014/main" id="{26A22081-29AC-7FEF-9385-E488FFF833EC}"/>
                    </a:ext>
                  </a:extLst>
                </p:cNvPr>
                <p:cNvSpPr>
                  <a:spLocks/>
                </p:cNvSpPr>
                <p:nvPr/>
              </p:nvSpPr>
              <p:spPr bwMode="auto">
                <a:xfrm>
                  <a:off x="17265650" y="118284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2" name="Freeform 35">
                  <a:extLst>
                    <a:ext uri="{FF2B5EF4-FFF2-40B4-BE49-F238E27FC236}">
                      <a16:creationId xmlns:a16="http://schemas.microsoft.com/office/drawing/2014/main" id="{421E129E-6BF1-FEBC-ED59-5BA96E3401DC}"/>
                    </a:ext>
                  </a:extLst>
                </p:cNvPr>
                <p:cNvSpPr>
                  <a:spLocks/>
                </p:cNvSpPr>
                <p:nvPr/>
              </p:nvSpPr>
              <p:spPr bwMode="auto">
                <a:xfrm>
                  <a:off x="12458700" y="10960100"/>
                  <a:ext cx="454025" cy="371475"/>
                </a:xfrm>
                <a:custGeom>
                  <a:avLst/>
                  <a:gdLst>
                    <a:gd name="T0" fmla="*/ 286 w 286"/>
                    <a:gd name="T1" fmla="*/ 46 h 234"/>
                    <a:gd name="T2" fmla="*/ 35 w 286"/>
                    <a:gd name="T3" fmla="*/ 0 h 234"/>
                    <a:gd name="T4" fmla="*/ 0 w 286"/>
                    <a:gd name="T5" fmla="*/ 188 h 234"/>
                    <a:gd name="T6" fmla="*/ 252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5" y="0"/>
                      </a:lnTo>
                      <a:lnTo>
                        <a:pt x="0" y="188"/>
                      </a:lnTo>
                      <a:lnTo>
                        <a:pt x="252"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3" name="Freeform 36">
                  <a:extLst>
                    <a:ext uri="{FF2B5EF4-FFF2-40B4-BE49-F238E27FC236}">
                      <a16:creationId xmlns:a16="http://schemas.microsoft.com/office/drawing/2014/main" id="{2CC016CA-C5BC-FF0A-E1AE-1B3FB7DACD6F}"/>
                    </a:ext>
                  </a:extLst>
                </p:cNvPr>
                <p:cNvSpPr>
                  <a:spLocks/>
                </p:cNvSpPr>
                <p:nvPr/>
              </p:nvSpPr>
              <p:spPr bwMode="auto">
                <a:xfrm>
                  <a:off x="13257213" y="111045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4" name="Freeform 37">
                  <a:extLst>
                    <a:ext uri="{FF2B5EF4-FFF2-40B4-BE49-F238E27FC236}">
                      <a16:creationId xmlns:a16="http://schemas.microsoft.com/office/drawing/2014/main" id="{E8893160-A017-5C78-B88E-B584A3AAD225}"/>
                    </a:ext>
                  </a:extLst>
                </p:cNvPr>
                <p:cNvSpPr>
                  <a:spLocks/>
                </p:cNvSpPr>
                <p:nvPr/>
              </p:nvSpPr>
              <p:spPr bwMode="auto">
                <a:xfrm>
                  <a:off x="16459200" y="11684000"/>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5" name="Freeform 38">
                  <a:extLst>
                    <a:ext uri="{FF2B5EF4-FFF2-40B4-BE49-F238E27FC236}">
                      <a16:creationId xmlns:a16="http://schemas.microsoft.com/office/drawing/2014/main" id="{A3B66D7D-394C-4FF3-2ECE-94B1AE3D5B64}"/>
                    </a:ext>
                  </a:extLst>
                </p:cNvPr>
                <p:cNvSpPr>
                  <a:spLocks/>
                </p:cNvSpPr>
                <p:nvPr/>
              </p:nvSpPr>
              <p:spPr bwMode="auto">
                <a:xfrm>
                  <a:off x="15660688" y="11539538"/>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6" name="Freeform 39">
                  <a:extLst>
                    <a:ext uri="{FF2B5EF4-FFF2-40B4-BE49-F238E27FC236}">
                      <a16:creationId xmlns:a16="http://schemas.microsoft.com/office/drawing/2014/main" id="{455EC78B-F0DC-7600-BDA8-A42212181118}"/>
                    </a:ext>
                  </a:extLst>
                </p:cNvPr>
                <p:cNvSpPr>
                  <a:spLocks/>
                </p:cNvSpPr>
                <p:nvPr/>
              </p:nvSpPr>
              <p:spPr bwMode="auto">
                <a:xfrm>
                  <a:off x="14055725" y="112506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7" name="Freeform 40">
                  <a:extLst>
                    <a:ext uri="{FF2B5EF4-FFF2-40B4-BE49-F238E27FC236}">
                      <a16:creationId xmlns:a16="http://schemas.microsoft.com/office/drawing/2014/main" id="{D28DB6E5-A338-6D43-01EB-8077683ABF4E}"/>
                    </a:ext>
                  </a:extLst>
                </p:cNvPr>
                <p:cNvSpPr>
                  <a:spLocks/>
                </p:cNvSpPr>
                <p:nvPr/>
              </p:nvSpPr>
              <p:spPr bwMode="auto">
                <a:xfrm>
                  <a:off x="11652250" y="10815638"/>
                  <a:ext cx="454025" cy="371475"/>
                </a:xfrm>
                <a:custGeom>
                  <a:avLst/>
                  <a:gdLst>
                    <a:gd name="T0" fmla="*/ 286 w 286"/>
                    <a:gd name="T1" fmla="*/ 45 h 234"/>
                    <a:gd name="T2" fmla="*/ 34 w 286"/>
                    <a:gd name="T3" fmla="*/ 0 h 234"/>
                    <a:gd name="T4" fmla="*/ 0 w 286"/>
                    <a:gd name="T5" fmla="*/ 188 h 234"/>
                    <a:gd name="T6" fmla="*/ 251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4" y="0"/>
                      </a:lnTo>
                      <a:lnTo>
                        <a:pt x="0" y="188"/>
                      </a:lnTo>
                      <a:lnTo>
                        <a:pt x="251"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8" name="Freeform 41">
                  <a:extLst>
                    <a:ext uri="{FF2B5EF4-FFF2-40B4-BE49-F238E27FC236}">
                      <a16:creationId xmlns:a16="http://schemas.microsoft.com/office/drawing/2014/main" id="{54770F69-8B98-C4EB-2946-8E970F8AC5EF}"/>
                    </a:ext>
                  </a:extLst>
                </p:cNvPr>
                <p:cNvSpPr>
                  <a:spLocks/>
                </p:cNvSpPr>
                <p:nvPr/>
              </p:nvSpPr>
              <p:spPr bwMode="auto">
                <a:xfrm>
                  <a:off x="18861088" y="12118975"/>
                  <a:ext cx="454025" cy="371475"/>
                </a:xfrm>
                <a:custGeom>
                  <a:avLst/>
                  <a:gdLst>
                    <a:gd name="T0" fmla="*/ 286 w 286"/>
                    <a:gd name="T1" fmla="*/ 45 h 234"/>
                    <a:gd name="T2" fmla="*/ 35 w 286"/>
                    <a:gd name="T3" fmla="*/ 0 h 234"/>
                    <a:gd name="T4" fmla="*/ 0 w 286"/>
                    <a:gd name="T5" fmla="*/ 188 h 234"/>
                    <a:gd name="T6" fmla="*/ 252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5" y="0"/>
                      </a:lnTo>
                      <a:lnTo>
                        <a:pt x="0" y="188"/>
                      </a:lnTo>
                      <a:lnTo>
                        <a:pt x="252"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9" name="Freeform 42">
                  <a:extLst>
                    <a:ext uri="{FF2B5EF4-FFF2-40B4-BE49-F238E27FC236}">
                      <a16:creationId xmlns:a16="http://schemas.microsoft.com/office/drawing/2014/main" id="{A1618F8E-E4CC-FE7A-510E-FE5F71430D22}"/>
                    </a:ext>
                  </a:extLst>
                </p:cNvPr>
                <p:cNvSpPr>
                  <a:spLocks/>
                </p:cNvSpPr>
                <p:nvPr/>
              </p:nvSpPr>
              <p:spPr bwMode="auto">
                <a:xfrm>
                  <a:off x="14862175" y="11395075"/>
                  <a:ext cx="454025" cy="369887"/>
                </a:xfrm>
                <a:custGeom>
                  <a:avLst/>
                  <a:gdLst>
                    <a:gd name="T0" fmla="*/ 286 w 286"/>
                    <a:gd name="T1" fmla="*/ 45 h 233"/>
                    <a:gd name="T2" fmla="*/ 34 w 286"/>
                    <a:gd name="T3" fmla="*/ 0 h 233"/>
                    <a:gd name="T4" fmla="*/ 0 w 286"/>
                    <a:gd name="T5" fmla="*/ 188 h 233"/>
                    <a:gd name="T6" fmla="*/ 252 w 286"/>
                    <a:gd name="T7" fmla="*/ 233 h 233"/>
                    <a:gd name="T8" fmla="*/ 286 w 286"/>
                    <a:gd name="T9" fmla="*/ 45 h 233"/>
                  </a:gdLst>
                  <a:ahLst/>
                  <a:cxnLst>
                    <a:cxn ang="0">
                      <a:pos x="T0" y="T1"/>
                    </a:cxn>
                    <a:cxn ang="0">
                      <a:pos x="T2" y="T3"/>
                    </a:cxn>
                    <a:cxn ang="0">
                      <a:pos x="T4" y="T5"/>
                    </a:cxn>
                    <a:cxn ang="0">
                      <a:pos x="T6" y="T7"/>
                    </a:cxn>
                    <a:cxn ang="0">
                      <a:pos x="T8" y="T9"/>
                    </a:cxn>
                  </a:cxnLst>
                  <a:rect l="0" t="0" r="r" b="b"/>
                  <a:pathLst>
                    <a:path w="286" h="233">
                      <a:moveTo>
                        <a:pt x="286" y="45"/>
                      </a:moveTo>
                      <a:lnTo>
                        <a:pt x="34" y="0"/>
                      </a:lnTo>
                      <a:lnTo>
                        <a:pt x="0" y="188"/>
                      </a:lnTo>
                      <a:lnTo>
                        <a:pt x="252" y="233"/>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0" name="Freeform 43">
                  <a:extLst>
                    <a:ext uri="{FF2B5EF4-FFF2-40B4-BE49-F238E27FC236}">
                      <a16:creationId xmlns:a16="http://schemas.microsoft.com/office/drawing/2014/main" id="{1B5914A8-0257-CF15-0677-4971D389E52F}"/>
                    </a:ext>
                  </a:extLst>
                </p:cNvPr>
                <p:cNvSpPr>
                  <a:spLocks/>
                </p:cNvSpPr>
                <p:nvPr/>
              </p:nvSpPr>
              <p:spPr bwMode="auto">
                <a:xfrm>
                  <a:off x="18064163" y="119745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1" name="Freeform 44">
                  <a:extLst>
                    <a:ext uri="{FF2B5EF4-FFF2-40B4-BE49-F238E27FC236}">
                      <a16:creationId xmlns:a16="http://schemas.microsoft.com/office/drawing/2014/main" id="{E8FF1F4B-13D8-7693-DAAE-540CD8E8BCC7}"/>
                    </a:ext>
                  </a:extLst>
                </p:cNvPr>
                <p:cNvSpPr>
                  <a:spLocks/>
                </p:cNvSpPr>
                <p:nvPr/>
              </p:nvSpPr>
              <p:spPr bwMode="auto">
                <a:xfrm>
                  <a:off x="11688763" y="8588375"/>
                  <a:ext cx="417513" cy="307975"/>
                </a:xfrm>
                <a:custGeom>
                  <a:avLst/>
                  <a:gdLst>
                    <a:gd name="T0" fmla="*/ 263 w 263"/>
                    <a:gd name="T1" fmla="*/ 194 h 194"/>
                    <a:gd name="T2" fmla="*/ 257 w 263"/>
                    <a:gd name="T3" fmla="*/ 0 h 194"/>
                    <a:gd name="T4" fmla="*/ 0 w 263"/>
                    <a:gd name="T5" fmla="*/ 6 h 194"/>
                    <a:gd name="T6" fmla="*/ 6 w 263"/>
                    <a:gd name="T7" fmla="*/ 194 h 194"/>
                    <a:gd name="T8" fmla="*/ 263 w 263"/>
                    <a:gd name="T9" fmla="*/ 194 h 194"/>
                  </a:gdLst>
                  <a:ahLst/>
                  <a:cxnLst>
                    <a:cxn ang="0">
                      <a:pos x="T0" y="T1"/>
                    </a:cxn>
                    <a:cxn ang="0">
                      <a:pos x="T2" y="T3"/>
                    </a:cxn>
                    <a:cxn ang="0">
                      <a:pos x="T4" y="T5"/>
                    </a:cxn>
                    <a:cxn ang="0">
                      <a:pos x="T6" y="T7"/>
                    </a:cxn>
                    <a:cxn ang="0">
                      <a:pos x="T8" y="T9"/>
                    </a:cxn>
                  </a:cxnLst>
                  <a:rect l="0" t="0" r="r" b="b"/>
                  <a:pathLst>
                    <a:path w="263" h="194">
                      <a:moveTo>
                        <a:pt x="263" y="194"/>
                      </a:moveTo>
                      <a:lnTo>
                        <a:pt x="257" y="0"/>
                      </a:lnTo>
                      <a:lnTo>
                        <a:pt x="0" y="6"/>
                      </a:lnTo>
                      <a:lnTo>
                        <a:pt x="6" y="194"/>
                      </a:lnTo>
                      <a:lnTo>
                        <a:pt x="263"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2" name="Freeform 45">
                  <a:extLst>
                    <a:ext uri="{FF2B5EF4-FFF2-40B4-BE49-F238E27FC236}">
                      <a16:creationId xmlns:a16="http://schemas.microsoft.com/office/drawing/2014/main" id="{77EF706B-5D9D-2D39-E86D-5467C74FF65A}"/>
                    </a:ext>
                  </a:extLst>
                </p:cNvPr>
                <p:cNvSpPr>
                  <a:spLocks/>
                </p:cNvSpPr>
                <p:nvPr/>
              </p:nvSpPr>
              <p:spPr bwMode="auto">
                <a:xfrm>
                  <a:off x="13320713" y="8570913"/>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3" name="Freeform 46">
                  <a:extLst>
                    <a:ext uri="{FF2B5EF4-FFF2-40B4-BE49-F238E27FC236}">
                      <a16:creationId xmlns:a16="http://schemas.microsoft.com/office/drawing/2014/main" id="{E05E494F-8A01-1086-C397-8CD72780093F}"/>
                    </a:ext>
                  </a:extLst>
                </p:cNvPr>
                <p:cNvSpPr>
                  <a:spLocks/>
                </p:cNvSpPr>
                <p:nvPr/>
              </p:nvSpPr>
              <p:spPr bwMode="auto">
                <a:xfrm>
                  <a:off x="14952663" y="8553450"/>
                  <a:ext cx="407988" cy="315912"/>
                </a:xfrm>
                <a:custGeom>
                  <a:avLst/>
                  <a:gdLst>
                    <a:gd name="T0" fmla="*/ 257 w 257"/>
                    <a:gd name="T1" fmla="*/ 194 h 199"/>
                    <a:gd name="T2" fmla="*/ 252 w 257"/>
                    <a:gd name="T3" fmla="*/ 0 h 199"/>
                    <a:gd name="T4" fmla="*/ 0 w 257"/>
                    <a:gd name="T5" fmla="*/ 5 h 199"/>
                    <a:gd name="T6" fmla="*/ 0 w 257"/>
                    <a:gd name="T7" fmla="*/ 199 h 199"/>
                    <a:gd name="T8" fmla="*/ 257 w 257"/>
                    <a:gd name="T9" fmla="*/ 194 h 199"/>
                  </a:gdLst>
                  <a:ahLst/>
                  <a:cxnLst>
                    <a:cxn ang="0">
                      <a:pos x="T0" y="T1"/>
                    </a:cxn>
                    <a:cxn ang="0">
                      <a:pos x="T2" y="T3"/>
                    </a:cxn>
                    <a:cxn ang="0">
                      <a:pos x="T4" y="T5"/>
                    </a:cxn>
                    <a:cxn ang="0">
                      <a:pos x="T6" y="T7"/>
                    </a:cxn>
                    <a:cxn ang="0">
                      <a:pos x="T8" y="T9"/>
                    </a:cxn>
                  </a:cxnLst>
                  <a:rect l="0" t="0" r="r" b="b"/>
                  <a:pathLst>
                    <a:path w="257" h="199">
                      <a:moveTo>
                        <a:pt x="257" y="194"/>
                      </a:moveTo>
                      <a:lnTo>
                        <a:pt x="252" y="0"/>
                      </a:lnTo>
                      <a:lnTo>
                        <a:pt x="0" y="5"/>
                      </a:lnTo>
                      <a:lnTo>
                        <a:pt x="0" y="199"/>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4" name="Freeform 47">
                  <a:extLst>
                    <a:ext uri="{FF2B5EF4-FFF2-40B4-BE49-F238E27FC236}">
                      <a16:creationId xmlns:a16="http://schemas.microsoft.com/office/drawing/2014/main" id="{A3F66EA8-DC12-650E-C7A9-345002F29C21}"/>
                    </a:ext>
                  </a:extLst>
                </p:cNvPr>
                <p:cNvSpPr>
                  <a:spLocks/>
                </p:cNvSpPr>
                <p:nvPr/>
              </p:nvSpPr>
              <p:spPr bwMode="auto">
                <a:xfrm>
                  <a:off x="14136688" y="8561388"/>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5" name="Freeform 48">
                  <a:extLst>
                    <a:ext uri="{FF2B5EF4-FFF2-40B4-BE49-F238E27FC236}">
                      <a16:creationId xmlns:a16="http://schemas.microsoft.com/office/drawing/2014/main" id="{F77DE6E4-B050-2546-1890-9D47B846697C}"/>
                    </a:ext>
                  </a:extLst>
                </p:cNvPr>
                <p:cNvSpPr>
                  <a:spLocks/>
                </p:cNvSpPr>
                <p:nvPr/>
              </p:nvSpPr>
              <p:spPr bwMode="auto">
                <a:xfrm>
                  <a:off x="12504738" y="8580438"/>
                  <a:ext cx="407988" cy="307975"/>
                </a:xfrm>
                <a:custGeom>
                  <a:avLst/>
                  <a:gdLst>
                    <a:gd name="T0" fmla="*/ 257 w 257"/>
                    <a:gd name="T1" fmla="*/ 194 h 194"/>
                    <a:gd name="T2" fmla="*/ 257 w 257"/>
                    <a:gd name="T3" fmla="*/ 0 h 194"/>
                    <a:gd name="T4" fmla="*/ 0 w 257"/>
                    <a:gd name="T5" fmla="*/ 5 h 194"/>
                    <a:gd name="T6" fmla="*/ 6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5"/>
                      </a:lnTo>
                      <a:lnTo>
                        <a:pt x="6"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6" name="Freeform 49">
                  <a:extLst>
                    <a:ext uri="{FF2B5EF4-FFF2-40B4-BE49-F238E27FC236}">
                      <a16:creationId xmlns:a16="http://schemas.microsoft.com/office/drawing/2014/main" id="{E71AC2D5-5233-89EA-DC94-9D69EB641EF2}"/>
                    </a:ext>
                  </a:extLst>
                </p:cNvPr>
                <p:cNvSpPr>
                  <a:spLocks/>
                </p:cNvSpPr>
                <p:nvPr/>
              </p:nvSpPr>
              <p:spPr bwMode="auto">
                <a:xfrm>
                  <a:off x="17392650" y="8534400"/>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7" name="Freeform 50">
                  <a:extLst>
                    <a:ext uri="{FF2B5EF4-FFF2-40B4-BE49-F238E27FC236}">
                      <a16:creationId xmlns:a16="http://schemas.microsoft.com/office/drawing/2014/main" id="{9B930263-23DC-AE61-F957-E059C6A7951B}"/>
                    </a:ext>
                  </a:extLst>
                </p:cNvPr>
                <p:cNvSpPr>
                  <a:spLocks noEditPoints="1"/>
                </p:cNvSpPr>
                <p:nvPr/>
              </p:nvSpPr>
              <p:spPr bwMode="auto">
                <a:xfrm>
                  <a:off x="15905163" y="6218238"/>
                  <a:ext cx="15533688" cy="18208625"/>
                </a:xfrm>
                <a:custGeom>
                  <a:avLst/>
                  <a:gdLst>
                    <a:gd name="T0" fmla="*/ 385 w 1713"/>
                    <a:gd name="T1" fmla="*/ 1119 h 2012"/>
                    <a:gd name="T2" fmla="*/ 383 w 1713"/>
                    <a:gd name="T3" fmla="*/ 1234 h 2012"/>
                    <a:gd name="T4" fmla="*/ 834 w 1713"/>
                    <a:gd name="T5" fmla="*/ 2007 h 2012"/>
                    <a:gd name="T6" fmla="*/ 1713 w 1713"/>
                    <a:gd name="T7" fmla="*/ 1492 h 2012"/>
                    <a:gd name="T8" fmla="*/ 1248 w 1713"/>
                    <a:gd name="T9" fmla="*/ 244 h 2012"/>
                    <a:gd name="T10" fmla="*/ 414 w 1713"/>
                    <a:gd name="T11" fmla="*/ 235 h 2012"/>
                    <a:gd name="T12" fmla="*/ 388 w 1713"/>
                    <a:gd name="T13" fmla="*/ 254 h 2012"/>
                    <a:gd name="T14" fmla="*/ 1003 w 1713"/>
                    <a:gd name="T15" fmla="*/ 1337 h 2012"/>
                    <a:gd name="T16" fmla="*/ 988 w 1713"/>
                    <a:gd name="T17" fmla="*/ 1259 h 2012"/>
                    <a:gd name="T18" fmla="*/ 1110 w 1713"/>
                    <a:gd name="T19" fmla="*/ 1401 h 2012"/>
                    <a:gd name="T20" fmla="*/ 640 w 1713"/>
                    <a:gd name="T21" fmla="*/ 676 h 2012"/>
                    <a:gd name="T22" fmla="*/ 787 w 1713"/>
                    <a:gd name="T23" fmla="*/ 699 h 2012"/>
                    <a:gd name="T24" fmla="*/ 787 w 1713"/>
                    <a:gd name="T25" fmla="*/ 699 h 2012"/>
                    <a:gd name="T26" fmla="*/ 527 w 1713"/>
                    <a:gd name="T27" fmla="*/ 1142 h 2012"/>
                    <a:gd name="T28" fmla="*/ 787 w 1713"/>
                    <a:gd name="T29" fmla="*/ 809 h 2012"/>
                    <a:gd name="T30" fmla="*/ 560 w 1713"/>
                    <a:gd name="T31" fmla="*/ 785 h 2012"/>
                    <a:gd name="T32" fmla="*/ 539 w 1713"/>
                    <a:gd name="T33" fmla="*/ 671 h 2012"/>
                    <a:gd name="T34" fmla="*/ 1200 w 1713"/>
                    <a:gd name="T35" fmla="*/ 705 h 2012"/>
                    <a:gd name="T36" fmla="*/ 854 w 1713"/>
                    <a:gd name="T37" fmla="*/ 809 h 2012"/>
                    <a:gd name="T38" fmla="*/ 854 w 1713"/>
                    <a:gd name="T39" fmla="*/ 1162 h 2012"/>
                    <a:gd name="T40" fmla="*/ 1200 w 1713"/>
                    <a:gd name="T41" fmla="*/ 879 h 2012"/>
                    <a:gd name="T42" fmla="*/ 673 w 1713"/>
                    <a:gd name="T43" fmla="*/ 1113 h 2012"/>
                    <a:gd name="T44" fmla="*/ 455 w 1713"/>
                    <a:gd name="T45" fmla="*/ 887 h 2012"/>
                    <a:gd name="T46" fmla="*/ 787 w 1713"/>
                    <a:gd name="T47" fmla="*/ 1177 h 2012"/>
                    <a:gd name="T48" fmla="*/ 572 w 1713"/>
                    <a:gd name="T49" fmla="*/ 901 h 2012"/>
                    <a:gd name="T50" fmla="*/ 787 w 1713"/>
                    <a:gd name="T51" fmla="*/ 1021 h 2012"/>
                    <a:gd name="T52" fmla="*/ 1200 w 1713"/>
                    <a:gd name="T53" fmla="*/ 827 h 2012"/>
                    <a:gd name="T54" fmla="*/ 1200 w 1713"/>
                    <a:gd name="T55" fmla="*/ 827 h 2012"/>
                    <a:gd name="T56" fmla="*/ 1074 w 1713"/>
                    <a:gd name="T57" fmla="*/ 829 h 2012"/>
                    <a:gd name="T58" fmla="*/ 854 w 1713"/>
                    <a:gd name="T59" fmla="*/ 1026 h 2012"/>
                    <a:gd name="T60" fmla="*/ 455 w 1713"/>
                    <a:gd name="T61" fmla="*/ 836 h 2012"/>
                    <a:gd name="T62" fmla="*/ 572 w 1713"/>
                    <a:gd name="T63" fmla="*/ 1108 h 2012"/>
                    <a:gd name="T64" fmla="*/ 572 w 1713"/>
                    <a:gd name="T65" fmla="*/ 1108 h 2012"/>
                    <a:gd name="T66" fmla="*/ 685 w 1713"/>
                    <a:gd name="T67" fmla="*/ 1230 h 2012"/>
                    <a:gd name="T68" fmla="*/ 954 w 1713"/>
                    <a:gd name="T69" fmla="*/ 1226 h 2012"/>
                    <a:gd name="T70" fmla="*/ 996 w 1713"/>
                    <a:gd name="T71" fmla="*/ 1132 h 2012"/>
                    <a:gd name="T72" fmla="*/ 1119 w 1713"/>
                    <a:gd name="T73" fmla="*/ 1061 h 2012"/>
                    <a:gd name="T74" fmla="*/ 1119 w 1713"/>
                    <a:gd name="T75" fmla="*/ 1061 h 2012"/>
                    <a:gd name="T76" fmla="*/ 1200 w 1713"/>
                    <a:gd name="T77" fmla="*/ 488 h 2012"/>
                    <a:gd name="T78" fmla="*/ 996 w 1713"/>
                    <a:gd name="T79" fmla="*/ 606 h 2012"/>
                    <a:gd name="T80" fmla="*/ 954 w 1713"/>
                    <a:gd name="T81" fmla="*/ 700 h 2012"/>
                    <a:gd name="T82" fmla="*/ 527 w 1713"/>
                    <a:gd name="T83" fmla="*/ 613 h 2012"/>
                    <a:gd name="T84" fmla="*/ 527 w 1713"/>
                    <a:gd name="T85" fmla="*/ 613 h 2012"/>
                    <a:gd name="T86" fmla="*/ 539 w 1713"/>
                    <a:gd name="T87" fmla="*/ 1200 h 2012"/>
                    <a:gd name="T88" fmla="*/ 449 w 1713"/>
                    <a:gd name="T89" fmla="*/ 1344 h 2012"/>
                    <a:gd name="T90" fmla="*/ 962 w 1713"/>
                    <a:gd name="T91" fmla="*/ 574 h 2012"/>
                    <a:gd name="T92" fmla="*/ 1200 w 1713"/>
                    <a:gd name="T93" fmla="*/ 436 h 2012"/>
                    <a:gd name="T94" fmla="*/ 560 w 1713"/>
                    <a:gd name="T95" fmla="*/ 522 h 2012"/>
                    <a:gd name="T96" fmla="*/ 787 w 1713"/>
                    <a:gd name="T97" fmla="*/ 519 h 2012"/>
                    <a:gd name="T98" fmla="*/ 99 w 1713"/>
                    <a:gd name="T99" fmla="*/ 1487 h 2012"/>
                    <a:gd name="T100" fmla="*/ 798 w 1713"/>
                    <a:gd name="T101" fmla="*/ 1634 h 2012"/>
                    <a:gd name="T102" fmla="*/ 847 w 1713"/>
                    <a:gd name="T103" fmla="*/ 1626 h 2012"/>
                    <a:gd name="T104" fmla="*/ 1613 w 1713"/>
                    <a:gd name="T105" fmla="*/ 1492 h 2012"/>
                    <a:gd name="T106" fmla="*/ 488 w 1713"/>
                    <a:gd name="T107" fmla="*/ 27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3" h="2012">
                      <a:moveTo>
                        <a:pt x="389" y="288"/>
                      </a:moveTo>
                      <a:cubicBezTo>
                        <a:pt x="389" y="281"/>
                        <a:pt x="389" y="281"/>
                        <a:pt x="389" y="281"/>
                      </a:cubicBezTo>
                      <a:cubicBezTo>
                        <a:pt x="390" y="285"/>
                        <a:pt x="392" y="288"/>
                        <a:pt x="394" y="291"/>
                      </a:cubicBezTo>
                      <a:cubicBezTo>
                        <a:pt x="385" y="1119"/>
                        <a:pt x="385" y="1119"/>
                        <a:pt x="385" y="1119"/>
                      </a:cubicBezTo>
                      <a:cubicBezTo>
                        <a:pt x="359" y="1108"/>
                        <a:pt x="359" y="1108"/>
                        <a:pt x="359" y="1108"/>
                      </a:cubicBezTo>
                      <a:cubicBezTo>
                        <a:pt x="346" y="1139"/>
                        <a:pt x="346" y="1139"/>
                        <a:pt x="346" y="1139"/>
                      </a:cubicBezTo>
                      <a:cubicBezTo>
                        <a:pt x="384" y="1156"/>
                        <a:pt x="384" y="1156"/>
                        <a:pt x="384" y="1156"/>
                      </a:cubicBezTo>
                      <a:cubicBezTo>
                        <a:pt x="383" y="1234"/>
                        <a:pt x="383" y="1234"/>
                        <a:pt x="383" y="1234"/>
                      </a:cubicBezTo>
                      <a:cubicBezTo>
                        <a:pt x="16" y="1458"/>
                        <a:pt x="16" y="1458"/>
                        <a:pt x="16" y="1458"/>
                      </a:cubicBezTo>
                      <a:cubicBezTo>
                        <a:pt x="6" y="1464"/>
                        <a:pt x="0" y="1475"/>
                        <a:pt x="0" y="1487"/>
                      </a:cubicBezTo>
                      <a:cubicBezTo>
                        <a:pt x="0" y="1499"/>
                        <a:pt x="6" y="1510"/>
                        <a:pt x="16" y="1516"/>
                      </a:cubicBezTo>
                      <a:cubicBezTo>
                        <a:pt x="834" y="2007"/>
                        <a:pt x="834" y="2007"/>
                        <a:pt x="834" y="2007"/>
                      </a:cubicBezTo>
                      <a:cubicBezTo>
                        <a:pt x="839" y="2010"/>
                        <a:pt x="845" y="2012"/>
                        <a:pt x="851" y="2012"/>
                      </a:cubicBezTo>
                      <a:cubicBezTo>
                        <a:pt x="857" y="2012"/>
                        <a:pt x="863" y="2010"/>
                        <a:pt x="868" y="2007"/>
                      </a:cubicBezTo>
                      <a:cubicBezTo>
                        <a:pt x="1697" y="1521"/>
                        <a:pt x="1697" y="1521"/>
                        <a:pt x="1697" y="1521"/>
                      </a:cubicBezTo>
                      <a:cubicBezTo>
                        <a:pt x="1707" y="1515"/>
                        <a:pt x="1713" y="1504"/>
                        <a:pt x="1713" y="1492"/>
                      </a:cubicBezTo>
                      <a:cubicBezTo>
                        <a:pt x="1713" y="1480"/>
                        <a:pt x="1707" y="1469"/>
                        <a:pt x="1697" y="1463"/>
                      </a:cubicBezTo>
                      <a:cubicBezTo>
                        <a:pt x="1267" y="1210"/>
                        <a:pt x="1267" y="1210"/>
                        <a:pt x="1267" y="1210"/>
                      </a:cubicBezTo>
                      <a:cubicBezTo>
                        <a:pt x="1268" y="275"/>
                        <a:pt x="1268" y="275"/>
                        <a:pt x="1268" y="275"/>
                      </a:cubicBezTo>
                      <a:cubicBezTo>
                        <a:pt x="1268" y="261"/>
                        <a:pt x="1260" y="249"/>
                        <a:pt x="1248" y="244"/>
                      </a:cubicBezTo>
                      <a:cubicBezTo>
                        <a:pt x="1246" y="243"/>
                        <a:pt x="1245" y="242"/>
                        <a:pt x="1244" y="241"/>
                      </a:cubicBezTo>
                      <a:cubicBezTo>
                        <a:pt x="840" y="7"/>
                        <a:pt x="840" y="7"/>
                        <a:pt x="840" y="7"/>
                      </a:cubicBezTo>
                      <a:cubicBezTo>
                        <a:pt x="830" y="0"/>
                        <a:pt x="817" y="0"/>
                        <a:pt x="807" y="7"/>
                      </a:cubicBezTo>
                      <a:cubicBezTo>
                        <a:pt x="414" y="235"/>
                        <a:pt x="414" y="235"/>
                        <a:pt x="414" y="235"/>
                      </a:cubicBezTo>
                      <a:cubicBezTo>
                        <a:pt x="412" y="236"/>
                        <a:pt x="410" y="237"/>
                        <a:pt x="409" y="238"/>
                      </a:cubicBezTo>
                      <a:cubicBezTo>
                        <a:pt x="403" y="241"/>
                        <a:pt x="403" y="241"/>
                        <a:pt x="403" y="241"/>
                      </a:cubicBezTo>
                      <a:cubicBezTo>
                        <a:pt x="396" y="246"/>
                        <a:pt x="391" y="252"/>
                        <a:pt x="388" y="260"/>
                      </a:cubicBezTo>
                      <a:cubicBezTo>
                        <a:pt x="388" y="254"/>
                        <a:pt x="388" y="254"/>
                        <a:pt x="388" y="254"/>
                      </a:cubicBezTo>
                      <a:cubicBezTo>
                        <a:pt x="343" y="254"/>
                        <a:pt x="343" y="254"/>
                        <a:pt x="343" y="254"/>
                      </a:cubicBezTo>
                      <a:cubicBezTo>
                        <a:pt x="344" y="288"/>
                        <a:pt x="344" y="288"/>
                        <a:pt x="344" y="288"/>
                      </a:cubicBezTo>
                      <a:lnTo>
                        <a:pt x="389" y="288"/>
                      </a:lnTo>
                      <a:close/>
                      <a:moveTo>
                        <a:pt x="1003" y="1337"/>
                      </a:moveTo>
                      <a:cubicBezTo>
                        <a:pt x="1003" y="1461"/>
                        <a:pt x="1003" y="1461"/>
                        <a:pt x="1003" y="1461"/>
                      </a:cubicBezTo>
                      <a:cubicBezTo>
                        <a:pt x="854" y="1545"/>
                        <a:pt x="854" y="1545"/>
                        <a:pt x="854" y="1545"/>
                      </a:cubicBezTo>
                      <a:cubicBezTo>
                        <a:pt x="854" y="1335"/>
                        <a:pt x="854" y="1335"/>
                        <a:pt x="854" y="1335"/>
                      </a:cubicBezTo>
                      <a:cubicBezTo>
                        <a:pt x="988" y="1259"/>
                        <a:pt x="988" y="1259"/>
                        <a:pt x="988" y="1259"/>
                      </a:cubicBezTo>
                      <a:cubicBezTo>
                        <a:pt x="988" y="1259"/>
                        <a:pt x="988" y="1259"/>
                        <a:pt x="988" y="1259"/>
                      </a:cubicBezTo>
                      <a:cubicBezTo>
                        <a:pt x="1199" y="1137"/>
                        <a:pt x="1199" y="1137"/>
                        <a:pt x="1199" y="1137"/>
                      </a:cubicBezTo>
                      <a:cubicBezTo>
                        <a:pt x="1199" y="1350"/>
                        <a:pt x="1199" y="1350"/>
                        <a:pt x="1199" y="1350"/>
                      </a:cubicBezTo>
                      <a:cubicBezTo>
                        <a:pt x="1110" y="1401"/>
                        <a:pt x="1110" y="1401"/>
                        <a:pt x="1110" y="1401"/>
                      </a:cubicBezTo>
                      <a:cubicBezTo>
                        <a:pt x="1110" y="1271"/>
                        <a:pt x="1110" y="1271"/>
                        <a:pt x="1110" y="1271"/>
                      </a:cubicBezTo>
                      <a:lnTo>
                        <a:pt x="1003" y="1337"/>
                      </a:lnTo>
                      <a:close/>
                      <a:moveTo>
                        <a:pt x="640" y="618"/>
                      </a:moveTo>
                      <a:cubicBezTo>
                        <a:pt x="640" y="676"/>
                        <a:pt x="640" y="676"/>
                        <a:pt x="640" y="676"/>
                      </a:cubicBezTo>
                      <a:cubicBezTo>
                        <a:pt x="572" y="638"/>
                        <a:pt x="572" y="638"/>
                        <a:pt x="572" y="638"/>
                      </a:cubicBezTo>
                      <a:cubicBezTo>
                        <a:pt x="572" y="580"/>
                        <a:pt x="572" y="580"/>
                        <a:pt x="572" y="580"/>
                      </a:cubicBezTo>
                      <a:lnTo>
                        <a:pt x="640" y="618"/>
                      </a:lnTo>
                      <a:close/>
                      <a:moveTo>
                        <a:pt x="787" y="699"/>
                      </a:moveTo>
                      <a:cubicBezTo>
                        <a:pt x="787" y="758"/>
                        <a:pt x="787" y="758"/>
                        <a:pt x="787" y="758"/>
                      </a:cubicBezTo>
                      <a:cubicBezTo>
                        <a:pt x="685" y="701"/>
                        <a:pt x="685" y="701"/>
                        <a:pt x="685" y="701"/>
                      </a:cubicBezTo>
                      <a:cubicBezTo>
                        <a:pt x="685" y="643"/>
                        <a:pt x="685" y="643"/>
                        <a:pt x="685" y="643"/>
                      </a:cubicBezTo>
                      <a:lnTo>
                        <a:pt x="787" y="699"/>
                      </a:lnTo>
                      <a:close/>
                      <a:moveTo>
                        <a:pt x="452" y="1100"/>
                      </a:moveTo>
                      <a:cubicBezTo>
                        <a:pt x="453" y="1042"/>
                        <a:pt x="453" y="1042"/>
                        <a:pt x="453" y="1042"/>
                      </a:cubicBezTo>
                      <a:cubicBezTo>
                        <a:pt x="527" y="1083"/>
                        <a:pt x="527" y="1083"/>
                        <a:pt x="527" y="1083"/>
                      </a:cubicBezTo>
                      <a:cubicBezTo>
                        <a:pt x="527" y="1142"/>
                        <a:pt x="527" y="1142"/>
                        <a:pt x="527" y="1142"/>
                      </a:cubicBezTo>
                      <a:lnTo>
                        <a:pt x="452" y="1100"/>
                      </a:lnTo>
                      <a:close/>
                      <a:moveTo>
                        <a:pt x="539" y="671"/>
                      </a:moveTo>
                      <a:cubicBezTo>
                        <a:pt x="539" y="671"/>
                        <a:pt x="539" y="671"/>
                        <a:pt x="539" y="671"/>
                      </a:cubicBezTo>
                      <a:cubicBezTo>
                        <a:pt x="787" y="809"/>
                        <a:pt x="787" y="809"/>
                        <a:pt x="787" y="809"/>
                      </a:cubicBezTo>
                      <a:cubicBezTo>
                        <a:pt x="787" y="911"/>
                        <a:pt x="787" y="911"/>
                        <a:pt x="787" y="911"/>
                      </a:cubicBezTo>
                      <a:cubicBezTo>
                        <a:pt x="673" y="848"/>
                        <a:pt x="673" y="848"/>
                        <a:pt x="673" y="848"/>
                      </a:cubicBezTo>
                      <a:cubicBezTo>
                        <a:pt x="673" y="848"/>
                        <a:pt x="673" y="848"/>
                        <a:pt x="673" y="848"/>
                      </a:cubicBezTo>
                      <a:cubicBezTo>
                        <a:pt x="560" y="785"/>
                        <a:pt x="560" y="785"/>
                        <a:pt x="560" y="785"/>
                      </a:cubicBezTo>
                      <a:cubicBezTo>
                        <a:pt x="560" y="785"/>
                        <a:pt x="560" y="785"/>
                        <a:pt x="560" y="785"/>
                      </a:cubicBezTo>
                      <a:cubicBezTo>
                        <a:pt x="456" y="727"/>
                        <a:pt x="456" y="727"/>
                        <a:pt x="456" y="727"/>
                      </a:cubicBezTo>
                      <a:cubicBezTo>
                        <a:pt x="458" y="626"/>
                        <a:pt x="458" y="626"/>
                        <a:pt x="458" y="626"/>
                      </a:cubicBezTo>
                      <a:lnTo>
                        <a:pt x="539" y="671"/>
                      </a:lnTo>
                      <a:close/>
                      <a:moveTo>
                        <a:pt x="988" y="733"/>
                      </a:moveTo>
                      <a:cubicBezTo>
                        <a:pt x="988" y="733"/>
                        <a:pt x="988" y="733"/>
                        <a:pt x="988" y="733"/>
                      </a:cubicBezTo>
                      <a:cubicBezTo>
                        <a:pt x="1200" y="611"/>
                        <a:pt x="1200" y="611"/>
                        <a:pt x="1200" y="611"/>
                      </a:cubicBezTo>
                      <a:cubicBezTo>
                        <a:pt x="1200" y="705"/>
                        <a:pt x="1200" y="705"/>
                        <a:pt x="1200" y="705"/>
                      </a:cubicBezTo>
                      <a:cubicBezTo>
                        <a:pt x="962" y="842"/>
                        <a:pt x="962" y="842"/>
                        <a:pt x="962" y="842"/>
                      </a:cubicBezTo>
                      <a:cubicBezTo>
                        <a:pt x="962" y="842"/>
                        <a:pt x="962" y="842"/>
                        <a:pt x="962" y="842"/>
                      </a:cubicBezTo>
                      <a:cubicBezTo>
                        <a:pt x="854" y="904"/>
                        <a:pt x="854" y="904"/>
                        <a:pt x="854" y="904"/>
                      </a:cubicBezTo>
                      <a:cubicBezTo>
                        <a:pt x="854" y="809"/>
                        <a:pt x="854" y="809"/>
                        <a:pt x="854" y="809"/>
                      </a:cubicBezTo>
                      <a:lnTo>
                        <a:pt x="988" y="733"/>
                      </a:lnTo>
                      <a:close/>
                      <a:moveTo>
                        <a:pt x="962" y="1100"/>
                      </a:moveTo>
                      <a:cubicBezTo>
                        <a:pt x="962" y="1100"/>
                        <a:pt x="962" y="1100"/>
                        <a:pt x="962" y="1100"/>
                      </a:cubicBezTo>
                      <a:cubicBezTo>
                        <a:pt x="854" y="1162"/>
                        <a:pt x="854" y="1162"/>
                        <a:pt x="854" y="1162"/>
                      </a:cubicBezTo>
                      <a:cubicBezTo>
                        <a:pt x="854" y="1078"/>
                        <a:pt x="854" y="1078"/>
                        <a:pt x="854" y="1078"/>
                      </a:cubicBezTo>
                      <a:cubicBezTo>
                        <a:pt x="988" y="1001"/>
                        <a:pt x="988" y="1001"/>
                        <a:pt x="988" y="1001"/>
                      </a:cubicBezTo>
                      <a:cubicBezTo>
                        <a:pt x="988" y="1001"/>
                        <a:pt x="988" y="1001"/>
                        <a:pt x="988" y="1001"/>
                      </a:cubicBezTo>
                      <a:cubicBezTo>
                        <a:pt x="1200" y="879"/>
                        <a:pt x="1200" y="879"/>
                        <a:pt x="1200" y="879"/>
                      </a:cubicBezTo>
                      <a:cubicBezTo>
                        <a:pt x="1200" y="963"/>
                        <a:pt x="1200" y="963"/>
                        <a:pt x="1200" y="963"/>
                      </a:cubicBezTo>
                      <a:lnTo>
                        <a:pt x="962" y="1100"/>
                      </a:lnTo>
                      <a:close/>
                      <a:moveTo>
                        <a:pt x="673" y="1113"/>
                      </a:moveTo>
                      <a:cubicBezTo>
                        <a:pt x="673" y="1113"/>
                        <a:pt x="673" y="1113"/>
                        <a:pt x="673" y="1113"/>
                      </a:cubicBezTo>
                      <a:cubicBezTo>
                        <a:pt x="560" y="1050"/>
                        <a:pt x="560" y="1050"/>
                        <a:pt x="560" y="1050"/>
                      </a:cubicBezTo>
                      <a:cubicBezTo>
                        <a:pt x="560" y="1050"/>
                        <a:pt x="560" y="1050"/>
                        <a:pt x="560" y="1050"/>
                      </a:cubicBezTo>
                      <a:cubicBezTo>
                        <a:pt x="453" y="991"/>
                        <a:pt x="453" y="991"/>
                        <a:pt x="453" y="991"/>
                      </a:cubicBezTo>
                      <a:cubicBezTo>
                        <a:pt x="455" y="887"/>
                        <a:pt x="455" y="887"/>
                        <a:pt x="455" y="887"/>
                      </a:cubicBezTo>
                      <a:cubicBezTo>
                        <a:pt x="539" y="934"/>
                        <a:pt x="539" y="934"/>
                        <a:pt x="539" y="934"/>
                      </a:cubicBezTo>
                      <a:cubicBezTo>
                        <a:pt x="539" y="934"/>
                        <a:pt x="539" y="934"/>
                        <a:pt x="539" y="934"/>
                      </a:cubicBezTo>
                      <a:cubicBezTo>
                        <a:pt x="787" y="1072"/>
                        <a:pt x="787" y="1072"/>
                        <a:pt x="787" y="1072"/>
                      </a:cubicBezTo>
                      <a:cubicBezTo>
                        <a:pt x="787" y="1177"/>
                        <a:pt x="787" y="1177"/>
                        <a:pt x="787" y="1177"/>
                      </a:cubicBezTo>
                      <a:lnTo>
                        <a:pt x="673" y="1113"/>
                      </a:lnTo>
                      <a:close/>
                      <a:moveTo>
                        <a:pt x="640" y="881"/>
                      </a:moveTo>
                      <a:cubicBezTo>
                        <a:pt x="640" y="939"/>
                        <a:pt x="640" y="939"/>
                        <a:pt x="640" y="939"/>
                      </a:cubicBezTo>
                      <a:cubicBezTo>
                        <a:pt x="572" y="901"/>
                        <a:pt x="572" y="901"/>
                        <a:pt x="572" y="901"/>
                      </a:cubicBezTo>
                      <a:cubicBezTo>
                        <a:pt x="572" y="843"/>
                        <a:pt x="572" y="843"/>
                        <a:pt x="572" y="843"/>
                      </a:cubicBezTo>
                      <a:lnTo>
                        <a:pt x="640" y="881"/>
                      </a:lnTo>
                      <a:close/>
                      <a:moveTo>
                        <a:pt x="787" y="962"/>
                      </a:moveTo>
                      <a:cubicBezTo>
                        <a:pt x="787" y="1021"/>
                        <a:pt x="787" y="1021"/>
                        <a:pt x="787" y="1021"/>
                      </a:cubicBezTo>
                      <a:cubicBezTo>
                        <a:pt x="685" y="964"/>
                        <a:pt x="685" y="964"/>
                        <a:pt x="685" y="964"/>
                      </a:cubicBezTo>
                      <a:cubicBezTo>
                        <a:pt x="685" y="905"/>
                        <a:pt x="685" y="905"/>
                        <a:pt x="685" y="905"/>
                      </a:cubicBezTo>
                      <a:lnTo>
                        <a:pt x="787" y="962"/>
                      </a:lnTo>
                      <a:close/>
                      <a:moveTo>
                        <a:pt x="1200" y="827"/>
                      </a:moveTo>
                      <a:cubicBezTo>
                        <a:pt x="1119" y="874"/>
                        <a:pt x="1119" y="874"/>
                        <a:pt x="1119" y="874"/>
                      </a:cubicBezTo>
                      <a:cubicBezTo>
                        <a:pt x="1119" y="804"/>
                        <a:pt x="1119" y="804"/>
                        <a:pt x="1119" y="804"/>
                      </a:cubicBezTo>
                      <a:cubicBezTo>
                        <a:pt x="1200" y="757"/>
                        <a:pt x="1200" y="757"/>
                        <a:pt x="1200" y="757"/>
                      </a:cubicBezTo>
                      <a:lnTo>
                        <a:pt x="1200" y="827"/>
                      </a:lnTo>
                      <a:close/>
                      <a:moveTo>
                        <a:pt x="1074" y="900"/>
                      </a:moveTo>
                      <a:cubicBezTo>
                        <a:pt x="998" y="944"/>
                        <a:pt x="998" y="944"/>
                        <a:pt x="998" y="944"/>
                      </a:cubicBezTo>
                      <a:cubicBezTo>
                        <a:pt x="996" y="874"/>
                        <a:pt x="996" y="874"/>
                        <a:pt x="996" y="874"/>
                      </a:cubicBezTo>
                      <a:cubicBezTo>
                        <a:pt x="1074" y="829"/>
                        <a:pt x="1074" y="829"/>
                        <a:pt x="1074" y="829"/>
                      </a:cubicBezTo>
                      <a:lnTo>
                        <a:pt x="1074" y="900"/>
                      </a:lnTo>
                      <a:close/>
                      <a:moveTo>
                        <a:pt x="952" y="900"/>
                      </a:moveTo>
                      <a:cubicBezTo>
                        <a:pt x="954" y="969"/>
                        <a:pt x="954" y="969"/>
                        <a:pt x="954" y="969"/>
                      </a:cubicBezTo>
                      <a:cubicBezTo>
                        <a:pt x="854" y="1026"/>
                        <a:pt x="854" y="1026"/>
                        <a:pt x="854" y="1026"/>
                      </a:cubicBezTo>
                      <a:cubicBezTo>
                        <a:pt x="854" y="956"/>
                        <a:pt x="854" y="956"/>
                        <a:pt x="854" y="956"/>
                      </a:cubicBezTo>
                      <a:lnTo>
                        <a:pt x="952" y="900"/>
                      </a:lnTo>
                      <a:close/>
                      <a:moveTo>
                        <a:pt x="527" y="876"/>
                      </a:moveTo>
                      <a:cubicBezTo>
                        <a:pt x="455" y="836"/>
                        <a:pt x="455" y="836"/>
                        <a:pt x="455" y="836"/>
                      </a:cubicBezTo>
                      <a:cubicBezTo>
                        <a:pt x="456" y="778"/>
                        <a:pt x="456" y="778"/>
                        <a:pt x="456" y="778"/>
                      </a:cubicBezTo>
                      <a:cubicBezTo>
                        <a:pt x="527" y="818"/>
                        <a:pt x="527" y="818"/>
                        <a:pt x="527" y="818"/>
                      </a:cubicBezTo>
                      <a:lnTo>
                        <a:pt x="527" y="876"/>
                      </a:lnTo>
                      <a:close/>
                      <a:moveTo>
                        <a:pt x="572" y="1108"/>
                      </a:moveTo>
                      <a:cubicBezTo>
                        <a:pt x="640" y="1146"/>
                        <a:pt x="640" y="1146"/>
                        <a:pt x="640" y="1146"/>
                      </a:cubicBezTo>
                      <a:cubicBezTo>
                        <a:pt x="640" y="1205"/>
                        <a:pt x="640" y="1205"/>
                        <a:pt x="640" y="1205"/>
                      </a:cubicBezTo>
                      <a:cubicBezTo>
                        <a:pt x="572" y="1167"/>
                        <a:pt x="572" y="1167"/>
                        <a:pt x="572" y="1167"/>
                      </a:cubicBezTo>
                      <a:lnTo>
                        <a:pt x="572" y="1108"/>
                      </a:lnTo>
                      <a:close/>
                      <a:moveTo>
                        <a:pt x="685" y="1171"/>
                      </a:moveTo>
                      <a:cubicBezTo>
                        <a:pt x="787" y="1228"/>
                        <a:pt x="787" y="1228"/>
                        <a:pt x="787" y="1228"/>
                      </a:cubicBezTo>
                      <a:cubicBezTo>
                        <a:pt x="787" y="1286"/>
                        <a:pt x="787" y="1286"/>
                        <a:pt x="787" y="1286"/>
                      </a:cubicBezTo>
                      <a:cubicBezTo>
                        <a:pt x="685" y="1230"/>
                        <a:pt x="685" y="1230"/>
                        <a:pt x="685" y="1230"/>
                      </a:cubicBezTo>
                      <a:lnTo>
                        <a:pt x="685" y="1171"/>
                      </a:lnTo>
                      <a:close/>
                      <a:moveTo>
                        <a:pt x="854" y="1213"/>
                      </a:moveTo>
                      <a:cubicBezTo>
                        <a:pt x="952" y="1157"/>
                        <a:pt x="952" y="1157"/>
                        <a:pt x="952" y="1157"/>
                      </a:cubicBezTo>
                      <a:cubicBezTo>
                        <a:pt x="954" y="1226"/>
                        <a:pt x="954" y="1226"/>
                        <a:pt x="954" y="1226"/>
                      </a:cubicBezTo>
                      <a:cubicBezTo>
                        <a:pt x="854" y="1284"/>
                        <a:pt x="854" y="1284"/>
                        <a:pt x="854" y="1284"/>
                      </a:cubicBezTo>
                      <a:lnTo>
                        <a:pt x="854" y="1213"/>
                      </a:lnTo>
                      <a:close/>
                      <a:moveTo>
                        <a:pt x="998" y="1201"/>
                      </a:moveTo>
                      <a:cubicBezTo>
                        <a:pt x="996" y="1132"/>
                        <a:pt x="996" y="1132"/>
                        <a:pt x="996" y="1132"/>
                      </a:cubicBezTo>
                      <a:cubicBezTo>
                        <a:pt x="1074" y="1087"/>
                        <a:pt x="1074" y="1087"/>
                        <a:pt x="1074" y="1087"/>
                      </a:cubicBezTo>
                      <a:cubicBezTo>
                        <a:pt x="1074" y="1157"/>
                        <a:pt x="1074" y="1157"/>
                        <a:pt x="1074" y="1157"/>
                      </a:cubicBezTo>
                      <a:lnTo>
                        <a:pt x="998" y="1201"/>
                      </a:lnTo>
                      <a:close/>
                      <a:moveTo>
                        <a:pt x="1119" y="1061"/>
                      </a:moveTo>
                      <a:cubicBezTo>
                        <a:pt x="1200" y="1015"/>
                        <a:pt x="1200" y="1015"/>
                        <a:pt x="1200" y="1015"/>
                      </a:cubicBezTo>
                      <a:cubicBezTo>
                        <a:pt x="1199" y="1085"/>
                        <a:pt x="1199" y="1085"/>
                        <a:pt x="1199" y="1085"/>
                      </a:cubicBezTo>
                      <a:cubicBezTo>
                        <a:pt x="1119" y="1131"/>
                        <a:pt x="1119" y="1131"/>
                        <a:pt x="1119" y="1131"/>
                      </a:cubicBezTo>
                      <a:lnTo>
                        <a:pt x="1119" y="1061"/>
                      </a:lnTo>
                      <a:close/>
                      <a:moveTo>
                        <a:pt x="1200" y="559"/>
                      </a:moveTo>
                      <a:cubicBezTo>
                        <a:pt x="1119" y="605"/>
                        <a:pt x="1119" y="605"/>
                        <a:pt x="1119" y="605"/>
                      </a:cubicBezTo>
                      <a:cubicBezTo>
                        <a:pt x="1119" y="535"/>
                        <a:pt x="1119" y="535"/>
                        <a:pt x="1119" y="535"/>
                      </a:cubicBezTo>
                      <a:cubicBezTo>
                        <a:pt x="1200" y="488"/>
                        <a:pt x="1200" y="488"/>
                        <a:pt x="1200" y="488"/>
                      </a:cubicBezTo>
                      <a:lnTo>
                        <a:pt x="1200" y="559"/>
                      </a:lnTo>
                      <a:close/>
                      <a:moveTo>
                        <a:pt x="1074" y="631"/>
                      </a:moveTo>
                      <a:cubicBezTo>
                        <a:pt x="998" y="675"/>
                        <a:pt x="998" y="675"/>
                        <a:pt x="998" y="675"/>
                      </a:cubicBezTo>
                      <a:cubicBezTo>
                        <a:pt x="996" y="606"/>
                        <a:pt x="996" y="606"/>
                        <a:pt x="996" y="606"/>
                      </a:cubicBezTo>
                      <a:cubicBezTo>
                        <a:pt x="1074" y="561"/>
                        <a:pt x="1074" y="561"/>
                        <a:pt x="1074" y="561"/>
                      </a:cubicBezTo>
                      <a:lnTo>
                        <a:pt x="1074" y="631"/>
                      </a:lnTo>
                      <a:close/>
                      <a:moveTo>
                        <a:pt x="952" y="631"/>
                      </a:moveTo>
                      <a:cubicBezTo>
                        <a:pt x="954" y="700"/>
                        <a:pt x="954" y="700"/>
                        <a:pt x="954" y="700"/>
                      </a:cubicBezTo>
                      <a:cubicBezTo>
                        <a:pt x="854" y="758"/>
                        <a:pt x="854" y="758"/>
                        <a:pt x="854" y="758"/>
                      </a:cubicBezTo>
                      <a:cubicBezTo>
                        <a:pt x="854" y="687"/>
                        <a:pt x="854" y="687"/>
                        <a:pt x="854" y="687"/>
                      </a:cubicBezTo>
                      <a:lnTo>
                        <a:pt x="952" y="631"/>
                      </a:lnTo>
                      <a:close/>
                      <a:moveTo>
                        <a:pt x="527" y="613"/>
                      </a:moveTo>
                      <a:cubicBezTo>
                        <a:pt x="458" y="575"/>
                        <a:pt x="458" y="575"/>
                        <a:pt x="458" y="575"/>
                      </a:cubicBezTo>
                      <a:cubicBezTo>
                        <a:pt x="459" y="517"/>
                        <a:pt x="459" y="517"/>
                        <a:pt x="459" y="517"/>
                      </a:cubicBezTo>
                      <a:cubicBezTo>
                        <a:pt x="527" y="555"/>
                        <a:pt x="527" y="555"/>
                        <a:pt x="527" y="555"/>
                      </a:cubicBezTo>
                      <a:lnTo>
                        <a:pt x="527" y="613"/>
                      </a:lnTo>
                      <a:close/>
                      <a:moveTo>
                        <a:pt x="450" y="1267"/>
                      </a:moveTo>
                      <a:cubicBezTo>
                        <a:pt x="455" y="1257"/>
                        <a:pt x="455" y="1246"/>
                        <a:pt x="451" y="1236"/>
                      </a:cubicBezTo>
                      <a:cubicBezTo>
                        <a:pt x="452" y="1151"/>
                        <a:pt x="452" y="1151"/>
                        <a:pt x="452" y="1151"/>
                      </a:cubicBezTo>
                      <a:cubicBezTo>
                        <a:pt x="539" y="1200"/>
                        <a:pt x="539" y="1200"/>
                        <a:pt x="539" y="1200"/>
                      </a:cubicBezTo>
                      <a:cubicBezTo>
                        <a:pt x="539" y="1200"/>
                        <a:pt x="539" y="1200"/>
                        <a:pt x="539" y="1200"/>
                      </a:cubicBezTo>
                      <a:cubicBezTo>
                        <a:pt x="787" y="1338"/>
                        <a:pt x="787" y="1338"/>
                        <a:pt x="787" y="1338"/>
                      </a:cubicBezTo>
                      <a:cubicBezTo>
                        <a:pt x="787" y="1549"/>
                        <a:pt x="787" y="1549"/>
                        <a:pt x="787" y="1549"/>
                      </a:cubicBezTo>
                      <a:cubicBezTo>
                        <a:pt x="449" y="1344"/>
                        <a:pt x="449" y="1344"/>
                        <a:pt x="449" y="1344"/>
                      </a:cubicBezTo>
                      <a:lnTo>
                        <a:pt x="450" y="1267"/>
                      </a:lnTo>
                      <a:close/>
                      <a:moveTo>
                        <a:pt x="1200" y="436"/>
                      </a:moveTo>
                      <a:cubicBezTo>
                        <a:pt x="962" y="574"/>
                        <a:pt x="962" y="574"/>
                        <a:pt x="962" y="574"/>
                      </a:cubicBezTo>
                      <a:cubicBezTo>
                        <a:pt x="962" y="574"/>
                        <a:pt x="962" y="574"/>
                        <a:pt x="962" y="574"/>
                      </a:cubicBezTo>
                      <a:cubicBezTo>
                        <a:pt x="854" y="636"/>
                        <a:pt x="854" y="636"/>
                        <a:pt x="854" y="636"/>
                      </a:cubicBezTo>
                      <a:cubicBezTo>
                        <a:pt x="854" y="519"/>
                        <a:pt x="854" y="519"/>
                        <a:pt x="854" y="519"/>
                      </a:cubicBezTo>
                      <a:cubicBezTo>
                        <a:pt x="1201" y="324"/>
                        <a:pt x="1201" y="324"/>
                        <a:pt x="1201" y="324"/>
                      </a:cubicBezTo>
                      <a:lnTo>
                        <a:pt x="1200" y="436"/>
                      </a:lnTo>
                      <a:close/>
                      <a:moveTo>
                        <a:pt x="787" y="648"/>
                      </a:moveTo>
                      <a:cubicBezTo>
                        <a:pt x="673" y="585"/>
                        <a:pt x="673" y="585"/>
                        <a:pt x="673" y="585"/>
                      </a:cubicBezTo>
                      <a:cubicBezTo>
                        <a:pt x="673" y="585"/>
                        <a:pt x="673" y="585"/>
                        <a:pt x="673" y="585"/>
                      </a:cubicBezTo>
                      <a:cubicBezTo>
                        <a:pt x="560" y="522"/>
                        <a:pt x="560" y="522"/>
                        <a:pt x="560" y="522"/>
                      </a:cubicBezTo>
                      <a:cubicBezTo>
                        <a:pt x="560" y="522"/>
                        <a:pt x="560" y="522"/>
                        <a:pt x="560" y="522"/>
                      </a:cubicBezTo>
                      <a:cubicBezTo>
                        <a:pt x="459" y="466"/>
                        <a:pt x="459" y="466"/>
                        <a:pt x="459" y="466"/>
                      </a:cubicBezTo>
                      <a:cubicBezTo>
                        <a:pt x="461" y="332"/>
                        <a:pt x="461" y="332"/>
                        <a:pt x="461" y="332"/>
                      </a:cubicBezTo>
                      <a:cubicBezTo>
                        <a:pt x="787" y="519"/>
                        <a:pt x="787" y="519"/>
                        <a:pt x="787" y="519"/>
                      </a:cubicBezTo>
                      <a:lnTo>
                        <a:pt x="787" y="648"/>
                      </a:lnTo>
                      <a:close/>
                      <a:moveTo>
                        <a:pt x="1613" y="1492"/>
                      </a:moveTo>
                      <a:cubicBezTo>
                        <a:pt x="851" y="1939"/>
                        <a:pt x="851" y="1939"/>
                        <a:pt x="851" y="1939"/>
                      </a:cubicBezTo>
                      <a:cubicBezTo>
                        <a:pt x="99" y="1487"/>
                        <a:pt x="99" y="1487"/>
                        <a:pt x="99" y="1487"/>
                      </a:cubicBezTo>
                      <a:cubicBezTo>
                        <a:pt x="382" y="1314"/>
                        <a:pt x="382" y="1314"/>
                        <a:pt x="382" y="1314"/>
                      </a:cubicBezTo>
                      <a:cubicBezTo>
                        <a:pt x="382" y="1363"/>
                        <a:pt x="382" y="1363"/>
                        <a:pt x="382" y="1363"/>
                      </a:cubicBezTo>
                      <a:cubicBezTo>
                        <a:pt x="382" y="1375"/>
                        <a:pt x="388" y="1386"/>
                        <a:pt x="398" y="1392"/>
                      </a:cubicBezTo>
                      <a:cubicBezTo>
                        <a:pt x="798" y="1634"/>
                        <a:pt x="798" y="1634"/>
                        <a:pt x="798" y="1634"/>
                      </a:cubicBezTo>
                      <a:cubicBezTo>
                        <a:pt x="804" y="1637"/>
                        <a:pt x="810" y="1639"/>
                        <a:pt x="816" y="1639"/>
                      </a:cubicBezTo>
                      <a:cubicBezTo>
                        <a:pt x="816" y="1639"/>
                        <a:pt x="817" y="1639"/>
                        <a:pt x="817" y="1639"/>
                      </a:cubicBezTo>
                      <a:cubicBezTo>
                        <a:pt x="819" y="1639"/>
                        <a:pt x="820" y="1639"/>
                        <a:pt x="821" y="1639"/>
                      </a:cubicBezTo>
                      <a:cubicBezTo>
                        <a:pt x="831" y="1639"/>
                        <a:pt x="841" y="1634"/>
                        <a:pt x="847" y="1626"/>
                      </a:cubicBezTo>
                      <a:cubicBezTo>
                        <a:pt x="1249" y="1399"/>
                        <a:pt x="1249" y="1399"/>
                        <a:pt x="1249" y="1399"/>
                      </a:cubicBezTo>
                      <a:cubicBezTo>
                        <a:pt x="1260" y="1393"/>
                        <a:pt x="1266" y="1382"/>
                        <a:pt x="1266" y="1370"/>
                      </a:cubicBezTo>
                      <a:cubicBezTo>
                        <a:pt x="1267" y="1288"/>
                        <a:pt x="1267" y="1288"/>
                        <a:pt x="1267" y="1288"/>
                      </a:cubicBezTo>
                      <a:lnTo>
                        <a:pt x="1613" y="1492"/>
                      </a:lnTo>
                      <a:close/>
                      <a:moveTo>
                        <a:pt x="824" y="75"/>
                      </a:moveTo>
                      <a:cubicBezTo>
                        <a:pt x="1159" y="270"/>
                        <a:pt x="1159" y="270"/>
                        <a:pt x="1159" y="270"/>
                      </a:cubicBezTo>
                      <a:cubicBezTo>
                        <a:pt x="821" y="461"/>
                        <a:pt x="821" y="461"/>
                        <a:pt x="821" y="461"/>
                      </a:cubicBezTo>
                      <a:cubicBezTo>
                        <a:pt x="488" y="270"/>
                        <a:pt x="488" y="270"/>
                        <a:pt x="488" y="270"/>
                      </a:cubicBezTo>
                      <a:lnTo>
                        <a:pt x="824" y="7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8" name="Freeform 51">
                  <a:extLst>
                    <a:ext uri="{FF2B5EF4-FFF2-40B4-BE49-F238E27FC236}">
                      <a16:creationId xmlns:a16="http://schemas.microsoft.com/office/drawing/2014/main" id="{40A65CFC-4BD4-BB98-6A1D-B8244AFEAA28}"/>
                    </a:ext>
                  </a:extLst>
                </p:cNvPr>
                <p:cNvSpPr>
                  <a:spLocks/>
                </p:cNvSpPr>
                <p:nvPr/>
              </p:nvSpPr>
              <p:spPr bwMode="auto">
                <a:xfrm>
                  <a:off x="18208625" y="8526463"/>
                  <a:ext cx="407988" cy="306387"/>
                </a:xfrm>
                <a:custGeom>
                  <a:avLst/>
                  <a:gdLst>
                    <a:gd name="T0" fmla="*/ 257 w 257"/>
                    <a:gd name="T1" fmla="*/ 188 h 193"/>
                    <a:gd name="T2" fmla="*/ 251 w 257"/>
                    <a:gd name="T3" fmla="*/ 0 h 193"/>
                    <a:gd name="T4" fmla="*/ 0 w 257"/>
                    <a:gd name="T5" fmla="*/ 0 h 193"/>
                    <a:gd name="T6" fmla="*/ 0 w 257"/>
                    <a:gd name="T7" fmla="*/ 193 h 193"/>
                    <a:gd name="T8" fmla="*/ 257 w 257"/>
                    <a:gd name="T9" fmla="*/ 188 h 193"/>
                  </a:gdLst>
                  <a:ahLst/>
                  <a:cxnLst>
                    <a:cxn ang="0">
                      <a:pos x="T0" y="T1"/>
                    </a:cxn>
                    <a:cxn ang="0">
                      <a:pos x="T2" y="T3"/>
                    </a:cxn>
                    <a:cxn ang="0">
                      <a:pos x="T4" y="T5"/>
                    </a:cxn>
                    <a:cxn ang="0">
                      <a:pos x="T6" y="T7"/>
                    </a:cxn>
                    <a:cxn ang="0">
                      <a:pos x="T8" y="T9"/>
                    </a:cxn>
                  </a:cxnLst>
                  <a:rect l="0" t="0" r="r" b="b"/>
                  <a:pathLst>
                    <a:path w="257" h="193">
                      <a:moveTo>
                        <a:pt x="257" y="188"/>
                      </a:moveTo>
                      <a:lnTo>
                        <a:pt x="251" y="0"/>
                      </a:lnTo>
                      <a:lnTo>
                        <a:pt x="0" y="0"/>
                      </a:lnTo>
                      <a:lnTo>
                        <a:pt x="0" y="193"/>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9" name="Freeform 52">
                  <a:extLst>
                    <a:ext uri="{FF2B5EF4-FFF2-40B4-BE49-F238E27FC236}">
                      <a16:creationId xmlns:a16="http://schemas.microsoft.com/office/drawing/2014/main" id="{7FEA6A2B-1338-6FB2-205B-CD5DA9AF9340}"/>
                    </a:ext>
                  </a:extLst>
                </p:cNvPr>
                <p:cNvSpPr>
                  <a:spLocks/>
                </p:cNvSpPr>
                <p:nvPr/>
              </p:nvSpPr>
              <p:spPr bwMode="auto">
                <a:xfrm>
                  <a:off x="16576675" y="8543925"/>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60" name="Freeform 53">
                  <a:extLst>
                    <a:ext uri="{FF2B5EF4-FFF2-40B4-BE49-F238E27FC236}">
                      <a16:creationId xmlns:a16="http://schemas.microsoft.com/office/drawing/2014/main" id="{3AE56043-18CE-E844-51A2-2B18C33E1F3A}"/>
                    </a:ext>
                  </a:extLst>
                </p:cNvPr>
                <p:cNvSpPr>
                  <a:spLocks/>
                </p:cNvSpPr>
                <p:nvPr/>
              </p:nvSpPr>
              <p:spPr bwMode="auto">
                <a:xfrm>
                  <a:off x="15760700" y="8553450"/>
                  <a:ext cx="415925" cy="307975"/>
                </a:xfrm>
                <a:custGeom>
                  <a:avLst/>
                  <a:gdLst>
                    <a:gd name="T0" fmla="*/ 262 w 262"/>
                    <a:gd name="T1" fmla="*/ 188 h 194"/>
                    <a:gd name="T2" fmla="*/ 257 w 262"/>
                    <a:gd name="T3" fmla="*/ 0 h 194"/>
                    <a:gd name="T4" fmla="*/ 0 w 262"/>
                    <a:gd name="T5" fmla="*/ 0 h 194"/>
                    <a:gd name="T6" fmla="*/ 5 w 262"/>
                    <a:gd name="T7" fmla="*/ 194 h 194"/>
                    <a:gd name="T8" fmla="*/ 262 w 262"/>
                    <a:gd name="T9" fmla="*/ 188 h 194"/>
                  </a:gdLst>
                  <a:ahLst/>
                  <a:cxnLst>
                    <a:cxn ang="0">
                      <a:pos x="T0" y="T1"/>
                    </a:cxn>
                    <a:cxn ang="0">
                      <a:pos x="T2" y="T3"/>
                    </a:cxn>
                    <a:cxn ang="0">
                      <a:pos x="T4" y="T5"/>
                    </a:cxn>
                    <a:cxn ang="0">
                      <a:pos x="T6" y="T7"/>
                    </a:cxn>
                    <a:cxn ang="0">
                      <a:pos x="T8" y="T9"/>
                    </a:cxn>
                  </a:cxnLst>
                  <a:rect l="0" t="0" r="r" b="b"/>
                  <a:pathLst>
                    <a:path w="262" h="194">
                      <a:moveTo>
                        <a:pt x="262" y="188"/>
                      </a:moveTo>
                      <a:lnTo>
                        <a:pt x="257" y="0"/>
                      </a:lnTo>
                      <a:lnTo>
                        <a:pt x="0" y="0"/>
                      </a:lnTo>
                      <a:lnTo>
                        <a:pt x="5" y="194"/>
                      </a:lnTo>
                      <a:lnTo>
                        <a:pt x="262"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93" name="Group 192">
              <a:extLst>
                <a:ext uri="{FF2B5EF4-FFF2-40B4-BE49-F238E27FC236}">
                  <a16:creationId xmlns:a16="http://schemas.microsoft.com/office/drawing/2014/main" id="{041DB0F3-08F2-58CE-DBA1-80D3CB8D5154}"/>
                </a:ext>
              </a:extLst>
            </p:cNvPr>
            <p:cNvGrpSpPr/>
            <p:nvPr/>
          </p:nvGrpSpPr>
          <p:grpSpPr>
            <a:xfrm>
              <a:off x="4301234" y="3564489"/>
              <a:ext cx="550364" cy="550364"/>
              <a:chOff x="4301234" y="3564489"/>
              <a:chExt cx="550364" cy="550364"/>
            </a:xfrm>
          </p:grpSpPr>
          <p:sp>
            <p:nvSpPr>
              <p:cNvPr id="60" name="Oval 59">
                <a:extLst>
                  <a:ext uri="{FF2B5EF4-FFF2-40B4-BE49-F238E27FC236}">
                    <a16:creationId xmlns:a16="http://schemas.microsoft.com/office/drawing/2014/main" id="{A115C8B9-FA6B-4E23-F2EC-C2A3C777D0CA}"/>
                  </a:ext>
                </a:extLst>
              </p:cNvPr>
              <p:cNvSpPr/>
              <p:nvPr/>
            </p:nvSpPr>
            <p:spPr>
              <a:xfrm>
                <a:off x="4301234" y="3564489"/>
                <a:ext cx="550364" cy="550364"/>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62" name="Graphic 1106">
                <a:extLst>
                  <a:ext uri="{FF2B5EF4-FFF2-40B4-BE49-F238E27FC236}">
                    <a16:creationId xmlns:a16="http://schemas.microsoft.com/office/drawing/2014/main" id="{4C9B1537-AE42-9AE5-DB89-9D7FE6EC9436}"/>
                  </a:ext>
                </a:extLst>
              </p:cNvPr>
              <p:cNvGrpSpPr/>
              <p:nvPr/>
            </p:nvGrpSpPr>
            <p:grpSpPr>
              <a:xfrm>
                <a:off x="4423591" y="3713678"/>
                <a:ext cx="305650" cy="251986"/>
                <a:chOff x="3323256" y="2306913"/>
                <a:chExt cx="3350803" cy="2762503"/>
              </a:xfrm>
              <a:solidFill>
                <a:schemeClr val="tx1"/>
              </a:solidFill>
            </p:grpSpPr>
            <p:sp>
              <p:nvSpPr>
                <p:cNvPr id="163" name="Freeform 1108">
                  <a:extLst>
                    <a:ext uri="{FF2B5EF4-FFF2-40B4-BE49-F238E27FC236}">
                      <a16:creationId xmlns:a16="http://schemas.microsoft.com/office/drawing/2014/main" id="{FC4DF1E2-61F4-9B89-7CA4-1EAFFBBA7F25}"/>
                    </a:ext>
                  </a:extLst>
                </p:cNvPr>
                <p:cNvSpPr/>
                <p:nvPr/>
              </p:nvSpPr>
              <p:spPr>
                <a:xfrm>
                  <a:off x="3323256" y="2306913"/>
                  <a:ext cx="3350803" cy="1838578"/>
                </a:xfrm>
                <a:custGeom>
                  <a:avLst/>
                  <a:gdLst>
                    <a:gd name="connsiteX0" fmla="*/ 3323945 w 3350803"/>
                    <a:gd name="connsiteY0" fmla="*/ 130746 h 1838578"/>
                    <a:gd name="connsiteX1" fmla="*/ 3075343 w 3350803"/>
                    <a:gd name="connsiteY1" fmla="*/ 5016 h 1838578"/>
                    <a:gd name="connsiteX2" fmla="*/ 3011525 w 3350803"/>
                    <a:gd name="connsiteY2" fmla="*/ 25971 h 1838578"/>
                    <a:gd name="connsiteX3" fmla="*/ 3032480 w 3350803"/>
                    <a:gd name="connsiteY3" fmla="*/ 89788 h 1838578"/>
                    <a:gd name="connsiteX4" fmla="*/ 3167735 w 3350803"/>
                    <a:gd name="connsiteY4" fmla="*/ 158368 h 1838578"/>
                    <a:gd name="connsiteX5" fmla="*/ 26390 w 3350803"/>
                    <a:gd name="connsiteY5" fmla="*/ 1749043 h 1838578"/>
                    <a:gd name="connsiteX6" fmla="*/ 5435 w 3350803"/>
                    <a:gd name="connsiteY6" fmla="*/ 1812861 h 1838578"/>
                    <a:gd name="connsiteX7" fmla="*/ 48298 w 3350803"/>
                    <a:gd name="connsiteY7" fmla="*/ 1838578 h 1838578"/>
                    <a:gd name="connsiteX8" fmla="*/ 70205 w 3350803"/>
                    <a:gd name="connsiteY8" fmla="*/ 1833816 h 1838578"/>
                    <a:gd name="connsiteX9" fmla="*/ 3230600 w 3350803"/>
                    <a:gd name="connsiteY9" fmla="*/ 233616 h 1838578"/>
                    <a:gd name="connsiteX10" fmla="*/ 3175355 w 3350803"/>
                    <a:gd name="connsiteY10" fmla="*/ 384111 h 1838578"/>
                    <a:gd name="connsiteX11" fmla="*/ 3203930 w 3350803"/>
                    <a:gd name="connsiteY11" fmla="*/ 445071 h 1838578"/>
                    <a:gd name="connsiteX12" fmla="*/ 3220123 w 3350803"/>
                    <a:gd name="connsiteY12" fmla="*/ 447928 h 1838578"/>
                    <a:gd name="connsiteX13" fmla="*/ 3264890 w 3350803"/>
                    <a:gd name="connsiteY13" fmla="*/ 416496 h 1838578"/>
                    <a:gd name="connsiteX14" fmla="*/ 3348710 w 3350803"/>
                    <a:gd name="connsiteY14" fmla="*/ 188848 h 1838578"/>
                    <a:gd name="connsiteX15" fmla="*/ 3323945 w 3350803"/>
                    <a:gd name="connsiteY15" fmla="*/ 130746 h 18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803" h="1838578">
                      <a:moveTo>
                        <a:pt x="3323945" y="130746"/>
                      </a:moveTo>
                      <a:lnTo>
                        <a:pt x="3075343" y="5016"/>
                      </a:lnTo>
                      <a:cubicBezTo>
                        <a:pt x="3052483" y="-6414"/>
                        <a:pt x="3022955" y="2158"/>
                        <a:pt x="3011525" y="25971"/>
                      </a:cubicBezTo>
                      <a:cubicBezTo>
                        <a:pt x="3000095" y="49783"/>
                        <a:pt x="3008668" y="78358"/>
                        <a:pt x="3032480" y="89788"/>
                      </a:cubicBezTo>
                      <a:lnTo>
                        <a:pt x="3167735" y="158368"/>
                      </a:lnTo>
                      <a:lnTo>
                        <a:pt x="26390" y="1749043"/>
                      </a:lnTo>
                      <a:cubicBezTo>
                        <a:pt x="2578" y="1760473"/>
                        <a:pt x="-6947" y="1790001"/>
                        <a:pt x="5435" y="1812861"/>
                      </a:cubicBezTo>
                      <a:cubicBezTo>
                        <a:pt x="14008" y="1829053"/>
                        <a:pt x="30200" y="1838578"/>
                        <a:pt x="48298" y="1838578"/>
                      </a:cubicBezTo>
                      <a:cubicBezTo>
                        <a:pt x="55918" y="1838578"/>
                        <a:pt x="62585" y="1836673"/>
                        <a:pt x="70205" y="1833816"/>
                      </a:cubicBezTo>
                      <a:lnTo>
                        <a:pt x="3230600" y="233616"/>
                      </a:lnTo>
                      <a:lnTo>
                        <a:pt x="3175355" y="384111"/>
                      </a:lnTo>
                      <a:cubicBezTo>
                        <a:pt x="3165830" y="408876"/>
                        <a:pt x="3179165" y="436498"/>
                        <a:pt x="3203930" y="445071"/>
                      </a:cubicBezTo>
                      <a:cubicBezTo>
                        <a:pt x="3209645" y="446976"/>
                        <a:pt x="3215360" y="447928"/>
                        <a:pt x="3220123" y="447928"/>
                      </a:cubicBezTo>
                      <a:cubicBezTo>
                        <a:pt x="3239173" y="447928"/>
                        <a:pt x="3257270" y="435546"/>
                        <a:pt x="3264890" y="416496"/>
                      </a:cubicBezTo>
                      <a:lnTo>
                        <a:pt x="3348710" y="188848"/>
                      </a:lnTo>
                      <a:cubicBezTo>
                        <a:pt x="3355378" y="166941"/>
                        <a:pt x="3345853" y="142176"/>
                        <a:pt x="3323945" y="13074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4" name="Freeform 1109">
                  <a:extLst>
                    <a:ext uri="{FF2B5EF4-FFF2-40B4-BE49-F238E27FC236}">
                      <a16:creationId xmlns:a16="http://schemas.microsoft.com/office/drawing/2014/main" id="{38128641-26F4-7AE7-A0DE-220526EEAC91}"/>
                    </a:ext>
                  </a:extLst>
                </p:cNvPr>
                <p:cNvSpPr/>
                <p:nvPr/>
              </p:nvSpPr>
              <p:spPr>
                <a:xfrm>
                  <a:off x="3504903" y="4139300"/>
                  <a:ext cx="851535" cy="930116"/>
                </a:xfrm>
                <a:custGeom>
                  <a:avLst/>
                  <a:gdLst>
                    <a:gd name="connsiteX0" fmla="*/ 849630 w 851535"/>
                    <a:gd name="connsiteY0" fmla="*/ 128111 h 930116"/>
                    <a:gd name="connsiteX1" fmla="*/ 845820 w 851535"/>
                    <a:gd name="connsiteY1" fmla="*/ 115729 h 930116"/>
                    <a:gd name="connsiteX2" fmla="*/ 844868 w 851535"/>
                    <a:gd name="connsiteY2" fmla="*/ 113824 h 930116"/>
                    <a:gd name="connsiteX3" fmla="*/ 837248 w 851535"/>
                    <a:gd name="connsiteY3" fmla="*/ 105251 h 930116"/>
                    <a:gd name="connsiteX4" fmla="*/ 836295 w 851535"/>
                    <a:gd name="connsiteY4" fmla="*/ 104299 h 930116"/>
                    <a:gd name="connsiteX5" fmla="*/ 836295 w 851535"/>
                    <a:gd name="connsiteY5" fmla="*/ 104299 h 930116"/>
                    <a:gd name="connsiteX6" fmla="*/ 824865 w 851535"/>
                    <a:gd name="connsiteY6" fmla="*/ 98584 h 930116"/>
                    <a:gd name="connsiteX7" fmla="*/ 823913 w 851535"/>
                    <a:gd name="connsiteY7" fmla="*/ 97631 h 930116"/>
                    <a:gd name="connsiteX8" fmla="*/ 445770 w 851535"/>
                    <a:gd name="connsiteY8" fmla="*/ 1429 h 930116"/>
                    <a:gd name="connsiteX9" fmla="*/ 427673 w 851535"/>
                    <a:gd name="connsiteY9" fmla="*/ 1429 h 930116"/>
                    <a:gd name="connsiteX10" fmla="*/ 29528 w 851535"/>
                    <a:gd name="connsiteY10" fmla="*/ 98584 h 930116"/>
                    <a:gd name="connsiteX11" fmla="*/ 17145 w 851535"/>
                    <a:gd name="connsiteY11" fmla="*/ 104299 h 930116"/>
                    <a:gd name="connsiteX12" fmla="*/ 16193 w 851535"/>
                    <a:gd name="connsiteY12" fmla="*/ 105251 h 930116"/>
                    <a:gd name="connsiteX13" fmla="*/ 16193 w 851535"/>
                    <a:gd name="connsiteY13" fmla="*/ 105251 h 930116"/>
                    <a:gd name="connsiteX14" fmla="*/ 15240 w 851535"/>
                    <a:gd name="connsiteY14" fmla="*/ 106204 h 930116"/>
                    <a:gd name="connsiteX15" fmla="*/ 6668 w 851535"/>
                    <a:gd name="connsiteY15" fmla="*/ 115729 h 930116"/>
                    <a:gd name="connsiteX16" fmla="*/ 5715 w 851535"/>
                    <a:gd name="connsiteY16" fmla="*/ 117634 h 930116"/>
                    <a:gd name="connsiteX17" fmla="*/ 953 w 851535"/>
                    <a:gd name="connsiteY17" fmla="*/ 129064 h 930116"/>
                    <a:gd name="connsiteX18" fmla="*/ 953 w 851535"/>
                    <a:gd name="connsiteY18" fmla="*/ 131921 h 930116"/>
                    <a:gd name="connsiteX19" fmla="*/ 0 w 851535"/>
                    <a:gd name="connsiteY19" fmla="*/ 136684 h 930116"/>
                    <a:gd name="connsiteX20" fmla="*/ 0 w 851535"/>
                    <a:gd name="connsiteY20" fmla="*/ 756761 h 930116"/>
                    <a:gd name="connsiteX21" fmla="*/ 25718 w 851535"/>
                    <a:gd name="connsiteY21" fmla="*/ 792956 h 930116"/>
                    <a:gd name="connsiteX22" fmla="*/ 412433 w 851535"/>
                    <a:gd name="connsiteY22" fmla="*/ 928211 h 930116"/>
                    <a:gd name="connsiteX23" fmla="*/ 413385 w 851535"/>
                    <a:gd name="connsiteY23" fmla="*/ 928211 h 930116"/>
                    <a:gd name="connsiteX24" fmla="*/ 425768 w 851535"/>
                    <a:gd name="connsiteY24" fmla="*/ 930116 h 930116"/>
                    <a:gd name="connsiteX25" fmla="*/ 438150 w 851535"/>
                    <a:gd name="connsiteY25" fmla="*/ 928211 h 930116"/>
                    <a:gd name="connsiteX26" fmla="*/ 439103 w 851535"/>
                    <a:gd name="connsiteY26" fmla="*/ 928211 h 930116"/>
                    <a:gd name="connsiteX27" fmla="*/ 825818 w 851535"/>
                    <a:gd name="connsiteY27" fmla="*/ 792956 h 930116"/>
                    <a:gd name="connsiteX28" fmla="*/ 851535 w 851535"/>
                    <a:gd name="connsiteY28" fmla="*/ 756761 h 930116"/>
                    <a:gd name="connsiteX29" fmla="*/ 851535 w 851535"/>
                    <a:gd name="connsiteY29" fmla="*/ 136684 h 930116"/>
                    <a:gd name="connsiteX30" fmla="*/ 850583 w 851535"/>
                    <a:gd name="connsiteY30" fmla="*/ 132874 h 930116"/>
                    <a:gd name="connsiteX31" fmla="*/ 849630 w 851535"/>
                    <a:gd name="connsiteY31" fmla="*/ 128111 h 930116"/>
                    <a:gd name="connsiteX32" fmla="*/ 436245 w 851535"/>
                    <a:gd name="connsiteY32" fmla="*/ 77629 h 930116"/>
                    <a:gd name="connsiteX33" fmla="*/ 676275 w 851535"/>
                    <a:gd name="connsiteY33" fmla="*/ 139541 h 930116"/>
                    <a:gd name="connsiteX34" fmla="*/ 425768 w 851535"/>
                    <a:gd name="connsiteY34" fmla="*/ 220504 h 930116"/>
                    <a:gd name="connsiteX35" fmla="*/ 178118 w 851535"/>
                    <a:gd name="connsiteY35" fmla="*/ 140494 h 930116"/>
                    <a:gd name="connsiteX36" fmla="*/ 436245 w 851535"/>
                    <a:gd name="connsiteY36" fmla="*/ 77629 h 930116"/>
                    <a:gd name="connsiteX37" fmla="*/ 76200 w 851535"/>
                    <a:gd name="connsiteY37" fmla="*/ 187166 h 930116"/>
                    <a:gd name="connsiteX38" fmla="*/ 386715 w 851535"/>
                    <a:gd name="connsiteY38" fmla="*/ 288131 h 930116"/>
                    <a:gd name="connsiteX39" fmla="*/ 386715 w 851535"/>
                    <a:gd name="connsiteY39" fmla="*/ 836771 h 930116"/>
                    <a:gd name="connsiteX40" fmla="*/ 76200 w 851535"/>
                    <a:gd name="connsiteY40" fmla="*/ 728186 h 930116"/>
                    <a:gd name="connsiteX41" fmla="*/ 76200 w 851535"/>
                    <a:gd name="connsiteY41" fmla="*/ 187166 h 930116"/>
                    <a:gd name="connsiteX42" fmla="*/ 774383 w 851535"/>
                    <a:gd name="connsiteY42" fmla="*/ 728186 h 930116"/>
                    <a:gd name="connsiteX43" fmla="*/ 463868 w 851535"/>
                    <a:gd name="connsiteY43" fmla="*/ 836771 h 930116"/>
                    <a:gd name="connsiteX44" fmla="*/ 463868 w 851535"/>
                    <a:gd name="connsiteY44" fmla="*/ 288131 h 930116"/>
                    <a:gd name="connsiteX45" fmla="*/ 774383 w 851535"/>
                    <a:gd name="connsiteY45" fmla="*/ 187166 h 930116"/>
                    <a:gd name="connsiteX46" fmla="*/ 774383 w 851535"/>
                    <a:gd name="connsiteY46" fmla="*/ 728186 h 9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5" h="930116">
                      <a:moveTo>
                        <a:pt x="849630" y="128111"/>
                      </a:moveTo>
                      <a:cubicBezTo>
                        <a:pt x="848678" y="124301"/>
                        <a:pt x="847725" y="119539"/>
                        <a:pt x="845820" y="115729"/>
                      </a:cubicBezTo>
                      <a:cubicBezTo>
                        <a:pt x="845820" y="114776"/>
                        <a:pt x="844868" y="114776"/>
                        <a:pt x="844868" y="113824"/>
                      </a:cubicBezTo>
                      <a:cubicBezTo>
                        <a:pt x="842963" y="110014"/>
                        <a:pt x="840105" y="107156"/>
                        <a:pt x="837248" y="105251"/>
                      </a:cubicBezTo>
                      <a:cubicBezTo>
                        <a:pt x="837248" y="105251"/>
                        <a:pt x="836295" y="104299"/>
                        <a:pt x="836295" y="104299"/>
                      </a:cubicBezTo>
                      <a:cubicBezTo>
                        <a:pt x="836295" y="104299"/>
                        <a:pt x="836295" y="104299"/>
                        <a:pt x="836295" y="104299"/>
                      </a:cubicBezTo>
                      <a:cubicBezTo>
                        <a:pt x="832485" y="101441"/>
                        <a:pt x="828675" y="100489"/>
                        <a:pt x="824865" y="98584"/>
                      </a:cubicBezTo>
                      <a:cubicBezTo>
                        <a:pt x="823913" y="98584"/>
                        <a:pt x="823913" y="97631"/>
                        <a:pt x="823913" y="97631"/>
                      </a:cubicBezTo>
                      <a:lnTo>
                        <a:pt x="445770" y="1429"/>
                      </a:lnTo>
                      <a:cubicBezTo>
                        <a:pt x="440055" y="-476"/>
                        <a:pt x="433388" y="-476"/>
                        <a:pt x="427673" y="1429"/>
                      </a:cubicBezTo>
                      <a:lnTo>
                        <a:pt x="29528" y="98584"/>
                      </a:lnTo>
                      <a:cubicBezTo>
                        <a:pt x="24765" y="99536"/>
                        <a:pt x="20955" y="101441"/>
                        <a:pt x="17145" y="104299"/>
                      </a:cubicBezTo>
                      <a:cubicBezTo>
                        <a:pt x="17145" y="104299"/>
                        <a:pt x="16193" y="104299"/>
                        <a:pt x="16193" y="105251"/>
                      </a:cubicBezTo>
                      <a:cubicBezTo>
                        <a:pt x="16193" y="105251"/>
                        <a:pt x="16193" y="105251"/>
                        <a:pt x="16193" y="105251"/>
                      </a:cubicBezTo>
                      <a:cubicBezTo>
                        <a:pt x="16193" y="105251"/>
                        <a:pt x="16193" y="105251"/>
                        <a:pt x="15240" y="106204"/>
                      </a:cubicBezTo>
                      <a:cubicBezTo>
                        <a:pt x="11430" y="109061"/>
                        <a:pt x="9525" y="111919"/>
                        <a:pt x="6668" y="115729"/>
                      </a:cubicBezTo>
                      <a:cubicBezTo>
                        <a:pt x="6668" y="116681"/>
                        <a:pt x="5715" y="116681"/>
                        <a:pt x="5715" y="117634"/>
                      </a:cubicBezTo>
                      <a:cubicBezTo>
                        <a:pt x="3810" y="121444"/>
                        <a:pt x="1905" y="125254"/>
                        <a:pt x="953" y="129064"/>
                      </a:cubicBezTo>
                      <a:cubicBezTo>
                        <a:pt x="953" y="130016"/>
                        <a:pt x="953" y="130969"/>
                        <a:pt x="953" y="131921"/>
                      </a:cubicBezTo>
                      <a:cubicBezTo>
                        <a:pt x="953" y="133826"/>
                        <a:pt x="0" y="134779"/>
                        <a:pt x="0" y="136684"/>
                      </a:cubicBezTo>
                      <a:lnTo>
                        <a:pt x="0" y="756761"/>
                      </a:lnTo>
                      <a:cubicBezTo>
                        <a:pt x="0" y="772954"/>
                        <a:pt x="10478" y="787241"/>
                        <a:pt x="25718" y="792956"/>
                      </a:cubicBezTo>
                      <a:lnTo>
                        <a:pt x="412433" y="928211"/>
                      </a:lnTo>
                      <a:cubicBezTo>
                        <a:pt x="412433" y="928211"/>
                        <a:pt x="412433" y="928211"/>
                        <a:pt x="413385" y="928211"/>
                      </a:cubicBezTo>
                      <a:cubicBezTo>
                        <a:pt x="417195" y="929164"/>
                        <a:pt x="421005" y="930116"/>
                        <a:pt x="425768" y="930116"/>
                      </a:cubicBezTo>
                      <a:cubicBezTo>
                        <a:pt x="430530" y="930116"/>
                        <a:pt x="434340" y="929164"/>
                        <a:pt x="438150" y="928211"/>
                      </a:cubicBezTo>
                      <a:cubicBezTo>
                        <a:pt x="438150" y="928211"/>
                        <a:pt x="438150" y="928211"/>
                        <a:pt x="439103" y="928211"/>
                      </a:cubicBezTo>
                      <a:lnTo>
                        <a:pt x="825818" y="792956"/>
                      </a:lnTo>
                      <a:cubicBezTo>
                        <a:pt x="841058" y="787241"/>
                        <a:pt x="851535" y="772954"/>
                        <a:pt x="851535" y="756761"/>
                      </a:cubicBezTo>
                      <a:lnTo>
                        <a:pt x="851535" y="136684"/>
                      </a:lnTo>
                      <a:cubicBezTo>
                        <a:pt x="851535" y="135731"/>
                        <a:pt x="851535" y="133826"/>
                        <a:pt x="850583" y="132874"/>
                      </a:cubicBezTo>
                      <a:cubicBezTo>
                        <a:pt x="849630" y="130016"/>
                        <a:pt x="849630" y="129064"/>
                        <a:pt x="849630" y="128111"/>
                      </a:cubicBezTo>
                      <a:close/>
                      <a:moveTo>
                        <a:pt x="436245" y="77629"/>
                      </a:moveTo>
                      <a:lnTo>
                        <a:pt x="676275" y="139541"/>
                      </a:lnTo>
                      <a:lnTo>
                        <a:pt x="425768" y="220504"/>
                      </a:lnTo>
                      <a:lnTo>
                        <a:pt x="178118" y="140494"/>
                      </a:lnTo>
                      <a:lnTo>
                        <a:pt x="436245" y="77629"/>
                      </a:lnTo>
                      <a:close/>
                      <a:moveTo>
                        <a:pt x="76200" y="187166"/>
                      </a:moveTo>
                      <a:lnTo>
                        <a:pt x="386715" y="288131"/>
                      </a:lnTo>
                      <a:lnTo>
                        <a:pt x="386715" y="836771"/>
                      </a:lnTo>
                      <a:lnTo>
                        <a:pt x="76200" y="728186"/>
                      </a:lnTo>
                      <a:lnTo>
                        <a:pt x="76200" y="187166"/>
                      </a:lnTo>
                      <a:close/>
                      <a:moveTo>
                        <a:pt x="774383" y="728186"/>
                      </a:moveTo>
                      <a:lnTo>
                        <a:pt x="463868" y="836771"/>
                      </a:lnTo>
                      <a:lnTo>
                        <a:pt x="463868" y="288131"/>
                      </a:lnTo>
                      <a:lnTo>
                        <a:pt x="774383" y="187166"/>
                      </a:lnTo>
                      <a:lnTo>
                        <a:pt x="774383" y="72818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5" name="Freeform 1110">
                  <a:extLst>
                    <a:ext uri="{FF2B5EF4-FFF2-40B4-BE49-F238E27FC236}">
                      <a16:creationId xmlns:a16="http://schemas.microsoft.com/office/drawing/2014/main" id="{27470F46-7B23-3F34-37AF-DFC62DF22D06}"/>
                    </a:ext>
                  </a:extLst>
                </p:cNvPr>
                <p:cNvSpPr/>
                <p:nvPr/>
              </p:nvSpPr>
              <p:spPr>
                <a:xfrm>
                  <a:off x="4586943" y="3682100"/>
                  <a:ext cx="851534" cy="1386363"/>
                </a:xfrm>
                <a:custGeom>
                  <a:avLst/>
                  <a:gdLst>
                    <a:gd name="connsiteX0" fmla="*/ 850583 w 851534"/>
                    <a:gd name="connsiteY0" fmla="*/ 128111 h 1386363"/>
                    <a:gd name="connsiteX1" fmla="*/ 846773 w 851534"/>
                    <a:gd name="connsiteY1" fmla="*/ 116681 h 1386363"/>
                    <a:gd name="connsiteX2" fmla="*/ 845820 w 851534"/>
                    <a:gd name="connsiteY2" fmla="*/ 114776 h 1386363"/>
                    <a:gd name="connsiteX3" fmla="*/ 838200 w 851534"/>
                    <a:gd name="connsiteY3" fmla="*/ 106204 h 1386363"/>
                    <a:gd name="connsiteX4" fmla="*/ 837248 w 851534"/>
                    <a:gd name="connsiteY4" fmla="*/ 105251 h 1386363"/>
                    <a:gd name="connsiteX5" fmla="*/ 837248 w 851534"/>
                    <a:gd name="connsiteY5" fmla="*/ 105251 h 1386363"/>
                    <a:gd name="connsiteX6" fmla="*/ 825818 w 851534"/>
                    <a:gd name="connsiteY6" fmla="*/ 99536 h 1386363"/>
                    <a:gd name="connsiteX7" fmla="*/ 824865 w 851534"/>
                    <a:gd name="connsiteY7" fmla="*/ 98584 h 1386363"/>
                    <a:gd name="connsiteX8" fmla="*/ 446723 w 851534"/>
                    <a:gd name="connsiteY8" fmla="*/ 1429 h 1386363"/>
                    <a:gd name="connsiteX9" fmla="*/ 428625 w 851534"/>
                    <a:gd name="connsiteY9" fmla="*/ 1429 h 1386363"/>
                    <a:gd name="connsiteX10" fmla="*/ 29528 w 851534"/>
                    <a:gd name="connsiteY10" fmla="*/ 97631 h 1386363"/>
                    <a:gd name="connsiteX11" fmla="*/ 28575 w 851534"/>
                    <a:gd name="connsiteY11" fmla="*/ 98584 h 1386363"/>
                    <a:gd name="connsiteX12" fmla="*/ 16193 w 851534"/>
                    <a:gd name="connsiteY12" fmla="*/ 104299 h 1386363"/>
                    <a:gd name="connsiteX13" fmla="*/ 16193 w 851534"/>
                    <a:gd name="connsiteY13" fmla="*/ 104299 h 1386363"/>
                    <a:gd name="connsiteX14" fmla="*/ 15240 w 851534"/>
                    <a:gd name="connsiteY14" fmla="*/ 105251 h 1386363"/>
                    <a:gd name="connsiteX15" fmla="*/ 6668 w 851534"/>
                    <a:gd name="connsiteY15" fmla="*/ 114776 h 1386363"/>
                    <a:gd name="connsiteX16" fmla="*/ 5715 w 851534"/>
                    <a:gd name="connsiteY16" fmla="*/ 116681 h 1386363"/>
                    <a:gd name="connsiteX17" fmla="*/ 953 w 851534"/>
                    <a:gd name="connsiteY17" fmla="*/ 128111 h 1386363"/>
                    <a:gd name="connsiteX18" fmla="*/ 953 w 851534"/>
                    <a:gd name="connsiteY18" fmla="*/ 130969 h 1386363"/>
                    <a:gd name="connsiteX19" fmla="*/ 0 w 851534"/>
                    <a:gd name="connsiteY19" fmla="*/ 135731 h 1386363"/>
                    <a:gd name="connsiteX20" fmla="*/ 0 w 851534"/>
                    <a:gd name="connsiteY20" fmla="*/ 1213009 h 1386363"/>
                    <a:gd name="connsiteX21" fmla="*/ 25718 w 851534"/>
                    <a:gd name="connsiteY21" fmla="*/ 1249204 h 1386363"/>
                    <a:gd name="connsiteX22" fmla="*/ 412433 w 851534"/>
                    <a:gd name="connsiteY22" fmla="*/ 1384459 h 1386363"/>
                    <a:gd name="connsiteX23" fmla="*/ 413385 w 851534"/>
                    <a:gd name="connsiteY23" fmla="*/ 1384459 h 1386363"/>
                    <a:gd name="connsiteX24" fmla="*/ 425768 w 851534"/>
                    <a:gd name="connsiteY24" fmla="*/ 1386364 h 1386363"/>
                    <a:gd name="connsiteX25" fmla="*/ 438150 w 851534"/>
                    <a:gd name="connsiteY25" fmla="*/ 1384459 h 1386363"/>
                    <a:gd name="connsiteX26" fmla="*/ 439103 w 851534"/>
                    <a:gd name="connsiteY26" fmla="*/ 1384459 h 1386363"/>
                    <a:gd name="connsiteX27" fmla="*/ 825818 w 851534"/>
                    <a:gd name="connsiteY27" fmla="*/ 1249204 h 1386363"/>
                    <a:gd name="connsiteX28" fmla="*/ 851535 w 851534"/>
                    <a:gd name="connsiteY28" fmla="*/ 1213009 h 1386363"/>
                    <a:gd name="connsiteX29" fmla="*/ 851535 w 851534"/>
                    <a:gd name="connsiteY29" fmla="*/ 134779 h 1386363"/>
                    <a:gd name="connsiteX30" fmla="*/ 850583 w 851534"/>
                    <a:gd name="connsiteY30" fmla="*/ 130969 h 1386363"/>
                    <a:gd name="connsiteX31" fmla="*/ 850583 w 851534"/>
                    <a:gd name="connsiteY31" fmla="*/ 128111 h 1386363"/>
                    <a:gd name="connsiteX32" fmla="*/ 436245 w 851534"/>
                    <a:gd name="connsiteY32" fmla="*/ 77629 h 1386363"/>
                    <a:gd name="connsiteX33" fmla="*/ 676275 w 851534"/>
                    <a:gd name="connsiteY33" fmla="*/ 139541 h 1386363"/>
                    <a:gd name="connsiteX34" fmla="*/ 425768 w 851534"/>
                    <a:gd name="connsiteY34" fmla="*/ 220504 h 1386363"/>
                    <a:gd name="connsiteX35" fmla="*/ 178118 w 851534"/>
                    <a:gd name="connsiteY35" fmla="*/ 140494 h 1386363"/>
                    <a:gd name="connsiteX36" fmla="*/ 436245 w 851534"/>
                    <a:gd name="connsiteY36" fmla="*/ 77629 h 1386363"/>
                    <a:gd name="connsiteX37" fmla="*/ 77153 w 851534"/>
                    <a:gd name="connsiteY37" fmla="*/ 187166 h 1386363"/>
                    <a:gd name="connsiteX38" fmla="*/ 387668 w 851534"/>
                    <a:gd name="connsiteY38" fmla="*/ 288131 h 1386363"/>
                    <a:gd name="connsiteX39" fmla="*/ 387668 w 851534"/>
                    <a:gd name="connsiteY39" fmla="*/ 1293971 h 1386363"/>
                    <a:gd name="connsiteX40" fmla="*/ 77153 w 851534"/>
                    <a:gd name="connsiteY40" fmla="*/ 1185386 h 1386363"/>
                    <a:gd name="connsiteX41" fmla="*/ 77153 w 851534"/>
                    <a:gd name="connsiteY41" fmla="*/ 187166 h 1386363"/>
                    <a:gd name="connsiteX42" fmla="*/ 775335 w 851534"/>
                    <a:gd name="connsiteY42" fmla="*/ 1185386 h 1386363"/>
                    <a:gd name="connsiteX43" fmla="*/ 464820 w 851534"/>
                    <a:gd name="connsiteY43" fmla="*/ 1293971 h 1386363"/>
                    <a:gd name="connsiteX44" fmla="*/ 464820 w 851534"/>
                    <a:gd name="connsiteY44" fmla="*/ 288131 h 1386363"/>
                    <a:gd name="connsiteX45" fmla="*/ 775335 w 851534"/>
                    <a:gd name="connsiteY45" fmla="*/ 187166 h 1386363"/>
                    <a:gd name="connsiteX46" fmla="*/ 775335 w 851534"/>
                    <a:gd name="connsiteY46" fmla="*/ 1185386 h 13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4" h="1386363">
                      <a:moveTo>
                        <a:pt x="850583" y="128111"/>
                      </a:moveTo>
                      <a:cubicBezTo>
                        <a:pt x="849630" y="124301"/>
                        <a:pt x="848678" y="120491"/>
                        <a:pt x="846773" y="116681"/>
                      </a:cubicBezTo>
                      <a:cubicBezTo>
                        <a:pt x="846773" y="115729"/>
                        <a:pt x="845820" y="115729"/>
                        <a:pt x="845820" y="114776"/>
                      </a:cubicBezTo>
                      <a:cubicBezTo>
                        <a:pt x="843915" y="111919"/>
                        <a:pt x="841058" y="108109"/>
                        <a:pt x="838200" y="106204"/>
                      </a:cubicBezTo>
                      <a:cubicBezTo>
                        <a:pt x="838200" y="106204"/>
                        <a:pt x="837248" y="105251"/>
                        <a:pt x="837248" y="105251"/>
                      </a:cubicBezTo>
                      <a:cubicBezTo>
                        <a:pt x="837248" y="105251"/>
                        <a:pt x="837248" y="105251"/>
                        <a:pt x="837248" y="105251"/>
                      </a:cubicBezTo>
                      <a:cubicBezTo>
                        <a:pt x="833438" y="102394"/>
                        <a:pt x="829628" y="101441"/>
                        <a:pt x="825818" y="99536"/>
                      </a:cubicBezTo>
                      <a:cubicBezTo>
                        <a:pt x="825818" y="99536"/>
                        <a:pt x="824865" y="98584"/>
                        <a:pt x="824865" y="98584"/>
                      </a:cubicBezTo>
                      <a:lnTo>
                        <a:pt x="446723" y="1429"/>
                      </a:lnTo>
                      <a:cubicBezTo>
                        <a:pt x="441008" y="-476"/>
                        <a:pt x="434340" y="-476"/>
                        <a:pt x="428625" y="1429"/>
                      </a:cubicBezTo>
                      <a:lnTo>
                        <a:pt x="29528" y="97631"/>
                      </a:lnTo>
                      <a:cubicBezTo>
                        <a:pt x="28575" y="97631"/>
                        <a:pt x="28575" y="97631"/>
                        <a:pt x="28575" y="98584"/>
                      </a:cubicBezTo>
                      <a:cubicBezTo>
                        <a:pt x="24765" y="99536"/>
                        <a:pt x="20003" y="101441"/>
                        <a:pt x="16193" y="104299"/>
                      </a:cubicBezTo>
                      <a:cubicBezTo>
                        <a:pt x="16193" y="104299"/>
                        <a:pt x="16193" y="104299"/>
                        <a:pt x="16193" y="104299"/>
                      </a:cubicBezTo>
                      <a:cubicBezTo>
                        <a:pt x="16193" y="104299"/>
                        <a:pt x="16193" y="104299"/>
                        <a:pt x="15240" y="105251"/>
                      </a:cubicBezTo>
                      <a:cubicBezTo>
                        <a:pt x="11430" y="108109"/>
                        <a:pt x="9525" y="110966"/>
                        <a:pt x="6668" y="114776"/>
                      </a:cubicBezTo>
                      <a:cubicBezTo>
                        <a:pt x="6668" y="115729"/>
                        <a:pt x="5715" y="115729"/>
                        <a:pt x="5715" y="116681"/>
                      </a:cubicBezTo>
                      <a:cubicBezTo>
                        <a:pt x="3810" y="120491"/>
                        <a:pt x="1905" y="124301"/>
                        <a:pt x="953" y="128111"/>
                      </a:cubicBezTo>
                      <a:cubicBezTo>
                        <a:pt x="953" y="129064"/>
                        <a:pt x="953" y="130016"/>
                        <a:pt x="953" y="130969"/>
                      </a:cubicBezTo>
                      <a:cubicBezTo>
                        <a:pt x="953" y="132874"/>
                        <a:pt x="0" y="133826"/>
                        <a:pt x="0" y="135731"/>
                      </a:cubicBezTo>
                      <a:lnTo>
                        <a:pt x="0" y="1213009"/>
                      </a:lnTo>
                      <a:cubicBezTo>
                        <a:pt x="0" y="1229201"/>
                        <a:pt x="10478" y="1243489"/>
                        <a:pt x="25718" y="1249204"/>
                      </a:cubicBezTo>
                      <a:lnTo>
                        <a:pt x="412433" y="1384459"/>
                      </a:lnTo>
                      <a:cubicBezTo>
                        <a:pt x="412433" y="1384459"/>
                        <a:pt x="412433" y="1384459"/>
                        <a:pt x="413385" y="1384459"/>
                      </a:cubicBezTo>
                      <a:cubicBezTo>
                        <a:pt x="417195" y="1385411"/>
                        <a:pt x="421005" y="1386364"/>
                        <a:pt x="425768" y="1386364"/>
                      </a:cubicBezTo>
                      <a:cubicBezTo>
                        <a:pt x="430530" y="1386364"/>
                        <a:pt x="434340" y="1385411"/>
                        <a:pt x="438150" y="1384459"/>
                      </a:cubicBezTo>
                      <a:cubicBezTo>
                        <a:pt x="438150" y="1384459"/>
                        <a:pt x="438150" y="1384459"/>
                        <a:pt x="439103" y="1384459"/>
                      </a:cubicBezTo>
                      <a:lnTo>
                        <a:pt x="825818" y="1249204"/>
                      </a:lnTo>
                      <a:cubicBezTo>
                        <a:pt x="841058" y="1243489"/>
                        <a:pt x="851535" y="1229201"/>
                        <a:pt x="851535" y="1213009"/>
                      </a:cubicBezTo>
                      <a:lnTo>
                        <a:pt x="851535" y="134779"/>
                      </a:lnTo>
                      <a:cubicBezTo>
                        <a:pt x="851535" y="133826"/>
                        <a:pt x="851535" y="131921"/>
                        <a:pt x="850583" y="130969"/>
                      </a:cubicBezTo>
                      <a:cubicBezTo>
                        <a:pt x="850583" y="130016"/>
                        <a:pt x="850583" y="129064"/>
                        <a:pt x="850583" y="128111"/>
                      </a:cubicBezTo>
                      <a:close/>
                      <a:moveTo>
                        <a:pt x="436245" y="77629"/>
                      </a:moveTo>
                      <a:lnTo>
                        <a:pt x="676275" y="139541"/>
                      </a:lnTo>
                      <a:lnTo>
                        <a:pt x="425768" y="220504"/>
                      </a:lnTo>
                      <a:lnTo>
                        <a:pt x="178118" y="140494"/>
                      </a:lnTo>
                      <a:lnTo>
                        <a:pt x="436245" y="77629"/>
                      </a:lnTo>
                      <a:close/>
                      <a:moveTo>
                        <a:pt x="77153" y="187166"/>
                      </a:moveTo>
                      <a:lnTo>
                        <a:pt x="387668" y="288131"/>
                      </a:lnTo>
                      <a:lnTo>
                        <a:pt x="387668" y="1293971"/>
                      </a:lnTo>
                      <a:lnTo>
                        <a:pt x="77153" y="1185386"/>
                      </a:lnTo>
                      <a:lnTo>
                        <a:pt x="77153" y="187166"/>
                      </a:lnTo>
                      <a:close/>
                      <a:moveTo>
                        <a:pt x="775335" y="1185386"/>
                      </a:moveTo>
                      <a:lnTo>
                        <a:pt x="464820" y="1293971"/>
                      </a:lnTo>
                      <a:lnTo>
                        <a:pt x="464820" y="288131"/>
                      </a:lnTo>
                      <a:lnTo>
                        <a:pt x="775335" y="187166"/>
                      </a:lnTo>
                      <a:lnTo>
                        <a:pt x="775335" y="118538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6" name="Freeform 1111">
                  <a:extLst>
                    <a:ext uri="{FF2B5EF4-FFF2-40B4-BE49-F238E27FC236}">
                      <a16:creationId xmlns:a16="http://schemas.microsoft.com/office/drawing/2014/main" id="{93ECBB62-1BA6-CA31-C9E0-1DB725A17C80}"/>
                    </a:ext>
                  </a:extLst>
                </p:cNvPr>
                <p:cNvSpPr/>
                <p:nvPr/>
              </p:nvSpPr>
              <p:spPr>
                <a:xfrm>
                  <a:off x="5835206" y="4920362"/>
                  <a:ext cx="132854" cy="83332"/>
                </a:xfrm>
                <a:custGeom>
                  <a:avLst/>
                  <a:gdLst>
                    <a:gd name="connsiteX0" fmla="*/ 113812 w 132854"/>
                    <a:gd name="connsiteY0" fmla="*/ 28087 h 83332"/>
                    <a:gd name="connsiteX1" fmla="*/ 37612 w 132854"/>
                    <a:gd name="connsiteY1" fmla="*/ 1417 h 83332"/>
                    <a:gd name="connsiteX2" fmla="*/ 1417 w 132854"/>
                    <a:gd name="connsiteY2" fmla="*/ 18562 h 83332"/>
                    <a:gd name="connsiteX3" fmla="*/ 18562 w 132854"/>
                    <a:gd name="connsiteY3" fmla="*/ 54757 h 83332"/>
                    <a:gd name="connsiteX4" fmla="*/ 94762 w 132854"/>
                    <a:gd name="connsiteY4" fmla="*/ 81427 h 83332"/>
                    <a:gd name="connsiteX5" fmla="*/ 104287 w 132854"/>
                    <a:gd name="connsiteY5" fmla="*/ 83332 h 83332"/>
                    <a:gd name="connsiteX6" fmla="*/ 130957 w 132854"/>
                    <a:gd name="connsiteY6" fmla="*/ 64282 h 83332"/>
                    <a:gd name="connsiteX7" fmla="*/ 113812 w 132854"/>
                    <a:gd name="connsiteY7" fmla="*/ 28087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54" h="83332">
                      <a:moveTo>
                        <a:pt x="113812" y="28087"/>
                      </a:moveTo>
                      <a:lnTo>
                        <a:pt x="37612" y="1417"/>
                      </a:lnTo>
                      <a:cubicBezTo>
                        <a:pt x="22372" y="-3345"/>
                        <a:pt x="6180" y="4275"/>
                        <a:pt x="1417" y="18562"/>
                      </a:cubicBezTo>
                      <a:cubicBezTo>
                        <a:pt x="-3345" y="33802"/>
                        <a:pt x="4275" y="49995"/>
                        <a:pt x="18562" y="54757"/>
                      </a:cubicBezTo>
                      <a:lnTo>
                        <a:pt x="94762" y="81427"/>
                      </a:lnTo>
                      <a:cubicBezTo>
                        <a:pt x="97620" y="82380"/>
                        <a:pt x="101430" y="83332"/>
                        <a:pt x="104287" y="83332"/>
                      </a:cubicBezTo>
                      <a:cubicBezTo>
                        <a:pt x="115717" y="83332"/>
                        <a:pt x="127147" y="75712"/>
                        <a:pt x="130957" y="64282"/>
                      </a:cubicBezTo>
                      <a:cubicBezTo>
                        <a:pt x="136672" y="49042"/>
                        <a:pt x="129052" y="32850"/>
                        <a:pt x="113812" y="2808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7" name="Freeform 1112">
                  <a:extLst>
                    <a:ext uri="{FF2B5EF4-FFF2-40B4-BE49-F238E27FC236}">
                      <a16:creationId xmlns:a16="http://schemas.microsoft.com/office/drawing/2014/main" id="{1515DD6A-93FD-EC4B-AC49-97FEFEA5215F}"/>
                    </a:ext>
                  </a:extLst>
                </p:cNvPr>
                <p:cNvSpPr/>
                <p:nvPr/>
              </p:nvSpPr>
              <p:spPr>
                <a:xfrm>
                  <a:off x="5679461" y="4808432"/>
                  <a:ext cx="111434" cy="133350"/>
                </a:xfrm>
                <a:custGeom>
                  <a:avLst/>
                  <a:gdLst>
                    <a:gd name="connsiteX0" fmla="*/ 92392 w 111434"/>
                    <a:gd name="connsiteY0" fmla="*/ 78105 h 133350"/>
                    <a:gd name="connsiteX1" fmla="*/ 57150 w 111434"/>
                    <a:gd name="connsiteY1" fmla="*/ 65722 h 133350"/>
                    <a:gd name="connsiteX2" fmla="*/ 57150 w 111434"/>
                    <a:gd name="connsiteY2" fmla="*/ 28575 h 133350"/>
                    <a:gd name="connsiteX3" fmla="*/ 28575 w 111434"/>
                    <a:gd name="connsiteY3" fmla="*/ 0 h 133350"/>
                    <a:gd name="connsiteX4" fmla="*/ 0 w 111434"/>
                    <a:gd name="connsiteY4" fmla="*/ 28575 h 133350"/>
                    <a:gd name="connsiteX5" fmla="*/ 0 w 111434"/>
                    <a:gd name="connsiteY5" fmla="*/ 85725 h 133350"/>
                    <a:gd name="connsiteX6" fmla="*/ 19050 w 111434"/>
                    <a:gd name="connsiteY6" fmla="*/ 112395 h 133350"/>
                    <a:gd name="connsiteX7" fmla="*/ 73342 w 111434"/>
                    <a:gd name="connsiteY7" fmla="*/ 131445 h 133350"/>
                    <a:gd name="connsiteX8" fmla="*/ 82867 w 111434"/>
                    <a:gd name="connsiteY8" fmla="*/ 133350 h 133350"/>
                    <a:gd name="connsiteX9" fmla="*/ 109538 w 111434"/>
                    <a:gd name="connsiteY9" fmla="*/ 114300 h 133350"/>
                    <a:gd name="connsiteX10" fmla="*/ 92392 w 111434"/>
                    <a:gd name="connsiteY10" fmla="*/ 7810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92392" y="78105"/>
                      </a:moveTo>
                      <a:lnTo>
                        <a:pt x="57150" y="65722"/>
                      </a:lnTo>
                      <a:lnTo>
                        <a:pt x="57150" y="28575"/>
                      </a:lnTo>
                      <a:cubicBezTo>
                        <a:pt x="57150" y="12382"/>
                        <a:pt x="44767" y="0"/>
                        <a:pt x="28575" y="0"/>
                      </a:cubicBezTo>
                      <a:cubicBezTo>
                        <a:pt x="12383" y="0"/>
                        <a:pt x="0" y="12382"/>
                        <a:pt x="0" y="28575"/>
                      </a:cubicBezTo>
                      <a:lnTo>
                        <a:pt x="0" y="85725"/>
                      </a:lnTo>
                      <a:cubicBezTo>
                        <a:pt x="0" y="98107"/>
                        <a:pt x="7620" y="108585"/>
                        <a:pt x="19050" y="112395"/>
                      </a:cubicBezTo>
                      <a:lnTo>
                        <a:pt x="73342" y="131445"/>
                      </a:lnTo>
                      <a:cubicBezTo>
                        <a:pt x="76200" y="132397"/>
                        <a:pt x="80010" y="133350"/>
                        <a:pt x="82867" y="133350"/>
                      </a:cubicBezTo>
                      <a:cubicBezTo>
                        <a:pt x="94297" y="133350"/>
                        <a:pt x="105728" y="125730"/>
                        <a:pt x="109538" y="114300"/>
                      </a:cubicBezTo>
                      <a:cubicBezTo>
                        <a:pt x="115253" y="99060"/>
                        <a:pt x="107633" y="82867"/>
                        <a:pt x="92392" y="781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8" name="Freeform 1113">
                  <a:extLst>
                    <a:ext uri="{FF2B5EF4-FFF2-40B4-BE49-F238E27FC236}">
                      <a16:creationId xmlns:a16="http://schemas.microsoft.com/office/drawing/2014/main" id="{49DEFB09-E601-CE0D-B5D7-C7333D4D5751}"/>
                    </a:ext>
                  </a:extLst>
                </p:cNvPr>
                <p:cNvSpPr/>
                <p:nvPr/>
              </p:nvSpPr>
              <p:spPr>
                <a:xfrm>
                  <a:off x="5679461" y="4284556"/>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9" name="Freeform 1114">
                  <a:extLst>
                    <a:ext uri="{FF2B5EF4-FFF2-40B4-BE49-F238E27FC236}">
                      <a16:creationId xmlns:a16="http://schemas.microsoft.com/office/drawing/2014/main" id="{EAA1ECE8-ADD9-D9F9-D740-D720542B5CCD}"/>
                    </a:ext>
                  </a:extLst>
                </p:cNvPr>
                <p:cNvSpPr/>
                <p:nvPr/>
              </p:nvSpPr>
              <p:spPr>
                <a:xfrm>
                  <a:off x="5679461" y="4023571"/>
                  <a:ext cx="57150" cy="168592"/>
                </a:xfrm>
                <a:custGeom>
                  <a:avLst/>
                  <a:gdLst>
                    <a:gd name="connsiteX0" fmla="*/ 0 w 57150"/>
                    <a:gd name="connsiteY0" fmla="*/ 140018 h 168592"/>
                    <a:gd name="connsiteX1" fmla="*/ 28575 w 57150"/>
                    <a:gd name="connsiteY1" fmla="*/ 168593 h 168592"/>
                    <a:gd name="connsiteX2" fmla="*/ 57150 w 57150"/>
                    <a:gd name="connsiteY2" fmla="*/ 140018 h 168592"/>
                    <a:gd name="connsiteX3" fmla="*/ 57150 w 57150"/>
                    <a:gd name="connsiteY3" fmla="*/ 28575 h 168592"/>
                    <a:gd name="connsiteX4" fmla="*/ 28575 w 57150"/>
                    <a:gd name="connsiteY4" fmla="*/ 0 h 168592"/>
                    <a:gd name="connsiteX5" fmla="*/ 0 w 57150"/>
                    <a:gd name="connsiteY5" fmla="*/ 28575 h 168592"/>
                    <a:gd name="connsiteX6" fmla="*/ 0 w 57150"/>
                    <a:gd name="connsiteY6" fmla="*/ 14001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8592">
                      <a:moveTo>
                        <a:pt x="0" y="140018"/>
                      </a:moveTo>
                      <a:cubicBezTo>
                        <a:pt x="0" y="156210"/>
                        <a:pt x="12383" y="168593"/>
                        <a:pt x="28575" y="168593"/>
                      </a:cubicBezTo>
                      <a:cubicBezTo>
                        <a:pt x="44767" y="168593"/>
                        <a:pt x="57150" y="156210"/>
                        <a:pt x="57150" y="140018"/>
                      </a:cubicBezTo>
                      <a:lnTo>
                        <a:pt x="57150" y="28575"/>
                      </a:lnTo>
                      <a:cubicBezTo>
                        <a:pt x="57150" y="12383"/>
                        <a:pt x="44767" y="0"/>
                        <a:pt x="28575" y="0"/>
                      </a:cubicBezTo>
                      <a:cubicBezTo>
                        <a:pt x="12383" y="0"/>
                        <a:pt x="0" y="12383"/>
                        <a:pt x="0" y="28575"/>
                      </a:cubicBezTo>
                      <a:lnTo>
                        <a:pt x="0" y="14001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0" name="Freeform 1115">
                  <a:extLst>
                    <a:ext uri="{FF2B5EF4-FFF2-40B4-BE49-F238E27FC236}">
                      <a16:creationId xmlns:a16="http://schemas.microsoft.com/office/drawing/2014/main" id="{6D0B9AD2-85E4-D3BE-EB83-BCA1FDE3BC6F}"/>
                    </a:ext>
                  </a:extLst>
                </p:cNvPr>
                <p:cNvSpPr/>
                <p:nvPr/>
              </p:nvSpPr>
              <p:spPr>
                <a:xfrm>
                  <a:off x="5679461" y="4546494"/>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2"/>
                        <a:pt x="44767" y="0"/>
                        <a:pt x="28575" y="0"/>
                      </a:cubicBezTo>
                      <a:cubicBezTo>
                        <a:pt x="12383" y="0"/>
                        <a:pt x="0" y="12382"/>
                        <a:pt x="0" y="28575"/>
                      </a:cubicBezTo>
                      <a:lnTo>
                        <a:pt x="0" y="14097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1" name="Freeform 1116">
                  <a:extLst>
                    <a:ext uri="{FF2B5EF4-FFF2-40B4-BE49-F238E27FC236}">
                      <a16:creationId xmlns:a16="http://schemas.microsoft.com/office/drawing/2014/main" id="{EE68797F-E072-A28D-5E25-76EA3208F67F}"/>
                    </a:ext>
                  </a:extLst>
                </p:cNvPr>
                <p:cNvSpPr/>
                <p:nvPr/>
              </p:nvSpPr>
              <p:spPr>
                <a:xfrm>
                  <a:off x="5679461" y="3499697"/>
                  <a:ext cx="57150" cy="169544"/>
                </a:xfrm>
                <a:custGeom>
                  <a:avLst/>
                  <a:gdLst>
                    <a:gd name="connsiteX0" fmla="*/ 28575 w 57150"/>
                    <a:gd name="connsiteY0" fmla="*/ 169545 h 169544"/>
                    <a:gd name="connsiteX1" fmla="*/ 57150 w 57150"/>
                    <a:gd name="connsiteY1" fmla="*/ 140970 h 169544"/>
                    <a:gd name="connsiteX2" fmla="*/ 57150 w 57150"/>
                    <a:gd name="connsiteY2" fmla="*/ 28575 h 169544"/>
                    <a:gd name="connsiteX3" fmla="*/ 28575 w 57150"/>
                    <a:gd name="connsiteY3" fmla="*/ 0 h 169544"/>
                    <a:gd name="connsiteX4" fmla="*/ 0 w 57150"/>
                    <a:gd name="connsiteY4" fmla="*/ 28575 h 169544"/>
                    <a:gd name="connsiteX5" fmla="*/ 0 w 57150"/>
                    <a:gd name="connsiteY5" fmla="*/ 140970 h 169544"/>
                    <a:gd name="connsiteX6" fmla="*/ 28575 w 57150"/>
                    <a:gd name="connsiteY6" fmla="*/ 169545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169545"/>
                      </a:moveTo>
                      <a:cubicBezTo>
                        <a:pt x="44767" y="169545"/>
                        <a:pt x="57150" y="157163"/>
                        <a:pt x="57150" y="140970"/>
                      </a:cubicBezTo>
                      <a:lnTo>
                        <a:pt x="57150" y="28575"/>
                      </a:lnTo>
                      <a:cubicBezTo>
                        <a:pt x="57150" y="12382"/>
                        <a:pt x="44767" y="0"/>
                        <a:pt x="28575" y="0"/>
                      </a:cubicBezTo>
                      <a:cubicBezTo>
                        <a:pt x="12383" y="0"/>
                        <a:pt x="0" y="12382"/>
                        <a:pt x="0" y="28575"/>
                      </a:cubicBezTo>
                      <a:lnTo>
                        <a:pt x="0" y="140970"/>
                      </a:lnTo>
                      <a:cubicBezTo>
                        <a:pt x="0" y="156210"/>
                        <a:pt x="13335" y="169545"/>
                        <a:pt x="28575" y="1695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2" name="Freeform 1117">
                  <a:extLst>
                    <a:ext uri="{FF2B5EF4-FFF2-40B4-BE49-F238E27FC236}">
                      <a16:creationId xmlns:a16="http://schemas.microsoft.com/office/drawing/2014/main" id="{A6F7D2E7-C15E-D2B9-7378-B47573153D7F}"/>
                    </a:ext>
                  </a:extLst>
                </p:cNvPr>
                <p:cNvSpPr/>
                <p:nvPr/>
              </p:nvSpPr>
              <p:spPr>
                <a:xfrm>
                  <a:off x="5679461" y="3761634"/>
                  <a:ext cx="57150" cy="169545"/>
                </a:xfrm>
                <a:custGeom>
                  <a:avLst/>
                  <a:gdLst>
                    <a:gd name="connsiteX0" fmla="*/ 0 w 57150"/>
                    <a:gd name="connsiteY0" fmla="*/ 140970 h 169545"/>
                    <a:gd name="connsiteX1" fmla="*/ 28575 w 57150"/>
                    <a:gd name="connsiteY1" fmla="*/ 169545 h 169545"/>
                    <a:gd name="connsiteX2" fmla="*/ 57150 w 57150"/>
                    <a:gd name="connsiteY2" fmla="*/ 140970 h 169545"/>
                    <a:gd name="connsiteX3" fmla="*/ 57150 w 57150"/>
                    <a:gd name="connsiteY3" fmla="*/ 28575 h 169545"/>
                    <a:gd name="connsiteX4" fmla="*/ 28575 w 57150"/>
                    <a:gd name="connsiteY4" fmla="*/ 0 h 169545"/>
                    <a:gd name="connsiteX5" fmla="*/ 0 w 57150"/>
                    <a:gd name="connsiteY5" fmla="*/ 28575 h 169545"/>
                    <a:gd name="connsiteX6" fmla="*/ 0 w 57150"/>
                    <a:gd name="connsiteY6" fmla="*/ 14097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3" name="Freeform 1118">
                  <a:extLst>
                    <a:ext uri="{FF2B5EF4-FFF2-40B4-BE49-F238E27FC236}">
                      <a16:creationId xmlns:a16="http://schemas.microsoft.com/office/drawing/2014/main" id="{BE894D4B-3804-03DE-35F3-ACA389B91BD4}"/>
                    </a:ext>
                  </a:extLst>
                </p:cNvPr>
                <p:cNvSpPr/>
                <p:nvPr/>
              </p:nvSpPr>
              <p:spPr>
                <a:xfrm>
                  <a:off x="5835301" y="3342581"/>
                  <a:ext cx="133138" cy="81867"/>
                </a:xfrm>
                <a:custGeom>
                  <a:avLst/>
                  <a:gdLst>
                    <a:gd name="connsiteX0" fmla="*/ 1323 w 133138"/>
                    <a:gd name="connsiteY0" fmla="*/ 19955 h 81867"/>
                    <a:gd name="connsiteX1" fmla="*/ 19420 w 133138"/>
                    <a:gd name="connsiteY1" fmla="*/ 56150 h 81867"/>
                    <a:gd name="connsiteX2" fmla="*/ 95620 w 133138"/>
                    <a:gd name="connsiteY2" fmla="*/ 80915 h 81867"/>
                    <a:gd name="connsiteX3" fmla="*/ 104193 w 133138"/>
                    <a:gd name="connsiteY3" fmla="*/ 81868 h 81867"/>
                    <a:gd name="connsiteX4" fmla="*/ 131815 w 133138"/>
                    <a:gd name="connsiteY4" fmla="*/ 61865 h 81867"/>
                    <a:gd name="connsiteX5" fmla="*/ 113718 w 133138"/>
                    <a:gd name="connsiteY5" fmla="*/ 25670 h 81867"/>
                    <a:gd name="connsiteX6" fmla="*/ 37518 w 133138"/>
                    <a:gd name="connsiteY6" fmla="*/ 905 h 81867"/>
                    <a:gd name="connsiteX7" fmla="*/ 1323 w 133138"/>
                    <a:gd name="connsiteY7" fmla="*/ 19955 h 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38" h="81867">
                      <a:moveTo>
                        <a:pt x="1323" y="19955"/>
                      </a:moveTo>
                      <a:cubicBezTo>
                        <a:pt x="-3440" y="35195"/>
                        <a:pt x="5133" y="51388"/>
                        <a:pt x="19420" y="56150"/>
                      </a:cubicBezTo>
                      <a:lnTo>
                        <a:pt x="95620" y="80915"/>
                      </a:lnTo>
                      <a:cubicBezTo>
                        <a:pt x="98478" y="81868"/>
                        <a:pt x="101335" y="81868"/>
                        <a:pt x="104193" y="81868"/>
                      </a:cubicBezTo>
                      <a:cubicBezTo>
                        <a:pt x="116575" y="81868"/>
                        <a:pt x="127053" y="74248"/>
                        <a:pt x="131815" y="61865"/>
                      </a:cubicBezTo>
                      <a:cubicBezTo>
                        <a:pt x="136578" y="46625"/>
                        <a:pt x="128005" y="30433"/>
                        <a:pt x="113718" y="25670"/>
                      </a:cubicBezTo>
                      <a:lnTo>
                        <a:pt x="37518" y="905"/>
                      </a:lnTo>
                      <a:cubicBezTo>
                        <a:pt x="22278" y="-2905"/>
                        <a:pt x="6085" y="5668"/>
                        <a:pt x="1323" y="1995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4" name="Freeform 1119">
                  <a:extLst>
                    <a:ext uri="{FF2B5EF4-FFF2-40B4-BE49-F238E27FC236}">
                      <a16:creationId xmlns:a16="http://schemas.microsoft.com/office/drawing/2014/main" id="{19CF536B-483C-3952-C4F8-9B633752E436}"/>
                    </a:ext>
                  </a:extLst>
                </p:cNvPr>
                <p:cNvSpPr/>
                <p:nvPr/>
              </p:nvSpPr>
              <p:spPr>
                <a:xfrm>
                  <a:off x="6067128" y="4679844"/>
                  <a:ext cx="57150" cy="170497"/>
                </a:xfrm>
                <a:custGeom>
                  <a:avLst/>
                  <a:gdLst>
                    <a:gd name="connsiteX0" fmla="*/ 0 w 57150"/>
                    <a:gd name="connsiteY0" fmla="*/ 28575 h 170497"/>
                    <a:gd name="connsiteX1" fmla="*/ 0 w 57150"/>
                    <a:gd name="connsiteY1" fmla="*/ 141922 h 170497"/>
                    <a:gd name="connsiteX2" fmla="*/ 28575 w 57150"/>
                    <a:gd name="connsiteY2" fmla="*/ 170497 h 170497"/>
                    <a:gd name="connsiteX3" fmla="*/ 57150 w 57150"/>
                    <a:gd name="connsiteY3" fmla="*/ 141922 h 170497"/>
                    <a:gd name="connsiteX4" fmla="*/ 57150 w 57150"/>
                    <a:gd name="connsiteY4" fmla="*/ 28575 h 170497"/>
                    <a:gd name="connsiteX5" fmla="*/ 57150 w 57150"/>
                    <a:gd name="connsiteY5" fmla="*/ 28575 h 170497"/>
                    <a:gd name="connsiteX6" fmla="*/ 28575 w 57150"/>
                    <a:gd name="connsiteY6" fmla="*/ 0 h 170497"/>
                    <a:gd name="connsiteX7" fmla="*/ 0 w 57150"/>
                    <a:gd name="connsiteY7" fmla="*/ 28575 h 170497"/>
                    <a:gd name="connsiteX8" fmla="*/ 0 w 57150"/>
                    <a:gd name="connsiteY8" fmla="*/ 2857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0" y="28575"/>
                      </a:moveTo>
                      <a:lnTo>
                        <a:pt x="0" y="141922"/>
                      </a:lnTo>
                      <a:cubicBezTo>
                        <a:pt x="0" y="158115"/>
                        <a:pt x="12383" y="170497"/>
                        <a:pt x="28575" y="170497"/>
                      </a:cubicBezTo>
                      <a:cubicBezTo>
                        <a:pt x="44767" y="170497"/>
                        <a:pt x="57150" y="158115"/>
                        <a:pt x="57150" y="141922"/>
                      </a:cubicBezTo>
                      <a:lnTo>
                        <a:pt x="57150" y="28575"/>
                      </a:lnTo>
                      <a:lnTo>
                        <a:pt x="57150" y="28575"/>
                      </a:lnTo>
                      <a:cubicBezTo>
                        <a:pt x="57150" y="12382"/>
                        <a:pt x="44767" y="0"/>
                        <a:pt x="28575" y="0"/>
                      </a:cubicBezTo>
                      <a:cubicBezTo>
                        <a:pt x="12383" y="0"/>
                        <a:pt x="0" y="13335"/>
                        <a:pt x="0" y="28575"/>
                      </a:cubicBez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5" name="Freeform 1120">
                  <a:extLst>
                    <a:ext uri="{FF2B5EF4-FFF2-40B4-BE49-F238E27FC236}">
                      <a16:creationId xmlns:a16="http://schemas.microsoft.com/office/drawing/2014/main" id="{F7558BFA-561C-18FC-726E-396D37EC6F21}"/>
                    </a:ext>
                  </a:extLst>
                </p:cNvPr>
                <p:cNvSpPr/>
                <p:nvPr/>
              </p:nvSpPr>
              <p:spPr>
                <a:xfrm>
                  <a:off x="6399559" y="4808432"/>
                  <a:ext cx="111434" cy="133350"/>
                </a:xfrm>
                <a:custGeom>
                  <a:avLst/>
                  <a:gdLst>
                    <a:gd name="connsiteX0" fmla="*/ 82860 w 111434"/>
                    <a:gd name="connsiteY0" fmla="*/ 0 h 133350"/>
                    <a:gd name="connsiteX1" fmla="*/ 54285 w 111434"/>
                    <a:gd name="connsiteY1" fmla="*/ 28575 h 133350"/>
                    <a:gd name="connsiteX2" fmla="*/ 54285 w 111434"/>
                    <a:gd name="connsiteY2" fmla="*/ 65722 h 133350"/>
                    <a:gd name="connsiteX3" fmla="*/ 19043 w 111434"/>
                    <a:gd name="connsiteY3" fmla="*/ 78105 h 133350"/>
                    <a:gd name="connsiteX4" fmla="*/ 1897 w 111434"/>
                    <a:gd name="connsiteY4" fmla="*/ 114300 h 133350"/>
                    <a:gd name="connsiteX5" fmla="*/ 28568 w 111434"/>
                    <a:gd name="connsiteY5" fmla="*/ 133350 h 133350"/>
                    <a:gd name="connsiteX6" fmla="*/ 38093 w 111434"/>
                    <a:gd name="connsiteY6" fmla="*/ 131445 h 133350"/>
                    <a:gd name="connsiteX7" fmla="*/ 92385 w 111434"/>
                    <a:gd name="connsiteY7" fmla="*/ 112395 h 133350"/>
                    <a:gd name="connsiteX8" fmla="*/ 111435 w 111434"/>
                    <a:gd name="connsiteY8" fmla="*/ 85725 h 133350"/>
                    <a:gd name="connsiteX9" fmla="*/ 111435 w 111434"/>
                    <a:gd name="connsiteY9" fmla="*/ 28575 h 133350"/>
                    <a:gd name="connsiteX10" fmla="*/ 82860 w 111434"/>
                    <a:gd name="connsiteY10"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82860" y="0"/>
                      </a:moveTo>
                      <a:cubicBezTo>
                        <a:pt x="66668" y="0"/>
                        <a:pt x="54285" y="12382"/>
                        <a:pt x="54285" y="28575"/>
                      </a:cubicBezTo>
                      <a:lnTo>
                        <a:pt x="54285" y="65722"/>
                      </a:lnTo>
                      <a:lnTo>
                        <a:pt x="19043" y="78105"/>
                      </a:lnTo>
                      <a:cubicBezTo>
                        <a:pt x="3802" y="82867"/>
                        <a:pt x="-3818" y="100013"/>
                        <a:pt x="1897" y="114300"/>
                      </a:cubicBezTo>
                      <a:cubicBezTo>
                        <a:pt x="5707" y="125730"/>
                        <a:pt x="17137" y="133350"/>
                        <a:pt x="28568" y="133350"/>
                      </a:cubicBezTo>
                      <a:cubicBezTo>
                        <a:pt x="31425" y="133350"/>
                        <a:pt x="35235" y="132397"/>
                        <a:pt x="38093" y="131445"/>
                      </a:cubicBezTo>
                      <a:lnTo>
                        <a:pt x="92385" y="112395"/>
                      </a:lnTo>
                      <a:cubicBezTo>
                        <a:pt x="103815" y="108585"/>
                        <a:pt x="111435" y="97155"/>
                        <a:pt x="111435" y="85725"/>
                      </a:cubicBezTo>
                      <a:lnTo>
                        <a:pt x="111435" y="28575"/>
                      </a:lnTo>
                      <a:cubicBezTo>
                        <a:pt x="111435" y="13335"/>
                        <a:pt x="99052" y="0"/>
                        <a:pt x="8286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6" name="Freeform 1121">
                  <a:extLst>
                    <a:ext uri="{FF2B5EF4-FFF2-40B4-BE49-F238E27FC236}">
                      <a16:creationId xmlns:a16="http://schemas.microsoft.com/office/drawing/2014/main" id="{9A82CFE2-4B13-16FC-65AA-D625EB73F9CA}"/>
                    </a:ext>
                  </a:extLst>
                </p:cNvPr>
                <p:cNvSpPr/>
                <p:nvPr/>
              </p:nvSpPr>
              <p:spPr>
                <a:xfrm>
                  <a:off x="6222394" y="4919989"/>
                  <a:ext cx="133334" cy="83705"/>
                </a:xfrm>
                <a:custGeom>
                  <a:avLst/>
                  <a:gdLst>
                    <a:gd name="connsiteX0" fmla="*/ 95242 w 133334"/>
                    <a:gd name="connsiteY0" fmla="*/ 1790 h 83705"/>
                    <a:gd name="connsiteX1" fmla="*/ 19042 w 133334"/>
                    <a:gd name="connsiteY1" fmla="*/ 28460 h 83705"/>
                    <a:gd name="connsiteX2" fmla="*/ 1897 w 133334"/>
                    <a:gd name="connsiteY2" fmla="*/ 64655 h 83705"/>
                    <a:gd name="connsiteX3" fmla="*/ 28567 w 133334"/>
                    <a:gd name="connsiteY3" fmla="*/ 83705 h 83705"/>
                    <a:gd name="connsiteX4" fmla="*/ 38092 w 133334"/>
                    <a:gd name="connsiteY4" fmla="*/ 81800 h 83705"/>
                    <a:gd name="connsiteX5" fmla="*/ 114292 w 133334"/>
                    <a:gd name="connsiteY5" fmla="*/ 55130 h 83705"/>
                    <a:gd name="connsiteX6" fmla="*/ 131438 w 133334"/>
                    <a:gd name="connsiteY6" fmla="*/ 18935 h 83705"/>
                    <a:gd name="connsiteX7" fmla="*/ 95242 w 133334"/>
                    <a:gd name="connsiteY7" fmla="*/ 1790 h 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34" h="83705">
                      <a:moveTo>
                        <a:pt x="95242" y="1790"/>
                      </a:moveTo>
                      <a:lnTo>
                        <a:pt x="19042" y="28460"/>
                      </a:lnTo>
                      <a:cubicBezTo>
                        <a:pt x="3802" y="33223"/>
                        <a:pt x="-3817" y="50368"/>
                        <a:pt x="1897" y="64655"/>
                      </a:cubicBezTo>
                      <a:cubicBezTo>
                        <a:pt x="5708" y="76085"/>
                        <a:pt x="17137" y="83705"/>
                        <a:pt x="28567" y="83705"/>
                      </a:cubicBezTo>
                      <a:cubicBezTo>
                        <a:pt x="31425" y="83705"/>
                        <a:pt x="35235" y="82753"/>
                        <a:pt x="38092" y="81800"/>
                      </a:cubicBezTo>
                      <a:lnTo>
                        <a:pt x="114292" y="55130"/>
                      </a:lnTo>
                      <a:cubicBezTo>
                        <a:pt x="129533" y="50368"/>
                        <a:pt x="137152" y="33223"/>
                        <a:pt x="131438" y="18935"/>
                      </a:cubicBezTo>
                      <a:cubicBezTo>
                        <a:pt x="126675" y="4648"/>
                        <a:pt x="110483" y="-3925"/>
                        <a:pt x="95242" y="17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7" name="Freeform 1122">
                  <a:extLst>
                    <a:ext uri="{FF2B5EF4-FFF2-40B4-BE49-F238E27FC236}">
                      <a16:creationId xmlns:a16="http://schemas.microsoft.com/office/drawing/2014/main" id="{A50A017B-2C95-7A34-E644-4FE9E4B0D242}"/>
                    </a:ext>
                  </a:extLst>
                </p:cNvPr>
                <p:cNvSpPr/>
                <p:nvPr/>
              </p:nvSpPr>
              <p:spPr>
                <a:xfrm>
                  <a:off x="6013324" y="4943687"/>
                  <a:ext cx="164287" cy="114300"/>
                </a:xfrm>
                <a:custGeom>
                  <a:avLst/>
                  <a:gdLst>
                    <a:gd name="connsiteX0" fmla="*/ 127147 w 164287"/>
                    <a:gd name="connsiteY0" fmla="*/ 40005 h 114300"/>
                    <a:gd name="connsiteX1" fmla="*/ 110955 w 164287"/>
                    <a:gd name="connsiteY1" fmla="*/ 45720 h 114300"/>
                    <a:gd name="connsiteX2" fmla="*/ 110955 w 164287"/>
                    <a:gd name="connsiteY2" fmla="*/ 28575 h 114300"/>
                    <a:gd name="connsiteX3" fmla="*/ 82380 w 164287"/>
                    <a:gd name="connsiteY3" fmla="*/ 0 h 114300"/>
                    <a:gd name="connsiteX4" fmla="*/ 53805 w 164287"/>
                    <a:gd name="connsiteY4" fmla="*/ 28575 h 114300"/>
                    <a:gd name="connsiteX5" fmla="*/ 53805 w 164287"/>
                    <a:gd name="connsiteY5" fmla="*/ 45720 h 114300"/>
                    <a:gd name="connsiteX6" fmla="*/ 37612 w 164287"/>
                    <a:gd name="connsiteY6" fmla="*/ 40005 h 114300"/>
                    <a:gd name="connsiteX7" fmla="*/ 1417 w 164287"/>
                    <a:gd name="connsiteY7" fmla="*/ 57150 h 114300"/>
                    <a:gd name="connsiteX8" fmla="*/ 18562 w 164287"/>
                    <a:gd name="connsiteY8" fmla="*/ 93345 h 114300"/>
                    <a:gd name="connsiteX9" fmla="*/ 72855 w 164287"/>
                    <a:gd name="connsiteY9" fmla="*/ 112395 h 114300"/>
                    <a:gd name="connsiteX10" fmla="*/ 72855 w 164287"/>
                    <a:gd name="connsiteY10" fmla="*/ 112395 h 114300"/>
                    <a:gd name="connsiteX11" fmla="*/ 82380 w 164287"/>
                    <a:gd name="connsiteY11" fmla="*/ 114300 h 114300"/>
                    <a:gd name="connsiteX12" fmla="*/ 90953 w 164287"/>
                    <a:gd name="connsiteY12" fmla="*/ 112395 h 114300"/>
                    <a:gd name="connsiteX13" fmla="*/ 90953 w 164287"/>
                    <a:gd name="connsiteY13" fmla="*/ 112395 h 114300"/>
                    <a:gd name="connsiteX14" fmla="*/ 145245 w 164287"/>
                    <a:gd name="connsiteY14" fmla="*/ 93345 h 114300"/>
                    <a:gd name="connsiteX15" fmla="*/ 162390 w 164287"/>
                    <a:gd name="connsiteY15" fmla="*/ 57150 h 114300"/>
                    <a:gd name="connsiteX16" fmla="*/ 127147 w 164287"/>
                    <a:gd name="connsiteY16" fmla="*/ 400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287" h="114300">
                      <a:moveTo>
                        <a:pt x="127147" y="40005"/>
                      </a:moveTo>
                      <a:lnTo>
                        <a:pt x="110955" y="45720"/>
                      </a:lnTo>
                      <a:lnTo>
                        <a:pt x="110955" y="28575"/>
                      </a:lnTo>
                      <a:cubicBezTo>
                        <a:pt x="110955" y="12383"/>
                        <a:pt x="98572" y="0"/>
                        <a:pt x="82380" y="0"/>
                      </a:cubicBezTo>
                      <a:cubicBezTo>
                        <a:pt x="66187" y="0"/>
                        <a:pt x="53805" y="12383"/>
                        <a:pt x="53805" y="28575"/>
                      </a:cubicBezTo>
                      <a:lnTo>
                        <a:pt x="53805" y="45720"/>
                      </a:lnTo>
                      <a:lnTo>
                        <a:pt x="37612" y="40005"/>
                      </a:lnTo>
                      <a:cubicBezTo>
                        <a:pt x="22372" y="35242"/>
                        <a:pt x="6180" y="42863"/>
                        <a:pt x="1417" y="57150"/>
                      </a:cubicBezTo>
                      <a:cubicBezTo>
                        <a:pt x="-3345" y="72390"/>
                        <a:pt x="4275" y="88583"/>
                        <a:pt x="18562" y="93345"/>
                      </a:cubicBezTo>
                      <a:lnTo>
                        <a:pt x="72855" y="112395"/>
                      </a:lnTo>
                      <a:cubicBezTo>
                        <a:pt x="72855" y="112395"/>
                        <a:pt x="72855" y="112395"/>
                        <a:pt x="72855" y="112395"/>
                      </a:cubicBezTo>
                      <a:cubicBezTo>
                        <a:pt x="75712" y="113347"/>
                        <a:pt x="78570" y="114300"/>
                        <a:pt x="82380" y="114300"/>
                      </a:cubicBezTo>
                      <a:cubicBezTo>
                        <a:pt x="85237" y="114300"/>
                        <a:pt x="88095" y="113347"/>
                        <a:pt x="90953" y="112395"/>
                      </a:cubicBezTo>
                      <a:cubicBezTo>
                        <a:pt x="90953" y="112395"/>
                        <a:pt x="90953" y="112395"/>
                        <a:pt x="90953" y="112395"/>
                      </a:cubicBezTo>
                      <a:lnTo>
                        <a:pt x="145245" y="93345"/>
                      </a:lnTo>
                      <a:cubicBezTo>
                        <a:pt x="160485" y="88583"/>
                        <a:pt x="168105" y="71438"/>
                        <a:pt x="162390" y="57150"/>
                      </a:cubicBezTo>
                      <a:cubicBezTo>
                        <a:pt x="157628" y="42863"/>
                        <a:pt x="141435" y="34290"/>
                        <a:pt x="127147" y="400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8" name="Freeform 1123">
                  <a:extLst>
                    <a:ext uri="{FF2B5EF4-FFF2-40B4-BE49-F238E27FC236}">
                      <a16:creationId xmlns:a16="http://schemas.microsoft.com/office/drawing/2014/main" id="{AEF97504-6088-EBB9-8921-2141E2F9AB20}"/>
                    </a:ext>
                  </a:extLst>
                </p:cNvPr>
                <p:cNvSpPr/>
                <p:nvPr/>
              </p:nvSpPr>
              <p:spPr>
                <a:xfrm>
                  <a:off x="6067128" y="3625427"/>
                  <a:ext cx="57150" cy="170497"/>
                </a:xfrm>
                <a:custGeom>
                  <a:avLst/>
                  <a:gdLst>
                    <a:gd name="connsiteX0" fmla="*/ 28575 w 57150"/>
                    <a:gd name="connsiteY0" fmla="*/ 170498 h 170497"/>
                    <a:gd name="connsiteX1" fmla="*/ 57150 w 57150"/>
                    <a:gd name="connsiteY1" fmla="*/ 141923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 name="connsiteX7" fmla="*/ 0 w 57150"/>
                    <a:gd name="connsiteY7" fmla="*/ 141923 h 170497"/>
                    <a:gd name="connsiteX8" fmla="*/ 28575 w 57150"/>
                    <a:gd name="connsiteY8" fmla="*/ 170498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28575" y="170498"/>
                      </a:moveTo>
                      <a:cubicBezTo>
                        <a:pt x="44767" y="170498"/>
                        <a:pt x="57150" y="158115"/>
                        <a:pt x="57150" y="141923"/>
                      </a:cubicBezTo>
                      <a:lnTo>
                        <a:pt x="57150" y="141923"/>
                      </a:lnTo>
                      <a:lnTo>
                        <a:pt x="57150" y="28575"/>
                      </a:lnTo>
                      <a:cubicBezTo>
                        <a:pt x="57150" y="12382"/>
                        <a:pt x="44767" y="0"/>
                        <a:pt x="28575" y="0"/>
                      </a:cubicBezTo>
                      <a:cubicBezTo>
                        <a:pt x="12383" y="0"/>
                        <a:pt x="0" y="12382"/>
                        <a:pt x="0" y="28575"/>
                      </a:cubicBezTo>
                      <a:lnTo>
                        <a:pt x="0" y="141923"/>
                      </a:lnTo>
                      <a:lnTo>
                        <a:pt x="0" y="141923"/>
                      </a:lnTo>
                      <a:cubicBezTo>
                        <a:pt x="0" y="158115"/>
                        <a:pt x="12383" y="170498"/>
                        <a:pt x="28575" y="17049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9" name="Freeform 1124">
                  <a:extLst>
                    <a:ext uri="{FF2B5EF4-FFF2-40B4-BE49-F238E27FC236}">
                      <a16:creationId xmlns:a16="http://schemas.microsoft.com/office/drawing/2014/main" id="{E3E7B31B-29D4-52A3-2C11-8D90C131D898}"/>
                    </a:ext>
                  </a:extLst>
                </p:cNvPr>
                <p:cNvSpPr/>
                <p:nvPr/>
              </p:nvSpPr>
              <p:spPr>
                <a:xfrm>
                  <a:off x="6067128" y="415215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0" name="Freeform 1125">
                  <a:extLst>
                    <a:ext uri="{FF2B5EF4-FFF2-40B4-BE49-F238E27FC236}">
                      <a16:creationId xmlns:a16="http://schemas.microsoft.com/office/drawing/2014/main" id="{5ECC236A-A5FD-7D30-8CE7-421FB965522B}"/>
                    </a:ext>
                  </a:extLst>
                </p:cNvPr>
                <p:cNvSpPr/>
                <p:nvPr/>
              </p:nvSpPr>
              <p:spPr>
                <a:xfrm>
                  <a:off x="6067128" y="4416001"/>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1" name="Freeform 1126">
                  <a:extLst>
                    <a:ext uri="{FF2B5EF4-FFF2-40B4-BE49-F238E27FC236}">
                      <a16:creationId xmlns:a16="http://schemas.microsoft.com/office/drawing/2014/main" id="{D2755990-931D-1F0C-1E1B-AB10A5024A23}"/>
                    </a:ext>
                  </a:extLst>
                </p:cNvPr>
                <p:cNvSpPr/>
                <p:nvPr/>
              </p:nvSpPr>
              <p:spPr>
                <a:xfrm>
                  <a:off x="6067128" y="388926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2" name="Freeform 1127">
                  <a:extLst>
                    <a:ext uri="{FF2B5EF4-FFF2-40B4-BE49-F238E27FC236}">
                      <a16:creationId xmlns:a16="http://schemas.microsoft.com/office/drawing/2014/main" id="{4E265C15-FC12-0BAA-BC09-26C6B06F3674}"/>
                    </a:ext>
                  </a:extLst>
                </p:cNvPr>
                <p:cNvSpPr/>
                <p:nvPr/>
              </p:nvSpPr>
              <p:spPr>
                <a:xfrm>
                  <a:off x="6012466" y="3400266"/>
                  <a:ext cx="164657" cy="131815"/>
                </a:xfrm>
                <a:custGeom>
                  <a:avLst/>
                  <a:gdLst>
                    <a:gd name="connsiteX0" fmla="*/ 128958 w 164657"/>
                    <a:gd name="connsiteY0" fmla="*/ 1323 h 131815"/>
                    <a:gd name="connsiteX1" fmla="*/ 83238 w 164657"/>
                    <a:gd name="connsiteY1" fmla="*/ 15610 h 131815"/>
                    <a:gd name="connsiteX2" fmla="*/ 37518 w 164657"/>
                    <a:gd name="connsiteY2" fmla="*/ 1323 h 131815"/>
                    <a:gd name="connsiteX3" fmla="*/ 1323 w 164657"/>
                    <a:gd name="connsiteY3" fmla="*/ 19420 h 131815"/>
                    <a:gd name="connsiteX4" fmla="*/ 19420 w 164657"/>
                    <a:gd name="connsiteY4" fmla="*/ 55615 h 131815"/>
                    <a:gd name="connsiteX5" fmla="*/ 53710 w 164657"/>
                    <a:gd name="connsiteY5" fmla="*/ 67045 h 131815"/>
                    <a:gd name="connsiteX6" fmla="*/ 53710 w 164657"/>
                    <a:gd name="connsiteY6" fmla="*/ 103240 h 131815"/>
                    <a:gd name="connsiteX7" fmla="*/ 82285 w 164657"/>
                    <a:gd name="connsiteY7" fmla="*/ 131815 h 131815"/>
                    <a:gd name="connsiteX8" fmla="*/ 110860 w 164657"/>
                    <a:gd name="connsiteY8" fmla="*/ 103240 h 131815"/>
                    <a:gd name="connsiteX9" fmla="*/ 110860 w 164657"/>
                    <a:gd name="connsiteY9" fmla="*/ 67045 h 131815"/>
                    <a:gd name="connsiteX10" fmla="*/ 145150 w 164657"/>
                    <a:gd name="connsiteY10" fmla="*/ 55615 h 131815"/>
                    <a:gd name="connsiteX11" fmla="*/ 163248 w 164657"/>
                    <a:gd name="connsiteY11" fmla="*/ 19420 h 131815"/>
                    <a:gd name="connsiteX12" fmla="*/ 128958 w 164657"/>
                    <a:gd name="connsiteY12" fmla="*/ 1323 h 1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57" h="131815">
                      <a:moveTo>
                        <a:pt x="128958" y="1323"/>
                      </a:moveTo>
                      <a:lnTo>
                        <a:pt x="83238" y="15610"/>
                      </a:lnTo>
                      <a:lnTo>
                        <a:pt x="37518" y="1323"/>
                      </a:lnTo>
                      <a:cubicBezTo>
                        <a:pt x="22278" y="-3440"/>
                        <a:pt x="6085" y="5133"/>
                        <a:pt x="1323" y="19420"/>
                      </a:cubicBezTo>
                      <a:cubicBezTo>
                        <a:pt x="-3440" y="34660"/>
                        <a:pt x="5133" y="50853"/>
                        <a:pt x="19420" y="55615"/>
                      </a:cubicBezTo>
                      <a:lnTo>
                        <a:pt x="53710" y="67045"/>
                      </a:lnTo>
                      <a:lnTo>
                        <a:pt x="53710" y="103240"/>
                      </a:lnTo>
                      <a:cubicBezTo>
                        <a:pt x="53710" y="119433"/>
                        <a:pt x="66093" y="131815"/>
                        <a:pt x="82285" y="131815"/>
                      </a:cubicBezTo>
                      <a:cubicBezTo>
                        <a:pt x="98478" y="131815"/>
                        <a:pt x="110860" y="119433"/>
                        <a:pt x="110860" y="103240"/>
                      </a:cubicBezTo>
                      <a:lnTo>
                        <a:pt x="110860" y="67045"/>
                      </a:lnTo>
                      <a:lnTo>
                        <a:pt x="145150" y="55615"/>
                      </a:lnTo>
                      <a:cubicBezTo>
                        <a:pt x="160390" y="50853"/>
                        <a:pt x="168010" y="34660"/>
                        <a:pt x="163248" y="19420"/>
                      </a:cubicBezTo>
                      <a:cubicBezTo>
                        <a:pt x="159438" y="5133"/>
                        <a:pt x="144198" y="-3440"/>
                        <a:pt x="128958" y="13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3" name="Freeform 1128">
                  <a:extLst>
                    <a:ext uri="{FF2B5EF4-FFF2-40B4-BE49-F238E27FC236}">
                      <a16:creationId xmlns:a16="http://schemas.microsoft.com/office/drawing/2014/main" id="{D36E77FF-DAFB-C631-3CD2-74E88CFCE1E8}"/>
                    </a:ext>
                  </a:extLst>
                </p:cNvPr>
                <p:cNvSpPr/>
                <p:nvPr/>
              </p:nvSpPr>
              <p:spPr>
                <a:xfrm>
                  <a:off x="6222016" y="3343982"/>
                  <a:ext cx="133224" cy="81419"/>
                </a:xfrm>
                <a:custGeom>
                  <a:avLst/>
                  <a:gdLst>
                    <a:gd name="connsiteX0" fmla="*/ 1323 w 133224"/>
                    <a:gd name="connsiteY0" fmla="*/ 61417 h 81419"/>
                    <a:gd name="connsiteX1" fmla="*/ 28945 w 133224"/>
                    <a:gd name="connsiteY1" fmla="*/ 81420 h 81419"/>
                    <a:gd name="connsiteX2" fmla="*/ 37518 w 133224"/>
                    <a:gd name="connsiteY2" fmla="*/ 80467 h 81419"/>
                    <a:gd name="connsiteX3" fmla="*/ 113718 w 133224"/>
                    <a:gd name="connsiteY3" fmla="*/ 55702 h 81419"/>
                    <a:gd name="connsiteX4" fmla="*/ 131815 w 133224"/>
                    <a:gd name="connsiteY4" fmla="*/ 19507 h 81419"/>
                    <a:gd name="connsiteX5" fmla="*/ 95620 w 133224"/>
                    <a:gd name="connsiteY5" fmla="*/ 1410 h 81419"/>
                    <a:gd name="connsiteX6" fmla="*/ 19420 w 133224"/>
                    <a:gd name="connsiteY6" fmla="*/ 26175 h 81419"/>
                    <a:gd name="connsiteX7" fmla="*/ 1323 w 133224"/>
                    <a:gd name="connsiteY7" fmla="*/ 61417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24" h="81419">
                      <a:moveTo>
                        <a:pt x="1323" y="61417"/>
                      </a:moveTo>
                      <a:cubicBezTo>
                        <a:pt x="5133" y="73800"/>
                        <a:pt x="16563" y="81420"/>
                        <a:pt x="28945" y="81420"/>
                      </a:cubicBezTo>
                      <a:cubicBezTo>
                        <a:pt x="31803" y="81420"/>
                        <a:pt x="34660" y="81420"/>
                        <a:pt x="37518" y="80467"/>
                      </a:cubicBezTo>
                      <a:lnTo>
                        <a:pt x="113718" y="55702"/>
                      </a:lnTo>
                      <a:cubicBezTo>
                        <a:pt x="128958" y="50940"/>
                        <a:pt x="136578" y="34747"/>
                        <a:pt x="131815" y="19507"/>
                      </a:cubicBezTo>
                      <a:cubicBezTo>
                        <a:pt x="127053" y="4267"/>
                        <a:pt x="110860" y="-3353"/>
                        <a:pt x="95620" y="1410"/>
                      </a:cubicBezTo>
                      <a:lnTo>
                        <a:pt x="19420" y="26175"/>
                      </a:lnTo>
                      <a:cubicBezTo>
                        <a:pt x="5133" y="29985"/>
                        <a:pt x="-3440" y="46177"/>
                        <a:pt x="1323" y="6141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4" name="Freeform 1129">
                  <a:extLst>
                    <a:ext uri="{FF2B5EF4-FFF2-40B4-BE49-F238E27FC236}">
                      <a16:creationId xmlns:a16="http://schemas.microsoft.com/office/drawing/2014/main" id="{7E0DAEFF-7D57-A856-055C-60B1A2490E14}"/>
                    </a:ext>
                  </a:extLst>
                </p:cNvPr>
                <p:cNvSpPr/>
                <p:nvPr/>
              </p:nvSpPr>
              <p:spPr>
                <a:xfrm>
                  <a:off x="6453844" y="4023571"/>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5" name="Freeform 1130">
                  <a:extLst>
                    <a:ext uri="{FF2B5EF4-FFF2-40B4-BE49-F238E27FC236}">
                      <a16:creationId xmlns:a16="http://schemas.microsoft.com/office/drawing/2014/main" id="{BC9D6F3F-7253-62D8-3F49-37E6004BD032}"/>
                    </a:ext>
                  </a:extLst>
                </p:cNvPr>
                <p:cNvSpPr/>
                <p:nvPr/>
              </p:nvSpPr>
              <p:spPr>
                <a:xfrm>
                  <a:off x="6453844" y="4285509"/>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6" name="Freeform 1131">
                  <a:extLst>
                    <a:ext uri="{FF2B5EF4-FFF2-40B4-BE49-F238E27FC236}">
                      <a16:creationId xmlns:a16="http://schemas.microsoft.com/office/drawing/2014/main" id="{5F55266D-6566-7993-34CC-F68EAA4818C9}"/>
                    </a:ext>
                  </a:extLst>
                </p:cNvPr>
                <p:cNvSpPr/>
                <p:nvPr/>
              </p:nvSpPr>
              <p:spPr>
                <a:xfrm>
                  <a:off x="6453844" y="3761634"/>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7" name="Freeform 1132">
                  <a:extLst>
                    <a:ext uri="{FF2B5EF4-FFF2-40B4-BE49-F238E27FC236}">
                      <a16:creationId xmlns:a16="http://schemas.microsoft.com/office/drawing/2014/main" id="{B5F3FC6D-4CB7-BF72-9A5E-4FF1B33D43D4}"/>
                    </a:ext>
                  </a:extLst>
                </p:cNvPr>
                <p:cNvSpPr/>
                <p:nvPr/>
              </p:nvSpPr>
              <p:spPr>
                <a:xfrm>
                  <a:off x="6453844" y="3499697"/>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2382"/>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8" name="Freeform 1133">
                  <a:extLst>
                    <a:ext uri="{FF2B5EF4-FFF2-40B4-BE49-F238E27FC236}">
                      <a16:creationId xmlns:a16="http://schemas.microsoft.com/office/drawing/2014/main" id="{23D0E1FC-A830-2CDD-AFE3-7D98FA1039CC}"/>
                    </a:ext>
                  </a:extLst>
                </p:cNvPr>
                <p:cNvSpPr/>
                <p:nvPr/>
              </p:nvSpPr>
              <p:spPr>
                <a:xfrm>
                  <a:off x="6453844" y="4546494"/>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3335"/>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9" name="Freeform 1134">
                  <a:extLst>
                    <a:ext uri="{FF2B5EF4-FFF2-40B4-BE49-F238E27FC236}">
                      <a16:creationId xmlns:a16="http://schemas.microsoft.com/office/drawing/2014/main" id="{84E78646-27CF-D7B0-CD0E-1EFCB1D94C80}"/>
                    </a:ext>
                  </a:extLst>
                </p:cNvPr>
                <p:cNvSpPr/>
                <p:nvPr/>
              </p:nvSpPr>
              <p:spPr>
                <a:xfrm>
                  <a:off x="5681366" y="3279781"/>
                  <a:ext cx="111865" cy="127522"/>
                </a:xfrm>
                <a:custGeom>
                  <a:avLst/>
                  <a:gdLst>
                    <a:gd name="connsiteX0" fmla="*/ 110490 w 111865"/>
                    <a:gd name="connsiteY0" fmla="*/ 21795 h 127522"/>
                    <a:gd name="connsiteX1" fmla="*/ 76200 w 111865"/>
                    <a:gd name="connsiteY1" fmla="*/ 840 h 127522"/>
                    <a:gd name="connsiteX2" fmla="*/ 20955 w 111865"/>
                    <a:gd name="connsiteY2" fmla="*/ 14175 h 127522"/>
                    <a:gd name="connsiteX3" fmla="*/ 11430 w 111865"/>
                    <a:gd name="connsiteY3" fmla="*/ 17985 h 127522"/>
                    <a:gd name="connsiteX4" fmla="*/ 10478 w 111865"/>
                    <a:gd name="connsiteY4" fmla="*/ 17985 h 127522"/>
                    <a:gd name="connsiteX5" fmla="*/ 10478 w 111865"/>
                    <a:gd name="connsiteY5" fmla="*/ 17985 h 127522"/>
                    <a:gd name="connsiteX6" fmla="*/ 2858 w 111865"/>
                    <a:gd name="connsiteY6" fmla="*/ 27510 h 127522"/>
                    <a:gd name="connsiteX7" fmla="*/ 1905 w 111865"/>
                    <a:gd name="connsiteY7" fmla="*/ 31320 h 127522"/>
                    <a:gd name="connsiteX8" fmla="*/ 0 w 111865"/>
                    <a:gd name="connsiteY8" fmla="*/ 39893 h 127522"/>
                    <a:gd name="connsiteX9" fmla="*/ 0 w 111865"/>
                    <a:gd name="connsiteY9" fmla="*/ 41798 h 127522"/>
                    <a:gd name="connsiteX10" fmla="*/ 0 w 111865"/>
                    <a:gd name="connsiteY10" fmla="*/ 98948 h 127522"/>
                    <a:gd name="connsiteX11" fmla="*/ 28575 w 111865"/>
                    <a:gd name="connsiteY11" fmla="*/ 127523 h 127522"/>
                    <a:gd name="connsiteX12" fmla="*/ 57150 w 111865"/>
                    <a:gd name="connsiteY12" fmla="*/ 98948 h 127522"/>
                    <a:gd name="connsiteX13" fmla="*/ 57150 w 111865"/>
                    <a:gd name="connsiteY13" fmla="*/ 80850 h 127522"/>
                    <a:gd name="connsiteX14" fmla="*/ 74295 w 111865"/>
                    <a:gd name="connsiteY14" fmla="*/ 86565 h 127522"/>
                    <a:gd name="connsiteX15" fmla="*/ 110490 w 111865"/>
                    <a:gd name="connsiteY15" fmla="*/ 68468 h 127522"/>
                    <a:gd name="connsiteX16" fmla="*/ 107633 w 111865"/>
                    <a:gd name="connsiteY16" fmla="*/ 44655 h 127522"/>
                    <a:gd name="connsiteX17" fmla="*/ 110490 w 111865"/>
                    <a:gd name="connsiteY17" fmla="*/ 21795 h 12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865" h="127522">
                      <a:moveTo>
                        <a:pt x="110490" y="21795"/>
                      </a:moveTo>
                      <a:cubicBezTo>
                        <a:pt x="106680" y="6555"/>
                        <a:pt x="91440" y="-2970"/>
                        <a:pt x="76200" y="840"/>
                      </a:cubicBezTo>
                      <a:lnTo>
                        <a:pt x="20955" y="14175"/>
                      </a:lnTo>
                      <a:cubicBezTo>
                        <a:pt x="17145" y="15128"/>
                        <a:pt x="14288" y="17033"/>
                        <a:pt x="11430" y="17985"/>
                      </a:cubicBezTo>
                      <a:cubicBezTo>
                        <a:pt x="11430" y="17985"/>
                        <a:pt x="10478" y="17985"/>
                        <a:pt x="10478" y="17985"/>
                      </a:cubicBezTo>
                      <a:cubicBezTo>
                        <a:pt x="10478" y="17985"/>
                        <a:pt x="10478" y="17985"/>
                        <a:pt x="10478" y="17985"/>
                      </a:cubicBezTo>
                      <a:cubicBezTo>
                        <a:pt x="6667" y="20843"/>
                        <a:pt x="4763" y="23700"/>
                        <a:pt x="2858" y="27510"/>
                      </a:cubicBezTo>
                      <a:cubicBezTo>
                        <a:pt x="1905" y="28463"/>
                        <a:pt x="1905" y="29415"/>
                        <a:pt x="1905" y="31320"/>
                      </a:cubicBezTo>
                      <a:cubicBezTo>
                        <a:pt x="953" y="34178"/>
                        <a:pt x="0" y="37035"/>
                        <a:pt x="0" y="39893"/>
                      </a:cubicBezTo>
                      <a:cubicBezTo>
                        <a:pt x="0" y="40845"/>
                        <a:pt x="0" y="40845"/>
                        <a:pt x="0" y="41798"/>
                      </a:cubicBezTo>
                      <a:lnTo>
                        <a:pt x="0" y="98948"/>
                      </a:lnTo>
                      <a:cubicBezTo>
                        <a:pt x="0" y="115140"/>
                        <a:pt x="12383" y="127523"/>
                        <a:pt x="28575" y="127523"/>
                      </a:cubicBezTo>
                      <a:cubicBezTo>
                        <a:pt x="44767" y="127523"/>
                        <a:pt x="57150" y="115140"/>
                        <a:pt x="57150" y="98948"/>
                      </a:cubicBezTo>
                      <a:lnTo>
                        <a:pt x="57150" y="80850"/>
                      </a:lnTo>
                      <a:lnTo>
                        <a:pt x="74295" y="86565"/>
                      </a:lnTo>
                      <a:cubicBezTo>
                        <a:pt x="89535" y="91328"/>
                        <a:pt x="105728" y="82755"/>
                        <a:pt x="110490" y="68468"/>
                      </a:cubicBezTo>
                      <a:cubicBezTo>
                        <a:pt x="113348" y="59895"/>
                        <a:pt x="111442" y="52275"/>
                        <a:pt x="107633" y="44655"/>
                      </a:cubicBezTo>
                      <a:cubicBezTo>
                        <a:pt x="110490" y="37988"/>
                        <a:pt x="112395" y="29415"/>
                        <a:pt x="110490" y="217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0" name="Freeform 1135">
                  <a:extLst>
                    <a:ext uri="{FF2B5EF4-FFF2-40B4-BE49-F238E27FC236}">
                      <a16:creationId xmlns:a16="http://schemas.microsoft.com/office/drawing/2014/main" id="{040F5712-C9F9-0D73-8BE8-F3216ED13440}"/>
                    </a:ext>
                  </a:extLst>
                </p:cNvPr>
                <p:cNvSpPr/>
                <p:nvPr/>
              </p:nvSpPr>
              <p:spPr>
                <a:xfrm>
                  <a:off x="6140583" y="3212154"/>
                  <a:ext cx="168367" cy="86565"/>
                </a:xfrm>
                <a:custGeom>
                  <a:avLst/>
                  <a:gdLst>
                    <a:gd name="connsiteX0" fmla="*/ 146573 w 168367"/>
                    <a:gd name="connsiteY0" fmla="*/ 29415 h 86565"/>
                    <a:gd name="connsiteX1" fmla="*/ 36083 w 168367"/>
                    <a:gd name="connsiteY1" fmla="*/ 840 h 86565"/>
                    <a:gd name="connsiteX2" fmla="*/ 840 w 168367"/>
                    <a:gd name="connsiteY2" fmla="*/ 21795 h 86565"/>
                    <a:gd name="connsiteX3" fmla="*/ 21795 w 168367"/>
                    <a:gd name="connsiteY3" fmla="*/ 57038 h 86565"/>
                    <a:gd name="connsiteX4" fmla="*/ 132285 w 168367"/>
                    <a:gd name="connsiteY4" fmla="*/ 85613 h 86565"/>
                    <a:gd name="connsiteX5" fmla="*/ 139905 w 168367"/>
                    <a:gd name="connsiteY5" fmla="*/ 86565 h 86565"/>
                    <a:gd name="connsiteX6" fmla="*/ 167528 w 168367"/>
                    <a:gd name="connsiteY6" fmla="*/ 64658 h 86565"/>
                    <a:gd name="connsiteX7" fmla="*/ 146573 w 168367"/>
                    <a:gd name="connsiteY7" fmla="*/ 29415 h 8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67" h="86565">
                      <a:moveTo>
                        <a:pt x="146573" y="29415"/>
                      </a:moveTo>
                      <a:lnTo>
                        <a:pt x="36083" y="840"/>
                      </a:lnTo>
                      <a:cubicBezTo>
                        <a:pt x="20843" y="-2970"/>
                        <a:pt x="5603" y="6555"/>
                        <a:pt x="840" y="21795"/>
                      </a:cubicBezTo>
                      <a:cubicBezTo>
                        <a:pt x="-2970" y="37035"/>
                        <a:pt x="6555" y="52275"/>
                        <a:pt x="21795" y="57038"/>
                      </a:cubicBezTo>
                      <a:lnTo>
                        <a:pt x="132285" y="85613"/>
                      </a:lnTo>
                      <a:cubicBezTo>
                        <a:pt x="134190" y="86565"/>
                        <a:pt x="137048" y="86565"/>
                        <a:pt x="139905" y="86565"/>
                      </a:cubicBezTo>
                      <a:cubicBezTo>
                        <a:pt x="152288" y="86565"/>
                        <a:pt x="164670" y="77993"/>
                        <a:pt x="167528" y="64658"/>
                      </a:cubicBezTo>
                      <a:cubicBezTo>
                        <a:pt x="171338" y="49418"/>
                        <a:pt x="161813" y="33225"/>
                        <a:pt x="146573" y="2941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1" name="Freeform 1136">
                  <a:extLst>
                    <a:ext uri="{FF2B5EF4-FFF2-40B4-BE49-F238E27FC236}">
                      <a16:creationId xmlns:a16="http://schemas.microsoft.com/office/drawing/2014/main" id="{FDEB7F7C-335E-38E2-921C-DA376C3DBC7F}"/>
                    </a:ext>
                  </a:extLst>
                </p:cNvPr>
                <p:cNvSpPr/>
                <p:nvPr/>
              </p:nvSpPr>
              <p:spPr>
                <a:xfrm>
                  <a:off x="5883408" y="3216916"/>
                  <a:ext cx="167415" cy="83707"/>
                </a:xfrm>
                <a:custGeom>
                  <a:avLst/>
                  <a:gdLst>
                    <a:gd name="connsiteX0" fmla="*/ 28463 w 167415"/>
                    <a:gd name="connsiteY0" fmla="*/ 83708 h 83707"/>
                    <a:gd name="connsiteX1" fmla="*/ 35130 w 167415"/>
                    <a:gd name="connsiteY1" fmla="*/ 82755 h 83707"/>
                    <a:gd name="connsiteX2" fmla="*/ 145620 w 167415"/>
                    <a:gd name="connsiteY2" fmla="*/ 56085 h 83707"/>
                    <a:gd name="connsiteX3" fmla="*/ 166575 w 167415"/>
                    <a:gd name="connsiteY3" fmla="*/ 21795 h 83707"/>
                    <a:gd name="connsiteX4" fmla="*/ 132285 w 167415"/>
                    <a:gd name="connsiteY4" fmla="*/ 840 h 83707"/>
                    <a:gd name="connsiteX5" fmla="*/ 21795 w 167415"/>
                    <a:gd name="connsiteY5" fmla="*/ 27510 h 83707"/>
                    <a:gd name="connsiteX6" fmla="*/ 840 w 167415"/>
                    <a:gd name="connsiteY6" fmla="*/ 61800 h 83707"/>
                    <a:gd name="connsiteX7" fmla="*/ 28463 w 167415"/>
                    <a:gd name="connsiteY7" fmla="*/ 83708 h 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15" h="83707">
                      <a:moveTo>
                        <a:pt x="28463" y="83708"/>
                      </a:moveTo>
                      <a:cubicBezTo>
                        <a:pt x="30368" y="83708"/>
                        <a:pt x="33225" y="83708"/>
                        <a:pt x="35130" y="82755"/>
                      </a:cubicBezTo>
                      <a:lnTo>
                        <a:pt x="145620" y="56085"/>
                      </a:lnTo>
                      <a:cubicBezTo>
                        <a:pt x="160860" y="52275"/>
                        <a:pt x="170385" y="37035"/>
                        <a:pt x="166575" y="21795"/>
                      </a:cubicBezTo>
                      <a:cubicBezTo>
                        <a:pt x="162765" y="6555"/>
                        <a:pt x="147525" y="-2970"/>
                        <a:pt x="132285" y="840"/>
                      </a:cubicBezTo>
                      <a:lnTo>
                        <a:pt x="21795" y="27510"/>
                      </a:lnTo>
                      <a:cubicBezTo>
                        <a:pt x="6555" y="31320"/>
                        <a:pt x="-2970" y="46560"/>
                        <a:pt x="840" y="61800"/>
                      </a:cubicBezTo>
                      <a:cubicBezTo>
                        <a:pt x="3698" y="75135"/>
                        <a:pt x="15128" y="83708"/>
                        <a:pt x="28463" y="8370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2" name="Freeform 1137">
                  <a:extLst>
                    <a:ext uri="{FF2B5EF4-FFF2-40B4-BE49-F238E27FC236}">
                      <a16:creationId xmlns:a16="http://schemas.microsoft.com/office/drawing/2014/main" id="{EA3118B9-3338-7730-8FC8-7C37CECABB0D}"/>
                    </a:ext>
                  </a:extLst>
                </p:cNvPr>
                <p:cNvSpPr/>
                <p:nvPr/>
              </p:nvSpPr>
              <p:spPr>
                <a:xfrm>
                  <a:off x="6398821" y="3278829"/>
                  <a:ext cx="112172" cy="128475"/>
                </a:xfrm>
                <a:custGeom>
                  <a:avLst/>
                  <a:gdLst>
                    <a:gd name="connsiteX0" fmla="*/ 109315 w 112172"/>
                    <a:gd name="connsiteY0" fmla="*/ 32273 h 128475"/>
                    <a:gd name="connsiteX1" fmla="*/ 108362 w 112172"/>
                    <a:gd name="connsiteY1" fmla="*/ 29415 h 128475"/>
                    <a:gd name="connsiteX2" fmla="*/ 100743 w 112172"/>
                    <a:gd name="connsiteY2" fmla="*/ 19890 h 128475"/>
                    <a:gd name="connsiteX3" fmla="*/ 100743 w 112172"/>
                    <a:gd name="connsiteY3" fmla="*/ 19890 h 128475"/>
                    <a:gd name="connsiteX4" fmla="*/ 98837 w 112172"/>
                    <a:gd name="connsiteY4" fmla="*/ 18938 h 128475"/>
                    <a:gd name="connsiteX5" fmla="*/ 91218 w 112172"/>
                    <a:gd name="connsiteY5" fmla="*/ 15128 h 128475"/>
                    <a:gd name="connsiteX6" fmla="*/ 35973 w 112172"/>
                    <a:gd name="connsiteY6" fmla="*/ 840 h 128475"/>
                    <a:gd name="connsiteX7" fmla="*/ 730 w 112172"/>
                    <a:gd name="connsiteY7" fmla="*/ 21795 h 128475"/>
                    <a:gd name="connsiteX8" fmla="*/ 5493 w 112172"/>
                    <a:gd name="connsiteY8" fmla="*/ 45608 h 128475"/>
                    <a:gd name="connsiteX9" fmla="*/ 1682 w 112172"/>
                    <a:gd name="connsiteY9" fmla="*/ 69420 h 128475"/>
                    <a:gd name="connsiteX10" fmla="*/ 37877 w 112172"/>
                    <a:gd name="connsiteY10" fmla="*/ 87518 h 128475"/>
                    <a:gd name="connsiteX11" fmla="*/ 55023 w 112172"/>
                    <a:gd name="connsiteY11" fmla="*/ 81803 h 128475"/>
                    <a:gd name="connsiteX12" fmla="*/ 55023 w 112172"/>
                    <a:gd name="connsiteY12" fmla="*/ 99900 h 128475"/>
                    <a:gd name="connsiteX13" fmla="*/ 83598 w 112172"/>
                    <a:gd name="connsiteY13" fmla="*/ 128475 h 128475"/>
                    <a:gd name="connsiteX14" fmla="*/ 112173 w 112172"/>
                    <a:gd name="connsiteY14" fmla="*/ 99900 h 128475"/>
                    <a:gd name="connsiteX15" fmla="*/ 112173 w 112172"/>
                    <a:gd name="connsiteY15" fmla="*/ 42750 h 128475"/>
                    <a:gd name="connsiteX16" fmla="*/ 112173 w 112172"/>
                    <a:gd name="connsiteY16" fmla="*/ 40845 h 128475"/>
                    <a:gd name="connsiteX17" fmla="*/ 109315 w 112172"/>
                    <a:gd name="connsiteY17" fmla="*/ 32273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172" h="128475">
                      <a:moveTo>
                        <a:pt x="109315" y="32273"/>
                      </a:moveTo>
                      <a:cubicBezTo>
                        <a:pt x="109315" y="31320"/>
                        <a:pt x="108362" y="30368"/>
                        <a:pt x="108362" y="29415"/>
                      </a:cubicBezTo>
                      <a:cubicBezTo>
                        <a:pt x="106457" y="25605"/>
                        <a:pt x="103600" y="22748"/>
                        <a:pt x="100743" y="19890"/>
                      </a:cubicBezTo>
                      <a:cubicBezTo>
                        <a:pt x="100743" y="19890"/>
                        <a:pt x="100743" y="19890"/>
                        <a:pt x="100743" y="19890"/>
                      </a:cubicBezTo>
                      <a:cubicBezTo>
                        <a:pt x="99790" y="19890"/>
                        <a:pt x="99790" y="19890"/>
                        <a:pt x="98837" y="18938"/>
                      </a:cubicBezTo>
                      <a:cubicBezTo>
                        <a:pt x="95980" y="17033"/>
                        <a:pt x="94075" y="16080"/>
                        <a:pt x="91218" y="15128"/>
                      </a:cubicBezTo>
                      <a:lnTo>
                        <a:pt x="35973" y="840"/>
                      </a:lnTo>
                      <a:cubicBezTo>
                        <a:pt x="20732" y="-2970"/>
                        <a:pt x="5493" y="6555"/>
                        <a:pt x="730" y="21795"/>
                      </a:cubicBezTo>
                      <a:cubicBezTo>
                        <a:pt x="-1175" y="30368"/>
                        <a:pt x="730" y="38940"/>
                        <a:pt x="5493" y="45608"/>
                      </a:cubicBezTo>
                      <a:cubicBezTo>
                        <a:pt x="730" y="52275"/>
                        <a:pt x="-1175" y="60848"/>
                        <a:pt x="1682" y="69420"/>
                      </a:cubicBezTo>
                      <a:cubicBezTo>
                        <a:pt x="6445" y="84660"/>
                        <a:pt x="22637" y="92280"/>
                        <a:pt x="37877" y="87518"/>
                      </a:cubicBezTo>
                      <a:lnTo>
                        <a:pt x="55023" y="81803"/>
                      </a:lnTo>
                      <a:lnTo>
                        <a:pt x="55023" y="99900"/>
                      </a:lnTo>
                      <a:cubicBezTo>
                        <a:pt x="55023" y="116093"/>
                        <a:pt x="67405" y="128475"/>
                        <a:pt x="83598" y="128475"/>
                      </a:cubicBezTo>
                      <a:cubicBezTo>
                        <a:pt x="99790" y="128475"/>
                        <a:pt x="112173" y="116093"/>
                        <a:pt x="112173" y="99900"/>
                      </a:cubicBezTo>
                      <a:lnTo>
                        <a:pt x="112173" y="42750"/>
                      </a:lnTo>
                      <a:cubicBezTo>
                        <a:pt x="112173" y="41798"/>
                        <a:pt x="112173" y="41798"/>
                        <a:pt x="112173" y="40845"/>
                      </a:cubicBezTo>
                      <a:cubicBezTo>
                        <a:pt x="111220" y="37988"/>
                        <a:pt x="111220" y="35130"/>
                        <a:pt x="109315" y="3227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200" name="Group 199">
              <a:extLst>
                <a:ext uri="{FF2B5EF4-FFF2-40B4-BE49-F238E27FC236}">
                  <a16:creationId xmlns:a16="http://schemas.microsoft.com/office/drawing/2014/main" id="{B6C43919-7568-B671-1D24-8351391CFDFE}"/>
                </a:ext>
              </a:extLst>
            </p:cNvPr>
            <p:cNvGrpSpPr/>
            <p:nvPr/>
          </p:nvGrpSpPr>
          <p:grpSpPr>
            <a:xfrm>
              <a:off x="5115713" y="3107582"/>
              <a:ext cx="550364" cy="550364"/>
              <a:chOff x="5115713" y="3107582"/>
              <a:chExt cx="550364" cy="550364"/>
            </a:xfrm>
          </p:grpSpPr>
          <p:sp>
            <p:nvSpPr>
              <p:cNvPr id="61" name="Oval 60">
                <a:extLst>
                  <a:ext uri="{FF2B5EF4-FFF2-40B4-BE49-F238E27FC236}">
                    <a16:creationId xmlns:a16="http://schemas.microsoft.com/office/drawing/2014/main" id="{126E89E4-CBA6-DCAD-B100-488E2DFDBF17}"/>
                  </a:ext>
                </a:extLst>
              </p:cNvPr>
              <p:cNvSpPr/>
              <p:nvPr/>
            </p:nvSpPr>
            <p:spPr>
              <a:xfrm>
                <a:off x="5115713" y="3107582"/>
                <a:ext cx="550364" cy="550364"/>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94" name="Group 193">
                <a:extLst>
                  <a:ext uri="{FF2B5EF4-FFF2-40B4-BE49-F238E27FC236}">
                    <a16:creationId xmlns:a16="http://schemas.microsoft.com/office/drawing/2014/main" id="{4FD78781-5266-9EE2-DF49-681A06454586}"/>
                  </a:ext>
                </a:extLst>
              </p:cNvPr>
              <p:cNvGrpSpPr>
                <a:grpSpLocks noChangeAspect="1"/>
              </p:cNvGrpSpPr>
              <p:nvPr/>
            </p:nvGrpSpPr>
            <p:grpSpPr>
              <a:xfrm>
                <a:off x="5316310" y="3249738"/>
                <a:ext cx="165566" cy="274320"/>
                <a:chOff x="13843000" y="2676525"/>
                <a:chExt cx="17751426" cy="29411613"/>
              </a:xfrm>
              <a:solidFill>
                <a:schemeClr val="tx1"/>
              </a:solidFill>
            </p:grpSpPr>
            <p:sp>
              <p:nvSpPr>
                <p:cNvPr id="195" name="Freeform 40">
                  <a:extLst>
                    <a:ext uri="{FF2B5EF4-FFF2-40B4-BE49-F238E27FC236}">
                      <a16:creationId xmlns:a16="http://schemas.microsoft.com/office/drawing/2014/main" id="{F0FF76B7-7CB0-7DA8-9283-79CBB9FE4B0B}"/>
                    </a:ext>
                  </a:extLst>
                </p:cNvPr>
                <p:cNvSpPr>
                  <a:spLocks/>
                </p:cNvSpPr>
                <p:nvPr/>
              </p:nvSpPr>
              <p:spPr bwMode="auto">
                <a:xfrm>
                  <a:off x="19584988" y="8866188"/>
                  <a:ext cx="5940425" cy="5022850"/>
                </a:xfrm>
                <a:custGeom>
                  <a:avLst/>
                  <a:gdLst>
                    <a:gd name="T0" fmla="*/ 337 w 655"/>
                    <a:gd name="T1" fmla="*/ 555 h 555"/>
                    <a:gd name="T2" fmla="*/ 609 w 655"/>
                    <a:gd name="T3" fmla="*/ 283 h 555"/>
                    <a:gd name="T4" fmla="*/ 655 w 655"/>
                    <a:gd name="T5" fmla="*/ 168 h 555"/>
                    <a:gd name="T6" fmla="*/ 486 w 655"/>
                    <a:gd name="T7" fmla="*/ 0 h 555"/>
                    <a:gd name="T8" fmla="*/ 327 w 655"/>
                    <a:gd name="T9" fmla="*/ 113 h 555"/>
                    <a:gd name="T10" fmla="*/ 169 w 655"/>
                    <a:gd name="T11" fmla="*/ 0 h 555"/>
                    <a:gd name="T12" fmla="*/ 0 w 655"/>
                    <a:gd name="T13" fmla="*/ 168 h 555"/>
                    <a:gd name="T14" fmla="*/ 60 w 655"/>
                    <a:gd name="T15" fmla="*/ 297 h 555"/>
                    <a:gd name="T16" fmla="*/ 337 w 655"/>
                    <a:gd name="T17" fmla="*/ 55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5" h="555">
                      <a:moveTo>
                        <a:pt x="337" y="555"/>
                      </a:moveTo>
                      <a:cubicBezTo>
                        <a:pt x="337" y="555"/>
                        <a:pt x="543" y="352"/>
                        <a:pt x="609" y="283"/>
                      </a:cubicBezTo>
                      <a:cubicBezTo>
                        <a:pt x="638" y="253"/>
                        <a:pt x="655" y="213"/>
                        <a:pt x="655" y="168"/>
                      </a:cubicBezTo>
                      <a:cubicBezTo>
                        <a:pt x="655" y="76"/>
                        <a:pt x="579" y="0"/>
                        <a:pt x="486" y="0"/>
                      </a:cubicBezTo>
                      <a:cubicBezTo>
                        <a:pt x="413" y="0"/>
                        <a:pt x="350" y="47"/>
                        <a:pt x="327" y="113"/>
                      </a:cubicBezTo>
                      <a:cubicBezTo>
                        <a:pt x="305" y="47"/>
                        <a:pt x="242" y="0"/>
                        <a:pt x="169" y="0"/>
                      </a:cubicBezTo>
                      <a:cubicBezTo>
                        <a:pt x="76" y="0"/>
                        <a:pt x="0" y="76"/>
                        <a:pt x="0" y="168"/>
                      </a:cubicBezTo>
                      <a:cubicBezTo>
                        <a:pt x="0" y="220"/>
                        <a:pt x="36" y="271"/>
                        <a:pt x="60" y="297"/>
                      </a:cubicBezTo>
                      <a:cubicBezTo>
                        <a:pt x="124" y="367"/>
                        <a:pt x="337" y="555"/>
                        <a:pt x="337" y="5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6" name="Freeform 41">
                  <a:extLst>
                    <a:ext uri="{FF2B5EF4-FFF2-40B4-BE49-F238E27FC236}">
                      <a16:creationId xmlns:a16="http://schemas.microsoft.com/office/drawing/2014/main" id="{EBE8BCB5-4099-B78B-DC5A-E092DE16F2C7}"/>
                    </a:ext>
                  </a:extLst>
                </p:cNvPr>
                <p:cNvSpPr>
                  <a:spLocks noEditPoints="1"/>
                </p:cNvSpPr>
                <p:nvPr/>
              </p:nvSpPr>
              <p:spPr bwMode="auto">
                <a:xfrm>
                  <a:off x="13843000" y="23680738"/>
                  <a:ext cx="17751426" cy="8407400"/>
                </a:xfrm>
                <a:custGeom>
                  <a:avLst/>
                  <a:gdLst>
                    <a:gd name="T0" fmla="*/ 1947 w 1957"/>
                    <a:gd name="T1" fmla="*/ 132 h 929"/>
                    <a:gd name="T2" fmla="*/ 1874 w 1957"/>
                    <a:gd name="T3" fmla="*/ 36 h 929"/>
                    <a:gd name="T4" fmla="*/ 1874 w 1957"/>
                    <a:gd name="T5" fmla="*/ 36 h 929"/>
                    <a:gd name="T6" fmla="*/ 1680 w 1957"/>
                    <a:gd name="T7" fmla="*/ 72 h 929"/>
                    <a:gd name="T8" fmla="*/ 1335 w 1957"/>
                    <a:gd name="T9" fmla="*/ 486 h 929"/>
                    <a:gd name="T10" fmla="*/ 1321 w 1957"/>
                    <a:gd name="T11" fmla="*/ 484 h 929"/>
                    <a:gd name="T12" fmla="*/ 1348 w 1957"/>
                    <a:gd name="T13" fmla="*/ 383 h 929"/>
                    <a:gd name="T14" fmla="*/ 1147 w 1957"/>
                    <a:gd name="T15" fmla="*/ 183 h 929"/>
                    <a:gd name="T16" fmla="*/ 773 w 1957"/>
                    <a:gd name="T17" fmla="*/ 183 h 929"/>
                    <a:gd name="T18" fmla="*/ 553 w 1957"/>
                    <a:gd name="T19" fmla="*/ 65 h 929"/>
                    <a:gd name="T20" fmla="*/ 329 w 1957"/>
                    <a:gd name="T21" fmla="*/ 59 h 929"/>
                    <a:gd name="T22" fmla="*/ 108 w 1957"/>
                    <a:gd name="T23" fmla="*/ 130 h 929"/>
                    <a:gd name="T24" fmla="*/ 95 w 1957"/>
                    <a:gd name="T25" fmla="*/ 130 h 929"/>
                    <a:gd name="T26" fmla="*/ 95 w 1957"/>
                    <a:gd name="T27" fmla="*/ 64 h 929"/>
                    <a:gd name="T28" fmla="*/ 48 w 1957"/>
                    <a:gd name="T29" fmla="*/ 16 h 929"/>
                    <a:gd name="T30" fmla="*/ 0 w 1957"/>
                    <a:gd name="T31" fmla="*/ 64 h 929"/>
                    <a:gd name="T32" fmla="*/ 0 w 1957"/>
                    <a:gd name="T33" fmla="*/ 774 h 929"/>
                    <a:gd name="T34" fmla="*/ 48 w 1957"/>
                    <a:gd name="T35" fmla="*/ 821 h 929"/>
                    <a:gd name="T36" fmla="*/ 95 w 1957"/>
                    <a:gd name="T37" fmla="*/ 774 h 929"/>
                    <a:gd name="T38" fmla="*/ 95 w 1957"/>
                    <a:gd name="T39" fmla="*/ 715 h 929"/>
                    <a:gd name="T40" fmla="*/ 281 w 1957"/>
                    <a:gd name="T41" fmla="*/ 715 h 929"/>
                    <a:gd name="T42" fmla="*/ 806 w 1957"/>
                    <a:gd name="T43" fmla="*/ 909 h 929"/>
                    <a:gd name="T44" fmla="*/ 918 w 1957"/>
                    <a:gd name="T45" fmla="*/ 929 h 929"/>
                    <a:gd name="T46" fmla="*/ 971 w 1957"/>
                    <a:gd name="T47" fmla="*/ 924 h 929"/>
                    <a:gd name="T48" fmla="*/ 1485 w 1957"/>
                    <a:gd name="T49" fmla="*/ 837 h 929"/>
                    <a:gd name="T50" fmla="*/ 1624 w 1957"/>
                    <a:gd name="T51" fmla="*/ 743 h 929"/>
                    <a:gd name="T52" fmla="*/ 1929 w 1957"/>
                    <a:gd name="T53" fmla="*/ 250 h 929"/>
                    <a:gd name="T54" fmla="*/ 1947 w 1957"/>
                    <a:gd name="T55" fmla="*/ 132 h 929"/>
                    <a:gd name="T56" fmla="*/ 1848 w 1957"/>
                    <a:gd name="T57" fmla="*/ 200 h 929"/>
                    <a:gd name="T58" fmla="*/ 1544 w 1957"/>
                    <a:gd name="T59" fmla="*/ 694 h 929"/>
                    <a:gd name="T60" fmla="*/ 1469 w 1957"/>
                    <a:gd name="T61" fmla="*/ 744 h 929"/>
                    <a:gd name="T62" fmla="*/ 955 w 1957"/>
                    <a:gd name="T63" fmla="*/ 831 h 929"/>
                    <a:gd name="T64" fmla="*/ 839 w 1957"/>
                    <a:gd name="T65" fmla="*/ 820 h 929"/>
                    <a:gd name="T66" fmla="*/ 306 w 1957"/>
                    <a:gd name="T67" fmla="*/ 623 h 929"/>
                    <a:gd name="T68" fmla="*/ 290 w 1957"/>
                    <a:gd name="T69" fmla="*/ 620 h 929"/>
                    <a:gd name="T70" fmla="*/ 95 w 1957"/>
                    <a:gd name="T71" fmla="*/ 620 h 929"/>
                    <a:gd name="T72" fmla="*/ 95 w 1957"/>
                    <a:gd name="T73" fmla="*/ 225 h 929"/>
                    <a:gd name="T74" fmla="*/ 120 w 1957"/>
                    <a:gd name="T75" fmla="*/ 225 h 929"/>
                    <a:gd name="T76" fmla="*/ 144 w 1957"/>
                    <a:gd name="T77" fmla="*/ 219 h 929"/>
                    <a:gd name="T78" fmla="*/ 344 w 1957"/>
                    <a:gd name="T79" fmla="*/ 152 h 929"/>
                    <a:gd name="T80" fmla="*/ 531 w 1957"/>
                    <a:gd name="T81" fmla="*/ 157 h 929"/>
                    <a:gd name="T82" fmla="*/ 721 w 1957"/>
                    <a:gd name="T83" fmla="*/ 264 h 929"/>
                    <a:gd name="T84" fmla="*/ 754 w 1957"/>
                    <a:gd name="T85" fmla="*/ 277 h 929"/>
                    <a:gd name="T86" fmla="*/ 1147 w 1957"/>
                    <a:gd name="T87" fmla="*/ 277 h 929"/>
                    <a:gd name="T88" fmla="*/ 1253 w 1957"/>
                    <a:gd name="T89" fmla="*/ 383 h 929"/>
                    <a:gd name="T90" fmla="*/ 1200 w 1957"/>
                    <a:gd name="T91" fmla="*/ 476 h 929"/>
                    <a:gd name="T92" fmla="*/ 1197 w 1957"/>
                    <a:gd name="T93" fmla="*/ 477 h 929"/>
                    <a:gd name="T94" fmla="*/ 1147 w 1957"/>
                    <a:gd name="T95" fmla="*/ 490 h 929"/>
                    <a:gd name="T96" fmla="*/ 751 w 1957"/>
                    <a:gd name="T97" fmla="*/ 490 h 929"/>
                    <a:gd name="T98" fmla="*/ 704 w 1957"/>
                    <a:gd name="T99" fmla="*/ 537 h 929"/>
                    <a:gd name="T100" fmla="*/ 751 w 1957"/>
                    <a:gd name="T101" fmla="*/ 584 h 929"/>
                    <a:gd name="T102" fmla="*/ 1147 w 1957"/>
                    <a:gd name="T103" fmla="*/ 584 h 929"/>
                    <a:gd name="T104" fmla="*/ 1230 w 1957"/>
                    <a:gd name="T105" fmla="*/ 566 h 929"/>
                    <a:gd name="T106" fmla="*/ 1347 w 1957"/>
                    <a:gd name="T107" fmla="*/ 584 h 929"/>
                    <a:gd name="T108" fmla="*/ 1391 w 1957"/>
                    <a:gd name="T109" fmla="*/ 567 h 929"/>
                    <a:gd name="T110" fmla="*/ 1753 w 1957"/>
                    <a:gd name="T111" fmla="*/ 132 h 929"/>
                    <a:gd name="T112" fmla="*/ 1827 w 1957"/>
                    <a:gd name="T113" fmla="*/ 119 h 929"/>
                    <a:gd name="T114" fmla="*/ 1827 w 1957"/>
                    <a:gd name="T115" fmla="*/ 119 h 929"/>
                    <a:gd name="T116" fmla="*/ 1855 w 1957"/>
                    <a:gd name="T117" fmla="*/ 155 h 929"/>
                    <a:gd name="T118" fmla="*/ 1848 w 1957"/>
                    <a:gd name="T119" fmla="*/ 20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7" h="929">
                      <a:moveTo>
                        <a:pt x="1947" y="132"/>
                      </a:moveTo>
                      <a:cubicBezTo>
                        <a:pt x="1936" y="91"/>
                        <a:pt x="1911" y="57"/>
                        <a:pt x="1874" y="36"/>
                      </a:cubicBezTo>
                      <a:cubicBezTo>
                        <a:pt x="1874" y="36"/>
                        <a:pt x="1874" y="36"/>
                        <a:pt x="1874" y="36"/>
                      </a:cubicBezTo>
                      <a:cubicBezTo>
                        <a:pt x="1809" y="0"/>
                        <a:pt x="1728" y="14"/>
                        <a:pt x="1680" y="72"/>
                      </a:cubicBezTo>
                      <a:cubicBezTo>
                        <a:pt x="1335" y="486"/>
                        <a:pt x="1335" y="486"/>
                        <a:pt x="1335" y="486"/>
                      </a:cubicBezTo>
                      <a:cubicBezTo>
                        <a:pt x="1321" y="484"/>
                        <a:pt x="1321" y="484"/>
                        <a:pt x="1321" y="484"/>
                      </a:cubicBezTo>
                      <a:cubicBezTo>
                        <a:pt x="1338" y="455"/>
                        <a:pt x="1348" y="420"/>
                        <a:pt x="1348" y="383"/>
                      </a:cubicBezTo>
                      <a:cubicBezTo>
                        <a:pt x="1348" y="273"/>
                        <a:pt x="1258" y="183"/>
                        <a:pt x="1147" y="183"/>
                      </a:cubicBezTo>
                      <a:cubicBezTo>
                        <a:pt x="773" y="183"/>
                        <a:pt x="773" y="183"/>
                        <a:pt x="773" y="183"/>
                      </a:cubicBezTo>
                      <a:cubicBezTo>
                        <a:pt x="709" y="124"/>
                        <a:pt x="635" y="85"/>
                        <a:pt x="553" y="65"/>
                      </a:cubicBezTo>
                      <a:cubicBezTo>
                        <a:pt x="483" y="49"/>
                        <a:pt x="408" y="47"/>
                        <a:pt x="329" y="59"/>
                      </a:cubicBezTo>
                      <a:cubicBezTo>
                        <a:pt x="222" y="76"/>
                        <a:pt x="138" y="115"/>
                        <a:pt x="108" y="130"/>
                      </a:cubicBezTo>
                      <a:cubicBezTo>
                        <a:pt x="95" y="130"/>
                        <a:pt x="95" y="130"/>
                        <a:pt x="95" y="130"/>
                      </a:cubicBezTo>
                      <a:cubicBezTo>
                        <a:pt x="95" y="64"/>
                        <a:pt x="95" y="64"/>
                        <a:pt x="95" y="64"/>
                      </a:cubicBezTo>
                      <a:cubicBezTo>
                        <a:pt x="95" y="38"/>
                        <a:pt x="74" y="16"/>
                        <a:pt x="48" y="16"/>
                      </a:cubicBezTo>
                      <a:cubicBezTo>
                        <a:pt x="22" y="16"/>
                        <a:pt x="0" y="38"/>
                        <a:pt x="0" y="64"/>
                      </a:cubicBezTo>
                      <a:cubicBezTo>
                        <a:pt x="0" y="774"/>
                        <a:pt x="0" y="774"/>
                        <a:pt x="0" y="774"/>
                      </a:cubicBezTo>
                      <a:cubicBezTo>
                        <a:pt x="0" y="800"/>
                        <a:pt x="22" y="821"/>
                        <a:pt x="48" y="821"/>
                      </a:cubicBezTo>
                      <a:cubicBezTo>
                        <a:pt x="74" y="821"/>
                        <a:pt x="95" y="800"/>
                        <a:pt x="95" y="774"/>
                      </a:cubicBezTo>
                      <a:cubicBezTo>
                        <a:pt x="95" y="715"/>
                        <a:pt x="95" y="715"/>
                        <a:pt x="95" y="715"/>
                      </a:cubicBezTo>
                      <a:cubicBezTo>
                        <a:pt x="281" y="715"/>
                        <a:pt x="281" y="715"/>
                        <a:pt x="281" y="715"/>
                      </a:cubicBezTo>
                      <a:cubicBezTo>
                        <a:pt x="806" y="909"/>
                        <a:pt x="806" y="909"/>
                        <a:pt x="806" y="909"/>
                      </a:cubicBezTo>
                      <a:cubicBezTo>
                        <a:pt x="842" y="922"/>
                        <a:pt x="880" y="929"/>
                        <a:pt x="918" y="929"/>
                      </a:cubicBezTo>
                      <a:cubicBezTo>
                        <a:pt x="935" y="929"/>
                        <a:pt x="953" y="927"/>
                        <a:pt x="971" y="924"/>
                      </a:cubicBezTo>
                      <a:cubicBezTo>
                        <a:pt x="1485" y="837"/>
                        <a:pt x="1485" y="837"/>
                        <a:pt x="1485" y="837"/>
                      </a:cubicBezTo>
                      <a:cubicBezTo>
                        <a:pt x="1543" y="828"/>
                        <a:pt x="1593" y="793"/>
                        <a:pt x="1624" y="743"/>
                      </a:cubicBezTo>
                      <a:cubicBezTo>
                        <a:pt x="1929" y="250"/>
                        <a:pt x="1929" y="250"/>
                        <a:pt x="1929" y="250"/>
                      </a:cubicBezTo>
                      <a:cubicBezTo>
                        <a:pt x="1951" y="214"/>
                        <a:pt x="1957" y="172"/>
                        <a:pt x="1947" y="132"/>
                      </a:cubicBezTo>
                      <a:close/>
                      <a:moveTo>
                        <a:pt x="1848" y="200"/>
                      </a:moveTo>
                      <a:cubicBezTo>
                        <a:pt x="1544" y="694"/>
                        <a:pt x="1544" y="694"/>
                        <a:pt x="1544" y="694"/>
                      </a:cubicBezTo>
                      <a:cubicBezTo>
                        <a:pt x="1527" y="720"/>
                        <a:pt x="1500" y="739"/>
                        <a:pt x="1469" y="744"/>
                      </a:cubicBezTo>
                      <a:cubicBezTo>
                        <a:pt x="955" y="831"/>
                        <a:pt x="955" y="831"/>
                        <a:pt x="955" y="831"/>
                      </a:cubicBezTo>
                      <a:cubicBezTo>
                        <a:pt x="916" y="838"/>
                        <a:pt x="876" y="834"/>
                        <a:pt x="839" y="820"/>
                      </a:cubicBezTo>
                      <a:cubicBezTo>
                        <a:pt x="306" y="623"/>
                        <a:pt x="306" y="623"/>
                        <a:pt x="306" y="623"/>
                      </a:cubicBezTo>
                      <a:cubicBezTo>
                        <a:pt x="301" y="621"/>
                        <a:pt x="296" y="620"/>
                        <a:pt x="290" y="620"/>
                      </a:cubicBezTo>
                      <a:cubicBezTo>
                        <a:pt x="95" y="620"/>
                        <a:pt x="95" y="620"/>
                        <a:pt x="95" y="620"/>
                      </a:cubicBezTo>
                      <a:cubicBezTo>
                        <a:pt x="95" y="225"/>
                        <a:pt x="95" y="225"/>
                        <a:pt x="95" y="225"/>
                      </a:cubicBezTo>
                      <a:cubicBezTo>
                        <a:pt x="120" y="225"/>
                        <a:pt x="120" y="225"/>
                        <a:pt x="120" y="225"/>
                      </a:cubicBezTo>
                      <a:cubicBezTo>
                        <a:pt x="128" y="225"/>
                        <a:pt x="136" y="223"/>
                        <a:pt x="144" y="219"/>
                      </a:cubicBezTo>
                      <a:cubicBezTo>
                        <a:pt x="144" y="218"/>
                        <a:pt x="229" y="171"/>
                        <a:pt x="344" y="152"/>
                      </a:cubicBezTo>
                      <a:cubicBezTo>
                        <a:pt x="410" y="142"/>
                        <a:pt x="473" y="144"/>
                        <a:pt x="531" y="157"/>
                      </a:cubicBezTo>
                      <a:cubicBezTo>
                        <a:pt x="602" y="174"/>
                        <a:pt x="666" y="210"/>
                        <a:pt x="721" y="264"/>
                      </a:cubicBezTo>
                      <a:cubicBezTo>
                        <a:pt x="730" y="272"/>
                        <a:pt x="742" y="277"/>
                        <a:pt x="754" y="277"/>
                      </a:cubicBezTo>
                      <a:cubicBezTo>
                        <a:pt x="1147" y="277"/>
                        <a:pt x="1147" y="277"/>
                        <a:pt x="1147" y="277"/>
                      </a:cubicBezTo>
                      <a:cubicBezTo>
                        <a:pt x="1205" y="277"/>
                        <a:pt x="1253" y="325"/>
                        <a:pt x="1253" y="383"/>
                      </a:cubicBezTo>
                      <a:cubicBezTo>
                        <a:pt x="1253" y="423"/>
                        <a:pt x="1232" y="457"/>
                        <a:pt x="1200" y="476"/>
                      </a:cubicBezTo>
                      <a:cubicBezTo>
                        <a:pt x="1199" y="476"/>
                        <a:pt x="1198" y="476"/>
                        <a:pt x="1197" y="477"/>
                      </a:cubicBezTo>
                      <a:cubicBezTo>
                        <a:pt x="1182" y="485"/>
                        <a:pt x="1165" y="490"/>
                        <a:pt x="1147" y="490"/>
                      </a:cubicBezTo>
                      <a:cubicBezTo>
                        <a:pt x="751" y="490"/>
                        <a:pt x="751" y="490"/>
                        <a:pt x="751" y="490"/>
                      </a:cubicBezTo>
                      <a:cubicBezTo>
                        <a:pt x="725" y="490"/>
                        <a:pt x="704" y="511"/>
                        <a:pt x="704" y="537"/>
                      </a:cubicBezTo>
                      <a:cubicBezTo>
                        <a:pt x="704" y="563"/>
                        <a:pt x="725" y="584"/>
                        <a:pt x="751" y="584"/>
                      </a:cubicBezTo>
                      <a:cubicBezTo>
                        <a:pt x="1147" y="584"/>
                        <a:pt x="1147" y="584"/>
                        <a:pt x="1147" y="584"/>
                      </a:cubicBezTo>
                      <a:cubicBezTo>
                        <a:pt x="1177" y="584"/>
                        <a:pt x="1205" y="578"/>
                        <a:pt x="1230" y="566"/>
                      </a:cubicBezTo>
                      <a:cubicBezTo>
                        <a:pt x="1347" y="584"/>
                        <a:pt x="1347" y="584"/>
                        <a:pt x="1347" y="584"/>
                      </a:cubicBezTo>
                      <a:cubicBezTo>
                        <a:pt x="1364" y="586"/>
                        <a:pt x="1380" y="580"/>
                        <a:pt x="1391" y="567"/>
                      </a:cubicBezTo>
                      <a:cubicBezTo>
                        <a:pt x="1753" y="132"/>
                        <a:pt x="1753" y="132"/>
                        <a:pt x="1753" y="132"/>
                      </a:cubicBezTo>
                      <a:cubicBezTo>
                        <a:pt x="1771" y="110"/>
                        <a:pt x="1802" y="105"/>
                        <a:pt x="1827" y="119"/>
                      </a:cubicBezTo>
                      <a:cubicBezTo>
                        <a:pt x="1827" y="119"/>
                        <a:pt x="1827" y="119"/>
                        <a:pt x="1827" y="119"/>
                      </a:cubicBezTo>
                      <a:cubicBezTo>
                        <a:pt x="1841" y="127"/>
                        <a:pt x="1851" y="140"/>
                        <a:pt x="1855" y="155"/>
                      </a:cubicBezTo>
                      <a:cubicBezTo>
                        <a:pt x="1859" y="171"/>
                        <a:pt x="1857" y="187"/>
                        <a:pt x="1848" y="20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7" name="Freeform 42">
                  <a:extLst>
                    <a:ext uri="{FF2B5EF4-FFF2-40B4-BE49-F238E27FC236}">
                      <a16:creationId xmlns:a16="http://schemas.microsoft.com/office/drawing/2014/main" id="{EA17C070-AEC8-D321-633A-046135B78A82}"/>
                    </a:ext>
                  </a:extLst>
                </p:cNvPr>
                <p:cNvSpPr>
                  <a:spLocks noEditPoints="1"/>
                </p:cNvSpPr>
                <p:nvPr/>
              </p:nvSpPr>
              <p:spPr bwMode="auto">
                <a:xfrm>
                  <a:off x="15865475" y="2676525"/>
                  <a:ext cx="13660438" cy="18634075"/>
                </a:xfrm>
                <a:custGeom>
                  <a:avLst/>
                  <a:gdLst>
                    <a:gd name="T0" fmla="*/ 186 w 1506"/>
                    <a:gd name="T1" fmla="*/ 2059 h 2059"/>
                    <a:gd name="T2" fmla="*/ 1320 w 1506"/>
                    <a:gd name="T3" fmla="*/ 2059 h 2059"/>
                    <a:gd name="T4" fmla="*/ 1506 w 1506"/>
                    <a:gd name="T5" fmla="*/ 1873 h 2059"/>
                    <a:gd name="T6" fmla="*/ 1506 w 1506"/>
                    <a:gd name="T7" fmla="*/ 186 h 2059"/>
                    <a:gd name="T8" fmla="*/ 1320 w 1506"/>
                    <a:gd name="T9" fmla="*/ 0 h 2059"/>
                    <a:gd name="T10" fmla="*/ 186 w 1506"/>
                    <a:gd name="T11" fmla="*/ 0 h 2059"/>
                    <a:gd name="T12" fmla="*/ 0 w 1506"/>
                    <a:gd name="T13" fmla="*/ 186 h 2059"/>
                    <a:gd name="T14" fmla="*/ 0 w 1506"/>
                    <a:gd name="T15" fmla="*/ 1873 h 2059"/>
                    <a:gd name="T16" fmla="*/ 186 w 1506"/>
                    <a:gd name="T17" fmla="*/ 2059 h 2059"/>
                    <a:gd name="T18" fmla="*/ 94 w 1506"/>
                    <a:gd name="T19" fmla="*/ 186 h 2059"/>
                    <a:gd name="T20" fmla="*/ 186 w 1506"/>
                    <a:gd name="T21" fmla="*/ 95 h 2059"/>
                    <a:gd name="T22" fmla="*/ 1320 w 1506"/>
                    <a:gd name="T23" fmla="*/ 95 h 2059"/>
                    <a:gd name="T24" fmla="*/ 1412 w 1506"/>
                    <a:gd name="T25" fmla="*/ 186 h 2059"/>
                    <a:gd name="T26" fmla="*/ 1412 w 1506"/>
                    <a:gd name="T27" fmla="*/ 1873 h 2059"/>
                    <a:gd name="T28" fmla="*/ 1320 w 1506"/>
                    <a:gd name="T29" fmla="*/ 1965 h 2059"/>
                    <a:gd name="T30" fmla="*/ 186 w 1506"/>
                    <a:gd name="T31" fmla="*/ 1965 h 2059"/>
                    <a:gd name="T32" fmla="*/ 94 w 1506"/>
                    <a:gd name="T33" fmla="*/ 1873 h 2059"/>
                    <a:gd name="T34" fmla="*/ 94 w 1506"/>
                    <a:gd name="T35" fmla="*/ 18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6" h="2059">
                      <a:moveTo>
                        <a:pt x="186" y="2059"/>
                      </a:moveTo>
                      <a:cubicBezTo>
                        <a:pt x="1320" y="2059"/>
                        <a:pt x="1320" y="2059"/>
                        <a:pt x="1320" y="2059"/>
                      </a:cubicBezTo>
                      <a:cubicBezTo>
                        <a:pt x="1423" y="2059"/>
                        <a:pt x="1506" y="1976"/>
                        <a:pt x="1506" y="1873"/>
                      </a:cubicBezTo>
                      <a:cubicBezTo>
                        <a:pt x="1506" y="186"/>
                        <a:pt x="1506" y="186"/>
                        <a:pt x="1506" y="186"/>
                      </a:cubicBezTo>
                      <a:cubicBezTo>
                        <a:pt x="1506" y="84"/>
                        <a:pt x="1423" y="0"/>
                        <a:pt x="1320" y="0"/>
                      </a:cubicBezTo>
                      <a:cubicBezTo>
                        <a:pt x="186" y="0"/>
                        <a:pt x="186" y="0"/>
                        <a:pt x="186" y="0"/>
                      </a:cubicBezTo>
                      <a:cubicBezTo>
                        <a:pt x="83" y="0"/>
                        <a:pt x="0" y="84"/>
                        <a:pt x="0" y="186"/>
                      </a:cubicBezTo>
                      <a:cubicBezTo>
                        <a:pt x="0" y="1873"/>
                        <a:pt x="0" y="1873"/>
                        <a:pt x="0" y="1873"/>
                      </a:cubicBezTo>
                      <a:cubicBezTo>
                        <a:pt x="0" y="1976"/>
                        <a:pt x="83" y="2059"/>
                        <a:pt x="186" y="2059"/>
                      </a:cubicBezTo>
                      <a:close/>
                      <a:moveTo>
                        <a:pt x="94" y="186"/>
                      </a:moveTo>
                      <a:cubicBezTo>
                        <a:pt x="94" y="136"/>
                        <a:pt x="136" y="95"/>
                        <a:pt x="186" y="95"/>
                      </a:cubicBezTo>
                      <a:cubicBezTo>
                        <a:pt x="1320" y="95"/>
                        <a:pt x="1320" y="95"/>
                        <a:pt x="1320" y="95"/>
                      </a:cubicBezTo>
                      <a:cubicBezTo>
                        <a:pt x="1370" y="95"/>
                        <a:pt x="1412" y="136"/>
                        <a:pt x="1412" y="186"/>
                      </a:cubicBezTo>
                      <a:cubicBezTo>
                        <a:pt x="1412" y="1873"/>
                        <a:pt x="1412" y="1873"/>
                        <a:pt x="1412" y="1873"/>
                      </a:cubicBezTo>
                      <a:cubicBezTo>
                        <a:pt x="1412" y="1924"/>
                        <a:pt x="1370" y="1965"/>
                        <a:pt x="1320" y="1965"/>
                      </a:cubicBezTo>
                      <a:cubicBezTo>
                        <a:pt x="186" y="1965"/>
                        <a:pt x="186" y="1965"/>
                        <a:pt x="186" y="1965"/>
                      </a:cubicBezTo>
                      <a:cubicBezTo>
                        <a:pt x="136" y="1965"/>
                        <a:pt x="94" y="1924"/>
                        <a:pt x="94" y="1873"/>
                      </a:cubicBezTo>
                      <a:lnTo>
                        <a:pt x="94" y="186"/>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8" name="Freeform 43">
                  <a:extLst>
                    <a:ext uri="{FF2B5EF4-FFF2-40B4-BE49-F238E27FC236}">
                      <a16:creationId xmlns:a16="http://schemas.microsoft.com/office/drawing/2014/main" id="{CD48A370-81AD-5840-33BC-05637F12430B}"/>
                    </a:ext>
                  </a:extLst>
                </p:cNvPr>
                <p:cNvSpPr>
                  <a:spLocks noEditPoints="1"/>
                </p:cNvSpPr>
                <p:nvPr/>
              </p:nvSpPr>
              <p:spPr bwMode="auto">
                <a:xfrm>
                  <a:off x="17389475" y="4921250"/>
                  <a:ext cx="10612438" cy="12914313"/>
                </a:xfrm>
                <a:custGeom>
                  <a:avLst/>
                  <a:gdLst>
                    <a:gd name="T0" fmla="*/ 6685 w 6685"/>
                    <a:gd name="T1" fmla="*/ 0 h 8135"/>
                    <a:gd name="T2" fmla="*/ 0 w 6685"/>
                    <a:gd name="T3" fmla="*/ 0 h 8135"/>
                    <a:gd name="T4" fmla="*/ 0 w 6685"/>
                    <a:gd name="T5" fmla="*/ 8135 h 8135"/>
                    <a:gd name="T6" fmla="*/ 6685 w 6685"/>
                    <a:gd name="T7" fmla="*/ 8135 h 8135"/>
                    <a:gd name="T8" fmla="*/ 6685 w 6685"/>
                    <a:gd name="T9" fmla="*/ 0 h 8135"/>
                    <a:gd name="T10" fmla="*/ 6291 w 6685"/>
                    <a:gd name="T11" fmla="*/ 7741 h 8135"/>
                    <a:gd name="T12" fmla="*/ 394 w 6685"/>
                    <a:gd name="T13" fmla="*/ 7741 h 8135"/>
                    <a:gd name="T14" fmla="*/ 394 w 6685"/>
                    <a:gd name="T15" fmla="*/ 387 h 8135"/>
                    <a:gd name="T16" fmla="*/ 6291 w 6685"/>
                    <a:gd name="T17" fmla="*/ 387 h 8135"/>
                    <a:gd name="T18" fmla="*/ 6291 w 6685"/>
                    <a:gd name="T19" fmla="*/ 7741 h 8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85" h="8135">
                      <a:moveTo>
                        <a:pt x="6685" y="0"/>
                      </a:moveTo>
                      <a:lnTo>
                        <a:pt x="0" y="0"/>
                      </a:lnTo>
                      <a:lnTo>
                        <a:pt x="0" y="8135"/>
                      </a:lnTo>
                      <a:lnTo>
                        <a:pt x="6685" y="8135"/>
                      </a:lnTo>
                      <a:lnTo>
                        <a:pt x="6685" y="0"/>
                      </a:lnTo>
                      <a:close/>
                      <a:moveTo>
                        <a:pt x="6291" y="7741"/>
                      </a:moveTo>
                      <a:lnTo>
                        <a:pt x="394" y="7741"/>
                      </a:lnTo>
                      <a:lnTo>
                        <a:pt x="394" y="387"/>
                      </a:lnTo>
                      <a:lnTo>
                        <a:pt x="6291" y="387"/>
                      </a:lnTo>
                      <a:lnTo>
                        <a:pt x="6291" y="77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9" name="Oval 44">
                  <a:extLst>
                    <a:ext uri="{FF2B5EF4-FFF2-40B4-BE49-F238E27FC236}">
                      <a16:creationId xmlns:a16="http://schemas.microsoft.com/office/drawing/2014/main" id="{3C4CFB04-4E86-1818-DF07-87A36707F7F7}"/>
                    </a:ext>
                  </a:extLst>
                </p:cNvPr>
                <p:cNvSpPr>
                  <a:spLocks noChangeArrowheads="1"/>
                </p:cNvSpPr>
                <p:nvPr/>
              </p:nvSpPr>
              <p:spPr bwMode="auto">
                <a:xfrm>
                  <a:off x="22024975" y="18576925"/>
                  <a:ext cx="1341438" cy="1339850"/>
                </a:xfrm>
                <a:prstGeom prst="ellipse">
                  <a:avLst/>
                </a:pr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spTree>
    <p:extLst>
      <p:ext uri="{BB962C8B-B14F-4D97-AF65-F5344CB8AC3E}">
        <p14:creationId xmlns:p14="http://schemas.microsoft.com/office/powerpoint/2010/main" val="145283383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descr="Men looking at a hologram of a train&#10;&#10;Description automatically generated">
            <a:extLst>
              <a:ext uri="{FF2B5EF4-FFF2-40B4-BE49-F238E27FC236}">
                <a16:creationId xmlns:a16="http://schemas.microsoft.com/office/drawing/2014/main" id="{721AC214-8BDC-137F-4D2F-671F34E485A8}"/>
              </a:ext>
            </a:extLst>
          </p:cNvPr>
          <p:cNvPicPr>
            <a:picLocks noChangeAspect="1"/>
          </p:cNvPicPr>
          <p:nvPr/>
        </p:nvPicPr>
        <p:blipFill rotWithShape="1">
          <a:blip r:embed="rId3">
            <a:extLst>
              <a:ext uri="{28A0092B-C50C-407E-A947-70E740481C1C}">
                <a14:useLocalDpi xmlns:a14="http://schemas.microsoft.com/office/drawing/2010/main" val="0"/>
              </a:ext>
            </a:extLst>
          </a:blip>
          <a:srcRect l="1637" t="1" r="24900" b="36729"/>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0" y="0"/>
            <a:ext cx="9143998" cy="5143500"/>
          </a:xfrm>
          <a:prstGeom prst="rect">
            <a:avLst/>
          </a:prstGeom>
          <a:gradFill>
            <a:gsLst>
              <a:gs pos="0">
                <a:srgbClr val="000000">
                  <a:alpha val="0"/>
                </a:srgbClr>
              </a:gs>
              <a:gs pos="66000">
                <a:schemeClr val="tx1"/>
              </a:gs>
              <a:gs pos="38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398571"/>
          </a:xfrm>
        </p:spPr>
        <p:txBody>
          <a:bodyPr rtlCol="0"/>
          <a:lstStyle/>
          <a:p>
            <a:pPr rtl="0"/>
            <a:r>
              <a:rPr lang="ja-jp">
                <a:solidFill>
                  <a:schemeClr val="bg1"/>
                </a:solidFill>
                <a:ea typeface="Meiryo" panose="020B0604030504040204" pitchFamily="34" charset="-128"/>
              </a:rPr>
              <a:t>機械エンジニアの現在のスキル</a:t>
            </a:r>
          </a:p>
        </p:txBody>
      </p:sp>
      <p:sp>
        <p:nvSpPr>
          <p:cNvPr id="7" name="TextBox 6">
            <a:extLst>
              <a:ext uri="{FF2B5EF4-FFF2-40B4-BE49-F238E27FC236}">
                <a16:creationId xmlns:a16="http://schemas.microsoft.com/office/drawing/2014/main" id="{277A731B-B95A-CF9C-C309-A461CDA2A135}"/>
              </a:ext>
            </a:extLst>
          </p:cNvPr>
          <p:cNvSpPr txBox="1"/>
          <p:nvPr/>
        </p:nvSpPr>
        <p:spPr>
          <a:xfrm>
            <a:off x="368300" y="1254573"/>
            <a:ext cx="5353232" cy="670953"/>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機械エンジニアは現在、新規/既存の製品や機械・工具の調査、計画、設計、開発、テスト、継続的な改善、</a:t>
            </a:r>
            <a:br>
              <a:rPr lang="en-US" altLang="ja-JP" sz="1600" b="1" dirty="0">
                <a:solidFill>
                  <a:schemeClr val="bg1"/>
                </a:solidFill>
                <a:ea typeface="Meiryo" panose="020B0604030504040204" pitchFamily="34" charset="-128"/>
                <a:cs typeface="Arial"/>
              </a:rPr>
            </a:br>
            <a:r>
              <a:rPr lang="ja-jp" sz="1600" b="1" dirty="0">
                <a:solidFill>
                  <a:schemeClr val="bg1"/>
                </a:solidFill>
                <a:ea typeface="Meiryo" panose="020B0604030504040204" pitchFamily="34" charset="-128"/>
                <a:cs typeface="Arial"/>
              </a:rPr>
              <a:t>再設計を担っています。 </a:t>
            </a: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2886425" cy="199285"/>
            <a:chOff x="374301" y="2228965"/>
            <a:chExt cx="2886425" cy="199285"/>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CAD/CAM/シミュレーション </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9285"/>
            <a:chOff x="374301" y="2766666"/>
            <a:chExt cx="2886425" cy="199285"/>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解析ソフトウェア</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9285"/>
            <a:chOff x="374301" y="3288692"/>
            <a:chExt cx="2886425" cy="199285"/>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ERP ソフトウェア</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9285"/>
            <a:chOff x="374301" y="3810470"/>
            <a:chExt cx="2886425" cy="199285"/>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プログラミング ツール</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199285"/>
            <a:chOff x="374301" y="4332743"/>
            <a:chExt cx="2886425" cy="199285"/>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財務解析ソフトウェア</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407227622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a:extLst>
              <a:ext uri="{28A0092B-C50C-407E-A947-70E740481C1C}">
                <a14:useLocalDpi xmlns:a14="http://schemas.microsoft.com/office/drawing/2010/main" val="0"/>
              </a:ext>
            </a:extLst>
          </a:blip>
          <a:srcRect t="32331" r="22664" b="9667"/>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0"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398571"/>
          </a:xfrm>
        </p:spPr>
        <p:txBody>
          <a:bodyPr rtlCol="0"/>
          <a:lstStyle/>
          <a:p>
            <a:pPr rtl="0"/>
            <a:r>
              <a:rPr lang="ja-jp">
                <a:solidFill>
                  <a:schemeClr val="bg1"/>
                </a:solidFill>
                <a:ea typeface="Meiryo" panose="020B0604030504040204" pitchFamily="34" charset="-128"/>
              </a:rPr>
              <a:t>機械エンジニアの将来的なスキル</a:t>
            </a: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54573"/>
            <a:ext cx="5513389" cy="664797"/>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機械エンジニアは将来的に、製造容易性設計（DfM）の手法で設計された、さらに</a:t>
            </a:r>
            <a:r>
              <a:rPr lang="ja-JP" altLang="en-US" sz="1600" b="1" dirty="0">
                <a:solidFill>
                  <a:schemeClr val="bg1"/>
                </a:solidFill>
                <a:ea typeface="Meiryo" panose="020B0604030504040204" pitchFamily="34" charset="-128"/>
                <a:cs typeface="Arial"/>
              </a:rPr>
              <a:t>持続可能な方法</a:t>
            </a:r>
            <a:r>
              <a:rPr lang="ja-jp" sz="1600" b="1" dirty="0">
                <a:solidFill>
                  <a:schemeClr val="bg1"/>
                </a:solidFill>
                <a:ea typeface="Meiryo" panose="020B0604030504040204" pitchFamily="34" charset="-128"/>
                <a:cs typeface="Arial"/>
              </a:rPr>
              <a:t>でサステナブルな製品を開発する上で、重要な役割を担うようになります。 </a:t>
            </a: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2886425" cy="193899"/>
            <a:chOff x="374301" y="2228965"/>
            <a:chExt cx="2886425" cy="193899"/>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3899"/>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CAD/CAM/CAE</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9285"/>
            <a:chOff x="374301" y="2766666"/>
            <a:chExt cx="2886425" cy="199285"/>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PCB ソフトウェア</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9285"/>
            <a:chOff x="374301" y="3288692"/>
            <a:chExt cx="2886425" cy="199285"/>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PLM ソフトウェア</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9285"/>
            <a:chOff x="374301" y="3810470"/>
            <a:chExt cx="2886425" cy="199285"/>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プログラミング技術</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199285"/>
            <a:chOff x="374301" y="4332743"/>
            <a:chExt cx="2886425" cy="199285"/>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ジェネレーティブ デザイン</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9" name="Group 48">
            <a:extLst>
              <a:ext uri="{FF2B5EF4-FFF2-40B4-BE49-F238E27FC236}">
                <a16:creationId xmlns:a16="http://schemas.microsoft.com/office/drawing/2014/main" id="{B95B6DC0-AE22-942E-D8D8-DC870E1F494C}"/>
              </a:ext>
            </a:extLst>
          </p:cNvPr>
          <p:cNvGrpSpPr/>
          <p:nvPr/>
        </p:nvGrpSpPr>
        <p:grpSpPr>
          <a:xfrm>
            <a:off x="3546566" y="2424205"/>
            <a:ext cx="2886425" cy="199285"/>
            <a:chOff x="374301" y="2228965"/>
            <a:chExt cx="2886425" cy="199285"/>
          </a:xfrm>
        </p:grpSpPr>
        <p:sp>
          <p:nvSpPr>
            <p:cNvPr id="70" name="TextBox 69">
              <a:extLst>
                <a:ext uri="{FF2B5EF4-FFF2-40B4-BE49-F238E27FC236}">
                  <a16:creationId xmlns:a16="http://schemas.microsoft.com/office/drawing/2014/main" id="{31C2C43D-EFB6-1A68-B1BF-ECA0A1EDFBAA}"/>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デジタル スキル</a:t>
              </a:r>
            </a:p>
          </p:txBody>
        </p:sp>
        <p:grpSp>
          <p:nvGrpSpPr>
            <p:cNvPr id="71" name="Group 70">
              <a:extLst>
                <a:ext uri="{FF2B5EF4-FFF2-40B4-BE49-F238E27FC236}">
                  <a16:creationId xmlns:a16="http://schemas.microsoft.com/office/drawing/2014/main" id="{593842F7-1099-240B-DD7A-F7A45D405BFF}"/>
                </a:ext>
              </a:extLst>
            </p:cNvPr>
            <p:cNvGrpSpPr/>
            <p:nvPr/>
          </p:nvGrpSpPr>
          <p:grpSpPr>
            <a:xfrm>
              <a:off x="374301" y="2234287"/>
              <a:ext cx="182880" cy="183255"/>
              <a:chOff x="5072063" y="2164880"/>
              <a:chExt cx="182880" cy="183255"/>
            </a:xfrm>
          </p:grpSpPr>
          <p:sp>
            <p:nvSpPr>
              <p:cNvPr id="72" name="Freeform 257">
                <a:extLst>
                  <a:ext uri="{FF2B5EF4-FFF2-40B4-BE49-F238E27FC236}">
                    <a16:creationId xmlns:a16="http://schemas.microsoft.com/office/drawing/2014/main" id="{D74A4B1C-EBDA-F899-D8BC-E0F9BAFC03E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73" name="Freeform 258">
                <a:extLst>
                  <a:ext uri="{FF2B5EF4-FFF2-40B4-BE49-F238E27FC236}">
                    <a16:creationId xmlns:a16="http://schemas.microsoft.com/office/drawing/2014/main" id="{B00F1D89-6116-4C12-D0DD-45EA91AFEAC1}"/>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0" name="Group 49">
            <a:extLst>
              <a:ext uri="{FF2B5EF4-FFF2-40B4-BE49-F238E27FC236}">
                <a16:creationId xmlns:a16="http://schemas.microsoft.com/office/drawing/2014/main" id="{0B3795BA-2296-FF36-C9C2-53DDD9147802}"/>
              </a:ext>
            </a:extLst>
          </p:cNvPr>
          <p:cNvGrpSpPr/>
          <p:nvPr/>
        </p:nvGrpSpPr>
        <p:grpSpPr>
          <a:xfrm>
            <a:off x="3546566" y="2901339"/>
            <a:ext cx="2886425" cy="199285"/>
            <a:chOff x="374301" y="2766666"/>
            <a:chExt cx="2886425" cy="199285"/>
          </a:xfrm>
        </p:grpSpPr>
        <p:sp>
          <p:nvSpPr>
            <p:cNvPr id="66" name="TextBox 65">
              <a:extLst>
                <a:ext uri="{FF2B5EF4-FFF2-40B4-BE49-F238E27FC236}">
                  <a16:creationId xmlns:a16="http://schemas.microsoft.com/office/drawing/2014/main" id="{64B9E74A-3C30-23ED-C54A-34CE09C1195B}"/>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DfM の原則</a:t>
              </a:r>
            </a:p>
          </p:txBody>
        </p:sp>
        <p:grpSp>
          <p:nvGrpSpPr>
            <p:cNvPr id="67" name="Group 66">
              <a:extLst>
                <a:ext uri="{FF2B5EF4-FFF2-40B4-BE49-F238E27FC236}">
                  <a16:creationId xmlns:a16="http://schemas.microsoft.com/office/drawing/2014/main" id="{8B52AC63-82D7-12C9-6379-7A7432708435}"/>
                </a:ext>
              </a:extLst>
            </p:cNvPr>
            <p:cNvGrpSpPr/>
            <p:nvPr/>
          </p:nvGrpSpPr>
          <p:grpSpPr>
            <a:xfrm>
              <a:off x="374301" y="2771988"/>
              <a:ext cx="182880" cy="183255"/>
              <a:chOff x="5072063" y="2164880"/>
              <a:chExt cx="182880" cy="183255"/>
            </a:xfrm>
          </p:grpSpPr>
          <p:sp>
            <p:nvSpPr>
              <p:cNvPr id="68" name="Freeform 257">
                <a:extLst>
                  <a:ext uri="{FF2B5EF4-FFF2-40B4-BE49-F238E27FC236}">
                    <a16:creationId xmlns:a16="http://schemas.microsoft.com/office/drawing/2014/main" id="{D071AC68-C64B-39F4-A1D2-4408E370B450}"/>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9" name="Freeform 258">
                <a:extLst>
                  <a:ext uri="{FF2B5EF4-FFF2-40B4-BE49-F238E27FC236}">
                    <a16:creationId xmlns:a16="http://schemas.microsoft.com/office/drawing/2014/main" id="{CD9C4BB5-8893-5B60-D039-AED8AF7BB7D5}"/>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1" name="Group 50">
            <a:extLst>
              <a:ext uri="{FF2B5EF4-FFF2-40B4-BE49-F238E27FC236}">
                <a16:creationId xmlns:a16="http://schemas.microsoft.com/office/drawing/2014/main" id="{50B3ED0A-FC36-8875-FBDF-0F609A1B9768}"/>
              </a:ext>
            </a:extLst>
          </p:cNvPr>
          <p:cNvGrpSpPr/>
          <p:nvPr/>
        </p:nvGrpSpPr>
        <p:grpSpPr>
          <a:xfrm>
            <a:off x="3546566" y="3378473"/>
            <a:ext cx="2886425" cy="199285"/>
            <a:chOff x="374301" y="3288692"/>
            <a:chExt cx="2886425" cy="199285"/>
          </a:xfrm>
        </p:grpSpPr>
        <p:sp>
          <p:nvSpPr>
            <p:cNvPr id="62" name="TextBox 61">
              <a:extLst>
                <a:ext uri="{FF2B5EF4-FFF2-40B4-BE49-F238E27FC236}">
                  <a16:creationId xmlns:a16="http://schemas.microsoft.com/office/drawing/2014/main" id="{C21AC8B7-7540-056F-8C25-13A1930CD2A6}"/>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システム エンジニアリング</a:t>
              </a:r>
            </a:p>
          </p:txBody>
        </p:sp>
        <p:grpSp>
          <p:nvGrpSpPr>
            <p:cNvPr id="63" name="Group 62">
              <a:extLst>
                <a:ext uri="{FF2B5EF4-FFF2-40B4-BE49-F238E27FC236}">
                  <a16:creationId xmlns:a16="http://schemas.microsoft.com/office/drawing/2014/main" id="{73EC2375-6EC4-A5F7-0978-EC6C2F4647B3}"/>
                </a:ext>
              </a:extLst>
            </p:cNvPr>
            <p:cNvGrpSpPr/>
            <p:nvPr/>
          </p:nvGrpSpPr>
          <p:grpSpPr>
            <a:xfrm>
              <a:off x="374301" y="3294014"/>
              <a:ext cx="182880" cy="183255"/>
              <a:chOff x="5072063" y="2164880"/>
              <a:chExt cx="182880" cy="183255"/>
            </a:xfrm>
          </p:grpSpPr>
          <p:sp>
            <p:nvSpPr>
              <p:cNvPr id="64" name="Freeform 257">
                <a:extLst>
                  <a:ext uri="{FF2B5EF4-FFF2-40B4-BE49-F238E27FC236}">
                    <a16:creationId xmlns:a16="http://schemas.microsoft.com/office/drawing/2014/main" id="{42EC5671-6089-1DB7-3951-588974B253A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5" name="Freeform 258">
                <a:extLst>
                  <a:ext uri="{FF2B5EF4-FFF2-40B4-BE49-F238E27FC236}">
                    <a16:creationId xmlns:a16="http://schemas.microsoft.com/office/drawing/2014/main" id="{F7FA25AE-2429-3B81-35B1-89A917C00303}"/>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2" name="Group 51">
            <a:extLst>
              <a:ext uri="{FF2B5EF4-FFF2-40B4-BE49-F238E27FC236}">
                <a16:creationId xmlns:a16="http://schemas.microsoft.com/office/drawing/2014/main" id="{C5818DB6-5A76-8876-F7D7-619839A7D437}"/>
              </a:ext>
            </a:extLst>
          </p:cNvPr>
          <p:cNvGrpSpPr/>
          <p:nvPr/>
        </p:nvGrpSpPr>
        <p:grpSpPr>
          <a:xfrm>
            <a:off x="3546566" y="3855607"/>
            <a:ext cx="3333659" cy="199285"/>
            <a:chOff x="374301" y="3810470"/>
            <a:chExt cx="3333659" cy="199285"/>
          </a:xfrm>
        </p:grpSpPr>
        <p:sp>
          <p:nvSpPr>
            <p:cNvPr id="58" name="TextBox 57">
              <a:extLst>
                <a:ext uri="{FF2B5EF4-FFF2-40B4-BE49-F238E27FC236}">
                  <a16:creationId xmlns:a16="http://schemas.microsoft.com/office/drawing/2014/main" id="{DE373ED1-D6EF-51D7-F45C-3C35DBD5BE4D}"/>
                </a:ext>
              </a:extLst>
            </p:cNvPr>
            <p:cNvSpPr txBox="1"/>
            <p:nvPr/>
          </p:nvSpPr>
          <p:spPr>
            <a:xfrm>
              <a:off x="696352" y="3810470"/>
              <a:ext cx="301160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電気/ソフトウェア エンジニアリング</a:t>
              </a:r>
            </a:p>
          </p:txBody>
        </p:sp>
        <p:grpSp>
          <p:nvGrpSpPr>
            <p:cNvPr id="59" name="Group 58">
              <a:extLst>
                <a:ext uri="{FF2B5EF4-FFF2-40B4-BE49-F238E27FC236}">
                  <a16:creationId xmlns:a16="http://schemas.microsoft.com/office/drawing/2014/main" id="{87CE65AE-4B87-2062-336D-0E258DCC94CF}"/>
                </a:ext>
              </a:extLst>
            </p:cNvPr>
            <p:cNvGrpSpPr/>
            <p:nvPr/>
          </p:nvGrpSpPr>
          <p:grpSpPr>
            <a:xfrm>
              <a:off x="374301" y="3815792"/>
              <a:ext cx="182880" cy="183255"/>
              <a:chOff x="5072063" y="2164880"/>
              <a:chExt cx="182880" cy="183255"/>
            </a:xfrm>
          </p:grpSpPr>
          <p:sp>
            <p:nvSpPr>
              <p:cNvPr id="60" name="Freeform 257">
                <a:extLst>
                  <a:ext uri="{FF2B5EF4-FFF2-40B4-BE49-F238E27FC236}">
                    <a16:creationId xmlns:a16="http://schemas.microsoft.com/office/drawing/2014/main" id="{2905CCE0-4134-FE15-CDB9-389CD7FC1BD3}"/>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1" name="Freeform 258">
                <a:extLst>
                  <a:ext uri="{FF2B5EF4-FFF2-40B4-BE49-F238E27FC236}">
                    <a16:creationId xmlns:a16="http://schemas.microsoft.com/office/drawing/2014/main" id="{B9CA795C-6022-1633-CFA3-39A652549FD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3" name="Group 52">
            <a:extLst>
              <a:ext uri="{FF2B5EF4-FFF2-40B4-BE49-F238E27FC236}">
                <a16:creationId xmlns:a16="http://schemas.microsoft.com/office/drawing/2014/main" id="{4B6B03C8-E46B-83DF-4AB8-88A17DF772E6}"/>
              </a:ext>
            </a:extLst>
          </p:cNvPr>
          <p:cNvGrpSpPr/>
          <p:nvPr/>
        </p:nvGrpSpPr>
        <p:grpSpPr>
          <a:xfrm>
            <a:off x="3546566" y="4332743"/>
            <a:ext cx="3655423" cy="199285"/>
            <a:chOff x="374301" y="4332743"/>
            <a:chExt cx="3655423" cy="199285"/>
          </a:xfrm>
        </p:grpSpPr>
        <p:sp>
          <p:nvSpPr>
            <p:cNvPr id="54" name="TextBox 53">
              <a:extLst>
                <a:ext uri="{FF2B5EF4-FFF2-40B4-BE49-F238E27FC236}">
                  <a16:creationId xmlns:a16="http://schemas.microsoft.com/office/drawing/2014/main" id="{8E1A3729-62C5-E204-5C07-E4AF65B33AC0}"/>
                </a:ext>
              </a:extLst>
            </p:cNvPr>
            <p:cNvSpPr txBox="1"/>
            <p:nvPr/>
          </p:nvSpPr>
          <p:spPr>
            <a:xfrm>
              <a:off x="696352" y="4332743"/>
              <a:ext cx="3333372"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製品ライフサイクルとサステナビリティ</a:t>
              </a:r>
            </a:p>
          </p:txBody>
        </p:sp>
        <p:grpSp>
          <p:nvGrpSpPr>
            <p:cNvPr id="55" name="Group 54">
              <a:extLst>
                <a:ext uri="{FF2B5EF4-FFF2-40B4-BE49-F238E27FC236}">
                  <a16:creationId xmlns:a16="http://schemas.microsoft.com/office/drawing/2014/main" id="{52C7BE3F-3837-C85B-119E-70CB7121F2DB}"/>
                </a:ext>
              </a:extLst>
            </p:cNvPr>
            <p:cNvGrpSpPr/>
            <p:nvPr/>
          </p:nvGrpSpPr>
          <p:grpSpPr>
            <a:xfrm>
              <a:off x="374301" y="4338065"/>
              <a:ext cx="182880" cy="183255"/>
              <a:chOff x="5072063" y="2164880"/>
              <a:chExt cx="182880" cy="183255"/>
            </a:xfrm>
          </p:grpSpPr>
          <p:sp>
            <p:nvSpPr>
              <p:cNvPr id="56" name="Freeform 257">
                <a:extLst>
                  <a:ext uri="{FF2B5EF4-FFF2-40B4-BE49-F238E27FC236}">
                    <a16:creationId xmlns:a16="http://schemas.microsoft.com/office/drawing/2014/main" id="{EBA46E6D-B5D1-2856-BE29-2309917266D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57" name="Freeform 258">
                <a:extLst>
                  <a:ext uri="{FF2B5EF4-FFF2-40B4-BE49-F238E27FC236}">
                    <a16:creationId xmlns:a16="http://schemas.microsoft.com/office/drawing/2014/main" id="{F462D28B-E0A1-A3A1-320C-3635BA9D048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390746002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light, lit, dark&#10;&#10;Description automatically generated">
            <a:extLst>
              <a:ext uri="{FF2B5EF4-FFF2-40B4-BE49-F238E27FC236}">
                <a16:creationId xmlns:a16="http://schemas.microsoft.com/office/drawing/2014/main" id="{5DDF1FD5-2F84-E254-9A89-90E5F8CA69B8}"/>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6" name="Rectangle 5">
            <a:extLst>
              <a:ext uri="{FF2B5EF4-FFF2-40B4-BE49-F238E27FC236}">
                <a16:creationId xmlns:a16="http://schemas.microsoft.com/office/drawing/2014/main" id="{A4A7DC25-6AE6-EC3A-9502-F3F70B0ADCDF}"/>
              </a:ext>
            </a:extLst>
          </p:cNvPr>
          <p:cNvSpPr>
            <a:spLocks/>
          </p:cNvSpPr>
          <p:nvPr/>
        </p:nvSpPr>
        <p:spPr>
          <a:xfrm>
            <a:off x="80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2" name="Title 1">
            <a:extLst>
              <a:ext uri="{FF2B5EF4-FFF2-40B4-BE49-F238E27FC236}">
                <a16:creationId xmlns:a16="http://schemas.microsoft.com/office/drawing/2014/main" id="{BA68500C-E163-A854-A941-D8C7C7FFB7A7}"/>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機械/生産エンジニア</a:t>
            </a:r>
          </a:p>
        </p:txBody>
      </p:sp>
      <p:sp>
        <p:nvSpPr>
          <p:cNvPr id="51" name="TextBox 50">
            <a:extLst>
              <a:ext uri="{FF2B5EF4-FFF2-40B4-BE49-F238E27FC236}">
                <a16:creationId xmlns:a16="http://schemas.microsoft.com/office/drawing/2014/main" id="{BB8E339C-B335-1B9D-AC02-22D152668030}"/>
              </a:ext>
            </a:extLst>
          </p:cNvPr>
          <p:cNvSpPr txBox="1">
            <a:spLocks/>
          </p:cNvSpPr>
          <p:nvPr/>
        </p:nvSpPr>
        <p:spPr>
          <a:xfrm flipH="1">
            <a:off x="1811045" y="1187450"/>
            <a:ext cx="2623135" cy="369332"/>
          </a:xfrm>
          <a:prstGeom prst="rect">
            <a:avLst/>
          </a:prstGeom>
          <a:noFill/>
        </p:spPr>
        <p:txBody>
          <a:bodyPr wrap="square" lIns="0" tIns="0" rIns="0" bIns="0" rtlCol="0" anchor="t" anchorCtr="0">
            <a:spAutoFit/>
          </a:bodyPr>
          <a:lstStyle/>
          <a:p>
            <a:pPr algn="ctr" rtl="0"/>
            <a:r>
              <a:rPr lang="ja-jp" sz="1200">
                <a:solidFill>
                  <a:schemeClr val="bg1"/>
                </a:solidFill>
                <a:ea typeface="Meiryo" panose="020B0604030504040204" pitchFamily="34" charset="-128"/>
                <a:cs typeface="+mj-cs"/>
              </a:rPr>
              <a:t>自動化と</a:t>
            </a:r>
            <a:br>
              <a:rPr lang="en-US" sz="1200" dirty="0">
                <a:solidFill>
                  <a:schemeClr val="bg1"/>
                </a:solidFill>
                <a:ea typeface="Meiryo" panose="020B0604030504040204" pitchFamily="34" charset="-128"/>
                <a:cs typeface="+mj-cs"/>
              </a:rPr>
            </a:br>
            <a:r>
              <a:rPr lang="ja-jp" sz="1200">
                <a:solidFill>
                  <a:schemeClr val="bg1"/>
                </a:solidFill>
                <a:ea typeface="Meiryo" panose="020B0604030504040204" pitchFamily="34" charset="-128"/>
                <a:cs typeface="+mj-cs"/>
              </a:rPr>
              <a:t>ロボティクスの統合</a:t>
            </a:r>
          </a:p>
        </p:txBody>
      </p:sp>
      <p:sp>
        <p:nvSpPr>
          <p:cNvPr id="52" name="TextBox 51">
            <a:extLst>
              <a:ext uri="{FF2B5EF4-FFF2-40B4-BE49-F238E27FC236}">
                <a16:creationId xmlns:a16="http://schemas.microsoft.com/office/drawing/2014/main" id="{9E391E25-427B-371C-C988-C1C4CBD503F1}"/>
              </a:ext>
            </a:extLst>
          </p:cNvPr>
          <p:cNvSpPr txBox="1">
            <a:spLocks/>
          </p:cNvSpPr>
          <p:nvPr/>
        </p:nvSpPr>
        <p:spPr>
          <a:xfrm flipH="1">
            <a:off x="366712" y="2284952"/>
            <a:ext cx="1444334" cy="184666"/>
          </a:xfrm>
          <a:prstGeom prst="rect">
            <a:avLst/>
          </a:prstGeom>
          <a:noFill/>
        </p:spPr>
        <p:txBody>
          <a:bodyPr wrap="square" lIns="0" tIns="0" rIns="0" bIns="0" rtlCol="0" anchor="t" anchorCtr="0">
            <a:spAutoFit/>
          </a:bodyPr>
          <a:lstStyle/>
          <a:p>
            <a:pPr algn="r" rtl="0"/>
            <a:r>
              <a:rPr lang="ja-jp" sz="1200">
                <a:solidFill>
                  <a:schemeClr val="bg1"/>
                </a:solidFill>
                <a:ea typeface="Meiryo" panose="020B0604030504040204" pitchFamily="34" charset="-128"/>
                <a:cs typeface="+mj-cs"/>
              </a:rPr>
              <a:t>データ解析の活用</a:t>
            </a:r>
          </a:p>
        </p:txBody>
      </p:sp>
      <p:sp>
        <p:nvSpPr>
          <p:cNvPr id="53" name="TextBox 52">
            <a:extLst>
              <a:ext uri="{FF2B5EF4-FFF2-40B4-BE49-F238E27FC236}">
                <a16:creationId xmlns:a16="http://schemas.microsoft.com/office/drawing/2014/main" id="{90253DDE-5758-F127-B77D-C1B58859665A}"/>
              </a:ext>
            </a:extLst>
          </p:cNvPr>
          <p:cNvSpPr txBox="1">
            <a:spLocks/>
          </p:cNvSpPr>
          <p:nvPr/>
        </p:nvSpPr>
        <p:spPr>
          <a:xfrm flipH="1">
            <a:off x="158201" y="3092508"/>
            <a:ext cx="1652844" cy="369332"/>
          </a:xfrm>
          <a:prstGeom prst="rect">
            <a:avLst/>
          </a:prstGeom>
          <a:noFill/>
        </p:spPr>
        <p:txBody>
          <a:bodyPr wrap="square" lIns="0" tIns="0" rIns="0" bIns="0" rtlCol="0" anchor="t" anchorCtr="0">
            <a:spAutoFit/>
          </a:bodyPr>
          <a:lstStyle/>
          <a:p>
            <a:pPr algn="r" rtl="0"/>
            <a:r>
              <a:rPr lang="ja-jp" sz="1200" dirty="0">
                <a:solidFill>
                  <a:schemeClr val="bg1"/>
                </a:solidFill>
                <a:ea typeface="Meiryo" panose="020B0604030504040204" pitchFamily="34" charset="-128"/>
                <a:cs typeface="+mj-cs"/>
              </a:rPr>
              <a:t>スマート製造</a:t>
            </a:r>
            <a:r>
              <a:rPr lang="ja-JP" altLang="en-US" sz="1200" dirty="0">
                <a:solidFill>
                  <a:schemeClr val="bg1"/>
                </a:solidFill>
                <a:ea typeface="Meiryo" panose="020B0604030504040204" pitchFamily="34" charset="-128"/>
                <a:cs typeface="+mj-cs"/>
              </a:rPr>
              <a:t>　　　　</a:t>
            </a:r>
            <a:r>
              <a:rPr lang="ja-jp" sz="1200" dirty="0">
                <a:solidFill>
                  <a:schemeClr val="bg1"/>
                </a:solidFill>
                <a:ea typeface="Meiryo" panose="020B0604030504040204" pitchFamily="34" charset="-128"/>
                <a:cs typeface="+mj-cs"/>
              </a:rPr>
              <a:t>システムの開発</a:t>
            </a:r>
          </a:p>
        </p:txBody>
      </p:sp>
      <p:sp>
        <p:nvSpPr>
          <p:cNvPr id="54" name="TextBox 53">
            <a:extLst>
              <a:ext uri="{FF2B5EF4-FFF2-40B4-BE49-F238E27FC236}">
                <a16:creationId xmlns:a16="http://schemas.microsoft.com/office/drawing/2014/main" id="{A179DB9B-84CF-B36F-54F8-F3921E544983}"/>
              </a:ext>
            </a:extLst>
          </p:cNvPr>
          <p:cNvSpPr txBox="1">
            <a:spLocks/>
          </p:cNvSpPr>
          <p:nvPr/>
        </p:nvSpPr>
        <p:spPr>
          <a:xfrm>
            <a:off x="4432010" y="2284952"/>
            <a:ext cx="1449678" cy="184666"/>
          </a:xfrm>
          <a:prstGeom prst="rect">
            <a:avLst/>
          </a:prstGeom>
          <a:noFill/>
        </p:spPr>
        <p:txBody>
          <a:bodyPr wrap="square" lIns="0" tIns="0" rIns="0" bIns="0" rtlCol="0" anchor="t" anchorCtr="0">
            <a:spAutoFit/>
          </a:bodyPr>
          <a:lstStyle/>
          <a:p>
            <a:pPr rtl="0"/>
            <a:r>
              <a:rPr lang="ja-jp" sz="1200">
                <a:solidFill>
                  <a:schemeClr val="bg1"/>
                </a:solidFill>
                <a:ea typeface="Meiryo" panose="020B0604030504040204" pitchFamily="34" charset="-128"/>
                <a:cs typeface="+mj-cs"/>
              </a:rPr>
              <a:t>CAD/CAM の統合</a:t>
            </a:r>
          </a:p>
        </p:txBody>
      </p:sp>
      <p:sp>
        <p:nvSpPr>
          <p:cNvPr id="55" name="TextBox 54">
            <a:extLst>
              <a:ext uri="{FF2B5EF4-FFF2-40B4-BE49-F238E27FC236}">
                <a16:creationId xmlns:a16="http://schemas.microsoft.com/office/drawing/2014/main" id="{E9D79A23-3DD5-5F74-341D-64BDF213F1F8}"/>
              </a:ext>
            </a:extLst>
          </p:cNvPr>
          <p:cNvSpPr txBox="1">
            <a:spLocks/>
          </p:cNvSpPr>
          <p:nvPr/>
        </p:nvSpPr>
        <p:spPr>
          <a:xfrm>
            <a:off x="4432009" y="3092508"/>
            <a:ext cx="1635472" cy="369332"/>
          </a:xfrm>
          <a:prstGeom prst="rect">
            <a:avLst/>
          </a:prstGeom>
          <a:noFill/>
        </p:spPr>
        <p:txBody>
          <a:bodyPr wrap="square" lIns="0" tIns="0" rIns="0" bIns="0" rtlCol="0" anchor="t" anchorCtr="0">
            <a:spAutoFit/>
          </a:bodyPr>
          <a:lstStyle/>
          <a:p>
            <a:pPr rtl="0"/>
            <a:r>
              <a:rPr lang="ja-jp" sz="1200" dirty="0">
                <a:solidFill>
                  <a:schemeClr val="bg1"/>
                </a:solidFill>
                <a:ea typeface="Meiryo" panose="020B0604030504040204" pitchFamily="34" charset="-128"/>
                <a:cs typeface="+mj-cs"/>
              </a:rPr>
              <a:t>包括的な</a:t>
            </a:r>
            <a:br>
              <a:rPr lang="en-US" sz="1200" dirty="0">
                <a:solidFill>
                  <a:schemeClr val="bg1"/>
                </a:solidFill>
                <a:ea typeface="Meiryo" panose="020B0604030504040204" pitchFamily="34" charset="-128"/>
                <a:cs typeface="+mj-cs"/>
              </a:rPr>
            </a:br>
            <a:r>
              <a:rPr lang="ja-jp" sz="1200" dirty="0">
                <a:solidFill>
                  <a:schemeClr val="bg1"/>
                </a:solidFill>
                <a:ea typeface="Meiryo" panose="020B0604030504040204" pitchFamily="34" charset="-128"/>
                <a:cs typeface="+mj-cs"/>
              </a:rPr>
              <a:t>製造アプローチの導入</a:t>
            </a:r>
          </a:p>
        </p:txBody>
      </p:sp>
      <p:sp>
        <p:nvSpPr>
          <p:cNvPr id="56" name="TextBox 55">
            <a:extLst>
              <a:ext uri="{FF2B5EF4-FFF2-40B4-BE49-F238E27FC236}">
                <a16:creationId xmlns:a16="http://schemas.microsoft.com/office/drawing/2014/main" id="{8FB1C604-B02A-D049-9B6C-63BE2B509D90}"/>
              </a:ext>
            </a:extLst>
          </p:cNvPr>
          <p:cNvSpPr txBox="1">
            <a:spLocks/>
          </p:cNvSpPr>
          <p:nvPr/>
        </p:nvSpPr>
        <p:spPr>
          <a:xfrm>
            <a:off x="1811046" y="4275298"/>
            <a:ext cx="2623135" cy="369332"/>
          </a:xfrm>
          <a:prstGeom prst="rect">
            <a:avLst/>
          </a:prstGeom>
          <a:noFill/>
        </p:spPr>
        <p:txBody>
          <a:bodyPr wrap="square" lIns="0" tIns="0" rIns="0" bIns="0" rtlCol="0" anchor="t" anchorCtr="0">
            <a:spAutoFit/>
          </a:bodyPr>
          <a:lstStyle/>
          <a:p>
            <a:pPr algn="ctr" rtl="0"/>
            <a:r>
              <a:rPr lang="ja-jp" sz="1200">
                <a:solidFill>
                  <a:schemeClr val="bg1"/>
                </a:solidFill>
                <a:ea typeface="Meiryo" panose="020B0604030504040204" pitchFamily="34" charset="-128"/>
                <a:cs typeface="+mj-cs"/>
              </a:rPr>
              <a:t>ビジネスと</a:t>
            </a:r>
            <a:br>
              <a:rPr lang="en-US" sz="1200" dirty="0">
                <a:solidFill>
                  <a:schemeClr val="bg1"/>
                </a:solidFill>
                <a:ea typeface="Meiryo" panose="020B0604030504040204" pitchFamily="34" charset="-128"/>
                <a:cs typeface="+mj-cs"/>
              </a:rPr>
            </a:br>
            <a:r>
              <a:rPr lang="ja-jp" sz="1200">
                <a:solidFill>
                  <a:schemeClr val="bg1"/>
                </a:solidFill>
                <a:ea typeface="Meiryo" panose="020B0604030504040204" pitchFamily="34" charset="-128"/>
                <a:cs typeface="+mj-cs"/>
              </a:rPr>
              <a:t>市場動向の理解</a:t>
            </a:r>
          </a:p>
        </p:txBody>
      </p:sp>
      <p:grpSp>
        <p:nvGrpSpPr>
          <p:cNvPr id="50" name="Group 49">
            <a:extLst>
              <a:ext uri="{FF2B5EF4-FFF2-40B4-BE49-F238E27FC236}">
                <a16:creationId xmlns:a16="http://schemas.microsoft.com/office/drawing/2014/main" id="{870FA1D3-EF94-8C3D-2578-739737A14985}"/>
              </a:ext>
            </a:extLst>
          </p:cNvPr>
          <p:cNvGrpSpPr/>
          <p:nvPr/>
        </p:nvGrpSpPr>
        <p:grpSpPr>
          <a:xfrm>
            <a:off x="2082540" y="2010830"/>
            <a:ext cx="2076798" cy="1822880"/>
            <a:chOff x="3467100" y="1604962"/>
            <a:chExt cx="2207036" cy="1937193"/>
          </a:xfrm>
        </p:grpSpPr>
        <p:sp>
          <p:nvSpPr>
            <p:cNvPr id="44" name="Freeform: Shape 43">
              <a:extLst>
                <a:ext uri="{FF2B5EF4-FFF2-40B4-BE49-F238E27FC236}">
                  <a16:creationId xmlns:a16="http://schemas.microsoft.com/office/drawing/2014/main" id="{6FC9CDE7-305A-6C63-6BB7-4328470BE8D1}"/>
                </a:ext>
              </a:extLst>
            </p:cNvPr>
            <p:cNvSpPr/>
            <p:nvPr/>
          </p:nvSpPr>
          <p:spPr>
            <a:xfrm>
              <a:off x="4773263" y="1630870"/>
              <a:ext cx="891539" cy="905160"/>
            </a:xfrm>
            <a:custGeom>
              <a:avLst/>
              <a:gdLst>
                <a:gd name="connsiteX0" fmla="*/ 150495 w 891539"/>
                <a:gd name="connsiteY0" fmla="*/ 905161 h 905160"/>
                <a:gd name="connsiteX1" fmla="*/ 891540 w 891539"/>
                <a:gd name="connsiteY1" fmla="*/ 903351 h 905160"/>
                <a:gd name="connsiteX2" fmla="*/ 369951 w 891539"/>
                <a:gd name="connsiteY2" fmla="*/ 0 h 905160"/>
                <a:gd name="connsiteX3" fmla="*/ 0 w 891539"/>
                <a:gd name="connsiteY3" fmla="*/ 644462 h 905160"/>
                <a:gd name="connsiteX4" fmla="*/ 150495 w 891539"/>
                <a:gd name="connsiteY4" fmla="*/ 905161 h 905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39" h="905160">
                  <a:moveTo>
                    <a:pt x="150495" y="905161"/>
                  </a:moveTo>
                  <a:lnTo>
                    <a:pt x="891540" y="903351"/>
                  </a:lnTo>
                  <a:lnTo>
                    <a:pt x="369951" y="0"/>
                  </a:lnTo>
                  <a:lnTo>
                    <a:pt x="0" y="644462"/>
                  </a:lnTo>
                  <a:lnTo>
                    <a:pt x="150495" y="905161"/>
                  </a:lnTo>
                  <a:close/>
                </a:path>
              </a:pathLst>
            </a:custGeom>
            <a:solidFill>
              <a:schemeClr val="accent4"/>
            </a:solidFill>
            <a:ln w="0" cap="flat">
              <a:noFill/>
              <a:prstDash val="solid"/>
              <a:miter/>
            </a:ln>
          </p:spPr>
          <p:txBody>
            <a:bodyPr rtlCol="0" anchor="ctr"/>
            <a:lstStyle/>
            <a:p>
              <a:pPr rtl="0"/>
              <a:endParaRPr lang="en-US">
                <a:ea typeface="Meiryo" panose="020B0604030504040204" pitchFamily="34" charset="-128"/>
              </a:endParaRPr>
            </a:p>
          </p:txBody>
        </p:sp>
        <p:sp>
          <p:nvSpPr>
            <p:cNvPr id="45" name="Freeform: Shape 44">
              <a:extLst>
                <a:ext uri="{FF2B5EF4-FFF2-40B4-BE49-F238E27FC236}">
                  <a16:creationId xmlns:a16="http://schemas.microsoft.com/office/drawing/2014/main" id="{AED443B9-9A5E-9D7A-95E7-025C4617F37A}"/>
                </a:ext>
              </a:extLst>
            </p:cNvPr>
            <p:cNvSpPr/>
            <p:nvPr/>
          </p:nvSpPr>
          <p:spPr>
            <a:xfrm>
              <a:off x="3470243" y="1636203"/>
              <a:ext cx="893635" cy="903351"/>
            </a:xfrm>
            <a:custGeom>
              <a:avLst/>
              <a:gdLst>
                <a:gd name="connsiteX0" fmla="*/ 893636 w 893635"/>
                <a:gd name="connsiteY0" fmla="*/ 640842 h 903351"/>
                <a:gd name="connsiteX1" fmla="*/ 521589 w 893635"/>
                <a:gd name="connsiteY1" fmla="*/ 0 h 903351"/>
                <a:gd name="connsiteX2" fmla="*/ 0 w 893635"/>
                <a:gd name="connsiteY2" fmla="*/ 903351 h 903351"/>
                <a:gd name="connsiteX3" fmla="*/ 743141 w 893635"/>
                <a:gd name="connsiteY3" fmla="*/ 901541 h 903351"/>
                <a:gd name="connsiteX4" fmla="*/ 893636 w 893635"/>
                <a:gd name="connsiteY4" fmla="*/ 640842 h 90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635" h="903351">
                  <a:moveTo>
                    <a:pt x="893636" y="640842"/>
                  </a:moveTo>
                  <a:lnTo>
                    <a:pt x="521589" y="0"/>
                  </a:lnTo>
                  <a:lnTo>
                    <a:pt x="0" y="903351"/>
                  </a:lnTo>
                  <a:lnTo>
                    <a:pt x="743141" y="901541"/>
                  </a:lnTo>
                  <a:lnTo>
                    <a:pt x="893636" y="640842"/>
                  </a:lnTo>
                  <a:close/>
                </a:path>
              </a:pathLst>
            </a:custGeom>
            <a:solidFill>
              <a:schemeClr val="accent2"/>
            </a:solidFill>
            <a:ln w="0" cap="flat">
              <a:noFill/>
              <a:prstDash val="solid"/>
              <a:miter/>
            </a:ln>
          </p:spPr>
          <p:txBody>
            <a:bodyPr rtlCol="0" anchor="ctr"/>
            <a:lstStyle/>
            <a:p>
              <a:pPr rtl="0"/>
              <a:endParaRPr lang="en-US">
                <a:ea typeface="Meiryo" panose="020B0604030504040204" pitchFamily="34" charset="-128"/>
              </a:endParaRPr>
            </a:p>
          </p:txBody>
        </p:sp>
        <p:sp>
          <p:nvSpPr>
            <p:cNvPr id="46" name="Freeform: Shape 45">
              <a:extLst>
                <a:ext uri="{FF2B5EF4-FFF2-40B4-BE49-F238E27FC236}">
                  <a16:creationId xmlns:a16="http://schemas.microsoft.com/office/drawing/2014/main" id="{A41F95DA-3EEF-54FD-F7F1-791F60D14FB8}"/>
                </a:ext>
              </a:extLst>
            </p:cNvPr>
            <p:cNvSpPr/>
            <p:nvPr/>
          </p:nvSpPr>
          <p:spPr>
            <a:xfrm>
              <a:off x="4045934" y="2899504"/>
              <a:ext cx="1052417" cy="642651"/>
            </a:xfrm>
            <a:custGeom>
              <a:avLst/>
              <a:gdLst>
                <a:gd name="connsiteX0" fmla="*/ 368903 w 1052417"/>
                <a:gd name="connsiteY0" fmla="*/ 0 h 642651"/>
                <a:gd name="connsiteX1" fmla="*/ 0 w 1052417"/>
                <a:gd name="connsiteY1" fmla="*/ 642652 h 642651"/>
                <a:gd name="connsiteX2" fmla="*/ 1052417 w 1052417"/>
                <a:gd name="connsiteY2" fmla="*/ 642652 h 642651"/>
                <a:gd name="connsiteX3" fmla="*/ 679323 w 1052417"/>
                <a:gd name="connsiteY3" fmla="*/ 0 h 642651"/>
                <a:gd name="connsiteX4" fmla="*/ 368903 w 1052417"/>
                <a:gd name="connsiteY4" fmla="*/ 0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17" h="642651">
                  <a:moveTo>
                    <a:pt x="368903" y="0"/>
                  </a:moveTo>
                  <a:lnTo>
                    <a:pt x="0" y="642652"/>
                  </a:lnTo>
                  <a:lnTo>
                    <a:pt x="1052417" y="642652"/>
                  </a:lnTo>
                  <a:lnTo>
                    <a:pt x="679323" y="0"/>
                  </a:lnTo>
                  <a:lnTo>
                    <a:pt x="368903" y="0"/>
                  </a:lnTo>
                  <a:close/>
                </a:path>
              </a:pathLst>
            </a:custGeom>
            <a:solidFill>
              <a:schemeClr val="accent6"/>
            </a:solidFill>
            <a:ln w="0" cap="flat">
              <a:noFill/>
              <a:prstDash val="solid"/>
              <a:miter/>
            </a:ln>
          </p:spPr>
          <p:txBody>
            <a:bodyPr rtlCol="0" anchor="ctr"/>
            <a:lstStyle/>
            <a:p>
              <a:pPr rtl="0"/>
              <a:endParaRPr lang="en-US">
                <a:ea typeface="Meiryo" panose="020B0604030504040204" pitchFamily="34" charset="-128"/>
              </a:endParaRPr>
            </a:p>
          </p:txBody>
        </p:sp>
        <p:sp>
          <p:nvSpPr>
            <p:cNvPr id="47" name="Freeform: Shape 46">
              <a:extLst>
                <a:ext uri="{FF2B5EF4-FFF2-40B4-BE49-F238E27FC236}">
                  <a16:creationId xmlns:a16="http://schemas.microsoft.com/office/drawing/2014/main" id="{7B67AE60-D92C-B3B7-56A1-2481723936E0}"/>
                </a:ext>
              </a:extLst>
            </p:cNvPr>
            <p:cNvSpPr/>
            <p:nvPr/>
          </p:nvSpPr>
          <p:spPr>
            <a:xfrm>
              <a:off x="4046029" y="1604962"/>
              <a:ext cx="1039939" cy="642651"/>
            </a:xfrm>
            <a:custGeom>
              <a:avLst/>
              <a:gdLst>
                <a:gd name="connsiteX0" fmla="*/ 671036 w 1039939"/>
                <a:gd name="connsiteY0" fmla="*/ 642652 h 642651"/>
                <a:gd name="connsiteX1" fmla="*/ 1039940 w 1039939"/>
                <a:gd name="connsiteY1" fmla="*/ 0 h 642651"/>
                <a:gd name="connsiteX2" fmla="*/ 0 w 1039939"/>
                <a:gd name="connsiteY2" fmla="*/ 0 h 642651"/>
                <a:gd name="connsiteX3" fmla="*/ 373094 w 1039939"/>
                <a:gd name="connsiteY3" fmla="*/ 642652 h 642651"/>
                <a:gd name="connsiteX4" fmla="*/ 671036 w 1039939"/>
                <a:gd name="connsiteY4" fmla="*/ 642652 h 64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9939" h="642651">
                  <a:moveTo>
                    <a:pt x="671036" y="642652"/>
                  </a:moveTo>
                  <a:lnTo>
                    <a:pt x="1039940" y="0"/>
                  </a:lnTo>
                  <a:lnTo>
                    <a:pt x="0" y="0"/>
                  </a:lnTo>
                  <a:lnTo>
                    <a:pt x="373094" y="642652"/>
                  </a:lnTo>
                  <a:lnTo>
                    <a:pt x="671036" y="642652"/>
                  </a:lnTo>
                  <a:close/>
                </a:path>
              </a:pathLst>
            </a:custGeom>
            <a:solidFill>
              <a:schemeClr val="accent3"/>
            </a:solidFill>
            <a:ln w="0" cap="flat">
              <a:noFill/>
              <a:prstDash val="solid"/>
              <a:miter/>
            </a:ln>
          </p:spPr>
          <p:txBody>
            <a:bodyPr rtlCol="0" anchor="ctr"/>
            <a:lstStyle/>
            <a:p>
              <a:pPr rtl="0"/>
              <a:endParaRPr lang="en-US">
                <a:ea typeface="Meiryo" panose="020B0604030504040204" pitchFamily="34" charset="-128"/>
              </a:endParaRPr>
            </a:p>
          </p:txBody>
        </p:sp>
        <p:sp>
          <p:nvSpPr>
            <p:cNvPr id="48" name="Freeform: Shape 47">
              <a:extLst>
                <a:ext uri="{FF2B5EF4-FFF2-40B4-BE49-F238E27FC236}">
                  <a16:creationId xmlns:a16="http://schemas.microsoft.com/office/drawing/2014/main" id="{5BBFF4DE-8330-BDDA-44C0-1919C39DADEB}"/>
                </a:ext>
              </a:extLst>
            </p:cNvPr>
            <p:cNvSpPr/>
            <p:nvPr/>
          </p:nvSpPr>
          <p:spPr>
            <a:xfrm>
              <a:off x="3467100" y="2600324"/>
              <a:ext cx="894683" cy="910494"/>
            </a:xfrm>
            <a:custGeom>
              <a:avLst/>
              <a:gdLst>
                <a:gd name="connsiteX0" fmla="*/ 741045 w 894683"/>
                <a:gd name="connsiteY0" fmla="*/ 0 h 910494"/>
                <a:gd name="connsiteX1" fmla="*/ 0 w 894683"/>
                <a:gd name="connsiteY1" fmla="*/ 1810 h 910494"/>
                <a:gd name="connsiteX2" fmla="*/ 524637 w 894683"/>
                <a:gd name="connsiteY2" fmla="*/ 910495 h 910494"/>
                <a:gd name="connsiteX3" fmla="*/ 894683 w 894683"/>
                <a:gd name="connsiteY3" fmla="*/ 266129 h 910494"/>
                <a:gd name="connsiteX4" fmla="*/ 741045 w 894683"/>
                <a:gd name="connsiteY4" fmla="*/ 0 h 91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683" h="910494">
                  <a:moveTo>
                    <a:pt x="741045" y="0"/>
                  </a:moveTo>
                  <a:lnTo>
                    <a:pt x="0" y="1810"/>
                  </a:lnTo>
                  <a:lnTo>
                    <a:pt x="524637" y="910495"/>
                  </a:lnTo>
                  <a:lnTo>
                    <a:pt x="894683" y="266129"/>
                  </a:lnTo>
                  <a:lnTo>
                    <a:pt x="741045" y="0"/>
                  </a:lnTo>
                  <a:close/>
                </a:path>
              </a:pathLst>
            </a:custGeom>
            <a:solidFill>
              <a:schemeClr val="accent1"/>
            </a:solidFill>
            <a:ln w="0" cap="flat">
              <a:noFill/>
              <a:prstDash val="solid"/>
              <a:miter/>
            </a:ln>
          </p:spPr>
          <p:txBody>
            <a:bodyPr rtlCol="0" anchor="ctr"/>
            <a:lstStyle/>
            <a:p>
              <a:pPr rtl="0"/>
              <a:endParaRPr lang="en-US">
                <a:ea typeface="Meiryo" panose="020B0604030504040204" pitchFamily="34" charset="-128"/>
              </a:endParaRPr>
            </a:p>
          </p:txBody>
        </p:sp>
        <p:sp>
          <p:nvSpPr>
            <p:cNvPr id="49" name="Freeform: Shape 48">
              <a:extLst>
                <a:ext uri="{FF2B5EF4-FFF2-40B4-BE49-F238E27FC236}">
                  <a16:creationId xmlns:a16="http://schemas.microsoft.com/office/drawing/2014/main" id="{B2183919-5504-1E74-AA70-54CBCAF9E05B}"/>
                </a:ext>
              </a:extLst>
            </p:cNvPr>
            <p:cNvSpPr/>
            <p:nvPr/>
          </p:nvSpPr>
          <p:spPr>
            <a:xfrm>
              <a:off x="4777358" y="2596705"/>
              <a:ext cx="896778" cy="908780"/>
            </a:xfrm>
            <a:custGeom>
              <a:avLst/>
              <a:gdLst>
                <a:gd name="connsiteX0" fmla="*/ 0 w 896778"/>
                <a:gd name="connsiteY0" fmla="*/ 267938 h 908780"/>
                <a:gd name="connsiteX1" fmla="*/ 372046 w 896778"/>
                <a:gd name="connsiteY1" fmla="*/ 908780 h 908780"/>
                <a:gd name="connsiteX2" fmla="*/ 896779 w 896778"/>
                <a:gd name="connsiteY2" fmla="*/ 0 h 908780"/>
                <a:gd name="connsiteX3" fmla="*/ 153638 w 896778"/>
                <a:gd name="connsiteY3" fmla="*/ 1810 h 908780"/>
                <a:gd name="connsiteX4" fmla="*/ 0 w 896778"/>
                <a:gd name="connsiteY4" fmla="*/ 267938 h 90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778" h="908780">
                  <a:moveTo>
                    <a:pt x="0" y="267938"/>
                  </a:moveTo>
                  <a:lnTo>
                    <a:pt x="372046" y="908780"/>
                  </a:lnTo>
                  <a:lnTo>
                    <a:pt x="896779" y="0"/>
                  </a:lnTo>
                  <a:lnTo>
                    <a:pt x="153638" y="1810"/>
                  </a:lnTo>
                  <a:lnTo>
                    <a:pt x="0" y="267938"/>
                  </a:lnTo>
                  <a:close/>
                </a:path>
              </a:pathLst>
            </a:custGeom>
            <a:solidFill>
              <a:schemeClr val="accent5"/>
            </a:solidFill>
            <a:ln w="0" cap="flat">
              <a:noFill/>
              <a:prstDash val="solid"/>
              <a:miter/>
            </a:ln>
          </p:spPr>
          <p:txBody>
            <a:bodyPr rtlCol="0" anchor="ctr"/>
            <a:lstStyle/>
            <a:p>
              <a:pPr rtl="0"/>
              <a:endParaRPr lang="en-US">
                <a:ea typeface="Meiryo" panose="020B0604030504040204" pitchFamily="34" charset="-128"/>
              </a:endParaRPr>
            </a:p>
          </p:txBody>
        </p:sp>
      </p:grpSp>
      <p:grpSp>
        <p:nvGrpSpPr>
          <p:cNvPr id="124" name="Group 123">
            <a:extLst>
              <a:ext uri="{FF2B5EF4-FFF2-40B4-BE49-F238E27FC236}">
                <a16:creationId xmlns:a16="http://schemas.microsoft.com/office/drawing/2014/main" id="{7C1E3E7F-B9AB-ADD1-D775-205E9A9170A9}"/>
              </a:ext>
            </a:extLst>
          </p:cNvPr>
          <p:cNvGrpSpPr/>
          <p:nvPr/>
        </p:nvGrpSpPr>
        <p:grpSpPr>
          <a:xfrm>
            <a:off x="2069627" y="2194436"/>
            <a:ext cx="550364" cy="550364"/>
            <a:chOff x="3519306" y="2209510"/>
            <a:chExt cx="550364" cy="550364"/>
          </a:xfrm>
        </p:grpSpPr>
        <p:sp>
          <p:nvSpPr>
            <p:cNvPr id="58" name="Oval 57">
              <a:extLst>
                <a:ext uri="{FF2B5EF4-FFF2-40B4-BE49-F238E27FC236}">
                  <a16:creationId xmlns:a16="http://schemas.microsoft.com/office/drawing/2014/main" id="{12FCED67-9516-62B2-4859-2498CCB41E75}"/>
                </a:ext>
              </a:extLst>
            </p:cNvPr>
            <p:cNvSpPr/>
            <p:nvPr/>
          </p:nvSpPr>
          <p:spPr>
            <a:xfrm>
              <a:off x="3519306" y="2209510"/>
              <a:ext cx="550364" cy="550364"/>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64" name="Graphic 95">
              <a:extLst>
                <a:ext uri="{FF2B5EF4-FFF2-40B4-BE49-F238E27FC236}">
                  <a16:creationId xmlns:a16="http://schemas.microsoft.com/office/drawing/2014/main" id="{D2AE02CB-7F70-F600-BB0E-745290EA4B9E}"/>
                </a:ext>
              </a:extLst>
            </p:cNvPr>
            <p:cNvGrpSpPr>
              <a:grpSpLocks noChangeAspect="1"/>
            </p:cNvGrpSpPr>
            <p:nvPr/>
          </p:nvGrpSpPr>
          <p:grpSpPr>
            <a:xfrm>
              <a:off x="3628343" y="2383227"/>
              <a:ext cx="332290" cy="202930"/>
              <a:chOff x="2403992" y="1247775"/>
              <a:chExt cx="4335897" cy="2647950"/>
            </a:xfrm>
            <a:solidFill>
              <a:schemeClr val="tx1"/>
            </a:solidFill>
          </p:grpSpPr>
          <p:sp>
            <p:nvSpPr>
              <p:cNvPr id="65" name="Freeform 97">
                <a:extLst>
                  <a:ext uri="{FF2B5EF4-FFF2-40B4-BE49-F238E27FC236}">
                    <a16:creationId xmlns:a16="http://schemas.microsoft.com/office/drawing/2014/main" id="{FEA2926C-A2A8-9BF1-B9E5-19BA7B9FC68B}"/>
                  </a:ext>
                </a:extLst>
              </p:cNvPr>
              <p:cNvSpPr/>
              <p:nvPr/>
            </p:nvSpPr>
            <p:spPr>
              <a:xfrm>
                <a:off x="2403992" y="1247775"/>
                <a:ext cx="4335897" cy="2647950"/>
              </a:xfrm>
              <a:custGeom>
                <a:avLst/>
                <a:gdLst>
                  <a:gd name="connsiteX0" fmla="*/ 4288272 w 4335897"/>
                  <a:gd name="connsiteY0" fmla="*/ 1271588 h 2647950"/>
                  <a:gd name="connsiteX1" fmla="*/ 4082532 w 4335897"/>
                  <a:gd name="connsiteY1" fmla="*/ 1271588 h 2647950"/>
                  <a:gd name="connsiteX2" fmla="*/ 4082532 w 4335897"/>
                  <a:gd name="connsiteY2" fmla="*/ 1031558 h 2647950"/>
                  <a:gd name="connsiteX3" fmla="*/ 3863457 w 4335897"/>
                  <a:gd name="connsiteY3" fmla="*/ 812483 h 2647950"/>
                  <a:gd name="connsiteX4" fmla="*/ 3794877 w 4335897"/>
                  <a:gd name="connsiteY4" fmla="*/ 823913 h 2647950"/>
                  <a:gd name="connsiteX5" fmla="*/ 3794877 w 4335897"/>
                  <a:gd name="connsiteY5" fmla="*/ 200025 h 2647950"/>
                  <a:gd name="connsiteX6" fmla="*/ 3594852 w 4335897"/>
                  <a:gd name="connsiteY6" fmla="*/ 0 h 2647950"/>
                  <a:gd name="connsiteX7" fmla="*/ 646865 w 4335897"/>
                  <a:gd name="connsiteY7" fmla="*/ 0 h 2647950"/>
                  <a:gd name="connsiteX8" fmla="*/ 446840 w 4335897"/>
                  <a:gd name="connsiteY8" fmla="*/ 200025 h 2647950"/>
                  <a:gd name="connsiteX9" fmla="*/ 446840 w 4335897"/>
                  <a:gd name="connsiteY9" fmla="*/ 2338388 h 2647950"/>
                  <a:gd name="connsiteX10" fmla="*/ 123942 w 4335897"/>
                  <a:gd name="connsiteY10" fmla="*/ 2338388 h 2647950"/>
                  <a:gd name="connsiteX11" fmla="*/ 7737 w 4335897"/>
                  <a:gd name="connsiteY11" fmla="*/ 2419350 h 2647950"/>
                  <a:gd name="connsiteX12" fmla="*/ 43932 w 4335897"/>
                  <a:gd name="connsiteY12" fmla="*/ 2556510 h 2647950"/>
                  <a:gd name="connsiteX13" fmla="*/ 50600 w 4335897"/>
                  <a:gd name="connsiteY13" fmla="*/ 2561273 h 2647950"/>
                  <a:gd name="connsiteX14" fmla="*/ 182997 w 4335897"/>
                  <a:gd name="connsiteY14" fmla="*/ 2641283 h 2647950"/>
                  <a:gd name="connsiteX15" fmla="*/ 207762 w 4335897"/>
                  <a:gd name="connsiteY15" fmla="*/ 2647950 h 2647950"/>
                  <a:gd name="connsiteX16" fmla="*/ 4021572 w 4335897"/>
                  <a:gd name="connsiteY16" fmla="*/ 2647950 h 2647950"/>
                  <a:gd name="connsiteX17" fmla="*/ 4043480 w 4335897"/>
                  <a:gd name="connsiteY17" fmla="*/ 2642235 h 2647950"/>
                  <a:gd name="connsiteX18" fmla="*/ 4183497 w 4335897"/>
                  <a:gd name="connsiteY18" fmla="*/ 2567940 h 2647950"/>
                  <a:gd name="connsiteX19" fmla="*/ 4187307 w 4335897"/>
                  <a:gd name="connsiteY19" fmla="*/ 2565083 h 2647950"/>
                  <a:gd name="connsiteX20" fmla="*/ 4236837 w 4335897"/>
                  <a:gd name="connsiteY20" fmla="*/ 2426018 h 2647950"/>
                  <a:gd name="connsiteX21" fmla="*/ 4118727 w 4335897"/>
                  <a:gd name="connsiteY21" fmla="*/ 2338388 h 2647950"/>
                  <a:gd name="connsiteX22" fmla="*/ 3795830 w 4335897"/>
                  <a:gd name="connsiteY22" fmla="*/ 2338388 h 2647950"/>
                  <a:gd name="connsiteX23" fmla="*/ 3795830 w 4335897"/>
                  <a:gd name="connsiteY23" fmla="*/ 2016443 h 2647950"/>
                  <a:gd name="connsiteX24" fmla="*/ 4288272 w 4335897"/>
                  <a:gd name="connsiteY24" fmla="*/ 2016443 h 2647950"/>
                  <a:gd name="connsiteX25" fmla="*/ 4335897 w 4335897"/>
                  <a:gd name="connsiteY25" fmla="*/ 1968818 h 2647950"/>
                  <a:gd name="connsiteX26" fmla="*/ 4335897 w 4335897"/>
                  <a:gd name="connsiteY26" fmla="*/ 1319213 h 2647950"/>
                  <a:gd name="connsiteX27" fmla="*/ 4288272 w 4335897"/>
                  <a:gd name="connsiteY27" fmla="*/ 1271588 h 2647950"/>
                  <a:gd name="connsiteX28" fmla="*/ 3987282 w 4335897"/>
                  <a:gd name="connsiteY28" fmla="*/ 1031558 h 2647950"/>
                  <a:gd name="connsiteX29" fmla="*/ 3987282 w 4335897"/>
                  <a:gd name="connsiteY29" fmla="*/ 1271588 h 2647950"/>
                  <a:gd name="connsiteX30" fmla="*/ 3740585 w 4335897"/>
                  <a:gd name="connsiteY30" fmla="*/ 1271588 h 2647950"/>
                  <a:gd name="connsiteX31" fmla="*/ 3740585 w 4335897"/>
                  <a:gd name="connsiteY31" fmla="*/ 1031558 h 2647950"/>
                  <a:gd name="connsiteX32" fmla="*/ 3864410 w 4335897"/>
                  <a:gd name="connsiteY32" fmla="*/ 907733 h 2647950"/>
                  <a:gd name="connsiteX33" fmla="*/ 3987282 w 4335897"/>
                  <a:gd name="connsiteY33" fmla="*/ 1031558 h 2647950"/>
                  <a:gd name="connsiteX34" fmla="*/ 4146350 w 4335897"/>
                  <a:gd name="connsiteY34" fmla="*/ 2453640 h 2647950"/>
                  <a:gd name="connsiteX35" fmla="*/ 4136825 w 4335897"/>
                  <a:gd name="connsiteY35" fmla="*/ 2484120 h 2647950"/>
                  <a:gd name="connsiteX36" fmla="*/ 4010142 w 4335897"/>
                  <a:gd name="connsiteY36" fmla="*/ 2551748 h 2647950"/>
                  <a:gd name="connsiteX37" fmla="*/ 221097 w 4335897"/>
                  <a:gd name="connsiteY37" fmla="*/ 2551748 h 2647950"/>
                  <a:gd name="connsiteX38" fmla="*/ 103940 w 4335897"/>
                  <a:gd name="connsiteY38" fmla="*/ 2481263 h 2647950"/>
                  <a:gd name="connsiteX39" fmla="*/ 98225 w 4335897"/>
                  <a:gd name="connsiteY39" fmla="*/ 2451735 h 2647950"/>
                  <a:gd name="connsiteX40" fmla="*/ 124895 w 4335897"/>
                  <a:gd name="connsiteY40" fmla="*/ 2432685 h 2647950"/>
                  <a:gd name="connsiteX41" fmla="*/ 4119680 w 4335897"/>
                  <a:gd name="connsiteY41" fmla="*/ 2432685 h 2647950"/>
                  <a:gd name="connsiteX42" fmla="*/ 4146350 w 4335897"/>
                  <a:gd name="connsiteY42" fmla="*/ 2453640 h 2647950"/>
                  <a:gd name="connsiteX43" fmla="*/ 3700580 w 4335897"/>
                  <a:gd name="connsiteY43" fmla="*/ 2338388 h 2647950"/>
                  <a:gd name="connsiteX44" fmla="*/ 542090 w 4335897"/>
                  <a:gd name="connsiteY44" fmla="*/ 2338388 h 2647950"/>
                  <a:gd name="connsiteX45" fmla="*/ 542090 w 4335897"/>
                  <a:gd name="connsiteY45" fmla="*/ 200025 h 2647950"/>
                  <a:gd name="connsiteX46" fmla="*/ 646865 w 4335897"/>
                  <a:gd name="connsiteY46" fmla="*/ 95250 h 2647950"/>
                  <a:gd name="connsiteX47" fmla="*/ 3595805 w 4335897"/>
                  <a:gd name="connsiteY47" fmla="*/ 95250 h 2647950"/>
                  <a:gd name="connsiteX48" fmla="*/ 3700580 w 4335897"/>
                  <a:gd name="connsiteY48" fmla="*/ 200025 h 2647950"/>
                  <a:gd name="connsiteX49" fmla="*/ 3700580 w 4335897"/>
                  <a:gd name="connsiteY49" fmla="*/ 886778 h 2647950"/>
                  <a:gd name="connsiteX50" fmla="*/ 3645335 w 4335897"/>
                  <a:gd name="connsiteY50" fmla="*/ 1031558 h 2647950"/>
                  <a:gd name="connsiteX51" fmla="*/ 3645335 w 4335897"/>
                  <a:gd name="connsiteY51" fmla="*/ 1271588 h 2647950"/>
                  <a:gd name="connsiteX52" fmla="*/ 3571040 w 4335897"/>
                  <a:gd name="connsiteY52" fmla="*/ 1271588 h 2647950"/>
                  <a:gd name="connsiteX53" fmla="*/ 3571040 w 4335897"/>
                  <a:gd name="connsiteY53" fmla="*/ 249555 h 2647950"/>
                  <a:gd name="connsiteX54" fmla="*/ 3532940 w 4335897"/>
                  <a:gd name="connsiteY54" fmla="*/ 211455 h 2647950"/>
                  <a:gd name="connsiteX55" fmla="*/ 708777 w 4335897"/>
                  <a:gd name="connsiteY55" fmla="*/ 211455 h 2647950"/>
                  <a:gd name="connsiteX56" fmla="*/ 670677 w 4335897"/>
                  <a:gd name="connsiteY56" fmla="*/ 249555 h 2647950"/>
                  <a:gd name="connsiteX57" fmla="*/ 670677 w 4335897"/>
                  <a:gd name="connsiteY57" fmla="*/ 2173605 h 2647950"/>
                  <a:gd name="connsiteX58" fmla="*/ 708777 w 4335897"/>
                  <a:gd name="connsiteY58" fmla="*/ 2211705 h 2647950"/>
                  <a:gd name="connsiteX59" fmla="*/ 3532940 w 4335897"/>
                  <a:gd name="connsiteY59" fmla="*/ 2211705 h 2647950"/>
                  <a:gd name="connsiteX60" fmla="*/ 3571040 w 4335897"/>
                  <a:gd name="connsiteY60" fmla="*/ 2173605 h 2647950"/>
                  <a:gd name="connsiteX61" fmla="*/ 3571040 w 4335897"/>
                  <a:gd name="connsiteY61" fmla="*/ 2017395 h 2647950"/>
                  <a:gd name="connsiteX62" fmla="*/ 3700580 w 4335897"/>
                  <a:gd name="connsiteY62" fmla="*/ 2017395 h 2647950"/>
                  <a:gd name="connsiteX63" fmla="*/ 3700580 w 4335897"/>
                  <a:gd name="connsiteY63" fmla="*/ 2338388 h 2647950"/>
                  <a:gd name="connsiteX64" fmla="*/ 3439595 w 4335897"/>
                  <a:gd name="connsiteY64" fmla="*/ 2016443 h 2647950"/>
                  <a:gd name="connsiteX65" fmla="*/ 3494840 w 4335897"/>
                  <a:gd name="connsiteY65" fmla="*/ 2016443 h 2647950"/>
                  <a:gd name="connsiteX66" fmla="*/ 3494840 w 4335897"/>
                  <a:gd name="connsiteY66" fmla="*/ 2134553 h 2647950"/>
                  <a:gd name="connsiteX67" fmla="*/ 746877 w 4335897"/>
                  <a:gd name="connsiteY67" fmla="*/ 2134553 h 2647950"/>
                  <a:gd name="connsiteX68" fmla="*/ 746877 w 4335897"/>
                  <a:gd name="connsiteY68" fmla="*/ 286703 h 2647950"/>
                  <a:gd name="connsiteX69" fmla="*/ 3494840 w 4335897"/>
                  <a:gd name="connsiteY69" fmla="*/ 286703 h 2647950"/>
                  <a:gd name="connsiteX70" fmla="*/ 3494840 w 4335897"/>
                  <a:gd name="connsiteY70" fmla="*/ 1271588 h 2647950"/>
                  <a:gd name="connsiteX71" fmla="*/ 3439595 w 4335897"/>
                  <a:gd name="connsiteY71" fmla="*/ 1271588 h 2647950"/>
                  <a:gd name="connsiteX72" fmla="*/ 3391970 w 4335897"/>
                  <a:gd name="connsiteY72" fmla="*/ 1319213 h 2647950"/>
                  <a:gd name="connsiteX73" fmla="*/ 3391970 w 4335897"/>
                  <a:gd name="connsiteY73" fmla="*/ 1968818 h 2647950"/>
                  <a:gd name="connsiteX74" fmla="*/ 3439595 w 4335897"/>
                  <a:gd name="connsiteY74" fmla="*/ 2016443 h 2647950"/>
                  <a:gd name="connsiteX75" fmla="*/ 4240647 w 4335897"/>
                  <a:gd name="connsiteY75" fmla="*/ 1921193 h 2647950"/>
                  <a:gd name="connsiteX76" fmla="*/ 3487220 w 4335897"/>
                  <a:gd name="connsiteY76" fmla="*/ 1921193 h 2647950"/>
                  <a:gd name="connsiteX77" fmla="*/ 3487220 w 4335897"/>
                  <a:gd name="connsiteY77" fmla="*/ 1366838 h 2647950"/>
                  <a:gd name="connsiteX78" fmla="*/ 4240647 w 4335897"/>
                  <a:gd name="connsiteY78" fmla="*/ 1366838 h 2647950"/>
                  <a:gd name="connsiteX79" fmla="*/ 4240647 w 4335897"/>
                  <a:gd name="connsiteY79" fmla="*/ 192119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5897" h="2647950">
                    <a:moveTo>
                      <a:pt x="4288272" y="1271588"/>
                    </a:moveTo>
                    <a:lnTo>
                      <a:pt x="4082532" y="1271588"/>
                    </a:lnTo>
                    <a:lnTo>
                      <a:pt x="4082532" y="1031558"/>
                    </a:lnTo>
                    <a:cubicBezTo>
                      <a:pt x="4082532" y="910590"/>
                      <a:pt x="3984425" y="812483"/>
                      <a:pt x="3863457" y="812483"/>
                    </a:cubicBezTo>
                    <a:cubicBezTo>
                      <a:pt x="3839645" y="812483"/>
                      <a:pt x="3816785" y="816293"/>
                      <a:pt x="3794877" y="823913"/>
                    </a:cubicBezTo>
                    <a:lnTo>
                      <a:pt x="3794877" y="200025"/>
                    </a:lnTo>
                    <a:cubicBezTo>
                      <a:pt x="3794877" y="89535"/>
                      <a:pt x="3705342" y="0"/>
                      <a:pt x="3594852"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3650"/>
                      <a:pt x="4253030" y="2479358"/>
                      <a:pt x="4236837" y="2426018"/>
                    </a:cubicBezTo>
                    <a:cubicBezTo>
                      <a:pt x="4220645" y="2372678"/>
                      <a:pt x="4173972" y="2338388"/>
                      <a:pt x="4118727" y="2338388"/>
                    </a:cubicBezTo>
                    <a:lnTo>
                      <a:pt x="3795830" y="2338388"/>
                    </a:lnTo>
                    <a:lnTo>
                      <a:pt x="3795830" y="2016443"/>
                    </a:lnTo>
                    <a:lnTo>
                      <a:pt x="4288272" y="2016443"/>
                    </a:lnTo>
                    <a:cubicBezTo>
                      <a:pt x="4314942" y="2016443"/>
                      <a:pt x="4335897" y="1995488"/>
                      <a:pt x="4335897" y="1968818"/>
                    </a:cubicBezTo>
                    <a:lnTo>
                      <a:pt x="4335897" y="1319213"/>
                    </a:lnTo>
                    <a:cubicBezTo>
                      <a:pt x="4335897" y="1293495"/>
                      <a:pt x="4314942" y="1271588"/>
                      <a:pt x="4288272" y="1271588"/>
                    </a:cubicBezTo>
                    <a:close/>
                    <a:moveTo>
                      <a:pt x="3987282" y="1031558"/>
                    </a:moveTo>
                    <a:lnTo>
                      <a:pt x="3987282" y="1271588"/>
                    </a:lnTo>
                    <a:lnTo>
                      <a:pt x="3740585" y="1271588"/>
                    </a:lnTo>
                    <a:lnTo>
                      <a:pt x="3740585" y="1031558"/>
                    </a:lnTo>
                    <a:cubicBezTo>
                      <a:pt x="3740585" y="963930"/>
                      <a:pt x="3795830" y="907733"/>
                      <a:pt x="3864410" y="907733"/>
                    </a:cubicBezTo>
                    <a:cubicBezTo>
                      <a:pt x="3932990" y="907733"/>
                      <a:pt x="3987282" y="962978"/>
                      <a:pt x="3987282" y="1031558"/>
                    </a:cubicBezTo>
                    <a:close/>
                    <a:moveTo>
                      <a:pt x="4146350" y="2453640"/>
                    </a:moveTo>
                    <a:cubicBezTo>
                      <a:pt x="4148255" y="2459355"/>
                      <a:pt x="4150160" y="2473643"/>
                      <a:pt x="4136825" y="2484120"/>
                    </a:cubicBezTo>
                    <a:lnTo>
                      <a:pt x="4010142" y="2551748"/>
                    </a:lnTo>
                    <a:lnTo>
                      <a:pt x="221097" y="2551748"/>
                    </a:lnTo>
                    <a:lnTo>
                      <a:pt x="103940" y="2481263"/>
                    </a:lnTo>
                    <a:cubicBezTo>
                      <a:pt x="92510" y="2469833"/>
                      <a:pt x="96320" y="2457450"/>
                      <a:pt x="98225" y="2451735"/>
                    </a:cubicBezTo>
                    <a:cubicBezTo>
                      <a:pt x="100130" y="2446020"/>
                      <a:pt x="106797" y="2432685"/>
                      <a:pt x="124895" y="2432685"/>
                    </a:cubicBezTo>
                    <a:lnTo>
                      <a:pt x="4119680" y="2432685"/>
                    </a:lnTo>
                    <a:cubicBezTo>
                      <a:pt x="4137777" y="2433638"/>
                      <a:pt x="4144445" y="2447925"/>
                      <a:pt x="4146350" y="2453640"/>
                    </a:cubicBezTo>
                    <a:close/>
                    <a:moveTo>
                      <a:pt x="3700580" y="2338388"/>
                    </a:moveTo>
                    <a:lnTo>
                      <a:pt x="542090" y="2338388"/>
                    </a:lnTo>
                    <a:lnTo>
                      <a:pt x="542090" y="200025"/>
                    </a:lnTo>
                    <a:cubicBezTo>
                      <a:pt x="542090" y="141923"/>
                      <a:pt x="588762" y="95250"/>
                      <a:pt x="646865" y="95250"/>
                    </a:cubicBezTo>
                    <a:lnTo>
                      <a:pt x="3595805" y="95250"/>
                    </a:lnTo>
                    <a:cubicBezTo>
                      <a:pt x="3653907" y="95250"/>
                      <a:pt x="3700580" y="141923"/>
                      <a:pt x="3700580" y="200025"/>
                    </a:cubicBezTo>
                    <a:lnTo>
                      <a:pt x="3700580" y="886778"/>
                    </a:lnTo>
                    <a:cubicBezTo>
                      <a:pt x="3666290" y="925830"/>
                      <a:pt x="3645335" y="976313"/>
                      <a:pt x="3645335" y="1031558"/>
                    </a:cubicBezTo>
                    <a:lnTo>
                      <a:pt x="3645335" y="1271588"/>
                    </a:lnTo>
                    <a:lnTo>
                      <a:pt x="3571040" y="1271588"/>
                    </a:lnTo>
                    <a:lnTo>
                      <a:pt x="3571040" y="249555"/>
                    </a:lnTo>
                    <a:cubicBezTo>
                      <a:pt x="3571040" y="228600"/>
                      <a:pt x="3553895" y="211455"/>
                      <a:pt x="3532940" y="211455"/>
                    </a:cubicBezTo>
                    <a:lnTo>
                      <a:pt x="708777" y="211455"/>
                    </a:lnTo>
                    <a:cubicBezTo>
                      <a:pt x="687822" y="211455"/>
                      <a:pt x="670677" y="228600"/>
                      <a:pt x="670677" y="249555"/>
                    </a:cubicBezTo>
                    <a:lnTo>
                      <a:pt x="670677" y="2173605"/>
                    </a:lnTo>
                    <a:cubicBezTo>
                      <a:pt x="670677" y="2194560"/>
                      <a:pt x="687822" y="2211705"/>
                      <a:pt x="708777" y="2211705"/>
                    </a:cubicBezTo>
                    <a:lnTo>
                      <a:pt x="3532940" y="2211705"/>
                    </a:lnTo>
                    <a:cubicBezTo>
                      <a:pt x="3553895" y="2211705"/>
                      <a:pt x="3571040" y="2194560"/>
                      <a:pt x="3571040" y="2173605"/>
                    </a:cubicBezTo>
                    <a:lnTo>
                      <a:pt x="3571040" y="2017395"/>
                    </a:lnTo>
                    <a:lnTo>
                      <a:pt x="3700580" y="2017395"/>
                    </a:lnTo>
                    <a:lnTo>
                      <a:pt x="3700580" y="2338388"/>
                    </a:lnTo>
                    <a:close/>
                    <a:moveTo>
                      <a:pt x="3439595" y="2016443"/>
                    </a:moveTo>
                    <a:lnTo>
                      <a:pt x="3494840" y="2016443"/>
                    </a:lnTo>
                    <a:lnTo>
                      <a:pt x="3494840" y="2134553"/>
                    </a:lnTo>
                    <a:lnTo>
                      <a:pt x="746877" y="2134553"/>
                    </a:lnTo>
                    <a:lnTo>
                      <a:pt x="746877" y="286703"/>
                    </a:lnTo>
                    <a:lnTo>
                      <a:pt x="3494840" y="286703"/>
                    </a:lnTo>
                    <a:lnTo>
                      <a:pt x="3494840" y="1271588"/>
                    </a:lnTo>
                    <a:lnTo>
                      <a:pt x="3439595" y="1271588"/>
                    </a:lnTo>
                    <a:cubicBezTo>
                      <a:pt x="3412925" y="1271588"/>
                      <a:pt x="3391970" y="1292543"/>
                      <a:pt x="3391970" y="1319213"/>
                    </a:cubicBezTo>
                    <a:lnTo>
                      <a:pt x="3391970" y="1968818"/>
                    </a:lnTo>
                    <a:cubicBezTo>
                      <a:pt x="3391970" y="1995488"/>
                      <a:pt x="3413877" y="2016443"/>
                      <a:pt x="3439595" y="2016443"/>
                    </a:cubicBezTo>
                    <a:close/>
                    <a:moveTo>
                      <a:pt x="4240647" y="1921193"/>
                    </a:moveTo>
                    <a:lnTo>
                      <a:pt x="3487220" y="1921193"/>
                    </a:lnTo>
                    <a:lnTo>
                      <a:pt x="3487220" y="1366838"/>
                    </a:lnTo>
                    <a:lnTo>
                      <a:pt x="4240647" y="1366838"/>
                    </a:lnTo>
                    <a:lnTo>
                      <a:pt x="4240647" y="192119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98">
                <a:extLst>
                  <a:ext uri="{FF2B5EF4-FFF2-40B4-BE49-F238E27FC236}">
                    <a16:creationId xmlns:a16="http://schemas.microsoft.com/office/drawing/2014/main" id="{D833D480-F852-4989-D6FD-6F7BC4E12889}"/>
                  </a:ext>
                </a:extLst>
              </p:cNvPr>
              <p:cNvSpPr/>
              <p:nvPr/>
            </p:nvSpPr>
            <p:spPr>
              <a:xfrm>
                <a:off x="6191116" y="2761911"/>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0 w 152212"/>
                  <a:gd name="connsiteY3" fmla="*/ 73681 h 261323"/>
                  <a:gd name="connsiteX4" fmla="*/ 45853 w 152212"/>
                  <a:gd name="connsiteY4" fmla="*/ 140356 h 261323"/>
                  <a:gd name="connsiteX5" fmla="*/ 2038 w 152212"/>
                  <a:gd name="connsiteY5" fmla="*/ 229891 h 261323"/>
                  <a:gd name="connsiteX6" fmla="*/ 22040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0" y="127973"/>
                      <a:pt x="156343" y="94636"/>
                      <a:pt x="148723" y="57488"/>
                    </a:cubicBezTo>
                    <a:cubicBezTo>
                      <a:pt x="143008" y="28913"/>
                      <a:pt x="119196" y="6054"/>
                      <a:pt x="90621" y="1291"/>
                    </a:cubicBezTo>
                    <a:cubicBezTo>
                      <a:pt x="43948" y="-7281"/>
                      <a:pt x="2990" y="27961"/>
                      <a:pt x="2990" y="73681"/>
                    </a:cubicBezTo>
                    <a:cubicBezTo>
                      <a:pt x="2990" y="103208"/>
                      <a:pt x="20136" y="128926"/>
                      <a:pt x="45853" y="140356"/>
                    </a:cubicBezTo>
                    <a:lnTo>
                      <a:pt x="2038" y="229891"/>
                    </a:lnTo>
                    <a:cubicBezTo>
                      <a:pt x="-4629" y="244179"/>
                      <a:pt x="5848" y="261323"/>
                      <a:pt x="22040"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99">
                <a:extLst>
                  <a:ext uri="{FF2B5EF4-FFF2-40B4-BE49-F238E27FC236}">
                    <a16:creationId xmlns:a16="http://schemas.microsoft.com/office/drawing/2014/main" id="{D130B536-3E0E-F07D-8E19-EF799E8D849B}"/>
                  </a:ext>
                </a:extLst>
              </p:cNvPr>
              <p:cNvSpPr/>
              <p:nvPr/>
            </p:nvSpPr>
            <p:spPr>
              <a:xfrm>
                <a:off x="3520440" y="2260282"/>
                <a:ext cx="1876425" cy="804862"/>
              </a:xfrm>
              <a:custGeom>
                <a:avLst/>
                <a:gdLst>
                  <a:gd name="connsiteX0" fmla="*/ 1833563 w 1876425"/>
                  <a:gd name="connsiteY0" fmla="*/ 719137 h 804862"/>
                  <a:gd name="connsiteX1" fmla="*/ 1755457 w 1876425"/>
                  <a:gd name="connsiteY1" fmla="*/ 719137 h 804862"/>
                  <a:gd name="connsiteX2" fmla="*/ 1755457 w 1876425"/>
                  <a:gd name="connsiteY2" fmla="*/ 0 h 804862"/>
                  <a:gd name="connsiteX3" fmla="*/ 1463040 w 1876425"/>
                  <a:gd name="connsiteY3" fmla="*/ 0 h 804862"/>
                  <a:gd name="connsiteX4" fmla="*/ 1463040 w 1876425"/>
                  <a:gd name="connsiteY4" fmla="*/ 719137 h 804862"/>
                  <a:gd name="connsiteX5" fmla="*/ 1310640 w 1876425"/>
                  <a:gd name="connsiteY5" fmla="*/ 719137 h 804862"/>
                  <a:gd name="connsiteX6" fmla="*/ 1310640 w 1876425"/>
                  <a:gd name="connsiteY6" fmla="*/ 323850 h 804862"/>
                  <a:gd name="connsiteX7" fmla="*/ 1018222 w 1876425"/>
                  <a:gd name="connsiteY7" fmla="*/ 323850 h 804862"/>
                  <a:gd name="connsiteX8" fmla="*/ 1018222 w 1876425"/>
                  <a:gd name="connsiteY8" fmla="*/ 719137 h 804862"/>
                  <a:gd name="connsiteX9" fmla="*/ 865822 w 1876425"/>
                  <a:gd name="connsiteY9" fmla="*/ 719137 h 804862"/>
                  <a:gd name="connsiteX10" fmla="*/ 865822 w 1876425"/>
                  <a:gd name="connsiteY10" fmla="*/ 228600 h 804862"/>
                  <a:gd name="connsiteX11" fmla="*/ 575310 w 1876425"/>
                  <a:gd name="connsiteY11" fmla="*/ 228600 h 804862"/>
                  <a:gd name="connsiteX12" fmla="*/ 575310 w 1876425"/>
                  <a:gd name="connsiteY12" fmla="*/ 719137 h 804862"/>
                  <a:gd name="connsiteX13" fmla="*/ 422910 w 1876425"/>
                  <a:gd name="connsiteY13" fmla="*/ 719137 h 804862"/>
                  <a:gd name="connsiteX14" fmla="*/ 422910 w 1876425"/>
                  <a:gd name="connsiteY14" fmla="*/ 494348 h 804862"/>
                  <a:gd name="connsiteX15" fmla="*/ 130492 w 1876425"/>
                  <a:gd name="connsiteY15" fmla="*/ 494348 h 804862"/>
                  <a:gd name="connsiteX16" fmla="*/ 130492 w 1876425"/>
                  <a:gd name="connsiteY16" fmla="*/ 719137 h 804862"/>
                  <a:gd name="connsiteX17" fmla="*/ 42863 w 1876425"/>
                  <a:gd name="connsiteY17" fmla="*/ 719137 h 804862"/>
                  <a:gd name="connsiteX18" fmla="*/ 0 w 1876425"/>
                  <a:gd name="connsiteY18" fmla="*/ 762000 h 804862"/>
                  <a:gd name="connsiteX19" fmla="*/ 42863 w 1876425"/>
                  <a:gd name="connsiteY19" fmla="*/ 804862 h 804862"/>
                  <a:gd name="connsiteX20" fmla="*/ 1833563 w 1876425"/>
                  <a:gd name="connsiteY20" fmla="*/ 804862 h 804862"/>
                  <a:gd name="connsiteX21" fmla="*/ 1876425 w 1876425"/>
                  <a:gd name="connsiteY21" fmla="*/ 762000 h 804862"/>
                  <a:gd name="connsiteX22" fmla="*/ 1833563 w 1876425"/>
                  <a:gd name="connsiteY22" fmla="*/ 7191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425" h="804862">
                    <a:moveTo>
                      <a:pt x="1833563" y="719137"/>
                    </a:moveTo>
                    <a:lnTo>
                      <a:pt x="1755457" y="719137"/>
                    </a:lnTo>
                    <a:lnTo>
                      <a:pt x="1755457" y="0"/>
                    </a:lnTo>
                    <a:lnTo>
                      <a:pt x="1463040" y="0"/>
                    </a:lnTo>
                    <a:lnTo>
                      <a:pt x="1463040" y="719137"/>
                    </a:lnTo>
                    <a:lnTo>
                      <a:pt x="1310640" y="719137"/>
                    </a:lnTo>
                    <a:lnTo>
                      <a:pt x="1310640" y="323850"/>
                    </a:lnTo>
                    <a:lnTo>
                      <a:pt x="1018222" y="323850"/>
                    </a:lnTo>
                    <a:lnTo>
                      <a:pt x="1018222" y="719137"/>
                    </a:lnTo>
                    <a:lnTo>
                      <a:pt x="865822" y="719137"/>
                    </a:lnTo>
                    <a:lnTo>
                      <a:pt x="865822" y="228600"/>
                    </a:lnTo>
                    <a:lnTo>
                      <a:pt x="575310" y="228600"/>
                    </a:lnTo>
                    <a:lnTo>
                      <a:pt x="575310" y="719137"/>
                    </a:lnTo>
                    <a:lnTo>
                      <a:pt x="422910" y="719137"/>
                    </a:lnTo>
                    <a:lnTo>
                      <a:pt x="422910" y="494348"/>
                    </a:lnTo>
                    <a:lnTo>
                      <a:pt x="130492" y="494348"/>
                    </a:lnTo>
                    <a:lnTo>
                      <a:pt x="130492" y="719137"/>
                    </a:lnTo>
                    <a:lnTo>
                      <a:pt x="42863" y="719137"/>
                    </a:lnTo>
                    <a:cubicBezTo>
                      <a:pt x="19050" y="719137"/>
                      <a:pt x="0" y="738187"/>
                      <a:pt x="0" y="762000"/>
                    </a:cubicBezTo>
                    <a:cubicBezTo>
                      <a:pt x="0" y="785812"/>
                      <a:pt x="19050" y="804862"/>
                      <a:pt x="42863" y="804862"/>
                    </a:cubicBezTo>
                    <a:lnTo>
                      <a:pt x="1833563" y="804862"/>
                    </a:lnTo>
                    <a:cubicBezTo>
                      <a:pt x="1857375" y="804862"/>
                      <a:pt x="1876425" y="785812"/>
                      <a:pt x="1876425" y="762000"/>
                    </a:cubicBezTo>
                    <a:cubicBezTo>
                      <a:pt x="1876425" y="738187"/>
                      <a:pt x="1857375" y="719137"/>
                      <a:pt x="1833563" y="71913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100">
                <a:extLst>
                  <a:ext uri="{FF2B5EF4-FFF2-40B4-BE49-F238E27FC236}">
                    <a16:creationId xmlns:a16="http://schemas.microsoft.com/office/drawing/2014/main" id="{87D9E26F-2176-D650-01C7-5B32CAFADD52}"/>
                  </a:ext>
                </a:extLst>
              </p:cNvPr>
              <p:cNvSpPr/>
              <p:nvPr/>
            </p:nvSpPr>
            <p:spPr>
              <a:xfrm>
                <a:off x="5595937"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101">
                <a:extLst>
                  <a:ext uri="{FF2B5EF4-FFF2-40B4-BE49-F238E27FC236}">
                    <a16:creationId xmlns:a16="http://schemas.microsoft.com/office/drawing/2014/main" id="{315C464F-2345-ACA8-5FA5-C2D0E8963C64}"/>
                  </a:ext>
                </a:extLst>
              </p:cNvPr>
              <p:cNvSpPr/>
              <p:nvPr/>
            </p:nvSpPr>
            <p:spPr>
              <a:xfrm>
                <a:off x="5349240"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0" name="Freeform 102">
                <a:extLst>
                  <a:ext uri="{FF2B5EF4-FFF2-40B4-BE49-F238E27FC236}">
                    <a16:creationId xmlns:a16="http://schemas.microsoft.com/office/drawing/2014/main" id="{65A3533C-E21B-054E-2D21-B7E2D8FD7EC9}"/>
                  </a:ext>
                </a:extLst>
              </p:cNvPr>
              <p:cNvSpPr/>
              <p:nvPr/>
            </p:nvSpPr>
            <p:spPr>
              <a:xfrm>
                <a:off x="5104447" y="1667827"/>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73" name="Group 72">
            <a:extLst>
              <a:ext uri="{FF2B5EF4-FFF2-40B4-BE49-F238E27FC236}">
                <a16:creationId xmlns:a16="http://schemas.microsoft.com/office/drawing/2014/main" id="{3604AFD8-4AA3-3F37-CB2C-A90662D04DD8}"/>
              </a:ext>
            </a:extLst>
          </p:cNvPr>
          <p:cNvGrpSpPr/>
          <p:nvPr/>
        </p:nvGrpSpPr>
        <p:grpSpPr>
          <a:xfrm>
            <a:off x="2851555" y="1698718"/>
            <a:ext cx="550364" cy="550364"/>
            <a:chOff x="4301234" y="1713792"/>
            <a:chExt cx="550364" cy="550364"/>
          </a:xfrm>
        </p:grpSpPr>
        <p:sp>
          <p:nvSpPr>
            <p:cNvPr id="59" name="Oval 58">
              <a:extLst>
                <a:ext uri="{FF2B5EF4-FFF2-40B4-BE49-F238E27FC236}">
                  <a16:creationId xmlns:a16="http://schemas.microsoft.com/office/drawing/2014/main" id="{3B819F85-D0D5-C8FE-CF34-CBC8AC298269}"/>
                </a:ext>
              </a:extLst>
            </p:cNvPr>
            <p:cNvSpPr/>
            <p:nvPr/>
          </p:nvSpPr>
          <p:spPr>
            <a:xfrm>
              <a:off x="4301234" y="1713792"/>
              <a:ext cx="550364" cy="550364"/>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72" name="Graphic 114">
              <a:extLst>
                <a:ext uri="{FF2B5EF4-FFF2-40B4-BE49-F238E27FC236}">
                  <a16:creationId xmlns:a16="http://schemas.microsoft.com/office/drawing/2014/main" id="{17853AB0-93A3-5FDB-1E92-46924E7EB8A5}"/>
                </a:ext>
              </a:extLst>
            </p:cNvPr>
            <p:cNvSpPr>
              <a:spLocks noChangeAspect="1"/>
            </p:cNvSpPr>
            <p:nvPr/>
          </p:nvSpPr>
          <p:spPr>
            <a:xfrm>
              <a:off x="4415182" y="1874674"/>
              <a:ext cx="322469" cy="228600"/>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ea typeface="Meiryo" panose="020B0604030504040204" pitchFamily="34" charset="-128"/>
              </a:endParaRPr>
            </a:p>
          </p:txBody>
        </p:sp>
      </p:grpSp>
      <p:grpSp>
        <p:nvGrpSpPr>
          <p:cNvPr id="123" name="Group 122">
            <a:extLst>
              <a:ext uri="{FF2B5EF4-FFF2-40B4-BE49-F238E27FC236}">
                <a16:creationId xmlns:a16="http://schemas.microsoft.com/office/drawing/2014/main" id="{16633551-153C-1889-C611-D97D54D64B74}"/>
              </a:ext>
            </a:extLst>
          </p:cNvPr>
          <p:cNvGrpSpPr/>
          <p:nvPr/>
        </p:nvGrpSpPr>
        <p:grpSpPr>
          <a:xfrm>
            <a:off x="3666034" y="2194436"/>
            <a:ext cx="550364" cy="550364"/>
            <a:chOff x="5115713" y="2209510"/>
            <a:chExt cx="550364" cy="550364"/>
          </a:xfrm>
        </p:grpSpPr>
        <p:sp>
          <p:nvSpPr>
            <p:cNvPr id="62" name="Oval 61">
              <a:extLst>
                <a:ext uri="{FF2B5EF4-FFF2-40B4-BE49-F238E27FC236}">
                  <a16:creationId xmlns:a16="http://schemas.microsoft.com/office/drawing/2014/main" id="{59FFA92F-BB0B-9017-051A-BD5F9528F86A}"/>
                </a:ext>
              </a:extLst>
            </p:cNvPr>
            <p:cNvSpPr/>
            <p:nvPr/>
          </p:nvSpPr>
          <p:spPr>
            <a:xfrm>
              <a:off x="5115713" y="2209510"/>
              <a:ext cx="550364" cy="550364"/>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74" name="Graphic 234">
              <a:extLst>
                <a:ext uri="{FF2B5EF4-FFF2-40B4-BE49-F238E27FC236}">
                  <a16:creationId xmlns:a16="http://schemas.microsoft.com/office/drawing/2014/main" id="{2350F6A7-2553-9AFB-E340-3DE63A39517C}"/>
                </a:ext>
              </a:extLst>
            </p:cNvPr>
            <p:cNvGrpSpPr>
              <a:grpSpLocks noChangeAspect="1"/>
            </p:cNvGrpSpPr>
            <p:nvPr/>
          </p:nvGrpSpPr>
          <p:grpSpPr>
            <a:xfrm>
              <a:off x="5248183" y="2364581"/>
              <a:ext cx="285424" cy="240222"/>
              <a:chOff x="2887980" y="1154429"/>
              <a:chExt cx="3368039" cy="2834639"/>
            </a:xfrm>
            <a:solidFill>
              <a:schemeClr val="tx1"/>
            </a:solidFill>
          </p:grpSpPr>
          <p:sp>
            <p:nvSpPr>
              <p:cNvPr id="75" name="Freeform 236">
                <a:extLst>
                  <a:ext uri="{FF2B5EF4-FFF2-40B4-BE49-F238E27FC236}">
                    <a16:creationId xmlns:a16="http://schemas.microsoft.com/office/drawing/2014/main" id="{76DB8990-5287-8FF0-88B8-3B85EF8302E7}"/>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78105 w 2902267"/>
                  <a:gd name="connsiteY9" fmla="*/ 1924050 h 2002154"/>
                  <a:gd name="connsiteX10" fmla="*/ 78105 w 2902267"/>
                  <a:gd name="connsiteY10" fmla="*/ 78105 h 2002154"/>
                  <a:gd name="connsiteX11" fmla="*/ 2824163 w 2902267"/>
                  <a:gd name="connsiteY11" fmla="*/ 78105 h 2002154"/>
                  <a:gd name="connsiteX12" fmla="*/ 2824163 w 2902267"/>
                  <a:gd name="connsiteY12" fmla="*/ 260033 h 2002154"/>
                  <a:gd name="connsiteX13" fmla="*/ 2339340 w 2902267"/>
                  <a:gd name="connsiteY13" fmla="*/ 347663 h 2002154"/>
                  <a:gd name="connsiteX14" fmla="*/ 2210753 w 2902267"/>
                  <a:gd name="connsiteY14" fmla="*/ 401955 h 2002154"/>
                  <a:gd name="connsiteX15" fmla="*/ 2210753 w 2902267"/>
                  <a:gd name="connsiteY15" fmla="*/ 391477 h 2002154"/>
                  <a:gd name="connsiteX16" fmla="*/ 2172653 w 2902267"/>
                  <a:gd name="connsiteY16" fmla="*/ 391477 h 2002154"/>
                  <a:gd name="connsiteX17" fmla="*/ 2172653 w 2902267"/>
                  <a:gd name="connsiteY17" fmla="*/ 420052 h 2002154"/>
                  <a:gd name="connsiteX18" fmla="*/ 2044065 w 2902267"/>
                  <a:gd name="connsiteY18" fmla="*/ 481013 h 2002154"/>
                  <a:gd name="connsiteX19" fmla="*/ 1691640 w 2902267"/>
                  <a:gd name="connsiteY19" fmla="*/ 639127 h 2002154"/>
                  <a:gd name="connsiteX20" fmla="*/ 1430655 w 2902267"/>
                  <a:gd name="connsiteY20" fmla="*/ 704850 h 2002154"/>
                  <a:gd name="connsiteX21" fmla="*/ 1431608 w 2902267"/>
                  <a:gd name="connsiteY21" fmla="*/ 694372 h 2002154"/>
                  <a:gd name="connsiteX22" fmla="*/ 1402080 w 2902267"/>
                  <a:gd name="connsiteY22" fmla="*/ 691515 h 2002154"/>
                  <a:gd name="connsiteX23" fmla="*/ 1400175 w 2902267"/>
                  <a:gd name="connsiteY23" fmla="*/ 711518 h 2002154"/>
                  <a:gd name="connsiteX24" fmla="*/ 636270 w 2902267"/>
                  <a:gd name="connsiteY24" fmla="*/ 855345 h 2002154"/>
                  <a:gd name="connsiteX25" fmla="*/ 623888 w 2902267"/>
                  <a:gd name="connsiteY25" fmla="*/ 861060 h 2002154"/>
                  <a:gd name="connsiteX26" fmla="*/ 573405 w 2902267"/>
                  <a:gd name="connsiteY26" fmla="*/ 899160 h 2002154"/>
                  <a:gd name="connsiteX27" fmla="*/ 549593 w 2902267"/>
                  <a:gd name="connsiteY27" fmla="*/ 889635 h 2002154"/>
                  <a:gd name="connsiteX28" fmla="*/ 538163 w 2902267"/>
                  <a:gd name="connsiteY28" fmla="*/ 916305 h 2002154"/>
                  <a:gd name="connsiteX29" fmla="*/ 546735 w 2902267"/>
                  <a:gd name="connsiteY29" fmla="*/ 920115 h 2002154"/>
                  <a:gd name="connsiteX30" fmla="*/ 537210 w 2902267"/>
                  <a:gd name="connsiteY30" fmla="*/ 927735 h 2002154"/>
                  <a:gd name="connsiteX31" fmla="*/ 536257 w 2902267"/>
                  <a:gd name="connsiteY31" fmla="*/ 928688 h 2002154"/>
                  <a:gd name="connsiteX32" fmla="*/ 532448 w 2902267"/>
                  <a:gd name="connsiteY32" fmla="*/ 932497 h 2002154"/>
                  <a:gd name="connsiteX33" fmla="*/ 528638 w 2902267"/>
                  <a:gd name="connsiteY33" fmla="*/ 937260 h 2002154"/>
                  <a:gd name="connsiteX34" fmla="*/ 527685 w 2902267"/>
                  <a:gd name="connsiteY34" fmla="*/ 938213 h 2002154"/>
                  <a:gd name="connsiteX35" fmla="*/ 441007 w 2902267"/>
                  <a:gd name="connsiteY35" fmla="*/ 1118235 h 2002154"/>
                  <a:gd name="connsiteX36" fmla="*/ 441007 w 2902267"/>
                  <a:gd name="connsiteY36" fmla="*/ 1119188 h 2002154"/>
                  <a:gd name="connsiteX37" fmla="*/ 440055 w 2902267"/>
                  <a:gd name="connsiteY37" fmla="*/ 1124902 h 2002154"/>
                  <a:gd name="connsiteX38" fmla="*/ 439103 w 2902267"/>
                  <a:gd name="connsiteY38" fmla="*/ 1130618 h 2002154"/>
                  <a:gd name="connsiteX39" fmla="*/ 439103 w 2902267"/>
                  <a:gd name="connsiteY39" fmla="*/ 1131570 h 2002154"/>
                  <a:gd name="connsiteX40" fmla="*/ 439103 w 2902267"/>
                  <a:gd name="connsiteY40" fmla="*/ 1392555 h 2002154"/>
                  <a:gd name="connsiteX41" fmla="*/ 447675 w 2902267"/>
                  <a:gd name="connsiteY41" fmla="*/ 1413510 h 2002154"/>
                  <a:gd name="connsiteX42" fmla="*/ 467678 w 2902267"/>
                  <a:gd name="connsiteY42" fmla="*/ 1421130 h 2002154"/>
                  <a:gd name="connsiteX43" fmla="*/ 468630 w 2902267"/>
                  <a:gd name="connsiteY43" fmla="*/ 1421130 h 2002154"/>
                  <a:gd name="connsiteX44" fmla="*/ 656273 w 2902267"/>
                  <a:gd name="connsiteY44" fmla="*/ 1413510 h 2002154"/>
                  <a:gd name="connsiteX45" fmla="*/ 683895 w 2902267"/>
                  <a:gd name="connsiteY45" fmla="*/ 1383983 h 2002154"/>
                  <a:gd name="connsiteX46" fmla="*/ 654368 w 2902267"/>
                  <a:gd name="connsiteY46" fmla="*/ 1356360 h 2002154"/>
                  <a:gd name="connsiteX47" fmla="*/ 496253 w 2902267"/>
                  <a:gd name="connsiteY47" fmla="*/ 1363027 h 2002154"/>
                  <a:gd name="connsiteX48" fmla="*/ 496253 w 2902267"/>
                  <a:gd name="connsiteY48" fmla="*/ 1160145 h 2002154"/>
                  <a:gd name="connsiteX49" fmla="*/ 687705 w 2902267"/>
                  <a:gd name="connsiteY49" fmla="*/ 1160145 h 2002154"/>
                  <a:gd name="connsiteX50" fmla="*/ 716280 w 2902267"/>
                  <a:gd name="connsiteY50" fmla="*/ 1131570 h 2002154"/>
                  <a:gd name="connsiteX51" fmla="*/ 687705 w 2902267"/>
                  <a:gd name="connsiteY51" fmla="*/ 1102995 h 2002154"/>
                  <a:gd name="connsiteX52" fmla="*/ 513398 w 2902267"/>
                  <a:gd name="connsiteY52" fmla="*/ 1102995 h 2002154"/>
                  <a:gd name="connsiteX53" fmla="*/ 577215 w 2902267"/>
                  <a:gd name="connsiteY53" fmla="*/ 970597 h 2002154"/>
                  <a:gd name="connsiteX54" fmla="*/ 652463 w 2902267"/>
                  <a:gd name="connsiteY54" fmla="*/ 913447 h 2002154"/>
                  <a:gd name="connsiteX55" fmla="*/ 1711642 w 2902267"/>
                  <a:gd name="connsiteY55" fmla="*/ 695325 h 2002154"/>
                  <a:gd name="connsiteX56" fmla="*/ 2069783 w 2902267"/>
                  <a:gd name="connsiteY56" fmla="*/ 535305 h 2002154"/>
                  <a:gd name="connsiteX57" fmla="*/ 2360295 w 2902267"/>
                  <a:gd name="connsiteY57" fmla="*/ 404813 h 2002154"/>
                  <a:gd name="connsiteX58" fmla="*/ 2826068 w 2902267"/>
                  <a:gd name="connsiteY58" fmla="*/ 320992 h 2002154"/>
                  <a:gd name="connsiteX59" fmla="*/ 2826068 w 2902267"/>
                  <a:gd name="connsiteY59" fmla="*/ 1480185 h 2002154"/>
                  <a:gd name="connsiteX60" fmla="*/ 1587818 w 2902267"/>
                  <a:gd name="connsiteY60" fmla="*/ 1480185 h 2002154"/>
                  <a:gd name="connsiteX61" fmla="*/ 1587818 w 2902267"/>
                  <a:gd name="connsiteY61" fmla="*/ 1436370 h 2002154"/>
                  <a:gd name="connsiteX62" fmla="*/ 1587818 w 2902267"/>
                  <a:gd name="connsiteY62" fmla="*/ 1436370 h 2002154"/>
                  <a:gd name="connsiteX63" fmla="*/ 1083945 w 2902267"/>
                  <a:gd name="connsiteY63" fmla="*/ 934402 h 2002154"/>
                  <a:gd name="connsiteX64" fmla="*/ 747713 w 2902267"/>
                  <a:gd name="connsiteY64" fmla="*/ 1052513 h 2002154"/>
                  <a:gd name="connsiteX65" fmla="*/ 749618 w 2902267"/>
                  <a:gd name="connsiteY65" fmla="*/ 1092518 h 2002154"/>
                  <a:gd name="connsiteX66" fmla="*/ 789623 w 2902267"/>
                  <a:gd name="connsiteY66" fmla="*/ 1090613 h 2002154"/>
                  <a:gd name="connsiteX67" fmla="*/ 1082993 w 2902267"/>
                  <a:gd name="connsiteY67" fmla="*/ 990600 h 2002154"/>
                  <a:gd name="connsiteX68" fmla="*/ 1529715 w 2902267"/>
                  <a:gd name="connsiteY68" fmla="*/ 1437323 h 2002154"/>
                  <a:gd name="connsiteX69" fmla="*/ 1529715 w 2902267"/>
                  <a:gd name="connsiteY69" fmla="*/ 1508760 h 2002154"/>
                  <a:gd name="connsiteX70" fmla="*/ 1558290 w 2902267"/>
                  <a:gd name="connsiteY70" fmla="*/ 1537335 h 2002154"/>
                  <a:gd name="connsiteX71" fmla="*/ 2825115 w 2902267"/>
                  <a:gd name="connsiteY71" fmla="*/ 1537335 h 2002154"/>
                  <a:gd name="connsiteX72" fmla="*/ 2825115 w 2902267"/>
                  <a:gd name="connsiteY72" fmla="*/ 1581150 h 2002154"/>
                  <a:gd name="connsiteX73" fmla="*/ 1573530 w 2902267"/>
                  <a:gd name="connsiteY73" fmla="*/ 1581150 h 2002154"/>
                  <a:gd name="connsiteX74" fmla="*/ 1544955 w 2902267"/>
                  <a:gd name="connsiteY74" fmla="*/ 1609725 h 2002154"/>
                  <a:gd name="connsiteX75" fmla="*/ 1573530 w 2902267"/>
                  <a:gd name="connsiteY75" fmla="*/ 1638300 h 2002154"/>
                  <a:gd name="connsiteX76" fmla="*/ 2824163 w 2902267"/>
                  <a:gd name="connsiteY76" fmla="*/ 1638300 h 2002154"/>
                  <a:gd name="connsiteX77" fmla="*/ 2824163 w 2902267"/>
                  <a:gd name="connsiteY77" fmla="*/ 1768793 h 2002154"/>
                  <a:gd name="connsiteX78" fmla="*/ 1230630 w 2902267"/>
                  <a:gd name="connsiteY78" fmla="*/ 1768793 h 2002154"/>
                  <a:gd name="connsiteX79" fmla="*/ 1446848 w 2902267"/>
                  <a:gd name="connsiteY79" fmla="*/ 1435418 h 2002154"/>
                  <a:gd name="connsiteX80" fmla="*/ 1081088 w 2902267"/>
                  <a:gd name="connsiteY80" fmla="*/ 1069658 h 2002154"/>
                  <a:gd name="connsiteX81" fmla="*/ 715328 w 2902267"/>
                  <a:gd name="connsiteY81" fmla="*/ 1435418 h 2002154"/>
                  <a:gd name="connsiteX82" fmla="*/ 931545 w 2902267"/>
                  <a:gd name="connsiteY82" fmla="*/ 1768793 h 2002154"/>
                  <a:gd name="connsiteX83" fmla="*/ 231458 w 2902267"/>
                  <a:gd name="connsiteY83" fmla="*/ 1768793 h 2002154"/>
                  <a:gd name="connsiteX84" fmla="*/ 202883 w 2902267"/>
                  <a:gd name="connsiteY84" fmla="*/ 1797368 h 2002154"/>
                  <a:gd name="connsiteX85" fmla="*/ 231458 w 2902267"/>
                  <a:gd name="connsiteY85" fmla="*/ 1825943 h 2002154"/>
                  <a:gd name="connsiteX86" fmla="*/ 2825115 w 2902267"/>
                  <a:gd name="connsiteY86" fmla="*/ 1825943 h 2002154"/>
                  <a:gd name="connsiteX87" fmla="*/ 2825115 w 2902267"/>
                  <a:gd name="connsiteY87" fmla="*/ 1924050 h 2002154"/>
                  <a:gd name="connsiteX88" fmla="*/ 78105 w 2902267"/>
                  <a:gd name="connsiteY88" fmla="*/ 1924050 h 2002154"/>
                  <a:gd name="connsiteX89" fmla="*/ 1081088 w 2902267"/>
                  <a:gd name="connsiteY89" fmla="*/ 1744027 h 2002154"/>
                  <a:gd name="connsiteX90" fmla="*/ 772478 w 2902267"/>
                  <a:gd name="connsiteY90" fmla="*/ 1435418 h 2002154"/>
                  <a:gd name="connsiteX91" fmla="*/ 1081088 w 2902267"/>
                  <a:gd name="connsiteY91" fmla="*/ 1126808 h 2002154"/>
                  <a:gd name="connsiteX92" fmla="*/ 1389698 w 2902267"/>
                  <a:gd name="connsiteY92" fmla="*/ 1435418 h 2002154"/>
                  <a:gd name="connsiteX93" fmla="*/ 1081088 w 2902267"/>
                  <a:gd name="connsiteY93" fmla="*/ 1744027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78105" y="1924050"/>
                    </a:moveTo>
                    <a:lnTo>
                      <a:pt x="78105" y="78105"/>
                    </a:lnTo>
                    <a:lnTo>
                      <a:pt x="2824163" y="78105"/>
                    </a:lnTo>
                    <a:lnTo>
                      <a:pt x="2824163" y="260033"/>
                    </a:lnTo>
                    <a:cubicBezTo>
                      <a:pt x="2544128" y="280988"/>
                      <a:pt x="2383155" y="331470"/>
                      <a:pt x="2339340" y="347663"/>
                    </a:cubicBezTo>
                    <a:cubicBezTo>
                      <a:pt x="2305050" y="360045"/>
                      <a:pt x="2261235" y="379095"/>
                      <a:pt x="2210753" y="401955"/>
                    </a:cubicBezTo>
                    <a:lnTo>
                      <a:pt x="2210753" y="391477"/>
                    </a:lnTo>
                    <a:lnTo>
                      <a:pt x="2172653" y="391477"/>
                    </a:lnTo>
                    <a:lnTo>
                      <a:pt x="2172653" y="420052"/>
                    </a:lnTo>
                    <a:cubicBezTo>
                      <a:pt x="2131695" y="439102"/>
                      <a:pt x="2087880" y="460058"/>
                      <a:pt x="2044065" y="481013"/>
                    </a:cubicBezTo>
                    <a:cubicBezTo>
                      <a:pt x="1916430" y="541972"/>
                      <a:pt x="1784985" y="604838"/>
                      <a:pt x="1691640" y="639127"/>
                    </a:cubicBezTo>
                    <a:cubicBezTo>
                      <a:pt x="1644015" y="656272"/>
                      <a:pt x="1546860" y="680085"/>
                      <a:pt x="1430655" y="704850"/>
                    </a:cubicBezTo>
                    <a:lnTo>
                      <a:pt x="1431608" y="694372"/>
                    </a:lnTo>
                    <a:lnTo>
                      <a:pt x="1402080" y="691515"/>
                    </a:lnTo>
                    <a:lnTo>
                      <a:pt x="1400175" y="711518"/>
                    </a:lnTo>
                    <a:cubicBezTo>
                      <a:pt x="1082040" y="779145"/>
                      <a:pt x="641985" y="854393"/>
                      <a:pt x="636270" y="855345"/>
                    </a:cubicBezTo>
                    <a:cubicBezTo>
                      <a:pt x="631507" y="856297"/>
                      <a:pt x="627698" y="858202"/>
                      <a:pt x="623888" y="861060"/>
                    </a:cubicBezTo>
                    <a:lnTo>
                      <a:pt x="573405" y="899160"/>
                    </a:lnTo>
                    <a:lnTo>
                      <a:pt x="549593" y="889635"/>
                    </a:lnTo>
                    <a:lnTo>
                      <a:pt x="538163" y="916305"/>
                    </a:lnTo>
                    <a:lnTo>
                      <a:pt x="546735" y="920115"/>
                    </a:lnTo>
                    <a:lnTo>
                      <a:pt x="537210" y="927735"/>
                    </a:lnTo>
                    <a:cubicBezTo>
                      <a:pt x="537210" y="927735"/>
                      <a:pt x="537210" y="928688"/>
                      <a:pt x="536257" y="928688"/>
                    </a:cubicBezTo>
                    <a:cubicBezTo>
                      <a:pt x="534353" y="929640"/>
                      <a:pt x="533400" y="931545"/>
                      <a:pt x="532448" y="932497"/>
                    </a:cubicBezTo>
                    <a:cubicBezTo>
                      <a:pt x="531495" y="934402"/>
                      <a:pt x="529590" y="935355"/>
                      <a:pt x="528638" y="937260"/>
                    </a:cubicBezTo>
                    <a:cubicBezTo>
                      <a:pt x="528638" y="937260"/>
                      <a:pt x="527685" y="938213"/>
                      <a:pt x="527685" y="938213"/>
                    </a:cubicBezTo>
                    <a:lnTo>
                      <a:pt x="441007" y="1118235"/>
                    </a:lnTo>
                    <a:cubicBezTo>
                      <a:pt x="441007" y="1118235"/>
                      <a:pt x="441007" y="1118235"/>
                      <a:pt x="441007" y="1119188"/>
                    </a:cubicBezTo>
                    <a:cubicBezTo>
                      <a:pt x="440055" y="1121093"/>
                      <a:pt x="440055" y="1122998"/>
                      <a:pt x="440055" y="1124902"/>
                    </a:cubicBezTo>
                    <a:cubicBezTo>
                      <a:pt x="440055" y="1126808"/>
                      <a:pt x="439103" y="1128713"/>
                      <a:pt x="439103" y="1130618"/>
                    </a:cubicBezTo>
                    <a:cubicBezTo>
                      <a:pt x="439103" y="1130618"/>
                      <a:pt x="439103" y="1130618"/>
                      <a:pt x="439103" y="1131570"/>
                    </a:cubicBezTo>
                    <a:lnTo>
                      <a:pt x="439103" y="1392555"/>
                    </a:lnTo>
                    <a:cubicBezTo>
                      <a:pt x="439103" y="1400175"/>
                      <a:pt x="441960" y="1407795"/>
                      <a:pt x="447675" y="1413510"/>
                    </a:cubicBezTo>
                    <a:cubicBezTo>
                      <a:pt x="453390" y="1418273"/>
                      <a:pt x="460057" y="1421130"/>
                      <a:pt x="467678" y="1421130"/>
                    </a:cubicBezTo>
                    <a:cubicBezTo>
                      <a:pt x="467678" y="1421130"/>
                      <a:pt x="468630" y="1421130"/>
                      <a:pt x="468630" y="1421130"/>
                    </a:cubicBezTo>
                    <a:lnTo>
                      <a:pt x="656273" y="1413510"/>
                    </a:lnTo>
                    <a:cubicBezTo>
                      <a:pt x="672465" y="1412558"/>
                      <a:pt x="683895" y="1399223"/>
                      <a:pt x="683895" y="1383983"/>
                    </a:cubicBezTo>
                    <a:cubicBezTo>
                      <a:pt x="682943" y="1367790"/>
                      <a:pt x="669607" y="1355408"/>
                      <a:pt x="654368" y="1356360"/>
                    </a:cubicBezTo>
                    <a:lnTo>
                      <a:pt x="496253" y="1363027"/>
                    </a:lnTo>
                    <a:lnTo>
                      <a:pt x="496253" y="1160145"/>
                    </a:lnTo>
                    <a:lnTo>
                      <a:pt x="687705" y="1160145"/>
                    </a:lnTo>
                    <a:cubicBezTo>
                      <a:pt x="703898" y="1160145"/>
                      <a:pt x="716280" y="1147763"/>
                      <a:pt x="716280" y="1131570"/>
                    </a:cubicBezTo>
                    <a:cubicBezTo>
                      <a:pt x="716280" y="1115377"/>
                      <a:pt x="703898" y="1102995"/>
                      <a:pt x="687705" y="1102995"/>
                    </a:cubicBezTo>
                    <a:lnTo>
                      <a:pt x="513398" y="1102995"/>
                    </a:lnTo>
                    <a:lnTo>
                      <a:pt x="577215" y="970597"/>
                    </a:lnTo>
                    <a:lnTo>
                      <a:pt x="652463" y="913447"/>
                    </a:lnTo>
                    <a:cubicBezTo>
                      <a:pt x="741045" y="898208"/>
                      <a:pt x="1535430" y="760095"/>
                      <a:pt x="1711642" y="695325"/>
                    </a:cubicBezTo>
                    <a:cubicBezTo>
                      <a:pt x="1807845" y="660083"/>
                      <a:pt x="1941195" y="596265"/>
                      <a:pt x="2069783" y="535305"/>
                    </a:cubicBezTo>
                    <a:cubicBezTo>
                      <a:pt x="2185988" y="480060"/>
                      <a:pt x="2295525" y="427672"/>
                      <a:pt x="2360295" y="404813"/>
                    </a:cubicBezTo>
                    <a:cubicBezTo>
                      <a:pt x="2446020" y="374333"/>
                      <a:pt x="2611755" y="338138"/>
                      <a:pt x="2826068" y="320992"/>
                    </a:cubicBezTo>
                    <a:lnTo>
                      <a:pt x="2826068" y="1480185"/>
                    </a:lnTo>
                    <a:lnTo>
                      <a:pt x="1587818" y="1480185"/>
                    </a:lnTo>
                    <a:lnTo>
                      <a:pt x="1587818" y="1436370"/>
                    </a:lnTo>
                    <a:cubicBezTo>
                      <a:pt x="1587818" y="1436370"/>
                      <a:pt x="1587818" y="1436370"/>
                      <a:pt x="1587818" y="1436370"/>
                    </a:cubicBezTo>
                    <a:cubicBezTo>
                      <a:pt x="1586865" y="1168718"/>
                      <a:pt x="1351598" y="934402"/>
                      <a:pt x="1083945" y="934402"/>
                    </a:cubicBezTo>
                    <a:cubicBezTo>
                      <a:pt x="857250" y="934402"/>
                      <a:pt x="752475" y="1047750"/>
                      <a:pt x="747713" y="1052513"/>
                    </a:cubicBezTo>
                    <a:cubicBezTo>
                      <a:pt x="737235" y="1063943"/>
                      <a:pt x="738188" y="1082040"/>
                      <a:pt x="749618" y="1092518"/>
                    </a:cubicBezTo>
                    <a:cubicBezTo>
                      <a:pt x="761048" y="1102995"/>
                      <a:pt x="779145" y="1102043"/>
                      <a:pt x="789623" y="1090613"/>
                    </a:cubicBezTo>
                    <a:cubicBezTo>
                      <a:pt x="790575" y="1089660"/>
                      <a:pt x="882968" y="990600"/>
                      <a:pt x="1082993" y="990600"/>
                    </a:cubicBezTo>
                    <a:cubicBezTo>
                      <a:pt x="1321118" y="990600"/>
                      <a:pt x="1529715" y="1199198"/>
                      <a:pt x="1529715" y="1437323"/>
                    </a:cubicBezTo>
                    <a:lnTo>
                      <a:pt x="1529715" y="1508760"/>
                    </a:lnTo>
                    <a:cubicBezTo>
                      <a:pt x="1529715" y="1524952"/>
                      <a:pt x="1542098" y="1537335"/>
                      <a:pt x="1558290" y="1537335"/>
                    </a:cubicBezTo>
                    <a:lnTo>
                      <a:pt x="2825115" y="1537335"/>
                    </a:lnTo>
                    <a:lnTo>
                      <a:pt x="2825115" y="1581150"/>
                    </a:lnTo>
                    <a:lnTo>
                      <a:pt x="1573530" y="1581150"/>
                    </a:lnTo>
                    <a:cubicBezTo>
                      <a:pt x="1557338" y="1581150"/>
                      <a:pt x="1544955" y="1593533"/>
                      <a:pt x="1544955" y="1609725"/>
                    </a:cubicBezTo>
                    <a:cubicBezTo>
                      <a:pt x="1544955" y="1625918"/>
                      <a:pt x="1557338" y="1638300"/>
                      <a:pt x="1573530" y="1638300"/>
                    </a:cubicBezTo>
                    <a:lnTo>
                      <a:pt x="2824163" y="1638300"/>
                    </a:lnTo>
                    <a:lnTo>
                      <a:pt x="2824163" y="1768793"/>
                    </a:lnTo>
                    <a:lnTo>
                      <a:pt x="1230630" y="1768793"/>
                    </a:lnTo>
                    <a:cubicBezTo>
                      <a:pt x="1357313" y="1711643"/>
                      <a:pt x="1446848" y="1584008"/>
                      <a:pt x="1446848" y="1435418"/>
                    </a:cubicBezTo>
                    <a:cubicBezTo>
                      <a:pt x="1446848" y="1233488"/>
                      <a:pt x="1283018" y="1069658"/>
                      <a:pt x="1081088" y="1069658"/>
                    </a:cubicBezTo>
                    <a:cubicBezTo>
                      <a:pt x="879157" y="1069658"/>
                      <a:pt x="715328" y="1233488"/>
                      <a:pt x="715328" y="1435418"/>
                    </a:cubicBezTo>
                    <a:cubicBezTo>
                      <a:pt x="715328" y="1584008"/>
                      <a:pt x="803910" y="1711643"/>
                      <a:pt x="931545" y="1768793"/>
                    </a:cubicBezTo>
                    <a:lnTo>
                      <a:pt x="231458" y="1768793"/>
                    </a:lnTo>
                    <a:cubicBezTo>
                      <a:pt x="215265" y="1768793"/>
                      <a:pt x="202883" y="1781175"/>
                      <a:pt x="202883" y="1797368"/>
                    </a:cubicBezTo>
                    <a:cubicBezTo>
                      <a:pt x="202883" y="1813560"/>
                      <a:pt x="215265" y="1825943"/>
                      <a:pt x="231458" y="1825943"/>
                    </a:cubicBezTo>
                    <a:lnTo>
                      <a:pt x="2825115" y="1825943"/>
                    </a:lnTo>
                    <a:lnTo>
                      <a:pt x="2825115" y="1924050"/>
                    </a:lnTo>
                    <a:lnTo>
                      <a:pt x="78105" y="1924050"/>
                    </a:lnTo>
                    <a:close/>
                    <a:moveTo>
                      <a:pt x="1081088" y="1744027"/>
                    </a:moveTo>
                    <a:cubicBezTo>
                      <a:pt x="910590" y="1744027"/>
                      <a:pt x="772478" y="1605915"/>
                      <a:pt x="772478" y="1435418"/>
                    </a:cubicBezTo>
                    <a:cubicBezTo>
                      <a:pt x="772478" y="1264920"/>
                      <a:pt x="910590" y="1126808"/>
                      <a:pt x="1081088" y="1126808"/>
                    </a:cubicBezTo>
                    <a:cubicBezTo>
                      <a:pt x="1251585" y="1126808"/>
                      <a:pt x="1389698" y="1264920"/>
                      <a:pt x="1389698" y="1435418"/>
                    </a:cubicBezTo>
                    <a:cubicBezTo>
                      <a:pt x="1389698" y="1605915"/>
                      <a:pt x="1250633" y="1744027"/>
                      <a:pt x="1081088" y="17440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237">
                <a:extLst>
                  <a:ext uri="{FF2B5EF4-FFF2-40B4-BE49-F238E27FC236}">
                    <a16:creationId xmlns:a16="http://schemas.microsoft.com/office/drawing/2014/main" id="{F80D5D4E-0109-33AE-6374-8311B9C47872}"/>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7" name="Freeform 238">
                <a:extLst>
                  <a:ext uri="{FF2B5EF4-FFF2-40B4-BE49-F238E27FC236}">
                    <a16:creationId xmlns:a16="http://schemas.microsoft.com/office/drawing/2014/main" id="{755554C0-ED66-1F1D-7492-B2DB798EB84E}"/>
                  </a:ext>
                </a:extLst>
              </p:cNvPr>
              <p:cNvSpPr/>
              <p:nvPr/>
            </p:nvSpPr>
            <p:spPr>
              <a:xfrm>
                <a:off x="4047172" y="2655570"/>
                <a:ext cx="308610" cy="308610"/>
              </a:xfrm>
              <a:custGeom>
                <a:avLst/>
                <a:gdLst>
                  <a:gd name="connsiteX0" fmla="*/ 154305 w 308610"/>
                  <a:gd name="connsiteY0" fmla="*/ 0 h 308610"/>
                  <a:gd name="connsiteX1" fmla="*/ 0 w 308610"/>
                  <a:gd name="connsiteY1" fmla="*/ 154305 h 308610"/>
                  <a:gd name="connsiteX2" fmla="*/ 154305 w 308610"/>
                  <a:gd name="connsiteY2" fmla="*/ 308610 h 308610"/>
                  <a:gd name="connsiteX3" fmla="*/ 308610 w 308610"/>
                  <a:gd name="connsiteY3" fmla="*/ 154305 h 308610"/>
                  <a:gd name="connsiteX4" fmla="*/ 154305 w 308610"/>
                  <a:gd name="connsiteY4" fmla="*/ 0 h 308610"/>
                  <a:gd name="connsiteX5" fmla="*/ 154305 w 308610"/>
                  <a:gd name="connsiteY5" fmla="*/ 251460 h 308610"/>
                  <a:gd name="connsiteX6" fmla="*/ 57150 w 308610"/>
                  <a:gd name="connsiteY6" fmla="*/ 154305 h 308610"/>
                  <a:gd name="connsiteX7" fmla="*/ 154305 w 308610"/>
                  <a:gd name="connsiteY7" fmla="*/ 57150 h 308610"/>
                  <a:gd name="connsiteX8" fmla="*/ 251460 w 308610"/>
                  <a:gd name="connsiteY8" fmla="*/ 154305 h 308610"/>
                  <a:gd name="connsiteX9" fmla="*/ 154305 w 308610"/>
                  <a:gd name="connsiteY9" fmla="*/ 251460 h 3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8610" h="308610">
                    <a:moveTo>
                      <a:pt x="154305" y="0"/>
                    </a:moveTo>
                    <a:cubicBezTo>
                      <a:pt x="69533" y="0"/>
                      <a:pt x="0" y="69533"/>
                      <a:pt x="0" y="154305"/>
                    </a:cubicBezTo>
                    <a:cubicBezTo>
                      <a:pt x="0" y="239077"/>
                      <a:pt x="69533" y="308610"/>
                      <a:pt x="154305" y="308610"/>
                    </a:cubicBezTo>
                    <a:cubicBezTo>
                      <a:pt x="239078" y="308610"/>
                      <a:pt x="308610" y="239077"/>
                      <a:pt x="308610" y="154305"/>
                    </a:cubicBezTo>
                    <a:cubicBezTo>
                      <a:pt x="308610" y="69533"/>
                      <a:pt x="239078" y="0"/>
                      <a:pt x="154305" y="0"/>
                    </a:cubicBezTo>
                    <a:close/>
                    <a:moveTo>
                      <a:pt x="154305" y="251460"/>
                    </a:moveTo>
                    <a:cubicBezTo>
                      <a:pt x="100965" y="251460"/>
                      <a:pt x="57150" y="207645"/>
                      <a:pt x="57150" y="154305"/>
                    </a:cubicBezTo>
                    <a:cubicBezTo>
                      <a:pt x="57150" y="100965"/>
                      <a:pt x="100965" y="57150"/>
                      <a:pt x="154305" y="57150"/>
                    </a:cubicBezTo>
                    <a:cubicBezTo>
                      <a:pt x="207645" y="57150"/>
                      <a:pt x="251460" y="100965"/>
                      <a:pt x="251460" y="154305"/>
                    </a:cubicBezTo>
                    <a:cubicBezTo>
                      <a:pt x="251460" y="207645"/>
                      <a:pt x="207645" y="251460"/>
                      <a:pt x="154305" y="2514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8" name="Freeform 239">
                <a:extLst>
                  <a:ext uri="{FF2B5EF4-FFF2-40B4-BE49-F238E27FC236}">
                    <a16:creationId xmlns:a16="http://schemas.microsoft.com/office/drawing/2014/main" id="{6B8DA6CA-5FAE-C7AA-7E11-E1B9061632F7}"/>
                  </a:ext>
                </a:extLst>
              </p:cNvPr>
              <p:cNvSpPr/>
              <p:nvPr/>
            </p:nvSpPr>
            <p:spPr>
              <a:xfrm>
                <a:off x="4862021" y="1765790"/>
                <a:ext cx="1064069" cy="514494"/>
              </a:xfrm>
              <a:custGeom>
                <a:avLst/>
                <a:gdLst>
                  <a:gd name="connsiteX0" fmla="*/ 27161 w 1064069"/>
                  <a:gd name="connsiteY0" fmla="*/ 514495 h 514494"/>
                  <a:gd name="connsiteX1" fmla="*/ 948229 w 1064069"/>
                  <a:gd name="connsiteY1" fmla="*/ 514495 h 514494"/>
                  <a:gd name="connsiteX2" fmla="*/ 975851 w 1064069"/>
                  <a:gd name="connsiteY2" fmla="*/ 491635 h 514494"/>
                  <a:gd name="connsiteX3" fmla="*/ 1063482 w 1064069"/>
                  <a:gd name="connsiteY3" fmla="*/ 33482 h 514494"/>
                  <a:gd name="connsiteX4" fmla="*/ 1056814 w 1064069"/>
                  <a:gd name="connsiteY4" fmla="*/ 9670 h 514494"/>
                  <a:gd name="connsiteX5" fmla="*/ 1033954 w 1064069"/>
                  <a:gd name="connsiteY5" fmla="*/ 145 h 514494"/>
                  <a:gd name="connsiteX6" fmla="*/ 651049 w 1064069"/>
                  <a:gd name="connsiteY6" fmla="*/ 66820 h 514494"/>
                  <a:gd name="connsiteX7" fmla="*/ 11922 w 1064069"/>
                  <a:gd name="connsiteY7" fmla="*/ 464012 h 514494"/>
                  <a:gd name="connsiteX8" fmla="*/ 1444 w 1064069"/>
                  <a:gd name="connsiteY8" fmla="*/ 496397 h 514494"/>
                  <a:gd name="connsiteX9" fmla="*/ 27161 w 1064069"/>
                  <a:gd name="connsiteY9" fmla="*/ 514495 h 514494"/>
                  <a:gd name="connsiteX10" fmla="*/ 669147 w 1064069"/>
                  <a:gd name="connsiteY10" fmla="*/ 120160 h 514494"/>
                  <a:gd name="connsiteX11" fmla="*/ 1000616 w 1064069"/>
                  <a:gd name="connsiteY11" fmla="*/ 59200 h 514494"/>
                  <a:gd name="connsiteX12" fmla="*/ 924416 w 1064069"/>
                  <a:gd name="connsiteY12" fmla="*/ 457345 h 514494"/>
                  <a:gd name="connsiteX13" fmla="*/ 119554 w 1064069"/>
                  <a:gd name="connsiteY13" fmla="*/ 457345 h 514494"/>
                  <a:gd name="connsiteX14" fmla="*/ 669147 w 1064069"/>
                  <a:gd name="connsiteY14" fmla="*/ 120160 h 51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4069" h="514494">
                    <a:moveTo>
                      <a:pt x="27161" y="514495"/>
                    </a:moveTo>
                    <a:lnTo>
                      <a:pt x="948229" y="514495"/>
                    </a:lnTo>
                    <a:cubicBezTo>
                      <a:pt x="961564" y="514495"/>
                      <a:pt x="973947" y="504970"/>
                      <a:pt x="975851" y="491635"/>
                    </a:cubicBezTo>
                    <a:lnTo>
                      <a:pt x="1063482" y="33482"/>
                    </a:lnTo>
                    <a:cubicBezTo>
                      <a:pt x="1065386" y="24910"/>
                      <a:pt x="1062529" y="16337"/>
                      <a:pt x="1056814" y="9670"/>
                    </a:cubicBezTo>
                    <a:cubicBezTo>
                      <a:pt x="1051099" y="3002"/>
                      <a:pt x="1042526" y="-808"/>
                      <a:pt x="1033954" y="145"/>
                    </a:cubicBezTo>
                    <a:cubicBezTo>
                      <a:pt x="1024429" y="1097"/>
                      <a:pt x="796781" y="15385"/>
                      <a:pt x="651049" y="66820"/>
                    </a:cubicBezTo>
                    <a:cubicBezTo>
                      <a:pt x="504364" y="118255"/>
                      <a:pt x="31924" y="449725"/>
                      <a:pt x="11922" y="464012"/>
                    </a:cubicBezTo>
                    <a:cubicBezTo>
                      <a:pt x="1444" y="471632"/>
                      <a:pt x="-2366" y="484015"/>
                      <a:pt x="1444" y="496397"/>
                    </a:cubicBezTo>
                    <a:cubicBezTo>
                      <a:pt x="4301" y="506875"/>
                      <a:pt x="14779" y="514495"/>
                      <a:pt x="27161" y="514495"/>
                    </a:cubicBezTo>
                    <a:close/>
                    <a:moveTo>
                      <a:pt x="669147" y="120160"/>
                    </a:moveTo>
                    <a:cubicBezTo>
                      <a:pt x="774874" y="83012"/>
                      <a:pt x="930131" y="65867"/>
                      <a:pt x="1000616" y="59200"/>
                    </a:cubicBezTo>
                    <a:lnTo>
                      <a:pt x="924416" y="457345"/>
                    </a:lnTo>
                    <a:lnTo>
                      <a:pt x="119554" y="457345"/>
                    </a:lnTo>
                    <a:cubicBezTo>
                      <a:pt x="260524" y="360190"/>
                      <a:pt x="563419" y="156355"/>
                      <a:pt x="669147" y="1201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9" name="Freeform 240">
                <a:extLst>
                  <a:ext uri="{FF2B5EF4-FFF2-40B4-BE49-F238E27FC236}">
                    <a16:creationId xmlns:a16="http://schemas.microsoft.com/office/drawing/2014/main" id="{EF590E28-1D8C-1A6C-4FCD-D11481F3805A}"/>
                  </a:ext>
                </a:extLst>
              </p:cNvPr>
              <p:cNvSpPr/>
              <p:nvPr/>
            </p:nvSpPr>
            <p:spPr>
              <a:xfrm>
                <a:off x="3328987" y="172021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0" name="Freeform 241">
                <a:extLst>
                  <a:ext uri="{FF2B5EF4-FFF2-40B4-BE49-F238E27FC236}">
                    <a16:creationId xmlns:a16="http://schemas.microsoft.com/office/drawing/2014/main" id="{CBF10CC1-3A82-0E49-936A-B1845E628CB5}"/>
                  </a:ext>
                </a:extLst>
              </p:cNvPr>
              <p:cNvSpPr/>
              <p:nvPr/>
            </p:nvSpPr>
            <p:spPr>
              <a:xfrm>
                <a:off x="3328987" y="191452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1" name="Freeform 242">
                <a:extLst>
                  <a:ext uri="{FF2B5EF4-FFF2-40B4-BE49-F238E27FC236}">
                    <a16:creationId xmlns:a16="http://schemas.microsoft.com/office/drawing/2014/main" id="{20FC6CF2-AFFF-41F1-A35A-E76E51E75FE9}"/>
                  </a:ext>
                </a:extLst>
              </p:cNvPr>
              <p:cNvSpPr/>
              <p:nvPr/>
            </p:nvSpPr>
            <p:spPr>
              <a:xfrm>
                <a:off x="3328987" y="2106929"/>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2" name="Freeform 243">
                <a:extLst>
                  <a:ext uri="{FF2B5EF4-FFF2-40B4-BE49-F238E27FC236}">
                    <a16:creationId xmlns:a16="http://schemas.microsoft.com/office/drawing/2014/main" id="{03EC4F5E-F6AD-E03A-2EBE-F6CCEC3FBC0A}"/>
                  </a:ext>
                </a:extLst>
              </p:cNvPr>
              <p:cNvSpPr/>
              <p:nvPr/>
            </p:nvSpPr>
            <p:spPr>
              <a:xfrm rot="-4018692">
                <a:off x="3595835" y="2235066"/>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3" name="Freeform 244">
                <a:extLst>
                  <a:ext uri="{FF2B5EF4-FFF2-40B4-BE49-F238E27FC236}">
                    <a16:creationId xmlns:a16="http://schemas.microsoft.com/office/drawing/2014/main" id="{5EE05AA0-E6E2-D09D-20A3-25804326C6DB}"/>
                  </a:ext>
                </a:extLst>
              </p:cNvPr>
              <p:cNvSpPr/>
              <p:nvPr/>
            </p:nvSpPr>
            <p:spPr>
              <a:xfrm rot="-4018692">
                <a:off x="3455000" y="2175954"/>
                <a:ext cx="28576" cy="38101"/>
              </a:xfrm>
              <a:custGeom>
                <a:avLst/>
                <a:gdLst>
                  <a:gd name="connsiteX0" fmla="*/ 0 w 28576"/>
                  <a:gd name="connsiteY0" fmla="*/ 0 h 38101"/>
                  <a:gd name="connsiteX1" fmla="*/ 28576 w 28576"/>
                  <a:gd name="connsiteY1" fmla="*/ 0 h 38101"/>
                  <a:gd name="connsiteX2" fmla="*/ 28576 w 28576"/>
                  <a:gd name="connsiteY2" fmla="*/ 38102 h 38101"/>
                  <a:gd name="connsiteX3" fmla="*/ 0 w 28576"/>
                  <a:gd name="connsiteY3" fmla="*/ 38102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2"/>
                    </a:lnTo>
                    <a:lnTo>
                      <a:pt x="0" y="3810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4" name="Freeform 245">
                <a:extLst>
                  <a:ext uri="{FF2B5EF4-FFF2-40B4-BE49-F238E27FC236}">
                    <a16:creationId xmlns:a16="http://schemas.microsoft.com/office/drawing/2014/main" id="{74545A86-8BB1-AD64-CD57-FFC13F8A356D}"/>
                  </a:ext>
                </a:extLst>
              </p:cNvPr>
              <p:cNvSpPr/>
              <p:nvPr/>
            </p:nvSpPr>
            <p:spPr>
              <a:xfrm rot="-4017157">
                <a:off x="3524917" y="220532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5" name="Freeform 246">
                <a:extLst>
                  <a:ext uri="{FF2B5EF4-FFF2-40B4-BE49-F238E27FC236}">
                    <a16:creationId xmlns:a16="http://schemas.microsoft.com/office/drawing/2014/main" id="{79B48C49-778D-189D-AA61-5D6905EB8C47}"/>
                  </a:ext>
                </a:extLst>
              </p:cNvPr>
              <p:cNvSpPr/>
              <p:nvPr/>
            </p:nvSpPr>
            <p:spPr>
              <a:xfrm rot="-5058709">
                <a:off x="4069287" y="2017768"/>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6" name="Freeform 247">
                <a:extLst>
                  <a:ext uri="{FF2B5EF4-FFF2-40B4-BE49-F238E27FC236}">
                    <a16:creationId xmlns:a16="http://schemas.microsoft.com/office/drawing/2014/main" id="{E7A32009-591E-CAE2-9D61-DECA0A79421A}"/>
                  </a:ext>
                </a:extLst>
              </p:cNvPr>
              <p:cNvSpPr/>
              <p:nvPr/>
            </p:nvSpPr>
            <p:spPr>
              <a:xfrm rot="-5057021">
                <a:off x="4220919" y="2033234"/>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7" name="Freeform 248">
                <a:extLst>
                  <a:ext uri="{FF2B5EF4-FFF2-40B4-BE49-F238E27FC236}">
                    <a16:creationId xmlns:a16="http://schemas.microsoft.com/office/drawing/2014/main" id="{91170542-C0A1-BCBE-66AB-21DDF2E82D4C}"/>
                  </a:ext>
                </a:extLst>
              </p:cNvPr>
              <p:cNvSpPr/>
              <p:nvPr/>
            </p:nvSpPr>
            <p:spPr>
              <a:xfrm rot="-5057186">
                <a:off x="4144998" y="2026037"/>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8" name="Freeform 250">
                <a:extLst>
                  <a:ext uri="{FF2B5EF4-FFF2-40B4-BE49-F238E27FC236}">
                    <a16:creationId xmlns:a16="http://schemas.microsoft.com/office/drawing/2014/main" id="{49E1C9E5-2E33-6B36-1768-E8A0AC736AB5}"/>
                  </a:ext>
                </a:extLst>
              </p:cNvPr>
              <p:cNvSpPr/>
              <p:nvPr/>
            </p:nvSpPr>
            <p:spPr>
              <a:xfrm rot="-5056855">
                <a:off x="3993311" y="2010644"/>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89" name="Freeform 252">
                <a:extLst>
                  <a:ext uri="{FF2B5EF4-FFF2-40B4-BE49-F238E27FC236}">
                    <a16:creationId xmlns:a16="http://schemas.microsoft.com/office/drawing/2014/main" id="{D89E5320-3028-CA9F-C20E-DFF8720E5474}"/>
                  </a:ext>
                </a:extLst>
              </p:cNvPr>
              <p:cNvSpPr/>
              <p:nvPr/>
            </p:nvSpPr>
            <p:spPr>
              <a:xfrm rot="-5058709">
                <a:off x="4371768" y="2048382"/>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0" name="Freeform 253">
                <a:extLst>
                  <a:ext uri="{FF2B5EF4-FFF2-40B4-BE49-F238E27FC236}">
                    <a16:creationId xmlns:a16="http://schemas.microsoft.com/office/drawing/2014/main" id="{58CDB0C6-093E-1A20-2B04-515BF5C33F88}"/>
                  </a:ext>
                </a:extLst>
              </p:cNvPr>
              <p:cNvSpPr/>
              <p:nvPr/>
            </p:nvSpPr>
            <p:spPr>
              <a:xfrm rot="-5057021">
                <a:off x="4447577" y="20557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1" name="Freeform 254">
                <a:extLst>
                  <a:ext uri="{FF2B5EF4-FFF2-40B4-BE49-F238E27FC236}">
                    <a16:creationId xmlns:a16="http://schemas.microsoft.com/office/drawing/2014/main" id="{79919FB2-A823-DC6B-6235-9503D2828221}"/>
                  </a:ext>
                </a:extLst>
              </p:cNvPr>
              <p:cNvSpPr/>
              <p:nvPr/>
            </p:nvSpPr>
            <p:spPr>
              <a:xfrm rot="-5057186">
                <a:off x="4295864" y="2040346"/>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2" name="Freeform 255">
                <a:extLst>
                  <a:ext uri="{FF2B5EF4-FFF2-40B4-BE49-F238E27FC236}">
                    <a16:creationId xmlns:a16="http://schemas.microsoft.com/office/drawing/2014/main" id="{BCDE45FC-C76F-71E4-5271-F3DC904D07EB}"/>
                  </a:ext>
                </a:extLst>
              </p:cNvPr>
              <p:cNvSpPr/>
              <p:nvPr/>
            </p:nvSpPr>
            <p:spPr>
              <a:xfrm rot="-5058709">
                <a:off x="3538250" y="1964495"/>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3" name="Freeform 256">
                <a:extLst>
                  <a:ext uri="{FF2B5EF4-FFF2-40B4-BE49-F238E27FC236}">
                    <a16:creationId xmlns:a16="http://schemas.microsoft.com/office/drawing/2014/main" id="{090B5C24-E0B5-AA05-E251-3F5F31328DBA}"/>
                  </a:ext>
                </a:extLst>
              </p:cNvPr>
              <p:cNvSpPr/>
              <p:nvPr/>
            </p:nvSpPr>
            <p:spPr>
              <a:xfrm rot="-5057021">
                <a:off x="3917493" y="200250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4" name="Freeform 257">
                <a:extLst>
                  <a:ext uri="{FF2B5EF4-FFF2-40B4-BE49-F238E27FC236}">
                    <a16:creationId xmlns:a16="http://schemas.microsoft.com/office/drawing/2014/main" id="{4E0F20DF-37B8-9BB6-BD3B-DB7D8D6D9A24}"/>
                  </a:ext>
                </a:extLst>
              </p:cNvPr>
              <p:cNvSpPr/>
              <p:nvPr/>
            </p:nvSpPr>
            <p:spPr>
              <a:xfrm rot="-5057021">
                <a:off x="3462276" y="1957369"/>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5" name="Freeform 258">
                <a:extLst>
                  <a:ext uri="{FF2B5EF4-FFF2-40B4-BE49-F238E27FC236}">
                    <a16:creationId xmlns:a16="http://schemas.microsoft.com/office/drawing/2014/main" id="{83995893-8FD9-D79A-AB96-1E667DEEABF1}"/>
                  </a:ext>
                </a:extLst>
              </p:cNvPr>
              <p:cNvSpPr/>
              <p:nvPr/>
            </p:nvSpPr>
            <p:spPr>
              <a:xfrm rot="-5056855">
                <a:off x="3765702" y="1988073"/>
                <a:ext cx="28574" cy="38099"/>
              </a:xfrm>
              <a:custGeom>
                <a:avLst/>
                <a:gdLst>
                  <a:gd name="connsiteX0" fmla="*/ 0 w 28574"/>
                  <a:gd name="connsiteY0" fmla="*/ 0 h 38099"/>
                  <a:gd name="connsiteX1" fmla="*/ 28574 w 28574"/>
                  <a:gd name="connsiteY1" fmla="*/ 0 h 38099"/>
                  <a:gd name="connsiteX2" fmla="*/ 28574 w 28574"/>
                  <a:gd name="connsiteY2" fmla="*/ 38099 h 38099"/>
                  <a:gd name="connsiteX3" fmla="*/ 0 w 28574"/>
                  <a:gd name="connsiteY3" fmla="*/ 38099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6" name="Freeform 259">
                <a:extLst>
                  <a:ext uri="{FF2B5EF4-FFF2-40B4-BE49-F238E27FC236}">
                    <a16:creationId xmlns:a16="http://schemas.microsoft.com/office/drawing/2014/main" id="{CB0F3405-538E-8964-100F-667FF7F4C106}"/>
                  </a:ext>
                </a:extLst>
              </p:cNvPr>
              <p:cNvSpPr/>
              <p:nvPr/>
            </p:nvSpPr>
            <p:spPr>
              <a:xfrm rot="-5057186">
                <a:off x="3689880" y="1979951"/>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7" name="Freeform 260">
                <a:extLst>
                  <a:ext uri="{FF2B5EF4-FFF2-40B4-BE49-F238E27FC236}">
                    <a16:creationId xmlns:a16="http://schemas.microsoft.com/office/drawing/2014/main" id="{EB8BB954-B27A-8CF4-5858-019A27C09CDC}"/>
                  </a:ext>
                </a:extLst>
              </p:cNvPr>
              <p:cNvSpPr/>
              <p:nvPr/>
            </p:nvSpPr>
            <p:spPr>
              <a:xfrm rot="-5058709">
                <a:off x="3841678" y="1995213"/>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8" name="Freeform 284">
                <a:extLst>
                  <a:ext uri="{FF2B5EF4-FFF2-40B4-BE49-F238E27FC236}">
                    <a16:creationId xmlns:a16="http://schemas.microsoft.com/office/drawing/2014/main" id="{A574717E-838B-7297-2134-7F3BC32FA83E}"/>
                  </a:ext>
                </a:extLst>
              </p:cNvPr>
              <p:cNvSpPr/>
              <p:nvPr/>
            </p:nvSpPr>
            <p:spPr>
              <a:xfrm rot="-5057021">
                <a:off x="3613968" y="1972722"/>
                <a:ext cx="28574" cy="38098"/>
              </a:xfrm>
              <a:custGeom>
                <a:avLst/>
                <a:gdLst>
                  <a:gd name="connsiteX0" fmla="*/ 0 w 28574"/>
                  <a:gd name="connsiteY0" fmla="*/ 0 h 38098"/>
                  <a:gd name="connsiteX1" fmla="*/ 28574 w 28574"/>
                  <a:gd name="connsiteY1" fmla="*/ 0 h 38098"/>
                  <a:gd name="connsiteX2" fmla="*/ 28574 w 28574"/>
                  <a:gd name="connsiteY2" fmla="*/ 38099 h 38098"/>
                  <a:gd name="connsiteX3" fmla="*/ 0 w 28574"/>
                  <a:gd name="connsiteY3" fmla="*/ 38099 h 38098"/>
                </a:gdLst>
                <a:ahLst/>
                <a:cxnLst>
                  <a:cxn ang="0">
                    <a:pos x="connsiteX0" y="connsiteY0"/>
                  </a:cxn>
                  <a:cxn ang="0">
                    <a:pos x="connsiteX1" y="connsiteY1"/>
                  </a:cxn>
                  <a:cxn ang="0">
                    <a:pos x="connsiteX2" y="connsiteY2"/>
                  </a:cxn>
                  <a:cxn ang="0">
                    <a:pos x="connsiteX3" y="connsiteY3"/>
                  </a:cxn>
                </a:cxnLst>
                <a:rect l="l" t="t" r="r" b="b"/>
                <a:pathLst>
                  <a:path w="28574" h="38098">
                    <a:moveTo>
                      <a:pt x="0" y="0"/>
                    </a:moveTo>
                    <a:lnTo>
                      <a:pt x="28574" y="0"/>
                    </a:lnTo>
                    <a:lnTo>
                      <a:pt x="28574" y="38099"/>
                    </a:lnTo>
                    <a:lnTo>
                      <a:pt x="0" y="38099"/>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9" name="Freeform 285">
                <a:extLst>
                  <a:ext uri="{FF2B5EF4-FFF2-40B4-BE49-F238E27FC236}">
                    <a16:creationId xmlns:a16="http://schemas.microsoft.com/office/drawing/2014/main" id="{8DEA5A16-4DB3-5B2B-427C-48099064BF2D}"/>
                  </a:ext>
                </a:extLst>
              </p:cNvPr>
              <p:cNvSpPr/>
              <p:nvPr/>
            </p:nvSpPr>
            <p:spPr>
              <a:xfrm>
                <a:off x="4606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0" name="Freeform 286">
                <a:extLst>
                  <a:ext uri="{FF2B5EF4-FFF2-40B4-BE49-F238E27FC236}">
                    <a16:creationId xmlns:a16="http://schemas.microsoft.com/office/drawing/2014/main" id="{EE8E9EA4-AD92-912E-9526-70F64C27F8B1}"/>
                  </a:ext>
                </a:extLst>
              </p:cNvPr>
              <p:cNvSpPr/>
              <p:nvPr/>
            </p:nvSpPr>
            <p:spPr>
              <a:xfrm>
                <a:off x="4530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1" name="Freeform 287">
                <a:extLst>
                  <a:ext uri="{FF2B5EF4-FFF2-40B4-BE49-F238E27FC236}">
                    <a16:creationId xmlns:a16="http://schemas.microsoft.com/office/drawing/2014/main" id="{4B765932-97BB-487F-93D0-0ED101905F5B}"/>
                  </a:ext>
                </a:extLst>
              </p:cNvPr>
              <p:cNvSpPr/>
              <p:nvPr/>
            </p:nvSpPr>
            <p:spPr>
              <a:xfrm>
                <a:off x="4682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2" name="Freeform 289">
                <a:extLst>
                  <a:ext uri="{FF2B5EF4-FFF2-40B4-BE49-F238E27FC236}">
                    <a16:creationId xmlns:a16="http://schemas.microsoft.com/office/drawing/2014/main" id="{82785888-4D94-EF72-523C-81C308D2052D}"/>
                  </a:ext>
                </a:extLst>
              </p:cNvPr>
              <p:cNvSpPr/>
              <p:nvPr/>
            </p:nvSpPr>
            <p:spPr>
              <a:xfrm>
                <a:off x="5063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3" name="Freeform 290">
                <a:extLst>
                  <a:ext uri="{FF2B5EF4-FFF2-40B4-BE49-F238E27FC236}">
                    <a16:creationId xmlns:a16="http://schemas.microsoft.com/office/drawing/2014/main" id="{EAD3357C-2125-970B-02A3-F0D43336DBF5}"/>
                  </a:ext>
                </a:extLst>
              </p:cNvPr>
              <p:cNvSpPr/>
              <p:nvPr/>
            </p:nvSpPr>
            <p:spPr>
              <a:xfrm>
                <a:off x="4911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4" name="Freeform 291">
                <a:extLst>
                  <a:ext uri="{FF2B5EF4-FFF2-40B4-BE49-F238E27FC236}">
                    <a16:creationId xmlns:a16="http://schemas.microsoft.com/office/drawing/2014/main" id="{5D2DA8BC-E70B-E1ED-E37E-E9A6D0D45BA5}"/>
                  </a:ext>
                </a:extLst>
              </p:cNvPr>
              <p:cNvSpPr/>
              <p:nvPr/>
            </p:nvSpPr>
            <p:spPr>
              <a:xfrm>
                <a:off x="5139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5" name="Freeform 292">
                <a:extLst>
                  <a:ext uri="{FF2B5EF4-FFF2-40B4-BE49-F238E27FC236}">
                    <a16:creationId xmlns:a16="http://schemas.microsoft.com/office/drawing/2014/main" id="{8BEA85AB-F8B7-2A3B-09D5-0F40E3A3C56F}"/>
                  </a:ext>
                </a:extLst>
              </p:cNvPr>
              <p:cNvSpPr/>
              <p:nvPr/>
            </p:nvSpPr>
            <p:spPr>
              <a:xfrm>
                <a:off x="4987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6" name="Freeform 293">
                <a:extLst>
                  <a:ext uri="{FF2B5EF4-FFF2-40B4-BE49-F238E27FC236}">
                    <a16:creationId xmlns:a16="http://schemas.microsoft.com/office/drawing/2014/main" id="{7956164C-1D8A-8CC0-DB71-471AB2F36CB3}"/>
                  </a:ext>
                </a:extLst>
              </p:cNvPr>
              <p:cNvSpPr/>
              <p:nvPr/>
            </p:nvSpPr>
            <p:spPr>
              <a:xfrm>
                <a:off x="4758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7" name="Freeform 294">
                <a:extLst>
                  <a:ext uri="{FF2B5EF4-FFF2-40B4-BE49-F238E27FC236}">
                    <a16:creationId xmlns:a16="http://schemas.microsoft.com/office/drawing/2014/main" id="{A233C8B2-A609-C2BA-09CB-E348BE5E5A75}"/>
                  </a:ext>
                </a:extLst>
              </p:cNvPr>
              <p:cNvSpPr/>
              <p:nvPr/>
            </p:nvSpPr>
            <p:spPr>
              <a:xfrm>
                <a:off x="4834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8" name="Freeform 333">
                <a:extLst>
                  <a:ext uri="{FF2B5EF4-FFF2-40B4-BE49-F238E27FC236}">
                    <a16:creationId xmlns:a16="http://schemas.microsoft.com/office/drawing/2014/main" id="{B4DE42A7-8388-E1D6-86FA-6C7479501A9A}"/>
                  </a:ext>
                </a:extLst>
              </p:cNvPr>
              <p:cNvSpPr/>
              <p:nvPr/>
            </p:nvSpPr>
            <p:spPr>
              <a:xfrm>
                <a:off x="5215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9" name="Freeform 386">
                <a:extLst>
                  <a:ext uri="{FF2B5EF4-FFF2-40B4-BE49-F238E27FC236}">
                    <a16:creationId xmlns:a16="http://schemas.microsoft.com/office/drawing/2014/main" id="{C69A25C9-AD7B-6C6B-B64B-AB646D1AF094}"/>
                  </a:ext>
                </a:extLst>
              </p:cNvPr>
              <p:cNvSpPr/>
              <p:nvPr/>
            </p:nvSpPr>
            <p:spPr>
              <a:xfrm>
                <a:off x="4377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0" name="Freeform 389">
                <a:extLst>
                  <a:ext uri="{FF2B5EF4-FFF2-40B4-BE49-F238E27FC236}">
                    <a16:creationId xmlns:a16="http://schemas.microsoft.com/office/drawing/2014/main" id="{B41B29B9-0F31-3017-AA99-6214CE11C6B2}"/>
                  </a:ext>
                </a:extLst>
              </p:cNvPr>
              <p:cNvSpPr/>
              <p:nvPr/>
            </p:nvSpPr>
            <p:spPr>
              <a:xfrm>
                <a:off x="3691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1" name="Freeform 390">
                <a:extLst>
                  <a:ext uri="{FF2B5EF4-FFF2-40B4-BE49-F238E27FC236}">
                    <a16:creationId xmlns:a16="http://schemas.microsoft.com/office/drawing/2014/main" id="{8C0D9211-56D4-6406-58F1-F168F7EC9397}"/>
                  </a:ext>
                </a:extLst>
              </p:cNvPr>
              <p:cNvSpPr/>
              <p:nvPr/>
            </p:nvSpPr>
            <p:spPr>
              <a:xfrm>
                <a:off x="3615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2" name="Freeform 422">
                <a:extLst>
                  <a:ext uri="{FF2B5EF4-FFF2-40B4-BE49-F238E27FC236}">
                    <a16:creationId xmlns:a16="http://schemas.microsoft.com/office/drawing/2014/main" id="{1AAEDCF4-C186-DFA4-FE7C-725011FFB278}"/>
                  </a:ext>
                </a:extLst>
              </p:cNvPr>
              <p:cNvSpPr/>
              <p:nvPr/>
            </p:nvSpPr>
            <p:spPr>
              <a:xfrm>
                <a:off x="3768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3" name="Freeform 423">
                <a:extLst>
                  <a:ext uri="{FF2B5EF4-FFF2-40B4-BE49-F238E27FC236}">
                    <a16:creationId xmlns:a16="http://schemas.microsoft.com/office/drawing/2014/main" id="{8BF3A001-6723-149A-6F59-500DDA4BBFDF}"/>
                  </a:ext>
                </a:extLst>
              </p:cNvPr>
              <p:cNvSpPr/>
              <p:nvPr/>
            </p:nvSpPr>
            <p:spPr>
              <a:xfrm>
                <a:off x="3844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4" name="Freeform 424">
                <a:extLst>
                  <a:ext uri="{FF2B5EF4-FFF2-40B4-BE49-F238E27FC236}">
                    <a16:creationId xmlns:a16="http://schemas.microsoft.com/office/drawing/2014/main" id="{06E23691-FC94-2701-7120-228EDCE10FE2}"/>
                  </a:ext>
                </a:extLst>
              </p:cNvPr>
              <p:cNvSpPr/>
              <p:nvPr/>
            </p:nvSpPr>
            <p:spPr>
              <a:xfrm>
                <a:off x="3463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5" name="Freeform 425">
                <a:extLst>
                  <a:ext uri="{FF2B5EF4-FFF2-40B4-BE49-F238E27FC236}">
                    <a16:creationId xmlns:a16="http://schemas.microsoft.com/office/drawing/2014/main" id="{6EDCCBBB-942E-C37C-88A3-8C90CB881FA4}"/>
                  </a:ext>
                </a:extLst>
              </p:cNvPr>
              <p:cNvSpPr/>
              <p:nvPr/>
            </p:nvSpPr>
            <p:spPr>
              <a:xfrm>
                <a:off x="3539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6" name="Freeform 426">
                <a:extLst>
                  <a:ext uri="{FF2B5EF4-FFF2-40B4-BE49-F238E27FC236}">
                    <a16:creationId xmlns:a16="http://schemas.microsoft.com/office/drawing/2014/main" id="{F4BD2907-932A-F615-70BD-9BA733C0639E}"/>
                  </a:ext>
                </a:extLst>
              </p:cNvPr>
              <p:cNvSpPr/>
              <p:nvPr/>
            </p:nvSpPr>
            <p:spPr>
              <a:xfrm>
                <a:off x="4453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7" name="Freeform 427">
                <a:extLst>
                  <a:ext uri="{FF2B5EF4-FFF2-40B4-BE49-F238E27FC236}">
                    <a16:creationId xmlns:a16="http://schemas.microsoft.com/office/drawing/2014/main" id="{275BA99A-2EB7-18D4-A8BC-5A9E66C2BF9E}"/>
                  </a:ext>
                </a:extLst>
              </p:cNvPr>
              <p:cNvSpPr/>
              <p:nvPr/>
            </p:nvSpPr>
            <p:spPr>
              <a:xfrm>
                <a:off x="41490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8" name="Freeform 428">
                <a:extLst>
                  <a:ext uri="{FF2B5EF4-FFF2-40B4-BE49-F238E27FC236}">
                    <a16:creationId xmlns:a16="http://schemas.microsoft.com/office/drawing/2014/main" id="{CED5921C-1264-2B53-02D1-B630B8680827}"/>
                  </a:ext>
                </a:extLst>
              </p:cNvPr>
              <p:cNvSpPr/>
              <p:nvPr/>
            </p:nvSpPr>
            <p:spPr>
              <a:xfrm>
                <a:off x="42252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9" name="Freeform 429">
                <a:extLst>
                  <a:ext uri="{FF2B5EF4-FFF2-40B4-BE49-F238E27FC236}">
                    <a16:creationId xmlns:a16="http://schemas.microsoft.com/office/drawing/2014/main" id="{7DA8D993-90A7-DBB9-3564-E9ED686BF886}"/>
                  </a:ext>
                </a:extLst>
              </p:cNvPr>
              <p:cNvSpPr/>
              <p:nvPr/>
            </p:nvSpPr>
            <p:spPr>
              <a:xfrm>
                <a:off x="3920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0" name="Freeform 430">
                <a:extLst>
                  <a:ext uri="{FF2B5EF4-FFF2-40B4-BE49-F238E27FC236}">
                    <a16:creationId xmlns:a16="http://schemas.microsoft.com/office/drawing/2014/main" id="{6535619E-4580-D5F1-845C-D6E72305DBDA}"/>
                  </a:ext>
                </a:extLst>
              </p:cNvPr>
              <p:cNvSpPr/>
              <p:nvPr/>
            </p:nvSpPr>
            <p:spPr>
              <a:xfrm>
                <a:off x="43014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1" name="Freeform 431">
                <a:extLst>
                  <a:ext uri="{FF2B5EF4-FFF2-40B4-BE49-F238E27FC236}">
                    <a16:creationId xmlns:a16="http://schemas.microsoft.com/office/drawing/2014/main" id="{B91D4FB6-50DF-CCE5-379F-A8E1FD25B6B0}"/>
                  </a:ext>
                </a:extLst>
              </p:cNvPr>
              <p:cNvSpPr/>
              <p:nvPr/>
            </p:nvSpPr>
            <p:spPr>
              <a:xfrm>
                <a:off x="39966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2" name="Freeform 432">
                <a:extLst>
                  <a:ext uri="{FF2B5EF4-FFF2-40B4-BE49-F238E27FC236}">
                    <a16:creationId xmlns:a16="http://schemas.microsoft.com/office/drawing/2014/main" id="{2579F2EA-3B69-B426-0008-E26FC9CCBFB5}"/>
                  </a:ext>
                </a:extLst>
              </p:cNvPr>
              <p:cNvSpPr/>
              <p:nvPr/>
            </p:nvSpPr>
            <p:spPr>
              <a:xfrm>
                <a:off x="4072890" y="1765935"/>
                <a:ext cx="38100" cy="28575"/>
              </a:xfrm>
              <a:custGeom>
                <a:avLst/>
                <a:gdLst>
                  <a:gd name="connsiteX0" fmla="*/ 0 w 38100"/>
                  <a:gd name="connsiteY0" fmla="*/ 0 h 28575"/>
                  <a:gd name="connsiteX1" fmla="*/ 38100 w 38100"/>
                  <a:gd name="connsiteY1" fmla="*/ 0 h 28575"/>
                  <a:gd name="connsiteX2" fmla="*/ 38100 w 38100"/>
                  <a:gd name="connsiteY2" fmla="*/ 28575 h 28575"/>
                  <a:gd name="connsiteX3" fmla="*/ 0 w 3810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38100" h="28575">
                    <a:moveTo>
                      <a:pt x="0" y="0"/>
                    </a:moveTo>
                    <a:lnTo>
                      <a:pt x="38100" y="0"/>
                    </a:lnTo>
                    <a:lnTo>
                      <a:pt x="38100"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161" name="Group 160">
            <a:extLst>
              <a:ext uri="{FF2B5EF4-FFF2-40B4-BE49-F238E27FC236}">
                <a16:creationId xmlns:a16="http://schemas.microsoft.com/office/drawing/2014/main" id="{0176B9A7-D6FB-0BD9-9686-B7882C249E80}"/>
              </a:ext>
            </a:extLst>
          </p:cNvPr>
          <p:cNvGrpSpPr/>
          <p:nvPr/>
        </p:nvGrpSpPr>
        <p:grpSpPr>
          <a:xfrm>
            <a:off x="2069627" y="3094325"/>
            <a:ext cx="550364" cy="550364"/>
            <a:chOff x="3519306" y="3107582"/>
            <a:chExt cx="550364" cy="550364"/>
          </a:xfrm>
        </p:grpSpPr>
        <p:sp>
          <p:nvSpPr>
            <p:cNvPr id="57" name="Oval 56">
              <a:extLst>
                <a:ext uri="{FF2B5EF4-FFF2-40B4-BE49-F238E27FC236}">
                  <a16:creationId xmlns:a16="http://schemas.microsoft.com/office/drawing/2014/main" id="{16FD8ED4-080A-183F-49F1-FE901AE8B446}"/>
                </a:ext>
              </a:extLst>
            </p:cNvPr>
            <p:cNvSpPr/>
            <p:nvPr/>
          </p:nvSpPr>
          <p:spPr>
            <a:xfrm>
              <a:off x="3519306" y="3107582"/>
              <a:ext cx="550364" cy="550364"/>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25" name="Group 124">
              <a:extLst>
                <a:ext uri="{FF2B5EF4-FFF2-40B4-BE49-F238E27FC236}">
                  <a16:creationId xmlns:a16="http://schemas.microsoft.com/office/drawing/2014/main" id="{65B745E8-D6A8-E11D-09B0-8B6D158BFA78}"/>
                </a:ext>
              </a:extLst>
            </p:cNvPr>
            <p:cNvGrpSpPr>
              <a:grpSpLocks noChangeAspect="1"/>
            </p:cNvGrpSpPr>
            <p:nvPr/>
          </p:nvGrpSpPr>
          <p:grpSpPr>
            <a:xfrm>
              <a:off x="3631113" y="3245604"/>
              <a:ext cx="326750" cy="274320"/>
              <a:chOff x="5603875" y="2163763"/>
              <a:chExt cx="35982275" cy="30208537"/>
            </a:xfrm>
            <a:solidFill>
              <a:schemeClr val="tx1"/>
            </a:solidFill>
          </p:grpSpPr>
          <p:sp>
            <p:nvSpPr>
              <p:cNvPr id="126" name="Freeform 19">
                <a:extLst>
                  <a:ext uri="{FF2B5EF4-FFF2-40B4-BE49-F238E27FC236}">
                    <a16:creationId xmlns:a16="http://schemas.microsoft.com/office/drawing/2014/main" id="{A34EF32A-AE79-80EB-D498-5B1505D536EC}"/>
                  </a:ext>
                </a:extLst>
              </p:cNvPr>
              <p:cNvSpPr>
                <a:spLocks noEditPoints="1"/>
              </p:cNvSpPr>
              <p:nvPr/>
            </p:nvSpPr>
            <p:spPr bwMode="auto">
              <a:xfrm>
                <a:off x="8088313" y="4498975"/>
                <a:ext cx="31003875" cy="21348700"/>
              </a:xfrm>
              <a:custGeom>
                <a:avLst/>
                <a:gdLst>
                  <a:gd name="T0" fmla="*/ 3373 w 3419"/>
                  <a:gd name="T1" fmla="*/ 0 h 2359"/>
                  <a:gd name="T2" fmla="*/ 46 w 3419"/>
                  <a:gd name="T3" fmla="*/ 0 h 2359"/>
                  <a:gd name="T4" fmla="*/ 0 w 3419"/>
                  <a:gd name="T5" fmla="*/ 46 h 2359"/>
                  <a:gd name="T6" fmla="*/ 0 w 3419"/>
                  <a:gd name="T7" fmla="*/ 2313 h 2359"/>
                  <a:gd name="T8" fmla="*/ 46 w 3419"/>
                  <a:gd name="T9" fmla="*/ 2359 h 2359"/>
                  <a:gd name="T10" fmla="*/ 3373 w 3419"/>
                  <a:gd name="T11" fmla="*/ 2359 h 2359"/>
                  <a:gd name="T12" fmla="*/ 3419 w 3419"/>
                  <a:gd name="T13" fmla="*/ 2313 h 2359"/>
                  <a:gd name="T14" fmla="*/ 3419 w 3419"/>
                  <a:gd name="T15" fmla="*/ 46 h 2359"/>
                  <a:gd name="T16" fmla="*/ 3373 w 3419"/>
                  <a:gd name="T17" fmla="*/ 0 h 2359"/>
                  <a:gd name="T18" fmla="*/ 3327 w 3419"/>
                  <a:gd name="T19" fmla="*/ 2267 h 2359"/>
                  <a:gd name="T20" fmla="*/ 92 w 3419"/>
                  <a:gd name="T21" fmla="*/ 2267 h 2359"/>
                  <a:gd name="T22" fmla="*/ 92 w 3419"/>
                  <a:gd name="T23" fmla="*/ 93 h 2359"/>
                  <a:gd name="T24" fmla="*/ 3327 w 3419"/>
                  <a:gd name="T25" fmla="*/ 93 h 2359"/>
                  <a:gd name="T26" fmla="*/ 3327 w 3419"/>
                  <a:gd name="T27" fmla="*/ 2267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9" h="2359">
                    <a:moveTo>
                      <a:pt x="3373" y="0"/>
                    </a:moveTo>
                    <a:cubicBezTo>
                      <a:pt x="46" y="0"/>
                      <a:pt x="46" y="0"/>
                      <a:pt x="46" y="0"/>
                    </a:cubicBezTo>
                    <a:cubicBezTo>
                      <a:pt x="20" y="0"/>
                      <a:pt x="0" y="21"/>
                      <a:pt x="0" y="46"/>
                    </a:cubicBezTo>
                    <a:cubicBezTo>
                      <a:pt x="0" y="2313"/>
                      <a:pt x="0" y="2313"/>
                      <a:pt x="0" y="2313"/>
                    </a:cubicBezTo>
                    <a:cubicBezTo>
                      <a:pt x="0" y="2339"/>
                      <a:pt x="20" y="2359"/>
                      <a:pt x="46" y="2359"/>
                    </a:cubicBezTo>
                    <a:cubicBezTo>
                      <a:pt x="3373" y="2359"/>
                      <a:pt x="3373" y="2359"/>
                      <a:pt x="3373" y="2359"/>
                    </a:cubicBezTo>
                    <a:cubicBezTo>
                      <a:pt x="3399" y="2359"/>
                      <a:pt x="3419" y="2339"/>
                      <a:pt x="3419" y="2313"/>
                    </a:cubicBezTo>
                    <a:cubicBezTo>
                      <a:pt x="3419" y="46"/>
                      <a:pt x="3419" y="46"/>
                      <a:pt x="3419" y="46"/>
                    </a:cubicBezTo>
                    <a:cubicBezTo>
                      <a:pt x="3419" y="21"/>
                      <a:pt x="3399" y="0"/>
                      <a:pt x="3373" y="0"/>
                    </a:cubicBezTo>
                    <a:close/>
                    <a:moveTo>
                      <a:pt x="3327" y="2267"/>
                    </a:moveTo>
                    <a:cubicBezTo>
                      <a:pt x="92" y="2267"/>
                      <a:pt x="92" y="2267"/>
                      <a:pt x="92" y="2267"/>
                    </a:cubicBezTo>
                    <a:cubicBezTo>
                      <a:pt x="92" y="93"/>
                      <a:pt x="92" y="93"/>
                      <a:pt x="92" y="93"/>
                    </a:cubicBezTo>
                    <a:cubicBezTo>
                      <a:pt x="3327" y="93"/>
                      <a:pt x="3327" y="93"/>
                      <a:pt x="3327" y="93"/>
                    </a:cubicBezTo>
                    <a:lnTo>
                      <a:pt x="3327" y="226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7" name="Oval 20">
                <a:extLst>
                  <a:ext uri="{FF2B5EF4-FFF2-40B4-BE49-F238E27FC236}">
                    <a16:creationId xmlns:a16="http://schemas.microsoft.com/office/drawing/2014/main" id="{2AAEFF44-5106-ECB5-C2C4-C208211FC9F9}"/>
                  </a:ext>
                </a:extLst>
              </p:cNvPr>
              <p:cNvSpPr>
                <a:spLocks noChangeArrowheads="1"/>
              </p:cNvSpPr>
              <p:nvPr/>
            </p:nvSpPr>
            <p:spPr bwMode="auto">
              <a:xfrm>
                <a:off x="10318750" y="8199438"/>
                <a:ext cx="1116013" cy="1114425"/>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8" name="Oval 21">
                <a:extLst>
                  <a:ext uri="{FF2B5EF4-FFF2-40B4-BE49-F238E27FC236}">
                    <a16:creationId xmlns:a16="http://schemas.microsoft.com/office/drawing/2014/main" id="{BE211C7A-5C68-11BF-F265-E89550CEE833}"/>
                  </a:ext>
                </a:extLst>
              </p:cNvPr>
              <p:cNvSpPr>
                <a:spLocks noChangeArrowheads="1"/>
              </p:cNvSpPr>
              <p:nvPr/>
            </p:nvSpPr>
            <p:spPr bwMode="auto">
              <a:xfrm>
                <a:off x="10318750" y="10263188"/>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9" name="Oval 22">
                <a:extLst>
                  <a:ext uri="{FF2B5EF4-FFF2-40B4-BE49-F238E27FC236}">
                    <a16:creationId xmlns:a16="http://schemas.microsoft.com/office/drawing/2014/main" id="{FD55FD9C-A6E0-B499-099E-21ED5DD076B2}"/>
                  </a:ext>
                </a:extLst>
              </p:cNvPr>
              <p:cNvSpPr>
                <a:spLocks noChangeArrowheads="1"/>
              </p:cNvSpPr>
              <p:nvPr/>
            </p:nvSpPr>
            <p:spPr bwMode="auto">
              <a:xfrm>
                <a:off x="10318750" y="12317413"/>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0" name="Freeform 23">
                <a:extLst>
                  <a:ext uri="{FF2B5EF4-FFF2-40B4-BE49-F238E27FC236}">
                    <a16:creationId xmlns:a16="http://schemas.microsoft.com/office/drawing/2014/main" id="{894076FD-2F1E-E1AF-A20A-1F8970E304C9}"/>
                  </a:ext>
                </a:extLst>
              </p:cNvPr>
              <p:cNvSpPr>
                <a:spLocks noEditPoints="1"/>
              </p:cNvSpPr>
              <p:nvPr/>
            </p:nvSpPr>
            <p:spPr bwMode="auto">
              <a:xfrm>
                <a:off x="5603875" y="2163763"/>
                <a:ext cx="35982275" cy="30208537"/>
              </a:xfrm>
              <a:custGeom>
                <a:avLst/>
                <a:gdLst>
                  <a:gd name="T0" fmla="*/ 3721 w 3968"/>
                  <a:gd name="T1" fmla="*/ 0 h 3338"/>
                  <a:gd name="T2" fmla="*/ 247 w 3968"/>
                  <a:gd name="T3" fmla="*/ 0 h 3338"/>
                  <a:gd name="T4" fmla="*/ 0 w 3968"/>
                  <a:gd name="T5" fmla="*/ 247 h 3338"/>
                  <a:gd name="T6" fmla="*/ 0 w 3968"/>
                  <a:gd name="T7" fmla="*/ 2642 h 3338"/>
                  <a:gd name="T8" fmla="*/ 247 w 3968"/>
                  <a:gd name="T9" fmla="*/ 2889 h 3338"/>
                  <a:gd name="T10" fmla="*/ 1461 w 3968"/>
                  <a:gd name="T11" fmla="*/ 2889 h 3338"/>
                  <a:gd name="T12" fmla="*/ 1063 w 3968"/>
                  <a:gd name="T13" fmla="*/ 3219 h 3338"/>
                  <a:gd name="T14" fmla="*/ 1042 w 3968"/>
                  <a:gd name="T15" fmla="*/ 3294 h 3338"/>
                  <a:gd name="T16" fmla="*/ 1105 w 3968"/>
                  <a:gd name="T17" fmla="*/ 3338 h 3338"/>
                  <a:gd name="T18" fmla="*/ 2863 w 3968"/>
                  <a:gd name="T19" fmla="*/ 3338 h 3338"/>
                  <a:gd name="T20" fmla="*/ 2926 w 3968"/>
                  <a:gd name="T21" fmla="*/ 3294 h 3338"/>
                  <a:gd name="T22" fmla="*/ 2905 w 3968"/>
                  <a:gd name="T23" fmla="*/ 3219 h 3338"/>
                  <a:gd name="T24" fmla="*/ 2507 w 3968"/>
                  <a:gd name="T25" fmla="*/ 2889 h 3338"/>
                  <a:gd name="T26" fmla="*/ 3721 w 3968"/>
                  <a:gd name="T27" fmla="*/ 2889 h 3338"/>
                  <a:gd name="T28" fmla="*/ 3968 w 3968"/>
                  <a:gd name="T29" fmla="*/ 2642 h 3338"/>
                  <a:gd name="T30" fmla="*/ 3968 w 3968"/>
                  <a:gd name="T31" fmla="*/ 247 h 3338"/>
                  <a:gd name="T32" fmla="*/ 3721 w 3968"/>
                  <a:gd name="T33" fmla="*/ 0 h 3338"/>
                  <a:gd name="T34" fmla="*/ 2676 w 3968"/>
                  <a:gd name="T35" fmla="*/ 3203 h 3338"/>
                  <a:gd name="T36" fmla="*/ 1292 w 3968"/>
                  <a:gd name="T37" fmla="*/ 3203 h 3338"/>
                  <a:gd name="T38" fmla="*/ 1672 w 3968"/>
                  <a:gd name="T39" fmla="*/ 2889 h 3338"/>
                  <a:gd name="T40" fmla="*/ 2296 w 3968"/>
                  <a:gd name="T41" fmla="*/ 2889 h 3338"/>
                  <a:gd name="T42" fmla="*/ 2676 w 3968"/>
                  <a:gd name="T43" fmla="*/ 3203 h 3338"/>
                  <a:gd name="T44" fmla="*/ 3833 w 3968"/>
                  <a:gd name="T45" fmla="*/ 2642 h 3338"/>
                  <a:gd name="T46" fmla="*/ 3721 w 3968"/>
                  <a:gd name="T47" fmla="*/ 2754 h 3338"/>
                  <a:gd name="T48" fmla="*/ 2321 w 3968"/>
                  <a:gd name="T49" fmla="*/ 2754 h 3338"/>
                  <a:gd name="T50" fmla="*/ 2321 w 3968"/>
                  <a:gd name="T51" fmla="*/ 2754 h 3338"/>
                  <a:gd name="T52" fmla="*/ 1647 w 3968"/>
                  <a:gd name="T53" fmla="*/ 2754 h 3338"/>
                  <a:gd name="T54" fmla="*/ 1647 w 3968"/>
                  <a:gd name="T55" fmla="*/ 2754 h 3338"/>
                  <a:gd name="T56" fmla="*/ 247 w 3968"/>
                  <a:gd name="T57" fmla="*/ 2754 h 3338"/>
                  <a:gd name="T58" fmla="*/ 135 w 3968"/>
                  <a:gd name="T59" fmla="*/ 2642 h 3338"/>
                  <a:gd name="T60" fmla="*/ 135 w 3968"/>
                  <a:gd name="T61" fmla="*/ 247 h 3338"/>
                  <a:gd name="T62" fmla="*/ 247 w 3968"/>
                  <a:gd name="T63" fmla="*/ 135 h 3338"/>
                  <a:gd name="T64" fmla="*/ 3721 w 3968"/>
                  <a:gd name="T65" fmla="*/ 135 h 3338"/>
                  <a:gd name="T66" fmla="*/ 3833 w 3968"/>
                  <a:gd name="T67" fmla="*/ 247 h 3338"/>
                  <a:gd name="T68" fmla="*/ 3833 w 3968"/>
                  <a:gd name="T69" fmla="*/ 2642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338">
                    <a:moveTo>
                      <a:pt x="3721" y="0"/>
                    </a:moveTo>
                    <a:cubicBezTo>
                      <a:pt x="247" y="0"/>
                      <a:pt x="247" y="0"/>
                      <a:pt x="247" y="0"/>
                    </a:cubicBezTo>
                    <a:cubicBezTo>
                      <a:pt x="111" y="0"/>
                      <a:pt x="0" y="111"/>
                      <a:pt x="0" y="247"/>
                    </a:cubicBezTo>
                    <a:cubicBezTo>
                      <a:pt x="0" y="2642"/>
                      <a:pt x="0" y="2642"/>
                      <a:pt x="0" y="2642"/>
                    </a:cubicBezTo>
                    <a:cubicBezTo>
                      <a:pt x="0" y="2778"/>
                      <a:pt x="111" y="2889"/>
                      <a:pt x="247" y="2889"/>
                    </a:cubicBezTo>
                    <a:cubicBezTo>
                      <a:pt x="1461" y="2889"/>
                      <a:pt x="1461" y="2889"/>
                      <a:pt x="1461" y="2889"/>
                    </a:cubicBezTo>
                    <a:cubicBezTo>
                      <a:pt x="1063" y="3219"/>
                      <a:pt x="1063" y="3219"/>
                      <a:pt x="1063" y="3219"/>
                    </a:cubicBezTo>
                    <a:cubicBezTo>
                      <a:pt x="1041" y="3237"/>
                      <a:pt x="1033" y="3267"/>
                      <a:pt x="1042" y="3294"/>
                    </a:cubicBezTo>
                    <a:cubicBezTo>
                      <a:pt x="1052" y="3320"/>
                      <a:pt x="1077" y="3338"/>
                      <a:pt x="1105" y="3338"/>
                    </a:cubicBezTo>
                    <a:cubicBezTo>
                      <a:pt x="2863" y="3338"/>
                      <a:pt x="2863" y="3338"/>
                      <a:pt x="2863" y="3338"/>
                    </a:cubicBezTo>
                    <a:cubicBezTo>
                      <a:pt x="2891" y="3338"/>
                      <a:pt x="2916" y="3320"/>
                      <a:pt x="2926" y="3294"/>
                    </a:cubicBezTo>
                    <a:cubicBezTo>
                      <a:pt x="2935" y="3267"/>
                      <a:pt x="2927" y="3237"/>
                      <a:pt x="2905" y="3219"/>
                    </a:cubicBezTo>
                    <a:cubicBezTo>
                      <a:pt x="2507" y="2889"/>
                      <a:pt x="2507" y="2889"/>
                      <a:pt x="2507" y="2889"/>
                    </a:cubicBezTo>
                    <a:cubicBezTo>
                      <a:pt x="3721" y="2889"/>
                      <a:pt x="3721" y="2889"/>
                      <a:pt x="3721" y="2889"/>
                    </a:cubicBezTo>
                    <a:cubicBezTo>
                      <a:pt x="3857" y="2889"/>
                      <a:pt x="3968" y="2778"/>
                      <a:pt x="3968" y="2642"/>
                    </a:cubicBezTo>
                    <a:cubicBezTo>
                      <a:pt x="3968" y="247"/>
                      <a:pt x="3968" y="247"/>
                      <a:pt x="3968" y="247"/>
                    </a:cubicBezTo>
                    <a:cubicBezTo>
                      <a:pt x="3968" y="111"/>
                      <a:pt x="3857" y="0"/>
                      <a:pt x="3721" y="0"/>
                    </a:cubicBezTo>
                    <a:close/>
                    <a:moveTo>
                      <a:pt x="2676" y="3203"/>
                    </a:moveTo>
                    <a:cubicBezTo>
                      <a:pt x="1292" y="3203"/>
                      <a:pt x="1292" y="3203"/>
                      <a:pt x="1292" y="3203"/>
                    </a:cubicBezTo>
                    <a:cubicBezTo>
                      <a:pt x="1672" y="2889"/>
                      <a:pt x="1672" y="2889"/>
                      <a:pt x="1672" y="2889"/>
                    </a:cubicBezTo>
                    <a:cubicBezTo>
                      <a:pt x="2296" y="2889"/>
                      <a:pt x="2296" y="2889"/>
                      <a:pt x="2296" y="2889"/>
                    </a:cubicBezTo>
                    <a:lnTo>
                      <a:pt x="2676" y="3203"/>
                    </a:lnTo>
                    <a:close/>
                    <a:moveTo>
                      <a:pt x="3833" y="2642"/>
                    </a:moveTo>
                    <a:cubicBezTo>
                      <a:pt x="3833" y="2704"/>
                      <a:pt x="3783" y="2754"/>
                      <a:pt x="3721" y="2754"/>
                    </a:cubicBezTo>
                    <a:cubicBezTo>
                      <a:pt x="2321" y="2754"/>
                      <a:pt x="2321" y="2754"/>
                      <a:pt x="2321" y="2754"/>
                    </a:cubicBezTo>
                    <a:cubicBezTo>
                      <a:pt x="2321" y="2754"/>
                      <a:pt x="2321" y="2754"/>
                      <a:pt x="2321" y="2754"/>
                    </a:cubicBezTo>
                    <a:cubicBezTo>
                      <a:pt x="1647" y="2754"/>
                      <a:pt x="1647" y="2754"/>
                      <a:pt x="1647" y="2754"/>
                    </a:cubicBezTo>
                    <a:cubicBezTo>
                      <a:pt x="1647" y="2754"/>
                      <a:pt x="1647" y="2754"/>
                      <a:pt x="1647" y="2754"/>
                    </a:cubicBezTo>
                    <a:cubicBezTo>
                      <a:pt x="247" y="2754"/>
                      <a:pt x="247" y="2754"/>
                      <a:pt x="247" y="2754"/>
                    </a:cubicBezTo>
                    <a:cubicBezTo>
                      <a:pt x="185" y="2754"/>
                      <a:pt x="135" y="2704"/>
                      <a:pt x="135" y="2642"/>
                    </a:cubicBezTo>
                    <a:cubicBezTo>
                      <a:pt x="135" y="247"/>
                      <a:pt x="135" y="247"/>
                      <a:pt x="135" y="247"/>
                    </a:cubicBezTo>
                    <a:cubicBezTo>
                      <a:pt x="135" y="185"/>
                      <a:pt x="185" y="135"/>
                      <a:pt x="247" y="135"/>
                    </a:cubicBezTo>
                    <a:cubicBezTo>
                      <a:pt x="3721" y="135"/>
                      <a:pt x="3721" y="135"/>
                      <a:pt x="3721" y="135"/>
                    </a:cubicBezTo>
                    <a:cubicBezTo>
                      <a:pt x="3783" y="135"/>
                      <a:pt x="3833" y="185"/>
                      <a:pt x="3833" y="247"/>
                    </a:cubicBezTo>
                    <a:lnTo>
                      <a:pt x="3833" y="264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1" name="Freeform 24">
                <a:extLst>
                  <a:ext uri="{FF2B5EF4-FFF2-40B4-BE49-F238E27FC236}">
                    <a16:creationId xmlns:a16="http://schemas.microsoft.com/office/drawing/2014/main" id="{DC0AE512-41A7-6D2E-5F50-06B7BCCB3BB2}"/>
                  </a:ext>
                </a:extLst>
              </p:cNvPr>
              <p:cNvSpPr>
                <a:spLocks/>
              </p:cNvSpPr>
              <p:nvPr/>
            </p:nvSpPr>
            <p:spPr bwMode="auto">
              <a:xfrm>
                <a:off x="13066713" y="13674725"/>
                <a:ext cx="490538" cy="444500"/>
              </a:xfrm>
              <a:custGeom>
                <a:avLst/>
                <a:gdLst>
                  <a:gd name="T0" fmla="*/ 309 w 309"/>
                  <a:gd name="T1" fmla="*/ 103 h 280"/>
                  <a:gd name="T2" fmla="*/ 74 w 309"/>
                  <a:gd name="T3" fmla="*/ 0 h 280"/>
                  <a:gd name="T4" fmla="*/ 0 w 309"/>
                  <a:gd name="T5" fmla="*/ 177 h 280"/>
                  <a:gd name="T6" fmla="*/ 234 w 309"/>
                  <a:gd name="T7" fmla="*/ 280 h 280"/>
                  <a:gd name="T8" fmla="*/ 309 w 309"/>
                  <a:gd name="T9" fmla="*/ 103 h 280"/>
                </a:gdLst>
                <a:ahLst/>
                <a:cxnLst>
                  <a:cxn ang="0">
                    <a:pos x="T0" y="T1"/>
                  </a:cxn>
                  <a:cxn ang="0">
                    <a:pos x="T2" y="T3"/>
                  </a:cxn>
                  <a:cxn ang="0">
                    <a:pos x="T4" y="T5"/>
                  </a:cxn>
                  <a:cxn ang="0">
                    <a:pos x="T6" y="T7"/>
                  </a:cxn>
                  <a:cxn ang="0">
                    <a:pos x="T8" y="T9"/>
                  </a:cxn>
                </a:cxnLst>
                <a:rect l="0" t="0" r="r" b="b"/>
                <a:pathLst>
                  <a:path w="309" h="280">
                    <a:moveTo>
                      <a:pt x="309" y="103"/>
                    </a:moveTo>
                    <a:lnTo>
                      <a:pt x="74" y="0"/>
                    </a:lnTo>
                    <a:lnTo>
                      <a:pt x="0" y="177"/>
                    </a:lnTo>
                    <a:lnTo>
                      <a:pt x="234" y="280"/>
                    </a:lnTo>
                    <a:lnTo>
                      <a:pt x="309"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2" name="Freeform 25">
                <a:extLst>
                  <a:ext uri="{FF2B5EF4-FFF2-40B4-BE49-F238E27FC236}">
                    <a16:creationId xmlns:a16="http://schemas.microsoft.com/office/drawing/2014/main" id="{B5E3EC5C-7257-FEFB-20AC-7A2455AADDCE}"/>
                  </a:ext>
                </a:extLst>
              </p:cNvPr>
              <p:cNvSpPr>
                <a:spLocks/>
              </p:cNvSpPr>
              <p:nvPr/>
            </p:nvSpPr>
            <p:spPr bwMode="auto">
              <a:xfrm>
                <a:off x="11571288" y="13033375"/>
                <a:ext cx="488950" cy="442912"/>
              </a:xfrm>
              <a:custGeom>
                <a:avLst/>
                <a:gdLst>
                  <a:gd name="T0" fmla="*/ 308 w 308"/>
                  <a:gd name="T1" fmla="*/ 102 h 279"/>
                  <a:gd name="T2" fmla="*/ 74 w 308"/>
                  <a:gd name="T3" fmla="*/ 0 h 279"/>
                  <a:gd name="T4" fmla="*/ 0 w 308"/>
                  <a:gd name="T5" fmla="*/ 176 h 279"/>
                  <a:gd name="T6" fmla="*/ 234 w 308"/>
                  <a:gd name="T7" fmla="*/ 279 h 279"/>
                  <a:gd name="T8" fmla="*/ 308 w 308"/>
                  <a:gd name="T9" fmla="*/ 102 h 279"/>
                </a:gdLst>
                <a:ahLst/>
                <a:cxnLst>
                  <a:cxn ang="0">
                    <a:pos x="T0" y="T1"/>
                  </a:cxn>
                  <a:cxn ang="0">
                    <a:pos x="T2" y="T3"/>
                  </a:cxn>
                  <a:cxn ang="0">
                    <a:pos x="T4" y="T5"/>
                  </a:cxn>
                  <a:cxn ang="0">
                    <a:pos x="T6" y="T7"/>
                  </a:cxn>
                  <a:cxn ang="0">
                    <a:pos x="T8" y="T9"/>
                  </a:cxn>
                </a:cxnLst>
                <a:rect l="0" t="0" r="r" b="b"/>
                <a:pathLst>
                  <a:path w="308" h="279">
                    <a:moveTo>
                      <a:pt x="308" y="102"/>
                    </a:moveTo>
                    <a:lnTo>
                      <a:pt x="74" y="0"/>
                    </a:lnTo>
                    <a:lnTo>
                      <a:pt x="0" y="176"/>
                    </a:lnTo>
                    <a:lnTo>
                      <a:pt x="234" y="279"/>
                    </a:lnTo>
                    <a:lnTo>
                      <a:pt x="308" y="10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3" name="Freeform 26">
                <a:extLst>
                  <a:ext uri="{FF2B5EF4-FFF2-40B4-BE49-F238E27FC236}">
                    <a16:creationId xmlns:a16="http://schemas.microsoft.com/office/drawing/2014/main" id="{EBE4D5E4-279C-3E15-C21A-63840DBE856E}"/>
                  </a:ext>
                </a:extLst>
              </p:cNvPr>
              <p:cNvSpPr>
                <a:spLocks/>
              </p:cNvSpPr>
              <p:nvPr/>
            </p:nvSpPr>
            <p:spPr bwMode="auto">
              <a:xfrm>
                <a:off x="12314238" y="13349288"/>
                <a:ext cx="498475" cy="442912"/>
              </a:xfrm>
              <a:custGeom>
                <a:avLst/>
                <a:gdLst>
                  <a:gd name="T0" fmla="*/ 314 w 314"/>
                  <a:gd name="T1" fmla="*/ 103 h 279"/>
                  <a:gd name="T2" fmla="*/ 74 w 314"/>
                  <a:gd name="T3" fmla="*/ 0 h 279"/>
                  <a:gd name="T4" fmla="*/ 0 w 314"/>
                  <a:gd name="T5" fmla="*/ 177 h 279"/>
                  <a:gd name="T6" fmla="*/ 234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74" y="0"/>
                    </a:lnTo>
                    <a:lnTo>
                      <a:pt x="0" y="177"/>
                    </a:lnTo>
                    <a:lnTo>
                      <a:pt x="234"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4" name="Freeform 27">
                <a:extLst>
                  <a:ext uri="{FF2B5EF4-FFF2-40B4-BE49-F238E27FC236}">
                    <a16:creationId xmlns:a16="http://schemas.microsoft.com/office/drawing/2014/main" id="{CB73C253-96BF-B2F5-D833-0BE7D63E827A}"/>
                  </a:ext>
                </a:extLst>
              </p:cNvPr>
              <p:cNvSpPr>
                <a:spLocks/>
              </p:cNvSpPr>
              <p:nvPr/>
            </p:nvSpPr>
            <p:spPr bwMode="auto">
              <a:xfrm>
                <a:off x="16049625" y="14960600"/>
                <a:ext cx="500063" cy="442912"/>
              </a:xfrm>
              <a:custGeom>
                <a:avLst/>
                <a:gdLst>
                  <a:gd name="T0" fmla="*/ 235 w 315"/>
                  <a:gd name="T1" fmla="*/ 279 h 279"/>
                  <a:gd name="T2" fmla="*/ 315 w 315"/>
                  <a:gd name="T3" fmla="*/ 102 h 279"/>
                  <a:gd name="T4" fmla="*/ 80 w 315"/>
                  <a:gd name="T5" fmla="*/ 0 h 279"/>
                  <a:gd name="T6" fmla="*/ 0 w 315"/>
                  <a:gd name="T7" fmla="*/ 177 h 279"/>
                  <a:gd name="T8" fmla="*/ 235 w 315"/>
                  <a:gd name="T9" fmla="*/ 279 h 279"/>
                </a:gdLst>
                <a:ahLst/>
                <a:cxnLst>
                  <a:cxn ang="0">
                    <a:pos x="T0" y="T1"/>
                  </a:cxn>
                  <a:cxn ang="0">
                    <a:pos x="T2" y="T3"/>
                  </a:cxn>
                  <a:cxn ang="0">
                    <a:pos x="T4" y="T5"/>
                  </a:cxn>
                  <a:cxn ang="0">
                    <a:pos x="T6" y="T7"/>
                  </a:cxn>
                  <a:cxn ang="0">
                    <a:pos x="T8" y="T9"/>
                  </a:cxn>
                </a:cxnLst>
                <a:rect l="0" t="0" r="r" b="b"/>
                <a:pathLst>
                  <a:path w="315" h="279">
                    <a:moveTo>
                      <a:pt x="235" y="279"/>
                    </a:moveTo>
                    <a:lnTo>
                      <a:pt x="315" y="102"/>
                    </a:lnTo>
                    <a:lnTo>
                      <a:pt x="80" y="0"/>
                    </a:lnTo>
                    <a:lnTo>
                      <a:pt x="0" y="177"/>
                    </a:lnTo>
                    <a:lnTo>
                      <a:pt x="235" y="27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5" name="Freeform 28">
                <a:extLst>
                  <a:ext uri="{FF2B5EF4-FFF2-40B4-BE49-F238E27FC236}">
                    <a16:creationId xmlns:a16="http://schemas.microsoft.com/office/drawing/2014/main" id="{A887EA9D-67C8-E955-7784-F854F24D2106}"/>
                  </a:ext>
                </a:extLst>
              </p:cNvPr>
              <p:cNvSpPr>
                <a:spLocks/>
              </p:cNvSpPr>
              <p:nvPr/>
            </p:nvSpPr>
            <p:spPr bwMode="auto">
              <a:xfrm>
                <a:off x="17546638" y="15603538"/>
                <a:ext cx="498475" cy="442912"/>
              </a:xfrm>
              <a:custGeom>
                <a:avLst/>
                <a:gdLst>
                  <a:gd name="T0" fmla="*/ 0 w 314"/>
                  <a:gd name="T1" fmla="*/ 176 h 279"/>
                  <a:gd name="T2" fmla="*/ 234 w 314"/>
                  <a:gd name="T3" fmla="*/ 279 h 279"/>
                  <a:gd name="T4" fmla="*/ 314 w 314"/>
                  <a:gd name="T5" fmla="*/ 102 h 279"/>
                  <a:gd name="T6" fmla="*/ 74 w 314"/>
                  <a:gd name="T7" fmla="*/ 0 h 279"/>
                  <a:gd name="T8" fmla="*/ 0 w 314"/>
                  <a:gd name="T9" fmla="*/ 176 h 279"/>
                </a:gdLst>
                <a:ahLst/>
                <a:cxnLst>
                  <a:cxn ang="0">
                    <a:pos x="T0" y="T1"/>
                  </a:cxn>
                  <a:cxn ang="0">
                    <a:pos x="T2" y="T3"/>
                  </a:cxn>
                  <a:cxn ang="0">
                    <a:pos x="T4" y="T5"/>
                  </a:cxn>
                  <a:cxn ang="0">
                    <a:pos x="T6" y="T7"/>
                  </a:cxn>
                  <a:cxn ang="0">
                    <a:pos x="T8" y="T9"/>
                  </a:cxn>
                </a:cxnLst>
                <a:rect l="0" t="0" r="r" b="b"/>
                <a:pathLst>
                  <a:path w="314" h="279">
                    <a:moveTo>
                      <a:pt x="0" y="176"/>
                    </a:moveTo>
                    <a:lnTo>
                      <a:pt x="234" y="279"/>
                    </a:lnTo>
                    <a:lnTo>
                      <a:pt x="314" y="102"/>
                    </a:lnTo>
                    <a:lnTo>
                      <a:pt x="74" y="0"/>
                    </a:lnTo>
                    <a:lnTo>
                      <a:pt x="0" y="17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6" name="Freeform 29">
                <a:extLst>
                  <a:ext uri="{FF2B5EF4-FFF2-40B4-BE49-F238E27FC236}">
                    <a16:creationId xmlns:a16="http://schemas.microsoft.com/office/drawing/2014/main" id="{0E814442-7224-4E1A-F2F3-B71FE5D8FEF5}"/>
                  </a:ext>
                </a:extLst>
              </p:cNvPr>
              <p:cNvSpPr>
                <a:spLocks/>
              </p:cNvSpPr>
              <p:nvPr/>
            </p:nvSpPr>
            <p:spPr bwMode="auto">
              <a:xfrm>
                <a:off x="13811250" y="14001750"/>
                <a:ext cx="488950" cy="433387"/>
              </a:xfrm>
              <a:custGeom>
                <a:avLst/>
                <a:gdLst>
                  <a:gd name="T0" fmla="*/ 308 w 308"/>
                  <a:gd name="T1" fmla="*/ 96 h 273"/>
                  <a:gd name="T2" fmla="*/ 74 w 308"/>
                  <a:gd name="T3" fmla="*/ 0 h 273"/>
                  <a:gd name="T4" fmla="*/ 0 w 308"/>
                  <a:gd name="T5" fmla="*/ 176 h 273"/>
                  <a:gd name="T6" fmla="*/ 234 w 308"/>
                  <a:gd name="T7" fmla="*/ 273 h 273"/>
                  <a:gd name="T8" fmla="*/ 308 w 308"/>
                  <a:gd name="T9" fmla="*/ 96 h 273"/>
                </a:gdLst>
                <a:ahLst/>
                <a:cxnLst>
                  <a:cxn ang="0">
                    <a:pos x="T0" y="T1"/>
                  </a:cxn>
                  <a:cxn ang="0">
                    <a:pos x="T2" y="T3"/>
                  </a:cxn>
                  <a:cxn ang="0">
                    <a:pos x="T4" y="T5"/>
                  </a:cxn>
                  <a:cxn ang="0">
                    <a:pos x="T6" y="T7"/>
                  </a:cxn>
                  <a:cxn ang="0">
                    <a:pos x="T8" y="T9"/>
                  </a:cxn>
                </a:cxnLst>
                <a:rect l="0" t="0" r="r" b="b"/>
                <a:pathLst>
                  <a:path w="308" h="273">
                    <a:moveTo>
                      <a:pt x="308" y="96"/>
                    </a:moveTo>
                    <a:lnTo>
                      <a:pt x="74" y="0"/>
                    </a:lnTo>
                    <a:lnTo>
                      <a:pt x="0" y="176"/>
                    </a:lnTo>
                    <a:lnTo>
                      <a:pt x="234" y="273"/>
                    </a:lnTo>
                    <a:lnTo>
                      <a:pt x="308" y="9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7" name="Freeform 30">
                <a:extLst>
                  <a:ext uri="{FF2B5EF4-FFF2-40B4-BE49-F238E27FC236}">
                    <a16:creationId xmlns:a16="http://schemas.microsoft.com/office/drawing/2014/main" id="{FEFBE60D-9869-B9F9-CE5B-C50A39B49833}"/>
                  </a:ext>
                </a:extLst>
              </p:cNvPr>
              <p:cNvSpPr>
                <a:spLocks/>
              </p:cNvSpPr>
              <p:nvPr/>
            </p:nvSpPr>
            <p:spPr bwMode="auto">
              <a:xfrm>
                <a:off x="16803688" y="15286038"/>
                <a:ext cx="488950" cy="434975"/>
              </a:xfrm>
              <a:custGeom>
                <a:avLst/>
                <a:gdLst>
                  <a:gd name="T0" fmla="*/ 74 w 308"/>
                  <a:gd name="T1" fmla="*/ 0 h 274"/>
                  <a:gd name="T2" fmla="*/ 0 w 308"/>
                  <a:gd name="T3" fmla="*/ 177 h 274"/>
                  <a:gd name="T4" fmla="*/ 234 w 308"/>
                  <a:gd name="T5" fmla="*/ 274 h 274"/>
                  <a:gd name="T6" fmla="*/ 308 w 308"/>
                  <a:gd name="T7" fmla="*/ 103 h 274"/>
                  <a:gd name="T8" fmla="*/ 74 w 308"/>
                  <a:gd name="T9" fmla="*/ 0 h 274"/>
                </a:gdLst>
                <a:ahLst/>
                <a:cxnLst>
                  <a:cxn ang="0">
                    <a:pos x="T0" y="T1"/>
                  </a:cxn>
                  <a:cxn ang="0">
                    <a:pos x="T2" y="T3"/>
                  </a:cxn>
                  <a:cxn ang="0">
                    <a:pos x="T4" y="T5"/>
                  </a:cxn>
                  <a:cxn ang="0">
                    <a:pos x="T6" y="T7"/>
                  </a:cxn>
                  <a:cxn ang="0">
                    <a:pos x="T8" y="T9"/>
                  </a:cxn>
                </a:cxnLst>
                <a:rect l="0" t="0" r="r" b="b"/>
                <a:pathLst>
                  <a:path w="308" h="274">
                    <a:moveTo>
                      <a:pt x="74" y="0"/>
                    </a:moveTo>
                    <a:lnTo>
                      <a:pt x="0" y="177"/>
                    </a:lnTo>
                    <a:lnTo>
                      <a:pt x="234" y="274"/>
                    </a:lnTo>
                    <a:lnTo>
                      <a:pt x="308" y="103"/>
                    </a:lnTo>
                    <a:lnTo>
                      <a:pt x="74" y="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8" name="Freeform 31">
                <a:extLst>
                  <a:ext uri="{FF2B5EF4-FFF2-40B4-BE49-F238E27FC236}">
                    <a16:creationId xmlns:a16="http://schemas.microsoft.com/office/drawing/2014/main" id="{00EA9D82-D332-76C0-DBDF-8378432982AE}"/>
                  </a:ext>
                </a:extLst>
              </p:cNvPr>
              <p:cNvSpPr>
                <a:spLocks/>
              </p:cNvSpPr>
              <p:nvPr/>
            </p:nvSpPr>
            <p:spPr bwMode="auto">
              <a:xfrm>
                <a:off x="15306675" y="14643100"/>
                <a:ext cx="490538" cy="434975"/>
              </a:xfrm>
              <a:custGeom>
                <a:avLst/>
                <a:gdLst>
                  <a:gd name="T0" fmla="*/ 234 w 309"/>
                  <a:gd name="T1" fmla="*/ 274 h 274"/>
                  <a:gd name="T2" fmla="*/ 309 w 309"/>
                  <a:gd name="T3" fmla="*/ 97 h 274"/>
                  <a:gd name="T4" fmla="*/ 74 w 309"/>
                  <a:gd name="T5" fmla="*/ 0 h 274"/>
                  <a:gd name="T6" fmla="*/ 0 w 309"/>
                  <a:gd name="T7" fmla="*/ 177 h 274"/>
                  <a:gd name="T8" fmla="*/ 234 w 309"/>
                  <a:gd name="T9" fmla="*/ 274 h 274"/>
                </a:gdLst>
                <a:ahLst/>
                <a:cxnLst>
                  <a:cxn ang="0">
                    <a:pos x="T0" y="T1"/>
                  </a:cxn>
                  <a:cxn ang="0">
                    <a:pos x="T2" y="T3"/>
                  </a:cxn>
                  <a:cxn ang="0">
                    <a:pos x="T4" y="T5"/>
                  </a:cxn>
                  <a:cxn ang="0">
                    <a:pos x="T6" y="T7"/>
                  </a:cxn>
                  <a:cxn ang="0">
                    <a:pos x="T8" y="T9"/>
                  </a:cxn>
                </a:cxnLst>
                <a:rect l="0" t="0" r="r" b="b"/>
                <a:pathLst>
                  <a:path w="309" h="274">
                    <a:moveTo>
                      <a:pt x="234" y="274"/>
                    </a:moveTo>
                    <a:lnTo>
                      <a:pt x="309" y="97"/>
                    </a:lnTo>
                    <a:lnTo>
                      <a:pt x="74" y="0"/>
                    </a:lnTo>
                    <a:lnTo>
                      <a:pt x="0" y="177"/>
                    </a:lnTo>
                    <a:lnTo>
                      <a:pt x="234" y="27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9" name="Freeform 32">
                <a:extLst>
                  <a:ext uri="{FF2B5EF4-FFF2-40B4-BE49-F238E27FC236}">
                    <a16:creationId xmlns:a16="http://schemas.microsoft.com/office/drawing/2014/main" id="{8812150C-188E-7027-FB6A-71E7705C85ED}"/>
                  </a:ext>
                </a:extLst>
              </p:cNvPr>
              <p:cNvSpPr>
                <a:spLocks/>
              </p:cNvSpPr>
              <p:nvPr/>
            </p:nvSpPr>
            <p:spPr bwMode="auto">
              <a:xfrm>
                <a:off x="18299113" y="15928975"/>
                <a:ext cx="490538" cy="442912"/>
              </a:xfrm>
              <a:custGeom>
                <a:avLst/>
                <a:gdLst>
                  <a:gd name="T0" fmla="*/ 0 w 309"/>
                  <a:gd name="T1" fmla="*/ 177 h 279"/>
                  <a:gd name="T2" fmla="*/ 234 w 309"/>
                  <a:gd name="T3" fmla="*/ 279 h 279"/>
                  <a:gd name="T4" fmla="*/ 309 w 309"/>
                  <a:gd name="T5" fmla="*/ 102 h 279"/>
                  <a:gd name="T6" fmla="*/ 74 w 309"/>
                  <a:gd name="T7" fmla="*/ 0 h 279"/>
                  <a:gd name="T8" fmla="*/ 0 w 309"/>
                  <a:gd name="T9" fmla="*/ 177 h 279"/>
                </a:gdLst>
                <a:ahLst/>
                <a:cxnLst>
                  <a:cxn ang="0">
                    <a:pos x="T0" y="T1"/>
                  </a:cxn>
                  <a:cxn ang="0">
                    <a:pos x="T2" y="T3"/>
                  </a:cxn>
                  <a:cxn ang="0">
                    <a:pos x="T4" y="T5"/>
                  </a:cxn>
                  <a:cxn ang="0">
                    <a:pos x="T6" y="T7"/>
                  </a:cxn>
                  <a:cxn ang="0">
                    <a:pos x="T8" y="T9"/>
                  </a:cxn>
                </a:cxnLst>
                <a:rect l="0" t="0" r="r" b="b"/>
                <a:pathLst>
                  <a:path w="309" h="279">
                    <a:moveTo>
                      <a:pt x="0" y="177"/>
                    </a:moveTo>
                    <a:lnTo>
                      <a:pt x="234" y="279"/>
                    </a:lnTo>
                    <a:lnTo>
                      <a:pt x="309" y="102"/>
                    </a:lnTo>
                    <a:lnTo>
                      <a:pt x="74" y="0"/>
                    </a:lnTo>
                    <a:lnTo>
                      <a:pt x="0" y="17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0" name="Freeform 33">
                <a:extLst>
                  <a:ext uri="{FF2B5EF4-FFF2-40B4-BE49-F238E27FC236}">
                    <a16:creationId xmlns:a16="http://schemas.microsoft.com/office/drawing/2014/main" id="{6F7D8215-6943-F31F-B735-79A7DEEE52B9}"/>
                  </a:ext>
                </a:extLst>
              </p:cNvPr>
              <p:cNvSpPr>
                <a:spLocks/>
              </p:cNvSpPr>
              <p:nvPr/>
            </p:nvSpPr>
            <p:spPr bwMode="auto">
              <a:xfrm>
                <a:off x="14554200" y="14317663"/>
                <a:ext cx="498475" cy="442912"/>
              </a:xfrm>
              <a:custGeom>
                <a:avLst/>
                <a:gdLst>
                  <a:gd name="T0" fmla="*/ 314 w 314"/>
                  <a:gd name="T1" fmla="*/ 103 h 279"/>
                  <a:gd name="T2" fmla="*/ 80 w 314"/>
                  <a:gd name="T3" fmla="*/ 0 h 279"/>
                  <a:gd name="T4" fmla="*/ 0 w 314"/>
                  <a:gd name="T5" fmla="*/ 177 h 279"/>
                  <a:gd name="T6" fmla="*/ 240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80" y="0"/>
                    </a:lnTo>
                    <a:lnTo>
                      <a:pt x="0" y="177"/>
                    </a:lnTo>
                    <a:lnTo>
                      <a:pt x="240"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1" name="Freeform 34">
                <a:extLst>
                  <a:ext uri="{FF2B5EF4-FFF2-40B4-BE49-F238E27FC236}">
                    <a16:creationId xmlns:a16="http://schemas.microsoft.com/office/drawing/2014/main" id="{26A22081-29AC-7FEF-9385-E488FFF833EC}"/>
                  </a:ext>
                </a:extLst>
              </p:cNvPr>
              <p:cNvSpPr>
                <a:spLocks/>
              </p:cNvSpPr>
              <p:nvPr/>
            </p:nvSpPr>
            <p:spPr bwMode="auto">
              <a:xfrm>
                <a:off x="17265650" y="118284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2" name="Freeform 35">
                <a:extLst>
                  <a:ext uri="{FF2B5EF4-FFF2-40B4-BE49-F238E27FC236}">
                    <a16:creationId xmlns:a16="http://schemas.microsoft.com/office/drawing/2014/main" id="{421E129E-6BF1-FEBC-ED59-5BA96E3401DC}"/>
                  </a:ext>
                </a:extLst>
              </p:cNvPr>
              <p:cNvSpPr>
                <a:spLocks/>
              </p:cNvSpPr>
              <p:nvPr/>
            </p:nvSpPr>
            <p:spPr bwMode="auto">
              <a:xfrm>
                <a:off x="12458700" y="10960100"/>
                <a:ext cx="454025" cy="371475"/>
              </a:xfrm>
              <a:custGeom>
                <a:avLst/>
                <a:gdLst>
                  <a:gd name="T0" fmla="*/ 286 w 286"/>
                  <a:gd name="T1" fmla="*/ 46 h 234"/>
                  <a:gd name="T2" fmla="*/ 35 w 286"/>
                  <a:gd name="T3" fmla="*/ 0 h 234"/>
                  <a:gd name="T4" fmla="*/ 0 w 286"/>
                  <a:gd name="T5" fmla="*/ 188 h 234"/>
                  <a:gd name="T6" fmla="*/ 252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5" y="0"/>
                    </a:lnTo>
                    <a:lnTo>
                      <a:pt x="0" y="188"/>
                    </a:lnTo>
                    <a:lnTo>
                      <a:pt x="252"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3" name="Freeform 36">
                <a:extLst>
                  <a:ext uri="{FF2B5EF4-FFF2-40B4-BE49-F238E27FC236}">
                    <a16:creationId xmlns:a16="http://schemas.microsoft.com/office/drawing/2014/main" id="{2CC016CA-C5BC-FF0A-E1AE-1B3FB7DACD6F}"/>
                  </a:ext>
                </a:extLst>
              </p:cNvPr>
              <p:cNvSpPr>
                <a:spLocks/>
              </p:cNvSpPr>
              <p:nvPr/>
            </p:nvSpPr>
            <p:spPr bwMode="auto">
              <a:xfrm>
                <a:off x="13257213" y="111045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4" name="Freeform 37">
                <a:extLst>
                  <a:ext uri="{FF2B5EF4-FFF2-40B4-BE49-F238E27FC236}">
                    <a16:creationId xmlns:a16="http://schemas.microsoft.com/office/drawing/2014/main" id="{E8893160-A017-5C78-B88E-B584A3AAD225}"/>
                  </a:ext>
                </a:extLst>
              </p:cNvPr>
              <p:cNvSpPr>
                <a:spLocks/>
              </p:cNvSpPr>
              <p:nvPr/>
            </p:nvSpPr>
            <p:spPr bwMode="auto">
              <a:xfrm>
                <a:off x="16459200" y="11684000"/>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5" name="Freeform 38">
                <a:extLst>
                  <a:ext uri="{FF2B5EF4-FFF2-40B4-BE49-F238E27FC236}">
                    <a16:creationId xmlns:a16="http://schemas.microsoft.com/office/drawing/2014/main" id="{A3B66D7D-394C-4FF3-2ECE-94B1AE3D5B64}"/>
                  </a:ext>
                </a:extLst>
              </p:cNvPr>
              <p:cNvSpPr>
                <a:spLocks/>
              </p:cNvSpPr>
              <p:nvPr/>
            </p:nvSpPr>
            <p:spPr bwMode="auto">
              <a:xfrm>
                <a:off x="15660688" y="11539538"/>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6" name="Freeform 39">
                <a:extLst>
                  <a:ext uri="{FF2B5EF4-FFF2-40B4-BE49-F238E27FC236}">
                    <a16:creationId xmlns:a16="http://schemas.microsoft.com/office/drawing/2014/main" id="{455EC78B-F0DC-7600-BDA8-A42212181118}"/>
                  </a:ext>
                </a:extLst>
              </p:cNvPr>
              <p:cNvSpPr>
                <a:spLocks/>
              </p:cNvSpPr>
              <p:nvPr/>
            </p:nvSpPr>
            <p:spPr bwMode="auto">
              <a:xfrm>
                <a:off x="14055725" y="112506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7" name="Freeform 40">
                <a:extLst>
                  <a:ext uri="{FF2B5EF4-FFF2-40B4-BE49-F238E27FC236}">
                    <a16:creationId xmlns:a16="http://schemas.microsoft.com/office/drawing/2014/main" id="{D28DB6E5-A338-6D43-01EB-8077683ABF4E}"/>
                  </a:ext>
                </a:extLst>
              </p:cNvPr>
              <p:cNvSpPr>
                <a:spLocks/>
              </p:cNvSpPr>
              <p:nvPr/>
            </p:nvSpPr>
            <p:spPr bwMode="auto">
              <a:xfrm>
                <a:off x="11652250" y="10815638"/>
                <a:ext cx="454025" cy="371475"/>
              </a:xfrm>
              <a:custGeom>
                <a:avLst/>
                <a:gdLst>
                  <a:gd name="T0" fmla="*/ 286 w 286"/>
                  <a:gd name="T1" fmla="*/ 45 h 234"/>
                  <a:gd name="T2" fmla="*/ 34 w 286"/>
                  <a:gd name="T3" fmla="*/ 0 h 234"/>
                  <a:gd name="T4" fmla="*/ 0 w 286"/>
                  <a:gd name="T5" fmla="*/ 188 h 234"/>
                  <a:gd name="T6" fmla="*/ 251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4" y="0"/>
                    </a:lnTo>
                    <a:lnTo>
                      <a:pt x="0" y="188"/>
                    </a:lnTo>
                    <a:lnTo>
                      <a:pt x="251"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8" name="Freeform 41">
                <a:extLst>
                  <a:ext uri="{FF2B5EF4-FFF2-40B4-BE49-F238E27FC236}">
                    <a16:creationId xmlns:a16="http://schemas.microsoft.com/office/drawing/2014/main" id="{54770F69-8B98-C4EB-2946-8E970F8AC5EF}"/>
                  </a:ext>
                </a:extLst>
              </p:cNvPr>
              <p:cNvSpPr>
                <a:spLocks/>
              </p:cNvSpPr>
              <p:nvPr/>
            </p:nvSpPr>
            <p:spPr bwMode="auto">
              <a:xfrm>
                <a:off x="18861088" y="12118975"/>
                <a:ext cx="454025" cy="371475"/>
              </a:xfrm>
              <a:custGeom>
                <a:avLst/>
                <a:gdLst>
                  <a:gd name="T0" fmla="*/ 286 w 286"/>
                  <a:gd name="T1" fmla="*/ 45 h 234"/>
                  <a:gd name="T2" fmla="*/ 35 w 286"/>
                  <a:gd name="T3" fmla="*/ 0 h 234"/>
                  <a:gd name="T4" fmla="*/ 0 w 286"/>
                  <a:gd name="T5" fmla="*/ 188 h 234"/>
                  <a:gd name="T6" fmla="*/ 252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5" y="0"/>
                    </a:lnTo>
                    <a:lnTo>
                      <a:pt x="0" y="188"/>
                    </a:lnTo>
                    <a:lnTo>
                      <a:pt x="252"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9" name="Freeform 42">
                <a:extLst>
                  <a:ext uri="{FF2B5EF4-FFF2-40B4-BE49-F238E27FC236}">
                    <a16:creationId xmlns:a16="http://schemas.microsoft.com/office/drawing/2014/main" id="{A1618F8E-E4CC-FE7A-510E-FE5F71430D22}"/>
                  </a:ext>
                </a:extLst>
              </p:cNvPr>
              <p:cNvSpPr>
                <a:spLocks/>
              </p:cNvSpPr>
              <p:nvPr/>
            </p:nvSpPr>
            <p:spPr bwMode="auto">
              <a:xfrm>
                <a:off x="14862175" y="11395075"/>
                <a:ext cx="454025" cy="369887"/>
              </a:xfrm>
              <a:custGeom>
                <a:avLst/>
                <a:gdLst>
                  <a:gd name="T0" fmla="*/ 286 w 286"/>
                  <a:gd name="T1" fmla="*/ 45 h 233"/>
                  <a:gd name="T2" fmla="*/ 34 w 286"/>
                  <a:gd name="T3" fmla="*/ 0 h 233"/>
                  <a:gd name="T4" fmla="*/ 0 w 286"/>
                  <a:gd name="T5" fmla="*/ 188 h 233"/>
                  <a:gd name="T6" fmla="*/ 252 w 286"/>
                  <a:gd name="T7" fmla="*/ 233 h 233"/>
                  <a:gd name="T8" fmla="*/ 286 w 286"/>
                  <a:gd name="T9" fmla="*/ 45 h 233"/>
                </a:gdLst>
                <a:ahLst/>
                <a:cxnLst>
                  <a:cxn ang="0">
                    <a:pos x="T0" y="T1"/>
                  </a:cxn>
                  <a:cxn ang="0">
                    <a:pos x="T2" y="T3"/>
                  </a:cxn>
                  <a:cxn ang="0">
                    <a:pos x="T4" y="T5"/>
                  </a:cxn>
                  <a:cxn ang="0">
                    <a:pos x="T6" y="T7"/>
                  </a:cxn>
                  <a:cxn ang="0">
                    <a:pos x="T8" y="T9"/>
                  </a:cxn>
                </a:cxnLst>
                <a:rect l="0" t="0" r="r" b="b"/>
                <a:pathLst>
                  <a:path w="286" h="233">
                    <a:moveTo>
                      <a:pt x="286" y="45"/>
                    </a:moveTo>
                    <a:lnTo>
                      <a:pt x="34" y="0"/>
                    </a:lnTo>
                    <a:lnTo>
                      <a:pt x="0" y="188"/>
                    </a:lnTo>
                    <a:lnTo>
                      <a:pt x="252" y="233"/>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0" name="Freeform 43">
                <a:extLst>
                  <a:ext uri="{FF2B5EF4-FFF2-40B4-BE49-F238E27FC236}">
                    <a16:creationId xmlns:a16="http://schemas.microsoft.com/office/drawing/2014/main" id="{1B5914A8-0257-CF15-0677-4971D389E52F}"/>
                  </a:ext>
                </a:extLst>
              </p:cNvPr>
              <p:cNvSpPr>
                <a:spLocks/>
              </p:cNvSpPr>
              <p:nvPr/>
            </p:nvSpPr>
            <p:spPr bwMode="auto">
              <a:xfrm>
                <a:off x="18064163" y="119745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1" name="Freeform 44">
                <a:extLst>
                  <a:ext uri="{FF2B5EF4-FFF2-40B4-BE49-F238E27FC236}">
                    <a16:creationId xmlns:a16="http://schemas.microsoft.com/office/drawing/2014/main" id="{E8FF1F4B-13D8-7693-DAAE-540CD8E8BCC7}"/>
                  </a:ext>
                </a:extLst>
              </p:cNvPr>
              <p:cNvSpPr>
                <a:spLocks/>
              </p:cNvSpPr>
              <p:nvPr/>
            </p:nvSpPr>
            <p:spPr bwMode="auto">
              <a:xfrm>
                <a:off x="11688763" y="8588375"/>
                <a:ext cx="417513" cy="307975"/>
              </a:xfrm>
              <a:custGeom>
                <a:avLst/>
                <a:gdLst>
                  <a:gd name="T0" fmla="*/ 263 w 263"/>
                  <a:gd name="T1" fmla="*/ 194 h 194"/>
                  <a:gd name="T2" fmla="*/ 257 w 263"/>
                  <a:gd name="T3" fmla="*/ 0 h 194"/>
                  <a:gd name="T4" fmla="*/ 0 w 263"/>
                  <a:gd name="T5" fmla="*/ 6 h 194"/>
                  <a:gd name="T6" fmla="*/ 6 w 263"/>
                  <a:gd name="T7" fmla="*/ 194 h 194"/>
                  <a:gd name="T8" fmla="*/ 263 w 263"/>
                  <a:gd name="T9" fmla="*/ 194 h 194"/>
                </a:gdLst>
                <a:ahLst/>
                <a:cxnLst>
                  <a:cxn ang="0">
                    <a:pos x="T0" y="T1"/>
                  </a:cxn>
                  <a:cxn ang="0">
                    <a:pos x="T2" y="T3"/>
                  </a:cxn>
                  <a:cxn ang="0">
                    <a:pos x="T4" y="T5"/>
                  </a:cxn>
                  <a:cxn ang="0">
                    <a:pos x="T6" y="T7"/>
                  </a:cxn>
                  <a:cxn ang="0">
                    <a:pos x="T8" y="T9"/>
                  </a:cxn>
                </a:cxnLst>
                <a:rect l="0" t="0" r="r" b="b"/>
                <a:pathLst>
                  <a:path w="263" h="194">
                    <a:moveTo>
                      <a:pt x="263" y="194"/>
                    </a:moveTo>
                    <a:lnTo>
                      <a:pt x="257" y="0"/>
                    </a:lnTo>
                    <a:lnTo>
                      <a:pt x="0" y="6"/>
                    </a:lnTo>
                    <a:lnTo>
                      <a:pt x="6" y="194"/>
                    </a:lnTo>
                    <a:lnTo>
                      <a:pt x="263"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2" name="Freeform 45">
                <a:extLst>
                  <a:ext uri="{FF2B5EF4-FFF2-40B4-BE49-F238E27FC236}">
                    <a16:creationId xmlns:a16="http://schemas.microsoft.com/office/drawing/2014/main" id="{77EF706B-5D9D-2D39-E86D-5467C74FF65A}"/>
                  </a:ext>
                </a:extLst>
              </p:cNvPr>
              <p:cNvSpPr>
                <a:spLocks/>
              </p:cNvSpPr>
              <p:nvPr/>
            </p:nvSpPr>
            <p:spPr bwMode="auto">
              <a:xfrm>
                <a:off x="13320713" y="8570913"/>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3" name="Freeform 46">
                <a:extLst>
                  <a:ext uri="{FF2B5EF4-FFF2-40B4-BE49-F238E27FC236}">
                    <a16:creationId xmlns:a16="http://schemas.microsoft.com/office/drawing/2014/main" id="{E05E494F-8A01-1086-C397-8CD72780093F}"/>
                  </a:ext>
                </a:extLst>
              </p:cNvPr>
              <p:cNvSpPr>
                <a:spLocks/>
              </p:cNvSpPr>
              <p:nvPr/>
            </p:nvSpPr>
            <p:spPr bwMode="auto">
              <a:xfrm>
                <a:off x="14952663" y="8553450"/>
                <a:ext cx="407988" cy="315912"/>
              </a:xfrm>
              <a:custGeom>
                <a:avLst/>
                <a:gdLst>
                  <a:gd name="T0" fmla="*/ 257 w 257"/>
                  <a:gd name="T1" fmla="*/ 194 h 199"/>
                  <a:gd name="T2" fmla="*/ 252 w 257"/>
                  <a:gd name="T3" fmla="*/ 0 h 199"/>
                  <a:gd name="T4" fmla="*/ 0 w 257"/>
                  <a:gd name="T5" fmla="*/ 5 h 199"/>
                  <a:gd name="T6" fmla="*/ 0 w 257"/>
                  <a:gd name="T7" fmla="*/ 199 h 199"/>
                  <a:gd name="T8" fmla="*/ 257 w 257"/>
                  <a:gd name="T9" fmla="*/ 194 h 199"/>
                </a:gdLst>
                <a:ahLst/>
                <a:cxnLst>
                  <a:cxn ang="0">
                    <a:pos x="T0" y="T1"/>
                  </a:cxn>
                  <a:cxn ang="0">
                    <a:pos x="T2" y="T3"/>
                  </a:cxn>
                  <a:cxn ang="0">
                    <a:pos x="T4" y="T5"/>
                  </a:cxn>
                  <a:cxn ang="0">
                    <a:pos x="T6" y="T7"/>
                  </a:cxn>
                  <a:cxn ang="0">
                    <a:pos x="T8" y="T9"/>
                  </a:cxn>
                </a:cxnLst>
                <a:rect l="0" t="0" r="r" b="b"/>
                <a:pathLst>
                  <a:path w="257" h="199">
                    <a:moveTo>
                      <a:pt x="257" y="194"/>
                    </a:moveTo>
                    <a:lnTo>
                      <a:pt x="252" y="0"/>
                    </a:lnTo>
                    <a:lnTo>
                      <a:pt x="0" y="5"/>
                    </a:lnTo>
                    <a:lnTo>
                      <a:pt x="0" y="199"/>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4" name="Freeform 47">
                <a:extLst>
                  <a:ext uri="{FF2B5EF4-FFF2-40B4-BE49-F238E27FC236}">
                    <a16:creationId xmlns:a16="http://schemas.microsoft.com/office/drawing/2014/main" id="{A3F66EA8-DC12-650E-C7A9-345002F29C21}"/>
                  </a:ext>
                </a:extLst>
              </p:cNvPr>
              <p:cNvSpPr>
                <a:spLocks/>
              </p:cNvSpPr>
              <p:nvPr/>
            </p:nvSpPr>
            <p:spPr bwMode="auto">
              <a:xfrm>
                <a:off x="14136688" y="8561388"/>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5" name="Freeform 48">
                <a:extLst>
                  <a:ext uri="{FF2B5EF4-FFF2-40B4-BE49-F238E27FC236}">
                    <a16:creationId xmlns:a16="http://schemas.microsoft.com/office/drawing/2014/main" id="{F77DE6E4-B050-2546-1890-9D47B846697C}"/>
                  </a:ext>
                </a:extLst>
              </p:cNvPr>
              <p:cNvSpPr>
                <a:spLocks/>
              </p:cNvSpPr>
              <p:nvPr/>
            </p:nvSpPr>
            <p:spPr bwMode="auto">
              <a:xfrm>
                <a:off x="12504738" y="8580438"/>
                <a:ext cx="407988" cy="307975"/>
              </a:xfrm>
              <a:custGeom>
                <a:avLst/>
                <a:gdLst>
                  <a:gd name="T0" fmla="*/ 257 w 257"/>
                  <a:gd name="T1" fmla="*/ 194 h 194"/>
                  <a:gd name="T2" fmla="*/ 257 w 257"/>
                  <a:gd name="T3" fmla="*/ 0 h 194"/>
                  <a:gd name="T4" fmla="*/ 0 w 257"/>
                  <a:gd name="T5" fmla="*/ 5 h 194"/>
                  <a:gd name="T6" fmla="*/ 6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5"/>
                    </a:lnTo>
                    <a:lnTo>
                      <a:pt x="6"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6" name="Freeform 49">
                <a:extLst>
                  <a:ext uri="{FF2B5EF4-FFF2-40B4-BE49-F238E27FC236}">
                    <a16:creationId xmlns:a16="http://schemas.microsoft.com/office/drawing/2014/main" id="{E71AC2D5-5233-89EA-DC94-9D69EB641EF2}"/>
                  </a:ext>
                </a:extLst>
              </p:cNvPr>
              <p:cNvSpPr>
                <a:spLocks/>
              </p:cNvSpPr>
              <p:nvPr/>
            </p:nvSpPr>
            <p:spPr bwMode="auto">
              <a:xfrm>
                <a:off x="17392650" y="8534400"/>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7" name="Freeform 50">
                <a:extLst>
                  <a:ext uri="{FF2B5EF4-FFF2-40B4-BE49-F238E27FC236}">
                    <a16:creationId xmlns:a16="http://schemas.microsoft.com/office/drawing/2014/main" id="{9B930263-23DC-AE61-F957-E059C6A7951B}"/>
                  </a:ext>
                </a:extLst>
              </p:cNvPr>
              <p:cNvSpPr>
                <a:spLocks noEditPoints="1"/>
              </p:cNvSpPr>
              <p:nvPr/>
            </p:nvSpPr>
            <p:spPr bwMode="auto">
              <a:xfrm>
                <a:off x="15905163" y="6218238"/>
                <a:ext cx="15533688" cy="18208625"/>
              </a:xfrm>
              <a:custGeom>
                <a:avLst/>
                <a:gdLst>
                  <a:gd name="T0" fmla="*/ 385 w 1713"/>
                  <a:gd name="T1" fmla="*/ 1119 h 2012"/>
                  <a:gd name="T2" fmla="*/ 383 w 1713"/>
                  <a:gd name="T3" fmla="*/ 1234 h 2012"/>
                  <a:gd name="T4" fmla="*/ 834 w 1713"/>
                  <a:gd name="T5" fmla="*/ 2007 h 2012"/>
                  <a:gd name="T6" fmla="*/ 1713 w 1713"/>
                  <a:gd name="T7" fmla="*/ 1492 h 2012"/>
                  <a:gd name="T8" fmla="*/ 1248 w 1713"/>
                  <a:gd name="T9" fmla="*/ 244 h 2012"/>
                  <a:gd name="T10" fmla="*/ 414 w 1713"/>
                  <a:gd name="T11" fmla="*/ 235 h 2012"/>
                  <a:gd name="T12" fmla="*/ 388 w 1713"/>
                  <a:gd name="T13" fmla="*/ 254 h 2012"/>
                  <a:gd name="T14" fmla="*/ 1003 w 1713"/>
                  <a:gd name="T15" fmla="*/ 1337 h 2012"/>
                  <a:gd name="T16" fmla="*/ 988 w 1713"/>
                  <a:gd name="T17" fmla="*/ 1259 h 2012"/>
                  <a:gd name="T18" fmla="*/ 1110 w 1713"/>
                  <a:gd name="T19" fmla="*/ 1401 h 2012"/>
                  <a:gd name="T20" fmla="*/ 640 w 1713"/>
                  <a:gd name="T21" fmla="*/ 676 h 2012"/>
                  <a:gd name="T22" fmla="*/ 787 w 1713"/>
                  <a:gd name="T23" fmla="*/ 699 h 2012"/>
                  <a:gd name="T24" fmla="*/ 787 w 1713"/>
                  <a:gd name="T25" fmla="*/ 699 h 2012"/>
                  <a:gd name="T26" fmla="*/ 527 w 1713"/>
                  <a:gd name="T27" fmla="*/ 1142 h 2012"/>
                  <a:gd name="T28" fmla="*/ 787 w 1713"/>
                  <a:gd name="T29" fmla="*/ 809 h 2012"/>
                  <a:gd name="T30" fmla="*/ 560 w 1713"/>
                  <a:gd name="T31" fmla="*/ 785 h 2012"/>
                  <a:gd name="T32" fmla="*/ 539 w 1713"/>
                  <a:gd name="T33" fmla="*/ 671 h 2012"/>
                  <a:gd name="T34" fmla="*/ 1200 w 1713"/>
                  <a:gd name="T35" fmla="*/ 705 h 2012"/>
                  <a:gd name="T36" fmla="*/ 854 w 1713"/>
                  <a:gd name="T37" fmla="*/ 809 h 2012"/>
                  <a:gd name="T38" fmla="*/ 854 w 1713"/>
                  <a:gd name="T39" fmla="*/ 1162 h 2012"/>
                  <a:gd name="T40" fmla="*/ 1200 w 1713"/>
                  <a:gd name="T41" fmla="*/ 879 h 2012"/>
                  <a:gd name="T42" fmla="*/ 673 w 1713"/>
                  <a:gd name="T43" fmla="*/ 1113 h 2012"/>
                  <a:gd name="T44" fmla="*/ 455 w 1713"/>
                  <a:gd name="T45" fmla="*/ 887 h 2012"/>
                  <a:gd name="T46" fmla="*/ 787 w 1713"/>
                  <a:gd name="T47" fmla="*/ 1177 h 2012"/>
                  <a:gd name="T48" fmla="*/ 572 w 1713"/>
                  <a:gd name="T49" fmla="*/ 901 h 2012"/>
                  <a:gd name="T50" fmla="*/ 787 w 1713"/>
                  <a:gd name="T51" fmla="*/ 1021 h 2012"/>
                  <a:gd name="T52" fmla="*/ 1200 w 1713"/>
                  <a:gd name="T53" fmla="*/ 827 h 2012"/>
                  <a:gd name="T54" fmla="*/ 1200 w 1713"/>
                  <a:gd name="T55" fmla="*/ 827 h 2012"/>
                  <a:gd name="T56" fmla="*/ 1074 w 1713"/>
                  <a:gd name="T57" fmla="*/ 829 h 2012"/>
                  <a:gd name="T58" fmla="*/ 854 w 1713"/>
                  <a:gd name="T59" fmla="*/ 1026 h 2012"/>
                  <a:gd name="T60" fmla="*/ 455 w 1713"/>
                  <a:gd name="T61" fmla="*/ 836 h 2012"/>
                  <a:gd name="T62" fmla="*/ 572 w 1713"/>
                  <a:gd name="T63" fmla="*/ 1108 h 2012"/>
                  <a:gd name="T64" fmla="*/ 572 w 1713"/>
                  <a:gd name="T65" fmla="*/ 1108 h 2012"/>
                  <a:gd name="T66" fmla="*/ 685 w 1713"/>
                  <a:gd name="T67" fmla="*/ 1230 h 2012"/>
                  <a:gd name="T68" fmla="*/ 954 w 1713"/>
                  <a:gd name="T69" fmla="*/ 1226 h 2012"/>
                  <a:gd name="T70" fmla="*/ 996 w 1713"/>
                  <a:gd name="T71" fmla="*/ 1132 h 2012"/>
                  <a:gd name="T72" fmla="*/ 1119 w 1713"/>
                  <a:gd name="T73" fmla="*/ 1061 h 2012"/>
                  <a:gd name="T74" fmla="*/ 1119 w 1713"/>
                  <a:gd name="T75" fmla="*/ 1061 h 2012"/>
                  <a:gd name="T76" fmla="*/ 1200 w 1713"/>
                  <a:gd name="T77" fmla="*/ 488 h 2012"/>
                  <a:gd name="T78" fmla="*/ 996 w 1713"/>
                  <a:gd name="T79" fmla="*/ 606 h 2012"/>
                  <a:gd name="T80" fmla="*/ 954 w 1713"/>
                  <a:gd name="T81" fmla="*/ 700 h 2012"/>
                  <a:gd name="T82" fmla="*/ 527 w 1713"/>
                  <a:gd name="T83" fmla="*/ 613 h 2012"/>
                  <a:gd name="T84" fmla="*/ 527 w 1713"/>
                  <a:gd name="T85" fmla="*/ 613 h 2012"/>
                  <a:gd name="T86" fmla="*/ 539 w 1713"/>
                  <a:gd name="T87" fmla="*/ 1200 h 2012"/>
                  <a:gd name="T88" fmla="*/ 449 w 1713"/>
                  <a:gd name="T89" fmla="*/ 1344 h 2012"/>
                  <a:gd name="T90" fmla="*/ 962 w 1713"/>
                  <a:gd name="T91" fmla="*/ 574 h 2012"/>
                  <a:gd name="T92" fmla="*/ 1200 w 1713"/>
                  <a:gd name="T93" fmla="*/ 436 h 2012"/>
                  <a:gd name="T94" fmla="*/ 560 w 1713"/>
                  <a:gd name="T95" fmla="*/ 522 h 2012"/>
                  <a:gd name="T96" fmla="*/ 787 w 1713"/>
                  <a:gd name="T97" fmla="*/ 519 h 2012"/>
                  <a:gd name="T98" fmla="*/ 99 w 1713"/>
                  <a:gd name="T99" fmla="*/ 1487 h 2012"/>
                  <a:gd name="T100" fmla="*/ 798 w 1713"/>
                  <a:gd name="T101" fmla="*/ 1634 h 2012"/>
                  <a:gd name="T102" fmla="*/ 847 w 1713"/>
                  <a:gd name="T103" fmla="*/ 1626 h 2012"/>
                  <a:gd name="T104" fmla="*/ 1613 w 1713"/>
                  <a:gd name="T105" fmla="*/ 1492 h 2012"/>
                  <a:gd name="T106" fmla="*/ 488 w 1713"/>
                  <a:gd name="T107" fmla="*/ 27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3" h="2012">
                    <a:moveTo>
                      <a:pt x="389" y="288"/>
                    </a:moveTo>
                    <a:cubicBezTo>
                      <a:pt x="389" y="281"/>
                      <a:pt x="389" y="281"/>
                      <a:pt x="389" y="281"/>
                    </a:cubicBezTo>
                    <a:cubicBezTo>
                      <a:pt x="390" y="285"/>
                      <a:pt x="392" y="288"/>
                      <a:pt x="394" y="291"/>
                    </a:cubicBezTo>
                    <a:cubicBezTo>
                      <a:pt x="385" y="1119"/>
                      <a:pt x="385" y="1119"/>
                      <a:pt x="385" y="1119"/>
                    </a:cubicBezTo>
                    <a:cubicBezTo>
                      <a:pt x="359" y="1108"/>
                      <a:pt x="359" y="1108"/>
                      <a:pt x="359" y="1108"/>
                    </a:cubicBezTo>
                    <a:cubicBezTo>
                      <a:pt x="346" y="1139"/>
                      <a:pt x="346" y="1139"/>
                      <a:pt x="346" y="1139"/>
                    </a:cubicBezTo>
                    <a:cubicBezTo>
                      <a:pt x="384" y="1156"/>
                      <a:pt x="384" y="1156"/>
                      <a:pt x="384" y="1156"/>
                    </a:cubicBezTo>
                    <a:cubicBezTo>
                      <a:pt x="383" y="1234"/>
                      <a:pt x="383" y="1234"/>
                      <a:pt x="383" y="1234"/>
                    </a:cubicBezTo>
                    <a:cubicBezTo>
                      <a:pt x="16" y="1458"/>
                      <a:pt x="16" y="1458"/>
                      <a:pt x="16" y="1458"/>
                    </a:cubicBezTo>
                    <a:cubicBezTo>
                      <a:pt x="6" y="1464"/>
                      <a:pt x="0" y="1475"/>
                      <a:pt x="0" y="1487"/>
                    </a:cubicBezTo>
                    <a:cubicBezTo>
                      <a:pt x="0" y="1499"/>
                      <a:pt x="6" y="1510"/>
                      <a:pt x="16" y="1516"/>
                    </a:cubicBezTo>
                    <a:cubicBezTo>
                      <a:pt x="834" y="2007"/>
                      <a:pt x="834" y="2007"/>
                      <a:pt x="834" y="2007"/>
                    </a:cubicBezTo>
                    <a:cubicBezTo>
                      <a:pt x="839" y="2010"/>
                      <a:pt x="845" y="2012"/>
                      <a:pt x="851" y="2012"/>
                    </a:cubicBezTo>
                    <a:cubicBezTo>
                      <a:pt x="857" y="2012"/>
                      <a:pt x="863" y="2010"/>
                      <a:pt x="868" y="2007"/>
                    </a:cubicBezTo>
                    <a:cubicBezTo>
                      <a:pt x="1697" y="1521"/>
                      <a:pt x="1697" y="1521"/>
                      <a:pt x="1697" y="1521"/>
                    </a:cubicBezTo>
                    <a:cubicBezTo>
                      <a:pt x="1707" y="1515"/>
                      <a:pt x="1713" y="1504"/>
                      <a:pt x="1713" y="1492"/>
                    </a:cubicBezTo>
                    <a:cubicBezTo>
                      <a:pt x="1713" y="1480"/>
                      <a:pt x="1707" y="1469"/>
                      <a:pt x="1697" y="1463"/>
                    </a:cubicBezTo>
                    <a:cubicBezTo>
                      <a:pt x="1267" y="1210"/>
                      <a:pt x="1267" y="1210"/>
                      <a:pt x="1267" y="1210"/>
                    </a:cubicBezTo>
                    <a:cubicBezTo>
                      <a:pt x="1268" y="275"/>
                      <a:pt x="1268" y="275"/>
                      <a:pt x="1268" y="275"/>
                    </a:cubicBezTo>
                    <a:cubicBezTo>
                      <a:pt x="1268" y="261"/>
                      <a:pt x="1260" y="249"/>
                      <a:pt x="1248" y="244"/>
                    </a:cubicBezTo>
                    <a:cubicBezTo>
                      <a:pt x="1246" y="243"/>
                      <a:pt x="1245" y="242"/>
                      <a:pt x="1244" y="241"/>
                    </a:cubicBezTo>
                    <a:cubicBezTo>
                      <a:pt x="840" y="7"/>
                      <a:pt x="840" y="7"/>
                      <a:pt x="840" y="7"/>
                    </a:cubicBezTo>
                    <a:cubicBezTo>
                      <a:pt x="830" y="0"/>
                      <a:pt x="817" y="0"/>
                      <a:pt x="807" y="7"/>
                    </a:cubicBezTo>
                    <a:cubicBezTo>
                      <a:pt x="414" y="235"/>
                      <a:pt x="414" y="235"/>
                      <a:pt x="414" y="235"/>
                    </a:cubicBezTo>
                    <a:cubicBezTo>
                      <a:pt x="412" y="236"/>
                      <a:pt x="410" y="237"/>
                      <a:pt x="409" y="238"/>
                    </a:cubicBezTo>
                    <a:cubicBezTo>
                      <a:pt x="403" y="241"/>
                      <a:pt x="403" y="241"/>
                      <a:pt x="403" y="241"/>
                    </a:cubicBezTo>
                    <a:cubicBezTo>
                      <a:pt x="396" y="246"/>
                      <a:pt x="391" y="252"/>
                      <a:pt x="388" y="260"/>
                    </a:cubicBezTo>
                    <a:cubicBezTo>
                      <a:pt x="388" y="254"/>
                      <a:pt x="388" y="254"/>
                      <a:pt x="388" y="254"/>
                    </a:cubicBezTo>
                    <a:cubicBezTo>
                      <a:pt x="343" y="254"/>
                      <a:pt x="343" y="254"/>
                      <a:pt x="343" y="254"/>
                    </a:cubicBezTo>
                    <a:cubicBezTo>
                      <a:pt x="344" y="288"/>
                      <a:pt x="344" y="288"/>
                      <a:pt x="344" y="288"/>
                    </a:cubicBezTo>
                    <a:lnTo>
                      <a:pt x="389" y="288"/>
                    </a:lnTo>
                    <a:close/>
                    <a:moveTo>
                      <a:pt x="1003" y="1337"/>
                    </a:moveTo>
                    <a:cubicBezTo>
                      <a:pt x="1003" y="1461"/>
                      <a:pt x="1003" y="1461"/>
                      <a:pt x="1003" y="1461"/>
                    </a:cubicBezTo>
                    <a:cubicBezTo>
                      <a:pt x="854" y="1545"/>
                      <a:pt x="854" y="1545"/>
                      <a:pt x="854" y="1545"/>
                    </a:cubicBezTo>
                    <a:cubicBezTo>
                      <a:pt x="854" y="1335"/>
                      <a:pt x="854" y="1335"/>
                      <a:pt x="854" y="1335"/>
                    </a:cubicBezTo>
                    <a:cubicBezTo>
                      <a:pt x="988" y="1259"/>
                      <a:pt x="988" y="1259"/>
                      <a:pt x="988" y="1259"/>
                    </a:cubicBezTo>
                    <a:cubicBezTo>
                      <a:pt x="988" y="1259"/>
                      <a:pt x="988" y="1259"/>
                      <a:pt x="988" y="1259"/>
                    </a:cubicBezTo>
                    <a:cubicBezTo>
                      <a:pt x="1199" y="1137"/>
                      <a:pt x="1199" y="1137"/>
                      <a:pt x="1199" y="1137"/>
                    </a:cubicBezTo>
                    <a:cubicBezTo>
                      <a:pt x="1199" y="1350"/>
                      <a:pt x="1199" y="1350"/>
                      <a:pt x="1199" y="1350"/>
                    </a:cubicBezTo>
                    <a:cubicBezTo>
                      <a:pt x="1110" y="1401"/>
                      <a:pt x="1110" y="1401"/>
                      <a:pt x="1110" y="1401"/>
                    </a:cubicBezTo>
                    <a:cubicBezTo>
                      <a:pt x="1110" y="1271"/>
                      <a:pt x="1110" y="1271"/>
                      <a:pt x="1110" y="1271"/>
                    </a:cubicBezTo>
                    <a:lnTo>
                      <a:pt x="1003" y="1337"/>
                    </a:lnTo>
                    <a:close/>
                    <a:moveTo>
                      <a:pt x="640" y="618"/>
                    </a:moveTo>
                    <a:cubicBezTo>
                      <a:pt x="640" y="676"/>
                      <a:pt x="640" y="676"/>
                      <a:pt x="640" y="676"/>
                    </a:cubicBezTo>
                    <a:cubicBezTo>
                      <a:pt x="572" y="638"/>
                      <a:pt x="572" y="638"/>
                      <a:pt x="572" y="638"/>
                    </a:cubicBezTo>
                    <a:cubicBezTo>
                      <a:pt x="572" y="580"/>
                      <a:pt x="572" y="580"/>
                      <a:pt x="572" y="580"/>
                    </a:cubicBezTo>
                    <a:lnTo>
                      <a:pt x="640" y="618"/>
                    </a:lnTo>
                    <a:close/>
                    <a:moveTo>
                      <a:pt x="787" y="699"/>
                    </a:moveTo>
                    <a:cubicBezTo>
                      <a:pt x="787" y="758"/>
                      <a:pt x="787" y="758"/>
                      <a:pt x="787" y="758"/>
                    </a:cubicBezTo>
                    <a:cubicBezTo>
                      <a:pt x="685" y="701"/>
                      <a:pt x="685" y="701"/>
                      <a:pt x="685" y="701"/>
                    </a:cubicBezTo>
                    <a:cubicBezTo>
                      <a:pt x="685" y="643"/>
                      <a:pt x="685" y="643"/>
                      <a:pt x="685" y="643"/>
                    </a:cubicBezTo>
                    <a:lnTo>
                      <a:pt x="787" y="699"/>
                    </a:lnTo>
                    <a:close/>
                    <a:moveTo>
                      <a:pt x="452" y="1100"/>
                    </a:moveTo>
                    <a:cubicBezTo>
                      <a:pt x="453" y="1042"/>
                      <a:pt x="453" y="1042"/>
                      <a:pt x="453" y="1042"/>
                    </a:cubicBezTo>
                    <a:cubicBezTo>
                      <a:pt x="527" y="1083"/>
                      <a:pt x="527" y="1083"/>
                      <a:pt x="527" y="1083"/>
                    </a:cubicBezTo>
                    <a:cubicBezTo>
                      <a:pt x="527" y="1142"/>
                      <a:pt x="527" y="1142"/>
                      <a:pt x="527" y="1142"/>
                    </a:cubicBezTo>
                    <a:lnTo>
                      <a:pt x="452" y="1100"/>
                    </a:lnTo>
                    <a:close/>
                    <a:moveTo>
                      <a:pt x="539" y="671"/>
                    </a:moveTo>
                    <a:cubicBezTo>
                      <a:pt x="539" y="671"/>
                      <a:pt x="539" y="671"/>
                      <a:pt x="539" y="671"/>
                    </a:cubicBezTo>
                    <a:cubicBezTo>
                      <a:pt x="787" y="809"/>
                      <a:pt x="787" y="809"/>
                      <a:pt x="787" y="809"/>
                    </a:cubicBezTo>
                    <a:cubicBezTo>
                      <a:pt x="787" y="911"/>
                      <a:pt x="787" y="911"/>
                      <a:pt x="787" y="911"/>
                    </a:cubicBezTo>
                    <a:cubicBezTo>
                      <a:pt x="673" y="848"/>
                      <a:pt x="673" y="848"/>
                      <a:pt x="673" y="848"/>
                    </a:cubicBezTo>
                    <a:cubicBezTo>
                      <a:pt x="673" y="848"/>
                      <a:pt x="673" y="848"/>
                      <a:pt x="673" y="848"/>
                    </a:cubicBezTo>
                    <a:cubicBezTo>
                      <a:pt x="560" y="785"/>
                      <a:pt x="560" y="785"/>
                      <a:pt x="560" y="785"/>
                    </a:cubicBezTo>
                    <a:cubicBezTo>
                      <a:pt x="560" y="785"/>
                      <a:pt x="560" y="785"/>
                      <a:pt x="560" y="785"/>
                    </a:cubicBezTo>
                    <a:cubicBezTo>
                      <a:pt x="456" y="727"/>
                      <a:pt x="456" y="727"/>
                      <a:pt x="456" y="727"/>
                    </a:cubicBezTo>
                    <a:cubicBezTo>
                      <a:pt x="458" y="626"/>
                      <a:pt x="458" y="626"/>
                      <a:pt x="458" y="626"/>
                    </a:cubicBezTo>
                    <a:lnTo>
                      <a:pt x="539" y="671"/>
                    </a:lnTo>
                    <a:close/>
                    <a:moveTo>
                      <a:pt x="988" y="733"/>
                    </a:moveTo>
                    <a:cubicBezTo>
                      <a:pt x="988" y="733"/>
                      <a:pt x="988" y="733"/>
                      <a:pt x="988" y="733"/>
                    </a:cubicBezTo>
                    <a:cubicBezTo>
                      <a:pt x="1200" y="611"/>
                      <a:pt x="1200" y="611"/>
                      <a:pt x="1200" y="611"/>
                    </a:cubicBezTo>
                    <a:cubicBezTo>
                      <a:pt x="1200" y="705"/>
                      <a:pt x="1200" y="705"/>
                      <a:pt x="1200" y="705"/>
                    </a:cubicBezTo>
                    <a:cubicBezTo>
                      <a:pt x="962" y="842"/>
                      <a:pt x="962" y="842"/>
                      <a:pt x="962" y="842"/>
                    </a:cubicBezTo>
                    <a:cubicBezTo>
                      <a:pt x="962" y="842"/>
                      <a:pt x="962" y="842"/>
                      <a:pt x="962" y="842"/>
                    </a:cubicBezTo>
                    <a:cubicBezTo>
                      <a:pt x="854" y="904"/>
                      <a:pt x="854" y="904"/>
                      <a:pt x="854" y="904"/>
                    </a:cubicBezTo>
                    <a:cubicBezTo>
                      <a:pt x="854" y="809"/>
                      <a:pt x="854" y="809"/>
                      <a:pt x="854" y="809"/>
                    </a:cubicBezTo>
                    <a:lnTo>
                      <a:pt x="988" y="733"/>
                    </a:lnTo>
                    <a:close/>
                    <a:moveTo>
                      <a:pt x="962" y="1100"/>
                    </a:moveTo>
                    <a:cubicBezTo>
                      <a:pt x="962" y="1100"/>
                      <a:pt x="962" y="1100"/>
                      <a:pt x="962" y="1100"/>
                    </a:cubicBezTo>
                    <a:cubicBezTo>
                      <a:pt x="854" y="1162"/>
                      <a:pt x="854" y="1162"/>
                      <a:pt x="854" y="1162"/>
                    </a:cubicBezTo>
                    <a:cubicBezTo>
                      <a:pt x="854" y="1078"/>
                      <a:pt x="854" y="1078"/>
                      <a:pt x="854" y="1078"/>
                    </a:cubicBezTo>
                    <a:cubicBezTo>
                      <a:pt x="988" y="1001"/>
                      <a:pt x="988" y="1001"/>
                      <a:pt x="988" y="1001"/>
                    </a:cubicBezTo>
                    <a:cubicBezTo>
                      <a:pt x="988" y="1001"/>
                      <a:pt x="988" y="1001"/>
                      <a:pt x="988" y="1001"/>
                    </a:cubicBezTo>
                    <a:cubicBezTo>
                      <a:pt x="1200" y="879"/>
                      <a:pt x="1200" y="879"/>
                      <a:pt x="1200" y="879"/>
                    </a:cubicBezTo>
                    <a:cubicBezTo>
                      <a:pt x="1200" y="963"/>
                      <a:pt x="1200" y="963"/>
                      <a:pt x="1200" y="963"/>
                    </a:cubicBezTo>
                    <a:lnTo>
                      <a:pt x="962" y="1100"/>
                    </a:lnTo>
                    <a:close/>
                    <a:moveTo>
                      <a:pt x="673" y="1113"/>
                    </a:moveTo>
                    <a:cubicBezTo>
                      <a:pt x="673" y="1113"/>
                      <a:pt x="673" y="1113"/>
                      <a:pt x="673" y="1113"/>
                    </a:cubicBezTo>
                    <a:cubicBezTo>
                      <a:pt x="560" y="1050"/>
                      <a:pt x="560" y="1050"/>
                      <a:pt x="560" y="1050"/>
                    </a:cubicBezTo>
                    <a:cubicBezTo>
                      <a:pt x="560" y="1050"/>
                      <a:pt x="560" y="1050"/>
                      <a:pt x="560" y="1050"/>
                    </a:cubicBezTo>
                    <a:cubicBezTo>
                      <a:pt x="453" y="991"/>
                      <a:pt x="453" y="991"/>
                      <a:pt x="453" y="991"/>
                    </a:cubicBezTo>
                    <a:cubicBezTo>
                      <a:pt x="455" y="887"/>
                      <a:pt x="455" y="887"/>
                      <a:pt x="455" y="887"/>
                    </a:cubicBezTo>
                    <a:cubicBezTo>
                      <a:pt x="539" y="934"/>
                      <a:pt x="539" y="934"/>
                      <a:pt x="539" y="934"/>
                    </a:cubicBezTo>
                    <a:cubicBezTo>
                      <a:pt x="539" y="934"/>
                      <a:pt x="539" y="934"/>
                      <a:pt x="539" y="934"/>
                    </a:cubicBezTo>
                    <a:cubicBezTo>
                      <a:pt x="787" y="1072"/>
                      <a:pt x="787" y="1072"/>
                      <a:pt x="787" y="1072"/>
                    </a:cubicBezTo>
                    <a:cubicBezTo>
                      <a:pt x="787" y="1177"/>
                      <a:pt x="787" y="1177"/>
                      <a:pt x="787" y="1177"/>
                    </a:cubicBezTo>
                    <a:lnTo>
                      <a:pt x="673" y="1113"/>
                    </a:lnTo>
                    <a:close/>
                    <a:moveTo>
                      <a:pt x="640" y="881"/>
                    </a:moveTo>
                    <a:cubicBezTo>
                      <a:pt x="640" y="939"/>
                      <a:pt x="640" y="939"/>
                      <a:pt x="640" y="939"/>
                    </a:cubicBezTo>
                    <a:cubicBezTo>
                      <a:pt x="572" y="901"/>
                      <a:pt x="572" y="901"/>
                      <a:pt x="572" y="901"/>
                    </a:cubicBezTo>
                    <a:cubicBezTo>
                      <a:pt x="572" y="843"/>
                      <a:pt x="572" y="843"/>
                      <a:pt x="572" y="843"/>
                    </a:cubicBezTo>
                    <a:lnTo>
                      <a:pt x="640" y="881"/>
                    </a:lnTo>
                    <a:close/>
                    <a:moveTo>
                      <a:pt x="787" y="962"/>
                    </a:moveTo>
                    <a:cubicBezTo>
                      <a:pt x="787" y="1021"/>
                      <a:pt x="787" y="1021"/>
                      <a:pt x="787" y="1021"/>
                    </a:cubicBezTo>
                    <a:cubicBezTo>
                      <a:pt x="685" y="964"/>
                      <a:pt x="685" y="964"/>
                      <a:pt x="685" y="964"/>
                    </a:cubicBezTo>
                    <a:cubicBezTo>
                      <a:pt x="685" y="905"/>
                      <a:pt x="685" y="905"/>
                      <a:pt x="685" y="905"/>
                    </a:cubicBezTo>
                    <a:lnTo>
                      <a:pt x="787" y="962"/>
                    </a:lnTo>
                    <a:close/>
                    <a:moveTo>
                      <a:pt x="1200" y="827"/>
                    </a:moveTo>
                    <a:cubicBezTo>
                      <a:pt x="1119" y="874"/>
                      <a:pt x="1119" y="874"/>
                      <a:pt x="1119" y="874"/>
                    </a:cubicBezTo>
                    <a:cubicBezTo>
                      <a:pt x="1119" y="804"/>
                      <a:pt x="1119" y="804"/>
                      <a:pt x="1119" y="804"/>
                    </a:cubicBezTo>
                    <a:cubicBezTo>
                      <a:pt x="1200" y="757"/>
                      <a:pt x="1200" y="757"/>
                      <a:pt x="1200" y="757"/>
                    </a:cubicBezTo>
                    <a:lnTo>
                      <a:pt x="1200" y="827"/>
                    </a:lnTo>
                    <a:close/>
                    <a:moveTo>
                      <a:pt x="1074" y="900"/>
                    </a:moveTo>
                    <a:cubicBezTo>
                      <a:pt x="998" y="944"/>
                      <a:pt x="998" y="944"/>
                      <a:pt x="998" y="944"/>
                    </a:cubicBezTo>
                    <a:cubicBezTo>
                      <a:pt x="996" y="874"/>
                      <a:pt x="996" y="874"/>
                      <a:pt x="996" y="874"/>
                    </a:cubicBezTo>
                    <a:cubicBezTo>
                      <a:pt x="1074" y="829"/>
                      <a:pt x="1074" y="829"/>
                      <a:pt x="1074" y="829"/>
                    </a:cubicBezTo>
                    <a:lnTo>
                      <a:pt x="1074" y="900"/>
                    </a:lnTo>
                    <a:close/>
                    <a:moveTo>
                      <a:pt x="952" y="900"/>
                    </a:moveTo>
                    <a:cubicBezTo>
                      <a:pt x="954" y="969"/>
                      <a:pt x="954" y="969"/>
                      <a:pt x="954" y="969"/>
                    </a:cubicBezTo>
                    <a:cubicBezTo>
                      <a:pt x="854" y="1026"/>
                      <a:pt x="854" y="1026"/>
                      <a:pt x="854" y="1026"/>
                    </a:cubicBezTo>
                    <a:cubicBezTo>
                      <a:pt x="854" y="956"/>
                      <a:pt x="854" y="956"/>
                      <a:pt x="854" y="956"/>
                    </a:cubicBezTo>
                    <a:lnTo>
                      <a:pt x="952" y="900"/>
                    </a:lnTo>
                    <a:close/>
                    <a:moveTo>
                      <a:pt x="527" y="876"/>
                    </a:moveTo>
                    <a:cubicBezTo>
                      <a:pt x="455" y="836"/>
                      <a:pt x="455" y="836"/>
                      <a:pt x="455" y="836"/>
                    </a:cubicBezTo>
                    <a:cubicBezTo>
                      <a:pt x="456" y="778"/>
                      <a:pt x="456" y="778"/>
                      <a:pt x="456" y="778"/>
                    </a:cubicBezTo>
                    <a:cubicBezTo>
                      <a:pt x="527" y="818"/>
                      <a:pt x="527" y="818"/>
                      <a:pt x="527" y="818"/>
                    </a:cubicBezTo>
                    <a:lnTo>
                      <a:pt x="527" y="876"/>
                    </a:lnTo>
                    <a:close/>
                    <a:moveTo>
                      <a:pt x="572" y="1108"/>
                    </a:moveTo>
                    <a:cubicBezTo>
                      <a:pt x="640" y="1146"/>
                      <a:pt x="640" y="1146"/>
                      <a:pt x="640" y="1146"/>
                    </a:cubicBezTo>
                    <a:cubicBezTo>
                      <a:pt x="640" y="1205"/>
                      <a:pt x="640" y="1205"/>
                      <a:pt x="640" y="1205"/>
                    </a:cubicBezTo>
                    <a:cubicBezTo>
                      <a:pt x="572" y="1167"/>
                      <a:pt x="572" y="1167"/>
                      <a:pt x="572" y="1167"/>
                    </a:cubicBezTo>
                    <a:lnTo>
                      <a:pt x="572" y="1108"/>
                    </a:lnTo>
                    <a:close/>
                    <a:moveTo>
                      <a:pt x="685" y="1171"/>
                    </a:moveTo>
                    <a:cubicBezTo>
                      <a:pt x="787" y="1228"/>
                      <a:pt x="787" y="1228"/>
                      <a:pt x="787" y="1228"/>
                    </a:cubicBezTo>
                    <a:cubicBezTo>
                      <a:pt x="787" y="1286"/>
                      <a:pt x="787" y="1286"/>
                      <a:pt x="787" y="1286"/>
                    </a:cubicBezTo>
                    <a:cubicBezTo>
                      <a:pt x="685" y="1230"/>
                      <a:pt x="685" y="1230"/>
                      <a:pt x="685" y="1230"/>
                    </a:cubicBezTo>
                    <a:lnTo>
                      <a:pt x="685" y="1171"/>
                    </a:lnTo>
                    <a:close/>
                    <a:moveTo>
                      <a:pt x="854" y="1213"/>
                    </a:moveTo>
                    <a:cubicBezTo>
                      <a:pt x="952" y="1157"/>
                      <a:pt x="952" y="1157"/>
                      <a:pt x="952" y="1157"/>
                    </a:cubicBezTo>
                    <a:cubicBezTo>
                      <a:pt x="954" y="1226"/>
                      <a:pt x="954" y="1226"/>
                      <a:pt x="954" y="1226"/>
                    </a:cubicBezTo>
                    <a:cubicBezTo>
                      <a:pt x="854" y="1284"/>
                      <a:pt x="854" y="1284"/>
                      <a:pt x="854" y="1284"/>
                    </a:cubicBezTo>
                    <a:lnTo>
                      <a:pt x="854" y="1213"/>
                    </a:lnTo>
                    <a:close/>
                    <a:moveTo>
                      <a:pt x="998" y="1201"/>
                    </a:moveTo>
                    <a:cubicBezTo>
                      <a:pt x="996" y="1132"/>
                      <a:pt x="996" y="1132"/>
                      <a:pt x="996" y="1132"/>
                    </a:cubicBezTo>
                    <a:cubicBezTo>
                      <a:pt x="1074" y="1087"/>
                      <a:pt x="1074" y="1087"/>
                      <a:pt x="1074" y="1087"/>
                    </a:cubicBezTo>
                    <a:cubicBezTo>
                      <a:pt x="1074" y="1157"/>
                      <a:pt x="1074" y="1157"/>
                      <a:pt x="1074" y="1157"/>
                    </a:cubicBezTo>
                    <a:lnTo>
                      <a:pt x="998" y="1201"/>
                    </a:lnTo>
                    <a:close/>
                    <a:moveTo>
                      <a:pt x="1119" y="1061"/>
                    </a:moveTo>
                    <a:cubicBezTo>
                      <a:pt x="1200" y="1015"/>
                      <a:pt x="1200" y="1015"/>
                      <a:pt x="1200" y="1015"/>
                    </a:cubicBezTo>
                    <a:cubicBezTo>
                      <a:pt x="1199" y="1085"/>
                      <a:pt x="1199" y="1085"/>
                      <a:pt x="1199" y="1085"/>
                    </a:cubicBezTo>
                    <a:cubicBezTo>
                      <a:pt x="1119" y="1131"/>
                      <a:pt x="1119" y="1131"/>
                      <a:pt x="1119" y="1131"/>
                    </a:cubicBezTo>
                    <a:lnTo>
                      <a:pt x="1119" y="1061"/>
                    </a:lnTo>
                    <a:close/>
                    <a:moveTo>
                      <a:pt x="1200" y="559"/>
                    </a:moveTo>
                    <a:cubicBezTo>
                      <a:pt x="1119" y="605"/>
                      <a:pt x="1119" y="605"/>
                      <a:pt x="1119" y="605"/>
                    </a:cubicBezTo>
                    <a:cubicBezTo>
                      <a:pt x="1119" y="535"/>
                      <a:pt x="1119" y="535"/>
                      <a:pt x="1119" y="535"/>
                    </a:cubicBezTo>
                    <a:cubicBezTo>
                      <a:pt x="1200" y="488"/>
                      <a:pt x="1200" y="488"/>
                      <a:pt x="1200" y="488"/>
                    </a:cubicBezTo>
                    <a:lnTo>
                      <a:pt x="1200" y="559"/>
                    </a:lnTo>
                    <a:close/>
                    <a:moveTo>
                      <a:pt x="1074" y="631"/>
                    </a:moveTo>
                    <a:cubicBezTo>
                      <a:pt x="998" y="675"/>
                      <a:pt x="998" y="675"/>
                      <a:pt x="998" y="675"/>
                    </a:cubicBezTo>
                    <a:cubicBezTo>
                      <a:pt x="996" y="606"/>
                      <a:pt x="996" y="606"/>
                      <a:pt x="996" y="606"/>
                    </a:cubicBezTo>
                    <a:cubicBezTo>
                      <a:pt x="1074" y="561"/>
                      <a:pt x="1074" y="561"/>
                      <a:pt x="1074" y="561"/>
                    </a:cubicBezTo>
                    <a:lnTo>
                      <a:pt x="1074" y="631"/>
                    </a:lnTo>
                    <a:close/>
                    <a:moveTo>
                      <a:pt x="952" y="631"/>
                    </a:moveTo>
                    <a:cubicBezTo>
                      <a:pt x="954" y="700"/>
                      <a:pt x="954" y="700"/>
                      <a:pt x="954" y="700"/>
                    </a:cubicBezTo>
                    <a:cubicBezTo>
                      <a:pt x="854" y="758"/>
                      <a:pt x="854" y="758"/>
                      <a:pt x="854" y="758"/>
                    </a:cubicBezTo>
                    <a:cubicBezTo>
                      <a:pt x="854" y="687"/>
                      <a:pt x="854" y="687"/>
                      <a:pt x="854" y="687"/>
                    </a:cubicBezTo>
                    <a:lnTo>
                      <a:pt x="952" y="631"/>
                    </a:lnTo>
                    <a:close/>
                    <a:moveTo>
                      <a:pt x="527" y="613"/>
                    </a:moveTo>
                    <a:cubicBezTo>
                      <a:pt x="458" y="575"/>
                      <a:pt x="458" y="575"/>
                      <a:pt x="458" y="575"/>
                    </a:cubicBezTo>
                    <a:cubicBezTo>
                      <a:pt x="459" y="517"/>
                      <a:pt x="459" y="517"/>
                      <a:pt x="459" y="517"/>
                    </a:cubicBezTo>
                    <a:cubicBezTo>
                      <a:pt x="527" y="555"/>
                      <a:pt x="527" y="555"/>
                      <a:pt x="527" y="555"/>
                    </a:cubicBezTo>
                    <a:lnTo>
                      <a:pt x="527" y="613"/>
                    </a:lnTo>
                    <a:close/>
                    <a:moveTo>
                      <a:pt x="450" y="1267"/>
                    </a:moveTo>
                    <a:cubicBezTo>
                      <a:pt x="455" y="1257"/>
                      <a:pt x="455" y="1246"/>
                      <a:pt x="451" y="1236"/>
                    </a:cubicBezTo>
                    <a:cubicBezTo>
                      <a:pt x="452" y="1151"/>
                      <a:pt x="452" y="1151"/>
                      <a:pt x="452" y="1151"/>
                    </a:cubicBezTo>
                    <a:cubicBezTo>
                      <a:pt x="539" y="1200"/>
                      <a:pt x="539" y="1200"/>
                      <a:pt x="539" y="1200"/>
                    </a:cubicBezTo>
                    <a:cubicBezTo>
                      <a:pt x="539" y="1200"/>
                      <a:pt x="539" y="1200"/>
                      <a:pt x="539" y="1200"/>
                    </a:cubicBezTo>
                    <a:cubicBezTo>
                      <a:pt x="787" y="1338"/>
                      <a:pt x="787" y="1338"/>
                      <a:pt x="787" y="1338"/>
                    </a:cubicBezTo>
                    <a:cubicBezTo>
                      <a:pt x="787" y="1549"/>
                      <a:pt x="787" y="1549"/>
                      <a:pt x="787" y="1549"/>
                    </a:cubicBezTo>
                    <a:cubicBezTo>
                      <a:pt x="449" y="1344"/>
                      <a:pt x="449" y="1344"/>
                      <a:pt x="449" y="1344"/>
                    </a:cubicBezTo>
                    <a:lnTo>
                      <a:pt x="450" y="1267"/>
                    </a:lnTo>
                    <a:close/>
                    <a:moveTo>
                      <a:pt x="1200" y="436"/>
                    </a:moveTo>
                    <a:cubicBezTo>
                      <a:pt x="962" y="574"/>
                      <a:pt x="962" y="574"/>
                      <a:pt x="962" y="574"/>
                    </a:cubicBezTo>
                    <a:cubicBezTo>
                      <a:pt x="962" y="574"/>
                      <a:pt x="962" y="574"/>
                      <a:pt x="962" y="574"/>
                    </a:cubicBezTo>
                    <a:cubicBezTo>
                      <a:pt x="854" y="636"/>
                      <a:pt x="854" y="636"/>
                      <a:pt x="854" y="636"/>
                    </a:cubicBezTo>
                    <a:cubicBezTo>
                      <a:pt x="854" y="519"/>
                      <a:pt x="854" y="519"/>
                      <a:pt x="854" y="519"/>
                    </a:cubicBezTo>
                    <a:cubicBezTo>
                      <a:pt x="1201" y="324"/>
                      <a:pt x="1201" y="324"/>
                      <a:pt x="1201" y="324"/>
                    </a:cubicBezTo>
                    <a:lnTo>
                      <a:pt x="1200" y="436"/>
                    </a:lnTo>
                    <a:close/>
                    <a:moveTo>
                      <a:pt x="787" y="648"/>
                    </a:moveTo>
                    <a:cubicBezTo>
                      <a:pt x="673" y="585"/>
                      <a:pt x="673" y="585"/>
                      <a:pt x="673" y="585"/>
                    </a:cubicBezTo>
                    <a:cubicBezTo>
                      <a:pt x="673" y="585"/>
                      <a:pt x="673" y="585"/>
                      <a:pt x="673" y="585"/>
                    </a:cubicBezTo>
                    <a:cubicBezTo>
                      <a:pt x="560" y="522"/>
                      <a:pt x="560" y="522"/>
                      <a:pt x="560" y="522"/>
                    </a:cubicBezTo>
                    <a:cubicBezTo>
                      <a:pt x="560" y="522"/>
                      <a:pt x="560" y="522"/>
                      <a:pt x="560" y="522"/>
                    </a:cubicBezTo>
                    <a:cubicBezTo>
                      <a:pt x="459" y="466"/>
                      <a:pt x="459" y="466"/>
                      <a:pt x="459" y="466"/>
                    </a:cubicBezTo>
                    <a:cubicBezTo>
                      <a:pt x="461" y="332"/>
                      <a:pt x="461" y="332"/>
                      <a:pt x="461" y="332"/>
                    </a:cubicBezTo>
                    <a:cubicBezTo>
                      <a:pt x="787" y="519"/>
                      <a:pt x="787" y="519"/>
                      <a:pt x="787" y="519"/>
                    </a:cubicBezTo>
                    <a:lnTo>
                      <a:pt x="787" y="648"/>
                    </a:lnTo>
                    <a:close/>
                    <a:moveTo>
                      <a:pt x="1613" y="1492"/>
                    </a:moveTo>
                    <a:cubicBezTo>
                      <a:pt x="851" y="1939"/>
                      <a:pt x="851" y="1939"/>
                      <a:pt x="851" y="1939"/>
                    </a:cubicBezTo>
                    <a:cubicBezTo>
                      <a:pt x="99" y="1487"/>
                      <a:pt x="99" y="1487"/>
                      <a:pt x="99" y="1487"/>
                    </a:cubicBezTo>
                    <a:cubicBezTo>
                      <a:pt x="382" y="1314"/>
                      <a:pt x="382" y="1314"/>
                      <a:pt x="382" y="1314"/>
                    </a:cubicBezTo>
                    <a:cubicBezTo>
                      <a:pt x="382" y="1363"/>
                      <a:pt x="382" y="1363"/>
                      <a:pt x="382" y="1363"/>
                    </a:cubicBezTo>
                    <a:cubicBezTo>
                      <a:pt x="382" y="1375"/>
                      <a:pt x="388" y="1386"/>
                      <a:pt x="398" y="1392"/>
                    </a:cubicBezTo>
                    <a:cubicBezTo>
                      <a:pt x="798" y="1634"/>
                      <a:pt x="798" y="1634"/>
                      <a:pt x="798" y="1634"/>
                    </a:cubicBezTo>
                    <a:cubicBezTo>
                      <a:pt x="804" y="1637"/>
                      <a:pt x="810" y="1639"/>
                      <a:pt x="816" y="1639"/>
                    </a:cubicBezTo>
                    <a:cubicBezTo>
                      <a:pt x="816" y="1639"/>
                      <a:pt x="817" y="1639"/>
                      <a:pt x="817" y="1639"/>
                    </a:cubicBezTo>
                    <a:cubicBezTo>
                      <a:pt x="819" y="1639"/>
                      <a:pt x="820" y="1639"/>
                      <a:pt x="821" y="1639"/>
                    </a:cubicBezTo>
                    <a:cubicBezTo>
                      <a:pt x="831" y="1639"/>
                      <a:pt x="841" y="1634"/>
                      <a:pt x="847" y="1626"/>
                    </a:cubicBezTo>
                    <a:cubicBezTo>
                      <a:pt x="1249" y="1399"/>
                      <a:pt x="1249" y="1399"/>
                      <a:pt x="1249" y="1399"/>
                    </a:cubicBezTo>
                    <a:cubicBezTo>
                      <a:pt x="1260" y="1393"/>
                      <a:pt x="1266" y="1382"/>
                      <a:pt x="1266" y="1370"/>
                    </a:cubicBezTo>
                    <a:cubicBezTo>
                      <a:pt x="1267" y="1288"/>
                      <a:pt x="1267" y="1288"/>
                      <a:pt x="1267" y="1288"/>
                    </a:cubicBezTo>
                    <a:lnTo>
                      <a:pt x="1613" y="1492"/>
                    </a:lnTo>
                    <a:close/>
                    <a:moveTo>
                      <a:pt x="824" y="75"/>
                    </a:moveTo>
                    <a:cubicBezTo>
                      <a:pt x="1159" y="270"/>
                      <a:pt x="1159" y="270"/>
                      <a:pt x="1159" y="270"/>
                    </a:cubicBezTo>
                    <a:cubicBezTo>
                      <a:pt x="821" y="461"/>
                      <a:pt x="821" y="461"/>
                      <a:pt x="821" y="461"/>
                    </a:cubicBezTo>
                    <a:cubicBezTo>
                      <a:pt x="488" y="270"/>
                      <a:pt x="488" y="270"/>
                      <a:pt x="488" y="270"/>
                    </a:cubicBezTo>
                    <a:lnTo>
                      <a:pt x="824" y="7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8" name="Freeform 51">
                <a:extLst>
                  <a:ext uri="{FF2B5EF4-FFF2-40B4-BE49-F238E27FC236}">
                    <a16:creationId xmlns:a16="http://schemas.microsoft.com/office/drawing/2014/main" id="{40A65CFC-4BD4-BB98-6A1D-B8244AFEAA28}"/>
                  </a:ext>
                </a:extLst>
              </p:cNvPr>
              <p:cNvSpPr>
                <a:spLocks/>
              </p:cNvSpPr>
              <p:nvPr/>
            </p:nvSpPr>
            <p:spPr bwMode="auto">
              <a:xfrm>
                <a:off x="18208625" y="8526463"/>
                <a:ext cx="407988" cy="306387"/>
              </a:xfrm>
              <a:custGeom>
                <a:avLst/>
                <a:gdLst>
                  <a:gd name="T0" fmla="*/ 257 w 257"/>
                  <a:gd name="T1" fmla="*/ 188 h 193"/>
                  <a:gd name="T2" fmla="*/ 251 w 257"/>
                  <a:gd name="T3" fmla="*/ 0 h 193"/>
                  <a:gd name="T4" fmla="*/ 0 w 257"/>
                  <a:gd name="T5" fmla="*/ 0 h 193"/>
                  <a:gd name="T6" fmla="*/ 0 w 257"/>
                  <a:gd name="T7" fmla="*/ 193 h 193"/>
                  <a:gd name="T8" fmla="*/ 257 w 257"/>
                  <a:gd name="T9" fmla="*/ 188 h 193"/>
                </a:gdLst>
                <a:ahLst/>
                <a:cxnLst>
                  <a:cxn ang="0">
                    <a:pos x="T0" y="T1"/>
                  </a:cxn>
                  <a:cxn ang="0">
                    <a:pos x="T2" y="T3"/>
                  </a:cxn>
                  <a:cxn ang="0">
                    <a:pos x="T4" y="T5"/>
                  </a:cxn>
                  <a:cxn ang="0">
                    <a:pos x="T6" y="T7"/>
                  </a:cxn>
                  <a:cxn ang="0">
                    <a:pos x="T8" y="T9"/>
                  </a:cxn>
                </a:cxnLst>
                <a:rect l="0" t="0" r="r" b="b"/>
                <a:pathLst>
                  <a:path w="257" h="193">
                    <a:moveTo>
                      <a:pt x="257" y="188"/>
                    </a:moveTo>
                    <a:lnTo>
                      <a:pt x="251" y="0"/>
                    </a:lnTo>
                    <a:lnTo>
                      <a:pt x="0" y="0"/>
                    </a:lnTo>
                    <a:lnTo>
                      <a:pt x="0" y="193"/>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9" name="Freeform 52">
                <a:extLst>
                  <a:ext uri="{FF2B5EF4-FFF2-40B4-BE49-F238E27FC236}">
                    <a16:creationId xmlns:a16="http://schemas.microsoft.com/office/drawing/2014/main" id="{7FEA6A2B-1338-6FB2-205B-CD5DA9AF9340}"/>
                  </a:ext>
                </a:extLst>
              </p:cNvPr>
              <p:cNvSpPr>
                <a:spLocks/>
              </p:cNvSpPr>
              <p:nvPr/>
            </p:nvSpPr>
            <p:spPr bwMode="auto">
              <a:xfrm>
                <a:off x="16576675" y="8543925"/>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60" name="Freeform 53">
                <a:extLst>
                  <a:ext uri="{FF2B5EF4-FFF2-40B4-BE49-F238E27FC236}">
                    <a16:creationId xmlns:a16="http://schemas.microsoft.com/office/drawing/2014/main" id="{3AE56043-18CE-E844-51A2-2B18C33E1F3A}"/>
                  </a:ext>
                </a:extLst>
              </p:cNvPr>
              <p:cNvSpPr>
                <a:spLocks/>
              </p:cNvSpPr>
              <p:nvPr/>
            </p:nvSpPr>
            <p:spPr bwMode="auto">
              <a:xfrm>
                <a:off x="15760700" y="8553450"/>
                <a:ext cx="415925" cy="307975"/>
              </a:xfrm>
              <a:custGeom>
                <a:avLst/>
                <a:gdLst>
                  <a:gd name="T0" fmla="*/ 262 w 262"/>
                  <a:gd name="T1" fmla="*/ 188 h 194"/>
                  <a:gd name="T2" fmla="*/ 257 w 262"/>
                  <a:gd name="T3" fmla="*/ 0 h 194"/>
                  <a:gd name="T4" fmla="*/ 0 w 262"/>
                  <a:gd name="T5" fmla="*/ 0 h 194"/>
                  <a:gd name="T6" fmla="*/ 5 w 262"/>
                  <a:gd name="T7" fmla="*/ 194 h 194"/>
                  <a:gd name="T8" fmla="*/ 262 w 262"/>
                  <a:gd name="T9" fmla="*/ 188 h 194"/>
                </a:gdLst>
                <a:ahLst/>
                <a:cxnLst>
                  <a:cxn ang="0">
                    <a:pos x="T0" y="T1"/>
                  </a:cxn>
                  <a:cxn ang="0">
                    <a:pos x="T2" y="T3"/>
                  </a:cxn>
                  <a:cxn ang="0">
                    <a:pos x="T4" y="T5"/>
                  </a:cxn>
                  <a:cxn ang="0">
                    <a:pos x="T6" y="T7"/>
                  </a:cxn>
                  <a:cxn ang="0">
                    <a:pos x="T8" y="T9"/>
                  </a:cxn>
                </a:cxnLst>
                <a:rect l="0" t="0" r="r" b="b"/>
                <a:pathLst>
                  <a:path w="262" h="194">
                    <a:moveTo>
                      <a:pt x="262" y="188"/>
                    </a:moveTo>
                    <a:lnTo>
                      <a:pt x="257" y="0"/>
                    </a:lnTo>
                    <a:lnTo>
                      <a:pt x="0" y="0"/>
                    </a:lnTo>
                    <a:lnTo>
                      <a:pt x="5" y="194"/>
                    </a:lnTo>
                    <a:lnTo>
                      <a:pt x="262"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93" name="Group 192">
            <a:extLst>
              <a:ext uri="{FF2B5EF4-FFF2-40B4-BE49-F238E27FC236}">
                <a16:creationId xmlns:a16="http://schemas.microsoft.com/office/drawing/2014/main" id="{041DB0F3-08F2-58CE-DBA1-80D3CB8D5154}"/>
              </a:ext>
            </a:extLst>
          </p:cNvPr>
          <p:cNvGrpSpPr/>
          <p:nvPr/>
        </p:nvGrpSpPr>
        <p:grpSpPr>
          <a:xfrm>
            <a:off x="2851555" y="3549415"/>
            <a:ext cx="550364" cy="550364"/>
            <a:chOff x="4301234" y="3564489"/>
            <a:chExt cx="550364" cy="550364"/>
          </a:xfrm>
        </p:grpSpPr>
        <p:sp>
          <p:nvSpPr>
            <p:cNvPr id="60" name="Oval 59">
              <a:extLst>
                <a:ext uri="{FF2B5EF4-FFF2-40B4-BE49-F238E27FC236}">
                  <a16:creationId xmlns:a16="http://schemas.microsoft.com/office/drawing/2014/main" id="{A115C8B9-FA6B-4E23-F2EC-C2A3C777D0CA}"/>
                </a:ext>
              </a:extLst>
            </p:cNvPr>
            <p:cNvSpPr/>
            <p:nvPr/>
          </p:nvSpPr>
          <p:spPr>
            <a:xfrm>
              <a:off x="4301234" y="3564489"/>
              <a:ext cx="550364" cy="550364"/>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62" name="Graphic 1106">
              <a:extLst>
                <a:ext uri="{FF2B5EF4-FFF2-40B4-BE49-F238E27FC236}">
                  <a16:creationId xmlns:a16="http://schemas.microsoft.com/office/drawing/2014/main" id="{4C9B1537-AE42-9AE5-DB89-9D7FE6EC9436}"/>
                </a:ext>
              </a:extLst>
            </p:cNvPr>
            <p:cNvGrpSpPr/>
            <p:nvPr/>
          </p:nvGrpSpPr>
          <p:grpSpPr>
            <a:xfrm>
              <a:off x="4423591" y="3713678"/>
              <a:ext cx="305650" cy="251986"/>
              <a:chOff x="3323256" y="2306913"/>
              <a:chExt cx="3350803" cy="2762503"/>
            </a:xfrm>
            <a:solidFill>
              <a:schemeClr val="tx1"/>
            </a:solidFill>
          </p:grpSpPr>
          <p:sp>
            <p:nvSpPr>
              <p:cNvPr id="163" name="Freeform 1108">
                <a:extLst>
                  <a:ext uri="{FF2B5EF4-FFF2-40B4-BE49-F238E27FC236}">
                    <a16:creationId xmlns:a16="http://schemas.microsoft.com/office/drawing/2014/main" id="{FC4DF1E2-61F4-9B89-7CA4-1EAFFBBA7F25}"/>
                  </a:ext>
                </a:extLst>
              </p:cNvPr>
              <p:cNvSpPr/>
              <p:nvPr/>
            </p:nvSpPr>
            <p:spPr>
              <a:xfrm>
                <a:off x="3323256" y="2306913"/>
                <a:ext cx="3350803" cy="1838578"/>
              </a:xfrm>
              <a:custGeom>
                <a:avLst/>
                <a:gdLst>
                  <a:gd name="connsiteX0" fmla="*/ 3323945 w 3350803"/>
                  <a:gd name="connsiteY0" fmla="*/ 130746 h 1838578"/>
                  <a:gd name="connsiteX1" fmla="*/ 3075343 w 3350803"/>
                  <a:gd name="connsiteY1" fmla="*/ 5016 h 1838578"/>
                  <a:gd name="connsiteX2" fmla="*/ 3011525 w 3350803"/>
                  <a:gd name="connsiteY2" fmla="*/ 25971 h 1838578"/>
                  <a:gd name="connsiteX3" fmla="*/ 3032480 w 3350803"/>
                  <a:gd name="connsiteY3" fmla="*/ 89788 h 1838578"/>
                  <a:gd name="connsiteX4" fmla="*/ 3167735 w 3350803"/>
                  <a:gd name="connsiteY4" fmla="*/ 158368 h 1838578"/>
                  <a:gd name="connsiteX5" fmla="*/ 26390 w 3350803"/>
                  <a:gd name="connsiteY5" fmla="*/ 1749043 h 1838578"/>
                  <a:gd name="connsiteX6" fmla="*/ 5435 w 3350803"/>
                  <a:gd name="connsiteY6" fmla="*/ 1812861 h 1838578"/>
                  <a:gd name="connsiteX7" fmla="*/ 48298 w 3350803"/>
                  <a:gd name="connsiteY7" fmla="*/ 1838578 h 1838578"/>
                  <a:gd name="connsiteX8" fmla="*/ 70205 w 3350803"/>
                  <a:gd name="connsiteY8" fmla="*/ 1833816 h 1838578"/>
                  <a:gd name="connsiteX9" fmla="*/ 3230600 w 3350803"/>
                  <a:gd name="connsiteY9" fmla="*/ 233616 h 1838578"/>
                  <a:gd name="connsiteX10" fmla="*/ 3175355 w 3350803"/>
                  <a:gd name="connsiteY10" fmla="*/ 384111 h 1838578"/>
                  <a:gd name="connsiteX11" fmla="*/ 3203930 w 3350803"/>
                  <a:gd name="connsiteY11" fmla="*/ 445071 h 1838578"/>
                  <a:gd name="connsiteX12" fmla="*/ 3220123 w 3350803"/>
                  <a:gd name="connsiteY12" fmla="*/ 447928 h 1838578"/>
                  <a:gd name="connsiteX13" fmla="*/ 3264890 w 3350803"/>
                  <a:gd name="connsiteY13" fmla="*/ 416496 h 1838578"/>
                  <a:gd name="connsiteX14" fmla="*/ 3348710 w 3350803"/>
                  <a:gd name="connsiteY14" fmla="*/ 188848 h 1838578"/>
                  <a:gd name="connsiteX15" fmla="*/ 3323945 w 3350803"/>
                  <a:gd name="connsiteY15" fmla="*/ 130746 h 183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50803" h="1838578">
                    <a:moveTo>
                      <a:pt x="3323945" y="130746"/>
                    </a:moveTo>
                    <a:lnTo>
                      <a:pt x="3075343" y="5016"/>
                    </a:lnTo>
                    <a:cubicBezTo>
                      <a:pt x="3052483" y="-6414"/>
                      <a:pt x="3022955" y="2158"/>
                      <a:pt x="3011525" y="25971"/>
                    </a:cubicBezTo>
                    <a:cubicBezTo>
                      <a:pt x="3000095" y="49783"/>
                      <a:pt x="3008668" y="78358"/>
                      <a:pt x="3032480" y="89788"/>
                    </a:cubicBezTo>
                    <a:lnTo>
                      <a:pt x="3167735" y="158368"/>
                    </a:lnTo>
                    <a:lnTo>
                      <a:pt x="26390" y="1749043"/>
                    </a:lnTo>
                    <a:cubicBezTo>
                      <a:pt x="2578" y="1760473"/>
                      <a:pt x="-6947" y="1790001"/>
                      <a:pt x="5435" y="1812861"/>
                    </a:cubicBezTo>
                    <a:cubicBezTo>
                      <a:pt x="14008" y="1829053"/>
                      <a:pt x="30200" y="1838578"/>
                      <a:pt x="48298" y="1838578"/>
                    </a:cubicBezTo>
                    <a:cubicBezTo>
                      <a:pt x="55918" y="1838578"/>
                      <a:pt x="62585" y="1836673"/>
                      <a:pt x="70205" y="1833816"/>
                    </a:cubicBezTo>
                    <a:lnTo>
                      <a:pt x="3230600" y="233616"/>
                    </a:lnTo>
                    <a:lnTo>
                      <a:pt x="3175355" y="384111"/>
                    </a:lnTo>
                    <a:cubicBezTo>
                      <a:pt x="3165830" y="408876"/>
                      <a:pt x="3179165" y="436498"/>
                      <a:pt x="3203930" y="445071"/>
                    </a:cubicBezTo>
                    <a:cubicBezTo>
                      <a:pt x="3209645" y="446976"/>
                      <a:pt x="3215360" y="447928"/>
                      <a:pt x="3220123" y="447928"/>
                    </a:cubicBezTo>
                    <a:cubicBezTo>
                      <a:pt x="3239173" y="447928"/>
                      <a:pt x="3257270" y="435546"/>
                      <a:pt x="3264890" y="416496"/>
                    </a:cubicBezTo>
                    <a:lnTo>
                      <a:pt x="3348710" y="188848"/>
                    </a:lnTo>
                    <a:cubicBezTo>
                      <a:pt x="3355378" y="166941"/>
                      <a:pt x="3345853" y="142176"/>
                      <a:pt x="3323945" y="13074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4" name="Freeform 1109">
                <a:extLst>
                  <a:ext uri="{FF2B5EF4-FFF2-40B4-BE49-F238E27FC236}">
                    <a16:creationId xmlns:a16="http://schemas.microsoft.com/office/drawing/2014/main" id="{38128641-26F4-7AE7-A0DE-220526EEAC91}"/>
                  </a:ext>
                </a:extLst>
              </p:cNvPr>
              <p:cNvSpPr/>
              <p:nvPr/>
            </p:nvSpPr>
            <p:spPr>
              <a:xfrm>
                <a:off x="3504903" y="4139300"/>
                <a:ext cx="851535" cy="930116"/>
              </a:xfrm>
              <a:custGeom>
                <a:avLst/>
                <a:gdLst>
                  <a:gd name="connsiteX0" fmla="*/ 849630 w 851535"/>
                  <a:gd name="connsiteY0" fmla="*/ 128111 h 930116"/>
                  <a:gd name="connsiteX1" fmla="*/ 845820 w 851535"/>
                  <a:gd name="connsiteY1" fmla="*/ 115729 h 930116"/>
                  <a:gd name="connsiteX2" fmla="*/ 844868 w 851535"/>
                  <a:gd name="connsiteY2" fmla="*/ 113824 h 930116"/>
                  <a:gd name="connsiteX3" fmla="*/ 837248 w 851535"/>
                  <a:gd name="connsiteY3" fmla="*/ 105251 h 930116"/>
                  <a:gd name="connsiteX4" fmla="*/ 836295 w 851535"/>
                  <a:gd name="connsiteY4" fmla="*/ 104299 h 930116"/>
                  <a:gd name="connsiteX5" fmla="*/ 836295 w 851535"/>
                  <a:gd name="connsiteY5" fmla="*/ 104299 h 930116"/>
                  <a:gd name="connsiteX6" fmla="*/ 824865 w 851535"/>
                  <a:gd name="connsiteY6" fmla="*/ 98584 h 930116"/>
                  <a:gd name="connsiteX7" fmla="*/ 823913 w 851535"/>
                  <a:gd name="connsiteY7" fmla="*/ 97631 h 930116"/>
                  <a:gd name="connsiteX8" fmla="*/ 445770 w 851535"/>
                  <a:gd name="connsiteY8" fmla="*/ 1429 h 930116"/>
                  <a:gd name="connsiteX9" fmla="*/ 427673 w 851535"/>
                  <a:gd name="connsiteY9" fmla="*/ 1429 h 930116"/>
                  <a:gd name="connsiteX10" fmla="*/ 29528 w 851535"/>
                  <a:gd name="connsiteY10" fmla="*/ 98584 h 930116"/>
                  <a:gd name="connsiteX11" fmla="*/ 17145 w 851535"/>
                  <a:gd name="connsiteY11" fmla="*/ 104299 h 930116"/>
                  <a:gd name="connsiteX12" fmla="*/ 16193 w 851535"/>
                  <a:gd name="connsiteY12" fmla="*/ 105251 h 930116"/>
                  <a:gd name="connsiteX13" fmla="*/ 16193 w 851535"/>
                  <a:gd name="connsiteY13" fmla="*/ 105251 h 930116"/>
                  <a:gd name="connsiteX14" fmla="*/ 15240 w 851535"/>
                  <a:gd name="connsiteY14" fmla="*/ 106204 h 930116"/>
                  <a:gd name="connsiteX15" fmla="*/ 6668 w 851535"/>
                  <a:gd name="connsiteY15" fmla="*/ 115729 h 930116"/>
                  <a:gd name="connsiteX16" fmla="*/ 5715 w 851535"/>
                  <a:gd name="connsiteY16" fmla="*/ 117634 h 930116"/>
                  <a:gd name="connsiteX17" fmla="*/ 953 w 851535"/>
                  <a:gd name="connsiteY17" fmla="*/ 129064 h 930116"/>
                  <a:gd name="connsiteX18" fmla="*/ 953 w 851535"/>
                  <a:gd name="connsiteY18" fmla="*/ 131921 h 930116"/>
                  <a:gd name="connsiteX19" fmla="*/ 0 w 851535"/>
                  <a:gd name="connsiteY19" fmla="*/ 136684 h 930116"/>
                  <a:gd name="connsiteX20" fmla="*/ 0 w 851535"/>
                  <a:gd name="connsiteY20" fmla="*/ 756761 h 930116"/>
                  <a:gd name="connsiteX21" fmla="*/ 25718 w 851535"/>
                  <a:gd name="connsiteY21" fmla="*/ 792956 h 930116"/>
                  <a:gd name="connsiteX22" fmla="*/ 412433 w 851535"/>
                  <a:gd name="connsiteY22" fmla="*/ 928211 h 930116"/>
                  <a:gd name="connsiteX23" fmla="*/ 413385 w 851535"/>
                  <a:gd name="connsiteY23" fmla="*/ 928211 h 930116"/>
                  <a:gd name="connsiteX24" fmla="*/ 425768 w 851535"/>
                  <a:gd name="connsiteY24" fmla="*/ 930116 h 930116"/>
                  <a:gd name="connsiteX25" fmla="*/ 438150 w 851535"/>
                  <a:gd name="connsiteY25" fmla="*/ 928211 h 930116"/>
                  <a:gd name="connsiteX26" fmla="*/ 439103 w 851535"/>
                  <a:gd name="connsiteY26" fmla="*/ 928211 h 930116"/>
                  <a:gd name="connsiteX27" fmla="*/ 825818 w 851535"/>
                  <a:gd name="connsiteY27" fmla="*/ 792956 h 930116"/>
                  <a:gd name="connsiteX28" fmla="*/ 851535 w 851535"/>
                  <a:gd name="connsiteY28" fmla="*/ 756761 h 930116"/>
                  <a:gd name="connsiteX29" fmla="*/ 851535 w 851535"/>
                  <a:gd name="connsiteY29" fmla="*/ 136684 h 930116"/>
                  <a:gd name="connsiteX30" fmla="*/ 850583 w 851535"/>
                  <a:gd name="connsiteY30" fmla="*/ 132874 h 930116"/>
                  <a:gd name="connsiteX31" fmla="*/ 849630 w 851535"/>
                  <a:gd name="connsiteY31" fmla="*/ 128111 h 930116"/>
                  <a:gd name="connsiteX32" fmla="*/ 436245 w 851535"/>
                  <a:gd name="connsiteY32" fmla="*/ 77629 h 930116"/>
                  <a:gd name="connsiteX33" fmla="*/ 676275 w 851535"/>
                  <a:gd name="connsiteY33" fmla="*/ 139541 h 930116"/>
                  <a:gd name="connsiteX34" fmla="*/ 425768 w 851535"/>
                  <a:gd name="connsiteY34" fmla="*/ 220504 h 930116"/>
                  <a:gd name="connsiteX35" fmla="*/ 178118 w 851535"/>
                  <a:gd name="connsiteY35" fmla="*/ 140494 h 930116"/>
                  <a:gd name="connsiteX36" fmla="*/ 436245 w 851535"/>
                  <a:gd name="connsiteY36" fmla="*/ 77629 h 930116"/>
                  <a:gd name="connsiteX37" fmla="*/ 76200 w 851535"/>
                  <a:gd name="connsiteY37" fmla="*/ 187166 h 930116"/>
                  <a:gd name="connsiteX38" fmla="*/ 386715 w 851535"/>
                  <a:gd name="connsiteY38" fmla="*/ 288131 h 930116"/>
                  <a:gd name="connsiteX39" fmla="*/ 386715 w 851535"/>
                  <a:gd name="connsiteY39" fmla="*/ 836771 h 930116"/>
                  <a:gd name="connsiteX40" fmla="*/ 76200 w 851535"/>
                  <a:gd name="connsiteY40" fmla="*/ 728186 h 930116"/>
                  <a:gd name="connsiteX41" fmla="*/ 76200 w 851535"/>
                  <a:gd name="connsiteY41" fmla="*/ 187166 h 930116"/>
                  <a:gd name="connsiteX42" fmla="*/ 774383 w 851535"/>
                  <a:gd name="connsiteY42" fmla="*/ 728186 h 930116"/>
                  <a:gd name="connsiteX43" fmla="*/ 463868 w 851535"/>
                  <a:gd name="connsiteY43" fmla="*/ 836771 h 930116"/>
                  <a:gd name="connsiteX44" fmla="*/ 463868 w 851535"/>
                  <a:gd name="connsiteY44" fmla="*/ 288131 h 930116"/>
                  <a:gd name="connsiteX45" fmla="*/ 774383 w 851535"/>
                  <a:gd name="connsiteY45" fmla="*/ 187166 h 930116"/>
                  <a:gd name="connsiteX46" fmla="*/ 774383 w 851535"/>
                  <a:gd name="connsiteY46" fmla="*/ 728186 h 93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5" h="930116">
                    <a:moveTo>
                      <a:pt x="849630" y="128111"/>
                    </a:moveTo>
                    <a:cubicBezTo>
                      <a:pt x="848678" y="124301"/>
                      <a:pt x="847725" y="119539"/>
                      <a:pt x="845820" y="115729"/>
                    </a:cubicBezTo>
                    <a:cubicBezTo>
                      <a:pt x="845820" y="114776"/>
                      <a:pt x="844868" y="114776"/>
                      <a:pt x="844868" y="113824"/>
                    </a:cubicBezTo>
                    <a:cubicBezTo>
                      <a:pt x="842963" y="110014"/>
                      <a:pt x="840105" y="107156"/>
                      <a:pt x="837248" y="105251"/>
                    </a:cubicBezTo>
                    <a:cubicBezTo>
                      <a:pt x="837248" y="105251"/>
                      <a:pt x="836295" y="104299"/>
                      <a:pt x="836295" y="104299"/>
                    </a:cubicBezTo>
                    <a:cubicBezTo>
                      <a:pt x="836295" y="104299"/>
                      <a:pt x="836295" y="104299"/>
                      <a:pt x="836295" y="104299"/>
                    </a:cubicBezTo>
                    <a:cubicBezTo>
                      <a:pt x="832485" y="101441"/>
                      <a:pt x="828675" y="100489"/>
                      <a:pt x="824865" y="98584"/>
                    </a:cubicBezTo>
                    <a:cubicBezTo>
                      <a:pt x="823913" y="98584"/>
                      <a:pt x="823913" y="97631"/>
                      <a:pt x="823913" y="97631"/>
                    </a:cubicBezTo>
                    <a:lnTo>
                      <a:pt x="445770" y="1429"/>
                    </a:lnTo>
                    <a:cubicBezTo>
                      <a:pt x="440055" y="-476"/>
                      <a:pt x="433388" y="-476"/>
                      <a:pt x="427673" y="1429"/>
                    </a:cubicBezTo>
                    <a:lnTo>
                      <a:pt x="29528" y="98584"/>
                    </a:lnTo>
                    <a:cubicBezTo>
                      <a:pt x="24765" y="99536"/>
                      <a:pt x="20955" y="101441"/>
                      <a:pt x="17145" y="104299"/>
                    </a:cubicBezTo>
                    <a:cubicBezTo>
                      <a:pt x="17145" y="104299"/>
                      <a:pt x="16193" y="104299"/>
                      <a:pt x="16193" y="105251"/>
                    </a:cubicBezTo>
                    <a:cubicBezTo>
                      <a:pt x="16193" y="105251"/>
                      <a:pt x="16193" y="105251"/>
                      <a:pt x="16193" y="105251"/>
                    </a:cubicBezTo>
                    <a:cubicBezTo>
                      <a:pt x="16193" y="105251"/>
                      <a:pt x="16193" y="105251"/>
                      <a:pt x="15240" y="106204"/>
                    </a:cubicBezTo>
                    <a:cubicBezTo>
                      <a:pt x="11430" y="109061"/>
                      <a:pt x="9525" y="111919"/>
                      <a:pt x="6668" y="115729"/>
                    </a:cubicBezTo>
                    <a:cubicBezTo>
                      <a:pt x="6668" y="116681"/>
                      <a:pt x="5715" y="116681"/>
                      <a:pt x="5715" y="117634"/>
                    </a:cubicBezTo>
                    <a:cubicBezTo>
                      <a:pt x="3810" y="121444"/>
                      <a:pt x="1905" y="125254"/>
                      <a:pt x="953" y="129064"/>
                    </a:cubicBezTo>
                    <a:cubicBezTo>
                      <a:pt x="953" y="130016"/>
                      <a:pt x="953" y="130969"/>
                      <a:pt x="953" y="131921"/>
                    </a:cubicBezTo>
                    <a:cubicBezTo>
                      <a:pt x="953" y="133826"/>
                      <a:pt x="0" y="134779"/>
                      <a:pt x="0" y="136684"/>
                    </a:cubicBezTo>
                    <a:lnTo>
                      <a:pt x="0" y="756761"/>
                    </a:lnTo>
                    <a:cubicBezTo>
                      <a:pt x="0" y="772954"/>
                      <a:pt x="10478" y="787241"/>
                      <a:pt x="25718" y="792956"/>
                    </a:cubicBezTo>
                    <a:lnTo>
                      <a:pt x="412433" y="928211"/>
                    </a:lnTo>
                    <a:cubicBezTo>
                      <a:pt x="412433" y="928211"/>
                      <a:pt x="412433" y="928211"/>
                      <a:pt x="413385" y="928211"/>
                    </a:cubicBezTo>
                    <a:cubicBezTo>
                      <a:pt x="417195" y="929164"/>
                      <a:pt x="421005" y="930116"/>
                      <a:pt x="425768" y="930116"/>
                    </a:cubicBezTo>
                    <a:cubicBezTo>
                      <a:pt x="430530" y="930116"/>
                      <a:pt x="434340" y="929164"/>
                      <a:pt x="438150" y="928211"/>
                    </a:cubicBezTo>
                    <a:cubicBezTo>
                      <a:pt x="438150" y="928211"/>
                      <a:pt x="438150" y="928211"/>
                      <a:pt x="439103" y="928211"/>
                    </a:cubicBezTo>
                    <a:lnTo>
                      <a:pt x="825818" y="792956"/>
                    </a:lnTo>
                    <a:cubicBezTo>
                      <a:pt x="841058" y="787241"/>
                      <a:pt x="851535" y="772954"/>
                      <a:pt x="851535" y="756761"/>
                    </a:cubicBezTo>
                    <a:lnTo>
                      <a:pt x="851535" y="136684"/>
                    </a:lnTo>
                    <a:cubicBezTo>
                      <a:pt x="851535" y="135731"/>
                      <a:pt x="851535" y="133826"/>
                      <a:pt x="850583" y="132874"/>
                    </a:cubicBezTo>
                    <a:cubicBezTo>
                      <a:pt x="849630" y="130016"/>
                      <a:pt x="849630" y="129064"/>
                      <a:pt x="849630" y="128111"/>
                    </a:cubicBezTo>
                    <a:close/>
                    <a:moveTo>
                      <a:pt x="436245" y="77629"/>
                    </a:moveTo>
                    <a:lnTo>
                      <a:pt x="676275" y="139541"/>
                    </a:lnTo>
                    <a:lnTo>
                      <a:pt x="425768" y="220504"/>
                    </a:lnTo>
                    <a:lnTo>
                      <a:pt x="178118" y="140494"/>
                    </a:lnTo>
                    <a:lnTo>
                      <a:pt x="436245" y="77629"/>
                    </a:lnTo>
                    <a:close/>
                    <a:moveTo>
                      <a:pt x="76200" y="187166"/>
                    </a:moveTo>
                    <a:lnTo>
                      <a:pt x="386715" y="288131"/>
                    </a:lnTo>
                    <a:lnTo>
                      <a:pt x="386715" y="836771"/>
                    </a:lnTo>
                    <a:lnTo>
                      <a:pt x="76200" y="728186"/>
                    </a:lnTo>
                    <a:lnTo>
                      <a:pt x="76200" y="187166"/>
                    </a:lnTo>
                    <a:close/>
                    <a:moveTo>
                      <a:pt x="774383" y="728186"/>
                    </a:moveTo>
                    <a:lnTo>
                      <a:pt x="463868" y="836771"/>
                    </a:lnTo>
                    <a:lnTo>
                      <a:pt x="463868" y="288131"/>
                    </a:lnTo>
                    <a:lnTo>
                      <a:pt x="774383" y="187166"/>
                    </a:lnTo>
                    <a:lnTo>
                      <a:pt x="774383" y="72818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5" name="Freeform 1110">
                <a:extLst>
                  <a:ext uri="{FF2B5EF4-FFF2-40B4-BE49-F238E27FC236}">
                    <a16:creationId xmlns:a16="http://schemas.microsoft.com/office/drawing/2014/main" id="{27470F46-7B23-3F34-37AF-DFC62DF22D06}"/>
                  </a:ext>
                </a:extLst>
              </p:cNvPr>
              <p:cNvSpPr/>
              <p:nvPr/>
            </p:nvSpPr>
            <p:spPr>
              <a:xfrm>
                <a:off x="4586943" y="3682100"/>
                <a:ext cx="851534" cy="1386363"/>
              </a:xfrm>
              <a:custGeom>
                <a:avLst/>
                <a:gdLst>
                  <a:gd name="connsiteX0" fmla="*/ 850583 w 851534"/>
                  <a:gd name="connsiteY0" fmla="*/ 128111 h 1386363"/>
                  <a:gd name="connsiteX1" fmla="*/ 846773 w 851534"/>
                  <a:gd name="connsiteY1" fmla="*/ 116681 h 1386363"/>
                  <a:gd name="connsiteX2" fmla="*/ 845820 w 851534"/>
                  <a:gd name="connsiteY2" fmla="*/ 114776 h 1386363"/>
                  <a:gd name="connsiteX3" fmla="*/ 838200 w 851534"/>
                  <a:gd name="connsiteY3" fmla="*/ 106204 h 1386363"/>
                  <a:gd name="connsiteX4" fmla="*/ 837248 w 851534"/>
                  <a:gd name="connsiteY4" fmla="*/ 105251 h 1386363"/>
                  <a:gd name="connsiteX5" fmla="*/ 837248 w 851534"/>
                  <a:gd name="connsiteY5" fmla="*/ 105251 h 1386363"/>
                  <a:gd name="connsiteX6" fmla="*/ 825818 w 851534"/>
                  <a:gd name="connsiteY6" fmla="*/ 99536 h 1386363"/>
                  <a:gd name="connsiteX7" fmla="*/ 824865 w 851534"/>
                  <a:gd name="connsiteY7" fmla="*/ 98584 h 1386363"/>
                  <a:gd name="connsiteX8" fmla="*/ 446723 w 851534"/>
                  <a:gd name="connsiteY8" fmla="*/ 1429 h 1386363"/>
                  <a:gd name="connsiteX9" fmla="*/ 428625 w 851534"/>
                  <a:gd name="connsiteY9" fmla="*/ 1429 h 1386363"/>
                  <a:gd name="connsiteX10" fmla="*/ 29528 w 851534"/>
                  <a:gd name="connsiteY10" fmla="*/ 97631 h 1386363"/>
                  <a:gd name="connsiteX11" fmla="*/ 28575 w 851534"/>
                  <a:gd name="connsiteY11" fmla="*/ 98584 h 1386363"/>
                  <a:gd name="connsiteX12" fmla="*/ 16193 w 851534"/>
                  <a:gd name="connsiteY12" fmla="*/ 104299 h 1386363"/>
                  <a:gd name="connsiteX13" fmla="*/ 16193 w 851534"/>
                  <a:gd name="connsiteY13" fmla="*/ 104299 h 1386363"/>
                  <a:gd name="connsiteX14" fmla="*/ 15240 w 851534"/>
                  <a:gd name="connsiteY14" fmla="*/ 105251 h 1386363"/>
                  <a:gd name="connsiteX15" fmla="*/ 6668 w 851534"/>
                  <a:gd name="connsiteY15" fmla="*/ 114776 h 1386363"/>
                  <a:gd name="connsiteX16" fmla="*/ 5715 w 851534"/>
                  <a:gd name="connsiteY16" fmla="*/ 116681 h 1386363"/>
                  <a:gd name="connsiteX17" fmla="*/ 953 w 851534"/>
                  <a:gd name="connsiteY17" fmla="*/ 128111 h 1386363"/>
                  <a:gd name="connsiteX18" fmla="*/ 953 w 851534"/>
                  <a:gd name="connsiteY18" fmla="*/ 130969 h 1386363"/>
                  <a:gd name="connsiteX19" fmla="*/ 0 w 851534"/>
                  <a:gd name="connsiteY19" fmla="*/ 135731 h 1386363"/>
                  <a:gd name="connsiteX20" fmla="*/ 0 w 851534"/>
                  <a:gd name="connsiteY20" fmla="*/ 1213009 h 1386363"/>
                  <a:gd name="connsiteX21" fmla="*/ 25718 w 851534"/>
                  <a:gd name="connsiteY21" fmla="*/ 1249204 h 1386363"/>
                  <a:gd name="connsiteX22" fmla="*/ 412433 w 851534"/>
                  <a:gd name="connsiteY22" fmla="*/ 1384459 h 1386363"/>
                  <a:gd name="connsiteX23" fmla="*/ 413385 w 851534"/>
                  <a:gd name="connsiteY23" fmla="*/ 1384459 h 1386363"/>
                  <a:gd name="connsiteX24" fmla="*/ 425768 w 851534"/>
                  <a:gd name="connsiteY24" fmla="*/ 1386364 h 1386363"/>
                  <a:gd name="connsiteX25" fmla="*/ 438150 w 851534"/>
                  <a:gd name="connsiteY25" fmla="*/ 1384459 h 1386363"/>
                  <a:gd name="connsiteX26" fmla="*/ 439103 w 851534"/>
                  <a:gd name="connsiteY26" fmla="*/ 1384459 h 1386363"/>
                  <a:gd name="connsiteX27" fmla="*/ 825818 w 851534"/>
                  <a:gd name="connsiteY27" fmla="*/ 1249204 h 1386363"/>
                  <a:gd name="connsiteX28" fmla="*/ 851535 w 851534"/>
                  <a:gd name="connsiteY28" fmla="*/ 1213009 h 1386363"/>
                  <a:gd name="connsiteX29" fmla="*/ 851535 w 851534"/>
                  <a:gd name="connsiteY29" fmla="*/ 134779 h 1386363"/>
                  <a:gd name="connsiteX30" fmla="*/ 850583 w 851534"/>
                  <a:gd name="connsiteY30" fmla="*/ 130969 h 1386363"/>
                  <a:gd name="connsiteX31" fmla="*/ 850583 w 851534"/>
                  <a:gd name="connsiteY31" fmla="*/ 128111 h 1386363"/>
                  <a:gd name="connsiteX32" fmla="*/ 436245 w 851534"/>
                  <a:gd name="connsiteY32" fmla="*/ 77629 h 1386363"/>
                  <a:gd name="connsiteX33" fmla="*/ 676275 w 851534"/>
                  <a:gd name="connsiteY33" fmla="*/ 139541 h 1386363"/>
                  <a:gd name="connsiteX34" fmla="*/ 425768 w 851534"/>
                  <a:gd name="connsiteY34" fmla="*/ 220504 h 1386363"/>
                  <a:gd name="connsiteX35" fmla="*/ 178118 w 851534"/>
                  <a:gd name="connsiteY35" fmla="*/ 140494 h 1386363"/>
                  <a:gd name="connsiteX36" fmla="*/ 436245 w 851534"/>
                  <a:gd name="connsiteY36" fmla="*/ 77629 h 1386363"/>
                  <a:gd name="connsiteX37" fmla="*/ 77153 w 851534"/>
                  <a:gd name="connsiteY37" fmla="*/ 187166 h 1386363"/>
                  <a:gd name="connsiteX38" fmla="*/ 387668 w 851534"/>
                  <a:gd name="connsiteY38" fmla="*/ 288131 h 1386363"/>
                  <a:gd name="connsiteX39" fmla="*/ 387668 w 851534"/>
                  <a:gd name="connsiteY39" fmla="*/ 1293971 h 1386363"/>
                  <a:gd name="connsiteX40" fmla="*/ 77153 w 851534"/>
                  <a:gd name="connsiteY40" fmla="*/ 1185386 h 1386363"/>
                  <a:gd name="connsiteX41" fmla="*/ 77153 w 851534"/>
                  <a:gd name="connsiteY41" fmla="*/ 187166 h 1386363"/>
                  <a:gd name="connsiteX42" fmla="*/ 775335 w 851534"/>
                  <a:gd name="connsiteY42" fmla="*/ 1185386 h 1386363"/>
                  <a:gd name="connsiteX43" fmla="*/ 464820 w 851534"/>
                  <a:gd name="connsiteY43" fmla="*/ 1293971 h 1386363"/>
                  <a:gd name="connsiteX44" fmla="*/ 464820 w 851534"/>
                  <a:gd name="connsiteY44" fmla="*/ 288131 h 1386363"/>
                  <a:gd name="connsiteX45" fmla="*/ 775335 w 851534"/>
                  <a:gd name="connsiteY45" fmla="*/ 187166 h 1386363"/>
                  <a:gd name="connsiteX46" fmla="*/ 775335 w 851534"/>
                  <a:gd name="connsiteY46" fmla="*/ 1185386 h 138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51534" h="1386363">
                    <a:moveTo>
                      <a:pt x="850583" y="128111"/>
                    </a:moveTo>
                    <a:cubicBezTo>
                      <a:pt x="849630" y="124301"/>
                      <a:pt x="848678" y="120491"/>
                      <a:pt x="846773" y="116681"/>
                    </a:cubicBezTo>
                    <a:cubicBezTo>
                      <a:pt x="846773" y="115729"/>
                      <a:pt x="845820" y="115729"/>
                      <a:pt x="845820" y="114776"/>
                    </a:cubicBezTo>
                    <a:cubicBezTo>
                      <a:pt x="843915" y="111919"/>
                      <a:pt x="841058" y="108109"/>
                      <a:pt x="838200" y="106204"/>
                    </a:cubicBezTo>
                    <a:cubicBezTo>
                      <a:pt x="838200" y="106204"/>
                      <a:pt x="837248" y="105251"/>
                      <a:pt x="837248" y="105251"/>
                    </a:cubicBezTo>
                    <a:cubicBezTo>
                      <a:pt x="837248" y="105251"/>
                      <a:pt x="837248" y="105251"/>
                      <a:pt x="837248" y="105251"/>
                    </a:cubicBezTo>
                    <a:cubicBezTo>
                      <a:pt x="833438" y="102394"/>
                      <a:pt x="829628" y="101441"/>
                      <a:pt x="825818" y="99536"/>
                    </a:cubicBezTo>
                    <a:cubicBezTo>
                      <a:pt x="825818" y="99536"/>
                      <a:pt x="824865" y="98584"/>
                      <a:pt x="824865" y="98584"/>
                    </a:cubicBezTo>
                    <a:lnTo>
                      <a:pt x="446723" y="1429"/>
                    </a:lnTo>
                    <a:cubicBezTo>
                      <a:pt x="441008" y="-476"/>
                      <a:pt x="434340" y="-476"/>
                      <a:pt x="428625" y="1429"/>
                    </a:cubicBezTo>
                    <a:lnTo>
                      <a:pt x="29528" y="97631"/>
                    </a:lnTo>
                    <a:cubicBezTo>
                      <a:pt x="28575" y="97631"/>
                      <a:pt x="28575" y="97631"/>
                      <a:pt x="28575" y="98584"/>
                    </a:cubicBezTo>
                    <a:cubicBezTo>
                      <a:pt x="24765" y="99536"/>
                      <a:pt x="20003" y="101441"/>
                      <a:pt x="16193" y="104299"/>
                    </a:cubicBezTo>
                    <a:cubicBezTo>
                      <a:pt x="16193" y="104299"/>
                      <a:pt x="16193" y="104299"/>
                      <a:pt x="16193" y="104299"/>
                    </a:cubicBezTo>
                    <a:cubicBezTo>
                      <a:pt x="16193" y="104299"/>
                      <a:pt x="16193" y="104299"/>
                      <a:pt x="15240" y="105251"/>
                    </a:cubicBezTo>
                    <a:cubicBezTo>
                      <a:pt x="11430" y="108109"/>
                      <a:pt x="9525" y="110966"/>
                      <a:pt x="6668" y="114776"/>
                    </a:cubicBezTo>
                    <a:cubicBezTo>
                      <a:pt x="6668" y="115729"/>
                      <a:pt x="5715" y="115729"/>
                      <a:pt x="5715" y="116681"/>
                    </a:cubicBezTo>
                    <a:cubicBezTo>
                      <a:pt x="3810" y="120491"/>
                      <a:pt x="1905" y="124301"/>
                      <a:pt x="953" y="128111"/>
                    </a:cubicBezTo>
                    <a:cubicBezTo>
                      <a:pt x="953" y="129064"/>
                      <a:pt x="953" y="130016"/>
                      <a:pt x="953" y="130969"/>
                    </a:cubicBezTo>
                    <a:cubicBezTo>
                      <a:pt x="953" y="132874"/>
                      <a:pt x="0" y="133826"/>
                      <a:pt x="0" y="135731"/>
                    </a:cubicBezTo>
                    <a:lnTo>
                      <a:pt x="0" y="1213009"/>
                    </a:lnTo>
                    <a:cubicBezTo>
                      <a:pt x="0" y="1229201"/>
                      <a:pt x="10478" y="1243489"/>
                      <a:pt x="25718" y="1249204"/>
                    </a:cubicBezTo>
                    <a:lnTo>
                      <a:pt x="412433" y="1384459"/>
                    </a:lnTo>
                    <a:cubicBezTo>
                      <a:pt x="412433" y="1384459"/>
                      <a:pt x="412433" y="1384459"/>
                      <a:pt x="413385" y="1384459"/>
                    </a:cubicBezTo>
                    <a:cubicBezTo>
                      <a:pt x="417195" y="1385411"/>
                      <a:pt x="421005" y="1386364"/>
                      <a:pt x="425768" y="1386364"/>
                    </a:cubicBezTo>
                    <a:cubicBezTo>
                      <a:pt x="430530" y="1386364"/>
                      <a:pt x="434340" y="1385411"/>
                      <a:pt x="438150" y="1384459"/>
                    </a:cubicBezTo>
                    <a:cubicBezTo>
                      <a:pt x="438150" y="1384459"/>
                      <a:pt x="438150" y="1384459"/>
                      <a:pt x="439103" y="1384459"/>
                    </a:cubicBezTo>
                    <a:lnTo>
                      <a:pt x="825818" y="1249204"/>
                    </a:lnTo>
                    <a:cubicBezTo>
                      <a:pt x="841058" y="1243489"/>
                      <a:pt x="851535" y="1229201"/>
                      <a:pt x="851535" y="1213009"/>
                    </a:cubicBezTo>
                    <a:lnTo>
                      <a:pt x="851535" y="134779"/>
                    </a:lnTo>
                    <a:cubicBezTo>
                      <a:pt x="851535" y="133826"/>
                      <a:pt x="851535" y="131921"/>
                      <a:pt x="850583" y="130969"/>
                    </a:cubicBezTo>
                    <a:cubicBezTo>
                      <a:pt x="850583" y="130016"/>
                      <a:pt x="850583" y="129064"/>
                      <a:pt x="850583" y="128111"/>
                    </a:cubicBezTo>
                    <a:close/>
                    <a:moveTo>
                      <a:pt x="436245" y="77629"/>
                    </a:moveTo>
                    <a:lnTo>
                      <a:pt x="676275" y="139541"/>
                    </a:lnTo>
                    <a:lnTo>
                      <a:pt x="425768" y="220504"/>
                    </a:lnTo>
                    <a:lnTo>
                      <a:pt x="178118" y="140494"/>
                    </a:lnTo>
                    <a:lnTo>
                      <a:pt x="436245" y="77629"/>
                    </a:lnTo>
                    <a:close/>
                    <a:moveTo>
                      <a:pt x="77153" y="187166"/>
                    </a:moveTo>
                    <a:lnTo>
                      <a:pt x="387668" y="288131"/>
                    </a:lnTo>
                    <a:lnTo>
                      <a:pt x="387668" y="1293971"/>
                    </a:lnTo>
                    <a:lnTo>
                      <a:pt x="77153" y="1185386"/>
                    </a:lnTo>
                    <a:lnTo>
                      <a:pt x="77153" y="187166"/>
                    </a:lnTo>
                    <a:close/>
                    <a:moveTo>
                      <a:pt x="775335" y="1185386"/>
                    </a:moveTo>
                    <a:lnTo>
                      <a:pt x="464820" y="1293971"/>
                    </a:lnTo>
                    <a:lnTo>
                      <a:pt x="464820" y="288131"/>
                    </a:lnTo>
                    <a:lnTo>
                      <a:pt x="775335" y="187166"/>
                    </a:lnTo>
                    <a:lnTo>
                      <a:pt x="775335" y="1185386"/>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6" name="Freeform 1111">
                <a:extLst>
                  <a:ext uri="{FF2B5EF4-FFF2-40B4-BE49-F238E27FC236}">
                    <a16:creationId xmlns:a16="http://schemas.microsoft.com/office/drawing/2014/main" id="{93ECBB62-1BA6-CA31-C9E0-1DB725A17C80}"/>
                  </a:ext>
                </a:extLst>
              </p:cNvPr>
              <p:cNvSpPr/>
              <p:nvPr/>
            </p:nvSpPr>
            <p:spPr>
              <a:xfrm>
                <a:off x="5835206" y="4920362"/>
                <a:ext cx="132854" cy="83332"/>
              </a:xfrm>
              <a:custGeom>
                <a:avLst/>
                <a:gdLst>
                  <a:gd name="connsiteX0" fmla="*/ 113812 w 132854"/>
                  <a:gd name="connsiteY0" fmla="*/ 28087 h 83332"/>
                  <a:gd name="connsiteX1" fmla="*/ 37612 w 132854"/>
                  <a:gd name="connsiteY1" fmla="*/ 1417 h 83332"/>
                  <a:gd name="connsiteX2" fmla="*/ 1417 w 132854"/>
                  <a:gd name="connsiteY2" fmla="*/ 18562 h 83332"/>
                  <a:gd name="connsiteX3" fmla="*/ 18562 w 132854"/>
                  <a:gd name="connsiteY3" fmla="*/ 54757 h 83332"/>
                  <a:gd name="connsiteX4" fmla="*/ 94762 w 132854"/>
                  <a:gd name="connsiteY4" fmla="*/ 81427 h 83332"/>
                  <a:gd name="connsiteX5" fmla="*/ 104287 w 132854"/>
                  <a:gd name="connsiteY5" fmla="*/ 83332 h 83332"/>
                  <a:gd name="connsiteX6" fmla="*/ 130957 w 132854"/>
                  <a:gd name="connsiteY6" fmla="*/ 64282 h 83332"/>
                  <a:gd name="connsiteX7" fmla="*/ 113812 w 132854"/>
                  <a:gd name="connsiteY7" fmla="*/ 28087 h 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854" h="83332">
                    <a:moveTo>
                      <a:pt x="113812" y="28087"/>
                    </a:moveTo>
                    <a:lnTo>
                      <a:pt x="37612" y="1417"/>
                    </a:lnTo>
                    <a:cubicBezTo>
                      <a:pt x="22372" y="-3345"/>
                      <a:pt x="6180" y="4275"/>
                      <a:pt x="1417" y="18562"/>
                    </a:cubicBezTo>
                    <a:cubicBezTo>
                      <a:pt x="-3345" y="33802"/>
                      <a:pt x="4275" y="49995"/>
                      <a:pt x="18562" y="54757"/>
                    </a:cubicBezTo>
                    <a:lnTo>
                      <a:pt x="94762" y="81427"/>
                    </a:lnTo>
                    <a:cubicBezTo>
                      <a:pt x="97620" y="82380"/>
                      <a:pt x="101430" y="83332"/>
                      <a:pt x="104287" y="83332"/>
                    </a:cubicBezTo>
                    <a:cubicBezTo>
                      <a:pt x="115717" y="83332"/>
                      <a:pt x="127147" y="75712"/>
                      <a:pt x="130957" y="64282"/>
                    </a:cubicBezTo>
                    <a:cubicBezTo>
                      <a:pt x="136672" y="49042"/>
                      <a:pt x="129052" y="32850"/>
                      <a:pt x="113812" y="2808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7" name="Freeform 1112">
                <a:extLst>
                  <a:ext uri="{FF2B5EF4-FFF2-40B4-BE49-F238E27FC236}">
                    <a16:creationId xmlns:a16="http://schemas.microsoft.com/office/drawing/2014/main" id="{1515DD6A-93FD-EC4B-AC49-97FEFEA5215F}"/>
                  </a:ext>
                </a:extLst>
              </p:cNvPr>
              <p:cNvSpPr/>
              <p:nvPr/>
            </p:nvSpPr>
            <p:spPr>
              <a:xfrm>
                <a:off x="5679461" y="4808432"/>
                <a:ext cx="111434" cy="133350"/>
              </a:xfrm>
              <a:custGeom>
                <a:avLst/>
                <a:gdLst>
                  <a:gd name="connsiteX0" fmla="*/ 92392 w 111434"/>
                  <a:gd name="connsiteY0" fmla="*/ 78105 h 133350"/>
                  <a:gd name="connsiteX1" fmla="*/ 57150 w 111434"/>
                  <a:gd name="connsiteY1" fmla="*/ 65722 h 133350"/>
                  <a:gd name="connsiteX2" fmla="*/ 57150 w 111434"/>
                  <a:gd name="connsiteY2" fmla="*/ 28575 h 133350"/>
                  <a:gd name="connsiteX3" fmla="*/ 28575 w 111434"/>
                  <a:gd name="connsiteY3" fmla="*/ 0 h 133350"/>
                  <a:gd name="connsiteX4" fmla="*/ 0 w 111434"/>
                  <a:gd name="connsiteY4" fmla="*/ 28575 h 133350"/>
                  <a:gd name="connsiteX5" fmla="*/ 0 w 111434"/>
                  <a:gd name="connsiteY5" fmla="*/ 85725 h 133350"/>
                  <a:gd name="connsiteX6" fmla="*/ 19050 w 111434"/>
                  <a:gd name="connsiteY6" fmla="*/ 112395 h 133350"/>
                  <a:gd name="connsiteX7" fmla="*/ 73342 w 111434"/>
                  <a:gd name="connsiteY7" fmla="*/ 131445 h 133350"/>
                  <a:gd name="connsiteX8" fmla="*/ 82867 w 111434"/>
                  <a:gd name="connsiteY8" fmla="*/ 133350 h 133350"/>
                  <a:gd name="connsiteX9" fmla="*/ 109538 w 111434"/>
                  <a:gd name="connsiteY9" fmla="*/ 114300 h 133350"/>
                  <a:gd name="connsiteX10" fmla="*/ 92392 w 111434"/>
                  <a:gd name="connsiteY10" fmla="*/ 7810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92392" y="78105"/>
                    </a:moveTo>
                    <a:lnTo>
                      <a:pt x="57150" y="65722"/>
                    </a:lnTo>
                    <a:lnTo>
                      <a:pt x="57150" y="28575"/>
                    </a:lnTo>
                    <a:cubicBezTo>
                      <a:pt x="57150" y="12382"/>
                      <a:pt x="44767" y="0"/>
                      <a:pt x="28575" y="0"/>
                    </a:cubicBezTo>
                    <a:cubicBezTo>
                      <a:pt x="12383" y="0"/>
                      <a:pt x="0" y="12382"/>
                      <a:pt x="0" y="28575"/>
                    </a:cubicBezTo>
                    <a:lnTo>
                      <a:pt x="0" y="85725"/>
                    </a:lnTo>
                    <a:cubicBezTo>
                      <a:pt x="0" y="98107"/>
                      <a:pt x="7620" y="108585"/>
                      <a:pt x="19050" y="112395"/>
                    </a:cubicBezTo>
                    <a:lnTo>
                      <a:pt x="73342" y="131445"/>
                    </a:lnTo>
                    <a:cubicBezTo>
                      <a:pt x="76200" y="132397"/>
                      <a:pt x="80010" y="133350"/>
                      <a:pt x="82867" y="133350"/>
                    </a:cubicBezTo>
                    <a:cubicBezTo>
                      <a:pt x="94297" y="133350"/>
                      <a:pt x="105728" y="125730"/>
                      <a:pt x="109538" y="114300"/>
                    </a:cubicBezTo>
                    <a:cubicBezTo>
                      <a:pt x="115253" y="99060"/>
                      <a:pt x="107633" y="82867"/>
                      <a:pt x="92392" y="781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8" name="Freeform 1113">
                <a:extLst>
                  <a:ext uri="{FF2B5EF4-FFF2-40B4-BE49-F238E27FC236}">
                    <a16:creationId xmlns:a16="http://schemas.microsoft.com/office/drawing/2014/main" id="{49DEFB09-E601-CE0D-B5D7-C7333D4D5751}"/>
                  </a:ext>
                </a:extLst>
              </p:cNvPr>
              <p:cNvSpPr/>
              <p:nvPr/>
            </p:nvSpPr>
            <p:spPr>
              <a:xfrm>
                <a:off x="5679461" y="4284556"/>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9" name="Freeform 1114">
                <a:extLst>
                  <a:ext uri="{FF2B5EF4-FFF2-40B4-BE49-F238E27FC236}">
                    <a16:creationId xmlns:a16="http://schemas.microsoft.com/office/drawing/2014/main" id="{EAA1ECE8-ADD9-D9F9-D740-D720542B5CCD}"/>
                  </a:ext>
                </a:extLst>
              </p:cNvPr>
              <p:cNvSpPr/>
              <p:nvPr/>
            </p:nvSpPr>
            <p:spPr>
              <a:xfrm>
                <a:off x="5679461" y="4023571"/>
                <a:ext cx="57150" cy="168592"/>
              </a:xfrm>
              <a:custGeom>
                <a:avLst/>
                <a:gdLst>
                  <a:gd name="connsiteX0" fmla="*/ 0 w 57150"/>
                  <a:gd name="connsiteY0" fmla="*/ 140018 h 168592"/>
                  <a:gd name="connsiteX1" fmla="*/ 28575 w 57150"/>
                  <a:gd name="connsiteY1" fmla="*/ 168593 h 168592"/>
                  <a:gd name="connsiteX2" fmla="*/ 57150 w 57150"/>
                  <a:gd name="connsiteY2" fmla="*/ 140018 h 168592"/>
                  <a:gd name="connsiteX3" fmla="*/ 57150 w 57150"/>
                  <a:gd name="connsiteY3" fmla="*/ 28575 h 168592"/>
                  <a:gd name="connsiteX4" fmla="*/ 28575 w 57150"/>
                  <a:gd name="connsiteY4" fmla="*/ 0 h 168592"/>
                  <a:gd name="connsiteX5" fmla="*/ 0 w 57150"/>
                  <a:gd name="connsiteY5" fmla="*/ 28575 h 168592"/>
                  <a:gd name="connsiteX6" fmla="*/ 0 w 57150"/>
                  <a:gd name="connsiteY6" fmla="*/ 140018 h 16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8592">
                    <a:moveTo>
                      <a:pt x="0" y="140018"/>
                    </a:moveTo>
                    <a:cubicBezTo>
                      <a:pt x="0" y="156210"/>
                      <a:pt x="12383" y="168593"/>
                      <a:pt x="28575" y="168593"/>
                    </a:cubicBezTo>
                    <a:cubicBezTo>
                      <a:pt x="44767" y="168593"/>
                      <a:pt x="57150" y="156210"/>
                      <a:pt x="57150" y="140018"/>
                    </a:cubicBezTo>
                    <a:lnTo>
                      <a:pt x="57150" y="28575"/>
                    </a:lnTo>
                    <a:cubicBezTo>
                      <a:pt x="57150" y="12383"/>
                      <a:pt x="44767" y="0"/>
                      <a:pt x="28575" y="0"/>
                    </a:cubicBezTo>
                    <a:cubicBezTo>
                      <a:pt x="12383" y="0"/>
                      <a:pt x="0" y="12383"/>
                      <a:pt x="0" y="28575"/>
                    </a:cubicBezTo>
                    <a:lnTo>
                      <a:pt x="0" y="14001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0" name="Freeform 1115">
                <a:extLst>
                  <a:ext uri="{FF2B5EF4-FFF2-40B4-BE49-F238E27FC236}">
                    <a16:creationId xmlns:a16="http://schemas.microsoft.com/office/drawing/2014/main" id="{6D0B9AD2-85E4-D3BE-EB83-BCA1FDE3BC6F}"/>
                  </a:ext>
                </a:extLst>
              </p:cNvPr>
              <p:cNvSpPr/>
              <p:nvPr/>
            </p:nvSpPr>
            <p:spPr>
              <a:xfrm>
                <a:off x="5679461" y="4546494"/>
                <a:ext cx="57150" cy="169544"/>
              </a:xfrm>
              <a:custGeom>
                <a:avLst/>
                <a:gdLst>
                  <a:gd name="connsiteX0" fmla="*/ 0 w 57150"/>
                  <a:gd name="connsiteY0" fmla="*/ 140970 h 169544"/>
                  <a:gd name="connsiteX1" fmla="*/ 28575 w 57150"/>
                  <a:gd name="connsiteY1" fmla="*/ 169545 h 169544"/>
                  <a:gd name="connsiteX2" fmla="*/ 57150 w 57150"/>
                  <a:gd name="connsiteY2" fmla="*/ 140970 h 169544"/>
                  <a:gd name="connsiteX3" fmla="*/ 57150 w 57150"/>
                  <a:gd name="connsiteY3" fmla="*/ 28575 h 169544"/>
                  <a:gd name="connsiteX4" fmla="*/ 28575 w 57150"/>
                  <a:gd name="connsiteY4" fmla="*/ 0 h 169544"/>
                  <a:gd name="connsiteX5" fmla="*/ 0 w 57150"/>
                  <a:gd name="connsiteY5" fmla="*/ 28575 h 169544"/>
                  <a:gd name="connsiteX6" fmla="*/ 0 w 57150"/>
                  <a:gd name="connsiteY6" fmla="*/ 14097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0" y="140970"/>
                    </a:moveTo>
                    <a:cubicBezTo>
                      <a:pt x="0" y="157163"/>
                      <a:pt x="12383" y="169545"/>
                      <a:pt x="28575" y="169545"/>
                    </a:cubicBezTo>
                    <a:cubicBezTo>
                      <a:pt x="44767" y="169545"/>
                      <a:pt x="57150" y="157163"/>
                      <a:pt x="57150" y="140970"/>
                    </a:cubicBezTo>
                    <a:lnTo>
                      <a:pt x="57150" y="28575"/>
                    </a:lnTo>
                    <a:cubicBezTo>
                      <a:pt x="57150" y="12382"/>
                      <a:pt x="44767" y="0"/>
                      <a:pt x="28575" y="0"/>
                    </a:cubicBezTo>
                    <a:cubicBezTo>
                      <a:pt x="12383" y="0"/>
                      <a:pt x="0" y="12382"/>
                      <a:pt x="0" y="28575"/>
                    </a:cubicBezTo>
                    <a:lnTo>
                      <a:pt x="0" y="14097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1" name="Freeform 1116">
                <a:extLst>
                  <a:ext uri="{FF2B5EF4-FFF2-40B4-BE49-F238E27FC236}">
                    <a16:creationId xmlns:a16="http://schemas.microsoft.com/office/drawing/2014/main" id="{EE68797F-E072-A28D-5E25-76EA3208F67F}"/>
                  </a:ext>
                </a:extLst>
              </p:cNvPr>
              <p:cNvSpPr/>
              <p:nvPr/>
            </p:nvSpPr>
            <p:spPr>
              <a:xfrm>
                <a:off x="5679461" y="3499697"/>
                <a:ext cx="57150" cy="169544"/>
              </a:xfrm>
              <a:custGeom>
                <a:avLst/>
                <a:gdLst>
                  <a:gd name="connsiteX0" fmla="*/ 28575 w 57150"/>
                  <a:gd name="connsiteY0" fmla="*/ 169545 h 169544"/>
                  <a:gd name="connsiteX1" fmla="*/ 57150 w 57150"/>
                  <a:gd name="connsiteY1" fmla="*/ 140970 h 169544"/>
                  <a:gd name="connsiteX2" fmla="*/ 57150 w 57150"/>
                  <a:gd name="connsiteY2" fmla="*/ 28575 h 169544"/>
                  <a:gd name="connsiteX3" fmla="*/ 28575 w 57150"/>
                  <a:gd name="connsiteY3" fmla="*/ 0 h 169544"/>
                  <a:gd name="connsiteX4" fmla="*/ 0 w 57150"/>
                  <a:gd name="connsiteY4" fmla="*/ 28575 h 169544"/>
                  <a:gd name="connsiteX5" fmla="*/ 0 w 57150"/>
                  <a:gd name="connsiteY5" fmla="*/ 140970 h 169544"/>
                  <a:gd name="connsiteX6" fmla="*/ 28575 w 57150"/>
                  <a:gd name="connsiteY6" fmla="*/ 169545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169545"/>
                    </a:moveTo>
                    <a:cubicBezTo>
                      <a:pt x="44767" y="169545"/>
                      <a:pt x="57150" y="157163"/>
                      <a:pt x="57150" y="140970"/>
                    </a:cubicBezTo>
                    <a:lnTo>
                      <a:pt x="57150" y="28575"/>
                    </a:lnTo>
                    <a:cubicBezTo>
                      <a:pt x="57150" y="12382"/>
                      <a:pt x="44767" y="0"/>
                      <a:pt x="28575" y="0"/>
                    </a:cubicBezTo>
                    <a:cubicBezTo>
                      <a:pt x="12383" y="0"/>
                      <a:pt x="0" y="12382"/>
                      <a:pt x="0" y="28575"/>
                    </a:cubicBezTo>
                    <a:lnTo>
                      <a:pt x="0" y="140970"/>
                    </a:lnTo>
                    <a:cubicBezTo>
                      <a:pt x="0" y="156210"/>
                      <a:pt x="13335" y="169545"/>
                      <a:pt x="28575" y="1695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2" name="Freeform 1117">
                <a:extLst>
                  <a:ext uri="{FF2B5EF4-FFF2-40B4-BE49-F238E27FC236}">
                    <a16:creationId xmlns:a16="http://schemas.microsoft.com/office/drawing/2014/main" id="{A6F7D2E7-C15E-D2B9-7378-B47573153D7F}"/>
                  </a:ext>
                </a:extLst>
              </p:cNvPr>
              <p:cNvSpPr/>
              <p:nvPr/>
            </p:nvSpPr>
            <p:spPr>
              <a:xfrm>
                <a:off x="5679461" y="3761634"/>
                <a:ext cx="57150" cy="169545"/>
              </a:xfrm>
              <a:custGeom>
                <a:avLst/>
                <a:gdLst>
                  <a:gd name="connsiteX0" fmla="*/ 0 w 57150"/>
                  <a:gd name="connsiteY0" fmla="*/ 140970 h 169545"/>
                  <a:gd name="connsiteX1" fmla="*/ 28575 w 57150"/>
                  <a:gd name="connsiteY1" fmla="*/ 169545 h 169545"/>
                  <a:gd name="connsiteX2" fmla="*/ 57150 w 57150"/>
                  <a:gd name="connsiteY2" fmla="*/ 140970 h 169545"/>
                  <a:gd name="connsiteX3" fmla="*/ 57150 w 57150"/>
                  <a:gd name="connsiteY3" fmla="*/ 28575 h 169545"/>
                  <a:gd name="connsiteX4" fmla="*/ 28575 w 57150"/>
                  <a:gd name="connsiteY4" fmla="*/ 0 h 169545"/>
                  <a:gd name="connsiteX5" fmla="*/ 0 w 57150"/>
                  <a:gd name="connsiteY5" fmla="*/ 28575 h 169545"/>
                  <a:gd name="connsiteX6" fmla="*/ 0 w 57150"/>
                  <a:gd name="connsiteY6" fmla="*/ 14097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0" y="140970"/>
                    </a:moveTo>
                    <a:cubicBezTo>
                      <a:pt x="0" y="157163"/>
                      <a:pt x="12383" y="169545"/>
                      <a:pt x="28575" y="169545"/>
                    </a:cubicBezTo>
                    <a:cubicBezTo>
                      <a:pt x="44767" y="169545"/>
                      <a:pt x="57150" y="157163"/>
                      <a:pt x="57150" y="140970"/>
                    </a:cubicBezTo>
                    <a:lnTo>
                      <a:pt x="57150" y="28575"/>
                    </a:lnTo>
                    <a:cubicBezTo>
                      <a:pt x="57150" y="12383"/>
                      <a:pt x="44767" y="0"/>
                      <a:pt x="28575" y="0"/>
                    </a:cubicBezTo>
                    <a:cubicBezTo>
                      <a:pt x="12383" y="0"/>
                      <a:pt x="0" y="12383"/>
                      <a:pt x="0" y="28575"/>
                    </a:cubicBezTo>
                    <a:lnTo>
                      <a:pt x="0" y="14097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3" name="Freeform 1118">
                <a:extLst>
                  <a:ext uri="{FF2B5EF4-FFF2-40B4-BE49-F238E27FC236}">
                    <a16:creationId xmlns:a16="http://schemas.microsoft.com/office/drawing/2014/main" id="{BE894D4B-3804-03DE-35F3-ACA389B91BD4}"/>
                  </a:ext>
                </a:extLst>
              </p:cNvPr>
              <p:cNvSpPr/>
              <p:nvPr/>
            </p:nvSpPr>
            <p:spPr>
              <a:xfrm>
                <a:off x="5835301" y="3342581"/>
                <a:ext cx="133138" cy="81867"/>
              </a:xfrm>
              <a:custGeom>
                <a:avLst/>
                <a:gdLst>
                  <a:gd name="connsiteX0" fmla="*/ 1323 w 133138"/>
                  <a:gd name="connsiteY0" fmla="*/ 19955 h 81867"/>
                  <a:gd name="connsiteX1" fmla="*/ 19420 w 133138"/>
                  <a:gd name="connsiteY1" fmla="*/ 56150 h 81867"/>
                  <a:gd name="connsiteX2" fmla="*/ 95620 w 133138"/>
                  <a:gd name="connsiteY2" fmla="*/ 80915 h 81867"/>
                  <a:gd name="connsiteX3" fmla="*/ 104193 w 133138"/>
                  <a:gd name="connsiteY3" fmla="*/ 81868 h 81867"/>
                  <a:gd name="connsiteX4" fmla="*/ 131815 w 133138"/>
                  <a:gd name="connsiteY4" fmla="*/ 61865 h 81867"/>
                  <a:gd name="connsiteX5" fmla="*/ 113718 w 133138"/>
                  <a:gd name="connsiteY5" fmla="*/ 25670 h 81867"/>
                  <a:gd name="connsiteX6" fmla="*/ 37518 w 133138"/>
                  <a:gd name="connsiteY6" fmla="*/ 905 h 81867"/>
                  <a:gd name="connsiteX7" fmla="*/ 1323 w 133138"/>
                  <a:gd name="connsiteY7" fmla="*/ 19955 h 8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38" h="81867">
                    <a:moveTo>
                      <a:pt x="1323" y="19955"/>
                    </a:moveTo>
                    <a:cubicBezTo>
                      <a:pt x="-3440" y="35195"/>
                      <a:pt x="5133" y="51388"/>
                      <a:pt x="19420" y="56150"/>
                    </a:cubicBezTo>
                    <a:lnTo>
                      <a:pt x="95620" y="80915"/>
                    </a:lnTo>
                    <a:cubicBezTo>
                      <a:pt x="98478" y="81868"/>
                      <a:pt x="101335" y="81868"/>
                      <a:pt x="104193" y="81868"/>
                    </a:cubicBezTo>
                    <a:cubicBezTo>
                      <a:pt x="116575" y="81868"/>
                      <a:pt x="127053" y="74248"/>
                      <a:pt x="131815" y="61865"/>
                    </a:cubicBezTo>
                    <a:cubicBezTo>
                      <a:pt x="136578" y="46625"/>
                      <a:pt x="128005" y="30433"/>
                      <a:pt x="113718" y="25670"/>
                    </a:cubicBezTo>
                    <a:lnTo>
                      <a:pt x="37518" y="905"/>
                    </a:lnTo>
                    <a:cubicBezTo>
                      <a:pt x="22278" y="-2905"/>
                      <a:pt x="6085" y="5668"/>
                      <a:pt x="1323" y="1995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4" name="Freeform 1119">
                <a:extLst>
                  <a:ext uri="{FF2B5EF4-FFF2-40B4-BE49-F238E27FC236}">
                    <a16:creationId xmlns:a16="http://schemas.microsoft.com/office/drawing/2014/main" id="{19CF536B-483C-3952-C4F8-9B633752E436}"/>
                  </a:ext>
                </a:extLst>
              </p:cNvPr>
              <p:cNvSpPr/>
              <p:nvPr/>
            </p:nvSpPr>
            <p:spPr>
              <a:xfrm>
                <a:off x="6067128" y="4679844"/>
                <a:ext cx="57150" cy="170497"/>
              </a:xfrm>
              <a:custGeom>
                <a:avLst/>
                <a:gdLst>
                  <a:gd name="connsiteX0" fmla="*/ 0 w 57150"/>
                  <a:gd name="connsiteY0" fmla="*/ 28575 h 170497"/>
                  <a:gd name="connsiteX1" fmla="*/ 0 w 57150"/>
                  <a:gd name="connsiteY1" fmla="*/ 141922 h 170497"/>
                  <a:gd name="connsiteX2" fmla="*/ 28575 w 57150"/>
                  <a:gd name="connsiteY2" fmla="*/ 170497 h 170497"/>
                  <a:gd name="connsiteX3" fmla="*/ 57150 w 57150"/>
                  <a:gd name="connsiteY3" fmla="*/ 141922 h 170497"/>
                  <a:gd name="connsiteX4" fmla="*/ 57150 w 57150"/>
                  <a:gd name="connsiteY4" fmla="*/ 28575 h 170497"/>
                  <a:gd name="connsiteX5" fmla="*/ 57150 w 57150"/>
                  <a:gd name="connsiteY5" fmla="*/ 28575 h 170497"/>
                  <a:gd name="connsiteX6" fmla="*/ 28575 w 57150"/>
                  <a:gd name="connsiteY6" fmla="*/ 0 h 170497"/>
                  <a:gd name="connsiteX7" fmla="*/ 0 w 57150"/>
                  <a:gd name="connsiteY7" fmla="*/ 28575 h 170497"/>
                  <a:gd name="connsiteX8" fmla="*/ 0 w 57150"/>
                  <a:gd name="connsiteY8" fmla="*/ 28575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0" y="28575"/>
                    </a:moveTo>
                    <a:lnTo>
                      <a:pt x="0" y="141922"/>
                    </a:lnTo>
                    <a:cubicBezTo>
                      <a:pt x="0" y="158115"/>
                      <a:pt x="12383" y="170497"/>
                      <a:pt x="28575" y="170497"/>
                    </a:cubicBezTo>
                    <a:cubicBezTo>
                      <a:pt x="44767" y="170497"/>
                      <a:pt x="57150" y="158115"/>
                      <a:pt x="57150" y="141922"/>
                    </a:cubicBezTo>
                    <a:lnTo>
                      <a:pt x="57150" y="28575"/>
                    </a:lnTo>
                    <a:lnTo>
                      <a:pt x="57150" y="28575"/>
                    </a:lnTo>
                    <a:cubicBezTo>
                      <a:pt x="57150" y="12382"/>
                      <a:pt x="44767" y="0"/>
                      <a:pt x="28575" y="0"/>
                    </a:cubicBezTo>
                    <a:cubicBezTo>
                      <a:pt x="12383" y="0"/>
                      <a:pt x="0" y="13335"/>
                      <a:pt x="0" y="28575"/>
                    </a:cubicBez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5" name="Freeform 1120">
                <a:extLst>
                  <a:ext uri="{FF2B5EF4-FFF2-40B4-BE49-F238E27FC236}">
                    <a16:creationId xmlns:a16="http://schemas.microsoft.com/office/drawing/2014/main" id="{F7558BFA-561C-18FC-726E-396D37EC6F21}"/>
                  </a:ext>
                </a:extLst>
              </p:cNvPr>
              <p:cNvSpPr/>
              <p:nvPr/>
            </p:nvSpPr>
            <p:spPr>
              <a:xfrm>
                <a:off x="6399559" y="4808432"/>
                <a:ext cx="111434" cy="133350"/>
              </a:xfrm>
              <a:custGeom>
                <a:avLst/>
                <a:gdLst>
                  <a:gd name="connsiteX0" fmla="*/ 82860 w 111434"/>
                  <a:gd name="connsiteY0" fmla="*/ 0 h 133350"/>
                  <a:gd name="connsiteX1" fmla="*/ 54285 w 111434"/>
                  <a:gd name="connsiteY1" fmla="*/ 28575 h 133350"/>
                  <a:gd name="connsiteX2" fmla="*/ 54285 w 111434"/>
                  <a:gd name="connsiteY2" fmla="*/ 65722 h 133350"/>
                  <a:gd name="connsiteX3" fmla="*/ 19043 w 111434"/>
                  <a:gd name="connsiteY3" fmla="*/ 78105 h 133350"/>
                  <a:gd name="connsiteX4" fmla="*/ 1897 w 111434"/>
                  <a:gd name="connsiteY4" fmla="*/ 114300 h 133350"/>
                  <a:gd name="connsiteX5" fmla="*/ 28568 w 111434"/>
                  <a:gd name="connsiteY5" fmla="*/ 133350 h 133350"/>
                  <a:gd name="connsiteX6" fmla="*/ 38093 w 111434"/>
                  <a:gd name="connsiteY6" fmla="*/ 131445 h 133350"/>
                  <a:gd name="connsiteX7" fmla="*/ 92385 w 111434"/>
                  <a:gd name="connsiteY7" fmla="*/ 112395 h 133350"/>
                  <a:gd name="connsiteX8" fmla="*/ 111435 w 111434"/>
                  <a:gd name="connsiteY8" fmla="*/ 85725 h 133350"/>
                  <a:gd name="connsiteX9" fmla="*/ 111435 w 111434"/>
                  <a:gd name="connsiteY9" fmla="*/ 28575 h 133350"/>
                  <a:gd name="connsiteX10" fmla="*/ 82860 w 111434"/>
                  <a:gd name="connsiteY10"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434" h="133350">
                    <a:moveTo>
                      <a:pt x="82860" y="0"/>
                    </a:moveTo>
                    <a:cubicBezTo>
                      <a:pt x="66668" y="0"/>
                      <a:pt x="54285" y="12382"/>
                      <a:pt x="54285" y="28575"/>
                    </a:cubicBezTo>
                    <a:lnTo>
                      <a:pt x="54285" y="65722"/>
                    </a:lnTo>
                    <a:lnTo>
                      <a:pt x="19043" y="78105"/>
                    </a:lnTo>
                    <a:cubicBezTo>
                      <a:pt x="3802" y="82867"/>
                      <a:pt x="-3818" y="100013"/>
                      <a:pt x="1897" y="114300"/>
                    </a:cubicBezTo>
                    <a:cubicBezTo>
                      <a:pt x="5707" y="125730"/>
                      <a:pt x="17137" y="133350"/>
                      <a:pt x="28568" y="133350"/>
                    </a:cubicBezTo>
                    <a:cubicBezTo>
                      <a:pt x="31425" y="133350"/>
                      <a:pt x="35235" y="132397"/>
                      <a:pt x="38093" y="131445"/>
                    </a:cubicBezTo>
                    <a:lnTo>
                      <a:pt x="92385" y="112395"/>
                    </a:lnTo>
                    <a:cubicBezTo>
                      <a:pt x="103815" y="108585"/>
                      <a:pt x="111435" y="97155"/>
                      <a:pt x="111435" y="85725"/>
                    </a:cubicBezTo>
                    <a:lnTo>
                      <a:pt x="111435" y="28575"/>
                    </a:lnTo>
                    <a:cubicBezTo>
                      <a:pt x="111435" y="13335"/>
                      <a:pt x="99052" y="0"/>
                      <a:pt x="8286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6" name="Freeform 1121">
                <a:extLst>
                  <a:ext uri="{FF2B5EF4-FFF2-40B4-BE49-F238E27FC236}">
                    <a16:creationId xmlns:a16="http://schemas.microsoft.com/office/drawing/2014/main" id="{9A82CFE2-4B13-16FC-65AA-D625EB73F9CA}"/>
                  </a:ext>
                </a:extLst>
              </p:cNvPr>
              <p:cNvSpPr/>
              <p:nvPr/>
            </p:nvSpPr>
            <p:spPr>
              <a:xfrm>
                <a:off x="6222394" y="4919989"/>
                <a:ext cx="133334" cy="83705"/>
              </a:xfrm>
              <a:custGeom>
                <a:avLst/>
                <a:gdLst>
                  <a:gd name="connsiteX0" fmla="*/ 95242 w 133334"/>
                  <a:gd name="connsiteY0" fmla="*/ 1790 h 83705"/>
                  <a:gd name="connsiteX1" fmla="*/ 19042 w 133334"/>
                  <a:gd name="connsiteY1" fmla="*/ 28460 h 83705"/>
                  <a:gd name="connsiteX2" fmla="*/ 1897 w 133334"/>
                  <a:gd name="connsiteY2" fmla="*/ 64655 h 83705"/>
                  <a:gd name="connsiteX3" fmla="*/ 28567 w 133334"/>
                  <a:gd name="connsiteY3" fmla="*/ 83705 h 83705"/>
                  <a:gd name="connsiteX4" fmla="*/ 38092 w 133334"/>
                  <a:gd name="connsiteY4" fmla="*/ 81800 h 83705"/>
                  <a:gd name="connsiteX5" fmla="*/ 114292 w 133334"/>
                  <a:gd name="connsiteY5" fmla="*/ 55130 h 83705"/>
                  <a:gd name="connsiteX6" fmla="*/ 131438 w 133334"/>
                  <a:gd name="connsiteY6" fmla="*/ 18935 h 83705"/>
                  <a:gd name="connsiteX7" fmla="*/ 95242 w 133334"/>
                  <a:gd name="connsiteY7" fmla="*/ 1790 h 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34" h="83705">
                    <a:moveTo>
                      <a:pt x="95242" y="1790"/>
                    </a:moveTo>
                    <a:lnTo>
                      <a:pt x="19042" y="28460"/>
                    </a:lnTo>
                    <a:cubicBezTo>
                      <a:pt x="3802" y="33223"/>
                      <a:pt x="-3817" y="50368"/>
                      <a:pt x="1897" y="64655"/>
                    </a:cubicBezTo>
                    <a:cubicBezTo>
                      <a:pt x="5708" y="76085"/>
                      <a:pt x="17137" y="83705"/>
                      <a:pt x="28567" y="83705"/>
                    </a:cubicBezTo>
                    <a:cubicBezTo>
                      <a:pt x="31425" y="83705"/>
                      <a:pt x="35235" y="82753"/>
                      <a:pt x="38092" y="81800"/>
                    </a:cubicBezTo>
                    <a:lnTo>
                      <a:pt x="114292" y="55130"/>
                    </a:lnTo>
                    <a:cubicBezTo>
                      <a:pt x="129533" y="50368"/>
                      <a:pt x="137152" y="33223"/>
                      <a:pt x="131438" y="18935"/>
                    </a:cubicBezTo>
                    <a:cubicBezTo>
                      <a:pt x="126675" y="4648"/>
                      <a:pt x="110483" y="-3925"/>
                      <a:pt x="95242" y="17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7" name="Freeform 1122">
                <a:extLst>
                  <a:ext uri="{FF2B5EF4-FFF2-40B4-BE49-F238E27FC236}">
                    <a16:creationId xmlns:a16="http://schemas.microsoft.com/office/drawing/2014/main" id="{A50A017B-2C95-7A34-E644-4FE9E4B0D242}"/>
                  </a:ext>
                </a:extLst>
              </p:cNvPr>
              <p:cNvSpPr/>
              <p:nvPr/>
            </p:nvSpPr>
            <p:spPr>
              <a:xfrm>
                <a:off x="6013324" y="4943687"/>
                <a:ext cx="164287" cy="114300"/>
              </a:xfrm>
              <a:custGeom>
                <a:avLst/>
                <a:gdLst>
                  <a:gd name="connsiteX0" fmla="*/ 127147 w 164287"/>
                  <a:gd name="connsiteY0" fmla="*/ 40005 h 114300"/>
                  <a:gd name="connsiteX1" fmla="*/ 110955 w 164287"/>
                  <a:gd name="connsiteY1" fmla="*/ 45720 h 114300"/>
                  <a:gd name="connsiteX2" fmla="*/ 110955 w 164287"/>
                  <a:gd name="connsiteY2" fmla="*/ 28575 h 114300"/>
                  <a:gd name="connsiteX3" fmla="*/ 82380 w 164287"/>
                  <a:gd name="connsiteY3" fmla="*/ 0 h 114300"/>
                  <a:gd name="connsiteX4" fmla="*/ 53805 w 164287"/>
                  <a:gd name="connsiteY4" fmla="*/ 28575 h 114300"/>
                  <a:gd name="connsiteX5" fmla="*/ 53805 w 164287"/>
                  <a:gd name="connsiteY5" fmla="*/ 45720 h 114300"/>
                  <a:gd name="connsiteX6" fmla="*/ 37612 w 164287"/>
                  <a:gd name="connsiteY6" fmla="*/ 40005 h 114300"/>
                  <a:gd name="connsiteX7" fmla="*/ 1417 w 164287"/>
                  <a:gd name="connsiteY7" fmla="*/ 57150 h 114300"/>
                  <a:gd name="connsiteX8" fmla="*/ 18562 w 164287"/>
                  <a:gd name="connsiteY8" fmla="*/ 93345 h 114300"/>
                  <a:gd name="connsiteX9" fmla="*/ 72855 w 164287"/>
                  <a:gd name="connsiteY9" fmla="*/ 112395 h 114300"/>
                  <a:gd name="connsiteX10" fmla="*/ 72855 w 164287"/>
                  <a:gd name="connsiteY10" fmla="*/ 112395 h 114300"/>
                  <a:gd name="connsiteX11" fmla="*/ 82380 w 164287"/>
                  <a:gd name="connsiteY11" fmla="*/ 114300 h 114300"/>
                  <a:gd name="connsiteX12" fmla="*/ 90953 w 164287"/>
                  <a:gd name="connsiteY12" fmla="*/ 112395 h 114300"/>
                  <a:gd name="connsiteX13" fmla="*/ 90953 w 164287"/>
                  <a:gd name="connsiteY13" fmla="*/ 112395 h 114300"/>
                  <a:gd name="connsiteX14" fmla="*/ 145245 w 164287"/>
                  <a:gd name="connsiteY14" fmla="*/ 93345 h 114300"/>
                  <a:gd name="connsiteX15" fmla="*/ 162390 w 164287"/>
                  <a:gd name="connsiteY15" fmla="*/ 57150 h 114300"/>
                  <a:gd name="connsiteX16" fmla="*/ 127147 w 164287"/>
                  <a:gd name="connsiteY16" fmla="*/ 4000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287" h="114300">
                    <a:moveTo>
                      <a:pt x="127147" y="40005"/>
                    </a:moveTo>
                    <a:lnTo>
                      <a:pt x="110955" y="45720"/>
                    </a:lnTo>
                    <a:lnTo>
                      <a:pt x="110955" y="28575"/>
                    </a:lnTo>
                    <a:cubicBezTo>
                      <a:pt x="110955" y="12383"/>
                      <a:pt x="98572" y="0"/>
                      <a:pt x="82380" y="0"/>
                    </a:cubicBezTo>
                    <a:cubicBezTo>
                      <a:pt x="66187" y="0"/>
                      <a:pt x="53805" y="12383"/>
                      <a:pt x="53805" y="28575"/>
                    </a:cubicBezTo>
                    <a:lnTo>
                      <a:pt x="53805" y="45720"/>
                    </a:lnTo>
                    <a:lnTo>
                      <a:pt x="37612" y="40005"/>
                    </a:lnTo>
                    <a:cubicBezTo>
                      <a:pt x="22372" y="35242"/>
                      <a:pt x="6180" y="42863"/>
                      <a:pt x="1417" y="57150"/>
                    </a:cubicBezTo>
                    <a:cubicBezTo>
                      <a:pt x="-3345" y="72390"/>
                      <a:pt x="4275" y="88583"/>
                      <a:pt x="18562" y="93345"/>
                    </a:cubicBezTo>
                    <a:lnTo>
                      <a:pt x="72855" y="112395"/>
                    </a:lnTo>
                    <a:cubicBezTo>
                      <a:pt x="72855" y="112395"/>
                      <a:pt x="72855" y="112395"/>
                      <a:pt x="72855" y="112395"/>
                    </a:cubicBezTo>
                    <a:cubicBezTo>
                      <a:pt x="75712" y="113347"/>
                      <a:pt x="78570" y="114300"/>
                      <a:pt x="82380" y="114300"/>
                    </a:cubicBezTo>
                    <a:cubicBezTo>
                      <a:pt x="85237" y="114300"/>
                      <a:pt x="88095" y="113347"/>
                      <a:pt x="90953" y="112395"/>
                    </a:cubicBezTo>
                    <a:cubicBezTo>
                      <a:pt x="90953" y="112395"/>
                      <a:pt x="90953" y="112395"/>
                      <a:pt x="90953" y="112395"/>
                    </a:cubicBezTo>
                    <a:lnTo>
                      <a:pt x="145245" y="93345"/>
                    </a:lnTo>
                    <a:cubicBezTo>
                      <a:pt x="160485" y="88583"/>
                      <a:pt x="168105" y="71438"/>
                      <a:pt x="162390" y="57150"/>
                    </a:cubicBezTo>
                    <a:cubicBezTo>
                      <a:pt x="157628" y="42863"/>
                      <a:pt x="141435" y="34290"/>
                      <a:pt x="127147" y="4000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8" name="Freeform 1123">
                <a:extLst>
                  <a:ext uri="{FF2B5EF4-FFF2-40B4-BE49-F238E27FC236}">
                    <a16:creationId xmlns:a16="http://schemas.microsoft.com/office/drawing/2014/main" id="{AEF97504-6088-EBB9-8921-2141E2F9AB20}"/>
                  </a:ext>
                </a:extLst>
              </p:cNvPr>
              <p:cNvSpPr/>
              <p:nvPr/>
            </p:nvSpPr>
            <p:spPr>
              <a:xfrm>
                <a:off x="6067128" y="3625427"/>
                <a:ext cx="57150" cy="170497"/>
              </a:xfrm>
              <a:custGeom>
                <a:avLst/>
                <a:gdLst>
                  <a:gd name="connsiteX0" fmla="*/ 28575 w 57150"/>
                  <a:gd name="connsiteY0" fmla="*/ 170498 h 170497"/>
                  <a:gd name="connsiteX1" fmla="*/ 57150 w 57150"/>
                  <a:gd name="connsiteY1" fmla="*/ 141923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 name="connsiteX7" fmla="*/ 0 w 57150"/>
                  <a:gd name="connsiteY7" fmla="*/ 141923 h 170497"/>
                  <a:gd name="connsiteX8" fmla="*/ 28575 w 57150"/>
                  <a:gd name="connsiteY8" fmla="*/ 170498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50" h="170497">
                    <a:moveTo>
                      <a:pt x="28575" y="170498"/>
                    </a:moveTo>
                    <a:cubicBezTo>
                      <a:pt x="44767" y="170498"/>
                      <a:pt x="57150" y="158115"/>
                      <a:pt x="57150" y="141923"/>
                    </a:cubicBezTo>
                    <a:lnTo>
                      <a:pt x="57150" y="141923"/>
                    </a:lnTo>
                    <a:lnTo>
                      <a:pt x="57150" y="28575"/>
                    </a:lnTo>
                    <a:cubicBezTo>
                      <a:pt x="57150" y="12382"/>
                      <a:pt x="44767" y="0"/>
                      <a:pt x="28575" y="0"/>
                    </a:cubicBezTo>
                    <a:cubicBezTo>
                      <a:pt x="12383" y="0"/>
                      <a:pt x="0" y="12382"/>
                      <a:pt x="0" y="28575"/>
                    </a:cubicBezTo>
                    <a:lnTo>
                      <a:pt x="0" y="141923"/>
                    </a:lnTo>
                    <a:lnTo>
                      <a:pt x="0" y="141923"/>
                    </a:lnTo>
                    <a:cubicBezTo>
                      <a:pt x="0" y="158115"/>
                      <a:pt x="12383" y="170498"/>
                      <a:pt x="28575" y="17049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9" name="Freeform 1124">
                <a:extLst>
                  <a:ext uri="{FF2B5EF4-FFF2-40B4-BE49-F238E27FC236}">
                    <a16:creationId xmlns:a16="http://schemas.microsoft.com/office/drawing/2014/main" id="{E3E7B31B-29D4-52A3-2C11-8D90C131D898}"/>
                  </a:ext>
                </a:extLst>
              </p:cNvPr>
              <p:cNvSpPr/>
              <p:nvPr/>
            </p:nvSpPr>
            <p:spPr>
              <a:xfrm>
                <a:off x="6067128" y="415215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0" name="Freeform 1125">
                <a:extLst>
                  <a:ext uri="{FF2B5EF4-FFF2-40B4-BE49-F238E27FC236}">
                    <a16:creationId xmlns:a16="http://schemas.microsoft.com/office/drawing/2014/main" id="{5ECC236A-A5FD-7D30-8CE7-421FB965522B}"/>
                  </a:ext>
                </a:extLst>
              </p:cNvPr>
              <p:cNvSpPr/>
              <p:nvPr/>
            </p:nvSpPr>
            <p:spPr>
              <a:xfrm>
                <a:off x="6067128" y="4416001"/>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1" name="Freeform 1126">
                <a:extLst>
                  <a:ext uri="{FF2B5EF4-FFF2-40B4-BE49-F238E27FC236}">
                    <a16:creationId xmlns:a16="http://schemas.microsoft.com/office/drawing/2014/main" id="{D2755990-931D-1F0C-1E1B-AB10A5024A23}"/>
                  </a:ext>
                </a:extLst>
              </p:cNvPr>
              <p:cNvSpPr/>
              <p:nvPr/>
            </p:nvSpPr>
            <p:spPr>
              <a:xfrm>
                <a:off x="6067128" y="3889269"/>
                <a:ext cx="57150" cy="170497"/>
              </a:xfrm>
              <a:custGeom>
                <a:avLst/>
                <a:gdLst>
                  <a:gd name="connsiteX0" fmla="*/ 0 w 57150"/>
                  <a:gd name="connsiteY0" fmla="*/ 141923 h 170497"/>
                  <a:gd name="connsiteX1" fmla="*/ 28575 w 57150"/>
                  <a:gd name="connsiteY1" fmla="*/ 170498 h 170497"/>
                  <a:gd name="connsiteX2" fmla="*/ 57150 w 57150"/>
                  <a:gd name="connsiteY2" fmla="*/ 141923 h 170497"/>
                  <a:gd name="connsiteX3" fmla="*/ 57150 w 57150"/>
                  <a:gd name="connsiteY3" fmla="*/ 28575 h 170497"/>
                  <a:gd name="connsiteX4" fmla="*/ 28575 w 57150"/>
                  <a:gd name="connsiteY4" fmla="*/ 0 h 170497"/>
                  <a:gd name="connsiteX5" fmla="*/ 0 w 57150"/>
                  <a:gd name="connsiteY5" fmla="*/ 28575 h 170497"/>
                  <a:gd name="connsiteX6" fmla="*/ 0 w 57150"/>
                  <a:gd name="connsiteY6" fmla="*/ 141923 h 17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70497">
                    <a:moveTo>
                      <a:pt x="0" y="141923"/>
                    </a:moveTo>
                    <a:cubicBezTo>
                      <a:pt x="0" y="158115"/>
                      <a:pt x="12383" y="170498"/>
                      <a:pt x="28575" y="170498"/>
                    </a:cubicBezTo>
                    <a:cubicBezTo>
                      <a:pt x="44767" y="170498"/>
                      <a:pt x="57150" y="158115"/>
                      <a:pt x="57150" y="141923"/>
                    </a:cubicBezTo>
                    <a:lnTo>
                      <a:pt x="57150" y="28575"/>
                    </a:lnTo>
                    <a:cubicBezTo>
                      <a:pt x="57150" y="12383"/>
                      <a:pt x="44767" y="0"/>
                      <a:pt x="28575" y="0"/>
                    </a:cubicBezTo>
                    <a:cubicBezTo>
                      <a:pt x="12383" y="0"/>
                      <a:pt x="0" y="12383"/>
                      <a:pt x="0" y="28575"/>
                    </a:cubicBezTo>
                    <a:lnTo>
                      <a:pt x="0" y="141923"/>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2" name="Freeform 1127">
                <a:extLst>
                  <a:ext uri="{FF2B5EF4-FFF2-40B4-BE49-F238E27FC236}">
                    <a16:creationId xmlns:a16="http://schemas.microsoft.com/office/drawing/2014/main" id="{4E265C15-FC12-0BAA-BC09-26C6B06F3674}"/>
                  </a:ext>
                </a:extLst>
              </p:cNvPr>
              <p:cNvSpPr/>
              <p:nvPr/>
            </p:nvSpPr>
            <p:spPr>
              <a:xfrm>
                <a:off x="6012466" y="3400266"/>
                <a:ext cx="164657" cy="131815"/>
              </a:xfrm>
              <a:custGeom>
                <a:avLst/>
                <a:gdLst>
                  <a:gd name="connsiteX0" fmla="*/ 128958 w 164657"/>
                  <a:gd name="connsiteY0" fmla="*/ 1323 h 131815"/>
                  <a:gd name="connsiteX1" fmla="*/ 83238 w 164657"/>
                  <a:gd name="connsiteY1" fmla="*/ 15610 h 131815"/>
                  <a:gd name="connsiteX2" fmla="*/ 37518 w 164657"/>
                  <a:gd name="connsiteY2" fmla="*/ 1323 h 131815"/>
                  <a:gd name="connsiteX3" fmla="*/ 1323 w 164657"/>
                  <a:gd name="connsiteY3" fmla="*/ 19420 h 131815"/>
                  <a:gd name="connsiteX4" fmla="*/ 19420 w 164657"/>
                  <a:gd name="connsiteY4" fmla="*/ 55615 h 131815"/>
                  <a:gd name="connsiteX5" fmla="*/ 53710 w 164657"/>
                  <a:gd name="connsiteY5" fmla="*/ 67045 h 131815"/>
                  <a:gd name="connsiteX6" fmla="*/ 53710 w 164657"/>
                  <a:gd name="connsiteY6" fmla="*/ 103240 h 131815"/>
                  <a:gd name="connsiteX7" fmla="*/ 82285 w 164657"/>
                  <a:gd name="connsiteY7" fmla="*/ 131815 h 131815"/>
                  <a:gd name="connsiteX8" fmla="*/ 110860 w 164657"/>
                  <a:gd name="connsiteY8" fmla="*/ 103240 h 131815"/>
                  <a:gd name="connsiteX9" fmla="*/ 110860 w 164657"/>
                  <a:gd name="connsiteY9" fmla="*/ 67045 h 131815"/>
                  <a:gd name="connsiteX10" fmla="*/ 145150 w 164657"/>
                  <a:gd name="connsiteY10" fmla="*/ 55615 h 131815"/>
                  <a:gd name="connsiteX11" fmla="*/ 163248 w 164657"/>
                  <a:gd name="connsiteY11" fmla="*/ 19420 h 131815"/>
                  <a:gd name="connsiteX12" fmla="*/ 128958 w 164657"/>
                  <a:gd name="connsiteY12" fmla="*/ 1323 h 13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657" h="131815">
                    <a:moveTo>
                      <a:pt x="128958" y="1323"/>
                    </a:moveTo>
                    <a:lnTo>
                      <a:pt x="83238" y="15610"/>
                    </a:lnTo>
                    <a:lnTo>
                      <a:pt x="37518" y="1323"/>
                    </a:lnTo>
                    <a:cubicBezTo>
                      <a:pt x="22278" y="-3440"/>
                      <a:pt x="6085" y="5133"/>
                      <a:pt x="1323" y="19420"/>
                    </a:cubicBezTo>
                    <a:cubicBezTo>
                      <a:pt x="-3440" y="34660"/>
                      <a:pt x="5133" y="50853"/>
                      <a:pt x="19420" y="55615"/>
                    </a:cubicBezTo>
                    <a:lnTo>
                      <a:pt x="53710" y="67045"/>
                    </a:lnTo>
                    <a:lnTo>
                      <a:pt x="53710" y="103240"/>
                    </a:lnTo>
                    <a:cubicBezTo>
                      <a:pt x="53710" y="119433"/>
                      <a:pt x="66093" y="131815"/>
                      <a:pt x="82285" y="131815"/>
                    </a:cubicBezTo>
                    <a:cubicBezTo>
                      <a:pt x="98478" y="131815"/>
                      <a:pt x="110860" y="119433"/>
                      <a:pt x="110860" y="103240"/>
                    </a:cubicBezTo>
                    <a:lnTo>
                      <a:pt x="110860" y="67045"/>
                    </a:lnTo>
                    <a:lnTo>
                      <a:pt x="145150" y="55615"/>
                    </a:lnTo>
                    <a:cubicBezTo>
                      <a:pt x="160390" y="50853"/>
                      <a:pt x="168010" y="34660"/>
                      <a:pt x="163248" y="19420"/>
                    </a:cubicBezTo>
                    <a:cubicBezTo>
                      <a:pt x="159438" y="5133"/>
                      <a:pt x="144198" y="-3440"/>
                      <a:pt x="128958" y="13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3" name="Freeform 1128">
                <a:extLst>
                  <a:ext uri="{FF2B5EF4-FFF2-40B4-BE49-F238E27FC236}">
                    <a16:creationId xmlns:a16="http://schemas.microsoft.com/office/drawing/2014/main" id="{D36E77FF-DAFB-C631-3CD2-74E88CFCE1E8}"/>
                  </a:ext>
                </a:extLst>
              </p:cNvPr>
              <p:cNvSpPr/>
              <p:nvPr/>
            </p:nvSpPr>
            <p:spPr>
              <a:xfrm>
                <a:off x="6222016" y="3343982"/>
                <a:ext cx="133224" cy="81419"/>
              </a:xfrm>
              <a:custGeom>
                <a:avLst/>
                <a:gdLst>
                  <a:gd name="connsiteX0" fmla="*/ 1323 w 133224"/>
                  <a:gd name="connsiteY0" fmla="*/ 61417 h 81419"/>
                  <a:gd name="connsiteX1" fmla="*/ 28945 w 133224"/>
                  <a:gd name="connsiteY1" fmla="*/ 81420 h 81419"/>
                  <a:gd name="connsiteX2" fmla="*/ 37518 w 133224"/>
                  <a:gd name="connsiteY2" fmla="*/ 80467 h 81419"/>
                  <a:gd name="connsiteX3" fmla="*/ 113718 w 133224"/>
                  <a:gd name="connsiteY3" fmla="*/ 55702 h 81419"/>
                  <a:gd name="connsiteX4" fmla="*/ 131815 w 133224"/>
                  <a:gd name="connsiteY4" fmla="*/ 19507 h 81419"/>
                  <a:gd name="connsiteX5" fmla="*/ 95620 w 133224"/>
                  <a:gd name="connsiteY5" fmla="*/ 1410 h 81419"/>
                  <a:gd name="connsiteX6" fmla="*/ 19420 w 133224"/>
                  <a:gd name="connsiteY6" fmla="*/ 26175 h 81419"/>
                  <a:gd name="connsiteX7" fmla="*/ 1323 w 133224"/>
                  <a:gd name="connsiteY7" fmla="*/ 61417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224" h="81419">
                    <a:moveTo>
                      <a:pt x="1323" y="61417"/>
                    </a:moveTo>
                    <a:cubicBezTo>
                      <a:pt x="5133" y="73800"/>
                      <a:pt x="16563" y="81420"/>
                      <a:pt x="28945" y="81420"/>
                    </a:cubicBezTo>
                    <a:cubicBezTo>
                      <a:pt x="31803" y="81420"/>
                      <a:pt x="34660" y="81420"/>
                      <a:pt x="37518" y="80467"/>
                    </a:cubicBezTo>
                    <a:lnTo>
                      <a:pt x="113718" y="55702"/>
                    </a:lnTo>
                    <a:cubicBezTo>
                      <a:pt x="128958" y="50940"/>
                      <a:pt x="136578" y="34747"/>
                      <a:pt x="131815" y="19507"/>
                    </a:cubicBezTo>
                    <a:cubicBezTo>
                      <a:pt x="127053" y="4267"/>
                      <a:pt x="110860" y="-3353"/>
                      <a:pt x="95620" y="1410"/>
                    </a:cubicBezTo>
                    <a:lnTo>
                      <a:pt x="19420" y="26175"/>
                    </a:lnTo>
                    <a:cubicBezTo>
                      <a:pt x="5133" y="29985"/>
                      <a:pt x="-3440" y="46177"/>
                      <a:pt x="1323" y="6141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4" name="Freeform 1129">
                <a:extLst>
                  <a:ext uri="{FF2B5EF4-FFF2-40B4-BE49-F238E27FC236}">
                    <a16:creationId xmlns:a16="http://schemas.microsoft.com/office/drawing/2014/main" id="{7E0DAEFF-7D57-A856-055C-60B1A2490E14}"/>
                  </a:ext>
                </a:extLst>
              </p:cNvPr>
              <p:cNvSpPr/>
              <p:nvPr/>
            </p:nvSpPr>
            <p:spPr>
              <a:xfrm>
                <a:off x="6453844" y="4023571"/>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5" name="Freeform 1130">
                <a:extLst>
                  <a:ext uri="{FF2B5EF4-FFF2-40B4-BE49-F238E27FC236}">
                    <a16:creationId xmlns:a16="http://schemas.microsoft.com/office/drawing/2014/main" id="{BC9D6F3F-7253-62D8-3F49-37E6004BD032}"/>
                  </a:ext>
                </a:extLst>
              </p:cNvPr>
              <p:cNvSpPr/>
              <p:nvPr/>
            </p:nvSpPr>
            <p:spPr>
              <a:xfrm>
                <a:off x="6453844" y="4285509"/>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6" name="Freeform 1131">
                <a:extLst>
                  <a:ext uri="{FF2B5EF4-FFF2-40B4-BE49-F238E27FC236}">
                    <a16:creationId xmlns:a16="http://schemas.microsoft.com/office/drawing/2014/main" id="{5F55266D-6566-7993-34CC-F68EAA4818C9}"/>
                  </a:ext>
                </a:extLst>
              </p:cNvPr>
              <p:cNvSpPr/>
              <p:nvPr/>
            </p:nvSpPr>
            <p:spPr>
              <a:xfrm>
                <a:off x="6453844" y="3761634"/>
                <a:ext cx="57150" cy="169545"/>
              </a:xfrm>
              <a:custGeom>
                <a:avLst/>
                <a:gdLst>
                  <a:gd name="connsiteX0" fmla="*/ 28575 w 57150"/>
                  <a:gd name="connsiteY0" fmla="*/ 0 h 169545"/>
                  <a:gd name="connsiteX1" fmla="*/ 0 w 57150"/>
                  <a:gd name="connsiteY1" fmla="*/ 28575 h 169545"/>
                  <a:gd name="connsiteX2" fmla="*/ 0 w 57150"/>
                  <a:gd name="connsiteY2" fmla="*/ 140970 h 169545"/>
                  <a:gd name="connsiteX3" fmla="*/ 28575 w 57150"/>
                  <a:gd name="connsiteY3" fmla="*/ 169545 h 169545"/>
                  <a:gd name="connsiteX4" fmla="*/ 57150 w 57150"/>
                  <a:gd name="connsiteY4" fmla="*/ 140970 h 169545"/>
                  <a:gd name="connsiteX5" fmla="*/ 57150 w 57150"/>
                  <a:gd name="connsiteY5" fmla="*/ 28575 h 169545"/>
                  <a:gd name="connsiteX6" fmla="*/ 28575 w 57150"/>
                  <a:gd name="connsiteY6" fmla="*/ 0 h 169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5">
                    <a:moveTo>
                      <a:pt x="28575" y="0"/>
                    </a:moveTo>
                    <a:cubicBezTo>
                      <a:pt x="12383" y="0"/>
                      <a:pt x="0" y="12383"/>
                      <a:pt x="0" y="28575"/>
                    </a:cubicBezTo>
                    <a:lnTo>
                      <a:pt x="0" y="140970"/>
                    </a:lnTo>
                    <a:cubicBezTo>
                      <a:pt x="0" y="157163"/>
                      <a:pt x="12383" y="169545"/>
                      <a:pt x="28575" y="169545"/>
                    </a:cubicBezTo>
                    <a:cubicBezTo>
                      <a:pt x="44767" y="169545"/>
                      <a:pt x="57150" y="157163"/>
                      <a:pt x="57150" y="140970"/>
                    </a:cubicBezTo>
                    <a:lnTo>
                      <a:pt x="57150" y="28575"/>
                    </a:lnTo>
                    <a:cubicBezTo>
                      <a:pt x="57150" y="12383"/>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7" name="Freeform 1132">
                <a:extLst>
                  <a:ext uri="{FF2B5EF4-FFF2-40B4-BE49-F238E27FC236}">
                    <a16:creationId xmlns:a16="http://schemas.microsoft.com/office/drawing/2014/main" id="{B5F3FC6D-4CB7-BF72-9A5E-4FF1B33D43D4}"/>
                  </a:ext>
                </a:extLst>
              </p:cNvPr>
              <p:cNvSpPr/>
              <p:nvPr/>
            </p:nvSpPr>
            <p:spPr>
              <a:xfrm>
                <a:off x="6453844" y="3499697"/>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2382"/>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8" name="Freeform 1133">
                <a:extLst>
                  <a:ext uri="{FF2B5EF4-FFF2-40B4-BE49-F238E27FC236}">
                    <a16:creationId xmlns:a16="http://schemas.microsoft.com/office/drawing/2014/main" id="{23D0E1FC-A830-2CDD-AFE3-7D98FA1039CC}"/>
                  </a:ext>
                </a:extLst>
              </p:cNvPr>
              <p:cNvSpPr/>
              <p:nvPr/>
            </p:nvSpPr>
            <p:spPr>
              <a:xfrm>
                <a:off x="6453844" y="4546494"/>
                <a:ext cx="57150" cy="169544"/>
              </a:xfrm>
              <a:custGeom>
                <a:avLst/>
                <a:gdLst>
                  <a:gd name="connsiteX0" fmla="*/ 28575 w 57150"/>
                  <a:gd name="connsiteY0" fmla="*/ 0 h 169544"/>
                  <a:gd name="connsiteX1" fmla="*/ 0 w 57150"/>
                  <a:gd name="connsiteY1" fmla="*/ 28575 h 169544"/>
                  <a:gd name="connsiteX2" fmla="*/ 0 w 57150"/>
                  <a:gd name="connsiteY2" fmla="*/ 140970 h 169544"/>
                  <a:gd name="connsiteX3" fmla="*/ 28575 w 57150"/>
                  <a:gd name="connsiteY3" fmla="*/ 169545 h 169544"/>
                  <a:gd name="connsiteX4" fmla="*/ 57150 w 57150"/>
                  <a:gd name="connsiteY4" fmla="*/ 140970 h 169544"/>
                  <a:gd name="connsiteX5" fmla="*/ 57150 w 57150"/>
                  <a:gd name="connsiteY5" fmla="*/ 28575 h 169544"/>
                  <a:gd name="connsiteX6" fmla="*/ 28575 w 57150"/>
                  <a:gd name="connsiteY6" fmla="*/ 0 h 169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169544">
                    <a:moveTo>
                      <a:pt x="28575" y="0"/>
                    </a:moveTo>
                    <a:cubicBezTo>
                      <a:pt x="12383" y="0"/>
                      <a:pt x="0" y="12382"/>
                      <a:pt x="0" y="28575"/>
                    </a:cubicBezTo>
                    <a:lnTo>
                      <a:pt x="0" y="140970"/>
                    </a:lnTo>
                    <a:cubicBezTo>
                      <a:pt x="0" y="157163"/>
                      <a:pt x="12383" y="169545"/>
                      <a:pt x="28575" y="169545"/>
                    </a:cubicBezTo>
                    <a:cubicBezTo>
                      <a:pt x="44767" y="169545"/>
                      <a:pt x="57150" y="157163"/>
                      <a:pt x="57150" y="140970"/>
                    </a:cubicBezTo>
                    <a:lnTo>
                      <a:pt x="57150" y="28575"/>
                    </a:lnTo>
                    <a:cubicBezTo>
                      <a:pt x="57150" y="13335"/>
                      <a:pt x="44767" y="0"/>
                      <a:pt x="2857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9" name="Freeform 1134">
                <a:extLst>
                  <a:ext uri="{FF2B5EF4-FFF2-40B4-BE49-F238E27FC236}">
                    <a16:creationId xmlns:a16="http://schemas.microsoft.com/office/drawing/2014/main" id="{84E78646-27CF-D7B0-CD0E-1EFCB1D94C80}"/>
                  </a:ext>
                </a:extLst>
              </p:cNvPr>
              <p:cNvSpPr/>
              <p:nvPr/>
            </p:nvSpPr>
            <p:spPr>
              <a:xfrm>
                <a:off x="5681366" y="3279781"/>
                <a:ext cx="111865" cy="127522"/>
              </a:xfrm>
              <a:custGeom>
                <a:avLst/>
                <a:gdLst>
                  <a:gd name="connsiteX0" fmla="*/ 110490 w 111865"/>
                  <a:gd name="connsiteY0" fmla="*/ 21795 h 127522"/>
                  <a:gd name="connsiteX1" fmla="*/ 76200 w 111865"/>
                  <a:gd name="connsiteY1" fmla="*/ 840 h 127522"/>
                  <a:gd name="connsiteX2" fmla="*/ 20955 w 111865"/>
                  <a:gd name="connsiteY2" fmla="*/ 14175 h 127522"/>
                  <a:gd name="connsiteX3" fmla="*/ 11430 w 111865"/>
                  <a:gd name="connsiteY3" fmla="*/ 17985 h 127522"/>
                  <a:gd name="connsiteX4" fmla="*/ 10478 w 111865"/>
                  <a:gd name="connsiteY4" fmla="*/ 17985 h 127522"/>
                  <a:gd name="connsiteX5" fmla="*/ 10478 w 111865"/>
                  <a:gd name="connsiteY5" fmla="*/ 17985 h 127522"/>
                  <a:gd name="connsiteX6" fmla="*/ 2858 w 111865"/>
                  <a:gd name="connsiteY6" fmla="*/ 27510 h 127522"/>
                  <a:gd name="connsiteX7" fmla="*/ 1905 w 111865"/>
                  <a:gd name="connsiteY7" fmla="*/ 31320 h 127522"/>
                  <a:gd name="connsiteX8" fmla="*/ 0 w 111865"/>
                  <a:gd name="connsiteY8" fmla="*/ 39893 h 127522"/>
                  <a:gd name="connsiteX9" fmla="*/ 0 w 111865"/>
                  <a:gd name="connsiteY9" fmla="*/ 41798 h 127522"/>
                  <a:gd name="connsiteX10" fmla="*/ 0 w 111865"/>
                  <a:gd name="connsiteY10" fmla="*/ 98948 h 127522"/>
                  <a:gd name="connsiteX11" fmla="*/ 28575 w 111865"/>
                  <a:gd name="connsiteY11" fmla="*/ 127523 h 127522"/>
                  <a:gd name="connsiteX12" fmla="*/ 57150 w 111865"/>
                  <a:gd name="connsiteY12" fmla="*/ 98948 h 127522"/>
                  <a:gd name="connsiteX13" fmla="*/ 57150 w 111865"/>
                  <a:gd name="connsiteY13" fmla="*/ 80850 h 127522"/>
                  <a:gd name="connsiteX14" fmla="*/ 74295 w 111865"/>
                  <a:gd name="connsiteY14" fmla="*/ 86565 h 127522"/>
                  <a:gd name="connsiteX15" fmla="*/ 110490 w 111865"/>
                  <a:gd name="connsiteY15" fmla="*/ 68468 h 127522"/>
                  <a:gd name="connsiteX16" fmla="*/ 107633 w 111865"/>
                  <a:gd name="connsiteY16" fmla="*/ 44655 h 127522"/>
                  <a:gd name="connsiteX17" fmla="*/ 110490 w 111865"/>
                  <a:gd name="connsiteY17" fmla="*/ 21795 h 127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865" h="127522">
                    <a:moveTo>
                      <a:pt x="110490" y="21795"/>
                    </a:moveTo>
                    <a:cubicBezTo>
                      <a:pt x="106680" y="6555"/>
                      <a:pt x="91440" y="-2970"/>
                      <a:pt x="76200" y="840"/>
                    </a:cubicBezTo>
                    <a:lnTo>
                      <a:pt x="20955" y="14175"/>
                    </a:lnTo>
                    <a:cubicBezTo>
                      <a:pt x="17145" y="15128"/>
                      <a:pt x="14288" y="17033"/>
                      <a:pt x="11430" y="17985"/>
                    </a:cubicBezTo>
                    <a:cubicBezTo>
                      <a:pt x="11430" y="17985"/>
                      <a:pt x="10478" y="17985"/>
                      <a:pt x="10478" y="17985"/>
                    </a:cubicBezTo>
                    <a:cubicBezTo>
                      <a:pt x="10478" y="17985"/>
                      <a:pt x="10478" y="17985"/>
                      <a:pt x="10478" y="17985"/>
                    </a:cubicBezTo>
                    <a:cubicBezTo>
                      <a:pt x="6667" y="20843"/>
                      <a:pt x="4763" y="23700"/>
                      <a:pt x="2858" y="27510"/>
                    </a:cubicBezTo>
                    <a:cubicBezTo>
                      <a:pt x="1905" y="28463"/>
                      <a:pt x="1905" y="29415"/>
                      <a:pt x="1905" y="31320"/>
                    </a:cubicBezTo>
                    <a:cubicBezTo>
                      <a:pt x="953" y="34178"/>
                      <a:pt x="0" y="37035"/>
                      <a:pt x="0" y="39893"/>
                    </a:cubicBezTo>
                    <a:cubicBezTo>
                      <a:pt x="0" y="40845"/>
                      <a:pt x="0" y="40845"/>
                      <a:pt x="0" y="41798"/>
                    </a:cubicBezTo>
                    <a:lnTo>
                      <a:pt x="0" y="98948"/>
                    </a:lnTo>
                    <a:cubicBezTo>
                      <a:pt x="0" y="115140"/>
                      <a:pt x="12383" y="127523"/>
                      <a:pt x="28575" y="127523"/>
                    </a:cubicBezTo>
                    <a:cubicBezTo>
                      <a:pt x="44767" y="127523"/>
                      <a:pt x="57150" y="115140"/>
                      <a:pt x="57150" y="98948"/>
                    </a:cubicBezTo>
                    <a:lnTo>
                      <a:pt x="57150" y="80850"/>
                    </a:lnTo>
                    <a:lnTo>
                      <a:pt x="74295" y="86565"/>
                    </a:lnTo>
                    <a:cubicBezTo>
                      <a:pt x="89535" y="91328"/>
                      <a:pt x="105728" y="82755"/>
                      <a:pt x="110490" y="68468"/>
                    </a:cubicBezTo>
                    <a:cubicBezTo>
                      <a:pt x="113348" y="59895"/>
                      <a:pt x="111442" y="52275"/>
                      <a:pt x="107633" y="44655"/>
                    </a:cubicBezTo>
                    <a:cubicBezTo>
                      <a:pt x="110490" y="37988"/>
                      <a:pt x="112395" y="29415"/>
                      <a:pt x="110490" y="217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0" name="Freeform 1135">
                <a:extLst>
                  <a:ext uri="{FF2B5EF4-FFF2-40B4-BE49-F238E27FC236}">
                    <a16:creationId xmlns:a16="http://schemas.microsoft.com/office/drawing/2014/main" id="{040F5712-C9F9-0D73-8BE8-F3216ED13440}"/>
                  </a:ext>
                </a:extLst>
              </p:cNvPr>
              <p:cNvSpPr/>
              <p:nvPr/>
            </p:nvSpPr>
            <p:spPr>
              <a:xfrm>
                <a:off x="6140583" y="3212154"/>
                <a:ext cx="168367" cy="86565"/>
              </a:xfrm>
              <a:custGeom>
                <a:avLst/>
                <a:gdLst>
                  <a:gd name="connsiteX0" fmla="*/ 146573 w 168367"/>
                  <a:gd name="connsiteY0" fmla="*/ 29415 h 86565"/>
                  <a:gd name="connsiteX1" fmla="*/ 36083 w 168367"/>
                  <a:gd name="connsiteY1" fmla="*/ 840 h 86565"/>
                  <a:gd name="connsiteX2" fmla="*/ 840 w 168367"/>
                  <a:gd name="connsiteY2" fmla="*/ 21795 h 86565"/>
                  <a:gd name="connsiteX3" fmla="*/ 21795 w 168367"/>
                  <a:gd name="connsiteY3" fmla="*/ 57038 h 86565"/>
                  <a:gd name="connsiteX4" fmla="*/ 132285 w 168367"/>
                  <a:gd name="connsiteY4" fmla="*/ 85613 h 86565"/>
                  <a:gd name="connsiteX5" fmla="*/ 139905 w 168367"/>
                  <a:gd name="connsiteY5" fmla="*/ 86565 h 86565"/>
                  <a:gd name="connsiteX6" fmla="*/ 167528 w 168367"/>
                  <a:gd name="connsiteY6" fmla="*/ 64658 h 86565"/>
                  <a:gd name="connsiteX7" fmla="*/ 146573 w 168367"/>
                  <a:gd name="connsiteY7" fmla="*/ 29415 h 8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67" h="86565">
                    <a:moveTo>
                      <a:pt x="146573" y="29415"/>
                    </a:moveTo>
                    <a:lnTo>
                      <a:pt x="36083" y="840"/>
                    </a:lnTo>
                    <a:cubicBezTo>
                      <a:pt x="20843" y="-2970"/>
                      <a:pt x="5603" y="6555"/>
                      <a:pt x="840" y="21795"/>
                    </a:cubicBezTo>
                    <a:cubicBezTo>
                      <a:pt x="-2970" y="37035"/>
                      <a:pt x="6555" y="52275"/>
                      <a:pt x="21795" y="57038"/>
                    </a:cubicBezTo>
                    <a:lnTo>
                      <a:pt x="132285" y="85613"/>
                    </a:lnTo>
                    <a:cubicBezTo>
                      <a:pt x="134190" y="86565"/>
                      <a:pt x="137048" y="86565"/>
                      <a:pt x="139905" y="86565"/>
                    </a:cubicBezTo>
                    <a:cubicBezTo>
                      <a:pt x="152288" y="86565"/>
                      <a:pt x="164670" y="77993"/>
                      <a:pt x="167528" y="64658"/>
                    </a:cubicBezTo>
                    <a:cubicBezTo>
                      <a:pt x="171338" y="49418"/>
                      <a:pt x="161813" y="33225"/>
                      <a:pt x="146573" y="2941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1" name="Freeform 1136">
                <a:extLst>
                  <a:ext uri="{FF2B5EF4-FFF2-40B4-BE49-F238E27FC236}">
                    <a16:creationId xmlns:a16="http://schemas.microsoft.com/office/drawing/2014/main" id="{FDEB7F7C-335E-38E2-921C-DA376C3DBC7F}"/>
                  </a:ext>
                </a:extLst>
              </p:cNvPr>
              <p:cNvSpPr/>
              <p:nvPr/>
            </p:nvSpPr>
            <p:spPr>
              <a:xfrm>
                <a:off x="5883408" y="3216916"/>
                <a:ext cx="167415" cy="83707"/>
              </a:xfrm>
              <a:custGeom>
                <a:avLst/>
                <a:gdLst>
                  <a:gd name="connsiteX0" fmla="*/ 28463 w 167415"/>
                  <a:gd name="connsiteY0" fmla="*/ 83708 h 83707"/>
                  <a:gd name="connsiteX1" fmla="*/ 35130 w 167415"/>
                  <a:gd name="connsiteY1" fmla="*/ 82755 h 83707"/>
                  <a:gd name="connsiteX2" fmla="*/ 145620 w 167415"/>
                  <a:gd name="connsiteY2" fmla="*/ 56085 h 83707"/>
                  <a:gd name="connsiteX3" fmla="*/ 166575 w 167415"/>
                  <a:gd name="connsiteY3" fmla="*/ 21795 h 83707"/>
                  <a:gd name="connsiteX4" fmla="*/ 132285 w 167415"/>
                  <a:gd name="connsiteY4" fmla="*/ 840 h 83707"/>
                  <a:gd name="connsiteX5" fmla="*/ 21795 w 167415"/>
                  <a:gd name="connsiteY5" fmla="*/ 27510 h 83707"/>
                  <a:gd name="connsiteX6" fmla="*/ 840 w 167415"/>
                  <a:gd name="connsiteY6" fmla="*/ 61800 h 83707"/>
                  <a:gd name="connsiteX7" fmla="*/ 28463 w 167415"/>
                  <a:gd name="connsiteY7" fmla="*/ 83708 h 8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415" h="83707">
                    <a:moveTo>
                      <a:pt x="28463" y="83708"/>
                    </a:moveTo>
                    <a:cubicBezTo>
                      <a:pt x="30368" y="83708"/>
                      <a:pt x="33225" y="83708"/>
                      <a:pt x="35130" y="82755"/>
                    </a:cubicBezTo>
                    <a:lnTo>
                      <a:pt x="145620" y="56085"/>
                    </a:lnTo>
                    <a:cubicBezTo>
                      <a:pt x="160860" y="52275"/>
                      <a:pt x="170385" y="37035"/>
                      <a:pt x="166575" y="21795"/>
                    </a:cubicBezTo>
                    <a:cubicBezTo>
                      <a:pt x="162765" y="6555"/>
                      <a:pt x="147525" y="-2970"/>
                      <a:pt x="132285" y="840"/>
                    </a:cubicBezTo>
                    <a:lnTo>
                      <a:pt x="21795" y="27510"/>
                    </a:lnTo>
                    <a:cubicBezTo>
                      <a:pt x="6555" y="31320"/>
                      <a:pt x="-2970" y="46560"/>
                      <a:pt x="840" y="61800"/>
                    </a:cubicBezTo>
                    <a:cubicBezTo>
                      <a:pt x="3698" y="75135"/>
                      <a:pt x="15128" y="83708"/>
                      <a:pt x="28463" y="8370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2" name="Freeform 1137">
                <a:extLst>
                  <a:ext uri="{FF2B5EF4-FFF2-40B4-BE49-F238E27FC236}">
                    <a16:creationId xmlns:a16="http://schemas.microsoft.com/office/drawing/2014/main" id="{EA3118B9-3338-7730-8FC8-7C37CECABB0D}"/>
                  </a:ext>
                </a:extLst>
              </p:cNvPr>
              <p:cNvSpPr/>
              <p:nvPr/>
            </p:nvSpPr>
            <p:spPr>
              <a:xfrm>
                <a:off x="6398821" y="3278829"/>
                <a:ext cx="112172" cy="128475"/>
              </a:xfrm>
              <a:custGeom>
                <a:avLst/>
                <a:gdLst>
                  <a:gd name="connsiteX0" fmla="*/ 109315 w 112172"/>
                  <a:gd name="connsiteY0" fmla="*/ 32273 h 128475"/>
                  <a:gd name="connsiteX1" fmla="*/ 108362 w 112172"/>
                  <a:gd name="connsiteY1" fmla="*/ 29415 h 128475"/>
                  <a:gd name="connsiteX2" fmla="*/ 100743 w 112172"/>
                  <a:gd name="connsiteY2" fmla="*/ 19890 h 128475"/>
                  <a:gd name="connsiteX3" fmla="*/ 100743 w 112172"/>
                  <a:gd name="connsiteY3" fmla="*/ 19890 h 128475"/>
                  <a:gd name="connsiteX4" fmla="*/ 98837 w 112172"/>
                  <a:gd name="connsiteY4" fmla="*/ 18938 h 128475"/>
                  <a:gd name="connsiteX5" fmla="*/ 91218 w 112172"/>
                  <a:gd name="connsiteY5" fmla="*/ 15128 h 128475"/>
                  <a:gd name="connsiteX6" fmla="*/ 35973 w 112172"/>
                  <a:gd name="connsiteY6" fmla="*/ 840 h 128475"/>
                  <a:gd name="connsiteX7" fmla="*/ 730 w 112172"/>
                  <a:gd name="connsiteY7" fmla="*/ 21795 h 128475"/>
                  <a:gd name="connsiteX8" fmla="*/ 5493 w 112172"/>
                  <a:gd name="connsiteY8" fmla="*/ 45608 h 128475"/>
                  <a:gd name="connsiteX9" fmla="*/ 1682 w 112172"/>
                  <a:gd name="connsiteY9" fmla="*/ 69420 h 128475"/>
                  <a:gd name="connsiteX10" fmla="*/ 37877 w 112172"/>
                  <a:gd name="connsiteY10" fmla="*/ 87518 h 128475"/>
                  <a:gd name="connsiteX11" fmla="*/ 55023 w 112172"/>
                  <a:gd name="connsiteY11" fmla="*/ 81803 h 128475"/>
                  <a:gd name="connsiteX12" fmla="*/ 55023 w 112172"/>
                  <a:gd name="connsiteY12" fmla="*/ 99900 h 128475"/>
                  <a:gd name="connsiteX13" fmla="*/ 83598 w 112172"/>
                  <a:gd name="connsiteY13" fmla="*/ 128475 h 128475"/>
                  <a:gd name="connsiteX14" fmla="*/ 112173 w 112172"/>
                  <a:gd name="connsiteY14" fmla="*/ 99900 h 128475"/>
                  <a:gd name="connsiteX15" fmla="*/ 112173 w 112172"/>
                  <a:gd name="connsiteY15" fmla="*/ 42750 h 128475"/>
                  <a:gd name="connsiteX16" fmla="*/ 112173 w 112172"/>
                  <a:gd name="connsiteY16" fmla="*/ 40845 h 128475"/>
                  <a:gd name="connsiteX17" fmla="*/ 109315 w 112172"/>
                  <a:gd name="connsiteY17" fmla="*/ 32273 h 1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172" h="128475">
                    <a:moveTo>
                      <a:pt x="109315" y="32273"/>
                    </a:moveTo>
                    <a:cubicBezTo>
                      <a:pt x="109315" y="31320"/>
                      <a:pt x="108362" y="30368"/>
                      <a:pt x="108362" y="29415"/>
                    </a:cubicBezTo>
                    <a:cubicBezTo>
                      <a:pt x="106457" y="25605"/>
                      <a:pt x="103600" y="22748"/>
                      <a:pt x="100743" y="19890"/>
                    </a:cubicBezTo>
                    <a:cubicBezTo>
                      <a:pt x="100743" y="19890"/>
                      <a:pt x="100743" y="19890"/>
                      <a:pt x="100743" y="19890"/>
                    </a:cubicBezTo>
                    <a:cubicBezTo>
                      <a:pt x="99790" y="19890"/>
                      <a:pt x="99790" y="19890"/>
                      <a:pt x="98837" y="18938"/>
                    </a:cubicBezTo>
                    <a:cubicBezTo>
                      <a:pt x="95980" y="17033"/>
                      <a:pt x="94075" y="16080"/>
                      <a:pt x="91218" y="15128"/>
                    </a:cubicBezTo>
                    <a:lnTo>
                      <a:pt x="35973" y="840"/>
                    </a:lnTo>
                    <a:cubicBezTo>
                      <a:pt x="20732" y="-2970"/>
                      <a:pt x="5493" y="6555"/>
                      <a:pt x="730" y="21795"/>
                    </a:cubicBezTo>
                    <a:cubicBezTo>
                      <a:pt x="-1175" y="30368"/>
                      <a:pt x="730" y="38940"/>
                      <a:pt x="5493" y="45608"/>
                    </a:cubicBezTo>
                    <a:cubicBezTo>
                      <a:pt x="730" y="52275"/>
                      <a:pt x="-1175" y="60848"/>
                      <a:pt x="1682" y="69420"/>
                    </a:cubicBezTo>
                    <a:cubicBezTo>
                      <a:pt x="6445" y="84660"/>
                      <a:pt x="22637" y="92280"/>
                      <a:pt x="37877" y="87518"/>
                    </a:cubicBezTo>
                    <a:lnTo>
                      <a:pt x="55023" y="81803"/>
                    </a:lnTo>
                    <a:lnTo>
                      <a:pt x="55023" y="99900"/>
                    </a:lnTo>
                    <a:cubicBezTo>
                      <a:pt x="55023" y="116093"/>
                      <a:pt x="67405" y="128475"/>
                      <a:pt x="83598" y="128475"/>
                    </a:cubicBezTo>
                    <a:cubicBezTo>
                      <a:pt x="99790" y="128475"/>
                      <a:pt x="112173" y="116093"/>
                      <a:pt x="112173" y="99900"/>
                    </a:cubicBezTo>
                    <a:lnTo>
                      <a:pt x="112173" y="42750"/>
                    </a:lnTo>
                    <a:cubicBezTo>
                      <a:pt x="112173" y="41798"/>
                      <a:pt x="112173" y="41798"/>
                      <a:pt x="112173" y="40845"/>
                    </a:cubicBezTo>
                    <a:cubicBezTo>
                      <a:pt x="111220" y="37988"/>
                      <a:pt x="111220" y="35130"/>
                      <a:pt x="109315" y="3227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200" name="Group 199">
            <a:extLst>
              <a:ext uri="{FF2B5EF4-FFF2-40B4-BE49-F238E27FC236}">
                <a16:creationId xmlns:a16="http://schemas.microsoft.com/office/drawing/2014/main" id="{B6C43919-7568-B671-1D24-8351391CFDFE}"/>
              </a:ext>
            </a:extLst>
          </p:cNvPr>
          <p:cNvGrpSpPr/>
          <p:nvPr/>
        </p:nvGrpSpPr>
        <p:grpSpPr>
          <a:xfrm>
            <a:off x="3666034" y="3094325"/>
            <a:ext cx="550364" cy="550364"/>
            <a:chOff x="5115713" y="3107582"/>
            <a:chExt cx="550364" cy="550364"/>
          </a:xfrm>
        </p:grpSpPr>
        <p:sp>
          <p:nvSpPr>
            <p:cNvPr id="61" name="Oval 60">
              <a:extLst>
                <a:ext uri="{FF2B5EF4-FFF2-40B4-BE49-F238E27FC236}">
                  <a16:creationId xmlns:a16="http://schemas.microsoft.com/office/drawing/2014/main" id="{126E89E4-CBA6-DCAD-B100-488E2DFDBF17}"/>
                </a:ext>
              </a:extLst>
            </p:cNvPr>
            <p:cNvSpPr/>
            <p:nvPr/>
          </p:nvSpPr>
          <p:spPr>
            <a:xfrm>
              <a:off x="5115713" y="3107582"/>
              <a:ext cx="550364" cy="550364"/>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94" name="Group 193">
              <a:extLst>
                <a:ext uri="{FF2B5EF4-FFF2-40B4-BE49-F238E27FC236}">
                  <a16:creationId xmlns:a16="http://schemas.microsoft.com/office/drawing/2014/main" id="{4FD78781-5266-9EE2-DF49-681A06454586}"/>
                </a:ext>
              </a:extLst>
            </p:cNvPr>
            <p:cNvGrpSpPr>
              <a:grpSpLocks noChangeAspect="1"/>
            </p:cNvGrpSpPr>
            <p:nvPr/>
          </p:nvGrpSpPr>
          <p:grpSpPr>
            <a:xfrm>
              <a:off x="5316310" y="3249738"/>
              <a:ext cx="165566" cy="274320"/>
              <a:chOff x="13843000" y="2676525"/>
              <a:chExt cx="17751426" cy="29411613"/>
            </a:xfrm>
            <a:solidFill>
              <a:schemeClr val="tx1"/>
            </a:solidFill>
          </p:grpSpPr>
          <p:sp>
            <p:nvSpPr>
              <p:cNvPr id="195" name="Freeform 40">
                <a:extLst>
                  <a:ext uri="{FF2B5EF4-FFF2-40B4-BE49-F238E27FC236}">
                    <a16:creationId xmlns:a16="http://schemas.microsoft.com/office/drawing/2014/main" id="{F0FF76B7-7CB0-7DA8-9283-79CBB9FE4B0B}"/>
                  </a:ext>
                </a:extLst>
              </p:cNvPr>
              <p:cNvSpPr>
                <a:spLocks/>
              </p:cNvSpPr>
              <p:nvPr/>
            </p:nvSpPr>
            <p:spPr bwMode="auto">
              <a:xfrm>
                <a:off x="19584988" y="8866188"/>
                <a:ext cx="5940425" cy="5022850"/>
              </a:xfrm>
              <a:custGeom>
                <a:avLst/>
                <a:gdLst>
                  <a:gd name="T0" fmla="*/ 337 w 655"/>
                  <a:gd name="T1" fmla="*/ 555 h 555"/>
                  <a:gd name="T2" fmla="*/ 609 w 655"/>
                  <a:gd name="T3" fmla="*/ 283 h 555"/>
                  <a:gd name="T4" fmla="*/ 655 w 655"/>
                  <a:gd name="T5" fmla="*/ 168 h 555"/>
                  <a:gd name="T6" fmla="*/ 486 w 655"/>
                  <a:gd name="T7" fmla="*/ 0 h 555"/>
                  <a:gd name="T8" fmla="*/ 327 w 655"/>
                  <a:gd name="T9" fmla="*/ 113 h 555"/>
                  <a:gd name="T10" fmla="*/ 169 w 655"/>
                  <a:gd name="T11" fmla="*/ 0 h 555"/>
                  <a:gd name="T12" fmla="*/ 0 w 655"/>
                  <a:gd name="T13" fmla="*/ 168 h 555"/>
                  <a:gd name="T14" fmla="*/ 60 w 655"/>
                  <a:gd name="T15" fmla="*/ 297 h 555"/>
                  <a:gd name="T16" fmla="*/ 337 w 655"/>
                  <a:gd name="T17" fmla="*/ 555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5" h="555">
                    <a:moveTo>
                      <a:pt x="337" y="555"/>
                    </a:moveTo>
                    <a:cubicBezTo>
                      <a:pt x="337" y="555"/>
                      <a:pt x="543" y="352"/>
                      <a:pt x="609" y="283"/>
                    </a:cubicBezTo>
                    <a:cubicBezTo>
                      <a:pt x="638" y="253"/>
                      <a:pt x="655" y="213"/>
                      <a:pt x="655" y="168"/>
                    </a:cubicBezTo>
                    <a:cubicBezTo>
                      <a:pt x="655" y="76"/>
                      <a:pt x="579" y="0"/>
                      <a:pt x="486" y="0"/>
                    </a:cubicBezTo>
                    <a:cubicBezTo>
                      <a:pt x="413" y="0"/>
                      <a:pt x="350" y="47"/>
                      <a:pt x="327" y="113"/>
                    </a:cubicBezTo>
                    <a:cubicBezTo>
                      <a:pt x="305" y="47"/>
                      <a:pt x="242" y="0"/>
                      <a:pt x="169" y="0"/>
                    </a:cubicBezTo>
                    <a:cubicBezTo>
                      <a:pt x="76" y="0"/>
                      <a:pt x="0" y="76"/>
                      <a:pt x="0" y="168"/>
                    </a:cubicBezTo>
                    <a:cubicBezTo>
                      <a:pt x="0" y="220"/>
                      <a:pt x="36" y="271"/>
                      <a:pt x="60" y="297"/>
                    </a:cubicBezTo>
                    <a:cubicBezTo>
                      <a:pt x="124" y="367"/>
                      <a:pt x="337" y="555"/>
                      <a:pt x="337" y="5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6" name="Freeform 41">
                <a:extLst>
                  <a:ext uri="{FF2B5EF4-FFF2-40B4-BE49-F238E27FC236}">
                    <a16:creationId xmlns:a16="http://schemas.microsoft.com/office/drawing/2014/main" id="{EBE8BCB5-4099-B78B-DC5A-E092DE16F2C7}"/>
                  </a:ext>
                </a:extLst>
              </p:cNvPr>
              <p:cNvSpPr>
                <a:spLocks noEditPoints="1"/>
              </p:cNvSpPr>
              <p:nvPr/>
            </p:nvSpPr>
            <p:spPr bwMode="auto">
              <a:xfrm>
                <a:off x="13843000" y="23680738"/>
                <a:ext cx="17751426" cy="8407400"/>
              </a:xfrm>
              <a:custGeom>
                <a:avLst/>
                <a:gdLst>
                  <a:gd name="T0" fmla="*/ 1947 w 1957"/>
                  <a:gd name="T1" fmla="*/ 132 h 929"/>
                  <a:gd name="T2" fmla="*/ 1874 w 1957"/>
                  <a:gd name="T3" fmla="*/ 36 h 929"/>
                  <a:gd name="T4" fmla="*/ 1874 w 1957"/>
                  <a:gd name="T5" fmla="*/ 36 h 929"/>
                  <a:gd name="T6" fmla="*/ 1680 w 1957"/>
                  <a:gd name="T7" fmla="*/ 72 h 929"/>
                  <a:gd name="T8" fmla="*/ 1335 w 1957"/>
                  <a:gd name="T9" fmla="*/ 486 h 929"/>
                  <a:gd name="T10" fmla="*/ 1321 w 1957"/>
                  <a:gd name="T11" fmla="*/ 484 h 929"/>
                  <a:gd name="T12" fmla="*/ 1348 w 1957"/>
                  <a:gd name="T13" fmla="*/ 383 h 929"/>
                  <a:gd name="T14" fmla="*/ 1147 w 1957"/>
                  <a:gd name="T15" fmla="*/ 183 h 929"/>
                  <a:gd name="T16" fmla="*/ 773 w 1957"/>
                  <a:gd name="T17" fmla="*/ 183 h 929"/>
                  <a:gd name="T18" fmla="*/ 553 w 1957"/>
                  <a:gd name="T19" fmla="*/ 65 h 929"/>
                  <a:gd name="T20" fmla="*/ 329 w 1957"/>
                  <a:gd name="T21" fmla="*/ 59 h 929"/>
                  <a:gd name="T22" fmla="*/ 108 w 1957"/>
                  <a:gd name="T23" fmla="*/ 130 h 929"/>
                  <a:gd name="T24" fmla="*/ 95 w 1957"/>
                  <a:gd name="T25" fmla="*/ 130 h 929"/>
                  <a:gd name="T26" fmla="*/ 95 w 1957"/>
                  <a:gd name="T27" fmla="*/ 64 h 929"/>
                  <a:gd name="T28" fmla="*/ 48 w 1957"/>
                  <a:gd name="T29" fmla="*/ 16 h 929"/>
                  <a:gd name="T30" fmla="*/ 0 w 1957"/>
                  <a:gd name="T31" fmla="*/ 64 h 929"/>
                  <a:gd name="T32" fmla="*/ 0 w 1957"/>
                  <a:gd name="T33" fmla="*/ 774 h 929"/>
                  <a:gd name="T34" fmla="*/ 48 w 1957"/>
                  <a:gd name="T35" fmla="*/ 821 h 929"/>
                  <a:gd name="T36" fmla="*/ 95 w 1957"/>
                  <a:gd name="T37" fmla="*/ 774 h 929"/>
                  <a:gd name="T38" fmla="*/ 95 w 1957"/>
                  <a:gd name="T39" fmla="*/ 715 h 929"/>
                  <a:gd name="T40" fmla="*/ 281 w 1957"/>
                  <a:gd name="T41" fmla="*/ 715 h 929"/>
                  <a:gd name="T42" fmla="*/ 806 w 1957"/>
                  <a:gd name="T43" fmla="*/ 909 h 929"/>
                  <a:gd name="T44" fmla="*/ 918 w 1957"/>
                  <a:gd name="T45" fmla="*/ 929 h 929"/>
                  <a:gd name="T46" fmla="*/ 971 w 1957"/>
                  <a:gd name="T47" fmla="*/ 924 h 929"/>
                  <a:gd name="T48" fmla="*/ 1485 w 1957"/>
                  <a:gd name="T49" fmla="*/ 837 h 929"/>
                  <a:gd name="T50" fmla="*/ 1624 w 1957"/>
                  <a:gd name="T51" fmla="*/ 743 h 929"/>
                  <a:gd name="T52" fmla="*/ 1929 w 1957"/>
                  <a:gd name="T53" fmla="*/ 250 h 929"/>
                  <a:gd name="T54" fmla="*/ 1947 w 1957"/>
                  <a:gd name="T55" fmla="*/ 132 h 929"/>
                  <a:gd name="T56" fmla="*/ 1848 w 1957"/>
                  <a:gd name="T57" fmla="*/ 200 h 929"/>
                  <a:gd name="T58" fmla="*/ 1544 w 1957"/>
                  <a:gd name="T59" fmla="*/ 694 h 929"/>
                  <a:gd name="T60" fmla="*/ 1469 w 1957"/>
                  <a:gd name="T61" fmla="*/ 744 h 929"/>
                  <a:gd name="T62" fmla="*/ 955 w 1957"/>
                  <a:gd name="T63" fmla="*/ 831 h 929"/>
                  <a:gd name="T64" fmla="*/ 839 w 1957"/>
                  <a:gd name="T65" fmla="*/ 820 h 929"/>
                  <a:gd name="T66" fmla="*/ 306 w 1957"/>
                  <a:gd name="T67" fmla="*/ 623 h 929"/>
                  <a:gd name="T68" fmla="*/ 290 w 1957"/>
                  <a:gd name="T69" fmla="*/ 620 h 929"/>
                  <a:gd name="T70" fmla="*/ 95 w 1957"/>
                  <a:gd name="T71" fmla="*/ 620 h 929"/>
                  <a:gd name="T72" fmla="*/ 95 w 1957"/>
                  <a:gd name="T73" fmla="*/ 225 h 929"/>
                  <a:gd name="T74" fmla="*/ 120 w 1957"/>
                  <a:gd name="T75" fmla="*/ 225 h 929"/>
                  <a:gd name="T76" fmla="*/ 144 w 1957"/>
                  <a:gd name="T77" fmla="*/ 219 h 929"/>
                  <a:gd name="T78" fmla="*/ 344 w 1957"/>
                  <a:gd name="T79" fmla="*/ 152 h 929"/>
                  <a:gd name="T80" fmla="*/ 531 w 1957"/>
                  <a:gd name="T81" fmla="*/ 157 h 929"/>
                  <a:gd name="T82" fmla="*/ 721 w 1957"/>
                  <a:gd name="T83" fmla="*/ 264 h 929"/>
                  <a:gd name="T84" fmla="*/ 754 w 1957"/>
                  <a:gd name="T85" fmla="*/ 277 h 929"/>
                  <a:gd name="T86" fmla="*/ 1147 w 1957"/>
                  <a:gd name="T87" fmla="*/ 277 h 929"/>
                  <a:gd name="T88" fmla="*/ 1253 w 1957"/>
                  <a:gd name="T89" fmla="*/ 383 h 929"/>
                  <a:gd name="T90" fmla="*/ 1200 w 1957"/>
                  <a:gd name="T91" fmla="*/ 476 h 929"/>
                  <a:gd name="T92" fmla="*/ 1197 w 1957"/>
                  <a:gd name="T93" fmla="*/ 477 h 929"/>
                  <a:gd name="T94" fmla="*/ 1147 w 1957"/>
                  <a:gd name="T95" fmla="*/ 490 h 929"/>
                  <a:gd name="T96" fmla="*/ 751 w 1957"/>
                  <a:gd name="T97" fmla="*/ 490 h 929"/>
                  <a:gd name="T98" fmla="*/ 704 w 1957"/>
                  <a:gd name="T99" fmla="*/ 537 h 929"/>
                  <a:gd name="T100" fmla="*/ 751 w 1957"/>
                  <a:gd name="T101" fmla="*/ 584 h 929"/>
                  <a:gd name="T102" fmla="*/ 1147 w 1957"/>
                  <a:gd name="T103" fmla="*/ 584 h 929"/>
                  <a:gd name="T104" fmla="*/ 1230 w 1957"/>
                  <a:gd name="T105" fmla="*/ 566 h 929"/>
                  <a:gd name="T106" fmla="*/ 1347 w 1957"/>
                  <a:gd name="T107" fmla="*/ 584 h 929"/>
                  <a:gd name="T108" fmla="*/ 1391 w 1957"/>
                  <a:gd name="T109" fmla="*/ 567 h 929"/>
                  <a:gd name="T110" fmla="*/ 1753 w 1957"/>
                  <a:gd name="T111" fmla="*/ 132 h 929"/>
                  <a:gd name="T112" fmla="*/ 1827 w 1957"/>
                  <a:gd name="T113" fmla="*/ 119 h 929"/>
                  <a:gd name="T114" fmla="*/ 1827 w 1957"/>
                  <a:gd name="T115" fmla="*/ 119 h 929"/>
                  <a:gd name="T116" fmla="*/ 1855 w 1957"/>
                  <a:gd name="T117" fmla="*/ 155 h 929"/>
                  <a:gd name="T118" fmla="*/ 1848 w 1957"/>
                  <a:gd name="T119" fmla="*/ 200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57" h="929">
                    <a:moveTo>
                      <a:pt x="1947" y="132"/>
                    </a:moveTo>
                    <a:cubicBezTo>
                      <a:pt x="1936" y="91"/>
                      <a:pt x="1911" y="57"/>
                      <a:pt x="1874" y="36"/>
                    </a:cubicBezTo>
                    <a:cubicBezTo>
                      <a:pt x="1874" y="36"/>
                      <a:pt x="1874" y="36"/>
                      <a:pt x="1874" y="36"/>
                    </a:cubicBezTo>
                    <a:cubicBezTo>
                      <a:pt x="1809" y="0"/>
                      <a:pt x="1728" y="14"/>
                      <a:pt x="1680" y="72"/>
                    </a:cubicBezTo>
                    <a:cubicBezTo>
                      <a:pt x="1335" y="486"/>
                      <a:pt x="1335" y="486"/>
                      <a:pt x="1335" y="486"/>
                    </a:cubicBezTo>
                    <a:cubicBezTo>
                      <a:pt x="1321" y="484"/>
                      <a:pt x="1321" y="484"/>
                      <a:pt x="1321" y="484"/>
                    </a:cubicBezTo>
                    <a:cubicBezTo>
                      <a:pt x="1338" y="455"/>
                      <a:pt x="1348" y="420"/>
                      <a:pt x="1348" y="383"/>
                    </a:cubicBezTo>
                    <a:cubicBezTo>
                      <a:pt x="1348" y="273"/>
                      <a:pt x="1258" y="183"/>
                      <a:pt x="1147" y="183"/>
                    </a:cubicBezTo>
                    <a:cubicBezTo>
                      <a:pt x="773" y="183"/>
                      <a:pt x="773" y="183"/>
                      <a:pt x="773" y="183"/>
                    </a:cubicBezTo>
                    <a:cubicBezTo>
                      <a:pt x="709" y="124"/>
                      <a:pt x="635" y="85"/>
                      <a:pt x="553" y="65"/>
                    </a:cubicBezTo>
                    <a:cubicBezTo>
                      <a:pt x="483" y="49"/>
                      <a:pt x="408" y="47"/>
                      <a:pt x="329" y="59"/>
                    </a:cubicBezTo>
                    <a:cubicBezTo>
                      <a:pt x="222" y="76"/>
                      <a:pt x="138" y="115"/>
                      <a:pt x="108" y="130"/>
                    </a:cubicBezTo>
                    <a:cubicBezTo>
                      <a:pt x="95" y="130"/>
                      <a:pt x="95" y="130"/>
                      <a:pt x="95" y="130"/>
                    </a:cubicBezTo>
                    <a:cubicBezTo>
                      <a:pt x="95" y="64"/>
                      <a:pt x="95" y="64"/>
                      <a:pt x="95" y="64"/>
                    </a:cubicBezTo>
                    <a:cubicBezTo>
                      <a:pt x="95" y="38"/>
                      <a:pt x="74" y="16"/>
                      <a:pt x="48" y="16"/>
                    </a:cubicBezTo>
                    <a:cubicBezTo>
                      <a:pt x="22" y="16"/>
                      <a:pt x="0" y="38"/>
                      <a:pt x="0" y="64"/>
                    </a:cubicBezTo>
                    <a:cubicBezTo>
                      <a:pt x="0" y="774"/>
                      <a:pt x="0" y="774"/>
                      <a:pt x="0" y="774"/>
                    </a:cubicBezTo>
                    <a:cubicBezTo>
                      <a:pt x="0" y="800"/>
                      <a:pt x="22" y="821"/>
                      <a:pt x="48" y="821"/>
                    </a:cubicBezTo>
                    <a:cubicBezTo>
                      <a:pt x="74" y="821"/>
                      <a:pt x="95" y="800"/>
                      <a:pt x="95" y="774"/>
                    </a:cubicBezTo>
                    <a:cubicBezTo>
                      <a:pt x="95" y="715"/>
                      <a:pt x="95" y="715"/>
                      <a:pt x="95" y="715"/>
                    </a:cubicBezTo>
                    <a:cubicBezTo>
                      <a:pt x="281" y="715"/>
                      <a:pt x="281" y="715"/>
                      <a:pt x="281" y="715"/>
                    </a:cubicBezTo>
                    <a:cubicBezTo>
                      <a:pt x="806" y="909"/>
                      <a:pt x="806" y="909"/>
                      <a:pt x="806" y="909"/>
                    </a:cubicBezTo>
                    <a:cubicBezTo>
                      <a:pt x="842" y="922"/>
                      <a:pt x="880" y="929"/>
                      <a:pt x="918" y="929"/>
                    </a:cubicBezTo>
                    <a:cubicBezTo>
                      <a:pt x="935" y="929"/>
                      <a:pt x="953" y="927"/>
                      <a:pt x="971" y="924"/>
                    </a:cubicBezTo>
                    <a:cubicBezTo>
                      <a:pt x="1485" y="837"/>
                      <a:pt x="1485" y="837"/>
                      <a:pt x="1485" y="837"/>
                    </a:cubicBezTo>
                    <a:cubicBezTo>
                      <a:pt x="1543" y="828"/>
                      <a:pt x="1593" y="793"/>
                      <a:pt x="1624" y="743"/>
                    </a:cubicBezTo>
                    <a:cubicBezTo>
                      <a:pt x="1929" y="250"/>
                      <a:pt x="1929" y="250"/>
                      <a:pt x="1929" y="250"/>
                    </a:cubicBezTo>
                    <a:cubicBezTo>
                      <a:pt x="1951" y="214"/>
                      <a:pt x="1957" y="172"/>
                      <a:pt x="1947" y="132"/>
                    </a:cubicBezTo>
                    <a:close/>
                    <a:moveTo>
                      <a:pt x="1848" y="200"/>
                    </a:moveTo>
                    <a:cubicBezTo>
                      <a:pt x="1544" y="694"/>
                      <a:pt x="1544" y="694"/>
                      <a:pt x="1544" y="694"/>
                    </a:cubicBezTo>
                    <a:cubicBezTo>
                      <a:pt x="1527" y="720"/>
                      <a:pt x="1500" y="739"/>
                      <a:pt x="1469" y="744"/>
                    </a:cubicBezTo>
                    <a:cubicBezTo>
                      <a:pt x="955" y="831"/>
                      <a:pt x="955" y="831"/>
                      <a:pt x="955" y="831"/>
                    </a:cubicBezTo>
                    <a:cubicBezTo>
                      <a:pt x="916" y="838"/>
                      <a:pt x="876" y="834"/>
                      <a:pt x="839" y="820"/>
                    </a:cubicBezTo>
                    <a:cubicBezTo>
                      <a:pt x="306" y="623"/>
                      <a:pt x="306" y="623"/>
                      <a:pt x="306" y="623"/>
                    </a:cubicBezTo>
                    <a:cubicBezTo>
                      <a:pt x="301" y="621"/>
                      <a:pt x="296" y="620"/>
                      <a:pt x="290" y="620"/>
                    </a:cubicBezTo>
                    <a:cubicBezTo>
                      <a:pt x="95" y="620"/>
                      <a:pt x="95" y="620"/>
                      <a:pt x="95" y="620"/>
                    </a:cubicBezTo>
                    <a:cubicBezTo>
                      <a:pt x="95" y="225"/>
                      <a:pt x="95" y="225"/>
                      <a:pt x="95" y="225"/>
                    </a:cubicBezTo>
                    <a:cubicBezTo>
                      <a:pt x="120" y="225"/>
                      <a:pt x="120" y="225"/>
                      <a:pt x="120" y="225"/>
                    </a:cubicBezTo>
                    <a:cubicBezTo>
                      <a:pt x="128" y="225"/>
                      <a:pt x="136" y="223"/>
                      <a:pt x="144" y="219"/>
                    </a:cubicBezTo>
                    <a:cubicBezTo>
                      <a:pt x="144" y="218"/>
                      <a:pt x="229" y="171"/>
                      <a:pt x="344" y="152"/>
                    </a:cubicBezTo>
                    <a:cubicBezTo>
                      <a:pt x="410" y="142"/>
                      <a:pt x="473" y="144"/>
                      <a:pt x="531" y="157"/>
                    </a:cubicBezTo>
                    <a:cubicBezTo>
                      <a:pt x="602" y="174"/>
                      <a:pt x="666" y="210"/>
                      <a:pt x="721" y="264"/>
                    </a:cubicBezTo>
                    <a:cubicBezTo>
                      <a:pt x="730" y="272"/>
                      <a:pt x="742" y="277"/>
                      <a:pt x="754" y="277"/>
                    </a:cubicBezTo>
                    <a:cubicBezTo>
                      <a:pt x="1147" y="277"/>
                      <a:pt x="1147" y="277"/>
                      <a:pt x="1147" y="277"/>
                    </a:cubicBezTo>
                    <a:cubicBezTo>
                      <a:pt x="1205" y="277"/>
                      <a:pt x="1253" y="325"/>
                      <a:pt x="1253" y="383"/>
                    </a:cubicBezTo>
                    <a:cubicBezTo>
                      <a:pt x="1253" y="423"/>
                      <a:pt x="1232" y="457"/>
                      <a:pt x="1200" y="476"/>
                    </a:cubicBezTo>
                    <a:cubicBezTo>
                      <a:pt x="1199" y="476"/>
                      <a:pt x="1198" y="476"/>
                      <a:pt x="1197" y="477"/>
                    </a:cubicBezTo>
                    <a:cubicBezTo>
                      <a:pt x="1182" y="485"/>
                      <a:pt x="1165" y="490"/>
                      <a:pt x="1147" y="490"/>
                    </a:cubicBezTo>
                    <a:cubicBezTo>
                      <a:pt x="751" y="490"/>
                      <a:pt x="751" y="490"/>
                      <a:pt x="751" y="490"/>
                    </a:cubicBezTo>
                    <a:cubicBezTo>
                      <a:pt x="725" y="490"/>
                      <a:pt x="704" y="511"/>
                      <a:pt x="704" y="537"/>
                    </a:cubicBezTo>
                    <a:cubicBezTo>
                      <a:pt x="704" y="563"/>
                      <a:pt x="725" y="584"/>
                      <a:pt x="751" y="584"/>
                    </a:cubicBezTo>
                    <a:cubicBezTo>
                      <a:pt x="1147" y="584"/>
                      <a:pt x="1147" y="584"/>
                      <a:pt x="1147" y="584"/>
                    </a:cubicBezTo>
                    <a:cubicBezTo>
                      <a:pt x="1177" y="584"/>
                      <a:pt x="1205" y="578"/>
                      <a:pt x="1230" y="566"/>
                    </a:cubicBezTo>
                    <a:cubicBezTo>
                      <a:pt x="1347" y="584"/>
                      <a:pt x="1347" y="584"/>
                      <a:pt x="1347" y="584"/>
                    </a:cubicBezTo>
                    <a:cubicBezTo>
                      <a:pt x="1364" y="586"/>
                      <a:pt x="1380" y="580"/>
                      <a:pt x="1391" y="567"/>
                    </a:cubicBezTo>
                    <a:cubicBezTo>
                      <a:pt x="1753" y="132"/>
                      <a:pt x="1753" y="132"/>
                      <a:pt x="1753" y="132"/>
                    </a:cubicBezTo>
                    <a:cubicBezTo>
                      <a:pt x="1771" y="110"/>
                      <a:pt x="1802" y="105"/>
                      <a:pt x="1827" y="119"/>
                    </a:cubicBezTo>
                    <a:cubicBezTo>
                      <a:pt x="1827" y="119"/>
                      <a:pt x="1827" y="119"/>
                      <a:pt x="1827" y="119"/>
                    </a:cubicBezTo>
                    <a:cubicBezTo>
                      <a:pt x="1841" y="127"/>
                      <a:pt x="1851" y="140"/>
                      <a:pt x="1855" y="155"/>
                    </a:cubicBezTo>
                    <a:cubicBezTo>
                      <a:pt x="1859" y="171"/>
                      <a:pt x="1857" y="187"/>
                      <a:pt x="1848" y="20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7" name="Freeform 42">
                <a:extLst>
                  <a:ext uri="{FF2B5EF4-FFF2-40B4-BE49-F238E27FC236}">
                    <a16:creationId xmlns:a16="http://schemas.microsoft.com/office/drawing/2014/main" id="{EA17C070-AEC8-D321-633A-046135B78A82}"/>
                  </a:ext>
                </a:extLst>
              </p:cNvPr>
              <p:cNvSpPr>
                <a:spLocks noEditPoints="1"/>
              </p:cNvSpPr>
              <p:nvPr/>
            </p:nvSpPr>
            <p:spPr bwMode="auto">
              <a:xfrm>
                <a:off x="15865475" y="2676525"/>
                <a:ext cx="13660438" cy="18634075"/>
              </a:xfrm>
              <a:custGeom>
                <a:avLst/>
                <a:gdLst>
                  <a:gd name="T0" fmla="*/ 186 w 1506"/>
                  <a:gd name="T1" fmla="*/ 2059 h 2059"/>
                  <a:gd name="T2" fmla="*/ 1320 w 1506"/>
                  <a:gd name="T3" fmla="*/ 2059 h 2059"/>
                  <a:gd name="T4" fmla="*/ 1506 w 1506"/>
                  <a:gd name="T5" fmla="*/ 1873 h 2059"/>
                  <a:gd name="T6" fmla="*/ 1506 w 1506"/>
                  <a:gd name="T7" fmla="*/ 186 h 2059"/>
                  <a:gd name="T8" fmla="*/ 1320 w 1506"/>
                  <a:gd name="T9" fmla="*/ 0 h 2059"/>
                  <a:gd name="T10" fmla="*/ 186 w 1506"/>
                  <a:gd name="T11" fmla="*/ 0 h 2059"/>
                  <a:gd name="T12" fmla="*/ 0 w 1506"/>
                  <a:gd name="T13" fmla="*/ 186 h 2059"/>
                  <a:gd name="T14" fmla="*/ 0 w 1506"/>
                  <a:gd name="T15" fmla="*/ 1873 h 2059"/>
                  <a:gd name="T16" fmla="*/ 186 w 1506"/>
                  <a:gd name="T17" fmla="*/ 2059 h 2059"/>
                  <a:gd name="T18" fmla="*/ 94 w 1506"/>
                  <a:gd name="T19" fmla="*/ 186 h 2059"/>
                  <a:gd name="T20" fmla="*/ 186 w 1506"/>
                  <a:gd name="T21" fmla="*/ 95 h 2059"/>
                  <a:gd name="T22" fmla="*/ 1320 w 1506"/>
                  <a:gd name="T23" fmla="*/ 95 h 2059"/>
                  <a:gd name="T24" fmla="*/ 1412 w 1506"/>
                  <a:gd name="T25" fmla="*/ 186 h 2059"/>
                  <a:gd name="T26" fmla="*/ 1412 w 1506"/>
                  <a:gd name="T27" fmla="*/ 1873 h 2059"/>
                  <a:gd name="T28" fmla="*/ 1320 w 1506"/>
                  <a:gd name="T29" fmla="*/ 1965 h 2059"/>
                  <a:gd name="T30" fmla="*/ 186 w 1506"/>
                  <a:gd name="T31" fmla="*/ 1965 h 2059"/>
                  <a:gd name="T32" fmla="*/ 94 w 1506"/>
                  <a:gd name="T33" fmla="*/ 1873 h 2059"/>
                  <a:gd name="T34" fmla="*/ 94 w 1506"/>
                  <a:gd name="T35" fmla="*/ 186 h 2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06" h="2059">
                    <a:moveTo>
                      <a:pt x="186" y="2059"/>
                    </a:moveTo>
                    <a:cubicBezTo>
                      <a:pt x="1320" y="2059"/>
                      <a:pt x="1320" y="2059"/>
                      <a:pt x="1320" y="2059"/>
                    </a:cubicBezTo>
                    <a:cubicBezTo>
                      <a:pt x="1423" y="2059"/>
                      <a:pt x="1506" y="1976"/>
                      <a:pt x="1506" y="1873"/>
                    </a:cubicBezTo>
                    <a:cubicBezTo>
                      <a:pt x="1506" y="186"/>
                      <a:pt x="1506" y="186"/>
                      <a:pt x="1506" y="186"/>
                    </a:cubicBezTo>
                    <a:cubicBezTo>
                      <a:pt x="1506" y="84"/>
                      <a:pt x="1423" y="0"/>
                      <a:pt x="1320" y="0"/>
                    </a:cubicBezTo>
                    <a:cubicBezTo>
                      <a:pt x="186" y="0"/>
                      <a:pt x="186" y="0"/>
                      <a:pt x="186" y="0"/>
                    </a:cubicBezTo>
                    <a:cubicBezTo>
                      <a:pt x="83" y="0"/>
                      <a:pt x="0" y="84"/>
                      <a:pt x="0" y="186"/>
                    </a:cubicBezTo>
                    <a:cubicBezTo>
                      <a:pt x="0" y="1873"/>
                      <a:pt x="0" y="1873"/>
                      <a:pt x="0" y="1873"/>
                    </a:cubicBezTo>
                    <a:cubicBezTo>
                      <a:pt x="0" y="1976"/>
                      <a:pt x="83" y="2059"/>
                      <a:pt x="186" y="2059"/>
                    </a:cubicBezTo>
                    <a:close/>
                    <a:moveTo>
                      <a:pt x="94" y="186"/>
                    </a:moveTo>
                    <a:cubicBezTo>
                      <a:pt x="94" y="136"/>
                      <a:pt x="136" y="95"/>
                      <a:pt x="186" y="95"/>
                    </a:cubicBezTo>
                    <a:cubicBezTo>
                      <a:pt x="1320" y="95"/>
                      <a:pt x="1320" y="95"/>
                      <a:pt x="1320" y="95"/>
                    </a:cubicBezTo>
                    <a:cubicBezTo>
                      <a:pt x="1370" y="95"/>
                      <a:pt x="1412" y="136"/>
                      <a:pt x="1412" y="186"/>
                    </a:cubicBezTo>
                    <a:cubicBezTo>
                      <a:pt x="1412" y="1873"/>
                      <a:pt x="1412" y="1873"/>
                      <a:pt x="1412" y="1873"/>
                    </a:cubicBezTo>
                    <a:cubicBezTo>
                      <a:pt x="1412" y="1924"/>
                      <a:pt x="1370" y="1965"/>
                      <a:pt x="1320" y="1965"/>
                    </a:cubicBezTo>
                    <a:cubicBezTo>
                      <a:pt x="186" y="1965"/>
                      <a:pt x="186" y="1965"/>
                      <a:pt x="186" y="1965"/>
                    </a:cubicBezTo>
                    <a:cubicBezTo>
                      <a:pt x="136" y="1965"/>
                      <a:pt x="94" y="1924"/>
                      <a:pt x="94" y="1873"/>
                    </a:cubicBezTo>
                    <a:lnTo>
                      <a:pt x="94" y="186"/>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8" name="Freeform 43">
                <a:extLst>
                  <a:ext uri="{FF2B5EF4-FFF2-40B4-BE49-F238E27FC236}">
                    <a16:creationId xmlns:a16="http://schemas.microsoft.com/office/drawing/2014/main" id="{CD48A370-81AD-5840-33BC-05637F12430B}"/>
                  </a:ext>
                </a:extLst>
              </p:cNvPr>
              <p:cNvSpPr>
                <a:spLocks noEditPoints="1"/>
              </p:cNvSpPr>
              <p:nvPr/>
            </p:nvSpPr>
            <p:spPr bwMode="auto">
              <a:xfrm>
                <a:off x="17389475" y="4921250"/>
                <a:ext cx="10612438" cy="12914313"/>
              </a:xfrm>
              <a:custGeom>
                <a:avLst/>
                <a:gdLst>
                  <a:gd name="T0" fmla="*/ 6685 w 6685"/>
                  <a:gd name="T1" fmla="*/ 0 h 8135"/>
                  <a:gd name="T2" fmla="*/ 0 w 6685"/>
                  <a:gd name="T3" fmla="*/ 0 h 8135"/>
                  <a:gd name="T4" fmla="*/ 0 w 6685"/>
                  <a:gd name="T5" fmla="*/ 8135 h 8135"/>
                  <a:gd name="T6" fmla="*/ 6685 w 6685"/>
                  <a:gd name="T7" fmla="*/ 8135 h 8135"/>
                  <a:gd name="T8" fmla="*/ 6685 w 6685"/>
                  <a:gd name="T9" fmla="*/ 0 h 8135"/>
                  <a:gd name="T10" fmla="*/ 6291 w 6685"/>
                  <a:gd name="T11" fmla="*/ 7741 h 8135"/>
                  <a:gd name="T12" fmla="*/ 394 w 6685"/>
                  <a:gd name="T13" fmla="*/ 7741 h 8135"/>
                  <a:gd name="T14" fmla="*/ 394 w 6685"/>
                  <a:gd name="T15" fmla="*/ 387 h 8135"/>
                  <a:gd name="T16" fmla="*/ 6291 w 6685"/>
                  <a:gd name="T17" fmla="*/ 387 h 8135"/>
                  <a:gd name="T18" fmla="*/ 6291 w 6685"/>
                  <a:gd name="T19" fmla="*/ 7741 h 8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85" h="8135">
                    <a:moveTo>
                      <a:pt x="6685" y="0"/>
                    </a:moveTo>
                    <a:lnTo>
                      <a:pt x="0" y="0"/>
                    </a:lnTo>
                    <a:lnTo>
                      <a:pt x="0" y="8135"/>
                    </a:lnTo>
                    <a:lnTo>
                      <a:pt x="6685" y="8135"/>
                    </a:lnTo>
                    <a:lnTo>
                      <a:pt x="6685" y="0"/>
                    </a:lnTo>
                    <a:close/>
                    <a:moveTo>
                      <a:pt x="6291" y="7741"/>
                    </a:moveTo>
                    <a:lnTo>
                      <a:pt x="394" y="7741"/>
                    </a:lnTo>
                    <a:lnTo>
                      <a:pt x="394" y="387"/>
                    </a:lnTo>
                    <a:lnTo>
                      <a:pt x="6291" y="387"/>
                    </a:lnTo>
                    <a:lnTo>
                      <a:pt x="6291" y="77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9" name="Oval 44">
                <a:extLst>
                  <a:ext uri="{FF2B5EF4-FFF2-40B4-BE49-F238E27FC236}">
                    <a16:creationId xmlns:a16="http://schemas.microsoft.com/office/drawing/2014/main" id="{3C4CFB04-4E86-1818-DF07-87A36707F7F7}"/>
                  </a:ext>
                </a:extLst>
              </p:cNvPr>
              <p:cNvSpPr>
                <a:spLocks noChangeArrowheads="1"/>
              </p:cNvSpPr>
              <p:nvPr/>
            </p:nvSpPr>
            <p:spPr bwMode="auto">
              <a:xfrm>
                <a:off x="22024975" y="18576925"/>
                <a:ext cx="1341438" cy="1339850"/>
              </a:xfrm>
              <a:prstGeom prst="ellipse">
                <a:avLst/>
              </a:pr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3" name="Group 2">
            <a:extLst>
              <a:ext uri="{FF2B5EF4-FFF2-40B4-BE49-F238E27FC236}">
                <a16:creationId xmlns:a16="http://schemas.microsoft.com/office/drawing/2014/main" id="{4C1BBF32-FDFD-9074-BAF5-0BB414C7A092}"/>
              </a:ext>
            </a:extLst>
          </p:cNvPr>
          <p:cNvGrpSpPr/>
          <p:nvPr/>
        </p:nvGrpSpPr>
        <p:grpSpPr>
          <a:xfrm>
            <a:off x="6205132" y="1187450"/>
            <a:ext cx="359898" cy="3592513"/>
            <a:chOff x="6019800" y="1263650"/>
            <a:chExt cx="359898" cy="3592513"/>
          </a:xfrm>
        </p:grpSpPr>
        <p:cxnSp>
          <p:nvCxnSpPr>
            <p:cNvPr id="4" name="Straight Connector 3">
              <a:extLst>
                <a:ext uri="{FF2B5EF4-FFF2-40B4-BE49-F238E27FC236}">
                  <a16:creationId xmlns:a16="http://schemas.microsoft.com/office/drawing/2014/main" id="{95570FFA-4D38-5D61-3440-C443CA476B44}"/>
                </a:ext>
              </a:extLst>
            </p:cNvPr>
            <p:cNvCxnSpPr>
              <a:cxnSpLocks/>
            </p:cNvCxnSpPr>
            <p:nvPr/>
          </p:nvCxnSpPr>
          <p:spPr>
            <a:xfrm>
              <a:off x="6199749" y="1263650"/>
              <a:ext cx="0" cy="35925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77EF94E-47B4-EDB2-9009-98DD9663B9D0}"/>
                </a:ext>
              </a:extLst>
            </p:cNvPr>
            <p:cNvGrpSpPr/>
            <p:nvPr/>
          </p:nvGrpSpPr>
          <p:grpSpPr>
            <a:xfrm>
              <a:off x="6019800" y="2879957"/>
              <a:ext cx="359898" cy="359898"/>
              <a:chOff x="6019800" y="2879957"/>
              <a:chExt cx="359898" cy="359898"/>
            </a:xfrm>
          </p:grpSpPr>
          <p:sp>
            <p:nvSpPr>
              <p:cNvPr id="8" name="Oval 7">
                <a:extLst>
                  <a:ext uri="{FF2B5EF4-FFF2-40B4-BE49-F238E27FC236}">
                    <a16:creationId xmlns:a16="http://schemas.microsoft.com/office/drawing/2014/main" id="{14000D15-D711-4BFC-9900-E37578AB27B7}"/>
                  </a:ext>
                </a:extLst>
              </p:cNvPr>
              <p:cNvSpPr/>
              <p:nvPr/>
            </p:nvSpPr>
            <p:spPr>
              <a:xfrm>
                <a:off x="6019800" y="2879957"/>
                <a:ext cx="359898" cy="359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9" name="Plus Sign 8">
                <a:extLst>
                  <a:ext uri="{FF2B5EF4-FFF2-40B4-BE49-F238E27FC236}">
                    <a16:creationId xmlns:a16="http://schemas.microsoft.com/office/drawing/2014/main" id="{1180D085-BC0C-080F-14B4-4A42259162B3}"/>
                  </a:ext>
                </a:extLst>
              </p:cNvPr>
              <p:cNvSpPr/>
              <p:nvPr/>
            </p:nvSpPr>
            <p:spPr>
              <a:xfrm>
                <a:off x="6115063" y="2975220"/>
                <a:ext cx="169373" cy="169373"/>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grpSp>
      <p:sp>
        <p:nvSpPr>
          <p:cNvPr id="10" name="TextBox 9">
            <a:extLst>
              <a:ext uri="{FF2B5EF4-FFF2-40B4-BE49-F238E27FC236}">
                <a16:creationId xmlns:a16="http://schemas.microsoft.com/office/drawing/2014/main" id="{71D3D5DB-695D-262B-92EC-D7629878783B}"/>
              </a:ext>
            </a:extLst>
          </p:cNvPr>
          <p:cNvSpPr txBox="1">
            <a:spLocks/>
          </p:cNvSpPr>
          <p:nvPr/>
        </p:nvSpPr>
        <p:spPr>
          <a:xfrm>
            <a:off x="6888476" y="2273681"/>
            <a:ext cx="1887224" cy="338554"/>
          </a:xfrm>
          <a:prstGeom prst="rect">
            <a:avLst/>
          </a:prstGeom>
          <a:noFill/>
        </p:spPr>
        <p:txBody>
          <a:bodyPr wrap="square" lIns="0" tIns="0" rIns="0" bIns="0" rtlCol="0" anchor="t" anchorCtr="0">
            <a:spAutoFit/>
          </a:bodyPr>
          <a:lstStyle/>
          <a:p>
            <a:pPr algn="ctr" rtl="0"/>
            <a:r>
              <a:rPr lang="ja-jp" sz="1100">
                <a:solidFill>
                  <a:schemeClr val="bg1"/>
                </a:solidFill>
                <a:ea typeface="Meiryo" panose="020B0604030504040204" pitchFamily="34" charset="-128"/>
                <a:cs typeface="+mj-cs"/>
              </a:rPr>
              <a:t>部門横断的な</a:t>
            </a:r>
            <a:br>
              <a:rPr lang="en-US" sz="1100" dirty="0">
                <a:solidFill>
                  <a:schemeClr val="bg1"/>
                </a:solidFill>
                <a:ea typeface="Meiryo" panose="020B0604030504040204" pitchFamily="34" charset="-128"/>
                <a:cs typeface="+mj-cs"/>
              </a:rPr>
            </a:br>
            <a:r>
              <a:rPr lang="ja-jp" sz="1100">
                <a:solidFill>
                  <a:schemeClr val="bg1"/>
                </a:solidFill>
                <a:ea typeface="Meiryo" panose="020B0604030504040204" pitchFamily="34" charset="-128"/>
                <a:cs typeface="+mj-cs"/>
              </a:rPr>
              <a:t>コラボレーション</a:t>
            </a:r>
          </a:p>
        </p:txBody>
      </p:sp>
      <p:sp>
        <p:nvSpPr>
          <p:cNvPr id="11" name="TextBox 10">
            <a:extLst>
              <a:ext uri="{FF2B5EF4-FFF2-40B4-BE49-F238E27FC236}">
                <a16:creationId xmlns:a16="http://schemas.microsoft.com/office/drawing/2014/main" id="{2018B478-94FD-B96B-EDEE-081D7EBF0CC4}"/>
              </a:ext>
            </a:extLst>
          </p:cNvPr>
          <p:cNvSpPr txBox="1">
            <a:spLocks/>
          </p:cNvSpPr>
          <p:nvPr/>
        </p:nvSpPr>
        <p:spPr>
          <a:xfrm>
            <a:off x="6888476" y="3955566"/>
            <a:ext cx="1887224" cy="338554"/>
          </a:xfrm>
          <a:prstGeom prst="rect">
            <a:avLst/>
          </a:prstGeom>
          <a:noFill/>
        </p:spPr>
        <p:txBody>
          <a:bodyPr wrap="square" lIns="0" tIns="0" rIns="0" bIns="0" rtlCol="0" anchor="t" anchorCtr="0">
            <a:spAutoFit/>
          </a:bodyPr>
          <a:lstStyle/>
          <a:p>
            <a:pPr algn="ctr" rtl="0"/>
            <a:r>
              <a:rPr lang="ja-jp" sz="1100" dirty="0">
                <a:solidFill>
                  <a:schemeClr val="bg1"/>
                </a:solidFill>
                <a:ea typeface="Meiryo" panose="020B0604030504040204" pitchFamily="34" charset="-128"/>
                <a:cs typeface="+mj-cs"/>
              </a:rPr>
              <a:t>サイバーセキュリティ</a:t>
            </a:r>
            <a:r>
              <a:rPr lang="ja-JP" altLang="en-US" sz="1100" dirty="0">
                <a:solidFill>
                  <a:schemeClr val="bg1"/>
                </a:solidFill>
                <a:ea typeface="Meiryo" panose="020B0604030504040204" pitchFamily="34" charset="-128"/>
                <a:cs typeface="+mj-cs"/>
              </a:rPr>
              <a:t>の</a:t>
            </a:r>
            <a:br>
              <a:rPr lang="en-US" altLang="ja-JP" sz="1100" dirty="0">
                <a:solidFill>
                  <a:schemeClr val="bg1"/>
                </a:solidFill>
                <a:ea typeface="Meiryo" panose="020B0604030504040204" pitchFamily="34" charset="-128"/>
                <a:cs typeface="+mj-cs"/>
              </a:rPr>
            </a:br>
            <a:r>
              <a:rPr lang="ja-jp" sz="1100" dirty="0">
                <a:solidFill>
                  <a:schemeClr val="bg1"/>
                </a:solidFill>
                <a:ea typeface="Meiryo" panose="020B0604030504040204" pitchFamily="34" charset="-128"/>
                <a:cs typeface="+mj-cs"/>
              </a:rPr>
              <a:t>意識</a:t>
            </a:r>
            <a:r>
              <a:rPr lang="ja-JP" altLang="en-US" sz="1100" dirty="0">
                <a:solidFill>
                  <a:schemeClr val="bg1"/>
                </a:solidFill>
                <a:ea typeface="Meiryo" panose="020B0604030504040204" pitchFamily="34" charset="-128"/>
                <a:cs typeface="+mj-cs"/>
              </a:rPr>
              <a:t>を</a:t>
            </a:r>
            <a:r>
              <a:rPr lang="ja-jp" sz="1100" dirty="0">
                <a:solidFill>
                  <a:schemeClr val="bg1"/>
                </a:solidFill>
                <a:ea typeface="Meiryo" panose="020B0604030504040204" pitchFamily="34" charset="-128"/>
                <a:cs typeface="+mj-cs"/>
              </a:rPr>
              <a:t>強化</a:t>
            </a:r>
          </a:p>
        </p:txBody>
      </p:sp>
      <p:grpSp>
        <p:nvGrpSpPr>
          <p:cNvPr id="12" name="Group 11">
            <a:extLst>
              <a:ext uri="{FF2B5EF4-FFF2-40B4-BE49-F238E27FC236}">
                <a16:creationId xmlns:a16="http://schemas.microsoft.com/office/drawing/2014/main" id="{CE31D003-1311-19CC-40C5-75DC0698C7AB}"/>
              </a:ext>
            </a:extLst>
          </p:cNvPr>
          <p:cNvGrpSpPr/>
          <p:nvPr/>
        </p:nvGrpSpPr>
        <p:grpSpPr>
          <a:xfrm>
            <a:off x="7557768" y="1518815"/>
            <a:ext cx="548640" cy="548640"/>
            <a:chOff x="7609521" y="1878110"/>
            <a:chExt cx="445134" cy="445134"/>
          </a:xfrm>
        </p:grpSpPr>
        <p:sp>
          <p:nvSpPr>
            <p:cNvPr id="13" name="Oval 12">
              <a:extLst>
                <a:ext uri="{FF2B5EF4-FFF2-40B4-BE49-F238E27FC236}">
                  <a16:creationId xmlns:a16="http://schemas.microsoft.com/office/drawing/2014/main" id="{60044296-20D1-C297-16F9-01CA2E861108}"/>
                </a:ext>
              </a:extLst>
            </p:cNvPr>
            <p:cNvSpPr/>
            <p:nvPr/>
          </p:nvSpPr>
          <p:spPr>
            <a:xfrm flipH="1">
              <a:off x="7609521" y="1878110"/>
              <a:ext cx="445134" cy="445134"/>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100" dirty="0" err="1">
                <a:ea typeface="Meiryo" panose="020B0604030504040204" pitchFamily="34" charset="-128"/>
              </a:endParaRPr>
            </a:p>
          </p:txBody>
        </p:sp>
        <p:grpSp>
          <p:nvGrpSpPr>
            <p:cNvPr id="14" name="Group 13">
              <a:extLst>
                <a:ext uri="{FF2B5EF4-FFF2-40B4-BE49-F238E27FC236}">
                  <a16:creationId xmlns:a16="http://schemas.microsoft.com/office/drawing/2014/main" id="{8EF5605A-E8F5-13F9-DA78-843888119E6E}"/>
                </a:ext>
              </a:extLst>
            </p:cNvPr>
            <p:cNvGrpSpPr>
              <a:grpSpLocks noChangeAspect="1"/>
            </p:cNvGrpSpPr>
            <p:nvPr/>
          </p:nvGrpSpPr>
          <p:grpSpPr>
            <a:xfrm>
              <a:off x="7741673" y="2013755"/>
              <a:ext cx="180830" cy="173844"/>
              <a:chOff x="7091363" y="2281238"/>
              <a:chExt cx="29708475" cy="28560712"/>
            </a:xfrm>
            <a:solidFill>
              <a:schemeClr val="tx1"/>
            </a:solidFill>
          </p:grpSpPr>
          <p:sp>
            <p:nvSpPr>
              <p:cNvPr id="15" name="Freeform 78">
                <a:extLst>
                  <a:ext uri="{FF2B5EF4-FFF2-40B4-BE49-F238E27FC236}">
                    <a16:creationId xmlns:a16="http://schemas.microsoft.com/office/drawing/2014/main" id="{1DBE35B7-27FE-A05F-CF18-62FBB729A2D5}"/>
                  </a:ext>
                </a:extLst>
              </p:cNvPr>
              <p:cNvSpPr>
                <a:spLocks/>
              </p:cNvSpPr>
              <p:nvPr/>
            </p:nvSpPr>
            <p:spPr bwMode="auto">
              <a:xfrm>
                <a:off x="17991138" y="15276513"/>
                <a:ext cx="7908925" cy="6678612"/>
              </a:xfrm>
              <a:custGeom>
                <a:avLst/>
                <a:gdLst>
                  <a:gd name="T0" fmla="*/ 648 w 872"/>
                  <a:gd name="T1" fmla="*/ 0 h 738"/>
                  <a:gd name="T2" fmla="*/ 436 w 872"/>
                  <a:gd name="T3" fmla="*/ 150 h 738"/>
                  <a:gd name="T4" fmla="*/ 224 w 872"/>
                  <a:gd name="T5" fmla="*/ 0 h 738"/>
                  <a:gd name="T6" fmla="*/ 0 w 872"/>
                  <a:gd name="T7" fmla="*/ 224 h 738"/>
                  <a:gd name="T8" fmla="*/ 80 w 872"/>
                  <a:gd name="T9" fmla="*/ 396 h 738"/>
                  <a:gd name="T10" fmla="*/ 448 w 872"/>
                  <a:gd name="T11" fmla="*/ 738 h 738"/>
                  <a:gd name="T12" fmla="*/ 812 w 872"/>
                  <a:gd name="T13" fmla="*/ 376 h 738"/>
                  <a:gd name="T14" fmla="*/ 872 w 872"/>
                  <a:gd name="T15" fmla="*/ 224 h 738"/>
                  <a:gd name="T16" fmla="*/ 648 w 872"/>
                  <a:gd name="T17"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738">
                    <a:moveTo>
                      <a:pt x="648" y="0"/>
                    </a:moveTo>
                    <a:cubicBezTo>
                      <a:pt x="550" y="0"/>
                      <a:pt x="466" y="63"/>
                      <a:pt x="436" y="150"/>
                    </a:cubicBezTo>
                    <a:cubicBezTo>
                      <a:pt x="406" y="63"/>
                      <a:pt x="322" y="0"/>
                      <a:pt x="224" y="0"/>
                    </a:cubicBezTo>
                    <a:cubicBezTo>
                      <a:pt x="101" y="0"/>
                      <a:pt x="0" y="100"/>
                      <a:pt x="0" y="224"/>
                    </a:cubicBezTo>
                    <a:cubicBezTo>
                      <a:pt x="0" y="293"/>
                      <a:pt x="48" y="361"/>
                      <a:pt x="80" y="396"/>
                    </a:cubicBezTo>
                    <a:cubicBezTo>
                      <a:pt x="165" y="488"/>
                      <a:pt x="448" y="738"/>
                      <a:pt x="448" y="738"/>
                    </a:cubicBezTo>
                    <a:cubicBezTo>
                      <a:pt x="448" y="738"/>
                      <a:pt x="723" y="469"/>
                      <a:pt x="812" y="376"/>
                    </a:cubicBezTo>
                    <a:cubicBezTo>
                      <a:pt x="850" y="337"/>
                      <a:pt x="872" y="283"/>
                      <a:pt x="872" y="224"/>
                    </a:cubicBezTo>
                    <a:cubicBezTo>
                      <a:pt x="872" y="100"/>
                      <a:pt x="771" y="0"/>
                      <a:pt x="648" y="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6" name="Freeform 79">
                <a:extLst>
                  <a:ext uri="{FF2B5EF4-FFF2-40B4-BE49-F238E27FC236}">
                    <a16:creationId xmlns:a16="http://schemas.microsoft.com/office/drawing/2014/main" id="{1D829066-15A4-FAE4-D7EB-58F0ADFD4162}"/>
                  </a:ext>
                </a:extLst>
              </p:cNvPr>
              <p:cNvSpPr>
                <a:spLocks noEditPoints="1"/>
              </p:cNvSpPr>
              <p:nvPr/>
            </p:nvSpPr>
            <p:spPr bwMode="auto">
              <a:xfrm>
                <a:off x="7091363" y="2281238"/>
                <a:ext cx="29708475" cy="28560712"/>
              </a:xfrm>
              <a:custGeom>
                <a:avLst/>
                <a:gdLst>
                  <a:gd name="T0" fmla="*/ 3022 w 3276"/>
                  <a:gd name="T1" fmla="*/ 1004 h 3156"/>
                  <a:gd name="T2" fmla="*/ 2804 w 3276"/>
                  <a:gd name="T3" fmla="*/ 580 h 3156"/>
                  <a:gd name="T4" fmla="*/ 2715 w 3276"/>
                  <a:gd name="T5" fmla="*/ 123 h 3156"/>
                  <a:gd name="T6" fmla="*/ 2257 w 3276"/>
                  <a:gd name="T7" fmla="*/ 33 h 3156"/>
                  <a:gd name="T8" fmla="*/ 2002 w 3276"/>
                  <a:gd name="T9" fmla="*/ 418 h 3156"/>
                  <a:gd name="T10" fmla="*/ 1918 w 3276"/>
                  <a:gd name="T11" fmla="*/ 741 h 3156"/>
                  <a:gd name="T12" fmla="*/ 1553 w 3276"/>
                  <a:gd name="T13" fmla="*/ 1024 h 3156"/>
                  <a:gd name="T14" fmla="*/ 1304 w 3276"/>
                  <a:gd name="T15" fmla="*/ 640 h 3156"/>
                  <a:gd name="T16" fmla="*/ 1335 w 3276"/>
                  <a:gd name="T17" fmla="*/ 255 h 3156"/>
                  <a:gd name="T18" fmla="*/ 951 w 3276"/>
                  <a:gd name="T19" fmla="*/ 0 h 3156"/>
                  <a:gd name="T20" fmla="*/ 566 w 3276"/>
                  <a:gd name="T21" fmla="*/ 255 h 3156"/>
                  <a:gd name="T22" fmla="*/ 597 w 3276"/>
                  <a:gd name="T23" fmla="*/ 640 h 3156"/>
                  <a:gd name="T24" fmla="*/ 348 w 3276"/>
                  <a:gd name="T25" fmla="*/ 1024 h 3156"/>
                  <a:gd name="T26" fmla="*/ 0 w 3276"/>
                  <a:gd name="T27" fmla="*/ 2709 h 3156"/>
                  <a:gd name="T28" fmla="*/ 348 w 3276"/>
                  <a:gd name="T29" fmla="*/ 2998 h 3156"/>
                  <a:gd name="T30" fmla="*/ 1485 w 3276"/>
                  <a:gd name="T31" fmla="*/ 3156 h 3156"/>
                  <a:gd name="T32" fmla="*/ 1486 w 3276"/>
                  <a:gd name="T33" fmla="*/ 2778 h 3156"/>
                  <a:gd name="T34" fmla="*/ 1817 w 3276"/>
                  <a:gd name="T35" fmla="*/ 3087 h 3156"/>
                  <a:gd name="T36" fmla="*/ 3022 w 3276"/>
                  <a:gd name="T37" fmla="*/ 3087 h 3156"/>
                  <a:gd name="T38" fmla="*/ 3207 w 3276"/>
                  <a:gd name="T39" fmla="*/ 2778 h 3156"/>
                  <a:gd name="T40" fmla="*/ 3207 w 3276"/>
                  <a:gd name="T41" fmla="*/ 1024 h 3156"/>
                  <a:gd name="T42" fmla="*/ 2420 w 3276"/>
                  <a:gd name="T43" fmla="*/ 698 h 3156"/>
                  <a:gd name="T44" fmla="*/ 1955 w 3276"/>
                  <a:gd name="T45" fmla="*/ 1004 h 3156"/>
                  <a:gd name="T46" fmla="*/ 2257 w 3276"/>
                  <a:gd name="T47" fmla="*/ 803 h 3156"/>
                  <a:gd name="T48" fmla="*/ 2668 w 3276"/>
                  <a:gd name="T49" fmla="*/ 754 h 3156"/>
                  <a:gd name="T50" fmla="*/ 2885 w 3276"/>
                  <a:gd name="T51" fmla="*/ 1024 h 3156"/>
                  <a:gd name="T52" fmla="*/ 951 w 3276"/>
                  <a:gd name="T53" fmla="*/ 138 h 3156"/>
                  <a:gd name="T54" fmla="*/ 671 w 3276"/>
                  <a:gd name="T55" fmla="*/ 418 h 3156"/>
                  <a:gd name="T56" fmla="*/ 551 w 3276"/>
                  <a:gd name="T57" fmla="*/ 834 h 3156"/>
                  <a:gd name="T58" fmla="*/ 951 w 3276"/>
                  <a:gd name="T59" fmla="*/ 835 h 3156"/>
                  <a:gd name="T60" fmla="*/ 1350 w 3276"/>
                  <a:gd name="T61" fmla="*/ 834 h 3156"/>
                  <a:gd name="T62" fmla="*/ 486 w 3276"/>
                  <a:gd name="T63" fmla="*/ 1024 h 3156"/>
                  <a:gd name="T64" fmla="*/ 671 w 3276"/>
                  <a:gd name="T65" fmla="*/ 2412 h 3156"/>
                  <a:gd name="T66" fmla="*/ 951 w 3276"/>
                  <a:gd name="T67" fmla="*/ 2692 h 3156"/>
                  <a:gd name="T68" fmla="*/ 486 w 3276"/>
                  <a:gd name="T69" fmla="*/ 2998 h 3156"/>
                  <a:gd name="T70" fmla="*/ 644 w 3276"/>
                  <a:gd name="T71" fmla="*/ 2764 h 3156"/>
                  <a:gd name="T72" fmla="*/ 951 w 3276"/>
                  <a:gd name="T73" fmla="*/ 2830 h 3156"/>
                  <a:gd name="T74" fmla="*/ 1350 w 3276"/>
                  <a:gd name="T75" fmla="*/ 2828 h 3156"/>
                  <a:gd name="T76" fmla="*/ 2420 w 3276"/>
                  <a:gd name="T77" fmla="*/ 2692 h 3156"/>
                  <a:gd name="T78" fmla="*/ 2700 w 3276"/>
                  <a:gd name="T79" fmla="*/ 2412 h 3156"/>
                  <a:gd name="T80" fmla="*/ 1955 w 3276"/>
                  <a:gd name="T81" fmla="*/ 3018 h 3156"/>
                  <a:gd name="T82" fmla="*/ 2172 w 3276"/>
                  <a:gd name="T83" fmla="*/ 2748 h 3156"/>
                  <a:gd name="T84" fmla="*/ 2582 w 3276"/>
                  <a:gd name="T85" fmla="*/ 2797 h 3156"/>
                  <a:gd name="T86" fmla="*/ 2745 w 3276"/>
                  <a:gd name="T87" fmla="*/ 2772 h 3156"/>
                  <a:gd name="T88" fmla="*/ 2885 w 3276"/>
                  <a:gd name="T89" fmla="*/ 3018 h 3156"/>
                  <a:gd name="T90" fmla="*/ 2773 w 3276"/>
                  <a:gd name="T91" fmla="*/ 2634 h 3156"/>
                  <a:gd name="T92" fmla="*/ 2804 w 3276"/>
                  <a:gd name="T93" fmla="*/ 2250 h 3156"/>
                  <a:gd name="T94" fmla="*/ 2420 w 3276"/>
                  <a:gd name="T95" fmla="*/ 1995 h 3156"/>
                  <a:gd name="T96" fmla="*/ 2035 w 3276"/>
                  <a:gd name="T97" fmla="*/ 2250 h 3156"/>
                  <a:gd name="T98" fmla="*/ 2066 w 3276"/>
                  <a:gd name="T99" fmla="*/ 2634 h 3156"/>
                  <a:gd name="T100" fmla="*/ 1345 w 3276"/>
                  <a:gd name="T101" fmla="*/ 2641 h 3156"/>
                  <a:gd name="T102" fmla="*/ 1335 w 3276"/>
                  <a:gd name="T103" fmla="*/ 2575 h 3156"/>
                  <a:gd name="T104" fmla="*/ 1246 w 3276"/>
                  <a:gd name="T105" fmla="*/ 2117 h 3156"/>
                  <a:gd name="T106" fmla="*/ 788 w 3276"/>
                  <a:gd name="T107" fmla="*/ 2027 h 3156"/>
                  <a:gd name="T108" fmla="*/ 533 w 3276"/>
                  <a:gd name="T109" fmla="*/ 2412 h 3156"/>
                  <a:gd name="T110" fmla="*/ 582 w 3276"/>
                  <a:gd name="T111" fmla="*/ 2641 h 3156"/>
                  <a:gd name="T112" fmla="*/ 417 w 3276"/>
                  <a:gd name="T113" fmla="*/ 1161 h 3156"/>
                  <a:gd name="T114" fmla="*/ 2953 w 3276"/>
                  <a:gd name="T115" fmla="*/ 1161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3156">
                    <a:moveTo>
                      <a:pt x="3207" y="1024"/>
                    </a:moveTo>
                    <a:cubicBezTo>
                      <a:pt x="3022" y="1024"/>
                      <a:pt x="3022" y="1024"/>
                      <a:pt x="3022" y="1024"/>
                    </a:cubicBezTo>
                    <a:cubicBezTo>
                      <a:pt x="3022" y="1004"/>
                      <a:pt x="3022" y="1004"/>
                      <a:pt x="3022" y="1004"/>
                    </a:cubicBezTo>
                    <a:cubicBezTo>
                      <a:pt x="3022" y="906"/>
                      <a:pt x="2986" y="813"/>
                      <a:pt x="2921" y="741"/>
                    </a:cubicBezTo>
                    <a:cubicBezTo>
                      <a:pt x="2880" y="696"/>
                      <a:pt x="2829" y="662"/>
                      <a:pt x="2773" y="640"/>
                    </a:cubicBezTo>
                    <a:cubicBezTo>
                      <a:pt x="2785" y="621"/>
                      <a:pt x="2795" y="601"/>
                      <a:pt x="2804" y="580"/>
                    </a:cubicBezTo>
                    <a:cubicBezTo>
                      <a:pt x="2826" y="529"/>
                      <a:pt x="2837" y="474"/>
                      <a:pt x="2837" y="418"/>
                    </a:cubicBezTo>
                    <a:cubicBezTo>
                      <a:pt x="2837" y="362"/>
                      <a:pt x="2826" y="307"/>
                      <a:pt x="2804" y="255"/>
                    </a:cubicBezTo>
                    <a:cubicBezTo>
                      <a:pt x="2783" y="206"/>
                      <a:pt x="2753" y="161"/>
                      <a:pt x="2715" y="123"/>
                    </a:cubicBezTo>
                    <a:cubicBezTo>
                      <a:pt x="2677" y="84"/>
                      <a:pt x="2632" y="54"/>
                      <a:pt x="2582" y="33"/>
                    </a:cubicBezTo>
                    <a:cubicBezTo>
                      <a:pt x="2531" y="11"/>
                      <a:pt x="2476" y="0"/>
                      <a:pt x="2420" y="0"/>
                    </a:cubicBezTo>
                    <a:cubicBezTo>
                      <a:pt x="2363" y="0"/>
                      <a:pt x="2309" y="11"/>
                      <a:pt x="2257" y="33"/>
                    </a:cubicBezTo>
                    <a:cubicBezTo>
                      <a:pt x="2207" y="54"/>
                      <a:pt x="2163" y="84"/>
                      <a:pt x="2124" y="123"/>
                    </a:cubicBezTo>
                    <a:cubicBezTo>
                      <a:pt x="2086" y="161"/>
                      <a:pt x="2056" y="206"/>
                      <a:pt x="2035" y="255"/>
                    </a:cubicBezTo>
                    <a:cubicBezTo>
                      <a:pt x="2013" y="307"/>
                      <a:pt x="2002" y="362"/>
                      <a:pt x="2002" y="418"/>
                    </a:cubicBezTo>
                    <a:cubicBezTo>
                      <a:pt x="2002" y="474"/>
                      <a:pt x="2013" y="529"/>
                      <a:pt x="2035" y="580"/>
                    </a:cubicBezTo>
                    <a:cubicBezTo>
                      <a:pt x="2044" y="601"/>
                      <a:pt x="2054" y="621"/>
                      <a:pt x="2066" y="640"/>
                    </a:cubicBezTo>
                    <a:cubicBezTo>
                      <a:pt x="2010" y="662"/>
                      <a:pt x="1959" y="696"/>
                      <a:pt x="1918" y="741"/>
                    </a:cubicBezTo>
                    <a:cubicBezTo>
                      <a:pt x="1853" y="813"/>
                      <a:pt x="1817" y="906"/>
                      <a:pt x="1817" y="1004"/>
                    </a:cubicBezTo>
                    <a:cubicBezTo>
                      <a:pt x="1817" y="1024"/>
                      <a:pt x="1817" y="1024"/>
                      <a:pt x="1817" y="1024"/>
                    </a:cubicBezTo>
                    <a:cubicBezTo>
                      <a:pt x="1553" y="1024"/>
                      <a:pt x="1553" y="1024"/>
                      <a:pt x="1553" y="1024"/>
                    </a:cubicBezTo>
                    <a:cubicBezTo>
                      <a:pt x="1553" y="1004"/>
                      <a:pt x="1553" y="1004"/>
                      <a:pt x="1553" y="1004"/>
                    </a:cubicBezTo>
                    <a:cubicBezTo>
                      <a:pt x="1553" y="906"/>
                      <a:pt x="1517" y="813"/>
                      <a:pt x="1452" y="741"/>
                    </a:cubicBezTo>
                    <a:cubicBezTo>
                      <a:pt x="1411" y="696"/>
                      <a:pt x="1360" y="662"/>
                      <a:pt x="1304" y="640"/>
                    </a:cubicBezTo>
                    <a:cubicBezTo>
                      <a:pt x="1316" y="621"/>
                      <a:pt x="1327" y="601"/>
                      <a:pt x="1335" y="580"/>
                    </a:cubicBezTo>
                    <a:cubicBezTo>
                      <a:pt x="1357" y="529"/>
                      <a:pt x="1368" y="474"/>
                      <a:pt x="1368" y="418"/>
                    </a:cubicBezTo>
                    <a:cubicBezTo>
                      <a:pt x="1368" y="362"/>
                      <a:pt x="1357" y="307"/>
                      <a:pt x="1335" y="255"/>
                    </a:cubicBezTo>
                    <a:cubicBezTo>
                      <a:pt x="1314" y="206"/>
                      <a:pt x="1284" y="161"/>
                      <a:pt x="1246" y="123"/>
                    </a:cubicBezTo>
                    <a:cubicBezTo>
                      <a:pt x="1208" y="84"/>
                      <a:pt x="1163" y="54"/>
                      <a:pt x="1113" y="33"/>
                    </a:cubicBezTo>
                    <a:cubicBezTo>
                      <a:pt x="1062" y="11"/>
                      <a:pt x="1007" y="0"/>
                      <a:pt x="951" y="0"/>
                    </a:cubicBezTo>
                    <a:cubicBezTo>
                      <a:pt x="894" y="0"/>
                      <a:pt x="840" y="11"/>
                      <a:pt x="788" y="33"/>
                    </a:cubicBezTo>
                    <a:cubicBezTo>
                      <a:pt x="738" y="54"/>
                      <a:pt x="694" y="84"/>
                      <a:pt x="655" y="123"/>
                    </a:cubicBezTo>
                    <a:cubicBezTo>
                      <a:pt x="617" y="161"/>
                      <a:pt x="587" y="206"/>
                      <a:pt x="566" y="255"/>
                    </a:cubicBezTo>
                    <a:cubicBezTo>
                      <a:pt x="544" y="307"/>
                      <a:pt x="533" y="362"/>
                      <a:pt x="533" y="418"/>
                    </a:cubicBezTo>
                    <a:cubicBezTo>
                      <a:pt x="533" y="474"/>
                      <a:pt x="544" y="529"/>
                      <a:pt x="566" y="580"/>
                    </a:cubicBezTo>
                    <a:cubicBezTo>
                      <a:pt x="575" y="601"/>
                      <a:pt x="585" y="621"/>
                      <a:pt x="597" y="640"/>
                    </a:cubicBezTo>
                    <a:cubicBezTo>
                      <a:pt x="541" y="662"/>
                      <a:pt x="491" y="696"/>
                      <a:pt x="449" y="741"/>
                    </a:cubicBezTo>
                    <a:cubicBezTo>
                      <a:pt x="384" y="813"/>
                      <a:pt x="348" y="906"/>
                      <a:pt x="348" y="1004"/>
                    </a:cubicBezTo>
                    <a:cubicBezTo>
                      <a:pt x="348" y="1024"/>
                      <a:pt x="348" y="1024"/>
                      <a:pt x="348" y="1024"/>
                    </a:cubicBezTo>
                    <a:cubicBezTo>
                      <a:pt x="69" y="1024"/>
                      <a:pt x="69" y="1024"/>
                      <a:pt x="69" y="1024"/>
                    </a:cubicBezTo>
                    <a:cubicBezTo>
                      <a:pt x="31" y="1024"/>
                      <a:pt x="0" y="1055"/>
                      <a:pt x="0" y="1093"/>
                    </a:cubicBezTo>
                    <a:cubicBezTo>
                      <a:pt x="0" y="2709"/>
                      <a:pt x="0" y="2709"/>
                      <a:pt x="0" y="2709"/>
                    </a:cubicBezTo>
                    <a:cubicBezTo>
                      <a:pt x="0" y="2747"/>
                      <a:pt x="31" y="2778"/>
                      <a:pt x="69" y="2778"/>
                    </a:cubicBezTo>
                    <a:cubicBezTo>
                      <a:pt x="416" y="2778"/>
                      <a:pt x="416" y="2778"/>
                      <a:pt x="416" y="2778"/>
                    </a:cubicBezTo>
                    <a:cubicBezTo>
                      <a:pt x="372" y="2843"/>
                      <a:pt x="348" y="2919"/>
                      <a:pt x="348" y="2998"/>
                    </a:cubicBezTo>
                    <a:cubicBezTo>
                      <a:pt x="348" y="3087"/>
                      <a:pt x="348" y="3087"/>
                      <a:pt x="348" y="3087"/>
                    </a:cubicBezTo>
                    <a:cubicBezTo>
                      <a:pt x="348" y="3125"/>
                      <a:pt x="379" y="3156"/>
                      <a:pt x="417" y="3156"/>
                    </a:cubicBezTo>
                    <a:cubicBezTo>
                      <a:pt x="1485" y="3156"/>
                      <a:pt x="1485" y="3156"/>
                      <a:pt x="1485" y="3156"/>
                    </a:cubicBezTo>
                    <a:cubicBezTo>
                      <a:pt x="1523" y="3156"/>
                      <a:pt x="1553" y="3125"/>
                      <a:pt x="1553" y="3087"/>
                    </a:cubicBezTo>
                    <a:cubicBezTo>
                      <a:pt x="1553" y="2998"/>
                      <a:pt x="1553" y="2998"/>
                      <a:pt x="1553" y="2998"/>
                    </a:cubicBezTo>
                    <a:cubicBezTo>
                      <a:pt x="1553" y="2919"/>
                      <a:pt x="1530" y="2843"/>
                      <a:pt x="1486" y="2778"/>
                    </a:cubicBezTo>
                    <a:cubicBezTo>
                      <a:pt x="1885" y="2778"/>
                      <a:pt x="1885" y="2778"/>
                      <a:pt x="1885" y="2778"/>
                    </a:cubicBezTo>
                    <a:cubicBezTo>
                      <a:pt x="1841" y="2843"/>
                      <a:pt x="1817" y="2919"/>
                      <a:pt x="1817" y="2998"/>
                    </a:cubicBezTo>
                    <a:cubicBezTo>
                      <a:pt x="1817" y="3087"/>
                      <a:pt x="1817" y="3087"/>
                      <a:pt x="1817" y="3087"/>
                    </a:cubicBezTo>
                    <a:cubicBezTo>
                      <a:pt x="1817" y="3125"/>
                      <a:pt x="1848" y="3156"/>
                      <a:pt x="1886" y="3156"/>
                    </a:cubicBezTo>
                    <a:cubicBezTo>
                      <a:pt x="2953" y="3156"/>
                      <a:pt x="2953" y="3156"/>
                      <a:pt x="2953" y="3156"/>
                    </a:cubicBezTo>
                    <a:cubicBezTo>
                      <a:pt x="2991" y="3156"/>
                      <a:pt x="3022" y="3125"/>
                      <a:pt x="3022" y="3087"/>
                    </a:cubicBezTo>
                    <a:cubicBezTo>
                      <a:pt x="3022" y="2998"/>
                      <a:pt x="3022" y="2998"/>
                      <a:pt x="3022" y="2998"/>
                    </a:cubicBezTo>
                    <a:cubicBezTo>
                      <a:pt x="3022" y="2919"/>
                      <a:pt x="2998" y="2843"/>
                      <a:pt x="2954" y="2778"/>
                    </a:cubicBezTo>
                    <a:cubicBezTo>
                      <a:pt x="3207" y="2778"/>
                      <a:pt x="3207" y="2778"/>
                      <a:pt x="3207" y="2778"/>
                    </a:cubicBezTo>
                    <a:cubicBezTo>
                      <a:pt x="3245" y="2778"/>
                      <a:pt x="3276" y="2747"/>
                      <a:pt x="3276" y="2709"/>
                    </a:cubicBezTo>
                    <a:cubicBezTo>
                      <a:pt x="3276" y="1093"/>
                      <a:pt x="3276" y="1093"/>
                      <a:pt x="3276" y="1093"/>
                    </a:cubicBezTo>
                    <a:cubicBezTo>
                      <a:pt x="3276" y="1055"/>
                      <a:pt x="3245" y="1024"/>
                      <a:pt x="3207" y="1024"/>
                    </a:cubicBezTo>
                    <a:close/>
                    <a:moveTo>
                      <a:pt x="2420" y="138"/>
                    </a:moveTo>
                    <a:cubicBezTo>
                      <a:pt x="2574" y="138"/>
                      <a:pt x="2700" y="264"/>
                      <a:pt x="2700" y="418"/>
                    </a:cubicBezTo>
                    <a:cubicBezTo>
                      <a:pt x="2700" y="572"/>
                      <a:pt x="2574" y="698"/>
                      <a:pt x="2420" y="698"/>
                    </a:cubicBezTo>
                    <a:cubicBezTo>
                      <a:pt x="2265" y="698"/>
                      <a:pt x="2140" y="572"/>
                      <a:pt x="2140" y="418"/>
                    </a:cubicBezTo>
                    <a:cubicBezTo>
                      <a:pt x="2140" y="264"/>
                      <a:pt x="2265" y="138"/>
                      <a:pt x="2420" y="138"/>
                    </a:cubicBezTo>
                    <a:close/>
                    <a:moveTo>
                      <a:pt x="1955" y="1004"/>
                    </a:moveTo>
                    <a:cubicBezTo>
                      <a:pt x="1955" y="941"/>
                      <a:pt x="1978" y="881"/>
                      <a:pt x="2020" y="834"/>
                    </a:cubicBezTo>
                    <a:cubicBezTo>
                      <a:pt x="2060" y="790"/>
                      <a:pt x="2113" y="762"/>
                      <a:pt x="2172" y="754"/>
                    </a:cubicBezTo>
                    <a:cubicBezTo>
                      <a:pt x="2198" y="773"/>
                      <a:pt x="2227" y="790"/>
                      <a:pt x="2257" y="803"/>
                    </a:cubicBezTo>
                    <a:cubicBezTo>
                      <a:pt x="2309" y="824"/>
                      <a:pt x="2363" y="835"/>
                      <a:pt x="2420" y="835"/>
                    </a:cubicBezTo>
                    <a:cubicBezTo>
                      <a:pt x="2476" y="835"/>
                      <a:pt x="2531" y="824"/>
                      <a:pt x="2582" y="803"/>
                    </a:cubicBezTo>
                    <a:cubicBezTo>
                      <a:pt x="2613" y="790"/>
                      <a:pt x="2641" y="773"/>
                      <a:pt x="2668" y="754"/>
                    </a:cubicBezTo>
                    <a:cubicBezTo>
                      <a:pt x="2726" y="762"/>
                      <a:pt x="2779" y="790"/>
                      <a:pt x="2819" y="834"/>
                    </a:cubicBezTo>
                    <a:cubicBezTo>
                      <a:pt x="2861" y="881"/>
                      <a:pt x="2885" y="941"/>
                      <a:pt x="2885" y="1004"/>
                    </a:cubicBezTo>
                    <a:cubicBezTo>
                      <a:pt x="2885" y="1024"/>
                      <a:pt x="2885" y="1024"/>
                      <a:pt x="2885" y="1024"/>
                    </a:cubicBezTo>
                    <a:cubicBezTo>
                      <a:pt x="1955" y="1024"/>
                      <a:pt x="1955" y="1024"/>
                      <a:pt x="1955" y="1024"/>
                    </a:cubicBezTo>
                    <a:lnTo>
                      <a:pt x="1955" y="1004"/>
                    </a:lnTo>
                    <a:close/>
                    <a:moveTo>
                      <a:pt x="951" y="138"/>
                    </a:moveTo>
                    <a:cubicBezTo>
                      <a:pt x="1105" y="138"/>
                      <a:pt x="1231" y="264"/>
                      <a:pt x="1231" y="418"/>
                    </a:cubicBezTo>
                    <a:cubicBezTo>
                      <a:pt x="1231" y="572"/>
                      <a:pt x="1105" y="698"/>
                      <a:pt x="951" y="698"/>
                    </a:cubicBezTo>
                    <a:cubicBezTo>
                      <a:pt x="796" y="698"/>
                      <a:pt x="671" y="572"/>
                      <a:pt x="671" y="418"/>
                    </a:cubicBezTo>
                    <a:cubicBezTo>
                      <a:pt x="671" y="264"/>
                      <a:pt x="796" y="138"/>
                      <a:pt x="951" y="138"/>
                    </a:cubicBezTo>
                    <a:close/>
                    <a:moveTo>
                      <a:pt x="486" y="1004"/>
                    </a:moveTo>
                    <a:cubicBezTo>
                      <a:pt x="486" y="941"/>
                      <a:pt x="509" y="881"/>
                      <a:pt x="551" y="834"/>
                    </a:cubicBezTo>
                    <a:cubicBezTo>
                      <a:pt x="591" y="790"/>
                      <a:pt x="645" y="762"/>
                      <a:pt x="703" y="754"/>
                    </a:cubicBezTo>
                    <a:cubicBezTo>
                      <a:pt x="729" y="773"/>
                      <a:pt x="758" y="790"/>
                      <a:pt x="788" y="803"/>
                    </a:cubicBezTo>
                    <a:cubicBezTo>
                      <a:pt x="840" y="824"/>
                      <a:pt x="894" y="835"/>
                      <a:pt x="951" y="835"/>
                    </a:cubicBezTo>
                    <a:cubicBezTo>
                      <a:pt x="1007" y="835"/>
                      <a:pt x="1062" y="824"/>
                      <a:pt x="1113" y="803"/>
                    </a:cubicBezTo>
                    <a:cubicBezTo>
                      <a:pt x="1144" y="790"/>
                      <a:pt x="1172" y="773"/>
                      <a:pt x="1199" y="754"/>
                    </a:cubicBezTo>
                    <a:cubicBezTo>
                      <a:pt x="1257" y="762"/>
                      <a:pt x="1310" y="790"/>
                      <a:pt x="1350" y="834"/>
                    </a:cubicBezTo>
                    <a:cubicBezTo>
                      <a:pt x="1392" y="881"/>
                      <a:pt x="1416" y="941"/>
                      <a:pt x="1416" y="1004"/>
                    </a:cubicBezTo>
                    <a:cubicBezTo>
                      <a:pt x="1416" y="1024"/>
                      <a:pt x="1416" y="1024"/>
                      <a:pt x="1416" y="1024"/>
                    </a:cubicBezTo>
                    <a:cubicBezTo>
                      <a:pt x="486" y="1024"/>
                      <a:pt x="486" y="1024"/>
                      <a:pt x="486" y="1024"/>
                    </a:cubicBezTo>
                    <a:lnTo>
                      <a:pt x="486" y="1004"/>
                    </a:lnTo>
                    <a:close/>
                    <a:moveTo>
                      <a:pt x="951" y="2692"/>
                    </a:moveTo>
                    <a:cubicBezTo>
                      <a:pt x="796" y="2692"/>
                      <a:pt x="671" y="2567"/>
                      <a:pt x="671" y="2412"/>
                    </a:cubicBezTo>
                    <a:cubicBezTo>
                      <a:pt x="671" y="2258"/>
                      <a:pt x="796" y="2132"/>
                      <a:pt x="951" y="2132"/>
                    </a:cubicBezTo>
                    <a:cubicBezTo>
                      <a:pt x="1105" y="2132"/>
                      <a:pt x="1231" y="2258"/>
                      <a:pt x="1231" y="2412"/>
                    </a:cubicBezTo>
                    <a:cubicBezTo>
                      <a:pt x="1231" y="2567"/>
                      <a:pt x="1105" y="2692"/>
                      <a:pt x="951" y="2692"/>
                    </a:cubicBezTo>
                    <a:close/>
                    <a:moveTo>
                      <a:pt x="1416" y="3018"/>
                    </a:moveTo>
                    <a:cubicBezTo>
                      <a:pt x="486" y="3018"/>
                      <a:pt x="486" y="3018"/>
                      <a:pt x="486" y="3018"/>
                    </a:cubicBezTo>
                    <a:cubicBezTo>
                      <a:pt x="486" y="2998"/>
                      <a:pt x="486" y="2998"/>
                      <a:pt x="486" y="2998"/>
                    </a:cubicBezTo>
                    <a:cubicBezTo>
                      <a:pt x="486" y="2935"/>
                      <a:pt x="509" y="2875"/>
                      <a:pt x="551" y="2828"/>
                    </a:cubicBezTo>
                    <a:cubicBezTo>
                      <a:pt x="570" y="2807"/>
                      <a:pt x="593" y="2790"/>
                      <a:pt x="617" y="2777"/>
                    </a:cubicBezTo>
                    <a:cubicBezTo>
                      <a:pt x="627" y="2774"/>
                      <a:pt x="636" y="2770"/>
                      <a:pt x="644" y="2764"/>
                    </a:cubicBezTo>
                    <a:cubicBezTo>
                      <a:pt x="663" y="2756"/>
                      <a:pt x="683" y="2751"/>
                      <a:pt x="703" y="2748"/>
                    </a:cubicBezTo>
                    <a:cubicBezTo>
                      <a:pt x="729" y="2768"/>
                      <a:pt x="758" y="2784"/>
                      <a:pt x="788" y="2797"/>
                    </a:cubicBezTo>
                    <a:cubicBezTo>
                      <a:pt x="840" y="2819"/>
                      <a:pt x="894" y="2830"/>
                      <a:pt x="951" y="2830"/>
                    </a:cubicBezTo>
                    <a:cubicBezTo>
                      <a:pt x="1007" y="2830"/>
                      <a:pt x="1062" y="2819"/>
                      <a:pt x="1113" y="2797"/>
                    </a:cubicBezTo>
                    <a:cubicBezTo>
                      <a:pt x="1144" y="2784"/>
                      <a:pt x="1172" y="2768"/>
                      <a:pt x="1199" y="2748"/>
                    </a:cubicBezTo>
                    <a:cubicBezTo>
                      <a:pt x="1257" y="2756"/>
                      <a:pt x="1310" y="2785"/>
                      <a:pt x="1350" y="2828"/>
                    </a:cubicBezTo>
                    <a:cubicBezTo>
                      <a:pt x="1392" y="2875"/>
                      <a:pt x="1416" y="2935"/>
                      <a:pt x="1416" y="2998"/>
                    </a:cubicBezTo>
                    <a:lnTo>
                      <a:pt x="1416" y="3018"/>
                    </a:lnTo>
                    <a:close/>
                    <a:moveTo>
                      <a:pt x="2420" y="2692"/>
                    </a:moveTo>
                    <a:cubicBezTo>
                      <a:pt x="2265" y="2692"/>
                      <a:pt x="2140" y="2567"/>
                      <a:pt x="2140" y="2412"/>
                    </a:cubicBezTo>
                    <a:cubicBezTo>
                      <a:pt x="2140" y="2258"/>
                      <a:pt x="2265" y="2132"/>
                      <a:pt x="2420" y="2132"/>
                    </a:cubicBezTo>
                    <a:cubicBezTo>
                      <a:pt x="2574" y="2132"/>
                      <a:pt x="2700" y="2258"/>
                      <a:pt x="2700" y="2412"/>
                    </a:cubicBezTo>
                    <a:cubicBezTo>
                      <a:pt x="2700" y="2567"/>
                      <a:pt x="2574" y="2692"/>
                      <a:pt x="2420" y="2692"/>
                    </a:cubicBezTo>
                    <a:close/>
                    <a:moveTo>
                      <a:pt x="2885" y="3018"/>
                    </a:moveTo>
                    <a:cubicBezTo>
                      <a:pt x="1955" y="3018"/>
                      <a:pt x="1955" y="3018"/>
                      <a:pt x="1955" y="3018"/>
                    </a:cubicBezTo>
                    <a:cubicBezTo>
                      <a:pt x="1955" y="2998"/>
                      <a:pt x="1955" y="2998"/>
                      <a:pt x="1955" y="2998"/>
                    </a:cubicBezTo>
                    <a:cubicBezTo>
                      <a:pt x="1955" y="2935"/>
                      <a:pt x="1978" y="2875"/>
                      <a:pt x="2020" y="2828"/>
                    </a:cubicBezTo>
                    <a:cubicBezTo>
                      <a:pt x="2060" y="2785"/>
                      <a:pt x="2113" y="2756"/>
                      <a:pt x="2172" y="2748"/>
                    </a:cubicBezTo>
                    <a:cubicBezTo>
                      <a:pt x="2198" y="2768"/>
                      <a:pt x="2227" y="2784"/>
                      <a:pt x="2257" y="2797"/>
                    </a:cubicBezTo>
                    <a:cubicBezTo>
                      <a:pt x="2309" y="2819"/>
                      <a:pt x="2363" y="2830"/>
                      <a:pt x="2420" y="2830"/>
                    </a:cubicBezTo>
                    <a:cubicBezTo>
                      <a:pt x="2476" y="2830"/>
                      <a:pt x="2531" y="2819"/>
                      <a:pt x="2582" y="2797"/>
                    </a:cubicBezTo>
                    <a:cubicBezTo>
                      <a:pt x="2613" y="2784"/>
                      <a:pt x="2641" y="2768"/>
                      <a:pt x="2668" y="2748"/>
                    </a:cubicBezTo>
                    <a:cubicBezTo>
                      <a:pt x="2693" y="2752"/>
                      <a:pt x="2718" y="2759"/>
                      <a:pt x="2741" y="2770"/>
                    </a:cubicBezTo>
                    <a:cubicBezTo>
                      <a:pt x="2742" y="2771"/>
                      <a:pt x="2743" y="2771"/>
                      <a:pt x="2745" y="2772"/>
                    </a:cubicBezTo>
                    <a:cubicBezTo>
                      <a:pt x="2773" y="2786"/>
                      <a:pt x="2798" y="2805"/>
                      <a:pt x="2819" y="2828"/>
                    </a:cubicBezTo>
                    <a:cubicBezTo>
                      <a:pt x="2861" y="2875"/>
                      <a:pt x="2885" y="2935"/>
                      <a:pt x="2885" y="2998"/>
                    </a:cubicBezTo>
                    <a:lnTo>
                      <a:pt x="2885" y="3018"/>
                    </a:lnTo>
                    <a:close/>
                    <a:moveTo>
                      <a:pt x="3138" y="2641"/>
                    </a:moveTo>
                    <a:cubicBezTo>
                      <a:pt x="2788" y="2641"/>
                      <a:pt x="2788" y="2641"/>
                      <a:pt x="2788" y="2641"/>
                    </a:cubicBezTo>
                    <a:cubicBezTo>
                      <a:pt x="2783" y="2638"/>
                      <a:pt x="2778" y="2636"/>
                      <a:pt x="2773" y="2634"/>
                    </a:cubicBezTo>
                    <a:cubicBezTo>
                      <a:pt x="2785" y="2615"/>
                      <a:pt x="2795" y="2596"/>
                      <a:pt x="2804" y="2575"/>
                    </a:cubicBezTo>
                    <a:cubicBezTo>
                      <a:pt x="2826" y="2523"/>
                      <a:pt x="2837" y="2469"/>
                      <a:pt x="2837" y="2412"/>
                    </a:cubicBezTo>
                    <a:cubicBezTo>
                      <a:pt x="2837" y="2356"/>
                      <a:pt x="2826" y="2301"/>
                      <a:pt x="2804" y="2250"/>
                    </a:cubicBezTo>
                    <a:cubicBezTo>
                      <a:pt x="2783" y="2200"/>
                      <a:pt x="2753" y="2155"/>
                      <a:pt x="2715" y="2117"/>
                    </a:cubicBezTo>
                    <a:cubicBezTo>
                      <a:pt x="2677" y="2079"/>
                      <a:pt x="2632" y="2049"/>
                      <a:pt x="2582" y="2027"/>
                    </a:cubicBezTo>
                    <a:cubicBezTo>
                      <a:pt x="2531" y="2006"/>
                      <a:pt x="2476" y="1995"/>
                      <a:pt x="2420" y="1995"/>
                    </a:cubicBezTo>
                    <a:cubicBezTo>
                      <a:pt x="2363" y="1995"/>
                      <a:pt x="2309" y="2006"/>
                      <a:pt x="2257" y="2027"/>
                    </a:cubicBezTo>
                    <a:cubicBezTo>
                      <a:pt x="2207" y="2049"/>
                      <a:pt x="2163" y="2079"/>
                      <a:pt x="2124" y="2117"/>
                    </a:cubicBezTo>
                    <a:cubicBezTo>
                      <a:pt x="2086" y="2155"/>
                      <a:pt x="2056" y="2200"/>
                      <a:pt x="2035" y="2250"/>
                    </a:cubicBezTo>
                    <a:cubicBezTo>
                      <a:pt x="2013" y="2301"/>
                      <a:pt x="2002" y="2356"/>
                      <a:pt x="2002" y="2412"/>
                    </a:cubicBezTo>
                    <a:cubicBezTo>
                      <a:pt x="2002" y="2469"/>
                      <a:pt x="2013" y="2523"/>
                      <a:pt x="2035" y="2575"/>
                    </a:cubicBezTo>
                    <a:cubicBezTo>
                      <a:pt x="2044" y="2596"/>
                      <a:pt x="2054" y="2615"/>
                      <a:pt x="2066" y="2634"/>
                    </a:cubicBezTo>
                    <a:cubicBezTo>
                      <a:pt x="2060" y="2636"/>
                      <a:pt x="2055" y="2639"/>
                      <a:pt x="2050" y="2641"/>
                    </a:cubicBezTo>
                    <a:cubicBezTo>
                      <a:pt x="2047" y="2641"/>
                      <a:pt x="2044" y="2641"/>
                      <a:pt x="2041" y="2641"/>
                    </a:cubicBezTo>
                    <a:cubicBezTo>
                      <a:pt x="1345" y="2641"/>
                      <a:pt x="1345" y="2641"/>
                      <a:pt x="1345" y="2641"/>
                    </a:cubicBezTo>
                    <a:cubicBezTo>
                      <a:pt x="1339" y="2641"/>
                      <a:pt x="1332" y="2642"/>
                      <a:pt x="1326" y="2643"/>
                    </a:cubicBezTo>
                    <a:cubicBezTo>
                      <a:pt x="1319" y="2640"/>
                      <a:pt x="1312" y="2637"/>
                      <a:pt x="1304" y="2634"/>
                    </a:cubicBezTo>
                    <a:cubicBezTo>
                      <a:pt x="1316" y="2615"/>
                      <a:pt x="1327" y="2596"/>
                      <a:pt x="1335" y="2575"/>
                    </a:cubicBezTo>
                    <a:cubicBezTo>
                      <a:pt x="1357" y="2523"/>
                      <a:pt x="1368" y="2469"/>
                      <a:pt x="1368" y="2412"/>
                    </a:cubicBezTo>
                    <a:cubicBezTo>
                      <a:pt x="1368" y="2356"/>
                      <a:pt x="1357" y="2301"/>
                      <a:pt x="1335" y="2250"/>
                    </a:cubicBezTo>
                    <a:cubicBezTo>
                      <a:pt x="1314" y="2200"/>
                      <a:pt x="1284" y="2155"/>
                      <a:pt x="1246" y="2117"/>
                    </a:cubicBezTo>
                    <a:cubicBezTo>
                      <a:pt x="1208" y="2079"/>
                      <a:pt x="1163" y="2049"/>
                      <a:pt x="1113" y="2027"/>
                    </a:cubicBezTo>
                    <a:cubicBezTo>
                      <a:pt x="1062" y="2006"/>
                      <a:pt x="1007" y="1995"/>
                      <a:pt x="951" y="1995"/>
                    </a:cubicBezTo>
                    <a:cubicBezTo>
                      <a:pt x="894" y="1995"/>
                      <a:pt x="840" y="2006"/>
                      <a:pt x="788" y="2027"/>
                    </a:cubicBezTo>
                    <a:cubicBezTo>
                      <a:pt x="738" y="2049"/>
                      <a:pt x="694" y="2079"/>
                      <a:pt x="655" y="2117"/>
                    </a:cubicBezTo>
                    <a:cubicBezTo>
                      <a:pt x="617" y="2155"/>
                      <a:pt x="587" y="2200"/>
                      <a:pt x="566" y="2250"/>
                    </a:cubicBezTo>
                    <a:cubicBezTo>
                      <a:pt x="544" y="2301"/>
                      <a:pt x="533" y="2356"/>
                      <a:pt x="533" y="2412"/>
                    </a:cubicBezTo>
                    <a:cubicBezTo>
                      <a:pt x="533" y="2469"/>
                      <a:pt x="544" y="2523"/>
                      <a:pt x="566" y="2575"/>
                    </a:cubicBezTo>
                    <a:cubicBezTo>
                      <a:pt x="575" y="2596"/>
                      <a:pt x="585" y="2615"/>
                      <a:pt x="597" y="2634"/>
                    </a:cubicBezTo>
                    <a:cubicBezTo>
                      <a:pt x="592" y="2636"/>
                      <a:pt x="587" y="2638"/>
                      <a:pt x="582" y="2641"/>
                    </a:cubicBezTo>
                    <a:cubicBezTo>
                      <a:pt x="138" y="2641"/>
                      <a:pt x="138" y="2641"/>
                      <a:pt x="138" y="2641"/>
                    </a:cubicBezTo>
                    <a:cubicBezTo>
                      <a:pt x="138" y="1161"/>
                      <a:pt x="138" y="1161"/>
                      <a:pt x="138" y="1161"/>
                    </a:cubicBezTo>
                    <a:cubicBezTo>
                      <a:pt x="417" y="1161"/>
                      <a:pt x="417" y="1161"/>
                      <a:pt x="417" y="1161"/>
                    </a:cubicBezTo>
                    <a:cubicBezTo>
                      <a:pt x="1485" y="1161"/>
                      <a:pt x="1485" y="1161"/>
                      <a:pt x="1485" y="1161"/>
                    </a:cubicBezTo>
                    <a:cubicBezTo>
                      <a:pt x="1886" y="1161"/>
                      <a:pt x="1886" y="1161"/>
                      <a:pt x="1886" y="1161"/>
                    </a:cubicBezTo>
                    <a:cubicBezTo>
                      <a:pt x="2953" y="1161"/>
                      <a:pt x="2953" y="1161"/>
                      <a:pt x="2953" y="1161"/>
                    </a:cubicBezTo>
                    <a:cubicBezTo>
                      <a:pt x="3138" y="1161"/>
                      <a:pt x="3138" y="1161"/>
                      <a:pt x="3138" y="1161"/>
                    </a:cubicBezTo>
                    <a:lnTo>
                      <a:pt x="3138" y="26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7" name="Group 16">
            <a:extLst>
              <a:ext uri="{FF2B5EF4-FFF2-40B4-BE49-F238E27FC236}">
                <a16:creationId xmlns:a16="http://schemas.microsoft.com/office/drawing/2014/main" id="{60690047-D384-C05C-DBD2-D8BAEC07B92A}"/>
              </a:ext>
            </a:extLst>
          </p:cNvPr>
          <p:cNvGrpSpPr/>
          <p:nvPr/>
        </p:nvGrpSpPr>
        <p:grpSpPr>
          <a:xfrm>
            <a:off x="7557768" y="3251980"/>
            <a:ext cx="548640" cy="548640"/>
            <a:chOff x="7609521" y="3091646"/>
            <a:chExt cx="445134" cy="445134"/>
          </a:xfrm>
        </p:grpSpPr>
        <p:sp>
          <p:nvSpPr>
            <p:cNvPr id="18" name="Oval 17">
              <a:extLst>
                <a:ext uri="{FF2B5EF4-FFF2-40B4-BE49-F238E27FC236}">
                  <a16:creationId xmlns:a16="http://schemas.microsoft.com/office/drawing/2014/main" id="{192D0B5D-ABC4-CAA4-3D50-0054D4F75119}"/>
                </a:ext>
              </a:extLst>
            </p:cNvPr>
            <p:cNvSpPr/>
            <p:nvPr/>
          </p:nvSpPr>
          <p:spPr>
            <a:xfrm flipH="1">
              <a:off x="7609521" y="3091646"/>
              <a:ext cx="445134" cy="445134"/>
            </a:xfrm>
            <a:prstGeom prst="ellipse">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100" dirty="0" err="1">
                <a:ea typeface="Meiryo" panose="020B0604030504040204" pitchFamily="34" charset="-128"/>
              </a:endParaRPr>
            </a:p>
          </p:txBody>
        </p:sp>
        <p:grpSp>
          <p:nvGrpSpPr>
            <p:cNvPr id="19" name="Graphic 36">
              <a:extLst>
                <a:ext uri="{FF2B5EF4-FFF2-40B4-BE49-F238E27FC236}">
                  <a16:creationId xmlns:a16="http://schemas.microsoft.com/office/drawing/2014/main" id="{DAB394F7-E2AE-CEDD-5455-DF086241887D}"/>
                </a:ext>
              </a:extLst>
            </p:cNvPr>
            <p:cNvGrpSpPr>
              <a:grpSpLocks noChangeAspect="1"/>
            </p:cNvGrpSpPr>
            <p:nvPr/>
          </p:nvGrpSpPr>
          <p:grpSpPr>
            <a:xfrm>
              <a:off x="7739227" y="3217360"/>
              <a:ext cx="185722" cy="193706"/>
              <a:chOff x="3387876" y="1337310"/>
              <a:chExt cx="2367128" cy="2468880"/>
            </a:xfrm>
            <a:solidFill>
              <a:schemeClr val="tx1"/>
            </a:solidFill>
          </p:grpSpPr>
          <p:sp>
            <p:nvSpPr>
              <p:cNvPr id="20" name="Freeform 38">
                <a:extLst>
                  <a:ext uri="{FF2B5EF4-FFF2-40B4-BE49-F238E27FC236}">
                    <a16:creationId xmlns:a16="http://schemas.microsoft.com/office/drawing/2014/main" id="{C689AB67-DF62-1105-E2E9-65C543E3CD8A}"/>
                  </a:ext>
                </a:extLst>
              </p:cNvPr>
              <p:cNvSpPr/>
              <p:nvPr/>
            </p:nvSpPr>
            <p:spPr>
              <a:xfrm>
                <a:off x="3766465" y="2276983"/>
                <a:ext cx="1305360" cy="844358"/>
              </a:xfrm>
              <a:custGeom>
                <a:avLst/>
                <a:gdLst>
                  <a:gd name="connsiteX0" fmla="*/ 1295119 w 1305360"/>
                  <a:gd name="connsiteY0" fmla="*/ 21399 h 844358"/>
                  <a:gd name="connsiteX1" fmla="*/ 1221777 w 1305360"/>
                  <a:gd name="connsiteY1" fmla="*/ 9969 h 844358"/>
                  <a:gd name="connsiteX2" fmla="*/ 268324 w 1305360"/>
                  <a:gd name="connsiteY2" fmla="*/ 713866 h 844358"/>
                  <a:gd name="connsiteX3" fmla="*/ 97827 w 1305360"/>
                  <a:gd name="connsiteY3" fmla="*/ 414781 h 844358"/>
                  <a:gd name="connsiteX4" fmla="*/ 26389 w 1305360"/>
                  <a:gd name="connsiteY4" fmla="*/ 395731 h 844358"/>
                  <a:gd name="connsiteX5" fmla="*/ 7339 w 1305360"/>
                  <a:gd name="connsiteY5" fmla="*/ 467169 h 844358"/>
                  <a:gd name="connsiteX6" fmla="*/ 207364 w 1305360"/>
                  <a:gd name="connsiteY6" fmla="*/ 817689 h 844358"/>
                  <a:gd name="connsiteX7" fmla="*/ 241654 w 1305360"/>
                  <a:gd name="connsiteY7" fmla="*/ 843406 h 844358"/>
                  <a:gd name="connsiteX8" fmla="*/ 252132 w 1305360"/>
                  <a:gd name="connsiteY8" fmla="*/ 844359 h 844358"/>
                  <a:gd name="connsiteX9" fmla="*/ 283564 w 1305360"/>
                  <a:gd name="connsiteY9" fmla="*/ 833881 h 844358"/>
                  <a:gd name="connsiteX10" fmla="*/ 1283689 w 1305360"/>
                  <a:gd name="connsiteY10" fmla="*/ 94741 h 844358"/>
                  <a:gd name="connsiteX11" fmla="*/ 1295119 w 1305360"/>
                  <a:gd name="connsiteY11" fmla="*/ 21399 h 8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60" h="844358">
                    <a:moveTo>
                      <a:pt x="1295119" y="21399"/>
                    </a:moveTo>
                    <a:cubicBezTo>
                      <a:pt x="1277974" y="-1461"/>
                      <a:pt x="1245589" y="-7176"/>
                      <a:pt x="1221777" y="9969"/>
                    </a:cubicBezTo>
                    <a:lnTo>
                      <a:pt x="268324" y="713866"/>
                    </a:lnTo>
                    <a:lnTo>
                      <a:pt x="97827" y="414781"/>
                    </a:lnTo>
                    <a:cubicBezTo>
                      <a:pt x="83539" y="390016"/>
                      <a:pt x="51154" y="380491"/>
                      <a:pt x="26389" y="395731"/>
                    </a:cubicBezTo>
                    <a:cubicBezTo>
                      <a:pt x="1624" y="410019"/>
                      <a:pt x="-7901" y="442404"/>
                      <a:pt x="7339" y="467169"/>
                    </a:cubicBezTo>
                    <a:lnTo>
                      <a:pt x="207364" y="817689"/>
                    </a:lnTo>
                    <a:cubicBezTo>
                      <a:pt x="214984" y="831024"/>
                      <a:pt x="227367" y="839597"/>
                      <a:pt x="241654" y="843406"/>
                    </a:cubicBezTo>
                    <a:cubicBezTo>
                      <a:pt x="245464" y="844359"/>
                      <a:pt x="249274" y="844359"/>
                      <a:pt x="252132" y="844359"/>
                    </a:cubicBezTo>
                    <a:cubicBezTo>
                      <a:pt x="263562" y="844359"/>
                      <a:pt x="274039" y="840549"/>
                      <a:pt x="283564" y="833881"/>
                    </a:cubicBezTo>
                    <a:lnTo>
                      <a:pt x="1283689" y="94741"/>
                    </a:lnTo>
                    <a:cubicBezTo>
                      <a:pt x="1307502" y="77596"/>
                      <a:pt x="1312264" y="45211"/>
                      <a:pt x="1295119" y="2139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 name="Freeform 39">
                <a:extLst>
                  <a:ext uri="{FF2B5EF4-FFF2-40B4-BE49-F238E27FC236}">
                    <a16:creationId xmlns:a16="http://schemas.microsoft.com/office/drawing/2014/main" id="{638E84FD-46E8-A628-C279-24EC3C3786DE}"/>
                  </a:ext>
                </a:extLst>
              </p:cNvPr>
              <p:cNvSpPr/>
              <p:nvPr/>
            </p:nvSpPr>
            <p:spPr>
              <a:xfrm>
                <a:off x="3387876" y="1337310"/>
                <a:ext cx="2367128" cy="2468880"/>
              </a:xfrm>
              <a:custGeom>
                <a:avLst/>
                <a:gdLst>
                  <a:gd name="connsiteX0" fmla="*/ 2319504 w 2367128"/>
                  <a:gd name="connsiteY0" fmla="*/ 1682115 h 2468880"/>
                  <a:gd name="connsiteX1" fmla="*/ 2113764 w 2367128"/>
                  <a:gd name="connsiteY1" fmla="*/ 1682115 h 2468880"/>
                  <a:gd name="connsiteX2" fmla="*/ 2113764 w 2367128"/>
                  <a:gd name="connsiteY2" fmla="*/ 1442085 h 2468880"/>
                  <a:gd name="connsiteX3" fmla="*/ 2001368 w 2367128"/>
                  <a:gd name="connsiteY3" fmla="*/ 1251585 h 2468880"/>
                  <a:gd name="connsiteX4" fmla="*/ 2001368 w 2367128"/>
                  <a:gd name="connsiteY4" fmla="*/ 479107 h 2468880"/>
                  <a:gd name="connsiteX5" fmla="*/ 1985176 w 2367128"/>
                  <a:gd name="connsiteY5" fmla="*/ 441960 h 2468880"/>
                  <a:gd name="connsiteX6" fmla="*/ 1947076 w 2367128"/>
                  <a:gd name="connsiteY6" fmla="*/ 426720 h 2468880"/>
                  <a:gd name="connsiteX7" fmla="*/ 1036486 w 2367128"/>
                  <a:gd name="connsiteY7" fmla="*/ 14288 h 2468880"/>
                  <a:gd name="connsiteX8" fmla="*/ 965048 w 2367128"/>
                  <a:gd name="connsiteY8" fmla="*/ 14288 h 2468880"/>
                  <a:gd name="connsiteX9" fmla="*/ 54458 w 2367128"/>
                  <a:gd name="connsiteY9" fmla="*/ 426720 h 2468880"/>
                  <a:gd name="connsiteX10" fmla="*/ 16358 w 2367128"/>
                  <a:gd name="connsiteY10" fmla="*/ 441960 h 2468880"/>
                  <a:gd name="connsiteX11" fmla="*/ 166 w 2367128"/>
                  <a:gd name="connsiteY11" fmla="*/ 479107 h 2468880"/>
                  <a:gd name="connsiteX12" fmla="*/ 166 w 2367128"/>
                  <a:gd name="connsiteY12" fmla="*/ 1413510 h 2468880"/>
                  <a:gd name="connsiteX13" fmla="*/ 123038 w 2367128"/>
                  <a:gd name="connsiteY13" fmla="*/ 1806893 h 2468880"/>
                  <a:gd name="connsiteX14" fmla="*/ 981241 w 2367128"/>
                  <a:gd name="connsiteY14" fmla="*/ 2465070 h 2468880"/>
                  <a:gd name="connsiteX15" fmla="*/ 1001243 w 2367128"/>
                  <a:gd name="connsiteY15" fmla="*/ 2468880 h 2468880"/>
                  <a:gd name="connsiteX16" fmla="*/ 1021246 w 2367128"/>
                  <a:gd name="connsiteY16" fmla="*/ 2465070 h 2468880"/>
                  <a:gd name="connsiteX17" fmla="*/ 1423201 w 2367128"/>
                  <a:gd name="connsiteY17" fmla="*/ 2258378 h 2468880"/>
                  <a:gd name="connsiteX18" fmla="*/ 1423201 w 2367128"/>
                  <a:gd name="connsiteY18" fmla="*/ 2380297 h 2468880"/>
                  <a:gd name="connsiteX19" fmla="*/ 1470826 w 2367128"/>
                  <a:gd name="connsiteY19" fmla="*/ 2427922 h 2468880"/>
                  <a:gd name="connsiteX20" fmla="*/ 2319504 w 2367128"/>
                  <a:gd name="connsiteY20" fmla="*/ 2427922 h 2468880"/>
                  <a:gd name="connsiteX21" fmla="*/ 2367129 w 2367128"/>
                  <a:gd name="connsiteY21" fmla="*/ 2380297 h 2468880"/>
                  <a:gd name="connsiteX22" fmla="*/ 2367129 w 2367128"/>
                  <a:gd name="connsiteY22" fmla="*/ 1729740 h 2468880"/>
                  <a:gd name="connsiteX23" fmla="*/ 2319504 w 2367128"/>
                  <a:gd name="connsiteY23" fmla="*/ 1682115 h 2468880"/>
                  <a:gd name="connsiteX24" fmla="*/ 2018513 w 2367128"/>
                  <a:gd name="connsiteY24" fmla="*/ 1682115 h 2468880"/>
                  <a:gd name="connsiteX25" fmla="*/ 1771816 w 2367128"/>
                  <a:gd name="connsiteY25" fmla="*/ 1682115 h 2468880"/>
                  <a:gd name="connsiteX26" fmla="*/ 1771816 w 2367128"/>
                  <a:gd name="connsiteY26" fmla="*/ 1442085 h 2468880"/>
                  <a:gd name="connsiteX27" fmla="*/ 1895641 w 2367128"/>
                  <a:gd name="connsiteY27" fmla="*/ 1318260 h 2468880"/>
                  <a:gd name="connsiteX28" fmla="*/ 2019466 w 2367128"/>
                  <a:gd name="connsiteY28" fmla="*/ 1442085 h 2468880"/>
                  <a:gd name="connsiteX29" fmla="*/ 2019466 w 2367128"/>
                  <a:gd name="connsiteY29" fmla="*/ 1682115 h 2468880"/>
                  <a:gd name="connsiteX30" fmla="*/ 1001243 w 2367128"/>
                  <a:gd name="connsiteY30" fmla="*/ 2359343 h 2468880"/>
                  <a:gd name="connsiteX31" fmla="*/ 105893 w 2367128"/>
                  <a:gd name="connsiteY31" fmla="*/ 1414462 h 2468880"/>
                  <a:gd name="connsiteX32" fmla="*/ 105893 w 2367128"/>
                  <a:gd name="connsiteY32" fmla="*/ 530543 h 2468880"/>
                  <a:gd name="connsiteX33" fmla="*/ 1001243 w 2367128"/>
                  <a:gd name="connsiteY33" fmla="*/ 121920 h 2468880"/>
                  <a:gd name="connsiteX34" fmla="*/ 1896593 w 2367128"/>
                  <a:gd name="connsiteY34" fmla="*/ 529590 h 2468880"/>
                  <a:gd name="connsiteX35" fmla="*/ 1896593 w 2367128"/>
                  <a:gd name="connsiteY35" fmla="*/ 1222058 h 2468880"/>
                  <a:gd name="connsiteX36" fmla="*/ 1894688 w 2367128"/>
                  <a:gd name="connsiteY36" fmla="*/ 1222058 h 2468880"/>
                  <a:gd name="connsiteX37" fmla="*/ 1675613 w 2367128"/>
                  <a:gd name="connsiteY37" fmla="*/ 1441133 h 2468880"/>
                  <a:gd name="connsiteX38" fmla="*/ 1675613 w 2367128"/>
                  <a:gd name="connsiteY38" fmla="*/ 1682115 h 2468880"/>
                  <a:gd name="connsiteX39" fmla="*/ 1469873 w 2367128"/>
                  <a:gd name="connsiteY39" fmla="*/ 1682115 h 2468880"/>
                  <a:gd name="connsiteX40" fmla="*/ 1422248 w 2367128"/>
                  <a:gd name="connsiteY40" fmla="*/ 1729740 h 2468880"/>
                  <a:gd name="connsiteX41" fmla="*/ 1422248 w 2367128"/>
                  <a:gd name="connsiteY41" fmla="*/ 2131695 h 2468880"/>
                  <a:gd name="connsiteX42" fmla="*/ 1001243 w 2367128"/>
                  <a:gd name="connsiteY42" fmla="*/ 2359343 h 2468880"/>
                  <a:gd name="connsiteX43" fmla="*/ 2271879 w 2367128"/>
                  <a:gd name="connsiteY43" fmla="*/ 2331720 h 2468880"/>
                  <a:gd name="connsiteX44" fmla="*/ 1518451 w 2367128"/>
                  <a:gd name="connsiteY44" fmla="*/ 2331720 h 2468880"/>
                  <a:gd name="connsiteX45" fmla="*/ 1518451 w 2367128"/>
                  <a:gd name="connsiteY45" fmla="*/ 1777365 h 2468880"/>
                  <a:gd name="connsiteX46" fmla="*/ 2271879 w 2367128"/>
                  <a:gd name="connsiteY46" fmla="*/ 1777365 h 2468880"/>
                  <a:gd name="connsiteX47" fmla="*/ 2271879 w 2367128"/>
                  <a:gd name="connsiteY47" fmla="*/ 233172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67128" h="2468880">
                    <a:moveTo>
                      <a:pt x="2319504" y="1682115"/>
                    </a:moveTo>
                    <a:lnTo>
                      <a:pt x="2113764" y="1682115"/>
                    </a:lnTo>
                    <a:lnTo>
                      <a:pt x="2113764" y="1442085"/>
                    </a:lnTo>
                    <a:cubicBezTo>
                      <a:pt x="2113764" y="1360170"/>
                      <a:pt x="2068043" y="1288733"/>
                      <a:pt x="2001368" y="1251585"/>
                    </a:cubicBezTo>
                    <a:lnTo>
                      <a:pt x="2001368" y="479107"/>
                    </a:lnTo>
                    <a:cubicBezTo>
                      <a:pt x="2001368" y="464820"/>
                      <a:pt x="1995654" y="451485"/>
                      <a:pt x="1985176" y="441960"/>
                    </a:cubicBezTo>
                    <a:cubicBezTo>
                      <a:pt x="1974698" y="432435"/>
                      <a:pt x="1961363" y="426720"/>
                      <a:pt x="1947076" y="426720"/>
                    </a:cubicBezTo>
                    <a:cubicBezTo>
                      <a:pt x="1523213" y="437198"/>
                      <a:pt x="1143166" y="113348"/>
                      <a:pt x="1036486" y="14288"/>
                    </a:cubicBezTo>
                    <a:cubicBezTo>
                      <a:pt x="1016483" y="-4763"/>
                      <a:pt x="985051" y="-4763"/>
                      <a:pt x="965048" y="14288"/>
                    </a:cubicBezTo>
                    <a:cubicBezTo>
                      <a:pt x="858368" y="114300"/>
                      <a:pt x="476416" y="438150"/>
                      <a:pt x="54458" y="426720"/>
                    </a:cubicBezTo>
                    <a:cubicBezTo>
                      <a:pt x="40171" y="425768"/>
                      <a:pt x="26836" y="431482"/>
                      <a:pt x="16358" y="441960"/>
                    </a:cubicBezTo>
                    <a:cubicBezTo>
                      <a:pt x="5881" y="451485"/>
                      <a:pt x="166" y="465773"/>
                      <a:pt x="166" y="479107"/>
                    </a:cubicBezTo>
                    <a:lnTo>
                      <a:pt x="166" y="1413510"/>
                    </a:lnTo>
                    <a:cubicBezTo>
                      <a:pt x="-787" y="1431608"/>
                      <a:pt x="-1739" y="1597343"/>
                      <a:pt x="123038" y="1806893"/>
                    </a:cubicBezTo>
                    <a:cubicBezTo>
                      <a:pt x="283058" y="2077403"/>
                      <a:pt x="571666" y="2298383"/>
                      <a:pt x="981241" y="2465070"/>
                    </a:cubicBezTo>
                    <a:cubicBezTo>
                      <a:pt x="987908" y="2467928"/>
                      <a:pt x="994576" y="2468880"/>
                      <a:pt x="1001243" y="2468880"/>
                    </a:cubicBezTo>
                    <a:cubicBezTo>
                      <a:pt x="1007911" y="2468880"/>
                      <a:pt x="1014578" y="2467928"/>
                      <a:pt x="1021246" y="2465070"/>
                    </a:cubicBezTo>
                    <a:cubicBezTo>
                      <a:pt x="1169836" y="2405063"/>
                      <a:pt x="1304138" y="2335530"/>
                      <a:pt x="1423201" y="2258378"/>
                    </a:cubicBezTo>
                    <a:lnTo>
                      <a:pt x="1423201" y="2380297"/>
                    </a:lnTo>
                    <a:cubicBezTo>
                      <a:pt x="1423201" y="2406968"/>
                      <a:pt x="1444156" y="2427922"/>
                      <a:pt x="1470826" y="2427922"/>
                    </a:cubicBezTo>
                    <a:lnTo>
                      <a:pt x="2319504" y="2427922"/>
                    </a:lnTo>
                    <a:cubicBezTo>
                      <a:pt x="2346173" y="2427922"/>
                      <a:pt x="2367129" y="2406968"/>
                      <a:pt x="2367129" y="2380297"/>
                    </a:cubicBezTo>
                    <a:lnTo>
                      <a:pt x="2367129" y="1729740"/>
                    </a:lnTo>
                    <a:cubicBezTo>
                      <a:pt x="2367129" y="1704022"/>
                      <a:pt x="2346173" y="1682115"/>
                      <a:pt x="2319504" y="1682115"/>
                    </a:cubicBezTo>
                    <a:close/>
                    <a:moveTo>
                      <a:pt x="2018513" y="1682115"/>
                    </a:moveTo>
                    <a:lnTo>
                      <a:pt x="1771816" y="1682115"/>
                    </a:lnTo>
                    <a:lnTo>
                      <a:pt x="1771816" y="1442085"/>
                    </a:lnTo>
                    <a:cubicBezTo>
                      <a:pt x="1771816" y="1374458"/>
                      <a:pt x="1827061" y="1318260"/>
                      <a:pt x="1895641" y="1318260"/>
                    </a:cubicBezTo>
                    <a:cubicBezTo>
                      <a:pt x="1964221" y="1318260"/>
                      <a:pt x="2019466" y="1373505"/>
                      <a:pt x="2019466" y="1442085"/>
                    </a:cubicBezTo>
                    <a:lnTo>
                      <a:pt x="2019466" y="1682115"/>
                    </a:lnTo>
                    <a:close/>
                    <a:moveTo>
                      <a:pt x="1001243" y="2359343"/>
                    </a:moveTo>
                    <a:cubicBezTo>
                      <a:pt x="99226" y="1985010"/>
                      <a:pt x="104941" y="1439228"/>
                      <a:pt x="105893" y="1414462"/>
                    </a:cubicBezTo>
                    <a:lnTo>
                      <a:pt x="105893" y="530543"/>
                    </a:lnTo>
                    <a:cubicBezTo>
                      <a:pt x="500228" y="519112"/>
                      <a:pt x="841223" y="264795"/>
                      <a:pt x="1001243" y="121920"/>
                    </a:cubicBezTo>
                    <a:cubicBezTo>
                      <a:pt x="1161263" y="263843"/>
                      <a:pt x="1502258" y="517207"/>
                      <a:pt x="1896593" y="529590"/>
                    </a:cubicBezTo>
                    <a:lnTo>
                      <a:pt x="1896593" y="1222058"/>
                    </a:lnTo>
                    <a:cubicBezTo>
                      <a:pt x="1895641" y="1222058"/>
                      <a:pt x="1895641" y="1222058"/>
                      <a:pt x="1894688" y="1222058"/>
                    </a:cubicBezTo>
                    <a:cubicBezTo>
                      <a:pt x="1773721" y="1222058"/>
                      <a:pt x="1675613" y="1320165"/>
                      <a:pt x="1675613" y="1441133"/>
                    </a:cubicBezTo>
                    <a:lnTo>
                      <a:pt x="1675613" y="1682115"/>
                    </a:lnTo>
                    <a:lnTo>
                      <a:pt x="1469873" y="1682115"/>
                    </a:lnTo>
                    <a:cubicBezTo>
                      <a:pt x="1443204" y="1682115"/>
                      <a:pt x="1422248" y="1703070"/>
                      <a:pt x="1422248" y="1729740"/>
                    </a:cubicBezTo>
                    <a:lnTo>
                      <a:pt x="1422248" y="2131695"/>
                    </a:lnTo>
                    <a:cubicBezTo>
                      <a:pt x="1303186" y="2216468"/>
                      <a:pt x="1158406" y="2294572"/>
                      <a:pt x="1001243" y="2359343"/>
                    </a:cubicBezTo>
                    <a:close/>
                    <a:moveTo>
                      <a:pt x="2271879" y="2331720"/>
                    </a:moveTo>
                    <a:lnTo>
                      <a:pt x="1518451" y="2331720"/>
                    </a:lnTo>
                    <a:lnTo>
                      <a:pt x="1518451" y="1777365"/>
                    </a:lnTo>
                    <a:lnTo>
                      <a:pt x="2271879" y="1777365"/>
                    </a:lnTo>
                    <a:lnTo>
                      <a:pt x="2271879" y="233172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 name="Freeform 40">
                <a:extLst>
                  <a:ext uri="{FF2B5EF4-FFF2-40B4-BE49-F238E27FC236}">
                    <a16:creationId xmlns:a16="http://schemas.microsoft.com/office/drawing/2014/main" id="{DAEE7DB6-828D-86E5-D9C0-1CE8750B1ACC}"/>
                  </a:ext>
                </a:extLst>
              </p:cNvPr>
              <p:cNvSpPr/>
              <p:nvPr/>
            </p:nvSpPr>
            <p:spPr>
              <a:xfrm>
                <a:off x="5207184" y="3261974"/>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1 w 152212"/>
                  <a:gd name="connsiteY3" fmla="*/ 73681 h 261323"/>
                  <a:gd name="connsiteX4" fmla="*/ 45853 w 152212"/>
                  <a:gd name="connsiteY4" fmla="*/ 140356 h 261323"/>
                  <a:gd name="connsiteX5" fmla="*/ 2038 w 152212"/>
                  <a:gd name="connsiteY5" fmla="*/ 229891 h 261323"/>
                  <a:gd name="connsiteX6" fmla="*/ 22041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1" y="127973"/>
                      <a:pt x="156343" y="94636"/>
                      <a:pt x="148723" y="57488"/>
                    </a:cubicBezTo>
                    <a:cubicBezTo>
                      <a:pt x="143008" y="28913"/>
                      <a:pt x="119196" y="6054"/>
                      <a:pt x="90621" y="1291"/>
                    </a:cubicBezTo>
                    <a:cubicBezTo>
                      <a:pt x="43948" y="-7281"/>
                      <a:pt x="2991" y="27961"/>
                      <a:pt x="2991" y="73681"/>
                    </a:cubicBezTo>
                    <a:cubicBezTo>
                      <a:pt x="2991" y="103208"/>
                      <a:pt x="20136" y="128926"/>
                      <a:pt x="45853" y="140356"/>
                    </a:cubicBezTo>
                    <a:lnTo>
                      <a:pt x="2038" y="229891"/>
                    </a:lnTo>
                    <a:cubicBezTo>
                      <a:pt x="-4629" y="244179"/>
                      <a:pt x="5848" y="261323"/>
                      <a:pt x="22041"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59318644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a:extLst>
              <a:ext uri="{28A0092B-C50C-407E-A947-70E740481C1C}">
                <a14:useLocalDpi xmlns:a14="http://schemas.microsoft.com/office/drawing/2010/main" val="0"/>
              </a:ext>
            </a:extLst>
          </a:blip>
          <a:srcRect t="19760" r="8297" b="11462"/>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0"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86369"/>
          </a:xfrm>
        </p:spPr>
        <p:txBody>
          <a:bodyPr rtlCol="0"/>
          <a:lstStyle/>
          <a:p>
            <a:pPr rtl="0"/>
            <a:r>
              <a:rPr lang="ja-jp" dirty="0">
                <a:solidFill>
                  <a:schemeClr val="bg1"/>
                </a:solidFill>
                <a:ea typeface="Meiryo" panose="020B0604030504040204" pitchFamily="34" charset="-128"/>
              </a:rPr>
              <a:t>製造/生産エンジニアの</a:t>
            </a:r>
            <a:br>
              <a:rPr lang="en-US" altLang="ja-JP" dirty="0">
                <a:solidFill>
                  <a:schemeClr val="bg1"/>
                </a:solidFill>
                <a:ea typeface="Meiryo" panose="020B0604030504040204" pitchFamily="34" charset="-128"/>
              </a:rPr>
            </a:br>
            <a:r>
              <a:rPr lang="ja-jp" dirty="0">
                <a:solidFill>
                  <a:schemeClr val="bg1"/>
                </a:solidFill>
                <a:ea typeface="Meiryo" panose="020B0604030504040204" pitchFamily="34" charset="-128"/>
              </a:rPr>
              <a:t>現在のスキル</a:t>
            </a: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402527"/>
            <a:ext cx="5513389" cy="492443"/>
          </a:xfrm>
          <a:prstGeom prst="rect">
            <a:avLst/>
          </a:prstGeom>
          <a:noFill/>
        </p:spPr>
        <p:txBody>
          <a:bodyPr wrap="square" lIns="0" tIns="0" rIns="0" bIns="0" rtlCol="0" anchor="t">
            <a:spAutoFit/>
          </a:bodyPr>
          <a:lstStyle/>
          <a:p>
            <a:pPr marL="0" lvl="1" rtl="0">
              <a:spcAft>
                <a:spcPts val="600"/>
              </a:spcAft>
              <a:buClr>
                <a:schemeClr val="tx2"/>
              </a:buClr>
            </a:pPr>
            <a:r>
              <a:rPr lang="ja-jp" sz="1600" b="1" dirty="0">
                <a:solidFill>
                  <a:schemeClr val="bg1"/>
                </a:solidFill>
                <a:ea typeface="Meiryo" panose="020B0604030504040204" pitchFamily="34" charset="-128"/>
                <a:cs typeface="Arial"/>
              </a:rPr>
              <a:t>製造/生産エンジニアは現在、高度な製造技術やプロセスの導入と改善を進めています。 </a:t>
            </a: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4197699" cy="199285"/>
            <a:chOff x="374301" y="2228965"/>
            <a:chExt cx="4197699" cy="199285"/>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387564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altLang="en-US"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リーン生産（プロセス管理の徹底した効率化）</a:t>
              </a:r>
              <a:endPar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endParaRP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9285"/>
            <a:chOff x="374301" y="2766666"/>
            <a:chExt cx="2886425" cy="199285"/>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プロセスの改善</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9285"/>
            <a:chOff x="374301" y="3288692"/>
            <a:chExt cx="2886425" cy="199285"/>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品質管理</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9285"/>
            <a:chOff x="374301" y="3810470"/>
            <a:chExt cx="2886425" cy="199285"/>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CAD/CAM シミュレーション </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199285"/>
            <a:chOff x="374301" y="4332743"/>
            <a:chExt cx="2886425" cy="199285"/>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解析ソフトウェア</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399095482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5420" r="16335" b="9085"/>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786369"/>
          </a:xfrm>
        </p:spPr>
        <p:txBody>
          <a:bodyPr rtlCol="0"/>
          <a:lstStyle/>
          <a:p>
            <a:pPr rtl="0"/>
            <a:r>
              <a:rPr lang="ja-jp" dirty="0">
                <a:solidFill>
                  <a:schemeClr val="bg1"/>
                </a:solidFill>
                <a:ea typeface="Meiryo" panose="020B0604030504040204" pitchFamily="34" charset="-128"/>
              </a:rPr>
              <a:t>製造/生産エンジニアの</a:t>
            </a:r>
            <a:br>
              <a:rPr lang="en-US" altLang="ja-JP" dirty="0">
                <a:solidFill>
                  <a:schemeClr val="bg1"/>
                </a:solidFill>
                <a:ea typeface="Meiryo" panose="020B0604030504040204" pitchFamily="34" charset="-128"/>
              </a:rPr>
            </a:br>
            <a:r>
              <a:rPr lang="ja-jp" dirty="0">
                <a:solidFill>
                  <a:schemeClr val="bg1"/>
                </a:solidFill>
                <a:ea typeface="Meiryo" panose="020B0604030504040204" pitchFamily="34" charset="-128"/>
              </a:rPr>
              <a:t>将来的なスキル</a:t>
            </a: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54573"/>
            <a:ext cx="6511926" cy="1231106"/>
          </a:xfrm>
          <a:prstGeom prst="rect">
            <a:avLst/>
          </a:prstGeom>
          <a:noFill/>
        </p:spPr>
        <p:txBody>
          <a:bodyPr wrap="square" lIns="0" tIns="0" rIns="0" bIns="0" rtlCol="0" anchor="t">
            <a:spAutoFit/>
          </a:bodyPr>
          <a:lstStyle/>
          <a:p>
            <a:pPr marL="0" lvl="1" rtl="0">
              <a:spcAft>
                <a:spcPts val="600"/>
              </a:spcAft>
              <a:buClr>
                <a:schemeClr val="tx2"/>
              </a:buClr>
            </a:pPr>
            <a:r>
              <a:rPr lang="ja-jp" sz="1600" b="1" dirty="0">
                <a:solidFill>
                  <a:schemeClr val="bg1"/>
                </a:solidFill>
                <a:ea typeface="Meiryo" panose="020B0604030504040204" pitchFamily="34" charset="-128"/>
                <a:cs typeface="Arial"/>
              </a:rPr>
              <a:t>製造/生産エンジニアは将来的に、</a:t>
            </a:r>
            <a:r>
              <a:rPr lang="ja-JP" altLang="en-US" sz="1600" b="1" dirty="0">
                <a:solidFill>
                  <a:schemeClr val="bg1"/>
                </a:solidFill>
                <a:ea typeface="Meiryo" panose="020B0604030504040204" pitchFamily="34" charset="-128"/>
                <a:cs typeface="Arial"/>
              </a:rPr>
              <a:t>既存のプロセスを改善し、先端的な製造技術やプロセスを導入</a:t>
            </a:r>
            <a:r>
              <a:rPr lang="ja-jp" sz="1600" b="1" dirty="0">
                <a:solidFill>
                  <a:schemeClr val="bg1"/>
                </a:solidFill>
                <a:ea typeface="Meiryo" panose="020B0604030504040204" pitchFamily="34" charset="-128"/>
                <a:cs typeface="Arial"/>
              </a:rPr>
              <a:t>する戦略的な取り組みを主導します。</a:t>
            </a:r>
            <a:r>
              <a:rPr lang="ja-JP" altLang="en-US" sz="1600" b="1" dirty="0">
                <a:solidFill>
                  <a:schemeClr val="bg1"/>
                </a:solidFill>
                <a:ea typeface="Meiryo" panose="020B0604030504040204" pitchFamily="34" charset="-128"/>
                <a:cs typeface="Arial"/>
              </a:rPr>
              <a:t>　　</a:t>
            </a:r>
            <a:r>
              <a:rPr lang="ja-jp" sz="1600" b="1" dirty="0">
                <a:solidFill>
                  <a:schemeClr val="bg1"/>
                </a:solidFill>
                <a:ea typeface="Meiryo" panose="020B0604030504040204" pitchFamily="34" charset="-128"/>
                <a:cs typeface="Arial"/>
              </a:rPr>
              <a:t>AI/ML などのテクノロジーを活用して自動化の精度を高め、</a:t>
            </a:r>
            <a:r>
              <a:rPr lang="ja-JP" altLang="en-US" sz="1600" b="1" dirty="0">
                <a:solidFill>
                  <a:schemeClr val="bg1"/>
                </a:solidFill>
                <a:ea typeface="Meiryo" panose="020B0604030504040204" pitchFamily="34" charset="-128"/>
                <a:cs typeface="Arial"/>
              </a:rPr>
              <a:t>より生産性が向上するスマート化した</a:t>
            </a:r>
            <a:r>
              <a:rPr lang="ja-jp" sz="1600" b="1" dirty="0">
                <a:solidFill>
                  <a:schemeClr val="bg1"/>
                </a:solidFill>
                <a:ea typeface="Meiryo" panose="020B0604030504040204" pitchFamily="34" charset="-128"/>
                <a:cs typeface="Arial"/>
              </a:rPr>
              <a:t>製造手法</a:t>
            </a:r>
            <a:r>
              <a:rPr lang="ja-JP" altLang="en-US" sz="1600" b="1" dirty="0">
                <a:solidFill>
                  <a:schemeClr val="bg1"/>
                </a:solidFill>
                <a:ea typeface="Meiryo" panose="020B0604030504040204" pitchFamily="34" charset="-128"/>
                <a:cs typeface="Arial"/>
              </a:rPr>
              <a:t>への</a:t>
            </a:r>
            <a:r>
              <a:rPr lang="ja-jp" sz="1600" b="1" dirty="0">
                <a:solidFill>
                  <a:schemeClr val="bg1"/>
                </a:solidFill>
                <a:ea typeface="Meiryo" panose="020B0604030504040204" pitchFamily="34" charset="-128"/>
                <a:cs typeface="Arial"/>
              </a:rPr>
              <a:t>適応方法を決定する役割を担います。</a:t>
            </a:r>
          </a:p>
        </p:txBody>
      </p:sp>
      <p:grpSp>
        <p:nvGrpSpPr>
          <p:cNvPr id="47" name="Group 46">
            <a:extLst>
              <a:ext uri="{FF2B5EF4-FFF2-40B4-BE49-F238E27FC236}">
                <a16:creationId xmlns:a16="http://schemas.microsoft.com/office/drawing/2014/main" id="{E1311178-E082-371D-5F44-5D9811831C6F}"/>
              </a:ext>
            </a:extLst>
          </p:cNvPr>
          <p:cNvGrpSpPr/>
          <p:nvPr/>
        </p:nvGrpSpPr>
        <p:grpSpPr>
          <a:xfrm>
            <a:off x="374301" y="2602005"/>
            <a:ext cx="3086351" cy="2107823"/>
            <a:chOff x="374301" y="2424205"/>
            <a:chExt cx="3086351" cy="2107823"/>
          </a:xfrm>
        </p:grpSpPr>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3086351" cy="199285"/>
              <a:chOff x="374301" y="2228965"/>
              <a:chExt cx="3086351" cy="199285"/>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764300"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ロボティクス/コボティクス</a:t>
                </a:r>
                <a:endParaRPr kumimoji="0" lang="en-US"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endParaRP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3086351" cy="199285"/>
              <a:chOff x="374301" y="2766666"/>
              <a:chExt cx="3086351" cy="199285"/>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764300"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積層造形とハイブリッド製造</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3086351" cy="199285"/>
              <a:chOff x="374301" y="3288692"/>
              <a:chExt cx="3086351" cy="199285"/>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764300"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スマート製造の実践技術</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3086351" cy="199285"/>
              <a:chOff x="374301" y="3810470"/>
              <a:chExt cx="3086351" cy="199285"/>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764300"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デジタル ツイン</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3086351" cy="199285"/>
              <a:chOff x="374301" y="4332743"/>
              <a:chExt cx="3086351" cy="199285"/>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764300"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生産データの解析</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grpSp>
        <p:nvGrpSpPr>
          <p:cNvPr id="48" name="Group 47">
            <a:extLst>
              <a:ext uri="{FF2B5EF4-FFF2-40B4-BE49-F238E27FC236}">
                <a16:creationId xmlns:a16="http://schemas.microsoft.com/office/drawing/2014/main" id="{84F3D7CD-3C60-ECD6-3BAB-47DB89D9B632}"/>
              </a:ext>
            </a:extLst>
          </p:cNvPr>
          <p:cNvGrpSpPr/>
          <p:nvPr/>
        </p:nvGrpSpPr>
        <p:grpSpPr>
          <a:xfrm>
            <a:off x="3957078" y="2602005"/>
            <a:ext cx="3333659" cy="2107823"/>
            <a:chOff x="374301" y="2424205"/>
            <a:chExt cx="3333659" cy="2107823"/>
          </a:xfrm>
        </p:grpSpPr>
        <p:grpSp>
          <p:nvGrpSpPr>
            <p:cNvPr id="49" name="Group 48">
              <a:extLst>
                <a:ext uri="{FF2B5EF4-FFF2-40B4-BE49-F238E27FC236}">
                  <a16:creationId xmlns:a16="http://schemas.microsoft.com/office/drawing/2014/main" id="{B95B6DC0-AE22-942E-D8D8-DC870E1F494C}"/>
                </a:ext>
              </a:extLst>
            </p:cNvPr>
            <p:cNvGrpSpPr/>
            <p:nvPr/>
          </p:nvGrpSpPr>
          <p:grpSpPr>
            <a:xfrm>
              <a:off x="374301" y="2424205"/>
              <a:ext cx="2886425" cy="199285"/>
              <a:chOff x="374301" y="2228965"/>
              <a:chExt cx="2886425" cy="199285"/>
            </a:xfrm>
          </p:grpSpPr>
          <p:sp>
            <p:nvSpPr>
              <p:cNvPr id="70" name="TextBox 69">
                <a:extLst>
                  <a:ext uri="{FF2B5EF4-FFF2-40B4-BE49-F238E27FC236}">
                    <a16:creationId xmlns:a16="http://schemas.microsoft.com/office/drawing/2014/main" id="{31C2C43D-EFB6-1A68-B1BF-ECA0A1EDFBAA}"/>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AR/VR ツール</a:t>
                </a:r>
              </a:p>
            </p:txBody>
          </p:sp>
          <p:grpSp>
            <p:nvGrpSpPr>
              <p:cNvPr id="71" name="Group 70">
                <a:extLst>
                  <a:ext uri="{FF2B5EF4-FFF2-40B4-BE49-F238E27FC236}">
                    <a16:creationId xmlns:a16="http://schemas.microsoft.com/office/drawing/2014/main" id="{593842F7-1099-240B-DD7A-F7A45D405BFF}"/>
                  </a:ext>
                </a:extLst>
              </p:cNvPr>
              <p:cNvGrpSpPr/>
              <p:nvPr/>
            </p:nvGrpSpPr>
            <p:grpSpPr>
              <a:xfrm>
                <a:off x="374301" y="2234287"/>
                <a:ext cx="182880" cy="183255"/>
                <a:chOff x="5072063" y="2164880"/>
                <a:chExt cx="182880" cy="183255"/>
              </a:xfrm>
            </p:grpSpPr>
            <p:sp>
              <p:nvSpPr>
                <p:cNvPr id="72" name="Freeform 257">
                  <a:extLst>
                    <a:ext uri="{FF2B5EF4-FFF2-40B4-BE49-F238E27FC236}">
                      <a16:creationId xmlns:a16="http://schemas.microsoft.com/office/drawing/2014/main" id="{D74A4B1C-EBDA-F899-D8BC-E0F9BAFC03E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73" name="Freeform 258">
                  <a:extLst>
                    <a:ext uri="{FF2B5EF4-FFF2-40B4-BE49-F238E27FC236}">
                      <a16:creationId xmlns:a16="http://schemas.microsoft.com/office/drawing/2014/main" id="{B00F1D89-6116-4C12-D0DD-45EA91AFEAC1}"/>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0" name="Group 49">
              <a:extLst>
                <a:ext uri="{FF2B5EF4-FFF2-40B4-BE49-F238E27FC236}">
                  <a16:creationId xmlns:a16="http://schemas.microsoft.com/office/drawing/2014/main" id="{0B3795BA-2296-FF36-C9C2-53DDD9147802}"/>
                </a:ext>
              </a:extLst>
            </p:cNvPr>
            <p:cNvGrpSpPr/>
            <p:nvPr/>
          </p:nvGrpSpPr>
          <p:grpSpPr>
            <a:xfrm>
              <a:off x="374301" y="2901339"/>
              <a:ext cx="2886425" cy="199285"/>
              <a:chOff x="374301" y="2766666"/>
              <a:chExt cx="2886425" cy="199285"/>
            </a:xfrm>
          </p:grpSpPr>
          <p:sp>
            <p:nvSpPr>
              <p:cNvPr id="66" name="TextBox 65">
                <a:extLst>
                  <a:ext uri="{FF2B5EF4-FFF2-40B4-BE49-F238E27FC236}">
                    <a16:creationId xmlns:a16="http://schemas.microsoft.com/office/drawing/2014/main" id="{64B9E74A-3C30-23ED-C54A-34CE09C1195B}"/>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統合された CAD/CAM</a:t>
                </a:r>
              </a:p>
            </p:txBody>
          </p:sp>
          <p:grpSp>
            <p:nvGrpSpPr>
              <p:cNvPr id="67" name="Group 66">
                <a:extLst>
                  <a:ext uri="{FF2B5EF4-FFF2-40B4-BE49-F238E27FC236}">
                    <a16:creationId xmlns:a16="http://schemas.microsoft.com/office/drawing/2014/main" id="{8B52AC63-82D7-12C9-6379-7A7432708435}"/>
                  </a:ext>
                </a:extLst>
              </p:cNvPr>
              <p:cNvGrpSpPr/>
              <p:nvPr/>
            </p:nvGrpSpPr>
            <p:grpSpPr>
              <a:xfrm>
                <a:off x="374301" y="2771988"/>
                <a:ext cx="182880" cy="183255"/>
                <a:chOff x="5072063" y="2164880"/>
                <a:chExt cx="182880" cy="183255"/>
              </a:xfrm>
            </p:grpSpPr>
            <p:sp>
              <p:nvSpPr>
                <p:cNvPr id="68" name="Freeform 257">
                  <a:extLst>
                    <a:ext uri="{FF2B5EF4-FFF2-40B4-BE49-F238E27FC236}">
                      <a16:creationId xmlns:a16="http://schemas.microsoft.com/office/drawing/2014/main" id="{D071AC68-C64B-39F4-A1D2-4408E370B450}"/>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9" name="Freeform 258">
                  <a:extLst>
                    <a:ext uri="{FF2B5EF4-FFF2-40B4-BE49-F238E27FC236}">
                      <a16:creationId xmlns:a16="http://schemas.microsoft.com/office/drawing/2014/main" id="{CD9C4BB5-8893-5B60-D039-AED8AF7BB7D5}"/>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1" name="Group 50">
              <a:extLst>
                <a:ext uri="{FF2B5EF4-FFF2-40B4-BE49-F238E27FC236}">
                  <a16:creationId xmlns:a16="http://schemas.microsoft.com/office/drawing/2014/main" id="{50B3ED0A-FC36-8875-FBDF-0F609A1B9768}"/>
                </a:ext>
              </a:extLst>
            </p:cNvPr>
            <p:cNvGrpSpPr/>
            <p:nvPr/>
          </p:nvGrpSpPr>
          <p:grpSpPr>
            <a:xfrm>
              <a:off x="374301" y="3378473"/>
              <a:ext cx="2886425" cy="199285"/>
              <a:chOff x="374301" y="3288692"/>
              <a:chExt cx="2886425" cy="199285"/>
            </a:xfrm>
          </p:grpSpPr>
          <p:sp>
            <p:nvSpPr>
              <p:cNvPr id="62" name="TextBox 61">
                <a:extLst>
                  <a:ext uri="{FF2B5EF4-FFF2-40B4-BE49-F238E27FC236}">
                    <a16:creationId xmlns:a16="http://schemas.microsoft.com/office/drawing/2014/main" id="{C21AC8B7-7540-056F-8C25-13A1930CD2A6}"/>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CNC 機械加工</a:t>
                </a:r>
              </a:p>
            </p:txBody>
          </p:sp>
          <p:grpSp>
            <p:nvGrpSpPr>
              <p:cNvPr id="63" name="Group 62">
                <a:extLst>
                  <a:ext uri="{FF2B5EF4-FFF2-40B4-BE49-F238E27FC236}">
                    <a16:creationId xmlns:a16="http://schemas.microsoft.com/office/drawing/2014/main" id="{73EC2375-6EC4-A5F7-0978-EC6C2F4647B3}"/>
                  </a:ext>
                </a:extLst>
              </p:cNvPr>
              <p:cNvGrpSpPr/>
              <p:nvPr/>
            </p:nvGrpSpPr>
            <p:grpSpPr>
              <a:xfrm>
                <a:off x="374301" y="3294014"/>
                <a:ext cx="182880" cy="183255"/>
                <a:chOff x="5072063" y="2164880"/>
                <a:chExt cx="182880" cy="183255"/>
              </a:xfrm>
            </p:grpSpPr>
            <p:sp>
              <p:nvSpPr>
                <p:cNvPr id="64" name="Freeform 257">
                  <a:extLst>
                    <a:ext uri="{FF2B5EF4-FFF2-40B4-BE49-F238E27FC236}">
                      <a16:creationId xmlns:a16="http://schemas.microsoft.com/office/drawing/2014/main" id="{42EC5671-6089-1DB7-3951-588974B253A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5" name="Freeform 258">
                  <a:extLst>
                    <a:ext uri="{FF2B5EF4-FFF2-40B4-BE49-F238E27FC236}">
                      <a16:creationId xmlns:a16="http://schemas.microsoft.com/office/drawing/2014/main" id="{F7FA25AE-2429-3B81-35B1-89A917C00303}"/>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2" name="Group 51">
              <a:extLst>
                <a:ext uri="{FF2B5EF4-FFF2-40B4-BE49-F238E27FC236}">
                  <a16:creationId xmlns:a16="http://schemas.microsoft.com/office/drawing/2014/main" id="{C5818DB6-5A76-8876-F7D7-619839A7D437}"/>
                </a:ext>
              </a:extLst>
            </p:cNvPr>
            <p:cNvGrpSpPr/>
            <p:nvPr/>
          </p:nvGrpSpPr>
          <p:grpSpPr>
            <a:xfrm>
              <a:off x="374301" y="3855607"/>
              <a:ext cx="3333659" cy="199285"/>
              <a:chOff x="374301" y="3810470"/>
              <a:chExt cx="3333659" cy="199285"/>
            </a:xfrm>
          </p:grpSpPr>
          <p:sp>
            <p:nvSpPr>
              <p:cNvPr id="58" name="TextBox 57">
                <a:extLst>
                  <a:ext uri="{FF2B5EF4-FFF2-40B4-BE49-F238E27FC236}">
                    <a16:creationId xmlns:a16="http://schemas.microsoft.com/office/drawing/2014/main" id="{DE373ED1-D6EF-51D7-F45C-3C35DBD5BE4D}"/>
                  </a:ext>
                </a:extLst>
              </p:cNvPr>
              <p:cNvSpPr txBox="1"/>
              <p:nvPr/>
            </p:nvSpPr>
            <p:spPr>
              <a:xfrm>
                <a:off x="696352" y="3810470"/>
                <a:ext cx="301160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サイバーセキュリティ</a:t>
                </a:r>
              </a:p>
            </p:txBody>
          </p:sp>
          <p:grpSp>
            <p:nvGrpSpPr>
              <p:cNvPr id="59" name="Group 58">
                <a:extLst>
                  <a:ext uri="{FF2B5EF4-FFF2-40B4-BE49-F238E27FC236}">
                    <a16:creationId xmlns:a16="http://schemas.microsoft.com/office/drawing/2014/main" id="{87CE65AE-4B87-2062-336D-0E258DCC94CF}"/>
                  </a:ext>
                </a:extLst>
              </p:cNvPr>
              <p:cNvGrpSpPr/>
              <p:nvPr/>
            </p:nvGrpSpPr>
            <p:grpSpPr>
              <a:xfrm>
                <a:off x="374301" y="3815792"/>
                <a:ext cx="182880" cy="183255"/>
                <a:chOff x="5072063" y="2164880"/>
                <a:chExt cx="182880" cy="183255"/>
              </a:xfrm>
            </p:grpSpPr>
            <p:sp>
              <p:nvSpPr>
                <p:cNvPr id="60" name="Freeform 257">
                  <a:extLst>
                    <a:ext uri="{FF2B5EF4-FFF2-40B4-BE49-F238E27FC236}">
                      <a16:creationId xmlns:a16="http://schemas.microsoft.com/office/drawing/2014/main" id="{2905CCE0-4134-FE15-CDB9-389CD7FC1BD3}"/>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1" name="Freeform 258">
                  <a:extLst>
                    <a:ext uri="{FF2B5EF4-FFF2-40B4-BE49-F238E27FC236}">
                      <a16:creationId xmlns:a16="http://schemas.microsoft.com/office/drawing/2014/main" id="{B9CA795C-6022-1633-CFA3-39A652549FD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3" name="Group 52">
              <a:extLst>
                <a:ext uri="{FF2B5EF4-FFF2-40B4-BE49-F238E27FC236}">
                  <a16:creationId xmlns:a16="http://schemas.microsoft.com/office/drawing/2014/main" id="{4B6B03C8-E46B-83DF-4AB8-88A17DF772E6}"/>
                </a:ext>
              </a:extLst>
            </p:cNvPr>
            <p:cNvGrpSpPr/>
            <p:nvPr/>
          </p:nvGrpSpPr>
          <p:grpSpPr>
            <a:xfrm>
              <a:off x="374301" y="4332743"/>
              <a:ext cx="3333659" cy="199285"/>
              <a:chOff x="374301" y="4332743"/>
              <a:chExt cx="3333659" cy="199285"/>
            </a:xfrm>
          </p:grpSpPr>
          <p:sp>
            <p:nvSpPr>
              <p:cNvPr id="54" name="TextBox 53">
                <a:extLst>
                  <a:ext uri="{FF2B5EF4-FFF2-40B4-BE49-F238E27FC236}">
                    <a16:creationId xmlns:a16="http://schemas.microsoft.com/office/drawing/2014/main" id="{8E1A3729-62C5-E204-5C07-E4AF65B33AC0}"/>
                  </a:ext>
                </a:extLst>
              </p:cNvPr>
              <p:cNvSpPr txBox="1"/>
              <p:nvPr/>
            </p:nvSpPr>
            <p:spPr>
              <a:xfrm>
                <a:off x="696352" y="4332743"/>
                <a:ext cx="301160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IoT/クラウド プラットフォーム</a:t>
                </a:r>
              </a:p>
            </p:txBody>
          </p:sp>
          <p:grpSp>
            <p:nvGrpSpPr>
              <p:cNvPr id="55" name="Group 54">
                <a:extLst>
                  <a:ext uri="{FF2B5EF4-FFF2-40B4-BE49-F238E27FC236}">
                    <a16:creationId xmlns:a16="http://schemas.microsoft.com/office/drawing/2014/main" id="{52C7BE3F-3837-C85B-119E-70CB7121F2DB}"/>
                  </a:ext>
                </a:extLst>
              </p:cNvPr>
              <p:cNvGrpSpPr/>
              <p:nvPr/>
            </p:nvGrpSpPr>
            <p:grpSpPr>
              <a:xfrm>
                <a:off x="374301" y="4338065"/>
                <a:ext cx="182880" cy="183255"/>
                <a:chOff x="5072063" y="2164880"/>
                <a:chExt cx="182880" cy="183255"/>
              </a:xfrm>
            </p:grpSpPr>
            <p:sp>
              <p:nvSpPr>
                <p:cNvPr id="56" name="Freeform 257">
                  <a:extLst>
                    <a:ext uri="{FF2B5EF4-FFF2-40B4-BE49-F238E27FC236}">
                      <a16:creationId xmlns:a16="http://schemas.microsoft.com/office/drawing/2014/main" id="{EBA46E6D-B5D1-2856-BE29-2309917266D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57" name="Freeform 258">
                  <a:extLst>
                    <a:ext uri="{FF2B5EF4-FFF2-40B4-BE49-F238E27FC236}">
                      <a16:creationId xmlns:a16="http://schemas.microsoft.com/office/drawing/2014/main" id="{F462D28B-E0A1-A3A1-320C-3635BA9D048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spTree>
    <p:extLst>
      <p:ext uri="{BB962C8B-B14F-4D97-AF65-F5344CB8AC3E}">
        <p14:creationId xmlns:p14="http://schemas.microsoft.com/office/powerpoint/2010/main" val="358533027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D2E99BBF-5989-F831-AA8E-AA13FBBC3C31}"/>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 name="Rectangle 3">
            <a:extLst>
              <a:ext uri="{FF2B5EF4-FFF2-40B4-BE49-F238E27FC236}">
                <a16:creationId xmlns:a16="http://schemas.microsoft.com/office/drawing/2014/main" id="{A4E827A3-A675-B2A1-16AA-9860324D7094}"/>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18" name="Title 17">
            <a:extLst>
              <a:ext uri="{FF2B5EF4-FFF2-40B4-BE49-F238E27FC236}">
                <a16:creationId xmlns:a16="http://schemas.microsoft.com/office/drawing/2014/main" id="{1087BC72-6883-3404-2735-4C1C49307524}"/>
              </a:ext>
            </a:extLst>
          </p:cNvPr>
          <p:cNvSpPr>
            <a:spLocks noGrp="1"/>
          </p:cNvSpPr>
          <p:nvPr>
            <p:ph type="title"/>
          </p:nvPr>
        </p:nvSpPr>
        <p:spPr/>
        <p:txBody>
          <a:bodyPr rtlCol="0"/>
          <a:lstStyle/>
          <a:p>
            <a:pPr rtl="0"/>
            <a:r>
              <a:rPr lang="ja-jp">
                <a:solidFill>
                  <a:schemeClr val="bg1"/>
                </a:solidFill>
                <a:ea typeface="Meiryo" panose="020B0604030504040204" pitchFamily="34" charset="-128"/>
              </a:rPr>
              <a:t>CNC 機械オペレーター</a:t>
            </a:r>
          </a:p>
        </p:txBody>
      </p:sp>
      <p:grpSp>
        <p:nvGrpSpPr>
          <p:cNvPr id="11" name="Group 10">
            <a:extLst>
              <a:ext uri="{FF2B5EF4-FFF2-40B4-BE49-F238E27FC236}">
                <a16:creationId xmlns:a16="http://schemas.microsoft.com/office/drawing/2014/main" id="{F50ADB92-BA72-B35F-3B5B-B433015B09A1}"/>
              </a:ext>
            </a:extLst>
          </p:cNvPr>
          <p:cNvGrpSpPr/>
          <p:nvPr/>
        </p:nvGrpSpPr>
        <p:grpSpPr>
          <a:xfrm>
            <a:off x="3161257" y="1167016"/>
            <a:ext cx="2821485" cy="2684863"/>
            <a:chOff x="3571875" y="1619250"/>
            <a:chExt cx="2000535" cy="1903666"/>
          </a:xfrm>
        </p:grpSpPr>
        <p:sp>
          <p:nvSpPr>
            <p:cNvPr id="6" name="Freeform: Shape 5">
              <a:extLst>
                <a:ext uri="{FF2B5EF4-FFF2-40B4-BE49-F238E27FC236}">
                  <a16:creationId xmlns:a16="http://schemas.microsoft.com/office/drawing/2014/main" id="{203A0301-93E4-3E9B-454B-8CF99E2FCE6A}"/>
                </a:ext>
              </a:extLst>
            </p:cNvPr>
            <p:cNvSpPr/>
            <p:nvPr/>
          </p:nvSpPr>
          <p:spPr>
            <a:xfrm>
              <a:off x="3986021" y="2942844"/>
              <a:ext cx="1172241" cy="580072"/>
            </a:xfrm>
            <a:custGeom>
              <a:avLst/>
              <a:gdLst>
                <a:gd name="connsiteX0" fmla="*/ 421481 w 1172241"/>
                <a:gd name="connsiteY0" fmla="*/ 0 h 580072"/>
                <a:gd name="connsiteX1" fmla="*/ 0 w 1172241"/>
                <a:gd name="connsiteY1" fmla="*/ 580072 h 580072"/>
                <a:gd name="connsiteX2" fmla="*/ 1172242 w 1172241"/>
                <a:gd name="connsiteY2" fmla="*/ 580072 h 580072"/>
                <a:gd name="connsiteX3" fmla="*/ 750761 w 1172241"/>
                <a:gd name="connsiteY3" fmla="*/ 0 h 580072"/>
                <a:gd name="connsiteX4" fmla="*/ 421481 w 1172241"/>
                <a:gd name="connsiteY4" fmla="*/ 0 h 580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241" h="580072">
                  <a:moveTo>
                    <a:pt x="421481" y="0"/>
                  </a:moveTo>
                  <a:lnTo>
                    <a:pt x="0" y="580072"/>
                  </a:lnTo>
                  <a:lnTo>
                    <a:pt x="1172242" y="580072"/>
                  </a:lnTo>
                  <a:lnTo>
                    <a:pt x="750761" y="0"/>
                  </a:lnTo>
                  <a:lnTo>
                    <a:pt x="421481" y="0"/>
                  </a:lnTo>
                  <a:close/>
                </a:path>
              </a:pathLst>
            </a:custGeom>
            <a:solidFill>
              <a:schemeClr val="accent4"/>
            </a:solidFill>
            <a:ln w="0"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7" name="Freeform: Shape 6">
              <a:extLst>
                <a:ext uri="{FF2B5EF4-FFF2-40B4-BE49-F238E27FC236}">
                  <a16:creationId xmlns:a16="http://schemas.microsoft.com/office/drawing/2014/main" id="{79674BB6-6CF7-60D2-20FE-2A928E23A2CE}"/>
                </a:ext>
              </a:extLst>
            </p:cNvPr>
            <p:cNvSpPr/>
            <p:nvPr/>
          </p:nvSpPr>
          <p:spPr>
            <a:xfrm>
              <a:off x="4788122" y="2370867"/>
              <a:ext cx="784288" cy="1116425"/>
            </a:xfrm>
            <a:custGeom>
              <a:avLst/>
              <a:gdLst>
                <a:gd name="connsiteX0" fmla="*/ 0 w 784288"/>
                <a:gd name="connsiteY0" fmla="*/ 536353 h 1116425"/>
                <a:gd name="connsiteX1" fmla="*/ 421481 w 784288"/>
                <a:gd name="connsiteY1" fmla="*/ 1116425 h 1116425"/>
                <a:gd name="connsiteX2" fmla="*/ 784288 w 784288"/>
                <a:gd name="connsiteY2" fmla="*/ 0 h 1116425"/>
                <a:gd name="connsiteX3" fmla="*/ 102298 w 784288"/>
                <a:gd name="connsiteY3" fmla="*/ 221551 h 1116425"/>
                <a:gd name="connsiteX4" fmla="*/ 0 w 784288"/>
                <a:gd name="connsiteY4" fmla="*/ 536353 h 111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288" h="1116425">
                  <a:moveTo>
                    <a:pt x="0" y="536353"/>
                  </a:moveTo>
                  <a:lnTo>
                    <a:pt x="421481" y="1116425"/>
                  </a:lnTo>
                  <a:lnTo>
                    <a:pt x="784288" y="0"/>
                  </a:lnTo>
                  <a:lnTo>
                    <a:pt x="102298" y="221551"/>
                  </a:lnTo>
                  <a:lnTo>
                    <a:pt x="0" y="536353"/>
                  </a:lnTo>
                  <a:close/>
                </a:path>
              </a:pathLst>
            </a:custGeom>
            <a:solidFill>
              <a:schemeClr val="accent3"/>
            </a:solidFill>
            <a:ln w="0"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8" name="Freeform: Shape 7">
              <a:extLst>
                <a:ext uri="{FF2B5EF4-FFF2-40B4-BE49-F238E27FC236}">
                  <a16:creationId xmlns:a16="http://schemas.microsoft.com/office/drawing/2014/main" id="{0D5548BD-4557-E7AB-F119-C193A900B002}"/>
                </a:ext>
              </a:extLst>
            </p:cNvPr>
            <p:cNvSpPr/>
            <p:nvPr/>
          </p:nvSpPr>
          <p:spPr>
            <a:xfrm>
              <a:off x="4603432" y="1619250"/>
              <a:ext cx="951737" cy="913066"/>
            </a:xfrm>
            <a:custGeom>
              <a:avLst/>
              <a:gdLst>
                <a:gd name="connsiteX0" fmla="*/ 269748 w 951737"/>
                <a:gd name="connsiteY0" fmla="*/ 913067 h 913066"/>
                <a:gd name="connsiteX1" fmla="*/ 951738 w 951737"/>
                <a:gd name="connsiteY1" fmla="*/ 691515 h 913066"/>
                <a:gd name="connsiteX2" fmla="*/ 0 w 951737"/>
                <a:gd name="connsiteY2" fmla="*/ 0 h 913066"/>
                <a:gd name="connsiteX3" fmla="*/ 0 w 951737"/>
                <a:gd name="connsiteY3" fmla="*/ 717042 h 913066"/>
                <a:gd name="connsiteX4" fmla="*/ 269748 w 951737"/>
                <a:gd name="connsiteY4" fmla="*/ 913067 h 9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737" h="913066">
                  <a:moveTo>
                    <a:pt x="269748" y="913067"/>
                  </a:moveTo>
                  <a:lnTo>
                    <a:pt x="951738" y="691515"/>
                  </a:lnTo>
                  <a:lnTo>
                    <a:pt x="0" y="0"/>
                  </a:lnTo>
                  <a:lnTo>
                    <a:pt x="0" y="717042"/>
                  </a:lnTo>
                  <a:lnTo>
                    <a:pt x="269748" y="913067"/>
                  </a:lnTo>
                  <a:close/>
                </a:path>
              </a:pathLst>
            </a:custGeom>
            <a:solidFill>
              <a:schemeClr val="accent2"/>
            </a:solidFill>
            <a:ln w="0"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9" name="Freeform: Shape 8">
              <a:extLst>
                <a:ext uri="{FF2B5EF4-FFF2-40B4-BE49-F238E27FC236}">
                  <a16:creationId xmlns:a16="http://schemas.microsoft.com/office/drawing/2014/main" id="{8A58EEE5-5124-6F64-B3CF-E43BE106502A}"/>
                </a:ext>
              </a:extLst>
            </p:cNvPr>
            <p:cNvSpPr/>
            <p:nvPr/>
          </p:nvSpPr>
          <p:spPr>
            <a:xfrm>
              <a:off x="3571875" y="2370867"/>
              <a:ext cx="784193" cy="1116425"/>
            </a:xfrm>
            <a:custGeom>
              <a:avLst/>
              <a:gdLst>
                <a:gd name="connsiteX0" fmla="*/ 681895 w 784193"/>
                <a:gd name="connsiteY0" fmla="*/ 221551 h 1116425"/>
                <a:gd name="connsiteX1" fmla="*/ 0 w 784193"/>
                <a:gd name="connsiteY1" fmla="*/ 0 h 1116425"/>
                <a:gd name="connsiteX2" fmla="*/ 362712 w 784193"/>
                <a:gd name="connsiteY2" fmla="*/ 1116425 h 1116425"/>
                <a:gd name="connsiteX3" fmla="*/ 784193 w 784193"/>
                <a:gd name="connsiteY3" fmla="*/ 536353 h 1116425"/>
                <a:gd name="connsiteX4" fmla="*/ 681895 w 784193"/>
                <a:gd name="connsiteY4" fmla="*/ 221551 h 1116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193" h="1116425">
                  <a:moveTo>
                    <a:pt x="681895" y="221551"/>
                  </a:moveTo>
                  <a:lnTo>
                    <a:pt x="0" y="0"/>
                  </a:lnTo>
                  <a:lnTo>
                    <a:pt x="362712" y="1116425"/>
                  </a:lnTo>
                  <a:lnTo>
                    <a:pt x="784193" y="536353"/>
                  </a:lnTo>
                  <a:lnTo>
                    <a:pt x="681895" y="221551"/>
                  </a:lnTo>
                  <a:close/>
                </a:path>
              </a:pathLst>
            </a:custGeom>
            <a:solidFill>
              <a:schemeClr val="accent5"/>
            </a:solidFill>
            <a:ln w="0"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10" name="Freeform: Shape 9">
              <a:extLst>
                <a:ext uri="{FF2B5EF4-FFF2-40B4-BE49-F238E27FC236}">
                  <a16:creationId xmlns:a16="http://schemas.microsoft.com/office/drawing/2014/main" id="{FEBA1E72-0A93-9EAE-CB1D-E3BDE4733710}"/>
                </a:ext>
              </a:extLst>
            </p:cNvPr>
            <p:cNvSpPr/>
            <p:nvPr/>
          </p:nvSpPr>
          <p:spPr>
            <a:xfrm>
              <a:off x="3589115" y="1619250"/>
              <a:ext cx="951738" cy="913066"/>
            </a:xfrm>
            <a:custGeom>
              <a:avLst/>
              <a:gdLst>
                <a:gd name="connsiteX0" fmla="*/ 951738 w 951738"/>
                <a:gd name="connsiteY0" fmla="*/ 717042 h 913066"/>
                <a:gd name="connsiteX1" fmla="*/ 951738 w 951738"/>
                <a:gd name="connsiteY1" fmla="*/ 0 h 913066"/>
                <a:gd name="connsiteX2" fmla="*/ 0 w 951738"/>
                <a:gd name="connsiteY2" fmla="*/ 691515 h 913066"/>
                <a:gd name="connsiteX3" fmla="*/ 681895 w 951738"/>
                <a:gd name="connsiteY3" fmla="*/ 913067 h 913066"/>
                <a:gd name="connsiteX4" fmla="*/ 951738 w 951738"/>
                <a:gd name="connsiteY4" fmla="*/ 717042 h 913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738" h="913066">
                  <a:moveTo>
                    <a:pt x="951738" y="717042"/>
                  </a:moveTo>
                  <a:lnTo>
                    <a:pt x="951738" y="0"/>
                  </a:lnTo>
                  <a:lnTo>
                    <a:pt x="0" y="691515"/>
                  </a:lnTo>
                  <a:lnTo>
                    <a:pt x="681895" y="913067"/>
                  </a:lnTo>
                  <a:lnTo>
                    <a:pt x="951738" y="717042"/>
                  </a:lnTo>
                  <a:close/>
                </a:path>
              </a:pathLst>
            </a:custGeom>
            <a:solidFill>
              <a:schemeClr val="accent1"/>
            </a:solidFill>
            <a:ln w="0" cap="flat">
              <a:noFill/>
              <a:prstDash val="solid"/>
              <a:miter/>
            </a:ln>
          </p:spPr>
          <p:txBody>
            <a:bodyPr rtlCol="0" anchor="ctr"/>
            <a:lstStyle/>
            <a:p>
              <a:pPr rtl="0"/>
              <a:endParaRPr lang="en-US">
                <a:solidFill>
                  <a:schemeClr val="bg1"/>
                </a:solidFill>
                <a:ea typeface="Meiryo" panose="020B0604030504040204" pitchFamily="34" charset="-128"/>
              </a:endParaRPr>
            </a:p>
          </p:txBody>
        </p:sp>
      </p:grpSp>
      <p:sp>
        <p:nvSpPr>
          <p:cNvPr id="20" name="TextBox 19">
            <a:extLst>
              <a:ext uri="{FF2B5EF4-FFF2-40B4-BE49-F238E27FC236}">
                <a16:creationId xmlns:a16="http://schemas.microsoft.com/office/drawing/2014/main" id="{0988D199-D04C-59A5-AE10-EBDDC52251B3}"/>
              </a:ext>
            </a:extLst>
          </p:cNvPr>
          <p:cNvSpPr txBox="1"/>
          <p:nvPr/>
        </p:nvSpPr>
        <p:spPr>
          <a:xfrm>
            <a:off x="366713" y="2951345"/>
            <a:ext cx="2614593" cy="184666"/>
          </a:xfrm>
          <a:prstGeom prst="rect">
            <a:avLst/>
          </a:prstGeom>
          <a:noFill/>
        </p:spPr>
        <p:txBody>
          <a:bodyPr wrap="square" lIns="0" tIns="0" rIns="0" bIns="0" rtlCol="0">
            <a:spAutoFit/>
          </a:bodyPr>
          <a:lstStyle/>
          <a:p>
            <a:pPr algn="r" rtl="0"/>
            <a:r>
              <a:rPr lang="ja-jp" sz="1200">
                <a:solidFill>
                  <a:schemeClr val="bg1"/>
                </a:solidFill>
                <a:ea typeface="Meiryo" panose="020B0604030504040204" pitchFamily="34" charset="-128"/>
              </a:rPr>
              <a:t>データ解析の活用</a:t>
            </a:r>
          </a:p>
        </p:txBody>
      </p:sp>
      <p:sp>
        <p:nvSpPr>
          <p:cNvPr id="21" name="TextBox 20">
            <a:extLst>
              <a:ext uri="{FF2B5EF4-FFF2-40B4-BE49-F238E27FC236}">
                <a16:creationId xmlns:a16="http://schemas.microsoft.com/office/drawing/2014/main" id="{1BDF5F94-2D2D-9170-A18D-61604EFCA38E}"/>
              </a:ext>
            </a:extLst>
          </p:cNvPr>
          <p:cNvSpPr txBox="1"/>
          <p:nvPr/>
        </p:nvSpPr>
        <p:spPr>
          <a:xfrm>
            <a:off x="3262311" y="4386769"/>
            <a:ext cx="2619378" cy="184666"/>
          </a:xfrm>
          <a:prstGeom prst="rect">
            <a:avLst/>
          </a:prstGeom>
          <a:noFill/>
        </p:spPr>
        <p:txBody>
          <a:bodyPr wrap="square" lIns="0" tIns="0" rIns="0" bIns="0" rtlCol="0">
            <a:spAutoFit/>
          </a:bodyPr>
          <a:lstStyle/>
          <a:p>
            <a:pPr algn="ctr" rtl="0"/>
            <a:r>
              <a:rPr lang="ja-jp" sz="1200" dirty="0">
                <a:solidFill>
                  <a:schemeClr val="bg1"/>
                </a:solidFill>
                <a:ea typeface="Meiryo" panose="020B0604030504040204" pitchFamily="34" charset="-128"/>
              </a:rPr>
              <a:t>IoT を活用した予知保全</a:t>
            </a:r>
          </a:p>
        </p:txBody>
      </p:sp>
      <p:sp>
        <p:nvSpPr>
          <p:cNvPr id="19" name="TextBox 18">
            <a:extLst>
              <a:ext uri="{FF2B5EF4-FFF2-40B4-BE49-F238E27FC236}">
                <a16:creationId xmlns:a16="http://schemas.microsoft.com/office/drawing/2014/main" id="{A0A5121A-7FB2-A06F-91E0-CE1F69C19FCC}"/>
              </a:ext>
            </a:extLst>
          </p:cNvPr>
          <p:cNvSpPr txBox="1"/>
          <p:nvPr/>
        </p:nvSpPr>
        <p:spPr>
          <a:xfrm>
            <a:off x="480801" y="1441562"/>
            <a:ext cx="2755710" cy="369332"/>
          </a:xfrm>
          <a:prstGeom prst="rect">
            <a:avLst/>
          </a:prstGeom>
          <a:noFill/>
        </p:spPr>
        <p:txBody>
          <a:bodyPr wrap="square" lIns="0" tIns="0" rIns="0" bIns="0" rtlCol="0">
            <a:noAutofit/>
          </a:bodyPr>
          <a:lstStyle/>
          <a:p>
            <a:pPr algn="r" rtl="0"/>
            <a:r>
              <a:rPr lang="ja-jp" sz="1200" dirty="0">
                <a:solidFill>
                  <a:schemeClr val="bg1"/>
                </a:solidFill>
                <a:ea typeface="Meiryo" panose="020B0604030504040204" pitchFamily="34" charset="-128"/>
              </a:rPr>
              <a:t>先端的な CNC プログラムの活用</a:t>
            </a:r>
          </a:p>
        </p:txBody>
      </p:sp>
      <p:sp>
        <p:nvSpPr>
          <p:cNvPr id="22" name="TextBox 21">
            <a:extLst>
              <a:ext uri="{FF2B5EF4-FFF2-40B4-BE49-F238E27FC236}">
                <a16:creationId xmlns:a16="http://schemas.microsoft.com/office/drawing/2014/main" id="{57D6B478-44E5-D426-F70B-9241350D9103}"/>
              </a:ext>
            </a:extLst>
          </p:cNvPr>
          <p:cNvSpPr txBox="1"/>
          <p:nvPr/>
        </p:nvSpPr>
        <p:spPr>
          <a:xfrm>
            <a:off x="5895837" y="1442580"/>
            <a:ext cx="2755710" cy="184666"/>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サステナビリティ原則の統合</a:t>
            </a:r>
          </a:p>
        </p:txBody>
      </p:sp>
      <p:sp>
        <p:nvSpPr>
          <p:cNvPr id="23" name="TextBox 22">
            <a:extLst>
              <a:ext uri="{FF2B5EF4-FFF2-40B4-BE49-F238E27FC236}">
                <a16:creationId xmlns:a16="http://schemas.microsoft.com/office/drawing/2014/main" id="{44F0363F-A165-A0EF-AD73-74825ACC9875}"/>
              </a:ext>
            </a:extLst>
          </p:cNvPr>
          <p:cNvSpPr txBox="1"/>
          <p:nvPr/>
        </p:nvSpPr>
        <p:spPr>
          <a:xfrm>
            <a:off x="6163394" y="2937393"/>
            <a:ext cx="2612306" cy="184666"/>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仮想現実と拡張現実の活用</a:t>
            </a:r>
          </a:p>
        </p:txBody>
      </p:sp>
      <p:grpSp>
        <p:nvGrpSpPr>
          <p:cNvPr id="42" name="Group 41">
            <a:extLst>
              <a:ext uri="{FF2B5EF4-FFF2-40B4-BE49-F238E27FC236}">
                <a16:creationId xmlns:a16="http://schemas.microsoft.com/office/drawing/2014/main" id="{83F5ABE3-62E7-7A26-54A0-3E5F59666D52}"/>
              </a:ext>
            </a:extLst>
          </p:cNvPr>
          <p:cNvGrpSpPr/>
          <p:nvPr/>
        </p:nvGrpSpPr>
        <p:grpSpPr>
          <a:xfrm>
            <a:off x="3427263" y="1273580"/>
            <a:ext cx="747982" cy="747982"/>
            <a:chOff x="3506727" y="1273580"/>
            <a:chExt cx="747982" cy="747982"/>
          </a:xfrm>
        </p:grpSpPr>
        <p:sp>
          <p:nvSpPr>
            <p:cNvPr id="12" name="Oval 11">
              <a:extLst>
                <a:ext uri="{FF2B5EF4-FFF2-40B4-BE49-F238E27FC236}">
                  <a16:creationId xmlns:a16="http://schemas.microsoft.com/office/drawing/2014/main" id="{140A62E9-E41C-2B4D-953F-0FC365E5859D}"/>
                </a:ext>
              </a:extLst>
            </p:cNvPr>
            <p:cNvSpPr/>
            <p:nvPr/>
          </p:nvSpPr>
          <p:spPr>
            <a:xfrm flipH="1">
              <a:off x="3506727" y="1273580"/>
              <a:ext cx="747982" cy="74798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a typeface="Meiryo" panose="020B0604030504040204" pitchFamily="34" charset="-128"/>
              </a:endParaRPr>
            </a:p>
          </p:txBody>
        </p:sp>
        <p:grpSp>
          <p:nvGrpSpPr>
            <p:cNvPr id="32" name="Graphic 168">
              <a:extLst>
                <a:ext uri="{FF2B5EF4-FFF2-40B4-BE49-F238E27FC236}">
                  <a16:creationId xmlns:a16="http://schemas.microsoft.com/office/drawing/2014/main" id="{5115290D-5EFC-9D6E-0C4B-9651D3373F46}"/>
                </a:ext>
              </a:extLst>
            </p:cNvPr>
            <p:cNvGrpSpPr>
              <a:grpSpLocks noChangeAspect="1"/>
            </p:cNvGrpSpPr>
            <p:nvPr/>
          </p:nvGrpSpPr>
          <p:grpSpPr>
            <a:xfrm>
              <a:off x="3680398" y="1460616"/>
              <a:ext cx="400640" cy="373910"/>
              <a:chOff x="2866072" y="980122"/>
              <a:chExt cx="3411856" cy="3184207"/>
            </a:xfrm>
            <a:solidFill>
              <a:schemeClr val="tx1"/>
            </a:solidFill>
          </p:grpSpPr>
          <p:sp>
            <p:nvSpPr>
              <p:cNvPr id="33" name="Freeform 170">
                <a:extLst>
                  <a:ext uri="{FF2B5EF4-FFF2-40B4-BE49-F238E27FC236}">
                    <a16:creationId xmlns:a16="http://schemas.microsoft.com/office/drawing/2014/main" id="{291012D5-163F-4037-75F1-6F986AB01C9B}"/>
                  </a:ext>
                </a:extLst>
              </p:cNvPr>
              <p:cNvSpPr/>
              <p:nvPr/>
            </p:nvSpPr>
            <p:spPr>
              <a:xfrm>
                <a:off x="5431155" y="3073717"/>
                <a:ext cx="553402" cy="739139"/>
              </a:xfrm>
              <a:custGeom>
                <a:avLst/>
                <a:gdLst>
                  <a:gd name="connsiteX0" fmla="*/ 509588 w 553402"/>
                  <a:gd name="connsiteY0" fmla="*/ 295275 h 739139"/>
                  <a:gd name="connsiteX1" fmla="*/ 413385 w 553402"/>
                  <a:gd name="connsiteY1" fmla="*/ 295275 h 739139"/>
                  <a:gd name="connsiteX2" fmla="*/ 413385 w 553402"/>
                  <a:gd name="connsiteY2" fmla="*/ 137160 h 739139"/>
                  <a:gd name="connsiteX3" fmla="*/ 276225 w 553402"/>
                  <a:gd name="connsiteY3" fmla="*/ 0 h 739139"/>
                  <a:gd name="connsiteX4" fmla="*/ 139065 w 553402"/>
                  <a:gd name="connsiteY4" fmla="*/ 137160 h 739139"/>
                  <a:gd name="connsiteX5" fmla="*/ 139065 w 553402"/>
                  <a:gd name="connsiteY5" fmla="*/ 295275 h 739139"/>
                  <a:gd name="connsiteX6" fmla="*/ 42863 w 553402"/>
                  <a:gd name="connsiteY6" fmla="*/ 295275 h 739139"/>
                  <a:gd name="connsiteX7" fmla="*/ 0 w 553402"/>
                  <a:gd name="connsiteY7" fmla="*/ 338138 h 739139"/>
                  <a:gd name="connsiteX8" fmla="*/ 0 w 553402"/>
                  <a:gd name="connsiteY8" fmla="*/ 696277 h 739139"/>
                  <a:gd name="connsiteX9" fmla="*/ 42863 w 553402"/>
                  <a:gd name="connsiteY9" fmla="*/ 739140 h 739139"/>
                  <a:gd name="connsiteX10" fmla="*/ 510540 w 553402"/>
                  <a:gd name="connsiteY10" fmla="*/ 739140 h 739139"/>
                  <a:gd name="connsiteX11" fmla="*/ 553402 w 553402"/>
                  <a:gd name="connsiteY11" fmla="*/ 696277 h 739139"/>
                  <a:gd name="connsiteX12" fmla="*/ 553402 w 553402"/>
                  <a:gd name="connsiteY12" fmla="*/ 338138 h 739139"/>
                  <a:gd name="connsiteX13" fmla="*/ 509588 w 553402"/>
                  <a:gd name="connsiteY13" fmla="*/ 295275 h 739139"/>
                  <a:gd name="connsiteX14" fmla="*/ 224790 w 553402"/>
                  <a:gd name="connsiteY14" fmla="*/ 137160 h 739139"/>
                  <a:gd name="connsiteX15" fmla="*/ 276225 w 553402"/>
                  <a:gd name="connsiteY15" fmla="*/ 85725 h 739139"/>
                  <a:gd name="connsiteX16" fmla="*/ 327660 w 553402"/>
                  <a:gd name="connsiteY16" fmla="*/ 137160 h 739139"/>
                  <a:gd name="connsiteX17" fmla="*/ 327660 w 553402"/>
                  <a:gd name="connsiteY17" fmla="*/ 295275 h 739139"/>
                  <a:gd name="connsiteX18" fmla="*/ 224790 w 553402"/>
                  <a:gd name="connsiteY18" fmla="*/ 295275 h 739139"/>
                  <a:gd name="connsiteX19" fmla="*/ 224790 w 553402"/>
                  <a:gd name="connsiteY19" fmla="*/ 137160 h 739139"/>
                  <a:gd name="connsiteX20" fmla="*/ 466725 w 553402"/>
                  <a:gd name="connsiteY20" fmla="*/ 653415 h 739139"/>
                  <a:gd name="connsiteX21" fmla="*/ 84772 w 553402"/>
                  <a:gd name="connsiteY21" fmla="*/ 653415 h 739139"/>
                  <a:gd name="connsiteX22" fmla="*/ 84772 w 553402"/>
                  <a:gd name="connsiteY22" fmla="*/ 381000 h 739139"/>
                  <a:gd name="connsiteX23" fmla="*/ 466725 w 553402"/>
                  <a:gd name="connsiteY23" fmla="*/ 381000 h 739139"/>
                  <a:gd name="connsiteX24" fmla="*/ 466725 w 553402"/>
                  <a:gd name="connsiteY24" fmla="*/ 653415 h 739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3402" h="739139">
                    <a:moveTo>
                      <a:pt x="509588" y="295275"/>
                    </a:moveTo>
                    <a:lnTo>
                      <a:pt x="413385" y="295275"/>
                    </a:lnTo>
                    <a:lnTo>
                      <a:pt x="413385" y="137160"/>
                    </a:lnTo>
                    <a:cubicBezTo>
                      <a:pt x="413385" y="61913"/>
                      <a:pt x="351472" y="0"/>
                      <a:pt x="276225" y="0"/>
                    </a:cubicBezTo>
                    <a:cubicBezTo>
                      <a:pt x="200977" y="0"/>
                      <a:pt x="139065" y="61913"/>
                      <a:pt x="139065" y="137160"/>
                    </a:cubicBezTo>
                    <a:lnTo>
                      <a:pt x="139065" y="295275"/>
                    </a:lnTo>
                    <a:lnTo>
                      <a:pt x="42863" y="295275"/>
                    </a:lnTo>
                    <a:cubicBezTo>
                      <a:pt x="19050" y="295275"/>
                      <a:pt x="0" y="314325"/>
                      <a:pt x="0" y="338138"/>
                    </a:cubicBezTo>
                    <a:lnTo>
                      <a:pt x="0" y="696277"/>
                    </a:lnTo>
                    <a:cubicBezTo>
                      <a:pt x="0" y="720090"/>
                      <a:pt x="19050" y="739140"/>
                      <a:pt x="42863" y="739140"/>
                    </a:cubicBezTo>
                    <a:lnTo>
                      <a:pt x="510540" y="739140"/>
                    </a:lnTo>
                    <a:cubicBezTo>
                      <a:pt x="534352" y="739140"/>
                      <a:pt x="553402" y="720090"/>
                      <a:pt x="553402" y="696277"/>
                    </a:cubicBezTo>
                    <a:lnTo>
                      <a:pt x="553402" y="338138"/>
                    </a:lnTo>
                    <a:cubicBezTo>
                      <a:pt x="552450" y="314325"/>
                      <a:pt x="533400" y="295275"/>
                      <a:pt x="509588" y="295275"/>
                    </a:cubicBezTo>
                    <a:close/>
                    <a:moveTo>
                      <a:pt x="224790" y="137160"/>
                    </a:moveTo>
                    <a:cubicBezTo>
                      <a:pt x="224790" y="108585"/>
                      <a:pt x="247650" y="85725"/>
                      <a:pt x="276225" y="85725"/>
                    </a:cubicBezTo>
                    <a:cubicBezTo>
                      <a:pt x="304800" y="85725"/>
                      <a:pt x="327660" y="108585"/>
                      <a:pt x="327660" y="137160"/>
                    </a:cubicBezTo>
                    <a:lnTo>
                      <a:pt x="327660" y="295275"/>
                    </a:lnTo>
                    <a:lnTo>
                      <a:pt x="224790" y="295275"/>
                    </a:lnTo>
                    <a:lnTo>
                      <a:pt x="224790" y="137160"/>
                    </a:lnTo>
                    <a:close/>
                    <a:moveTo>
                      <a:pt x="466725" y="653415"/>
                    </a:moveTo>
                    <a:lnTo>
                      <a:pt x="84772" y="653415"/>
                    </a:lnTo>
                    <a:lnTo>
                      <a:pt x="84772" y="381000"/>
                    </a:lnTo>
                    <a:lnTo>
                      <a:pt x="466725" y="381000"/>
                    </a:lnTo>
                    <a:lnTo>
                      <a:pt x="466725" y="65341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4" name="Freeform 171">
                <a:extLst>
                  <a:ext uri="{FF2B5EF4-FFF2-40B4-BE49-F238E27FC236}">
                    <a16:creationId xmlns:a16="http://schemas.microsoft.com/office/drawing/2014/main" id="{E0990A2D-654D-3DCE-91C0-6CF14B66BE63}"/>
                  </a:ext>
                </a:extLst>
              </p:cNvPr>
              <p:cNvSpPr/>
              <p:nvPr/>
            </p:nvSpPr>
            <p:spPr>
              <a:xfrm>
                <a:off x="5665219" y="3517829"/>
                <a:ext cx="83368" cy="144533"/>
              </a:xfrm>
              <a:custGeom>
                <a:avLst/>
                <a:gdLst>
                  <a:gd name="connsiteX0" fmla="*/ 57400 w 83368"/>
                  <a:gd name="connsiteY0" fmla="*/ 78811 h 144533"/>
                  <a:gd name="connsiteX1" fmla="*/ 81213 w 83368"/>
                  <a:gd name="connsiteY1" fmla="*/ 32138 h 144533"/>
                  <a:gd name="connsiteX2" fmla="*/ 49780 w 83368"/>
                  <a:gd name="connsiteY2" fmla="*/ 706 h 144533"/>
                  <a:gd name="connsiteX3" fmla="*/ 1203 w 83368"/>
                  <a:gd name="connsiteY3" fmla="*/ 40711 h 144533"/>
                  <a:gd name="connsiteX4" fmla="*/ 25015 w 83368"/>
                  <a:gd name="connsiteY4" fmla="*/ 77858 h 144533"/>
                  <a:gd name="connsiteX5" fmla="*/ 1203 w 83368"/>
                  <a:gd name="connsiteY5" fmla="*/ 127388 h 144533"/>
                  <a:gd name="connsiteX6" fmla="*/ 11680 w 83368"/>
                  <a:gd name="connsiteY6" fmla="*/ 144533 h 144533"/>
                  <a:gd name="connsiteX7" fmla="*/ 71688 w 83368"/>
                  <a:gd name="connsiteY7" fmla="*/ 144533 h 144533"/>
                  <a:gd name="connsiteX8" fmla="*/ 82165 w 83368"/>
                  <a:gd name="connsiteY8" fmla="*/ 127388 h 144533"/>
                  <a:gd name="connsiteX9" fmla="*/ 57400 w 83368"/>
                  <a:gd name="connsiteY9" fmla="*/ 78811 h 14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368" h="144533">
                    <a:moveTo>
                      <a:pt x="57400" y="78811"/>
                    </a:moveTo>
                    <a:cubicBezTo>
                      <a:pt x="74545" y="72143"/>
                      <a:pt x="85975" y="53093"/>
                      <a:pt x="81213" y="32138"/>
                    </a:cubicBezTo>
                    <a:cubicBezTo>
                      <a:pt x="78355" y="16898"/>
                      <a:pt x="65020" y="3563"/>
                      <a:pt x="49780" y="706"/>
                    </a:cubicBezTo>
                    <a:cubicBezTo>
                      <a:pt x="24063" y="-4057"/>
                      <a:pt x="1203" y="15946"/>
                      <a:pt x="1203" y="40711"/>
                    </a:cubicBezTo>
                    <a:cubicBezTo>
                      <a:pt x="1203" y="56903"/>
                      <a:pt x="10728" y="71191"/>
                      <a:pt x="25015" y="77858"/>
                    </a:cubicBezTo>
                    <a:lnTo>
                      <a:pt x="1203" y="127388"/>
                    </a:lnTo>
                    <a:cubicBezTo>
                      <a:pt x="-2607" y="135008"/>
                      <a:pt x="3108" y="144533"/>
                      <a:pt x="11680" y="144533"/>
                    </a:cubicBezTo>
                    <a:lnTo>
                      <a:pt x="71688" y="144533"/>
                    </a:lnTo>
                    <a:cubicBezTo>
                      <a:pt x="80261" y="144533"/>
                      <a:pt x="85975" y="135008"/>
                      <a:pt x="82165" y="127388"/>
                    </a:cubicBezTo>
                    <a:lnTo>
                      <a:pt x="57400" y="78811"/>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5" name="Freeform 172">
                <a:extLst>
                  <a:ext uri="{FF2B5EF4-FFF2-40B4-BE49-F238E27FC236}">
                    <a16:creationId xmlns:a16="http://schemas.microsoft.com/office/drawing/2014/main" id="{975C49A6-3896-F277-2D44-288CE0890B5F}"/>
                  </a:ext>
                </a:extLst>
              </p:cNvPr>
              <p:cNvSpPr/>
              <p:nvPr/>
            </p:nvSpPr>
            <p:spPr>
              <a:xfrm>
                <a:off x="2866072" y="980122"/>
                <a:ext cx="3411856" cy="3184207"/>
              </a:xfrm>
              <a:custGeom>
                <a:avLst/>
                <a:gdLst>
                  <a:gd name="connsiteX0" fmla="*/ 3411855 w 3411856"/>
                  <a:gd name="connsiteY0" fmla="*/ 2585085 h 3184207"/>
                  <a:gd name="connsiteX1" fmla="*/ 3411855 w 3411856"/>
                  <a:gd name="connsiteY1" fmla="*/ 2067878 h 3184207"/>
                  <a:gd name="connsiteX2" fmla="*/ 3397568 w 3411856"/>
                  <a:gd name="connsiteY2" fmla="*/ 2033587 h 3184207"/>
                  <a:gd name="connsiteX3" fmla="*/ 3363278 w 3411856"/>
                  <a:gd name="connsiteY3" fmla="*/ 2020253 h 3184207"/>
                  <a:gd name="connsiteX4" fmla="*/ 2874645 w 3411856"/>
                  <a:gd name="connsiteY4" fmla="*/ 1798320 h 3184207"/>
                  <a:gd name="connsiteX5" fmla="*/ 2809875 w 3411856"/>
                  <a:gd name="connsiteY5" fmla="*/ 1798320 h 3184207"/>
                  <a:gd name="connsiteX6" fmla="*/ 2691765 w 3411856"/>
                  <a:gd name="connsiteY6" fmla="*/ 1891665 h 3184207"/>
                  <a:gd name="connsiteX7" fmla="*/ 2691765 w 3411856"/>
                  <a:gd name="connsiteY7" fmla="*/ 694373 h 3184207"/>
                  <a:gd name="connsiteX8" fmla="*/ 2674620 w 3411856"/>
                  <a:gd name="connsiteY8" fmla="*/ 656273 h 3184207"/>
                  <a:gd name="connsiteX9" fmla="*/ 1986915 w 3411856"/>
                  <a:gd name="connsiteY9" fmla="*/ 21907 h 3184207"/>
                  <a:gd name="connsiteX10" fmla="*/ 1945005 w 3411856"/>
                  <a:gd name="connsiteY10" fmla="*/ 0 h 3184207"/>
                  <a:gd name="connsiteX11" fmla="*/ 1944053 w 3411856"/>
                  <a:gd name="connsiteY11" fmla="*/ 0 h 3184207"/>
                  <a:gd name="connsiteX12" fmla="*/ 1943100 w 3411856"/>
                  <a:gd name="connsiteY12" fmla="*/ 0 h 3184207"/>
                  <a:gd name="connsiteX13" fmla="*/ 52388 w 3411856"/>
                  <a:gd name="connsiteY13" fmla="*/ 0 h 3184207"/>
                  <a:gd name="connsiteX14" fmla="*/ 0 w 3411856"/>
                  <a:gd name="connsiteY14" fmla="*/ 52388 h 3184207"/>
                  <a:gd name="connsiteX15" fmla="*/ 0 w 3411856"/>
                  <a:gd name="connsiteY15" fmla="*/ 2696528 h 3184207"/>
                  <a:gd name="connsiteX16" fmla="*/ 52388 w 3411856"/>
                  <a:gd name="connsiteY16" fmla="*/ 2748915 h 3184207"/>
                  <a:gd name="connsiteX17" fmla="*/ 2310765 w 3411856"/>
                  <a:gd name="connsiteY17" fmla="*/ 2748915 h 3184207"/>
                  <a:gd name="connsiteX18" fmla="*/ 2341245 w 3411856"/>
                  <a:gd name="connsiteY18" fmla="*/ 2809875 h 3184207"/>
                  <a:gd name="connsiteX19" fmla="*/ 2823210 w 3411856"/>
                  <a:gd name="connsiteY19" fmla="*/ 3180397 h 3184207"/>
                  <a:gd name="connsiteX20" fmla="*/ 2841308 w 3411856"/>
                  <a:gd name="connsiteY20" fmla="*/ 3184208 h 3184207"/>
                  <a:gd name="connsiteX21" fmla="*/ 2859405 w 3411856"/>
                  <a:gd name="connsiteY21" fmla="*/ 3180397 h 3184207"/>
                  <a:gd name="connsiteX22" fmla="*/ 3411855 w 3411856"/>
                  <a:gd name="connsiteY22" fmla="*/ 2585085 h 3184207"/>
                  <a:gd name="connsiteX23" fmla="*/ 1996440 w 3411856"/>
                  <a:gd name="connsiteY23" fmla="*/ 173355 h 3184207"/>
                  <a:gd name="connsiteX24" fmla="*/ 2508885 w 3411856"/>
                  <a:gd name="connsiteY24" fmla="*/ 646748 h 3184207"/>
                  <a:gd name="connsiteX25" fmla="*/ 1996440 w 3411856"/>
                  <a:gd name="connsiteY25" fmla="*/ 646748 h 3184207"/>
                  <a:gd name="connsiteX26" fmla="*/ 1996440 w 3411856"/>
                  <a:gd name="connsiteY26" fmla="*/ 173355 h 3184207"/>
                  <a:gd name="connsiteX27" fmla="*/ 2320290 w 3411856"/>
                  <a:gd name="connsiteY27" fmla="*/ 2020253 h 3184207"/>
                  <a:gd name="connsiteX28" fmla="*/ 2286000 w 3411856"/>
                  <a:gd name="connsiteY28" fmla="*/ 2033587 h 3184207"/>
                  <a:gd name="connsiteX29" fmla="*/ 2271713 w 3411856"/>
                  <a:gd name="connsiteY29" fmla="*/ 2067878 h 3184207"/>
                  <a:gd name="connsiteX30" fmla="*/ 2271713 w 3411856"/>
                  <a:gd name="connsiteY30" fmla="*/ 2582228 h 3184207"/>
                  <a:gd name="connsiteX31" fmla="*/ 2277428 w 3411856"/>
                  <a:gd name="connsiteY31" fmla="*/ 2644140 h 3184207"/>
                  <a:gd name="connsiteX32" fmla="*/ 104775 w 3411856"/>
                  <a:gd name="connsiteY32" fmla="*/ 2644140 h 3184207"/>
                  <a:gd name="connsiteX33" fmla="*/ 104775 w 3411856"/>
                  <a:gd name="connsiteY33" fmla="*/ 104775 h 3184207"/>
                  <a:gd name="connsiteX34" fmla="*/ 1891665 w 3411856"/>
                  <a:gd name="connsiteY34" fmla="*/ 104775 h 3184207"/>
                  <a:gd name="connsiteX35" fmla="*/ 1891665 w 3411856"/>
                  <a:gd name="connsiteY35" fmla="*/ 699135 h 3184207"/>
                  <a:gd name="connsiteX36" fmla="*/ 1944053 w 3411856"/>
                  <a:gd name="connsiteY36" fmla="*/ 751523 h 3184207"/>
                  <a:gd name="connsiteX37" fmla="*/ 2586038 w 3411856"/>
                  <a:gd name="connsiteY37" fmla="*/ 751523 h 3184207"/>
                  <a:gd name="connsiteX38" fmla="*/ 2586038 w 3411856"/>
                  <a:gd name="connsiteY38" fmla="*/ 1953578 h 3184207"/>
                  <a:gd name="connsiteX39" fmla="*/ 2320290 w 3411856"/>
                  <a:gd name="connsiteY39" fmla="*/ 2020253 h 3184207"/>
                  <a:gd name="connsiteX40" fmla="*/ 2841308 w 3411856"/>
                  <a:gd name="connsiteY40" fmla="*/ 3084195 h 3184207"/>
                  <a:gd name="connsiteX41" fmla="*/ 2366010 w 3411856"/>
                  <a:gd name="connsiteY41" fmla="*/ 2584133 h 3184207"/>
                  <a:gd name="connsiteX42" fmla="*/ 2366010 w 3411856"/>
                  <a:gd name="connsiteY42" fmla="*/ 2114550 h 3184207"/>
                  <a:gd name="connsiteX43" fmla="*/ 2841308 w 3411856"/>
                  <a:gd name="connsiteY43" fmla="*/ 1896428 h 3184207"/>
                  <a:gd name="connsiteX44" fmla="*/ 3316605 w 3411856"/>
                  <a:gd name="connsiteY44" fmla="*/ 2114550 h 3184207"/>
                  <a:gd name="connsiteX45" fmla="*/ 3316605 w 3411856"/>
                  <a:gd name="connsiteY45" fmla="*/ 2586990 h 3184207"/>
                  <a:gd name="connsiteX46" fmla="*/ 2841308 w 3411856"/>
                  <a:gd name="connsiteY46" fmla="*/ 3084195 h 318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11856" h="3184207">
                    <a:moveTo>
                      <a:pt x="3411855" y="2585085"/>
                    </a:moveTo>
                    <a:lnTo>
                      <a:pt x="3411855" y="2067878"/>
                    </a:lnTo>
                    <a:cubicBezTo>
                      <a:pt x="3411855" y="2055495"/>
                      <a:pt x="3407093" y="2043112"/>
                      <a:pt x="3397568" y="2033587"/>
                    </a:cubicBezTo>
                    <a:cubicBezTo>
                      <a:pt x="3388043" y="2024062"/>
                      <a:pt x="3376613" y="2019300"/>
                      <a:pt x="3363278" y="2020253"/>
                    </a:cubicBezTo>
                    <a:cubicBezTo>
                      <a:pt x="3138488" y="2025968"/>
                      <a:pt x="2931795" y="1851660"/>
                      <a:pt x="2874645" y="1798320"/>
                    </a:cubicBezTo>
                    <a:cubicBezTo>
                      <a:pt x="2856547" y="1781175"/>
                      <a:pt x="2827972" y="1781175"/>
                      <a:pt x="2809875" y="1798320"/>
                    </a:cubicBezTo>
                    <a:cubicBezTo>
                      <a:pt x="2788920" y="1818322"/>
                      <a:pt x="2747010" y="1854518"/>
                      <a:pt x="2691765" y="1891665"/>
                    </a:cubicBezTo>
                    <a:lnTo>
                      <a:pt x="2691765" y="694373"/>
                    </a:lnTo>
                    <a:cubicBezTo>
                      <a:pt x="2691765" y="680085"/>
                      <a:pt x="2686050" y="665798"/>
                      <a:pt x="2674620" y="656273"/>
                    </a:cubicBezTo>
                    <a:lnTo>
                      <a:pt x="1986915" y="21907"/>
                    </a:lnTo>
                    <a:cubicBezTo>
                      <a:pt x="1977390" y="8573"/>
                      <a:pt x="1962150" y="0"/>
                      <a:pt x="1945005" y="0"/>
                    </a:cubicBezTo>
                    <a:cubicBezTo>
                      <a:pt x="1945005" y="0"/>
                      <a:pt x="1944053" y="0"/>
                      <a:pt x="1944053" y="0"/>
                    </a:cubicBezTo>
                    <a:cubicBezTo>
                      <a:pt x="1944053" y="0"/>
                      <a:pt x="1944053" y="0"/>
                      <a:pt x="1943100" y="0"/>
                    </a:cubicBezTo>
                    <a:lnTo>
                      <a:pt x="52388" y="0"/>
                    </a:lnTo>
                    <a:cubicBezTo>
                      <a:pt x="23813" y="0"/>
                      <a:pt x="0" y="23813"/>
                      <a:pt x="0" y="52388"/>
                    </a:cubicBezTo>
                    <a:lnTo>
                      <a:pt x="0" y="2696528"/>
                    </a:lnTo>
                    <a:cubicBezTo>
                      <a:pt x="0" y="2725103"/>
                      <a:pt x="23813" y="2748915"/>
                      <a:pt x="52388" y="2748915"/>
                    </a:cubicBezTo>
                    <a:lnTo>
                      <a:pt x="2310765" y="2748915"/>
                    </a:lnTo>
                    <a:cubicBezTo>
                      <a:pt x="2319338" y="2767965"/>
                      <a:pt x="2328863" y="2787968"/>
                      <a:pt x="2341245" y="2809875"/>
                    </a:cubicBezTo>
                    <a:cubicBezTo>
                      <a:pt x="2431733" y="2962275"/>
                      <a:pt x="2593658" y="3087053"/>
                      <a:pt x="2823210" y="3180397"/>
                    </a:cubicBezTo>
                    <a:cubicBezTo>
                      <a:pt x="2828925" y="3182303"/>
                      <a:pt x="2834640" y="3184208"/>
                      <a:pt x="2841308" y="3184208"/>
                    </a:cubicBezTo>
                    <a:cubicBezTo>
                      <a:pt x="2847975" y="3184208"/>
                      <a:pt x="2853690" y="3183255"/>
                      <a:pt x="2859405" y="3180397"/>
                    </a:cubicBezTo>
                    <a:cubicBezTo>
                      <a:pt x="3416618" y="2952750"/>
                      <a:pt x="3411855" y="2598420"/>
                      <a:pt x="3411855" y="2585085"/>
                    </a:cubicBezTo>
                    <a:close/>
                    <a:moveTo>
                      <a:pt x="1996440" y="173355"/>
                    </a:moveTo>
                    <a:lnTo>
                      <a:pt x="2508885" y="646748"/>
                    </a:lnTo>
                    <a:lnTo>
                      <a:pt x="1996440" y="646748"/>
                    </a:lnTo>
                    <a:lnTo>
                      <a:pt x="1996440" y="173355"/>
                    </a:lnTo>
                    <a:close/>
                    <a:moveTo>
                      <a:pt x="2320290" y="2020253"/>
                    </a:moveTo>
                    <a:cubicBezTo>
                      <a:pt x="2307908" y="2019300"/>
                      <a:pt x="2294572" y="2025015"/>
                      <a:pt x="2286000" y="2033587"/>
                    </a:cubicBezTo>
                    <a:cubicBezTo>
                      <a:pt x="2276475" y="2042160"/>
                      <a:pt x="2271713" y="2054543"/>
                      <a:pt x="2271713" y="2067878"/>
                    </a:cubicBezTo>
                    <a:lnTo>
                      <a:pt x="2271713" y="2582228"/>
                    </a:lnTo>
                    <a:cubicBezTo>
                      <a:pt x="2271713" y="2589847"/>
                      <a:pt x="2271713" y="2611755"/>
                      <a:pt x="2277428" y="2644140"/>
                    </a:cubicBezTo>
                    <a:lnTo>
                      <a:pt x="104775" y="2644140"/>
                    </a:lnTo>
                    <a:lnTo>
                      <a:pt x="104775" y="104775"/>
                    </a:lnTo>
                    <a:lnTo>
                      <a:pt x="1891665" y="104775"/>
                    </a:lnTo>
                    <a:lnTo>
                      <a:pt x="1891665" y="699135"/>
                    </a:lnTo>
                    <a:cubicBezTo>
                      <a:pt x="1891665" y="727710"/>
                      <a:pt x="1915478" y="751523"/>
                      <a:pt x="1944053" y="751523"/>
                    </a:cubicBezTo>
                    <a:lnTo>
                      <a:pt x="2586038" y="751523"/>
                    </a:lnTo>
                    <a:lnTo>
                      <a:pt x="2586038" y="1953578"/>
                    </a:lnTo>
                    <a:cubicBezTo>
                      <a:pt x="2507933" y="1992630"/>
                      <a:pt x="2415540" y="2022158"/>
                      <a:pt x="2320290" y="2020253"/>
                    </a:cubicBezTo>
                    <a:close/>
                    <a:moveTo>
                      <a:pt x="2841308" y="3084195"/>
                    </a:moveTo>
                    <a:cubicBezTo>
                      <a:pt x="2363153" y="2883218"/>
                      <a:pt x="2366010" y="2597468"/>
                      <a:pt x="2366010" y="2584133"/>
                    </a:cubicBezTo>
                    <a:lnTo>
                      <a:pt x="2366010" y="2114550"/>
                    </a:lnTo>
                    <a:cubicBezTo>
                      <a:pt x="2571750" y="2101215"/>
                      <a:pt x="2748915" y="1975485"/>
                      <a:pt x="2841308" y="1896428"/>
                    </a:cubicBezTo>
                    <a:cubicBezTo>
                      <a:pt x="2932747" y="1975485"/>
                      <a:pt x="3109913" y="2101215"/>
                      <a:pt x="3316605" y="2114550"/>
                    </a:cubicBezTo>
                    <a:lnTo>
                      <a:pt x="3316605" y="2586990"/>
                    </a:lnTo>
                    <a:cubicBezTo>
                      <a:pt x="3316605" y="2598420"/>
                      <a:pt x="3319463" y="2882265"/>
                      <a:pt x="2841308" y="3084195"/>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6" name="Freeform 173">
                <a:extLst>
                  <a:ext uri="{FF2B5EF4-FFF2-40B4-BE49-F238E27FC236}">
                    <a16:creationId xmlns:a16="http://schemas.microsoft.com/office/drawing/2014/main" id="{7339801D-23CF-BD7E-D838-4DA0A3A9B903}"/>
                  </a:ext>
                </a:extLst>
              </p:cNvPr>
              <p:cNvSpPr/>
              <p:nvPr/>
            </p:nvSpPr>
            <p:spPr>
              <a:xfrm>
                <a:off x="3856672" y="2025967"/>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7" name="Freeform 174">
                <a:extLst>
                  <a:ext uri="{FF2B5EF4-FFF2-40B4-BE49-F238E27FC236}">
                    <a16:creationId xmlns:a16="http://schemas.microsoft.com/office/drawing/2014/main" id="{5A3F0D65-0280-8E17-088B-A74014B04538}"/>
                  </a:ext>
                </a:extLst>
              </p:cNvPr>
              <p:cNvSpPr/>
              <p:nvPr/>
            </p:nvSpPr>
            <p:spPr>
              <a:xfrm>
                <a:off x="3856672" y="242125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8" name="Freeform 175">
                <a:extLst>
                  <a:ext uri="{FF2B5EF4-FFF2-40B4-BE49-F238E27FC236}">
                    <a16:creationId xmlns:a16="http://schemas.microsoft.com/office/drawing/2014/main" id="{0A394E68-5C84-3F6A-B49C-89B75B47CD6F}"/>
                  </a:ext>
                </a:extLst>
              </p:cNvPr>
              <p:cNvSpPr/>
              <p:nvPr/>
            </p:nvSpPr>
            <p:spPr>
              <a:xfrm>
                <a:off x="3856672" y="2817494"/>
                <a:ext cx="1213484" cy="104775"/>
              </a:xfrm>
              <a:custGeom>
                <a:avLst/>
                <a:gdLst>
                  <a:gd name="connsiteX0" fmla="*/ 1161098 w 1213484"/>
                  <a:gd name="connsiteY0" fmla="*/ 0 h 104775"/>
                  <a:gd name="connsiteX1" fmla="*/ 52388 w 1213484"/>
                  <a:gd name="connsiteY1" fmla="*/ 0 h 104775"/>
                  <a:gd name="connsiteX2" fmla="*/ 0 w 1213484"/>
                  <a:gd name="connsiteY2" fmla="*/ 52388 h 104775"/>
                  <a:gd name="connsiteX3" fmla="*/ 52388 w 1213484"/>
                  <a:gd name="connsiteY3" fmla="*/ 104775 h 104775"/>
                  <a:gd name="connsiteX4" fmla="*/ 1161098 w 1213484"/>
                  <a:gd name="connsiteY4" fmla="*/ 104775 h 104775"/>
                  <a:gd name="connsiteX5" fmla="*/ 1213485 w 1213484"/>
                  <a:gd name="connsiteY5" fmla="*/ 52388 h 104775"/>
                  <a:gd name="connsiteX6" fmla="*/ 1161098 w 1213484"/>
                  <a:gd name="connsiteY6" fmla="*/ 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3484" h="104775">
                    <a:moveTo>
                      <a:pt x="1161098" y="0"/>
                    </a:moveTo>
                    <a:lnTo>
                      <a:pt x="52388" y="0"/>
                    </a:lnTo>
                    <a:cubicBezTo>
                      <a:pt x="23813" y="0"/>
                      <a:pt x="0" y="23813"/>
                      <a:pt x="0" y="52388"/>
                    </a:cubicBezTo>
                    <a:cubicBezTo>
                      <a:pt x="0" y="80963"/>
                      <a:pt x="23813" y="104775"/>
                      <a:pt x="52388" y="104775"/>
                    </a:cubicBezTo>
                    <a:lnTo>
                      <a:pt x="1161098" y="104775"/>
                    </a:lnTo>
                    <a:cubicBezTo>
                      <a:pt x="1189673" y="104775"/>
                      <a:pt x="1213485" y="80963"/>
                      <a:pt x="1213485" y="52388"/>
                    </a:cubicBezTo>
                    <a:cubicBezTo>
                      <a:pt x="1213485" y="23813"/>
                      <a:pt x="1189673" y="0"/>
                      <a:pt x="1161098" y="0"/>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9" name="Freeform 176">
                <a:extLst>
                  <a:ext uri="{FF2B5EF4-FFF2-40B4-BE49-F238E27FC236}">
                    <a16:creationId xmlns:a16="http://schemas.microsoft.com/office/drawing/2014/main" id="{A435B98C-14F4-4BBF-3484-A35D4E9DB631}"/>
                  </a:ext>
                </a:extLst>
              </p:cNvPr>
              <p:cNvSpPr/>
              <p:nvPr/>
            </p:nvSpPr>
            <p:spPr>
              <a:xfrm>
                <a:off x="3152949" y="2648155"/>
                <a:ext cx="541869" cy="366506"/>
              </a:xfrm>
              <a:custGeom>
                <a:avLst/>
                <a:gdLst>
                  <a:gd name="connsiteX0" fmla="*/ 474171 w 541869"/>
                  <a:gd name="connsiteY0" fmla="*/ 8367 h 366506"/>
                  <a:gd name="connsiteX1" fmla="*/ 132223 w 541869"/>
                  <a:gd name="connsiteY1" fmla="*/ 260779 h 366506"/>
                  <a:gd name="connsiteX2" fmla="*/ 79836 w 541869"/>
                  <a:gd name="connsiteY2" fmla="*/ 169339 h 366506"/>
                  <a:gd name="connsiteX3" fmla="*/ 21733 w 541869"/>
                  <a:gd name="connsiteY3" fmla="*/ 153147 h 366506"/>
                  <a:gd name="connsiteX4" fmla="*/ 5541 w 541869"/>
                  <a:gd name="connsiteY4" fmla="*/ 211250 h 366506"/>
                  <a:gd name="connsiteX5" fmla="*/ 81741 w 541869"/>
                  <a:gd name="connsiteY5" fmla="*/ 344600 h 366506"/>
                  <a:gd name="connsiteX6" fmla="*/ 110316 w 541869"/>
                  <a:gd name="connsiteY6" fmla="*/ 365554 h 366506"/>
                  <a:gd name="connsiteX7" fmla="*/ 118888 w 541869"/>
                  <a:gd name="connsiteY7" fmla="*/ 366507 h 366506"/>
                  <a:gd name="connsiteX8" fmla="*/ 144606 w 541869"/>
                  <a:gd name="connsiteY8" fmla="*/ 357934 h 366506"/>
                  <a:gd name="connsiteX9" fmla="*/ 524653 w 541869"/>
                  <a:gd name="connsiteY9" fmla="*/ 76947 h 366506"/>
                  <a:gd name="connsiteX10" fmla="*/ 533226 w 541869"/>
                  <a:gd name="connsiteY10" fmla="*/ 16939 h 366506"/>
                  <a:gd name="connsiteX11" fmla="*/ 474171 w 541869"/>
                  <a:gd name="connsiteY11" fmla="*/ 8367 h 36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1869" h="366506">
                    <a:moveTo>
                      <a:pt x="474171" y="8367"/>
                    </a:moveTo>
                    <a:lnTo>
                      <a:pt x="132223" y="260779"/>
                    </a:lnTo>
                    <a:lnTo>
                      <a:pt x="79836" y="169339"/>
                    </a:lnTo>
                    <a:cubicBezTo>
                      <a:pt x="68406" y="148384"/>
                      <a:pt x="41736" y="141717"/>
                      <a:pt x="21733" y="153147"/>
                    </a:cubicBezTo>
                    <a:cubicBezTo>
                      <a:pt x="778" y="164577"/>
                      <a:pt x="-5889" y="191247"/>
                      <a:pt x="5541" y="211250"/>
                    </a:cubicBezTo>
                    <a:lnTo>
                      <a:pt x="81741" y="344600"/>
                    </a:lnTo>
                    <a:cubicBezTo>
                      <a:pt x="87456" y="355077"/>
                      <a:pt x="97933" y="362697"/>
                      <a:pt x="110316" y="365554"/>
                    </a:cubicBezTo>
                    <a:cubicBezTo>
                      <a:pt x="113173" y="366507"/>
                      <a:pt x="116031" y="366507"/>
                      <a:pt x="118888" y="366507"/>
                    </a:cubicBezTo>
                    <a:cubicBezTo>
                      <a:pt x="128413" y="366507"/>
                      <a:pt x="136986" y="363650"/>
                      <a:pt x="144606" y="357934"/>
                    </a:cubicBezTo>
                    <a:lnTo>
                      <a:pt x="524653" y="76947"/>
                    </a:lnTo>
                    <a:cubicBezTo>
                      <a:pt x="543703" y="62659"/>
                      <a:pt x="547513" y="35989"/>
                      <a:pt x="533226" y="16939"/>
                    </a:cubicBezTo>
                    <a:cubicBezTo>
                      <a:pt x="519891" y="-1158"/>
                      <a:pt x="493221" y="-5921"/>
                      <a:pt x="474171" y="8367"/>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40" name="Freeform 177">
                <a:extLst>
                  <a:ext uri="{FF2B5EF4-FFF2-40B4-BE49-F238E27FC236}">
                    <a16:creationId xmlns:a16="http://schemas.microsoft.com/office/drawing/2014/main" id="{9E022BC9-2D88-9AA6-9C63-D8819FAAB850}"/>
                  </a:ext>
                </a:extLst>
              </p:cNvPr>
              <p:cNvSpPr/>
              <p:nvPr/>
            </p:nvSpPr>
            <p:spPr>
              <a:xfrm>
                <a:off x="3152949" y="2246875"/>
                <a:ext cx="542072" cy="366784"/>
              </a:xfrm>
              <a:custGeom>
                <a:avLst/>
                <a:gdLst>
                  <a:gd name="connsiteX0" fmla="*/ 474171 w 542072"/>
                  <a:gd name="connsiteY0" fmla="*/ 8644 h 366784"/>
                  <a:gd name="connsiteX1" fmla="*/ 132223 w 542072"/>
                  <a:gd name="connsiteY1" fmla="*/ 261057 h 366784"/>
                  <a:gd name="connsiteX2" fmla="*/ 79836 w 542072"/>
                  <a:gd name="connsiteY2" fmla="*/ 169617 h 366784"/>
                  <a:gd name="connsiteX3" fmla="*/ 21733 w 542072"/>
                  <a:gd name="connsiteY3" fmla="*/ 153424 h 366784"/>
                  <a:gd name="connsiteX4" fmla="*/ 5541 w 542072"/>
                  <a:gd name="connsiteY4" fmla="*/ 211527 h 366784"/>
                  <a:gd name="connsiteX5" fmla="*/ 81741 w 542072"/>
                  <a:gd name="connsiteY5" fmla="*/ 344877 h 366784"/>
                  <a:gd name="connsiteX6" fmla="*/ 110316 w 542072"/>
                  <a:gd name="connsiteY6" fmla="*/ 365832 h 366784"/>
                  <a:gd name="connsiteX7" fmla="*/ 118888 w 542072"/>
                  <a:gd name="connsiteY7" fmla="*/ 366784 h 366784"/>
                  <a:gd name="connsiteX8" fmla="*/ 144606 w 542072"/>
                  <a:gd name="connsiteY8" fmla="*/ 358212 h 366784"/>
                  <a:gd name="connsiteX9" fmla="*/ 524653 w 542072"/>
                  <a:gd name="connsiteY9" fmla="*/ 77224 h 366784"/>
                  <a:gd name="connsiteX10" fmla="*/ 534178 w 542072"/>
                  <a:gd name="connsiteY10" fmla="*/ 17217 h 366784"/>
                  <a:gd name="connsiteX11" fmla="*/ 474171 w 542072"/>
                  <a:gd name="connsiteY11" fmla="*/ 8644 h 3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784">
                    <a:moveTo>
                      <a:pt x="474171" y="8644"/>
                    </a:moveTo>
                    <a:lnTo>
                      <a:pt x="132223" y="261057"/>
                    </a:lnTo>
                    <a:lnTo>
                      <a:pt x="79836" y="169617"/>
                    </a:lnTo>
                    <a:cubicBezTo>
                      <a:pt x="68406" y="148662"/>
                      <a:pt x="41736" y="141994"/>
                      <a:pt x="21733" y="153424"/>
                    </a:cubicBezTo>
                    <a:cubicBezTo>
                      <a:pt x="778" y="164854"/>
                      <a:pt x="-5889" y="191524"/>
                      <a:pt x="5541" y="211527"/>
                    </a:cubicBezTo>
                    <a:lnTo>
                      <a:pt x="81741" y="344877"/>
                    </a:lnTo>
                    <a:cubicBezTo>
                      <a:pt x="87456" y="355354"/>
                      <a:pt x="97933" y="362974"/>
                      <a:pt x="110316" y="365832"/>
                    </a:cubicBezTo>
                    <a:cubicBezTo>
                      <a:pt x="113173" y="366784"/>
                      <a:pt x="116031" y="366784"/>
                      <a:pt x="118888" y="366784"/>
                    </a:cubicBezTo>
                    <a:cubicBezTo>
                      <a:pt x="128413" y="366784"/>
                      <a:pt x="136986" y="363927"/>
                      <a:pt x="144606" y="358212"/>
                    </a:cubicBezTo>
                    <a:lnTo>
                      <a:pt x="524653" y="77224"/>
                    </a:lnTo>
                    <a:cubicBezTo>
                      <a:pt x="543703" y="62937"/>
                      <a:pt x="547513" y="36267"/>
                      <a:pt x="534178" y="17217"/>
                    </a:cubicBezTo>
                    <a:cubicBezTo>
                      <a:pt x="519891" y="-1833"/>
                      <a:pt x="493221" y="-5643"/>
                      <a:pt x="474171" y="8644"/>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41" name="Freeform 178">
                <a:extLst>
                  <a:ext uri="{FF2B5EF4-FFF2-40B4-BE49-F238E27FC236}">
                    <a16:creationId xmlns:a16="http://schemas.microsoft.com/office/drawing/2014/main" id="{CE44D4C7-E950-CC20-1F29-B47ABB3D0948}"/>
                  </a:ext>
                </a:extLst>
              </p:cNvPr>
              <p:cNvSpPr/>
              <p:nvPr/>
            </p:nvSpPr>
            <p:spPr>
              <a:xfrm>
                <a:off x="3152949" y="1844717"/>
                <a:ext cx="542072" cy="366987"/>
              </a:xfrm>
              <a:custGeom>
                <a:avLst/>
                <a:gdLst>
                  <a:gd name="connsiteX0" fmla="*/ 81741 w 542072"/>
                  <a:gd name="connsiteY0" fmla="*/ 345080 h 366987"/>
                  <a:gd name="connsiteX1" fmla="*/ 110316 w 542072"/>
                  <a:gd name="connsiteY1" fmla="*/ 366035 h 366987"/>
                  <a:gd name="connsiteX2" fmla="*/ 118888 w 542072"/>
                  <a:gd name="connsiteY2" fmla="*/ 366987 h 366987"/>
                  <a:gd name="connsiteX3" fmla="*/ 144606 w 542072"/>
                  <a:gd name="connsiteY3" fmla="*/ 358415 h 366987"/>
                  <a:gd name="connsiteX4" fmla="*/ 524653 w 542072"/>
                  <a:gd name="connsiteY4" fmla="*/ 77427 h 366987"/>
                  <a:gd name="connsiteX5" fmla="*/ 534178 w 542072"/>
                  <a:gd name="connsiteY5" fmla="*/ 17420 h 366987"/>
                  <a:gd name="connsiteX6" fmla="*/ 474171 w 542072"/>
                  <a:gd name="connsiteY6" fmla="*/ 7895 h 366987"/>
                  <a:gd name="connsiteX7" fmla="*/ 132223 w 542072"/>
                  <a:gd name="connsiteY7" fmla="*/ 260307 h 366987"/>
                  <a:gd name="connsiteX8" fmla="*/ 79836 w 542072"/>
                  <a:gd name="connsiteY8" fmla="*/ 168867 h 366987"/>
                  <a:gd name="connsiteX9" fmla="*/ 21733 w 542072"/>
                  <a:gd name="connsiteY9" fmla="*/ 152675 h 366987"/>
                  <a:gd name="connsiteX10" fmla="*/ 5541 w 542072"/>
                  <a:gd name="connsiteY10" fmla="*/ 210777 h 366987"/>
                  <a:gd name="connsiteX11" fmla="*/ 81741 w 542072"/>
                  <a:gd name="connsiteY11" fmla="*/ 345080 h 366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2072" h="366987">
                    <a:moveTo>
                      <a:pt x="81741" y="345080"/>
                    </a:moveTo>
                    <a:cubicBezTo>
                      <a:pt x="87456" y="355557"/>
                      <a:pt x="97933" y="363177"/>
                      <a:pt x="110316" y="366035"/>
                    </a:cubicBezTo>
                    <a:cubicBezTo>
                      <a:pt x="113173" y="366987"/>
                      <a:pt x="116031" y="366987"/>
                      <a:pt x="118888" y="366987"/>
                    </a:cubicBezTo>
                    <a:cubicBezTo>
                      <a:pt x="128413" y="366987"/>
                      <a:pt x="136986" y="364130"/>
                      <a:pt x="144606" y="358415"/>
                    </a:cubicBezTo>
                    <a:lnTo>
                      <a:pt x="524653" y="77427"/>
                    </a:lnTo>
                    <a:cubicBezTo>
                      <a:pt x="543703" y="63140"/>
                      <a:pt x="547513" y="36470"/>
                      <a:pt x="534178" y="17420"/>
                    </a:cubicBezTo>
                    <a:cubicBezTo>
                      <a:pt x="519891" y="-1630"/>
                      <a:pt x="493221" y="-5440"/>
                      <a:pt x="474171" y="7895"/>
                    </a:cubicBezTo>
                    <a:lnTo>
                      <a:pt x="132223" y="260307"/>
                    </a:lnTo>
                    <a:lnTo>
                      <a:pt x="79836" y="168867"/>
                    </a:lnTo>
                    <a:cubicBezTo>
                      <a:pt x="68406" y="147912"/>
                      <a:pt x="41736" y="141245"/>
                      <a:pt x="21733" y="152675"/>
                    </a:cubicBezTo>
                    <a:cubicBezTo>
                      <a:pt x="778" y="164105"/>
                      <a:pt x="-5889" y="190775"/>
                      <a:pt x="5541" y="210777"/>
                    </a:cubicBezTo>
                    <a:lnTo>
                      <a:pt x="81741" y="345080"/>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grpSp>
      </p:grpSp>
      <p:grpSp>
        <p:nvGrpSpPr>
          <p:cNvPr id="47" name="Group 46">
            <a:extLst>
              <a:ext uri="{FF2B5EF4-FFF2-40B4-BE49-F238E27FC236}">
                <a16:creationId xmlns:a16="http://schemas.microsoft.com/office/drawing/2014/main" id="{91F7561A-9A33-CE07-EAA5-A24ABEE9DCDF}"/>
              </a:ext>
            </a:extLst>
          </p:cNvPr>
          <p:cNvGrpSpPr/>
          <p:nvPr/>
        </p:nvGrpSpPr>
        <p:grpSpPr>
          <a:xfrm>
            <a:off x="4968755" y="1273580"/>
            <a:ext cx="747982" cy="747982"/>
            <a:chOff x="5048219" y="1273580"/>
            <a:chExt cx="747982" cy="747982"/>
          </a:xfrm>
        </p:grpSpPr>
        <p:sp>
          <p:nvSpPr>
            <p:cNvPr id="13" name="Oval 12">
              <a:extLst>
                <a:ext uri="{FF2B5EF4-FFF2-40B4-BE49-F238E27FC236}">
                  <a16:creationId xmlns:a16="http://schemas.microsoft.com/office/drawing/2014/main" id="{6429C620-375B-024D-3BF8-59195A79C576}"/>
                </a:ext>
              </a:extLst>
            </p:cNvPr>
            <p:cNvSpPr/>
            <p:nvPr/>
          </p:nvSpPr>
          <p:spPr>
            <a:xfrm flipH="1">
              <a:off x="5048219" y="1273580"/>
              <a:ext cx="747982" cy="74798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a typeface="Meiryo" panose="020B0604030504040204" pitchFamily="34" charset="-128"/>
              </a:endParaRPr>
            </a:p>
          </p:txBody>
        </p:sp>
        <p:grpSp>
          <p:nvGrpSpPr>
            <p:cNvPr id="43" name="Group 42">
              <a:extLst>
                <a:ext uri="{FF2B5EF4-FFF2-40B4-BE49-F238E27FC236}">
                  <a16:creationId xmlns:a16="http://schemas.microsoft.com/office/drawing/2014/main" id="{2203C0C4-8341-D3AC-CACE-A5FB58E948BC}"/>
                </a:ext>
              </a:extLst>
            </p:cNvPr>
            <p:cNvGrpSpPr>
              <a:grpSpLocks noChangeAspect="1"/>
            </p:cNvGrpSpPr>
            <p:nvPr/>
          </p:nvGrpSpPr>
          <p:grpSpPr>
            <a:xfrm>
              <a:off x="5230833" y="1456598"/>
              <a:ext cx="382754" cy="381946"/>
              <a:chOff x="6956425" y="1978025"/>
              <a:chExt cx="30878463" cy="30813375"/>
            </a:xfrm>
            <a:solidFill>
              <a:schemeClr val="tx1"/>
            </a:solidFill>
          </p:grpSpPr>
          <p:sp>
            <p:nvSpPr>
              <p:cNvPr id="44" name="Freeform 54">
                <a:extLst>
                  <a:ext uri="{FF2B5EF4-FFF2-40B4-BE49-F238E27FC236}">
                    <a16:creationId xmlns:a16="http://schemas.microsoft.com/office/drawing/2014/main" id="{F1A204DF-C5B4-329F-30E7-02BED93C4EAD}"/>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sp>
            <p:nvSpPr>
              <p:cNvPr id="45" name="Freeform 55">
                <a:extLst>
                  <a:ext uri="{FF2B5EF4-FFF2-40B4-BE49-F238E27FC236}">
                    <a16:creationId xmlns:a16="http://schemas.microsoft.com/office/drawing/2014/main" id="{66BE8D95-BF57-B739-30D1-F2E84521D3C7}"/>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sp>
            <p:nvSpPr>
              <p:cNvPr id="46" name="Freeform 56">
                <a:extLst>
                  <a:ext uri="{FF2B5EF4-FFF2-40B4-BE49-F238E27FC236}">
                    <a16:creationId xmlns:a16="http://schemas.microsoft.com/office/drawing/2014/main" id="{DB509527-D8F9-6BDF-0315-7F62FCF4F6AB}"/>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grpSp>
      </p:grpSp>
      <p:grpSp>
        <p:nvGrpSpPr>
          <p:cNvPr id="74" name="Group 73">
            <a:extLst>
              <a:ext uri="{FF2B5EF4-FFF2-40B4-BE49-F238E27FC236}">
                <a16:creationId xmlns:a16="http://schemas.microsoft.com/office/drawing/2014/main" id="{4D3AFF4E-EE06-46B0-9644-95F244453AFD}"/>
              </a:ext>
            </a:extLst>
          </p:cNvPr>
          <p:cNvGrpSpPr/>
          <p:nvPr/>
        </p:nvGrpSpPr>
        <p:grpSpPr>
          <a:xfrm>
            <a:off x="3068782" y="2669687"/>
            <a:ext cx="3006436" cy="747982"/>
            <a:chOff x="3081814" y="2669687"/>
            <a:chExt cx="3006436" cy="747982"/>
          </a:xfrm>
        </p:grpSpPr>
        <p:grpSp>
          <p:nvGrpSpPr>
            <p:cNvPr id="31" name="Group 30">
              <a:extLst>
                <a:ext uri="{FF2B5EF4-FFF2-40B4-BE49-F238E27FC236}">
                  <a16:creationId xmlns:a16="http://schemas.microsoft.com/office/drawing/2014/main" id="{5A63CEBF-6897-D580-64FB-AE8A75A0A4CD}"/>
                </a:ext>
              </a:extLst>
            </p:cNvPr>
            <p:cNvGrpSpPr/>
            <p:nvPr/>
          </p:nvGrpSpPr>
          <p:grpSpPr>
            <a:xfrm>
              <a:off x="3081814" y="2669687"/>
              <a:ext cx="747982" cy="747982"/>
              <a:chOff x="3081814" y="2669687"/>
              <a:chExt cx="747982" cy="747982"/>
            </a:xfrm>
          </p:grpSpPr>
          <p:sp>
            <p:nvSpPr>
              <p:cNvPr id="16" name="Oval 15">
                <a:extLst>
                  <a:ext uri="{FF2B5EF4-FFF2-40B4-BE49-F238E27FC236}">
                    <a16:creationId xmlns:a16="http://schemas.microsoft.com/office/drawing/2014/main" id="{EAD07F5F-02CA-625D-F096-8B5EFDB16D0E}"/>
                  </a:ext>
                </a:extLst>
              </p:cNvPr>
              <p:cNvSpPr/>
              <p:nvPr/>
            </p:nvSpPr>
            <p:spPr>
              <a:xfrm flipH="1">
                <a:off x="3081814" y="2669687"/>
                <a:ext cx="747982" cy="747982"/>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a typeface="Meiryo" panose="020B0604030504040204" pitchFamily="34" charset="-128"/>
                </a:endParaRPr>
              </a:p>
            </p:txBody>
          </p:sp>
          <p:grpSp>
            <p:nvGrpSpPr>
              <p:cNvPr id="24" name="Graphic 95">
                <a:extLst>
                  <a:ext uri="{FF2B5EF4-FFF2-40B4-BE49-F238E27FC236}">
                    <a16:creationId xmlns:a16="http://schemas.microsoft.com/office/drawing/2014/main" id="{39A37A11-44FB-0F53-5C3E-E03B05D156EC}"/>
                  </a:ext>
                </a:extLst>
              </p:cNvPr>
              <p:cNvGrpSpPr>
                <a:grpSpLocks noChangeAspect="1"/>
              </p:cNvGrpSpPr>
              <p:nvPr/>
            </p:nvGrpSpPr>
            <p:grpSpPr>
              <a:xfrm>
                <a:off x="3231212" y="2906518"/>
                <a:ext cx="449186" cy="274320"/>
                <a:chOff x="2403992" y="1247775"/>
                <a:chExt cx="4335897" cy="2647950"/>
              </a:xfrm>
              <a:solidFill>
                <a:schemeClr val="tx1"/>
              </a:solidFill>
            </p:grpSpPr>
            <p:sp>
              <p:nvSpPr>
                <p:cNvPr id="25" name="Freeform 97">
                  <a:extLst>
                    <a:ext uri="{FF2B5EF4-FFF2-40B4-BE49-F238E27FC236}">
                      <a16:creationId xmlns:a16="http://schemas.microsoft.com/office/drawing/2014/main" id="{A1CAF441-412E-247A-4E28-65934EEEEDA7}"/>
                    </a:ext>
                  </a:extLst>
                </p:cNvPr>
                <p:cNvSpPr/>
                <p:nvPr/>
              </p:nvSpPr>
              <p:spPr>
                <a:xfrm>
                  <a:off x="2403992" y="1247775"/>
                  <a:ext cx="4335897" cy="2647950"/>
                </a:xfrm>
                <a:custGeom>
                  <a:avLst/>
                  <a:gdLst>
                    <a:gd name="connsiteX0" fmla="*/ 4288272 w 4335897"/>
                    <a:gd name="connsiteY0" fmla="*/ 1271588 h 2647950"/>
                    <a:gd name="connsiteX1" fmla="*/ 4082532 w 4335897"/>
                    <a:gd name="connsiteY1" fmla="*/ 1271588 h 2647950"/>
                    <a:gd name="connsiteX2" fmla="*/ 4082532 w 4335897"/>
                    <a:gd name="connsiteY2" fmla="*/ 1031558 h 2647950"/>
                    <a:gd name="connsiteX3" fmla="*/ 3863457 w 4335897"/>
                    <a:gd name="connsiteY3" fmla="*/ 812483 h 2647950"/>
                    <a:gd name="connsiteX4" fmla="*/ 3794877 w 4335897"/>
                    <a:gd name="connsiteY4" fmla="*/ 823913 h 2647950"/>
                    <a:gd name="connsiteX5" fmla="*/ 3794877 w 4335897"/>
                    <a:gd name="connsiteY5" fmla="*/ 200025 h 2647950"/>
                    <a:gd name="connsiteX6" fmla="*/ 3594852 w 4335897"/>
                    <a:gd name="connsiteY6" fmla="*/ 0 h 2647950"/>
                    <a:gd name="connsiteX7" fmla="*/ 646865 w 4335897"/>
                    <a:gd name="connsiteY7" fmla="*/ 0 h 2647950"/>
                    <a:gd name="connsiteX8" fmla="*/ 446840 w 4335897"/>
                    <a:gd name="connsiteY8" fmla="*/ 200025 h 2647950"/>
                    <a:gd name="connsiteX9" fmla="*/ 446840 w 4335897"/>
                    <a:gd name="connsiteY9" fmla="*/ 2338388 h 2647950"/>
                    <a:gd name="connsiteX10" fmla="*/ 123942 w 4335897"/>
                    <a:gd name="connsiteY10" fmla="*/ 2338388 h 2647950"/>
                    <a:gd name="connsiteX11" fmla="*/ 7737 w 4335897"/>
                    <a:gd name="connsiteY11" fmla="*/ 2419350 h 2647950"/>
                    <a:gd name="connsiteX12" fmla="*/ 43932 w 4335897"/>
                    <a:gd name="connsiteY12" fmla="*/ 2556510 h 2647950"/>
                    <a:gd name="connsiteX13" fmla="*/ 50600 w 4335897"/>
                    <a:gd name="connsiteY13" fmla="*/ 2561273 h 2647950"/>
                    <a:gd name="connsiteX14" fmla="*/ 182997 w 4335897"/>
                    <a:gd name="connsiteY14" fmla="*/ 2641283 h 2647950"/>
                    <a:gd name="connsiteX15" fmla="*/ 207762 w 4335897"/>
                    <a:gd name="connsiteY15" fmla="*/ 2647950 h 2647950"/>
                    <a:gd name="connsiteX16" fmla="*/ 4021572 w 4335897"/>
                    <a:gd name="connsiteY16" fmla="*/ 2647950 h 2647950"/>
                    <a:gd name="connsiteX17" fmla="*/ 4043480 w 4335897"/>
                    <a:gd name="connsiteY17" fmla="*/ 2642235 h 2647950"/>
                    <a:gd name="connsiteX18" fmla="*/ 4183497 w 4335897"/>
                    <a:gd name="connsiteY18" fmla="*/ 2567940 h 2647950"/>
                    <a:gd name="connsiteX19" fmla="*/ 4187307 w 4335897"/>
                    <a:gd name="connsiteY19" fmla="*/ 2565083 h 2647950"/>
                    <a:gd name="connsiteX20" fmla="*/ 4236837 w 4335897"/>
                    <a:gd name="connsiteY20" fmla="*/ 2426018 h 2647950"/>
                    <a:gd name="connsiteX21" fmla="*/ 4118727 w 4335897"/>
                    <a:gd name="connsiteY21" fmla="*/ 2338388 h 2647950"/>
                    <a:gd name="connsiteX22" fmla="*/ 3795830 w 4335897"/>
                    <a:gd name="connsiteY22" fmla="*/ 2338388 h 2647950"/>
                    <a:gd name="connsiteX23" fmla="*/ 3795830 w 4335897"/>
                    <a:gd name="connsiteY23" fmla="*/ 2016443 h 2647950"/>
                    <a:gd name="connsiteX24" fmla="*/ 4288272 w 4335897"/>
                    <a:gd name="connsiteY24" fmla="*/ 2016443 h 2647950"/>
                    <a:gd name="connsiteX25" fmla="*/ 4335897 w 4335897"/>
                    <a:gd name="connsiteY25" fmla="*/ 1968818 h 2647950"/>
                    <a:gd name="connsiteX26" fmla="*/ 4335897 w 4335897"/>
                    <a:gd name="connsiteY26" fmla="*/ 1319213 h 2647950"/>
                    <a:gd name="connsiteX27" fmla="*/ 4288272 w 4335897"/>
                    <a:gd name="connsiteY27" fmla="*/ 1271588 h 2647950"/>
                    <a:gd name="connsiteX28" fmla="*/ 3987282 w 4335897"/>
                    <a:gd name="connsiteY28" fmla="*/ 1031558 h 2647950"/>
                    <a:gd name="connsiteX29" fmla="*/ 3987282 w 4335897"/>
                    <a:gd name="connsiteY29" fmla="*/ 1271588 h 2647950"/>
                    <a:gd name="connsiteX30" fmla="*/ 3740585 w 4335897"/>
                    <a:gd name="connsiteY30" fmla="*/ 1271588 h 2647950"/>
                    <a:gd name="connsiteX31" fmla="*/ 3740585 w 4335897"/>
                    <a:gd name="connsiteY31" fmla="*/ 1031558 h 2647950"/>
                    <a:gd name="connsiteX32" fmla="*/ 3864410 w 4335897"/>
                    <a:gd name="connsiteY32" fmla="*/ 907733 h 2647950"/>
                    <a:gd name="connsiteX33" fmla="*/ 3987282 w 4335897"/>
                    <a:gd name="connsiteY33" fmla="*/ 1031558 h 2647950"/>
                    <a:gd name="connsiteX34" fmla="*/ 4146350 w 4335897"/>
                    <a:gd name="connsiteY34" fmla="*/ 2453640 h 2647950"/>
                    <a:gd name="connsiteX35" fmla="*/ 4136825 w 4335897"/>
                    <a:gd name="connsiteY35" fmla="*/ 2484120 h 2647950"/>
                    <a:gd name="connsiteX36" fmla="*/ 4010142 w 4335897"/>
                    <a:gd name="connsiteY36" fmla="*/ 2551748 h 2647950"/>
                    <a:gd name="connsiteX37" fmla="*/ 221097 w 4335897"/>
                    <a:gd name="connsiteY37" fmla="*/ 2551748 h 2647950"/>
                    <a:gd name="connsiteX38" fmla="*/ 103940 w 4335897"/>
                    <a:gd name="connsiteY38" fmla="*/ 2481263 h 2647950"/>
                    <a:gd name="connsiteX39" fmla="*/ 98225 w 4335897"/>
                    <a:gd name="connsiteY39" fmla="*/ 2451735 h 2647950"/>
                    <a:gd name="connsiteX40" fmla="*/ 124895 w 4335897"/>
                    <a:gd name="connsiteY40" fmla="*/ 2432685 h 2647950"/>
                    <a:gd name="connsiteX41" fmla="*/ 4119680 w 4335897"/>
                    <a:gd name="connsiteY41" fmla="*/ 2432685 h 2647950"/>
                    <a:gd name="connsiteX42" fmla="*/ 4146350 w 4335897"/>
                    <a:gd name="connsiteY42" fmla="*/ 2453640 h 2647950"/>
                    <a:gd name="connsiteX43" fmla="*/ 3700580 w 4335897"/>
                    <a:gd name="connsiteY43" fmla="*/ 2338388 h 2647950"/>
                    <a:gd name="connsiteX44" fmla="*/ 542090 w 4335897"/>
                    <a:gd name="connsiteY44" fmla="*/ 2338388 h 2647950"/>
                    <a:gd name="connsiteX45" fmla="*/ 542090 w 4335897"/>
                    <a:gd name="connsiteY45" fmla="*/ 200025 h 2647950"/>
                    <a:gd name="connsiteX46" fmla="*/ 646865 w 4335897"/>
                    <a:gd name="connsiteY46" fmla="*/ 95250 h 2647950"/>
                    <a:gd name="connsiteX47" fmla="*/ 3595805 w 4335897"/>
                    <a:gd name="connsiteY47" fmla="*/ 95250 h 2647950"/>
                    <a:gd name="connsiteX48" fmla="*/ 3700580 w 4335897"/>
                    <a:gd name="connsiteY48" fmla="*/ 200025 h 2647950"/>
                    <a:gd name="connsiteX49" fmla="*/ 3700580 w 4335897"/>
                    <a:gd name="connsiteY49" fmla="*/ 886778 h 2647950"/>
                    <a:gd name="connsiteX50" fmla="*/ 3645335 w 4335897"/>
                    <a:gd name="connsiteY50" fmla="*/ 1031558 h 2647950"/>
                    <a:gd name="connsiteX51" fmla="*/ 3645335 w 4335897"/>
                    <a:gd name="connsiteY51" fmla="*/ 1271588 h 2647950"/>
                    <a:gd name="connsiteX52" fmla="*/ 3571040 w 4335897"/>
                    <a:gd name="connsiteY52" fmla="*/ 1271588 h 2647950"/>
                    <a:gd name="connsiteX53" fmla="*/ 3571040 w 4335897"/>
                    <a:gd name="connsiteY53" fmla="*/ 249555 h 2647950"/>
                    <a:gd name="connsiteX54" fmla="*/ 3532940 w 4335897"/>
                    <a:gd name="connsiteY54" fmla="*/ 211455 h 2647950"/>
                    <a:gd name="connsiteX55" fmla="*/ 708777 w 4335897"/>
                    <a:gd name="connsiteY55" fmla="*/ 211455 h 2647950"/>
                    <a:gd name="connsiteX56" fmla="*/ 670677 w 4335897"/>
                    <a:gd name="connsiteY56" fmla="*/ 249555 h 2647950"/>
                    <a:gd name="connsiteX57" fmla="*/ 670677 w 4335897"/>
                    <a:gd name="connsiteY57" fmla="*/ 2173605 h 2647950"/>
                    <a:gd name="connsiteX58" fmla="*/ 708777 w 4335897"/>
                    <a:gd name="connsiteY58" fmla="*/ 2211705 h 2647950"/>
                    <a:gd name="connsiteX59" fmla="*/ 3532940 w 4335897"/>
                    <a:gd name="connsiteY59" fmla="*/ 2211705 h 2647950"/>
                    <a:gd name="connsiteX60" fmla="*/ 3571040 w 4335897"/>
                    <a:gd name="connsiteY60" fmla="*/ 2173605 h 2647950"/>
                    <a:gd name="connsiteX61" fmla="*/ 3571040 w 4335897"/>
                    <a:gd name="connsiteY61" fmla="*/ 2017395 h 2647950"/>
                    <a:gd name="connsiteX62" fmla="*/ 3700580 w 4335897"/>
                    <a:gd name="connsiteY62" fmla="*/ 2017395 h 2647950"/>
                    <a:gd name="connsiteX63" fmla="*/ 3700580 w 4335897"/>
                    <a:gd name="connsiteY63" fmla="*/ 2338388 h 2647950"/>
                    <a:gd name="connsiteX64" fmla="*/ 3439595 w 4335897"/>
                    <a:gd name="connsiteY64" fmla="*/ 2016443 h 2647950"/>
                    <a:gd name="connsiteX65" fmla="*/ 3494840 w 4335897"/>
                    <a:gd name="connsiteY65" fmla="*/ 2016443 h 2647950"/>
                    <a:gd name="connsiteX66" fmla="*/ 3494840 w 4335897"/>
                    <a:gd name="connsiteY66" fmla="*/ 2134553 h 2647950"/>
                    <a:gd name="connsiteX67" fmla="*/ 746877 w 4335897"/>
                    <a:gd name="connsiteY67" fmla="*/ 2134553 h 2647950"/>
                    <a:gd name="connsiteX68" fmla="*/ 746877 w 4335897"/>
                    <a:gd name="connsiteY68" fmla="*/ 286703 h 2647950"/>
                    <a:gd name="connsiteX69" fmla="*/ 3494840 w 4335897"/>
                    <a:gd name="connsiteY69" fmla="*/ 286703 h 2647950"/>
                    <a:gd name="connsiteX70" fmla="*/ 3494840 w 4335897"/>
                    <a:gd name="connsiteY70" fmla="*/ 1271588 h 2647950"/>
                    <a:gd name="connsiteX71" fmla="*/ 3439595 w 4335897"/>
                    <a:gd name="connsiteY71" fmla="*/ 1271588 h 2647950"/>
                    <a:gd name="connsiteX72" fmla="*/ 3391970 w 4335897"/>
                    <a:gd name="connsiteY72" fmla="*/ 1319213 h 2647950"/>
                    <a:gd name="connsiteX73" fmla="*/ 3391970 w 4335897"/>
                    <a:gd name="connsiteY73" fmla="*/ 1968818 h 2647950"/>
                    <a:gd name="connsiteX74" fmla="*/ 3439595 w 4335897"/>
                    <a:gd name="connsiteY74" fmla="*/ 2016443 h 2647950"/>
                    <a:gd name="connsiteX75" fmla="*/ 4240647 w 4335897"/>
                    <a:gd name="connsiteY75" fmla="*/ 1921193 h 2647950"/>
                    <a:gd name="connsiteX76" fmla="*/ 3487220 w 4335897"/>
                    <a:gd name="connsiteY76" fmla="*/ 1921193 h 2647950"/>
                    <a:gd name="connsiteX77" fmla="*/ 3487220 w 4335897"/>
                    <a:gd name="connsiteY77" fmla="*/ 1366838 h 2647950"/>
                    <a:gd name="connsiteX78" fmla="*/ 4240647 w 4335897"/>
                    <a:gd name="connsiteY78" fmla="*/ 1366838 h 2647950"/>
                    <a:gd name="connsiteX79" fmla="*/ 4240647 w 4335897"/>
                    <a:gd name="connsiteY79" fmla="*/ 1921193 h 2647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35897" h="2647950">
                      <a:moveTo>
                        <a:pt x="4288272" y="1271588"/>
                      </a:moveTo>
                      <a:lnTo>
                        <a:pt x="4082532" y="1271588"/>
                      </a:lnTo>
                      <a:lnTo>
                        <a:pt x="4082532" y="1031558"/>
                      </a:lnTo>
                      <a:cubicBezTo>
                        <a:pt x="4082532" y="910590"/>
                        <a:pt x="3984425" y="812483"/>
                        <a:pt x="3863457" y="812483"/>
                      </a:cubicBezTo>
                      <a:cubicBezTo>
                        <a:pt x="3839645" y="812483"/>
                        <a:pt x="3816785" y="816293"/>
                        <a:pt x="3794877" y="823913"/>
                      </a:cubicBezTo>
                      <a:lnTo>
                        <a:pt x="3794877" y="200025"/>
                      </a:lnTo>
                      <a:cubicBezTo>
                        <a:pt x="3794877" y="89535"/>
                        <a:pt x="3705342" y="0"/>
                        <a:pt x="3594852" y="0"/>
                      </a:cubicBezTo>
                      <a:lnTo>
                        <a:pt x="646865" y="0"/>
                      </a:lnTo>
                      <a:cubicBezTo>
                        <a:pt x="536375" y="0"/>
                        <a:pt x="446840" y="89535"/>
                        <a:pt x="446840" y="200025"/>
                      </a:cubicBezTo>
                      <a:lnTo>
                        <a:pt x="446840" y="2338388"/>
                      </a:lnTo>
                      <a:lnTo>
                        <a:pt x="123942" y="2338388"/>
                      </a:lnTo>
                      <a:cubicBezTo>
                        <a:pt x="71555" y="2338388"/>
                        <a:pt x="25835" y="2369820"/>
                        <a:pt x="7737" y="2419350"/>
                      </a:cubicBezTo>
                      <a:cubicBezTo>
                        <a:pt x="-10360" y="2468880"/>
                        <a:pt x="3927" y="2522220"/>
                        <a:pt x="43932" y="2556510"/>
                      </a:cubicBezTo>
                      <a:cubicBezTo>
                        <a:pt x="45837" y="2558415"/>
                        <a:pt x="47742" y="2559368"/>
                        <a:pt x="50600" y="2561273"/>
                      </a:cubicBezTo>
                      <a:lnTo>
                        <a:pt x="182997" y="2641283"/>
                      </a:lnTo>
                      <a:cubicBezTo>
                        <a:pt x="190617" y="2646045"/>
                        <a:pt x="199190" y="2647950"/>
                        <a:pt x="207762" y="2647950"/>
                      </a:cubicBezTo>
                      <a:lnTo>
                        <a:pt x="4021572" y="2647950"/>
                      </a:lnTo>
                      <a:cubicBezTo>
                        <a:pt x="4029192" y="2647950"/>
                        <a:pt x="4036812" y="2646045"/>
                        <a:pt x="4043480" y="2642235"/>
                      </a:cubicBezTo>
                      <a:lnTo>
                        <a:pt x="4183497" y="2567940"/>
                      </a:lnTo>
                      <a:cubicBezTo>
                        <a:pt x="4184450" y="2566988"/>
                        <a:pt x="4186355" y="2566035"/>
                        <a:pt x="4187307" y="2565083"/>
                      </a:cubicBezTo>
                      <a:cubicBezTo>
                        <a:pt x="4233980" y="2533650"/>
                        <a:pt x="4253030" y="2479358"/>
                        <a:pt x="4236837" y="2426018"/>
                      </a:cubicBezTo>
                      <a:cubicBezTo>
                        <a:pt x="4220645" y="2372678"/>
                        <a:pt x="4173972" y="2338388"/>
                        <a:pt x="4118727" y="2338388"/>
                      </a:cubicBezTo>
                      <a:lnTo>
                        <a:pt x="3795830" y="2338388"/>
                      </a:lnTo>
                      <a:lnTo>
                        <a:pt x="3795830" y="2016443"/>
                      </a:lnTo>
                      <a:lnTo>
                        <a:pt x="4288272" y="2016443"/>
                      </a:lnTo>
                      <a:cubicBezTo>
                        <a:pt x="4314942" y="2016443"/>
                        <a:pt x="4335897" y="1995488"/>
                        <a:pt x="4335897" y="1968818"/>
                      </a:cubicBezTo>
                      <a:lnTo>
                        <a:pt x="4335897" y="1319213"/>
                      </a:lnTo>
                      <a:cubicBezTo>
                        <a:pt x="4335897" y="1293495"/>
                        <a:pt x="4314942" y="1271588"/>
                        <a:pt x="4288272" y="1271588"/>
                      </a:cubicBezTo>
                      <a:close/>
                      <a:moveTo>
                        <a:pt x="3987282" y="1031558"/>
                      </a:moveTo>
                      <a:lnTo>
                        <a:pt x="3987282" y="1271588"/>
                      </a:lnTo>
                      <a:lnTo>
                        <a:pt x="3740585" y="1271588"/>
                      </a:lnTo>
                      <a:lnTo>
                        <a:pt x="3740585" y="1031558"/>
                      </a:lnTo>
                      <a:cubicBezTo>
                        <a:pt x="3740585" y="963930"/>
                        <a:pt x="3795830" y="907733"/>
                        <a:pt x="3864410" y="907733"/>
                      </a:cubicBezTo>
                      <a:cubicBezTo>
                        <a:pt x="3932990" y="907733"/>
                        <a:pt x="3987282" y="962978"/>
                        <a:pt x="3987282" y="1031558"/>
                      </a:cubicBezTo>
                      <a:close/>
                      <a:moveTo>
                        <a:pt x="4146350" y="2453640"/>
                      </a:moveTo>
                      <a:cubicBezTo>
                        <a:pt x="4148255" y="2459355"/>
                        <a:pt x="4150160" y="2473643"/>
                        <a:pt x="4136825" y="2484120"/>
                      </a:cubicBezTo>
                      <a:lnTo>
                        <a:pt x="4010142" y="2551748"/>
                      </a:lnTo>
                      <a:lnTo>
                        <a:pt x="221097" y="2551748"/>
                      </a:lnTo>
                      <a:lnTo>
                        <a:pt x="103940" y="2481263"/>
                      </a:lnTo>
                      <a:cubicBezTo>
                        <a:pt x="92510" y="2469833"/>
                        <a:pt x="96320" y="2457450"/>
                        <a:pt x="98225" y="2451735"/>
                      </a:cubicBezTo>
                      <a:cubicBezTo>
                        <a:pt x="100130" y="2446020"/>
                        <a:pt x="106797" y="2432685"/>
                        <a:pt x="124895" y="2432685"/>
                      </a:cubicBezTo>
                      <a:lnTo>
                        <a:pt x="4119680" y="2432685"/>
                      </a:lnTo>
                      <a:cubicBezTo>
                        <a:pt x="4137777" y="2433638"/>
                        <a:pt x="4144445" y="2447925"/>
                        <a:pt x="4146350" y="2453640"/>
                      </a:cubicBezTo>
                      <a:close/>
                      <a:moveTo>
                        <a:pt x="3700580" y="2338388"/>
                      </a:moveTo>
                      <a:lnTo>
                        <a:pt x="542090" y="2338388"/>
                      </a:lnTo>
                      <a:lnTo>
                        <a:pt x="542090" y="200025"/>
                      </a:lnTo>
                      <a:cubicBezTo>
                        <a:pt x="542090" y="141923"/>
                        <a:pt x="588762" y="95250"/>
                        <a:pt x="646865" y="95250"/>
                      </a:cubicBezTo>
                      <a:lnTo>
                        <a:pt x="3595805" y="95250"/>
                      </a:lnTo>
                      <a:cubicBezTo>
                        <a:pt x="3653907" y="95250"/>
                        <a:pt x="3700580" y="141923"/>
                        <a:pt x="3700580" y="200025"/>
                      </a:cubicBezTo>
                      <a:lnTo>
                        <a:pt x="3700580" y="886778"/>
                      </a:lnTo>
                      <a:cubicBezTo>
                        <a:pt x="3666290" y="925830"/>
                        <a:pt x="3645335" y="976313"/>
                        <a:pt x="3645335" y="1031558"/>
                      </a:cubicBezTo>
                      <a:lnTo>
                        <a:pt x="3645335" y="1271588"/>
                      </a:lnTo>
                      <a:lnTo>
                        <a:pt x="3571040" y="1271588"/>
                      </a:lnTo>
                      <a:lnTo>
                        <a:pt x="3571040" y="249555"/>
                      </a:lnTo>
                      <a:cubicBezTo>
                        <a:pt x="3571040" y="228600"/>
                        <a:pt x="3553895" y="211455"/>
                        <a:pt x="3532940" y="211455"/>
                      </a:cubicBezTo>
                      <a:lnTo>
                        <a:pt x="708777" y="211455"/>
                      </a:lnTo>
                      <a:cubicBezTo>
                        <a:pt x="687822" y="211455"/>
                        <a:pt x="670677" y="228600"/>
                        <a:pt x="670677" y="249555"/>
                      </a:cubicBezTo>
                      <a:lnTo>
                        <a:pt x="670677" y="2173605"/>
                      </a:lnTo>
                      <a:cubicBezTo>
                        <a:pt x="670677" y="2194560"/>
                        <a:pt x="687822" y="2211705"/>
                        <a:pt x="708777" y="2211705"/>
                      </a:cubicBezTo>
                      <a:lnTo>
                        <a:pt x="3532940" y="2211705"/>
                      </a:lnTo>
                      <a:cubicBezTo>
                        <a:pt x="3553895" y="2211705"/>
                        <a:pt x="3571040" y="2194560"/>
                        <a:pt x="3571040" y="2173605"/>
                      </a:cubicBezTo>
                      <a:lnTo>
                        <a:pt x="3571040" y="2017395"/>
                      </a:lnTo>
                      <a:lnTo>
                        <a:pt x="3700580" y="2017395"/>
                      </a:lnTo>
                      <a:lnTo>
                        <a:pt x="3700580" y="2338388"/>
                      </a:lnTo>
                      <a:close/>
                      <a:moveTo>
                        <a:pt x="3439595" y="2016443"/>
                      </a:moveTo>
                      <a:lnTo>
                        <a:pt x="3494840" y="2016443"/>
                      </a:lnTo>
                      <a:lnTo>
                        <a:pt x="3494840" y="2134553"/>
                      </a:lnTo>
                      <a:lnTo>
                        <a:pt x="746877" y="2134553"/>
                      </a:lnTo>
                      <a:lnTo>
                        <a:pt x="746877" y="286703"/>
                      </a:lnTo>
                      <a:lnTo>
                        <a:pt x="3494840" y="286703"/>
                      </a:lnTo>
                      <a:lnTo>
                        <a:pt x="3494840" y="1271588"/>
                      </a:lnTo>
                      <a:lnTo>
                        <a:pt x="3439595" y="1271588"/>
                      </a:lnTo>
                      <a:cubicBezTo>
                        <a:pt x="3412925" y="1271588"/>
                        <a:pt x="3391970" y="1292543"/>
                        <a:pt x="3391970" y="1319213"/>
                      </a:cubicBezTo>
                      <a:lnTo>
                        <a:pt x="3391970" y="1968818"/>
                      </a:lnTo>
                      <a:cubicBezTo>
                        <a:pt x="3391970" y="1995488"/>
                        <a:pt x="3413877" y="2016443"/>
                        <a:pt x="3439595" y="2016443"/>
                      </a:cubicBezTo>
                      <a:close/>
                      <a:moveTo>
                        <a:pt x="4240647" y="1921193"/>
                      </a:moveTo>
                      <a:lnTo>
                        <a:pt x="3487220" y="1921193"/>
                      </a:lnTo>
                      <a:lnTo>
                        <a:pt x="3487220" y="1366838"/>
                      </a:lnTo>
                      <a:lnTo>
                        <a:pt x="4240647" y="1366838"/>
                      </a:lnTo>
                      <a:lnTo>
                        <a:pt x="4240647" y="1921193"/>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26" name="Freeform 98">
                  <a:extLst>
                    <a:ext uri="{FF2B5EF4-FFF2-40B4-BE49-F238E27FC236}">
                      <a16:creationId xmlns:a16="http://schemas.microsoft.com/office/drawing/2014/main" id="{6C6D345C-6B9C-0578-B89A-EA413B26349A}"/>
                    </a:ext>
                  </a:extLst>
                </p:cNvPr>
                <p:cNvSpPr/>
                <p:nvPr/>
              </p:nvSpPr>
              <p:spPr>
                <a:xfrm>
                  <a:off x="6191116" y="2761911"/>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0 w 152212"/>
                    <a:gd name="connsiteY3" fmla="*/ 73681 h 261323"/>
                    <a:gd name="connsiteX4" fmla="*/ 45853 w 152212"/>
                    <a:gd name="connsiteY4" fmla="*/ 140356 h 261323"/>
                    <a:gd name="connsiteX5" fmla="*/ 2038 w 152212"/>
                    <a:gd name="connsiteY5" fmla="*/ 229891 h 261323"/>
                    <a:gd name="connsiteX6" fmla="*/ 22040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0" y="127973"/>
                        <a:pt x="156343" y="94636"/>
                        <a:pt x="148723" y="57488"/>
                      </a:cubicBezTo>
                      <a:cubicBezTo>
                        <a:pt x="143008" y="28913"/>
                        <a:pt x="119196" y="6054"/>
                        <a:pt x="90621" y="1291"/>
                      </a:cubicBezTo>
                      <a:cubicBezTo>
                        <a:pt x="43948" y="-7281"/>
                        <a:pt x="2990" y="27961"/>
                        <a:pt x="2990" y="73681"/>
                      </a:cubicBezTo>
                      <a:cubicBezTo>
                        <a:pt x="2990" y="103208"/>
                        <a:pt x="20136" y="128926"/>
                        <a:pt x="45853" y="140356"/>
                      </a:cubicBezTo>
                      <a:lnTo>
                        <a:pt x="2038" y="229891"/>
                      </a:lnTo>
                      <a:cubicBezTo>
                        <a:pt x="-4629" y="244179"/>
                        <a:pt x="5848" y="261323"/>
                        <a:pt x="22040"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27" name="Freeform 99">
                  <a:extLst>
                    <a:ext uri="{FF2B5EF4-FFF2-40B4-BE49-F238E27FC236}">
                      <a16:creationId xmlns:a16="http://schemas.microsoft.com/office/drawing/2014/main" id="{DA3E341B-4F1C-71FE-782F-25C0319A94AF}"/>
                    </a:ext>
                  </a:extLst>
                </p:cNvPr>
                <p:cNvSpPr/>
                <p:nvPr/>
              </p:nvSpPr>
              <p:spPr>
                <a:xfrm>
                  <a:off x="3520440" y="2260282"/>
                  <a:ext cx="1876425" cy="804862"/>
                </a:xfrm>
                <a:custGeom>
                  <a:avLst/>
                  <a:gdLst>
                    <a:gd name="connsiteX0" fmla="*/ 1833563 w 1876425"/>
                    <a:gd name="connsiteY0" fmla="*/ 719137 h 804862"/>
                    <a:gd name="connsiteX1" fmla="*/ 1755457 w 1876425"/>
                    <a:gd name="connsiteY1" fmla="*/ 719137 h 804862"/>
                    <a:gd name="connsiteX2" fmla="*/ 1755457 w 1876425"/>
                    <a:gd name="connsiteY2" fmla="*/ 0 h 804862"/>
                    <a:gd name="connsiteX3" fmla="*/ 1463040 w 1876425"/>
                    <a:gd name="connsiteY3" fmla="*/ 0 h 804862"/>
                    <a:gd name="connsiteX4" fmla="*/ 1463040 w 1876425"/>
                    <a:gd name="connsiteY4" fmla="*/ 719137 h 804862"/>
                    <a:gd name="connsiteX5" fmla="*/ 1310640 w 1876425"/>
                    <a:gd name="connsiteY5" fmla="*/ 719137 h 804862"/>
                    <a:gd name="connsiteX6" fmla="*/ 1310640 w 1876425"/>
                    <a:gd name="connsiteY6" fmla="*/ 323850 h 804862"/>
                    <a:gd name="connsiteX7" fmla="*/ 1018222 w 1876425"/>
                    <a:gd name="connsiteY7" fmla="*/ 323850 h 804862"/>
                    <a:gd name="connsiteX8" fmla="*/ 1018222 w 1876425"/>
                    <a:gd name="connsiteY8" fmla="*/ 719137 h 804862"/>
                    <a:gd name="connsiteX9" fmla="*/ 865822 w 1876425"/>
                    <a:gd name="connsiteY9" fmla="*/ 719137 h 804862"/>
                    <a:gd name="connsiteX10" fmla="*/ 865822 w 1876425"/>
                    <a:gd name="connsiteY10" fmla="*/ 228600 h 804862"/>
                    <a:gd name="connsiteX11" fmla="*/ 575310 w 1876425"/>
                    <a:gd name="connsiteY11" fmla="*/ 228600 h 804862"/>
                    <a:gd name="connsiteX12" fmla="*/ 575310 w 1876425"/>
                    <a:gd name="connsiteY12" fmla="*/ 719137 h 804862"/>
                    <a:gd name="connsiteX13" fmla="*/ 422910 w 1876425"/>
                    <a:gd name="connsiteY13" fmla="*/ 719137 h 804862"/>
                    <a:gd name="connsiteX14" fmla="*/ 422910 w 1876425"/>
                    <a:gd name="connsiteY14" fmla="*/ 494348 h 804862"/>
                    <a:gd name="connsiteX15" fmla="*/ 130492 w 1876425"/>
                    <a:gd name="connsiteY15" fmla="*/ 494348 h 804862"/>
                    <a:gd name="connsiteX16" fmla="*/ 130492 w 1876425"/>
                    <a:gd name="connsiteY16" fmla="*/ 719137 h 804862"/>
                    <a:gd name="connsiteX17" fmla="*/ 42863 w 1876425"/>
                    <a:gd name="connsiteY17" fmla="*/ 719137 h 804862"/>
                    <a:gd name="connsiteX18" fmla="*/ 0 w 1876425"/>
                    <a:gd name="connsiteY18" fmla="*/ 762000 h 804862"/>
                    <a:gd name="connsiteX19" fmla="*/ 42863 w 1876425"/>
                    <a:gd name="connsiteY19" fmla="*/ 804862 h 804862"/>
                    <a:gd name="connsiteX20" fmla="*/ 1833563 w 1876425"/>
                    <a:gd name="connsiteY20" fmla="*/ 804862 h 804862"/>
                    <a:gd name="connsiteX21" fmla="*/ 1876425 w 1876425"/>
                    <a:gd name="connsiteY21" fmla="*/ 762000 h 804862"/>
                    <a:gd name="connsiteX22" fmla="*/ 1833563 w 1876425"/>
                    <a:gd name="connsiteY22" fmla="*/ 719137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6425" h="804862">
                      <a:moveTo>
                        <a:pt x="1833563" y="719137"/>
                      </a:moveTo>
                      <a:lnTo>
                        <a:pt x="1755457" y="719137"/>
                      </a:lnTo>
                      <a:lnTo>
                        <a:pt x="1755457" y="0"/>
                      </a:lnTo>
                      <a:lnTo>
                        <a:pt x="1463040" y="0"/>
                      </a:lnTo>
                      <a:lnTo>
                        <a:pt x="1463040" y="719137"/>
                      </a:lnTo>
                      <a:lnTo>
                        <a:pt x="1310640" y="719137"/>
                      </a:lnTo>
                      <a:lnTo>
                        <a:pt x="1310640" y="323850"/>
                      </a:lnTo>
                      <a:lnTo>
                        <a:pt x="1018222" y="323850"/>
                      </a:lnTo>
                      <a:lnTo>
                        <a:pt x="1018222" y="719137"/>
                      </a:lnTo>
                      <a:lnTo>
                        <a:pt x="865822" y="719137"/>
                      </a:lnTo>
                      <a:lnTo>
                        <a:pt x="865822" y="228600"/>
                      </a:lnTo>
                      <a:lnTo>
                        <a:pt x="575310" y="228600"/>
                      </a:lnTo>
                      <a:lnTo>
                        <a:pt x="575310" y="719137"/>
                      </a:lnTo>
                      <a:lnTo>
                        <a:pt x="422910" y="719137"/>
                      </a:lnTo>
                      <a:lnTo>
                        <a:pt x="422910" y="494348"/>
                      </a:lnTo>
                      <a:lnTo>
                        <a:pt x="130492" y="494348"/>
                      </a:lnTo>
                      <a:lnTo>
                        <a:pt x="130492" y="719137"/>
                      </a:lnTo>
                      <a:lnTo>
                        <a:pt x="42863" y="719137"/>
                      </a:lnTo>
                      <a:cubicBezTo>
                        <a:pt x="19050" y="719137"/>
                        <a:pt x="0" y="738187"/>
                        <a:pt x="0" y="762000"/>
                      </a:cubicBezTo>
                      <a:cubicBezTo>
                        <a:pt x="0" y="785812"/>
                        <a:pt x="19050" y="804862"/>
                        <a:pt x="42863" y="804862"/>
                      </a:cubicBezTo>
                      <a:lnTo>
                        <a:pt x="1833563" y="804862"/>
                      </a:lnTo>
                      <a:cubicBezTo>
                        <a:pt x="1857375" y="804862"/>
                        <a:pt x="1876425" y="785812"/>
                        <a:pt x="1876425" y="762000"/>
                      </a:cubicBezTo>
                      <a:cubicBezTo>
                        <a:pt x="1876425" y="738187"/>
                        <a:pt x="1857375" y="719137"/>
                        <a:pt x="1833563" y="719137"/>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28" name="Freeform 100">
                  <a:extLst>
                    <a:ext uri="{FF2B5EF4-FFF2-40B4-BE49-F238E27FC236}">
                      <a16:creationId xmlns:a16="http://schemas.microsoft.com/office/drawing/2014/main" id="{1B95592B-A9B1-E689-BEE5-ACFB7C190AF7}"/>
                    </a:ext>
                  </a:extLst>
                </p:cNvPr>
                <p:cNvSpPr/>
                <p:nvPr/>
              </p:nvSpPr>
              <p:spPr>
                <a:xfrm>
                  <a:off x="5595937"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29" name="Freeform 101">
                  <a:extLst>
                    <a:ext uri="{FF2B5EF4-FFF2-40B4-BE49-F238E27FC236}">
                      <a16:creationId xmlns:a16="http://schemas.microsoft.com/office/drawing/2014/main" id="{5FF0A77A-264A-0B07-0AFC-524DAA833B1C}"/>
                    </a:ext>
                  </a:extLst>
                </p:cNvPr>
                <p:cNvSpPr/>
                <p:nvPr/>
              </p:nvSpPr>
              <p:spPr>
                <a:xfrm>
                  <a:off x="5349240" y="1667827"/>
                  <a:ext cx="133350" cy="133350"/>
                </a:xfrm>
                <a:custGeom>
                  <a:avLst/>
                  <a:gdLst>
                    <a:gd name="connsiteX0" fmla="*/ 66675 w 133350"/>
                    <a:gd name="connsiteY0" fmla="*/ 0 h 133350"/>
                    <a:gd name="connsiteX1" fmla="*/ 0 w 133350"/>
                    <a:gd name="connsiteY1" fmla="*/ 66675 h 133350"/>
                    <a:gd name="connsiteX2" fmla="*/ 66675 w 133350"/>
                    <a:gd name="connsiteY2" fmla="*/ 133350 h 133350"/>
                    <a:gd name="connsiteX3" fmla="*/ 133350 w 133350"/>
                    <a:gd name="connsiteY3" fmla="*/ 66675 h 133350"/>
                    <a:gd name="connsiteX4" fmla="*/ 66675 w 133350"/>
                    <a:gd name="connsiteY4" fmla="*/ 0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6675" y="0"/>
                      </a:moveTo>
                      <a:cubicBezTo>
                        <a:pt x="29528" y="0"/>
                        <a:pt x="0" y="29527"/>
                        <a:pt x="0" y="66675"/>
                      </a:cubicBezTo>
                      <a:cubicBezTo>
                        <a:pt x="0" y="103822"/>
                        <a:pt x="29528" y="133350"/>
                        <a:pt x="66675" y="133350"/>
                      </a:cubicBezTo>
                      <a:cubicBezTo>
                        <a:pt x="103822" y="133350"/>
                        <a:pt x="133350" y="103822"/>
                        <a:pt x="133350" y="66675"/>
                      </a:cubicBezTo>
                      <a:cubicBezTo>
                        <a:pt x="133350" y="29527"/>
                        <a:pt x="103822" y="0"/>
                        <a:pt x="66675" y="0"/>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30" name="Freeform 102">
                  <a:extLst>
                    <a:ext uri="{FF2B5EF4-FFF2-40B4-BE49-F238E27FC236}">
                      <a16:creationId xmlns:a16="http://schemas.microsoft.com/office/drawing/2014/main" id="{5FFEF518-0515-E75D-3D40-6143EB845DCF}"/>
                    </a:ext>
                  </a:extLst>
                </p:cNvPr>
                <p:cNvSpPr/>
                <p:nvPr/>
              </p:nvSpPr>
              <p:spPr>
                <a:xfrm>
                  <a:off x="5104447" y="1667827"/>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grpSp>
        </p:grpSp>
        <p:grpSp>
          <p:nvGrpSpPr>
            <p:cNvPr id="71" name="Group 70">
              <a:extLst>
                <a:ext uri="{FF2B5EF4-FFF2-40B4-BE49-F238E27FC236}">
                  <a16:creationId xmlns:a16="http://schemas.microsoft.com/office/drawing/2014/main" id="{02689238-5650-23C3-F1FF-C80BD43EAD75}"/>
                </a:ext>
              </a:extLst>
            </p:cNvPr>
            <p:cNvGrpSpPr/>
            <p:nvPr/>
          </p:nvGrpSpPr>
          <p:grpSpPr>
            <a:xfrm>
              <a:off x="5340268" y="2669687"/>
              <a:ext cx="747982" cy="747982"/>
              <a:chOff x="5340268" y="2669687"/>
              <a:chExt cx="747982" cy="747982"/>
            </a:xfrm>
          </p:grpSpPr>
          <p:sp>
            <p:nvSpPr>
              <p:cNvPr id="14" name="Oval 13">
                <a:extLst>
                  <a:ext uri="{FF2B5EF4-FFF2-40B4-BE49-F238E27FC236}">
                    <a16:creationId xmlns:a16="http://schemas.microsoft.com/office/drawing/2014/main" id="{8C5DEDC0-F339-0DEC-054E-7542BEF28BAF}"/>
                  </a:ext>
                </a:extLst>
              </p:cNvPr>
              <p:cNvSpPr/>
              <p:nvPr/>
            </p:nvSpPr>
            <p:spPr>
              <a:xfrm flipH="1">
                <a:off x="5340268" y="2669687"/>
                <a:ext cx="747982" cy="747982"/>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a typeface="Meiryo" panose="020B0604030504040204" pitchFamily="34" charset="-128"/>
                </a:endParaRPr>
              </a:p>
            </p:txBody>
          </p:sp>
          <p:grpSp>
            <p:nvGrpSpPr>
              <p:cNvPr id="48" name="Graphic 973">
                <a:extLst>
                  <a:ext uri="{FF2B5EF4-FFF2-40B4-BE49-F238E27FC236}">
                    <a16:creationId xmlns:a16="http://schemas.microsoft.com/office/drawing/2014/main" id="{C4A04805-B4FD-92DA-D1B6-277D1CAEDE73}"/>
                  </a:ext>
                </a:extLst>
              </p:cNvPr>
              <p:cNvGrpSpPr/>
              <p:nvPr/>
            </p:nvGrpSpPr>
            <p:grpSpPr>
              <a:xfrm>
                <a:off x="5519649" y="2871398"/>
                <a:ext cx="389220" cy="344560"/>
                <a:chOff x="5176378" y="2227190"/>
                <a:chExt cx="2855594" cy="2527935"/>
              </a:xfrm>
              <a:solidFill>
                <a:schemeClr val="tx1"/>
              </a:solidFill>
            </p:grpSpPr>
            <p:sp>
              <p:nvSpPr>
                <p:cNvPr id="49" name="Freeform 975">
                  <a:extLst>
                    <a:ext uri="{FF2B5EF4-FFF2-40B4-BE49-F238E27FC236}">
                      <a16:creationId xmlns:a16="http://schemas.microsoft.com/office/drawing/2014/main" id="{9C1722CA-9B90-0DD3-6C44-0BAAEDBDE863}"/>
                    </a:ext>
                  </a:extLst>
                </p:cNvPr>
                <p:cNvSpPr/>
                <p:nvPr/>
              </p:nvSpPr>
              <p:spPr>
                <a:xfrm>
                  <a:off x="6698473" y="2809168"/>
                  <a:ext cx="361950" cy="361949"/>
                </a:xfrm>
                <a:custGeom>
                  <a:avLst/>
                  <a:gdLst>
                    <a:gd name="connsiteX0" fmla="*/ 180975 w 361950"/>
                    <a:gd name="connsiteY0" fmla="*/ 0 h 361949"/>
                    <a:gd name="connsiteX1" fmla="*/ 0 w 361950"/>
                    <a:gd name="connsiteY1" fmla="*/ 180975 h 361949"/>
                    <a:gd name="connsiteX2" fmla="*/ 180975 w 361950"/>
                    <a:gd name="connsiteY2" fmla="*/ 361950 h 361949"/>
                    <a:gd name="connsiteX3" fmla="*/ 361950 w 361950"/>
                    <a:gd name="connsiteY3" fmla="*/ 180975 h 361949"/>
                    <a:gd name="connsiteX4" fmla="*/ 180975 w 361950"/>
                    <a:gd name="connsiteY4" fmla="*/ 0 h 361949"/>
                    <a:gd name="connsiteX5" fmla="*/ 180975 w 361950"/>
                    <a:gd name="connsiteY5" fmla="*/ 284798 h 361949"/>
                    <a:gd name="connsiteX6" fmla="*/ 76200 w 361950"/>
                    <a:gd name="connsiteY6" fmla="*/ 180023 h 361949"/>
                    <a:gd name="connsiteX7" fmla="*/ 180975 w 361950"/>
                    <a:gd name="connsiteY7" fmla="*/ 75248 h 361949"/>
                    <a:gd name="connsiteX8" fmla="*/ 285750 w 361950"/>
                    <a:gd name="connsiteY8" fmla="*/ 180023 h 361949"/>
                    <a:gd name="connsiteX9" fmla="*/ 180975 w 361950"/>
                    <a:gd name="connsiteY9" fmla="*/ 284798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61949">
                      <a:moveTo>
                        <a:pt x="180975" y="0"/>
                      </a:moveTo>
                      <a:cubicBezTo>
                        <a:pt x="80963" y="0"/>
                        <a:pt x="0" y="80963"/>
                        <a:pt x="0" y="180975"/>
                      </a:cubicBezTo>
                      <a:cubicBezTo>
                        <a:pt x="0" y="280988"/>
                        <a:pt x="80963" y="361950"/>
                        <a:pt x="180975" y="361950"/>
                      </a:cubicBezTo>
                      <a:cubicBezTo>
                        <a:pt x="280988" y="361950"/>
                        <a:pt x="361950" y="280988"/>
                        <a:pt x="361950" y="180975"/>
                      </a:cubicBezTo>
                      <a:cubicBezTo>
                        <a:pt x="360998" y="80963"/>
                        <a:pt x="280035" y="0"/>
                        <a:pt x="180975" y="0"/>
                      </a:cubicBezTo>
                      <a:close/>
                      <a:moveTo>
                        <a:pt x="180975" y="284798"/>
                      </a:moveTo>
                      <a:cubicBezTo>
                        <a:pt x="122873" y="284798"/>
                        <a:pt x="76200" y="238125"/>
                        <a:pt x="76200" y="180023"/>
                      </a:cubicBezTo>
                      <a:cubicBezTo>
                        <a:pt x="76200" y="121920"/>
                        <a:pt x="122873" y="75248"/>
                        <a:pt x="180975" y="75248"/>
                      </a:cubicBezTo>
                      <a:cubicBezTo>
                        <a:pt x="239077" y="75248"/>
                        <a:pt x="285750" y="121920"/>
                        <a:pt x="285750" y="180023"/>
                      </a:cubicBezTo>
                      <a:cubicBezTo>
                        <a:pt x="284798" y="238125"/>
                        <a:pt x="238125" y="284798"/>
                        <a:pt x="180975" y="284798"/>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0" name="Freeform 976">
                  <a:extLst>
                    <a:ext uri="{FF2B5EF4-FFF2-40B4-BE49-F238E27FC236}">
                      <a16:creationId xmlns:a16="http://schemas.microsoft.com/office/drawing/2014/main" id="{5972888F-A86B-309B-6D99-4C01FDFC48D7}"/>
                    </a:ext>
                  </a:extLst>
                </p:cNvPr>
                <p:cNvSpPr/>
                <p:nvPr/>
              </p:nvSpPr>
              <p:spPr>
                <a:xfrm>
                  <a:off x="6146976" y="2806311"/>
                  <a:ext cx="367664" cy="366712"/>
                </a:xfrm>
                <a:custGeom>
                  <a:avLst/>
                  <a:gdLst>
                    <a:gd name="connsiteX0" fmla="*/ 183833 w 367664"/>
                    <a:gd name="connsiteY0" fmla="*/ 0 h 366712"/>
                    <a:gd name="connsiteX1" fmla="*/ 130493 w 367664"/>
                    <a:gd name="connsiteY1" fmla="*/ 7620 h 366712"/>
                    <a:gd name="connsiteX2" fmla="*/ 3810 w 367664"/>
                    <a:gd name="connsiteY2" fmla="*/ 148590 h 366712"/>
                    <a:gd name="connsiteX3" fmla="*/ 0 w 367664"/>
                    <a:gd name="connsiteY3" fmla="*/ 182880 h 366712"/>
                    <a:gd name="connsiteX4" fmla="*/ 183833 w 367664"/>
                    <a:gd name="connsiteY4" fmla="*/ 366713 h 366712"/>
                    <a:gd name="connsiteX5" fmla="*/ 367665 w 367664"/>
                    <a:gd name="connsiteY5" fmla="*/ 182880 h 366712"/>
                    <a:gd name="connsiteX6" fmla="*/ 183833 w 367664"/>
                    <a:gd name="connsiteY6" fmla="*/ 0 h 366712"/>
                    <a:gd name="connsiteX7" fmla="*/ 183833 w 367664"/>
                    <a:gd name="connsiteY7" fmla="*/ 284798 h 366712"/>
                    <a:gd name="connsiteX8" fmla="*/ 81915 w 367664"/>
                    <a:gd name="connsiteY8" fmla="*/ 182880 h 366712"/>
                    <a:gd name="connsiteX9" fmla="*/ 83820 w 367664"/>
                    <a:gd name="connsiteY9" fmla="*/ 164783 h 366712"/>
                    <a:gd name="connsiteX10" fmla="*/ 153353 w 367664"/>
                    <a:gd name="connsiteY10" fmla="*/ 86678 h 366712"/>
                    <a:gd name="connsiteX11" fmla="*/ 183833 w 367664"/>
                    <a:gd name="connsiteY11" fmla="*/ 81915 h 366712"/>
                    <a:gd name="connsiteX12" fmla="*/ 285750 w 367664"/>
                    <a:gd name="connsiteY12" fmla="*/ 182880 h 366712"/>
                    <a:gd name="connsiteX13" fmla="*/ 183833 w 367664"/>
                    <a:gd name="connsiteY13" fmla="*/ 284798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366712">
                      <a:moveTo>
                        <a:pt x="183833" y="0"/>
                      </a:moveTo>
                      <a:cubicBezTo>
                        <a:pt x="166688" y="0"/>
                        <a:pt x="149543" y="2858"/>
                        <a:pt x="130493" y="7620"/>
                      </a:cubicBezTo>
                      <a:cubicBezTo>
                        <a:pt x="64770" y="27622"/>
                        <a:pt x="15240" y="83820"/>
                        <a:pt x="3810" y="148590"/>
                      </a:cubicBezTo>
                      <a:cubicBezTo>
                        <a:pt x="953" y="160020"/>
                        <a:pt x="0" y="170498"/>
                        <a:pt x="0" y="182880"/>
                      </a:cubicBezTo>
                      <a:cubicBezTo>
                        <a:pt x="0" y="283845"/>
                        <a:pt x="82868" y="366713"/>
                        <a:pt x="183833" y="366713"/>
                      </a:cubicBezTo>
                      <a:cubicBezTo>
                        <a:pt x="284798" y="366713"/>
                        <a:pt x="367665" y="283845"/>
                        <a:pt x="367665" y="182880"/>
                      </a:cubicBezTo>
                      <a:cubicBezTo>
                        <a:pt x="367665" y="81915"/>
                        <a:pt x="284798" y="0"/>
                        <a:pt x="183833" y="0"/>
                      </a:cubicBezTo>
                      <a:close/>
                      <a:moveTo>
                        <a:pt x="183833" y="284798"/>
                      </a:moveTo>
                      <a:cubicBezTo>
                        <a:pt x="127635" y="284798"/>
                        <a:pt x="81915" y="239078"/>
                        <a:pt x="81915" y="182880"/>
                      </a:cubicBezTo>
                      <a:cubicBezTo>
                        <a:pt x="81915" y="176213"/>
                        <a:pt x="82868" y="171450"/>
                        <a:pt x="83820" y="164783"/>
                      </a:cubicBezTo>
                      <a:cubicBezTo>
                        <a:pt x="90488" y="127635"/>
                        <a:pt x="118110" y="97155"/>
                        <a:pt x="153353" y="86678"/>
                      </a:cubicBezTo>
                      <a:cubicBezTo>
                        <a:pt x="163830" y="83820"/>
                        <a:pt x="174308" y="81915"/>
                        <a:pt x="183833" y="81915"/>
                      </a:cubicBezTo>
                      <a:cubicBezTo>
                        <a:pt x="240030" y="81915"/>
                        <a:pt x="285750" y="127635"/>
                        <a:pt x="285750" y="182880"/>
                      </a:cubicBezTo>
                      <a:cubicBezTo>
                        <a:pt x="285750" y="239078"/>
                        <a:pt x="240030" y="284798"/>
                        <a:pt x="183833" y="284798"/>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1" name="Freeform 977">
                  <a:extLst>
                    <a:ext uri="{FF2B5EF4-FFF2-40B4-BE49-F238E27FC236}">
                      <a16:creationId xmlns:a16="http://schemas.microsoft.com/office/drawing/2014/main" id="{E4F8EC95-7A07-3B2C-94C9-BB9C49F7BC55}"/>
                    </a:ext>
                  </a:extLst>
                </p:cNvPr>
                <p:cNvSpPr/>
                <p:nvPr/>
              </p:nvSpPr>
              <p:spPr>
                <a:xfrm>
                  <a:off x="5176378" y="2227190"/>
                  <a:ext cx="2855594" cy="2527935"/>
                </a:xfrm>
                <a:custGeom>
                  <a:avLst/>
                  <a:gdLst>
                    <a:gd name="connsiteX0" fmla="*/ 2220278 w 2855594"/>
                    <a:gd name="connsiteY0" fmla="*/ 133350 h 2527935"/>
                    <a:gd name="connsiteX1" fmla="*/ 2220278 w 2855594"/>
                    <a:gd name="connsiteY1" fmla="*/ 133350 h 2527935"/>
                    <a:gd name="connsiteX2" fmla="*/ 2218373 w 2855594"/>
                    <a:gd name="connsiteY2" fmla="*/ 132398 h 2527935"/>
                    <a:gd name="connsiteX3" fmla="*/ 2211705 w 2855594"/>
                    <a:gd name="connsiteY3" fmla="*/ 131445 h 2527935"/>
                    <a:gd name="connsiteX4" fmla="*/ 2205038 w 2855594"/>
                    <a:gd name="connsiteY4" fmla="*/ 130493 h 2527935"/>
                    <a:gd name="connsiteX5" fmla="*/ 2204085 w 2855594"/>
                    <a:gd name="connsiteY5" fmla="*/ 130493 h 2527935"/>
                    <a:gd name="connsiteX6" fmla="*/ 2195513 w 2855594"/>
                    <a:gd name="connsiteY6" fmla="*/ 132398 h 2527935"/>
                    <a:gd name="connsiteX7" fmla="*/ 2189798 w 2855594"/>
                    <a:gd name="connsiteY7" fmla="*/ 134303 h 2527935"/>
                    <a:gd name="connsiteX8" fmla="*/ 2184083 w 2855594"/>
                    <a:gd name="connsiteY8" fmla="*/ 138113 h 2527935"/>
                    <a:gd name="connsiteX9" fmla="*/ 2177415 w 2855594"/>
                    <a:gd name="connsiteY9" fmla="*/ 142875 h 2527935"/>
                    <a:gd name="connsiteX10" fmla="*/ 2174558 w 2855594"/>
                    <a:gd name="connsiteY10" fmla="*/ 147638 h 2527935"/>
                    <a:gd name="connsiteX11" fmla="*/ 2169795 w 2855594"/>
                    <a:gd name="connsiteY11" fmla="*/ 155258 h 2527935"/>
                    <a:gd name="connsiteX12" fmla="*/ 2169795 w 2855594"/>
                    <a:gd name="connsiteY12" fmla="*/ 156210 h 2527935"/>
                    <a:gd name="connsiteX13" fmla="*/ 2168843 w 2855594"/>
                    <a:gd name="connsiteY13" fmla="*/ 162878 h 2527935"/>
                    <a:gd name="connsiteX14" fmla="*/ 2167890 w 2855594"/>
                    <a:gd name="connsiteY14" fmla="*/ 169545 h 2527935"/>
                    <a:gd name="connsiteX15" fmla="*/ 2167890 w 2855594"/>
                    <a:gd name="connsiteY15" fmla="*/ 958215 h 2527935"/>
                    <a:gd name="connsiteX16" fmla="*/ 2167890 w 2855594"/>
                    <a:gd name="connsiteY16" fmla="*/ 959168 h 2527935"/>
                    <a:gd name="connsiteX17" fmla="*/ 2169795 w 2855594"/>
                    <a:gd name="connsiteY17" fmla="*/ 967740 h 2527935"/>
                    <a:gd name="connsiteX18" fmla="*/ 2170748 w 2855594"/>
                    <a:gd name="connsiteY18" fmla="*/ 973455 h 2527935"/>
                    <a:gd name="connsiteX19" fmla="*/ 2174558 w 2855594"/>
                    <a:gd name="connsiteY19" fmla="*/ 979170 h 2527935"/>
                    <a:gd name="connsiteX20" fmla="*/ 2178368 w 2855594"/>
                    <a:gd name="connsiteY20" fmla="*/ 984885 h 2527935"/>
                    <a:gd name="connsiteX21" fmla="*/ 2183130 w 2855594"/>
                    <a:gd name="connsiteY21" fmla="*/ 987743 h 2527935"/>
                    <a:gd name="connsiteX22" fmla="*/ 2190750 w 2855594"/>
                    <a:gd name="connsiteY22" fmla="*/ 992505 h 2527935"/>
                    <a:gd name="connsiteX23" fmla="*/ 2191703 w 2855594"/>
                    <a:gd name="connsiteY23" fmla="*/ 992505 h 2527935"/>
                    <a:gd name="connsiteX24" fmla="*/ 2598420 w 2855594"/>
                    <a:gd name="connsiteY24" fmla="*/ 1265873 h 2527935"/>
                    <a:gd name="connsiteX25" fmla="*/ 2081213 w 2855594"/>
                    <a:gd name="connsiteY25" fmla="*/ 1564958 h 2527935"/>
                    <a:gd name="connsiteX26" fmla="*/ 2062163 w 2855594"/>
                    <a:gd name="connsiteY26" fmla="*/ 1570673 h 2527935"/>
                    <a:gd name="connsiteX27" fmla="*/ 1966913 w 2855594"/>
                    <a:gd name="connsiteY27" fmla="*/ 1557338 h 2527935"/>
                    <a:gd name="connsiteX28" fmla="*/ 1705928 w 2855594"/>
                    <a:gd name="connsiteY28" fmla="*/ 1557338 h 2527935"/>
                    <a:gd name="connsiteX29" fmla="*/ 1706880 w 2855594"/>
                    <a:gd name="connsiteY29" fmla="*/ 1547813 h 2527935"/>
                    <a:gd name="connsiteX30" fmla="*/ 1706880 w 2855594"/>
                    <a:gd name="connsiteY30" fmla="*/ 1313498 h 2527935"/>
                    <a:gd name="connsiteX31" fmla="*/ 1872615 w 2855594"/>
                    <a:gd name="connsiteY31" fmla="*/ 1092518 h 2527935"/>
                    <a:gd name="connsiteX32" fmla="*/ 1913573 w 2855594"/>
                    <a:gd name="connsiteY32" fmla="*/ 1092518 h 2527935"/>
                    <a:gd name="connsiteX33" fmla="*/ 2045018 w 2855594"/>
                    <a:gd name="connsiteY33" fmla="*/ 961073 h 2527935"/>
                    <a:gd name="connsiteX34" fmla="*/ 2045018 w 2855594"/>
                    <a:gd name="connsiteY34" fmla="*/ 577215 h 2527935"/>
                    <a:gd name="connsiteX35" fmla="*/ 1975485 w 2855594"/>
                    <a:gd name="connsiteY35" fmla="*/ 461963 h 2527935"/>
                    <a:gd name="connsiteX36" fmla="*/ 1536383 w 2855594"/>
                    <a:gd name="connsiteY36" fmla="*/ 11430 h 2527935"/>
                    <a:gd name="connsiteX37" fmla="*/ 1429703 w 2855594"/>
                    <a:gd name="connsiteY37" fmla="*/ 0 h 2527935"/>
                    <a:gd name="connsiteX38" fmla="*/ 885825 w 2855594"/>
                    <a:gd name="connsiteY38" fmla="*/ 461010 h 2527935"/>
                    <a:gd name="connsiteX39" fmla="*/ 814388 w 2855594"/>
                    <a:gd name="connsiteY39" fmla="*/ 577215 h 2527935"/>
                    <a:gd name="connsiteX40" fmla="*/ 814388 w 2855594"/>
                    <a:gd name="connsiteY40" fmla="*/ 897255 h 2527935"/>
                    <a:gd name="connsiteX41" fmla="*/ 766763 w 2855594"/>
                    <a:gd name="connsiteY41" fmla="*/ 1055370 h 2527935"/>
                    <a:gd name="connsiteX42" fmla="*/ 1051560 w 2855594"/>
                    <a:gd name="connsiteY42" fmla="*/ 1341120 h 2527935"/>
                    <a:gd name="connsiteX43" fmla="*/ 1151573 w 2855594"/>
                    <a:gd name="connsiteY43" fmla="*/ 1323023 h 2527935"/>
                    <a:gd name="connsiteX44" fmla="*/ 1151573 w 2855594"/>
                    <a:gd name="connsiteY44" fmla="*/ 1547813 h 2527935"/>
                    <a:gd name="connsiteX45" fmla="*/ 1152525 w 2855594"/>
                    <a:gd name="connsiteY45" fmla="*/ 1557338 h 2527935"/>
                    <a:gd name="connsiteX46" fmla="*/ 891540 w 2855594"/>
                    <a:gd name="connsiteY46" fmla="*/ 1557338 h 2527935"/>
                    <a:gd name="connsiteX47" fmla="*/ 795338 w 2855594"/>
                    <a:gd name="connsiteY47" fmla="*/ 1571625 h 2527935"/>
                    <a:gd name="connsiteX48" fmla="*/ 777240 w 2855594"/>
                    <a:gd name="connsiteY48" fmla="*/ 1565910 h 2527935"/>
                    <a:gd name="connsiteX49" fmla="*/ 774383 w 2855594"/>
                    <a:gd name="connsiteY49" fmla="*/ 1564958 h 2527935"/>
                    <a:gd name="connsiteX50" fmla="*/ 257175 w 2855594"/>
                    <a:gd name="connsiteY50" fmla="*/ 1265873 h 2527935"/>
                    <a:gd name="connsiteX51" fmla="*/ 664845 w 2855594"/>
                    <a:gd name="connsiteY51" fmla="*/ 992505 h 2527935"/>
                    <a:gd name="connsiteX52" fmla="*/ 665798 w 2855594"/>
                    <a:gd name="connsiteY52" fmla="*/ 992505 h 2527935"/>
                    <a:gd name="connsiteX53" fmla="*/ 673418 w 2855594"/>
                    <a:gd name="connsiteY53" fmla="*/ 987743 h 2527935"/>
                    <a:gd name="connsiteX54" fmla="*/ 678180 w 2855594"/>
                    <a:gd name="connsiteY54" fmla="*/ 983933 h 2527935"/>
                    <a:gd name="connsiteX55" fmla="*/ 681990 w 2855594"/>
                    <a:gd name="connsiteY55" fmla="*/ 978218 h 2527935"/>
                    <a:gd name="connsiteX56" fmla="*/ 685800 w 2855594"/>
                    <a:gd name="connsiteY56" fmla="*/ 972503 h 2527935"/>
                    <a:gd name="connsiteX57" fmla="*/ 686753 w 2855594"/>
                    <a:gd name="connsiteY57" fmla="*/ 966788 h 2527935"/>
                    <a:gd name="connsiteX58" fmla="*/ 688658 w 2855594"/>
                    <a:gd name="connsiteY58" fmla="*/ 958215 h 2527935"/>
                    <a:gd name="connsiteX59" fmla="*/ 688658 w 2855594"/>
                    <a:gd name="connsiteY59" fmla="*/ 957263 h 2527935"/>
                    <a:gd name="connsiteX60" fmla="*/ 688658 w 2855594"/>
                    <a:gd name="connsiteY60" fmla="*/ 168593 h 2527935"/>
                    <a:gd name="connsiteX61" fmla="*/ 687705 w 2855594"/>
                    <a:gd name="connsiteY61" fmla="*/ 161925 h 2527935"/>
                    <a:gd name="connsiteX62" fmla="*/ 686753 w 2855594"/>
                    <a:gd name="connsiteY62" fmla="*/ 155258 h 2527935"/>
                    <a:gd name="connsiteX63" fmla="*/ 686753 w 2855594"/>
                    <a:gd name="connsiteY63" fmla="*/ 154305 h 2527935"/>
                    <a:gd name="connsiteX64" fmla="*/ 681990 w 2855594"/>
                    <a:gd name="connsiteY64" fmla="*/ 146685 h 2527935"/>
                    <a:gd name="connsiteX65" fmla="*/ 679133 w 2855594"/>
                    <a:gd name="connsiteY65" fmla="*/ 141923 h 2527935"/>
                    <a:gd name="connsiteX66" fmla="*/ 672465 w 2855594"/>
                    <a:gd name="connsiteY66" fmla="*/ 137160 h 2527935"/>
                    <a:gd name="connsiteX67" fmla="*/ 666750 w 2855594"/>
                    <a:gd name="connsiteY67" fmla="*/ 133350 h 2527935"/>
                    <a:gd name="connsiteX68" fmla="*/ 660083 w 2855594"/>
                    <a:gd name="connsiteY68" fmla="*/ 131445 h 2527935"/>
                    <a:gd name="connsiteX69" fmla="*/ 651510 w 2855594"/>
                    <a:gd name="connsiteY69" fmla="*/ 129540 h 2527935"/>
                    <a:gd name="connsiteX70" fmla="*/ 650558 w 2855594"/>
                    <a:gd name="connsiteY70" fmla="*/ 129540 h 2527935"/>
                    <a:gd name="connsiteX71" fmla="*/ 643890 w 2855594"/>
                    <a:gd name="connsiteY71" fmla="*/ 130493 h 2527935"/>
                    <a:gd name="connsiteX72" fmla="*/ 637223 w 2855594"/>
                    <a:gd name="connsiteY72" fmla="*/ 131445 h 2527935"/>
                    <a:gd name="connsiteX73" fmla="*/ 636270 w 2855594"/>
                    <a:gd name="connsiteY73" fmla="*/ 132398 h 2527935"/>
                    <a:gd name="connsiteX74" fmla="*/ 636270 w 2855594"/>
                    <a:gd name="connsiteY74" fmla="*/ 132398 h 2527935"/>
                    <a:gd name="connsiteX75" fmla="*/ 0 w 2855594"/>
                    <a:gd name="connsiteY75" fmla="*/ 870585 h 2527935"/>
                    <a:gd name="connsiteX76" fmla="*/ 0 w 2855594"/>
                    <a:gd name="connsiteY76" fmla="*/ 1659255 h 2527935"/>
                    <a:gd name="connsiteX77" fmla="*/ 1427798 w 2855594"/>
                    <a:gd name="connsiteY77" fmla="*/ 2527935 h 2527935"/>
                    <a:gd name="connsiteX78" fmla="*/ 2855595 w 2855594"/>
                    <a:gd name="connsiteY78" fmla="*/ 1659255 h 2527935"/>
                    <a:gd name="connsiteX79" fmla="*/ 2855595 w 2855594"/>
                    <a:gd name="connsiteY79" fmla="*/ 871538 h 2527935"/>
                    <a:gd name="connsiteX80" fmla="*/ 2220278 w 2855594"/>
                    <a:gd name="connsiteY80" fmla="*/ 133350 h 2527935"/>
                    <a:gd name="connsiteX81" fmla="*/ 2243138 w 2855594"/>
                    <a:gd name="connsiteY81" fmla="*/ 931545 h 2527935"/>
                    <a:gd name="connsiteX82" fmla="*/ 2243138 w 2855594"/>
                    <a:gd name="connsiteY82" fmla="*/ 224790 h 2527935"/>
                    <a:gd name="connsiteX83" fmla="*/ 2779395 w 2855594"/>
                    <a:gd name="connsiteY83" fmla="*/ 871538 h 2527935"/>
                    <a:gd name="connsiteX84" fmla="*/ 2649855 w 2855594"/>
                    <a:gd name="connsiteY84" fmla="*/ 1208723 h 2527935"/>
                    <a:gd name="connsiteX85" fmla="*/ 2243138 w 2855594"/>
                    <a:gd name="connsiteY85" fmla="*/ 931545 h 2527935"/>
                    <a:gd name="connsiteX86" fmla="*/ 1967865 w 2855594"/>
                    <a:gd name="connsiteY86" fmla="*/ 1595438 h 2527935"/>
                    <a:gd name="connsiteX87" fmla="*/ 1977390 w 2855594"/>
                    <a:gd name="connsiteY87" fmla="*/ 1595438 h 2527935"/>
                    <a:gd name="connsiteX88" fmla="*/ 1686878 w 2855594"/>
                    <a:gd name="connsiteY88" fmla="*/ 1648778 h 2527935"/>
                    <a:gd name="connsiteX89" fmla="*/ 1703070 w 2855594"/>
                    <a:gd name="connsiteY89" fmla="*/ 1594485 h 2527935"/>
                    <a:gd name="connsiteX90" fmla="*/ 1967865 w 2855594"/>
                    <a:gd name="connsiteY90" fmla="*/ 1594485 h 2527935"/>
                    <a:gd name="connsiteX91" fmla="*/ 1624965 w 2855594"/>
                    <a:gd name="connsiteY91" fmla="*/ 1547813 h 2527935"/>
                    <a:gd name="connsiteX92" fmla="*/ 1587818 w 2855594"/>
                    <a:gd name="connsiteY92" fmla="*/ 1658303 h 2527935"/>
                    <a:gd name="connsiteX93" fmla="*/ 1270635 w 2855594"/>
                    <a:gd name="connsiteY93" fmla="*/ 1658303 h 2527935"/>
                    <a:gd name="connsiteX94" fmla="*/ 1235393 w 2855594"/>
                    <a:gd name="connsiteY94" fmla="*/ 1570673 h 2527935"/>
                    <a:gd name="connsiteX95" fmla="*/ 1233488 w 2855594"/>
                    <a:gd name="connsiteY95" fmla="*/ 1547813 h 2527935"/>
                    <a:gd name="connsiteX96" fmla="*/ 1233488 w 2855594"/>
                    <a:gd name="connsiteY96" fmla="*/ 1373505 h 2527935"/>
                    <a:gd name="connsiteX97" fmla="*/ 1430655 w 2855594"/>
                    <a:gd name="connsiteY97" fmla="*/ 1434465 h 2527935"/>
                    <a:gd name="connsiteX98" fmla="*/ 1624013 w 2855594"/>
                    <a:gd name="connsiteY98" fmla="*/ 1375410 h 2527935"/>
                    <a:gd name="connsiteX99" fmla="*/ 1624013 w 2855594"/>
                    <a:gd name="connsiteY99" fmla="*/ 1547813 h 2527935"/>
                    <a:gd name="connsiteX100" fmla="*/ 1431608 w 2855594"/>
                    <a:gd name="connsiteY100" fmla="*/ 1352550 h 2527935"/>
                    <a:gd name="connsiteX101" fmla="*/ 1198245 w 2855594"/>
                    <a:gd name="connsiteY101" fmla="*/ 1241108 h 2527935"/>
                    <a:gd name="connsiteX102" fmla="*/ 1083945 w 2855594"/>
                    <a:gd name="connsiteY102" fmla="*/ 1092518 h 2527935"/>
                    <a:gd name="connsiteX103" fmla="*/ 1259205 w 2855594"/>
                    <a:gd name="connsiteY103" fmla="*/ 1092518 h 2527935"/>
                    <a:gd name="connsiteX104" fmla="*/ 1383030 w 2855594"/>
                    <a:gd name="connsiteY104" fmla="*/ 1003935 h 2527935"/>
                    <a:gd name="connsiteX105" fmla="*/ 1389698 w 2855594"/>
                    <a:gd name="connsiteY105" fmla="*/ 984885 h 2527935"/>
                    <a:gd name="connsiteX106" fmla="*/ 1422083 w 2855594"/>
                    <a:gd name="connsiteY106" fmla="*/ 962025 h 2527935"/>
                    <a:gd name="connsiteX107" fmla="*/ 1454468 w 2855594"/>
                    <a:gd name="connsiteY107" fmla="*/ 983933 h 2527935"/>
                    <a:gd name="connsiteX108" fmla="*/ 1463040 w 2855594"/>
                    <a:gd name="connsiteY108" fmla="*/ 1007745 h 2527935"/>
                    <a:gd name="connsiteX109" fmla="*/ 1585913 w 2855594"/>
                    <a:gd name="connsiteY109" fmla="*/ 1092518 h 2527935"/>
                    <a:gd name="connsiteX110" fmla="*/ 1780223 w 2855594"/>
                    <a:gd name="connsiteY110" fmla="*/ 1092518 h 2527935"/>
                    <a:gd name="connsiteX111" fmla="*/ 1431608 w 2855594"/>
                    <a:gd name="connsiteY111" fmla="*/ 1352550 h 2527935"/>
                    <a:gd name="connsiteX112" fmla="*/ 1969770 w 2855594"/>
                    <a:gd name="connsiteY112" fmla="*/ 961073 h 2527935"/>
                    <a:gd name="connsiteX113" fmla="*/ 1914525 w 2855594"/>
                    <a:gd name="connsiteY113" fmla="*/ 1016318 h 2527935"/>
                    <a:gd name="connsiteX114" fmla="*/ 1584960 w 2855594"/>
                    <a:gd name="connsiteY114" fmla="*/ 1016318 h 2527935"/>
                    <a:gd name="connsiteX115" fmla="*/ 1533525 w 2855594"/>
                    <a:gd name="connsiteY115" fmla="*/ 981075 h 2527935"/>
                    <a:gd name="connsiteX116" fmla="*/ 1524000 w 2855594"/>
                    <a:gd name="connsiteY116" fmla="*/ 957263 h 2527935"/>
                    <a:gd name="connsiteX117" fmla="*/ 1421130 w 2855594"/>
                    <a:gd name="connsiteY117" fmla="*/ 886778 h 2527935"/>
                    <a:gd name="connsiteX118" fmla="*/ 1317308 w 2855594"/>
                    <a:gd name="connsiteY118" fmla="*/ 961073 h 2527935"/>
                    <a:gd name="connsiteX119" fmla="*/ 1310640 w 2855594"/>
                    <a:gd name="connsiteY119" fmla="*/ 980123 h 2527935"/>
                    <a:gd name="connsiteX120" fmla="*/ 1258253 w 2855594"/>
                    <a:gd name="connsiteY120" fmla="*/ 1017270 h 2527935"/>
                    <a:gd name="connsiteX121" fmla="*/ 945833 w 2855594"/>
                    <a:gd name="connsiteY121" fmla="*/ 1017270 h 2527935"/>
                    <a:gd name="connsiteX122" fmla="*/ 890588 w 2855594"/>
                    <a:gd name="connsiteY122" fmla="*/ 962025 h 2527935"/>
                    <a:gd name="connsiteX123" fmla="*/ 890588 w 2855594"/>
                    <a:gd name="connsiteY123" fmla="*/ 578168 h 2527935"/>
                    <a:gd name="connsiteX124" fmla="*/ 932498 w 2855594"/>
                    <a:gd name="connsiteY124" fmla="*/ 524828 h 2527935"/>
                    <a:gd name="connsiteX125" fmla="*/ 945833 w 2855594"/>
                    <a:gd name="connsiteY125" fmla="*/ 521970 h 2527935"/>
                    <a:gd name="connsiteX126" fmla="*/ 1914525 w 2855594"/>
                    <a:gd name="connsiteY126" fmla="*/ 521970 h 2527935"/>
                    <a:gd name="connsiteX127" fmla="*/ 1930718 w 2855594"/>
                    <a:gd name="connsiteY127" fmla="*/ 523875 h 2527935"/>
                    <a:gd name="connsiteX128" fmla="*/ 1969770 w 2855594"/>
                    <a:gd name="connsiteY128" fmla="*/ 577215 h 2527935"/>
                    <a:gd name="connsiteX129" fmla="*/ 1969770 w 2855594"/>
                    <a:gd name="connsiteY129" fmla="*/ 961073 h 2527935"/>
                    <a:gd name="connsiteX130" fmla="*/ 1523048 w 2855594"/>
                    <a:gd name="connsiteY130" fmla="*/ 300990 h 2527935"/>
                    <a:gd name="connsiteX131" fmla="*/ 1703070 w 2855594"/>
                    <a:gd name="connsiteY131" fmla="*/ 430530 h 2527935"/>
                    <a:gd name="connsiteX132" fmla="*/ 1719263 w 2855594"/>
                    <a:gd name="connsiteY132" fmla="*/ 445770 h 2527935"/>
                    <a:gd name="connsiteX133" fmla="*/ 1345883 w 2855594"/>
                    <a:gd name="connsiteY133" fmla="*/ 445770 h 2527935"/>
                    <a:gd name="connsiteX134" fmla="*/ 1523048 w 2855594"/>
                    <a:gd name="connsiteY134" fmla="*/ 300990 h 2527935"/>
                    <a:gd name="connsiteX135" fmla="*/ 1886903 w 2855594"/>
                    <a:gd name="connsiteY135" fmla="*/ 445770 h 2527935"/>
                    <a:gd name="connsiteX136" fmla="*/ 1833563 w 2855594"/>
                    <a:gd name="connsiteY136" fmla="*/ 445770 h 2527935"/>
                    <a:gd name="connsiteX137" fmla="*/ 1756410 w 2855594"/>
                    <a:gd name="connsiteY137" fmla="*/ 368618 h 2527935"/>
                    <a:gd name="connsiteX138" fmla="*/ 1569720 w 2855594"/>
                    <a:gd name="connsiteY138" fmla="*/ 233363 h 2527935"/>
                    <a:gd name="connsiteX139" fmla="*/ 1569720 w 2855594"/>
                    <a:gd name="connsiteY139" fmla="*/ 105728 h 2527935"/>
                    <a:gd name="connsiteX140" fmla="*/ 1886903 w 2855594"/>
                    <a:gd name="connsiteY140" fmla="*/ 445770 h 2527935"/>
                    <a:gd name="connsiteX141" fmla="*/ 1431608 w 2855594"/>
                    <a:gd name="connsiteY141" fmla="*/ 81915 h 2527935"/>
                    <a:gd name="connsiteX142" fmla="*/ 1488758 w 2855594"/>
                    <a:gd name="connsiteY142" fmla="*/ 85725 h 2527935"/>
                    <a:gd name="connsiteX143" fmla="*/ 1488758 w 2855594"/>
                    <a:gd name="connsiteY143" fmla="*/ 226695 h 2527935"/>
                    <a:gd name="connsiteX144" fmla="*/ 1229678 w 2855594"/>
                    <a:gd name="connsiteY144" fmla="*/ 445770 h 2527935"/>
                    <a:gd name="connsiteX145" fmla="*/ 975360 w 2855594"/>
                    <a:gd name="connsiteY145" fmla="*/ 445770 h 2527935"/>
                    <a:gd name="connsiteX146" fmla="*/ 1431608 w 2855594"/>
                    <a:gd name="connsiteY146" fmla="*/ 81915 h 2527935"/>
                    <a:gd name="connsiteX147" fmla="*/ 848678 w 2855594"/>
                    <a:gd name="connsiteY147" fmla="*/ 1056323 h 2527935"/>
                    <a:gd name="connsiteX148" fmla="*/ 849630 w 2855594"/>
                    <a:gd name="connsiteY148" fmla="*/ 1049655 h 2527935"/>
                    <a:gd name="connsiteX149" fmla="*/ 946785 w 2855594"/>
                    <a:gd name="connsiteY149" fmla="*/ 1092518 h 2527935"/>
                    <a:gd name="connsiteX150" fmla="*/ 989648 w 2855594"/>
                    <a:gd name="connsiteY150" fmla="*/ 1092518 h 2527935"/>
                    <a:gd name="connsiteX151" fmla="*/ 1098233 w 2855594"/>
                    <a:gd name="connsiteY151" fmla="*/ 1253490 h 2527935"/>
                    <a:gd name="connsiteX152" fmla="*/ 1052513 w 2855594"/>
                    <a:gd name="connsiteY152" fmla="*/ 1259205 h 2527935"/>
                    <a:gd name="connsiteX153" fmla="*/ 848678 w 2855594"/>
                    <a:gd name="connsiteY153" fmla="*/ 1056323 h 2527935"/>
                    <a:gd name="connsiteX154" fmla="*/ 891540 w 2855594"/>
                    <a:gd name="connsiteY154" fmla="*/ 1595438 h 2527935"/>
                    <a:gd name="connsiteX155" fmla="*/ 1157288 w 2855594"/>
                    <a:gd name="connsiteY155" fmla="*/ 1595438 h 2527935"/>
                    <a:gd name="connsiteX156" fmla="*/ 1172528 w 2855594"/>
                    <a:gd name="connsiteY156" fmla="*/ 1649730 h 2527935"/>
                    <a:gd name="connsiteX157" fmla="*/ 880110 w 2855594"/>
                    <a:gd name="connsiteY157" fmla="*/ 1596390 h 2527935"/>
                    <a:gd name="connsiteX158" fmla="*/ 891540 w 2855594"/>
                    <a:gd name="connsiteY158" fmla="*/ 1595438 h 2527935"/>
                    <a:gd name="connsiteX159" fmla="*/ 612458 w 2855594"/>
                    <a:gd name="connsiteY159" fmla="*/ 224790 h 2527935"/>
                    <a:gd name="connsiteX160" fmla="*/ 612458 w 2855594"/>
                    <a:gd name="connsiteY160" fmla="*/ 931545 h 2527935"/>
                    <a:gd name="connsiteX161" fmla="*/ 205740 w 2855594"/>
                    <a:gd name="connsiteY161" fmla="*/ 1209675 h 2527935"/>
                    <a:gd name="connsiteX162" fmla="*/ 76200 w 2855594"/>
                    <a:gd name="connsiteY162" fmla="*/ 872490 h 2527935"/>
                    <a:gd name="connsiteX163" fmla="*/ 612458 w 2855594"/>
                    <a:gd name="connsiteY163" fmla="*/ 224790 h 2527935"/>
                    <a:gd name="connsiteX164" fmla="*/ 934403 w 2855594"/>
                    <a:gd name="connsiteY164" fmla="*/ 1884998 h 2527935"/>
                    <a:gd name="connsiteX165" fmla="*/ 985838 w 2855594"/>
                    <a:gd name="connsiteY165" fmla="*/ 1838325 h 2527935"/>
                    <a:gd name="connsiteX166" fmla="*/ 1869758 w 2855594"/>
                    <a:gd name="connsiteY166" fmla="*/ 1838325 h 2527935"/>
                    <a:gd name="connsiteX167" fmla="*/ 1921193 w 2855594"/>
                    <a:gd name="connsiteY167" fmla="*/ 1884998 h 2527935"/>
                    <a:gd name="connsiteX168" fmla="*/ 934403 w 2855594"/>
                    <a:gd name="connsiteY168" fmla="*/ 1884998 h 2527935"/>
                    <a:gd name="connsiteX169" fmla="*/ 902018 w 2855594"/>
                    <a:gd name="connsiteY169" fmla="*/ 2390775 h 2527935"/>
                    <a:gd name="connsiteX170" fmla="*/ 902018 w 2855594"/>
                    <a:gd name="connsiteY170" fmla="*/ 1925955 h 2527935"/>
                    <a:gd name="connsiteX171" fmla="*/ 1953578 w 2855594"/>
                    <a:gd name="connsiteY171" fmla="*/ 1925955 h 2527935"/>
                    <a:gd name="connsiteX172" fmla="*/ 1953578 w 2855594"/>
                    <a:gd name="connsiteY172" fmla="*/ 2390775 h 2527935"/>
                    <a:gd name="connsiteX173" fmla="*/ 1427798 w 2855594"/>
                    <a:gd name="connsiteY173" fmla="*/ 2453640 h 2527935"/>
                    <a:gd name="connsiteX174" fmla="*/ 902018 w 2855594"/>
                    <a:gd name="connsiteY174" fmla="*/ 2390775 h 2527935"/>
                    <a:gd name="connsiteX175" fmla="*/ 2779395 w 2855594"/>
                    <a:gd name="connsiteY175" fmla="*/ 1660208 h 2527935"/>
                    <a:gd name="connsiteX176" fmla="*/ 1993583 w 2855594"/>
                    <a:gd name="connsiteY176" fmla="*/ 2379345 h 2527935"/>
                    <a:gd name="connsiteX177" fmla="*/ 1993583 w 2855594"/>
                    <a:gd name="connsiteY177" fmla="*/ 1905000 h 2527935"/>
                    <a:gd name="connsiteX178" fmla="*/ 1992630 w 2855594"/>
                    <a:gd name="connsiteY178" fmla="*/ 1901190 h 2527935"/>
                    <a:gd name="connsiteX179" fmla="*/ 1992630 w 2855594"/>
                    <a:gd name="connsiteY179" fmla="*/ 1900238 h 2527935"/>
                    <a:gd name="connsiteX180" fmla="*/ 1986915 w 2855594"/>
                    <a:gd name="connsiteY180" fmla="*/ 1890713 h 2527935"/>
                    <a:gd name="connsiteX181" fmla="*/ 1986915 w 2855594"/>
                    <a:gd name="connsiteY181" fmla="*/ 1890713 h 2527935"/>
                    <a:gd name="connsiteX182" fmla="*/ 1890713 w 2855594"/>
                    <a:gd name="connsiteY182" fmla="*/ 1804035 h 2527935"/>
                    <a:gd name="connsiteX183" fmla="*/ 1877378 w 2855594"/>
                    <a:gd name="connsiteY183" fmla="*/ 1799273 h 2527935"/>
                    <a:gd name="connsiteX184" fmla="*/ 978218 w 2855594"/>
                    <a:gd name="connsiteY184" fmla="*/ 1799273 h 2527935"/>
                    <a:gd name="connsiteX185" fmla="*/ 964883 w 2855594"/>
                    <a:gd name="connsiteY185" fmla="*/ 1804035 h 2527935"/>
                    <a:gd name="connsiteX186" fmla="*/ 868680 w 2855594"/>
                    <a:gd name="connsiteY186" fmla="*/ 1890713 h 2527935"/>
                    <a:gd name="connsiteX187" fmla="*/ 868680 w 2855594"/>
                    <a:gd name="connsiteY187" fmla="*/ 1890713 h 2527935"/>
                    <a:gd name="connsiteX188" fmla="*/ 862965 w 2855594"/>
                    <a:gd name="connsiteY188" fmla="*/ 1900238 h 2527935"/>
                    <a:gd name="connsiteX189" fmla="*/ 862965 w 2855594"/>
                    <a:gd name="connsiteY189" fmla="*/ 1902143 h 2527935"/>
                    <a:gd name="connsiteX190" fmla="*/ 862013 w 2855594"/>
                    <a:gd name="connsiteY190" fmla="*/ 1905953 h 2527935"/>
                    <a:gd name="connsiteX191" fmla="*/ 862013 w 2855594"/>
                    <a:gd name="connsiteY191" fmla="*/ 2380298 h 2527935"/>
                    <a:gd name="connsiteX192" fmla="*/ 76200 w 2855594"/>
                    <a:gd name="connsiteY192" fmla="*/ 1660208 h 2527935"/>
                    <a:gd name="connsiteX193" fmla="*/ 76200 w 2855594"/>
                    <a:gd name="connsiteY193" fmla="*/ 1152525 h 2527935"/>
                    <a:gd name="connsiteX194" fmla="*/ 176213 w 2855594"/>
                    <a:gd name="connsiteY194" fmla="*/ 1291590 h 2527935"/>
                    <a:gd name="connsiteX195" fmla="*/ 752475 w 2855594"/>
                    <a:gd name="connsiteY195" fmla="*/ 1638300 h 2527935"/>
                    <a:gd name="connsiteX196" fmla="*/ 755333 w 2855594"/>
                    <a:gd name="connsiteY196" fmla="*/ 1639253 h 2527935"/>
                    <a:gd name="connsiteX197" fmla="*/ 1243965 w 2855594"/>
                    <a:gd name="connsiteY197" fmla="*/ 1733550 h 2527935"/>
                    <a:gd name="connsiteX198" fmla="*/ 1427798 w 2855594"/>
                    <a:gd name="connsiteY198" fmla="*/ 1741170 h 2527935"/>
                    <a:gd name="connsiteX199" fmla="*/ 1614488 w 2855594"/>
                    <a:gd name="connsiteY199" fmla="*/ 1733550 h 2527935"/>
                    <a:gd name="connsiteX200" fmla="*/ 2104073 w 2855594"/>
                    <a:gd name="connsiteY200" fmla="*/ 1637348 h 2527935"/>
                    <a:gd name="connsiteX201" fmla="*/ 2678430 w 2855594"/>
                    <a:gd name="connsiteY201" fmla="*/ 1291590 h 2527935"/>
                    <a:gd name="connsiteX202" fmla="*/ 2778443 w 2855594"/>
                    <a:gd name="connsiteY202" fmla="*/ 1152525 h 2527935"/>
                    <a:gd name="connsiteX203" fmla="*/ 2778443 w 2855594"/>
                    <a:gd name="connsiteY203" fmla="*/ 1660208 h 2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855594" h="2527935">
                      <a:moveTo>
                        <a:pt x="2220278" y="133350"/>
                      </a:moveTo>
                      <a:cubicBezTo>
                        <a:pt x="2220278" y="133350"/>
                        <a:pt x="2220278" y="133350"/>
                        <a:pt x="2220278" y="133350"/>
                      </a:cubicBezTo>
                      <a:cubicBezTo>
                        <a:pt x="2219325" y="133350"/>
                        <a:pt x="2219325" y="133350"/>
                        <a:pt x="2218373" y="132398"/>
                      </a:cubicBezTo>
                      <a:cubicBezTo>
                        <a:pt x="2216468" y="131445"/>
                        <a:pt x="2213610" y="131445"/>
                        <a:pt x="2211705" y="131445"/>
                      </a:cubicBezTo>
                      <a:cubicBezTo>
                        <a:pt x="2209800" y="131445"/>
                        <a:pt x="2207895" y="130493"/>
                        <a:pt x="2205038" y="130493"/>
                      </a:cubicBezTo>
                      <a:cubicBezTo>
                        <a:pt x="2205038" y="130493"/>
                        <a:pt x="2204085" y="130493"/>
                        <a:pt x="2204085" y="130493"/>
                      </a:cubicBezTo>
                      <a:cubicBezTo>
                        <a:pt x="2201228" y="130493"/>
                        <a:pt x="2198370" y="131445"/>
                        <a:pt x="2195513" y="132398"/>
                      </a:cubicBezTo>
                      <a:cubicBezTo>
                        <a:pt x="2193608" y="133350"/>
                        <a:pt x="2191703" y="133350"/>
                        <a:pt x="2189798" y="134303"/>
                      </a:cubicBezTo>
                      <a:cubicBezTo>
                        <a:pt x="2187893" y="135255"/>
                        <a:pt x="2185988" y="137160"/>
                        <a:pt x="2184083" y="138113"/>
                      </a:cubicBezTo>
                      <a:cubicBezTo>
                        <a:pt x="2182178" y="140018"/>
                        <a:pt x="2179320" y="140970"/>
                        <a:pt x="2177415" y="142875"/>
                      </a:cubicBezTo>
                      <a:cubicBezTo>
                        <a:pt x="2176463" y="143828"/>
                        <a:pt x="2175510" y="145733"/>
                        <a:pt x="2174558" y="147638"/>
                      </a:cubicBezTo>
                      <a:cubicBezTo>
                        <a:pt x="2172653" y="150495"/>
                        <a:pt x="2170748" y="152400"/>
                        <a:pt x="2169795" y="155258"/>
                      </a:cubicBezTo>
                      <a:cubicBezTo>
                        <a:pt x="2169795" y="155258"/>
                        <a:pt x="2169795" y="155258"/>
                        <a:pt x="2169795" y="156210"/>
                      </a:cubicBezTo>
                      <a:cubicBezTo>
                        <a:pt x="2168843" y="158115"/>
                        <a:pt x="2168843" y="160973"/>
                        <a:pt x="2168843" y="162878"/>
                      </a:cubicBezTo>
                      <a:cubicBezTo>
                        <a:pt x="2168843" y="164783"/>
                        <a:pt x="2167890" y="167640"/>
                        <a:pt x="2167890" y="169545"/>
                      </a:cubicBezTo>
                      <a:lnTo>
                        <a:pt x="2167890" y="958215"/>
                      </a:lnTo>
                      <a:cubicBezTo>
                        <a:pt x="2167890" y="958215"/>
                        <a:pt x="2167890" y="958215"/>
                        <a:pt x="2167890" y="959168"/>
                      </a:cubicBezTo>
                      <a:cubicBezTo>
                        <a:pt x="2167890" y="962025"/>
                        <a:pt x="2168843" y="964883"/>
                        <a:pt x="2169795" y="967740"/>
                      </a:cubicBezTo>
                      <a:cubicBezTo>
                        <a:pt x="2170748" y="969645"/>
                        <a:pt x="2170748" y="971550"/>
                        <a:pt x="2170748" y="973455"/>
                      </a:cubicBezTo>
                      <a:cubicBezTo>
                        <a:pt x="2171700" y="975360"/>
                        <a:pt x="2173605" y="977265"/>
                        <a:pt x="2174558" y="979170"/>
                      </a:cubicBezTo>
                      <a:cubicBezTo>
                        <a:pt x="2175510" y="981075"/>
                        <a:pt x="2177415" y="982980"/>
                        <a:pt x="2178368" y="984885"/>
                      </a:cubicBezTo>
                      <a:cubicBezTo>
                        <a:pt x="2179320" y="985838"/>
                        <a:pt x="2181225" y="986790"/>
                        <a:pt x="2183130" y="987743"/>
                      </a:cubicBezTo>
                      <a:cubicBezTo>
                        <a:pt x="2185988" y="989648"/>
                        <a:pt x="2187893" y="991553"/>
                        <a:pt x="2190750" y="992505"/>
                      </a:cubicBezTo>
                      <a:cubicBezTo>
                        <a:pt x="2190750" y="992505"/>
                        <a:pt x="2190750" y="992505"/>
                        <a:pt x="2191703" y="992505"/>
                      </a:cubicBezTo>
                      <a:cubicBezTo>
                        <a:pt x="2388870" y="1066800"/>
                        <a:pt x="2508885" y="1169670"/>
                        <a:pt x="2598420" y="1265873"/>
                      </a:cubicBezTo>
                      <a:cubicBezTo>
                        <a:pt x="2474595" y="1391603"/>
                        <a:pt x="2297430" y="1494473"/>
                        <a:pt x="2081213" y="1564958"/>
                      </a:cubicBezTo>
                      <a:cubicBezTo>
                        <a:pt x="2075498" y="1566863"/>
                        <a:pt x="2068830" y="1568768"/>
                        <a:pt x="2062163" y="1570673"/>
                      </a:cubicBezTo>
                      <a:cubicBezTo>
                        <a:pt x="2031683" y="1562100"/>
                        <a:pt x="2000250" y="1557338"/>
                        <a:pt x="1966913" y="1557338"/>
                      </a:cubicBezTo>
                      <a:lnTo>
                        <a:pt x="1705928" y="1557338"/>
                      </a:lnTo>
                      <a:cubicBezTo>
                        <a:pt x="1705928" y="1554480"/>
                        <a:pt x="1706880" y="1551623"/>
                        <a:pt x="1706880" y="1547813"/>
                      </a:cubicBezTo>
                      <a:lnTo>
                        <a:pt x="1706880" y="1313498"/>
                      </a:lnTo>
                      <a:cubicBezTo>
                        <a:pt x="1768793" y="1257300"/>
                        <a:pt x="1824990" y="1182053"/>
                        <a:pt x="1872615" y="1092518"/>
                      </a:cubicBezTo>
                      <a:lnTo>
                        <a:pt x="1913573" y="1092518"/>
                      </a:lnTo>
                      <a:cubicBezTo>
                        <a:pt x="1985963" y="1092518"/>
                        <a:pt x="2045018" y="1033463"/>
                        <a:pt x="2045018" y="961073"/>
                      </a:cubicBezTo>
                      <a:lnTo>
                        <a:pt x="2045018" y="577215"/>
                      </a:lnTo>
                      <a:cubicBezTo>
                        <a:pt x="2045018" y="528638"/>
                        <a:pt x="2017395" y="484823"/>
                        <a:pt x="1975485" y="461963"/>
                      </a:cubicBezTo>
                      <a:cubicBezTo>
                        <a:pt x="1918335" y="231458"/>
                        <a:pt x="1747838" y="56198"/>
                        <a:pt x="1536383" y="11430"/>
                      </a:cubicBezTo>
                      <a:cubicBezTo>
                        <a:pt x="1502093" y="3810"/>
                        <a:pt x="1465898" y="0"/>
                        <a:pt x="1429703" y="0"/>
                      </a:cubicBezTo>
                      <a:cubicBezTo>
                        <a:pt x="1175385" y="0"/>
                        <a:pt x="954405" y="188595"/>
                        <a:pt x="885825" y="461010"/>
                      </a:cubicBezTo>
                      <a:cubicBezTo>
                        <a:pt x="842963" y="482918"/>
                        <a:pt x="814388" y="527685"/>
                        <a:pt x="814388" y="577215"/>
                      </a:cubicBezTo>
                      <a:lnTo>
                        <a:pt x="814388" y="897255"/>
                      </a:lnTo>
                      <a:cubicBezTo>
                        <a:pt x="782955" y="943928"/>
                        <a:pt x="766763" y="998220"/>
                        <a:pt x="766763" y="1055370"/>
                      </a:cubicBezTo>
                      <a:cubicBezTo>
                        <a:pt x="766763" y="1213485"/>
                        <a:pt x="894398" y="1341120"/>
                        <a:pt x="1051560" y="1341120"/>
                      </a:cubicBezTo>
                      <a:cubicBezTo>
                        <a:pt x="1085850" y="1341120"/>
                        <a:pt x="1120140" y="1334453"/>
                        <a:pt x="1151573" y="1323023"/>
                      </a:cubicBezTo>
                      <a:lnTo>
                        <a:pt x="1151573" y="1547813"/>
                      </a:lnTo>
                      <a:cubicBezTo>
                        <a:pt x="1151573" y="1550670"/>
                        <a:pt x="1152525" y="1553528"/>
                        <a:pt x="1152525" y="1557338"/>
                      </a:cubicBezTo>
                      <a:lnTo>
                        <a:pt x="891540" y="1557338"/>
                      </a:lnTo>
                      <a:cubicBezTo>
                        <a:pt x="858203" y="1557338"/>
                        <a:pt x="825818" y="1562100"/>
                        <a:pt x="795338" y="1571625"/>
                      </a:cubicBezTo>
                      <a:cubicBezTo>
                        <a:pt x="789623" y="1569720"/>
                        <a:pt x="782955" y="1567815"/>
                        <a:pt x="777240" y="1565910"/>
                      </a:cubicBezTo>
                      <a:cubicBezTo>
                        <a:pt x="776288" y="1565910"/>
                        <a:pt x="775335" y="1564958"/>
                        <a:pt x="774383" y="1564958"/>
                      </a:cubicBezTo>
                      <a:cubicBezTo>
                        <a:pt x="559118" y="1494473"/>
                        <a:pt x="381000" y="1391603"/>
                        <a:pt x="257175" y="1265873"/>
                      </a:cubicBezTo>
                      <a:cubicBezTo>
                        <a:pt x="347663" y="1170623"/>
                        <a:pt x="467678" y="1066800"/>
                        <a:pt x="664845" y="992505"/>
                      </a:cubicBezTo>
                      <a:cubicBezTo>
                        <a:pt x="664845" y="992505"/>
                        <a:pt x="664845" y="992505"/>
                        <a:pt x="665798" y="992505"/>
                      </a:cubicBezTo>
                      <a:cubicBezTo>
                        <a:pt x="668655" y="991553"/>
                        <a:pt x="670560" y="989648"/>
                        <a:pt x="673418" y="987743"/>
                      </a:cubicBezTo>
                      <a:cubicBezTo>
                        <a:pt x="675323" y="986790"/>
                        <a:pt x="677228" y="985838"/>
                        <a:pt x="678180" y="983933"/>
                      </a:cubicBezTo>
                      <a:cubicBezTo>
                        <a:pt x="680085" y="982028"/>
                        <a:pt x="681038" y="980123"/>
                        <a:pt x="681990" y="978218"/>
                      </a:cubicBezTo>
                      <a:cubicBezTo>
                        <a:pt x="682943" y="976313"/>
                        <a:pt x="684848" y="974408"/>
                        <a:pt x="685800" y="972503"/>
                      </a:cubicBezTo>
                      <a:cubicBezTo>
                        <a:pt x="686753" y="970598"/>
                        <a:pt x="686753" y="968693"/>
                        <a:pt x="686753" y="966788"/>
                      </a:cubicBezTo>
                      <a:cubicBezTo>
                        <a:pt x="687705" y="963930"/>
                        <a:pt x="688658" y="961073"/>
                        <a:pt x="688658" y="958215"/>
                      </a:cubicBezTo>
                      <a:cubicBezTo>
                        <a:pt x="688658" y="958215"/>
                        <a:pt x="688658" y="958215"/>
                        <a:pt x="688658" y="957263"/>
                      </a:cubicBezTo>
                      <a:lnTo>
                        <a:pt x="688658" y="168593"/>
                      </a:lnTo>
                      <a:cubicBezTo>
                        <a:pt x="688658" y="165735"/>
                        <a:pt x="687705" y="163830"/>
                        <a:pt x="687705" y="161925"/>
                      </a:cubicBezTo>
                      <a:cubicBezTo>
                        <a:pt x="687705" y="160020"/>
                        <a:pt x="687705" y="157163"/>
                        <a:pt x="686753" y="155258"/>
                      </a:cubicBezTo>
                      <a:cubicBezTo>
                        <a:pt x="686753" y="155258"/>
                        <a:pt x="686753" y="155258"/>
                        <a:pt x="686753" y="154305"/>
                      </a:cubicBezTo>
                      <a:cubicBezTo>
                        <a:pt x="685800" y="151448"/>
                        <a:pt x="683895" y="149543"/>
                        <a:pt x="681990" y="146685"/>
                      </a:cubicBezTo>
                      <a:cubicBezTo>
                        <a:pt x="681038" y="144780"/>
                        <a:pt x="680085" y="142875"/>
                        <a:pt x="679133" y="141923"/>
                      </a:cubicBezTo>
                      <a:cubicBezTo>
                        <a:pt x="677228" y="140018"/>
                        <a:pt x="675323" y="139065"/>
                        <a:pt x="672465" y="137160"/>
                      </a:cubicBezTo>
                      <a:cubicBezTo>
                        <a:pt x="670560" y="136208"/>
                        <a:pt x="668655" y="134303"/>
                        <a:pt x="666750" y="133350"/>
                      </a:cubicBezTo>
                      <a:cubicBezTo>
                        <a:pt x="664845" y="132398"/>
                        <a:pt x="662940" y="132398"/>
                        <a:pt x="660083" y="131445"/>
                      </a:cubicBezTo>
                      <a:cubicBezTo>
                        <a:pt x="657225" y="130493"/>
                        <a:pt x="654368" y="129540"/>
                        <a:pt x="651510" y="129540"/>
                      </a:cubicBezTo>
                      <a:cubicBezTo>
                        <a:pt x="651510" y="129540"/>
                        <a:pt x="650558" y="129540"/>
                        <a:pt x="650558" y="129540"/>
                      </a:cubicBezTo>
                      <a:cubicBezTo>
                        <a:pt x="647700" y="129540"/>
                        <a:pt x="645795" y="130493"/>
                        <a:pt x="643890" y="130493"/>
                      </a:cubicBezTo>
                      <a:cubicBezTo>
                        <a:pt x="641985" y="130493"/>
                        <a:pt x="640080" y="130493"/>
                        <a:pt x="637223" y="131445"/>
                      </a:cubicBezTo>
                      <a:cubicBezTo>
                        <a:pt x="637223" y="131445"/>
                        <a:pt x="636270" y="131445"/>
                        <a:pt x="636270" y="132398"/>
                      </a:cubicBezTo>
                      <a:cubicBezTo>
                        <a:pt x="636270" y="132398"/>
                        <a:pt x="636270" y="132398"/>
                        <a:pt x="636270" y="132398"/>
                      </a:cubicBezTo>
                      <a:cubicBezTo>
                        <a:pt x="232410" y="284798"/>
                        <a:pt x="0" y="553403"/>
                        <a:pt x="0" y="870585"/>
                      </a:cubicBezTo>
                      <a:lnTo>
                        <a:pt x="0" y="1659255"/>
                      </a:lnTo>
                      <a:cubicBezTo>
                        <a:pt x="0" y="2138363"/>
                        <a:pt x="640080" y="2527935"/>
                        <a:pt x="1427798" y="2527935"/>
                      </a:cubicBezTo>
                      <a:cubicBezTo>
                        <a:pt x="2215515" y="2527935"/>
                        <a:pt x="2855595" y="2138363"/>
                        <a:pt x="2855595" y="1659255"/>
                      </a:cubicBezTo>
                      <a:lnTo>
                        <a:pt x="2855595" y="871538"/>
                      </a:lnTo>
                      <a:cubicBezTo>
                        <a:pt x="2855595" y="554355"/>
                        <a:pt x="2624138" y="285750"/>
                        <a:pt x="2220278" y="133350"/>
                      </a:cubicBezTo>
                      <a:close/>
                      <a:moveTo>
                        <a:pt x="2243138" y="931545"/>
                      </a:moveTo>
                      <a:lnTo>
                        <a:pt x="2243138" y="224790"/>
                      </a:lnTo>
                      <a:cubicBezTo>
                        <a:pt x="2584133" y="367665"/>
                        <a:pt x="2779395" y="601028"/>
                        <a:pt x="2779395" y="871538"/>
                      </a:cubicBezTo>
                      <a:cubicBezTo>
                        <a:pt x="2779395" y="987743"/>
                        <a:pt x="2734628" y="1103948"/>
                        <a:pt x="2649855" y="1208723"/>
                      </a:cubicBezTo>
                      <a:cubicBezTo>
                        <a:pt x="2526030" y="1080135"/>
                        <a:pt x="2401253" y="994410"/>
                        <a:pt x="2243138" y="931545"/>
                      </a:cubicBezTo>
                      <a:close/>
                      <a:moveTo>
                        <a:pt x="1967865" y="1595438"/>
                      </a:moveTo>
                      <a:cubicBezTo>
                        <a:pt x="1970723" y="1595438"/>
                        <a:pt x="1973580" y="1595438"/>
                        <a:pt x="1977390" y="1595438"/>
                      </a:cubicBezTo>
                      <a:cubicBezTo>
                        <a:pt x="1884998" y="1620203"/>
                        <a:pt x="1787843" y="1637348"/>
                        <a:pt x="1686878" y="1648778"/>
                      </a:cubicBezTo>
                      <a:cubicBezTo>
                        <a:pt x="1693545" y="1631633"/>
                        <a:pt x="1699260" y="1613535"/>
                        <a:pt x="1703070" y="1594485"/>
                      </a:cubicBezTo>
                      <a:lnTo>
                        <a:pt x="1967865" y="1594485"/>
                      </a:lnTo>
                      <a:close/>
                      <a:moveTo>
                        <a:pt x="1624965" y="1547813"/>
                      </a:moveTo>
                      <a:cubicBezTo>
                        <a:pt x="1624965" y="1587818"/>
                        <a:pt x="1611630" y="1626870"/>
                        <a:pt x="1587818" y="1658303"/>
                      </a:cubicBezTo>
                      <a:cubicBezTo>
                        <a:pt x="1487805" y="1665923"/>
                        <a:pt x="1375410" y="1665923"/>
                        <a:pt x="1270635" y="1658303"/>
                      </a:cubicBezTo>
                      <a:cubicBezTo>
                        <a:pt x="1251585" y="1632585"/>
                        <a:pt x="1239203" y="1602105"/>
                        <a:pt x="1235393" y="1570673"/>
                      </a:cubicBezTo>
                      <a:cubicBezTo>
                        <a:pt x="1234440" y="1563053"/>
                        <a:pt x="1233488" y="1555433"/>
                        <a:pt x="1233488" y="1547813"/>
                      </a:cubicBezTo>
                      <a:lnTo>
                        <a:pt x="1233488" y="1373505"/>
                      </a:lnTo>
                      <a:cubicBezTo>
                        <a:pt x="1297305" y="1413510"/>
                        <a:pt x="1363980" y="1434465"/>
                        <a:pt x="1430655" y="1434465"/>
                      </a:cubicBezTo>
                      <a:cubicBezTo>
                        <a:pt x="1496378" y="1434465"/>
                        <a:pt x="1562100" y="1413510"/>
                        <a:pt x="1624013" y="1375410"/>
                      </a:cubicBezTo>
                      <a:lnTo>
                        <a:pt x="1624013" y="1547813"/>
                      </a:lnTo>
                      <a:close/>
                      <a:moveTo>
                        <a:pt x="1431608" y="1352550"/>
                      </a:moveTo>
                      <a:cubicBezTo>
                        <a:pt x="1353503" y="1352550"/>
                        <a:pt x="1272540" y="1314450"/>
                        <a:pt x="1198245" y="1241108"/>
                      </a:cubicBezTo>
                      <a:cubicBezTo>
                        <a:pt x="1156335" y="1201103"/>
                        <a:pt x="1118235" y="1149668"/>
                        <a:pt x="1083945" y="1092518"/>
                      </a:cubicBezTo>
                      <a:lnTo>
                        <a:pt x="1259205" y="1092518"/>
                      </a:lnTo>
                      <a:cubicBezTo>
                        <a:pt x="1315403" y="1092518"/>
                        <a:pt x="1364933" y="1057275"/>
                        <a:pt x="1383030" y="1003935"/>
                      </a:cubicBezTo>
                      <a:lnTo>
                        <a:pt x="1389698" y="984885"/>
                      </a:lnTo>
                      <a:cubicBezTo>
                        <a:pt x="1394460" y="971550"/>
                        <a:pt x="1407795" y="962025"/>
                        <a:pt x="1422083" y="962025"/>
                      </a:cubicBezTo>
                      <a:cubicBezTo>
                        <a:pt x="1436370" y="962025"/>
                        <a:pt x="1448753" y="970598"/>
                        <a:pt x="1454468" y="983933"/>
                      </a:cubicBezTo>
                      <a:lnTo>
                        <a:pt x="1463040" y="1007745"/>
                      </a:lnTo>
                      <a:cubicBezTo>
                        <a:pt x="1482090" y="1058228"/>
                        <a:pt x="1531620" y="1092518"/>
                        <a:pt x="1585913" y="1092518"/>
                      </a:cubicBezTo>
                      <a:lnTo>
                        <a:pt x="1780223" y="1092518"/>
                      </a:lnTo>
                      <a:cubicBezTo>
                        <a:pt x="1682115" y="1256348"/>
                        <a:pt x="1554480" y="1352550"/>
                        <a:pt x="1431608" y="1352550"/>
                      </a:cubicBezTo>
                      <a:close/>
                      <a:moveTo>
                        <a:pt x="1969770" y="961073"/>
                      </a:moveTo>
                      <a:cubicBezTo>
                        <a:pt x="1969770" y="991553"/>
                        <a:pt x="1945005" y="1016318"/>
                        <a:pt x="1914525" y="1016318"/>
                      </a:cubicBezTo>
                      <a:lnTo>
                        <a:pt x="1584960" y="1016318"/>
                      </a:lnTo>
                      <a:cubicBezTo>
                        <a:pt x="1562100" y="1016318"/>
                        <a:pt x="1542098" y="1002030"/>
                        <a:pt x="1533525" y="981075"/>
                      </a:cubicBezTo>
                      <a:lnTo>
                        <a:pt x="1524000" y="957263"/>
                      </a:lnTo>
                      <a:cubicBezTo>
                        <a:pt x="1506855" y="914400"/>
                        <a:pt x="1466850" y="886778"/>
                        <a:pt x="1421130" y="886778"/>
                      </a:cubicBezTo>
                      <a:cubicBezTo>
                        <a:pt x="1374458" y="886778"/>
                        <a:pt x="1332548" y="916305"/>
                        <a:pt x="1317308" y="961073"/>
                      </a:cubicBezTo>
                      <a:lnTo>
                        <a:pt x="1310640" y="980123"/>
                      </a:lnTo>
                      <a:cubicBezTo>
                        <a:pt x="1303020" y="1002030"/>
                        <a:pt x="1282065" y="1017270"/>
                        <a:pt x="1258253" y="1017270"/>
                      </a:cubicBezTo>
                      <a:lnTo>
                        <a:pt x="945833" y="1017270"/>
                      </a:lnTo>
                      <a:cubicBezTo>
                        <a:pt x="915353" y="1017270"/>
                        <a:pt x="890588" y="992505"/>
                        <a:pt x="890588" y="962025"/>
                      </a:cubicBezTo>
                      <a:lnTo>
                        <a:pt x="890588" y="578168"/>
                      </a:lnTo>
                      <a:cubicBezTo>
                        <a:pt x="890588" y="553403"/>
                        <a:pt x="907733" y="531495"/>
                        <a:pt x="932498" y="524828"/>
                      </a:cubicBezTo>
                      <a:cubicBezTo>
                        <a:pt x="936308" y="522923"/>
                        <a:pt x="941070" y="521970"/>
                        <a:pt x="945833" y="521970"/>
                      </a:cubicBezTo>
                      <a:lnTo>
                        <a:pt x="1914525" y="521970"/>
                      </a:lnTo>
                      <a:cubicBezTo>
                        <a:pt x="1919288" y="521970"/>
                        <a:pt x="1925003" y="522923"/>
                        <a:pt x="1930718" y="523875"/>
                      </a:cubicBezTo>
                      <a:cubicBezTo>
                        <a:pt x="1953578" y="530543"/>
                        <a:pt x="1969770" y="552450"/>
                        <a:pt x="1969770" y="577215"/>
                      </a:cubicBezTo>
                      <a:lnTo>
                        <a:pt x="1969770" y="961073"/>
                      </a:lnTo>
                      <a:close/>
                      <a:moveTo>
                        <a:pt x="1523048" y="300990"/>
                      </a:moveTo>
                      <a:cubicBezTo>
                        <a:pt x="1551623" y="317183"/>
                        <a:pt x="1626870" y="362903"/>
                        <a:pt x="1703070" y="430530"/>
                      </a:cubicBezTo>
                      <a:cubicBezTo>
                        <a:pt x="1708785" y="435293"/>
                        <a:pt x="1714500" y="441008"/>
                        <a:pt x="1719263" y="445770"/>
                      </a:cubicBezTo>
                      <a:lnTo>
                        <a:pt x="1345883" y="445770"/>
                      </a:lnTo>
                      <a:cubicBezTo>
                        <a:pt x="1446848" y="349568"/>
                        <a:pt x="1502093" y="310515"/>
                        <a:pt x="1523048" y="300990"/>
                      </a:cubicBezTo>
                      <a:close/>
                      <a:moveTo>
                        <a:pt x="1886903" y="445770"/>
                      </a:moveTo>
                      <a:lnTo>
                        <a:pt x="1833563" y="445770"/>
                      </a:lnTo>
                      <a:cubicBezTo>
                        <a:pt x="1808798" y="418148"/>
                        <a:pt x="1783080" y="391478"/>
                        <a:pt x="1756410" y="368618"/>
                      </a:cubicBezTo>
                      <a:cubicBezTo>
                        <a:pt x="1680210" y="300038"/>
                        <a:pt x="1604963" y="253365"/>
                        <a:pt x="1569720" y="233363"/>
                      </a:cubicBezTo>
                      <a:lnTo>
                        <a:pt x="1569720" y="105728"/>
                      </a:lnTo>
                      <a:cubicBezTo>
                        <a:pt x="1717358" y="155258"/>
                        <a:pt x="1835468" y="281940"/>
                        <a:pt x="1886903" y="445770"/>
                      </a:cubicBezTo>
                      <a:close/>
                      <a:moveTo>
                        <a:pt x="1431608" y="81915"/>
                      </a:moveTo>
                      <a:cubicBezTo>
                        <a:pt x="1450658" y="81915"/>
                        <a:pt x="1469708" y="83820"/>
                        <a:pt x="1488758" y="85725"/>
                      </a:cubicBezTo>
                      <a:lnTo>
                        <a:pt x="1488758" y="226695"/>
                      </a:lnTo>
                      <a:cubicBezTo>
                        <a:pt x="1449705" y="245745"/>
                        <a:pt x="1376363" y="298133"/>
                        <a:pt x="1229678" y="445770"/>
                      </a:cubicBezTo>
                      <a:lnTo>
                        <a:pt x="975360" y="445770"/>
                      </a:lnTo>
                      <a:cubicBezTo>
                        <a:pt x="1042988" y="229553"/>
                        <a:pt x="1223963" y="81915"/>
                        <a:pt x="1431608" y="81915"/>
                      </a:cubicBezTo>
                      <a:close/>
                      <a:moveTo>
                        <a:pt x="848678" y="1056323"/>
                      </a:moveTo>
                      <a:cubicBezTo>
                        <a:pt x="848678" y="1054418"/>
                        <a:pt x="848678" y="1051560"/>
                        <a:pt x="849630" y="1049655"/>
                      </a:cubicBezTo>
                      <a:cubicBezTo>
                        <a:pt x="873443" y="1076325"/>
                        <a:pt x="907733" y="1092518"/>
                        <a:pt x="946785" y="1092518"/>
                      </a:cubicBezTo>
                      <a:lnTo>
                        <a:pt x="989648" y="1092518"/>
                      </a:lnTo>
                      <a:cubicBezTo>
                        <a:pt x="1021080" y="1152525"/>
                        <a:pt x="1058228" y="1206818"/>
                        <a:pt x="1098233" y="1253490"/>
                      </a:cubicBezTo>
                      <a:cubicBezTo>
                        <a:pt x="1082993" y="1257300"/>
                        <a:pt x="1067753" y="1259205"/>
                        <a:pt x="1052513" y="1259205"/>
                      </a:cubicBezTo>
                      <a:cubicBezTo>
                        <a:pt x="940118" y="1259205"/>
                        <a:pt x="848678" y="1167765"/>
                        <a:pt x="848678" y="1056323"/>
                      </a:cubicBezTo>
                      <a:close/>
                      <a:moveTo>
                        <a:pt x="891540" y="1595438"/>
                      </a:moveTo>
                      <a:lnTo>
                        <a:pt x="1157288" y="1595438"/>
                      </a:lnTo>
                      <a:cubicBezTo>
                        <a:pt x="1160145" y="1614488"/>
                        <a:pt x="1165860" y="1632585"/>
                        <a:pt x="1172528" y="1649730"/>
                      </a:cubicBezTo>
                      <a:cubicBezTo>
                        <a:pt x="1071563" y="1638300"/>
                        <a:pt x="973455" y="1620203"/>
                        <a:pt x="880110" y="1596390"/>
                      </a:cubicBezTo>
                      <a:cubicBezTo>
                        <a:pt x="883920" y="1595438"/>
                        <a:pt x="887730" y="1595438"/>
                        <a:pt x="891540" y="1595438"/>
                      </a:cubicBezTo>
                      <a:close/>
                      <a:moveTo>
                        <a:pt x="612458" y="224790"/>
                      </a:moveTo>
                      <a:lnTo>
                        <a:pt x="612458" y="931545"/>
                      </a:lnTo>
                      <a:cubicBezTo>
                        <a:pt x="454343" y="994410"/>
                        <a:pt x="329565" y="1080135"/>
                        <a:pt x="205740" y="1209675"/>
                      </a:cubicBezTo>
                      <a:cubicBezTo>
                        <a:pt x="120968" y="1104900"/>
                        <a:pt x="76200" y="988695"/>
                        <a:pt x="76200" y="872490"/>
                      </a:cubicBezTo>
                      <a:cubicBezTo>
                        <a:pt x="76200" y="601028"/>
                        <a:pt x="271463" y="367665"/>
                        <a:pt x="612458" y="224790"/>
                      </a:cubicBezTo>
                      <a:close/>
                      <a:moveTo>
                        <a:pt x="934403" y="1884998"/>
                      </a:moveTo>
                      <a:lnTo>
                        <a:pt x="985838" y="1838325"/>
                      </a:lnTo>
                      <a:lnTo>
                        <a:pt x="1869758" y="1838325"/>
                      </a:lnTo>
                      <a:lnTo>
                        <a:pt x="1921193" y="1884998"/>
                      </a:lnTo>
                      <a:lnTo>
                        <a:pt x="934403" y="1884998"/>
                      </a:lnTo>
                      <a:close/>
                      <a:moveTo>
                        <a:pt x="902018" y="2390775"/>
                      </a:moveTo>
                      <a:lnTo>
                        <a:pt x="902018" y="1925955"/>
                      </a:lnTo>
                      <a:lnTo>
                        <a:pt x="1953578" y="1925955"/>
                      </a:lnTo>
                      <a:lnTo>
                        <a:pt x="1953578" y="2390775"/>
                      </a:lnTo>
                      <a:cubicBezTo>
                        <a:pt x="1791653" y="2430780"/>
                        <a:pt x="1614488" y="2453640"/>
                        <a:pt x="1427798" y="2453640"/>
                      </a:cubicBezTo>
                      <a:cubicBezTo>
                        <a:pt x="1241108" y="2452688"/>
                        <a:pt x="1063943" y="2430780"/>
                        <a:pt x="902018" y="2390775"/>
                      </a:cubicBezTo>
                      <a:close/>
                      <a:moveTo>
                        <a:pt x="2779395" y="1660208"/>
                      </a:moveTo>
                      <a:cubicBezTo>
                        <a:pt x="2779395" y="1978343"/>
                        <a:pt x="2457450" y="2253615"/>
                        <a:pt x="1993583" y="2379345"/>
                      </a:cubicBezTo>
                      <a:lnTo>
                        <a:pt x="1993583" y="1905000"/>
                      </a:lnTo>
                      <a:cubicBezTo>
                        <a:pt x="1993583" y="1904048"/>
                        <a:pt x="1992630" y="1902143"/>
                        <a:pt x="1992630" y="1901190"/>
                      </a:cubicBezTo>
                      <a:cubicBezTo>
                        <a:pt x="1992630" y="1901190"/>
                        <a:pt x="1992630" y="1900238"/>
                        <a:pt x="1992630" y="1900238"/>
                      </a:cubicBezTo>
                      <a:cubicBezTo>
                        <a:pt x="1991678" y="1896428"/>
                        <a:pt x="1989773" y="1893570"/>
                        <a:pt x="1986915" y="1890713"/>
                      </a:cubicBezTo>
                      <a:cubicBezTo>
                        <a:pt x="1986915" y="1890713"/>
                        <a:pt x="1986915" y="1890713"/>
                        <a:pt x="1986915" y="1890713"/>
                      </a:cubicBezTo>
                      <a:lnTo>
                        <a:pt x="1890713" y="1804035"/>
                      </a:lnTo>
                      <a:cubicBezTo>
                        <a:pt x="1886903" y="1801178"/>
                        <a:pt x="1882140" y="1799273"/>
                        <a:pt x="1877378" y="1799273"/>
                      </a:cubicBezTo>
                      <a:lnTo>
                        <a:pt x="978218" y="1799273"/>
                      </a:lnTo>
                      <a:cubicBezTo>
                        <a:pt x="973455" y="1799273"/>
                        <a:pt x="968693" y="1801178"/>
                        <a:pt x="964883" y="1804035"/>
                      </a:cubicBezTo>
                      <a:lnTo>
                        <a:pt x="868680" y="1890713"/>
                      </a:lnTo>
                      <a:cubicBezTo>
                        <a:pt x="868680" y="1890713"/>
                        <a:pt x="868680" y="1890713"/>
                        <a:pt x="868680" y="1890713"/>
                      </a:cubicBezTo>
                      <a:cubicBezTo>
                        <a:pt x="865823" y="1893570"/>
                        <a:pt x="863918" y="1896428"/>
                        <a:pt x="862965" y="1900238"/>
                      </a:cubicBezTo>
                      <a:cubicBezTo>
                        <a:pt x="862965" y="1901190"/>
                        <a:pt x="862965" y="1901190"/>
                        <a:pt x="862965" y="1902143"/>
                      </a:cubicBezTo>
                      <a:cubicBezTo>
                        <a:pt x="862965" y="1903095"/>
                        <a:pt x="862013" y="1904048"/>
                        <a:pt x="862013" y="1905953"/>
                      </a:cubicBezTo>
                      <a:lnTo>
                        <a:pt x="862013" y="2380298"/>
                      </a:lnTo>
                      <a:cubicBezTo>
                        <a:pt x="399098" y="2253615"/>
                        <a:pt x="76200" y="1979295"/>
                        <a:pt x="76200" y="1660208"/>
                      </a:cubicBezTo>
                      <a:lnTo>
                        <a:pt x="76200" y="1152525"/>
                      </a:lnTo>
                      <a:cubicBezTo>
                        <a:pt x="102870" y="1200150"/>
                        <a:pt x="136208" y="1246823"/>
                        <a:pt x="176213" y="1291590"/>
                      </a:cubicBezTo>
                      <a:cubicBezTo>
                        <a:pt x="309563" y="1439228"/>
                        <a:pt x="508635" y="1559243"/>
                        <a:pt x="752475" y="1638300"/>
                      </a:cubicBezTo>
                      <a:cubicBezTo>
                        <a:pt x="753428" y="1638300"/>
                        <a:pt x="754380" y="1639253"/>
                        <a:pt x="755333" y="1639253"/>
                      </a:cubicBezTo>
                      <a:cubicBezTo>
                        <a:pt x="907733" y="1688783"/>
                        <a:pt x="1071563" y="1720215"/>
                        <a:pt x="1243965" y="1733550"/>
                      </a:cubicBezTo>
                      <a:cubicBezTo>
                        <a:pt x="1303973" y="1738313"/>
                        <a:pt x="1365885" y="1741170"/>
                        <a:pt x="1427798" y="1741170"/>
                      </a:cubicBezTo>
                      <a:cubicBezTo>
                        <a:pt x="1492568" y="1741170"/>
                        <a:pt x="1555433" y="1738313"/>
                        <a:pt x="1614488" y="1733550"/>
                      </a:cubicBezTo>
                      <a:cubicBezTo>
                        <a:pt x="1787843" y="1720215"/>
                        <a:pt x="1952625" y="1687830"/>
                        <a:pt x="2104073" y="1637348"/>
                      </a:cubicBezTo>
                      <a:cubicBezTo>
                        <a:pt x="2346960" y="1558290"/>
                        <a:pt x="2546033" y="1438275"/>
                        <a:pt x="2678430" y="1291590"/>
                      </a:cubicBezTo>
                      <a:cubicBezTo>
                        <a:pt x="2718435" y="1246823"/>
                        <a:pt x="2751773" y="1200150"/>
                        <a:pt x="2778443" y="1152525"/>
                      </a:cubicBezTo>
                      <a:lnTo>
                        <a:pt x="2778443" y="1660208"/>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2" name="Freeform 978">
                  <a:extLst>
                    <a:ext uri="{FF2B5EF4-FFF2-40B4-BE49-F238E27FC236}">
                      <a16:creationId xmlns:a16="http://schemas.microsoft.com/office/drawing/2014/main" id="{E411DCA8-50ED-82F8-D26B-124845A03DF0}"/>
                    </a:ext>
                  </a:extLst>
                </p:cNvPr>
                <p:cNvSpPr/>
                <p:nvPr/>
              </p:nvSpPr>
              <p:spPr>
                <a:xfrm>
                  <a:off x="7300364" y="4113034"/>
                  <a:ext cx="280243" cy="180129"/>
                </a:xfrm>
                <a:custGeom>
                  <a:avLst/>
                  <a:gdLst>
                    <a:gd name="connsiteX0" fmla="*/ 239167 w 280243"/>
                    <a:gd name="connsiteY0" fmla="*/ 59161 h 180129"/>
                    <a:gd name="connsiteX1" fmla="*/ 142012 w 280243"/>
                    <a:gd name="connsiteY1" fmla="*/ 106 h 180129"/>
                    <a:gd name="connsiteX2" fmla="*/ 63907 w 280243"/>
                    <a:gd name="connsiteY2" fmla="*/ 45826 h 180129"/>
                    <a:gd name="connsiteX3" fmla="*/ 19140 w 280243"/>
                    <a:gd name="connsiteY3" fmla="*/ 67734 h 180129"/>
                    <a:gd name="connsiteX4" fmla="*/ 90 w 280243"/>
                    <a:gd name="connsiteY4" fmla="*/ 117264 h 180129"/>
                    <a:gd name="connsiteX5" fmla="*/ 22949 w 280243"/>
                    <a:gd name="connsiteY5" fmla="*/ 162031 h 180129"/>
                    <a:gd name="connsiteX6" fmla="*/ 73432 w 280243"/>
                    <a:gd name="connsiteY6" fmla="*/ 180129 h 180129"/>
                    <a:gd name="connsiteX7" fmla="*/ 79147 w 280243"/>
                    <a:gd name="connsiteY7" fmla="*/ 180129 h 180129"/>
                    <a:gd name="connsiteX8" fmla="*/ 111532 w 280243"/>
                    <a:gd name="connsiteY8" fmla="*/ 170604 h 180129"/>
                    <a:gd name="connsiteX9" fmla="*/ 154395 w 280243"/>
                    <a:gd name="connsiteY9" fmla="*/ 177272 h 180129"/>
                    <a:gd name="connsiteX10" fmla="*/ 188684 w 280243"/>
                    <a:gd name="connsiteY10" fmla="*/ 168699 h 180129"/>
                    <a:gd name="connsiteX11" fmla="*/ 220117 w 280243"/>
                    <a:gd name="connsiteY11" fmla="*/ 174414 h 180129"/>
                    <a:gd name="connsiteX12" fmla="*/ 265837 w 280243"/>
                    <a:gd name="connsiteY12" fmla="*/ 152506 h 180129"/>
                    <a:gd name="connsiteX13" fmla="*/ 280124 w 280243"/>
                    <a:gd name="connsiteY13" fmla="*/ 110597 h 180129"/>
                    <a:gd name="connsiteX14" fmla="*/ 239167 w 280243"/>
                    <a:gd name="connsiteY14" fmla="*/ 59161 h 180129"/>
                    <a:gd name="connsiteX15" fmla="*/ 250597 w 280243"/>
                    <a:gd name="connsiteY15" fmla="*/ 112502 h 180129"/>
                    <a:gd name="connsiteX16" fmla="*/ 242977 w 280243"/>
                    <a:gd name="connsiteY16" fmla="*/ 133456 h 180129"/>
                    <a:gd name="connsiteX17" fmla="*/ 216307 w 280243"/>
                    <a:gd name="connsiteY17" fmla="*/ 145839 h 180129"/>
                    <a:gd name="connsiteX18" fmla="*/ 194399 w 280243"/>
                    <a:gd name="connsiteY18" fmla="*/ 141077 h 180129"/>
                    <a:gd name="connsiteX19" fmla="*/ 181065 w 280243"/>
                    <a:gd name="connsiteY19" fmla="*/ 141077 h 180129"/>
                    <a:gd name="connsiteX20" fmla="*/ 151537 w 280243"/>
                    <a:gd name="connsiteY20" fmla="*/ 149649 h 180129"/>
                    <a:gd name="connsiteX21" fmla="*/ 115342 w 280243"/>
                    <a:gd name="connsiteY21" fmla="*/ 142981 h 180129"/>
                    <a:gd name="connsiteX22" fmla="*/ 101054 w 280243"/>
                    <a:gd name="connsiteY22" fmla="*/ 143934 h 180129"/>
                    <a:gd name="connsiteX23" fmla="*/ 76290 w 280243"/>
                    <a:gd name="connsiteY23" fmla="*/ 152506 h 180129"/>
                    <a:gd name="connsiteX24" fmla="*/ 41999 w 280243"/>
                    <a:gd name="connsiteY24" fmla="*/ 141077 h 180129"/>
                    <a:gd name="connsiteX25" fmla="*/ 29617 w 280243"/>
                    <a:gd name="connsiteY25" fmla="*/ 116311 h 180129"/>
                    <a:gd name="connsiteX26" fmla="*/ 40095 w 280243"/>
                    <a:gd name="connsiteY26" fmla="*/ 88689 h 180129"/>
                    <a:gd name="connsiteX27" fmla="*/ 71527 w 280243"/>
                    <a:gd name="connsiteY27" fmla="*/ 74402 h 180129"/>
                    <a:gd name="connsiteX28" fmla="*/ 85815 w 280243"/>
                    <a:gd name="connsiteY28" fmla="*/ 66781 h 180129"/>
                    <a:gd name="connsiteX29" fmla="*/ 143917 w 280243"/>
                    <a:gd name="connsiteY29" fmla="*/ 29634 h 180129"/>
                    <a:gd name="connsiteX30" fmla="*/ 214402 w 280243"/>
                    <a:gd name="connsiteY30" fmla="*/ 75354 h 180129"/>
                    <a:gd name="connsiteX31" fmla="*/ 224879 w 280243"/>
                    <a:gd name="connsiteY31" fmla="*/ 85831 h 180129"/>
                    <a:gd name="connsiteX32" fmla="*/ 250597 w 280243"/>
                    <a:gd name="connsiteY32" fmla="*/ 112502 h 180129"/>
                    <a:gd name="connsiteX33" fmla="*/ 250597 w 280243"/>
                    <a:gd name="connsiteY33" fmla="*/ 112502 h 1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243" h="180129">
                      <a:moveTo>
                        <a:pt x="239167" y="59161"/>
                      </a:moveTo>
                      <a:cubicBezTo>
                        <a:pt x="224879" y="22014"/>
                        <a:pt x="186779" y="-1799"/>
                        <a:pt x="142012" y="106"/>
                      </a:cubicBezTo>
                      <a:cubicBezTo>
                        <a:pt x="108674" y="2012"/>
                        <a:pt x="80099" y="19156"/>
                        <a:pt x="63907" y="45826"/>
                      </a:cubicBezTo>
                      <a:cubicBezTo>
                        <a:pt x="46762" y="47731"/>
                        <a:pt x="30570" y="56304"/>
                        <a:pt x="19140" y="67734"/>
                      </a:cubicBezTo>
                      <a:cubicBezTo>
                        <a:pt x="5804" y="81069"/>
                        <a:pt x="-863" y="99167"/>
                        <a:pt x="90" y="117264"/>
                      </a:cubicBezTo>
                      <a:cubicBezTo>
                        <a:pt x="1042" y="134409"/>
                        <a:pt x="9615" y="149649"/>
                        <a:pt x="22949" y="162031"/>
                      </a:cubicBezTo>
                      <a:cubicBezTo>
                        <a:pt x="36284" y="173461"/>
                        <a:pt x="54382" y="180129"/>
                        <a:pt x="73432" y="180129"/>
                      </a:cubicBezTo>
                      <a:cubicBezTo>
                        <a:pt x="75337" y="180129"/>
                        <a:pt x="77242" y="180129"/>
                        <a:pt x="79147" y="180129"/>
                      </a:cubicBezTo>
                      <a:cubicBezTo>
                        <a:pt x="90577" y="179177"/>
                        <a:pt x="102007" y="176319"/>
                        <a:pt x="111532" y="170604"/>
                      </a:cubicBezTo>
                      <a:cubicBezTo>
                        <a:pt x="124867" y="175367"/>
                        <a:pt x="140107" y="178224"/>
                        <a:pt x="154395" y="177272"/>
                      </a:cubicBezTo>
                      <a:cubicBezTo>
                        <a:pt x="165824" y="176319"/>
                        <a:pt x="178207" y="173461"/>
                        <a:pt x="188684" y="168699"/>
                      </a:cubicBezTo>
                      <a:cubicBezTo>
                        <a:pt x="198209" y="172509"/>
                        <a:pt x="209640" y="174414"/>
                        <a:pt x="220117" y="174414"/>
                      </a:cubicBezTo>
                      <a:cubicBezTo>
                        <a:pt x="238215" y="173461"/>
                        <a:pt x="254407" y="164889"/>
                        <a:pt x="265837" y="152506"/>
                      </a:cubicBezTo>
                      <a:cubicBezTo>
                        <a:pt x="276315" y="141077"/>
                        <a:pt x="281077" y="125836"/>
                        <a:pt x="280124" y="110597"/>
                      </a:cubicBezTo>
                      <a:cubicBezTo>
                        <a:pt x="278220" y="87736"/>
                        <a:pt x="262027" y="67734"/>
                        <a:pt x="239167" y="59161"/>
                      </a:cubicBezTo>
                      <a:close/>
                      <a:moveTo>
                        <a:pt x="250597" y="112502"/>
                      </a:moveTo>
                      <a:cubicBezTo>
                        <a:pt x="251549" y="120122"/>
                        <a:pt x="248692" y="127742"/>
                        <a:pt x="242977" y="133456"/>
                      </a:cubicBezTo>
                      <a:cubicBezTo>
                        <a:pt x="236309" y="141077"/>
                        <a:pt x="226784" y="144886"/>
                        <a:pt x="216307" y="145839"/>
                      </a:cubicBezTo>
                      <a:cubicBezTo>
                        <a:pt x="207734" y="146792"/>
                        <a:pt x="200115" y="144886"/>
                        <a:pt x="194399" y="141077"/>
                      </a:cubicBezTo>
                      <a:cubicBezTo>
                        <a:pt x="190590" y="138219"/>
                        <a:pt x="184874" y="138219"/>
                        <a:pt x="181065" y="141077"/>
                      </a:cubicBezTo>
                      <a:cubicBezTo>
                        <a:pt x="171540" y="145839"/>
                        <a:pt x="162015" y="148697"/>
                        <a:pt x="151537" y="149649"/>
                      </a:cubicBezTo>
                      <a:cubicBezTo>
                        <a:pt x="139154" y="150602"/>
                        <a:pt x="126772" y="147744"/>
                        <a:pt x="115342" y="142981"/>
                      </a:cubicBezTo>
                      <a:cubicBezTo>
                        <a:pt x="110579" y="141077"/>
                        <a:pt x="104865" y="141077"/>
                        <a:pt x="101054" y="143934"/>
                      </a:cubicBezTo>
                      <a:cubicBezTo>
                        <a:pt x="94387" y="148697"/>
                        <a:pt x="84862" y="152506"/>
                        <a:pt x="76290" y="152506"/>
                      </a:cubicBezTo>
                      <a:cubicBezTo>
                        <a:pt x="62954" y="153459"/>
                        <a:pt x="50572" y="149649"/>
                        <a:pt x="41999" y="141077"/>
                      </a:cubicBezTo>
                      <a:cubicBezTo>
                        <a:pt x="34379" y="134409"/>
                        <a:pt x="29617" y="125836"/>
                        <a:pt x="29617" y="116311"/>
                      </a:cubicBezTo>
                      <a:cubicBezTo>
                        <a:pt x="28665" y="105834"/>
                        <a:pt x="32474" y="96309"/>
                        <a:pt x="40095" y="88689"/>
                      </a:cubicBezTo>
                      <a:cubicBezTo>
                        <a:pt x="47715" y="80117"/>
                        <a:pt x="59145" y="75354"/>
                        <a:pt x="71527" y="74402"/>
                      </a:cubicBezTo>
                      <a:cubicBezTo>
                        <a:pt x="77242" y="75354"/>
                        <a:pt x="83909" y="71544"/>
                        <a:pt x="85815" y="66781"/>
                      </a:cubicBezTo>
                      <a:cubicBezTo>
                        <a:pt x="96292" y="45826"/>
                        <a:pt x="118199" y="31539"/>
                        <a:pt x="143917" y="29634"/>
                      </a:cubicBezTo>
                      <a:cubicBezTo>
                        <a:pt x="177254" y="27729"/>
                        <a:pt x="206782" y="46779"/>
                        <a:pt x="214402" y="75354"/>
                      </a:cubicBezTo>
                      <a:cubicBezTo>
                        <a:pt x="215354" y="80117"/>
                        <a:pt x="220117" y="84879"/>
                        <a:pt x="224879" y="85831"/>
                      </a:cubicBezTo>
                      <a:cubicBezTo>
                        <a:pt x="239167" y="87736"/>
                        <a:pt x="249645" y="99167"/>
                        <a:pt x="250597" y="112502"/>
                      </a:cubicBezTo>
                      <a:cubicBezTo>
                        <a:pt x="250597" y="112502"/>
                        <a:pt x="250597" y="112502"/>
                        <a:pt x="250597" y="112502"/>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3" name="Freeform 979">
                  <a:extLst>
                    <a:ext uri="{FF2B5EF4-FFF2-40B4-BE49-F238E27FC236}">
                      <a16:creationId xmlns:a16="http://schemas.microsoft.com/office/drawing/2014/main" id="{AB451BEC-924E-8CE3-0C72-8A16C3C9C2B2}"/>
                    </a:ext>
                  </a:extLst>
                </p:cNvPr>
                <p:cNvSpPr/>
                <p:nvPr/>
              </p:nvSpPr>
              <p:spPr>
                <a:xfrm>
                  <a:off x="5607861" y="3912163"/>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7" y="66675"/>
                        <a:pt x="28575" y="60008"/>
                        <a:pt x="28575" y="52388"/>
                      </a:cubicBezTo>
                      <a:lnTo>
                        <a:pt x="28575" y="14288"/>
                      </a:lnTo>
                      <a:cubicBezTo>
                        <a:pt x="28575" y="6668"/>
                        <a:pt x="21907" y="0"/>
                        <a:pt x="14288" y="0"/>
                      </a:cubicBezTo>
                      <a:cubicBezTo>
                        <a:pt x="6667" y="0"/>
                        <a:pt x="0" y="6668"/>
                        <a:pt x="0" y="14288"/>
                      </a:cubicBezTo>
                      <a:lnTo>
                        <a:pt x="0" y="52388"/>
                      </a:lnTo>
                      <a:cubicBezTo>
                        <a:pt x="0" y="60008"/>
                        <a:pt x="5715" y="66675"/>
                        <a:pt x="14288" y="66675"/>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4" name="Freeform 980">
                  <a:extLst>
                    <a:ext uri="{FF2B5EF4-FFF2-40B4-BE49-F238E27FC236}">
                      <a16:creationId xmlns:a16="http://schemas.microsoft.com/office/drawing/2014/main" id="{E049573F-A343-DDEA-9D78-8295B8EDB6A6}"/>
                    </a:ext>
                  </a:extLst>
                </p:cNvPr>
                <p:cNvSpPr/>
                <p:nvPr/>
              </p:nvSpPr>
              <p:spPr>
                <a:xfrm>
                  <a:off x="5532811" y="3931412"/>
                  <a:ext cx="47228" cy="61713"/>
                </a:xfrm>
                <a:custGeom>
                  <a:avLst/>
                  <a:gdLst>
                    <a:gd name="connsiteX0" fmla="*/ 20757 w 47228"/>
                    <a:gd name="connsiteY0" fmla="*/ 54094 h 61713"/>
                    <a:gd name="connsiteX1" fmla="*/ 33139 w 47228"/>
                    <a:gd name="connsiteY1" fmla="*/ 61714 h 61713"/>
                    <a:gd name="connsiteX2" fmla="*/ 39807 w 47228"/>
                    <a:gd name="connsiteY2" fmla="*/ 59809 h 61713"/>
                    <a:gd name="connsiteX3" fmla="*/ 45522 w 47228"/>
                    <a:gd name="connsiteY3" fmla="*/ 39807 h 61713"/>
                    <a:gd name="connsiteX4" fmla="*/ 26471 w 47228"/>
                    <a:gd name="connsiteY4" fmla="*/ 7422 h 61713"/>
                    <a:gd name="connsiteX5" fmla="*/ 7421 w 47228"/>
                    <a:gd name="connsiteY5" fmla="*/ 1707 h 61713"/>
                    <a:gd name="connsiteX6" fmla="*/ 1707 w 47228"/>
                    <a:gd name="connsiteY6" fmla="*/ 21709 h 61713"/>
                    <a:gd name="connsiteX7" fmla="*/ 20757 w 47228"/>
                    <a:gd name="connsiteY7" fmla="*/ 54094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8" h="61713">
                      <a:moveTo>
                        <a:pt x="20757" y="54094"/>
                      </a:moveTo>
                      <a:cubicBezTo>
                        <a:pt x="23614" y="58857"/>
                        <a:pt x="28377" y="61714"/>
                        <a:pt x="33139" y="61714"/>
                      </a:cubicBezTo>
                      <a:cubicBezTo>
                        <a:pt x="35997" y="61714"/>
                        <a:pt x="37902" y="60761"/>
                        <a:pt x="39807" y="59809"/>
                      </a:cubicBezTo>
                      <a:cubicBezTo>
                        <a:pt x="46474" y="55999"/>
                        <a:pt x="49332" y="47426"/>
                        <a:pt x="45522" y="39807"/>
                      </a:cubicBezTo>
                      <a:lnTo>
                        <a:pt x="26471" y="7422"/>
                      </a:lnTo>
                      <a:cubicBezTo>
                        <a:pt x="22662" y="754"/>
                        <a:pt x="14089" y="-2103"/>
                        <a:pt x="7421" y="1707"/>
                      </a:cubicBezTo>
                      <a:cubicBezTo>
                        <a:pt x="754" y="5516"/>
                        <a:pt x="-2104" y="14089"/>
                        <a:pt x="1707" y="21709"/>
                      </a:cubicBezTo>
                      <a:lnTo>
                        <a:pt x="20757" y="54094"/>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5" name="Freeform 981">
                  <a:extLst>
                    <a:ext uri="{FF2B5EF4-FFF2-40B4-BE49-F238E27FC236}">
                      <a16:creationId xmlns:a16="http://schemas.microsoft.com/office/drawing/2014/main" id="{03334055-1945-EE86-3868-CD01A75E3533}"/>
                    </a:ext>
                  </a:extLst>
                </p:cNvPr>
                <p:cNvSpPr/>
                <p:nvPr/>
              </p:nvSpPr>
              <p:spPr>
                <a:xfrm>
                  <a:off x="5479485" y="3985469"/>
                  <a:ext cx="59832" cy="46709"/>
                </a:xfrm>
                <a:custGeom>
                  <a:avLst/>
                  <a:gdLst>
                    <a:gd name="connsiteX0" fmla="*/ 6456 w 59832"/>
                    <a:gd name="connsiteY0" fmla="*/ 26707 h 46709"/>
                    <a:gd name="connsiteX1" fmla="*/ 37888 w 59832"/>
                    <a:gd name="connsiteY1" fmla="*/ 44804 h 46709"/>
                    <a:gd name="connsiteX2" fmla="*/ 45508 w 59832"/>
                    <a:gd name="connsiteY2" fmla="*/ 46709 h 46709"/>
                    <a:gd name="connsiteX3" fmla="*/ 57891 w 59832"/>
                    <a:gd name="connsiteY3" fmla="*/ 40042 h 46709"/>
                    <a:gd name="connsiteX4" fmla="*/ 53128 w 59832"/>
                    <a:gd name="connsiteY4" fmla="*/ 20039 h 46709"/>
                    <a:gd name="connsiteX5" fmla="*/ 21696 w 59832"/>
                    <a:gd name="connsiteY5" fmla="*/ 1942 h 46709"/>
                    <a:gd name="connsiteX6" fmla="*/ 2646 w 59832"/>
                    <a:gd name="connsiteY6" fmla="*/ 6704 h 46709"/>
                    <a:gd name="connsiteX7" fmla="*/ 6456 w 59832"/>
                    <a:gd name="connsiteY7" fmla="*/ 26707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2" h="46709">
                      <a:moveTo>
                        <a:pt x="6456" y="26707"/>
                      </a:moveTo>
                      <a:lnTo>
                        <a:pt x="37888" y="44804"/>
                      </a:lnTo>
                      <a:cubicBezTo>
                        <a:pt x="39793" y="45757"/>
                        <a:pt x="42651" y="46709"/>
                        <a:pt x="45508" y="46709"/>
                      </a:cubicBezTo>
                      <a:cubicBezTo>
                        <a:pt x="50271" y="46709"/>
                        <a:pt x="55033" y="43852"/>
                        <a:pt x="57891" y="40042"/>
                      </a:cubicBezTo>
                      <a:cubicBezTo>
                        <a:pt x="61701" y="33374"/>
                        <a:pt x="59796" y="24802"/>
                        <a:pt x="53128" y="20039"/>
                      </a:cubicBezTo>
                      <a:lnTo>
                        <a:pt x="21696" y="1942"/>
                      </a:lnTo>
                      <a:cubicBezTo>
                        <a:pt x="15028" y="-1868"/>
                        <a:pt x="6456" y="37"/>
                        <a:pt x="2646" y="6704"/>
                      </a:cubicBezTo>
                      <a:cubicBezTo>
                        <a:pt x="-2117" y="14324"/>
                        <a:pt x="-212" y="22897"/>
                        <a:pt x="6456" y="26707"/>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6" name="Freeform 982">
                  <a:extLst>
                    <a:ext uri="{FF2B5EF4-FFF2-40B4-BE49-F238E27FC236}">
                      <a16:creationId xmlns:a16="http://schemas.microsoft.com/office/drawing/2014/main" id="{889A7B76-B1F9-3660-AAE3-139C867C8A57}"/>
                    </a:ext>
                  </a:extLst>
                </p:cNvPr>
                <p:cNvSpPr/>
                <p:nvPr/>
              </p:nvSpPr>
              <p:spPr>
                <a:xfrm>
                  <a:off x="5459270" y="4059800"/>
                  <a:ext cx="62865" cy="28575"/>
                </a:xfrm>
                <a:custGeom>
                  <a:avLst/>
                  <a:gdLst>
                    <a:gd name="connsiteX0" fmla="*/ 62865 w 62865"/>
                    <a:gd name="connsiteY0" fmla="*/ 14288 h 28575"/>
                    <a:gd name="connsiteX1" fmla="*/ 48578 w 62865"/>
                    <a:gd name="connsiteY1" fmla="*/ 0 h 28575"/>
                    <a:gd name="connsiteX2" fmla="*/ 14288 w 62865"/>
                    <a:gd name="connsiteY2" fmla="*/ 0 h 28575"/>
                    <a:gd name="connsiteX3" fmla="*/ 0 w 62865"/>
                    <a:gd name="connsiteY3" fmla="*/ 14288 h 28575"/>
                    <a:gd name="connsiteX4" fmla="*/ 14288 w 62865"/>
                    <a:gd name="connsiteY4" fmla="*/ 28575 h 28575"/>
                    <a:gd name="connsiteX5" fmla="*/ 48578 w 62865"/>
                    <a:gd name="connsiteY5" fmla="*/ 28575 h 28575"/>
                    <a:gd name="connsiteX6" fmla="*/ 62865 w 6286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 h="28575">
                      <a:moveTo>
                        <a:pt x="62865" y="14288"/>
                      </a:moveTo>
                      <a:cubicBezTo>
                        <a:pt x="62865" y="6668"/>
                        <a:pt x="56198" y="0"/>
                        <a:pt x="48578" y="0"/>
                      </a:cubicBezTo>
                      <a:lnTo>
                        <a:pt x="14288" y="0"/>
                      </a:lnTo>
                      <a:cubicBezTo>
                        <a:pt x="6668" y="0"/>
                        <a:pt x="0" y="6668"/>
                        <a:pt x="0" y="14288"/>
                      </a:cubicBezTo>
                      <a:cubicBezTo>
                        <a:pt x="0" y="21908"/>
                        <a:pt x="6668" y="28575"/>
                        <a:pt x="14288" y="28575"/>
                      </a:cubicBezTo>
                      <a:lnTo>
                        <a:pt x="48578" y="28575"/>
                      </a:lnTo>
                      <a:cubicBezTo>
                        <a:pt x="56198" y="28575"/>
                        <a:pt x="62865" y="21908"/>
                        <a:pt x="62865" y="14288"/>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7" name="Freeform 983">
                  <a:extLst>
                    <a:ext uri="{FF2B5EF4-FFF2-40B4-BE49-F238E27FC236}">
                      <a16:creationId xmlns:a16="http://schemas.microsoft.com/office/drawing/2014/main" id="{ED49248F-E711-3930-5AB4-0FF2607FC173}"/>
                    </a:ext>
                  </a:extLst>
                </p:cNvPr>
                <p:cNvSpPr/>
                <p:nvPr/>
              </p:nvSpPr>
              <p:spPr>
                <a:xfrm>
                  <a:off x="5704261" y="3980941"/>
                  <a:ext cx="67230" cy="52189"/>
                </a:xfrm>
                <a:custGeom>
                  <a:avLst/>
                  <a:gdLst>
                    <a:gd name="connsiteX0" fmla="*/ 1707 w 67230"/>
                    <a:gd name="connsiteY0" fmla="*/ 44569 h 52189"/>
                    <a:gd name="connsiteX1" fmla="*/ 14089 w 67230"/>
                    <a:gd name="connsiteY1" fmla="*/ 52189 h 52189"/>
                    <a:gd name="connsiteX2" fmla="*/ 20757 w 67230"/>
                    <a:gd name="connsiteY2" fmla="*/ 50284 h 52189"/>
                    <a:gd name="connsiteX3" fmla="*/ 59809 w 67230"/>
                    <a:gd name="connsiteY3" fmla="*/ 27424 h 52189"/>
                    <a:gd name="connsiteX4" fmla="*/ 65524 w 67230"/>
                    <a:gd name="connsiteY4" fmla="*/ 7421 h 52189"/>
                    <a:gd name="connsiteX5" fmla="*/ 46474 w 67230"/>
                    <a:gd name="connsiteY5" fmla="*/ 1707 h 52189"/>
                    <a:gd name="connsiteX6" fmla="*/ 7421 w 67230"/>
                    <a:gd name="connsiteY6" fmla="*/ 24567 h 52189"/>
                    <a:gd name="connsiteX7" fmla="*/ 1707 w 67230"/>
                    <a:gd name="connsiteY7" fmla="*/ 44569 h 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30" h="52189">
                      <a:moveTo>
                        <a:pt x="1707" y="44569"/>
                      </a:moveTo>
                      <a:cubicBezTo>
                        <a:pt x="4564" y="49332"/>
                        <a:pt x="9327" y="52189"/>
                        <a:pt x="14089" y="52189"/>
                      </a:cubicBezTo>
                      <a:cubicBezTo>
                        <a:pt x="16946" y="52189"/>
                        <a:pt x="18852" y="51236"/>
                        <a:pt x="20757" y="50284"/>
                      </a:cubicBezTo>
                      <a:lnTo>
                        <a:pt x="59809" y="27424"/>
                      </a:lnTo>
                      <a:cubicBezTo>
                        <a:pt x="66477" y="23614"/>
                        <a:pt x="69334" y="15042"/>
                        <a:pt x="65524" y="7421"/>
                      </a:cubicBezTo>
                      <a:cubicBezTo>
                        <a:pt x="61714" y="754"/>
                        <a:pt x="53142" y="-2104"/>
                        <a:pt x="46474" y="1707"/>
                      </a:cubicBezTo>
                      <a:lnTo>
                        <a:pt x="7421" y="24567"/>
                      </a:lnTo>
                      <a:cubicBezTo>
                        <a:pt x="754" y="28377"/>
                        <a:pt x="-2104" y="37902"/>
                        <a:pt x="1707" y="44569"/>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8" name="Freeform 984">
                  <a:extLst>
                    <a:ext uri="{FF2B5EF4-FFF2-40B4-BE49-F238E27FC236}">
                      <a16:creationId xmlns:a16="http://schemas.microsoft.com/office/drawing/2014/main" id="{136DE91B-06B7-8785-7639-47BC8FFEF6FB}"/>
                    </a:ext>
                  </a:extLst>
                </p:cNvPr>
                <p:cNvSpPr/>
                <p:nvPr/>
              </p:nvSpPr>
              <p:spPr>
                <a:xfrm>
                  <a:off x="5478813" y="4118073"/>
                  <a:ext cx="57117" cy="44597"/>
                </a:xfrm>
                <a:custGeom>
                  <a:avLst/>
                  <a:gdLst>
                    <a:gd name="connsiteX0" fmla="*/ 34750 w 57117"/>
                    <a:gd name="connsiteY0" fmla="*/ 1735 h 44597"/>
                    <a:gd name="connsiteX1" fmla="*/ 7127 w 57117"/>
                    <a:gd name="connsiteY1" fmla="*/ 17927 h 44597"/>
                    <a:gd name="connsiteX2" fmla="*/ 2365 w 57117"/>
                    <a:gd name="connsiteY2" fmla="*/ 37930 h 44597"/>
                    <a:gd name="connsiteX3" fmla="*/ 14747 w 57117"/>
                    <a:gd name="connsiteY3" fmla="*/ 44597 h 44597"/>
                    <a:gd name="connsiteX4" fmla="*/ 22367 w 57117"/>
                    <a:gd name="connsiteY4" fmla="*/ 42692 h 44597"/>
                    <a:gd name="connsiteX5" fmla="*/ 49990 w 57117"/>
                    <a:gd name="connsiteY5" fmla="*/ 26500 h 44597"/>
                    <a:gd name="connsiteX6" fmla="*/ 54752 w 57117"/>
                    <a:gd name="connsiteY6" fmla="*/ 6497 h 44597"/>
                    <a:gd name="connsiteX7" fmla="*/ 34750 w 57117"/>
                    <a:gd name="connsiteY7" fmla="*/ 1735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7" h="44597">
                      <a:moveTo>
                        <a:pt x="34750" y="1735"/>
                      </a:moveTo>
                      <a:lnTo>
                        <a:pt x="7127" y="17927"/>
                      </a:lnTo>
                      <a:cubicBezTo>
                        <a:pt x="460" y="21737"/>
                        <a:pt x="-2398" y="30310"/>
                        <a:pt x="2365" y="37930"/>
                      </a:cubicBezTo>
                      <a:cubicBezTo>
                        <a:pt x="5222" y="42692"/>
                        <a:pt x="9985" y="44597"/>
                        <a:pt x="14747" y="44597"/>
                      </a:cubicBezTo>
                      <a:cubicBezTo>
                        <a:pt x="17605" y="44597"/>
                        <a:pt x="19510" y="43645"/>
                        <a:pt x="22367" y="42692"/>
                      </a:cubicBezTo>
                      <a:lnTo>
                        <a:pt x="49990" y="26500"/>
                      </a:lnTo>
                      <a:cubicBezTo>
                        <a:pt x="56657" y="22690"/>
                        <a:pt x="59515" y="14117"/>
                        <a:pt x="54752" y="6497"/>
                      </a:cubicBezTo>
                      <a:cubicBezTo>
                        <a:pt x="50942" y="782"/>
                        <a:pt x="41417" y="-2075"/>
                        <a:pt x="34750" y="1735"/>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59" name="Freeform 985">
                  <a:extLst>
                    <a:ext uri="{FF2B5EF4-FFF2-40B4-BE49-F238E27FC236}">
                      <a16:creationId xmlns:a16="http://schemas.microsoft.com/office/drawing/2014/main" id="{4DD965BF-BF16-337D-AD86-E041902DCB80}"/>
                    </a:ext>
                  </a:extLst>
                </p:cNvPr>
                <p:cNvSpPr/>
                <p:nvPr/>
              </p:nvSpPr>
              <p:spPr>
                <a:xfrm>
                  <a:off x="5662899" y="3923556"/>
                  <a:ext cx="52631" cy="69569"/>
                </a:xfrm>
                <a:custGeom>
                  <a:avLst/>
                  <a:gdLst>
                    <a:gd name="connsiteX0" fmla="*/ 6874 w 52631"/>
                    <a:gd name="connsiteY0" fmla="*/ 67664 h 69569"/>
                    <a:gd name="connsiteX1" fmla="*/ 14494 w 52631"/>
                    <a:gd name="connsiteY1" fmla="*/ 69569 h 69569"/>
                    <a:gd name="connsiteX2" fmla="*/ 26877 w 52631"/>
                    <a:gd name="connsiteY2" fmla="*/ 62902 h 69569"/>
                    <a:gd name="connsiteX3" fmla="*/ 50689 w 52631"/>
                    <a:gd name="connsiteY3" fmla="*/ 21944 h 69569"/>
                    <a:gd name="connsiteX4" fmla="*/ 45927 w 52631"/>
                    <a:gd name="connsiteY4" fmla="*/ 1942 h 69569"/>
                    <a:gd name="connsiteX5" fmla="*/ 26877 w 52631"/>
                    <a:gd name="connsiteY5" fmla="*/ 6704 h 69569"/>
                    <a:gd name="connsiteX6" fmla="*/ 3064 w 52631"/>
                    <a:gd name="connsiteY6" fmla="*/ 47662 h 69569"/>
                    <a:gd name="connsiteX7" fmla="*/ 6874 w 52631"/>
                    <a:gd name="connsiteY7" fmla="*/ 67664 h 6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69569">
                      <a:moveTo>
                        <a:pt x="6874" y="67664"/>
                      </a:moveTo>
                      <a:cubicBezTo>
                        <a:pt x="8779" y="68617"/>
                        <a:pt x="11637" y="69569"/>
                        <a:pt x="14494" y="69569"/>
                      </a:cubicBezTo>
                      <a:cubicBezTo>
                        <a:pt x="19257" y="69569"/>
                        <a:pt x="24019" y="66712"/>
                        <a:pt x="26877" y="62902"/>
                      </a:cubicBezTo>
                      <a:lnTo>
                        <a:pt x="50689" y="21944"/>
                      </a:lnTo>
                      <a:cubicBezTo>
                        <a:pt x="54499" y="15277"/>
                        <a:pt x="52594" y="6704"/>
                        <a:pt x="45927" y="1942"/>
                      </a:cubicBezTo>
                      <a:cubicBezTo>
                        <a:pt x="39259" y="-1868"/>
                        <a:pt x="30687" y="37"/>
                        <a:pt x="26877" y="6704"/>
                      </a:cubicBezTo>
                      <a:lnTo>
                        <a:pt x="3064" y="47662"/>
                      </a:lnTo>
                      <a:cubicBezTo>
                        <a:pt x="-2651" y="54329"/>
                        <a:pt x="207" y="63854"/>
                        <a:pt x="6874" y="67664"/>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0" name="Freeform 986">
                  <a:extLst>
                    <a:ext uri="{FF2B5EF4-FFF2-40B4-BE49-F238E27FC236}">
                      <a16:creationId xmlns:a16="http://schemas.microsoft.com/office/drawing/2014/main" id="{17DC17B7-DB63-A78F-7842-5C6CFD54E40D}"/>
                    </a:ext>
                  </a:extLst>
                </p:cNvPr>
                <p:cNvSpPr/>
                <p:nvPr/>
              </p:nvSpPr>
              <p:spPr>
                <a:xfrm>
                  <a:off x="5531661" y="3984553"/>
                  <a:ext cx="407669" cy="301942"/>
                </a:xfrm>
                <a:custGeom>
                  <a:avLst/>
                  <a:gdLst>
                    <a:gd name="connsiteX0" fmla="*/ 352425 w 407669"/>
                    <a:gd name="connsiteY0" fmla="*/ 143828 h 301942"/>
                    <a:gd name="connsiteX1" fmla="*/ 220027 w 407669"/>
                    <a:gd name="connsiteY1" fmla="*/ 51435 h 301942"/>
                    <a:gd name="connsiteX2" fmla="*/ 217170 w 407669"/>
                    <a:gd name="connsiteY2" fmla="*/ 51435 h 301942"/>
                    <a:gd name="connsiteX3" fmla="*/ 180022 w 407669"/>
                    <a:gd name="connsiteY3" fmla="*/ 57150 h 301942"/>
                    <a:gd name="connsiteX4" fmla="*/ 93345 w 407669"/>
                    <a:gd name="connsiteY4" fmla="*/ 0 h 301942"/>
                    <a:gd name="connsiteX5" fmla="*/ 0 w 407669"/>
                    <a:gd name="connsiteY5" fmla="*/ 94298 h 301942"/>
                    <a:gd name="connsiteX6" fmla="*/ 22860 w 407669"/>
                    <a:gd name="connsiteY6" fmla="*/ 155258 h 301942"/>
                    <a:gd name="connsiteX7" fmla="*/ 4763 w 407669"/>
                    <a:gd name="connsiteY7" fmla="*/ 208598 h 301942"/>
                    <a:gd name="connsiteX8" fmla="*/ 4763 w 407669"/>
                    <a:gd name="connsiteY8" fmla="*/ 212408 h 301942"/>
                    <a:gd name="connsiteX9" fmla="*/ 108585 w 407669"/>
                    <a:gd name="connsiteY9" fmla="*/ 300990 h 301942"/>
                    <a:gd name="connsiteX10" fmla="*/ 158115 w 407669"/>
                    <a:gd name="connsiteY10" fmla="*/ 288608 h 301942"/>
                    <a:gd name="connsiteX11" fmla="*/ 221933 w 407669"/>
                    <a:gd name="connsiteY11" fmla="*/ 301942 h 301942"/>
                    <a:gd name="connsiteX12" fmla="*/ 273368 w 407669"/>
                    <a:gd name="connsiteY12" fmla="*/ 291465 h 301942"/>
                    <a:gd name="connsiteX13" fmla="*/ 317183 w 407669"/>
                    <a:gd name="connsiteY13" fmla="*/ 301942 h 301942"/>
                    <a:gd name="connsiteX14" fmla="*/ 319087 w 407669"/>
                    <a:gd name="connsiteY14" fmla="*/ 301942 h 301942"/>
                    <a:gd name="connsiteX15" fmla="*/ 384810 w 407669"/>
                    <a:gd name="connsiteY15" fmla="*/ 274320 h 301942"/>
                    <a:gd name="connsiteX16" fmla="*/ 407670 w 407669"/>
                    <a:gd name="connsiteY16" fmla="*/ 219075 h 301942"/>
                    <a:gd name="connsiteX17" fmla="*/ 352425 w 407669"/>
                    <a:gd name="connsiteY17" fmla="*/ 143828 h 301942"/>
                    <a:gd name="connsiteX18" fmla="*/ 94297 w 407669"/>
                    <a:gd name="connsiteY18" fmla="*/ 28575 h 301942"/>
                    <a:gd name="connsiteX19" fmla="*/ 154305 w 407669"/>
                    <a:gd name="connsiteY19" fmla="*/ 66675 h 301942"/>
                    <a:gd name="connsiteX20" fmla="*/ 102870 w 407669"/>
                    <a:gd name="connsiteY20" fmla="*/ 112395 h 301942"/>
                    <a:gd name="connsiteX21" fmla="*/ 43815 w 407669"/>
                    <a:gd name="connsiteY21" fmla="*/ 134303 h 301942"/>
                    <a:gd name="connsiteX22" fmla="*/ 29527 w 407669"/>
                    <a:gd name="connsiteY22" fmla="*/ 94298 h 301942"/>
                    <a:gd name="connsiteX23" fmla="*/ 94297 w 407669"/>
                    <a:gd name="connsiteY23" fmla="*/ 28575 h 301942"/>
                    <a:gd name="connsiteX24" fmla="*/ 364807 w 407669"/>
                    <a:gd name="connsiteY24" fmla="*/ 253365 h 301942"/>
                    <a:gd name="connsiteX25" fmla="*/ 319087 w 407669"/>
                    <a:gd name="connsiteY25" fmla="*/ 272415 h 301942"/>
                    <a:gd name="connsiteX26" fmla="*/ 282893 w 407669"/>
                    <a:gd name="connsiteY26" fmla="*/ 262890 h 301942"/>
                    <a:gd name="connsiteX27" fmla="*/ 269558 w 407669"/>
                    <a:gd name="connsiteY27" fmla="*/ 261938 h 301942"/>
                    <a:gd name="connsiteX28" fmla="*/ 221933 w 407669"/>
                    <a:gd name="connsiteY28" fmla="*/ 272415 h 301942"/>
                    <a:gd name="connsiteX29" fmla="*/ 164783 w 407669"/>
                    <a:gd name="connsiteY29" fmla="*/ 259080 h 301942"/>
                    <a:gd name="connsiteX30" fmla="*/ 150495 w 407669"/>
                    <a:gd name="connsiteY30" fmla="*/ 260033 h 301942"/>
                    <a:gd name="connsiteX31" fmla="*/ 109538 w 407669"/>
                    <a:gd name="connsiteY31" fmla="*/ 272415 h 301942"/>
                    <a:gd name="connsiteX32" fmla="*/ 107632 w 407669"/>
                    <a:gd name="connsiteY32" fmla="*/ 272415 h 301942"/>
                    <a:gd name="connsiteX33" fmla="*/ 35242 w 407669"/>
                    <a:gd name="connsiteY33" fmla="*/ 210503 h 301942"/>
                    <a:gd name="connsiteX34" fmla="*/ 35242 w 407669"/>
                    <a:gd name="connsiteY34" fmla="*/ 207645 h 301942"/>
                    <a:gd name="connsiteX35" fmla="*/ 53340 w 407669"/>
                    <a:gd name="connsiteY35" fmla="*/ 164783 h 301942"/>
                    <a:gd name="connsiteX36" fmla="*/ 53340 w 407669"/>
                    <a:gd name="connsiteY36" fmla="*/ 164783 h 301942"/>
                    <a:gd name="connsiteX37" fmla="*/ 53340 w 407669"/>
                    <a:gd name="connsiteY37" fmla="*/ 164783 h 301942"/>
                    <a:gd name="connsiteX38" fmla="*/ 107632 w 407669"/>
                    <a:gd name="connsiteY38" fmla="*/ 141923 h 301942"/>
                    <a:gd name="connsiteX39" fmla="*/ 123825 w 407669"/>
                    <a:gd name="connsiteY39" fmla="*/ 135255 h 301942"/>
                    <a:gd name="connsiteX40" fmla="*/ 178117 w 407669"/>
                    <a:gd name="connsiteY40" fmla="*/ 89535 h 301942"/>
                    <a:gd name="connsiteX41" fmla="*/ 178117 w 407669"/>
                    <a:gd name="connsiteY41" fmla="*/ 89535 h 301942"/>
                    <a:gd name="connsiteX42" fmla="*/ 178117 w 407669"/>
                    <a:gd name="connsiteY42" fmla="*/ 89535 h 301942"/>
                    <a:gd name="connsiteX43" fmla="*/ 219075 w 407669"/>
                    <a:gd name="connsiteY43" fmla="*/ 80963 h 301942"/>
                    <a:gd name="connsiteX44" fmla="*/ 327660 w 407669"/>
                    <a:gd name="connsiteY44" fmla="*/ 159067 h 301942"/>
                    <a:gd name="connsiteX45" fmla="*/ 338137 w 407669"/>
                    <a:gd name="connsiteY45" fmla="*/ 169545 h 301942"/>
                    <a:gd name="connsiteX46" fmla="*/ 381000 w 407669"/>
                    <a:gd name="connsiteY46" fmla="*/ 220028 h 301942"/>
                    <a:gd name="connsiteX47" fmla="*/ 364807 w 407669"/>
                    <a:gd name="connsiteY47" fmla="*/ 25336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7669" h="301942">
                      <a:moveTo>
                        <a:pt x="352425" y="143828"/>
                      </a:moveTo>
                      <a:cubicBezTo>
                        <a:pt x="336233" y="89535"/>
                        <a:pt x="282893" y="51435"/>
                        <a:pt x="220027" y="51435"/>
                      </a:cubicBezTo>
                      <a:cubicBezTo>
                        <a:pt x="219075" y="51435"/>
                        <a:pt x="218122" y="51435"/>
                        <a:pt x="217170" y="51435"/>
                      </a:cubicBezTo>
                      <a:cubicBezTo>
                        <a:pt x="203835" y="51435"/>
                        <a:pt x="192405" y="54293"/>
                        <a:pt x="180022" y="57150"/>
                      </a:cubicBezTo>
                      <a:cubicBezTo>
                        <a:pt x="165735" y="22860"/>
                        <a:pt x="131445" y="0"/>
                        <a:pt x="93345" y="0"/>
                      </a:cubicBezTo>
                      <a:cubicBezTo>
                        <a:pt x="41910" y="0"/>
                        <a:pt x="0" y="41910"/>
                        <a:pt x="0" y="94298"/>
                      </a:cubicBezTo>
                      <a:cubicBezTo>
                        <a:pt x="0" y="117158"/>
                        <a:pt x="8572" y="138113"/>
                        <a:pt x="22860" y="155258"/>
                      </a:cubicBezTo>
                      <a:cubicBezTo>
                        <a:pt x="11430" y="170498"/>
                        <a:pt x="4763" y="189548"/>
                        <a:pt x="4763" y="208598"/>
                      </a:cubicBezTo>
                      <a:cubicBezTo>
                        <a:pt x="4763" y="209550"/>
                        <a:pt x="4763" y="210503"/>
                        <a:pt x="4763" y="212408"/>
                      </a:cubicBezTo>
                      <a:cubicBezTo>
                        <a:pt x="6667" y="261938"/>
                        <a:pt x="52388" y="300038"/>
                        <a:pt x="108585" y="300990"/>
                      </a:cubicBezTo>
                      <a:cubicBezTo>
                        <a:pt x="126682" y="300990"/>
                        <a:pt x="142875" y="296228"/>
                        <a:pt x="158115" y="288608"/>
                      </a:cubicBezTo>
                      <a:cubicBezTo>
                        <a:pt x="178117" y="297180"/>
                        <a:pt x="200025" y="301942"/>
                        <a:pt x="221933" y="301942"/>
                      </a:cubicBezTo>
                      <a:cubicBezTo>
                        <a:pt x="240030" y="301942"/>
                        <a:pt x="257175" y="298133"/>
                        <a:pt x="273368" y="291465"/>
                      </a:cubicBezTo>
                      <a:cubicBezTo>
                        <a:pt x="286703" y="298133"/>
                        <a:pt x="301943" y="301942"/>
                        <a:pt x="317183" y="301942"/>
                      </a:cubicBezTo>
                      <a:cubicBezTo>
                        <a:pt x="318135" y="301942"/>
                        <a:pt x="319087" y="301942"/>
                        <a:pt x="319087" y="301942"/>
                      </a:cubicBezTo>
                      <a:cubicBezTo>
                        <a:pt x="343853" y="301942"/>
                        <a:pt x="367665" y="291465"/>
                        <a:pt x="384810" y="274320"/>
                      </a:cubicBezTo>
                      <a:cubicBezTo>
                        <a:pt x="400050" y="259080"/>
                        <a:pt x="407670" y="239078"/>
                        <a:pt x="407670" y="219075"/>
                      </a:cubicBezTo>
                      <a:cubicBezTo>
                        <a:pt x="407670" y="184785"/>
                        <a:pt x="385762" y="156210"/>
                        <a:pt x="352425" y="143828"/>
                      </a:cubicBezTo>
                      <a:close/>
                      <a:moveTo>
                        <a:pt x="94297" y="28575"/>
                      </a:moveTo>
                      <a:cubicBezTo>
                        <a:pt x="120015" y="28575"/>
                        <a:pt x="142875" y="43815"/>
                        <a:pt x="154305" y="66675"/>
                      </a:cubicBezTo>
                      <a:cubicBezTo>
                        <a:pt x="133350" y="77153"/>
                        <a:pt x="115252" y="93345"/>
                        <a:pt x="102870" y="112395"/>
                      </a:cubicBezTo>
                      <a:cubicBezTo>
                        <a:pt x="80963" y="113348"/>
                        <a:pt x="60007" y="120968"/>
                        <a:pt x="43815" y="134303"/>
                      </a:cubicBezTo>
                      <a:cubicBezTo>
                        <a:pt x="35242" y="122873"/>
                        <a:pt x="29527" y="108585"/>
                        <a:pt x="29527" y="94298"/>
                      </a:cubicBezTo>
                      <a:cubicBezTo>
                        <a:pt x="29527" y="58103"/>
                        <a:pt x="58102" y="28575"/>
                        <a:pt x="94297" y="28575"/>
                      </a:cubicBezTo>
                      <a:close/>
                      <a:moveTo>
                        <a:pt x="364807" y="253365"/>
                      </a:moveTo>
                      <a:cubicBezTo>
                        <a:pt x="353378" y="264795"/>
                        <a:pt x="337185" y="271463"/>
                        <a:pt x="319087" y="272415"/>
                      </a:cubicBezTo>
                      <a:cubicBezTo>
                        <a:pt x="305753" y="272415"/>
                        <a:pt x="292418" y="269558"/>
                        <a:pt x="282893" y="262890"/>
                      </a:cubicBezTo>
                      <a:cubicBezTo>
                        <a:pt x="279083" y="260033"/>
                        <a:pt x="273368" y="260033"/>
                        <a:pt x="269558" y="261938"/>
                      </a:cubicBezTo>
                      <a:cubicBezTo>
                        <a:pt x="255270" y="268605"/>
                        <a:pt x="239077" y="272415"/>
                        <a:pt x="221933" y="272415"/>
                      </a:cubicBezTo>
                      <a:cubicBezTo>
                        <a:pt x="201930" y="272415"/>
                        <a:pt x="181927" y="267653"/>
                        <a:pt x="164783" y="259080"/>
                      </a:cubicBezTo>
                      <a:cubicBezTo>
                        <a:pt x="160020" y="257175"/>
                        <a:pt x="154305" y="257175"/>
                        <a:pt x="150495" y="260033"/>
                      </a:cubicBezTo>
                      <a:cubicBezTo>
                        <a:pt x="139065" y="267653"/>
                        <a:pt x="123825" y="271463"/>
                        <a:pt x="109538" y="272415"/>
                      </a:cubicBezTo>
                      <a:cubicBezTo>
                        <a:pt x="108585" y="272415"/>
                        <a:pt x="108585" y="272415"/>
                        <a:pt x="107632" y="272415"/>
                      </a:cubicBezTo>
                      <a:cubicBezTo>
                        <a:pt x="68580" y="272415"/>
                        <a:pt x="36195" y="244792"/>
                        <a:pt x="35242" y="210503"/>
                      </a:cubicBezTo>
                      <a:cubicBezTo>
                        <a:pt x="35242" y="209550"/>
                        <a:pt x="35242" y="208598"/>
                        <a:pt x="35242" y="207645"/>
                      </a:cubicBezTo>
                      <a:cubicBezTo>
                        <a:pt x="35242" y="191453"/>
                        <a:pt x="41910" y="176213"/>
                        <a:pt x="53340" y="164783"/>
                      </a:cubicBezTo>
                      <a:lnTo>
                        <a:pt x="53340" y="164783"/>
                      </a:lnTo>
                      <a:cubicBezTo>
                        <a:pt x="53340" y="164783"/>
                        <a:pt x="53340" y="164783"/>
                        <a:pt x="53340" y="164783"/>
                      </a:cubicBezTo>
                      <a:cubicBezTo>
                        <a:pt x="66675" y="150495"/>
                        <a:pt x="86677" y="142875"/>
                        <a:pt x="107632" y="141923"/>
                      </a:cubicBezTo>
                      <a:cubicBezTo>
                        <a:pt x="114300" y="143828"/>
                        <a:pt x="120015" y="140970"/>
                        <a:pt x="123825" y="135255"/>
                      </a:cubicBezTo>
                      <a:cubicBezTo>
                        <a:pt x="135255" y="114300"/>
                        <a:pt x="154305" y="98108"/>
                        <a:pt x="178117" y="89535"/>
                      </a:cubicBezTo>
                      <a:cubicBezTo>
                        <a:pt x="178117" y="89535"/>
                        <a:pt x="178117" y="89535"/>
                        <a:pt x="178117" y="89535"/>
                      </a:cubicBezTo>
                      <a:lnTo>
                        <a:pt x="178117" y="89535"/>
                      </a:lnTo>
                      <a:cubicBezTo>
                        <a:pt x="190500" y="84773"/>
                        <a:pt x="203835" y="81915"/>
                        <a:pt x="219075" y="80963"/>
                      </a:cubicBezTo>
                      <a:cubicBezTo>
                        <a:pt x="270510" y="80963"/>
                        <a:pt x="317183" y="112395"/>
                        <a:pt x="327660" y="159067"/>
                      </a:cubicBezTo>
                      <a:cubicBezTo>
                        <a:pt x="328612" y="163830"/>
                        <a:pt x="332422" y="168592"/>
                        <a:pt x="338137" y="169545"/>
                      </a:cubicBezTo>
                      <a:cubicBezTo>
                        <a:pt x="362903" y="177165"/>
                        <a:pt x="380048" y="197167"/>
                        <a:pt x="381000" y="220028"/>
                      </a:cubicBezTo>
                      <a:cubicBezTo>
                        <a:pt x="379095" y="231458"/>
                        <a:pt x="374332" y="243840"/>
                        <a:pt x="364807" y="253365"/>
                      </a:cubicBez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1" name="Freeform 987">
                  <a:extLst>
                    <a:ext uri="{FF2B5EF4-FFF2-40B4-BE49-F238E27FC236}">
                      <a16:creationId xmlns:a16="http://schemas.microsoft.com/office/drawing/2014/main" id="{A8EEA748-E03C-E76F-E325-6AA314CF0FAC}"/>
                    </a:ext>
                  </a:extLst>
                </p:cNvPr>
                <p:cNvSpPr/>
                <p:nvPr/>
              </p:nvSpPr>
              <p:spPr>
                <a:xfrm>
                  <a:off x="6131735"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2" name="Freeform 988">
                  <a:extLst>
                    <a:ext uri="{FF2B5EF4-FFF2-40B4-BE49-F238E27FC236}">
                      <a16:creationId xmlns:a16="http://schemas.microsoft.com/office/drawing/2014/main" id="{581481FD-05B0-A4F4-EA28-139326E81BC2}"/>
                    </a:ext>
                  </a:extLst>
                </p:cNvPr>
                <p:cNvSpPr/>
                <p:nvPr/>
              </p:nvSpPr>
              <p:spPr>
                <a:xfrm>
                  <a:off x="632985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3" name="Freeform 989">
                  <a:extLst>
                    <a:ext uri="{FF2B5EF4-FFF2-40B4-BE49-F238E27FC236}">
                      <a16:creationId xmlns:a16="http://schemas.microsoft.com/office/drawing/2014/main" id="{C10FE5E1-BB6E-0E82-DD43-116EF7423505}"/>
                    </a:ext>
                  </a:extLst>
                </p:cNvPr>
                <p:cNvSpPr/>
                <p:nvPr/>
              </p:nvSpPr>
              <p:spPr>
                <a:xfrm>
                  <a:off x="6527976"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4" name="Freeform 990">
                  <a:extLst>
                    <a:ext uri="{FF2B5EF4-FFF2-40B4-BE49-F238E27FC236}">
                      <a16:creationId xmlns:a16="http://schemas.microsoft.com/office/drawing/2014/main" id="{C1EC8259-3346-342D-884C-26F9E6D746A4}"/>
                    </a:ext>
                  </a:extLst>
                </p:cNvPr>
                <p:cNvSpPr/>
                <p:nvPr/>
              </p:nvSpPr>
              <p:spPr>
                <a:xfrm>
                  <a:off x="672609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5" name="Freeform 991">
                  <a:extLst>
                    <a:ext uri="{FF2B5EF4-FFF2-40B4-BE49-F238E27FC236}">
                      <a16:creationId xmlns:a16="http://schemas.microsoft.com/office/drawing/2014/main" id="{07CF179E-43B0-F65D-CC28-1691EA11E31E}"/>
                    </a:ext>
                  </a:extLst>
                </p:cNvPr>
                <p:cNvSpPr/>
                <p:nvPr/>
              </p:nvSpPr>
              <p:spPr>
                <a:xfrm>
                  <a:off x="6924215" y="4213153"/>
                  <a:ext cx="160020" cy="160020"/>
                </a:xfrm>
                <a:custGeom>
                  <a:avLst/>
                  <a:gdLst>
                    <a:gd name="connsiteX0" fmla="*/ 0 w 160020"/>
                    <a:gd name="connsiteY0" fmla="*/ 0 h 160020"/>
                    <a:gd name="connsiteX1" fmla="*/ 0 w 160020"/>
                    <a:gd name="connsiteY1" fmla="*/ 160020 h 160020"/>
                    <a:gd name="connsiteX2" fmla="*/ 160020 w 160020"/>
                    <a:gd name="connsiteY2" fmla="*/ 160020 h 160020"/>
                    <a:gd name="connsiteX3" fmla="*/ 160020 w 160020"/>
                    <a:gd name="connsiteY3" fmla="*/ 0 h 160020"/>
                    <a:gd name="connsiteX4" fmla="*/ 0 w 160020"/>
                    <a:gd name="connsiteY4" fmla="*/ 0 h 160020"/>
                    <a:gd name="connsiteX5" fmla="*/ 126683 w 160020"/>
                    <a:gd name="connsiteY5" fmla="*/ 127635 h 160020"/>
                    <a:gd name="connsiteX6" fmla="*/ 33338 w 160020"/>
                    <a:gd name="connsiteY6" fmla="*/ 127635 h 160020"/>
                    <a:gd name="connsiteX7" fmla="*/ 33338 w 160020"/>
                    <a:gd name="connsiteY7" fmla="*/ 34290 h 160020"/>
                    <a:gd name="connsiteX8" fmla="*/ 126683 w 160020"/>
                    <a:gd name="connsiteY8" fmla="*/ 34290 h 160020"/>
                    <a:gd name="connsiteX9" fmla="*/ 126683 w 160020"/>
                    <a:gd name="connsiteY9" fmla="*/ 12763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0"/>
                      </a:moveTo>
                      <a:lnTo>
                        <a:pt x="0" y="160020"/>
                      </a:lnTo>
                      <a:lnTo>
                        <a:pt x="160020" y="160020"/>
                      </a:lnTo>
                      <a:lnTo>
                        <a:pt x="160020" y="0"/>
                      </a:lnTo>
                      <a:lnTo>
                        <a:pt x="0" y="0"/>
                      </a:lnTo>
                      <a:close/>
                      <a:moveTo>
                        <a:pt x="126683" y="127635"/>
                      </a:moveTo>
                      <a:lnTo>
                        <a:pt x="33338" y="127635"/>
                      </a:lnTo>
                      <a:lnTo>
                        <a:pt x="33338" y="34290"/>
                      </a:lnTo>
                      <a:lnTo>
                        <a:pt x="126683" y="34290"/>
                      </a:lnTo>
                      <a:lnTo>
                        <a:pt x="126683" y="12763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6" name="Freeform 992">
                  <a:extLst>
                    <a:ext uri="{FF2B5EF4-FFF2-40B4-BE49-F238E27FC236}">
                      <a16:creationId xmlns:a16="http://schemas.microsoft.com/office/drawing/2014/main" id="{1C04CD14-D341-9C79-ED50-A755355A0D42}"/>
                    </a:ext>
                  </a:extLst>
                </p:cNvPr>
                <p:cNvSpPr/>
                <p:nvPr/>
              </p:nvSpPr>
              <p:spPr>
                <a:xfrm>
                  <a:off x="613173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7" name="Freeform 993">
                  <a:extLst>
                    <a:ext uri="{FF2B5EF4-FFF2-40B4-BE49-F238E27FC236}">
                      <a16:creationId xmlns:a16="http://schemas.microsoft.com/office/drawing/2014/main" id="{9F2305CB-17CD-F936-EE35-4067F50D3374}"/>
                    </a:ext>
                  </a:extLst>
                </p:cNvPr>
                <p:cNvSpPr/>
                <p:nvPr/>
              </p:nvSpPr>
              <p:spPr>
                <a:xfrm>
                  <a:off x="632985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8" name="Freeform 994">
                  <a:extLst>
                    <a:ext uri="{FF2B5EF4-FFF2-40B4-BE49-F238E27FC236}">
                      <a16:creationId xmlns:a16="http://schemas.microsoft.com/office/drawing/2014/main" id="{8E5D7E9C-E9E1-8A50-CBBC-A7DFDFFAA531}"/>
                    </a:ext>
                  </a:extLst>
                </p:cNvPr>
                <p:cNvSpPr/>
                <p:nvPr/>
              </p:nvSpPr>
              <p:spPr>
                <a:xfrm>
                  <a:off x="6527976"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69" name="Freeform 995">
                  <a:extLst>
                    <a:ext uri="{FF2B5EF4-FFF2-40B4-BE49-F238E27FC236}">
                      <a16:creationId xmlns:a16="http://schemas.microsoft.com/office/drawing/2014/main" id="{F916BE45-6687-9FFD-FF19-F661F5F2D887}"/>
                    </a:ext>
                  </a:extLst>
                </p:cNvPr>
                <p:cNvSpPr/>
                <p:nvPr/>
              </p:nvSpPr>
              <p:spPr>
                <a:xfrm>
                  <a:off x="672609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sp>
              <p:nvSpPr>
                <p:cNvPr id="70" name="Freeform 996">
                  <a:extLst>
                    <a:ext uri="{FF2B5EF4-FFF2-40B4-BE49-F238E27FC236}">
                      <a16:creationId xmlns:a16="http://schemas.microsoft.com/office/drawing/2014/main" id="{0F1DB891-0CE8-1B6B-9EB7-42B9332B55A8}"/>
                    </a:ext>
                  </a:extLst>
                </p:cNvPr>
                <p:cNvSpPr/>
                <p:nvPr/>
              </p:nvSpPr>
              <p:spPr>
                <a:xfrm>
                  <a:off x="692421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grpSp>
        </p:grpSp>
      </p:grpSp>
      <p:grpSp>
        <p:nvGrpSpPr>
          <p:cNvPr id="73" name="Group 72">
            <a:extLst>
              <a:ext uri="{FF2B5EF4-FFF2-40B4-BE49-F238E27FC236}">
                <a16:creationId xmlns:a16="http://schemas.microsoft.com/office/drawing/2014/main" id="{6AB1EEEA-FB7A-D987-D419-8F3C481F730D}"/>
              </a:ext>
            </a:extLst>
          </p:cNvPr>
          <p:cNvGrpSpPr/>
          <p:nvPr/>
        </p:nvGrpSpPr>
        <p:grpSpPr>
          <a:xfrm>
            <a:off x="4198009" y="3477602"/>
            <a:ext cx="747982" cy="747982"/>
            <a:chOff x="4198884" y="3477602"/>
            <a:chExt cx="747982" cy="747982"/>
          </a:xfrm>
        </p:grpSpPr>
        <p:sp>
          <p:nvSpPr>
            <p:cNvPr id="15" name="Oval 14">
              <a:extLst>
                <a:ext uri="{FF2B5EF4-FFF2-40B4-BE49-F238E27FC236}">
                  <a16:creationId xmlns:a16="http://schemas.microsoft.com/office/drawing/2014/main" id="{159AB2E4-58AC-0FAF-A29B-633043585DCD}"/>
                </a:ext>
              </a:extLst>
            </p:cNvPr>
            <p:cNvSpPr/>
            <p:nvPr/>
          </p:nvSpPr>
          <p:spPr>
            <a:xfrm flipH="1">
              <a:off x="4198884" y="3477602"/>
              <a:ext cx="747982" cy="747982"/>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a typeface="Meiryo" panose="020B0604030504040204" pitchFamily="34" charset="-128"/>
              </a:endParaRPr>
            </a:p>
          </p:txBody>
        </p:sp>
        <p:sp>
          <p:nvSpPr>
            <p:cNvPr id="72" name="Graphic 146">
              <a:extLst>
                <a:ext uri="{FF2B5EF4-FFF2-40B4-BE49-F238E27FC236}">
                  <a16:creationId xmlns:a16="http://schemas.microsoft.com/office/drawing/2014/main" id="{7AEF8778-193A-5325-E688-E87C649FE6D7}"/>
                </a:ext>
              </a:extLst>
            </p:cNvPr>
            <p:cNvSpPr>
              <a:spLocks noChangeAspect="1"/>
            </p:cNvSpPr>
            <p:nvPr/>
          </p:nvSpPr>
          <p:spPr>
            <a:xfrm>
              <a:off x="4368648" y="3669348"/>
              <a:ext cx="408454" cy="364490"/>
            </a:xfrm>
            <a:custGeom>
              <a:avLst/>
              <a:gdLst>
                <a:gd name="connsiteX0" fmla="*/ 2475547 w 2649261"/>
                <a:gd name="connsiteY0" fmla="*/ 1986915 h 2364105"/>
                <a:gd name="connsiteX1" fmla="*/ 2632710 w 2649261"/>
                <a:gd name="connsiteY1" fmla="*/ 1851660 h 2364105"/>
                <a:gd name="connsiteX2" fmla="*/ 2648903 w 2649261"/>
                <a:gd name="connsiteY2" fmla="*/ 1809750 h 2364105"/>
                <a:gd name="connsiteX3" fmla="*/ 2622233 w 2649261"/>
                <a:gd name="connsiteY3" fmla="*/ 1773555 h 2364105"/>
                <a:gd name="connsiteX4" fmla="*/ 2284095 w 2649261"/>
                <a:gd name="connsiteY4" fmla="*/ 1608773 h 2364105"/>
                <a:gd name="connsiteX5" fmla="*/ 2364105 w 2649261"/>
                <a:gd name="connsiteY5" fmla="*/ 1182053 h 2364105"/>
                <a:gd name="connsiteX6" fmla="*/ 2364105 w 2649261"/>
                <a:gd name="connsiteY6" fmla="*/ 1181100 h 2364105"/>
                <a:gd name="connsiteX7" fmla="*/ 2364105 w 2649261"/>
                <a:gd name="connsiteY7" fmla="*/ 1181100 h 2364105"/>
                <a:gd name="connsiteX8" fmla="*/ 2364105 w 2649261"/>
                <a:gd name="connsiteY8" fmla="*/ 1181100 h 2364105"/>
                <a:gd name="connsiteX9" fmla="*/ 2208847 w 2649261"/>
                <a:gd name="connsiteY9" fmla="*/ 598170 h 2364105"/>
                <a:gd name="connsiteX10" fmla="*/ 2201228 w 2649261"/>
                <a:gd name="connsiteY10" fmla="*/ 584835 h 2364105"/>
                <a:gd name="connsiteX11" fmla="*/ 1182053 w 2649261"/>
                <a:gd name="connsiteY11" fmla="*/ 0 h 2364105"/>
                <a:gd name="connsiteX12" fmla="*/ 162877 w 2649261"/>
                <a:gd name="connsiteY12" fmla="*/ 584835 h 2364105"/>
                <a:gd name="connsiteX13" fmla="*/ 155257 w 2649261"/>
                <a:gd name="connsiteY13" fmla="*/ 598170 h 2364105"/>
                <a:gd name="connsiteX14" fmla="*/ 0 w 2649261"/>
                <a:gd name="connsiteY14" fmla="*/ 1181100 h 2364105"/>
                <a:gd name="connsiteX15" fmla="*/ 0 w 2649261"/>
                <a:gd name="connsiteY15" fmla="*/ 1181100 h 2364105"/>
                <a:gd name="connsiteX16" fmla="*/ 0 w 2649261"/>
                <a:gd name="connsiteY16" fmla="*/ 1181100 h 2364105"/>
                <a:gd name="connsiteX17" fmla="*/ 0 w 2649261"/>
                <a:gd name="connsiteY17" fmla="*/ 1182053 h 2364105"/>
                <a:gd name="connsiteX18" fmla="*/ 1182053 w 2649261"/>
                <a:gd name="connsiteY18" fmla="*/ 2364105 h 2364105"/>
                <a:gd name="connsiteX19" fmla="*/ 1990725 w 2649261"/>
                <a:gd name="connsiteY19" fmla="*/ 2044065 h 2364105"/>
                <a:gd name="connsiteX20" fmla="*/ 2059305 w 2649261"/>
                <a:gd name="connsiteY20" fmla="*/ 2260283 h 2364105"/>
                <a:gd name="connsiteX21" fmla="*/ 2091690 w 2649261"/>
                <a:gd name="connsiteY21" fmla="*/ 2291715 h 2364105"/>
                <a:gd name="connsiteX22" fmla="*/ 2135505 w 2649261"/>
                <a:gd name="connsiteY22" fmla="*/ 2282190 h 2364105"/>
                <a:gd name="connsiteX23" fmla="*/ 2292668 w 2649261"/>
                <a:gd name="connsiteY23" fmla="*/ 2146935 h 2364105"/>
                <a:gd name="connsiteX24" fmla="*/ 2451735 w 2649261"/>
                <a:gd name="connsiteY24" fmla="*/ 2331720 h 2364105"/>
                <a:gd name="connsiteX25" fmla="*/ 2487930 w 2649261"/>
                <a:gd name="connsiteY25" fmla="*/ 2347913 h 2364105"/>
                <a:gd name="connsiteX26" fmla="*/ 2519363 w 2649261"/>
                <a:gd name="connsiteY26" fmla="*/ 2336483 h 2364105"/>
                <a:gd name="connsiteX27" fmla="*/ 2629853 w 2649261"/>
                <a:gd name="connsiteY27" fmla="*/ 2241233 h 2364105"/>
                <a:gd name="connsiteX28" fmla="*/ 2634615 w 2649261"/>
                <a:gd name="connsiteY28" fmla="*/ 2173605 h 2364105"/>
                <a:gd name="connsiteX29" fmla="*/ 2475547 w 2649261"/>
                <a:gd name="connsiteY29" fmla="*/ 1986915 h 2364105"/>
                <a:gd name="connsiteX30" fmla="*/ 1873568 w 2649261"/>
                <a:gd name="connsiteY30" fmla="*/ 1407795 h 2364105"/>
                <a:gd name="connsiteX31" fmla="*/ 1835468 w 2649261"/>
                <a:gd name="connsiteY31" fmla="*/ 1406843 h 2364105"/>
                <a:gd name="connsiteX32" fmla="*/ 1846897 w 2649261"/>
                <a:gd name="connsiteY32" fmla="*/ 1227773 h 2364105"/>
                <a:gd name="connsiteX33" fmla="*/ 2267903 w 2649261"/>
                <a:gd name="connsiteY33" fmla="*/ 1227773 h 2364105"/>
                <a:gd name="connsiteX34" fmla="*/ 2198370 w 2649261"/>
                <a:gd name="connsiteY34" fmla="*/ 1565910 h 2364105"/>
                <a:gd name="connsiteX35" fmla="*/ 1873568 w 2649261"/>
                <a:gd name="connsiteY35" fmla="*/ 1407795 h 2364105"/>
                <a:gd name="connsiteX36" fmla="*/ 97155 w 2649261"/>
                <a:gd name="connsiteY36" fmla="*/ 1227773 h 2364105"/>
                <a:gd name="connsiteX37" fmla="*/ 518160 w 2649261"/>
                <a:gd name="connsiteY37" fmla="*/ 1227773 h 2364105"/>
                <a:gd name="connsiteX38" fmla="*/ 582930 w 2649261"/>
                <a:gd name="connsiteY38" fmla="*/ 1700213 h 2364105"/>
                <a:gd name="connsiteX39" fmla="*/ 227648 w 2649261"/>
                <a:gd name="connsiteY39" fmla="*/ 1700213 h 2364105"/>
                <a:gd name="connsiteX40" fmla="*/ 97155 w 2649261"/>
                <a:gd name="connsiteY40" fmla="*/ 1227773 h 2364105"/>
                <a:gd name="connsiteX41" fmla="*/ 228600 w 2649261"/>
                <a:gd name="connsiteY41" fmla="*/ 661035 h 2364105"/>
                <a:gd name="connsiteX42" fmla="*/ 582930 w 2649261"/>
                <a:gd name="connsiteY42" fmla="*/ 661035 h 2364105"/>
                <a:gd name="connsiteX43" fmla="*/ 518160 w 2649261"/>
                <a:gd name="connsiteY43" fmla="*/ 1133475 h 2364105"/>
                <a:gd name="connsiteX44" fmla="*/ 97155 w 2649261"/>
                <a:gd name="connsiteY44" fmla="*/ 1133475 h 2364105"/>
                <a:gd name="connsiteX45" fmla="*/ 228600 w 2649261"/>
                <a:gd name="connsiteY45" fmla="*/ 661035 h 2364105"/>
                <a:gd name="connsiteX46" fmla="*/ 2267903 w 2649261"/>
                <a:gd name="connsiteY46" fmla="*/ 1132523 h 2364105"/>
                <a:gd name="connsiteX47" fmla="*/ 1846897 w 2649261"/>
                <a:gd name="connsiteY47" fmla="*/ 1132523 h 2364105"/>
                <a:gd name="connsiteX48" fmla="*/ 1782128 w 2649261"/>
                <a:gd name="connsiteY48" fmla="*/ 660083 h 2364105"/>
                <a:gd name="connsiteX49" fmla="*/ 2136458 w 2649261"/>
                <a:gd name="connsiteY49" fmla="*/ 660083 h 2364105"/>
                <a:gd name="connsiteX50" fmla="*/ 2267903 w 2649261"/>
                <a:gd name="connsiteY50" fmla="*/ 1132523 h 2364105"/>
                <a:gd name="connsiteX51" fmla="*/ 1751647 w 2649261"/>
                <a:gd name="connsiteY51" fmla="*/ 1132523 h 2364105"/>
                <a:gd name="connsiteX52" fmla="*/ 1230630 w 2649261"/>
                <a:gd name="connsiteY52" fmla="*/ 1132523 h 2364105"/>
                <a:gd name="connsiteX53" fmla="*/ 1230630 w 2649261"/>
                <a:gd name="connsiteY53" fmla="*/ 660083 h 2364105"/>
                <a:gd name="connsiteX54" fmla="*/ 1683068 w 2649261"/>
                <a:gd name="connsiteY54" fmla="*/ 660083 h 2364105"/>
                <a:gd name="connsiteX55" fmla="*/ 1751647 w 2649261"/>
                <a:gd name="connsiteY55" fmla="*/ 1132523 h 2364105"/>
                <a:gd name="connsiteX56" fmla="*/ 1230630 w 2649261"/>
                <a:gd name="connsiteY56" fmla="*/ 565785 h 2364105"/>
                <a:gd name="connsiteX57" fmla="*/ 1230630 w 2649261"/>
                <a:gd name="connsiteY57" fmla="*/ 99060 h 2364105"/>
                <a:gd name="connsiteX58" fmla="*/ 1652587 w 2649261"/>
                <a:gd name="connsiteY58" fmla="*/ 565785 h 2364105"/>
                <a:gd name="connsiteX59" fmla="*/ 1230630 w 2649261"/>
                <a:gd name="connsiteY59" fmla="*/ 565785 h 2364105"/>
                <a:gd name="connsiteX60" fmla="*/ 1135380 w 2649261"/>
                <a:gd name="connsiteY60" fmla="*/ 98108 h 2364105"/>
                <a:gd name="connsiteX61" fmla="*/ 1135380 w 2649261"/>
                <a:gd name="connsiteY61" fmla="*/ 564833 h 2364105"/>
                <a:gd name="connsiteX62" fmla="*/ 713423 w 2649261"/>
                <a:gd name="connsiteY62" fmla="*/ 564833 h 2364105"/>
                <a:gd name="connsiteX63" fmla="*/ 1135380 w 2649261"/>
                <a:gd name="connsiteY63" fmla="*/ 98108 h 2364105"/>
                <a:gd name="connsiteX64" fmla="*/ 1135380 w 2649261"/>
                <a:gd name="connsiteY64" fmla="*/ 661035 h 2364105"/>
                <a:gd name="connsiteX65" fmla="*/ 1135380 w 2649261"/>
                <a:gd name="connsiteY65" fmla="*/ 1133475 h 2364105"/>
                <a:gd name="connsiteX66" fmla="*/ 614362 w 2649261"/>
                <a:gd name="connsiteY66" fmla="*/ 1133475 h 2364105"/>
                <a:gd name="connsiteX67" fmla="*/ 682943 w 2649261"/>
                <a:gd name="connsiteY67" fmla="*/ 661035 h 2364105"/>
                <a:gd name="connsiteX68" fmla="*/ 1135380 w 2649261"/>
                <a:gd name="connsiteY68" fmla="*/ 661035 h 2364105"/>
                <a:gd name="connsiteX69" fmla="*/ 613410 w 2649261"/>
                <a:gd name="connsiteY69" fmla="*/ 1227773 h 2364105"/>
                <a:gd name="connsiteX70" fmla="*/ 1134428 w 2649261"/>
                <a:gd name="connsiteY70" fmla="*/ 1227773 h 2364105"/>
                <a:gd name="connsiteX71" fmla="*/ 1134428 w 2649261"/>
                <a:gd name="connsiteY71" fmla="*/ 1700213 h 2364105"/>
                <a:gd name="connsiteX72" fmla="*/ 683895 w 2649261"/>
                <a:gd name="connsiteY72" fmla="*/ 1700213 h 2364105"/>
                <a:gd name="connsiteX73" fmla="*/ 613410 w 2649261"/>
                <a:gd name="connsiteY73" fmla="*/ 1227773 h 2364105"/>
                <a:gd name="connsiteX74" fmla="*/ 1135380 w 2649261"/>
                <a:gd name="connsiteY74" fmla="*/ 1795463 h 2364105"/>
                <a:gd name="connsiteX75" fmla="*/ 1135380 w 2649261"/>
                <a:gd name="connsiteY75" fmla="*/ 2264093 h 2364105"/>
                <a:gd name="connsiteX76" fmla="*/ 716280 w 2649261"/>
                <a:gd name="connsiteY76" fmla="*/ 1795463 h 2364105"/>
                <a:gd name="connsiteX77" fmla="*/ 1135380 w 2649261"/>
                <a:gd name="connsiteY77" fmla="*/ 1795463 h 2364105"/>
                <a:gd name="connsiteX78" fmla="*/ 1230630 w 2649261"/>
                <a:gd name="connsiteY78" fmla="*/ 2264093 h 2364105"/>
                <a:gd name="connsiteX79" fmla="*/ 1230630 w 2649261"/>
                <a:gd name="connsiteY79" fmla="*/ 1795463 h 2364105"/>
                <a:gd name="connsiteX80" fmla="*/ 1649730 w 2649261"/>
                <a:gd name="connsiteY80" fmla="*/ 1795463 h 2364105"/>
                <a:gd name="connsiteX81" fmla="*/ 1230630 w 2649261"/>
                <a:gd name="connsiteY81" fmla="*/ 2264093 h 2364105"/>
                <a:gd name="connsiteX82" fmla="*/ 1230630 w 2649261"/>
                <a:gd name="connsiteY82" fmla="*/ 1700213 h 2364105"/>
                <a:gd name="connsiteX83" fmla="*/ 1230630 w 2649261"/>
                <a:gd name="connsiteY83" fmla="*/ 1227773 h 2364105"/>
                <a:gd name="connsiteX84" fmla="*/ 1751647 w 2649261"/>
                <a:gd name="connsiteY84" fmla="*/ 1227773 h 2364105"/>
                <a:gd name="connsiteX85" fmla="*/ 1680210 w 2649261"/>
                <a:gd name="connsiteY85" fmla="*/ 1700213 h 2364105"/>
                <a:gd name="connsiteX86" fmla="*/ 1230630 w 2649261"/>
                <a:gd name="connsiteY86" fmla="*/ 1700213 h 2364105"/>
                <a:gd name="connsiteX87" fmla="*/ 1822133 w 2649261"/>
                <a:gd name="connsiteY87" fmla="*/ 1510665 h 2364105"/>
                <a:gd name="connsiteX88" fmla="*/ 1882140 w 2649261"/>
                <a:gd name="connsiteY88" fmla="*/ 1700213 h 2364105"/>
                <a:gd name="connsiteX89" fmla="*/ 1782128 w 2649261"/>
                <a:gd name="connsiteY89" fmla="*/ 1700213 h 2364105"/>
                <a:gd name="connsiteX90" fmla="*/ 1822133 w 2649261"/>
                <a:gd name="connsiteY90" fmla="*/ 1510665 h 2364105"/>
                <a:gd name="connsiteX91" fmla="*/ 2077403 w 2649261"/>
                <a:gd name="connsiteY91" fmla="*/ 565785 h 2364105"/>
                <a:gd name="connsiteX92" fmla="*/ 1753553 w 2649261"/>
                <a:gd name="connsiteY92" fmla="*/ 565785 h 2364105"/>
                <a:gd name="connsiteX93" fmla="*/ 1505903 w 2649261"/>
                <a:gd name="connsiteY93" fmla="*/ 143828 h 2364105"/>
                <a:gd name="connsiteX94" fmla="*/ 2077403 w 2649261"/>
                <a:gd name="connsiteY94" fmla="*/ 565785 h 2364105"/>
                <a:gd name="connsiteX95" fmla="*/ 859155 w 2649261"/>
                <a:gd name="connsiteY95" fmla="*/ 143828 h 2364105"/>
                <a:gd name="connsiteX96" fmla="*/ 611505 w 2649261"/>
                <a:gd name="connsiteY96" fmla="*/ 565785 h 2364105"/>
                <a:gd name="connsiteX97" fmla="*/ 287655 w 2649261"/>
                <a:gd name="connsiteY97" fmla="*/ 565785 h 2364105"/>
                <a:gd name="connsiteX98" fmla="*/ 859155 w 2649261"/>
                <a:gd name="connsiteY98" fmla="*/ 143828 h 2364105"/>
                <a:gd name="connsiteX99" fmla="*/ 286703 w 2649261"/>
                <a:gd name="connsiteY99" fmla="*/ 1795463 h 2364105"/>
                <a:gd name="connsiteX100" fmla="*/ 611505 w 2649261"/>
                <a:gd name="connsiteY100" fmla="*/ 1795463 h 2364105"/>
                <a:gd name="connsiteX101" fmla="*/ 860107 w 2649261"/>
                <a:gd name="connsiteY101" fmla="*/ 2219325 h 2364105"/>
                <a:gd name="connsiteX102" fmla="*/ 286703 w 2649261"/>
                <a:gd name="connsiteY102" fmla="*/ 1795463 h 2364105"/>
                <a:gd name="connsiteX103" fmla="*/ 1505903 w 2649261"/>
                <a:gd name="connsiteY103" fmla="*/ 2218373 h 2364105"/>
                <a:gd name="connsiteX104" fmla="*/ 1753553 w 2649261"/>
                <a:gd name="connsiteY104" fmla="*/ 1795463 h 2364105"/>
                <a:gd name="connsiteX105" fmla="*/ 1912620 w 2649261"/>
                <a:gd name="connsiteY105" fmla="*/ 1795463 h 2364105"/>
                <a:gd name="connsiteX106" fmla="*/ 1959293 w 2649261"/>
                <a:gd name="connsiteY106" fmla="*/ 1941195 h 2364105"/>
                <a:gd name="connsiteX107" fmla="*/ 1505903 w 2649261"/>
                <a:gd name="connsiteY107" fmla="*/ 2218373 h 2364105"/>
                <a:gd name="connsiteX108" fmla="*/ 2493645 w 2649261"/>
                <a:gd name="connsiteY108" fmla="*/ 2230755 h 2364105"/>
                <a:gd name="connsiteX109" fmla="*/ 2334578 w 2649261"/>
                <a:gd name="connsiteY109" fmla="*/ 2046923 h 2364105"/>
                <a:gd name="connsiteX110" fmla="*/ 2298383 w 2649261"/>
                <a:gd name="connsiteY110" fmla="*/ 2030730 h 2364105"/>
                <a:gd name="connsiteX111" fmla="*/ 2266950 w 2649261"/>
                <a:gd name="connsiteY111" fmla="*/ 2042160 h 2364105"/>
                <a:gd name="connsiteX112" fmla="*/ 2128838 w 2649261"/>
                <a:gd name="connsiteY112" fmla="*/ 2162175 h 2364105"/>
                <a:gd name="connsiteX113" fmla="*/ 2057400 w 2649261"/>
                <a:gd name="connsiteY113" fmla="*/ 1936432 h 2364105"/>
                <a:gd name="connsiteX114" fmla="*/ 2057400 w 2649261"/>
                <a:gd name="connsiteY114" fmla="*/ 1935480 h 2364105"/>
                <a:gd name="connsiteX115" fmla="*/ 1932622 w 2649261"/>
                <a:gd name="connsiteY115" fmla="*/ 1544003 h 2364105"/>
                <a:gd name="connsiteX116" fmla="*/ 2516505 w 2649261"/>
                <a:gd name="connsiteY116" fmla="*/ 1828800 h 2364105"/>
                <a:gd name="connsiteX117" fmla="*/ 2378393 w 2649261"/>
                <a:gd name="connsiteY117" fmla="*/ 1948815 h 2364105"/>
                <a:gd name="connsiteX118" fmla="*/ 2373630 w 2649261"/>
                <a:gd name="connsiteY118" fmla="*/ 2016443 h 2364105"/>
                <a:gd name="connsiteX119" fmla="*/ 2532697 w 2649261"/>
                <a:gd name="connsiteY119" fmla="*/ 2201228 h 2364105"/>
                <a:gd name="connsiteX120" fmla="*/ 2493645 w 2649261"/>
                <a:gd name="connsiteY120" fmla="*/ 2230755 h 23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2649261" h="2364105">
                  <a:moveTo>
                    <a:pt x="2475547" y="1986915"/>
                  </a:moveTo>
                  <a:lnTo>
                    <a:pt x="2632710" y="1851660"/>
                  </a:lnTo>
                  <a:cubicBezTo>
                    <a:pt x="2645093" y="1841182"/>
                    <a:pt x="2650808" y="1824990"/>
                    <a:pt x="2648903" y="1809750"/>
                  </a:cubicBezTo>
                  <a:cubicBezTo>
                    <a:pt x="2646997" y="1793557"/>
                    <a:pt x="2636520" y="1780223"/>
                    <a:pt x="2622233" y="1773555"/>
                  </a:cubicBezTo>
                  <a:lnTo>
                    <a:pt x="2284095" y="1608773"/>
                  </a:lnTo>
                  <a:cubicBezTo>
                    <a:pt x="2336483" y="1472565"/>
                    <a:pt x="2364105" y="1329690"/>
                    <a:pt x="2364105" y="1182053"/>
                  </a:cubicBezTo>
                  <a:cubicBezTo>
                    <a:pt x="2364105" y="1182053"/>
                    <a:pt x="2364105" y="1181100"/>
                    <a:pt x="2364105" y="1181100"/>
                  </a:cubicBezTo>
                  <a:cubicBezTo>
                    <a:pt x="2364105" y="1181100"/>
                    <a:pt x="2364105" y="1181100"/>
                    <a:pt x="2364105" y="1181100"/>
                  </a:cubicBezTo>
                  <a:cubicBezTo>
                    <a:pt x="2364105" y="1181100"/>
                    <a:pt x="2364105" y="1181100"/>
                    <a:pt x="2364105" y="1181100"/>
                  </a:cubicBezTo>
                  <a:cubicBezTo>
                    <a:pt x="2364105" y="969645"/>
                    <a:pt x="2306955" y="770572"/>
                    <a:pt x="2208847" y="598170"/>
                  </a:cubicBezTo>
                  <a:cubicBezTo>
                    <a:pt x="2206943" y="593408"/>
                    <a:pt x="2204085" y="588645"/>
                    <a:pt x="2201228" y="584835"/>
                  </a:cubicBezTo>
                  <a:cubicBezTo>
                    <a:pt x="1995487" y="235267"/>
                    <a:pt x="1615440" y="0"/>
                    <a:pt x="1182053" y="0"/>
                  </a:cubicBezTo>
                  <a:cubicBezTo>
                    <a:pt x="747712" y="0"/>
                    <a:pt x="368618" y="235267"/>
                    <a:pt x="162877" y="584835"/>
                  </a:cubicBezTo>
                  <a:cubicBezTo>
                    <a:pt x="160020" y="588645"/>
                    <a:pt x="157163" y="593408"/>
                    <a:pt x="155257" y="598170"/>
                  </a:cubicBezTo>
                  <a:cubicBezTo>
                    <a:pt x="57150" y="770572"/>
                    <a:pt x="952" y="968693"/>
                    <a:pt x="0" y="1181100"/>
                  </a:cubicBezTo>
                  <a:cubicBezTo>
                    <a:pt x="0" y="1181100"/>
                    <a:pt x="0" y="1181100"/>
                    <a:pt x="0" y="1181100"/>
                  </a:cubicBezTo>
                  <a:cubicBezTo>
                    <a:pt x="0" y="1181100"/>
                    <a:pt x="0" y="1181100"/>
                    <a:pt x="0" y="1181100"/>
                  </a:cubicBezTo>
                  <a:cubicBezTo>
                    <a:pt x="0" y="1181100"/>
                    <a:pt x="0" y="1182053"/>
                    <a:pt x="0" y="1182053"/>
                  </a:cubicBezTo>
                  <a:cubicBezTo>
                    <a:pt x="0" y="1833563"/>
                    <a:pt x="530543" y="2364105"/>
                    <a:pt x="1182053" y="2364105"/>
                  </a:cubicBezTo>
                  <a:cubicBezTo>
                    <a:pt x="1482090" y="2364105"/>
                    <a:pt x="1772603" y="2247900"/>
                    <a:pt x="1990725" y="2044065"/>
                  </a:cubicBezTo>
                  <a:lnTo>
                    <a:pt x="2059305" y="2260283"/>
                  </a:lnTo>
                  <a:cubicBezTo>
                    <a:pt x="2064068" y="2275523"/>
                    <a:pt x="2076450" y="2286953"/>
                    <a:pt x="2091690" y="2291715"/>
                  </a:cubicBezTo>
                  <a:cubicBezTo>
                    <a:pt x="2106930" y="2296478"/>
                    <a:pt x="2124075" y="2292668"/>
                    <a:pt x="2135505" y="2282190"/>
                  </a:cubicBezTo>
                  <a:lnTo>
                    <a:pt x="2292668" y="2146935"/>
                  </a:lnTo>
                  <a:lnTo>
                    <a:pt x="2451735" y="2331720"/>
                  </a:lnTo>
                  <a:cubicBezTo>
                    <a:pt x="2461260" y="2342198"/>
                    <a:pt x="2474595" y="2347913"/>
                    <a:pt x="2487930" y="2347913"/>
                  </a:cubicBezTo>
                  <a:cubicBezTo>
                    <a:pt x="2499360" y="2347913"/>
                    <a:pt x="2509838" y="2344103"/>
                    <a:pt x="2519363" y="2336483"/>
                  </a:cubicBezTo>
                  <a:lnTo>
                    <a:pt x="2629853" y="2241233"/>
                  </a:lnTo>
                  <a:cubicBezTo>
                    <a:pt x="2649855" y="2224088"/>
                    <a:pt x="2651760" y="2193608"/>
                    <a:pt x="2634615" y="2173605"/>
                  </a:cubicBezTo>
                  <a:lnTo>
                    <a:pt x="2475547" y="1986915"/>
                  </a:lnTo>
                  <a:close/>
                  <a:moveTo>
                    <a:pt x="1873568" y="1407795"/>
                  </a:moveTo>
                  <a:cubicBezTo>
                    <a:pt x="1861185" y="1402080"/>
                    <a:pt x="1847850" y="1402080"/>
                    <a:pt x="1835468" y="1406843"/>
                  </a:cubicBezTo>
                  <a:cubicBezTo>
                    <a:pt x="1841183" y="1348740"/>
                    <a:pt x="1844993" y="1288733"/>
                    <a:pt x="1846897" y="1227773"/>
                  </a:cubicBezTo>
                  <a:lnTo>
                    <a:pt x="2267903" y="1227773"/>
                  </a:lnTo>
                  <a:cubicBezTo>
                    <a:pt x="2263140" y="1343978"/>
                    <a:pt x="2240280" y="1458278"/>
                    <a:pt x="2198370" y="1565910"/>
                  </a:cubicBezTo>
                  <a:lnTo>
                    <a:pt x="1873568" y="1407795"/>
                  </a:lnTo>
                  <a:close/>
                  <a:moveTo>
                    <a:pt x="97155" y="1227773"/>
                  </a:moveTo>
                  <a:lnTo>
                    <a:pt x="518160" y="1227773"/>
                  </a:lnTo>
                  <a:cubicBezTo>
                    <a:pt x="521970" y="1397318"/>
                    <a:pt x="544830" y="1557338"/>
                    <a:pt x="582930" y="1700213"/>
                  </a:cubicBezTo>
                  <a:lnTo>
                    <a:pt x="227648" y="1700213"/>
                  </a:lnTo>
                  <a:cubicBezTo>
                    <a:pt x="150495" y="1558290"/>
                    <a:pt x="103823" y="1398270"/>
                    <a:pt x="97155" y="1227773"/>
                  </a:cubicBezTo>
                  <a:close/>
                  <a:moveTo>
                    <a:pt x="228600" y="661035"/>
                  </a:moveTo>
                  <a:lnTo>
                    <a:pt x="582930" y="661035"/>
                  </a:lnTo>
                  <a:cubicBezTo>
                    <a:pt x="544830" y="803910"/>
                    <a:pt x="521970" y="962978"/>
                    <a:pt x="518160" y="1133475"/>
                  </a:cubicBezTo>
                  <a:lnTo>
                    <a:pt x="97155" y="1133475"/>
                  </a:lnTo>
                  <a:cubicBezTo>
                    <a:pt x="104775" y="962025"/>
                    <a:pt x="151448" y="802005"/>
                    <a:pt x="228600" y="661035"/>
                  </a:cubicBezTo>
                  <a:close/>
                  <a:moveTo>
                    <a:pt x="2267903" y="1132523"/>
                  </a:moveTo>
                  <a:lnTo>
                    <a:pt x="1846897" y="1132523"/>
                  </a:lnTo>
                  <a:cubicBezTo>
                    <a:pt x="1843087" y="962978"/>
                    <a:pt x="1820228" y="802958"/>
                    <a:pt x="1782128" y="660083"/>
                  </a:cubicBezTo>
                  <a:lnTo>
                    <a:pt x="2136458" y="660083"/>
                  </a:lnTo>
                  <a:cubicBezTo>
                    <a:pt x="2213610" y="802005"/>
                    <a:pt x="2260283" y="962025"/>
                    <a:pt x="2267903" y="1132523"/>
                  </a:cubicBezTo>
                  <a:close/>
                  <a:moveTo>
                    <a:pt x="1751647" y="1132523"/>
                  </a:moveTo>
                  <a:lnTo>
                    <a:pt x="1230630" y="1132523"/>
                  </a:lnTo>
                  <a:lnTo>
                    <a:pt x="1230630" y="660083"/>
                  </a:lnTo>
                  <a:lnTo>
                    <a:pt x="1683068" y="660083"/>
                  </a:lnTo>
                  <a:cubicBezTo>
                    <a:pt x="1723072" y="802005"/>
                    <a:pt x="1747837" y="962025"/>
                    <a:pt x="1751647" y="1132523"/>
                  </a:cubicBezTo>
                  <a:close/>
                  <a:moveTo>
                    <a:pt x="1230630" y="565785"/>
                  </a:moveTo>
                  <a:lnTo>
                    <a:pt x="1230630" y="99060"/>
                  </a:lnTo>
                  <a:cubicBezTo>
                    <a:pt x="1404937" y="126683"/>
                    <a:pt x="1558290" y="304800"/>
                    <a:pt x="1652587" y="565785"/>
                  </a:cubicBezTo>
                  <a:lnTo>
                    <a:pt x="1230630" y="565785"/>
                  </a:lnTo>
                  <a:close/>
                  <a:moveTo>
                    <a:pt x="1135380" y="98108"/>
                  </a:moveTo>
                  <a:lnTo>
                    <a:pt x="1135380" y="564833"/>
                  </a:lnTo>
                  <a:lnTo>
                    <a:pt x="713423" y="564833"/>
                  </a:lnTo>
                  <a:cubicBezTo>
                    <a:pt x="807720" y="304800"/>
                    <a:pt x="960120" y="125730"/>
                    <a:pt x="1135380" y="98108"/>
                  </a:cubicBezTo>
                  <a:close/>
                  <a:moveTo>
                    <a:pt x="1135380" y="661035"/>
                  </a:moveTo>
                  <a:lnTo>
                    <a:pt x="1135380" y="1133475"/>
                  </a:lnTo>
                  <a:lnTo>
                    <a:pt x="614362" y="1133475"/>
                  </a:lnTo>
                  <a:cubicBezTo>
                    <a:pt x="618173" y="962978"/>
                    <a:pt x="642937" y="802958"/>
                    <a:pt x="682943" y="661035"/>
                  </a:cubicBezTo>
                  <a:lnTo>
                    <a:pt x="1135380" y="661035"/>
                  </a:lnTo>
                  <a:close/>
                  <a:moveTo>
                    <a:pt x="613410" y="1227773"/>
                  </a:moveTo>
                  <a:lnTo>
                    <a:pt x="1134428" y="1227773"/>
                  </a:lnTo>
                  <a:lnTo>
                    <a:pt x="1134428" y="1700213"/>
                  </a:lnTo>
                  <a:lnTo>
                    <a:pt x="683895" y="1700213"/>
                  </a:lnTo>
                  <a:cubicBezTo>
                    <a:pt x="642937" y="1557338"/>
                    <a:pt x="617220" y="1397318"/>
                    <a:pt x="613410" y="1227773"/>
                  </a:cubicBezTo>
                  <a:close/>
                  <a:moveTo>
                    <a:pt x="1135380" y="1795463"/>
                  </a:moveTo>
                  <a:lnTo>
                    <a:pt x="1135380" y="2264093"/>
                  </a:lnTo>
                  <a:cubicBezTo>
                    <a:pt x="963930" y="2235518"/>
                    <a:pt x="811530" y="2054543"/>
                    <a:pt x="716280" y="1795463"/>
                  </a:cubicBezTo>
                  <a:lnTo>
                    <a:pt x="1135380" y="1795463"/>
                  </a:lnTo>
                  <a:close/>
                  <a:moveTo>
                    <a:pt x="1230630" y="2264093"/>
                  </a:moveTo>
                  <a:lnTo>
                    <a:pt x="1230630" y="1795463"/>
                  </a:lnTo>
                  <a:lnTo>
                    <a:pt x="1649730" y="1795463"/>
                  </a:lnTo>
                  <a:cubicBezTo>
                    <a:pt x="1553528" y="2054543"/>
                    <a:pt x="1401128" y="2235518"/>
                    <a:pt x="1230630" y="2264093"/>
                  </a:cubicBezTo>
                  <a:close/>
                  <a:moveTo>
                    <a:pt x="1230630" y="1700213"/>
                  </a:moveTo>
                  <a:lnTo>
                    <a:pt x="1230630" y="1227773"/>
                  </a:lnTo>
                  <a:lnTo>
                    <a:pt x="1751647" y="1227773"/>
                  </a:lnTo>
                  <a:cubicBezTo>
                    <a:pt x="1747837" y="1397318"/>
                    <a:pt x="1722120" y="1557338"/>
                    <a:pt x="1680210" y="1700213"/>
                  </a:cubicBezTo>
                  <a:lnTo>
                    <a:pt x="1230630" y="1700213"/>
                  </a:lnTo>
                  <a:close/>
                  <a:moveTo>
                    <a:pt x="1822133" y="1510665"/>
                  </a:moveTo>
                  <a:lnTo>
                    <a:pt x="1882140" y="1700213"/>
                  </a:lnTo>
                  <a:lnTo>
                    <a:pt x="1782128" y="1700213"/>
                  </a:lnTo>
                  <a:cubicBezTo>
                    <a:pt x="1798320" y="1639253"/>
                    <a:pt x="1811655" y="1576388"/>
                    <a:pt x="1822133" y="1510665"/>
                  </a:cubicBezTo>
                  <a:close/>
                  <a:moveTo>
                    <a:pt x="2077403" y="565785"/>
                  </a:moveTo>
                  <a:lnTo>
                    <a:pt x="1753553" y="565785"/>
                  </a:lnTo>
                  <a:cubicBezTo>
                    <a:pt x="1693545" y="388620"/>
                    <a:pt x="1608772" y="242888"/>
                    <a:pt x="1505903" y="143828"/>
                  </a:cubicBezTo>
                  <a:cubicBezTo>
                    <a:pt x="1740218" y="216217"/>
                    <a:pt x="1940243" y="367665"/>
                    <a:pt x="2077403" y="565785"/>
                  </a:cubicBezTo>
                  <a:close/>
                  <a:moveTo>
                    <a:pt x="859155" y="143828"/>
                  </a:moveTo>
                  <a:cubicBezTo>
                    <a:pt x="756285" y="242888"/>
                    <a:pt x="671512" y="388620"/>
                    <a:pt x="611505" y="565785"/>
                  </a:cubicBezTo>
                  <a:lnTo>
                    <a:pt x="287655" y="565785"/>
                  </a:lnTo>
                  <a:cubicBezTo>
                    <a:pt x="424815" y="367665"/>
                    <a:pt x="624840" y="216217"/>
                    <a:pt x="859155" y="143828"/>
                  </a:cubicBezTo>
                  <a:close/>
                  <a:moveTo>
                    <a:pt x="286703" y="1795463"/>
                  </a:moveTo>
                  <a:lnTo>
                    <a:pt x="611505" y="1795463"/>
                  </a:lnTo>
                  <a:cubicBezTo>
                    <a:pt x="671512" y="1973580"/>
                    <a:pt x="757237" y="2120265"/>
                    <a:pt x="860107" y="2219325"/>
                  </a:cubicBezTo>
                  <a:cubicBezTo>
                    <a:pt x="623887" y="2145983"/>
                    <a:pt x="422910" y="1994535"/>
                    <a:pt x="286703" y="1795463"/>
                  </a:cubicBezTo>
                  <a:close/>
                  <a:moveTo>
                    <a:pt x="1505903" y="2218373"/>
                  </a:moveTo>
                  <a:cubicBezTo>
                    <a:pt x="1608772" y="2119313"/>
                    <a:pt x="1693545" y="1972628"/>
                    <a:pt x="1753553" y="1795463"/>
                  </a:cubicBezTo>
                  <a:lnTo>
                    <a:pt x="1912620" y="1795463"/>
                  </a:lnTo>
                  <a:lnTo>
                    <a:pt x="1959293" y="1941195"/>
                  </a:lnTo>
                  <a:cubicBezTo>
                    <a:pt x="1832610" y="2070735"/>
                    <a:pt x="1676400" y="2165033"/>
                    <a:pt x="1505903" y="2218373"/>
                  </a:cubicBezTo>
                  <a:close/>
                  <a:moveTo>
                    <a:pt x="2493645" y="2230755"/>
                  </a:moveTo>
                  <a:lnTo>
                    <a:pt x="2334578" y="2046923"/>
                  </a:lnTo>
                  <a:cubicBezTo>
                    <a:pt x="2325053" y="2036445"/>
                    <a:pt x="2311718" y="2030730"/>
                    <a:pt x="2298383" y="2030730"/>
                  </a:cubicBezTo>
                  <a:cubicBezTo>
                    <a:pt x="2286953" y="2030730"/>
                    <a:pt x="2276475" y="2034540"/>
                    <a:pt x="2266950" y="2042160"/>
                  </a:cubicBezTo>
                  <a:lnTo>
                    <a:pt x="2128838" y="2162175"/>
                  </a:lnTo>
                  <a:lnTo>
                    <a:pt x="2057400" y="1936432"/>
                  </a:lnTo>
                  <a:cubicBezTo>
                    <a:pt x="2057400" y="1936432"/>
                    <a:pt x="2057400" y="1935480"/>
                    <a:pt x="2057400" y="1935480"/>
                  </a:cubicBezTo>
                  <a:lnTo>
                    <a:pt x="1932622" y="1544003"/>
                  </a:lnTo>
                  <a:lnTo>
                    <a:pt x="2516505" y="1828800"/>
                  </a:lnTo>
                  <a:lnTo>
                    <a:pt x="2378393" y="1948815"/>
                  </a:lnTo>
                  <a:cubicBezTo>
                    <a:pt x="2358390" y="1965960"/>
                    <a:pt x="2356485" y="1996440"/>
                    <a:pt x="2373630" y="2016443"/>
                  </a:cubicBezTo>
                  <a:lnTo>
                    <a:pt x="2532697" y="2201228"/>
                  </a:lnTo>
                  <a:lnTo>
                    <a:pt x="2493645" y="2230755"/>
                  </a:lnTo>
                  <a:close/>
                </a:path>
              </a:pathLst>
            </a:custGeom>
            <a:solidFill>
              <a:schemeClr val="tx1"/>
            </a:solidFill>
            <a:ln w="9525" cap="flat">
              <a:noFill/>
              <a:prstDash val="solid"/>
              <a:miter/>
            </a:ln>
          </p:spPr>
          <p:txBody>
            <a:bodyPr rtlCol="0" anchor="ctr"/>
            <a:lstStyle/>
            <a:p>
              <a:pPr rtl="0"/>
              <a:endParaRPr lang="en-US">
                <a:solidFill>
                  <a:schemeClr val="bg1"/>
                </a:solidFill>
                <a:ea typeface="Meiryo" panose="020B0604030504040204" pitchFamily="34" charset="-128"/>
              </a:endParaRPr>
            </a:p>
          </p:txBody>
        </p:sp>
      </p:grpSp>
    </p:spTree>
    <p:extLst>
      <p:ext uri="{BB962C8B-B14F-4D97-AF65-F5344CB8AC3E}">
        <p14:creationId xmlns:p14="http://schemas.microsoft.com/office/powerpoint/2010/main" val="6081197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9023" r="34443" b="11809"/>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1" y="-7276"/>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398571"/>
          </a:xfrm>
        </p:spPr>
        <p:txBody>
          <a:bodyPr rtlCol="0"/>
          <a:lstStyle/>
          <a:p>
            <a:pPr rtl="0"/>
            <a:r>
              <a:rPr lang="ja-jp" dirty="0">
                <a:solidFill>
                  <a:schemeClr val="bg1"/>
                </a:solidFill>
                <a:ea typeface="Meiryo" panose="020B0604030504040204" pitchFamily="34" charset="-128"/>
              </a:rPr>
              <a:t>CNC 機械オペレーターの現在のスキル</a:t>
            </a: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54573"/>
            <a:ext cx="5513389" cy="670953"/>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CNC 機械オペレーターは現在、機械設備や工具を使用した</a:t>
            </a:r>
            <a:r>
              <a:rPr lang="ja-JP" altLang="en-US" sz="1600" b="1" dirty="0">
                <a:solidFill>
                  <a:schemeClr val="bg1"/>
                </a:solidFill>
                <a:ea typeface="Meiryo" panose="020B0604030504040204" pitchFamily="34" charset="-128"/>
                <a:cs typeface="Arial"/>
              </a:rPr>
              <a:t>　</a:t>
            </a:r>
            <a:r>
              <a:rPr lang="ja-jp" sz="1600" b="1" dirty="0">
                <a:solidFill>
                  <a:schemeClr val="bg1"/>
                </a:solidFill>
                <a:ea typeface="Meiryo" panose="020B0604030504040204" pitchFamily="34" charset="-128"/>
                <a:cs typeface="Arial"/>
              </a:rPr>
              <a:t>精密部品の製造や設備のセットアップ、操作、修理、</a:t>
            </a:r>
            <a:br>
              <a:rPr lang="en-US" sz="1600" b="1" dirty="0">
                <a:solidFill>
                  <a:schemeClr val="bg1"/>
                </a:solidFill>
                <a:ea typeface="Meiryo" panose="020B0604030504040204" pitchFamily="34" charset="-128"/>
                <a:cs typeface="Arial"/>
              </a:rPr>
            </a:br>
            <a:r>
              <a:rPr lang="ja-jp" sz="1600" b="1" dirty="0">
                <a:solidFill>
                  <a:schemeClr val="bg1"/>
                </a:solidFill>
                <a:ea typeface="Meiryo" panose="020B0604030504040204" pitchFamily="34" charset="-128"/>
                <a:cs typeface="Arial"/>
              </a:rPr>
              <a:t>メンテナンスを担っています。</a:t>
            </a:r>
          </a:p>
        </p:txBody>
      </p:sp>
      <p:grpSp>
        <p:nvGrpSpPr>
          <p:cNvPr id="41" name="Group 40">
            <a:extLst>
              <a:ext uri="{FF2B5EF4-FFF2-40B4-BE49-F238E27FC236}">
                <a16:creationId xmlns:a16="http://schemas.microsoft.com/office/drawing/2014/main" id="{3FF054A5-C52D-761D-3D68-7124A0F56850}"/>
              </a:ext>
            </a:extLst>
          </p:cNvPr>
          <p:cNvGrpSpPr/>
          <p:nvPr/>
        </p:nvGrpSpPr>
        <p:grpSpPr>
          <a:xfrm>
            <a:off x="374301" y="2358943"/>
            <a:ext cx="3805813" cy="430887"/>
            <a:chOff x="374301" y="2234039"/>
            <a:chExt cx="3805813" cy="430887"/>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34039"/>
              <a:ext cx="3483762" cy="430887"/>
            </a:xfrm>
            <a:prstGeom prst="rect">
              <a:avLst/>
            </a:prstGeom>
            <a:noFill/>
          </p:spPr>
          <p:txBody>
            <a:bodyPr wrap="square" lIns="0" tIns="0" rIns="0" bIns="0" rtlCol="0" anchor="t">
              <a:spAutoFit/>
            </a:bodyPr>
            <a:lstStyle/>
            <a:p>
              <a:pPr marL="0" marR="0" lvl="0" indent="0" algn="l" defTabSz="457200" rtl="0" eaLnBrk="1" fontAlgn="auto" latinLnBrk="0" hangingPunct="1">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工作物保持機器、マシン キネマティック、ジオメトリ寸法と幾何公差（GD&amp;T）</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62302"/>
            <a:ext cx="4064349" cy="199285"/>
            <a:chOff x="374301" y="2766666"/>
            <a:chExt cx="4064349" cy="199285"/>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374229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統合された CAD/CAM</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439436"/>
            <a:ext cx="4064349" cy="199285"/>
            <a:chOff x="374301" y="3288692"/>
            <a:chExt cx="4064349" cy="199285"/>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374229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工作機械の理解</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916570"/>
            <a:ext cx="5507387" cy="199285"/>
            <a:chOff x="374301" y="3810470"/>
            <a:chExt cx="5507387" cy="199285"/>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5185336"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ERP システムの</a:t>
              </a:r>
              <a:r>
                <a:rPr lang="ja-JP" altLang="en-US"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業務</a:t>
              </a: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知識</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93706"/>
            <a:ext cx="4064347" cy="199285"/>
            <a:chOff x="374301" y="4332743"/>
            <a:chExt cx="4064347" cy="199285"/>
          </a:xfrm>
        </p:grpSpPr>
        <p:sp>
          <p:nvSpPr>
            <p:cNvPr id="21" name="TextBox 20">
              <a:extLst>
                <a:ext uri="{FF2B5EF4-FFF2-40B4-BE49-F238E27FC236}">
                  <a16:creationId xmlns:a16="http://schemas.microsoft.com/office/drawing/2014/main" id="{60372975-481C-F189-CC56-23323A564FC7}"/>
                </a:ext>
              </a:extLst>
            </p:cNvPr>
            <p:cNvSpPr txBox="1"/>
            <p:nvPr/>
          </p:nvSpPr>
          <p:spPr>
            <a:xfrm>
              <a:off x="696351" y="4332743"/>
              <a:ext cx="3742297"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解析・産業制御ソフトウェア</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308695972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Placeholder 8">
            <a:extLst>
              <a:ext uri="{FF2B5EF4-FFF2-40B4-BE49-F238E27FC236}">
                <a16:creationId xmlns:a16="http://schemas.microsoft.com/office/drawing/2014/main" id="{721AC214-8BDC-137F-4D2F-671F34E485A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9097" r="31416" b="19465"/>
          <a:stretch/>
        </p:blipFill>
        <p:spPr>
          <a:xfrm>
            <a:off x="-1" y="0"/>
            <a:ext cx="9144001" cy="5143500"/>
          </a:xfrm>
          <a:prstGeom prst="rect">
            <a:avLst/>
          </a:prstGeom>
        </p:spPr>
      </p:pic>
      <p:sp>
        <p:nvSpPr>
          <p:cNvPr id="4" name="Rectangle 3">
            <a:extLst>
              <a:ext uri="{FF2B5EF4-FFF2-40B4-BE49-F238E27FC236}">
                <a16:creationId xmlns:a16="http://schemas.microsoft.com/office/drawing/2014/main" id="{D52D55E8-A2C3-44CB-8A40-EF1C99F45D58}"/>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AF211389-497E-4A95-F669-47886D01F6C8}"/>
              </a:ext>
            </a:extLst>
          </p:cNvPr>
          <p:cNvSpPr>
            <a:spLocks noGrp="1"/>
          </p:cNvSpPr>
          <p:nvPr>
            <p:ph type="title"/>
          </p:nvPr>
        </p:nvSpPr>
        <p:spPr>
          <a:xfrm>
            <a:off x="368300" y="365125"/>
            <a:ext cx="8407400" cy="398571"/>
          </a:xfrm>
        </p:spPr>
        <p:txBody>
          <a:bodyPr rtlCol="0"/>
          <a:lstStyle/>
          <a:p>
            <a:pPr rtl="0"/>
            <a:r>
              <a:rPr lang="ja-jp">
                <a:solidFill>
                  <a:schemeClr val="bg1"/>
                </a:solidFill>
                <a:ea typeface="Meiryo" panose="020B0604030504040204" pitchFamily="34" charset="-128"/>
              </a:rPr>
              <a:t>CNC 機械オペレーターの将来的なスキル</a:t>
            </a:r>
          </a:p>
        </p:txBody>
      </p:sp>
      <p:sp>
        <p:nvSpPr>
          <p:cNvPr id="7" name="TextBox 6">
            <a:extLst>
              <a:ext uri="{FF2B5EF4-FFF2-40B4-BE49-F238E27FC236}">
                <a16:creationId xmlns:a16="http://schemas.microsoft.com/office/drawing/2014/main" id="{277A731B-B95A-CF9C-C309-A461CDA2A135}"/>
              </a:ext>
            </a:extLst>
          </p:cNvPr>
          <p:cNvSpPr txBox="1"/>
          <p:nvPr/>
        </p:nvSpPr>
        <p:spPr>
          <a:xfrm>
            <a:off x="368299" y="1203773"/>
            <a:ext cx="6235701" cy="886397"/>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CNC 機械オペレーターは将来的に、ロボットやコボットのプログラミング・管理、生産量のリアルタイム解析、製造現場の検査などを担当するほか、品質保証（QA）や品質管理（QC）にも協力するようになります。</a:t>
            </a:r>
          </a:p>
        </p:txBody>
      </p:sp>
      <p:grpSp>
        <p:nvGrpSpPr>
          <p:cNvPr id="47" name="Group 46">
            <a:extLst>
              <a:ext uri="{FF2B5EF4-FFF2-40B4-BE49-F238E27FC236}">
                <a16:creationId xmlns:a16="http://schemas.microsoft.com/office/drawing/2014/main" id="{E1311178-E082-371D-5F44-5D9811831C6F}"/>
              </a:ext>
            </a:extLst>
          </p:cNvPr>
          <p:cNvGrpSpPr/>
          <p:nvPr/>
        </p:nvGrpSpPr>
        <p:grpSpPr>
          <a:xfrm>
            <a:off x="374301" y="2406425"/>
            <a:ext cx="2886425" cy="2301723"/>
            <a:chOff x="374301" y="2424205"/>
            <a:chExt cx="2886425" cy="2301723"/>
          </a:xfrm>
        </p:grpSpPr>
        <p:grpSp>
          <p:nvGrpSpPr>
            <p:cNvPr id="41" name="Group 40">
              <a:extLst>
                <a:ext uri="{FF2B5EF4-FFF2-40B4-BE49-F238E27FC236}">
                  <a16:creationId xmlns:a16="http://schemas.microsoft.com/office/drawing/2014/main" id="{3FF054A5-C52D-761D-3D68-7124A0F56850}"/>
                </a:ext>
              </a:extLst>
            </p:cNvPr>
            <p:cNvGrpSpPr/>
            <p:nvPr/>
          </p:nvGrpSpPr>
          <p:grpSpPr>
            <a:xfrm>
              <a:off x="374301" y="2424205"/>
              <a:ext cx="2886425" cy="199285"/>
              <a:chOff x="374301" y="2228965"/>
              <a:chExt cx="2886425" cy="199285"/>
            </a:xfrm>
          </p:grpSpPr>
          <p:sp>
            <p:nvSpPr>
              <p:cNvPr id="16" name="TextBox 15">
                <a:extLst>
                  <a:ext uri="{FF2B5EF4-FFF2-40B4-BE49-F238E27FC236}">
                    <a16:creationId xmlns:a16="http://schemas.microsoft.com/office/drawing/2014/main" id="{2AB93AA7-688D-0163-9822-FDD93A66FB0B}"/>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ロボット/コボット </a:t>
                </a:r>
              </a:p>
            </p:txBody>
          </p:sp>
          <p:grpSp>
            <p:nvGrpSpPr>
              <p:cNvPr id="28" name="Group 27">
                <a:extLst>
                  <a:ext uri="{FF2B5EF4-FFF2-40B4-BE49-F238E27FC236}">
                    <a16:creationId xmlns:a16="http://schemas.microsoft.com/office/drawing/2014/main" id="{5C4AEB03-9B04-CE40-D94F-BADB7D88D8EC}"/>
                  </a:ext>
                </a:extLst>
              </p:cNvPr>
              <p:cNvGrpSpPr/>
              <p:nvPr/>
            </p:nvGrpSpPr>
            <p:grpSpPr>
              <a:xfrm>
                <a:off x="374301" y="2234287"/>
                <a:ext cx="182880" cy="183255"/>
                <a:chOff x="5072063" y="2164880"/>
                <a:chExt cx="182880" cy="183255"/>
              </a:xfrm>
            </p:grpSpPr>
            <p:sp>
              <p:nvSpPr>
                <p:cNvPr id="26" name="Freeform 257">
                  <a:extLst>
                    <a:ext uri="{FF2B5EF4-FFF2-40B4-BE49-F238E27FC236}">
                      <a16:creationId xmlns:a16="http://schemas.microsoft.com/office/drawing/2014/main" id="{C23FA803-0139-E784-0692-2348A8AF3329}"/>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7" name="Freeform 258">
                  <a:extLst>
                    <a:ext uri="{FF2B5EF4-FFF2-40B4-BE49-F238E27FC236}">
                      <a16:creationId xmlns:a16="http://schemas.microsoft.com/office/drawing/2014/main" id="{86071E31-DCB7-4633-AEA5-0D8A1F9E0A1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7CCCB50B-89C3-197A-3EAC-AB82D30052FD}"/>
                </a:ext>
              </a:extLst>
            </p:cNvPr>
            <p:cNvGrpSpPr/>
            <p:nvPr/>
          </p:nvGrpSpPr>
          <p:grpSpPr>
            <a:xfrm>
              <a:off x="374301" y="2901339"/>
              <a:ext cx="2886425" cy="199285"/>
              <a:chOff x="374301" y="2766666"/>
              <a:chExt cx="2886425" cy="199285"/>
            </a:xfrm>
          </p:grpSpPr>
          <p:sp>
            <p:nvSpPr>
              <p:cNvPr id="17" name="TextBox 16">
                <a:extLst>
                  <a:ext uri="{FF2B5EF4-FFF2-40B4-BE49-F238E27FC236}">
                    <a16:creationId xmlns:a16="http://schemas.microsoft.com/office/drawing/2014/main" id="{D10D9D71-3741-29F5-D4BA-CA17905A2B65}"/>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品質保証（QA）</a:t>
                </a:r>
              </a:p>
            </p:txBody>
          </p:sp>
          <p:grpSp>
            <p:nvGrpSpPr>
              <p:cNvPr id="29" name="Group 28">
                <a:extLst>
                  <a:ext uri="{FF2B5EF4-FFF2-40B4-BE49-F238E27FC236}">
                    <a16:creationId xmlns:a16="http://schemas.microsoft.com/office/drawing/2014/main" id="{78F234DB-8CEB-78CC-2336-DFC441297142}"/>
                  </a:ext>
                </a:extLst>
              </p:cNvPr>
              <p:cNvGrpSpPr/>
              <p:nvPr/>
            </p:nvGrpSpPr>
            <p:grpSpPr>
              <a:xfrm>
                <a:off x="374301" y="2771988"/>
                <a:ext cx="182880" cy="183255"/>
                <a:chOff x="5072063" y="2164880"/>
                <a:chExt cx="182880" cy="183255"/>
              </a:xfrm>
            </p:grpSpPr>
            <p:sp>
              <p:nvSpPr>
                <p:cNvPr id="30" name="Freeform 257">
                  <a:extLst>
                    <a:ext uri="{FF2B5EF4-FFF2-40B4-BE49-F238E27FC236}">
                      <a16:creationId xmlns:a16="http://schemas.microsoft.com/office/drawing/2014/main" id="{3D7192AD-C23C-C497-FE2F-08080F55F37B}"/>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0D2AAC67-110E-E1EB-98FD-8C6C73C883F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3" name="Group 42">
              <a:extLst>
                <a:ext uri="{FF2B5EF4-FFF2-40B4-BE49-F238E27FC236}">
                  <a16:creationId xmlns:a16="http://schemas.microsoft.com/office/drawing/2014/main" id="{0636DD57-CA2F-E024-6781-DEDF89F2D1F4}"/>
                </a:ext>
              </a:extLst>
            </p:cNvPr>
            <p:cNvGrpSpPr/>
            <p:nvPr/>
          </p:nvGrpSpPr>
          <p:grpSpPr>
            <a:xfrm>
              <a:off x="374301" y="3378473"/>
              <a:ext cx="2886425" cy="199285"/>
              <a:chOff x="374301" y="3288692"/>
              <a:chExt cx="2886425" cy="199285"/>
            </a:xfrm>
          </p:grpSpPr>
          <p:sp>
            <p:nvSpPr>
              <p:cNvPr id="18" name="TextBox 17">
                <a:extLst>
                  <a:ext uri="{FF2B5EF4-FFF2-40B4-BE49-F238E27FC236}">
                    <a16:creationId xmlns:a16="http://schemas.microsoft.com/office/drawing/2014/main" id="{403C94ED-DBDA-6426-000F-879639670098}"/>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品質管理（QC）</a:t>
                </a:r>
              </a:p>
            </p:txBody>
          </p:sp>
          <p:grpSp>
            <p:nvGrpSpPr>
              <p:cNvPr id="32" name="Group 31">
                <a:extLst>
                  <a:ext uri="{FF2B5EF4-FFF2-40B4-BE49-F238E27FC236}">
                    <a16:creationId xmlns:a16="http://schemas.microsoft.com/office/drawing/2014/main" id="{8402A0B7-30EB-5847-F771-EF32DF4CB85B}"/>
                  </a:ext>
                </a:extLst>
              </p:cNvPr>
              <p:cNvGrpSpPr/>
              <p:nvPr/>
            </p:nvGrpSpPr>
            <p:grpSpPr>
              <a:xfrm>
                <a:off x="374301" y="3294014"/>
                <a:ext cx="182880" cy="183255"/>
                <a:chOff x="5072063" y="2164880"/>
                <a:chExt cx="182880" cy="183255"/>
              </a:xfrm>
            </p:grpSpPr>
            <p:sp>
              <p:nvSpPr>
                <p:cNvPr id="33" name="Freeform 257">
                  <a:extLst>
                    <a:ext uri="{FF2B5EF4-FFF2-40B4-BE49-F238E27FC236}">
                      <a16:creationId xmlns:a16="http://schemas.microsoft.com/office/drawing/2014/main" id="{9918031E-64D7-EC24-2490-DD2D51EC138C}"/>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4" name="Freeform 258">
                  <a:extLst>
                    <a:ext uri="{FF2B5EF4-FFF2-40B4-BE49-F238E27FC236}">
                      <a16:creationId xmlns:a16="http://schemas.microsoft.com/office/drawing/2014/main" id="{B6F236B2-88E3-1B21-4D75-E1036E61E30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4" name="Group 43">
              <a:extLst>
                <a:ext uri="{FF2B5EF4-FFF2-40B4-BE49-F238E27FC236}">
                  <a16:creationId xmlns:a16="http://schemas.microsoft.com/office/drawing/2014/main" id="{D171C2AA-ADCD-15BA-94B1-AC8C7BB9854D}"/>
                </a:ext>
              </a:extLst>
            </p:cNvPr>
            <p:cNvGrpSpPr/>
            <p:nvPr/>
          </p:nvGrpSpPr>
          <p:grpSpPr>
            <a:xfrm>
              <a:off x="374301" y="3855607"/>
              <a:ext cx="2886425" cy="199285"/>
              <a:chOff x="374301" y="3810470"/>
              <a:chExt cx="2886425" cy="199285"/>
            </a:xfrm>
          </p:grpSpPr>
          <p:sp>
            <p:nvSpPr>
              <p:cNvPr id="19" name="TextBox 18">
                <a:extLst>
                  <a:ext uri="{FF2B5EF4-FFF2-40B4-BE49-F238E27FC236}">
                    <a16:creationId xmlns:a16="http://schemas.microsoft.com/office/drawing/2014/main" id="{7154CAC1-983A-FAC4-69D6-9BAB4DD7CBB2}"/>
                  </a:ext>
                </a:extLst>
              </p:cNvPr>
              <p:cNvSpPr txBox="1"/>
              <p:nvPr/>
            </p:nvSpPr>
            <p:spPr>
              <a:xfrm>
                <a:off x="696352" y="3810470"/>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5 軸加工機</a:t>
                </a:r>
              </a:p>
            </p:txBody>
          </p:sp>
          <p:grpSp>
            <p:nvGrpSpPr>
              <p:cNvPr id="35" name="Group 34">
                <a:extLst>
                  <a:ext uri="{FF2B5EF4-FFF2-40B4-BE49-F238E27FC236}">
                    <a16:creationId xmlns:a16="http://schemas.microsoft.com/office/drawing/2014/main" id="{084A74F2-1A8C-BE51-8113-4645196AFB3E}"/>
                  </a:ext>
                </a:extLst>
              </p:cNvPr>
              <p:cNvGrpSpPr/>
              <p:nvPr/>
            </p:nvGrpSpPr>
            <p:grpSpPr>
              <a:xfrm>
                <a:off x="374301" y="3815792"/>
                <a:ext cx="182880" cy="183255"/>
                <a:chOff x="5072063" y="2164880"/>
                <a:chExt cx="182880" cy="183255"/>
              </a:xfrm>
            </p:grpSpPr>
            <p:sp>
              <p:nvSpPr>
                <p:cNvPr id="36" name="Freeform 257">
                  <a:extLst>
                    <a:ext uri="{FF2B5EF4-FFF2-40B4-BE49-F238E27FC236}">
                      <a16:creationId xmlns:a16="http://schemas.microsoft.com/office/drawing/2014/main" id="{62E9DF14-C1B1-E283-79AC-C41B5DA52FA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7" name="Freeform 258">
                  <a:extLst>
                    <a:ext uri="{FF2B5EF4-FFF2-40B4-BE49-F238E27FC236}">
                      <a16:creationId xmlns:a16="http://schemas.microsoft.com/office/drawing/2014/main" id="{9063C0BC-C51A-5A31-8024-86F5704CE7CB}"/>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5" name="Group 44">
              <a:extLst>
                <a:ext uri="{FF2B5EF4-FFF2-40B4-BE49-F238E27FC236}">
                  <a16:creationId xmlns:a16="http://schemas.microsoft.com/office/drawing/2014/main" id="{48C7011D-C26C-82EC-C1D4-AB2A4BD33F90}"/>
                </a:ext>
              </a:extLst>
            </p:cNvPr>
            <p:cNvGrpSpPr/>
            <p:nvPr/>
          </p:nvGrpSpPr>
          <p:grpSpPr>
            <a:xfrm>
              <a:off x="374301" y="4332743"/>
              <a:ext cx="2886425" cy="393185"/>
              <a:chOff x="374301" y="4332743"/>
              <a:chExt cx="2886425" cy="393185"/>
            </a:xfrm>
          </p:grpSpPr>
          <p:sp>
            <p:nvSpPr>
              <p:cNvPr id="21" name="TextBox 20">
                <a:extLst>
                  <a:ext uri="{FF2B5EF4-FFF2-40B4-BE49-F238E27FC236}">
                    <a16:creationId xmlns:a16="http://schemas.microsoft.com/office/drawing/2014/main" id="{60372975-481C-F189-CC56-23323A564FC7}"/>
                  </a:ext>
                </a:extLst>
              </p:cNvPr>
              <p:cNvSpPr txBox="1"/>
              <p:nvPr/>
            </p:nvSpPr>
            <p:spPr>
              <a:xfrm>
                <a:off x="696352" y="4332743"/>
                <a:ext cx="2564374" cy="3931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積層造形と</a:t>
                </a:r>
                <a:br>
                  <a:rPr kumimoji="0" lang="en-US" sz="1400" i="0" u="none" strike="noStrike" kern="1200" cap="none" spc="0" normalizeH="0" baseline="0" noProof="0" dirty="0">
                    <a:ln>
                      <a:noFill/>
                    </a:ln>
                    <a:solidFill>
                      <a:schemeClr val="bg1"/>
                    </a:solidFill>
                    <a:effectLst/>
                    <a:uLnTx/>
                    <a:uFillTx/>
                    <a:latin typeface="Artifakt ElementOfc"/>
                    <a:ea typeface="Meiryo" panose="020B0604030504040204" pitchFamily="34" charset="-128"/>
                    <a:cs typeface="+mn-cs"/>
                  </a:rPr>
                </a:b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ハイブリッド製造</a:t>
                </a:r>
              </a:p>
            </p:txBody>
          </p:sp>
          <p:grpSp>
            <p:nvGrpSpPr>
              <p:cNvPr id="38" name="Group 37">
                <a:extLst>
                  <a:ext uri="{FF2B5EF4-FFF2-40B4-BE49-F238E27FC236}">
                    <a16:creationId xmlns:a16="http://schemas.microsoft.com/office/drawing/2014/main" id="{29A8879D-6A9B-EED3-E583-B524065F698E}"/>
                  </a:ext>
                </a:extLst>
              </p:cNvPr>
              <p:cNvGrpSpPr/>
              <p:nvPr/>
            </p:nvGrpSpPr>
            <p:grpSpPr>
              <a:xfrm>
                <a:off x="374301" y="4338065"/>
                <a:ext cx="182880" cy="183255"/>
                <a:chOff x="5072063" y="2164880"/>
                <a:chExt cx="182880" cy="183255"/>
              </a:xfrm>
            </p:grpSpPr>
            <p:sp>
              <p:nvSpPr>
                <p:cNvPr id="39" name="Freeform 257">
                  <a:extLst>
                    <a:ext uri="{FF2B5EF4-FFF2-40B4-BE49-F238E27FC236}">
                      <a16:creationId xmlns:a16="http://schemas.microsoft.com/office/drawing/2014/main" id="{8C896AB9-859C-104B-338D-D53D0C61BD9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0" name="Freeform 258">
                  <a:extLst>
                    <a:ext uri="{FF2B5EF4-FFF2-40B4-BE49-F238E27FC236}">
                      <a16:creationId xmlns:a16="http://schemas.microsoft.com/office/drawing/2014/main" id="{2677950C-025E-149C-4E92-11609380085D}"/>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grpSp>
        <p:nvGrpSpPr>
          <p:cNvPr id="49" name="Group 48">
            <a:extLst>
              <a:ext uri="{FF2B5EF4-FFF2-40B4-BE49-F238E27FC236}">
                <a16:creationId xmlns:a16="http://schemas.microsoft.com/office/drawing/2014/main" id="{B95B6DC0-AE22-942E-D8D8-DC870E1F494C}"/>
              </a:ext>
            </a:extLst>
          </p:cNvPr>
          <p:cNvGrpSpPr/>
          <p:nvPr/>
        </p:nvGrpSpPr>
        <p:grpSpPr>
          <a:xfrm>
            <a:off x="3546566" y="2406425"/>
            <a:ext cx="2886425" cy="199285"/>
            <a:chOff x="374301" y="2228965"/>
            <a:chExt cx="2886425" cy="199285"/>
          </a:xfrm>
        </p:grpSpPr>
        <p:sp>
          <p:nvSpPr>
            <p:cNvPr id="70" name="TextBox 69">
              <a:extLst>
                <a:ext uri="{FF2B5EF4-FFF2-40B4-BE49-F238E27FC236}">
                  <a16:creationId xmlns:a16="http://schemas.microsoft.com/office/drawing/2014/main" id="{31C2C43D-EFB6-1A68-B1BF-ECA0A1EDFBAA}"/>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統合された CAD/CAM</a:t>
              </a:r>
            </a:p>
          </p:txBody>
        </p:sp>
        <p:grpSp>
          <p:nvGrpSpPr>
            <p:cNvPr id="71" name="Group 70">
              <a:extLst>
                <a:ext uri="{FF2B5EF4-FFF2-40B4-BE49-F238E27FC236}">
                  <a16:creationId xmlns:a16="http://schemas.microsoft.com/office/drawing/2014/main" id="{593842F7-1099-240B-DD7A-F7A45D405BFF}"/>
                </a:ext>
              </a:extLst>
            </p:cNvPr>
            <p:cNvGrpSpPr/>
            <p:nvPr/>
          </p:nvGrpSpPr>
          <p:grpSpPr>
            <a:xfrm>
              <a:off x="374301" y="2234287"/>
              <a:ext cx="182880" cy="183255"/>
              <a:chOff x="5072063" y="2164880"/>
              <a:chExt cx="182880" cy="183255"/>
            </a:xfrm>
          </p:grpSpPr>
          <p:sp>
            <p:nvSpPr>
              <p:cNvPr id="72" name="Freeform 257">
                <a:extLst>
                  <a:ext uri="{FF2B5EF4-FFF2-40B4-BE49-F238E27FC236}">
                    <a16:creationId xmlns:a16="http://schemas.microsoft.com/office/drawing/2014/main" id="{D74A4B1C-EBDA-F899-D8BC-E0F9BAFC03E5}"/>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73" name="Freeform 258">
                <a:extLst>
                  <a:ext uri="{FF2B5EF4-FFF2-40B4-BE49-F238E27FC236}">
                    <a16:creationId xmlns:a16="http://schemas.microsoft.com/office/drawing/2014/main" id="{B00F1D89-6116-4C12-D0DD-45EA91AFEAC1}"/>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50" name="Group 49">
            <a:extLst>
              <a:ext uri="{FF2B5EF4-FFF2-40B4-BE49-F238E27FC236}">
                <a16:creationId xmlns:a16="http://schemas.microsoft.com/office/drawing/2014/main" id="{0B3795BA-2296-FF36-C9C2-53DDD9147802}"/>
              </a:ext>
            </a:extLst>
          </p:cNvPr>
          <p:cNvGrpSpPr/>
          <p:nvPr/>
        </p:nvGrpSpPr>
        <p:grpSpPr>
          <a:xfrm>
            <a:off x="3546566" y="2883559"/>
            <a:ext cx="2886425" cy="199285"/>
            <a:chOff x="374301" y="2766666"/>
            <a:chExt cx="2886425" cy="199285"/>
          </a:xfrm>
        </p:grpSpPr>
        <p:sp>
          <p:nvSpPr>
            <p:cNvPr id="66" name="TextBox 65">
              <a:extLst>
                <a:ext uri="{FF2B5EF4-FFF2-40B4-BE49-F238E27FC236}">
                  <a16:creationId xmlns:a16="http://schemas.microsoft.com/office/drawing/2014/main" id="{64B9E74A-3C30-23ED-C54A-34CE09C1195B}"/>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予知保全/予防保守</a:t>
              </a:r>
            </a:p>
          </p:txBody>
        </p:sp>
        <p:grpSp>
          <p:nvGrpSpPr>
            <p:cNvPr id="67" name="Group 66">
              <a:extLst>
                <a:ext uri="{FF2B5EF4-FFF2-40B4-BE49-F238E27FC236}">
                  <a16:creationId xmlns:a16="http://schemas.microsoft.com/office/drawing/2014/main" id="{8B52AC63-82D7-12C9-6379-7A7432708435}"/>
                </a:ext>
              </a:extLst>
            </p:cNvPr>
            <p:cNvGrpSpPr/>
            <p:nvPr/>
          </p:nvGrpSpPr>
          <p:grpSpPr>
            <a:xfrm>
              <a:off x="374301" y="2771988"/>
              <a:ext cx="182880" cy="183255"/>
              <a:chOff x="5072063" y="2164880"/>
              <a:chExt cx="182880" cy="183255"/>
            </a:xfrm>
          </p:grpSpPr>
          <p:sp>
            <p:nvSpPr>
              <p:cNvPr id="68" name="Freeform 257">
                <a:extLst>
                  <a:ext uri="{FF2B5EF4-FFF2-40B4-BE49-F238E27FC236}">
                    <a16:creationId xmlns:a16="http://schemas.microsoft.com/office/drawing/2014/main" id="{D071AC68-C64B-39F4-A1D2-4408E370B450}"/>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69" name="Freeform 258">
                <a:extLst>
                  <a:ext uri="{FF2B5EF4-FFF2-40B4-BE49-F238E27FC236}">
                    <a16:creationId xmlns:a16="http://schemas.microsoft.com/office/drawing/2014/main" id="{CD9C4BB5-8893-5B60-D039-AED8AF7BB7D5}"/>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14155878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42571" r="18707"/>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89" y="870903"/>
            <a:ext cx="5670569" cy="1477328"/>
          </a:xfrm>
        </p:spPr>
        <p:txBody>
          <a:bodyPr rtlCol="0"/>
          <a:lstStyle/>
          <a:p>
            <a:pPr rtl="0">
              <a:lnSpc>
                <a:spcPct val="100000"/>
              </a:lnSpc>
            </a:pPr>
            <a:r>
              <a:rPr lang="ja-jp" sz="2400" dirty="0">
                <a:ea typeface="Meiryo" panose="020B0604030504040204" pitchFamily="34" charset="-128"/>
              </a:rPr>
              <a:t>進化し続ける業界で将来的に求められる製造/生産エンジニアのスキル要件として挙げられていないのは、次の新しいテクノロジーのうちどれですか？</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668585"/>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つ選択してください</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1863634" y="1828799"/>
              <a:ext cx="401805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941189"/>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デジタル ツイン</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435284"/>
            <a:ext cx="5513198" cy="350648"/>
            <a:chOff x="368490" y="3450476"/>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53346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統合された CAD/CAM </a:t>
              </a:r>
            </a:p>
          </p:txBody>
        </p:sp>
      </p:grpSp>
      <p:grpSp>
        <p:nvGrpSpPr>
          <p:cNvPr id="56" name="Group 55">
            <a:extLst>
              <a:ext uri="{FF2B5EF4-FFF2-40B4-BE49-F238E27FC236}">
                <a16:creationId xmlns:a16="http://schemas.microsoft.com/office/drawing/2014/main" id="{FC09A891-98FF-A62B-71C1-A86E1AE4046E}"/>
              </a:ext>
            </a:extLst>
          </p:cNvPr>
          <p:cNvGrpSpPr/>
          <p:nvPr/>
        </p:nvGrpSpPr>
        <p:grpSpPr>
          <a:xfrm>
            <a:off x="368490" y="3929379"/>
            <a:ext cx="5513198" cy="350648"/>
            <a:chOff x="368490" y="3911558"/>
            <a:chExt cx="5513198" cy="350648"/>
          </a:xfrm>
        </p:grpSpPr>
        <p:sp>
          <p:nvSpPr>
            <p:cNvPr id="46" name="Oval 45">
              <a:extLst>
                <a:ext uri="{FF2B5EF4-FFF2-40B4-BE49-F238E27FC236}">
                  <a16:creationId xmlns:a16="http://schemas.microsoft.com/office/drawing/2014/main" id="{7A238762-70FA-149E-D2ED-DF6DC6E19E11}"/>
                </a:ext>
              </a:extLst>
            </p:cNvPr>
            <p:cNvSpPr/>
            <p:nvPr/>
          </p:nvSpPr>
          <p:spPr>
            <a:xfrm>
              <a:off x="368490" y="391155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47" name="Title 19">
              <a:extLst>
                <a:ext uri="{FF2B5EF4-FFF2-40B4-BE49-F238E27FC236}">
                  <a16:creationId xmlns:a16="http://schemas.microsoft.com/office/drawing/2014/main" id="{7005AFFC-D226-16FD-4712-EFDC3E7B42B3}"/>
                </a:ext>
              </a:extLst>
            </p:cNvPr>
            <p:cNvSpPr txBox="1">
              <a:spLocks/>
            </p:cNvSpPr>
            <p:nvPr/>
          </p:nvSpPr>
          <p:spPr>
            <a:xfrm>
              <a:off x="881062" y="399454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従来のアセンブリ ラインの管理</a:t>
              </a:r>
            </a:p>
          </p:txBody>
        </p:sp>
      </p:grpSp>
      <p:grpSp>
        <p:nvGrpSpPr>
          <p:cNvPr id="48" name="Group 47">
            <a:extLst>
              <a:ext uri="{FF2B5EF4-FFF2-40B4-BE49-F238E27FC236}">
                <a16:creationId xmlns:a16="http://schemas.microsoft.com/office/drawing/2014/main" id="{76814F64-FBFD-44EB-6AD6-34ACF77C6E99}"/>
              </a:ext>
            </a:extLst>
          </p:cNvPr>
          <p:cNvGrpSpPr/>
          <p:nvPr/>
        </p:nvGrpSpPr>
        <p:grpSpPr>
          <a:xfrm>
            <a:off x="368490" y="4423476"/>
            <a:ext cx="5513198" cy="350648"/>
            <a:chOff x="368490" y="4423476"/>
            <a:chExt cx="5513198" cy="350648"/>
          </a:xfrm>
        </p:grpSpPr>
        <p:sp>
          <p:nvSpPr>
            <p:cNvPr id="49" name="Oval 48">
              <a:extLst>
                <a:ext uri="{FF2B5EF4-FFF2-40B4-BE49-F238E27FC236}">
                  <a16:creationId xmlns:a16="http://schemas.microsoft.com/office/drawing/2014/main" id="{A4461723-3E01-9611-3CA8-33DC71DBE10A}"/>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50" name="Title 19">
              <a:extLst>
                <a:ext uri="{FF2B5EF4-FFF2-40B4-BE49-F238E27FC236}">
                  <a16:creationId xmlns:a16="http://schemas.microsoft.com/office/drawing/2014/main" id="{E668D0C6-935F-864A-C148-C448EEF02EA1}"/>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拡張現実/仮想現実ツール</a:t>
              </a:r>
            </a:p>
          </p:txBody>
        </p:sp>
      </p:grpSp>
    </p:spTree>
    <p:extLst>
      <p:ext uri="{BB962C8B-B14F-4D97-AF65-F5344CB8AC3E}">
        <p14:creationId xmlns:p14="http://schemas.microsoft.com/office/powerpoint/2010/main" val="73922285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2BD9EE-1907-C34F-5A98-E0A3103C32EC}"/>
              </a:ext>
            </a:extLst>
          </p:cNvPr>
          <p:cNvSpPr>
            <a:spLocks noGrp="1"/>
          </p:cNvSpPr>
          <p:nvPr>
            <p:ph type="body" sz="quarter" idx="13"/>
          </p:nvPr>
        </p:nvSpPr>
        <p:spPr>
          <a:xfrm>
            <a:off x="368490" y="779463"/>
            <a:ext cx="8407020" cy="246221"/>
          </a:xfrm>
        </p:spPr>
        <p:txBody>
          <a:bodyPr rtlCol="0"/>
          <a:lstStyle/>
          <a:p>
            <a:pPr rtl="0"/>
            <a:r>
              <a:rPr lang="ja-jp">
                <a:ea typeface="Meiryo" panose="020B0604030504040204" pitchFamily="34" charset="-128"/>
              </a:rPr>
              <a:t>このモジュールでは、次の内容を学習します。</a:t>
            </a:r>
          </a:p>
        </p:txBody>
      </p:sp>
      <p:sp>
        <p:nvSpPr>
          <p:cNvPr id="3" name="Title 2">
            <a:extLst>
              <a:ext uri="{FF2B5EF4-FFF2-40B4-BE49-F238E27FC236}">
                <a16:creationId xmlns:a16="http://schemas.microsoft.com/office/drawing/2014/main" id="{370A6E47-0430-B6F9-365A-1BA7208DF3AA}"/>
              </a:ext>
            </a:extLst>
          </p:cNvPr>
          <p:cNvSpPr>
            <a:spLocks noGrp="1"/>
          </p:cNvSpPr>
          <p:nvPr>
            <p:ph type="title"/>
          </p:nvPr>
        </p:nvSpPr>
        <p:spPr>
          <a:xfrm>
            <a:off x="368490" y="365760"/>
            <a:ext cx="8407020" cy="398571"/>
          </a:xfrm>
        </p:spPr>
        <p:txBody>
          <a:bodyPr rtlCol="0"/>
          <a:lstStyle/>
          <a:p>
            <a:pPr rtl="0"/>
            <a:r>
              <a:rPr lang="ja-jp" dirty="0">
                <a:ea typeface="Meiryo" panose="020B0604030504040204" pitchFamily="34" charset="-128"/>
              </a:rPr>
              <a:t>学習目標 </a:t>
            </a:r>
          </a:p>
        </p:txBody>
      </p:sp>
      <p:cxnSp>
        <p:nvCxnSpPr>
          <p:cNvPr id="24" name="Straight Connector 23">
            <a:extLst>
              <a:ext uri="{FF2B5EF4-FFF2-40B4-BE49-F238E27FC236}">
                <a16:creationId xmlns:a16="http://schemas.microsoft.com/office/drawing/2014/main" id="{C1489EF6-D853-B283-041C-601ADDBB185E}"/>
              </a:ext>
            </a:extLst>
          </p:cNvPr>
          <p:cNvCxnSpPr>
            <a:cxnSpLocks/>
          </p:cNvCxnSpPr>
          <p:nvPr/>
        </p:nvCxnSpPr>
        <p:spPr>
          <a:xfrm>
            <a:off x="4572699" y="1190625"/>
            <a:ext cx="0" cy="3589338"/>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1F30B9C-1B47-3D6C-21B7-D4086FB29962}"/>
              </a:ext>
            </a:extLst>
          </p:cNvPr>
          <p:cNvCxnSpPr>
            <a:cxnSpLocks/>
          </p:cNvCxnSpPr>
          <p:nvPr/>
        </p:nvCxnSpPr>
        <p:spPr>
          <a:xfrm>
            <a:off x="369887" y="2086823"/>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52DA08B-CEDF-894B-5E9E-CEDB63CCAEC7}"/>
              </a:ext>
            </a:extLst>
          </p:cNvPr>
          <p:cNvCxnSpPr>
            <a:cxnSpLocks/>
          </p:cNvCxnSpPr>
          <p:nvPr/>
        </p:nvCxnSpPr>
        <p:spPr>
          <a:xfrm>
            <a:off x="369887" y="3210884"/>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5403AD-E434-16D0-161A-AEB5CD659553}"/>
              </a:ext>
            </a:extLst>
          </p:cNvPr>
          <p:cNvCxnSpPr>
            <a:cxnSpLocks/>
          </p:cNvCxnSpPr>
          <p:nvPr/>
        </p:nvCxnSpPr>
        <p:spPr>
          <a:xfrm>
            <a:off x="4794377" y="2040929"/>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12118FF-2CFA-C371-5B23-7DEC7AC8AF2B}"/>
              </a:ext>
            </a:extLst>
          </p:cNvPr>
          <p:cNvCxnSpPr>
            <a:cxnSpLocks/>
          </p:cNvCxnSpPr>
          <p:nvPr/>
        </p:nvCxnSpPr>
        <p:spPr>
          <a:xfrm>
            <a:off x="4794377" y="3002876"/>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itle 5">
            <a:extLst>
              <a:ext uri="{FF2B5EF4-FFF2-40B4-BE49-F238E27FC236}">
                <a16:creationId xmlns:a16="http://schemas.microsoft.com/office/drawing/2014/main" id="{9ADF0B45-C09F-F1D0-0303-328F5B170C18}"/>
              </a:ext>
            </a:extLst>
          </p:cNvPr>
          <p:cNvSpPr txBox="1">
            <a:spLocks/>
          </p:cNvSpPr>
          <p:nvPr/>
        </p:nvSpPr>
        <p:spPr>
          <a:xfrm>
            <a:off x="1181100" y="1247793"/>
            <a:ext cx="316992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a:spcBef>
                <a:spcPct val="0"/>
              </a:spcBef>
            </a:pPr>
            <a:r>
              <a:rPr lang="ja-jp" sz="1200" dirty="0">
                <a:ea typeface="Meiryo" panose="020B0604030504040204" pitchFamily="34" charset="-128"/>
                <a:cs typeface="+mj-cs"/>
              </a:rPr>
              <a:t>インダストリー 4.0 と</a:t>
            </a:r>
            <a:r>
              <a:rPr lang="ja-JP" altLang="en-US" sz="1200" dirty="0">
                <a:ea typeface="Meiryo" panose="020B0604030504040204" pitchFamily="34" charset="-128"/>
                <a:cs typeface="+mj-cs"/>
              </a:rPr>
              <a:t>製造業におけるデジタル技術の活用</a:t>
            </a:r>
            <a:r>
              <a:rPr lang="ja-jp" altLang="ja-JP" sz="1200" dirty="0">
                <a:latin typeface="Calibri"/>
                <a:ea typeface="Meiryo" panose="020B0604030504040204" pitchFamily="34" charset="-128"/>
                <a:cs typeface="Calibri"/>
              </a:rPr>
              <a:t>を導入することで</a:t>
            </a:r>
            <a:r>
              <a:rPr lang="ja-jp" sz="1200" dirty="0">
                <a:ea typeface="Meiryo" panose="020B0604030504040204" pitchFamily="34" charset="-128"/>
                <a:cs typeface="+mj-cs"/>
              </a:rPr>
              <a:t>、製造業がどのような進化を遂げているか</a:t>
            </a:r>
          </a:p>
        </p:txBody>
      </p:sp>
      <p:sp>
        <p:nvSpPr>
          <p:cNvPr id="9" name="Title 5">
            <a:extLst>
              <a:ext uri="{FF2B5EF4-FFF2-40B4-BE49-F238E27FC236}">
                <a16:creationId xmlns:a16="http://schemas.microsoft.com/office/drawing/2014/main" id="{520F15E6-C100-AD48-333C-09E837DA7762}"/>
              </a:ext>
            </a:extLst>
          </p:cNvPr>
          <p:cNvSpPr txBox="1">
            <a:spLocks/>
          </p:cNvSpPr>
          <p:nvPr/>
        </p:nvSpPr>
        <p:spPr>
          <a:xfrm>
            <a:off x="1181100" y="2556521"/>
            <a:ext cx="3169920"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ea typeface="Meiryo" panose="020B0604030504040204" pitchFamily="34" charset="-128"/>
                <a:cs typeface="+mj-cs"/>
              </a:rPr>
              <a:t>グローバル経済における製造業の役割</a:t>
            </a:r>
          </a:p>
        </p:txBody>
      </p:sp>
      <p:sp>
        <p:nvSpPr>
          <p:cNvPr id="16" name="Title 5">
            <a:extLst>
              <a:ext uri="{FF2B5EF4-FFF2-40B4-BE49-F238E27FC236}">
                <a16:creationId xmlns:a16="http://schemas.microsoft.com/office/drawing/2014/main" id="{6804C72D-11FC-EC3C-3036-55F6AA60BF01}"/>
              </a:ext>
            </a:extLst>
          </p:cNvPr>
          <p:cNvSpPr txBox="1">
            <a:spLocks/>
          </p:cNvSpPr>
          <p:nvPr/>
        </p:nvSpPr>
        <p:spPr>
          <a:xfrm>
            <a:off x="5605590" y="1155460"/>
            <a:ext cx="2980427" cy="73866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a:spcBef>
                <a:spcPct val="0"/>
              </a:spcBef>
            </a:pPr>
            <a:r>
              <a:rPr lang="ja-jp" sz="1200" dirty="0">
                <a:ea typeface="Meiryo" panose="020B0604030504040204" pitchFamily="34" charset="-128"/>
                <a:cs typeface="+mj-cs"/>
              </a:rPr>
              <a:t>AI、ロボティクス、積層造形などの新たなテクノロジー</a:t>
            </a:r>
            <a:r>
              <a:rPr lang="ja-JP" altLang="en-US" sz="1200" dirty="0">
                <a:ea typeface="Meiryo" panose="020B0604030504040204" pitchFamily="34" charset="-128"/>
                <a:cs typeface="+mj-cs"/>
              </a:rPr>
              <a:t>や</a:t>
            </a:r>
            <a:r>
              <a:rPr lang="ja-jp" altLang="en-US" sz="1200" dirty="0">
                <a:ea typeface="Meiryo" panose="020B0604030504040204" pitchFamily="34" charset="-128"/>
                <a:cs typeface="+mj-cs"/>
              </a:rPr>
              <a:t>、</a:t>
            </a:r>
            <a:r>
              <a:rPr lang="ja-JP" altLang="en-US" sz="1200" dirty="0">
                <a:ea typeface="Meiryo" panose="020B0604030504040204" pitchFamily="34" charset="-128"/>
                <a:cs typeface="+mj-cs"/>
              </a:rPr>
              <a:t>働き方の多様化が、</a:t>
            </a:r>
            <a:r>
              <a:rPr lang="ja-jp" altLang="ja-JP" sz="1200" dirty="0">
                <a:ea typeface="Meiryo" panose="020B0604030504040204" pitchFamily="34" charset="-128"/>
                <a:cs typeface="+mj-cs"/>
              </a:rPr>
              <a:t>業界</a:t>
            </a:r>
            <a:r>
              <a:rPr lang="ja-JP" altLang="en-US" sz="1200" dirty="0">
                <a:ea typeface="Meiryo" panose="020B0604030504040204" pitchFamily="34" charset="-128"/>
                <a:cs typeface="+mj-cs"/>
              </a:rPr>
              <a:t>に</a:t>
            </a:r>
            <a:r>
              <a:rPr lang="ja-jp" sz="1200" dirty="0">
                <a:ea typeface="Meiryo" panose="020B0604030504040204" pitchFamily="34" charset="-128"/>
                <a:cs typeface="+mj-cs"/>
              </a:rPr>
              <a:t>どのような変化をもたらしているかを示す導入事例</a:t>
            </a:r>
          </a:p>
        </p:txBody>
      </p:sp>
      <p:sp>
        <p:nvSpPr>
          <p:cNvPr id="19" name="Title 5">
            <a:extLst>
              <a:ext uri="{FF2B5EF4-FFF2-40B4-BE49-F238E27FC236}">
                <a16:creationId xmlns:a16="http://schemas.microsoft.com/office/drawing/2014/main" id="{8C69BA75-59E3-F8C5-3FBD-957960D56FDD}"/>
              </a:ext>
            </a:extLst>
          </p:cNvPr>
          <p:cNvSpPr txBox="1">
            <a:spLocks/>
          </p:cNvSpPr>
          <p:nvPr/>
        </p:nvSpPr>
        <p:spPr>
          <a:xfrm>
            <a:off x="5605590" y="2337236"/>
            <a:ext cx="2980427"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a:spcBef>
                <a:spcPct val="0"/>
              </a:spcBef>
            </a:pPr>
            <a:r>
              <a:rPr lang="ja-jp" sz="1200" dirty="0">
                <a:ea typeface="Meiryo" panose="020B0604030504040204" pitchFamily="34" charset="-128"/>
                <a:cs typeface="+mj-cs"/>
              </a:rPr>
              <a:t>製造業が直面している</a:t>
            </a:r>
            <a:r>
              <a:rPr lang="ja-JP" altLang="en-US" sz="1200" dirty="0">
                <a:ea typeface="Meiryo" panose="020B0604030504040204" pitchFamily="34" charset="-128"/>
                <a:cs typeface="+mj-cs"/>
              </a:rPr>
              <a:t>課題と改善・解決に向けた方法</a:t>
            </a:r>
          </a:p>
        </p:txBody>
      </p:sp>
      <p:sp>
        <p:nvSpPr>
          <p:cNvPr id="22" name="Title 5">
            <a:extLst>
              <a:ext uri="{FF2B5EF4-FFF2-40B4-BE49-F238E27FC236}">
                <a16:creationId xmlns:a16="http://schemas.microsoft.com/office/drawing/2014/main" id="{454EE08F-5519-D701-5479-1A9E591B2BE9}"/>
              </a:ext>
            </a:extLst>
          </p:cNvPr>
          <p:cNvSpPr txBox="1">
            <a:spLocks/>
          </p:cNvSpPr>
          <p:nvPr/>
        </p:nvSpPr>
        <p:spPr>
          <a:xfrm>
            <a:off x="5605590" y="3206850"/>
            <a:ext cx="2867663"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ea typeface="Meiryo" panose="020B0604030504040204" pitchFamily="34" charset="-128"/>
                <a:cs typeface="+mj-cs"/>
              </a:rPr>
              <a:t>ジェネレーティブ AI が</a:t>
            </a:r>
            <a:r>
              <a:rPr lang="ja-JP" altLang="en-US" sz="1200" dirty="0">
                <a:ea typeface="Meiryo" panose="020B0604030504040204" pitchFamily="34" charset="-128"/>
                <a:cs typeface="+mj-cs"/>
              </a:rPr>
              <a:t>、</a:t>
            </a:r>
            <a:r>
              <a:rPr lang="ja-jp" sz="1200" dirty="0">
                <a:ea typeface="Meiryo" panose="020B0604030504040204" pitchFamily="34" charset="-128"/>
                <a:cs typeface="+mj-cs"/>
              </a:rPr>
              <a:t>機械エンジニアリングと製造エンジニアリングの両方にもたらす影響</a:t>
            </a:r>
          </a:p>
        </p:txBody>
      </p:sp>
      <p:sp>
        <p:nvSpPr>
          <p:cNvPr id="12" name="Title 5">
            <a:extLst>
              <a:ext uri="{FF2B5EF4-FFF2-40B4-BE49-F238E27FC236}">
                <a16:creationId xmlns:a16="http://schemas.microsoft.com/office/drawing/2014/main" id="{F1AB7E00-AC83-C14A-47E2-EA6D4F2C98C3}"/>
              </a:ext>
            </a:extLst>
          </p:cNvPr>
          <p:cNvSpPr txBox="1">
            <a:spLocks/>
          </p:cNvSpPr>
          <p:nvPr/>
        </p:nvSpPr>
        <p:spPr>
          <a:xfrm>
            <a:off x="1181100" y="3438746"/>
            <a:ext cx="3169920" cy="1338828"/>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a:spcBef>
                <a:spcPct val="0"/>
              </a:spcBef>
              <a:spcAft>
                <a:spcPts val="600"/>
              </a:spcAft>
            </a:pPr>
            <a:r>
              <a:rPr lang="ja-jp" sz="1200" dirty="0">
                <a:ea typeface="Meiryo" panose="020B0604030504040204" pitchFamily="34" charset="-128"/>
                <a:cs typeface="+mj-cs"/>
              </a:rPr>
              <a:t>製造業における</a:t>
            </a:r>
            <a:r>
              <a:rPr lang="ja-JP" altLang="en-US" sz="1200" dirty="0">
                <a:ea typeface="Meiryo" panose="020B0604030504040204" pitchFamily="34" charset="-128"/>
                <a:cs typeface="+mj-cs"/>
              </a:rPr>
              <a:t>主な </a:t>
            </a:r>
            <a:r>
              <a:rPr lang="en-US" altLang="ja-JP" sz="1200" dirty="0">
                <a:ea typeface="Meiryo" panose="020B0604030504040204" pitchFamily="34" charset="-128"/>
                <a:cs typeface="+mj-cs"/>
              </a:rPr>
              <a:t>3 </a:t>
            </a:r>
            <a:r>
              <a:rPr lang="ja-JP" altLang="en-US" sz="1200" dirty="0">
                <a:ea typeface="Meiryo" panose="020B0604030504040204" pitchFamily="34" charset="-128"/>
                <a:cs typeface="+mj-cs"/>
              </a:rPr>
              <a:t>つの役割が、</a:t>
            </a:r>
            <a:r>
              <a:rPr lang="ja-jp" sz="1200" dirty="0">
                <a:ea typeface="Meiryo" panose="020B0604030504040204" pitchFamily="34" charset="-128"/>
                <a:cs typeface="+mj-cs"/>
              </a:rPr>
              <a:t>インダストリー 4.0 とデジタル時代のニーズにどのように適応しているか</a:t>
            </a:r>
          </a:p>
          <a:p>
            <a:pPr marL="171450" lvl="1" indent="-171450" defTabSz="685800" rtl="0">
              <a:spcBef>
                <a:spcPct val="0"/>
              </a:spcBef>
              <a:spcAft>
                <a:spcPts val="600"/>
              </a:spcAft>
              <a:buClr>
                <a:schemeClr val="tx2"/>
              </a:buClr>
              <a:buFont typeface="Wingdings 2" panose="05020102010507070707" pitchFamily="18" charset="2"/>
              <a:buChar char=""/>
            </a:pPr>
            <a:r>
              <a:rPr lang="ja-jp" sz="1200" dirty="0">
                <a:ea typeface="Meiryo" panose="020B0604030504040204" pitchFamily="34" charset="-128"/>
                <a:cs typeface="+mj-cs"/>
              </a:rPr>
              <a:t>機械エンジニア</a:t>
            </a:r>
          </a:p>
          <a:p>
            <a:pPr marL="171450" lvl="1" indent="-171450" defTabSz="685800" rtl="0">
              <a:spcBef>
                <a:spcPct val="0"/>
              </a:spcBef>
              <a:spcAft>
                <a:spcPts val="600"/>
              </a:spcAft>
              <a:buClr>
                <a:schemeClr val="tx2"/>
              </a:buClr>
              <a:buFont typeface="Wingdings 2" panose="05020102010507070707" pitchFamily="18" charset="2"/>
              <a:buChar char=""/>
            </a:pPr>
            <a:r>
              <a:rPr lang="ja-jp" sz="1200" dirty="0">
                <a:ea typeface="Meiryo" panose="020B0604030504040204" pitchFamily="34" charset="-128"/>
                <a:cs typeface="+mj-cs"/>
              </a:rPr>
              <a:t>製造/生産エンジニア</a:t>
            </a:r>
          </a:p>
          <a:p>
            <a:pPr marL="171450" lvl="1" indent="-171450" defTabSz="685800" rtl="0">
              <a:spcBef>
                <a:spcPct val="0"/>
              </a:spcBef>
              <a:spcAft>
                <a:spcPts val="600"/>
              </a:spcAft>
              <a:buClr>
                <a:schemeClr val="tx2"/>
              </a:buClr>
              <a:buFont typeface="Wingdings 2" panose="05020102010507070707" pitchFamily="18" charset="2"/>
              <a:buChar char=""/>
            </a:pPr>
            <a:r>
              <a:rPr lang="ja-jp" sz="1200" dirty="0">
                <a:ea typeface="Meiryo" panose="020B0604030504040204" pitchFamily="34" charset="-128"/>
                <a:cs typeface="+mj-cs"/>
              </a:rPr>
              <a:t>CNC 機械オペレーター </a:t>
            </a:r>
          </a:p>
        </p:txBody>
      </p:sp>
      <p:sp>
        <p:nvSpPr>
          <p:cNvPr id="31" name="Title 5">
            <a:extLst>
              <a:ext uri="{FF2B5EF4-FFF2-40B4-BE49-F238E27FC236}">
                <a16:creationId xmlns:a16="http://schemas.microsoft.com/office/drawing/2014/main" id="{FF27C351-1A1F-D938-7432-EC7519DE1B82}"/>
              </a:ext>
            </a:extLst>
          </p:cNvPr>
          <p:cNvSpPr txBox="1">
            <a:spLocks/>
          </p:cNvSpPr>
          <p:nvPr/>
        </p:nvSpPr>
        <p:spPr>
          <a:xfrm>
            <a:off x="5605590" y="4168795"/>
            <a:ext cx="3169920"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ea typeface="Meiryo" panose="020B0604030504040204" pitchFamily="34" charset="-128"/>
                <a:cs typeface="+mj-cs"/>
              </a:rPr>
              <a:t>将来のエンジニアに求められるスキルが、</a:t>
            </a:r>
            <a:br>
              <a:rPr lang="en-US" altLang="ja-JP" sz="1200" dirty="0">
                <a:ea typeface="Meiryo" panose="020B0604030504040204" pitchFamily="34" charset="-128"/>
                <a:cs typeface="+mj-cs"/>
              </a:rPr>
            </a:br>
            <a:r>
              <a:rPr lang="ja-jp" sz="1200" dirty="0">
                <a:ea typeface="Meiryo" panose="020B0604030504040204" pitchFamily="34" charset="-128"/>
                <a:cs typeface="+mj-cs"/>
              </a:rPr>
              <a:t>インダストリー 4.0 によってど</a:t>
            </a:r>
            <a:r>
              <a:rPr lang="ja-JP" altLang="en-US" sz="1200" dirty="0">
                <a:ea typeface="Meiryo" panose="020B0604030504040204" pitchFamily="34" charset="-128"/>
                <a:cs typeface="+mj-cs"/>
              </a:rPr>
              <a:t>のように</a:t>
            </a:r>
            <a:endParaRPr lang="en-US" altLang="ja-JP" sz="1200" dirty="0">
              <a:ea typeface="Meiryo" panose="020B0604030504040204" pitchFamily="34" charset="-128"/>
              <a:cs typeface="+mj-cs"/>
            </a:endParaRPr>
          </a:p>
          <a:p>
            <a:pPr marL="0" lvl="1" defTabSz="685800" rtl="0">
              <a:spcBef>
                <a:spcPct val="0"/>
              </a:spcBef>
            </a:pPr>
            <a:r>
              <a:rPr lang="ja-jp" sz="1200" dirty="0">
                <a:ea typeface="Meiryo" panose="020B0604030504040204" pitchFamily="34" charset="-128"/>
                <a:cs typeface="+mj-cs"/>
              </a:rPr>
              <a:t>変化するかについてのエンジニアの考察 </a:t>
            </a:r>
          </a:p>
        </p:txBody>
      </p:sp>
      <p:cxnSp>
        <p:nvCxnSpPr>
          <p:cNvPr id="60" name="Straight Connector 59">
            <a:extLst>
              <a:ext uri="{FF2B5EF4-FFF2-40B4-BE49-F238E27FC236}">
                <a16:creationId xmlns:a16="http://schemas.microsoft.com/office/drawing/2014/main" id="{A4F6F12D-5757-01ED-0C89-388DECFB48D8}"/>
              </a:ext>
            </a:extLst>
          </p:cNvPr>
          <p:cNvCxnSpPr>
            <a:cxnSpLocks/>
          </p:cNvCxnSpPr>
          <p:nvPr/>
        </p:nvCxnSpPr>
        <p:spPr>
          <a:xfrm>
            <a:off x="4794377" y="3964823"/>
            <a:ext cx="3981133"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617A13A2-EE31-E92E-CEC9-CCE428AF238C}"/>
              </a:ext>
            </a:extLst>
          </p:cNvPr>
          <p:cNvGrpSpPr/>
          <p:nvPr/>
        </p:nvGrpSpPr>
        <p:grpSpPr>
          <a:xfrm>
            <a:off x="369887" y="1190624"/>
            <a:ext cx="668337" cy="668337"/>
            <a:chOff x="369887" y="1190624"/>
            <a:chExt cx="668337" cy="668337"/>
          </a:xfrm>
        </p:grpSpPr>
        <p:sp>
          <p:nvSpPr>
            <p:cNvPr id="4" name="Oval 3">
              <a:extLst>
                <a:ext uri="{FF2B5EF4-FFF2-40B4-BE49-F238E27FC236}">
                  <a16:creationId xmlns:a16="http://schemas.microsoft.com/office/drawing/2014/main" id="{833094D6-8350-6EC6-E179-5F030BC42E07}"/>
                </a:ext>
              </a:extLst>
            </p:cNvPr>
            <p:cNvSpPr/>
            <p:nvPr/>
          </p:nvSpPr>
          <p:spPr>
            <a:xfrm>
              <a:off x="369887" y="1190624"/>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64" name="Graphic 249">
              <a:extLst>
                <a:ext uri="{FF2B5EF4-FFF2-40B4-BE49-F238E27FC236}">
                  <a16:creationId xmlns:a16="http://schemas.microsoft.com/office/drawing/2014/main" id="{80FA1E7A-C6C9-0D96-5E7D-CDF8973DD917}"/>
                </a:ext>
              </a:extLst>
            </p:cNvPr>
            <p:cNvGrpSpPr>
              <a:grpSpLocks noChangeAspect="1"/>
            </p:cNvGrpSpPr>
            <p:nvPr/>
          </p:nvGrpSpPr>
          <p:grpSpPr>
            <a:xfrm>
              <a:off x="557982" y="1387632"/>
              <a:ext cx="292147" cy="274320"/>
              <a:chOff x="4245292" y="2265044"/>
              <a:chExt cx="652462" cy="613410"/>
            </a:xfrm>
            <a:solidFill>
              <a:schemeClr val="tx1"/>
            </a:solidFill>
          </p:grpSpPr>
          <p:sp>
            <p:nvSpPr>
              <p:cNvPr id="65" name="Freeform 252">
                <a:extLst>
                  <a:ext uri="{FF2B5EF4-FFF2-40B4-BE49-F238E27FC236}">
                    <a16:creationId xmlns:a16="http://schemas.microsoft.com/office/drawing/2014/main" id="{E604EF45-2794-667E-4D6D-E395A1E8B65E}"/>
                  </a:ext>
                </a:extLst>
              </p:cNvPr>
              <p:cNvSpPr/>
              <p:nvPr/>
            </p:nvSpPr>
            <p:spPr>
              <a:xfrm>
                <a:off x="4245292" y="2265044"/>
                <a:ext cx="652462" cy="22860"/>
              </a:xfrm>
              <a:custGeom>
                <a:avLst/>
                <a:gdLst>
                  <a:gd name="connsiteX0" fmla="*/ 641985 w 652462"/>
                  <a:gd name="connsiteY0" fmla="*/ 0 h 22860"/>
                  <a:gd name="connsiteX1" fmla="*/ 11430 w 652462"/>
                  <a:gd name="connsiteY1" fmla="*/ 0 h 22860"/>
                  <a:gd name="connsiteX2" fmla="*/ 0 w 652462"/>
                  <a:gd name="connsiteY2" fmla="*/ 11430 h 22860"/>
                  <a:gd name="connsiteX3" fmla="*/ 11430 w 652462"/>
                  <a:gd name="connsiteY3" fmla="*/ 22860 h 22860"/>
                  <a:gd name="connsiteX4" fmla="*/ 641033 w 652462"/>
                  <a:gd name="connsiteY4" fmla="*/ 22860 h 22860"/>
                  <a:gd name="connsiteX5" fmla="*/ 652462 w 652462"/>
                  <a:gd name="connsiteY5" fmla="*/ 11430 h 22860"/>
                  <a:gd name="connsiteX6" fmla="*/ 641985 w 652462"/>
                  <a:gd name="connsiteY6" fmla="*/ 0 h 2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22860">
                    <a:moveTo>
                      <a:pt x="641985" y="0"/>
                    </a:moveTo>
                    <a:lnTo>
                      <a:pt x="11430" y="0"/>
                    </a:lnTo>
                    <a:cubicBezTo>
                      <a:pt x="4763" y="0"/>
                      <a:pt x="0" y="5715"/>
                      <a:pt x="0" y="11430"/>
                    </a:cubicBezTo>
                    <a:cubicBezTo>
                      <a:pt x="0" y="17145"/>
                      <a:pt x="5715" y="22860"/>
                      <a:pt x="11430" y="22860"/>
                    </a:cubicBezTo>
                    <a:lnTo>
                      <a:pt x="641033" y="22860"/>
                    </a:lnTo>
                    <a:cubicBezTo>
                      <a:pt x="647700" y="22860"/>
                      <a:pt x="652462" y="17145"/>
                      <a:pt x="652462" y="11430"/>
                    </a:cubicBezTo>
                    <a:cubicBezTo>
                      <a:pt x="652462" y="5715"/>
                      <a:pt x="648653" y="0"/>
                      <a:pt x="641985"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6" name="Freeform 253">
                <a:extLst>
                  <a:ext uri="{FF2B5EF4-FFF2-40B4-BE49-F238E27FC236}">
                    <a16:creationId xmlns:a16="http://schemas.microsoft.com/office/drawing/2014/main" id="{FD55C6E9-0013-8B15-94CE-8A352F8EBBE0}"/>
                  </a:ext>
                </a:extLst>
              </p:cNvPr>
              <p:cNvSpPr/>
              <p:nvPr/>
            </p:nvSpPr>
            <p:spPr>
              <a:xfrm>
                <a:off x="4275193" y="2305050"/>
                <a:ext cx="593613" cy="572452"/>
              </a:xfrm>
              <a:custGeom>
                <a:avLst/>
                <a:gdLst>
                  <a:gd name="connsiteX0" fmla="*/ 577794 w 593613"/>
                  <a:gd name="connsiteY0" fmla="*/ 458153 h 572452"/>
                  <a:gd name="connsiteX1" fmla="*/ 348242 w 593613"/>
                  <a:gd name="connsiteY1" fmla="*/ 532448 h 572452"/>
                  <a:gd name="connsiteX2" fmla="*/ 380627 w 593613"/>
                  <a:gd name="connsiteY2" fmla="*/ 503873 h 572452"/>
                  <a:gd name="connsiteX3" fmla="*/ 381579 w 593613"/>
                  <a:gd name="connsiteY3" fmla="*/ 486728 h 572452"/>
                  <a:gd name="connsiteX4" fmla="*/ 364434 w 593613"/>
                  <a:gd name="connsiteY4" fmla="*/ 485775 h 572452"/>
                  <a:gd name="connsiteX5" fmla="*/ 309189 w 593613"/>
                  <a:gd name="connsiteY5" fmla="*/ 534353 h 572452"/>
                  <a:gd name="connsiteX6" fmla="*/ 309189 w 593613"/>
                  <a:gd name="connsiteY6" fmla="*/ 288608 h 572452"/>
                  <a:gd name="connsiteX7" fmla="*/ 316809 w 593613"/>
                  <a:gd name="connsiteY7" fmla="*/ 288608 h 572452"/>
                  <a:gd name="connsiteX8" fmla="*/ 325382 w 593613"/>
                  <a:gd name="connsiteY8" fmla="*/ 284798 h 572452"/>
                  <a:gd name="connsiteX9" fmla="*/ 375864 w 593613"/>
                  <a:gd name="connsiteY9" fmla="*/ 234315 h 572452"/>
                  <a:gd name="connsiteX10" fmla="*/ 379674 w 593613"/>
                  <a:gd name="connsiteY10" fmla="*/ 225743 h 572452"/>
                  <a:gd name="connsiteX11" fmla="*/ 379674 w 593613"/>
                  <a:gd name="connsiteY11" fmla="*/ 186690 h 572452"/>
                  <a:gd name="connsiteX12" fmla="*/ 398724 w 593613"/>
                  <a:gd name="connsiteY12" fmla="*/ 186690 h 572452"/>
                  <a:gd name="connsiteX13" fmla="*/ 410154 w 593613"/>
                  <a:gd name="connsiteY13" fmla="*/ 175260 h 572452"/>
                  <a:gd name="connsiteX14" fmla="*/ 410154 w 593613"/>
                  <a:gd name="connsiteY14" fmla="*/ 23813 h 572452"/>
                  <a:gd name="connsiteX15" fmla="*/ 438729 w 593613"/>
                  <a:gd name="connsiteY15" fmla="*/ 23813 h 572452"/>
                  <a:gd name="connsiteX16" fmla="*/ 450159 w 593613"/>
                  <a:gd name="connsiteY16" fmla="*/ 12382 h 572452"/>
                  <a:gd name="connsiteX17" fmla="*/ 438729 w 593613"/>
                  <a:gd name="connsiteY17" fmla="*/ 0 h 572452"/>
                  <a:gd name="connsiteX18" fmla="*/ 154884 w 593613"/>
                  <a:gd name="connsiteY18" fmla="*/ 0 h 572452"/>
                  <a:gd name="connsiteX19" fmla="*/ 143454 w 593613"/>
                  <a:gd name="connsiteY19" fmla="*/ 11430 h 572452"/>
                  <a:gd name="connsiteX20" fmla="*/ 154884 w 593613"/>
                  <a:gd name="connsiteY20" fmla="*/ 22860 h 572452"/>
                  <a:gd name="connsiteX21" fmla="*/ 183459 w 593613"/>
                  <a:gd name="connsiteY21" fmla="*/ 22860 h 572452"/>
                  <a:gd name="connsiteX22" fmla="*/ 183459 w 593613"/>
                  <a:gd name="connsiteY22" fmla="*/ 173355 h 572452"/>
                  <a:gd name="connsiteX23" fmla="*/ 194889 w 593613"/>
                  <a:gd name="connsiteY23" fmla="*/ 184785 h 572452"/>
                  <a:gd name="connsiteX24" fmla="*/ 213939 w 593613"/>
                  <a:gd name="connsiteY24" fmla="*/ 184785 h 572452"/>
                  <a:gd name="connsiteX25" fmla="*/ 213939 w 593613"/>
                  <a:gd name="connsiteY25" fmla="*/ 223838 h 572452"/>
                  <a:gd name="connsiteX26" fmla="*/ 217749 w 593613"/>
                  <a:gd name="connsiteY26" fmla="*/ 232410 h 572452"/>
                  <a:gd name="connsiteX27" fmla="*/ 268232 w 593613"/>
                  <a:gd name="connsiteY27" fmla="*/ 282893 h 572452"/>
                  <a:gd name="connsiteX28" fmla="*/ 276804 w 593613"/>
                  <a:gd name="connsiteY28" fmla="*/ 286703 h 572452"/>
                  <a:gd name="connsiteX29" fmla="*/ 284424 w 593613"/>
                  <a:gd name="connsiteY29" fmla="*/ 286703 h 572452"/>
                  <a:gd name="connsiteX30" fmla="*/ 284424 w 593613"/>
                  <a:gd name="connsiteY30" fmla="*/ 533400 h 572452"/>
                  <a:gd name="connsiteX31" fmla="*/ 229179 w 593613"/>
                  <a:gd name="connsiteY31" fmla="*/ 485775 h 572452"/>
                  <a:gd name="connsiteX32" fmla="*/ 212034 w 593613"/>
                  <a:gd name="connsiteY32" fmla="*/ 486728 h 572452"/>
                  <a:gd name="connsiteX33" fmla="*/ 212987 w 593613"/>
                  <a:gd name="connsiteY33" fmla="*/ 503873 h 572452"/>
                  <a:gd name="connsiteX34" fmla="*/ 245372 w 593613"/>
                  <a:gd name="connsiteY34" fmla="*/ 532448 h 572452"/>
                  <a:gd name="connsiteX35" fmla="*/ 15819 w 593613"/>
                  <a:gd name="connsiteY35" fmla="*/ 458153 h 572452"/>
                  <a:gd name="connsiteX36" fmla="*/ 579 w 593613"/>
                  <a:gd name="connsiteY36" fmla="*/ 465773 h 572452"/>
                  <a:gd name="connsiteX37" fmla="*/ 8199 w 593613"/>
                  <a:gd name="connsiteY37" fmla="*/ 481013 h 572452"/>
                  <a:gd name="connsiteX38" fmla="*/ 222512 w 593613"/>
                  <a:gd name="connsiteY38" fmla="*/ 549593 h 572452"/>
                  <a:gd name="connsiteX39" fmla="*/ 113927 w 593613"/>
                  <a:gd name="connsiteY39" fmla="*/ 549593 h 572452"/>
                  <a:gd name="connsiteX40" fmla="*/ 102497 w 593613"/>
                  <a:gd name="connsiteY40" fmla="*/ 561023 h 572452"/>
                  <a:gd name="connsiteX41" fmla="*/ 113927 w 593613"/>
                  <a:gd name="connsiteY41" fmla="*/ 572453 h 572452"/>
                  <a:gd name="connsiteX42" fmla="*/ 469209 w 593613"/>
                  <a:gd name="connsiteY42" fmla="*/ 572453 h 572452"/>
                  <a:gd name="connsiteX43" fmla="*/ 480639 w 593613"/>
                  <a:gd name="connsiteY43" fmla="*/ 561023 h 572452"/>
                  <a:gd name="connsiteX44" fmla="*/ 469209 w 593613"/>
                  <a:gd name="connsiteY44" fmla="*/ 549593 h 572452"/>
                  <a:gd name="connsiteX45" fmla="*/ 371102 w 593613"/>
                  <a:gd name="connsiteY45" fmla="*/ 549593 h 572452"/>
                  <a:gd name="connsiteX46" fmla="*/ 585414 w 593613"/>
                  <a:gd name="connsiteY46" fmla="*/ 481013 h 572452"/>
                  <a:gd name="connsiteX47" fmla="*/ 593034 w 593613"/>
                  <a:gd name="connsiteY47" fmla="*/ 465773 h 572452"/>
                  <a:gd name="connsiteX48" fmla="*/ 577794 w 593613"/>
                  <a:gd name="connsiteY48" fmla="*/ 458153 h 572452"/>
                  <a:gd name="connsiteX49" fmla="*/ 207272 w 593613"/>
                  <a:gd name="connsiteY49" fmla="*/ 162877 h 572452"/>
                  <a:gd name="connsiteX50" fmla="*/ 207272 w 593613"/>
                  <a:gd name="connsiteY50" fmla="*/ 145733 h 572452"/>
                  <a:gd name="connsiteX51" fmla="*/ 386342 w 593613"/>
                  <a:gd name="connsiteY51" fmla="*/ 145733 h 572452"/>
                  <a:gd name="connsiteX52" fmla="*/ 386342 w 593613"/>
                  <a:gd name="connsiteY52" fmla="*/ 162877 h 572452"/>
                  <a:gd name="connsiteX53" fmla="*/ 367292 w 593613"/>
                  <a:gd name="connsiteY53" fmla="*/ 162877 h 572452"/>
                  <a:gd name="connsiteX54" fmla="*/ 306332 w 593613"/>
                  <a:gd name="connsiteY54" fmla="*/ 162877 h 572452"/>
                  <a:gd name="connsiteX55" fmla="*/ 287282 w 593613"/>
                  <a:gd name="connsiteY55" fmla="*/ 162877 h 572452"/>
                  <a:gd name="connsiteX56" fmla="*/ 226322 w 593613"/>
                  <a:gd name="connsiteY56" fmla="*/ 162877 h 572452"/>
                  <a:gd name="connsiteX57" fmla="*/ 207272 w 593613"/>
                  <a:gd name="connsiteY57" fmla="*/ 162877 h 572452"/>
                  <a:gd name="connsiteX58" fmla="*/ 354909 w 593613"/>
                  <a:gd name="connsiteY58" fmla="*/ 220980 h 572452"/>
                  <a:gd name="connsiteX59" fmla="*/ 317762 w 593613"/>
                  <a:gd name="connsiteY59" fmla="*/ 258127 h 572452"/>
                  <a:gd name="connsiteX60" fmla="*/ 317762 w 593613"/>
                  <a:gd name="connsiteY60" fmla="*/ 186690 h 572452"/>
                  <a:gd name="connsiteX61" fmla="*/ 354909 w 593613"/>
                  <a:gd name="connsiteY61" fmla="*/ 186690 h 572452"/>
                  <a:gd name="connsiteX62" fmla="*/ 354909 w 593613"/>
                  <a:gd name="connsiteY62" fmla="*/ 220980 h 572452"/>
                  <a:gd name="connsiteX63" fmla="*/ 386342 w 593613"/>
                  <a:gd name="connsiteY63" fmla="*/ 23813 h 572452"/>
                  <a:gd name="connsiteX64" fmla="*/ 386342 w 593613"/>
                  <a:gd name="connsiteY64" fmla="*/ 121920 h 572452"/>
                  <a:gd name="connsiteX65" fmla="*/ 207272 w 593613"/>
                  <a:gd name="connsiteY65" fmla="*/ 121920 h 572452"/>
                  <a:gd name="connsiteX66" fmla="*/ 207272 w 593613"/>
                  <a:gd name="connsiteY66" fmla="*/ 23813 h 572452"/>
                  <a:gd name="connsiteX67" fmla="*/ 386342 w 593613"/>
                  <a:gd name="connsiteY67" fmla="*/ 23813 h 572452"/>
                  <a:gd name="connsiteX68" fmla="*/ 275852 w 593613"/>
                  <a:gd name="connsiteY68" fmla="*/ 258127 h 572452"/>
                  <a:gd name="connsiteX69" fmla="*/ 238704 w 593613"/>
                  <a:gd name="connsiteY69" fmla="*/ 220980 h 572452"/>
                  <a:gd name="connsiteX70" fmla="*/ 238704 w 593613"/>
                  <a:gd name="connsiteY70" fmla="*/ 186690 h 572452"/>
                  <a:gd name="connsiteX71" fmla="*/ 275852 w 593613"/>
                  <a:gd name="connsiteY71" fmla="*/ 186690 h 572452"/>
                  <a:gd name="connsiteX72" fmla="*/ 275852 w 593613"/>
                  <a:gd name="connsiteY72" fmla="*/ 258127 h 57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93613" h="572452">
                    <a:moveTo>
                      <a:pt x="577794" y="458153"/>
                    </a:moveTo>
                    <a:lnTo>
                      <a:pt x="348242" y="532448"/>
                    </a:lnTo>
                    <a:lnTo>
                      <a:pt x="380627" y="503873"/>
                    </a:lnTo>
                    <a:cubicBezTo>
                      <a:pt x="385389" y="499110"/>
                      <a:pt x="386342" y="492442"/>
                      <a:pt x="381579" y="486728"/>
                    </a:cubicBezTo>
                    <a:cubicBezTo>
                      <a:pt x="376817" y="481965"/>
                      <a:pt x="370149" y="481013"/>
                      <a:pt x="364434" y="485775"/>
                    </a:cubicBezTo>
                    <a:lnTo>
                      <a:pt x="309189" y="534353"/>
                    </a:lnTo>
                    <a:lnTo>
                      <a:pt x="309189" y="288608"/>
                    </a:lnTo>
                    <a:lnTo>
                      <a:pt x="316809" y="288608"/>
                    </a:lnTo>
                    <a:cubicBezTo>
                      <a:pt x="319667" y="288608"/>
                      <a:pt x="322524" y="287655"/>
                      <a:pt x="325382" y="284798"/>
                    </a:cubicBezTo>
                    <a:lnTo>
                      <a:pt x="375864" y="234315"/>
                    </a:lnTo>
                    <a:cubicBezTo>
                      <a:pt x="377769" y="232410"/>
                      <a:pt x="379674" y="228600"/>
                      <a:pt x="379674" y="225743"/>
                    </a:cubicBezTo>
                    <a:lnTo>
                      <a:pt x="379674" y="186690"/>
                    </a:lnTo>
                    <a:lnTo>
                      <a:pt x="398724" y="186690"/>
                    </a:lnTo>
                    <a:cubicBezTo>
                      <a:pt x="405392" y="186690"/>
                      <a:pt x="410154" y="180975"/>
                      <a:pt x="410154" y="175260"/>
                    </a:cubicBezTo>
                    <a:lnTo>
                      <a:pt x="410154" y="23813"/>
                    </a:lnTo>
                    <a:lnTo>
                      <a:pt x="438729" y="23813"/>
                    </a:lnTo>
                    <a:cubicBezTo>
                      <a:pt x="445397" y="23813"/>
                      <a:pt x="450159" y="18098"/>
                      <a:pt x="450159" y="12382"/>
                    </a:cubicBezTo>
                    <a:cubicBezTo>
                      <a:pt x="450159" y="6668"/>
                      <a:pt x="445397" y="0"/>
                      <a:pt x="438729" y="0"/>
                    </a:cubicBezTo>
                    <a:lnTo>
                      <a:pt x="154884" y="0"/>
                    </a:lnTo>
                    <a:cubicBezTo>
                      <a:pt x="148217" y="0"/>
                      <a:pt x="143454" y="5715"/>
                      <a:pt x="143454" y="11430"/>
                    </a:cubicBezTo>
                    <a:cubicBezTo>
                      <a:pt x="143454" y="17145"/>
                      <a:pt x="149169" y="22860"/>
                      <a:pt x="154884" y="22860"/>
                    </a:cubicBezTo>
                    <a:lnTo>
                      <a:pt x="183459" y="22860"/>
                    </a:lnTo>
                    <a:lnTo>
                      <a:pt x="183459" y="173355"/>
                    </a:lnTo>
                    <a:cubicBezTo>
                      <a:pt x="183459" y="180023"/>
                      <a:pt x="189174" y="184785"/>
                      <a:pt x="194889" y="184785"/>
                    </a:cubicBezTo>
                    <a:lnTo>
                      <a:pt x="213939" y="184785"/>
                    </a:lnTo>
                    <a:lnTo>
                      <a:pt x="213939" y="223838"/>
                    </a:lnTo>
                    <a:cubicBezTo>
                      <a:pt x="213939" y="226695"/>
                      <a:pt x="214892" y="229552"/>
                      <a:pt x="217749" y="232410"/>
                    </a:cubicBezTo>
                    <a:lnTo>
                      <a:pt x="268232" y="282893"/>
                    </a:lnTo>
                    <a:cubicBezTo>
                      <a:pt x="270137" y="284798"/>
                      <a:pt x="273947" y="286703"/>
                      <a:pt x="276804" y="286703"/>
                    </a:cubicBezTo>
                    <a:lnTo>
                      <a:pt x="284424" y="286703"/>
                    </a:lnTo>
                    <a:lnTo>
                      <a:pt x="284424" y="533400"/>
                    </a:lnTo>
                    <a:lnTo>
                      <a:pt x="229179" y="485775"/>
                    </a:lnTo>
                    <a:cubicBezTo>
                      <a:pt x="224417" y="481013"/>
                      <a:pt x="216797" y="481965"/>
                      <a:pt x="212034" y="486728"/>
                    </a:cubicBezTo>
                    <a:cubicBezTo>
                      <a:pt x="207272" y="491490"/>
                      <a:pt x="208224" y="499110"/>
                      <a:pt x="212987" y="503873"/>
                    </a:cubicBezTo>
                    <a:lnTo>
                      <a:pt x="245372" y="532448"/>
                    </a:lnTo>
                    <a:lnTo>
                      <a:pt x="15819" y="458153"/>
                    </a:lnTo>
                    <a:cubicBezTo>
                      <a:pt x="9152" y="456248"/>
                      <a:pt x="2484" y="460058"/>
                      <a:pt x="579" y="465773"/>
                    </a:cubicBezTo>
                    <a:cubicBezTo>
                      <a:pt x="-1326" y="472440"/>
                      <a:pt x="1532" y="479108"/>
                      <a:pt x="8199" y="481013"/>
                    </a:cubicBezTo>
                    <a:lnTo>
                      <a:pt x="222512" y="549593"/>
                    </a:lnTo>
                    <a:lnTo>
                      <a:pt x="113927" y="549593"/>
                    </a:lnTo>
                    <a:cubicBezTo>
                      <a:pt x="107259" y="549593"/>
                      <a:pt x="102497" y="555308"/>
                      <a:pt x="102497" y="561023"/>
                    </a:cubicBezTo>
                    <a:cubicBezTo>
                      <a:pt x="102497" y="566738"/>
                      <a:pt x="108212" y="572453"/>
                      <a:pt x="113927" y="572453"/>
                    </a:cubicBezTo>
                    <a:lnTo>
                      <a:pt x="469209" y="572453"/>
                    </a:lnTo>
                    <a:cubicBezTo>
                      <a:pt x="475877" y="572453"/>
                      <a:pt x="480639" y="566738"/>
                      <a:pt x="480639" y="561023"/>
                    </a:cubicBezTo>
                    <a:cubicBezTo>
                      <a:pt x="480639" y="555308"/>
                      <a:pt x="474924" y="549593"/>
                      <a:pt x="469209" y="549593"/>
                    </a:cubicBezTo>
                    <a:lnTo>
                      <a:pt x="371102" y="549593"/>
                    </a:lnTo>
                    <a:lnTo>
                      <a:pt x="585414" y="481013"/>
                    </a:lnTo>
                    <a:cubicBezTo>
                      <a:pt x="592082" y="479108"/>
                      <a:pt x="594939" y="472440"/>
                      <a:pt x="593034" y="465773"/>
                    </a:cubicBezTo>
                    <a:cubicBezTo>
                      <a:pt x="590177" y="460058"/>
                      <a:pt x="583509" y="456248"/>
                      <a:pt x="577794" y="458153"/>
                    </a:cubicBezTo>
                    <a:close/>
                    <a:moveTo>
                      <a:pt x="207272" y="162877"/>
                    </a:moveTo>
                    <a:lnTo>
                      <a:pt x="207272" y="145733"/>
                    </a:lnTo>
                    <a:lnTo>
                      <a:pt x="386342" y="145733"/>
                    </a:lnTo>
                    <a:lnTo>
                      <a:pt x="386342" y="162877"/>
                    </a:lnTo>
                    <a:lnTo>
                      <a:pt x="367292" y="162877"/>
                    </a:lnTo>
                    <a:lnTo>
                      <a:pt x="306332" y="162877"/>
                    </a:lnTo>
                    <a:lnTo>
                      <a:pt x="287282" y="162877"/>
                    </a:lnTo>
                    <a:lnTo>
                      <a:pt x="226322" y="162877"/>
                    </a:lnTo>
                    <a:lnTo>
                      <a:pt x="207272" y="162877"/>
                    </a:lnTo>
                    <a:close/>
                    <a:moveTo>
                      <a:pt x="354909" y="220980"/>
                    </a:moveTo>
                    <a:lnTo>
                      <a:pt x="317762" y="258127"/>
                    </a:lnTo>
                    <a:lnTo>
                      <a:pt x="317762" y="186690"/>
                    </a:lnTo>
                    <a:lnTo>
                      <a:pt x="354909" y="186690"/>
                    </a:lnTo>
                    <a:lnTo>
                      <a:pt x="354909" y="220980"/>
                    </a:lnTo>
                    <a:close/>
                    <a:moveTo>
                      <a:pt x="386342" y="23813"/>
                    </a:moveTo>
                    <a:lnTo>
                      <a:pt x="386342" y="121920"/>
                    </a:lnTo>
                    <a:lnTo>
                      <a:pt x="207272" y="121920"/>
                    </a:lnTo>
                    <a:lnTo>
                      <a:pt x="207272" y="23813"/>
                    </a:lnTo>
                    <a:lnTo>
                      <a:pt x="386342" y="23813"/>
                    </a:lnTo>
                    <a:close/>
                    <a:moveTo>
                      <a:pt x="275852" y="258127"/>
                    </a:moveTo>
                    <a:lnTo>
                      <a:pt x="238704" y="220980"/>
                    </a:lnTo>
                    <a:lnTo>
                      <a:pt x="238704" y="186690"/>
                    </a:lnTo>
                    <a:lnTo>
                      <a:pt x="275852" y="186690"/>
                    </a:lnTo>
                    <a:lnTo>
                      <a:pt x="275852" y="25812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7" name="Freeform 254">
                <a:extLst>
                  <a:ext uri="{FF2B5EF4-FFF2-40B4-BE49-F238E27FC236}">
                    <a16:creationId xmlns:a16="http://schemas.microsoft.com/office/drawing/2014/main" id="{A15A2770-3F49-8718-3724-8F97126260C0}"/>
                  </a:ext>
                </a:extLst>
              </p:cNvPr>
              <p:cNvSpPr/>
              <p:nvPr/>
            </p:nvSpPr>
            <p:spPr>
              <a:xfrm>
                <a:off x="4661261" y="2719113"/>
                <a:ext cx="74842" cy="69806"/>
              </a:xfrm>
              <a:custGeom>
                <a:avLst/>
                <a:gdLst>
                  <a:gd name="connsiteX0" fmla="*/ 4084 w 74842"/>
                  <a:gd name="connsiteY0" fmla="*/ 48851 h 69806"/>
                  <a:gd name="connsiteX1" fmla="*/ 3131 w 74842"/>
                  <a:gd name="connsiteY1" fmla="*/ 65996 h 69806"/>
                  <a:gd name="connsiteX2" fmla="*/ 11704 w 74842"/>
                  <a:gd name="connsiteY2" fmla="*/ 69806 h 69806"/>
                  <a:gd name="connsiteX3" fmla="*/ 19324 w 74842"/>
                  <a:gd name="connsiteY3" fmla="*/ 66949 h 69806"/>
                  <a:gd name="connsiteX4" fmla="*/ 70759 w 74842"/>
                  <a:gd name="connsiteY4" fmla="*/ 21229 h 69806"/>
                  <a:gd name="connsiteX5" fmla="*/ 71711 w 74842"/>
                  <a:gd name="connsiteY5" fmla="*/ 4084 h 69806"/>
                  <a:gd name="connsiteX6" fmla="*/ 54566 w 74842"/>
                  <a:gd name="connsiteY6" fmla="*/ 3131 h 69806"/>
                  <a:gd name="connsiteX7" fmla="*/ 4084 w 74842"/>
                  <a:gd name="connsiteY7" fmla="*/ 48851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842" h="69806">
                    <a:moveTo>
                      <a:pt x="4084" y="48851"/>
                    </a:moveTo>
                    <a:cubicBezTo>
                      <a:pt x="-679" y="53614"/>
                      <a:pt x="-1631" y="60281"/>
                      <a:pt x="3131" y="65996"/>
                    </a:cubicBezTo>
                    <a:cubicBezTo>
                      <a:pt x="5036" y="68854"/>
                      <a:pt x="8846" y="69806"/>
                      <a:pt x="11704" y="69806"/>
                    </a:cubicBezTo>
                    <a:cubicBezTo>
                      <a:pt x="14561" y="69806"/>
                      <a:pt x="17419" y="68854"/>
                      <a:pt x="19324" y="66949"/>
                    </a:cubicBezTo>
                    <a:lnTo>
                      <a:pt x="70759" y="21229"/>
                    </a:lnTo>
                    <a:cubicBezTo>
                      <a:pt x="75521" y="16466"/>
                      <a:pt x="76474" y="9799"/>
                      <a:pt x="71711" y="4084"/>
                    </a:cubicBezTo>
                    <a:cubicBezTo>
                      <a:pt x="66949" y="-679"/>
                      <a:pt x="60281" y="-1631"/>
                      <a:pt x="54566" y="3131"/>
                    </a:cubicBezTo>
                    <a:lnTo>
                      <a:pt x="4084" y="4885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8" name="Freeform 255">
                <a:extLst>
                  <a:ext uri="{FF2B5EF4-FFF2-40B4-BE49-F238E27FC236}">
                    <a16:creationId xmlns:a16="http://schemas.microsoft.com/office/drawing/2014/main" id="{D25F0248-545E-2882-8F04-14AA86447E1B}"/>
                  </a:ext>
                </a:extLst>
              </p:cNvPr>
              <p:cNvSpPr/>
              <p:nvPr/>
            </p:nvSpPr>
            <p:spPr>
              <a:xfrm>
                <a:off x="4405991" y="2719113"/>
                <a:ext cx="75794" cy="69806"/>
              </a:xfrm>
              <a:custGeom>
                <a:avLst/>
                <a:gdLst>
                  <a:gd name="connsiteX0" fmla="*/ 64091 w 75794"/>
                  <a:gd name="connsiteY0" fmla="*/ 69806 h 69806"/>
                  <a:gd name="connsiteX1" fmla="*/ 72664 w 75794"/>
                  <a:gd name="connsiteY1" fmla="*/ 65996 h 69806"/>
                  <a:gd name="connsiteX2" fmla="*/ 71711 w 75794"/>
                  <a:gd name="connsiteY2" fmla="*/ 48851 h 69806"/>
                  <a:gd name="connsiteX3" fmla="*/ 20276 w 75794"/>
                  <a:gd name="connsiteY3" fmla="*/ 3131 h 69806"/>
                  <a:gd name="connsiteX4" fmla="*/ 3131 w 75794"/>
                  <a:gd name="connsiteY4" fmla="*/ 4084 h 69806"/>
                  <a:gd name="connsiteX5" fmla="*/ 4084 w 75794"/>
                  <a:gd name="connsiteY5" fmla="*/ 21229 h 69806"/>
                  <a:gd name="connsiteX6" fmla="*/ 55519 w 75794"/>
                  <a:gd name="connsiteY6" fmla="*/ 66949 h 69806"/>
                  <a:gd name="connsiteX7" fmla="*/ 64091 w 75794"/>
                  <a:gd name="connsiteY7" fmla="*/ 69806 h 69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94" h="69806">
                    <a:moveTo>
                      <a:pt x="64091" y="69806"/>
                    </a:moveTo>
                    <a:cubicBezTo>
                      <a:pt x="66949" y="69806"/>
                      <a:pt x="70759" y="68854"/>
                      <a:pt x="72664" y="65996"/>
                    </a:cubicBezTo>
                    <a:cubicBezTo>
                      <a:pt x="77426" y="61234"/>
                      <a:pt x="76474" y="53614"/>
                      <a:pt x="71711" y="48851"/>
                    </a:cubicBezTo>
                    <a:lnTo>
                      <a:pt x="20276" y="3131"/>
                    </a:lnTo>
                    <a:cubicBezTo>
                      <a:pt x="15514" y="-1631"/>
                      <a:pt x="7894" y="-679"/>
                      <a:pt x="3131" y="4084"/>
                    </a:cubicBezTo>
                    <a:cubicBezTo>
                      <a:pt x="-1631" y="8846"/>
                      <a:pt x="-679" y="16466"/>
                      <a:pt x="4084" y="21229"/>
                    </a:cubicBezTo>
                    <a:lnTo>
                      <a:pt x="55519" y="66949"/>
                    </a:lnTo>
                    <a:cubicBezTo>
                      <a:pt x="58376" y="68854"/>
                      <a:pt x="61234" y="69806"/>
                      <a:pt x="64091" y="698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9" name="Freeform 256">
                <a:extLst>
                  <a:ext uri="{FF2B5EF4-FFF2-40B4-BE49-F238E27FC236}">
                    <a16:creationId xmlns:a16="http://schemas.microsoft.com/office/drawing/2014/main" id="{00DF1F57-DCAE-272F-432E-17EB1DBF6E40}"/>
                  </a:ext>
                </a:extLst>
              </p:cNvPr>
              <p:cNvSpPr/>
              <p:nvPr/>
            </p:nvSpPr>
            <p:spPr>
              <a:xfrm>
                <a:off x="4560570"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0" name="Freeform 257">
                <a:extLst>
                  <a:ext uri="{FF2B5EF4-FFF2-40B4-BE49-F238E27FC236}">
                    <a16:creationId xmlns:a16="http://schemas.microsoft.com/office/drawing/2014/main" id="{94D95B43-6B7B-868D-AB5A-480BA77633CA}"/>
                  </a:ext>
                </a:extLst>
              </p:cNvPr>
              <p:cNvSpPr/>
              <p:nvPr/>
            </p:nvSpPr>
            <p:spPr>
              <a:xfrm>
                <a:off x="4601527"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1" name="Freeform 258">
                <a:extLst>
                  <a:ext uri="{FF2B5EF4-FFF2-40B4-BE49-F238E27FC236}">
                    <a16:creationId xmlns:a16="http://schemas.microsoft.com/office/drawing/2014/main" id="{B7C1B10A-9831-FFE6-C772-C916BFACEC54}"/>
                  </a:ext>
                </a:extLst>
              </p:cNvPr>
              <p:cNvSpPr/>
              <p:nvPr/>
            </p:nvSpPr>
            <p:spPr>
              <a:xfrm>
                <a:off x="4519612" y="238696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2" name="Freeform 259">
                <a:extLst>
                  <a:ext uri="{FF2B5EF4-FFF2-40B4-BE49-F238E27FC236}">
                    <a16:creationId xmlns:a16="http://schemas.microsoft.com/office/drawing/2014/main" id="{5E13D57B-3FBC-C8A2-8B18-F639B5BF67D8}"/>
                  </a:ext>
                </a:extLst>
              </p:cNvPr>
              <p:cNvSpPr/>
              <p:nvPr/>
            </p:nvSpPr>
            <p:spPr>
              <a:xfrm>
                <a:off x="4769167"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260">
                <a:extLst>
                  <a:ext uri="{FF2B5EF4-FFF2-40B4-BE49-F238E27FC236}">
                    <a16:creationId xmlns:a16="http://schemas.microsoft.com/office/drawing/2014/main" id="{CA4B3689-B207-EF4E-F276-7E4EE460A3B4}"/>
                  </a:ext>
                </a:extLst>
              </p:cNvPr>
              <p:cNvSpPr/>
              <p:nvPr/>
            </p:nvSpPr>
            <p:spPr>
              <a:xfrm>
                <a:off x="480536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283">
                <a:extLst>
                  <a:ext uri="{FF2B5EF4-FFF2-40B4-BE49-F238E27FC236}">
                    <a16:creationId xmlns:a16="http://schemas.microsoft.com/office/drawing/2014/main" id="{0A981626-1E4B-4C09-2FA2-2FB7E4E511CD}"/>
                  </a:ext>
                </a:extLst>
              </p:cNvPr>
              <p:cNvSpPr/>
              <p:nvPr/>
            </p:nvSpPr>
            <p:spPr>
              <a:xfrm>
                <a:off x="4341495"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5" name="Freeform 284">
                <a:extLst>
                  <a:ext uri="{FF2B5EF4-FFF2-40B4-BE49-F238E27FC236}">
                    <a16:creationId xmlns:a16="http://schemas.microsoft.com/office/drawing/2014/main" id="{D2C4C56E-25F1-4AFB-9942-544E864DA464}"/>
                  </a:ext>
                </a:extLst>
              </p:cNvPr>
              <p:cNvSpPr/>
              <p:nvPr/>
            </p:nvSpPr>
            <p:spPr>
              <a:xfrm>
                <a:off x="4306252" y="2855595"/>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88" name="Group 87">
            <a:extLst>
              <a:ext uri="{FF2B5EF4-FFF2-40B4-BE49-F238E27FC236}">
                <a16:creationId xmlns:a16="http://schemas.microsoft.com/office/drawing/2014/main" id="{4F640658-E9D5-D773-F71B-85400C319A32}"/>
              </a:ext>
            </a:extLst>
          </p:cNvPr>
          <p:cNvGrpSpPr/>
          <p:nvPr/>
        </p:nvGrpSpPr>
        <p:grpSpPr>
          <a:xfrm>
            <a:off x="369887" y="2314685"/>
            <a:ext cx="668337" cy="668337"/>
            <a:chOff x="369887" y="2314685"/>
            <a:chExt cx="668337" cy="668337"/>
          </a:xfrm>
        </p:grpSpPr>
        <p:sp>
          <p:nvSpPr>
            <p:cNvPr id="8" name="Oval 7">
              <a:extLst>
                <a:ext uri="{FF2B5EF4-FFF2-40B4-BE49-F238E27FC236}">
                  <a16:creationId xmlns:a16="http://schemas.microsoft.com/office/drawing/2014/main" id="{761E8F02-8900-5FCC-8DC5-E1D64F8B7FED}"/>
                </a:ext>
              </a:extLst>
            </p:cNvPr>
            <p:cNvSpPr/>
            <p:nvPr/>
          </p:nvSpPr>
          <p:spPr>
            <a:xfrm>
              <a:off x="369887" y="2314685"/>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77" name="Group 76">
              <a:extLst>
                <a:ext uri="{FF2B5EF4-FFF2-40B4-BE49-F238E27FC236}">
                  <a16:creationId xmlns:a16="http://schemas.microsoft.com/office/drawing/2014/main" id="{E6EDA9C4-B116-53A2-9BCA-D46B7EBC49B0}"/>
                </a:ext>
              </a:extLst>
            </p:cNvPr>
            <p:cNvGrpSpPr>
              <a:grpSpLocks noChangeAspect="1"/>
            </p:cNvGrpSpPr>
            <p:nvPr/>
          </p:nvGrpSpPr>
          <p:grpSpPr>
            <a:xfrm>
              <a:off x="595468" y="2501534"/>
              <a:ext cx="217174" cy="294638"/>
              <a:chOff x="11631613" y="1843088"/>
              <a:chExt cx="22791737" cy="30921326"/>
            </a:xfrm>
            <a:solidFill>
              <a:schemeClr val="tx1"/>
            </a:solidFill>
          </p:grpSpPr>
          <p:sp>
            <p:nvSpPr>
              <p:cNvPr id="78" name="Freeform 22">
                <a:extLst>
                  <a:ext uri="{FF2B5EF4-FFF2-40B4-BE49-F238E27FC236}">
                    <a16:creationId xmlns:a16="http://schemas.microsoft.com/office/drawing/2014/main" id="{E400A33C-D472-20CD-98C3-663B031C88E0}"/>
                  </a:ext>
                </a:extLst>
              </p:cNvPr>
              <p:cNvSpPr>
                <a:spLocks noEditPoints="1"/>
              </p:cNvSpPr>
              <p:nvPr/>
            </p:nvSpPr>
            <p:spPr bwMode="auto">
              <a:xfrm>
                <a:off x="11631613" y="21967826"/>
                <a:ext cx="22791737" cy="10796588"/>
              </a:xfrm>
              <a:custGeom>
                <a:avLst/>
                <a:gdLst>
                  <a:gd name="T0" fmla="*/ 2500 w 2513"/>
                  <a:gd name="T1" fmla="*/ 169 h 1193"/>
                  <a:gd name="T2" fmla="*/ 2406 w 2513"/>
                  <a:gd name="T3" fmla="*/ 47 h 1193"/>
                  <a:gd name="T4" fmla="*/ 2406 w 2513"/>
                  <a:gd name="T5" fmla="*/ 47 h 1193"/>
                  <a:gd name="T6" fmla="*/ 2158 w 2513"/>
                  <a:gd name="T7" fmla="*/ 92 h 1193"/>
                  <a:gd name="T8" fmla="*/ 1714 w 2513"/>
                  <a:gd name="T9" fmla="*/ 625 h 1193"/>
                  <a:gd name="T10" fmla="*/ 1696 w 2513"/>
                  <a:gd name="T11" fmla="*/ 622 h 1193"/>
                  <a:gd name="T12" fmla="*/ 1731 w 2513"/>
                  <a:gd name="T13" fmla="*/ 492 h 1193"/>
                  <a:gd name="T14" fmla="*/ 1472 w 2513"/>
                  <a:gd name="T15" fmla="*/ 234 h 1193"/>
                  <a:gd name="T16" fmla="*/ 992 w 2513"/>
                  <a:gd name="T17" fmla="*/ 234 h 1193"/>
                  <a:gd name="T18" fmla="*/ 709 w 2513"/>
                  <a:gd name="T19" fmla="*/ 84 h 1193"/>
                  <a:gd name="T20" fmla="*/ 422 w 2513"/>
                  <a:gd name="T21" fmla="*/ 76 h 1193"/>
                  <a:gd name="T22" fmla="*/ 138 w 2513"/>
                  <a:gd name="T23" fmla="*/ 167 h 1193"/>
                  <a:gd name="T24" fmla="*/ 121 w 2513"/>
                  <a:gd name="T25" fmla="*/ 167 h 1193"/>
                  <a:gd name="T26" fmla="*/ 121 w 2513"/>
                  <a:gd name="T27" fmla="*/ 82 h 1193"/>
                  <a:gd name="T28" fmla="*/ 61 w 2513"/>
                  <a:gd name="T29" fmla="*/ 21 h 1193"/>
                  <a:gd name="T30" fmla="*/ 0 w 2513"/>
                  <a:gd name="T31" fmla="*/ 82 h 1193"/>
                  <a:gd name="T32" fmla="*/ 0 w 2513"/>
                  <a:gd name="T33" fmla="*/ 228 h 1193"/>
                  <a:gd name="T34" fmla="*/ 0 w 2513"/>
                  <a:gd name="T35" fmla="*/ 228 h 1193"/>
                  <a:gd name="T36" fmla="*/ 0 w 2513"/>
                  <a:gd name="T37" fmla="*/ 228 h 1193"/>
                  <a:gd name="T38" fmla="*/ 0 w 2513"/>
                  <a:gd name="T39" fmla="*/ 994 h 1193"/>
                  <a:gd name="T40" fmla="*/ 61 w 2513"/>
                  <a:gd name="T41" fmla="*/ 1055 h 1193"/>
                  <a:gd name="T42" fmla="*/ 121 w 2513"/>
                  <a:gd name="T43" fmla="*/ 994 h 1193"/>
                  <a:gd name="T44" fmla="*/ 121 w 2513"/>
                  <a:gd name="T45" fmla="*/ 918 h 1193"/>
                  <a:gd name="T46" fmla="*/ 361 w 2513"/>
                  <a:gd name="T47" fmla="*/ 918 h 1193"/>
                  <a:gd name="T48" fmla="*/ 1034 w 2513"/>
                  <a:gd name="T49" fmla="*/ 1167 h 1193"/>
                  <a:gd name="T50" fmla="*/ 1178 w 2513"/>
                  <a:gd name="T51" fmla="*/ 1193 h 1193"/>
                  <a:gd name="T52" fmla="*/ 1247 w 2513"/>
                  <a:gd name="T53" fmla="*/ 1187 h 1193"/>
                  <a:gd name="T54" fmla="*/ 1906 w 2513"/>
                  <a:gd name="T55" fmla="*/ 1076 h 1193"/>
                  <a:gd name="T56" fmla="*/ 2086 w 2513"/>
                  <a:gd name="T57" fmla="*/ 955 h 1193"/>
                  <a:gd name="T58" fmla="*/ 2477 w 2513"/>
                  <a:gd name="T59" fmla="*/ 321 h 1193"/>
                  <a:gd name="T60" fmla="*/ 2500 w 2513"/>
                  <a:gd name="T61" fmla="*/ 169 h 1193"/>
                  <a:gd name="T62" fmla="*/ 2373 w 2513"/>
                  <a:gd name="T63" fmla="*/ 257 h 1193"/>
                  <a:gd name="T64" fmla="*/ 1982 w 2513"/>
                  <a:gd name="T65" fmla="*/ 891 h 1193"/>
                  <a:gd name="T66" fmla="*/ 1886 w 2513"/>
                  <a:gd name="T67" fmla="*/ 956 h 1193"/>
                  <a:gd name="T68" fmla="*/ 1227 w 2513"/>
                  <a:gd name="T69" fmla="*/ 1067 h 1193"/>
                  <a:gd name="T70" fmla="*/ 1077 w 2513"/>
                  <a:gd name="T71" fmla="*/ 1053 h 1193"/>
                  <a:gd name="T72" fmla="*/ 393 w 2513"/>
                  <a:gd name="T73" fmla="*/ 801 h 1193"/>
                  <a:gd name="T74" fmla="*/ 372 w 2513"/>
                  <a:gd name="T75" fmla="*/ 797 h 1193"/>
                  <a:gd name="T76" fmla="*/ 121 w 2513"/>
                  <a:gd name="T77" fmla="*/ 797 h 1193"/>
                  <a:gd name="T78" fmla="*/ 121 w 2513"/>
                  <a:gd name="T79" fmla="*/ 289 h 1193"/>
                  <a:gd name="T80" fmla="*/ 153 w 2513"/>
                  <a:gd name="T81" fmla="*/ 289 h 1193"/>
                  <a:gd name="T82" fmla="*/ 184 w 2513"/>
                  <a:gd name="T83" fmla="*/ 281 h 1193"/>
                  <a:gd name="T84" fmla="*/ 445 w 2513"/>
                  <a:gd name="T85" fmla="*/ 195 h 1193"/>
                  <a:gd name="T86" fmla="*/ 683 w 2513"/>
                  <a:gd name="T87" fmla="*/ 203 h 1193"/>
                  <a:gd name="T88" fmla="*/ 925 w 2513"/>
                  <a:gd name="T89" fmla="*/ 339 h 1193"/>
                  <a:gd name="T90" fmla="*/ 968 w 2513"/>
                  <a:gd name="T91" fmla="*/ 356 h 1193"/>
                  <a:gd name="T92" fmla="*/ 1472 w 2513"/>
                  <a:gd name="T93" fmla="*/ 356 h 1193"/>
                  <a:gd name="T94" fmla="*/ 1609 w 2513"/>
                  <a:gd name="T95" fmla="*/ 492 h 1193"/>
                  <a:gd name="T96" fmla="*/ 1541 w 2513"/>
                  <a:gd name="T97" fmla="*/ 611 h 1193"/>
                  <a:gd name="T98" fmla="*/ 1537 w 2513"/>
                  <a:gd name="T99" fmla="*/ 612 h 1193"/>
                  <a:gd name="T100" fmla="*/ 1472 w 2513"/>
                  <a:gd name="T101" fmla="*/ 629 h 1193"/>
                  <a:gd name="T102" fmla="*/ 964 w 2513"/>
                  <a:gd name="T103" fmla="*/ 629 h 1193"/>
                  <a:gd name="T104" fmla="*/ 903 w 2513"/>
                  <a:gd name="T105" fmla="*/ 690 h 1193"/>
                  <a:gd name="T106" fmla="*/ 964 w 2513"/>
                  <a:gd name="T107" fmla="*/ 751 h 1193"/>
                  <a:gd name="T108" fmla="*/ 1472 w 2513"/>
                  <a:gd name="T109" fmla="*/ 751 h 1193"/>
                  <a:gd name="T110" fmla="*/ 1579 w 2513"/>
                  <a:gd name="T111" fmla="*/ 727 h 1193"/>
                  <a:gd name="T112" fmla="*/ 1730 w 2513"/>
                  <a:gd name="T113" fmla="*/ 750 h 1193"/>
                  <a:gd name="T114" fmla="*/ 1786 w 2513"/>
                  <a:gd name="T115" fmla="*/ 729 h 1193"/>
                  <a:gd name="T116" fmla="*/ 2251 w 2513"/>
                  <a:gd name="T117" fmla="*/ 170 h 1193"/>
                  <a:gd name="T118" fmla="*/ 2346 w 2513"/>
                  <a:gd name="T119" fmla="*/ 152 h 1193"/>
                  <a:gd name="T120" fmla="*/ 2346 w 2513"/>
                  <a:gd name="T121" fmla="*/ 153 h 1193"/>
                  <a:gd name="T122" fmla="*/ 2382 w 2513"/>
                  <a:gd name="T123" fmla="*/ 199 h 1193"/>
                  <a:gd name="T124" fmla="*/ 2373 w 2513"/>
                  <a:gd name="T125" fmla="*/ 257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3" h="1193">
                    <a:moveTo>
                      <a:pt x="2500" y="169"/>
                    </a:moveTo>
                    <a:cubicBezTo>
                      <a:pt x="2487" y="117"/>
                      <a:pt x="2453" y="73"/>
                      <a:pt x="2406" y="47"/>
                    </a:cubicBezTo>
                    <a:cubicBezTo>
                      <a:pt x="2406" y="47"/>
                      <a:pt x="2406" y="47"/>
                      <a:pt x="2406" y="47"/>
                    </a:cubicBezTo>
                    <a:cubicBezTo>
                      <a:pt x="2323" y="0"/>
                      <a:pt x="2219" y="19"/>
                      <a:pt x="2158" y="92"/>
                    </a:cubicBezTo>
                    <a:cubicBezTo>
                      <a:pt x="1714" y="625"/>
                      <a:pt x="1714" y="625"/>
                      <a:pt x="1714" y="625"/>
                    </a:cubicBezTo>
                    <a:cubicBezTo>
                      <a:pt x="1696" y="622"/>
                      <a:pt x="1696" y="622"/>
                      <a:pt x="1696" y="622"/>
                    </a:cubicBezTo>
                    <a:cubicBezTo>
                      <a:pt x="1718" y="584"/>
                      <a:pt x="1731" y="540"/>
                      <a:pt x="1731" y="492"/>
                    </a:cubicBezTo>
                    <a:cubicBezTo>
                      <a:pt x="1731" y="350"/>
                      <a:pt x="1615" y="234"/>
                      <a:pt x="1472" y="234"/>
                    </a:cubicBezTo>
                    <a:cubicBezTo>
                      <a:pt x="992" y="234"/>
                      <a:pt x="992" y="234"/>
                      <a:pt x="992" y="234"/>
                    </a:cubicBezTo>
                    <a:cubicBezTo>
                      <a:pt x="910" y="160"/>
                      <a:pt x="815" y="109"/>
                      <a:pt x="709" y="84"/>
                    </a:cubicBezTo>
                    <a:cubicBezTo>
                      <a:pt x="620" y="63"/>
                      <a:pt x="523" y="60"/>
                      <a:pt x="422" y="76"/>
                    </a:cubicBezTo>
                    <a:cubicBezTo>
                      <a:pt x="284" y="97"/>
                      <a:pt x="177" y="148"/>
                      <a:pt x="138" y="167"/>
                    </a:cubicBezTo>
                    <a:cubicBezTo>
                      <a:pt x="121" y="167"/>
                      <a:pt x="121" y="167"/>
                      <a:pt x="121" y="167"/>
                    </a:cubicBezTo>
                    <a:cubicBezTo>
                      <a:pt x="121" y="82"/>
                      <a:pt x="121" y="82"/>
                      <a:pt x="121" y="82"/>
                    </a:cubicBezTo>
                    <a:cubicBezTo>
                      <a:pt x="121" y="48"/>
                      <a:pt x="94" y="21"/>
                      <a:pt x="61" y="21"/>
                    </a:cubicBezTo>
                    <a:cubicBezTo>
                      <a:pt x="27" y="21"/>
                      <a:pt x="0" y="48"/>
                      <a:pt x="0" y="82"/>
                    </a:cubicBezTo>
                    <a:cubicBezTo>
                      <a:pt x="0" y="228"/>
                      <a:pt x="0" y="228"/>
                      <a:pt x="0" y="228"/>
                    </a:cubicBezTo>
                    <a:cubicBezTo>
                      <a:pt x="0" y="228"/>
                      <a:pt x="0" y="228"/>
                      <a:pt x="0" y="228"/>
                    </a:cubicBezTo>
                    <a:cubicBezTo>
                      <a:pt x="0" y="228"/>
                      <a:pt x="0" y="228"/>
                      <a:pt x="0" y="228"/>
                    </a:cubicBezTo>
                    <a:cubicBezTo>
                      <a:pt x="0" y="994"/>
                      <a:pt x="0" y="994"/>
                      <a:pt x="0" y="994"/>
                    </a:cubicBezTo>
                    <a:cubicBezTo>
                      <a:pt x="0" y="1027"/>
                      <a:pt x="27" y="1055"/>
                      <a:pt x="61" y="1055"/>
                    </a:cubicBezTo>
                    <a:cubicBezTo>
                      <a:pt x="94" y="1055"/>
                      <a:pt x="121" y="1027"/>
                      <a:pt x="121" y="994"/>
                    </a:cubicBezTo>
                    <a:cubicBezTo>
                      <a:pt x="121" y="918"/>
                      <a:pt x="121" y="918"/>
                      <a:pt x="121" y="918"/>
                    </a:cubicBezTo>
                    <a:cubicBezTo>
                      <a:pt x="361" y="918"/>
                      <a:pt x="361" y="918"/>
                      <a:pt x="361" y="918"/>
                    </a:cubicBezTo>
                    <a:cubicBezTo>
                      <a:pt x="1034" y="1167"/>
                      <a:pt x="1034" y="1167"/>
                      <a:pt x="1034" y="1167"/>
                    </a:cubicBezTo>
                    <a:cubicBezTo>
                      <a:pt x="1080" y="1184"/>
                      <a:pt x="1129" y="1193"/>
                      <a:pt x="1178" y="1193"/>
                    </a:cubicBezTo>
                    <a:cubicBezTo>
                      <a:pt x="1201" y="1193"/>
                      <a:pt x="1224" y="1191"/>
                      <a:pt x="1247" y="1187"/>
                    </a:cubicBezTo>
                    <a:cubicBezTo>
                      <a:pt x="1906" y="1076"/>
                      <a:pt x="1906" y="1076"/>
                      <a:pt x="1906" y="1076"/>
                    </a:cubicBezTo>
                    <a:cubicBezTo>
                      <a:pt x="1981" y="1063"/>
                      <a:pt x="2046" y="1019"/>
                      <a:pt x="2086" y="955"/>
                    </a:cubicBezTo>
                    <a:cubicBezTo>
                      <a:pt x="2477" y="321"/>
                      <a:pt x="2477" y="321"/>
                      <a:pt x="2477" y="321"/>
                    </a:cubicBezTo>
                    <a:cubicBezTo>
                      <a:pt x="2505" y="275"/>
                      <a:pt x="2513" y="221"/>
                      <a:pt x="2500" y="169"/>
                    </a:cubicBezTo>
                    <a:close/>
                    <a:moveTo>
                      <a:pt x="2373" y="257"/>
                    </a:moveTo>
                    <a:cubicBezTo>
                      <a:pt x="1982" y="891"/>
                      <a:pt x="1982" y="891"/>
                      <a:pt x="1982" y="891"/>
                    </a:cubicBezTo>
                    <a:cubicBezTo>
                      <a:pt x="1961" y="925"/>
                      <a:pt x="1926" y="949"/>
                      <a:pt x="1886" y="956"/>
                    </a:cubicBezTo>
                    <a:cubicBezTo>
                      <a:pt x="1227" y="1067"/>
                      <a:pt x="1227" y="1067"/>
                      <a:pt x="1227" y="1067"/>
                    </a:cubicBezTo>
                    <a:cubicBezTo>
                      <a:pt x="1176" y="1076"/>
                      <a:pt x="1124" y="1071"/>
                      <a:pt x="1077" y="1053"/>
                    </a:cubicBezTo>
                    <a:cubicBezTo>
                      <a:pt x="393" y="801"/>
                      <a:pt x="393" y="801"/>
                      <a:pt x="393" y="801"/>
                    </a:cubicBezTo>
                    <a:cubicBezTo>
                      <a:pt x="386" y="798"/>
                      <a:pt x="379" y="797"/>
                      <a:pt x="372" y="797"/>
                    </a:cubicBezTo>
                    <a:cubicBezTo>
                      <a:pt x="121" y="797"/>
                      <a:pt x="121" y="797"/>
                      <a:pt x="121" y="797"/>
                    </a:cubicBezTo>
                    <a:cubicBezTo>
                      <a:pt x="121" y="289"/>
                      <a:pt x="121" y="289"/>
                      <a:pt x="121" y="289"/>
                    </a:cubicBezTo>
                    <a:cubicBezTo>
                      <a:pt x="153" y="289"/>
                      <a:pt x="153" y="289"/>
                      <a:pt x="153" y="289"/>
                    </a:cubicBezTo>
                    <a:cubicBezTo>
                      <a:pt x="164" y="289"/>
                      <a:pt x="174" y="286"/>
                      <a:pt x="184" y="281"/>
                    </a:cubicBezTo>
                    <a:cubicBezTo>
                      <a:pt x="185" y="280"/>
                      <a:pt x="296" y="218"/>
                      <a:pt x="445" y="195"/>
                    </a:cubicBezTo>
                    <a:cubicBezTo>
                      <a:pt x="529" y="182"/>
                      <a:pt x="610" y="185"/>
                      <a:pt x="683" y="203"/>
                    </a:cubicBezTo>
                    <a:cubicBezTo>
                      <a:pt x="774" y="225"/>
                      <a:pt x="855" y="270"/>
                      <a:pt x="925" y="339"/>
                    </a:cubicBezTo>
                    <a:cubicBezTo>
                      <a:pt x="937" y="350"/>
                      <a:pt x="952" y="356"/>
                      <a:pt x="968" y="356"/>
                    </a:cubicBezTo>
                    <a:cubicBezTo>
                      <a:pt x="1472" y="356"/>
                      <a:pt x="1472" y="356"/>
                      <a:pt x="1472" y="356"/>
                    </a:cubicBezTo>
                    <a:cubicBezTo>
                      <a:pt x="1548" y="356"/>
                      <a:pt x="1609" y="417"/>
                      <a:pt x="1609" y="492"/>
                    </a:cubicBezTo>
                    <a:cubicBezTo>
                      <a:pt x="1609" y="543"/>
                      <a:pt x="1582" y="587"/>
                      <a:pt x="1541" y="611"/>
                    </a:cubicBezTo>
                    <a:cubicBezTo>
                      <a:pt x="1540" y="611"/>
                      <a:pt x="1539" y="612"/>
                      <a:pt x="1537" y="612"/>
                    </a:cubicBezTo>
                    <a:cubicBezTo>
                      <a:pt x="1518" y="623"/>
                      <a:pt x="1496" y="629"/>
                      <a:pt x="1472" y="629"/>
                    </a:cubicBezTo>
                    <a:cubicBezTo>
                      <a:pt x="964" y="629"/>
                      <a:pt x="964" y="629"/>
                      <a:pt x="964" y="629"/>
                    </a:cubicBezTo>
                    <a:cubicBezTo>
                      <a:pt x="930" y="629"/>
                      <a:pt x="903" y="656"/>
                      <a:pt x="903" y="690"/>
                    </a:cubicBezTo>
                    <a:cubicBezTo>
                      <a:pt x="903" y="723"/>
                      <a:pt x="930" y="751"/>
                      <a:pt x="964" y="751"/>
                    </a:cubicBezTo>
                    <a:cubicBezTo>
                      <a:pt x="1472" y="751"/>
                      <a:pt x="1472" y="751"/>
                      <a:pt x="1472" y="751"/>
                    </a:cubicBezTo>
                    <a:cubicBezTo>
                      <a:pt x="1511" y="751"/>
                      <a:pt x="1547" y="742"/>
                      <a:pt x="1579" y="727"/>
                    </a:cubicBezTo>
                    <a:cubicBezTo>
                      <a:pt x="1730" y="750"/>
                      <a:pt x="1730" y="750"/>
                      <a:pt x="1730" y="750"/>
                    </a:cubicBezTo>
                    <a:cubicBezTo>
                      <a:pt x="1751" y="753"/>
                      <a:pt x="1772" y="745"/>
                      <a:pt x="1786" y="729"/>
                    </a:cubicBezTo>
                    <a:cubicBezTo>
                      <a:pt x="2251" y="170"/>
                      <a:pt x="2251" y="170"/>
                      <a:pt x="2251" y="170"/>
                    </a:cubicBezTo>
                    <a:cubicBezTo>
                      <a:pt x="2275" y="142"/>
                      <a:pt x="2314" y="134"/>
                      <a:pt x="2346" y="152"/>
                    </a:cubicBezTo>
                    <a:cubicBezTo>
                      <a:pt x="2346" y="153"/>
                      <a:pt x="2346" y="153"/>
                      <a:pt x="2346" y="153"/>
                    </a:cubicBezTo>
                    <a:cubicBezTo>
                      <a:pt x="2364" y="163"/>
                      <a:pt x="2377" y="179"/>
                      <a:pt x="2382" y="199"/>
                    </a:cubicBezTo>
                    <a:cubicBezTo>
                      <a:pt x="2387" y="219"/>
                      <a:pt x="2384" y="240"/>
                      <a:pt x="2373" y="25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9" name="Freeform 23">
                <a:extLst>
                  <a:ext uri="{FF2B5EF4-FFF2-40B4-BE49-F238E27FC236}">
                    <a16:creationId xmlns:a16="http://schemas.microsoft.com/office/drawing/2014/main" id="{941CA952-9C43-8AEC-9BF7-3993C060F377}"/>
                  </a:ext>
                </a:extLst>
              </p:cNvPr>
              <p:cNvSpPr>
                <a:spLocks noEditPoints="1"/>
              </p:cNvSpPr>
              <p:nvPr/>
            </p:nvSpPr>
            <p:spPr bwMode="auto">
              <a:xfrm>
                <a:off x="18116550" y="6910388"/>
                <a:ext cx="9777412" cy="9755188"/>
              </a:xfrm>
              <a:custGeom>
                <a:avLst/>
                <a:gdLst>
                  <a:gd name="T0" fmla="*/ 43 w 1078"/>
                  <a:gd name="T1" fmla="*/ 749 h 1078"/>
                  <a:gd name="T2" fmla="*/ 329 w 1078"/>
                  <a:gd name="T3" fmla="*/ 1035 h 1078"/>
                  <a:gd name="T4" fmla="*/ 749 w 1078"/>
                  <a:gd name="T5" fmla="*/ 1035 h 1078"/>
                  <a:gd name="T6" fmla="*/ 1036 w 1078"/>
                  <a:gd name="T7" fmla="*/ 749 h 1078"/>
                  <a:gd name="T8" fmla="*/ 1036 w 1078"/>
                  <a:gd name="T9" fmla="*/ 329 h 1078"/>
                  <a:gd name="T10" fmla="*/ 749 w 1078"/>
                  <a:gd name="T11" fmla="*/ 42 h 1078"/>
                  <a:gd name="T12" fmla="*/ 329 w 1078"/>
                  <a:gd name="T13" fmla="*/ 42 h 1078"/>
                  <a:gd name="T14" fmla="*/ 43 w 1078"/>
                  <a:gd name="T15" fmla="*/ 329 h 1078"/>
                  <a:gd name="T16" fmla="*/ 968 w 1078"/>
                  <a:gd name="T17" fmla="*/ 539 h 1078"/>
                  <a:gd name="T18" fmla="*/ 714 w 1078"/>
                  <a:gd name="T19" fmla="*/ 603 h 1078"/>
                  <a:gd name="T20" fmla="*/ 963 w 1078"/>
                  <a:gd name="T21" fmla="*/ 474 h 1078"/>
                  <a:gd name="T22" fmla="*/ 604 w 1078"/>
                  <a:gd name="T23" fmla="*/ 603 h 1078"/>
                  <a:gd name="T24" fmla="*/ 475 w 1078"/>
                  <a:gd name="T25" fmla="*/ 474 h 1078"/>
                  <a:gd name="T26" fmla="*/ 604 w 1078"/>
                  <a:gd name="T27" fmla="*/ 603 h 1078"/>
                  <a:gd name="T28" fmla="*/ 116 w 1078"/>
                  <a:gd name="T29" fmla="*/ 603 h 1078"/>
                  <a:gd name="T30" fmla="*/ 116 w 1078"/>
                  <a:gd name="T31" fmla="*/ 474 h 1078"/>
                  <a:gd name="T32" fmla="*/ 364 w 1078"/>
                  <a:gd name="T33" fmla="*/ 603 h 1078"/>
                  <a:gd name="T34" fmla="*/ 148 w 1078"/>
                  <a:gd name="T35" fmla="*/ 714 h 1078"/>
                  <a:gd name="T36" fmla="*/ 364 w 1078"/>
                  <a:gd name="T37" fmla="*/ 930 h 1078"/>
                  <a:gd name="T38" fmla="*/ 475 w 1078"/>
                  <a:gd name="T39" fmla="*/ 962 h 1078"/>
                  <a:gd name="T40" fmla="*/ 604 w 1078"/>
                  <a:gd name="T41" fmla="*/ 714 h 1078"/>
                  <a:gd name="T42" fmla="*/ 539 w 1078"/>
                  <a:gd name="T43" fmla="*/ 967 h 1078"/>
                  <a:gd name="T44" fmla="*/ 842 w 1078"/>
                  <a:gd name="T45" fmla="*/ 842 h 1078"/>
                  <a:gd name="T46" fmla="*/ 714 w 1078"/>
                  <a:gd name="T47" fmla="*/ 714 h 1078"/>
                  <a:gd name="T48" fmla="*/ 842 w 1078"/>
                  <a:gd name="T49" fmla="*/ 842 h 1078"/>
                  <a:gd name="T50" fmla="*/ 930 w 1078"/>
                  <a:gd name="T51" fmla="*/ 364 h 1078"/>
                  <a:gd name="T52" fmla="*/ 714 w 1078"/>
                  <a:gd name="T53" fmla="*/ 148 h 1078"/>
                  <a:gd name="T54" fmla="*/ 604 w 1078"/>
                  <a:gd name="T55" fmla="*/ 115 h 1078"/>
                  <a:gd name="T56" fmla="*/ 475 w 1078"/>
                  <a:gd name="T57" fmla="*/ 364 h 1078"/>
                  <a:gd name="T58" fmla="*/ 539 w 1078"/>
                  <a:gd name="T59" fmla="*/ 110 h 1078"/>
                  <a:gd name="T60" fmla="*/ 236 w 1078"/>
                  <a:gd name="T61" fmla="*/ 236 h 1078"/>
                  <a:gd name="T62" fmla="*/ 364 w 1078"/>
                  <a:gd name="T63" fmla="*/ 364 h 1078"/>
                  <a:gd name="T64" fmla="*/ 236 w 1078"/>
                  <a:gd name="T65" fmla="*/ 23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8" h="1078">
                    <a:moveTo>
                      <a:pt x="0" y="539"/>
                    </a:moveTo>
                    <a:cubicBezTo>
                      <a:pt x="0" y="611"/>
                      <a:pt x="15" y="682"/>
                      <a:pt x="43" y="749"/>
                    </a:cubicBezTo>
                    <a:cubicBezTo>
                      <a:pt x="70" y="813"/>
                      <a:pt x="109" y="870"/>
                      <a:pt x="158" y="920"/>
                    </a:cubicBezTo>
                    <a:cubicBezTo>
                      <a:pt x="208" y="969"/>
                      <a:pt x="265" y="1008"/>
                      <a:pt x="329" y="1035"/>
                    </a:cubicBezTo>
                    <a:cubicBezTo>
                      <a:pt x="396" y="1063"/>
                      <a:pt x="467" y="1078"/>
                      <a:pt x="539" y="1078"/>
                    </a:cubicBezTo>
                    <a:cubicBezTo>
                      <a:pt x="612" y="1078"/>
                      <a:pt x="683" y="1063"/>
                      <a:pt x="749" y="1035"/>
                    </a:cubicBezTo>
                    <a:cubicBezTo>
                      <a:pt x="813" y="1008"/>
                      <a:pt x="871" y="969"/>
                      <a:pt x="920" y="920"/>
                    </a:cubicBezTo>
                    <a:cubicBezTo>
                      <a:pt x="970" y="870"/>
                      <a:pt x="1009" y="813"/>
                      <a:pt x="1036" y="749"/>
                    </a:cubicBezTo>
                    <a:cubicBezTo>
                      <a:pt x="1064" y="682"/>
                      <a:pt x="1078" y="611"/>
                      <a:pt x="1078" y="539"/>
                    </a:cubicBezTo>
                    <a:cubicBezTo>
                      <a:pt x="1078" y="466"/>
                      <a:pt x="1064" y="395"/>
                      <a:pt x="1036" y="329"/>
                    </a:cubicBezTo>
                    <a:cubicBezTo>
                      <a:pt x="1009" y="265"/>
                      <a:pt x="970" y="207"/>
                      <a:pt x="920" y="158"/>
                    </a:cubicBezTo>
                    <a:cubicBezTo>
                      <a:pt x="871" y="108"/>
                      <a:pt x="813" y="69"/>
                      <a:pt x="749" y="42"/>
                    </a:cubicBezTo>
                    <a:cubicBezTo>
                      <a:pt x="683" y="14"/>
                      <a:pt x="612" y="0"/>
                      <a:pt x="539" y="0"/>
                    </a:cubicBezTo>
                    <a:cubicBezTo>
                      <a:pt x="467" y="0"/>
                      <a:pt x="396" y="14"/>
                      <a:pt x="329" y="42"/>
                    </a:cubicBezTo>
                    <a:cubicBezTo>
                      <a:pt x="265" y="69"/>
                      <a:pt x="208" y="108"/>
                      <a:pt x="158" y="158"/>
                    </a:cubicBezTo>
                    <a:cubicBezTo>
                      <a:pt x="109" y="207"/>
                      <a:pt x="70" y="265"/>
                      <a:pt x="43" y="329"/>
                    </a:cubicBezTo>
                    <a:cubicBezTo>
                      <a:pt x="15" y="395"/>
                      <a:pt x="0" y="466"/>
                      <a:pt x="0" y="539"/>
                    </a:cubicBezTo>
                    <a:close/>
                    <a:moveTo>
                      <a:pt x="968" y="539"/>
                    </a:moveTo>
                    <a:cubicBezTo>
                      <a:pt x="968" y="561"/>
                      <a:pt x="966" y="582"/>
                      <a:pt x="963" y="603"/>
                    </a:cubicBezTo>
                    <a:cubicBezTo>
                      <a:pt x="714" y="603"/>
                      <a:pt x="714" y="603"/>
                      <a:pt x="714" y="603"/>
                    </a:cubicBezTo>
                    <a:cubicBezTo>
                      <a:pt x="714" y="474"/>
                      <a:pt x="714" y="474"/>
                      <a:pt x="714" y="474"/>
                    </a:cubicBezTo>
                    <a:cubicBezTo>
                      <a:pt x="963" y="474"/>
                      <a:pt x="963" y="474"/>
                      <a:pt x="963" y="474"/>
                    </a:cubicBezTo>
                    <a:cubicBezTo>
                      <a:pt x="966" y="495"/>
                      <a:pt x="968" y="517"/>
                      <a:pt x="968" y="539"/>
                    </a:cubicBezTo>
                    <a:close/>
                    <a:moveTo>
                      <a:pt x="604" y="603"/>
                    </a:moveTo>
                    <a:cubicBezTo>
                      <a:pt x="475" y="603"/>
                      <a:pt x="475" y="603"/>
                      <a:pt x="475" y="603"/>
                    </a:cubicBezTo>
                    <a:cubicBezTo>
                      <a:pt x="475" y="474"/>
                      <a:pt x="475" y="474"/>
                      <a:pt x="475" y="474"/>
                    </a:cubicBezTo>
                    <a:cubicBezTo>
                      <a:pt x="604" y="474"/>
                      <a:pt x="604" y="474"/>
                      <a:pt x="604" y="474"/>
                    </a:cubicBezTo>
                    <a:lnTo>
                      <a:pt x="604" y="603"/>
                    </a:lnTo>
                    <a:close/>
                    <a:moveTo>
                      <a:pt x="364" y="603"/>
                    </a:moveTo>
                    <a:cubicBezTo>
                      <a:pt x="116" y="603"/>
                      <a:pt x="116" y="603"/>
                      <a:pt x="116" y="603"/>
                    </a:cubicBezTo>
                    <a:cubicBezTo>
                      <a:pt x="112" y="582"/>
                      <a:pt x="111" y="561"/>
                      <a:pt x="111" y="539"/>
                    </a:cubicBezTo>
                    <a:cubicBezTo>
                      <a:pt x="111" y="517"/>
                      <a:pt x="112" y="495"/>
                      <a:pt x="116" y="474"/>
                    </a:cubicBezTo>
                    <a:cubicBezTo>
                      <a:pt x="364" y="474"/>
                      <a:pt x="364" y="474"/>
                      <a:pt x="364" y="474"/>
                    </a:cubicBezTo>
                    <a:lnTo>
                      <a:pt x="364" y="603"/>
                    </a:lnTo>
                    <a:close/>
                    <a:moveTo>
                      <a:pt x="236" y="842"/>
                    </a:moveTo>
                    <a:cubicBezTo>
                      <a:pt x="199" y="804"/>
                      <a:pt x="169" y="761"/>
                      <a:pt x="148" y="714"/>
                    </a:cubicBezTo>
                    <a:cubicBezTo>
                      <a:pt x="364" y="714"/>
                      <a:pt x="364" y="714"/>
                      <a:pt x="364" y="714"/>
                    </a:cubicBezTo>
                    <a:cubicBezTo>
                      <a:pt x="364" y="930"/>
                      <a:pt x="364" y="930"/>
                      <a:pt x="364" y="930"/>
                    </a:cubicBezTo>
                    <a:cubicBezTo>
                      <a:pt x="317" y="909"/>
                      <a:pt x="274" y="879"/>
                      <a:pt x="236" y="842"/>
                    </a:cubicBezTo>
                    <a:close/>
                    <a:moveTo>
                      <a:pt x="475" y="962"/>
                    </a:moveTo>
                    <a:cubicBezTo>
                      <a:pt x="475" y="714"/>
                      <a:pt x="475" y="714"/>
                      <a:pt x="475" y="714"/>
                    </a:cubicBezTo>
                    <a:cubicBezTo>
                      <a:pt x="604" y="714"/>
                      <a:pt x="604" y="714"/>
                      <a:pt x="604" y="714"/>
                    </a:cubicBezTo>
                    <a:cubicBezTo>
                      <a:pt x="604" y="962"/>
                      <a:pt x="604" y="962"/>
                      <a:pt x="604" y="962"/>
                    </a:cubicBezTo>
                    <a:cubicBezTo>
                      <a:pt x="583" y="966"/>
                      <a:pt x="561" y="967"/>
                      <a:pt x="539" y="967"/>
                    </a:cubicBezTo>
                    <a:cubicBezTo>
                      <a:pt x="517" y="967"/>
                      <a:pt x="496" y="966"/>
                      <a:pt x="475" y="962"/>
                    </a:cubicBezTo>
                    <a:close/>
                    <a:moveTo>
                      <a:pt x="842" y="842"/>
                    </a:moveTo>
                    <a:cubicBezTo>
                      <a:pt x="805" y="879"/>
                      <a:pt x="761" y="909"/>
                      <a:pt x="714" y="930"/>
                    </a:cubicBezTo>
                    <a:cubicBezTo>
                      <a:pt x="714" y="714"/>
                      <a:pt x="714" y="714"/>
                      <a:pt x="714" y="714"/>
                    </a:cubicBezTo>
                    <a:cubicBezTo>
                      <a:pt x="930" y="714"/>
                      <a:pt x="930" y="714"/>
                      <a:pt x="930" y="714"/>
                    </a:cubicBezTo>
                    <a:cubicBezTo>
                      <a:pt x="909" y="761"/>
                      <a:pt x="880" y="804"/>
                      <a:pt x="842" y="842"/>
                    </a:cubicBezTo>
                    <a:close/>
                    <a:moveTo>
                      <a:pt x="842" y="236"/>
                    </a:moveTo>
                    <a:cubicBezTo>
                      <a:pt x="880" y="273"/>
                      <a:pt x="909" y="317"/>
                      <a:pt x="930" y="364"/>
                    </a:cubicBezTo>
                    <a:cubicBezTo>
                      <a:pt x="714" y="364"/>
                      <a:pt x="714" y="364"/>
                      <a:pt x="714" y="364"/>
                    </a:cubicBezTo>
                    <a:cubicBezTo>
                      <a:pt x="714" y="148"/>
                      <a:pt x="714" y="148"/>
                      <a:pt x="714" y="148"/>
                    </a:cubicBezTo>
                    <a:cubicBezTo>
                      <a:pt x="761" y="169"/>
                      <a:pt x="805" y="198"/>
                      <a:pt x="842" y="236"/>
                    </a:cubicBezTo>
                    <a:close/>
                    <a:moveTo>
                      <a:pt x="604" y="115"/>
                    </a:moveTo>
                    <a:cubicBezTo>
                      <a:pt x="604" y="364"/>
                      <a:pt x="604" y="364"/>
                      <a:pt x="604" y="364"/>
                    </a:cubicBezTo>
                    <a:cubicBezTo>
                      <a:pt x="475" y="364"/>
                      <a:pt x="475" y="364"/>
                      <a:pt x="475" y="364"/>
                    </a:cubicBezTo>
                    <a:cubicBezTo>
                      <a:pt x="475" y="115"/>
                      <a:pt x="475" y="115"/>
                      <a:pt x="475" y="115"/>
                    </a:cubicBezTo>
                    <a:cubicBezTo>
                      <a:pt x="496" y="112"/>
                      <a:pt x="517" y="110"/>
                      <a:pt x="539" y="110"/>
                    </a:cubicBezTo>
                    <a:cubicBezTo>
                      <a:pt x="561" y="110"/>
                      <a:pt x="583" y="112"/>
                      <a:pt x="604" y="115"/>
                    </a:cubicBezTo>
                    <a:close/>
                    <a:moveTo>
                      <a:pt x="236" y="236"/>
                    </a:moveTo>
                    <a:cubicBezTo>
                      <a:pt x="274" y="198"/>
                      <a:pt x="317" y="169"/>
                      <a:pt x="364" y="148"/>
                    </a:cubicBezTo>
                    <a:cubicBezTo>
                      <a:pt x="364" y="364"/>
                      <a:pt x="364" y="364"/>
                      <a:pt x="364" y="364"/>
                    </a:cubicBezTo>
                    <a:cubicBezTo>
                      <a:pt x="148" y="364"/>
                      <a:pt x="148" y="364"/>
                      <a:pt x="148" y="364"/>
                    </a:cubicBezTo>
                    <a:cubicBezTo>
                      <a:pt x="169" y="317"/>
                      <a:pt x="199" y="273"/>
                      <a:pt x="236" y="236"/>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0" name="Freeform 24">
                <a:extLst>
                  <a:ext uri="{FF2B5EF4-FFF2-40B4-BE49-F238E27FC236}">
                    <a16:creationId xmlns:a16="http://schemas.microsoft.com/office/drawing/2014/main" id="{E5FEAB47-2617-E369-A521-0B52925A49B8}"/>
                  </a:ext>
                </a:extLst>
              </p:cNvPr>
              <p:cNvSpPr>
                <a:spLocks/>
              </p:cNvSpPr>
              <p:nvPr/>
            </p:nvSpPr>
            <p:spPr bwMode="auto">
              <a:xfrm>
                <a:off x="22505988" y="1843088"/>
                <a:ext cx="1006475" cy="3565525"/>
              </a:xfrm>
              <a:custGeom>
                <a:avLst/>
                <a:gdLst>
                  <a:gd name="T0" fmla="*/ 55 w 111"/>
                  <a:gd name="T1" fmla="*/ 394 h 394"/>
                  <a:gd name="T2" fmla="*/ 111 w 111"/>
                  <a:gd name="T3" fmla="*/ 339 h 394"/>
                  <a:gd name="T4" fmla="*/ 111 w 111"/>
                  <a:gd name="T5" fmla="*/ 56 h 394"/>
                  <a:gd name="T6" fmla="*/ 55 w 111"/>
                  <a:gd name="T7" fmla="*/ 0 h 394"/>
                  <a:gd name="T8" fmla="*/ 0 w 111"/>
                  <a:gd name="T9" fmla="*/ 56 h 394"/>
                  <a:gd name="T10" fmla="*/ 0 w 111"/>
                  <a:gd name="T11" fmla="*/ 339 h 394"/>
                  <a:gd name="T12" fmla="*/ 55 w 111"/>
                  <a:gd name="T13" fmla="*/ 394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55" y="394"/>
                    </a:moveTo>
                    <a:cubicBezTo>
                      <a:pt x="86" y="394"/>
                      <a:pt x="111" y="370"/>
                      <a:pt x="111" y="339"/>
                    </a:cubicBezTo>
                    <a:cubicBezTo>
                      <a:pt x="111" y="56"/>
                      <a:pt x="111" y="56"/>
                      <a:pt x="111" y="56"/>
                    </a:cubicBezTo>
                    <a:cubicBezTo>
                      <a:pt x="111" y="25"/>
                      <a:pt x="86" y="0"/>
                      <a:pt x="55" y="0"/>
                    </a:cubicBezTo>
                    <a:cubicBezTo>
                      <a:pt x="25" y="0"/>
                      <a:pt x="0" y="25"/>
                      <a:pt x="0" y="56"/>
                    </a:cubicBezTo>
                    <a:cubicBezTo>
                      <a:pt x="0" y="339"/>
                      <a:pt x="0" y="339"/>
                      <a:pt x="0" y="339"/>
                    </a:cubicBezTo>
                    <a:cubicBezTo>
                      <a:pt x="0" y="370"/>
                      <a:pt x="25" y="394"/>
                      <a:pt x="55" y="394"/>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1" name="Freeform 25">
                <a:extLst>
                  <a:ext uri="{FF2B5EF4-FFF2-40B4-BE49-F238E27FC236}">
                    <a16:creationId xmlns:a16="http://schemas.microsoft.com/office/drawing/2014/main" id="{CF5994CB-25EB-23B3-5AB7-8A8EC89AA7C0}"/>
                  </a:ext>
                </a:extLst>
              </p:cNvPr>
              <p:cNvSpPr>
                <a:spLocks/>
              </p:cNvSpPr>
              <p:nvPr/>
            </p:nvSpPr>
            <p:spPr bwMode="auto">
              <a:xfrm>
                <a:off x="22505988" y="18095913"/>
                <a:ext cx="1006475" cy="3565525"/>
              </a:xfrm>
              <a:custGeom>
                <a:avLst/>
                <a:gdLst>
                  <a:gd name="T0" fmla="*/ 0 w 111"/>
                  <a:gd name="T1" fmla="*/ 55 h 394"/>
                  <a:gd name="T2" fmla="*/ 0 w 111"/>
                  <a:gd name="T3" fmla="*/ 338 h 394"/>
                  <a:gd name="T4" fmla="*/ 55 w 111"/>
                  <a:gd name="T5" fmla="*/ 394 h 394"/>
                  <a:gd name="T6" fmla="*/ 111 w 111"/>
                  <a:gd name="T7" fmla="*/ 338 h 394"/>
                  <a:gd name="T8" fmla="*/ 111 w 111"/>
                  <a:gd name="T9" fmla="*/ 55 h 394"/>
                  <a:gd name="T10" fmla="*/ 55 w 111"/>
                  <a:gd name="T11" fmla="*/ 0 h 394"/>
                  <a:gd name="T12" fmla="*/ 0 w 111"/>
                  <a:gd name="T13" fmla="*/ 55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0" y="55"/>
                    </a:moveTo>
                    <a:cubicBezTo>
                      <a:pt x="0" y="338"/>
                      <a:pt x="0" y="338"/>
                      <a:pt x="0" y="338"/>
                    </a:cubicBezTo>
                    <a:cubicBezTo>
                      <a:pt x="0" y="369"/>
                      <a:pt x="25" y="394"/>
                      <a:pt x="55" y="394"/>
                    </a:cubicBezTo>
                    <a:cubicBezTo>
                      <a:pt x="86" y="394"/>
                      <a:pt x="111" y="369"/>
                      <a:pt x="111" y="338"/>
                    </a:cubicBezTo>
                    <a:cubicBezTo>
                      <a:pt x="111" y="55"/>
                      <a:pt x="111" y="55"/>
                      <a:pt x="111" y="55"/>
                    </a:cubicBezTo>
                    <a:cubicBezTo>
                      <a:pt x="111" y="25"/>
                      <a:pt x="86" y="0"/>
                      <a:pt x="55" y="0"/>
                    </a:cubicBezTo>
                    <a:cubicBezTo>
                      <a:pt x="25" y="0"/>
                      <a:pt x="0" y="25"/>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2" name="Freeform 26">
                <a:extLst>
                  <a:ext uri="{FF2B5EF4-FFF2-40B4-BE49-F238E27FC236}">
                    <a16:creationId xmlns:a16="http://schemas.microsoft.com/office/drawing/2014/main" id="{D6418999-1DED-46B3-D81D-1C97818050F9}"/>
                  </a:ext>
                </a:extLst>
              </p:cNvPr>
              <p:cNvSpPr>
                <a:spLocks/>
              </p:cNvSpPr>
              <p:nvPr/>
            </p:nvSpPr>
            <p:spPr bwMode="auto">
              <a:xfrm>
                <a:off x="29352875" y="11245851"/>
                <a:ext cx="3573462" cy="995363"/>
              </a:xfrm>
              <a:custGeom>
                <a:avLst/>
                <a:gdLst>
                  <a:gd name="T0" fmla="*/ 0 w 394"/>
                  <a:gd name="T1" fmla="*/ 55 h 110"/>
                  <a:gd name="T2" fmla="*/ 55 w 394"/>
                  <a:gd name="T3" fmla="*/ 110 h 110"/>
                  <a:gd name="T4" fmla="*/ 338 w 394"/>
                  <a:gd name="T5" fmla="*/ 110 h 110"/>
                  <a:gd name="T6" fmla="*/ 394 w 394"/>
                  <a:gd name="T7" fmla="*/ 55 h 110"/>
                  <a:gd name="T8" fmla="*/ 338 w 394"/>
                  <a:gd name="T9" fmla="*/ 0 h 110"/>
                  <a:gd name="T10" fmla="*/ 55 w 394"/>
                  <a:gd name="T11" fmla="*/ 0 h 110"/>
                  <a:gd name="T12" fmla="*/ 0 w 394"/>
                  <a:gd name="T13" fmla="*/ 55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0" y="55"/>
                    </a:moveTo>
                    <a:cubicBezTo>
                      <a:pt x="0" y="85"/>
                      <a:pt x="25" y="110"/>
                      <a:pt x="55" y="110"/>
                    </a:cubicBezTo>
                    <a:cubicBezTo>
                      <a:pt x="338" y="110"/>
                      <a:pt x="338" y="110"/>
                      <a:pt x="338" y="110"/>
                    </a:cubicBezTo>
                    <a:cubicBezTo>
                      <a:pt x="369" y="110"/>
                      <a:pt x="394" y="85"/>
                      <a:pt x="394" y="55"/>
                    </a:cubicBezTo>
                    <a:cubicBezTo>
                      <a:pt x="394" y="24"/>
                      <a:pt x="369" y="0"/>
                      <a:pt x="338" y="0"/>
                    </a:cubicBezTo>
                    <a:cubicBezTo>
                      <a:pt x="55" y="0"/>
                      <a:pt x="55" y="0"/>
                      <a:pt x="55" y="0"/>
                    </a:cubicBezTo>
                    <a:cubicBezTo>
                      <a:pt x="25" y="0"/>
                      <a:pt x="0" y="24"/>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3" name="Freeform 27">
                <a:extLst>
                  <a:ext uri="{FF2B5EF4-FFF2-40B4-BE49-F238E27FC236}">
                    <a16:creationId xmlns:a16="http://schemas.microsoft.com/office/drawing/2014/main" id="{C77E81C9-3CE0-3A5D-7DD8-D43460056000}"/>
                  </a:ext>
                </a:extLst>
              </p:cNvPr>
              <p:cNvSpPr>
                <a:spLocks/>
              </p:cNvSpPr>
              <p:nvPr/>
            </p:nvSpPr>
            <p:spPr bwMode="auto">
              <a:xfrm>
                <a:off x="13065125" y="11245851"/>
                <a:ext cx="3573462" cy="995363"/>
              </a:xfrm>
              <a:custGeom>
                <a:avLst/>
                <a:gdLst>
                  <a:gd name="T0" fmla="*/ 56 w 394"/>
                  <a:gd name="T1" fmla="*/ 110 h 110"/>
                  <a:gd name="T2" fmla="*/ 339 w 394"/>
                  <a:gd name="T3" fmla="*/ 110 h 110"/>
                  <a:gd name="T4" fmla="*/ 394 w 394"/>
                  <a:gd name="T5" fmla="*/ 55 h 110"/>
                  <a:gd name="T6" fmla="*/ 339 w 394"/>
                  <a:gd name="T7" fmla="*/ 0 h 110"/>
                  <a:gd name="T8" fmla="*/ 56 w 394"/>
                  <a:gd name="T9" fmla="*/ 0 h 110"/>
                  <a:gd name="T10" fmla="*/ 0 w 394"/>
                  <a:gd name="T11" fmla="*/ 55 h 110"/>
                  <a:gd name="T12" fmla="*/ 56 w 39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56" y="110"/>
                    </a:moveTo>
                    <a:cubicBezTo>
                      <a:pt x="339" y="110"/>
                      <a:pt x="339" y="110"/>
                      <a:pt x="339" y="110"/>
                    </a:cubicBezTo>
                    <a:cubicBezTo>
                      <a:pt x="369" y="110"/>
                      <a:pt x="394" y="85"/>
                      <a:pt x="394" y="55"/>
                    </a:cubicBezTo>
                    <a:cubicBezTo>
                      <a:pt x="394" y="24"/>
                      <a:pt x="369" y="0"/>
                      <a:pt x="339" y="0"/>
                    </a:cubicBezTo>
                    <a:cubicBezTo>
                      <a:pt x="56" y="0"/>
                      <a:pt x="56" y="0"/>
                      <a:pt x="56" y="0"/>
                    </a:cubicBezTo>
                    <a:cubicBezTo>
                      <a:pt x="25" y="0"/>
                      <a:pt x="0" y="24"/>
                      <a:pt x="0" y="55"/>
                    </a:cubicBezTo>
                    <a:cubicBezTo>
                      <a:pt x="0" y="85"/>
                      <a:pt x="25" y="110"/>
                      <a:pt x="56" y="11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4" name="Freeform 28">
                <a:extLst>
                  <a:ext uri="{FF2B5EF4-FFF2-40B4-BE49-F238E27FC236}">
                    <a16:creationId xmlns:a16="http://schemas.microsoft.com/office/drawing/2014/main" id="{DF7471A6-4BFB-2F68-2E9E-4CE6E3C0FC08}"/>
                  </a:ext>
                </a:extLst>
              </p:cNvPr>
              <p:cNvSpPr>
                <a:spLocks/>
              </p:cNvSpPr>
              <p:nvPr/>
            </p:nvSpPr>
            <p:spPr bwMode="auto">
              <a:xfrm>
                <a:off x="15630525" y="4694238"/>
                <a:ext cx="2967037" cy="2822575"/>
              </a:xfrm>
              <a:custGeom>
                <a:avLst/>
                <a:gdLst>
                  <a:gd name="T0" fmla="*/ 228 w 327"/>
                  <a:gd name="T1" fmla="*/ 297 h 312"/>
                  <a:gd name="T2" fmla="*/ 266 w 327"/>
                  <a:gd name="T3" fmla="*/ 312 h 312"/>
                  <a:gd name="T4" fmla="*/ 306 w 327"/>
                  <a:gd name="T5" fmla="*/ 295 h 312"/>
                  <a:gd name="T6" fmla="*/ 304 w 327"/>
                  <a:gd name="T7" fmla="*/ 217 h 312"/>
                  <a:gd name="T8" fmla="*/ 100 w 327"/>
                  <a:gd name="T9" fmla="*/ 21 h 312"/>
                  <a:gd name="T10" fmla="*/ 21 w 327"/>
                  <a:gd name="T11" fmla="*/ 23 h 312"/>
                  <a:gd name="T12" fmla="*/ 23 w 327"/>
                  <a:gd name="T13" fmla="*/ 101 h 312"/>
                  <a:gd name="T14" fmla="*/ 228 w 327"/>
                  <a:gd name="T15" fmla="*/ 297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97"/>
                    </a:moveTo>
                    <a:cubicBezTo>
                      <a:pt x="239" y="307"/>
                      <a:pt x="252" y="312"/>
                      <a:pt x="266" y="312"/>
                    </a:cubicBezTo>
                    <a:cubicBezTo>
                      <a:pt x="281" y="312"/>
                      <a:pt x="295" y="306"/>
                      <a:pt x="306" y="295"/>
                    </a:cubicBezTo>
                    <a:cubicBezTo>
                      <a:pt x="327" y="273"/>
                      <a:pt x="326" y="238"/>
                      <a:pt x="304" y="217"/>
                    </a:cubicBezTo>
                    <a:cubicBezTo>
                      <a:pt x="100" y="21"/>
                      <a:pt x="100" y="21"/>
                      <a:pt x="100" y="21"/>
                    </a:cubicBezTo>
                    <a:cubicBezTo>
                      <a:pt x="77" y="0"/>
                      <a:pt x="42" y="1"/>
                      <a:pt x="21" y="23"/>
                    </a:cubicBezTo>
                    <a:cubicBezTo>
                      <a:pt x="0" y="45"/>
                      <a:pt x="1" y="80"/>
                      <a:pt x="23" y="101"/>
                    </a:cubicBezTo>
                    <a:lnTo>
                      <a:pt x="228" y="297"/>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5" name="Freeform 29">
                <a:extLst>
                  <a:ext uri="{FF2B5EF4-FFF2-40B4-BE49-F238E27FC236}">
                    <a16:creationId xmlns:a16="http://schemas.microsoft.com/office/drawing/2014/main" id="{9A3804F6-F24E-F510-5759-8658C8999EBD}"/>
                  </a:ext>
                </a:extLst>
              </p:cNvPr>
              <p:cNvSpPr>
                <a:spLocks/>
              </p:cNvSpPr>
              <p:nvPr/>
            </p:nvSpPr>
            <p:spPr bwMode="auto">
              <a:xfrm>
                <a:off x="27393900" y="4694238"/>
                <a:ext cx="2967037" cy="2822575"/>
              </a:xfrm>
              <a:custGeom>
                <a:avLst/>
                <a:gdLst>
                  <a:gd name="T0" fmla="*/ 61 w 327"/>
                  <a:gd name="T1" fmla="*/ 312 h 312"/>
                  <a:gd name="T2" fmla="*/ 99 w 327"/>
                  <a:gd name="T3" fmla="*/ 297 h 312"/>
                  <a:gd name="T4" fmla="*/ 304 w 327"/>
                  <a:gd name="T5" fmla="*/ 101 h 312"/>
                  <a:gd name="T6" fmla="*/ 306 w 327"/>
                  <a:gd name="T7" fmla="*/ 23 h 312"/>
                  <a:gd name="T8" fmla="*/ 227 w 327"/>
                  <a:gd name="T9" fmla="*/ 21 h 312"/>
                  <a:gd name="T10" fmla="*/ 23 w 327"/>
                  <a:gd name="T11" fmla="*/ 217 h 312"/>
                  <a:gd name="T12" fmla="*/ 21 w 327"/>
                  <a:gd name="T13" fmla="*/ 295 h 312"/>
                  <a:gd name="T14" fmla="*/ 61 w 327"/>
                  <a:gd name="T15" fmla="*/ 312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61" y="312"/>
                    </a:moveTo>
                    <a:cubicBezTo>
                      <a:pt x="75" y="312"/>
                      <a:pt x="88" y="307"/>
                      <a:pt x="99" y="297"/>
                    </a:cubicBezTo>
                    <a:cubicBezTo>
                      <a:pt x="304" y="101"/>
                      <a:pt x="304" y="101"/>
                      <a:pt x="304" y="101"/>
                    </a:cubicBezTo>
                    <a:cubicBezTo>
                      <a:pt x="326" y="80"/>
                      <a:pt x="327" y="45"/>
                      <a:pt x="306" y="23"/>
                    </a:cubicBezTo>
                    <a:cubicBezTo>
                      <a:pt x="285" y="1"/>
                      <a:pt x="250" y="0"/>
                      <a:pt x="227" y="21"/>
                    </a:cubicBezTo>
                    <a:cubicBezTo>
                      <a:pt x="23" y="217"/>
                      <a:pt x="23" y="217"/>
                      <a:pt x="23" y="217"/>
                    </a:cubicBezTo>
                    <a:cubicBezTo>
                      <a:pt x="1" y="238"/>
                      <a:pt x="0" y="273"/>
                      <a:pt x="21" y="295"/>
                    </a:cubicBezTo>
                    <a:cubicBezTo>
                      <a:pt x="32" y="306"/>
                      <a:pt x="46" y="312"/>
                      <a:pt x="61" y="312"/>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6" name="Freeform 30">
                <a:extLst>
                  <a:ext uri="{FF2B5EF4-FFF2-40B4-BE49-F238E27FC236}">
                    <a16:creationId xmlns:a16="http://schemas.microsoft.com/office/drawing/2014/main" id="{F7627E02-F9FE-79DA-74C8-62773769A645}"/>
                  </a:ext>
                </a:extLst>
              </p:cNvPr>
              <p:cNvSpPr>
                <a:spLocks/>
              </p:cNvSpPr>
              <p:nvPr/>
            </p:nvSpPr>
            <p:spPr bwMode="auto">
              <a:xfrm>
                <a:off x="27393900" y="15932151"/>
                <a:ext cx="2967037" cy="2824163"/>
              </a:xfrm>
              <a:custGeom>
                <a:avLst/>
                <a:gdLst>
                  <a:gd name="T0" fmla="*/ 21 w 327"/>
                  <a:gd name="T1" fmla="*/ 23 h 312"/>
                  <a:gd name="T2" fmla="*/ 23 w 327"/>
                  <a:gd name="T3" fmla="*/ 101 h 312"/>
                  <a:gd name="T4" fmla="*/ 227 w 327"/>
                  <a:gd name="T5" fmla="*/ 297 h 312"/>
                  <a:gd name="T6" fmla="*/ 266 w 327"/>
                  <a:gd name="T7" fmla="*/ 312 h 312"/>
                  <a:gd name="T8" fmla="*/ 306 w 327"/>
                  <a:gd name="T9" fmla="*/ 295 h 312"/>
                  <a:gd name="T10" fmla="*/ 304 w 327"/>
                  <a:gd name="T11" fmla="*/ 217 h 312"/>
                  <a:gd name="T12" fmla="*/ 99 w 327"/>
                  <a:gd name="T13" fmla="*/ 21 h 312"/>
                  <a:gd name="T14" fmla="*/ 21 w 327"/>
                  <a:gd name="T15" fmla="*/ 23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1" y="23"/>
                    </a:moveTo>
                    <a:cubicBezTo>
                      <a:pt x="0" y="45"/>
                      <a:pt x="1" y="80"/>
                      <a:pt x="23" y="101"/>
                    </a:cubicBezTo>
                    <a:cubicBezTo>
                      <a:pt x="227" y="297"/>
                      <a:pt x="227" y="297"/>
                      <a:pt x="227" y="297"/>
                    </a:cubicBezTo>
                    <a:cubicBezTo>
                      <a:pt x="238" y="307"/>
                      <a:pt x="252" y="312"/>
                      <a:pt x="266" y="312"/>
                    </a:cubicBezTo>
                    <a:cubicBezTo>
                      <a:pt x="280" y="312"/>
                      <a:pt x="295" y="307"/>
                      <a:pt x="306" y="295"/>
                    </a:cubicBezTo>
                    <a:cubicBezTo>
                      <a:pt x="327" y="273"/>
                      <a:pt x="326" y="238"/>
                      <a:pt x="304" y="217"/>
                    </a:cubicBezTo>
                    <a:cubicBezTo>
                      <a:pt x="99" y="21"/>
                      <a:pt x="99" y="21"/>
                      <a:pt x="99" y="21"/>
                    </a:cubicBezTo>
                    <a:cubicBezTo>
                      <a:pt x="77" y="0"/>
                      <a:pt x="42" y="1"/>
                      <a:pt x="21" y="23"/>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7" name="Freeform 31">
                <a:extLst>
                  <a:ext uri="{FF2B5EF4-FFF2-40B4-BE49-F238E27FC236}">
                    <a16:creationId xmlns:a16="http://schemas.microsoft.com/office/drawing/2014/main" id="{F212B4B1-F549-F5EA-1E47-16193812E247}"/>
                  </a:ext>
                </a:extLst>
              </p:cNvPr>
              <p:cNvSpPr>
                <a:spLocks/>
              </p:cNvSpPr>
              <p:nvPr/>
            </p:nvSpPr>
            <p:spPr bwMode="auto">
              <a:xfrm>
                <a:off x="15630525" y="15932151"/>
                <a:ext cx="2967037" cy="2824163"/>
              </a:xfrm>
              <a:custGeom>
                <a:avLst/>
                <a:gdLst>
                  <a:gd name="T0" fmla="*/ 228 w 327"/>
                  <a:gd name="T1" fmla="*/ 21 h 312"/>
                  <a:gd name="T2" fmla="*/ 23 w 327"/>
                  <a:gd name="T3" fmla="*/ 217 h 312"/>
                  <a:gd name="T4" fmla="*/ 21 w 327"/>
                  <a:gd name="T5" fmla="*/ 295 h 312"/>
                  <a:gd name="T6" fmla="*/ 61 w 327"/>
                  <a:gd name="T7" fmla="*/ 312 h 312"/>
                  <a:gd name="T8" fmla="*/ 100 w 327"/>
                  <a:gd name="T9" fmla="*/ 297 h 312"/>
                  <a:gd name="T10" fmla="*/ 304 w 327"/>
                  <a:gd name="T11" fmla="*/ 101 h 312"/>
                  <a:gd name="T12" fmla="*/ 306 w 327"/>
                  <a:gd name="T13" fmla="*/ 23 h 312"/>
                  <a:gd name="T14" fmla="*/ 228 w 327"/>
                  <a:gd name="T15" fmla="*/ 21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1"/>
                    </a:moveTo>
                    <a:cubicBezTo>
                      <a:pt x="23" y="217"/>
                      <a:pt x="23" y="217"/>
                      <a:pt x="23" y="217"/>
                    </a:cubicBezTo>
                    <a:cubicBezTo>
                      <a:pt x="1" y="238"/>
                      <a:pt x="0" y="273"/>
                      <a:pt x="21" y="295"/>
                    </a:cubicBezTo>
                    <a:cubicBezTo>
                      <a:pt x="32" y="307"/>
                      <a:pt x="47" y="312"/>
                      <a:pt x="61" y="312"/>
                    </a:cubicBezTo>
                    <a:cubicBezTo>
                      <a:pt x="75" y="312"/>
                      <a:pt x="89" y="307"/>
                      <a:pt x="100" y="297"/>
                    </a:cubicBezTo>
                    <a:cubicBezTo>
                      <a:pt x="304" y="101"/>
                      <a:pt x="304" y="101"/>
                      <a:pt x="304" y="101"/>
                    </a:cubicBezTo>
                    <a:cubicBezTo>
                      <a:pt x="326" y="80"/>
                      <a:pt x="327" y="45"/>
                      <a:pt x="306" y="23"/>
                    </a:cubicBezTo>
                    <a:cubicBezTo>
                      <a:pt x="285" y="1"/>
                      <a:pt x="250" y="0"/>
                      <a:pt x="228" y="21"/>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99" name="Group 98">
            <a:extLst>
              <a:ext uri="{FF2B5EF4-FFF2-40B4-BE49-F238E27FC236}">
                <a16:creationId xmlns:a16="http://schemas.microsoft.com/office/drawing/2014/main" id="{B162F06B-FA92-B52C-9C2E-3C8F2B348435}"/>
              </a:ext>
            </a:extLst>
          </p:cNvPr>
          <p:cNvGrpSpPr/>
          <p:nvPr/>
        </p:nvGrpSpPr>
        <p:grpSpPr>
          <a:xfrm>
            <a:off x="369887" y="3438746"/>
            <a:ext cx="668337" cy="668337"/>
            <a:chOff x="369887" y="3438746"/>
            <a:chExt cx="668337" cy="668337"/>
          </a:xfrm>
        </p:grpSpPr>
        <p:sp>
          <p:nvSpPr>
            <p:cNvPr id="11" name="Oval 10">
              <a:extLst>
                <a:ext uri="{FF2B5EF4-FFF2-40B4-BE49-F238E27FC236}">
                  <a16:creationId xmlns:a16="http://schemas.microsoft.com/office/drawing/2014/main" id="{010346F8-9DDD-759E-8A0D-265CD409D7A5}"/>
                </a:ext>
              </a:extLst>
            </p:cNvPr>
            <p:cNvSpPr/>
            <p:nvPr/>
          </p:nvSpPr>
          <p:spPr>
            <a:xfrm>
              <a:off x="369887" y="3438746"/>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89" name="Group 88">
              <a:extLst>
                <a:ext uri="{FF2B5EF4-FFF2-40B4-BE49-F238E27FC236}">
                  <a16:creationId xmlns:a16="http://schemas.microsoft.com/office/drawing/2014/main" id="{A916DB07-E8E1-C452-A008-6AEC27B3D6C3}"/>
                </a:ext>
              </a:extLst>
            </p:cNvPr>
            <p:cNvGrpSpPr>
              <a:grpSpLocks noChangeAspect="1"/>
            </p:cNvGrpSpPr>
            <p:nvPr/>
          </p:nvGrpSpPr>
          <p:grpSpPr>
            <a:xfrm>
              <a:off x="531279" y="3646896"/>
              <a:ext cx="345552" cy="252036"/>
              <a:chOff x="12411075" y="5362575"/>
              <a:chExt cx="34667823" cy="25285699"/>
            </a:xfrm>
            <a:solidFill>
              <a:schemeClr val="tx1"/>
            </a:solidFill>
          </p:grpSpPr>
          <p:sp>
            <p:nvSpPr>
              <p:cNvPr id="90" name="Freeform 5">
                <a:extLst>
                  <a:ext uri="{FF2B5EF4-FFF2-40B4-BE49-F238E27FC236}">
                    <a16:creationId xmlns:a16="http://schemas.microsoft.com/office/drawing/2014/main" id="{002421B2-88E9-2103-4A4E-B7B3B16C634B}"/>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1" name="Freeform 6">
                <a:extLst>
                  <a:ext uri="{FF2B5EF4-FFF2-40B4-BE49-F238E27FC236}">
                    <a16:creationId xmlns:a16="http://schemas.microsoft.com/office/drawing/2014/main" id="{95616B27-17FA-B4EE-E58B-EBB462F63F24}"/>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2" name="Freeform 7">
                <a:extLst>
                  <a:ext uri="{FF2B5EF4-FFF2-40B4-BE49-F238E27FC236}">
                    <a16:creationId xmlns:a16="http://schemas.microsoft.com/office/drawing/2014/main" id="{237CA735-62D2-43A8-3D1F-5E9392E7ABB9}"/>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3" name="Freeform 8">
                <a:extLst>
                  <a:ext uri="{FF2B5EF4-FFF2-40B4-BE49-F238E27FC236}">
                    <a16:creationId xmlns:a16="http://schemas.microsoft.com/office/drawing/2014/main" id="{A53D4A89-75A3-DB36-12AE-3B9002ADFD88}"/>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4" name="Freeform 9">
                <a:extLst>
                  <a:ext uri="{FF2B5EF4-FFF2-40B4-BE49-F238E27FC236}">
                    <a16:creationId xmlns:a16="http://schemas.microsoft.com/office/drawing/2014/main" id="{ED3B93E0-1776-5D36-C38E-6DCA91889479}"/>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5" name="Freeform 10">
                <a:extLst>
                  <a:ext uri="{FF2B5EF4-FFF2-40B4-BE49-F238E27FC236}">
                    <a16:creationId xmlns:a16="http://schemas.microsoft.com/office/drawing/2014/main" id="{1EED3149-AEEA-09C6-6161-0F96725344CC}"/>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6" name="Freeform 11">
                <a:extLst>
                  <a:ext uri="{FF2B5EF4-FFF2-40B4-BE49-F238E27FC236}">
                    <a16:creationId xmlns:a16="http://schemas.microsoft.com/office/drawing/2014/main" id="{D96CC8FA-D6B1-2BC3-11F3-8711A2B3BC91}"/>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7" name="Freeform 12">
                <a:extLst>
                  <a:ext uri="{FF2B5EF4-FFF2-40B4-BE49-F238E27FC236}">
                    <a16:creationId xmlns:a16="http://schemas.microsoft.com/office/drawing/2014/main" id="{A4413D8E-5BE5-5E72-C353-2CB2F80EA205}"/>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8" name="Freeform 13">
                <a:extLst>
                  <a:ext uri="{FF2B5EF4-FFF2-40B4-BE49-F238E27FC236}">
                    <a16:creationId xmlns:a16="http://schemas.microsoft.com/office/drawing/2014/main" id="{C6AC8D9B-3BF5-86A1-E98C-3089CA473C28}"/>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05" name="Group 104">
            <a:extLst>
              <a:ext uri="{FF2B5EF4-FFF2-40B4-BE49-F238E27FC236}">
                <a16:creationId xmlns:a16="http://schemas.microsoft.com/office/drawing/2014/main" id="{2653B88D-0A9D-C788-A4ED-B6BF3C7BA467}"/>
              </a:ext>
            </a:extLst>
          </p:cNvPr>
          <p:cNvGrpSpPr/>
          <p:nvPr/>
        </p:nvGrpSpPr>
        <p:grpSpPr>
          <a:xfrm>
            <a:off x="4794377" y="1190624"/>
            <a:ext cx="668337" cy="668337"/>
            <a:chOff x="4794377" y="1190624"/>
            <a:chExt cx="668337" cy="668337"/>
          </a:xfrm>
        </p:grpSpPr>
        <p:sp>
          <p:nvSpPr>
            <p:cNvPr id="15" name="Oval 14">
              <a:extLst>
                <a:ext uri="{FF2B5EF4-FFF2-40B4-BE49-F238E27FC236}">
                  <a16:creationId xmlns:a16="http://schemas.microsoft.com/office/drawing/2014/main" id="{61198990-064A-7910-0EFA-6E1093C5E5D1}"/>
                </a:ext>
              </a:extLst>
            </p:cNvPr>
            <p:cNvSpPr/>
            <p:nvPr/>
          </p:nvSpPr>
          <p:spPr>
            <a:xfrm>
              <a:off x="4794377" y="1190624"/>
              <a:ext cx="668337" cy="6683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100" name="Group 99">
              <a:extLst>
                <a:ext uri="{FF2B5EF4-FFF2-40B4-BE49-F238E27FC236}">
                  <a16:creationId xmlns:a16="http://schemas.microsoft.com/office/drawing/2014/main" id="{E231CA74-FD23-74D0-BDCC-BFF380D533D1}"/>
                </a:ext>
              </a:extLst>
            </p:cNvPr>
            <p:cNvGrpSpPr>
              <a:grpSpLocks noChangeAspect="1"/>
            </p:cNvGrpSpPr>
            <p:nvPr/>
          </p:nvGrpSpPr>
          <p:grpSpPr>
            <a:xfrm>
              <a:off x="4993873" y="1387632"/>
              <a:ext cx="269344" cy="274320"/>
              <a:chOff x="10147300" y="3546474"/>
              <a:chExt cx="28095575" cy="28614690"/>
            </a:xfrm>
            <a:solidFill>
              <a:schemeClr val="tx1"/>
            </a:solidFill>
          </p:grpSpPr>
          <p:sp>
            <p:nvSpPr>
              <p:cNvPr id="101" name="Freeform 262">
                <a:extLst>
                  <a:ext uri="{FF2B5EF4-FFF2-40B4-BE49-F238E27FC236}">
                    <a16:creationId xmlns:a16="http://schemas.microsoft.com/office/drawing/2014/main" id="{0DC9CDE5-6AC5-F9D9-04D0-546E2969FD98}"/>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2" name="Freeform 263">
                <a:extLst>
                  <a:ext uri="{FF2B5EF4-FFF2-40B4-BE49-F238E27FC236}">
                    <a16:creationId xmlns:a16="http://schemas.microsoft.com/office/drawing/2014/main" id="{5ECE614C-D441-4518-E0C4-1B57B9831FA7}"/>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3" name="Freeform 264">
                <a:extLst>
                  <a:ext uri="{FF2B5EF4-FFF2-40B4-BE49-F238E27FC236}">
                    <a16:creationId xmlns:a16="http://schemas.microsoft.com/office/drawing/2014/main" id="{81E09FE3-530A-14DA-0552-3EA10D9D4030}"/>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4" name="Freeform 265">
                <a:extLst>
                  <a:ext uri="{FF2B5EF4-FFF2-40B4-BE49-F238E27FC236}">
                    <a16:creationId xmlns:a16="http://schemas.microsoft.com/office/drawing/2014/main" id="{EF76AAE2-3E95-6028-CDD6-C47A308706FE}"/>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10" name="Group 109">
            <a:extLst>
              <a:ext uri="{FF2B5EF4-FFF2-40B4-BE49-F238E27FC236}">
                <a16:creationId xmlns:a16="http://schemas.microsoft.com/office/drawing/2014/main" id="{93F7C057-33F2-0F3E-FAD1-02CAE5A7FCD5}"/>
              </a:ext>
            </a:extLst>
          </p:cNvPr>
          <p:cNvGrpSpPr/>
          <p:nvPr/>
        </p:nvGrpSpPr>
        <p:grpSpPr>
          <a:xfrm>
            <a:off x="4794377" y="2187734"/>
            <a:ext cx="668337" cy="668337"/>
            <a:chOff x="4794377" y="2187734"/>
            <a:chExt cx="668337" cy="668337"/>
          </a:xfrm>
        </p:grpSpPr>
        <p:sp>
          <p:nvSpPr>
            <p:cNvPr id="18" name="Oval 17">
              <a:extLst>
                <a:ext uri="{FF2B5EF4-FFF2-40B4-BE49-F238E27FC236}">
                  <a16:creationId xmlns:a16="http://schemas.microsoft.com/office/drawing/2014/main" id="{479664C4-EA50-40C0-34EB-96C52432AC41}"/>
                </a:ext>
              </a:extLst>
            </p:cNvPr>
            <p:cNvSpPr/>
            <p:nvPr/>
          </p:nvSpPr>
          <p:spPr>
            <a:xfrm>
              <a:off x="4794377" y="2187734"/>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106" name="Graphic 59">
              <a:extLst>
                <a:ext uri="{FF2B5EF4-FFF2-40B4-BE49-F238E27FC236}">
                  <a16:creationId xmlns:a16="http://schemas.microsoft.com/office/drawing/2014/main" id="{FB7DF890-2EA6-A2AC-0656-22499F8558B3}"/>
                </a:ext>
              </a:extLst>
            </p:cNvPr>
            <p:cNvGrpSpPr>
              <a:grpSpLocks noChangeAspect="1"/>
            </p:cNvGrpSpPr>
            <p:nvPr/>
          </p:nvGrpSpPr>
          <p:grpSpPr>
            <a:xfrm>
              <a:off x="5011596" y="2384742"/>
              <a:ext cx="233899" cy="274320"/>
              <a:chOff x="8033636" y="2732380"/>
              <a:chExt cx="661313" cy="775597"/>
            </a:xfrm>
            <a:solidFill>
              <a:schemeClr val="tx1"/>
            </a:solidFill>
          </p:grpSpPr>
          <p:sp>
            <p:nvSpPr>
              <p:cNvPr id="107" name="Freeform 88">
                <a:extLst>
                  <a:ext uri="{FF2B5EF4-FFF2-40B4-BE49-F238E27FC236}">
                    <a16:creationId xmlns:a16="http://schemas.microsoft.com/office/drawing/2014/main" id="{BFD0F840-CF91-D3C1-B37D-31B52701FED4}"/>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8" name="Freeform 98">
                <a:extLst>
                  <a:ext uri="{FF2B5EF4-FFF2-40B4-BE49-F238E27FC236}">
                    <a16:creationId xmlns:a16="http://schemas.microsoft.com/office/drawing/2014/main" id="{21FCAAAD-198B-1271-AE2E-2287AA6034B4}"/>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9" name="Freeform 99">
                <a:extLst>
                  <a:ext uri="{FF2B5EF4-FFF2-40B4-BE49-F238E27FC236}">
                    <a16:creationId xmlns:a16="http://schemas.microsoft.com/office/drawing/2014/main" id="{48F338B0-52A5-3180-FC94-A153A6B00591}"/>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119" name="Group 118">
            <a:extLst>
              <a:ext uri="{FF2B5EF4-FFF2-40B4-BE49-F238E27FC236}">
                <a16:creationId xmlns:a16="http://schemas.microsoft.com/office/drawing/2014/main" id="{A101F649-FE0C-04C3-51E2-E83E83DDDFE8}"/>
              </a:ext>
            </a:extLst>
          </p:cNvPr>
          <p:cNvGrpSpPr/>
          <p:nvPr/>
        </p:nvGrpSpPr>
        <p:grpSpPr>
          <a:xfrm>
            <a:off x="4794377" y="3149681"/>
            <a:ext cx="668337" cy="668337"/>
            <a:chOff x="4794377" y="3149681"/>
            <a:chExt cx="668337" cy="668337"/>
          </a:xfrm>
        </p:grpSpPr>
        <p:sp>
          <p:nvSpPr>
            <p:cNvPr id="21" name="Oval 20">
              <a:extLst>
                <a:ext uri="{FF2B5EF4-FFF2-40B4-BE49-F238E27FC236}">
                  <a16:creationId xmlns:a16="http://schemas.microsoft.com/office/drawing/2014/main" id="{D92EFA1C-154B-A854-BF61-90FB3C7A73BD}"/>
                </a:ext>
              </a:extLst>
            </p:cNvPr>
            <p:cNvSpPr/>
            <p:nvPr/>
          </p:nvSpPr>
          <p:spPr>
            <a:xfrm>
              <a:off x="4794377" y="3149681"/>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111" name="Graphic 73">
              <a:extLst>
                <a:ext uri="{FF2B5EF4-FFF2-40B4-BE49-F238E27FC236}">
                  <a16:creationId xmlns:a16="http://schemas.microsoft.com/office/drawing/2014/main" id="{1A42EA99-69AD-8226-ACE9-DAEED4AAE3AB}"/>
                </a:ext>
              </a:extLst>
            </p:cNvPr>
            <p:cNvGrpSpPr>
              <a:grpSpLocks noChangeAspect="1"/>
            </p:cNvGrpSpPr>
            <p:nvPr/>
          </p:nvGrpSpPr>
          <p:grpSpPr>
            <a:xfrm>
              <a:off x="4977254" y="3346689"/>
              <a:ext cx="302583" cy="274320"/>
              <a:chOff x="2468688" y="3000375"/>
              <a:chExt cx="693420" cy="628650"/>
            </a:xfrm>
            <a:solidFill>
              <a:schemeClr val="tx1"/>
            </a:solidFill>
          </p:grpSpPr>
          <p:sp>
            <p:nvSpPr>
              <p:cNvPr id="112" name="Freeform 75">
                <a:extLst>
                  <a:ext uri="{FF2B5EF4-FFF2-40B4-BE49-F238E27FC236}">
                    <a16:creationId xmlns:a16="http://schemas.microsoft.com/office/drawing/2014/main" id="{E9CB8CA4-6E80-72BF-8C12-21F839136930}"/>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3" name="Freeform 76">
                <a:extLst>
                  <a:ext uri="{FF2B5EF4-FFF2-40B4-BE49-F238E27FC236}">
                    <a16:creationId xmlns:a16="http://schemas.microsoft.com/office/drawing/2014/main" id="{B1873E3E-C9FC-71FE-7C38-3B6055A6F856}"/>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4" name="Freeform 77">
                <a:extLst>
                  <a:ext uri="{FF2B5EF4-FFF2-40B4-BE49-F238E27FC236}">
                    <a16:creationId xmlns:a16="http://schemas.microsoft.com/office/drawing/2014/main" id="{996A5145-8581-0A78-D0DF-00E045DB4A63}"/>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5" name="Freeform 78">
                <a:extLst>
                  <a:ext uri="{FF2B5EF4-FFF2-40B4-BE49-F238E27FC236}">
                    <a16:creationId xmlns:a16="http://schemas.microsoft.com/office/drawing/2014/main" id="{AE9015F4-C955-9F8A-65A6-4419F63407AE}"/>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6" name="Freeform 79">
                <a:extLst>
                  <a:ext uri="{FF2B5EF4-FFF2-40B4-BE49-F238E27FC236}">
                    <a16:creationId xmlns:a16="http://schemas.microsoft.com/office/drawing/2014/main" id="{37564C6D-21A8-CE36-BC85-ACC7FBC31F75}"/>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7" name="Freeform 80">
                <a:extLst>
                  <a:ext uri="{FF2B5EF4-FFF2-40B4-BE49-F238E27FC236}">
                    <a16:creationId xmlns:a16="http://schemas.microsoft.com/office/drawing/2014/main" id="{3F81C34A-3BE7-CAA7-35C4-D0A26E2B74DE}"/>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8" name="Freeform 81">
                <a:extLst>
                  <a:ext uri="{FF2B5EF4-FFF2-40B4-BE49-F238E27FC236}">
                    <a16:creationId xmlns:a16="http://schemas.microsoft.com/office/drawing/2014/main" id="{893250CE-FE59-D309-6D11-4BA378E71C92}"/>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126" name="Group 125">
            <a:extLst>
              <a:ext uri="{FF2B5EF4-FFF2-40B4-BE49-F238E27FC236}">
                <a16:creationId xmlns:a16="http://schemas.microsoft.com/office/drawing/2014/main" id="{0ADBC682-AB16-7574-D70C-EFF2FFABA7EB}"/>
              </a:ext>
            </a:extLst>
          </p:cNvPr>
          <p:cNvGrpSpPr/>
          <p:nvPr/>
        </p:nvGrpSpPr>
        <p:grpSpPr>
          <a:xfrm>
            <a:off x="4794377" y="4111626"/>
            <a:ext cx="668337" cy="668337"/>
            <a:chOff x="4794377" y="4111626"/>
            <a:chExt cx="668337" cy="668337"/>
          </a:xfrm>
        </p:grpSpPr>
        <p:sp>
          <p:nvSpPr>
            <p:cNvPr id="35" name="Oval 34">
              <a:extLst>
                <a:ext uri="{FF2B5EF4-FFF2-40B4-BE49-F238E27FC236}">
                  <a16:creationId xmlns:a16="http://schemas.microsoft.com/office/drawing/2014/main" id="{F0909F6F-FF18-FDBD-A2B9-5397071553B4}"/>
                </a:ext>
              </a:extLst>
            </p:cNvPr>
            <p:cNvSpPr/>
            <p:nvPr/>
          </p:nvSpPr>
          <p:spPr>
            <a:xfrm>
              <a:off x="4794377" y="4111626"/>
              <a:ext cx="668337" cy="66833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120" name="Graphic 65">
              <a:extLst>
                <a:ext uri="{FF2B5EF4-FFF2-40B4-BE49-F238E27FC236}">
                  <a16:creationId xmlns:a16="http://schemas.microsoft.com/office/drawing/2014/main" id="{B6B3C2BD-EEAA-F59D-D937-F0151C3E0236}"/>
                </a:ext>
              </a:extLst>
            </p:cNvPr>
            <p:cNvGrpSpPr>
              <a:grpSpLocks noChangeAspect="1"/>
            </p:cNvGrpSpPr>
            <p:nvPr/>
          </p:nvGrpSpPr>
          <p:grpSpPr>
            <a:xfrm>
              <a:off x="4989556" y="4308634"/>
              <a:ext cx="277978" cy="274320"/>
              <a:chOff x="1616876" y="2511365"/>
              <a:chExt cx="691515" cy="682942"/>
            </a:xfrm>
            <a:solidFill>
              <a:schemeClr val="tx1"/>
            </a:solidFill>
          </p:grpSpPr>
          <p:sp>
            <p:nvSpPr>
              <p:cNvPr id="121" name="Freeform 67">
                <a:extLst>
                  <a:ext uri="{FF2B5EF4-FFF2-40B4-BE49-F238E27FC236}">
                    <a16:creationId xmlns:a16="http://schemas.microsoft.com/office/drawing/2014/main" id="{BE1273CE-A808-451F-412B-7F6028CF8139}"/>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2" name="Freeform 68">
                <a:extLst>
                  <a:ext uri="{FF2B5EF4-FFF2-40B4-BE49-F238E27FC236}">
                    <a16:creationId xmlns:a16="http://schemas.microsoft.com/office/drawing/2014/main" id="{C7883F3A-6423-307B-F93C-54704ABC6CD8}"/>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3" name="Freeform 69">
                <a:extLst>
                  <a:ext uri="{FF2B5EF4-FFF2-40B4-BE49-F238E27FC236}">
                    <a16:creationId xmlns:a16="http://schemas.microsoft.com/office/drawing/2014/main" id="{B1B6DB22-EEA1-3356-0B31-B1D630DC0973}"/>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4" name="Freeform 70">
                <a:extLst>
                  <a:ext uri="{FF2B5EF4-FFF2-40B4-BE49-F238E27FC236}">
                    <a16:creationId xmlns:a16="http://schemas.microsoft.com/office/drawing/2014/main" id="{9AA1AA5F-93FD-B7E5-6E9B-BF83549304AE}"/>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5" name="Freeform 71">
                <a:extLst>
                  <a:ext uri="{FF2B5EF4-FFF2-40B4-BE49-F238E27FC236}">
                    <a16:creationId xmlns:a16="http://schemas.microsoft.com/office/drawing/2014/main" id="{E1D29A28-3EF4-9AD2-8964-03908D4C3F35}"/>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3004747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2215991"/>
          </a:xfrm>
        </p:spPr>
        <p:txBody>
          <a:bodyPr rtlCol="0"/>
          <a:lstStyle/>
          <a:p>
            <a:pPr rtl="0">
              <a:lnSpc>
                <a:spcPct val="100000"/>
              </a:lnSpc>
            </a:pPr>
            <a:r>
              <a:rPr lang="ja-jp" sz="2400" dirty="0">
                <a:solidFill>
                  <a:schemeClr val="accent1"/>
                </a:solidFill>
                <a:ea typeface="Meiryo" panose="020B0604030504040204" pitchFamily="34" charset="-128"/>
              </a:rPr>
              <a:t>正誤問題:</a:t>
            </a:r>
            <a:br>
              <a:rPr lang="en-US" sz="2400" dirty="0">
                <a:ea typeface="Meiryo" panose="020B0604030504040204" pitchFamily="34" charset="-128"/>
              </a:rPr>
            </a:br>
            <a:r>
              <a:rPr lang="ja-jp" sz="2400" dirty="0">
                <a:ea typeface="Meiryo" panose="020B0604030504040204" pitchFamily="34" charset="-128"/>
              </a:rPr>
              <a:t>業界の専門家を対象とした調査によると、統合された CAD/CAM ソフトウェアは、今後 5 ～ 10 年で CNC 機械オペレーターに最も求められる</a:t>
            </a:r>
            <a:r>
              <a:rPr lang="ja-JP" altLang="en-US" sz="2400" dirty="0">
                <a:ea typeface="Meiryo" panose="020B0604030504040204" pitchFamily="34" charset="-128"/>
              </a:rPr>
              <a:t>専門性が高いハードスキル</a:t>
            </a:r>
            <a:r>
              <a:rPr lang="ja-jp" sz="2400" dirty="0">
                <a:ea typeface="Meiryo" panose="020B0604030504040204" pitchFamily="34" charset="-128"/>
              </a:rPr>
              <a:t>になると予想されている。</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3321501"/>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dirty="0">
                  <a:solidFill>
                    <a:schemeClr val="tx2"/>
                  </a:solidFill>
                  <a:ea typeface="Meiryo" panose="020B0604030504040204" pitchFamily="34" charset="-128"/>
                  <a:cs typeface="+mj-cs"/>
                </a:rPr>
                <a:t>1 つ選択してください</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1863634" y="1828799"/>
              <a:ext cx="401805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3594105"/>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正しい</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4088200"/>
            <a:ext cx="5513198" cy="350648"/>
            <a:chOff x="368490" y="3450476"/>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53346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誤り</a:t>
              </a:r>
            </a:p>
          </p:txBody>
        </p:sp>
      </p:grpSp>
      <p:pic>
        <p:nvPicPr>
          <p:cNvPr id="17" name="Picture Placeholder 16" descr="A person and person sitting on a rooftop looking at a tablet&#10;&#10;Description automatically generated">
            <a:extLst>
              <a:ext uri="{FF2B5EF4-FFF2-40B4-BE49-F238E27FC236}">
                <a16:creationId xmlns:a16="http://schemas.microsoft.com/office/drawing/2014/main" id="{A6F34E48-D4AD-10CF-5DE1-DBEC7D890D2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34631" t="15553"/>
          <a:stretch/>
        </p:blipFill>
        <p:spPr>
          <a:xfrm>
            <a:off x="6157913" y="0"/>
            <a:ext cx="2986087" cy="5143500"/>
          </a:xfrm>
        </p:spPr>
      </p:pic>
    </p:spTree>
    <p:extLst>
      <p:ext uri="{BB962C8B-B14F-4D97-AF65-F5344CB8AC3E}">
        <p14:creationId xmlns:p14="http://schemas.microsoft.com/office/powerpoint/2010/main" val="185330552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96" t="29835" r="21516" b="54"/>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1" y="0"/>
            <a:ext cx="9143999"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8407020" cy="499304"/>
          </a:xfrm>
        </p:spPr>
        <p:txBody>
          <a:bodyPr rtlCol="0"/>
          <a:lstStyle/>
          <a:p>
            <a:pPr rtl="0"/>
            <a:r>
              <a:rPr lang="ja-jp" sz="3600" dirty="0">
                <a:solidFill>
                  <a:schemeClr val="bg1"/>
                </a:solidFill>
                <a:ea typeface="Meiryo" panose="020B0604030504040204" pitchFamily="34" charset="-128"/>
              </a:rPr>
              <a:t>3D </a:t>
            </a:r>
            <a:r>
              <a:rPr lang="ja-jp" dirty="0">
                <a:solidFill>
                  <a:schemeClr val="bg1"/>
                </a:solidFill>
                <a:ea typeface="Meiryo" panose="020B0604030504040204" pitchFamily="34" charset="-128"/>
              </a:rPr>
              <a:t>プリント住宅 </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96915"/>
            <a:ext cx="5375795" cy="449354"/>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2022 年、Habitat for Humanity と PERI 3D Construction 社は、</a:t>
            </a:r>
            <a:r>
              <a:rPr lang="ja-JP" altLang="en-US" sz="1600" b="1" dirty="0">
                <a:solidFill>
                  <a:schemeClr val="bg1"/>
                </a:solidFill>
                <a:ea typeface="Meiryo" panose="020B0604030504040204" pitchFamily="34" charset="-128"/>
                <a:cs typeface="Arial"/>
              </a:rPr>
              <a:t>ヨーロッパ初</a:t>
            </a:r>
            <a:r>
              <a:rPr lang="ja-jp" sz="1600" b="1" dirty="0">
                <a:solidFill>
                  <a:schemeClr val="bg1"/>
                </a:solidFill>
                <a:ea typeface="Meiryo" panose="020B0604030504040204" pitchFamily="34" charset="-128"/>
                <a:cs typeface="Arial"/>
              </a:rPr>
              <a:t>の 3D プリント住宅を発表しました。</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sz="1200" b="1" spc="250">
                <a:solidFill>
                  <a:schemeClr val="bg1"/>
                </a:solidFill>
                <a:latin typeface="+mj-lt"/>
                <a:ea typeface="Meiryo" panose="020B0604030504040204" pitchFamily="34" charset="-128"/>
              </a:rPr>
              <a:t>導入事例:</a:t>
            </a:r>
          </a:p>
        </p:txBody>
      </p:sp>
      <p:cxnSp>
        <p:nvCxnSpPr>
          <p:cNvPr id="41" name="Straight Connector 40">
            <a:extLst>
              <a:ext uri="{FF2B5EF4-FFF2-40B4-BE49-F238E27FC236}">
                <a16:creationId xmlns:a16="http://schemas.microsoft.com/office/drawing/2014/main" id="{6F0012AE-027C-7C6B-C2BD-B831025F26B5}"/>
              </a:ext>
            </a:extLst>
          </p:cNvPr>
          <p:cNvCxnSpPr>
            <a:cxnSpLocks/>
          </p:cNvCxnSpPr>
          <p:nvPr/>
        </p:nvCxnSpPr>
        <p:spPr>
          <a:xfrm>
            <a:off x="368299" y="2194038"/>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1E6038-B755-5ED1-DEE5-F1FBD3C29A37}"/>
              </a:ext>
            </a:extLst>
          </p:cNvPr>
          <p:cNvSpPr txBox="1"/>
          <p:nvPr/>
        </p:nvSpPr>
        <p:spPr>
          <a:xfrm>
            <a:off x="4391130" y="4803117"/>
            <a:ext cx="4567133" cy="213642"/>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ja-jp" dirty="0">
                <a:ea typeface="Meiryo" panose="020B0604030504040204" pitchFamily="34" charset="-128"/>
              </a:rPr>
              <a:t>出典: </a:t>
            </a:r>
          </a:p>
          <a:p>
            <a:pPr rtl="0"/>
            <a:r>
              <a:rPr lang="ja-jp" dirty="0">
                <a:ea typeface="Meiryo" panose="020B0604030504040204" pitchFamily="34" charset="-128"/>
                <a:hlinkClick r:id="rId4">
                  <a:extLst>
                    <a:ext uri="{A12FA001-AC4F-418D-AE19-62706E023703}">
                      <ahyp:hlinkClr xmlns:ahyp="http://schemas.microsoft.com/office/drawing/2018/hyperlinkcolor" val="tx"/>
                    </a:ext>
                  </a:extLst>
                </a:hlinkClick>
              </a:rPr>
              <a:t>https://www.autodesk.com/products/fusion-360/blog/habitat-for-humanity-3d-printed-concrete-home/</a:t>
            </a:r>
            <a:r>
              <a:rPr lang="ja-jp" dirty="0">
                <a:ea typeface="Meiryo" panose="020B0604030504040204" pitchFamily="34" charset="-128"/>
              </a:rPr>
              <a:t> </a:t>
            </a:r>
          </a:p>
        </p:txBody>
      </p:sp>
      <p:grpSp>
        <p:nvGrpSpPr>
          <p:cNvPr id="24" name="Group 23">
            <a:extLst>
              <a:ext uri="{FF2B5EF4-FFF2-40B4-BE49-F238E27FC236}">
                <a16:creationId xmlns:a16="http://schemas.microsoft.com/office/drawing/2014/main" id="{7454FF91-F6FD-21D2-4FB9-342AA0ED1B60}"/>
              </a:ext>
            </a:extLst>
          </p:cNvPr>
          <p:cNvGrpSpPr/>
          <p:nvPr/>
        </p:nvGrpSpPr>
        <p:grpSpPr>
          <a:xfrm>
            <a:off x="368299" y="2371194"/>
            <a:ext cx="5375795" cy="715581"/>
            <a:chOff x="368299" y="2343072"/>
            <a:chExt cx="5375795" cy="715581"/>
          </a:xfrm>
        </p:grpSpPr>
        <p:sp>
          <p:nvSpPr>
            <p:cNvPr id="48" name="TextBox 47">
              <a:extLst>
                <a:ext uri="{FF2B5EF4-FFF2-40B4-BE49-F238E27FC236}">
                  <a16:creationId xmlns:a16="http://schemas.microsoft.com/office/drawing/2014/main" id="{5AF9DDB3-AFAE-E14A-DF44-7DEF5E0209EB}"/>
                </a:ext>
              </a:extLst>
            </p:cNvPr>
            <p:cNvSpPr txBox="1"/>
            <p:nvPr/>
          </p:nvSpPr>
          <p:spPr>
            <a:xfrm>
              <a:off x="1069139" y="2343072"/>
              <a:ext cx="4674955" cy="715581"/>
            </a:xfrm>
            <a:prstGeom prst="rect">
              <a:avLst/>
            </a:prstGeom>
            <a:noFill/>
          </p:spPr>
          <p:txBody>
            <a:bodyPr wrap="square" lIns="0" tIns="0" rIns="0" bIns="0" rtlCol="0">
              <a:spAutoFit/>
            </a:bodyPr>
            <a:lstStyle/>
            <a:p>
              <a:pPr rtl="0">
                <a:spcAft>
                  <a:spcPts val="300"/>
                </a:spcAft>
              </a:pPr>
              <a:r>
                <a:rPr lang="ja-jp" sz="1600" dirty="0">
                  <a:solidFill>
                    <a:schemeClr val="bg1"/>
                  </a:solidFill>
                  <a:ea typeface="Meiryo" panose="020B0604030504040204" pitchFamily="34" charset="-128"/>
                </a:rPr>
                <a:t>住宅の 70 ～ 80% はコンクリートで 3D プリントされます。</a:t>
              </a:r>
            </a:p>
            <a:p>
              <a:pPr rtl="0">
                <a:spcAft>
                  <a:spcPts val="300"/>
                </a:spcAft>
              </a:pPr>
              <a:r>
                <a:rPr lang="ja-jp" sz="1200" dirty="0">
                  <a:solidFill>
                    <a:schemeClr val="bg1"/>
                  </a:solidFill>
                  <a:ea typeface="Meiryo" panose="020B0604030504040204" pitchFamily="34" charset="-128"/>
                </a:rPr>
                <a:t>コンクリート製の基礎と壁は、42 時間で 3D プリントされました。</a:t>
              </a:r>
            </a:p>
          </p:txBody>
        </p:sp>
        <p:grpSp>
          <p:nvGrpSpPr>
            <p:cNvPr id="1028" name="Group 1027">
              <a:extLst>
                <a:ext uri="{FF2B5EF4-FFF2-40B4-BE49-F238E27FC236}">
                  <a16:creationId xmlns:a16="http://schemas.microsoft.com/office/drawing/2014/main" id="{5EE4E26D-A40A-2C80-E575-71E27C05DB1A}"/>
                </a:ext>
              </a:extLst>
            </p:cNvPr>
            <p:cNvGrpSpPr/>
            <p:nvPr/>
          </p:nvGrpSpPr>
          <p:grpSpPr>
            <a:xfrm>
              <a:off x="368299" y="2385005"/>
              <a:ext cx="500145" cy="500145"/>
              <a:chOff x="368299" y="2452433"/>
              <a:chExt cx="500145" cy="500145"/>
            </a:xfrm>
          </p:grpSpPr>
          <p:sp>
            <p:nvSpPr>
              <p:cNvPr id="51" name="Oval 50">
                <a:extLst>
                  <a:ext uri="{FF2B5EF4-FFF2-40B4-BE49-F238E27FC236}">
                    <a16:creationId xmlns:a16="http://schemas.microsoft.com/office/drawing/2014/main" id="{F1B275C8-72C7-B58E-30DA-1D03CA68E603}"/>
                  </a:ext>
                </a:extLst>
              </p:cNvPr>
              <p:cNvSpPr/>
              <p:nvPr/>
            </p:nvSpPr>
            <p:spPr>
              <a:xfrm flipH="1">
                <a:off x="368299" y="2452433"/>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61" name="Graphic 65">
                <a:extLst>
                  <a:ext uri="{FF2B5EF4-FFF2-40B4-BE49-F238E27FC236}">
                    <a16:creationId xmlns:a16="http://schemas.microsoft.com/office/drawing/2014/main" id="{ECA84B2B-E520-F735-33D3-2435300BAE6A}"/>
                  </a:ext>
                </a:extLst>
              </p:cNvPr>
              <p:cNvGrpSpPr>
                <a:grpSpLocks noChangeAspect="1"/>
              </p:cNvGrpSpPr>
              <p:nvPr/>
            </p:nvGrpSpPr>
            <p:grpSpPr>
              <a:xfrm>
                <a:off x="479383" y="2565346"/>
                <a:ext cx="277978" cy="274320"/>
                <a:chOff x="1616876" y="2511365"/>
                <a:chExt cx="691515" cy="682942"/>
              </a:xfrm>
              <a:solidFill>
                <a:schemeClr val="tx1"/>
              </a:solidFill>
            </p:grpSpPr>
            <p:sp>
              <p:nvSpPr>
                <p:cNvPr id="62" name="Freeform 67">
                  <a:extLst>
                    <a:ext uri="{FF2B5EF4-FFF2-40B4-BE49-F238E27FC236}">
                      <a16:creationId xmlns:a16="http://schemas.microsoft.com/office/drawing/2014/main" id="{C732EA5D-EFAC-6BC7-6FE7-03198624676B}"/>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3" name="Freeform 68">
                  <a:extLst>
                    <a:ext uri="{FF2B5EF4-FFF2-40B4-BE49-F238E27FC236}">
                      <a16:creationId xmlns:a16="http://schemas.microsoft.com/office/drawing/2014/main" id="{73E3A242-9D9E-782F-B5F8-DD5D45CAFE5E}"/>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24" name="Freeform 69">
                  <a:extLst>
                    <a:ext uri="{FF2B5EF4-FFF2-40B4-BE49-F238E27FC236}">
                      <a16:creationId xmlns:a16="http://schemas.microsoft.com/office/drawing/2014/main" id="{0121622C-09D9-6573-6B3D-44881D9480ED}"/>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25" name="Freeform 70">
                  <a:extLst>
                    <a:ext uri="{FF2B5EF4-FFF2-40B4-BE49-F238E27FC236}">
                      <a16:creationId xmlns:a16="http://schemas.microsoft.com/office/drawing/2014/main" id="{DF4A5D85-3FF0-79DE-1032-BC87DF2BAAF5}"/>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27" name="Freeform 71">
                  <a:extLst>
                    <a:ext uri="{FF2B5EF4-FFF2-40B4-BE49-F238E27FC236}">
                      <a16:creationId xmlns:a16="http://schemas.microsoft.com/office/drawing/2014/main" id="{7E52C8E0-51F0-BE09-A847-F26D2EBF1DF1}"/>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9" y="3202033"/>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C47D7D4F-FE7C-8953-4193-08F8A7BF74E1}"/>
              </a:ext>
            </a:extLst>
          </p:cNvPr>
          <p:cNvGrpSpPr/>
          <p:nvPr/>
        </p:nvGrpSpPr>
        <p:grpSpPr>
          <a:xfrm>
            <a:off x="368298" y="3368870"/>
            <a:ext cx="5482276" cy="738664"/>
            <a:chOff x="368298" y="3242954"/>
            <a:chExt cx="5482276" cy="738664"/>
          </a:xfrm>
        </p:grpSpPr>
        <p:sp>
          <p:nvSpPr>
            <p:cNvPr id="1034" name="TextBox 1033">
              <a:extLst>
                <a:ext uri="{FF2B5EF4-FFF2-40B4-BE49-F238E27FC236}">
                  <a16:creationId xmlns:a16="http://schemas.microsoft.com/office/drawing/2014/main" id="{94FE2E3A-B377-1866-7DB5-50829EF30253}"/>
                </a:ext>
              </a:extLst>
            </p:cNvPr>
            <p:cNvSpPr txBox="1"/>
            <p:nvPr/>
          </p:nvSpPr>
          <p:spPr>
            <a:xfrm>
              <a:off x="368298" y="3242954"/>
              <a:ext cx="3226948" cy="738664"/>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このプロジェクトの目標は、</a:t>
              </a:r>
              <a:r>
                <a:rPr lang="ja-JP" altLang="en-US" sz="1200" dirty="0">
                  <a:solidFill>
                    <a:schemeClr val="bg1"/>
                  </a:solidFill>
                  <a:ea typeface="Meiryo" panose="020B0604030504040204" pitchFamily="34" charset="-128"/>
                </a:rPr>
                <a:t>エネルギー効率に優れた（省エネ・高効率設備）住宅を、廃棄物を極力減らし、より短期間に、よりコストを抑えて提供することでした。</a:t>
              </a:r>
              <a:endParaRPr lang="ja-jp" sz="1200" dirty="0">
                <a:solidFill>
                  <a:schemeClr val="bg1"/>
                </a:solidFill>
                <a:ea typeface="Meiryo" panose="020B0604030504040204" pitchFamily="34" charset="-128"/>
              </a:endParaRPr>
            </a:p>
          </p:txBody>
        </p:sp>
        <p:cxnSp>
          <p:nvCxnSpPr>
            <p:cNvPr id="1035" name="Straight Connector 1034">
              <a:extLst>
                <a:ext uri="{FF2B5EF4-FFF2-40B4-BE49-F238E27FC236}">
                  <a16:creationId xmlns:a16="http://schemas.microsoft.com/office/drawing/2014/main" id="{6123E408-7469-42BD-2D8A-D8514F8005B9}"/>
                </a:ext>
              </a:extLst>
            </p:cNvPr>
            <p:cNvCxnSpPr>
              <a:cxnSpLocks/>
            </p:cNvCxnSpPr>
            <p:nvPr/>
          </p:nvCxnSpPr>
          <p:spPr>
            <a:xfrm>
              <a:off x="3879962" y="3242954"/>
              <a:ext cx="0" cy="738664"/>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6" name="TextBox 1035">
              <a:extLst>
                <a:ext uri="{FF2B5EF4-FFF2-40B4-BE49-F238E27FC236}">
                  <a16:creationId xmlns:a16="http://schemas.microsoft.com/office/drawing/2014/main" id="{D4538147-6C0E-6B81-6C68-3B66D6410E2D}"/>
                </a:ext>
              </a:extLst>
            </p:cNvPr>
            <p:cNvSpPr txBox="1"/>
            <p:nvPr/>
          </p:nvSpPr>
          <p:spPr>
            <a:xfrm>
              <a:off x="4164679" y="3242954"/>
              <a:ext cx="1685895" cy="738664"/>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Autodesk Fusion は</a:t>
              </a:r>
              <a:br>
                <a:rPr lang="en-US" sz="1200" dirty="0">
                  <a:solidFill>
                    <a:schemeClr val="bg1"/>
                  </a:solidFill>
                  <a:ea typeface="Meiryo" panose="020B0604030504040204" pitchFamily="34" charset="-128"/>
                </a:rPr>
              </a:br>
              <a:r>
                <a:rPr lang="ja-jp" sz="1200" dirty="0">
                  <a:solidFill>
                    <a:schemeClr val="bg1"/>
                  </a:solidFill>
                  <a:ea typeface="Meiryo" panose="020B0604030504040204" pitchFamily="34" charset="-128"/>
                </a:rPr>
                <a:t>3D プリント用に設計を最適化するために使用</a:t>
              </a:r>
              <a:r>
                <a:rPr lang="ja-JP" altLang="en-US" sz="1200" dirty="0">
                  <a:solidFill>
                    <a:schemeClr val="bg1"/>
                  </a:solidFill>
                  <a:ea typeface="Meiryo" panose="020B0604030504040204" pitchFamily="34" charset="-128"/>
                </a:rPr>
                <a:t>　</a:t>
              </a:r>
              <a:r>
                <a:rPr lang="ja-jp" sz="1200" dirty="0">
                  <a:solidFill>
                    <a:schemeClr val="bg1"/>
                  </a:solidFill>
                  <a:ea typeface="Meiryo" panose="020B0604030504040204" pitchFamily="34" charset="-128"/>
                </a:rPr>
                <a:t>されました。</a:t>
              </a:r>
            </a:p>
          </p:txBody>
        </p:sp>
      </p:grpSp>
      <p:sp>
        <p:nvSpPr>
          <p:cNvPr id="15" name="Rectangle: Rounded Corners 14">
            <a:extLst>
              <a:ext uri="{FF2B5EF4-FFF2-40B4-BE49-F238E27FC236}">
                <a16:creationId xmlns:a16="http://schemas.microsoft.com/office/drawing/2014/main" id="{8039F845-FB54-2814-63CD-A07AA84DF2BF}"/>
              </a:ext>
            </a:extLst>
          </p:cNvPr>
          <p:cNvSpPr/>
          <p:nvPr/>
        </p:nvSpPr>
        <p:spPr>
          <a:xfrm>
            <a:off x="368302" y="4266634"/>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a typeface="Meiryo" panose="020B0604030504040204" pitchFamily="34" charset="-128"/>
            </a:endParaRPr>
          </a:p>
        </p:txBody>
      </p:sp>
      <p:sp>
        <p:nvSpPr>
          <p:cNvPr id="16" name="TextBox 15">
            <a:extLst>
              <a:ext uri="{FF2B5EF4-FFF2-40B4-BE49-F238E27FC236}">
                <a16:creationId xmlns:a16="http://schemas.microsoft.com/office/drawing/2014/main" id="{B91288D9-AA5B-F930-15DF-3395CDFF1CAE}"/>
              </a:ext>
            </a:extLst>
          </p:cNvPr>
          <p:cNvSpPr txBox="1"/>
          <p:nvPr/>
        </p:nvSpPr>
        <p:spPr>
          <a:xfrm>
            <a:off x="1940784" y="4372018"/>
            <a:ext cx="2269089"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積層造形/3D プリント</a:t>
            </a:r>
          </a:p>
        </p:txBody>
      </p:sp>
      <p:sp>
        <p:nvSpPr>
          <p:cNvPr id="17" name="TextBox 16">
            <a:extLst>
              <a:ext uri="{FF2B5EF4-FFF2-40B4-BE49-F238E27FC236}">
                <a16:creationId xmlns:a16="http://schemas.microsoft.com/office/drawing/2014/main" id="{27ADF1A4-25BD-88CB-71BA-54F9069A7B61}"/>
              </a:ext>
            </a:extLst>
          </p:cNvPr>
          <p:cNvSpPr txBox="1"/>
          <p:nvPr/>
        </p:nvSpPr>
        <p:spPr>
          <a:xfrm>
            <a:off x="4209874" y="4372018"/>
            <a:ext cx="1335784" cy="161583"/>
          </a:xfrm>
          <a:prstGeom prst="rect">
            <a:avLst/>
          </a:prstGeom>
          <a:noFill/>
        </p:spPr>
        <p:txBody>
          <a:bodyPr wrap="square" lIns="0" tIns="0" rIns="0" bIns="0" rtlCol="0">
            <a:spAutoFit/>
          </a:bodyPr>
          <a:lstStyle>
            <a:defPPr>
              <a:defRPr lang="en-US"/>
            </a:defPPr>
            <a:lvl1pPr>
              <a:defRPr sz="900">
                <a:solidFill>
                  <a:schemeClr val="bg1"/>
                </a:solidFill>
                <a:latin typeface="+mj-lt"/>
              </a:defRPr>
            </a:lvl1pPr>
          </a:lstStyle>
          <a:p>
            <a:pPr rtl="0"/>
            <a:r>
              <a:rPr lang="ja-jp" sz="1050" dirty="0">
                <a:ea typeface="Meiryo" panose="020B0604030504040204" pitchFamily="34" charset="-128"/>
              </a:rPr>
              <a:t>統合された CAD/CAM</a:t>
            </a:r>
          </a:p>
        </p:txBody>
      </p:sp>
      <p:cxnSp>
        <p:nvCxnSpPr>
          <p:cNvPr id="19" name="Straight Connector 18">
            <a:extLst>
              <a:ext uri="{FF2B5EF4-FFF2-40B4-BE49-F238E27FC236}">
                <a16:creationId xmlns:a16="http://schemas.microsoft.com/office/drawing/2014/main" id="{BB44AAA1-8E7C-661F-3501-8333AB04661C}"/>
              </a:ext>
            </a:extLst>
          </p:cNvPr>
          <p:cNvCxnSpPr>
            <a:cxnSpLocks/>
          </p:cNvCxnSpPr>
          <p:nvPr/>
        </p:nvCxnSpPr>
        <p:spPr>
          <a:xfrm>
            <a:off x="3879962" y="4365144"/>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BFA427B-08FF-6858-539D-D408809FE62A}"/>
              </a:ext>
            </a:extLst>
          </p:cNvPr>
          <p:cNvSpPr txBox="1"/>
          <p:nvPr/>
        </p:nvSpPr>
        <p:spPr>
          <a:xfrm>
            <a:off x="480921" y="4325852"/>
            <a:ext cx="623297" cy="246221"/>
          </a:xfrm>
          <a:prstGeom prst="rect">
            <a:avLst/>
          </a:prstGeom>
          <a:noFill/>
        </p:spPr>
        <p:txBody>
          <a:bodyPr wrap="square" lIns="0" tIns="0" rIns="0" bIns="0" rtlCol="0">
            <a:spAutoFit/>
          </a:bodyPr>
          <a:lstStyle/>
          <a:p>
            <a:pPr algn="l" rtl="0"/>
            <a:r>
              <a:rPr lang="ja-jp" sz="1600" b="1">
                <a:solidFill>
                  <a:schemeClr val="bg1"/>
                </a:solidFill>
                <a:latin typeface="+mj-lt"/>
                <a:ea typeface="Meiryo" panose="020B0604030504040204" pitchFamily="34" charset="-128"/>
              </a:rPr>
              <a:t>スキル</a:t>
            </a:r>
          </a:p>
        </p:txBody>
      </p:sp>
      <p:sp>
        <p:nvSpPr>
          <p:cNvPr id="22" name="Isosceles Triangle 21">
            <a:extLst>
              <a:ext uri="{FF2B5EF4-FFF2-40B4-BE49-F238E27FC236}">
                <a16:creationId xmlns:a16="http://schemas.microsoft.com/office/drawing/2014/main" id="{9450B09A-649C-DA36-807C-74E7D0F6E27B}"/>
              </a:ext>
            </a:extLst>
          </p:cNvPr>
          <p:cNvSpPr/>
          <p:nvPr/>
        </p:nvSpPr>
        <p:spPr>
          <a:xfrm rot="5400000">
            <a:off x="1249865" y="440244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Tree>
    <p:extLst>
      <p:ext uri="{BB962C8B-B14F-4D97-AF65-F5344CB8AC3E}">
        <p14:creationId xmlns:p14="http://schemas.microsoft.com/office/powerpoint/2010/main" val="252730435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55" t="1022" r="36213" b="20337"/>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8407020" cy="398571"/>
          </a:xfrm>
        </p:spPr>
        <p:txBody>
          <a:bodyPr rtlCol="0"/>
          <a:lstStyle/>
          <a:p>
            <a:pPr rtl="0"/>
            <a:r>
              <a:rPr lang="ja-jp">
                <a:solidFill>
                  <a:schemeClr val="bg1"/>
                </a:solidFill>
                <a:ea typeface="Meiryo" panose="020B0604030504040204" pitchFamily="34" charset="-128"/>
              </a:rPr>
              <a:t>データ共有 </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96915"/>
            <a:ext cx="5375795" cy="526298"/>
          </a:xfrm>
          <a:prstGeom prst="rect">
            <a:avLst/>
          </a:prstGeom>
          <a:noFill/>
        </p:spPr>
        <p:txBody>
          <a:bodyPr wrap="square" lIns="0" tIns="0" rIns="0" bIns="0" rtlCol="0" anchor="t">
            <a:spAutoFit/>
          </a:bodyPr>
          <a:lstStyle/>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射出成形金型とダイカスト金型の作成における</a:t>
            </a:r>
            <a:endParaRPr lang="en-US" altLang="ja-JP" sz="1600" b="1" dirty="0">
              <a:solidFill>
                <a:schemeClr val="bg1"/>
              </a:solidFill>
              <a:ea typeface="Meiryo" panose="020B0604030504040204" pitchFamily="34" charset="-128"/>
              <a:cs typeface="Arial"/>
            </a:endParaRPr>
          </a:p>
          <a:p>
            <a:pPr marL="0" lvl="1" rtl="0">
              <a:lnSpc>
                <a:spcPct val="90000"/>
              </a:lnSpc>
              <a:spcAft>
                <a:spcPts val="600"/>
              </a:spcAft>
              <a:buClr>
                <a:schemeClr val="tx2"/>
              </a:buClr>
            </a:pPr>
            <a:r>
              <a:rPr lang="ja-jp" sz="1600" b="1" dirty="0">
                <a:solidFill>
                  <a:schemeClr val="bg1"/>
                </a:solidFill>
                <a:ea typeface="Meiryo" panose="020B0604030504040204" pitchFamily="34" charset="-128"/>
                <a:cs typeface="Arial"/>
              </a:rPr>
              <a:t>業界のエキスパート。 </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sz="1200" b="1" spc="250">
                <a:solidFill>
                  <a:schemeClr val="bg1"/>
                </a:solidFill>
                <a:latin typeface="+mj-lt"/>
                <a:ea typeface="Meiryo" panose="020B0604030504040204" pitchFamily="34" charset="-128"/>
              </a:rPr>
              <a:t>導入事例:</a:t>
            </a:r>
          </a:p>
        </p:txBody>
      </p:sp>
      <p:cxnSp>
        <p:nvCxnSpPr>
          <p:cNvPr id="41" name="Straight Connector 40">
            <a:extLst>
              <a:ext uri="{FF2B5EF4-FFF2-40B4-BE49-F238E27FC236}">
                <a16:creationId xmlns:a16="http://schemas.microsoft.com/office/drawing/2014/main" id="{6F0012AE-027C-7C6B-C2BD-B831025F26B5}"/>
              </a:ext>
            </a:extLst>
          </p:cNvPr>
          <p:cNvCxnSpPr>
            <a:cxnSpLocks/>
          </p:cNvCxnSpPr>
          <p:nvPr/>
        </p:nvCxnSpPr>
        <p:spPr>
          <a:xfrm>
            <a:off x="368299" y="2194790"/>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ja-jp">
                <a:ea typeface="Meiryo" panose="020B0604030504040204" pitchFamily="34" charset="-128"/>
              </a:rPr>
              <a:t>出典: </a:t>
            </a:r>
          </a:p>
          <a:p>
            <a:pPr rtl="0"/>
            <a:r>
              <a:rPr lang="ja-jp">
                <a:ea typeface="Meiryo" panose="020B0604030504040204" pitchFamily="34" charset="-128"/>
                <a:cs typeface="Calibri"/>
                <a:hlinkClick r:id="rId4">
                  <a:extLst>
                    <a:ext uri="{A12FA001-AC4F-418D-AE19-62706E023703}">
                      <ahyp:hlinkClr xmlns:ahyp="http://schemas.microsoft.com/office/drawing/2018/hyperlinkcolor" val="tx"/>
                    </a:ext>
                  </a:extLst>
                </a:hlinkClick>
              </a:rPr>
              <a:t>https://www.autodesk.com/products/fusion-360/blog/zetterer/</a:t>
            </a:r>
            <a:r>
              <a:rPr lang="ja-jp">
                <a:ea typeface="Meiryo" panose="020B0604030504040204" pitchFamily="34" charset="-128"/>
                <a:cs typeface="Calibri"/>
              </a:rPr>
              <a:t> </a:t>
            </a:r>
            <a:endParaRPr lang="en-US" dirty="0">
              <a:ea typeface="Meiryo" panose="020B0604030504040204" pitchFamily="34" charset="-128"/>
            </a:endParaRP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8" y="3204289"/>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94FE2E3A-B377-1866-7DB5-50829EF30253}"/>
              </a:ext>
            </a:extLst>
          </p:cNvPr>
          <p:cNvSpPr txBox="1"/>
          <p:nvPr/>
        </p:nvSpPr>
        <p:spPr>
          <a:xfrm>
            <a:off x="368300" y="3380585"/>
            <a:ext cx="1530350" cy="738664"/>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その結果、リード </a:t>
            </a:r>
            <a:r>
              <a:rPr lang="ja-JP" altLang="en-US" sz="1200" dirty="0">
                <a:solidFill>
                  <a:schemeClr val="bg1"/>
                </a:solidFill>
                <a:ea typeface="Meiryo" panose="020B0604030504040204" pitchFamily="34" charset="-128"/>
              </a:rPr>
              <a:t>　</a:t>
            </a:r>
            <a:r>
              <a:rPr lang="ja-jp" sz="1200" dirty="0">
                <a:solidFill>
                  <a:schemeClr val="bg1"/>
                </a:solidFill>
                <a:ea typeface="Meiryo" panose="020B0604030504040204" pitchFamily="34" charset="-128"/>
              </a:rPr>
              <a:t>タイムの短縮とコストの削減というメリットが得られました。 </a:t>
            </a:r>
          </a:p>
        </p:txBody>
      </p:sp>
      <p:sp>
        <p:nvSpPr>
          <p:cNvPr id="1036" name="TextBox 1035">
            <a:extLst>
              <a:ext uri="{FF2B5EF4-FFF2-40B4-BE49-F238E27FC236}">
                <a16:creationId xmlns:a16="http://schemas.microsoft.com/office/drawing/2014/main" id="{D4538147-6C0E-6B81-6C68-3B66D6410E2D}"/>
              </a:ext>
            </a:extLst>
          </p:cNvPr>
          <p:cNvSpPr txBox="1"/>
          <p:nvPr/>
        </p:nvSpPr>
        <p:spPr>
          <a:xfrm>
            <a:off x="2317751" y="3380585"/>
            <a:ext cx="3532823" cy="553998"/>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同社はクラウド ベースのデジタル環境に移行し、社内の工作機械を接続するために、Autodesk Fusion を使用しました。 </a:t>
            </a:r>
          </a:p>
        </p:txBody>
      </p:sp>
      <p:cxnSp>
        <p:nvCxnSpPr>
          <p:cNvPr id="2" name="Straight Connector 1">
            <a:extLst>
              <a:ext uri="{FF2B5EF4-FFF2-40B4-BE49-F238E27FC236}">
                <a16:creationId xmlns:a16="http://schemas.microsoft.com/office/drawing/2014/main" id="{DA5907BA-6548-4451-4FBB-9CA1C29D94B2}"/>
              </a:ext>
            </a:extLst>
          </p:cNvPr>
          <p:cNvCxnSpPr>
            <a:cxnSpLocks/>
          </p:cNvCxnSpPr>
          <p:nvPr/>
        </p:nvCxnSpPr>
        <p:spPr>
          <a:xfrm>
            <a:off x="2108201" y="3379749"/>
            <a:ext cx="0" cy="555669"/>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DE762E5F-76E6-206D-B1F0-F8038F8F3BCF}"/>
              </a:ext>
            </a:extLst>
          </p:cNvPr>
          <p:cNvGrpSpPr/>
          <p:nvPr/>
        </p:nvGrpSpPr>
        <p:grpSpPr>
          <a:xfrm>
            <a:off x="368299" y="2379590"/>
            <a:ext cx="5513910" cy="646331"/>
            <a:chOff x="368299" y="2315128"/>
            <a:chExt cx="5513910" cy="646331"/>
          </a:xfrm>
        </p:grpSpPr>
        <p:sp>
          <p:nvSpPr>
            <p:cNvPr id="48" name="TextBox 47">
              <a:extLst>
                <a:ext uri="{FF2B5EF4-FFF2-40B4-BE49-F238E27FC236}">
                  <a16:creationId xmlns:a16="http://schemas.microsoft.com/office/drawing/2014/main" id="{5AF9DDB3-AFAE-E14A-DF44-7DEF5E0209EB}"/>
                </a:ext>
              </a:extLst>
            </p:cNvPr>
            <p:cNvSpPr txBox="1"/>
            <p:nvPr/>
          </p:nvSpPr>
          <p:spPr>
            <a:xfrm>
              <a:off x="1114425" y="2315128"/>
              <a:ext cx="4767784" cy="646331"/>
            </a:xfrm>
            <a:prstGeom prst="rect">
              <a:avLst/>
            </a:prstGeom>
            <a:noFill/>
          </p:spPr>
          <p:txBody>
            <a:bodyPr wrap="square" lIns="0" tIns="0" rIns="0" bIns="0" rtlCol="0">
              <a:spAutoFit/>
            </a:bodyPr>
            <a:lstStyle/>
            <a:p>
              <a:pPr rtl="0">
                <a:spcAft>
                  <a:spcPts val="300"/>
                </a:spcAft>
              </a:pPr>
              <a:r>
                <a:rPr lang="ja-jp" sz="1400" dirty="0">
                  <a:solidFill>
                    <a:schemeClr val="bg1"/>
                  </a:solidFill>
                  <a:ea typeface="Meiryo" panose="020B0604030504040204" pitchFamily="34" charset="-128"/>
                </a:rPr>
                <a:t>同社は、重要なプロジェクト データを</a:t>
              </a:r>
              <a:r>
                <a:rPr lang="ja-JP" altLang="en-US" sz="1400" dirty="0">
                  <a:solidFill>
                    <a:schemeClr val="bg1"/>
                  </a:solidFill>
                  <a:ea typeface="Meiryo" panose="020B0604030504040204" pitchFamily="34" charset="-128"/>
                </a:rPr>
                <a:t>グローバルに活用</a:t>
              </a:r>
              <a:r>
                <a:rPr lang="ja-jp" sz="1400" dirty="0">
                  <a:solidFill>
                    <a:schemeClr val="bg1"/>
                  </a:solidFill>
                  <a:ea typeface="Meiryo" panose="020B0604030504040204" pitchFamily="34" charset="-128"/>
                </a:rPr>
                <a:t>するために、</a:t>
              </a:r>
              <a:r>
                <a:rPr lang="ja-JP" altLang="en-US" sz="1400" dirty="0">
                  <a:solidFill>
                    <a:schemeClr val="bg1"/>
                  </a:solidFill>
                  <a:ea typeface="Meiryo" panose="020B0604030504040204" pitchFamily="34" charset="-128"/>
                </a:rPr>
                <a:t>デジタル トランスフォーメーション（デジタル技術を活用し競争力を高める取り組み）</a:t>
              </a:r>
              <a:r>
                <a:rPr lang="ja-jp" sz="1400" dirty="0">
                  <a:solidFill>
                    <a:schemeClr val="bg1"/>
                  </a:solidFill>
                  <a:ea typeface="Meiryo" panose="020B0604030504040204" pitchFamily="34" charset="-128"/>
                </a:rPr>
                <a:t>を行いました。</a:t>
              </a:r>
            </a:p>
          </p:txBody>
        </p:sp>
        <p:grpSp>
          <p:nvGrpSpPr>
            <p:cNvPr id="42" name="Group 41">
              <a:extLst>
                <a:ext uri="{FF2B5EF4-FFF2-40B4-BE49-F238E27FC236}">
                  <a16:creationId xmlns:a16="http://schemas.microsoft.com/office/drawing/2014/main" id="{E75F3005-CDD0-E69A-08A3-35FD318AFCF8}"/>
                </a:ext>
              </a:extLst>
            </p:cNvPr>
            <p:cNvGrpSpPr/>
            <p:nvPr/>
          </p:nvGrpSpPr>
          <p:grpSpPr>
            <a:xfrm>
              <a:off x="368299" y="2385005"/>
              <a:ext cx="500145" cy="500145"/>
              <a:chOff x="368299" y="2332753"/>
              <a:chExt cx="500145" cy="500145"/>
            </a:xfrm>
          </p:grpSpPr>
          <p:sp>
            <p:nvSpPr>
              <p:cNvPr id="8" name="Oval 7">
                <a:extLst>
                  <a:ext uri="{FF2B5EF4-FFF2-40B4-BE49-F238E27FC236}">
                    <a16:creationId xmlns:a16="http://schemas.microsoft.com/office/drawing/2014/main" id="{CFDCB3DA-0306-883E-7DC8-C48892AD2C20}"/>
                  </a:ext>
                </a:extLst>
              </p:cNvPr>
              <p:cNvSpPr/>
              <p:nvPr/>
            </p:nvSpPr>
            <p:spPr>
              <a:xfrm flipH="1">
                <a:off x="368299" y="2332753"/>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6" name="Group 15">
                <a:extLst>
                  <a:ext uri="{FF2B5EF4-FFF2-40B4-BE49-F238E27FC236}">
                    <a16:creationId xmlns:a16="http://schemas.microsoft.com/office/drawing/2014/main" id="{789E9EAF-2056-A295-8A31-165FB7F41464}"/>
                  </a:ext>
                </a:extLst>
              </p:cNvPr>
              <p:cNvGrpSpPr>
                <a:grpSpLocks noChangeAspect="1"/>
              </p:cNvGrpSpPr>
              <p:nvPr/>
            </p:nvGrpSpPr>
            <p:grpSpPr>
              <a:xfrm>
                <a:off x="490070" y="2445665"/>
                <a:ext cx="256604" cy="274320"/>
                <a:chOff x="15574963" y="3876676"/>
                <a:chExt cx="25041225" cy="26770011"/>
              </a:xfrm>
              <a:solidFill>
                <a:schemeClr val="tx1"/>
              </a:solidFill>
            </p:grpSpPr>
            <p:sp>
              <p:nvSpPr>
                <p:cNvPr id="17" name="Freeform 77">
                  <a:extLst>
                    <a:ext uri="{FF2B5EF4-FFF2-40B4-BE49-F238E27FC236}">
                      <a16:creationId xmlns:a16="http://schemas.microsoft.com/office/drawing/2014/main" id="{8DB4AC81-C8BB-775E-C6EC-79714D72A05B}"/>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 name="Freeform 78">
                  <a:extLst>
                    <a:ext uri="{FF2B5EF4-FFF2-40B4-BE49-F238E27FC236}">
                      <a16:creationId xmlns:a16="http://schemas.microsoft.com/office/drawing/2014/main" id="{D81A6B76-1B34-9FFC-643A-4B6AA81FD211}"/>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 name="Freeform 79">
                  <a:extLst>
                    <a:ext uri="{FF2B5EF4-FFF2-40B4-BE49-F238E27FC236}">
                      <a16:creationId xmlns:a16="http://schemas.microsoft.com/office/drawing/2014/main" id="{FBF30013-3DB7-7F9E-C1B0-A815A69D22E0}"/>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 name="Freeform 80">
                  <a:extLst>
                    <a:ext uri="{FF2B5EF4-FFF2-40B4-BE49-F238E27FC236}">
                      <a16:creationId xmlns:a16="http://schemas.microsoft.com/office/drawing/2014/main" id="{1615F0D2-FFCA-1D1F-3705-2615A4485D55}"/>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81">
                  <a:extLst>
                    <a:ext uri="{FF2B5EF4-FFF2-40B4-BE49-F238E27FC236}">
                      <a16:creationId xmlns:a16="http://schemas.microsoft.com/office/drawing/2014/main" id="{DBD1B54C-BD97-771B-61FB-33BD9EEAE7D3}"/>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82">
                  <a:extLst>
                    <a:ext uri="{FF2B5EF4-FFF2-40B4-BE49-F238E27FC236}">
                      <a16:creationId xmlns:a16="http://schemas.microsoft.com/office/drawing/2014/main" id="{F1633A24-E5BE-7D53-C723-99B61D613AD7}"/>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83">
                  <a:extLst>
                    <a:ext uri="{FF2B5EF4-FFF2-40B4-BE49-F238E27FC236}">
                      <a16:creationId xmlns:a16="http://schemas.microsoft.com/office/drawing/2014/main" id="{4BD830A9-14FB-B4F3-41B8-73F8885F164B}"/>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4" name="Freeform 84">
                  <a:extLst>
                    <a:ext uri="{FF2B5EF4-FFF2-40B4-BE49-F238E27FC236}">
                      <a16:creationId xmlns:a16="http://schemas.microsoft.com/office/drawing/2014/main" id="{2F3A2ECF-951F-39CC-7827-7A87E0D73091}"/>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5" name="Freeform 85">
                  <a:extLst>
                    <a:ext uri="{FF2B5EF4-FFF2-40B4-BE49-F238E27FC236}">
                      <a16:creationId xmlns:a16="http://schemas.microsoft.com/office/drawing/2014/main" id="{8FD2D2F3-5F5E-91D2-757B-5D86802FBCF0}"/>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6" name="Freeform 86">
                  <a:extLst>
                    <a:ext uri="{FF2B5EF4-FFF2-40B4-BE49-F238E27FC236}">
                      <a16:creationId xmlns:a16="http://schemas.microsoft.com/office/drawing/2014/main" id="{8C5F0108-287F-0824-2FE1-861AA76E584C}"/>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7" name="Freeform 87">
                  <a:extLst>
                    <a:ext uri="{FF2B5EF4-FFF2-40B4-BE49-F238E27FC236}">
                      <a16:creationId xmlns:a16="http://schemas.microsoft.com/office/drawing/2014/main" id="{6C51F8DE-E70C-E91D-1E7E-5D548B60F668}"/>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8" name="Oval 88">
                  <a:extLst>
                    <a:ext uri="{FF2B5EF4-FFF2-40B4-BE49-F238E27FC236}">
                      <a16:creationId xmlns:a16="http://schemas.microsoft.com/office/drawing/2014/main" id="{84CD70DD-C1C6-AE59-2300-D59B75048428}"/>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9" name="Oval 89">
                  <a:extLst>
                    <a:ext uri="{FF2B5EF4-FFF2-40B4-BE49-F238E27FC236}">
                      <a16:creationId xmlns:a16="http://schemas.microsoft.com/office/drawing/2014/main" id="{C904F74D-342A-FCCB-E05B-8F3179D78ACB}"/>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0" name="Oval 90">
                  <a:extLst>
                    <a:ext uri="{FF2B5EF4-FFF2-40B4-BE49-F238E27FC236}">
                      <a16:creationId xmlns:a16="http://schemas.microsoft.com/office/drawing/2014/main" id="{56FA3A28-FEF4-5103-E8DF-B1FC257CA6B9}"/>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1" name="Freeform 91">
                  <a:extLst>
                    <a:ext uri="{FF2B5EF4-FFF2-40B4-BE49-F238E27FC236}">
                      <a16:creationId xmlns:a16="http://schemas.microsoft.com/office/drawing/2014/main" id="{FB8BA52B-E277-F37A-045D-64E90B151581}"/>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2" name="Freeform 92">
                  <a:extLst>
                    <a:ext uri="{FF2B5EF4-FFF2-40B4-BE49-F238E27FC236}">
                      <a16:creationId xmlns:a16="http://schemas.microsoft.com/office/drawing/2014/main" id="{84E82D6C-7A47-FB57-7CEC-27E4F21FA764}"/>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33" name="Freeform 93">
                  <a:extLst>
                    <a:ext uri="{FF2B5EF4-FFF2-40B4-BE49-F238E27FC236}">
                      <a16:creationId xmlns:a16="http://schemas.microsoft.com/office/drawing/2014/main" id="{0AD7B708-4E97-773F-F7AC-B8BED07FBFA6}"/>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grpSp>
        <p:nvGrpSpPr>
          <p:cNvPr id="57" name="Group 56">
            <a:extLst>
              <a:ext uri="{FF2B5EF4-FFF2-40B4-BE49-F238E27FC236}">
                <a16:creationId xmlns:a16="http://schemas.microsoft.com/office/drawing/2014/main" id="{194AF596-E702-92E4-5419-6029AE27A3C3}"/>
              </a:ext>
            </a:extLst>
          </p:cNvPr>
          <p:cNvGrpSpPr/>
          <p:nvPr/>
        </p:nvGrpSpPr>
        <p:grpSpPr>
          <a:xfrm>
            <a:off x="368302" y="4267640"/>
            <a:ext cx="5482272" cy="364656"/>
            <a:chOff x="368302" y="4267640"/>
            <a:chExt cx="5482272" cy="364656"/>
          </a:xfrm>
        </p:grpSpPr>
        <p:sp>
          <p:nvSpPr>
            <p:cNvPr id="46" name="Rectangle: Rounded Corners 45">
              <a:extLst>
                <a:ext uri="{FF2B5EF4-FFF2-40B4-BE49-F238E27FC236}">
                  <a16:creationId xmlns:a16="http://schemas.microsoft.com/office/drawing/2014/main" id="{F604CD00-BDB2-E107-5EFA-CD93B11DD443}"/>
                </a:ext>
              </a:extLst>
            </p:cNvPr>
            <p:cNvSpPr/>
            <p:nvPr/>
          </p:nvSpPr>
          <p:spPr>
            <a:xfrm>
              <a:off x="368302" y="4267640"/>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a typeface="Meiryo" panose="020B0604030504040204" pitchFamily="34" charset="-128"/>
              </a:endParaRPr>
            </a:p>
          </p:txBody>
        </p:sp>
        <p:sp>
          <p:nvSpPr>
            <p:cNvPr id="47" name="TextBox 46">
              <a:extLst>
                <a:ext uri="{FF2B5EF4-FFF2-40B4-BE49-F238E27FC236}">
                  <a16:creationId xmlns:a16="http://schemas.microsoft.com/office/drawing/2014/main" id="{ED337A9F-AD5D-6318-4F74-3F015D33ADCE}"/>
                </a:ext>
              </a:extLst>
            </p:cNvPr>
            <p:cNvSpPr txBox="1"/>
            <p:nvPr/>
          </p:nvSpPr>
          <p:spPr>
            <a:xfrm>
              <a:off x="1555056" y="4369176"/>
              <a:ext cx="1324666"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統合された CAD/CAM</a:t>
              </a:r>
            </a:p>
          </p:txBody>
        </p:sp>
        <p:sp>
          <p:nvSpPr>
            <p:cNvPr id="49" name="TextBox 48">
              <a:extLst>
                <a:ext uri="{FF2B5EF4-FFF2-40B4-BE49-F238E27FC236}">
                  <a16:creationId xmlns:a16="http://schemas.microsoft.com/office/drawing/2014/main" id="{1A68CFD4-89D4-02E0-DD76-694F20E069F0}"/>
                </a:ext>
              </a:extLst>
            </p:cNvPr>
            <p:cNvSpPr txBox="1"/>
            <p:nvPr/>
          </p:nvSpPr>
          <p:spPr>
            <a:xfrm>
              <a:off x="3260734" y="4369177"/>
              <a:ext cx="2483360" cy="160564"/>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クラウド プラットフォームとデータ共有</a:t>
              </a:r>
            </a:p>
          </p:txBody>
        </p:sp>
        <p:cxnSp>
          <p:nvCxnSpPr>
            <p:cNvPr id="52" name="Straight Connector 51">
              <a:extLst>
                <a:ext uri="{FF2B5EF4-FFF2-40B4-BE49-F238E27FC236}">
                  <a16:creationId xmlns:a16="http://schemas.microsoft.com/office/drawing/2014/main" id="{FCAE20BB-D306-0230-C8DA-FC3E00AD11D7}"/>
                </a:ext>
              </a:extLst>
            </p:cNvPr>
            <p:cNvCxnSpPr>
              <a:cxnSpLocks/>
            </p:cNvCxnSpPr>
            <p:nvPr/>
          </p:nvCxnSpPr>
          <p:spPr>
            <a:xfrm>
              <a:off x="3081834" y="436614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89A70BC-753F-7134-C3FF-D99C7B0F076D}"/>
                </a:ext>
              </a:extLst>
            </p:cNvPr>
            <p:cNvSpPr txBox="1"/>
            <p:nvPr/>
          </p:nvSpPr>
          <p:spPr>
            <a:xfrm>
              <a:off x="480921" y="4326858"/>
              <a:ext cx="623297" cy="246221"/>
            </a:xfrm>
            <a:prstGeom prst="rect">
              <a:avLst/>
            </a:prstGeom>
            <a:noFill/>
          </p:spPr>
          <p:txBody>
            <a:bodyPr wrap="square" lIns="0" tIns="0" rIns="0" bIns="0" rtlCol="0">
              <a:spAutoFit/>
            </a:bodyPr>
            <a:lstStyle/>
            <a:p>
              <a:pPr algn="l" rtl="0"/>
              <a:r>
                <a:rPr lang="ja-jp" sz="1600" b="1">
                  <a:solidFill>
                    <a:schemeClr val="bg1"/>
                  </a:solidFill>
                  <a:latin typeface="+mj-lt"/>
                  <a:ea typeface="Meiryo" panose="020B0604030504040204" pitchFamily="34" charset="-128"/>
                </a:rPr>
                <a:t>スキル</a:t>
              </a:r>
            </a:p>
          </p:txBody>
        </p:sp>
        <p:sp>
          <p:nvSpPr>
            <p:cNvPr id="55" name="Isosceles Triangle 54">
              <a:extLst>
                <a:ext uri="{FF2B5EF4-FFF2-40B4-BE49-F238E27FC236}">
                  <a16:creationId xmlns:a16="http://schemas.microsoft.com/office/drawing/2014/main" id="{43507843-3589-DB38-AE64-A3E16D2D654C}"/>
                </a:ext>
              </a:extLst>
            </p:cNvPr>
            <p:cNvSpPr/>
            <p:nvPr/>
          </p:nvSpPr>
          <p:spPr>
            <a:xfrm rot="5400000">
              <a:off x="1249865" y="4403450"/>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spTree>
    <p:extLst>
      <p:ext uri="{BB962C8B-B14F-4D97-AF65-F5344CB8AC3E}">
        <p14:creationId xmlns:p14="http://schemas.microsoft.com/office/powerpoint/2010/main" val="211919945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29" r="23944"/>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8129334" cy="786369"/>
          </a:xfrm>
        </p:spPr>
        <p:txBody>
          <a:bodyPr rtlCol="0"/>
          <a:lstStyle/>
          <a:p>
            <a:pPr rtl="0"/>
            <a:r>
              <a:rPr lang="ja-jp" dirty="0">
                <a:solidFill>
                  <a:schemeClr val="bg1"/>
                </a:solidFill>
                <a:ea typeface="Meiryo" panose="020B0604030504040204" pitchFamily="34" charset="-128"/>
              </a:rPr>
              <a:t>歴史的なランドマーク</a:t>
            </a:r>
            <a:r>
              <a:rPr lang="ja-JP" altLang="en-US" dirty="0">
                <a:solidFill>
                  <a:schemeClr val="bg1"/>
                </a:solidFill>
                <a:ea typeface="Meiryo" panose="020B0604030504040204" pitchFamily="34" charset="-128"/>
              </a:rPr>
              <a:t>（建造物）のため</a:t>
            </a:r>
            <a:r>
              <a:rPr lang="ja-jp" dirty="0">
                <a:solidFill>
                  <a:schemeClr val="bg1"/>
                </a:solidFill>
                <a:ea typeface="Meiryo" panose="020B0604030504040204" pitchFamily="34" charset="-128"/>
              </a:rPr>
              <a:t>のカメラ</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96915"/>
            <a:ext cx="5570277" cy="984885"/>
          </a:xfrm>
          <a:prstGeom prst="rect">
            <a:avLst/>
          </a:prstGeom>
          <a:noFill/>
        </p:spPr>
        <p:txBody>
          <a:bodyPr wrap="square" lIns="0" tIns="0" rIns="0" bIns="0" rtlCol="0" anchor="t">
            <a:spAutoFit/>
          </a:bodyPr>
          <a:lstStyle/>
          <a:p>
            <a:pPr marL="0" lvl="1" rtl="0">
              <a:spcAft>
                <a:spcPts val="600"/>
              </a:spcAft>
              <a:buClr>
                <a:schemeClr val="tx2"/>
              </a:buClr>
            </a:pPr>
            <a:r>
              <a:rPr lang="ja-jp" sz="1600" b="1" dirty="0">
                <a:solidFill>
                  <a:schemeClr val="bg1"/>
                </a:solidFill>
                <a:ea typeface="Meiryo" panose="020B0604030504040204" pitchFamily="34" charset="-128"/>
                <a:cs typeface="Arial"/>
              </a:rPr>
              <a:t>同社は、ライブストリーミング用 Web カメラのリーディング ネットワークです。ワシントン記念塔に設置するカメラ </a:t>
            </a:r>
            <a:r>
              <a:rPr lang="ja-JP" altLang="en-US" sz="1600" b="1" dirty="0">
                <a:solidFill>
                  <a:schemeClr val="bg1"/>
                </a:solidFill>
                <a:ea typeface="Meiryo" panose="020B0604030504040204" pitchFamily="34" charset="-128"/>
                <a:cs typeface="Arial"/>
              </a:rPr>
              <a:t>　　</a:t>
            </a:r>
            <a:r>
              <a:rPr lang="ja-jp" sz="1600" b="1" dirty="0">
                <a:solidFill>
                  <a:schemeClr val="bg1"/>
                </a:solidFill>
                <a:ea typeface="Meiryo" panose="020B0604030504040204" pitchFamily="34" charset="-128"/>
                <a:cs typeface="Arial"/>
              </a:rPr>
              <a:t>ハウジングのカスタム設計から試作・製造までを行うために、CAD/CAM ソフトウェアを使用しました。</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sz="1200" b="1" spc="250">
                <a:solidFill>
                  <a:schemeClr val="bg1"/>
                </a:solidFill>
                <a:latin typeface="+mj-lt"/>
                <a:ea typeface="Meiryo" panose="020B0604030504040204" pitchFamily="34" charset="-128"/>
              </a:rPr>
              <a:t>導入事例:</a:t>
            </a:r>
          </a:p>
        </p:txBody>
      </p:sp>
      <p:cxnSp>
        <p:nvCxnSpPr>
          <p:cNvPr id="41" name="Straight Connector 40">
            <a:extLst>
              <a:ext uri="{FF2B5EF4-FFF2-40B4-BE49-F238E27FC236}">
                <a16:creationId xmlns:a16="http://schemas.microsoft.com/office/drawing/2014/main" id="{6F0012AE-027C-7C6B-C2BD-B831025F26B5}"/>
              </a:ext>
            </a:extLst>
          </p:cNvPr>
          <p:cNvCxnSpPr>
            <a:cxnSpLocks/>
          </p:cNvCxnSpPr>
          <p:nvPr/>
        </p:nvCxnSpPr>
        <p:spPr>
          <a:xfrm>
            <a:off x="368299" y="2623014"/>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ja-jp">
                <a:ea typeface="Meiryo" panose="020B0604030504040204" pitchFamily="34" charset="-128"/>
              </a:rPr>
              <a:t>出典: </a:t>
            </a:r>
          </a:p>
          <a:p>
            <a:pPr rtl="0"/>
            <a:r>
              <a:rPr lang="ja-jp">
                <a:ea typeface="Meiryo" panose="020B0604030504040204" pitchFamily="34" charset="-128"/>
                <a:cs typeface="Calibri"/>
                <a:hlinkClick r:id="rId4">
                  <a:extLst>
                    <a:ext uri="{A12FA001-AC4F-418D-AE19-62706E023703}">
                      <ahyp:hlinkClr xmlns:ahyp="http://schemas.microsoft.com/office/drawing/2018/hyperlinkcolor" val="tx"/>
                    </a:ext>
                  </a:extLst>
                </a:hlinkClick>
              </a:rPr>
              <a:t>https://www.autodesk.com/products/fusion-360/blog/earthcam-washington-monument-camera/</a:t>
            </a:r>
            <a:endParaRPr lang="en-US" dirty="0">
              <a:ea typeface="Meiryo" panose="020B0604030504040204" pitchFamily="34" charset="-128"/>
              <a:cs typeface="Calibri"/>
            </a:endParaRP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9" y="3602563"/>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4" name="TextBox 1033">
            <a:extLst>
              <a:ext uri="{FF2B5EF4-FFF2-40B4-BE49-F238E27FC236}">
                <a16:creationId xmlns:a16="http://schemas.microsoft.com/office/drawing/2014/main" id="{94FE2E3A-B377-1866-7DB5-50829EF30253}"/>
              </a:ext>
            </a:extLst>
          </p:cNvPr>
          <p:cNvSpPr txBox="1"/>
          <p:nvPr/>
        </p:nvSpPr>
        <p:spPr>
          <a:xfrm>
            <a:off x="368299" y="3842265"/>
            <a:ext cx="5482271" cy="184666"/>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Fusion で 18 個のパーツを設計し、3D プリントおよび設置を行いました。</a:t>
            </a:r>
          </a:p>
        </p:txBody>
      </p:sp>
      <p:grpSp>
        <p:nvGrpSpPr>
          <p:cNvPr id="56" name="Group 55">
            <a:extLst>
              <a:ext uri="{FF2B5EF4-FFF2-40B4-BE49-F238E27FC236}">
                <a16:creationId xmlns:a16="http://schemas.microsoft.com/office/drawing/2014/main" id="{4DA7640A-D56F-DBA5-E82A-9451CDADE3BF}"/>
              </a:ext>
            </a:extLst>
          </p:cNvPr>
          <p:cNvGrpSpPr/>
          <p:nvPr/>
        </p:nvGrpSpPr>
        <p:grpSpPr>
          <a:xfrm>
            <a:off x="368299" y="2862716"/>
            <a:ext cx="5482275" cy="500145"/>
            <a:chOff x="368299" y="2798658"/>
            <a:chExt cx="5482275" cy="500145"/>
          </a:xfrm>
        </p:grpSpPr>
        <p:sp>
          <p:nvSpPr>
            <p:cNvPr id="48" name="TextBox 47">
              <a:extLst>
                <a:ext uri="{FF2B5EF4-FFF2-40B4-BE49-F238E27FC236}">
                  <a16:creationId xmlns:a16="http://schemas.microsoft.com/office/drawing/2014/main" id="{5AF9DDB3-AFAE-E14A-DF44-7DEF5E0209EB}"/>
                </a:ext>
              </a:extLst>
            </p:cNvPr>
            <p:cNvSpPr txBox="1"/>
            <p:nvPr/>
          </p:nvSpPr>
          <p:spPr>
            <a:xfrm>
              <a:off x="1114425" y="2833287"/>
              <a:ext cx="4736149" cy="430887"/>
            </a:xfrm>
            <a:prstGeom prst="rect">
              <a:avLst/>
            </a:prstGeom>
            <a:noFill/>
          </p:spPr>
          <p:txBody>
            <a:bodyPr wrap="square" lIns="0" tIns="0" rIns="0" bIns="0" rtlCol="0">
              <a:spAutoFit/>
            </a:bodyPr>
            <a:lstStyle/>
            <a:p>
              <a:pPr rtl="0">
                <a:spcAft>
                  <a:spcPts val="300"/>
                </a:spcAft>
              </a:pPr>
              <a:r>
                <a:rPr lang="ja-jp" sz="1400" dirty="0">
                  <a:solidFill>
                    <a:schemeClr val="bg1"/>
                  </a:solidFill>
                  <a:ea typeface="Meiryo" panose="020B0604030504040204" pitchFamily="34" charset="-128"/>
                </a:rPr>
                <a:t>Autodesk Fusion </a:t>
              </a:r>
              <a:r>
                <a:rPr lang="ja-JP" altLang="en-US" sz="1400" dirty="0">
                  <a:solidFill>
                    <a:schemeClr val="bg1"/>
                  </a:solidFill>
                  <a:ea typeface="Meiryo" panose="020B0604030504040204" pitchFamily="34" charset="-128"/>
                </a:rPr>
                <a:t>で</a:t>
              </a:r>
              <a:r>
                <a:rPr lang="ja-jp" sz="1400" dirty="0">
                  <a:solidFill>
                    <a:schemeClr val="bg1"/>
                  </a:solidFill>
                  <a:ea typeface="Meiryo" panose="020B0604030504040204" pitchFamily="34" charset="-128"/>
                </a:rPr>
                <a:t>ラピッド プロトタイピングを行い、</a:t>
              </a:r>
              <a:r>
                <a:rPr lang="ja-JP" altLang="en-US" sz="1400" dirty="0">
                  <a:solidFill>
                    <a:schemeClr val="bg1"/>
                  </a:solidFill>
                  <a:ea typeface="Meiryo" panose="020B0604030504040204" pitchFamily="34" charset="-128"/>
                </a:rPr>
                <a:t>　　</a:t>
              </a:r>
              <a:r>
                <a:rPr lang="ja-jp" sz="1400" dirty="0">
                  <a:solidFill>
                    <a:schemeClr val="bg1"/>
                  </a:solidFill>
                  <a:ea typeface="Meiryo" panose="020B0604030504040204" pitchFamily="34" charset="-128"/>
                </a:rPr>
                <a:t>すばやくハウジングを作成しました。</a:t>
              </a:r>
            </a:p>
          </p:txBody>
        </p:sp>
        <p:grpSp>
          <p:nvGrpSpPr>
            <p:cNvPr id="40" name="Group 39">
              <a:extLst>
                <a:ext uri="{FF2B5EF4-FFF2-40B4-BE49-F238E27FC236}">
                  <a16:creationId xmlns:a16="http://schemas.microsoft.com/office/drawing/2014/main" id="{A64698AA-0F8F-6FA8-AF3C-CE94DF8DA2F8}"/>
                </a:ext>
              </a:extLst>
            </p:cNvPr>
            <p:cNvGrpSpPr/>
            <p:nvPr/>
          </p:nvGrpSpPr>
          <p:grpSpPr>
            <a:xfrm>
              <a:off x="368299" y="2798658"/>
              <a:ext cx="500145" cy="500145"/>
              <a:chOff x="368299" y="2746289"/>
              <a:chExt cx="500145" cy="500145"/>
            </a:xfrm>
          </p:grpSpPr>
          <p:sp>
            <p:nvSpPr>
              <p:cNvPr id="8" name="Oval 7">
                <a:extLst>
                  <a:ext uri="{FF2B5EF4-FFF2-40B4-BE49-F238E27FC236}">
                    <a16:creationId xmlns:a16="http://schemas.microsoft.com/office/drawing/2014/main" id="{CFDCB3DA-0306-883E-7DC8-C48892AD2C20}"/>
                  </a:ext>
                </a:extLst>
              </p:cNvPr>
              <p:cNvSpPr/>
              <p:nvPr/>
            </p:nvSpPr>
            <p:spPr>
              <a:xfrm flipH="1">
                <a:off x="368299" y="274628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3" name="Graphic 73">
                <a:extLst>
                  <a:ext uri="{FF2B5EF4-FFF2-40B4-BE49-F238E27FC236}">
                    <a16:creationId xmlns:a16="http://schemas.microsoft.com/office/drawing/2014/main" id="{E27DC822-4478-746E-C6CA-E004E060D436}"/>
                  </a:ext>
                </a:extLst>
              </p:cNvPr>
              <p:cNvGrpSpPr>
                <a:grpSpLocks noChangeAspect="1"/>
              </p:cNvGrpSpPr>
              <p:nvPr/>
            </p:nvGrpSpPr>
            <p:grpSpPr>
              <a:xfrm>
                <a:off x="467081" y="2859201"/>
                <a:ext cx="302583" cy="274320"/>
                <a:chOff x="2468688" y="3000375"/>
                <a:chExt cx="693420" cy="628650"/>
              </a:xfrm>
              <a:solidFill>
                <a:schemeClr val="tx1"/>
              </a:solidFill>
            </p:grpSpPr>
            <p:sp>
              <p:nvSpPr>
                <p:cNvPr id="4" name="Freeform 75">
                  <a:extLst>
                    <a:ext uri="{FF2B5EF4-FFF2-40B4-BE49-F238E27FC236}">
                      <a16:creationId xmlns:a16="http://schemas.microsoft.com/office/drawing/2014/main" id="{82C7832F-2C1B-27A9-7A23-116D94A9D03B}"/>
                    </a:ext>
                  </a:extLst>
                </p:cNvPr>
                <p:cNvSpPr/>
                <p:nvPr/>
              </p:nvSpPr>
              <p:spPr>
                <a:xfrm>
                  <a:off x="2511550" y="3044190"/>
                  <a:ext cx="606865" cy="391477"/>
                </a:xfrm>
                <a:custGeom>
                  <a:avLst/>
                  <a:gdLst>
                    <a:gd name="connsiteX0" fmla="*/ 598170 w 606865"/>
                    <a:gd name="connsiteY0" fmla="*/ 0 h 391477"/>
                    <a:gd name="connsiteX1" fmla="*/ 9525 w 606865"/>
                    <a:gd name="connsiteY1" fmla="*/ 0 h 391477"/>
                    <a:gd name="connsiteX2" fmla="*/ 0 w 606865"/>
                    <a:gd name="connsiteY2" fmla="*/ 9525 h 391477"/>
                    <a:gd name="connsiteX3" fmla="*/ 0 w 606865"/>
                    <a:gd name="connsiteY3" fmla="*/ 381952 h 391477"/>
                    <a:gd name="connsiteX4" fmla="*/ 9525 w 606865"/>
                    <a:gd name="connsiteY4" fmla="*/ 391477 h 391477"/>
                    <a:gd name="connsiteX5" fmla="*/ 597218 w 606865"/>
                    <a:gd name="connsiteY5" fmla="*/ 391477 h 391477"/>
                    <a:gd name="connsiteX6" fmla="*/ 606743 w 606865"/>
                    <a:gd name="connsiteY6" fmla="*/ 381952 h 391477"/>
                    <a:gd name="connsiteX7" fmla="*/ 606743 w 606865"/>
                    <a:gd name="connsiteY7" fmla="*/ 9525 h 391477"/>
                    <a:gd name="connsiteX8" fmla="*/ 598170 w 606865"/>
                    <a:gd name="connsiteY8" fmla="*/ 0 h 391477"/>
                    <a:gd name="connsiteX9" fmla="*/ 588645 w 606865"/>
                    <a:gd name="connsiteY9" fmla="*/ 19050 h 391477"/>
                    <a:gd name="connsiteX10" fmla="*/ 588645 w 606865"/>
                    <a:gd name="connsiteY10" fmla="*/ 372427 h 391477"/>
                    <a:gd name="connsiteX11" fmla="*/ 19050 w 606865"/>
                    <a:gd name="connsiteY11" fmla="*/ 372427 h 391477"/>
                    <a:gd name="connsiteX12" fmla="*/ 19050 w 606865"/>
                    <a:gd name="connsiteY12" fmla="*/ 19050 h 391477"/>
                    <a:gd name="connsiteX13" fmla="*/ 588645 w 606865"/>
                    <a:gd name="connsiteY13" fmla="*/ 19050 h 3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865" h="391477">
                      <a:moveTo>
                        <a:pt x="598170" y="0"/>
                      </a:moveTo>
                      <a:lnTo>
                        <a:pt x="9525" y="0"/>
                      </a:lnTo>
                      <a:cubicBezTo>
                        <a:pt x="3810" y="0"/>
                        <a:pt x="0" y="3810"/>
                        <a:pt x="0" y="9525"/>
                      </a:cubicBezTo>
                      <a:lnTo>
                        <a:pt x="0" y="381952"/>
                      </a:lnTo>
                      <a:cubicBezTo>
                        <a:pt x="0" y="387668"/>
                        <a:pt x="3810" y="391477"/>
                        <a:pt x="9525" y="391477"/>
                      </a:cubicBezTo>
                      <a:lnTo>
                        <a:pt x="597218" y="391477"/>
                      </a:lnTo>
                      <a:cubicBezTo>
                        <a:pt x="602933" y="391477"/>
                        <a:pt x="606743" y="387668"/>
                        <a:pt x="606743" y="381952"/>
                      </a:cubicBezTo>
                      <a:lnTo>
                        <a:pt x="606743" y="9525"/>
                      </a:lnTo>
                      <a:cubicBezTo>
                        <a:pt x="607695" y="4762"/>
                        <a:pt x="602933" y="0"/>
                        <a:pt x="598170" y="0"/>
                      </a:cubicBezTo>
                      <a:close/>
                      <a:moveTo>
                        <a:pt x="588645" y="19050"/>
                      </a:moveTo>
                      <a:lnTo>
                        <a:pt x="588645" y="372427"/>
                      </a:lnTo>
                      <a:lnTo>
                        <a:pt x="19050" y="372427"/>
                      </a:lnTo>
                      <a:lnTo>
                        <a:pt x="19050" y="19050"/>
                      </a:lnTo>
                      <a:lnTo>
                        <a:pt x="588645" y="19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6" name="Freeform 76">
                  <a:extLst>
                    <a:ext uri="{FF2B5EF4-FFF2-40B4-BE49-F238E27FC236}">
                      <a16:creationId xmlns:a16="http://schemas.microsoft.com/office/drawing/2014/main" id="{24AB396B-FFE4-2FA8-C1C4-4134650BE916}"/>
                    </a:ext>
                  </a:extLst>
                </p:cNvPr>
                <p:cNvSpPr/>
                <p:nvPr/>
              </p:nvSpPr>
              <p:spPr>
                <a:xfrm>
                  <a:off x="2468688" y="3000375"/>
                  <a:ext cx="693420" cy="628650"/>
                </a:xfrm>
                <a:custGeom>
                  <a:avLst/>
                  <a:gdLst>
                    <a:gd name="connsiteX0" fmla="*/ 641033 w 693420"/>
                    <a:gd name="connsiteY0" fmla="*/ 0 h 628650"/>
                    <a:gd name="connsiteX1" fmla="*/ 52388 w 693420"/>
                    <a:gd name="connsiteY1" fmla="*/ 0 h 628650"/>
                    <a:gd name="connsiteX2" fmla="*/ 0 w 693420"/>
                    <a:gd name="connsiteY2" fmla="*/ 53340 h 628650"/>
                    <a:gd name="connsiteX3" fmla="*/ 0 w 693420"/>
                    <a:gd name="connsiteY3" fmla="*/ 468630 h 628650"/>
                    <a:gd name="connsiteX4" fmla="*/ 52388 w 693420"/>
                    <a:gd name="connsiteY4" fmla="*/ 521017 h 628650"/>
                    <a:gd name="connsiteX5" fmla="*/ 263843 w 693420"/>
                    <a:gd name="connsiteY5" fmla="*/ 521017 h 628650"/>
                    <a:gd name="connsiteX6" fmla="*/ 250508 w 693420"/>
                    <a:gd name="connsiteY6" fmla="*/ 609600 h 628650"/>
                    <a:gd name="connsiteX7" fmla="*/ 213360 w 693420"/>
                    <a:gd name="connsiteY7" fmla="*/ 609600 h 628650"/>
                    <a:gd name="connsiteX8" fmla="*/ 203835 w 693420"/>
                    <a:gd name="connsiteY8" fmla="*/ 619125 h 628650"/>
                    <a:gd name="connsiteX9" fmla="*/ 213360 w 693420"/>
                    <a:gd name="connsiteY9" fmla="*/ 628650 h 628650"/>
                    <a:gd name="connsiteX10" fmla="*/ 477202 w 693420"/>
                    <a:gd name="connsiteY10" fmla="*/ 628650 h 628650"/>
                    <a:gd name="connsiteX11" fmla="*/ 486727 w 693420"/>
                    <a:gd name="connsiteY11" fmla="*/ 619125 h 628650"/>
                    <a:gd name="connsiteX12" fmla="*/ 477202 w 693420"/>
                    <a:gd name="connsiteY12" fmla="*/ 609600 h 628650"/>
                    <a:gd name="connsiteX13" fmla="*/ 440055 w 693420"/>
                    <a:gd name="connsiteY13" fmla="*/ 609600 h 628650"/>
                    <a:gd name="connsiteX14" fmla="*/ 425768 w 693420"/>
                    <a:gd name="connsiteY14" fmla="*/ 521017 h 628650"/>
                    <a:gd name="connsiteX15" fmla="*/ 641033 w 693420"/>
                    <a:gd name="connsiteY15" fmla="*/ 521017 h 628650"/>
                    <a:gd name="connsiteX16" fmla="*/ 693420 w 693420"/>
                    <a:gd name="connsiteY16" fmla="*/ 468630 h 628650"/>
                    <a:gd name="connsiteX17" fmla="*/ 693420 w 693420"/>
                    <a:gd name="connsiteY17" fmla="*/ 53340 h 628650"/>
                    <a:gd name="connsiteX18" fmla="*/ 641033 w 693420"/>
                    <a:gd name="connsiteY18" fmla="*/ 0 h 628650"/>
                    <a:gd name="connsiteX19" fmla="*/ 420052 w 693420"/>
                    <a:gd name="connsiteY19" fmla="*/ 609600 h 628650"/>
                    <a:gd name="connsiteX20" fmla="*/ 269558 w 693420"/>
                    <a:gd name="connsiteY20" fmla="*/ 609600 h 628650"/>
                    <a:gd name="connsiteX21" fmla="*/ 283845 w 693420"/>
                    <a:gd name="connsiteY21" fmla="*/ 521017 h 628650"/>
                    <a:gd name="connsiteX22" fmla="*/ 406718 w 693420"/>
                    <a:gd name="connsiteY22" fmla="*/ 521017 h 628650"/>
                    <a:gd name="connsiteX23" fmla="*/ 420052 w 693420"/>
                    <a:gd name="connsiteY23" fmla="*/ 609600 h 628650"/>
                    <a:gd name="connsiteX24" fmla="*/ 641033 w 693420"/>
                    <a:gd name="connsiteY24" fmla="*/ 501967 h 628650"/>
                    <a:gd name="connsiteX25" fmla="*/ 52388 w 693420"/>
                    <a:gd name="connsiteY25" fmla="*/ 501967 h 628650"/>
                    <a:gd name="connsiteX26" fmla="*/ 19050 w 693420"/>
                    <a:gd name="connsiteY26" fmla="*/ 468630 h 628650"/>
                    <a:gd name="connsiteX27" fmla="*/ 19050 w 693420"/>
                    <a:gd name="connsiteY27" fmla="*/ 53340 h 628650"/>
                    <a:gd name="connsiteX28" fmla="*/ 52388 w 693420"/>
                    <a:gd name="connsiteY28" fmla="*/ 19050 h 628650"/>
                    <a:gd name="connsiteX29" fmla="*/ 640080 w 693420"/>
                    <a:gd name="connsiteY29" fmla="*/ 19050 h 628650"/>
                    <a:gd name="connsiteX30" fmla="*/ 673418 w 693420"/>
                    <a:gd name="connsiteY30" fmla="*/ 53340 h 628650"/>
                    <a:gd name="connsiteX31" fmla="*/ 673418 w 693420"/>
                    <a:gd name="connsiteY31" fmla="*/ 468630 h 628650"/>
                    <a:gd name="connsiteX32" fmla="*/ 641033 w 693420"/>
                    <a:gd name="connsiteY32" fmla="*/ 501967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93420" h="628650">
                      <a:moveTo>
                        <a:pt x="641033" y="0"/>
                      </a:moveTo>
                      <a:lnTo>
                        <a:pt x="52388" y="0"/>
                      </a:lnTo>
                      <a:cubicBezTo>
                        <a:pt x="23813" y="0"/>
                        <a:pt x="0" y="23813"/>
                        <a:pt x="0" y="53340"/>
                      </a:cubicBezTo>
                      <a:lnTo>
                        <a:pt x="0" y="468630"/>
                      </a:lnTo>
                      <a:cubicBezTo>
                        <a:pt x="0" y="497205"/>
                        <a:pt x="22860" y="521017"/>
                        <a:pt x="52388" y="521017"/>
                      </a:cubicBezTo>
                      <a:lnTo>
                        <a:pt x="263843" y="521017"/>
                      </a:lnTo>
                      <a:lnTo>
                        <a:pt x="250508" y="609600"/>
                      </a:lnTo>
                      <a:lnTo>
                        <a:pt x="213360" y="609600"/>
                      </a:lnTo>
                      <a:cubicBezTo>
                        <a:pt x="207645" y="609600"/>
                        <a:pt x="203835" y="613410"/>
                        <a:pt x="203835" y="619125"/>
                      </a:cubicBezTo>
                      <a:cubicBezTo>
                        <a:pt x="203835" y="624840"/>
                        <a:pt x="207645" y="628650"/>
                        <a:pt x="213360" y="628650"/>
                      </a:cubicBezTo>
                      <a:lnTo>
                        <a:pt x="477202" y="628650"/>
                      </a:lnTo>
                      <a:cubicBezTo>
                        <a:pt x="482918" y="628650"/>
                        <a:pt x="486727" y="624840"/>
                        <a:pt x="486727" y="619125"/>
                      </a:cubicBezTo>
                      <a:cubicBezTo>
                        <a:pt x="486727" y="613410"/>
                        <a:pt x="482918" y="609600"/>
                        <a:pt x="477202" y="609600"/>
                      </a:cubicBezTo>
                      <a:lnTo>
                        <a:pt x="440055" y="609600"/>
                      </a:lnTo>
                      <a:lnTo>
                        <a:pt x="425768" y="521017"/>
                      </a:lnTo>
                      <a:lnTo>
                        <a:pt x="641033" y="521017"/>
                      </a:lnTo>
                      <a:cubicBezTo>
                        <a:pt x="669608" y="521017"/>
                        <a:pt x="693420" y="497205"/>
                        <a:pt x="693420" y="468630"/>
                      </a:cubicBezTo>
                      <a:lnTo>
                        <a:pt x="693420" y="53340"/>
                      </a:lnTo>
                      <a:cubicBezTo>
                        <a:pt x="692468" y="23813"/>
                        <a:pt x="669608" y="0"/>
                        <a:pt x="641033" y="0"/>
                      </a:cubicBezTo>
                      <a:close/>
                      <a:moveTo>
                        <a:pt x="420052" y="609600"/>
                      </a:moveTo>
                      <a:lnTo>
                        <a:pt x="269558" y="609600"/>
                      </a:lnTo>
                      <a:lnTo>
                        <a:pt x="283845" y="521017"/>
                      </a:lnTo>
                      <a:lnTo>
                        <a:pt x="406718" y="521017"/>
                      </a:lnTo>
                      <a:lnTo>
                        <a:pt x="420052" y="609600"/>
                      </a:lnTo>
                      <a:close/>
                      <a:moveTo>
                        <a:pt x="641033" y="501967"/>
                      </a:moveTo>
                      <a:lnTo>
                        <a:pt x="52388" y="501967"/>
                      </a:lnTo>
                      <a:cubicBezTo>
                        <a:pt x="34290" y="501967"/>
                        <a:pt x="19050" y="486728"/>
                        <a:pt x="19050" y="468630"/>
                      </a:cubicBezTo>
                      <a:lnTo>
                        <a:pt x="19050" y="53340"/>
                      </a:lnTo>
                      <a:cubicBezTo>
                        <a:pt x="19050" y="34290"/>
                        <a:pt x="34290" y="19050"/>
                        <a:pt x="52388" y="19050"/>
                      </a:cubicBezTo>
                      <a:lnTo>
                        <a:pt x="640080" y="19050"/>
                      </a:lnTo>
                      <a:cubicBezTo>
                        <a:pt x="658177" y="19050"/>
                        <a:pt x="673418" y="34290"/>
                        <a:pt x="673418" y="53340"/>
                      </a:cubicBezTo>
                      <a:lnTo>
                        <a:pt x="673418" y="468630"/>
                      </a:lnTo>
                      <a:cubicBezTo>
                        <a:pt x="673418" y="486728"/>
                        <a:pt x="659130" y="501967"/>
                        <a:pt x="641033" y="50196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 name="Freeform 77">
                  <a:extLst>
                    <a:ext uri="{FF2B5EF4-FFF2-40B4-BE49-F238E27FC236}">
                      <a16:creationId xmlns:a16="http://schemas.microsoft.com/office/drawing/2014/main" id="{89131D35-7E94-D8E5-8F2D-4D5D617A833A}"/>
                    </a:ext>
                  </a:extLst>
                </p:cNvPr>
                <p:cNvSpPr/>
                <p:nvPr/>
              </p:nvSpPr>
              <p:spPr>
                <a:xfrm>
                  <a:off x="2807778" y="3460432"/>
                  <a:ext cx="17144" cy="17145"/>
                </a:xfrm>
                <a:custGeom>
                  <a:avLst/>
                  <a:gdLst>
                    <a:gd name="connsiteX0" fmla="*/ 17145 w 17144"/>
                    <a:gd name="connsiteY0" fmla="*/ 8572 h 17145"/>
                    <a:gd name="connsiteX1" fmla="*/ 8572 w 17144"/>
                    <a:gd name="connsiteY1" fmla="*/ 17145 h 17145"/>
                    <a:gd name="connsiteX2" fmla="*/ 0 w 17144"/>
                    <a:gd name="connsiteY2" fmla="*/ 8572 h 17145"/>
                    <a:gd name="connsiteX3" fmla="*/ 8572 w 17144"/>
                    <a:gd name="connsiteY3" fmla="*/ 0 h 17145"/>
                    <a:gd name="connsiteX4" fmla="*/ 17145 w 17144"/>
                    <a:gd name="connsiteY4" fmla="*/ 8572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7145">
                      <a:moveTo>
                        <a:pt x="17145" y="8572"/>
                      </a:moveTo>
                      <a:cubicBezTo>
                        <a:pt x="17145" y="13307"/>
                        <a:pt x="13307" y="17145"/>
                        <a:pt x="8572" y="17145"/>
                      </a:cubicBezTo>
                      <a:cubicBezTo>
                        <a:pt x="3838" y="17145"/>
                        <a:pt x="0" y="13307"/>
                        <a:pt x="0" y="8572"/>
                      </a:cubicBezTo>
                      <a:cubicBezTo>
                        <a:pt x="0" y="3838"/>
                        <a:pt x="3838" y="0"/>
                        <a:pt x="8572" y="0"/>
                      </a:cubicBezTo>
                      <a:cubicBezTo>
                        <a:pt x="13307" y="0"/>
                        <a:pt x="17145" y="3838"/>
                        <a:pt x="17145" y="85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 name="Freeform 78">
                  <a:extLst>
                    <a:ext uri="{FF2B5EF4-FFF2-40B4-BE49-F238E27FC236}">
                      <a16:creationId xmlns:a16="http://schemas.microsoft.com/office/drawing/2014/main" id="{28599EFE-C007-2B73-DB7A-0DD7CB3059FE}"/>
                    </a:ext>
                  </a:extLst>
                </p:cNvPr>
                <p:cNvSpPr/>
                <p:nvPr/>
              </p:nvSpPr>
              <p:spPr>
                <a:xfrm>
                  <a:off x="2832542" y="3149917"/>
                  <a:ext cx="223837" cy="50482"/>
                </a:xfrm>
                <a:custGeom>
                  <a:avLst/>
                  <a:gdLst>
                    <a:gd name="connsiteX0" fmla="*/ 10478 w 223837"/>
                    <a:gd name="connsiteY0" fmla="*/ 34290 h 50482"/>
                    <a:gd name="connsiteX1" fmla="*/ 46672 w 223837"/>
                    <a:gd name="connsiteY1" fmla="*/ 34290 h 50482"/>
                    <a:gd name="connsiteX2" fmla="*/ 46672 w 223837"/>
                    <a:gd name="connsiteY2" fmla="*/ 40957 h 50482"/>
                    <a:gd name="connsiteX3" fmla="*/ 56197 w 223837"/>
                    <a:gd name="connsiteY3" fmla="*/ 50482 h 50482"/>
                    <a:gd name="connsiteX4" fmla="*/ 65722 w 223837"/>
                    <a:gd name="connsiteY4" fmla="*/ 40957 h 50482"/>
                    <a:gd name="connsiteX5" fmla="*/ 65722 w 223837"/>
                    <a:gd name="connsiteY5" fmla="*/ 35243 h 50482"/>
                    <a:gd name="connsiteX6" fmla="*/ 214313 w 223837"/>
                    <a:gd name="connsiteY6" fmla="*/ 35243 h 50482"/>
                    <a:gd name="connsiteX7" fmla="*/ 223838 w 223837"/>
                    <a:gd name="connsiteY7" fmla="*/ 25718 h 50482"/>
                    <a:gd name="connsiteX8" fmla="*/ 214313 w 223837"/>
                    <a:gd name="connsiteY8" fmla="*/ 16193 h 50482"/>
                    <a:gd name="connsiteX9" fmla="*/ 64770 w 223837"/>
                    <a:gd name="connsiteY9" fmla="*/ 16193 h 50482"/>
                    <a:gd name="connsiteX10" fmla="*/ 64770 w 223837"/>
                    <a:gd name="connsiteY10" fmla="*/ 9525 h 50482"/>
                    <a:gd name="connsiteX11" fmla="*/ 55245 w 223837"/>
                    <a:gd name="connsiteY11" fmla="*/ 0 h 50482"/>
                    <a:gd name="connsiteX12" fmla="*/ 45720 w 223837"/>
                    <a:gd name="connsiteY12" fmla="*/ 9525 h 50482"/>
                    <a:gd name="connsiteX13" fmla="*/ 45720 w 223837"/>
                    <a:gd name="connsiteY13" fmla="*/ 16193 h 50482"/>
                    <a:gd name="connsiteX14" fmla="*/ 9525 w 223837"/>
                    <a:gd name="connsiteY14" fmla="*/ 16193 h 50482"/>
                    <a:gd name="connsiteX15" fmla="*/ 0 w 223837"/>
                    <a:gd name="connsiteY15" fmla="*/ 25718 h 50482"/>
                    <a:gd name="connsiteX16" fmla="*/ 10478 w 223837"/>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3837" h="50482">
                      <a:moveTo>
                        <a:pt x="10478" y="34290"/>
                      </a:moveTo>
                      <a:lnTo>
                        <a:pt x="46672" y="34290"/>
                      </a:lnTo>
                      <a:lnTo>
                        <a:pt x="46672" y="40957"/>
                      </a:lnTo>
                      <a:cubicBezTo>
                        <a:pt x="46672" y="46672"/>
                        <a:pt x="50482" y="50482"/>
                        <a:pt x="56197" y="50482"/>
                      </a:cubicBezTo>
                      <a:cubicBezTo>
                        <a:pt x="61913" y="50482"/>
                        <a:pt x="65722" y="46672"/>
                        <a:pt x="65722" y="40957"/>
                      </a:cubicBezTo>
                      <a:lnTo>
                        <a:pt x="65722" y="35243"/>
                      </a:lnTo>
                      <a:lnTo>
                        <a:pt x="214313" y="35243"/>
                      </a:lnTo>
                      <a:cubicBezTo>
                        <a:pt x="220028" y="35243"/>
                        <a:pt x="223838" y="30480"/>
                        <a:pt x="223838" y="25718"/>
                      </a:cubicBezTo>
                      <a:cubicBezTo>
                        <a:pt x="223838" y="20955"/>
                        <a:pt x="219075" y="16193"/>
                        <a:pt x="214313" y="16193"/>
                      </a:cubicBezTo>
                      <a:lnTo>
                        <a:pt x="64770" y="16193"/>
                      </a:lnTo>
                      <a:lnTo>
                        <a:pt x="64770" y="9525"/>
                      </a:lnTo>
                      <a:cubicBezTo>
                        <a:pt x="64770" y="3810"/>
                        <a:pt x="60960" y="0"/>
                        <a:pt x="55245" y="0"/>
                      </a:cubicBezTo>
                      <a:cubicBezTo>
                        <a:pt x="49530" y="0"/>
                        <a:pt x="45720" y="3810"/>
                        <a:pt x="45720" y="9525"/>
                      </a:cubicBezTo>
                      <a:lnTo>
                        <a:pt x="45720" y="16193"/>
                      </a:lnTo>
                      <a:lnTo>
                        <a:pt x="9525" y="16193"/>
                      </a:lnTo>
                      <a:cubicBezTo>
                        <a:pt x="3810" y="16193"/>
                        <a:pt x="0" y="20955"/>
                        <a:pt x="0" y="25718"/>
                      </a:cubicBezTo>
                      <a:cubicBezTo>
                        <a:pt x="0" y="30480"/>
                        <a:pt x="4763" y="34290"/>
                        <a:pt x="10478"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 name="Freeform 79">
                  <a:extLst>
                    <a:ext uri="{FF2B5EF4-FFF2-40B4-BE49-F238E27FC236}">
                      <a16:creationId xmlns:a16="http://schemas.microsoft.com/office/drawing/2014/main" id="{8B2F1D12-5936-1F44-3148-616405D3A647}"/>
                    </a:ext>
                  </a:extLst>
                </p:cNvPr>
                <p:cNvSpPr/>
                <p:nvPr/>
              </p:nvSpPr>
              <p:spPr>
                <a:xfrm>
                  <a:off x="2833495" y="3214687"/>
                  <a:ext cx="222885" cy="50482"/>
                </a:xfrm>
                <a:custGeom>
                  <a:avLst/>
                  <a:gdLst>
                    <a:gd name="connsiteX0" fmla="*/ 9525 w 222885"/>
                    <a:gd name="connsiteY0" fmla="*/ 34290 h 50482"/>
                    <a:gd name="connsiteX1" fmla="*/ 153352 w 222885"/>
                    <a:gd name="connsiteY1" fmla="*/ 34290 h 50482"/>
                    <a:gd name="connsiteX2" fmla="*/ 153352 w 222885"/>
                    <a:gd name="connsiteY2" fmla="*/ 40957 h 50482"/>
                    <a:gd name="connsiteX3" fmla="*/ 162877 w 222885"/>
                    <a:gd name="connsiteY3" fmla="*/ 50482 h 50482"/>
                    <a:gd name="connsiteX4" fmla="*/ 172402 w 222885"/>
                    <a:gd name="connsiteY4" fmla="*/ 40957 h 50482"/>
                    <a:gd name="connsiteX5" fmla="*/ 172402 w 222885"/>
                    <a:gd name="connsiteY5" fmla="*/ 34290 h 50482"/>
                    <a:gd name="connsiteX6" fmla="*/ 213360 w 222885"/>
                    <a:gd name="connsiteY6" fmla="*/ 34290 h 50482"/>
                    <a:gd name="connsiteX7" fmla="*/ 222885 w 222885"/>
                    <a:gd name="connsiteY7" fmla="*/ 24765 h 50482"/>
                    <a:gd name="connsiteX8" fmla="*/ 213360 w 222885"/>
                    <a:gd name="connsiteY8" fmla="*/ 15240 h 50482"/>
                    <a:gd name="connsiteX9" fmla="*/ 172402 w 222885"/>
                    <a:gd name="connsiteY9" fmla="*/ 15240 h 50482"/>
                    <a:gd name="connsiteX10" fmla="*/ 172402 w 222885"/>
                    <a:gd name="connsiteY10" fmla="*/ 9525 h 50482"/>
                    <a:gd name="connsiteX11" fmla="*/ 162877 w 222885"/>
                    <a:gd name="connsiteY11" fmla="*/ 0 h 50482"/>
                    <a:gd name="connsiteX12" fmla="*/ 153352 w 222885"/>
                    <a:gd name="connsiteY12" fmla="*/ 9525 h 50482"/>
                    <a:gd name="connsiteX13" fmla="*/ 153352 w 222885"/>
                    <a:gd name="connsiteY13" fmla="*/ 15240 h 50482"/>
                    <a:gd name="connsiteX14" fmla="*/ 9525 w 222885"/>
                    <a:gd name="connsiteY14" fmla="*/ 15240 h 50482"/>
                    <a:gd name="connsiteX15" fmla="*/ 0 w 222885"/>
                    <a:gd name="connsiteY15" fmla="*/ 24765 h 50482"/>
                    <a:gd name="connsiteX16" fmla="*/ 9525 w 222885"/>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2885" h="50482">
                      <a:moveTo>
                        <a:pt x="9525" y="34290"/>
                      </a:moveTo>
                      <a:lnTo>
                        <a:pt x="153352" y="34290"/>
                      </a:lnTo>
                      <a:lnTo>
                        <a:pt x="153352" y="40957"/>
                      </a:lnTo>
                      <a:cubicBezTo>
                        <a:pt x="153352" y="46673"/>
                        <a:pt x="157163" y="50482"/>
                        <a:pt x="162877" y="50482"/>
                      </a:cubicBezTo>
                      <a:cubicBezTo>
                        <a:pt x="168592" y="50482"/>
                        <a:pt x="172402" y="46673"/>
                        <a:pt x="172402" y="40957"/>
                      </a:cubicBezTo>
                      <a:lnTo>
                        <a:pt x="172402" y="34290"/>
                      </a:lnTo>
                      <a:lnTo>
                        <a:pt x="213360" y="34290"/>
                      </a:lnTo>
                      <a:cubicBezTo>
                        <a:pt x="219075" y="34290"/>
                        <a:pt x="222885" y="29527"/>
                        <a:pt x="222885" y="24765"/>
                      </a:cubicBezTo>
                      <a:cubicBezTo>
                        <a:pt x="222885" y="20002"/>
                        <a:pt x="218123" y="15240"/>
                        <a:pt x="213360" y="15240"/>
                      </a:cubicBezTo>
                      <a:lnTo>
                        <a:pt x="172402" y="15240"/>
                      </a:lnTo>
                      <a:lnTo>
                        <a:pt x="172402" y="9525"/>
                      </a:lnTo>
                      <a:cubicBezTo>
                        <a:pt x="172402" y="3810"/>
                        <a:pt x="168592" y="0"/>
                        <a:pt x="162877" y="0"/>
                      </a:cubicBezTo>
                      <a:cubicBezTo>
                        <a:pt x="157163" y="0"/>
                        <a:pt x="153352" y="3810"/>
                        <a:pt x="153352" y="9525"/>
                      </a:cubicBezTo>
                      <a:lnTo>
                        <a:pt x="153352" y="15240"/>
                      </a:lnTo>
                      <a:lnTo>
                        <a:pt x="9525" y="15240"/>
                      </a:lnTo>
                      <a:cubicBezTo>
                        <a:pt x="3810" y="15240"/>
                        <a:pt x="0" y="20002"/>
                        <a:pt x="0" y="24765"/>
                      </a:cubicBezTo>
                      <a:cubicBezTo>
                        <a:pt x="0" y="29527"/>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 name="Freeform 80">
                  <a:extLst>
                    <a:ext uri="{FF2B5EF4-FFF2-40B4-BE49-F238E27FC236}">
                      <a16:creationId xmlns:a16="http://schemas.microsoft.com/office/drawing/2014/main" id="{1DDD52F5-AAAC-DD11-10F6-0181E693642B}"/>
                    </a:ext>
                  </a:extLst>
                </p:cNvPr>
                <p:cNvSpPr/>
                <p:nvPr/>
              </p:nvSpPr>
              <p:spPr>
                <a:xfrm>
                  <a:off x="2833495" y="3279457"/>
                  <a:ext cx="221932" cy="50482"/>
                </a:xfrm>
                <a:custGeom>
                  <a:avLst/>
                  <a:gdLst>
                    <a:gd name="connsiteX0" fmla="*/ 9525 w 221932"/>
                    <a:gd name="connsiteY0" fmla="*/ 34290 h 50482"/>
                    <a:gd name="connsiteX1" fmla="*/ 88582 w 221932"/>
                    <a:gd name="connsiteY1" fmla="*/ 34290 h 50482"/>
                    <a:gd name="connsiteX2" fmla="*/ 88582 w 221932"/>
                    <a:gd name="connsiteY2" fmla="*/ 40957 h 50482"/>
                    <a:gd name="connsiteX3" fmla="*/ 98107 w 221932"/>
                    <a:gd name="connsiteY3" fmla="*/ 50482 h 50482"/>
                    <a:gd name="connsiteX4" fmla="*/ 107632 w 221932"/>
                    <a:gd name="connsiteY4" fmla="*/ 40957 h 50482"/>
                    <a:gd name="connsiteX5" fmla="*/ 107632 w 221932"/>
                    <a:gd name="connsiteY5" fmla="*/ 34290 h 50482"/>
                    <a:gd name="connsiteX6" fmla="*/ 212407 w 221932"/>
                    <a:gd name="connsiteY6" fmla="*/ 34290 h 50482"/>
                    <a:gd name="connsiteX7" fmla="*/ 221932 w 221932"/>
                    <a:gd name="connsiteY7" fmla="*/ 24765 h 50482"/>
                    <a:gd name="connsiteX8" fmla="*/ 212407 w 221932"/>
                    <a:gd name="connsiteY8" fmla="*/ 15240 h 50482"/>
                    <a:gd name="connsiteX9" fmla="*/ 107632 w 221932"/>
                    <a:gd name="connsiteY9" fmla="*/ 15240 h 50482"/>
                    <a:gd name="connsiteX10" fmla="*/ 107632 w 221932"/>
                    <a:gd name="connsiteY10" fmla="*/ 9525 h 50482"/>
                    <a:gd name="connsiteX11" fmla="*/ 98107 w 221932"/>
                    <a:gd name="connsiteY11" fmla="*/ 0 h 50482"/>
                    <a:gd name="connsiteX12" fmla="*/ 88582 w 221932"/>
                    <a:gd name="connsiteY12" fmla="*/ 9525 h 50482"/>
                    <a:gd name="connsiteX13" fmla="*/ 88582 w 221932"/>
                    <a:gd name="connsiteY13" fmla="*/ 15240 h 50482"/>
                    <a:gd name="connsiteX14" fmla="*/ 9525 w 221932"/>
                    <a:gd name="connsiteY14" fmla="*/ 15240 h 50482"/>
                    <a:gd name="connsiteX15" fmla="*/ 0 w 221932"/>
                    <a:gd name="connsiteY15" fmla="*/ 24765 h 50482"/>
                    <a:gd name="connsiteX16" fmla="*/ 9525 w 221932"/>
                    <a:gd name="connsiteY16" fmla="*/ 3429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1932" h="50482">
                      <a:moveTo>
                        <a:pt x="9525" y="34290"/>
                      </a:moveTo>
                      <a:lnTo>
                        <a:pt x="88582" y="34290"/>
                      </a:lnTo>
                      <a:lnTo>
                        <a:pt x="88582" y="40957"/>
                      </a:lnTo>
                      <a:cubicBezTo>
                        <a:pt x="88582" y="46673"/>
                        <a:pt x="92392" y="50482"/>
                        <a:pt x="98107" y="50482"/>
                      </a:cubicBezTo>
                      <a:cubicBezTo>
                        <a:pt x="103823" y="50482"/>
                        <a:pt x="107632" y="46673"/>
                        <a:pt x="107632" y="40957"/>
                      </a:cubicBezTo>
                      <a:lnTo>
                        <a:pt x="107632" y="34290"/>
                      </a:lnTo>
                      <a:lnTo>
                        <a:pt x="212407" y="34290"/>
                      </a:lnTo>
                      <a:cubicBezTo>
                        <a:pt x="218123" y="34290"/>
                        <a:pt x="221932" y="29528"/>
                        <a:pt x="221932" y="24765"/>
                      </a:cubicBezTo>
                      <a:cubicBezTo>
                        <a:pt x="221932" y="20003"/>
                        <a:pt x="217170" y="15240"/>
                        <a:pt x="212407" y="15240"/>
                      </a:cubicBezTo>
                      <a:lnTo>
                        <a:pt x="107632" y="15240"/>
                      </a:lnTo>
                      <a:lnTo>
                        <a:pt x="107632" y="9525"/>
                      </a:lnTo>
                      <a:cubicBezTo>
                        <a:pt x="107632" y="3810"/>
                        <a:pt x="103823" y="0"/>
                        <a:pt x="98107" y="0"/>
                      </a:cubicBezTo>
                      <a:cubicBezTo>
                        <a:pt x="92392" y="0"/>
                        <a:pt x="88582" y="3810"/>
                        <a:pt x="88582" y="9525"/>
                      </a:cubicBezTo>
                      <a:lnTo>
                        <a:pt x="88582" y="15240"/>
                      </a:lnTo>
                      <a:lnTo>
                        <a:pt x="9525" y="15240"/>
                      </a:lnTo>
                      <a:cubicBezTo>
                        <a:pt x="3810" y="15240"/>
                        <a:pt x="0" y="20003"/>
                        <a:pt x="0" y="24765"/>
                      </a:cubicBezTo>
                      <a:cubicBezTo>
                        <a:pt x="0" y="29528"/>
                        <a:pt x="3810" y="34290"/>
                        <a:pt x="9525" y="342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 name="Freeform 81">
                  <a:extLst>
                    <a:ext uri="{FF2B5EF4-FFF2-40B4-BE49-F238E27FC236}">
                      <a16:creationId xmlns:a16="http://schemas.microsoft.com/office/drawing/2014/main" id="{0DEDBFBD-4221-ED5D-DD24-4615CFB8E21B}"/>
                    </a:ext>
                  </a:extLst>
                </p:cNvPr>
                <p:cNvSpPr/>
                <p:nvPr/>
              </p:nvSpPr>
              <p:spPr>
                <a:xfrm>
                  <a:off x="2577273" y="3118485"/>
                  <a:ext cx="219075" cy="240982"/>
                </a:xfrm>
                <a:custGeom>
                  <a:avLst/>
                  <a:gdLst>
                    <a:gd name="connsiteX0" fmla="*/ 0 w 219075"/>
                    <a:gd name="connsiteY0" fmla="*/ 178117 h 240982"/>
                    <a:gd name="connsiteX1" fmla="*/ 0 w 219075"/>
                    <a:gd name="connsiteY1" fmla="*/ 179070 h 240982"/>
                    <a:gd name="connsiteX2" fmla="*/ 0 w 219075"/>
                    <a:gd name="connsiteY2" fmla="*/ 180975 h 240982"/>
                    <a:gd name="connsiteX3" fmla="*/ 952 w 219075"/>
                    <a:gd name="connsiteY3" fmla="*/ 182880 h 240982"/>
                    <a:gd name="connsiteX4" fmla="*/ 1905 w 219075"/>
                    <a:gd name="connsiteY4" fmla="*/ 184785 h 240982"/>
                    <a:gd name="connsiteX5" fmla="*/ 3810 w 219075"/>
                    <a:gd name="connsiteY5" fmla="*/ 185738 h 240982"/>
                    <a:gd name="connsiteX6" fmla="*/ 4763 w 219075"/>
                    <a:gd name="connsiteY6" fmla="*/ 186690 h 240982"/>
                    <a:gd name="connsiteX7" fmla="*/ 104775 w 219075"/>
                    <a:gd name="connsiteY7" fmla="*/ 240982 h 240982"/>
                    <a:gd name="connsiteX8" fmla="*/ 105727 w 219075"/>
                    <a:gd name="connsiteY8" fmla="*/ 240982 h 240982"/>
                    <a:gd name="connsiteX9" fmla="*/ 106680 w 219075"/>
                    <a:gd name="connsiteY9" fmla="*/ 240982 h 240982"/>
                    <a:gd name="connsiteX10" fmla="*/ 106680 w 219075"/>
                    <a:gd name="connsiteY10" fmla="*/ 240982 h 240982"/>
                    <a:gd name="connsiteX11" fmla="*/ 107632 w 219075"/>
                    <a:gd name="connsiteY11" fmla="*/ 240982 h 240982"/>
                    <a:gd name="connsiteX12" fmla="*/ 110490 w 219075"/>
                    <a:gd name="connsiteY12" fmla="*/ 240982 h 240982"/>
                    <a:gd name="connsiteX13" fmla="*/ 110490 w 219075"/>
                    <a:gd name="connsiteY13" fmla="*/ 240982 h 240982"/>
                    <a:gd name="connsiteX14" fmla="*/ 110490 w 219075"/>
                    <a:gd name="connsiteY14" fmla="*/ 240982 h 240982"/>
                    <a:gd name="connsiteX15" fmla="*/ 110490 w 219075"/>
                    <a:gd name="connsiteY15" fmla="*/ 240982 h 240982"/>
                    <a:gd name="connsiteX16" fmla="*/ 110490 w 219075"/>
                    <a:gd name="connsiteY16" fmla="*/ 240982 h 240982"/>
                    <a:gd name="connsiteX17" fmla="*/ 113348 w 219075"/>
                    <a:gd name="connsiteY17" fmla="*/ 240982 h 240982"/>
                    <a:gd name="connsiteX18" fmla="*/ 114300 w 219075"/>
                    <a:gd name="connsiteY18" fmla="*/ 240982 h 240982"/>
                    <a:gd name="connsiteX19" fmla="*/ 114300 w 219075"/>
                    <a:gd name="connsiteY19" fmla="*/ 240982 h 240982"/>
                    <a:gd name="connsiteX20" fmla="*/ 115252 w 219075"/>
                    <a:gd name="connsiteY20" fmla="*/ 240982 h 240982"/>
                    <a:gd name="connsiteX21" fmla="*/ 116205 w 219075"/>
                    <a:gd name="connsiteY21" fmla="*/ 240982 h 240982"/>
                    <a:gd name="connsiteX22" fmla="*/ 214313 w 219075"/>
                    <a:gd name="connsiteY22" fmla="*/ 186690 h 240982"/>
                    <a:gd name="connsiteX23" fmla="*/ 215265 w 219075"/>
                    <a:gd name="connsiteY23" fmla="*/ 185738 h 240982"/>
                    <a:gd name="connsiteX24" fmla="*/ 217170 w 219075"/>
                    <a:gd name="connsiteY24" fmla="*/ 184785 h 240982"/>
                    <a:gd name="connsiteX25" fmla="*/ 218123 w 219075"/>
                    <a:gd name="connsiteY25" fmla="*/ 182880 h 240982"/>
                    <a:gd name="connsiteX26" fmla="*/ 219075 w 219075"/>
                    <a:gd name="connsiteY26" fmla="*/ 180975 h 240982"/>
                    <a:gd name="connsiteX27" fmla="*/ 219075 w 219075"/>
                    <a:gd name="connsiteY27" fmla="*/ 179070 h 240982"/>
                    <a:gd name="connsiteX28" fmla="*/ 219075 w 219075"/>
                    <a:gd name="connsiteY28" fmla="*/ 178117 h 240982"/>
                    <a:gd name="connsiteX29" fmla="*/ 219075 w 219075"/>
                    <a:gd name="connsiteY29" fmla="*/ 63817 h 240982"/>
                    <a:gd name="connsiteX30" fmla="*/ 219075 w 219075"/>
                    <a:gd name="connsiteY30" fmla="*/ 63817 h 240982"/>
                    <a:gd name="connsiteX31" fmla="*/ 219075 w 219075"/>
                    <a:gd name="connsiteY31" fmla="*/ 62865 h 240982"/>
                    <a:gd name="connsiteX32" fmla="*/ 219075 w 219075"/>
                    <a:gd name="connsiteY32" fmla="*/ 61913 h 240982"/>
                    <a:gd name="connsiteX33" fmla="*/ 219075 w 219075"/>
                    <a:gd name="connsiteY33" fmla="*/ 60960 h 240982"/>
                    <a:gd name="connsiteX34" fmla="*/ 219075 w 219075"/>
                    <a:gd name="connsiteY34" fmla="*/ 60960 h 240982"/>
                    <a:gd name="connsiteX35" fmla="*/ 218123 w 219075"/>
                    <a:gd name="connsiteY35" fmla="*/ 60007 h 240982"/>
                    <a:gd name="connsiteX36" fmla="*/ 217170 w 219075"/>
                    <a:gd name="connsiteY36" fmla="*/ 59055 h 240982"/>
                    <a:gd name="connsiteX37" fmla="*/ 216218 w 219075"/>
                    <a:gd name="connsiteY37" fmla="*/ 58102 h 240982"/>
                    <a:gd name="connsiteX38" fmla="*/ 215265 w 219075"/>
                    <a:gd name="connsiteY38" fmla="*/ 57150 h 240982"/>
                    <a:gd name="connsiteX39" fmla="*/ 214313 w 219075"/>
                    <a:gd name="connsiteY39" fmla="*/ 56197 h 240982"/>
                    <a:gd name="connsiteX40" fmla="*/ 114300 w 219075"/>
                    <a:gd name="connsiteY40" fmla="*/ 952 h 240982"/>
                    <a:gd name="connsiteX41" fmla="*/ 113348 w 219075"/>
                    <a:gd name="connsiteY41" fmla="*/ 952 h 240982"/>
                    <a:gd name="connsiteX42" fmla="*/ 111443 w 219075"/>
                    <a:gd name="connsiteY42" fmla="*/ 0 h 240982"/>
                    <a:gd name="connsiteX43" fmla="*/ 109538 w 219075"/>
                    <a:gd name="connsiteY43" fmla="*/ 0 h 240982"/>
                    <a:gd name="connsiteX44" fmla="*/ 107632 w 219075"/>
                    <a:gd name="connsiteY44" fmla="*/ 0 h 240982"/>
                    <a:gd name="connsiteX45" fmla="*/ 105727 w 219075"/>
                    <a:gd name="connsiteY45" fmla="*/ 952 h 240982"/>
                    <a:gd name="connsiteX46" fmla="*/ 104775 w 219075"/>
                    <a:gd name="connsiteY46" fmla="*/ 952 h 240982"/>
                    <a:gd name="connsiteX47" fmla="*/ 4763 w 219075"/>
                    <a:gd name="connsiteY47" fmla="*/ 56197 h 240982"/>
                    <a:gd name="connsiteX48" fmla="*/ 3810 w 219075"/>
                    <a:gd name="connsiteY48" fmla="*/ 57150 h 240982"/>
                    <a:gd name="connsiteX49" fmla="*/ 2857 w 219075"/>
                    <a:gd name="connsiteY49" fmla="*/ 58102 h 240982"/>
                    <a:gd name="connsiteX50" fmla="*/ 1905 w 219075"/>
                    <a:gd name="connsiteY50" fmla="*/ 59055 h 240982"/>
                    <a:gd name="connsiteX51" fmla="*/ 952 w 219075"/>
                    <a:gd name="connsiteY51" fmla="*/ 60007 h 240982"/>
                    <a:gd name="connsiteX52" fmla="*/ 0 w 219075"/>
                    <a:gd name="connsiteY52" fmla="*/ 60960 h 240982"/>
                    <a:gd name="connsiteX53" fmla="*/ 0 w 219075"/>
                    <a:gd name="connsiteY53" fmla="*/ 60960 h 240982"/>
                    <a:gd name="connsiteX54" fmla="*/ 0 w 219075"/>
                    <a:gd name="connsiteY54" fmla="*/ 61913 h 240982"/>
                    <a:gd name="connsiteX55" fmla="*/ 0 w 219075"/>
                    <a:gd name="connsiteY55" fmla="*/ 63817 h 240982"/>
                    <a:gd name="connsiteX56" fmla="*/ 0 w 219075"/>
                    <a:gd name="connsiteY56" fmla="*/ 64770 h 240982"/>
                    <a:gd name="connsiteX57" fmla="*/ 0 w 219075"/>
                    <a:gd name="connsiteY57" fmla="*/ 64770 h 240982"/>
                    <a:gd name="connsiteX58" fmla="*/ 0 w 219075"/>
                    <a:gd name="connsiteY58" fmla="*/ 178117 h 240982"/>
                    <a:gd name="connsiteX59" fmla="*/ 109538 w 219075"/>
                    <a:gd name="connsiteY59" fmla="*/ 20002 h 240982"/>
                    <a:gd name="connsiteX60" fmla="*/ 190500 w 219075"/>
                    <a:gd name="connsiteY60" fmla="*/ 63817 h 240982"/>
                    <a:gd name="connsiteX61" fmla="*/ 109538 w 219075"/>
                    <a:gd name="connsiteY61" fmla="*/ 107632 h 240982"/>
                    <a:gd name="connsiteX62" fmla="*/ 29527 w 219075"/>
                    <a:gd name="connsiteY62" fmla="*/ 63817 h 240982"/>
                    <a:gd name="connsiteX63" fmla="*/ 109538 w 219075"/>
                    <a:gd name="connsiteY63" fmla="*/ 20002 h 240982"/>
                    <a:gd name="connsiteX64" fmla="*/ 19050 w 219075"/>
                    <a:gd name="connsiteY64" fmla="*/ 80010 h 240982"/>
                    <a:gd name="connsiteX65" fmla="*/ 100013 w 219075"/>
                    <a:gd name="connsiteY65" fmla="*/ 123825 h 240982"/>
                    <a:gd name="connsiteX66" fmla="*/ 100013 w 219075"/>
                    <a:gd name="connsiteY66" fmla="*/ 216217 h 240982"/>
                    <a:gd name="connsiteX67" fmla="*/ 19050 w 219075"/>
                    <a:gd name="connsiteY67" fmla="*/ 173355 h 240982"/>
                    <a:gd name="connsiteX68" fmla="*/ 19050 w 219075"/>
                    <a:gd name="connsiteY68" fmla="*/ 80010 h 240982"/>
                    <a:gd name="connsiteX69" fmla="*/ 119063 w 219075"/>
                    <a:gd name="connsiteY69" fmla="*/ 123825 h 240982"/>
                    <a:gd name="connsiteX70" fmla="*/ 200025 w 219075"/>
                    <a:gd name="connsiteY70" fmla="*/ 80010 h 240982"/>
                    <a:gd name="connsiteX71" fmla="*/ 200025 w 219075"/>
                    <a:gd name="connsiteY71" fmla="*/ 172402 h 240982"/>
                    <a:gd name="connsiteX72" fmla="*/ 119063 w 219075"/>
                    <a:gd name="connsiteY72" fmla="*/ 216217 h 240982"/>
                    <a:gd name="connsiteX73" fmla="*/ 119063 w 219075"/>
                    <a:gd name="connsiteY73" fmla="*/ 123825 h 24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19075" h="240982">
                      <a:moveTo>
                        <a:pt x="0" y="178117"/>
                      </a:moveTo>
                      <a:cubicBezTo>
                        <a:pt x="0" y="178117"/>
                        <a:pt x="0" y="179070"/>
                        <a:pt x="0" y="179070"/>
                      </a:cubicBezTo>
                      <a:cubicBezTo>
                        <a:pt x="0" y="180022"/>
                        <a:pt x="0" y="180022"/>
                        <a:pt x="0" y="180975"/>
                      </a:cubicBezTo>
                      <a:cubicBezTo>
                        <a:pt x="0" y="181927"/>
                        <a:pt x="952" y="181927"/>
                        <a:pt x="952" y="182880"/>
                      </a:cubicBezTo>
                      <a:cubicBezTo>
                        <a:pt x="952" y="183833"/>
                        <a:pt x="1905" y="183833"/>
                        <a:pt x="1905" y="184785"/>
                      </a:cubicBezTo>
                      <a:cubicBezTo>
                        <a:pt x="1905" y="185738"/>
                        <a:pt x="2857" y="185738"/>
                        <a:pt x="3810" y="185738"/>
                      </a:cubicBezTo>
                      <a:cubicBezTo>
                        <a:pt x="3810" y="185738"/>
                        <a:pt x="4763" y="186690"/>
                        <a:pt x="4763" y="186690"/>
                      </a:cubicBezTo>
                      <a:lnTo>
                        <a:pt x="104775" y="240982"/>
                      </a:lnTo>
                      <a:cubicBezTo>
                        <a:pt x="104775" y="240982"/>
                        <a:pt x="104775" y="240982"/>
                        <a:pt x="105727" y="240982"/>
                      </a:cubicBezTo>
                      <a:cubicBezTo>
                        <a:pt x="105727" y="240982"/>
                        <a:pt x="105727" y="240982"/>
                        <a:pt x="106680" y="240982"/>
                      </a:cubicBezTo>
                      <a:cubicBezTo>
                        <a:pt x="106680" y="240982"/>
                        <a:pt x="106680" y="240982"/>
                        <a:pt x="106680" y="240982"/>
                      </a:cubicBezTo>
                      <a:cubicBezTo>
                        <a:pt x="106680" y="240982"/>
                        <a:pt x="107632" y="240982"/>
                        <a:pt x="107632" y="240982"/>
                      </a:cubicBezTo>
                      <a:cubicBezTo>
                        <a:pt x="108585" y="240982"/>
                        <a:pt x="109538"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0490" y="240982"/>
                        <a:pt x="110490" y="240982"/>
                        <a:pt x="110490" y="240982"/>
                      </a:cubicBezTo>
                      <a:cubicBezTo>
                        <a:pt x="111443" y="240982"/>
                        <a:pt x="112395" y="240982"/>
                        <a:pt x="113348" y="240982"/>
                      </a:cubicBezTo>
                      <a:cubicBezTo>
                        <a:pt x="113348" y="240982"/>
                        <a:pt x="114300" y="240982"/>
                        <a:pt x="114300" y="240982"/>
                      </a:cubicBezTo>
                      <a:cubicBezTo>
                        <a:pt x="114300" y="240982"/>
                        <a:pt x="114300" y="240982"/>
                        <a:pt x="114300" y="240982"/>
                      </a:cubicBezTo>
                      <a:cubicBezTo>
                        <a:pt x="114300" y="240982"/>
                        <a:pt x="114300" y="240982"/>
                        <a:pt x="115252" y="240982"/>
                      </a:cubicBezTo>
                      <a:cubicBezTo>
                        <a:pt x="115252" y="240982"/>
                        <a:pt x="115252" y="240982"/>
                        <a:pt x="116205" y="240982"/>
                      </a:cubicBezTo>
                      <a:lnTo>
                        <a:pt x="214313" y="186690"/>
                      </a:lnTo>
                      <a:cubicBezTo>
                        <a:pt x="214313" y="186690"/>
                        <a:pt x="215265" y="185738"/>
                        <a:pt x="215265" y="185738"/>
                      </a:cubicBezTo>
                      <a:cubicBezTo>
                        <a:pt x="216218" y="185738"/>
                        <a:pt x="216218" y="184785"/>
                        <a:pt x="217170" y="184785"/>
                      </a:cubicBezTo>
                      <a:cubicBezTo>
                        <a:pt x="217170" y="184785"/>
                        <a:pt x="218123" y="183833"/>
                        <a:pt x="218123" y="182880"/>
                      </a:cubicBezTo>
                      <a:cubicBezTo>
                        <a:pt x="218123" y="181927"/>
                        <a:pt x="219075" y="181927"/>
                        <a:pt x="219075" y="180975"/>
                      </a:cubicBezTo>
                      <a:cubicBezTo>
                        <a:pt x="219075" y="180022"/>
                        <a:pt x="219075" y="180022"/>
                        <a:pt x="219075" y="179070"/>
                      </a:cubicBezTo>
                      <a:cubicBezTo>
                        <a:pt x="219075" y="179070"/>
                        <a:pt x="219075" y="178117"/>
                        <a:pt x="219075" y="178117"/>
                      </a:cubicBezTo>
                      <a:lnTo>
                        <a:pt x="219075" y="63817"/>
                      </a:lnTo>
                      <a:cubicBezTo>
                        <a:pt x="219075" y="63817"/>
                        <a:pt x="219075" y="63817"/>
                        <a:pt x="219075" y="63817"/>
                      </a:cubicBezTo>
                      <a:cubicBezTo>
                        <a:pt x="219075" y="63817"/>
                        <a:pt x="219075" y="62865"/>
                        <a:pt x="219075" y="62865"/>
                      </a:cubicBezTo>
                      <a:cubicBezTo>
                        <a:pt x="219075" y="61913"/>
                        <a:pt x="219075" y="61913"/>
                        <a:pt x="219075" y="61913"/>
                      </a:cubicBezTo>
                      <a:cubicBezTo>
                        <a:pt x="219075" y="61913"/>
                        <a:pt x="219075" y="60960"/>
                        <a:pt x="219075" y="60960"/>
                      </a:cubicBezTo>
                      <a:cubicBezTo>
                        <a:pt x="219075" y="60960"/>
                        <a:pt x="219075" y="60960"/>
                        <a:pt x="219075" y="60960"/>
                      </a:cubicBezTo>
                      <a:cubicBezTo>
                        <a:pt x="219075" y="60960"/>
                        <a:pt x="219075" y="60960"/>
                        <a:pt x="218123" y="60007"/>
                      </a:cubicBezTo>
                      <a:cubicBezTo>
                        <a:pt x="218123" y="60007"/>
                        <a:pt x="217170" y="59055"/>
                        <a:pt x="217170" y="59055"/>
                      </a:cubicBezTo>
                      <a:cubicBezTo>
                        <a:pt x="217170" y="59055"/>
                        <a:pt x="217170" y="58102"/>
                        <a:pt x="216218" y="58102"/>
                      </a:cubicBezTo>
                      <a:cubicBezTo>
                        <a:pt x="216218" y="58102"/>
                        <a:pt x="215265" y="57150"/>
                        <a:pt x="215265" y="57150"/>
                      </a:cubicBezTo>
                      <a:cubicBezTo>
                        <a:pt x="215265" y="57150"/>
                        <a:pt x="215265" y="57150"/>
                        <a:pt x="214313" y="56197"/>
                      </a:cubicBezTo>
                      <a:lnTo>
                        <a:pt x="114300" y="952"/>
                      </a:lnTo>
                      <a:cubicBezTo>
                        <a:pt x="114300" y="952"/>
                        <a:pt x="113348" y="952"/>
                        <a:pt x="113348" y="952"/>
                      </a:cubicBezTo>
                      <a:cubicBezTo>
                        <a:pt x="112395" y="952"/>
                        <a:pt x="112395" y="952"/>
                        <a:pt x="111443" y="0"/>
                      </a:cubicBezTo>
                      <a:cubicBezTo>
                        <a:pt x="110490" y="0"/>
                        <a:pt x="110490" y="0"/>
                        <a:pt x="109538" y="0"/>
                      </a:cubicBezTo>
                      <a:cubicBezTo>
                        <a:pt x="108585" y="0"/>
                        <a:pt x="108585" y="0"/>
                        <a:pt x="107632" y="0"/>
                      </a:cubicBezTo>
                      <a:cubicBezTo>
                        <a:pt x="106680" y="0"/>
                        <a:pt x="106680" y="0"/>
                        <a:pt x="105727" y="952"/>
                      </a:cubicBezTo>
                      <a:cubicBezTo>
                        <a:pt x="105727" y="952"/>
                        <a:pt x="104775" y="952"/>
                        <a:pt x="104775" y="952"/>
                      </a:cubicBezTo>
                      <a:lnTo>
                        <a:pt x="4763" y="56197"/>
                      </a:lnTo>
                      <a:cubicBezTo>
                        <a:pt x="4763" y="56197"/>
                        <a:pt x="4763" y="56197"/>
                        <a:pt x="3810" y="57150"/>
                      </a:cubicBezTo>
                      <a:cubicBezTo>
                        <a:pt x="3810" y="57150"/>
                        <a:pt x="2857" y="58102"/>
                        <a:pt x="2857" y="58102"/>
                      </a:cubicBezTo>
                      <a:cubicBezTo>
                        <a:pt x="2857" y="58102"/>
                        <a:pt x="1905" y="59055"/>
                        <a:pt x="1905" y="59055"/>
                      </a:cubicBezTo>
                      <a:cubicBezTo>
                        <a:pt x="1905" y="59055"/>
                        <a:pt x="952" y="60007"/>
                        <a:pt x="952" y="60007"/>
                      </a:cubicBezTo>
                      <a:cubicBezTo>
                        <a:pt x="952" y="60007"/>
                        <a:pt x="952" y="60007"/>
                        <a:pt x="0" y="60960"/>
                      </a:cubicBezTo>
                      <a:cubicBezTo>
                        <a:pt x="0" y="60960"/>
                        <a:pt x="0" y="60960"/>
                        <a:pt x="0" y="60960"/>
                      </a:cubicBezTo>
                      <a:cubicBezTo>
                        <a:pt x="0" y="60960"/>
                        <a:pt x="0" y="61913"/>
                        <a:pt x="0" y="61913"/>
                      </a:cubicBezTo>
                      <a:cubicBezTo>
                        <a:pt x="0" y="61913"/>
                        <a:pt x="0" y="62865"/>
                        <a:pt x="0" y="63817"/>
                      </a:cubicBezTo>
                      <a:cubicBezTo>
                        <a:pt x="0" y="63817"/>
                        <a:pt x="0" y="64770"/>
                        <a:pt x="0" y="64770"/>
                      </a:cubicBezTo>
                      <a:cubicBezTo>
                        <a:pt x="0" y="64770"/>
                        <a:pt x="0" y="64770"/>
                        <a:pt x="0" y="64770"/>
                      </a:cubicBezTo>
                      <a:lnTo>
                        <a:pt x="0" y="178117"/>
                      </a:lnTo>
                      <a:close/>
                      <a:moveTo>
                        <a:pt x="109538" y="20002"/>
                      </a:moveTo>
                      <a:lnTo>
                        <a:pt x="190500" y="63817"/>
                      </a:lnTo>
                      <a:lnTo>
                        <a:pt x="109538" y="107632"/>
                      </a:lnTo>
                      <a:lnTo>
                        <a:pt x="29527" y="63817"/>
                      </a:lnTo>
                      <a:lnTo>
                        <a:pt x="109538" y="20002"/>
                      </a:lnTo>
                      <a:close/>
                      <a:moveTo>
                        <a:pt x="19050" y="80010"/>
                      </a:moveTo>
                      <a:lnTo>
                        <a:pt x="100013" y="123825"/>
                      </a:lnTo>
                      <a:lnTo>
                        <a:pt x="100013" y="216217"/>
                      </a:lnTo>
                      <a:lnTo>
                        <a:pt x="19050" y="173355"/>
                      </a:lnTo>
                      <a:lnTo>
                        <a:pt x="19050" y="80010"/>
                      </a:lnTo>
                      <a:close/>
                      <a:moveTo>
                        <a:pt x="119063" y="123825"/>
                      </a:moveTo>
                      <a:lnTo>
                        <a:pt x="200025" y="80010"/>
                      </a:lnTo>
                      <a:lnTo>
                        <a:pt x="200025" y="172402"/>
                      </a:lnTo>
                      <a:lnTo>
                        <a:pt x="119063" y="216217"/>
                      </a:lnTo>
                      <a:lnTo>
                        <a:pt x="119063" y="1238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55" name="Group 54">
            <a:extLst>
              <a:ext uri="{FF2B5EF4-FFF2-40B4-BE49-F238E27FC236}">
                <a16:creationId xmlns:a16="http://schemas.microsoft.com/office/drawing/2014/main" id="{5DCEA58F-8B84-1075-C19E-11F4237B43D0}"/>
              </a:ext>
            </a:extLst>
          </p:cNvPr>
          <p:cNvGrpSpPr/>
          <p:nvPr/>
        </p:nvGrpSpPr>
        <p:grpSpPr>
          <a:xfrm>
            <a:off x="368302" y="4266634"/>
            <a:ext cx="5482272" cy="364656"/>
            <a:chOff x="368302" y="4266634"/>
            <a:chExt cx="5482272" cy="364656"/>
          </a:xfrm>
        </p:grpSpPr>
        <p:sp>
          <p:nvSpPr>
            <p:cNvPr id="45" name="Rectangle: Rounded Corners 44">
              <a:extLst>
                <a:ext uri="{FF2B5EF4-FFF2-40B4-BE49-F238E27FC236}">
                  <a16:creationId xmlns:a16="http://schemas.microsoft.com/office/drawing/2014/main" id="{54A6056A-493C-87AE-F919-CE514A1DC7B8}"/>
                </a:ext>
              </a:extLst>
            </p:cNvPr>
            <p:cNvSpPr/>
            <p:nvPr/>
          </p:nvSpPr>
          <p:spPr>
            <a:xfrm>
              <a:off x="368302" y="4266634"/>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a typeface="Meiryo" panose="020B0604030504040204" pitchFamily="34" charset="-128"/>
              </a:endParaRPr>
            </a:p>
          </p:txBody>
        </p:sp>
        <p:sp>
          <p:nvSpPr>
            <p:cNvPr id="49" name="TextBox 48">
              <a:extLst>
                <a:ext uri="{FF2B5EF4-FFF2-40B4-BE49-F238E27FC236}">
                  <a16:creationId xmlns:a16="http://schemas.microsoft.com/office/drawing/2014/main" id="{689A886E-7255-E250-C12B-EE99483AFACB}"/>
                </a:ext>
              </a:extLst>
            </p:cNvPr>
            <p:cNvSpPr txBox="1"/>
            <p:nvPr/>
          </p:nvSpPr>
          <p:spPr>
            <a:xfrm>
              <a:off x="3421458" y="4369176"/>
              <a:ext cx="2301083" cy="161583"/>
            </a:xfrm>
            <a:prstGeom prst="rect">
              <a:avLst/>
            </a:prstGeom>
            <a:noFill/>
          </p:spPr>
          <p:txBody>
            <a:bodyPr wrap="square" lIns="0" tIns="0" rIns="0" bIns="0" rtlCol="0">
              <a:spAutoFit/>
            </a:bodyPr>
            <a:lstStyle/>
            <a:p>
              <a:pPr rtl="0"/>
              <a:r>
                <a:rPr lang="ja-jp" sz="1050">
                  <a:solidFill>
                    <a:schemeClr val="bg1"/>
                  </a:solidFill>
                  <a:latin typeface="+mj-lt"/>
                  <a:ea typeface="Meiryo" panose="020B0604030504040204" pitchFamily="34" charset="-128"/>
                </a:rPr>
                <a:t>積層造形/3D プリント </a:t>
              </a:r>
            </a:p>
          </p:txBody>
        </p:sp>
        <p:cxnSp>
          <p:nvCxnSpPr>
            <p:cNvPr id="51" name="Straight Connector 50">
              <a:extLst>
                <a:ext uri="{FF2B5EF4-FFF2-40B4-BE49-F238E27FC236}">
                  <a16:creationId xmlns:a16="http://schemas.microsoft.com/office/drawing/2014/main" id="{71F1C1DC-2237-82C3-09FD-B08B7D3A426D}"/>
                </a:ext>
              </a:extLst>
            </p:cNvPr>
            <p:cNvCxnSpPr>
              <a:cxnSpLocks/>
            </p:cNvCxnSpPr>
            <p:nvPr/>
          </p:nvCxnSpPr>
          <p:spPr>
            <a:xfrm>
              <a:off x="3150590" y="436614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C5911872-2D03-A89C-8912-D236F55660D7}"/>
                </a:ext>
              </a:extLst>
            </p:cNvPr>
            <p:cNvSpPr txBox="1"/>
            <p:nvPr/>
          </p:nvSpPr>
          <p:spPr>
            <a:xfrm>
              <a:off x="480921" y="4325852"/>
              <a:ext cx="623297" cy="246221"/>
            </a:xfrm>
            <a:prstGeom prst="rect">
              <a:avLst/>
            </a:prstGeom>
            <a:noFill/>
          </p:spPr>
          <p:txBody>
            <a:bodyPr wrap="square" lIns="0" tIns="0" rIns="0" bIns="0" rtlCol="0">
              <a:spAutoFit/>
            </a:bodyPr>
            <a:lstStyle/>
            <a:p>
              <a:pPr algn="l" rtl="0"/>
              <a:r>
                <a:rPr lang="ja-jp" sz="1600" b="1">
                  <a:solidFill>
                    <a:schemeClr val="bg1"/>
                  </a:solidFill>
                  <a:latin typeface="+mj-lt"/>
                  <a:ea typeface="Meiryo" panose="020B0604030504040204" pitchFamily="34" charset="-128"/>
                </a:rPr>
                <a:t>スキル</a:t>
              </a:r>
            </a:p>
          </p:txBody>
        </p:sp>
        <p:sp>
          <p:nvSpPr>
            <p:cNvPr id="53" name="Isosceles Triangle 52">
              <a:extLst>
                <a:ext uri="{FF2B5EF4-FFF2-40B4-BE49-F238E27FC236}">
                  <a16:creationId xmlns:a16="http://schemas.microsoft.com/office/drawing/2014/main" id="{BBD8B829-5F74-89DE-9E2F-374BDBFDC1B6}"/>
                </a:ext>
              </a:extLst>
            </p:cNvPr>
            <p:cNvSpPr/>
            <p:nvPr/>
          </p:nvSpPr>
          <p:spPr>
            <a:xfrm rot="5400000">
              <a:off x="1249865" y="4403450"/>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54" name="TextBox 53">
              <a:extLst>
                <a:ext uri="{FF2B5EF4-FFF2-40B4-BE49-F238E27FC236}">
                  <a16:creationId xmlns:a16="http://schemas.microsoft.com/office/drawing/2014/main" id="{5A2743EF-F587-543B-8781-56B6654B3972}"/>
                </a:ext>
              </a:extLst>
            </p:cNvPr>
            <p:cNvSpPr txBox="1"/>
            <p:nvPr/>
          </p:nvSpPr>
          <p:spPr>
            <a:xfrm>
              <a:off x="1555056" y="4369176"/>
              <a:ext cx="1324666" cy="161583"/>
            </a:xfrm>
            <a:prstGeom prst="rect">
              <a:avLst/>
            </a:prstGeom>
            <a:noFill/>
          </p:spPr>
          <p:txBody>
            <a:bodyPr wrap="square" lIns="0" tIns="0" rIns="0" bIns="0" rtlCol="0">
              <a:spAutoFit/>
            </a:bodyPr>
            <a:lstStyle/>
            <a:p>
              <a:pPr rtl="0"/>
              <a:r>
                <a:rPr lang="ja-jp" sz="1050">
                  <a:solidFill>
                    <a:schemeClr val="bg1"/>
                  </a:solidFill>
                  <a:latin typeface="+mj-lt"/>
                  <a:ea typeface="Meiryo" panose="020B0604030504040204" pitchFamily="34" charset="-128"/>
                </a:rPr>
                <a:t>統合された CAD/CAM</a:t>
              </a:r>
            </a:p>
          </p:txBody>
        </p:sp>
      </p:grpSp>
    </p:spTree>
    <p:extLst>
      <p:ext uri="{BB962C8B-B14F-4D97-AF65-F5344CB8AC3E}">
        <p14:creationId xmlns:p14="http://schemas.microsoft.com/office/powerpoint/2010/main" val="397322415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58" t="3900" r="19058"/>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34836"/>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5994210" cy="398571"/>
          </a:xfrm>
        </p:spPr>
        <p:txBody>
          <a:bodyPr rtlCol="0"/>
          <a:lstStyle/>
          <a:p>
            <a:pPr rtl="0"/>
            <a:r>
              <a:rPr lang="ja-jp">
                <a:solidFill>
                  <a:schemeClr val="bg1"/>
                </a:solidFill>
                <a:ea typeface="Meiryo" panose="020B0604030504040204" pitchFamily="34" charset="-128"/>
              </a:rPr>
              <a:t>メタンをメタノールに変換</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339284"/>
            <a:ext cx="5710954" cy="861774"/>
          </a:xfrm>
          <a:prstGeom prst="rect">
            <a:avLst/>
          </a:prstGeom>
          <a:noFill/>
        </p:spPr>
        <p:txBody>
          <a:bodyPr wrap="square" lIns="0" tIns="0" rIns="0" bIns="0" rtlCol="0" anchor="t">
            <a:spAutoFit/>
          </a:bodyPr>
          <a:lstStyle/>
          <a:p>
            <a:pPr marL="0" lvl="1" rtl="0">
              <a:spcAft>
                <a:spcPts val="200"/>
              </a:spcAft>
              <a:buClr>
                <a:schemeClr val="tx2"/>
              </a:buClr>
            </a:pPr>
            <a:r>
              <a:rPr lang="ja-jp" sz="1400" b="1" dirty="0">
                <a:solidFill>
                  <a:schemeClr val="bg1"/>
                </a:solidFill>
                <a:ea typeface="Meiryo" panose="020B0604030504040204" pitchFamily="34" charset="-128"/>
                <a:cs typeface="Arial"/>
              </a:rPr>
              <a:t>このスタートアップ企業は、ガスから製品への変換システムを提供するグローバル サプライヤーになることを目指しています。同社は現在、メタンをメタノールに変換する</a:t>
            </a:r>
            <a:r>
              <a:rPr lang="ja-JP" altLang="en-US" sz="1400" b="1" dirty="0">
                <a:solidFill>
                  <a:schemeClr val="bg1"/>
                </a:solidFill>
                <a:ea typeface="Meiryo" panose="020B0604030504040204" pitchFamily="34" charset="-128"/>
                <a:cs typeface="Arial"/>
              </a:rPr>
              <a:t>ための</a:t>
            </a:r>
            <a:r>
              <a:rPr lang="ja-jp" altLang="ja-JP" sz="1400" b="1" dirty="0">
                <a:solidFill>
                  <a:schemeClr val="bg1"/>
                </a:solidFill>
                <a:ea typeface="Meiryo" panose="020B0604030504040204" pitchFamily="34" charset="-128"/>
                <a:cs typeface="Arial"/>
              </a:rPr>
              <a:t>より低コスト</a:t>
            </a:r>
            <a:r>
              <a:rPr lang="ja-JP" altLang="en-US" sz="1400" b="1" dirty="0">
                <a:solidFill>
                  <a:schemeClr val="bg1"/>
                </a:solidFill>
                <a:ea typeface="Meiryo" panose="020B0604030504040204" pitchFamily="34" charset="-128"/>
                <a:cs typeface="Arial"/>
              </a:rPr>
              <a:t>な</a:t>
            </a:r>
            <a:r>
              <a:rPr lang="ja-jp" sz="1400" b="1" dirty="0">
                <a:solidFill>
                  <a:schemeClr val="bg1"/>
                </a:solidFill>
                <a:ea typeface="Meiryo" panose="020B0604030504040204" pitchFamily="34" charset="-128"/>
                <a:cs typeface="Arial"/>
              </a:rPr>
              <a:t>手法を開発する</a:t>
            </a:r>
            <a:r>
              <a:rPr lang="ja-JP" altLang="en-US" sz="1400" b="1" dirty="0">
                <a:solidFill>
                  <a:schemeClr val="bg1"/>
                </a:solidFill>
                <a:ea typeface="Meiryo" panose="020B0604030504040204" pitchFamily="34" charset="-128"/>
                <a:cs typeface="Arial"/>
              </a:rPr>
              <a:t>　</a:t>
            </a:r>
            <a:r>
              <a:rPr lang="ja-jp" sz="1400" b="1" dirty="0">
                <a:solidFill>
                  <a:schemeClr val="bg1"/>
                </a:solidFill>
                <a:ea typeface="Meiryo" panose="020B0604030504040204" pitchFamily="34" charset="-128"/>
                <a:cs typeface="Arial"/>
              </a:rPr>
              <a:t>プロジェクトに取り組んでいます。</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sz="1200" b="1" spc="250">
                <a:solidFill>
                  <a:schemeClr val="bg1"/>
                </a:solidFill>
                <a:latin typeface="+mj-lt"/>
                <a:ea typeface="Meiryo" panose="020B0604030504040204" pitchFamily="34" charset="-128"/>
              </a:rPr>
              <a:t>導入事例:</a:t>
            </a:r>
          </a:p>
        </p:txBody>
      </p: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ja-jp">
                <a:ea typeface="Meiryo" panose="020B0604030504040204" pitchFamily="34" charset="-128"/>
              </a:rPr>
              <a:t>出典: </a:t>
            </a:r>
          </a:p>
          <a:p>
            <a:pPr rtl="0"/>
            <a:r>
              <a:rPr lang="ja-jp">
                <a:ea typeface="Meiryo" panose="020B0604030504040204" pitchFamily="34" charset="-128"/>
                <a:cs typeface="Calibri"/>
                <a:hlinkClick r:id="rId4">
                  <a:extLst>
                    <a:ext uri="{A12FA001-AC4F-418D-AE19-62706E023703}">
                      <ahyp:hlinkClr xmlns:ahyp="http://schemas.microsoft.com/office/drawing/2018/hyperlinkcolor" val="tx"/>
                    </a:ext>
                  </a:extLst>
                </a:hlinkClick>
              </a:rPr>
              <a:t>https://www.autodesk.com/design-make/articles/m2x-energy</a:t>
            </a:r>
            <a:r>
              <a:rPr lang="ja-jp">
                <a:ea typeface="Meiryo" panose="020B0604030504040204" pitchFamily="34" charset="-128"/>
                <a:cs typeface="Calibri"/>
              </a:rPr>
              <a:t> </a:t>
            </a:r>
            <a:endParaRPr lang="en-US" dirty="0">
              <a:ea typeface="Meiryo" panose="020B0604030504040204" pitchFamily="34" charset="-128"/>
            </a:endParaRP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9" y="3451110"/>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036" name="Group 1035">
            <a:extLst>
              <a:ext uri="{FF2B5EF4-FFF2-40B4-BE49-F238E27FC236}">
                <a16:creationId xmlns:a16="http://schemas.microsoft.com/office/drawing/2014/main" id="{F9AE004D-82DC-9CCF-BD66-CB44FF81A337}"/>
              </a:ext>
            </a:extLst>
          </p:cNvPr>
          <p:cNvGrpSpPr/>
          <p:nvPr/>
        </p:nvGrpSpPr>
        <p:grpSpPr>
          <a:xfrm>
            <a:off x="368299" y="3608799"/>
            <a:ext cx="5482271" cy="500145"/>
            <a:chOff x="368299" y="3450358"/>
            <a:chExt cx="5482271" cy="500145"/>
          </a:xfrm>
        </p:grpSpPr>
        <p:sp>
          <p:nvSpPr>
            <p:cNvPr id="1034" name="TextBox 1033">
              <a:extLst>
                <a:ext uri="{FF2B5EF4-FFF2-40B4-BE49-F238E27FC236}">
                  <a16:creationId xmlns:a16="http://schemas.microsoft.com/office/drawing/2014/main" id="{94FE2E3A-B377-1866-7DB5-50829EF30253}"/>
                </a:ext>
              </a:extLst>
            </p:cNvPr>
            <p:cNvSpPr txBox="1"/>
            <p:nvPr/>
          </p:nvSpPr>
          <p:spPr>
            <a:xfrm>
              <a:off x="1088967" y="3522545"/>
              <a:ext cx="4761603" cy="369332"/>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同社は、ガス フレアを削減し、2050 年までにネットゼロ排出目標を達成することを目指しています。 </a:t>
              </a:r>
            </a:p>
          </p:txBody>
        </p:sp>
        <p:grpSp>
          <p:nvGrpSpPr>
            <p:cNvPr id="42" name="Group 41">
              <a:extLst>
                <a:ext uri="{FF2B5EF4-FFF2-40B4-BE49-F238E27FC236}">
                  <a16:creationId xmlns:a16="http://schemas.microsoft.com/office/drawing/2014/main" id="{F9969ADB-D535-EA10-C352-5901697EC58F}"/>
                </a:ext>
              </a:extLst>
            </p:cNvPr>
            <p:cNvGrpSpPr/>
            <p:nvPr/>
          </p:nvGrpSpPr>
          <p:grpSpPr>
            <a:xfrm>
              <a:off x="368299" y="3450358"/>
              <a:ext cx="500145" cy="500145"/>
              <a:chOff x="368299" y="3457139"/>
              <a:chExt cx="500145" cy="500145"/>
            </a:xfrm>
          </p:grpSpPr>
          <p:sp>
            <p:nvSpPr>
              <p:cNvPr id="2" name="Oval 1">
                <a:extLst>
                  <a:ext uri="{FF2B5EF4-FFF2-40B4-BE49-F238E27FC236}">
                    <a16:creationId xmlns:a16="http://schemas.microsoft.com/office/drawing/2014/main" id="{7B1A284F-F24D-45CB-5933-C9E0AD3C984C}"/>
                  </a:ext>
                </a:extLst>
              </p:cNvPr>
              <p:cNvSpPr/>
              <p:nvPr/>
            </p:nvSpPr>
            <p:spPr>
              <a:xfrm flipH="1">
                <a:off x="368299" y="345713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24" name="Group 23">
                <a:extLst>
                  <a:ext uri="{FF2B5EF4-FFF2-40B4-BE49-F238E27FC236}">
                    <a16:creationId xmlns:a16="http://schemas.microsoft.com/office/drawing/2014/main" id="{14E7E58E-F5D4-844B-9299-5FC337EA0A4F}"/>
                  </a:ext>
                </a:extLst>
              </p:cNvPr>
              <p:cNvGrpSpPr>
                <a:grpSpLocks noChangeAspect="1"/>
              </p:cNvGrpSpPr>
              <p:nvPr/>
            </p:nvGrpSpPr>
            <p:grpSpPr>
              <a:xfrm>
                <a:off x="446170" y="3535373"/>
                <a:ext cx="344406" cy="343676"/>
                <a:chOff x="8783638" y="1536700"/>
                <a:chExt cx="27824112" cy="27765375"/>
              </a:xfrm>
              <a:solidFill>
                <a:schemeClr val="tx1"/>
              </a:solidFill>
            </p:grpSpPr>
            <p:sp>
              <p:nvSpPr>
                <p:cNvPr id="25" name="Freeform 334">
                  <a:extLst>
                    <a:ext uri="{FF2B5EF4-FFF2-40B4-BE49-F238E27FC236}">
                      <a16:creationId xmlns:a16="http://schemas.microsoft.com/office/drawing/2014/main" id="{644460BA-CFDA-2BA5-4F4B-05A13D32EE70}"/>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6" name="Freeform 335">
                  <a:extLst>
                    <a:ext uri="{FF2B5EF4-FFF2-40B4-BE49-F238E27FC236}">
                      <a16:creationId xmlns:a16="http://schemas.microsoft.com/office/drawing/2014/main" id="{DB756677-5103-7D1A-DE89-C201540544FB}"/>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7" name="Freeform 336">
                  <a:extLst>
                    <a:ext uri="{FF2B5EF4-FFF2-40B4-BE49-F238E27FC236}">
                      <a16:creationId xmlns:a16="http://schemas.microsoft.com/office/drawing/2014/main" id="{57F12472-9D18-1A34-403D-175183E49F1B}"/>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grpSp>
        <p:nvGrpSpPr>
          <p:cNvPr id="60" name="Group 59">
            <a:extLst>
              <a:ext uri="{FF2B5EF4-FFF2-40B4-BE49-F238E27FC236}">
                <a16:creationId xmlns:a16="http://schemas.microsoft.com/office/drawing/2014/main" id="{5D0F0CA4-24F2-D167-15F5-8ED737448F04}"/>
              </a:ext>
            </a:extLst>
          </p:cNvPr>
          <p:cNvGrpSpPr/>
          <p:nvPr/>
        </p:nvGrpSpPr>
        <p:grpSpPr>
          <a:xfrm>
            <a:off x="368299" y="2300935"/>
            <a:ext cx="5482271" cy="338554"/>
            <a:chOff x="368299" y="2269848"/>
            <a:chExt cx="5482271" cy="338554"/>
          </a:xfrm>
        </p:grpSpPr>
        <p:grpSp>
          <p:nvGrpSpPr>
            <p:cNvPr id="43" name="Group 42">
              <a:extLst>
                <a:ext uri="{FF2B5EF4-FFF2-40B4-BE49-F238E27FC236}">
                  <a16:creationId xmlns:a16="http://schemas.microsoft.com/office/drawing/2014/main" id="{CB3E618F-572C-827A-5286-5CC6AEFE00E1}"/>
                </a:ext>
              </a:extLst>
            </p:cNvPr>
            <p:cNvGrpSpPr>
              <a:grpSpLocks noChangeAspect="1"/>
            </p:cNvGrpSpPr>
            <p:nvPr/>
          </p:nvGrpSpPr>
          <p:grpSpPr>
            <a:xfrm rot="16200000">
              <a:off x="368133" y="2331380"/>
              <a:ext cx="162032" cy="161700"/>
              <a:chOff x="15287947" y="3548063"/>
              <a:chExt cx="27116087" cy="27060525"/>
            </a:xfrm>
            <a:solidFill>
              <a:schemeClr val="accent1"/>
            </a:solidFill>
          </p:grpSpPr>
          <p:sp>
            <p:nvSpPr>
              <p:cNvPr id="45" name="Freeform 257">
                <a:extLst>
                  <a:ext uri="{FF2B5EF4-FFF2-40B4-BE49-F238E27FC236}">
                    <a16:creationId xmlns:a16="http://schemas.microsoft.com/office/drawing/2014/main" id="{7B0A24C8-02DB-EB9C-3933-957F440371E7}"/>
                  </a:ext>
                </a:extLst>
              </p:cNvPr>
              <p:cNvSpPr>
                <a:spLocks noEditPoints="1"/>
              </p:cNvSpPr>
              <p:nvPr/>
            </p:nvSpPr>
            <p:spPr bwMode="auto">
              <a:xfrm>
                <a:off x="15287947"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46" name="Freeform 258">
                <a:extLst>
                  <a:ext uri="{FF2B5EF4-FFF2-40B4-BE49-F238E27FC236}">
                    <a16:creationId xmlns:a16="http://schemas.microsoft.com/office/drawing/2014/main" id="{752EE5A8-A931-78EA-9418-ED08C848C296}"/>
                  </a:ext>
                </a:extLst>
              </p:cNvPr>
              <p:cNvSpPr>
                <a:spLocks/>
              </p:cNvSpPr>
              <p:nvPr/>
            </p:nvSpPr>
            <p:spPr bwMode="auto">
              <a:xfrm>
                <a:off x="22533290" y="10399798"/>
                <a:ext cx="12625401" cy="13357222"/>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sp>
          <p:nvSpPr>
            <p:cNvPr id="51" name="TextBox 50">
              <a:extLst>
                <a:ext uri="{FF2B5EF4-FFF2-40B4-BE49-F238E27FC236}">
                  <a16:creationId xmlns:a16="http://schemas.microsoft.com/office/drawing/2014/main" id="{B7576F63-FF49-5351-55D6-F2EC22624849}"/>
                </a:ext>
              </a:extLst>
            </p:cNvPr>
            <p:cNvSpPr txBox="1"/>
            <p:nvPr/>
          </p:nvSpPr>
          <p:spPr>
            <a:xfrm>
              <a:off x="695156" y="2269848"/>
              <a:ext cx="5155414" cy="338554"/>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メタノールは、エンジニアリング木材、低炭素プラスチック、合成繊維などに</a:t>
              </a:r>
              <a:r>
                <a:rPr lang="ja-JP" altLang="en-US" sz="1100" dirty="0">
                  <a:solidFill>
                    <a:schemeClr val="bg1"/>
                  </a:solidFill>
                  <a:ea typeface="Meiryo" panose="020B0604030504040204" pitchFamily="34" charset="-128"/>
                </a:rPr>
                <a:t>　</a:t>
              </a:r>
              <a:r>
                <a:rPr lang="ja-jp" sz="1100" dirty="0">
                  <a:solidFill>
                    <a:schemeClr val="bg1"/>
                  </a:solidFill>
                  <a:ea typeface="Meiryo" panose="020B0604030504040204" pitchFamily="34" charset="-128"/>
                </a:rPr>
                <a:t>使用できます。 </a:t>
              </a:r>
            </a:p>
          </p:txBody>
        </p:sp>
      </p:grpSp>
      <p:grpSp>
        <p:nvGrpSpPr>
          <p:cNvPr id="61" name="Group 60">
            <a:extLst>
              <a:ext uri="{FF2B5EF4-FFF2-40B4-BE49-F238E27FC236}">
                <a16:creationId xmlns:a16="http://schemas.microsoft.com/office/drawing/2014/main" id="{A2B7A6CC-D64E-0ADF-D0BD-9B149570670D}"/>
              </a:ext>
            </a:extLst>
          </p:cNvPr>
          <p:cNvGrpSpPr/>
          <p:nvPr/>
        </p:nvGrpSpPr>
        <p:grpSpPr>
          <a:xfrm>
            <a:off x="372192" y="2744924"/>
            <a:ext cx="5472518" cy="338554"/>
            <a:chOff x="372192" y="2764853"/>
            <a:chExt cx="5472518" cy="338554"/>
          </a:xfrm>
        </p:grpSpPr>
        <p:grpSp>
          <p:nvGrpSpPr>
            <p:cNvPr id="52" name="Group 51">
              <a:extLst>
                <a:ext uri="{FF2B5EF4-FFF2-40B4-BE49-F238E27FC236}">
                  <a16:creationId xmlns:a16="http://schemas.microsoft.com/office/drawing/2014/main" id="{5BD6953A-FCD0-A6E7-8F30-0FC75D5050BB}"/>
                </a:ext>
              </a:extLst>
            </p:cNvPr>
            <p:cNvGrpSpPr>
              <a:grpSpLocks noChangeAspect="1"/>
            </p:cNvGrpSpPr>
            <p:nvPr/>
          </p:nvGrpSpPr>
          <p:grpSpPr>
            <a:xfrm rot="16200000">
              <a:off x="372026" y="2817948"/>
              <a:ext cx="162032" cy="161700"/>
              <a:chOff x="2535522" y="5180229"/>
              <a:chExt cx="27116087" cy="27060525"/>
            </a:xfrm>
            <a:solidFill>
              <a:schemeClr val="accent1"/>
            </a:solidFill>
          </p:grpSpPr>
          <p:sp>
            <p:nvSpPr>
              <p:cNvPr id="53" name="Freeform 257">
                <a:extLst>
                  <a:ext uri="{FF2B5EF4-FFF2-40B4-BE49-F238E27FC236}">
                    <a16:creationId xmlns:a16="http://schemas.microsoft.com/office/drawing/2014/main" id="{B079DFA9-6821-7369-65C0-5FB4042D1B7B}"/>
                  </a:ext>
                </a:extLst>
              </p:cNvPr>
              <p:cNvSpPr>
                <a:spLocks noEditPoints="1"/>
              </p:cNvSpPr>
              <p:nvPr/>
            </p:nvSpPr>
            <p:spPr bwMode="auto">
              <a:xfrm>
                <a:off x="2535522" y="5180229"/>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54" name="Freeform 258">
                <a:extLst>
                  <a:ext uri="{FF2B5EF4-FFF2-40B4-BE49-F238E27FC236}">
                    <a16:creationId xmlns:a16="http://schemas.microsoft.com/office/drawing/2014/main" id="{A793F244-CD49-4B8D-49CA-900F02A7CF09}"/>
                  </a:ext>
                </a:extLst>
              </p:cNvPr>
              <p:cNvSpPr>
                <a:spLocks/>
              </p:cNvSpPr>
              <p:nvPr/>
            </p:nvSpPr>
            <p:spPr bwMode="auto">
              <a:xfrm>
                <a:off x="9780865" y="12031964"/>
                <a:ext cx="12625401" cy="13357222"/>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sp>
          <p:nvSpPr>
            <p:cNvPr id="55" name="TextBox 54">
              <a:extLst>
                <a:ext uri="{FF2B5EF4-FFF2-40B4-BE49-F238E27FC236}">
                  <a16:creationId xmlns:a16="http://schemas.microsoft.com/office/drawing/2014/main" id="{D6379F9C-CDD7-182E-7B1F-7FA8BC44FAE0}"/>
                </a:ext>
              </a:extLst>
            </p:cNvPr>
            <p:cNvSpPr txBox="1"/>
            <p:nvPr/>
          </p:nvSpPr>
          <p:spPr>
            <a:xfrm>
              <a:off x="689296" y="2764853"/>
              <a:ext cx="5155414" cy="338554"/>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同社はガスからメタノールに変換するための可搬装置の設計とプロトタイピングを行っています。 </a:t>
              </a:r>
            </a:p>
          </p:txBody>
        </p:sp>
      </p:grpSp>
      <p:grpSp>
        <p:nvGrpSpPr>
          <p:cNvPr id="62" name="Group 61">
            <a:extLst>
              <a:ext uri="{FF2B5EF4-FFF2-40B4-BE49-F238E27FC236}">
                <a16:creationId xmlns:a16="http://schemas.microsoft.com/office/drawing/2014/main" id="{BB780562-40BC-E6E6-C77C-A8CA9E2230D2}"/>
              </a:ext>
            </a:extLst>
          </p:cNvPr>
          <p:cNvGrpSpPr/>
          <p:nvPr/>
        </p:nvGrpSpPr>
        <p:grpSpPr>
          <a:xfrm>
            <a:off x="379253" y="3131528"/>
            <a:ext cx="5465457" cy="196729"/>
            <a:chOff x="379253" y="3007072"/>
            <a:chExt cx="5465457" cy="196729"/>
          </a:xfrm>
        </p:grpSpPr>
        <p:grpSp>
          <p:nvGrpSpPr>
            <p:cNvPr id="56" name="Group 55">
              <a:extLst>
                <a:ext uri="{FF2B5EF4-FFF2-40B4-BE49-F238E27FC236}">
                  <a16:creationId xmlns:a16="http://schemas.microsoft.com/office/drawing/2014/main" id="{CA1130EE-7D2E-CBB3-D223-6435FEFEB028}"/>
                </a:ext>
              </a:extLst>
            </p:cNvPr>
            <p:cNvGrpSpPr>
              <a:grpSpLocks noChangeAspect="1"/>
            </p:cNvGrpSpPr>
            <p:nvPr/>
          </p:nvGrpSpPr>
          <p:grpSpPr>
            <a:xfrm rot="16200000">
              <a:off x="379087" y="3007238"/>
              <a:ext cx="162032" cy="161700"/>
              <a:chOff x="15987470" y="6361889"/>
              <a:chExt cx="27116087" cy="27060525"/>
            </a:xfrm>
            <a:solidFill>
              <a:schemeClr val="accent1"/>
            </a:solidFill>
          </p:grpSpPr>
          <p:sp>
            <p:nvSpPr>
              <p:cNvPr id="57" name="Freeform 257">
                <a:extLst>
                  <a:ext uri="{FF2B5EF4-FFF2-40B4-BE49-F238E27FC236}">
                    <a16:creationId xmlns:a16="http://schemas.microsoft.com/office/drawing/2014/main" id="{05A306CB-F4C8-80D0-EAC4-2472E32FD9BD}"/>
                  </a:ext>
                </a:extLst>
              </p:cNvPr>
              <p:cNvSpPr>
                <a:spLocks noEditPoints="1"/>
              </p:cNvSpPr>
              <p:nvPr/>
            </p:nvSpPr>
            <p:spPr bwMode="auto">
              <a:xfrm>
                <a:off x="15987470" y="6361889"/>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58" name="Freeform 258">
                <a:extLst>
                  <a:ext uri="{FF2B5EF4-FFF2-40B4-BE49-F238E27FC236}">
                    <a16:creationId xmlns:a16="http://schemas.microsoft.com/office/drawing/2014/main" id="{2C1877DE-BB5A-D1CB-8181-479B940CE9AE}"/>
                  </a:ext>
                </a:extLst>
              </p:cNvPr>
              <p:cNvSpPr>
                <a:spLocks/>
              </p:cNvSpPr>
              <p:nvPr/>
            </p:nvSpPr>
            <p:spPr bwMode="auto">
              <a:xfrm>
                <a:off x="23232813" y="13213624"/>
                <a:ext cx="12625401" cy="13357222"/>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sp>
          <p:nvSpPr>
            <p:cNvPr id="59" name="TextBox 58">
              <a:extLst>
                <a:ext uri="{FF2B5EF4-FFF2-40B4-BE49-F238E27FC236}">
                  <a16:creationId xmlns:a16="http://schemas.microsoft.com/office/drawing/2014/main" id="{A07EBCFB-354A-777F-7CC0-879EB3C91406}"/>
                </a:ext>
              </a:extLst>
            </p:cNvPr>
            <p:cNvSpPr txBox="1"/>
            <p:nvPr/>
          </p:nvSpPr>
          <p:spPr>
            <a:xfrm>
              <a:off x="689296" y="3034524"/>
              <a:ext cx="5155414" cy="169277"/>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この装置の設計を、Autodesk Inventor と Vault を使用して行いました。</a:t>
              </a:r>
            </a:p>
          </p:txBody>
        </p:sp>
      </p:grpSp>
      <p:grpSp>
        <p:nvGrpSpPr>
          <p:cNvPr id="1035" name="Group 1034">
            <a:extLst>
              <a:ext uri="{FF2B5EF4-FFF2-40B4-BE49-F238E27FC236}">
                <a16:creationId xmlns:a16="http://schemas.microsoft.com/office/drawing/2014/main" id="{A24B22D7-E86E-3772-35F5-CEE14990017A}"/>
              </a:ext>
            </a:extLst>
          </p:cNvPr>
          <p:cNvGrpSpPr/>
          <p:nvPr/>
        </p:nvGrpSpPr>
        <p:grpSpPr>
          <a:xfrm>
            <a:off x="368301" y="4266634"/>
            <a:ext cx="5922961" cy="364656"/>
            <a:chOff x="368301" y="4266634"/>
            <a:chExt cx="5922961" cy="364656"/>
          </a:xfrm>
        </p:grpSpPr>
        <p:sp>
          <p:nvSpPr>
            <p:cNvPr id="1024" name="Rectangle: Rounded Corners 1023">
              <a:extLst>
                <a:ext uri="{FF2B5EF4-FFF2-40B4-BE49-F238E27FC236}">
                  <a16:creationId xmlns:a16="http://schemas.microsoft.com/office/drawing/2014/main" id="{3DE6174A-763C-361E-EEF7-E0AB4E8B18D0}"/>
                </a:ext>
              </a:extLst>
            </p:cNvPr>
            <p:cNvSpPr/>
            <p:nvPr/>
          </p:nvSpPr>
          <p:spPr>
            <a:xfrm>
              <a:off x="368301" y="4266634"/>
              <a:ext cx="5922961"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a typeface="Meiryo" panose="020B0604030504040204" pitchFamily="34" charset="-128"/>
              </a:endParaRPr>
            </a:p>
          </p:txBody>
        </p:sp>
        <p:sp>
          <p:nvSpPr>
            <p:cNvPr id="1025" name="TextBox 1024">
              <a:extLst>
                <a:ext uri="{FF2B5EF4-FFF2-40B4-BE49-F238E27FC236}">
                  <a16:creationId xmlns:a16="http://schemas.microsoft.com/office/drawing/2014/main" id="{D7F65FC3-BAE0-2F2B-9242-3C4A94823892}"/>
                </a:ext>
              </a:extLst>
            </p:cNvPr>
            <p:cNvSpPr txBox="1"/>
            <p:nvPr/>
          </p:nvSpPr>
          <p:spPr>
            <a:xfrm>
              <a:off x="1555056" y="4364486"/>
              <a:ext cx="1429679"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サステナブル デザイン</a:t>
              </a:r>
            </a:p>
          </p:txBody>
        </p:sp>
        <p:sp>
          <p:nvSpPr>
            <p:cNvPr id="1027" name="TextBox 1026">
              <a:extLst>
                <a:ext uri="{FF2B5EF4-FFF2-40B4-BE49-F238E27FC236}">
                  <a16:creationId xmlns:a16="http://schemas.microsoft.com/office/drawing/2014/main" id="{E7AA0682-0AB2-240C-E0B7-327E8F4EB344}"/>
                </a:ext>
              </a:extLst>
            </p:cNvPr>
            <p:cNvSpPr txBox="1"/>
            <p:nvPr/>
          </p:nvSpPr>
          <p:spPr>
            <a:xfrm>
              <a:off x="3222311" y="4364486"/>
              <a:ext cx="1667553"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CAD とシミュレーション </a:t>
              </a:r>
            </a:p>
          </p:txBody>
        </p:sp>
        <p:sp>
          <p:nvSpPr>
            <p:cNvPr id="1028" name="TextBox 1027">
              <a:extLst>
                <a:ext uri="{FF2B5EF4-FFF2-40B4-BE49-F238E27FC236}">
                  <a16:creationId xmlns:a16="http://schemas.microsoft.com/office/drawing/2014/main" id="{510AD2EF-1F76-2AFE-E31A-8BA698A7BF23}"/>
                </a:ext>
              </a:extLst>
            </p:cNvPr>
            <p:cNvSpPr txBox="1"/>
            <p:nvPr/>
          </p:nvSpPr>
          <p:spPr>
            <a:xfrm>
              <a:off x="4948836" y="4364486"/>
              <a:ext cx="1241256"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データの管理と分析 </a:t>
              </a:r>
            </a:p>
          </p:txBody>
        </p:sp>
        <p:cxnSp>
          <p:nvCxnSpPr>
            <p:cNvPr id="1029" name="Straight Connector 1028">
              <a:extLst>
                <a:ext uri="{FF2B5EF4-FFF2-40B4-BE49-F238E27FC236}">
                  <a16:creationId xmlns:a16="http://schemas.microsoft.com/office/drawing/2014/main" id="{F383EF50-44D5-2FA2-2919-CFF4346548B2}"/>
                </a:ext>
              </a:extLst>
            </p:cNvPr>
            <p:cNvCxnSpPr>
              <a:cxnSpLocks/>
            </p:cNvCxnSpPr>
            <p:nvPr/>
          </p:nvCxnSpPr>
          <p:spPr>
            <a:xfrm>
              <a:off x="3071355"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44D7E153-6CC9-AF3F-6ECA-5CA6F4ECE9CF}"/>
                </a:ext>
              </a:extLst>
            </p:cNvPr>
            <p:cNvCxnSpPr>
              <a:cxnSpLocks/>
            </p:cNvCxnSpPr>
            <p:nvPr/>
          </p:nvCxnSpPr>
          <p:spPr>
            <a:xfrm>
              <a:off x="4830891" y="4361459"/>
              <a:ext cx="0" cy="16461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2" name="TextBox 1031">
              <a:extLst>
                <a:ext uri="{FF2B5EF4-FFF2-40B4-BE49-F238E27FC236}">
                  <a16:creationId xmlns:a16="http://schemas.microsoft.com/office/drawing/2014/main" id="{FDE18BF2-89A5-8A77-087E-71BDEEE0779A}"/>
                </a:ext>
              </a:extLst>
            </p:cNvPr>
            <p:cNvSpPr txBox="1"/>
            <p:nvPr/>
          </p:nvSpPr>
          <p:spPr>
            <a:xfrm>
              <a:off x="480921" y="4325852"/>
              <a:ext cx="623297" cy="246221"/>
            </a:xfrm>
            <a:prstGeom prst="rect">
              <a:avLst/>
            </a:prstGeom>
            <a:noFill/>
          </p:spPr>
          <p:txBody>
            <a:bodyPr wrap="square" lIns="0" tIns="0" rIns="0" bIns="0" rtlCol="0">
              <a:spAutoFit/>
            </a:bodyPr>
            <a:lstStyle/>
            <a:p>
              <a:pPr algn="l" rtl="0"/>
              <a:r>
                <a:rPr lang="ja-jp" sz="1600" b="1">
                  <a:solidFill>
                    <a:schemeClr val="bg1"/>
                  </a:solidFill>
                  <a:latin typeface="+mj-lt"/>
                  <a:ea typeface="Meiryo" panose="020B0604030504040204" pitchFamily="34" charset="-128"/>
                </a:rPr>
                <a:t>スキル</a:t>
              </a:r>
            </a:p>
          </p:txBody>
        </p:sp>
        <p:sp>
          <p:nvSpPr>
            <p:cNvPr id="1033" name="Isosceles Triangle 1032">
              <a:extLst>
                <a:ext uri="{FF2B5EF4-FFF2-40B4-BE49-F238E27FC236}">
                  <a16:creationId xmlns:a16="http://schemas.microsoft.com/office/drawing/2014/main" id="{C2A7B1B0-9D0B-6391-8023-9802AEA0AA3B}"/>
                </a:ext>
              </a:extLst>
            </p:cNvPr>
            <p:cNvSpPr/>
            <p:nvPr/>
          </p:nvSpPr>
          <p:spPr>
            <a:xfrm rot="5400000">
              <a:off x="1249865" y="4403450"/>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spTree>
    <p:extLst>
      <p:ext uri="{BB962C8B-B14F-4D97-AF65-F5344CB8AC3E}">
        <p14:creationId xmlns:p14="http://schemas.microsoft.com/office/powerpoint/2010/main" val="230242415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14" r="12214"/>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6535230" cy="355867"/>
          </a:xfrm>
        </p:spPr>
        <p:txBody>
          <a:bodyPr rtlCol="0"/>
          <a:lstStyle/>
          <a:p>
            <a:pPr rtl="0"/>
            <a:r>
              <a:rPr lang="ja-jp" sz="2500" dirty="0">
                <a:solidFill>
                  <a:schemeClr val="bg1"/>
                </a:solidFill>
                <a:ea typeface="Meiryo" panose="020B0604030504040204" pitchFamily="34" charset="-128"/>
              </a:rPr>
              <a:t>Viessmann 社のスマート ファクトリー</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96915"/>
            <a:ext cx="5514341" cy="184666"/>
          </a:xfrm>
          <a:prstGeom prst="rect">
            <a:avLst/>
          </a:prstGeom>
          <a:noFill/>
        </p:spPr>
        <p:txBody>
          <a:bodyPr wrap="square" lIns="0" tIns="0" rIns="0" bIns="0" rtlCol="0" anchor="t">
            <a:spAutoFit/>
          </a:bodyPr>
          <a:lstStyle/>
          <a:p>
            <a:pPr marL="0" lvl="1" rtl="0">
              <a:spcAft>
                <a:spcPts val="200"/>
              </a:spcAft>
              <a:buClr>
                <a:schemeClr val="tx2"/>
              </a:buClr>
            </a:pPr>
            <a:r>
              <a:rPr lang="ja-jp" sz="1200" b="1">
                <a:solidFill>
                  <a:schemeClr val="bg1"/>
                </a:solidFill>
                <a:ea typeface="Meiryo" panose="020B0604030504040204" pitchFamily="34" charset="-128"/>
                <a:cs typeface="Arial"/>
              </a:rPr>
              <a:t>Viessmann 社は、暖房・空調システムのメーカーです。</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sz="1200" b="1" spc="250">
                <a:solidFill>
                  <a:schemeClr val="bg1"/>
                </a:solidFill>
                <a:latin typeface="+mj-lt"/>
                <a:ea typeface="Meiryo" panose="020B0604030504040204" pitchFamily="34" charset="-128"/>
              </a:rPr>
              <a:t>導入事例:</a:t>
            </a:r>
          </a:p>
        </p:txBody>
      </p: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ja-jp">
                <a:ea typeface="Meiryo" panose="020B0604030504040204" pitchFamily="34" charset="-128"/>
              </a:rPr>
              <a:t>出典: </a:t>
            </a:r>
          </a:p>
          <a:p>
            <a:pPr rtl="0"/>
            <a:r>
              <a:rPr lang="ja-jp">
                <a:ea typeface="Meiryo" panose="020B0604030504040204" pitchFamily="34" charset="-128"/>
                <a:cs typeface="Calibri"/>
                <a:hlinkClick r:id="rId4">
                  <a:extLst>
                    <a:ext uri="{A12FA001-AC4F-418D-AE19-62706E023703}">
                      <ahyp:hlinkClr xmlns:ahyp="http://schemas.microsoft.com/office/drawing/2018/hyperlinkcolor" val="tx"/>
                    </a:ext>
                  </a:extLst>
                </a:hlinkClick>
              </a:rPr>
              <a:t>https://www.autodesk.com/jp/design-make/articles/viessmann-smart-factory-jp</a:t>
            </a:r>
            <a:r>
              <a:rPr lang="ja-jp">
                <a:ea typeface="Meiryo" panose="020B0604030504040204" pitchFamily="34" charset="-128"/>
                <a:cs typeface="Calibri"/>
              </a:rPr>
              <a:t> </a:t>
            </a:r>
            <a:endParaRPr lang="en-US" dirty="0">
              <a:ea typeface="Meiryo" panose="020B0604030504040204" pitchFamily="34" charset="-128"/>
            </a:endParaRP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8" y="1833528"/>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74888C8-666D-6B6A-3018-C7AC621F3302}"/>
              </a:ext>
            </a:extLst>
          </p:cNvPr>
          <p:cNvGrpSpPr/>
          <p:nvPr/>
        </p:nvGrpSpPr>
        <p:grpSpPr>
          <a:xfrm>
            <a:off x="368299" y="1985475"/>
            <a:ext cx="500145" cy="500145"/>
            <a:chOff x="368299" y="2096939"/>
            <a:chExt cx="500145" cy="500145"/>
          </a:xfrm>
        </p:grpSpPr>
        <p:sp>
          <p:nvSpPr>
            <p:cNvPr id="2" name="Oval 1">
              <a:extLst>
                <a:ext uri="{FF2B5EF4-FFF2-40B4-BE49-F238E27FC236}">
                  <a16:creationId xmlns:a16="http://schemas.microsoft.com/office/drawing/2014/main" id="{7B1A284F-F24D-45CB-5933-C9E0AD3C984C}"/>
                </a:ext>
              </a:extLst>
            </p:cNvPr>
            <p:cNvSpPr/>
            <p:nvPr/>
          </p:nvSpPr>
          <p:spPr>
            <a:xfrm flipH="1">
              <a:off x="368299" y="209693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11" name="Group 10">
              <a:extLst>
                <a:ext uri="{FF2B5EF4-FFF2-40B4-BE49-F238E27FC236}">
                  <a16:creationId xmlns:a16="http://schemas.microsoft.com/office/drawing/2014/main" id="{4F0D29B8-087C-5BD0-B5D0-8AE1A754880D}"/>
                </a:ext>
              </a:extLst>
            </p:cNvPr>
            <p:cNvGrpSpPr>
              <a:grpSpLocks noChangeAspect="1"/>
            </p:cNvGrpSpPr>
            <p:nvPr/>
          </p:nvGrpSpPr>
          <p:grpSpPr>
            <a:xfrm>
              <a:off x="480923" y="2209851"/>
              <a:ext cx="274900" cy="274320"/>
              <a:chOff x="7775575" y="5516563"/>
              <a:chExt cx="27152601" cy="27095451"/>
            </a:xfrm>
            <a:solidFill>
              <a:schemeClr val="tx1"/>
            </a:solidFill>
          </p:grpSpPr>
          <p:sp>
            <p:nvSpPr>
              <p:cNvPr id="12" name="Freeform 119">
                <a:extLst>
                  <a:ext uri="{FF2B5EF4-FFF2-40B4-BE49-F238E27FC236}">
                    <a16:creationId xmlns:a16="http://schemas.microsoft.com/office/drawing/2014/main" id="{CE592DC2-630C-9560-4349-4C403E4049B7}"/>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 name="Freeform 120">
                <a:extLst>
                  <a:ext uri="{FF2B5EF4-FFF2-40B4-BE49-F238E27FC236}">
                    <a16:creationId xmlns:a16="http://schemas.microsoft.com/office/drawing/2014/main" id="{04F58B3F-8B05-31E5-26AD-9D91D0551A55}"/>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
        <p:nvSpPr>
          <p:cNvPr id="8" name="TextBox 7">
            <a:extLst>
              <a:ext uri="{FF2B5EF4-FFF2-40B4-BE49-F238E27FC236}">
                <a16:creationId xmlns:a16="http://schemas.microsoft.com/office/drawing/2014/main" id="{3CED7298-580C-8714-12E7-E027CC842543}"/>
              </a:ext>
            </a:extLst>
          </p:cNvPr>
          <p:cNvSpPr txBox="1"/>
          <p:nvPr/>
        </p:nvSpPr>
        <p:spPr>
          <a:xfrm>
            <a:off x="1088966" y="2050882"/>
            <a:ext cx="4761604" cy="369332"/>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同社は工場プランニングのデジタル ソリューションを活用して</a:t>
            </a:r>
            <a:r>
              <a:rPr lang="ja-JP" altLang="en-US" sz="1200" dirty="0">
                <a:solidFill>
                  <a:schemeClr val="bg1"/>
                </a:solidFill>
                <a:ea typeface="Meiryo" panose="020B0604030504040204" pitchFamily="34" charset="-128"/>
              </a:rPr>
              <a:t>　　　</a:t>
            </a:r>
            <a:r>
              <a:rPr lang="ja-jp" sz="1200" dirty="0">
                <a:solidFill>
                  <a:schemeClr val="bg1"/>
                </a:solidFill>
                <a:ea typeface="Meiryo" panose="020B0604030504040204" pitchFamily="34" charset="-128"/>
              </a:rPr>
              <a:t>製造プロセスを最適化しています。</a:t>
            </a:r>
          </a:p>
        </p:txBody>
      </p:sp>
      <p:cxnSp>
        <p:nvCxnSpPr>
          <p:cNvPr id="14" name="Straight Connector 13">
            <a:extLst>
              <a:ext uri="{FF2B5EF4-FFF2-40B4-BE49-F238E27FC236}">
                <a16:creationId xmlns:a16="http://schemas.microsoft.com/office/drawing/2014/main" id="{C8A58F09-F542-E61D-37E8-B233ED4AC053}"/>
              </a:ext>
            </a:extLst>
          </p:cNvPr>
          <p:cNvCxnSpPr>
            <a:cxnSpLocks/>
          </p:cNvCxnSpPr>
          <p:nvPr/>
        </p:nvCxnSpPr>
        <p:spPr>
          <a:xfrm>
            <a:off x="366709" y="2637567"/>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69C5FC-2B42-79C7-740E-282C17722710}"/>
              </a:ext>
            </a:extLst>
          </p:cNvPr>
          <p:cNvCxnSpPr>
            <a:cxnSpLocks/>
          </p:cNvCxnSpPr>
          <p:nvPr/>
        </p:nvCxnSpPr>
        <p:spPr>
          <a:xfrm>
            <a:off x="368298" y="3639575"/>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8E97FF-EECC-2929-8C32-3F5FFD8C063F}"/>
              </a:ext>
            </a:extLst>
          </p:cNvPr>
          <p:cNvSpPr txBox="1"/>
          <p:nvPr/>
        </p:nvSpPr>
        <p:spPr>
          <a:xfrm>
            <a:off x="3642359" y="2743794"/>
            <a:ext cx="2208209" cy="484748"/>
          </a:xfrm>
          <a:prstGeom prst="rect">
            <a:avLst/>
          </a:prstGeom>
          <a:noFill/>
        </p:spPr>
        <p:txBody>
          <a:bodyPr wrap="square" lIns="0" tIns="0" rIns="0" bIns="0" rtlCol="0">
            <a:spAutoFit/>
          </a:bodyPr>
          <a:lstStyle/>
          <a:p>
            <a:pPr rtl="0"/>
            <a:r>
              <a:rPr lang="ja-jp" sz="1050" dirty="0">
                <a:solidFill>
                  <a:schemeClr val="bg1"/>
                </a:solidFill>
                <a:ea typeface="Meiryo" panose="020B0604030504040204" pitchFamily="34" charset="-128"/>
              </a:rPr>
              <a:t>工場のモデルをデジタル ツインに</a:t>
            </a:r>
            <a:r>
              <a:rPr lang="ja-JP" altLang="en-US" sz="1050" dirty="0">
                <a:solidFill>
                  <a:schemeClr val="bg1"/>
                </a:solidFill>
                <a:ea typeface="Meiryo" panose="020B0604030504040204" pitchFamily="34" charset="-128"/>
              </a:rPr>
              <a:t>　</a:t>
            </a:r>
            <a:r>
              <a:rPr lang="ja-jp" sz="1050" dirty="0">
                <a:solidFill>
                  <a:schemeClr val="bg1"/>
                </a:solidFill>
                <a:ea typeface="Meiryo" panose="020B0604030504040204" pitchFamily="34" charset="-128"/>
              </a:rPr>
              <a:t>変換し、コ</a:t>
            </a:r>
            <a:r>
              <a:rPr lang="ja-JP" altLang="en-US" sz="1050" dirty="0">
                <a:solidFill>
                  <a:schemeClr val="bg1"/>
                </a:solidFill>
                <a:ea typeface="Meiryo" panose="020B0604030504040204" pitchFamily="34" charset="-128"/>
              </a:rPr>
              <a:t>ン</a:t>
            </a:r>
            <a:r>
              <a:rPr lang="ja-jp" sz="1050" dirty="0">
                <a:solidFill>
                  <a:schemeClr val="bg1"/>
                </a:solidFill>
                <a:ea typeface="Meiryo" panose="020B0604030504040204" pitchFamily="34" charset="-128"/>
              </a:rPr>
              <a:t>ピューターで施設管理を行うことを計画しています。 </a:t>
            </a:r>
          </a:p>
        </p:txBody>
      </p:sp>
      <p:cxnSp>
        <p:nvCxnSpPr>
          <p:cNvPr id="29" name="Straight Connector 28">
            <a:extLst>
              <a:ext uri="{FF2B5EF4-FFF2-40B4-BE49-F238E27FC236}">
                <a16:creationId xmlns:a16="http://schemas.microsoft.com/office/drawing/2014/main" id="{97229BC4-EE53-55A5-2F09-38809FF9F2AE}"/>
              </a:ext>
            </a:extLst>
          </p:cNvPr>
          <p:cNvCxnSpPr>
            <a:cxnSpLocks/>
          </p:cNvCxnSpPr>
          <p:nvPr/>
        </p:nvCxnSpPr>
        <p:spPr>
          <a:xfrm>
            <a:off x="3397567" y="2743794"/>
            <a:ext cx="0" cy="799506"/>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B38B85-06E5-ED7E-139D-D239D4FBBC2F}"/>
              </a:ext>
            </a:extLst>
          </p:cNvPr>
          <p:cNvSpPr txBox="1"/>
          <p:nvPr/>
        </p:nvSpPr>
        <p:spPr>
          <a:xfrm>
            <a:off x="368298" y="3791522"/>
            <a:ext cx="5482272" cy="323165"/>
          </a:xfrm>
          <a:prstGeom prst="rect">
            <a:avLst/>
          </a:prstGeom>
          <a:noFill/>
        </p:spPr>
        <p:txBody>
          <a:bodyPr wrap="square" lIns="0" tIns="0" rIns="0" bIns="0" rtlCol="0">
            <a:spAutoFit/>
          </a:bodyPr>
          <a:lstStyle/>
          <a:p>
            <a:pPr rtl="0"/>
            <a:r>
              <a:rPr lang="ja-jp" sz="1050">
                <a:solidFill>
                  <a:schemeClr val="bg1"/>
                </a:solidFill>
                <a:ea typeface="Meiryo" panose="020B0604030504040204" pitchFamily="34" charset="-128"/>
              </a:rPr>
              <a:t>同社は Autodesk BIM 360、Revit、AutoCAD を使用して、建築計画や、さまざまなプロセスの自動化・改善を行っています。</a:t>
            </a:r>
          </a:p>
        </p:txBody>
      </p:sp>
      <p:sp>
        <p:nvSpPr>
          <p:cNvPr id="18" name="TextBox 17">
            <a:extLst>
              <a:ext uri="{FF2B5EF4-FFF2-40B4-BE49-F238E27FC236}">
                <a16:creationId xmlns:a16="http://schemas.microsoft.com/office/drawing/2014/main" id="{E96FE0DD-D5EE-9589-6CF2-EFC55EE16769}"/>
              </a:ext>
            </a:extLst>
          </p:cNvPr>
          <p:cNvSpPr txBox="1"/>
          <p:nvPr/>
        </p:nvSpPr>
        <p:spPr>
          <a:xfrm>
            <a:off x="368301" y="2743794"/>
            <a:ext cx="2915920" cy="323165"/>
          </a:xfrm>
          <a:prstGeom prst="rect">
            <a:avLst/>
          </a:prstGeom>
          <a:noFill/>
        </p:spPr>
        <p:txBody>
          <a:bodyPr wrap="square" lIns="0" tIns="0" rIns="0" bIns="0" rtlCol="0">
            <a:spAutoFit/>
          </a:bodyPr>
          <a:lstStyle/>
          <a:p>
            <a:pPr rtl="0">
              <a:spcAft>
                <a:spcPts val="200"/>
              </a:spcAft>
            </a:pPr>
            <a:r>
              <a:rPr lang="ja-jp" sz="1050" spc="-30" dirty="0">
                <a:solidFill>
                  <a:schemeClr val="bg1"/>
                </a:solidFill>
                <a:ea typeface="Meiryo" panose="020B0604030504040204" pitchFamily="34" charset="-128"/>
              </a:rPr>
              <a:t>2023 年秋に、ポーランドの新しいスマート ファクトリーで、ヒート ポンプの生産を開始しました。</a:t>
            </a:r>
          </a:p>
        </p:txBody>
      </p:sp>
      <p:grpSp>
        <p:nvGrpSpPr>
          <p:cNvPr id="45" name="Group 44">
            <a:extLst>
              <a:ext uri="{FF2B5EF4-FFF2-40B4-BE49-F238E27FC236}">
                <a16:creationId xmlns:a16="http://schemas.microsoft.com/office/drawing/2014/main" id="{A9E9D4F3-48C1-5E39-1B39-95350DCC672B}"/>
              </a:ext>
            </a:extLst>
          </p:cNvPr>
          <p:cNvGrpSpPr/>
          <p:nvPr/>
        </p:nvGrpSpPr>
        <p:grpSpPr>
          <a:xfrm>
            <a:off x="366709" y="3164909"/>
            <a:ext cx="2856549" cy="415498"/>
            <a:chOff x="366709" y="3102345"/>
            <a:chExt cx="2856549" cy="415498"/>
          </a:xfrm>
        </p:grpSpPr>
        <p:sp>
          <p:nvSpPr>
            <p:cNvPr id="40" name="TextBox 39">
              <a:extLst>
                <a:ext uri="{FF2B5EF4-FFF2-40B4-BE49-F238E27FC236}">
                  <a16:creationId xmlns:a16="http://schemas.microsoft.com/office/drawing/2014/main" id="{DDCBB9D7-43BF-27AC-FC68-51C61B67EE32}"/>
                </a:ext>
              </a:extLst>
            </p:cNvPr>
            <p:cNvSpPr txBox="1"/>
            <p:nvPr/>
          </p:nvSpPr>
          <p:spPr>
            <a:xfrm>
              <a:off x="618371" y="3102345"/>
              <a:ext cx="2604887" cy="415498"/>
            </a:xfrm>
            <a:prstGeom prst="rect">
              <a:avLst/>
            </a:prstGeom>
            <a:noFill/>
          </p:spPr>
          <p:txBody>
            <a:bodyPr wrap="square" lIns="0" tIns="0" rIns="0" bIns="0" rtlCol="0">
              <a:spAutoFit/>
            </a:bodyPr>
            <a:lstStyle/>
            <a:p>
              <a:pPr rtl="0"/>
              <a:r>
                <a:rPr lang="ja-jp" sz="900" dirty="0">
                  <a:solidFill>
                    <a:schemeClr val="bg1"/>
                  </a:solidFill>
                  <a:ea typeface="Meiryo" panose="020B0604030504040204" pitchFamily="34" charset="-128"/>
                </a:rPr>
                <a:t>ポーランドにあるこのスマート ファクトリーは、同社の将来的な工場建設の青写真となることが</a:t>
              </a:r>
              <a:r>
                <a:rPr lang="ja-JP" altLang="en-US" sz="900" dirty="0">
                  <a:solidFill>
                    <a:schemeClr val="bg1"/>
                  </a:solidFill>
                  <a:ea typeface="Meiryo" panose="020B0604030504040204" pitchFamily="34" charset="-128"/>
                </a:rPr>
                <a:t>　</a:t>
              </a:r>
              <a:r>
                <a:rPr lang="ja-jp" sz="900" dirty="0">
                  <a:solidFill>
                    <a:schemeClr val="bg1"/>
                  </a:solidFill>
                  <a:ea typeface="Meiryo" panose="020B0604030504040204" pitchFamily="34" charset="-128"/>
                </a:rPr>
                <a:t>期待されています。</a:t>
              </a:r>
            </a:p>
          </p:txBody>
        </p:sp>
        <p:grpSp>
          <p:nvGrpSpPr>
            <p:cNvPr id="41" name="Group 40">
              <a:extLst>
                <a:ext uri="{FF2B5EF4-FFF2-40B4-BE49-F238E27FC236}">
                  <a16:creationId xmlns:a16="http://schemas.microsoft.com/office/drawing/2014/main" id="{A3F4F959-5B12-A474-F8F8-284EA4E070FD}"/>
                </a:ext>
              </a:extLst>
            </p:cNvPr>
            <p:cNvGrpSpPr>
              <a:grpSpLocks noChangeAspect="1"/>
            </p:cNvGrpSpPr>
            <p:nvPr/>
          </p:nvGrpSpPr>
          <p:grpSpPr>
            <a:xfrm rot="16200000">
              <a:off x="366543" y="3160075"/>
              <a:ext cx="162032" cy="161700"/>
              <a:chOff x="10787062" y="3548063"/>
              <a:chExt cx="27116087" cy="27060525"/>
            </a:xfrm>
            <a:solidFill>
              <a:schemeClr val="accent1"/>
            </a:solidFill>
          </p:grpSpPr>
          <p:sp>
            <p:nvSpPr>
              <p:cNvPr id="42" name="Freeform 257">
                <a:extLst>
                  <a:ext uri="{FF2B5EF4-FFF2-40B4-BE49-F238E27FC236}">
                    <a16:creationId xmlns:a16="http://schemas.microsoft.com/office/drawing/2014/main" id="{543C9001-9EF1-3C57-D770-7111C351187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43" name="Freeform 258">
                <a:extLst>
                  <a:ext uri="{FF2B5EF4-FFF2-40B4-BE49-F238E27FC236}">
                    <a16:creationId xmlns:a16="http://schemas.microsoft.com/office/drawing/2014/main" id="{37E1B149-4966-CD46-CC35-D63E5E03230C}"/>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grpSp>
      <p:sp>
        <p:nvSpPr>
          <p:cNvPr id="1027" name="Rectangle: Rounded Corners 1026">
            <a:extLst>
              <a:ext uri="{FF2B5EF4-FFF2-40B4-BE49-F238E27FC236}">
                <a16:creationId xmlns:a16="http://schemas.microsoft.com/office/drawing/2014/main" id="{C38D0DAF-E97E-0619-9B3B-88AD1BBDB05C}"/>
              </a:ext>
            </a:extLst>
          </p:cNvPr>
          <p:cNvSpPr/>
          <p:nvPr/>
        </p:nvSpPr>
        <p:spPr>
          <a:xfrm>
            <a:off x="368302" y="4266634"/>
            <a:ext cx="5666738"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a typeface="Meiryo" panose="020B0604030504040204" pitchFamily="34" charset="-128"/>
            </a:endParaRPr>
          </a:p>
        </p:txBody>
      </p:sp>
      <p:sp>
        <p:nvSpPr>
          <p:cNvPr id="1028" name="TextBox 1027">
            <a:extLst>
              <a:ext uri="{FF2B5EF4-FFF2-40B4-BE49-F238E27FC236}">
                <a16:creationId xmlns:a16="http://schemas.microsoft.com/office/drawing/2014/main" id="{78AEB875-1AF1-3871-0700-35B04A2B7985}"/>
              </a:ext>
            </a:extLst>
          </p:cNvPr>
          <p:cNvSpPr txBox="1"/>
          <p:nvPr/>
        </p:nvSpPr>
        <p:spPr>
          <a:xfrm>
            <a:off x="1708565" y="4364486"/>
            <a:ext cx="1400074"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スマート製造</a:t>
            </a:r>
          </a:p>
        </p:txBody>
      </p:sp>
      <p:sp>
        <p:nvSpPr>
          <p:cNvPr id="1029" name="TextBox 1028">
            <a:extLst>
              <a:ext uri="{FF2B5EF4-FFF2-40B4-BE49-F238E27FC236}">
                <a16:creationId xmlns:a16="http://schemas.microsoft.com/office/drawing/2014/main" id="{B985B17E-093E-944F-12D9-810502CB59B0}"/>
              </a:ext>
            </a:extLst>
          </p:cNvPr>
          <p:cNvSpPr txBox="1"/>
          <p:nvPr/>
        </p:nvSpPr>
        <p:spPr>
          <a:xfrm>
            <a:off x="3611883" y="4364487"/>
            <a:ext cx="1089657"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予防保守</a:t>
            </a:r>
          </a:p>
        </p:txBody>
      </p:sp>
      <p:sp>
        <p:nvSpPr>
          <p:cNvPr id="1031" name="TextBox 1030">
            <a:extLst>
              <a:ext uri="{FF2B5EF4-FFF2-40B4-BE49-F238E27FC236}">
                <a16:creationId xmlns:a16="http://schemas.microsoft.com/office/drawing/2014/main" id="{05699149-FB2A-946F-D652-318157861EB2}"/>
              </a:ext>
            </a:extLst>
          </p:cNvPr>
          <p:cNvSpPr txBox="1"/>
          <p:nvPr/>
        </p:nvSpPr>
        <p:spPr>
          <a:xfrm>
            <a:off x="4922531" y="4364486"/>
            <a:ext cx="1023222"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デジタル ツイン</a:t>
            </a:r>
          </a:p>
        </p:txBody>
      </p:sp>
      <p:cxnSp>
        <p:nvCxnSpPr>
          <p:cNvPr id="1032" name="Straight Connector 1031">
            <a:extLst>
              <a:ext uri="{FF2B5EF4-FFF2-40B4-BE49-F238E27FC236}">
                <a16:creationId xmlns:a16="http://schemas.microsoft.com/office/drawing/2014/main" id="{B6F29A98-A45F-321E-8965-0D16C99D9244}"/>
              </a:ext>
            </a:extLst>
          </p:cNvPr>
          <p:cNvCxnSpPr>
            <a:cxnSpLocks/>
          </p:cNvCxnSpPr>
          <p:nvPr/>
        </p:nvCxnSpPr>
        <p:spPr>
          <a:xfrm>
            <a:off x="3071618"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02A4729-5AF4-969A-4B1D-631AE5AAD209}"/>
              </a:ext>
            </a:extLst>
          </p:cNvPr>
          <p:cNvCxnSpPr>
            <a:cxnSpLocks/>
          </p:cNvCxnSpPr>
          <p:nvPr/>
        </p:nvCxnSpPr>
        <p:spPr>
          <a:xfrm>
            <a:off x="4740385" y="4361459"/>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35" name="TextBox 1034">
            <a:extLst>
              <a:ext uri="{FF2B5EF4-FFF2-40B4-BE49-F238E27FC236}">
                <a16:creationId xmlns:a16="http://schemas.microsoft.com/office/drawing/2014/main" id="{78593982-5D62-7DAF-60A3-A73CDB21B8D6}"/>
              </a:ext>
            </a:extLst>
          </p:cNvPr>
          <p:cNvSpPr txBox="1"/>
          <p:nvPr/>
        </p:nvSpPr>
        <p:spPr>
          <a:xfrm>
            <a:off x="480921" y="4325852"/>
            <a:ext cx="623297" cy="246221"/>
          </a:xfrm>
          <a:prstGeom prst="rect">
            <a:avLst/>
          </a:prstGeom>
          <a:noFill/>
        </p:spPr>
        <p:txBody>
          <a:bodyPr wrap="square" lIns="0" tIns="0" rIns="0" bIns="0" rtlCol="0">
            <a:spAutoFit/>
          </a:bodyPr>
          <a:lstStyle/>
          <a:p>
            <a:pPr algn="l" rtl="0"/>
            <a:r>
              <a:rPr lang="ja-jp" sz="1600" b="1">
                <a:solidFill>
                  <a:schemeClr val="bg1"/>
                </a:solidFill>
                <a:latin typeface="+mj-lt"/>
                <a:ea typeface="Meiryo" panose="020B0604030504040204" pitchFamily="34" charset="-128"/>
              </a:rPr>
              <a:t>スキル</a:t>
            </a:r>
          </a:p>
        </p:txBody>
      </p:sp>
      <p:sp>
        <p:nvSpPr>
          <p:cNvPr id="1036" name="Isosceles Triangle 1035">
            <a:extLst>
              <a:ext uri="{FF2B5EF4-FFF2-40B4-BE49-F238E27FC236}">
                <a16:creationId xmlns:a16="http://schemas.microsoft.com/office/drawing/2014/main" id="{9DE2298A-1B40-4E2F-030F-8F405247B4F4}"/>
              </a:ext>
            </a:extLst>
          </p:cNvPr>
          <p:cNvSpPr/>
          <p:nvPr/>
        </p:nvSpPr>
        <p:spPr>
          <a:xfrm rot="5400000">
            <a:off x="1249865" y="4403450"/>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Tree>
    <p:extLst>
      <p:ext uri="{BB962C8B-B14F-4D97-AF65-F5344CB8AC3E}">
        <p14:creationId xmlns:p14="http://schemas.microsoft.com/office/powerpoint/2010/main" val="332522839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7F1425-4B0E-93E6-2FFA-8AFB0F31F9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37" t="779" r="9512" b="296"/>
          <a:stretch/>
        </p:blipFill>
        <p:spPr bwMode="auto">
          <a:xfrm>
            <a:off x="0" y="0"/>
            <a:ext cx="9144001" cy="5143500"/>
          </a:xfrm>
          <a:prstGeom prst="rect">
            <a:avLst/>
          </a:prstGeom>
          <a:solidFill>
            <a:schemeClr val="tx1"/>
          </a:solidFill>
        </p:spPr>
      </p:pic>
      <p:sp>
        <p:nvSpPr>
          <p:cNvPr id="7" name="Rectangle 6">
            <a:extLst>
              <a:ext uri="{FF2B5EF4-FFF2-40B4-BE49-F238E27FC236}">
                <a16:creationId xmlns:a16="http://schemas.microsoft.com/office/drawing/2014/main" id="{1D78BAB1-AB69-FB24-370F-18D9A1C934D6}"/>
              </a:ext>
            </a:extLst>
          </p:cNvPr>
          <p:cNvSpPr/>
          <p:nvPr/>
        </p:nvSpPr>
        <p:spPr>
          <a:xfrm rot="10800000" flipH="1" flipV="1">
            <a:off x="2" y="0"/>
            <a:ext cx="9143998" cy="514350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5" name="Title 4">
            <a:extLst>
              <a:ext uri="{FF2B5EF4-FFF2-40B4-BE49-F238E27FC236}">
                <a16:creationId xmlns:a16="http://schemas.microsoft.com/office/drawing/2014/main" id="{9543F953-F733-159E-4764-0CA1235D7B3E}"/>
              </a:ext>
            </a:extLst>
          </p:cNvPr>
          <p:cNvSpPr>
            <a:spLocks noGrp="1"/>
          </p:cNvSpPr>
          <p:nvPr>
            <p:ph type="title"/>
          </p:nvPr>
        </p:nvSpPr>
        <p:spPr>
          <a:xfrm>
            <a:off x="368490" y="876181"/>
            <a:ext cx="5994210" cy="398571"/>
          </a:xfrm>
        </p:spPr>
        <p:txBody>
          <a:bodyPr rtlCol="0"/>
          <a:lstStyle/>
          <a:p>
            <a:pPr rtl="0"/>
            <a:r>
              <a:rPr lang="ja-jp">
                <a:solidFill>
                  <a:schemeClr val="bg1"/>
                </a:solidFill>
                <a:ea typeface="Meiryo" panose="020B0604030504040204" pitchFamily="34" charset="-128"/>
              </a:rPr>
              <a:t>イタリアとスーパーカー産業</a:t>
            </a:r>
          </a:p>
        </p:txBody>
      </p:sp>
      <p:sp>
        <p:nvSpPr>
          <p:cNvPr id="9" name="TextBox 8">
            <a:extLst>
              <a:ext uri="{FF2B5EF4-FFF2-40B4-BE49-F238E27FC236}">
                <a16:creationId xmlns:a16="http://schemas.microsoft.com/office/drawing/2014/main" id="{C8C581F8-D735-B102-8BF7-34264029F7FF}"/>
              </a:ext>
            </a:extLst>
          </p:cNvPr>
          <p:cNvSpPr txBox="1"/>
          <p:nvPr/>
        </p:nvSpPr>
        <p:spPr>
          <a:xfrm>
            <a:off x="368299" y="1496915"/>
            <a:ext cx="5994210" cy="369332"/>
          </a:xfrm>
          <a:prstGeom prst="rect">
            <a:avLst/>
          </a:prstGeom>
          <a:noFill/>
        </p:spPr>
        <p:txBody>
          <a:bodyPr wrap="square" lIns="0" tIns="0" rIns="0" bIns="0" rtlCol="0" anchor="t">
            <a:spAutoFit/>
          </a:bodyPr>
          <a:lstStyle/>
          <a:p>
            <a:pPr marL="0" lvl="1" rtl="0">
              <a:spcAft>
                <a:spcPts val="200"/>
              </a:spcAft>
              <a:buClr>
                <a:schemeClr val="tx2"/>
              </a:buClr>
            </a:pPr>
            <a:r>
              <a:rPr lang="ja-JP" altLang="en-US" sz="1200" b="1" dirty="0">
                <a:solidFill>
                  <a:schemeClr val="bg1"/>
                </a:solidFill>
                <a:ea typeface="Meiryo" panose="020B0604030504040204" pitchFamily="34" charset="-128"/>
                <a:cs typeface="Arial"/>
              </a:rPr>
              <a:t>イタリアは高級車の代名詞的存在です。</a:t>
            </a:r>
            <a:r>
              <a:rPr lang="ja-jp" sz="1200" b="1" dirty="0">
                <a:solidFill>
                  <a:schemeClr val="bg1"/>
                </a:solidFill>
                <a:ea typeface="Meiryo" panose="020B0604030504040204" pitchFamily="34" charset="-128"/>
                <a:cs typeface="Arial"/>
              </a:rPr>
              <a:t>同国は今、世界最速クラスの</a:t>
            </a:r>
            <a:r>
              <a:rPr lang="zh-TW" altLang="en-US" sz="1200" b="1" dirty="0">
                <a:solidFill>
                  <a:schemeClr val="bg1"/>
                </a:solidFill>
                <a:ea typeface="Meiryo" panose="020B0604030504040204" pitchFamily="34" charset="-128"/>
                <a:cs typeface="Arial"/>
              </a:rPr>
              <a:t>電気自動車（</a:t>
            </a:r>
            <a:r>
              <a:rPr lang="en-US" altLang="zh-TW" sz="1200" b="1" dirty="0">
                <a:solidFill>
                  <a:schemeClr val="bg1"/>
                </a:solidFill>
                <a:ea typeface="Meiryo" panose="020B0604030504040204" pitchFamily="34" charset="-128"/>
                <a:cs typeface="Arial"/>
              </a:rPr>
              <a:t>EV</a:t>
            </a:r>
            <a:r>
              <a:rPr lang="zh-TW" altLang="en-US" sz="1200" b="1" dirty="0">
                <a:solidFill>
                  <a:schemeClr val="bg1"/>
                </a:solidFill>
                <a:ea typeface="Meiryo" panose="020B0604030504040204" pitchFamily="34" charset="-128"/>
                <a:cs typeface="Arial"/>
              </a:rPr>
              <a:t>）</a:t>
            </a:r>
            <a:r>
              <a:rPr lang="ja-jp" sz="1200" b="1" dirty="0">
                <a:solidFill>
                  <a:schemeClr val="bg1"/>
                </a:solidFill>
                <a:ea typeface="Meiryo" panose="020B0604030504040204" pitchFamily="34" charset="-128"/>
                <a:cs typeface="Arial"/>
              </a:rPr>
              <a:t>スーパーカーの生産で、EV</a:t>
            </a:r>
            <a:r>
              <a:rPr lang="en-US" altLang="ja-JP" sz="1200" b="1" dirty="0">
                <a:solidFill>
                  <a:schemeClr val="bg1"/>
                </a:solidFill>
                <a:ea typeface="Meiryo" panose="020B0604030504040204" pitchFamily="34" charset="-128"/>
                <a:cs typeface="Arial"/>
              </a:rPr>
              <a:t> </a:t>
            </a:r>
            <a:r>
              <a:rPr lang="ja-jp" sz="1200" b="1" dirty="0">
                <a:solidFill>
                  <a:schemeClr val="bg1"/>
                </a:solidFill>
                <a:ea typeface="Meiryo" panose="020B0604030504040204" pitchFamily="34" charset="-128"/>
                <a:cs typeface="Arial"/>
              </a:rPr>
              <a:t>市場に新しい波を起こしています。 </a:t>
            </a:r>
          </a:p>
        </p:txBody>
      </p:sp>
      <p:sp>
        <p:nvSpPr>
          <p:cNvPr id="38" name="Rectangle: Rounded Corners 37">
            <a:extLst>
              <a:ext uri="{FF2B5EF4-FFF2-40B4-BE49-F238E27FC236}">
                <a16:creationId xmlns:a16="http://schemas.microsoft.com/office/drawing/2014/main" id="{48E30FE5-3570-5923-F817-05ABA0B1ABC0}"/>
              </a:ext>
            </a:extLst>
          </p:cNvPr>
          <p:cNvSpPr/>
          <p:nvPr/>
        </p:nvSpPr>
        <p:spPr>
          <a:xfrm>
            <a:off x="368490" y="424001"/>
            <a:ext cx="1585001"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ja-jp" sz="1200" b="1" spc="250">
                <a:solidFill>
                  <a:schemeClr val="bg1"/>
                </a:solidFill>
                <a:latin typeface="+mj-lt"/>
                <a:ea typeface="Meiryo" panose="020B0604030504040204" pitchFamily="34" charset="-128"/>
              </a:rPr>
              <a:t>導入事例:</a:t>
            </a:r>
          </a:p>
        </p:txBody>
      </p:sp>
      <p:sp>
        <p:nvSpPr>
          <p:cNvPr id="44" name="TextBox 43">
            <a:extLst>
              <a:ext uri="{FF2B5EF4-FFF2-40B4-BE49-F238E27FC236}">
                <a16:creationId xmlns:a16="http://schemas.microsoft.com/office/drawing/2014/main" id="{891E6038-B755-5ED1-DEE5-F1FBD3C29A37}"/>
              </a:ext>
            </a:extLst>
          </p:cNvPr>
          <p:cNvSpPr txBox="1"/>
          <p:nvPr/>
        </p:nvSpPr>
        <p:spPr>
          <a:xfrm>
            <a:off x="4572000" y="4832093"/>
            <a:ext cx="4386263" cy="184666"/>
          </a:xfrm>
          <a:prstGeom prst="rect">
            <a:avLst/>
          </a:prstGeom>
        </p:spPr>
        <p:txBody>
          <a:bodyPr vert="horz" lIns="0" tIns="0" rIns="0" bIns="0" rtlCol="0" anchor="b"/>
          <a:lstStyle>
            <a:defPPr>
              <a:defRPr lang="en-US"/>
            </a:defPPr>
            <a:lvl1pPr algn="r">
              <a:defRPr sz="600">
                <a:solidFill>
                  <a:schemeClr val="bg1">
                    <a:lumMod val="65000"/>
                  </a:schemeClr>
                </a:solidFill>
              </a:defRPr>
            </a:lvl1pPr>
          </a:lstStyle>
          <a:p>
            <a:pPr rtl="0"/>
            <a:r>
              <a:rPr lang="ja-jp">
                <a:ea typeface="Meiryo" panose="020B0604030504040204" pitchFamily="34" charset="-128"/>
              </a:rPr>
              <a:t>出典: </a:t>
            </a:r>
          </a:p>
          <a:p>
            <a:pPr rtl="0"/>
            <a:r>
              <a:rPr lang="ja-jp">
                <a:ea typeface="Meiryo" panose="020B0604030504040204" pitchFamily="34" charset="-128"/>
                <a:cs typeface="Calibri"/>
                <a:hlinkClick r:id="rId4">
                  <a:extLst>
                    <a:ext uri="{A12FA001-AC4F-418D-AE19-62706E023703}">
                      <ahyp:hlinkClr xmlns:ahyp="http://schemas.microsoft.com/office/drawing/2018/hyperlinkcolor" val="tx"/>
                    </a:ext>
                  </a:extLst>
                </a:hlinkClick>
              </a:rPr>
              <a:t>https://www.autodesk.com/design-make/articles/pininfarina-battista</a:t>
            </a:r>
            <a:r>
              <a:rPr lang="ja-jp">
                <a:ea typeface="Meiryo" panose="020B0604030504040204" pitchFamily="34" charset="-128"/>
                <a:cs typeface="Calibri"/>
              </a:rPr>
              <a:t> </a:t>
            </a:r>
          </a:p>
        </p:txBody>
      </p:sp>
      <p:cxnSp>
        <p:nvCxnSpPr>
          <p:cNvPr id="1030" name="Straight Connector 1029">
            <a:extLst>
              <a:ext uri="{FF2B5EF4-FFF2-40B4-BE49-F238E27FC236}">
                <a16:creationId xmlns:a16="http://schemas.microsoft.com/office/drawing/2014/main" id="{C9CAC6A2-C7C6-FAF2-5DF1-43AF806CBEFC}"/>
              </a:ext>
            </a:extLst>
          </p:cNvPr>
          <p:cNvCxnSpPr>
            <a:cxnSpLocks/>
          </p:cNvCxnSpPr>
          <p:nvPr/>
        </p:nvCxnSpPr>
        <p:spPr>
          <a:xfrm>
            <a:off x="368298" y="2073621"/>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A58F09-F542-E61D-37E8-B233ED4AC053}"/>
              </a:ext>
            </a:extLst>
          </p:cNvPr>
          <p:cNvCxnSpPr>
            <a:cxnSpLocks/>
          </p:cNvCxnSpPr>
          <p:nvPr/>
        </p:nvCxnSpPr>
        <p:spPr>
          <a:xfrm>
            <a:off x="366709" y="3528720"/>
            <a:ext cx="5483861"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1B38B85-06E5-ED7E-139D-D239D4FBBC2F}"/>
              </a:ext>
            </a:extLst>
          </p:cNvPr>
          <p:cNvSpPr txBox="1"/>
          <p:nvPr/>
        </p:nvSpPr>
        <p:spPr>
          <a:xfrm>
            <a:off x="368298" y="3736094"/>
            <a:ext cx="5482272" cy="323165"/>
          </a:xfrm>
          <a:prstGeom prst="rect">
            <a:avLst/>
          </a:prstGeom>
          <a:noFill/>
        </p:spPr>
        <p:txBody>
          <a:bodyPr wrap="square" lIns="0" tIns="0" rIns="0" bIns="0" rtlCol="0">
            <a:spAutoFit/>
          </a:bodyPr>
          <a:lstStyle/>
          <a:p>
            <a:pPr rtl="0"/>
            <a:r>
              <a:rPr lang="ja-jp" sz="1050">
                <a:solidFill>
                  <a:schemeClr val="bg1"/>
                </a:solidFill>
                <a:ea typeface="Meiryo" panose="020B0604030504040204" pitchFamily="34" charset="-128"/>
              </a:rPr>
              <a:t>Autodesk Alias を使用して自動車のコンピューター支援設計（CAD）を行い、</a:t>
            </a:r>
            <a:br>
              <a:rPr lang="en-US" sz="1050" dirty="0">
                <a:solidFill>
                  <a:schemeClr val="bg1"/>
                </a:solidFill>
                <a:ea typeface="Meiryo" panose="020B0604030504040204" pitchFamily="34" charset="-128"/>
              </a:rPr>
            </a:br>
            <a:r>
              <a:rPr lang="ja-jp" sz="1050">
                <a:solidFill>
                  <a:schemeClr val="bg1"/>
                </a:solidFill>
                <a:ea typeface="Meiryo" panose="020B0604030504040204" pitchFamily="34" charset="-128"/>
              </a:rPr>
              <a:t>Autodesk VRED を使用して設計の 3D ビジュアライゼーションを行っています。</a:t>
            </a:r>
          </a:p>
        </p:txBody>
      </p:sp>
      <p:grpSp>
        <p:nvGrpSpPr>
          <p:cNvPr id="58" name="Group 57">
            <a:extLst>
              <a:ext uri="{FF2B5EF4-FFF2-40B4-BE49-F238E27FC236}">
                <a16:creationId xmlns:a16="http://schemas.microsoft.com/office/drawing/2014/main" id="{01BEB168-1B91-BFA0-5914-DB0F08F9C610}"/>
              </a:ext>
            </a:extLst>
          </p:cNvPr>
          <p:cNvGrpSpPr/>
          <p:nvPr/>
        </p:nvGrpSpPr>
        <p:grpSpPr>
          <a:xfrm>
            <a:off x="368301" y="2280995"/>
            <a:ext cx="5456579" cy="1040351"/>
            <a:chOff x="368301" y="2207053"/>
            <a:chExt cx="5456579" cy="1040351"/>
          </a:xfrm>
        </p:grpSpPr>
        <p:grpSp>
          <p:nvGrpSpPr>
            <p:cNvPr id="22" name="Group 21">
              <a:extLst>
                <a:ext uri="{FF2B5EF4-FFF2-40B4-BE49-F238E27FC236}">
                  <a16:creationId xmlns:a16="http://schemas.microsoft.com/office/drawing/2014/main" id="{D1FB617B-3307-CCB4-71F5-EF12C1E0C574}"/>
                </a:ext>
              </a:extLst>
            </p:cNvPr>
            <p:cNvGrpSpPr/>
            <p:nvPr/>
          </p:nvGrpSpPr>
          <p:grpSpPr>
            <a:xfrm>
              <a:off x="368301" y="2217846"/>
              <a:ext cx="500145" cy="500145"/>
              <a:chOff x="368301" y="1931333"/>
              <a:chExt cx="500145" cy="500145"/>
            </a:xfrm>
          </p:grpSpPr>
          <p:sp>
            <p:nvSpPr>
              <p:cNvPr id="2" name="Oval 1">
                <a:extLst>
                  <a:ext uri="{FF2B5EF4-FFF2-40B4-BE49-F238E27FC236}">
                    <a16:creationId xmlns:a16="http://schemas.microsoft.com/office/drawing/2014/main" id="{7B1A284F-F24D-45CB-5933-C9E0AD3C984C}"/>
                  </a:ext>
                </a:extLst>
              </p:cNvPr>
              <p:cNvSpPr/>
              <p:nvPr/>
            </p:nvSpPr>
            <p:spPr>
              <a:xfrm flipH="1">
                <a:off x="368301" y="1931333"/>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grpSp>
            <p:nvGrpSpPr>
              <p:cNvPr id="3" name="Group 2">
                <a:extLst>
                  <a:ext uri="{FF2B5EF4-FFF2-40B4-BE49-F238E27FC236}">
                    <a16:creationId xmlns:a16="http://schemas.microsoft.com/office/drawing/2014/main" id="{8E18D344-4DC3-5C6C-7110-2AEFB608B062}"/>
                  </a:ext>
                </a:extLst>
              </p:cNvPr>
              <p:cNvGrpSpPr>
                <a:grpSpLocks noChangeAspect="1"/>
              </p:cNvGrpSpPr>
              <p:nvPr/>
            </p:nvGrpSpPr>
            <p:grpSpPr>
              <a:xfrm>
                <a:off x="480921" y="2044245"/>
                <a:ext cx="274904" cy="274320"/>
                <a:chOff x="7519987" y="273050"/>
                <a:chExt cx="30651451" cy="30586363"/>
              </a:xfrm>
              <a:solidFill>
                <a:schemeClr val="tx1"/>
              </a:solidFill>
            </p:grpSpPr>
            <p:sp>
              <p:nvSpPr>
                <p:cNvPr id="4" name="Oval 323">
                  <a:extLst>
                    <a:ext uri="{FF2B5EF4-FFF2-40B4-BE49-F238E27FC236}">
                      <a16:creationId xmlns:a16="http://schemas.microsoft.com/office/drawing/2014/main" id="{74BCACE0-A5E0-222D-BB12-6F947ED330EC}"/>
                    </a:ext>
                  </a:extLst>
                </p:cNvPr>
                <p:cNvSpPr>
                  <a:spLocks noChangeArrowheads="1"/>
                </p:cNvSpPr>
                <p:nvPr/>
              </p:nvSpPr>
              <p:spPr bwMode="auto">
                <a:xfrm>
                  <a:off x="10439397" y="10544177"/>
                  <a:ext cx="1577978" cy="15748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 name="Oval 324">
                  <a:extLst>
                    <a:ext uri="{FF2B5EF4-FFF2-40B4-BE49-F238E27FC236}">
                      <a16:creationId xmlns:a16="http://schemas.microsoft.com/office/drawing/2014/main" id="{860F2ACF-F590-EB31-605A-B5E261C36A88}"/>
                    </a:ext>
                  </a:extLst>
                </p:cNvPr>
                <p:cNvSpPr>
                  <a:spLocks noChangeArrowheads="1"/>
                </p:cNvSpPr>
                <p:nvPr/>
              </p:nvSpPr>
              <p:spPr bwMode="auto">
                <a:xfrm>
                  <a:off x="13368337" y="10544177"/>
                  <a:ext cx="1577978" cy="15748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 name="Oval 325">
                  <a:extLst>
                    <a:ext uri="{FF2B5EF4-FFF2-40B4-BE49-F238E27FC236}">
                      <a16:creationId xmlns:a16="http://schemas.microsoft.com/office/drawing/2014/main" id="{6314CACC-6B56-AE99-D897-8F7C753B8CC6}"/>
                    </a:ext>
                  </a:extLst>
                </p:cNvPr>
                <p:cNvSpPr>
                  <a:spLocks noChangeArrowheads="1"/>
                </p:cNvSpPr>
                <p:nvPr/>
              </p:nvSpPr>
              <p:spPr bwMode="auto">
                <a:xfrm>
                  <a:off x="16279812" y="10544177"/>
                  <a:ext cx="1577978" cy="15748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5" name="Freeform 326">
                  <a:extLst>
                    <a:ext uri="{FF2B5EF4-FFF2-40B4-BE49-F238E27FC236}">
                      <a16:creationId xmlns:a16="http://schemas.microsoft.com/office/drawing/2014/main" id="{CFFA0F7C-006F-E3F9-A55A-CDBE38F93964}"/>
                    </a:ext>
                  </a:extLst>
                </p:cNvPr>
                <p:cNvSpPr>
                  <a:spLocks/>
                </p:cNvSpPr>
                <p:nvPr/>
              </p:nvSpPr>
              <p:spPr bwMode="auto">
                <a:xfrm>
                  <a:off x="12879387" y="23864889"/>
                  <a:ext cx="2965451" cy="3021016"/>
                </a:xfrm>
                <a:custGeom>
                  <a:avLst/>
                  <a:gdLst>
                    <a:gd name="T0" fmla="*/ 0 w 327"/>
                    <a:gd name="T1" fmla="*/ 334 h 334"/>
                    <a:gd name="T2" fmla="*/ 226 w 327"/>
                    <a:gd name="T3" fmla="*/ 110 h 334"/>
                    <a:gd name="T4" fmla="*/ 0 w 327"/>
                    <a:gd name="T5" fmla="*/ 334 h 334"/>
                  </a:gdLst>
                  <a:ahLst/>
                  <a:cxnLst>
                    <a:cxn ang="0">
                      <a:pos x="T0" y="T1"/>
                    </a:cxn>
                    <a:cxn ang="0">
                      <a:pos x="T2" y="T3"/>
                    </a:cxn>
                    <a:cxn ang="0">
                      <a:pos x="T4" y="T5"/>
                    </a:cxn>
                  </a:cxnLst>
                  <a:rect l="0" t="0" r="r" b="b"/>
                  <a:pathLst>
                    <a:path w="327" h="334">
                      <a:moveTo>
                        <a:pt x="0" y="334"/>
                      </a:moveTo>
                      <a:cubicBezTo>
                        <a:pt x="149" y="334"/>
                        <a:pt x="327" y="210"/>
                        <a:pt x="226" y="110"/>
                      </a:cubicBezTo>
                      <a:cubicBezTo>
                        <a:pt x="116" y="0"/>
                        <a:pt x="0" y="175"/>
                        <a:pt x="0" y="3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6" name="Freeform 327">
                  <a:extLst>
                    <a:ext uri="{FF2B5EF4-FFF2-40B4-BE49-F238E27FC236}">
                      <a16:creationId xmlns:a16="http://schemas.microsoft.com/office/drawing/2014/main" id="{DE42A1C1-801C-1BF8-73E6-F2AC668AFF52}"/>
                    </a:ext>
                  </a:extLst>
                </p:cNvPr>
                <p:cNvSpPr>
                  <a:spLocks/>
                </p:cNvSpPr>
                <p:nvPr/>
              </p:nvSpPr>
              <p:spPr bwMode="auto">
                <a:xfrm>
                  <a:off x="22601234" y="24452261"/>
                  <a:ext cx="2547936" cy="2524124"/>
                </a:xfrm>
                <a:custGeom>
                  <a:avLst/>
                  <a:gdLst>
                    <a:gd name="T0" fmla="*/ 150 w 281"/>
                    <a:gd name="T1" fmla="*/ 8 h 279"/>
                    <a:gd name="T2" fmla="*/ 140 w 281"/>
                    <a:gd name="T3" fmla="*/ 1 h 279"/>
                    <a:gd name="T4" fmla="*/ 129 w 281"/>
                    <a:gd name="T5" fmla="*/ 5 h 279"/>
                    <a:gd name="T6" fmla="*/ 4 w 281"/>
                    <a:gd name="T7" fmla="*/ 129 h 279"/>
                    <a:gd name="T8" fmla="*/ 1 w 281"/>
                    <a:gd name="T9" fmla="*/ 141 h 279"/>
                    <a:gd name="T10" fmla="*/ 8 w 281"/>
                    <a:gd name="T11" fmla="*/ 150 h 279"/>
                    <a:gd name="T12" fmla="*/ 261 w 281"/>
                    <a:gd name="T13" fmla="*/ 277 h 279"/>
                    <a:gd name="T14" fmla="*/ 266 w 281"/>
                    <a:gd name="T15" fmla="*/ 279 h 279"/>
                    <a:gd name="T16" fmla="*/ 276 w 281"/>
                    <a:gd name="T17" fmla="*/ 275 h 279"/>
                    <a:gd name="T18" fmla="*/ 278 w 281"/>
                    <a:gd name="T19" fmla="*/ 260 h 279"/>
                    <a:gd name="T20" fmla="*/ 150 w 281"/>
                    <a:gd name="T21" fmla="*/ 8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279">
                      <a:moveTo>
                        <a:pt x="150" y="8"/>
                      </a:moveTo>
                      <a:cubicBezTo>
                        <a:pt x="148" y="4"/>
                        <a:pt x="145" y="2"/>
                        <a:pt x="140" y="1"/>
                      </a:cubicBezTo>
                      <a:cubicBezTo>
                        <a:pt x="136" y="0"/>
                        <a:pt x="132" y="2"/>
                        <a:pt x="129" y="5"/>
                      </a:cubicBezTo>
                      <a:cubicBezTo>
                        <a:pt x="4" y="129"/>
                        <a:pt x="4" y="129"/>
                        <a:pt x="4" y="129"/>
                      </a:cubicBezTo>
                      <a:cubicBezTo>
                        <a:pt x="1" y="132"/>
                        <a:pt x="0" y="137"/>
                        <a:pt x="1" y="141"/>
                      </a:cubicBezTo>
                      <a:cubicBezTo>
                        <a:pt x="1" y="145"/>
                        <a:pt x="4" y="148"/>
                        <a:pt x="8" y="150"/>
                      </a:cubicBezTo>
                      <a:cubicBezTo>
                        <a:pt x="261" y="277"/>
                        <a:pt x="261" y="277"/>
                        <a:pt x="261" y="277"/>
                      </a:cubicBezTo>
                      <a:cubicBezTo>
                        <a:pt x="262" y="278"/>
                        <a:pt x="264" y="279"/>
                        <a:pt x="266" y="279"/>
                      </a:cubicBezTo>
                      <a:cubicBezTo>
                        <a:pt x="270" y="279"/>
                        <a:pt x="273" y="278"/>
                        <a:pt x="276" y="275"/>
                      </a:cubicBezTo>
                      <a:cubicBezTo>
                        <a:pt x="280" y="271"/>
                        <a:pt x="281" y="265"/>
                        <a:pt x="278" y="260"/>
                      </a:cubicBezTo>
                      <a:lnTo>
                        <a:pt x="150" y="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328">
                  <a:extLst>
                    <a:ext uri="{FF2B5EF4-FFF2-40B4-BE49-F238E27FC236}">
                      <a16:creationId xmlns:a16="http://schemas.microsoft.com/office/drawing/2014/main" id="{98DAA546-B732-0F60-C967-2F743D534EC4}"/>
                    </a:ext>
                  </a:extLst>
                </p:cNvPr>
                <p:cNvSpPr>
                  <a:spLocks/>
                </p:cNvSpPr>
                <p:nvPr/>
              </p:nvSpPr>
              <p:spPr bwMode="auto">
                <a:xfrm>
                  <a:off x="14811374" y="16679866"/>
                  <a:ext cx="8542338" cy="8532814"/>
                </a:xfrm>
                <a:custGeom>
                  <a:avLst/>
                  <a:gdLst>
                    <a:gd name="T0" fmla="*/ 891 w 942"/>
                    <a:gd name="T1" fmla="*/ 780 h 943"/>
                    <a:gd name="T2" fmla="*/ 883 w 942"/>
                    <a:gd name="T3" fmla="*/ 772 h 943"/>
                    <a:gd name="T4" fmla="*/ 568 w 942"/>
                    <a:gd name="T5" fmla="*/ 457 h 943"/>
                    <a:gd name="T6" fmla="*/ 883 w 942"/>
                    <a:gd name="T7" fmla="*/ 142 h 943"/>
                    <a:gd name="T8" fmla="*/ 883 w 942"/>
                    <a:gd name="T9" fmla="*/ 31 h 943"/>
                    <a:gd name="T10" fmla="*/ 772 w 942"/>
                    <a:gd name="T11" fmla="*/ 31 h 943"/>
                    <a:gd name="T12" fmla="*/ 457 w 942"/>
                    <a:gd name="T13" fmla="*/ 345 h 943"/>
                    <a:gd name="T14" fmla="*/ 142 w 942"/>
                    <a:gd name="T15" fmla="*/ 31 h 943"/>
                    <a:gd name="T16" fmla="*/ 31 w 942"/>
                    <a:gd name="T17" fmla="*/ 31 h 943"/>
                    <a:gd name="T18" fmla="*/ 31 w 942"/>
                    <a:gd name="T19" fmla="*/ 142 h 943"/>
                    <a:gd name="T20" fmla="*/ 345 w 942"/>
                    <a:gd name="T21" fmla="*/ 457 h 943"/>
                    <a:gd name="T22" fmla="*/ 31 w 942"/>
                    <a:gd name="T23" fmla="*/ 772 h 943"/>
                    <a:gd name="T24" fmla="*/ 31 w 942"/>
                    <a:gd name="T25" fmla="*/ 883 h 943"/>
                    <a:gd name="T26" fmla="*/ 86 w 942"/>
                    <a:gd name="T27" fmla="*/ 906 h 943"/>
                    <a:gd name="T28" fmla="*/ 142 w 942"/>
                    <a:gd name="T29" fmla="*/ 883 h 943"/>
                    <a:gd name="T30" fmla="*/ 457 w 942"/>
                    <a:gd name="T31" fmla="*/ 568 h 943"/>
                    <a:gd name="T32" fmla="*/ 659 w 942"/>
                    <a:gd name="T33" fmla="*/ 771 h 943"/>
                    <a:gd name="T34" fmla="*/ 659 w 942"/>
                    <a:gd name="T35" fmla="*/ 772 h 943"/>
                    <a:gd name="T36" fmla="*/ 831 w 942"/>
                    <a:gd name="T37" fmla="*/ 943 h 943"/>
                    <a:gd name="T38" fmla="*/ 942 w 942"/>
                    <a:gd name="T39" fmla="*/ 832 h 943"/>
                    <a:gd name="T40" fmla="*/ 891 w 942"/>
                    <a:gd name="T41" fmla="*/ 78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42" h="943">
                      <a:moveTo>
                        <a:pt x="891" y="780"/>
                      </a:moveTo>
                      <a:cubicBezTo>
                        <a:pt x="888" y="777"/>
                        <a:pt x="886" y="774"/>
                        <a:pt x="883" y="772"/>
                      </a:cubicBezTo>
                      <a:cubicBezTo>
                        <a:pt x="568" y="457"/>
                        <a:pt x="568" y="457"/>
                        <a:pt x="568" y="457"/>
                      </a:cubicBezTo>
                      <a:cubicBezTo>
                        <a:pt x="883" y="142"/>
                        <a:pt x="883" y="142"/>
                        <a:pt x="883" y="142"/>
                      </a:cubicBezTo>
                      <a:cubicBezTo>
                        <a:pt x="914" y="111"/>
                        <a:pt x="914" y="61"/>
                        <a:pt x="883" y="31"/>
                      </a:cubicBezTo>
                      <a:cubicBezTo>
                        <a:pt x="852" y="0"/>
                        <a:pt x="802" y="0"/>
                        <a:pt x="772" y="31"/>
                      </a:cubicBezTo>
                      <a:cubicBezTo>
                        <a:pt x="457" y="345"/>
                        <a:pt x="457" y="345"/>
                        <a:pt x="457" y="345"/>
                      </a:cubicBezTo>
                      <a:cubicBezTo>
                        <a:pt x="142" y="31"/>
                        <a:pt x="142" y="31"/>
                        <a:pt x="142" y="31"/>
                      </a:cubicBezTo>
                      <a:cubicBezTo>
                        <a:pt x="111" y="0"/>
                        <a:pt x="61" y="0"/>
                        <a:pt x="31" y="31"/>
                      </a:cubicBezTo>
                      <a:cubicBezTo>
                        <a:pt x="0" y="61"/>
                        <a:pt x="0" y="111"/>
                        <a:pt x="31" y="142"/>
                      </a:cubicBezTo>
                      <a:cubicBezTo>
                        <a:pt x="345" y="457"/>
                        <a:pt x="345" y="457"/>
                        <a:pt x="345" y="457"/>
                      </a:cubicBezTo>
                      <a:cubicBezTo>
                        <a:pt x="31" y="772"/>
                        <a:pt x="31" y="772"/>
                        <a:pt x="31" y="772"/>
                      </a:cubicBezTo>
                      <a:cubicBezTo>
                        <a:pt x="0" y="802"/>
                        <a:pt x="0" y="852"/>
                        <a:pt x="31" y="883"/>
                      </a:cubicBezTo>
                      <a:cubicBezTo>
                        <a:pt x="46" y="898"/>
                        <a:pt x="66" y="906"/>
                        <a:pt x="86" y="906"/>
                      </a:cubicBezTo>
                      <a:cubicBezTo>
                        <a:pt x="107" y="906"/>
                        <a:pt x="127" y="898"/>
                        <a:pt x="142" y="883"/>
                      </a:cubicBezTo>
                      <a:cubicBezTo>
                        <a:pt x="457" y="568"/>
                        <a:pt x="457" y="568"/>
                        <a:pt x="457" y="568"/>
                      </a:cubicBezTo>
                      <a:cubicBezTo>
                        <a:pt x="659" y="771"/>
                        <a:pt x="659" y="771"/>
                        <a:pt x="659" y="771"/>
                      </a:cubicBezTo>
                      <a:cubicBezTo>
                        <a:pt x="659" y="772"/>
                        <a:pt x="659" y="772"/>
                        <a:pt x="659" y="772"/>
                      </a:cubicBezTo>
                      <a:cubicBezTo>
                        <a:pt x="831" y="943"/>
                        <a:pt x="831" y="943"/>
                        <a:pt x="831" y="943"/>
                      </a:cubicBezTo>
                      <a:cubicBezTo>
                        <a:pt x="942" y="832"/>
                        <a:pt x="942" y="832"/>
                        <a:pt x="942" y="832"/>
                      </a:cubicBezTo>
                      <a:lnTo>
                        <a:pt x="891" y="78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 name="Freeform 329">
                  <a:extLst>
                    <a:ext uri="{FF2B5EF4-FFF2-40B4-BE49-F238E27FC236}">
                      <a16:creationId xmlns:a16="http://schemas.microsoft.com/office/drawing/2014/main" id="{3F0A19AF-6D52-236D-E5B9-124B6B14910B}"/>
                    </a:ext>
                  </a:extLst>
                </p:cNvPr>
                <p:cNvSpPr>
                  <a:spLocks noEditPoints="1"/>
                </p:cNvSpPr>
                <p:nvPr/>
              </p:nvSpPr>
              <p:spPr bwMode="auto">
                <a:xfrm>
                  <a:off x="7519987" y="273050"/>
                  <a:ext cx="30651451" cy="30586363"/>
                </a:xfrm>
                <a:custGeom>
                  <a:avLst/>
                  <a:gdLst>
                    <a:gd name="T0" fmla="*/ 3106 w 3380"/>
                    <a:gd name="T1" fmla="*/ 274 h 3380"/>
                    <a:gd name="T2" fmla="*/ 2443 w 3380"/>
                    <a:gd name="T3" fmla="*/ 0 h 3380"/>
                    <a:gd name="T4" fmla="*/ 1780 w 3380"/>
                    <a:gd name="T5" fmla="*/ 274 h 3380"/>
                    <a:gd name="T6" fmla="*/ 1509 w 3380"/>
                    <a:gd name="T7" fmla="*/ 858 h 3380"/>
                    <a:gd name="T8" fmla="*/ 0 w 3380"/>
                    <a:gd name="T9" fmla="*/ 937 h 3380"/>
                    <a:gd name="T10" fmla="*/ 79 w 3380"/>
                    <a:gd name="T11" fmla="*/ 3380 h 3380"/>
                    <a:gd name="T12" fmla="*/ 2522 w 3380"/>
                    <a:gd name="T13" fmla="*/ 3301 h 3380"/>
                    <a:gd name="T14" fmla="*/ 2808 w 3380"/>
                    <a:gd name="T15" fmla="*/ 1800 h 3380"/>
                    <a:gd name="T16" fmla="*/ 3306 w 3380"/>
                    <a:gd name="T17" fmla="*/ 1302 h 3380"/>
                    <a:gd name="T18" fmla="*/ 3306 w 3380"/>
                    <a:gd name="T19" fmla="*/ 572 h 3380"/>
                    <a:gd name="T20" fmla="*/ 1544 w 3380"/>
                    <a:gd name="T21" fmla="*/ 1203 h 3380"/>
                    <a:gd name="T22" fmla="*/ 158 w 3380"/>
                    <a:gd name="T23" fmla="*/ 1424 h 3380"/>
                    <a:gd name="T24" fmla="*/ 1509 w 3380"/>
                    <a:gd name="T25" fmla="*/ 1016 h 3380"/>
                    <a:gd name="T26" fmla="*/ 158 w 3380"/>
                    <a:gd name="T27" fmla="*/ 3222 h 3380"/>
                    <a:gd name="T28" fmla="*/ 1763 w 3380"/>
                    <a:gd name="T29" fmla="*/ 1581 h 3380"/>
                    <a:gd name="T30" fmla="*/ 1767 w 3380"/>
                    <a:gd name="T31" fmla="*/ 1586 h 3380"/>
                    <a:gd name="T32" fmla="*/ 1780 w 3380"/>
                    <a:gd name="T33" fmla="*/ 1600 h 3380"/>
                    <a:gd name="T34" fmla="*/ 1780 w 3380"/>
                    <a:gd name="T35" fmla="*/ 1600 h 3380"/>
                    <a:gd name="T36" fmla="*/ 1791 w 3380"/>
                    <a:gd name="T37" fmla="*/ 1610 h 3380"/>
                    <a:gd name="T38" fmla="*/ 1802 w 3380"/>
                    <a:gd name="T39" fmla="*/ 1620 h 3380"/>
                    <a:gd name="T40" fmla="*/ 1814 w 3380"/>
                    <a:gd name="T41" fmla="*/ 1632 h 3380"/>
                    <a:gd name="T42" fmla="*/ 1823 w 3380"/>
                    <a:gd name="T43" fmla="*/ 1639 h 3380"/>
                    <a:gd name="T44" fmla="*/ 2191 w 3380"/>
                    <a:gd name="T45" fmla="*/ 1840 h 3380"/>
                    <a:gd name="T46" fmla="*/ 2364 w 3380"/>
                    <a:gd name="T47" fmla="*/ 1871 h 3380"/>
                    <a:gd name="T48" fmla="*/ 3161 w 3380"/>
                    <a:gd name="T49" fmla="*/ 1240 h 3380"/>
                    <a:gd name="T50" fmla="*/ 2746 w 3380"/>
                    <a:gd name="T51" fmla="*/ 1655 h 3380"/>
                    <a:gd name="T52" fmla="*/ 2140 w 3380"/>
                    <a:gd name="T53" fmla="*/ 1655 h 3380"/>
                    <a:gd name="T54" fmla="*/ 1903 w 3380"/>
                    <a:gd name="T55" fmla="*/ 1499 h 3380"/>
                    <a:gd name="T56" fmla="*/ 1892 w 3380"/>
                    <a:gd name="T57" fmla="*/ 1488 h 3380"/>
                    <a:gd name="T58" fmla="*/ 1881 w 3380"/>
                    <a:gd name="T59" fmla="*/ 1477 h 3380"/>
                    <a:gd name="T60" fmla="*/ 1860 w 3380"/>
                    <a:gd name="T61" fmla="*/ 1454 h 3380"/>
                    <a:gd name="T62" fmla="*/ 1725 w 3380"/>
                    <a:gd name="T63" fmla="*/ 1240 h 3380"/>
                    <a:gd name="T64" fmla="*/ 1664 w 3380"/>
                    <a:gd name="T65" fmla="*/ 945 h 3380"/>
                    <a:gd name="T66" fmla="*/ 1725 w 3380"/>
                    <a:gd name="T67" fmla="*/ 634 h 3380"/>
                    <a:gd name="T68" fmla="*/ 2140 w 3380"/>
                    <a:gd name="T69" fmla="*/ 219 h 3380"/>
                    <a:gd name="T70" fmla="*/ 2746 w 3380"/>
                    <a:gd name="T71" fmla="*/ 219 h 3380"/>
                    <a:gd name="T72" fmla="*/ 3161 w 3380"/>
                    <a:gd name="T73" fmla="*/ 634 h 3380"/>
                    <a:gd name="T74" fmla="*/ 3161 w 3380"/>
                    <a:gd name="T75" fmla="*/ 1240 h 3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80" h="3380">
                      <a:moveTo>
                        <a:pt x="3306" y="572"/>
                      </a:moveTo>
                      <a:cubicBezTo>
                        <a:pt x="3259" y="461"/>
                        <a:pt x="3192" y="360"/>
                        <a:pt x="3106" y="274"/>
                      </a:cubicBezTo>
                      <a:cubicBezTo>
                        <a:pt x="3020" y="188"/>
                        <a:pt x="2919" y="121"/>
                        <a:pt x="2808" y="74"/>
                      </a:cubicBezTo>
                      <a:cubicBezTo>
                        <a:pt x="2692" y="25"/>
                        <a:pt x="2570" y="0"/>
                        <a:pt x="2443" y="0"/>
                      </a:cubicBezTo>
                      <a:cubicBezTo>
                        <a:pt x="2317" y="0"/>
                        <a:pt x="2194" y="25"/>
                        <a:pt x="2078" y="74"/>
                      </a:cubicBezTo>
                      <a:cubicBezTo>
                        <a:pt x="1967" y="121"/>
                        <a:pt x="1867" y="188"/>
                        <a:pt x="1780" y="274"/>
                      </a:cubicBezTo>
                      <a:cubicBezTo>
                        <a:pt x="1694" y="360"/>
                        <a:pt x="1627" y="461"/>
                        <a:pt x="1580" y="572"/>
                      </a:cubicBezTo>
                      <a:cubicBezTo>
                        <a:pt x="1541" y="664"/>
                        <a:pt x="1517" y="759"/>
                        <a:pt x="1509" y="858"/>
                      </a:cubicBezTo>
                      <a:cubicBezTo>
                        <a:pt x="79" y="858"/>
                        <a:pt x="79" y="858"/>
                        <a:pt x="79" y="858"/>
                      </a:cubicBezTo>
                      <a:cubicBezTo>
                        <a:pt x="35" y="858"/>
                        <a:pt x="0" y="893"/>
                        <a:pt x="0" y="937"/>
                      </a:cubicBezTo>
                      <a:cubicBezTo>
                        <a:pt x="0" y="3301"/>
                        <a:pt x="0" y="3301"/>
                        <a:pt x="0" y="3301"/>
                      </a:cubicBezTo>
                      <a:cubicBezTo>
                        <a:pt x="0" y="3345"/>
                        <a:pt x="35" y="3380"/>
                        <a:pt x="79" y="3380"/>
                      </a:cubicBezTo>
                      <a:cubicBezTo>
                        <a:pt x="2443" y="3380"/>
                        <a:pt x="2443" y="3380"/>
                        <a:pt x="2443" y="3380"/>
                      </a:cubicBezTo>
                      <a:cubicBezTo>
                        <a:pt x="2487" y="3380"/>
                        <a:pt x="2522" y="3345"/>
                        <a:pt x="2522" y="3301"/>
                      </a:cubicBezTo>
                      <a:cubicBezTo>
                        <a:pt x="2522" y="1871"/>
                        <a:pt x="2522" y="1871"/>
                        <a:pt x="2522" y="1871"/>
                      </a:cubicBezTo>
                      <a:cubicBezTo>
                        <a:pt x="2621" y="1863"/>
                        <a:pt x="2716" y="1839"/>
                        <a:pt x="2808" y="1800"/>
                      </a:cubicBezTo>
                      <a:cubicBezTo>
                        <a:pt x="2919" y="1753"/>
                        <a:pt x="3020" y="1686"/>
                        <a:pt x="3106" y="1600"/>
                      </a:cubicBezTo>
                      <a:cubicBezTo>
                        <a:pt x="3192" y="1513"/>
                        <a:pt x="3259" y="1413"/>
                        <a:pt x="3306" y="1302"/>
                      </a:cubicBezTo>
                      <a:cubicBezTo>
                        <a:pt x="3355" y="1186"/>
                        <a:pt x="3380" y="1063"/>
                        <a:pt x="3380" y="937"/>
                      </a:cubicBezTo>
                      <a:cubicBezTo>
                        <a:pt x="3380" y="810"/>
                        <a:pt x="3355" y="688"/>
                        <a:pt x="3306" y="572"/>
                      </a:cubicBezTo>
                      <a:close/>
                      <a:moveTo>
                        <a:pt x="1509" y="1016"/>
                      </a:moveTo>
                      <a:cubicBezTo>
                        <a:pt x="1513" y="1064"/>
                        <a:pt x="1522" y="1128"/>
                        <a:pt x="1544" y="1203"/>
                      </a:cubicBezTo>
                      <a:cubicBezTo>
                        <a:pt x="1567" y="1281"/>
                        <a:pt x="1599" y="1355"/>
                        <a:pt x="1641" y="1424"/>
                      </a:cubicBezTo>
                      <a:cubicBezTo>
                        <a:pt x="158" y="1424"/>
                        <a:pt x="158" y="1424"/>
                        <a:pt x="158" y="1424"/>
                      </a:cubicBezTo>
                      <a:cubicBezTo>
                        <a:pt x="158" y="1016"/>
                        <a:pt x="158" y="1016"/>
                        <a:pt x="158" y="1016"/>
                      </a:cubicBezTo>
                      <a:lnTo>
                        <a:pt x="1509" y="1016"/>
                      </a:lnTo>
                      <a:close/>
                      <a:moveTo>
                        <a:pt x="2364" y="3222"/>
                      </a:moveTo>
                      <a:cubicBezTo>
                        <a:pt x="158" y="3222"/>
                        <a:pt x="158" y="3222"/>
                        <a:pt x="158" y="3222"/>
                      </a:cubicBezTo>
                      <a:cubicBezTo>
                        <a:pt x="158" y="1581"/>
                        <a:pt x="158" y="1581"/>
                        <a:pt x="158" y="1581"/>
                      </a:cubicBezTo>
                      <a:cubicBezTo>
                        <a:pt x="1763" y="1581"/>
                        <a:pt x="1763" y="1581"/>
                        <a:pt x="1763" y="1581"/>
                      </a:cubicBezTo>
                      <a:cubicBezTo>
                        <a:pt x="1763" y="1582"/>
                        <a:pt x="1763" y="1582"/>
                        <a:pt x="1763" y="1582"/>
                      </a:cubicBezTo>
                      <a:cubicBezTo>
                        <a:pt x="1764" y="1583"/>
                        <a:pt x="1766" y="1584"/>
                        <a:pt x="1767" y="1586"/>
                      </a:cubicBezTo>
                      <a:cubicBezTo>
                        <a:pt x="1768" y="1587"/>
                        <a:pt x="1770" y="1589"/>
                        <a:pt x="1771" y="1590"/>
                      </a:cubicBezTo>
                      <a:cubicBezTo>
                        <a:pt x="1774" y="1593"/>
                        <a:pt x="1777" y="1596"/>
                        <a:pt x="1780" y="1600"/>
                      </a:cubicBezTo>
                      <a:cubicBezTo>
                        <a:pt x="1780" y="1600"/>
                        <a:pt x="1780" y="1600"/>
                        <a:pt x="1780" y="1600"/>
                      </a:cubicBezTo>
                      <a:cubicBezTo>
                        <a:pt x="1780" y="1600"/>
                        <a:pt x="1780" y="1600"/>
                        <a:pt x="1780" y="1600"/>
                      </a:cubicBezTo>
                      <a:cubicBezTo>
                        <a:pt x="1780" y="1600"/>
                        <a:pt x="1780" y="1600"/>
                        <a:pt x="1780" y="1600"/>
                      </a:cubicBezTo>
                      <a:cubicBezTo>
                        <a:pt x="1784" y="1603"/>
                        <a:pt x="1787" y="1606"/>
                        <a:pt x="1791" y="1610"/>
                      </a:cubicBezTo>
                      <a:cubicBezTo>
                        <a:pt x="1792" y="1611"/>
                        <a:pt x="1793" y="1612"/>
                        <a:pt x="1794" y="1613"/>
                      </a:cubicBezTo>
                      <a:cubicBezTo>
                        <a:pt x="1797" y="1615"/>
                        <a:pt x="1799" y="1618"/>
                        <a:pt x="1802" y="1620"/>
                      </a:cubicBezTo>
                      <a:cubicBezTo>
                        <a:pt x="1804" y="1622"/>
                        <a:pt x="1806" y="1624"/>
                        <a:pt x="1807" y="1625"/>
                      </a:cubicBezTo>
                      <a:cubicBezTo>
                        <a:pt x="1810" y="1627"/>
                        <a:pt x="1812" y="1630"/>
                        <a:pt x="1814" y="1632"/>
                      </a:cubicBezTo>
                      <a:cubicBezTo>
                        <a:pt x="1816" y="1634"/>
                        <a:pt x="1819" y="1636"/>
                        <a:pt x="1821" y="1638"/>
                      </a:cubicBezTo>
                      <a:cubicBezTo>
                        <a:pt x="1822" y="1638"/>
                        <a:pt x="1822" y="1639"/>
                        <a:pt x="1823" y="1639"/>
                      </a:cubicBezTo>
                      <a:cubicBezTo>
                        <a:pt x="1875" y="1685"/>
                        <a:pt x="1931" y="1725"/>
                        <a:pt x="1991" y="1758"/>
                      </a:cubicBezTo>
                      <a:cubicBezTo>
                        <a:pt x="2054" y="1793"/>
                        <a:pt x="2121" y="1821"/>
                        <a:pt x="2191" y="1840"/>
                      </a:cubicBezTo>
                      <a:cubicBezTo>
                        <a:pt x="2243" y="1855"/>
                        <a:pt x="2297" y="1865"/>
                        <a:pt x="2350" y="1870"/>
                      </a:cubicBezTo>
                      <a:cubicBezTo>
                        <a:pt x="2355" y="1870"/>
                        <a:pt x="2360" y="1871"/>
                        <a:pt x="2364" y="1871"/>
                      </a:cubicBezTo>
                      <a:lnTo>
                        <a:pt x="2364" y="3222"/>
                      </a:lnTo>
                      <a:close/>
                      <a:moveTo>
                        <a:pt x="3161" y="1240"/>
                      </a:moveTo>
                      <a:cubicBezTo>
                        <a:pt x="3122" y="1333"/>
                        <a:pt x="3066" y="1416"/>
                        <a:pt x="2994" y="1488"/>
                      </a:cubicBezTo>
                      <a:cubicBezTo>
                        <a:pt x="2923" y="1560"/>
                        <a:pt x="2839" y="1616"/>
                        <a:pt x="2746" y="1655"/>
                      </a:cubicBezTo>
                      <a:cubicBezTo>
                        <a:pt x="2650" y="1696"/>
                        <a:pt x="2548" y="1716"/>
                        <a:pt x="2443" y="1716"/>
                      </a:cubicBezTo>
                      <a:cubicBezTo>
                        <a:pt x="2338" y="1716"/>
                        <a:pt x="2236" y="1696"/>
                        <a:pt x="2140" y="1655"/>
                      </a:cubicBezTo>
                      <a:cubicBezTo>
                        <a:pt x="2053" y="1619"/>
                        <a:pt x="1975" y="1568"/>
                        <a:pt x="1907" y="1503"/>
                      </a:cubicBezTo>
                      <a:cubicBezTo>
                        <a:pt x="1906" y="1502"/>
                        <a:pt x="1905" y="1500"/>
                        <a:pt x="1903" y="1499"/>
                      </a:cubicBezTo>
                      <a:cubicBezTo>
                        <a:pt x="1902" y="1498"/>
                        <a:pt x="1901" y="1497"/>
                        <a:pt x="1900" y="1496"/>
                      </a:cubicBezTo>
                      <a:cubicBezTo>
                        <a:pt x="1897" y="1493"/>
                        <a:pt x="1895" y="1491"/>
                        <a:pt x="1892" y="1488"/>
                      </a:cubicBezTo>
                      <a:cubicBezTo>
                        <a:pt x="1889" y="1485"/>
                        <a:pt x="1887" y="1483"/>
                        <a:pt x="1884" y="1480"/>
                      </a:cubicBezTo>
                      <a:cubicBezTo>
                        <a:pt x="1883" y="1479"/>
                        <a:pt x="1882" y="1478"/>
                        <a:pt x="1881" y="1477"/>
                      </a:cubicBezTo>
                      <a:cubicBezTo>
                        <a:pt x="1880" y="1475"/>
                        <a:pt x="1879" y="1474"/>
                        <a:pt x="1878" y="1473"/>
                      </a:cubicBezTo>
                      <a:cubicBezTo>
                        <a:pt x="1871" y="1467"/>
                        <a:pt x="1866" y="1460"/>
                        <a:pt x="1860" y="1454"/>
                      </a:cubicBezTo>
                      <a:cubicBezTo>
                        <a:pt x="1858" y="1452"/>
                        <a:pt x="1856" y="1450"/>
                        <a:pt x="1854" y="1447"/>
                      </a:cubicBezTo>
                      <a:cubicBezTo>
                        <a:pt x="1800" y="1386"/>
                        <a:pt x="1757" y="1316"/>
                        <a:pt x="1725" y="1240"/>
                      </a:cubicBezTo>
                      <a:cubicBezTo>
                        <a:pt x="1695" y="1169"/>
                        <a:pt x="1675" y="1094"/>
                        <a:pt x="1668" y="1016"/>
                      </a:cubicBezTo>
                      <a:cubicBezTo>
                        <a:pt x="1665" y="985"/>
                        <a:pt x="1664" y="960"/>
                        <a:pt x="1664" y="945"/>
                      </a:cubicBezTo>
                      <a:cubicBezTo>
                        <a:pt x="1664" y="942"/>
                        <a:pt x="1664" y="939"/>
                        <a:pt x="1664" y="936"/>
                      </a:cubicBezTo>
                      <a:cubicBezTo>
                        <a:pt x="1664" y="831"/>
                        <a:pt x="1684" y="729"/>
                        <a:pt x="1725" y="634"/>
                      </a:cubicBezTo>
                      <a:cubicBezTo>
                        <a:pt x="1764" y="541"/>
                        <a:pt x="1820" y="457"/>
                        <a:pt x="1892" y="386"/>
                      </a:cubicBezTo>
                      <a:cubicBezTo>
                        <a:pt x="1964" y="314"/>
                        <a:pt x="2047" y="258"/>
                        <a:pt x="2140" y="219"/>
                      </a:cubicBezTo>
                      <a:cubicBezTo>
                        <a:pt x="2236" y="178"/>
                        <a:pt x="2338" y="158"/>
                        <a:pt x="2443" y="158"/>
                      </a:cubicBezTo>
                      <a:cubicBezTo>
                        <a:pt x="2548" y="158"/>
                        <a:pt x="2650" y="178"/>
                        <a:pt x="2746" y="219"/>
                      </a:cubicBezTo>
                      <a:cubicBezTo>
                        <a:pt x="2839" y="258"/>
                        <a:pt x="2923" y="314"/>
                        <a:pt x="2994" y="386"/>
                      </a:cubicBezTo>
                      <a:cubicBezTo>
                        <a:pt x="3066" y="457"/>
                        <a:pt x="3122" y="541"/>
                        <a:pt x="3161" y="634"/>
                      </a:cubicBezTo>
                      <a:cubicBezTo>
                        <a:pt x="3202" y="730"/>
                        <a:pt x="3222" y="832"/>
                        <a:pt x="3222" y="937"/>
                      </a:cubicBezTo>
                      <a:cubicBezTo>
                        <a:pt x="3222" y="1042"/>
                        <a:pt x="3202" y="1144"/>
                        <a:pt x="3161" y="12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330">
                  <a:extLst>
                    <a:ext uri="{FF2B5EF4-FFF2-40B4-BE49-F238E27FC236}">
                      <a16:creationId xmlns:a16="http://schemas.microsoft.com/office/drawing/2014/main" id="{CDA25A73-17E6-C6B1-8CB4-4BAC7F62B6CB}"/>
                    </a:ext>
                  </a:extLst>
                </p:cNvPr>
                <p:cNvSpPr>
                  <a:spLocks noEditPoints="1"/>
                </p:cNvSpPr>
                <p:nvPr/>
              </p:nvSpPr>
              <p:spPr bwMode="auto">
                <a:xfrm>
                  <a:off x="25376187" y="4244977"/>
                  <a:ext cx="8696325" cy="8651872"/>
                </a:xfrm>
                <a:custGeom>
                  <a:avLst/>
                  <a:gdLst>
                    <a:gd name="T0" fmla="*/ 880 w 959"/>
                    <a:gd name="T1" fmla="*/ 0 h 956"/>
                    <a:gd name="T2" fmla="*/ 637 w 959"/>
                    <a:gd name="T3" fmla="*/ 32 h 956"/>
                    <a:gd name="T4" fmla="*/ 410 w 959"/>
                    <a:gd name="T5" fmla="*/ 119 h 956"/>
                    <a:gd name="T6" fmla="*/ 97 w 959"/>
                    <a:gd name="T7" fmla="*/ 418 h 956"/>
                    <a:gd name="T8" fmla="*/ 138 w 959"/>
                    <a:gd name="T9" fmla="*/ 730 h 956"/>
                    <a:gd name="T10" fmla="*/ 25 w 959"/>
                    <a:gd name="T11" fmla="*/ 843 h 956"/>
                    <a:gd name="T12" fmla="*/ 25 w 959"/>
                    <a:gd name="T13" fmla="*/ 936 h 956"/>
                    <a:gd name="T14" fmla="*/ 72 w 959"/>
                    <a:gd name="T15" fmla="*/ 956 h 956"/>
                    <a:gd name="T16" fmla="*/ 118 w 959"/>
                    <a:gd name="T17" fmla="*/ 936 h 956"/>
                    <a:gd name="T18" fmla="*/ 232 w 959"/>
                    <a:gd name="T19" fmla="*/ 823 h 956"/>
                    <a:gd name="T20" fmla="*/ 368 w 959"/>
                    <a:gd name="T21" fmla="*/ 890 h 956"/>
                    <a:gd name="T22" fmla="*/ 440 w 959"/>
                    <a:gd name="T23" fmla="*/ 899 h 956"/>
                    <a:gd name="T24" fmla="*/ 562 w 959"/>
                    <a:gd name="T25" fmla="*/ 874 h 956"/>
                    <a:gd name="T26" fmla="*/ 728 w 959"/>
                    <a:gd name="T27" fmla="*/ 750 h 956"/>
                    <a:gd name="T28" fmla="*/ 851 w 959"/>
                    <a:gd name="T29" fmla="*/ 560 h 956"/>
                    <a:gd name="T30" fmla="*/ 959 w 959"/>
                    <a:gd name="T31" fmla="*/ 79 h 956"/>
                    <a:gd name="T32" fmla="*/ 880 w 959"/>
                    <a:gd name="T33" fmla="*/ 0 h 956"/>
                    <a:gd name="T34" fmla="*/ 777 w 959"/>
                    <a:gd name="T35" fmla="*/ 294 h 956"/>
                    <a:gd name="T36" fmla="*/ 709 w 959"/>
                    <a:gd name="T37" fmla="*/ 492 h 956"/>
                    <a:gd name="T38" fmla="*/ 502 w 959"/>
                    <a:gd name="T39" fmla="*/ 728 h 956"/>
                    <a:gd name="T40" fmla="*/ 345 w 959"/>
                    <a:gd name="T41" fmla="*/ 710 h 956"/>
                    <a:gd name="T42" fmla="*/ 532 w 959"/>
                    <a:gd name="T43" fmla="*/ 523 h 956"/>
                    <a:gd name="T44" fmla="*/ 532 w 959"/>
                    <a:gd name="T45" fmla="*/ 430 h 956"/>
                    <a:gd name="T46" fmla="*/ 439 w 959"/>
                    <a:gd name="T47" fmla="*/ 430 h 956"/>
                    <a:gd name="T48" fmla="*/ 252 w 959"/>
                    <a:gd name="T49" fmla="*/ 617 h 956"/>
                    <a:gd name="T50" fmla="*/ 232 w 959"/>
                    <a:gd name="T51" fmla="*/ 569 h 956"/>
                    <a:gd name="T52" fmla="*/ 243 w 959"/>
                    <a:gd name="T53" fmla="*/ 478 h 956"/>
                    <a:gd name="T54" fmla="*/ 482 w 959"/>
                    <a:gd name="T55" fmla="*/ 259 h 956"/>
                    <a:gd name="T56" fmla="*/ 797 w 959"/>
                    <a:gd name="T57" fmla="*/ 162 h 956"/>
                    <a:gd name="T58" fmla="*/ 777 w 959"/>
                    <a:gd name="T59" fmla="*/ 294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9" h="956">
                      <a:moveTo>
                        <a:pt x="880" y="0"/>
                      </a:moveTo>
                      <a:cubicBezTo>
                        <a:pt x="801" y="0"/>
                        <a:pt x="720" y="11"/>
                        <a:pt x="637" y="32"/>
                      </a:cubicBezTo>
                      <a:cubicBezTo>
                        <a:pt x="557" y="53"/>
                        <a:pt x="481" y="82"/>
                        <a:pt x="410" y="119"/>
                      </a:cubicBezTo>
                      <a:cubicBezTo>
                        <a:pt x="255" y="198"/>
                        <a:pt x="144" y="305"/>
                        <a:pt x="97" y="418"/>
                      </a:cubicBezTo>
                      <a:cubicBezTo>
                        <a:pt x="52" y="526"/>
                        <a:pt x="67" y="635"/>
                        <a:pt x="138" y="730"/>
                      </a:cubicBezTo>
                      <a:cubicBezTo>
                        <a:pt x="25" y="843"/>
                        <a:pt x="25" y="843"/>
                        <a:pt x="25" y="843"/>
                      </a:cubicBezTo>
                      <a:cubicBezTo>
                        <a:pt x="0" y="869"/>
                        <a:pt x="0" y="911"/>
                        <a:pt x="25" y="936"/>
                      </a:cubicBezTo>
                      <a:cubicBezTo>
                        <a:pt x="38" y="949"/>
                        <a:pt x="55" y="956"/>
                        <a:pt x="72" y="956"/>
                      </a:cubicBezTo>
                      <a:cubicBezTo>
                        <a:pt x="89" y="956"/>
                        <a:pt x="106" y="949"/>
                        <a:pt x="118" y="936"/>
                      </a:cubicBezTo>
                      <a:cubicBezTo>
                        <a:pt x="232" y="823"/>
                        <a:pt x="232" y="823"/>
                        <a:pt x="232" y="823"/>
                      </a:cubicBezTo>
                      <a:cubicBezTo>
                        <a:pt x="275" y="856"/>
                        <a:pt x="321" y="879"/>
                        <a:pt x="368" y="890"/>
                      </a:cubicBezTo>
                      <a:cubicBezTo>
                        <a:pt x="392" y="896"/>
                        <a:pt x="416" y="899"/>
                        <a:pt x="440" y="899"/>
                      </a:cubicBezTo>
                      <a:cubicBezTo>
                        <a:pt x="481" y="899"/>
                        <a:pt x="522" y="890"/>
                        <a:pt x="562" y="874"/>
                      </a:cubicBezTo>
                      <a:cubicBezTo>
                        <a:pt x="621" y="849"/>
                        <a:pt x="677" y="807"/>
                        <a:pt x="728" y="750"/>
                      </a:cubicBezTo>
                      <a:cubicBezTo>
                        <a:pt x="775" y="697"/>
                        <a:pt x="816" y="633"/>
                        <a:pt x="851" y="560"/>
                      </a:cubicBezTo>
                      <a:cubicBezTo>
                        <a:pt x="921" y="413"/>
                        <a:pt x="959" y="242"/>
                        <a:pt x="959" y="79"/>
                      </a:cubicBezTo>
                      <a:cubicBezTo>
                        <a:pt x="958" y="35"/>
                        <a:pt x="923" y="0"/>
                        <a:pt x="880" y="0"/>
                      </a:cubicBezTo>
                      <a:close/>
                      <a:moveTo>
                        <a:pt x="777" y="294"/>
                      </a:moveTo>
                      <a:cubicBezTo>
                        <a:pt x="761" y="364"/>
                        <a:pt x="738" y="431"/>
                        <a:pt x="709" y="492"/>
                      </a:cubicBezTo>
                      <a:cubicBezTo>
                        <a:pt x="652" y="611"/>
                        <a:pt x="577" y="697"/>
                        <a:pt x="502" y="728"/>
                      </a:cubicBezTo>
                      <a:cubicBezTo>
                        <a:pt x="449" y="750"/>
                        <a:pt x="397" y="744"/>
                        <a:pt x="345" y="710"/>
                      </a:cubicBezTo>
                      <a:cubicBezTo>
                        <a:pt x="532" y="523"/>
                        <a:pt x="532" y="523"/>
                        <a:pt x="532" y="523"/>
                      </a:cubicBezTo>
                      <a:cubicBezTo>
                        <a:pt x="557" y="497"/>
                        <a:pt x="557" y="456"/>
                        <a:pt x="532" y="430"/>
                      </a:cubicBezTo>
                      <a:cubicBezTo>
                        <a:pt x="506" y="405"/>
                        <a:pt x="464" y="405"/>
                        <a:pt x="439" y="430"/>
                      </a:cubicBezTo>
                      <a:cubicBezTo>
                        <a:pt x="252" y="617"/>
                        <a:pt x="252" y="617"/>
                        <a:pt x="252" y="617"/>
                      </a:cubicBezTo>
                      <a:cubicBezTo>
                        <a:pt x="242" y="601"/>
                        <a:pt x="236" y="585"/>
                        <a:pt x="232" y="569"/>
                      </a:cubicBezTo>
                      <a:cubicBezTo>
                        <a:pt x="226" y="540"/>
                        <a:pt x="230" y="510"/>
                        <a:pt x="243" y="478"/>
                      </a:cubicBezTo>
                      <a:cubicBezTo>
                        <a:pt x="275" y="401"/>
                        <a:pt x="362" y="320"/>
                        <a:pt x="482" y="259"/>
                      </a:cubicBezTo>
                      <a:cubicBezTo>
                        <a:pt x="580" y="208"/>
                        <a:pt x="691" y="174"/>
                        <a:pt x="797" y="162"/>
                      </a:cubicBezTo>
                      <a:cubicBezTo>
                        <a:pt x="793" y="206"/>
                        <a:pt x="787" y="250"/>
                        <a:pt x="777" y="2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
          <p:nvSpPr>
            <p:cNvPr id="8" name="TextBox 7">
              <a:extLst>
                <a:ext uri="{FF2B5EF4-FFF2-40B4-BE49-F238E27FC236}">
                  <a16:creationId xmlns:a16="http://schemas.microsoft.com/office/drawing/2014/main" id="{3CED7298-580C-8714-12E7-E027CC842543}"/>
                </a:ext>
              </a:extLst>
            </p:cNvPr>
            <p:cNvSpPr txBox="1"/>
            <p:nvPr/>
          </p:nvSpPr>
          <p:spPr>
            <a:xfrm>
              <a:off x="1063276" y="2207053"/>
              <a:ext cx="4761604" cy="369332"/>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サステナビリティを重視し、自然にインスピレーションを受けた</a:t>
              </a:r>
              <a:br>
                <a:rPr lang="en-US" sz="1200" dirty="0">
                  <a:solidFill>
                    <a:schemeClr val="bg1"/>
                  </a:solidFill>
                  <a:ea typeface="Meiryo" panose="020B0604030504040204" pitchFamily="34" charset="-128"/>
                </a:rPr>
              </a:br>
              <a:r>
                <a:rPr lang="ja-jp" sz="1200">
                  <a:solidFill>
                    <a:schemeClr val="bg1"/>
                  </a:solidFill>
                  <a:ea typeface="Meiryo" panose="020B0604030504040204" pitchFamily="34" charset="-128"/>
                </a:rPr>
                <a:t>ミニマルなデザインが特徴です。</a:t>
              </a:r>
            </a:p>
          </p:txBody>
        </p:sp>
        <p:grpSp>
          <p:nvGrpSpPr>
            <p:cNvPr id="53" name="Group 52">
              <a:extLst>
                <a:ext uri="{FF2B5EF4-FFF2-40B4-BE49-F238E27FC236}">
                  <a16:creationId xmlns:a16="http://schemas.microsoft.com/office/drawing/2014/main" id="{99DD4C12-8F6A-3DB8-DAF7-414988312655}"/>
                </a:ext>
              </a:extLst>
            </p:cNvPr>
            <p:cNvGrpSpPr/>
            <p:nvPr/>
          </p:nvGrpSpPr>
          <p:grpSpPr>
            <a:xfrm>
              <a:off x="1063276" y="2707470"/>
              <a:ext cx="4758404" cy="307777"/>
              <a:chOff x="1063276" y="2707470"/>
              <a:chExt cx="4758404" cy="307777"/>
            </a:xfrm>
          </p:grpSpPr>
          <p:sp>
            <p:nvSpPr>
              <p:cNvPr id="23" name="TextBox 22">
                <a:extLst>
                  <a:ext uri="{FF2B5EF4-FFF2-40B4-BE49-F238E27FC236}">
                    <a16:creationId xmlns:a16="http://schemas.microsoft.com/office/drawing/2014/main" id="{488E97FF-EECC-2929-8C32-3F5FFD8C063F}"/>
                  </a:ext>
                </a:extLst>
              </p:cNvPr>
              <p:cNvSpPr txBox="1"/>
              <p:nvPr/>
            </p:nvSpPr>
            <p:spPr>
              <a:xfrm>
                <a:off x="1375961" y="2707470"/>
                <a:ext cx="4445719" cy="307777"/>
              </a:xfrm>
              <a:prstGeom prst="rect">
                <a:avLst/>
              </a:prstGeom>
              <a:noFill/>
            </p:spPr>
            <p:txBody>
              <a:bodyPr wrap="square" lIns="0" tIns="0" rIns="0" bIns="0" rtlCol="0">
                <a:spAutoFit/>
              </a:bodyPr>
              <a:lstStyle/>
              <a:p>
                <a:pPr rtl="0"/>
                <a:r>
                  <a:rPr lang="ja-jp" sz="1000" dirty="0">
                    <a:solidFill>
                      <a:schemeClr val="bg1"/>
                    </a:solidFill>
                    <a:ea typeface="Meiryo" panose="020B0604030504040204" pitchFamily="34" charset="-128"/>
                  </a:rPr>
                  <a:t>EV の開発では、サステナブルな原材料と、環境に優しい生産方法が選択されています。 </a:t>
                </a:r>
              </a:p>
            </p:txBody>
          </p:sp>
          <p:grpSp>
            <p:nvGrpSpPr>
              <p:cNvPr id="24" name="Group 23">
                <a:extLst>
                  <a:ext uri="{FF2B5EF4-FFF2-40B4-BE49-F238E27FC236}">
                    <a16:creationId xmlns:a16="http://schemas.microsoft.com/office/drawing/2014/main" id="{0DD0821D-4EAD-9C69-6FDE-5F61EE7C4458}"/>
                  </a:ext>
                </a:extLst>
              </p:cNvPr>
              <p:cNvGrpSpPr>
                <a:grpSpLocks noChangeAspect="1"/>
              </p:cNvGrpSpPr>
              <p:nvPr/>
            </p:nvGrpSpPr>
            <p:grpSpPr>
              <a:xfrm rot="16200000">
                <a:off x="1063110" y="2757723"/>
                <a:ext cx="162032" cy="161700"/>
                <a:chOff x="10787062" y="3548063"/>
                <a:chExt cx="27116087" cy="27060525"/>
              </a:xfrm>
              <a:solidFill>
                <a:schemeClr val="accent1"/>
              </a:solidFill>
            </p:grpSpPr>
            <p:sp>
              <p:nvSpPr>
                <p:cNvPr id="25" name="Freeform 257">
                  <a:extLst>
                    <a:ext uri="{FF2B5EF4-FFF2-40B4-BE49-F238E27FC236}">
                      <a16:creationId xmlns:a16="http://schemas.microsoft.com/office/drawing/2014/main" id="{700D3873-8693-BF52-F002-4B905CE4C8A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26" name="Freeform 258">
                  <a:extLst>
                    <a:ext uri="{FF2B5EF4-FFF2-40B4-BE49-F238E27FC236}">
                      <a16:creationId xmlns:a16="http://schemas.microsoft.com/office/drawing/2014/main" id="{534D62F6-010F-E6AC-FC29-0598FB70CFB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grpSp>
        <p:grpSp>
          <p:nvGrpSpPr>
            <p:cNvPr id="54" name="Group 53">
              <a:extLst>
                <a:ext uri="{FF2B5EF4-FFF2-40B4-BE49-F238E27FC236}">
                  <a16:creationId xmlns:a16="http://schemas.microsoft.com/office/drawing/2014/main" id="{03A9BDAA-7F8D-9B7D-C465-8A00F7E5AB9B}"/>
                </a:ext>
              </a:extLst>
            </p:cNvPr>
            <p:cNvGrpSpPr/>
            <p:nvPr/>
          </p:nvGrpSpPr>
          <p:grpSpPr>
            <a:xfrm>
              <a:off x="1063276" y="3085372"/>
              <a:ext cx="4758404" cy="162032"/>
              <a:chOff x="1063276" y="3085372"/>
              <a:chExt cx="4758404" cy="162032"/>
            </a:xfrm>
          </p:grpSpPr>
          <p:sp>
            <p:nvSpPr>
              <p:cNvPr id="27" name="TextBox 26">
                <a:extLst>
                  <a:ext uri="{FF2B5EF4-FFF2-40B4-BE49-F238E27FC236}">
                    <a16:creationId xmlns:a16="http://schemas.microsoft.com/office/drawing/2014/main" id="{EF3EC94B-A92B-0D17-DB2B-B03407FC5E57}"/>
                  </a:ext>
                </a:extLst>
              </p:cNvPr>
              <p:cNvSpPr txBox="1"/>
              <p:nvPr/>
            </p:nvSpPr>
            <p:spPr>
              <a:xfrm>
                <a:off x="1375961" y="3085596"/>
                <a:ext cx="4445719" cy="153888"/>
              </a:xfrm>
              <a:prstGeom prst="rect">
                <a:avLst/>
              </a:prstGeom>
              <a:noFill/>
            </p:spPr>
            <p:txBody>
              <a:bodyPr wrap="square" lIns="0" tIns="0" rIns="0" bIns="0" rtlCol="0">
                <a:spAutoFit/>
              </a:bodyPr>
              <a:lstStyle/>
              <a:p>
                <a:pPr rtl="0"/>
                <a:r>
                  <a:rPr lang="ja-jp" sz="1000">
                    <a:solidFill>
                      <a:schemeClr val="bg1"/>
                    </a:solidFill>
                    <a:ea typeface="Meiryo" panose="020B0604030504040204" pitchFamily="34" charset="-128"/>
                  </a:rPr>
                  <a:t>シミュレーションと VR を使用して、設計の視覚化と検証を行っています。 </a:t>
                </a:r>
              </a:p>
            </p:txBody>
          </p:sp>
          <p:grpSp>
            <p:nvGrpSpPr>
              <p:cNvPr id="30" name="Group 29">
                <a:extLst>
                  <a:ext uri="{FF2B5EF4-FFF2-40B4-BE49-F238E27FC236}">
                    <a16:creationId xmlns:a16="http://schemas.microsoft.com/office/drawing/2014/main" id="{5E82C3DE-C4D5-E073-92A1-CE9039309F65}"/>
                  </a:ext>
                </a:extLst>
              </p:cNvPr>
              <p:cNvGrpSpPr>
                <a:grpSpLocks noChangeAspect="1"/>
              </p:cNvGrpSpPr>
              <p:nvPr/>
            </p:nvGrpSpPr>
            <p:grpSpPr>
              <a:xfrm rot="16200000">
                <a:off x="1063110" y="3085538"/>
                <a:ext cx="162032" cy="161700"/>
                <a:chOff x="10787062" y="3548063"/>
                <a:chExt cx="27116087" cy="27060525"/>
              </a:xfrm>
              <a:solidFill>
                <a:schemeClr val="accent1"/>
              </a:solidFill>
            </p:grpSpPr>
            <p:sp>
              <p:nvSpPr>
                <p:cNvPr id="31" name="Freeform 257">
                  <a:extLst>
                    <a:ext uri="{FF2B5EF4-FFF2-40B4-BE49-F238E27FC236}">
                      <a16:creationId xmlns:a16="http://schemas.microsoft.com/office/drawing/2014/main" id="{85105626-1169-7E17-00A5-3DDD0B2F9CF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sp>
              <p:nvSpPr>
                <p:cNvPr id="32" name="Freeform 258">
                  <a:extLst>
                    <a:ext uri="{FF2B5EF4-FFF2-40B4-BE49-F238E27FC236}">
                      <a16:creationId xmlns:a16="http://schemas.microsoft.com/office/drawing/2014/main" id="{B299D011-46A9-EC93-2A14-8D7651CEA3C2}"/>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ea typeface="Meiryo" panose="020B0604030504040204" pitchFamily="34" charset="-128"/>
                  </a:endParaRPr>
                </a:p>
              </p:txBody>
            </p:sp>
          </p:grpSp>
        </p:grpSp>
      </p:grpSp>
      <p:grpSp>
        <p:nvGrpSpPr>
          <p:cNvPr id="57" name="Group 56">
            <a:extLst>
              <a:ext uri="{FF2B5EF4-FFF2-40B4-BE49-F238E27FC236}">
                <a16:creationId xmlns:a16="http://schemas.microsoft.com/office/drawing/2014/main" id="{80A263E0-CA9C-E8AD-3F0E-39FE5B425334}"/>
              </a:ext>
            </a:extLst>
          </p:cNvPr>
          <p:cNvGrpSpPr/>
          <p:nvPr/>
        </p:nvGrpSpPr>
        <p:grpSpPr>
          <a:xfrm>
            <a:off x="368302" y="4266634"/>
            <a:ext cx="5482272" cy="364656"/>
            <a:chOff x="368302" y="4106488"/>
            <a:chExt cx="5482272" cy="364656"/>
          </a:xfrm>
        </p:grpSpPr>
        <p:sp>
          <p:nvSpPr>
            <p:cNvPr id="45" name="Rectangle: Rounded Corners 44">
              <a:extLst>
                <a:ext uri="{FF2B5EF4-FFF2-40B4-BE49-F238E27FC236}">
                  <a16:creationId xmlns:a16="http://schemas.microsoft.com/office/drawing/2014/main" id="{987C1B99-BD2D-3622-88CC-C3A2066C0069}"/>
                </a:ext>
              </a:extLst>
            </p:cNvPr>
            <p:cNvSpPr/>
            <p:nvPr/>
          </p:nvSpPr>
          <p:spPr>
            <a:xfrm>
              <a:off x="368302" y="4106488"/>
              <a:ext cx="5482272" cy="364656"/>
            </a:xfrm>
            <a:prstGeom prst="roundRect">
              <a:avLst>
                <a:gd name="adj" fmla="val 10516"/>
              </a:avLst>
            </a:prstGeom>
            <a:solidFill>
              <a:schemeClr val="tx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182880" bIns="0" rtlCol="0" anchor="ctr">
              <a:noAutofit/>
            </a:bodyPr>
            <a:lstStyle/>
            <a:p>
              <a:pPr rtl="0">
                <a:spcAft>
                  <a:spcPts val="300"/>
                </a:spcAft>
              </a:pPr>
              <a:endParaRPr lang="en-US" sz="1400" b="1" dirty="0">
                <a:solidFill>
                  <a:schemeClr val="bg1"/>
                </a:solidFill>
                <a:latin typeface="+mj-lt"/>
                <a:ea typeface="Meiryo" panose="020B0604030504040204" pitchFamily="34" charset="-128"/>
              </a:endParaRPr>
            </a:p>
          </p:txBody>
        </p:sp>
        <p:sp>
          <p:nvSpPr>
            <p:cNvPr id="46" name="TextBox 45">
              <a:extLst>
                <a:ext uri="{FF2B5EF4-FFF2-40B4-BE49-F238E27FC236}">
                  <a16:creationId xmlns:a16="http://schemas.microsoft.com/office/drawing/2014/main" id="{247129A5-5CE5-CF93-9E21-77E3319AF010}"/>
                </a:ext>
              </a:extLst>
            </p:cNvPr>
            <p:cNvSpPr txBox="1"/>
            <p:nvPr/>
          </p:nvSpPr>
          <p:spPr>
            <a:xfrm>
              <a:off x="1555056" y="4204340"/>
              <a:ext cx="1281190" cy="167637"/>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シミュレーション</a:t>
              </a:r>
            </a:p>
          </p:txBody>
        </p:sp>
        <p:sp>
          <p:nvSpPr>
            <p:cNvPr id="47" name="TextBox 46">
              <a:extLst>
                <a:ext uri="{FF2B5EF4-FFF2-40B4-BE49-F238E27FC236}">
                  <a16:creationId xmlns:a16="http://schemas.microsoft.com/office/drawing/2014/main" id="{78F557E1-B9E1-514C-6D29-FC9A4471B35C}"/>
                </a:ext>
              </a:extLst>
            </p:cNvPr>
            <p:cNvSpPr txBox="1"/>
            <p:nvPr/>
          </p:nvSpPr>
          <p:spPr>
            <a:xfrm>
              <a:off x="3186737" y="4204340"/>
              <a:ext cx="934242"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仮想現実</a:t>
              </a:r>
            </a:p>
          </p:txBody>
        </p:sp>
        <p:sp>
          <p:nvSpPr>
            <p:cNvPr id="48" name="TextBox 47">
              <a:extLst>
                <a:ext uri="{FF2B5EF4-FFF2-40B4-BE49-F238E27FC236}">
                  <a16:creationId xmlns:a16="http://schemas.microsoft.com/office/drawing/2014/main" id="{27D6AEF2-574A-F5AA-2450-3F7DDF2C0B42}"/>
                </a:ext>
              </a:extLst>
            </p:cNvPr>
            <p:cNvSpPr txBox="1"/>
            <p:nvPr/>
          </p:nvSpPr>
          <p:spPr>
            <a:xfrm>
              <a:off x="4282269" y="4204340"/>
              <a:ext cx="1440352" cy="161583"/>
            </a:xfrm>
            <a:prstGeom prst="rect">
              <a:avLst/>
            </a:prstGeom>
            <a:noFill/>
          </p:spPr>
          <p:txBody>
            <a:bodyPr wrap="square" lIns="0" tIns="0" rIns="0" bIns="0" rtlCol="0">
              <a:spAutoFit/>
            </a:bodyPr>
            <a:lstStyle/>
            <a:p>
              <a:pPr rtl="0"/>
              <a:r>
                <a:rPr lang="ja-jp" sz="1050" dirty="0">
                  <a:solidFill>
                    <a:schemeClr val="bg1"/>
                  </a:solidFill>
                  <a:latin typeface="+mj-lt"/>
                  <a:ea typeface="Meiryo" panose="020B0604030504040204" pitchFamily="34" charset="-128"/>
                </a:rPr>
                <a:t>サステナブル デザイン</a:t>
              </a:r>
            </a:p>
          </p:txBody>
        </p:sp>
        <p:cxnSp>
          <p:nvCxnSpPr>
            <p:cNvPr id="49" name="Straight Connector 48">
              <a:extLst>
                <a:ext uri="{FF2B5EF4-FFF2-40B4-BE49-F238E27FC236}">
                  <a16:creationId xmlns:a16="http://schemas.microsoft.com/office/drawing/2014/main" id="{9D26DD49-78FB-9087-AF3F-AA91AB40616F}"/>
                </a:ext>
              </a:extLst>
            </p:cNvPr>
            <p:cNvCxnSpPr>
              <a:cxnSpLocks/>
            </p:cNvCxnSpPr>
            <p:nvPr/>
          </p:nvCxnSpPr>
          <p:spPr>
            <a:xfrm>
              <a:off x="2835469" y="4201313"/>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594D26-1742-6409-A193-A3D50782FE74}"/>
                </a:ext>
              </a:extLst>
            </p:cNvPr>
            <p:cNvCxnSpPr>
              <a:cxnSpLocks/>
            </p:cNvCxnSpPr>
            <p:nvPr/>
          </p:nvCxnSpPr>
          <p:spPr>
            <a:xfrm>
              <a:off x="4103368" y="4201313"/>
              <a:ext cx="0" cy="16763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F5834B3-875F-30B9-59FD-BA374A5F7297}"/>
                </a:ext>
              </a:extLst>
            </p:cNvPr>
            <p:cNvSpPr txBox="1"/>
            <p:nvPr/>
          </p:nvSpPr>
          <p:spPr>
            <a:xfrm>
              <a:off x="480921" y="4165706"/>
              <a:ext cx="623297" cy="246221"/>
            </a:xfrm>
            <a:prstGeom prst="rect">
              <a:avLst/>
            </a:prstGeom>
            <a:noFill/>
          </p:spPr>
          <p:txBody>
            <a:bodyPr wrap="square" lIns="0" tIns="0" rIns="0" bIns="0" rtlCol="0">
              <a:spAutoFit/>
            </a:bodyPr>
            <a:lstStyle/>
            <a:p>
              <a:pPr algn="l" rtl="0"/>
              <a:r>
                <a:rPr lang="ja-jp" sz="1600" b="1">
                  <a:solidFill>
                    <a:schemeClr val="bg1"/>
                  </a:solidFill>
                  <a:latin typeface="+mj-lt"/>
                  <a:ea typeface="Meiryo" panose="020B0604030504040204" pitchFamily="34" charset="-128"/>
                </a:rPr>
                <a:t>スキル</a:t>
              </a:r>
            </a:p>
          </p:txBody>
        </p:sp>
        <p:sp>
          <p:nvSpPr>
            <p:cNvPr id="56" name="Isosceles Triangle 55">
              <a:extLst>
                <a:ext uri="{FF2B5EF4-FFF2-40B4-BE49-F238E27FC236}">
                  <a16:creationId xmlns:a16="http://schemas.microsoft.com/office/drawing/2014/main" id="{9C3D7BFC-AA5E-1BB1-BC01-6FF2FDF4C1E1}"/>
                </a:ext>
              </a:extLst>
            </p:cNvPr>
            <p:cNvSpPr/>
            <p:nvPr/>
          </p:nvSpPr>
          <p:spPr>
            <a:xfrm rot="5400000">
              <a:off x="1249865" y="4243304"/>
              <a:ext cx="159544" cy="9303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spTree>
    <p:extLst>
      <p:ext uri="{BB962C8B-B14F-4D97-AF65-F5344CB8AC3E}">
        <p14:creationId xmlns:p14="http://schemas.microsoft.com/office/powerpoint/2010/main" val="15139566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E4987AF-C553-D577-32F2-2FF0164B88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4503" t="29162" r="-54962" b="5733"/>
          <a:stretch/>
        </p:blipFill>
        <p:spPr>
          <a:xfrm flipH="1">
            <a:off x="-2" y="-1"/>
            <a:ext cx="9143995" cy="3296391"/>
          </a:xfrm>
          <a:prstGeom prst="rect">
            <a:avLst/>
          </a:prstGeom>
          <a:solidFill>
            <a:schemeClr val="tx1"/>
          </a:solidFill>
        </p:spPr>
      </p:pic>
      <p:sp>
        <p:nvSpPr>
          <p:cNvPr id="17" name="Rectangle 16">
            <a:extLst>
              <a:ext uri="{FF2B5EF4-FFF2-40B4-BE49-F238E27FC236}">
                <a16:creationId xmlns:a16="http://schemas.microsoft.com/office/drawing/2014/main" id="{7C36E7E1-E96E-5FDB-7803-65F7248EBC96}"/>
              </a:ext>
            </a:extLst>
          </p:cNvPr>
          <p:cNvSpPr/>
          <p:nvPr/>
        </p:nvSpPr>
        <p:spPr>
          <a:xfrm>
            <a:off x="-1" y="0"/>
            <a:ext cx="9143993" cy="3059084"/>
          </a:xfrm>
          <a:prstGeom prst="rect">
            <a:avLst/>
          </a:prstGeom>
          <a:gradFill flip="none" rotWithShape="1">
            <a:gsLst>
              <a:gs pos="0">
                <a:srgbClr val="000000">
                  <a:alpha val="0"/>
                </a:srgbClr>
              </a:gs>
              <a:gs pos="66000">
                <a:schemeClr val="tx1"/>
              </a:gs>
              <a:gs pos="17000">
                <a:schemeClr val="tx1">
                  <a:alpha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5" name="Title 4">
            <a:extLst>
              <a:ext uri="{FF2B5EF4-FFF2-40B4-BE49-F238E27FC236}">
                <a16:creationId xmlns:a16="http://schemas.microsoft.com/office/drawing/2014/main" id="{69399CB6-D381-DBB9-68F0-6D7D42399376}"/>
              </a:ext>
            </a:extLst>
          </p:cNvPr>
          <p:cNvSpPr>
            <a:spLocks noGrp="1"/>
          </p:cNvSpPr>
          <p:nvPr>
            <p:ph type="title"/>
          </p:nvPr>
        </p:nvSpPr>
        <p:spPr>
          <a:xfrm>
            <a:off x="368490" y="365125"/>
            <a:ext cx="6256492" cy="398571"/>
          </a:xfrm>
        </p:spPr>
        <p:txBody>
          <a:bodyPr wrap="square" rtlCol="0">
            <a:spAutoFit/>
          </a:bodyPr>
          <a:lstStyle/>
          <a:p>
            <a:pPr rtl="0"/>
            <a:r>
              <a:rPr lang="ja-jp">
                <a:solidFill>
                  <a:schemeClr val="bg1"/>
                </a:solidFill>
                <a:ea typeface="Meiryo" panose="020B0604030504040204" pitchFamily="34" charset="-128"/>
              </a:rPr>
              <a:t>ジェネレーティブ デザイン AI とは</a:t>
            </a:r>
          </a:p>
        </p:txBody>
      </p:sp>
      <p:sp>
        <p:nvSpPr>
          <p:cNvPr id="16" name="TextBox 15">
            <a:extLst>
              <a:ext uri="{FF2B5EF4-FFF2-40B4-BE49-F238E27FC236}">
                <a16:creationId xmlns:a16="http://schemas.microsoft.com/office/drawing/2014/main" id="{8047349A-9140-F073-D163-D425924BDFFE}"/>
              </a:ext>
            </a:extLst>
          </p:cNvPr>
          <p:cNvSpPr txBox="1"/>
          <p:nvPr/>
        </p:nvSpPr>
        <p:spPr>
          <a:xfrm>
            <a:off x="366713" y="1000947"/>
            <a:ext cx="6149701" cy="838691"/>
          </a:xfrm>
          <a:prstGeom prst="rect">
            <a:avLst/>
          </a:prstGeom>
          <a:noFill/>
        </p:spPr>
        <p:txBody>
          <a:bodyPr wrap="square" lIns="0" tIns="0" rIns="0" bIns="0" rtlCol="0">
            <a:spAutoFit/>
          </a:bodyPr>
          <a:lstStyle/>
          <a:p>
            <a:pPr rtl="0">
              <a:spcAft>
                <a:spcPts val="300"/>
              </a:spcAft>
            </a:pPr>
            <a:r>
              <a:rPr lang="ja-jp" sz="1000" spc="200" dirty="0">
                <a:solidFill>
                  <a:schemeClr val="accent1"/>
                </a:solidFill>
                <a:ea typeface="Meiryo" panose="020B0604030504040204" pitchFamily="34" charset="-128"/>
              </a:rPr>
              <a:t>定義:</a:t>
            </a:r>
          </a:p>
          <a:p>
            <a:pPr rtl="0">
              <a:spcAft>
                <a:spcPts val="300"/>
              </a:spcAft>
            </a:pPr>
            <a:r>
              <a:rPr lang="ja-jp" sz="1400" b="1" dirty="0">
                <a:solidFill>
                  <a:schemeClr val="bg1"/>
                </a:solidFill>
                <a:ea typeface="Meiryo" panose="020B0604030504040204" pitchFamily="34" charset="-128"/>
              </a:rPr>
              <a:t>ジェネレーティブ デザイン AI とは、ジェネレーティブ AI（生成 AI）を応用したテクノロジーです。人工知能（AI）のアルゴリズムを利用して</a:t>
            </a:r>
            <a:r>
              <a:rPr lang="ja-JP" altLang="en-US" sz="1400" b="1" dirty="0">
                <a:solidFill>
                  <a:schemeClr val="bg1"/>
                </a:solidFill>
                <a:ea typeface="Meiryo" panose="020B0604030504040204" pitchFamily="34" charset="-128"/>
              </a:rPr>
              <a:t>、</a:t>
            </a:r>
            <a:r>
              <a:rPr lang="ja-jp" sz="1400" b="1" dirty="0">
                <a:solidFill>
                  <a:schemeClr val="bg1"/>
                </a:solidFill>
                <a:ea typeface="Meiryo" panose="020B0604030504040204" pitchFamily="34" charset="-128"/>
              </a:rPr>
              <a:t>設計を生成および最適化できます。</a:t>
            </a:r>
            <a:endParaRPr lang="en-US" sz="1200" b="1" dirty="0">
              <a:solidFill>
                <a:schemeClr val="bg1"/>
              </a:solidFill>
              <a:ea typeface="Meiryo" panose="020B0604030504040204" pitchFamily="34" charset="-128"/>
            </a:endParaRPr>
          </a:p>
        </p:txBody>
      </p:sp>
      <p:sp>
        <p:nvSpPr>
          <p:cNvPr id="20" name="TextBox 19">
            <a:extLst>
              <a:ext uri="{FF2B5EF4-FFF2-40B4-BE49-F238E27FC236}">
                <a16:creationId xmlns:a16="http://schemas.microsoft.com/office/drawing/2014/main" id="{184C9C69-1CEE-7761-C9DC-BD3EDE62F9D9}"/>
              </a:ext>
            </a:extLst>
          </p:cNvPr>
          <p:cNvSpPr txBox="1"/>
          <p:nvPr/>
        </p:nvSpPr>
        <p:spPr>
          <a:xfrm>
            <a:off x="4833048" y="3705295"/>
            <a:ext cx="4071933" cy="84638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spcAft>
                <a:spcPts val="600"/>
              </a:spcAft>
            </a:pPr>
            <a:r>
              <a:rPr lang="ja-jp" sz="1100" i="0" dirty="0">
                <a:effectLst/>
                <a:ea typeface="Meiryo" panose="020B0604030504040204" pitchFamily="34" charset="-128"/>
                <a:cs typeface="Calibri" panose="020F0502020204030204" pitchFamily="34" charset="0"/>
              </a:rPr>
              <a:t>OpenAI 社が開発したジェネレーティブ AI モデルです。テキストによる説明に基づいて画像を作成する機能に特化しています。GPT モデルの一種で、テキスト入力に基づいて多様でクリエイティブなビジュアルの出力を生成するようにトレーニングされています。 </a:t>
            </a:r>
            <a:endParaRPr lang="en-US" sz="1100" dirty="0">
              <a:ea typeface="Meiryo" panose="020B0604030504040204" pitchFamily="34" charset="-128"/>
              <a:cs typeface="Calibri" panose="020F0502020204030204" pitchFamily="34" charset="0"/>
            </a:endParaRPr>
          </a:p>
        </p:txBody>
      </p:sp>
      <p:cxnSp>
        <p:nvCxnSpPr>
          <p:cNvPr id="21" name="Straight Connector 20">
            <a:extLst>
              <a:ext uri="{FF2B5EF4-FFF2-40B4-BE49-F238E27FC236}">
                <a16:creationId xmlns:a16="http://schemas.microsoft.com/office/drawing/2014/main" id="{635BBE83-E744-3C10-F724-95EF9EEE5C78}"/>
              </a:ext>
            </a:extLst>
          </p:cNvPr>
          <p:cNvCxnSpPr>
            <a:cxnSpLocks/>
          </p:cNvCxnSpPr>
          <p:nvPr/>
        </p:nvCxnSpPr>
        <p:spPr>
          <a:xfrm>
            <a:off x="4576795" y="3705295"/>
            <a:ext cx="0" cy="109260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1E67515-8F91-DF94-5108-7FAC5BCC1FBA}"/>
              </a:ext>
            </a:extLst>
          </p:cNvPr>
          <p:cNvSpPr txBox="1"/>
          <p:nvPr/>
        </p:nvSpPr>
        <p:spPr>
          <a:xfrm>
            <a:off x="366713" y="1987696"/>
            <a:ext cx="6248681" cy="923330"/>
          </a:xfrm>
          <a:prstGeom prst="rect">
            <a:avLst/>
          </a:prstGeom>
          <a:noFill/>
        </p:spPr>
        <p:txBody>
          <a:bodyPr wrap="square" lIns="0" tIns="0" rIns="0" bIns="0" rtlCol="0">
            <a:spAutoFit/>
          </a:bodyPr>
          <a:lstStyle/>
          <a:p>
            <a:pPr rtl="0"/>
            <a:r>
              <a:rPr lang="ja-jp" sz="1200" dirty="0">
                <a:solidFill>
                  <a:schemeClr val="bg1"/>
                </a:solidFill>
                <a:ea typeface="Meiryo" panose="020B0604030504040204" pitchFamily="34" charset="-128"/>
              </a:rPr>
              <a:t>拘束と目標を設定して最適なソリューションを導き出し、アルゴリズムと機械学習を活用して設計の幅広い可能性を検討することができます。Autodesk Fusion などのジェネレーティブ デザイン ツールを使用すると、従来</a:t>
            </a:r>
            <a:r>
              <a:rPr lang="ja-JP" altLang="en-US" sz="1200" dirty="0">
                <a:solidFill>
                  <a:schemeClr val="bg1"/>
                </a:solidFill>
                <a:ea typeface="Meiryo" panose="020B0604030504040204" pitchFamily="34" charset="-128"/>
              </a:rPr>
              <a:t>の手法で</a:t>
            </a:r>
            <a:r>
              <a:rPr lang="ja-jp" sz="1200" dirty="0">
                <a:solidFill>
                  <a:schemeClr val="bg1"/>
                </a:solidFill>
                <a:ea typeface="Meiryo" panose="020B0604030504040204" pitchFamily="34" charset="-128"/>
              </a:rPr>
              <a:t>は思いつかな</a:t>
            </a:r>
            <a:r>
              <a:rPr lang="ja-JP" altLang="en-US" sz="1200" dirty="0">
                <a:solidFill>
                  <a:schemeClr val="bg1"/>
                </a:solidFill>
                <a:ea typeface="Meiryo" panose="020B0604030504040204" pitchFamily="34" charset="-128"/>
              </a:rPr>
              <a:t>いような</a:t>
            </a:r>
            <a:r>
              <a:rPr lang="ja-jp" sz="1200" dirty="0">
                <a:solidFill>
                  <a:schemeClr val="bg1"/>
                </a:solidFill>
                <a:ea typeface="Meiryo" panose="020B0604030504040204" pitchFamily="34" charset="-128"/>
              </a:rPr>
              <a:t>ユニークなデザインを生成し、シームレスに可能性を探求することができます。これにより、クリエイティブな</a:t>
            </a:r>
            <a:r>
              <a:rPr lang="ja-JP" altLang="en-US" sz="1200" dirty="0">
                <a:solidFill>
                  <a:schemeClr val="bg1"/>
                </a:solidFill>
                <a:ea typeface="Meiryo" panose="020B0604030504040204" pitchFamily="34" charset="-128"/>
              </a:rPr>
              <a:t>　</a:t>
            </a:r>
            <a:r>
              <a:rPr lang="ja-jp" sz="1200" dirty="0">
                <a:solidFill>
                  <a:schemeClr val="bg1"/>
                </a:solidFill>
                <a:ea typeface="Meiryo" panose="020B0604030504040204" pitchFamily="34" charset="-128"/>
              </a:rPr>
              <a:t>ソリューションを効率的に導き出すことができます。 </a:t>
            </a:r>
          </a:p>
        </p:txBody>
      </p:sp>
      <p:sp>
        <p:nvSpPr>
          <p:cNvPr id="18" name="Rectangle: Rounded Corners 17">
            <a:extLst>
              <a:ext uri="{FF2B5EF4-FFF2-40B4-BE49-F238E27FC236}">
                <a16:creationId xmlns:a16="http://schemas.microsoft.com/office/drawing/2014/main" id="{2E9DF8C0-DCC7-A920-FF80-0AC76720D6C3}"/>
              </a:ext>
            </a:extLst>
          </p:cNvPr>
          <p:cNvSpPr/>
          <p:nvPr/>
        </p:nvSpPr>
        <p:spPr>
          <a:xfrm>
            <a:off x="366713" y="3196889"/>
            <a:ext cx="4071935" cy="3385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a:ea typeface="Meiryo" panose="020B0604030504040204" pitchFamily="34" charset="-128"/>
              </a:rPr>
              <a:t>ChatGPT </a:t>
            </a:r>
          </a:p>
        </p:txBody>
      </p:sp>
      <p:sp>
        <p:nvSpPr>
          <p:cNvPr id="19" name="TextBox 18">
            <a:extLst>
              <a:ext uri="{FF2B5EF4-FFF2-40B4-BE49-F238E27FC236}">
                <a16:creationId xmlns:a16="http://schemas.microsoft.com/office/drawing/2014/main" id="{418C4004-2094-4011-23FB-33895A9A93FE}"/>
              </a:ext>
            </a:extLst>
          </p:cNvPr>
          <p:cNvSpPr txBox="1"/>
          <p:nvPr/>
        </p:nvSpPr>
        <p:spPr>
          <a:xfrm>
            <a:off x="376301" y="3705295"/>
            <a:ext cx="3944240" cy="118494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rtl="0">
              <a:spcAft>
                <a:spcPts val="600"/>
              </a:spcAft>
            </a:pPr>
            <a:r>
              <a:rPr lang="ja-jp" sz="1100" i="0">
                <a:effectLst/>
                <a:ea typeface="Meiryo" panose="020B0604030504040204" pitchFamily="34" charset="-128"/>
                <a:cs typeface="Calibri" panose="020F0502020204030204" pitchFamily="34" charset="0"/>
              </a:rPr>
              <a:t>OpenAI 社が開発した</a:t>
            </a:r>
            <a:r>
              <a:rPr lang="ja-jp" sz="1100">
                <a:ea typeface="Meiryo" panose="020B0604030504040204" pitchFamily="34" charset="-128"/>
                <a:cs typeface="+mn-lt"/>
              </a:rPr>
              <a:t>対話型の AI システムです。GPT（Generative Pre-Training Transformer: 事前トレーニングされたジェネレーティブ トランスフォーマー）モデルを搭載し、受け取った入力内容に基づいてテキストを人間のように理解したり、生成したりする機能を備えています。自然言語の優れた理解力を備え、さまざまなトピックにわたって多様な会話を行えます。 </a:t>
            </a:r>
          </a:p>
        </p:txBody>
      </p:sp>
      <p:sp>
        <p:nvSpPr>
          <p:cNvPr id="22" name="Rectangle: Rounded Corners 21">
            <a:extLst>
              <a:ext uri="{FF2B5EF4-FFF2-40B4-BE49-F238E27FC236}">
                <a16:creationId xmlns:a16="http://schemas.microsoft.com/office/drawing/2014/main" id="{6E3776F6-D3E5-694E-6303-498A1A51623E}"/>
              </a:ext>
            </a:extLst>
          </p:cNvPr>
          <p:cNvSpPr/>
          <p:nvPr/>
        </p:nvSpPr>
        <p:spPr>
          <a:xfrm>
            <a:off x="4705354" y="3196889"/>
            <a:ext cx="4071935" cy="3385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a:ea typeface="Meiryo" panose="020B0604030504040204" pitchFamily="34" charset="-128"/>
              </a:rPr>
              <a:t>DALL-E</a:t>
            </a:r>
          </a:p>
        </p:txBody>
      </p:sp>
    </p:spTree>
    <p:extLst>
      <p:ext uri="{BB962C8B-B14F-4D97-AF65-F5344CB8AC3E}">
        <p14:creationId xmlns:p14="http://schemas.microsoft.com/office/powerpoint/2010/main" val="1739414352"/>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C97A53A9-5E54-0775-3827-9967E926A5BF}"/>
              </a:ext>
            </a:extLst>
          </p:cNvPr>
          <p:cNvSpPr>
            <a:spLocks/>
          </p:cNvSpPr>
          <p:nvPr/>
        </p:nvSpPr>
        <p:spPr>
          <a:xfrm>
            <a:off x="364936" y="764332"/>
            <a:ext cx="3906651" cy="401563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pic>
        <p:nvPicPr>
          <p:cNvPr id="4" name="Picture Placeholder 37" descr="A picture containing light, lit, dark&#10;&#10;Description automatically generated">
            <a:extLst>
              <a:ext uri="{FF2B5EF4-FFF2-40B4-BE49-F238E27FC236}">
                <a16:creationId xmlns:a16="http://schemas.microsoft.com/office/drawing/2014/main" id="{B664A23D-82E1-BABC-372C-392BF51284F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5556" r="5556"/>
          <a:stretch/>
        </p:blipFill>
        <p:spPr>
          <a:xfrm>
            <a:off x="4571999" y="0"/>
            <a:ext cx="4572001" cy="5143500"/>
          </a:xfrm>
          <a:prstGeom prst="rect">
            <a:avLst/>
          </a:prstGeom>
          <a:solidFill>
            <a:schemeClr val="tx1"/>
          </a:solidFill>
        </p:spPr>
      </p:pic>
      <p:sp>
        <p:nvSpPr>
          <p:cNvPr id="6" name="Title 5">
            <a:extLst>
              <a:ext uri="{FF2B5EF4-FFF2-40B4-BE49-F238E27FC236}">
                <a16:creationId xmlns:a16="http://schemas.microsoft.com/office/drawing/2014/main" id="{405F8959-1C73-A3F8-363A-431202A20B0F}"/>
              </a:ext>
            </a:extLst>
          </p:cNvPr>
          <p:cNvSpPr>
            <a:spLocks noGrp="1"/>
          </p:cNvSpPr>
          <p:nvPr>
            <p:ph type="title"/>
          </p:nvPr>
        </p:nvSpPr>
        <p:spPr>
          <a:xfrm>
            <a:off x="1407549" y="583867"/>
            <a:ext cx="1821426" cy="341632"/>
          </a:xfrm>
          <a:solidFill>
            <a:schemeClr val="bg1"/>
          </a:solidFill>
        </p:spPr>
        <p:txBody>
          <a:bodyPr rtlCol="0"/>
          <a:lstStyle/>
          <a:p>
            <a:pPr algn="ctr" rtl="0"/>
            <a:r>
              <a:rPr lang="ja-jp" sz="2400">
                <a:ea typeface="Meiryo" panose="020B0604030504040204" pitchFamily="34" charset="-128"/>
              </a:rPr>
              <a:t>メリット</a:t>
            </a:r>
          </a:p>
        </p:txBody>
      </p:sp>
      <p:grpSp>
        <p:nvGrpSpPr>
          <p:cNvPr id="49" name="Group 48">
            <a:extLst>
              <a:ext uri="{FF2B5EF4-FFF2-40B4-BE49-F238E27FC236}">
                <a16:creationId xmlns:a16="http://schemas.microsoft.com/office/drawing/2014/main" id="{112800C2-5A30-4C1E-E6A8-58ADEDAF8426}"/>
              </a:ext>
            </a:extLst>
          </p:cNvPr>
          <p:cNvGrpSpPr/>
          <p:nvPr/>
        </p:nvGrpSpPr>
        <p:grpSpPr>
          <a:xfrm>
            <a:off x="568515" y="1102202"/>
            <a:ext cx="3378645" cy="184666"/>
            <a:chOff x="368490" y="1233697"/>
            <a:chExt cx="3378645" cy="184666"/>
          </a:xfrm>
        </p:grpSpPr>
        <p:sp>
          <p:nvSpPr>
            <p:cNvPr id="10" name="TextBox 9">
              <a:extLst>
                <a:ext uri="{FF2B5EF4-FFF2-40B4-BE49-F238E27FC236}">
                  <a16:creationId xmlns:a16="http://schemas.microsoft.com/office/drawing/2014/main" id="{BABF8A24-0A2C-17FA-1FC8-A2E84C988425}"/>
                </a:ext>
              </a:extLst>
            </p:cNvPr>
            <p:cNvSpPr txBox="1"/>
            <p:nvPr/>
          </p:nvSpPr>
          <p:spPr>
            <a:xfrm>
              <a:off x="692150" y="1233697"/>
              <a:ext cx="3054985" cy="184666"/>
            </a:xfrm>
            <a:prstGeom prst="rect">
              <a:avLst/>
            </a:prstGeom>
            <a:noFill/>
          </p:spPr>
          <p:txBody>
            <a:bodyPr wrap="square" lIns="0" tIns="0" rIns="0" bIns="0" rtlCol="0">
              <a:spAutoFit/>
            </a:bodyPr>
            <a:lstStyle/>
            <a:p>
              <a:pPr rtl="0"/>
              <a:r>
                <a:rPr lang="ja-jp" sz="1200">
                  <a:ea typeface="Meiryo" panose="020B0604030504040204" pitchFamily="34" charset="-128"/>
                </a:rPr>
                <a:t>テキストを人間のように理解、生成</a:t>
              </a:r>
            </a:p>
          </p:txBody>
        </p:sp>
        <p:grpSp>
          <p:nvGrpSpPr>
            <p:cNvPr id="11" name="Group 10">
              <a:extLst>
                <a:ext uri="{FF2B5EF4-FFF2-40B4-BE49-F238E27FC236}">
                  <a16:creationId xmlns:a16="http://schemas.microsoft.com/office/drawing/2014/main" id="{0FF3057E-4E1B-2F35-4686-BF65434BD4D7}"/>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12" name="Freeform 257">
                <a:extLst>
                  <a:ext uri="{FF2B5EF4-FFF2-40B4-BE49-F238E27FC236}">
                    <a16:creationId xmlns:a16="http://schemas.microsoft.com/office/drawing/2014/main" id="{754B2A32-1241-724F-4AA0-BC19CA62528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3" name="Freeform 258">
                <a:extLst>
                  <a:ext uri="{FF2B5EF4-FFF2-40B4-BE49-F238E27FC236}">
                    <a16:creationId xmlns:a16="http://schemas.microsoft.com/office/drawing/2014/main" id="{BD2FADFD-113E-7DE1-C5A9-9C00824AA2F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8" name="Group 47">
            <a:extLst>
              <a:ext uri="{FF2B5EF4-FFF2-40B4-BE49-F238E27FC236}">
                <a16:creationId xmlns:a16="http://schemas.microsoft.com/office/drawing/2014/main" id="{9AC33B6F-BBBF-7C93-0588-0A0FC17E9A35}"/>
              </a:ext>
            </a:extLst>
          </p:cNvPr>
          <p:cNvGrpSpPr/>
          <p:nvPr/>
        </p:nvGrpSpPr>
        <p:grpSpPr>
          <a:xfrm>
            <a:off x="568515" y="1574859"/>
            <a:ext cx="3377756" cy="184666"/>
            <a:chOff x="368490" y="1588000"/>
            <a:chExt cx="3377756" cy="184666"/>
          </a:xfrm>
        </p:grpSpPr>
        <p:sp>
          <p:nvSpPr>
            <p:cNvPr id="14" name="TextBox 13">
              <a:extLst>
                <a:ext uri="{FF2B5EF4-FFF2-40B4-BE49-F238E27FC236}">
                  <a16:creationId xmlns:a16="http://schemas.microsoft.com/office/drawing/2014/main" id="{FA05490C-6D10-EB38-6F0C-AEAAC76D576B}"/>
                </a:ext>
              </a:extLst>
            </p:cNvPr>
            <p:cNvSpPr txBox="1"/>
            <p:nvPr/>
          </p:nvSpPr>
          <p:spPr>
            <a:xfrm>
              <a:off x="692150" y="1588000"/>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コンテンツ作成</a:t>
              </a:r>
            </a:p>
          </p:txBody>
        </p:sp>
        <p:grpSp>
          <p:nvGrpSpPr>
            <p:cNvPr id="15" name="Group 14">
              <a:extLst>
                <a:ext uri="{FF2B5EF4-FFF2-40B4-BE49-F238E27FC236}">
                  <a16:creationId xmlns:a16="http://schemas.microsoft.com/office/drawing/2014/main" id="{27136D04-0C8D-63DC-89D1-0DC4F80A3F5E}"/>
                </a:ext>
              </a:extLst>
            </p:cNvPr>
            <p:cNvGrpSpPr>
              <a:grpSpLocks noChangeAspect="1"/>
            </p:cNvGrpSpPr>
            <p:nvPr/>
          </p:nvGrpSpPr>
          <p:grpSpPr>
            <a:xfrm rot="16200000">
              <a:off x="368324" y="1599483"/>
              <a:ext cx="162032" cy="161700"/>
              <a:chOff x="10787062" y="3548063"/>
              <a:chExt cx="27116087" cy="27060525"/>
            </a:xfrm>
            <a:solidFill>
              <a:schemeClr val="accent1"/>
            </a:solidFill>
          </p:grpSpPr>
          <p:sp>
            <p:nvSpPr>
              <p:cNvPr id="16" name="Freeform 257">
                <a:extLst>
                  <a:ext uri="{FF2B5EF4-FFF2-40B4-BE49-F238E27FC236}">
                    <a16:creationId xmlns:a16="http://schemas.microsoft.com/office/drawing/2014/main" id="{97A67B5E-06B4-8E2F-7A0C-247F12F98718}"/>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7" name="Freeform 258">
                <a:extLst>
                  <a:ext uri="{FF2B5EF4-FFF2-40B4-BE49-F238E27FC236}">
                    <a16:creationId xmlns:a16="http://schemas.microsoft.com/office/drawing/2014/main" id="{8745C46D-67CA-5242-A4B8-71F867533BCB}"/>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7" name="Group 46">
            <a:extLst>
              <a:ext uri="{FF2B5EF4-FFF2-40B4-BE49-F238E27FC236}">
                <a16:creationId xmlns:a16="http://schemas.microsoft.com/office/drawing/2014/main" id="{1AA35DB4-4616-D8A5-F542-C85F35989DF6}"/>
              </a:ext>
            </a:extLst>
          </p:cNvPr>
          <p:cNvGrpSpPr/>
          <p:nvPr/>
        </p:nvGrpSpPr>
        <p:grpSpPr>
          <a:xfrm>
            <a:off x="568515" y="2047516"/>
            <a:ext cx="3377756" cy="184666"/>
            <a:chOff x="368490" y="1942303"/>
            <a:chExt cx="3377756" cy="184666"/>
          </a:xfrm>
        </p:grpSpPr>
        <p:sp>
          <p:nvSpPr>
            <p:cNvPr id="18" name="TextBox 17">
              <a:extLst>
                <a:ext uri="{FF2B5EF4-FFF2-40B4-BE49-F238E27FC236}">
                  <a16:creationId xmlns:a16="http://schemas.microsoft.com/office/drawing/2014/main" id="{752CA5DC-69BE-58B8-8C3C-48101B694F5A}"/>
                </a:ext>
              </a:extLst>
            </p:cNvPr>
            <p:cNvSpPr txBox="1"/>
            <p:nvPr/>
          </p:nvSpPr>
          <p:spPr>
            <a:xfrm>
              <a:off x="692150" y="1942303"/>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創造力を強化 </a:t>
              </a:r>
            </a:p>
          </p:txBody>
        </p:sp>
        <p:grpSp>
          <p:nvGrpSpPr>
            <p:cNvPr id="19" name="Group 18">
              <a:extLst>
                <a:ext uri="{FF2B5EF4-FFF2-40B4-BE49-F238E27FC236}">
                  <a16:creationId xmlns:a16="http://schemas.microsoft.com/office/drawing/2014/main" id="{E5B0DA94-4291-1833-F61C-ACCA3A8C64AA}"/>
                </a:ext>
              </a:extLst>
            </p:cNvPr>
            <p:cNvGrpSpPr>
              <a:grpSpLocks noChangeAspect="1"/>
            </p:cNvGrpSpPr>
            <p:nvPr/>
          </p:nvGrpSpPr>
          <p:grpSpPr>
            <a:xfrm rot="16200000">
              <a:off x="368324" y="1953786"/>
              <a:ext cx="162032" cy="161700"/>
              <a:chOff x="10787062" y="3548063"/>
              <a:chExt cx="27116087" cy="27060525"/>
            </a:xfrm>
            <a:solidFill>
              <a:schemeClr val="accent1"/>
            </a:solidFill>
          </p:grpSpPr>
          <p:sp>
            <p:nvSpPr>
              <p:cNvPr id="20" name="Freeform 257">
                <a:extLst>
                  <a:ext uri="{FF2B5EF4-FFF2-40B4-BE49-F238E27FC236}">
                    <a16:creationId xmlns:a16="http://schemas.microsoft.com/office/drawing/2014/main" id="{50A2C495-C3F3-89A6-C7EE-2B3EFF4F9CC8}"/>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21" name="Freeform 258">
                <a:extLst>
                  <a:ext uri="{FF2B5EF4-FFF2-40B4-BE49-F238E27FC236}">
                    <a16:creationId xmlns:a16="http://schemas.microsoft.com/office/drawing/2014/main" id="{FBC0239E-58D2-0ECB-5807-D975E2305BC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6" name="Group 45">
            <a:extLst>
              <a:ext uri="{FF2B5EF4-FFF2-40B4-BE49-F238E27FC236}">
                <a16:creationId xmlns:a16="http://schemas.microsoft.com/office/drawing/2014/main" id="{9E6FE2B4-F1F4-EF5D-CFC7-B06168F16789}"/>
              </a:ext>
            </a:extLst>
          </p:cNvPr>
          <p:cNvGrpSpPr/>
          <p:nvPr/>
        </p:nvGrpSpPr>
        <p:grpSpPr>
          <a:xfrm>
            <a:off x="568515" y="2520173"/>
            <a:ext cx="3377756" cy="184666"/>
            <a:chOff x="368490" y="2296606"/>
            <a:chExt cx="3377756" cy="184666"/>
          </a:xfrm>
        </p:grpSpPr>
        <p:sp>
          <p:nvSpPr>
            <p:cNvPr id="22" name="TextBox 21">
              <a:extLst>
                <a:ext uri="{FF2B5EF4-FFF2-40B4-BE49-F238E27FC236}">
                  <a16:creationId xmlns:a16="http://schemas.microsoft.com/office/drawing/2014/main" id="{D4400A2F-9728-49DF-5F4B-107067BAC0A4}"/>
                </a:ext>
              </a:extLst>
            </p:cNvPr>
            <p:cNvSpPr txBox="1"/>
            <p:nvPr/>
          </p:nvSpPr>
          <p:spPr>
            <a:xfrm>
              <a:off x="692150" y="2296606"/>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効率性と汎用性 </a:t>
              </a:r>
            </a:p>
          </p:txBody>
        </p:sp>
        <p:grpSp>
          <p:nvGrpSpPr>
            <p:cNvPr id="23" name="Group 22">
              <a:extLst>
                <a:ext uri="{FF2B5EF4-FFF2-40B4-BE49-F238E27FC236}">
                  <a16:creationId xmlns:a16="http://schemas.microsoft.com/office/drawing/2014/main" id="{9A8C9DF8-3603-0312-1F56-237BC607C8D5}"/>
                </a:ext>
              </a:extLst>
            </p:cNvPr>
            <p:cNvGrpSpPr>
              <a:grpSpLocks noChangeAspect="1"/>
            </p:cNvGrpSpPr>
            <p:nvPr/>
          </p:nvGrpSpPr>
          <p:grpSpPr>
            <a:xfrm rot="16200000">
              <a:off x="368324" y="2308089"/>
              <a:ext cx="162032" cy="161700"/>
              <a:chOff x="10787062" y="3548063"/>
              <a:chExt cx="27116087" cy="27060525"/>
            </a:xfrm>
            <a:solidFill>
              <a:schemeClr val="accent1"/>
            </a:solidFill>
          </p:grpSpPr>
          <p:sp>
            <p:nvSpPr>
              <p:cNvPr id="24" name="Freeform 257">
                <a:extLst>
                  <a:ext uri="{FF2B5EF4-FFF2-40B4-BE49-F238E27FC236}">
                    <a16:creationId xmlns:a16="http://schemas.microsoft.com/office/drawing/2014/main" id="{5505093C-61BB-FED3-0D43-BE5680DB76E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25" name="Freeform 258">
                <a:extLst>
                  <a:ext uri="{FF2B5EF4-FFF2-40B4-BE49-F238E27FC236}">
                    <a16:creationId xmlns:a16="http://schemas.microsoft.com/office/drawing/2014/main" id="{24295F18-A97A-2DCB-AF86-1B1406A7C15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5" name="Group 44">
            <a:extLst>
              <a:ext uri="{FF2B5EF4-FFF2-40B4-BE49-F238E27FC236}">
                <a16:creationId xmlns:a16="http://schemas.microsoft.com/office/drawing/2014/main" id="{04005466-38B7-E424-95EA-9681078971BE}"/>
              </a:ext>
            </a:extLst>
          </p:cNvPr>
          <p:cNvGrpSpPr/>
          <p:nvPr/>
        </p:nvGrpSpPr>
        <p:grpSpPr>
          <a:xfrm>
            <a:off x="568515" y="2992830"/>
            <a:ext cx="3377756" cy="184666"/>
            <a:chOff x="368490" y="2650909"/>
            <a:chExt cx="3377756" cy="184666"/>
          </a:xfrm>
        </p:grpSpPr>
        <p:sp>
          <p:nvSpPr>
            <p:cNvPr id="26" name="TextBox 25">
              <a:extLst>
                <a:ext uri="{FF2B5EF4-FFF2-40B4-BE49-F238E27FC236}">
                  <a16:creationId xmlns:a16="http://schemas.microsoft.com/office/drawing/2014/main" id="{E8028608-09CF-8C5E-3CFB-9E292D8ECDD8}"/>
                </a:ext>
              </a:extLst>
            </p:cNvPr>
            <p:cNvSpPr txBox="1"/>
            <p:nvPr/>
          </p:nvSpPr>
          <p:spPr>
            <a:xfrm>
              <a:off x="692150" y="2650909"/>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データ解析</a:t>
              </a:r>
            </a:p>
          </p:txBody>
        </p:sp>
        <p:grpSp>
          <p:nvGrpSpPr>
            <p:cNvPr id="27" name="Group 26">
              <a:extLst>
                <a:ext uri="{FF2B5EF4-FFF2-40B4-BE49-F238E27FC236}">
                  <a16:creationId xmlns:a16="http://schemas.microsoft.com/office/drawing/2014/main" id="{FBECB789-1699-C252-D21B-24CB8E7E2F4D}"/>
                </a:ext>
              </a:extLst>
            </p:cNvPr>
            <p:cNvGrpSpPr>
              <a:grpSpLocks noChangeAspect="1"/>
            </p:cNvGrpSpPr>
            <p:nvPr/>
          </p:nvGrpSpPr>
          <p:grpSpPr>
            <a:xfrm rot="16200000">
              <a:off x="368324" y="2662392"/>
              <a:ext cx="162032" cy="161700"/>
              <a:chOff x="10787062" y="3548063"/>
              <a:chExt cx="27116087" cy="27060525"/>
            </a:xfrm>
            <a:solidFill>
              <a:schemeClr val="accent1"/>
            </a:solidFill>
          </p:grpSpPr>
          <p:sp>
            <p:nvSpPr>
              <p:cNvPr id="28" name="Freeform 257">
                <a:extLst>
                  <a:ext uri="{FF2B5EF4-FFF2-40B4-BE49-F238E27FC236}">
                    <a16:creationId xmlns:a16="http://schemas.microsoft.com/office/drawing/2014/main" id="{188F294F-3BA0-4B55-D5F4-E9A8ADFBEA2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29" name="Freeform 258">
                <a:extLst>
                  <a:ext uri="{FF2B5EF4-FFF2-40B4-BE49-F238E27FC236}">
                    <a16:creationId xmlns:a16="http://schemas.microsoft.com/office/drawing/2014/main" id="{2C52525A-BCC9-986B-6566-C59F3D964D8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4" name="Group 43">
            <a:extLst>
              <a:ext uri="{FF2B5EF4-FFF2-40B4-BE49-F238E27FC236}">
                <a16:creationId xmlns:a16="http://schemas.microsoft.com/office/drawing/2014/main" id="{2D4CEAF0-C2FA-6464-87BE-12568547A91F}"/>
              </a:ext>
            </a:extLst>
          </p:cNvPr>
          <p:cNvGrpSpPr/>
          <p:nvPr/>
        </p:nvGrpSpPr>
        <p:grpSpPr>
          <a:xfrm>
            <a:off x="568515" y="3465487"/>
            <a:ext cx="3377756" cy="184666"/>
            <a:chOff x="368490" y="3005212"/>
            <a:chExt cx="3377756" cy="184666"/>
          </a:xfrm>
        </p:grpSpPr>
        <p:sp>
          <p:nvSpPr>
            <p:cNvPr id="30" name="TextBox 29">
              <a:extLst>
                <a:ext uri="{FF2B5EF4-FFF2-40B4-BE49-F238E27FC236}">
                  <a16:creationId xmlns:a16="http://schemas.microsoft.com/office/drawing/2014/main" id="{19707940-3CC0-BE09-08A6-551DD4AC5FA1}"/>
                </a:ext>
              </a:extLst>
            </p:cNvPr>
            <p:cNvSpPr txBox="1"/>
            <p:nvPr/>
          </p:nvSpPr>
          <p:spPr>
            <a:xfrm>
              <a:off x="692150" y="3005212"/>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カスタマー サポート</a:t>
              </a:r>
            </a:p>
          </p:txBody>
        </p:sp>
        <p:grpSp>
          <p:nvGrpSpPr>
            <p:cNvPr id="31" name="Group 30">
              <a:extLst>
                <a:ext uri="{FF2B5EF4-FFF2-40B4-BE49-F238E27FC236}">
                  <a16:creationId xmlns:a16="http://schemas.microsoft.com/office/drawing/2014/main" id="{9249CC48-2899-5520-1B61-055B6CA1252C}"/>
                </a:ext>
              </a:extLst>
            </p:cNvPr>
            <p:cNvGrpSpPr>
              <a:grpSpLocks noChangeAspect="1"/>
            </p:cNvGrpSpPr>
            <p:nvPr/>
          </p:nvGrpSpPr>
          <p:grpSpPr>
            <a:xfrm rot="16200000">
              <a:off x="368324" y="3016695"/>
              <a:ext cx="162032" cy="161700"/>
              <a:chOff x="10787062" y="3548063"/>
              <a:chExt cx="27116087" cy="27060525"/>
            </a:xfrm>
            <a:solidFill>
              <a:schemeClr val="accent1"/>
            </a:solidFill>
          </p:grpSpPr>
          <p:sp>
            <p:nvSpPr>
              <p:cNvPr id="32" name="Freeform 257">
                <a:extLst>
                  <a:ext uri="{FF2B5EF4-FFF2-40B4-BE49-F238E27FC236}">
                    <a16:creationId xmlns:a16="http://schemas.microsoft.com/office/drawing/2014/main" id="{B11BC141-C451-6286-A7DC-FB3873ECE34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33" name="Freeform 258">
                <a:extLst>
                  <a:ext uri="{FF2B5EF4-FFF2-40B4-BE49-F238E27FC236}">
                    <a16:creationId xmlns:a16="http://schemas.microsoft.com/office/drawing/2014/main" id="{7156A3CE-2BDE-4ACD-F776-3E74BF13101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3" name="Group 42">
            <a:extLst>
              <a:ext uri="{FF2B5EF4-FFF2-40B4-BE49-F238E27FC236}">
                <a16:creationId xmlns:a16="http://schemas.microsoft.com/office/drawing/2014/main" id="{391F7FED-F40C-3383-23EF-0854D3D0F193}"/>
              </a:ext>
            </a:extLst>
          </p:cNvPr>
          <p:cNvGrpSpPr/>
          <p:nvPr/>
        </p:nvGrpSpPr>
        <p:grpSpPr>
          <a:xfrm>
            <a:off x="568515" y="3938144"/>
            <a:ext cx="3377756" cy="184666"/>
            <a:chOff x="368490" y="3359515"/>
            <a:chExt cx="3377756" cy="184666"/>
          </a:xfrm>
        </p:grpSpPr>
        <p:sp>
          <p:nvSpPr>
            <p:cNvPr id="34" name="TextBox 33">
              <a:extLst>
                <a:ext uri="{FF2B5EF4-FFF2-40B4-BE49-F238E27FC236}">
                  <a16:creationId xmlns:a16="http://schemas.microsoft.com/office/drawing/2014/main" id="{BC9F2567-52BF-ADA5-50B5-08608733F349}"/>
                </a:ext>
              </a:extLst>
            </p:cNvPr>
            <p:cNvSpPr txBox="1"/>
            <p:nvPr/>
          </p:nvSpPr>
          <p:spPr>
            <a:xfrm>
              <a:off x="692150" y="3359515"/>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言語の翻訳</a:t>
              </a:r>
            </a:p>
          </p:txBody>
        </p:sp>
        <p:grpSp>
          <p:nvGrpSpPr>
            <p:cNvPr id="35" name="Group 34">
              <a:extLst>
                <a:ext uri="{FF2B5EF4-FFF2-40B4-BE49-F238E27FC236}">
                  <a16:creationId xmlns:a16="http://schemas.microsoft.com/office/drawing/2014/main" id="{02C1E0EA-B624-6809-6B45-7E6F650749D4}"/>
                </a:ext>
              </a:extLst>
            </p:cNvPr>
            <p:cNvGrpSpPr>
              <a:grpSpLocks noChangeAspect="1"/>
            </p:cNvGrpSpPr>
            <p:nvPr/>
          </p:nvGrpSpPr>
          <p:grpSpPr>
            <a:xfrm rot="16200000">
              <a:off x="368324" y="3370998"/>
              <a:ext cx="162032" cy="161700"/>
              <a:chOff x="10787062" y="3548063"/>
              <a:chExt cx="27116087" cy="27060525"/>
            </a:xfrm>
            <a:solidFill>
              <a:schemeClr val="accent1"/>
            </a:solidFill>
          </p:grpSpPr>
          <p:sp>
            <p:nvSpPr>
              <p:cNvPr id="36" name="Freeform 257">
                <a:extLst>
                  <a:ext uri="{FF2B5EF4-FFF2-40B4-BE49-F238E27FC236}">
                    <a16:creationId xmlns:a16="http://schemas.microsoft.com/office/drawing/2014/main" id="{E1CBC815-2312-75B0-5472-DEC3B6E68AA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37" name="Freeform 258">
                <a:extLst>
                  <a:ext uri="{FF2B5EF4-FFF2-40B4-BE49-F238E27FC236}">
                    <a16:creationId xmlns:a16="http://schemas.microsoft.com/office/drawing/2014/main" id="{13EB974E-C88E-9292-20E4-42B0A9B02CD5}"/>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grpSp>
        <p:nvGrpSpPr>
          <p:cNvPr id="42" name="Group 41">
            <a:extLst>
              <a:ext uri="{FF2B5EF4-FFF2-40B4-BE49-F238E27FC236}">
                <a16:creationId xmlns:a16="http://schemas.microsoft.com/office/drawing/2014/main" id="{0B1E0915-B96B-C1CE-FC5F-285954CA46D2}"/>
              </a:ext>
            </a:extLst>
          </p:cNvPr>
          <p:cNvGrpSpPr/>
          <p:nvPr/>
        </p:nvGrpSpPr>
        <p:grpSpPr>
          <a:xfrm>
            <a:off x="568515" y="4410804"/>
            <a:ext cx="3377756" cy="184666"/>
            <a:chOff x="368490" y="3713820"/>
            <a:chExt cx="3377756" cy="184666"/>
          </a:xfrm>
        </p:grpSpPr>
        <p:sp>
          <p:nvSpPr>
            <p:cNvPr id="38" name="TextBox 37">
              <a:extLst>
                <a:ext uri="{FF2B5EF4-FFF2-40B4-BE49-F238E27FC236}">
                  <a16:creationId xmlns:a16="http://schemas.microsoft.com/office/drawing/2014/main" id="{EFDAC895-27A6-FAE6-0413-750F0C18DCD9}"/>
                </a:ext>
              </a:extLst>
            </p:cNvPr>
            <p:cNvSpPr txBox="1"/>
            <p:nvPr/>
          </p:nvSpPr>
          <p:spPr>
            <a:xfrm>
              <a:off x="692150" y="3713820"/>
              <a:ext cx="3054096" cy="184666"/>
            </a:xfrm>
            <a:prstGeom prst="rect">
              <a:avLst/>
            </a:prstGeom>
            <a:noFill/>
          </p:spPr>
          <p:txBody>
            <a:bodyPr wrap="square" lIns="0" tIns="0" rIns="0" bIns="0" rtlCol="0">
              <a:spAutoFit/>
            </a:bodyPr>
            <a:lstStyle/>
            <a:p>
              <a:pPr rtl="0"/>
              <a:r>
                <a:rPr lang="ja-jp" sz="1200">
                  <a:ea typeface="Meiryo" panose="020B0604030504040204" pitchFamily="34" charset="-128"/>
                </a:rPr>
                <a:t>カスタマイズ</a:t>
              </a:r>
            </a:p>
          </p:txBody>
        </p:sp>
        <p:grpSp>
          <p:nvGrpSpPr>
            <p:cNvPr id="39" name="Group 38">
              <a:extLst>
                <a:ext uri="{FF2B5EF4-FFF2-40B4-BE49-F238E27FC236}">
                  <a16:creationId xmlns:a16="http://schemas.microsoft.com/office/drawing/2014/main" id="{A8235A81-68E6-AED2-6CC7-EF356B99B7F1}"/>
                </a:ext>
              </a:extLst>
            </p:cNvPr>
            <p:cNvGrpSpPr>
              <a:grpSpLocks noChangeAspect="1"/>
            </p:cNvGrpSpPr>
            <p:nvPr/>
          </p:nvGrpSpPr>
          <p:grpSpPr>
            <a:xfrm rot="16200000">
              <a:off x="368324" y="3725303"/>
              <a:ext cx="162032" cy="161700"/>
              <a:chOff x="10787062" y="3548063"/>
              <a:chExt cx="27116087" cy="27060525"/>
            </a:xfrm>
            <a:solidFill>
              <a:schemeClr val="accent1"/>
            </a:solidFill>
          </p:grpSpPr>
          <p:sp>
            <p:nvSpPr>
              <p:cNvPr id="40" name="Freeform 257">
                <a:extLst>
                  <a:ext uri="{FF2B5EF4-FFF2-40B4-BE49-F238E27FC236}">
                    <a16:creationId xmlns:a16="http://schemas.microsoft.com/office/drawing/2014/main" id="{AAC235D0-F260-3DFB-857E-6832A57A2BF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41" name="Freeform 258">
                <a:extLst>
                  <a:ext uri="{FF2B5EF4-FFF2-40B4-BE49-F238E27FC236}">
                    <a16:creationId xmlns:a16="http://schemas.microsoft.com/office/drawing/2014/main" id="{0303877C-420C-7711-640D-D532980CD1F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grpSp>
      <p:cxnSp>
        <p:nvCxnSpPr>
          <p:cNvPr id="50" name="Straight Connector 49">
            <a:extLst>
              <a:ext uri="{FF2B5EF4-FFF2-40B4-BE49-F238E27FC236}">
                <a16:creationId xmlns:a16="http://schemas.microsoft.com/office/drawing/2014/main" id="{CEE9DCAD-DF4F-1D4D-4103-861746D4B460}"/>
              </a:ext>
            </a:extLst>
          </p:cNvPr>
          <p:cNvCxnSpPr>
            <a:cxnSpLocks/>
          </p:cNvCxnSpPr>
          <p:nvPr/>
        </p:nvCxnSpPr>
        <p:spPr>
          <a:xfrm flipH="1">
            <a:off x="580795" y="1430863"/>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60B2E8E-88EE-8E78-CBF9-B792A088B93E}"/>
              </a:ext>
            </a:extLst>
          </p:cNvPr>
          <p:cNvCxnSpPr>
            <a:cxnSpLocks/>
          </p:cNvCxnSpPr>
          <p:nvPr/>
        </p:nvCxnSpPr>
        <p:spPr>
          <a:xfrm flipH="1">
            <a:off x="579213" y="1903520"/>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C78080C-1626-7665-BCC8-4D109AE219AA}"/>
              </a:ext>
            </a:extLst>
          </p:cNvPr>
          <p:cNvCxnSpPr>
            <a:cxnSpLocks/>
          </p:cNvCxnSpPr>
          <p:nvPr/>
        </p:nvCxnSpPr>
        <p:spPr>
          <a:xfrm flipH="1">
            <a:off x="577632" y="2376177"/>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42C93A-D011-65D4-E130-22DD63024C93}"/>
              </a:ext>
            </a:extLst>
          </p:cNvPr>
          <p:cNvCxnSpPr>
            <a:cxnSpLocks/>
          </p:cNvCxnSpPr>
          <p:nvPr/>
        </p:nvCxnSpPr>
        <p:spPr>
          <a:xfrm flipH="1">
            <a:off x="577632" y="2848834"/>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94B950B-79B3-26DC-5C86-F3365EE3C1DD}"/>
              </a:ext>
            </a:extLst>
          </p:cNvPr>
          <p:cNvCxnSpPr>
            <a:cxnSpLocks/>
          </p:cNvCxnSpPr>
          <p:nvPr/>
        </p:nvCxnSpPr>
        <p:spPr>
          <a:xfrm flipH="1">
            <a:off x="577632" y="3321491"/>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9CF2826-6E33-E526-DE14-ADC6FAF59BC7}"/>
              </a:ext>
            </a:extLst>
          </p:cNvPr>
          <p:cNvCxnSpPr>
            <a:cxnSpLocks/>
          </p:cNvCxnSpPr>
          <p:nvPr/>
        </p:nvCxnSpPr>
        <p:spPr>
          <a:xfrm flipH="1">
            <a:off x="577632" y="3794148"/>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827DC5E-E637-1F03-3894-FFEA762CC4B4}"/>
              </a:ext>
            </a:extLst>
          </p:cNvPr>
          <p:cNvCxnSpPr>
            <a:cxnSpLocks/>
          </p:cNvCxnSpPr>
          <p:nvPr/>
        </p:nvCxnSpPr>
        <p:spPr>
          <a:xfrm flipH="1">
            <a:off x="577632" y="4266805"/>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09E97EE3-4523-E70B-5D17-E96D40D95AF2}"/>
              </a:ext>
            </a:extLst>
          </p:cNvPr>
          <p:cNvSpPr>
            <a:spLocks/>
          </p:cNvSpPr>
          <p:nvPr/>
        </p:nvSpPr>
        <p:spPr>
          <a:xfrm>
            <a:off x="4872413" y="764332"/>
            <a:ext cx="3906651" cy="401563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solidFill>
                <a:schemeClr val="bg1"/>
              </a:solidFill>
              <a:ea typeface="Meiryo" panose="020B0604030504040204" pitchFamily="34" charset="-128"/>
            </a:endParaRPr>
          </a:p>
        </p:txBody>
      </p:sp>
      <p:sp>
        <p:nvSpPr>
          <p:cNvPr id="109" name="Title 5">
            <a:extLst>
              <a:ext uri="{FF2B5EF4-FFF2-40B4-BE49-F238E27FC236}">
                <a16:creationId xmlns:a16="http://schemas.microsoft.com/office/drawing/2014/main" id="{8974BE43-1D14-8E91-B9D6-34EF311CE0BD}"/>
              </a:ext>
            </a:extLst>
          </p:cNvPr>
          <p:cNvSpPr txBox="1">
            <a:spLocks/>
          </p:cNvSpPr>
          <p:nvPr/>
        </p:nvSpPr>
        <p:spPr>
          <a:xfrm>
            <a:off x="5915026" y="583867"/>
            <a:ext cx="1821426" cy="341632"/>
          </a:xfrm>
          <a:prstGeom prst="rect">
            <a:avLst/>
          </a:prstGeom>
          <a:solidFill>
            <a:schemeClr val="tx1"/>
          </a:solidFill>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algn="ctr" rtl="0"/>
            <a:r>
              <a:rPr lang="ja-jp" sz="2400">
                <a:solidFill>
                  <a:schemeClr val="bg1"/>
                </a:solidFill>
                <a:ea typeface="Meiryo" panose="020B0604030504040204" pitchFamily="34" charset="-128"/>
              </a:rPr>
              <a:t>リスク</a:t>
            </a:r>
          </a:p>
        </p:txBody>
      </p:sp>
      <p:grpSp>
        <p:nvGrpSpPr>
          <p:cNvPr id="110" name="Group 109">
            <a:extLst>
              <a:ext uri="{FF2B5EF4-FFF2-40B4-BE49-F238E27FC236}">
                <a16:creationId xmlns:a16="http://schemas.microsoft.com/office/drawing/2014/main" id="{7E026387-102D-48D8-267B-41CB09AFD482}"/>
              </a:ext>
            </a:extLst>
          </p:cNvPr>
          <p:cNvGrpSpPr/>
          <p:nvPr/>
        </p:nvGrpSpPr>
        <p:grpSpPr>
          <a:xfrm>
            <a:off x="5080550" y="1102202"/>
            <a:ext cx="3378645" cy="184666"/>
            <a:chOff x="368490" y="1233697"/>
            <a:chExt cx="3378645" cy="184666"/>
          </a:xfrm>
        </p:grpSpPr>
        <p:sp>
          <p:nvSpPr>
            <p:cNvPr id="111" name="TextBox 110">
              <a:extLst>
                <a:ext uri="{FF2B5EF4-FFF2-40B4-BE49-F238E27FC236}">
                  <a16:creationId xmlns:a16="http://schemas.microsoft.com/office/drawing/2014/main" id="{277364D5-0F85-7567-6361-10AB3E5CA3F6}"/>
                </a:ext>
              </a:extLst>
            </p:cNvPr>
            <p:cNvSpPr txBox="1"/>
            <p:nvPr/>
          </p:nvSpPr>
          <p:spPr>
            <a:xfrm>
              <a:off x="692150" y="1233697"/>
              <a:ext cx="3054985" cy="184666"/>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高精度</a:t>
              </a:r>
            </a:p>
          </p:txBody>
        </p:sp>
        <p:grpSp>
          <p:nvGrpSpPr>
            <p:cNvPr id="112" name="Group 111">
              <a:extLst>
                <a:ext uri="{FF2B5EF4-FFF2-40B4-BE49-F238E27FC236}">
                  <a16:creationId xmlns:a16="http://schemas.microsoft.com/office/drawing/2014/main" id="{28633880-9D0F-81AA-6066-B7C5AAA6680F}"/>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113" name="Freeform 257">
                <a:extLst>
                  <a:ext uri="{FF2B5EF4-FFF2-40B4-BE49-F238E27FC236}">
                    <a16:creationId xmlns:a16="http://schemas.microsoft.com/office/drawing/2014/main" id="{3ABC54E7-119C-E796-7D94-3568AF147AD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sp>
            <p:nvSpPr>
              <p:cNvPr id="114" name="Freeform 258">
                <a:extLst>
                  <a:ext uri="{FF2B5EF4-FFF2-40B4-BE49-F238E27FC236}">
                    <a16:creationId xmlns:a16="http://schemas.microsoft.com/office/drawing/2014/main" id="{9F9693DF-9194-F498-3448-608C3B54531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grpSp>
      </p:grpSp>
      <p:grpSp>
        <p:nvGrpSpPr>
          <p:cNvPr id="115" name="Group 114">
            <a:extLst>
              <a:ext uri="{FF2B5EF4-FFF2-40B4-BE49-F238E27FC236}">
                <a16:creationId xmlns:a16="http://schemas.microsoft.com/office/drawing/2014/main" id="{4CE9E422-FF46-4690-64C3-8221A36F654E}"/>
              </a:ext>
            </a:extLst>
          </p:cNvPr>
          <p:cNvGrpSpPr/>
          <p:nvPr/>
        </p:nvGrpSpPr>
        <p:grpSpPr>
          <a:xfrm>
            <a:off x="5080550" y="1634125"/>
            <a:ext cx="3377756" cy="184666"/>
            <a:chOff x="368490" y="1588000"/>
            <a:chExt cx="3377756" cy="184666"/>
          </a:xfrm>
        </p:grpSpPr>
        <p:sp>
          <p:nvSpPr>
            <p:cNvPr id="116" name="TextBox 115">
              <a:extLst>
                <a:ext uri="{FF2B5EF4-FFF2-40B4-BE49-F238E27FC236}">
                  <a16:creationId xmlns:a16="http://schemas.microsoft.com/office/drawing/2014/main" id="{653EC224-0070-9B32-EC42-F80100BFFB52}"/>
                </a:ext>
              </a:extLst>
            </p:cNvPr>
            <p:cNvSpPr txBox="1"/>
            <p:nvPr/>
          </p:nvSpPr>
          <p:spPr>
            <a:xfrm>
              <a:off x="692150" y="1588000"/>
              <a:ext cx="3054096" cy="184666"/>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バイアス（偏り）のかかった出力</a:t>
              </a:r>
            </a:p>
          </p:txBody>
        </p:sp>
        <p:grpSp>
          <p:nvGrpSpPr>
            <p:cNvPr id="117" name="Group 116">
              <a:extLst>
                <a:ext uri="{FF2B5EF4-FFF2-40B4-BE49-F238E27FC236}">
                  <a16:creationId xmlns:a16="http://schemas.microsoft.com/office/drawing/2014/main" id="{DC3D6459-3DEE-C7B1-0BBC-977E88FC9F24}"/>
                </a:ext>
              </a:extLst>
            </p:cNvPr>
            <p:cNvGrpSpPr>
              <a:grpSpLocks noChangeAspect="1"/>
            </p:cNvGrpSpPr>
            <p:nvPr/>
          </p:nvGrpSpPr>
          <p:grpSpPr>
            <a:xfrm rot="16200000">
              <a:off x="368324" y="1599483"/>
              <a:ext cx="162032" cy="161700"/>
              <a:chOff x="10787062" y="3548063"/>
              <a:chExt cx="27116087" cy="27060525"/>
            </a:xfrm>
            <a:solidFill>
              <a:schemeClr val="accent1"/>
            </a:solidFill>
          </p:grpSpPr>
          <p:sp>
            <p:nvSpPr>
              <p:cNvPr id="118" name="Freeform 257">
                <a:extLst>
                  <a:ext uri="{FF2B5EF4-FFF2-40B4-BE49-F238E27FC236}">
                    <a16:creationId xmlns:a16="http://schemas.microsoft.com/office/drawing/2014/main" id="{6625FCC4-2101-0B23-AE80-2627D327C86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sp>
            <p:nvSpPr>
              <p:cNvPr id="119" name="Freeform 258">
                <a:extLst>
                  <a:ext uri="{FF2B5EF4-FFF2-40B4-BE49-F238E27FC236}">
                    <a16:creationId xmlns:a16="http://schemas.microsoft.com/office/drawing/2014/main" id="{762776BC-7218-DFCB-2201-6D7E3B02E09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grpSp>
      </p:grpSp>
      <p:grpSp>
        <p:nvGrpSpPr>
          <p:cNvPr id="120" name="Group 119">
            <a:extLst>
              <a:ext uri="{FF2B5EF4-FFF2-40B4-BE49-F238E27FC236}">
                <a16:creationId xmlns:a16="http://schemas.microsoft.com/office/drawing/2014/main" id="{7BBE3BC1-2A21-9281-2E32-54533C4203E9}"/>
              </a:ext>
            </a:extLst>
          </p:cNvPr>
          <p:cNvGrpSpPr/>
          <p:nvPr/>
        </p:nvGrpSpPr>
        <p:grpSpPr>
          <a:xfrm>
            <a:off x="5080550" y="2166048"/>
            <a:ext cx="3377756" cy="184666"/>
            <a:chOff x="368490" y="1942303"/>
            <a:chExt cx="3377756" cy="184666"/>
          </a:xfrm>
        </p:grpSpPr>
        <p:sp>
          <p:nvSpPr>
            <p:cNvPr id="121" name="TextBox 120">
              <a:extLst>
                <a:ext uri="{FF2B5EF4-FFF2-40B4-BE49-F238E27FC236}">
                  <a16:creationId xmlns:a16="http://schemas.microsoft.com/office/drawing/2014/main" id="{86826BCF-9544-2DB6-795F-81BD04C049C8}"/>
                </a:ext>
              </a:extLst>
            </p:cNvPr>
            <p:cNvSpPr txBox="1"/>
            <p:nvPr/>
          </p:nvSpPr>
          <p:spPr>
            <a:xfrm>
              <a:off x="692150" y="1942303"/>
              <a:ext cx="3054096" cy="184666"/>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プライバシー</a:t>
              </a:r>
            </a:p>
          </p:txBody>
        </p:sp>
        <p:grpSp>
          <p:nvGrpSpPr>
            <p:cNvPr id="122" name="Group 121">
              <a:extLst>
                <a:ext uri="{FF2B5EF4-FFF2-40B4-BE49-F238E27FC236}">
                  <a16:creationId xmlns:a16="http://schemas.microsoft.com/office/drawing/2014/main" id="{EFA89EEA-6890-1897-0889-DF5A6D361200}"/>
                </a:ext>
              </a:extLst>
            </p:cNvPr>
            <p:cNvGrpSpPr>
              <a:grpSpLocks noChangeAspect="1"/>
            </p:cNvGrpSpPr>
            <p:nvPr/>
          </p:nvGrpSpPr>
          <p:grpSpPr>
            <a:xfrm rot="16200000">
              <a:off x="368324" y="1953786"/>
              <a:ext cx="162032" cy="161700"/>
              <a:chOff x="10787062" y="3548063"/>
              <a:chExt cx="27116087" cy="27060525"/>
            </a:xfrm>
            <a:solidFill>
              <a:schemeClr val="accent1"/>
            </a:solidFill>
          </p:grpSpPr>
          <p:sp>
            <p:nvSpPr>
              <p:cNvPr id="123" name="Freeform 257">
                <a:extLst>
                  <a:ext uri="{FF2B5EF4-FFF2-40B4-BE49-F238E27FC236}">
                    <a16:creationId xmlns:a16="http://schemas.microsoft.com/office/drawing/2014/main" id="{34D4EB74-D955-6C9F-478B-361B98AEAB07}"/>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sp>
            <p:nvSpPr>
              <p:cNvPr id="124" name="Freeform 258">
                <a:extLst>
                  <a:ext uri="{FF2B5EF4-FFF2-40B4-BE49-F238E27FC236}">
                    <a16:creationId xmlns:a16="http://schemas.microsoft.com/office/drawing/2014/main" id="{0DECE90D-D33D-47B5-FEBF-3792032607D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grpSp>
      </p:grpSp>
      <p:grpSp>
        <p:nvGrpSpPr>
          <p:cNvPr id="125" name="Group 124">
            <a:extLst>
              <a:ext uri="{FF2B5EF4-FFF2-40B4-BE49-F238E27FC236}">
                <a16:creationId xmlns:a16="http://schemas.microsoft.com/office/drawing/2014/main" id="{9035C8CE-386F-57E3-8985-A4BB06EBA3BD}"/>
              </a:ext>
            </a:extLst>
          </p:cNvPr>
          <p:cNvGrpSpPr/>
          <p:nvPr/>
        </p:nvGrpSpPr>
        <p:grpSpPr>
          <a:xfrm>
            <a:off x="5080550" y="2697971"/>
            <a:ext cx="3377756" cy="184666"/>
            <a:chOff x="368490" y="2296606"/>
            <a:chExt cx="3377756" cy="184666"/>
          </a:xfrm>
        </p:grpSpPr>
        <p:sp>
          <p:nvSpPr>
            <p:cNvPr id="126" name="TextBox 125">
              <a:extLst>
                <a:ext uri="{FF2B5EF4-FFF2-40B4-BE49-F238E27FC236}">
                  <a16:creationId xmlns:a16="http://schemas.microsoft.com/office/drawing/2014/main" id="{C2CBB29C-8FF4-8B59-DDDF-D82D6445ED97}"/>
                </a:ext>
              </a:extLst>
            </p:cNvPr>
            <p:cNvSpPr txBox="1"/>
            <p:nvPr/>
          </p:nvSpPr>
          <p:spPr>
            <a:xfrm>
              <a:off x="692150" y="2296606"/>
              <a:ext cx="3054096" cy="184666"/>
            </a:xfrm>
            <a:prstGeom prst="rect">
              <a:avLst/>
            </a:prstGeom>
            <a:noFill/>
          </p:spPr>
          <p:txBody>
            <a:bodyPr wrap="square" lIns="0" tIns="0" rIns="0" bIns="0" rtlCol="0">
              <a:spAutoFit/>
            </a:bodyPr>
            <a:lstStyle/>
            <a:p>
              <a:pPr rtl="0"/>
              <a:r>
                <a:rPr lang="ja-JP" altLang="en-US" sz="1200" dirty="0">
                  <a:solidFill>
                    <a:schemeClr val="bg1"/>
                  </a:solidFill>
                  <a:ea typeface="Meiryo" panose="020B0604030504040204" pitchFamily="34" charset="-128"/>
                </a:rPr>
                <a:t>不正使用</a:t>
              </a:r>
              <a:endParaRPr lang="ja-jp" sz="1200" dirty="0">
                <a:solidFill>
                  <a:schemeClr val="bg1"/>
                </a:solidFill>
                <a:ea typeface="Meiryo" panose="020B0604030504040204" pitchFamily="34" charset="-128"/>
              </a:endParaRPr>
            </a:p>
          </p:txBody>
        </p:sp>
        <p:grpSp>
          <p:nvGrpSpPr>
            <p:cNvPr id="127" name="Group 126">
              <a:extLst>
                <a:ext uri="{FF2B5EF4-FFF2-40B4-BE49-F238E27FC236}">
                  <a16:creationId xmlns:a16="http://schemas.microsoft.com/office/drawing/2014/main" id="{6FF5039D-2042-429A-873A-E1DF7A42AA3F}"/>
                </a:ext>
              </a:extLst>
            </p:cNvPr>
            <p:cNvGrpSpPr>
              <a:grpSpLocks noChangeAspect="1"/>
            </p:cNvGrpSpPr>
            <p:nvPr/>
          </p:nvGrpSpPr>
          <p:grpSpPr>
            <a:xfrm rot="16200000">
              <a:off x="368324" y="2308089"/>
              <a:ext cx="162032" cy="161700"/>
              <a:chOff x="10787062" y="3548063"/>
              <a:chExt cx="27116087" cy="27060525"/>
            </a:xfrm>
            <a:solidFill>
              <a:schemeClr val="accent1"/>
            </a:solidFill>
          </p:grpSpPr>
          <p:sp>
            <p:nvSpPr>
              <p:cNvPr id="128" name="Freeform 257">
                <a:extLst>
                  <a:ext uri="{FF2B5EF4-FFF2-40B4-BE49-F238E27FC236}">
                    <a16:creationId xmlns:a16="http://schemas.microsoft.com/office/drawing/2014/main" id="{8DF64946-5A53-0095-5795-B1C794E295F4}"/>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sp>
            <p:nvSpPr>
              <p:cNvPr id="129" name="Freeform 258">
                <a:extLst>
                  <a:ext uri="{FF2B5EF4-FFF2-40B4-BE49-F238E27FC236}">
                    <a16:creationId xmlns:a16="http://schemas.microsoft.com/office/drawing/2014/main" id="{B2245633-46AA-DB0C-E85B-0D5ED337698C}"/>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grpSp>
      </p:grpSp>
      <p:grpSp>
        <p:nvGrpSpPr>
          <p:cNvPr id="130" name="Group 129">
            <a:extLst>
              <a:ext uri="{FF2B5EF4-FFF2-40B4-BE49-F238E27FC236}">
                <a16:creationId xmlns:a16="http://schemas.microsoft.com/office/drawing/2014/main" id="{80F6A3B2-E3A5-FBFB-E750-893B6D08B5D1}"/>
              </a:ext>
            </a:extLst>
          </p:cNvPr>
          <p:cNvGrpSpPr/>
          <p:nvPr/>
        </p:nvGrpSpPr>
        <p:grpSpPr>
          <a:xfrm>
            <a:off x="5080550" y="3229894"/>
            <a:ext cx="3377756" cy="184666"/>
            <a:chOff x="368490" y="2650909"/>
            <a:chExt cx="3377756" cy="184666"/>
          </a:xfrm>
        </p:grpSpPr>
        <p:sp>
          <p:nvSpPr>
            <p:cNvPr id="131" name="TextBox 130">
              <a:extLst>
                <a:ext uri="{FF2B5EF4-FFF2-40B4-BE49-F238E27FC236}">
                  <a16:creationId xmlns:a16="http://schemas.microsoft.com/office/drawing/2014/main" id="{A73A0965-9669-B250-181B-F99D3C2BCA3B}"/>
                </a:ext>
              </a:extLst>
            </p:cNvPr>
            <p:cNvSpPr txBox="1"/>
            <p:nvPr/>
          </p:nvSpPr>
          <p:spPr>
            <a:xfrm>
              <a:off x="692150" y="2650909"/>
              <a:ext cx="3054096" cy="184666"/>
            </a:xfrm>
            <a:prstGeom prst="rect">
              <a:avLst/>
            </a:prstGeom>
            <a:noFill/>
          </p:spPr>
          <p:txBody>
            <a:bodyPr wrap="square" lIns="0" tIns="0" rIns="0" bIns="0" rtlCol="0">
              <a:spAutoFit/>
            </a:bodyPr>
            <a:lstStyle/>
            <a:p>
              <a:pPr rtl="0"/>
              <a:r>
                <a:rPr lang="ja-jp" sz="1200">
                  <a:solidFill>
                    <a:schemeClr val="bg1"/>
                  </a:solidFill>
                  <a:ea typeface="Meiryo" panose="020B0604030504040204" pitchFamily="34" charset="-128"/>
                </a:rPr>
                <a:t>著作権の侵害 </a:t>
              </a:r>
            </a:p>
          </p:txBody>
        </p:sp>
        <p:grpSp>
          <p:nvGrpSpPr>
            <p:cNvPr id="132" name="Group 131">
              <a:extLst>
                <a:ext uri="{FF2B5EF4-FFF2-40B4-BE49-F238E27FC236}">
                  <a16:creationId xmlns:a16="http://schemas.microsoft.com/office/drawing/2014/main" id="{C23E51A8-7719-F7D4-809B-3EEAE39CE03E}"/>
                </a:ext>
              </a:extLst>
            </p:cNvPr>
            <p:cNvGrpSpPr>
              <a:grpSpLocks noChangeAspect="1"/>
            </p:cNvGrpSpPr>
            <p:nvPr/>
          </p:nvGrpSpPr>
          <p:grpSpPr>
            <a:xfrm rot="16200000">
              <a:off x="368324" y="2662392"/>
              <a:ext cx="162032" cy="161700"/>
              <a:chOff x="10787062" y="3548063"/>
              <a:chExt cx="27116087" cy="27060525"/>
            </a:xfrm>
            <a:solidFill>
              <a:schemeClr val="accent1"/>
            </a:solidFill>
          </p:grpSpPr>
          <p:sp>
            <p:nvSpPr>
              <p:cNvPr id="133" name="Freeform 257">
                <a:extLst>
                  <a:ext uri="{FF2B5EF4-FFF2-40B4-BE49-F238E27FC236}">
                    <a16:creationId xmlns:a16="http://schemas.microsoft.com/office/drawing/2014/main" id="{F1CF91DE-994D-4AFC-646A-84C7F79FDF5B}"/>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sp>
            <p:nvSpPr>
              <p:cNvPr id="134" name="Freeform 258">
                <a:extLst>
                  <a:ext uri="{FF2B5EF4-FFF2-40B4-BE49-F238E27FC236}">
                    <a16:creationId xmlns:a16="http://schemas.microsoft.com/office/drawing/2014/main" id="{2B31A73D-13AB-EA0B-553A-B7F9489206C1}"/>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bg1"/>
                  </a:solidFill>
                  <a:ea typeface="Meiryo" panose="020B0604030504040204" pitchFamily="34" charset="-128"/>
                </a:endParaRPr>
              </a:p>
            </p:txBody>
          </p:sp>
        </p:grpSp>
      </p:grpSp>
      <p:cxnSp>
        <p:nvCxnSpPr>
          <p:cNvPr id="150" name="Straight Connector 149">
            <a:extLst>
              <a:ext uri="{FF2B5EF4-FFF2-40B4-BE49-F238E27FC236}">
                <a16:creationId xmlns:a16="http://schemas.microsoft.com/office/drawing/2014/main" id="{9DA4C9C4-B28E-1AE4-4740-7AF41264EDF3}"/>
              </a:ext>
            </a:extLst>
          </p:cNvPr>
          <p:cNvCxnSpPr>
            <a:cxnSpLocks/>
          </p:cNvCxnSpPr>
          <p:nvPr/>
        </p:nvCxnSpPr>
        <p:spPr>
          <a:xfrm flipH="1">
            <a:off x="5092830" y="1460496"/>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40637B3D-C834-03AB-8A6B-3FB044AA97A9}"/>
              </a:ext>
            </a:extLst>
          </p:cNvPr>
          <p:cNvCxnSpPr>
            <a:cxnSpLocks/>
          </p:cNvCxnSpPr>
          <p:nvPr/>
        </p:nvCxnSpPr>
        <p:spPr>
          <a:xfrm flipH="1">
            <a:off x="5091248" y="1992419"/>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01F1F79-BF29-46FE-CB5B-7182EF15C99F}"/>
              </a:ext>
            </a:extLst>
          </p:cNvPr>
          <p:cNvCxnSpPr>
            <a:cxnSpLocks/>
          </p:cNvCxnSpPr>
          <p:nvPr/>
        </p:nvCxnSpPr>
        <p:spPr>
          <a:xfrm flipH="1">
            <a:off x="5089667" y="2524342"/>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A9CB0786-88F8-EB52-5EFB-7E81AEBED6EA}"/>
              </a:ext>
            </a:extLst>
          </p:cNvPr>
          <p:cNvCxnSpPr>
            <a:cxnSpLocks/>
          </p:cNvCxnSpPr>
          <p:nvPr/>
        </p:nvCxnSpPr>
        <p:spPr>
          <a:xfrm flipH="1">
            <a:off x="5089667" y="3056265"/>
            <a:ext cx="3478096" cy="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364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2656" r="19858" b="17202"/>
          <a:stretch/>
        </p:blipFill>
        <p:spPr>
          <a:xfrm flipH="1">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674031"/>
          </a:xfrm>
        </p:spPr>
        <p:txBody>
          <a:bodyPr rtlCol="0"/>
          <a:lstStyle/>
          <a:p>
            <a:pPr rtl="0"/>
            <a:r>
              <a:rPr lang="ja-jp" sz="2400" dirty="0">
                <a:ea typeface="Meiryo" panose="020B0604030504040204" pitchFamily="34" charset="-128"/>
              </a:rPr>
              <a:t>ジェネレーティブ AI を利用する主な</a:t>
            </a:r>
            <a:r>
              <a:rPr lang="ja-JP" altLang="en-US" sz="2400" dirty="0">
                <a:ea typeface="Meiryo" panose="020B0604030504040204" pitchFamily="34" charset="-128"/>
              </a:rPr>
              <a:t>　</a:t>
            </a:r>
            <a:r>
              <a:rPr lang="ja-jp" sz="2400" dirty="0">
                <a:ea typeface="Meiryo" panose="020B0604030504040204" pitchFamily="34" charset="-128"/>
              </a:rPr>
              <a:t>メリットは、次のうちどれですか？</a:t>
            </a:r>
          </a:p>
        </p:txBody>
      </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2" name="Group 1">
            <a:extLst>
              <a:ext uri="{FF2B5EF4-FFF2-40B4-BE49-F238E27FC236}">
                <a16:creationId xmlns:a16="http://schemas.microsoft.com/office/drawing/2014/main" id="{15F828E2-CAA3-E016-8819-F7BC19F352FD}"/>
              </a:ext>
            </a:extLst>
          </p:cNvPr>
          <p:cNvGrpSpPr/>
          <p:nvPr/>
        </p:nvGrpSpPr>
        <p:grpSpPr>
          <a:xfrm>
            <a:off x="368490" y="2027922"/>
            <a:ext cx="5513198" cy="138499"/>
            <a:chOff x="368490" y="1755667"/>
            <a:chExt cx="5513198" cy="138499"/>
          </a:xfrm>
        </p:grpSpPr>
        <p:sp>
          <p:nvSpPr>
            <p:cNvPr id="3" name="TextBox 2">
              <a:extLst>
                <a:ext uri="{FF2B5EF4-FFF2-40B4-BE49-F238E27FC236}">
                  <a16:creationId xmlns:a16="http://schemas.microsoft.com/office/drawing/2014/main" id="{21806DFE-72EA-8BF4-90AA-EF922248AB0D}"/>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つ選択してください</a:t>
              </a:r>
            </a:p>
          </p:txBody>
        </p:sp>
        <p:cxnSp>
          <p:nvCxnSpPr>
            <p:cNvPr id="4" name="Straight Connector 3">
              <a:extLst>
                <a:ext uri="{FF2B5EF4-FFF2-40B4-BE49-F238E27FC236}">
                  <a16:creationId xmlns:a16="http://schemas.microsoft.com/office/drawing/2014/main" id="{8A827814-9FEB-DF8A-E66F-C65C3CE5A47F}"/>
                </a:ext>
              </a:extLst>
            </p:cNvPr>
            <p:cNvCxnSpPr>
              <a:cxnSpLocks/>
            </p:cNvCxnSpPr>
            <p:nvPr/>
          </p:nvCxnSpPr>
          <p:spPr>
            <a:xfrm>
              <a:off x="1859280" y="1828799"/>
              <a:ext cx="402240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27009C8-6737-45C8-BC8C-B146EEAB544B}"/>
              </a:ext>
            </a:extLst>
          </p:cNvPr>
          <p:cNvGrpSpPr/>
          <p:nvPr/>
        </p:nvGrpSpPr>
        <p:grpSpPr>
          <a:xfrm>
            <a:off x="368490" y="2441854"/>
            <a:ext cx="5513198" cy="350648"/>
            <a:chOff x="368490" y="3478932"/>
            <a:chExt cx="5513198" cy="350648"/>
          </a:xfrm>
        </p:grpSpPr>
        <p:sp>
          <p:nvSpPr>
            <p:cNvPr id="6" name="Oval 5">
              <a:extLst>
                <a:ext uri="{FF2B5EF4-FFF2-40B4-BE49-F238E27FC236}">
                  <a16:creationId xmlns:a16="http://schemas.microsoft.com/office/drawing/2014/main" id="{5B1E5BD1-D580-5807-AA1F-9A6937ED35A8}"/>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DEFBE8FC-5A00-5E7F-F8AA-CA6EE0909080}"/>
                </a:ext>
              </a:extLst>
            </p:cNvPr>
            <p:cNvSpPr txBox="1">
              <a:spLocks/>
            </p:cNvSpPr>
            <p:nvPr/>
          </p:nvSpPr>
          <p:spPr>
            <a:xfrm>
              <a:off x="881062" y="3561923"/>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先端的な暗号化手法で、プライバシーの懸念を軽減</a:t>
              </a:r>
            </a:p>
          </p:txBody>
        </p:sp>
      </p:grpSp>
      <p:grpSp>
        <p:nvGrpSpPr>
          <p:cNvPr id="12" name="Group 11">
            <a:extLst>
              <a:ext uri="{FF2B5EF4-FFF2-40B4-BE49-F238E27FC236}">
                <a16:creationId xmlns:a16="http://schemas.microsoft.com/office/drawing/2014/main" id="{F7FBFCBE-BCD0-EC2E-463F-DFC3BC017143}"/>
              </a:ext>
            </a:extLst>
          </p:cNvPr>
          <p:cNvGrpSpPr/>
          <p:nvPr/>
        </p:nvGrpSpPr>
        <p:grpSpPr>
          <a:xfrm>
            <a:off x="368490" y="3067935"/>
            <a:ext cx="5513198" cy="350648"/>
            <a:chOff x="368490" y="2854538"/>
            <a:chExt cx="5513198" cy="350648"/>
          </a:xfrm>
        </p:grpSpPr>
        <p:sp>
          <p:nvSpPr>
            <p:cNvPr id="13" name="Oval 12">
              <a:extLst>
                <a:ext uri="{FF2B5EF4-FFF2-40B4-BE49-F238E27FC236}">
                  <a16:creationId xmlns:a16="http://schemas.microsoft.com/office/drawing/2014/main" id="{DD5D5C41-6309-7BD3-B0C0-DA23828BB254}"/>
                </a:ext>
              </a:extLst>
            </p:cNvPr>
            <p:cNvSpPr/>
            <p:nvPr/>
          </p:nvSpPr>
          <p:spPr>
            <a:xfrm>
              <a:off x="368490" y="28545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521610CD-FE5D-0EB0-D050-6BEB473F23DE}"/>
                </a:ext>
              </a:extLst>
            </p:cNvPr>
            <p:cNvSpPr txBox="1">
              <a:spLocks/>
            </p:cNvSpPr>
            <p:nvPr/>
          </p:nvSpPr>
          <p:spPr>
            <a:xfrm>
              <a:off x="881062" y="293752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リアルタイム解析のデータ処理速度が高速化</a:t>
              </a:r>
            </a:p>
          </p:txBody>
        </p:sp>
      </p:grpSp>
      <p:grpSp>
        <p:nvGrpSpPr>
          <p:cNvPr id="22" name="Group 21">
            <a:extLst>
              <a:ext uri="{FF2B5EF4-FFF2-40B4-BE49-F238E27FC236}">
                <a16:creationId xmlns:a16="http://schemas.microsoft.com/office/drawing/2014/main" id="{AE1BC3FD-45C5-DCF1-5486-27BCCC0A2E12}"/>
              </a:ext>
            </a:extLst>
          </p:cNvPr>
          <p:cNvGrpSpPr/>
          <p:nvPr/>
        </p:nvGrpSpPr>
        <p:grpSpPr>
          <a:xfrm>
            <a:off x="368490" y="3694016"/>
            <a:ext cx="5513198" cy="350648"/>
            <a:chOff x="368490" y="3778170"/>
            <a:chExt cx="5513198" cy="350648"/>
          </a:xfrm>
        </p:grpSpPr>
        <p:sp>
          <p:nvSpPr>
            <p:cNvPr id="16" name="Oval 15">
              <a:extLst>
                <a:ext uri="{FF2B5EF4-FFF2-40B4-BE49-F238E27FC236}">
                  <a16:creationId xmlns:a16="http://schemas.microsoft.com/office/drawing/2014/main" id="{7D97D264-D8F2-DF5F-702E-136E51F743D8}"/>
                </a:ext>
              </a:extLst>
            </p:cNvPr>
            <p:cNvSpPr/>
            <p:nvPr/>
          </p:nvSpPr>
          <p:spPr>
            <a:xfrm>
              <a:off x="368490" y="377817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DD9B351A-E7D2-597C-7263-96419C70F271}"/>
                </a:ext>
              </a:extLst>
            </p:cNvPr>
            <p:cNvSpPr txBox="1">
              <a:spLocks/>
            </p:cNvSpPr>
            <p:nvPr/>
          </p:nvSpPr>
          <p:spPr>
            <a:xfrm>
              <a:off x="881062" y="3861161"/>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個々の好みに基づいて、</a:t>
              </a:r>
              <a:r>
                <a:rPr lang="ja-JP" altLang="en-US" sz="1200" dirty="0">
                  <a:latin typeface="+mn-lt"/>
                  <a:ea typeface="Meiryo" panose="020B0604030504040204" pitchFamily="34" charset="-128"/>
                </a:rPr>
                <a:t>経験値</a:t>
              </a:r>
              <a:r>
                <a:rPr lang="ja-jp" sz="1200" dirty="0">
                  <a:latin typeface="+mn-lt"/>
                  <a:ea typeface="Meiryo" panose="020B0604030504040204" pitchFamily="34" charset="-128"/>
                </a:rPr>
                <a:t>をパーソナライズ</a:t>
              </a:r>
            </a:p>
          </p:txBody>
        </p:sp>
      </p:grpSp>
      <p:grpSp>
        <p:nvGrpSpPr>
          <p:cNvPr id="18" name="Group 17">
            <a:extLst>
              <a:ext uri="{FF2B5EF4-FFF2-40B4-BE49-F238E27FC236}">
                <a16:creationId xmlns:a16="http://schemas.microsoft.com/office/drawing/2014/main" id="{B3E0CFFE-4460-09C7-4929-BB4FC52F9FDA}"/>
              </a:ext>
            </a:extLst>
          </p:cNvPr>
          <p:cNvGrpSpPr/>
          <p:nvPr/>
        </p:nvGrpSpPr>
        <p:grpSpPr>
          <a:xfrm>
            <a:off x="368490" y="4320099"/>
            <a:ext cx="5513198" cy="350648"/>
            <a:chOff x="368490" y="3522149"/>
            <a:chExt cx="5513198" cy="350648"/>
          </a:xfrm>
        </p:grpSpPr>
        <p:sp>
          <p:nvSpPr>
            <p:cNvPr id="19" name="Oval 18">
              <a:extLst>
                <a:ext uri="{FF2B5EF4-FFF2-40B4-BE49-F238E27FC236}">
                  <a16:creationId xmlns:a16="http://schemas.microsoft.com/office/drawing/2014/main" id="{E38C88A7-EFCA-48FC-1A72-C4980C99A8D8}"/>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8D8D2268-F998-5FE5-2E54-F3F7E0934BB6}"/>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altLang="en-US" sz="1200" dirty="0">
                  <a:latin typeface="+mn-lt"/>
                  <a:ea typeface="Meiryo" panose="020B0604030504040204" pitchFamily="34" charset="-128"/>
                </a:rPr>
                <a:t>レガシー（古い技術やシステム）</a:t>
              </a:r>
              <a:r>
                <a:rPr lang="ja-jp" sz="1200" dirty="0">
                  <a:latin typeface="+mn-lt"/>
                  <a:ea typeface="Meiryo" panose="020B0604030504040204" pitchFamily="34" charset="-128"/>
                </a:rPr>
                <a:t>のソフトウェア システムと</a:t>
              </a:r>
              <a:r>
                <a:rPr lang="en-US" altLang="ja-JP" sz="1200" dirty="0">
                  <a:latin typeface="+mn-lt"/>
                  <a:ea typeface="Meiryo" panose="020B0604030504040204" pitchFamily="34" charset="-128"/>
                </a:rPr>
                <a:t>                     </a:t>
              </a:r>
              <a:r>
                <a:rPr lang="ja-JP" altLang="en-US" sz="1200" dirty="0">
                  <a:latin typeface="+mn-lt"/>
                  <a:ea typeface="Meiryo" panose="020B0604030504040204" pitchFamily="34" charset="-128"/>
                </a:rPr>
                <a:t>スムーズ</a:t>
              </a:r>
              <a:r>
                <a:rPr lang="ja-jp" sz="1200" dirty="0">
                  <a:latin typeface="+mn-lt"/>
                  <a:ea typeface="Meiryo" panose="020B0604030504040204" pitchFamily="34" charset="-128"/>
                </a:rPr>
                <a:t>に統合</a:t>
              </a:r>
            </a:p>
          </p:txBody>
        </p:sp>
      </p:grpSp>
    </p:spTree>
    <p:extLst>
      <p:ext uri="{BB962C8B-B14F-4D97-AF65-F5344CB8AC3E}">
        <p14:creationId xmlns:p14="http://schemas.microsoft.com/office/powerpoint/2010/main" val="33749788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209EB-3913-CAD7-65A3-DF121C28060E}"/>
              </a:ext>
            </a:extLst>
          </p:cNvPr>
          <p:cNvSpPr>
            <a:spLocks noGrp="1"/>
          </p:cNvSpPr>
          <p:nvPr>
            <p:ph type="title"/>
          </p:nvPr>
        </p:nvSpPr>
        <p:spPr>
          <a:xfrm>
            <a:off x="368490" y="365760"/>
            <a:ext cx="8407020" cy="398571"/>
          </a:xfrm>
        </p:spPr>
        <p:txBody>
          <a:bodyPr rtlCol="0"/>
          <a:lstStyle/>
          <a:p>
            <a:pPr rtl="0"/>
            <a:r>
              <a:rPr lang="ja-jp">
                <a:ea typeface="Meiryo" panose="020B0604030504040204" pitchFamily="34" charset="-128"/>
              </a:rPr>
              <a:t>変化し続けている製造業</a:t>
            </a:r>
          </a:p>
        </p:txBody>
      </p:sp>
      <p:sp>
        <p:nvSpPr>
          <p:cNvPr id="3" name="Rectangle 2">
            <a:extLst>
              <a:ext uri="{FF2B5EF4-FFF2-40B4-BE49-F238E27FC236}">
                <a16:creationId xmlns:a16="http://schemas.microsoft.com/office/drawing/2014/main" id="{3178E2A6-A4FE-A06E-16F0-84DB50EFFEF5}"/>
              </a:ext>
            </a:extLst>
          </p:cNvPr>
          <p:cNvSpPr/>
          <p:nvPr/>
        </p:nvSpPr>
        <p:spPr>
          <a:xfrm>
            <a:off x="0" y="966630"/>
            <a:ext cx="9144000" cy="10336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lnSpc>
                <a:spcPct val="90000"/>
              </a:lnSpc>
              <a:spcBef>
                <a:spcPts val="1000"/>
              </a:spcBef>
              <a:buClr>
                <a:schemeClr val="tx2"/>
              </a:buClr>
            </a:pPr>
            <a:r>
              <a:rPr lang="ja-jp" sz="1400" dirty="0">
                <a:solidFill>
                  <a:schemeClr val="bg1"/>
                </a:solidFill>
                <a:ea typeface="Meiryo" panose="020B0604030504040204" pitchFamily="34" charset="-128"/>
              </a:rPr>
              <a:t>製造業は、インダストリー 4.0 の</a:t>
            </a:r>
            <a:r>
              <a:rPr lang="ja-JP" altLang="en-US" sz="1400" dirty="0">
                <a:solidFill>
                  <a:schemeClr val="bg1"/>
                </a:solidFill>
                <a:ea typeface="Meiryo" panose="020B0604030504040204" pitchFamily="34" charset="-128"/>
              </a:rPr>
              <a:t>導入</a:t>
            </a:r>
            <a:r>
              <a:rPr lang="ja-jp" sz="1400" dirty="0">
                <a:solidFill>
                  <a:schemeClr val="bg1"/>
                </a:solidFill>
                <a:ea typeface="Meiryo" panose="020B0604030504040204" pitchFamily="34" charset="-128"/>
              </a:rPr>
              <a:t>に伴い</a:t>
            </a:r>
            <a:r>
              <a:rPr lang="ja-JP" altLang="en-US" sz="1400" dirty="0">
                <a:solidFill>
                  <a:schemeClr val="bg1"/>
                </a:solidFill>
                <a:ea typeface="Meiryo" panose="020B0604030504040204" pitchFamily="34" charset="-128"/>
              </a:rPr>
              <a:t>変化を遂げています。 </a:t>
            </a:r>
            <a:br>
              <a:rPr lang="en-US" altLang="ja-JP" sz="1400" dirty="0">
                <a:solidFill>
                  <a:schemeClr val="bg1"/>
                </a:solidFill>
                <a:ea typeface="Meiryo" panose="020B0604030504040204" pitchFamily="34" charset="-128"/>
              </a:rPr>
            </a:br>
            <a:r>
              <a:rPr lang="ja-jp" sz="1400" dirty="0">
                <a:solidFill>
                  <a:schemeClr val="bg1"/>
                </a:solidFill>
                <a:ea typeface="Meiryo" panose="020B0604030504040204" pitchFamily="34" charset="-128"/>
              </a:rPr>
              <a:t>インダストリー 4.0 の</a:t>
            </a:r>
            <a:r>
              <a:rPr lang="ja-JP" altLang="en-US" sz="1400" dirty="0">
                <a:solidFill>
                  <a:schemeClr val="bg1"/>
                </a:solidFill>
                <a:ea typeface="Meiryo" panose="020B0604030504040204" pitchFamily="34" charset="-128"/>
              </a:rPr>
              <a:t>製造業におけるデジタル技術を活用することで、　　　　　　　　　　　　　　　　　　　</a:t>
            </a:r>
            <a:r>
              <a:rPr lang="ja-jp" sz="1400" dirty="0">
                <a:solidFill>
                  <a:schemeClr val="bg1"/>
                </a:solidFill>
                <a:ea typeface="Meiryo" panose="020B0604030504040204" pitchFamily="34" charset="-128"/>
              </a:rPr>
              <a:t>物理的な世界とデジタルの世界</a:t>
            </a:r>
            <a:r>
              <a:rPr lang="ja-JP" altLang="en-US" sz="1400" dirty="0">
                <a:solidFill>
                  <a:schemeClr val="bg1"/>
                </a:solidFill>
                <a:ea typeface="Meiryo" panose="020B0604030504040204" pitchFamily="34" charset="-128"/>
              </a:rPr>
              <a:t>が</a:t>
            </a:r>
            <a:r>
              <a:rPr lang="ja-jp" sz="1400" dirty="0">
                <a:solidFill>
                  <a:schemeClr val="bg1"/>
                </a:solidFill>
                <a:ea typeface="Meiryo" panose="020B0604030504040204" pitchFamily="34" charset="-128"/>
              </a:rPr>
              <a:t>融合</a:t>
            </a:r>
            <a:r>
              <a:rPr lang="ja-JP" altLang="en-US" sz="1400" dirty="0">
                <a:solidFill>
                  <a:schemeClr val="bg1"/>
                </a:solidFill>
                <a:ea typeface="Meiryo" panose="020B0604030504040204" pitchFamily="34" charset="-128"/>
              </a:rPr>
              <a:t>し</a:t>
            </a:r>
            <a:r>
              <a:rPr lang="ja-jp" sz="1400" dirty="0">
                <a:solidFill>
                  <a:schemeClr val="bg1"/>
                </a:solidFill>
                <a:ea typeface="Meiryo" panose="020B0604030504040204" pitchFamily="34" charset="-128"/>
              </a:rPr>
              <a:t>、より</a:t>
            </a:r>
            <a:r>
              <a:rPr lang="ja-JP" altLang="en-US" sz="1400" dirty="0">
                <a:solidFill>
                  <a:schemeClr val="bg1"/>
                </a:solidFill>
                <a:ea typeface="Meiryo" panose="020B0604030504040204" pitchFamily="34" charset="-128"/>
              </a:rPr>
              <a:t>インテリジェントな先進技術で　　　　　　　　　　　　　　　　効率性、適応性、柔軟性に優れた生産システムの</a:t>
            </a:r>
            <a:r>
              <a:rPr lang="ja-jp" sz="1400" dirty="0">
                <a:solidFill>
                  <a:schemeClr val="bg1"/>
                </a:solidFill>
                <a:ea typeface="Meiryo" panose="020B0604030504040204" pitchFamily="34" charset="-128"/>
              </a:rPr>
              <a:t>構築</a:t>
            </a:r>
            <a:r>
              <a:rPr lang="ja-JP" altLang="en-US" sz="1400" dirty="0">
                <a:solidFill>
                  <a:schemeClr val="bg1"/>
                </a:solidFill>
                <a:ea typeface="Meiryo" panose="020B0604030504040204" pitchFamily="34" charset="-128"/>
              </a:rPr>
              <a:t>が可能になり</a:t>
            </a:r>
            <a:r>
              <a:rPr lang="ja-jp" sz="1400" dirty="0">
                <a:solidFill>
                  <a:schemeClr val="bg1"/>
                </a:solidFill>
                <a:ea typeface="Meiryo" panose="020B0604030504040204" pitchFamily="34" charset="-128"/>
              </a:rPr>
              <a:t>ます。 </a:t>
            </a:r>
          </a:p>
        </p:txBody>
      </p:sp>
      <p:grpSp>
        <p:nvGrpSpPr>
          <p:cNvPr id="54" name="Group 53">
            <a:extLst>
              <a:ext uri="{FF2B5EF4-FFF2-40B4-BE49-F238E27FC236}">
                <a16:creationId xmlns:a16="http://schemas.microsoft.com/office/drawing/2014/main" id="{977D67F0-DFEF-F5B2-3C75-5408C2BA4F0B}"/>
              </a:ext>
            </a:extLst>
          </p:cNvPr>
          <p:cNvGrpSpPr/>
          <p:nvPr/>
        </p:nvGrpSpPr>
        <p:grpSpPr>
          <a:xfrm>
            <a:off x="369764" y="2119001"/>
            <a:ext cx="4068886" cy="394632"/>
            <a:chOff x="301203" y="2119001"/>
            <a:chExt cx="4068886" cy="394632"/>
          </a:xfrm>
        </p:grpSpPr>
        <p:sp>
          <p:nvSpPr>
            <p:cNvPr id="7" name="Title 5">
              <a:extLst>
                <a:ext uri="{FF2B5EF4-FFF2-40B4-BE49-F238E27FC236}">
                  <a16:creationId xmlns:a16="http://schemas.microsoft.com/office/drawing/2014/main" id="{9F5B0626-BF39-6347-3F69-425B337A39AC}"/>
                </a:ext>
              </a:extLst>
            </p:cNvPr>
            <p:cNvSpPr txBox="1">
              <a:spLocks/>
            </p:cNvSpPr>
            <p:nvPr/>
          </p:nvSpPr>
          <p:spPr>
            <a:xfrm>
              <a:off x="833772" y="2235526"/>
              <a:ext cx="353631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製造性考慮設計（DfM）</a:t>
              </a:r>
            </a:p>
          </p:txBody>
        </p:sp>
        <p:sp>
          <p:nvSpPr>
            <p:cNvPr id="8" name="Oval 7">
              <a:extLst>
                <a:ext uri="{FF2B5EF4-FFF2-40B4-BE49-F238E27FC236}">
                  <a16:creationId xmlns:a16="http://schemas.microsoft.com/office/drawing/2014/main" id="{5F261383-7408-E9B5-82F4-84A912C681FF}"/>
                </a:ext>
              </a:extLst>
            </p:cNvPr>
            <p:cNvSpPr/>
            <p:nvPr/>
          </p:nvSpPr>
          <p:spPr>
            <a:xfrm>
              <a:off x="301203" y="2119001"/>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1</a:t>
              </a:r>
            </a:p>
          </p:txBody>
        </p:sp>
      </p:grpSp>
      <p:grpSp>
        <p:nvGrpSpPr>
          <p:cNvPr id="53" name="Group 52">
            <a:extLst>
              <a:ext uri="{FF2B5EF4-FFF2-40B4-BE49-F238E27FC236}">
                <a16:creationId xmlns:a16="http://schemas.microsoft.com/office/drawing/2014/main" id="{EA2DD2C0-790F-6FBD-BF68-A403E88EE35A}"/>
              </a:ext>
            </a:extLst>
          </p:cNvPr>
          <p:cNvGrpSpPr/>
          <p:nvPr/>
        </p:nvGrpSpPr>
        <p:grpSpPr>
          <a:xfrm>
            <a:off x="368634" y="2685187"/>
            <a:ext cx="4070016" cy="394632"/>
            <a:chOff x="300073" y="2703090"/>
            <a:chExt cx="4070016" cy="394632"/>
          </a:xfrm>
        </p:grpSpPr>
        <p:sp>
          <p:nvSpPr>
            <p:cNvPr id="10" name="Title 5">
              <a:extLst>
                <a:ext uri="{FF2B5EF4-FFF2-40B4-BE49-F238E27FC236}">
                  <a16:creationId xmlns:a16="http://schemas.microsoft.com/office/drawing/2014/main" id="{2AB37D67-63EA-1F3B-DF81-964CD5A05611}"/>
                </a:ext>
              </a:extLst>
            </p:cNvPr>
            <p:cNvSpPr txBox="1">
              <a:spLocks/>
            </p:cNvSpPr>
            <p:nvPr/>
          </p:nvSpPr>
          <p:spPr>
            <a:xfrm>
              <a:off x="832642" y="2819614"/>
              <a:ext cx="353744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モノのインターネット（IoT）</a:t>
              </a:r>
            </a:p>
          </p:txBody>
        </p:sp>
        <p:sp>
          <p:nvSpPr>
            <p:cNvPr id="11" name="Oval 10">
              <a:extLst>
                <a:ext uri="{FF2B5EF4-FFF2-40B4-BE49-F238E27FC236}">
                  <a16:creationId xmlns:a16="http://schemas.microsoft.com/office/drawing/2014/main" id="{C84C86BB-4658-6A00-E45E-B850F5477CB9}"/>
                </a:ext>
              </a:extLst>
            </p:cNvPr>
            <p:cNvSpPr/>
            <p:nvPr/>
          </p:nvSpPr>
          <p:spPr>
            <a:xfrm>
              <a:off x="300073" y="270309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2</a:t>
              </a:r>
            </a:p>
          </p:txBody>
        </p:sp>
      </p:grpSp>
      <p:grpSp>
        <p:nvGrpSpPr>
          <p:cNvPr id="52" name="Group 51">
            <a:extLst>
              <a:ext uri="{FF2B5EF4-FFF2-40B4-BE49-F238E27FC236}">
                <a16:creationId xmlns:a16="http://schemas.microsoft.com/office/drawing/2014/main" id="{DD3BA0FD-7D53-A40A-0D94-6E166B8CF279}"/>
              </a:ext>
            </a:extLst>
          </p:cNvPr>
          <p:cNvGrpSpPr/>
          <p:nvPr/>
        </p:nvGrpSpPr>
        <p:grpSpPr>
          <a:xfrm>
            <a:off x="367843" y="3251373"/>
            <a:ext cx="4070807" cy="394632"/>
            <a:chOff x="299282" y="3287179"/>
            <a:chExt cx="4070807" cy="394632"/>
          </a:xfrm>
        </p:grpSpPr>
        <p:sp>
          <p:nvSpPr>
            <p:cNvPr id="13" name="Title 5">
              <a:extLst>
                <a:ext uri="{FF2B5EF4-FFF2-40B4-BE49-F238E27FC236}">
                  <a16:creationId xmlns:a16="http://schemas.microsoft.com/office/drawing/2014/main" id="{4773DC04-8ABC-CF4B-0A65-57AA25076FAF}"/>
                </a:ext>
              </a:extLst>
            </p:cNvPr>
            <p:cNvSpPr txBox="1">
              <a:spLocks/>
            </p:cNvSpPr>
            <p:nvPr/>
          </p:nvSpPr>
          <p:spPr>
            <a:xfrm>
              <a:off x="831851" y="3403703"/>
              <a:ext cx="35382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積層造形 （</a:t>
              </a:r>
              <a:r>
                <a:rPr lang="en-US" altLang="ja-JP" sz="1050" dirty="0">
                  <a:ea typeface="Meiryo" panose="020B0604030504040204" pitchFamily="34" charset="-128"/>
                  <a:cs typeface="+mj-cs"/>
                </a:rPr>
                <a:t>3D </a:t>
              </a:r>
              <a:r>
                <a:rPr lang="ja-JP" altLang="en-US" sz="1050" dirty="0">
                  <a:ea typeface="Meiryo" panose="020B0604030504040204" pitchFamily="34" charset="-128"/>
                  <a:cs typeface="+mj-cs"/>
                </a:rPr>
                <a:t>プリント）</a:t>
              </a:r>
              <a:endParaRPr lang="ja-jp" sz="1050" dirty="0">
                <a:ea typeface="Meiryo" panose="020B0604030504040204" pitchFamily="34" charset="-128"/>
                <a:cs typeface="+mj-cs"/>
              </a:endParaRPr>
            </a:p>
          </p:txBody>
        </p:sp>
        <p:sp>
          <p:nvSpPr>
            <p:cNvPr id="14" name="Oval 13">
              <a:extLst>
                <a:ext uri="{FF2B5EF4-FFF2-40B4-BE49-F238E27FC236}">
                  <a16:creationId xmlns:a16="http://schemas.microsoft.com/office/drawing/2014/main" id="{BD5313B4-C7D4-AE82-93F7-9328C3A8EE15}"/>
                </a:ext>
              </a:extLst>
            </p:cNvPr>
            <p:cNvSpPr/>
            <p:nvPr/>
          </p:nvSpPr>
          <p:spPr>
            <a:xfrm>
              <a:off x="299282" y="3287179"/>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3</a:t>
              </a:r>
            </a:p>
          </p:txBody>
        </p:sp>
      </p:grpSp>
      <p:grpSp>
        <p:nvGrpSpPr>
          <p:cNvPr id="51" name="Group 50">
            <a:extLst>
              <a:ext uri="{FF2B5EF4-FFF2-40B4-BE49-F238E27FC236}">
                <a16:creationId xmlns:a16="http://schemas.microsoft.com/office/drawing/2014/main" id="{DCCB3CEB-8D49-B2C7-F0CD-635A88E6858B}"/>
              </a:ext>
            </a:extLst>
          </p:cNvPr>
          <p:cNvGrpSpPr/>
          <p:nvPr/>
        </p:nvGrpSpPr>
        <p:grpSpPr>
          <a:xfrm>
            <a:off x="367504" y="3817559"/>
            <a:ext cx="4071146" cy="394632"/>
            <a:chOff x="298943" y="3871268"/>
            <a:chExt cx="4071146" cy="394632"/>
          </a:xfrm>
        </p:grpSpPr>
        <p:sp>
          <p:nvSpPr>
            <p:cNvPr id="16" name="Title 5">
              <a:extLst>
                <a:ext uri="{FF2B5EF4-FFF2-40B4-BE49-F238E27FC236}">
                  <a16:creationId xmlns:a16="http://schemas.microsoft.com/office/drawing/2014/main" id="{4A40E3E7-AF1F-48D1-2000-FF0F44A06D91}"/>
                </a:ext>
              </a:extLst>
            </p:cNvPr>
            <p:cNvSpPr txBox="1">
              <a:spLocks/>
            </p:cNvSpPr>
            <p:nvPr/>
          </p:nvSpPr>
          <p:spPr>
            <a:xfrm>
              <a:off x="831512" y="3987792"/>
              <a:ext cx="353857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自動化とロボティクス </a:t>
              </a:r>
            </a:p>
          </p:txBody>
        </p:sp>
        <p:sp>
          <p:nvSpPr>
            <p:cNvPr id="17" name="Oval 16">
              <a:extLst>
                <a:ext uri="{FF2B5EF4-FFF2-40B4-BE49-F238E27FC236}">
                  <a16:creationId xmlns:a16="http://schemas.microsoft.com/office/drawing/2014/main" id="{0E6EDF5E-B18E-9E0D-A339-37FC08CE0459}"/>
                </a:ext>
              </a:extLst>
            </p:cNvPr>
            <p:cNvSpPr/>
            <p:nvPr/>
          </p:nvSpPr>
          <p:spPr>
            <a:xfrm>
              <a:off x="298943" y="3871268"/>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4</a:t>
              </a:r>
            </a:p>
          </p:txBody>
        </p:sp>
      </p:grpSp>
      <p:grpSp>
        <p:nvGrpSpPr>
          <p:cNvPr id="50" name="Group 49">
            <a:extLst>
              <a:ext uri="{FF2B5EF4-FFF2-40B4-BE49-F238E27FC236}">
                <a16:creationId xmlns:a16="http://schemas.microsoft.com/office/drawing/2014/main" id="{C6D01F94-0297-54D4-25A4-A437846E9B7F}"/>
              </a:ext>
            </a:extLst>
          </p:cNvPr>
          <p:cNvGrpSpPr/>
          <p:nvPr/>
        </p:nvGrpSpPr>
        <p:grpSpPr>
          <a:xfrm>
            <a:off x="366713" y="4383743"/>
            <a:ext cx="4071937" cy="394632"/>
            <a:chOff x="298152" y="4455360"/>
            <a:chExt cx="4071937" cy="394632"/>
          </a:xfrm>
        </p:grpSpPr>
        <p:sp>
          <p:nvSpPr>
            <p:cNvPr id="19" name="Title 5">
              <a:extLst>
                <a:ext uri="{FF2B5EF4-FFF2-40B4-BE49-F238E27FC236}">
                  <a16:creationId xmlns:a16="http://schemas.microsoft.com/office/drawing/2014/main" id="{9EA311ED-9417-23D8-0893-71DF7592D418}"/>
                </a:ext>
              </a:extLst>
            </p:cNvPr>
            <p:cNvSpPr txBox="1">
              <a:spLocks/>
            </p:cNvSpPr>
            <p:nvPr/>
          </p:nvSpPr>
          <p:spPr>
            <a:xfrm>
              <a:off x="830721" y="4571884"/>
              <a:ext cx="353936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データ解析</a:t>
              </a:r>
            </a:p>
          </p:txBody>
        </p:sp>
        <p:sp>
          <p:nvSpPr>
            <p:cNvPr id="20" name="Oval 19">
              <a:extLst>
                <a:ext uri="{FF2B5EF4-FFF2-40B4-BE49-F238E27FC236}">
                  <a16:creationId xmlns:a16="http://schemas.microsoft.com/office/drawing/2014/main" id="{D65348A9-2E1A-E389-7B2A-851960AD6656}"/>
                </a:ext>
              </a:extLst>
            </p:cNvPr>
            <p:cNvSpPr/>
            <p:nvPr/>
          </p:nvSpPr>
          <p:spPr>
            <a:xfrm>
              <a:off x="298152" y="445536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5</a:t>
              </a:r>
            </a:p>
          </p:txBody>
        </p:sp>
      </p:grpSp>
      <p:cxnSp>
        <p:nvCxnSpPr>
          <p:cNvPr id="21" name="Straight Connector 20">
            <a:extLst>
              <a:ext uri="{FF2B5EF4-FFF2-40B4-BE49-F238E27FC236}">
                <a16:creationId xmlns:a16="http://schemas.microsoft.com/office/drawing/2014/main" id="{7406004D-25CB-307E-AF2E-7AAE55EB5B24}"/>
              </a:ext>
            </a:extLst>
          </p:cNvPr>
          <p:cNvCxnSpPr>
            <a:cxnSpLocks/>
          </p:cNvCxnSpPr>
          <p:nvPr/>
        </p:nvCxnSpPr>
        <p:spPr>
          <a:xfrm>
            <a:off x="368300" y="2599410"/>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63FA2FD-5023-DFF5-4DB6-B797F13E15A7}"/>
              </a:ext>
            </a:extLst>
          </p:cNvPr>
          <p:cNvCxnSpPr>
            <a:cxnSpLocks/>
          </p:cNvCxnSpPr>
          <p:nvPr/>
        </p:nvCxnSpPr>
        <p:spPr>
          <a:xfrm>
            <a:off x="369430" y="3165596"/>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C119D5-1320-7A28-06C9-D1B8B8E546B1}"/>
              </a:ext>
            </a:extLst>
          </p:cNvPr>
          <p:cNvCxnSpPr>
            <a:cxnSpLocks/>
          </p:cNvCxnSpPr>
          <p:nvPr/>
        </p:nvCxnSpPr>
        <p:spPr>
          <a:xfrm>
            <a:off x="370221" y="3731782"/>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2DAB44-2B6B-3F80-C513-139531EFA093}"/>
              </a:ext>
            </a:extLst>
          </p:cNvPr>
          <p:cNvCxnSpPr>
            <a:cxnSpLocks/>
          </p:cNvCxnSpPr>
          <p:nvPr/>
        </p:nvCxnSpPr>
        <p:spPr>
          <a:xfrm>
            <a:off x="371351" y="4297968"/>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53176808-909C-7ADB-27F2-22CFFEEEF499}"/>
              </a:ext>
            </a:extLst>
          </p:cNvPr>
          <p:cNvGrpSpPr/>
          <p:nvPr/>
        </p:nvGrpSpPr>
        <p:grpSpPr>
          <a:xfrm>
            <a:off x="4703763" y="2119001"/>
            <a:ext cx="4069225" cy="394632"/>
            <a:chOff x="4635541" y="2119001"/>
            <a:chExt cx="4069225" cy="394632"/>
          </a:xfrm>
        </p:grpSpPr>
        <p:sp>
          <p:nvSpPr>
            <p:cNvPr id="27" name="Title 5">
              <a:extLst>
                <a:ext uri="{FF2B5EF4-FFF2-40B4-BE49-F238E27FC236}">
                  <a16:creationId xmlns:a16="http://schemas.microsoft.com/office/drawing/2014/main" id="{4C0A36AC-BF56-FD8F-3FD8-4D661D60EC00}"/>
                </a:ext>
              </a:extLst>
            </p:cNvPr>
            <p:cNvSpPr txBox="1">
              <a:spLocks/>
            </p:cNvSpPr>
            <p:nvPr/>
          </p:nvSpPr>
          <p:spPr>
            <a:xfrm>
              <a:off x="5168110" y="2235525"/>
              <a:ext cx="3536656"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050" dirty="0">
                  <a:ea typeface="Meiryo" panose="020B0604030504040204" pitchFamily="34" charset="-128"/>
                  <a:cs typeface="+mj-cs"/>
                </a:rPr>
                <a:t>デジタルツイン（仮想モデルの構築）</a:t>
              </a:r>
              <a:endParaRPr lang="ja-jp" sz="1050" dirty="0">
                <a:ea typeface="Meiryo" panose="020B0604030504040204" pitchFamily="34" charset="-128"/>
                <a:cs typeface="+mj-cs"/>
              </a:endParaRPr>
            </a:p>
          </p:txBody>
        </p:sp>
        <p:sp>
          <p:nvSpPr>
            <p:cNvPr id="28" name="Oval 27">
              <a:extLst>
                <a:ext uri="{FF2B5EF4-FFF2-40B4-BE49-F238E27FC236}">
                  <a16:creationId xmlns:a16="http://schemas.microsoft.com/office/drawing/2014/main" id="{D0B07636-5AC0-5121-A445-D337C4770ADE}"/>
                </a:ext>
              </a:extLst>
            </p:cNvPr>
            <p:cNvSpPr/>
            <p:nvPr/>
          </p:nvSpPr>
          <p:spPr>
            <a:xfrm>
              <a:off x="4635541" y="2119001"/>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6</a:t>
              </a:r>
            </a:p>
          </p:txBody>
        </p:sp>
      </p:grpSp>
      <p:grpSp>
        <p:nvGrpSpPr>
          <p:cNvPr id="48" name="Group 47">
            <a:extLst>
              <a:ext uri="{FF2B5EF4-FFF2-40B4-BE49-F238E27FC236}">
                <a16:creationId xmlns:a16="http://schemas.microsoft.com/office/drawing/2014/main" id="{0CC84EE6-58FB-6A46-F0E9-67462BEE8FB1}"/>
              </a:ext>
            </a:extLst>
          </p:cNvPr>
          <p:cNvGrpSpPr/>
          <p:nvPr/>
        </p:nvGrpSpPr>
        <p:grpSpPr>
          <a:xfrm>
            <a:off x="4702633" y="2685187"/>
            <a:ext cx="4070355" cy="394632"/>
            <a:chOff x="4634411" y="2703090"/>
            <a:chExt cx="4070355" cy="394632"/>
          </a:xfrm>
        </p:grpSpPr>
        <p:sp>
          <p:nvSpPr>
            <p:cNvPr id="30" name="Title 5">
              <a:extLst>
                <a:ext uri="{FF2B5EF4-FFF2-40B4-BE49-F238E27FC236}">
                  <a16:creationId xmlns:a16="http://schemas.microsoft.com/office/drawing/2014/main" id="{384DAE4E-82F4-C5AE-F19B-F11D450F30D4}"/>
                </a:ext>
              </a:extLst>
            </p:cNvPr>
            <p:cNvSpPr txBox="1">
              <a:spLocks/>
            </p:cNvSpPr>
            <p:nvPr/>
          </p:nvSpPr>
          <p:spPr>
            <a:xfrm>
              <a:off x="5166980" y="2819614"/>
              <a:ext cx="3537786"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dirty="0">
                  <a:ea typeface="Meiryo" panose="020B0604030504040204" pitchFamily="34" charset="-128"/>
                  <a:cs typeface="+mj-cs"/>
                </a:rPr>
                <a:t>CAD/CAM/シミュレーション</a:t>
              </a:r>
              <a:r>
                <a:rPr lang="ja-JP" altLang="en-US" sz="1050" dirty="0">
                  <a:ea typeface="Meiryo" panose="020B0604030504040204" pitchFamily="34" charset="-128"/>
                  <a:cs typeface="+mj-cs"/>
                </a:rPr>
                <a:t>の統合</a:t>
              </a:r>
              <a:endParaRPr lang="ja-jp" sz="1050" dirty="0">
                <a:ea typeface="Meiryo" panose="020B0604030504040204" pitchFamily="34" charset="-128"/>
                <a:cs typeface="+mj-cs"/>
              </a:endParaRPr>
            </a:p>
          </p:txBody>
        </p:sp>
        <p:sp>
          <p:nvSpPr>
            <p:cNvPr id="31" name="Oval 30">
              <a:extLst>
                <a:ext uri="{FF2B5EF4-FFF2-40B4-BE49-F238E27FC236}">
                  <a16:creationId xmlns:a16="http://schemas.microsoft.com/office/drawing/2014/main" id="{AD6383A8-2362-227E-83D7-52AEE3C0888E}"/>
                </a:ext>
              </a:extLst>
            </p:cNvPr>
            <p:cNvSpPr/>
            <p:nvPr/>
          </p:nvSpPr>
          <p:spPr>
            <a:xfrm>
              <a:off x="4634411" y="270309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7</a:t>
              </a:r>
            </a:p>
          </p:txBody>
        </p:sp>
      </p:grpSp>
      <p:grpSp>
        <p:nvGrpSpPr>
          <p:cNvPr id="47" name="Group 46">
            <a:extLst>
              <a:ext uri="{FF2B5EF4-FFF2-40B4-BE49-F238E27FC236}">
                <a16:creationId xmlns:a16="http://schemas.microsoft.com/office/drawing/2014/main" id="{1D8B3D7D-70B4-9C93-6B5F-F98353F240A1}"/>
              </a:ext>
            </a:extLst>
          </p:cNvPr>
          <p:cNvGrpSpPr/>
          <p:nvPr/>
        </p:nvGrpSpPr>
        <p:grpSpPr>
          <a:xfrm>
            <a:off x="4701842" y="3251373"/>
            <a:ext cx="4071146" cy="394632"/>
            <a:chOff x="4633620" y="3287179"/>
            <a:chExt cx="4071146" cy="394632"/>
          </a:xfrm>
        </p:grpSpPr>
        <p:sp>
          <p:nvSpPr>
            <p:cNvPr id="33" name="Title 5">
              <a:extLst>
                <a:ext uri="{FF2B5EF4-FFF2-40B4-BE49-F238E27FC236}">
                  <a16:creationId xmlns:a16="http://schemas.microsoft.com/office/drawing/2014/main" id="{BBDE3E65-3AD8-CA0A-08DE-516806E24FBC}"/>
                </a:ext>
              </a:extLst>
            </p:cNvPr>
            <p:cNvSpPr txBox="1">
              <a:spLocks/>
            </p:cNvSpPr>
            <p:nvPr/>
          </p:nvSpPr>
          <p:spPr>
            <a:xfrm>
              <a:off x="5166189" y="3403703"/>
              <a:ext cx="353857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人工知能（AI）と機械学習（ML）</a:t>
              </a:r>
            </a:p>
          </p:txBody>
        </p:sp>
        <p:sp>
          <p:nvSpPr>
            <p:cNvPr id="34" name="Oval 33">
              <a:extLst>
                <a:ext uri="{FF2B5EF4-FFF2-40B4-BE49-F238E27FC236}">
                  <a16:creationId xmlns:a16="http://schemas.microsoft.com/office/drawing/2014/main" id="{81DE52A5-299C-B0CC-1629-5190A97083DD}"/>
                </a:ext>
              </a:extLst>
            </p:cNvPr>
            <p:cNvSpPr/>
            <p:nvPr/>
          </p:nvSpPr>
          <p:spPr>
            <a:xfrm>
              <a:off x="4633620" y="3287179"/>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8</a:t>
              </a:r>
            </a:p>
          </p:txBody>
        </p:sp>
      </p:grpSp>
      <p:grpSp>
        <p:nvGrpSpPr>
          <p:cNvPr id="46" name="Group 45">
            <a:extLst>
              <a:ext uri="{FF2B5EF4-FFF2-40B4-BE49-F238E27FC236}">
                <a16:creationId xmlns:a16="http://schemas.microsoft.com/office/drawing/2014/main" id="{68EF3530-BB54-CD41-2E00-7B7C0479E545}"/>
              </a:ext>
            </a:extLst>
          </p:cNvPr>
          <p:cNvGrpSpPr/>
          <p:nvPr/>
        </p:nvGrpSpPr>
        <p:grpSpPr>
          <a:xfrm>
            <a:off x="4701503" y="3817559"/>
            <a:ext cx="4071485" cy="394632"/>
            <a:chOff x="4633281" y="3871268"/>
            <a:chExt cx="4071485" cy="394632"/>
          </a:xfrm>
        </p:grpSpPr>
        <p:sp>
          <p:nvSpPr>
            <p:cNvPr id="36" name="Title 5">
              <a:extLst>
                <a:ext uri="{FF2B5EF4-FFF2-40B4-BE49-F238E27FC236}">
                  <a16:creationId xmlns:a16="http://schemas.microsoft.com/office/drawing/2014/main" id="{71572A56-19E7-0DEA-3CE9-464DBC2F108B}"/>
                </a:ext>
              </a:extLst>
            </p:cNvPr>
            <p:cNvSpPr txBox="1">
              <a:spLocks/>
            </p:cNvSpPr>
            <p:nvPr/>
          </p:nvSpPr>
          <p:spPr>
            <a:xfrm>
              <a:off x="5165850" y="3987792"/>
              <a:ext cx="3538916"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拡張現実（AR）と仮想現実（VR）</a:t>
              </a:r>
            </a:p>
          </p:txBody>
        </p:sp>
        <p:sp>
          <p:nvSpPr>
            <p:cNvPr id="37" name="Oval 36">
              <a:extLst>
                <a:ext uri="{FF2B5EF4-FFF2-40B4-BE49-F238E27FC236}">
                  <a16:creationId xmlns:a16="http://schemas.microsoft.com/office/drawing/2014/main" id="{10567E4E-EA8C-CBD8-1C7E-45F5F5A4D0FB}"/>
                </a:ext>
              </a:extLst>
            </p:cNvPr>
            <p:cNvSpPr/>
            <p:nvPr/>
          </p:nvSpPr>
          <p:spPr>
            <a:xfrm>
              <a:off x="4633281" y="3871268"/>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9</a:t>
              </a:r>
            </a:p>
          </p:txBody>
        </p:sp>
      </p:grpSp>
      <p:grpSp>
        <p:nvGrpSpPr>
          <p:cNvPr id="45" name="Group 44">
            <a:extLst>
              <a:ext uri="{FF2B5EF4-FFF2-40B4-BE49-F238E27FC236}">
                <a16:creationId xmlns:a16="http://schemas.microsoft.com/office/drawing/2014/main" id="{C24EDEB2-6B15-C8ED-A966-6E6A726A1888}"/>
              </a:ext>
            </a:extLst>
          </p:cNvPr>
          <p:cNvGrpSpPr/>
          <p:nvPr/>
        </p:nvGrpSpPr>
        <p:grpSpPr>
          <a:xfrm>
            <a:off x="4700712" y="4383743"/>
            <a:ext cx="4072276" cy="394632"/>
            <a:chOff x="4632490" y="4455360"/>
            <a:chExt cx="4072276" cy="394632"/>
          </a:xfrm>
        </p:grpSpPr>
        <p:sp>
          <p:nvSpPr>
            <p:cNvPr id="39" name="Title 5">
              <a:extLst>
                <a:ext uri="{FF2B5EF4-FFF2-40B4-BE49-F238E27FC236}">
                  <a16:creationId xmlns:a16="http://schemas.microsoft.com/office/drawing/2014/main" id="{567A69A6-D990-152D-F0BA-3FEDCE4F1F58}"/>
                </a:ext>
              </a:extLst>
            </p:cNvPr>
            <p:cNvSpPr txBox="1">
              <a:spLocks/>
            </p:cNvSpPr>
            <p:nvPr/>
          </p:nvSpPr>
          <p:spPr>
            <a:xfrm>
              <a:off x="5165059" y="4571884"/>
              <a:ext cx="3539707"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サステナビリティとグリーン製造</a:t>
              </a:r>
            </a:p>
          </p:txBody>
        </p:sp>
        <p:sp>
          <p:nvSpPr>
            <p:cNvPr id="40" name="Oval 39">
              <a:extLst>
                <a:ext uri="{FF2B5EF4-FFF2-40B4-BE49-F238E27FC236}">
                  <a16:creationId xmlns:a16="http://schemas.microsoft.com/office/drawing/2014/main" id="{8B5A3133-2459-E51F-F184-A7C7614B53D4}"/>
                </a:ext>
              </a:extLst>
            </p:cNvPr>
            <p:cNvSpPr/>
            <p:nvPr/>
          </p:nvSpPr>
          <p:spPr>
            <a:xfrm>
              <a:off x="4632490" y="4455360"/>
              <a:ext cx="394634" cy="394632"/>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rtl="0"/>
              <a:r>
                <a:rPr lang="ja-jp" sz="1050" b="1">
                  <a:solidFill>
                    <a:schemeClr val="tx1"/>
                  </a:solidFill>
                  <a:ea typeface="Meiryo" panose="020B0604030504040204" pitchFamily="34" charset="-128"/>
                </a:rPr>
                <a:t>10</a:t>
              </a:r>
            </a:p>
          </p:txBody>
        </p:sp>
      </p:grpSp>
      <p:cxnSp>
        <p:nvCxnSpPr>
          <p:cNvPr id="41" name="Straight Connector 40">
            <a:extLst>
              <a:ext uri="{FF2B5EF4-FFF2-40B4-BE49-F238E27FC236}">
                <a16:creationId xmlns:a16="http://schemas.microsoft.com/office/drawing/2014/main" id="{64C3549C-CBCA-9713-36B5-CDCB8B7417BB}"/>
              </a:ext>
            </a:extLst>
          </p:cNvPr>
          <p:cNvCxnSpPr>
            <a:cxnSpLocks/>
          </p:cNvCxnSpPr>
          <p:nvPr/>
        </p:nvCxnSpPr>
        <p:spPr>
          <a:xfrm>
            <a:off x="4702638" y="2599410"/>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3C20434-B1D5-F981-CAC3-FEA3B2018BA1}"/>
              </a:ext>
            </a:extLst>
          </p:cNvPr>
          <p:cNvCxnSpPr>
            <a:cxnSpLocks/>
          </p:cNvCxnSpPr>
          <p:nvPr/>
        </p:nvCxnSpPr>
        <p:spPr>
          <a:xfrm>
            <a:off x="4703768" y="3165596"/>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D6EFA96-3147-AE23-C605-42FABA2F7BAB}"/>
              </a:ext>
            </a:extLst>
          </p:cNvPr>
          <p:cNvCxnSpPr>
            <a:cxnSpLocks/>
          </p:cNvCxnSpPr>
          <p:nvPr/>
        </p:nvCxnSpPr>
        <p:spPr>
          <a:xfrm>
            <a:off x="4704559" y="3731782"/>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25A0D94-95D1-946F-4A94-44A91F1882B1}"/>
              </a:ext>
            </a:extLst>
          </p:cNvPr>
          <p:cNvCxnSpPr>
            <a:cxnSpLocks/>
          </p:cNvCxnSpPr>
          <p:nvPr/>
        </p:nvCxnSpPr>
        <p:spPr>
          <a:xfrm>
            <a:off x="4705689" y="4297968"/>
            <a:ext cx="407035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2983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 with a computer&#10;&#10;Description automatically generated">
            <a:extLst>
              <a:ext uri="{FF2B5EF4-FFF2-40B4-BE49-F238E27FC236}">
                <a16:creationId xmlns:a16="http://schemas.microsoft.com/office/drawing/2014/main" id="{0016161F-2416-3701-6D74-74C2EC41E2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8079" t="13104" r="26586"/>
          <a:stretch/>
        </p:blipFill>
        <p:spPr>
          <a:xfrm>
            <a:off x="0" y="0"/>
            <a:ext cx="9588500" cy="5143499"/>
          </a:xfrm>
          <a:prstGeom prst="rect">
            <a:avLst/>
          </a:prstGeom>
          <a:solidFill>
            <a:schemeClr val="tx1"/>
          </a:solidFill>
        </p:spPr>
      </p:pic>
      <p:sp>
        <p:nvSpPr>
          <p:cNvPr id="7" name="Rectangle 6">
            <a:extLst>
              <a:ext uri="{FF2B5EF4-FFF2-40B4-BE49-F238E27FC236}">
                <a16:creationId xmlns:a16="http://schemas.microsoft.com/office/drawing/2014/main" id="{9A33988C-410E-1544-578D-EF2B6F0D933F}"/>
              </a:ext>
            </a:extLst>
          </p:cNvPr>
          <p:cNvSpPr/>
          <p:nvPr/>
        </p:nvSpPr>
        <p:spPr>
          <a:xfrm rot="10800000" flipH="1" flipV="1">
            <a:off x="3781426" y="0"/>
            <a:ext cx="5807074" cy="5143500"/>
          </a:xfrm>
          <a:prstGeom prst="rect">
            <a:avLst/>
          </a:prstGeom>
          <a:gradFill>
            <a:gsLst>
              <a:gs pos="0">
                <a:srgbClr val="000000">
                  <a:alpha val="0"/>
                </a:srgbClr>
              </a:gs>
              <a:gs pos="87000">
                <a:schemeClr val="tx1"/>
              </a:gs>
              <a:gs pos="40000">
                <a:schemeClr val="tx1">
                  <a:alpha val="4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E3BD0530-F3F6-BC30-E78B-01565BFDE721}"/>
              </a:ext>
            </a:extLst>
          </p:cNvPr>
          <p:cNvSpPr>
            <a:spLocks noGrp="1"/>
          </p:cNvSpPr>
          <p:nvPr>
            <p:ph type="title"/>
          </p:nvPr>
        </p:nvSpPr>
        <p:spPr>
          <a:xfrm>
            <a:off x="368490" y="1002762"/>
            <a:ext cx="4988370" cy="786369"/>
          </a:xfrm>
        </p:spPr>
        <p:txBody>
          <a:bodyPr rtlCol="0"/>
          <a:lstStyle/>
          <a:p>
            <a:pPr rtl="0"/>
            <a:r>
              <a:rPr lang="ja-jp" dirty="0">
                <a:solidFill>
                  <a:schemeClr val="bg1"/>
                </a:solidFill>
                <a:ea typeface="Meiryo" panose="020B0604030504040204" pitchFamily="34" charset="-128"/>
              </a:rPr>
              <a:t>機械エンジニアリングにおけるジェネレーティブ AI の影響</a:t>
            </a:r>
          </a:p>
        </p:txBody>
      </p:sp>
      <p:grpSp>
        <p:nvGrpSpPr>
          <p:cNvPr id="12" name="Group 11">
            <a:extLst>
              <a:ext uri="{FF2B5EF4-FFF2-40B4-BE49-F238E27FC236}">
                <a16:creationId xmlns:a16="http://schemas.microsoft.com/office/drawing/2014/main" id="{6F8690B3-653A-616F-3604-5DFC030994D4}"/>
              </a:ext>
            </a:extLst>
          </p:cNvPr>
          <p:cNvGrpSpPr/>
          <p:nvPr/>
        </p:nvGrpSpPr>
        <p:grpSpPr>
          <a:xfrm>
            <a:off x="368490" y="2247899"/>
            <a:ext cx="2886425" cy="199285"/>
            <a:chOff x="374301" y="2228965"/>
            <a:chExt cx="2886425" cy="199285"/>
          </a:xfrm>
        </p:grpSpPr>
        <p:sp>
          <p:nvSpPr>
            <p:cNvPr id="13" name="TextBox 12">
              <a:extLst>
                <a:ext uri="{FF2B5EF4-FFF2-40B4-BE49-F238E27FC236}">
                  <a16:creationId xmlns:a16="http://schemas.microsoft.com/office/drawing/2014/main" id="{85B45AE0-BFEB-4E0A-1FE6-E2815099340C}"/>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設計の最適化</a:t>
              </a:r>
            </a:p>
          </p:txBody>
        </p:sp>
        <p:grpSp>
          <p:nvGrpSpPr>
            <p:cNvPr id="14" name="Group 13">
              <a:extLst>
                <a:ext uri="{FF2B5EF4-FFF2-40B4-BE49-F238E27FC236}">
                  <a16:creationId xmlns:a16="http://schemas.microsoft.com/office/drawing/2014/main" id="{E0CEA67B-9830-C590-17AC-8460624CD3B6}"/>
                </a:ext>
              </a:extLst>
            </p:cNvPr>
            <p:cNvGrpSpPr/>
            <p:nvPr/>
          </p:nvGrpSpPr>
          <p:grpSpPr>
            <a:xfrm>
              <a:off x="374301" y="2234287"/>
              <a:ext cx="182880" cy="183255"/>
              <a:chOff x="5072063" y="2164880"/>
              <a:chExt cx="182880" cy="183255"/>
            </a:xfrm>
          </p:grpSpPr>
          <p:sp>
            <p:nvSpPr>
              <p:cNvPr id="15" name="Freeform 257">
                <a:extLst>
                  <a:ext uri="{FF2B5EF4-FFF2-40B4-BE49-F238E27FC236}">
                    <a16:creationId xmlns:a16="http://schemas.microsoft.com/office/drawing/2014/main" id="{224BB332-A44F-D669-E547-E9CF11CD03FE}"/>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16" name="Freeform 258">
                <a:extLst>
                  <a:ext uri="{FF2B5EF4-FFF2-40B4-BE49-F238E27FC236}">
                    <a16:creationId xmlns:a16="http://schemas.microsoft.com/office/drawing/2014/main" id="{FC7488A0-4394-DD49-72D9-BE55A84DA3E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17" name="Group 16">
            <a:extLst>
              <a:ext uri="{FF2B5EF4-FFF2-40B4-BE49-F238E27FC236}">
                <a16:creationId xmlns:a16="http://schemas.microsoft.com/office/drawing/2014/main" id="{D34E7F81-B3AA-D64B-0ECE-0734AF13440C}"/>
              </a:ext>
            </a:extLst>
          </p:cNvPr>
          <p:cNvGrpSpPr/>
          <p:nvPr/>
        </p:nvGrpSpPr>
        <p:grpSpPr>
          <a:xfrm>
            <a:off x="368490" y="2676327"/>
            <a:ext cx="2886425" cy="418833"/>
            <a:chOff x="374301" y="2666941"/>
            <a:chExt cx="2886425" cy="418833"/>
          </a:xfrm>
        </p:grpSpPr>
        <p:sp>
          <p:nvSpPr>
            <p:cNvPr id="18" name="TextBox 17">
              <a:extLst>
                <a:ext uri="{FF2B5EF4-FFF2-40B4-BE49-F238E27FC236}">
                  <a16:creationId xmlns:a16="http://schemas.microsoft.com/office/drawing/2014/main" id="{A67253AA-2EC8-A302-C7E4-FBE1F3EDB557}"/>
                </a:ext>
              </a:extLst>
            </p:cNvPr>
            <p:cNvSpPr txBox="1"/>
            <p:nvPr/>
          </p:nvSpPr>
          <p:spPr>
            <a:xfrm>
              <a:off x="696352" y="2666941"/>
              <a:ext cx="2564374" cy="418833"/>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シミュレーションと</a:t>
              </a:r>
              <a:endParaRPr lang="en-US" alt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endParaRPr>
            </a:p>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プロトタイピング</a:t>
              </a:r>
            </a:p>
          </p:txBody>
        </p:sp>
        <p:grpSp>
          <p:nvGrpSpPr>
            <p:cNvPr id="19" name="Group 18">
              <a:extLst>
                <a:ext uri="{FF2B5EF4-FFF2-40B4-BE49-F238E27FC236}">
                  <a16:creationId xmlns:a16="http://schemas.microsoft.com/office/drawing/2014/main" id="{0FDA697B-88AC-D006-0DEA-8539C68EB3A3}"/>
                </a:ext>
              </a:extLst>
            </p:cNvPr>
            <p:cNvGrpSpPr/>
            <p:nvPr/>
          </p:nvGrpSpPr>
          <p:grpSpPr>
            <a:xfrm>
              <a:off x="374301" y="2771988"/>
              <a:ext cx="182880" cy="183255"/>
              <a:chOff x="5072063" y="2164880"/>
              <a:chExt cx="182880" cy="183255"/>
            </a:xfrm>
          </p:grpSpPr>
          <p:sp>
            <p:nvSpPr>
              <p:cNvPr id="20" name="Freeform 257">
                <a:extLst>
                  <a:ext uri="{FF2B5EF4-FFF2-40B4-BE49-F238E27FC236}">
                    <a16:creationId xmlns:a16="http://schemas.microsoft.com/office/drawing/2014/main" id="{D12BC75A-52F7-0423-250E-26CDBBDE2852}"/>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1" name="Freeform 258">
                <a:extLst>
                  <a:ext uri="{FF2B5EF4-FFF2-40B4-BE49-F238E27FC236}">
                    <a16:creationId xmlns:a16="http://schemas.microsoft.com/office/drawing/2014/main" id="{C646CD75-FB5F-E177-92D9-E92E03DD9CB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22" name="Group 21">
            <a:extLst>
              <a:ext uri="{FF2B5EF4-FFF2-40B4-BE49-F238E27FC236}">
                <a16:creationId xmlns:a16="http://schemas.microsoft.com/office/drawing/2014/main" id="{7C054344-9EDD-6A07-4828-B461EF56D01D}"/>
              </a:ext>
            </a:extLst>
          </p:cNvPr>
          <p:cNvGrpSpPr/>
          <p:nvPr/>
        </p:nvGrpSpPr>
        <p:grpSpPr>
          <a:xfrm>
            <a:off x="368490" y="3304205"/>
            <a:ext cx="2886425" cy="199285"/>
            <a:chOff x="374301" y="3288692"/>
            <a:chExt cx="2886425" cy="199285"/>
          </a:xfrm>
        </p:grpSpPr>
        <p:sp>
          <p:nvSpPr>
            <p:cNvPr id="23" name="TextBox 22">
              <a:extLst>
                <a:ext uri="{FF2B5EF4-FFF2-40B4-BE49-F238E27FC236}">
                  <a16:creationId xmlns:a16="http://schemas.microsoft.com/office/drawing/2014/main" id="{AE155EDE-8A4B-6DFD-E1FD-C20901CD059F}"/>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自動的なドキュメント化</a:t>
              </a:r>
            </a:p>
          </p:txBody>
        </p:sp>
        <p:grpSp>
          <p:nvGrpSpPr>
            <p:cNvPr id="24" name="Group 23">
              <a:extLst>
                <a:ext uri="{FF2B5EF4-FFF2-40B4-BE49-F238E27FC236}">
                  <a16:creationId xmlns:a16="http://schemas.microsoft.com/office/drawing/2014/main" id="{15F1BA54-AEA3-E2D1-A142-BAD5142C0CD2}"/>
                </a:ext>
              </a:extLst>
            </p:cNvPr>
            <p:cNvGrpSpPr/>
            <p:nvPr/>
          </p:nvGrpSpPr>
          <p:grpSpPr>
            <a:xfrm>
              <a:off x="374301" y="3294014"/>
              <a:ext cx="182880" cy="183255"/>
              <a:chOff x="5072063" y="2164880"/>
              <a:chExt cx="182880" cy="183255"/>
            </a:xfrm>
          </p:grpSpPr>
          <p:sp>
            <p:nvSpPr>
              <p:cNvPr id="25" name="Freeform 257">
                <a:extLst>
                  <a:ext uri="{FF2B5EF4-FFF2-40B4-BE49-F238E27FC236}">
                    <a16:creationId xmlns:a16="http://schemas.microsoft.com/office/drawing/2014/main" id="{EFA5F93D-540A-7DDE-F241-BB0B2AC0DE5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6" name="Freeform 258">
                <a:extLst>
                  <a:ext uri="{FF2B5EF4-FFF2-40B4-BE49-F238E27FC236}">
                    <a16:creationId xmlns:a16="http://schemas.microsoft.com/office/drawing/2014/main" id="{71C20A59-FB38-DF95-48DC-CBF9EC23C29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27" name="Group 26">
            <a:extLst>
              <a:ext uri="{FF2B5EF4-FFF2-40B4-BE49-F238E27FC236}">
                <a16:creationId xmlns:a16="http://schemas.microsoft.com/office/drawing/2014/main" id="{79D91E5D-B694-8022-ED06-136F667DD577}"/>
              </a:ext>
            </a:extLst>
          </p:cNvPr>
          <p:cNvGrpSpPr/>
          <p:nvPr/>
        </p:nvGrpSpPr>
        <p:grpSpPr>
          <a:xfrm>
            <a:off x="368490" y="3832359"/>
            <a:ext cx="2886425" cy="199285"/>
            <a:chOff x="374301" y="3810470"/>
            <a:chExt cx="2886425" cy="199285"/>
          </a:xfrm>
        </p:grpSpPr>
        <p:sp>
          <p:nvSpPr>
            <p:cNvPr id="28" name="TextBox 27">
              <a:extLst>
                <a:ext uri="{FF2B5EF4-FFF2-40B4-BE49-F238E27FC236}">
                  <a16:creationId xmlns:a16="http://schemas.microsoft.com/office/drawing/2014/main" id="{654B3234-67B4-C459-D52C-7AFB4E75CD69}"/>
                </a:ext>
              </a:extLst>
            </p:cNvPr>
            <p:cNvSpPr txBox="1"/>
            <p:nvPr/>
          </p:nvSpPr>
          <p:spPr>
            <a:xfrm>
              <a:off x="696352" y="3810470"/>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CAD システムの強化</a:t>
              </a:r>
            </a:p>
          </p:txBody>
        </p:sp>
        <p:grpSp>
          <p:nvGrpSpPr>
            <p:cNvPr id="29" name="Group 28">
              <a:extLst>
                <a:ext uri="{FF2B5EF4-FFF2-40B4-BE49-F238E27FC236}">
                  <a16:creationId xmlns:a16="http://schemas.microsoft.com/office/drawing/2014/main" id="{EE1360BA-8F77-CEFA-B516-3AF56C9DF751}"/>
                </a:ext>
              </a:extLst>
            </p:cNvPr>
            <p:cNvGrpSpPr/>
            <p:nvPr/>
          </p:nvGrpSpPr>
          <p:grpSpPr>
            <a:xfrm>
              <a:off x="374301" y="3815792"/>
              <a:ext cx="182880" cy="183255"/>
              <a:chOff x="5072063" y="2164880"/>
              <a:chExt cx="182880" cy="183255"/>
            </a:xfrm>
          </p:grpSpPr>
          <p:sp>
            <p:nvSpPr>
              <p:cNvPr id="30" name="Freeform 257">
                <a:extLst>
                  <a:ext uri="{FF2B5EF4-FFF2-40B4-BE49-F238E27FC236}">
                    <a16:creationId xmlns:a16="http://schemas.microsoft.com/office/drawing/2014/main" id="{4FAD41CE-C28F-4FB0-90B2-ACC4A6EE113F}"/>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7355814E-7D3A-E959-9469-9318046E965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32" name="Group 31">
            <a:extLst>
              <a:ext uri="{FF2B5EF4-FFF2-40B4-BE49-F238E27FC236}">
                <a16:creationId xmlns:a16="http://schemas.microsoft.com/office/drawing/2014/main" id="{9303D4C5-16CB-3402-AF06-5DFDD9CEC4EF}"/>
              </a:ext>
            </a:extLst>
          </p:cNvPr>
          <p:cNvGrpSpPr/>
          <p:nvPr/>
        </p:nvGrpSpPr>
        <p:grpSpPr>
          <a:xfrm>
            <a:off x="3540755" y="2247899"/>
            <a:ext cx="3050545" cy="199285"/>
            <a:chOff x="374301" y="2228965"/>
            <a:chExt cx="3050545" cy="199285"/>
          </a:xfrm>
        </p:grpSpPr>
        <p:sp>
          <p:nvSpPr>
            <p:cNvPr id="33" name="TextBox 32">
              <a:extLst>
                <a:ext uri="{FF2B5EF4-FFF2-40B4-BE49-F238E27FC236}">
                  <a16:creationId xmlns:a16="http://schemas.microsoft.com/office/drawing/2014/main" id="{879256DB-EE3A-D7A9-B924-6D2B9C5830D1}"/>
                </a:ext>
              </a:extLst>
            </p:cNvPr>
            <p:cNvSpPr txBox="1"/>
            <p:nvPr/>
          </p:nvSpPr>
          <p:spPr>
            <a:xfrm>
              <a:off x="696352" y="2228965"/>
              <a:ext cx="272849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dirty="0">
                  <a:ln>
                    <a:noFill/>
                  </a:ln>
                  <a:solidFill>
                    <a:schemeClr val="bg1"/>
                  </a:solidFill>
                  <a:effectLst/>
                  <a:uLnTx/>
                  <a:uFillTx/>
                  <a:latin typeface="Artifakt ElementOfc"/>
                  <a:ea typeface="Meiryo" panose="020B0604030504040204" pitchFamily="34" charset="-128"/>
                  <a:cs typeface="+mn-cs"/>
                </a:rPr>
                <a:t>コラボレーションによる問題解決</a:t>
              </a:r>
            </a:p>
          </p:txBody>
        </p:sp>
        <p:grpSp>
          <p:nvGrpSpPr>
            <p:cNvPr id="34" name="Group 33">
              <a:extLst>
                <a:ext uri="{FF2B5EF4-FFF2-40B4-BE49-F238E27FC236}">
                  <a16:creationId xmlns:a16="http://schemas.microsoft.com/office/drawing/2014/main" id="{3BB1D66C-1C26-EAC5-7094-DCD09E582246}"/>
                </a:ext>
              </a:extLst>
            </p:cNvPr>
            <p:cNvGrpSpPr/>
            <p:nvPr/>
          </p:nvGrpSpPr>
          <p:grpSpPr>
            <a:xfrm>
              <a:off x="374301" y="2234287"/>
              <a:ext cx="182880" cy="183255"/>
              <a:chOff x="5072063" y="2164880"/>
              <a:chExt cx="182880" cy="183255"/>
            </a:xfrm>
          </p:grpSpPr>
          <p:sp>
            <p:nvSpPr>
              <p:cNvPr id="35" name="Freeform 257">
                <a:extLst>
                  <a:ext uri="{FF2B5EF4-FFF2-40B4-BE49-F238E27FC236}">
                    <a16:creationId xmlns:a16="http://schemas.microsoft.com/office/drawing/2014/main" id="{ADE9134C-9A76-FEAD-508F-53A8CD7DB9C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6" name="Freeform 258">
                <a:extLst>
                  <a:ext uri="{FF2B5EF4-FFF2-40B4-BE49-F238E27FC236}">
                    <a16:creationId xmlns:a16="http://schemas.microsoft.com/office/drawing/2014/main" id="{7BC2B625-0AC9-D701-9496-1D1D5C18F68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37" name="Group 36">
            <a:extLst>
              <a:ext uri="{FF2B5EF4-FFF2-40B4-BE49-F238E27FC236}">
                <a16:creationId xmlns:a16="http://schemas.microsoft.com/office/drawing/2014/main" id="{59968487-C0F9-BAC9-9021-3B299B7B8937}"/>
              </a:ext>
            </a:extLst>
          </p:cNvPr>
          <p:cNvGrpSpPr/>
          <p:nvPr/>
        </p:nvGrpSpPr>
        <p:grpSpPr>
          <a:xfrm>
            <a:off x="3540755" y="2776052"/>
            <a:ext cx="2886425" cy="199285"/>
            <a:chOff x="374301" y="2766666"/>
            <a:chExt cx="2886425" cy="199285"/>
          </a:xfrm>
        </p:grpSpPr>
        <p:sp>
          <p:nvSpPr>
            <p:cNvPr id="38" name="TextBox 37">
              <a:extLst>
                <a:ext uri="{FF2B5EF4-FFF2-40B4-BE49-F238E27FC236}">
                  <a16:creationId xmlns:a16="http://schemas.microsoft.com/office/drawing/2014/main" id="{F9AAB2C0-DE8E-E1A5-2AF4-05D859113D3E}"/>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人と機械の相互作用</a:t>
              </a:r>
            </a:p>
          </p:txBody>
        </p:sp>
        <p:grpSp>
          <p:nvGrpSpPr>
            <p:cNvPr id="39" name="Group 38">
              <a:extLst>
                <a:ext uri="{FF2B5EF4-FFF2-40B4-BE49-F238E27FC236}">
                  <a16:creationId xmlns:a16="http://schemas.microsoft.com/office/drawing/2014/main" id="{DA6D016F-3088-2511-08B5-4DF0763B7AE1}"/>
                </a:ext>
              </a:extLst>
            </p:cNvPr>
            <p:cNvGrpSpPr/>
            <p:nvPr/>
          </p:nvGrpSpPr>
          <p:grpSpPr>
            <a:xfrm>
              <a:off x="374301" y="2771988"/>
              <a:ext cx="182880" cy="183255"/>
              <a:chOff x="5072063" y="2164880"/>
              <a:chExt cx="182880" cy="183255"/>
            </a:xfrm>
          </p:grpSpPr>
          <p:sp>
            <p:nvSpPr>
              <p:cNvPr id="40" name="Freeform 257">
                <a:extLst>
                  <a:ext uri="{FF2B5EF4-FFF2-40B4-BE49-F238E27FC236}">
                    <a16:creationId xmlns:a16="http://schemas.microsoft.com/office/drawing/2014/main" id="{BFB2F99F-D470-E5DC-A0D2-E2570A6EF44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1" name="Freeform 258">
                <a:extLst>
                  <a:ext uri="{FF2B5EF4-FFF2-40B4-BE49-F238E27FC236}">
                    <a16:creationId xmlns:a16="http://schemas.microsoft.com/office/drawing/2014/main" id="{8FBEBFD4-C729-BC9F-8608-2E84F169F67F}"/>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C6E5B89B-EE12-154C-C631-41500C6F01E7}"/>
              </a:ext>
            </a:extLst>
          </p:cNvPr>
          <p:cNvGrpSpPr/>
          <p:nvPr/>
        </p:nvGrpSpPr>
        <p:grpSpPr>
          <a:xfrm>
            <a:off x="3540755" y="3304205"/>
            <a:ext cx="2886425" cy="199285"/>
            <a:chOff x="374301" y="3288692"/>
            <a:chExt cx="2886425" cy="199285"/>
          </a:xfrm>
        </p:grpSpPr>
        <p:sp>
          <p:nvSpPr>
            <p:cNvPr id="43" name="TextBox 42">
              <a:extLst>
                <a:ext uri="{FF2B5EF4-FFF2-40B4-BE49-F238E27FC236}">
                  <a16:creationId xmlns:a16="http://schemas.microsoft.com/office/drawing/2014/main" id="{C90F5140-9F36-B55B-E070-83FCC376EF30}"/>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継続的な学習</a:t>
              </a:r>
            </a:p>
          </p:txBody>
        </p:sp>
        <p:grpSp>
          <p:nvGrpSpPr>
            <p:cNvPr id="44" name="Group 43">
              <a:extLst>
                <a:ext uri="{FF2B5EF4-FFF2-40B4-BE49-F238E27FC236}">
                  <a16:creationId xmlns:a16="http://schemas.microsoft.com/office/drawing/2014/main" id="{1CCD929E-0328-B764-2671-3679BAE83D37}"/>
                </a:ext>
              </a:extLst>
            </p:cNvPr>
            <p:cNvGrpSpPr/>
            <p:nvPr/>
          </p:nvGrpSpPr>
          <p:grpSpPr>
            <a:xfrm>
              <a:off x="374301" y="3294014"/>
              <a:ext cx="182880" cy="183255"/>
              <a:chOff x="5072063" y="2164880"/>
              <a:chExt cx="182880" cy="183255"/>
            </a:xfrm>
          </p:grpSpPr>
          <p:sp>
            <p:nvSpPr>
              <p:cNvPr id="45" name="Freeform 257">
                <a:extLst>
                  <a:ext uri="{FF2B5EF4-FFF2-40B4-BE49-F238E27FC236}">
                    <a16:creationId xmlns:a16="http://schemas.microsoft.com/office/drawing/2014/main" id="{3D2DF708-5E4B-F471-F7D5-C3DE66E72FF8}"/>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6" name="Freeform 258">
                <a:extLst>
                  <a:ext uri="{FF2B5EF4-FFF2-40B4-BE49-F238E27FC236}">
                    <a16:creationId xmlns:a16="http://schemas.microsoft.com/office/drawing/2014/main" id="{59CEE16B-10A1-C77A-376D-618767CE08F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7" name="Group 46">
            <a:extLst>
              <a:ext uri="{FF2B5EF4-FFF2-40B4-BE49-F238E27FC236}">
                <a16:creationId xmlns:a16="http://schemas.microsoft.com/office/drawing/2014/main" id="{C91B5C7D-ABF6-12A4-57AC-7C6AE18263BD}"/>
              </a:ext>
            </a:extLst>
          </p:cNvPr>
          <p:cNvGrpSpPr/>
          <p:nvPr/>
        </p:nvGrpSpPr>
        <p:grpSpPr>
          <a:xfrm>
            <a:off x="3540755" y="3832359"/>
            <a:ext cx="3333659" cy="199285"/>
            <a:chOff x="374301" y="3810470"/>
            <a:chExt cx="3333659" cy="199285"/>
          </a:xfrm>
        </p:grpSpPr>
        <p:sp>
          <p:nvSpPr>
            <p:cNvPr id="48" name="TextBox 47">
              <a:extLst>
                <a:ext uri="{FF2B5EF4-FFF2-40B4-BE49-F238E27FC236}">
                  <a16:creationId xmlns:a16="http://schemas.microsoft.com/office/drawing/2014/main" id="{2F8DF68E-3F66-9A65-133D-E10EC7EA7AFD}"/>
                </a:ext>
              </a:extLst>
            </p:cNvPr>
            <p:cNvSpPr txBox="1"/>
            <p:nvPr/>
          </p:nvSpPr>
          <p:spPr>
            <a:xfrm>
              <a:off x="696352" y="3810470"/>
              <a:ext cx="3011608"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革新的なソリューション</a:t>
              </a:r>
            </a:p>
          </p:txBody>
        </p:sp>
        <p:grpSp>
          <p:nvGrpSpPr>
            <p:cNvPr id="49" name="Group 48">
              <a:extLst>
                <a:ext uri="{FF2B5EF4-FFF2-40B4-BE49-F238E27FC236}">
                  <a16:creationId xmlns:a16="http://schemas.microsoft.com/office/drawing/2014/main" id="{57824F42-B0D1-C041-615E-FD5354CBFA1A}"/>
                </a:ext>
              </a:extLst>
            </p:cNvPr>
            <p:cNvGrpSpPr/>
            <p:nvPr/>
          </p:nvGrpSpPr>
          <p:grpSpPr>
            <a:xfrm>
              <a:off x="374301" y="3815792"/>
              <a:ext cx="182880" cy="183255"/>
              <a:chOff x="5072063" y="2164880"/>
              <a:chExt cx="182880" cy="183255"/>
            </a:xfrm>
          </p:grpSpPr>
          <p:sp>
            <p:nvSpPr>
              <p:cNvPr id="50" name="Freeform 257">
                <a:extLst>
                  <a:ext uri="{FF2B5EF4-FFF2-40B4-BE49-F238E27FC236}">
                    <a16:creationId xmlns:a16="http://schemas.microsoft.com/office/drawing/2014/main" id="{30DF324F-9BBB-7FAE-D626-83321D8FC65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51" name="Freeform 258">
                <a:extLst>
                  <a:ext uri="{FF2B5EF4-FFF2-40B4-BE49-F238E27FC236}">
                    <a16:creationId xmlns:a16="http://schemas.microsoft.com/office/drawing/2014/main" id="{0759B6B0-7D4F-67E7-539D-F3573F15C72A}"/>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297022198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16161F-2416-3701-6D74-74C2EC41E2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13210" t="12902" r="12007" b="2214"/>
          <a:stretch/>
        </p:blipFill>
        <p:spPr>
          <a:xfrm>
            <a:off x="0" y="0"/>
            <a:ext cx="9144000" cy="5143499"/>
          </a:xfrm>
          <a:prstGeom prst="rect">
            <a:avLst/>
          </a:prstGeom>
          <a:solidFill>
            <a:schemeClr val="tx1"/>
          </a:solidFill>
        </p:spPr>
      </p:pic>
      <p:sp>
        <p:nvSpPr>
          <p:cNvPr id="7" name="Rectangle 6">
            <a:extLst>
              <a:ext uri="{FF2B5EF4-FFF2-40B4-BE49-F238E27FC236}">
                <a16:creationId xmlns:a16="http://schemas.microsoft.com/office/drawing/2014/main" id="{9A33988C-410E-1544-578D-EF2B6F0D933F}"/>
              </a:ext>
            </a:extLst>
          </p:cNvPr>
          <p:cNvSpPr/>
          <p:nvPr/>
        </p:nvSpPr>
        <p:spPr>
          <a:xfrm rot="10800000" flipH="1" flipV="1">
            <a:off x="5141495" y="0"/>
            <a:ext cx="4002505" cy="5143500"/>
          </a:xfrm>
          <a:prstGeom prst="rect">
            <a:avLst/>
          </a:prstGeom>
          <a:gradFill>
            <a:gsLst>
              <a:gs pos="0">
                <a:srgbClr val="000000">
                  <a:alpha val="20000"/>
                </a:srgbClr>
              </a:gs>
              <a:gs pos="100000">
                <a:schemeClr val="tx1"/>
              </a:gs>
              <a:gs pos="72000">
                <a:schemeClr val="tx1">
                  <a:alpha val="9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dirty="0">
              <a:ea typeface="Meiryo" panose="020B0604030504040204" pitchFamily="34" charset="-128"/>
            </a:endParaRPr>
          </a:p>
        </p:txBody>
      </p:sp>
      <p:sp>
        <p:nvSpPr>
          <p:cNvPr id="2" name="Title 1">
            <a:extLst>
              <a:ext uri="{FF2B5EF4-FFF2-40B4-BE49-F238E27FC236}">
                <a16:creationId xmlns:a16="http://schemas.microsoft.com/office/drawing/2014/main" id="{E3BD0530-F3F6-BC30-E78B-01565BFDE721}"/>
              </a:ext>
            </a:extLst>
          </p:cNvPr>
          <p:cNvSpPr>
            <a:spLocks noGrp="1"/>
          </p:cNvSpPr>
          <p:nvPr>
            <p:ph type="title"/>
          </p:nvPr>
        </p:nvSpPr>
        <p:spPr>
          <a:xfrm>
            <a:off x="368490" y="1002762"/>
            <a:ext cx="4813110" cy="786369"/>
          </a:xfrm>
        </p:spPr>
        <p:txBody>
          <a:bodyPr rtlCol="0"/>
          <a:lstStyle/>
          <a:p>
            <a:pPr rtl="0"/>
            <a:r>
              <a:rPr lang="ja-jp">
                <a:solidFill>
                  <a:schemeClr val="bg1"/>
                </a:solidFill>
                <a:ea typeface="Meiryo" panose="020B0604030504040204" pitchFamily="34" charset="-128"/>
              </a:rPr>
              <a:t>製造における</a:t>
            </a:r>
            <a:br>
              <a:rPr lang="en-US" dirty="0">
                <a:solidFill>
                  <a:schemeClr val="bg1"/>
                </a:solidFill>
                <a:ea typeface="Meiryo" panose="020B0604030504040204" pitchFamily="34" charset="-128"/>
              </a:rPr>
            </a:br>
            <a:r>
              <a:rPr lang="ja-jp">
                <a:solidFill>
                  <a:schemeClr val="bg1"/>
                </a:solidFill>
                <a:ea typeface="Meiryo" panose="020B0604030504040204" pitchFamily="34" charset="-128"/>
              </a:rPr>
              <a:t>ジェネレーティブ AI の影響</a:t>
            </a:r>
          </a:p>
        </p:txBody>
      </p:sp>
      <p:grpSp>
        <p:nvGrpSpPr>
          <p:cNvPr id="12" name="Group 11">
            <a:extLst>
              <a:ext uri="{FF2B5EF4-FFF2-40B4-BE49-F238E27FC236}">
                <a16:creationId xmlns:a16="http://schemas.microsoft.com/office/drawing/2014/main" id="{6F8690B3-653A-616F-3604-5DFC030994D4}"/>
              </a:ext>
            </a:extLst>
          </p:cNvPr>
          <p:cNvGrpSpPr/>
          <p:nvPr/>
        </p:nvGrpSpPr>
        <p:grpSpPr>
          <a:xfrm>
            <a:off x="368490" y="2247899"/>
            <a:ext cx="2886425" cy="199285"/>
            <a:chOff x="374301" y="2228965"/>
            <a:chExt cx="2886425" cy="199285"/>
          </a:xfrm>
        </p:grpSpPr>
        <p:sp>
          <p:nvSpPr>
            <p:cNvPr id="13" name="TextBox 12">
              <a:extLst>
                <a:ext uri="{FF2B5EF4-FFF2-40B4-BE49-F238E27FC236}">
                  <a16:creationId xmlns:a16="http://schemas.microsoft.com/office/drawing/2014/main" id="{85B45AE0-BFEB-4E0A-1FE6-E2815099340C}"/>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スマート製造</a:t>
              </a:r>
            </a:p>
          </p:txBody>
        </p:sp>
        <p:grpSp>
          <p:nvGrpSpPr>
            <p:cNvPr id="14" name="Group 13">
              <a:extLst>
                <a:ext uri="{FF2B5EF4-FFF2-40B4-BE49-F238E27FC236}">
                  <a16:creationId xmlns:a16="http://schemas.microsoft.com/office/drawing/2014/main" id="{E0CEA67B-9830-C590-17AC-8460624CD3B6}"/>
                </a:ext>
              </a:extLst>
            </p:cNvPr>
            <p:cNvGrpSpPr/>
            <p:nvPr/>
          </p:nvGrpSpPr>
          <p:grpSpPr>
            <a:xfrm>
              <a:off x="374301" y="2234287"/>
              <a:ext cx="182880" cy="183255"/>
              <a:chOff x="5072063" y="2164880"/>
              <a:chExt cx="182880" cy="183255"/>
            </a:xfrm>
          </p:grpSpPr>
          <p:sp>
            <p:nvSpPr>
              <p:cNvPr id="15" name="Freeform 257">
                <a:extLst>
                  <a:ext uri="{FF2B5EF4-FFF2-40B4-BE49-F238E27FC236}">
                    <a16:creationId xmlns:a16="http://schemas.microsoft.com/office/drawing/2014/main" id="{224BB332-A44F-D669-E547-E9CF11CD03FE}"/>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16" name="Freeform 258">
                <a:extLst>
                  <a:ext uri="{FF2B5EF4-FFF2-40B4-BE49-F238E27FC236}">
                    <a16:creationId xmlns:a16="http://schemas.microsoft.com/office/drawing/2014/main" id="{FC7488A0-4394-DD49-72D9-BE55A84DA3E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17" name="Group 16">
            <a:extLst>
              <a:ext uri="{FF2B5EF4-FFF2-40B4-BE49-F238E27FC236}">
                <a16:creationId xmlns:a16="http://schemas.microsoft.com/office/drawing/2014/main" id="{D34E7F81-B3AA-D64B-0ECE-0734AF13440C}"/>
              </a:ext>
            </a:extLst>
          </p:cNvPr>
          <p:cNvGrpSpPr/>
          <p:nvPr/>
        </p:nvGrpSpPr>
        <p:grpSpPr>
          <a:xfrm>
            <a:off x="368490" y="2776052"/>
            <a:ext cx="2886425" cy="199285"/>
            <a:chOff x="374301" y="2766666"/>
            <a:chExt cx="2886425" cy="199285"/>
          </a:xfrm>
        </p:grpSpPr>
        <p:sp>
          <p:nvSpPr>
            <p:cNvPr id="18" name="TextBox 17">
              <a:extLst>
                <a:ext uri="{FF2B5EF4-FFF2-40B4-BE49-F238E27FC236}">
                  <a16:creationId xmlns:a16="http://schemas.microsoft.com/office/drawing/2014/main" id="{A67253AA-2EC8-A302-C7E4-FBE1F3EDB557}"/>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スマート ファクトリーの運用</a:t>
              </a:r>
            </a:p>
          </p:txBody>
        </p:sp>
        <p:grpSp>
          <p:nvGrpSpPr>
            <p:cNvPr id="19" name="Group 18">
              <a:extLst>
                <a:ext uri="{FF2B5EF4-FFF2-40B4-BE49-F238E27FC236}">
                  <a16:creationId xmlns:a16="http://schemas.microsoft.com/office/drawing/2014/main" id="{0FDA697B-88AC-D006-0DEA-8539C68EB3A3}"/>
                </a:ext>
              </a:extLst>
            </p:cNvPr>
            <p:cNvGrpSpPr/>
            <p:nvPr/>
          </p:nvGrpSpPr>
          <p:grpSpPr>
            <a:xfrm>
              <a:off x="374301" y="2771988"/>
              <a:ext cx="182880" cy="183255"/>
              <a:chOff x="5072063" y="2164880"/>
              <a:chExt cx="182880" cy="183255"/>
            </a:xfrm>
          </p:grpSpPr>
          <p:sp>
            <p:nvSpPr>
              <p:cNvPr id="20" name="Freeform 257">
                <a:extLst>
                  <a:ext uri="{FF2B5EF4-FFF2-40B4-BE49-F238E27FC236}">
                    <a16:creationId xmlns:a16="http://schemas.microsoft.com/office/drawing/2014/main" id="{D12BC75A-52F7-0423-250E-26CDBBDE2852}"/>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1" name="Freeform 258">
                <a:extLst>
                  <a:ext uri="{FF2B5EF4-FFF2-40B4-BE49-F238E27FC236}">
                    <a16:creationId xmlns:a16="http://schemas.microsoft.com/office/drawing/2014/main" id="{C646CD75-FB5F-E177-92D9-E92E03DD9CB4}"/>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22" name="Group 21">
            <a:extLst>
              <a:ext uri="{FF2B5EF4-FFF2-40B4-BE49-F238E27FC236}">
                <a16:creationId xmlns:a16="http://schemas.microsoft.com/office/drawing/2014/main" id="{7C054344-9EDD-6A07-4828-B461EF56D01D}"/>
              </a:ext>
            </a:extLst>
          </p:cNvPr>
          <p:cNvGrpSpPr/>
          <p:nvPr/>
        </p:nvGrpSpPr>
        <p:grpSpPr>
          <a:xfrm>
            <a:off x="368490" y="3304205"/>
            <a:ext cx="2886425" cy="199285"/>
            <a:chOff x="374301" y="3288692"/>
            <a:chExt cx="2886425" cy="199285"/>
          </a:xfrm>
        </p:grpSpPr>
        <p:sp>
          <p:nvSpPr>
            <p:cNvPr id="23" name="TextBox 22">
              <a:extLst>
                <a:ext uri="{FF2B5EF4-FFF2-40B4-BE49-F238E27FC236}">
                  <a16:creationId xmlns:a16="http://schemas.microsoft.com/office/drawing/2014/main" id="{AE155EDE-8A4B-6DFD-E1FD-C20901CD059F}"/>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予知保全</a:t>
              </a:r>
            </a:p>
          </p:txBody>
        </p:sp>
        <p:grpSp>
          <p:nvGrpSpPr>
            <p:cNvPr id="24" name="Group 23">
              <a:extLst>
                <a:ext uri="{FF2B5EF4-FFF2-40B4-BE49-F238E27FC236}">
                  <a16:creationId xmlns:a16="http://schemas.microsoft.com/office/drawing/2014/main" id="{15F1BA54-AEA3-E2D1-A142-BAD5142C0CD2}"/>
                </a:ext>
              </a:extLst>
            </p:cNvPr>
            <p:cNvGrpSpPr/>
            <p:nvPr/>
          </p:nvGrpSpPr>
          <p:grpSpPr>
            <a:xfrm>
              <a:off x="374301" y="3294014"/>
              <a:ext cx="182880" cy="183255"/>
              <a:chOff x="5072063" y="2164880"/>
              <a:chExt cx="182880" cy="183255"/>
            </a:xfrm>
          </p:grpSpPr>
          <p:sp>
            <p:nvSpPr>
              <p:cNvPr id="25" name="Freeform 257">
                <a:extLst>
                  <a:ext uri="{FF2B5EF4-FFF2-40B4-BE49-F238E27FC236}">
                    <a16:creationId xmlns:a16="http://schemas.microsoft.com/office/drawing/2014/main" id="{EFA5F93D-540A-7DDE-F241-BB0B2AC0DE5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26" name="Freeform 258">
                <a:extLst>
                  <a:ext uri="{FF2B5EF4-FFF2-40B4-BE49-F238E27FC236}">
                    <a16:creationId xmlns:a16="http://schemas.microsoft.com/office/drawing/2014/main" id="{71C20A59-FB38-DF95-48DC-CBF9EC23C296}"/>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27" name="Group 26">
            <a:extLst>
              <a:ext uri="{FF2B5EF4-FFF2-40B4-BE49-F238E27FC236}">
                <a16:creationId xmlns:a16="http://schemas.microsoft.com/office/drawing/2014/main" id="{79D91E5D-B694-8022-ED06-136F667DD577}"/>
              </a:ext>
            </a:extLst>
          </p:cNvPr>
          <p:cNvGrpSpPr/>
          <p:nvPr/>
        </p:nvGrpSpPr>
        <p:grpSpPr>
          <a:xfrm>
            <a:off x="368490" y="3832359"/>
            <a:ext cx="2886425" cy="199285"/>
            <a:chOff x="374301" y="3810470"/>
            <a:chExt cx="2886425" cy="199285"/>
          </a:xfrm>
        </p:grpSpPr>
        <p:sp>
          <p:nvSpPr>
            <p:cNvPr id="28" name="TextBox 27">
              <a:extLst>
                <a:ext uri="{FF2B5EF4-FFF2-40B4-BE49-F238E27FC236}">
                  <a16:creationId xmlns:a16="http://schemas.microsoft.com/office/drawing/2014/main" id="{654B3234-67B4-C459-D52C-7AFB4E75CD69}"/>
                </a:ext>
              </a:extLst>
            </p:cNvPr>
            <p:cNvSpPr txBox="1"/>
            <p:nvPr/>
          </p:nvSpPr>
          <p:spPr>
            <a:xfrm>
              <a:off x="696352" y="3810470"/>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サプライ チェーン管理</a:t>
              </a:r>
            </a:p>
          </p:txBody>
        </p:sp>
        <p:grpSp>
          <p:nvGrpSpPr>
            <p:cNvPr id="29" name="Group 28">
              <a:extLst>
                <a:ext uri="{FF2B5EF4-FFF2-40B4-BE49-F238E27FC236}">
                  <a16:creationId xmlns:a16="http://schemas.microsoft.com/office/drawing/2014/main" id="{EE1360BA-8F77-CEFA-B516-3AF56C9DF751}"/>
                </a:ext>
              </a:extLst>
            </p:cNvPr>
            <p:cNvGrpSpPr/>
            <p:nvPr/>
          </p:nvGrpSpPr>
          <p:grpSpPr>
            <a:xfrm>
              <a:off x="374301" y="3815792"/>
              <a:ext cx="182880" cy="183255"/>
              <a:chOff x="5072063" y="2164880"/>
              <a:chExt cx="182880" cy="183255"/>
            </a:xfrm>
          </p:grpSpPr>
          <p:sp>
            <p:nvSpPr>
              <p:cNvPr id="30" name="Freeform 257">
                <a:extLst>
                  <a:ext uri="{FF2B5EF4-FFF2-40B4-BE49-F238E27FC236}">
                    <a16:creationId xmlns:a16="http://schemas.microsoft.com/office/drawing/2014/main" id="{4FAD41CE-C28F-4FB0-90B2-ACC4A6EE113F}"/>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1" name="Freeform 258">
                <a:extLst>
                  <a:ext uri="{FF2B5EF4-FFF2-40B4-BE49-F238E27FC236}">
                    <a16:creationId xmlns:a16="http://schemas.microsoft.com/office/drawing/2014/main" id="{7355814E-7D3A-E959-9469-9318046E965E}"/>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32" name="Group 31">
            <a:extLst>
              <a:ext uri="{FF2B5EF4-FFF2-40B4-BE49-F238E27FC236}">
                <a16:creationId xmlns:a16="http://schemas.microsoft.com/office/drawing/2014/main" id="{9303D4C5-16CB-3402-AF06-5DFDD9CEC4EF}"/>
              </a:ext>
            </a:extLst>
          </p:cNvPr>
          <p:cNvGrpSpPr/>
          <p:nvPr/>
        </p:nvGrpSpPr>
        <p:grpSpPr>
          <a:xfrm>
            <a:off x="3540755" y="2247899"/>
            <a:ext cx="2886425" cy="199285"/>
            <a:chOff x="374301" y="2228965"/>
            <a:chExt cx="2886425" cy="199285"/>
          </a:xfrm>
        </p:grpSpPr>
        <p:sp>
          <p:nvSpPr>
            <p:cNvPr id="33" name="TextBox 32">
              <a:extLst>
                <a:ext uri="{FF2B5EF4-FFF2-40B4-BE49-F238E27FC236}">
                  <a16:creationId xmlns:a16="http://schemas.microsoft.com/office/drawing/2014/main" id="{879256DB-EE3A-D7A9-B924-6D2B9C5830D1}"/>
                </a:ext>
              </a:extLst>
            </p:cNvPr>
            <p:cNvSpPr txBox="1"/>
            <p:nvPr/>
          </p:nvSpPr>
          <p:spPr>
            <a:xfrm>
              <a:off x="696352" y="2228965"/>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品質管理</a:t>
              </a:r>
            </a:p>
          </p:txBody>
        </p:sp>
        <p:grpSp>
          <p:nvGrpSpPr>
            <p:cNvPr id="34" name="Group 33">
              <a:extLst>
                <a:ext uri="{FF2B5EF4-FFF2-40B4-BE49-F238E27FC236}">
                  <a16:creationId xmlns:a16="http://schemas.microsoft.com/office/drawing/2014/main" id="{3BB1D66C-1C26-EAC5-7094-DCD09E582246}"/>
                </a:ext>
              </a:extLst>
            </p:cNvPr>
            <p:cNvGrpSpPr/>
            <p:nvPr/>
          </p:nvGrpSpPr>
          <p:grpSpPr>
            <a:xfrm>
              <a:off x="374301" y="2234287"/>
              <a:ext cx="182880" cy="183255"/>
              <a:chOff x="5072063" y="2164880"/>
              <a:chExt cx="182880" cy="183255"/>
            </a:xfrm>
          </p:grpSpPr>
          <p:sp>
            <p:nvSpPr>
              <p:cNvPr id="35" name="Freeform 257">
                <a:extLst>
                  <a:ext uri="{FF2B5EF4-FFF2-40B4-BE49-F238E27FC236}">
                    <a16:creationId xmlns:a16="http://schemas.microsoft.com/office/drawing/2014/main" id="{ADE9134C-9A76-FEAD-508F-53A8CD7DB9C6}"/>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36" name="Freeform 258">
                <a:extLst>
                  <a:ext uri="{FF2B5EF4-FFF2-40B4-BE49-F238E27FC236}">
                    <a16:creationId xmlns:a16="http://schemas.microsoft.com/office/drawing/2014/main" id="{7BC2B625-0AC9-D701-9496-1D1D5C18F682}"/>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37" name="Group 36">
            <a:extLst>
              <a:ext uri="{FF2B5EF4-FFF2-40B4-BE49-F238E27FC236}">
                <a16:creationId xmlns:a16="http://schemas.microsoft.com/office/drawing/2014/main" id="{59968487-C0F9-BAC9-9021-3B299B7B8937}"/>
              </a:ext>
            </a:extLst>
          </p:cNvPr>
          <p:cNvGrpSpPr/>
          <p:nvPr/>
        </p:nvGrpSpPr>
        <p:grpSpPr>
          <a:xfrm>
            <a:off x="3540755" y="2776052"/>
            <a:ext cx="2886425" cy="199285"/>
            <a:chOff x="374301" y="2766666"/>
            <a:chExt cx="2886425" cy="199285"/>
          </a:xfrm>
        </p:grpSpPr>
        <p:sp>
          <p:nvSpPr>
            <p:cNvPr id="38" name="TextBox 37">
              <a:extLst>
                <a:ext uri="{FF2B5EF4-FFF2-40B4-BE49-F238E27FC236}">
                  <a16:creationId xmlns:a16="http://schemas.microsoft.com/office/drawing/2014/main" id="{F9AAB2C0-DE8E-E1A5-2AF4-05D859113D3E}"/>
                </a:ext>
              </a:extLst>
            </p:cNvPr>
            <p:cNvSpPr txBox="1"/>
            <p:nvPr/>
          </p:nvSpPr>
          <p:spPr>
            <a:xfrm>
              <a:off x="696352" y="2766666"/>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エネルギー効率</a:t>
              </a:r>
            </a:p>
          </p:txBody>
        </p:sp>
        <p:grpSp>
          <p:nvGrpSpPr>
            <p:cNvPr id="39" name="Group 38">
              <a:extLst>
                <a:ext uri="{FF2B5EF4-FFF2-40B4-BE49-F238E27FC236}">
                  <a16:creationId xmlns:a16="http://schemas.microsoft.com/office/drawing/2014/main" id="{DA6D016F-3088-2511-08B5-4DF0763B7AE1}"/>
                </a:ext>
              </a:extLst>
            </p:cNvPr>
            <p:cNvGrpSpPr/>
            <p:nvPr/>
          </p:nvGrpSpPr>
          <p:grpSpPr>
            <a:xfrm>
              <a:off x="374301" y="2771988"/>
              <a:ext cx="182880" cy="183255"/>
              <a:chOff x="5072063" y="2164880"/>
              <a:chExt cx="182880" cy="183255"/>
            </a:xfrm>
          </p:grpSpPr>
          <p:sp>
            <p:nvSpPr>
              <p:cNvPr id="40" name="Freeform 257">
                <a:extLst>
                  <a:ext uri="{FF2B5EF4-FFF2-40B4-BE49-F238E27FC236}">
                    <a16:creationId xmlns:a16="http://schemas.microsoft.com/office/drawing/2014/main" id="{BFB2F99F-D470-E5DC-A0D2-E2570A6EF44D}"/>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1" name="Freeform 258">
                <a:extLst>
                  <a:ext uri="{FF2B5EF4-FFF2-40B4-BE49-F238E27FC236}">
                    <a16:creationId xmlns:a16="http://schemas.microsoft.com/office/drawing/2014/main" id="{8FBEBFD4-C729-BC9F-8608-2E84F169F67F}"/>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grpSp>
        <p:nvGrpSpPr>
          <p:cNvPr id="42" name="Group 41">
            <a:extLst>
              <a:ext uri="{FF2B5EF4-FFF2-40B4-BE49-F238E27FC236}">
                <a16:creationId xmlns:a16="http://schemas.microsoft.com/office/drawing/2014/main" id="{C6E5B89B-EE12-154C-C631-41500C6F01E7}"/>
              </a:ext>
            </a:extLst>
          </p:cNvPr>
          <p:cNvGrpSpPr/>
          <p:nvPr/>
        </p:nvGrpSpPr>
        <p:grpSpPr>
          <a:xfrm>
            <a:off x="3540755" y="3304205"/>
            <a:ext cx="2886425" cy="199285"/>
            <a:chOff x="374301" y="3288692"/>
            <a:chExt cx="2886425" cy="199285"/>
          </a:xfrm>
        </p:grpSpPr>
        <p:sp>
          <p:nvSpPr>
            <p:cNvPr id="43" name="TextBox 42">
              <a:extLst>
                <a:ext uri="{FF2B5EF4-FFF2-40B4-BE49-F238E27FC236}">
                  <a16:creationId xmlns:a16="http://schemas.microsoft.com/office/drawing/2014/main" id="{C90F5140-9F36-B55B-E070-83FCC376EF30}"/>
                </a:ext>
              </a:extLst>
            </p:cNvPr>
            <p:cNvSpPr txBox="1"/>
            <p:nvPr/>
          </p:nvSpPr>
          <p:spPr>
            <a:xfrm>
              <a:off x="696352" y="3288692"/>
              <a:ext cx="2564374" cy="19928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400" i="0" u="none" strike="noStrike" kern="1200" cap="none" spc="0" normalizeH="0" noProof="0">
                  <a:ln>
                    <a:noFill/>
                  </a:ln>
                  <a:solidFill>
                    <a:schemeClr val="bg1"/>
                  </a:solidFill>
                  <a:effectLst/>
                  <a:uLnTx/>
                  <a:uFillTx/>
                  <a:latin typeface="Artifakt ElementOfc"/>
                  <a:ea typeface="Meiryo" panose="020B0604030504040204" pitchFamily="34" charset="-128"/>
                  <a:cs typeface="+mn-cs"/>
                </a:rPr>
                <a:t>強化されたロボティクス</a:t>
              </a:r>
            </a:p>
          </p:txBody>
        </p:sp>
        <p:grpSp>
          <p:nvGrpSpPr>
            <p:cNvPr id="44" name="Group 43">
              <a:extLst>
                <a:ext uri="{FF2B5EF4-FFF2-40B4-BE49-F238E27FC236}">
                  <a16:creationId xmlns:a16="http://schemas.microsoft.com/office/drawing/2014/main" id="{1CCD929E-0328-B764-2671-3679BAE83D37}"/>
                </a:ext>
              </a:extLst>
            </p:cNvPr>
            <p:cNvGrpSpPr/>
            <p:nvPr/>
          </p:nvGrpSpPr>
          <p:grpSpPr>
            <a:xfrm>
              <a:off x="374301" y="3294014"/>
              <a:ext cx="182880" cy="183255"/>
              <a:chOff x="5072063" y="2164880"/>
              <a:chExt cx="182880" cy="183255"/>
            </a:xfrm>
          </p:grpSpPr>
          <p:sp>
            <p:nvSpPr>
              <p:cNvPr id="45" name="Freeform 257">
                <a:extLst>
                  <a:ext uri="{FF2B5EF4-FFF2-40B4-BE49-F238E27FC236}">
                    <a16:creationId xmlns:a16="http://schemas.microsoft.com/office/drawing/2014/main" id="{3D2DF708-5E4B-F471-F7D5-C3DE66E72FF8}"/>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sp>
            <p:nvSpPr>
              <p:cNvPr id="46" name="Freeform 258">
                <a:extLst>
                  <a:ext uri="{FF2B5EF4-FFF2-40B4-BE49-F238E27FC236}">
                    <a16:creationId xmlns:a16="http://schemas.microsoft.com/office/drawing/2014/main" id="{59CEE16B-10A1-C77A-376D-618767CE08F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ea typeface="Meiryo" panose="020B0604030504040204" pitchFamily="34" charset="-128"/>
                </a:endParaRPr>
              </a:p>
            </p:txBody>
          </p:sp>
        </p:grpSp>
      </p:grpSp>
    </p:spTree>
    <p:extLst>
      <p:ext uri="{BB962C8B-B14F-4D97-AF65-F5344CB8AC3E}">
        <p14:creationId xmlns:p14="http://schemas.microsoft.com/office/powerpoint/2010/main" val="239056222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EF2691-4D72-B63A-1C74-48A8F1F39FCD}"/>
              </a:ext>
            </a:extLst>
          </p:cNvPr>
          <p:cNvPicPr>
            <a:picLocks noChangeAspect="1"/>
          </p:cNvPicPr>
          <p:nvPr/>
        </p:nvPicPr>
        <p:blipFill rotWithShape="1">
          <a:blip r:embed="rId3">
            <a:extLst>
              <a:ext uri="{28A0092B-C50C-407E-A947-70E740481C1C}">
                <a14:useLocalDpi xmlns:a14="http://schemas.microsoft.com/office/drawing/2010/main"/>
              </a:ext>
            </a:extLst>
          </a:blip>
          <a:srcRect l="30952" t="27056" r="-30952" b="37987"/>
          <a:stretch/>
        </p:blipFill>
        <p:spPr>
          <a:xfrm flipH="1">
            <a:off x="0" y="0"/>
            <a:ext cx="9144000" cy="2397290"/>
          </a:xfrm>
          <a:prstGeom prst="rect">
            <a:avLst/>
          </a:prstGeom>
          <a:solidFill>
            <a:schemeClr val="tx1"/>
          </a:solidFill>
        </p:spPr>
      </p:pic>
      <p:sp>
        <p:nvSpPr>
          <p:cNvPr id="72" name="Rectangle 71">
            <a:extLst>
              <a:ext uri="{FF2B5EF4-FFF2-40B4-BE49-F238E27FC236}">
                <a16:creationId xmlns:a16="http://schemas.microsoft.com/office/drawing/2014/main" id="{DC7FDA25-ED9D-C41E-9B5E-31C9B435908E}"/>
              </a:ext>
            </a:extLst>
          </p:cNvPr>
          <p:cNvSpPr/>
          <p:nvPr/>
        </p:nvSpPr>
        <p:spPr>
          <a:xfrm>
            <a:off x="2746376" y="0"/>
            <a:ext cx="6397624" cy="2397290"/>
          </a:xfrm>
          <a:prstGeom prst="rect">
            <a:avLst/>
          </a:prstGeom>
          <a:gradFill>
            <a:gsLst>
              <a:gs pos="0">
                <a:srgbClr val="000000">
                  <a:alpha val="0"/>
                </a:srgbClr>
              </a:gs>
              <a:gs pos="66000">
                <a:schemeClr val="tx1"/>
              </a:gs>
              <a:gs pos="29000">
                <a:schemeClr val="tx1">
                  <a:alpha val="65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grpSp>
        <p:nvGrpSpPr>
          <p:cNvPr id="83" name="Group 82">
            <a:extLst>
              <a:ext uri="{FF2B5EF4-FFF2-40B4-BE49-F238E27FC236}">
                <a16:creationId xmlns:a16="http://schemas.microsoft.com/office/drawing/2014/main" id="{BC6CB80D-E3BD-D4A5-2BA2-919E4A20188C}"/>
              </a:ext>
            </a:extLst>
          </p:cNvPr>
          <p:cNvGrpSpPr/>
          <p:nvPr/>
        </p:nvGrpSpPr>
        <p:grpSpPr>
          <a:xfrm>
            <a:off x="392179" y="2574855"/>
            <a:ext cx="2511807" cy="169988"/>
            <a:chOff x="393702" y="2574855"/>
            <a:chExt cx="2511807" cy="169988"/>
          </a:xfrm>
        </p:grpSpPr>
        <p:sp>
          <p:nvSpPr>
            <p:cNvPr id="7" name="TextBox 6">
              <a:extLst>
                <a:ext uri="{FF2B5EF4-FFF2-40B4-BE49-F238E27FC236}">
                  <a16:creationId xmlns:a16="http://schemas.microsoft.com/office/drawing/2014/main" id="{C9C08F07-D113-B134-B610-D87A4ACBF2A3}"/>
                </a:ext>
              </a:extLst>
            </p:cNvPr>
            <p:cNvSpPr txBox="1"/>
            <p:nvPr/>
          </p:nvSpPr>
          <p:spPr>
            <a:xfrm>
              <a:off x="629461" y="2578644"/>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AI エンジニア</a:t>
              </a:r>
            </a:p>
          </p:txBody>
        </p:sp>
        <p:grpSp>
          <p:nvGrpSpPr>
            <p:cNvPr id="8" name="Group 7">
              <a:extLst>
                <a:ext uri="{FF2B5EF4-FFF2-40B4-BE49-F238E27FC236}">
                  <a16:creationId xmlns:a16="http://schemas.microsoft.com/office/drawing/2014/main" id="{19E4F695-6CB4-B7E7-E3EA-8FF54C2755EE}"/>
                </a:ext>
              </a:extLst>
            </p:cNvPr>
            <p:cNvGrpSpPr/>
            <p:nvPr/>
          </p:nvGrpSpPr>
          <p:grpSpPr>
            <a:xfrm>
              <a:off x="393702" y="2574855"/>
              <a:ext cx="158749" cy="159075"/>
              <a:chOff x="5072064" y="2014391"/>
              <a:chExt cx="182880" cy="183255"/>
            </a:xfrm>
          </p:grpSpPr>
          <p:sp>
            <p:nvSpPr>
              <p:cNvPr id="9" name="Freeform 257">
                <a:extLst>
                  <a:ext uri="{FF2B5EF4-FFF2-40B4-BE49-F238E27FC236}">
                    <a16:creationId xmlns:a16="http://schemas.microsoft.com/office/drawing/2014/main" id="{8A442DEA-ABF8-0C70-B235-6DD28E631C63}"/>
                  </a:ext>
                </a:extLst>
              </p:cNvPr>
              <p:cNvSpPr>
                <a:spLocks noEditPoints="1"/>
              </p:cNvSpPr>
              <p:nvPr/>
            </p:nvSpPr>
            <p:spPr bwMode="auto">
              <a:xfrm rot="16200000">
                <a:off x="5071876" y="2014579"/>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10" name="Freeform 258">
                <a:extLst>
                  <a:ext uri="{FF2B5EF4-FFF2-40B4-BE49-F238E27FC236}">
                    <a16:creationId xmlns:a16="http://schemas.microsoft.com/office/drawing/2014/main" id="{68669046-9012-BB80-2F43-24B67FBD324F}"/>
                  </a:ext>
                </a:extLst>
              </p:cNvPr>
              <p:cNvSpPr>
                <a:spLocks/>
              </p:cNvSpPr>
              <p:nvPr/>
            </p:nvSpPr>
            <p:spPr bwMode="auto">
              <a:xfrm rot="16200000">
                <a:off x="5120840" y="2060884"/>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2" name="Group 81">
            <a:extLst>
              <a:ext uri="{FF2B5EF4-FFF2-40B4-BE49-F238E27FC236}">
                <a16:creationId xmlns:a16="http://schemas.microsoft.com/office/drawing/2014/main" id="{F5959575-765F-1320-9468-ACF70487B67C}"/>
              </a:ext>
            </a:extLst>
          </p:cNvPr>
          <p:cNvGrpSpPr/>
          <p:nvPr/>
        </p:nvGrpSpPr>
        <p:grpSpPr>
          <a:xfrm>
            <a:off x="379395" y="3061967"/>
            <a:ext cx="2526114" cy="185654"/>
            <a:chOff x="379395" y="2950546"/>
            <a:chExt cx="2526114" cy="185654"/>
          </a:xfrm>
        </p:grpSpPr>
        <p:sp>
          <p:nvSpPr>
            <p:cNvPr id="11" name="TextBox 10">
              <a:extLst>
                <a:ext uri="{FF2B5EF4-FFF2-40B4-BE49-F238E27FC236}">
                  <a16:creationId xmlns:a16="http://schemas.microsoft.com/office/drawing/2014/main" id="{7A3BF20F-B9D4-D2F1-BE8E-75D1783AE533}"/>
                </a:ext>
              </a:extLst>
            </p:cNvPr>
            <p:cNvSpPr txBox="1"/>
            <p:nvPr/>
          </p:nvSpPr>
          <p:spPr>
            <a:xfrm>
              <a:off x="629461" y="2970001"/>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AI トレーナー</a:t>
              </a:r>
            </a:p>
          </p:txBody>
        </p:sp>
        <p:grpSp>
          <p:nvGrpSpPr>
            <p:cNvPr id="12" name="Group 11">
              <a:extLst>
                <a:ext uri="{FF2B5EF4-FFF2-40B4-BE49-F238E27FC236}">
                  <a16:creationId xmlns:a16="http://schemas.microsoft.com/office/drawing/2014/main" id="{D48DA4AC-F952-DCFD-0C30-3EA68C2BE6A7}"/>
                </a:ext>
              </a:extLst>
            </p:cNvPr>
            <p:cNvGrpSpPr/>
            <p:nvPr/>
          </p:nvGrpSpPr>
          <p:grpSpPr>
            <a:xfrm>
              <a:off x="379395" y="2950546"/>
              <a:ext cx="158749" cy="159075"/>
              <a:chOff x="5050891" y="1974299"/>
              <a:chExt cx="182880" cy="183255"/>
            </a:xfrm>
          </p:grpSpPr>
          <p:sp>
            <p:nvSpPr>
              <p:cNvPr id="13" name="Freeform 257">
                <a:extLst>
                  <a:ext uri="{FF2B5EF4-FFF2-40B4-BE49-F238E27FC236}">
                    <a16:creationId xmlns:a16="http://schemas.microsoft.com/office/drawing/2014/main" id="{10945553-2580-71E6-07B7-3D594E6E5DE6}"/>
                  </a:ext>
                </a:extLst>
              </p:cNvPr>
              <p:cNvSpPr>
                <a:spLocks noEditPoints="1"/>
              </p:cNvSpPr>
              <p:nvPr/>
            </p:nvSpPr>
            <p:spPr bwMode="auto">
              <a:xfrm rot="16200000">
                <a:off x="5050703" y="1974487"/>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14" name="Freeform 258">
                <a:extLst>
                  <a:ext uri="{FF2B5EF4-FFF2-40B4-BE49-F238E27FC236}">
                    <a16:creationId xmlns:a16="http://schemas.microsoft.com/office/drawing/2014/main" id="{0FFFFDA5-ACBC-FF71-18FC-C900E2225557}"/>
                  </a:ext>
                </a:extLst>
              </p:cNvPr>
              <p:cNvSpPr>
                <a:spLocks/>
              </p:cNvSpPr>
              <p:nvPr/>
            </p:nvSpPr>
            <p:spPr bwMode="auto">
              <a:xfrm rot="16200000">
                <a:off x="5099668" y="2020791"/>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1" name="Group 80">
            <a:extLst>
              <a:ext uri="{FF2B5EF4-FFF2-40B4-BE49-F238E27FC236}">
                <a16:creationId xmlns:a16="http://schemas.microsoft.com/office/drawing/2014/main" id="{39B7E2F5-5EE9-60DD-DF5B-6C4D0A1A446D}"/>
              </a:ext>
            </a:extLst>
          </p:cNvPr>
          <p:cNvGrpSpPr/>
          <p:nvPr/>
        </p:nvGrpSpPr>
        <p:grpSpPr>
          <a:xfrm>
            <a:off x="379395" y="3564745"/>
            <a:ext cx="2789234" cy="184666"/>
            <a:chOff x="379395" y="3551425"/>
            <a:chExt cx="2789234" cy="184666"/>
          </a:xfrm>
        </p:grpSpPr>
        <p:sp>
          <p:nvSpPr>
            <p:cNvPr id="15" name="TextBox 14">
              <a:extLst>
                <a:ext uri="{FF2B5EF4-FFF2-40B4-BE49-F238E27FC236}">
                  <a16:creationId xmlns:a16="http://schemas.microsoft.com/office/drawing/2014/main" id="{60C212A1-2F9C-EE6F-BC6D-D11A775D8FB6}"/>
                </a:ext>
              </a:extLst>
            </p:cNvPr>
            <p:cNvSpPr txBox="1"/>
            <p:nvPr/>
          </p:nvSpPr>
          <p:spPr>
            <a:xfrm>
              <a:off x="629461" y="3551425"/>
              <a:ext cx="2539168" cy="184666"/>
            </a:xfrm>
            <a:prstGeom prst="rect">
              <a:avLst/>
            </a:prstGeom>
            <a:noFill/>
          </p:spPr>
          <p:txBody>
            <a:bodyPr wrap="square" lIns="0" tIns="0" rIns="0" bIns="0" rtlCol="0" anchor="t">
              <a:sp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ジェネレーティブ AI 製品エンジニア</a:t>
              </a:r>
            </a:p>
          </p:txBody>
        </p:sp>
        <p:grpSp>
          <p:nvGrpSpPr>
            <p:cNvPr id="16" name="Group 15">
              <a:extLst>
                <a:ext uri="{FF2B5EF4-FFF2-40B4-BE49-F238E27FC236}">
                  <a16:creationId xmlns:a16="http://schemas.microsoft.com/office/drawing/2014/main" id="{91444AE4-68D1-C7E0-B838-8744818D737C}"/>
                </a:ext>
              </a:extLst>
            </p:cNvPr>
            <p:cNvGrpSpPr/>
            <p:nvPr/>
          </p:nvGrpSpPr>
          <p:grpSpPr>
            <a:xfrm>
              <a:off x="379395" y="3552787"/>
              <a:ext cx="158749" cy="159075"/>
              <a:chOff x="5054396" y="2151709"/>
              <a:chExt cx="182880" cy="183255"/>
            </a:xfrm>
          </p:grpSpPr>
          <p:sp>
            <p:nvSpPr>
              <p:cNvPr id="17" name="Freeform 257">
                <a:extLst>
                  <a:ext uri="{FF2B5EF4-FFF2-40B4-BE49-F238E27FC236}">
                    <a16:creationId xmlns:a16="http://schemas.microsoft.com/office/drawing/2014/main" id="{1E7DE044-210D-4F21-A271-2ED8B740FF28}"/>
                  </a:ext>
                </a:extLst>
              </p:cNvPr>
              <p:cNvSpPr>
                <a:spLocks noEditPoints="1"/>
              </p:cNvSpPr>
              <p:nvPr/>
            </p:nvSpPr>
            <p:spPr bwMode="auto">
              <a:xfrm rot="16200000">
                <a:off x="5054208" y="2151897"/>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18" name="Freeform 258">
                <a:extLst>
                  <a:ext uri="{FF2B5EF4-FFF2-40B4-BE49-F238E27FC236}">
                    <a16:creationId xmlns:a16="http://schemas.microsoft.com/office/drawing/2014/main" id="{CF4AA7D3-624E-220F-4D72-2A50FDABA384}"/>
                  </a:ext>
                </a:extLst>
              </p:cNvPr>
              <p:cNvSpPr>
                <a:spLocks/>
              </p:cNvSpPr>
              <p:nvPr/>
            </p:nvSpPr>
            <p:spPr bwMode="auto">
              <a:xfrm rot="16200000">
                <a:off x="5103173" y="2198202"/>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0" name="Group 79">
            <a:extLst>
              <a:ext uri="{FF2B5EF4-FFF2-40B4-BE49-F238E27FC236}">
                <a16:creationId xmlns:a16="http://schemas.microsoft.com/office/drawing/2014/main" id="{BBBF71B4-5169-2D71-4AD6-F8ECAB374D32}"/>
              </a:ext>
            </a:extLst>
          </p:cNvPr>
          <p:cNvGrpSpPr/>
          <p:nvPr/>
        </p:nvGrpSpPr>
        <p:grpSpPr>
          <a:xfrm>
            <a:off x="396006" y="4066535"/>
            <a:ext cx="2506704" cy="166199"/>
            <a:chOff x="398805" y="3980391"/>
            <a:chExt cx="2506704" cy="166199"/>
          </a:xfrm>
        </p:grpSpPr>
        <p:sp>
          <p:nvSpPr>
            <p:cNvPr id="19" name="TextBox 18">
              <a:extLst>
                <a:ext uri="{FF2B5EF4-FFF2-40B4-BE49-F238E27FC236}">
                  <a16:creationId xmlns:a16="http://schemas.microsoft.com/office/drawing/2014/main" id="{6710D3AA-EA36-E893-E995-690CE3CF76CD}"/>
                </a:ext>
              </a:extLst>
            </p:cNvPr>
            <p:cNvSpPr txBox="1"/>
            <p:nvPr/>
          </p:nvSpPr>
          <p:spPr>
            <a:xfrm>
              <a:off x="629461" y="3980391"/>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a:ln>
                    <a:noFill/>
                  </a:ln>
                  <a:effectLst/>
                  <a:uLnTx/>
                  <a:uFillTx/>
                  <a:latin typeface="Artifakt ElementOfc"/>
                  <a:ea typeface="Meiryo" panose="020B0604030504040204" pitchFamily="34" charset="-128"/>
                  <a:cs typeface="+mn-cs"/>
                </a:rPr>
                <a:t>AI 倫理スペシャリスト</a:t>
              </a:r>
            </a:p>
          </p:txBody>
        </p:sp>
        <p:grpSp>
          <p:nvGrpSpPr>
            <p:cNvPr id="20" name="Group 19">
              <a:extLst>
                <a:ext uri="{FF2B5EF4-FFF2-40B4-BE49-F238E27FC236}">
                  <a16:creationId xmlns:a16="http://schemas.microsoft.com/office/drawing/2014/main" id="{158AFD5D-5AEB-5EC4-973C-76F25ABDD396}"/>
                </a:ext>
              </a:extLst>
            </p:cNvPr>
            <p:cNvGrpSpPr/>
            <p:nvPr/>
          </p:nvGrpSpPr>
          <p:grpSpPr>
            <a:xfrm>
              <a:off x="398805" y="3983953"/>
              <a:ext cx="158749" cy="159075"/>
              <a:chOff x="5072063" y="2164880"/>
              <a:chExt cx="182880" cy="183255"/>
            </a:xfrm>
          </p:grpSpPr>
          <p:sp>
            <p:nvSpPr>
              <p:cNvPr id="21" name="Freeform 257">
                <a:extLst>
                  <a:ext uri="{FF2B5EF4-FFF2-40B4-BE49-F238E27FC236}">
                    <a16:creationId xmlns:a16="http://schemas.microsoft.com/office/drawing/2014/main" id="{79D9C112-1656-24E2-C5E6-65EE473A9D2E}"/>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22" name="Freeform 258">
                <a:extLst>
                  <a:ext uri="{FF2B5EF4-FFF2-40B4-BE49-F238E27FC236}">
                    <a16:creationId xmlns:a16="http://schemas.microsoft.com/office/drawing/2014/main" id="{EC80A36F-C135-349A-5B66-5714C16E3677}"/>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79" name="Group 78">
            <a:extLst>
              <a:ext uri="{FF2B5EF4-FFF2-40B4-BE49-F238E27FC236}">
                <a16:creationId xmlns:a16="http://schemas.microsoft.com/office/drawing/2014/main" id="{1B8C2B8E-8229-4A81-5D4B-34A2A4C3706E}"/>
              </a:ext>
            </a:extLst>
          </p:cNvPr>
          <p:cNvGrpSpPr/>
          <p:nvPr/>
        </p:nvGrpSpPr>
        <p:grpSpPr>
          <a:xfrm>
            <a:off x="397529" y="4549860"/>
            <a:ext cx="2502630" cy="166199"/>
            <a:chOff x="402879" y="4549860"/>
            <a:chExt cx="2502630" cy="166199"/>
          </a:xfrm>
        </p:grpSpPr>
        <p:sp>
          <p:nvSpPr>
            <p:cNvPr id="23" name="TextBox 22">
              <a:extLst>
                <a:ext uri="{FF2B5EF4-FFF2-40B4-BE49-F238E27FC236}">
                  <a16:creationId xmlns:a16="http://schemas.microsoft.com/office/drawing/2014/main" id="{C8EB453B-02A2-9B09-2CC4-10C036542700}"/>
                </a:ext>
              </a:extLst>
            </p:cNvPr>
            <p:cNvSpPr txBox="1"/>
            <p:nvPr/>
          </p:nvSpPr>
          <p:spPr>
            <a:xfrm>
              <a:off x="629461" y="4549860"/>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200" i="0" u="none" strike="noStrike" kern="1200" cap="none" spc="0" normalizeH="0" noProof="0">
                  <a:ln>
                    <a:noFill/>
                  </a:ln>
                  <a:effectLst/>
                  <a:uLnTx/>
                  <a:uFillTx/>
                  <a:latin typeface="Artifakt ElementOfc"/>
                  <a:ea typeface="Meiryo" panose="020B0604030504040204" pitchFamily="34" charset="-128"/>
                  <a:cs typeface="+mn-cs"/>
                </a:rPr>
                <a:t>機械学習エンジニア</a:t>
              </a:r>
            </a:p>
          </p:txBody>
        </p:sp>
        <p:grpSp>
          <p:nvGrpSpPr>
            <p:cNvPr id="24" name="Group 23">
              <a:extLst>
                <a:ext uri="{FF2B5EF4-FFF2-40B4-BE49-F238E27FC236}">
                  <a16:creationId xmlns:a16="http://schemas.microsoft.com/office/drawing/2014/main" id="{90F33BB6-53E0-7DB5-48A0-6F5D70EA29B3}"/>
                </a:ext>
              </a:extLst>
            </p:cNvPr>
            <p:cNvGrpSpPr/>
            <p:nvPr/>
          </p:nvGrpSpPr>
          <p:grpSpPr>
            <a:xfrm>
              <a:off x="402879" y="4553422"/>
              <a:ext cx="158749" cy="159075"/>
              <a:chOff x="5072063" y="2164880"/>
              <a:chExt cx="182880" cy="183255"/>
            </a:xfrm>
          </p:grpSpPr>
          <p:sp>
            <p:nvSpPr>
              <p:cNvPr id="25" name="Freeform 257">
                <a:extLst>
                  <a:ext uri="{FF2B5EF4-FFF2-40B4-BE49-F238E27FC236}">
                    <a16:creationId xmlns:a16="http://schemas.microsoft.com/office/drawing/2014/main" id="{17356435-2AA2-63D1-533D-F8C452EF7D37}"/>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26" name="Freeform 258">
                <a:extLst>
                  <a:ext uri="{FF2B5EF4-FFF2-40B4-BE49-F238E27FC236}">
                    <a16:creationId xmlns:a16="http://schemas.microsoft.com/office/drawing/2014/main" id="{A5694230-9283-441D-DDC3-2F69CBC1C5EC}"/>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4" name="Group 83">
            <a:extLst>
              <a:ext uri="{FF2B5EF4-FFF2-40B4-BE49-F238E27FC236}">
                <a16:creationId xmlns:a16="http://schemas.microsoft.com/office/drawing/2014/main" id="{18D0EA3F-6579-17C2-F525-162585D9E414}"/>
              </a:ext>
            </a:extLst>
          </p:cNvPr>
          <p:cNvGrpSpPr/>
          <p:nvPr/>
        </p:nvGrpSpPr>
        <p:grpSpPr>
          <a:xfrm>
            <a:off x="3310962" y="2576636"/>
            <a:ext cx="2532396" cy="191946"/>
            <a:chOff x="3315944" y="2576636"/>
            <a:chExt cx="2532396" cy="191946"/>
          </a:xfrm>
        </p:grpSpPr>
        <p:sp>
          <p:nvSpPr>
            <p:cNvPr id="27" name="TextBox 26">
              <a:extLst>
                <a:ext uri="{FF2B5EF4-FFF2-40B4-BE49-F238E27FC236}">
                  <a16:creationId xmlns:a16="http://schemas.microsoft.com/office/drawing/2014/main" id="{B773E705-EB10-0D5F-CDB3-24BD80F72FA6}"/>
                </a:ext>
              </a:extLst>
            </p:cNvPr>
            <p:cNvSpPr txBox="1"/>
            <p:nvPr/>
          </p:nvSpPr>
          <p:spPr>
            <a:xfrm>
              <a:off x="3572292" y="2583916"/>
              <a:ext cx="2276048" cy="184666"/>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機械学習スペシャリスト</a:t>
              </a:r>
            </a:p>
          </p:txBody>
        </p:sp>
        <p:grpSp>
          <p:nvGrpSpPr>
            <p:cNvPr id="28" name="Group 27">
              <a:extLst>
                <a:ext uri="{FF2B5EF4-FFF2-40B4-BE49-F238E27FC236}">
                  <a16:creationId xmlns:a16="http://schemas.microsoft.com/office/drawing/2014/main" id="{09AAB086-CEE1-BE5E-2074-2DA793B1DCC1}"/>
                </a:ext>
              </a:extLst>
            </p:cNvPr>
            <p:cNvGrpSpPr/>
            <p:nvPr/>
          </p:nvGrpSpPr>
          <p:grpSpPr>
            <a:xfrm>
              <a:off x="3315944" y="2576636"/>
              <a:ext cx="158749" cy="159075"/>
              <a:chOff x="5072064" y="2121884"/>
              <a:chExt cx="182880" cy="183255"/>
            </a:xfrm>
          </p:grpSpPr>
          <p:sp>
            <p:nvSpPr>
              <p:cNvPr id="29" name="Freeform 257">
                <a:extLst>
                  <a:ext uri="{FF2B5EF4-FFF2-40B4-BE49-F238E27FC236}">
                    <a16:creationId xmlns:a16="http://schemas.microsoft.com/office/drawing/2014/main" id="{FCCEBC84-5001-FA42-BD25-4E0D8CFB9C1C}"/>
                  </a:ext>
                </a:extLst>
              </p:cNvPr>
              <p:cNvSpPr>
                <a:spLocks noEditPoints="1"/>
              </p:cNvSpPr>
              <p:nvPr/>
            </p:nvSpPr>
            <p:spPr bwMode="auto">
              <a:xfrm rot="16200000">
                <a:off x="5071876" y="2122072"/>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30" name="Freeform 258">
                <a:extLst>
                  <a:ext uri="{FF2B5EF4-FFF2-40B4-BE49-F238E27FC236}">
                    <a16:creationId xmlns:a16="http://schemas.microsoft.com/office/drawing/2014/main" id="{B594B6E6-EAD0-6378-FD14-E786DABED13C}"/>
                  </a:ext>
                </a:extLst>
              </p:cNvPr>
              <p:cNvSpPr>
                <a:spLocks/>
              </p:cNvSpPr>
              <p:nvPr/>
            </p:nvSpPr>
            <p:spPr bwMode="auto">
              <a:xfrm rot="16200000">
                <a:off x="5120840" y="2168377"/>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5" name="Group 84">
            <a:extLst>
              <a:ext uri="{FF2B5EF4-FFF2-40B4-BE49-F238E27FC236}">
                <a16:creationId xmlns:a16="http://schemas.microsoft.com/office/drawing/2014/main" id="{E623688F-0587-C55C-08C3-A43B9205718F}"/>
              </a:ext>
            </a:extLst>
          </p:cNvPr>
          <p:cNvGrpSpPr/>
          <p:nvPr/>
        </p:nvGrpSpPr>
        <p:grpSpPr>
          <a:xfrm>
            <a:off x="3306229" y="3062700"/>
            <a:ext cx="2537129" cy="391677"/>
            <a:chOff x="3309314" y="2992267"/>
            <a:chExt cx="2537129" cy="391677"/>
          </a:xfrm>
        </p:grpSpPr>
        <p:sp>
          <p:nvSpPr>
            <p:cNvPr id="31" name="TextBox 30">
              <a:extLst>
                <a:ext uri="{FF2B5EF4-FFF2-40B4-BE49-F238E27FC236}">
                  <a16:creationId xmlns:a16="http://schemas.microsoft.com/office/drawing/2014/main" id="{EA0D2A7A-F67E-4FF3-DA6B-53C01F32008B}"/>
                </a:ext>
              </a:extLst>
            </p:cNvPr>
            <p:cNvSpPr txBox="1"/>
            <p:nvPr/>
          </p:nvSpPr>
          <p:spPr>
            <a:xfrm>
              <a:off x="3570395" y="3014612"/>
              <a:ext cx="2276048" cy="369332"/>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自然言語処理エンジニア</a:t>
              </a:r>
            </a:p>
          </p:txBody>
        </p:sp>
        <p:grpSp>
          <p:nvGrpSpPr>
            <p:cNvPr id="32" name="Group 31">
              <a:extLst>
                <a:ext uri="{FF2B5EF4-FFF2-40B4-BE49-F238E27FC236}">
                  <a16:creationId xmlns:a16="http://schemas.microsoft.com/office/drawing/2014/main" id="{0D56B590-84B5-1AFE-DA91-E0EA175D2C09}"/>
                </a:ext>
              </a:extLst>
            </p:cNvPr>
            <p:cNvGrpSpPr/>
            <p:nvPr/>
          </p:nvGrpSpPr>
          <p:grpSpPr>
            <a:xfrm>
              <a:off x="3309314" y="2992267"/>
              <a:ext cx="158749" cy="159075"/>
              <a:chOff x="5068511" y="2105853"/>
              <a:chExt cx="182880" cy="183255"/>
            </a:xfrm>
          </p:grpSpPr>
          <p:sp>
            <p:nvSpPr>
              <p:cNvPr id="33" name="Freeform 257">
                <a:extLst>
                  <a:ext uri="{FF2B5EF4-FFF2-40B4-BE49-F238E27FC236}">
                    <a16:creationId xmlns:a16="http://schemas.microsoft.com/office/drawing/2014/main" id="{659433A0-8CD8-2AD4-6DA0-DBDCB3F96C2D}"/>
                  </a:ext>
                </a:extLst>
              </p:cNvPr>
              <p:cNvSpPr>
                <a:spLocks noEditPoints="1"/>
              </p:cNvSpPr>
              <p:nvPr/>
            </p:nvSpPr>
            <p:spPr bwMode="auto">
              <a:xfrm rot="16200000">
                <a:off x="5068323" y="2106041"/>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34" name="Freeform 258">
                <a:extLst>
                  <a:ext uri="{FF2B5EF4-FFF2-40B4-BE49-F238E27FC236}">
                    <a16:creationId xmlns:a16="http://schemas.microsoft.com/office/drawing/2014/main" id="{94840F32-4EAA-8085-3974-09913AC8E972}"/>
                  </a:ext>
                </a:extLst>
              </p:cNvPr>
              <p:cNvSpPr>
                <a:spLocks/>
              </p:cNvSpPr>
              <p:nvPr/>
            </p:nvSpPr>
            <p:spPr bwMode="auto">
              <a:xfrm rot="16200000">
                <a:off x="5117286" y="2152345"/>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6" name="Group 85">
            <a:extLst>
              <a:ext uri="{FF2B5EF4-FFF2-40B4-BE49-F238E27FC236}">
                <a16:creationId xmlns:a16="http://schemas.microsoft.com/office/drawing/2014/main" id="{11EFD8DE-A331-30E6-F622-85019DA85EAC}"/>
              </a:ext>
            </a:extLst>
          </p:cNvPr>
          <p:cNvGrpSpPr/>
          <p:nvPr/>
        </p:nvGrpSpPr>
        <p:grpSpPr>
          <a:xfrm>
            <a:off x="3309316" y="3555271"/>
            <a:ext cx="2565807" cy="184666"/>
            <a:chOff x="3184651" y="3607311"/>
            <a:chExt cx="2565807" cy="184666"/>
          </a:xfrm>
        </p:grpSpPr>
        <p:sp>
          <p:nvSpPr>
            <p:cNvPr id="35" name="TextBox 34">
              <a:extLst>
                <a:ext uri="{FF2B5EF4-FFF2-40B4-BE49-F238E27FC236}">
                  <a16:creationId xmlns:a16="http://schemas.microsoft.com/office/drawing/2014/main" id="{F22B3B03-B08E-F587-3F80-152C056CD947}"/>
                </a:ext>
              </a:extLst>
            </p:cNvPr>
            <p:cNvSpPr txBox="1"/>
            <p:nvPr/>
          </p:nvSpPr>
          <p:spPr>
            <a:xfrm>
              <a:off x="3474410" y="3607311"/>
              <a:ext cx="2276048" cy="184666"/>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デジタルツイン エンジニア</a:t>
              </a:r>
            </a:p>
          </p:txBody>
        </p:sp>
        <p:grpSp>
          <p:nvGrpSpPr>
            <p:cNvPr id="36" name="Group 35">
              <a:extLst>
                <a:ext uri="{FF2B5EF4-FFF2-40B4-BE49-F238E27FC236}">
                  <a16:creationId xmlns:a16="http://schemas.microsoft.com/office/drawing/2014/main" id="{B32238A4-FE42-A89B-D1D2-3D9B7B79C61C}"/>
                </a:ext>
              </a:extLst>
            </p:cNvPr>
            <p:cNvGrpSpPr/>
            <p:nvPr/>
          </p:nvGrpSpPr>
          <p:grpSpPr>
            <a:xfrm>
              <a:off x="3184651" y="3623865"/>
              <a:ext cx="158749" cy="159075"/>
              <a:chOff x="4911427" y="2126550"/>
              <a:chExt cx="182880" cy="183255"/>
            </a:xfrm>
          </p:grpSpPr>
          <p:sp>
            <p:nvSpPr>
              <p:cNvPr id="37" name="Freeform 257">
                <a:extLst>
                  <a:ext uri="{FF2B5EF4-FFF2-40B4-BE49-F238E27FC236}">
                    <a16:creationId xmlns:a16="http://schemas.microsoft.com/office/drawing/2014/main" id="{1213885D-B5BB-8C74-F85E-D08D1B7759EA}"/>
                  </a:ext>
                </a:extLst>
              </p:cNvPr>
              <p:cNvSpPr>
                <a:spLocks noEditPoints="1"/>
              </p:cNvSpPr>
              <p:nvPr/>
            </p:nvSpPr>
            <p:spPr bwMode="auto">
              <a:xfrm rot="16200000">
                <a:off x="4911239" y="212673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38" name="Freeform 258">
                <a:extLst>
                  <a:ext uri="{FF2B5EF4-FFF2-40B4-BE49-F238E27FC236}">
                    <a16:creationId xmlns:a16="http://schemas.microsoft.com/office/drawing/2014/main" id="{77119287-DB7E-0AE4-103F-D47286EF7382}"/>
                  </a:ext>
                </a:extLst>
              </p:cNvPr>
              <p:cNvSpPr>
                <a:spLocks/>
              </p:cNvSpPr>
              <p:nvPr/>
            </p:nvSpPr>
            <p:spPr bwMode="auto">
              <a:xfrm rot="16200000">
                <a:off x="4960200" y="217304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7" name="Group 86">
            <a:extLst>
              <a:ext uri="{FF2B5EF4-FFF2-40B4-BE49-F238E27FC236}">
                <a16:creationId xmlns:a16="http://schemas.microsoft.com/office/drawing/2014/main" id="{3C360AE0-F7FE-1F61-3316-03E486FA2937}"/>
              </a:ext>
            </a:extLst>
          </p:cNvPr>
          <p:cNvGrpSpPr/>
          <p:nvPr/>
        </p:nvGrpSpPr>
        <p:grpSpPr>
          <a:xfrm>
            <a:off x="3306229" y="4060040"/>
            <a:ext cx="2537129" cy="171874"/>
            <a:chOff x="3306229" y="4012370"/>
            <a:chExt cx="2537129" cy="171874"/>
          </a:xfrm>
        </p:grpSpPr>
        <p:sp>
          <p:nvSpPr>
            <p:cNvPr id="39" name="TextBox 38">
              <a:extLst>
                <a:ext uri="{FF2B5EF4-FFF2-40B4-BE49-F238E27FC236}">
                  <a16:creationId xmlns:a16="http://schemas.microsoft.com/office/drawing/2014/main" id="{06820779-472F-5F26-16D7-18326C7A54D5}"/>
                </a:ext>
              </a:extLst>
            </p:cNvPr>
            <p:cNvSpPr txBox="1"/>
            <p:nvPr/>
          </p:nvSpPr>
          <p:spPr>
            <a:xfrm>
              <a:off x="3567310" y="4012370"/>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IoT エンジニア</a:t>
              </a:r>
            </a:p>
          </p:txBody>
        </p:sp>
        <p:grpSp>
          <p:nvGrpSpPr>
            <p:cNvPr id="40" name="Group 39">
              <a:extLst>
                <a:ext uri="{FF2B5EF4-FFF2-40B4-BE49-F238E27FC236}">
                  <a16:creationId xmlns:a16="http://schemas.microsoft.com/office/drawing/2014/main" id="{12BCE26F-770D-C221-FEA5-7B7AD1725B81}"/>
                </a:ext>
              </a:extLst>
            </p:cNvPr>
            <p:cNvGrpSpPr/>
            <p:nvPr/>
          </p:nvGrpSpPr>
          <p:grpSpPr>
            <a:xfrm>
              <a:off x="3306229" y="4025169"/>
              <a:ext cx="158749" cy="159075"/>
              <a:chOff x="5076757" y="2116629"/>
              <a:chExt cx="182880" cy="183255"/>
            </a:xfrm>
          </p:grpSpPr>
          <p:sp>
            <p:nvSpPr>
              <p:cNvPr id="41" name="Freeform 257">
                <a:extLst>
                  <a:ext uri="{FF2B5EF4-FFF2-40B4-BE49-F238E27FC236}">
                    <a16:creationId xmlns:a16="http://schemas.microsoft.com/office/drawing/2014/main" id="{4FAAB3FB-0D19-05CA-E378-E5BBA9A4CAFD}"/>
                  </a:ext>
                </a:extLst>
              </p:cNvPr>
              <p:cNvSpPr>
                <a:spLocks noEditPoints="1"/>
              </p:cNvSpPr>
              <p:nvPr/>
            </p:nvSpPr>
            <p:spPr bwMode="auto">
              <a:xfrm rot="16200000">
                <a:off x="5076569" y="2116817"/>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42" name="Freeform 258">
                <a:extLst>
                  <a:ext uri="{FF2B5EF4-FFF2-40B4-BE49-F238E27FC236}">
                    <a16:creationId xmlns:a16="http://schemas.microsoft.com/office/drawing/2014/main" id="{DDB28BC3-659C-6F9E-2E34-2B73B56A53E2}"/>
                  </a:ext>
                </a:extLst>
              </p:cNvPr>
              <p:cNvSpPr>
                <a:spLocks/>
              </p:cNvSpPr>
              <p:nvPr/>
            </p:nvSpPr>
            <p:spPr bwMode="auto">
              <a:xfrm rot="16200000">
                <a:off x="5125534" y="2163122"/>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88" name="Group 87">
            <a:extLst>
              <a:ext uri="{FF2B5EF4-FFF2-40B4-BE49-F238E27FC236}">
                <a16:creationId xmlns:a16="http://schemas.microsoft.com/office/drawing/2014/main" id="{71A7D9C1-E566-BC0F-32D5-2FBADA22C62D}"/>
              </a:ext>
            </a:extLst>
          </p:cNvPr>
          <p:cNvGrpSpPr/>
          <p:nvPr/>
        </p:nvGrpSpPr>
        <p:grpSpPr>
          <a:xfrm>
            <a:off x="3306228" y="4541110"/>
            <a:ext cx="2537130" cy="171387"/>
            <a:chOff x="3306228" y="4541110"/>
            <a:chExt cx="2537130" cy="171387"/>
          </a:xfrm>
        </p:grpSpPr>
        <p:sp>
          <p:nvSpPr>
            <p:cNvPr id="43" name="TextBox 42">
              <a:extLst>
                <a:ext uri="{FF2B5EF4-FFF2-40B4-BE49-F238E27FC236}">
                  <a16:creationId xmlns:a16="http://schemas.microsoft.com/office/drawing/2014/main" id="{7C0399EB-23E3-A031-FBC3-8C34D6B618B8}"/>
                </a:ext>
              </a:extLst>
            </p:cNvPr>
            <p:cNvSpPr txBox="1"/>
            <p:nvPr/>
          </p:nvSpPr>
          <p:spPr>
            <a:xfrm>
              <a:off x="3567310" y="4546298"/>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ロボティクス エンジニア</a:t>
              </a:r>
            </a:p>
          </p:txBody>
        </p:sp>
        <p:grpSp>
          <p:nvGrpSpPr>
            <p:cNvPr id="44" name="Group 43">
              <a:extLst>
                <a:ext uri="{FF2B5EF4-FFF2-40B4-BE49-F238E27FC236}">
                  <a16:creationId xmlns:a16="http://schemas.microsoft.com/office/drawing/2014/main" id="{778CB329-4186-861C-649C-04185AEE7329}"/>
                </a:ext>
              </a:extLst>
            </p:cNvPr>
            <p:cNvGrpSpPr/>
            <p:nvPr/>
          </p:nvGrpSpPr>
          <p:grpSpPr>
            <a:xfrm>
              <a:off x="3306228" y="4541110"/>
              <a:ext cx="158749" cy="159075"/>
              <a:chOff x="5072063" y="2164880"/>
              <a:chExt cx="182880" cy="183255"/>
            </a:xfrm>
          </p:grpSpPr>
          <p:sp>
            <p:nvSpPr>
              <p:cNvPr id="45" name="Freeform 257">
                <a:extLst>
                  <a:ext uri="{FF2B5EF4-FFF2-40B4-BE49-F238E27FC236}">
                    <a16:creationId xmlns:a16="http://schemas.microsoft.com/office/drawing/2014/main" id="{69CA4832-A543-FD43-8975-6FF0CCCCE551}"/>
                  </a:ext>
                </a:extLst>
              </p:cNvPr>
              <p:cNvSpPr>
                <a:spLocks noEditPoints="1"/>
              </p:cNvSpPr>
              <p:nvPr/>
            </p:nvSpPr>
            <p:spPr bwMode="auto">
              <a:xfrm rot="16200000">
                <a:off x="5071875" y="21650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46" name="Freeform 258">
                <a:extLst>
                  <a:ext uri="{FF2B5EF4-FFF2-40B4-BE49-F238E27FC236}">
                    <a16:creationId xmlns:a16="http://schemas.microsoft.com/office/drawing/2014/main" id="{F50AC852-768E-EEB2-616D-CF750FCC5BA0}"/>
                  </a:ext>
                </a:extLst>
              </p:cNvPr>
              <p:cNvSpPr>
                <a:spLocks/>
              </p:cNvSpPr>
              <p:nvPr/>
            </p:nvSpPr>
            <p:spPr bwMode="auto">
              <a:xfrm rot="16200000">
                <a:off x="5120840" y="2211373"/>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75" name="Group 74">
            <a:extLst>
              <a:ext uri="{FF2B5EF4-FFF2-40B4-BE49-F238E27FC236}">
                <a16:creationId xmlns:a16="http://schemas.microsoft.com/office/drawing/2014/main" id="{35852F62-024E-A9A2-82FD-E71960555AFF}"/>
              </a:ext>
            </a:extLst>
          </p:cNvPr>
          <p:cNvGrpSpPr/>
          <p:nvPr/>
        </p:nvGrpSpPr>
        <p:grpSpPr>
          <a:xfrm>
            <a:off x="6246114" y="2562059"/>
            <a:ext cx="2636773" cy="184666"/>
            <a:chOff x="6180351" y="2562059"/>
            <a:chExt cx="2636773" cy="184666"/>
          </a:xfrm>
        </p:grpSpPr>
        <p:sp>
          <p:nvSpPr>
            <p:cNvPr id="47" name="TextBox 46">
              <a:extLst>
                <a:ext uri="{FF2B5EF4-FFF2-40B4-BE49-F238E27FC236}">
                  <a16:creationId xmlns:a16="http://schemas.microsoft.com/office/drawing/2014/main" id="{B1C06CAB-D80F-16B7-7965-BA993B773F54}"/>
                </a:ext>
              </a:extLst>
            </p:cNvPr>
            <p:cNvSpPr txBox="1"/>
            <p:nvPr/>
          </p:nvSpPr>
          <p:spPr>
            <a:xfrm>
              <a:off x="6420330" y="2562059"/>
              <a:ext cx="2396794" cy="184666"/>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サイバーセキュリティ エンジニア</a:t>
              </a:r>
            </a:p>
          </p:txBody>
        </p:sp>
        <p:grpSp>
          <p:nvGrpSpPr>
            <p:cNvPr id="48" name="Group 47">
              <a:extLst>
                <a:ext uri="{FF2B5EF4-FFF2-40B4-BE49-F238E27FC236}">
                  <a16:creationId xmlns:a16="http://schemas.microsoft.com/office/drawing/2014/main" id="{53C3025E-CF21-6796-3E1F-393072F350EC}"/>
                </a:ext>
              </a:extLst>
            </p:cNvPr>
            <p:cNvGrpSpPr/>
            <p:nvPr/>
          </p:nvGrpSpPr>
          <p:grpSpPr>
            <a:xfrm>
              <a:off x="6180351" y="2576313"/>
              <a:ext cx="158749" cy="159075"/>
              <a:chOff x="5072064" y="2028723"/>
              <a:chExt cx="182880" cy="183255"/>
            </a:xfrm>
          </p:grpSpPr>
          <p:sp>
            <p:nvSpPr>
              <p:cNvPr id="49" name="Freeform 257">
                <a:extLst>
                  <a:ext uri="{FF2B5EF4-FFF2-40B4-BE49-F238E27FC236}">
                    <a16:creationId xmlns:a16="http://schemas.microsoft.com/office/drawing/2014/main" id="{7CF6485F-DFDC-8A4F-4D9A-3B07A18D5F73}"/>
                  </a:ext>
                </a:extLst>
              </p:cNvPr>
              <p:cNvSpPr>
                <a:spLocks noEditPoints="1"/>
              </p:cNvSpPr>
              <p:nvPr/>
            </p:nvSpPr>
            <p:spPr bwMode="auto">
              <a:xfrm rot="16200000">
                <a:off x="5071876" y="2028911"/>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50" name="Freeform 258">
                <a:extLst>
                  <a:ext uri="{FF2B5EF4-FFF2-40B4-BE49-F238E27FC236}">
                    <a16:creationId xmlns:a16="http://schemas.microsoft.com/office/drawing/2014/main" id="{A20F3F13-B629-B9B0-9C2B-F8A45DF42967}"/>
                  </a:ext>
                </a:extLst>
              </p:cNvPr>
              <p:cNvSpPr>
                <a:spLocks/>
              </p:cNvSpPr>
              <p:nvPr/>
            </p:nvSpPr>
            <p:spPr bwMode="auto">
              <a:xfrm rot="16200000">
                <a:off x="5120840" y="2075216"/>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74" name="Group 73">
            <a:extLst>
              <a:ext uri="{FF2B5EF4-FFF2-40B4-BE49-F238E27FC236}">
                <a16:creationId xmlns:a16="http://schemas.microsoft.com/office/drawing/2014/main" id="{5B21CC22-4DB4-9FC9-CC81-E9A76887EAEA}"/>
              </a:ext>
            </a:extLst>
          </p:cNvPr>
          <p:cNvGrpSpPr/>
          <p:nvPr/>
        </p:nvGrpSpPr>
        <p:grpSpPr>
          <a:xfrm>
            <a:off x="6246114" y="3061969"/>
            <a:ext cx="2535093" cy="185652"/>
            <a:chOff x="6180351" y="3061969"/>
            <a:chExt cx="2535093" cy="185652"/>
          </a:xfrm>
        </p:grpSpPr>
        <p:sp>
          <p:nvSpPr>
            <p:cNvPr id="51" name="TextBox 50">
              <a:extLst>
                <a:ext uri="{FF2B5EF4-FFF2-40B4-BE49-F238E27FC236}">
                  <a16:creationId xmlns:a16="http://schemas.microsoft.com/office/drawing/2014/main" id="{C76DA3D5-AF1E-7775-36C3-8E3211B73DF0}"/>
                </a:ext>
              </a:extLst>
            </p:cNvPr>
            <p:cNvSpPr txBox="1"/>
            <p:nvPr/>
          </p:nvSpPr>
          <p:spPr>
            <a:xfrm>
              <a:off x="6439396" y="3081422"/>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製造 AI コンサルタント</a:t>
              </a:r>
            </a:p>
          </p:txBody>
        </p:sp>
        <p:grpSp>
          <p:nvGrpSpPr>
            <p:cNvPr id="52" name="Group 51">
              <a:extLst>
                <a:ext uri="{FF2B5EF4-FFF2-40B4-BE49-F238E27FC236}">
                  <a16:creationId xmlns:a16="http://schemas.microsoft.com/office/drawing/2014/main" id="{00701FCB-70F6-E019-72B1-9FC4EABA7232}"/>
                </a:ext>
              </a:extLst>
            </p:cNvPr>
            <p:cNvGrpSpPr/>
            <p:nvPr/>
          </p:nvGrpSpPr>
          <p:grpSpPr>
            <a:xfrm>
              <a:off x="6180351" y="3061969"/>
              <a:ext cx="158749" cy="159075"/>
              <a:chOff x="5067371" y="2108580"/>
              <a:chExt cx="182880" cy="183255"/>
            </a:xfrm>
          </p:grpSpPr>
          <p:sp>
            <p:nvSpPr>
              <p:cNvPr id="53" name="Freeform 257">
                <a:extLst>
                  <a:ext uri="{FF2B5EF4-FFF2-40B4-BE49-F238E27FC236}">
                    <a16:creationId xmlns:a16="http://schemas.microsoft.com/office/drawing/2014/main" id="{85BF6FFF-D7AB-2DA0-68BC-2998ADECA56C}"/>
                  </a:ext>
                </a:extLst>
              </p:cNvPr>
              <p:cNvSpPr>
                <a:spLocks noEditPoints="1"/>
              </p:cNvSpPr>
              <p:nvPr/>
            </p:nvSpPr>
            <p:spPr bwMode="auto">
              <a:xfrm rot="16200000">
                <a:off x="5067183" y="2108768"/>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54" name="Freeform 258">
                <a:extLst>
                  <a:ext uri="{FF2B5EF4-FFF2-40B4-BE49-F238E27FC236}">
                    <a16:creationId xmlns:a16="http://schemas.microsoft.com/office/drawing/2014/main" id="{242E89E5-E804-21AB-56C7-7F59BB858C1D}"/>
                  </a:ext>
                </a:extLst>
              </p:cNvPr>
              <p:cNvSpPr>
                <a:spLocks/>
              </p:cNvSpPr>
              <p:nvPr/>
            </p:nvSpPr>
            <p:spPr bwMode="auto">
              <a:xfrm rot="16200000">
                <a:off x="5116148" y="2155071"/>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grpSp>
        <p:nvGrpSpPr>
          <p:cNvPr id="73" name="Group 72">
            <a:extLst>
              <a:ext uri="{FF2B5EF4-FFF2-40B4-BE49-F238E27FC236}">
                <a16:creationId xmlns:a16="http://schemas.microsoft.com/office/drawing/2014/main" id="{205C68E8-D00C-5615-7485-7F171114E948}"/>
              </a:ext>
            </a:extLst>
          </p:cNvPr>
          <p:cNvGrpSpPr/>
          <p:nvPr/>
        </p:nvGrpSpPr>
        <p:grpSpPr>
          <a:xfrm>
            <a:off x="6248734" y="3560658"/>
            <a:ext cx="2513407" cy="166199"/>
            <a:chOff x="6182971" y="3560658"/>
            <a:chExt cx="2513407" cy="166199"/>
          </a:xfrm>
        </p:grpSpPr>
        <p:sp>
          <p:nvSpPr>
            <p:cNvPr id="55" name="TextBox 54">
              <a:extLst>
                <a:ext uri="{FF2B5EF4-FFF2-40B4-BE49-F238E27FC236}">
                  <a16:creationId xmlns:a16="http://schemas.microsoft.com/office/drawing/2014/main" id="{55E055A6-0938-496B-5CF2-272C14B46B76}"/>
                </a:ext>
              </a:extLst>
            </p:cNvPr>
            <p:cNvSpPr txBox="1"/>
            <p:nvPr/>
          </p:nvSpPr>
          <p:spPr>
            <a:xfrm>
              <a:off x="6420330" y="3560658"/>
              <a:ext cx="2276048" cy="166199"/>
            </a:xfrm>
            <a:prstGeom prst="rect">
              <a:avLst/>
            </a:prstGeom>
            <a:noFill/>
          </p:spPr>
          <p:txBody>
            <a:bodyPr wrap="square" lIns="0" tIns="0" rIns="0" bIns="0" rtlCol="0" anchor="t">
              <a:noAutofit/>
            </a:bodyPr>
            <a:lstStyle/>
            <a:p>
              <a:pPr marL="0" marR="0" lvl="0" indent="0" algn="l" defTabSz="457200" rtl="0" eaLnBrk="1" fontAlgn="auto" latinLnBrk="0" hangingPunct="1">
                <a:lnSpc>
                  <a:spcPct val="90000"/>
                </a:lnSpc>
                <a:spcAft>
                  <a:spcPts val="200"/>
                </a:spcAft>
                <a:buClr>
                  <a:srgbClr val="666666"/>
                </a:buClr>
                <a:buSzTx/>
                <a:buFontTx/>
                <a:buNone/>
                <a:tabLst/>
                <a:defRPr/>
              </a:pPr>
              <a:r>
                <a:rPr lang="ja-jp" sz="1200" i="0" u="none" strike="noStrike" kern="1200" cap="none" spc="0" normalizeH="0" noProof="0" dirty="0">
                  <a:ln>
                    <a:noFill/>
                  </a:ln>
                  <a:effectLst/>
                  <a:uLnTx/>
                  <a:uFillTx/>
                  <a:latin typeface="Artifakt ElementOfc"/>
                  <a:ea typeface="Meiryo" panose="020B0604030504040204" pitchFamily="34" charset="-128"/>
                  <a:cs typeface="+mn-cs"/>
                </a:rPr>
                <a:t>データ サイエンティスト</a:t>
              </a:r>
            </a:p>
          </p:txBody>
        </p:sp>
        <p:grpSp>
          <p:nvGrpSpPr>
            <p:cNvPr id="56" name="Group 55">
              <a:extLst>
                <a:ext uri="{FF2B5EF4-FFF2-40B4-BE49-F238E27FC236}">
                  <a16:creationId xmlns:a16="http://schemas.microsoft.com/office/drawing/2014/main" id="{2AF72F34-A6BB-40FB-E2E7-F74EED3AFE7F}"/>
                </a:ext>
              </a:extLst>
            </p:cNvPr>
            <p:cNvGrpSpPr/>
            <p:nvPr/>
          </p:nvGrpSpPr>
          <p:grpSpPr>
            <a:xfrm>
              <a:off x="6182971" y="3566107"/>
              <a:ext cx="158749" cy="159075"/>
              <a:chOff x="5065696" y="2209717"/>
              <a:chExt cx="182880" cy="183255"/>
            </a:xfrm>
          </p:grpSpPr>
          <p:sp>
            <p:nvSpPr>
              <p:cNvPr id="57" name="Freeform 257">
                <a:extLst>
                  <a:ext uri="{FF2B5EF4-FFF2-40B4-BE49-F238E27FC236}">
                    <a16:creationId xmlns:a16="http://schemas.microsoft.com/office/drawing/2014/main" id="{15321381-2A6B-32C0-AC3C-25C314106366}"/>
                  </a:ext>
                </a:extLst>
              </p:cNvPr>
              <p:cNvSpPr>
                <a:spLocks noEditPoints="1"/>
              </p:cNvSpPr>
              <p:nvPr/>
            </p:nvSpPr>
            <p:spPr bwMode="auto">
              <a:xfrm rot="16200000">
                <a:off x="5065508" y="2209905"/>
                <a:ext cx="183255" cy="18288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sp>
            <p:nvSpPr>
              <p:cNvPr id="58" name="Freeform 258">
                <a:extLst>
                  <a:ext uri="{FF2B5EF4-FFF2-40B4-BE49-F238E27FC236}">
                    <a16:creationId xmlns:a16="http://schemas.microsoft.com/office/drawing/2014/main" id="{C6945F54-EC33-77A9-B282-31AAE1FB0699}"/>
                  </a:ext>
                </a:extLst>
              </p:cNvPr>
              <p:cNvSpPr>
                <a:spLocks/>
              </p:cNvSpPr>
              <p:nvPr/>
            </p:nvSpPr>
            <p:spPr bwMode="auto">
              <a:xfrm rot="16200000">
                <a:off x="5114473" y="2256210"/>
                <a:ext cx="85324" cy="90271"/>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100">
                  <a:solidFill>
                    <a:schemeClr val="tx1"/>
                  </a:solidFill>
                  <a:ea typeface="Meiryo" panose="020B0604030504040204" pitchFamily="34" charset="-128"/>
                </a:endParaRPr>
              </a:p>
            </p:txBody>
          </p:sp>
        </p:grpSp>
      </p:grpSp>
      <p:sp>
        <p:nvSpPr>
          <p:cNvPr id="2" name="Title 1">
            <a:extLst>
              <a:ext uri="{FF2B5EF4-FFF2-40B4-BE49-F238E27FC236}">
                <a16:creationId xmlns:a16="http://schemas.microsoft.com/office/drawing/2014/main" id="{83D2C8F3-5B9A-DCC5-7791-86599DBC9010}"/>
              </a:ext>
            </a:extLst>
          </p:cNvPr>
          <p:cNvSpPr>
            <a:spLocks noGrp="1"/>
          </p:cNvSpPr>
          <p:nvPr>
            <p:ph type="title"/>
          </p:nvPr>
        </p:nvSpPr>
        <p:spPr>
          <a:xfrm>
            <a:off x="177532" y="472118"/>
            <a:ext cx="6397623" cy="1452705"/>
          </a:xfrm>
        </p:spPr>
        <p:txBody>
          <a:bodyPr wrap="square" lIns="0" tIns="0" rIns="0" bIns="0" rtlCol="0">
            <a:spAutoFit/>
          </a:bodyPr>
          <a:lstStyle/>
          <a:p>
            <a:pPr rtl="0"/>
            <a:r>
              <a:rPr lang="en-US" altLang="ja-JP" sz="3200" dirty="0">
                <a:solidFill>
                  <a:schemeClr val="bg1"/>
                </a:solidFill>
                <a:ea typeface="Meiryo" panose="020B0604030504040204" pitchFamily="34" charset="-128"/>
              </a:rPr>
              <a:t>  </a:t>
            </a:r>
            <a:r>
              <a:rPr lang="ja-jp" sz="3200" dirty="0">
                <a:solidFill>
                  <a:schemeClr val="bg1"/>
                </a:solidFill>
                <a:ea typeface="Meiryo" panose="020B0604030504040204" pitchFamily="34" charset="-128"/>
              </a:rPr>
              <a:t>インダストリー</a:t>
            </a:r>
            <a:r>
              <a:rPr lang="ja-jp" sz="4000" dirty="0">
                <a:solidFill>
                  <a:schemeClr val="bg1"/>
                </a:solidFill>
                <a:ea typeface="Meiryo" panose="020B0604030504040204" pitchFamily="34" charset="-128"/>
              </a:rPr>
              <a:t> 4.0 </a:t>
            </a:r>
            <a:r>
              <a:rPr lang="ja-jp" sz="3200" dirty="0">
                <a:solidFill>
                  <a:schemeClr val="bg1"/>
                </a:solidFill>
                <a:ea typeface="Meiryo" panose="020B0604030504040204" pitchFamily="34" charset="-128"/>
              </a:rPr>
              <a:t>時代における</a:t>
            </a:r>
            <a:r>
              <a:rPr lang="en-US" altLang="ja-JP" sz="3200" dirty="0">
                <a:solidFill>
                  <a:schemeClr val="bg1"/>
                </a:solidFill>
                <a:ea typeface="Meiryo" panose="020B0604030504040204" pitchFamily="34" charset="-128"/>
              </a:rPr>
              <a:t>  </a:t>
            </a:r>
            <a:br>
              <a:rPr lang="en-US" altLang="ja-JP" sz="3200" dirty="0">
                <a:solidFill>
                  <a:schemeClr val="bg1"/>
                </a:solidFill>
                <a:ea typeface="Meiryo" panose="020B0604030504040204" pitchFamily="34" charset="-128"/>
              </a:rPr>
            </a:br>
            <a:r>
              <a:rPr lang="en-US" altLang="ja-JP" sz="3200" dirty="0">
                <a:solidFill>
                  <a:schemeClr val="bg1"/>
                </a:solidFill>
                <a:ea typeface="Meiryo" panose="020B0604030504040204" pitchFamily="34" charset="-128"/>
              </a:rPr>
              <a:t>  </a:t>
            </a:r>
            <a:r>
              <a:rPr lang="ja-jp" sz="3200" dirty="0">
                <a:solidFill>
                  <a:schemeClr val="bg1"/>
                </a:solidFill>
                <a:ea typeface="Meiryo" panose="020B0604030504040204" pitchFamily="34" charset="-128"/>
              </a:rPr>
              <a:t>エンジニアリングの</a:t>
            </a:r>
            <a:br>
              <a:rPr lang="en-US" altLang="ja-JP" sz="3200" dirty="0">
                <a:solidFill>
                  <a:schemeClr val="bg1"/>
                </a:solidFill>
                <a:ea typeface="Meiryo" panose="020B0604030504040204" pitchFamily="34" charset="-128"/>
              </a:rPr>
            </a:br>
            <a:r>
              <a:rPr lang="ja-JP" altLang="en-US" sz="3200" dirty="0">
                <a:solidFill>
                  <a:schemeClr val="bg1"/>
                </a:solidFill>
                <a:ea typeface="Meiryo" panose="020B0604030504040204" pitchFamily="34" charset="-128"/>
              </a:rPr>
              <a:t>「求められる人材像」</a:t>
            </a:r>
            <a:endParaRPr lang="ja-jp" sz="3200" dirty="0">
              <a:solidFill>
                <a:schemeClr val="bg1"/>
              </a:solidFill>
              <a:ea typeface="Meiryo" panose="020B0604030504040204" pitchFamily="34" charset="-128"/>
            </a:endParaRPr>
          </a:p>
        </p:txBody>
      </p:sp>
    </p:spTree>
    <p:extLst>
      <p:ext uri="{BB962C8B-B14F-4D97-AF65-F5344CB8AC3E}">
        <p14:creationId xmlns:p14="http://schemas.microsoft.com/office/powerpoint/2010/main" val="269018936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8E772F6-2E8A-E04C-BD40-EF293C86CF31}"/>
              </a:ext>
            </a:extLst>
          </p:cNvPr>
          <p:cNvSpPr>
            <a:spLocks noGrp="1"/>
          </p:cNvSpPr>
          <p:nvPr>
            <p:ph type="title"/>
          </p:nvPr>
        </p:nvSpPr>
        <p:spPr/>
        <p:txBody>
          <a:bodyPr rtlCol="0"/>
          <a:lstStyle/>
          <a:p>
            <a:pPr rtl="0"/>
            <a:r>
              <a:rPr lang="ja-jp">
                <a:ea typeface="Meiryo" panose="020B0604030504040204" pitchFamily="34" charset="-128"/>
              </a:rPr>
              <a:t>AI エンジニア</a:t>
            </a:r>
          </a:p>
        </p:txBody>
      </p:sp>
      <p:pic>
        <p:nvPicPr>
          <p:cNvPr id="44" name="Picture Placeholder 43" descr="A person sitting at a desk with a computer&#10;&#10;Description automatically generated">
            <a:extLst>
              <a:ext uri="{FF2B5EF4-FFF2-40B4-BE49-F238E27FC236}">
                <a16:creationId xmlns:a16="http://schemas.microsoft.com/office/drawing/2014/main" id="{F5CC720B-0BE7-511A-5F64-A307A8D63D0E}"/>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53677" t="10827" r="8883" b="3185"/>
          <a:stretch/>
        </p:blipFill>
        <p:spPr>
          <a:xfrm>
            <a:off x="6157913" y="0"/>
            <a:ext cx="2986087" cy="5143500"/>
          </a:xfrm>
        </p:spPr>
      </p:pic>
      <p:sp>
        <p:nvSpPr>
          <p:cNvPr id="37" name="Rectangle 36">
            <a:extLst>
              <a:ext uri="{FF2B5EF4-FFF2-40B4-BE49-F238E27FC236}">
                <a16:creationId xmlns:a16="http://schemas.microsoft.com/office/drawing/2014/main" id="{1790AF0E-D116-DB81-3BD6-76E2F064BE87}"/>
              </a:ext>
            </a:extLst>
          </p:cNvPr>
          <p:cNvSpPr/>
          <p:nvPr/>
        </p:nvSpPr>
        <p:spPr>
          <a:xfrm>
            <a:off x="0" y="1015541"/>
            <a:ext cx="6157913" cy="59829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41" name="TextBox 40">
            <a:extLst>
              <a:ext uri="{FF2B5EF4-FFF2-40B4-BE49-F238E27FC236}">
                <a16:creationId xmlns:a16="http://schemas.microsoft.com/office/drawing/2014/main" id="{53854A7A-2E82-345F-30FA-66CBAB9CEFF3}"/>
              </a:ext>
            </a:extLst>
          </p:cNvPr>
          <p:cNvSpPr txBox="1"/>
          <p:nvPr/>
        </p:nvSpPr>
        <p:spPr>
          <a:xfrm>
            <a:off x="368490" y="1206967"/>
            <a:ext cx="4576010" cy="215444"/>
          </a:xfrm>
          <a:prstGeom prst="rect">
            <a:avLst/>
          </a:prstGeom>
          <a:noFill/>
        </p:spPr>
        <p:txBody>
          <a:bodyPr wrap="square" lIns="0" tIns="0" rIns="0" bIns="0" rtlCol="0">
            <a:spAutoFit/>
          </a:bodyPr>
          <a:lstStyle/>
          <a:p>
            <a:pPr rtl="0"/>
            <a:r>
              <a:rPr lang="ja-jp" sz="1400">
                <a:ea typeface="Meiryo" panose="020B0604030504040204" pitchFamily="34" charset="-128"/>
              </a:rPr>
              <a:t>AI を専門とするソフトウェア エンジニア</a:t>
            </a:r>
          </a:p>
        </p:txBody>
      </p:sp>
      <p:sp>
        <p:nvSpPr>
          <p:cNvPr id="42" name="Footer Placeholder 4">
            <a:extLst>
              <a:ext uri="{FF2B5EF4-FFF2-40B4-BE49-F238E27FC236}">
                <a16:creationId xmlns:a16="http://schemas.microsoft.com/office/drawing/2014/main" id="{8AE346CA-B4EF-0095-3ED9-8BBC98BBE652}"/>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algn="l" rtl="0"/>
            <a:r>
              <a:rPr lang="ja-jp">
                <a:ea typeface="Meiryo" panose="020B0604030504040204" pitchFamily="34" charset="-128"/>
              </a:rPr>
              <a:t>https://pg-p.ctme.caltech.edu/blog/ai-ml/is-ai-engineering-viable-career</a:t>
            </a:r>
          </a:p>
        </p:txBody>
      </p:sp>
      <p:cxnSp>
        <p:nvCxnSpPr>
          <p:cNvPr id="45" name="Straight Connector 44">
            <a:extLst>
              <a:ext uri="{FF2B5EF4-FFF2-40B4-BE49-F238E27FC236}">
                <a16:creationId xmlns:a16="http://schemas.microsoft.com/office/drawing/2014/main" id="{32DFF86C-9F3F-E92F-6BB1-9B91544E1D6E}"/>
              </a:ext>
            </a:extLst>
          </p:cNvPr>
          <p:cNvCxnSpPr>
            <a:cxnSpLocks/>
            <a:stCxn id="47" idx="4"/>
            <a:endCxn id="56" idx="0"/>
          </p:cNvCxnSpPr>
          <p:nvPr/>
        </p:nvCxnSpPr>
        <p:spPr>
          <a:xfrm>
            <a:off x="457090" y="1986196"/>
            <a:ext cx="0" cy="1995254"/>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8149BCB9-DD25-9A0C-E639-8884CEEDD695}"/>
              </a:ext>
            </a:extLst>
          </p:cNvPr>
          <p:cNvGrpSpPr/>
          <p:nvPr/>
        </p:nvGrpSpPr>
        <p:grpSpPr>
          <a:xfrm>
            <a:off x="368490" y="1808997"/>
            <a:ext cx="5575110" cy="330973"/>
            <a:chOff x="368490" y="1991877"/>
            <a:chExt cx="5575110" cy="330973"/>
          </a:xfrm>
        </p:grpSpPr>
        <p:sp>
          <p:nvSpPr>
            <p:cNvPr id="47" name="Oval 46">
              <a:extLst>
                <a:ext uri="{FF2B5EF4-FFF2-40B4-BE49-F238E27FC236}">
                  <a16:creationId xmlns:a16="http://schemas.microsoft.com/office/drawing/2014/main" id="{E85D853F-651E-D551-B6D1-C34D76E637D2}"/>
                </a:ext>
              </a:extLst>
            </p:cNvPr>
            <p:cNvSpPr/>
            <p:nvPr/>
          </p:nvSpPr>
          <p:spPr>
            <a:xfrm>
              <a:off x="368490" y="199187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ea typeface="Meiryo" panose="020B0604030504040204" pitchFamily="34" charset="-128"/>
              </a:endParaRPr>
            </a:p>
          </p:txBody>
        </p:sp>
        <p:sp>
          <p:nvSpPr>
            <p:cNvPr id="48" name="Title 5">
              <a:extLst>
                <a:ext uri="{FF2B5EF4-FFF2-40B4-BE49-F238E27FC236}">
                  <a16:creationId xmlns:a16="http://schemas.microsoft.com/office/drawing/2014/main" id="{D0B3EEF6-C0C1-ED7F-2835-FA5C4EC162C2}"/>
                </a:ext>
              </a:extLst>
            </p:cNvPr>
            <p:cNvSpPr txBox="1">
              <a:spLocks/>
            </p:cNvSpPr>
            <p:nvPr/>
          </p:nvSpPr>
          <p:spPr>
            <a:xfrm>
              <a:off x="676276" y="1999685"/>
              <a:ext cx="5267324" cy="32316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050" dirty="0">
                  <a:ea typeface="Meiryo" panose="020B0604030504040204" pitchFamily="34" charset="-128"/>
                  <a:cs typeface="+mj-cs"/>
                </a:rPr>
                <a:t>プログラミング、データ サイエンス、データ エンジニアリング、ソフトウェア開発の</a:t>
              </a:r>
              <a:r>
                <a:rPr lang="ja-JP" altLang="en-US" sz="1050" dirty="0">
                  <a:ea typeface="Meiryo" panose="020B0604030504040204" pitchFamily="34" charset="-128"/>
                  <a:cs typeface="+mj-cs"/>
                </a:rPr>
                <a:t>　</a:t>
              </a:r>
              <a:r>
                <a:rPr lang="ja-jp" sz="1050" dirty="0">
                  <a:ea typeface="Meiryo" panose="020B0604030504040204" pitchFamily="34" charset="-128"/>
                  <a:cs typeface="+mj-cs"/>
                </a:rPr>
                <a:t>スキル</a:t>
              </a:r>
            </a:p>
          </p:txBody>
        </p:sp>
      </p:grpSp>
      <p:grpSp>
        <p:nvGrpSpPr>
          <p:cNvPr id="65" name="Group 64">
            <a:extLst>
              <a:ext uri="{FF2B5EF4-FFF2-40B4-BE49-F238E27FC236}">
                <a16:creationId xmlns:a16="http://schemas.microsoft.com/office/drawing/2014/main" id="{54CF1772-E80C-589F-5F7F-937D7C5FA4F7}"/>
              </a:ext>
            </a:extLst>
          </p:cNvPr>
          <p:cNvGrpSpPr/>
          <p:nvPr/>
        </p:nvGrpSpPr>
        <p:grpSpPr>
          <a:xfrm>
            <a:off x="368490" y="2257822"/>
            <a:ext cx="5513198" cy="180933"/>
            <a:chOff x="368490" y="2466854"/>
            <a:chExt cx="5513198" cy="180933"/>
          </a:xfrm>
        </p:grpSpPr>
        <p:sp>
          <p:nvSpPr>
            <p:cNvPr id="50" name="Oval 49">
              <a:extLst>
                <a:ext uri="{FF2B5EF4-FFF2-40B4-BE49-F238E27FC236}">
                  <a16:creationId xmlns:a16="http://schemas.microsoft.com/office/drawing/2014/main" id="{BAFDE7C8-3D05-662E-17AC-CEF017D2E323}"/>
                </a:ext>
              </a:extLst>
            </p:cNvPr>
            <p:cNvSpPr/>
            <p:nvPr/>
          </p:nvSpPr>
          <p:spPr>
            <a:xfrm>
              <a:off x="368490" y="2470588"/>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ea typeface="Meiryo" panose="020B0604030504040204" pitchFamily="34" charset="-128"/>
              </a:endParaRPr>
            </a:p>
          </p:txBody>
        </p:sp>
        <p:sp>
          <p:nvSpPr>
            <p:cNvPr id="51" name="Title 5">
              <a:extLst>
                <a:ext uri="{FF2B5EF4-FFF2-40B4-BE49-F238E27FC236}">
                  <a16:creationId xmlns:a16="http://schemas.microsoft.com/office/drawing/2014/main" id="{4180DFB4-1381-0DF1-BF62-06DFD4E8F087}"/>
                </a:ext>
              </a:extLst>
            </p:cNvPr>
            <p:cNvSpPr txBox="1">
              <a:spLocks/>
            </p:cNvSpPr>
            <p:nvPr/>
          </p:nvSpPr>
          <p:spPr>
            <a:xfrm>
              <a:off x="676275" y="2466854"/>
              <a:ext cx="5205413"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100" dirty="0">
                  <a:ea typeface="Meiryo" panose="020B0604030504040204" pitchFamily="34" charset="-128"/>
                  <a:cs typeface="+mj-cs"/>
                </a:rPr>
                <a:t>AI モデルの構築、ソフトウェアの作成、データの収集、データのクリーンアップ</a:t>
              </a:r>
            </a:p>
          </p:txBody>
        </p:sp>
      </p:grpSp>
      <p:grpSp>
        <p:nvGrpSpPr>
          <p:cNvPr id="66" name="Group 65">
            <a:extLst>
              <a:ext uri="{FF2B5EF4-FFF2-40B4-BE49-F238E27FC236}">
                <a16:creationId xmlns:a16="http://schemas.microsoft.com/office/drawing/2014/main" id="{359AE188-343A-8E43-9B49-54D7F04AD603}"/>
              </a:ext>
            </a:extLst>
          </p:cNvPr>
          <p:cNvGrpSpPr/>
          <p:nvPr/>
        </p:nvGrpSpPr>
        <p:grpSpPr>
          <a:xfrm>
            <a:off x="368490" y="2588461"/>
            <a:ext cx="5513198" cy="377026"/>
            <a:chOff x="368490" y="2837183"/>
            <a:chExt cx="5513198" cy="377026"/>
          </a:xfrm>
        </p:grpSpPr>
        <p:sp>
          <p:nvSpPr>
            <p:cNvPr id="53" name="Oval 52">
              <a:extLst>
                <a:ext uri="{FF2B5EF4-FFF2-40B4-BE49-F238E27FC236}">
                  <a16:creationId xmlns:a16="http://schemas.microsoft.com/office/drawing/2014/main" id="{9B2C86C0-04E8-254C-1A7C-87A3B2570D8B}"/>
                </a:ext>
              </a:extLst>
            </p:cNvPr>
            <p:cNvSpPr/>
            <p:nvPr/>
          </p:nvSpPr>
          <p:spPr>
            <a:xfrm>
              <a:off x="368490" y="2840917"/>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ea typeface="Meiryo" panose="020B0604030504040204" pitchFamily="34" charset="-128"/>
              </a:endParaRPr>
            </a:p>
          </p:txBody>
        </p:sp>
        <p:sp>
          <p:nvSpPr>
            <p:cNvPr id="54" name="Title 5">
              <a:extLst>
                <a:ext uri="{FF2B5EF4-FFF2-40B4-BE49-F238E27FC236}">
                  <a16:creationId xmlns:a16="http://schemas.microsoft.com/office/drawing/2014/main" id="{5515246F-9D3B-E784-20BC-A5100A6B22C3}"/>
                </a:ext>
              </a:extLst>
            </p:cNvPr>
            <p:cNvSpPr txBox="1">
              <a:spLocks/>
            </p:cNvSpPr>
            <p:nvPr/>
          </p:nvSpPr>
          <p:spPr>
            <a:xfrm>
              <a:off x="676275" y="2837183"/>
              <a:ext cx="5205413" cy="377026"/>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100" dirty="0">
                  <a:ea typeface="Meiryo" panose="020B0604030504040204" pitchFamily="34" charset="-128"/>
                  <a:cs typeface="+mj-cs"/>
                </a:rPr>
                <a:t>AI プログラムのライフ サイクル全体を担当</a:t>
              </a:r>
            </a:p>
            <a:p>
              <a:pPr marL="91440" lvl="1" indent="-91440" defTabSz="685800" rtl="0">
                <a:spcBef>
                  <a:spcPct val="0"/>
                </a:spcBef>
                <a:spcAft>
                  <a:spcPts val="300"/>
                </a:spcAft>
                <a:buFont typeface="Arial" panose="020B0604020202020204" pitchFamily="34" charset="0"/>
                <a:buChar char="•"/>
              </a:pPr>
              <a:r>
                <a:rPr lang="ja-jp" sz="1100" dirty="0">
                  <a:ea typeface="Meiryo" panose="020B0604030504040204" pitchFamily="34" charset="-128"/>
                  <a:cs typeface="+mj-cs"/>
                </a:rPr>
                <a:t>AI プログラム設計を作成し、AI のコンセプトをビジネスや製品の関係者に説明</a:t>
              </a:r>
            </a:p>
          </p:txBody>
        </p:sp>
      </p:grpSp>
      <p:grpSp>
        <p:nvGrpSpPr>
          <p:cNvPr id="69" name="Group 68">
            <a:extLst>
              <a:ext uri="{FF2B5EF4-FFF2-40B4-BE49-F238E27FC236}">
                <a16:creationId xmlns:a16="http://schemas.microsoft.com/office/drawing/2014/main" id="{B4CFA8F4-3FDC-B7FA-9E9C-32E47DCEFB4F}"/>
              </a:ext>
            </a:extLst>
          </p:cNvPr>
          <p:cNvGrpSpPr/>
          <p:nvPr/>
        </p:nvGrpSpPr>
        <p:grpSpPr>
          <a:xfrm>
            <a:off x="368490" y="3981450"/>
            <a:ext cx="5513198" cy="180932"/>
            <a:chOff x="368490" y="4164330"/>
            <a:chExt cx="5513198" cy="180932"/>
          </a:xfrm>
        </p:grpSpPr>
        <p:sp>
          <p:nvSpPr>
            <p:cNvPr id="56" name="Oval 55">
              <a:extLst>
                <a:ext uri="{FF2B5EF4-FFF2-40B4-BE49-F238E27FC236}">
                  <a16:creationId xmlns:a16="http://schemas.microsoft.com/office/drawing/2014/main" id="{3C09C6A1-363B-60CA-4A40-1B5D57C7729A}"/>
                </a:ext>
              </a:extLst>
            </p:cNvPr>
            <p:cNvSpPr/>
            <p:nvPr/>
          </p:nvSpPr>
          <p:spPr>
            <a:xfrm>
              <a:off x="368490" y="4164330"/>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ea typeface="Meiryo" panose="020B0604030504040204" pitchFamily="34" charset="-128"/>
              </a:endParaRPr>
            </a:p>
          </p:txBody>
        </p:sp>
        <p:sp>
          <p:nvSpPr>
            <p:cNvPr id="57" name="Title 5">
              <a:extLst>
                <a:ext uri="{FF2B5EF4-FFF2-40B4-BE49-F238E27FC236}">
                  <a16:creationId xmlns:a16="http://schemas.microsoft.com/office/drawing/2014/main" id="{6659971F-C16D-1A21-BCAA-CCF6018CCE42}"/>
                </a:ext>
              </a:extLst>
            </p:cNvPr>
            <p:cNvSpPr txBox="1">
              <a:spLocks/>
            </p:cNvSpPr>
            <p:nvPr/>
          </p:nvSpPr>
          <p:spPr>
            <a:xfrm>
              <a:off x="676275" y="4175985"/>
              <a:ext cx="5205413"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100">
                  <a:ea typeface="Meiryo" panose="020B0604030504040204" pitchFamily="34" charset="-128"/>
                  <a:cs typeface="+mj-cs"/>
                </a:rPr>
                <a:t>データ エンジニア、コンサルタント、保健医療専門家とコラボレーション </a:t>
              </a:r>
            </a:p>
          </p:txBody>
        </p:sp>
      </p:grpSp>
      <p:grpSp>
        <p:nvGrpSpPr>
          <p:cNvPr id="67" name="Group 66">
            <a:extLst>
              <a:ext uri="{FF2B5EF4-FFF2-40B4-BE49-F238E27FC236}">
                <a16:creationId xmlns:a16="http://schemas.microsoft.com/office/drawing/2014/main" id="{0E68FE1F-E446-70DE-1D29-9D68AB66102E}"/>
              </a:ext>
            </a:extLst>
          </p:cNvPr>
          <p:cNvGrpSpPr/>
          <p:nvPr/>
        </p:nvGrpSpPr>
        <p:grpSpPr>
          <a:xfrm>
            <a:off x="368490" y="3162550"/>
            <a:ext cx="5513198" cy="180933"/>
            <a:chOff x="368490" y="3454599"/>
            <a:chExt cx="5513198" cy="180933"/>
          </a:xfrm>
        </p:grpSpPr>
        <p:sp>
          <p:nvSpPr>
            <p:cNvPr id="59" name="Oval 58">
              <a:extLst>
                <a:ext uri="{FF2B5EF4-FFF2-40B4-BE49-F238E27FC236}">
                  <a16:creationId xmlns:a16="http://schemas.microsoft.com/office/drawing/2014/main" id="{2FACF2C0-907A-970E-9826-B0806BD22FD8}"/>
                </a:ext>
              </a:extLst>
            </p:cNvPr>
            <p:cNvSpPr/>
            <p:nvPr/>
          </p:nvSpPr>
          <p:spPr>
            <a:xfrm>
              <a:off x="368490" y="3458333"/>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ea typeface="Meiryo" panose="020B0604030504040204" pitchFamily="34" charset="-128"/>
              </a:endParaRPr>
            </a:p>
          </p:txBody>
        </p:sp>
        <p:sp>
          <p:nvSpPr>
            <p:cNvPr id="60" name="Title 5">
              <a:extLst>
                <a:ext uri="{FF2B5EF4-FFF2-40B4-BE49-F238E27FC236}">
                  <a16:creationId xmlns:a16="http://schemas.microsoft.com/office/drawing/2014/main" id="{5BD91153-D516-CFCF-CADF-237948EE25FB}"/>
                </a:ext>
              </a:extLst>
            </p:cNvPr>
            <p:cNvSpPr txBox="1">
              <a:spLocks/>
            </p:cNvSpPr>
            <p:nvPr/>
          </p:nvSpPr>
          <p:spPr>
            <a:xfrm>
              <a:off x="676275" y="3454599"/>
              <a:ext cx="5205413" cy="169277"/>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100">
                  <a:ea typeface="Meiryo" panose="020B0604030504040204" pitchFamily="34" charset="-128"/>
                  <a:cs typeface="+mj-cs"/>
                </a:rPr>
                <a:t>IQVIA 社の AI エンジニア</a:t>
              </a:r>
            </a:p>
          </p:txBody>
        </p:sp>
      </p:grpSp>
      <p:grpSp>
        <p:nvGrpSpPr>
          <p:cNvPr id="68" name="Group 67">
            <a:extLst>
              <a:ext uri="{FF2B5EF4-FFF2-40B4-BE49-F238E27FC236}">
                <a16:creationId xmlns:a16="http://schemas.microsoft.com/office/drawing/2014/main" id="{355021C6-B099-D6BA-DFC4-3DEA6FE3AE5B}"/>
              </a:ext>
            </a:extLst>
          </p:cNvPr>
          <p:cNvGrpSpPr/>
          <p:nvPr/>
        </p:nvGrpSpPr>
        <p:grpSpPr>
          <a:xfrm>
            <a:off x="368490" y="3493189"/>
            <a:ext cx="5513198" cy="338554"/>
            <a:chOff x="368490" y="3799516"/>
            <a:chExt cx="5513198" cy="338554"/>
          </a:xfrm>
        </p:grpSpPr>
        <p:sp>
          <p:nvSpPr>
            <p:cNvPr id="61" name="Oval 60">
              <a:extLst>
                <a:ext uri="{FF2B5EF4-FFF2-40B4-BE49-F238E27FC236}">
                  <a16:creationId xmlns:a16="http://schemas.microsoft.com/office/drawing/2014/main" id="{55E326D1-17AD-26D3-9BFA-DFE9500DB533}"/>
                </a:ext>
              </a:extLst>
            </p:cNvPr>
            <p:cNvSpPr/>
            <p:nvPr/>
          </p:nvSpPr>
          <p:spPr>
            <a:xfrm>
              <a:off x="368490" y="3803250"/>
              <a:ext cx="177199" cy="177199"/>
            </a:xfrm>
            <a:prstGeom prst="ellipse">
              <a:avLst/>
            </a:prstGeom>
            <a:solidFill>
              <a:schemeClr val="bg1"/>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100" dirty="0">
                <a:ea typeface="Meiryo" panose="020B0604030504040204" pitchFamily="34" charset="-128"/>
              </a:endParaRPr>
            </a:p>
          </p:txBody>
        </p:sp>
        <p:sp>
          <p:nvSpPr>
            <p:cNvPr id="62" name="Title 5">
              <a:extLst>
                <a:ext uri="{FF2B5EF4-FFF2-40B4-BE49-F238E27FC236}">
                  <a16:creationId xmlns:a16="http://schemas.microsoft.com/office/drawing/2014/main" id="{45BCF015-D722-6FE0-80ED-668F15CBB6AC}"/>
                </a:ext>
              </a:extLst>
            </p:cNvPr>
            <p:cNvSpPr txBox="1">
              <a:spLocks/>
            </p:cNvSpPr>
            <p:nvPr/>
          </p:nvSpPr>
          <p:spPr>
            <a:xfrm>
              <a:off x="676275" y="3799516"/>
              <a:ext cx="5205413" cy="338554"/>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100">
                  <a:ea typeface="Meiryo" panose="020B0604030504040204" pitchFamily="34" charset="-128"/>
                  <a:cs typeface="+mj-cs"/>
                </a:rPr>
                <a:t>数多くの AI プロジェクトに取り組んでいるデータ サイエンティスト チームを管理し、糖尿病などの重症疾患のリスクがある人を予測</a:t>
              </a:r>
            </a:p>
          </p:txBody>
        </p:sp>
      </p:grpSp>
      <p:sp>
        <p:nvSpPr>
          <p:cNvPr id="70" name="Rectangle: Rounded Corners 69">
            <a:extLst>
              <a:ext uri="{FF2B5EF4-FFF2-40B4-BE49-F238E27FC236}">
                <a16:creationId xmlns:a16="http://schemas.microsoft.com/office/drawing/2014/main" id="{05F8BBF7-6403-5746-3F3E-53103FAC8020}"/>
              </a:ext>
            </a:extLst>
          </p:cNvPr>
          <p:cNvSpPr/>
          <p:nvPr/>
        </p:nvSpPr>
        <p:spPr>
          <a:xfrm>
            <a:off x="366713" y="4351020"/>
            <a:ext cx="5514975" cy="4267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rtl="0"/>
            <a:r>
              <a:rPr lang="ja-jp" sz="1000" dirty="0">
                <a:ea typeface="Meiryo" panose="020B0604030504040204" pitchFamily="34" charset="-128"/>
              </a:rPr>
              <a:t>詳細については、</a:t>
            </a:r>
            <a:r>
              <a:rPr lang="ja-jp" sz="1000" dirty="0">
                <a:solidFill>
                  <a:schemeClr val="bg1"/>
                </a:solidFill>
                <a:ea typeface="Meiryo" panose="020B0604030504040204" pitchFamily="34" charset="-128"/>
                <a:hlinkClick r:id="rId4">
                  <a:extLst>
                    <a:ext uri="{A12FA001-AC4F-418D-AE19-62706E023703}">
                      <ahyp:hlinkClr xmlns:ahyp="http://schemas.microsoft.com/office/drawing/2018/hyperlinkcolor" val="tx"/>
                    </a:ext>
                  </a:extLst>
                </a:hlinkClick>
              </a:rPr>
              <a:t>https://jobs.iqvia.com/day-in-the-life-senior-artificial-intelligence-engineer</a:t>
            </a:r>
            <a:r>
              <a:rPr lang="ja-jp" sz="1000" dirty="0">
                <a:ea typeface="Meiryo" panose="020B0604030504040204" pitchFamily="34" charset="-128"/>
              </a:rPr>
              <a:t> をご覧ください</a:t>
            </a:r>
          </a:p>
        </p:txBody>
      </p:sp>
      <p:grpSp>
        <p:nvGrpSpPr>
          <p:cNvPr id="71" name="Graphic 12">
            <a:extLst>
              <a:ext uri="{FF2B5EF4-FFF2-40B4-BE49-F238E27FC236}">
                <a16:creationId xmlns:a16="http://schemas.microsoft.com/office/drawing/2014/main" id="{F89E4DDC-2E23-CD13-D7A8-ABD136CCB5F6}"/>
              </a:ext>
            </a:extLst>
          </p:cNvPr>
          <p:cNvGrpSpPr>
            <a:grpSpLocks noChangeAspect="1"/>
          </p:cNvGrpSpPr>
          <p:nvPr/>
        </p:nvGrpSpPr>
        <p:grpSpPr>
          <a:xfrm>
            <a:off x="457089" y="4432354"/>
            <a:ext cx="374082" cy="274320"/>
            <a:chOff x="2694622" y="1195387"/>
            <a:chExt cx="3753805" cy="2752725"/>
          </a:xfrm>
          <a:solidFill>
            <a:schemeClr val="bg1"/>
          </a:solidFill>
        </p:grpSpPr>
        <p:sp>
          <p:nvSpPr>
            <p:cNvPr id="72" name="Freeform 14">
              <a:extLst>
                <a:ext uri="{FF2B5EF4-FFF2-40B4-BE49-F238E27FC236}">
                  <a16:creationId xmlns:a16="http://schemas.microsoft.com/office/drawing/2014/main" id="{9B2D64FD-8E7C-216E-BBCB-99757BA86740}"/>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3" name="Freeform 15">
              <a:extLst>
                <a:ext uri="{FF2B5EF4-FFF2-40B4-BE49-F238E27FC236}">
                  <a16:creationId xmlns:a16="http://schemas.microsoft.com/office/drawing/2014/main" id="{735093F3-3DEE-17FB-AE51-AD306B90F4CA}"/>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4" name="Freeform 16">
              <a:extLst>
                <a:ext uri="{FF2B5EF4-FFF2-40B4-BE49-F238E27FC236}">
                  <a16:creationId xmlns:a16="http://schemas.microsoft.com/office/drawing/2014/main" id="{0D51B692-093C-C868-BFFB-EB759FEE6B7A}"/>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5" name="Freeform 17">
              <a:extLst>
                <a:ext uri="{FF2B5EF4-FFF2-40B4-BE49-F238E27FC236}">
                  <a16:creationId xmlns:a16="http://schemas.microsoft.com/office/drawing/2014/main" id="{8FA0AB03-7A2F-B622-B108-B51EB08C46DB}"/>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76" name="Freeform 18">
              <a:extLst>
                <a:ext uri="{FF2B5EF4-FFF2-40B4-BE49-F238E27FC236}">
                  <a16:creationId xmlns:a16="http://schemas.microsoft.com/office/drawing/2014/main" id="{E2C31A38-1C26-0A83-0D9F-39F31AC87063}"/>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37190680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60E111F-9D2E-FAFF-2722-6E69FBAFB077}"/>
              </a:ext>
            </a:extLst>
          </p:cNvPr>
          <p:cNvSpPr/>
          <p:nvPr/>
        </p:nvSpPr>
        <p:spPr>
          <a:xfrm>
            <a:off x="-1" y="1187094"/>
            <a:ext cx="6157914" cy="674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 name="Title 1">
            <a:extLst>
              <a:ext uri="{FF2B5EF4-FFF2-40B4-BE49-F238E27FC236}">
                <a16:creationId xmlns:a16="http://schemas.microsoft.com/office/drawing/2014/main" id="{EDD74A69-A767-B3E7-0B25-2EF750D5B2B1}"/>
              </a:ext>
            </a:extLst>
          </p:cNvPr>
          <p:cNvSpPr>
            <a:spLocks noGrp="1"/>
          </p:cNvSpPr>
          <p:nvPr>
            <p:ph type="title"/>
          </p:nvPr>
        </p:nvSpPr>
        <p:spPr>
          <a:xfrm>
            <a:off x="368490" y="365760"/>
            <a:ext cx="5513198" cy="398571"/>
          </a:xfrm>
        </p:spPr>
        <p:txBody>
          <a:bodyPr rtlCol="0"/>
          <a:lstStyle/>
          <a:p>
            <a:pPr rtl="0"/>
            <a:r>
              <a:rPr lang="ja-jp" sz="2800" b="1">
                <a:latin typeface="+mj-lt"/>
                <a:ea typeface="Meiryo" panose="020B0604030504040204" pitchFamily="34" charset="-128"/>
              </a:rPr>
              <a:t>AI 倫理スペシャリスト</a:t>
            </a:r>
            <a:endParaRPr lang="en-US" dirty="0">
              <a:ea typeface="Meiryo" panose="020B0604030504040204" pitchFamily="34" charset="-128"/>
            </a:endParaRPr>
          </a:p>
        </p:txBody>
      </p:sp>
      <p:pic>
        <p:nvPicPr>
          <p:cNvPr id="44" name="Picture Placeholder 43" descr="A person wearing virtual reality goggles&#10;&#10;Description automatically generated">
            <a:extLst>
              <a:ext uri="{FF2B5EF4-FFF2-40B4-BE49-F238E27FC236}">
                <a16:creationId xmlns:a16="http://schemas.microsoft.com/office/drawing/2014/main" id="{85E9D083-FD21-1222-C016-EEDFD822AF1B}"/>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9468" r="16990"/>
          <a:stretch/>
        </p:blipFill>
        <p:spPr>
          <a:xfrm>
            <a:off x="6157913" y="0"/>
            <a:ext cx="2986087" cy="5143500"/>
          </a:xfrm>
        </p:spPr>
      </p:pic>
      <p:sp>
        <p:nvSpPr>
          <p:cNvPr id="10" name="TextBox 9">
            <a:extLst>
              <a:ext uri="{FF2B5EF4-FFF2-40B4-BE49-F238E27FC236}">
                <a16:creationId xmlns:a16="http://schemas.microsoft.com/office/drawing/2014/main" id="{014A6360-4757-88F3-BC1E-7A00A5B13C8E}"/>
              </a:ext>
            </a:extLst>
          </p:cNvPr>
          <p:cNvSpPr txBox="1"/>
          <p:nvPr/>
        </p:nvSpPr>
        <p:spPr>
          <a:xfrm>
            <a:off x="368490" y="1278372"/>
            <a:ext cx="5513198" cy="492443"/>
          </a:xfrm>
          <a:prstGeom prst="rect">
            <a:avLst/>
          </a:prstGeom>
          <a:noFill/>
        </p:spPr>
        <p:txBody>
          <a:bodyPr wrap="square" lIns="0" tIns="0" rIns="0" bIns="0" rtlCol="0">
            <a:spAutoFit/>
          </a:bodyPr>
          <a:lstStyle/>
          <a:p>
            <a:pPr rtl="0"/>
            <a:r>
              <a:rPr lang="ja-jp" sz="1600" b="1">
                <a:ea typeface="Meiryo" panose="020B0604030504040204" pitchFamily="34" charset="-128"/>
              </a:rPr>
              <a:t>コンピューター ソフトウェア会社の AI 倫理スペシャリスト、</a:t>
            </a:r>
            <a:br>
              <a:rPr lang="en-US" sz="1600" b="1" dirty="0">
                <a:ea typeface="Meiryo" panose="020B0604030504040204" pitchFamily="34" charset="-128"/>
              </a:rPr>
            </a:br>
            <a:r>
              <a:rPr lang="ja-jp" sz="1600" b="1">
                <a:ea typeface="Meiryo" panose="020B0604030504040204" pitchFamily="34" charset="-128"/>
              </a:rPr>
              <a:t>AI ポリシーと倫理を専門とする初の常勤マネージャー</a:t>
            </a:r>
          </a:p>
        </p:txBody>
      </p:sp>
      <p:grpSp>
        <p:nvGrpSpPr>
          <p:cNvPr id="14" name="Group 13">
            <a:extLst>
              <a:ext uri="{FF2B5EF4-FFF2-40B4-BE49-F238E27FC236}">
                <a16:creationId xmlns:a16="http://schemas.microsoft.com/office/drawing/2014/main" id="{BC3DB3A2-2AD9-C9AD-91EA-EA55F21048D0}"/>
              </a:ext>
            </a:extLst>
          </p:cNvPr>
          <p:cNvGrpSpPr/>
          <p:nvPr/>
        </p:nvGrpSpPr>
        <p:grpSpPr>
          <a:xfrm>
            <a:off x="368490" y="2162747"/>
            <a:ext cx="5513198" cy="184666"/>
            <a:chOff x="368490" y="1233759"/>
            <a:chExt cx="5513198" cy="184666"/>
          </a:xfrm>
        </p:grpSpPr>
        <p:sp>
          <p:nvSpPr>
            <p:cNvPr id="15" name="TextBox 14">
              <a:extLst>
                <a:ext uri="{FF2B5EF4-FFF2-40B4-BE49-F238E27FC236}">
                  <a16:creationId xmlns:a16="http://schemas.microsoft.com/office/drawing/2014/main" id="{1ABE45DA-149F-0A51-5A00-1197F6B977AB}"/>
                </a:ext>
              </a:extLst>
            </p:cNvPr>
            <p:cNvSpPr txBox="1"/>
            <p:nvPr/>
          </p:nvSpPr>
          <p:spPr>
            <a:xfrm>
              <a:off x="692150" y="1233759"/>
              <a:ext cx="5189538" cy="184666"/>
            </a:xfrm>
            <a:prstGeom prst="rect">
              <a:avLst/>
            </a:prstGeom>
            <a:noFill/>
          </p:spPr>
          <p:txBody>
            <a:bodyPr wrap="square" lIns="0" tIns="0" rIns="0" bIns="0" rtlCol="0">
              <a:spAutoFit/>
            </a:bodyPr>
            <a:lstStyle/>
            <a:p>
              <a:pPr rtl="0"/>
              <a:r>
                <a:rPr lang="ja-jp" sz="1200" dirty="0">
                  <a:ea typeface="Meiryo" panose="020B0604030504040204" pitchFamily="34" charset="-128"/>
                </a:rPr>
                <a:t>カンファレンスで講演、研究チームを主導、顧客とのミーティングに参加</a:t>
              </a:r>
            </a:p>
          </p:txBody>
        </p:sp>
        <p:grpSp>
          <p:nvGrpSpPr>
            <p:cNvPr id="16" name="Group 15">
              <a:extLst>
                <a:ext uri="{FF2B5EF4-FFF2-40B4-BE49-F238E27FC236}">
                  <a16:creationId xmlns:a16="http://schemas.microsoft.com/office/drawing/2014/main" id="{90CA0EA9-AD18-072B-358B-15C02446A315}"/>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17" name="Freeform 257">
                <a:extLst>
                  <a:ext uri="{FF2B5EF4-FFF2-40B4-BE49-F238E27FC236}">
                    <a16:creationId xmlns:a16="http://schemas.microsoft.com/office/drawing/2014/main" id="{F56902F9-5D42-E507-D3A5-802B08E341F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18" name="Freeform 258">
                <a:extLst>
                  <a:ext uri="{FF2B5EF4-FFF2-40B4-BE49-F238E27FC236}">
                    <a16:creationId xmlns:a16="http://schemas.microsoft.com/office/drawing/2014/main" id="{72A3A352-FFA5-A53F-9CFB-E5C1960FECEA}"/>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grpSp>
      </p:grpSp>
      <p:grpSp>
        <p:nvGrpSpPr>
          <p:cNvPr id="19" name="Group 18">
            <a:extLst>
              <a:ext uri="{FF2B5EF4-FFF2-40B4-BE49-F238E27FC236}">
                <a16:creationId xmlns:a16="http://schemas.microsoft.com/office/drawing/2014/main" id="{0A02423B-C2D0-B022-2ACB-7D652A5AA3E2}"/>
              </a:ext>
            </a:extLst>
          </p:cNvPr>
          <p:cNvGrpSpPr/>
          <p:nvPr/>
        </p:nvGrpSpPr>
        <p:grpSpPr>
          <a:xfrm>
            <a:off x="368490" y="2589561"/>
            <a:ext cx="5513198" cy="369332"/>
            <a:chOff x="368490" y="1216810"/>
            <a:chExt cx="5513198" cy="369332"/>
          </a:xfrm>
        </p:grpSpPr>
        <p:sp>
          <p:nvSpPr>
            <p:cNvPr id="20" name="TextBox 19">
              <a:extLst>
                <a:ext uri="{FF2B5EF4-FFF2-40B4-BE49-F238E27FC236}">
                  <a16:creationId xmlns:a16="http://schemas.microsoft.com/office/drawing/2014/main" id="{5C1B312A-241F-365C-B1D1-C9C37E65708C}"/>
                </a:ext>
              </a:extLst>
            </p:cNvPr>
            <p:cNvSpPr txBox="1"/>
            <p:nvPr/>
          </p:nvSpPr>
          <p:spPr>
            <a:xfrm>
              <a:off x="692150" y="1216810"/>
              <a:ext cx="5189538" cy="369332"/>
            </a:xfrm>
            <a:prstGeom prst="rect">
              <a:avLst/>
            </a:prstGeom>
            <a:noFill/>
          </p:spPr>
          <p:txBody>
            <a:bodyPr wrap="square" lIns="0" tIns="0" rIns="0" bIns="0" rtlCol="0">
              <a:spAutoFit/>
            </a:bodyPr>
            <a:lstStyle/>
            <a:p>
              <a:pPr rtl="0"/>
              <a:r>
                <a:rPr lang="ja-jp" sz="1200" dirty="0">
                  <a:ea typeface="Meiryo" panose="020B0604030504040204" pitchFamily="34" charset="-128"/>
                </a:rPr>
                <a:t>AI モデルのアルゴリズム バイアスの回避と透明性の確保についてプレゼンテーション</a:t>
              </a:r>
            </a:p>
          </p:txBody>
        </p:sp>
        <p:grpSp>
          <p:nvGrpSpPr>
            <p:cNvPr id="21" name="Group 20">
              <a:extLst>
                <a:ext uri="{FF2B5EF4-FFF2-40B4-BE49-F238E27FC236}">
                  <a16:creationId xmlns:a16="http://schemas.microsoft.com/office/drawing/2014/main" id="{DBEDEF40-0274-AD73-8DFD-696B5B3C0EEC}"/>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22" name="Freeform 257">
                <a:extLst>
                  <a:ext uri="{FF2B5EF4-FFF2-40B4-BE49-F238E27FC236}">
                    <a16:creationId xmlns:a16="http://schemas.microsoft.com/office/drawing/2014/main" id="{6B04D5FD-4D45-3E18-4BD1-73F72CDA62A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23" name="Freeform 258">
                <a:extLst>
                  <a:ext uri="{FF2B5EF4-FFF2-40B4-BE49-F238E27FC236}">
                    <a16:creationId xmlns:a16="http://schemas.microsoft.com/office/drawing/2014/main" id="{0CDB8F7C-C65B-EEE9-41C5-6EA3076E2906}"/>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grpSp>
      </p:grpSp>
      <p:grpSp>
        <p:nvGrpSpPr>
          <p:cNvPr id="26" name="Group 25">
            <a:extLst>
              <a:ext uri="{FF2B5EF4-FFF2-40B4-BE49-F238E27FC236}">
                <a16:creationId xmlns:a16="http://schemas.microsoft.com/office/drawing/2014/main" id="{FD6A896E-885C-A422-AB2C-0BAA34758F05}"/>
              </a:ext>
            </a:extLst>
          </p:cNvPr>
          <p:cNvGrpSpPr/>
          <p:nvPr/>
        </p:nvGrpSpPr>
        <p:grpSpPr>
          <a:xfrm>
            <a:off x="368490" y="3149524"/>
            <a:ext cx="5748482" cy="193886"/>
            <a:chOff x="368490" y="1245014"/>
            <a:chExt cx="5748482" cy="193886"/>
          </a:xfrm>
        </p:grpSpPr>
        <p:sp>
          <p:nvSpPr>
            <p:cNvPr id="27" name="TextBox 26">
              <a:extLst>
                <a:ext uri="{FF2B5EF4-FFF2-40B4-BE49-F238E27FC236}">
                  <a16:creationId xmlns:a16="http://schemas.microsoft.com/office/drawing/2014/main" id="{F5489FCA-3D66-A789-F8E3-E2A67613BA6B}"/>
                </a:ext>
              </a:extLst>
            </p:cNvPr>
            <p:cNvSpPr txBox="1"/>
            <p:nvPr/>
          </p:nvSpPr>
          <p:spPr>
            <a:xfrm>
              <a:off x="692150" y="1254234"/>
              <a:ext cx="5424822" cy="184666"/>
            </a:xfrm>
            <a:prstGeom prst="rect">
              <a:avLst/>
            </a:prstGeom>
            <a:noFill/>
          </p:spPr>
          <p:txBody>
            <a:bodyPr wrap="square" lIns="0" tIns="0" rIns="0" bIns="0" rtlCol="0">
              <a:spAutoFit/>
            </a:bodyPr>
            <a:lstStyle/>
            <a:p>
              <a:pPr rtl="0"/>
              <a:r>
                <a:rPr lang="ja-jp" sz="1200" dirty="0">
                  <a:ea typeface="Meiryo" panose="020B0604030504040204" pitchFamily="34" charset="-128"/>
                </a:rPr>
                <a:t>技術倫理に関するグローバルな視点の発展に基づいた研究活動を主導 </a:t>
              </a:r>
            </a:p>
          </p:txBody>
        </p:sp>
        <p:grpSp>
          <p:nvGrpSpPr>
            <p:cNvPr id="28" name="Group 27">
              <a:extLst>
                <a:ext uri="{FF2B5EF4-FFF2-40B4-BE49-F238E27FC236}">
                  <a16:creationId xmlns:a16="http://schemas.microsoft.com/office/drawing/2014/main" id="{F9DE1443-61AD-3451-3FD8-E30A22B94526}"/>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29" name="Freeform 257">
                <a:extLst>
                  <a:ext uri="{FF2B5EF4-FFF2-40B4-BE49-F238E27FC236}">
                    <a16:creationId xmlns:a16="http://schemas.microsoft.com/office/drawing/2014/main" id="{C081E260-C99E-4950-C567-C560E2AA6B6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30" name="Freeform 258">
                <a:extLst>
                  <a:ext uri="{FF2B5EF4-FFF2-40B4-BE49-F238E27FC236}">
                    <a16:creationId xmlns:a16="http://schemas.microsoft.com/office/drawing/2014/main" id="{3084D77B-2AAB-0D9B-1FB1-62A50F75C5E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grpSp>
      </p:grpSp>
      <p:grpSp>
        <p:nvGrpSpPr>
          <p:cNvPr id="31" name="Group 30">
            <a:extLst>
              <a:ext uri="{FF2B5EF4-FFF2-40B4-BE49-F238E27FC236}">
                <a16:creationId xmlns:a16="http://schemas.microsoft.com/office/drawing/2014/main" id="{26EC0C73-AED5-27C5-96DF-E551A72A812C}"/>
              </a:ext>
            </a:extLst>
          </p:cNvPr>
          <p:cNvGrpSpPr/>
          <p:nvPr/>
        </p:nvGrpSpPr>
        <p:grpSpPr>
          <a:xfrm>
            <a:off x="368490" y="3968134"/>
            <a:ext cx="5513198" cy="184666"/>
            <a:chOff x="368490" y="1236854"/>
            <a:chExt cx="5513198" cy="184666"/>
          </a:xfrm>
        </p:grpSpPr>
        <p:sp>
          <p:nvSpPr>
            <p:cNvPr id="32" name="TextBox 31">
              <a:extLst>
                <a:ext uri="{FF2B5EF4-FFF2-40B4-BE49-F238E27FC236}">
                  <a16:creationId xmlns:a16="http://schemas.microsoft.com/office/drawing/2014/main" id="{3AD611DD-1673-B1AE-9468-42A92428F12A}"/>
                </a:ext>
              </a:extLst>
            </p:cNvPr>
            <p:cNvSpPr txBox="1"/>
            <p:nvPr/>
          </p:nvSpPr>
          <p:spPr>
            <a:xfrm>
              <a:off x="692150" y="1236854"/>
              <a:ext cx="5189538" cy="184666"/>
            </a:xfrm>
            <a:prstGeom prst="rect">
              <a:avLst/>
            </a:prstGeom>
            <a:noFill/>
          </p:spPr>
          <p:txBody>
            <a:bodyPr wrap="square" lIns="0" tIns="0" rIns="0" bIns="0" rtlCol="0">
              <a:spAutoFit/>
            </a:bodyPr>
            <a:lstStyle/>
            <a:p>
              <a:pPr rtl="0"/>
              <a:r>
                <a:rPr lang="ja-jp" sz="1200" dirty="0">
                  <a:ea typeface="Meiryo" panose="020B0604030504040204" pitchFamily="34" charset="-128"/>
                </a:rPr>
                <a:t>責任ある AI 開発の基準を設定</a:t>
              </a:r>
            </a:p>
          </p:txBody>
        </p:sp>
        <p:grpSp>
          <p:nvGrpSpPr>
            <p:cNvPr id="33" name="Group 32">
              <a:extLst>
                <a:ext uri="{FF2B5EF4-FFF2-40B4-BE49-F238E27FC236}">
                  <a16:creationId xmlns:a16="http://schemas.microsoft.com/office/drawing/2014/main" id="{618393EE-D78A-0917-6BE5-DF1C1A377068}"/>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34" name="Freeform 257">
                <a:extLst>
                  <a:ext uri="{FF2B5EF4-FFF2-40B4-BE49-F238E27FC236}">
                    <a16:creationId xmlns:a16="http://schemas.microsoft.com/office/drawing/2014/main" id="{5E96C5EC-A57A-A595-6AD7-801C5DA7C691}"/>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35" name="Freeform 258">
                <a:extLst>
                  <a:ext uri="{FF2B5EF4-FFF2-40B4-BE49-F238E27FC236}">
                    <a16:creationId xmlns:a16="http://schemas.microsoft.com/office/drawing/2014/main" id="{AD591783-172D-6A99-2AD2-5612AED1CDF0}"/>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grpSp>
      </p:grpSp>
      <p:grpSp>
        <p:nvGrpSpPr>
          <p:cNvPr id="37" name="Group 36">
            <a:extLst>
              <a:ext uri="{FF2B5EF4-FFF2-40B4-BE49-F238E27FC236}">
                <a16:creationId xmlns:a16="http://schemas.microsoft.com/office/drawing/2014/main" id="{9F402515-1323-8A31-16D9-D4B6184A5CDE}"/>
              </a:ext>
            </a:extLst>
          </p:cNvPr>
          <p:cNvGrpSpPr/>
          <p:nvPr/>
        </p:nvGrpSpPr>
        <p:grpSpPr>
          <a:xfrm>
            <a:off x="368490" y="4373912"/>
            <a:ext cx="5513198" cy="184666"/>
            <a:chOff x="368490" y="1236854"/>
            <a:chExt cx="5513198" cy="184666"/>
          </a:xfrm>
        </p:grpSpPr>
        <p:sp>
          <p:nvSpPr>
            <p:cNvPr id="38" name="TextBox 37">
              <a:extLst>
                <a:ext uri="{FF2B5EF4-FFF2-40B4-BE49-F238E27FC236}">
                  <a16:creationId xmlns:a16="http://schemas.microsoft.com/office/drawing/2014/main" id="{982E029D-7080-6BC4-24B4-F1DFBB8C047C}"/>
                </a:ext>
              </a:extLst>
            </p:cNvPr>
            <p:cNvSpPr txBox="1"/>
            <p:nvPr/>
          </p:nvSpPr>
          <p:spPr>
            <a:xfrm>
              <a:off x="692150" y="1236854"/>
              <a:ext cx="5189538" cy="184666"/>
            </a:xfrm>
            <a:prstGeom prst="rect">
              <a:avLst/>
            </a:prstGeom>
            <a:noFill/>
          </p:spPr>
          <p:txBody>
            <a:bodyPr wrap="square" lIns="0" tIns="0" rIns="0" bIns="0" rtlCol="0">
              <a:spAutoFit/>
            </a:bodyPr>
            <a:lstStyle/>
            <a:p>
              <a:pPr rtl="0"/>
              <a:r>
                <a:rPr lang="ja-jp" sz="1200" dirty="0">
                  <a:ea typeface="Meiryo" panose="020B0604030504040204" pitchFamily="34" charset="-128"/>
                </a:rPr>
                <a:t>AI プロジェクトの倫理的問題をレビュー</a:t>
              </a:r>
            </a:p>
          </p:txBody>
        </p:sp>
        <p:grpSp>
          <p:nvGrpSpPr>
            <p:cNvPr id="39" name="Group 38">
              <a:extLst>
                <a:ext uri="{FF2B5EF4-FFF2-40B4-BE49-F238E27FC236}">
                  <a16:creationId xmlns:a16="http://schemas.microsoft.com/office/drawing/2014/main" id="{9AA73825-E85E-FC09-7D3B-4FC785591B6B}"/>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40" name="Freeform 257">
                <a:extLst>
                  <a:ext uri="{FF2B5EF4-FFF2-40B4-BE49-F238E27FC236}">
                    <a16:creationId xmlns:a16="http://schemas.microsoft.com/office/drawing/2014/main" id="{9A3587B2-9D0D-67A0-475B-AD7A5B385EF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41" name="Freeform 258">
                <a:extLst>
                  <a:ext uri="{FF2B5EF4-FFF2-40B4-BE49-F238E27FC236}">
                    <a16:creationId xmlns:a16="http://schemas.microsoft.com/office/drawing/2014/main" id="{E41993F5-33E9-F0F8-D3F9-6AC59D2C99D8}"/>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grpSp>
      </p:grpSp>
      <p:sp>
        <p:nvSpPr>
          <p:cNvPr id="42" name="Footer Placeholder 41">
            <a:extLst>
              <a:ext uri="{FF2B5EF4-FFF2-40B4-BE49-F238E27FC236}">
                <a16:creationId xmlns:a16="http://schemas.microsoft.com/office/drawing/2014/main" id="{308E960A-F994-BB1A-BDE4-CA76DDFF24FA}"/>
              </a:ext>
            </a:extLst>
          </p:cNvPr>
          <p:cNvSpPr>
            <a:spLocks noGrp="1"/>
          </p:cNvSpPr>
          <p:nvPr>
            <p:ph type="ftr" sz="quarter" idx="14"/>
          </p:nvPr>
        </p:nvSpPr>
        <p:spPr/>
        <p:txBody>
          <a:bodyPr rtlCol="0"/>
          <a:lstStyle/>
          <a:p>
            <a:pPr rtl="0"/>
            <a:r>
              <a:rPr lang="ja-jp">
                <a:ea typeface="Meiryo" panose="020B0604030504040204" pitchFamily="34" charset="-128"/>
              </a:rPr>
              <a:t>https://sloanreview.mit.edu/article/what-does-an-ai-ethicist-do/</a:t>
            </a:r>
          </a:p>
          <a:p>
            <a:pPr rtl="0"/>
            <a:r>
              <a:rPr lang="ja-jp">
                <a:ea typeface="Meiryo" panose="020B0604030504040204" pitchFamily="34" charset="-128"/>
              </a:rPr>
              <a:t>https://onlinedegrees.sandiego.edu/ai-ethicist-career/</a:t>
            </a:r>
          </a:p>
        </p:txBody>
      </p:sp>
      <p:grpSp>
        <p:nvGrpSpPr>
          <p:cNvPr id="3" name="Group 2">
            <a:extLst>
              <a:ext uri="{FF2B5EF4-FFF2-40B4-BE49-F238E27FC236}">
                <a16:creationId xmlns:a16="http://schemas.microsoft.com/office/drawing/2014/main" id="{333CFDA8-B7AF-003A-7A4E-5BB9DA109FBB}"/>
              </a:ext>
            </a:extLst>
          </p:cNvPr>
          <p:cNvGrpSpPr/>
          <p:nvPr/>
        </p:nvGrpSpPr>
        <p:grpSpPr>
          <a:xfrm>
            <a:off x="368490" y="3564522"/>
            <a:ext cx="5513198" cy="184666"/>
            <a:chOff x="368490" y="1236854"/>
            <a:chExt cx="5513198" cy="184666"/>
          </a:xfrm>
        </p:grpSpPr>
        <p:sp>
          <p:nvSpPr>
            <p:cNvPr id="4" name="TextBox 3">
              <a:extLst>
                <a:ext uri="{FF2B5EF4-FFF2-40B4-BE49-F238E27FC236}">
                  <a16:creationId xmlns:a16="http://schemas.microsoft.com/office/drawing/2014/main" id="{BEEB4B05-5700-CCF5-EFAA-E9CF7B099755}"/>
                </a:ext>
              </a:extLst>
            </p:cNvPr>
            <p:cNvSpPr txBox="1"/>
            <p:nvPr/>
          </p:nvSpPr>
          <p:spPr>
            <a:xfrm>
              <a:off x="692150" y="1236854"/>
              <a:ext cx="5189538" cy="184666"/>
            </a:xfrm>
            <a:prstGeom prst="rect">
              <a:avLst/>
            </a:prstGeom>
            <a:noFill/>
          </p:spPr>
          <p:txBody>
            <a:bodyPr wrap="square" lIns="0" tIns="0" rIns="0" bIns="0" rtlCol="0">
              <a:spAutoFit/>
            </a:bodyPr>
            <a:lstStyle/>
            <a:p>
              <a:pPr rtl="0"/>
              <a:r>
                <a:rPr lang="ja-jp" sz="1200" dirty="0">
                  <a:ea typeface="Meiryo" panose="020B0604030504040204" pitchFamily="34" charset="-128"/>
                </a:rPr>
                <a:t>AI プロジェクトの倫理ガイドラインとポリシーを策定 </a:t>
              </a:r>
            </a:p>
          </p:txBody>
        </p:sp>
        <p:grpSp>
          <p:nvGrpSpPr>
            <p:cNvPr id="5" name="Group 4">
              <a:extLst>
                <a:ext uri="{FF2B5EF4-FFF2-40B4-BE49-F238E27FC236}">
                  <a16:creationId xmlns:a16="http://schemas.microsoft.com/office/drawing/2014/main" id="{E80103A5-1B3A-AD4C-1882-F29F8334F8CF}"/>
                </a:ext>
              </a:extLst>
            </p:cNvPr>
            <p:cNvGrpSpPr>
              <a:grpSpLocks noChangeAspect="1"/>
            </p:cNvGrpSpPr>
            <p:nvPr/>
          </p:nvGrpSpPr>
          <p:grpSpPr>
            <a:xfrm rot="16200000">
              <a:off x="368324" y="1245180"/>
              <a:ext cx="162032" cy="161700"/>
              <a:chOff x="10787062" y="3548063"/>
              <a:chExt cx="27116087" cy="27060525"/>
            </a:xfrm>
            <a:solidFill>
              <a:schemeClr val="accent1"/>
            </a:solidFill>
          </p:grpSpPr>
          <p:sp>
            <p:nvSpPr>
              <p:cNvPr id="6" name="Freeform 257">
                <a:extLst>
                  <a:ext uri="{FF2B5EF4-FFF2-40B4-BE49-F238E27FC236}">
                    <a16:creationId xmlns:a16="http://schemas.microsoft.com/office/drawing/2014/main" id="{5231D938-AE9B-698A-D456-C62A6B59C02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7" name="Freeform 258">
                <a:extLst>
                  <a:ext uri="{FF2B5EF4-FFF2-40B4-BE49-F238E27FC236}">
                    <a16:creationId xmlns:a16="http://schemas.microsoft.com/office/drawing/2014/main" id="{BEDDB99A-89B4-A556-963B-376F5E433ECE}"/>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grpSp>
      </p:grpSp>
    </p:spTree>
    <p:extLst>
      <p:ext uri="{BB962C8B-B14F-4D97-AF65-F5344CB8AC3E}">
        <p14:creationId xmlns:p14="http://schemas.microsoft.com/office/powerpoint/2010/main" val="28259273"/>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Rectangle 197">
            <a:extLst>
              <a:ext uri="{FF2B5EF4-FFF2-40B4-BE49-F238E27FC236}">
                <a16:creationId xmlns:a16="http://schemas.microsoft.com/office/drawing/2014/main" id="{846B02EE-6683-96FA-398B-EFDB00984772}"/>
              </a:ext>
            </a:extLst>
          </p:cNvPr>
          <p:cNvSpPr/>
          <p:nvPr/>
        </p:nvSpPr>
        <p:spPr>
          <a:xfrm>
            <a:off x="-1" y="1187094"/>
            <a:ext cx="6157914" cy="6749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pic>
        <p:nvPicPr>
          <p:cNvPr id="61" name="Picture Placeholder 37" descr="A picture containing light, lit, dark&#10;&#10;Description automatically generated">
            <a:extLst>
              <a:ext uri="{FF2B5EF4-FFF2-40B4-BE49-F238E27FC236}">
                <a16:creationId xmlns:a16="http://schemas.microsoft.com/office/drawing/2014/main" id="{06CEF972-8C24-21C6-4D23-F873C0EBCF14}"/>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5556" r="5556"/>
          <a:stretch/>
        </p:blipFill>
        <p:spPr>
          <a:xfrm>
            <a:off x="4571999" y="0"/>
            <a:ext cx="4572001" cy="5143500"/>
          </a:xfrm>
          <a:prstGeom prst="rect">
            <a:avLst/>
          </a:prstGeom>
          <a:solidFill>
            <a:schemeClr val="tx1"/>
          </a:solidFill>
        </p:spPr>
      </p:pic>
      <p:sp>
        <p:nvSpPr>
          <p:cNvPr id="6" name="Rectangle 5">
            <a:extLst>
              <a:ext uri="{FF2B5EF4-FFF2-40B4-BE49-F238E27FC236}">
                <a16:creationId xmlns:a16="http://schemas.microsoft.com/office/drawing/2014/main" id="{2E14C0AB-BC93-9606-3BBA-0F108D72535C}"/>
              </a:ext>
            </a:extLst>
          </p:cNvPr>
          <p:cNvSpPr/>
          <p:nvPr/>
        </p:nvSpPr>
        <p:spPr>
          <a:xfrm rot="10800000" flipH="1">
            <a:off x="4572002" y="0"/>
            <a:ext cx="4571998" cy="5143500"/>
          </a:xfrm>
          <a:prstGeom prst="rect">
            <a:avLst/>
          </a:prstGeom>
          <a:gradFill flip="none" rotWithShape="1">
            <a:gsLst>
              <a:gs pos="0">
                <a:schemeClr val="tx1">
                  <a:alpha val="65000"/>
                </a:schemeClr>
              </a:gs>
              <a:gs pos="100000">
                <a:schemeClr val="tx1"/>
              </a:gs>
            </a:gsLst>
            <a:lin ang="10800000" scaled="1"/>
            <a:tileRect/>
          </a:gradFill>
        </p:spPr>
        <p:txBody>
          <a:bodyPr rot="0" spcFirstLastPara="0" vertOverflow="overflow" horzOverflow="overflow" vert="horz" wrap="square" lIns="320040" tIns="91440" rIns="91440" bIns="91440" numCol="1" spcCol="0" rtlCol="0" fromWordArt="0" anchor="ctr" anchorCtr="0" forceAA="0" compatLnSpc="1">
            <a:prstTxWarp prst="textNoShape">
              <a:avLst/>
            </a:prstTxWarp>
            <a:noAutofit/>
          </a:bodyPr>
          <a:lstStyle/>
          <a:p>
            <a:pPr marL="227007" defTabSz="685783" rtl="0">
              <a:lnSpc>
                <a:spcPct val="90000"/>
              </a:lnSpc>
              <a:spcBef>
                <a:spcPts val="1800"/>
              </a:spcBef>
              <a:buClr>
                <a:srgbClr val="12417E"/>
              </a:buClr>
            </a:pPr>
            <a:endParaRPr lang="en-US" sz="1400" b="1" dirty="0">
              <a:solidFill>
                <a:srgbClr val="FFFFFF"/>
              </a:solidFill>
              <a:latin typeface="Artifakt LegendOfc"/>
              <a:ea typeface="Meiryo" panose="020B0604030504040204" pitchFamily="34" charset="-128"/>
            </a:endParaRPr>
          </a:p>
        </p:txBody>
      </p:sp>
      <p:sp>
        <p:nvSpPr>
          <p:cNvPr id="2" name="Title 1">
            <a:extLst>
              <a:ext uri="{FF2B5EF4-FFF2-40B4-BE49-F238E27FC236}">
                <a16:creationId xmlns:a16="http://schemas.microsoft.com/office/drawing/2014/main" id="{F6D4A3EC-FB4B-7904-DE08-E0366D8838C1}"/>
              </a:ext>
            </a:extLst>
          </p:cNvPr>
          <p:cNvSpPr>
            <a:spLocks noGrp="1"/>
          </p:cNvSpPr>
          <p:nvPr>
            <p:ph type="title"/>
          </p:nvPr>
        </p:nvSpPr>
        <p:spPr>
          <a:xfrm>
            <a:off x="366713" y="424770"/>
            <a:ext cx="4070160" cy="398571"/>
          </a:xfrm>
        </p:spPr>
        <p:txBody>
          <a:bodyPr rtlCol="0"/>
          <a:lstStyle/>
          <a:p>
            <a:pPr rtl="0"/>
            <a:r>
              <a:rPr lang="ja-jp">
                <a:ea typeface="Meiryo" panose="020B0604030504040204" pitchFamily="34" charset="-128"/>
              </a:rPr>
              <a:t>ロボティクス エンジニア</a:t>
            </a:r>
          </a:p>
        </p:txBody>
      </p:sp>
      <p:sp>
        <p:nvSpPr>
          <p:cNvPr id="4" name="Title 1">
            <a:extLst>
              <a:ext uri="{FF2B5EF4-FFF2-40B4-BE49-F238E27FC236}">
                <a16:creationId xmlns:a16="http://schemas.microsoft.com/office/drawing/2014/main" id="{2DBC6807-4AD2-AFD6-BB82-0F6A0574F7E2}"/>
              </a:ext>
            </a:extLst>
          </p:cNvPr>
          <p:cNvSpPr txBox="1">
            <a:spLocks/>
          </p:cNvSpPr>
          <p:nvPr/>
        </p:nvSpPr>
        <p:spPr>
          <a:xfrm>
            <a:off x="4938712" y="274267"/>
            <a:ext cx="3836988" cy="78636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ja-jp" dirty="0">
                <a:solidFill>
                  <a:schemeClr val="bg1"/>
                </a:solidFill>
                <a:ea typeface="Meiryo" panose="020B0604030504040204" pitchFamily="34" charset="-128"/>
              </a:rPr>
              <a:t>デジタルツイン </a:t>
            </a:r>
            <a:r>
              <a:rPr lang="en-US" altLang="ja-JP" dirty="0">
                <a:solidFill>
                  <a:schemeClr val="bg1"/>
                </a:solidFill>
                <a:ea typeface="Meiryo" panose="020B0604030504040204" pitchFamily="34" charset="-128"/>
              </a:rPr>
              <a:t>            </a:t>
            </a:r>
            <a:r>
              <a:rPr lang="ja-jp" dirty="0">
                <a:solidFill>
                  <a:schemeClr val="bg1"/>
                </a:solidFill>
                <a:ea typeface="Meiryo" panose="020B0604030504040204" pitchFamily="34" charset="-128"/>
              </a:rPr>
              <a:t>エンジニア</a:t>
            </a:r>
          </a:p>
        </p:txBody>
      </p:sp>
      <p:sp>
        <p:nvSpPr>
          <p:cNvPr id="7" name="Title 5">
            <a:extLst>
              <a:ext uri="{FF2B5EF4-FFF2-40B4-BE49-F238E27FC236}">
                <a16:creationId xmlns:a16="http://schemas.microsoft.com/office/drawing/2014/main" id="{CC81DC2C-2EED-B5F0-30B3-B4B2A39181E8}"/>
              </a:ext>
            </a:extLst>
          </p:cNvPr>
          <p:cNvSpPr txBox="1">
            <a:spLocks/>
          </p:cNvSpPr>
          <p:nvPr/>
        </p:nvSpPr>
        <p:spPr>
          <a:xfrm>
            <a:off x="366713" y="1370705"/>
            <a:ext cx="3984307" cy="307777"/>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2000" b="1">
                <a:ea typeface="Meiryo" panose="020B0604030504040204" pitchFamily="34" charset="-128"/>
                <a:cs typeface="+mj-cs"/>
              </a:rPr>
              <a:t>ロボティクス エンジニア </a:t>
            </a:r>
          </a:p>
        </p:txBody>
      </p:sp>
      <p:cxnSp>
        <p:nvCxnSpPr>
          <p:cNvPr id="54" name="Straight Connector 53">
            <a:extLst>
              <a:ext uri="{FF2B5EF4-FFF2-40B4-BE49-F238E27FC236}">
                <a16:creationId xmlns:a16="http://schemas.microsoft.com/office/drawing/2014/main" id="{943882A9-162D-ABA5-185D-F13844E97FAD}"/>
              </a:ext>
            </a:extLst>
          </p:cNvPr>
          <p:cNvCxnSpPr>
            <a:cxnSpLocks/>
          </p:cNvCxnSpPr>
          <p:nvPr/>
        </p:nvCxnSpPr>
        <p:spPr>
          <a:xfrm flipH="1">
            <a:off x="366713" y="2705302"/>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58D10AE-E5C4-7802-D9FF-914EB30B6EA4}"/>
              </a:ext>
            </a:extLst>
          </p:cNvPr>
          <p:cNvCxnSpPr>
            <a:cxnSpLocks/>
          </p:cNvCxnSpPr>
          <p:nvPr/>
        </p:nvCxnSpPr>
        <p:spPr>
          <a:xfrm flipH="1">
            <a:off x="366713" y="3820464"/>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C763C55-8568-91A5-3042-214C4606F3B3}"/>
              </a:ext>
            </a:extLst>
          </p:cNvPr>
          <p:cNvCxnSpPr>
            <a:cxnSpLocks/>
          </p:cNvCxnSpPr>
          <p:nvPr/>
        </p:nvCxnSpPr>
        <p:spPr>
          <a:xfrm flipH="1">
            <a:off x="4938712" y="2595870"/>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C36D9B-1E58-E400-B578-067743781B60}"/>
              </a:ext>
            </a:extLst>
          </p:cNvPr>
          <p:cNvCxnSpPr>
            <a:cxnSpLocks/>
          </p:cNvCxnSpPr>
          <p:nvPr/>
        </p:nvCxnSpPr>
        <p:spPr>
          <a:xfrm flipH="1">
            <a:off x="4938712" y="3384735"/>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0929276-5129-D856-3F3E-8B3E868DBB08}"/>
              </a:ext>
            </a:extLst>
          </p:cNvPr>
          <p:cNvCxnSpPr>
            <a:cxnSpLocks/>
          </p:cNvCxnSpPr>
          <p:nvPr/>
        </p:nvCxnSpPr>
        <p:spPr>
          <a:xfrm flipH="1">
            <a:off x="4938712" y="4173600"/>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A48D1836-EBFF-2A42-FD65-81556309B343}"/>
              </a:ext>
            </a:extLst>
          </p:cNvPr>
          <p:cNvGrpSpPr/>
          <p:nvPr/>
        </p:nvGrpSpPr>
        <p:grpSpPr>
          <a:xfrm>
            <a:off x="369887" y="2093190"/>
            <a:ext cx="3981133" cy="423863"/>
            <a:chOff x="369887" y="1968527"/>
            <a:chExt cx="3981133" cy="423863"/>
          </a:xfrm>
        </p:grpSpPr>
        <p:sp>
          <p:nvSpPr>
            <p:cNvPr id="13" name="Title 5">
              <a:extLst>
                <a:ext uri="{FF2B5EF4-FFF2-40B4-BE49-F238E27FC236}">
                  <a16:creationId xmlns:a16="http://schemas.microsoft.com/office/drawing/2014/main" id="{44D42285-8ACD-096D-A4BF-1C00CC22587D}"/>
                </a:ext>
              </a:extLst>
            </p:cNvPr>
            <p:cNvSpPr txBox="1">
              <a:spLocks/>
            </p:cNvSpPr>
            <p:nvPr/>
          </p:nvSpPr>
          <p:spPr>
            <a:xfrm>
              <a:off x="968375" y="2088125"/>
              <a:ext cx="3382645"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a:ea typeface="Meiryo" panose="020B0604030504040204" pitchFamily="34" charset="-128"/>
                  <a:cs typeface="+mj-cs"/>
                </a:rPr>
                <a:t>農業の自律システムの開発を推進</a:t>
              </a:r>
            </a:p>
          </p:txBody>
        </p:sp>
        <p:grpSp>
          <p:nvGrpSpPr>
            <p:cNvPr id="89" name="Group 88">
              <a:extLst>
                <a:ext uri="{FF2B5EF4-FFF2-40B4-BE49-F238E27FC236}">
                  <a16:creationId xmlns:a16="http://schemas.microsoft.com/office/drawing/2014/main" id="{2C11FC65-F961-599F-6402-B3E513DF1935}"/>
                </a:ext>
              </a:extLst>
            </p:cNvPr>
            <p:cNvGrpSpPr/>
            <p:nvPr/>
          </p:nvGrpSpPr>
          <p:grpSpPr>
            <a:xfrm>
              <a:off x="369887" y="1968527"/>
              <a:ext cx="423863" cy="423863"/>
              <a:chOff x="369887" y="1978495"/>
              <a:chExt cx="423863" cy="423863"/>
            </a:xfrm>
          </p:grpSpPr>
          <p:sp>
            <p:nvSpPr>
              <p:cNvPr id="15" name="Oval 14">
                <a:extLst>
                  <a:ext uri="{FF2B5EF4-FFF2-40B4-BE49-F238E27FC236}">
                    <a16:creationId xmlns:a16="http://schemas.microsoft.com/office/drawing/2014/main" id="{65FD72A1-A541-5A57-5648-2B6AFC57E39E}"/>
                  </a:ext>
                </a:extLst>
              </p:cNvPr>
              <p:cNvSpPr/>
              <p:nvPr/>
            </p:nvSpPr>
            <p:spPr>
              <a:xfrm>
                <a:off x="369887" y="1978495"/>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86" name="Group 85">
                <a:extLst>
                  <a:ext uri="{FF2B5EF4-FFF2-40B4-BE49-F238E27FC236}">
                    <a16:creationId xmlns:a16="http://schemas.microsoft.com/office/drawing/2014/main" id="{228266B3-1553-881A-2012-C8FEE66A1AFB}"/>
                  </a:ext>
                </a:extLst>
              </p:cNvPr>
              <p:cNvGrpSpPr>
                <a:grpSpLocks noChangeAspect="1"/>
              </p:cNvGrpSpPr>
              <p:nvPr/>
            </p:nvGrpSpPr>
            <p:grpSpPr>
              <a:xfrm>
                <a:off x="475831" y="2084663"/>
                <a:ext cx="211974" cy="211527"/>
                <a:chOff x="7775575" y="5516563"/>
                <a:chExt cx="27152601" cy="27095451"/>
              </a:xfrm>
              <a:solidFill>
                <a:schemeClr val="tx1"/>
              </a:solidFill>
            </p:grpSpPr>
            <p:sp>
              <p:nvSpPr>
                <p:cNvPr id="87" name="Freeform 119">
                  <a:extLst>
                    <a:ext uri="{FF2B5EF4-FFF2-40B4-BE49-F238E27FC236}">
                      <a16:creationId xmlns:a16="http://schemas.microsoft.com/office/drawing/2014/main" id="{BCCAE94E-1144-5ED1-BE03-4107127DA351}"/>
                    </a:ext>
                  </a:extLst>
                </p:cNvPr>
                <p:cNvSpPr>
                  <a:spLocks noEditPoints="1"/>
                </p:cNvSpPr>
                <p:nvPr/>
              </p:nvSpPr>
              <p:spPr bwMode="auto">
                <a:xfrm>
                  <a:off x="7775575" y="5516563"/>
                  <a:ext cx="27152601" cy="27095451"/>
                </a:xfrm>
                <a:custGeom>
                  <a:avLst/>
                  <a:gdLst>
                    <a:gd name="T0" fmla="*/ 2542 w 2994"/>
                    <a:gd name="T1" fmla="*/ 1197 h 2994"/>
                    <a:gd name="T2" fmla="*/ 2700 w 2994"/>
                    <a:gd name="T3" fmla="*/ 687 h 2994"/>
                    <a:gd name="T4" fmla="*/ 2436 w 2994"/>
                    <a:gd name="T5" fmla="*/ 316 h 2994"/>
                    <a:gd name="T6" fmla="*/ 2034 w 2994"/>
                    <a:gd name="T7" fmla="*/ 558 h 2994"/>
                    <a:gd name="T8" fmla="*/ 1766 w 2994"/>
                    <a:gd name="T9" fmla="*/ 72 h 2994"/>
                    <a:gd name="T10" fmla="*/ 1316 w 2994"/>
                    <a:gd name="T11" fmla="*/ 0 h 2994"/>
                    <a:gd name="T12" fmla="*/ 1206 w 2994"/>
                    <a:gd name="T13" fmla="*/ 459 h 2994"/>
                    <a:gd name="T14" fmla="*/ 665 w 2994"/>
                    <a:gd name="T15" fmla="*/ 311 h 2994"/>
                    <a:gd name="T16" fmla="*/ 298 w 2994"/>
                    <a:gd name="T17" fmla="*/ 581 h 2994"/>
                    <a:gd name="T18" fmla="*/ 550 w 2994"/>
                    <a:gd name="T19" fmla="*/ 985 h 2994"/>
                    <a:gd name="T20" fmla="*/ 72 w 2994"/>
                    <a:gd name="T21" fmla="*/ 1228 h 2994"/>
                    <a:gd name="T22" fmla="*/ 0 w 2994"/>
                    <a:gd name="T23" fmla="*/ 1678 h 2994"/>
                    <a:gd name="T24" fmla="*/ 456 w 2994"/>
                    <a:gd name="T25" fmla="*/ 1788 h 2994"/>
                    <a:gd name="T26" fmla="*/ 294 w 2994"/>
                    <a:gd name="T27" fmla="*/ 2307 h 2994"/>
                    <a:gd name="T28" fmla="*/ 558 w 2994"/>
                    <a:gd name="T29" fmla="*/ 2678 h 2994"/>
                    <a:gd name="T30" fmla="*/ 956 w 2994"/>
                    <a:gd name="T31" fmla="*/ 2439 h 2994"/>
                    <a:gd name="T32" fmla="*/ 1238 w 2994"/>
                    <a:gd name="T33" fmla="*/ 2922 h 2994"/>
                    <a:gd name="T34" fmla="*/ 1688 w 2994"/>
                    <a:gd name="T35" fmla="*/ 2994 h 2994"/>
                    <a:gd name="T36" fmla="*/ 1797 w 2994"/>
                    <a:gd name="T37" fmla="*/ 2546 h 2994"/>
                    <a:gd name="T38" fmla="*/ 2329 w 2994"/>
                    <a:gd name="T39" fmla="*/ 2683 h 2994"/>
                    <a:gd name="T40" fmla="*/ 2436 w 2994"/>
                    <a:gd name="T41" fmla="*/ 2678 h 2994"/>
                    <a:gd name="T42" fmla="*/ 2700 w 2994"/>
                    <a:gd name="T43" fmla="*/ 2307 h 2994"/>
                    <a:gd name="T44" fmla="*/ 2548 w 2994"/>
                    <a:gd name="T45" fmla="*/ 1787 h 2994"/>
                    <a:gd name="T46" fmla="*/ 2994 w 2994"/>
                    <a:gd name="T47" fmla="*/ 1678 h 2994"/>
                    <a:gd name="T48" fmla="*/ 2922 w 2994"/>
                    <a:gd name="T49" fmla="*/ 1228 h 2994"/>
                    <a:gd name="T50" fmla="*/ 2479 w 2994"/>
                    <a:gd name="T51" fmla="*/ 1634 h 2994"/>
                    <a:gd name="T52" fmla="*/ 2291 w 2994"/>
                    <a:gd name="T53" fmla="*/ 1988 h 2994"/>
                    <a:gd name="T54" fmla="*/ 2533 w 2994"/>
                    <a:gd name="T55" fmla="*/ 2354 h 2994"/>
                    <a:gd name="T56" fmla="*/ 2100 w 2994"/>
                    <a:gd name="T57" fmla="*/ 2285 h 2994"/>
                    <a:gd name="T58" fmla="*/ 1706 w 2994"/>
                    <a:gd name="T59" fmla="*/ 2406 h 2994"/>
                    <a:gd name="T60" fmla="*/ 1615 w 2994"/>
                    <a:gd name="T61" fmla="*/ 2837 h 2994"/>
                    <a:gd name="T62" fmla="*/ 1360 w 2994"/>
                    <a:gd name="T63" fmla="*/ 2477 h 2994"/>
                    <a:gd name="T64" fmla="*/ 992 w 2994"/>
                    <a:gd name="T65" fmla="*/ 2276 h 2994"/>
                    <a:gd name="T66" fmla="*/ 620 w 2994"/>
                    <a:gd name="T67" fmla="*/ 2515 h 2994"/>
                    <a:gd name="T68" fmla="*/ 702 w 2994"/>
                    <a:gd name="T69" fmla="*/ 2074 h 2994"/>
                    <a:gd name="T70" fmla="*/ 596 w 2994"/>
                    <a:gd name="T71" fmla="*/ 1697 h 2994"/>
                    <a:gd name="T72" fmla="*/ 157 w 2994"/>
                    <a:gd name="T73" fmla="*/ 1605 h 2994"/>
                    <a:gd name="T74" fmla="*/ 495 w 2994"/>
                    <a:gd name="T75" fmla="*/ 1351 h 2994"/>
                    <a:gd name="T76" fmla="*/ 522 w 2994"/>
                    <a:gd name="T77" fmla="*/ 1356 h 2994"/>
                    <a:gd name="T78" fmla="*/ 719 w 2994"/>
                    <a:gd name="T79" fmla="*/ 1007 h 2994"/>
                    <a:gd name="T80" fmla="*/ 675 w 2994"/>
                    <a:gd name="T81" fmla="*/ 889 h 2994"/>
                    <a:gd name="T82" fmla="*/ 620 w 2994"/>
                    <a:gd name="T83" fmla="*/ 479 h 2994"/>
                    <a:gd name="T84" fmla="*/ 892 w 2994"/>
                    <a:gd name="T85" fmla="*/ 710 h 2994"/>
                    <a:gd name="T86" fmla="*/ 1297 w 2994"/>
                    <a:gd name="T87" fmla="*/ 599 h 2994"/>
                    <a:gd name="T88" fmla="*/ 1389 w 2994"/>
                    <a:gd name="T89" fmla="*/ 157 h 2994"/>
                    <a:gd name="T90" fmla="*/ 1645 w 2994"/>
                    <a:gd name="T91" fmla="*/ 528 h 2994"/>
                    <a:gd name="T92" fmla="*/ 2000 w 2994"/>
                    <a:gd name="T93" fmla="*/ 721 h 2994"/>
                    <a:gd name="T94" fmla="*/ 2374 w 2994"/>
                    <a:gd name="T95" fmla="*/ 479 h 2994"/>
                    <a:gd name="T96" fmla="*/ 2294 w 2994"/>
                    <a:gd name="T97" fmla="*/ 918 h 2994"/>
                    <a:gd name="T98" fmla="*/ 2404 w 2994"/>
                    <a:gd name="T99" fmla="*/ 1289 h 2994"/>
                    <a:gd name="T100" fmla="*/ 2837 w 2994"/>
                    <a:gd name="T101" fmla="*/ 1379 h 29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94" h="2994">
                      <a:moveTo>
                        <a:pt x="2922" y="1228"/>
                      </a:moveTo>
                      <a:cubicBezTo>
                        <a:pt x="2542" y="1197"/>
                        <a:pt x="2542" y="1197"/>
                        <a:pt x="2542" y="1197"/>
                      </a:cubicBezTo>
                      <a:cubicBezTo>
                        <a:pt x="2520" y="1120"/>
                        <a:pt x="2489" y="1047"/>
                        <a:pt x="2451" y="977"/>
                      </a:cubicBezTo>
                      <a:cubicBezTo>
                        <a:pt x="2700" y="687"/>
                        <a:pt x="2700" y="687"/>
                        <a:pt x="2700" y="687"/>
                      </a:cubicBezTo>
                      <a:cubicBezTo>
                        <a:pt x="2727" y="656"/>
                        <a:pt x="2725" y="610"/>
                        <a:pt x="2696" y="581"/>
                      </a:cubicBezTo>
                      <a:cubicBezTo>
                        <a:pt x="2436" y="316"/>
                        <a:pt x="2436" y="316"/>
                        <a:pt x="2436" y="316"/>
                      </a:cubicBezTo>
                      <a:cubicBezTo>
                        <a:pt x="2407" y="287"/>
                        <a:pt x="2360" y="285"/>
                        <a:pt x="2329" y="311"/>
                      </a:cubicBezTo>
                      <a:cubicBezTo>
                        <a:pt x="2034" y="558"/>
                        <a:pt x="2034" y="558"/>
                        <a:pt x="2034" y="558"/>
                      </a:cubicBezTo>
                      <a:cubicBezTo>
                        <a:pt x="1960" y="516"/>
                        <a:pt x="1880" y="483"/>
                        <a:pt x="1798" y="459"/>
                      </a:cubicBezTo>
                      <a:cubicBezTo>
                        <a:pt x="1766" y="72"/>
                        <a:pt x="1766" y="72"/>
                        <a:pt x="1766" y="72"/>
                      </a:cubicBezTo>
                      <a:cubicBezTo>
                        <a:pt x="1763" y="31"/>
                        <a:pt x="1729" y="0"/>
                        <a:pt x="1688" y="0"/>
                      </a:cubicBezTo>
                      <a:cubicBezTo>
                        <a:pt x="1316" y="0"/>
                        <a:pt x="1316" y="0"/>
                        <a:pt x="1316" y="0"/>
                      </a:cubicBezTo>
                      <a:cubicBezTo>
                        <a:pt x="1275" y="0"/>
                        <a:pt x="1241" y="31"/>
                        <a:pt x="1238" y="72"/>
                      </a:cubicBezTo>
                      <a:cubicBezTo>
                        <a:pt x="1206" y="459"/>
                        <a:pt x="1206" y="459"/>
                        <a:pt x="1206" y="459"/>
                      </a:cubicBezTo>
                      <a:cubicBezTo>
                        <a:pt x="1121" y="483"/>
                        <a:pt x="1040" y="518"/>
                        <a:pt x="963" y="561"/>
                      </a:cubicBezTo>
                      <a:cubicBezTo>
                        <a:pt x="665" y="311"/>
                        <a:pt x="665" y="311"/>
                        <a:pt x="665" y="311"/>
                      </a:cubicBezTo>
                      <a:cubicBezTo>
                        <a:pt x="634" y="285"/>
                        <a:pt x="587" y="287"/>
                        <a:pt x="558" y="316"/>
                      </a:cubicBezTo>
                      <a:cubicBezTo>
                        <a:pt x="298" y="581"/>
                        <a:pt x="298" y="581"/>
                        <a:pt x="298" y="581"/>
                      </a:cubicBezTo>
                      <a:cubicBezTo>
                        <a:pt x="269" y="610"/>
                        <a:pt x="267" y="656"/>
                        <a:pt x="294" y="687"/>
                      </a:cubicBezTo>
                      <a:cubicBezTo>
                        <a:pt x="550" y="985"/>
                        <a:pt x="550" y="985"/>
                        <a:pt x="550" y="985"/>
                      </a:cubicBezTo>
                      <a:cubicBezTo>
                        <a:pt x="513" y="1052"/>
                        <a:pt x="484" y="1123"/>
                        <a:pt x="462" y="1196"/>
                      </a:cubicBezTo>
                      <a:cubicBezTo>
                        <a:pt x="72" y="1228"/>
                        <a:pt x="72" y="1228"/>
                        <a:pt x="72" y="1228"/>
                      </a:cubicBezTo>
                      <a:cubicBezTo>
                        <a:pt x="31" y="1231"/>
                        <a:pt x="0" y="1265"/>
                        <a:pt x="0" y="1306"/>
                      </a:cubicBezTo>
                      <a:cubicBezTo>
                        <a:pt x="0" y="1678"/>
                        <a:pt x="0" y="1678"/>
                        <a:pt x="0" y="1678"/>
                      </a:cubicBezTo>
                      <a:cubicBezTo>
                        <a:pt x="0" y="1719"/>
                        <a:pt x="31" y="1753"/>
                        <a:pt x="72" y="1756"/>
                      </a:cubicBezTo>
                      <a:cubicBezTo>
                        <a:pt x="456" y="1788"/>
                        <a:pt x="456" y="1788"/>
                        <a:pt x="456" y="1788"/>
                      </a:cubicBezTo>
                      <a:cubicBezTo>
                        <a:pt x="477" y="1866"/>
                        <a:pt x="507" y="1942"/>
                        <a:pt x="546" y="2014"/>
                      </a:cubicBezTo>
                      <a:cubicBezTo>
                        <a:pt x="294" y="2307"/>
                        <a:pt x="294" y="2307"/>
                        <a:pt x="294" y="2307"/>
                      </a:cubicBezTo>
                      <a:cubicBezTo>
                        <a:pt x="267" y="2338"/>
                        <a:pt x="269" y="2384"/>
                        <a:pt x="298" y="2413"/>
                      </a:cubicBezTo>
                      <a:cubicBezTo>
                        <a:pt x="558" y="2678"/>
                        <a:pt x="558" y="2678"/>
                        <a:pt x="558" y="2678"/>
                      </a:cubicBezTo>
                      <a:cubicBezTo>
                        <a:pt x="587" y="2707"/>
                        <a:pt x="634" y="2709"/>
                        <a:pt x="665" y="2683"/>
                      </a:cubicBezTo>
                      <a:cubicBezTo>
                        <a:pt x="956" y="2439"/>
                        <a:pt x="956" y="2439"/>
                        <a:pt x="956" y="2439"/>
                      </a:cubicBezTo>
                      <a:cubicBezTo>
                        <a:pt x="1035" y="2485"/>
                        <a:pt x="1119" y="2521"/>
                        <a:pt x="1207" y="2546"/>
                      </a:cubicBezTo>
                      <a:cubicBezTo>
                        <a:pt x="1238" y="2922"/>
                        <a:pt x="1238" y="2922"/>
                        <a:pt x="1238" y="2922"/>
                      </a:cubicBezTo>
                      <a:cubicBezTo>
                        <a:pt x="1241" y="2963"/>
                        <a:pt x="1275" y="2994"/>
                        <a:pt x="1316" y="2994"/>
                      </a:cubicBezTo>
                      <a:cubicBezTo>
                        <a:pt x="1688" y="2994"/>
                        <a:pt x="1688" y="2994"/>
                        <a:pt x="1688" y="2994"/>
                      </a:cubicBezTo>
                      <a:cubicBezTo>
                        <a:pt x="1729" y="2994"/>
                        <a:pt x="1763" y="2963"/>
                        <a:pt x="1766" y="2922"/>
                      </a:cubicBezTo>
                      <a:cubicBezTo>
                        <a:pt x="1797" y="2546"/>
                        <a:pt x="1797" y="2546"/>
                        <a:pt x="1797" y="2546"/>
                      </a:cubicBezTo>
                      <a:cubicBezTo>
                        <a:pt x="1883" y="2522"/>
                        <a:pt x="1965" y="2487"/>
                        <a:pt x="2042" y="2442"/>
                      </a:cubicBezTo>
                      <a:cubicBezTo>
                        <a:pt x="2329" y="2683"/>
                        <a:pt x="2329" y="2683"/>
                        <a:pt x="2329" y="2683"/>
                      </a:cubicBezTo>
                      <a:cubicBezTo>
                        <a:pt x="2344" y="2695"/>
                        <a:pt x="2362" y="2701"/>
                        <a:pt x="2380" y="2701"/>
                      </a:cubicBezTo>
                      <a:cubicBezTo>
                        <a:pt x="2400" y="2701"/>
                        <a:pt x="2420" y="2693"/>
                        <a:pt x="2436" y="2678"/>
                      </a:cubicBezTo>
                      <a:cubicBezTo>
                        <a:pt x="2696" y="2413"/>
                        <a:pt x="2696" y="2413"/>
                        <a:pt x="2696" y="2413"/>
                      </a:cubicBezTo>
                      <a:cubicBezTo>
                        <a:pt x="2725" y="2384"/>
                        <a:pt x="2727" y="2338"/>
                        <a:pt x="2700" y="2307"/>
                      </a:cubicBezTo>
                      <a:cubicBezTo>
                        <a:pt x="2454" y="2021"/>
                        <a:pt x="2454" y="2021"/>
                        <a:pt x="2454" y="2021"/>
                      </a:cubicBezTo>
                      <a:cubicBezTo>
                        <a:pt x="2495" y="1947"/>
                        <a:pt x="2526" y="1868"/>
                        <a:pt x="2548" y="1787"/>
                      </a:cubicBezTo>
                      <a:cubicBezTo>
                        <a:pt x="2922" y="1756"/>
                        <a:pt x="2922" y="1756"/>
                        <a:pt x="2922" y="1756"/>
                      </a:cubicBezTo>
                      <a:cubicBezTo>
                        <a:pt x="2963" y="1753"/>
                        <a:pt x="2994" y="1719"/>
                        <a:pt x="2994" y="1678"/>
                      </a:cubicBezTo>
                      <a:cubicBezTo>
                        <a:pt x="2994" y="1306"/>
                        <a:pt x="2994" y="1306"/>
                        <a:pt x="2994" y="1306"/>
                      </a:cubicBezTo>
                      <a:cubicBezTo>
                        <a:pt x="2994" y="1265"/>
                        <a:pt x="2963" y="1231"/>
                        <a:pt x="2922" y="1228"/>
                      </a:cubicBezTo>
                      <a:close/>
                      <a:moveTo>
                        <a:pt x="2837" y="1605"/>
                      </a:moveTo>
                      <a:cubicBezTo>
                        <a:pt x="2479" y="1634"/>
                        <a:pt x="2479" y="1634"/>
                        <a:pt x="2479" y="1634"/>
                      </a:cubicBezTo>
                      <a:cubicBezTo>
                        <a:pt x="2444" y="1637"/>
                        <a:pt x="2415" y="1662"/>
                        <a:pt x="2408" y="1696"/>
                      </a:cubicBezTo>
                      <a:cubicBezTo>
                        <a:pt x="2386" y="1800"/>
                        <a:pt x="2347" y="1898"/>
                        <a:pt x="2291" y="1988"/>
                      </a:cubicBezTo>
                      <a:cubicBezTo>
                        <a:pt x="2273" y="2018"/>
                        <a:pt x="2276" y="2055"/>
                        <a:pt x="2298" y="2081"/>
                      </a:cubicBezTo>
                      <a:cubicBezTo>
                        <a:pt x="2533" y="2354"/>
                        <a:pt x="2533" y="2354"/>
                        <a:pt x="2533" y="2354"/>
                      </a:cubicBezTo>
                      <a:cubicBezTo>
                        <a:pt x="2374" y="2515"/>
                        <a:pt x="2374" y="2515"/>
                        <a:pt x="2374" y="2515"/>
                      </a:cubicBezTo>
                      <a:cubicBezTo>
                        <a:pt x="2100" y="2285"/>
                        <a:pt x="2100" y="2285"/>
                        <a:pt x="2100" y="2285"/>
                      </a:cubicBezTo>
                      <a:cubicBezTo>
                        <a:pt x="2073" y="2263"/>
                        <a:pt x="2035" y="2261"/>
                        <a:pt x="2006" y="2279"/>
                      </a:cubicBezTo>
                      <a:cubicBezTo>
                        <a:pt x="1914" y="2340"/>
                        <a:pt x="1813" y="2382"/>
                        <a:pt x="1706" y="2406"/>
                      </a:cubicBezTo>
                      <a:cubicBezTo>
                        <a:pt x="1672" y="2414"/>
                        <a:pt x="1647" y="2442"/>
                        <a:pt x="1644" y="2477"/>
                      </a:cubicBezTo>
                      <a:cubicBezTo>
                        <a:pt x="1615" y="2837"/>
                        <a:pt x="1615" y="2837"/>
                        <a:pt x="1615" y="2837"/>
                      </a:cubicBezTo>
                      <a:cubicBezTo>
                        <a:pt x="1389" y="2837"/>
                        <a:pt x="1389" y="2837"/>
                        <a:pt x="1389" y="2837"/>
                      </a:cubicBezTo>
                      <a:cubicBezTo>
                        <a:pt x="1360" y="2477"/>
                        <a:pt x="1360" y="2477"/>
                        <a:pt x="1360" y="2477"/>
                      </a:cubicBezTo>
                      <a:cubicBezTo>
                        <a:pt x="1357" y="2442"/>
                        <a:pt x="1332" y="2414"/>
                        <a:pt x="1298" y="2406"/>
                      </a:cubicBezTo>
                      <a:cubicBezTo>
                        <a:pt x="1189" y="2382"/>
                        <a:pt x="1086" y="2338"/>
                        <a:pt x="992" y="2276"/>
                      </a:cubicBezTo>
                      <a:cubicBezTo>
                        <a:pt x="963" y="2257"/>
                        <a:pt x="925" y="2259"/>
                        <a:pt x="898" y="2282"/>
                      </a:cubicBezTo>
                      <a:cubicBezTo>
                        <a:pt x="620" y="2515"/>
                        <a:pt x="620" y="2515"/>
                        <a:pt x="620" y="2515"/>
                      </a:cubicBezTo>
                      <a:cubicBezTo>
                        <a:pt x="461" y="2354"/>
                        <a:pt x="461" y="2354"/>
                        <a:pt x="461" y="2354"/>
                      </a:cubicBezTo>
                      <a:cubicBezTo>
                        <a:pt x="702" y="2074"/>
                        <a:pt x="702" y="2074"/>
                        <a:pt x="702" y="2074"/>
                      </a:cubicBezTo>
                      <a:cubicBezTo>
                        <a:pt x="724" y="2049"/>
                        <a:pt x="727" y="2011"/>
                        <a:pt x="709" y="1982"/>
                      </a:cubicBezTo>
                      <a:cubicBezTo>
                        <a:pt x="656" y="1894"/>
                        <a:pt x="618" y="1798"/>
                        <a:pt x="596" y="1697"/>
                      </a:cubicBezTo>
                      <a:cubicBezTo>
                        <a:pt x="589" y="1663"/>
                        <a:pt x="560" y="1638"/>
                        <a:pt x="525" y="1635"/>
                      </a:cubicBezTo>
                      <a:cubicBezTo>
                        <a:pt x="157" y="1605"/>
                        <a:pt x="157" y="1605"/>
                        <a:pt x="157" y="1605"/>
                      </a:cubicBezTo>
                      <a:cubicBezTo>
                        <a:pt x="157" y="1379"/>
                        <a:pt x="157" y="1379"/>
                        <a:pt x="157" y="1379"/>
                      </a:cubicBezTo>
                      <a:cubicBezTo>
                        <a:pt x="495" y="1351"/>
                        <a:pt x="495" y="1351"/>
                        <a:pt x="495" y="1351"/>
                      </a:cubicBezTo>
                      <a:cubicBezTo>
                        <a:pt x="501" y="1354"/>
                        <a:pt x="507" y="1355"/>
                        <a:pt x="513" y="1356"/>
                      </a:cubicBezTo>
                      <a:cubicBezTo>
                        <a:pt x="516" y="1356"/>
                        <a:pt x="519" y="1356"/>
                        <a:pt x="522" y="1356"/>
                      </a:cubicBezTo>
                      <a:cubicBezTo>
                        <a:pt x="559" y="1356"/>
                        <a:pt x="591" y="1331"/>
                        <a:pt x="599" y="1295"/>
                      </a:cubicBezTo>
                      <a:cubicBezTo>
                        <a:pt x="622" y="1193"/>
                        <a:pt x="663" y="1096"/>
                        <a:pt x="719" y="1007"/>
                      </a:cubicBezTo>
                      <a:cubicBezTo>
                        <a:pt x="741" y="973"/>
                        <a:pt x="733" y="928"/>
                        <a:pt x="702" y="903"/>
                      </a:cubicBezTo>
                      <a:cubicBezTo>
                        <a:pt x="694" y="897"/>
                        <a:pt x="685" y="892"/>
                        <a:pt x="675" y="889"/>
                      </a:cubicBezTo>
                      <a:cubicBezTo>
                        <a:pt x="461" y="640"/>
                        <a:pt x="461" y="640"/>
                        <a:pt x="461" y="640"/>
                      </a:cubicBezTo>
                      <a:cubicBezTo>
                        <a:pt x="620" y="479"/>
                        <a:pt x="620" y="479"/>
                        <a:pt x="620" y="479"/>
                      </a:cubicBezTo>
                      <a:cubicBezTo>
                        <a:pt x="888" y="704"/>
                        <a:pt x="888" y="704"/>
                        <a:pt x="888" y="704"/>
                      </a:cubicBezTo>
                      <a:cubicBezTo>
                        <a:pt x="889" y="706"/>
                        <a:pt x="891" y="708"/>
                        <a:pt x="892" y="710"/>
                      </a:cubicBezTo>
                      <a:cubicBezTo>
                        <a:pt x="918" y="741"/>
                        <a:pt x="963" y="748"/>
                        <a:pt x="997" y="726"/>
                      </a:cubicBezTo>
                      <a:cubicBezTo>
                        <a:pt x="1089" y="666"/>
                        <a:pt x="1190" y="623"/>
                        <a:pt x="1297" y="599"/>
                      </a:cubicBezTo>
                      <a:cubicBezTo>
                        <a:pt x="1331" y="591"/>
                        <a:pt x="1356" y="563"/>
                        <a:pt x="1359" y="528"/>
                      </a:cubicBezTo>
                      <a:cubicBezTo>
                        <a:pt x="1389" y="157"/>
                        <a:pt x="1389" y="157"/>
                        <a:pt x="1389" y="157"/>
                      </a:cubicBezTo>
                      <a:cubicBezTo>
                        <a:pt x="1615" y="157"/>
                        <a:pt x="1615" y="157"/>
                        <a:pt x="1615" y="157"/>
                      </a:cubicBezTo>
                      <a:cubicBezTo>
                        <a:pt x="1645" y="528"/>
                        <a:pt x="1645" y="528"/>
                        <a:pt x="1645" y="528"/>
                      </a:cubicBezTo>
                      <a:cubicBezTo>
                        <a:pt x="1648" y="563"/>
                        <a:pt x="1673" y="591"/>
                        <a:pt x="1706" y="599"/>
                      </a:cubicBezTo>
                      <a:cubicBezTo>
                        <a:pt x="1811" y="622"/>
                        <a:pt x="1909" y="663"/>
                        <a:pt x="2000" y="721"/>
                      </a:cubicBezTo>
                      <a:cubicBezTo>
                        <a:pt x="2029" y="740"/>
                        <a:pt x="2066" y="737"/>
                        <a:pt x="2093" y="715"/>
                      </a:cubicBezTo>
                      <a:cubicBezTo>
                        <a:pt x="2374" y="479"/>
                        <a:pt x="2374" y="479"/>
                        <a:pt x="2374" y="479"/>
                      </a:cubicBezTo>
                      <a:cubicBezTo>
                        <a:pt x="2533" y="640"/>
                        <a:pt x="2533" y="640"/>
                        <a:pt x="2533" y="640"/>
                      </a:cubicBezTo>
                      <a:cubicBezTo>
                        <a:pt x="2294" y="918"/>
                        <a:pt x="2294" y="918"/>
                        <a:pt x="2294" y="918"/>
                      </a:cubicBezTo>
                      <a:cubicBezTo>
                        <a:pt x="2272" y="944"/>
                        <a:pt x="2269" y="982"/>
                        <a:pt x="2287" y="1011"/>
                      </a:cubicBezTo>
                      <a:cubicBezTo>
                        <a:pt x="2341" y="1097"/>
                        <a:pt x="2380" y="1190"/>
                        <a:pt x="2404" y="1289"/>
                      </a:cubicBezTo>
                      <a:cubicBezTo>
                        <a:pt x="2411" y="1322"/>
                        <a:pt x="2440" y="1347"/>
                        <a:pt x="2474" y="1349"/>
                      </a:cubicBezTo>
                      <a:cubicBezTo>
                        <a:pt x="2837" y="1379"/>
                        <a:pt x="2837" y="1379"/>
                        <a:pt x="2837" y="1379"/>
                      </a:cubicBezTo>
                      <a:lnTo>
                        <a:pt x="2837" y="160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8" name="Freeform 120">
                  <a:extLst>
                    <a:ext uri="{FF2B5EF4-FFF2-40B4-BE49-F238E27FC236}">
                      <a16:creationId xmlns:a16="http://schemas.microsoft.com/office/drawing/2014/main" id="{996224EE-D283-28E1-B950-834B10A80DBA}"/>
                    </a:ext>
                  </a:extLst>
                </p:cNvPr>
                <p:cNvSpPr>
                  <a:spLocks noEditPoints="1"/>
                </p:cNvSpPr>
                <p:nvPr/>
              </p:nvSpPr>
              <p:spPr bwMode="auto">
                <a:xfrm>
                  <a:off x="16852896" y="14584360"/>
                  <a:ext cx="9088438" cy="9059868"/>
                </a:xfrm>
                <a:custGeom>
                  <a:avLst/>
                  <a:gdLst>
                    <a:gd name="T0" fmla="*/ 855 w 1002"/>
                    <a:gd name="T1" fmla="*/ 146 h 1001"/>
                    <a:gd name="T2" fmla="*/ 696 w 1002"/>
                    <a:gd name="T3" fmla="*/ 39 h 1001"/>
                    <a:gd name="T4" fmla="*/ 501 w 1002"/>
                    <a:gd name="T5" fmla="*/ 0 h 1001"/>
                    <a:gd name="T6" fmla="*/ 306 w 1002"/>
                    <a:gd name="T7" fmla="*/ 39 h 1001"/>
                    <a:gd name="T8" fmla="*/ 147 w 1002"/>
                    <a:gd name="T9" fmla="*/ 146 h 1001"/>
                    <a:gd name="T10" fmla="*/ 40 w 1002"/>
                    <a:gd name="T11" fmla="*/ 305 h 1001"/>
                    <a:gd name="T12" fmla="*/ 0 w 1002"/>
                    <a:gd name="T13" fmla="*/ 500 h 1001"/>
                    <a:gd name="T14" fmla="*/ 40 w 1002"/>
                    <a:gd name="T15" fmla="*/ 695 h 1001"/>
                    <a:gd name="T16" fmla="*/ 147 w 1002"/>
                    <a:gd name="T17" fmla="*/ 854 h 1001"/>
                    <a:gd name="T18" fmla="*/ 306 w 1002"/>
                    <a:gd name="T19" fmla="*/ 962 h 1001"/>
                    <a:gd name="T20" fmla="*/ 501 w 1002"/>
                    <a:gd name="T21" fmla="*/ 1001 h 1001"/>
                    <a:gd name="T22" fmla="*/ 501 w 1002"/>
                    <a:gd name="T23" fmla="*/ 1001 h 1001"/>
                    <a:gd name="T24" fmla="*/ 696 w 1002"/>
                    <a:gd name="T25" fmla="*/ 962 h 1001"/>
                    <a:gd name="T26" fmla="*/ 855 w 1002"/>
                    <a:gd name="T27" fmla="*/ 854 h 1001"/>
                    <a:gd name="T28" fmla="*/ 962 w 1002"/>
                    <a:gd name="T29" fmla="*/ 695 h 1001"/>
                    <a:gd name="T30" fmla="*/ 1002 w 1002"/>
                    <a:gd name="T31" fmla="*/ 500 h 1001"/>
                    <a:gd name="T32" fmla="*/ 962 w 1002"/>
                    <a:gd name="T33" fmla="*/ 305 h 1001"/>
                    <a:gd name="T34" fmla="*/ 855 w 1002"/>
                    <a:gd name="T35" fmla="*/ 146 h 1001"/>
                    <a:gd name="T36" fmla="*/ 744 w 1002"/>
                    <a:gd name="T37" fmla="*/ 743 h 1001"/>
                    <a:gd name="T38" fmla="*/ 501 w 1002"/>
                    <a:gd name="T39" fmla="*/ 843 h 1001"/>
                    <a:gd name="T40" fmla="*/ 258 w 1002"/>
                    <a:gd name="T41" fmla="*/ 743 h 1001"/>
                    <a:gd name="T42" fmla="*/ 158 w 1002"/>
                    <a:gd name="T43" fmla="*/ 500 h 1001"/>
                    <a:gd name="T44" fmla="*/ 258 w 1002"/>
                    <a:gd name="T45" fmla="*/ 258 h 1001"/>
                    <a:gd name="T46" fmla="*/ 501 w 1002"/>
                    <a:gd name="T47" fmla="*/ 157 h 1001"/>
                    <a:gd name="T48" fmla="*/ 744 w 1002"/>
                    <a:gd name="T49" fmla="*/ 258 h 1001"/>
                    <a:gd name="T50" fmla="*/ 844 w 1002"/>
                    <a:gd name="T51" fmla="*/ 500 h 1001"/>
                    <a:gd name="T52" fmla="*/ 744 w 1002"/>
                    <a:gd name="T53" fmla="*/ 743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2" h="1001">
                      <a:moveTo>
                        <a:pt x="855" y="146"/>
                      </a:moveTo>
                      <a:cubicBezTo>
                        <a:pt x="809" y="100"/>
                        <a:pt x="756" y="64"/>
                        <a:pt x="696" y="39"/>
                      </a:cubicBezTo>
                      <a:cubicBezTo>
                        <a:pt x="634" y="13"/>
                        <a:pt x="569" y="0"/>
                        <a:pt x="501" y="0"/>
                      </a:cubicBezTo>
                      <a:cubicBezTo>
                        <a:pt x="433" y="0"/>
                        <a:pt x="368" y="13"/>
                        <a:pt x="306" y="39"/>
                      </a:cubicBezTo>
                      <a:cubicBezTo>
                        <a:pt x="246" y="64"/>
                        <a:pt x="193" y="100"/>
                        <a:pt x="147" y="146"/>
                      </a:cubicBezTo>
                      <a:cubicBezTo>
                        <a:pt x="101" y="192"/>
                        <a:pt x="65" y="246"/>
                        <a:pt x="40" y="305"/>
                      </a:cubicBezTo>
                      <a:cubicBezTo>
                        <a:pt x="14" y="367"/>
                        <a:pt x="0" y="433"/>
                        <a:pt x="0" y="500"/>
                      </a:cubicBezTo>
                      <a:cubicBezTo>
                        <a:pt x="0" y="568"/>
                        <a:pt x="14" y="634"/>
                        <a:pt x="40" y="695"/>
                      </a:cubicBezTo>
                      <a:cubicBezTo>
                        <a:pt x="65" y="755"/>
                        <a:pt x="101" y="808"/>
                        <a:pt x="147" y="854"/>
                      </a:cubicBezTo>
                      <a:cubicBezTo>
                        <a:pt x="193" y="900"/>
                        <a:pt x="246" y="936"/>
                        <a:pt x="306" y="962"/>
                      </a:cubicBezTo>
                      <a:cubicBezTo>
                        <a:pt x="368" y="988"/>
                        <a:pt x="433" y="1001"/>
                        <a:pt x="501" y="1001"/>
                      </a:cubicBezTo>
                      <a:cubicBezTo>
                        <a:pt x="501" y="1001"/>
                        <a:pt x="501" y="1001"/>
                        <a:pt x="501" y="1001"/>
                      </a:cubicBezTo>
                      <a:cubicBezTo>
                        <a:pt x="569" y="1001"/>
                        <a:pt x="634" y="988"/>
                        <a:pt x="696" y="962"/>
                      </a:cubicBezTo>
                      <a:cubicBezTo>
                        <a:pt x="756" y="936"/>
                        <a:pt x="809" y="900"/>
                        <a:pt x="855" y="854"/>
                      </a:cubicBezTo>
                      <a:cubicBezTo>
                        <a:pt x="901" y="808"/>
                        <a:pt x="937" y="755"/>
                        <a:pt x="962" y="695"/>
                      </a:cubicBezTo>
                      <a:cubicBezTo>
                        <a:pt x="988" y="634"/>
                        <a:pt x="1002" y="568"/>
                        <a:pt x="1002" y="500"/>
                      </a:cubicBezTo>
                      <a:cubicBezTo>
                        <a:pt x="1002" y="433"/>
                        <a:pt x="988" y="367"/>
                        <a:pt x="962" y="305"/>
                      </a:cubicBezTo>
                      <a:cubicBezTo>
                        <a:pt x="937" y="246"/>
                        <a:pt x="901" y="192"/>
                        <a:pt x="855" y="146"/>
                      </a:cubicBezTo>
                      <a:close/>
                      <a:moveTo>
                        <a:pt x="744" y="743"/>
                      </a:moveTo>
                      <a:cubicBezTo>
                        <a:pt x="679" y="808"/>
                        <a:pt x="593" y="843"/>
                        <a:pt x="501" y="843"/>
                      </a:cubicBezTo>
                      <a:cubicBezTo>
                        <a:pt x="409" y="843"/>
                        <a:pt x="323" y="808"/>
                        <a:pt x="258" y="743"/>
                      </a:cubicBezTo>
                      <a:cubicBezTo>
                        <a:pt x="194" y="678"/>
                        <a:pt x="158" y="592"/>
                        <a:pt x="158" y="500"/>
                      </a:cubicBezTo>
                      <a:cubicBezTo>
                        <a:pt x="158" y="409"/>
                        <a:pt x="194" y="323"/>
                        <a:pt x="258" y="258"/>
                      </a:cubicBezTo>
                      <a:cubicBezTo>
                        <a:pt x="323" y="193"/>
                        <a:pt x="409" y="157"/>
                        <a:pt x="501" y="157"/>
                      </a:cubicBezTo>
                      <a:cubicBezTo>
                        <a:pt x="593" y="157"/>
                        <a:pt x="679" y="193"/>
                        <a:pt x="744" y="258"/>
                      </a:cubicBezTo>
                      <a:cubicBezTo>
                        <a:pt x="808" y="323"/>
                        <a:pt x="844" y="409"/>
                        <a:pt x="844" y="500"/>
                      </a:cubicBezTo>
                      <a:cubicBezTo>
                        <a:pt x="844" y="592"/>
                        <a:pt x="808" y="678"/>
                        <a:pt x="744" y="74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grpSp>
        <p:nvGrpSpPr>
          <p:cNvPr id="314" name="Group 313">
            <a:extLst>
              <a:ext uri="{FF2B5EF4-FFF2-40B4-BE49-F238E27FC236}">
                <a16:creationId xmlns:a16="http://schemas.microsoft.com/office/drawing/2014/main" id="{CF041FD9-5144-944A-9500-026201C1DACD}"/>
              </a:ext>
            </a:extLst>
          </p:cNvPr>
          <p:cNvGrpSpPr/>
          <p:nvPr/>
        </p:nvGrpSpPr>
        <p:grpSpPr>
          <a:xfrm>
            <a:off x="366713" y="2996832"/>
            <a:ext cx="3982162" cy="553998"/>
            <a:chOff x="369887" y="2752262"/>
            <a:chExt cx="3982162" cy="553998"/>
          </a:xfrm>
        </p:grpSpPr>
        <p:sp>
          <p:nvSpPr>
            <p:cNvPr id="18" name="Title 5">
              <a:extLst>
                <a:ext uri="{FF2B5EF4-FFF2-40B4-BE49-F238E27FC236}">
                  <a16:creationId xmlns:a16="http://schemas.microsoft.com/office/drawing/2014/main" id="{8F52E827-6A0B-72CD-ACF0-CFBA4CA9FE46}"/>
                </a:ext>
              </a:extLst>
            </p:cNvPr>
            <p:cNvSpPr txBox="1">
              <a:spLocks/>
            </p:cNvSpPr>
            <p:nvPr/>
          </p:nvSpPr>
          <p:spPr>
            <a:xfrm>
              <a:off x="930783" y="2752262"/>
              <a:ext cx="3421266" cy="553998"/>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ea typeface="Meiryo" panose="020B0604030504040204" pitchFamily="34" charset="-128"/>
                  <a:cs typeface="+mj-cs"/>
                </a:rPr>
                <a:t>自律システムの</a:t>
              </a:r>
              <a:r>
                <a:rPr lang="ja-JP" altLang="en-US" sz="1200" dirty="0">
                  <a:ea typeface="Meiryo" panose="020B0604030504040204" pitchFamily="34" charset="-128"/>
                  <a:cs typeface="+mj-cs"/>
                </a:rPr>
                <a:t>構造</a:t>
              </a:r>
              <a:r>
                <a:rPr lang="ja-jp" sz="1200" dirty="0">
                  <a:ea typeface="Meiryo" panose="020B0604030504040204" pitchFamily="34" charset="-128"/>
                  <a:cs typeface="+mj-cs"/>
                </a:rPr>
                <a:t>にセンサーとコンピューター ビジョン システムが統合されたシミュレーション環境で作業 </a:t>
              </a:r>
            </a:p>
          </p:txBody>
        </p:sp>
        <p:grpSp>
          <p:nvGrpSpPr>
            <p:cNvPr id="90" name="Group 89">
              <a:extLst>
                <a:ext uri="{FF2B5EF4-FFF2-40B4-BE49-F238E27FC236}">
                  <a16:creationId xmlns:a16="http://schemas.microsoft.com/office/drawing/2014/main" id="{229234B2-FAAB-53B9-4ED0-3B28CF31906D}"/>
                </a:ext>
              </a:extLst>
            </p:cNvPr>
            <p:cNvGrpSpPr/>
            <p:nvPr/>
          </p:nvGrpSpPr>
          <p:grpSpPr>
            <a:xfrm>
              <a:off x="369887" y="2773705"/>
              <a:ext cx="423863" cy="423863"/>
              <a:chOff x="369887" y="1187450"/>
              <a:chExt cx="423863" cy="423863"/>
            </a:xfrm>
          </p:grpSpPr>
          <p:sp>
            <p:nvSpPr>
              <p:cNvPr id="91" name="Oval 90">
                <a:extLst>
                  <a:ext uri="{FF2B5EF4-FFF2-40B4-BE49-F238E27FC236}">
                    <a16:creationId xmlns:a16="http://schemas.microsoft.com/office/drawing/2014/main" id="{08AE775B-91E2-AD32-A78C-A81A5C34D510}"/>
                  </a:ext>
                </a:extLst>
              </p:cNvPr>
              <p:cNvSpPr/>
              <p:nvPr/>
            </p:nvSpPr>
            <p:spPr>
              <a:xfrm>
                <a:off x="369887" y="1187450"/>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92" name="Graphic 973">
                <a:extLst>
                  <a:ext uri="{FF2B5EF4-FFF2-40B4-BE49-F238E27FC236}">
                    <a16:creationId xmlns:a16="http://schemas.microsoft.com/office/drawing/2014/main" id="{E4EF57CA-A3C0-C764-C77F-CE5E9B9EDFF4}"/>
                  </a:ext>
                </a:extLst>
              </p:cNvPr>
              <p:cNvGrpSpPr/>
              <p:nvPr/>
            </p:nvGrpSpPr>
            <p:grpSpPr>
              <a:xfrm>
                <a:off x="481656" y="1310712"/>
                <a:ext cx="200324" cy="177338"/>
                <a:chOff x="5176378" y="2227192"/>
                <a:chExt cx="2855594" cy="2527934"/>
              </a:xfrm>
              <a:solidFill>
                <a:schemeClr val="tx1"/>
              </a:solidFill>
            </p:grpSpPr>
            <p:sp>
              <p:nvSpPr>
                <p:cNvPr id="93" name="Freeform 975">
                  <a:extLst>
                    <a:ext uri="{FF2B5EF4-FFF2-40B4-BE49-F238E27FC236}">
                      <a16:creationId xmlns:a16="http://schemas.microsoft.com/office/drawing/2014/main" id="{BB0B1824-E05C-269F-1947-3DED1F21802A}"/>
                    </a:ext>
                  </a:extLst>
                </p:cNvPr>
                <p:cNvSpPr/>
                <p:nvPr/>
              </p:nvSpPr>
              <p:spPr>
                <a:xfrm>
                  <a:off x="6698473" y="2809168"/>
                  <a:ext cx="361950" cy="361949"/>
                </a:xfrm>
                <a:custGeom>
                  <a:avLst/>
                  <a:gdLst>
                    <a:gd name="connsiteX0" fmla="*/ 180975 w 361950"/>
                    <a:gd name="connsiteY0" fmla="*/ 0 h 361949"/>
                    <a:gd name="connsiteX1" fmla="*/ 0 w 361950"/>
                    <a:gd name="connsiteY1" fmla="*/ 180975 h 361949"/>
                    <a:gd name="connsiteX2" fmla="*/ 180975 w 361950"/>
                    <a:gd name="connsiteY2" fmla="*/ 361950 h 361949"/>
                    <a:gd name="connsiteX3" fmla="*/ 361950 w 361950"/>
                    <a:gd name="connsiteY3" fmla="*/ 180975 h 361949"/>
                    <a:gd name="connsiteX4" fmla="*/ 180975 w 361950"/>
                    <a:gd name="connsiteY4" fmla="*/ 0 h 361949"/>
                    <a:gd name="connsiteX5" fmla="*/ 180975 w 361950"/>
                    <a:gd name="connsiteY5" fmla="*/ 284798 h 361949"/>
                    <a:gd name="connsiteX6" fmla="*/ 76200 w 361950"/>
                    <a:gd name="connsiteY6" fmla="*/ 180023 h 361949"/>
                    <a:gd name="connsiteX7" fmla="*/ 180975 w 361950"/>
                    <a:gd name="connsiteY7" fmla="*/ 75248 h 361949"/>
                    <a:gd name="connsiteX8" fmla="*/ 285750 w 361950"/>
                    <a:gd name="connsiteY8" fmla="*/ 180023 h 361949"/>
                    <a:gd name="connsiteX9" fmla="*/ 180975 w 361950"/>
                    <a:gd name="connsiteY9" fmla="*/ 284798 h 36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950" h="361949">
                      <a:moveTo>
                        <a:pt x="180975" y="0"/>
                      </a:moveTo>
                      <a:cubicBezTo>
                        <a:pt x="80963" y="0"/>
                        <a:pt x="0" y="80963"/>
                        <a:pt x="0" y="180975"/>
                      </a:cubicBezTo>
                      <a:cubicBezTo>
                        <a:pt x="0" y="280988"/>
                        <a:pt x="80963" y="361950"/>
                        <a:pt x="180975" y="361950"/>
                      </a:cubicBezTo>
                      <a:cubicBezTo>
                        <a:pt x="280988" y="361950"/>
                        <a:pt x="361950" y="280988"/>
                        <a:pt x="361950" y="180975"/>
                      </a:cubicBezTo>
                      <a:cubicBezTo>
                        <a:pt x="360998" y="80963"/>
                        <a:pt x="280035" y="0"/>
                        <a:pt x="180975" y="0"/>
                      </a:cubicBezTo>
                      <a:close/>
                      <a:moveTo>
                        <a:pt x="180975" y="284798"/>
                      </a:moveTo>
                      <a:cubicBezTo>
                        <a:pt x="122873" y="284798"/>
                        <a:pt x="76200" y="238125"/>
                        <a:pt x="76200" y="180023"/>
                      </a:cubicBezTo>
                      <a:cubicBezTo>
                        <a:pt x="76200" y="121920"/>
                        <a:pt x="122873" y="75248"/>
                        <a:pt x="180975" y="75248"/>
                      </a:cubicBezTo>
                      <a:cubicBezTo>
                        <a:pt x="239077" y="75248"/>
                        <a:pt x="285750" y="121920"/>
                        <a:pt x="285750" y="180023"/>
                      </a:cubicBezTo>
                      <a:cubicBezTo>
                        <a:pt x="284798" y="238125"/>
                        <a:pt x="238125" y="284798"/>
                        <a:pt x="180975" y="28479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4" name="Freeform 976">
                  <a:extLst>
                    <a:ext uri="{FF2B5EF4-FFF2-40B4-BE49-F238E27FC236}">
                      <a16:creationId xmlns:a16="http://schemas.microsoft.com/office/drawing/2014/main" id="{4B11B142-D7AE-C1A5-BD5B-1E14301B95DC}"/>
                    </a:ext>
                  </a:extLst>
                </p:cNvPr>
                <p:cNvSpPr/>
                <p:nvPr/>
              </p:nvSpPr>
              <p:spPr>
                <a:xfrm>
                  <a:off x="6146976" y="2806311"/>
                  <a:ext cx="367664" cy="366712"/>
                </a:xfrm>
                <a:custGeom>
                  <a:avLst/>
                  <a:gdLst>
                    <a:gd name="connsiteX0" fmla="*/ 183833 w 367664"/>
                    <a:gd name="connsiteY0" fmla="*/ 0 h 366712"/>
                    <a:gd name="connsiteX1" fmla="*/ 130493 w 367664"/>
                    <a:gd name="connsiteY1" fmla="*/ 7620 h 366712"/>
                    <a:gd name="connsiteX2" fmla="*/ 3810 w 367664"/>
                    <a:gd name="connsiteY2" fmla="*/ 148590 h 366712"/>
                    <a:gd name="connsiteX3" fmla="*/ 0 w 367664"/>
                    <a:gd name="connsiteY3" fmla="*/ 182880 h 366712"/>
                    <a:gd name="connsiteX4" fmla="*/ 183833 w 367664"/>
                    <a:gd name="connsiteY4" fmla="*/ 366713 h 366712"/>
                    <a:gd name="connsiteX5" fmla="*/ 367665 w 367664"/>
                    <a:gd name="connsiteY5" fmla="*/ 182880 h 366712"/>
                    <a:gd name="connsiteX6" fmla="*/ 183833 w 367664"/>
                    <a:gd name="connsiteY6" fmla="*/ 0 h 366712"/>
                    <a:gd name="connsiteX7" fmla="*/ 183833 w 367664"/>
                    <a:gd name="connsiteY7" fmla="*/ 284798 h 366712"/>
                    <a:gd name="connsiteX8" fmla="*/ 81915 w 367664"/>
                    <a:gd name="connsiteY8" fmla="*/ 182880 h 366712"/>
                    <a:gd name="connsiteX9" fmla="*/ 83820 w 367664"/>
                    <a:gd name="connsiteY9" fmla="*/ 164783 h 366712"/>
                    <a:gd name="connsiteX10" fmla="*/ 153353 w 367664"/>
                    <a:gd name="connsiteY10" fmla="*/ 86678 h 366712"/>
                    <a:gd name="connsiteX11" fmla="*/ 183833 w 367664"/>
                    <a:gd name="connsiteY11" fmla="*/ 81915 h 366712"/>
                    <a:gd name="connsiteX12" fmla="*/ 285750 w 367664"/>
                    <a:gd name="connsiteY12" fmla="*/ 182880 h 366712"/>
                    <a:gd name="connsiteX13" fmla="*/ 183833 w 367664"/>
                    <a:gd name="connsiteY13" fmla="*/ 284798 h 3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7664" h="366712">
                      <a:moveTo>
                        <a:pt x="183833" y="0"/>
                      </a:moveTo>
                      <a:cubicBezTo>
                        <a:pt x="166688" y="0"/>
                        <a:pt x="149543" y="2858"/>
                        <a:pt x="130493" y="7620"/>
                      </a:cubicBezTo>
                      <a:cubicBezTo>
                        <a:pt x="64770" y="27622"/>
                        <a:pt x="15240" y="83820"/>
                        <a:pt x="3810" y="148590"/>
                      </a:cubicBezTo>
                      <a:cubicBezTo>
                        <a:pt x="953" y="160020"/>
                        <a:pt x="0" y="170498"/>
                        <a:pt x="0" y="182880"/>
                      </a:cubicBezTo>
                      <a:cubicBezTo>
                        <a:pt x="0" y="283845"/>
                        <a:pt x="82868" y="366713"/>
                        <a:pt x="183833" y="366713"/>
                      </a:cubicBezTo>
                      <a:cubicBezTo>
                        <a:pt x="284798" y="366713"/>
                        <a:pt x="367665" y="283845"/>
                        <a:pt x="367665" y="182880"/>
                      </a:cubicBezTo>
                      <a:cubicBezTo>
                        <a:pt x="367665" y="81915"/>
                        <a:pt x="284798" y="0"/>
                        <a:pt x="183833" y="0"/>
                      </a:cubicBezTo>
                      <a:close/>
                      <a:moveTo>
                        <a:pt x="183833" y="284798"/>
                      </a:moveTo>
                      <a:cubicBezTo>
                        <a:pt x="127635" y="284798"/>
                        <a:pt x="81915" y="239078"/>
                        <a:pt x="81915" y="182880"/>
                      </a:cubicBezTo>
                      <a:cubicBezTo>
                        <a:pt x="81915" y="176213"/>
                        <a:pt x="82868" y="171450"/>
                        <a:pt x="83820" y="164783"/>
                      </a:cubicBezTo>
                      <a:cubicBezTo>
                        <a:pt x="90488" y="127635"/>
                        <a:pt x="118110" y="97155"/>
                        <a:pt x="153353" y="86678"/>
                      </a:cubicBezTo>
                      <a:cubicBezTo>
                        <a:pt x="163830" y="83820"/>
                        <a:pt x="174308" y="81915"/>
                        <a:pt x="183833" y="81915"/>
                      </a:cubicBezTo>
                      <a:cubicBezTo>
                        <a:pt x="240030" y="81915"/>
                        <a:pt x="285750" y="127635"/>
                        <a:pt x="285750" y="182880"/>
                      </a:cubicBezTo>
                      <a:cubicBezTo>
                        <a:pt x="285750" y="239078"/>
                        <a:pt x="240030" y="284798"/>
                        <a:pt x="183833" y="28479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5" name="Freeform 977">
                  <a:extLst>
                    <a:ext uri="{FF2B5EF4-FFF2-40B4-BE49-F238E27FC236}">
                      <a16:creationId xmlns:a16="http://schemas.microsoft.com/office/drawing/2014/main" id="{7419BE47-09A5-5CD4-05C2-95785E01FFDD}"/>
                    </a:ext>
                  </a:extLst>
                </p:cNvPr>
                <p:cNvSpPr/>
                <p:nvPr/>
              </p:nvSpPr>
              <p:spPr>
                <a:xfrm>
                  <a:off x="5176378" y="2227192"/>
                  <a:ext cx="2855594" cy="2527934"/>
                </a:xfrm>
                <a:custGeom>
                  <a:avLst/>
                  <a:gdLst>
                    <a:gd name="connsiteX0" fmla="*/ 2220278 w 2855594"/>
                    <a:gd name="connsiteY0" fmla="*/ 133350 h 2527935"/>
                    <a:gd name="connsiteX1" fmla="*/ 2220278 w 2855594"/>
                    <a:gd name="connsiteY1" fmla="*/ 133350 h 2527935"/>
                    <a:gd name="connsiteX2" fmla="*/ 2218373 w 2855594"/>
                    <a:gd name="connsiteY2" fmla="*/ 132398 h 2527935"/>
                    <a:gd name="connsiteX3" fmla="*/ 2211705 w 2855594"/>
                    <a:gd name="connsiteY3" fmla="*/ 131445 h 2527935"/>
                    <a:gd name="connsiteX4" fmla="*/ 2205038 w 2855594"/>
                    <a:gd name="connsiteY4" fmla="*/ 130493 h 2527935"/>
                    <a:gd name="connsiteX5" fmla="*/ 2204085 w 2855594"/>
                    <a:gd name="connsiteY5" fmla="*/ 130493 h 2527935"/>
                    <a:gd name="connsiteX6" fmla="*/ 2195513 w 2855594"/>
                    <a:gd name="connsiteY6" fmla="*/ 132398 h 2527935"/>
                    <a:gd name="connsiteX7" fmla="*/ 2189798 w 2855594"/>
                    <a:gd name="connsiteY7" fmla="*/ 134303 h 2527935"/>
                    <a:gd name="connsiteX8" fmla="*/ 2184083 w 2855594"/>
                    <a:gd name="connsiteY8" fmla="*/ 138113 h 2527935"/>
                    <a:gd name="connsiteX9" fmla="*/ 2177415 w 2855594"/>
                    <a:gd name="connsiteY9" fmla="*/ 142875 h 2527935"/>
                    <a:gd name="connsiteX10" fmla="*/ 2174558 w 2855594"/>
                    <a:gd name="connsiteY10" fmla="*/ 147638 h 2527935"/>
                    <a:gd name="connsiteX11" fmla="*/ 2169795 w 2855594"/>
                    <a:gd name="connsiteY11" fmla="*/ 155258 h 2527935"/>
                    <a:gd name="connsiteX12" fmla="*/ 2169795 w 2855594"/>
                    <a:gd name="connsiteY12" fmla="*/ 156210 h 2527935"/>
                    <a:gd name="connsiteX13" fmla="*/ 2168843 w 2855594"/>
                    <a:gd name="connsiteY13" fmla="*/ 162878 h 2527935"/>
                    <a:gd name="connsiteX14" fmla="*/ 2167890 w 2855594"/>
                    <a:gd name="connsiteY14" fmla="*/ 169545 h 2527935"/>
                    <a:gd name="connsiteX15" fmla="*/ 2167890 w 2855594"/>
                    <a:gd name="connsiteY15" fmla="*/ 958215 h 2527935"/>
                    <a:gd name="connsiteX16" fmla="*/ 2167890 w 2855594"/>
                    <a:gd name="connsiteY16" fmla="*/ 959168 h 2527935"/>
                    <a:gd name="connsiteX17" fmla="*/ 2169795 w 2855594"/>
                    <a:gd name="connsiteY17" fmla="*/ 967740 h 2527935"/>
                    <a:gd name="connsiteX18" fmla="*/ 2170748 w 2855594"/>
                    <a:gd name="connsiteY18" fmla="*/ 973455 h 2527935"/>
                    <a:gd name="connsiteX19" fmla="*/ 2174558 w 2855594"/>
                    <a:gd name="connsiteY19" fmla="*/ 979170 h 2527935"/>
                    <a:gd name="connsiteX20" fmla="*/ 2178368 w 2855594"/>
                    <a:gd name="connsiteY20" fmla="*/ 984885 h 2527935"/>
                    <a:gd name="connsiteX21" fmla="*/ 2183130 w 2855594"/>
                    <a:gd name="connsiteY21" fmla="*/ 987743 h 2527935"/>
                    <a:gd name="connsiteX22" fmla="*/ 2190750 w 2855594"/>
                    <a:gd name="connsiteY22" fmla="*/ 992505 h 2527935"/>
                    <a:gd name="connsiteX23" fmla="*/ 2191703 w 2855594"/>
                    <a:gd name="connsiteY23" fmla="*/ 992505 h 2527935"/>
                    <a:gd name="connsiteX24" fmla="*/ 2598420 w 2855594"/>
                    <a:gd name="connsiteY24" fmla="*/ 1265873 h 2527935"/>
                    <a:gd name="connsiteX25" fmla="*/ 2081213 w 2855594"/>
                    <a:gd name="connsiteY25" fmla="*/ 1564958 h 2527935"/>
                    <a:gd name="connsiteX26" fmla="*/ 2062163 w 2855594"/>
                    <a:gd name="connsiteY26" fmla="*/ 1570673 h 2527935"/>
                    <a:gd name="connsiteX27" fmla="*/ 1966913 w 2855594"/>
                    <a:gd name="connsiteY27" fmla="*/ 1557338 h 2527935"/>
                    <a:gd name="connsiteX28" fmla="*/ 1705928 w 2855594"/>
                    <a:gd name="connsiteY28" fmla="*/ 1557338 h 2527935"/>
                    <a:gd name="connsiteX29" fmla="*/ 1706880 w 2855594"/>
                    <a:gd name="connsiteY29" fmla="*/ 1547813 h 2527935"/>
                    <a:gd name="connsiteX30" fmla="*/ 1706880 w 2855594"/>
                    <a:gd name="connsiteY30" fmla="*/ 1313498 h 2527935"/>
                    <a:gd name="connsiteX31" fmla="*/ 1872615 w 2855594"/>
                    <a:gd name="connsiteY31" fmla="*/ 1092518 h 2527935"/>
                    <a:gd name="connsiteX32" fmla="*/ 1913573 w 2855594"/>
                    <a:gd name="connsiteY32" fmla="*/ 1092518 h 2527935"/>
                    <a:gd name="connsiteX33" fmla="*/ 2045018 w 2855594"/>
                    <a:gd name="connsiteY33" fmla="*/ 961073 h 2527935"/>
                    <a:gd name="connsiteX34" fmla="*/ 2045018 w 2855594"/>
                    <a:gd name="connsiteY34" fmla="*/ 577215 h 2527935"/>
                    <a:gd name="connsiteX35" fmla="*/ 1975485 w 2855594"/>
                    <a:gd name="connsiteY35" fmla="*/ 461963 h 2527935"/>
                    <a:gd name="connsiteX36" fmla="*/ 1536383 w 2855594"/>
                    <a:gd name="connsiteY36" fmla="*/ 11430 h 2527935"/>
                    <a:gd name="connsiteX37" fmla="*/ 1429703 w 2855594"/>
                    <a:gd name="connsiteY37" fmla="*/ 0 h 2527935"/>
                    <a:gd name="connsiteX38" fmla="*/ 885825 w 2855594"/>
                    <a:gd name="connsiteY38" fmla="*/ 461010 h 2527935"/>
                    <a:gd name="connsiteX39" fmla="*/ 814388 w 2855594"/>
                    <a:gd name="connsiteY39" fmla="*/ 577215 h 2527935"/>
                    <a:gd name="connsiteX40" fmla="*/ 814388 w 2855594"/>
                    <a:gd name="connsiteY40" fmla="*/ 897255 h 2527935"/>
                    <a:gd name="connsiteX41" fmla="*/ 766763 w 2855594"/>
                    <a:gd name="connsiteY41" fmla="*/ 1055370 h 2527935"/>
                    <a:gd name="connsiteX42" fmla="*/ 1051560 w 2855594"/>
                    <a:gd name="connsiteY42" fmla="*/ 1341120 h 2527935"/>
                    <a:gd name="connsiteX43" fmla="*/ 1151573 w 2855594"/>
                    <a:gd name="connsiteY43" fmla="*/ 1323023 h 2527935"/>
                    <a:gd name="connsiteX44" fmla="*/ 1151573 w 2855594"/>
                    <a:gd name="connsiteY44" fmla="*/ 1547813 h 2527935"/>
                    <a:gd name="connsiteX45" fmla="*/ 1152525 w 2855594"/>
                    <a:gd name="connsiteY45" fmla="*/ 1557338 h 2527935"/>
                    <a:gd name="connsiteX46" fmla="*/ 891540 w 2855594"/>
                    <a:gd name="connsiteY46" fmla="*/ 1557338 h 2527935"/>
                    <a:gd name="connsiteX47" fmla="*/ 795338 w 2855594"/>
                    <a:gd name="connsiteY47" fmla="*/ 1571625 h 2527935"/>
                    <a:gd name="connsiteX48" fmla="*/ 777240 w 2855594"/>
                    <a:gd name="connsiteY48" fmla="*/ 1565910 h 2527935"/>
                    <a:gd name="connsiteX49" fmla="*/ 774383 w 2855594"/>
                    <a:gd name="connsiteY49" fmla="*/ 1564958 h 2527935"/>
                    <a:gd name="connsiteX50" fmla="*/ 257175 w 2855594"/>
                    <a:gd name="connsiteY50" fmla="*/ 1265873 h 2527935"/>
                    <a:gd name="connsiteX51" fmla="*/ 664845 w 2855594"/>
                    <a:gd name="connsiteY51" fmla="*/ 992505 h 2527935"/>
                    <a:gd name="connsiteX52" fmla="*/ 665798 w 2855594"/>
                    <a:gd name="connsiteY52" fmla="*/ 992505 h 2527935"/>
                    <a:gd name="connsiteX53" fmla="*/ 673418 w 2855594"/>
                    <a:gd name="connsiteY53" fmla="*/ 987743 h 2527935"/>
                    <a:gd name="connsiteX54" fmla="*/ 678180 w 2855594"/>
                    <a:gd name="connsiteY54" fmla="*/ 983933 h 2527935"/>
                    <a:gd name="connsiteX55" fmla="*/ 681990 w 2855594"/>
                    <a:gd name="connsiteY55" fmla="*/ 978218 h 2527935"/>
                    <a:gd name="connsiteX56" fmla="*/ 685800 w 2855594"/>
                    <a:gd name="connsiteY56" fmla="*/ 972503 h 2527935"/>
                    <a:gd name="connsiteX57" fmla="*/ 686753 w 2855594"/>
                    <a:gd name="connsiteY57" fmla="*/ 966788 h 2527935"/>
                    <a:gd name="connsiteX58" fmla="*/ 688658 w 2855594"/>
                    <a:gd name="connsiteY58" fmla="*/ 958215 h 2527935"/>
                    <a:gd name="connsiteX59" fmla="*/ 688658 w 2855594"/>
                    <a:gd name="connsiteY59" fmla="*/ 957263 h 2527935"/>
                    <a:gd name="connsiteX60" fmla="*/ 688658 w 2855594"/>
                    <a:gd name="connsiteY60" fmla="*/ 168593 h 2527935"/>
                    <a:gd name="connsiteX61" fmla="*/ 687705 w 2855594"/>
                    <a:gd name="connsiteY61" fmla="*/ 161925 h 2527935"/>
                    <a:gd name="connsiteX62" fmla="*/ 686753 w 2855594"/>
                    <a:gd name="connsiteY62" fmla="*/ 155258 h 2527935"/>
                    <a:gd name="connsiteX63" fmla="*/ 686753 w 2855594"/>
                    <a:gd name="connsiteY63" fmla="*/ 154305 h 2527935"/>
                    <a:gd name="connsiteX64" fmla="*/ 681990 w 2855594"/>
                    <a:gd name="connsiteY64" fmla="*/ 146685 h 2527935"/>
                    <a:gd name="connsiteX65" fmla="*/ 679133 w 2855594"/>
                    <a:gd name="connsiteY65" fmla="*/ 141923 h 2527935"/>
                    <a:gd name="connsiteX66" fmla="*/ 672465 w 2855594"/>
                    <a:gd name="connsiteY66" fmla="*/ 137160 h 2527935"/>
                    <a:gd name="connsiteX67" fmla="*/ 666750 w 2855594"/>
                    <a:gd name="connsiteY67" fmla="*/ 133350 h 2527935"/>
                    <a:gd name="connsiteX68" fmla="*/ 660083 w 2855594"/>
                    <a:gd name="connsiteY68" fmla="*/ 131445 h 2527935"/>
                    <a:gd name="connsiteX69" fmla="*/ 651510 w 2855594"/>
                    <a:gd name="connsiteY69" fmla="*/ 129540 h 2527935"/>
                    <a:gd name="connsiteX70" fmla="*/ 650558 w 2855594"/>
                    <a:gd name="connsiteY70" fmla="*/ 129540 h 2527935"/>
                    <a:gd name="connsiteX71" fmla="*/ 643890 w 2855594"/>
                    <a:gd name="connsiteY71" fmla="*/ 130493 h 2527935"/>
                    <a:gd name="connsiteX72" fmla="*/ 637223 w 2855594"/>
                    <a:gd name="connsiteY72" fmla="*/ 131445 h 2527935"/>
                    <a:gd name="connsiteX73" fmla="*/ 636270 w 2855594"/>
                    <a:gd name="connsiteY73" fmla="*/ 132398 h 2527935"/>
                    <a:gd name="connsiteX74" fmla="*/ 636270 w 2855594"/>
                    <a:gd name="connsiteY74" fmla="*/ 132398 h 2527935"/>
                    <a:gd name="connsiteX75" fmla="*/ 0 w 2855594"/>
                    <a:gd name="connsiteY75" fmla="*/ 870585 h 2527935"/>
                    <a:gd name="connsiteX76" fmla="*/ 0 w 2855594"/>
                    <a:gd name="connsiteY76" fmla="*/ 1659255 h 2527935"/>
                    <a:gd name="connsiteX77" fmla="*/ 1427798 w 2855594"/>
                    <a:gd name="connsiteY77" fmla="*/ 2527935 h 2527935"/>
                    <a:gd name="connsiteX78" fmla="*/ 2855595 w 2855594"/>
                    <a:gd name="connsiteY78" fmla="*/ 1659255 h 2527935"/>
                    <a:gd name="connsiteX79" fmla="*/ 2855595 w 2855594"/>
                    <a:gd name="connsiteY79" fmla="*/ 871538 h 2527935"/>
                    <a:gd name="connsiteX80" fmla="*/ 2220278 w 2855594"/>
                    <a:gd name="connsiteY80" fmla="*/ 133350 h 2527935"/>
                    <a:gd name="connsiteX81" fmla="*/ 2243138 w 2855594"/>
                    <a:gd name="connsiteY81" fmla="*/ 931545 h 2527935"/>
                    <a:gd name="connsiteX82" fmla="*/ 2243138 w 2855594"/>
                    <a:gd name="connsiteY82" fmla="*/ 224790 h 2527935"/>
                    <a:gd name="connsiteX83" fmla="*/ 2779395 w 2855594"/>
                    <a:gd name="connsiteY83" fmla="*/ 871538 h 2527935"/>
                    <a:gd name="connsiteX84" fmla="*/ 2649855 w 2855594"/>
                    <a:gd name="connsiteY84" fmla="*/ 1208723 h 2527935"/>
                    <a:gd name="connsiteX85" fmla="*/ 2243138 w 2855594"/>
                    <a:gd name="connsiteY85" fmla="*/ 931545 h 2527935"/>
                    <a:gd name="connsiteX86" fmla="*/ 1967865 w 2855594"/>
                    <a:gd name="connsiteY86" fmla="*/ 1595438 h 2527935"/>
                    <a:gd name="connsiteX87" fmla="*/ 1977390 w 2855594"/>
                    <a:gd name="connsiteY87" fmla="*/ 1595438 h 2527935"/>
                    <a:gd name="connsiteX88" fmla="*/ 1686878 w 2855594"/>
                    <a:gd name="connsiteY88" fmla="*/ 1648778 h 2527935"/>
                    <a:gd name="connsiteX89" fmla="*/ 1703070 w 2855594"/>
                    <a:gd name="connsiteY89" fmla="*/ 1594485 h 2527935"/>
                    <a:gd name="connsiteX90" fmla="*/ 1967865 w 2855594"/>
                    <a:gd name="connsiteY90" fmla="*/ 1594485 h 2527935"/>
                    <a:gd name="connsiteX91" fmla="*/ 1624965 w 2855594"/>
                    <a:gd name="connsiteY91" fmla="*/ 1547813 h 2527935"/>
                    <a:gd name="connsiteX92" fmla="*/ 1587818 w 2855594"/>
                    <a:gd name="connsiteY92" fmla="*/ 1658303 h 2527935"/>
                    <a:gd name="connsiteX93" fmla="*/ 1270635 w 2855594"/>
                    <a:gd name="connsiteY93" fmla="*/ 1658303 h 2527935"/>
                    <a:gd name="connsiteX94" fmla="*/ 1235393 w 2855594"/>
                    <a:gd name="connsiteY94" fmla="*/ 1570673 h 2527935"/>
                    <a:gd name="connsiteX95" fmla="*/ 1233488 w 2855594"/>
                    <a:gd name="connsiteY95" fmla="*/ 1547813 h 2527935"/>
                    <a:gd name="connsiteX96" fmla="*/ 1233488 w 2855594"/>
                    <a:gd name="connsiteY96" fmla="*/ 1373505 h 2527935"/>
                    <a:gd name="connsiteX97" fmla="*/ 1430655 w 2855594"/>
                    <a:gd name="connsiteY97" fmla="*/ 1434465 h 2527935"/>
                    <a:gd name="connsiteX98" fmla="*/ 1624013 w 2855594"/>
                    <a:gd name="connsiteY98" fmla="*/ 1375410 h 2527935"/>
                    <a:gd name="connsiteX99" fmla="*/ 1624013 w 2855594"/>
                    <a:gd name="connsiteY99" fmla="*/ 1547813 h 2527935"/>
                    <a:gd name="connsiteX100" fmla="*/ 1431608 w 2855594"/>
                    <a:gd name="connsiteY100" fmla="*/ 1352550 h 2527935"/>
                    <a:gd name="connsiteX101" fmla="*/ 1198245 w 2855594"/>
                    <a:gd name="connsiteY101" fmla="*/ 1241108 h 2527935"/>
                    <a:gd name="connsiteX102" fmla="*/ 1083945 w 2855594"/>
                    <a:gd name="connsiteY102" fmla="*/ 1092518 h 2527935"/>
                    <a:gd name="connsiteX103" fmla="*/ 1259205 w 2855594"/>
                    <a:gd name="connsiteY103" fmla="*/ 1092518 h 2527935"/>
                    <a:gd name="connsiteX104" fmla="*/ 1383030 w 2855594"/>
                    <a:gd name="connsiteY104" fmla="*/ 1003935 h 2527935"/>
                    <a:gd name="connsiteX105" fmla="*/ 1389698 w 2855594"/>
                    <a:gd name="connsiteY105" fmla="*/ 984885 h 2527935"/>
                    <a:gd name="connsiteX106" fmla="*/ 1422083 w 2855594"/>
                    <a:gd name="connsiteY106" fmla="*/ 962025 h 2527935"/>
                    <a:gd name="connsiteX107" fmla="*/ 1454468 w 2855594"/>
                    <a:gd name="connsiteY107" fmla="*/ 983933 h 2527935"/>
                    <a:gd name="connsiteX108" fmla="*/ 1463040 w 2855594"/>
                    <a:gd name="connsiteY108" fmla="*/ 1007745 h 2527935"/>
                    <a:gd name="connsiteX109" fmla="*/ 1585913 w 2855594"/>
                    <a:gd name="connsiteY109" fmla="*/ 1092518 h 2527935"/>
                    <a:gd name="connsiteX110" fmla="*/ 1780223 w 2855594"/>
                    <a:gd name="connsiteY110" fmla="*/ 1092518 h 2527935"/>
                    <a:gd name="connsiteX111" fmla="*/ 1431608 w 2855594"/>
                    <a:gd name="connsiteY111" fmla="*/ 1352550 h 2527935"/>
                    <a:gd name="connsiteX112" fmla="*/ 1969770 w 2855594"/>
                    <a:gd name="connsiteY112" fmla="*/ 961073 h 2527935"/>
                    <a:gd name="connsiteX113" fmla="*/ 1914525 w 2855594"/>
                    <a:gd name="connsiteY113" fmla="*/ 1016318 h 2527935"/>
                    <a:gd name="connsiteX114" fmla="*/ 1584960 w 2855594"/>
                    <a:gd name="connsiteY114" fmla="*/ 1016318 h 2527935"/>
                    <a:gd name="connsiteX115" fmla="*/ 1533525 w 2855594"/>
                    <a:gd name="connsiteY115" fmla="*/ 981075 h 2527935"/>
                    <a:gd name="connsiteX116" fmla="*/ 1524000 w 2855594"/>
                    <a:gd name="connsiteY116" fmla="*/ 957263 h 2527935"/>
                    <a:gd name="connsiteX117" fmla="*/ 1421130 w 2855594"/>
                    <a:gd name="connsiteY117" fmla="*/ 886778 h 2527935"/>
                    <a:gd name="connsiteX118" fmla="*/ 1317308 w 2855594"/>
                    <a:gd name="connsiteY118" fmla="*/ 961073 h 2527935"/>
                    <a:gd name="connsiteX119" fmla="*/ 1310640 w 2855594"/>
                    <a:gd name="connsiteY119" fmla="*/ 980123 h 2527935"/>
                    <a:gd name="connsiteX120" fmla="*/ 1258253 w 2855594"/>
                    <a:gd name="connsiteY120" fmla="*/ 1017270 h 2527935"/>
                    <a:gd name="connsiteX121" fmla="*/ 945833 w 2855594"/>
                    <a:gd name="connsiteY121" fmla="*/ 1017270 h 2527935"/>
                    <a:gd name="connsiteX122" fmla="*/ 890588 w 2855594"/>
                    <a:gd name="connsiteY122" fmla="*/ 962025 h 2527935"/>
                    <a:gd name="connsiteX123" fmla="*/ 890588 w 2855594"/>
                    <a:gd name="connsiteY123" fmla="*/ 578168 h 2527935"/>
                    <a:gd name="connsiteX124" fmla="*/ 932498 w 2855594"/>
                    <a:gd name="connsiteY124" fmla="*/ 524828 h 2527935"/>
                    <a:gd name="connsiteX125" fmla="*/ 945833 w 2855594"/>
                    <a:gd name="connsiteY125" fmla="*/ 521970 h 2527935"/>
                    <a:gd name="connsiteX126" fmla="*/ 1914525 w 2855594"/>
                    <a:gd name="connsiteY126" fmla="*/ 521970 h 2527935"/>
                    <a:gd name="connsiteX127" fmla="*/ 1930718 w 2855594"/>
                    <a:gd name="connsiteY127" fmla="*/ 523875 h 2527935"/>
                    <a:gd name="connsiteX128" fmla="*/ 1969770 w 2855594"/>
                    <a:gd name="connsiteY128" fmla="*/ 577215 h 2527935"/>
                    <a:gd name="connsiteX129" fmla="*/ 1969770 w 2855594"/>
                    <a:gd name="connsiteY129" fmla="*/ 961073 h 2527935"/>
                    <a:gd name="connsiteX130" fmla="*/ 1523048 w 2855594"/>
                    <a:gd name="connsiteY130" fmla="*/ 300990 h 2527935"/>
                    <a:gd name="connsiteX131" fmla="*/ 1703070 w 2855594"/>
                    <a:gd name="connsiteY131" fmla="*/ 430530 h 2527935"/>
                    <a:gd name="connsiteX132" fmla="*/ 1719263 w 2855594"/>
                    <a:gd name="connsiteY132" fmla="*/ 445770 h 2527935"/>
                    <a:gd name="connsiteX133" fmla="*/ 1345883 w 2855594"/>
                    <a:gd name="connsiteY133" fmla="*/ 445770 h 2527935"/>
                    <a:gd name="connsiteX134" fmla="*/ 1523048 w 2855594"/>
                    <a:gd name="connsiteY134" fmla="*/ 300990 h 2527935"/>
                    <a:gd name="connsiteX135" fmla="*/ 1886903 w 2855594"/>
                    <a:gd name="connsiteY135" fmla="*/ 445770 h 2527935"/>
                    <a:gd name="connsiteX136" fmla="*/ 1833563 w 2855594"/>
                    <a:gd name="connsiteY136" fmla="*/ 445770 h 2527935"/>
                    <a:gd name="connsiteX137" fmla="*/ 1756410 w 2855594"/>
                    <a:gd name="connsiteY137" fmla="*/ 368618 h 2527935"/>
                    <a:gd name="connsiteX138" fmla="*/ 1569720 w 2855594"/>
                    <a:gd name="connsiteY138" fmla="*/ 233363 h 2527935"/>
                    <a:gd name="connsiteX139" fmla="*/ 1569720 w 2855594"/>
                    <a:gd name="connsiteY139" fmla="*/ 105728 h 2527935"/>
                    <a:gd name="connsiteX140" fmla="*/ 1886903 w 2855594"/>
                    <a:gd name="connsiteY140" fmla="*/ 445770 h 2527935"/>
                    <a:gd name="connsiteX141" fmla="*/ 1431608 w 2855594"/>
                    <a:gd name="connsiteY141" fmla="*/ 81915 h 2527935"/>
                    <a:gd name="connsiteX142" fmla="*/ 1488758 w 2855594"/>
                    <a:gd name="connsiteY142" fmla="*/ 85725 h 2527935"/>
                    <a:gd name="connsiteX143" fmla="*/ 1488758 w 2855594"/>
                    <a:gd name="connsiteY143" fmla="*/ 226695 h 2527935"/>
                    <a:gd name="connsiteX144" fmla="*/ 1229678 w 2855594"/>
                    <a:gd name="connsiteY144" fmla="*/ 445770 h 2527935"/>
                    <a:gd name="connsiteX145" fmla="*/ 975360 w 2855594"/>
                    <a:gd name="connsiteY145" fmla="*/ 445770 h 2527935"/>
                    <a:gd name="connsiteX146" fmla="*/ 1431608 w 2855594"/>
                    <a:gd name="connsiteY146" fmla="*/ 81915 h 2527935"/>
                    <a:gd name="connsiteX147" fmla="*/ 848678 w 2855594"/>
                    <a:gd name="connsiteY147" fmla="*/ 1056323 h 2527935"/>
                    <a:gd name="connsiteX148" fmla="*/ 849630 w 2855594"/>
                    <a:gd name="connsiteY148" fmla="*/ 1049655 h 2527935"/>
                    <a:gd name="connsiteX149" fmla="*/ 946785 w 2855594"/>
                    <a:gd name="connsiteY149" fmla="*/ 1092518 h 2527935"/>
                    <a:gd name="connsiteX150" fmla="*/ 989648 w 2855594"/>
                    <a:gd name="connsiteY150" fmla="*/ 1092518 h 2527935"/>
                    <a:gd name="connsiteX151" fmla="*/ 1098233 w 2855594"/>
                    <a:gd name="connsiteY151" fmla="*/ 1253490 h 2527935"/>
                    <a:gd name="connsiteX152" fmla="*/ 1052513 w 2855594"/>
                    <a:gd name="connsiteY152" fmla="*/ 1259205 h 2527935"/>
                    <a:gd name="connsiteX153" fmla="*/ 848678 w 2855594"/>
                    <a:gd name="connsiteY153" fmla="*/ 1056323 h 2527935"/>
                    <a:gd name="connsiteX154" fmla="*/ 891540 w 2855594"/>
                    <a:gd name="connsiteY154" fmla="*/ 1595438 h 2527935"/>
                    <a:gd name="connsiteX155" fmla="*/ 1157288 w 2855594"/>
                    <a:gd name="connsiteY155" fmla="*/ 1595438 h 2527935"/>
                    <a:gd name="connsiteX156" fmla="*/ 1172528 w 2855594"/>
                    <a:gd name="connsiteY156" fmla="*/ 1649730 h 2527935"/>
                    <a:gd name="connsiteX157" fmla="*/ 880110 w 2855594"/>
                    <a:gd name="connsiteY157" fmla="*/ 1596390 h 2527935"/>
                    <a:gd name="connsiteX158" fmla="*/ 891540 w 2855594"/>
                    <a:gd name="connsiteY158" fmla="*/ 1595438 h 2527935"/>
                    <a:gd name="connsiteX159" fmla="*/ 612458 w 2855594"/>
                    <a:gd name="connsiteY159" fmla="*/ 224790 h 2527935"/>
                    <a:gd name="connsiteX160" fmla="*/ 612458 w 2855594"/>
                    <a:gd name="connsiteY160" fmla="*/ 931545 h 2527935"/>
                    <a:gd name="connsiteX161" fmla="*/ 205740 w 2855594"/>
                    <a:gd name="connsiteY161" fmla="*/ 1209675 h 2527935"/>
                    <a:gd name="connsiteX162" fmla="*/ 76200 w 2855594"/>
                    <a:gd name="connsiteY162" fmla="*/ 872490 h 2527935"/>
                    <a:gd name="connsiteX163" fmla="*/ 612458 w 2855594"/>
                    <a:gd name="connsiteY163" fmla="*/ 224790 h 2527935"/>
                    <a:gd name="connsiteX164" fmla="*/ 934403 w 2855594"/>
                    <a:gd name="connsiteY164" fmla="*/ 1884998 h 2527935"/>
                    <a:gd name="connsiteX165" fmla="*/ 985838 w 2855594"/>
                    <a:gd name="connsiteY165" fmla="*/ 1838325 h 2527935"/>
                    <a:gd name="connsiteX166" fmla="*/ 1869758 w 2855594"/>
                    <a:gd name="connsiteY166" fmla="*/ 1838325 h 2527935"/>
                    <a:gd name="connsiteX167" fmla="*/ 1921193 w 2855594"/>
                    <a:gd name="connsiteY167" fmla="*/ 1884998 h 2527935"/>
                    <a:gd name="connsiteX168" fmla="*/ 934403 w 2855594"/>
                    <a:gd name="connsiteY168" fmla="*/ 1884998 h 2527935"/>
                    <a:gd name="connsiteX169" fmla="*/ 902018 w 2855594"/>
                    <a:gd name="connsiteY169" fmla="*/ 2390775 h 2527935"/>
                    <a:gd name="connsiteX170" fmla="*/ 902018 w 2855594"/>
                    <a:gd name="connsiteY170" fmla="*/ 1925955 h 2527935"/>
                    <a:gd name="connsiteX171" fmla="*/ 1953578 w 2855594"/>
                    <a:gd name="connsiteY171" fmla="*/ 1925955 h 2527935"/>
                    <a:gd name="connsiteX172" fmla="*/ 1953578 w 2855594"/>
                    <a:gd name="connsiteY172" fmla="*/ 2390775 h 2527935"/>
                    <a:gd name="connsiteX173" fmla="*/ 1427798 w 2855594"/>
                    <a:gd name="connsiteY173" fmla="*/ 2453640 h 2527935"/>
                    <a:gd name="connsiteX174" fmla="*/ 902018 w 2855594"/>
                    <a:gd name="connsiteY174" fmla="*/ 2390775 h 2527935"/>
                    <a:gd name="connsiteX175" fmla="*/ 2779395 w 2855594"/>
                    <a:gd name="connsiteY175" fmla="*/ 1660208 h 2527935"/>
                    <a:gd name="connsiteX176" fmla="*/ 1993583 w 2855594"/>
                    <a:gd name="connsiteY176" fmla="*/ 2379345 h 2527935"/>
                    <a:gd name="connsiteX177" fmla="*/ 1993583 w 2855594"/>
                    <a:gd name="connsiteY177" fmla="*/ 1905000 h 2527935"/>
                    <a:gd name="connsiteX178" fmla="*/ 1992630 w 2855594"/>
                    <a:gd name="connsiteY178" fmla="*/ 1901190 h 2527935"/>
                    <a:gd name="connsiteX179" fmla="*/ 1992630 w 2855594"/>
                    <a:gd name="connsiteY179" fmla="*/ 1900238 h 2527935"/>
                    <a:gd name="connsiteX180" fmla="*/ 1986915 w 2855594"/>
                    <a:gd name="connsiteY180" fmla="*/ 1890713 h 2527935"/>
                    <a:gd name="connsiteX181" fmla="*/ 1986915 w 2855594"/>
                    <a:gd name="connsiteY181" fmla="*/ 1890713 h 2527935"/>
                    <a:gd name="connsiteX182" fmla="*/ 1890713 w 2855594"/>
                    <a:gd name="connsiteY182" fmla="*/ 1804035 h 2527935"/>
                    <a:gd name="connsiteX183" fmla="*/ 1877378 w 2855594"/>
                    <a:gd name="connsiteY183" fmla="*/ 1799273 h 2527935"/>
                    <a:gd name="connsiteX184" fmla="*/ 978218 w 2855594"/>
                    <a:gd name="connsiteY184" fmla="*/ 1799273 h 2527935"/>
                    <a:gd name="connsiteX185" fmla="*/ 964883 w 2855594"/>
                    <a:gd name="connsiteY185" fmla="*/ 1804035 h 2527935"/>
                    <a:gd name="connsiteX186" fmla="*/ 868680 w 2855594"/>
                    <a:gd name="connsiteY186" fmla="*/ 1890713 h 2527935"/>
                    <a:gd name="connsiteX187" fmla="*/ 868680 w 2855594"/>
                    <a:gd name="connsiteY187" fmla="*/ 1890713 h 2527935"/>
                    <a:gd name="connsiteX188" fmla="*/ 862965 w 2855594"/>
                    <a:gd name="connsiteY188" fmla="*/ 1900238 h 2527935"/>
                    <a:gd name="connsiteX189" fmla="*/ 862965 w 2855594"/>
                    <a:gd name="connsiteY189" fmla="*/ 1902143 h 2527935"/>
                    <a:gd name="connsiteX190" fmla="*/ 862013 w 2855594"/>
                    <a:gd name="connsiteY190" fmla="*/ 1905953 h 2527935"/>
                    <a:gd name="connsiteX191" fmla="*/ 862013 w 2855594"/>
                    <a:gd name="connsiteY191" fmla="*/ 2380298 h 2527935"/>
                    <a:gd name="connsiteX192" fmla="*/ 76200 w 2855594"/>
                    <a:gd name="connsiteY192" fmla="*/ 1660208 h 2527935"/>
                    <a:gd name="connsiteX193" fmla="*/ 76200 w 2855594"/>
                    <a:gd name="connsiteY193" fmla="*/ 1152525 h 2527935"/>
                    <a:gd name="connsiteX194" fmla="*/ 176213 w 2855594"/>
                    <a:gd name="connsiteY194" fmla="*/ 1291590 h 2527935"/>
                    <a:gd name="connsiteX195" fmla="*/ 752475 w 2855594"/>
                    <a:gd name="connsiteY195" fmla="*/ 1638300 h 2527935"/>
                    <a:gd name="connsiteX196" fmla="*/ 755333 w 2855594"/>
                    <a:gd name="connsiteY196" fmla="*/ 1639253 h 2527935"/>
                    <a:gd name="connsiteX197" fmla="*/ 1243965 w 2855594"/>
                    <a:gd name="connsiteY197" fmla="*/ 1733550 h 2527935"/>
                    <a:gd name="connsiteX198" fmla="*/ 1427798 w 2855594"/>
                    <a:gd name="connsiteY198" fmla="*/ 1741170 h 2527935"/>
                    <a:gd name="connsiteX199" fmla="*/ 1614488 w 2855594"/>
                    <a:gd name="connsiteY199" fmla="*/ 1733550 h 2527935"/>
                    <a:gd name="connsiteX200" fmla="*/ 2104073 w 2855594"/>
                    <a:gd name="connsiteY200" fmla="*/ 1637348 h 2527935"/>
                    <a:gd name="connsiteX201" fmla="*/ 2678430 w 2855594"/>
                    <a:gd name="connsiteY201" fmla="*/ 1291590 h 2527935"/>
                    <a:gd name="connsiteX202" fmla="*/ 2778443 w 2855594"/>
                    <a:gd name="connsiteY202" fmla="*/ 1152525 h 2527935"/>
                    <a:gd name="connsiteX203" fmla="*/ 2778443 w 2855594"/>
                    <a:gd name="connsiteY203" fmla="*/ 1660208 h 252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2855594" h="2527935">
                      <a:moveTo>
                        <a:pt x="2220278" y="133350"/>
                      </a:moveTo>
                      <a:cubicBezTo>
                        <a:pt x="2220278" y="133350"/>
                        <a:pt x="2220278" y="133350"/>
                        <a:pt x="2220278" y="133350"/>
                      </a:cubicBezTo>
                      <a:cubicBezTo>
                        <a:pt x="2219325" y="133350"/>
                        <a:pt x="2219325" y="133350"/>
                        <a:pt x="2218373" y="132398"/>
                      </a:cubicBezTo>
                      <a:cubicBezTo>
                        <a:pt x="2216468" y="131445"/>
                        <a:pt x="2213610" y="131445"/>
                        <a:pt x="2211705" y="131445"/>
                      </a:cubicBezTo>
                      <a:cubicBezTo>
                        <a:pt x="2209800" y="131445"/>
                        <a:pt x="2207895" y="130493"/>
                        <a:pt x="2205038" y="130493"/>
                      </a:cubicBezTo>
                      <a:cubicBezTo>
                        <a:pt x="2205038" y="130493"/>
                        <a:pt x="2204085" y="130493"/>
                        <a:pt x="2204085" y="130493"/>
                      </a:cubicBezTo>
                      <a:cubicBezTo>
                        <a:pt x="2201228" y="130493"/>
                        <a:pt x="2198370" y="131445"/>
                        <a:pt x="2195513" y="132398"/>
                      </a:cubicBezTo>
                      <a:cubicBezTo>
                        <a:pt x="2193608" y="133350"/>
                        <a:pt x="2191703" y="133350"/>
                        <a:pt x="2189798" y="134303"/>
                      </a:cubicBezTo>
                      <a:cubicBezTo>
                        <a:pt x="2187893" y="135255"/>
                        <a:pt x="2185988" y="137160"/>
                        <a:pt x="2184083" y="138113"/>
                      </a:cubicBezTo>
                      <a:cubicBezTo>
                        <a:pt x="2182178" y="140018"/>
                        <a:pt x="2179320" y="140970"/>
                        <a:pt x="2177415" y="142875"/>
                      </a:cubicBezTo>
                      <a:cubicBezTo>
                        <a:pt x="2176463" y="143828"/>
                        <a:pt x="2175510" y="145733"/>
                        <a:pt x="2174558" y="147638"/>
                      </a:cubicBezTo>
                      <a:cubicBezTo>
                        <a:pt x="2172653" y="150495"/>
                        <a:pt x="2170748" y="152400"/>
                        <a:pt x="2169795" y="155258"/>
                      </a:cubicBezTo>
                      <a:cubicBezTo>
                        <a:pt x="2169795" y="155258"/>
                        <a:pt x="2169795" y="155258"/>
                        <a:pt x="2169795" y="156210"/>
                      </a:cubicBezTo>
                      <a:cubicBezTo>
                        <a:pt x="2168843" y="158115"/>
                        <a:pt x="2168843" y="160973"/>
                        <a:pt x="2168843" y="162878"/>
                      </a:cubicBezTo>
                      <a:cubicBezTo>
                        <a:pt x="2168843" y="164783"/>
                        <a:pt x="2167890" y="167640"/>
                        <a:pt x="2167890" y="169545"/>
                      </a:cubicBezTo>
                      <a:lnTo>
                        <a:pt x="2167890" y="958215"/>
                      </a:lnTo>
                      <a:cubicBezTo>
                        <a:pt x="2167890" y="958215"/>
                        <a:pt x="2167890" y="958215"/>
                        <a:pt x="2167890" y="959168"/>
                      </a:cubicBezTo>
                      <a:cubicBezTo>
                        <a:pt x="2167890" y="962025"/>
                        <a:pt x="2168843" y="964883"/>
                        <a:pt x="2169795" y="967740"/>
                      </a:cubicBezTo>
                      <a:cubicBezTo>
                        <a:pt x="2170748" y="969645"/>
                        <a:pt x="2170748" y="971550"/>
                        <a:pt x="2170748" y="973455"/>
                      </a:cubicBezTo>
                      <a:cubicBezTo>
                        <a:pt x="2171700" y="975360"/>
                        <a:pt x="2173605" y="977265"/>
                        <a:pt x="2174558" y="979170"/>
                      </a:cubicBezTo>
                      <a:cubicBezTo>
                        <a:pt x="2175510" y="981075"/>
                        <a:pt x="2177415" y="982980"/>
                        <a:pt x="2178368" y="984885"/>
                      </a:cubicBezTo>
                      <a:cubicBezTo>
                        <a:pt x="2179320" y="985838"/>
                        <a:pt x="2181225" y="986790"/>
                        <a:pt x="2183130" y="987743"/>
                      </a:cubicBezTo>
                      <a:cubicBezTo>
                        <a:pt x="2185988" y="989648"/>
                        <a:pt x="2187893" y="991553"/>
                        <a:pt x="2190750" y="992505"/>
                      </a:cubicBezTo>
                      <a:cubicBezTo>
                        <a:pt x="2190750" y="992505"/>
                        <a:pt x="2190750" y="992505"/>
                        <a:pt x="2191703" y="992505"/>
                      </a:cubicBezTo>
                      <a:cubicBezTo>
                        <a:pt x="2388870" y="1066800"/>
                        <a:pt x="2508885" y="1169670"/>
                        <a:pt x="2598420" y="1265873"/>
                      </a:cubicBezTo>
                      <a:cubicBezTo>
                        <a:pt x="2474595" y="1391603"/>
                        <a:pt x="2297430" y="1494473"/>
                        <a:pt x="2081213" y="1564958"/>
                      </a:cubicBezTo>
                      <a:cubicBezTo>
                        <a:pt x="2075498" y="1566863"/>
                        <a:pt x="2068830" y="1568768"/>
                        <a:pt x="2062163" y="1570673"/>
                      </a:cubicBezTo>
                      <a:cubicBezTo>
                        <a:pt x="2031683" y="1562100"/>
                        <a:pt x="2000250" y="1557338"/>
                        <a:pt x="1966913" y="1557338"/>
                      </a:cubicBezTo>
                      <a:lnTo>
                        <a:pt x="1705928" y="1557338"/>
                      </a:lnTo>
                      <a:cubicBezTo>
                        <a:pt x="1705928" y="1554480"/>
                        <a:pt x="1706880" y="1551623"/>
                        <a:pt x="1706880" y="1547813"/>
                      </a:cubicBezTo>
                      <a:lnTo>
                        <a:pt x="1706880" y="1313498"/>
                      </a:lnTo>
                      <a:cubicBezTo>
                        <a:pt x="1768793" y="1257300"/>
                        <a:pt x="1824990" y="1182053"/>
                        <a:pt x="1872615" y="1092518"/>
                      </a:cubicBezTo>
                      <a:lnTo>
                        <a:pt x="1913573" y="1092518"/>
                      </a:lnTo>
                      <a:cubicBezTo>
                        <a:pt x="1985963" y="1092518"/>
                        <a:pt x="2045018" y="1033463"/>
                        <a:pt x="2045018" y="961073"/>
                      </a:cubicBezTo>
                      <a:lnTo>
                        <a:pt x="2045018" y="577215"/>
                      </a:lnTo>
                      <a:cubicBezTo>
                        <a:pt x="2045018" y="528638"/>
                        <a:pt x="2017395" y="484823"/>
                        <a:pt x="1975485" y="461963"/>
                      </a:cubicBezTo>
                      <a:cubicBezTo>
                        <a:pt x="1918335" y="231458"/>
                        <a:pt x="1747838" y="56198"/>
                        <a:pt x="1536383" y="11430"/>
                      </a:cubicBezTo>
                      <a:cubicBezTo>
                        <a:pt x="1502093" y="3810"/>
                        <a:pt x="1465898" y="0"/>
                        <a:pt x="1429703" y="0"/>
                      </a:cubicBezTo>
                      <a:cubicBezTo>
                        <a:pt x="1175385" y="0"/>
                        <a:pt x="954405" y="188595"/>
                        <a:pt x="885825" y="461010"/>
                      </a:cubicBezTo>
                      <a:cubicBezTo>
                        <a:pt x="842963" y="482918"/>
                        <a:pt x="814388" y="527685"/>
                        <a:pt x="814388" y="577215"/>
                      </a:cubicBezTo>
                      <a:lnTo>
                        <a:pt x="814388" y="897255"/>
                      </a:lnTo>
                      <a:cubicBezTo>
                        <a:pt x="782955" y="943928"/>
                        <a:pt x="766763" y="998220"/>
                        <a:pt x="766763" y="1055370"/>
                      </a:cubicBezTo>
                      <a:cubicBezTo>
                        <a:pt x="766763" y="1213485"/>
                        <a:pt x="894398" y="1341120"/>
                        <a:pt x="1051560" y="1341120"/>
                      </a:cubicBezTo>
                      <a:cubicBezTo>
                        <a:pt x="1085850" y="1341120"/>
                        <a:pt x="1120140" y="1334453"/>
                        <a:pt x="1151573" y="1323023"/>
                      </a:cubicBezTo>
                      <a:lnTo>
                        <a:pt x="1151573" y="1547813"/>
                      </a:lnTo>
                      <a:cubicBezTo>
                        <a:pt x="1151573" y="1550670"/>
                        <a:pt x="1152525" y="1553528"/>
                        <a:pt x="1152525" y="1557338"/>
                      </a:cubicBezTo>
                      <a:lnTo>
                        <a:pt x="891540" y="1557338"/>
                      </a:lnTo>
                      <a:cubicBezTo>
                        <a:pt x="858203" y="1557338"/>
                        <a:pt x="825818" y="1562100"/>
                        <a:pt x="795338" y="1571625"/>
                      </a:cubicBezTo>
                      <a:cubicBezTo>
                        <a:pt x="789623" y="1569720"/>
                        <a:pt x="782955" y="1567815"/>
                        <a:pt x="777240" y="1565910"/>
                      </a:cubicBezTo>
                      <a:cubicBezTo>
                        <a:pt x="776288" y="1565910"/>
                        <a:pt x="775335" y="1564958"/>
                        <a:pt x="774383" y="1564958"/>
                      </a:cubicBezTo>
                      <a:cubicBezTo>
                        <a:pt x="559118" y="1494473"/>
                        <a:pt x="381000" y="1391603"/>
                        <a:pt x="257175" y="1265873"/>
                      </a:cubicBezTo>
                      <a:cubicBezTo>
                        <a:pt x="347663" y="1170623"/>
                        <a:pt x="467678" y="1066800"/>
                        <a:pt x="664845" y="992505"/>
                      </a:cubicBezTo>
                      <a:cubicBezTo>
                        <a:pt x="664845" y="992505"/>
                        <a:pt x="664845" y="992505"/>
                        <a:pt x="665798" y="992505"/>
                      </a:cubicBezTo>
                      <a:cubicBezTo>
                        <a:pt x="668655" y="991553"/>
                        <a:pt x="670560" y="989648"/>
                        <a:pt x="673418" y="987743"/>
                      </a:cubicBezTo>
                      <a:cubicBezTo>
                        <a:pt x="675323" y="986790"/>
                        <a:pt x="677228" y="985838"/>
                        <a:pt x="678180" y="983933"/>
                      </a:cubicBezTo>
                      <a:cubicBezTo>
                        <a:pt x="680085" y="982028"/>
                        <a:pt x="681038" y="980123"/>
                        <a:pt x="681990" y="978218"/>
                      </a:cubicBezTo>
                      <a:cubicBezTo>
                        <a:pt x="682943" y="976313"/>
                        <a:pt x="684848" y="974408"/>
                        <a:pt x="685800" y="972503"/>
                      </a:cubicBezTo>
                      <a:cubicBezTo>
                        <a:pt x="686753" y="970598"/>
                        <a:pt x="686753" y="968693"/>
                        <a:pt x="686753" y="966788"/>
                      </a:cubicBezTo>
                      <a:cubicBezTo>
                        <a:pt x="687705" y="963930"/>
                        <a:pt x="688658" y="961073"/>
                        <a:pt x="688658" y="958215"/>
                      </a:cubicBezTo>
                      <a:cubicBezTo>
                        <a:pt x="688658" y="958215"/>
                        <a:pt x="688658" y="958215"/>
                        <a:pt x="688658" y="957263"/>
                      </a:cubicBezTo>
                      <a:lnTo>
                        <a:pt x="688658" y="168593"/>
                      </a:lnTo>
                      <a:cubicBezTo>
                        <a:pt x="688658" y="165735"/>
                        <a:pt x="687705" y="163830"/>
                        <a:pt x="687705" y="161925"/>
                      </a:cubicBezTo>
                      <a:cubicBezTo>
                        <a:pt x="687705" y="160020"/>
                        <a:pt x="687705" y="157163"/>
                        <a:pt x="686753" y="155258"/>
                      </a:cubicBezTo>
                      <a:cubicBezTo>
                        <a:pt x="686753" y="155258"/>
                        <a:pt x="686753" y="155258"/>
                        <a:pt x="686753" y="154305"/>
                      </a:cubicBezTo>
                      <a:cubicBezTo>
                        <a:pt x="685800" y="151448"/>
                        <a:pt x="683895" y="149543"/>
                        <a:pt x="681990" y="146685"/>
                      </a:cubicBezTo>
                      <a:cubicBezTo>
                        <a:pt x="681038" y="144780"/>
                        <a:pt x="680085" y="142875"/>
                        <a:pt x="679133" y="141923"/>
                      </a:cubicBezTo>
                      <a:cubicBezTo>
                        <a:pt x="677228" y="140018"/>
                        <a:pt x="675323" y="139065"/>
                        <a:pt x="672465" y="137160"/>
                      </a:cubicBezTo>
                      <a:cubicBezTo>
                        <a:pt x="670560" y="136208"/>
                        <a:pt x="668655" y="134303"/>
                        <a:pt x="666750" y="133350"/>
                      </a:cubicBezTo>
                      <a:cubicBezTo>
                        <a:pt x="664845" y="132398"/>
                        <a:pt x="662940" y="132398"/>
                        <a:pt x="660083" y="131445"/>
                      </a:cubicBezTo>
                      <a:cubicBezTo>
                        <a:pt x="657225" y="130493"/>
                        <a:pt x="654368" y="129540"/>
                        <a:pt x="651510" y="129540"/>
                      </a:cubicBezTo>
                      <a:cubicBezTo>
                        <a:pt x="651510" y="129540"/>
                        <a:pt x="650558" y="129540"/>
                        <a:pt x="650558" y="129540"/>
                      </a:cubicBezTo>
                      <a:cubicBezTo>
                        <a:pt x="647700" y="129540"/>
                        <a:pt x="645795" y="130493"/>
                        <a:pt x="643890" y="130493"/>
                      </a:cubicBezTo>
                      <a:cubicBezTo>
                        <a:pt x="641985" y="130493"/>
                        <a:pt x="640080" y="130493"/>
                        <a:pt x="637223" y="131445"/>
                      </a:cubicBezTo>
                      <a:cubicBezTo>
                        <a:pt x="637223" y="131445"/>
                        <a:pt x="636270" y="131445"/>
                        <a:pt x="636270" y="132398"/>
                      </a:cubicBezTo>
                      <a:cubicBezTo>
                        <a:pt x="636270" y="132398"/>
                        <a:pt x="636270" y="132398"/>
                        <a:pt x="636270" y="132398"/>
                      </a:cubicBezTo>
                      <a:cubicBezTo>
                        <a:pt x="232410" y="284798"/>
                        <a:pt x="0" y="553403"/>
                        <a:pt x="0" y="870585"/>
                      </a:cubicBezTo>
                      <a:lnTo>
                        <a:pt x="0" y="1659255"/>
                      </a:lnTo>
                      <a:cubicBezTo>
                        <a:pt x="0" y="2138363"/>
                        <a:pt x="640080" y="2527935"/>
                        <a:pt x="1427798" y="2527935"/>
                      </a:cubicBezTo>
                      <a:cubicBezTo>
                        <a:pt x="2215515" y="2527935"/>
                        <a:pt x="2855595" y="2138363"/>
                        <a:pt x="2855595" y="1659255"/>
                      </a:cubicBezTo>
                      <a:lnTo>
                        <a:pt x="2855595" y="871538"/>
                      </a:lnTo>
                      <a:cubicBezTo>
                        <a:pt x="2855595" y="554355"/>
                        <a:pt x="2624138" y="285750"/>
                        <a:pt x="2220278" y="133350"/>
                      </a:cubicBezTo>
                      <a:close/>
                      <a:moveTo>
                        <a:pt x="2243138" y="931545"/>
                      </a:moveTo>
                      <a:lnTo>
                        <a:pt x="2243138" y="224790"/>
                      </a:lnTo>
                      <a:cubicBezTo>
                        <a:pt x="2584133" y="367665"/>
                        <a:pt x="2779395" y="601028"/>
                        <a:pt x="2779395" y="871538"/>
                      </a:cubicBezTo>
                      <a:cubicBezTo>
                        <a:pt x="2779395" y="987743"/>
                        <a:pt x="2734628" y="1103948"/>
                        <a:pt x="2649855" y="1208723"/>
                      </a:cubicBezTo>
                      <a:cubicBezTo>
                        <a:pt x="2526030" y="1080135"/>
                        <a:pt x="2401253" y="994410"/>
                        <a:pt x="2243138" y="931545"/>
                      </a:cubicBezTo>
                      <a:close/>
                      <a:moveTo>
                        <a:pt x="1967865" y="1595438"/>
                      </a:moveTo>
                      <a:cubicBezTo>
                        <a:pt x="1970723" y="1595438"/>
                        <a:pt x="1973580" y="1595438"/>
                        <a:pt x="1977390" y="1595438"/>
                      </a:cubicBezTo>
                      <a:cubicBezTo>
                        <a:pt x="1884998" y="1620203"/>
                        <a:pt x="1787843" y="1637348"/>
                        <a:pt x="1686878" y="1648778"/>
                      </a:cubicBezTo>
                      <a:cubicBezTo>
                        <a:pt x="1693545" y="1631633"/>
                        <a:pt x="1699260" y="1613535"/>
                        <a:pt x="1703070" y="1594485"/>
                      </a:cubicBezTo>
                      <a:lnTo>
                        <a:pt x="1967865" y="1594485"/>
                      </a:lnTo>
                      <a:close/>
                      <a:moveTo>
                        <a:pt x="1624965" y="1547813"/>
                      </a:moveTo>
                      <a:cubicBezTo>
                        <a:pt x="1624965" y="1587818"/>
                        <a:pt x="1611630" y="1626870"/>
                        <a:pt x="1587818" y="1658303"/>
                      </a:cubicBezTo>
                      <a:cubicBezTo>
                        <a:pt x="1487805" y="1665923"/>
                        <a:pt x="1375410" y="1665923"/>
                        <a:pt x="1270635" y="1658303"/>
                      </a:cubicBezTo>
                      <a:cubicBezTo>
                        <a:pt x="1251585" y="1632585"/>
                        <a:pt x="1239203" y="1602105"/>
                        <a:pt x="1235393" y="1570673"/>
                      </a:cubicBezTo>
                      <a:cubicBezTo>
                        <a:pt x="1234440" y="1563053"/>
                        <a:pt x="1233488" y="1555433"/>
                        <a:pt x="1233488" y="1547813"/>
                      </a:cubicBezTo>
                      <a:lnTo>
                        <a:pt x="1233488" y="1373505"/>
                      </a:lnTo>
                      <a:cubicBezTo>
                        <a:pt x="1297305" y="1413510"/>
                        <a:pt x="1363980" y="1434465"/>
                        <a:pt x="1430655" y="1434465"/>
                      </a:cubicBezTo>
                      <a:cubicBezTo>
                        <a:pt x="1496378" y="1434465"/>
                        <a:pt x="1562100" y="1413510"/>
                        <a:pt x="1624013" y="1375410"/>
                      </a:cubicBezTo>
                      <a:lnTo>
                        <a:pt x="1624013" y="1547813"/>
                      </a:lnTo>
                      <a:close/>
                      <a:moveTo>
                        <a:pt x="1431608" y="1352550"/>
                      </a:moveTo>
                      <a:cubicBezTo>
                        <a:pt x="1353503" y="1352550"/>
                        <a:pt x="1272540" y="1314450"/>
                        <a:pt x="1198245" y="1241108"/>
                      </a:cubicBezTo>
                      <a:cubicBezTo>
                        <a:pt x="1156335" y="1201103"/>
                        <a:pt x="1118235" y="1149668"/>
                        <a:pt x="1083945" y="1092518"/>
                      </a:cubicBezTo>
                      <a:lnTo>
                        <a:pt x="1259205" y="1092518"/>
                      </a:lnTo>
                      <a:cubicBezTo>
                        <a:pt x="1315403" y="1092518"/>
                        <a:pt x="1364933" y="1057275"/>
                        <a:pt x="1383030" y="1003935"/>
                      </a:cubicBezTo>
                      <a:lnTo>
                        <a:pt x="1389698" y="984885"/>
                      </a:lnTo>
                      <a:cubicBezTo>
                        <a:pt x="1394460" y="971550"/>
                        <a:pt x="1407795" y="962025"/>
                        <a:pt x="1422083" y="962025"/>
                      </a:cubicBezTo>
                      <a:cubicBezTo>
                        <a:pt x="1436370" y="962025"/>
                        <a:pt x="1448753" y="970598"/>
                        <a:pt x="1454468" y="983933"/>
                      </a:cubicBezTo>
                      <a:lnTo>
                        <a:pt x="1463040" y="1007745"/>
                      </a:lnTo>
                      <a:cubicBezTo>
                        <a:pt x="1482090" y="1058228"/>
                        <a:pt x="1531620" y="1092518"/>
                        <a:pt x="1585913" y="1092518"/>
                      </a:cubicBezTo>
                      <a:lnTo>
                        <a:pt x="1780223" y="1092518"/>
                      </a:lnTo>
                      <a:cubicBezTo>
                        <a:pt x="1682115" y="1256348"/>
                        <a:pt x="1554480" y="1352550"/>
                        <a:pt x="1431608" y="1352550"/>
                      </a:cubicBezTo>
                      <a:close/>
                      <a:moveTo>
                        <a:pt x="1969770" y="961073"/>
                      </a:moveTo>
                      <a:cubicBezTo>
                        <a:pt x="1969770" y="991553"/>
                        <a:pt x="1945005" y="1016318"/>
                        <a:pt x="1914525" y="1016318"/>
                      </a:cubicBezTo>
                      <a:lnTo>
                        <a:pt x="1584960" y="1016318"/>
                      </a:lnTo>
                      <a:cubicBezTo>
                        <a:pt x="1562100" y="1016318"/>
                        <a:pt x="1542098" y="1002030"/>
                        <a:pt x="1533525" y="981075"/>
                      </a:cubicBezTo>
                      <a:lnTo>
                        <a:pt x="1524000" y="957263"/>
                      </a:lnTo>
                      <a:cubicBezTo>
                        <a:pt x="1506855" y="914400"/>
                        <a:pt x="1466850" y="886778"/>
                        <a:pt x="1421130" y="886778"/>
                      </a:cubicBezTo>
                      <a:cubicBezTo>
                        <a:pt x="1374458" y="886778"/>
                        <a:pt x="1332548" y="916305"/>
                        <a:pt x="1317308" y="961073"/>
                      </a:cubicBezTo>
                      <a:lnTo>
                        <a:pt x="1310640" y="980123"/>
                      </a:lnTo>
                      <a:cubicBezTo>
                        <a:pt x="1303020" y="1002030"/>
                        <a:pt x="1282065" y="1017270"/>
                        <a:pt x="1258253" y="1017270"/>
                      </a:cubicBezTo>
                      <a:lnTo>
                        <a:pt x="945833" y="1017270"/>
                      </a:lnTo>
                      <a:cubicBezTo>
                        <a:pt x="915353" y="1017270"/>
                        <a:pt x="890588" y="992505"/>
                        <a:pt x="890588" y="962025"/>
                      </a:cubicBezTo>
                      <a:lnTo>
                        <a:pt x="890588" y="578168"/>
                      </a:lnTo>
                      <a:cubicBezTo>
                        <a:pt x="890588" y="553403"/>
                        <a:pt x="907733" y="531495"/>
                        <a:pt x="932498" y="524828"/>
                      </a:cubicBezTo>
                      <a:cubicBezTo>
                        <a:pt x="936308" y="522923"/>
                        <a:pt x="941070" y="521970"/>
                        <a:pt x="945833" y="521970"/>
                      </a:cubicBezTo>
                      <a:lnTo>
                        <a:pt x="1914525" y="521970"/>
                      </a:lnTo>
                      <a:cubicBezTo>
                        <a:pt x="1919288" y="521970"/>
                        <a:pt x="1925003" y="522923"/>
                        <a:pt x="1930718" y="523875"/>
                      </a:cubicBezTo>
                      <a:cubicBezTo>
                        <a:pt x="1953578" y="530543"/>
                        <a:pt x="1969770" y="552450"/>
                        <a:pt x="1969770" y="577215"/>
                      </a:cubicBezTo>
                      <a:lnTo>
                        <a:pt x="1969770" y="961073"/>
                      </a:lnTo>
                      <a:close/>
                      <a:moveTo>
                        <a:pt x="1523048" y="300990"/>
                      </a:moveTo>
                      <a:cubicBezTo>
                        <a:pt x="1551623" y="317183"/>
                        <a:pt x="1626870" y="362903"/>
                        <a:pt x="1703070" y="430530"/>
                      </a:cubicBezTo>
                      <a:cubicBezTo>
                        <a:pt x="1708785" y="435293"/>
                        <a:pt x="1714500" y="441008"/>
                        <a:pt x="1719263" y="445770"/>
                      </a:cubicBezTo>
                      <a:lnTo>
                        <a:pt x="1345883" y="445770"/>
                      </a:lnTo>
                      <a:cubicBezTo>
                        <a:pt x="1446848" y="349568"/>
                        <a:pt x="1502093" y="310515"/>
                        <a:pt x="1523048" y="300990"/>
                      </a:cubicBezTo>
                      <a:close/>
                      <a:moveTo>
                        <a:pt x="1886903" y="445770"/>
                      </a:moveTo>
                      <a:lnTo>
                        <a:pt x="1833563" y="445770"/>
                      </a:lnTo>
                      <a:cubicBezTo>
                        <a:pt x="1808798" y="418148"/>
                        <a:pt x="1783080" y="391478"/>
                        <a:pt x="1756410" y="368618"/>
                      </a:cubicBezTo>
                      <a:cubicBezTo>
                        <a:pt x="1680210" y="300038"/>
                        <a:pt x="1604963" y="253365"/>
                        <a:pt x="1569720" y="233363"/>
                      </a:cubicBezTo>
                      <a:lnTo>
                        <a:pt x="1569720" y="105728"/>
                      </a:lnTo>
                      <a:cubicBezTo>
                        <a:pt x="1717358" y="155258"/>
                        <a:pt x="1835468" y="281940"/>
                        <a:pt x="1886903" y="445770"/>
                      </a:cubicBezTo>
                      <a:close/>
                      <a:moveTo>
                        <a:pt x="1431608" y="81915"/>
                      </a:moveTo>
                      <a:cubicBezTo>
                        <a:pt x="1450658" y="81915"/>
                        <a:pt x="1469708" y="83820"/>
                        <a:pt x="1488758" y="85725"/>
                      </a:cubicBezTo>
                      <a:lnTo>
                        <a:pt x="1488758" y="226695"/>
                      </a:lnTo>
                      <a:cubicBezTo>
                        <a:pt x="1449705" y="245745"/>
                        <a:pt x="1376363" y="298133"/>
                        <a:pt x="1229678" y="445770"/>
                      </a:cubicBezTo>
                      <a:lnTo>
                        <a:pt x="975360" y="445770"/>
                      </a:lnTo>
                      <a:cubicBezTo>
                        <a:pt x="1042988" y="229553"/>
                        <a:pt x="1223963" y="81915"/>
                        <a:pt x="1431608" y="81915"/>
                      </a:cubicBezTo>
                      <a:close/>
                      <a:moveTo>
                        <a:pt x="848678" y="1056323"/>
                      </a:moveTo>
                      <a:cubicBezTo>
                        <a:pt x="848678" y="1054418"/>
                        <a:pt x="848678" y="1051560"/>
                        <a:pt x="849630" y="1049655"/>
                      </a:cubicBezTo>
                      <a:cubicBezTo>
                        <a:pt x="873443" y="1076325"/>
                        <a:pt x="907733" y="1092518"/>
                        <a:pt x="946785" y="1092518"/>
                      </a:cubicBezTo>
                      <a:lnTo>
                        <a:pt x="989648" y="1092518"/>
                      </a:lnTo>
                      <a:cubicBezTo>
                        <a:pt x="1021080" y="1152525"/>
                        <a:pt x="1058228" y="1206818"/>
                        <a:pt x="1098233" y="1253490"/>
                      </a:cubicBezTo>
                      <a:cubicBezTo>
                        <a:pt x="1082993" y="1257300"/>
                        <a:pt x="1067753" y="1259205"/>
                        <a:pt x="1052513" y="1259205"/>
                      </a:cubicBezTo>
                      <a:cubicBezTo>
                        <a:pt x="940118" y="1259205"/>
                        <a:pt x="848678" y="1167765"/>
                        <a:pt x="848678" y="1056323"/>
                      </a:cubicBezTo>
                      <a:close/>
                      <a:moveTo>
                        <a:pt x="891540" y="1595438"/>
                      </a:moveTo>
                      <a:lnTo>
                        <a:pt x="1157288" y="1595438"/>
                      </a:lnTo>
                      <a:cubicBezTo>
                        <a:pt x="1160145" y="1614488"/>
                        <a:pt x="1165860" y="1632585"/>
                        <a:pt x="1172528" y="1649730"/>
                      </a:cubicBezTo>
                      <a:cubicBezTo>
                        <a:pt x="1071563" y="1638300"/>
                        <a:pt x="973455" y="1620203"/>
                        <a:pt x="880110" y="1596390"/>
                      </a:cubicBezTo>
                      <a:cubicBezTo>
                        <a:pt x="883920" y="1595438"/>
                        <a:pt x="887730" y="1595438"/>
                        <a:pt x="891540" y="1595438"/>
                      </a:cubicBezTo>
                      <a:close/>
                      <a:moveTo>
                        <a:pt x="612458" y="224790"/>
                      </a:moveTo>
                      <a:lnTo>
                        <a:pt x="612458" y="931545"/>
                      </a:lnTo>
                      <a:cubicBezTo>
                        <a:pt x="454343" y="994410"/>
                        <a:pt x="329565" y="1080135"/>
                        <a:pt x="205740" y="1209675"/>
                      </a:cubicBezTo>
                      <a:cubicBezTo>
                        <a:pt x="120968" y="1104900"/>
                        <a:pt x="76200" y="988695"/>
                        <a:pt x="76200" y="872490"/>
                      </a:cubicBezTo>
                      <a:cubicBezTo>
                        <a:pt x="76200" y="601028"/>
                        <a:pt x="271463" y="367665"/>
                        <a:pt x="612458" y="224790"/>
                      </a:cubicBezTo>
                      <a:close/>
                      <a:moveTo>
                        <a:pt x="934403" y="1884998"/>
                      </a:moveTo>
                      <a:lnTo>
                        <a:pt x="985838" y="1838325"/>
                      </a:lnTo>
                      <a:lnTo>
                        <a:pt x="1869758" y="1838325"/>
                      </a:lnTo>
                      <a:lnTo>
                        <a:pt x="1921193" y="1884998"/>
                      </a:lnTo>
                      <a:lnTo>
                        <a:pt x="934403" y="1884998"/>
                      </a:lnTo>
                      <a:close/>
                      <a:moveTo>
                        <a:pt x="902018" y="2390775"/>
                      </a:moveTo>
                      <a:lnTo>
                        <a:pt x="902018" y="1925955"/>
                      </a:lnTo>
                      <a:lnTo>
                        <a:pt x="1953578" y="1925955"/>
                      </a:lnTo>
                      <a:lnTo>
                        <a:pt x="1953578" y="2390775"/>
                      </a:lnTo>
                      <a:cubicBezTo>
                        <a:pt x="1791653" y="2430780"/>
                        <a:pt x="1614488" y="2453640"/>
                        <a:pt x="1427798" y="2453640"/>
                      </a:cubicBezTo>
                      <a:cubicBezTo>
                        <a:pt x="1241108" y="2452688"/>
                        <a:pt x="1063943" y="2430780"/>
                        <a:pt x="902018" y="2390775"/>
                      </a:cubicBezTo>
                      <a:close/>
                      <a:moveTo>
                        <a:pt x="2779395" y="1660208"/>
                      </a:moveTo>
                      <a:cubicBezTo>
                        <a:pt x="2779395" y="1978343"/>
                        <a:pt x="2457450" y="2253615"/>
                        <a:pt x="1993583" y="2379345"/>
                      </a:cubicBezTo>
                      <a:lnTo>
                        <a:pt x="1993583" y="1905000"/>
                      </a:lnTo>
                      <a:cubicBezTo>
                        <a:pt x="1993583" y="1904048"/>
                        <a:pt x="1992630" y="1902143"/>
                        <a:pt x="1992630" y="1901190"/>
                      </a:cubicBezTo>
                      <a:cubicBezTo>
                        <a:pt x="1992630" y="1901190"/>
                        <a:pt x="1992630" y="1900238"/>
                        <a:pt x="1992630" y="1900238"/>
                      </a:cubicBezTo>
                      <a:cubicBezTo>
                        <a:pt x="1991678" y="1896428"/>
                        <a:pt x="1989773" y="1893570"/>
                        <a:pt x="1986915" y="1890713"/>
                      </a:cubicBezTo>
                      <a:cubicBezTo>
                        <a:pt x="1986915" y="1890713"/>
                        <a:pt x="1986915" y="1890713"/>
                        <a:pt x="1986915" y="1890713"/>
                      </a:cubicBezTo>
                      <a:lnTo>
                        <a:pt x="1890713" y="1804035"/>
                      </a:lnTo>
                      <a:cubicBezTo>
                        <a:pt x="1886903" y="1801178"/>
                        <a:pt x="1882140" y="1799273"/>
                        <a:pt x="1877378" y="1799273"/>
                      </a:cubicBezTo>
                      <a:lnTo>
                        <a:pt x="978218" y="1799273"/>
                      </a:lnTo>
                      <a:cubicBezTo>
                        <a:pt x="973455" y="1799273"/>
                        <a:pt x="968693" y="1801178"/>
                        <a:pt x="964883" y="1804035"/>
                      </a:cubicBezTo>
                      <a:lnTo>
                        <a:pt x="868680" y="1890713"/>
                      </a:lnTo>
                      <a:cubicBezTo>
                        <a:pt x="868680" y="1890713"/>
                        <a:pt x="868680" y="1890713"/>
                        <a:pt x="868680" y="1890713"/>
                      </a:cubicBezTo>
                      <a:cubicBezTo>
                        <a:pt x="865823" y="1893570"/>
                        <a:pt x="863918" y="1896428"/>
                        <a:pt x="862965" y="1900238"/>
                      </a:cubicBezTo>
                      <a:cubicBezTo>
                        <a:pt x="862965" y="1901190"/>
                        <a:pt x="862965" y="1901190"/>
                        <a:pt x="862965" y="1902143"/>
                      </a:cubicBezTo>
                      <a:cubicBezTo>
                        <a:pt x="862965" y="1903095"/>
                        <a:pt x="862013" y="1904048"/>
                        <a:pt x="862013" y="1905953"/>
                      </a:cubicBezTo>
                      <a:lnTo>
                        <a:pt x="862013" y="2380298"/>
                      </a:lnTo>
                      <a:cubicBezTo>
                        <a:pt x="399098" y="2253615"/>
                        <a:pt x="76200" y="1979295"/>
                        <a:pt x="76200" y="1660208"/>
                      </a:cubicBezTo>
                      <a:lnTo>
                        <a:pt x="76200" y="1152525"/>
                      </a:lnTo>
                      <a:cubicBezTo>
                        <a:pt x="102870" y="1200150"/>
                        <a:pt x="136208" y="1246823"/>
                        <a:pt x="176213" y="1291590"/>
                      </a:cubicBezTo>
                      <a:cubicBezTo>
                        <a:pt x="309563" y="1439228"/>
                        <a:pt x="508635" y="1559243"/>
                        <a:pt x="752475" y="1638300"/>
                      </a:cubicBezTo>
                      <a:cubicBezTo>
                        <a:pt x="753428" y="1638300"/>
                        <a:pt x="754380" y="1639253"/>
                        <a:pt x="755333" y="1639253"/>
                      </a:cubicBezTo>
                      <a:cubicBezTo>
                        <a:pt x="907733" y="1688783"/>
                        <a:pt x="1071563" y="1720215"/>
                        <a:pt x="1243965" y="1733550"/>
                      </a:cubicBezTo>
                      <a:cubicBezTo>
                        <a:pt x="1303973" y="1738313"/>
                        <a:pt x="1365885" y="1741170"/>
                        <a:pt x="1427798" y="1741170"/>
                      </a:cubicBezTo>
                      <a:cubicBezTo>
                        <a:pt x="1492568" y="1741170"/>
                        <a:pt x="1555433" y="1738313"/>
                        <a:pt x="1614488" y="1733550"/>
                      </a:cubicBezTo>
                      <a:cubicBezTo>
                        <a:pt x="1787843" y="1720215"/>
                        <a:pt x="1952625" y="1687830"/>
                        <a:pt x="2104073" y="1637348"/>
                      </a:cubicBezTo>
                      <a:cubicBezTo>
                        <a:pt x="2346960" y="1558290"/>
                        <a:pt x="2546033" y="1438275"/>
                        <a:pt x="2678430" y="1291590"/>
                      </a:cubicBezTo>
                      <a:cubicBezTo>
                        <a:pt x="2718435" y="1246823"/>
                        <a:pt x="2751773" y="1200150"/>
                        <a:pt x="2778443" y="1152525"/>
                      </a:cubicBezTo>
                      <a:lnTo>
                        <a:pt x="2778443" y="1660208"/>
                      </a:lnTo>
                      <a:close/>
                    </a:path>
                  </a:pathLst>
                </a:custGeom>
                <a:grpFill/>
                <a:ln w="9525" cap="flat">
                  <a:noFill/>
                  <a:prstDash val="solid"/>
                  <a:miter/>
                </a:ln>
              </p:spPr>
              <p:txBody>
                <a:bodyPr rtlCol="0" anchor="ctr"/>
                <a:lstStyle/>
                <a:p>
                  <a:pPr rtl="0"/>
                  <a:endParaRPr lang="en-US" dirty="0">
                    <a:ea typeface="Meiryo" panose="020B0604030504040204" pitchFamily="34" charset="-128"/>
                  </a:endParaRPr>
                </a:p>
              </p:txBody>
            </p:sp>
            <p:sp>
              <p:nvSpPr>
                <p:cNvPr id="96" name="Freeform 978">
                  <a:extLst>
                    <a:ext uri="{FF2B5EF4-FFF2-40B4-BE49-F238E27FC236}">
                      <a16:creationId xmlns:a16="http://schemas.microsoft.com/office/drawing/2014/main" id="{390B35CD-61B6-13EF-E7A2-975BC7B83677}"/>
                    </a:ext>
                  </a:extLst>
                </p:cNvPr>
                <p:cNvSpPr/>
                <p:nvPr/>
              </p:nvSpPr>
              <p:spPr>
                <a:xfrm>
                  <a:off x="7300364" y="4113034"/>
                  <a:ext cx="280243" cy="180129"/>
                </a:xfrm>
                <a:custGeom>
                  <a:avLst/>
                  <a:gdLst>
                    <a:gd name="connsiteX0" fmla="*/ 239167 w 280243"/>
                    <a:gd name="connsiteY0" fmla="*/ 59161 h 180129"/>
                    <a:gd name="connsiteX1" fmla="*/ 142012 w 280243"/>
                    <a:gd name="connsiteY1" fmla="*/ 106 h 180129"/>
                    <a:gd name="connsiteX2" fmla="*/ 63907 w 280243"/>
                    <a:gd name="connsiteY2" fmla="*/ 45826 h 180129"/>
                    <a:gd name="connsiteX3" fmla="*/ 19140 w 280243"/>
                    <a:gd name="connsiteY3" fmla="*/ 67734 h 180129"/>
                    <a:gd name="connsiteX4" fmla="*/ 90 w 280243"/>
                    <a:gd name="connsiteY4" fmla="*/ 117264 h 180129"/>
                    <a:gd name="connsiteX5" fmla="*/ 22949 w 280243"/>
                    <a:gd name="connsiteY5" fmla="*/ 162031 h 180129"/>
                    <a:gd name="connsiteX6" fmla="*/ 73432 w 280243"/>
                    <a:gd name="connsiteY6" fmla="*/ 180129 h 180129"/>
                    <a:gd name="connsiteX7" fmla="*/ 79147 w 280243"/>
                    <a:gd name="connsiteY7" fmla="*/ 180129 h 180129"/>
                    <a:gd name="connsiteX8" fmla="*/ 111532 w 280243"/>
                    <a:gd name="connsiteY8" fmla="*/ 170604 h 180129"/>
                    <a:gd name="connsiteX9" fmla="*/ 154395 w 280243"/>
                    <a:gd name="connsiteY9" fmla="*/ 177272 h 180129"/>
                    <a:gd name="connsiteX10" fmla="*/ 188684 w 280243"/>
                    <a:gd name="connsiteY10" fmla="*/ 168699 h 180129"/>
                    <a:gd name="connsiteX11" fmla="*/ 220117 w 280243"/>
                    <a:gd name="connsiteY11" fmla="*/ 174414 h 180129"/>
                    <a:gd name="connsiteX12" fmla="*/ 265837 w 280243"/>
                    <a:gd name="connsiteY12" fmla="*/ 152506 h 180129"/>
                    <a:gd name="connsiteX13" fmla="*/ 280124 w 280243"/>
                    <a:gd name="connsiteY13" fmla="*/ 110597 h 180129"/>
                    <a:gd name="connsiteX14" fmla="*/ 239167 w 280243"/>
                    <a:gd name="connsiteY14" fmla="*/ 59161 h 180129"/>
                    <a:gd name="connsiteX15" fmla="*/ 250597 w 280243"/>
                    <a:gd name="connsiteY15" fmla="*/ 112502 h 180129"/>
                    <a:gd name="connsiteX16" fmla="*/ 242977 w 280243"/>
                    <a:gd name="connsiteY16" fmla="*/ 133456 h 180129"/>
                    <a:gd name="connsiteX17" fmla="*/ 216307 w 280243"/>
                    <a:gd name="connsiteY17" fmla="*/ 145839 h 180129"/>
                    <a:gd name="connsiteX18" fmla="*/ 194399 w 280243"/>
                    <a:gd name="connsiteY18" fmla="*/ 141077 h 180129"/>
                    <a:gd name="connsiteX19" fmla="*/ 181065 w 280243"/>
                    <a:gd name="connsiteY19" fmla="*/ 141077 h 180129"/>
                    <a:gd name="connsiteX20" fmla="*/ 151537 w 280243"/>
                    <a:gd name="connsiteY20" fmla="*/ 149649 h 180129"/>
                    <a:gd name="connsiteX21" fmla="*/ 115342 w 280243"/>
                    <a:gd name="connsiteY21" fmla="*/ 142981 h 180129"/>
                    <a:gd name="connsiteX22" fmla="*/ 101054 w 280243"/>
                    <a:gd name="connsiteY22" fmla="*/ 143934 h 180129"/>
                    <a:gd name="connsiteX23" fmla="*/ 76290 w 280243"/>
                    <a:gd name="connsiteY23" fmla="*/ 152506 h 180129"/>
                    <a:gd name="connsiteX24" fmla="*/ 41999 w 280243"/>
                    <a:gd name="connsiteY24" fmla="*/ 141077 h 180129"/>
                    <a:gd name="connsiteX25" fmla="*/ 29617 w 280243"/>
                    <a:gd name="connsiteY25" fmla="*/ 116311 h 180129"/>
                    <a:gd name="connsiteX26" fmla="*/ 40095 w 280243"/>
                    <a:gd name="connsiteY26" fmla="*/ 88689 h 180129"/>
                    <a:gd name="connsiteX27" fmla="*/ 71527 w 280243"/>
                    <a:gd name="connsiteY27" fmla="*/ 74402 h 180129"/>
                    <a:gd name="connsiteX28" fmla="*/ 85815 w 280243"/>
                    <a:gd name="connsiteY28" fmla="*/ 66781 h 180129"/>
                    <a:gd name="connsiteX29" fmla="*/ 143917 w 280243"/>
                    <a:gd name="connsiteY29" fmla="*/ 29634 h 180129"/>
                    <a:gd name="connsiteX30" fmla="*/ 214402 w 280243"/>
                    <a:gd name="connsiteY30" fmla="*/ 75354 h 180129"/>
                    <a:gd name="connsiteX31" fmla="*/ 224879 w 280243"/>
                    <a:gd name="connsiteY31" fmla="*/ 85831 h 180129"/>
                    <a:gd name="connsiteX32" fmla="*/ 250597 w 280243"/>
                    <a:gd name="connsiteY32" fmla="*/ 112502 h 180129"/>
                    <a:gd name="connsiteX33" fmla="*/ 250597 w 280243"/>
                    <a:gd name="connsiteY33" fmla="*/ 112502 h 180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0243" h="180129">
                      <a:moveTo>
                        <a:pt x="239167" y="59161"/>
                      </a:moveTo>
                      <a:cubicBezTo>
                        <a:pt x="224879" y="22014"/>
                        <a:pt x="186779" y="-1799"/>
                        <a:pt x="142012" y="106"/>
                      </a:cubicBezTo>
                      <a:cubicBezTo>
                        <a:pt x="108674" y="2012"/>
                        <a:pt x="80099" y="19156"/>
                        <a:pt x="63907" y="45826"/>
                      </a:cubicBezTo>
                      <a:cubicBezTo>
                        <a:pt x="46762" y="47731"/>
                        <a:pt x="30570" y="56304"/>
                        <a:pt x="19140" y="67734"/>
                      </a:cubicBezTo>
                      <a:cubicBezTo>
                        <a:pt x="5804" y="81069"/>
                        <a:pt x="-863" y="99167"/>
                        <a:pt x="90" y="117264"/>
                      </a:cubicBezTo>
                      <a:cubicBezTo>
                        <a:pt x="1042" y="134409"/>
                        <a:pt x="9615" y="149649"/>
                        <a:pt x="22949" y="162031"/>
                      </a:cubicBezTo>
                      <a:cubicBezTo>
                        <a:pt x="36284" y="173461"/>
                        <a:pt x="54382" y="180129"/>
                        <a:pt x="73432" y="180129"/>
                      </a:cubicBezTo>
                      <a:cubicBezTo>
                        <a:pt x="75337" y="180129"/>
                        <a:pt x="77242" y="180129"/>
                        <a:pt x="79147" y="180129"/>
                      </a:cubicBezTo>
                      <a:cubicBezTo>
                        <a:pt x="90577" y="179177"/>
                        <a:pt x="102007" y="176319"/>
                        <a:pt x="111532" y="170604"/>
                      </a:cubicBezTo>
                      <a:cubicBezTo>
                        <a:pt x="124867" y="175367"/>
                        <a:pt x="140107" y="178224"/>
                        <a:pt x="154395" y="177272"/>
                      </a:cubicBezTo>
                      <a:cubicBezTo>
                        <a:pt x="165824" y="176319"/>
                        <a:pt x="178207" y="173461"/>
                        <a:pt x="188684" y="168699"/>
                      </a:cubicBezTo>
                      <a:cubicBezTo>
                        <a:pt x="198209" y="172509"/>
                        <a:pt x="209640" y="174414"/>
                        <a:pt x="220117" y="174414"/>
                      </a:cubicBezTo>
                      <a:cubicBezTo>
                        <a:pt x="238215" y="173461"/>
                        <a:pt x="254407" y="164889"/>
                        <a:pt x="265837" y="152506"/>
                      </a:cubicBezTo>
                      <a:cubicBezTo>
                        <a:pt x="276315" y="141077"/>
                        <a:pt x="281077" y="125836"/>
                        <a:pt x="280124" y="110597"/>
                      </a:cubicBezTo>
                      <a:cubicBezTo>
                        <a:pt x="278220" y="87736"/>
                        <a:pt x="262027" y="67734"/>
                        <a:pt x="239167" y="59161"/>
                      </a:cubicBezTo>
                      <a:close/>
                      <a:moveTo>
                        <a:pt x="250597" y="112502"/>
                      </a:moveTo>
                      <a:cubicBezTo>
                        <a:pt x="251549" y="120122"/>
                        <a:pt x="248692" y="127742"/>
                        <a:pt x="242977" y="133456"/>
                      </a:cubicBezTo>
                      <a:cubicBezTo>
                        <a:pt x="236309" y="141077"/>
                        <a:pt x="226784" y="144886"/>
                        <a:pt x="216307" y="145839"/>
                      </a:cubicBezTo>
                      <a:cubicBezTo>
                        <a:pt x="207734" y="146792"/>
                        <a:pt x="200115" y="144886"/>
                        <a:pt x="194399" y="141077"/>
                      </a:cubicBezTo>
                      <a:cubicBezTo>
                        <a:pt x="190590" y="138219"/>
                        <a:pt x="184874" y="138219"/>
                        <a:pt x="181065" y="141077"/>
                      </a:cubicBezTo>
                      <a:cubicBezTo>
                        <a:pt x="171540" y="145839"/>
                        <a:pt x="162015" y="148697"/>
                        <a:pt x="151537" y="149649"/>
                      </a:cubicBezTo>
                      <a:cubicBezTo>
                        <a:pt x="139154" y="150602"/>
                        <a:pt x="126772" y="147744"/>
                        <a:pt x="115342" y="142981"/>
                      </a:cubicBezTo>
                      <a:cubicBezTo>
                        <a:pt x="110579" y="141077"/>
                        <a:pt x="104865" y="141077"/>
                        <a:pt x="101054" y="143934"/>
                      </a:cubicBezTo>
                      <a:cubicBezTo>
                        <a:pt x="94387" y="148697"/>
                        <a:pt x="84862" y="152506"/>
                        <a:pt x="76290" y="152506"/>
                      </a:cubicBezTo>
                      <a:cubicBezTo>
                        <a:pt x="62954" y="153459"/>
                        <a:pt x="50572" y="149649"/>
                        <a:pt x="41999" y="141077"/>
                      </a:cubicBezTo>
                      <a:cubicBezTo>
                        <a:pt x="34379" y="134409"/>
                        <a:pt x="29617" y="125836"/>
                        <a:pt x="29617" y="116311"/>
                      </a:cubicBezTo>
                      <a:cubicBezTo>
                        <a:pt x="28665" y="105834"/>
                        <a:pt x="32474" y="96309"/>
                        <a:pt x="40095" y="88689"/>
                      </a:cubicBezTo>
                      <a:cubicBezTo>
                        <a:pt x="47715" y="80117"/>
                        <a:pt x="59145" y="75354"/>
                        <a:pt x="71527" y="74402"/>
                      </a:cubicBezTo>
                      <a:cubicBezTo>
                        <a:pt x="77242" y="75354"/>
                        <a:pt x="83909" y="71544"/>
                        <a:pt x="85815" y="66781"/>
                      </a:cubicBezTo>
                      <a:cubicBezTo>
                        <a:pt x="96292" y="45826"/>
                        <a:pt x="118199" y="31539"/>
                        <a:pt x="143917" y="29634"/>
                      </a:cubicBezTo>
                      <a:cubicBezTo>
                        <a:pt x="177254" y="27729"/>
                        <a:pt x="206782" y="46779"/>
                        <a:pt x="214402" y="75354"/>
                      </a:cubicBezTo>
                      <a:cubicBezTo>
                        <a:pt x="215354" y="80117"/>
                        <a:pt x="220117" y="84879"/>
                        <a:pt x="224879" y="85831"/>
                      </a:cubicBezTo>
                      <a:cubicBezTo>
                        <a:pt x="239167" y="87736"/>
                        <a:pt x="249645" y="99167"/>
                        <a:pt x="250597" y="112502"/>
                      </a:cubicBezTo>
                      <a:cubicBezTo>
                        <a:pt x="250597" y="112502"/>
                        <a:pt x="250597" y="112502"/>
                        <a:pt x="250597" y="11250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7" name="Freeform 979">
                  <a:extLst>
                    <a:ext uri="{FF2B5EF4-FFF2-40B4-BE49-F238E27FC236}">
                      <a16:creationId xmlns:a16="http://schemas.microsoft.com/office/drawing/2014/main" id="{61A24419-2880-9B7D-05F5-4D8692A4C0F3}"/>
                    </a:ext>
                  </a:extLst>
                </p:cNvPr>
                <p:cNvSpPr/>
                <p:nvPr/>
              </p:nvSpPr>
              <p:spPr>
                <a:xfrm>
                  <a:off x="5607861" y="3912163"/>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7" y="66675"/>
                        <a:pt x="28575" y="60008"/>
                        <a:pt x="28575" y="52388"/>
                      </a:cubicBezTo>
                      <a:lnTo>
                        <a:pt x="28575" y="14288"/>
                      </a:lnTo>
                      <a:cubicBezTo>
                        <a:pt x="28575" y="6668"/>
                        <a:pt x="21907" y="0"/>
                        <a:pt x="14288" y="0"/>
                      </a:cubicBezTo>
                      <a:cubicBezTo>
                        <a:pt x="6667" y="0"/>
                        <a:pt x="0" y="6668"/>
                        <a:pt x="0" y="14288"/>
                      </a:cubicBezTo>
                      <a:lnTo>
                        <a:pt x="0" y="52388"/>
                      </a:lnTo>
                      <a:cubicBezTo>
                        <a:pt x="0" y="60008"/>
                        <a:pt x="5715"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8" name="Freeform 980">
                  <a:extLst>
                    <a:ext uri="{FF2B5EF4-FFF2-40B4-BE49-F238E27FC236}">
                      <a16:creationId xmlns:a16="http://schemas.microsoft.com/office/drawing/2014/main" id="{FA4F437D-75DA-9EC2-88A2-FD79A6DA9DAD}"/>
                    </a:ext>
                  </a:extLst>
                </p:cNvPr>
                <p:cNvSpPr/>
                <p:nvPr/>
              </p:nvSpPr>
              <p:spPr>
                <a:xfrm>
                  <a:off x="5532811" y="3931412"/>
                  <a:ext cx="47228" cy="61713"/>
                </a:xfrm>
                <a:custGeom>
                  <a:avLst/>
                  <a:gdLst>
                    <a:gd name="connsiteX0" fmla="*/ 20757 w 47228"/>
                    <a:gd name="connsiteY0" fmla="*/ 54094 h 61713"/>
                    <a:gd name="connsiteX1" fmla="*/ 33139 w 47228"/>
                    <a:gd name="connsiteY1" fmla="*/ 61714 h 61713"/>
                    <a:gd name="connsiteX2" fmla="*/ 39807 w 47228"/>
                    <a:gd name="connsiteY2" fmla="*/ 59809 h 61713"/>
                    <a:gd name="connsiteX3" fmla="*/ 45522 w 47228"/>
                    <a:gd name="connsiteY3" fmla="*/ 39807 h 61713"/>
                    <a:gd name="connsiteX4" fmla="*/ 26471 w 47228"/>
                    <a:gd name="connsiteY4" fmla="*/ 7422 h 61713"/>
                    <a:gd name="connsiteX5" fmla="*/ 7421 w 47228"/>
                    <a:gd name="connsiteY5" fmla="*/ 1707 h 61713"/>
                    <a:gd name="connsiteX6" fmla="*/ 1707 w 47228"/>
                    <a:gd name="connsiteY6" fmla="*/ 21709 h 61713"/>
                    <a:gd name="connsiteX7" fmla="*/ 20757 w 47228"/>
                    <a:gd name="connsiteY7" fmla="*/ 54094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28" h="61713">
                      <a:moveTo>
                        <a:pt x="20757" y="54094"/>
                      </a:moveTo>
                      <a:cubicBezTo>
                        <a:pt x="23614" y="58857"/>
                        <a:pt x="28377" y="61714"/>
                        <a:pt x="33139" y="61714"/>
                      </a:cubicBezTo>
                      <a:cubicBezTo>
                        <a:pt x="35997" y="61714"/>
                        <a:pt x="37902" y="60761"/>
                        <a:pt x="39807" y="59809"/>
                      </a:cubicBezTo>
                      <a:cubicBezTo>
                        <a:pt x="46474" y="55999"/>
                        <a:pt x="49332" y="47426"/>
                        <a:pt x="45522" y="39807"/>
                      </a:cubicBezTo>
                      <a:lnTo>
                        <a:pt x="26471" y="7422"/>
                      </a:lnTo>
                      <a:cubicBezTo>
                        <a:pt x="22662" y="754"/>
                        <a:pt x="14089" y="-2103"/>
                        <a:pt x="7421" y="1707"/>
                      </a:cubicBezTo>
                      <a:cubicBezTo>
                        <a:pt x="754" y="5516"/>
                        <a:pt x="-2104" y="14089"/>
                        <a:pt x="1707" y="21709"/>
                      </a:cubicBezTo>
                      <a:lnTo>
                        <a:pt x="20757" y="54094"/>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99" name="Freeform 981">
                  <a:extLst>
                    <a:ext uri="{FF2B5EF4-FFF2-40B4-BE49-F238E27FC236}">
                      <a16:creationId xmlns:a16="http://schemas.microsoft.com/office/drawing/2014/main" id="{8184D94F-DBF3-280E-15B1-EA8C43F7C996}"/>
                    </a:ext>
                  </a:extLst>
                </p:cNvPr>
                <p:cNvSpPr/>
                <p:nvPr/>
              </p:nvSpPr>
              <p:spPr>
                <a:xfrm>
                  <a:off x="5479485" y="3985469"/>
                  <a:ext cx="59832" cy="46709"/>
                </a:xfrm>
                <a:custGeom>
                  <a:avLst/>
                  <a:gdLst>
                    <a:gd name="connsiteX0" fmla="*/ 6456 w 59832"/>
                    <a:gd name="connsiteY0" fmla="*/ 26707 h 46709"/>
                    <a:gd name="connsiteX1" fmla="*/ 37888 w 59832"/>
                    <a:gd name="connsiteY1" fmla="*/ 44804 h 46709"/>
                    <a:gd name="connsiteX2" fmla="*/ 45508 w 59832"/>
                    <a:gd name="connsiteY2" fmla="*/ 46709 h 46709"/>
                    <a:gd name="connsiteX3" fmla="*/ 57891 w 59832"/>
                    <a:gd name="connsiteY3" fmla="*/ 40042 h 46709"/>
                    <a:gd name="connsiteX4" fmla="*/ 53128 w 59832"/>
                    <a:gd name="connsiteY4" fmla="*/ 20039 h 46709"/>
                    <a:gd name="connsiteX5" fmla="*/ 21696 w 59832"/>
                    <a:gd name="connsiteY5" fmla="*/ 1942 h 46709"/>
                    <a:gd name="connsiteX6" fmla="*/ 2646 w 59832"/>
                    <a:gd name="connsiteY6" fmla="*/ 6704 h 46709"/>
                    <a:gd name="connsiteX7" fmla="*/ 6456 w 59832"/>
                    <a:gd name="connsiteY7" fmla="*/ 26707 h 4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32" h="46709">
                      <a:moveTo>
                        <a:pt x="6456" y="26707"/>
                      </a:moveTo>
                      <a:lnTo>
                        <a:pt x="37888" y="44804"/>
                      </a:lnTo>
                      <a:cubicBezTo>
                        <a:pt x="39793" y="45757"/>
                        <a:pt x="42651" y="46709"/>
                        <a:pt x="45508" y="46709"/>
                      </a:cubicBezTo>
                      <a:cubicBezTo>
                        <a:pt x="50271" y="46709"/>
                        <a:pt x="55033" y="43852"/>
                        <a:pt x="57891" y="40042"/>
                      </a:cubicBezTo>
                      <a:cubicBezTo>
                        <a:pt x="61701" y="33374"/>
                        <a:pt x="59796" y="24802"/>
                        <a:pt x="53128" y="20039"/>
                      </a:cubicBezTo>
                      <a:lnTo>
                        <a:pt x="21696" y="1942"/>
                      </a:lnTo>
                      <a:cubicBezTo>
                        <a:pt x="15028" y="-1868"/>
                        <a:pt x="6456" y="37"/>
                        <a:pt x="2646" y="6704"/>
                      </a:cubicBezTo>
                      <a:cubicBezTo>
                        <a:pt x="-2117" y="14324"/>
                        <a:pt x="-212" y="22897"/>
                        <a:pt x="6456" y="26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0" name="Freeform 982">
                  <a:extLst>
                    <a:ext uri="{FF2B5EF4-FFF2-40B4-BE49-F238E27FC236}">
                      <a16:creationId xmlns:a16="http://schemas.microsoft.com/office/drawing/2014/main" id="{059DF2CA-AC39-6BDA-E573-CEFEA55408CA}"/>
                    </a:ext>
                  </a:extLst>
                </p:cNvPr>
                <p:cNvSpPr/>
                <p:nvPr/>
              </p:nvSpPr>
              <p:spPr>
                <a:xfrm>
                  <a:off x="5459270" y="4059800"/>
                  <a:ext cx="62865" cy="28575"/>
                </a:xfrm>
                <a:custGeom>
                  <a:avLst/>
                  <a:gdLst>
                    <a:gd name="connsiteX0" fmla="*/ 62865 w 62865"/>
                    <a:gd name="connsiteY0" fmla="*/ 14288 h 28575"/>
                    <a:gd name="connsiteX1" fmla="*/ 48578 w 62865"/>
                    <a:gd name="connsiteY1" fmla="*/ 0 h 28575"/>
                    <a:gd name="connsiteX2" fmla="*/ 14288 w 62865"/>
                    <a:gd name="connsiteY2" fmla="*/ 0 h 28575"/>
                    <a:gd name="connsiteX3" fmla="*/ 0 w 62865"/>
                    <a:gd name="connsiteY3" fmla="*/ 14288 h 28575"/>
                    <a:gd name="connsiteX4" fmla="*/ 14288 w 62865"/>
                    <a:gd name="connsiteY4" fmla="*/ 28575 h 28575"/>
                    <a:gd name="connsiteX5" fmla="*/ 48578 w 62865"/>
                    <a:gd name="connsiteY5" fmla="*/ 28575 h 28575"/>
                    <a:gd name="connsiteX6" fmla="*/ 62865 w 62865"/>
                    <a:gd name="connsiteY6" fmla="*/ 14288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65" h="28575">
                      <a:moveTo>
                        <a:pt x="62865" y="14288"/>
                      </a:moveTo>
                      <a:cubicBezTo>
                        <a:pt x="62865" y="6668"/>
                        <a:pt x="56198" y="0"/>
                        <a:pt x="48578" y="0"/>
                      </a:cubicBezTo>
                      <a:lnTo>
                        <a:pt x="14288" y="0"/>
                      </a:lnTo>
                      <a:cubicBezTo>
                        <a:pt x="6668" y="0"/>
                        <a:pt x="0" y="6668"/>
                        <a:pt x="0" y="14288"/>
                      </a:cubicBezTo>
                      <a:cubicBezTo>
                        <a:pt x="0" y="21908"/>
                        <a:pt x="6668" y="28575"/>
                        <a:pt x="14288" y="28575"/>
                      </a:cubicBezTo>
                      <a:lnTo>
                        <a:pt x="48578" y="28575"/>
                      </a:lnTo>
                      <a:cubicBezTo>
                        <a:pt x="56198" y="28575"/>
                        <a:pt x="62865" y="21908"/>
                        <a:pt x="62865" y="1428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1" name="Freeform 983">
                  <a:extLst>
                    <a:ext uri="{FF2B5EF4-FFF2-40B4-BE49-F238E27FC236}">
                      <a16:creationId xmlns:a16="http://schemas.microsoft.com/office/drawing/2014/main" id="{84C09F2B-01A1-4807-822F-A1292E9ED6D8}"/>
                    </a:ext>
                  </a:extLst>
                </p:cNvPr>
                <p:cNvSpPr/>
                <p:nvPr/>
              </p:nvSpPr>
              <p:spPr>
                <a:xfrm>
                  <a:off x="5704261" y="3980941"/>
                  <a:ext cx="67230" cy="52189"/>
                </a:xfrm>
                <a:custGeom>
                  <a:avLst/>
                  <a:gdLst>
                    <a:gd name="connsiteX0" fmla="*/ 1707 w 67230"/>
                    <a:gd name="connsiteY0" fmla="*/ 44569 h 52189"/>
                    <a:gd name="connsiteX1" fmla="*/ 14089 w 67230"/>
                    <a:gd name="connsiteY1" fmla="*/ 52189 h 52189"/>
                    <a:gd name="connsiteX2" fmla="*/ 20757 w 67230"/>
                    <a:gd name="connsiteY2" fmla="*/ 50284 h 52189"/>
                    <a:gd name="connsiteX3" fmla="*/ 59809 w 67230"/>
                    <a:gd name="connsiteY3" fmla="*/ 27424 h 52189"/>
                    <a:gd name="connsiteX4" fmla="*/ 65524 w 67230"/>
                    <a:gd name="connsiteY4" fmla="*/ 7421 h 52189"/>
                    <a:gd name="connsiteX5" fmla="*/ 46474 w 67230"/>
                    <a:gd name="connsiteY5" fmla="*/ 1707 h 52189"/>
                    <a:gd name="connsiteX6" fmla="*/ 7421 w 67230"/>
                    <a:gd name="connsiteY6" fmla="*/ 24567 h 52189"/>
                    <a:gd name="connsiteX7" fmla="*/ 1707 w 67230"/>
                    <a:gd name="connsiteY7" fmla="*/ 44569 h 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30" h="52189">
                      <a:moveTo>
                        <a:pt x="1707" y="44569"/>
                      </a:moveTo>
                      <a:cubicBezTo>
                        <a:pt x="4564" y="49332"/>
                        <a:pt x="9327" y="52189"/>
                        <a:pt x="14089" y="52189"/>
                      </a:cubicBezTo>
                      <a:cubicBezTo>
                        <a:pt x="16946" y="52189"/>
                        <a:pt x="18852" y="51236"/>
                        <a:pt x="20757" y="50284"/>
                      </a:cubicBezTo>
                      <a:lnTo>
                        <a:pt x="59809" y="27424"/>
                      </a:lnTo>
                      <a:cubicBezTo>
                        <a:pt x="66477" y="23614"/>
                        <a:pt x="69334" y="15042"/>
                        <a:pt x="65524" y="7421"/>
                      </a:cubicBezTo>
                      <a:cubicBezTo>
                        <a:pt x="61714" y="754"/>
                        <a:pt x="53142" y="-2104"/>
                        <a:pt x="46474" y="1707"/>
                      </a:cubicBezTo>
                      <a:lnTo>
                        <a:pt x="7421" y="24567"/>
                      </a:lnTo>
                      <a:cubicBezTo>
                        <a:pt x="754" y="28377"/>
                        <a:pt x="-2104" y="37902"/>
                        <a:pt x="1707" y="4456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2" name="Freeform 984">
                  <a:extLst>
                    <a:ext uri="{FF2B5EF4-FFF2-40B4-BE49-F238E27FC236}">
                      <a16:creationId xmlns:a16="http://schemas.microsoft.com/office/drawing/2014/main" id="{5178D311-319E-EE1E-362A-5713AEAD5F87}"/>
                    </a:ext>
                  </a:extLst>
                </p:cNvPr>
                <p:cNvSpPr/>
                <p:nvPr/>
              </p:nvSpPr>
              <p:spPr>
                <a:xfrm>
                  <a:off x="5478813" y="4118073"/>
                  <a:ext cx="57117" cy="44597"/>
                </a:xfrm>
                <a:custGeom>
                  <a:avLst/>
                  <a:gdLst>
                    <a:gd name="connsiteX0" fmla="*/ 34750 w 57117"/>
                    <a:gd name="connsiteY0" fmla="*/ 1735 h 44597"/>
                    <a:gd name="connsiteX1" fmla="*/ 7127 w 57117"/>
                    <a:gd name="connsiteY1" fmla="*/ 17927 h 44597"/>
                    <a:gd name="connsiteX2" fmla="*/ 2365 w 57117"/>
                    <a:gd name="connsiteY2" fmla="*/ 37930 h 44597"/>
                    <a:gd name="connsiteX3" fmla="*/ 14747 w 57117"/>
                    <a:gd name="connsiteY3" fmla="*/ 44597 h 44597"/>
                    <a:gd name="connsiteX4" fmla="*/ 22367 w 57117"/>
                    <a:gd name="connsiteY4" fmla="*/ 42692 h 44597"/>
                    <a:gd name="connsiteX5" fmla="*/ 49990 w 57117"/>
                    <a:gd name="connsiteY5" fmla="*/ 26500 h 44597"/>
                    <a:gd name="connsiteX6" fmla="*/ 54752 w 57117"/>
                    <a:gd name="connsiteY6" fmla="*/ 6497 h 44597"/>
                    <a:gd name="connsiteX7" fmla="*/ 34750 w 57117"/>
                    <a:gd name="connsiteY7" fmla="*/ 1735 h 4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17" h="44597">
                      <a:moveTo>
                        <a:pt x="34750" y="1735"/>
                      </a:moveTo>
                      <a:lnTo>
                        <a:pt x="7127" y="17927"/>
                      </a:lnTo>
                      <a:cubicBezTo>
                        <a:pt x="460" y="21737"/>
                        <a:pt x="-2398" y="30310"/>
                        <a:pt x="2365" y="37930"/>
                      </a:cubicBezTo>
                      <a:cubicBezTo>
                        <a:pt x="5222" y="42692"/>
                        <a:pt x="9985" y="44597"/>
                        <a:pt x="14747" y="44597"/>
                      </a:cubicBezTo>
                      <a:cubicBezTo>
                        <a:pt x="17605" y="44597"/>
                        <a:pt x="19510" y="43645"/>
                        <a:pt x="22367" y="42692"/>
                      </a:cubicBezTo>
                      <a:lnTo>
                        <a:pt x="49990" y="26500"/>
                      </a:lnTo>
                      <a:cubicBezTo>
                        <a:pt x="56657" y="22690"/>
                        <a:pt x="59515" y="14117"/>
                        <a:pt x="54752" y="6497"/>
                      </a:cubicBezTo>
                      <a:cubicBezTo>
                        <a:pt x="50942" y="782"/>
                        <a:pt x="41417" y="-2075"/>
                        <a:pt x="34750" y="173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3" name="Freeform 985">
                  <a:extLst>
                    <a:ext uri="{FF2B5EF4-FFF2-40B4-BE49-F238E27FC236}">
                      <a16:creationId xmlns:a16="http://schemas.microsoft.com/office/drawing/2014/main" id="{B1412470-CFD9-FF82-E216-5A820BB96383}"/>
                    </a:ext>
                  </a:extLst>
                </p:cNvPr>
                <p:cNvSpPr/>
                <p:nvPr/>
              </p:nvSpPr>
              <p:spPr>
                <a:xfrm>
                  <a:off x="5662899" y="3923556"/>
                  <a:ext cx="52631" cy="69569"/>
                </a:xfrm>
                <a:custGeom>
                  <a:avLst/>
                  <a:gdLst>
                    <a:gd name="connsiteX0" fmla="*/ 6874 w 52631"/>
                    <a:gd name="connsiteY0" fmla="*/ 67664 h 69569"/>
                    <a:gd name="connsiteX1" fmla="*/ 14494 w 52631"/>
                    <a:gd name="connsiteY1" fmla="*/ 69569 h 69569"/>
                    <a:gd name="connsiteX2" fmla="*/ 26877 w 52631"/>
                    <a:gd name="connsiteY2" fmla="*/ 62902 h 69569"/>
                    <a:gd name="connsiteX3" fmla="*/ 50689 w 52631"/>
                    <a:gd name="connsiteY3" fmla="*/ 21944 h 69569"/>
                    <a:gd name="connsiteX4" fmla="*/ 45927 w 52631"/>
                    <a:gd name="connsiteY4" fmla="*/ 1942 h 69569"/>
                    <a:gd name="connsiteX5" fmla="*/ 26877 w 52631"/>
                    <a:gd name="connsiteY5" fmla="*/ 6704 h 69569"/>
                    <a:gd name="connsiteX6" fmla="*/ 3064 w 52631"/>
                    <a:gd name="connsiteY6" fmla="*/ 47662 h 69569"/>
                    <a:gd name="connsiteX7" fmla="*/ 6874 w 52631"/>
                    <a:gd name="connsiteY7" fmla="*/ 67664 h 6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31" h="69569">
                      <a:moveTo>
                        <a:pt x="6874" y="67664"/>
                      </a:moveTo>
                      <a:cubicBezTo>
                        <a:pt x="8779" y="68617"/>
                        <a:pt x="11637" y="69569"/>
                        <a:pt x="14494" y="69569"/>
                      </a:cubicBezTo>
                      <a:cubicBezTo>
                        <a:pt x="19257" y="69569"/>
                        <a:pt x="24019" y="66712"/>
                        <a:pt x="26877" y="62902"/>
                      </a:cubicBezTo>
                      <a:lnTo>
                        <a:pt x="50689" y="21944"/>
                      </a:lnTo>
                      <a:cubicBezTo>
                        <a:pt x="54499" y="15277"/>
                        <a:pt x="52594" y="6704"/>
                        <a:pt x="45927" y="1942"/>
                      </a:cubicBezTo>
                      <a:cubicBezTo>
                        <a:pt x="39259" y="-1868"/>
                        <a:pt x="30687" y="37"/>
                        <a:pt x="26877" y="6704"/>
                      </a:cubicBezTo>
                      <a:lnTo>
                        <a:pt x="3064" y="47662"/>
                      </a:lnTo>
                      <a:cubicBezTo>
                        <a:pt x="-2651" y="54329"/>
                        <a:pt x="207" y="63854"/>
                        <a:pt x="6874" y="6766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4" name="Freeform 986">
                  <a:extLst>
                    <a:ext uri="{FF2B5EF4-FFF2-40B4-BE49-F238E27FC236}">
                      <a16:creationId xmlns:a16="http://schemas.microsoft.com/office/drawing/2014/main" id="{D2302F7E-B6A8-DE9F-F262-BC7F66BD7EA4}"/>
                    </a:ext>
                  </a:extLst>
                </p:cNvPr>
                <p:cNvSpPr/>
                <p:nvPr/>
              </p:nvSpPr>
              <p:spPr>
                <a:xfrm>
                  <a:off x="5531661" y="3984553"/>
                  <a:ext cx="407669" cy="301942"/>
                </a:xfrm>
                <a:custGeom>
                  <a:avLst/>
                  <a:gdLst>
                    <a:gd name="connsiteX0" fmla="*/ 352425 w 407669"/>
                    <a:gd name="connsiteY0" fmla="*/ 143828 h 301942"/>
                    <a:gd name="connsiteX1" fmla="*/ 220027 w 407669"/>
                    <a:gd name="connsiteY1" fmla="*/ 51435 h 301942"/>
                    <a:gd name="connsiteX2" fmla="*/ 217170 w 407669"/>
                    <a:gd name="connsiteY2" fmla="*/ 51435 h 301942"/>
                    <a:gd name="connsiteX3" fmla="*/ 180022 w 407669"/>
                    <a:gd name="connsiteY3" fmla="*/ 57150 h 301942"/>
                    <a:gd name="connsiteX4" fmla="*/ 93345 w 407669"/>
                    <a:gd name="connsiteY4" fmla="*/ 0 h 301942"/>
                    <a:gd name="connsiteX5" fmla="*/ 0 w 407669"/>
                    <a:gd name="connsiteY5" fmla="*/ 94298 h 301942"/>
                    <a:gd name="connsiteX6" fmla="*/ 22860 w 407669"/>
                    <a:gd name="connsiteY6" fmla="*/ 155258 h 301942"/>
                    <a:gd name="connsiteX7" fmla="*/ 4763 w 407669"/>
                    <a:gd name="connsiteY7" fmla="*/ 208598 h 301942"/>
                    <a:gd name="connsiteX8" fmla="*/ 4763 w 407669"/>
                    <a:gd name="connsiteY8" fmla="*/ 212408 h 301942"/>
                    <a:gd name="connsiteX9" fmla="*/ 108585 w 407669"/>
                    <a:gd name="connsiteY9" fmla="*/ 300990 h 301942"/>
                    <a:gd name="connsiteX10" fmla="*/ 158115 w 407669"/>
                    <a:gd name="connsiteY10" fmla="*/ 288608 h 301942"/>
                    <a:gd name="connsiteX11" fmla="*/ 221933 w 407669"/>
                    <a:gd name="connsiteY11" fmla="*/ 301942 h 301942"/>
                    <a:gd name="connsiteX12" fmla="*/ 273368 w 407669"/>
                    <a:gd name="connsiteY12" fmla="*/ 291465 h 301942"/>
                    <a:gd name="connsiteX13" fmla="*/ 317183 w 407669"/>
                    <a:gd name="connsiteY13" fmla="*/ 301942 h 301942"/>
                    <a:gd name="connsiteX14" fmla="*/ 319087 w 407669"/>
                    <a:gd name="connsiteY14" fmla="*/ 301942 h 301942"/>
                    <a:gd name="connsiteX15" fmla="*/ 384810 w 407669"/>
                    <a:gd name="connsiteY15" fmla="*/ 274320 h 301942"/>
                    <a:gd name="connsiteX16" fmla="*/ 407670 w 407669"/>
                    <a:gd name="connsiteY16" fmla="*/ 219075 h 301942"/>
                    <a:gd name="connsiteX17" fmla="*/ 352425 w 407669"/>
                    <a:gd name="connsiteY17" fmla="*/ 143828 h 301942"/>
                    <a:gd name="connsiteX18" fmla="*/ 94297 w 407669"/>
                    <a:gd name="connsiteY18" fmla="*/ 28575 h 301942"/>
                    <a:gd name="connsiteX19" fmla="*/ 154305 w 407669"/>
                    <a:gd name="connsiteY19" fmla="*/ 66675 h 301942"/>
                    <a:gd name="connsiteX20" fmla="*/ 102870 w 407669"/>
                    <a:gd name="connsiteY20" fmla="*/ 112395 h 301942"/>
                    <a:gd name="connsiteX21" fmla="*/ 43815 w 407669"/>
                    <a:gd name="connsiteY21" fmla="*/ 134303 h 301942"/>
                    <a:gd name="connsiteX22" fmla="*/ 29527 w 407669"/>
                    <a:gd name="connsiteY22" fmla="*/ 94298 h 301942"/>
                    <a:gd name="connsiteX23" fmla="*/ 94297 w 407669"/>
                    <a:gd name="connsiteY23" fmla="*/ 28575 h 301942"/>
                    <a:gd name="connsiteX24" fmla="*/ 364807 w 407669"/>
                    <a:gd name="connsiteY24" fmla="*/ 253365 h 301942"/>
                    <a:gd name="connsiteX25" fmla="*/ 319087 w 407669"/>
                    <a:gd name="connsiteY25" fmla="*/ 272415 h 301942"/>
                    <a:gd name="connsiteX26" fmla="*/ 282893 w 407669"/>
                    <a:gd name="connsiteY26" fmla="*/ 262890 h 301942"/>
                    <a:gd name="connsiteX27" fmla="*/ 269558 w 407669"/>
                    <a:gd name="connsiteY27" fmla="*/ 261938 h 301942"/>
                    <a:gd name="connsiteX28" fmla="*/ 221933 w 407669"/>
                    <a:gd name="connsiteY28" fmla="*/ 272415 h 301942"/>
                    <a:gd name="connsiteX29" fmla="*/ 164783 w 407669"/>
                    <a:gd name="connsiteY29" fmla="*/ 259080 h 301942"/>
                    <a:gd name="connsiteX30" fmla="*/ 150495 w 407669"/>
                    <a:gd name="connsiteY30" fmla="*/ 260033 h 301942"/>
                    <a:gd name="connsiteX31" fmla="*/ 109538 w 407669"/>
                    <a:gd name="connsiteY31" fmla="*/ 272415 h 301942"/>
                    <a:gd name="connsiteX32" fmla="*/ 107632 w 407669"/>
                    <a:gd name="connsiteY32" fmla="*/ 272415 h 301942"/>
                    <a:gd name="connsiteX33" fmla="*/ 35242 w 407669"/>
                    <a:gd name="connsiteY33" fmla="*/ 210503 h 301942"/>
                    <a:gd name="connsiteX34" fmla="*/ 35242 w 407669"/>
                    <a:gd name="connsiteY34" fmla="*/ 207645 h 301942"/>
                    <a:gd name="connsiteX35" fmla="*/ 53340 w 407669"/>
                    <a:gd name="connsiteY35" fmla="*/ 164783 h 301942"/>
                    <a:gd name="connsiteX36" fmla="*/ 53340 w 407669"/>
                    <a:gd name="connsiteY36" fmla="*/ 164783 h 301942"/>
                    <a:gd name="connsiteX37" fmla="*/ 53340 w 407669"/>
                    <a:gd name="connsiteY37" fmla="*/ 164783 h 301942"/>
                    <a:gd name="connsiteX38" fmla="*/ 107632 w 407669"/>
                    <a:gd name="connsiteY38" fmla="*/ 141923 h 301942"/>
                    <a:gd name="connsiteX39" fmla="*/ 123825 w 407669"/>
                    <a:gd name="connsiteY39" fmla="*/ 135255 h 301942"/>
                    <a:gd name="connsiteX40" fmla="*/ 178117 w 407669"/>
                    <a:gd name="connsiteY40" fmla="*/ 89535 h 301942"/>
                    <a:gd name="connsiteX41" fmla="*/ 178117 w 407669"/>
                    <a:gd name="connsiteY41" fmla="*/ 89535 h 301942"/>
                    <a:gd name="connsiteX42" fmla="*/ 178117 w 407669"/>
                    <a:gd name="connsiteY42" fmla="*/ 89535 h 301942"/>
                    <a:gd name="connsiteX43" fmla="*/ 219075 w 407669"/>
                    <a:gd name="connsiteY43" fmla="*/ 80963 h 301942"/>
                    <a:gd name="connsiteX44" fmla="*/ 327660 w 407669"/>
                    <a:gd name="connsiteY44" fmla="*/ 159067 h 301942"/>
                    <a:gd name="connsiteX45" fmla="*/ 338137 w 407669"/>
                    <a:gd name="connsiteY45" fmla="*/ 169545 h 301942"/>
                    <a:gd name="connsiteX46" fmla="*/ 381000 w 407669"/>
                    <a:gd name="connsiteY46" fmla="*/ 220028 h 301942"/>
                    <a:gd name="connsiteX47" fmla="*/ 364807 w 407669"/>
                    <a:gd name="connsiteY47" fmla="*/ 253365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7669" h="301942">
                      <a:moveTo>
                        <a:pt x="352425" y="143828"/>
                      </a:moveTo>
                      <a:cubicBezTo>
                        <a:pt x="336233" y="89535"/>
                        <a:pt x="282893" y="51435"/>
                        <a:pt x="220027" y="51435"/>
                      </a:cubicBezTo>
                      <a:cubicBezTo>
                        <a:pt x="219075" y="51435"/>
                        <a:pt x="218122" y="51435"/>
                        <a:pt x="217170" y="51435"/>
                      </a:cubicBezTo>
                      <a:cubicBezTo>
                        <a:pt x="203835" y="51435"/>
                        <a:pt x="192405" y="54293"/>
                        <a:pt x="180022" y="57150"/>
                      </a:cubicBezTo>
                      <a:cubicBezTo>
                        <a:pt x="165735" y="22860"/>
                        <a:pt x="131445" y="0"/>
                        <a:pt x="93345" y="0"/>
                      </a:cubicBezTo>
                      <a:cubicBezTo>
                        <a:pt x="41910" y="0"/>
                        <a:pt x="0" y="41910"/>
                        <a:pt x="0" y="94298"/>
                      </a:cubicBezTo>
                      <a:cubicBezTo>
                        <a:pt x="0" y="117158"/>
                        <a:pt x="8572" y="138113"/>
                        <a:pt x="22860" y="155258"/>
                      </a:cubicBezTo>
                      <a:cubicBezTo>
                        <a:pt x="11430" y="170498"/>
                        <a:pt x="4763" y="189548"/>
                        <a:pt x="4763" y="208598"/>
                      </a:cubicBezTo>
                      <a:cubicBezTo>
                        <a:pt x="4763" y="209550"/>
                        <a:pt x="4763" y="210503"/>
                        <a:pt x="4763" y="212408"/>
                      </a:cubicBezTo>
                      <a:cubicBezTo>
                        <a:pt x="6667" y="261938"/>
                        <a:pt x="52388" y="300038"/>
                        <a:pt x="108585" y="300990"/>
                      </a:cubicBezTo>
                      <a:cubicBezTo>
                        <a:pt x="126682" y="300990"/>
                        <a:pt x="142875" y="296228"/>
                        <a:pt x="158115" y="288608"/>
                      </a:cubicBezTo>
                      <a:cubicBezTo>
                        <a:pt x="178117" y="297180"/>
                        <a:pt x="200025" y="301942"/>
                        <a:pt x="221933" y="301942"/>
                      </a:cubicBezTo>
                      <a:cubicBezTo>
                        <a:pt x="240030" y="301942"/>
                        <a:pt x="257175" y="298133"/>
                        <a:pt x="273368" y="291465"/>
                      </a:cubicBezTo>
                      <a:cubicBezTo>
                        <a:pt x="286703" y="298133"/>
                        <a:pt x="301943" y="301942"/>
                        <a:pt x="317183" y="301942"/>
                      </a:cubicBezTo>
                      <a:cubicBezTo>
                        <a:pt x="318135" y="301942"/>
                        <a:pt x="319087" y="301942"/>
                        <a:pt x="319087" y="301942"/>
                      </a:cubicBezTo>
                      <a:cubicBezTo>
                        <a:pt x="343853" y="301942"/>
                        <a:pt x="367665" y="291465"/>
                        <a:pt x="384810" y="274320"/>
                      </a:cubicBezTo>
                      <a:cubicBezTo>
                        <a:pt x="400050" y="259080"/>
                        <a:pt x="407670" y="239078"/>
                        <a:pt x="407670" y="219075"/>
                      </a:cubicBezTo>
                      <a:cubicBezTo>
                        <a:pt x="407670" y="184785"/>
                        <a:pt x="385762" y="156210"/>
                        <a:pt x="352425" y="143828"/>
                      </a:cubicBezTo>
                      <a:close/>
                      <a:moveTo>
                        <a:pt x="94297" y="28575"/>
                      </a:moveTo>
                      <a:cubicBezTo>
                        <a:pt x="120015" y="28575"/>
                        <a:pt x="142875" y="43815"/>
                        <a:pt x="154305" y="66675"/>
                      </a:cubicBezTo>
                      <a:cubicBezTo>
                        <a:pt x="133350" y="77153"/>
                        <a:pt x="115252" y="93345"/>
                        <a:pt x="102870" y="112395"/>
                      </a:cubicBezTo>
                      <a:cubicBezTo>
                        <a:pt x="80963" y="113348"/>
                        <a:pt x="60007" y="120968"/>
                        <a:pt x="43815" y="134303"/>
                      </a:cubicBezTo>
                      <a:cubicBezTo>
                        <a:pt x="35242" y="122873"/>
                        <a:pt x="29527" y="108585"/>
                        <a:pt x="29527" y="94298"/>
                      </a:cubicBezTo>
                      <a:cubicBezTo>
                        <a:pt x="29527" y="58103"/>
                        <a:pt x="58102" y="28575"/>
                        <a:pt x="94297" y="28575"/>
                      </a:cubicBezTo>
                      <a:close/>
                      <a:moveTo>
                        <a:pt x="364807" y="253365"/>
                      </a:moveTo>
                      <a:cubicBezTo>
                        <a:pt x="353378" y="264795"/>
                        <a:pt x="337185" y="271463"/>
                        <a:pt x="319087" y="272415"/>
                      </a:cubicBezTo>
                      <a:cubicBezTo>
                        <a:pt x="305753" y="272415"/>
                        <a:pt x="292418" y="269558"/>
                        <a:pt x="282893" y="262890"/>
                      </a:cubicBezTo>
                      <a:cubicBezTo>
                        <a:pt x="279083" y="260033"/>
                        <a:pt x="273368" y="260033"/>
                        <a:pt x="269558" y="261938"/>
                      </a:cubicBezTo>
                      <a:cubicBezTo>
                        <a:pt x="255270" y="268605"/>
                        <a:pt x="239077" y="272415"/>
                        <a:pt x="221933" y="272415"/>
                      </a:cubicBezTo>
                      <a:cubicBezTo>
                        <a:pt x="201930" y="272415"/>
                        <a:pt x="181927" y="267653"/>
                        <a:pt x="164783" y="259080"/>
                      </a:cubicBezTo>
                      <a:cubicBezTo>
                        <a:pt x="160020" y="257175"/>
                        <a:pt x="154305" y="257175"/>
                        <a:pt x="150495" y="260033"/>
                      </a:cubicBezTo>
                      <a:cubicBezTo>
                        <a:pt x="139065" y="267653"/>
                        <a:pt x="123825" y="271463"/>
                        <a:pt x="109538" y="272415"/>
                      </a:cubicBezTo>
                      <a:cubicBezTo>
                        <a:pt x="108585" y="272415"/>
                        <a:pt x="108585" y="272415"/>
                        <a:pt x="107632" y="272415"/>
                      </a:cubicBezTo>
                      <a:cubicBezTo>
                        <a:pt x="68580" y="272415"/>
                        <a:pt x="36195" y="244792"/>
                        <a:pt x="35242" y="210503"/>
                      </a:cubicBezTo>
                      <a:cubicBezTo>
                        <a:pt x="35242" y="209550"/>
                        <a:pt x="35242" y="208598"/>
                        <a:pt x="35242" y="207645"/>
                      </a:cubicBezTo>
                      <a:cubicBezTo>
                        <a:pt x="35242" y="191453"/>
                        <a:pt x="41910" y="176213"/>
                        <a:pt x="53340" y="164783"/>
                      </a:cubicBezTo>
                      <a:lnTo>
                        <a:pt x="53340" y="164783"/>
                      </a:lnTo>
                      <a:cubicBezTo>
                        <a:pt x="53340" y="164783"/>
                        <a:pt x="53340" y="164783"/>
                        <a:pt x="53340" y="164783"/>
                      </a:cubicBezTo>
                      <a:cubicBezTo>
                        <a:pt x="66675" y="150495"/>
                        <a:pt x="86677" y="142875"/>
                        <a:pt x="107632" y="141923"/>
                      </a:cubicBezTo>
                      <a:cubicBezTo>
                        <a:pt x="114300" y="143828"/>
                        <a:pt x="120015" y="140970"/>
                        <a:pt x="123825" y="135255"/>
                      </a:cubicBezTo>
                      <a:cubicBezTo>
                        <a:pt x="135255" y="114300"/>
                        <a:pt x="154305" y="98108"/>
                        <a:pt x="178117" y="89535"/>
                      </a:cubicBezTo>
                      <a:cubicBezTo>
                        <a:pt x="178117" y="89535"/>
                        <a:pt x="178117" y="89535"/>
                        <a:pt x="178117" y="89535"/>
                      </a:cubicBezTo>
                      <a:lnTo>
                        <a:pt x="178117" y="89535"/>
                      </a:lnTo>
                      <a:cubicBezTo>
                        <a:pt x="190500" y="84773"/>
                        <a:pt x="203835" y="81915"/>
                        <a:pt x="219075" y="80963"/>
                      </a:cubicBezTo>
                      <a:cubicBezTo>
                        <a:pt x="270510" y="80963"/>
                        <a:pt x="317183" y="112395"/>
                        <a:pt x="327660" y="159067"/>
                      </a:cubicBezTo>
                      <a:cubicBezTo>
                        <a:pt x="328612" y="163830"/>
                        <a:pt x="332422" y="168592"/>
                        <a:pt x="338137" y="169545"/>
                      </a:cubicBezTo>
                      <a:cubicBezTo>
                        <a:pt x="362903" y="177165"/>
                        <a:pt x="380048" y="197167"/>
                        <a:pt x="381000" y="220028"/>
                      </a:cubicBezTo>
                      <a:cubicBezTo>
                        <a:pt x="379095" y="231458"/>
                        <a:pt x="374332" y="243840"/>
                        <a:pt x="364807" y="25336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5" name="Freeform 987">
                  <a:extLst>
                    <a:ext uri="{FF2B5EF4-FFF2-40B4-BE49-F238E27FC236}">
                      <a16:creationId xmlns:a16="http://schemas.microsoft.com/office/drawing/2014/main" id="{2F009868-C5B6-90AE-923E-C9112383CFCF}"/>
                    </a:ext>
                  </a:extLst>
                </p:cNvPr>
                <p:cNvSpPr/>
                <p:nvPr/>
              </p:nvSpPr>
              <p:spPr>
                <a:xfrm>
                  <a:off x="6131735"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6" name="Freeform 988">
                  <a:extLst>
                    <a:ext uri="{FF2B5EF4-FFF2-40B4-BE49-F238E27FC236}">
                      <a16:creationId xmlns:a16="http://schemas.microsoft.com/office/drawing/2014/main" id="{C85F8784-4E8F-3C2C-DA57-63C74B1B6689}"/>
                    </a:ext>
                  </a:extLst>
                </p:cNvPr>
                <p:cNvSpPr/>
                <p:nvPr/>
              </p:nvSpPr>
              <p:spPr>
                <a:xfrm>
                  <a:off x="632985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7" name="Freeform 989">
                  <a:extLst>
                    <a:ext uri="{FF2B5EF4-FFF2-40B4-BE49-F238E27FC236}">
                      <a16:creationId xmlns:a16="http://schemas.microsoft.com/office/drawing/2014/main" id="{5DD83A1B-7A01-3FED-8170-50115A8B7ADC}"/>
                    </a:ext>
                  </a:extLst>
                </p:cNvPr>
                <p:cNvSpPr/>
                <p:nvPr/>
              </p:nvSpPr>
              <p:spPr>
                <a:xfrm>
                  <a:off x="6527976" y="4214106"/>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8" name="Freeform 990">
                  <a:extLst>
                    <a:ext uri="{FF2B5EF4-FFF2-40B4-BE49-F238E27FC236}">
                      <a16:creationId xmlns:a16="http://schemas.microsoft.com/office/drawing/2014/main" id="{84BBBB44-AE07-A1E1-2DF2-68FF70D9BA62}"/>
                    </a:ext>
                  </a:extLst>
                </p:cNvPr>
                <p:cNvSpPr/>
                <p:nvPr/>
              </p:nvSpPr>
              <p:spPr>
                <a:xfrm>
                  <a:off x="6726096" y="4214106"/>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9" name="Freeform 991">
                  <a:extLst>
                    <a:ext uri="{FF2B5EF4-FFF2-40B4-BE49-F238E27FC236}">
                      <a16:creationId xmlns:a16="http://schemas.microsoft.com/office/drawing/2014/main" id="{DED98039-EB32-F830-816A-DCB452745241}"/>
                    </a:ext>
                  </a:extLst>
                </p:cNvPr>
                <p:cNvSpPr/>
                <p:nvPr/>
              </p:nvSpPr>
              <p:spPr>
                <a:xfrm>
                  <a:off x="6924215" y="4213153"/>
                  <a:ext cx="160020" cy="160020"/>
                </a:xfrm>
                <a:custGeom>
                  <a:avLst/>
                  <a:gdLst>
                    <a:gd name="connsiteX0" fmla="*/ 0 w 160020"/>
                    <a:gd name="connsiteY0" fmla="*/ 0 h 160020"/>
                    <a:gd name="connsiteX1" fmla="*/ 0 w 160020"/>
                    <a:gd name="connsiteY1" fmla="*/ 160020 h 160020"/>
                    <a:gd name="connsiteX2" fmla="*/ 160020 w 160020"/>
                    <a:gd name="connsiteY2" fmla="*/ 160020 h 160020"/>
                    <a:gd name="connsiteX3" fmla="*/ 160020 w 160020"/>
                    <a:gd name="connsiteY3" fmla="*/ 0 h 160020"/>
                    <a:gd name="connsiteX4" fmla="*/ 0 w 160020"/>
                    <a:gd name="connsiteY4" fmla="*/ 0 h 160020"/>
                    <a:gd name="connsiteX5" fmla="*/ 126683 w 160020"/>
                    <a:gd name="connsiteY5" fmla="*/ 127635 h 160020"/>
                    <a:gd name="connsiteX6" fmla="*/ 33338 w 160020"/>
                    <a:gd name="connsiteY6" fmla="*/ 127635 h 160020"/>
                    <a:gd name="connsiteX7" fmla="*/ 33338 w 160020"/>
                    <a:gd name="connsiteY7" fmla="*/ 34290 h 160020"/>
                    <a:gd name="connsiteX8" fmla="*/ 126683 w 160020"/>
                    <a:gd name="connsiteY8" fmla="*/ 34290 h 160020"/>
                    <a:gd name="connsiteX9" fmla="*/ 126683 w 160020"/>
                    <a:gd name="connsiteY9" fmla="*/ 12763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0"/>
                      </a:moveTo>
                      <a:lnTo>
                        <a:pt x="0" y="160020"/>
                      </a:lnTo>
                      <a:lnTo>
                        <a:pt x="160020" y="160020"/>
                      </a:lnTo>
                      <a:lnTo>
                        <a:pt x="160020" y="0"/>
                      </a:lnTo>
                      <a:lnTo>
                        <a:pt x="0" y="0"/>
                      </a:lnTo>
                      <a:close/>
                      <a:moveTo>
                        <a:pt x="126683" y="127635"/>
                      </a:moveTo>
                      <a:lnTo>
                        <a:pt x="33338" y="127635"/>
                      </a:lnTo>
                      <a:lnTo>
                        <a:pt x="33338" y="34290"/>
                      </a:lnTo>
                      <a:lnTo>
                        <a:pt x="126683" y="34290"/>
                      </a:lnTo>
                      <a:lnTo>
                        <a:pt x="126683" y="12763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0" name="Freeform 992">
                  <a:extLst>
                    <a:ext uri="{FF2B5EF4-FFF2-40B4-BE49-F238E27FC236}">
                      <a16:creationId xmlns:a16="http://schemas.microsoft.com/office/drawing/2014/main" id="{9ECF6E29-4802-B876-F507-0768264454C0}"/>
                    </a:ext>
                  </a:extLst>
                </p:cNvPr>
                <p:cNvSpPr/>
                <p:nvPr/>
              </p:nvSpPr>
              <p:spPr>
                <a:xfrm>
                  <a:off x="613173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1" name="Freeform 993">
                  <a:extLst>
                    <a:ext uri="{FF2B5EF4-FFF2-40B4-BE49-F238E27FC236}">
                      <a16:creationId xmlns:a16="http://schemas.microsoft.com/office/drawing/2014/main" id="{58543B0F-4C03-5D41-9FBB-8DC34DAD2D96}"/>
                    </a:ext>
                  </a:extLst>
                </p:cNvPr>
                <p:cNvSpPr/>
                <p:nvPr/>
              </p:nvSpPr>
              <p:spPr>
                <a:xfrm>
                  <a:off x="632985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2" name="Freeform 994">
                  <a:extLst>
                    <a:ext uri="{FF2B5EF4-FFF2-40B4-BE49-F238E27FC236}">
                      <a16:creationId xmlns:a16="http://schemas.microsoft.com/office/drawing/2014/main" id="{78216132-022B-15BC-824C-EBF1FDC1F60A}"/>
                    </a:ext>
                  </a:extLst>
                </p:cNvPr>
                <p:cNvSpPr/>
                <p:nvPr/>
              </p:nvSpPr>
              <p:spPr>
                <a:xfrm>
                  <a:off x="6527976"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3" name="Freeform 995">
                  <a:extLst>
                    <a:ext uri="{FF2B5EF4-FFF2-40B4-BE49-F238E27FC236}">
                      <a16:creationId xmlns:a16="http://schemas.microsoft.com/office/drawing/2014/main" id="{62B7C5F8-7115-772C-9BDC-2B0561E9C9D9}"/>
                    </a:ext>
                  </a:extLst>
                </p:cNvPr>
                <p:cNvSpPr/>
                <p:nvPr/>
              </p:nvSpPr>
              <p:spPr>
                <a:xfrm>
                  <a:off x="6726096" y="4409368"/>
                  <a:ext cx="160019" cy="160020"/>
                </a:xfrm>
                <a:custGeom>
                  <a:avLst/>
                  <a:gdLst>
                    <a:gd name="connsiteX0" fmla="*/ 0 w 160019"/>
                    <a:gd name="connsiteY0" fmla="*/ 160020 h 160020"/>
                    <a:gd name="connsiteX1" fmla="*/ 160020 w 160019"/>
                    <a:gd name="connsiteY1" fmla="*/ 160020 h 160020"/>
                    <a:gd name="connsiteX2" fmla="*/ 160020 w 160019"/>
                    <a:gd name="connsiteY2" fmla="*/ 0 h 160020"/>
                    <a:gd name="connsiteX3" fmla="*/ 0 w 160019"/>
                    <a:gd name="connsiteY3" fmla="*/ 0 h 160020"/>
                    <a:gd name="connsiteX4" fmla="*/ 0 w 160019"/>
                    <a:gd name="connsiteY4" fmla="*/ 160020 h 160020"/>
                    <a:gd name="connsiteX5" fmla="*/ 33338 w 160019"/>
                    <a:gd name="connsiteY5" fmla="*/ 32385 h 160020"/>
                    <a:gd name="connsiteX6" fmla="*/ 126682 w 160019"/>
                    <a:gd name="connsiteY6" fmla="*/ 32385 h 160020"/>
                    <a:gd name="connsiteX7" fmla="*/ 126682 w 160019"/>
                    <a:gd name="connsiteY7" fmla="*/ 125730 h 160020"/>
                    <a:gd name="connsiteX8" fmla="*/ 33338 w 160019"/>
                    <a:gd name="connsiteY8" fmla="*/ 125730 h 160020"/>
                    <a:gd name="connsiteX9" fmla="*/ 33338 w 160019"/>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19" h="160020">
                      <a:moveTo>
                        <a:pt x="0" y="160020"/>
                      </a:moveTo>
                      <a:lnTo>
                        <a:pt x="160020" y="160020"/>
                      </a:lnTo>
                      <a:lnTo>
                        <a:pt x="160020" y="0"/>
                      </a:lnTo>
                      <a:lnTo>
                        <a:pt x="0" y="0"/>
                      </a:lnTo>
                      <a:lnTo>
                        <a:pt x="0" y="160020"/>
                      </a:lnTo>
                      <a:close/>
                      <a:moveTo>
                        <a:pt x="33338" y="32385"/>
                      </a:moveTo>
                      <a:lnTo>
                        <a:pt x="126682" y="32385"/>
                      </a:lnTo>
                      <a:lnTo>
                        <a:pt x="126682"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4" name="Freeform 996">
                  <a:extLst>
                    <a:ext uri="{FF2B5EF4-FFF2-40B4-BE49-F238E27FC236}">
                      <a16:creationId xmlns:a16="http://schemas.microsoft.com/office/drawing/2014/main" id="{4C8487BE-4B51-F71D-DAC9-BAD0F85AE1FC}"/>
                    </a:ext>
                  </a:extLst>
                </p:cNvPr>
                <p:cNvSpPr/>
                <p:nvPr/>
              </p:nvSpPr>
              <p:spPr>
                <a:xfrm>
                  <a:off x="6924215" y="4409368"/>
                  <a:ext cx="160020" cy="160020"/>
                </a:xfrm>
                <a:custGeom>
                  <a:avLst/>
                  <a:gdLst>
                    <a:gd name="connsiteX0" fmla="*/ 0 w 160020"/>
                    <a:gd name="connsiteY0" fmla="*/ 160020 h 160020"/>
                    <a:gd name="connsiteX1" fmla="*/ 160020 w 160020"/>
                    <a:gd name="connsiteY1" fmla="*/ 160020 h 160020"/>
                    <a:gd name="connsiteX2" fmla="*/ 160020 w 160020"/>
                    <a:gd name="connsiteY2" fmla="*/ 0 h 160020"/>
                    <a:gd name="connsiteX3" fmla="*/ 0 w 160020"/>
                    <a:gd name="connsiteY3" fmla="*/ 0 h 160020"/>
                    <a:gd name="connsiteX4" fmla="*/ 0 w 160020"/>
                    <a:gd name="connsiteY4" fmla="*/ 160020 h 160020"/>
                    <a:gd name="connsiteX5" fmla="*/ 33338 w 160020"/>
                    <a:gd name="connsiteY5" fmla="*/ 32385 h 160020"/>
                    <a:gd name="connsiteX6" fmla="*/ 126683 w 160020"/>
                    <a:gd name="connsiteY6" fmla="*/ 32385 h 160020"/>
                    <a:gd name="connsiteX7" fmla="*/ 126683 w 160020"/>
                    <a:gd name="connsiteY7" fmla="*/ 125730 h 160020"/>
                    <a:gd name="connsiteX8" fmla="*/ 33338 w 160020"/>
                    <a:gd name="connsiteY8" fmla="*/ 125730 h 160020"/>
                    <a:gd name="connsiteX9" fmla="*/ 33338 w 160020"/>
                    <a:gd name="connsiteY9" fmla="*/ 3238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20" h="160020">
                      <a:moveTo>
                        <a:pt x="0" y="160020"/>
                      </a:moveTo>
                      <a:lnTo>
                        <a:pt x="160020" y="160020"/>
                      </a:lnTo>
                      <a:lnTo>
                        <a:pt x="160020" y="0"/>
                      </a:lnTo>
                      <a:lnTo>
                        <a:pt x="0" y="0"/>
                      </a:lnTo>
                      <a:lnTo>
                        <a:pt x="0" y="160020"/>
                      </a:lnTo>
                      <a:close/>
                      <a:moveTo>
                        <a:pt x="33338" y="32385"/>
                      </a:moveTo>
                      <a:lnTo>
                        <a:pt x="126683" y="32385"/>
                      </a:lnTo>
                      <a:lnTo>
                        <a:pt x="126683" y="125730"/>
                      </a:lnTo>
                      <a:lnTo>
                        <a:pt x="33338" y="125730"/>
                      </a:lnTo>
                      <a:lnTo>
                        <a:pt x="33338" y="3238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313" name="Group 312">
            <a:extLst>
              <a:ext uri="{FF2B5EF4-FFF2-40B4-BE49-F238E27FC236}">
                <a16:creationId xmlns:a16="http://schemas.microsoft.com/office/drawing/2014/main" id="{A058263B-1DA1-9D2F-95AC-6B83CC2BD521}"/>
              </a:ext>
            </a:extLst>
          </p:cNvPr>
          <p:cNvGrpSpPr/>
          <p:nvPr/>
        </p:nvGrpSpPr>
        <p:grpSpPr>
          <a:xfrm>
            <a:off x="369887" y="4019951"/>
            <a:ext cx="3981132" cy="423863"/>
            <a:chOff x="369887" y="3875385"/>
            <a:chExt cx="3981132" cy="423863"/>
          </a:xfrm>
        </p:grpSpPr>
        <p:sp>
          <p:nvSpPr>
            <p:cNvPr id="23" name="Title 5">
              <a:extLst>
                <a:ext uri="{FF2B5EF4-FFF2-40B4-BE49-F238E27FC236}">
                  <a16:creationId xmlns:a16="http://schemas.microsoft.com/office/drawing/2014/main" id="{B6E937F1-B53C-1B68-59DC-E1AFED75DF93}"/>
                </a:ext>
              </a:extLst>
            </p:cNvPr>
            <p:cNvSpPr txBox="1">
              <a:spLocks/>
            </p:cNvSpPr>
            <p:nvPr/>
          </p:nvSpPr>
          <p:spPr>
            <a:xfrm>
              <a:off x="968374" y="3910457"/>
              <a:ext cx="3382645"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ea typeface="Meiryo" panose="020B0604030504040204" pitchFamily="34" charset="-128"/>
                  <a:cs typeface="+mj-cs"/>
                </a:rPr>
                <a:t>GPS、速度、知覚センサーなどの自律システムを基盤にトラクター センサーを開発</a:t>
              </a:r>
            </a:p>
          </p:txBody>
        </p:sp>
        <p:grpSp>
          <p:nvGrpSpPr>
            <p:cNvPr id="197" name="Group 196">
              <a:extLst>
                <a:ext uri="{FF2B5EF4-FFF2-40B4-BE49-F238E27FC236}">
                  <a16:creationId xmlns:a16="http://schemas.microsoft.com/office/drawing/2014/main" id="{F645490A-4CE3-4AE1-8727-D31003A8C3FA}"/>
                </a:ext>
              </a:extLst>
            </p:cNvPr>
            <p:cNvGrpSpPr/>
            <p:nvPr/>
          </p:nvGrpSpPr>
          <p:grpSpPr>
            <a:xfrm>
              <a:off x="369887" y="3875385"/>
              <a:ext cx="423863" cy="423863"/>
              <a:chOff x="369887" y="3875385"/>
              <a:chExt cx="423863" cy="423863"/>
            </a:xfrm>
          </p:grpSpPr>
          <p:sp>
            <p:nvSpPr>
              <p:cNvPr id="25" name="Oval 24">
                <a:extLst>
                  <a:ext uri="{FF2B5EF4-FFF2-40B4-BE49-F238E27FC236}">
                    <a16:creationId xmlns:a16="http://schemas.microsoft.com/office/drawing/2014/main" id="{1281A696-D3AA-7544-2902-3579CFAFF8A1}"/>
                  </a:ext>
                </a:extLst>
              </p:cNvPr>
              <p:cNvSpPr/>
              <p:nvPr/>
            </p:nvSpPr>
            <p:spPr>
              <a:xfrm>
                <a:off x="369887" y="3875385"/>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ea typeface="Meiryo" panose="020B0604030504040204" pitchFamily="34" charset="-128"/>
                </a:endParaRPr>
              </a:p>
            </p:txBody>
          </p:sp>
          <p:grpSp>
            <p:nvGrpSpPr>
              <p:cNvPr id="121" name="Graphic 1196">
                <a:extLst>
                  <a:ext uri="{FF2B5EF4-FFF2-40B4-BE49-F238E27FC236}">
                    <a16:creationId xmlns:a16="http://schemas.microsoft.com/office/drawing/2014/main" id="{15BD8ED0-18ED-18CB-547C-F30B9710E569}"/>
                  </a:ext>
                </a:extLst>
              </p:cNvPr>
              <p:cNvGrpSpPr/>
              <p:nvPr/>
            </p:nvGrpSpPr>
            <p:grpSpPr>
              <a:xfrm>
                <a:off x="497617" y="3987802"/>
                <a:ext cx="168402" cy="199028"/>
                <a:chOff x="4802676" y="2182176"/>
                <a:chExt cx="2352501" cy="2780347"/>
              </a:xfrm>
              <a:solidFill>
                <a:schemeClr val="tx1"/>
              </a:solidFill>
            </p:grpSpPr>
            <p:sp>
              <p:nvSpPr>
                <p:cNvPr id="122" name="Freeform 1198">
                  <a:extLst>
                    <a:ext uri="{FF2B5EF4-FFF2-40B4-BE49-F238E27FC236}">
                      <a16:creationId xmlns:a16="http://schemas.microsoft.com/office/drawing/2014/main" id="{2FBB4B9B-E0F8-949B-5509-C7A22E78D772}"/>
                    </a:ext>
                  </a:extLst>
                </p:cNvPr>
                <p:cNvSpPr/>
                <p:nvPr/>
              </p:nvSpPr>
              <p:spPr>
                <a:xfrm>
                  <a:off x="6047991" y="2182176"/>
                  <a:ext cx="1107187" cy="2780347"/>
                </a:xfrm>
                <a:custGeom>
                  <a:avLst/>
                  <a:gdLst>
                    <a:gd name="connsiteX0" fmla="*/ 1103551 w 1107187"/>
                    <a:gd name="connsiteY0" fmla="*/ 2611755 h 2780347"/>
                    <a:gd name="connsiteX1" fmla="*/ 761603 w 1107187"/>
                    <a:gd name="connsiteY1" fmla="*/ 1978343 h 2780347"/>
                    <a:gd name="connsiteX2" fmla="*/ 686355 w 1107187"/>
                    <a:gd name="connsiteY2" fmla="*/ 1933575 h 2780347"/>
                    <a:gd name="connsiteX3" fmla="*/ 642541 w 1107187"/>
                    <a:gd name="connsiteY3" fmla="*/ 1933575 h 2780347"/>
                    <a:gd name="connsiteX4" fmla="*/ 642541 w 1107187"/>
                    <a:gd name="connsiteY4" fmla="*/ 1307783 h 2780347"/>
                    <a:gd name="connsiteX5" fmla="*/ 654923 w 1107187"/>
                    <a:gd name="connsiteY5" fmla="*/ 1307783 h 2780347"/>
                    <a:gd name="connsiteX6" fmla="*/ 683498 w 1107187"/>
                    <a:gd name="connsiteY6" fmla="*/ 1279208 h 2780347"/>
                    <a:gd name="connsiteX7" fmla="*/ 683498 w 1107187"/>
                    <a:gd name="connsiteY7" fmla="*/ 1222058 h 2780347"/>
                    <a:gd name="connsiteX8" fmla="*/ 923528 w 1107187"/>
                    <a:gd name="connsiteY8" fmla="*/ 1152525 h 2780347"/>
                    <a:gd name="connsiteX9" fmla="*/ 939721 w 1107187"/>
                    <a:gd name="connsiteY9" fmla="*/ 1126808 h 2780347"/>
                    <a:gd name="connsiteX10" fmla="*/ 939721 w 1107187"/>
                    <a:gd name="connsiteY10" fmla="*/ 309563 h 2780347"/>
                    <a:gd name="connsiteX11" fmla="*/ 655876 w 1107187"/>
                    <a:gd name="connsiteY11" fmla="*/ 952 h 2780347"/>
                    <a:gd name="connsiteX12" fmla="*/ 645398 w 1107187"/>
                    <a:gd name="connsiteY12" fmla="*/ 0 h 2780347"/>
                    <a:gd name="connsiteX13" fmla="*/ 573961 w 1107187"/>
                    <a:gd name="connsiteY13" fmla="*/ 277178 h 2780347"/>
                    <a:gd name="connsiteX14" fmla="*/ 568246 w 1107187"/>
                    <a:gd name="connsiteY14" fmla="*/ 271463 h 2780347"/>
                    <a:gd name="connsiteX15" fmla="*/ 547291 w 1107187"/>
                    <a:gd name="connsiteY15" fmla="*/ 120968 h 2780347"/>
                    <a:gd name="connsiteX16" fmla="*/ 502523 w 1107187"/>
                    <a:gd name="connsiteY16" fmla="*/ 28575 h 2780347"/>
                    <a:gd name="connsiteX17" fmla="*/ 502523 w 1107187"/>
                    <a:gd name="connsiteY17" fmla="*/ 26670 h 2780347"/>
                    <a:gd name="connsiteX18" fmla="*/ 468233 w 1107187"/>
                    <a:gd name="connsiteY18" fmla="*/ 8573 h 2780347"/>
                    <a:gd name="connsiteX19" fmla="*/ 251063 w 1107187"/>
                    <a:gd name="connsiteY19" fmla="*/ 166688 h 2780347"/>
                    <a:gd name="connsiteX20" fmla="*/ 212963 w 1107187"/>
                    <a:gd name="connsiteY20" fmla="*/ 336233 h 2780347"/>
                    <a:gd name="connsiteX21" fmla="*/ 212010 w 1107187"/>
                    <a:gd name="connsiteY21" fmla="*/ 360998 h 2780347"/>
                    <a:gd name="connsiteX22" fmla="*/ 212010 w 1107187"/>
                    <a:gd name="connsiteY22" fmla="*/ 381000 h 2780347"/>
                    <a:gd name="connsiteX23" fmla="*/ 201533 w 1107187"/>
                    <a:gd name="connsiteY23" fmla="*/ 381953 h 2780347"/>
                    <a:gd name="connsiteX24" fmla="*/ 189150 w 1107187"/>
                    <a:gd name="connsiteY24" fmla="*/ 398145 h 2780347"/>
                    <a:gd name="connsiteX25" fmla="*/ 203438 w 1107187"/>
                    <a:gd name="connsiteY25" fmla="*/ 410528 h 2780347"/>
                    <a:gd name="connsiteX26" fmla="*/ 205343 w 1107187"/>
                    <a:gd name="connsiteY26" fmla="*/ 410528 h 2780347"/>
                    <a:gd name="connsiteX27" fmla="*/ 211058 w 1107187"/>
                    <a:gd name="connsiteY27" fmla="*/ 409575 h 2780347"/>
                    <a:gd name="connsiteX28" fmla="*/ 211058 w 1107187"/>
                    <a:gd name="connsiteY28" fmla="*/ 835343 h 2780347"/>
                    <a:gd name="connsiteX29" fmla="*/ 203438 w 1107187"/>
                    <a:gd name="connsiteY29" fmla="*/ 842010 h 2780347"/>
                    <a:gd name="connsiteX30" fmla="*/ 185341 w 1107187"/>
                    <a:gd name="connsiteY30" fmla="*/ 875348 h 2780347"/>
                    <a:gd name="connsiteX31" fmla="*/ 191056 w 1107187"/>
                    <a:gd name="connsiteY31" fmla="*/ 894398 h 2780347"/>
                    <a:gd name="connsiteX32" fmla="*/ 197723 w 1107187"/>
                    <a:gd name="connsiteY32" fmla="*/ 896303 h 2780347"/>
                    <a:gd name="connsiteX33" fmla="*/ 210106 w 1107187"/>
                    <a:gd name="connsiteY33" fmla="*/ 888683 h 2780347"/>
                    <a:gd name="connsiteX34" fmla="*/ 210106 w 1107187"/>
                    <a:gd name="connsiteY34" fmla="*/ 1125855 h 2780347"/>
                    <a:gd name="connsiteX35" fmla="*/ 225346 w 1107187"/>
                    <a:gd name="connsiteY35" fmla="*/ 1151573 h 2780347"/>
                    <a:gd name="connsiteX36" fmla="*/ 420608 w 1107187"/>
                    <a:gd name="connsiteY36" fmla="*/ 1217295 h 2780347"/>
                    <a:gd name="connsiteX37" fmla="*/ 420608 w 1107187"/>
                    <a:gd name="connsiteY37" fmla="*/ 1279208 h 2780347"/>
                    <a:gd name="connsiteX38" fmla="*/ 449183 w 1107187"/>
                    <a:gd name="connsiteY38" fmla="*/ 1307783 h 2780347"/>
                    <a:gd name="connsiteX39" fmla="*/ 461566 w 1107187"/>
                    <a:gd name="connsiteY39" fmla="*/ 1307783 h 2780347"/>
                    <a:gd name="connsiteX40" fmla="*/ 461566 w 1107187"/>
                    <a:gd name="connsiteY40" fmla="*/ 1932623 h 2780347"/>
                    <a:gd name="connsiteX41" fmla="*/ 420608 w 1107187"/>
                    <a:gd name="connsiteY41" fmla="*/ 1933575 h 2780347"/>
                    <a:gd name="connsiteX42" fmla="*/ 345361 w 1107187"/>
                    <a:gd name="connsiteY42" fmla="*/ 1978343 h 2780347"/>
                    <a:gd name="connsiteX43" fmla="*/ 3413 w 1107187"/>
                    <a:gd name="connsiteY43" fmla="*/ 2611755 h 2780347"/>
                    <a:gd name="connsiteX44" fmla="*/ 14843 w 1107187"/>
                    <a:gd name="connsiteY44" fmla="*/ 2650808 h 2780347"/>
                    <a:gd name="connsiteX45" fmla="*/ 115808 w 1107187"/>
                    <a:gd name="connsiteY45" fmla="*/ 2705100 h 2780347"/>
                    <a:gd name="connsiteX46" fmla="*/ 129143 w 1107187"/>
                    <a:gd name="connsiteY46" fmla="*/ 2708910 h 2780347"/>
                    <a:gd name="connsiteX47" fmla="*/ 137716 w 1107187"/>
                    <a:gd name="connsiteY47" fmla="*/ 2707958 h 2780347"/>
                    <a:gd name="connsiteX48" fmla="*/ 154860 w 1107187"/>
                    <a:gd name="connsiteY48" fmla="*/ 2693670 h 2780347"/>
                    <a:gd name="connsiteX49" fmla="*/ 462518 w 1107187"/>
                    <a:gd name="connsiteY49" fmla="*/ 2124075 h 2780347"/>
                    <a:gd name="connsiteX50" fmla="*/ 462518 w 1107187"/>
                    <a:gd name="connsiteY50" fmla="*/ 2751773 h 2780347"/>
                    <a:gd name="connsiteX51" fmla="*/ 491093 w 1107187"/>
                    <a:gd name="connsiteY51" fmla="*/ 2780348 h 2780347"/>
                    <a:gd name="connsiteX52" fmla="*/ 614918 w 1107187"/>
                    <a:gd name="connsiteY52" fmla="*/ 2780348 h 2780347"/>
                    <a:gd name="connsiteX53" fmla="*/ 643493 w 1107187"/>
                    <a:gd name="connsiteY53" fmla="*/ 2751773 h 2780347"/>
                    <a:gd name="connsiteX54" fmla="*/ 643493 w 1107187"/>
                    <a:gd name="connsiteY54" fmla="*/ 2119313 h 2780347"/>
                    <a:gd name="connsiteX55" fmla="*/ 953055 w 1107187"/>
                    <a:gd name="connsiteY55" fmla="*/ 2694623 h 2780347"/>
                    <a:gd name="connsiteX56" fmla="*/ 970201 w 1107187"/>
                    <a:gd name="connsiteY56" fmla="*/ 2708910 h 2780347"/>
                    <a:gd name="connsiteX57" fmla="*/ 978773 w 1107187"/>
                    <a:gd name="connsiteY57" fmla="*/ 2709863 h 2780347"/>
                    <a:gd name="connsiteX58" fmla="*/ 992108 w 1107187"/>
                    <a:gd name="connsiteY58" fmla="*/ 2706053 h 2780347"/>
                    <a:gd name="connsiteX59" fmla="*/ 1093073 w 1107187"/>
                    <a:gd name="connsiteY59" fmla="*/ 2651760 h 2780347"/>
                    <a:gd name="connsiteX60" fmla="*/ 1103551 w 1107187"/>
                    <a:gd name="connsiteY60" fmla="*/ 2611755 h 2780347"/>
                    <a:gd name="connsiteX61" fmla="*/ 629205 w 1107187"/>
                    <a:gd name="connsiteY61" fmla="*/ 333375 h 2780347"/>
                    <a:gd name="connsiteX62" fmla="*/ 630158 w 1107187"/>
                    <a:gd name="connsiteY62" fmla="*/ 283845 h 2780347"/>
                    <a:gd name="connsiteX63" fmla="*/ 658733 w 1107187"/>
                    <a:gd name="connsiteY63" fmla="*/ 61913 h 2780347"/>
                    <a:gd name="connsiteX64" fmla="*/ 882571 w 1107187"/>
                    <a:gd name="connsiteY64" fmla="*/ 310515 h 2780347"/>
                    <a:gd name="connsiteX65" fmla="*/ 882571 w 1107187"/>
                    <a:gd name="connsiteY65" fmla="*/ 1047750 h 2780347"/>
                    <a:gd name="connsiteX66" fmla="*/ 629205 w 1107187"/>
                    <a:gd name="connsiteY66" fmla="*/ 1080135 h 2780347"/>
                    <a:gd name="connsiteX67" fmla="*/ 629205 w 1107187"/>
                    <a:gd name="connsiteY67" fmla="*/ 387668 h 2780347"/>
                    <a:gd name="connsiteX68" fmla="*/ 629205 w 1107187"/>
                    <a:gd name="connsiteY68" fmla="*/ 333375 h 2780347"/>
                    <a:gd name="connsiteX69" fmla="*/ 268208 w 1107187"/>
                    <a:gd name="connsiteY69" fmla="*/ 780098 h 2780347"/>
                    <a:gd name="connsiteX70" fmla="*/ 272971 w 1107187"/>
                    <a:gd name="connsiteY70" fmla="*/ 770573 h 2780347"/>
                    <a:gd name="connsiteX71" fmla="*/ 268208 w 1107187"/>
                    <a:gd name="connsiteY71" fmla="*/ 752475 h 2780347"/>
                    <a:gd name="connsiteX72" fmla="*/ 268208 w 1107187"/>
                    <a:gd name="connsiteY72" fmla="*/ 376238 h 2780347"/>
                    <a:gd name="connsiteX73" fmla="*/ 281543 w 1107187"/>
                    <a:gd name="connsiteY73" fmla="*/ 376238 h 2780347"/>
                    <a:gd name="connsiteX74" fmla="*/ 285353 w 1107187"/>
                    <a:gd name="connsiteY74" fmla="*/ 375285 h 2780347"/>
                    <a:gd name="connsiteX75" fmla="*/ 282496 w 1107187"/>
                    <a:gd name="connsiteY75" fmla="*/ 384810 h 2780347"/>
                    <a:gd name="connsiteX76" fmla="*/ 296783 w 1107187"/>
                    <a:gd name="connsiteY76" fmla="*/ 397193 h 2780347"/>
                    <a:gd name="connsiteX77" fmla="*/ 298688 w 1107187"/>
                    <a:gd name="connsiteY77" fmla="*/ 397193 h 2780347"/>
                    <a:gd name="connsiteX78" fmla="*/ 336788 w 1107187"/>
                    <a:gd name="connsiteY78" fmla="*/ 391478 h 2780347"/>
                    <a:gd name="connsiteX79" fmla="*/ 349171 w 1107187"/>
                    <a:gd name="connsiteY79" fmla="*/ 375285 h 2780347"/>
                    <a:gd name="connsiteX80" fmla="*/ 349171 w 1107187"/>
                    <a:gd name="connsiteY80" fmla="*/ 374333 h 2780347"/>
                    <a:gd name="connsiteX81" fmla="*/ 376793 w 1107187"/>
                    <a:gd name="connsiteY81" fmla="*/ 373380 h 2780347"/>
                    <a:gd name="connsiteX82" fmla="*/ 378698 w 1107187"/>
                    <a:gd name="connsiteY82" fmla="*/ 373380 h 2780347"/>
                    <a:gd name="connsiteX83" fmla="*/ 382508 w 1107187"/>
                    <a:gd name="connsiteY83" fmla="*/ 380048 h 2780347"/>
                    <a:gd name="connsiteX84" fmla="*/ 382508 w 1107187"/>
                    <a:gd name="connsiteY84" fmla="*/ 500063 h 2780347"/>
                    <a:gd name="connsiteX85" fmla="*/ 379650 w 1107187"/>
                    <a:gd name="connsiteY85" fmla="*/ 503873 h 2780347"/>
                    <a:gd name="connsiteX86" fmla="*/ 361553 w 1107187"/>
                    <a:gd name="connsiteY86" fmla="*/ 537210 h 2780347"/>
                    <a:gd name="connsiteX87" fmla="*/ 367268 w 1107187"/>
                    <a:gd name="connsiteY87" fmla="*/ 556260 h 2780347"/>
                    <a:gd name="connsiteX88" fmla="*/ 373936 w 1107187"/>
                    <a:gd name="connsiteY88" fmla="*/ 558165 h 2780347"/>
                    <a:gd name="connsiteX89" fmla="*/ 381556 w 1107187"/>
                    <a:gd name="connsiteY89" fmla="*/ 555308 h 2780347"/>
                    <a:gd name="connsiteX90" fmla="*/ 382508 w 1107187"/>
                    <a:gd name="connsiteY90" fmla="*/ 1066800 h 2780347"/>
                    <a:gd name="connsiteX91" fmla="*/ 267256 w 1107187"/>
                    <a:gd name="connsiteY91" fmla="*/ 1046798 h 2780347"/>
                    <a:gd name="connsiteX92" fmla="*/ 268208 w 1107187"/>
                    <a:gd name="connsiteY92" fmla="*/ 780098 h 2780347"/>
                    <a:gd name="connsiteX93" fmla="*/ 526336 w 1107187"/>
                    <a:gd name="connsiteY93" fmla="*/ 406718 h 2780347"/>
                    <a:gd name="connsiteX94" fmla="*/ 528241 w 1107187"/>
                    <a:gd name="connsiteY94" fmla="*/ 518160 h 2780347"/>
                    <a:gd name="connsiteX95" fmla="*/ 510143 w 1107187"/>
                    <a:gd name="connsiteY95" fmla="*/ 497205 h 2780347"/>
                    <a:gd name="connsiteX96" fmla="*/ 489188 w 1107187"/>
                    <a:gd name="connsiteY96" fmla="*/ 491490 h 2780347"/>
                    <a:gd name="connsiteX97" fmla="*/ 476806 w 1107187"/>
                    <a:gd name="connsiteY97" fmla="*/ 509588 h 2780347"/>
                    <a:gd name="connsiteX98" fmla="*/ 476806 w 1107187"/>
                    <a:gd name="connsiteY98" fmla="*/ 629603 h 2780347"/>
                    <a:gd name="connsiteX99" fmla="*/ 495856 w 1107187"/>
                    <a:gd name="connsiteY99" fmla="*/ 648653 h 2780347"/>
                    <a:gd name="connsiteX100" fmla="*/ 521573 w 1107187"/>
                    <a:gd name="connsiteY100" fmla="*/ 648653 h 2780347"/>
                    <a:gd name="connsiteX101" fmla="*/ 520621 w 1107187"/>
                    <a:gd name="connsiteY101" fmla="*/ 659130 h 2780347"/>
                    <a:gd name="connsiteX102" fmla="*/ 519668 w 1107187"/>
                    <a:gd name="connsiteY102" fmla="*/ 662940 h 2780347"/>
                    <a:gd name="connsiteX103" fmla="*/ 439658 w 1107187"/>
                    <a:gd name="connsiteY103" fmla="*/ 978218 h 2780347"/>
                    <a:gd name="connsiteX104" fmla="*/ 438706 w 1107187"/>
                    <a:gd name="connsiteY104" fmla="*/ 450533 h 2780347"/>
                    <a:gd name="connsiteX105" fmla="*/ 448231 w 1107187"/>
                    <a:gd name="connsiteY105" fmla="*/ 432435 h 2780347"/>
                    <a:gd name="connsiteX106" fmla="*/ 442516 w 1107187"/>
                    <a:gd name="connsiteY106" fmla="*/ 413385 h 2780347"/>
                    <a:gd name="connsiteX107" fmla="*/ 439658 w 1107187"/>
                    <a:gd name="connsiteY107" fmla="*/ 412433 h 2780347"/>
                    <a:gd name="connsiteX108" fmla="*/ 439658 w 1107187"/>
                    <a:gd name="connsiteY108" fmla="*/ 373380 h 2780347"/>
                    <a:gd name="connsiteX109" fmla="*/ 440611 w 1107187"/>
                    <a:gd name="connsiteY109" fmla="*/ 372428 h 2780347"/>
                    <a:gd name="connsiteX110" fmla="*/ 449183 w 1107187"/>
                    <a:gd name="connsiteY110" fmla="*/ 372428 h 2780347"/>
                    <a:gd name="connsiteX111" fmla="*/ 452993 w 1107187"/>
                    <a:gd name="connsiteY111" fmla="*/ 383858 h 2780347"/>
                    <a:gd name="connsiteX112" fmla="*/ 452993 w 1107187"/>
                    <a:gd name="connsiteY112" fmla="*/ 405765 h 2780347"/>
                    <a:gd name="connsiteX113" fmla="*/ 526336 w 1107187"/>
                    <a:gd name="connsiteY113" fmla="*/ 405765 h 2780347"/>
                    <a:gd name="connsiteX114" fmla="*/ 514906 w 1107187"/>
                    <a:gd name="connsiteY114" fmla="*/ 610553 h 2780347"/>
                    <a:gd name="connsiteX115" fmla="*/ 514906 w 1107187"/>
                    <a:gd name="connsiteY115" fmla="*/ 561023 h 2780347"/>
                    <a:gd name="connsiteX116" fmla="*/ 533956 w 1107187"/>
                    <a:gd name="connsiteY116" fmla="*/ 582930 h 2780347"/>
                    <a:gd name="connsiteX117" fmla="*/ 548243 w 1107187"/>
                    <a:gd name="connsiteY117" fmla="*/ 589598 h 2780347"/>
                    <a:gd name="connsiteX118" fmla="*/ 572056 w 1107187"/>
                    <a:gd name="connsiteY118" fmla="*/ 589598 h 2780347"/>
                    <a:gd name="connsiteX119" fmla="*/ 572056 w 1107187"/>
                    <a:gd name="connsiteY119" fmla="*/ 610553 h 2780347"/>
                    <a:gd name="connsiteX120" fmla="*/ 514906 w 1107187"/>
                    <a:gd name="connsiteY120" fmla="*/ 610553 h 2780347"/>
                    <a:gd name="connsiteX121" fmla="*/ 571103 w 1107187"/>
                    <a:gd name="connsiteY121" fmla="*/ 550545 h 2780347"/>
                    <a:gd name="connsiteX122" fmla="*/ 566341 w 1107187"/>
                    <a:gd name="connsiteY122" fmla="*/ 550545 h 2780347"/>
                    <a:gd name="connsiteX123" fmla="*/ 564436 w 1107187"/>
                    <a:gd name="connsiteY123" fmla="*/ 406718 h 2780347"/>
                    <a:gd name="connsiteX124" fmla="*/ 571103 w 1107187"/>
                    <a:gd name="connsiteY124" fmla="*/ 406718 h 2780347"/>
                    <a:gd name="connsiteX125" fmla="*/ 571103 w 1107187"/>
                    <a:gd name="connsiteY125" fmla="*/ 550545 h 2780347"/>
                    <a:gd name="connsiteX126" fmla="*/ 572056 w 1107187"/>
                    <a:gd name="connsiteY126" fmla="*/ 332423 h 2780347"/>
                    <a:gd name="connsiteX127" fmla="*/ 572056 w 1107187"/>
                    <a:gd name="connsiteY127" fmla="*/ 368618 h 2780347"/>
                    <a:gd name="connsiteX128" fmla="*/ 491093 w 1107187"/>
                    <a:gd name="connsiteY128" fmla="*/ 368618 h 2780347"/>
                    <a:gd name="connsiteX129" fmla="*/ 491093 w 1107187"/>
                    <a:gd name="connsiteY129" fmla="*/ 246698 h 2780347"/>
                    <a:gd name="connsiteX130" fmla="*/ 572056 w 1107187"/>
                    <a:gd name="connsiteY130" fmla="*/ 330518 h 2780347"/>
                    <a:gd name="connsiteX131" fmla="*/ 572056 w 1107187"/>
                    <a:gd name="connsiteY131" fmla="*/ 332423 h 2780347"/>
                    <a:gd name="connsiteX132" fmla="*/ 557768 w 1107187"/>
                    <a:gd name="connsiteY132" fmla="*/ 667703 h 2780347"/>
                    <a:gd name="connsiteX133" fmla="*/ 558721 w 1107187"/>
                    <a:gd name="connsiteY133" fmla="*/ 663893 h 2780347"/>
                    <a:gd name="connsiteX134" fmla="*/ 560626 w 1107187"/>
                    <a:gd name="connsiteY134" fmla="*/ 648653 h 2780347"/>
                    <a:gd name="connsiteX135" fmla="*/ 572056 w 1107187"/>
                    <a:gd name="connsiteY135" fmla="*/ 648653 h 2780347"/>
                    <a:gd name="connsiteX136" fmla="*/ 572056 w 1107187"/>
                    <a:gd name="connsiteY136" fmla="*/ 1081088 h 2780347"/>
                    <a:gd name="connsiteX137" fmla="*/ 446325 w 1107187"/>
                    <a:gd name="connsiteY137" fmla="*/ 1074420 h 2780347"/>
                    <a:gd name="connsiteX138" fmla="*/ 557768 w 1107187"/>
                    <a:gd name="connsiteY138" fmla="*/ 667703 h 2780347"/>
                    <a:gd name="connsiteX139" fmla="*/ 480616 w 1107187"/>
                    <a:gd name="connsiteY139" fmla="*/ 67627 h 2780347"/>
                    <a:gd name="connsiteX140" fmla="*/ 510143 w 1107187"/>
                    <a:gd name="connsiteY140" fmla="*/ 132398 h 2780347"/>
                    <a:gd name="connsiteX141" fmla="*/ 528241 w 1107187"/>
                    <a:gd name="connsiteY141" fmla="*/ 231458 h 2780347"/>
                    <a:gd name="connsiteX142" fmla="*/ 503475 w 1107187"/>
                    <a:gd name="connsiteY142" fmla="*/ 205740 h 2780347"/>
                    <a:gd name="connsiteX143" fmla="*/ 452041 w 1107187"/>
                    <a:gd name="connsiteY143" fmla="*/ 205740 h 2780347"/>
                    <a:gd name="connsiteX144" fmla="*/ 452041 w 1107187"/>
                    <a:gd name="connsiteY144" fmla="*/ 344805 h 2780347"/>
                    <a:gd name="connsiteX145" fmla="*/ 438706 w 1107187"/>
                    <a:gd name="connsiteY145" fmla="*/ 344805 h 2780347"/>
                    <a:gd name="connsiteX146" fmla="*/ 438706 w 1107187"/>
                    <a:gd name="connsiteY146" fmla="*/ 228600 h 2780347"/>
                    <a:gd name="connsiteX147" fmla="*/ 480616 w 1107187"/>
                    <a:gd name="connsiteY147" fmla="*/ 67627 h 2780347"/>
                    <a:gd name="connsiteX148" fmla="*/ 299641 w 1107187"/>
                    <a:gd name="connsiteY148" fmla="*/ 193358 h 2780347"/>
                    <a:gd name="connsiteX149" fmla="*/ 404416 w 1107187"/>
                    <a:gd name="connsiteY149" fmla="*/ 95250 h 2780347"/>
                    <a:gd name="connsiteX150" fmla="*/ 381556 w 1107187"/>
                    <a:gd name="connsiteY150" fmla="*/ 228600 h 2780347"/>
                    <a:gd name="connsiteX151" fmla="*/ 381556 w 1107187"/>
                    <a:gd name="connsiteY151" fmla="*/ 346710 h 2780347"/>
                    <a:gd name="connsiteX152" fmla="*/ 375841 w 1107187"/>
                    <a:gd name="connsiteY152" fmla="*/ 345758 h 2780347"/>
                    <a:gd name="connsiteX153" fmla="*/ 375841 w 1107187"/>
                    <a:gd name="connsiteY153" fmla="*/ 345758 h 2780347"/>
                    <a:gd name="connsiteX154" fmla="*/ 337741 w 1107187"/>
                    <a:gd name="connsiteY154" fmla="*/ 346710 h 2780347"/>
                    <a:gd name="connsiteX155" fmla="*/ 323453 w 1107187"/>
                    <a:gd name="connsiteY155" fmla="*/ 360998 h 2780347"/>
                    <a:gd name="connsiteX156" fmla="*/ 324406 w 1107187"/>
                    <a:gd name="connsiteY156" fmla="*/ 364808 h 2780347"/>
                    <a:gd name="connsiteX157" fmla="*/ 294878 w 1107187"/>
                    <a:gd name="connsiteY157" fmla="*/ 368618 h 2780347"/>
                    <a:gd name="connsiteX158" fmla="*/ 292021 w 1107187"/>
                    <a:gd name="connsiteY158" fmla="*/ 369570 h 2780347"/>
                    <a:gd name="connsiteX159" fmla="*/ 294878 w 1107187"/>
                    <a:gd name="connsiteY159" fmla="*/ 360998 h 2780347"/>
                    <a:gd name="connsiteX160" fmla="*/ 280591 w 1107187"/>
                    <a:gd name="connsiteY160" fmla="*/ 346710 h 2780347"/>
                    <a:gd name="connsiteX161" fmla="*/ 280591 w 1107187"/>
                    <a:gd name="connsiteY161" fmla="*/ 346710 h 2780347"/>
                    <a:gd name="connsiteX162" fmla="*/ 268208 w 1107187"/>
                    <a:gd name="connsiteY162" fmla="*/ 346710 h 2780347"/>
                    <a:gd name="connsiteX163" fmla="*/ 268208 w 1107187"/>
                    <a:gd name="connsiteY163" fmla="*/ 336233 h 2780347"/>
                    <a:gd name="connsiteX164" fmla="*/ 299641 w 1107187"/>
                    <a:gd name="connsiteY164" fmla="*/ 193358 h 2780347"/>
                    <a:gd name="connsiteX165" fmla="*/ 268208 w 1107187"/>
                    <a:gd name="connsiteY165" fmla="*/ 1086803 h 2780347"/>
                    <a:gd name="connsiteX166" fmla="*/ 416798 w 1107187"/>
                    <a:gd name="connsiteY166" fmla="*/ 1110615 h 2780347"/>
                    <a:gd name="connsiteX167" fmla="*/ 419656 w 1107187"/>
                    <a:gd name="connsiteY167" fmla="*/ 1111568 h 2780347"/>
                    <a:gd name="connsiteX168" fmla="*/ 420608 w 1107187"/>
                    <a:gd name="connsiteY168" fmla="*/ 1111568 h 2780347"/>
                    <a:gd name="connsiteX169" fmla="*/ 576818 w 1107187"/>
                    <a:gd name="connsiteY169" fmla="*/ 1120140 h 2780347"/>
                    <a:gd name="connsiteX170" fmla="*/ 587296 w 1107187"/>
                    <a:gd name="connsiteY170" fmla="*/ 1120140 h 2780347"/>
                    <a:gd name="connsiteX171" fmla="*/ 884476 w 1107187"/>
                    <a:gd name="connsiteY171" fmla="*/ 1086803 h 2780347"/>
                    <a:gd name="connsiteX172" fmla="*/ 884476 w 1107187"/>
                    <a:gd name="connsiteY172" fmla="*/ 1108710 h 2780347"/>
                    <a:gd name="connsiteX173" fmla="*/ 270113 w 1107187"/>
                    <a:gd name="connsiteY173" fmla="*/ 1108710 h 2780347"/>
                    <a:gd name="connsiteX174" fmla="*/ 268208 w 1107187"/>
                    <a:gd name="connsiteY174" fmla="*/ 1086803 h 2780347"/>
                    <a:gd name="connsiteX175" fmla="*/ 453946 w 1107187"/>
                    <a:gd name="connsiteY175" fmla="*/ 2046923 h 2780347"/>
                    <a:gd name="connsiteX176" fmla="*/ 430133 w 1107187"/>
                    <a:gd name="connsiteY176" fmla="*/ 2062163 h 2780347"/>
                    <a:gd name="connsiteX177" fmla="*/ 118666 w 1107187"/>
                    <a:gd name="connsiteY177" fmla="*/ 2640330 h 2780347"/>
                    <a:gd name="connsiteX178" fmla="*/ 68183 w 1107187"/>
                    <a:gd name="connsiteY178" fmla="*/ 2613660 h 2780347"/>
                    <a:gd name="connsiteX179" fmla="*/ 395843 w 1107187"/>
                    <a:gd name="connsiteY179" fmla="*/ 2005013 h 2780347"/>
                    <a:gd name="connsiteX180" fmla="*/ 421561 w 1107187"/>
                    <a:gd name="connsiteY180" fmla="*/ 1989773 h 2780347"/>
                    <a:gd name="connsiteX181" fmla="*/ 462518 w 1107187"/>
                    <a:gd name="connsiteY181" fmla="*/ 1988820 h 2780347"/>
                    <a:gd name="connsiteX182" fmla="*/ 462518 w 1107187"/>
                    <a:gd name="connsiteY182" fmla="*/ 2046923 h 2780347"/>
                    <a:gd name="connsiteX183" fmla="*/ 453946 w 1107187"/>
                    <a:gd name="connsiteY183" fmla="*/ 2046923 h 2780347"/>
                    <a:gd name="connsiteX184" fmla="*/ 585391 w 1107187"/>
                    <a:gd name="connsiteY184" fmla="*/ 1279208 h 2780347"/>
                    <a:gd name="connsiteX185" fmla="*/ 585391 w 1107187"/>
                    <a:gd name="connsiteY185" fmla="*/ 2722245 h 2780347"/>
                    <a:gd name="connsiteX186" fmla="*/ 518716 w 1107187"/>
                    <a:gd name="connsiteY186" fmla="*/ 2722245 h 2780347"/>
                    <a:gd name="connsiteX187" fmla="*/ 518716 w 1107187"/>
                    <a:gd name="connsiteY187" fmla="*/ 1279208 h 2780347"/>
                    <a:gd name="connsiteX188" fmla="*/ 490141 w 1107187"/>
                    <a:gd name="connsiteY188" fmla="*/ 1250633 h 2780347"/>
                    <a:gd name="connsiteX189" fmla="*/ 477758 w 1107187"/>
                    <a:gd name="connsiteY189" fmla="*/ 1250633 h 2780347"/>
                    <a:gd name="connsiteX190" fmla="*/ 477758 w 1107187"/>
                    <a:gd name="connsiteY190" fmla="*/ 1225868 h 2780347"/>
                    <a:gd name="connsiteX191" fmla="*/ 563483 w 1107187"/>
                    <a:gd name="connsiteY191" fmla="*/ 1230630 h 2780347"/>
                    <a:gd name="connsiteX192" fmla="*/ 625396 w 1107187"/>
                    <a:gd name="connsiteY192" fmla="*/ 1227773 h 2780347"/>
                    <a:gd name="connsiteX193" fmla="*/ 625396 w 1107187"/>
                    <a:gd name="connsiteY193" fmla="*/ 1249680 h 2780347"/>
                    <a:gd name="connsiteX194" fmla="*/ 613013 w 1107187"/>
                    <a:gd name="connsiteY194" fmla="*/ 1249680 h 2780347"/>
                    <a:gd name="connsiteX195" fmla="*/ 585391 w 1107187"/>
                    <a:gd name="connsiteY195" fmla="*/ 1279208 h 2780347"/>
                    <a:gd name="connsiteX196" fmla="*/ 989251 w 1107187"/>
                    <a:gd name="connsiteY196" fmla="*/ 2640330 h 2780347"/>
                    <a:gd name="connsiteX197" fmla="*/ 677783 w 1107187"/>
                    <a:gd name="connsiteY197" fmla="*/ 2062163 h 2780347"/>
                    <a:gd name="connsiteX198" fmla="*/ 653018 w 1107187"/>
                    <a:gd name="connsiteY198" fmla="*/ 2046923 h 2780347"/>
                    <a:gd name="connsiteX199" fmla="*/ 643493 w 1107187"/>
                    <a:gd name="connsiteY199" fmla="*/ 2046923 h 2780347"/>
                    <a:gd name="connsiteX200" fmla="*/ 643493 w 1107187"/>
                    <a:gd name="connsiteY200" fmla="*/ 1989773 h 2780347"/>
                    <a:gd name="connsiteX201" fmla="*/ 687308 w 1107187"/>
                    <a:gd name="connsiteY201" fmla="*/ 1989773 h 2780347"/>
                    <a:gd name="connsiteX202" fmla="*/ 712073 w 1107187"/>
                    <a:gd name="connsiteY202" fmla="*/ 2005013 h 2780347"/>
                    <a:gd name="connsiteX203" fmla="*/ 1039733 w 1107187"/>
                    <a:gd name="connsiteY203" fmla="*/ 2613660 h 2780347"/>
                    <a:gd name="connsiteX204" fmla="*/ 989251 w 1107187"/>
                    <a:gd name="connsiteY204" fmla="*/ 2640330 h 278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1107187" h="2780347">
                      <a:moveTo>
                        <a:pt x="1103551" y="2611755"/>
                      </a:moveTo>
                      <a:lnTo>
                        <a:pt x="761603" y="1978343"/>
                      </a:lnTo>
                      <a:cubicBezTo>
                        <a:pt x="746363" y="1950720"/>
                        <a:pt x="717788" y="1933575"/>
                        <a:pt x="686355" y="1933575"/>
                      </a:cubicBezTo>
                      <a:lnTo>
                        <a:pt x="642541" y="1933575"/>
                      </a:lnTo>
                      <a:lnTo>
                        <a:pt x="642541" y="1307783"/>
                      </a:lnTo>
                      <a:lnTo>
                        <a:pt x="654923" y="1307783"/>
                      </a:lnTo>
                      <a:cubicBezTo>
                        <a:pt x="671116" y="1307783"/>
                        <a:pt x="683498" y="1295400"/>
                        <a:pt x="683498" y="1279208"/>
                      </a:cubicBezTo>
                      <a:lnTo>
                        <a:pt x="683498" y="1222058"/>
                      </a:lnTo>
                      <a:cubicBezTo>
                        <a:pt x="821611" y="1202055"/>
                        <a:pt x="916861" y="1156335"/>
                        <a:pt x="923528" y="1152525"/>
                      </a:cubicBezTo>
                      <a:cubicBezTo>
                        <a:pt x="933053" y="1147763"/>
                        <a:pt x="939721" y="1138238"/>
                        <a:pt x="939721" y="1126808"/>
                      </a:cubicBezTo>
                      <a:lnTo>
                        <a:pt x="939721" y="309563"/>
                      </a:lnTo>
                      <a:cubicBezTo>
                        <a:pt x="935911" y="172402"/>
                        <a:pt x="818753" y="45720"/>
                        <a:pt x="655876" y="952"/>
                      </a:cubicBezTo>
                      <a:cubicBezTo>
                        <a:pt x="652066" y="0"/>
                        <a:pt x="649208" y="0"/>
                        <a:pt x="645398" y="0"/>
                      </a:cubicBezTo>
                      <a:cubicBezTo>
                        <a:pt x="618728" y="2858"/>
                        <a:pt x="582533" y="35243"/>
                        <a:pt x="573961" y="277178"/>
                      </a:cubicBezTo>
                      <a:lnTo>
                        <a:pt x="568246" y="271463"/>
                      </a:lnTo>
                      <a:cubicBezTo>
                        <a:pt x="569198" y="240030"/>
                        <a:pt x="566341" y="180975"/>
                        <a:pt x="547291" y="120968"/>
                      </a:cubicBezTo>
                      <a:cubicBezTo>
                        <a:pt x="536813" y="88583"/>
                        <a:pt x="521573" y="57150"/>
                        <a:pt x="502523" y="28575"/>
                      </a:cubicBezTo>
                      <a:cubicBezTo>
                        <a:pt x="502523" y="27623"/>
                        <a:pt x="502523" y="27623"/>
                        <a:pt x="502523" y="26670"/>
                      </a:cubicBezTo>
                      <a:cubicBezTo>
                        <a:pt x="497761" y="12383"/>
                        <a:pt x="482521" y="4763"/>
                        <a:pt x="468233" y="8573"/>
                      </a:cubicBezTo>
                      <a:cubicBezTo>
                        <a:pt x="461566" y="10477"/>
                        <a:pt x="314881" y="49530"/>
                        <a:pt x="251063" y="166688"/>
                      </a:cubicBezTo>
                      <a:cubicBezTo>
                        <a:pt x="214868" y="234315"/>
                        <a:pt x="213916" y="298133"/>
                        <a:pt x="212963" y="336233"/>
                      </a:cubicBezTo>
                      <a:cubicBezTo>
                        <a:pt x="212963" y="344805"/>
                        <a:pt x="212963" y="352425"/>
                        <a:pt x="212010" y="360998"/>
                      </a:cubicBezTo>
                      <a:lnTo>
                        <a:pt x="212010" y="381000"/>
                      </a:lnTo>
                      <a:lnTo>
                        <a:pt x="201533" y="381953"/>
                      </a:lnTo>
                      <a:cubicBezTo>
                        <a:pt x="193913" y="382905"/>
                        <a:pt x="188198" y="390525"/>
                        <a:pt x="189150" y="398145"/>
                      </a:cubicBezTo>
                      <a:cubicBezTo>
                        <a:pt x="190103" y="405765"/>
                        <a:pt x="195818" y="410528"/>
                        <a:pt x="203438" y="410528"/>
                      </a:cubicBezTo>
                      <a:cubicBezTo>
                        <a:pt x="204391" y="410528"/>
                        <a:pt x="204391" y="410528"/>
                        <a:pt x="205343" y="410528"/>
                      </a:cubicBezTo>
                      <a:lnTo>
                        <a:pt x="211058" y="409575"/>
                      </a:lnTo>
                      <a:lnTo>
                        <a:pt x="211058" y="835343"/>
                      </a:lnTo>
                      <a:cubicBezTo>
                        <a:pt x="208200" y="836295"/>
                        <a:pt x="205343" y="839153"/>
                        <a:pt x="203438" y="842010"/>
                      </a:cubicBezTo>
                      <a:lnTo>
                        <a:pt x="185341" y="875348"/>
                      </a:lnTo>
                      <a:cubicBezTo>
                        <a:pt x="181531" y="882015"/>
                        <a:pt x="184388" y="890588"/>
                        <a:pt x="191056" y="894398"/>
                      </a:cubicBezTo>
                      <a:cubicBezTo>
                        <a:pt x="192960" y="895350"/>
                        <a:pt x="195818" y="896303"/>
                        <a:pt x="197723" y="896303"/>
                      </a:cubicBezTo>
                      <a:cubicBezTo>
                        <a:pt x="202485" y="896303"/>
                        <a:pt x="207248" y="893445"/>
                        <a:pt x="210106" y="888683"/>
                      </a:cubicBezTo>
                      <a:lnTo>
                        <a:pt x="210106" y="1125855"/>
                      </a:lnTo>
                      <a:cubicBezTo>
                        <a:pt x="210106" y="1136333"/>
                        <a:pt x="215821" y="1146810"/>
                        <a:pt x="225346" y="1151573"/>
                      </a:cubicBezTo>
                      <a:cubicBezTo>
                        <a:pt x="291068" y="1184910"/>
                        <a:pt x="356791" y="1205865"/>
                        <a:pt x="420608" y="1217295"/>
                      </a:cubicBezTo>
                      <a:lnTo>
                        <a:pt x="420608" y="1279208"/>
                      </a:lnTo>
                      <a:cubicBezTo>
                        <a:pt x="420608" y="1295400"/>
                        <a:pt x="432991" y="1307783"/>
                        <a:pt x="449183" y="1307783"/>
                      </a:cubicBezTo>
                      <a:lnTo>
                        <a:pt x="461566" y="1307783"/>
                      </a:lnTo>
                      <a:lnTo>
                        <a:pt x="461566" y="1932623"/>
                      </a:lnTo>
                      <a:lnTo>
                        <a:pt x="420608" y="1933575"/>
                      </a:lnTo>
                      <a:cubicBezTo>
                        <a:pt x="389175" y="1933575"/>
                        <a:pt x="360600" y="1950720"/>
                        <a:pt x="345361" y="1978343"/>
                      </a:cubicBezTo>
                      <a:lnTo>
                        <a:pt x="3413" y="2611755"/>
                      </a:lnTo>
                      <a:cubicBezTo>
                        <a:pt x="-4207" y="2626043"/>
                        <a:pt x="1508" y="2643188"/>
                        <a:pt x="14843" y="2650808"/>
                      </a:cubicBezTo>
                      <a:lnTo>
                        <a:pt x="115808" y="2705100"/>
                      </a:lnTo>
                      <a:cubicBezTo>
                        <a:pt x="119618" y="2707005"/>
                        <a:pt x="124381" y="2708910"/>
                        <a:pt x="129143" y="2708910"/>
                      </a:cubicBezTo>
                      <a:cubicBezTo>
                        <a:pt x="132000" y="2708910"/>
                        <a:pt x="134858" y="2708910"/>
                        <a:pt x="137716" y="2707958"/>
                      </a:cubicBezTo>
                      <a:cubicBezTo>
                        <a:pt x="145335" y="2706053"/>
                        <a:pt x="151050" y="2700338"/>
                        <a:pt x="154860" y="2693670"/>
                      </a:cubicBezTo>
                      <a:lnTo>
                        <a:pt x="462518" y="2124075"/>
                      </a:lnTo>
                      <a:lnTo>
                        <a:pt x="462518" y="2751773"/>
                      </a:lnTo>
                      <a:cubicBezTo>
                        <a:pt x="462518" y="2767965"/>
                        <a:pt x="474900" y="2780348"/>
                        <a:pt x="491093" y="2780348"/>
                      </a:cubicBezTo>
                      <a:lnTo>
                        <a:pt x="614918" y="2780348"/>
                      </a:lnTo>
                      <a:cubicBezTo>
                        <a:pt x="631111" y="2780348"/>
                        <a:pt x="643493" y="2767965"/>
                        <a:pt x="643493" y="2751773"/>
                      </a:cubicBezTo>
                      <a:lnTo>
                        <a:pt x="643493" y="2119313"/>
                      </a:lnTo>
                      <a:lnTo>
                        <a:pt x="953055" y="2694623"/>
                      </a:lnTo>
                      <a:cubicBezTo>
                        <a:pt x="956866" y="2701290"/>
                        <a:pt x="962580" y="2706053"/>
                        <a:pt x="970201" y="2708910"/>
                      </a:cubicBezTo>
                      <a:cubicBezTo>
                        <a:pt x="973058" y="2709863"/>
                        <a:pt x="975916" y="2709863"/>
                        <a:pt x="978773" y="2709863"/>
                      </a:cubicBezTo>
                      <a:cubicBezTo>
                        <a:pt x="983536" y="2709863"/>
                        <a:pt x="988298" y="2708910"/>
                        <a:pt x="992108" y="2706053"/>
                      </a:cubicBezTo>
                      <a:lnTo>
                        <a:pt x="1093073" y="2651760"/>
                      </a:lnTo>
                      <a:cubicBezTo>
                        <a:pt x="1106408" y="2642235"/>
                        <a:pt x="1111171" y="2625090"/>
                        <a:pt x="1103551" y="2611755"/>
                      </a:cubicBezTo>
                      <a:close/>
                      <a:moveTo>
                        <a:pt x="629205" y="333375"/>
                      </a:moveTo>
                      <a:lnTo>
                        <a:pt x="630158" y="283845"/>
                      </a:lnTo>
                      <a:cubicBezTo>
                        <a:pt x="634921" y="137160"/>
                        <a:pt x="650161" y="80963"/>
                        <a:pt x="658733" y="61913"/>
                      </a:cubicBezTo>
                      <a:cubicBezTo>
                        <a:pt x="788273" y="103823"/>
                        <a:pt x="879713" y="203835"/>
                        <a:pt x="882571" y="310515"/>
                      </a:cubicBezTo>
                      <a:lnTo>
                        <a:pt x="882571" y="1047750"/>
                      </a:lnTo>
                      <a:cubicBezTo>
                        <a:pt x="798751" y="1065848"/>
                        <a:pt x="713978" y="1077278"/>
                        <a:pt x="629205" y="1080135"/>
                      </a:cubicBezTo>
                      <a:lnTo>
                        <a:pt x="629205" y="387668"/>
                      </a:lnTo>
                      <a:cubicBezTo>
                        <a:pt x="628253" y="368618"/>
                        <a:pt x="628253" y="350520"/>
                        <a:pt x="629205" y="333375"/>
                      </a:cubicBezTo>
                      <a:close/>
                      <a:moveTo>
                        <a:pt x="268208" y="780098"/>
                      </a:moveTo>
                      <a:lnTo>
                        <a:pt x="272971" y="770573"/>
                      </a:lnTo>
                      <a:cubicBezTo>
                        <a:pt x="276781" y="763905"/>
                        <a:pt x="273923" y="756285"/>
                        <a:pt x="268208" y="752475"/>
                      </a:cubicBezTo>
                      <a:lnTo>
                        <a:pt x="268208" y="376238"/>
                      </a:lnTo>
                      <a:lnTo>
                        <a:pt x="281543" y="376238"/>
                      </a:lnTo>
                      <a:cubicBezTo>
                        <a:pt x="282496" y="376238"/>
                        <a:pt x="284400" y="376238"/>
                        <a:pt x="285353" y="375285"/>
                      </a:cubicBezTo>
                      <a:cubicBezTo>
                        <a:pt x="283448" y="378143"/>
                        <a:pt x="282496" y="381953"/>
                        <a:pt x="282496" y="384810"/>
                      </a:cubicBezTo>
                      <a:cubicBezTo>
                        <a:pt x="283448" y="391478"/>
                        <a:pt x="289163" y="397193"/>
                        <a:pt x="296783" y="397193"/>
                      </a:cubicBezTo>
                      <a:cubicBezTo>
                        <a:pt x="297736" y="397193"/>
                        <a:pt x="297736" y="397193"/>
                        <a:pt x="298688" y="397193"/>
                      </a:cubicBezTo>
                      <a:lnTo>
                        <a:pt x="336788" y="391478"/>
                      </a:lnTo>
                      <a:cubicBezTo>
                        <a:pt x="344408" y="390525"/>
                        <a:pt x="350123" y="382905"/>
                        <a:pt x="349171" y="375285"/>
                      </a:cubicBezTo>
                      <a:cubicBezTo>
                        <a:pt x="349171" y="375285"/>
                        <a:pt x="349171" y="374333"/>
                        <a:pt x="349171" y="374333"/>
                      </a:cubicBezTo>
                      <a:lnTo>
                        <a:pt x="376793" y="373380"/>
                      </a:lnTo>
                      <a:cubicBezTo>
                        <a:pt x="377746" y="373380"/>
                        <a:pt x="377746" y="373380"/>
                        <a:pt x="378698" y="373380"/>
                      </a:cubicBezTo>
                      <a:cubicBezTo>
                        <a:pt x="379650" y="376238"/>
                        <a:pt x="380603" y="378143"/>
                        <a:pt x="382508" y="380048"/>
                      </a:cubicBezTo>
                      <a:cubicBezTo>
                        <a:pt x="382508" y="417195"/>
                        <a:pt x="382508" y="458153"/>
                        <a:pt x="382508" y="500063"/>
                      </a:cubicBezTo>
                      <a:cubicBezTo>
                        <a:pt x="381556" y="501015"/>
                        <a:pt x="380603" y="501968"/>
                        <a:pt x="379650" y="503873"/>
                      </a:cubicBezTo>
                      <a:lnTo>
                        <a:pt x="361553" y="537210"/>
                      </a:lnTo>
                      <a:cubicBezTo>
                        <a:pt x="357743" y="543878"/>
                        <a:pt x="360600" y="552450"/>
                        <a:pt x="367268" y="556260"/>
                      </a:cubicBezTo>
                      <a:cubicBezTo>
                        <a:pt x="369173" y="557213"/>
                        <a:pt x="372031" y="558165"/>
                        <a:pt x="373936" y="558165"/>
                      </a:cubicBezTo>
                      <a:cubicBezTo>
                        <a:pt x="376793" y="558165"/>
                        <a:pt x="379650" y="557213"/>
                        <a:pt x="381556" y="555308"/>
                      </a:cubicBezTo>
                      <a:cubicBezTo>
                        <a:pt x="381556" y="751523"/>
                        <a:pt x="381556" y="966788"/>
                        <a:pt x="382508" y="1066800"/>
                      </a:cubicBezTo>
                      <a:cubicBezTo>
                        <a:pt x="343456" y="1062038"/>
                        <a:pt x="305356" y="1055370"/>
                        <a:pt x="267256" y="1046798"/>
                      </a:cubicBezTo>
                      <a:lnTo>
                        <a:pt x="268208" y="780098"/>
                      </a:lnTo>
                      <a:close/>
                      <a:moveTo>
                        <a:pt x="526336" y="406718"/>
                      </a:moveTo>
                      <a:cubicBezTo>
                        <a:pt x="527288" y="443865"/>
                        <a:pt x="527288" y="485775"/>
                        <a:pt x="528241" y="518160"/>
                      </a:cubicBezTo>
                      <a:lnTo>
                        <a:pt x="510143" y="497205"/>
                      </a:lnTo>
                      <a:cubicBezTo>
                        <a:pt x="505381" y="491490"/>
                        <a:pt x="496808" y="489585"/>
                        <a:pt x="489188" y="491490"/>
                      </a:cubicBezTo>
                      <a:cubicBezTo>
                        <a:pt x="481568" y="494348"/>
                        <a:pt x="476806" y="501015"/>
                        <a:pt x="476806" y="509588"/>
                      </a:cubicBezTo>
                      <a:lnTo>
                        <a:pt x="476806" y="629603"/>
                      </a:lnTo>
                      <a:cubicBezTo>
                        <a:pt x="476806" y="640080"/>
                        <a:pt x="485378" y="648653"/>
                        <a:pt x="495856" y="648653"/>
                      </a:cubicBezTo>
                      <a:lnTo>
                        <a:pt x="521573" y="648653"/>
                      </a:lnTo>
                      <a:cubicBezTo>
                        <a:pt x="521573" y="652463"/>
                        <a:pt x="520621" y="655320"/>
                        <a:pt x="520621" y="659130"/>
                      </a:cubicBezTo>
                      <a:lnTo>
                        <a:pt x="519668" y="662940"/>
                      </a:lnTo>
                      <a:cubicBezTo>
                        <a:pt x="505381" y="772478"/>
                        <a:pt x="473948" y="880110"/>
                        <a:pt x="439658" y="978218"/>
                      </a:cubicBezTo>
                      <a:cubicBezTo>
                        <a:pt x="439658" y="838200"/>
                        <a:pt x="439658" y="624840"/>
                        <a:pt x="438706" y="450533"/>
                      </a:cubicBezTo>
                      <a:lnTo>
                        <a:pt x="448231" y="432435"/>
                      </a:lnTo>
                      <a:cubicBezTo>
                        <a:pt x="452041" y="425768"/>
                        <a:pt x="449183" y="417195"/>
                        <a:pt x="442516" y="413385"/>
                      </a:cubicBezTo>
                      <a:cubicBezTo>
                        <a:pt x="441563" y="412433"/>
                        <a:pt x="440611" y="412433"/>
                        <a:pt x="439658" y="412433"/>
                      </a:cubicBezTo>
                      <a:cubicBezTo>
                        <a:pt x="439658" y="399098"/>
                        <a:pt x="439658" y="386715"/>
                        <a:pt x="439658" y="373380"/>
                      </a:cubicBezTo>
                      <a:cubicBezTo>
                        <a:pt x="439658" y="373380"/>
                        <a:pt x="440611" y="373380"/>
                        <a:pt x="440611" y="372428"/>
                      </a:cubicBezTo>
                      <a:lnTo>
                        <a:pt x="449183" y="372428"/>
                      </a:lnTo>
                      <a:cubicBezTo>
                        <a:pt x="448231" y="377190"/>
                        <a:pt x="450136" y="381000"/>
                        <a:pt x="452993" y="383858"/>
                      </a:cubicBezTo>
                      <a:lnTo>
                        <a:pt x="452993" y="405765"/>
                      </a:lnTo>
                      <a:lnTo>
                        <a:pt x="526336" y="405765"/>
                      </a:lnTo>
                      <a:close/>
                      <a:moveTo>
                        <a:pt x="514906" y="610553"/>
                      </a:moveTo>
                      <a:lnTo>
                        <a:pt x="514906" y="561023"/>
                      </a:lnTo>
                      <a:lnTo>
                        <a:pt x="533956" y="582930"/>
                      </a:lnTo>
                      <a:cubicBezTo>
                        <a:pt x="537766" y="586740"/>
                        <a:pt x="542528" y="589598"/>
                        <a:pt x="548243" y="589598"/>
                      </a:cubicBezTo>
                      <a:lnTo>
                        <a:pt x="572056" y="589598"/>
                      </a:lnTo>
                      <a:lnTo>
                        <a:pt x="572056" y="610553"/>
                      </a:lnTo>
                      <a:lnTo>
                        <a:pt x="514906" y="610553"/>
                      </a:lnTo>
                      <a:close/>
                      <a:moveTo>
                        <a:pt x="571103" y="550545"/>
                      </a:moveTo>
                      <a:lnTo>
                        <a:pt x="566341" y="550545"/>
                      </a:lnTo>
                      <a:cubicBezTo>
                        <a:pt x="566341" y="517208"/>
                        <a:pt x="565388" y="458153"/>
                        <a:pt x="564436" y="406718"/>
                      </a:cubicBezTo>
                      <a:lnTo>
                        <a:pt x="571103" y="406718"/>
                      </a:lnTo>
                      <a:lnTo>
                        <a:pt x="571103" y="550545"/>
                      </a:lnTo>
                      <a:close/>
                      <a:moveTo>
                        <a:pt x="572056" y="332423"/>
                      </a:moveTo>
                      <a:cubicBezTo>
                        <a:pt x="572056" y="343853"/>
                        <a:pt x="572056" y="356235"/>
                        <a:pt x="572056" y="368618"/>
                      </a:cubicBezTo>
                      <a:lnTo>
                        <a:pt x="491093" y="368618"/>
                      </a:lnTo>
                      <a:lnTo>
                        <a:pt x="491093" y="246698"/>
                      </a:lnTo>
                      <a:lnTo>
                        <a:pt x="572056" y="330518"/>
                      </a:lnTo>
                      <a:lnTo>
                        <a:pt x="572056" y="332423"/>
                      </a:lnTo>
                      <a:close/>
                      <a:moveTo>
                        <a:pt x="557768" y="667703"/>
                      </a:moveTo>
                      <a:lnTo>
                        <a:pt x="558721" y="663893"/>
                      </a:lnTo>
                      <a:cubicBezTo>
                        <a:pt x="559673" y="659130"/>
                        <a:pt x="559673" y="653415"/>
                        <a:pt x="560626" y="648653"/>
                      </a:cubicBezTo>
                      <a:lnTo>
                        <a:pt x="572056" y="648653"/>
                      </a:lnTo>
                      <a:lnTo>
                        <a:pt x="572056" y="1081088"/>
                      </a:lnTo>
                      <a:cubicBezTo>
                        <a:pt x="530146" y="1081088"/>
                        <a:pt x="488236" y="1079183"/>
                        <a:pt x="446325" y="1074420"/>
                      </a:cubicBezTo>
                      <a:cubicBezTo>
                        <a:pt x="491093" y="953453"/>
                        <a:pt x="537766" y="812483"/>
                        <a:pt x="557768" y="667703"/>
                      </a:cubicBezTo>
                      <a:close/>
                      <a:moveTo>
                        <a:pt x="480616" y="67627"/>
                      </a:moveTo>
                      <a:cubicBezTo>
                        <a:pt x="492046" y="88583"/>
                        <a:pt x="502523" y="109538"/>
                        <a:pt x="510143" y="132398"/>
                      </a:cubicBezTo>
                      <a:cubicBezTo>
                        <a:pt x="520621" y="165735"/>
                        <a:pt x="526336" y="200977"/>
                        <a:pt x="528241" y="231458"/>
                      </a:cubicBezTo>
                      <a:lnTo>
                        <a:pt x="503475" y="205740"/>
                      </a:lnTo>
                      <a:lnTo>
                        <a:pt x="452041" y="205740"/>
                      </a:lnTo>
                      <a:lnTo>
                        <a:pt x="452041" y="344805"/>
                      </a:lnTo>
                      <a:lnTo>
                        <a:pt x="438706" y="344805"/>
                      </a:lnTo>
                      <a:cubicBezTo>
                        <a:pt x="438706" y="299085"/>
                        <a:pt x="438706" y="260033"/>
                        <a:pt x="438706" y="228600"/>
                      </a:cubicBezTo>
                      <a:cubicBezTo>
                        <a:pt x="439658" y="160020"/>
                        <a:pt x="464423" y="88583"/>
                        <a:pt x="480616" y="67627"/>
                      </a:cubicBezTo>
                      <a:close/>
                      <a:moveTo>
                        <a:pt x="299641" y="193358"/>
                      </a:moveTo>
                      <a:cubicBezTo>
                        <a:pt x="324406" y="147638"/>
                        <a:pt x="367268" y="115252"/>
                        <a:pt x="404416" y="95250"/>
                      </a:cubicBezTo>
                      <a:cubicBezTo>
                        <a:pt x="389175" y="140970"/>
                        <a:pt x="381556" y="194310"/>
                        <a:pt x="381556" y="228600"/>
                      </a:cubicBezTo>
                      <a:cubicBezTo>
                        <a:pt x="381556" y="260033"/>
                        <a:pt x="381556" y="300038"/>
                        <a:pt x="381556" y="346710"/>
                      </a:cubicBezTo>
                      <a:cubicBezTo>
                        <a:pt x="379650" y="345758"/>
                        <a:pt x="377746" y="345758"/>
                        <a:pt x="375841" y="345758"/>
                      </a:cubicBezTo>
                      <a:cubicBezTo>
                        <a:pt x="375841" y="345758"/>
                        <a:pt x="375841" y="345758"/>
                        <a:pt x="375841" y="345758"/>
                      </a:cubicBezTo>
                      <a:lnTo>
                        <a:pt x="337741" y="346710"/>
                      </a:lnTo>
                      <a:cubicBezTo>
                        <a:pt x="330121" y="346710"/>
                        <a:pt x="323453" y="353378"/>
                        <a:pt x="323453" y="360998"/>
                      </a:cubicBezTo>
                      <a:cubicBezTo>
                        <a:pt x="323453" y="361950"/>
                        <a:pt x="323453" y="363855"/>
                        <a:pt x="324406" y="364808"/>
                      </a:cubicBezTo>
                      <a:lnTo>
                        <a:pt x="294878" y="368618"/>
                      </a:lnTo>
                      <a:cubicBezTo>
                        <a:pt x="293925" y="368618"/>
                        <a:pt x="292973" y="369570"/>
                        <a:pt x="292021" y="369570"/>
                      </a:cubicBezTo>
                      <a:cubicBezTo>
                        <a:pt x="293925" y="366713"/>
                        <a:pt x="294878" y="364808"/>
                        <a:pt x="294878" y="360998"/>
                      </a:cubicBezTo>
                      <a:cubicBezTo>
                        <a:pt x="294878" y="353378"/>
                        <a:pt x="288211" y="346710"/>
                        <a:pt x="280591" y="346710"/>
                      </a:cubicBezTo>
                      <a:cubicBezTo>
                        <a:pt x="280591" y="346710"/>
                        <a:pt x="280591" y="346710"/>
                        <a:pt x="280591" y="346710"/>
                      </a:cubicBezTo>
                      <a:lnTo>
                        <a:pt x="268208" y="346710"/>
                      </a:lnTo>
                      <a:cubicBezTo>
                        <a:pt x="268208" y="342900"/>
                        <a:pt x="268208" y="340043"/>
                        <a:pt x="268208" y="336233"/>
                      </a:cubicBezTo>
                      <a:cubicBezTo>
                        <a:pt x="269161" y="301943"/>
                        <a:pt x="270113" y="248603"/>
                        <a:pt x="299641" y="193358"/>
                      </a:cubicBezTo>
                      <a:close/>
                      <a:moveTo>
                        <a:pt x="268208" y="1086803"/>
                      </a:moveTo>
                      <a:cubicBezTo>
                        <a:pt x="316786" y="1097280"/>
                        <a:pt x="366316" y="1105853"/>
                        <a:pt x="416798" y="1110615"/>
                      </a:cubicBezTo>
                      <a:cubicBezTo>
                        <a:pt x="417750" y="1110615"/>
                        <a:pt x="418703" y="1111568"/>
                        <a:pt x="419656" y="1111568"/>
                      </a:cubicBezTo>
                      <a:cubicBezTo>
                        <a:pt x="419656" y="1111568"/>
                        <a:pt x="419656" y="1111568"/>
                        <a:pt x="420608" y="1111568"/>
                      </a:cubicBezTo>
                      <a:cubicBezTo>
                        <a:pt x="472043" y="1117283"/>
                        <a:pt x="524431" y="1120140"/>
                        <a:pt x="576818" y="1120140"/>
                      </a:cubicBezTo>
                      <a:cubicBezTo>
                        <a:pt x="580628" y="1120140"/>
                        <a:pt x="583486" y="1120140"/>
                        <a:pt x="587296" y="1120140"/>
                      </a:cubicBezTo>
                      <a:cubicBezTo>
                        <a:pt x="687308" y="1119188"/>
                        <a:pt x="786368" y="1107758"/>
                        <a:pt x="884476" y="1086803"/>
                      </a:cubicBezTo>
                      <a:lnTo>
                        <a:pt x="884476" y="1108710"/>
                      </a:lnTo>
                      <a:cubicBezTo>
                        <a:pt x="816848" y="1137285"/>
                        <a:pt x="544433" y="1238250"/>
                        <a:pt x="270113" y="1108710"/>
                      </a:cubicBezTo>
                      <a:lnTo>
                        <a:pt x="268208" y="1086803"/>
                      </a:lnTo>
                      <a:close/>
                      <a:moveTo>
                        <a:pt x="453946" y="2046923"/>
                      </a:moveTo>
                      <a:cubicBezTo>
                        <a:pt x="443468" y="2046923"/>
                        <a:pt x="434896" y="2052638"/>
                        <a:pt x="430133" y="2062163"/>
                      </a:cubicBezTo>
                      <a:lnTo>
                        <a:pt x="118666" y="2640330"/>
                      </a:lnTo>
                      <a:lnTo>
                        <a:pt x="68183" y="2613660"/>
                      </a:lnTo>
                      <a:lnTo>
                        <a:pt x="395843" y="2005013"/>
                      </a:lnTo>
                      <a:cubicBezTo>
                        <a:pt x="400606" y="1995488"/>
                        <a:pt x="410131" y="1989773"/>
                        <a:pt x="421561" y="1989773"/>
                      </a:cubicBezTo>
                      <a:lnTo>
                        <a:pt x="462518" y="1988820"/>
                      </a:lnTo>
                      <a:lnTo>
                        <a:pt x="462518" y="2046923"/>
                      </a:lnTo>
                      <a:lnTo>
                        <a:pt x="453946" y="2046923"/>
                      </a:lnTo>
                      <a:close/>
                      <a:moveTo>
                        <a:pt x="585391" y="1279208"/>
                      </a:moveTo>
                      <a:lnTo>
                        <a:pt x="585391" y="2722245"/>
                      </a:lnTo>
                      <a:lnTo>
                        <a:pt x="518716" y="2722245"/>
                      </a:lnTo>
                      <a:lnTo>
                        <a:pt x="518716" y="1279208"/>
                      </a:lnTo>
                      <a:cubicBezTo>
                        <a:pt x="518716" y="1263015"/>
                        <a:pt x="506333" y="1250633"/>
                        <a:pt x="490141" y="1250633"/>
                      </a:cubicBezTo>
                      <a:lnTo>
                        <a:pt x="477758" y="1250633"/>
                      </a:lnTo>
                      <a:lnTo>
                        <a:pt x="477758" y="1225868"/>
                      </a:lnTo>
                      <a:cubicBezTo>
                        <a:pt x="507286" y="1228725"/>
                        <a:pt x="535861" y="1230630"/>
                        <a:pt x="563483" y="1230630"/>
                      </a:cubicBezTo>
                      <a:cubicBezTo>
                        <a:pt x="584438" y="1230630"/>
                        <a:pt x="605393" y="1229678"/>
                        <a:pt x="625396" y="1227773"/>
                      </a:cubicBezTo>
                      <a:lnTo>
                        <a:pt x="625396" y="1249680"/>
                      </a:lnTo>
                      <a:lnTo>
                        <a:pt x="613013" y="1249680"/>
                      </a:lnTo>
                      <a:cubicBezTo>
                        <a:pt x="598726" y="1250633"/>
                        <a:pt x="585391" y="1263015"/>
                        <a:pt x="585391" y="1279208"/>
                      </a:cubicBezTo>
                      <a:close/>
                      <a:moveTo>
                        <a:pt x="989251" y="2640330"/>
                      </a:moveTo>
                      <a:lnTo>
                        <a:pt x="677783" y="2062163"/>
                      </a:lnTo>
                      <a:cubicBezTo>
                        <a:pt x="673021" y="2052638"/>
                        <a:pt x="663496" y="2046923"/>
                        <a:pt x="653018" y="2046923"/>
                      </a:cubicBezTo>
                      <a:lnTo>
                        <a:pt x="643493" y="2046923"/>
                      </a:lnTo>
                      <a:lnTo>
                        <a:pt x="643493" y="1989773"/>
                      </a:lnTo>
                      <a:lnTo>
                        <a:pt x="687308" y="1989773"/>
                      </a:lnTo>
                      <a:cubicBezTo>
                        <a:pt x="697786" y="1989773"/>
                        <a:pt x="707311" y="1995488"/>
                        <a:pt x="712073" y="2005013"/>
                      </a:cubicBezTo>
                      <a:lnTo>
                        <a:pt x="1039733" y="2613660"/>
                      </a:lnTo>
                      <a:lnTo>
                        <a:pt x="989251" y="264033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3" name="Freeform 1199">
                  <a:extLst>
                    <a:ext uri="{FF2B5EF4-FFF2-40B4-BE49-F238E27FC236}">
                      <a16:creationId xmlns:a16="http://schemas.microsoft.com/office/drawing/2014/main" id="{0CEC3F66-C019-E9B7-878E-3A43D6B15B2D}"/>
                    </a:ext>
                  </a:extLst>
                </p:cNvPr>
                <p:cNvSpPr/>
                <p:nvPr/>
              </p:nvSpPr>
              <p:spPr>
                <a:xfrm>
                  <a:off x="4802676" y="3328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4" name="Freeform 1200">
                  <a:extLst>
                    <a:ext uri="{FF2B5EF4-FFF2-40B4-BE49-F238E27FC236}">
                      <a16:creationId xmlns:a16="http://schemas.microsoft.com/office/drawing/2014/main" id="{0492ADCE-FF22-87A4-5B85-5BBD8A3DAFFE}"/>
                    </a:ext>
                  </a:extLst>
                </p:cNvPr>
                <p:cNvSpPr/>
                <p:nvPr/>
              </p:nvSpPr>
              <p:spPr>
                <a:xfrm>
                  <a:off x="4802676" y="35194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5" name="Freeform 1201">
                  <a:extLst>
                    <a:ext uri="{FF2B5EF4-FFF2-40B4-BE49-F238E27FC236}">
                      <a16:creationId xmlns:a16="http://schemas.microsoft.com/office/drawing/2014/main" id="{9311AF81-F173-28D8-C2EA-8370339E1B0B}"/>
                    </a:ext>
                  </a:extLst>
                </p:cNvPr>
                <p:cNvSpPr/>
                <p:nvPr/>
              </p:nvSpPr>
              <p:spPr>
                <a:xfrm>
                  <a:off x="4802676" y="34242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6" name="Freeform 1202">
                  <a:extLst>
                    <a:ext uri="{FF2B5EF4-FFF2-40B4-BE49-F238E27FC236}">
                      <a16:creationId xmlns:a16="http://schemas.microsoft.com/office/drawing/2014/main" id="{CE133C52-87D0-7F27-283D-A616F835E7A8}"/>
                    </a:ext>
                  </a:extLst>
                </p:cNvPr>
                <p:cNvSpPr/>
                <p:nvPr/>
              </p:nvSpPr>
              <p:spPr>
                <a:xfrm>
                  <a:off x="4802676" y="32337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7" name="Freeform 1203">
                  <a:extLst>
                    <a:ext uri="{FF2B5EF4-FFF2-40B4-BE49-F238E27FC236}">
                      <a16:creationId xmlns:a16="http://schemas.microsoft.com/office/drawing/2014/main" id="{3C2B6794-9726-D30D-05BC-104935A49324}"/>
                    </a:ext>
                  </a:extLst>
                </p:cNvPr>
                <p:cNvSpPr/>
                <p:nvPr/>
              </p:nvSpPr>
              <p:spPr>
                <a:xfrm>
                  <a:off x="4802676" y="28527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8" name="Freeform 1204">
                  <a:extLst>
                    <a:ext uri="{FF2B5EF4-FFF2-40B4-BE49-F238E27FC236}">
                      <a16:creationId xmlns:a16="http://schemas.microsoft.com/office/drawing/2014/main" id="{BCD80564-96DF-B857-E7A4-C3EAD6A63785}"/>
                    </a:ext>
                  </a:extLst>
                </p:cNvPr>
                <p:cNvSpPr/>
                <p:nvPr/>
              </p:nvSpPr>
              <p:spPr>
                <a:xfrm>
                  <a:off x="4802676" y="2947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9" name="Freeform 1205">
                  <a:extLst>
                    <a:ext uri="{FF2B5EF4-FFF2-40B4-BE49-F238E27FC236}">
                      <a16:creationId xmlns:a16="http://schemas.microsoft.com/office/drawing/2014/main" id="{B939154F-D3E2-D86B-3227-6AEEA39BC6F8}"/>
                    </a:ext>
                  </a:extLst>
                </p:cNvPr>
                <p:cNvSpPr/>
                <p:nvPr/>
              </p:nvSpPr>
              <p:spPr>
                <a:xfrm>
                  <a:off x="4802676" y="31384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7"/>
                        <a:pt x="21908" y="0"/>
                        <a:pt x="14288" y="0"/>
                      </a:cubicBezTo>
                      <a:cubicBezTo>
                        <a:pt x="6668" y="0"/>
                        <a:pt x="0" y="6667"/>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0" name="Freeform 1206">
                  <a:extLst>
                    <a:ext uri="{FF2B5EF4-FFF2-40B4-BE49-F238E27FC236}">
                      <a16:creationId xmlns:a16="http://schemas.microsoft.com/office/drawing/2014/main" id="{EC547E23-A14B-BBB6-AB36-115714EAA234}"/>
                    </a:ext>
                  </a:extLst>
                </p:cNvPr>
                <p:cNvSpPr/>
                <p:nvPr/>
              </p:nvSpPr>
              <p:spPr>
                <a:xfrm>
                  <a:off x="4802676" y="36147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1" name="Freeform 1207">
                  <a:extLst>
                    <a:ext uri="{FF2B5EF4-FFF2-40B4-BE49-F238E27FC236}">
                      <a16:creationId xmlns:a16="http://schemas.microsoft.com/office/drawing/2014/main" id="{6D400F92-4929-FF87-AA2B-D9CE444CA87B}"/>
                    </a:ext>
                  </a:extLst>
                </p:cNvPr>
                <p:cNvSpPr/>
                <p:nvPr/>
              </p:nvSpPr>
              <p:spPr>
                <a:xfrm>
                  <a:off x="5065463" y="3858472"/>
                  <a:ext cx="66899" cy="33441"/>
                </a:xfrm>
                <a:custGeom>
                  <a:avLst/>
                  <a:gdLst>
                    <a:gd name="connsiteX0" fmla="*/ 54396 w 66899"/>
                    <a:gd name="connsiteY0" fmla="*/ 4866 h 33441"/>
                    <a:gd name="connsiteX1" fmla="*/ 16296 w 66899"/>
                    <a:gd name="connsiteY1" fmla="*/ 104 h 33441"/>
                    <a:gd name="connsiteX2" fmla="*/ 104 w 66899"/>
                    <a:gd name="connsiteY2" fmla="*/ 12486 h 33441"/>
                    <a:gd name="connsiteX3" fmla="*/ 12486 w 66899"/>
                    <a:gd name="connsiteY3" fmla="*/ 28679 h 33441"/>
                    <a:gd name="connsiteX4" fmla="*/ 50586 w 66899"/>
                    <a:gd name="connsiteY4" fmla="*/ 33441 h 33441"/>
                    <a:gd name="connsiteX5" fmla="*/ 52491 w 66899"/>
                    <a:gd name="connsiteY5" fmla="*/ 33441 h 33441"/>
                    <a:gd name="connsiteX6" fmla="*/ 66779 w 66899"/>
                    <a:gd name="connsiteY6" fmla="*/ 21059 h 33441"/>
                    <a:gd name="connsiteX7" fmla="*/ 54396 w 66899"/>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99" h="33441">
                      <a:moveTo>
                        <a:pt x="54396" y="4866"/>
                      </a:moveTo>
                      <a:lnTo>
                        <a:pt x="16296"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969"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2" name="Freeform 1208">
                  <a:extLst>
                    <a:ext uri="{FF2B5EF4-FFF2-40B4-BE49-F238E27FC236}">
                      <a16:creationId xmlns:a16="http://schemas.microsoft.com/office/drawing/2014/main" id="{13968718-7601-0B58-ED23-E3D80BB15BCC}"/>
                    </a:ext>
                  </a:extLst>
                </p:cNvPr>
                <p:cNvSpPr/>
                <p:nvPr/>
              </p:nvSpPr>
              <p:spPr>
                <a:xfrm>
                  <a:off x="4802676" y="3709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3" name="Freeform 1209">
                  <a:extLst>
                    <a:ext uri="{FF2B5EF4-FFF2-40B4-BE49-F238E27FC236}">
                      <a16:creationId xmlns:a16="http://schemas.microsoft.com/office/drawing/2014/main" id="{0FAEFA68-EB00-AF05-9713-6751DD3A6E29}"/>
                    </a:ext>
                  </a:extLst>
                </p:cNvPr>
                <p:cNvSpPr/>
                <p:nvPr/>
              </p:nvSpPr>
              <p:spPr>
                <a:xfrm>
                  <a:off x="5160713" y="3869902"/>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4" name="Freeform 1210">
                  <a:extLst>
                    <a:ext uri="{FF2B5EF4-FFF2-40B4-BE49-F238E27FC236}">
                      <a16:creationId xmlns:a16="http://schemas.microsoft.com/office/drawing/2014/main" id="{0966D2DD-195B-014F-F473-E8FE99A6035E}"/>
                    </a:ext>
                  </a:extLst>
                </p:cNvPr>
                <p:cNvSpPr/>
                <p:nvPr/>
              </p:nvSpPr>
              <p:spPr>
                <a:xfrm>
                  <a:off x="5134146" y="2548888"/>
                  <a:ext cx="66675" cy="29527"/>
                </a:xfrm>
                <a:custGeom>
                  <a:avLst/>
                  <a:gdLst>
                    <a:gd name="connsiteX0" fmla="*/ 14288 w 66675"/>
                    <a:gd name="connsiteY0" fmla="*/ 29528 h 29527"/>
                    <a:gd name="connsiteX1" fmla="*/ 14288 w 66675"/>
                    <a:gd name="connsiteY1" fmla="*/ 29528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3 h 29527"/>
                    <a:gd name="connsiteX6" fmla="*/ 0 w 66675"/>
                    <a:gd name="connsiteY6" fmla="*/ 15240 h 29527"/>
                    <a:gd name="connsiteX7" fmla="*/ 14288 w 66675"/>
                    <a:gd name="connsiteY7"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8"/>
                      </a:moveTo>
                      <a:cubicBezTo>
                        <a:pt x="14288" y="29528"/>
                        <a:pt x="14288" y="29528"/>
                        <a:pt x="14288" y="29528"/>
                      </a:cubicBezTo>
                      <a:lnTo>
                        <a:pt x="52388" y="28575"/>
                      </a:lnTo>
                      <a:cubicBezTo>
                        <a:pt x="60008" y="28575"/>
                        <a:pt x="66675" y="21908"/>
                        <a:pt x="66675" y="14288"/>
                      </a:cubicBezTo>
                      <a:cubicBezTo>
                        <a:pt x="66675" y="6668"/>
                        <a:pt x="60008" y="1905"/>
                        <a:pt x="52388" y="0"/>
                      </a:cubicBezTo>
                      <a:lnTo>
                        <a:pt x="14288" y="953"/>
                      </a:lnTo>
                      <a:cubicBezTo>
                        <a:pt x="6668" y="953"/>
                        <a:pt x="0" y="7620"/>
                        <a:pt x="0" y="15240"/>
                      </a:cubicBezTo>
                      <a:cubicBezTo>
                        <a:pt x="0" y="22860"/>
                        <a:pt x="6668" y="29528"/>
                        <a:pt x="14288" y="2952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5" name="Freeform 1211">
                  <a:extLst>
                    <a:ext uri="{FF2B5EF4-FFF2-40B4-BE49-F238E27FC236}">
                      <a16:creationId xmlns:a16="http://schemas.microsoft.com/office/drawing/2014/main" id="{52402993-9293-E853-EE82-641B97984A8B}"/>
                    </a:ext>
                  </a:extLst>
                </p:cNvPr>
                <p:cNvSpPr/>
                <p:nvPr/>
              </p:nvSpPr>
              <p:spPr>
                <a:xfrm>
                  <a:off x="4802676" y="3805236"/>
                  <a:ext cx="46776" cy="50482"/>
                </a:xfrm>
                <a:custGeom>
                  <a:avLst/>
                  <a:gdLst>
                    <a:gd name="connsiteX0" fmla="*/ 34290 w 46776"/>
                    <a:gd name="connsiteY0" fmla="*/ 21908 h 50482"/>
                    <a:gd name="connsiteX1" fmla="*/ 28575 w 46776"/>
                    <a:gd name="connsiteY1" fmla="*/ 20955 h 50482"/>
                    <a:gd name="connsiteX2" fmla="*/ 28575 w 46776"/>
                    <a:gd name="connsiteY2" fmla="*/ 14288 h 50482"/>
                    <a:gd name="connsiteX3" fmla="*/ 14288 w 46776"/>
                    <a:gd name="connsiteY3" fmla="*/ 0 h 50482"/>
                    <a:gd name="connsiteX4" fmla="*/ 0 w 46776"/>
                    <a:gd name="connsiteY4" fmla="*/ 14288 h 50482"/>
                    <a:gd name="connsiteX5" fmla="*/ 0 w 46776"/>
                    <a:gd name="connsiteY5" fmla="*/ 34290 h 50482"/>
                    <a:gd name="connsiteX6" fmla="*/ 12383 w 46776"/>
                    <a:gd name="connsiteY6" fmla="*/ 48577 h 50482"/>
                    <a:gd name="connsiteX7" fmla="*/ 30480 w 46776"/>
                    <a:gd name="connsiteY7" fmla="*/ 50483 h 50482"/>
                    <a:gd name="connsiteX8" fmla="*/ 32385 w 46776"/>
                    <a:gd name="connsiteY8" fmla="*/ 50483 h 50482"/>
                    <a:gd name="connsiteX9" fmla="*/ 46673 w 46776"/>
                    <a:gd name="connsiteY9" fmla="*/ 38100 h 50482"/>
                    <a:gd name="connsiteX10" fmla="*/ 34290 w 46776"/>
                    <a:gd name="connsiteY10" fmla="*/ 21908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776" h="50482">
                      <a:moveTo>
                        <a:pt x="34290" y="21908"/>
                      </a:moveTo>
                      <a:lnTo>
                        <a:pt x="28575" y="20955"/>
                      </a:lnTo>
                      <a:lnTo>
                        <a:pt x="28575" y="14288"/>
                      </a:lnTo>
                      <a:cubicBezTo>
                        <a:pt x="28575" y="6667"/>
                        <a:pt x="21908" y="0"/>
                        <a:pt x="14288" y="0"/>
                      </a:cubicBezTo>
                      <a:cubicBezTo>
                        <a:pt x="6668" y="0"/>
                        <a:pt x="0" y="6667"/>
                        <a:pt x="0" y="14288"/>
                      </a:cubicBezTo>
                      <a:lnTo>
                        <a:pt x="0" y="34290"/>
                      </a:lnTo>
                      <a:cubicBezTo>
                        <a:pt x="0" y="41910"/>
                        <a:pt x="5715" y="47625"/>
                        <a:pt x="12383" y="48577"/>
                      </a:cubicBezTo>
                      <a:lnTo>
                        <a:pt x="30480" y="50483"/>
                      </a:lnTo>
                      <a:cubicBezTo>
                        <a:pt x="31433" y="50483"/>
                        <a:pt x="31433" y="50483"/>
                        <a:pt x="32385" y="50483"/>
                      </a:cubicBezTo>
                      <a:cubicBezTo>
                        <a:pt x="39053" y="50483"/>
                        <a:pt x="45720" y="44767"/>
                        <a:pt x="46673" y="38100"/>
                      </a:cubicBezTo>
                      <a:cubicBezTo>
                        <a:pt x="47625" y="30480"/>
                        <a:pt x="41910" y="22860"/>
                        <a:pt x="34290" y="2190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6" name="Freeform 1212">
                  <a:extLst>
                    <a:ext uri="{FF2B5EF4-FFF2-40B4-BE49-F238E27FC236}">
                      <a16:creationId xmlns:a16="http://schemas.microsoft.com/office/drawing/2014/main" id="{21B051A8-FEE9-BD06-B90F-B90EF3DD4305}"/>
                    </a:ext>
                  </a:extLst>
                </p:cNvPr>
                <p:cNvSpPr/>
                <p:nvPr/>
              </p:nvSpPr>
              <p:spPr>
                <a:xfrm>
                  <a:off x="4971165" y="3846090"/>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7" name="Freeform 1213">
                  <a:extLst>
                    <a:ext uri="{FF2B5EF4-FFF2-40B4-BE49-F238E27FC236}">
                      <a16:creationId xmlns:a16="http://schemas.microsoft.com/office/drawing/2014/main" id="{B7B7A3D4-3A05-334E-1C6E-880E91A1AA10}"/>
                    </a:ext>
                  </a:extLst>
                </p:cNvPr>
                <p:cNvSpPr/>
                <p:nvPr/>
              </p:nvSpPr>
              <p:spPr>
                <a:xfrm>
                  <a:off x="4876868" y="3834660"/>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8" name="Freeform 1214">
                  <a:extLst>
                    <a:ext uri="{FF2B5EF4-FFF2-40B4-BE49-F238E27FC236}">
                      <a16:creationId xmlns:a16="http://schemas.microsoft.com/office/drawing/2014/main" id="{000943A3-A452-F794-62C6-9ED000CE3D02}"/>
                    </a:ext>
                  </a:extLst>
                </p:cNvPr>
                <p:cNvSpPr/>
                <p:nvPr/>
              </p:nvSpPr>
              <p:spPr>
                <a:xfrm>
                  <a:off x="5800897" y="2537459"/>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7"/>
                        <a:pt x="60960" y="952"/>
                        <a:pt x="52388" y="0"/>
                      </a:cubicBezTo>
                      <a:lnTo>
                        <a:pt x="14288" y="952"/>
                      </a:lnTo>
                      <a:cubicBezTo>
                        <a:pt x="6667" y="952"/>
                        <a:pt x="0" y="7620"/>
                        <a:pt x="0" y="15240"/>
                      </a:cubicBezTo>
                      <a:cubicBezTo>
                        <a:pt x="0" y="22860"/>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9" name="Freeform 1215">
                  <a:extLst>
                    <a:ext uri="{FF2B5EF4-FFF2-40B4-BE49-F238E27FC236}">
                      <a16:creationId xmlns:a16="http://schemas.microsoft.com/office/drawing/2014/main" id="{2F72380A-66E9-C8E5-1D98-DBFDBF233DEC}"/>
                    </a:ext>
                  </a:extLst>
                </p:cNvPr>
                <p:cNvSpPr/>
                <p:nvPr/>
              </p:nvSpPr>
              <p:spPr>
                <a:xfrm>
                  <a:off x="6086647" y="2532696"/>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7"/>
                        <a:pt x="60007" y="0"/>
                        <a:pt x="52388" y="0"/>
                      </a:cubicBezTo>
                      <a:cubicBezTo>
                        <a:pt x="52388" y="0"/>
                        <a:pt x="52388" y="0"/>
                        <a:pt x="52388" y="0"/>
                      </a:cubicBezTo>
                      <a:lnTo>
                        <a:pt x="14288" y="952"/>
                      </a:lnTo>
                      <a:cubicBezTo>
                        <a:pt x="6667" y="952"/>
                        <a:pt x="0" y="7620"/>
                        <a:pt x="0" y="15240"/>
                      </a:cubicBezTo>
                      <a:cubicBezTo>
                        <a:pt x="0" y="22860"/>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0" name="Freeform 1216">
                  <a:extLst>
                    <a:ext uri="{FF2B5EF4-FFF2-40B4-BE49-F238E27FC236}">
                      <a16:creationId xmlns:a16="http://schemas.microsoft.com/office/drawing/2014/main" id="{0F181934-17BB-1BD4-04B8-75482B9B15C4}"/>
                    </a:ext>
                  </a:extLst>
                </p:cNvPr>
                <p:cNvSpPr/>
                <p:nvPr/>
              </p:nvSpPr>
              <p:spPr>
                <a:xfrm>
                  <a:off x="4802676" y="27574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1" name="Freeform 1217">
                  <a:extLst>
                    <a:ext uri="{FF2B5EF4-FFF2-40B4-BE49-F238E27FC236}">
                      <a16:creationId xmlns:a16="http://schemas.microsoft.com/office/drawing/2014/main" id="{E38600BF-E8EA-7CBA-32F8-A2F5DA4DF679}"/>
                    </a:ext>
                  </a:extLst>
                </p:cNvPr>
                <p:cNvSpPr/>
                <p:nvPr/>
              </p:nvSpPr>
              <p:spPr>
                <a:xfrm>
                  <a:off x="6187810" y="3101537"/>
                  <a:ext cx="46275" cy="61714"/>
                </a:xfrm>
                <a:custGeom>
                  <a:avLst/>
                  <a:gdLst>
                    <a:gd name="connsiteX0" fmla="*/ 7422 w 46275"/>
                    <a:gd name="connsiteY0" fmla="*/ 59809 h 61714"/>
                    <a:gd name="connsiteX1" fmla="*/ 14089 w 46275"/>
                    <a:gd name="connsiteY1" fmla="*/ 61714 h 61714"/>
                    <a:gd name="connsiteX2" fmla="*/ 26472 w 46275"/>
                    <a:gd name="connsiteY2" fmla="*/ 54094 h 61714"/>
                    <a:gd name="connsiteX3" fmla="*/ 44569 w 46275"/>
                    <a:gd name="connsiteY3" fmla="*/ 20757 h 61714"/>
                    <a:gd name="connsiteX4" fmla="*/ 38854 w 46275"/>
                    <a:gd name="connsiteY4" fmla="*/ 1707 h 61714"/>
                    <a:gd name="connsiteX5" fmla="*/ 19804 w 46275"/>
                    <a:gd name="connsiteY5" fmla="*/ 7421 h 61714"/>
                    <a:gd name="connsiteX6" fmla="*/ 1706 w 46275"/>
                    <a:gd name="connsiteY6" fmla="*/ 40759 h 61714"/>
                    <a:gd name="connsiteX7" fmla="*/ 7422 w 46275"/>
                    <a:gd name="connsiteY7" fmla="*/ 59809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4">
                      <a:moveTo>
                        <a:pt x="7422" y="59809"/>
                      </a:moveTo>
                      <a:cubicBezTo>
                        <a:pt x="9327" y="60762"/>
                        <a:pt x="12184" y="61714"/>
                        <a:pt x="14089" y="61714"/>
                      </a:cubicBezTo>
                      <a:cubicBezTo>
                        <a:pt x="18852" y="61714"/>
                        <a:pt x="24566" y="58856"/>
                        <a:pt x="26472" y="54094"/>
                      </a:cubicBezTo>
                      <a:lnTo>
                        <a:pt x="44569" y="20757"/>
                      </a:lnTo>
                      <a:cubicBezTo>
                        <a:pt x="48379" y="14089"/>
                        <a:pt x="45522" y="5517"/>
                        <a:pt x="38854" y="1707"/>
                      </a:cubicBezTo>
                      <a:cubicBezTo>
                        <a:pt x="32187" y="-2104"/>
                        <a:pt x="23614" y="754"/>
                        <a:pt x="19804" y="7421"/>
                      </a:cubicBezTo>
                      <a:lnTo>
                        <a:pt x="1706" y="40759"/>
                      </a:lnTo>
                      <a:cubicBezTo>
                        <a:pt x="-2103" y="47427"/>
                        <a:pt x="754" y="55999"/>
                        <a:pt x="7422" y="5980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2" name="Freeform 1218">
                  <a:extLst>
                    <a:ext uri="{FF2B5EF4-FFF2-40B4-BE49-F238E27FC236}">
                      <a16:creationId xmlns:a16="http://schemas.microsoft.com/office/drawing/2014/main" id="{A4248FCE-3EF0-986E-A9EB-72A235938C33}"/>
                    </a:ext>
                  </a:extLst>
                </p:cNvPr>
                <p:cNvSpPr/>
                <p:nvPr/>
              </p:nvSpPr>
              <p:spPr>
                <a:xfrm>
                  <a:off x="5896147" y="2535554"/>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8"/>
                        <a:pt x="60007" y="0"/>
                        <a:pt x="52388" y="0"/>
                      </a:cubicBezTo>
                      <a:cubicBezTo>
                        <a:pt x="52388" y="0"/>
                        <a:pt x="52388" y="0"/>
                        <a:pt x="52388" y="0"/>
                      </a:cubicBezTo>
                      <a:lnTo>
                        <a:pt x="14288" y="952"/>
                      </a:lnTo>
                      <a:cubicBezTo>
                        <a:pt x="6667"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3" name="Freeform 1219">
                  <a:extLst>
                    <a:ext uri="{FF2B5EF4-FFF2-40B4-BE49-F238E27FC236}">
                      <a16:creationId xmlns:a16="http://schemas.microsoft.com/office/drawing/2014/main" id="{44BF2A41-E906-21BD-6F0D-168E24C235BD}"/>
                    </a:ext>
                  </a:extLst>
                </p:cNvPr>
                <p:cNvSpPr/>
                <p:nvPr/>
              </p:nvSpPr>
              <p:spPr>
                <a:xfrm>
                  <a:off x="5991397" y="2533649"/>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8"/>
                        <a:pt x="60007" y="0"/>
                        <a:pt x="52388" y="0"/>
                      </a:cubicBezTo>
                      <a:cubicBezTo>
                        <a:pt x="52388" y="0"/>
                        <a:pt x="52388" y="0"/>
                        <a:pt x="52388" y="0"/>
                      </a:cubicBezTo>
                      <a:lnTo>
                        <a:pt x="14288" y="952"/>
                      </a:lnTo>
                      <a:cubicBezTo>
                        <a:pt x="6667"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4" name="Freeform 1220">
                  <a:extLst>
                    <a:ext uri="{FF2B5EF4-FFF2-40B4-BE49-F238E27FC236}">
                      <a16:creationId xmlns:a16="http://schemas.microsoft.com/office/drawing/2014/main" id="{E329B89F-EB49-47B9-A322-AFDBD9599DE8}"/>
                    </a:ext>
                  </a:extLst>
                </p:cNvPr>
                <p:cNvSpPr/>
                <p:nvPr/>
              </p:nvSpPr>
              <p:spPr>
                <a:xfrm>
                  <a:off x="6181897" y="2530791"/>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2 h 29527"/>
                    <a:gd name="connsiteX7" fmla="*/ 0 w 66675"/>
                    <a:gd name="connsiteY7" fmla="*/ 15240 h 29527"/>
                    <a:gd name="connsiteX8" fmla="*/ 14288 w 66675"/>
                    <a:gd name="connsiteY8"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7"/>
                      </a:moveTo>
                      <a:cubicBezTo>
                        <a:pt x="14288" y="29527"/>
                        <a:pt x="14288" y="29527"/>
                        <a:pt x="14288" y="29527"/>
                      </a:cubicBezTo>
                      <a:lnTo>
                        <a:pt x="52388" y="28575"/>
                      </a:lnTo>
                      <a:cubicBezTo>
                        <a:pt x="60007" y="28575"/>
                        <a:pt x="66675" y="21907"/>
                        <a:pt x="66675" y="14288"/>
                      </a:cubicBezTo>
                      <a:cubicBezTo>
                        <a:pt x="66675" y="6668"/>
                        <a:pt x="60007" y="0"/>
                        <a:pt x="52388" y="0"/>
                      </a:cubicBezTo>
                      <a:cubicBezTo>
                        <a:pt x="52388" y="0"/>
                        <a:pt x="52388" y="0"/>
                        <a:pt x="52388" y="0"/>
                      </a:cubicBezTo>
                      <a:lnTo>
                        <a:pt x="14288" y="952"/>
                      </a:lnTo>
                      <a:cubicBezTo>
                        <a:pt x="6667" y="952"/>
                        <a:pt x="0" y="7620"/>
                        <a:pt x="0" y="15240"/>
                      </a:cubicBezTo>
                      <a:cubicBezTo>
                        <a:pt x="0" y="22860"/>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5" name="Freeform 1221">
                  <a:extLst>
                    <a:ext uri="{FF2B5EF4-FFF2-40B4-BE49-F238E27FC236}">
                      <a16:creationId xmlns:a16="http://schemas.microsoft.com/office/drawing/2014/main" id="{1BDE4156-AB97-146C-55DD-A672A0F24BE2}"/>
                    </a:ext>
                  </a:extLst>
                </p:cNvPr>
                <p:cNvSpPr/>
                <p:nvPr/>
              </p:nvSpPr>
              <p:spPr>
                <a:xfrm>
                  <a:off x="6056365" y="3353950"/>
                  <a:ext cx="45322" cy="61713"/>
                </a:xfrm>
                <a:custGeom>
                  <a:avLst/>
                  <a:gdLst>
                    <a:gd name="connsiteX0" fmla="*/ 37901 w 45322"/>
                    <a:gd name="connsiteY0" fmla="*/ 1706 h 61713"/>
                    <a:gd name="connsiteX1" fmla="*/ 18851 w 45322"/>
                    <a:gd name="connsiteY1" fmla="*/ 7422 h 61713"/>
                    <a:gd name="connsiteX2" fmla="*/ 1707 w 45322"/>
                    <a:gd name="connsiteY2" fmla="*/ 40759 h 61713"/>
                    <a:gd name="connsiteX3" fmla="*/ 7421 w 45322"/>
                    <a:gd name="connsiteY3" fmla="*/ 59809 h 61713"/>
                    <a:gd name="connsiteX4" fmla="*/ 14089 w 45322"/>
                    <a:gd name="connsiteY4" fmla="*/ 61714 h 61713"/>
                    <a:gd name="connsiteX5" fmla="*/ 26471 w 45322"/>
                    <a:gd name="connsiteY5" fmla="*/ 54094 h 61713"/>
                    <a:gd name="connsiteX6" fmla="*/ 43617 w 45322"/>
                    <a:gd name="connsiteY6" fmla="*/ 20756 h 61713"/>
                    <a:gd name="connsiteX7" fmla="*/ 37901 w 45322"/>
                    <a:gd name="connsiteY7" fmla="*/ 1706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2" h="61713">
                      <a:moveTo>
                        <a:pt x="37901" y="1706"/>
                      </a:moveTo>
                      <a:cubicBezTo>
                        <a:pt x="31234" y="-2103"/>
                        <a:pt x="22661" y="754"/>
                        <a:pt x="18851" y="7422"/>
                      </a:cubicBezTo>
                      <a:lnTo>
                        <a:pt x="1707" y="40759"/>
                      </a:lnTo>
                      <a:cubicBezTo>
                        <a:pt x="-2104" y="47426"/>
                        <a:pt x="754" y="55999"/>
                        <a:pt x="7421" y="59809"/>
                      </a:cubicBezTo>
                      <a:cubicBezTo>
                        <a:pt x="9326" y="60761"/>
                        <a:pt x="12184" y="61714"/>
                        <a:pt x="14089" y="61714"/>
                      </a:cubicBezTo>
                      <a:cubicBezTo>
                        <a:pt x="18851" y="61714"/>
                        <a:pt x="24567" y="58856"/>
                        <a:pt x="26471" y="54094"/>
                      </a:cubicBezTo>
                      <a:lnTo>
                        <a:pt x="43617" y="20756"/>
                      </a:lnTo>
                      <a:cubicBezTo>
                        <a:pt x="47426" y="14089"/>
                        <a:pt x="44569" y="5517"/>
                        <a:pt x="37901" y="17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6" name="Freeform 1222">
                  <a:extLst>
                    <a:ext uri="{FF2B5EF4-FFF2-40B4-BE49-F238E27FC236}">
                      <a16:creationId xmlns:a16="http://schemas.microsoft.com/office/drawing/2014/main" id="{6A7803C3-6400-2856-ABD1-28D411EF48F3}"/>
                    </a:ext>
                  </a:extLst>
                </p:cNvPr>
                <p:cNvSpPr/>
                <p:nvPr/>
              </p:nvSpPr>
              <p:spPr>
                <a:xfrm>
                  <a:off x="6100180" y="3271082"/>
                  <a:ext cx="46275" cy="61714"/>
                </a:xfrm>
                <a:custGeom>
                  <a:avLst/>
                  <a:gdLst>
                    <a:gd name="connsiteX0" fmla="*/ 7421 w 46275"/>
                    <a:gd name="connsiteY0" fmla="*/ 59809 h 61714"/>
                    <a:gd name="connsiteX1" fmla="*/ 14089 w 46275"/>
                    <a:gd name="connsiteY1" fmla="*/ 61714 h 61714"/>
                    <a:gd name="connsiteX2" fmla="*/ 26471 w 46275"/>
                    <a:gd name="connsiteY2" fmla="*/ 54094 h 61714"/>
                    <a:gd name="connsiteX3" fmla="*/ 44569 w 46275"/>
                    <a:gd name="connsiteY3" fmla="*/ 20757 h 61714"/>
                    <a:gd name="connsiteX4" fmla="*/ 38854 w 46275"/>
                    <a:gd name="connsiteY4" fmla="*/ 1707 h 61714"/>
                    <a:gd name="connsiteX5" fmla="*/ 19804 w 46275"/>
                    <a:gd name="connsiteY5" fmla="*/ 7422 h 61714"/>
                    <a:gd name="connsiteX6" fmla="*/ 1707 w 46275"/>
                    <a:gd name="connsiteY6" fmla="*/ 39806 h 61714"/>
                    <a:gd name="connsiteX7" fmla="*/ 7421 w 46275"/>
                    <a:gd name="connsiteY7" fmla="*/ 59809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4">
                      <a:moveTo>
                        <a:pt x="7421" y="59809"/>
                      </a:moveTo>
                      <a:cubicBezTo>
                        <a:pt x="9327" y="60761"/>
                        <a:pt x="12184" y="61714"/>
                        <a:pt x="14089" y="61714"/>
                      </a:cubicBezTo>
                      <a:cubicBezTo>
                        <a:pt x="18852" y="61714"/>
                        <a:pt x="24567" y="58856"/>
                        <a:pt x="26471" y="54094"/>
                      </a:cubicBezTo>
                      <a:lnTo>
                        <a:pt x="44569" y="20757"/>
                      </a:lnTo>
                      <a:cubicBezTo>
                        <a:pt x="48379" y="14089"/>
                        <a:pt x="45521" y="5516"/>
                        <a:pt x="38854" y="1707"/>
                      </a:cubicBezTo>
                      <a:cubicBezTo>
                        <a:pt x="32186" y="-2103"/>
                        <a:pt x="23614" y="754"/>
                        <a:pt x="19804" y="7422"/>
                      </a:cubicBezTo>
                      <a:lnTo>
                        <a:pt x="1707" y="39806"/>
                      </a:lnTo>
                      <a:cubicBezTo>
                        <a:pt x="-2104" y="47427"/>
                        <a:pt x="754" y="55999"/>
                        <a:pt x="7421" y="5980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7" name="Freeform 1223">
                  <a:extLst>
                    <a:ext uri="{FF2B5EF4-FFF2-40B4-BE49-F238E27FC236}">
                      <a16:creationId xmlns:a16="http://schemas.microsoft.com/office/drawing/2014/main" id="{583399D8-475A-04A7-3748-8D7DED2BDCDD}"/>
                    </a:ext>
                  </a:extLst>
                </p:cNvPr>
                <p:cNvSpPr/>
                <p:nvPr/>
              </p:nvSpPr>
              <p:spPr>
                <a:xfrm>
                  <a:off x="6143995" y="3186309"/>
                  <a:ext cx="45323" cy="61714"/>
                </a:xfrm>
                <a:custGeom>
                  <a:avLst/>
                  <a:gdLst>
                    <a:gd name="connsiteX0" fmla="*/ 7421 w 45323"/>
                    <a:gd name="connsiteY0" fmla="*/ 59809 h 61714"/>
                    <a:gd name="connsiteX1" fmla="*/ 14089 w 45323"/>
                    <a:gd name="connsiteY1" fmla="*/ 61714 h 61714"/>
                    <a:gd name="connsiteX2" fmla="*/ 26471 w 45323"/>
                    <a:gd name="connsiteY2" fmla="*/ 54094 h 61714"/>
                    <a:gd name="connsiteX3" fmla="*/ 43617 w 45323"/>
                    <a:gd name="connsiteY3" fmla="*/ 20757 h 61714"/>
                    <a:gd name="connsiteX4" fmla="*/ 37902 w 45323"/>
                    <a:gd name="connsiteY4" fmla="*/ 1707 h 61714"/>
                    <a:gd name="connsiteX5" fmla="*/ 18852 w 45323"/>
                    <a:gd name="connsiteY5" fmla="*/ 7421 h 61714"/>
                    <a:gd name="connsiteX6" fmla="*/ 1707 w 45323"/>
                    <a:gd name="connsiteY6" fmla="*/ 40759 h 61714"/>
                    <a:gd name="connsiteX7" fmla="*/ 7421 w 45323"/>
                    <a:gd name="connsiteY7" fmla="*/ 59809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3" h="61714">
                      <a:moveTo>
                        <a:pt x="7421" y="59809"/>
                      </a:moveTo>
                      <a:cubicBezTo>
                        <a:pt x="9327" y="60762"/>
                        <a:pt x="12184" y="61714"/>
                        <a:pt x="14089" y="61714"/>
                      </a:cubicBezTo>
                      <a:cubicBezTo>
                        <a:pt x="18852" y="61714"/>
                        <a:pt x="24567" y="58857"/>
                        <a:pt x="26471" y="54094"/>
                      </a:cubicBezTo>
                      <a:lnTo>
                        <a:pt x="43617" y="20757"/>
                      </a:lnTo>
                      <a:cubicBezTo>
                        <a:pt x="47427" y="14089"/>
                        <a:pt x="44569" y="5517"/>
                        <a:pt x="37902" y="1707"/>
                      </a:cubicBezTo>
                      <a:cubicBezTo>
                        <a:pt x="31234" y="-2104"/>
                        <a:pt x="22662" y="754"/>
                        <a:pt x="18852" y="7421"/>
                      </a:cubicBezTo>
                      <a:lnTo>
                        <a:pt x="1707" y="40759"/>
                      </a:lnTo>
                      <a:cubicBezTo>
                        <a:pt x="-2104" y="47427"/>
                        <a:pt x="754" y="55999"/>
                        <a:pt x="7421" y="5980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8" name="Freeform 1224">
                  <a:extLst>
                    <a:ext uri="{FF2B5EF4-FFF2-40B4-BE49-F238E27FC236}">
                      <a16:creationId xmlns:a16="http://schemas.microsoft.com/office/drawing/2014/main" id="{BA37C7CE-84E0-8826-E18E-D4B11CC3A4F5}"/>
                    </a:ext>
                  </a:extLst>
                </p:cNvPr>
                <p:cNvSpPr/>
                <p:nvPr/>
              </p:nvSpPr>
              <p:spPr>
                <a:xfrm>
                  <a:off x="4802676" y="256698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9" name="Freeform 1225">
                  <a:extLst>
                    <a:ext uri="{FF2B5EF4-FFF2-40B4-BE49-F238E27FC236}">
                      <a16:creationId xmlns:a16="http://schemas.microsoft.com/office/drawing/2014/main" id="{9C0966EF-991F-6B45-7D3D-64C8FC25AA02}"/>
                    </a:ext>
                  </a:extLst>
                </p:cNvPr>
                <p:cNvSpPr/>
                <p:nvPr/>
              </p:nvSpPr>
              <p:spPr>
                <a:xfrm>
                  <a:off x="5419896" y="2544126"/>
                  <a:ext cx="66674" cy="29527"/>
                </a:xfrm>
                <a:custGeom>
                  <a:avLst/>
                  <a:gdLst>
                    <a:gd name="connsiteX0" fmla="*/ 14288 w 66674"/>
                    <a:gd name="connsiteY0" fmla="*/ 29528 h 29527"/>
                    <a:gd name="connsiteX1" fmla="*/ 14288 w 66674"/>
                    <a:gd name="connsiteY1" fmla="*/ 29528 h 29527"/>
                    <a:gd name="connsiteX2" fmla="*/ 52388 w 66674"/>
                    <a:gd name="connsiteY2" fmla="*/ 28575 h 29527"/>
                    <a:gd name="connsiteX3" fmla="*/ 66675 w 66674"/>
                    <a:gd name="connsiteY3" fmla="*/ 14288 h 29527"/>
                    <a:gd name="connsiteX4" fmla="*/ 52388 w 66674"/>
                    <a:gd name="connsiteY4" fmla="*/ 0 h 29527"/>
                    <a:gd name="connsiteX5" fmla="*/ 14288 w 66674"/>
                    <a:gd name="connsiteY5" fmla="*/ 953 h 29527"/>
                    <a:gd name="connsiteX6" fmla="*/ 0 w 66674"/>
                    <a:gd name="connsiteY6" fmla="*/ 15240 h 29527"/>
                    <a:gd name="connsiteX7" fmla="*/ 14288 w 66674"/>
                    <a:gd name="connsiteY7"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4" h="29527">
                      <a:moveTo>
                        <a:pt x="14288" y="29528"/>
                      </a:moveTo>
                      <a:cubicBezTo>
                        <a:pt x="14288" y="29528"/>
                        <a:pt x="14288" y="29528"/>
                        <a:pt x="14288" y="29528"/>
                      </a:cubicBezTo>
                      <a:lnTo>
                        <a:pt x="52388" y="28575"/>
                      </a:lnTo>
                      <a:cubicBezTo>
                        <a:pt x="60008" y="28575"/>
                        <a:pt x="66675" y="21908"/>
                        <a:pt x="66675" y="14288"/>
                      </a:cubicBezTo>
                      <a:cubicBezTo>
                        <a:pt x="66675" y="6668"/>
                        <a:pt x="60960" y="953"/>
                        <a:pt x="52388" y="0"/>
                      </a:cubicBezTo>
                      <a:lnTo>
                        <a:pt x="14288" y="953"/>
                      </a:lnTo>
                      <a:cubicBezTo>
                        <a:pt x="6667" y="953"/>
                        <a:pt x="0" y="7620"/>
                        <a:pt x="0" y="15240"/>
                      </a:cubicBezTo>
                      <a:cubicBezTo>
                        <a:pt x="0" y="22860"/>
                        <a:pt x="5715" y="29528"/>
                        <a:pt x="14288" y="2952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0" name="Freeform 1226">
                  <a:extLst>
                    <a:ext uri="{FF2B5EF4-FFF2-40B4-BE49-F238E27FC236}">
                      <a16:creationId xmlns:a16="http://schemas.microsoft.com/office/drawing/2014/main" id="{6301D2F3-6898-C0FA-F54B-3CA27B2523FF}"/>
                    </a:ext>
                  </a:extLst>
                </p:cNvPr>
                <p:cNvSpPr/>
                <p:nvPr/>
              </p:nvSpPr>
              <p:spPr>
                <a:xfrm>
                  <a:off x="4802676" y="26622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7"/>
                        <a:pt x="28575" y="52388"/>
                      </a:cubicBezTo>
                      <a:lnTo>
                        <a:pt x="28575" y="14288"/>
                      </a:lnTo>
                      <a:cubicBezTo>
                        <a:pt x="28575" y="6668"/>
                        <a:pt x="21908" y="0"/>
                        <a:pt x="14288" y="0"/>
                      </a:cubicBezTo>
                      <a:cubicBezTo>
                        <a:pt x="6668" y="0"/>
                        <a:pt x="0" y="6668"/>
                        <a:pt x="0" y="14288"/>
                      </a:cubicBezTo>
                      <a:lnTo>
                        <a:pt x="0" y="52388"/>
                      </a:lnTo>
                      <a:cubicBezTo>
                        <a:pt x="0" y="60007"/>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1" name="Freeform 1227">
                  <a:extLst>
                    <a:ext uri="{FF2B5EF4-FFF2-40B4-BE49-F238E27FC236}">
                      <a16:creationId xmlns:a16="http://schemas.microsoft.com/office/drawing/2014/main" id="{A05D0C5D-71E3-4A78-0F17-3AD5DC69BF25}"/>
                    </a:ext>
                  </a:extLst>
                </p:cNvPr>
                <p:cNvSpPr/>
                <p:nvPr/>
              </p:nvSpPr>
              <p:spPr>
                <a:xfrm>
                  <a:off x="5705646" y="2539363"/>
                  <a:ext cx="66675" cy="29527"/>
                </a:xfrm>
                <a:custGeom>
                  <a:avLst/>
                  <a:gdLst>
                    <a:gd name="connsiteX0" fmla="*/ 14288 w 66675"/>
                    <a:gd name="connsiteY0" fmla="*/ 29528 h 29527"/>
                    <a:gd name="connsiteX1" fmla="*/ 14288 w 66675"/>
                    <a:gd name="connsiteY1" fmla="*/ 29528 h 29527"/>
                    <a:gd name="connsiteX2" fmla="*/ 52388 w 66675"/>
                    <a:gd name="connsiteY2" fmla="*/ 28575 h 29527"/>
                    <a:gd name="connsiteX3" fmla="*/ 66675 w 66675"/>
                    <a:gd name="connsiteY3" fmla="*/ 14288 h 29527"/>
                    <a:gd name="connsiteX4" fmla="*/ 52388 w 66675"/>
                    <a:gd name="connsiteY4" fmla="*/ 0 h 29527"/>
                    <a:gd name="connsiteX5" fmla="*/ 52388 w 66675"/>
                    <a:gd name="connsiteY5" fmla="*/ 0 h 29527"/>
                    <a:gd name="connsiteX6" fmla="*/ 14288 w 66675"/>
                    <a:gd name="connsiteY6" fmla="*/ 953 h 29527"/>
                    <a:gd name="connsiteX7" fmla="*/ 0 w 66675"/>
                    <a:gd name="connsiteY7" fmla="*/ 15240 h 29527"/>
                    <a:gd name="connsiteX8" fmla="*/ 14288 w 66675"/>
                    <a:gd name="connsiteY8"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29527">
                      <a:moveTo>
                        <a:pt x="14288" y="29528"/>
                      </a:moveTo>
                      <a:cubicBezTo>
                        <a:pt x="14288" y="29528"/>
                        <a:pt x="14288" y="29528"/>
                        <a:pt x="14288" y="29528"/>
                      </a:cubicBezTo>
                      <a:lnTo>
                        <a:pt x="52388" y="28575"/>
                      </a:lnTo>
                      <a:cubicBezTo>
                        <a:pt x="60008" y="28575"/>
                        <a:pt x="66675" y="21908"/>
                        <a:pt x="66675" y="14288"/>
                      </a:cubicBezTo>
                      <a:cubicBezTo>
                        <a:pt x="66675" y="6668"/>
                        <a:pt x="60008" y="0"/>
                        <a:pt x="52388" y="0"/>
                      </a:cubicBezTo>
                      <a:cubicBezTo>
                        <a:pt x="52388" y="0"/>
                        <a:pt x="52388" y="0"/>
                        <a:pt x="52388" y="0"/>
                      </a:cubicBezTo>
                      <a:lnTo>
                        <a:pt x="14288" y="953"/>
                      </a:lnTo>
                      <a:cubicBezTo>
                        <a:pt x="6667" y="953"/>
                        <a:pt x="0" y="7620"/>
                        <a:pt x="0" y="15240"/>
                      </a:cubicBezTo>
                      <a:cubicBezTo>
                        <a:pt x="0" y="22860"/>
                        <a:pt x="5715" y="29528"/>
                        <a:pt x="14288" y="2952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2" name="Freeform 1228">
                  <a:extLst>
                    <a:ext uri="{FF2B5EF4-FFF2-40B4-BE49-F238E27FC236}">
                      <a16:creationId xmlns:a16="http://schemas.microsoft.com/office/drawing/2014/main" id="{989F4D43-3A82-3BF6-1C66-7627F1551B39}"/>
                    </a:ext>
                  </a:extLst>
                </p:cNvPr>
                <p:cNvSpPr/>
                <p:nvPr/>
              </p:nvSpPr>
              <p:spPr>
                <a:xfrm>
                  <a:off x="5229396" y="2546984"/>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8" y="28575"/>
                        <a:pt x="66675" y="21907"/>
                        <a:pt x="66675" y="14288"/>
                      </a:cubicBezTo>
                      <a:cubicBezTo>
                        <a:pt x="66675" y="6667"/>
                        <a:pt x="60960" y="952"/>
                        <a:pt x="52388" y="0"/>
                      </a:cubicBezTo>
                      <a:lnTo>
                        <a:pt x="14288" y="952"/>
                      </a:lnTo>
                      <a:cubicBezTo>
                        <a:pt x="6668"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3" name="Freeform 1229">
                  <a:extLst>
                    <a:ext uri="{FF2B5EF4-FFF2-40B4-BE49-F238E27FC236}">
                      <a16:creationId xmlns:a16="http://schemas.microsoft.com/office/drawing/2014/main" id="{504C0B0D-4DF5-6217-E328-7492A62DDA76}"/>
                    </a:ext>
                  </a:extLst>
                </p:cNvPr>
                <p:cNvSpPr/>
                <p:nvPr/>
              </p:nvSpPr>
              <p:spPr>
                <a:xfrm>
                  <a:off x="5610396" y="2540316"/>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8" y="28575"/>
                        <a:pt x="66675" y="21907"/>
                        <a:pt x="66675" y="14288"/>
                      </a:cubicBezTo>
                      <a:cubicBezTo>
                        <a:pt x="66675" y="6668"/>
                        <a:pt x="60960" y="0"/>
                        <a:pt x="52388" y="0"/>
                      </a:cubicBezTo>
                      <a:lnTo>
                        <a:pt x="14288" y="952"/>
                      </a:lnTo>
                      <a:cubicBezTo>
                        <a:pt x="6668"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4" name="Freeform 1230">
                  <a:extLst>
                    <a:ext uri="{FF2B5EF4-FFF2-40B4-BE49-F238E27FC236}">
                      <a16:creationId xmlns:a16="http://schemas.microsoft.com/office/drawing/2014/main" id="{63AC5E26-7C8D-553F-427A-E70BA217BB26}"/>
                    </a:ext>
                  </a:extLst>
                </p:cNvPr>
                <p:cNvSpPr/>
                <p:nvPr/>
              </p:nvSpPr>
              <p:spPr>
                <a:xfrm>
                  <a:off x="5515146" y="2542221"/>
                  <a:ext cx="66675" cy="29527"/>
                </a:xfrm>
                <a:custGeom>
                  <a:avLst/>
                  <a:gdLst>
                    <a:gd name="connsiteX0" fmla="*/ 14288 w 66675"/>
                    <a:gd name="connsiteY0" fmla="*/ 29527 h 29527"/>
                    <a:gd name="connsiteX1" fmla="*/ 14288 w 66675"/>
                    <a:gd name="connsiteY1" fmla="*/ 29527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2 h 29527"/>
                    <a:gd name="connsiteX6" fmla="*/ 0 w 66675"/>
                    <a:gd name="connsiteY6" fmla="*/ 15240 h 29527"/>
                    <a:gd name="connsiteX7" fmla="*/ 14288 w 66675"/>
                    <a:gd name="connsiteY7" fmla="*/ 29527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7"/>
                      </a:moveTo>
                      <a:cubicBezTo>
                        <a:pt x="14288" y="29527"/>
                        <a:pt x="14288" y="29527"/>
                        <a:pt x="14288" y="29527"/>
                      </a:cubicBezTo>
                      <a:lnTo>
                        <a:pt x="52388" y="28575"/>
                      </a:lnTo>
                      <a:cubicBezTo>
                        <a:pt x="60008" y="28575"/>
                        <a:pt x="66675" y="21907"/>
                        <a:pt x="66675" y="14288"/>
                      </a:cubicBezTo>
                      <a:cubicBezTo>
                        <a:pt x="66675" y="6667"/>
                        <a:pt x="60008" y="0"/>
                        <a:pt x="52388" y="0"/>
                      </a:cubicBezTo>
                      <a:lnTo>
                        <a:pt x="14288" y="952"/>
                      </a:lnTo>
                      <a:cubicBezTo>
                        <a:pt x="6668" y="952"/>
                        <a:pt x="0" y="7620"/>
                        <a:pt x="0" y="15240"/>
                      </a:cubicBezTo>
                      <a:cubicBezTo>
                        <a:pt x="0" y="23813"/>
                        <a:pt x="5715" y="29527"/>
                        <a:pt x="14288" y="2952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5" name="Freeform 1231">
                  <a:extLst>
                    <a:ext uri="{FF2B5EF4-FFF2-40B4-BE49-F238E27FC236}">
                      <a16:creationId xmlns:a16="http://schemas.microsoft.com/office/drawing/2014/main" id="{59C5429E-F2D6-F4C8-AFA4-D7C41E485B6A}"/>
                    </a:ext>
                  </a:extLst>
                </p:cNvPr>
                <p:cNvSpPr/>
                <p:nvPr/>
              </p:nvSpPr>
              <p:spPr>
                <a:xfrm>
                  <a:off x="4802676" y="3043236"/>
                  <a:ext cx="28575" cy="66675"/>
                </a:xfrm>
                <a:custGeom>
                  <a:avLst/>
                  <a:gdLst>
                    <a:gd name="connsiteX0" fmla="*/ 14288 w 28575"/>
                    <a:gd name="connsiteY0" fmla="*/ 66675 h 66675"/>
                    <a:gd name="connsiteX1" fmla="*/ 28575 w 28575"/>
                    <a:gd name="connsiteY1" fmla="*/ 52388 h 66675"/>
                    <a:gd name="connsiteX2" fmla="*/ 28575 w 28575"/>
                    <a:gd name="connsiteY2" fmla="*/ 14288 h 66675"/>
                    <a:gd name="connsiteX3" fmla="*/ 14288 w 28575"/>
                    <a:gd name="connsiteY3" fmla="*/ 0 h 66675"/>
                    <a:gd name="connsiteX4" fmla="*/ 0 w 28575"/>
                    <a:gd name="connsiteY4" fmla="*/ 14288 h 66675"/>
                    <a:gd name="connsiteX5" fmla="*/ 0 w 28575"/>
                    <a:gd name="connsiteY5" fmla="*/ 52388 h 66675"/>
                    <a:gd name="connsiteX6" fmla="*/ 14288 w 28575"/>
                    <a:gd name="connsiteY6" fmla="*/ 6667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66675"/>
                      </a:moveTo>
                      <a:cubicBezTo>
                        <a:pt x="21908" y="66675"/>
                        <a:pt x="28575" y="60008"/>
                        <a:pt x="28575" y="52388"/>
                      </a:cubicBezTo>
                      <a:lnTo>
                        <a:pt x="28575" y="14288"/>
                      </a:lnTo>
                      <a:cubicBezTo>
                        <a:pt x="28575" y="6667"/>
                        <a:pt x="21908" y="0"/>
                        <a:pt x="14288" y="0"/>
                      </a:cubicBezTo>
                      <a:cubicBezTo>
                        <a:pt x="6668" y="0"/>
                        <a:pt x="0" y="6667"/>
                        <a:pt x="0" y="14288"/>
                      </a:cubicBezTo>
                      <a:lnTo>
                        <a:pt x="0" y="52388"/>
                      </a:lnTo>
                      <a:cubicBezTo>
                        <a:pt x="0" y="60008"/>
                        <a:pt x="6668" y="66675"/>
                        <a:pt x="14288"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6" name="Freeform 1232">
                  <a:extLst>
                    <a:ext uri="{FF2B5EF4-FFF2-40B4-BE49-F238E27FC236}">
                      <a16:creationId xmlns:a16="http://schemas.microsoft.com/office/drawing/2014/main" id="{F9C505A3-E8CB-1F04-3C73-F5B5706D2CD1}"/>
                    </a:ext>
                  </a:extLst>
                </p:cNvPr>
                <p:cNvSpPr/>
                <p:nvPr/>
              </p:nvSpPr>
              <p:spPr>
                <a:xfrm>
                  <a:off x="5836338" y="3776859"/>
                  <a:ext cx="45322" cy="61714"/>
                </a:xfrm>
                <a:custGeom>
                  <a:avLst/>
                  <a:gdLst>
                    <a:gd name="connsiteX0" fmla="*/ 37901 w 45322"/>
                    <a:gd name="connsiteY0" fmla="*/ 1706 h 61714"/>
                    <a:gd name="connsiteX1" fmla="*/ 18851 w 45322"/>
                    <a:gd name="connsiteY1" fmla="*/ 7422 h 61714"/>
                    <a:gd name="connsiteX2" fmla="*/ 1706 w 45322"/>
                    <a:gd name="connsiteY2" fmla="*/ 40759 h 61714"/>
                    <a:gd name="connsiteX3" fmla="*/ 7422 w 45322"/>
                    <a:gd name="connsiteY3" fmla="*/ 59809 h 61714"/>
                    <a:gd name="connsiteX4" fmla="*/ 14089 w 45322"/>
                    <a:gd name="connsiteY4" fmla="*/ 61714 h 61714"/>
                    <a:gd name="connsiteX5" fmla="*/ 26472 w 45322"/>
                    <a:gd name="connsiteY5" fmla="*/ 54094 h 61714"/>
                    <a:gd name="connsiteX6" fmla="*/ 43617 w 45322"/>
                    <a:gd name="connsiteY6" fmla="*/ 20756 h 61714"/>
                    <a:gd name="connsiteX7" fmla="*/ 37901 w 45322"/>
                    <a:gd name="connsiteY7" fmla="*/ 1706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2" h="61714">
                      <a:moveTo>
                        <a:pt x="37901" y="1706"/>
                      </a:moveTo>
                      <a:cubicBezTo>
                        <a:pt x="31234" y="-2103"/>
                        <a:pt x="22661" y="754"/>
                        <a:pt x="18851" y="7422"/>
                      </a:cubicBezTo>
                      <a:lnTo>
                        <a:pt x="1706" y="40759"/>
                      </a:lnTo>
                      <a:cubicBezTo>
                        <a:pt x="-2103" y="47427"/>
                        <a:pt x="754" y="55999"/>
                        <a:pt x="7422" y="59809"/>
                      </a:cubicBezTo>
                      <a:cubicBezTo>
                        <a:pt x="9326" y="60762"/>
                        <a:pt x="12184" y="61714"/>
                        <a:pt x="14089" y="61714"/>
                      </a:cubicBezTo>
                      <a:cubicBezTo>
                        <a:pt x="18851" y="61714"/>
                        <a:pt x="24567" y="58856"/>
                        <a:pt x="26472" y="54094"/>
                      </a:cubicBezTo>
                      <a:lnTo>
                        <a:pt x="43617" y="20756"/>
                      </a:lnTo>
                      <a:cubicBezTo>
                        <a:pt x="47426" y="13137"/>
                        <a:pt x="44569" y="4564"/>
                        <a:pt x="37901" y="17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7" name="Freeform 1233">
                  <a:extLst>
                    <a:ext uri="{FF2B5EF4-FFF2-40B4-BE49-F238E27FC236}">
                      <a16:creationId xmlns:a16="http://schemas.microsoft.com/office/drawing/2014/main" id="{ECF3AF79-71B6-CD18-82A0-783F047AE346}"/>
                    </a:ext>
                  </a:extLst>
                </p:cNvPr>
                <p:cNvSpPr/>
                <p:nvPr/>
              </p:nvSpPr>
              <p:spPr>
                <a:xfrm>
                  <a:off x="5879200" y="3692087"/>
                  <a:ext cx="46212" cy="62666"/>
                </a:xfrm>
                <a:custGeom>
                  <a:avLst/>
                  <a:gdLst>
                    <a:gd name="connsiteX0" fmla="*/ 38854 w 46212"/>
                    <a:gd name="connsiteY0" fmla="*/ 1707 h 62666"/>
                    <a:gd name="connsiteX1" fmla="*/ 19804 w 46212"/>
                    <a:gd name="connsiteY1" fmla="*/ 7422 h 62666"/>
                    <a:gd name="connsiteX2" fmla="*/ 1706 w 46212"/>
                    <a:gd name="connsiteY2" fmla="*/ 41711 h 62666"/>
                    <a:gd name="connsiteX3" fmla="*/ 7422 w 46212"/>
                    <a:gd name="connsiteY3" fmla="*/ 60761 h 62666"/>
                    <a:gd name="connsiteX4" fmla="*/ 14089 w 46212"/>
                    <a:gd name="connsiteY4" fmla="*/ 62666 h 62666"/>
                    <a:gd name="connsiteX5" fmla="*/ 26472 w 46212"/>
                    <a:gd name="connsiteY5" fmla="*/ 55047 h 62666"/>
                    <a:gd name="connsiteX6" fmla="*/ 43617 w 46212"/>
                    <a:gd name="connsiteY6" fmla="*/ 21709 h 62666"/>
                    <a:gd name="connsiteX7" fmla="*/ 38854 w 46212"/>
                    <a:gd name="connsiteY7" fmla="*/ 1707 h 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12" h="62666">
                      <a:moveTo>
                        <a:pt x="38854" y="1707"/>
                      </a:moveTo>
                      <a:cubicBezTo>
                        <a:pt x="32186" y="-2103"/>
                        <a:pt x="23614" y="754"/>
                        <a:pt x="19804" y="7422"/>
                      </a:cubicBezTo>
                      <a:lnTo>
                        <a:pt x="1706" y="41711"/>
                      </a:lnTo>
                      <a:cubicBezTo>
                        <a:pt x="-2103" y="48379"/>
                        <a:pt x="754" y="56951"/>
                        <a:pt x="7422" y="60761"/>
                      </a:cubicBezTo>
                      <a:cubicBezTo>
                        <a:pt x="9326" y="61714"/>
                        <a:pt x="12184" y="62666"/>
                        <a:pt x="14089" y="62666"/>
                      </a:cubicBezTo>
                      <a:cubicBezTo>
                        <a:pt x="18851" y="62666"/>
                        <a:pt x="24567" y="59809"/>
                        <a:pt x="26472" y="55047"/>
                      </a:cubicBezTo>
                      <a:lnTo>
                        <a:pt x="43617" y="21709"/>
                      </a:lnTo>
                      <a:cubicBezTo>
                        <a:pt x="48379" y="14089"/>
                        <a:pt x="46474" y="5516"/>
                        <a:pt x="38854" y="1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8" name="Freeform 1234">
                  <a:extLst>
                    <a:ext uri="{FF2B5EF4-FFF2-40B4-BE49-F238E27FC236}">
                      <a16:creationId xmlns:a16="http://schemas.microsoft.com/office/drawing/2014/main" id="{23FD5016-944A-A6CE-0C58-58D1072A5B35}"/>
                    </a:ext>
                  </a:extLst>
                </p:cNvPr>
                <p:cNvSpPr/>
                <p:nvPr/>
              </p:nvSpPr>
              <p:spPr>
                <a:xfrm>
                  <a:off x="5728403" y="3860679"/>
                  <a:ext cx="109442" cy="113148"/>
                </a:xfrm>
                <a:custGeom>
                  <a:avLst/>
                  <a:gdLst>
                    <a:gd name="connsiteX0" fmla="*/ 102021 w 109442"/>
                    <a:gd name="connsiteY0" fmla="*/ 1707 h 113148"/>
                    <a:gd name="connsiteX1" fmla="*/ 82971 w 109442"/>
                    <a:gd name="connsiteY1" fmla="*/ 7421 h 113148"/>
                    <a:gd name="connsiteX2" fmla="*/ 65826 w 109442"/>
                    <a:gd name="connsiteY2" fmla="*/ 40759 h 113148"/>
                    <a:gd name="connsiteX3" fmla="*/ 64874 w 109442"/>
                    <a:gd name="connsiteY3" fmla="*/ 50284 h 113148"/>
                    <a:gd name="connsiteX4" fmla="*/ 51539 w 109442"/>
                    <a:gd name="connsiteY4" fmla="*/ 41711 h 113148"/>
                    <a:gd name="connsiteX5" fmla="*/ 37251 w 109442"/>
                    <a:gd name="connsiteY5" fmla="*/ 55999 h 113148"/>
                    <a:gd name="connsiteX6" fmla="*/ 37251 w 109442"/>
                    <a:gd name="connsiteY6" fmla="*/ 82669 h 113148"/>
                    <a:gd name="connsiteX7" fmla="*/ 16296 w 109442"/>
                    <a:gd name="connsiteY7" fmla="*/ 79811 h 113148"/>
                    <a:gd name="connsiteX8" fmla="*/ 104 w 109442"/>
                    <a:gd name="connsiteY8" fmla="*/ 92194 h 113148"/>
                    <a:gd name="connsiteX9" fmla="*/ 12486 w 109442"/>
                    <a:gd name="connsiteY9" fmla="*/ 108386 h 113148"/>
                    <a:gd name="connsiteX10" fmla="*/ 49634 w 109442"/>
                    <a:gd name="connsiteY10" fmla="*/ 113149 h 113148"/>
                    <a:gd name="connsiteX11" fmla="*/ 51539 w 109442"/>
                    <a:gd name="connsiteY11" fmla="*/ 113149 h 113148"/>
                    <a:gd name="connsiteX12" fmla="*/ 64874 w 109442"/>
                    <a:gd name="connsiteY12" fmla="*/ 104577 h 113148"/>
                    <a:gd name="connsiteX13" fmla="*/ 65826 w 109442"/>
                    <a:gd name="connsiteY13" fmla="*/ 95052 h 113148"/>
                    <a:gd name="connsiteX14" fmla="*/ 65826 w 109442"/>
                    <a:gd name="connsiteY14" fmla="*/ 94099 h 113148"/>
                    <a:gd name="connsiteX15" fmla="*/ 65826 w 109442"/>
                    <a:gd name="connsiteY15" fmla="*/ 55999 h 113148"/>
                    <a:gd name="connsiteX16" fmla="*/ 64874 w 109442"/>
                    <a:gd name="connsiteY16" fmla="*/ 52189 h 113148"/>
                    <a:gd name="connsiteX17" fmla="*/ 71541 w 109442"/>
                    <a:gd name="connsiteY17" fmla="*/ 59809 h 113148"/>
                    <a:gd name="connsiteX18" fmla="*/ 78209 w 109442"/>
                    <a:gd name="connsiteY18" fmla="*/ 61714 h 113148"/>
                    <a:gd name="connsiteX19" fmla="*/ 90591 w 109442"/>
                    <a:gd name="connsiteY19" fmla="*/ 54094 h 113148"/>
                    <a:gd name="connsiteX20" fmla="*/ 107736 w 109442"/>
                    <a:gd name="connsiteY20" fmla="*/ 20757 h 113148"/>
                    <a:gd name="connsiteX21" fmla="*/ 102021 w 109442"/>
                    <a:gd name="connsiteY21" fmla="*/ 1707 h 11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442" h="113148">
                      <a:moveTo>
                        <a:pt x="102021" y="1707"/>
                      </a:moveTo>
                      <a:cubicBezTo>
                        <a:pt x="95354" y="-2104"/>
                        <a:pt x="86781" y="754"/>
                        <a:pt x="82971" y="7421"/>
                      </a:cubicBezTo>
                      <a:lnTo>
                        <a:pt x="65826" y="40759"/>
                      </a:lnTo>
                      <a:cubicBezTo>
                        <a:pt x="63921" y="43617"/>
                        <a:pt x="63921" y="47427"/>
                        <a:pt x="64874" y="50284"/>
                      </a:cubicBezTo>
                      <a:cubicBezTo>
                        <a:pt x="62969" y="45521"/>
                        <a:pt x="57254" y="41711"/>
                        <a:pt x="51539" y="41711"/>
                      </a:cubicBezTo>
                      <a:cubicBezTo>
                        <a:pt x="43919" y="41711"/>
                        <a:pt x="37251" y="48379"/>
                        <a:pt x="37251" y="55999"/>
                      </a:cubicBezTo>
                      <a:lnTo>
                        <a:pt x="37251" y="82669"/>
                      </a:lnTo>
                      <a:lnTo>
                        <a:pt x="16296" y="79811"/>
                      </a:lnTo>
                      <a:cubicBezTo>
                        <a:pt x="8676" y="78859"/>
                        <a:pt x="1056" y="84574"/>
                        <a:pt x="104" y="92194"/>
                      </a:cubicBezTo>
                      <a:cubicBezTo>
                        <a:pt x="-849" y="99814"/>
                        <a:pt x="4866" y="107434"/>
                        <a:pt x="12486" y="108386"/>
                      </a:cubicBezTo>
                      <a:lnTo>
                        <a:pt x="49634" y="113149"/>
                      </a:lnTo>
                      <a:cubicBezTo>
                        <a:pt x="50586" y="113149"/>
                        <a:pt x="50586" y="113149"/>
                        <a:pt x="51539" y="113149"/>
                      </a:cubicBezTo>
                      <a:cubicBezTo>
                        <a:pt x="57254" y="113149"/>
                        <a:pt x="62016" y="109339"/>
                        <a:pt x="64874" y="104577"/>
                      </a:cubicBezTo>
                      <a:cubicBezTo>
                        <a:pt x="66779" y="101719"/>
                        <a:pt x="66779" y="97909"/>
                        <a:pt x="65826" y="95052"/>
                      </a:cubicBezTo>
                      <a:cubicBezTo>
                        <a:pt x="65826" y="95052"/>
                        <a:pt x="65826" y="94099"/>
                        <a:pt x="65826" y="94099"/>
                      </a:cubicBezTo>
                      <a:lnTo>
                        <a:pt x="65826" y="55999"/>
                      </a:lnTo>
                      <a:cubicBezTo>
                        <a:pt x="65826" y="54094"/>
                        <a:pt x="65826" y="53142"/>
                        <a:pt x="64874" y="52189"/>
                      </a:cubicBezTo>
                      <a:cubicBezTo>
                        <a:pt x="65826" y="55046"/>
                        <a:pt x="68684" y="58857"/>
                        <a:pt x="71541" y="59809"/>
                      </a:cubicBezTo>
                      <a:cubicBezTo>
                        <a:pt x="73446" y="60761"/>
                        <a:pt x="76304" y="61714"/>
                        <a:pt x="78209" y="61714"/>
                      </a:cubicBezTo>
                      <a:cubicBezTo>
                        <a:pt x="82971" y="61714"/>
                        <a:pt x="88686" y="58857"/>
                        <a:pt x="90591" y="54094"/>
                      </a:cubicBezTo>
                      <a:lnTo>
                        <a:pt x="107736" y="20757"/>
                      </a:lnTo>
                      <a:cubicBezTo>
                        <a:pt x="111546" y="14089"/>
                        <a:pt x="108689" y="5517"/>
                        <a:pt x="102021" y="1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9" name="Freeform 1235">
                  <a:extLst>
                    <a:ext uri="{FF2B5EF4-FFF2-40B4-BE49-F238E27FC236}">
                      <a16:creationId xmlns:a16="http://schemas.microsoft.com/office/drawing/2014/main" id="{B74F71C6-54DE-CA7A-3A05-4FC39FF31DCE}"/>
                    </a:ext>
                  </a:extLst>
                </p:cNvPr>
                <p:cNvSpPr/>
                <p:nvPr/>
              </p:nvSpPr>
              <p:spPr>
                <a:xfrm>
                  <a:off x="5633153" y="3929910"/>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0" name="Freeform 1236">
                  <a:extLst>
                    <a:ext uri="{FF2B5EF4-FFF2-40B4-BE49-F238E27FC236}">
                      <a16:creationId xmlns:a16="http://schemas.microsoft.com/office/drawing/2014/main" id="{31097B9A-8D81-2A68-0A04-B6DD75E55792}"/>
                    </a:ext>
                  </a:extLst>
                </p:cNvPr>
                <p:cNvSpPr/>
                <p:nvPr/>
              </p:nvSpPr>
              <p:spPr>
                <a:xfrm>
                  <a:off x="5538855" y="3917527"/>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1" name="Freeform 1237">
                  <a:extLst>
                    <a:ext uri="{FF2B5EF4-FFF2-40B4-BE49-F238E27FC236}">
                      <a16:creationId xmlns:a16="http://schemas.microsoft.com/office/drawing/2014/main" id="{4E5E2ABE-D88F-E3FB-3208-BBE012B98AC5}"/>
                    </a:ext>
                  </a:extLst>
                </p:cNvPr>
                <p:cNvSpPr/>
                <p:nvPr/>
              </p:nvSpPr>
              <p:spPr>
                <a:xfrm>
                  <a:off x="5923967" y="3607315"/>
                  <a:ext cx="45944" cy="61713"/>
                </a:xfrm>
                <a:custGeom>
                  <a:avLst/>
                  <a:gdLst>
                    <a:gd name="connsiteX0" fmla="*/ 37902 w 45944"/>
                    <a:gd name="connsiteY0" fmla="*/ 1707 h 61713"/>
                    <a:gd name="connsiteX1" fmla="*/ 18851 w 45944"/>
                    <a:gd name="connsiteY1" fmla="*/ 7421 h 61713"/>
                    <a:gd name="connsiteX2" fmla="*/ 1707 w 45944"/>
                    <a:gd name="connsiteY2" fmla="*/ 40759 h 61713"/>
                    <a:gd name="connsiteX3" fmla="*/ 7421 w 45944"/>
                    <a:gd name="connsiteY3" fmla="*/ 59809 h 61713"/>
                    <a:gd name="connsiteX4" fmla="*/ 14089 w 45944"/>
                    <a:gd name="connsiteY4" fmla="*/ 61714 h 61713"/>
                    <a:gd name="connsiteX5" fmla="*/ 26471 w 45944"/>
                    <a:gd name="connsiteY5" fmla="*/ 54094 h 61713"/>
                    <a:gd name="connsiteX6" fmla="*/ 43617 w 45944"/>
                    <a:gd name="connsiteY6" fmla="*/ 20757 h 61713"/>
                    <a:gd name="connsiteX7" fmla="*/ 37902 w 45944"/>
                    <a:gd name="connsiteY7" fmla="*/ 1707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44" h="61713">
                      <a:moveTo>
                        <a:pt x="37902" y="1707"/>
                      </a:moveTo>
                      <a:cubicBezTo>
                        <a:pt x="31234" y="-2104"/>
                        <a:pt x="22662" y="754"/>
                        <a:pt x="18851" y="7421"/>
                      </a:cubicBezTo>
                      <a:lnTo>
                        <a:pt x="1707" y="40759"/>
                      </a:lnTo>
                      <a:cubicBezTo>
                        <a:pt x="-2104" y="47426"/>
                        <a:pt x="754" y="55999"/>
                        <a:pt x="7421" y="59809"/>
                      </a:cubicBezTo>
                      <a:cubicBezTo>
                        <a:pt x="9326" y="60761"/>
                        <a:pt x="12184" y="61714"/>
                        <a:pt x="14089" y="61714"/>
                      </a:cubicBezTo>
                      <a:cubicBezTo>
                        <a:pt x="18851" y="61714"/>
                        <a:pt x="24567" y="58857"/>
                        <a:pt x="26471" y="54094"/>
                      </a:cubicBezTo>
                      <a:lnTo>
                        <a:pt x="43617" y="20757"/>
                      </a:lnTo>
                      <a:cubicBezTo>
                        <a:pt x="48379" y="14089"/>
                        <a:pt x="45521" y="5517"/>
                        <a:pt x="37902" y="1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2" name="Freeform 1238">
                  <a:extLst>
                    <a:ext uri="{FF2B5EF4-FFF2-40B4-BE49-F238E27FC236}">
                      <a16:creationId xmlns:a16="http://schemas.microsoft.com/office/drawing/2014/main" id="{8100C061-FC8E-45A7-7B27-D14A05A6A601}"/>
                    </a:ext>
                  </a:extLst>
                </p:cNvPr>
                <p:cNvSpPr/>
                <p:nvPr/>
              </p:nvSpPr>
              <p:spPr>
                <a:xfrm>
                  <a:off x="5968735" y="3523494"/>
                  <a:ext cx="45323" cy="61714"/>
                </a:xfrm>
                <a:custGeom>
                  <a:avLst/>
                  <a:gdLst>
                    <a:gd name="connsiteX0" fmla="*/ 37902 w 45323"/>
                    <a:gd name="connsiteY0" fmla="*/ 1706 h 61714"/>
                    <a:gd name="connsiteX1" fmla="*/ 18852 w 45323"/>
                    <a:gd name="connsiteY1" fmla="*/ 7422 h 61714"/>
                    <a:gd name="connsiteX2" fmla="*/ 1707 w 45323"/>
                    <a:gd name="connsiteY2" fmla="*/ 40759 h 61714"/>
                    <a:gd name="connsiteX3" fmla="*/ 7421 w 45323"/>
                    <a:gd name="connsiteY3" fmla="*/ 59809 h 61714"/>
                    <a:gd name="connsiteX4" fmla="*/ 14089 w 45323"/>
                    <a:gd name="connsiteY4" fmla="*/ 61714 h 61714"/>
                    <a:gd name="connsiteX5" fmla="*/ 26471 w 45323"/>
                    <a:gd name="connsiteY5" fmla="*/ 54094 h 61714"/>
                    <a:gd name="connsiteX6" fmla="*/ 43616 w 45323"/>
                    <a:gd name="connsiteY6" fmla="*/ 20756 h 61714"/>
                    <a:gd name="connsiteX7" fmla="*/ 37902 w 45323"/>
                    <a:gd name="connsiteY7" fmla="*/ 1706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3" h="61714">
                      <a:moveTo>
                        <a:pt x="37902" y="1706"/>
                      </a:moveTo>
                      <a:cubicBezTo>
                        <a:pt x="31234" y="-2103"/>
                        <a:pt x="22662" y="754"/>
                        <a:pt x="18852" y="7422"/>
                      </a:cubicBezTo>
                      <a:lnTo>
                        <a:pt x="1707" y="40759"/>
                      </a:lnTo>
                      <a:cubicBezTo>
                        <a:pt x="-2104" y="47427"/>
                        <a:pt x="754" y="55999"/>
                        <a:pt x="7421" y="59809"/>
                      </a:cubicBezTo>
                      <a:cubicBezTo>
                        <a:pt x="9327" y="60761"/>
                        <a:pt x="12184" y="61714"/>
                        <a:pt x="14089" y="61714"/>
                      </a:cubicBezTo>
                      <a:cubicBezTo>
                        <a:pt x="18852" y="61714"/>
                        <a:pt x="24566" y="58856"/>
                        <a:pt x="26471" y="54094"/>
                      </a:cubicBezTo>
                      <a:lnTo>
                        <a:pt x="43616" y="20756"/>
                      </a:lnTo>
                      <a:cubicBezTo>
                        <a:pt x="47427" y="13136"/>
                        <a:pt x="44569" y="4564"/>
                        <a:pt x="37902" y="17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3" name="Freeform 1239">
                  <a:extLst>
                    <a:ext uri="{FF2B5EF4-FFF2-40B4-BE49-F238E27FC236}">
                      <a16:creationId xmlns:a16="http://schemas.microsoft.com/office/drawing/2014/main" id="{EFCA232E-F793-5B34-7367-9D5DB0F141FC}"/>
                    </a:ext>
                  </a:extLst>
                </p:cNvPr>
                <p:cNvSpPr/>
                <p:nvPr/>
              </p:nvSpPr>
              <p:spPr>
                <a:xfrm>
                  <a:off x="6364975" y="2762447"/>
                  <a:ext cx="45322" cy="61714"/>
                </a:xfrm>
                <a:custGeom>
                  <a:avLst/>
                  <a:gdLst>
                    <a:gd name="connsiteX0" fmla="*/ 37901 w 45322"/>
                    <a:gd name="connsiteY0" fmla="*/ 1707 h 61714"/>
                    <a:gd name="connsiteX1" fmla="*/ 18851 w 45322"/>
                    <a:gd name="connsiteY1" fmla="*/ 7421 h 61714"/>
                    <a:gd name="connsiteX2" fmla="*/ 1707 w 45322"/>
                    <a:gd name="connsiteY2" fmla="*/ 40759 h 61714"/>
                    <a:gd name="connsiteX3" fmla="*/ 7422 w 45322"/>
                    <a:gd name="connsiteY3" fmla="*/ 59809 h 61714"/>
                    <a:gd name="connsiteX4" fmla="*/ 14089 w 45322"/>
                    <a:gd name="connsiteY4" fmla="*/ 61714 h 61714"/>
                    <a:gd name="connsiteX5" fmla="*/ 26472 w 45322"/>
                    <a:gd name="connsiteY5" fmla="*/ 54094 h 61714"/>
                    <a:gd name="connsiteX6" fmla="*/ 43616 w 45322"/>
                    <a:gd name="connsiteY6" fmla="*/ 20757 h 61714"/>
                    <a:gd name="connsiteX7" fmla="*/ 37901 w 45322"/>
                    <a:gd name="connsiteY7" fmla="*/ 1707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22" h="61714">
                      <a:moveTo>
                        <a:pt x="37901" y="1707"/>
                      </a:moveTo>
                      <a:cubicBezTo>
                        <a:pt x="31234" y="-2104"/>
                        <a:pt x="22661" y="754"/>
                        <a:pt x="18851" y="7421"/>
                      </a:cubicBezTo>
                      <a:lnTo>
                        <a:pt x="1707" y="40759"/>
                      </a:lnTo>
                      <a:cubicBezTo>
                        <a:pt x="-2103" y="47427"/>
                        <a:pt x="754" y="55999"/>
                        <a:pt x="7422" y="59809"/>
                      </a:cubicBezTo>
                      <a:cubicBezTo>
                        <a:pt x="9326" y="60762"/>
                        <a:pt x="12184" y="61714"/>
                        <a:pt x="14089" y="61714"/>
                      </a:cubicBezTo>
                      <a:cubicBezTo>
                        <a:pt x="18851" y="61714"/>
                        <a:pt x="24566" y="58857"/>
                        <a:pt x="26472" y="54094"/>
                      </a:cubicBezTo>
                      <a:lnTo>
                        <a:pt x="43616" y="20757"/>
                      </a:lnTo>
                      <a:cubicBezTo>
                        <a:pt x="47426" y="14089"/>
                        <a:pt x="44569" y="5517"/>
                        <a:pt x="37901" y="1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4" name="Freeform 1240">
                  <a:extLst>
                    <a:ext uri="{FF2B5EF4-FFF2-40B4-BE49-F238E27FC236}">
                      <a16:creationId xmlns:a16="http://schemas.microsoft.com/office/drawing/2014/main" id="{ED465F27-C712-B11D-C19B-4D065849D2ED}"/>
                    </a:ext>
                  </a:extLst>
                </p:cNvPr>
                <p:cNvSpPr/>
                <p:nvPr/>
              </p:nvSpPr>
              <p:spPr>
                <a:xfrm>
                  <a:off x="6320207" y="2847220"/>
                  <a:ext cx="46275" cy="61713"/>
                </a:xfrm>
                <a:custGeom>
                  <a:avLst/>
                  <a:gdLst>
                    <a:gd name="connsiteX0" fmla="*/ 38854 w 46275"/>
                    <a:gd name="connsiteY0" fmla="*/ 1707 h 61713"/>
                    <a:gd name="connsiteX1" fmla="*/ 19804 w 46275"/>
                    <a:gd name="connsiteY1" fmla="*/ 7421 h 61713"/>
                    <a:gd name="connsiteX2" fmla="*/ 1707 w 46275"/>
                    <a:gd name="connsiteY2" fmla="*/ 40759 h 61713"/>
                    <a:gd name="connsiteX3" fmla="*/ 7421 w 46275"/>
                    <a:gd name="connsiteY3" fmla="*/ 59809 h 61713"/>
                    <a:gd name="connsiteX4" fmla="*/ 14089 w 46275"/>
                    <a:gd name="connsiteY4" fmla="*/ 61714 h 61713"/>
                    <a:gd name="connsiteX5" fmla="*/ 26471 w 46275"/>
                    <a:gd name="connsiteY5" fmla="*/ 54094 h 61713"/>
                    <a:gd name="connsiteX6" fmla="*/ 44569 w 46275"/>
                    <a:gd name="connsiteY6" fmla="*/ 20757 h 61713"/>
                    <a:gd name="connsiteX7" fmla="*/ 38854 w 46275"/>
                    <a:gd name="connsiteY7" fmla="*/ 1707 h 6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3">
                      <a:moveTo>
                        <a:pt x="38854" y="1707"/>
                      </a:moveTo>
                      <a:cubicBezTo>
                        <a:pt x="32187" y="-2103"/>
                        <a:pt x="23614" y="754"/>
                        <a:pt x="19804" y="7421"/>
                      </a:cubicBezTo>
                      <a:lnTo>
                        <a:pt x="1707" y="40759"/>
                      </a:lnTo>
                      <a:cubicBezTo>
                        <a:pt x="-2104" y="47426"/>
                        <a:pt x="754" y="55999"/>
                        <a:pt x="7421" y="59809"/>
                      </a:cubicBezTo>
                      <a:cubicBezTo>
                        <a:pt x="9327" y="60762"/>
                        <a:pt x="12184" y="61714"/>
                        <a:pt x="14089" y="61714"/>
                      </a:cubicBezTo>
                      <a:cubicBezTo>
                        <a:pt x="18852" y="61714"/>
                        <a:pt x="24567" y="58857"/>
                        <a:pt x="26471" y="54094"/>
                      </a:cubicBezTo>
                      <a:lnTo>
                        <a:pt x="44569" y="20757"/>
                      </a:lnTo>
                      <a:cubicBezTo>
                        <a:pt x="48379" y="14089"/>
                        <a:pt x="45521" y="5516"/>
                        <a:pt x="38854" y="1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5" name="Freeform 1241">
                  <a:extLst>
                    <a:ext uri="{FF2B5EF4-FFF2-40B4-BE49-F238E27FC236}">
                      <a16:creationId xmlns:a16="http://schemas.microsoft.com/office/drawing/2014/main" id="{A2479E0D-001B-CBDC-9966-18A1E4E78CA3}"/>
                    </a:ext>
                  </a:extLst>
                </p:cNvPr>
                <p:cNvSpPr/>
                <p:nvPr/>
              </p:nvSpPr>
              <p:spPr>
                <a:xfrm>
                  <a:off x="6011597" y="3438722"/>
                  <a:ext cx="46275" cy="61714"/>
                </a:xfrm>
                <a:custGeom>
                  <a:avLst/>
                  <a:gdLst>
                    <a:gd name="connsiteX0" fmla="*/ 38854 w 46275"/>
                    <a:gd name="connsiteY0" fmla="*/ 1707 h 61714"/>
                    <a:gd name="connsiteX1" fmla="*/ 19804 w 46275"/>
                    <a:gd name="connsiteY1" fmla="*/ 7421 h 61714"/>
                    <a:gd name="connsiteX2" fmla="*/ 1707 w 46275"/>
                    <a:gd name="connsiteY2" fmla="*/ 40759 h 61714"/>
                    <a:gd name="connsiteX3" fmla="*/ 7422 w 46275"/>
                    <a:gd name="connsiteY3" fmla="*/ 59809 h 61714"/>
                    <a:gd name="connsiteX4" fmla="*/ 14089 w 46275"/>
                    <a:gd name="connsiteY4" fmla="*/ 61714 h 61714"/>
                    <a:gd name="connsiteX5" fmla="*/ 26472 w 46275"/>
                    <a:gd name="connsiteY5" fmla="*/ 54094 h 61714"/>
                    <a:gd name="connsiteX6" fmla="*/ 44569 w 46275"/>
                    <a:gd name="connsiteY6" fmla="*/ 20757 h 61714"/>
                    <a:gd name="connsiteX7" fmla="*/ 38854 w 46275"/>
                    <a:gd name="connsiteY7" fmla="*/ 1707 h 6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75" h="61714">
                      <a:moveTo>
                        <a:pt x="38854" y="1707"/>
                      </a:moveTo>
                      <a:cubicBezTo>
                        <a:pt x="32187" y="-2104"/>
                        <a:pt x="23614" y="754"/>
                        <a:pt x="19804" y="7421"/>
                      </a:cubicBezTo>
                      <a:lnTo>
                        <a:pt x="1707" y="40759"/>
                      </a:lnTo>
                      <a:cubicBezTo>
                        <a:pt x="-2104" y="47427"/>
                        <a:pt x="754" y="55999"/>
                        <a:pt x="7422" y="59809"/>
                      </a:cubicBezTo>
                      <a:cubicBezTo>
                        <a:pt x="9327" y="60762"/>
                        <a:pt x="12184" y="61714"/>
                        <a:pt x="14089" y="61714"/>
                      </a:cubicBezTo>
                      <a:cubicBezTo>
                        <a:pt x="18852" y="61714"/>
                        <a:pt x="24566" y="58857"/>
                        <a:pt x="26472" y="54094"/>
                      </a:cubicBezTo>
                      <a:lnTo>
                        <a:pt x="44569" y="20757"/>
                      </a:lnTo>
                      <a:cubicBezTo>
                        <a:pt x="48379" y="14089"/>
                        <a:pt x="45522" y="5516"/>
                        <a:pt x="38854" y="17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6" name="Freeform 1242">
                  <a:extLst>
                    <a:ext uri="{FF2B5EF4-FFF2-40B4-BE49-F238E27FC236}">
                      <a16:creationId xmlns:a16="http://schemas.microsoft.com/office/drawing/2014/main" id="{EF58C643-5D81-35DB-8347-6AA401931D60}"/>
                    </a:ext>
                  </a:extLst>
                </p:cNvPr>
                <p:cNvSpPr/>
                <p:nvPr/>
              </p:nvSpPr>
              <p:spPr>
                <a:xfrm>
                  <a:off x="5444558" y="3906097"/>
                  <a:ext cx="66778" cy="33441"/>
                </a:xfrm>
                <a:custGeom>
                  <a:avLst/>
                  <a:gdLst>
                    <a:gd name="connsiteX0" fmla="*/ 53444 w 66778"/>
                    <a:gd name="connsiteY0" fmla="*/ 4866 h 33441"/>
                    <a:gd name="connsiteX1" fmla="*/ 15344 w 66778"/>
                    <a:gd name="connsiteY1" fmla="*/ 104 h 33441"/>
                    <a:gd name="connsiteX2" fmla="*/ 104 w 66778"/>
                    <a:gd name="connsiteY2" fmla="*/ 12486 h 33441"/>
                    <a:gd name="connsiteX3" fmla="*/ 12486 w 66778"/>
                    <a:gd name="connsiteY3" fmla="*/ 28679 h 33441"/>
                    <a:gd name="connsiteX4" fmla="*/ 50586 w 66778"/>
                    <a:gd name="connsiteY4" fmla="*/ 33441 h 33441"/>
                    <a:gd name="connsiteX5" fmla="*/ 52491 w 66778"/>
                    <a:gd name="connsiteY5" fmla="*/ 33441 h 33441"/>
                    <a:gd name="connsiteX6" fmla="*/ 66779 w 66778"/>
                    <a:gd name="connsiteY6" fmla="*/ 21059 h 33441"/>
                    <a:gd name="connsiteX7" fmla="*/ 53444 w 66778"/>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78" h="33441">
                      <a:moveTo>
                        <a:pt x="53444" y="4866"/>
                      </a:moveTo>
                      <a:lnTo>
                        <a:pt x="15344"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6779" y="12486"/>
                        <a:pt x="62016" y="5819"/>
                        <a:pt x="53444"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7" name="Freeform 1243">
                  <a:extLst>
                    <a:ext uri="{FF2B5EF4-FFF2-40B4-BE49-F238E27FC236}">
                      <a16:creationId xmlns:a16="http://schemas.microsoft.com/office/drawing/2014/main" id="{DAB45A62-DB91-2AF7-640F-F3B63DA86E5A}"/>
                    </a:ext>
                  </a:extLst>
                </p:cNvPr>
                <p:cNvSpPr/>
                <p:nvPr/>
              </p:nvSpPr>
              <p:spPr>
                <a:xfrm>
                  <a:off x="5349308" y="3893715"/>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8676"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3439"/>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8" name="Freeform 1244">
                  <a:extLst>
                    <a:ext uri="{FF2B5EF4-FFF2-40B4-BE49-F238E27FC236}">
                      <a16:creationId xmlns:a16="http://schemas.microsoft.com/office/drawing/2014/main" id="{F3D0B69D-1253-E6C6-4607-9DB6FB01350E}"/>
                    </a:ext>
                  </a:extLst>
                </p:cNvPr>
                <p:cNvSpPr/>
                <p:nvPr/>
              </p:nvSpPr>
              <p:spPr>
                <a:xfrm>
                  <a:off x="5255010" y="3882285"/>
                  <a:ext cx="66882" cy="33441"/>
                </a:xfrm>
                <a:custGeom>
                  <a:avLst/>
                  <a:gdLst>
                    <a:gd name="connsiteX0" fmla="*/ 54396 w 66882"/>
                    <a:gd name="connsiteY0" fmla="*/ 4866 h 33441"/>
                    <a:gd name="connsiteX1" fmla="*/ 16296 w 66882"/>
                    <a:gd name="connsiteY1" fmla="*/ 104 h 33441"/>
                    <a:gd name="connsiteX2" fmla="*/ 104 w 66882"/>
                    <a:gd name="connsiteY2" fmla="*/ 12486 h 33441"/>
                    <a:gd name="connsiteX3" fmla="*/ 12486 w 66882"/>
                    <a:gd name="connsiteY3" fmla="*/ 28679 h 33441"/>
                    <a:gd name="connsiteX4" fmla="*/ 50586 w 66882"/>
                    <a:gd name="connsiteY4" fmla="*/ 33441 h 33441"/>
                    <a:gd name="connsiteX5" fmla="*/ 52491 w 66882"/>
                    <a:gd name="connsiteY5" fmla="*/ 33441 h 33441"/>
                    <a:gd name="connsiteX6" fmla="*/ 66779 w 66882"/>
                    <a:gd name="connsiteY6" fmla="*/ 21059 h 33441"/>
                    <a:gd name="connsiteX7" fmla="*/ 54396 w 66882"/>
                    <a:gd name="connsiteY7" fmla="*/ 4866 h 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3441">
                      <a:moveTo>
                        <a:pt x="54396" y="4866"/>
                      </a:moveTo>
                      <a:lnTo>
                        <a:pt x="16296" y="104"/>
                      </a:lnTo>
                      <a:cubicBezTo>
                        <a:pt x="7724" y="-849"/>
                        <a:pt x="1056" y="4866"/>
                        <a:pt x="104" y="12486"/>
                      </a:cubicBezTo>
                      <a:cubicBezTo>
                        <a:pt x="-849" y="20106"/>
                        <a:pt x="4866" y="27726"/>
                        <a:pt x="12486" y="28679"/>
                      </a:cubicBezTo>
                      <a:lnTo>
                        <a:pt x="50586" y="33441"/>
                      </a:lnTo>
                      <a:cubicBezTo>
                        <a:pt x="51539" y="33441"/>
                        <a:pt x="51539" y="33441"/>
                        <a:pt x="52491" y="33441"/>
                      </a:cubicBezTo>
                      <a:cubicBezTo>
                        <a:pt x="59159" y="33441"/>
                        <a:pt x="65826" y="27726"/>
                        <a:pt x="66779" y="21059"/>
                      </a:cubicBezTo>
                      <a:cubicBezTo>
                        <a:pt x="67731" y="12486"/>
                        <a:pt x="62016" y="5819"/>
                        <a:pt x="54396" y="486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9" name="Freeform 1245">
                  <a:extLst>
                    <a:ext uri="{FF2B5EF4-FFF2-40B4-BE49-F238E27FC236}">
                      <a16:creationId xmlns:a16="http://schemas.microsoft.com/office/drawing/2014/main" id="{F682F12D-066A-E486-C3AF-2E73161D0D7B}"/>
                    </a:ext>
                  </a:extLst>
                </p:cNvPr>
                <p:cNvSpPr/>
                <p:nvPr/>
              </p:nvSpPr>
              <p:spPr>
                <a:xfrm>
                  <a:off x="5324646" y="2546031"/>
                  <a:ext cx="66675" cy="29527"/>
                </a:xfrm>
                <a:custGeom>
                  <a:avLst/>
                  <a:gdLst>
                    <a:gd name="connsiteX0" fmla="*/ 14288 w 66675"/>
                    <a:gd name="connsiteY0" fmla="*/ 29528 h 29527"/>
                    <a:gd name="connsiteX1" fmla="*/ 14288 w 66675"/>
                    <a:gd name="connsiteY1" fmla="*/ 29528 h 29527"/>
                    <a:gd name="connsiteX2" fmla="*/ 52388 w 66675"/>
                    <a:gd name="connsiteY2" fmla="*/ 28575 h 29527"/>
                    <a:gd name="connsiteX3" fmla="*/ 66675 w 66675"/>
                    <a:gd name="connsiteY3" fmla="*/ 14288 h 29527"/>
                    <a:gd name="connsiteX4" fmla="*/ 52388 w 66675"/>
                    <a:gd name="connsiteY4" fmla="*/ 0 h 29527"/>
                    <a:gd name="connsiteX5" fmla="*/ 14288 w 66675"/>
                    <a:gd name="connsiteY5" fmla="*/ 953 h 29527"/>
                    <a:gd name="connsiteX6" fmla="*/ 0 w 66675"/>
                    <a:gd name="connsiteY6" fmla="*/ 15240 h 29527"/>
                    <a:gd name="connsiteX7" fmla="*/ 14288 w 66675"/>
                    <a:gd name="connsiteY7" fmla="*/ 29528 h 29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29527">
                      <a:moveTo>
                        <a:pt x="14288" y="29528"/>
                      </a:moveTo>
                      <a:cubicBezTo>
                        <a:pt x="14288" y="29528"/>
                        <a:pt x="14288" y="29528"/>
                        <a:pt x="14288" y="29528"/>
                      </a:cubicBezTo>
                      <a:lnTo>
                        <a:pt x="52388" y="28575"/>
                      </a:lnTo>
                      <a:cubicBezTo>
                        <a:pt x="60008" y="28575"/>
                        <a:pt x="66675" y="21907"/>
                        <a:pt x="66675" y="14288"/>
                      </a:cubicBezTo>
                      <a:cubicBezTo>
                        <a:pt x="66675" y="6668"/>
                        <a:pt x="60008" y="953"/>
                        <a:pt x="52388" y="0"/>
                      </a:cubicBezTo>
                      <a:lnTo>
                        <a:pt x="14288" y="953"/>
                      </a:lnTo>
                      <a:cubicBezTo>
                        <a:pt x="6668" y="953"/>
                        <a:pt x="0" y="7620"/>
                        <a:pt x="0" y="15240"/>
                      </a:cubicBezTo>
                      <a:cubicBezTo>
                        <a:pt x="0" y="22860"/>
                        <a:pt x="5715" y="29528"/>
                        <a:pt x="14288" y="2952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0" name="Freeform 1246">
                  <a:extLst>
                    <a:ext uri="{FF2B5EF4-FFF2-40B4-BE49-F238E27FC236}">
                      <a16:creationId xmlns:a16="http://schemas.microsoft.com/office/drawing/2014/main" id="{8C06046C-9021-5C54-BB5D-272B964B0CE8}"/>
                    </a:ext>
                  </a:extLst>
                </p:cNvPr>
                <p:cNvSpPr/>
                <p:nvPr/>
              </p:nvSpPr>
              <p:spPr>
                <a:xfrm>
                  <a:off x="5764701" y="276034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1" name="Freeform 1247">
                  <a:extLst>
                    <a:ext uri="{FF2B5EF4-FFF2-40B4-BE49-F238E27FC236}">
                      <a16:creationId xmlns:a16="http://schemas.microsoft.com/office/drawing/2014/main" id="{25D47F41-ADAC-61D2-4623-FEF2A0D438B8}"/>
                    </a:ext>
                  </a:extLst>
                </p:cNvPr>
                <p:cNvSpPr/>
                <p:nvPr/>
              </p:nvSpPr>
              <p:spPr>
                <a:xfrm>
                  <a:off x="5418853" y="2604043"/>
                  <a:ext cx="66856" cy="31523"/>
                </a:xfrm>
                <a:custGeom>
                  <a:avLst/>
                  <a:gdLst>
                    <a:gd name="connsiteX0" fmla="*/ 52478 w 66856"/>
                    <a:gd name="connsiteY0" fmla="*/ 31523 h 31523"/>
                    <a:gd name="connsiteX1" fmla="*/ 66766 w 66856"/>
                    <a:gd name="connsiteY1" fmla="*/ 18188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8" y="31523"/>
                        <a:pt x="65813" y="25808"/>
                        <a:pt x="66766" y="18188"/>
                      </a:cubicBezTo>
                      <a:cubicBezTo>
                        <a:pt x="67718" y="10568"/>
                        <a:pt x="61051" y="3901"/>
                        <a:pt x="53431" y="2948"/>
                      </a:cubicBezTo>
                      <a:lnTo>
                        <a:pt x="15331" y="91"/>
                      </a:lnTo>
                      <a:cubicBezTo>
                        <a:pt x="6758" y="-862"/>
                        <a:pt x="1043" y="5806"/>
                        <a:pt x="91" y="13426"/>
                      </a:cubicBezTo>
                      <a:cubicBezTo>
                        <a:pt x="-862" y="21046"/>
                        <a:pt x="5806" y="27713"/>
                        <a:pt x="13426" y="28666"/>
                      </a:cubicBezTo>
                      <a:lnTo>
                        <a:pt x="51526" y="31523"/>
                      </a:lnTo>
                      <a:cubicBezTo>
                        <a:pt x="52478" y="31523"/>
                        <a:pt x="52478" y="31523"/>
                        <a:pt x="52478" y="315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2" name="Freeform 1248">
                  <a:extLst>
                    <a:ext uri="{FF2B5EF4-FFF2-40B4-BE49-F238E27FC236}">
                      <a16:creationId xmlns:a16="http://schemas.microsoft.com/office/drawing/2014/main" id="{5874C2D5-6E88-3631-DE61-8A00FDFA0B2B}"/>
                    </a:ext>
                  </a:extLst>
                </p:cNvPr>
                <p:cNvSpPr/>
                <p:nvPr/>
              </p:nvSpPr>
              <p:spPr>
                <a:xfrm>
                  <a:off x="5764701" y="266509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3" name="Freeform 1249">
                  <a:extLst>
                    <a:ext uri="{FF2B5EF4-FFF2-40B4-BE49-F238E27FC236}">
                      <a16:creationId xmlns:a16="http://schemas.microsoft.com/office/drawing/2014/main" id="{EC643A8F-3B72-0E41-D050-FCF93648B8C1}"/>
                    </a:ext>
                  </a:extLst>
                </p:cNvPr>
                <p:cNvSpPr/>
                <p:nvPr/>
              </p:nvSpPr>
              <p:spPr>
                <a:xfrm>
                  <a:off x="5764701" y="2950844"/>
                  <a:ext cx="28575" cy="66674"/>
                </a:xfrm>
                <a:custGeom>
                  <a:avLst/>
                  <a:gdLst>
                    <a:gd name="connsiteX0" fmla="*/ 28575 w 28575"/>
                    <a:gd name="connsiteY0" fmla="*/ 14287 h 66674"/>
                    <a:gd name="connsiteX1" fmla="*/ 14288 w 28575"/>
                    <a:gd name="connsiteY1" fmla="*/ 0 h 66674"/>
                    <a:gd name="connsiteX2" fmla="*/ 0 w 28575"/>
                    <a:gd name="connsiteY2" fmla="*/ 14287 h 66674"/>
                    <a:gd name="connsiteX3" fmla="*/ 0 w 28575"/>
                    <a:gd name="connsiteY3" fmla="*/ 52388 h 66674"/>
                    <a:gd name="connsiteX4" fmla="*/ 14288 w 28575"/>
                    <a:gd name="connsiteY4" fmla="*/ 66675 h 66674"/>
                    <a:gd name="connsiteX5" fmla="*/ 28575 w 28575"/>
                    <a:gd name="connsiteY5" fmla="*/ 52388 h 66674"/>
                    <a:gd name="connsiteX6" fmla="*/ 28575 w 28575"/>
                    <a:gd name="connsiteY6" fmla="*/ 14287 h 6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4">
                      <a:moveTo>
                        <a:pt x="28575" y="14287"/>
                      </a:moveTo>
                      <a:cubicBezTo>
                        <a:pt x="28575" y="6667"/>
                        <a:pt x="21908" y="0"/>
                        <a:pt x="14288" y="0"/>
                      </a:cubicBezTo>
                      <a:cubicBezTo>
                        <a:pt x="6668" y="0"/>
                        <a:pt x="0" y="6667"/>
                        <a:pt x="0" y="14287"/>
                      </a:cubicBezTo>
                      <a:lnTo>
                        <a:pt x="0" y="52388"/>
                      </a:lnTo>
                      <a:cubicBezTo>
                        <a:pt x="0" y="60008"/>
                        <a:pt x="6668" y="66675"/>
                        <a:pt x="14288" y="66675"/>
                      </a:cubicBezTo>
                      <a:cubicBezTo>
                        <a:pt x="21908" y="66675"/>
                        <a:pt x="28575" y="60008"/>
                        <a:pt x="28575" y="52388"/>
                      </a:cubicBezTo>
                      <a:lnTo>
                        <a:pt x="28575" y="1428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4" name="Freeform 1250">
                  <a:extLst>
                    <a:ext uri="{FF2B5EF4-FFF2-40B4-BE49-F238E27FC236}">
                      <a16:creationId xmlns:a16="http://schemas.microsoft.com/office/drawing/2014/main" id="{E4169C06-9A7D-1F1F-7700-4372313F7DBA}"/>
                    </a:ext>
                  </a:extLst>
                </p:cNvPr>
                <p:cNvSpPr/>
                <p:nvPr/>
              </p:nvSpPr>
              <p:spPr>
                <a:xfrm>
                  <a:off x="5764701" y="285559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5" name="Freeform 1251">
                  <a:extLst>
                    <a:ext uri="{FF2B5EF4-FFF2-40B4-BE49-F238E27FC236}">
                      <a16:creationId xmlns:a16="http://schemas.microsoft.com/office/drawing/2014/main" id="{E83BB7CD-8F51-BCAB-F831-EFB0D317BFAE}"/>
                    </a:ext>
                  </a:extLst>
                </p:cNvPr>
                <p:cNvSpPr/>
                <p:nvPr/>
              </p:nvSpPr>
              <p:spPr>
                <a:xfrm>
                  <a:off x="5134056" y="2581183"/>
                  <a:ext cx="66856" cy="31523"/>
                </a:xfrm>
                <a:custGeom>
                  <a:avLst/>
                  <a:gdLst>
                    <a:gd name="connsiteX0" fmla="*/ 52478 w 66856"/>
                    <a:gd name="connsiteY0" fmla="*/ 31523 h 31523"/>
                    <a:gd name="connsiteX1" fmla="*/ 66766 w 66856"/>
                    <a:gd name="connsiteY1" fmla="*/ 18189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9" y="31523"/>
                        <a:pt x="65813" y="25809"/>
                        <a:pt x="66766" y="18189"/>
                      </a:cubicBezTo>
                      <a:cubicBezTo>
                        <a:pt x="67719" y="10568"/>
                        <a:pt x="61051" y="3901"/>
                        <a:pt x="53431" y="2948"/>
                      </a:cubicBezTo>
                      <a:lnTo>
                        <a:pt x="15331" y="91"/>
                      </a:lnTo>
                      <a:cubicBezTo>
                        <a:pt x="6759" y="-861"/>
                        <a:pt x="1043" y="5806"/>
                        <a:pt x="91" y="13426"/>
                      </a:cubicBezTo>
                      <a:cubicBezTo>
                        <a:pt x="-862" y="21046"/>
                        <a:pt x="5806" y="28666"/>
                        <a:pt x="13426" y="28666"/>
                      </a:cubicBezTo>
                      <a:lnTo>
                        <a:pt x="51526" y="31523"/>
                      </a:lnTo>
                      <a:cubicBezTo>
                        <a:pt x="52478" y="31523"/>
                        <a:pt x="52478" y="31523"/>
                        <a:pt x="52478" y="315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6" name="Freeform 1252">
                  <a:extLst>
                    <a:ext uri="{FF2B5EF4-FFF2-40B4-BE49-F238E27FC236}">
                      <a16:creationId xmlns:a16="http://schemas.microsoft.com/office/drawing/2014/main" id="{23D66603-ED2A-A6AC-A8E1-7A8DCE54EA34}"/>
                    </a:ext>
                  </a:extLst>
                </p:cNvPr>
                <p:cNvSpPr/>
                <p:nvPr/>
              </p:nvSpPr>
              <p:spPr>
                <a:xfrm>
                  <a:off x="5324556" y="2596422"/>
                  <a:ext cx="66856" cy="31523"/>
                </a:xfrm>
                <a:custGeom>
                  <a:avLst/>
                  <a:gdLst>
                    <a:gd name="connsiteX0" fmla="*/ 52479 w 66856"/>
                    <a:gd name="connsiteY0" fmla="*/ 31524 h 31523"/>
                    <a:gd name="connsiteX1" fmla="*/ 66766 w 66856"/>
                    <a:gd name="connsiteY1" fmla="*/ 18189 h 31523"/>
                    <a:gd name="connsiteX2" fmla="*/ 53431 w 66856"/>
                    <a:gd name="connsiteY2" fmla="*/ 2949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4 h 31523"/>
                    <a:gd name="connsiteX7" fmla="*/ 52479 w 66856"/>
                    <a:gd name="connsiteY7" fmla="*/ 31524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9" y="31524"/>
                      </a:moveTo>
                      <a:cubicBezTo>
                        <a:pt x="60099" y="31524"/>
                        <a:pt x="65814" y="25809"/>
                        <a:pt x="66766" y="18189"/>
                      </a:cubicBezTo>
                      <a:cubicBezTo>
                        <a:pt x="67719" y="10569"/>
                        <a:pt x="61051" y="3901"/>
                        <a:pt x="53431" y="2949"/>
                      </a:cubicBezTo>
                      <a:lnTo>
                        <a:pt x="15331" y="91"/>
                      </a:lnTo>
                      <a:cubicBezTo>
                        <a:pt x="6758" y="-861"/>
                        <a:pt x="1043" y="5806"/>
                        <a:pt x="91" y="13426"/>
                      </a:cubicBezTo>
                      <a:cubicBezTo>
                        <a:pt x="-862" y="21046"/>
                        <a:pt x="5806" y="27714"/>
                        <a:pt x="13426" y="28666"/>
                      </a:cubicBezTo>
                      <a:lnTo>
                        <a:pt x="51526" y="31524"/>
                      </a:lnTo>
                      <a:cubicBezTo>
                        <a:pt x="51526" y="31524"/>
                        <a:pt x="51526" y="31524"/>
                        <a:pt x="52479" y="3152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7" name="Freeform 1253">
                  <a:extLst>
                    <a:ext uri="{FF2B5EF4-FFF2-40B4-BE49-F238E27FC236}">
                      <a16:creationId xmlns:a16="http://schemas.microsoft.com/office/drawing/2014/main" id="{89DB1E22-B92A-77C3-6E7D-7B54477F8A3E}"/>
                    </a:ext>
                  </a:extLst>
                </p:cNvPr>
                <p:cNvSpPr/>
                <p:nvPr/>
              </p:nvSpPr>
              <p:spPr>
                <a:xfrm>
                  <a:off x="4943647" y="2552699"/>
                  <a:ext cx="67627" cy="45719"/>
                </a:xfrm>
                <a:custGeom>
                  <a:avLst/>
                  <a:gdLst>
                    <a:gd name="connsiteX0" fmla="*/ 53340 w 67627"/>
                    <a:gd name="connsiteY0" fmla="*/ 45720 h 45719"/>
                    <a:gd name="connsiteX1" fmla="*/ 67627 w 67627"/>
                    <a:gd name="connsiteY1" fmla="*/ 32385 h 45719"/>
                    <a:gd name="connsiteX2" fmla="*/ 63817 w 67627"/>
                    <a:gd name="connsiteY2" fmla="*/ 21907 h 45719"/>
                    <a:gd name="connsiteX3" fmla="*/ 66675 w 67627"/>
                    <a:gd name="connsiteY3" fmla="*/ 14288 h 45719"/>
                    <a:gd name="connsiteX4" fmla="*/ 52388 w 67627"/>
                    <a:gd name="connsiteY4" fmla="*/ 0 h 45719"/>
                    <a:gd name="connsiteX5" fmla="*/ 14288 w 67627"/>
                    <a:gd name="connsiteY5" fmla="*/ 952 h 45719"/>
                    <a:gd name="connsiteX6" fmla="*/ 0 w 67627"/>
                    <a:gd name="connsiteY6" fmla="*/ 15240 h 45719"/>
                    <a:gd name="connsiteX7" fmla="*/ 2857 w 67627"/>
                    <a:gd name="connsiteY7" fmla="*/ 22860 h 45719"/>
                    <a:gd name="connsiteX8" fmla="*/ 1905 w 67627"/>
                    <a:gd name="connsiteY8" fmla="*/ 27623 h 45719"/>
                    <a:gd name="connsiteX9" fmla="*/ 15240 w 67627"/>
                    <a:gd name="connsiteY9" fmla="*/ 42863 h 45719"/>
                    <a:gd name="connsiteX10" fmla="*/ 53340 w 67627"/>
                    <a:gd name="connsiteY10" fmla="*/ 45720 h 45719"/>
                    <a:gd name="connsiteX11" fmla="*/ 53340 w 67627"/>
                    <a:gd name="connsiteY11" fmla="*/ 45720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627" h="45719">
                      <a:moveTo>
                        <a:pt x="53340" y="45720"/>
                      </a:moveTo>
                      <a:cubicBezTo>
                        <a:pt x="60960" y="45720"/>
                        <a:pt x="66675" y="40005"/>
                        <a:pt x="67627" y="32385"/>
                      </a:cubicBezTo>
                      <a:cubicBezTo>
                        <a:pt x="67627" y="28575"/>
                        <a:pt x="66675" y="24765"/>
                        <a:pt x="63817" y="21907"/>
                      </a:cubicBezTo>
                      <a:cubicBezTo>
                        <a:pt x="65722" y="20002"/>
                        <a:pt x="66675" y="17145"/>
                        <a:pt x="66675" y="14288"/>
                      </a:cubicBezTo>
                      <a:cubicBezTo>
                        <a:pt x="66675" y="6668"/>
                        <a:pt x="60007" y="0"/>
                        <a:pt x="52388" y="0"/>
                      </a:cubicBezTo>
                      <a:lnTo>
                        <a:pt x="14288" y="952"/>
                      </a:lnTo>
                      <a:cubicBezTo>
                        <a:pt x="6667" y="952"/>
                        <a:pt x="0" y="7620"/>
                        <a:pt x="0" y="15240"/>
                      </a:cubicBezTo>
                      <a:cubicBezTo>
                        <a:pt x="0" y="18098"/>
                        <a:pt x="952" y="20955"/>
                        <a:pt x="2857" y="22860"/>
                      </a:cubicBezTo>
                      <a:cubicBezTo>
                        <a:pt x="1905" y="24765"/>
                        <a:pt x="1905" y="25718"/>
                        <a:pt x="1905" y="27623"/>
                      </a:cubicBezTo>
                      <a:cubicBezTo>
                        <a:pt x="952" y="35243"/>
                        <a:pt x="7620" y="41910"/>
                        <a:pt x="15240" y="42863"/>
                      </a:cubicBezTo>
                      <a:lnTo>
                        <a:pt x="53340" y="45720"/>
                      </a:lnTo>
                      <a:cubicBezTo>
                        <a:pt x="52388" y="45720"/>
                        <a:pt x="53340" y="45720"/>
                        <a:pt x="53340" y="4572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8" name="Freeform 1254">
                  <a:extLst>
                    <a:ext uri="{FF2B5EF4-FFF2-40B4-BE49-F238E27FC236}">
                      <a16:creationId xmlns:a16="http://schemas.microsoft.com/office/drawing/2014/main" id="{2B4461A7-5DC3-9F39-CD3D-C322B8BBF299}"/>
                    </a:ext>
                  </a:extLst>
                </p:cNvPr>
                <p:cNvSpPr/>
                <p:nvPr/>
              </p:nvSpPr>
              <p:spPr>
                <a:xfrm>
                  <a:off x="5764701" y="304609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9" name="Freeform 1255">
                  <a:extLst>
                    <a:ext uri="{FF2B5EF4-FFF2-40B4-BE49-F238E27FC236}">
                      <a16:creationId xmlns:a16="http://schemas.microsoft.com/office/drawing/2014/main" id="{E7861BF5-333B-4428-6C36-3D09F839E9B3}"/>
                    </a:ext>
                  </a:extLst>
                </p:cNvPr>
                <p:cNvSpPr/>
                <p:nvPr/>
              </p:nvSpPr>
              <p:spPr>
                <a:xfrm>
                  <a:off x="5038897" y="2550793"/>
                  <a:ext cx="67749" cy="55244"/>
                </a:xfrm>
                <a:custGeom>
                  <a:avLst/>
                  <a:gdLst>
                    <a:gd name="connsiteX0" fmla="*/ 53340 w 67749"/>
                    <a:gd name="connsiteY0" fmla="*/ 55245 h 55244"/>
                    <a:gd name="connsiteX1" fmla="*/ 67627 w 67749"/>
                    <a:gd name="connsiteY1" fmla="*/ 41910 h 55244"/>
                    <a:gd name="connsiteX2" fmla="*/ 58102 w 67749"/>
                    <a:gd name="connsiteY2" fmla="*/ 27623 h 55244"/>
                    <a:gd name="connsiteX3" fmla="*/ 66675 w 67749"/>
                    <a:gd name="connsiteY3" fmla="*/ 14288 h 55244"/>
                    <a:gd name="connsiteX4" fmla="*/ 52388 w 67749"/>
                    <a:gd name="connsiteY4" fmla="*/ 0 h 55244"/>
                    <a:gd name="connsiteX5" fmla="*/ 14288 w 67749"/>
                    <a:gd name="connsiteY5" fmla="*/ 953 h 55244"/>
                    <a:gd name="connsiteX6" fmla="*/ 0 w 67749"/>
                    <a:gd name="connsiteY6" fmla="*/ 15240 h 55244"/>
                    <a:gd name="connsiteX7" fmla="*/ 6667 w 67749"/>
                    <a:gd name="connsiteY7" fmla="*/ 26670 h 55244"/>
                    <a:gd name="connsiteX8" fmla="*/ 952 w 67749"/>
                    <a:gd name="connsiteY8" fmla="*/ 36195 h 55244"/>
                    <a:gd name="connsiteX9" fmla="*/ 14288 w 67749"/>
                    <a:gd name="connsiteY9" fmla="*/ 51435 h 55244"/>
                    <a:gd name="connsiteX10" fmla="*/ 52388 w 67749"/>
                    <a:gd name="connsiteY10" fmla="*/ 54293 h 55244"/>
                    <a:gd name="connsiteX11" fmla="*/ 53340 w 67749"/>
                    <a:gd name="connsiteY11" fmla="*/ 55245 h 5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749" h="55244">
                      <a:moveTo>
                        <a:pt x="53340" y="55245"/>
                      </a:moveTo>
                      <a:cubicBezTo>
                        <a:pt x="60960" y="55245"/>
                        <a:pt x="66675" y="49530"/>
                        <a:pt x="67627" y="41910"/>
                      </a:cubicBezTo>
                      <a:cubicBezTo>
                        <a:pt x="68580" y="35243"/>
                        <a:pt x="63817" y="29528"/>
                        <a:pt x="58102" y="27623"/>
                      </a:cubicBezTo>
                      <a:cubicBezTo>
                        <a:pt x="62865" y="25718"/>
                        <a:pt x="66675" y="20003"/>
                        <a:pt x="66675" y="14288"/>
                      </a:cubicBezTo>
                      <a:cubicBezTo>
                        <a:pt x="66675" y="6668"/>
                        <a:pt x="60960" y="0"/>
                        <a:pt x="52388" y="0"/>
                      </a:cubicBezTo>
                      <a:lnTo>
                        <a:pt x="14288" y="953"/>
                      </a:lnTo>
                      <a:cubicBezTo>
                        <a:pt x="6667" y="953"/>
                        <a:pt x="0" y="7620"/>
                        <a:pt x="0" y="15240"/>
                      </a:cubicBezTo>
                      <a:cubicBezTo>
                        <a:pt x="0" y="20003"/>
                        <a:pt x="2857" y="23813"/>
                        <a:pt x="6667" y="26670"/>
                      </a:cubicBezTo>
                      <a:cubicBezTo>
                        <a:pt x="3810" y="28575"/>
                        <a:pt x="1905" y="32385"/>
                        <a:pt x="952" y="36195"/>
                      </a:cubicBezTo>
                      <a:cubicBezTo>
                        <a:pt x="0" y="43815"/>
                        <a:pt x="6667" y="50482"/>
                        <a:pt x="14288" y="51435"/>
                      </a:cubicBezTo>
                      <a:lnTo>
                        <a:pt x="52388" y="54293"/>
                      </a:lnTo>
                      <a:cubicBezTo>
                        <a:pt x="52388" y="55245"/>
                        <a:pt x="52388" y="55245"/>
                        <a:pt x="53340" y="552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0" name="Freeform 1256">
                  <a:extLst>
                    <a:ext uri="{FF2B5EF4-FFF2-40B4-BE49-F238E27FC236}">
                      <a16:creationId xmlns:a16="http://schemas.microsoft.com/office/drawing/2014/main" id="{4EDB70B3-0B66-9AAE-5663-DF45BC11FD10}"/>
                    </a:ext>
                  </a:extLst>
                </p:cNvPr>
                <p:cNvSpPr/>
                <p:nvPr/>
              </p:nvSpPr>
              <p:spPr>
                <a:xfrm>
                  <a:off x="5764701" y="333184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1" name="Freeform 1257">
                  <a:extLst>
                    <a:ext uri="{FF2B5EF4-FFF2-40B4-BE49-F238E27FC236}">
                      <a16:creationId xmlns:a16="http://schemas.microsoft.com/office/drawing/2014/main" id="{F848FD30-746A-E016-7137-65CC9CEB7CFF}"/>
                    </a:ext>
                  </a:extLst>
                </p:cNvPr>
                <p:cNvSpPr/>
                <p:nvPr/>
              </p:nvSpPr>
              <p:spPr>
                <a:xfrm>
                  <a:off x="5704603" y="2624985"/>
                  <a:ext cx="126877" cy="34393"/>
                </a:xfrm>
                <a:custGeom>
                  <a:avLst/>
                  <a:gdLst>
                    <a:gd name="connsiteX0" fmla="*/ 52478 w 126877"/>
                    <a:gd name="connsiteY0" fmla="*/ 32489 h 34393"/>
                    <a:gd name="connsiteX1" fmla="*/ 62956 w 126877"/>
                    <a:gd name="connsiteY1" fmla="*/ 26774 h 34393"/>
                    <a:gd name="connsiteX2" fmla="*/ 74386 w 126877"/>
                    <a:gd name="connsiteY2" fmla="*/ 34394 h 34393"/>
                    <a:gd name="connsiteX3" fmla="*/ 76291 w 126877"/>
                    <a:gd name="connsiteY3" fmla="*/ 34394 h 34393"/>
                    <a:gd name="connsiteX4" fmla="*/ 114391 w 126877"/>
                    <a:gd name="connsiteY4" fmla="*/ 28679 h 34393"/>
                    <a:gd name="connsiteX5" fmla="*/ 126773 w 126877"/>
                    <a:gd name="connsiteY5" fmla="*/ 12486 h 34393"/>
                    <a:gd name="connsiteX6" fmla="*/ 110581 w 126877"/>
                    <a:gd name="connsiteY6" fmla="*/ 104 h 34393"/>
                    <a:gd name="connsiteX7" fmla="*/ 72481 w 126877"/>
                    <a:gd name="connsiteY7" fmla="*/ 5819 h 34393"/>
                    <a:gd name="connsiteX8" fmla="*/ 63909 w 126877"/>
                    <a:gd name="connsiteY8" fmla="*/ 10581 h 34393"/>
                    <a:gd name="connsiteX9" fmla="*/ 53431 w 126877"/>
                    <a:gd name="connsiteY9" fmla="*/ 3914 h 34393"/>
                    <a:gd name="connsiteX10" fmla="*/ 15331 w 126877"/>
                    <a:gd name="connsiteY10" fmla="*/ 1056 h 34393"/>
                    <a:gd name="connsiteX11" fmla="*/ 91 w 126877"/>
                    <a:gd name="connsiteY11" fmla="*/ 14391 h 34393"/>
                    <a:gd name="connsiteX12" fmla="*/ 13426 w 126877"/>
                    <a:gd name="connsiteY12" fmla="*/ 29631 h 34393"/>
                    <a:gd name="connsiteX13" fmla="*/ 51526 w 126877"/>
                    <a:gd name="connsiteY13" fmla="*/ 32489 h 34393"/>
                    <a:gd name="connsiteX14" fmla="*/ 52478 w 126877"/>
                    <a:gd name="connsiteY14" fmla="*/ 32489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77" h="34393">
                      <a:moveTo>
                        <a:pt x="52478" y="32489"/>
                      </a:moveTo>
                      <a:cubicBezTo>
                        <a:pt x="57241" y="32489"/>
                        <a:pt x="61051" y="29631"/>
                        <a:pt x="62956" y="26774"/>
                      </a:cubicBezTo>
                      <a:cubicBezTo>
                        <a:pt x="65814" y="31536"/>
                        <a:pt x="69623" y="34394"/>
                        <a:pt x="74386" y="34394"/>
                      </a:cubicBezTo>
                      <a:cubicBezTo>
                        <a:pt x="75339" y="34394"/>
                        <a:pt x="75339" y="34394"/>
                        <a:pt x="76291" y="34394"/>
                      </a:cubicBezTo>
                      <a:lnTo>
                        <a:pt x="114391" y="28679"/>
                      </a:lnTo>
                      <a:cubicBezTo>
                        <a:pt x="122011" y="27726"/>
                        <a:pt x="127726" y="20106"/>
                        <a:pt x="126773" y="12486"/>
                      </a:cubicBezTo>
                      <a:cubicBezTo>
                        <a:pt x="125821" y="4866"/>
                        <a:pt x="118201" y="-849"/>
                        <a:pt x="110581" y="104"/>
                      </a:cubicBezTo>
                      <a:lnTo>
                        <a:pt x="72481" y="5819"/>
                      </a:lnTo>
                      <a:cubicBezTo>
                        <a:pt x="68671" y="6771"/>
                        <a:pt x="65814" y="7724"/>
                        <a:pt x="63909" y="10581"/>
                      </a:cubicBezTo>
                      <a:cubicBezTo>
                        <a:pt x="62003" y="6771"/>
                        <a:pt x="58194" y="3914"/>
                        <a:pt x="53431" y="3914"/>
                      </a:cubicBezTo>
                      <a:lnTo>
                        <a:pt x="15331" y="1056"/>
                      </a:lnTo>
                      <a:cubicBezTo>
                        <a:pt x="6759" y="1056"/>
                        <a:pt x="1043" y="6771"/>
                        <a:pt x="91" y="14391"/>
                      </a:cubicBezTo>
                      <a:cubicBezTo>
                        <a:pt x="-861" y="22011"/>
                        <a:pt x="5806" y="28679"/>
                        <a:pt x="13426" y="29631"/>
                      </a:cubicBezTo>
                      <a:lnTo>
                        <a:pt x="51526" y="32489"/>
                      </a:lnTo>
                      <a:cubicBezTo>
                        <a:pt x="51526" y="32489"/>
                        <a:pt x="51526" y="32489"/>
                        <a:pt x="52478" y="3248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2" name="Freeform 1258">
                  <a:extLst>
                    <a:ext uri="{FF2B5EF4-FFF2-40B4-BE49-F238E27FC236}">
                      <a16:creationId xmlns:a16="http://schemas.microsoft.com/office/drawing/2014/main" id="{D601B175-025A-F90D-5F25-08E408C4EE3D}"/>
                    </a:ext>
                  </a:extLst>
                </p:cNvPr>
                <p:cNvSpPr/>
                <p:nvPr/>
              </p:nvSpPr>
              <p:spPr>
                <a:xfrm>
                  <a:off x="5764701" y="3808094"/>
                  <a:ext cx="28575" cy="66675"/>
                </a:xfrm>
                <a:custGeom>
                  <a:avLst/>
                  <a:gdLst>
                    <a:gd name="connsiteX0" fmla="*/ 14288 w 28575"/>
                    <a:gd name="connsiteY0" fmla="*/ 0 h 66675"/>
                    <a:gd name="connsiteX1" fmla="*/ 0 w 28575"/>
                    <a:gd name="connsiteY1" fmla="*/ 14288 h 66675"/>
                    <a:gd name="connsiteX2" fmla="*/ 0 w 28575"/>
                    <a:gd name="connsiteY2" fmla="*/ 52388 h 66675"/>
                    <a:gd name="connsiteX3" fmla="*/ 14288 w 28575"/>
                    <a:gd name="connsiteY3" fmla="*/ 66675 h 66675"/>
                    <a:gd name="connsiteX4" fmla="*/ 28575 w 28575"/>
                    <a:gd name="connsiteY4" fmla="*/ 52388 h 66675"/>
                    <a:gd name="connsiteX5" fmla="*/ 28575 w 28575"/>
                    <a:gd name="connsiteY5" fmla="*/ 14288 h 66675"/>
                    <a:gd name="connsiteX6" fmla="*/ 14288 w 28575"/>
                    <a:gd name="connsiteY6" fmla="*/ 0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14288" y="0"/>
                      </a:moveTo>
                      <a:cubicBezTo>
                        <a:pt x="6668" y="0"/>
                        <a:pt x="0" y="6667"/>
                        <a:pt x="0" y="14288"/>
                      </a:cubicBezTo>
                      <a:lnTo>
                        <a:pt x="0" y="52388"/>
                      </a:lnTo>
                      <a:cubicBezTo>
                        <a:pt x="0" y="60007"/>
                        <a:pt x="6668" y="66675"/>
                        <a:pt x="14288" y="66675"/>
                      </a:cubicBezTo>
                      <a:cubicBezTo>
                        <a:pt x="21908" y="66675"/>
                        <a:pt x="28575" y="60007"/>
                        <a:pt x="28575" y="52388"/>
                      </a:cubicBezTo>
                      <a:lnTo>
                        <a:pt x="28575" y="14288"/>
                      </a:lnTo>
                      <a:cubicBezTo>
                        <a:pt x="28575" y="6667"/>
                        <a:pt x="21908" y="0"/>
                        <a:pt x="1428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3" name="Freeform 1259">
                  <a:extLst>
                    <a:ext uri="{FF2B5EF4-FFF2-40B4-BE49-F238E27FC236}">
                      <a16:creationId xmlns:a16="http://schemas.microsoft.com/office/drawing/2014/main" id="{D5900490-DC1C-3EF9-219E-FB8F555F0AA0}"/>
                    </a:ext>
                  </a:extLst>
                </p:cNvPr>
                <p:cNvSpPr/>
                <p:nvPr/>
              </p:nvSpPr>
              <p:spPr>
                <a:xfrm>
                  <a:off x="5764701" y="361759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4" name="Freeform 1260">
                  <a:extLst>
                    <a:ext uri="{FF2B5EF4-FFF2-40B4-BE49-F238E27FC236}">
                      <a16:creationId xmlns:a16="http://schemas.microsoft.com/office/drawing/2014/main" id="{9C5A5022-CD0F-CA05-BA73-261492294BAB}"/>
                    </a:ext>
                  </a:extLst>
                </p:cNvPr>
                <p:cNvSpPr/>
                <p:nvPr/>
              </p:nvSpPr>
              <p:spPr>
                <a:xfrm>
                  <a:off x="4847444" y="2553651"/>
                  <a:ext cx="68580" cy="37147"/>
                </a:xfrm>
                <a:custGeom>
                  <a:avLst/>
                  <a:gdLst>
                    <a:gd name="connsiteX0" fmla="*/ 54293 w 68580"/>
                    <a:gd name="connsiteY0" fmla="*/ 37148 h 37147"/>
                    <a:gd name="connsiteX1" fmla="*/ 68580 w 68580"/>
                    <a:gd name="connsiteY1" fmla="*/ 23813 h 37147"/>
                    <a:gd name="connsiteX2" fmla="*/ 66675 w 68580"/>
                    <a:gd name="connsiteY2" fmla="*/ 16193 h 37147"/>
                    <a:gd name="connsiteX3" fmla="*/ 66675 w 68580"/>
                    <a:gd name="connsiteY3" fmla="*/ 14288 h 37147"/>
                    <a:gd name="connsiteX4" fmla="*/ 52388 w 68580"/>
                    <a:gd name="connsiteY4" fmla="*/ 0 h 37147"/>
                    <a:gd name="connsiteX5" fmla="*/ 14288 w 68580"/>
                    <a:gd name="connsiteY5" fmla="*/ 953 h 37147"/>
                    <a:gd name="connsiteX6" fmla="*/ 0 w 68580"/>
                    <a:gd name="connsiteY6" fmla="*/ 15240 h 37147"/>
                    <a:gd name="connsiteX7" fmla="*/ 1905 w 68580"/>
                    <a:gd name="connsiteY7" fmla="*/ 21908 h 37147"/>
                    <a:gd name="connsiteX8" fmla="*/ 14288 w 68580"/>
                    <a:gd name="connsiteY8" fmla="*/ 33338 h 37147"/>
                    <a:gd name="connsiteX9" fmla="*/ 52388 w 68580"/>
                    <a:gd name="connsiteY9" fmla="*/ 36195 h 37147"/>
                    <a:gd name="connsiteX10" fmla="*/ 54293 w 68580"/>
                    <a:gd name="connsiteY10" fmla="*/ 37148 h 3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580" h="37147">
                      <a:moveTo>
                        <a:pt x="54293" y="37148"/>
                      </a:moveTo>
                      <a:cubicBezTo>
                        <a:pt x="61913" y="37148"/>
                        <a:pt x="67628" y="31433"/>
                        <a:pt x="68580" y="23813"/>
                      </a:cubicBezTo>
                      <a:cubicBezTo>
                        <a:pt x="68580" y="20955"/>
                        <a:pt x="67628" y="18098"/>
                        <a:pt x="66675" y="16193"/>
                      </a:cubicBezTo>
                      <a:cubicBezTo>
                        <a:pt x="66675" y="15240"/>
                        <a:pt x="66675" y="15240"/>
                        <a:pt x="66675" y="14288"/>
                      </a:cubicBezTo>
                      <a:cubicBezTo>
                        <a:pt x="66675" y="6668"/>
                        <a:pt x="60960" y="953"/>
                        <a:pt x="52388" y="0"/>
                      </a:cubicBezTo>
                      <a:lnTo>
                        <a:pt x="14288" y="953"/>
                      </a:lnTo>
                      <a:cubicBezTo>
                        <a:pt x="6668" y="953"/>
                        <a:pt x="0" y="7620"/>
                        <a:pt x="0" y="15240"/>
                      </a:cubicBezTo>
                      <a:cubicBezTo>
                        <a:pt x="0" y="18098"/>
                        <a:pt x="953" y="20003"/>
                        <a:pt x="1905" y="21908"/>
                      </a:cubicBezTo>
                      <a:cubicBezTo>
                        <a:pt x="2857" y="28575"/>
                        <a:pt x="7620" y="33338"/>
                        <a:pt x="14288" y="33338"/>
                      </a:cubicBezTo>
                      <a:lnTo>
                        <a:pt x="52388" y="36195"/>
                      </a:lnTo>
                      <a:cubicBezTo>
                        <a:pt x="53340" y="37148"/>
                        <a:pt x="54293" y="37148"/>
                        <a:pt x="54293" y="3714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5" name="Freeform 1261">
                  <a:extLst>
                    <a:ext uri="{FF2B5EF4-FFF2-40B4-BE49-F238E27FC236}">
                      <a16:creationId xmlns:a16="http://schemas.microsoft.com/office/drawing/2014/main" id="{B3B4B750-6EEB-C146-99B5-BC2C37012C2D}"/>
                    </a:ext>
                  </a:extLst>
                </p:cNvPr>
                <p:cNvSpPr/>
                <p:nvPr/>
              </p:nvSpPr>
              <p:spPr>
                <a:xfrm>
                  <a:off x="5764701" y="3712844"/>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7"/>
                        <a:pt x="21908" y="0"/>
                        <a:pt x="14288" y="0"/>
                      </a:cubicBezTo>
                      <a:cubicBezTo>
                        <a:pt x="6668" y="0"/>
                        <a:pt x="0" y="6667"/>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6" name="Freeform 1262">
                  <a:extLst>
                    <a:ext uri="{FF2B5EF4-FFF2-40B4-BE49-F238E27FC236}">
                      <a16:creationId xmlns:a16="http://schemas.microsoft.com/office/drawing/2014/main" id="{4FB4A6D7-7E4D-54BC-5FCC-73E0FE85C85E}"/>
                    </a:ext>
                  </a:extLst>
                </p:cNvPr>
                <p:cNvSpPr/>
                <p:nvPr/>
              </p:nvSpPr>
              <p:spPr>
                <a:xfrm>
                  <a:off x="5764701" y="3141344"/>
                  <a:ext cx="28575" cy="66674"/>
                </a:xfrm>
                <a:custGeom>
                  <a:avLst/>
                  <a:gdLst>
                    <a:gd name="connsiteX0" fmla="*/ 28575 w 28575"/>
                    <a:gd name="connsiteY0" fmla="*/ 14287 h 66674"/>
                    <a:gd name="connsiteX1" fmla="*/ 14288 w 28575"/>
                    <a:gd name="connsiteY1" fmla="*/ 0 h 66674"/>
                    <a:gd name="connsiteX2" fmla="*/ 0 w 28575"/>
                    <a:gd name="connsiteY2" fmla="*/ 14287 h 66674"/>
                    <a:gd name="connsiteX3" fmla="*/ 0 w 28575"/>
                    <a:gd name="connsiteY3" fmla="*/ 52387 h 66674"/>
                    <a:gd name="connsiteX4" fmla="*/ 14288 w 28575"/>
                    <a:gd name="connsiteY4" fmla="*/ 66675 h 66674"/>
                    <a:gd name="connsiteX5" fmla="*/ 28575 w 28575"/>
                    <a:gd name="connsiteY5" fmla="*/ 52387 h 66674"/>
                    <a:gd name="connsiteX6" fmla="*/ 28575 w 28575"/>
                    <a:gd name="connsiteY6" fmla="*/ 14287 h 6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4">
                      <a:moveTo>
                        <a:pt x="28575" y="14287"/>
                      </a:moveTo>
                      <a:cubicBezTo>
                        <a:pt x="28575" y="6667"/>
                        <a:pt x="21908" y="0"/>
                        <a:pt x="14288" y="0"/>
                      </a:cubicBezTo>
                      <a:cubicBezTo>
                        <a:pt x="6668" y="0"/>
                        <a:pt x="0" y="6667"/>
                        <a:pt x="0" y="14287"/>
                      </a:cubicBezTo>
                      <a:lnTo>
                        <a:pt x="0" y="52387"/>
                      </a:lnTo>
                      <a:cubicBezTo>
                        <a:pt x="0" y="60008"/>
                        <a:pt x="6668" y="66675"/>
                        <a:pt x="14288" y="66675"/>
                      </a:cubicBezTo>
                      <a:cubicBezTo>
                        <a:pt x="21908" y="66675"/>
                        <a:pt x="28575" y="60008"/>
                        <a:pt x="28575" y="52387"/>
                      </a:cubicBezTo>
                      <a:lnTo>
                        <a:pt x="28575" y="1428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7" name="Freeform 1263">
                  <a:extLst>
                    <a:ext uri="{FF2B5EF4-FFF2-40B4-BE49-F238E27FC236}">
                      <a16:creationId xmlns:a16="http://schemas.microsoft.com/office/drawing/2014/main" id="{EC3C267E-F7A7-8EDE-D37D-A62C370FED22}"/>
                    </a:ext>
                  </a:extLst>
                </p:cNvPr>
                <p:cNvSpPr/>
                <p:nvPr/>
              </p:nvSpPr>
              <p:spPr>
                <a:xfrm>
                  <a:off x="5609353" y="2618421"/>
                  <a:ext cx="66856" cy="31432"/>
                </a:xfrm>
                <a:custGeom>
                  <a:avLst/>
                  <a:gdLst>
                    <a:gd name="connsiteX0" fmla="*/ 52478 w 66856"/>
                    <a:gd name="connsiteY0" fmla="*/ 31432 h 31432"/>
                    <a:gd name="connsiteX1" fmla="*/ 66766 w 66856"/>
                    <a:gd name="connsiteY1" fmla="*/ 18097 h 31432"/>
                    <a:gd name="connsiteX2" fmla="*/ 53431 w 66856"/>
                    <a:gd name="connsiteY2" fmla="*/ 2857 h 31432"/>
                    <a:gd name="connsiteX3" fmla="*/ 15331 w 66856"/>
                    <a:gd name="connsiteY3" fmla="*/ 0 h 31432"/>
                    <a:gd name="connsiteX4" fmla="*/ 91 w 66856"/>
                    <a:gd name="connsiteY4" fmla="*/ 13335 h 31432"/>
                    <a:gd name="connsiteX5" fmla="*/ 13426 w 66856"/>
                    <a:gd name="connsiteY5" fmla="*/ 28575 h 31432"/>
                    <a:gd name="connsiteX6" fmla="*/ 51526 w 66856"/>
                    <a:gd name="connsiteY6" fmla="*/ 31432 h 31432"/>
                    <a:gd name="connsiteX7" fmla="*/ 52478 w 66856"/>
                    <a:gd name="connsiteY7" fmla="*/ 31432 h 3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432">
                      <a:moveTo>
                        <a:pt x="52478" y="31432"/>
                      </a:moveTo>
                      <a:cubicBezTo>
                        <a:pt x="60099" y="31432"/>
                        <a:pt x="65814" y="25717"/>
                        <a:pt x="66766" y="18097"/>
                      </a:cubicBezTo>
                      <a:cubicBezTo>
                        <a:pt x="67719" y="10477"/>
                        <a:pt x="61051" y="3810"/>
                        <a:pt x="53431" y="2857"/>
                      </a:cubicBezTo>
                      <a:lnTo>
                        <a:pt x="15331" y="0"/>
                      </a:lnTo>
                      <a:cubicBezTo>
                        <a:pt x="6759" y="0"/>
                        <a:pt x="1043" y="5715"/>
                        <a:pt x="91" y="13335"/>
                      </a:cubicBezTo>
                      <a:cubicBezTo>
                        <a:pt x="-861" y="20955"/>
                        <a:pt x="5806" y="27622"/>
                        <a:pt x="13426" y="28575"/>
                      </a:cubicBezTo>
                      <a:lnTo>
                        <a:pt x="51526" y="31432"/>
                      </a:lnTo>
                      <a:cubicBezTo>
                        <a:pt x="51526" y="31432"/>
                        <a:pt x="51526" y="31432"/>
                        <a:pt x="52478" y="3143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8" name="Freeform 1264">
                  <a:extLst>
                    <a:ext uri="{FF2B5EF4-FFF2-40B4-BE49-F238E27FC236}">
                      <a16:creationId xmlns:a16="http://schemas.microsoft.com/office/drawing/2014/main" id="{79EBE64D-66F5-D534-6E34-487CC0E705F8}"/>
                    </a:ext>
                  </a:extLst>
                </p:cNvPr>
                <p:cNvSpPr/>
                <p:nvPr/>
              </p:nvSpPr>
              <p:spPr>
                <a:xfrm>
                  <a:off x="5514103" y="2611663"/>
                  <a:ext cx="66856" cy="31523"/>
                </a:xfrm>
                <a:custGeom>
                  <a:avLst/>
                  <a:gdLst>
                    <a:gd name="connsiteX0" fmla="*/ 52478 w 66856"/>
                    <a:gd name="connsiteY0" fmla="*/ 31523 h 31523"/>
                    <a:gd name="connsiteX1" fmla="*/ 66766 w 66856"/>
                    <a:gd name="connsiteY1" fmla="*/ 18188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8" y="31523"/>
                        <a:pt x="65814" y="25809"/>
                        <a:pt x="66766" y="18188"/>
                      </a:cubicBezTo>
                      <a:cubicBezTo>
                        <a:pt x="67718" y="10568"/>
                        <a:pt x="61051" y="3901"/>
                        <a:pt x="53431" y="2948"/>
                      </a:cubicBezTo>
                      <a:lnTo>
                        <a:pt x="15331" y="91"/>
                      </a:lnTo>
                      <a:cubicBezTo>
                        <a:pt x="6758" y="-862"/>
                        <a:pt x="1043" y="5806"/>
                        <a:pt x="91" y="13426"/>
                      </a:cubicBezTo>
                      <a:cubicBezTo>
                        <a:pt x="-862" y="21046"/>
                        <a:pt x="5806" y="27713"/>
                        <a:pt x="13426" y="28666"/>
                      </a:cubicBezTo>
                      <a:lnTo>
                        <a:pt x="51526" y="31523"/>
                      </a:lnTo>
                      <a:cubicBezTo>
                        <a:pt x="51526" y="31523"/>
                        <a:pt x="52478" y="31523"/>
                        <a:pt x="52478" y="315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89" name="Freeform 1265">
                  <a:extLst>
                    <a:ext uri="{FF2B5EF4-FFF2-40B4-BE49-F238E27FC236}">
                      <a16:creationId xmlns:a16="http://schemas.microsoft.com/office/drawing/2014/main" id="{707615E6-1367-3145-6594-B400B8BA16EF}"/>
                    </a:ext>
                  </a:extLst>
                </p:cNvPr>
                <p:cNvSpPr/>
                <p:nvPr/>
              </p:nvSpPr>
              <p:spPr>
                <a:xfrm>
                  <a:off x="5764701" y="323659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8"/>
                        <a:pt x="6668" y="66675"/>
                        <a:pt x="14288" y="66675"/>
                      </a:cubicBezTo>
                      <a:cubicBezTo>
                        <a:pt x="21908" y="66675"/>
                        <a:pt x="28575" y="60008"/>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0" name="Freeform 1266">
                  <a:extLst>
                    <a:ext uri="{FF2B5EF4-FFF2-40B4-BE49-F238E27FC236}">
                      <a16:creationId xmlns:a16="http://schemas.microsoft.com/office/drawing/2014/main" id="{267599CD-993A-FBE0-727A-6E9CDB2A140E}"/>
                    </a:ext>
                  </a:extLst>
                </p:cNvPr>
                <p:cNvSpPr/>
                <p:nvPr/>
              </p:nvSpPr>
              <p:spPr>
                <a:xfrm>
                  <a:off x="5764701" y="342709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1" name="Freeform 1267">
                  <a:extLst>
                    <a:ext uri="{FF2B5EF4-FFF2-40B4-BE49-F238E27FC236}">
                      <a16:creationId xmlns:a16="http://schemas.microsoft.com/office/drawing/2014/main" id="{17A529A7-3008-3D67-1C7B-D838789CB5CA}"/>
                    </a:ext>
                  </a:extLst>
                </p:cNvPr>
                <p:cNvSpPr/>
                <p:nvPr/>
              </p:nvSpPr>
              <p:spPr>
                <a:xfrm>
                  <a:off x="5229306" y="2588803"/>
                  <a:ext cx="66856" cy="31523"/>
                </a:xfrm>
                <a:custGeom>
                  <a:avLst/>
                  <a:gdLst>
                    <a:gd name="connsiteX0" fmla="*/ 52478 w 66856"/>
                    <a:gd name="connsiteY0" fmla="*/ 31523 h 31523"/>
                    <a:gd name="connsiteX1" fmla="*/ 66766 w 66856"/>
                    <a:gd name="connsiteY1" fmla="*/ 18189 h 31523"/>
                    <a:gd name="connsiteX2" fmla="*/ 53431 w 66856"/>
                    <a:gd name="connsiteY2" fmla="*/ 2948 h 31523"/>
                    <a:gd name="connsiteX3" fmla="*/ 15331 w 66856"/>
                    <a:gd name="connsiteY3" fmla="*/ 91 h 31523"/>
                    <a:gd name="connsiteX4" fmla="*/ 91 w 66856"/>
                    <a:gd name="connsiteY4" fmla="*/ 13426 h 31523"/>
                    <a:gd name="connsiteX5" fmla="*/ 13426 w 66856"/>
                    <a:gd name="connsiteY5" fmla="*/ 28666 h 31523"/>
                    <a:gd name="connsiteX6" fmla="*/ 51526 w 66856"/>
                    <a:gd name="connsiteY6" fmla="*/ 31523 h 31523"/>
                    <a:gd name="connsiteX7" fmla="*/ 52478 w 66856"/>
                    <a:gd name="connsiteY7" fmla="*/ 31523 h 3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6" h="31523">
                      <a:moveTo>
                        <a:pt x="52478" y="31523"/>
                      </a:moveTo>
                      <a:cubicBezTo>
                        <a:pt x="60098" y="31523"/>
                        <a:pt x="65814" y="25809"/>
                        <a:pt x="66766" y="18189"/>
                      </a:cubicBezTo>
                      <a:cubicBezTo>
                        <a:pt x="67719" y="10569"/>
                        <a:pt x="61051" y="3901"/>
                        <a:pt x="53431" y="2948"/>
                      </a:cubicBezTo>
                      <a:lnTo>
                        <a:pt x="15331" y="91"/>
                      </a:lnTo>
                      <a:cubicBezTo>
                        <a:pt x="6759" y="-861"/>
                        <a:pt x="1043" y="5806"/>
                        <a:pt x="91" y="13426"/>
                      </a:cubicBezTo>
                      <a:cubicBezTo>
                        <a:pt x="-862" y="21046"/>
                        <a:pt x="5806" y="27714"/>
                        <a:pt x="13426" y="28666"/>
                      </a:cubicBezTo>
                      <a:lnTo>
                        <a:pt x="51526" y="31523"/>
                      </a:lnTo>
                      <a:cubicBezTo>
                        <a:pt x="51526" y="31523"/>
                        <a:pt x="52478" y="31523"/>
                        <a:pt x="52478" y="315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2" name="Freeform 1268">
                  <a:extLst>
                    <a:ext uri="{FF2B5EF4-FFF2-40B4-BE49-F238E27FC236}">
                      <a16:creationId xmlns:a16="http://schemas.microsoft.com/office/drawing/2014/main" id="{96BFE486-FDAD-4388-28DC-1C7E16364A6A}"/>
                    </a:ext>
                  </a:extLst>
                </p:cNvPr>
                <p:cNvSpPr/>
                <p:nvPr/>
              </p:nvSpPr>
              <p:spPr>
                <a:xfrm>
                  <a:off x="5764701" y="3522343"/>
                  <a:ext cx="28575" cy="66675"/>
                </a:xfrm>
                <a:custGeom>
                  <a:avLst/>
                  <a:gdLst>
                    <a:gd name="connsiteX0" fmla="*/ 28575 w 28575"/>
                    <a:gd name="connsiteY0" fmla="*/ 14288 h 66675"/>
                    <a:gd name="connsiteX1" fmla="*/ 14288 w 28575"/>
                    <a:gd name="connsiteY1" fmla="*/ 0 h 66675"/>
                    <a:gd name="connsiteX2" fmla="*/ 0 w 28575"/>
                    <a:gd name="connsiteY2" fmla="*/ 14288 h 66675"/>
                    <a:gd name="connsiteX3" fmla="*/ 0 w 28575"/>
                    <a:gd name="connsiteY3" fmla="*/ 52388 h 66675"/>
                    <a:gd name="connsiteX4" fmla="*/ 14288 w 28575"/>
                    <a:gd name="connsiteY4" fmla="*/ 66675 h 66675"/>
                    <a:gd name="connsiteX5" fmla="*/ 28575 w 28575"/>
                    <a:gd name="connsiteY5" fmla="*/ 52388 h 66675"/>
                    <a:gd name="connsiteX6" fmla="*/ 28575 w 28575"/>
                    <a:gd name="connsiteY6" fmla="*/ 14288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66675">
                      <a:moveTo>
                        <a:pt x="28575" y="14288"/>
                      </a:moveTo>
                      <a:cubicBezTo>
                        <a:pt x="28575" y="6668"/>
                        <a:pt x="21908" y="0"/>
                        <a:pt x="14288" y="0"/>
                      </a:cubicBezTo>
                      <a:cubicBezTo>
                        <a:pt x="6668" y="0"/>
                        <a:pt x="0" y="6668"/>
                        <a:pt x="0" y="14288"/>
                      </a:cubicBezTo>
                      <a:lnTo>
                        <a:pt x="0" y="52388"/>
                      </a:lnTo>
                      <a:cubicBezTo>
                        <a:pt x="0" y="60007"/>
                        <a:pt x="6668" y="66675"/>
                        <a:pt x="14288" y="66675"/>
                      </a:cubicBezTo>
                      <a:cubicBezTo>
                        <a:pt x="21908" y="66675"/>
                        <a:pt x="28575" y="60007"/>
                        <a:pt x="28575" y="52388"/>
                      </a:cubicBezTo>
                      <a:lnTo>
                        <a:pt x="28575" y="1428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3" name="Freeform 1269">
                  <a:extLst>
                    <a:ext uri="{FF2B5EF4-FFF2-40B4-BE49-F238E27FC236}">
                      <a16:creationId xmlns:a16="http://schemas.microsoft.com/office/drawing/2014/main" id="{0AA25EDC-9C61-CB60-40C8-4135DDB71B7D}"/>
                    </a:ext>
                  </a:extLst>
                </p:cNvPr>
                <p:cNvSpPr/>
                <p:nvPr/>
              </p:nvSpPr>
              <p:spPr>
                <a:xfrm>
                  <a:off x="6141788" y="2571645"/>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8679"/>
                        <a:pt x="6771" y="34394"/>
                        <a:pt x="14391" y="34394"/>
                      </a:cubicBezTo>
                      <a:cubicBezTo>
                        <a:pt x="15344" y="34394"/>
                        <a:pt x="15344" y="34394"/>
                        <a:pt x="16296" y="34394"/>
                      </a:cubicBezTo>
                      <a:lnTo>
                        <a:pt x="54396" y="28679"/>
                      </a:lnTo>
                      <a:cubicBezTo>
                        <a:pt x="62016" y="27726"/>
                        <a:pt x="67731" y="20106"/>
                        <a:pt x="66779" y="12486"/>
                      </a:cubicBezTo>
                      <a:cubicBezTo>
                        <a:pt x="65826" y="4866"/>
                        <a:pt x="59159"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4" name="Freeform 1270">
                  <a:extLst>
                    <a:ext uri="{FF2B5EF4-FFF2-40B4-BE49-F238E27FC236}">
                      <a16:creationId xmlns:a16="http://schemas.microsoft.com/office/drawing/2014/main" id="{A3655DBF-0397-D6F0-A77E-96FBF3E6EC1E}"/>
                    </a:ext>
                  </a:extLst>
                </p:cNvPr>
                <p:cNvSpPr/>
                <p:nvPr/>
              </p:nvSpPr>
              <p:spPr>
                <a:xfrm>
                  <a:off x="6047490" y="2584980"/>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8679"/>
                        <a:pt x="6771" y="34394"/>
                        <a:pt x="14391" y="34394"/>
                      </a:cubicBezTo>
                      <a:cubicBezTo>
                        <a:pt x="15344" y="34394"/>
                        <a:pt x="15344" y="34394"/>
                        <a:pt x="16296" y="34394"/>
                      </a:cubicBezTo>
                      <a:lnTo>
                        <a:pt x="54396" y="28679"/>
                      </a:lnTo>
                      <a:cubicBezTo>
                        <a:pt x="62016" y="27726"/>
                        <a:pt x="67731" y="20106"/>
                        <a:pt x="66779" y="12486"/>
                      </a:cubicBezTo>
                      <a:cubicBezTo>
                        <a:pt x="65826" y="4866"/>
                        <a:pt x="59159"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5" name="Freeform 1271">
                  <a:extLst>
                    <a:ext uri="{FF2B5EF4-FFF2-40B4-BE49-F238E27FC236}">
                      <a16:creationId xmlns:a16="http://schemas.microsoft.com/office/drawing/2014/main" id="{4E51CD1C-DA7B-2E1F-4C13-218CCDA5EAEF}"/>
                    </a:ext>
                  </a:extLst>
                </p:cNvPr>
                <p:cNvSpPr/>
                <p:nvPr/>
              </p:nvSpPr>
              <p:spPr>
                <a:xfrm>
                  <a:off x="5858895" y="2611650"/>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9631"/>
                        <a:pt x="6771" y="34394"/>
                        <a:pt x="14391" y="34394"/>
                      </a:cubicBezTo>
                      <a:cubicBezTo>
                        <a:pt x="15344" y="34394"/>
                        <a:pt x="15344" y="34394"/>
                        <a:pt x="16296" y="34394"/>
                      </a:cubicBezTo>
                      <a:lnTo>
                        <a:pt x="54396" y="28679"/>
                      </a:lnTo>
                      <a:cubicBezTo>
                        <a:pt x="62016" y="27726"/>
                        <a:pt x="67731" y="20106"/>
                        <a:pt x="66779" y="12486"/>
                      </a:cubicBezTo>
                      <a:cubicBezTo>
                        <a:pt x="65826" y="4866"/>
                        <a:pt x="58206"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6" name="Freeform 1272">
                  <a:extLst>
                    <a:ext uri="{FF2B5EF4-FFF2-40B4-BE49-F238E27FC236}">
                      <a16:creationId xmlns:a16="http://schemas.microsoft.com/office/drawing/2014/main" id="{E5F0176D-EE28-EE28-8E66-87F366474463}"/>
                    </a:ext>
                  </a:extLst>
                </p:cNvPr>
                <p:cNvSpPr/>
                <p:nvPr/>
              </p:nvSpPr>
              <p:spPr>
                <a:xfrm>
                  <a:off x="5953193" y="2598315"/>
                  <a:ext cx="66882" cy="34393"/>
                </a:xfrm>
                <a:custGeom>
                  <a:avLst/>
                  <a:gdLst>
                    <a:gd name="connsiteX0" fmla="*/ 104 w 66882"/>
                    <a:gd name="connsiteY0" fmla="*/ 22011 h 34393"/>
                    <a:gd name="connsiteX1" fmla="*/ 14391 w 66882"/>
                    <a:gd name="connsiteY1" fmla="*/ 34394 h 34393"/>
                    <a:gd name="connsiteX2" fmla="*/ 16296 w 66882"/>
                    <a:gd name="connsiteY2" fmla="*/ 34394 h 34393"/>
                    <a:gd name="connsiteX3" fmla="*/ 54396 w 66882"/>
                    <a:gd name="connsiteY3" fmla="*/ 28679 h 34393"/>
                    <a:gd name="connsiteX4" fmla="*/ 66779 w 66882"/>
                    <a:gd name="connsiteY4" fmla="*/ 12486 h 34393"/>
                    <a:gd name="connsiteX5" fmla="*/ 50586 w 66882"/>
                    <a:gd name="connsiteY5" fmla="*/ 104 h 34393"/>
                    <a:gd name="connsiteX6" fmla="*/ 12486 w 66882"/>
                    <a:gd name="connsiteY6" fmla="*/ 5819 h 34393"/>
                    <a:gd name="connsiteX7" fmla="*/ 104 w 66882"/>
                    <a:gd name="connsiteY7" fmla="*/ 22011 h 3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82" h="34393">
                      <a:moveTo>
                        <a:pt x="104" y="22011"/>
                      </a:moveTo>
                      <a:cubicBezTo>
                        <a:pt x="1056" y="28679"/>
                        <a:pt x="6771" y="34394"/>
                        <a:pt x="14391" y="34394"/>
                      </a:cubicBezTo>
                      <a:cubicBezTo>
                        <a:pt x="15344" y="34394"/>
                        <a:pt x="15344" y="34394"/>
                        <a:pt x="16296" y="34394"/>
                      </a:cubicBezTo>
                      <a:lnTo>
                        <a:pt x="54396" y="28679"/>
                      </a:lnTo>
                      <a:cubicBezTo>
                        <a:pt x="62016" y="27726"/>
                        <a:pt x="67731" y="20106"/>
                        <a:pt x="66779" y="12486"/>
                      </a:cubicBezTo>
                      <a:cubicBezTo>
                        <a:pt x="65826" y="4866"/>
                        <a:pt x="58206" y="-849"/>
                        <a:pt x="50586" y="104"/>
                      </a:cubicBezTo>
                      <a:lnTo>
                        <a:pt x="12486" y="5819"/>
                      </a:lnTo>
                      <a:cubicBezTo>
                        <a:pt x="4866" y="6771"/>
                        <a:pt x="-849" y="14391"/>
                        <a:pt x="104" y="2201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309" name="Group 308">
            <a:extLst>
              <a:ext uri="{FF2B5EF4-FFF2-40B4-BE49-F238E27FC236}">
                <a16:creationId xmlns:a16="http://schemas.microsoft.com/office/drawing/2014/main" id="{9FEEEC85-2AEC-BBB0-7826-E7CB88B7BD75}"/>
              </a:ext>
            </a:extLst>
          </p:cNvPr>
          <p:cNvGrpSpPr/>
          <p:nvPr/>
        </p:nvGrpSpPr>
        <p:grpSpPr>
          <a:xfrm>
            <a:off x="4938712" y="1989506"/>
            <a:ext cx="3835401" cy="423863"/>
            <a:chOff x="4938712" y="1979613"/>
            <a:chExt cx="3835401" cy="423863"/>
          </a:xfrm>
        </p:grpSpPr>
        <p:sp>
          <p:nvSpPr>
            <p:cNvPr id="33" name="Title 5">
              <a:extLst>
                <a:ext uri="{FF2B5EF4-FFF2-40B4-BE49-F238E27FC236}">
                  <a16:creationId xmlns:a16="http://schemas.microsoft.com/office/drawing/2014/main" id="{4275B4AA-5874-37DB-2445-3D477DD87010}"/>
                </a:ext>
              </a:extLst>
            </p:cNvPr>
            <p:cNvSpPr txBox="1">
              <a:spLocks/>
            </p:cNvSpPr>
            <p:nvPr/>
          </p:nvSpPr>
          <p:spPr>
            <a:xfrm>
              <a:off x="5537200" y="2099211"/>
              <a:ext cx="3236913" cy="184666"/>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a:solidFill>
                    <a:schemeClr val="bg1"/>
                  </a:solidFill>
                  <a:ea typeface="Meiryo" panose="020B0604030504040204" pitchFamily="34" charset="-128"/>
                  <a:cs typeface="+mj-cs"/>
                </a:rPr>
                <a:t>高品質なソフトウェアを設計</a:t>
              </a:r>
            </a:p>
          </p:txBody>
        </p:sp>
        <p:grpSp>
          <p:nvGrpSpPr>
            <p:cNvPr id="208" name="Group 207">
              <a:extLst>
                <a:ext uri="{FF2B5EF4-FFF2-40B4-BE49-F238E27FC236}">
                  <a16:creationId xmlns:a16="http://schemas.microsoft.com/office/drawing/2014/main" id="{CA3BFA0D-F4F8-A4E4-B59B-515FB79A6619}"/>
                </a:ext>
              </a:extLst>
            </p:cNvPr>
            <p:cNvGrpSpPr/>
            <p:nvPr/>
          </p:nvGrpSpPr>
          <p:grpSpPr>
            <a:xfrm>
              <a:off x="4938712" y="1979613"/>
              <a:ext cx="423863" cy="423863"/>
              <a:chOff x="4938712" y="1979613"/>
              <a:chExt cx="423863" cy="423863"/>
            </a:xfrm>
          </p:grpSpPr>
          <p:sp>
            <p:nvSpPr>
              <p:cNvPr id="35" name="Oval 34">
                <a:extLst>
                  <a:ext uri="{FF2B5EF4-FFF2-40B4-BE49-F238E27FC236}">
                    <a16:creationId xmlns:a16="http://schemas.microsoft.com/office/drawing/2014/main" id="{5AA0B2E1-B79D-FEE0-69E5-39BEFCAD06B4}"/>
                  </a:ext>
                </a:extLst>
              </p:cNvPr>
              <p:cNvSpPr/>
              <p:nvPr/>
            </p:nvSpPr>
            <p:spPr>
              <a:xfrm>
                <a:off x="4938712" y="1979613"/>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a typeface="Meiryo" panose="020B0604030504040204" pitchFamily="34" charset="-128"/>
                </a:endParaRPr>
              </a:p>
            </p:txBody>
          </p:sp>
          <p:grpSp>
            <p:nvGrpSpPr>
              <p:cNvPr id="199" name="Group 198">
                <a:extLst>
                  <a:ext uri="{FF2B5EF4-FFF2-40B4-BE49-F238E27FC236}">
                    <a16:creationId xmlns:a16="http://schemas.microsoft.com/office/drawing/2014/main" id="{3D8FD0EB-97F5-5D30-E476-FD81CC5220F0}"/>
                  </a:ext>
                </a:extLst>
              </p:cNvPr>
              <p:cNvGrpSpPr/>
              <p:nvPr/>
            </p:nvGrpSpPr>
            <p:grpSpPr>
              <a:xfrm>
                <a:off x="5028486" y="2115309"/>
                <a:ext cx="244315" cy="152471"/>
                <a:chOff x="2450872" y="1248032"/>
                <a:chExt cx="4242173" cy="2647435"/>
              </a:xfrm>
              <a:solidFill>
                <a:schemeClr val="tx1"/>
              </a:solidFill>
            </p:grpSpPr>
            <p:sp>
              <p:nvSpPr>
                <p:cNvPr id="200" name="Freeform 16">
                  <a:extLst>
                    <a:ext uri="{FF2B5EF4-FFF2-40B4-BE49-F238E27FC236}">
                      <a16:creationId xmlns:a16="http://schemas.microsoft.com/office/drawing/2014/main" id="{139558F2-A3EA-F204-B5B0-9A43F52DFA50}"/>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1" name="Freeform 17">
                  <a:extLst>
                    <a:ext uri="{FF2B5EF4-FFF2-40B4-BE49-F238E27FC236}">
                      <a16:creationId xmlns:a16="http://schemas.microsoft.com/office/drawing/2014/main" id="{E04EB510-8C48-2880-BCCA-B89DE8F45A6C}"/>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2" name="Freeform 18">
                  <a:extLst>
                    <a:ext uri="{FF2B5EF4-FFF2-40B4-BE49-F238E27FC236}">
                      <a16:creationId xmlns:a16="http://schemas.microsoft.com/office/drawing/2014/main" id="{EBDECAE0-A9F8-3141-E1A5-3576730E7B53}"/>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3" name="Freeform 19">
                  <a:extLst>
                    <a:ext uri="{FF2B5EF4-FFF2-40B4-BE49-F238E27FC236}">
                      <a16:creationId xmlns:a16="http://schemas.microsoft.com/office/drawing/2014/main" id="{8982EC73-8DE8-11A5-07BB-E511C1700BBF}"/>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4" name="Freeform 20">
                  <a:extLst>
                    <a:ext uri="{FF2B5EF4-FFF2-40B4-BE49-F238E27FC236}">
                      <a16:creationId xmlns:a16="http://schemas.microsoft.com/office/drawing/2014/main" id="{6513289D-EB48-8A00-7749-D30EEA5CF73F}"/>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5" name="Freeform 21">
                  <a:extLst>
                    <a:ext uri="{FF2B5EF4-FFF2-40B4-BE49-F238E27FC236}">
                      <a16:creationId xmlns:a16="http://schemas.microsoft.com/office/drawing/2014/main" id="{C89F0A98-CF48-27DB-C964-AB73362ABB15}"/>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6" name="Freeform 22">
                  <a:extLst>
                    <a:ext uri="{FF2B5EF4-FFF2-40B4-BE49-F238E27FC236}">
                      <a16:creationId xmlns:a16="http://schemas.microsoft.com/office/drawing/2014/main" id="{389EE4C4-EA51-8E42-2A18-860A8AFB6617}"/>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7" name="Freeform 23">
                  <a:extLst>
                    <a:ext uri="{FF2B5EF4-FFF2-40B4-BE49-F238E27FC236}">
                      <a16:creationId xmlns:a16="http://schemas.microsoft.com/office/drawing/2014/main" id="{5835BE1D-A47B-F3D8-1BB5-FAC8653E9302}"/>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310" name="Group 309">
            <a:extLst>
              <a:ext uri="{FF2B5EF4-FFF2-40B4-BE49-F238E27FC236}">
                <a16:creationId xmlns:a16="http://schemas.microsoft.com/office/drawing/2014/main" id="{D82ED52E-CD07-0AD5-76DD-2FF311FE102A}"/>
              </a:ext>
            </a:extLst>
          </p:cNvPr>
          <p:cNvGrpSpPr/>
          <p:nvPr/>
        </p:nvGrpSpPr>
        <p:grpSpPr>
          <a:xfrm>
            <a:off x="4938712" y="2778371"/>
            <a:ext cx="3836989" cy="423863"/>
            <a:chOff x="4938712" y="2771776"/>
            <a:chExt cx="3836989" cy="423863"/>
          </a:xfrm>
        </p:grpSpPr>
        <p:sp>
          <p:nvSpPr>
            <p:cNvPr id="38" name="Title 5">
              <a:extLst>
                <a:ext uri="{FF2B5EF4-FFF2-40B4-BE49-F238E27FC236}">
                  <a16:creationId xmlns:a16="http://schemas.microsoft.com/office/drawing/2014/main" id="{3AA59330-88F6-F6C3-0194-B0C81E996FC5}"/>
                </a:ext>
              </a:extLst>
            </p:cNvPr>
            <p:cNvSpPr txBox="1">
              <a:spLocks/>
            </p:cNvSpPr>
            <p:nvPr/>
          </p:nvSpPr>
          <p:spPr>
            <a:xfrm>
              <a:off x="5537201" y="2799041"/>
              <a:ext cx="3238500"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solidFill>
                    <a:schemeClr val="bg1"/>
                  </a:solidFill>
                  <a:ea typeface="Meiryo" panose="020B0604030504040204" pitchFamily="34" charset="-128"/>
                  <a:cs typeface="+mj-cs"/>
                </a:rPr>
                <a:t>Rust を使用してデジタル ツインの</a:t>
              </a:r>
              <a:endParaRPr lang="en-US" altLang="ja-JP" sz="1200" dirty="0">
                <a:solidFill>
                  <a:schemeClr val="bg1"/>
                </a:solidFill>
                <a:ea typeface="Meiryo" panose="020B0604030504040204" pitchFamily="34" charset="-128"/>
                <a:cs typeface="+mj-cs"/>
              </a:endParaRPr>
            </a:p>
            <a:p>
              <a:pPr marL="0" lvl="1" defTabSz="685800" rtl="0">
                <a:spcBef>
                  <a:spcPct val="0"/>
                </a:spcBef>
              </a:pPr>
              <a:r>
                <a:rPr lang="ja-jp" sz="1200" dirty="0">
                  <a:solidFill>
                    <a:schemeClr val="bg1"/>
                  </a:solidFill>
                  <a:ea typeface="Meiryo" panose="020B0604030504040204" pitchFamily="34" charset="-128"/>
                  <a:cs typeface="+mj-cs"/>
                </a:rPr>
                <a:t>シミュレーションを実行</a:t>
              </a:r>
            </a:p>
          </p:txBody>
        </p:sp>
        <p:grpSp>
          <p:nvGrpSpPr>
            <p:cNvPr id="250" name="Group 249">
              <a:extLst>
                <a:ext uri="{FF2B5EF4-FFF2-40B4-BE49-F238E27FC236}">
                  <a16:creationId xmlns:a16="http://schemas.microsoft.com/office/drawing/2014/main" id="{A5AE01D8-B1A8-688C-CD30-690395E4FCEF}"/>
                </a:ext>
              </a:extLst>
            </p:cNvPr>
            <p:cNvGrpSpPr/>
            <p:nvPr/>
          </p:nvGrpSpPr>
          <p:grpSpPr>
            <a:xfrm>
              <a:off x="4938712" y="2771776"/>
              <a:ext cx="423863" cy="423863"/>
              <a:chOff x="4938712" y="2771776"/>
              <a:chExt cx="423863" cy="423863"/>
            </a:xfrm>
          </p:grpSpPr>
          <p:sp>
            <p:nvSpPr>
              <p:cNvPr id="40" name="Oval 39">
                <a:extLst>
                  <a:ext uri="{FF2B5EF4-FFF2-40B4-BE49-F238E27FC236}">
                    <a16:creationId xmlns:a16="http://schemas.microsoft.com/office/drawing/2014/main" id="{BE319E73-FAA9-FBCA-6CB4-5148AC0D0193}"/>
                  </a:ext>
                </a:extLst>
              </p:cNvPr>
              <p:cNvSpPr/>
              <p:nvPr/>
            </p:nvSpPr>
            <p:spPr>
              <a:xfrm>
                <a:off x="4938712" y="2771776"/>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a typeface="Meiryo" panose="020B0604030504040204" pitchFamily="34" charset="-128"/>
                </a:endParaRPr>
              </a:p>
            </p:txBody>
          </p:sp>
          <p:grpSp>
            <p:nvGrpSpPr>
              <p:cNvPr id="209" name="Graphic 434">
                <a:extLst>
                  <a:ext uri="{FF2B5EF4-FFF2-40B4-BE49-F238E27FC236}">
                    <a16:creationId xmlns:a16="http://schemas.microsoft.com/office/drawing/2014/main" id="{52E3600C-3811-FD90-A29E-BE40A22182CD}"/>
                  </a:ext>
                </a:extLst>
              </p:cNvPr>
              <p:cNvGrpSpPr>
                <a:grpSpLocks noChangeAspect="1"/>
              </p:cNvGrpSpPr>
              <p:nvPr/>
            </p:nvGrpSpPr>
            <p:grpSpPr>
              <a:xfrm>
                <a:off x="5022715" y="2876039"/>
                <a:ext cx="255857" cy="215337"/>
                <a:chOff x="2887980" y="1154429"/>
                <a:chExt cx="3368039" cy="2834639"/>
              </a:xfrm>
              <a:solidFill>
                <a:schemeClr val="tx1"/>
              </a:solidFill>
            </p:grpSpPr>
            <p:sp>
              <p:nvSpPr>
                <p:cNvPr id="210" name="Freeform 436">
                  <a:extLst>
                    <a:ext uri="{FF2B5EF4-FFF2-40B4-BE49-F238E27FC236}">
                      <a16:creationId xmlns:a16="http://schemas.microsoft.com/office/drawing/2014/main" id="{8E1F3A70-955F-6ECD-45FC-B99AC1C1A642}"/>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2824163 w 2902267"/>
                    <a:gd name="connsiteY9" fmla="*/ 1038225 h 2002154"/>
                    <a:gd name="connsiteX10" fmla="*/ 2777490 w 2902267"/>
                    <a:gd name="connsiteY10" fmla="*/ 1038225 h 2002154"/>
                    <a:gd name="connsiteX11" fmla="*/ 2824163 w 2902267"/>
                    <a:gd name="connsiteY11" fmla="*/ 701993 h 2002154"/>
                    <a:gd name="connsiteX12" fmla="*/ 2824163 w 2902267"/>
                    <a:gd name="connsiteY12" fmla="*/ 701993 h 2002154"/>
                    <a:gd name="connsiteX13" fmla="*/ 2824163 w 2902267"/>
                    <a:gd name="connsiteY13" fmla="*/ 1038225 h 2002154"/>
                    <a:gd name="connsiteX14" fmla="*/ 78105 w 2902267"/>
                    <a:gd name="connsiteY14" fmla="*/ 1924050 h 2002154"/>
                    <a:gd name="connsiteX15" fmla="*/ 78105 w 2902267"/>
                    <a:gd name="connsiteY15" fmla="*/ 1506855 h 2002154"/>
                    <a:gd name="connsiteX16" fmla="*/ 155258 w 2902267"/>
                    <a:gd name="connsiteY16" fmla="*/ 1502093 h 2002154"/>
                    <a:gd name="connsiteX17" fmla="*/ 178118 w 2902267"/>
                    <a:gd name="connsiteY17" fmla="*/ 1477327 h 2002154"/>
                    <a:gd name="connsiteX18" fmla="*/ 153352 w 2902267"/>
                    <a:gd name="connsiteY18" fmla="*/ 1454468 h 2002154"/>
                    <a:gd name="connsiteX19" fmla="*/ 79058 w 2902267"/>
                    <a:gd name="connsiteY19" fmla="*/ 1458277 h 2002154"/>
                    <a:gd name="connsiteX20" fmla="*/ 79058 w 2902267"/>
                    <a:gd name="connsiteY20" fmla="*/ 1308735 h 2002154"/>
                    <a:gd name="connsiteX21" fmla="*/ 156210 w 2902267"/>
                    <a:gd name="connsiteY21" fmla="*/ 1303973 h 2002154"/>
                    <a:gd name="connsiteX22" fmla="*/ 179070 w 2902267"/>
                    <a:gd name="connsiteY22" fmla="*/ 1279208 h 2002154"/>
                    <a:gd name="connsiteX23" fmla="*/ 154305 w 2902267"/>
                    <a:gd name="connsiteY23" fmla="*/ 1256348 h 2002154"/>
                    <a:gd name="connsiteX24" fmla="*/ 80010 w 2902267"/>
                    <a:gd name="connsiteY24" fmla="*/ 1260158 h 2002154"/>
                    <a:gd name="connsiteX25" fmla="*/ 80010 w 2902267"/>
                    <a:gd name="connsiteY25" fmla="*/ 1110615 h 2002154"/>
                    <a:gd name="connsiteX26" fmla="*/ 157163 w 2902267"/>
                    <a:gd name="connsiteY26" fmla="*/ 1105852 h 2002154"/>
                    <a:gd name="connsiteX27" fmla="*/ 179070 w 2902267"/>
                    <a:gd name="connsiteY27" fmla="*/ 1081088 h 2002154"/>
                    <a:gd name="connsiteX28" fmla="*/ 154305 w 2902267"/>
                    <a:gd name="connsiteY28" fmla="*/ 1059180 h 2002154"/>
                    <a:gd name="connsiteX29" fmla="*/ 80010 w 2902267"/>
                    <a:gd name="connsiteY29" fmla="*/ 1063943 h 2002154"/>
                    <a:gd name="connsiteX30" fmla="*/ 80010 w 2902267"/>
                    <a:gd name="connsiteY30" fmla="*/ 918210 h 2002154"/>
                    <a:gd name="connsiteX31" fmla="*/ 100013 w 2902267"/>
                    <a:gd name="connsiteY31" fmla="*/ 917258 h 2002154"/>
                    <a:gd name="connsiteX32" fmla="*/ 121920 w 2902267"/>
                    <a:gd name="connsiteY32" fmla="*/ 891540 h 2002154"/>
                    <a:gd name="connsiteX33" fmla="*/ 96202 w 2902267"/>
                    <a:gd name="connsiteY33" fmla="*/ 869633 h 2002154"/>
                    <a:gd name="connsiteX34" fmla="*/ 80010 w 2902267"/>
                    <a:gd name="connsiteY34" fmla="*/ 870585 h 2002154"/>
                    <a:gd name="connsiteX35" fmla="*/ 80010 w 2902267"/>
                    <a:gd name="connsiteY35" fmla="*/ 728663 h 2002154"/>
                    <a:gd name="connsiteX36" fmla="*/ 157163 w 2902267"/>
                    <a:gd name="connsiteY36" fmla="*/ 724852 h 2002154"/>
                    <a:gd name="connsiteX37" fmla="*/ 180023 w 2902267"/>
                    <a:gd name="connsiteY37" fmla="*/ 700088 h 2002154"/>
                    <a:gd name="connsiteX38" fmla="*/ 155258 w 2902267"/>
                    <a:gd name="connsiteY38" fmla="*/ 677227 h 2002154"/>
                    <a:gd name="connsiteX39" fmla="*/ 80963 w 2902267"/>
                    <a:gd name="connsiteY39" fmla="*/ 681038 h 2002154"/>
                    <a:gd name="connsiteX40" fmla="*/ 80963 w 2902267"/>
                    <a:gd name="connsiteY40" fmla="*/ 540068 h 2002154"/>
                    <a:gd name="connsiteX41" fmla="*/ 158115 w 2902267"/>
                    <a:gd name="connsiteY41" fmla="*/ 536258 h 2002154"/>
                    <a:gd name="connsiteX42" fmla="*/ 180975 w 2902267"/>
                    <a:gd name="connsiteY42" fmla="*/ 511492 h 2002154"/>
                    <a:gd name="connsiteX43" fmla="*/ 156210 w 2902267"/>
                    <a:gd name="connsiteY43" fmla="*/ 488633 h 2002154"/>
                    <a:gd name="connsiteX44" fmla="*/ 81915 w 2902267"/>
                    <a:gd name="connsiteY44" fmla="*/ 492442 h 2002154"/>
                    <a:gd name="connsiteX45" fmla="*/ 81915 w 2902267"/>
                    <a:gd name="connsiteY45" fmla="*/ 78105 h 2002154"/>
                    <a:gd name="connsiteX46" fmla="*/ 2050733 w 2902267"/>
                    <a:gd name="connsiteY46" fmla="*/ 78105 h 2002154"/>
                    <a:gd name="connsiteX47" fmla="*/ 2045970 w 2902267"/>
                    <a:gd name="connsiteY47" fmla="*/ 80010 h 2002154"/>
                    <a:gd name="connsiteX48" fmla="*/ 2030730 w 2902267"/>
                    <a:gd name="connsiteY48" fmla="*/ 110490 h 2002154"/>
                    <a:gd name="connsiteX49" fmla="*/ 2053590 w 2902267"/>
                    <a:gd name="connsiteY49" fmla="*/ 126682 h 2002154"/>
                    <a:gd name="connsiteX50" fmla="*/ 2061210 w 2902267"/>
                    <a:gd name="connsiteY50" fmla="*/ 125730 h 2002154"/>
                    <a:gd name="connsiteX51" fmla="*/ 2169795 w 2902267"/>
                    <a:gd name="connsiteY51" fmla="*/ 89535 h 2002154"/>
                    <a:gd name="connsiteX52" fmla="*/ 2183130 w 2902267"/>
                    <a:gd name="connsiteY52" fmla="*/ 79057 h 2002154"/>
                    <a:gd name="connsiteX53" fmla="*/ 2827020 w 2902267"/>
                    <a:gd name="connsiteY53" fmla="*/ 79057 h 2002154"/>
                    <a:gd name="connsiteX54" fmla="*/ 2827020 w 2902267"/>
                    <a:gd name="connsiteY54" fmla="*/ 90488 h 2002154"/>
                    <a:gd name="connsiteX55" fmla="*/ 2718435 w 2902267"/>
                    <a:gd name="connsiteY55" fmla="*/ 105727 h 2002154"/>
                    <a:gd name="connsiteX56" fmla="*/ 2698433 w 2902267"/>
                    <a:gd name="connsiteY56" fmla="*/ 133350 h 2002154"/>
                    <a:gd name="connsiteX57" fmla="*/ 2722245 w 2902267"/>
                    <a:gd name="connsiteY57" fmla="*/ 153352 h 2002154"/>
                    <a:gd name="connsiteX58" fmla="*/ 2726055 w 2902267"/>
                    <a:gd name="connsiteY58" fmla="*/ 153352 h 2002154"/>
                    <a:gd name="connsiteX59" fmla="*/ 2827020 w 2902267"/>
                    <a:gd name="connsiteY59" fmla="*/ 139065 h 2002154"/>
                    <a:gd name="connsiteX60" fmla="*/ 2827020 w 2902267"/>
                    <a:gd name="connsiteY60" fmla="*/ 285750 h 2002154"/>
                    <a:gd name="connsiteX61" fmla="*/ 2806065 w 2902267"/>
                    <a:gd name="connsiteY61" fmla="*/ 288608 h 2002154"/>
                    <a:gd name="connsiteX62" fmla="*/ 2785110 w 2902267"/>
                    <a:gd name="connsiteY62" fmla="*/ 315277 h 2002154"/>
                    <a:gd name="connsiteX63" fmla="*/ 2808923 w 2902267"/>
                    <a:gd name="connsiteY63" fmla="*/ 336233 h 2002154"/>
                    <a:gd name="connsiteX64" fmla="*/ 2811780 w 2902267"/>
                    <a:gd name="connsiteY64" fmla="*/ 336233 h 2002154"/>
                    <a:gd name="connsiteX65" fmla="*/ 2827020 w 2902267"/>
                    <a:gd name="connsiteY65" fmla="*/ 334327 h 2002154"/>
                    <a:gd name="connsiteX66" fmla="*/ 2827020 w 2902267"/>
                    <a:gd name="connsiteY66" fmla="*/ 530543 h 2002154"/>
                    <a:gd name="connsiteX67" fmla="*/ 2301240 w 2902267"/>
                    <a:gd name="connsiteY67" fmla="*/ 610552 h 2002154"/>
                    <a:gd name="connsiteX68" fmla="*/ 2050733 w 2902267"/>
                    <a:gd name="connsiteY68" fmla="*/ 722947 h 2002154"/>
                    <a:gd name="connsiteX69" fmla="*/ 1752600 w 2902267"/>
                    <a:gd name="connsiteY69" fmla="*/ 856297 h 2002154"/>
                    <a:gd name="connsiteX70" fmla="*/ 860107 w 2902267"/>
                    <a:gd name="connsiteY70" fmla="*/ 1039177 h 2002154"/>
                    <a:gd name="connsiteX71" fmla="*/ 847725 w 2902267"/>
                    <a:gd name="connsiteY71" fmla="*/ 1044893 h 2002154"/>
                    <a:gd name="connsiteX72" fmla="*/ 774382 w 2902267"/>
                    <a:gd name="connsiteY72" fmla="*/ 1100138 h 2002154"/>
                    <a:gd name="connsiteX73" fmla="*/ 773430 w 2902267"/>
                    <a:gd name="connsiteY73" fmla="*/ 1101090 h 2002154"/>
                    <a:gd name="connsiteX74" fmla="*/ 769620 w 2902267"/>
                    <a:gd name="connsiteY74" fmla="*/ 1104900 h 2002154"/>
                    <a:gd name="connsiteX75" fmla="*/ 765810 w 2902267"/>
                    <a:gd name="connsiteY75" fmla="*/ 1109663 h 2002154"/>
                    <a:gd name="connsiteX76" fmla="*/ 764857 w 2902267"/>
                    <a:gd name="connsiteY76" fmla="*/ 1110615 h 2002154"/>
                    <a:gd name="connsiteX77" fmla="*/ 691515 w 2902267"/>
                    <a:gd name="connsiteY77" fmla="*/ 1263015 h 2002154"/>
                    <a:gd name="connsiteX78" fmla="*/ 691515 w 2902267"/>
                    <a:gd name="connsiteY78" fmla="*/ 1263968 h 2002154"/>
                    <a:gd name="connsiteX79" fmla="*/ 690563 w 2902267"/>
                    <a:gd name="connsiteY79" fmla="*/ 1269683 h 2002154"/>
                    <a:gd name="connsiteX80" fmla="*/ 689610 w 2902267"/>
                    <a:gd name="connsiteY80" fmla="*/ 1275398 h 2002154"/>
                    <a:gd name="connsiteX81" fmla="*/ 689610 w 2902267"/>
                    <a:gd name="connsiteY81" fmla="*/ 1276350 h 2002154"/>
                    <a:gd name="connsiteX82" fmla="*/ 689610 w 2902267"/>
                    <a:gd name="connsiteY82" fmla="*/ 1497330 h 2002154"/>
                    <a:gd name="connsiteX83" fmla="*/ 698182 w 2902267"/>
                    <a:gd name="connsiteY83" fmla="*/ 1518285 h 2002154"/>
                    <a:gd name="connsiteX84" fmla="*/ 718185 w 2902267"/>
                    <a:gd name="connsiteY84" fmla="*/ 1525905 h 2002154"/>
                    <a:gd name="connsiteX85" fmla="*/ 719138 w 2902267"/>
                    <a:gd name="connsiteY85" fmla="*/ 1525905 h 2002154"/>
                    <a:gd name="connsiteX86" fmla="*/ 878205 w 2902267"/>
                    <a:gd name="connsiteY86" fmla="*/ 1519237 h 2002154"/>
                    <a:gd name="connsiteX87" fmla="*/ 905828 w 2902267"/>
                    <a:gd name="connsiteY87" fmla="*/ 1489710 h 2002154"/>
                    <a:gd name="connsiteX88" fmla="*/ 876300 w 2902267"/>
                    <a:gd name="connsiteY88" fmla="*/ 1462087 h 2002154"/>
                    <a:gd name="connsiteX89" fmla="*/ 746760 w 2902267"/>
                    <a:gd name="connsiteY89" fmla="*/ 1467802 h 2002154"/>
                    <a:gd name="connsiteX90" fmla="*/ 746760 w 2902267"/>
                    <a:gd name="connsiteY90" fmla="*/ 1304925 h 2002154"/>
                    <a:gd name="connsiteX91" fmla="*/ 903923 w 2902267"/>
                    <a:gd name="connsiteY91" fmla="*/ 1304925 h 2002154"/>
                    <a:gd name="connsiteX92" fmla="*/ 932498 w 2902267"/>
                    <a:gd name="connsiteY92" fmla="*/ 1276350 h 2002154"/>
                    <a:gd name="connsiteX93" fmla="*/ 903923 w 2902267"/>
                    <a:gd name="connsiteY93" fmla="*/ 1247775 h 2002154"/>
                    <a:gd name="connsiteX94" fmla="*/ 763905 w 2902267"/>
                    <a:gd name="connsiteY94" fmla="*/ 1247775 h 2002154"/>
                    <a:gd name="connsiteX95" fmla="*/ 814388 w 2902267"/>
                    <a:gd name="connsiteY95" fmla="*/ 1143000 h 2002154"/>
                    <a:gd name="connsiteX96" fmla="*/ 876300 w 2902267"/>
                    <a:gd name="connsiteY96" fmla="*/ 1096327 h 2002154"/>
                    <a:gd name="connsiteX97" fmla="*/ 1772603 w 2902267"/>
                    <a:gd name="connsiteY97" fmla="*/ 911543 h 2002154"/>
                    <a:gd name="connsiteX98" fmla="*/ 2075498 w 2902267"/>
                    <a:gd name="connsiteY98" fmla="*/ 775335 h 2002154"/>
                    <a:gd name="connsiteX99" fmla="*/ 2321243 w 2902267"/>
                    <a:gd name="connsiteY99" fmla="*/ 664845 h 2002154"/>
                    <a:gd name="connsiteX100" fmla="*/ 2827973 w 2902267"/>
                    <a:gd name="connsiteY100" fmla="*/ 587693 h 2002154"/>
                    <a:gd name="connsiteX101" fmla="*/ 2827973 w 2902267"/>
                    <a:gd name="connsiteY101" fmla="*/ 647700 h 2002154"/>
                    <a:gd name="connsiteX102" fmla="*/ 2804160 w 2902267"/>
                    <a:gd name="connsiteY102" fmla="*/ 646747 h 2002154"/>
                    <a:gd name="connsiteX103" fmla="*/ 2774633 w 2902267"/>
                    <a:gd name="connsiteY103" fmla="*/ 671513 h 2002154"/>
                    <a:gd name="connsiteX104" fmla="*/ 2720340 w 2902267"/>
                    <a:gd name="connsiteY104" fmla="*/ 1065848 h 2002154"/>
                    <a:gd name="connsiteX105" fmla="*/ 2727008 w 2902267"/>
                    <a:gd name="connsiteY105" fmla="*/ 1088708 h 2002154"/>
                    <a:gd name="connsiteX106" fmla="*/ 2748915 w 2902267"/>
                    <a:gd name="connsiteY106" fmla="*/ 1098233 h 2002154"/>
                    <a:gd name="connsiteX107" fmla="*/ 2748915 w 2902267"/>
                    <a:gd name="connsiteY107" fmla="*/ 1098233 h 2002154"/>
                    <a:gd name="connsiteX108" fmla="*/ 2827973 w 2902267"/>
                    <a:gd name="connsiteY108" fmla="*/ 1097280 h 2002154"/>
                    <a:gd name="connsiteX109" fmla="*/ 2827973 w 2902267"/>
                    <a:gd name="connsiteY109" fmla="*/ 1564958 h 2002154"/>
                    <a:gd name="connsiteX110" fmla="*/ 1667828 w 2902267"/>
                    <a:gd name="connsiteY110" fmla="*/ 1564958 h 2002154"/>
                    <a:gd name="connsiteX111" fmla="*/ 1667828 w 2902267"/>
                    <a:gd name="connsiteY111" fmla="*/ 1530668 h 2002154"/>
                    <a:gd name="connsiteX112" fmla="*/ 1667828 w 2902267"/>
                    <a:gd name="connsiteY112" fmla="*/ 1530668 h 2002154"/>
                    <a:gd name="connsiteX113" fmla="*/ 1237298 w 2902267"/>
                    <a:gd name="connsiteY113" fmla="*/ 1101090 h 2002154"/>
                    <a:gd name="connsiteX114" fmla="*/ 949643 w 2902267"/>
                    <a:gd name="connsiteY114" fmla="*/ 1203008 h 2002154"/>
                    <a:gd name="connsiteX115" fmla="*/ 951548 w 2902267"/>
                    <a:gd name="connsiteY115" fmla="*/ 1243013 h 2002154"/>
                    <a:gd name="connsiteX116" fmla="*/ 991553 w 2902267"/>
                    <a:gd name="connsiteY116" fmla="*/ 1241108 h 2002154"/>
                    <a:gd name="connsiteX117" fmla="*/ 1236345 w 2902267"/>
                    <a:gd name="connsiteY117" fmla="*/ 1158240 h 2002154"/>
                    <a:gd name="connsiteX118" fmla="*/ 1609725 w 2902267"/>
                    <a:gd name="connsiteY118" fmla="*/ 1531620 h 2002154"/>
                    <a:gd name="connsiteX119" fmla="*/ 1609725 w 2902267"/>
                    <a:gd name="connsiteY119" fmla="*/ 1591627 h 2002154"/>
                    <a:gd name="connsiteX120" fmla="*/ 1638300 w 2902267"/>
                    <a:gd name="connsiteY120" fmla="*/ 1620202 h 2002154"/>
                    <a:gd name="connsiteX121" fmla="*/ 2823210 w 2902267"/>
                    <a:gd name="connsiteY121" fmla="*/ 1620202 h 2002154"/>
                    <a:gd name="connsiteX122" fmla="*/ 2823210 w 2902267"/>
                    <a:gd name="connsiteY122" fmla="*/ 1648777 h 2002154"/>
                    <a:gd name="connsiteX123" fmla="*/ 1651635 w 2902267"/>
                    <a:gd name="connsiteY123" fmla="*/ 1648777 h 2002154"/>
                    <a:gd name="connsiteX124" fmla="*/ 1623060 w 2902267"/>
                    <a:gd name="connsiteY124" fmla="*/ 1677352 h 2002154"/>
                    <a:gd name="connsiteX125" fmla="*/ 1651635 w 2902267"/>
                    <a:gd name="connsiteY125" fmla="*/ 1705927 h 2002154"/>
                    <a:gd name="connsiteX126" fmla="*/ 2823210 w 2902267"/>
                    <a:gd name="connsiteY126" fmla="*/ 1705927 h 2002154"/>
                    <a:gd name="connsiteX127" fmla="*/ 2823210 w 2902267"/>
                    <a:gd name="connsiteY127" fmla="*/ 1810702 h 2002154"/>
                    <a:gd name="connsiteX128" fmla="*/ 1382078 w 2902267"/>
                    <a:gd name="connsiteY128" fmla="*/ 1810702 h 2002154"/>
                    <a:gd name="connsiteX129" fmla="*/ 1549718 w 2902267"/>
                    <a:gd name="connsiteY129" fmla="*/ 1532573 h 2002154"/>
                    <a:gd name="connsiteX130" fmla="*/ 1235393 w 2902267"/>
                    <a:gd name="connsiteY130" fmla="*/ 1218248 h 2002154"/>
                    <a:gd name="connsiteX131" fmla="*/ 921068 w 2902267"/>
                    <a:gd name="connsiteY131" fmla="*/ 1532573 h 2002154"/>
                    <a:gd name="connsiteX132" fmla="*/ 1088708 w 2902267"/>
                    <a:gd name="connsiteY132" fmla="*/ 1810702 h 2002154"/>
                    <a:gd name="connsiteX133" fmla="*/ 213360 w 2902267"/>
                    <a:gd name="connsiteY133" fmla="*/ 1810702 h 2002154"/>
                    <a:gd name="connsiteX134" fmla="*/ 184785 w 2902267"/>
                    <a:gd name="connsiteY134" fmla="*/ 1839277 h 2002154"/>
                    <a:gd name="connsiteX135" fmla="*/ 213360 w 2902267"/>
                    <a:gd name="connsiteY135" fmla="*/ 1867852 h 2002154"/>
                    <a:gd name="connsiteX136" fmla="*/ 2823210 w 2902267"/>
                    <a:gd name="connsiteY136" fmla="*/ 1867852 h 2002154"/>
                    <a:gd name="connsiteX137" fmla="*/ 2823210 w 2902267"/>
                    <a:gd name="connsiteY137" fmla="*/ 1924050 h 2002154"/>
                    <a:gd name="connsiteX138" fmla="*/ 78105 w 2902267"/>
                    <a:gd name="connsiteY138" fmla="*/ 1924050 h 2002154"/>
                    <a:gd name="connsiteX139" fmla="*/ 1235393 w 2902267"/>
                    <a:gd name="connsiteY139" fmla="*/ 1789748 h 2002154"/>
                    <a:gd name="connsiteX140" fmla="*/ 978218 w 2902267"/>
                    <a:gd name="connsiteY140" fmla="*/ 1532573 h 2002154"/>
                    <a:gd name="connsiteX141" fmla="*/ 1235393 w 2902267"/>
                    <a:gd name="connsiteY141" fmla="*/ 1275398 h 2002154"/>
                    <a:gd name="connsiteX142" fmla="*/ 1492568 w 2902267"/>
                    <a:gd name="connsiteY142" fmla="*/ 1532573 h 2002154"/>
                    <a:gd name="connsiteX143" fmla="*/ 1235393 w 2902267"/>
                    <a:gd name="connsiteY143" fmla="*/ 1789748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2824163" y="1038225"/>
                      </a:moveTo>
                      <a:lnTo>
                        <a:pt x="2777490" y="1038225"/>
                      </a:lnTo>
                      <a:lnTo>
                        <a:pt x="2824163" y="701993"/>
                      </a:lnTo>
                      <a:lnTo>
                        <a:pt x="2824163" y="701993"/>
                      </a:lnTo>
                      <a:lnTo>
                        <a:pt x="2824163" y="1038225"/>
                      </a:lnTo>
                      <a:close/>
                      <a:moveTo>
                        <a:pt x="78105" y="1924050"/>
                      </a:moveTo>
                      <a:lnTo>
                        <a:pt x="78105" y="1506855"/>
                      </a:lnTo>
                      <a:lnTo>
                        <a:pt x="155258" y="1502093"/>
                      </a:lnTo>
                      <a:cubicBezTo>
                        <a:pt x="168593" y="1501140"/>
                        <a:pt x="178118" y="1489710"/>
                        <a:pt x="178118" y="1477327"/>
                      </a:cubicBezTo>
                      <a:cubicBezTo>
                        <a:pt x="177165" y="1463993"/>
                        <a:pt x="166688" y="1454468"/>
                        <a:pt x="153352" y="1454468"/>
                      </a:cubicBezTo>
                      <a:lnTo>
                        <a:pt x="79058" y="1458277"/>
                      </a:lnTo>
                      <a:lnTo>
                        <a:pt x="79058" y="1308735"/>
                      </a:lnTo>
                      <a:lnTo>
                        <a:pt x="156210" y="1303973"/>
                      </a:lnTo>
                      <a:cubicBezTo>
                        <a:pt x="169545" y="1303020"/>
                        <a:pt x="179070" y="1291590"/>
                        <a:pt x="179070" y="1279208"/>
                      </a:cubicBezTo>
                      <a:cubicBezTo>
                        <a:pt x="178118" y="1265873"/>
                        <a:pt x="167640" y="1256348"/>
                        <a:pt x="154305" y="1256348"/>
                      </a:cubicBezTo>
                      <a:lnTo>
                        <a:pt x="80010" y="1260158"/>
                      </a:lnTo>
                      <a:lnTo>
                        <a:pt x="80010" y="1110615"/>
                      </a:lnTo>
                      <a:lnTo>
                        <a:pt x="157163" y="1105852"/>
                      </a:lnTo>
                      <a:cubicBezTo>
                        <a:pt x="170498" y="1104900"/>
                        <a:pt x="180023" y="1093470"/>
                        <a:pt x="179070" y="1081088"/>
                      </a:cubicBezTo>
                      <a:cubicBezTo>
                        <a:pt x="178118" y="1067752"/>
                        <a:pt x="167640" y="1058227"/>
                        <a:pt x="154305" y="1059180"/>
                      </a:cubicBezTo>
                      <a:lnTo>
                        <a:pt x="80010" y="1063943"/>
                      </a:lnTo>
                      <a:lnTo>
                        <a:pt x="80010" y="918210"/>
                      </a:lnTo>
                      <a:lnTo>
                        <a:pt x="100013" y="917258"/>
                      </a:lnTo>
                      <a:cubicBezTo>
                        <a:pt x="113348" y="916305"/>
                        <a:pt x="122873" y="904875"/>
                        <a:pt x="121920" y="891540"/>
                      </a:cubicBezTo>
                      <a:cubicBezTo>
                        <a:pt x="120968" y="878205"/>
                        <a:pt x="110490" y="868680"/>
                        <a:pt x="96202" y="869633"/>
                      </a:cubicBezTo>
                      <a:lnTo>
                        <a:pt x="80010" y="870585"/>
                      </a:lnTo>
                      <a:lnTo>
                        <a:pt x="80010" y="728663"/>
                      </a:lnTo>
                      <a:cubicBezTo>
                        <a:pt x="105727" y="727710"/>
                        <a:pt x="130493" y="725805"/>
                        <a:pt x="157163" y="724852"/>
                      </a:cubicBezTo>
                      <a:cubicBezTo>
                        <a:pt x="170498" y="723900"/>
                        <a:pt x="180023" y="712470"/>
                        <a:pt x="180023" y="700088"/>
                      </a:cubicBezTo>
                      <a:cubicBezTo>
                        <a:pt x="180023" y="687705"/>
                        <a:pt x="167640" y="677227"/>
                        <a:pt x="155258" y="677227"/>
                      </a:cubicBezTo>
                      <a:cubicBezTo>
                        <a:pt x="129540" y="679133"/>
                        <a:pt x="105727" y="680085"/>
                        <a:pt x="80963" y="681038"/>
                      </a:cubicBezTo>
                      <a:lnTo>
                        <a:pt x="80963" y="540068"/>
                      </a:lnTo>
                      <a:cubicBezTo>
                        <a:pt x="106680" y="539115"/>
                        <a:pt x="131445" y="538163"/>
                        <a:pt x="158115" y="536258"/>
                      </a:cubicBezTo>
                      <a:cubicBezTo>
                        <a:pt x="171450" y="535305"/>
                        <a:pt x="180975" y="524827"/>
                        <a:pt x="180975" y="511492"/>
                      </a:cubicBezTo>
                      <a:cubicBezTo>
                        <a:pt x="180023" y="498158"/>
                        <a:pt x="169545" y="487680"/>
                        <a:pt x="156210" y="488633"/>
                      </a:cubicBezTo>
                      <a:cubicBezTo>
                        <a:pt x="130493" y="489585"/>
                        <a:pt x="106680" y="490538"/>
                        <a:pt x="81915" y="492442"/>
                      </a:cubicBezTo>
                      <a:lnTo>
                        <a:pt x="81915" y="78105"/>
                      </a:lnTo>
                      <a:lnTo>
                        <a:pt x="2050733" y="78105"/>
                      </a:lnTo>
                      <a:cubicBezTo>
                        <a:pt x="2048828" y="79057"/>
                        <a:pt x="2047875" y="79057"/>
                        <a:pt x="2045970" y="80010"/>
                      </a:cubicBezTo>
                      <a:cubicBezTo>
                        <a:pt x="2033588" y="83820"/>
                        <a:pt x="2026920" y="98107"/>
                        <a:pt x="2030730" y="110490"/>
                      </a:cubicBezTo>
                      <a:cubicBezTo>
                        <a:pt x="2034540" y="120015"/>
                        <a:pt x="2043113" y="126682"/>
                        <a:pt x="2053590" y="126682"/>
                      </a:cubicBezTo>
                      <a:cubicBezTo>
                        <a:pt x="2056448" y="126682"/>
                        <a:pt x="2058353" y="126682"/>
                        <a:pt x="2061210" y="125730"/>
                      </a:cubicBezTo>
                      <a:cubicBezTo>
                        <a:pt x="2097405" y="113347"/>
                        <a:pt x="2133600" y="100965"/>
                        <a:pt x="2169795" y="89535"/>
                      </a:cubicBezTo>
                      <a:cubicBezTo>
                        <a:pt x="2175510" y="87630"/>
                        <a:pt x="2180273" y="83820"/>
                        <a:pt x="2183130" y="79057"/>
                      </a:cubicBezTo>
                      <a:lnTo>
                        <a:pt x="2827020" y="79057"/>
                      </a:lnTo>
                      <a:lnTo>
                        <a:pt x="2827020" y="90488"/>
                      </a:lnTo>
                      <a:cubicBezTo>
                        <a:pt x="2790825" y="94297"/>
                        <a:pt x="2754630" y="100013"/>
                        <a:pt x="2718435" y="105727"/>
                      </a:cubicBezTo>
                      <a:cubicBezTo>
                        <a:pt x="2705100" y="107632"/>
                        <a:pt x="2696528" y="120015"/>
                        <a:pt x="2698433" y="133350"/>
                      </a:cubicBezTo>
                      <a:cubicBezTo>
                        <a:pt x="2700338" y="144780"/>
                        <a:pt x="2710815" y="153352"/>
                        <a:pt x="2722245" y="153352"/>
                      </a:cubicBezTo>
                      <a:cubicBezTo>
                        <a:pt x="2723198" y="153352"/>
                        <a:pt x="2725103" y="153352"/>
                        <a:pt x="2726055" y="153352"/>
                      </a:cubicBezTo>
                      <a:cubicBezTo>
                        <a:pt x="2759393" y="147638"/>
                        <a:pt x="2793683" y="142875"/>
                        <a:pt x="2827020" y="139065"/>
                      </a:cubicBezTo>
                      <a:lnTo>
                        <a:pt x="2827020" y="285750"/>
                      </a:lnTo>
                      <a:cubicBezTo>
                        <a:pt x="2820353" y="286702"/>
                        <a:pt x="2812733" y="287655"/>
                        <a:pt x="2806065" y="288608"/>
                      </a:cubicBezTo>
                      <a:cubicBezTo>
                        <a:pt x="2792730" y="290513"/>
                        <a:pt x="2784158" y="301942"/>
                        <a:pt x="2785110" y="315277"/>
                      </a:cubicBezTo>
                      <a:cubicBezTo>
                        <a:pt x="2787015" y="327660"/>
                        <a:pt x="2796540" y="336233"/>
                        <a:pt x="2808923" y="336233"/>
                      </a:cubicBezTo>
                      <a:cubicBezTo>
                        <a:pt x="2809875" y="336233"/>
                        <a:pt x="2810828" y="336233"/>
                        <a:pt x="2811780" y="336233"/>
                      </a:cubicBezTo>
                      <a:cubicBezTo>
                        <a:pt x="2816543" y="335280"/>
                        <a:pt x="2821305" y="335280"/>
                        <a:pt x="2827020" y="334327"/>
                      </a:cubicBezTo>
                      <a:lnTo>
                        <a:pt x="2827020" y="530543"/>
                      </a:lnTo>
                      <a:cubicBezTo>
                        <a:pt x="2584133" y="538163"/>
                        <a:pt x="2393633" y="578168"/>
                        <a:pt x="2301240" y="610552"/>
                      </a:cubicBezTo>
                      <a:cubicBezTo>
                        <a:pt x="2243138" y="630555"/>
                        <a:pt x="2149793" y="676275"/>
                        <a:pt x="2050733" y="722947"/>
                      </a:cubicBezTo>
                      <a:cubicBezTo>
                        <a:pt x="1943100" y="774383"/>
                        <a:pt x="1831658" y="827722"/>
                        <a:pt x="1752600" y="856297"/>
                      </a:cubicBezTo>
                      <a:cubicBezTo>
                        <a:pt x="1602105" y="911543"/>
                        <a:pt x="866775" y="1038225"/>
                        <a:pt x="860107" y="1039177"/>
                      </a:cubicBezTo>
                      <a:cubicBezTo>
                        <a:pt x="855345" y="1040130"/>
                        <a:pt x="851535" y="1042035"/>
                        <a:pt x="847725" y="1044893"/>
                      </a:cubicBezTo>
                      <a:lnTo>
                        <a:pt x="774382" y="1100138"/>
                      </a:lnTo>
                      <a:cubicBezTo>
                        <a:pt x="774382" y="1100138"/>
                        <a:pt x="774382" y="1101090"/>
                        <a:pt x="773430" y="1101090"/>
                      </a:cubicBezTo>
                      <a:cubicBezTo>
                        <a:pt x="771525" y="1102043"/>
                        <a:pt x="770573" y="1103948"/>
                        <a:pt x="769620" y="1104900"/>
                      </a:cubicBezTo>
                      <a:cubicBezTo>
                        <a:pt x="768668" y="1106805"/>
                        <a:pt x="766763" y="1107758"/>
                        <a:pt x="765810" y="1109663"/>
                      </a:cubicBezTo>
                      <a:cubicBezTo>
                        <a:pt x="765810" y="1109663"/>
                        <a:pt x="764857" y="1110615"/>
                        <a:pt x="764857" y="1110615"/>
                      </a:cubicBezTo>
                      <a:lnTo>
                        <a:pt x="691515" y="1263015"/>
                      </a:lnTo>
                      <a:cubicBezTo>
                        <a:pt x="691515" y="1263015"/>
                        <a:pt x="691515" y="1263015"/>
                        <a:pt x="691515" y="1263968"/>
                      </a:cubicBezTo>
                      <a:cubicBezTo>
                        <a:pt x="690563" y="1265873"/>
                        <a:pt x="690563" y="1267777"/>
                        <a:pt x="690563" y="1269683"/>
                      </a:cubicBezTo>
                      <a:cubicBezTo>
                        <a:pt x="690563" y="1271588"/>
                        <a:pt x="689610" y="1273493"/>
                        <a:pt x="689610" y="1275398"/>
                      </a:cubicBezTo>
                      <a:cubicBezTo>
                        <a:pt x="689610" y="1275398"/>
                        <a:pt x="689610" y="1275398"/>
                        <a:pt x="689610" y="1276350"/>
                      </a:cubicBezTo>
                      <a:lnTo>
                        <a:pt x="689610" y="1497330"/>
                      </a:lnTo>
                      <a:cubicBezTo>
                        <a:pt x="689610" y="1504950"/>
                        <a:pt x="692468" y="1512570"/>
                        <a:pt x="698182" y="1518285"/>
                      </a:cubicBezTo>
                      <a:cubicBezTo>
                        <a:pt x="703898" y="1523048"/>
                        <a:pt x="710565" y="1525905"/>
                        <a:pt x="718185" y="1525905"/>
                      </a:cubicBezTo>
                      <a:cubicBezTo>
                        <a:pt x="718185" y="1525905"/>
                        <a:pt x="719138" y="1525905"/>
                        <a:pt x="719138" y="1525905"/>
                      </a:cubicBezTo>
                      <a:lnTo>
                        <a:pt x="878205" y="1519237"/>
                      </a:lnTo>
                      <a:cubicBezTo>
                        <a:pt x="894398" y="1518285"/>
                        <a:pt x="905828" y="1504950"/>
                        <a:pt x="905828" y="1489710"/>
                      </a:cubicBezTo>
                      <a:cubicBezTo>
                        <a:pt x="905828" y="1474470"/>
                        <a:pt x="891540" y="1461135"/>
                        <a:pt x="876300" y="1462087"/>
                      </a:cubicBezTo>
                      <a:lnTo>
                        <a:pt x="746760" y="1467802"/>
                      </a:lnTo>
                      <a:lnTo>
                        <a:pt x="746760" y="1304925"/>
                      </a:lnTo>
                      <a:lnTo>
                        <a:pt x="903923" y="1304925"/>
                      </a:lnTo>
                      <a:cubicBezTo>
                        <a:pt x="920115" y="1304925"/>
                        <a:pt x="932498" y="1292543"/>
                        <a:pt x="932498" y="1276350"/>
                      </a:cubicBezTo>
                      <a:cubicBezTo>
                        <a:pt x="932498" y="1260158"/>
                        <a:pt x="920115" y="1247775"/>
                        <a:pt x="903923" y="1247775"/>
                      </a:cubicBezTo>
                      <a:lnTo>
                        <a:pt x="763905" y="1247775"/>
                      </a:lnTo>
                      <a:lnTo>
                        <a:pt x="814388" y="1143000"/>
                      </a:lnTo>
                      <a:lnTo>
                        <a:pt x="876300" y="1096327"/>
                      </a:lnTo>
                      <a:cubicBezTo>
                        <a:pt x="956310" y="1082993"/>
                        <a:pt x="1623060" y="966788"/>
                        <a:pt x="1772603" y="911543"/>
                      </a:cubicBezTo>
                      <a:cubicBezTo>
                        <a:pt x="1854517" y="882015"/>
                        <a:pt x="1966913" y="827722"/>
                        <a:pt x="2075498" y="775335"/>
                      </a:cubicBezTo>
                      <a:cubicBezTo>
                        <a:pt x="2173605" y="728663"/>
                        <a:pt x="2265998" y="683895"/>
                        <a:pt x="2321243" y="664845"/>
                      </a:cubicBezTo>
                      <a:cubicBezTo>
                        <a:pt x="2409825" y="633413"/>
                        <a:pt x="2592705" y="596265"/>
                        <a:pt x="2827973" y="587693"/>
                      </a:cubicBezTo>
                      <a:lnTo>
                        <a:pt x="2827973" y="647700"/>
                      </a:lnTo>
                      <a:lnTo>
                        <a:pt x="2804160" y="646747"/>
                      </a:lnTo>
                      <a:cubicBezTo>
                        <a:pt x="2789873" y="646747"/>
                        <a:pt x="2776538" y="657225"/>
                        <a:pt x="2774633" y="671513"/>
                      </a:cubicBezTo>
                      <a:lnTo>
                        <a:pt x="2720340" y="1065848"/>
                      </a:lnTo>
                      <a:cubicBezTo>
                        <a:pt x="2719388" y="1074420"/>
                        <a:pt x="2721293" y="1082040"/>
                        <a:pt x="2727008" y="1088708"/>
                      </a:cubicBezTo>
                      <a:cubicBezTo>
                        <a:pt x="2732723" y="1094423"/>
                        <a:pt x="2740343" y="1098233"/>
                        <a:pt x="2748915" y="1098233"/>
                      </a:cubicBezTo>
                      <a:cubicBezTo>
                        <a:pt x="2748915" y="1098233"/>
                        <a:pt x="2748915" y="1098233"/>
                        <a:pt x="2748915" y="1098233"/>
                      </a:cubicBezTo>
                      <a:lnTo>
                        <a:pt x="2827973" y="1097280"/>
                      </a:lnTo>
                      <a:lnTo>
                        <a:pt x="2827973" y="1564958"/>
                      </a:lnTo>
                      <a:lnTo>
                        <a:pt x="1667828" y="1564958"/>
                      </a:lnTo>
                      <a:lnTo>
                        <a:pt x="1667828" y="1530668"/>
                      </a:lnTo>
                      <a:cubicBezTo>
                        <a:pt x="1667828" y="1530668"/>
                        <a:pt x="1667828" y="1530668"/>
                        <a:pt x="1667828" y="1530668"/>
                      </a:cubicBezTo>
                      <a:cubicBezTo>
                        <a:pt x="1666875" y="1302068"/>
                        <a:pt x="1465898" y="1101090"/>
                        <a:pt x="1237298" y="1101090"/>
                      </a:cubicBezTo>
                      <a:cubicBezTo>
                        <a:pt x="1042988" y="1101090"/>
                        <a:pt x="953453" y="1198245"/>
                        <a:pt x="949643" y="1203008"/>
                      </a:cubicBezTo>
                      <a:cubicBezTo>
                        <a:pt x="939165" y="1214438"/>
                        <a:pt x="940118" y="1232535"/>
                        <a:pt x="951548" y="1243013"/>
                      </a:cubicBezTo>
                      <a:cubicBezTo>
                        <a:pt x="962978" y="1253490"/>
                        <a:pt x="981075" y="1252538"/>
                        <a:pt x="991553" y="1241108"/>
                      </a:cubicBezTo>
                      <a:cubicBezTo>
                        <a:pt x="994410" y="1237298"/>
                        <a:pt x="1069658" y="1158240"/>
                        <a:pt x="1236345" y="1158240"/>
                      </a:cubicBezTo>
                      <a:cubicBezTo>
                        <a:pt x="1435418" y="1158240"/>
                        <a:pt x="1609725" y="1332548"/>
                        <a:pt x="1609725" y="1531620"/>
                      </a:cubicBezTo>
                      <a:lnTo>
                        <a:pt x="1609725" y="1591627"/>
                      </a:lnTo>
                      <a:cubicBezTo>
                        <a:pt x="1609725" y="1607820"/>
                        <a:pt x="1622108" y="1620202"/>
                        <a:pt x="1638300" y="1620202"/>
                      </a:cubicBezTo>
                      <a:lnTo>
                        <a:pt x="2823210" y="1620202"/>
                      </a:lnTo>
                      <a:lnTo>
                        <a:pt x="2823210" y="1648777"/>
                      </a:lnTo>
                      <a:lnTo>
                        <a:pt x="1651635" y="1648777"/>
                      </a:lnTo>
                      <a:cubicBezTo>
                        <a:pt x="1635442" y="1648777"/>
                        <a:pt x="1623060" y="1661160"/>
                        <a:pt x="1623060" y="1677352"/>
                      </a:cubicBezTo>
                      <a:cubicBezTo>
                        <a:pt x="1623060" y="1693545"/>
                        <a:pt x="1635442" y="1705927"/>
                        <a:pt x="1651635" y="1705927"/>
                      </a:cubicBezTo>
                      <a:lnTo>
                        <a:pt x="2823210" y="1705927"/>
                      </a:lnTo>
                      <a:lnTo>
                        <a:pt x="2823210" y="1810702"/>
                      </a:lnTo>
                      <a:lnTo>
                        <a:pt x="1382078" y="1810702"/>
                      </a:lnTo>
                      <a:cubicBezTo>
                        <a:pt x="1482090" y="1758315"/>
                        <a:pt x="1549718" y="1653540"/>
                        <a:pt x="1549718" y="1532573"/>
                      </a:cubicBezTo>
                      <a:cubicBezTo>
                        <a:pt x="1549718" y="1359218"/>
                        <a:pt x="1408748" y="1218248"/>
                        <a:pt x="1235393" y="1218248"/>
                      </a:cubicBezTo>
                      <a:cubicBezTo>
                        <a:pt x="1062038" y="1218248"/>
                        <a:pt x="921068" y="1359218"/>
                        <a:pt x="921068" y="1532573"/>
                      </a:cubicBezTo>
                      <a:cubicBezTo>
                        <a:pt x="921068" y="1652587"/>
                        <a:pt x="989648" y="1757362"/>
                        <a:pt x="1088708" y="1810702"/>
                      </a:cubicBezTo>
                      <a:lnTo>
                        <a:pt x="213360" y="1810702"/>
                      </a:lnTo>
                      <a:cubicBezTo>
                        <a:pt x="197168" y="1810702"/>
                        <a:pt x="184785" y="1823085"/>
                        <a:pt x="184785" y="1839277"/>
                      </a:cubicBezTo>
                      <a:cubicBezTo>
                        <a:pt x="184785" y="1855470"/>
                        <a:pt x="197168" y="1867852"/>
                        <a:pt x="213360" y="1867852"/>
                      </a:cubicBezTo>
                      <a:lnTo>
                        <a:pt x="2823210" y="1867852"/>
                      </a:lnTo>
                      <a:lnTo>
                        <a:pt x="2823210" y="1924050"/>
                      </a:lnTo>
                      <a:lnTo>
                        <a:pt x="78105" y="1924050"/>
                      </a:lnTo>
                      <a:close/>
                      <a:moveTo>
                        <a:pt x="1235393" y="1789748"/>
                      </a:moveTo>
                      <a:cubicBezTo>
                        <a:pt x="1093470" y="1789748"/>
                        <a:pt x="978218" y="1674495"/>
                        <a:pt x="978218" y="1532573"/>
                      </a:cubicBezTo>
                      <a:cubicBezTo>
                        <a:pt x="978218" y="1390650"/>
                        <a:pt x="1093470" y="1275398"/>
                        <a:pt x="1235393" y="1275398"/>
                      </a:cubicBezTo>
                      <a:cubicBezTo>
                        <a:pt x="1377315" y="1275398"/>
                        <a:pt x="1492568" y="1390650"/>
                        <a:pt x="1492568" y="1532573"/>
                      </a:cubicBezTo>
                      <a:cubicBezTo>
                        <a:pt x="1492568" y="1674495"/>
                        <a:pt x="1377315" y="1789748"/>
                        <a:pt x="1235393" y="178974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1" name="Freeform 437">
                  <a:extLst>
                    <a:ext uri="{FF2B5EF4-FFF2-40B4-BE49-F238E27FC236}">
                      <a16:creationId xmlns:a16="http://schemas.microsoft.com/office/drawing/2014/main" id="{B88C07B6-3FF5-FC44-68BE-1F3053347AAA}"/>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2" name="Freeform 438">
                  <a:extLst>
                    <a:ext uri="{FF2B5EF4-FFF2-40B4-BE49-F238E27FC236}">
                      <a16:creationId xmlns:a16="http://schemas.microsoft.com/office/drawing/2014/main" id="{C0705C78-4027-575E-EACB-5BAD9AEB50C2}"/>
                    </a:ext>
                  </a:extLst>
                </p:cNvPr>
                <p:cNvSpPr/>
                <p:nvPr/>
              </p:nvSpPr>
              <p:spPr>
                <a:xfrm>
                  <a:off x="4220527" y="2771775"/>
                  <a:ext cx="270509" cy="270509"/>
                </a:xfrm>
                <a:custGeom>
                  <a:avLst/>
                  <a:gdLst>
                    <a:gd name="connsiteX0" fmla="*/ 135255 w 270509"/>
                    <a:gd name="connsiteY0" fmla="*/ 0 h 270509"/>
                    <a:gd name="connsiteX1" fmla="*/ 0 w 270509"/>
                    <a:gd name="connsiteY1" fmla="*/ 135255 h 270509"/>
                    <a:gd name="connsiteX2" fmla="*/ 135255 w 270509"/>
                    <a:gd name="connsiteY2" fmla="*/ 270510 h 270509"/>
                    <a:gd name="connsiteX3" fmla="*/ 270510 w 270509"/>
                    <a:gd name="connsiteY3" fmla="*/ 135255 h 270509"/>
                    <a:gd name="connsiteX4" fmla="*/ 135255 w 270509"/>
                    <a:gd name="connsiteY4" fmla="*/ 0 h 270509"/>
                    <a:gd name="connsiteX5" fmla="*/ 135255 w 270509"/>
                    <a:gd name="connsiteY5" fmla="*/ 213360 h 270509"/>
                    <a:gd name="connsiteX6" fmla="*/ 57150 w 270509"/>
                    <a:gd name="connsiteY6" fmla="*/ 135255 h 270509"/>
                    <a:gd name="connsiteX7" fmla="*/ 135255 w 270509"/>
                    <a:gd name="connsiteY7" fmla="*/ 57150 h 270509"/>
                    <a:gd name="connsiteX8" fmla="*/ 213360 w 270509"/>
                    <a:gd name="connsiteY8" fmla="*/ 135255 h 270509"/>
                    <a:gd name="connsiteX9" fmla="*/ 135255 w 270509"/>
                    <a:gd name="connsiteY9" fmla="*/ 213360 h 27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0509" h="270509">
                      <a:moveTo>
                        <a:pt x="135255" y="0"/>
                      </a:moveTo>
                      <a:cubicBezTo>
                        <a:pt x="60960" y="0"/>
                        <a:pt x="0" y="60960"/>
                        <a:pt x="0" y="135255"/>
                      </a:cubicBezTo>
                      <a:cubicBezTo>
                        <a:pt x="0" y="209550"/>
                        <a:pt x="60960" y="270510"/>
                        <a:pt x="135255" y="270510"/>
                      </a:cubicBezTo>
                      <a:cubicBezTo>
                        <a:pt x="209550" y="270510"/>
                        <a:pt x="270510" y="209550"/>
                        <a:pt x="270510" y="135255"/>
                      </a:cubicBezTo>
                      <a:cubicBezTo>
                        <a:pt x="270510" y="60960"/>
                        <a:pt x="209550" y="0"/>
                        <a:pt x="135255" y="0"/>
                      </a:cubicBezTo>
                      <a:close/>
                      <a:moveTo>
                        <a:pt x="135255" y="213360"/>
                      </a:moveTo>
                      <a:cubicBezTo>
                        <a:pt x="92392" y="213360"/>
                        <a:pt x="57150" y="178118"/>
                        <a:pt x="57150" y="135255"/>
                      </a:cubicBezTo>
                      <a:cubicBezTo>
                        <a:pt x="57150" y="92393"/>
                        <a:pt x="92392" y="57150"/>
                        <a:pt x="135255" y="57150"/>
                      </a:cubicBezTo>
                      <a:cubicBezTo>
                        <a:pt x="178117" y="57150"/>
                        <a:pt x="213360" y="92393"/>
                        <a:pt x="213360" y="135255"/>
                      </a:cubicBezTo>
                      <a:cubicBezTo>
                        <a:pt x="213360" y="178118"/>
                        <a:pt x="178117" y="213360"/>
                        <a:pt x="135255" y="21336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3" name="Freeform 439">
                  <a:extLst>
                    <a:ext uri="{FF2B5EF4-FFF2-40B4-BE49-F238E27FC236}">
                      <a16:creationId xmlns:a16="http://schemas.microsoft.com/office/drawing/2014/main" id="{97D46AC8-7420-F977-64C9-7F1521220EB6}"/>
                    </a:ext>
                  </a:extLst>
                </p:cNvPr>
                <p:cNvSpPr/>
                <p:nvPr/>
              </p:nvSpPr>
              <p:spPr>
                <a:xfrm>
                  <a:off x="4910598" y="2019155"/>
                  <a:ext cx="909764" cy="444009"/>
                </a:xfrm>
                <a:custGeom>
                  <a:avLst/>
                  <a:gdLst>
                    <a:gd name="connsiteX0" fmla="*/ 28114 w 909764"/>
                    <a:gd name="connsiteY0" fmla="*/ 444010 h 444009"/>
                    <a:gd name="connsiteX1" fmla="*/ 807259 w 909764"/>
                    <a:gd name="connsiteY1" fmla="*/ 444010 h 444009"/>
                    <a:gd name="connsiteX2" fmla="*/ 834882 w 909764"/>
                    <a:gd name="connsiteY2" fmla="*/ 421150 h 444009"/>
                    <a:gd name="connsiteX3" fmla="*/ 909177 w 909764"/>
                    <a:gd name="connsiteY3" fmla="*/ 33482 h 444009"/>
                    <a:gd name="connsiteX4" fmla="*/ 902509 w 909764"/>
                    <a:gd name="connsiteY4" fmla="*/ 9670 h 444009"/>
                    <a:gd name="connsiteX5" fmla="*/ 879649 w 909764"/>
                    <a:gd name="connsiteY5" fmla="*/ 145 h 444009"/>
                    <a:gd name="connsiteX6" fmla="*/ 553894 w 909764"/>
                    <a:gd name="connsiteY6" fmla="*/ 56342 h 444009"/>
                    <a:gd name="connsiteX7" fmla="*/ 11921 w 909764"/>
                    <a:gd name="connsiteY7" fmla="*/ 392575 h 444009"/>
                    <a:gd name="connsiteX8" fmla="*/ 1444 w 909764"/>
                    <a:gd name="connsiteY8" fmla="*/ 424960 h 444009"/>
                    <a:gd name="connsiteX9" fmla="*/ 28114 w 909764"/>
                    <a:gd name="connsiteY9" fmla="*/ 444010 h 444009"/>
                    <a:gd name="connsiteX10" fmla="*/ 571992 w 909764"/>
                    <a:gd name="connsiteY10" fmla="*/ 109682 h 444009"/>
                    <a:gd name="connsiteX11" fmla="*/ 845359 w 909764"/>
                    <a:gd name="connsiteY11" fmla="*/ 59200 h 444009"/>
                    <a:gd name="connsiteX12" fmla="*/ 782494 w 909764"/>
                    <a:gd name="connsiteY12" fmla="*/ 386860 h 444009"/>
                    <a:gd name="connsiteX13" fmla="*/ 118601 w 909764"/>
                    <a:gd name="connsiteY13" fmla="*/ 386860 h 444009"/>
                    <a:gd name="connsiteX14" fmla="*/ 571992 w 909764"/>
                    <a:gd name="connsiteY14" fmla="*/ 109682 h 44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764" h="444009">
                      <a:moveTo>
                        <a:pt x="28114" y="444010"/>
                      </a:moveTo>
                      <a:lnTo>
                        <a:pt x="807259" y="444010"/>
                      </a:lnTo>
                      <a:cubicBezTo>
                        <a:pt x="820594" y="444010"/>
                        <a:pt x="832977" y="434485"/>
                        <a:pt x="834882" y="421150"/>
                      </a:cubicBezTo>
                      <a:lnTo>
                        <a:pt x="909177" y="33482"/>
                      </a:lnTo>
                      <a:cubicBezTo>
                        <a:pt x="911082" y="24910"/>
                        <a:pt x="908224" y="16337"/>
                        <a:pt x="902509" y="9670"/>
                      </a:cubicBezTo>
                      <a:cubicBezTo>
                        <a:pt x="896794" y="3002"/>
                        <a:pt x="888221" y="-808"/>
                        <a:pt x="879649" y="145"/>
                      </a:cubicBezTo>
                      <a:cubicBezTo>
                        <a:pt x="871077" y="1097"/>
                        <a:pt x="678671" y="13480"/>
                        <a:pt x="553894" y="56342"/>
                      </a:cubicBezTo>
                      <a:cubicBezTo>
                        <a:pt x="429117" y="100157"/>
                        <a:pt x="29067" y="381145"/>
                        <a:pt x="11921" y="392575"/>
                      </a:cubicBezTo>
                      <a:cubicBezTo>
                        <a:pt x="1444" y="400195"/>
                        <a:pt x="-2366" y="412577"/>
                        <a:pt x="1444" y="424960"/>
                      </a:cubicBezTo>
                      <a:cubicBezTo>
                        <a:pt x="4301" y="436390"/>
                        <a:pt x="15732" y="444010"/>
                        <a:pt x="28114" y="444010"/>
                      </a:cubicBezTo>
                      <a:close/>
                      <a:moveTo>
                        <a:pt x="571992" y="109682"/>
                      </a:moveTo>
                      <a:cubicBezTo>
                        <a:pt x="657717" y="79202"/>
                        <a:pt x="783446" y="64915"/>
                        <a:pt x="845359" y="59200"/>
                      </a:cubicBezTo>
                      <a:lnTo>
                        <a:pt x="782494" y="386860"/>
                      </a:lnTo>
                      <a:lnTo>
                        <a:pt x="118601" y="386860"/>
                      </a:lnTo>
                      <a:cubicBezTo>
                        <a:pt x="243379" y="302087"/>
                        <a:pt x="486267" y="140162"/>
                        <a:pt x="571992" y="10968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4" name="Freeform 441">
                  <a:extLst>
                    <a:ext uri="{FF2B5EF4-FFF2-40B4-BE49-F238E27FC236}">
                      <a16:creationId xmlns:a16="http://schemas.microsoft.com/office/drawing/2014/main" id="{9D0C89C8-9F02-8E72-CC3F-BB0D09E5AFD4}"/>
                    </a:ext>
                  </a:extLst>
                </p:cNvPr>
                <p:cNvSpPr/>
                <p:nvPr/>
              </p:nvSpPr>
              <p:spPr>
                <a:xfrm>
                  <a:off x="5683922" y="1675850"/>
                  <a:ext cx="157356" cy="71034"/>
                </a:xfrm>
                <a:custGeom>
                  <a:avLst/>
                  <a:gdLst>
                    <a:gd name="connsiteX0" fmla="*/ 597 w 157356"/>
                    <a:gd name="connsiteY0" fmla="*/ 52937 h 71034"/>
                    <a:gd name="connsiteX1" fmla="*/ 23457 w 157356"/>
                    <a:gd name="connsiteY1" fmla="*/ 71035 h 71034"/>
                    <a:gd name="connsiteX2" fmla="*/ 29172 w 157356"/>
                    <a:gd name="connsiteY2" fmla="*/ 70082 h 71034"/>
                    <a:gd name="connsiteX3" fmla="*/ 137757 w 157356"/>
                    <a:gd name="connsiteY3" fmla="*/ 47222 h 71034"/>
                    <a:gd name="connsiteX4" fmla="*/ 156807 w 157356"/>
                    <a:gd name="connsiteY4" fmla="*/ 19600 h 71034"/>
                    <a:gd name="connsiteX5" fmla="*/ 129185 w 157356"/>
                    <a:gd name="connsiteY5" fmla="*/ 550 h 71034"/>
                    <a:gd name="connsiteX6" fmla="*/ 18695 w 157356"/>
                    <a:gd name="connsiteY6" fmla="*/ 23410 h 71034"/>
                    <a:gd name="connsiteX7" fmla="*/ 597 w 157356"/>
                    <a:gd name="connsiteY7" fmla="*/ 52937 h 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56" h="71034">
                      <a:moveTo>
                        <a:pt x="597" y="52937"/>
                      </a:moveTo>
                      <a:cubicBezTo>
                        <a:pt x="3455" y="64367"/>
                        <a:pt x="12980" y="71035"/>
                        <a:pt x="23457" y="71035"/>
                      </a:cubicBezTo>
                      <a:cubicBezTo>
                        <a:pt x="25362" y="71035"/>
                        <a:pt x="27267" y="71035"/>
                        <a:pt x="29172" y="70082"/>
                      </a:cubicBezTo>
                      <a:cubicBezTo>
                        <a:pt x="65367" y="61510"/>
                        <a:pt x="101562" y="53890"/>
                        <a:pt x="137757" y="47222"/>
                      </a:cubicBezTo>
                      <a:cubicBezTo>
                        <a:pt x="151092" y="45317"/>
                        <a:pt x="159665" y="32935"/>
                        <a:pt x="156807" y="19600"/>
                      </a:cubicBezTo>
                      <a:cubicBezTo>
                        <a:pt x="154902" y="6265"/>
                        <a:pt x="142520" y="-2308"/>
                        <a:pt x="129185" y="550"/>
                      </a:cubicBezTo>
                      <a:cubicBezTo>
                        <a:pt x="92990" y="7217"/>
                        <a:pt x="55842" y="14837"/>
                        <a:pt x="18695" y="23410"/>
                      </a:cubicBezTo>
                      <a:cubicBezTo>
                        <a:pt x="5360" y="28172"/>
                        <a:pt x="-2260" y="40555"/>
                        <a:pt x="597" y="5293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5" name="Freeform 442">
                  <a:extLst>
                    <a:ext uri="{FF2B5EF4-FFF2-40B4-BE49-F238E27FC236}">
                      <a16:creationId xmlns:a16="http://schemas.microsoft.com/office/drawing/2014/main" id="{50AEF7DE-241E-95A1-AD35-BDD020BFFAAA}"/>
                    </a:ext>
                  </a:extLst>
                </p:cNvPr>
                <p:cNvSpPr/>
                <p:nvPr/>
              </p:nvSpPr>
              <p:spPr>
                <a:xfrm>
                  <a:off x="5258986" y="1795822"/>
                  <a:ext cx="151805" cy="87269"/>
                </a:xfrm>
                <a:custGeom>
                  <a:avLst/>
                  <a:gdLst>
                    <a:gd name="connsiteX0" fmla="*/ 119782 w 151805"/>
                    <a:gd name="connsiteY0" fmla="*/ 1544 h 87269"/>
                    <a:gd name="connsiteX1" fmla="*/ 15007 w 151805"/>
                    <a:gd name="connsiteY1" fmla="*/ 41549 h 87269"/>
                    <a:gd name="connsiteX2" fmla="*/ 1671 w 151805"/>
                    <a:gd name="connsiteY2" fmla="*/ 72030 h 87269"/>
                    <a:gd name="connsiteX3" fmla="*/ 23579 w 151805"/>
                    <a:gd name="connsiteY3" fmla="*/ 87269 h 87269"/>
                    <a:gd name="connsiteX4" fmla="*/ 32151 w 151805"/>
                    <a:gd name="connsiteY4" fmla="*/ 85365 h 87269"/>
                    <a:gd name="connsiteX5" fmla="*/ 135974 w 151805"/>
                    <a:gd name="connsiteY5" fmla="*/ 46312 h 87269"/>
                    <a:gd name="connsiteX6" fmla="*/ 150261 w 151805"/>
                    <a:gd name="connsiteY6" fmla="*/ 15832 h 87269"/>
                    <a:gd name="connsiteX7" fmla="*/ 119782 w 151805"/>
                    <a:gd name="connsiteY7" fmla="*/ 1544 h 87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805" h="87269">
                      <a:moveTo>
                        <a:pt x="119782" y="1544"/>
                      </a:moveTo>
                      <a:cubicBezTo>
                        <a:pt x="84539" y="13927"/>
                        <a:pt x="49296" y="27262"/>
                        <a:pt x="15007" y="41549"/>
                      </a:cubicBezTo>
                      <a:cubicBezTo>
                        <a:pt x="2624" y="46312"/>
                        <a:pt x="-3091" y="60599"/>
                        <a:pt x="1671" y="72030"/>
                      </a:cubicBezTo>
                      <a:cubicBezTo>
                        <a:pt x="5482" y="81555"/>
                        <a:pt x="14054" y="87269"/>
                        <a:pt x="23579" y="87269"/>
                      </a:cubicBezTo>
                      <a:cubicBezTo>
                        <a:pt x="26436" y="87269"/>
                        <a:pt x="29294" y="86317"/>
                        <a:pt x="32151" y="85365"/>
                      </a:cubicBezTo>
                      <a:cubicBezTo>
                        <a:pt x="66442" y="72030"/>
                        <a:pt x="101684" y="58694"/>
                        <a:pt x="135974" y="46312"/>
                      </a:cubicBezTo>
                      <a:cubicBezTo>
                        <a:pt x="148357" y="41549"/>
                        <a:pt x="155024" y="28215"/>
                        <a:pt x="150261" y="15832"/>
                      </a:cubicBezTo>
                      <a:cubicBezTo>
                        <a:pt x="146451" y="3449"/>
                        <a:pt x="132164" y="-3218"/>
                        <a:pt x="119782" y="154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6" name="Freeform 443">
                  <a:extLst>
                    <a:ext uri="{FF2B5EF4-FFF2-40B4-BE49-F238E27FC236}">
                      <a16:creationId xmlns:a16="http://schemas.microsoft.com/office/drawing/2014/main" id="{5D864363-5669-C975-5F54-5E2CA9414ADD}"/>
                    </a:ext>
                  </a:extLst>
                </p:cNvPr>
                <p:cNvSpPr/>
                <p:nvPr/>
              </p:nvSpPr>
              <p:spPr>
                <a:xfrm>
                  <a:off x="5052675" y="1878010"/>
                  <a:ext cx="150198" cy="91759"/>
                </a:xfrm>
                <a:custGeom>
                  <a:avLst/>
                  <a:gdLst>
                    <a:gd name="connsiteX0" fmla="*/ 2242 w 150198"/>
                    <a:gd name="connsiteY0" fmla="*/ 77472 h 91759"/>
                    <a:gd name="connsiteX1" fmla="*/ 24149 w 150198"/>
                    <a:gd name="connsiteY1" fmla="*/ 91759 h 91759"/>
                    <a:gd name="connsiteX2" fmla="*/ 33674 w 150198"/>
                    <a:gd name="connsiteY2" fmla="*/ 89854 h 91759"/>
                    <a:gd name="connsiteX3" fmla="*/ 135592 w 150198"/>
                    <a:gd name="connsiteY3" fmla="*/ 46039 h 91759"/>
                    <a:gd name="connsiteX4" fmla="*/ 147974 w 150198"/>
                    <a:gd name="connsiteY4" fmla="*/ 14607 h 91759"/>
                    <a:gd name="connsiteX5" fmla="*/ 116542 w 150198"/>
                    <a:gd name="connsiteY5" fmla="*/ 2224 h 91759"/>
                    <a:gd name="connsiteX6" fmla="*/ 13672 w 150198"/>
                    <a:gd name="connsiteY6" fmla="*/ 46992 h 91759"/>
                    <a:gd name="connsiteX7" fmla="*/ 2242 w 150198"/>
                    <a:gd name="connsiteY7" fmla="*/ 77472 h 9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198" h="91759">
                      <a:moveTo>
                        <a:pt x="2242" y="77472"/>
                      </a:moveTo>
                      <a:cubicBezTo>
                        <a:pt x="6052" y="86044"/>
                        <a:pt x="14624" y="91759"/>
                        <a:pt x="24149" y="91759"/>
                      </a:cubicBezTo>
                      <a:cubicBezTo>
                        <a:pt x="27007" y="91759"/>
                        <a:pt x="30817" y="90807"/>
                        <a:pt x="33674" y="89854"/>
                      </a:cubicBezTo>
                      <a:cubicBezTo>
                        <a:pt x="67964" y="74614"/>
                        <a:pt x="102255" y="60327"/>
                        <a:pt x="135592" y="46039"/>
                      </a:cubicBezTo>
                      <a:cubicBezTo>
                        <a:pt x="147974" y="41277"/>
                        <a:pt x="153690" y="26989"/>
                        <a:pt x="147974" y="14607"/>
                      </a:cubicBezTo>
                      <a:cubicBezTo>
                        <a:pt x="143212" y="2224"/>
                        <a:pt x="128924" y="-3491"/>
                        <a:pt x="116542" y="2224"/>
                      </a:cubicBezTo>
                      <a:cubicBezTo>
                        <a:pt x="82252" y="16512"/>
                        <a:pt x="47962" y="31752"/>
                        <a:pt x="13672" y="46992"/>
                      </a:cubicBezTo>
                      <a:cubicBezTo>
                        <a:pt x="2242" y="50802"/>
                        <a:pt x="-3473" y="65089"/>
                        <a:pt x="2242" y="7747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7" name="Freeform 444">
                  <a:extLst>
                    <a:ext uri="{FF2B5EF4-FFF2-40B4-BE49-F238E27FC236}">
                      <a16:creationId xmlns:a16="http://schemas.microsoft.com/office/drawing/2014/main" id="{D9B45C9E-87B3-CE15-D63D-A34CC797C42A}"/>
                    </a:ext>
                  </a:extLst>
                </p:cNvPr>
                <p:cNvSpPr/>
                <p:nvPr/>
              </p:nvSpPr>
              <p:spPr>
                <a:xfrm>
                  <a:off x="5469137" y="1727801"/>
                  <a:ext cx="154455" cy="79090"/>
                </a:xfrm>
                <a:custGeom>
                  <a:avLst/>
                  <a:gdLst>
                    <a:gd name="connsiteX0" fmla="*/ 123942 w 154455"/>
                    <a:gd name="connsiteY0" fmla="*/ 986 h 79090"/>
                    <a:gd name="connsiteX1" fmla="*/ 16310 w 154455"/>
                    <a:gd name="connsiteY1" fmla="*/ 33371 h 79090"/>
                    <a:gd name="connsiteX2" fmla="*/ 1070 w 154455"/>
                    <a:gd name="connsiteY2" fmla="*/ 62898 h 79090"/>
                    <a:gd name="connsiteX3" fmla="*/ 23930 w 154455"/>
                    <a:gd name="connsiteY3" fmla="*/ 79091 h 79090"/>
                    <a:gd name="connsiteX4" fmla="*/ 31550 w 154455"/>
                    <a:gd name="connsiteY4" fmla="*/ 78138 h 79090"/>
                    <a:gd name="connsiteX5" fmla="*/ 137277 w 154455"/>
                    <a:gd name="connsiteY5" fmla="*/ 46706 h 79090"/>
                    <a:gd name="connsiteX6" fmla="*/ 153470 w 154455"/>
                    <a:gd name="connsiteY6" fmla="*/ 17178 h 79090"/>
                    <a:gd name="connsiteX7" fmla="*/ 123942 w 154455"/>
                    <a:gd name="connsiteY7" fmla="*/ 986 h 7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455" h="79090">
                      <a:moveTo>
                        <a:pt x="123942" y="986"/>
                      </a:moveTo>
                      <a:cubicBezTo>
                        <a:pt x="87747" y="11463"/>
                        <a:pt x="51552" y="21941"/>
                        <a:pt x="16310" y="33371"/>
                      </a:cubicBezTo>
                      <a:cubicBezTo>
                        <a:pt x="3927" y="37181"/>
                        <a:pt x="-2740" y="50516"/>
                        <a:pt x="1070" y="62898"/>
                      </a:cubicBezTo>
                      <a:cubicBezTo>
                        <a:pt x="3927" y="73376"/>
                        <a:pt x="13452" y="79091"/>
                        <a:pt x="23930" y="79091"/>
                      </a:cubicBezTo>
                      <a:cubicBezTo>
                        <a:pt x="26787" y="79091"/>
                        <a:pt x="28692" y="79091"/>
                        <a:pt x="31550" y="78138"/>
                      </a:cubicBezTo>
                      <a:cubicBezTo>
                        <a:pt x="66792" y="66708"/>
                        <a:pt x="102035" y="56231"/>
                        <a:pt x="137277" y="46706"/>
                      </a:cubicBezTo>
                      <a:cubicBezTo>
                        <a:pt x="149660" y="42896"/>
                        <a:pt x="157280" y="30513"/>
                        <a:pt x="153470" y="17178"/>
                      </a:cubicBezTo>
                      <a:cubicBezTo>
                        <a:pt x="149660" y="4796"/>
                        <a:pt x="136325" y="-2824"/>
                        <a:pt x="123942" y="98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8" name="Freeform 445">
                  <a:extLst>
                    <a:ext uri="{FF2B5EF4-FFF2-40B4-BE49-F238E27FC236}">
                      <a16:creationId xmlns:a16="http://schemas.microsoft.com/office/drawing/2014/main" id="{F143CF80-1EC0-8F66-2200-AFFA6DA41CDE}"/>
                    </a:ext>
                  </a:extLst>
                </p:cNvPr>
                <p:cNvSpPr/>
                <p:nvPr/>
              </p:nvSpPr>
              <p:spPr>
                <a:xfrm>
                  <a:off x="4193593" y="2135241"/>
                  <a:ext cx="157690" cy="64080"/>
                </a:xfrm>
                <a:custGeom>
                  <a:avLst/>
                  <a:gdLst>
                    <a:gd name="connsiteX0" fmla="*/ 130757 w 157690"/>
                    <a:gd name="connsiteY0" fmla="*/ 263 h 64080"/>
                    <a:gd name="connsiteX1" fmla="*/ 20267 w 157690"/>
                    <a:gd name="connsiteY1" fmla="*/ 16456 h 64080"/>
                    <a:gd name="connsiteX2" fmla="*/ 264 w 157690"/>
                    <a:gd name="connsiteY2" fmla="*/ 43126 h 64080"/>
                    <a:gd name="connsiteX3" fmla="*/ 24077 w 157690"/>
                    <a:gd name="connsiteY3" fmla="*/ 64081 h 64080"/>
                    <a:gd name="connsiteX4" fmla="*/ 26934 w 157690"/>
                    <a:gd name="connsiteY4" fmla="*/ 64081 h 64080"/>
                    <a:gd name="connsiteX5" fmla="*/ 137424 w 157690"/>
                    <a:gd name="connsiteY5" fmla="*/ 47888 h 64080"/>
                    <a:gd name="connsiteX6" fmla="*/ 157427 w 157690"/>
                    <a:gd name="connsiteY6" fmla="*/ 21218 h 64080"/>
                    <a:gd name="connsiteX7" fmla="*/ 130757 w 157690"/>
                    <a:gd name="connsiteY7" fmla="*/ 263 h 6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690" h="64080">
                      <a:moveTo>
                        <a:pt x="130757" y="263"/>
                      </a:moveTo>
                      <a:cubicBezTo>
                        <a:pt x="94562" y="5979"/>
                        <a:pt x="58367" y="10741"/>
                        <a:pt x="20267" y="16456"/>
                      </a:cubicBezTo>
                      <a:cubicBezTo>
                        <a:pt x="6932" y="18361"/>
                        <a:pt x="-1641" y="29791"/>
                        <a:pt x="264" y="43126"/>
                      </a:cubicBezTo>
                      <a:cubicBezTo>
                        <a:pt x="2169" y="55508"/>
                        <a:pt x="11694" y="64081"/>
                        <a:pt x="24077" y="64081"/>
                      </a:cubicBezTo>
                      <a:cubicBezTo>
                        <a:pt x="25029" y="64081"/>
                        <a:pt x="25982" y="64081"/>
                        <a:pt x="26934" y="64081"/>
                      </a:cubicBezTo>
                      <a:cubicBezTo>
                        <a:pt x="64082" y="59318"/>
                        <a:pt x="101229" y="53604"/>
                        <a:pt x="137424" y="47888"/>
                      </a:cubicBezTo>
                      <a:cubicBezTo>
                        <a:pt x="150759" y="45983"/>
                        <a:pt x="159332" y="33601"/>
                        <a:pt x="157427" y="21218"/>
                      </a:cubicBezTo>
                      <a:cubicBezTo>
                        <a:pt x="156474" y="6931"/>
                        <a:pt x="144092" y="-1642"/>
                        <a:pt x="130757" y="26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9" name="Freeform 446">
                  <a:extLst>
                    <a:ext uri="{FF2B5EF4-FFF2-40B4-BE49-F238E27FC236}">
                      <a16:creationId xmlns:a16="http://schemas.microsoft.com/office/drawing/2014/main" id="{CEBAEA5A-69EA-87DE-8C07-42DFCAB82DDF}"/>
                    </a:ext>
                  </a:extLst>
                </p:cNvPr>
                <p:cNvSpPr/>
                <p:nvPr/>
              </p:nvSpPr>
              <p:spPr>
                <a:xfrm>
                  <a:off x="4415240" y="2097140"/>
                  <a:ext cx="158001" cy="67891"/>
                </a:xfrm>
                <a:custGeom>
                  <a:avLst/>
                  <a:gdLst>
                    <a:gd name="connsiteX0" fmla="*/ 129137 w 158001"/>
                    <a:gd name="connsiteY0" fmla="*/ 264 h 67891"/>
                    <a:gd name="connsiteX1" fmla="*/ 19600 w 158001"/>
                    <a:gd name="connsiteY1" fmla="*/ 20267 h 67891"/>
                    <a:gd name="connsiteX2" fmla="*/ 550 w 158001"/>
                    <a:gd name="connsiteY2" fmla="*/ 47889 h 67891"/>
                    <a:gd name="connsiteX3" fmla="*/ 24362 w 158001"/>
                    <a:gd name="connsiteY3" fmla="*/ 67892 h 67891"/>
                    <a:gd name="connsiteX4" fmla="*/ 28172 w 158001"/>
                    <a:gd name="connsiteY4" fmla="*/ 67892 h 67891"/>
                    <a:gd name="connsiteX5" fmla="*/ 138662 w 158001"/>
                    <a:gd name="connsiteY5" fmla="*/ 47889 h 67891"/>
                    <a:gd name="connsiteX6" fmla="*/ 157712 w 158001"/>
                    <a:gd name="connsiteY6" fmla="*/ 20267 h 67891"/>
                    <a:gd name="connsiteX7" fmla="*/ 129137 w 158001"/>
                    <a:gd name="connsiteY7" fmla="*/ 264 h 6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01" h="67891">
                      <a:moveTo>
                        <a:pt x="129137" y="264"/>
                      </a:moveTo>
                      <a:cubicBezTo>
                        <a:pt x="93894" y="6932"/>
                        <a:pt x="57700" y="13599"/>
                        <a:pt x="19600" y="20267"/>
                      </a:cubicBezTo>
                      <a:cubicBezTo>
                        <a:pt x="6264" y="22172"/>
                        <a:pt x="-2308" y="34554"/>
                        <a:pt x="550" y="47889"/>
                      </a:cubicBezTo>
                      <a:cubicBezTo>
                        <a:pt x="2455" y="59319"/>
                        <a:pt x="12932" y="67892"/>
                        <a:pt x="24362" y="67892"/>
                      </a:cubicBezTo>
                      <a:cubicBezTo>
                        <a:pt x="25314" y="67892"/>
                        <a:pt x="27219" y="67892"/>
                        <a:pt x="28172" y="67892"/>
                      </a:cubicBezTo>
                      <a:cubicBezTo>
                        <a:pt x="66272" y="61224"/>
                        <a:pt x="103419" y="54557"/>
                        <a:pt x="138662" y="47889"/>
                      </a:cubicBezTo>
                      <a:cubicBezTo>
                        <a:pt x="151997" y="45032"/>
                        <a:pt x="159617" y="32649"/>
                        <a:pt x="157712" y="20267"/>
                      </a:cubicBezTo>
                      <a:cubicBezTo>
                        <a:pt x="153902" y="6932"/>
                        <a:pt x="141519" y="-1641"/>
                        <a:pt x="129137" y="26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0" name="Freeform 447">
                  <a:extLst>
                    <a:ext uri="{FF2B5EF4-FFF2-40B4-BE49-F238E27FC236}">
                      <a16:creationId xmlns:a16="http://schemas.microsoft.com/office/drawing/2014/main" id="{43C44033-C01A-57A4-720F-324F8AF54511}"/>
                    </a:ext>
                  </a:extLst>
                </p:cNvPr>
                <p:cNvSpPr/>
                <p:nvPr/>
              </p:nvSpPr>
              <p:spPr>
                <a:xfrm>
                  <a:off x="4634313" y="2046883"/>
                  <a:ext cx="155842" cy="74333"/>
                </a:xfrm>
                <a:custGeom>
                  <a:avLst/>
                  <a:gdLst>
                    <a:gd name="connsiteX0" fmla="*/ 125329 w 155842"/>
                    <a:gd name="connsiteY0" fmla="*/ 991 h 74333"/>
                    <a:gd name="connsiteX1" fmla="*/ 18649 w 155842"/>
                    <a:gd name="connsiteY1" fmla="*/ 27661 h 74333"/>
                    <a:gd name="connsiteX2" fmla="*/ 552 w 155842"/>
                    <a:gd name="connsiteY2" fmla="*/ 56236 h 74333"/>
                    <a:gd name="connsiteX3" fmla="*/ 23412 w 155842"/>
                    <a:gd name="connsiteY3" fmla="*/ 74334 h 74333"/>
                    <a:gd name="connsiteX4" fmla="*/ 29127 w 155842"/>
                    <a:gd name="connsiteY4" fmla="*/ 73381 h 74333"/>
                    <a:gd name="connsiteX5" fmla="*/ 138664 w 155842"/>
                    <a:gd name="connsiteY5" fmla="*/ 45759 h 74333"/>
                    <a:gd name="connsiteX6" fmla="*/ 154857 w 155842"/>
                    <a:gd name="connsiteY6" fmla="*/ 16231 h 74333"/>
                    <a:gd name="connsiteX7" fmla="*/ 125329 w 155842"/>
                    <a:gd name="connsiteY7" fmla="*/ 991 h 7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842" h="74333">
                      <a:moveTo>
                        <a:pt x="125329" y="991"/>
                      </a:moveTo>
                      <a:cubicBezTo>
                        <a:pt x="92944" y="10516"/>
                        <a:pt x="56749" y="19089"/>
                        <a:pt x="18649" y="27661"/>
                      </a:cubicBezTo>
                      <a:cubicBezTo>
                        <a:pt x="6267" y="30519"/>
                        <a:pt x="-2306" y="43854"/>
                        <a:pt x="552" y="56236"/>
                      </a:cubicBezTo>
                      <a:cubicBezTo>
                        <a:pt x="3409" y="67666"/>
                        <a:pt x="12934" y="74334"/>
                        <a:pt x="23412" y="74334"/>
                      </a:cubicBezTo>
                      <a:cubicBezTo>
                        <a:pt x="25317" y="74334"/>
                        <a:pt x="27222" y="74334"/>
                        <a:pt x="29127" y="73381"/>
                      </a:cubicBezTo>
                      <a:cubicBezTo>
                        <a:pt x="68179" y="64809"/>
                        <a:pt x="105327" y="55284"/>
                        <a:pt x="138664" y="45759"/>
                      </a:cubicBezTo>
                      <a:cubicBezTo>
                        <a:pt x="151047" y="41949"/>
                        <a:pt x="158667" y="28614"/>
                        <a:pt x="154857" y="16231"/>
                      </a:cubicBezTo>
                      <a:cubicBezTo>
                        <a:pt x="151047" y="4801"/>
                        <a:pt x="137712" y="-2819"/>
                        <a:pt x="125329" y="99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1" name="Freeform 448">
                  <a:extLst>
                    <a:ext uri="{FF2B5EF4-FFF2-40B4-BE49-F238E27FC236}">
                      <a16:creationId xmlns:a16="http://schemas.microsoft.com/office/drawing/2014/main" id="{59BA3AA5-070B-0E30-0CD2-CEFC498B9970}"/>
                    </a:ext>
                  </a:extLst>
                </p:cNvPr>
                <p:cNvSpPr/>
                <p:nvPr/>
              </p:nvSpPr>
              <p:spPr>
                <a:xfrm>
                  <a:off x="4848575" y="1967370"/>
                  <a:ext cx="149686" cy="92886"/>
                </a:xfrm>
                <a:custGeom>
                  <a:avLst/>
                  <a:gdLst>
                    <a:gd name="connsiteX0" fmla="*/ 1555 w 149686"/>
                    <a:gd name="connsiteY0" fmla="*/ 77647 h 92886"/>
                    <a:gd name="connsiteX1" fmla="*/ 23462 w 149686"/>
                    <a:gd name="connsiteY1" fmla="*/ 92887 h 92886"/>
                    <a:gd name="connsiteX2" fmla="*/ 32035 w 149686"/>
                    <a:gd name="connsiteY2" fmla="*/ 90982 h 92886"/>
                    <a:gd name="connsiteX3" fmla="*/ 89185 w 149686"/>
                    <a:gd name="connsiteY3" fmla="*/ 67169 h 92886"/>
                    <a:gd name="connsiteX4" fmla="*/ 135857 w 149686"/>
                    <a:gd name="connsiteY4" fmla="*/ 45262 h 92886"/>
                    <a:gd name="connsiteX5" fmla="*/ 147287 w 149686"/>
                    <a:gd name="connsiteY5" fmla="*/ 13829 h 92886"/>
                    <a:gd name="connsiteX6" fmla="*/ 115855 w 149686"/>
                    <a:gd name="connsiteY6" fmla="*/ 2399 h 92886"/>
                    <a:gd name="connsiteX7" fmla="*/ 69182 w 149686"/>
                    <a:gd name="connsiteY7" fmla="*/ 24307 h 92886"/>
                    <a:gd name="connsiteX8" fmla="*/ 14890 w 149686"/>
                    <a:gd name="connsiteY8" fmla="*/ 47167 h 92886"/>
                    <a:gd name="connsiteX9" fmla="*/ 1555 w 149686"/>
                    <a:gd name="connsiteY9" fmla="*/ 77647 h 9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686" h="92886">
                      <a:moveTo>
                        <a:pt x="1555" y="77647"/>
                      </a:moveTo>
                      <a:cubicBezTo>
                        <a:pt x="5365" y="87172"/>
                        <a:pt x="13937" y="92887"/>
                        <a:pt x="23462" y="92887"/>
                      </a:cubicBezTo>
                      <a:cubicBezTo>
                        <a:pt x="26320" y="92887"/>
                        <a:pt x="29177" y="91934"/>
                        <a:pt x="32035" y="90982"/>
                      </a:cubicBezTo>
                      <a:cubicBezTo>
                        <a:pt x="52990" y="83362"/>
                        <a:pt x="72040" y="74789"/>
                        <a:pt x="89185" y="67169"/>
                      </a:cubicBezTo>
                      <a:lnTo>
                        <a:pt x="135857" y="45262"/>
                      </a:lnTo>
                      <a:cubicBezTo>
                        <a:pt x="148240" y="39547"/>
                        <a:pt x="153002" y="25259"/>
                        <a:pt x="147287" y="13829"/>
                      </a:cubicBezTo>
                      <a:cubicBezTo>
                        <a:pt x="141572" y="1447"/>
                        <a:pt x="127285" y="-3316"/>
                        <a:pt x="115855" y="2399"/>
                      </a:cubicBezTo>
                      <a:lnTo>
                        <a:pt x="69182" y="24307"/>
                      </a:lnTo>
                      <a:cubicBezTo>
                        <a:pt x="52990" y="31927"/>
                        <a:pt x="34892" y="39547"/>
                        <a:pt x="14890" y="47167"/>
                      </a:cubicBezTo>
                      <a:cubicBezTo>
                        <a:pt x="3460" y="50977"/>
                        <a:pt x="-3208" y="65264"/>
                        <a:pt x="1555" y="7764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2" name="Freeform 449">
                  <a:extLst>
                    <a:ext uri="{FF2B5EF4-FFF2-40B4-BE49-F238E27FC236}">
                      <a16:creationId xmlns:a16="http://schemas.microsoft.com/office/drawing/2014/main" id="{07765B64-9A71-B7BA-A668-9934F89D42F0}"/>
                    </a:ext>
                  </a:extLst>
                </p:cNvPr>
                <p:cNvSpPr/>
                <p:nvPr/>
              </p:nvSpPr>
              <p:spPr>
                <a:xfrm>
                  <a:off x="3749926" y="2190507"/>
                  <a:ext cx="158423" cy="58345"/>
                </a:xfrm>
                <a:custGeom>
                  <a:avLst/>
                  <a:gdLst>
                    <a:gd name="connsiteX0" fmla="*/ 66 w 158423"/>
                    <a:gd name="connsiteY0" fmla="*/ 36438 h 58345"/>
                    <a:gd name="connsiteX1" fmla="*/ 23878 w 158423"/>
                    <a:gd name="connsiteY1" fmla="*/ 58345 h 58345"/>
                    <a:gd name="connsiteX2" fmla="*/ 25783 w 158423"/>
                    <a:gd name="connsiteY2" fmla="*/ 58345 h 58345"/>
                    <a:gd name="connsiteX3" fmla="*/ 137226 w 158423"/>
                    <a:gd name="connsiteY3" fmla="*/ 46915 h 58345"/>
                    <a:gd name="connsiteX4" fmla="*/ 158181 w 158423"/>
                    <a:gd name="connsiteY4" fmla="*/ 21198 h 58345"/>
                    <a:gd name="connsiteX5" fmla="*/ 132463 w 158423"/>
                    <a:gd name="connsiteY5" fmla="*/ 243 h 58345"/>
                    <a:gd name="connsiteX6" fmla="*/ 21021 w 158423"/>
                    <a:gd name="connsiteY6" fmla="*/ 11673 h 58345"/>
                    <a:gd name="connsiteX7" fmla="*/ 66 w 158423"/>
                    <a:gd name="connsiteY7" fmla="*/ 36438 h 5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423" h="58345">
                      <a:moveTo>
                        <a:pt x="66" y="36438"/>
                      </a:moveTo>
                      <a:cubicBezTo>
                        <a:pt x="1018" y="48820"/>
                        <a:pt x="11496" y="58345"/>
                        <a:pt x="23878" y="58345"/>
                      </a:cubicBezTo>
                      <a:cubicBezTo>
                        <a:pt x="24831" y="58345"/>
                        <a:pt x="25783" y="58345"/>
                        <a:pt x="25783" y="58345"/>
                      </a:cubicBezTo>
                      <a:cubicBezTo>
                        <a:pt x="62931" y="54535"/>
                        <a:pt x="100078" y="50725"/>
                        <a:pt x="137226" y="46915"/>
                      </a:cubicBezTo>
                      <a:cubicBezTo>
                        <a:pt x="150561" y="45963"/>
                        <a:pt x="160086" y="33580"/>
                        <a:pt x="158181" y="21198"/>
                      </a:cubicBezTo>
                      <a:cubicBezTo>
                        <a:pt x="157228" y="7863"/>
                        <a:pt x="144846" y="-1662"/>
                        <a:pt x="132463" y="243"/>
                      </a:cubicBezTo>
                      <a:cubicBezTo>
                        <a:pt x="95316" y="4053"/>
                        <a:pt x="58168" y="7863"/>
                        <a:pt x="21021" y="11673"/>
                      </a:cubicBezTo>
                      <a:cubicBezTo>
                        <a:pt x="8638" y="11673"/>
                        <a:pt x="-887" y="24055"/>
                        <a:pt x="66" y="3643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3" name="Freeform 450">
                  <a:extLst>
                    <a:ext uri="{FF2B5EF4-FFF2-40B4-BE49-F238E27FC236}">
                      <a16:creationId xmlns:a16="http://schemas.microsoft.com/office/drawing/2014/main" id="{5310FEB1-21AC-89C0-AB6E-59507C0A7FB9}"/>
                    </a:ext>
                  </a:extLst>
                </p:cNvPr>
                <p:cNvSpPr/>
                <p:nvPr/>
              </p:nvSpPr>
              <p:spPr>
                <a:xfrm>
                  <a:off x="3971859" y="2164789"/>
                  <a:ext cx="159205" cy="61202"/>
                </a:xfrm>
                <a:custGeom>
                  <a:avLst/>
                  <a:gdLst>
                    <a:gd name="connsiteX0" fmla="*/ 66 w 159205"/>
                    <a:gd name="connsiteY0" fmla="*/ 40248 h 61202"/>
                    <a:gd name="connsiteX1" fmla="*/ 23878 w 159205"/>
                    <a:gd name="connsiteY1" fmla="*/ 61203 h 61202"/>
                    <a:gd name="connsiteX2" fmla="*/ 26736 w 159205"/>
                    <a:gd name="connsiteY2" fmla="*/ 61203 h 61202"/>
                    <a:gd name="connsiteX3" fmla="*/ 138178 w 159205"/>
                    <a:gd name="connsiteY3" fmla="*/ 47868 h 61202"/>
                    <a:gd name="connsiteX4" fmla="*/ 159133 w 159205"/>
                    <a:gd name="connsiteY4" fmla="*/ 21198 h 61202"/>
                    <a:gd name="connsiteX5" fmla="*/ 132463 w 159205"/>
                    <a:gd name="connsiteY5" fmla="*/ 243 h 61202"/>
                    <a:gd name="connsiteX6" fmla="*/ 21973 w 159205"/>
                    <a:gd name="connsiteY6" fmla="*/ 13578 h 61202"/>
                    <a:gd name="connsiteX7" fmla="*/ 66 w 159205"/>
                    <a:gd name="connsiteY7" fmla="*/ 40248 h 61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205" h="61202">
                      <a:moveTo>
                        <a:pt x="66" y="40248"/>
                      </a:moveTo>
                      <a:cubicBezTo>
                        <a:pt x="1018" y="52630"/>
                        <a:pt x="11496" y="61203"/>
                        <a:pt x="23878" y="61203"/>
                      </a:cubicBezTo>
                      <a:cubicBezTo>
                        <a:pt x="24831" y="61203"/>
                        <a:pt x="25783" y="61203"/>
                        <a:pt x="26736" y="61203"/>
                      </a:cubicBezTo>
                      <a:cubicBezTo>
                        <a:pt x="63883" y="57393"/>
                        <a:pt x="101031" y="52630"/>
                        <a:pt x="138178" y="47868"/>
                      </a:cubicBezTo>
                      <a:cubicBezTo>
                        <a:pt x="151513" y="45963"/>
                        <a:pt x="160086" y="34533"/>
                        <a:pt x="159133" y="21198"/>
                      </a:cubicBezTo>
                      <a:cubicBezTo>
                        <a:pt x="157228" y="7863"/>
                        <a:pt x="145798" y="-1662"/>
                        <a:pt x="132463" y="243"/>
                      </a:cubicBezTo>
                      <a:cubicBezTo>
                        <a:pt x="96268" y="5005"/>
                        <a:pt x="59121" y="8815"/>
                        <a:pt x="21973" y="13578"/>
                      </a:cubicBezTo>
                      <a:cubicBezTo>
                        <a:pt x="8638" y="15483"/>
                        <a:pt x="-887" y="26913"/>
                        <a:pt x="66" y="4024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4" name="Freeform 451">
                  <a:extLst>
                    <a:ext uri="{FF2B5EF4-FFF2-40B4-BE49-F238E27FC236}">
                      <a16:creationId xmlns:a16="http://schemas.microsoft.com/office/drawing/2014/main" id="{74DA5813-E9C1-33E5-9F4B-F5186CAAFB36}"/>
                    </a:ext>
                  </a:extLst>
                </p:cNvPr>
                <p:cNvSpPr/>
                <p:nvPr/>
              </p:nvSpPr>
              <p:spPr>
                <a:xfrm>
                  <a:off x="3527041" y="2211639"/>
                  <a:ext cx="159198" cy="57215"/>
                </a:xfrm>
                <a:custGeom>
                  <a:avLst/>
                  <a:gdLst>
                    <a:gd name="connsiteX0" fmla="*/ 23878 w 159198"/>
                    <a:gd name="connsiteY0" fmla="*/ 57216 h 57215"/>
                    <a:gd name="connsiteX1" fmla="*/ 25783 w 159198"/>
                    <a:gd name="connsiteY1" fmla="*/ 57216 h 57215"/>
                    <a:gd name="connsiteX2" fmla="*/ 137226 w 159198"/>
                    <a:gd name="connsiteY2" fmla="*/ 47691 h 57215"/>
                    <a:gd name="connsiteX3" fmla="*/ 159133 w 159198"/>
                    <a:gd name="connsiteY3" fmla="*/ 21973 h 57215"/>
                    <a:gd name="connsiteX4" fmla="*/ 133416 w 159198"/>
                    <a:gd name="connsiteY4" fmla="*/ 66 h 57215"/>
                    <a:gd name="connsiteX5" fmla="*/ 21973 w 159198"/>
                    <a:gd name="connsiteY5" fmla="*/ 9591 h 57215"/>
                    <a:gd name="connsiteX6" fmla="*/ 66 w 159198"/>
                    <a:gd name="connsiteY6" fmla="*/ 35308 h 57215"/>
                    <a:gd name="connsiteX7" fmla="*/ 23878 w 159198"/>
                    <a:gd name="connsiteY7" fmla="*/ 57216 h 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98" h="57215">
                      <a:moveTo>
                        <a:pt x="23878" y="57216"/>
                      </a:moveTo>
                      <a:cubicBezTo>
                        <a:pt x="24831" y="57216"/>
                        <a:pt x="24831" y="57216"/>
                        <a:pt x="25783" y="57216"/>
                      </a:cubicBezTo>
                      <a:cubicBezTo>
                        <a:pt x="62931" y="54358"/>
                        <a:pt x="100078" y="51501"/>
                        <a:pt x="137226" y="47691"/>
                      </a:cubicBezTo>
                      <a:cubicBezTo>
                        <a:pt x="150561" y="46738"/>
                        <a:pt x="160086" y="35308"/>
                        <a:pt x="159133" y="21973"/>
                      </a:cubicBezTo>
                      <a:cubicBezTo>
                        <a:pt x="158181" y="8638"/>
                        <a:pt x="146751" y="-887"/>
                        <a:pt x="133416" y="66"/>
                      </a:cubicBezTo>
                      <a:cubicBezTo>
                        <a:pt x="96268" y="2923"/>
                        <a:pt x="59121" y="6733"/>
                        <a:pt x="21973" y="9591"/>
                      </a:cubicBezTo>
                      <a:cubicBezTo>
                        <a:pt x="8638" y="10543"/>
                        <a:pt x="-887" y="21973"/>
                        <a:pt x="66" y="35308"/>
                      </a:cubicBezTo>
                      <a:cubicBezTo>
                        <a:pt x="1018" y="47691"/>
                        <a:pt x="11496" y="57216"/>
                        <a:pt x="23878" y="5721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5" name="Freeform 452">
                  <a:extLst>
                    <a:ext uri="{FF2B5EF4-FFF2-40B4-BE49-F238E27FC236}">
                      <a16:creationId xmlns:a16="http://schemas.microsoft.com/office/drawing/2014/main" id="{F23374F3-E908-3685-E75A-271A682ECE96}"/>
                    </a:ext>
                  </a:extLst>
                </p:cNvPr>
                <p:cNvSpPr/>
                <p:nvPr/>
              </p:nvSpPr>
              <p:spPr>
                <a:xfrm>
                  <a:off x="3304156" y="2228625"/>
                  <a:ext cx="159198" cy="56421"/>
                </a:xfrm>
                <a:custGeom>
                  <a:avLst/>
                  <a:gdLst>
                    <a:gd name="connsiteX0" fmla="*/ 23878 w 159198"/>
                    <a:gd name="connsiteY0" fmla="*/ 56422 h 56421"/>
                    <a:gd name="connsiteX1" fmla="*/ 25783 w 159198"/>
                    <a:gd name="connsiteY1" fmla="*/ 56422 h 56421"/>
                    <a:gd name="connsiteX2" fmla="*/ 137226 w 159198"/>
                    <a:gd name="connsiteY2" fmla="*/ 47849 h 56421"/>
                    <a:gd name="connsiteX3" fmla="*/ 159133 w 159198"/>
                    <a:gd name="connsiteY3" fmla="*/ 22132 h 56421"/>
                    <a:gd name="connsiteX4" fmla="*/ 133416 w 159198"/>
                    <a:gd name="connsiteY4" fmla="*/ 224 h 56421"/>
                    <a:gd name="connsiteX5" fmla="*/ 21973 w 159198"/>
                    <a:gd name="connsiteY5" fmla="*/ 7844 h 56421"/>
                    <a:gd name="connsiteX6" fmla="*/ 66 w 159198"/>
                    <a:gd name="connsiteY6" fmla="*/ 33562 h 56421"/>
                    <a:gd name="connsiteX7" fmla="*/ 23878 w 159198"/>
                    <a:gd name="connsiteY7" fmla="*/ 56422 h 5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198" h="56421">
                      <a:moveTo>
                        <a:pt x="23878" y="56422"/>
                      </a:moveTo>
                      <a:cubicBezTo>
                        <a:pt x="24831" y="56422"/>
                        <a:pt x="24831" y="56422"/>
                        <a:pt x="25783" y="56422"/>
                      </a:cubicBezTo>
                      <a:cubicBezTo>
                        <a:pt x="61978" y="53564"/>
                        <a:pt x="100078" y="50707"/>
                        <a:pt x="137226" y="47849"/>
                      </a:cubicBezTo>
                      <a:cubicBezTo>
                        <a:pt x="150561" y="46897"/>
                        <a:pt x="160086" y="35467"/>
                        <a:pt x="159133" y="22132"/>
                      </a:cubicBezTo>
                      <a:cubicBezTo>
                        <a:pt x="158181" y="8797"/>
                        <a:pt x="146751" y="-1681"/>
                        <a:pt x="133416" y="224"/>
                      </a:cubicBezTo>
                      <a:cubicBezTo>
                        <a:pt x="96268" y="3082"/>
                        <a:pt x="58168" y="5939"/>
                        <a:pt x="21973" y="7844"/>
                      </a:cubicBezTo>
                      <a:cubicBezTo>
                        <a:pt x="8638" y="8797"/>
                        <a:pt x="-887" y="20227"/>
                        <a:pt x="66" y="33562"/>
                      </a:cubicBezTo>
                      <a:cubicBezTo>
                        <a:pt x="1018" y="46897"/>
                        <a:pt x="11496" y="56422"/>
                        <a:pt x="23878" y="5642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6" name="Freeform 453">
                  <a:extLst>
                    <a:ext uri="{FF2B5EF4-FFF2-40B4-BE49-F238E27FC236}">
                      <a16:creationId xmlns:a16="http://schemas.microsoft.com/office/drawing/2014/main" id="{3D684626-B363-9A82-B245-05D4D544AFD1}"/>
                    </a:ext>
                  </a:extLst>
                </p:cNvPr>
                <p:cNvSpPr/>
                <p:nvPr/>
              </p:nvSpPr>
              <p:spPr>
                <a:xfrm>
                  <a:off x="3594669" y="2411729"/>
                  <a:ext cx="97220" cy="50482"/>
                </a:xfrm>
                <a:custGeom>
                  <a:avLst/>
                  <a:gdLst>
                    <a:gd name="connsiteX0" fmla="*/ 71503 w 97220"/>
                    <a:gd name="connsiteY0" fmla="*/ 0 h 50482"/>
                    <a:gd name="connsiteX1" fmla="*/ 21973 w 97220"/>
                    <a:gd name="connsiteY1" fmla="*/ 2858 h 50482"/>
                    <a:gd name="connsiteX2" fmla="*/ 66 w 97220"/>
                    <a:gd name="connsiteY2" fmla="*/ 27623 h 50482"/>
                    <a:gd name="connsiteX3" fmla="*/ 23878 w 97220"/>
                    <a:gd name="connsiteY3" fmla="*/ 50483 h 50482"/>
                    <a:gd name="connsiteX4" fmla="*/ 25783 w 97220"/>
                    <a:gd name="connsiteY4" fmla="*/ 50483 h 50482"/>
                    <a:gd name="connsiteX5" fmla="*/ 74361 w 97220"/>
                    <a:gd name="connsiteY5" fmla="*/ 47625 h 50482"/>
                    <a:gd name="connsiteX6" fmla="*/ 97221 w 97220"/>
                    <a:gd name="connsiteY6" fmla="*/ 22860 h 50482"/>
                    <a:gd name="connsiteX7" fmla="*/ 71503 w 97220"/>
                    <a:gd name="connsiteY7" fmla="*/ 0 h 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20" h="50482">
                      <a:moveTo>
                        <a:pt x="71503" y="0"/>
                      </a:moveTo>
                      <a:lnTo>
                        <a:pt x="21973" y="2858"/>
                      </a:lnTo>
                      <a:cubicBezTo>
                        <a:pt x="8638" y="3810"/>
                        <a:pt x="-887" y="15240"/>
                        <a:pt x="66" y="27623"/>
                      </a:cubicBezTo>
                      <a:cubicBezTo>
                        <a:pt x="1018" y="40005"/>
                        <a:pt x="11496" y="50483"/>
                        <a:pt x="23878" y="50483"/>
                      </a:cubicBezTo>
                      <a:cubicBezTo>
                        <a:pt x="23878" y="50483"/>
                        <a:pt x="24831" y="50483"/>
                        <a:pt x="25783" y="50483"/>
                      </a:cubicBezTo>
                      <a:lnTo>
                        <a:pt x="74361" y="47625"/>
                      </a:lnTo>
                      <a:cubicBezTo>
                        <a:pt x="87696" y="46673"/>
                        <a:pt x="97221" y="35242"/>
                        <a:pt x="97221" y="22860"/>
                      </a:cubicBezTo>
                      <a:cubicBezTo>
                        <a:pt x="96268" y="9525"/>
                        <a:pt x="84838" y="0"/>
                        <a:pt x="71503"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7" name="Freeform 454">
                  <a:extLst>
                    <a:ext uri="{FF2B5EF4-FFF2-40B4-BE49-F238E27FC236}">
                      <a16:creationId xmlns:a16="http://schemas.microsoft.com/office/drawing/2014/main" id="{3D4BA71E-E28C-328B-9886-4E05D5E8E438}"/>
                    </a:ext>
                  </a:extLst>
                </p:cNvPr>
                <p:cNvSpPr/>
                <p:nvPr/>
              </p:nvSpPr>
              <p:spPr>
                <a:xfrm>
                  <a:off x="3365116" y="2422141"/>
                  <a:ext cx="162056" cy="53405"/>
                </a:xfrm>
                <a:custGeom>
                  <a:avLst/>
                  <a:gdLst>
                    <a:gd name="connsiteX0" fmla="*/ 23878 w 162056"/>
                    <a:gd name="connsiteY0" fmla="*/ 53406 h 53405"/>
                    <a:gd name="connsiteX1" fmla="*/ 24831 w 162056"/>
                    <a:gd name="connsiteY1" fmla="*/ 53406 h 53405"/>
                    <a:gd name="connsiteX2" fmla="*/ 140083 w 162056"/>
                    <a:gd name="connsiteY2" fmla="*/ 46738 h 53405"/>
                    <a:gd name="connsiteX3" fmla="*/ 161991 w 162056"/>
                    <a:gd name="connsiteY3" fmla="*/ 21973 h 53405"/>
                    <a:gd name="connsiteX4" fmla="*/ 137226 w 162056"/>
                    <a:gd name="connsiteY4" fmla="*/ 66 h 53405"/>
                    <a:gd name="connsiteX5" fmla="*/ 21973 w 162056"/>
                    <a:gd name="connsiteY5" fmla="*/ 6733 h 53405"/>
                    <a:gd name="connsiteX6" fmla="*/ 66 w 162056"/>
                    <a:gd name="connsiteY6" fmla="*/ 31498 h 53405"/>
                    <a:gd name="connsiteX7" fmla="*/ 23878 w 162056"/>
                    <a:gd name="connsiteY7" fmla="*/ 53406 h 5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3405">
                      <a:moveTo>
                        <a:pt x="23878" y="53406"/>
                      </a:moveTo>
                      <a:cubicBezTo>
                        <a:pt x="23878" y="53406"/>
                        <a:pt x="24831" y="53406"/>
                        <a:pt x="24831" y="53406"/>
                      </a:cubicBezTo>
                      <a:lnTo>
                        <a:pt x="140083" y="46738"/>
                      </a:lnTo>
                      <a:cubicBezTo>
                        <a:pt x="153418" y="45786"/>
                        <a:pt x="162943" y="34356"/>
                        <a:pt x="161991" y="21973"/>
                      </a:cubicBezTo>
                      <a:cubicBezTo>
                        <a:pt x="161038" y="8638"/>
                        <a:pt x="149608" y="-887"/>
                        <a:pt x="137226" y="66"/>
                      </a:cubicBezTo>
                      <a:lnTo>
                        <a:pt x="21973" y="6733"/>
                      </a:lnTo>
                      <a:cubicBezTo>
                        <a:pt x="8638" y="7686"/>
                        <a:pt x="-887" y="19116"/>
                        <a:pt x="66" y="31498"/>
                      </a:cubicBezTo>
                      <a:cubicBezTo>
                        <a:pt x="1018" y="43881"/>
                        <a:pt x="11496" y="53406"/>
                        <a:pt x="23878" y="5340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8" name="Freeform 455">
                  <a:extLst>
                    <a:ext uri="{FF2B5EF4-FFF2-40B4-BE49-F238E27FC236}">
                      <a16:creationId xmlns:a16="http://schemas.microsoft.com/office/drawing/2014/main" id="{A376E0FA-F000-99D8-40EE-B1458E9D4489}"/>
                    </a:ext>
                  </a:extLst>
                </p:cNvPr>
                <p:cNvSpPr/>
                <p:nvPr/>
              </p:nvSpPr>
              <p:spPr>
                <a:xfrm>
                  <a:off x="3365182" y="2619319"/>
                  <a:ext cx="162877" cy="54348"/>
                </a:xfrm>
                <a:custGeom>
                  <a:avLst/>
                  <a:gdLst>
                    <a:gd name="connsiteX0" fmla="*/ 138113 w 162877"/>
                    <a:gd name="connsiteY0" fmla="*/ 56 h 54348"/>
                    <a:gd name="connsiteX1" fmla="*/ 22860 w 162877"/>
                    <a:gd name="connsiteY1" fmla="*/ 6723 h 54348"/>
                    <a:gd name="connsiteX2" fmla="*/ 0 w 162877"/>
                    <a:gd name="connsiteY2" fmla="*/ 31488 h 54348"/>
                    <a:gd name="connsiteX3" fmla="*/ 23813 w 162877"/>
                    <a:gd name="connsiteY3" fmla="*/ 54348 h 54348"/>
                    <a:gd name="connsiteX4" fmla="*/ 24765 w 162877"/>
                    <a:gd name="connsiteY4" fmla="*/ 54348 h 54348"/>
                    <a:gd name="connsiteX5" fmla="*/ 140017 w 162877"/>
                    <a:gd name="connsiteY5" fmla="*/ 47681 h 54348"/>
                    <a:gd name="connsiteX6" fmla="*/ 162877 w 162877"/>
                    <a:gd name="connsiteY6" fmla="*/ 22916 h 54348"/>
                    <a:gd name="connsiteX7" fmla="*/ 138113 w 162877"/>
                    <a:gd name="connsiteY7" fmla="*/ 56 h 5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77" h="54348">
                      <a:moveTo>
                        <a:pt x="138113" y="56"/>
                      </a:moveTo>
                      <a:lnTo>
                        <a:pt x="22860" y="6723"/>
                      </a:lnTo>
                      <a:cubicBezTo>
                        <a:pt x="9525" y="7676"/>
                        <a:pt x="0" y="19106"/>
                        <a:pt x="0" y="31488"/>
                      </a:cubicBezTo>
                      <a:cubicBezTo>
                        <a:pt x="952" y="43871"/>
                        <a:pt x="11430" y="54348"/>
                        <a:pt x="23813" y="54348"/>
                      </a:cubicBezTo>
                      <a:cubicBezTo>
                        <a:pt x="23813" y="54348"/>
                        <a:pt x="24765" y="54348"/>
                        <a:pt x="24765" y="54348"/>
                      </a:cubicBezTo>
                      <a:lnTo>
                        <a:pt x="140017" y="47681"/>
                      </a:lnTo>
                      <a:cubicBezTo>
                        <a:pt x="153352" y="46728"/>
                        <a:pt x="162877" y="35298"/>
                        <a:pt x="162877" y="22916"/>
                      </a:cubicBezTo>
                      <a:cubicBezTo>
                        <a:pt x="162877" y="10533"/>
                        <a:pt x="150495" y="-897"/>
                        <a:pt x="138113" y="5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9" name="Freeform 456">
                  <a:extLst>
                    <a:ext uri="{FF2B5EF4-FFF2-40B4-BE49-F238E27FC236}">
                      <a16:creationId xmlns:a16="http://schemas.microsoft.com/office/drawing/2014/main" id="{A91DBC0F-3D4F-4607-D75A-FC7F568BF7D3}"/>
                    </a:ext>
                  </a:extLst>
                </p:cNvPr>
                <p:cNvSpPr/>
                <p:nvPr/>
              </p:nvSpPr>
              <p:spPr>
                <a:xfrm>
                  <a:off x="3365182" y="2816542"/>
                  <a:ext cx="162877" cy="53339"/>
                </a:xfrm>
                <a:custGeom>
                  <a:avLst/>
                  <a:gdLst>
                    <a:gd name="connsiteX0" fmla="*/ 138113 w 162877"/>
                    <a:gd name="connsiteY0" fmla="*/ 0 h 53339"/>
                    <a:gd name="connsiteX1" fmla="*/ 22860 w 162877"/>
                    <a:gd name="connsiteY1" fmla="*/ 5715 h 53339"/>
                    <a:gd name="connsiteX2" fmla="*/ 0 w 162877"/>
                    <a:gd name="connsiteY2" fmla="*/ 30480 h 53339"/>
                    <a:gd name="connsiteX3" fmla="*/ 23813 w 162877"/>
                    <a:gd name="connsiteY3" fmla="*/ 53340 h 53339"/>
                    <a:gd name="connsiteX4" fmla="*/ 24765 w 162877"/>
                    <a:gd name="connsiteY4" fmla="*/ 53340 h 53339"/>
                    <a:gd name="connsiteX5" fmla="*/ 140017 w 162877"/>
                    <a:gd name="connsiteY5" fmla="*/ 47625 h 53339"/>
                    <a:gd name="connsiteX6" fmla="*/ 162877 w 162877"/>
                    <a:gd name="connsiteY6" fmla="*/ 22860 h 53339"/>
                    <a:gd name="connsiteX7" fmla="*/ 138113 w 162877"/>
                    <a:gd name="connsiteY7" fmla="*/ 0 h 5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877" h="53339">
                      <a:moveTo>
                        <a:pt x="138113" y="0"/>
                      </a:moveTo>
                      <a:lnTo>
                        <a:pt x="22860" y="5715"/>
                      </a:lnTo>
                      <a:cubicBezTo>
                        <a:pt x="9525" y="6667"/>
                        <a:pt x="0" y="18097"/>
                        <a:pt x="0" y="30480"/>
                      </a:cubicBezTo>
                      <a:cubicBezTo>
                        <a:pt x="952" y="42863"/>
                        <a:pt x="11430" y="53340"/>
                        <a:pt x="23813" y="53340"/>
                      </a:cubicBezTo>
                      <a:cubicBezTo>
                        <a:pt x="23813" y="53340"/>
                        <a:pt x="24765" y="53340"/>
                        <a:pt x="24765" y="53340"/>
                      </a:cubicBezTo>
                      <a:lnTo>
                        <a:pt x="140017" y="47625"/>
                      </a:lnTo>
                      <a:cubicBezTo>
                        <a:pt x="153352" y="46672"/>
                        <a:pt x="162877" y="36195"/>
                        <a:pt x="162877" y="22860"/>
                      </a:cubicBezTo>
                      <a:cubicBezTo>
                        <a:pt x="161925" y="9525"/>
                        <a:pt x="150495" y="0"/>
                        <a:pt x="138113"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0" name="Freeform 457">
                  <a:extLst>
                    <a:ext uri="{FF2B5EF4-FFF2-40B4-BE49-F238E27FC236}">
                      <a16:creationId xmlns:a16="http://schemas.microsoft.com/office/drawing/2014/main" id="{F3264123-D9E1-6311-9B87-E3D867CD22BA}"/>
                    </a:ext>
                  </a:extLst>
                </p:cNvPr>
                <p:cNvSpPr/>
                <p:nvPr/>
              </p:nvSpPr>
              <p:spPr>
                <a:xfrm>
                  <a:off x="3596574" y="2019234"/>
                  <a:ext cx="162056" cy="57215"/>
                </a:xfrm>
                <a:custGeom>
                  <a:avLst/>
                  <a:gdLst>
                    <a:gd name="connsiteX0" fmla="*/ 22926 w 162056"/>
                    <a:gd name="connsiteY0" fmla="*/ 57216 h 57215"/>
                    <a:gd name="connsiteX1" fmla="*/ 24831 w 162056"/>
                    <a:gd name="connsiteY1" fmla="*/ 57216 h 57215"/>
                    <a:gd name="connsiteX2" fmla="*/ 140083 w 162056"/>
                    <a:gd name="connsiteY2" fmla="*/ 47691 h 57215"/>
                    <a:gd name="connsiteX3" fmla="*/ 161991 w 162056"/>
                    <a:gd name="connsiteY3" fmla="*/ 21973 h 57215"/>
                    <a:gd name="connsiteX4" fmla="*/ 136273 w 162056"/>
                    <a:gd name="connsiteY4" fmla="*/ 66 h 57215"/>
                    <a:gd name="connsiteX5" fmla="*/ 21973 w 162056"/>
                    <a:gd name="connsiteY5" fmla="*/ 9591 h 57215"/>
                    <a:gd name="connsiteX6" fmla="*/ 66 w 162056"/>
                    <a:gd name="connsiteY6" fmla="*/ 35308 h 57215"/>
                    <a:gd name="connsiteX7" fmla="*/ 22926 w 162056"/>
                    <a:gd name="connsiteY7" fmla="*/ 57216 h 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7215">
                      <a:moveTo>
                        <a:pt x="22926" y="57216"/>
                      </a:moveTo>
                      <a:cubicBezTo>
                        <a:pt x="23878" y="57216"/>
                        <a:pt x="23878" y="57216"/>
                        <a:pt x="24831" y="57216"/>
                      </a:cubicBezTo>
                      <a:cubicBezTo>
                        <a:pt x="62931" y="54358"/>
                        <a:pt x="101031" y="50548"/>
                        <a:pt x="140083" y="47691"/>
                      </a:cubicBezTo>
                      <a:cubicBezTo>
                        <a:pt x="153418" y="46738"/>
                        <a:pt x="162943" y="35308"/>
                        <a:pt x="161991" y="21973"/>
                      </a:cubicBezTo>
                      <a:cubicBezTo>
                        <a:pt x="161038" y="8638"/>
                        <a:pt x="149608" y="-887"/>
                        <a:pt x="136273" y="66"/>
                      </a:cubicBezTo>
                      <a:cubicBezTo>
                        <a:pt x="98173" y="3876"/>
                        <a:pt x="60073" y="6733"/>
                        <a:pt x="21973" y="9591"/>
                      </a:cubicBezTo>
                      <a:cubicBezTo>
                        <a:pt x="8638" y="10543"/>
                        <a:pt x="-887" y="21973"/>
                        <a:pt x="66" y="35308"/>
                      </a:cubicBezTo>
                      <a:cubicBezTo>
                        <a:pt x="66" y="47691"/>
                        <a:pt x="10543" y="57216"/>
                        <a:pt x="22926" y="5721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1" name="Freeform 458">
                  <a:extLst>
                    <a:ext uri="{FF2B5EF4-FFF2-40B4-BE49-F238E27FC236}">
                      <a16:creationId xmlns:a16="http://schemas.microsoft.com/office/drawing/2014/main" id="{E1486AC2-0637-10AB-4B70-E2AA607AC273}"/>
                    </a:ext>
                  </a:extLst>
                </p:cNvPr>
                <p:cNvSpPr/>
                <p:nvPr/>
              </p:nvSpPr>
              <p:spPr>
                <a:xfrm>
                  <a:off x="4508583" y="1882111"/>
                  <a:ext cx="158700" cy="76228"/>
                </a:xfrm>
                <a:custGeom>
                  <a:avLst/>
                  <a:gdLst>
                    <a:gd name="connsiteX0" fmla="*/ 129139 w 158700"/>
                    <a:gd name="connsiteY0" fmla="*/ 981 h 76228"/>
                    <a:gd name="connsiteX1" fmla="*/ 18649 w 158700"/>
                    <a:gd name="connsiteY1" fmla="*/ 28603 h 76228"/>
                    <a:gd name="connsiteX2" fmla="*/ 552 w 158700"/>
                    <a:gd name="connsiteY2" fmla="*/ 57178 h 76228"/>
                    <a:gd name="connsiteX3" fmla="*/ 23412 w 158700"/>
                    <a:gd name="connsiteY3" fmla="*/ 76228 h 76228"/>
                    <a:gd name="connsiteX4" fmla="*/ 28174 w 158700"/>
                    <a:gd name="connsiteY4" fmla="*/ 75276 h 76228"/>
                    <a:gd name="connsiteX5" fmla="*/ 141522 w 158700"/>
                    <a:gd name="connsiteY5" fmla="*/ 47653 h 76228"/>
                    <a:gd name="connsiteX6" fmla="*/ 157714 w 158700"/>
                    <a:gd name="connsiteY6" fmla="*/ 18126 h 76228"/>
                    <a:gd name="connsiteX7" fmla="*/ 129139 w 158700"/>
                    <a:gd name="connsiteY7" fmla="*/ 981 h 76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700" h="76228">
                      <a:moveTo>
                        <a:pt x="129139" y="981"/>
                      </a:moveTo>
                      <a:cubicBezTo>
                        <a:pt x="94849" y="10506"/>
                        <a:pt x="57702" y="19078"/>
                        <a:pt x="18649" y="28603"/>
                      </a:cubicBezTo>
                      <a:cubicBezTo>
                        <a:pt x="6267" y="31461"/>
                        <a:pt x="-2306" y="43843"/>
                        <a:pt x="552" y="57178"/>
                      </a:cubicBezTo>
                      <a:cubicBezTo>
                        <a:pt x="3409" y="68608"/>
                        <a:pt x="12934" y="76228"/>
                        <a:pt x="23412" y="76228"/>
                      </a:cubicBezTo>
                      <a:cubicBezTo>
                        <a:pt x="25317" y="76228"/>
                        <a:pt x="27222" y="76228"/>
                        <a:pt x="28174" y="75276"/>
                      </a:cubicBezTo>
                      <a:cubicBezTo>
                        <a:pt x="68179" y="66703"/>
                        <a:pt x="106279" y="57178"/>
                        <a:pt x="141522" y="47653"/>
                      </a:cubicBezTo>
                      <a:cubicBezTo>
                        <a:pt x="153904" y="43843"/>
                        <a:pt x="161524" y="31461"/>
                        <a:pt x="157714" y="18126"/>
                      </a:cubicBezTo>
                      <a:cubicBezTo>
                        <a:pt x="153904" y="4791"/>
                        <a:pt x="141522" y="-2829"/>
                        <a:pt x="129139" y="98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2" name="Freeform 459">
                  <a:extLst>
                    <a:ext uri="{FF2B5EF4-FFF2-40B4-BE49-F238E27FC236}">
                      <a16:creationId xmlns:a16="http://schemas.microsoft.com/office/drawing/2014/main" id="{7348A0A4-97FC-D3D3-4343-615309F09762}"/>
                    </a:ext>
                  </a:extLst>
                </p:cNvPr>
                <p:cNvSpPr/>
                <p:nvPr/>
              </p:nvSpPr>
              <p:spPr>
                <a:xfrm>
                  <a:off x="4729523" y="1801613"/>
                  <a:ext cx="153486" cy="92909"/>
                </a:xfrm>
                <a:custGeom>
                  <a:avLst/>
                  <a:gdLst>
                    <a:gd name="connsiteX0" fmla="*/ 119654 w 153486"/>
                    <a:gd name="connsiteY0" fmla="*/ 2422 h 92909"/>
                    <a:gd name="connsiteX1" fmla="*/ 73934 w 153486"/>
                    <a:gd name="connsiteY1" fmla="*/ 23377 h 92909"/>
                    <a:gd name="connsiteX2" fmla="*/ 15832 w 153486"/>
                    <a:gd name="connsiteY2" fmla="*/ 47189 h 92909"/>
                    <a:gd name="connsiteX3" fmla="*/ 1544 w 153486"/>
                    <a:gd name="connsiteY3" fmla="*/ 77669 h 92909"/>
                    <a:gd name="connsiteX4" fmla="*/ 23452 w 153486"/>
                    <a:gd name="connsiteY4" fmla="*/ 92909 h 92909"/>
                    <a:gd name="connsiteX5" fmla="*/ 32024 w 153486"/>
                    <a:gd name="connsiteY5" fmla="*/ 91004 h 92909"/>
                    <a:gd name="connsiteX6" fmla="*/ 93937 w 153486"/>
                    <a:gd name="connsiteY6" fmla="*/ 65287 h 92909"/>
                    <a:gd name="connsiteX7" fmla="*/ 139657 w 153486"/>
                    <a:gd name="connsiteY7" fmla="*/ 44332 h 92909"/>
                    <a:gd name="connsiteX8" fmla="*/ 151087 w 153486"/>
                    <a:gd name="connsiteY8" fmla="*/ 12899 h 92909"/>
                    <a:gd name="connsiteX9" fmla="*/ 119654 w 153486"/>
                    <a:gd name="connsiteY9" fmla="*/ 2422 h 9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486" h="92909">
                      <a:moveTo>
                        <a:pt x="119654" y="2422"/>
                      </a:moveTo>
                      <a:lnTo>
                        <a:pt x="73934" y="23377"/>
                      </a:lnTo>
                      <a:cubicBezTo>
                        <a:pt x="56789" y="30997"/>
                        <a:pt x="36787" y="39569"/>
                        <a:pt x="15832" y="47189"/>
                      </a:cubicBezTo>
                      <a:cubicBezTo>
                        <a:pt x="3449" y="51952"/>
                        <a:pt x="-3218" y="65287"/>
                        <a:pt x="1544" y="77669"/>
                      </a:cubicBezTo>
                      <a:cubicBezTo>
                        <a:pt x="5354" y="87194"/>
                        <a:pt x="13927" y="92909"/>
                        <a:pt x="23452" y="92909"/>
                      </a:cubicBezTo>
                      <a:cubicBezTo>
                        <a:pt x="26309" y="92909"/>
                        <a:pt x="29167" y="92909"/>
                        <a:pt x="32024" y="91004"/>
                      </a:cubicBezTo>
                      <a:cubicBezTo>
                        <a:pt x="53932" y="82432"/>
                        <a:pt x="74887" y="73859"/>
                        <a:pt x="93937" y="65287"/>
                      </a:cubicBezTo>
                      <a:lnTo>
                        <a:pt x="139657" y="44332"/>
                      </a:lnTo>
                      <a:cubicBezTo>
                        <a:pt x="152039" y="38617"/>
                        <a:pt x="156802" y="24329"/>
                        <a:pt x="151087" y="12899"/>
                      </a:cubicBezTo>
                      <a:cubicBezTo>
                        <a:pt x="145372" y="1469"/>
                        <a:pt x="132037" y="-3293"/>
                        <a:pt x="119654" y="242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3" name="Freeform 460">
                  <a:extLst>
                    <a:ext uri="{FF2B5EF4-FFF2-40B4-BE49-F238E27FC236}">
                      <a16:creationId xmlns:a16="http://schemas.microsoft.com/office/drawing/2014/main" id="{6C586CEF-5C3B-8073-EA8F-C7765307ACAA}"/>
                    </a:ext>
                  </a:extLst>
                </p:cNvPr>
                <p:cNvSpPr/>
                <p:nvPr/>
              </p:nvSpPr>
              <p:spPr>
                <a:xfrm>
                  <a:off x="3366069" y="2037331"/>
                  <a:ext cx="162056" cy="55310"/>
                </a:xfrm>
                <a:custGeom>
                  <a:avLst/>
                  <a:gdLst>
                    <a:gd name="connsiteX0" fmla="*/ 22926 w 162056"/>
                    <a:gd name="connsiteY0" fmla="*/ 55311 h 55310"/>
                    <a:gd name="connsiteX1" fmla="*/ 24831 w 162056"/>
                    <a:gd name="connsiteY1" fmla="*/ 55311 h 55310"/>
                    <a:gd name="connsiteX2" fmla="*/ 140083 w 162056"/>
                    <a:gd name="connsiteY2" fmla="*/ 47691 h 55310"/>
                    <a:gd name="connsiteX3" fmla="*/ 161991 w 162056"/>
                    <a:gd name="connsiteY3" fmla="*/ 21973 h 55310"/>
                    <a:gd name="connsiteX4" fmla="*/ 136273 w 162056"/>
                    <a:gd name="connsiteY4" fmla="*/ 66 h 55310"/>
                    <a:gd name="connsiteX5" fmla="*/ 21973 w 162056"/>
                    <a:gd name="connsiteY5" fmla="*/ 7686 h 55310"/>
                    <a:gd name="connsiteX6" fmla="*/ 66 w 162056"/>
                    <a:gd name="connsiteY6" fmla="*/ 33403 h 55310"/>
                    <a:gd name="connsiteX7" fmla="*/ 22926 w 162056"/>
                    <a:gd name="connsiteY7" fmla="*/ 55311 h 5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5310">
                      <a:moveTo>
                        <a:pt x="22926" y="55311"/>
                      </a:moveTo>
                      <a:cubicBezTo>
                        <a:pt x="23878" y="55311"/>
                        <a:pt x="23878" y="55311"/>
                        <a:pt x="24831" y="55311"/>
                      </a:cubicBezTo>
                      <a:cubicBezTo>
                        <a:pt x="62931" y="52453"/>
                        <a:pt x="101031" y="50548"/>
                        <a:pt x="140083" y="47691"/>
                      </a:cubicBezTo>
                      <a:cubicBezTo>
                        <a:pt x="153418" y="46738"/>
                        <a:pt x="162943" y="35308"/>
                        <a:pt x="161991" y="21973"/>
                      </a:cubicBezTo>
                      <a:cubicBezTo>
                        <a:pt x="161038" y="8638"/>
                        <a:pt x="149608" y="-887"/>
                        <a:pt x="136273" y="66"/>
                      </a:cubicBezTo>
                      <a:cubicBezTo>
                        <a:pt x="97221" y="2923"/>
                        <a:pt x="59121" y="5781"/>
                        <a:pt x="21973" y="7686"/>
                      </a:cubicBezTo>
                      <a:cubicBezTo>
                        <a:pt x="8638" y="8638"/>
                        <a:pt x="-887" y="20068"/>
                        <a:pt x="66" y="33403"/>
                      </a:cubicBezTo>
                      <a:cubicBezTo>
                        <a:pt x="66" y="45786"/>
                        <a:pt x="10543" y="55311"/>
                        <a:pt x="22926" y="5531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4" name="Freeform 461">
                  <a:extLst>
                    <a:ext uri="{FF2B5EF4-FFF2-40B4-BE49-F238E27FC236}">
                      <a16:creationId xmlns:a16="http://schemas.microsoft.com/office/drawing/2014/main" id="{00001E92-FDDE-AA29-88CE-E472F53C374D}"/>
                    </a:ext>
                  </a:extLst>
                </p:cNvPr>
                <p:cNvSpPr/>
                <p:nvPr/>
              </p:nvSpPr>
              <p:spPr>
                <a:xfrm>
                  <a:off x="3824997" y="1997149"/>
                  <a:ext cx="162410" cy="59297"/>
                </a:xfrm>
                <a:custGeom>
                  <a:avLst/>
                  <a:gdLst>
                    <a:gd name="connsiteX0" fmla="*/ 24055 w 162410"/>
                    <a:gd name="connsiteY0" fmla="*/ 59298 h 59297"/>
                    <a:gd name="connsiteX1" fmla="*/ 25960 w 162410"/>
                    <a:gd name="connsiteY1" fmla="*/ 59298 h 59297"/>
                    <a:gd name="connsiteX2" fmla="*/ 141213 w 162410"/>
                    <a:gd name="connsiteY2" fmla="*/ 47868 h 59297"/>
                    <a:gd name="connsiteX3" fmla="*/ 162168 w 162410"/>
                    <a:gd name="connsiteY3" fmla="*/ 21198 h 59297"/>
                    <a:gd name="connsiteX4" fmla="*/ 135498 w 162410"/>
                    <a:gd name="connsiteY4" fmla="*/ 243 h 59297"/>
                    <a:gd name="connsiteX5" fmla="*/ 21198 w 162410"/>
                    <a:gd name="connsiteY5" fmla="*/ 11673 h 59297"/>
                    <a:gd name="connsiteX6" fmla="*/ 243 w 162410"/>
                    <a:gd name="connsiteY6" fmla="*/ 37390 h 59297"/>
                    <a:gd name="connsiteX7" fmla="*/ 24055 w 162410"/>
                    <a:gd name="connsiteY7" fmla="*/ 59298 h 59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10" h="59297">
                      <a:moveTo>
                        <a:pt x="24055" y="59298"/>
                      </a:moveTo>
                      <a:cubicBezTo>
                        <a:pt x="25008" y="59298"/>
                        <a:pt x="25960" y="59298"/>
                        <a:pt x="25960" y="59298"/>
                      </a:cubicBezTo>
                      <a:cubicBezTo>
                        <a:pt x="64060" y="55488"/>
                        <a:pt x="103113" y="51678"/>
                        <a:pt x="141213" y="47868"/>
                      </a:cubicBezTo>
                      <a:cubicBezTo>
                        <a:pt x="154548" y="46915"/>
                        <a:pt x="164073" y="34533"/>
                        <a:pt x="162168" y="21198"/>
                      </a:cubicBezTo>
                      <a:cubicBezTo>
                        <a:pt x="160263" y="7863"/>
                        <a:pt x="148833" y="-1662"/>
                        <a:pt x="135498" y="243"/>
                      </a:cubicBezTo>
                      <a:cubicBezTo>
                        <a:pt x="97398" y="4053"/>
                        <a:pt x="59298" y="7863"/>
                        <a:pt x="21198" y="11673"/>
                      </a:cubicBezTo>
                      <a:cubicBezTo>
                        <a:pt x="7863" y="12625"/>
                        <a:pt x="-1662" y="25008"/>
                        <a:pt x="243" y="37390"/>
                      </a:cubicBezTo>
                      <a:cubicBezTo>
                        <a:pt x="1195" y="49773"/>
                        <a:pt x="11673" y="59298"/>
                        <a:pt x="24055" y="5929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5" name="Freeform 462">
                  <a:extLst>
                    <a:ext uri="{FF2B5EF4-FFF2-40B4-BE49-F238E27FC236}">
                      <a16:creationId xmlns:a16="http://schemas.microsoft.com/office/drawing/2014/main" id="{D5F80DBF-DADB-AFA1-C289-31B2240B9974}"/>
                    </a:ext>
                  </a:extLst>
                </p:cNvPr>
                <p:cNvSpPr/>
                <p:nvPr/>
              </p:nvSpPr>
              <p:spPr>
                <a:xfrm>
                  <a:off x="4281223" y="1933025"/>
                  <a:ext cx="161786" cy="67224"/>
                </a:xfrm>
                <a:custGeom>
                  <a:avLst/>
                  <a:gdLst>
                    <a:gd name="connsiteX0" fmla="*/ 133614 w 161786"/>
                    <a:gd name="connsiteY0" fmla="*/ 550 h 67224"/>
                    <a:gd name="connsiteX1" fmla="*/ 20267 w 161786"/>
                    <a:gd name="connsiteY1" fmla="*/ 19600 h 67224"/>
                    <a:gd name="connsiteX2" fmla="*/ 264 w 161786"/>
                    <a:gd name="connsiteY2" fmla="*/ 47222 h 67224"/>
                    <a:gd name="connsiteX3" fmla="*/ 24077 w 161786"/>
                    <a:gd name="connsiteY3" fmla="*/ 67225 h 67224"/>
                    <a:gd name="connsiteX4" fmla="*/ 27887 w 161786"/>
                    <a:gd name="connsiteY4" fmla="*/ 67225 h 67224"/>
                    <a:gd name="connsiteX5" fmla="*/ 142187 w 161786"/>
                    <a:gd name="connsiteY5" fmla="*/ 47222 h 67224"/>
                    <a:gd name="connsiteX6" fmla="*/ 161237 w 161786"/>
                    <a:gd name="connsiteY6" fmla="*/ 19600 h 67224"/>
                    <a:gd name="connsiteX7" fmla="*/ 133614 w 161786"/>
                    <a:gd name="connsiteY7" fmla="*/ 550 h 67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86" h="67224">
                      <a:moveTo>
                        <a:pt x="133614" y="550"/>
                      </a:moveTo>
                      <a:cubicBezTo>
                        <a:pt x="97419" y="7217"/>
                        <a:pt x="59319" y="13885"/>
                        <a:pt x="20267" y="19600"/>
                      </a:cubicBezTo>
                      <a:cubicBezTo>
                        <a:pt x="6932" y="21505"/>
                        <a:pt x="-1641" y="33887"/>
                        <a:pt x="264" y="47222"/>
                      </a:cubicBezTo>
                      <a:cubicBezTo>
                        <a:pt x="2169" y="58652"/>
                        <a:pt x="12647" y="67225"/>
                        <a:pt x="24077" y="67225"/>
                      </a:cubicBezTo>
                      <a:cubicBezTo>
                        <a:pt x="25029" y="67225"/>
                        <a:pt x="26934" y="67225"/>
                        <a:pt x="27887" y="67225"/>
                      </a:cubicBezTo>
                      <a:cubicBezTo>
                        <a:pt x="66939" y="60557"/>
                        <a:pt x="105039" y="54842"/>
                        <a:pt x="142187" y="47222"/>
                      </a:cubicBezTo>
                      <a:cubicBezTo>
                        <a:pt x="155522" y="44365"/>
                        <a:pt x="164094" y="31982"/>
                        <a:pt x="161237" y="19600"/>
                      </a:cubicBezTo>
                      <a:cubicBezTo>
                        <a:pt x="159332" y="6265"/>
                        <a:pt x="146949" y="-2308"/>
                        <a:pt x="133614" y="5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6" name="Freeform 463">
                  <a:extLst>
                    <a:ext uri="{FF2B5EF4-FFF2-40B4-BE49-F238E27FC236}">
                      <a16:creationId xmlns:a16="http://schemas.microsoft.com/office/drawing/2014/main" id="{C14B32F9-D286-F6D1-E4AD-E2C3DD3FD0DF}"/>
                    </a:ext>
                  </a:extLst>
                </p:cNvPr>
                <p:cNvSpPr/>
                <p:nvPr/>
              </p:nvSpPr>
              <p:spPr>
                <a:xfrm>
                  <a:off x="5590261" y="1498637"/>
                  <a:ext cx="160577" cy="73939"/>
                </a:xfrm>
                <a:custGeom>
                  <a:avLst/>
                  <a:gdLst>
                    <a:gd name="connsiteX0" fmla="*/ 24726 w 160577"/>
                    <a:gd name="connsiteY0" fmla="*/ 73940 h 73939"/>
                    <a:gd name="connsiteX1" fmla="*/ 30441 w 160577"/>
                    <a:gd name="connsiteY1" fmla="*/ 72987 h 73939"/>
                    <a:gd name="connsiteX2" fmla="*/ 141883 w 160577"/>
                    <a:gd name="connsiteY2" fmla="*/ 47270 h 73939"/>
                    <a:gd name="connsiteX3" fmla="*/ 159981 w 160577"/>
                    <a:gd name="connsiteY3" fmla="*/ 18695 h 73939"/>
                    <a:gd name="connsiteX4" fmla="*/ 131406 w 160577"/>
                    <a:gd name="connsiteY4" fmla="*/ 597 h 73939"/>
                    <a:gd name="connsiteX5" fmla="*/ 18058 w 160577"/>
                    <a:gd name="connsiteY5" fmla="*/ 26315 h 73939"/>
                    <a:gd name="connsiteX6" fmla="*/ 913 w 160577"/>
                    <a:gd name="connsiteY6" fmla="*/ 54890 h 73939"/>
                    <a:gd name="connsiteX7" fmla="*/ 24726 w 160577"/>
                    <a:gd name="connsiteY7" fmla="*/ 73940 h 7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77" h="73939">
                      <a:moveTo>
                        <a:pt x="24726" y="73940"/>
                      </a:moveTo>
                      <a:cubicBezTo>
                        <a:pt x="26631" y="73940"/>
                        <a:pt x="28536" y="73940"/>
                        <a:pt x="30441" y="72987"/>
                      </a:cubicBezTo>
                      <a:cubicBezTo>
                        <a:pt x="67588" y="63462"/>
                        <a:pt x="104736" y="54890"/>
                        <a:pt x="141883" y="47270"/>
                      </a:cubicBezTo>
                      <a:cubicBezTo>
                        <a:pt x="155218" y="44412"/>
                        <a:pt x="162838" y="32030"/>
                        <a:pt x="159981" y="18695"/>
                      </a:cubicBezTo>
                      <a:cubicBezTo>
                        <a:pt x="157123" y="5360"/>
                        <a:pt x="144741" y="-2260"/>
                        <a:pt x="131406" y="597"/>
                      </a:cubicBezTo>
                      <a:cubicBezTo>
                        <a:pt x="93306" y="8217"/>
                        <a:pt x="56158" y="16790"/>
                        <a:pt x="18058" y="26315"/>
                      </a:cubicBezTo>
                      <a:cubicBezTo>
                        <a:pt x="5676" y="29172"/>
                        <a:pt x="-2897" y="42507"/>
                        <a:pt x="913" y="54890"/>
                      </a:cubicBezTo>
                      <a:cubicBezTo>
                        <a:pt x="3771" y="67272"/>
                        <a:pt x="14248" y="73940"/>
                        <a:pt x="24726" y="7394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7" name="Freeform 464">
                  <a:extLst>
                    <a:ext uri="{FF2B5EF4-FFF2-40B4-BE49-F238E27FC236}">
                      <a16:creationId xmlns:a16="http://schemas.microsoft.com/office/drawing/2014/main" id="{CE0538D8-F51F-5935-7A51-447BB6243B22}"/>
                    </a:ext>
                  </a:extLst>
                </p:cNvPr>
                <p:cNvSpPr/>
                <p:nvPr/>
              </p:nvSpPr>
              <p:spPr>
                <a:xfrm>
                  <a:off x="4939753" y="1709018"/>
                  <a:ext cx="153583" cy="93111"/>
                </a:xfrm>
                <a:custGeom>
                  <a:avLst/>
                  <a:gdLst>
                    <a:gd name="connsiteX0" fmla="*/ 120879 w 153583"/>
                    <a:gd name="connsiteY0" fmla="*/ 1671 h 93111"/>
                    <a:gd name="connsiteX1" fmla="*/ 14200 w 153583"/>
                    <a:gd name="connsiteY1" fmla="*/ 47391 h 93111"/>
                    <a:gd name="connsiteX2" fmla="*/ 1817 w 153583"/>
                    <a:gd name="connsiteY2" fmla="*/ 78824 h 93111"/>
                    <a:gd name="connsiteX3" fmla="*/ 23725 w 153583"/>
                    <a:gd name="connsiteY3" fmla="*/ 93111 h 93111"/>
                    <a:gd name="connsiteX4" fmla="*/ 33250 w 153583"/>
                    <a:gd name="connsiteY4" fmla="*/ 91206 h 93111"/>
                    <a:gd name="connsiteX5" fmla="*/ 138977 w 153583"/>
                    <a:gd name="connsiteY5" fmla="*/ 46439 h 93111"/>
                    <a:gd name="connsiteX6" fmla="*/ 151359 w 153583"/>
                    <a:gd name="connsiteY6" fmla="*/ 15006 h 93111"/>
                    <a:gd name="connsiteX7" fmla="*/ 120879 w 153583"/>
                    <a:gd name="connsiteY7" fmla="*/ 1671 h 9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83" h="93111">
                      <a:moveTo>
                        <a:pt x="120879" y="1671"/>
                      </a:moveTo>
                      <a:cubicBezTo>
                        <a:pt x="85637" y="16911"/>
                        <a:pt x="49442" y="31199"/>
                        <a:pt x="14200" y="47391"/>
                      </a:cubicBezTo>
                      <a:cubicBezTo>
                        <a:pt x="1817" y="53106"/>
                        <a:pt x="-2946" y="66441"/>
                        <a:pt x="1817" y="78824"/>
                      </a:cubicBezTo>
                      <a:cubicBezTo>
                        <a:pt x="5627" y="87396"/>
                        <a:pt x="14200" y="93111"/>
                        <a:pt x="23725" y="93111"/>
                      </a:cubicBezTo>
                      <a:cubicBezTo>
                        <a:pt x="26582" y="93111"/>
                        <a:pt x="30392" y="92159"/>
                        <a:pt x="33250" y="91206"/>
                      </a:cubicBezTo>
                      <a:cubicBezTo>
                        <a:pt x="68492" y="75966"/>
                        <a:pt x="102782" y="60726"/>
                        <a:pt x="138977" y="46439"/>
                      </a:cubicBezTo>
                      <a:cubicBezTo>
                        <a:pt x="151359" y="41676"/>
                        <a:pt x="157075" y="27389"/>
                        <a:pt x="151359" y="15006"/>
                      </a:cubicBezTo>
                      <a:cubicBezTo>
                        <a:pt x="147550" y="2624"/>
                        <a:pt x="133262" y="-3091"/>
                        <a:pt x="120879" y="167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8" name="Freeform 465">
                  <a:extLst>
                    <a:ext uri="{FF2B5EF4-FFF2-40B4-BE49-F238E27FC236}">
                      <a16:creationId xmlns:a16="http://schemas.microsoft.com/office/drawing/2014/main" id="{44C5CA47-0FFD-2268-8833-CC39D898CAF9}"/>
                    </a:ext>
                  </a:extLst>
                </p:cNvPr>
                <p:cNvSpPr/>
                <p:nvPr/>
              </p:nvSpPr>
              <p:spPr>
                <a:xfrm>
                  <a:off x="5153258" y="1625325"/>
                  <a:ext cx="155615" cy="88221"/>
                </a:xfrm>
                <a:custGeom>
                  <a:avLst/>
                  <a:gdLst>
                    <a:gd name="connsiteX0" fmla="*/ 23579 w 155615"/>
                    <a:gd name="connsiteY0" fmla="*/ 88222 h 88221"/>
                    <a:gd name="connsiteX1" fmla="*/ 32151 w 155615"/>
                    <a:gd name="connsiteY1" fmla="*/ 86317 h 88221"/>
                    <a:gd name="connsiteX2" fmla="*/ 139784 w 155615"/>
                    <a:gd name="connsiteY2" fmla="*/ 46312 h 88221"/>
                    <a:gd name="connsiteX3" fmla="*/ 154071 w 155615"/>
                    <a:gd name="connsiteY3" fmla="*/ 15832 h 88221"/>
                    <a:gd name="connsiteX4" fmla="*/ 123591 w 155615"/>
                    <a:gd name="connsiteY4" fmla="*/ 1544 h 88221"/>
                    <a:gd name="connsiteX5" fmla="*/ 15006 w 155615"/>
                    <a:gd name="connsiteY5" fmla="*/ 41549 h 88221"/>
                    <a:gd name="connsiteX6" fmla="*/ 1671 w 155615"/>
                    <a:gd name="connsiteY6" fmla="*/ 72029 h 88221"/>
                    <a:gd name="connsiteX7" fmla="*/ 23579 w 155615"/>
                    <a:gd name="connsiteY7" fmla="*/ 88222 h 8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615" h="88221">
                      <a:moveTo>
                        <a:pt x="23579" y="88222"/>
                      </a:moveTo>
                      <a:cubicBezTo>
                        <a:pt x="26436" y="88222"/>
                        <a:pt x="29294" y="87269"/>
                        <a:pt x="32151" y="86317"/>
                      </a:cubicBezTo>
                      <a:cubicBezTo>
                        <a:pt x="67394" y="72982"/>
                        <a:pt x="103589" y="59647"/>
                        <a:pt x="139784" y="46312"/>
                      </a:cubicBezTo>
                      <a:cubicBezTo>
                        <a:pt x="152166" y="41549"/>
                        <a:pt x="158834" y="28215"/>
                        <a:pt x="154071" y="15832"/>
                      </a:cubicBezTo>
                      <a:cubicBezTo>
                        <a:pt x="149309" y="3449"/>
                        <a:pt x="135974" y="-3218"/>
                        <a:pt x="123591" y="1544"/>
                      </a:cubicBezTo>
                      <a:cubicBezTo>
                        <a:pt x="87396" y="14879"/>
                        <a:pt x="51201" y="28215"/>
                        <a:pt x="15006" y="41549"/>
                      </a:cubicBezTo>
                      <a:cubicBezTo>
                        <a:pt x="2624" y="46312"/>
                        <a:pt x="-3091" y="59647"/>
                        <a:pt x="1671" y="72029"/>
                      </a:cubicBezTo>
                      <a:cubicBezTo>
                        <a:pt x="5481" y="82507"/>
                        <a:pt x="14054" y="88222"/>
                        <a:pt x="23579" y="8822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39" name="Freeform 466">
                  <a:extLst>
                    <a:ext uri="{FF2B5EF4-FFF2-40B4-BE49-F238E27FC236}">
                      <a16:creationId xmlns:a16="http://schemas.microsoft.com/office/drawing/2014/main" id="{448548E2-96F8-B677-6C84-447D5CCDF5AD}"/>
                    </a:ext>
                  </a:extLst>
                </p:cNvPr>
                <p:cNvSpPr/>
                <p:nvPr/>
              </p:nvSpPr>
              <p:spPr>
                <a:xfrm>
                  <a:off x="5371030" y="1555399"/>
                  <a:ext cx="157312" cy="80995"/>
                </a:xfrm>
                <a:custGeom>
                  <a:avLst/>
                  <a:gdLst>
                    <a:gd name="connsiteX0" fmla="*/ 22977 w 157312"/>
                    <a:gd name="connsiteY0" fmla="*/ 80996 h 80995"/>
                    <a:gd name="connsiteX1" fmla="*/ 30597 w 157312"/>
                    <a:gd name="connsiteY1" fmla="*/ 80043 h 80995"/>
                    <a:gd name="connsiteX2" fmla="*/ 140135 w 157312"/>
                    <a:gd name="connsiteY2" fmla="*/ 46706 h 80995"/>
                    <a:gd name="connsiteX3" fmla="*/ 156327 w 157312"/>
                    <a:gd name="connsiteY3" fmla="*/ 17178 h 80995"/>
                    <a:gd name="connsiteX4" fmla="*/ 126800 w 157312"/>
                    <a:gd name="connsiteY4" fmla="*/ 986 h 80995"/>
                    <a:gd name="connsiteX5" fmla="*/ 16310 w 157312"/>
                    <a:gd name="connsiteY5" fmla="*/ 35276 h 80995"/>
                    <a:gd name="connsiteX6" fmla="*/ 1070 w 157312"/>
                    <a:gd name="connsiteY6" fmla="*/ 65756 h 80995"/>
                    <a:gd name="connsiteX7" fmla="*/ 22977 w 157312"/>
                    <a:gd name="connsiteY7" fmla="*/ 80996 h 8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312" h="80995">
                      <a:moveTo>
                        <a:pt x="22977" y="80996"/>
                      </a:moveTo>
                      <a:cubicBezTo>
                        <a:pt x="25835" y="80996"/>
                        <a:pt x="27740" y="80996"/>
                        <a:pt x="30597" y="80043"/>
                      </a:cubicBezTo>
                      <a:cubicBezTo>
                        <a:pt x="66792" y="68613"/>
                        <a:pt x="102987" y="57183"/>
                        <a:pt x="140135" y="46706"/>
                      </a:cubicBezTo>
                      <a:cubicBezTo>
                        <a:pt x="152517" y="42896"/>
                        <a:pt x="160137" y="29561"/>
                        <a:pt x="156327" y="17178"/>
                      </a:cubicBezTo>
                      <a:cubicBezTo>
                        <a:pt x="152517" y="4796"/>
                        <a:pt x="139182" y="-2824"/>
                        <a:pt x="126800" y="986"/>
                      </a:cubicBezTo>
                      <a:cubicBezTo>
                        <a:pt x="89652" y="11463"/>
                        <a:pt x="52505" y="22893"/>
                        <a:pt x="16310" y="35276"/>
                      </a:cubicBezTo>
                      <a:cubicBezTo>
                        <a:pt x="3927" y="39086"/>
                        <a:pt x="-2740" y="52421"/>
                        <a:pt x="1070" y="65756"/>
                      </a:cubicBezTo>
                      <a:cubicBezTo>
                        <a:pt x="2975" y="75281"/>
                        <a:pt x="12500" y="80996"/>
                        <a:pt x="22977" y="8099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0" name="Freeform 467">
                  <a:extLst>
                    <a:ext uri="{FF2B5EF4-FFF2-40B4-BE49-F238E27FC236}">
                      <a16:creationId xmlns:a16="http://schemas.microsoft.com/office/drawing/2014/main" id="{01E07572-C2BD-10CA-EB10-BBA0F45C8448}"/>
                    </a:ext>
                  </a:extLst>
                </p:cNvPr>
                <p:cNvSpPr/>
                <p:nvPr/>
              </p:nvSpPr>
              <p:spPr>
                <a:xfrm>
                  <a:off x="4053768" y="1969506"/>
                  <a:ext cx="161308" cy="63128"/>
                </a:xfrm>
                <a:custGeom>
                  <a:avLst/>
                  <a:gdLst>
                    <a:gd name="connsiteX0" fmla="*/ 135327 w 161308"/>
                    <a:gd name="connsiteY0" fmla="*/ 263 h 63128"/>
                    <a:gd name="connsiteX1" fmla="*/ 21027 w 161308"/>
                    <a:gd name="connsiteY1" fmla="*/ 15503 h 63128"/>
                    <a:gd name="connsiteX2" fmla="*/ 72 w 161308"/>
                    <a:gd name="connsiteY2" fmla="*/ 42173 h 63128"/>
                    <a:gd name="connsiteX3" fmla="*/ 23885 w 161308"/>
                    <a:gd name="connsiteY3" fmla="*/ 63128 h 63128"/>
                    <a:gd name="connsiteX4" fmla="*/ 26742 w 161308"/>
                    <a:gd name="connsiteY4" fmla="*/ 63128 h 63128"/>
                    <a:gd name="connsiteX5" fmla="*/ 141042 w 161308"/>
                    <a:gd name="connsiteY5" fmla="*/ 47888 h 63128"/>
                    <a:gd name="connsiteX6" fmla="*/ 161045 w 161308"/>
                    <a:gd name="connsiteY6" fmla="*/ 21218 h 63128"/>
                    <a:gd name="connsiteX7" fmla="*/ 135327 w 161308"/>
                    <a:gd name="connsiteY7" fmla="*/ 263 h 6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308" h="63128">
                      <a:moveTo>
                        <a:pt x="135327" y="263"/>
                      </a:moveTo>
                      <a:cubicBezTo>
                        <a:pt x="98179" y="5026"/>
                        <a:pt x="60079" y="10741"/>
                        <a:pt x="21027" y="15503"/>
                      </a:cubicBezTo>
                      <a:cubicBezTo>
                        <a:pt x="7692" y="17408"/>
                        <a:pt x="-881" y="28838"/>
                        <a:pt x="72" y="42173"/>
                      </a:cubicBezTo>
                      <a:cubicBezTo>
                        <a:pt x="1977" y="54556"/>
                        <a:pt x="11502" y="63128"/>
                        <a:pt x="23885" y="63128"/>
                      </a:cubicBezTo>
                      <a:cubicBezTo>
                        <a:pt x="24837" y="63128"/>
                        <a:pt x="25790" y="63128"/>
                        <a:pt x="26742" y="63128"/>
                      </a:cubicBezTo>
                      <a:cubicBezTo>
                        <a:pt x="65794" y="58366"/>
                        <a:pt x="103894" y="53603"/>
                        <a:pt x="141042" y="47888"/>
                      </a:cubicBezTo>
                      <a:cubicBezTo>
                        <a:pt x="154377" y="45983"/>
                        <a:pt x="162949" y="33601"/>
                        <a:pt x="161045" y="21218"/>
                      </a:cubicBezTo>
                      <a:cubicBezTo>
                        <a:pt x="160092" y="6931"/>
                        <a:pt x="147710" y="-1642"/>
                        <a:pt x="135327" y="26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1" name="Freeform 468">
                  <a:extLst>
                    <a:ext uri="{FF2B5EF4-FFF2-40B4-BE49-F238E27FC236}">
                      <a16:creationId xmlns:a16="http://schemas.microsoft.com/office/drawing/2014/main" id="{E87F3E16-316D-BA30-D0F3-F9B987D6CF80}"/>
                    </a:ext>
                  </a:extLst>
                </p:cNvPr>
                <p:cNvSpPr/>
                <p:nvPr/>
              </p:nvSpPr>
              <p:spPr>
                <a:xfrm>
                  <a:off x="4505291" y="1668061"/>
                  <a:ext cx="156962" cy="86443"/>
                </a:xfrm>
                <a:custGeom>
                  <a:avLst/>
                  <a:gdLst>
                    <a:gd name="connsiteX0" fmla="*/ 23846 w 156962"/>
                    <a:gd name="connsiteY0" fmla="*/ 86444 h 86443"/>
                    <a:gd name="connsiteX1" fmla="*/ 30513 w 156962"/>
                    <a:gd name="connsiteY1" fmla="*/ 85491 h 86443"/>
                    <a:gd name="connsiteX2" fmla="*/ 141956 w 156962"/>
                    <a:gd name="connsiteY2" fmla="*/ 46439 h 86443"/>
                    <a:gd name="connsiteX3" fmla="*/ 155291 w 156962"/>
                    <a:gd name="connsiteY3" fmla="*/ 15006 h 86443"/>
                    <a:gd name="connsiteX4" fmla="*/ 123858 w 156962"/>
                    <a:gd name="connsiteY4" fmla="*/ 1671 h 86443"/>
                    <a:gd name="connsiteX5" fmla="*/ 17178 w 156962"/>
                    <a:gd name="connsiteY5" fmla="*/ 38819 h 86443"/>
                    <a:gd name="connsiteX6" fmla="*/ 986 w 156962"/>
                    <a:gd name="connsiteY6" fmla="*/ 68346 h 86443"/>
                    <a:gd name="connsiteX7" fmla="*/ 23846 w 156962"/>
                    <a:gd name="connsiteY7" fmla="*/ 86444 h 8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962" h="86443">
                      <a:moveTo>
                        <a:pt x="23846" y="86444"/>
                      </a:moveTo>
                      <a:cubicBezTo>
                        <a:pt x="25751" y="86444"/>
                        <a:pt x="28608" y="86444"/>
                        <a:pt x="30513" y="85491"/>
                      </a:cubicBezTo>
                      <a:cubicBezTo>
                        <a:pt x="71471" y="73109"/>
                        <a:pt x="109571" y="59774"/>
                        <a:pt x="141956" y="46439"/>
                      </a:cubicBezTo>
                      <a:cubicBezTo>
                        <a:pt x="154338" y="41676"/>
                        <a:pt x="160053" y="27389"/>
                        <a:pt x="155291" y="15006"/>
                      </a:cubicBezTo>
                      <a:cubicBezTo>
                        <a:pt x="150528" y="2624"/>
                        <a:pt x="136241" y="-3091"/>
                        <a:pt x="123858" y="1671"/>
                      </a:cubicBezTo>
                      <a:cubicBezTo>
                        <a:pt x="93378" y="14054"/>
                        <a:pt x="57183" y="27389"/>
                        <a:pt x="17178" y="38819"/>
                      </a:cubicBezTo>
                      <a:cubicBezTo>
                        <a:pt x="4796" y="42629"/>
                        <a:pt x="-2824" y="55964"/>
                        <a:pt x="986" y="68346"/>
                      </a:cubicBezTo>
                      <a:cubicBezTo>
                        <a:pt x="3843" y="79776"/>
                        <a:pt x="13368" y="86444"/>
                        <a:pt x="23846" y="8644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2" name="Freeform 469">
                  <a:extLst>
                    <a:ext uri="{FF2B5EF4-FFF2-40B4-BE49-F238E27FC236}">
                      <a16:creationId xmlns:a16="http://schemas.microsoft.com/office/drawing/2014/main" id="{57F0099C-6598-8596-D4ED-7C3B0047C413}"/>
                    </a:ext>
                  </a:extLst>
                </p:cNvPr>
                <p:cNvSpPr/>
                <p:nvPr/>
              </p:nvSpPr>
              <p:spPr>
                <a:xfrm>
                  <a:off x="3365182" y="1850483"/>
                  <a:ext cx="162943" cy="54516"/>
                </a:xfrm>
                <a:custGeom>
                  <a:avLst/>
                  <a:gdLst>
                    <a:gd name="connsiteX0" fmla="*/ 24765 w 162943"/>
                    <a:gd name="connsiteY0" fmla="*/ 54517 h 54516"/>
                    <a:gd name="connsiteX1" fmla="*/ 25717 w 162943"/>
                    <a:gd name="connsiteY1" fmla="*/ 54517 h 54516"/>
                    <a:gd name="connsiteX2" fmla="*/ 140970 w 162943"/>
                    <a:gd name="connsiteY2" fmla="*/ 47849 h 54516"/>
                    <a:gd name="connsiteX3" fmla="*/ 162877 w 162943"/>
                    <a:gd name="connsiteY3" fmla="*/ 22132 h 54516"/>
                    <a:gd name="connsiteX4" fmla="*/ 137160 w 162943"/>
                    <a:gd name="connsiteY4" fmla="*/ 224 h 54516"/>
                    <a:gd name="connsiteX5" fmla="*/ 22860 w 162943"/>
                    <a:gd name="connsiteY5" fmla="*/ 6892 h 54516"/>
                    <a:gd name="connsiteX6" fmla="*/ 0 w 162943"/>
                    <a:gd name="connsiteY6" fmla="*/ 31657 h 54516"/>
                    <a:gd name="connsiteX7" fmla="*/ 24765 w 162943"/>
                    <a:gd name="connsiteY7" fmla="*/ 54517 h 5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943" h="54516">
                      <a:moveTo>
                        <a:pt x="24765" y="54517"/>
                      </a:moveTo>
                      <a:cubicBezTo>
                        <a:pt x="24765" y="54517"/>
                        <a:pt x="25717" y="54517"/>
                        <a:pt x="25717" y="54517"/>
                      </a:cubicBezTo>
                      <a:cubicBezTo>
                        <a:pt x="63817" y="52612"/>
                        <a:pt x="101917" y="49754"/>
                        <a:pt x="140970" y="47849"/>
                      </a:cubicBezTo>
                      <a:cubicBezTo>
                        <a:pt x="154305" y="46897"/>
                        <a:pt x="163830" y="35467"/>
                        <a:pt x="162877" y="22132"/>
                      </a:cubicBezTo>
                      <a:cubicBezTo>
                        <a:pt x="161925" y="8797"/>
                        <a:pt x="150495" y="-1681"/>
                        <a:pt x="137160" y="224"/>
                      </a:cubicBezTo>
                      <a:cubicBezTo>
                        <a:pt x="98107" y="3082"/>
                        <a:pt x="60007" y="4987"/>
                        <a:pt x="22860" y="6892"/>
                      </a:cubicBezTo>
                      <a:cubicBezTo>
                        <a:pt x="9525" y="7844"/>
                        <a:pt x="0" y="19274"/>
                        <a:pt x="0" y="31657"/>
                      </a:cubicBezTo>
                      <a:cubicBezTo>
                        <a:pt x="952" y="44992"/>
                        <a:pt x="11430" y="54517"/>
                        <a:pt x="24765" y="5451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3" name="Freeform 470">
                  <a:extLst>
                    <a:ext uri="{FF2B5EF4-FFF2-40B4-BE49-F238E27FC236}">
                      <a16:creationId xmlns:a16="http://schemas.microsoft.com/office/drawing/2014/main" id="{A9BA886D-EED7-D120-A5B1-483C869E5E72}"/>
                    </a:ext>
                  </a:extLst>
                </p:cNvPr>
                <p:cNvSpPr/>
                <p:nvPr/>
              </p:nvSpPr>
              <p:spPr>
                <a:xfrm>
                  <a:off x="4053575" y="1778053"/>
                  <a:ext cx="161500" cy="65034"/>
                </a:xfrm>
                <a:custGeom>
                  <a:avLst/>
                  <a:gdLst>
                    <a:gd name="connsiteX0" fmla="*/ 24077 w 161500"/>
                    <a:gd name="connsiteY0" fmla="*/ 65034 h 65034"/>
                    <a:gd name="connsiteX1" fmla="*/ 26934 w 161500"/>
                    <a:gd name="connsiteY1" fmla="*/ 65034 h 65034"/>
                    <a:gd name="connsiteX2" fmla="*/ 141234 w 161500"/>
                    <a:gd name="connsiteY2" fmla="*/ 47889 h 65034"/>
                    <a:gd name="connsiteX3" fmla="*/ 161237 w 161500"/>
                    <a:gd name="connsiteY3" fmla="*/ 20267 h 65034"/>
                    <a:gd name="connsiteX4" fmla="*/ 133614 w 161500"/>
                    <a:gd name="connsiteY4" fmla="*/ 264 h 65034"/>
                    <a:gd name="connsiteX5" fmla="*/ 20267 w 161500"/>
                    <a:gd name="connsiteY5" fmla="*/ 16457 h 65034"/>
                    <a:gd name="connsiteX6" fmla="*/ 264 w 161500"/>
                    <a:gd name="connsiteY6" fmla="*/ 43127 h 65034"/>
                    <a:gd name="connsiteX7" fmla="*/ 24077 w 161500"/>
                    <a:gd name="connsiteY7" fmla="*/ 65034 h 6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00" h="65034">
                      <a:moveTo>
                        <a:pt x="24077" y="65034"/>
                      </a:moveTo>
                      <a:cubicBezTo>
                        <a:pt x="25029" y="65034"/>
                        <a:pt x="25982" y="65034"/>
                        <a:pt x="26934" y="65034"/>
                      </a:cubicBezTo>
                      <a:cubicBezTo>
                        <a:pt x="65987" y="59319"/>
                        <a:pt x="104087" y="54557"/>
                        <a:pt x="141234" y="47889"/>
                      </a:cubicBezTo>
                      <a:cubicBezTo>
                        <a:pt x="154569" y="45984"/>
                        <a:pt x="163142" y="33602"/>
                        <a:pt x="161237" y="20267"/>
                      </a:cubicBezTo>
                      <a:cubicBezTo>
                        <a:pt x="159332" y="6932"/>
                        <a:pt x="146949" y="-1641"/>
                        <a:pt x="133614" y="264"/>
                      </a:cubicBezTo>
                      <a:cubicBezTo>
                        <a:pt x="96467" y="5979"/>
                        <a:pt x="58367" y="11694"/>
                        <a:pt x="20267" y="16457"/>
                      </a:cubicBezTo>
                      <a:cubicBezTo>
                        <a:pt x="6932" y="18362"/>
                        <a:pt x="-1641" y="29792"/>
                        <a:pt x="264" y="43127"/>
                      </a:cubicBezTo>
                      <a:cubicBezTo>
                        <a:pt x="2169" y="56462"/>
                        <a:pt x="12647" y="65034"/>
                        <a:pt x="24077" y="6503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4" name="Freeform 471">
                  <a:extLst>
                    <a:ext uri="{FF2B5EF4-FFF2-40B4-BE49-F238E27FC236}">
                      <a16:creationId xmlns:a16="http://schemas.microsoft.com/office/drawing/2014/main" id="{4B8046D7-87C4-CD5E-5FF2-CB10081BEA37}"/>
                    </a:ext>
                  </a:extLst>
                </p:cNvPr>
                <p:cNvSpPr/>
                <p:nvPr/>
              </p:nvSpPr>
              <p:spPr>
                <a:xfrm>
                  <a:off x="4282150" y="1735855"/>
                  <a:ext cx="159908" cy="71036"/>
                </a:xfrm>
                <a:custGeom>
                  <a:avLst/>
                  <a:gdLst>
                    <a:gd name="connsiteX0" fmla="*/ 23150 w 159908"/>
                    <a:gd name="connsiteY0" fmla="*/ 71037 h 71036"/>
                    <a:gd name="connsiteX1" fmla="*/ 27912 w 159908"/>
                    <a:gd name="connsiteY1" fmla="*/ 71037 h 71036"/>
                    <a:gd name="connsiteX2" fmla="*/ 141260 w 159908"/>
                    <a:gd name="connsiteY2" fmla="*/ 47224 h 71036"/>
                    <a:gd name="connsiteX3" fmla="*/ 159357 w 159908"/>
                    <a:gd name="connsiteY3" fmla="*/ 18649 h 71036"/>
                    <a:gd name="connsiteX4" fmla="*/ 130782 w 159908"/>
                    <a:gd name="connsiteY4" fmla="*/ 552 h 71036"/>
                    <a:gd name="connsiteX5" fmla="*/ 19340 w 159908"/>
                    <a:gd name="connsiteY5" fmla="*/ 23412 h 71036"/>
                    <a:gd name="connsiteX6" fmla="*/ 290 w 159908"/>
                    <a:gd name="connsiteY6" fmla="*/ 51034 h 71036"/>
                    <a:gd name="connsiteX7" fmla="*/ 23150 w 159908"/>
                    <a:gd name="connsiteY7" fmla="*/ 71037 h 7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908" h="71036">
                      <a:moveTo>
                        <a:pt x="23150" y="71037"/>
                      </a:moveTo>
                      <a:cubicBezTo>
                        <a:pt x="25055" y="71037"/>
                        <a:pt x="26007" y="71037"/>
                        <a:pt x="27912" y="71037"/>
                      </a:cubicBezTo>
                      <a:cubicBezTo>
                        <a:pt x="66965" y="63417"/>
                        <a:pt x="105065" y="55797"/>
                        <a:pt x="141260" y="47224"/>
                      </a:cubicBezTo>
                      <a:cubicBezTo>
                        <a:pt x="153642" y="44367"/>
                        <a:pt x="162215" y="31032"/>
                        <a:pt x="159357" y="18649"/>
                      </a:cubicBezTo>
                      <a:cubicBezTo>
                        <a:pt x="156500" y="6267"/>
                        <a:pt x="143165" y="-2306"/>
                        <a:pt x="130782" y="552"/>
                      </a:cubicBezTo>
                      <a:cubicBezTo>
                        <a:pt x="95540" y="9124"/>
                        <a:pt x="57440" y="16744"/>
                        <a:pt x="19340" y="23412"/>
                      </a:cubicBezTo>
                      <a:cubicBezTo>
                        <a:pt x="6005" y="26269"/>
                        <a:pt x="-1615" y="38652"/>
                        <a:pt x="290" y="51034"/>
                      </a:cubicBezTo>
                      <a:cubicBezTo>
                        <a:pt x="1242" y="63417"/>
                        <a:pt x="11720" y="71037"/>
                        <a:pt x="23150" y="7103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5" name="Freeform 472">
                  <a:extLst>
                    <a:ext uri="{FF2B5EF4-FFF2-40B4-BE49-F238E27FC236}">
                      <a16:creationId xmlns:a16="http://schemas.microsoft.com/office/drawing/2014/main" id="{D6C2DB36-8220-BE31-5C8C-DBA60905BEE4}"/>
                    </a:ext>
                  </a:extLst>
                </p:cNvPr>
                <p:cNvSpPr/>
                <p:nvPr/>
              </p:nvSpPr>
              <p:spPr>
                <a:xfrm>
                  <a:off x="4931326" y="1491023"/>
                  <a:ext cx="154663" cy="89174"/>
                </a:xfrm>
                <a:custGeom>
                  <a:avLst/>
                  <a:gdLst>
                    <a:gd name="connsiteX0" fmla="*/ 23579 w 154663"/>
                    <a:gd name="connsiteY0" fmla="*/ 89174 h 89174"/>
                    <a:gd name="connsiteX1" fmla="*/ 32151 w 154663"/>
                    <a:gd name="connsiteY1" fmla="*/ 87269 h 89174"/>
                    <a:gd name="connsiteX2" fmla="*/ 138831 w 154663"/>
                    <a:gd name="connsiteY2" fmla="*/ 46312 h 89174"/>
                    <a:gd name="connsiteX3" fmla="*/ 153119 w 154663"/>
                    <a:gd name="connsiteY3" fmla="*/ 15832 h 89174"/>
                    <a:gd name="connsiteX4" fmla="*/ 122639 w 154663"/>
                    <a:gd name="connsiteY4" fmla="*/ 1544 h 89174"/>
                    <a:gd name="connsiteX5" fmla="*/ 15006 w 154663"/>
                    <a:gd name="connsiteY5" fmla="*/ 42502 h 89174"/>
                    <a:gd name="connsiteX6" fmla="*/ 1671 w 154663"/>
                    <a:gd name="connsiteY6" fmla="*/ 72982 h 89174"/>
                    <a:gd name="connsiteX7" fmla="*/ 23579 w 154663"/>
                    <a:gd name="connsiteY7" fmla="*/ 89174 h 8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663" h="89174">
                      <a:moveTo>
                        <a:pt x="23579" y="89174"/>
                      </a:moveTo>
                      <a:cubicBezTo>
                        <a:pt x="26436" y="89174"/>
                        <a:pt x="29294" y="88222"/>
                        <a:pt x="32151" y="87269"/>
                      </a:cubicBezTo>
                      <a:cubicBezTo>
                        <a:pt x="67394" y="72982"/>
                        <a:pt x="102636" y="59647"/>
                        <a:pt x="138831" y="46312"/>
                      </a:cubicBezTo>
                      <a:cubicBezTo>
                        <a:pt x="151214" y="41549"/>
                        <a:pt x="157881" y="28214"/>
                        <a:pt x="153119" y="15832"/>
                      </a:cubicBezTo>
                      <a:cubicBezTo>
                        <a:pt x="148356" y="3450"/>
                        <a:pt x="135021" y="-3218"/>
                        <a:pt x="122639" y="1544"/>
                      </a:cubicBezTo>
                      <a:cubicBezTo>
                        <a:pt x="86444" y="14880"/>
                        <a:pt x="50249" y="29167"/>
                        <a:pt x="15006" y="42502"/>
                      </a:cubicBezTo>
                      <a:cubicBezTo>
                        <a:pt x="2624" y="47265"/>
                        <a:pt x="-3091" y="61552"/>
                        <a:pt x="1671" y="72982"/>
                      </a:cubicBezTo>
                      <a:cubicBezTo>
                        <a:pt x="5481" y="83460"/>
                        <a:pt x="14054" y="89174"/>
                        <a:pt x="23579" y="8917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6" name="Freeform 473">
                  <a:extLst>
                    <a:ext uri="{FF2B5EF4-FFF2-40B4-BE49-F238E27FC236}">
                      <a16:creationId xmlns:a16="http://schemas.microsoft.com/office/drawing/2014/main" id="{FF15E1BB-E54E-B496-8790-8CE987AAA5F5}"/>
                    </a:ext>
                  </a:extLst>
                </p:cNvPr>
                <p:cNvSpPr/>
                <p:nvPr/>
              </p:nvSpPr>
              <p:spPr>
                <a:xfrm>
                  <a:off x="3825949" y="1809677"/>
                  <a:ext cx="162410" cy="60079"/>
                </a:xfrm>
                <a:custGeom>
                  <a:avLst/>
                  <a:gdLst>
                    <a:gd name="connsiteX0" fmla="*/ 23103 w 162410"/>
                    <a:gd name="connsiteY0" fmla="*/ 60080 h 60079"/>
                    <a:gd name="connsiteX1" fmla="*/ 25960 w 162410"/>
                    <a:gd name="connsiteY1" fmla="*/ 60080 h 60079"/>
                    <a:gd name="connsiteX2" fmla="*/ 141213 w 162410"/>
                    <a:gd name="connsiteY2" fmla="*/ 47697 h 60079"/>
                    <a:gd name="connsiteX3" fmla="*/ 162168 w 162410"/>
                    <a:gd name="connsiteY3" fmla="*/ 21027 h 60079"/>
                    <a:gd name="connsiteX4" fmla="*/ 135498 w 162410"/>
                    <a:gd name="connsiteY4" fmla="*/ 72 h 60079"/>
                    <a:gd name="connsiteX5" fmla="*/ 21198 w 162410"/>
                    <a:gd name="connsiteY5" fmla="*/ 12455 h 60079"/>
                    <a:gd name="connsiteX6" fmla="*/ 243 w 162410"/>
                    <a:gd name="connsiteY6" fmla="*/ 38172 h 60079"/>
                    <a:gd name="connsiteX7" fmla="*/ 23103 w 162410"/>
                    <a:gd name="connsiteY7" fmla="*/ 60080 h 6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10" h="60079">
                      <a:moveTo>
                        <a:pt x="23103" y="60080"/>
                      </a:moveTo>
                      <a:cubicBezTo>
                        <a:pt x="24055" y="60080"/>
                        <a:pt x="25008" y="60080"/>
                        <a:pt x="25960" y="60080"/>
                      </a:cubicBezTo>
                      <a:cubicBezTo>
                        <a:pt x="65013" y="56269"/>
                        <a:pt x="103113" y="52460"/>
                        <a:pt x="141213" y="47697"/>
                      </a:cubicBezTo>
                      <a:cubicBezTo>
                        <a:pt x="154548" y="45792"/>
                        <a:pt x="164073" y="34362"/>
                        <a:pt x="162168" y="21027"/>
                      </a:cubicBezTo>
                      <a:cubicBezTo>
                        <a:pt x="160263" y="7692"/>
                        <a:pt x="148833" y="-881"/>
                        <a:pt x="135498" y="72"/>
                      </a:cubicBezTo>
                      <a:cubicBezTo>
                        <a:pt x="97398" y="4835"/>
                        <a:pt x="59298" y="8644"/>
                        <a:pt x="21198" y="12455"/>
                      </a:cubicBezTo>
                      <a:cubicBezTo>
                        <a:pt x="7863" y="13407"/>
                        <a:pt x="-1662" y="25790"/>
                        <a:pt x="243" y="38172"/>
                      </a:cubicBezTo>
                      <a:cubicBezTo>
                        <a:pt x="243" y="51507"/>
                        <a:pt x="10720" y="60080"/>
                        <a:pt x="23103" y="6008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7" name="Freeform 474">
                  <a:extLst>
                    <a:ext uri="{FF2B5EF4-FFF2-40B4-BE49-F238E27FC236}">
                      <a16:creationId xmlns:a16="http://schemas.microsoft.com/office/drawing/2014/main" id="{6EBBD30F-B918-A364-E9C9-121AF99BE4E9}"/>
                    </a:ext>
                  </a:extLst>
                </p:cNvPr>
                <p:cNvSpPr/>
                <p:nvPr/>
              </p:nvSpPr>
              <p:spPr>
                <a:xfrm>
                  <a:off x="3596574" y="1832544"/>
                  <a:ext cx="162056" cy="57215"/>
                </a:xfrm>
                <a:custGeom>
                  <a:avLst/>
                  <a:gdLst>
                    <a:gd name="connsiteX0" fmla="*/ 22926 w 162056"/>
                    <a:gd name="connsiteY0" fmla="*/ 57216 h 57215"/>
                    <a:gd name="connsiteX1" fmla="*/ 24831 w 162056"/>
                    <a:gd name="connsiteY1" fmla="*/ 57216 h 57215"/>
                    <a:gd name="connsiteX2" fmla="*/ 140083 w 162056"/>
                    <a:gd name="connsiteY2" fmla="*/ 47691 h 57215"/>
                    <a:gd name="connsiteX3" fmla="*/ 161991 w 162056"/>
                    <a:gd name="connsiteY3" fmla="*/ 21973 h 57215"/>
                    <a:gd name="connsiteX4" fmla="*/ 136273 w 162056"/>
                    <a:gd name="connsiteY4" fmla="*/ 66 h 57215"/>
                    <a:gd name="connsiteX5" fmla="*/ 21973 w 162056"/>
                    <a:gd name="connsiteY5" fmla="*/ 9591 h 57215"/>
                    <a:gd name="connsiteX6" fmla="*/ 66 w 162056"/>
                    <a:gd name="connsiteY6" fmla="*/ 35308 h 57215"/>
                    <a:gd name="connsiteX7" fmla="*/ 22926 w 162056"/>
                    <a:gd name="connsiteY7" fmla="*/ 57216 h 5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6" h="57215">
                      <a:moveTo>
                        <a:pt x="22926" y="57216"/>
                      </a:moveTo>
                      <a:cubicBezTo>
                        <a:pt x="23878" y="57216"/>
                        <a:pt x="23878" y="57216"/>
                        <a:pt x="24831" y="57216"/>
                      </a:cubicBezTo>
                      <a:cubicBezTo>
                        <a:pt x="62931" y="54358"/>
                        <a:pt x="101983" y="51501"/>
                        <a:pt x="140083" y="47691"/>
                      </a:cubicBezTo>
                      <a:cubicBezTo>
                        <a:pt x="153418" y="46738"/>
                        <a:pt x="162943" y="35308"/>
                        <a:pt x="161991" y="21973"/>
                      </a:cubicBezTo>
                      <a:cubicBezTo>
                        <a:pt x="161038" y="8638"/>
                        <a:pt x="149608" y="-887"/>
                        <a:pt x="136273" y="66"/>
                      </a:cubicBezTo>
                      <a:cubicBezTo>
                        <a:pt x="98173" y="2923"/>
                        <a:pt x="60073" y="6733"/>
                        <a:pt x="21973" y="9591"/>
                      </a:cubicBezTo>
                      <a:cubicBezTo>
                        <a:pt x="8638" y="10543"/>
                        <a:pt x="-887" y="21973"/>
                        <a:pt x="66" y="35308"/>
                      </a:cubicBezTo>
                      <a:cubicBezTo>
                        <a:pt x="66" y="48643"/>
                        <a:pt x="10543" y="57216"/>
                        <a:pt x="22926" y="5721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48" name="Freeform 475">
                  <a:extLst>
                    <a:ext uri="{FF2B5EF4-FFF2-40B4-BE49-F238E27FC236}">
                      <a16:creationId xmlns:a16="http://schemas.microsoft.com/office/drawing/2014/main" id="{47D69B59-0B6A-59D3-17BB-E0444187FF79}"/>
                    </a:ext>
                  </a:extLst>
                </p:cNvPr>
                <p:cNvSpPr/>
                <p:nvPr/>
              </p:nvSpPr>
              <p:spPr>
                <a:xfrm>
                  <a:off x="4717820" y="1576068"/>
                  <a:ext cx="153583" cy="93664"/>
                </a:xfrm>
                <a:custGeom>
                  <a:avLst/>
                  <a:gdLst>
                    <a:gd name="connsiteX0" fmla="*/ 24677 w 153583"/>
                    <a:gd name="connsiteY0" fmla="*/ 93664 h 93664"/>
                    <a:gd name="connsiteX1" fmla="*/ 34202 w 153583"/>
                    <a:gd name="connsiteY1" fmla="*/ 91759 h 93664"/>
                    <a:gd name="connsiteX2" fmla="*/ 138977 w 153583"/>
                    <a:gd name="connsiteY2" fmla="*/ 46039 h 93664"/>
                    <a:gd name="connsiteX3" fmla="*/ 151360 w 153583"/>
                    <a:gd name="connsiteY3" fmla="*/ 14607 h 93664"/>
                    <a:gd name="connsiteX4" fmla="*/ 119927 w 153583"/>
                    <a:gd name="connsiteY4" fmla="*/ 2224 h 93664"/>
                    <a:gd name="connsiteX5" fmla="*/ 14199 w 153583"/>
                    <a:gd name="connsiteY5" fmla="*/ 47944 h 93664"/>
                    <a:gd name="connsiteX6" fmla="*/ 1817 w 153583"/>
                    <a:gd name="connsiteY6" fmla="*/ 79377 h 93664"/>
                    <a:gd name="connsiteX7" fmla="*/ 24677 w 153583"/>
                    <a:gd name="connsiteY7" fmla="*/ 93664 h 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83" h="93664">
                      <a:moveTo>
                        <a:pt x="24677" y="93664"/>
                      </a:moveTo>
                      <a:cubicBezTo>
                        <a:pt x="27534" y="93664"/>
                        <a:pt x="31344" y="92712"/>
                        <a:pt x="34202" y="91759"/>
                      </a:cubicBezTo>
                      <a:cubicBezTo>
                        <a:pt x="68492" y="76519"/>
                        <a:pt x="103735" y="61279"/>
                        <a:pt x="138977" y="46039"/>
                      </a:cubicBezTo>
                      <a:cubicBezTo>
                        <a:pt x="151360" y="41277"/>
                        <a:pt x="157074" y="26989"/>
                        <a:pt x="151360" y="14607"/>
                      </a:cubicBezTo>
                      <a:cubicBezTo>
                        <a:pt x="145644" y="2224"/>
                        <a:pt x="132310" y="-3491"/>
                        <a:pt x="119927" y="2224"/>
                      </a:cubicBezTo>
                      <a:cubicBezTo>
                        <a:pt x="83732" y="17464"/>
                        <a:pt x="48489" y="32704"/>
                        <a:pt x="14199" y="47944"/>
                      </a:cubicBezTo>
                      <a:cubicBezTo>
                        <a:pt x="1817" y="53659"/>
                        <a:pt x="-2946" y="66994"/>
                        <a:pt x="1817" y="79377"/>
                      </a:cubicBezTo>
                      <a:cubicBezTo>
                        <a:pt x="7532" y="87949"/>
                        <a:pt x="16104" y="93664"/>
                        <a:pt x="24677" y="93664"/>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311" name="Group 310">
            <a:extLst>
              <a:ext uri="{FF2B5EF4-FFF2-40B4-BE49-F238E27FC236}">
                <a16:creationId xmlns:a16="http://schemas.microsoft.com/office/drawing/2014/main" id="{9EFEB203-1300-5DCF-7E52-3D241C83C0DA}"/>
              </a:ext>
            </a:extLst>
          </p:cNvPr>
          <p:cNvGrpSpPr/>
          <p:nvPr/>
        </p:nvGrpSpPr>
        <p:grpSpPr>
          <a:xfrm>
            <a:off x="4938712" y="3567236"/>
            <a:ext cx="3971644" cy="423863"/>
            <a:chOff x="4938712" y="3563939"/>
            <a:chExt cx="3971644" cy="423863"/>
          </a:xfrm>
        </p:grpSpPr>
        <p:sp>
          <p:nvSpPr>
            <p:cNvPr id="43" name="Title 5">
              <a:extLst>
                <a:ext uri="{FF2B5EF4-FFF2-40B4-BE49-F238E27FC236}">
                  <a16:creationId xmlns:a16="http://schemas.microsoft.com/office/drawing/2014/main" id="{C577A8C3-5EC4-C117-565C-0902FA01E123}"/>
                </a:ext>
              </a:extLst>
            </p:cNvPr>
            <p:cNvSpPr txBox="1">
              <a:spLocks/>
            </p:cNvSpPr>
            <p:nvPr/>
          </p:nvSpPr>
          <p:spPr>
            <a:xfrm>
              <a:off x="5537200" y="3591204"/>
              <a:ext cx="3373156"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altLang="en-US" sz="1200" dirty="0">
                  <a:solidFill>
                    <a:schemeClr val="bg1"/>
                  </a:solidFill>
                  <a:ea typeface="Meiryo" panose="020B0604030504040204" pitchFamily="34" charset="-128"/>
                  <a:cs typeface="+mj-cs"/>
                </a:rPr>
                <a:t>ミッションクリティカル（業務遂行に必要不可欠な要素）</a:t>
              </a:r>
              <a:r>
                <a:rPr lang="ja-jp" sz="1200" dirty="0">
                  <a:solidFill>
                    <a:schemeClr val="bg1"/>
                  </a:solidFill>
                  <a:ea typeface="Meiryo" panose="020B0604030504040204" pitchFamily="34" charset="-128"/>
                  <a:cs typeface="+mj-cs"/>
                </a:rPr>
                <a:t>なシミュレーションを作成 </a:t>
              </a:r>
            </a:p>
          </p:txBody>
        </p:sp>
        <p:grpSp>
          <p:nvGrpSpPr>
            <p:cNvPr id="297" name="Group 296">
              <a:extLst>
                <a:ext uri="{FF2B5EF4-FFF2-40B4-BE49-F238E27FC236}">
                  <a16:creationId xmlns:a16="http://schemas.microsoft.com/office/drawing/2014/main" id="{BDFC7CDB-3750-ADBC-AC54-3B6FA2748F7C}"/>
                </a:ext>
              </a:extLst>
            </p:cNvPr>
            <p:cNvGrpSpPr/>
            <p:nvPr/>
          </p:nvGrpSpPr>
          <p:grpSpPr>
            <a:xfrm>
              <a:off x="4938712" y="3563939"/>
              <a:ext cx="423863" cy="423863"/>
              <a:chOff x="4938712" y="3563939"/>
              <a:chExt cx="423863" cy="423863"/>
            </a:xfrm>
          </p:grpSpPr>
          <p:sp>
            <p:nvSpPr>
              <p:cNvPr id="45" name="Oval 44">
                <a:extLst>
                  <a:ext uri="{FF2B5EF4-FFF2-40B4-BE49-F238E27FC236}">
                    <a16:creationId xmlns:a16="http://schemas.microsoft.com/office/drawing/2014/main" id="{B10265E0-CF64-BCEF-75A4-402186513490}"/>
                  </a:ext>
                </a:extLst>
              </p:cNvPr>
              <p:cNvSpPr/>
              <p:nvPr/>
            </p:nvSpPr>
            <p:spPr>
              <a:xfrm>
                <a:off x="4938712" y="3563939"/>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a typeface="Meiryo" panose="020B0604030504040204" pitchFamily="34" charset="-128"/>
                </a:endParaRPr>
              </a:p>
            </p:txBody>
          </p:sp>
          <p:grpSp>
            <p:nvGrpSpPr>
              <p:cNvPr id="251" name="Graphic 763">
                <a:extLst>
                  <a:ext uri="{FF2B5EF4-FFF2-40B4-BE49-F238E27FC236}">
                    <a16:creationId xmlns:a16="http://schemas.microsoft.com/office/drawing/2014/main" id="{F173D86D-AA44-2FAD-3DAA-9EE3BC63DB96}"/>
                  </a:ext>
                </a:extLst>
              </p:cNvPr>
              <p:cNvGrpSpPr>
                <a:grpSpLocks noChangeAspect="1"/>
              </p:cNvGrpSpPr>
              <p:nvPr/>
            </p:nvGrpSpPr>
            <p:grpSpPr>
              <a:xfrm>
                <a:off x="5019359" y="3665377"/>
                <a:ext cx="262568" cy="220986"/>
                <a:chOff x="2887980" y="1154429"/>
                <a:chExt cx="3368039" cy="2834639"/>
              </a:xfrm>
              <a:solidFill>
                <a:schemeClr val="tx1"/>
              </a:solidFill>
            </p:grpSpPr>
            <p:sp>
              <p:nvSpPr>
                <p:cNvPr id="252" name="Freeform 1424">
                  <a:extLst>
                    <a:ext uri="{FF2B5EF4-FFF2-40B4-BE49-F238E27FC236}">
                      <a16:creationId xmlns:a16="http://schemas.microsoft.com/office/drawing/2014/main" id="{A443960A-4DA4-6E5C-1E80-C3ECE26F234B}"/>
                    </a:ext>
                  </a:extLst>
                </p:cNvPr>
                <p:cNvSpPr/>
                <p:nvPr/>
              </p:nvSpPr>
              <p:spPr>
                <a:xfrm>
                  <a:off x="3328987" y="172021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3" name="Freeform 1425">
                  <a:extLst>
                    <a:ext uri="{FF2B5EF4-FFF2-40B4-BE49-F238E27FC236}">
                      <a16:creationId xmlns:a16="http://schemas.microsoft.com/office/drawing/2014/main" id="{A512ACEB-B85C-2743-4129-48919B72AA3D}"/>
                    </a:ext>
                  </a:extLst>
                </p:cNvPr>
                <p:cNvSpPr/>
                <p:nvPr/>
              </p:nvSpPr>
              <p:spPr>
                <a:xfrm>
                  <a:off x="3328987" y="1914525"/>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4" name="Freeform 1426">
                  <a:extLst>
                    <a:ext uri="{FF2B5EF4-FFF2-40B4-BE49-F238E27FC236}">
                      <a16:creationId xmlns:a16="http://schemas.microsoft.com/office/drawing/2014/main" id="{E9F3C636-6560-7CE8-C426-0E1B664FB272}"/>
                    </a:ext>
                  </a:extLst>
                </p:cNvPr>
                <p:cNvSpPr/>
                <p:nvPr/>
              </p:nvSpPr>
              <p:spPr>
                <a:xfrm>
                  <a:off x="3328987" y="2106929"/>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952"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5" name="Freeform 1427">
                  <a:extLst>
                    <a:ext uri="{FF2B5EF4-FFF2-40B4-BE49-F238E27FC236}">
                      <a16:creationId xmlns:a16="http://schemas.microsoft.com/office/drawing/2014/main" id="{65AEDD2B-B157-36E2-629C-D262043BC2E0}"/>
                    </a:ext>
                  </a:extLst>
                </p:cNvPr>
                <p:cNvSpPr/>
                <p:nvPr/>
              </p:nvSpPr>
              <p:spPr>
                <a:xfrm rot="-2766607">
                  <a:off x="3711124" y="2468519"/>
                  <a:ext cx="28576" cy="38101"/>
                </a:xfrm>
                <a:custGeom>
                  <a:avLst/>
                  <a:gdLst>
                    <a:gd name="connsiteX0" fmla="*/ 0 w 28576"/>
                    <a:gd name="connsiteY0" fmla="*/ 0 h 38101"/>
                    <a:gd name="connsiteX1" fmla="*/ 28576 w 28576"/>
                    <a:gd name="connsiteY1" fmla="*/ 0 h 38101"/>
                    <a:gd name="connsiteX2" fmla="*/ 28576 w 28576"/>
                    <a:gd name="connsiteY2" fmla="*/ 38101 h 38101"/>
                    <a:gd name="connsiteX3" fmla="*/ 0 w 28576"/>
                    <a:gd name="connsiteY3" fmla="*/ 38101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6" name="Freeform 1428">
                  <a:extLst>
                    <a:ext uri="{FF2B5EF4-FFF2-40B4-BE49-F238E27FC236}">
                      <a16:creationId xmlns:a16="http://schemas.microsoft.com/office/drawing/2014/main" id="{89B40D75-5601-84F7-7F3B-019A04E5F3DA}"/>
                    </a:ext>
                  </a:extLst>
                </p:cNvPr>
                <p:cNvSpPr/>
                <p:nvPr/>
              </p:nvSpPr>
              <p:spPr>
                <a:xfrm rot="-2763205">
                  <a:off x="3435617" y="2204585"/>
                  <a:ext cx="28575" cy="38100"/>
                </a:xfrm>
                <a:custGeom>
                  <a:avLst/>
                  <a:gdLst>
                    <a:gd name="connsiteX0" fmla="*/ 0 w 28575"/>
                    <a:gd name="connsiteY0" fmla="*/ 0 h 38100"/>
                    <a:gd name="connsiteX1" fmla="*/ 28575 w 28575"/>
                    <a:gd name="connsiteY1" fmla="*/ 0 h 38100"/>
                    <a:gd name="connsiteX2" fmla="*/ 28575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7" name="Freeform 1429">
                  <a:extLst>
                    <a:ext uri="{FF2B5EF4-FFF2-40B4-BE49-F238E27FC236}">
                      <a16:creationId xmlns:a16="http://schemas.microsoft.com/office/drawing/2014/main" id="{B9C578F4-A229-B9CE-F11E-CB838771806C}"/>
                    </a:ext>
                  </a:extLst>
                </p:cNvPr>
                <p:cNvSpPr/>
                <p:nvPr/>
              </p:nvSpPr>
              <p:spPr>
                <a:xfrm rot="-2766607">
                  <a:off x="3491175" y="2257415"/>
                  <a:ext cx="28576" cy="38101"/>
                </a:xfrm>
                <a:custGeom>
                  <a:avLst/>
                  <a:gdLst>
                    <a:gd name="connsiteX0" fmla="*/ 0 w 28576"/>
                    <a:gd name="connsiteY0" fmla="*/ 0 h 38101"/>
                    <a:gd name="connsiteX1" fmla="*/ 28576 w 28576"/>
                    <a:gd name="connsiteY1" fmla="*/ 0 h 38101"/>
                    <a:gd name="connsiteX2" fmla="*/ 28576 w 28576"/>
                    <a:gd name="connsiteY2" fmla="*/ 38101 h 38101"/>
                    <a:gd name="connsiteX3" fmla="*/ 0 w 28576"/>
                    <a:gd name="connsiteY3" fmla="*/ 38101 h 38101"/>
                  </a:gdLst>
                  <a:ahLst/>
                  <a:cxnLst>
                    <a:cxn ang="0">
                      <a:pos x="connsiteX0" y="connsiteY0"/>
                    </a:cxn>
                    <a:cxn ang="0">
                      <a:pos x="connsiteX1" y="connsiteY1"/>
                    </a:cxn>
                    <a:cxn ang="0">
                      <a:pos x="connsiteX2" y="connsiteY2"/>
                    </a:cxn>
                    <a:cxn ang="0">
                      <a:pos x="connsiteX3" y="connsiteY3"/>
                    </a:cxn>
                  </a:cxnLst>
                  <a:rect l="l" t="t" r="r" b="b"/>
                  <a:pathLst>
                    <a:path w="28576" h="38101">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8" name="Freeform 1430">
                  <a:extLst>
                    <a:ext uri="{FF2B5EF4-FFF2-40B4-BE49-F238E27FC236}">
                      <a16:creationId xmlns:a16="http://schemas.microsoft.com/office/drawing/2014/main" id="{B6B78904-6410-7E3D-EEA3-CE55F0D9E4E7}"/>
                    </a:ext>
                  </a:extLst>
                </p:cNvPr>
                <p:cNvSpPr/>
                <p:nvPr/>
              </p:nvSpPr>
              <p:spPr>
                <a:xfrm rot="-2765149">
                  <a:off x="3545942" y="2309818"/>
                  <a:ext cx="28575" cy="38101"/>
                </a:xfrm>
                <a:custGeom>
                  <a:avLst/>
                  <a:gdLst>
                    <a:gd name="connsiteX0" fmla="*/ 0 w 28575"/>
                    <a:gd name="connsiteY0" fmla="*/ 0 h 38101"/>
                    <a:gd name="connsiteX1" fmla="*/ 28576 w 28575"/>
                    <a:gd name="connsiteY1" fmla="*/ 0 h 38101"/>
                    <a:gd name="connsiteX2" fmla="*/ 28576 w 28575"/>
                    <a:gd name="connsiteY2" fmla="*/ 38101 h 38101"/>
                    <a:gd name="connsiteX3" fmla="*/ 0 w 28575"/>
                    <a:gd name="connsiteY3" fmla="*/ 38101 h 38101"/>
                  </a:gdLst>
                  <a:ahLst/>
                  <a:cxnLst>
                    <a:cxn ang="0">
                      <a:pos x="connsiteX0" y="connsiteY0"/>
                    </a:cxn>
                    <a:cxn ang="0">
                      <a:pos x="connsiteX1" y="connsiteY1"/>
                    </a:cxn>
                    <a:cxn ang="0">
                      <a:pos x="connsiteX2" y="connsiteY2"/>
                    </a:cxn>
                    <a:cxn ang="0">
                      <a:pos x="connsiteX3" y="connsiteY3"/>
                    </a:cxn>
                  </a:cxnLst>
                  <a:rect l="l" t="t" r="r" b="b"/>
                  <a:pathLst>
                    <a:path w="28575" h="38101">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59" name="Freeform 1431">
                  <a:extLst>
                    <a:ext uri="{FF2B5EF4-FFF2-40B4-BE49-F238E27FC236}">
                      <a16:creationId xmlns:a16="http://schemas.microsoft.com/office/drawing/2014/main" id="{F3943EBE-86AA-26BE-33A1-6BE4DDF1A9D1}"/>
                    </a:ext>
                  </a:extLst>
                </p:cNvPr>
                <p:cNvSpPr/>
                <p:nvPr/>
              </p:nvSpPr>
              <p:spPr>
                <a:xfrm rot="-2763205">
                  <a:off x="3655553" y="2415705"/>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0" name="Freeform 1432">
                  <a:extLst>
                    <a:ext uri="{FF2B5EF4-FFF2-40B4-BE49-F238E27FC236}">
                      <a16:creationId xmlns:a16="http://schemas.microsoft.com/office/drawing/2014/main" id="{E1F8ED53-B3B8-3EE6-4018-94CED7980449}"/>
                    </a:ext>
                  </a:extLst>
                </p:cNvPr>
                <p:cNvSpPr/>
                <p:nvPr/>
              </p:nvSpPr>
              <p:spPr>
                <a:xfrm rot="-2764177">
                  <a:off x="3600784" y="2363299"/>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1" name="Freeform 1433">
                  <a:extLst>
                    <a:ext uri="{FF2B5EF4-FFF2-40B4-BE49-F238E27FC236}">
                      <a16:creationId xmlns:a16="http://schemas.microsoft.com/office/drawing/2014/main" id="{CC748006-2F1B-2696-86E1-214A14358E66}"/>
                    </a:ext>
                  </a:extLst>
                </p:cNvPr>
                <p:cNvSpPr/>
                <p:nvPr/>
              </p:nvSpPr>
              <p:spPr>
                <a:xfrm rot="-5252234">
                  <a:off x="3614828" y="1958649"/>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2" name="Freeform 1434">
                  <a:extLst>
                    <a:ext uri="{FF2B5EF4-FFF2-40B4-BE49-F238E27FC236}">
                      <a16:creationId xmlns:a16="http://schemas.microsoft.com/office/drawing/2014/main" id="{2017E043-757C-C2CA-CBAC-3022DD5ED03D}"/>
                    </a:ext>
                  </a:extLst>
                </p:cNvPr>
                <p:cNvSpPr/>
                <p:nvPr/>
              </p:nvSpPr>
              <p:spPr>
                <a:xfrm rot="-5253850">
                  <a:off x="3685904" y="1966365"/>
                  <a:ext cx="28575" cy="28575"/>
                </a:xfrm>
                <a:custGeom>
                  <a:avLst/>
                  <a:gdLst>
                    <a:gd name="connsiteX0" fmla="*/ 0 w 28575"/>
                    <a:gd name="connsiteY0" fmla="*/ 0 h 28575"/>
                    <a:gd name="connsiteX1" fmla="*/ 28575 w 28575"/>
                    <a:gd name="connsiteY1" fmla="*/ 0 h 28575"/>
                    <a:gd name="connsiteX2" fmla="*/ 28575 w 28575"/>
                    <a:gd name="connsiteY2" fmla="*/ 28575 h 28575"/>
                    <a:gd name="connsiteX3" fmla="*/ 0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28575" y="0"/>
                      </a:lnTo>
                      <a:lnTo>
                        <a:pt x="28575" y="28575"/>
                      </a:lnTo>
                      <a:lnTo>
                        <a:pt x="0" y="285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3" name="Freeform 1435">
                  <a:extLst>
                    <a:ext uri="{FF2B5EF4-FFF2-40B4-BE49-F238E27FC236}">
                      <a16:creationId xmlns:a16="http://schemas.microsoft.com/office/drawing/2014/main" id="{0561BB55-6328-4BC5-AAAF-348B43016A4C}"/>
                    </a:ext>
                  </a:extLst>
                </p:cNvPr>
                <p:cNvSpPr/>
                <p:nvPr/>
              </p:nvSpPr>
              <p:spPr>
                <a:xfrm rot="-5252234">
                  <a:off x="3539096" y="1955486"/>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4" name="Freeform 1436">
                  <a:extLst>
                    <a:ext uri="{FF2B5EF4-FFF2-40B4-BE49-F238E27FC236}">
                      <a16:creationId xmlns:a16="http://schemas.microsoft.com/office/drawing/2014/main" id="{DD45CA3B-F95C-05AD-537D-1A08F2A72C0F}"/>
                    </a:ext>
                  </a:extLst>
                </p:cNvPr>
                <p:cNvSpPr/>
                <p:nvPr/>
              </p:nvSpPr>
              <p:spPr>
                <a:xfrm rot="-5252234">
                  <a:off x="3462396" y="1952263"/>
                  <a:ext cx="28575" cy="38100"/>
                </a:xfrm>
                <a:custGeom>
                  <a:avLst/>
                  <a:gdLst>
                    <a:gd name="connsiteX0" fmla="*/ 0 w 28575"/>
                    <a:gd name="connsiteY0" fmla="*/ 0 h 38100"/>
                    <a:gd name="connsiteX1" fmla="*/ 28576 w 28575"/>
                    <a:gd name="connsiteY1" fmla="*/ 0 h 38100"/>
                    <a:gd name="connsiteX2" fmla="*/ 28576 w 28575"/>
                    <a:gd name="connsiteY2" fmla="*/ 38101 h 38100"/>
                    <a:gd name="connsiteX3" fmla="*/ 0 w 28575"/>
                    <a:gd name="connsiteY3" fmla="*/ 38101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6" y="0"/>
                      </a:lnTo>
                      <a:lnTo>
                        <a:pt x="28576" y="38101"/>
                      </a:lnTo>
                      <a:lnTo>
                        <a:pt x="0" y="3810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5" name="Freeform 1437">
                  <a:extLst>
                    <a:ext uri="{FF2B5EF4-FFF2-40B4-BE49-F238E27FC236}">
                      <a16:creationId xmlns:a16="http://schemas.microsoft.com/office/drawing/2014/main" id="{4A682B9D-0C52-36CB-704C-49840D8E14BD}"/>
                    </a:ext>
                  </a:extLst>
                </p:cNvPr>
                <p:cNvSpPr/>
                <p:nvPr/>
              </p:nvSpPr>
              <p:spPr>
                <a:xfrm rot="-5353002">
                  <a:off x="3920229" y="1762178"/>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6" name="Freeform 1438">
                  <a:extLst>
                    <a:ext uri="{FF2B5EF4-FFF2-40B4-BE49-F238E27FC236}">
                      <a16:creationId xmlns:a16="http://schemas.microsoft.com/office/drawing/2014/main" id="{CB4CB313-D0A7-9DC3-26EC-AE5248E8BC5A}"/>
                    </a:ext>
                  </a:extLst>
                </p:cNvPr>
                <p:cNvSpPr/>
                <p:nvPr/>
              </p:nvSpPr>
              <p:spPr>
                <a:xfrm rot="-5353002">
                  <a:off x="3538816" y="175693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7" name="Freeform 1439">
                  <a:extLst>
                    <a:ext uri="{FF2B5EF4-FFF2-40B4-BE49-F238E27FC236}">
                      <a16:creationId xmlns:a16="http://schemas.microsoft.com/office/drawing/2014/main" id="{791A1C64-40FC-243A-4D0A-0D9115EC6115}"/>
                    </a:ext>
                  </a:extLst>
                </p:cNvPr>
                <p:cNvSpPr/>
                <p:nvPr/>
              </p:nvSpPr>
              <p:spPr>
                <a:xfrm rot="-5350765">
                  <a:off x="4528989" y="1770512"/>
                  <a:ext cx="28575" cy="38100"/>
                </a:xfrm>
                <a:custGeom>
                  <a:avLst/>
                  <a:gdLst>
                    <a:gd name="connsiteX0" fmla="*/ 0 w 28575"/>
                    <a:gd name="connsiteY0" fmla="*/ 0 h 38100"/>
                    <a:gd name="connsiteX1" fmla="*/ 28575 w 28575"/>
                    <a:gd name="connsiteY1" fmla="*/ 0 h 38100"/>
                    <a:gd name="connsiteX2" fmla="*/ 28575 w 28575"/>
                    <a:gd name="connsiteY2" fmla="*/ 38100 h 38100"/>
                    <a:gd name="connsiteX3" fmla="*/ 0 w 285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8" name="Freeform 1440">
                  <a:extLst>
                    <a:ext uri="{FF2B5EF4-FFF2-40B4-BE49-F238E27FC236}">
                      <a16:creationId xmlns:a16="http://schemas.microsoft.com/office/drawing/2014/main" id="{626C9F6E-6202-E3DD-4A5F-6454B0D0D83D}"/>
                    </a:ext>
                  </a:extLst>
                </p:cNvPr>
                <p:cNvSpPr/>
                <p:nvPr/>
              </p:nvSpPr>
              <p:spPr>
                <a:xfrm rot="-5351301">
                  <a:off x="3844147" y="1761125"/>
                  <a:ext cx="28575" cy="38100"/>
                </a:xfrm>
                <a:custGeom>
                  <a:avLst/>
                  <a:gdLst>
                    <a:gd name="connsiteX0" fmla="*/ 0 w 28575"/>
                    <a:gd name="connsiteY0" fmla="*/ 0 h 38100"/>
                    <a:gd name="connsiteX1" fmla="*/ 28575 w 28575"/>
                    <a:gd name="connsiteY1" fmla="*/ 0 h 38100"/>
                    <a:gd name="connsiteX2" fmla="*/ 28575 w 28575"/>
                    <a:gd name="connsiteY2" fmla="*/ 38100 h 38100"/>
                    <a:gd name="connsiteX3" fmla="*/ 0 w 285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69" name="Freeform 1441">
                  <a:extLst>
                    <a:ext uri="{FF2B5EF4-FFF2-40B4-BE49-F238E27FC236}">
                      <a16:creationId xmlns:a16="http://schemas.microsoft.com/office/drawing/2014/main" id="{B4AD4650-92B2-7DF4-EE8F-CE6796FC40BD}"/>
                    </a:ext>
                  </a:extLst>
                </p:cNvPr>
                <p:cNvSpPr/>
                <p:nvPr/>
              </p:nvSpPr>
              <p:spPr>
                <a:xfrm rot="-5353002">
                  <a:off x="3462719" y="175591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0" name="Freeform 1442">
                  <a:extLst>
                    <a:ext uri="{FF2B5EF4-FFF2-40B4-BE49-F238E27FC236}">
                      <a16:creationId xmlns:a16="http://schemas.microsoft.com/office/drawing/2014/main" id="{B32452E1-2CD6-813E-2344-2C0B9EB87914}"/>
                    </a:ext>
                  </a:extLst>
                </p:cNvPr>
                <p:cNvSpPr/>
                <p:nvPr/>
              </p:nvSpPr>
              <p:spPr>
                <a:xfrm rot="-5353002">
                  <a:off x="3767083" y="176007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1" name="Freeform 1443">
                  <a:extLst>
                    <a:ext uri="{FF2B5EF4-FFF2-40B4-BE49-F238E27FC236}">
                      <a16:creationId xmlns:a16="http://schemas.microsoft.com/office/drawing/2014/main" id="{436C4E04-3885-DC73-D2FB-3A67C88D3800}"/>
                    </a:ext>
                  </a:extLst>
                </p:cNvPr>
                <p:cNvSpPr/>
                <p:nvPr/>
              </p:nvSpPr>
              <p:spPr>
                <a:xfrm rot="-5353002">
                  <a:off x="4606030" y="177159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2" name="Freeform 1444">
                  <a:extLst>
                    <a:ext uri="{FF2B5EF4-FFF2-40B4-BE49-F238E27FC236}">
                      <a16:creationId xmlns:a16="http://schemas.microsoft.com/office/drawing/2014/main" id="{2CE615CB-C5DE-798E-A4BD-DB980E12DF5A}"/>
                    </a:ext>
                  </a:extLst>
                </p:cNvPr>
                <p:cNvSpPr/>
                <p:nvPr/>
              </p:nvSpPr>
              <p:spPr>
                <a:xfrm rot="-5351324">
                  <a:off x="3996340" y="1763214"/>
                  <a:ext cx="28575" cy="38100"/>
                </a:xfrm>
                <a:custGeom>
                  <a:avLst/>
                  <a:gdLst>
                    <a:gd name="connsiteX0" fmla="*/ 0 w 28575"/>
                    <a:gd name="connsiteY0" fmla="*/ 0 h 38100"/>
                    <a:gd name="connsiteX1" fmla="*/ 28575 w 28575"/>
                    <a:gd name="connsiteY1" fmla="*/ 0 h 38100"/>
                    <a:gd name="connsiteX2" fmla="*/ 28575 w 28575"/>
                    <a:gd name="connsiteY2" fmla="*/ 38100 h 38100"/>
                    <a:gd name="connsiteX3" fmla="*/ 0 w 285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28575" h="38100">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3" name="Freeform 1445">
                  <a:extLst>
                    <a:ext uri="{FF2B5EF4-FFF2-40B4-BE49-F238E27FC236}">
                      <a16:creationId xmlns:a16="http://schemas.microsoft.com/office/drawing/2014/main" id="{53062AE3-49B5-25F7-4F8A-39088E1F144D}"/>
                    </a:ext>
                  </a:extLst>
                </p:cNvPr>
                <p:cNvSpPr/>
                <p:nvPr/>
              </p:nvSpPr>
              <p:spPr>
                <a:xfrm rot="-5353002">
                  <a:off x="4376800" y="1768445"/>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4" name="Freeform 1446">
                  <a:extLst>
                    <a:ext uri="{FF2B5EF4-FFF2-40B4-BE49-F238E27FC236}">
                      <a16:creationId xmlns:a16="http://schemas.microsoft.com/office/drawing/2014/main" id="{8AAD168D-BC9B-B5A4-94F5-B8CF5DF950B1}"/>
                    </a:ext>
                  </a:extLst>
                </p:cNvPr>
                <p:cNvSpPr/>
                <p:nvPr/>
              </p:nvSpPr>
              <p:spPr>
                <a:xfrm rot="-5352979">
                  <a:off x="4452879" y="176948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5" name="Freeform 1447">
                  <a:extLst>
                    <a:ext uri="{FF2B5EF4-FFF2-40B4-BE49-F238E27FC236}">
                      <a16:creationId xmlns:a16="http://schemas.microsoft.com/office/drawing/2014/main" id="{B7573B6D-592A-5DE6-DB0B-C843ABB08444}"/>
                    </a:ext>
                  </a:extLst>
                </p:cNvPr>
                <p:cNvSpPr/>
                <p:nvPr/>
              </p:nvSpPr>
              <p:spPr>
                <a:xfrm rot="-5353002">
                  <a:off x="4300690" y="1767405"/>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6" name="Freeform 1448">
                  <a:extLst>
                    <a:ext uri="{FF2B5EF4-FFF2-40B4-BE49-F238E27FC236}">
                      <a16:creationId xmlns:a16="http://schemas.microsoft.com/office/drawing/2014/main" id="{BF98022B-CA4E-163B-BFF4-2A8771458E2E}"/>
                    </a:ext>
                  </a:extLst>
                </p:cNvPr>
                <p:cNvSpPr/>
                <p:nvPr/>
              </p:nvSpPr>
              <p:spPr>
                <a:xfrm rot="-5353002">
                  <a:off x="3690991" y="175901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7" name="Freeform 1449">
                  <a:extLst>
                    <a:ext uri="{FF2B5EF4-FFF2-40B4-BE49-F238E27FC236}">
                      <a16:creationId xmlns:a16="http://schemas.microsoft.com/office/drawing/2014/main" id="{1E2CACBE-4D4C-1264-1F9A-1702A9AD6A9B}"/>
                    </a:ext>
                  </a:extLst>
                </p:cNvPr>
                <p:cNvSpPr/>
                <p:nvPr/>
              </p:nvSpPr>
              <p:spPr>
                <a:xfrm rot="-5353002">
                  <a:off x="4072423" y="1764267"/>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8" name="Freeform 1450">
                  <a:extLst>
                    <a:ext uri="{FF2B5EF4-FFF2-40B4-BE49-F238E27FC236}">
                      <a16:creationId xmlns:a16="http://schemas.microsoft.com/office/drawing/2014/main" id="{A3570FB3-21C2-CCFD-3827-63F52FCE27B3}"/>
                    </a:ext>
                  </a:extLst>
                </p:cNvPr>
                <p:cNvSpPr/>
                <p:nvPr/>
              </p:nvSpPr>
              <p:spPr>
                <a:xfrm rot="-5353002">
                  <a:off x="4148515" y="176532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79" name="Freeform 1451">
                  <a:extLst>
                    <a:ext uri="{FF2B5EF4-FFF2-40B4-BE49-F238E27FC236}">
                      <a16:creationId xmlns:a16="http://schemas.microsoft.com/office/drawing/2014/main" id="{6F3C4BF8-65A1-B00D-180E-BEC97390368C}"/>
                    </a:ext>
                  </a:extLst>
                </p:cNvPr>
                <p:cNvSpPr/>
                <p:nvPr/>
              </p:nvSpPr>
              <p:spPr>
                <a:xfrm rot="-5353002">
                  <a:off x="4224626" y="176636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0" name="Freeform 1452">
                  <a:extLst>
                    <a:ext uri="{FF2B5EF4-FFF2-40B4-BE49-F238E27FC236}">
                      <a16:creationId xmlns:a16="http://schemas.microsoft.com/office/drawing/2014/main" id="{F822A328-32CA-9C41-4B09-1B96A7C4CE64}"/>
                    </a:ext>
                  </a:extLst>
                </p:cNvPr>
                <p:cNvSpPr/>
                <p:nvPr/>
              </p:nvSpPr>
              <p:spPr>
                <a:xfrm rot="-5353002">
                  <a:off x="3614908" y="1757996"/>
                  <a:ext cx="28574" cy="38099"/>
                </a:xfrm>
                <a:custGeom>
                  <a:avLst/>
                  <a:gdLst>
                    <a:gd name="connsiteX0" fmla="*/ 0 w 28574"/>
                    <a:gd name="connsiteY0" fmla="*/ 0 h 38099"/>
                    <a:gd name="connsiteX1" fmla="*/ 28575 w 28574"/>
                    <a:gd name="connsiteY1" fmla="*/ 0 h 38099"/>
                    <a:gd name="connsiteX2" fmla="*/ 28575 w 28574"/>
                    <a:gd name="connsiteY2" fmla="*/ 38100 h 38099"/>
                    <a:gd name="connsiteX3" fmla="*/ 0 w 28574"/>
                    <a:gd name="connsiteY3" fmla="*/ 38100 h 38099"/>
                  </a:gdLst>
                  <a:ahLst/>
                  <a:cxnLst>
                    <a:cxn ang="0">
                      <a:pos x="connsiteX0" y="connsiteY0"/>
                    </a:cxn>
                    <a:cxn ang="0">
                      <a:pos x="connsiteX1" y="connsiteY1"/>
                    </a:cxn>
                    <a:cxn ang="0">
                      <a:pos x="connsiteX2" y="connsiteY2"/>
                    </a:cxn>
                    <a:cxn ang="0">
                      <a:pos x="connsiteX3" y="connsiteY3"/>
                    </a:cxn>
                  </a:cxnLst>
                  <a:rect l="l" t="t" r="r" b="b"/>
                  <a:pathLst>
                    <a:path w="28574" h="38099">
                      <a:moveTo>
                        <a:pt x="0" y="0"/>
                      </a:moveTo>
                      <a:lnTo>
                        <a:pt x="28575" y="0"/>
                      </a:lnTo>
                      <a:lnTo>
                        <a:pt x="28575" y="38100"/>
                      </a:lnTo>
                      <a:lnTo>
                        <a:pt x="0" y="3810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1" name="Freeform 1453">
                  <a:extLst>
                    <a:ext uri="{FF2B5EF4-FFF2-40B4-BE49-F238E27FC236}">
                      <a16:creationId xmlns:a16="http://schemas.microsoft.com/office/drawing/2014/main" id="{CB729804-12F3-93F4-95A3-DDF4747AD238}"/>
                    </a:ext>
                  </a:extLst>
                </p:cNvPr>
                <p:cNvSpPr/>
                <p:nvPr/>
              </p:nvSpPr>
              <p:spPr>
                <a:xfrm>
                  <a:off x="3120389" y="1374457"/>
                  <a:ext cx="2902267" cy="2002154"/>
                </a:xfrm>
                <a:custGeom>
                  <a:avLst/>
                  <a:gdLst>
                    <a:gd name="connsiteX0" fmla="*/ 2863215 w 2902267"/>
                    <a:gd name="connsiteY0" fmla="*/ 0 h 2002154"/>
                    <a:gd name="connsiteX1" fmla="*/ 39052 w 2902267"/>
                    <a:gd name="connsiteY1" fmla="*/ 0 h 2002154"/>
                    <a:gd name="connsiteX2" fmla="*/ 0 w 2902267"/>
                    <a:gd name="connsiteY2" fmla="*/ 39052 h 2002154"/>
                    <a:gd name="connsiteX3" fmla="*/ 0 w 2902267"/>
                    <a:gd name="connsiteY3" fmla="*/ 1963102 h 2002154"/>
                    <a:gd name="connsiteX4" fmla="*/ 39052 w 2902267"/>
                    <a:gd name="connsiteY4" fmla="*/ 2002155 h 2002154"/>
                    <a:gd name="connsiteX5" fmla="*/ 2863215 w 2902267"/>
                    <a:gd name="connsiteY5" fmla="*/ 2002155 h 2002154"/>
                    <a:gd name="connsiteX6" fmla="*/ 2902268 w 2902267"/>
                    <a:gd name="connsiteY6" fmla="*/ 1963102 h 2002154"/>
                    <a:gd name="connsiteX7" fmla="*/ 2902268 w 2902267"/>
                    <a:gd name="connsiteY7" fmla="*/ 39052 h 2002154"/>
                    <a:gd name="connsiteX8" fmla="*/ 2863215 w 2902267"/>
                    <a:gd name="connsiteY8" fmla="*/ 0 h 2002154"/>
                    <a:gd name="connsiteX9" fmla="*/ 2824163 w 2902267"/>
                    <a:gd name="connsiteY9" fmla="*/ 1924050 h 2002154"/>
                    <a:gd name="connsiteX10" fmla="*/ 78105 w 2902267"/>
                    <a:gd name="connsiteY10" fmla="*/ 1924050 h 2002154"/>
                    <a:gd name="connsiteX11" fmla="*/ 78105 w 2902267"/>
                    <a:gd name="connsiteY11" fmla="*/ 78105 h 2002154"/>
                    <a:gd name="connsiteX12" fmla="*/ 2824163 w 2902267"/>
                    <a:gd name="connsiteY12" fmla="*/ 78105 h 2002154"/>
                    <a:gd name="connsiteX13" fmla="*/ 2824163 w 2902267"/>
                    <a:gd name="connsiteY13" fmla="*/ 1924050 h 200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2267" h="2002154">
                      <a:moveTo>
                        <a:pt x="2863215" y="0"/>
                      </a:moveTo>
                      <a:lnTo>
                        <a:pt x="39052" y="0"/>
                      </a:lnTo>
                      <a:cubicBezTo>
                        <a:pt x="17145" y="0"/>
                        <a:pt x="0" y="17145"/>
                        <a:pt x="0" y="39052"/>
                      </a:cubicBezTo>
                      <a:lnTo>
                        <a:pt x="0" y="1963102"/>
                      </a:lnTo>
                      <a:cubicBezTo>
                        <a:pt x="0" y="1985010"/>
                        <a:pt x="17145" y="2002155"/>
                        <a:pt x="39052" y="2002155"/>
                      </a:cubicBezTo>
                      <a:lnTo>
                        <a:pt x="2863215" y="2002155"/>
                      </a:lnTo>
                      <a:cubicBezTo>
                        <a:pt x="2885123" y="2002155"/>
                        <a:pt x="2902268" y="1985010"/>
                        <a:pt x="2902268" y="1963102"/>
                      </a:cubicBezTo>
                      <a:lnTo>
                        <a:pt x="2902268" y="39052"/>
                      </a:lnTo>
                      <a:cubicBezTo>
                        <a:pt x="2902268" y="17145"/>
                        <a:pt x="2885123" y="0"/>
                        <a:pt x="2863215" y="0"/>
                      </a:cubicBezTo>
                      <a:close/>
                      <a:moveTo>
                        <a:pt x="2824163" y="1924050"/>
                      </a:moveTo>
                      <a:lnTo>
                        <a:pt x="78105" y="1924050"/>
                      </a:lnTo>
                      <a:lnTo>
                        <a:pt x="78105" y="78105"/>
                      </a:lnTo>
                      <a:lnTo>
                        <a:pt x="2824163" y="78105"/>
                      </a:lnTo>
                      <a:lnTo>
                        <a:pt x="2824163" y="192405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2" name="Freeform 1454">
                  <a:extLst>
                    <a:ext uri="{FF2B5EF4-FFF2-40B4-BE49-F238E27FC236}">
                      <a16:creationId xmlns:a16="http://schemas.microsoft.com/office/drawing/2014/main" id="{69851FB0-DDE1-433C-AB2D-9A8D12DD33B8}"/>
                    </a:ext>
                  </a:extLst>
                </p:cNvPr>
                <p:cNvSpPr/>
                <p:nvPr/>
              </p:nvSpPr>
              <p:spPr>
                <a:xfrm>
                  <a:off x="2887980" y="1154429"/>
                  <a:ext cx="3368039" cy="2834639"/>
                </a:xfrm>
                <a:custGeom>
                  <a:avLst/>
                  <a:gdLst>
                    <a:gd name="connsiteX0" fmla="*/ 3158490 w 3368039"/>
                    <a:gd name="connsiteY0" fmla="*/ 0 h 2834639"/>
                    <a:gd name="connsiteX1" fmla="*/ 209550 w 3368039"/>
                    <a:gd name="connsiteY1" fmla="*/ 0 h 2834639"/>
                    <a:gd name="connsiteX2" fmla="*/ 0 w 3368039"/>
                    <a:gd name="connsiteY2" fmla="*/ 209550 h 2834639"/>
                    <a:gd name="connsiteX3" fmla="*/ 0 w 3368039"/>
                    <a:gd name="connsiteY3" fmla="*/ 2243138 h 2834639"/>
                    <a:gd name="connsiteX4" fmla="*/ 209550 w 3368039"/>
                    <a:gd name="connsiteY4" fmla="*/ 2452688 h 2834639"/>
                    <a:gd name="connsiteX5" fmla="*/ 1240155 w 3368039"/>
                    <a:gd name="connsiteY5" fmla="*/ 2452688 h 2834639"/>
                    <a:gd name="connsiteX6" fmla="*/ 902017 w 3368039"/>
                    <a:gd name="connsiteY6" fmla="*/ 2732723 h 2834639"/>
                    <a:gd name="connsiteX7" fmla="*/ 884873 w 3368039"/>
                    <a:gd name="connsiteY7" fmla="*/ 2796540 h 2834639"/>
                    <a:gd name="connsiteX8" fmla="*/ 938212 w 3368039"/>
                    <a:gd name="connsiteY8" fmla="*/ 2834640 h 2834639"/>
                    <a:gd name="connsiteX9" fmla="*/ 2429828 w 3368039"/>
                    <a:gd name="connsiteY9" fmla="*/ 2834640 h 2834639"/>
                    <a:gd name="connsiteX10" fmla="*/ 2483168 w 3368039"/>
                    <a:gd name="connsiteY10" fmla="*/ 2796540 h 2834639"/>
                    <a:gd name="connsiteX11" fmla="*/ 2466023 w 3368039"/>
                    <a:gd name="connsiteY11" fmla="*/ 2732723 h 2834639"/>
                    <a:gd name="connsiteX12" fmla="*/ 2127885 w 3368039"/>
                    <a:gd name="connsiteY12" fmla="*/ 2452688 h 2834639"/>
                    <a:gd name="connsiteX13" fmla="*/ 3158490 w 3368039"/>
                    <a:gd name="connsiteY13" fmla="*/ 2452688 h 2834639"/>
                    <a:gd name="connsiteX14" fmla="*/ 3368040 w 3368039"/>
                    <a:gd name="connsiteY14" fmla="*/ 2243138 h 2834639"/>
                    <a:gd name="connsiteX15" fmla="*/ 3368040 w 3368039"/>
                    <a:gd name="connsiteY15" fmla="*/ 209550 h 2834639"/>
                    <a:gd name="connsiteX16" fmla="*/ 3158490 w 3368039"/>
                    <a:gd name="connsiteY16" fmla="*/ 0 h 2834639"/>
                    <a:gd name="connsiteX17" fmla="*/ 2271713 w 3368039"/>
                    <a:gd name="connsiteY17" fmla="*/ 2720340 h 2834639"/>
                    <a:gd name="connsiteX18" fmla="*/ 1096328 w 3368039"/>
                    <a:gd name="connsiteY18" fmla="*/ 2720340 h 2834639"/>
                    <a:gd name="connsiteX19" fmla="*/ 1418273 w 3368039"/>
                    <a:gd name="connsiteY19" fmla="*/ 2453640 h 2834639"/>
                    <a:gd name="connsiteX20" fmla="*/ 1948815 w 3368039"/>
                    <a:gd name="connsiteY20" fmla="*/ 2453640 h 2834639"/>
                    <a:gd name="connsiteX21" fmla="*/ 2271713 w 3368039"/>
                    <a:gd name="connsiteY21" fmla="*/ 2720340 h 2834639"/>
                    <a:gd name="connsiteX22" fmla="*/ 3253740 w 3368039"/>
                    <a:gd name="connsiteY22" fmla="*/ 2243138 h 2834639"/>
                    <a:gd name="connsiteX23" fmla="*/ 3158490 w 3368039"/>
                    <a:gd name="connsiteY23" fmla="*/ 2338388 h 2834639"/>
                    <a:gd name="connsiteX24" fmla="*/ 1969770 w 3368039"/>
                    <a:gd name="connsiteY24" fmla="*/ 2338388 h 2834639"/>
                    <a:gd name="connsiteX25" fmla="*/ 1398270 w 3368039"/>
                    <a:gd name="connsiteY25" fmla="*/ 2338388 h 2834639"/>
                    <a:gd name="connsiteX26" fmla="*/ 209550 w 3368039"/>
                    <a:gd name="connsiteY26" fmla="*/ 2338388 h 2834639"/>
                    <a:gd name="connsiteX27" fmla="*/ 114300 w 3368039"/>
                    <a:gd name="connsiteY27" fmla="*/ 2243138 h 2834639"/>
                    <a:gd name="connsiteX28" fmla="*/ 114300 w 3368039"/>
                    <a:gd name="connsiteY28" fmla="*/ 209550 h 2834639"/>
                    <a:gd name="connsiteX29" fmla="*/ 209550 w 3368039"/>
                    <a:gd name="connsiteY29" fmla="*/ 114300 h 2834639"/>
                    <a:gd name="connsiteX30" fmla="*/ 3158490 w 3368039"/>
                    <a:gd name="connsiteY30" fmla="*/ 114300 h 2834639"/>
                    <a:gd name="connsiteX31" fmla="*/ 3253740 w 3368039"/>
                    <a:gd name="connsiteY31" fmla="*/ 209550 h 2834639"/>
                    <a:gd name="connsiteX32" fmla="*/ 3253740 w 3368039"/>
                    <a:gd name="connsiteY32" fmla="*/ 2243138 h 2834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68039" h="2834639">
                      <a:moveTo>
                        <a:pt x="3158490" y="0"/>
                      </a:moveTo>
                      <a:lnTo>
                        <a:pt x="209550" y="0"/>
                      </a:lnTo>
                      <a:cubicBezTo>
                        <a:pt x="94297" y="0"/>
                        <a:pt x="0" y="94298"/>
                        <a:pt x="0" y="209550"/>
                      </a:cubicBezTo>
                      <a:lnTo>
                        <a:pt x="0" y="2243138"/>
                      </a:lnTo>
                      <a:cubicBezTo>
                        <a:pt x="0" y="2358390"/>
                        <a:pt x="94297" y="2452688"/>
                        <a:pt x="209550" y="2452688"/>
                      </a:cubicBezTo>
                      <a:lnTo>
                        <a:pt x="1240155" y="2452688"/>
                      </a:lnTo>
                      <a:lnTo>
                        <a:pt x="902017" y="2732723"/>
                      </a:lnTo>
                      <a:cubicBezTo>
                        <a:pt x="883920" y="2747963"/>
                        <a:pt x="876300" y="2773680"/>
                        <a:pt x="884873" y="2796540"/>
                      </a:cubicBezTo>
                      <a:cubicBezTo>
                        <a:pt x="893445" y="2819400"/>
                        <a:pt x="914400" y="2834640"/>
                        <a:pt x="938212" y="2834640"/>
                      </a:cubicBezTo>
                      <a:lnTo>
                        <a:pt x="2429828" y="2834640"/>
                      </a:lnTo>
                      <a:cubicBezTo>
                        <a:pt x="2453640" y="2834640"/>
                        <a:pt x="2475548" y="2819400"/>
                        <a:pt x="2483168" y="2796540"/>
                      </a:cubicBezTo>
                      <a:cubicBezTo>
                        <a:pt x="2491740" y="2773680"/>
                        <a:pt x="2484120" y="2748915"/>
                        <a:pt x="2466023" y="2732723"/>
                      </a:cubicBezTo>
                      <a:lnTo>
                        <a:pt x="2127885" y="2452688"/>
                      </a:lnTo>
                      <a:lnTo>
                        <a:pt x="3158490" y="2452688"/>
                      </a:lnTo>
                      <a:cubicBezTo>
                        <a:pt x="3273743" y="2452688"/>
                        <a:pt x="3368040" y="2358390"/>
                        <a:pt x="3368040" y="2243138"/>
                      </a:cubicBezTo>
                      <a:lnTo>
                        <a:pt x="3368040" y="209550"/>
                      </a:lnTo>
                      <a:cubicBezTo>
                        <a:pt x="3368040" y="94298"/>
                        <a:pt x="3273743" y="0"/>
                        <a:pt x="3158490" y="0"/>
                      </a:cubicBezTo>
                      <a:close/>
                      <a:moveTo>
                        <a:pt x="2271713" y="2720340"/>
                      </a:moveTo>
                      <a:lnTo>
                        <a:pt x="1096328" y="2720340"/>
                      </a:lnTo>
                      <a:lnTo>
                        <a:pt x="1418273" y="2453640"/>
                      </a:lnTo>
                      <a:lnTo>
                        <a:pt x="1948815" y="2453640"/>
                      </a:lnTo>
                      <a:lnTo>
                        <a:pt x="2271713" y="2720340"/>
                      </a:lnTo>
                      <a:close/>
                      <a:moveTo>
                        <a:pt x="3253740" y="2243138"/>
                      </a:moveTo>
                      <a:cubicBezTo>
                        <a:pt x="3253740" y="2295525"/>
                        <a:pt x="3210878" y="2338388"/>
                        <a:pt x="3158490" y="2338388"/>
                      </a:cubicBezTo>
                      <a:lnTo>
                        <a:pt x="1969770" y="2338388"/>
                      </a:lnTo>
                      <a:lnTo>
                        <a:pt x="1398270" y="2338388"/>
                      </a:lnTo>
                      <a:lnTo>
                        <a:pt x="209550" y="2338388"/>
                      </a:lnTo>
                      <a:cubicBezTo>
                        <a:pt x="157162" y="2338388"/>
                        <a:pt x="114300" y="2295525"/>
                        <a:pt x="114300" y="2243138"/>
                      </a:cubicBezTo>
                      <a:lnTo>
                        <a:pt x="114300" y="209550"/>
                      </a:lnTo>
                      <a:cubicBezTo>
                        <a:pt x="114300" y="157163"/>
                        <a:pt x="157162" y="114300"/>
                        <a:pt x="209550" y="114300"/>
                      </a:cubicBezTo>
                      <a:lnTo>
                        <a:pt x="3158490" y="114300"/>
                      </a:lnTo>
                      <a:cubicBezTo>
                        <a:pt x="3210878" y="114300"/>
                        <a:pt x="3253740" y="157163"/>
                        <a:pt x="3253740" y="209550"/>
                      </a:cubicBezTo>
                      <a:lnTo>
                        <a:pt x="3253740" y="224313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3" name="Freeform 1455">
                  <a:extLst>
                    <a:ext uri="{FF2B5EF4-FFF2-40B4-BE49-F238E27FC236}">
                      <a16:creationId xmlns:a16="http://schemas.microsoft.com/office/drawing/2014/main" id="{57DE56E5-9D8F-F86F-4F8B-8BC76EEE23D8}"/>
                    </a:ext>
                  </a:extLst>
                </p:cNvPr>
                <p:cNvSpPr/>
                <p:nvPr/>
              </p:nvSpPr>
              <p:spPr>
                <a:xfrm>
                  <a:off x="5550217" y="1606153"/>
                  <a:ext cx="276925" cy="372189"/>
                </a:xfrm>
                <a:custGeom>
                  <a:avLst/>
                  <a:gdLst>
                    <a:gd name="connsiteX0" fmla="*/ 124777 w 276925"/>
                    <a:gd name="connsiteY0" fmla="*/ 367427 h 372189"/>
                    <a:gd name="connsiteX1" fmla="*/ 126682 w 276925"/>
                    <a:gd name="connsiteY1" fmla="*/ 368379 h 372189"/>
                    <a:gd name="connsiteX2" fmla="*/ 128588 w 276925"/>
                    <a:gd name="connsiteY2" fmla="*/ 370284 h 372189"/>
                    <a:gd name="connsiteX3" fmla="*/ 137160 w 276925"/>
                    <a:gd name="connsiteY3" fmla="*/ 372189 h 372189"/>
                    <a:gd name="connsiteX4" fmla="*/ 145732 w 276925"/>
                    <a:gd name="connsiteY4" fmla="*/ 370284 h 372189"/>
                    <a:gd name="connsiteX5" fmla="*/ 147638 w 276925"/>
                    <a:gd name="connsiteY5" fmla="*/ 368379 h 372189"/>
                    <a:gd name="connsiteX6" fmla="*/ 149542 w 276925"/>
                    <a:gd name="connsiteY6" fmla="*/ 367427 h 372189"/>
                    <a:gd name="connsiteX7" fmla="*/ 268605 w 276925"/>
                    <a:gd name="connsiteY7" fmla="*/ 273129 h 372189"/>
                    <a:gd name="connsiteX8" fmla="*/ 276225 w 276925"/>
                    <a:gd name="connsiteY8" fmla="*/ 257889 h 372189"/>
                    <a:gd name="connsiteX9" fmla="*/ 276225 w 276925"/>
                    <a:gd name="connsiteY9" fmla="*/ 115014 h 372189"/>
                    <a:gd name="connsiteX10" fmla="*/ 269557 w 276925"/>
                    <a:gd name="connsiteY10" fmla="*/ 94059 h 372189"/>
                    <a:gd name="connsiteX11" fmla="*/ 150495 w 276925"/>
                    <a:gd name="connsiteY11" fmla="*/ 3572 h 372189"/>
                    <a:gd name="connsiteX12" fmla="*/ 127635 w 276925"/>
                    <a:gd name="connsiteY12" fmla="*/ 3572 h 372189"/>
                    <a:gd name="connsiteX13" fmla="*/ 7620 w 276925"/>
                    <a:gd name="connsiteY13" fmla="*/ 95012 h 372189"/>
                    <a:gd name="connsiteX14" fmla="*/ 3810 w 276925"/>
                    <a:gd name="connsiteY14" fmla="*/ 99774 h 372189"/>
                    <a:gd name="connsiteX15" fmla="*/ 2857 w 276925"/>
                    <a:gd name="connsiteY15" fmla="*/ 100727 h 372189"/>
                    <a:gd name="connsiteX16" fmla="*/ 0 w 276925"/>
                    <a:gd name="connsiteY16" fmla="*/ 109299 h 372189"/>
                    <a:gd name="connsiteX17" fmla="*/ 0 w 276925"/>
                    <a:gd name="connsiteY17" fmla="*/ 110252 h 372189"/>
                    <a:gd name="connsiteX18" fmla="*/ 0 w 276925"/>
                    <a:gd name="connsiteY18" fmla="*/ 257889 h 372189"/>
                    <a:gd name="connsiteX19" fmla="*/ 7620 w 276925"/>
                    <a:gd name="connsiteY19" fmla="*/ 273129 h 372189"/>
                    <a:gd name="connsiteX20" fmla="*/ 124777 w 276925"/>
                    <a:gd name="connsiteY20" fmla="*/ 367427 h 372189"/>
                    <a:gd name="connsiteX21" fmla="*/ 37147 w 276925"/>
                    <a:gd name="connsiteY21" fmla="*/ 150257 h 372189"/>
                    <a:gd name="connsiteX22" fmla="*/ 118110 w 276925"/>
                    <a:gd name="connsiteY22" fmla="*/ 214074 h 372189"/>
                    <a:gd name="connsiteX23" fmla="*/ 118110 w 276925"/>
                    <a:gd name="connsiteY23" fmla="*/ 313134 h 372189"/>
                    <a:gd name="connsiteX24" fmla="*/ 37147 w 276925"/>
                    <a:gd name="connsiteY24" fmla="*/ 249317 h 372189"/>
                    <a:gd name="connsiteX25" fmla="*/ 37147 w 276925"/>
                    <a:gd name="connsiteY25" fmla="*/ 150257 h 372189"/>
                    <a:gd name="connsiteX26" fmla="*/ 237172 w 276925"/>
                    <a:gd name="connsiteY26" fmla="*/ 249317 h 372189"/>
                    <a:gd name="connsiteX27" fmla="*/ 156210 w 276925"/>
                    <a:gd name="connsiteY27" fmla="*/ 313134 h 372189"/>
                    <a:gd name="connsiteX28" fmla="*/ 156210 w 276925"/>
                    <a:gd name="connsiteY28" fmla="*/ 214074 h 372189"/>
                    <a:gd name="connsiteX29" fmla="*/ 237172 w 276925"/>
                    <a:gd name="connsiteY29" fmla="*/ 150257 h 372189"/>
                    <a:gd name="connsiteX30" fmla="*/ 237172 w 276925"/>
                    <a:gd name="connsiteY30" fmla="*/ 249317 h 372189"/>
                    <a:gd name="connsiteX31" fmla="*/ 138113 w 276925"/>
                    <a:gd name="connsiteY31" fmla="*/ 43577 h 372189"/>
                    <a:gd name="connsiteX32" fmla="*/ 225742 w 276925"/>
                    <a:gd name="connsiteY32" fmla="*/ 110252 h 372189"/>
                    <a:gd name="connsiteX33" fmla="*/ 137160 w 276925"/>
                    <a:gd name="connsiteY33" fmla="*/ 180737 h 372189"/>
                    <a:gd name="connsiteX34" fmla="*/ 49530 w 276925"/>
                    <a:gd name="connsiteY34" fmla="*/ 111204 h 372189"/>
                    <a:gd name="connsiteX35" fmla="*/ 138113 w 276925"/>
                    <a:gd name="connsiteY35" fmla="*/ 43577 h 37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925" h="372189">
                      <a:moveTo>
                        <a:pt x="124777" y="367427"/>
                      </a:moveTo>
                      <a:cubicBezTo>
                        <a:pt x="125730" y="367427"/>
                        <a:pt x="125730" y="367427"/>
                        <a:pt x="126682" y="368379"/>
                      </a:cubicBezTo>
                      <a:cubicBezTo>
                        <a:pt x="127635" y="368379"/>
                        <a:pt x="127635" y="369332"/>
                        <a:pt x="128588" y="370284"/>
                      </a:cubicBezTo>
                      <a:cubicBezTo>
                        <a:pt x="131445" y="371237"/>
                        <a:pt x="134302" y="372189"/>
                        <a:pt x="137160" y="372189"/>
                      </a:cubicBezTo>
                      <a:cubicBezTo>
                        <a:pt x="140017" y="372189"/>
                        <a:pt x="142875" y="371237"/>
                        <a:pt x="145732" y="370284"/>
                      </a:cubicBezTo>
                      <a:cubicBezTo>
                        <a:pt x="146685" y="370284"/>
                        <a:pt x="146685" y="369332"/>
                        <a:pt x="147638" y="368379"/>
                      </a:cubicBezTo>
                      <a:cubicBezTo>
                        <a:pt x="148590" y="368379"/>
                        <a:pt x="148590" y="368379"/>
                        <a:pt x="149542" y="367427"/>
                      </a:cubicBezTo>
                      <a:lnTo>
                        <a:pt x="268605" y="273129"/>
                      </a:lnTo>
                      <a:cubicBezTo>
                        <a:pt x="273367" y="269319"/>
                        <a:pt x="276225" y="263604"/>
                        <a:pt x="276225" y="257889"/>
                      </a:cubicBezTo>
                      <a:lnTo>
                        <a:pt x="276225" y="115014"/>
                      </a:lnTo>
                      <a:cubicBezTo>
                        <a:pt x="278130" y="107394"/>
                        <a:pt x="276225" y="99774"/>
                        <a:pt x="269557" y="94059"/>
                      </a:cubicBezTo>
                      <a:lnTo>
                        <a:pt x="150495" y="3572"/>
                      </a:lnTo>
                      <a:cubicBezTo>
                        <a:pt x="143827" y="-1191"/>
                        <a:pt x="134302" y="-1191"/>
                        <a:pt x="127635" y="3572"/>
                      </a:cubicBezTo>
                      <a:lnTo>
                        <a:pt x="7620" y="95012"/>
                      </a:lnTo>
                      <a:cubicBezTo>
                        <a:pt x="5715" y="95964"/>
                        <a:pt x="4763" y="97869"/>
                        <a:pt x="3810" y="99774"/>
                      </a:cubicBezTo>
                      <a:cubicBezTo>
                        <a:pt x="3810" y="99774"/>
                        <a:pt x="2857" y="100727"/>
                        <a:pt x="2857" y="100727"/>
                      </a:cubicBezTo>
                      <a:cubicBezTo>
                        <a:pt x="952" y="103584"/>
                        <a:pt x="0" y="106442"/>
                        <a:pt x="0" y="109299"/>
                      </a:cubicBezTo>
                      <a:cubicBezTo>
                        <a:pt x="0" y="109299"/>
                        <a:pt x="0" y="110252"/>
                        <a:pt x="0" y="110252"/>
                      </a:cubicBezTo>
                      <a:lnTo>
                        <a:pt x="0" y="257889"/>
                      </a:lnTo>
                      <a:cubicBezTo>
                        <a:pt x="0" y="263604"/>
                        <a:pt x="2857" y="269319"/>
                        <a:pt x="7620" y="273129"/>
                      </a:cubicBezTo>
                      <a:lnTo>
                        <a:pt x="124777" y="367427"/>
                      </a:lnTo>
                      <a:close/>
                      <a:moveTo>
                        <a:pt x="37147" y="150257"/>
                      </a:moveTo>
                      <a:lnTo>
                        <a:pt x="118110" y="214074"/>
                      </a:lnTo>
                      <a:lnTo>
                        <a:pt x="118110" y="313134"/>
                      </a:lnTo>
                      <a:lnTo>
                        <a:pt x="37147" y="249317"/>
                      </a:lnTo>
                      <a:lnTo>
                        <a:pt x="37147" y="150257"/>
                      </a:lnTo>
                      <a:close/>
                      <a:moveTo>
                        <a:pt x="237172" y="249317"/>
                      </a:moveTo>
                      <a:lnTo>
                        <a:pt x="156210" y="313134"/>
                      </a:lnTo>
                      <a:lnTo>
                        <a:pt x="156210" y="214074"/>
                      </a:lnTo>
                      <a:lnTo>
                        <a:pt x="237172" y="150257"/>
                      </a:lnTo>
                      <a:lnTo>
                        <a:pt x="237172" y="249317"/>
                      </a:lnTo>
                      <a:close/>
                      <a:moveTo>
                        <a:pt x="138113" y="43577"/>
                      </a:moveTo>
                      <a:lnTo>
                        <a:pt x="225742" y="110252"/>
                      </a:lnTo>
                      <a:lnTo>
                        <a:pt x="137160" y="180737"/>
                      </a:lnTo>
                      <a:lnTo>
                        <a:pt x="49530" y="111204"/>
                      </a:lnTo>
                      <a:lnTo>
                        <a:pt x="138113" y="43577"/>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4" name="Freeform 1456">
                  <a:extLst>
                    <a:ext uri="{FF2B5EF4-FFF2-40B4-BE49-F238E27FC236}">
                      <a16:creationId xmlns:a16="http://schemas.microsoft.com/office/drawing/2014/main" id="{766760C1-A36F-C00D-F7F3-FBD48D9D50BB}"/>
                    </a:ext>
                  </a:extLst>
                </p:cNvPr>
                <p:cNvSpPr/>
                <p:nvPr/>
              </p:nvSpPr>
              <p:spPr>
                <a:xfrm>
                  <a:off x="3638051" y="2606493"/>
                  <a:ext cx="128632" cy="134800"/>
                </a:xfrm>
                <a:custGeom>
                  <a:avLst/>
                  <a:gdLst>
                    <a:gd name="connsiteX0" fmla="*/ 18596 w 128632"/>
                    <a:gd name="connsiteY0" fmla="*/ 134801 h 134800"/>
                    <a:gd name="connsiteX1" fmla="*/ 32883 w 128632"/>
                    <a:gd name="connsiteY1" fmla="*/ 129086 h 134800"/>
                    <a:gd name="connsiteX2" fmla="*/ 123371 w 128632"/>
                    <a:gd name="connsiteY2" fmla="*/ 31931 h 134800"/>
                    <a:gd name="connsiteX3" fmla="*/ 122419 w 128632"/>
                    <a:gd name="connsiteY3" fmla="*/ 5261 h 134800"/>
                    <a:gd name="connsiteX4" fmla="*/ 95749 w 128632"/>
                    <a:gd name="connsiteY4" fmla="*/ 6214 h 134800"/>
                    <a:gd name="connsiteX5" fmla="*/ 5261 w 128632"/>
                    <a:gd name="connsiteY5" fmla="*/ 103369 h 134800"/>
                    <a:gd name="connsiteX6" fmla="*/ 6214 w 128632"/>
                    <a:gd name="connsiteY6" fmla="*/ 130038 h 134800"/>
                    <a:gd name="connsiteX7" fmla="*/ 18596 w 128632"/>
                    <a:gd name="connsiteY7" fmla="*/ 134801 h 1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32" h="134800">
                      <a:moveTo>
                        <a:pt x="18596" y="134801"/>
                      </a:moveTo>
                      <a:cubicBezTo>
                        <a:pt x="23358" y="134801"/>
                        <a:pt x="29074" y="132896"/>
                        <a:pt x="32883" y="129086"/>
                      </a:cubicBezTo>
                      <a:lnTo>
                        <a:pt x="123371" y="31931"/>
                      </a:lnTo>
                      <a:cubicBezTo>
                        <a:pt x="130991" y="24311"/>
                        <a:pt x="130039" y="11928"/>
                        <a:pt x="122419" y="5261"/>
                      </a:cubicBezTo>
                      <a:cubicBezTo>
                        <a:pt x="114799" y="-2359"/>
                        <a:pt x="102416" y="-1406"/>
                        <a:pt x="95749" y="6214"/>
                      </a:cubicBezTo>
                      <a:lnTo>
                        <a:pt x="5261" y="103369"/>
                      </a:lnTo>
                      <a:cubicBezTo>
                        <a:pt x="-2359" y="110989"/>
                        <a:pt x="-1406" y="123371"/>
                        <a:pt x="6214" y="130038"/>
                      </a:cubicBezTo>
                      <a:cubicBezTo>
                        <a:pt x="9071" y="132896"/>
                        <a:pt x="13833" y="134801"/>
                        <a:pt x="18596" y="13480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5" name="Freeform 1457">
                  <a:extLst>
                    <a:ext uri="{FF2B5EF4-FFF2-40B4-BE49-F238E27FC236}">
                      <a16:creationId xmlns:a16="http://schemas.microsoft.com/office/drawing/2014/main" id="{44B03A3D-0111-4B19-3B0A-E72017CB65B0}"/>
                    </a:ext>
                  </a:extLst>
                </p:cNvPr>
                <p:cNvSpPr/>
                <p:nvPr/>
              </p:nvSpPr>
              <p:spPr>
                <a:xfrm>
                  <a:off x="3736159" y="2703648"/>
                  <a:ext cx="128631" cy="134801"/>
                </a:xfrm>
                <a:custGeom>
                  <a:avLst/>
                  <a:gdLst>
                    <a:gd name="connsiteX0" fmla="*/ 18596 w 128631"/>
                    <a:gd name="connsiteY0" fmla="*/ 134801 h 134801"/>
                    <a:gd name="connsiteX1" fmla="*/ 32883 w 128631"/>
                    <a:gd name="connsiteY1" fmla="*/ 129086 h 134801"/>
                    <a:gd name="connsiteX2" fmla="*/ 123371 w 128631"/>
                    <a:gd name="connsiteY2" fmla="*/ 31931 h 134801"/>
                    <a:gd name="connsiteX3" fmla="*/ 122419 w 128631"/>
                    <a:gd name="connsiteY3" fmla="*/ 5261 h 134801"/>
                    <a:gd name="connsiteX4" fmla="*/ 95749 w 128631"/>
                    <a:gd name="connsiteY4" fmla="*/ 6214 h 134801"/>
                    <a:gd name="connsiteX5" fmla="*/ 5261 w 128631"/>
                    <a:gd name="connsiteY5" fmla="*/ 103369 h 134801"/>
                    <a:gd name="connsiteX6" fmla="*/ 6213 w 128631"/>
                    <a:gd name="connsiteY6" fmla="*/ 130039 h 134801"/>
                    <a:gd name="connsiteX7" fmla="*/ 18596 w 128631"/>
                    <a:gd name="connsiteY7" fmla="*/ 134801 h 13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31" h="134801">
                      <a:moveTo>
                        <a:pt x="18596" y="134801"/>
                      </a:moveTo>
                      <a:cubicBezTo>
                        <a:pt x="23358" y="134801"/>
                        <a:pt x="29074" y="132896"/>
                        <a:pt x="32883" y="129086"/>
                      </a:cubicBezTo>
                      <a:lnTo>
                        <a:pt x="123371" y="31931"/>
                      </a:lnTo>
                      <a:cubicBezTo>
                        <a:pt x="130991" y="24311"/>
                        <a:pt x="130038" y="11929"/>
                        <a:pt x="122419" y="5261"/>
                      </a:cubicBezTo>
                      <a:cubicBezTo>
                        <a:pt x="114799" y="-2359"/>
                        <a:pt x="102416" y="-1407"/>
                        <a:pt x="95749" y="6214"/>
                      </a:cubicBezTo>
                      <a:lnTo>
                        <a:pt x="5261" y="103369"/>
                      </a:lnTo>
                      <a:cubicBezTo>
                        <a:pt x="-2359" y="110989"/>
                        <a:pt x="-1406" y="123371"/>
                        <a:pt x="6213" y="130039"/>
                      </a:cubicBezTo>
                      <a:cubicBezTo>
                        <a:pt x="9071" y="132896"/>
                        <a:pt x="13833" y="134801"/>
                        <a:pt x="18596" y="13480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6" name="Freeform 1458">
                  <a:extLst>
                    <a:ext uri="{FF2B5EF4-FFF2-40B4-BE49-F238E27FC236}">
                      <a16:creationId xmlns:a16="http://schemas.microsoft.com/office/drawing/2014/main" id="{BFD9152A-921A-84FA-E7D4-255E4DE166FA}"/>
                    </a:ext>
                  </a:extLst>
                </p:cNvPr>
                <p:cNvSpPr/>
                <p:nvPr/>
              </p:nvSpPr>
              <p:spPr>
                <a:xfrm>
                  <a:off x="4896499" y="2404109"/>
                  <a:ext cx="315937" cy="743902"/>
                </a:xfrm>
                <a:custGeom>
                  <a:avLst/>
                  <a:gdLst>
                    <a:gd name="connsiteX0" fmla="*/ 312723 w 315937"/>
                    <a:gd name="connsiteY0" fmla="*/ 219075 h 743902"/>
                    <a:gd name="connsiteX1" fmla="*/ 290816 w 315937"/>
                    <a:gd name="connsiteY1" fmla="*/ 188595 h 743902"/>
                    <a:gd name="connsiteX2" fmla="*/ 266051 w 315937"/>
                    <a:gd name="connsiteY2" fmla="*/ 71438 h 743902"/>
                    <a:gd name="connsiteX3" fmla="*/ 264146 w 315937"/>
                    <a:gd name="connsiteY3" fmla="*/ 65723 h 743902"/>
                    <a:gd name="connsiteX4" fmla="*/ 234618 w 315937"/>
                    <a:gd name="connsiteY4" fmla="*/ 20003 h 743902"/>
                    <a:gd name="connsiteX5" fmla="*/ 180326 w 315937"/>
                    <a:gd name="connsiteY5" fmla="*/ 0 h 743902"/>
                    <a:gd name="connsiteX6" fmla="*/ 92696 w 315937"/>
                    <a:gd name="connsiteY6" fmla="*/ 92393 h 743902"/>
                    <a:gd name="connsiteX7" fmla="*/ 95553 w 315937"/>
                    <a:gd name="connsiteY7" fmla="*/ 115253 h 743902"/>
                    <a:gd name="connsiteX8" fmla="*/ 106031 w 315937"/>
                    <a:gd name="connsiteY8" fmla="*/ 184785 h 743902"/>
                    <a:gd name="connsiteX9" fmla="*/ 106031 w 315937"/>
                    <a:gd name="connsiteY9" fmla="*/ 189548 h 743902"/>
                    <a:gd name="connsiteX10" fmla="*/ 107936 w 315937"/>
                    <a:gd name="connsiteY10" fmla="*/ 196215 h 743902"/>
                    <a:gd name="connsiteX11" fmla="*/ 113651 w 315937"/>
                    <a:gd name="connsiteY11" fmla="*/ 208598 h 743902"/>
                    <a:gd name="connsiteX12" fmla="*/ 103173 w 315937"/>
                    <a:gd name="connsiteY12" fmla="*/ 230505 h 743902"/>
                    <a:gd name="connsiteX13" fmla="*/ 101268 w 315937"/>
                    <a:gd name="connsiteY13" fmla="*/ 237173 h 743902"/>
                    <a:gd name="connsiteX14" fmla="*/ 81266 w 315937"/>
                    <a:gd name="connsiteY14" fmla="*/ 503872 h 743902"/>
                    <a:gd name="connsiteX15" fmla="*/ 26021 w 315937"/>
                    <a:gd name="connsiteY15" fmla="*/ 586740 h 743902"/>
                    <a:gd name="connsiteX16" fmla="*/ 2208 w 315937"/>
                    <a:gd name="connsiteY16" fmla="*/ 664845 h 743902"/>
                    <a:gd name="connsiteX17" fmla="*/ 75551 w 315937"/>
                    <a:gd name="connsiteY17" fmla="*/ 740093 h 743902"/>
                    <a:gd name="connsiteX18" fmla="*/ 99363 w 315937"/>
                    <a:gd name="connsiteY18" fmla="*/ 743903 h 743902"/>
                    <a:gd name="connsiteX19" fmla="*/ 121271 w 315937"/>
                    <a:gd name="connsiteY19" fmla="*/ 739140 h 743902"/>
                    <a:gd name="connsiteX20" fmla="*/ 151751 w 315937"/>
                    <a:gd name="connsiteY20" fmla="*/ 691515 h 743902"/>
                    <a:gd name="connsiteX21" fmla="*/ 154608 w 315937"/>
                    <a:gd name="connsiteY21" fmla="*/ 682943 h 743902"/>
                    <a:gd name="connsiteX22" fmla="*/ 231761 w 315937"/>
                    <a:gd name="connsiteY22" fmla="*/ 588645 h 743902"/>
                    <a:gd name="connsiteX23" fmla="*/ 271766 w 315937"/>
                    <a:gd name="connsiteY23" fmla="*/ 508635 h 743902"/>
                    <a:gd name="connsiteX24" fmla="*/ 302246 w 315937"/>
                    <a:gd name="connsiteY24" fmla="*/ 413385 h 743902"/>
                    <a:gd name="connsiteX25" fmla="*/ 303198 w 315937"/>
                    <a:gd name="connsiteY25" fmla="*/ 405765 h 743902"/>
                    <a:gd name="connsiteX26" fmla="*/ 299388 w 315937"/>
                    <a:gd name="connsiteY26" fmla="*/ 350520 h 743902"/>
                    <a:gd name="connsiteX27" fmla="*/ 315581 w 315937"/>
                    <a:gd name="connsiteY27" fmla="*/ 232410 h 743902"/>
                    <a:gd name="connsiteX28" fmla="*/ 312723 w 315937"/>
                    <a:gd name="connsiteY28" fmla="*/ 219075 h 743902"/>
                    <a:gd name="connsiteX29" fmla="*/ 179373 w 315937"/>
                    <a:gd name="connsiteY29" fmla="*/ 38100 h 743902"/>
                    <a:gd name="connsiteX30" fmla="*/ 208901 w 315937"/>
                    <a:gd name="connsiteY30" fmla="*/ 49530 h 743902"/>
                    <a:gd name="connsiteX31" fmla="*/ 226998 w 315937"/>
                    <a:gd name="connsiteY31" fmla="*/ 80010 h 743902"/>
                    <a:gd name="connsiteX32" fmla="*/ 228903 w 315937"/>
                    <a:gd name="connsiteY32" fmla="*/ 84773 h 743902"/>
                    <a:gd name="connsiteX33" fmla="*/ 243191 w 315937"/>
                    <a:gd name="connsiteY33" fmla="*/ 154305 h 743902"/>
                    <a:gd name="connsiteX34" fmla="*/ 209853 w 315937"/>
                    <a:gd name="connsiteY34" fmla="*/ 139065 h 743902"/>
                    <a:gd name="connsiteX35" fmla="*/ 169848 w 315937"/>
                    <a:gd name="connsiteY35" fmla="*/ 151448 h 743902"/>
                    <a:gd name="connsiteX36" fmla="*/ 145083 w 315937"/>
                    <a:gd name="connsiteY36" fmla="*/ 190500 h 743902"/>
                    <a:gd name="connsiteX37" fmla="*/ 142226 w 315937"/>
                    <a:gd name="connsiteY37" fmla="*/ 183833 h 743902"/>
                    <a:gd name="connsiteX38" fmla="*/ 131748 w 315937"/>
                    <a:gd name="connsiteY38" fmla="*/ 107633 h 743902"/>
                    <a:gd name="connsiteX39" fmla="*/ 129843 w 315937"/>
                    <a:gd name="connsiteY39" fmla="*/ 90488 h 743902"/>
                    <a:gd name="connsiteX40" fmla="*/ 179373 w 315937"/>
                    <a:gd name="connsiteY40" fmla="*/ 38100 h 743902"/>
                    <a:gd name="connsiteX41" fmla="*/ 207948 w 315937"/>
                    <a:gd name="connsiteY41" fmla="*/ 200978 h 743902"/>
                    <a:gd name="connsiteX42" fmla="*/ 192708 w 315937"/>
                    <a:gd name="connsiteY42" fmla="*/ 206693 h 743902"/>
                    <a:gd name="connsiteX43" fmla="*/ 185088 w 315937"/>
                    <a:gd name="connsiteY43" fmla="*/ 202883 h 743902"/>
                    <a:gd name="connsiteX44" fmla="*/ 185088 w 315937"/>
                    <a:gd name="connsiteY44" fmla="*/ 202883 h 743902"/>
                    <a:gd name="connsiteX45" fmla="*/ 184136 w 315937"/>
                    <a:gd name="connsiteY45" fmla="*/ 196215 h 743902"/>
                    <a:gd name="connsiteX46" fmla="*/ 194613 w 315937"/>
                    <a:gd name="connsiteY46" fmla="*/ 180975 h 743902"/>
                    <a:gd name="connsiteX47" fmla="*/ 209853 w 315937"/>
                    <a:gd name="connsiteY47" fmla="*/ 175260 h 743902"/>
                    <a:gd name="connsiteX48" fmla="*/ 210806 w 315937"/>
                    <a:gd name="connsiteY48" fmla="*/ 175260 h 743902"/>
                    <a:gd name="connsiteX49" fmla="*/ 218426 w 315937"/>
                    <a:gd name="connsiteY49" fmla="*/ 179070 h 743902"/>
                    <a:gd name="connsiteX50" fmla="*/ 207948 w 315937"/>
                    <a:gd name="connsiteY50" fmla="*/ 200978 h 743902"/>
                    <a:gd name="connsiteX51" fmla="*/ 261288 w 315937"/>
                    <a:gd name="connsiteY51" fmla="*/ 346710 h 743902"/>
                    <a:gd name="connsiteX52" fmla="*/ 261288 w 315937"/>
                    <a:gd name="connsiteY52" fmla="*/ 350520 h 743902"/>
                    <a:gd name="connsiteX53" fmla="*/ 265098 w 315937"/>
                    <a:gd name="connsiteY53" fmla="*/ 403860 h 743902"/>
                    <a:gd name="connsiteX54" fmla="*/ 234618 w 315937"/>
                    <a:gd name="connsiteY54" fmla="*/ 497205 h 743902"/>
                    <a:gd name="connsiteX55" fmla="*/ 233666 w 315937"/>
                    <a:gd name="connsiteY55" fmla="*/ 501968 h 743902"/>
                    <a:gd name="connsiteX56" fmla="*/ 204138 w 315937"/>
                    <a:gd name="connsiteY56" fmla="*/ 561022 h 743902"/>
                    <a:gd name="connsiteX57" fmla="*/ 118413 w 315937"/>
                    <a:gd name="connsiteY57" fmla="*/ 669608 h 743902"/>
                    <a:gd name="connsiteX58" fmla="*/ 115556 w 315937"/>
                    <a:gd name="connsiteY58" fmla="*/ 680085 h 743902"/>
                    <a:gd name="connsiteX59" fmla="*/ 104126 w 315937"/>
                    <a:gd name="connsiteY59" fmla="*/ 704850 h 743902"/>
                    <a:gd name="connsiteX60" fmla="*/ 86981 w 315937"/>
                    <a:gd name="connsiteY60" fmla="*/ 702945 h 743902"/>
                    <a:gd name="connsiteX61" fmla="*/ 38403 w 315937"/>
                    <a:gd name="connsiteY61" fmla="*/ 654368 h 743902"/>
                    <a:gd name="connsiteX62" fmla="*/ 52691 w 315937"/>
                    <a:gd name="connsiteY62" fmla="*/ 612458 h 743902"/>
                    <a:gd name="connsiteX63" fmla="*/ 117461 w 315937"/>
                    <a:gd name="connsiteY63" fmla="*/ 512445 h 743902"/>
                    <a:gd name="connsiteX64" fmla="*/ 118413 w 315937"/>
                    <a:gd name="connsiteY64" fmla="*/ 508635 h 743902"/>
                    <a:gd name="connsiteX65" fmla="*/ 138416 w 315937"/>
                    <a:gd name="connsiteY65" fmla="*/ 243840 h 743902"/>
                    <a:gd name="connsiteX66" fmla="*/ 150798 w 315937"/>
                    <a:gd name="connsiteY66" fmla="*/ 218123 h 743902"/>
                    <a:gd name="connsiteX67" fmla="*/ 154608 w 315937"/>
                    <a:gd name="connsiteY67" fmla="*/ 225743 h 743902"/>
                    <a:gd name="connsiteX68" fmla="*/ 191756 w 315937"/>
                    <a:gd name="connsiteY68" fmla="*/ 244793 h 743902"/>
                    <a:gd name="connsiteX69" fmla="*/ 194613 w 315937"/>
                    <a:gd name="connsiteY69" fmla="*/ 244793 h 743902"/>
                    <a:gd name="connsiteX70" fmla="*/ 231761 w 315937"/>
                    <a:gd name="connsiteY70" fmla="*/ 232410 h 743902"/>
                    <a:gd name="connsiteX71" fmla="*/ 254621 w 315937"/>
                    <a:gd name="connsiteY71" fmla="*/ 199073 h 743902"/>
                    <a:gd name="connsiteX72" fmla="*/ 254621 w 315937"/>
                    <a:gd name="connsiteY72" fmla="*/ 200025 h 743902"/>
                    <a:gd name="connsiteX73" fmla="*/ 257478 w 315937"/>
                    <a:gd name="connsiteY73" fmla="*/ 206693 h 743902"/>
                    <a:gd name="connsiteX74" fmla="*/ 277481 w 315937"/>
                    <a:gd name="connsiteY74" fmla="*/ 234315 h 743902"/>
                    <a:gd name="connsiteX75" fmla="*/ 261288 w 315937"/>
                    <a:gd name="connsiteY75" fmla="*/ 346710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15937" h="743902">
                      <a:moveTo>
                        <a:pt x="312723" y="219075"/>
                      </a:moveTo>
                      <a:lnTo>
                        <a:pt x="290816" y="188595"/>
                      </a:lnTo>
                      <a:lnTo>
                        <a:pt x="266051" y="71438"/>
                      </a:lnTo>
                      <a:cubicBezTo>
                        <a:pt x="266051" y="69533"/>
                        <a:pt x="265098" y="67628"/>
                        <a:pt x="264146" y="65723"/>
                      </a:cubicBezTo>
                      <a:cubicBezTo>
                        <a:pt x="259383" y="47625"/>
                        <a:pt x="248906" y="31433"/>
                        <a:pt x="234618" y="20003"/>
                      </a:cubicBezTo>
                      <a:cubicBezTo>
                        <a:pt x="219378" y="6668"/>
                        <a:pt x="200328" y="0"/>
                        <a:pt x="180326" y="0"/>
                      </a:cubicBezTo>
                      <a:cubicBezTo>
                        <a:pt x="132701" y="0"/>
                        <a:pt x="93648" y="39053"/>
                        <a:pt x="92696" y="92393"/>
                      </a:cubicBezTo>
                      <a:cubicBezTo>
                        <a:pt x="92696" y="100013"/>
                        <a:pt x="93648" y="108585"/>
                        <a:pt x="95553" y="115253"/>
                      </a:cubicBezTo>
                      <a:lnTo>
                        <a:pt x="106031" y="184785"/>
                      </a:lnTo>
                      <a:lnTo>
                        <a:pt x="106031" y="189548"/>
                      </a:lnTo>
                      <a:cubicBezTo>
                        <a:pt x="106031" y="191453"/>
                        <a:pt x="106983" y="194310"/>
                        <a:pt x="107936" y="196215"/>
                      </a:cubicBezTo>
                      <a:lnTo>
                        <a:pt x="113651" y="208598"/>
                      </a:lnTo>
                      <a:lnTo>
                        <a:pt x="103173" y="230505"/>
                      </a:lnTo>
                      <a:cubicBezTo>
                        <a:pt x="102221" y="232410"/>
                        <a:pt x="101268" y="235268"/>
                        <a:pt x="101268" y="237173"/>
                      </a:cubicBezTo>
                      <a:lnTo>
                        <a:pt x="81266" y="503872"/>
                      </a:lnTo>
                      <a:cubicBezTo>
                        <a:pt x="78408" y="511493"/>
                        <a:pt x="65073" y="545783"/>
                        <a:pt x="26021" y="586740"/>
                      </a:cubicBezTo>
                      <a:cubicBezTo>
                        <a:pt x="4113" y="609600"/>
                        <a:pt x="-4459" y="637222"/>
                        <a:pt x="2208" y="664845"/>
                      </a:cubicBezTo>
                      <a:cubicBezTo>
                        <a:pt x="11733" y="702945"/>
                        <a:pt x="46976" y="730568"/>
                        <a:pt x="75551" y="740093"/>
                      </a:cubicBezTo>
                      <a:cubicBezTo>
                        <a:pt x="84123" y="742950"/>
                        <a:pt x="92696" y="743903"/>
                        <a:pt x="99363" y="743903"/>
                      </a:cubicBezTo>
                      <a:cubicBezTo>
                        <a:pt x="107936" y="743903"/>
                        <a:pt x="114603" y="741997"/>
                        <a:pt x="121271" y="739140"/>
                      </a:cubicBezTo>
                      <a:cubicBezTo>
                        <a:pt x="140321" y="728663"/>
                        <a:pt x="146988" y="708660"/>
                        <a:pt x="151751" y="691515"/>
                      </a:cubicBezTo>
                      <a:lnTo>
                        <a:pt x="154608" y="682943"/>
                      </a:lnTo>
                      <a:cubicBezTo>
                        <a:pt x="163181" y="659130"/>
                        <a:pt x="214616" y="605790"/>
                        <a:pt x="231761" y="588645"/>
                      </a:cubicBezTo>
                      <a:cubicBezTo>
                        <a:pt x="264146" y="555308"/>
                        <a:pt x="270813" y="519113"/>
                        <a:pt x="271766" y="508635"/>
                      </a:cubicBezTo>
                      <a:lnTo>
                        <a:pt x="302246" y="413385"/>
                      </a:lnTo>
                      <a:cubicBezTo>
                        <a:pt x="303198" y="411480"/>
                        <a:pt x="303198" y="408622"/>
                        <a:pt x="303198" y="405765"/>
                      </a:cubicBezTo>
                      <a:lnTo>
                        <a:pt x="299388" y="350520"/>
                      </a:lnTo>
                      <a:lnTo>
                        <a:pt x="315581" y="232410"/>
                      </a:lnTo>
                      <a:cubicBezTo>
                        <a:pt x="316533" y="227648"/>
                        <a:pt x="315581" y="222885"/>
                        <a:pt x="312723" y="219075"/>
                      </a:cubicBezTo>
                      <a:close/>
                      <a:moveTo>
                        <a:pt x="179373" y="38100"/>
                      </a:moveTo>
                      <a:cubicBezTo>
                        <a:pt x="189851" y="38100"/>
                        <a:pt x="200328" y="41910"/>
                        <a:pt x="208901" y="49530"/>
                      </a:cubicBezTo>
                      <a:cubicBezTo>
                        <a:pt x="218426" y="57150"/>
                        <a:pt x="224141" y="67628"/>
                        <a:pt x="226998" y="80010"/>
                      </a:cubicBezTo>
                      <a:cubicBezTo>
                        <a:pt x="226998" y="81915"/>
                        <a:pt x="227951" y="82868"/>
                        <a:pt x="228903" y="84773"/>
                      </a:cubicBezTo>
                      <a:lnTo>
                        <a:pt x="243191" y="154305"/>
                      </a:lnTo>
                      <a:cubicBezTo>
                        <a:pt x="234618" y="145733"/>
                        <a:pt x="223188" y="140018"/>
                        <a:pt x="209853" y="139065"/>
                      </a:cubicBezTo>
                      <a:cubicBezTo>
                        <a:pt x="196518" y="138113"/>
                        <a:pt x="182231" y="142875"/>
                        <a:pt x="169848" y="151448"/>
                      </a:cubicBezTo>
                      <a:cubicBezTo>
                        <a:pt x="156513" y="160973"/>
                        <a:pt x="147941" y="175260"/>
                        <a:pt x="145083" y="190500"/>
                      </a:cubicBezTo>
                      <a:lnTo>
                        <a:pt x="142226" y="183833"/>
                      </a:lnTo>
                      <a:lnTo>
                        <a:pt x="131748" y="107633"/>
                      </a:lnTo>
                      <a:cubicBezTo>
                        <a:pt x="129843" y="101918"/>
                        <a:pt x="129843" y="97155"/>
                        <a:pt x="129843" y="90488"/>
                      </a:cubicBezTo>
                      <a:cubicBezTo>
                        <a:pt x="130796" y="60960"/>
                        <a:pt x="152703" y="38100"/>
                        <a:pt x="179373" y="38100"/>
                      </a:cubicBezTo>
                      <a:close/>
                      <a:moveTo>
                        <a:pt x="207948" y="200978"/>
                      </a:moveTo>
                      <a:cubicBezTo>
                        <a:pt x="203186" y="204788"/>
                        <a:pt x="197471" y="206693"/>
                        <a:pt x="192708" y="206693"/>
                      </a:cubicBezTo>
                      <a:cubicBezTo>
                        <a:pt x="190803" y="206693"/>
                        <a:pt x="186993" y="205740"/>
                        <a:pt x="185088" y="202883"/>
                      </a:cubicBezTo>
                      <a:cubicBezTo>
                        <a:pt x="185088" y="202883"/>
                        <a:pt x="185088" y="202883"/>
                        <a:pt x="185088" y="202883"/>
                      </a:cubicBezTo>
                      <a:cubicBezTo>
                        <a:pt x="183183" y="200978"/>
                        <a:pt x="183183" y="198120"/>
                        <a:pt x="184136" y="196215"/>
                      </a:cubicBezTo>
                      <a:cubicBezTo>
                        <a:pt x="185088" y="190500"/>
                        <a:pt x="188898" y="184785"/>
                        <a:pt x="194613" y="180975"/>
                      </a:cubicBezTo>
                      <a:cubicBezTo>
                        <a:pt x="199376" y="177165"/>
                        <a:pt x="204138" y="175260"/>
                        <a:pt x="209853" y="175260"/>
                      </a:cubicBezTo>
                      <a:cubicBezTo>
                        <a:pt x="209853" y="175260"/>
                        <a:pt x="210806" y="175260"/>
                        <a:pt x="210806" y="175260"/>
                      </a:cubicBezTo>
                      <a:cubicBezTo>
                        <a:pt x="212711" y="175260"/>
                        <a:pt x="216521" y="176213"/>
                        <a:pt x="218426" y="179070"/>
                      </a:cubicBezTo>
                      <a:cubicBezTo>
                        <a:pt x="220331" y="183833"/>
                        <a:pt x="217473" y="194310"/>
                        <a:pt x="207948" y="200978"/>
                      </a:cubicBezTo>
                      <a:close/>
                      <a:moveTo>
                        <a:pt x="261288" y="346710"/>
                      </a:moveTo>
                      <a:cubicBezTo>
                        <a:pt x="261288" y="347663"/>
                        <a:pt x="261288" y="349568"/>
                        <a:pt x="261288" y="350520"/>
                      </a:cubicBezTo>
                      <a:lnTo>
                        <a:pt x="265098" y="403860"/>
                      </a:lnTo>
                      <a:lnTo>
                        <a:pt x="234618" y="497205"/>
                      </a:lnTo>
                      <a:cubicBezTo>
                        <a:pt x="233666" y="499110"/>
                        <a:pt x="233666" y="500063"/>
                        <a:pt x="233666" y="501968"/>
                      </a:cubicBezTo>
                      <a:cubicBezTo>
                        <a:pt x="233666" y="502920"/>
                        <a:pt x="231761" y="532447"/>
                        <a:pt x="204138" y="561022"/>
                      </a:cubicBezTo>
                      <a:cubicBezTo>
                        <a:pt x="151751" y="614363"/>
                        <a:pt x="126033" y="647700"/>
                        <a:pt x="118413" y="669608"/>
                      </a:cubicBezTo>
                      <a:cubicBezTo>
                        <a:pt x="117461" y="672465"/>
                        <a:pt x="116508" y="676275"/>
                        <a:pt x="115556" y="680085"/>
                      </a:cubicBezTo>
                      <a:cubicBezTo>
                        <a:pt x="112698" y="689610"/>
                        <a:pt x="108888" y="701993"/>
                        <a:pt x="104126" y="704850"/>
                      </a:cubicBezTo>
                      <a:cubicBezTo>
                        <a:pt x="101268" y="706755"/>
                        <a:pt x="94601" y="705803"/>
                        <a:pt x="86981" y="702945"/>
                      </a:cubicBezTo>
                      <a:cubicBezTo>
                        <a:pt x="67931" y="696278"/>
                        <a:pt x="44118" y="677228"/>
                        <a:pt x="38403" y="654368"/>
                      </a:cubicBezTo>
                      <a:cubicBezTo>
                        <a:pt x="34593" y="639128"/>
                        <a:pt x="39356" y="625793"/>
                        <a:pt x="52691" y="612458"/>
                      </a:cubicBezTo>
                      <a:cubicBezTo>
                        <a:pt x="104126" y="560070"/>
                        <a:pt x="117461" y="514350"/>
                        <a:pt x="117461" y="512445"/>
                      </a:cubicBezTo>
                      <a:cubicBezTo>
                        <a:pt x="117461" y="511493"/>
                        <a:pt x="118413" y="509588"/>
                        <a:pt x="118413" y="508635"/>
                      </a:cubicBezTo>
                      <a:lnTo>
                        <a:pt x="138416" y="243840"/>
                      </a:lnTo>
                      <a:lnTo>
                        <a:pt x="150798" y="218123"/>
                      </a:lnTo>
                      <a:cubicBezTo>
                        <a:pt x="151751" y="220980"/>
                        <a:pt x="152703" y="222885"/>
                        <a:pt x="154608" y="225743"/>
                      </a:cubicBezTo>
                      <a:cubicBezTo>
                        <a:pt x="163181" y="237173"/>
                        <a:pt x="176516" y="243840"/>
                        <a:pt x="191756" y="244793"/>
                      </a:cubicBezTo>
                      <a:cubicBezTo>
                        <a:pt x="192708" y="244793"/>
                        <a:pt x="193661" y="244793"/>
                        <a:pt x="194613" y="244793"/>
                      </a:cubicBezTo>
                      <a:cubicBezTo>
                        <a:pt x="207948" y="244793"/>
                        <a:pt x="220331" y="240030"/>
                        <a:pt x="231761" y="232410"/>
                      </a:cubicBezTo>
                      <a:cubicBezTo>
                        <a:pt x="243191" y="223838"/>
                        <a:pt x="251763" y="211455"/>
                        <a:pt x="254621" y="199073"/>
                      </a:cubicBezTo>
                      <a:lnTo>
                        <a:pt x="254621" y="200025"/>
                      </a:lnTo>
                      <a:cubicBezTo>
                        <a:pt x="255573" y="202883"/>
                        <a:pt x="256526" y="204788"/>
                        <a:pt x="257478" y="206693"/>
                      </a:cubicBezTo>
                      <a:lnTo>
                        <a:pt x="277481" y="234315"/>
                      </a:lnTo>
                      <a:lnTo>
                        <a:pt x="261288" y="34671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7" name="Freeform 1459">
                  <a:extLst>
                    <a:ext uri="{FF2B5EF4-FFF2-40B4-BE49-F238E27FC236}">
                      <a16:creationId xmlns:a16="http://schemas.microsoft.com/office/drawing/2014/main" id="{7D18EE81-2C1B-293F-FE78-EF8C1FF00A01}"/>
                    </a:ext>
                  </a:extLst>
                </p:cNvPr>
                <p:cNvSpPr/>
                <p:nvPr/>
              </p:nvSpPr>
              <p:spPr>
                <a:xfrm>
                  <a:off x="3946661" y="2886902"/>
                  <a:ext cx="129584" cy="134427"/>
                </a:xfrm>
                <a:custGeom>
                  <a:avLst/>
                  <a:gdLst>
                    <a:gd name="connsiteX0" fmla="*/ 95748 w 129584"/>
                    <a:gd name="connsiteY0" fmla="*/ 5840 h 134427"/>
                    <a:gd name="connsiteX1" fmla="*/ 5261 w 129584"/>
                    <a:gd name="connsiteY1" fmla="*/ 102995 h 134427"/>
                    <a:gd name="connsiteX2" fmla="*/ 6214 w 129584"/>
                    <a:gd name="connsiteY2" fmla="*/ 129665 h 134427"/>
                    <a:gd name="connsiteX3" fmla="*/ 19548 w 129584"/>
                    <a:gd name="connsiteY3" fmla="*/ 134428 h 134427"/>
                    <a:gd name="connsiteX4" fmla="*/ 33836 w 129584"/>
                    <a:gd name="connsiteY4" fmla="*/ 128713 h 134427"/>
                    <a:gd name="connsiteX5" fmla="*/ 124323 w 129584"/>
                    <a:gd name="connsiteY5" fmla="*/ 31557 h 134427"/>
                    <a:gd name="connsiteX6" fmla="*/ 123371 w 129584"/>
                    <a:gd name="connsiteY6" fmla="*/ 4888 h 134427"/>
                    <a:gd name="connsiteX7" fmla="*/ 95748 w 129584"/>
                    <a:gd name="connsiteY7" fmla="*/ 5840 h 13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584" h="134427">
                      <a:moveTo>
                        <a:pt x="95748" y="5840"/>
                      </a:moveTo>
                      <a:lnTo>
                        <a:pt x="5261" y="102995"/>
                      </a:lnTo>
                      <a:cubicBezTo>
                        <a:pt x="-2359" y="110615"/>
                        <a:pt x="-1407" y="122998"/>
                        <a:pt x="6214" y="129665"/>
                      </a:cubicBezTo>
                      <a:cubicBezTo>
                        <a:pt x="10023" y="133475"/>
                        <a:pt x="14786" y="134428"/>
                        <a:pt x="19548" y="134428"/>
                      </a:cubicBezTo>
                      <a:cubicBezTo>
                        <a:pt x="24311" y="134428"/>
                        <a:pt x="30026" y="132523"/>
                        <a:pt x="33836" y="128713"/>
                      </a:cubicBezTo>
                      <a:lnTo>
                        <a:pt x="124323" y="31557"/>
                      </a:lnTo>
                      <a:cubicBezTo>
                        <a:pt x="131943" y="23938"/>
                        <a:pt x="130991" y="11555"/>
                        <a:pt x="123371" y="4888"/>
                      </a:cubicBezTo>
                      <a:cubicBezTo>
                        <a:pt x="115751" y="-1780"/>
                        <a:pt x="103368" y="-1780"/>
                        <a:pt x="95748" y="584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8" name="Freeform 1460">
                  <a:extLst>
                    <a:ext uri="{FF2B5EF4-FFF2-40B4-BE49-F238E27FC236}">
                      <a16:creationId xmlns:a16="http://schemas.microsoft.com/office/drawing/2014/main" id="{E13F160A-FE47-6DB0-C7D0-FAB4C2D16F85}"/>
                    </a:ext>
                  </a:extLst>
                </p:cNvPr>
                <p:cNvSpPr/>
                <p:nvPr/>
              </p:nvSpPr>
              <p:spPr>
                <a:xfrm>
                  <a:off x="3494945" y="2339340"/>
                  <a:ext cx="878934" cy="926782"/>
                </a:xfrm>
                <a:custGeom>
                  <a:avLst/>
                  <a:gdLst>
                    <a:gd name="connsiteX0" fmla="*/ 850360 w 878934"/>
                    <a:gd name="connsiteY0" fmla="*/ 360997 h 926782"/>
                    <a:gd name="connsiteX1" fmla="*/ 844645 w 878934"/>
                    <a:gd name="connsiteY1" fmla="*/ 302895 h 926782"/>
                    <a:gd name="connsiteX2" fmla="*/ 783685 w 878934"/>
                    <a:gd name="connsiteY2" fmla="*/ 270510 h 926782"/>
                    <a:gd name="connsiteX3" fmla="*/ 771302 w 878934"/>
                    <a:gd name="connsiteY3" fmla="*/ 275272 h 926782"/>
                    <a:gd name="connsiteX4" fmla="*/ 758920 w 878934"/>
                    <a:gd name="connsiteY4" fmla="*/ 285750 h 926782"/>
                    <a:gd name="connsiteX5" fmla="*/ 749395 w 878934"/>
                    <a:gd name="connsiteY5" fmla="*/ 274320 h 926782"/>
                    <a:gd name="connsiteX6" fmla="*/ 733202 w 878934"/>
                    <a:gd name="connsiteY6" fmla="*/ 265747 h 926782"/>
                    <a:gd name="connsiteX7" fmla="*/ 732250 w 878934"/>
                    <a:gd name="connsiteY7" fmla="*/ 257175 h 926782"/>
                    <a:gd name="connsiteX8" fmla="*/ 655097 w 878934"/>
                    <a:gd name="connsiteY8" fmla="*/ 190500 h 926782"/>
                    <a:gd name="connsiteX9" fmla="*/ 644620 w 878934"/>
                    <a:gd name="connsiteY9" fmla="*/ 177165 h 926782"/>
                    <a:gd name="connsiteX10" fmla="*/ 637952 w 878934"/>
                    <a:gd name="connsiteY10" fmla="*/ 172402 h 926782"/>
                    <a:gd name="connsiteX11" fmla="*/ 636047 w 878934"/>
                    <a:gd name="connsiteY11" fmla="*/ 146685 h 926782"/>
                    <a:gd name="connsiteX12" fmla="*/ 574135 w 878934"/>
                    <a:gd name="connsiteY12" fmla="*/ 93345 h 926782"/>
                    <a:gd name="connsiteX13" fmla="*/ 569372 w 878934"/>
                    <a:gd name="connsiteY13" fmla="*/ 93345 h 926782"/>
                    <a:gd name="connsiteX14" fmla="*/ 559847 w 878934"/>
                    <a:gd name="connsiteY14" fmla="*/ 93345 h 926782"/>
                    <a:gd name="connsiteX15" fmla="*/ 557943 w 878934"/>
                    <a:gd name="connsiteY15" fmla="*/ 94297 h 926782"/>
                    <a:gd name="connsiteX16" fmla="*/ 549370 w 878934"/>
                    <a:gd name="connsiteY16" fmla="*/ 83820 h 926782"/>
                    <a:gd name="connsiteX17" fmla="*/ 546513 w 878934"/>
                    <a:gd name="connsiteY17" fmla="*/ 81915 h 926782"/>
                    <a:gd name="connsiteX18" fmla="*/ 533177 w 878934"/>
                    <a:gd name="connsiteY18" fmla="*/ 23813 h 926782"/>
                    <a:gd name="connsiteX19" fmla="*/ 482695 w 878934"/>
                    <a:gd name="connsiteY19" fmla="*/ 952 h 926782"/>
                    <a:gd name="connsiteX20" fmla="*/ 477933 w 878934"/>
                    <a:gd name="connsiteY20" fmla="*/ 0 h 926782"/>
                    <a:gd name="connsiteX21" fmla="*/ 466502 w 878934"/>
                    <a:gd name="connsiteY21" fmla="*/ 0 h 926782"/>
                    <a:gd name="connsiteX22" fmla="*/ 453168 w 878934"/>
                    <a:gd name="connsiteY22" fmla="*/ 5715 h 926782"/>
                    <a:gd name="connsiteX23" fmla="*/ 406495 w 878934"/>
                    <a:gd name="connsiteY23" fmla="*/ 55245 h 926782"/>
                    <a:gd name="connsiteX24" fmla="*/ 316960 w 878934"/>
                    <a:gd name="connsiteY24" fmla="*/ 126682 h 926782"/>
                    <a:gd name="connsiteX25" fmla="*/ 302672 w 878934"/>
                    <a:gd name="connsiteY25" fmla="*/ 114300 h 926782"/>
                    <a:gd name="connsiteX26" fmla="*/ 284575 w 878934"/>
                    <a:gd name="connsiteY26" fmla="*/ 120015 h 926782"/>
                    <a:gd name="connsiteX27" fmla="*/ 76930 w 878934"/>
                    <a:gd name="connsiteY27" fmla="*/ 360997 h 926782"/>
                    <a:gd name="connsiteX28" fmla="*/ 73120 w 878934"/>
                    <a:gd name="connsiteY28" fmla="*/ 368617 h 926782"/>
                    <a:gd name="connsiteX29" fmla="*/ 5492 w 878934"/>
                    <a:gd name="connsiteY29" fmla="*/ 541020 h 926782"/>
                    <a:gd name="connsiteX30" fmla="*/ 730 w 878934"/>
                    <a:gd name="connsiteY30" fmla="*/ 560070 h 926782"/>
                    <a:gd name="connsiteX31" fmla="*/ 69310 w 878934"/>
                    <a:gd name="connsiteY31" fmla="*/ 630555 h 926782"/>
                    <a:gd name="connsiteX32" fmla="*/ 78835 w 878934"/>
                    <a:gd name="connsiteY32" fmla="*/ 629603 h 926782"/>
                    <a:gd name="connsiteX33" fmla="*/ 111220 w 878934"/>
                    <a:gd name="connsiteY33" fmla="*/ 618172 h 926782"/>
                    <a:gd name="connsiteX34" fmla="*/ 100742 w 878934"/>
                    <a:gd name="connsiteY34" fmla="*/ 633413 h 926782"/>
                    <a:gd name="connsiteX35" fmla="*/ 95980 w 878934"/>
                    <a:gd name="connsiteY35" fmla="*/ 652463 h 926782"/>
                    <a:gd name="connsiteX36" fmla="*/ 165513 w 878934"/>
                    <a:gd name="connsiteY36" fmla="*/ 722947 h 926782"/>
                    <a:gd name="connsiteX37" fmla="*/ 174085 w 878934"/>
                    <a:gd name="connsiteY37" fmla="*/ 721995 h 926782"/>
                    <a:gd name="connsiteX38" fmla="*/ 188372 w 878934"/>
                    <a:gd name="connsiteY38" fmla="*/ 718185 h 926782"/>
                    <a:gd name="connsiteX39" fmla="*/ 175038 w 878934"/>
                    <a:gd name="connsiteY39" fmla="*/ 738188 h 926782"/>
                    <a:gd name="connsiteX40" fmla="*/ 170275 w 878934"/>
                    <a:gd name="connsiteY40" fmla="*/ 757238 h 926782"/>
                    <a:gd name="connsiteX41" fmla="*/ 239808 w 878934"/>
                    <a:gd name="connsiteY41" fmla="*/ 827722 h 926782"/>
                    <a:gd name="connsiteX42" fmla="*/ 248380 w 878934"/>
                    <a:gd name="connsiteY42" fmla="*/ 826770 h 926782"/>
                    <a:gd name="connsiteX43" fmla="*/ 316960 w 878934"/>
                    <a:gd name="connsiteY43" fmla="*/ 788670 h 926782"/>
                    <a:gd name="connsiteX44" fmla="*/ 291243 w 878934"/>
                    <a:gd name="connsiteY44" fmla="*/ 837247 h 926782"/>
                    <a:gd name="connsiteX45" fmla="*/ 286480 w 878934"/>
                    <a:gd name="connsiteY45" fmla="*/ 856297 h 926782"/>
                    <a:gd name="connsiteX46" fmla="*/ 355060 w 878934"/>
                    <a:gd name="connsiteY46" fmla="*/ 926782 h 926782"/>
                    <a:gd name="connsiteX47" fmla="*/ 363633 w 878934"/>
                    <a:gd name="connsiteY47" fmla="*/ 925830 h 926782"/>
                    <a:gd name="connsiteX48" fmla="*/ 442690 w 878934"/>
                    <a:gd name="connsiteY48" fmla="*/ 877253 h 926782"/>
                    <a:gd name="connsiteX49" fmla="*/ 722725 w 878934"/>
                    <a:gd name="connsiteY49" fmla="*/ 573405 h 926782"/>
                    <a:gd name="connsiteX50" fmla="*/ 726535 w 878934"/>
                    <a:gd name="connsiteY50" fmla="*/ 567690 h 926782"/>
                    <a:gd name="connsiteX51" fmla="*/ 748443 w 878934"/>
                    <a:gd name="connsiteY51" fmla="*/ 515303 h 926782"/>
                    <a:gd name="connsiteX52" fmla="*/ 819880 w 878934"/>
                    <a:gd name="connsiteY52" fmla="*/ 458153 h 926782"/>
                    <a:gd name="connsiteX53" fmla="*/ 829405 w 878934"/>
                    <a:gd name="connsiteY53" fmla="*/ 458153 h 926782"/>
                    <a:gd name="connsiteX54" fmla="*/ 864647 w 878934"/>
                    <a:gd name="connsiteY54" fmla="*/ 439103 h 926782"/>
                    <a:gd name="connsiteX55" fmla="*/ 878935 w 878934"/>
                    <a:gd name="connsiteY55" fmla="*/ 401003 h 926782"/>
                    <a:gd name="connsiteX56" fmla="*/ 861790 w 878934"/>
                    <a:gd name="connsiteY56" fmla="*/ 364807 h 926782"/>
                    <a:gd name="connsiteX57" fmla="*/ 850360 w 878934"/>
                    <a:gd name="connsiteY57" fmla="*/ 360997 h 926782"/>
                    <a:gd name="connsiteX58" fmla="*/ 709390 w 878934"/>
                    <a:gd name="connsiteY58" fmla="*/ 330517 h 926782"/>
                    <a:gd name="connsiteX59" fmla="*/ 704627 w 878934"/>
                    <a:gd name="connsiteY59" fmla="*/ 328613 h 926782"/>
                    <a:gd name="connsiteX60" fmla="*/ 705580 w 878934"/>
                    <a:gd name="connsiteY60" fmla="*/ 307657 h 926782"/>
                    <a:gd name="connsiteX61" fmla="*/ 717010 w 878934"/>
                    <a:gd name="connsiteY61" fmla="*/ 300990 h 926782"/>
                    <a:gd name="connsiteX62" fmla="*/ 725583 w 878934"/>
                    <a:gd name="connsiteY62" fmla="*/ 302895 h 926782"/>
                    <a:gd name="connsiteX63" fmla="*/ 728440 w 878934"/>
                    <a:gd name="connsiteY63" fmla="*/ 312420 h 926782"/>
                    <a:gd name="connsiteX64" fmla="*/ 709390 w 878934"/>
                    <a:gd name="connsiteY64" fmla="*/ 330517 h 926782"/>
                    <a:gd name="connsiteX65" fmla="*/ 621760 w 878934"/>
                    <a:gd name="connsiteY65" fmla="*/ 205740 h 926782"/>
                    <a:gd name="connsiteX66" fmla="*/ 624618 w 878934"/>
                    <a:gd name="connsiteY66" fmla="*/ 211455 h 926782"/>
                    <a:gd name="connsiteX67" fmla="*/ 601758 w 878934"/>
                    <a:gd name="connsiteY67" fmla="*/ 231457 h 926782"/>
                    <a:gd name="connsiteX68" fmla="*/ 599852 w 878934"/>
                    <a:gd name="connsiteY68" fmla="*/ 230505 h 926782"/>
                    <a:gd name="connsiteX69" fmla="*/ 600805 w 878934"/>
                    <a:gd name="connsiteY69" fmla="*/ 209550 h 926782"/>
                    <a:gd name="connsiteX70" fmla="*/ 621760 w 878934"/>
                    <a:gd name="connsiteY70" fmla="*/ 205740 h 926782"/>
                    <a:gd name="connsiteX71" fmla="*/ 516985 w 878934"/>
                    <a:gd name="connsiteY71" fmla="*/ 110490 h 926782"/>
                    <a:gd name="connsiteX72" fmla="*/ 525558 w 878934"/>
                    <a:gd name="connsiteY72" fmla="*/ 112395 h 926782"/>
                    <a:gd name="connsiteX73" fmla="*/ 528415 w 878934"/>
                    <a:gd name="connsiteY73" fmla="*/ 120015 h 926782"/>
                    <a:gd name="connsiteX74" fmla="*/ 509365 w 878934"/>
                    <a:gd name="connsiteY74" fmla="*/ 139065 h 926782"/>
                    <a:gd name="connsiteX75" fmla="*/ 504602 w 878934"/>
                    <a:gd name="connsiteY75" fmla="*/ 137160 h 926782"/>
                    <a:gd name="connsiteX76" fmla="*/ 500793 w 878934"/>
                    <a:gd name="connsiteY76" fmla="*/ 128588 h 926782"/>
                    <a:gd name="connsiteX77" fmla="*/ 505555 w 878934"/>
                    <a:gd name="connsiteY77" fmla="*/ 116205 h 926782"/>
                    <a:gd name="connsiteX78" fmla="*/ 516985 w 878934"/>
                    <a:gd name="connsiteY78" fmla="*/ 110490 h 926782"/>
                    <a:gd name="connsiteX79" fmla="*/ 72167 w 878934"/>
                    <a:gd name="connsiteY79" fmla="*/ 592455 h 926782"/>
                    <a:gd name="connsiteX80" fmla="*/ 40735 w 878934"/>
                    <a:gd name="connsiteY80" fmla="*/ 558165 h 926782"/>
                    <a:gd name="connsiteX81" fmla="*/ 109315 w 878934"/>
                    <a:gd name="connsiteY81" fmla="*/ 382905 h 926782"/>
                    <a:gd name="connsiteX82" fmla="*/ 292195 w 878934"/>
                    <a:gd name="connsiteY82" fmla="*/ 171450 h 926782"/>
                    <a:gd name="connsiteX83" fmla="*/ 301720 w 878934"/>
                    <a:gd name="connsiteY83" fmla="*/ 178117 h 926782"/>
                    <a:gd name="connsiteX84" fmla="*/ 318865 w 878934"/>
                    <a:gd name="connsiteY84" fmla="*/ 175260 h 926782"/>
                    <a:gd name="connsiteX85" fmla="*/ 433165 w 878934"/>
                    <a:gd name="connsiteY85" fmla="*/ 83820 h 926782"/>
                    <a:gd name="connsiteX86" fmla="*/ 476027 w 878934"/>
                    <a:gd name="connsiteY86" fmla="*/ 39052 h 926782"/>
                    <a:gd name="connsiteX87" fmla="*/ 477933 w 878934"/>
                    <a:gd name="connsiteY87" fmla="*/ 39052 h 926782"/>
                    <a:gd name="connsiteX88" fmla="*/ 484600 w 878934"/>
                    <a:gd name="connsiteY88" fmla="*/ 40005 h 926782"/>
                    <a:gd name="connsiteX89" fmla="*/ 505555 w 878934"/>
                    <a:gd name="connsiteY89" fmla="*/ 48577 h 926782"/>
                    <a:gd name="connsiteX90" fmla="*/ 511270 w 878934"/>
                    <a:gd name="connsiteY90" fmla="*/ 73342 h 926782"/>
                    <a:gd name="connsiteX91" fmla="*/ 477933 w 878934"/>
                    <a:gd name="connsiteY91" fmla="*/ 92392 h 926782"/>
                    <a:gd name="connsiteX92" fmla="*/ 463645 w 878934"/>
                    <a:gd name="connsiteY92" fmla="*/ 130492 h 926782"/>
                    <a:gd name="connsiteX93" fmla="*/ 479838 w 878934"/>
                    <a:gd name="connsiteY93" fmla="*/ 166688 h 926782"/>
                    <a:gd name="connsiteX94" fmla="*/ 411258 w 878934"/>
                    <a:gd name="connsiteY94" fmla="*/ 222885 h 926782"/>
                    <a:gd name="connsiteX95" fmla="*/ 397922 w 878934"/>
                    <a:gd name="connsiteY95" fmla="*/ 212407 h 926782"/>
                    <a:gd name="connsiteX96" fmla="*/ 379825 w 878934"/>
                    <a:gd name="connsiteY96" fmla="*/ 218122 h 926782"/>
                    <a:gd name="connsiteX97" fmla="*/ 182658 w 878934"/>
                    <a:gd name="connsiteY97" fmla="*/ 437197 h 926782"/>
                    <a:gd name="connsiteX98" fmla="*/ 178847 w 878934"/>
                    <a:gd name="connsiteY98" fmla="*/ 443865 h 926782"/>
                    <a:gd name="connsiteX99" fmla="*/ 143605 w 878934"/>
                    <a:gd name="connsiteY99" fmla="*/ 541972 h 926782"/>
                    <a:gd name="connsiteX100" fmla="*/ 129317 w 878934"/>
                    <a:gd name="connsiteY100" fmla="*/ 558165 h 926782"/>
                    <a:gd name="connsiteX101" fmla="*/ 72167 w 878934"/>
                    <a:gd name="connsiteY101" fmla="*/ 592455 h 926782"/>
                    <a:gd name="connsiteX102" fmla="*/ 166465 w 878934"/>
                    <a:gd name="connsiteY102" fmla="*/ 685800 h 926782"/>
                    <a:gd name="connsiteX103" fmla="*/ 135033 w 878934"/>
                    <a:gd name="connsiteY103" fmla="*/ 652463 h 926782"/>
                    <a:gd name="connsiteX104" fmla="*/ 175990 w 878934"/>
                    <a:gd name="connsiteY104" fmla="*/ 562928 h 926782"/>
                    <a:gd name="connsiteX105" fmla="*/ 213138 w 878934"/>
                    <a:gd name="connsiteY105" fmla="*/ 460057 h 926782"/>
                    <a:gd name="connsiteX106" fmla="*/ 386493 w 878934"/>
                    <a:gd name="connsiteY106" fmla="*/ 266700 h 926782"/>
                    <a:gd name="connsiteX107" fmla="*/ 396018 w 878934"/>
                    <a:gd name="connsiteY107" fmla="*/ 272415 h 926782"/>
                    <a:gd name="connsiteX108" fmla="*/ 413163 w 878934"/>
                    <a:gd name="connsiteY108" fmla="*/ 268605 h 926782"/>
                    <a:gd name="connsiteX109" fmla="*/ 526510 w 878934"/>
                    <a:gd name="connsiteY109" fmla="*/ 176213 h 926782"/>
                    <a:gd name="connsiteX110" fmla="*/ 569372 w 878934"/>
                    <a:gd name="connsiteY110" fmla="*/ 132397 h 926782"/>
                    <a:gd name="connsiteX111" fmla="*/ 571277 w 878934"/>
                    <a:gd name="connsiteY111" fmla="*/ 132397 h 926782"/>
                    <a:gd name="connsiteX112" fmla="*/ 600805 w 878934"/>
                    <a:gd name="connsiteY112" fmla="*/ 156210 h 926782"/>
                    <a:gd name="connsiteX113" fmla="*/ 601758 w 878934"/>
                    <a:gd name="connsiteY113" fmla="*/ 167640 h 926782"/>
                    <a:gd name="connsiteX114" fmla="*/ 572230 w 878934"/>
                    <a:gd name="connsiteY114" fmla="*/ 185738 h 926782"/>
                    <a:gd name="connsiteX115" fmla="*/ 573183 w 878934"/>
                    <a:gd name="connsiteY115" fmla="*/ 257175 h 926782"/>
                    <a:gd name="connsiteX116" fmla="*/ 494125 w 878934"/>
                    <a:gd name="connsiteY116" fmla="*/ 327660 h 926782"/>
                    <a:gd name="connsiteX117" fmla="*/ 493172 w 878934"/>
                    <a:gd name="connsiteY117" fmla="*/ 324802 h 926782"/>
                    <a:gd name="connsiteX118" fmla="*/ 493172 w 878934"/>
                    <a:gd name="connsiteY118" fmla="*/ 324802 h 926782"/>
                    <a:gd name="connsiteX119" fmla="*/ 493172 w 878934"/>
                    <a:gd name="connsiteY119" fmla="*/ 324802 h 926782"/>
                    <a:gd name="connsiteX120" fmla="*/ 468408 w 878934"/>
                    <a:gd name="connsiteY120" fmla="*/ 315277 h 926782"/>
                    <a:gd name="connsiteX121" fmla="*/ 461740 w 878934"/>
                    <a:gd name="connsiteY121" fmla="*/ 320992 h 926782"/>
                    <a:gd name="connsiteX122" fmla="*/ 246475 w 878934"/>
                    <a:gd name="connsiteY122" fmla="*/ 560070 h 926782"/>
                    <a:gd name="connsiteX123" fmla="*/ 242665 w 878934"/>
                    <a:gd name="connsiteY123" fmla="*/ 567690 h 926782"/>
                    <a:gd name="connsiteX124" fmla="*/ 224567 w 878934"/>
                    <a:gd name="connsiteY124" fmla="*/ 626745 h 926782"/>
                    <a:gd name="connsiteX125" fmla="*/ 223615 w 878934"/>
                    <a:gd name="connsiteY125" fmla="*/ 627697 h 926782"/>
                    <a:gd name="connsiteX126" fmla="*/ 223615 w 878934"/>
                    <a:gd name="connsiteY126" fmla="*/ 628650 h 926782"/>
                    <a:gd name="connsiteX127" fmla="*/ 223615 w 878934"/>
                    <a:gd name="connsiteY127" fmla="*/ 628650 h 926782"/>
                    <a:gd name="connsiteX128" fmla="*/ 212185 w 878934"/>
                    <a:gd name="connsiteY128" fmla="*/ 661035 h 926782"/>
                    <a:gd name="connsiteX129" fmla="*/ 166465 w 878934"/>
                    <a:gd name="connsiteY129" fmla="*/ 685800 h 926782"/>
                    <a:gd name="connsiteX130" fmla="*/ 240760 w 878934"/>
                    <a:gd name="connsiteY130" fmla="*/ 791528 h 926782"/>
                    <a:gd name="connsiteX131" fmla="*/ 209327 w 878934"/>
                    <a:gd name="connsiteY131" fmla="*/ 758190 h 926782"/>
                    <a:gd name="connsiteX132" fmla="*/ 258858 w 878934"/>
                    <a:gd name="connsiteY132" fmla="*/ 641985 h 926782"/>
                    <a:gd name="connsiteX133" fmla="*/ 258858 w 878934"/>
                    <a:gd name="connsiteY133" fmla="*/ 641032 h 926782"/>
                    <a:gd name="connsiteX134" fmla="*/ 276955 w 878934"/>
                    <a:gd name="connsiteY134" fmla="*/ 581978 h 926782"/>
                    <a:gd name="connsiteX135" fmla="*/ 470313 w 878934"/>
                    <a:gd name="connsiteY135" fmla="*/ 366713 h 926782"/>
                    <a:gd name="connsiteX136" fmla="*/ 473170 w 878934"/>
                    <a:gd name="connsiteY136" fmla="*/ 371475 h 926782"/>
                    <a:gd name="connsiteX137" fmla="*/ 487458 w 878934"/>
                    <a:gd name="connsiteY137" fmla="*/ 378142 h 926782"/>
                    <a:gd name="connsiteX138" fmla="*/ 499840 w 878934"/>
                    <a:gd name="connsiteY138" fmla="*/ 373380 h 926782"/>
                    <a:gd name="connsiteX139" fmla="*/ 661765 w 878934"/>
                    <a:gd name="connsiteY139" fmla="*/ 228600 h 926782"/>
                    <a:gd name="connsiteX140" fmla="*/ 695102 w 878934"/>
                    <a:gd name="connsiteY140" fmla="*/ 259080 h 926782"/>
                    <a:gd name="connsiteX141" fmla="*/ 696055 w 878934"/>
                    <a:gd name="connsiteY141" fmla="*/ 267652 h 926782"/>
                    <a:gd name="connsiteX142" fmla="*/ 676052 w 878934"/>
                    <a:gd name="connsiteY142" fmla="*/ 281940 h 926782"/>
                    <a:gd name="connsiteX143" fmla="*/ 678910 w 878934"/>
                    <a:gd name="connsiteY143" fmla="*/ 356235 h 926782"/>
                    <a:gd name="connsiteX144" fmla="*/ 600805 w 878934"/>
                    <a:gd name="connsiteY144" fmla="*/ 424815 h 926782"/>
                    <a:gd name="connsiteX145" fmla="*/ 586518 w 878934"/>
                    <a:gd name="connsiteY145" fmla="*/ 412432 h 926782"/>
                    <a:gd name="connsiteX146" fmla="*/ 568420 w 878934"/>
                    <a:gd name="connsiteY146" fmla="*/ 419100 h 926782"/>
                    <a:gd name="connsiteX147" fmla="*/ 360775 w 878934"/>
                    <a:gd name="connsiteY147" fmla="*/ 660082 h 926782"/>
                    <a:gd name="connsiteX148" fmla="*/ 356965 w 878934"/>
                    <a:gd name="connsiteY148" fmla="*/ 666750 h 926782"/>
                    <a:gd name="connsiteX149" fmla="*/ 345535 w 878934"/>
                    <a:gd name="connsiteY149" fmla="*/ 703897 h 926782"/>
                    <a:gd name="connsiteX150" fmla="*/ 296005 w 878934"/>
                    <a:gd name="connsiteY150" fmla="*/ 755332 h 926782"/>
                    <a:gd name="connsiteX151" fmla="*/ 240760 w 878934"/>
                    <a:gd name="connsiteY151" fmla="*/ 791528 h 926782"/>
                    <a:gd name="connsiteX152" fmla="*/ 781780 w 878934"/>
                    <a:gd name="connsiteY152" fmla="*/ 441960 h 926782"/>
                    <a:gd name="connsiteX153" fmla="*/ 719868 w 878934"/>
                    <a:gd name="connsiteY153" fmla="*/ 492442 h 926782"/>
                    <a:gd name="connsiteX154" fmla="*/ 714152 w 878934"/>
                    <a:gd name="connsiteY154" fmla="*/ 500063 h 926782"/>
                    <a:gd name="connsiteX155" fmla="*/ 691293 w 878934"/>
                    <a:gd name="connsiteY155" fmla="*/ 553403 h 926782"/>
                    <a:gd name="connsiteX156" fmla="*/ 413163 w 878934"/>
                    <a:gd name="connsiteY156" fmla="*/ 855345 h 926782"/>
                    <a:gd name="connsiteX157" fmla="*/ 356965 w 878934"/>
                    <a:gd name="connsiteY157" fmla="*/ 891540 h 926782"/>
                    <a:gd name="connsiteX158" fmla="*/ 325533 w 878934"/>
                    <a:gd name="connsiteY158" fmla="*/ 858203 h 926782"/>
                    <a:gd name="connsiteX159" fmla="*/ 382683 w 878934"/>
                    <a:gd name="connsiteY159" fmla="*/ 721042 h 926782"/>
                    <a:gd name="connsiteX160" fmla="*/ 394113 w 878934"/>
                    <a:gd name="connsiteY160" fmla="*/ 682942 h 926782"/>
                    <a:gd name="connsiteX161" fmla="*/ 576993 w 878934"/>
                    <a:gd name="connsiteY161" fmla="*/ 469582 h 926782"/>
                    <a:gd name="connsiteX162" fmla="*/ 587470 w 878934"/>
                    <a:gd name="connsiteY162" fmla="*/ 477203 h 926782"/>
                    <a:gd name="connsiteX163" fmla="*/ 605568 w 878934"/>
                    <a:gd name="connsiteY163" fmla="*/ 473392 h 926782"/>
                    <a:gd name="connsiteX164" fmla="*/ 791305 w 878934"/>
                    <a:gd name="connsiteY164" fmla="*/ 310515 h 926782"/>
                    <a:gd name="connsiteX165" fmla="*/ 814165 w 878934"/>
                    <a:gd name="connsiteY165" fmla="*/ 322897 h 926782"/>
                    <a:gd name="connsiteX166" fmla="*/ 813213 w 878934"/>
                    <a:gd name="connsiteY166" fmla="*/ 359092 h 926782"/>
                    <a:gd name="connsiteX167" fmla="*/ 788447 w 878934"/>
                    <a:gd name="connsiteY167" fmla="*/ 376238 h 926782"/>
                    <a:gd name="connsiteX168" fmla="*/ 774160 w 878934"/>
                    <a:gd name="connsiteY168" fmla="*/ 414338 h 926782"/>
                    <a:gd name="connsiteX169" fmla="*/ 781780 w 878934"/>
                    <a:gd name="connsiteY169" fmla="*/ 441960 h 926782"/>
                    <a:gd name="connsiteX170" fmla="*/ 834168 w 878934"/>
                    <a:gd name="connsiteY170" fmla="*/ 417195 h 926782"/>
                    <a:gd name="connsiteX171" fmla="*/ 822738 w 878934"/>
                    <a:gd name="connsiteY171" fmla="*/ 423863 h 926782"/>
                    <a:gd name="connsiteX172" fmla="*/ 817975 w 878934"/>
                    <a:gd name="connsiteY172" fmla="*/ 423863 h 926782"/>
                    <a:gd name="connsiteX173" fmla="*/ 817022 w 878934"/>
                    <a:gd name="connsiteY173" fmla="*/ 423863 h 926782"/>
                    <a:gd name="connsiteX174" fmla="*/ 813213 w 878934"/>
                    <a:gd name="connsiteY174" fmla="*/ 421957 h 926782"/>
                    <a:gd name="connsiteX175" fmla="*/ 809402 w 878934"/>
                    <a:gd name="connsiteY175" fmla="*/ 413385 h 926782"/>
                    <a:gd name="connsiteX176" fmla="*/ 814165 w 878934"/>
                    <a:gd name="connsiteY176" fmla="*/ 401003 h 926782"/>
                    <a:gd name="connsiteX177" fmla="*/ 825595 w 878934"/>
                    <a:gd name="connsiteY177" fmla="*/ 394335 h 926782"/>
                    <a:gd name="connsiteX178" fmla="*/ 834168 w 878934"/>
                    <a:gd name="connsiteY178" fmla="*/ 396240 h 926782"/>
                    <a:gd name="connsiteX179" fmla="*/ 837977 w 878934"/>
                    <a:gd name="connsiteY179" fmla="*/ 404813 h 926782"/>
                    <a:gd name="connsiteX180" fmla="*/ 834168 w 878934"/>
                    <a:gd name="connsiteY180" fmla="*/ 417195 h 92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878934" h="926782">
                      <a:moveTo>
                        <a:pt x="850360" y="360997"/>
                      </a:moveTo>
                      <a:cubicBezTo>
                        <a:pt x="854170" y="344805"/>
                        <a:pt x="857027" y="322897"/>
                        <a:pt x="844645" y="302895"/>
                      </a:cubicBezTo>
                      <a:cubicBezTo>
                        <a:pt x="834168" y="284797"/>
                        <a:pt x="814165" y="274320"/>
                        <a:pt x="783685" y="270510"/>
                      </a:cubicBezTo>
                      <a:cubicBezTo>
                        <a:pt x="778922" y="270510"/>
                        <a:pt x="774160" y="272415"/>
                        <a:pt x="771302" y="275272"/>
                      </a:cubicBezTo>
                      <a:lnTo>
                        <a:pt x="758920" y="285750"/>
                      </a:lnTo>
                      <a:cubicBezTo>
                        <a:pt x="756063" y="281940"/>
                        <a:pt x="753205" y="278130"/>
                        <a:pt x="749395" y="274320"/>
                      </a:cubicBezTo>
                      <a:cubicBezTo>
                        <a:pt x="744633" y="270510"/>
                        <a:pt x="738918" y="267652"/>
                        <a:pt x="733202" y="265747"/>
                      </a:cubicBezTo>
                      <a:lnTo>
                        <a:pt x="732250" y="257175"/>
                      </a:lnTo>
                      <a:cubicBezTo>
                        <a:pt x="731297" y="238125"/>
                        <a:pt x="717010" y="190500"/>
                        <a:pt x="655097" y="190500"/>
                      </a:cubicBezTo>
                      <a:cubicBezTo>
                        <a:pt x="652240" y="185738"/>
                        <a:pt x="649383" y="180975"/>
                        <a:pt x="644620" y="177165"/>
                      </a:cubicBezTo>
                      <a:cubicBezTo>
                        <a:pt x="642715" y="175260"/>
                        <a:pt x="640810" y="173355"/>
                        <a:pt x="637952" y="172402"/>
                      </a:cubicBezTo>
                      <a:cubicBezTo>
                        <a:pt x="637952" y="163830"/>
                        <a:pt x="637000" y="152400"/>
                        <a:pt x="636047" y="146685"/>
                      </a:cubicBezTo>
                      <a:cubicBezTo>
                        <a:pt x="628427" y="116205"/>
                        <a:pt x="605568" y="97155"/>
                        <a:pt x="574135" y="93345"/>
                      </a:cubicBezTo>
                      <a:cubicBezTo>
                        <a:pt x="574135" y="93345"/>
                        <a:pt x="569372" y="93345"/>
                        <a:pt x="569372" y="93345"/>
                      </a:cubicBezTo>
                      <a:cubicBezTo>
                        <a:pt x="566515" y="93345"/>
                        <a:pt x="562705" y="93345"/>
                        <a:pt x="559847" y="93345"/>
                      </a:cubicBezTo>
                      <a:cubicBezTo>
                        <a:pt x="558895" y="93345"/>
                        <a:pt x="557943" y="93345"/>
                        <a:pt x="557943" y="94297"/>
                      </a:cubicBezTo>
                      <a:cubicBezTo>
                        <a:pt x="555085" y="90488"/>
                        <a:pt x="553180" y="86677"/>
                        <a:pt x="549370" y="83820"/>
                      </a:cubicBezTo>
                      <a:cubicBezTo>
                        <a:pt x="548418" y="82867"/>
                        <a:pt x="547465" y="82867"/>
                        <a:pt x="546513" y="81915"/>
                      </a:cubicBezTo>
                      <a:cubicBezTo>
                        <a:pt x="549370" y="58102"/>
                        <a:pt x="544608" y="38100"/>
                        <a:pt x="533177" y="23813"/>
                      </a:cubicBezTo>
                      <a:cubicBezTo>
                        <a:pt x="521747" y="9525"/>
                        <a:pt x="505555" y="2857"/>
                        <a:pt x="482695" y="952"/>
                      </a:cubicBezTo>
                      <a:cubicBezTo>
                        <a:pt x="481743" y="952"/>
                        <a:pt x="477933" y="0"/>
                        <a:pt x="477933" y="0"/>
                      </a:cubicBezTo>
                      <a:cubicBezTo>
                        <a:pt x="474122" y="0"/>
                        <a:pt x="470313" y="0"/>
                        <a:pt x="466502" y="0"/>
                      </a:cubicBezTo>
                      <a:cubicBezTo>
                        <a:pt x="461740" y="0"/>
                        <a:pt x="456977" y="1905"/>
                        <a:pt x="453168" y="5715"/>
                      </a:cubicBezTo>
                      <a:lnTo>
                        <a:pt x="406495" y="55245"/>
                      </a:lnTo>
                      <a:lnTo>
                        <a:pt x="316960" y="126682"/>
                      </a:lnTo>
                      <a:cubicBezTo>
                        <a:pt x="315055" y="120015"/>
                        <a:pt x="309340" y="115252"/>
                        <a:pt x="302672" y="114300"/>
                      </a:cubicBezTo>
                      <a:cubicBezTo>
                        <a:pt x="296005" y="112395"/>
                        <a:pt x="288385" y="115252"/>
                        <a:pt x="284575" y="120015"/>
                      </a:cubicBezTo>
                      <a:lnTo>
                        <a:pt x="76930" y="360997"/>
                      </a:lnTo>
                      <a:cubicBezTo>
                        <a:pt x="75025" y="362902"/>
                        <a:pt x="74072" y="365760"/>
                        <a:pt x="73120" y="368617"/>
                      </a:cubicBezTo>
                      <a:cubicBezTo>
                        <a:pt x="55975" y="429578"/>
                        <a:pt x="23590" y="523875"/>
                        <a:pt x="5492" y="541020"/>
                      </a:cubicBezTo>
                      <a:cubicBezTo>
                        <a:pt x="730" y="545782"/>
                        <a:pt x="-1175" y="553403"/>
                        <a:pt x="730" y="560070"/>
                      </a:cubicBezTo>
                      <a:cubicBezTo>
                        <a:pt x="2635" y="567690"/>
                        <a:pt x="22638" y="630555"/>
                        <a:pt x="69310" y="630555"/>
                      </a:cubicBezTo>
                      <a:cubicBezTo>
                        <a:pt x="72167" y="630555"/>
                        <a:pt x="75025" y="630555"/>
                        <a:pt x="78835" y="629603"/>
                      </a:cubicBezTo>
                      <a:cubicBezTo>
                        <a:pt x="90265" y="627697"/>
                        <a:pt x="101695" y="623888"/>
                        <a:pt x="111220" y="618172"/>
                      </a:cubicBezTo>
                      <a:cubicBezTo>
                        <a:pt x="106458" y="627697"/>
                        <a:pt x="102647" y="631507"/>
                        <a:pt x="100742" y="633413"/>
                      </a:cubicBezTo>
                      <a:cubicBezTo>
                        <a:pt x="95980" y="638175"/>
                        <a:pt x="93122" y="645795"/>
                        <a:pt x="95980" y="652463"/>
                      </a:cubicBezTo>
                      <a:cubicBezTo>
                        <a:pt x="105505" y="685800"/>
                        <a:pt x="129317" y="722947"/>
                        <a:pt x="165513" y="722947"/>
                      </a:cubicBezTo>
                      <a:cubicBezTo>
                        <a:pt x="168370" y="722947"/>
                        <a:pt x="171227" y="722947"/>
                        <a:pt x="174085" y="721995"/>
                      </a:cubicBezTo>
                      <a:cubicBezTo>
                        <a:pt x="178847" y="721042"/>
                        <a:pt x="184563" y="720090"/>
                        <a:pt x="188372" y="718185"/>
                      </a:cubicBezTo>
                      <a:cubicBezTo>
                        <a:pt x="181705" y="731520"/>
                        <a:pt x="176942" y="736282"/>
                        <a:pt x="175038" y="738188"/>
                      </a:cubicBezTo>
                      <a:cubicBezTo>
                        <a:pt x="170275" y="742950"/>
                        <a:pt x="168370" y="750570"/>
                        <a:pt x="170275" y="757238"/>
                      </a:cubicBezTo>
                      <a:cubicBezTo>
                        <a:pt x="177895" y="784860"/>
                        <a:pt x="200755" y="827722"/>
                        <a:pt x="239808" y="827722"/>
                      </a:cubicBezTo>
                      <a:cubicBezTo>
                        <a:pt x="242665" y="827722"/>
                        <a:pt x="245522" y="827722"/>
                        <a:pt x="248380" y="826770"/>
                      </a:cubicBezTo>
                      <a:cubicBezTo>
                        <a:pt x="278860" y="822007"/>
                        <a:pt x="303625" y="801053"/>
                        <a:pt x="316960" y="788670"/>
                      </a:cubicBezTo>
                      <a:cubicBezTo>
                        <a:pt x="305530" y="816292"/>
                        <a:pt x="296958" y="832485"/>
                        <a:pt x="291243" y="837247"/>
                      </a:cubicBezTo>
                      <a:cubicBezTo>
                        <a:pt x="286480" y="842010"/>
                        <a:pt x="284575" y="849630"/>
                        <a:pt x="286480" y="856297"/>
                      </a:cubicBezTo>
                      <a:cubicBezTo>
                        <a:pt x="294100" y="883920"/>
                        <a:pt x="316960" y="926782"/>
                        <a:pt x="355060" y="926782"/>
                      </a:cubicBezTo>
                      <a:cubicBezTo>
                        <a:pt x="357918" y="926782"/>
                        <a:pt x="360775" y="926782"/>
                        <a:pt x="363633" y="925830"/>
                      </a:cubicBezTo>
                      <a:cubicBezTo>
                        <a:pt x="408400" y="918210"/>
                        <a:pt x="441738" y="877253"/>
                        <a:pt x="442690" y="877253"/>
                      </a:cubicBezTo>
                      <a:lnTo>
                        <a:pt x="722725" y="573405"/>
                      </a:lnTo>
                      <a:cubicBezTo>
                        <a:pt x="724630" y="571500"/>
                        <a:pt x="725583" y="569595"/>
                        <a:pt x="726535" y="567690"/>
                      </a:cubicBezTo>
                      <a:lnTo>
                        <a:pt x="748443" y="515303"/>
                      </a:lnTo>
                      <a:lnTo>
                        <a:pt x="819880" y="458153"/>
                      </a:lnTo>
                      <a:cubicBezTo>
                        <a:pt x="822738" y="458153"/>
                        <a:pt x="826547" y="458153"/>
                        <a:pt x="829405" y="458153"/>
                      </a:cubicBezTo>
                      <a:cubicBezTo>
                        <a:pt x="842740" y="456247"/>
                        <a:pt x="855122" y="449580"/>
                        <a:pt x="864647" y="439103"/>
                      </a:cubicBezTo>
                      <a:cubicBezTo>
                        <a:pt x="874172" y="428625"/>
                        <a:pt x="878935" y="415290"/>
                        <a:pt x="878935" y="401003"/>
                      </a:cubicBezTo>
                      <a:cubicBezTo>
                        <a:pt x="878935" y="386715"/>
                        <a:pt x="872268" y="373380"/>
                        <a:pt x="861790" y="364807"/>
                      </a:cubicBezTo>
                      <a:cubicBezTo>
                        <a:pt x="857027" y="364807"/>
                        <a:pt x="854170" y="362902"/>
                        <a:pt x="850360" y="360997"/>
                      </a:cubicBezTo>
                      <a:close/>
                      <a:moveTo>
                        <a:pt x="709390" y="330517"/>
                      </a:moveTo>
                      <a:cubicBezTo>
                        <a:pt x="707485" y="330517"/>
                        <a:pt x="706533" y="329565"/>
                        <a:pt x="704627" y="328613"/>
                      </a:cubicBezTo>
                      <a:cubicBezTo>
                        <a:pt x="699865" y="323850"/>
                        <a:pt x="699865" y="314325"/>
                        <a:pt x="705580" y="307657"/>
                      </a:cubicBezTo>
                      <a:cubicBezTo>
                        <a:pt x="708438" y="303847"/>
                        <a:pt x="713200" y="301942"/>
                        <a:pt x="717010" y="300990"/>
                      </a:cubicBezTo>
                      <a:cubicBezTo>
                        <a:pt x="718915" y="300990"/>
                        <a:pt x="722725" y="300990"/>
                        <a:pt x="725583" y="302895"/>
                      </a:cubicBezTo>
                      <a:cubicBezTo>
                        <a:pt x="728440" y="305752"/>
                        <a:pt x="728440" y="308610"/>
                        <a:pt x="728440" y="312420"/>
                      </a:cubicBezTo>
                      <a:lnTo>
                        <a:pt x="709390" y="330517"/>
                      </a:lnTo>
                      <a:close/>
                      <a:moveTo>
                        <a:pt x="621760" y="205740"/>
                      </a:moveTo>
                      <a:cubicBezTo>
                        <a:pt x="623665" y="207645"/>
                        <a:pt x="624618" y="209550"/>
                        <a:pt x="624618" y="211455"/>
                      </a:cubicBezTo>
                      <a:lnTo>
                        <a:pt x="601758" y="231457"/>
                      </a:lnTo>
                      <a:cubicBezTo>
                        <a:pt x="600805" y="231457"/>
                        <a:pt x="600805" y="230505"/>
                        <a:pt x="599852" y="230505"/>
                      </a:cubicBezTo>
                      <a:cubicBezTo>
                        <a:pt x="595090" y="225742"/>
                        <a:pt x="595090" y="216217"/>
                        <a:pt x="600805" y="209550"/>
                      </a:cubicBezTo>
                      <a:cubicBezTo>
                        <a:pt x="607472" y="202882"/>
                        <a:pt x="616045" y="201930"/>
                        <a:pt x="621760" y="205740"/>
                      </a:cubicBezTo>
                      <a:close/>
                      <a:moveTo>
                        <a:pt x="516985" y="110490"/>
                      </a:moveTo>
                      <a:cubicBezTo>
                        <a:pt x="518890" y="110490"/>
                        <a:pt x="522700" y="110490"/>
                        <a:pt x="525558" y="112395"/>
                      </a:cubicBezTo>
                      <a:cubicBezTo>
                        <a:pt x="527463" y="114300"/>
                        <a:pt x="528415" y="117157"/>
                        <a:pt x="528415" y="120015"/>
                      </a:cubicBezTo>
                      <a:lnTo>
                        <a:pt x="509365" y="139065"/>
                      </a:lnTo>
                      <a:cubicBezTo>
                        <a:pt x="507460" y="139065"/>
                        <a:pt x="505555" y="138113"/>
                        <a:pt x="504602" y="137160"/>
                      </a:cubicBezTo>
                      <a:cubicBezTo>
                        <a:pt x="501745" y="134302"/>
                        <a:pt x="500793" y="131445"/>
                        <a:pt x="500793" y="128588"/>
                      </a:cubicBezTo>
                      <a:cubicBezTo>
                        <a:pt x="500793" y="124777"/>
                        <a:pt x="502697" y="120015"/>
                        <a:pt x="505555" y="116205"/>
                      </a:cubicBezTo>
                      <a:cubicBezTo>
                        <a:pt x="508413" y="113347"/>
                        <a:pt x="512222" y="110490"/>
                        <a:pt x="516985" y="110490"/>
                      </a:cubicBezTo>
                      <a:close/>
                      <a:moveTo>
                        <a:pt x="72167" y="592455"/>
                      </a:moveTo>
                      <a:cubicBezTo>
                        <a:pt x="57880" y="595313"/>
                        <a:pt x="46450" y="572453"/>
                        <a:pt x="40735" y="558165"/>
                      </a:cubicBezTo>
                      <a:cubicBezTo>
                        <a:pt x="69310" y="517207"/>
                        <a:pt x="100742" y="413385"/>
                        <a:pt x="109315" y="382905"/>
                      </a:cubicBezTo>
                      <a:lnTo>
                        <a:pt x="292195" y="171450"/>
                      </a:lnTo>
                      <a:cubicBezTo>
                        <a:pt x="294100" y="174307"/>
                        <a:pt x="297910" y="177165"/>
                        <a:pt x="301720" y="178117"/>
                      </a:cubicBezTo>
                      <a:cubicBezTo>
                        <a:pt x="307435" y="180022"/>
                        <a:pt x="314102" y="179070"/>
                        <a:pt x="318865" y="175260"/>
                      </a:cubicBezTo>
                      <a:lnTo>
                        <a:pt x="433165" y="83820"/>
                      </a:lnTo>
                      <a:lnTo>
                        <a:pt x="476027" y="39052"/>
                      </a:lnTo>
                      <a:cubicBezTo>
                        <a:pt x="476980" y="39052"/>
                        <a:pt x="476980" y="39052"/>
                        <a:pt x="477933" y="39052"/>
                      </a:cubicBezTo>
                      <a:cubicBezTo>
                        <a:pt x="479838" y="39052"/>
                        <a:pt x="482695" y="40005"/>
                        <a:pt x="484600" y="40005"/>
                      </a:cubicBezTo>
                      <a:cubicBezTo>
                        <a:pt x="499840" y="40957"/>
                        <a:pt x="504602" y="46672"/>
                        <a:pt x="505555" y="48577"/>
                      </a:cubicBezTo>
                      <a:cubicBezTo>
                        <a:pt x="508413" y="52388"/>
                        <a:pt x="511270" y="60007"/>
                        <a:pt x="511270" y="73342"/>
                      </a:cubicBezTo>
                      <a:cubicBezTo>
                        <a:pt x="498888" y="75247"/>
                        <a:pt x="486505" y="81915"/>
                        <a:pt x="477933" y="92392"/>
                      </a:cubicBezTo>
                      <a:cubicBezTo>
                        <a:pt x="468408" y="102870"/>
                        <a:pt x="463645" y="116205"/>
                        <a:pt x="463645" y="130492"/>
                      </a:cubicBezTo>
                      <a:cubicBezTo>
                        <a:pt x="463645" y="144780"/>
                        <a:pt x="470313" y="157163"/>
                        <a:pt x="479838" y="166688"/>
                      </a:cubicBezTo>
                      <a:lnTo>
                        <a:pt x="411258" y="222885"/>
                      </a:lnTo>
                      <a:cubicBezTo>
                        <a:pt x="408400" y="218122"/>
                        <a:pt x="403638" y="214313"/>
                        <a:pt x="397922" y="212407"/>
                      </a:cubicBezTo>
                      <a:cubicBezTo>
                        <a:pt x="391255" y="211455"/>
                        <a:pt x="384588" y="213360"/>
                        <a:pt x="379825" y="218122"/>
                      </a:cubicBezTo>
                      <a:lnTo>
                        <a:pt x="182658" y="437197"/>
                      </a:lnTo>
                      <a:cubicBezTo>
                        <a:pt x="180752" y="439103"/>
                        <a:pt x="179800" y="441007"/>
                        <a:pt x="178847" y="443865"/>
                      </a:cubicBezTo>
                      <a:lnTo>
                        <a:pt x="143605" y="541972"/>
                      </a:lnTo>
                      <a:lnTo>
                        <a:pt x="129317" y="558165"/>
                      </a:lnTo>
                      <a:cubicBezTo>
                        <a:pt x="128365" y="556260"/>
                        <a:pt x="102647" y="587692"/>
                        <a:pt x="72167" y="592455"/>
                      </a:cubicBezTo>
                      <a:close/>
                      <a:moveTo>
                        <a:pt x="166465" y="685800"/>
                      </a:moveTo>
                      <a:cubicBezTo>
                        <a:pt x="153130" y="687705"/>
                        <a:pt x="140747" y="667703"/>
                        <a:pt x="135033" y="652463"/>
                      </a:cubicBezTo>
                      <a:cubicBezTo>
                        <a:pt x="144558" y="640080"/>
                        <a:pt x="156940" y="615315"/>
                        <a:pt x="175990" y="562928"/>
                      </a:cubicBezTo>
                      <a:lnTo>
                        <a:pt x="213138" y="460057"/>
                      </a:lnTo>
                      <a:lnTo>
                        <a:pt x="386493" y="266700"/>
                      </a:lnTo>
                      <a:cubicBezTo>
                        <a:pt x="388397" y="269557"/>
                        <a:pt x="392208" y="271463"/>
                        <a:pt x="396018" y="272415"/>
                      </a:cubicBezTo>
                      <a:cubicBezTo>
                        <a:pt x="401733" y="274320"/>
                        <a:pt x="408400" y="272415"/>
                        <a:pt x="413163" y="268605"/>
                      </a:cubicBezTo>
                      <a:lnTo>
                        <a:pt x="526510" y="176213"/>
                      </a:lnTo>
                      <a:lnTo>
                        <a:pt x="569372" y="132397"/>
                      </a:lnTo>
                      <a:cubicBezTo>
                        <a:pt x="570325" y="132397"/>
                        <a:pt x="570325" y="132397"/>
                        <a:pt x="571277" y="132397"/>
                      </a:cubicBezTo>
                      <a:cubicBezTo>
                        <a:pt x="576993" y="133350"/>
                        <a:pt x="595090" y="135255"/>
                        <a:pt x="600805" y="156210"/>
                      </a:cubicBezTo>
                      <a:cubicBezTo>
                        <a:pt x="600805" y="158115"/>
                        <a:pt x="601758" y="162877"/>
                        <a:pt x="601758" y="167640"/>
                      </a:cubicBezTo>
                      <a:cubicBezTo>
                        <a:pt x="591280" y="170497"/>
                        <a:pt x="580802" y="176213"/>
                        <a:pt x="572230" y="185738"/>
                      </a:cubicBezTo>
                      <a:cubicBezTo>
                        <a:pt x="553180" y="207645"/>
                        <a:pt x="554133" y="239077"/>
                        <a:pt x="573183" y="257175"/>
                      </a:cubicBezTo>
                      <a:lnTo>
                        <a:pt x="494125" y="327660"/>
                      </a:lnTo>
                      <a:lnTo>
                        <a:pt x="493172" y="324802"/>
                      </a:lnTo>
                      <a:cubicBezTo>
                        <a:pt x="493172" y="324802"/>
                        <a:pt x="493172" y="324802"/>
                        <a:pt x="493172" y="324802"/>
                      </a:cubicBezTo>
                      <a:cubicBezTo>
                        <a:pt x="493172" y="324802"/>
                        <a:pt x="493172" y="324802"/>
                        <a:pt x="493172" y="324802"/>
                      </a:cubicBezTo>
                      <a:cubicBezTo>
                        <a:pt x="488410" y="315277"/>
                        <a:pt x="477933" y="311467"/>
                        <a:pt x="468408" y="315277"/>
                      </a:cubicBezTo>
                      <a:cubicBezTo>
                        <a:pt x="465550" y="316230"/>
                        <a:pt x="463645" y="318135"/>
                        <a:pt x="461740" y="320992"/>
                      </a:cubicBezTo>
                      <a:lnTo>
                        <a:pt x="246475" y="560070"/>
                      </a:lnTo>
                      <a:cubicBezTo>
                        <a:pt x="244570" y="561975"/>
                        <a:pt x="242665" y="564832"/>
                        <a:pt x="242665" y="567690"/>
                      </a:cubicBezTo>
                      <a:cubicBezTo>
                        <a:pt x="242665" y="567690"/>
                        <a:pt x="235045" y="594360"/>
                        <a:pt x="224567" y="626745"/>
                      </a:cubicBezTo>
                      <a:cubicBezTo>
                        <a:pt x="224567" y="626745"/>
                        <a:pt x="224567" y="627697"/>
                        <a:pt x="223615" y="627697"/>
                      </a:cubicBezTo>
                      <a:cubicBezTo>
                        <a:pt x="223615" y="627697"/>
                        <a:pt x="223615" y="628650"/>
                        <a:pt x="223615" y="628650"/>
                      </a:cubicBezTo>
                      <a:cubicBezTo>
                        <a:pt x="223615" y="628650"/>
                        <a:pt x="223615" y="628650"/>
                        <a:pt x="223615" y="628650"/>
                      </a:cubicBezTo>
                      <a:cubicBezTo>
                        <a:pt x="219805" y="641032"/>
                        <a:pt x="215995" y="651510"/>
                        <a:pt x="212185" y="661035"/>
                      </a:cubicBezTo>
                      <a:cubicBezTo>
                        <a:pt x="208375" y="665797"/>
                        <a:pt x="193135" y="681038"/>
                        <a:pt x="166465" y="685800"/>
                      </a:cubicBezTo>
                      <a:close/>
                      <a:moveTo>
                        <a:pt x="240760" y="791528"/>
                      </a:moveTo>
                      <a:cubicBezTo>
                        <a:pt x="227425" y="793432"/>
                        <a:pt x="215042" y="771525"/>
                        <a:pt x="209327" y="758190"/>
                      </a:cubicBezTo>
                      <a:cubicBezTo>
                        <a:pt x="218852" y="744855"/>
                        <a:pt x="235045" y="715328"/>
                        <a:pt x="258858" y="641985"/>
                      </a:cubicBezTo>
                      <a:cubicBezTo>
                        <a:pt x="258858" y="641985"/>
                        <a:pt x="258858" y="641032"/>
                        <a:pt x="258858" y="641032"/>
                      </a:cubicBezTo>
                      <a:cubicBezTo>
                        <a:pt x="267430" y="614363"/>
                        <a:pt x="274097" y="591503"/>
                        <a:pt x="276955" y="581978"/>
                      </a:cubicBezTo>
                      <a:lnTo>
                        <a:pt x="470313" y="366713"/>
                      </a:lnTo>
                      <a:cubicBezTo>
                        <a:pt x="471265" y="368617"/>
                        <a:pt x="472218" y="369570"/>
                        <a:pt x="473170" y="371475"/>
                      </a:cubicBezTo>
                      <a:cubicBezTo>
                        <a:pt x="476980" y="375285"/>
                        <a:pt x="481743" y="378142"/>
                        <a:pt x="487458" y="378142"/>
                      </a:cubicBezTo>
                      <a:cubicBezTo>
                        <a:pt x="492220" y="378142"/>
                        <a:pt x="496030" y="376238"/>
                        <a:pt x="499840" y="373380"/>
                      </a:cubicBezTo>
                      <a:lnTo>
                        <a:pt x="661765" y="228600"/>
                      </a:lnTo>
                      <a:cubicBezTo>
                        <a:pt x="691293" y="230505"/>
                        <a:pt x="694150" y="251460"/>
                        <a:pt x="695102" y="259080"/>
                      </a:cubicBezTo>
                      <a:lnTo>
                        <a:pt x="696055" y="267652"/>
                      </a:lnTo>
                      <a:cubicBezTo>
                        <a:pt x="688435" y="271463"/>
                        <a:pt x="681768" y="275272"/>
                        <a:pt x="676052" y="281940"/>
                      </a:cubicBezTo>
                      <a:cubicBezTo>
                        <a:pt x="657002" y="304800"/>
                        <a:pt x="657955" y="337185"/>
                        <a:pt x="678910" y="356235"/>
                      </a:cubicBezTo>
                      <a:lnTo>
                        <a:pt x="600805" y="424815"/>
                      </a:lnTo>
                      <a:cubicBezTo>
                        <a:pt x="598900" y="418147"/>
                        <a:pt x="593185" y="413385"/>
                        <a:pt x="586518" y="412432"/>
                      </a:cubicBezTo>
                      <a:cubicBezTo>
                        <a:pt x="579850" y="411480"/>
                        <a:pt x="573183" y="413385"/>
                        <a:pt x="568420" y="419100"/>
                      </a:cubicBezTo>
                      <a:lnTo>
                        <a:pt x="360775" y="660082"/>
                      </a:lnTo>
                      <a:cubicBezTo>
                        <a:pt x="358870" y="661988"/>
                        <a:pt x="357918" y="664845"/>
                        <a:pt x="356965" y="666750"/>
                      </a:cubicBezTo>
                      <a:lnTo>
                        <a:pt x="345535" y="703897"/>
                      </a:lnTo>
                      <a:lnTo>
                        <a:pt x="296005" y="755332"/>
                      </a:lnTo>
                      <a:cubicBezTo>
                        <a:pt x="296958" y="755332"/>
                        <a:pt x="271240" y="785813"/>
                        <a:pt x="240760" y="791528"/>
                      </a:cubicBezTo>
                      <a:close/>
                      <a:moveTo>
                        <a:pt x="781780" y="441960"/>
                      </a:moveTo>
                      <a:lnTo>
                        <a:pt x="719868" y="492442"/>
                      </a:lnTo>
                      <a:cubicBezTo>
                        <a:pt x="717010" y="494347"/>
                        <a:pt x="715105" y="497205"/>
                        <a:pt x="714152" y="500063"/>
                      </a:cubicBezTo>
                      <a:lnTo>
                        <a:pt x="691293" y="553403"/>
                      </a:lnTo>
                      <a:lnTo>
                        <a:pt x="413163" y="855345"/>
                      </a:lnTo>
                      <a:cubicBezTo>
                        <a:pt x="413163" y="855345"/>
                        <a:pt x="387445" y="886778"/>
                        <a:pt x="356965" y="891540"/>
                      </a:cubicBezTo>
                      <a:cubicBezTo>
                        <a:pt x="342677" y="893445"/>
                        <a:pt x="331247" y="871538"/>
                        <a:pt x="325533" y="858203"/>
                      </a:cubicBezTo>
                      <a:cubicBezTo>
                        <a:pt x="336010" y="843915"/>
                        <a:pt x="354108" y="809625"/>
                        <a:pt x="382683" y="721042"/>
                      </a:cubicBezTo>
                      <a:lnTo>
                        <a:pt x="394113" y="682942"/>
                      </a:lnTo>
                      <a:lnTo>
                        <a:pt x="576993" y="469582"/>
                      </a:lnTo>
                      <a:cubicBezTo>
                        <a:pt x="579850" y="473392"/>
                        <a:pt x="583660" y="476250"/>
                        <a:pt x="587470" y="477203"/>
                      </a:cubicBezTo>
                      <a:cubicBezTo>
                        <a:pt x="594138" y="479107"/>
                        <a:pt x="600805" y="477203"/>
                        <a:pt x="605568" y="473392"/>
                      </a:cubicBezTo>
                      <a:lnTo>
                        <a:pt x="791305" y="310515"/>
                      </a:lnTo>
                      <a:cubicBezTo>
                        <a:pt x="799877" y="312420"/>
                        <a:pt x="809402" y="316230"/>
                        <a:pt x="814165" y="322897"/>
                      </a:cubicBezTo>
                      <a:cubicBezTo>
                        <a:pt x="819880" y="333375"/>
                        <a:pt x="816070" y="349567"/>
                        <a:pt x="813213" y="359092"/>
                      </a:cubicBezTo>
                      <a:cubicBezTo>
                        <a:pt x="803688" y="361950"/>
                        <a:pt x="795115" y="367665"/>
                        <a:pt x="788447" y="376238"/>
                      </a:cubicBezTo>
                      <a:cubicBezTo>
                        <a:pt x="778922" y="386715"/>
                        <a:pt x="774160" y="400050"/>
                        <a:pt x="774160" y="414338"/>
                      </a:cubicBezTo>
                      <a:cubicBezTo>
                        <a:pt x="773208" y="423863"/>
                        <a:pt x="776065" y="433388"/>
                        <a:pt x="781780" y="441960"/>
                      </a:cubicBezTo>
                      <a:close/>
                      <a:moveTo>
                        <a:pt x="834168" y="417195"/>
                      </a:moveTo>
                      <a:cubicBezTo>
                        <a:pt x="831310" y="421005"/>
                        <a:pt x="826547" y="422910"/>
                        <a:pt x="822738" y="423863"/>
                      </a:cubicBezTo>
                      <a:cubicBezTo>
                        <a:pt x="821785" y="423863"/>
                        <a:pt x="819880" y="423863"/>
                        <a:pt x="817975" y="423863"/>
                      </a:cubicBezTo>
                      <a:cubicBezTo>
                        <a:pt x="817975" y="423863"/>
                        <a:pt x="817022" y="423863"/>
                        <a:pt x="817022" y="423863"/>
                      </a:cubicBezTo>
                      <a:cubicBezTo>
                        <a:pt x="816070" y="423863"/>
                        <a:pt x="814165" y="422910"/>
                        <a:pt x="813213" y="421957"/>
                      </a:cubicBezTo>
                      <a:cubicBezTo>
                        <a:pt x="810355" y="419100"/>
                        <a:pt x="809402" y="416242"/>
                        <a:pt x="809402" y="413385"/>
                      </a:cubicBezTo>
                      <a:cubicBezTo>
                        <a:pt x="809402" y="409575"/>
                        <a:pt x="811308" y="404813"/>
                        <a:pt x="814165" y="401003"/>
                      </a:cubicBezTo>
                      <a:cubicBezTo>
                        <a:pt x="817022" y="397192"/>
                        <a:pt x="821785" y="395288"/>
                        <a:pt x="825595" y="394335"/>
                      </a:cubicBezTo>
                      <a:cubicBezTo>
                        <a:pt x="828452" y="394335"/>
                        <a:pt x="831310" y="394335"/>
                        <a:pt x="834168" y="396240"/>
                      </a:cubicBezTo>
                      <a:cubicBezTo>
                        <a:pt x="837025" y="399097"/>
                        <a:pt x="837977" y="401955"/>
                        <a:pt x="837977" y="404813"/>
                      </a:cubicBezTo>
                      <a:cubicBezTo>
                        <a:pt x="838930" y="408622"/>
                        <a:pt x="837977" y="413385"/>
                        <a:pt x="834168" y="41719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89" name="Freeform 1461">
                  <a:extLst>
                    <a:ext uri="{FF2B5EF4-FFF2-40B4-BE49-F238E27FC236}">
                      <a16:creationId xmlns:a16="http://schemas.microsoft.com/office/drawing/2014/main" id="{11587F3B-2425-E1F6-EFC2-B1784F063578}"/>
                    </a:ext>
                  </a:extLst>
                </p:cNvPr>
                <p:cNvSpPr/>
                <p:nvPr/>
              </p:nvSpPr>
              <p:spPr>
                <a:xfrm>
                  <a:off x="3830456" y="2787468"/>
                  <a:ext cx="128632" cy="134800"/>
                </a:xfrm>
                <a:custGeom>
                  <a:avLst/>
                  <a:gdLst>
                    <a:gd name="connsiteX0" fmla="*/ 18596 w 128632"/>
                    <a:gd name="connsiteY0" fmla="*/ 134801 h 134800"/>
                    <a:gd name="connsiteX1" fmla="*/ 32884 w 128632"/>
                    <a:gd name="connsiteY1" fmla="*/ 129086 h 134800"/>
                    <a:gd name="connsiteX2" fmla="*/ 123371 w 128632"/>
                    <a:gd name="connsiteY2" fmla="*/ 31931 h 134800"/>
                    <a:gd name="connsiteX3" fmla="*/ 122419 w 128632"/>
                    <a:gd name="connsiteY3" fmla="*/ 5261 h 134800"/>
                    <a:gd name="connsiteX4" fmla="*/ 95749 w 128632"/>
                    <a:gd name="connsiteY4" fmla="*/ 6213 h 134800"/>
                    <a:gd name="connsiteX5" fmla="*/ 5261 w 128632"/>
                    <a:gd name="connsiteY5" fmla="*/ 103369 h 134800"/>
                    <a:gd name="connsiteX6" fmla="*/ 6214 w 128632"/>
                    <a:gd name="connsiteY6" fmla="*/ 130038 h 134800"/>
                    <a:gd name="connsiteX7" fmla="*/ 18596 w 128632"/>
                    <a:gd name="connsiteY7" fmla="*/ 134801 h 13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632" h="134800">
                      <a:moveTo>
                        <a:pt x="18596" y="134801"/>
                      </a:moveTo>
                      <a:cubicBezTo>
                        <a:pt x="23359" y="134801"/>
                        <a:pt x="29074" y="132896"/>
                        <a:pt x="32884" y="129086"/>
                      </a:cubicBezTo>
                      <a:lnTo>
                        <a:pt x="123371" y="31931"/>
                      </a:lnTo>
                      <a:cubicBezTo>
                        <a:pt x="130991" y="24311"/>
                        <a:pt x="130039" y="11928"/>
                        <a:pt x="122419" y="5261"/>
                      </a:cubicBezTo>
                      <a:cubicBezTo>
                        <a:pt x="114799" y="-2359"/>
                        <a:pt x="102416" y="-1406"/>
                        <a:pt x="95749" y="6213"/>
                      </a:cubicBezTo>
                      <a:lnTo>
                        <a:pt x="5261" y="103369"/>
                      </a:lnTo>
                      <a:cubicBezTo>
                        <a:pt x="-2359" y="110988"/>
                        <a:pt x="-1406" y="123371"/>
                        <a:pt x="6214" y="130038"/>
                      </a:cubicBezTo>
                      <a:cubicBezTo>
                        <a:pt x="9071" y="133849"/>
                        <a:pt x="13834" y="134801"/>
                        <a:pt x="18596" y="134801"/>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0" name="Freeform 1462">
                  <a:extLst>
                    <a:ext uri="{FF2B5EF4-FFF2-40B4-BE49-F238E27FC236}">
                      <a16:creationId xmlns:a16="http://schemas.microsoft.com/office/drawing/2014/main" id="{10F7E4E9-567C-DF6B-6F50-F8D4B2E2E3B3}"/>
                    </a:ext>
                  </a:extLst>
                </p:cNvPr>
                <p:cNvSpPr/>
                <p:nvPr/>
              </p:nvSpPr>
              <p:spPr>
                <a:xfrm>
                  <a:off x="3968030" y="1480260"/>
                  <a:ext cx="1374542" cy="1190549"/>
                </a:xfrm>
                <a:custGeom>
                  <a:avLst/>
                  <a:gdLst>
                    <a:gd name="connsiteX0" fmla="*/ 22945 w 1374542"/>
                    <a:gd name="connsiteY0" fmla="*/ 707632 h 1190549"/>
                    <a:gd name="connsiteX1" fmla="*/ 15325 w 1374542"/>
                    <a:gd name="connsiteY1" fmla="*/ 807645 h 1190549"/>
                    <a:gd name="connsiteX2" fmla="*/ 22945 w 1374542"/>
                    <a:gd name="connsiteY2" fmla="*/ 815265 h 1190549"/>
                    <a:gd name="connsiteX3" fmla="*/ 24850 w 1374542"/>
                    <a:gd name="connsiteY3" fmla="*/ 817170 h 1190549"/>
                    <a:gd name="connsiteX4" fmla="*/ 46757 w 1374542"/>
                    <a:gd name="connsiteY4" fmla="*/ 835267 h 1190549"/>
                    <a:gd name="connsiteX5" fmla="*/ 89620 w 1374542"/>
                    <a:gd name="connsiteY5" fmla="*/ 848602 h 1190549"/>
                    <a:gd name="connsiteX6" fmla="*/ 92477 w 1374542"/>
                    <a:gd name="connsiteY6" fmla="*/ 848602 h 1190549"/>
                    <a:gd name="connsiteX7" fmla="*/ 106765 w 1374542"/>
                    <a:gd name="connsiteY7" fmla="*/ 881940 h 1190549"/>
                    <a:gd name="connsiteX8" fmla="*/ 118195 w 1374542"/>
                    <a:gd name="connsiteY8" fmla="*/ 892417 h 1190549"/>
                    <a:gd name="connsiteX9" fmla="*/ 135340 w 1374542"/>
                    <a:gd name="connsiteY9" fmla="*/ 906705 h 1190549"/>
                    <a:gd name="connsiteX10" fmla="*/ 199157 w 1374542"/>
                    <a:gd name="connsiteY10" fmla="*/ 917182 h 1190549"/>
                    <a:gd name="connsiteX11" fmla="*/ 214397 w 1374542"/>
                    <a:gd name="connsiteY11" fmla="*/ 969570 h 1190549"/>
                    <a:gd name="connsiteX12" fmla="*/ 221065 w 1374542"/>
                    <a:gd name="connsiteY12" fmla="*/ 976237 h 1190549"/>
                    <a:gd name="connsiteX13" fmla="*/ 248687 w 1374542"/>
                    <a:gd name="connsiteY13" fmla="*/ 998145 h 1190549"/>
                    <a:gd name="connsiteX14" fmla="*/ 309647 w 1374542"/>
                    <a:gd name="connsiteY14" fmla="*/ 1004812 h 1190549"/>
                    <a:gd name="connsiteX15" fmla="*/ 324887 w 1374542"/>
                    <a:gd name="connsiteY15" fmla="*/ 1059105 h 1190549"/>
                    <a:gd name="connsiteX16" fmla="*/ 327745 w 1374542"/>
                    <a:gd name="connsiteY16" fmla="*/ 1061962 h 1190549"/>
                    <a:gd name="connsiteX17" fmla="*/ 342985 w 1374542"/>
                    <a:gd name="connsiteY17" fmla="*/ 1073392 h 1190549"/>
                    <a:gd name="connsiteX18" fmla="*/ 345842 w 1374542"/>
                    <a:gd name="connsiteY18" fmla="*/ 1075297 h 1190549"/>
                    <a:gd name="connsiteX19" fmla="*/ 359177 w 1374542"/>
                    <a:gd name="connsiteY19" fmla="*/ 1085775 h 1190549"/>
                    <a:gd name="connsiteX20" fmla="*/ 420137 w 1374542"/>
                    <a:gd name="connsiteY20" fmla="*/ 1092442 h 1190549"/>
                    <a:gd name="connsiteX21" fmla="*/ 434425 w 1374542"/>
                    <a:gd name="connsiteY21" fmla="*/ 1147687 h 1190549"/>
                    <a:gd name="connsiteX22" fmla="*/ 438235 w 1374542"/>
                    <a:gd name="connsiteY22" fmla="*/ 1150545 h 1190549"/>
                    <a:gd name="connsiteX23" fmla="*/ 467762 w 1374542"/>
                    <a:gd name="connsiteY23" fmla="*/ 1174357 h 1190549"/>
                    <a:gd name="connsiteX24" fmla="*/ 513482 w 1374542"/>
                    <a:gd name="connsiteY24" fmla="*/ 1190550 h 1190549"/>
                    <a:gd name="connsiteX25" fmla="*/ 516340 w 1374542"/>
                    <a:gd name="connsiteY25" fmla="*/ 1190550 h 1190549"/>
                    <a:gd name="connsiteX26" fmla="*/ 542057 w 1374542"/>
                    <a:gd name="connsiteY26" fmla="*/ 1184835 h 1190549"/>
                    <a:gd name="connsiteX27" fmla="*/ 565870 w 1374542"/>
                    <a:gd name="connsiteY27" fmla="*/ 1170547 h 1190549"/>
                    <a:gd name="connsiteX28" fmla="*/ 583015 w 1374542"/>
                    <a:gd name="connsiteY28" fmla="*/ 1151497 h 1190549"/>
                    <a:gd name="connsiteX29" fmla="*/ 589682 w 1374542"/>
                    <a:gd name="connsiteY29" fmla="*/ 1139115 h 1190549"/>
                    <a:gd name="connsiteX30" fmla="*/ 754465 w 1374542"/>
                    <a:gd name="connsiteY30" fmla="*/ 1050532 h 1190549"/>
                    <a:gd name="connsiteX31" fmla="*/ 774467 w 1374542"/>
                    <a:gd name="connsiteY31" fmla="*/ 1041007 h 1190549"/>
                    <a:gd name="connsiteX32" fmla="*/ 778277 w 1374542"/>
                    <a:gd name="connsiteY32" fmla="*/ 1038150 h 1190549"/>
                    <a:gd name="connsiteX33" fmla="*/ 796375 w 1374542"/>
                    <a:gd name="connsiteY33" fmla="*/ 1024815 h 1190549"/>
                    <a:gd name="connsiteX34" fmla="*/ 803995 w 1374542"/>
                    <a:gd name="connsiteY34" fmla="*/ 1011480 h 1190549"/>
                    <a:gd name="connsiteX35" fmla="*/ 799232 w 1374542"/>
                    <a:gd name="connsiteY35" fmla="*/ 997192 h 1190549"/>
                    <a:gd name="connsiteX36" fmla="*/ 793517 w 1374542"/>
                    <a:gd name="connsiteY36" fmla="*/ 991477 h 1190549"/>
                    <a:gd name="connsiteX37" fmla="*/ 780182 w 1374542"/>
                    <a:gd name="connsiteY37" fmla="*/ 903847 h 1190549"/>
                    <a:gd name="connsiteX38" fmla="*/ 844000 w 1374542"/>
                    <a:gd name="connsiteY38" fmla="*/ 814312 h 1190549"/>
                    <a:gd name="connsiteX39" fmla="*/ 1003067 w 1374542"/>
                    <a:gd name="connsiteY39" fmla="*/ 797167 h 1190549"/>
                    <a:gd name="connsiteX40" fmla="*/ 1023070 w 1374542"/>
                    <a:gd name="connsiteY40" fmla="*/ 797167 h 1190549"/>
                    <a:gd name="connsiteX41" fmla="*/ 1066885 w 1374542"/>
                    <a:gd name="connsiteY41" fmla="*/ 760972 h 1190549"/>
                    <a:gd name="connsiteX42" fmla="*/ 1067837 w 1374542"/>
                    <a:gd name="connsiteY42" fmla="*/ 737160 h 1190549"/>
                    <a:gd name="connsiteX43" fmla="*/ 1031642 w 1374542"/>
                    <a:gd name="connsiteY43" fmla="*/ 700965 h 1190549"/>
                    <a:gd name="connsiteX44" fmla="*/ 981160 w 1374542"/>
                    <a:gd name="connsiteY44" fmla="*/ 649530 h 1190549"/>
                    <a:gd name="connsiteX45" fmla="*/ 976397 w 1374542"/>
                    <a:gd name="connsiteY45" fmla="*/ 644767 h 1190549"/>
                    <a:gd name="connsiteX46" fmla="*/ 967825 w 1374542"/>
                    <a:gd name="connsiteY46" fmla="*/ 620955 h 1190549"/>
                    <a:gd name="connsiteX47" fmla="*/ 897340 w 1374542"/>
                    <a:gd name="connsiteY47" fmla="*/ 512370 h 1190549"/>
                    <a:gd name="connsiteX48" fmla="*/ 968777 w 1374542"/>
                    <a:gd name="connsiteY48" fmla="*/ 561900 h 1190549"/>
                    <a:gd name="connsiteX49" fmla="*/ 1084982 w 1374542"/>
                    <a:gd name="connsiteY49" fmla="*/ 732397 h 1190549"/>
                    <a:gd name="connsiteX50" fmla="*/ 1120225 w 1374542"/>
                    <a:gd name="connsiteY50" fmla="*/ 796215 h 1190549"/>
                    <a:gd name="connsiteX51" fmla="*/ 1151657 w 1374542"/>
                    <a:gd name="connsiteY51" fmla="*/ 819075 h 1190549"/>
                    <a:gd name="connsiteX52" fmla="*/ 1164992 w 1374542"/>
                    <a:gd name="connsiteY52" fmla="*/ 820980 h 1190549"/>
                    <a:gd name="connsiteX53" fmla="*/ 1215475 w 1374542"/>
                    <a:gd name="connsiteY53" fmla="*/ 804787 h 1190549"/>
                    <a:gd name="connsiteX54" fmla="*/ 1216427 w 1374542"/>
                    <a:gd name="connsiteY54" fmla="*/ 803835 h 1190549"/>
                    <a:gd name="connsiteX55" fmla="*/ 1217380 w 1374542"/>
                    <a:gd name="connsiteY55" fmla="*/ 803835 h 1190549"/>
                    <a:gd name="connsiteX56" fmla="*/ 1359302 w 1374542"/>
                    <a:gd name="connsiteY56" fmla="*/ 694297 h 1190549"/>
                    <a:gd name="connsiteX57" fmla="*/ 1366922 w 1374542"/>
                    <a:gd name="connsiteY57" fmla="*/ 680010 h 1190549"/>
                    <a:gd name="connsiteX58" fmla="*/ 1374542 w 1374542"/>
                    <a:gd name="connsiteY58" fmla="*/ 473317 h 1190549"/>
                    <a:gd name="connsiteX59" fmla="*/ 1374542 w 1374542"/>
                    <a:gd name="connsiteY59" fmla="*/ 471412 h 1190549"/>
                    <a:gd name="connsiteX60" fmla="*/ 1331680 w 1374542"/>
                    <a:gd name="connsiteY60" fmla="*/ 379972 h 1190549"/>
                    <a:gd name="connsiteX61" fmla="*/ 1173565 w 1374542"/>
                    <a:gd name="connsiteY61" fmla="*/ 230430 h 1190549"/>
                    <a:gd name="connsiteX62" fmla="*/ 895435 w 1374542"/>
                    <a:gd name="connsiteY62" fmla="*/ 137085 h 1190549"/>
                    <a:gd name="connsiteX63" fmla="*/ 795422 w 1374542"/>
                    <a:gd name="connsiteY63" fmla="*/ 214237 h 1190549"/>
                    <a:gd name="connsiteX64" fmla="*/ 784945 w 1374542"/>
                    <a:gd name="connsiteY64" fmla="*/ 175185 h 1190549"/>
                    <a:gd name="connsiteX65" fmla="*/ 780182 w 1374542"/>
                    <a:gd name="connsiteY65" fmla="*/ 168517 h 1190549"/>
                    <a:gd name="connsiteX66" fmla="*/ 780182 w 1374542"/>
                    <a:gd name="connsiteY66" fmla="*/ 168517 h 1190549"/>
                    <a:gd name="connsiteX67" fmla="*/ 780182 w 1374542"/>
                    <a:gd name="connsiteY67" fmla="*/ 168517 h 1190549"/>
                    <a:gd name="connsiteX68" fmla="*/ 686837 w 1374542"/>
                    <a:gd name="connsiteY68" fmla="*/ 89460 h 1190549"/>
                    <a:gd name="connsiteX69" fmla="*/ 663977 w 1374542"/>
                    <a:gd name="connsiteY69" fmla="*/ 30405 h 1190549"/>
                    <a:gd name="connsiteX70" fmla="*/ 645880 w 1374542"/>
                    <a:gd name="connsiteY70" fmla="*/ 15165 h 1190549"/>
                    <a:gd name="connsiteX71" fmla="*/ 535390 w 1374542"/>
                    <a:gd name="connsiteY71" fmla="*/ 33262 h 1190549"/>
                    <a:gd name="connsiteX72" fmla="*/ 513482 w 1374542"/>
                    <a:gd name="connsiteY72" fmla="*/ 91365 h 1190549"/>
                    <a:gd name="connsiteX73" fmla="*/ 537295 w 1374542"/>
                    <a:gd name="connsiteY73" fmla="*/ 145657 h 1190549"/>
                    <a:gd name="connsiteX74" fmla="*/ 555392 w 1374542"/>
                    <a:gd name="connsiteY74" fmla="*/ 160897 h 1190549"/>
                    <a:gd name="connsiteX75" fmla="*/ 599207 w 1374542"/>
                    <a:gd name="connsiteY75" fmla="*/ 176137 h 1190549"/>
                    <a:gd name="connsiteX76" fmla="*/ 618257 w 1374542"/>
                    <a:gd name="connsiteY76" fmla="*/ 173280 h 1190549"/>
                    <a:gd name="connsiteX77" fmla="*/ 711602 w 1374542"/>
                    <a:gd name="connsiteY77" fmla="*/ 251385 h 1190549"/>
                    <a:gd name="connsiteX78" fmla="*/ 717317 w 1374542"/>
                    <a:gd name="connsiteY78" fmla="*/ 255195 h 1190549"/>
                    <a:gd name="connsiteX79" fmla="*/ 743035 w 1374542"/>
                    <a:gd name="connsiteY79" fmla="*/ 262815 h 1190549"/>
                    <a:gd name="connsiteX80" fmla="*/ 750655 w 1374542"/>
                    <a:gd name="connsiteY80" fmla="*/ 261862 h 1190549"/>
                    <a:gd name="connsiteX81" fmla="*/ 752560 w 1374542"/>
                    <a:gd name="connsiteY81" fmla="*/ 260910 h 1190549"/>
                    <a:gd name="connsiteX82" fmla="*/ 744940 w 1374542"/>
                    <a:gd name="connsiteY82" fmla="*/ 305677 h 1190549"/>
                    <a:gd name="connsiteX83" fmla="*/ 764942 w 1374542"/>
                    <a:gd name="connsiteY83" fmla="*/ 339015 h 1190549"/>
                    <a:gd name="connsiteX84" fmla="*/ 765895 w 1374542"/>
                    <a:gd name="connsiteY84" fmla="*/ 409500 h 1190549"/>
                    <a:gd name="connsiteX85" fmla="*/ 682075 w 1374542"/>
                    <a:gd name="connsiteY85" fmla="*/ 368542 h 1190549"/>
                    <a:gd name="connsiteX86" fmla="*/ 647785 w 1374542"/>
                    <a:gd name="connsiteY86" fmla="*/ 352350 h 1190549"/>
                    <a:gd name="connsiteX87" fmla="*/ 641117 w 1374542"/>
                    <a:gd name="connsiteY87" fmla="*/ 350445 h 1190549"/>
                    <a:gd name="connsiteX88" fmla="*/ 607780 w 1374542"/>
                    <a:gd name="connsiteY88" fmla="*/ 348540 h 1190549"/>
                    <a:gd name="connsiteX89" fmla="*/ 603017 w 1374542"/>
                    <a:gd name="connsiteY89" fmla="*/ 348540 h 1190549"/>
                    <a:gd name="connsiteX90" fmla="*/ 512530 w 1374542"/>
                    <a:gd name="connsiteY90" fmla="*/ 364732 h 1190549"/>
                    <a:gd name="connsiteX91" fmla="*/ 506815 w 1374542"/>
                    <a:gd name="connsiteY91" fmla="*/ 366637 h 1190549"/>
                    <a:gd name="connsiteX92" fmla="*/ 332507 w 1374542"/>
                    <a:gd name="connsiteY92" fmla="*/ 468555 h 1190549"/>
                    <a:gd name="connsiteX93" fmla="*/ 130577 w 1374542"/>
                    <a:gd name="connsiteY93" fmla="*/ 640005 h 1190549"/>
                    <a:gd name="connsiteX94" fmla="*/ 121052 w 1374542"/>
                    <a:gd name="connsiteY94" fmla="*/ 652387 h 1190549"/>
                    <a:gd name="connsiteX95" fmla="*/ 119147 w 1374542"/>
                    <a:gd name="connsiteY95" fmla="*/ 655245 h 1190549"/>
                    <a:gd name="connsiteX96" fmla="*/ 102002 w 1374542"/>
                    <a:gd name="connsiteY96" fmla="*/ 680010 h 1190549"/>
                    <a:gd name="connsiteX97" fmla="*/ 73427 w 1374542"/>
                    <a:gd name="connsiteY97" fmla="*/ 680010 h 1190549"/>
                    <a:gd name="connsiteX98" fmla="*/ 35327 w 1374542"/>
                    <a:gd name="connsiteY98" fmla="*/ 697155 h 1190549"/>
                    <a:gd name="connsiteX99" fmla="*/ 22945 w 1374542"/>
                    <a:gd name="connsiteY99" fmla="*/ 707632 h 1190549"/>
                    <a:gd name="connsiteX100" fmla="*/ 105812 w 1374542"/>
                    <a:gd name="connsiteY100" fmla="*/ 808597 h 1190549"/>
                    <a:gd name="connsiteX101" fmla="*/ 91525 w 1374542"/>
                    <a:gd name="connsiteY101" fmla="*/ 811455 h 1190549"/>
                    <a:gd name="connsiteX102" fmla="*/ 73427 w 1374542"/>
                    <a:gd name="connsiteY102" fmla="*/ 806692 h 1190549"/>
                    <a:gd name="connsiteX103" fmla="*/ 82000 w 1374542"/>
                    <a:gd name="connsiteY103" fmla="*/ 804787 h 1190549"/>
                    <a:gd name="connsiteX104" fmla="*/ 88667 w 1374542"/>
                    <a:gd name="connsiteY104" fmla="*/ 779070 h 1190549"/>
                    <a:gd name="connsiteX105" fmla="*/ 90572 w 1374542"/>
                    <a:gd name="connsiteY105" fmla="*/ 761925 h 1190549"/>
                    <a:gd name="connsiteX106" fmla="*/ 101050 w 1374542"/>
                    <a:gd name="connsiteY106" fmla="*/ 754305 h 1190549"/>
                    <a:gd name="connsiteX107" fmla="*/ 109622 w 1374542"/>
                    <a:gd name="connsiteY107" fmla="*/ 755257 h 1190549"/>
                    <a:gd name="connsiteX108" fmla="*/ 107717 w 1374542"/>
                    <a:gd name="connsiteY108" fmla="*/ 778117 h 1190549"/>
                    <a:gd name="connsiteX109" fmla="*/ 107717 w 1374542"/>
                    <a:gd name="connsiteY109" fmla="*/ 804787 h 1190549"/>
                    <a:gd name="connsiteX110" fmla="*/ 112480 w 1374542"/>
                    <a:gd name="connsiteY110" fmla="*/ 807645 h 1190549"/>
                    <a:gd name="connsiteX111" fmla="*/ 105812 w 1374542"/>
                    <a:gd name="connsiteY111" fmla="*/ 808597 h 1190549"/>
                    <a:gd name="connsiteX112" fmla="*/ 271547 w 1374542"/>
                    <a:gd name="connsiteY112" fmla="*/ 967665 h 1190549"/>
                    <a:gd name="connsiteX113" fmla="*/ 244877 w 1374542"/>
                    <a:gd name="connsiteY113" fmla="*/ 945757 h 1190549"/>
                    <a:gd name="connsiteX114" fmla="*/ 246782 w 1374542"/>
                    <a:gd name="connsiteY114" fmla="*/ 900990 h 1190549"/>
                    <a:gd name="connsiteX115" fmla="*/ 249640 w 1374542"/>
                    <a:gd name="connsiteY115" fmla="*/ 945757 h 1190549"/>
                    <a:gd name="connsiteX116" fmla="*/ 275357 w 1374542"/>
                    <a:gd name="connsiteY116" fmla="*/ 952425 h 1190549"/>
                    <a:gd name="connsiteX117" fmla="*/ 282025 w 1374542"/>
                    <a:gd name="connsiteY117" fmla="*/ 926707 h 1190549"/>
                    <a:gd name="connsiteX118" fmla="*/ 283930 w 1374542"/>
                    <a:gd name="connsiteY118" fmla="*/ 909562 h 1190549"/>
                    <a:gd name="connsiteX119" fmla="*/ 294407 w 1374542"/>
                    <a:gd name="connsiteY119" fmla="*/ 901942 h 1190549"/>
                    <a:gd name="connsiteX120" fmla="*/ 302980 w 1374542"/>
                    <a:gd name="connsiteY120" fmla="*/ 902895 h 1190549"/>
                    <a:gd name="connsiteX121" fmla="*/ 306790 w 1374542"/>
                    <a:gd name="connsiteY121" fmla="*/ 910515 h 1190549"/>
                    <a:gd name="connsiteX122" fmla="*/ 302980 w 1374542"/>
                    <a:gd name="connsiteY122" fmla="*/ 922897 h 1190549"/>
                    <a:gd name="connsiteX123" fmla="*/ 300122 w 1374542"/>
                    <a:gd name="connsiteY123" fmla="*/ 925755 h 1190549"/>
                    <a:gd name="connsiteX124" fmla="*/ 300122 w 1374542"/>
                    <a:gd name="connsiteY124" fmla="*/ 952425 h 1190549"/>
                    <a:gd name="connsiteX125" fmla="*/ 313457 w 1374542"/>
                    <a:gd name="connsiteY125" fmla="*/ 958140 h 1190549"/>
                    <a:gd name="connsiteX126" fmla="*/ 315362 w 1374542"/>
                    <a:gd name="connsiteY126" fmla="*/ 958140 h 1190549"/>
                    <a:gd name="connsiteX127" fmla="*/ 313457 w 1374542"/>
                    <a:gd name="connsiteY127" fmla="*/ 960045 h 1190549"/>
                    <a:gd name="connsiteX128" fmla="*/ 271547 w 1374542"/>
                    <a:gd name="connsiteY128" fmla="*/ 967665 h 1190549"/>
                    <a:gd name="connsiteX129" fmla="*/ 381085 w 1374542"/>
                    <a:gd name="connsiteY129" fmla="*/ 1056247 h 1190549"/>
                    <a:gd name="connsiteX130" fmla="*/ 370607 w 1374542"/>
                    <a:gd name="connsiteY130" fmla="*/ 1048627 h 1190549"/>
                    <a:gd name="connsiteX131" fmla="*/ 364892 w 1374542"/>
                    <a:gd name="connsiteY131" fmla="*/ 1043865 h 1190549"/>
                    <a:gd name="connsiteX132" fmla="*/ 354415 w 1374542"/>
                    <a:gd name="connsiteY132" fmla="*/ 1035292 h 1190549"/>
                    <a:gd name="connsiteX133" fmla="*/ 354415 w 1374542"/>
                    <a:gd name="connsiteY133" fmla="*/ 994335 h 1190549"/>
                    <a:gd name="connsiteX134" fmla="*/ 358225 w 1374542"/>
                    <a:gd name="connsiteY134" fmla="*/ 1036245 h 1190549"/>
                    <a:gd name="connsiteX135" fmla="*/ 383942 w 1374542"/>
                    <a:gd name="connsiteY135" fmla="*/ 1042912 h 1190549"/>
                    <a:gd name="connsiteX136" fmla="*/ 390610 w 1374542"/>
                    <a:gd name="connsiteY136" fmla="*/ 1017195 h 1190549"/>
                    <a:gd name="connsiteX137" fmla="*/ 392515 w 1374542"/>
                    <a:gd name="connsiteY137" fmla="*/ 1000050 h 1190549"/>
                    <a:gd name="connsiteX138" fmla="*/ 402992 w 1374542"/>
                    <a:gd name="connsiteY138" fmla="*/ 992430 h 1190549"/>
                    <a:gd name="connsiteX139" fmla="*/ 411565 w 1374542"/>
                    <a:gd name="connsiteY139" fmla="*/ 993382 h 1190549"/>
                    <a:gd name="connsiteX140" fmla="*/ 415375 w 1374542"/>
                    <a:gd name="connsiteY140" fmla="*/ 1001002 h 1190549"/>
                    <a:gd name="connsiteX141" fmla="*/ 411565 w 1374542"/>
                    <a:gd name="connsiteY141" fmla="*/ 1013385 h 1190549"/>
                    <a:gd name="connsiteX142" fmla="*/ 408707 w 1374542"/>
                    <a:gd name="connsiteY142" fmla="*/ 1016242 h 1190549"/>
                    <a:gd name="connsiteX143" fmla="*/ 408707 w 1374542"/>
                    <a:gd name="connsiteY143" fmla="*/ 1042912 h 1190549"/>
                    <a:gd name="connsiteX144" fmla="*/ 421090 w 1374542"/>
                    <a:gd name="connsiteY144" fmla="*/ 1048627 h 1190549"/>
                    <a:gd name="connsiteX145" fmla="*/ 381085 w 1374542"/>
                    <a:gd name="connsiteY145" fmla="*/ 1056247 h 1190549"/>
                    <a:gd name="connsiteX146" fmla="*/ 1161182 w 1374542"/>
                    <a:gd name="connsiteY146" fmla="*/ 782880 h 1190549"/>
                    <a:gd name="connsiteX147" fmla="*/ 1153562 w 1374542"/>
                    <a:gd name="connsiteY147" fmla="*/ 777165 h 1190549"/>
                    <a:gd name="connsiteX148" fmla="*/ 1119272 w 1374542"/>
                    <a:gd name="connsiteY148" fmla="*/ 715252 h 1190549"/>
                    <a:gd name="connsiteX149" fmla="*/ 998305 w 1374542"/>
                    <a:gd name="connsiteY149" fmla="*/ 537135 h 1190549"/>
                    <a:gd name="connsiteX150" fmla="*/ 818282 w 1374542"/>
                    <a:gd name="connsiteY150" fmla="*/ 437122 h 1190549"/>
                    <a:gd name="connsiteX151" fmla="*/ 864955 w 1374542"/>
                    <a:gd name="connsiteY151" fmla="*/ 401880 h 1190549"/>
                    <a:gd name="connsiteX152" fmla="*/ 1043072 w 1374542"/>
                    <a:gd name="connsiteY152" fmla="*/ 559042 h 1190549"/>
                    <a:gd name="connsiteX153" fmla="*/ 1111652 w 1374542"/>
                    <a:gd name="connsiteY153" fmla="*/ 626670 h 1190549"/>
                    <a:gd name="connsiteX154" fmla="*/ 1154515 w 1374542"/>
                    <a:gd name="connsiteY154" fmla="*/ 638100 h 1190549"/>
                    <a:gd name="connsiteX155" fmla="*/ 1155467 w 1374542"/>
                    <a:gd name="connsiteY155" fmla="*/ 638100 h 1190549"/>
                    <a:gd name="connsiteX156" fmla="*/ 1174517 w 1374542"/>
                    <a:gd name="connsiteY156" fmla="*/ 666675 h 1190549"/>
                    <a:gd name="connsiteX157" fmla="*/ 1186900 w 1374542"/>
                    <a:gd name="connsiteY157" fmla="*/ 776212 h 1190549"/>
                    <a:gd name="connsiteX158" fmla="*/ 1161182 w 1374542"/>
                    <a:gd name="connsiteY158" fmla="*/ 782880 h 1190549"/>
                    <a:gd name="connsiteX159" fmla="*/ 799232 w 1374542"/>
                    <a:gd name="connsiteY159" fmla="*/ 403785 h 1190549"/>
                    <a:gd name="connsiteX160" fmla="*/ 799232 w 1374542"/>
                    <a:gd name="connsiteY160" fmla="*/ 364732 h 1190549"/>
                    <a:gd name="connsiteX161" fmla="*/ 829712 w 1374542"/>
                    <a:gd name="connsiteY161" fmla="*/ 380925 h 1190549"/>
                    <a:gd name="connsiteX162" fmla="*/ 799232 w 1374542"/>
                    <a:gd name="connsiteY162" fmla="*/ 403785 h 1190549"/>
                    <a:gd name="connsiteX163" fmla="*/ 1225000 w 1374542"/>
                    <a:gd name="connsiteY163" fmla="*/ 750495 h 1190549"/>
                    <a:gd name="connsiteX164" fmla="*/ 1209760 w 1374542"/>
                    <a:gd name="connsiteY164" fmla="*/ 656197 h 1190549"/>
                    <a:gd name="connsiteX165" fmla="*/ 1196425 w 1374542"/>
                    <a:gd name="connsiteY165" fmla="*/ 629527 h 1190549"/>
                    <a:gd name="connsiteX166" fmla="*/ 1225000 w 1374542"/>
                    <a:gd name="connsiteY166" fmla="*/ 611430 h 1190549"/>
                    <a:gd name="connsiteX167" fmla="*/ 1274530 w 1374542"/>
                    <a:gd name="connsiteY167" fmla="*/ 575235 h 1190549"/>
                    <a:gd name="connsiteX168" fmla="*/ 1332632 w 1374542"/>
                    <a:gd name="connsiteY168" fmla="*/ 533325 h 1190549"/>
                    <a:gd name="connsiteX169" fmla="*/ 1328822 w 1374542"/>
                    <a:gd name="connsiteY169" fmla="*/ 630480 h 1190549"/>
                    <a:gd name="connsiteX170" fmla="*/ 1320250 w 1374542"/>
                    <a:gd name="connsiteY170" fmla="*/ 606667 h 1190549"/>
                    <a:gd name="connsiteX171" fmla="*/ 1283102 w 1374542"/>
                    <a:gd name="connsiteY171" fmla="*/ 587617 h 1190549"/>
                    <a:gd name="connsiteX172" fmla="*/ 1243097 w 1374542"/>
                    <a:gd name="connsiteY172" fmla="*/ 600000 h 1190549"/>
                    <a:gd name="connsiteX173" fmla="*/ 1219285 w 1374542"/>
                    <a:gd name="connsiteY173" fmla="*/ 634290 h 1190549"/>
                    <a:gd name="connsiteX174" fmla="*/ 1225952 w 1374542"/>
                    <a:gd name="connsiteY174" fmla="*/ 675247 h 1190549"/>
                    <a:gd name="connsiteX175" fmla="*/ 1263100 w 1374542"/>
                    <a:gd name="connsiteY175" fmla="*/ 694297 h 1190549"/>
                    <a:gd name="connsiteX176" fmla="*/ 1265957 w 1374542"/>
                    <a:gd name="connsiteY176" fmla="*/ 694297 h 1190549"/>
                    <a:gd name="connsiteX177" fmla="*/ 1303105 w 1374542"/>
                    <a:gd name="connsiteY177" fmla="*/ 681915 h 1190549"/>
                    <a:gd name="connsiteX178" fmla="*/ 1326917 w 1374542"/>
                    <a:gd name="connsiteY178" fmla="*/ 647625 h 1190549"/>
                    <a:gd name="connsiteX179" fmla="*/ 1327870 w 1374542"/>
                    <a:gd name="connsiteY179" fmla="*/ 641910 h 1190549"/>
                    <a:gd name="connsiteX180" fmla="*/ 1326917 w 1374542"/>
                    <a:gd name="connsiteY180" fmla="*/ 672390 h 1190549"/>
                    <a:gd name="connsiteX181" fmla="*/ 1225000 w 1374542"/>
                    <a:gd name="connsiteY181" fmla="*/ 750495 h 1190549"/>
                    <a:gd name="connsiteX182" fmla="*/ 1291675 w 1374542"/>
                    <a:gd name="connsiteY182" fmla="*/ 636195 h 1190549"/>
                    <a:gd name="connsiteX183" fmla="*/ 1282150 w 1374542"/>
                    <a:gd name="connsiteY183" fmla="*/ 649530 h 1190549"/>
                    <a:gd name="connsiteX184" fmla="*/ 1266910 w 1374542"/>
                    <a:gd name="connsiteY184" fmla="*/ 655245 h 1190549"/>
                    <a:gd name="connsiteX185" fmla="*/ 1259290 w 1374542"/>
                    <a:gd name="connsiteY185" fmla="*/ 651435 h 1190549"/>
                    <a:gd name="connsiteX186" fmla="*/ 1258337 w 1374542"/>
                    <a:gd name="connsiteY186" fmla="*/ 642862 h 1190549"/>
                    <a:gd name="connsiteX187" fmla="*/ 1267862 w 1374542"/>
                    <a:gd name="connsiteY187" fmla="*/ 629527 h 1190549"/>
                    <a:gd name="connsiteX188" fmla="*/ 1283102 w 1374542"/>
                    <a:gd name="connsiteY188" fmla="*/ 623812 h 1190549"/>
                    <a:gd name="connsiteX189" fmla="*/ 1284055 w 1374542"/>
                    <a:gd name="connsiteY189" fmla="*/ 623812 h 1190549"/>
                    <a:gd name="connsiteX190" fmla="*/ 1291675 w 1374542"/>
                    <a:gd name="connsiteY190" fmla="*/ 627622 h 1190549"/>
                    <a:gd name="connsiteX191" fmla="*/ 1291675 w 1374542"/>
                    <a:gd name="connsiteY191" fmla="*/ 636195 h 1190549"/>
                    <a:gd name="connsiteX192" fmla="*/ 915437 w 1374542"/>
                    <a:gd name="connsiteY192" fmla="*/ 169470 h 1190549"/>
                    <a:gd name="connsiteX193" fmla="*/ 950680 w 1374542"/>
                    <a:gd name="connsiteY193" fmla="*/ 159945 h 1190549"/>
                    <a:gd name="connsiteX194" fmla="*/ 1149752 w 1374542"/>
                    <a:gd name="connsiteY194" fmla="*/ 261862 h 1190549"/>
                    <a:gd name="connsiteX195" fmla="*/ 1301200 w 1374542"/>
                    <a:gd name="connsiteY195" fmla="*/ 405690 h 1190549"/>
                    <a:gd name="connsiteX196" fmla="*/ 1333585 w 1374542"/>
                    <a:gd name="connsiteY196" fmla="*/ 480937 h 1190549"/>
                    <a:gd name="connsiteX197" fmla="*/ 1253575 w 1374542"/>
                    <a:gd name="connsiteY197" fmla="*/ 542850 h 1190549"/>
                    <a:gd name="connsiteX198" fmla="*/ 1201187 w 1374542"/>
                    <a:gd name="connsiteY198" fmla="*/ 580950 h 1190549"/>
                    <a:gd name="connsiteX199" fmla="*/ 1131655 w 1374542"/>
                    <a:gd name="connsiteY199" fmla="*/ 595237 h 1190549"/>
                    <a:gd name="connsiteX200" fmla="*/ 1074505 w 1374542"/>
                    <a:gd name="connsiteY200" fmla="*/ 539040 h 1190549"/>
                    <a:gd name="connsiteX201" fmla="*/ 875432 w 1374542"/>
                    <a:gd name="connsiteY201" fmla="*/ 364732 h 1190549"/>
                    <a:gd name="connsiteX202" fmla="*/ 871622 w 1374542"/>
                    <a:gd name="connsiteY202" fmla="*/ 362827 h 1190549"/>
                    <a:gd name="connsiteX203" fmla="*/ 796375 w 1374542"/>
                    <a:gd name="connsiteY203" fmla="*/ 321870 h 1190549"/>
                    <a:gd name="connsiteX204" fmla="*/ 789707 w 1374542"/>
                    <a:gd name="connsiteY204" fmla="*/ 318060 h 1190549"/>
                    <a:gd name="connsiteX205" fmla="*/ 789707 w 1374542"/>
                    <a:gd name="connsiteY205" fmla="*/ 318060 h 1190549"/>
                    <a:gd name="connsiteX206" fmla="*/ 778277 w 1374542"/>
                    <a:gd name="connsiteY206" fmla="*/ 301867 h 1190549"/>
                    <a:gd name="connsiteX207" fmla="*/ 790660 w 1374542"/>
                    <a:gd name="connsiteY207" fmla="*/ 272340 h 1190549"/>
                    <a:gd name="connsiteX208" fmla="*/ 915437 w 1374542"/>
                    <a:gd name="connsiteY208" fmla="*/ 169470 h 1190549"/>
                    <a:gd name="connsiteX209" fmla="*/ 547772 w 1374542"/>
                    <a:gd name="connsiteY209" fmla="*/ 93270 h 1190549"/>
                    <a:gd name="connsiteX210" fmla="*/ 561107 w 1374542"/>
                    <a:gd name="connsiteY210" fmla="*/ 58980 h 1190549"/>
                    <a:gd name="connsiteX211" fmla="*/ 618257 w 1374542"/>
                    <a:gd name="connsiteY211" fmla="*/ 45645 h 1190549"/>
                    <a:gd name="connsiteX212" fmla="*/ 629687 w 1374542"/>
                    <a:gd name="connsiteY212" fmla="*/ 55170 h 1190549"/>
                    <a:gd name="connsiteX213" fmla="*/ 615400 w 1374542"/>
                    <a:gd name="connsiteY213" fmla="*/ 55170 h 1190549"/>
                    <a:gd name="connsiteX214" fmla="*/ 580157 w 1374542"/>
                    <a:gd name="connsiteY214" fmla="*/ 75172 h 1190549"/>
                    <a:gd name="connsiteX215" fmla="*/ 569680 w 1374542"/>
                    <a:gd name="connsiteY215" fmla="*/ 127560 h 1190549"/>
                    <a:gd name="connsiteX216" fmla="*/ 557297 w 1374542"/>
                    <a:gd name="connsiteY216" fmla="*/ 117082 h 1190549"/>
                    <a:gd name="connsiteX217" fmla="*/ 547772 w 1374542"/>
                    <a:gd name="connsiteY217" fmla="*/ 93270 h 1190549"/>
                    <a:gd name="connsiteX218" fmla="*/ 630640 w 1374542"/>
                    <a:gd name="connsiteY218" fmla="*/ 138990 h 1190549"/>
                    <a:gd name="connsiteX219" fmla="*/ 630640 w 1374542"/>
                    <a:gd name="connsiteY219" fmla="*/ 138990 h 1190549"/>
                    <a:gd name="connsiteX220" fmla="*/ 608732 w 1374542"/>
                    <a:gd name="connsiteY220" fmla="*/ 119940 h 1190549"/>
                    <a:gd name="connsiteX221" fmla="*/ 609685 w 1374542"/>
                    <a:gd name="connsiteY221" fmla="*/ 98985 h 1190549"/>
                    <a:gd name="connsiteX222" fmla="*/ 621115 w 1374542"/>
                    <a:gd name="connsiteY222" fmla="*/ 92317 h 1190549"/>
                    <a:gd name="connsiteX223" fmla="*/ 629687 w 1374542"/>
                    <a:gd name="connsiteY223" fmla="*/ 94222 h 1190549"/>
                    <a:gd name="connsiteX224" fmla="*/ 651595 w 1374542"/>
                    <a:gd name="connsiteY224" fmla="*/ 113272 h 1190549"/>
                    <a:gd name="connsiteX225" fmla="*/ 651595 w 1374542"/>
                    <a:gd name="connsiteY225" fmla="*/ 113272 h 1190549"/>
                    <a:gd name="connsiteX226" fmla="*/ 716365 w 1374542"/>
                    <a:gd name="connsiteY226" fmla="*/ 167565 h 1190549"/>
                    <a:gd name="connsiteX227" fmla="*/ 703982 w 1374542"/>
                    <a:gd name="connsiteY227" fmla="*/ 178995 h 1190549"/>
                    <a:gd name="connsiteX228" fmla="*/ 695410 w 1374542"/>
                    <a:gd name="connsiteY228" fmla="*/ 193282 h 1190549"/>
                    <a:gd name="connsiteX229" fmla="*/ 630640 w 1374542"/>
                    <a:gd name="connsiteY229" fmla="*/ 138990 h 1190549"/>
                    <a:gd name="connsiteX230" fmla="*/ 741130 w 1374542"/>
                    <a:gd name="connsiteY230" fmla="*/ 226620 h 1190549"/>
                    <a:gd name="connsiteX231" fmla="*/ 732557 w 1374542"/>
                    <a:gd name="connsiteY231" fmla="*/ 224715 h 1190549"/>
                    <a:gd name="connsiteX232" fmla="*/ 733510 w 1374542"/>
                    <a:gd name="connsiteY232" fmla="*/ 203760 h 1190549"/>
                    <a:gd name="connsiteX233" fmla="*/ 753512 w 1374542"/>
                    <a:gd name="connsiteY233" fmla="*/ 198997 h 1190549"/>
                    <a:gd name="connsiteX234" fmla="*/ 753512 w 1374542"/>
                    <a:gd name="connsiteY234" fmla="*/ 198997 h 1190549"/>
                    <a:gd name="connsiteX235" fmla="*/ 752560 w 1374542"/>
                    <a:gd name="connsiteY235" fmla="*/ 219952 h 1190549"/>
                    <a:gd name="connsiteX236" fmla="*/ 741130 w 1374542"/>
                    <a:gd name="connsiteY236" fmla="*/ 226620 h 1190549"/>
                    <a:gd name="connsiteX237" fmla="*/ 144865 w 1374542"/>
                    <a:gd name="connsiteY237" fmla="*/ 680962 h 1190549"/>
                    <a:gd name="connsiteX238" fmla="*/ 146770 w 1374542"/>
                    <a:gd name="connsiteY238" fmla="*/ 678105 h 1190549"/>
                    <a:gd name="connsiteX239" fmla="*/ 154390 w 1374542"/>
                    <a:gd name="connsiteY239" fmla="*/ 666675 h 1190549"/>
                    <a:gd name="connsiteX240" fmla="*/ 347747 w 1374542"/>
                    <a:gd name="connsiteY240" fmla="*/ 502845 h 1190549"/>
                    <a:gd name="connsiteX241" fmla="*/ 515387 w 1374542"/>
                    <a:gd name="connsiteY241" fmla="*/ 404737 h 1190549"/>
                    <a:gd name="connsiteX242" fmla="*/ 601112 w 1374542"/>
                    <a:gd name="connsiteY242" fmla="*/ 389497 h 1190549"/>
                    <a:gd name="connsiteX243" fmla="*/ 628735 w 1374542"/>
                    <a:gd name="connsiteY243" fmla="*/ 391402 h 1190549"/>
                    <a:gd name="connsiteX244" fmla="*/ 644927 w 1374542"/>
                    <a:gd name="connsiteY244" fmla="*/ 399022 h 1190549"/>
                    <a:gd name="connsiteX245" fmla="*/ 301075 w 1374542"/>
                    <a:gd name="connsiteY245" fmla="*/ 672390 h 1190549"/>
                    <a:gd name="connsiteX246" fmla="*/ 298217 w 1374542"/>
                    <a:gd name="connsiteY246" fmla="*/ 699060 h 1190549"/>
                    <a:gd name="connsiteX247" fmla="*/ 313457 w 1374542"/>
                    <a:gd name="connsiteY247" fmla="*/ 706680 h 1190549"/>
                    <a:gd name="connsiteX248" fmla="*/ 324887 w 1374542"/>
                    <a:gd name="connsiteY248" fmla="*/ 702870 h 1190549"/>
                    <a:gd name="connsiteX249" fmla="*/ 684932 w 1374542"/>
                    <a:gd name="connsiteY249" fmla="*/ 417120 h 1190549"/>
                    <a:gd name="connsiteX250" fmla="*/ 742082 w 1374542"/>
                    <a:gd name="connsiteY250" fmla="*/ 446647 h 1190549"/>
                    <a:gd name="connsiteX251" fmla="*/ 390610 w 1374542"/>
                    <a:gd name="connsiteY251" fmla="*/ 738112 h 1190549"/>
                    <a:gd name="connsiteX252" fmla="*/ 387752 w 1374542"/>
                    <a:gd name="connsiteY252" fmla="*/ 764782 h 1190549"/>
                    <a:gd name="connsiteX253" fmla="*/ 402040 w 1374542"/>
                    <a:gd name="connsiteY253" fmla="*/ 771450 h 1190549"/>
                    <a:gd name="connsiteX254" fmla="*/ 414422 w 1374542"/>
                    <a:gd name="connsiteY254" fmla="*/ 766687 h 1190549"/>
                    <a:gd name="connsiteX255" fmla="*/ 776372 w 1374542"/>
                    <a:gd name="connsiteY255" fmla="*/ 466650 h 1190549"/>
                    <a:gd name="connsiteX256" fmla="*/ 823997 w 1374542"/>
                    <a:gd name="connsiteY256" fmla="*/ 499035 h 1190549"/>
                    <a:gd name="connsiteX257" fmla="*/ 480145 w 1374542"/>
                    <a:gd name="connsiteY257" fmla="*/ 801930 h 1190549"/>
                    <a:gd name="connsiteX258" fmla="*/ 478240 w 1374542"/>
                    <a:gd name="connsiteY258" fmla="*/ 828600 h 1190549"/>
                    <a:gd name="connsiteX259" fmla="*/ 492527 w 1374542"/>
                    <a:gd name="connsiteY259" fmla="*/ 835267 h 1190549"/>
                    <a:gd name="connsiteX260" fmla="*/ 504910 w 1374542"/>
                    <a:gd name="connsiteY260" fmla="*/ 830505 h 1190549"/>
                    <a:gd name="connsiteX261" fmla="*/ 853525 w 1374542"/>
                    <a:gd name="connsiteY261" fmla="*/ 523800 h 1190549"/>
                    <a:gd name="connsiteX262" fmla="*/ 853525 w 1374542"/>
                    <a:gd name="connsiteY262" fmla="*/ 523800 h 1190549"/>
                    <a:gd name="connsiteX263" fmla="*/ 896387 w 1374542"/>
                    <a:gd name="connsiteY263" fmla="*/ 568567 h 1190549"/>
                    <a:gd name="connsiteX264" fmla="*/ 547772 w 1374542"/>
                    <a:gd name="connsiteY264" fmla="*/ 875272 h 1190549"/>
                    <a:gd name="connsiteX265" fmla="*/ 545867 w 1374542"/>
                    <a:gd name="connsiteY265" fmla="*/ 901942 h 1190549"/>
                    <a:gd name="connsiteX266" fmla="*/ 560155 w 1374542"/>
                    <a:gd name="connsiteY266" fmla="*/ 908610 h 1190549"/>
                    <a:gd name="connsiteX267" fmla="*/ 572537 w 1374542"/>
                    <a:gd name="connsiteY267" fmla="*/ 903847 h 1190549"/>
                    <a:gd name="connsiteX268" fmla="*/ 917342 w 1374542"/>
                    <a:gd name="connsiteY268" fmla="*/ 600952 h 1190549"/>
                    <a:gd name="connsiteX269" fmla="*/ 930677 w 1374542"/>
                    <a:gd name="connsiteY269" fmla="*/ 632385 h 1190549"/>
                    <a:gd name="connsiteX270" fmla="*/ 951632 w 1374542"/>
                    <a:gd name="connsiteY270" fmla="*/ 675247 h 1190549"/>
                    <a:gd name="connsiteX271" fmla="*/ 1004020 w 1374542"/>
                    <a:gd name="connsiteY271" fmla="*/ 728587 h 1190549"/>
                    <a:gd name="connsiteX272" fmla="*/ 1024022 w 1374542"/>
                    <a:gd name="connsiteY272" fmla="*/ 747637 h 1190549"/>
                    <a:gd name="connsiteX273" fmla="*/ 1010687 w 1374542"/>
                    <a:gd name="connsiteY273" fmla="*/ 759067 h 1190549"/>
                    <a:gd name="connsiteX274" fmla="*/ 820187 w 1374542"/>
                    <a:gd name="connsiteY274" fmla="*/ 784785 h 1190549"/>
                    <a:gd name="connsiteX275" fmla="*/ 742082 w 1374542"/>
                    <a:gd name="connsiteY275" fmla="*/ 895275 h 1190549"/>
                    <a:gd name="connsiteX276" fmla="*/ 756370 w 1374542"/>
                    <a:gd name="connsiteY276" fmla="*/ 1007670 h 1190549"/>
                    <a:gd name="connsiteX277" fmla="*/ 734462 w 1374542"/>
                    <a:gd name="connsiteY277" fmla="*/ 1019100 h 1190549"/>
                    <a:gd name="connsiteX278" fmla="*/ 567775 w 1374542"/>
                    <a:gd name="connsiteY278" fmla="*/ 1109587 h 1190549"/>
                    <a:gd name="connsiteX279" fmla="*/ 563965 w 1374542"/>
                    <a:gd name="connsiteY279" fmla="*/ 1111492 h 1190549"/>
                    <a:gd name="connsiteX280" fmla="*/ 555392 w 1374542"/>
                    <a:gd name="connsiteY280" fmla="*/ 1121017 h 1190549"/>
                    <a:gd name="connsiteX281" fmla="*/ 563012 w 1374542"/>
                    <a:gd name="connsiteY281" fmla="*/ 1086727 h 1190549"/>
                    <a:gd name="connsiteX282" fmla="*/ 543010 w 1374542"/>
                    <a:gd name="connsiteY282" fmla="*/ 1052437 h 1190549"/>
                    <a:gd name="connsiteX283" fmla="*/ 503957 w 1374542"/>
                    <a:gd name="connsiteY283" fmla="*/ 1044817 h 1190549"/>
                    <a:gd name="connsiteX284" fmla="*/ 470620 w 1374542"/>
                    <a:gd name="connsiteY284" fmla="*/ 1067677 h 1190549"/>
                    <a:gd name="connsiteX285" fmla="*/ 466810 w 1374542"/>
                    <a:gd name="connsiteY285" fmla="*/ 1125780 h 1190549"/>
                    <a:gd name="connsiteX286" fmla="*/ 492527 w 1374542"/>
                    <a:gd name="connsiteY286" fmla="*/ 1132447 h 1190549"/>
                    <a:gd name="connsiteX287" fmla="*/ 499195 w 1374542"/>
                    <a:gd name="connsiteY287" fmla="*/ 1106730 h 1190549"/>
                    <a:gd name="connsiteX288" fmla="*/ 501100 w 1374542"/>
                    <a:gd name="connsiteY288" fmla="*/ 1089585 h 1190549"/>
                    <a:gd name="connsiteX289" fmla="*/ 511577 w 1374542"/>
                    <a:gd name="connsiteY289" fmla="*/ 1081965 h 1190549"/>
                    <a:gd name="connsiteX290" fmla="*/ 520150 w 1374542"/>
                    <a:gd name="connsiteY290" fmla="*/ 1082917 h 1190549"/>
                    <a:gd name="connsiteX291" fmla="*/ 523960 w 1374542"/>
                    <a:gd name="connsiteY291" fmla="*/ 1090537 h 1190549"/>
                    <a:gd name="connsiteX292" fmla="*/ 520150 w 1374542"/>
                    <a:gd name="connsiteY292" fmla="*/ 1102920 h 1190549"/>
                    <a:gd name="connsiteX293" fmla="*/ 517292 w 1374542"/>
                    <a:gd name="connsiteY293" fmla="*/ 1105777 h 1190549"/>
                    <a:gd name="connsiteX294" fmla="*/ 517292 w 1374542"/>
                    <a:gd name="connsiteY294" fmla="*/ 1132447 h 1190549"/>
                    <a:gd name="connsiteX295" fmla="*/ 530627 w 1374542"/>
                    <a:gd name="connsiteY295" fmla="*/ 1138162 h 1190549"/>
                    <a:gd name="connsiteX296" fmla="*/ 543962 w 1374542"/>
                    <a:gd name="connsiteY296" fmla="*/ 1132447 h 1190549"/>
                    <a:gd name="connsiteX297" fmla="*/ 550630 w 1374542"/>
                    <a:gd name="connsiteY297" fmla="*/ 1124827 h 1190549"/>
                    <a:gd name="connsiteX298" fmla="*/ 551582 w 1374542"/>
                    <a:gd name="connsiteY298" fmla="*/ 1123875 h 1190549"/>
                    <a:gd name="connsiteX299" fmla="*/ 545867 w 1374542"/>
                    <a:gd name="connsiteY299" fmla="*/ 1133400 h 1190549"/>
                    <a:gd name="connsiteX300" fmla="*/ 537295 w 1374542"/>
                    <a:gd name="connsiteY300" fmla="*/ 1142925 h 1190549"/>
                    <a:gd name="connsiteX301" fmla="*/ 523960 w 1374542"/>
                    <a:gd name="connsiteY301" fmla="*/ 1150545 h 1190549"/>
                    <a:gd name="connsiteX302" fmla="*/ 510625 w 1374542"/>
                    <a:gd name="connsiteY302" fmla="*/ 1153402 h 1190549"/>
                    <a:gd name="connsiteX303" fmla="*/ 486812 w 1374542"/>
                    <a:gd name="connsiteY303" fmla="*/ 1145782 h 1190549"/>
                    <a:gd name="connsiteX304" fmla="*/ 459190 w 1374542"/>
                    <a:gd name="connsiteY304" fmla="*/ 1123875 h 1190549"/>
                    <a:gd name="connsiteX305" fmla="*/ 461095 w 1374542"/>
                    <a:gd name="connsiteY305" fmla="*/ 1078155 h 1190549"/>
                    <a:gd name="connsiteX306" fmla="*/ 458237 w 1374542"/>
                    <a:gd name="connsiteY306" fmla="*/ 1051485 h 1190549"/>
                    <a:gd name="connsiteX307" fmla="*/ 449665 w 1374542"/>
                    <a:gd name="connsiteY307" fmla="*/ 1044817 h 1190549"/>
                    <a:gd name="connsiteX308" fmla="*/ 442997 w 1374542"/>
                    <a:gd name="connsiteY308" fmla="*/ 1040055 h 1190549"/>
                    <a:gd name="connsiteX309" fmla="*/ 434425 w 1374542"/>
                    <a:gd name="connsiteY309" fmla="*/ 1039102 h 1190549"/>
                    <a:gd name="connsiteX310" fmla="*/ 438235 w 1374542"/>
                    <a:gd name="connsiteY310" fmla="*/ 1034340 h 1190549"/>
                    <a:gd name="connsiteX311" fmla="*/ 448712 w 1374542"/>
                    <a:gd name="connsiteY311" fmla="*/ 995287 h 1190549"/>
                    <a:gd name="connsiteX312" fmla="*/ 428710 w 1374542"/>
                    <a:gd name="connsiteY312" fmla="*/ 960997 h 1190549"/>
                    <a:gd name="connsiteX313" fmla="*/ 389657 w 1374542"/>
                    <a:gd name="connsiteY313" fmla="*/ 953377 h 1190549"/>
                    <a:gd name="connsiteX314" fmla="*/ 356320 w 1374542"/>
                    <a:gd name="connsiteY314" fmla="*/ 976237 h 1190549"/>
                    <a:gd name="connsiteX315" fmla="*/ 355367 w 1374542"/>
                    <a:gd name="connsiteY315" fmla="*/ 978142 h 1190549"/>
                    <a:gd name="connsiteX316" fmla="*/ 348700 w 1374542"/>
                    <a:gd name="connsiteY316" fmla="*/ 960997 h 1190549"/>
                    <a:gd name="connsiteX317" fmla="*/ 339175 w 1374542"/>
                    <a:gd name="connsiteY317" fmla="*/ 953377 h 1190549"/>
                    <a:gd name="connsiteX318" fmla="*/ 324887 w 1374542"/>
                    <a:gd name="connsiteY318" fmla="*/ 949567 h 1190549"/>
                    <a:gd name="connsiteX319" fmla="*/ 329650 w 1374542"/>
                    <a:gd name="connsiteY319" fmla="*/ 944805 h 1190549"/>
                    <a:gd name="connsiteX320" fmla="*/ 340127 w 1374542"/>
                    <a:gd name="connsiteY320" fmla="*/ 905752 h 1190549"/>
                    <a:gd name="connsiteX321" fmla="*/ 320125 w 1374542"/>
                    <a:gd name="connsiteY321" fmla="*/ 871462 h 1190549"/>
                    <a:gd name="connsiteX322" fmla="*/ 281072 w 1374542"/>
                    <a:gd name="connsiteY322" fmla="*/ 863842 h 1190549"/>
                    <a:gd name="connsiteX323" fmla="*/ 247735 w 1374542"/>
                    <a:gd name="connsiteY323" fmla="*/ 886702 h 1190549"/>
                    <a:gd name="connsiteX324" fmla="*/ 245830 w 1374542"/>
                    <a:gd name="connsiteY324" fmla="*/ 889560 h 1190549"/>
                    <a:gd name="connsiteX325" fmla="*/ 246782 w 1374542"/>
                    <a:gd name="connsiteY325" fmla="*/ 883845 h 1190549"/>
                    <a:gd name="connsiteX326" fmla="*/ 240115 w 1374542"/>
                    <a:gd name="connsiteY326" fmla="*/ 870510 h 1190549"/>
                    <a:gd name="connsiteX327" fmla="*/ 232495 w 1374542"/>
                    <a:gd name="connsiteY327" fmla="*/ 863842 h 1190549"/>
                    <a:gd name="connsiteX328" fmla="*/ 218207 w 1374542"/>
                    <a:gd name="connsiteY328" fmla="*/ 860032 h 1190549"/>
                    <a:gd name="connsiteX329" fmla="*/ 221065 w 1374542"/>
                    <a:gd name="connsiteY329" fmla="*/ 856222 h 1190549"/>
                    <a:gd name="connsiteX330" fmla="*/ 231542 w 1374542"/>
                    <a:gd name="connsiteY330" fmla="*/ 817170 h 1190549"/>
                    <a:gd name="connsiteX331" fmla="*/ 211540 w 1374542"/>
                    <a:gd name="connsiteY331" fmla="*/ 782880 h 1190549"/>
                    <a:gd name="connsiteX332" fmla="*/ 139150 w 1374542"/>
                    <a:gd name="connsiteY332" fmla="*/ 798120 h 1190549"/>
                    <a:gd name="connsiteX333" fmla="*/ 135340 w 1374542"/>
                    <a:gd name="connsiteY333" fmla="*/ 856222 h 1190549"/>
                    <a:gd name="connsiteX334" fmla="*/ 161057 w 1374542"/>
                    <a:gd name="connsiteY334" fmla="*/ 862890 h 1190549"/>
                    <a:gd name="connsiteX335" fmla="*/ 167725 w 1374542"/>
                    <a:gd name="connsiteY335" fmla="*/ 837172 h 1190549"/>
                    <a:gd name="connsiteX336" fmla="*/ 169630 w 1374542"/>
                    <a:gd name="connsiteY336" fmla="*/ 820027 h 1190549"/>
                    <a:gd name="connsiteX337" fmla="*/ 188680 w 1374542"/>
                    <a:gd name="connsiteY337" fmla="*/ 813360 h 1190549"/>
                    <a:gd name="connsiteX338" fmla="*/ 192490 w 1374542"/>
                    <a:gd name="connsiteY338" fmla="*/ 820980 h 1190549"/>
                    <a:gd name="connsiteX339" fmla="*/ 186775 w 1374542"/>
                    <a:gd name="connsiteY339" fmla="*/ 836220 h 1190549"/>
                    <a:gd name="connsiteX340" fmla="*/ 186775 w 1374542"/>
                    <a:gd name="connsiteY340" fmla="*/ 862890 h 1190549"/>
                    <a:gd name="connsiteX341" fmla="*/ 200110 w 1374542"/>
                    <a:gd name="connsiteY341" fmla="*/ 868605 h 1190549"/>
                    <a:gd name="connsiteX342" fmla="*/ 201062 w 1374542"/>
                    <a:gd name="connsiteY342" fmla="*/ 868605 h 1190549"/>
                    <a:gd name="connsiteX343" fmla="*/ 200110 w 1374542"/>
                    <a:gd name="connsiteY343" fmla="*/ 869557 h 1190549"/>
                    <a:gd name="connsiteX344" fmla="*/ 152485 w 1374542"/>
                    <a:gd name="connsiteY344" fmla="*/ 875272 h 1190549"/>
                    <a:gd name="connsiteX345" fmla="*/ 133435 w 1374542"/>
                    <a:gd name="connsiteY345" fmla="*/ 860032 h 1190549"/>
                    <a:gd name="connsiteX346" fmla="*/ 129625 w 1374542"/>
                    <a:gd name="connsiteY346" fmla="*/ 856222 h 1190549"/>
                    <a:gd name="connsiteX347" fmla="*/ 123910 w 1374542"/>
                    <a:gd name="connsiteY347" fmla="*/ 827647 h 1190549"/>
                    <a:gd name="connsiteX348" fmla="*/ 118195 w 1374542"/>
                    <a:gd name="connsiteY348" fmla="*/ 808597 h 1190549"/>
                    <a:gd name="connsiteX349" fmla="*/ 115337 w 1374542"/>
                    <a:gd name="connsiteY349" fmla="*/ 806692 h 1190549"/>
                    <a:gd name="connsiteX350" fmla="*/ 115337 w 1374542"/>
                    <a:gd name="connsiteY350" fmla="*/ 806692 h 1190549"/>
                    <a:gd name="connsiteX351" fmla="*/ 128672 w 1374542"/>
                    <a:gd name="connsiteY351" fmla="*/ 800977 h 1190549"/>
                    <a:gd name="connsiteX352" fmla="*/ 135340 w 1374542"/>
                    <a:gd name="connsiteY352" fmla="*/ 793357 h 1190549"/>
                    <a:gd name="connsiteX353" fmla="*/ 125815 w 1374542"/>
                    <a:gd name="connsiteY353" fmla="*/ 720015 h 1190549"/>
                    <a:gd name="connsiteX354" fmla="*/ 113432 w 1374542"/>
                    <a:gd name="connsiteY354" fmla="*/ 714300 h 1190549"/>
                    <a:gd name="connsiteX355" fmla="*/ 117242 w 1374542"/>
                    <a:gd name="connsiteY355" fmla="*/ 710490 h 1190549"/>
                    <a:gd name="connsiteX356" fmla="*/ 144865 w 1374542"/>
                    <a:gd name="connsiteY356" fmla="*/ 680962 h 1190549"/>
                    <a:gd name="connsiteX357" fmla="*/ 51520 w 1374542"/>
                    <a:gd name="connsiteY357" fmla="*/ 733350 h 1190549"/>
                    <a:gd name="connsiteX358" fmla="*/ 54377 w 1374542"/>
                    <a:gd name="connsiteY358" fmla="*/ 730492 h 1190549"/>
                    <a:gd name="connsiteX359" fmla="*/ 75332 w 1374542"/>
                    <a:gd name="connsiteY359" fmla="*/ 720967 h 1190549"/>
                    <a:gd name="connsiteX360" fmla="*/ 83905 w 1374542"/>
                    <a:gd name="connsiteY360" fmla="*/ 720967 h 1190549"/>
                    <a:gd name="connsiteX361" fmla="*/ 60092 w 1374542"/>
                    <a:gd name="connsiteY361" fmla="*/ 739065 h 1190549"/>
                    <a:gd name="connsiteX362" fmla="*/ 54377 w 1374542"/>
                    <a:gd name="connsiteY362" fmla="*/ 792405 h 1190549"/>
                    <a:gd name="connsiteX363" fmla="*/ 50567 w 1374542"/>
                    <a:gd name="connsiteY363" fmla="*/ 789547 h 1190549"/>
                    <a:gd name="connsiteX364" fmla="*/ 48662 w 1374542"/>
                    <a:gd name="connsiteY364" fmla="*/ 787642 h 1190549"/>
                    <a:gd name="connsiteX365" fmla="*/ 43900 w 1374542"/>
                    <a:gd name="connsiteY365" fmla="*/ 782880 h 1190549"/>
                    <a:gd name="connsiteX366" fmla="*/ 51520 w 1374542"/>
                    <a:gd name="connsiteY366" fmla="*/ 733350 h 119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374542" h="1190549">
                      <a:moveTo>
                        <a:pt x="22945" y="707632"/>
                      </a:moveTo>
                      <a:cubicBezTo>
                        <a:pt x="-4678" y="736207"/>
                        <a:pt x="-7535" y="779070"/>
                        <a:pt x="15325" y="807645"/>
                      </a:cubicBezTo>
                      <a:cubicBezTo>
                        <a:pt x="17230" y="810502"/>
                        <a:pt x="20087" y="813360"/>
                        <a:pt x="22945" y="815265"/>
                      </a:cubicBezTo>
                      <a:cubicBezTo>
                        <a:pt x="23897" y="816217"/>
                        <a:pt x="23897" y="816217"/>
                        <a:pt x="24850" y="817170"/>
                      </a:cubicBezTo>
                      <a:lnTo>
                        <a:pt x="46757" y="835267"/>
                      </a:lnTo>
                      <a:cubicBezTo>
                        <a:pt x="58187" y="843840"/>
                        <a:pt x="73427" y="848602"/>
                        <a:pt x="89620" y="848602"/>
                      </a:cubicBezTo>
                      <a:cubicBezTo>
                        <a:pt x="90572" y="848602"/>
                        <a:pt x="91525" y="848602"/>
                        <a:pt x="92477" y="848602"/>
                      </a:cubicBezTo>
                      <a:cubicBezTo>
                        <a:pt x="94382" y="860985"/>
                        <a:pt x="99145" y="872415"/>
                        <a:pt x="106765" y="881940"/>
                      </a:cubicBezTo>
                      <a:cubicBezTo>
                        <a:pt x="109622" y="884797"/>
                        <a:pt x="112480" y="887655"/>
                        <a:pt x="118195" y="892417"/>
                      </a:cubicBezTo>
                      <a:lnTo>
                        <a:pt x="135340" y="906705"/>
                      </a:lnTo>
                      <a:cubicBezTo>
                        <a:pt x="153437" y="920040"/>
                        <a:pt x="177250" y="922897"/>
                        <a:pt x="199157" y="917182"/>
                      </a:cubicBezTo>
                      <a:cubicBezTo>
                        <a:pt x="197252" y="936232"/>
                        <a:pt x="202015" y="955282"/>
                        <a:pt x="214397" y="969570"/>
                      </a:cubicBezTo>
                      <a:cubicBezTo>
                        <a:pt x="216302" y="971475"/>
                        <a:pt x="217255" y="973380"/>
                        <a:pt x="221065" y="976237"/>
                      </a:cubicBezTo>
                      <a:lnTo>
                        <a:pt x="248687" y="998145"/>
                      </a:lnTo>
                      <a:cubicBezTo>
                        <a:pt x="266785" y="1008622"/>
                        <a:pt x="288692" y="1011480"/>
                        <a:pt x="309647" y="1004812"/>
                      </a:cubicBezTo>
                      <a:cubicBezTo>
                        <a:pt x="306790" y="1023862"/>
                        <a:pt x="312505" y="1043865"/>
                        <a:pt x="324887" y="1059105"/>
                      </a:cubicBezTo>
                      <a:cubicBezTo>
                        <a:pt x="325840" y="1060057"/>
                        <a:pt x="326792" y="1061010"/>
                        <a:pt x="327745" y="1061962"/>
                      </a:cubicBezTo>
                      <a:lnTo>
                        <a:pt x="342985" y="1073392"/>
                      </a:lnTo>
                      <a:cubicBezTo>
                        <a:pt x="343937" y="1074345"/>
                        <a:pt x="344890" y="1075297"/>
                        <a:pt x="345842" y="1075297"/>
                      </a:cubicBezTo>
                      <a:lnTo>
                        <a:pt x="359177" y="1085775"/>
                      </a:lnTo>
                      <a:cubicBezTo>
                        <a:pt x="377275" y="1096252"/>
                        <a:pt x="400135" y="1098157"/>
                        <a:pt x="420137" y="1092442"/>
                      </a:cubicBezTo>
                      <a:cubicBezTo>
                        <a:pt x="417280" y="1112445"/>
                        <a:pt x="422042" y="1131495"/>
                        <a:pt x="434425" y="1147687"/>
                      </a:cubicBezTo>
                      <a:cubicBezTo>
                        <a:pt x="434425" y="1147687"/>
                        <a:pt x="437282" y="1150545"/>
                        <a:pt x="438235" y="1150545"/>
                      </a:cubicBezTo>
                      <a:lnTo>
                        <a:pt x="467762" y="1174357"/>
                      </a:lnTo>
                      <a:cubicBezTo>
                        <a:pt x="480145" y="1184835"/>
                        <a:pt x="496337" y="1190550"/>
                        <a:pt x="513482" y="1190550"/>
                      </a:cubicBezTo>
                      <a:cubicBezTo>
                        <a:pt x="514435" y="1190550"/>
                        <a:pt x="515387" y="1190550"/>
                        <a:pt x="516340" y="1190550"/>
                      </a:cubicBezTo>
                      <a:cubicBezTo>
                        <a:pt x="524912" y="1190550"/>
                        <a:pt x="533485" y="1188645"/>
                        <a:pt x="542057" y="1184835"/>
                      </a:cubicBezTo>
                      <a:cubicBezTo>
                        <a:pt x="550630" y="1181977"/>
                        <a:pt x="558250" y="1177215"/>
                        <a:pt x="565870" y="1170547"/>
                      </a:cubicBezTo>
                      <a:cubicBezTo>
                        <a:pt x="571585" y="1165785"/>
                        <a:pt x="576347" y="1161022"/>
                        <a:pt x="583015" y="1151497"/>
                      </a:cubicBezTo>
                      <a:cubicBezTo>
                        <a:pt x="585872" y="1147687"/>
                        <a:pt x="587777" y="1143877"/>
                        <a:pt x="589682" y="1139115"/>
                      </a:cubicBezTo>
                      <a:cubicBezTo>
                        <a:pt x="604922" y="1130542"/>
                        <a:pt x="692552" y="1084822"/>
                        <a:pt x="754465" y="1050532"/>
                      </a:cubicBezTo>
                      <a:lnTo>
                        <a:pt x="774467" y="1041007"/>
                      </a:lnTo>
                      <a:cubicBezTo>
                        <a:pt x="776372" y="1040055"/>
                        <a:pt x="777325" y="1039102"/>
                        <a:pt x="778277" y="1038150"/>
                      </a:cubicBezTo>
                      <a:lnTo>
                        <a:pt x="796375" y="1024815"/>
                      </a:lnTo>
                      <a:cubicBezTo>
                        <a:pt x="800185" y="1021957"/>
                        <a:pt x="803042" y="1017195"/>
                        <a:pt x="803995" y="1011480"/>
                      </a:cubicBezTo>
                      <a:cubicBezTo>
                        <a:pt x="804947" y="1005765"/>
                        <a:pt x="803042" y="1001002"/>
                        <a:pt x="799232" y="997192"/>
                      </a:cubicBezTo>
                      <a:cubicBezTo>
                        <a:pt x="798280" y="996240"/>
                        <a:pt x="796375" y="994335"/>
                        <a:pt x="793517" y="991477"/>
                      </a:cubicBezTo>
                      <a:cubicBezTo>
                        <a:pt x="776372" y="967665"/>
                        <a:pt x="771610" y="936232"/>
                        <a:pt x="780182" y="903847"/>
                      </a:cubicBezTo>
                      <a:cubicBezTo>
                        <a:pt x="789707" y="869557"/>
                        <a:pt x="811615" y="837172"/>
                        <a:pt x="844000" y="814312"/>
                      </a:cubicBezTo>
                      <a:cubicBezTo>
                        <a:pt x="895435" y="777165"/>
                        <a:pt x="959252" y="769545"/>
                        <a:pt x="1003067" y="797167"/>
                      </a:cubicBezTo>
                      <a:cubicBezTo>
                        <a:pt x="1008782" y="800977"/>
                        <a:pt x="1016402" y="800977"/>
                        <a:pt x="1023070" y="797167"/>
                      </a:cubicBezTo>
                      <a:cubicBezTo>
                        <a:pt x="1038310" y="787642"/>
                        <a:pt x="1063075" y="765735"/>
                        <a:pt x="1066885" y="760972"/>
                      </a:cubicBezTo>
                      <a:cubicBezTo>
                        <a:pt x="1072600" y="754305"/>
                        <a:pt x="1072600" y="744780"/>
                        <a:pt x="1067837" y="737160"/>
                      </a:cubicBezTo>
                      <a:cubicBezTo>
                        <a:pt x="1063075" y="730492"/>
                        <a:pt x="1051645" y="720015"/>
                        <a:pt x="1031642" y="700965"/>
                      </a:cubicBezTo>
                      <a:cubicBezTo>
                        <a:pt x="1013545" y="683820"/>
                        <a:pt x="988780" y="660007"/>
                        <a:pt x="981160" y="649530"/>
                      </a:cubicBezTo>
                      <a:cubicBezTo>
                        <a:pt x="980207" y="647625"/>
                        <a:pt x="978302" y="645720"/>
                        <a:pt x="976397" y="644767"/>
                      </a:cubicBezTo>
                      <a:cubicBezTo>
                        <a:pt x="975445" y="642862"/>
                        <a:pt x="972587" y="637147"/>
                        <a:pt x="967825" y="620955"/>
                      </a:cubicBezTo>
                      <a:cubicBezTo>
                        <a:pt x="956395" y="580950"/>
                        <a:pt x="929725" y="544755"/>
                        <a:pt x="897340" y="512370"/>
                      </a:cubicBezTo>
                      <a:cubicBezTo>
                        <a:pt x="926867" y="527610"/>
                        <a:pt x="953537" y="544755"/>
                        <a:pt x="968777" y="561900"/>
                      </a:cubicBezTo>
                      <a:cubicBezTo>
                        <a:pt x="1043072" y="650482"/>
                        <a:pt x="1062122" y="688582"/>
                        <a:pt x="1084982" y="732397"/>
                      </a:cubicBezTo>
                      <a:cubicBezTo>
                        <a:pt x="1094507" y="751447"/>
                        <a:pt x="1104985" y="771450"/>
                        <a:pt x="1120225" y="796215"/>
                      </a:cubicBezTo>
                      <a:cubicBezTo>
                        <a:pt x="1127845" y="808597"/>
                        <a:pt x="1138322" y="816217"/>
                        <a:pt x="1151657" y="819075"/>
                      </a:cubicBezTo>
                      <a:cubicBezTo>
                        <a:pt x="1156420" y="820027"/>
                        <a:pt x="1160230" y="820980"/>
                        <a:pt x="1164992" y="820980"/>
                      </a:cubicBezTo>
                      <a:cubicBezTo>
                        <a:pt x="1189757" y="820980"/>
                        <a:pt x="1212617" y="806692"/>
                        <a:pt x="1215475" y="804787"/>
                      </a:cubicBezTo>
                      <a:cubicBezTo>
                        <a:pt x="1215475" y="804787"/>
                        <a:pt x="1216427" y="803835"/>
                        <a:pt x="1216427" y="803835"/>
                      </a:cubicBezTo>
                      <a:cubicBezTo>
                        <a:pt x="1216427" y="803835"/>
                        <a:pt x="1216427" y="803835"/>
                        <a:pt x="1217380" y="803835"/>
                      </a:cubicBezTo>
                      <a:lnTo>
                        <a:pt x="1359302" y="694297"/>
                      </a:lnTo>
                      <a:cubicBezTo>
                        <a:pt x="1364065" y="690487"/>
                        <a:pt x="1366922" y="685725"/>
                        <a:pt x="1366922" y="680010"/>
                      </a:cubicBezTo>
                      <a:lnTo>
                        <a:pt x="1374542" y="473317"/>
                      </a:lnTo>
                      <a:cubicBezTo>
                        <a:pt x="1374542" y="472365"/>
                        <a:pt x="1374542" y="472365"/>
                        <a:pt x="1374542" y="471412"/>
                      </a:cubicBezTo>
                      <a:cubicBezTo>
                        <a:pt x="1374542" y="445695"/>
                        <a:pt x="1360255" y="414262"/>
                        <a:pt x="1331680" y="379972"/>
                      </a:cubicBezTo>
                      <a:cubicBezTo>
                        <a:pt x="1294532" y="335205"/>
                        <a:pt x="1227857" y="269482"/>
                        <a:pt x="1173565" y="230430"/>
                      </a:cubicBezTo>
                      <a:cubicBezTo>
                        <a:pt x="1088792" y="168517"/>
                        <a:pt x="973540" y="84697"/>
                        <a:pt x="895435" y="137085"/>
                      </a:cubicBezTo>
                      <a:cubicBezTo>
                        <a:pt x="872575" y="152325"/>
                        <a:pt x="831617" y="181852"/>
                        <a:pt x="795422" y="214237"/>
                      </a:cubicBezTo>
                      <a:cubicBezTo>
                        <a:pt x="797327" y="199950"/>
                        <a:pt x="793517" y="186615"/>
                        <a:pt x="784945" y="175185"/>
                      </a:cubicBezTo>
                      <a:cubicBezTo>
                        <a:pt x="783992" y="173280"/>
                        <a:pt x="782087" y="170422"/>
                        <a:pt x="780182" y="168517"/>
                      </a:cubicBezTo>
                      <a:lnTo>
                        <a:pt x="780182" y="168517"/>
                      </a:lnTo>
                      <a:cubicBezTo>
                        <a:pt x="780182" y="168517"/>
                        <a:pt x="780182" y="168517"/>
                        <a:pt x="780182" y="168517"/>
                      </a:cubicBezTo>
                      <a:lnTo>
                        <a:pt x="686837" y="89460"/>
                      </a:lnTo>
                      <a:cubicBezTo>
                        <a:pt x="688742" y="66600"/>
                        <a:pt x="680170" y="44692"/>
                        <a:pt x="663977" y="30405"/>
                      </a:cubicBezTo>
                      <a:lnTo>
                        <a:pt x="645880" y="15165"/>
                      </a:lnTo>
                      <a:cubicBezTo>
                        <a:pt x="614447" y="-10553"/>
                        <a:pt x="564917" y="-2933"/>
                        <a:pt x="535390" y="33262"/>
                      </a:cubicBezTo>
                      <a:cubicBezTo>
                        <a:pt x="521102" y="50407"/>
                        <a:pt x="513482" y="70410"/>
                        <a:pt x="513482" y="91365"/>
                      </a:cubicBezTo>
                      <a:cubicBezTo>
                        <a:pt x="513482" y="113272"/>
                        <a:pt x="522055" y="132322"/>
                        <a:pt x="537295" y="145657"/>
                      </a:cubicBezTo>
                      <a:lnTo>
                        <a:pt x="555392" y="160897"/>
                      </a:lnTo>
                      <a:cubicBezTo>
                        <a:pt x="567775" y="171375"/>
                        <a:pt x="583015" y="176137"/>
                        <a:pt x="599207" y="176137"/>
                      </a:cubicBezTo>
                      <a:cubicBezTo>
                        <a:pt x="604922" y="176137"/>
                        <a:pt x="611590" y="175185"/>
                        <a:pt x="618257" y="173280"/>
                      </a:cubicBezTo>
                      <a:lnTo>
                        <a:pt x="711602" y="251385"/>
                      </a:lnTo>
                      <a:cubicBezTo>
                        <a:pt x="713507" y="253290"/>
                        <a:pt x="715412" y="254242"/>
                        <a:pt x="717317" y="255195"/>
                      </a:cubicBezTo>
                      <a:cubicBezTo>
                        <a:pt x="724937" y="259957"/>
                        <a:pt x="733510" y="262815"/>
                        <a:pt x="743035" y="262815"/>
                      </a:cubicBezTo>
                      <a:cubicBezTo>
                        <a:pt x="745892" y="262815"/>
                        <a:pt x="747797" y="262815"/>
                        <a:pt x="750655" y="261862"/>
                      </a:cubicBezTo>
                      <a:cubicBezTo>
                        <a:pt x="751607" y="261862"/>
                        <a:pt x="751607" y="261862"/>
                        <a:pt x="752560" y="260910"/>
                      </a:cubicBezTo>
                      <a:cubicBezTo>
                        <a:pt x="742082" y="279007"/>
                        <a:pt x="742082" y="294247"/>
                        <a:pt x="744940" y="305677"/>
                      </a:cubicBezTo>
                      <a:cubicBezTo>
                        <a:pt x="747797" y="319965"/>
                        <a:pt x="755417" y="330442"/>
                        <a:pt x="764942" y="339015"/>
                      </a:cubicBezTo>
                      <a:cubicBezTo>
                        <a:pt x="767800" y="361875"/>
                        <a:pt x="766847" y="389497"/>
                        <a:pt x="765895" y="409500"/>
                      </a:cubicBezTo>
                      <a:cubicBezTo>
                        <a:pt x="721127" y="383782"/>
                        <a:pt x="685885" y="369495"/>
                        <a:pt x="682075" y="368542"/>
                      </a:cubicBezTo>
                      <a:lnTo>
                        <a:pt x="647785" y="352350"/>
                      </a:lnTo>
                      <a:cubicBezTo>
                        <a:pt x="645880" y="351397"/>
                        <a:pt x="643022" y="350445"/>
                        <a:pt x="641117" y="350445"/>
                      </a:cubicBezTo>
                      <a:lnTo>
                        <a:pt x="607780" y="348540"/>
                      </a:lnTo>
                      <a:cubicBezTo>
                        <a:pt x="605875" y="348540"/>
                        <a:pt x="604922" y="348540"/>
                        <a:pt x="603017" y="348540"/>
                      </a:cubicBezTo>
                      <a:lnTo>
                        <a:pt x="512530" y="364732"/>
                      </a:lnTo>
                      <a:cubicBezTo>
                        <a:pt x="510625" y="364732"/>
                        <a:pt x="508720" y="365685"/>
                        <a:pt x="506815" y="366637"/>
                      </a:cubicBezTo>
                      <a:cubicBezTo>
                        <a:pt x="505862" y="366637"/>
                        <a:pt x="414422" y="414262"/>
                        <a:pt x="332507" y="468555"/>
                      </a:cubicBezTo>
                      <a:cubicBezTo>
                        <a:pt x="243925" y="527610"/>
                        <a:pt x="169630" y="590475"/>
                        <a:pt x="130577" y="640005"/>
                      </a:cubicBezTo>
                      <a:cubicBezTo>
                        <a:pt x="127720" y="643815"/>
                        <a:pt x="123910" y="648577"/>
                        <a:pt x="121052" y="652387"/>
                      </a:cubicBezTo>
                      <a:lnTo>
                        <a:pt x="119147" y="655245"/>
                      </a:lnTo>
                      <a:cubicBezTo>
                        <a:pt x="113432" y="662865"/>
                        <a:pt x="107717" y="671437"/>
                        <a:pt x="102002" y="680010"/>
                      </a:cubicBezTo>
                      <a:cubicBezTo>
                        <a:pt x="92477" y="678105"/>
                        <a:pt x="82952" y="678105"/>
                        <a:pt x="73427" y="680010"/>
                      </a:cubicBezTo>
                      <a:cubicBezTo>
                        <a:pt x="58187" y="682867"/>
                        <a:pt x="45805" y="688582"/>
                        <a:pt x="35327" y="697155"/>
                      </a:cubicBezTo>
                      <a:cubicBezTo>
                        <a:pt x="27707" y="702870"/>
                        <a:pt x="25802" y="704775"/>
                        <a:pt x="22945" y="707632"/>
                      </a:cubicBezTo>
                      <a:close/>
                      <a:moveTo>
                        <a:pt x="105812" y="808597"/>
                      </a:moveTo>
                      <a:cubicBezTo>
                        <a:pt x="102002" y="810502"/>
                        <a:pt x="97240" y="810502"/>
                        <a:pt x="91525" y="811455"/>
                      </a:cubicBezTo>
                      <a:cubicBezTo>
                        <a:pt x="86762" y="811455"/>
                        <a:pt x="80095" y="810502"/>
                        <a:pt x="73427" y="806692"/>
                      </a:cubicBezTo>
                      <a:cubicBezTo>
                        <a:pt x="76285" y="806692"/>
                        <a:pt x="79142" y="805740"/>
                        <a:pt x="82000" y="804787"/>
                      </a:cubicBezTo>
                      <a:cubicBezTo>
                        <a:pt x="91525" y="799072"/>
                        <a:pt x="94382" y="787642"/>
                        <a:pt x="88667" y="779070"/>
                      </a:cubicBezTo>
                      <a:cubicBezTo>
                        <a:pt x="86762" y="775260"/>
                        <a:pt x="85810" y="768592"/>
                        <a:pt x="90572" y="761925"/>
                      </a:cubicBezTo>
                      <a:cubicBezTo>
                        <a:pt x="93430" y="758115"/>
                        <a:pt x="97240" y="755257"/>
                        <a:pt x="101050" y="754305"/>
                      </a:cubicBezTo>
                      <a:cubicBezTo>
                        <a:pt x="102955" y="753352"/>
                        <a:pt x="106765" y="753352"/>
                        <a:pt x="109622" y="755257"/>
                      </a:cubicBezTo>
                      <a:cubicBezTo>
                        <a:pt x="115337" y="759067"/>
                        <a:pt x="115337" y="768592"/>
                        <a:pt x="107717" y="778117"/>
                      </a:cubicBezTo>
                      <a:cubicBezTo>
                        <a:pt x="100097" y="785737"/>
                        <a:pt x="100097" y="797167"/>
                        <a:pt x="107717" y="804787"/>
                      </a:cubicBezTo>
                      <a:cubicBezTo>
                        <a:pt x="108670" y="805740"/>
                        <a:pt x="110575" y="806692"/>
                        <a:pt x="112480" y="807645"/>
                      </a:cubicBezTo>
                      <a:cubicBezTo>
                        <a:pt x="110575" y="807645"/>
                        <a:pt x="108670" y="807645"/>
                        <a:pt x="105812" y="808597"/>
                      </a:cubicBezTo>
                      <a:close/>
                      <a:moveTo>
                        <a:pt x="271547" y="967665"/>
                      </a:moveTo>
                      <a:lnTo>
                        <a:pt x="244877" y="945757"/>
                      </a:lnTo>
                      <a:cubicBezTo>
                        <a:pt x="235352" y="933375"/>
                        <a:pt x="236305" y="915277"/>
                        <a:pt x="246782" y="900990"/>
                      </a:cubicBezTo>
                      <a:cubicBezTo>
                        <a:pt x="241067" y="916230"/>
                        <a:pt x="242020" y="932422"/>
                        <a:pt x="249640" y="945757"/>
                      </a:cubicBezTo>
                      <a:cubicBezTo>
                        <a:pt x="255355" y="955282"/>
                        <a:pt x="266785" y="958140"/>
                        <a:pt x="275357" y="952425"/>
                      </a:cubicBezTo>
                      <a:cubicBezTo>
                        <a:pt x="284882" y="946710"/>
                        <a:pt x="287740" y="935280"/>
                        <a:pt x="282025" y="926707"/>
                      </a:cubicBezTo>
                      <a:cubicBezTo>
                        <a:pt x="280120" y="922897"/>
                        <a:pt x="279167" y="916230"/>
                        <a:pt x="283930" y="909562"/>
                      </a:cubicBezTo>
                      <a:cubicBezTo>
                        <a:pt x="286787" y="905752"/>
                        <a:pt x="290597" y="902895"/>
                        <a:pt x="294407" y="901942"/>
                      </a:cubicBezTo>
                      <a:cubicBezTo>
                        <a:pt x="296312" y="900990"/>
                        <a:pt x="300122" y="900990"/>
                        <a:pt x="302980" y="902895"/>
                      </a:cubicBezTo>
                      <a:cubicBezTo>
                        <a:pt x="305837" y="904800"/>
                        <a:pt x="306790" y="908610"/>
                        <a:pt x="306790" y="910515"/>
                      </a:cubicBezTo>
                      <a:cubicBezTo>
                        <a:pt x="306790" y="914325"/>
                        <a:pt x="305837" y="919087"/>
                        <a:pt x="302980" y="922897"/>
                      </a:cubicBezTo>
                      <a:cubicBezTo>
                        <a:pt x="302980" y="922897"/>
                        <a:pt x="300122" y="925755"/>
                        <a:pt x="300122" y="925755"/>
                      </a:cubicBezTo>
                      <a:cubicBezTo>
                        <a:pt x="292502" y="933375"/>
                        <a:pt x="292502" y="944805"/>
                        <a:pt x="300122" y="952425"/>
                      </a:cubicBezTo>
                      <a:cubicBezTo>
                        <a:pt x="303932" y="956235"/>
                        <a:pt x="308695" y="958140"/>
                        <a:pt x="313457" y="958140"/>
                      </a:cubicBezTo>
                      <a:cubicBezTo>
                        <a:pt x="314410" y="958140"/>
                        <a:pt x="314410" y="958140"/>
                        <a:pt x="315362" y="958140"/>
                      </a:cubicBezTo>
                      <a:cubicBezTo>
                        <a:pt x="314410" y="959092"/>
                        <a:pt x="314410" y="959092"/>
                        <a:pt x="313457" y="960045"/>
                      </a:cubicBezTo>
                      <a:cubicBezTo>
                        <a:pt x="302027" y="972427"/>
                        <a:pt x="282977" y="974332"/>
                        <a:pt x="271547" y="967665"/>
                      </a:cubicBezTo>
                      <a:close/>
                      <a:moveTo>
                        <a:pt x="381085" y="1056247"/>
                      </a:moveTo>
                      <a:lnTo>
                        <a:pt x="370607" y="1048627"/>
                      </a:lnTo>
                      <a:cubicBezTo>
                        <a:pt x="368702" y="1046722"/>
                        <a:pt x="367750" y="1045770"/>
                        <a:pt x="364892" y="1043865"/>
                      </a:cubicBezTo>
                      <a:lnTo>
                        <a:pt x="354415" y="1035292"/>
                      </a:lnTo>
                      <a:cubicBezTo>
                        <a:pt x="344890" y="1024815"/>
                        <a:pt x="345842" y="1007670"/>
                        <a:pt x="354415" y="994335"/>
                      </a:cubicBezTo>
                      <a:cubicBezTo>
                        <a:pt x="349652" y="1008622"/>
                        <a:pt x="350605" y="1023862"/>
                        <a:pt x="358225" y="1036245"/>
                      </a:cubicBezTo>
                      <a:cubicBezTo>
                        <a:pt x="362987" y="1045770"/>
                        <a:pt x="375370" y="1048627"/>
                        <a:pt x="383942" y="1042912"/>
                      </a:cubicBezTo>
                      <a:cubicBezTo>
                        <a:pt x="393467" y="1037197"/>
                        <a:pt x="396325" y="1025767"/>
                        <a:pt x="390610" y="1017195"/>
                      </a:cubicBezTo>
                      <a:cubicBezTo>
                        <a:pt x="388705" y="1013385"/>
                        <a:pt x="387752" y="1006717"/>
                        <a:pt x="392515" y="1000050"/>
                      </a:cubicBezTo>
                      <a:cubicBezTo>
                        <a:pt x="395372" y="996240"/>
                        <a:pt x="399182" y="993382"/>
                        <a:pt x="402992" y="992430"/>
                      </a:cubicBezTo>
                      <a:cubicBezTo>
                        <a:pt x="404897" y="991477"/>
                        <a:pt x="408707" y="991477"/>
                        <a:pt x="411565" y="993382"/>
                      </a:cubicBezTo>
                      <a:cubicBezTo>
                        <a:pt x="414422" y="995287"/>
                        <a:pt x="415375" y="999097"/>
                        <a:pt x="415375" y="1001002"/>
                      </a:cubicBezTo>
                      <a:cubicBezTo>
                        <a:pt x="415375" y="1004812"/>
                        <a:pt x="414422" y="1009575"/>
                        <a:pt x="411565" y="1013385"/>
                      </a:cubicBezTo>
                      <a:cubicBezTo>
                        <a:pt x="410612" y="1014337"/>
                        <a:pt x="409660" y="1015290"/>
                        <a:pt x="408707" y="1016242"/>
                      </a:cubicBezTo>
                      <a:cubicBezTo>
                        <a:pt x="401087" y="1023862"/>
                        <a:pt x="401087" y="1035292"/>
                        <a:pt x="408707" y="1042912"/>
                      </a:cubicBezTo>
                      <a:cubicBezTo>
                        <a:pt x="412517" y="1046722"/>
                        <a:pt x="417280" y="1048627"/>
                        <a:pt x="421090" y="1048627"/>
                      </a:cubicBezTo>
                      <a:cubicBezTo>
                        <a:pt x="410612" y="1060057"/>
                        <a:pt x="392515" y="1061962"/>
                        <a:pt x="381085" y="1056247"/>
                      </a:cubicBezTo>
                      <a:close/>
                      <a:moveTo>
                        <a:pt x="1161182" y="782880"/>
                      </a:moveTo>
                      <a:cubicBezTo>
                        <a:pt x="1159277" y="781927"/>
                        <a:pt x="1156420" y="780975"/>
                        <a:pt x="1153562" y="777165"/>
                      </a:cubicBezTo>
                      <a:cubicBezTo>
                        <a:pt x="1139275" y="752400"/>
                        <a:pt x="1128797" y="733350"/>
                        <a:pt x="1119272" y="715252"/>
                      </a:cubicBezTo>
                      <a:cubicBezTo>
                        <a:pt x="1095460" y="669532"/>
                        <a:pt x="1075457" y="629527"/>
                        <a:pt x="998305" y="537135"/>
                      </a:cubicBezTo>
                      <a:cubicBezTo>
                        <a:pt x="960205" y="491415"/>
                        <a:pt x="868765" y="455220"/>
                        <a:pt x="818282" y="437122"/>
                      </a:cubicBezTo>
                      <a:lnTo>
                        <a:pt x="864955" y="401880"/>
                      </a:lnTo>
                      <a:cubicBezTo>
                        <a:pt x="926867" y="439980"/>
                        <a:pt x="999257" y="494272"/>
                        <a:pt x="1043072" y="559042"/>
                      </a:cubicBezTo>
                      <a:cubicBezTo>
                        <a:pt x="1068790" y="598095"/>
                        <a:pt x="1099270" y="619050"/>
                        <a:pt x="1111652" y="626670"/>
                      </a:cubicBezTo>
                      <a:cubicBezTo>
                        <a:pt x="1122130" y="633337"/>
                        <a:pt x="1137370" y="638100"/>
                        <a:pt x="1154515" y="638100"/>
                      </a:cubicBezTo>
                      <a:cubicBezTo>
                        <a:pt x="1154515" y="638100"/>
                        <a:pt x="1155467" y="638100"/>
                        <a:pt x="1155467" y="638100"/>
                      </a:cubicBezTo>
                      <a:cubicBezTo>
                        <a:pt x="1161182" y="640005"/>
                        <a:pt x="1168802" y="649530"/>
                        <a:pt x="1174517" y="666675"/>
                      </a:cubicBezTo>
                      <a:cubicBezTo>
                        <a:pt x="1182137" y="689535"/>
                        <a:pt x="1189757" y="719062"/>
                        <a:pt x="1186900" y="776212"/>
                      </a:cubicBezTo>
                      <a:cubicBezTo>
                        <a:pt x="1178327" y="780975"/>
                        <a:pt x="1168802" y="784785"/>
                        <a:pt x="1161182" y="782880"/>
                      </a:cubicBezTo>
                      <a:close/>
                      <a:moveTo>
                        <a:pt x="799232" y="403785"/>
                      </a:moveTo>
                      <a:cubicBezTo>
                        <a:pt x="799232" y="391402"/>
                        <a:pt x="800185" y="378067"/>
                        <a:pt x="799232" y="364732"/>
                      </a:cubicBezTo>
                      <a:cubicBezTo>
                        <a:pt x="808757" y="369495"/>
                        <a:pt x="818282" y="375210"/>
                        <a:pt x="829712" y="380925"/>
                      </a:cubicBezTo>
                      <a:lnTo>
                        <a:pt x="799232" y="403785"/>
                      </a:lnTo>
                      <a:close/>
                      <a:moveTo>
                        <a:pt x="1225000" y="750495"/>
                      </a:moveTo>
                      <a:cubicBezTo>
                        <a:pt x="1224047" y="714300"/>
                        <a:pt x="1219285" y="683820"/>
                        <a:pt x="1209760" y="656197"/>
                      </a:cubicBezTo>
                      <a:cubicBezTo>
                        <a:pt x="1206902" y="647625"/>
                        <a:pt x="1202140" y="638100"/>
                        <a:pt x="1196425" y="629527"/>
                      </a:cubicBezTo>
                      <a:cubicBezTo>
                        <a:pt x="1205950" y="624765"/>
                        <a:pt x="1215475" y="619050"/>
                        <a:pt x="1225000" y="611430"/>
                      </a:cubicBezTo>
                      <a:cubicBezTo>
                        <a:pt x="1236430" y="601905"/>
                        <a:pt x="1254527" y="588570"/>
                        <a:pt x="1274530" y="575235"/>
                      </a:cubicBezTo>
                      <a:cubicBezTo>
                        <a:pt x="1295485" y="560947"/>
                        <a:pt x="1315487" y="546660"/>
                        <a:pt x="1332632" y="533325"/>
                      </a:cubicBezTo>
                      <a:lnTo>
                        <a:pt x="1328822" y="630480"/>
                      </a:lnTo>
                      <a:cubicBezTo>
                        <a:pt x="1327870" y="621907"/>
                        <a:pt x="1325965" y="613335"/>
                        <a:pt x="1320250" y="606667"/>
                      </a:cubicBezTo>
                      <a:cubicBezTo>
                        <a:pt x="1311677" y="595237"/>
                        <a:pt x="1298342" y="588570"/>
                        <a:pt x="1283102" y="587617"/>
                      </a:cubicBezTo>
                      <a:cubicBezTo>
                        <a:pt x="1268815" y="586665"/>
                        <a:pt x="1255480" y="591427"/>
                        <a:pt x="1243097" y="600000"/>
                      </a:cubicBezTo>
                      <a:cubicBezTo>
                        <a:pt x="1231667" y="608572"/>
                        <a:pt x="1223095" y="620955"/>
                        <a:pt x="1219285" y="634290"/>
                      </a:cubicBezTo>
                      <a:cubicBezTo>
                        <a:pt x="1215475" y="648577"/>
                        <a:pt x="1218332" y="663817"/>
                        <a:pt x="1225952" y="675247"/>
                      </a:cubicBezTo>
                      <a:cubicBezTo>
                        <a:pt x="1234525" y="686677"/>
                        <a:pt x="1247860" y="693345"/>
                        <a:pt x="1263100" y="694297"/>
                      </a:cubicBezTo>
                      <a:cubicBezTo>
                        <a:pt x="1264052" y="694297"/>
                        <a:pt x="1265005" y="694297"/>
                        <a:pt x="1265957" y="694297"/>
                      </a:cubicBezTo>
                      <a:cubicBezTo>
                        <a:pt x="1279292" y="694297"/>
                        <a:pt x="1291675" y="689535"/>
                        <a:pt x="1303105" y="681915"/>
                      </a:cubicBezTo>
                      <a:cubicBezTo>
                        <a:pt x="1314535" y="673342"/>
                        <a:pt x="1323107" y="660960"/>
                        <a:pt x="1326917" y="647625"/>
                      </a:cubicBezTo>
                      <a:cubicBezTo>
                        <a:pt x="1327870" y="645720"/>
                        <a:pt x="1327870" y="643815"/>
                        <a:pt x="1327870" y="641910"/>
                      </a:cubicBezTo>
                      <a:lnTo>
                        <a:pt x="1326917" y="672390"/>
                      </a:lnTo>
                      <a:lnTo>
                        <a:pt x="1225000" y="750495"/>
                      </a:lnTo>
                      <a:close/>
                      <a:moveTo>
                        <a:pt x="1291675" y="636195"/>
                      </a:moveTo>
                      <a:cubicBezTo>
                        <a:pt x="1290722" y="640957"/>
                        <a:pt x="1286912" y="645720"/>
                        <a:pt x="1282150" y="649530"/>
                      </a:cubicBezTo>
                      <a:cubicBezTo>
                        <a:pt x="1277387" y="653340"/>
                        <a:pt x="1271672" y="655245"/>
                        <a:pt x="1266910" y="655245"/>
                      </a:cubicBezTo>
                      <a:cubicBezTo>
                        <a:pt x="1265005" y="655245"/>
                        <a:pt x="1261195" y="654292"/>
                        <a:pt x="1259290" y="651435"/>
                      </a:cubicBezTo>
                      <a:cubicBezTo>
                        <a:pt x="1257385" y="648577"/>
                        <a:pt x="1258337" y="644767"/>
                        <a:pt x="1258337" y="642862"/>
                      </a:cubicBezTo>
                      <a:cubicBezTo>
                        <a:pt x="1259290" y="638100"/>
                        <a:pt x="1263100" y="633337"/>
                        <a:pt x="1267862" y="629527"/>
                      </a:cubicBezTo>
                      <a:cubicBezTo>
                        <a:pt x="1272625" y="625717"/>
                        <a:pt x="1277387" y="623812"/>
                        <a:pt x="1283102" y="623812"/>
                      </a:cubicBezTo>
                      <a:cubicBezTo>
                        <a:pt x="1283102" y="623812"/>
                        <a:pt x="1284055" y="623812"/>
                        <a:pt x="1284055" y="623812"/>
                      </a:cubicBezTo>
                      <a:cubicBezTo>
                        <a:pt x="1285960" y="623812"/>
                        <a:pt x="1289770" y="624765"/>
                        <a:pt x="1291675" y="627622"/>
                      </a:cubicBezTo>
                      <a:cubicBezTo>
                        <a:pt x="1292627" y="630480"/>
                        <a:pt x="1292627" y="634290"/>
                        <a:pt x="1291675" y="636195"/>
                      </a:cubicBezTo>
                      <a:close/>
                      <a:moveTo>
                        <a:pt x="915437" y="169470"/>
                      </a:moveTo>
                      <a:cubicBezTo>
                        <a:pt x="925915" y="162802"/>
                        <a:pt x="937345" y="159945"/>
                        <a:pt x="950680" y="159945"/>
                      </a:cubicBezTo>
                      <a:cubicBezTo>
                        <a:pt x="1009735" y="159945"/>
                        <a:pt x="1091650" y="219952"/>
                        <a:pt x="1149752" y="261862"/>
                      </a:cubicBezTo>
                      <a:cubicBezTo>
                        <a:pt x="1202140" y="299962"/>
                        <a:pt x="1265005" y="362827"/>
                        <a:pt x="1301200" y="405690"/>
                      </a:cubicBezTo>
                      <a:cubicBezTo>
                        <a:pt x="1337395" y="448552"/>
                        <a:pt x="1338347" y="475222"/>
                        <a:pt x="1333585" y="480937"/>
                      </a:cubicBezTo>
                      <a:cubicBezTo>
                        <a:pt x="1321202" y="496177"/>
                        <a:pt x="1284055" y="521895"/>
                        <a:pt x="1253575" y="542850"/>
                      </a:cubicBezTo>
                      <a:cubicBezTo>
                        <a:pt x="1233572" y="557137"/>
                        <a:pt x="1213570" y="570472"/>
                        <a:pt x="1201187" y="580950"/>
                      </a:cubicBezTo>
                      <a:cubicBezTo>
                        <a:pt x="1163087" y="613335"/>
                        <a:pt x="1135465" y="597142"/>
                        <a:pt x="1131655" y="595237"/>
                      </a:cubicBezTo>
                      <a:cubicBezTo>
                        <a:pt x="1124035" y="590475"/>
                        <a:pt x="1097365" y="572377"/>
                        <a:pt x="1074505" y="539040"/>
                      </a:cubicBezTo>
                      <a:cubicBezTo>
                        <a:pt x="1024975" y="464745"/>
                        <a:pt x="942107" y="404737"/>
                        <a:pt x="875432" y="364732"/>
                      </a:cubicBezTo>
                      <a:cubicBezTo>
                        <a:pt x="874480" y="363780"/>
                        <a:pt x="873527" y="362827"/>
                        <a:pt x="871622" y="362827"/>
                      </a:cubicBezTo>
                      <a:cubicBezTo>
                        <a:pt x="842095" y="344730"/>
                        <a:pt x="814472" y="330442"/>
                        <a:pt x="796375" y="321870"/>
                      </a:cubicBezTo>
                      <a:cubicBezTo>
                        <a:pt x="794470" y="320917"/>
                        <a:pt x="791612" y="319965"/>
                        <a:pt x="789707" y="318060"/>
                      </a:cubicBezTo>
                      <a:cubicBezTo>
                        <a:pt x="789707" y="318060"/>
                        <a:pt x="789707" y="318060"/>
                        <a:pt x="789707" y="318060"/>
                      </a:cubicBezTo>
                      <a:cubicBezTo>
                        <a:pt x="783992" y="314250"/>
                        <a:pt x="779230" y="308535"/>
                        <a:pt x="778277" y="301867"/>
                      </a:cubicBezTo>
                      <a:cubicBezTo>
                        <a:pt x="775420" y="290437"/>
                        <a:pt x="783992" y="279960"/>
                        <a:pt x="790660" y="272340"/>
                      </a:cubicBezTo>
                      <a:cubicBezTo>
                        <a:pt x="827807" y="231382"/>
                        <a:pt x="886862" y="188520"/>
                        <a:pt x="915437" y="169470"/>
                      </a:cubicBezTo>
                      <a:close/>
                      <a:moveTo>
                        <a:pt x="547772" y="93270"/>
                      </a:moveTo>
                      <a:cubicBezTo>
                        <a:pt x="547772" y="81840"/>
                        <a:pt x="552535" y="69457"/>
                        <a:pt x="561107" y="58980"/>
                      </a:cubicBezTo>
                      <a:cubicBezTo>
                        <a:pt x="577300" y="39930"/>
                        <a:pt x="603970" y="33262"/>
                        <a:pt x="618257" y="45645"/>
                      </a:cubicBezTo>
                      <a:lnTo>
                        <a:pt x="629687" y="55170"/>
                      </a:lnTo>
                      <a:cubicBezTo>
                        <a:pt x="624925" y="54217"/>
                        <a:pt x="620162" y="54217"/>
                        <a:pt x="615400" y="55170"/>
                      </a:cubicBezTo>
                      <a:cubicBezTo>
                        <a:pt x="602065" y="57075"/>
                        <a:pt x="589682" y="64695"/>
                        <a:pt x="580157" y="75172"/>
                      </a:cubicBezTo>
                      <a:cubicBezTo>
                        <a:pt x="566822" y="90412"/>
                        <a:pt x="563965" y="110415"/>
                        <a:pt x="569680" y="127560"/>
                      </a:cubicBezTo>
                      <a:lnTo>
                        <a:pt x="557297" y="117082"/>
                      </a:lnTo>
                      <a:cubicBezTo>
                        <a:pt x="551582" y="112320"/>
                        <a:pt x="547772" y="102795"/>
                        <a:pt x="547772" y="93270"/>
                      </a:cubicBezTo>
                      <a:close/>
                      <a:moveTo>
                        <a:pt x="630640" y="138990"/>
                      </a:moveTo>
                      <a:cubicBezTo>
                        <a:pt x="630640" y="138990"/>
                        <a:pt x="630640" y="138990"/>
                        <a:pt x="630640" y="138990"/>
                      </a:cubicBezTo>
                      <a:lnTo>
                        <a:pt x="608732" y="119940"/>
                      </a:lnTo>
                      <a:cubicBezTo>
                        <a:pt x="603970" y="115177"/>
                        <a:pt x="603970" y="105652"/>
                        <a:pt x="609685" y="98985"/>
                      </a:cubicBezTo>
                      <a:cubicBezTo>
                        <a:pt x="612542" y="95175"/>
                        <a:pt x="617305" y="92317"/>
                        <a:pt x="621115" y="92317"/>
                      </a:cubicBezTo>
                      <a:cubicBezTo>
                        <a:pt x="623972" y="92317"/>
                        <a:pt x="626830" y="92317"/>
                        <a:pt x="629687" y="94222"/>
                      </a:cubicBezTo>
                      <a:lnTo>
                        <a:pt x="651595" y="113272"/>
                      </a:lnTo>
                      <a:cubicBezTo>
                        <a:pt x="651595" y="113272"/>
                        <a:pt x="651595" y="113272"/>
                        <a:pt x="651595" y="113272"/>
                      </a:cubicBezTo>
                      <a:lnTo>
                        <a:pt x="716365" y="167565"/>
                      </a:lnTo>
                      <a:cubicBezTo>
                        <a:pt x="711602" y="170422"/>
                        <a:pt x="707792" y="174232"/>
                        <a:pt x="703982" y="178995"/>
                      </a:cubicBezTo>
                      <a:cubicBezTo>
                        <a:pt x="700172" y="183757"/>
                        <a:pt x="697315" y="188520"/>
                        <a:pt x="695410" y="193282"/>
                      </a:cubicBezTo>
                      <a:lnTo>
                        <a:pt x="630640" y="138990"/>
                      </a:lnTo>
                      <a:close/>
                      <a:moveTo>
                        <a:pt x="741130" y="226620"/>
                      </a:moveTo>
                      <a:cubicBezTo>
                        <a:pt x="738272" y="226620"/>
                        <a:pt x="735415" y="226620"/>
                        <a:pt x="732557" y="224715"/>
                      </a:cubicBezTo>
                      <a:cubicBezTo>
                        <a:pt x="727795" y="219952"/>
                        <a:pt x="727795" y="210427"/>
                        <a:pt x="733510" y="203760"/>
                      </a:cubicBezTo>
                      <a:cubicBezTo>
                        <a:pt x="739225" y="197092"/>
                        <a:pt x="748750" y="194235"/>
                        <a:pt x="753512" y="198997"/>
                      </a:cubicBezTo>
                      <a:cubicBezTo>
                        <a:pt x="753512" y="198997"/>
                        <a:pt x="753512" y="198997"/>
                        <a:pt x="753512" y="198997"/>
                      </a:cubicBezTo>
                      <a:cubicBezTo>
                        <a:pt x="758275" y="203760"/>
                        <a:pt x="758275" y="213285"/>
                        <a:pt x="752560" y="219952"/>
                      </a:cubicBezTo>
                      <a:cubicBezTo>
                        <a:pt x="749702" y="222810"/>
                        <a:pt x="744940" y="225667"/>
                        <a:pt x="741130" y="226620"/>
                      </a:cubicBezTo>
                      <a:close/>
                      <a:moveTo>
                        <a:pt x="144865" y="680962"/>
                      </a:moveTo>
                      <a:lnTo>
                        <a:pt x="146770" y="678105"/>
                      </a:lnTo>
                      <a:cubicBezTo>
                        <a:pt x="149627" y="674295"/>
                        <a:pt x="151532" y="670485"/>
                        <a:pt x="154390" y="666675"/>
                      </a:cubicBezTo>
                      <a:cubicBezTo>
                        <a:pt x="190585" y="620955"/>
                        <a:pt x="262975" y="559042"/>
                        <a:pt x="347747" y="502845"/>
                      </a:cubicBezTo>
                      <a:cubicBezTo>
                        <a:pt x="420137" y="454267"/>
                        <a:pt x="501100" y="412357"/>
                        <a:pt x="515387" y="404737"/>
                      </a:cubicBezTo>
                      <a:lnTo>
                        <a:pt x="601112" y="389497"/>
                      </a:lnTo>
                      <a:lnTo>
                        <a:pt x="628735" y="391402"/>
                      </a:lnTo>
                      <a:lnTo>
                        <a:pt x="644927" y="399022"/>
                      </a:lnTo>
                      <a:lnTo>
                        <a:pt x="301075" y="672390"/>
                      </a:lnTo>
                      <a:cubicBezTo>
                        <a:pt x="292502" y="679057"/>
                        <a:pt x="291550" y="690487"/>
                        <a:pt x="298217" y="699060"/>
                      </a:cubicBezTo>
                      <a:cubicBezTo>
                        <a:pt x="302027" y="703822"/>
                        <a:pt x="307742" y="706680"/>
                        <a:pt x="313457" y="706680"/>
                      </a:cubicBezTo>
                      <a:cubicBezTo>
                        <a:pt x="317267" y="706680"/>
                        <a:pt x="322030" y="705727"/>
                        <a:pt x="324887" y="702870"/>
                      </a:cubicBezTo>
                      <a:lnTo>
                        <a:pt x="684932" y="417120"/>
                      </a:lnTo>
                      <a:cubicBezTo>
                        <a:pt x="699220" y="423787"/>
                        <a:pt x="719222" y="434265"/>
                        <a:pt x="742082" y="446647"/>
                      </a:cubicBezTo>
                      <a:lnTo>
                        <a:pt x="390610" y="738112"/>
                      </a:lnTo>
                      <a:cubicBezTo>
                        <a:pt x="382037" y="744780"/>
                        <a:pt x="381085" y="757162"/>
                        <a:pt x="387752" y="764782"/>
                      </a:cubicBezTo>
                      <a:cubicBezTo>
                        <a:pt x="391562" y="769545"/>
                        <a:pt x="397277" y="771450"/>
                        <a:pt x="402040" y="771450"/>
                      </a:cubicBezTo>
                      <a:cubicBezTo>
                        <a:pt x="405850" y="771450"/>
                        <a:pt x="410612" y="769545"/>
                        <a:pt x="414422" y="766687"/>
                      </a:cubicBezTo>
                      <a:lnTo>
                        <a:pt x="776372" y="466650"/>
                      </a:lnTo>
                      <a:cubicBezTo>
                        <a:pt x="792565" y="476175"/>
                        <a:pt x="807805" y="487605"/>
                        <a:pt x="823997" y="499035"/>
                      </a:cubicBezTo>
                      <a:lnTo>
                        <a:pt x="480145" y="801930"/>
                      </a:lnTo>
                      <a:cubicBezTo>
                        <a:pt x="472525" y="808597"/>
                        <a:pt x="471572" y="820980"/>
                        <a:pt x="478240" y="828600"/>
                      </a:cubicBezTo>
                      <a:cubicBezTo>
                        <a:pt x="482050" y="833362"/>
                        <a:pt x="486812" y="835267"/>
                        <a:pt x="492527" y="835267"/>
                      </a:cubicBezTo>
                      <a:cubicBezTo>
                        <a:pt x="497290" y="835267"/>
                        <a:pt x="501100" y="833362"/>
                        <a:pt x="504910" y="830505"/>
                      </a:cubicBezTo>
                      <a:lnTo>
                        <a:pt x="853525" y="523800"/>
                      </a:lnTo>
                      <a:cubicBezTo>
                        <a:pt x="853525" y="523800"/>
                        <a:pt x="853525" y="523800"/>
                        <a:pt x="853525" y="523800"/>
                      </a:cubicBezTo>
                      <a:cubicBezTo>
                        <a:pt x="869717" y="538087"/>
                        <a:pt x="884005" y="553327"/>
                        <a:pt x="896387" y="568567"/>
                      </a:cubicBezTo>
                      <a:lnTo>
                        <a:pt x="547772" y="875272"/>
                      </a:lnTo>
                      <a:cubicBezTo>
                        <a:pt x="540152" y="881940"/>
                        <a:pt x="539200" y="894322"/>
                        <a:pt x="545867" y="901942"/>
                      </a:cubicBezTo>
                      <a:cubicBezTo>
                        <a:pt x="549677" y="905752"/>
                        <a:pt x="554440" y="908610"/>
                        <a:pt x="560155" y="908610"/>
                      </a:cubicBezTo>
                      <a:cubicBezTo>
                        <a:pt x="564917" y="908610"/>
                        <a:pt x="568727" y="906705"/>
                        <a:pt x="572537" y="903847"/>
                      </a:cubicBezTo>
                      <a:lnTo>
                        <a:pt x="917342" y="600952"/>
                      </a:lnTo>
                      <a:cubicBezTo>
                        <a:pt x="923057" y="611430"/>
                        <a:pt x="927820" y="620955"/>
                        <a:pt x="930677" y="632385"/>
                      </a:cubicBezTo>
                      <a:cubicBezTo>
                        <a:pt x="937345" y="656197"/>
                        <a:pt x="944012" y="668580"/>
                        <a:pt x="951632" y="675247"/>
                      </a:cubicBezTo>
                      <a:cubicBezTo>
                        <a:pt x="962110" y="688582"/>
                        <a:pt x="983065" y="709537"/>
                        <a:pt x="1004020" y="728587"/>
                      </a:cubicBezTo>
                      <a:cubicBezTo>
                        <a:pt x="1010687" y="735255"/>
                        <a:pt x="1018307" y="741922"/>
                        <a:pt x="1024022" y="747637"/>
                      </a:cubicBezTo>
                      <a:cubicBezTo>
                        <a:pt x="1019260" y="751447"/>
                        <a:pt x="1014497" y="755257"/>
                        <a:pt x="1010687" y="759067"/>
                      </a:cubicBezTo>
                      <a:cubicBezTo>
                        <a:pt x="954490" y="731445"/>
                        <a:pt x="880195" y="740970"/>
                        <a:pt x="820187" y="784785"/>
                      </a:cubicBezTo>
                      <a:cubicBezTo>
                        <a:pt x="781135" y="813360"/>
                        <a:pt x="753512" y="852412"/>
                        <a:pt x="742082" y="895275"/>
                      </a:cubicBezTo>
                      <a:cubicBezTo>
                        <a:pt x="731605" y="936232"/>
                        <a:pt x="736367" y="976237"/>
                        <a:pt x="756370" y="1007670"/>
                      </a:cubicBezTo>
                      <a:lnTo>
                        <a:pt x="734462" y="1019100"/>
                      </a:lnTo>
                      <a:cubicBezTo>
                        <a:pt x="665882" y="1057200"/>
                        <a:pt x="567775" y="1109587"/>
                        <a:pt x="567775" y="1109587"/>
                      </a:cubicBezTo>
                      <a:lnTo>
                        <a:pt x="563965" y="1111492"/>
                      </a:lnTo>
                      <a:cubicBezTo>
                        <a:pt x="560155" y="1113397"/>
                        <a:pt x="557297" y="1117207"/>
                        <a:pt x="555392" y="1121017"/>
                      </a:cubicBezTo>
                      <a:cubicBezTo>
                        <a:pt x="561107" y="1110540"/>
                        <a:pt x="564917" y="1099110"/>
                        <a:pt x="563012" y="1086727"/>
                      </a:cubicBezTo>
                      <a:cubicBezTo>
                        <a:pt x="561107" y="1072440"/>
                        <a:pt x="554440" y="1060057"/>
                        <a:pt x="543010" y="1052437"/>
                      </a:cubicBezTo>
                      <a:cubicBezTo>
                        <a:pt x="531580" y="1044817"/>
                        <a:pt x="517292" y="1041960"/>
                        <a:pt x="503957" y="1044817"/>
                      </a:cubicBezTo>
                      <a:cubicBezTo>
                        <a:pt x="490622" y="1047675"/>
                        <a:pt x="479192" y="1056247"/>
                        <a:pt x="470620" y="1067677"/>
                      </a:cubicBezTo>
                      <a:cubicBezTo>
                        <a:pt x="458237" y="1085775"/>
                        <a:pt x="456332" y="1108635"/>
                        <a:pt x="466810" y="1125780"/>
                      </a:cubicBezTo>
                      <a:cubicBezTo>
                        <a:pt x="471572" y="1135305"/>
                        <a:pt x="483955" y="1138162"/>
                        <a:pt x="492527" y="1132447"/>
                      </a:cubicBezTo>
                      <a:cubicBezTo>
                        <a:pt x="502052" y="1126732"/>
                        <a:pt x="504910" y="1115302"/>
                        <a:pt x="499195" y="1106730"/>
                      </a:cubicBezTo>
                      <a:cubicBezTo>
                        <a:pt x="497290" y="1102920"/>
                        <a:pt x="496337" y="1096252"/>
                        <a:pt x="501100" y="1089585"/>
                      </a:cubicBezTo>
                      <a:cubicBezTo>
                        <a:pt x="503957" y="1085775"/>
                        <a:pt x="507767" y="1082917"/>
                        <a:pt x="511577" y="1081965"/>
                      </a:cubicBezTo>
                      <a:cubicBezTo>
                        <a:pt x="513482" y="1081012"/>
                        <a:pt x="517292" y="1081012"/>
                        <a:pt x="520150" y="1082917"/>
                      </a:cubicBezTo>
                      <a:cubicBezTo>
                        <a:pt x="523007" y="1084822"/>
                        <a:pt x="523960" y="1088632"/>
                        <a:pt x="523960" y="1090537"/>
                      </a:cubicBezTo>
                      <a:cubicBezTo>
                        <a:pt x="523960" y="1094347"/>
                        <a:pt x="523007" y="1099110"/>
                        <a:pt x="520150" y="1102920"/>
                      </a:cubicBezTo>
                      <a:cubicBezTo>
                        <a:pt x="520150" y="1102920"/>
                        <a:pt x="517292" y="1105777"/>
                        <a:pt x="517292" y="1105777"/>
                      </a:cubicBezTo>
                      <a:cubicBezTo>
                        <a:pt x="509672" y="1113397"/>
                        <a:pt x="509672" y="1124827"/>
                        <a:pt x="517292" y="1132447"/>
                      </a:cubicBezTo>
                      <a:cubicBezTo>
                        <a:pt x="521102" y="1136257"/>
                        <a:pt x="525865" y="1138162"/>
                        <a:pt x="530627" y="1138162"/>
                      </a:cubicBezTo>
                      <a:cubicBezTo>
                        <a:pt x="535390" y="1138162"/>
                        <a:pt x="540152" y="1136257"/>
                        <a:pt x="543962" y="1132447"/>
                      </a:cubicBezTo>
                      <a:cubicBezTo>
                        <a:pt x="546820" y="1129590"/>
                        <a:pt x="548725" y="1127685"/>
                        <a:pt x="550630" y="1124827"/>
                      </a:cubicBezTo>
                      <a:cubicBezTo>
                        <a:pt x="550630" y="1124827"/>
                        <a:pt x="550630" y="1123875"/>
                        <a:pt x="551582" y="1123875"/>
                      </a:cubicBezTo>
                      <a:cubicBezTo>
                        <a:pt x="550630" y="1126732"/>
                        <a:pt x="548725" y="1129590"/>
                        <a:pt x="545867" y="1133400"/>
                      </a:cubicBezTo>
                      <a:cubicBezTo>
                        <a:pt x="543010" y="1137210"/>
                        <a:pt x="540152" y="1140067"/>
                        <a:pt x="537295" y="1142925"/>
                      </a:cubicBezTo>
                      <a:cubicBezTo>
                        <a:pt x="533485" y="1146735"/>
                        <a:pt x="528722" y="1148640"/>
                        <a:pt x="523960" y="1150545"/>
                      </a:cubicBezTo>
                      <a:cubicBezTo>
                        <a:pt x="519197" y="1152450"/>
                        <a:pt x="514435" y="1153402"/>
                        <a:pt x="510625" y="1153402"/>
                      </a:cubicBezTo>
                      <a:cubicBezTo>
                        <a:pt x="501100" y="1153402"/>
                        <a:pt x="493480" y="1151497"/>
                        <a:pt x="486812" y="1145782"/>
                      </a:cubicBezTo>
                      <a:lnTo>
                        <a:pt x="459190" y="1123875"/>
                      </a:lnTo>
                      <a:cubicBezTo>
                        <a:pt x="449665" y="1111492"/>
                        <a:pt x="450617" y="1093395"/>
                        <a:pt x="461095" y="1078155"/>
                      </a:cubicBezTo>
                      <a:cubicBezTo>
                        <a:pt x="467762" y="1069582"/>
                        <a:pt x="465857" y="1058152"/>
                        <a:pt x="458237" y="1051485"/>
                      </a:cubicBezTo>
                      <a:lnTo>
                        <a:pt x="449665" y="1044817"/>
                      </a:lnTo>
                      <a:cubicBezTo>
                        <a:pt x="447760" y="1042912"/>
                        <a:pt x="445855" y="1041007"/>
                        <a:pt x="442997" y="1040055"/>
                      </a:cubicBezTo>
                      <a:cubicBezTo>
                        <a:pt x="440140" y="1039102"/>
                        <a:pt x="437282" y="1039102"/>
                        <a:pt x="434425" y="1039102"/>
                      </a:cubicBezTo>
                      <a:cubicBezTo>
                        <a:pt x="435377" y="1037197"/>
                        <a:pt x="437282" y="1036245"/>
                        <a:pt x="438235" y="1034340"/>
                      </a:cubicBezTo>
                      <a:cubicBezTo>
                        <a:pt x="446807" y="1022910"/>
                        <a:pt x="449665" y="1008622"/>
                        <a:pt x="448712" y="995287"/>
                      </a:cubicBezTo>
                      <a:cubicBezTo>
                        <a:pt x="446807" y="981000"/>
                        <a:pt x="440140" y="968617"/>
                        <a:pt x="428710" y="960997"/>
                      </a:cubicBezTo>
                      <a:cubicBezTo>
                        <a:pt x="417280" y="953377"/>
                        <a:pt x="402992" y="950520"/>
                        <a:pt x="389657" y="953377"/>
                      </a:cubicBezTo>
                      <a:cubicBezTo>
                        <a:pt x="376322" y="956235"/>
                        <a:pt x="364892" y="964807"/>
                        <a:pt x="356320" y="976237"/>
                      </a:cubicBezTo>
                      <a:cubicBezTo>
                        <a:pt x="356320" y="977190"/>
                        <a:pt x="355367" y="977190"/>
                        <a:pt x="355367" y="978142"/>
                      </a:cubicBezTo>
                      <a:cubicBezTo>
                        <a:pt x="356320" y="971475"/>
                        <a:pt x="354415" y="964807"/>
                        <a:pt x="348700" y="960997"/>
                      </a:cubicBezTo>
                      <a:lnTo>
                        <a:pt x="339175" y="953377"/>
                      </a:lnTo>
                      <a:cubicBezTo>
                        <a:pt x="335365" y="949567"/>
                        <a:pt x="329650" y="948615"/>
                        <a:pt x="324887" y="949567"/>
                      </a:cubicBezTo>
                      <a:cubicBezTo>
                        <a:pt x="326792" y="947662"/>
                        <a:pt x="327745" y="946710"/>
                        <a:pt x="329650" y="944805"/>
                      </a:cubicBezTo>
                      <a:cubicBezTo>
                        <a:pt x="338222" y="933375"/>
                        <a:pt x="341080" y="919087"/>
                        <a:pt x="340127" y="905752"/>
                      </a:cubicBezTo>
                      <a:cubicBezTo>
                        <a:pt x="338222" y="891465"/>
                        <a:pt x="331555" y="879082"/>
                        <a:pt x="320125" y="871462"/>
                      </a:cubicBezTo>
                      <a:cubicBezTo>
                        <a:pt x="308695" y="863842"/>
                        <a:pt x="294407" y="860985"/>
                        <a:pt x="281072" y="863842"/>
                      </a:cubicBezTo>
                      <a:cubicBezTo>
                        <a:pt x="267737" y="866700"/>
                        <a:pt x="256307" y="875272"/>
                        <a:pt x="247735" y="886702"/>
                      </a:cubicBezTo>
                      <a:cubicBezTo>
                        <a:pt x="246782" y="887655"/>
                        <a:pt x="246782" y="888607"/>
                        <a:pt x="245830" y="889560"/>
                      </a:cubicBezTo>
                      <a:cubicBezTo>
                        <a:pt x="245830" y="887655"/>
                        <a:pt x="246782" y="885750"/>
                        <a:pt x="246782" y="883845"/>
                      </a:cubicBezTo>
                      <a:cubicBezTo>
                        <a:pt x="246782" y="879082"/>
                        <a:pt x="243925" y="874320"/>
                        <a:pt x="240115" y="870510"/>
                      </a:cubicBezTo>
                      <a:lnTo>
                        <a:pt x="232495" y="863842"/>
                      </a:lnTo>
                      <a:cubicBezTo>
                        <a:pt x="228685" y="860985"/>
                        <a:pt x="222970" y="859080"/>
                        <a:pt x="218207" y="860032"/>
                      </a:cubicBezTo>
                      <a:cubicBezTo>
                        <a:pt x="219160" y="859080"/>
                        <a:pt x="220112" y="858127"/>
                        <a:pt x="221065" y="856222"/>
                      </a:cubicBezTo>
                      <a:cubicBezTo>
                        <a:pt x="229637" y="844792"/>
                        <a:pt x="232495" y="830505"/>
                        <a:pt x="231542" y="817170"/>
                      </a:cubicBezTo>
                      <a:cubicBezTo>
                        <a:pt x="229637" y="802882"/>
                        <a:pt x="222970" y="790500"/>
                        <a:pt x="211540" y="782880"/>
                      </a:cubicBezTo>
                      <a:cubicBezTo>
                        <a:pt x="188680" y="766687"/>
                        <a:pt x="156295" y="773355"/>
                        <a:pt x="139150" y="798120"/>
                      </a:cubicBezTo>
                      <a:cubicBezTo>
                        <a:pt x="126767" y="816217"/>
                        <a:pt x="124862" y="839077"/>
                        <a:pt x="135340" y="856222"/>
                      </a:cubicBezTo>
                      <a:cubicBezTo>
                        <a:pt x="141055" y="865747"/>
                        <a:pt x="152485" y="868605"/>
                        <a:pt x="161057" y="862890"/>
                      </a:cubicBezTo>
                      <a:cubicBezTo>
                        <a:pt x="169630" y="857175"/>
                        <a:pt x="173440" y="845745"/>
                        <a:pt x="167725" y="837172"/>
                      </a:cubicBezTo>
                      <a:cubicBezTo>
                        <a:pt x="165820" y="833362"/>
                        <a:pt x="164867" y="826695"/>
                        <a:pt x="169630" y="820027"/>
                      </a:cubicBezTo>
                      <a:cubicBezTo>
                        <a:pt x="174392" y="813360"/>
                        <a:pt x="183917" y="810502"/>
                        <a:pt x="188680" y="813360"/>
                      </a:cubicBezTo>
                      <a:cubicBezTo>
                        <a:pt x="191537" y="815265"/>
                        <a:pt x="192490" y="819075"/>
                        <a:pt x="192490" y="820980"/>
                      </a:cubicBezTo>
                      <a:cubicBezTo>
                        <a:pt x="192490" y="824790"/>
                        <a:pt x="191537" y="829552"/>
                        <a:pt x="186775" y="836220"/>
                      </a:cubicBezTo>
                      <a:cubicBezTo>
                        <a:pt x="179155" y="843840"/>
                        <a:pt x="179155" y="855270"/>
                        <a:pt x="186775" y="862890"/>
                      </a:cubicBezTo>
                      <a:cubicBezTo>
                        <a:pt x="190585" y="866700"/>
                        <a:pt x="195347" y="868605"/>
                        <a:pt x="200110" y="868605"/>
                      </a:cubicBezTo>
                      <a:cubicBezTo>
                        <a:pt x="200110" y="868605"/>
                        <a:pt x="201062" y="868605"/>
                        <a:pt x="201062" y="868605"/>
                      </a:cubicBezTo>
                      <a:cubicBezTo>
                        <a:pt x="200110" y="868605"/>
                        <a:pt x="200110" y="869557"/>
                        <a:pt x="200110" y="869557"/>
                      </a:cubicBezTo>
                      <a:cubicBezTo>
                        <a:pt x="185822" y="881940"/>
                        <a:pt x="164867" y="883845"/>
                        <a:pt x="152485" y="875272"/>
                      </a:cubicBezTo>
                      <a:lnTo>
                        <a:pt x="133435" y="860032"/>
                      </a:lnTo>
                      <a:cubicBezTo>
                        <a:pt x="132482" y="859080"/>
                        <a:pt x="130577" y="858127"/>
                        <a:pt x="129625" y="856222"/>
                      </a:cubicBezTo>
                      <a:cubicBezTo>
                        <a:pt x="121052" y="846697"/>
                        <a:pt x="122957" y="834315"/>
                        <a:pt x="123910" y="827647"/>
                      </a:cubicBezTo>
                      <a:cubicBezTo>
                        <a:pt x="125815" y="820980"/>
                        <a:pt x="122957" y="813360"/>
                        <a:pt x="118195" y="808597"/>
                      </a:cubicBezTo>
                      <a:cubicBezTo>
                        <a:pt x="117242" y="807645"/>
                        <a:pt x="116290" y="807645"/>
                        <a:pt x="115337" y="806692"/>
                      </a:cubicBezTo>
                      <a:cubicBezTo>
                        <a:pt x="115337" y="806692"/>
                        <a:pt x="115337" y="806692"/>
                        <a:pt x="115337" y="806692"/>
                      </a:cubicBezTo>
                      <a:cubicBezTo>
                        <a:pt x="120100" y="806692"/>
                        <a:pt x="124862" y="804787"/>
                        <a:pt x="128672" y="800977"/>
                      </a:cubicBezTo>
                      <a:cubicBezTo>
                        <a:pt x="131530" y="798120"/>
                        <a:pt x="133435" y="796215"/>
                        <a:pt x="135340" y="793357"/>
                      </a:cubicBezTo>
                      <a:cubicBezTo>
                        <a:pt x="152485" y="768592"/>
                        <a:pt x="147722" y="736207"/>
                        <a:pt x="125815" y="720015"/>
                      </a:cubicBezTo>
                      <a:cubicBezTo>
                        <a:pt x="122005" y="717157"/>
                        <a:pt x="117242" y="715252"/>
                        <a:pt x="113432" y="714300"/>
                      </a:cubicBezTo>
                      <a:cubicBezTo>
                        <a:pt x="114385" y="713347"/>
                        <a:pt x="116290" y="712395"/>
                        <a:pt x="117242" y="710490"/>
                      </a:cubicBezTo>
                      <a:cubicBezTo>
                        <a:pt x="129625" y="702870"/>
                        <a:pt x="137245" y="691440"/>
                        <a:pt x="144865" y="680962"/>
                      </a:cubicBezTo>
                      <a:close/>
                      <a:moveTo>
                        <a:pt x="51520" y="733350"/>
                      </a:moveTo>
                      <a:cubicBezTo>
                        <a:pt x="52472" y="732397"/>
                        <a:pt x="53425" y="731445"/>
                        <a:pt x="54377" y="730492"/>
                      </a:cubicBezTo>
                      <a:cubicBezTo>
                        <a:pt x="60092" y="725730"/>
                        <a:pt x="66760" y="722872"/>
                        <a:pt x="75332" y="720967"/>
                      </a:cubicBezTo>
                      <a:cubicBezTo>
                        <a:pt x="78190" y="720015"/>
                        <a:pt x="81047" y="720015"/>
                        <a:pt x="83905" y="720967"/>
                      </a:cubicBezTo>
                      <a:cubicBezTo>
                        <a:pt x="74380" y="724777"/>
                        <a:pt x="66760" y="730492"/>
                        <a:pt x="60092" y="739065"/>
                      </a:cubicBezTo>
                      <a:cubicBezTo>
                        <a:pt x="48662" y="755257"/>
                        <a:pt x="46757" y="775260"/>
                        <a:pt x="54377" y="792405"/>
                      </a:cubicBezTo>
                      <a:lnTo>
                        <a:pt x="50567" y="789547"/>
                      </a:lnTo>
                      <a:cubicBezTo>
                        <a:pt x="49615" y="788595"/>
                        <a:pt x="49615" y="788595"/>
                        <a:pt x="48662" y="787642"/>
                      </a:cubicBezTo>
                      <a:cubicBezTo>
                        <a:pt x="46757" y="785737"/>
                        <a:pt x="44852" y="784785"/>
                        <a:pt x="43900" y="782880"/>
                      </a:cubicBezTo>
                      <a:cubicBezTo>
                        <a:pt x="33422" y="770497"/>
                        <a:pt x="36280" y="749542"/>
                        <a:pt x="51520" y="7333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1" name="Freeform 1463">
                  <a:extLst>
                    <a:ext uri="{FF2B5EF4-FFF2-40B4-BE49-F238E27FC236}">
                      <a16:creationId xmlns:a16="http://schemas.microsoft.com/office/drawing/2014/main" id="{76BB9361-DF23-ED76-C1BF-73EC7292B862}"/>
                    </a:ext>
                  </a:extLst>
                </p:cNvPr>
                <p:cNvSpPr/>
                <p:nvPr/>
              </p:nvSpPr>
              <p:spPr>
                <a:xfrm>
                  <a:off x="4761224" y="2276246"/>
                  <a:ext cx="255780" cy="242163"/>
                </a:xfrm>
                <a:custGeom>
                  <a:avLst/>
                  <a:gdLst>
                    <a:gd name="connsiteX0" fmla="*/ 237496 w 255780"/>
                    <a:gd name="connsiteY0" fmla="*/ 41186 h 242163"/>
                    <a:gd name="connsiteX1" fmla="*/ 61283 w 255780"/>
                    <a:gd name="connsiteY1" fmla="*/ 30708 h 242163"/>
                    <a:gd name="connsiteX2" fmla="*/ 4133 w 255780"/>
                    <a:gd name="connsiteY2" fmla="*/ 111671 h 242163"/>
                    <a:gd name="connsiteX3" fmla="*/ 18421 w 255780"/>
                    <a:gd name="connsiteY3" fmla="*/ 201206 h 242163"/>
                    <a:gd name="connsiteX4" fmla="*/ 18421 w 255780"/>
                    <a:gd name="connsiteY4" fmla="*/ 201206 h 242163"/>
                    <a:gd name="connsiteX5" fmla="*/ 105098 w 255780"/>
                    <a:gd name="connsiteY5" fmla="*/ 242163 h 242163"/>
                    <a:gd name="connsiteX6" fmla="*/ 193681 w 255780"/>
                    <a:gd name="connsiteY6" fmla="*/ 211683 h 242163"/>
                    <a:gd name="connsiteX7" fmla="*/ 237496 w 255780"/>
                    <a:gd name="connsiteY7" fmla="*/ 41186 h 242163"/>
                    <a:gd name="connsiteX8" fmla="*/ 171773 w 255780"/>
                    <a:gd name="connsiteY8" fmla="*/ 182156 h 242163"/>
                    <a:gd name="connsiteX9" fmla="*/ 48901 w 255780"/>
                    <a:gd name="connsiteY9" fmla="*/ 180251 h 242163"/>
                    <a:gd name="connsiteX10" fmla="*/ 48901 w 255780"/>
                    <a:gd name="connsiteY10" fmla="*/ 180251 h 242163"/>
                    <a:gd name="connsiteX11" fmla="*/ 40328 w 255780"/>
                    <a:gd name="connsiteY11" fmla="*/ 123101 h 242163"/>
                    <a:gd name="connsiteX12" fmla="*/ 83191 w 255780"/>
                    <a:gd name="connsiteY12" fmla="*/ 63093 h 242163"/>
                    <a:gd name="connsiteX13" fmla="*/ 149866 w 255780"/>
                    <a:gd name="connsiteY13" fmla="*/ 40233 h 242163"/>
                    <a:gd name="connsiteX14" fmla="*/ 206063 w 255780"/>
                    <a:gd name="connsiteY14" fmla="*/ 65951 h 242163"/>
                    <a:gd name="connsiteX15" fmla="*/ 171773 w 255780"/>
                    <a:gd name="connsiteY15" fmla="*/ 182156 h 24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5780" h="242163">
                      <a:moveTo>
                        <a:pt x="237496" y="41186"/>
                      </a:moveTo>
                      <a:cubicBezTo>
                        <a:pt x="200348" y="-9297"/>
                        <a:pt x="122243" y="-14059"/>
                        <a:pt x="61283" y="30708"/>
                      </a:cubicBezTo>
                      <a:cubicBezTo>
                        <a:pt x="32708" y="51663"/>
                        <a:pt x="12706" y="80238"/>
                        <a:pt x="4133" y="111671"/>
                      </a:cubicBezTo>
                      <a:cubicBezTo>
                        <a:pt x="-4439" y="145008"/>
                        <a:pt x="323" y="176441"/>
                        <a:pt x="18421" y="201206"/>
                      </a:cubicBezTo>
                      <a:lnTo>
                        <a:pt x="18421" y="201206"/>
                      </a:lnTo>
                      <a:cubicBezTo>
                        <a:pt x="38423" y="227876"/>
                        <a:pt x="70808" y="242163"/>
                        <a:pt x="105098" y="242163"/>
                      </a:cubicBezTo>
                      <a:cubicBezTo>
                        <a:pt x="134626" y="242163"/>
                        <a:pt x="166058" y="232638"/>
                        <a:pt x="193681" y="211683"/>
                      </a:cubicBezTo>
                      <a:cubicBezTo>
                        <a:pt x="254641" y="167868"/>
                        <a:pt x="273691" y="91668"/>
                        <a:pt x="237496" y="41186"/>
                      </a:cubicBezTo>
                      <a:close/>
                      <a:moveTo>
                        <a:pt x="171773" y="182156"/>
                      </a:moveTo>
                      <a:cubicBezTo>
                        <a:pt x="127958" y="213588"/>
                        <a:pt x="73666" y="212636"/>
                        <a:pt x="48901" y="180251"/>
                      </a:cubicBezTo>
                      <a:cubicBezTo>
                        <a:pt x="48901" y="180251"/>
                        <a:pt x="48901" y="180251"/>
                        <a:pt x="48901" y="180251"/>
                      </a:cubicBezTo>
                      <a:cubicBezTo>
                        <a:pt x="37471" y="165011"/>
                        <a:pt x="34613" y="144056"/>
                        <a:pt x="40328" y="123101"/>
                      </a:cubicBezTo>
                      <a:cubicBezTo>
                        <a:pt x="46043" y="100241"/>
                        <a:pt x="62236" y="78333"/>
                        <a:pt x="83191" y="63093"/>
                      </a:cubicBezTo>
                      <a:cubicBezTo>
                        <a:pt x="104146" y="47853"/>
                        <a:pt x="127958" y="40233"/>
                        <a:pt x="149866" y="40233"/>
                      </a:cubicBezTo>
                      <a:cubicBezTo>
                        <a:pt x="172726" y="40233"/>
                        <a:pt x="193681" y="48806"/>
                        <a:pt x="206063" y="65951"/>
                      </a:cubicBezTo>
                      <a:cubicBezTo>
                        <a:pt x="230828" y="97383"/>
                        <a:pt x="215588" y="149771"/>
                        <a:pt x="171773" y="18215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2" name="Freeform 1464">
                  <a:extLst>
                    <a:ext uri="{FF2B5EF4-FFF2-40B4-BE49-F238E27FC236}">
                      <a16:creationId xmlns:a16="http://schemas.microsoft.com/office/drawing/2014/main" id="{B560E6B8-6514-6122-22B6-CF663EED7FB6}"/>
                    </a:ext>
                  </a:extLst>
                </p:cNvPr>
                <p:cNvSpPr/>
                <p:nvPr/>
              </p:nvSpPr>
              <p:spPr>
                <a:xfrm>
                  <a:off x="4853368" y="2353507"/>
                  <a:ext cx="111939" cy="106800"/>
                </a:xfrm>
                <a:custGeom>
                  <a:avLst/>
                  <a:gdLst>
                    <a:gd name="connsiteX0" fmla="*/ 65341 w 111939"/>
                    <a:gd name="connsiteY0" fmla="*/ 120 h 106800"/>
                    <a:gd name="connsiteX1" fmla="*/ 25337 w 111939"/>
                    <a:gd name="connsiteY1" fmla="*/ 12503 h 106800"/>
                    <a:gd name="connsiteX2" fmla="*/ 572 w 111939"/>
                    <a:gd name="connsiteY2" fmla="*/ 52508 h 106800"/>
                    <a:gd name="connsiteX3" fmla="*/ 9144 w 111939"/>
                    <a:gd name="connsiteY3" fmla="*/ 87750 h 106800"/>
                    <a:gd name="connsiteX4" fmla="*/ 46291 w 111939"/>
                    <a:gd name="connsiteY4" fmla="*/ 106800 h 106800"/>
                    <a:gd name="connsiteX5" fmla="*/ 49149 w 111939"/>
                    <a:gd name="connsiteY5" fmla="*/ 106800 h 106800"/>
                    <a:gd name="connsiteX6" fmla="*/ 86297 w 111939"/>
                    <a:gd name="connsiteY6" fmla="*/ 94418 h 106800"/>
                    <a:gd name="connsiteX7" fmla="*/ 103441 w 111939"/>
                    <a:gd name="connsiteY7" fmla="*/ 19170 h 106800"/>
                    <a:gd name="connsiteX8" fmla="*/ 65341 w 111939"/>
                    <a:gd name="connsiteY8" fmla="*/ 120 h 106800"/>
                    <a:gd name="connsiteX9" fmla="*/ 62484 w 111939"/>
                    <a:gd name="connsiteY9" fmla="*/ 62985 h 106800"/>
                    <a:gd name="connsiteX10" fmla="*/ 47244 w 111939"/>
                    <a:gd name="connsiteY10" fmla="*/ 68700 h 106800"/>
                    <a:gd name="connsiteX11" fmla="*/ 39624 w 111939"/>
                    <a:gd name="connsiteY11" fmla="*/ 64890 h 106800"/>
                    <a:gd name="connsiteX12" fmla="*/ 39624 w 111939"/>
                    <a:gd name="connsiteY12" fmla="*/ 64890 h 106800"/>
                    <a:gd name="connsiteX13" fmla="*/ 38672 w 111939"/>
                    <a:gd name="connsiteY13" fmla="*/ 58223 h 106800"/>
                    <a:gd name="connsiteX14" fmla="*/ 49149 w 111939"/>
                    <a:gd name="connsiteY14" fmla="*/ 42983 h 106800"/>
                    <a:gd name="connsiteX15" fmla="*/ 64389 w 111939"/>
                    <a:gd name="connsiteY15" fmla="*/ 37268 h 106800"/>
                    <a:gd name="connsiteX16" fmla="*/ 65341 w 111939"/>
                    <a:gd name="connsiteY16" fmla="*/ 37268 h 106800"/>
                    <a:gd name="connsiteX17" fmla="*/ 72962 w 111939"/>
                    <a:gd name="connsiteY17" fmla="*/ 41078 h 106800"/>
                    <a:gd name="connsiteX18" fmla="*/ 62484 w 111939"/>
                    <a:gd name="connsiteY18" fmla="*/ 62985 h 10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939" h="106800">
                      <a:moveTo>
                        <a:pt x="65341" y="120"/>
                      </a:moveTo>
                      <a:cubicBezTo>
                        <a:pt x="51054" y="-832"/>
                        <a:pt x="37719" y="3930"/>
                        <a:pt x="25337" y="12503"/>
                      </a:cubicBezTo>
                      <a:cubicBezTo>
                        <a:pt x="12001" y="22980"/>
                        <a:pt x="2476" y="37268"/>
                        <a:pt x="572" y="52508"/>
                      </a:cubicBezTo>
                      <a:cubicBezTo>
                        <a:pt x="-1334" y="64890"/>
                        <a:pt x="1524" y="77273"/>
                        <a:pt x="9144" y="87750"/>
                      </a:cubicBezTo>
                      <a:cubicBezTo>
                        <a:pt x="17716" y="99180"/>
                        <a:pt x="31051" y="105848"/>
                        <a:pt x="46291" y="106800"/>
                      </a:cubicBezTo>
                      <a:cubicBezTo>
                        <a:pt x="47244" y="106800"/>
                        <a:pt x="48197" y="106800"/>
                        <a:pt x="49149" y="106800"/>
                      </a:cubicBezTo>
                      <a:cubicBezTo>
                        <a:pt x="62484" y="106800"/>
                        <a:pt x="74866" y="102038"/>
                        <a:pt x="86297" y="94418"/>
                      </a:cubicBezTo>
                      <a:cubicBezTo>
                        <a:pt x="112014" y="75368"/>
                        <a:pt x="119634" y="42030"/>
                        <a:pt x="103441" y="19170"/>
                      </a:cubicBezTo>
                      <a:cubicBezTo>
                        <a:pt x="93916" y="6788"/>
                        <a:pt x="80581" y="120"/>
                        <a:pt x="65341" y="120"/>
                      </a:cubicBezTo>
                      <a:close/>
                      <a:moveTo>
                        <a:pt x="62484" y="62985"/>
                      </a:moveTo>
                      <a:cubicBezTo>
                        <a:pt x="57722" y="66795"/>
                        <a:pt x="52006" y="68700"/>
                        <a:pt x="47244" y="68700"/>
                      </a:cubicBezTo>
                      <a:cubicBezTo>
                        <a:pt x="45339" y="68700"/>
                        <a:pt x="41529" y="67748"/>
                        <a:pt x="39624" y="64890"/>
                      </a:cubicBezTo>
                      <a:cubicBezTo>
                        <a:pt x="39624" y="64890"/>
                        <a:pt x="39624" y="64890"/>
                        <a:pt x="39624" y="64890"/>
                      </a:cubicBezTo>
                      <a:cubicBezTo>
                        <a:pt x="37719" y="62985"/>
                        <a:pt x="37719" y="60128"/>
                        <a:pt x="38672" y="58223"/>
                      </a:cubicBezTo>
                      <a:cubicBezTo>
                        <a:pt x="39624" y="52508"/>
                        <a:pt x="43434" y="46793"/>
                        <a:pt x="49149" y="42983"/>
                      </a:cubicBezTo>
                      <a:cubicBezTo>
                        <a:pt x="53912" y="39173"/>
                        <a:pt x="58674" y="37268"/>
                        <a:pt x="64389" y="37268"/>
                      </a:cubicBezTo>
                      <a:cubicBezTo>
                        <a:pt x="64389" y="37268"/>
                        <a:pt x="65341" y="37268"/>
                        <a:pt x="65341" y="37268"/>
                      </a:cubicBezTo>
                      <a:cubicBezTo>
                        <a:pt x="67247" y="37268"/>
                        <a:pt x="71056" y="38220"/>
                        <a:pt x="72962" y="41078"/>
                      </a:cubicBezTo>
                      <a:cubicBezTo>
                        <a:pt x="74866" y="45840"/>
                        <a:pt x="72009" y="56318"/>
                        <a:pt x="62484" y="6298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3" name="Freeform 1465">
                  <a:extLst>
                    <a:ext uri="{FF2B5EF4-FFF2-40B4-BE49-F238E27FC236}">
                      <a16:creationId xmlns:a16="http://schemas.microsoft.com/office/drawing/2014/main" id="{DD9E2B61-6808-2113-2819-93C30E18E00D}"/>
                    </a:ext>
                  </a:extLst>
                </p:cNvPr>
                <p:cNvSpPr/>
                <p:nvPr/>
              </p:nvSpPr>
              <p:spPr>
                <a:xfrm>
                  <a:off x="5231483" y="2718256"/>
                  <a:ext cx="183599" cy="167818"/>
                </a:xfrm>
                <a:custGeom>
                  <a:avLst/>
                  <a:gdLst>
                    <a:gd name="connsiteX0" fmla="*/ 152999 w 183599"/>
                    <a:gd name="connsiteY0" fmla="*/ 66854 h 167818"/>
                    <a:gd name="connsiteX1" fmla="*/ 152999 w 183599"/>
                    <a:gd name="connsiteY1" fmla="*/ 66854 h 167818"/>
                    <a:gd name="connsiteX2" fmla="*/ 114899 w 183599"/>
                    <a:gd name="connsiteY2" fmla="*/ 54471 h 167818"/>
                    <a:gd name="connsiteX3" fmla="*/ 59654 w 183599"/>
                    <a:gd name="connsiteY3" fmla="*/ 8751 h 167818"/>
                    <a:gd name="connsiteX4" fmla="*/ 59654 w 183599"/>
                    <a:gd name="connsiteY4" fmla="*/ 8751 h 167818"/>
                    <a:gd name="connsiteX5" fmla="*/ 32984 w 183599"/>
                    <a:gd name="connsiteY5" fmla="*/ 179 h 167818"/>
                    <a:gd name="connsiteX6" fmla="*/ 8219 w 183599"/>
                    <a:gd name="connsiteY6" fmla="*/ 13514 h 167818"/>
                    <a:gd name="connsiteX7" fmla="*/ 8219 w 183599"/>
                    <a:gd name="connsiteY7" fmla="*/ 59234 h 167818"/>
                    <a:gd name="connsiteX8" fmla="*/ 8219 w 183599"/>
                    <a:gd name="connsiteY8" fmla="*/ 59234 h 167818"/>
                    <a:gd name="connsiteX9" fmla="*/ 12982 w 183599"/>
                    <a:gd name="connsiteY9" fmla="*/ 64949 h 167818"/>
                    <a:gd name="connsiteX10" fmla="*/ 12982 w 183599"/>
                    <a:gd name="connsiteY10" fmla="*/ 64949 h 167818"/>
                    <a:gd name="connsiteX11" fmla="*/ 68227 w 183599"/>
                    <a:gd name="connsiteY11" fmla="*/ 110669 h 167818"/>
                    <a:gd name="connsiteX12" fmla="*/ 86324 w 183599"/>
                    <a:gd name="connsiteY12" fmla="*/ 145911 h 167818"/>
                    <a:gd name="connsiteX13" fmla="*/ 97754 w 183599"/>
                    <a:gd name="connsiteY13" fmla="*/ 155436 h 167818"/>
                    <a:gd name="connsiteX14" fmla="*/ 131092 w 183599"/>
                    <a:gd name="connsiteY14" fmla="*/ 167819 h 167818"/>
                    <a:gd name="connsiteX15" fmla="*/ 135854 w 183599"/>
                    <a:gd name="connsiteY15" fmla="*/ 167819 h 167818"/>
                    <a:gd name="connsiteX16" fmla="*/ 171097 w 183599"/>
                    <a:gd name="connsiteY16" fmla="*/ 149721 h 167818"/>
                    <a:gd name="connsiteX17" fmla="*/ 183479 w 183599"/>
                    <a:gd name="connsiteY17" fmla="*/ 111621 h 167818"/>
                    <a:gd name="connsiteX18" fmla="*/ 165382 w 183599"/>
                    <a:gd name="connsiteY18" fmla="*/ 76379 h 167818"/>
                    <a:gd name="connsiteX19" fmla="*/ 152999 w 183599"/>
                    <a:gd name="connsiteY19" fmla="*/ 66854 h 167818"/>
                    <a:gd name="connsiteX20" fmla="*/ 140617 w 183599"/>
                    <a:gd name="connsiteY20" fmla="*/ 124956 h 167818"/>
                    <a:gd name="connsiteX21" fmla="*/ 121567 w 183599"/>
                    <a:gd name="connsiteY21" fmla="*/ 126861 h 167818"/>
                    <a:gd name="connsiteX22" fmla="*/ 110137 w 183599"/>
                    <a:gd name="connsiteY22" fmla="*/ 117336 h 167818"/>
                    <a:gd name="connsiteX23" fmla="*/ 105374 w 183599"/>
                    <a:gd name="connsiteY23" fmla="*/ 107811 h 167818"/>
                    <a:gd name="connsiteX24" fmla="*/ 108232 w 183599"/>
                    <a:gd name="connsiteY24" fmla="*/ 97334 h 167818"/>
                    <a:gd name="connsiteX25" fmla="*/ 118709 w 183599"/>
                    <a:gd name="connsiteY25" fmla="*/ 92571 h 167818"/>
                    <a:gd name="connsiteX26" fmla="*/ 127282 w 183599"/>
                    <a:gd name="connsiteY26" fmla="*/ 95429 h 167818"/>
                    <a:gd name="connsiteX27" fmla="*/ 138712 w 183599"/>
                    <a:gd name="connsiteY27" fmla="*/ 104954 h 167818"/>
                    <a:gd name="connsiteX28" fmla="*/ 143474 w 183599"/>
                    <a:gd name="connsiteY28" fmla="*/ 114479 h 167818"/>
                    <a:gd name="connsiteX29" fmla="*/ 140617 w 183599"/>
                    <a:gd name="connsiteY29" fmla="*/ 124956 h 16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3599" h="167818">
                      <a:moveTo>
                        <a:pt x="152999" y="66854"/>
                      </a:moveTo>
                      <a:cubicBezTo>
                        <a:pt x="152999" y="66854"/>
                        <a:pt x="152999" y="66854"/>
                        <a:pt x="152999" y="66854"/>
                      </a:cubicBezTo>
                      <a:cubicBezTo>
                        <a:pt x="142522" y="57329"/>
                        <a:pt x="128234" y="53519"/>
                        <a:pt x="114899" y="54471"/>
                      </a:cubicBezTo>
                      <a:lnTo>
                        <a:pt x="59654" y="8751"/>
                      </a:lnTo>
                      <a:cubicBezTo>
                        <a:pt x="59654" y="8751"/>
                        <a:pt x="59654" y="8751"/>
                        <a:pt x="59654" y="8751"/>
                      </a:cubicBezTo>
                      <a:cubicBezTo>
                        <a:pt x="52034" y="2084"/>
                        <a:pt x="42509" y="-774"/>
                        <a:pt x="32984" y="179"/>
                      </a:cubicBezTo>
                      <a:cubicBezTo>
                        <a:pt x="23459" y="1131"/>
                        <a:pt x="13934" y="5894"/>
                        <a:pt x="8219" y="13514"/>
                      </a:cubicBezTo>
                      <a:cubicBezTo>
                        <a:pt x="-3211" y="26849"/>
                        <a:pt x="-2258" y="45899"/>
                        <a:pt x="8219" y="59234"/>
                      </a:cubicBezTo>
                      <a:cubicBezTo>
                        <a:pt x="8219" y="59234"/>
                        <a:pt x="8219" y="59234"/>
                        <a:pt x="8219" y="59234"/>
                      </a:cubicBezTo>
                      <a:cubicBezTo>
                        <a:pt x="10124" y="61139"/>
                        <a:pt x="11077" y="63044"/>
                        <a:pt x="12982" y="64949"/>
                      </a:cubicBezTo>
                      <a:cubicBezTo>
                        <a:pt x="12982" y="64949"/>
                        <a:pt x="12982" y="64949"/>
                        <a:pt x="12982" y="64949"/>
                      </a:cubicBezTo>
                      <a:lnTo>
                        <a:pt x="68227" y="110669"/>
                      </a:lnTo>
                      <a:cubicBezTo>
                        <a:pt x="69179" y="124004"/>
                        <a:pt x="75847" y="136386"/>
                        <a:pt x="86324" y="145911"/>
                      </a:cubicBezTo>
                      <a:lnTo>
                        <a:pt x="97754" y="155436"/>
                      </a:lnTo>
                      <a:cubicBezTo>
                        <a:pt x="107279" y="163056"/>
                        <a:pt x="118709" y="167819"/>
                        <a:pt x="131092" y="167819"/>
                      </a:cubicBezTo>
                      <a:cubicBezTo>
                        <a:pt x="132997" y="167819"/>
                        <a:pt x="133949" y="167819"/>
                        <a:pt x="135854" y="167819"/>
                      </a:cubicBezTo>
                      <a:cubicBezTo>
                        <a:pt x="150142" y="166866"/>
                        <a:pt x="162524" y="160199"/>
                        <a:pt x="171097" y="149721"/>
                      </a:cubicBezTo>
                      <a:cubicBezTo>
                        <a:pt x="179669" y="139244"/>
                        <a:pt x="184432" y="125909"/>
                        <a:pt x="183479" y="111621"/>
                      </a:cubicBezTo>
                      <a:cubicBezTo>
                        <a:pt x="182527" y="97334"/>
                        <a:pt x="175859" y="84951"/>
                        <a:pt x="165382" y="76379"/>
                      </a:cubicBezTo>
                      <a:lnTo>
                        <a:pt x="152999" y="66854"/>
                      </a:lnTo>
                      <a:close/>
                      <a:moveTo>
                        <a:pt x="140617" y="124956"/>
                      </a:moveTo>
                      <a:cubicBezTo>
                        <a:pt x="135854" y="130671"/>
                        <a:pt x="127282" y="131624"/>
                        <a:pt x="121567" y="126861"/>
                      </a:cubicBezTo>
                      <a:lnTo>
                        <a:pt x="110137" y="117336"/>
                      </a:lnTo>
                      <a:cubicBezTo>
                        <a:pt x="107279" y="115431"/>
                        <a:pt x="105374" y="111621"/>
                        <a:pt x="105374" y="107811"/>
                      </a:cubicBezTo>
                      <a:cubicBezTo>
                        <a:pt x="105374" y="104001"/>
                        <a:pt x="106327" y="100191"/>
                        <a:pt x="108232" y="97334"/>
                      </a:cubicBezTo>
                      <a:cubicBezTo>
                        <a:pt x="111089" y="94476"/>
                        <a:pt x="114899" y="92571"/>
                        <a:pt x="118709" y="92571"/>
                      </a:cubicBezTo>
                      <a:cubicBezTo>
                        <a:pt x="121567" y="92571"/>
                        <a:pt x="125377" y="93524"/>
                        <a:pt x="127282" y="95429"/>
                      </a:cubicBezTo>
                      <a:lnTo>
                        <a:pt x="138712" y="104954"/>
                      </a:lnTo>
                      <a:cubicBezTo>
                        <a:pt x="141569" y="106859"/>
                        <a:pt x="143474" y="110669"/>
                        <a:pt x="143474" y="114479"/>
                      </a:cubicBezTo>
                      <a:cubicBezTo>
                        <a:pt x="144427" y="118289"/>
                        <a:pt x="143474" y="122099"/>
                        <a:pt x="140617" y="124956"/>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4" name="Freeform 1466">
                  <a:extLst>
                    <a:ext uri="{FF2B5EF4-FFF2-40B4-BE49-F238E27FC236}">
                      <a16:creationId xmlns:a16="http://schemas.microsoft.com/office/drawing/2014/main" id="{027E25D2-2AB3-F977-C6BD-86B27D9A87CC}"/>
                    </a:ext>
                  </a:extLst>
                </p:cNvPr>
                <p:cNvSpPr/>
                <p:nvPr/>
              </p:nvSpPr>
              <p:spPr>
                <a:xfrm>
                  <a:off x="5290184" y="2175879"/>
                  <a:ext cx="283845" cy="262520"/>
                </a:xfrm>
                <a:custGeom>
                  <a:avLst/>
                  <a:gdLst>
                    <a:gd name="connsiteX0" fmla="*/ 14288 w 283845"/>
                    <a:gd name="connsiteY0" fmla="*/ 20586 h 262520"/>
                    <a:gd name="connsiteX1" fmla="*/ 0 w 283845"/>
                    <a:gd name="connsiteY1" fmla="*/ 57733 h 262520"/>
                    <a:gd name="connsiteX2" fmla="*/ 16193 w 283845"/>
                    <a:gd name="connsiteY2" fmla="*/ 93928 h 262520"/>
                    <a:gd name="connsiteX3" fmla="*/ 110490 w 283845"/>
                    <a:gd name="connsiteY3" fmla="*/ 172986 h 262520"/>
                    <a:gd name="connsiteX4" fmla="*/ 134303 w 283845"/>
                    <a:gd name="connsiteY4" fmla="*/ 232041 h 262520"/>
                    <a:gd name="connsiteX5" fmla="*/ 150495 w 283845"/>
                    <a:gd name="connsiteY5" fmla="*/ 246328 h 262520"/>
                    <a:gd name="connsiteX6" fmla="*/ 195263 w 283845"/>
                    <a:gd name="connsiteY6" fmla="*/ 262521 h 262520"/>
                    <a:gd name="connsiteX7" fmla="*/ 208597 w 283845"/>
                    <a:gd name="connsiteY7" fmla="*/ 261568 h 262520"/>
                    <a:gd name="connsiteX8" fmla="*/ 261938 w 283845"/>
                    <a:gd name="connsiteY8" fmla="*/ 230136 h 262520"/>
                    <a:gd name="connsiteX9" fmla="*/ 283845 w 283845"/>
                    <a:gd name="connsiteY9" fmla="*/ 172033 h 262520"/>
                    <a:gd name="connsiteX10" fmla="*/ 259080 w 283845"/>
                    <a:gd name="connsiteY10" fmla="*/ 117741 h 262520"/>
                    <a:gd name="connsiteX11" fmla="*/ 242888 w 283845"/>
                    <a:gd name="connsiteY11" fmla="*/ 103453 h 262520"/>
                    <a:gd name="connsiteX12" fmla="*/ 180022 w 283845"/>
                    <a:gd name="connsiteY12" fmla="*/ 90118 h 262520"/>
                    <a:gd name="connsiteX13" fmla="*/ 85725 w 283845"/>
                    <a:gd name="connsiteY13" fmla="*/ 11061 h 262520"/>
                    <a:gd name="connsiteX14" fmla="*/ 14288 w 283845"/>
                    <a:gd name="connsiteY14" fmla="*/ 20586 h 262520"/>
                    <a:gd name="connsiteX15" fmla="*/ 220028 w 283845"/>
                    <a:gd name="connsiteY15" fmla="*/ 132028 h 262520"/>
                    <a:gd name="connsiteX16" fmla="*/ 236220 w 283845"/>
                    <a:gd name="connsiteY16" fmla="*/ 146316 h 262520"/>
                    <a:gd name="connsiteX17" fmla="*/ 236220 w 283845"/>
                    <a:gd name="connsiteY17" fmla="*/ 146316 h 262520"/>
                    <a:gd name="connsiteX18" fmla="*/ 247650 w 283845"/>
                    <a:gd name="connsiteY18" fmla="*/ 172033 h 262520"/>
                    <a:gd name="connsiteX19" fmla="*/ 234315 w 283845"/>
                    <a:gd name="connsiteY19" fmla="*/ 205371 h 262520"/>
                    <a:gd name="connsiteX20" fmla="*/ 202883 w 283845"/>
                    <a:gd name="connsiteY20" fmla="*/ 224421 h 262520"/>
                    <a:gd name="connsiteX21" fmla="*/ 176213 w 283845"/>
                    <a:gd name="connsiteY21" fmla="*/ 217753 h 262520"/>
                    <a:gd name="connsiteX22" fmla="*/ 160020 w 283845"/>
                    <a:gd name="connsiteY22" fmla="*/ 203466 h 262520"/>
                    <a:gd name="connsiteX23" fmla="*/ 161925 w 283845"/>
                    <a:gd name="connsiteY23" fmla="*/ 144411 h 262520"/>
                    <a:gd name="connsiteX24" fmla="*/ 200025 w 283845"/>
                    <a:gd name="connsiteY24" fmla="*/ 125361 h 262520"/>
                    <a:gd name="connsiteX25" fmla="*/ 220028 w 283845"/>
                    <a:gd name="connsiteY25" fmla="*/ 132028 h 262520"/>
                    <a:gd name="connsiteX26" fmla="*/ 132397 w 283845"/>
                    <a:gd name="connsiteY26" fmla="*/ 120598 h 262520"/>
                    <a:gd name="connsiteX27" fmla="*/ 122872 w 283845"/>
                    <a:gd name="connsiteY27" fmla="*/ 133933 h 262520"/>
                    <a:gd name="connsiteX28" fmla="*/ 40958 w 283845"/>
                    <a:gd name="connsiteY28" fmla="*/ 65353 h 262520"/>
                    <a:gd name="connsiteX29" fmla="*/ 38100 w 283845"/>
                    <a:gd name="connsiteY29" fmla="*/ 57733 h 262520"/>
                    <a:gd name="connsiteX30" fmla="*/ 42863 w 283845"/>
                    <a:gd name="connsiteY30" fmla="*/ 45351 h 262520"/>
                    <a:gd name="connsiteX31" fmla="*/ 61913 w 283845"/>
                    <a:gd name="connsiteY31" fmla="*/ 39636 h 262520"/>
                    <a:gd name="connsiteX32" fmla="*/ 143828 w 283845"/>
                    <a:gd name="connsiteY32" fmla="*/ 108216 h 262520"/>
                    <a:gd name="connsiteX33" fmla="*/ 132397 w 283845"/>
                    <a:gd name="connsiteY33" fmla="*/ 120598 h 26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3845" h="262520">
                      <a:moveTo>
                        <a:pt x="14288" y="20586"/>
                      </a:moveTo>
                      <a:cubicBezTo>
                        <a:pt x="5715" y="31063"/>
                        <a:pt x="0" y="44398"/>
                        <a:pt x="0" y="57733"/>
                      </a:cubicBezTo>
                      <a:cubicBezTo>
                        <a:pt x="0" y="72021"/>
                        <a:pt x="5715" y="85356"/>
                        <a:pt x="16193" y="93928"/>
                      </a:cubicBezTo>
                      <a:lnTo>
                        <a:pt x="110490" y="172986"/>
                      </a:lnTo>
                      <a:cubicBezTo>
                        <a:pt x="109538" y="195846"/>
                        <a:pt x="117158" y="217753"/>
                        <a:pt x="134303" y="232041"/>
                      </a:cubicBezTo>
                      <a:lnTo>
                        <a:pt x="150495" y="246328"/>
                      </a:lnTo>
                      <a:cubicBezTo>
                        <a:pt x="162878" y="256806"/>
                        <a:pt x="178118" y="262521"/>
                        <a:pt x="195263" y="262521"/>
                      </a:cubicBezTo>
                      <a:cubicBezTo>
                        <a:pt x="200025" y="262521"/>
                        <a:pt x="203835" y="262521"/>
                        <a:pt x="208597" y="261568"/>
                      </a:cubicBezTo>
                      <a:cubicBezTo>
                        <a:pt x="229553" y="257758"/>
                        <a:pt x="248603" y="246328"/>
                        <a:pt x="261938" y="230136"/>
                      </a:cubicBezTo>
                      <a:cubicBezTo>
                        <a:pt x="276225" y="212991"/>
                        <a:pt x="283845" y="192036"/>
                        <a:pt x="283845" y="172033"/>
                      </a:cubicBezTo>
                      <a:cubicBezTo>
                        <a:pt x="283845" y="150126"/>
                        <a:pt x="275272" y="131076"/>
                        <a:pt x="259080" y="117741"/>
                      </a:cubicBezTo>
                      <a:lnTo>
                        <a:pt x="242888" y="103453"/>
                      </a:lnTo>
                      <a:cubicBezTo>
                        <a:pt x="225743" y="89166"/>
                        <a:pt x="201930" y="85356"/>
                        <a:pt x="180022" y="90118"/>
                      </a:cubicBezTo>
                      <a:lnTo>
                        <a:pt x="85725" y="11061"/>
                      </a:lnTo>
                      <a:cubicBezTo>
                        <a:pt x="66675" y="-7037"/>
                        <a:pt x="33338" y="-2274"/>
                        <a:pt x="14288" y="20586"/>
                      </a:cubicBezTo>
                      <a:close/>
                      <a:moveTo>
                        <a:pt x="220028" y="132028"/>
                      </a:moveTo>
                      <a:lnTo>
                        <a:pt x="236220" y="146316"/>
                      </a:lnTo>
                      <a:cubicBezTo>
                        <a:pt x="236220" y="146316"/>
                        <a:pt x="236220" y="146316"/>
                        <a:pt x="236220" y="146316"/>
                      </a:cubicBezTo>
                      <a:cubicBezTo>
                        <a:pt x="242888" y="152031"/>
                        <a:pt x="246697" y="161556"/>
                        <a:pt x="247650" y="172033"/>
                      </a:cubicBezTo>
                      <a:cubicBezTo>
                        <a:pt x="247650" y="183463"/>
                        <a:pt x="242888" y="195846"/>
                        <a:pt x="234315" y="205371"/>
                      </a:cubicBezTo>
                      <a:cubicBezTo>
                        <a:pt x="225743" y="215848"/>
                        <a:pt x="215265" y="221563"/>
                        <a:pt x="202883" y="224421"/>
                      </a:cubicBezTo>
                      <a:cubicBezTo>
                        <a:pt x="192405" y="226326"/>
                        <a:pt x="182880" y="224421"/>
                        <a:pt x="176213" y="217753"/>
                      </a:cubicBezTo>
                      <a:lnTo>
                        <a:pt x="160020" y="203466"/>
                      </a:lnTo>
                      <a:cubicBezTo>
                        <a:pt x="144780" y="190131"/>
                        <a:pt x="145733" y="163461"/>
                        <a:pt x="161925" y="144411"/>
                      </a:cubicBezTo>
                      <a:cubicBezTo>
                        <a:pt x="172403" y="132028"/>
                        <a:pt x="186690" y="125361"/>
                        <a:pt x="200025" y="125361"/>
                      </a:cubicBezTo>
                      <a:cubicBezTo>
                        <a:pt x="206693" y="125361"/>
                        <a:pt x="214313" y="127266"/>
                        <a:pt x="220028" y="132028"/>
                      </a:cubicBezTo>
                      <a:close/>
                      <a:moveTo>
                        <a:pt x="132397" y="120598"/>
                      </a:moveTo>
                      <a:cubicBezTo>
                        <a:pt x="128588" y="125361"/>
                        <a:pt x="125730" y="129171"/>
                        <a:pt x="122872" y="133933"/>
                      </a:cubicBezTo>
                      <a:lnTo>
                        <a:pt x="40958" y="65353"/>
                      </a:lnTo>
                      <a:cubicBezTo>
                        <a:pt x="39053" y="63448"/>
                        <a:pt x="38100" y="60591"/>
                        <a:pt x="38100" y="57733"/>
                      </a:cubicBezTo>
                      <a:cubicBezTo>
                        <a:pt x="38100" y="53923"/>
                        <a:pt x="40005" y="49161"/>
                        <a:pt x="42863" y="45351"/>
                      </a:cubicBezTo>
                      <a:cubicBezTo>
                        <a:pt x="49530" y="37731"/>
                        <a:pt x="58103" y="36778"/>
                        <a:pt x="61913" y="39636"/>
                      </a:cubicBezTo>
                      <a:lnTo>
                        <a:pt x="143828" y="108216"/>
                      </a:lnTo>
                      <a:cubicBezTo>
                        <a:pt x="140018" y="112026"/>
                        <a:pt x="136208" y="115836"/>
                        <a:pt x="132397" y="12059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5" name="Freeform 1467">
                  <a:extLst>
                    <a:ext uri="{FF2B5EF4-FFF2-40B4-BE49-F238E27FC236}">
                      <a16:creationId xmlns:a16="http://schemas.microsoft.com/office/drawing/2014/main" id="{D2CDCB8E-995E-CEB1-2E6B-6AD80DF39546}"/>
                    </a:ext>
                  </a:extLst>
                </p:cNvPr>
                <p:cNvSpPr/>
                <p:nvPr/>
              </p:nvSpPr>
              <p:spPr>
                <a:xfrm>
                  <a:off x="4526007" y="2632883"/>
                  <a:ext cx="284984" cy="262716"/>
                </a:xfrm>
                <a:custGeom>
                  <a:avLst/>
                  <a:gdLst>
                    <a:gd name="connsiteX0" fmla="*/ 260305 w 284984"/>
                    <a:gd name="connsiteY0" fmla="*/ 117937 h 262716"/>
                    <a:gd name="connsiteX1" fmla="*/ 244112 w 284984"/>
                    <a:gd name="connsiteY1" fmla="*/ 103649 h 262716"/>
                    <a:gd name="connsiteX2" fmla="*/ 186010 w 284984"/>
                    <a:gd name="connsiteY2" fmla="*/ 88409 h 262716"/>
                    <a:gd name="connsiteX3" fmla="*/ 181247 w 284984"/>
                    <a:gd name="connsiteY3" fmla="*/ 89362 h 262716"/>
                    <a:gd name="connsiteX4" fmla="*/ 86950 w 284984"/>
                    <a:gd name="connsiteY4" fmla="*/ 10304 h 262716"/>
                    <a:gd name="connsiteX5" fmla="*/ 13607 w 284984"/>
                    <a:gd name="connsiteY5" fmla="*/ 20782 h 262716"/>
                    <a:gd name="connsiteX6" fmla="*/ 16465 w 284984"/>
                    <a:gd name="connsiteY6" fmla="*/ 94124 h 262716"/>
                    <a:gd name="connsiteX7" fmla="*/ 110762 w 284984"/>
                    <a:gd name="connsiteY7" fmla="*/ 173182 h 262716"/>
                    <a:gd name="connsiteX8" fmla="*/ 134575 w 284984"/>
                    <a:gd name="connsiteY8" fmla="*/ 232237 h 262716"/>
                    <a:gd name="connsiteX9" fmla="*/ 150767 w 284984"/>
                    <a:gd name="connsiteY9" fmla="*/ 246524 h 262716"/>
                    <a:gd name="connsiteX10" fmla="*/ 195535 w 284984"/>
                    <a:gd name="connsiteY10" fmla="*/ 262717 h 262716"/>
                    <a:gd name="connsiteX11" fmla="*/ 263162 w 284984"/>
                    <a:gd name="connsiteY11" fmla="*/ 230332 h 262716"/>
                    <a:gd name="connsiteX12" fmla="*/ 260305 w 284984"/>
                    <a:gd name="connsiteY12" fmla="*/ 117937 h 262716"/>
                    <a:gd name="connsiteX13" fmla="*/ 260305 w 284984"/>
                    <a:gd name="connsiteY13" fmla="*/ 117937 h 262716"/>
                    <a:gd name="connsiteX14" fmla="*/ 41230 w 284984"/>
                    <a:gd name="connsiteY14" fmla="*/ 66502 h 262716"/>
                    <a:gd name="connsiteX15" fmla="*/ 43135 w 284984"/>
                    <a:gd name="connsiteY15" fmla="*/ 46499 h 262716"/>
                    <a:gd name="connsiteX16" fmla="*/ 62185 w 284984"/>
                    <a:gd name="connsiteY16" fmla="*/ 40784 h 262716"/>
                    <a:gd name="connsiteX17" fmla="*/ 144100 w 284984"/>
                    <a:gd name="connsiteY17" fmla="*/ 109364 h 262716"/>
                    <a:gd name="connsiteX18" fmla="*/ 132670 w 284984"/>
                    <a:gd name="connsiteY18" fmla="*/ 120794 h 262716"/>
                    <a:gd name="connsiteX19" fmla="*/ 123145 w 284984"/>
                    <a:gd name="connsiteY19" fmla="*/ 134129 h 262716"/>
                    <a:gd name="connsiteX20" fmla="*/ 41230 w 284984"/>
                    <a:gd name="connsiteY20" fmla="*/ 66502 h 262716"/>
                    <a:gd name="connsiteX21" fmla="*/ 234587 w 284984"/>
                    <a:gd name="connsiteY21" fmla="*/ 206519 h 262716"/>
                    <a:gd name="connsiteX22" fmla="*/ 176485 w 284984"/>
                    <a:gd name="connsiteY22" fmla="*/ 218902 h 262716"/>
                    <a:gd name="connsiteX23" fmla="*/ 160292 w 284984"/>
                    <a:gd name="connsiteY23" fmla="*/ 204614 h 262716"/>
                    <a:gd name="connsiteX24" fmla="*/ 162197 w 284984"/>
                    <a:gd name="connsiteY24" fmla="*/ 145559 h 262716"/>
                    <a:gd name="connsiteX25" fmla="*/ 193630 w 284984"/>
                    <a:gd name="connsiteY25" fmla="*/ 126509 h 262716"/>
                    <a:gd name="connsiteX26" fmla="*/ 200297 w 284984"/>
                    <a:gd name="connsiteY26" fmla="*/ 125557 h 262716"/>
                    <a:gd name="connsiteX27" fmla="*/ 220300 w 284984"/>
                    <a:gd name="connsiteY27" fmla="*/ 132224 h 262716"/>
                    <a:gd name="connsiteX28" fmla="*/ 236492 w 284984"/>
                    <a:gd name="connsiteY28" fmla="*/ 146512 h 262716"/>
                    <a:gd name="connsiteX29" fmla="*/ 234587 w 284984"/>
                    <a:gd name="connsiteY29" fmla="*/ 206519 h 26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4984" h="262716">
                      <a:moveTo>
                        <a:pt x="260305" y="117937"/>
                      </a:moveTo>
                      <a:lnTo>
                        <a:pt x="244112" y="103649"/>
                      </a:lnTo>
                      <a:cubicBezTo>
                        <a:pt x="227920" y="90314"/>
                        <a:pt x="207917" y="85552"/>
                        <a:pt x="186010" y="88409"/>
                      </a:cubicBezTo>
                      <a:cubicBezTo>
                        <a:pt x="184105" y="88409"/>
                        <a:pt x="183152" y="89362"/>
                        <a:pt x="181247" y="89362"/>
                      </a:cubicBezTo>
                      <a:lnTo>
                        <a:pt x="86950" y="10304"/>
                      </a:lnTo>
                      <a:cubicBezTo>
                        <a:pt x="65995" y="-6841"/>
                        <a:pt x="33610" y="-2078"/>
                        <a:pt x="13607" y="20782"/>
                      </a:cubicBezTo>
                      <a:cubicBezTo>
                        <a:pt x="-5443" y="43642"/>
                        <a:pt x="-4490" y="76979"/>
                        <a:pt x="16465" y="94124"/>
                      </a:cubicBezTo>
                      <a:lnTo>
                        <a:pt x="110762" y="173182"/>
                      </a:lnTo>
                      <a:cubicBezTo>
                        <a:pt x="109810" y="196042"/>
                        <a:pt x="117430" y="217949"/>
                        <a:pt x="134575" y="232237"/>
                      </a:cubicBezTo>
                      <a:lnTo>
                        <a:pt x="150767" y="246524"/>
                      </a:lnTo>
                      <a:cubicBezTo>
                        <a:pt x="163150" y="257002"/>
                        <a:pt x="179342" y="262717"/>
                        <a:pt x="195535" y="262717"/>
                      </a:cubicBezTo>
                      <a:cubicBezTo>
                        <a:pt x="219347" y="262717"/>
                        <a:pt x="245065" y="251287"/>
                        <a:pt x="263162" y="230332"/>
                      </a:cubicBezTo>
                      <a:cubicBezTo>
                        <a:pt x="293642" y="196042"/>
                        <a:pt x="291737" y="144607"/>
                        <a:pt x="260305" y="117937"/>
                      </a:cubicBezTo>
                      <a:cubicBezTo>
                        <a:pt x="260305" y="117937"/>
                        <a:pt x="260305" y="117937"/>
                        <a:pt x="260305" y="117937"/>
                      </a:cubicBezTo>
                      <a:close/>
                      <a:moveTo>
                        <a:pt x="41230" y="66502"/>
                      </a:moveTo>
                      <a:cubicBezTo>
                        <a:pt x="37420" y="62692"/>
                        <a:pt x="37420" y="54119"/>
                        <a:pt x="43135" y="46499"/>
                      </a:cubicBezTo>
                      <a:cubicBezTo>
                        <a:pt x="49802" y="38879"/>
                        <a:pt x="58375" y="37927"/>
                        <a:pt x="62185" y="40784"/>
                      </a:cubicBezTo>
                      <a:lnTo>
                        <a:pt x="144100" y="109364"/>
                      </a:lnTo>
                      <a:cubicBezTo>
                        <a:pt x="140290" y="113174"/>
                        <a:pt x="135527" y="116984"/>
                        <a:pt x="132670" y="120794"/>
                      </a:cubicBezTo>
                      <a:cubicBezTo>
                        <a:pt x="128860" y="125557"/>
                        <a:pt x="126002" y="129367"/>
                        <a:pt x="123145" y="134129"/>
                      </a:cubicBezTo>
                      <a:lnTo>
                        <a:pt x="41230" y="66502"/>
                      </a:lnTo>
                      <a:close/>
                      <a:moveTo>
                        <a:pt x="234587" y="206519"/>
                      </a:moveTo>
                      <a:cubicBezTo>
                        <a:pt x="218395" y="226522"/>
                        <a:pt x="191725" y="231284"/>
                        <a:pt x="176485" y="218902"/>
                      </a:cubicBezTo>
                      <a:lnTo>
                        <a:pt x="160292" y="204614"/>
                      </a:lnTo>
                      <a:cubicBezTo>
                        <a:pt x="145052" y="191279"/>
                        <a:pt x="146005" y="164609"/>
                        <a:pt x="162197" y="145559"/>
                      </a:cubicBezTo>
                      <a:cubicBezTo>
                        <a:pt x="170770" y="135082"/>
                        <a:pt x="181247" y="129367"/>
                        <a:pt x="193630" y="126509"/>
                      </a:cubicBezTo>
                      <a:cubicBezTo>
                        <a:pt x="195535" y="126509"/>
                        <a:pt x="198392" y="125557"/>
                        <a:pt x="200297" y="125557"/>
                      </a:cubicBezTo>
                      <a:cubicBezTo>
                        <a:pt x="207917" y="125557"/>
                        <a:pt x="215537" y="127462"/>
                        <a:pt x="220300" y="132224"/>
                      </a:cubicBezTo>
                      <a:lnTo>
                        <a:pt x="236492" y="146512"/>
                      </a:lnTo>
                      <a:cubicBezTo>
                        <a:pt x="251732" y="160799"/>
                        <a:pt x="250780" y="187469"/>
                        <a:pt x="234587" y="20651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96" name="Freeform 1468">
                  <a:extLst>
                    <a:ext uri="{FF2B5EF4-FFF2-40B4-BE49-F238E27FC236}">
                      <a16:creationId xmlns:a16="http://schemas.microsoft.com/office/drawing/2014/main" id="{61B6FC8C-7C29-F626-C96F-CAFFB90A75E1}"/>
                    </a:ext>
                  </a:extLst>
                </p:cNvPr>
                <p:cNvSpPr/>
                <p:nvPr/>
              </p:nvSpPr>
              <p:spPr>
                <a:xfrm>
                  <a:off x="3718016" y="1938020"/>
                  <a:ext cx="284033" cy="265112"/>
                </a:xfrm>
                <a:custGeom>
                  <a:avLst/>
                  <a:gdLst>
                    <a:gd name="connsiteX0" fmla="*/ 22451 w 284033"/>
                    <a:gd name="connsiteY0" fmla="*/ 147955 h 265112"/>
                    <a:gd name="connsiteX1" fmla="*/ 40549 w 284033"/>
                    <a:gd name="connsiteY1" fmla="*/ 163195 h 265112"/>
                    <a:gd name="connsiteX2" fmla="*/ 84363 w 284033"/>
                    <a:gd name="connsiteY2" fmla="*/ 178435 h 265112"/>
                    <a:gd name="connsiteX3" fmla="*/ 103413 w 284033"/>
                    <a:gd name="connsiteY3" fmla="*/ 175577 h 265112"/>
                    <a:gd name="connsiteX4" fmla="*/ 196758 w 284033"/>
                    <a:gd name="connsiteY4" fmla="*/ 253683 h 265112"/>
                    <a:gd name="connsiteX5" fmla="*/ 196758 w 284033"/>
                    <a:gd name="connsiteY5" fmla="*/ 253683 h 265112"/>
                    <a:gd name="connsiteX6" fmla="*/ 196758 w 284033"/>
                    <a:gd name="connsiteY6" fmla="*/ 253683 h 265112"/>
                    <a:gd name="connsiteX7" fmla="*/ 199616 w 284033"/>
                    <a:gd name="connsiteY7" fmla="*/ 255588 h 265112"/>
                    <a:gd name="connsiteX8" fmla="*/ 203426 w 284033"/>
                    <a:gd name="connsiteY8" fmla="*/ 257492 h 265112"/>
                    <a:gd name="connsiteX9" fmla="*/ 228191 w 284033"/>
                    <a:gd name="connsiteY9" fmla="*/ 265113 h 265112"/>
                    <a:gd name="connsiteX10" fmla="*/ 271054 w 284033"/>
                    <a:gd name="connsiteY10" fmla="*/ 244158 h 265112"/>
                    <a:gd name="connsiteX11" fmla="*/ 272006 w 284033"/>
                    <a:gd name="connsiteY11" fmla="*/ 175577 h 265112"/>
                    <a:gd name="connsiteX12" fmla="*/ 267243 w 284033"/>
                    <a:gd name="connsiteY12" fmla="*/ 168910 h 265112"/>
                    <a:gd name="connsiteX13" fmla="*/ 267243 w 284033"/>
                    <a:gd name="connsiteY13" fmla="*/ 168910 h 265112"/>
                    <a:gd name="connsiteX14" fmla="*/ 267243 w 284033"/>
                    <a:gd name="connsiteY14" fmla="*/ 168910 h 265112"/>
                    <a:gd name="connsiteX15" fmla="*/ 173899 w 284033"/>
                    <a:gd name="connsiteY15" fmla="*/ 89852 h 265112"/>
                    <a:gd name="connsiteX16" fmla="*/ 151038 w 284033"/>
                    <a:gd name="connsiteY16" fmla="*/ 30797 h 265112"/>
                    <a:gd name="connsiteX17" fmla="*/ 132941 w 284033"/>
                    <a:gd name="connsiteY17" fmla="*/ 15558 h 265112"/>
                    <a:gd name="connsiteX18" fmla="*/ 75791 w 284033"/>
                    <a:gd name="connsiteY18" fmla="*/ 1270 h 265112"/>
                    <a:gd name="connsiteX19" fmla="*/ 22451 w 284033"/>
                    <a:gd name="connsiteY19" fmla="*/ 33655 h 265112"/>
                    <a:gd name="connsiteX20" fmla="*/ 543 w 284033"/>
                    <a:gd name="connsiteY20" fmla="*/ 91758 h 265112"/>
                    <a:gd name="connsiteX21" fmla="*/ 22451 w 284033"/>
                    <a:gd name="connsiteY21" fmla="*/ 147955 h 265112"/>
                    <a:gd name="connsiteX22" fmla="*/ 221524 w 284033"/>
                    <a:gd name="connsiteY22" fmla="*/ 205105 h 265112"/>
                    <a:gd name="connsiteX23" fmla="*/ 241526 w 284033"/>
                    <a:gd name="connsiteY23" fmla="*/ 200342 h 265112"/>
                    <a:gd name="connsiteX24" fmla="*/ 241526 w 284033"/>
                    <a:gd name="connsiteY24" fmla="*/ 200342 h 265112"/>
                    <a:gd name="connsiteX25" fmla="*/ 240574 w 284033"/>
                    <a:gd name="connsiteY25" fmla="*/ 221297 h 265112"/>
                    <a:gd name="connsiteX26" fmla="*/ 220571 w 284033"/>
                    <a:gd name="connsiteY26" fmla="*/ 226060 h 265112"/>
                    <a:gd name="connsiteX27" fmla="*/ 220571 w 284033"/>
                    <a:gd name="connsiteY27" fmla="*/ 226060 h 265112"/>
                    <a:gd name="connsiteX28" fmla="*/ 221524 w 284033"/>
                    <a:gd name="connsiteY28" fmla="*/ 205105 h 265112"/>
                    <a:gd name="connsiteX29" fmla="*/ 192949 w 284033"/>
                    <a:gd name="connsiteY29" fmla="*/ 180340 h 265112"/>
                    <a:gd name="connsiteX30" fmla="*/ 184376 w 284033"/>
                    <a:gd name="connsiteY30" fmla="*/ 194627 h 265112"/>
                    <a:gd name="connsiteX31" fmla="*/ 119606 w 284033"/>
                    <a:gd name="connsiteY31" fmla="*/ 140335 h 265112"/>
                    <a:gd name="connsiteX32" fmla="*/ 119606 w 284033"/>
                    <a:gd name="connsiteY32" fmla="*/ 140335 h 265112"/>
                    <a:gd name="connsiteX33" fmla="*/ 97699 w 284033"/>
                    <a:gd name="connsiteY33" fmla="*/ 121285 h 265112"/>
                    <a:gd name="connsiteX34" fmla="*/ 98651 w 284033"/>
                    <a:gd name="connsiteY34" fmla="*/ 100330 h 265112"/>
                    <a:gd name="connsiteX35" fmla="*/ 118654 w 284033"/>
                    <a:gd name="connsiteY35" fmla="*/ 95567 h 265112"/>
                    <a:gd name="connsiteX36" fmla="*/ 140561 w 284033"/>
                    <a:gd name="connsiteY36" fmla="*/ 114617 h 265112"/>
                    <a:gd name="connsiteX37" fmla="*/ 140561 w 284033"/>
                    <a:gd name="connsiteY37" fmla="*/ 114617 h 265112"/>
                    <a:gd name="connsiteX38" fmla="*/ 205331 w 284033"/>
                    <a:gd name="connsiteY38" fmla="*/ 168910 h 265112"/>
                    <a:gd name="connsiteX39" fmla="*/ 192949 w 284033"/>
                    <a:gd name="connsiteY39" fmla="*/ 180340 h 265112"/>
                    <a:gd name="connsiteX40" fmla="*/ 50074 w 284033"/>
                    <a:gd name="connsiteY40" fmla="*/ 60325 h 265112"/>
                    <a:gd name="connsiteX41" fmla="*/ 81506 w 284033"/>
                    <a:gd name="connsiteY41" fmla="*/ 41275 h 265112"/>
                    <a:gd name="connsiteX42" fmla="*/ 107224 w 284033"/>
                    <a:gd name="connsiteY42" fmla="*/ 46990 h 265112"/>
                    <a:gd name="connsiteX43" fmla="*/ 119606 w 284033"/>
                    <a:gd name="connsiteY43" fmla="*/ 57467 h 265112"/>
                    <a:gd name="connsiteX44" fmla="*/ 69124 w 284033"/>
                    <a:gd name="connsiteY44" fmla="*/ 76517 h 265112"/>
                    <a:gd name="connsiteX45" fmla="*/ 58646 w 284033"/>
                    <a:gd name="connsiteY45" fmla="*/ 128905 h 265112"/>
                    <a:gd name="connsiteX46" fmla="*/ 46263 w 284033"/>
                    <a:gd name="connsiteY46" fmla="*/ 118427 h 265112"/>
                    <a:gd name="connsiteX47" fmla="*/ 35786 w 284033"/>
                    <a:gd name="connsiteY47" fmla="*/ 93663 h 265112"/>
                    <a:gd name="connsiteX48" fmla="*/ 50074 w 284033"/>
                    <a:gd name="connsiteY48" fmla="*/ 60325 h 2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4033" h="265112">
                      <a:moveTo>
                        <a:pt x="22451" y="147955"/>
                      </a:moveTo>
                      <a:lnTo>
                        <a:pt x="40549" y="163195"/>
                      </a:lnTo>
                      <a:cubicBezTo>
                        <a:pt x="52931" y="173672"/>
                        <a:pt x="68171" y="178435"/>
                        <a:pt x="84363" y="178435"/>
                      </a:cubicBezTo>
                      <a:cubicBezTo>
                        <a:pt x="90079" y="178435"/>
                        <a:pt x="96746" y="177483"/>
                        <a:pt x="103413" y="175577"/>
                      </a:cubicBezTo>
                      <a:lnTo>
                        <a:pt x="196758" y="253683"/>
                      </a:lnTo>
                      <a:cubicBezTo>
                        <a:pt x="196758" y="253683"/>
                        <a:pt x="196758" y="253683"/>
                        <a:pt x="196758" y="253683"/>
                      </a:cubicBezTo>
                      <a:cubicBezTo>
                        <a:pt x="196758" y="253683"/>
                        <a:pt x="196758" y="253683"/>
                        <a:pt x="196758" y="253683"/>
                      </a:cubicBezTo>
                      <a:cubicBezTo>
                        <a:pt x="197711" y="254635"/>
                        <a:pt x="198663" y="254635"/>
                        <a:pt x="199616" y="255588"/>
                      </a:cubicBezTo>
                      <a:cubicBezTo>
                        <a:pt x="200568" y="256540"/>
                        <a:pt x="201521" y="257492"/>
                        <a:pt x="203426" y="257492"/>
                      </a:cubicBezTo>
                      <a:cubicBezTo>
                        <a:pt x="211046" y="262255"/>
                        <a:pt x="219618" y="265113"/>
                        <a:pt x="228191" y="265113"/>
                      </a:cubicBezTo>
                      <a:cubicBezTo>
                        <a:pt x="243431" y="265113"/>
                        <a:pt x="259624" y="258445"/>
                        <a:pt x="271054" y="244158"/>
                      </a:cubicBezTo>
                      <a:cubicBezTo>
                        <a:pt x="288199" y="223202"/>
                        <a:pt x="288199" y="194627"/>
                        <a:pt x="272006" y="175577"/>
                      </a:cubicBezTo>
                      <a:cubicBezTo>
                        <a:pt x="271054" y="173672"/>
                        <a:pt x="269149" y="170815"/>
                        <a:pt x="267243" y="168910"/>
                      </a:cubicBezTo>
                      <a:lnTo>
                        <a:pt x="267243" y="168910"/>
                      </a:lnTo>
                      <a:cubicBezTo>
                        <a:pt x="267243" y="168910"/>
                        <a:pt x="267243" y="168910"/>
                        <a:pt x="267243" y="168910"/>
                      </a:cubicBezTo>
                      <a:lnTo>
                        <a:pt x="173899" y="89852"/>
                      </a:lnTo>
                      <a:cubicBezTo>
                        <a:pt x="175804" y="66992"/>
                        <a:pt x="167231" y="45085"/>
                        <a:pt x="151038" y="30797"/>
                      </a:cubicBezTo>
                      <a:lnTo>
                        <a:pt x="132941" y="15558"/>
                      </a:lnTo>
                      <a:cubicBezTo>
                        <a:pt x="117701" y="2222"/>
                        <a:pt x="96746" y="-2540"/>
                        <a:pt x="75791" y="1270"/>
                      </a:cubicBezTo>
                      <a:cubicBezTo>
                        <a:pt x="55788" y="5080"/>
                        <a:pt x="36738" y="16510"/>
                        <a:pt x="22451" y="33655"/>
                      </a:cubicBezTo>
                      <a:cubicBezTo>
                        <a:pt x="8163" y="50800"/>
                        <a:pt x="543" y="70802"/>
                        <a:pt x="543" y="91758"/>
                      </a:cubicBezTo>
                      <a:cubicBezTo>
                        <a:pt x="-2314" y="115570"/>
                        <a:pt x="6258" y="135572"/>
                        <a:pt x="22451" y="147955"/>
                      </a:cubicBezTo>
                      <a:close/>
                      <a:moveTo>
                        <a:pt x="221524" y="205105"/>
                      </a:moveTo>
                      <a:cubicBezTo>
                        <a:pt x="227238" y="198438"/>
                        <a:pt x="236763" y="195580"/>
                        <a:pt x="241526" y="200342"/>
                      </a:cubicBezTo>
                      <a:cubicBezTo>
                        <a:pt x="241526" y="200342"/>
                        <a:pt x="241526" y="200342"/>
                        <a:pt x="241526" y="200342"/>
                      </a:cubicBezTo>
                      <a:cubicBezTo>
                        <a:pt x="246288" y="205105"/>
                        <a:pt x="246288" y="214630"/>
                        <a:pt x="240574" y="221297"/>
                      </a:cubicBezTo>
                      <a:cubicBezTo>
                        <a:pt x="234858" y="227965"/>
                        <a:pt x="225333" y="230822"/>
                        <a:pt x="220571" y="226060"/>
                      </a:cubicBezTo>
                      <a:cubicBezTo>
                        <a:pt x="220571" y="226060"/>
                        <a:pt x="220571" y="226060"/>
                        <a:pt x="220571" y="226060"/>
                      </a:cubicBezTo>
                      <a:cubicBezTo>
                        <a:pt x="214856" y="221297"/>
                        <a:pt x="215808" y="211772"/>
                        <a:pt x="221524" y="205105"/>
                      </a:cubicBezTo>
                      <a:close/>
                      <a:moveTo>
                        <a:pt x="192949" y="180340"/>
                      </a:moveTo>
                      <a:cubicBezTo>
                        <a:pt x="189138" y="185102"/>
                        <a:pt x="186281" y="189865"/>
                        <a:pt x="184376" y="194627"/>
                      </a:cubicBezTo>
                      <a:lnTo>
                        <a:pt x="119606" y="140335"/>
                      </a:lnTo>
                      <a:cubicBezTo>
                        <a:pt x="119606" y="140335"/>
                        <a:pt x="119606" y="140335"/>
                        <a:pt x="119606" y="140335"/>
                      </a:cubicBezTo>
                      <a:lnTo>
                        <a:pt x="97699" y="121285"/>
                      </a:lnTo>
                      <a:cubicBezTo>
                        <a:pt x="92936" y="116522"/>
                        <a:pt x="92936" y="106997"/>
                        <a:pt x="98651" y="100330"/>
                      </a:cubicBezTo>
                      <a:cubicBezTo>
                        <a:pt x="104366" y="93663"/>
                        <a:pt x="113891" y="90805"/>
                        <a:pt x="118654" y="95567"/>
                      </a:cubicBezTo>
                      <a:lnTo>
                        <a:pt x="140561" y="114617"/>
                      </a:lnTo>
                      <a:cubicBezTo>
                        <a:pt x="140561" y="114617"/>
                        <a:pt x="140561" y="114617"/>
                        <a:pt x="140561" y="114617"/>
                      </a:cubicBezTo>
                      <a:lnTo>
                        <a:pt x="205331" y="168910"/>
                      </a:lnTo>
                      <a:cubicBezTo>
                        <a:pt x="200568" y="171767"/>
                        <a:pt x="195806" y="175577"/>
                        <a:pt x="192949" y="180340"/>
                      </a:cubicBezTo>
                      <a:close/>
                      <a:moveTo>
                        <a:pt x="50074" y="60325"/>
                      </a:moveTo>
                      <a:cubicBezTo>
                        <a:pt x="58646" y="49847"/>
                        <a:pt x="69124" y="43180"/>
                        <a:pt x="81506" y="41275"/>
                      </a:cubicBezTo>
                      <a:cubicBezTo>
                        <a:pt x="91983" y="39370"/>
                        <a:pt x="100556" y="41275"/>
                        <a:pt x="107224" y="46990"/>
                      </a:cubicBezTo>
                      <a:lnTo>
                        <a:pt x="119606" y="57467"/>
                      </a:lnTo>
                      <a:cubicBezTo>
                        <a:pt x="101508" y="54610"/>
                        <a:pt x="82458" y="61277"/>
                        <a:pt x="69124" y="76517"/>
                      </a:cubicBezTo>
                      <a:cubicBezTo>
                        <a:pt x="55788" y="91758"/>
                        <a:pt x="52931" y="111760"/>
                        <a:pt x="58646" y="128905"/>
                      </a:cubicBezTo>
                      <a:lnTo>
                        <a:pt x="46263" y="118427"/>
                      </a:lnTo>
                      <a:cubicBezTo>
                        <a:pt x="39596" y="112713"/>
                        <a:pt x="35786" y="104140"/>
                        <a:pt x="35786" y="93663"/>
                      </a:cubicBezTo>
                      <a:cubicBezTo>
                        <a:pt x="36738" y="82233"/>
                        <a:pt x="41501" y="70802"/>
                        <a:pt x="50074" y="6032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grpSp>
        <p:nvGrpSpPr>
          <p:cNvPr id="312" name="Group 311">
            <a:extLst>
              <a:ext uri="{FF2B5EF4-FFF2-40B4-BE49-F238E27FC236}">
                <a16:creationId xmlns:a16="http://schemas.microsoft.com/office/drawing/2014/main" id="{889459EB-C535-2BB3-E923-D748E67FFB24}"/>
              </a:ext>
            </a:extLst>
          </p:cNvPr>
          <p:cNvGrpSpPr/>
          <p:nvPr/>
        </p:nvGrpSpPr>
        <p:grpSpPr>
          <a:xfrm>
            <a:off x="4938712" y="4356100"/>
            <a:ext cx="3960317" cy="423863"/>
            <a:chOff x="4938712" y="4356100"/>
            <a:chExt cx="3960317" cy="423863"/>
          </a:xfrm>
        </p:grpSpPr>
        <p:sp>
          <p:nvSpPr>
            <p:cNvPr id="48" name="Title 5">
              <a:extLst>
                <a:ext uri="{FF2B5EF4-FFF2-40B4-BE49-F238E27FC236}">
                  <a16:creationId xmlns:a16="http://schemas.microsoft.com/office/drawing/2014/main" id="{0AC450E7-18C9-AA63-5C41-E7841A544458}"/>
                </a:ext>
              </a:extLst>
            </p:cNvPr>
            <p:cNvSpPr txBox="1">
              <a:spLocks/>
            </p:cNvSpPr>
            <p:nvPr/>
          </p:nvSpPr>
          <p:spPr>
            <a:xfrm>
              <a:off x="5537200" y="4383365"/>
              <a:ext cx="3361829"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solidFill>
                    <a:schemeClr val="bg1"/>
                  </a:solidFill>
                  <a:ea typeface="Meiryo" panose="020B0604030504040204" pitchFamily="34" charset="-128"/>
                  <a:cs typeface="+mj-cs"/>
                </a:rPr>
                <a:t>他のエンジニアたちと作業を</a:t>
              </a:r>
              <a:endParaRPr lang="en-US" altLang="ja-JP" sz="1200" dirty="0">
                <a:solidFill>
                  <a:schemeClr val="bg1"/>
                </a:solidFill>
                <a:ea typeface="Meiryo" panose="020B0604030504040204" pitchFamily="34" charset="-128"/>
                <a:cs typeface="+mj-cs"/>
              </a:endParaRPr>
            </a:p>
            <a:p>
              <a:pPr marL="0" lvl="1" defTabSz="685800" rtl="0">
                <a:spcBef>
                  <a:spcPct val="0"/>
                </a:spcBef>
              </a:pPr>
              <a:r>
                <a:rPr lang="ja-jp" sz="1200" dirty="0">
                  <a:solidFill>
                    <a:schemeClr val="bg1"/>
                  </a:solidFill>
                  <a:ea typeface="Meiryo" panose="020B0604030504040204" pitchFamily="34" charset="-128"/>
                  <a:cs typeface="+mj-cs"/>
                </a:rPr>
                <a:t>均等に分担しながらコラボレーション</a:t>
              </a:r>
            </a:p>
          </p:txBody>
        </p:sp>
        <p:grpSp>
          <p:nvGrpSpPr>
            <p:cNvPr id="308" name="Group 307">
              <a:extLst>
                <a:ext uri="{FF2B5EF4-FFF2-40B4-BE49-F238E27FC236}">
                  <a16:creationId xmlns:a16="http://schemas.microsoft.com/office/drawing/2014/main" id="{405AFFC0-EBE6-CFF8-3499-8883312A2228}"/>
                </a:ext>
              </a:extLst>
            </p:cNvPr>
            <p:cNvGrpSpPr/>
            <p:nvPr/>
          </p:nvGrpSpPr>
          <p:grpSpPr>
            <a:xfrm>
              <a:off x="4938712" y="4356100"/>
              <a:ext cx="423863" cy="423863"/>
              <a:chOff x="4938712" y="4356100"/>
              <a:chExt cx="423863" cy="423863"/>
            </a:xfrm>
          </p:grpSpPr>
          <p:sp>
            <p:nvSpPr>
              <p:cNvPr id="50" name="Oval 49">
                <a:extLst>
                  <a:ext uri="{FF2B5EF4-FFF2-40B4-BE49-F238E27FC236}">
                    <a16:creationId xmlns:a16="http://schemas.microsoft.com/office/drawing/2014/main" id="{23B7CCE6-390D-E14E-0F06-618D9D828D21}"/>
                  </a:ext>
                </a:extLst>
              </p:cNvPr>
              <p:cNvSpPr/>
              <p:nvPr/>
            </p:nvSpPr>
            <p:spPr>
              <a:xfrm>
                <a:off x="4938712" y="4356100"/>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a typeface="Meiryo" panose="020B0604030504040204" pitchFamily="34" charset="-128"/>
                </a:endParaRPr>
              </a:p>
            </p:txBody>
          </p:sp>
          <p:grpSp>
            <p:nvGrpSpPr>
              <p:cNvPr id="298" name="Graphic 502">
                <a:extLst>
                  <a:ext uri="{FF2B5EF4-FFF2-40B4-BE49-F238E27FC236}">
                    <a16:creationId xmlns:a16="http://schemas.microsoft.com/office/drawing/2014/main" id="{BD23981F-2508-4C98-EBAD-B936C4CC0CAA}"/>
                  </a:ext>
                </a:extLst>
              </p:cNvPr>
              <p:cNvGrpSpPr>
                <a:grpSpLocks noChangeAspect="1"/>
              </p:cNvGrpSpPr>
              <p:nvPr/>
            </p:nvGrpSpPr>
            <p:grpSpPr>
              <a:xfrm>
                <a:off x="5021911" y="4472067"/>
                <a:ext cx="257464" cy="191928"/>
                <a:chOff x="2502245" y="999172"/>
                <a:chExt cx="4134774" cy="3082289"/>
              </a:xfrm>
              <a:solidFill>
                <a:schemeClr val="tx1"/>
              </a:solidFill>
            </p:grpSpPr>
            <p:sp>
              <p:nvSpPr>
                <p:cNvPr id="299" name="Freeform 504">
                  <a:extLst>
                    <a:ext uri="{FF2B5EF4-FFF2-40B4-BE49-F238E27FC236}">
                      <a16:creationId xmlns:a16="http://schemas.microsoft.com/office/drawing/2014/main" id="{623AB507-A867-33C6-C742-5AA2D7B1E7CB}"/>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0" name="Freeform 505">
                  <a:extLst>
                    <a:ext uri="{FF2B5EF4-FFF2-40B4-BE49-F238E27FC236}">
                      <a16:creationId xmlns:a16="http://schemas.microsoft.com/office/drawing/2014/main" id="{A374D717-3C23-3314-18E8-5E2A965CE9DE}"/>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1" name="Freeform 506">
                  <a:extLst>
                    <a:ext uri="{FF2B5EF4-FFF2-40B4-BE49-F238E27FC236}">
                      <a16:creationId xmlns:a16="http://schemas.microsoft.com/office/drawing/2014/main" id="{E2302872-FA87-6341-9B35-752C187DA901}"/>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2" name="Freeform 507">
                  <a:extLst>
                    <a:ext uri="{FF2B5EF4-FFF2-40B4-BE49-F238E27FC236}">
                      <a16:creationId xmlns:a16="http://schemas.microsoft.com/office/drawing/2014/main" id="{69440B30-49BB-1E49-9130-7EBADA4795EF}"/>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3" name="Freeform 508">
                  <a:extLst>
                    <a:ext uri="{FF2B5EF4-FFF2-40B4-BE49-F238E27FC236}">
                      <a16:creationId xmlns:a16="http://schemas.microsoft.com/office/drawing/2014/main" id="{61E64C97-A6CF-82FB-AA40-AE7363791298}"/>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4" name="Freeform 509">
                  <a:extLst>
                    <a:ext uri="{FF2B5EF4-FFF2-40B4-BE49-F238E27FC236}">
                      <a16:creationId xmlns:a16="http://schemas.microsoft.com/office/drawing/2014/main" id="{A74C8BBD-CBD5-5564-2B36-75544F9BD48D}"/>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5" name="Freeform 510">
                  <a:extLst>
                    <a:ext uri="{FF2B5EF4-FFF2-40B4-BE49-F238E27FC236}">
                      <a16:creationId xmlns:a16="http://schemas.microsoft.com/office/drawing/2014/main" id="{9413CADF-391C-454C-B0DA-FEEE0F87412F}"/>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6" name="Freeform 511">
                  <a:extLst>
                    <a:ext uri="{FF2B5EF4-FFF2-40B4-BE49-F238E27FC236}">
                      <a16:creationId xmlns:a16="http://schemas.microsoft.com/office/drawing/2014/main" id="{279C552C-1CB6-9507-EA87-2DFBF66BA32D}"/>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07" name="Freeform 512">
                  <a:extLst>
                    <a:ext uri="{FF2B5EF4-FFF2-40B4-BE49-F238E27FC236}">
                      <a16:creationId xmlns:a16="http://schemas.microsoft.com/office/drawing/2014/main" id="{8FE84FAB-DF49-70AE-EAFC-63F8F9386618}"/>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cxnSp>
        <p:nvCxnSpPr>
          <p:cNvPr id="3" name="Straight Connector 2">
            <a:extLst>
              <a:ext uri="{FF2B5EF4-FFF2-40B4-BE49-F238E27FC236}">
                <a16:creationId xmlns:a16="http://schemas.microsoft.com/office/drawing/2014/main" id="{981EF33F-1E14-84FA-988A-A748676F1A92}"/>
              </a:ext>
            </a:extLst>
          </p:cNvPr>
          <p:cNvCxnSpPr>
            <a:cxnSpLocks/>
          </p:cNvCxnSpPr>
          <p:nvPr/>
        </p:nvCxnSpPr>
        <p:spPr>
          <a:xfrm flipH="1">
            <a:off x="4938712" y="1807005"/>
            <a:ext cx="3836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3A526703-A180-FA29-22D7-73E1E6CA0786}"/>
              </a:ext>
            </a:extLst>
          </p:cNvPr>
          <p:cNvGrpSpPr/>
          <p:nvPr/>
        </p:nvGrpSpPr>
        <p:grpSpPr>
          <a:xfrm>
            <a:off x="4938712" y="1200641"/>
            <a:ext cx="3835402" cy="423863"/>
            <a:chOff x="4938712" y="1054993"/>
            <a:chExt cx="3835402" cy="423863"/>
          </a:xfrm>
        </p:grpSpPr>
        <p:sp>
          <p:nvSpPr>
            <p:cNvPr id="28" name="Title 5">
              <a:extLst>
                <a:ext uri="{FF2B5EF4-FFF2-40B4-BE49-F238E27FC236}">
                  <a16:creationId xmlns:a16="http://schemas.microsoft.com/office/drawing/2014/main" id="{9633265B-699A-96AE-69C4-1C3B29FAC061}"/>
                </a:ext>
              </a:extLst>
            </p:cNvPr>
            <p:cNvSpPr txBox="1">
              <a:spLocks/>
            </p:cNvSpPr>
            <p:nvPr/>
          </p:nvSpPr>
          <p:spPr>
            <a:xfrm>
              <a:off x="5537200" y="1082258"/>
              <a:ext cx="3236914" cy="369332"/>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200" dirty="0">
                  <a:solidFill>
                    <a:schemeClr val="bg1"/>
                  </a:solidFill>
                  <a:ea typeface="Meiryo" panose="020B0604030504040204" pitchFamily="34" charset="-128"/>
                  <a:cs typeface="+mj-cs"/>
                </a:rPr>
                <a:t>プログラミング言語企業の</a:t>
              </a:r>
              <a:endParaRPr lang="en-US" altLang="ja-JP" sz="1200" dirty="0">
                <a:solidFill>
                  <a:schemeClr val="bg1"/>
                </a:solidFill>
                <a:ea typeface="Meiryo" panose="020B0604030504040204" pitchFamily="34" charset="-128"/>
                <a:cs typeface="+mj-cs"/>
              </a:endParaRPr>
            </a:p>
            <a:p>
              <a:pPr marL="0" lvl="1" defTabSz="685800" rtl="0">
                <a:spcBef>
                  <a:spcPct val="0"/>
                </a:spcBef>
              </a:pPr>
              <a:r>
                <a:rPr lang="ja-jp" sz="1200" dirty="0">
                  <a:solidFill>
                    <a:schemeClr val="bg1"/>
                  </a:solidFill>
                  <a:ea typeface="Meiryo" panose="020B0604030504040204" pitchFamily="34" charset="-128"/>
                  <a:cs typeface="+mj-cs"/>
                </a:rPr>
                <a:t>デジタル ツイン</a:t>
              </a:r>
              <a:r>
                <a:rPr lang="en-US" altLang="ja-JP" sz="1200" dirty="0">
                  <a:solidFill>
                    <a:schemeClr val="bg1"/>
                  </a:solidFill>
                  <a:ea typeface="Meiryo" panose="020B0604030504040204" pitchFamily="34" charset="-128"/>
                  <a:cs typeface="+mj-cs"/>
                </a:rPr>
                <a:t>    </a:t>
              </a:r>
              <a:r>
                <a:rPr lang="ja-jp" sz="1200" dirty="0">
                  <a:solidFill>
                    <a:schemeClr val="bg1"/>
                  </a:solidFill>
                  <a:ea typeface="Meiryo" panose="020B0604030504040204" pitchFamily="34" charset="-128"/>
                  <a:cs typeface="+mj-cs"/>
                </a:rPr>
                <a:t> エンジニア</a:t>
              </a:r>
            </a:p>
          </p:txBody>
        </p:sp>
        <p:grpSp>
          <p:nvGrpSpPr>
            <p:cNvPr id="21" name="Group 20">
              <a:extLst>
                <a:ext uri="{FF2B5EF4-FFF2-40B4-BE49-F238E27FC236}">
                  <a16:creationId xmlns:a16="http://schemas.microsoft.com/office/drawing/2014/main" id="{92858FCA-9AED-0915-7E85-C222FFCD9FA0}"/>
                </a:ext>
              </a:extLst>
            </p:cNvPr>
            <p:cNvGrpSpPr/>
            <p:nvPr/>
          </p:nvGrpSpPr>
          <p:grpSpPr>
            <a:xfrm>
              <a:off x="4938712" y="1054993"/>
              <a:ext cx="423863" cy="423863"/>
              <a:chOff x="4938712" y="1054993"/>
              <a:chExt cx="423863" cy="423863"/>
            </a:xfrm>
          </p:grpSpPr>
          <p:sp>
            <p:nvSpPr>
              <p:cNvPr id="5" name="Oval 4">
                <a:extLst>
                  <a:ext uri="{FF2B5EF4-FFF2-40B4-BE49-F238E27FC236}">
                    <a16:creationId xmlns:a16="http://schemas.microsoft.com/office/drawing/2014/main" id="{E0E59AC9-8C57-13E8-76F8-8CAC851D04DD}"/>
                  </a:ext>
                </a:extLst>
              </p:cNvPr>
              <p:cNvSpPr/>
              <p:nvPr/>
            </p:nvSpPr>
            <p:spPr>
              <a:xfrm>
                <a:off x="4938712" y="1054993"/>
                <a:ext cx="423863" cy="42386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dirty="0">
                  <a:solidFill>
                    <a:schemeClr val="bg1"/>
                  </a:solidFill>
                  <a:ea typeface="Meiryo" panose="020B0604030504040204" pitchFamily="34" charset="-128"/>
                </a:endParaRPr>
              </a:p>
            </p:txBody>
          </p:sp>
          <p:grpSp>
            <p:nvGrpSpPr>
              <p:cNvPr id="8" name="Graphic 502">
                <a:extLst>
                  <a:ext uri="{FF2B5EF4-FFF2-40B4-BE49-F238E27FC236}">
                    <a16:creationId xmlns:a16="http://schemas.microsoft.com/office/drawing/2014/main" id="{4BEEA1AF-6D68-D8A4-9B84-69CEF22FB880}"/>
                  </a:ext>
                </a:extLst>
              </p:cNvPr>
              <p:cNvGrpSpPr>
                <a:grpSpLocks noChangeAspect="1"/>
              </p:cNvGrpSpPr>
              <p:nvPr/>
            </p:nvGrpSpPr>
            <p:grpSpPr>
              <a:xfrm>
                <a:off x="5013153" y="1164431"/>
                <a:ext cx="274980" cy="204986"/>
                <a:chOff x="2502245" y="999172"/>
                <a:chExt cx="4134774" cy="3082289"/>
              </a:xfrm>
              <a:solidFill>
                <a:schemeClr val="tx1"/>
              </a:solidFill>
            </p:grpSpPr>
            <p:sp>
              <p:nvSpPr>
                <p:cNvPr id="9" name="Freeform 504">
                  <a:extLst>
                    <a:ext uri="{FF2B5EF4-FFF2-40B4-BE49-F238E27FC236}">
                      <a16:creationId xmlns:a16="http://schemas.microsoft.com/office/drawing/2014/main" id="{43A7D899-1256-5AE3-6F6A-8C9510B29579}"/>
                    </a:ext>
                  </a:extLst>
                </p:cNvPr>
                <p:cNvSpPr/>
                <p:nvPr/>
              </p:nvSpPr>
              <p:spPr>
                <a:xfrm>
                  <a:off x="2502245" y="999172"/>
                  <a:ext cx="4134774" cy="3082289"/>
                </a:xfrm>
                <a:custGeom>
                  <a:avLst/>
                  <a:gdLst>
                    <a:gd name="connsiteX0" fmla="*/ 4006187 w 4134774"/>
                    <a:gd name="connsiteY0" fmla="*/ 1872615 h 3082289"/>
                    <a:gd name="connsiteX1" fmla="*/ 3669955 w 4134774"/>
                    <a:gd name="connsiteY1" fmla="*/ 1872615 h 3082289"/>
                    <a:gd name="connsiteX2" fmla="*/ 3521365 w 4134774"/>
                    <a:gd name="connsiteY2" fmla="*/ 1689735 h 3082289"/>
                    <a:gd name="connsiteX3" fmla="*/ 3610900 w 4134774"/>
                    <a:gd name="connsiteY3" fmla="*/ 1689735 h 3082289"/>
                    <a:gd name="connsiteX4" fmla="*/ 3770920 w 4134774"/>
                    <a:gd name="connsiteY4" fmla="*/ 1529715 h 3082289"/>
                    <a:gd name="connsiteX5" fmla="*/ 3770920 w 4134774"/>
                    <a:gd name="connsiteY5" fmla="*/ 160020 h 3082289"/>
                    <a:gd name="connsiteX6" fmla="*/ 3610900 w 4134774"/>
                    <a:gd name="connsiteY6" fmla="*/ 0 h 3082289"/>
                    <a:gd name="connsiteX7" fmla="*/ 2689832 w 4134774"/>
                    <a:gd name="connsiteY7" fmla="*/ 0 h 3082289"/>
                    <a:gd name="connsiteX8" fmla="*/ 2529812 w 4134774"/>
                    <a:gd name="connsiteY8" fmla="*/ 160020 h 3082289"/>
                    <a:gd name="connsiteX9" fmla="*/ 2529812 w 4134774"/>
                    <a:gd name="connsiteY9" fmla="*/ 1107758 h 3082289"/>
                    <a:gd name="connsiteX10" fmla="*/ 2341217 w 4134774"/>
                    <a:gd name="connsiteY10" fmla="*/ 1326833 h 3082289"/>
                    <a:gd name="connsiteX11" fmla="*/ 2341217 w 4134774"/>
                    <a:gd name="connsiteY11" fmla="*/ 1243965 h 3082289"/>
                    <a:gd name="connsiteX12" fmla="*/ 2201200 w 4134774"/>
                    <a:gd name="connsiteY12" fmla="*/ 1103948 h 3082289"/>
                    <a:gd name="connsiteX13" fmla="*/ 410500 w 4134774"/>
                    <a:gd name="connsiteY13" fmla="*/ 1103948 h 3082289"/>
                    <a:gd name="connsiteX14" fmla="*/ 270482 w 4134774"/>
                    <a:gd name="connsiteY14" fmla="*/ 1243965 h 3082289"/>
                    <a:gd name="connsiteX15" fmla="*/ 270482 w 4134774"/>
                    <a:gd name="connsiteY15" fmla="*/ 2523172 h 3082289"/>
                    <a:gd name="connsiteX16" fmla="*/ 93317 w 4134774"/>
                    <a:gd name="connsiteY16" fmla="*/ 2523172 h 3082289"/>
                    <a:gd name="connsiteX17" fmla="*/ 5687 w 4134774"/>
                    <a:gd name="connsiteY17" fmla="*/ 2585085 h 3082289"/>
                    <a:gd name="connsiteX18" fmla="*/ 33310 w 4134774"/>
                    <a:gd name="connsiteY18" fmla="*/ 2688908 h 3082289"/>
                    <a:gd name="connsiteX19" fmla="*/ 39977 w 4134774"/>
                    <a:gd name="connsiteY19" fmla="*/ 2693670 h 3082289"/>
                    <a:gd name="connsiteX20" fmla="*/ 120940 w 4134774"/>
                    <a:gd name="connsiteY20" fmla="*/ 2742247 h 3082289"/>
                    <a:gd name="connsiteX21" fmla="*/ 145705 w 4134774"/>
                    <a:gd name="connsiteY21" fmla="*/ 2748915 h 3082289"/>
                    <a:gd name="connsiteX22" fmla="*/ 2461232 w 4134774"/>
                    <a:gd name="connsiteY22" fmla="*/ 2748915 h 3082289"/>
                    <a:gd name="connsiteX23" fmla="*/ 2483140 w 4134774"/>
                    <a:gd name="connsiteY23" fmla="*/ 2743200 h 3082289"/>
                    <a:gd name="connsiteX24" fmla="*/ 2567912 w 4134774"/>
                    <a:gd name="connsiteY24" fmla="*/ 2697480 h 3082289"/>
                    <a:gd name="connsiteX25" fmla="*/ 2571723 w 4134774"/>
                    <a:gd name="connsiteY25" fmla="*/ 2694622 h 3082289"/>
                    <a:gd name="connsiteX26" fmla="*/ 2609823 w 4134774"/>
                    <a:gd name="connsiteY26" fmla="*/ 2588895 h 3082289"/>
                    <a:gd name="connsiteX27" fmla="*/ 2520287 w 4134774"/>
                    <a:gd name="connsiteY27" fmla="*/ 2522220 h 3082289"/>
                    <a:gd name="connsiteX28" fmla="*/ 2343123 w 4134774"/>
                    <a:gd name="connsiteY28" fmla="*/ 2522220 h 3082289"/>
                    <a:gd name="connsiteX29" fmla="*/ 2343123 w 4134774"/>
                    <a:gd name="connsiteY29" fmla="*/ 2125028 h 3082289"/>
                    <a:gd name="connsiteX30" fmla="*/ 3238473 w 4134774"/>
                    <a:gd name="connsiteY30" fmla="*/ 2518410 h 3082289"/>
                    <a:gd name="connsiteX31" fmla="*/ 3238473 w 4134774"/>
                    <a:gd name="connsiteY31" fmla="*/ 2955608 h 3082289"/>
                    <a:gd name="connsiteX32" fmla="*/ 3365155 w 4134774"/>
                    <a:gd name="connsiteY32" fmla="*/ 3082290 h 3082289"/>
                    <a:gd name="connsiteX33" fmla="*/ 4008092 w 4134774"/>
                    <a:gd name="connsiteY33" fmla="*/ 3082290 h 3082289"/>
                    <a:gd name="connsiteX34" fmla="*/ 4134775 w 4134774"/>
                    <a:gd name="connsiteY34" fmla="*/ 2955608 h 3082289"/>
                    <a:gd name="connsiteX35" fmla="*/ 4134775 w 4134774"/>
                    <a:gd name="connsiteY35" fmla="*/ 1999297 h 3082289"/>
                    <a:gd name="connsiteX36" fmla="*/ 4006187 w 4134774"/>
                    <a:gd name="connsiteY36" fmla="*/ 1872615 h 3082289"/>
                    <a:gd name="connsiteX37" fmla="*/ 2625062 w 4134774"/>
                    <a:gd name="connsiteY37" fmla="*/ 160020 h 3082289"/>
                    <a:gd name="connsiteX38" fmla="*/ 2689832 w 4134774"/>
                    <a:gd name="connsiteY38" fmla="*/ 95250 h 3082289"/>
                    <a:gd name="connsiteX39" fmla="*/ 3610900 w 4134774"/>
                    <a:gd name="connsiteY39" fmla="*/ 95250 h 3082289"/>
                    <a:gd name="connsiteX40" fmla="*/ 3675670 w 4134774"/>
                    <a:gd name="connsiteY40" fmla="*/ 160020 h 3082289"/>
                    <a:gd name="connsiteX41" fmla="*/ 3675670 w 4134774"/>
                    <a:gd name="connsiteY41" fmla="*/ 1529715 h 3082289"/>
                    <a:gd name="connsiteX42" fmla="*/ 3610900 w 4134774"/>
                    <a:gd name="connsiteY42" fmla="*/ 1594485 h 3082289"/>
                    <a:gd name="connsiteX43" fmla="*/ 2689832 w 4134774"/>
                    <a:gd name="connsiteY43" fmla="*/ 1594485 h 3082289"/>
                    <a:gd name="connsiteX44" fmla="*/ 2625062 w 4134774"/>
                    <a:gd name="connsiteY44" fmla="*/ 1529715 h 3082289"/>
                    <a:gd name="connsiteX45" fmla="*/ 2625062 w 4134774"/>
                    <a:gd name="connsiteY45" fmla="*/ 160020 h 3082289"/>
                    <a:gd name="connsiteX46" fmla="*/ 2446945 w 4134774"/>
                    <a:gd name="connsiteY46" fmla="*/ 2652713 h 3082289"/>
                    <a:gd name="connsiteX47" fmla="*/ 157135 w 4134774"/>
                    <a:gd name="connsiteY47" fmla="*/ 2652713 h 3082289"/>
                    <a:gd name="connsiteX48" fmla="*/ 99032 w 4134774"/>
                    <a:gd name="connsiteY48" fmla="*/ 2618422 h 3082289"/>
                    <a:gd name="connsiteX49" fmla="*/ 317155 w 4134774"/>
                    <a:gd name="connsiteY49" fmla="*/ 2618422 h 3082289"/>
                    <a:gd name="connsiteX50" fmla="*/ 318107 w 4134774"/>
                    <a:gd name="connsiteY50" fmla="*/ 2618422 h 3082289"/>
                    <a:gd name="connsiteX51" fmla="*/ 319060 w 4134774"/>
                    <a:gd name="connsiteY51" fmla="*/ 2618422 h 3082289"/>
                    <a:gd name="connsiteX52" fmla="*/ 2282162 w 4134774"/>
                    <a:gd name="connsiteY52" fmla="*/ 2616518 h 3082289"/>
                    <a:gd name="connsiteX53" fmla="*/ 2293592 w 4134774"/>
                    <a:gd name="connsiteY53" fmla="*/ 2618422 h 3082289"/>
                    <a:gd name="connsiteX54" fmla="*/ 2305023 w 4134774"/>
                    <a:gd name="connsiteY54" fmla="*/ 2616518 h 3082289"/>
                    <a:gd name="connsiteX55" fmla="*/ 2517430 w 4134774"/>
                    <a:gd name="connsiteY55" fmla="*/ 2616518 h 3082289"/>
                    <a:gd name="connsiteX56" fmla="*/ 2446945 w 4134774"/>
                    <a:gd name="connsiteY56" fmla="*/ 2652713 h 3082289"/>
                    <a:gd name="connsiteX57" fmla="*/ 365732 w 4134774"/>
                    <a:gd name="connsiteY57" fmla="*/ 2523172 h 3082289"/>
                    <a:gd name="connsiteX58" fmla="*/ 365732 w 4134774"/>
                    <a:gd name="connsiteY58" fmla="*/ 1243965 h 3082289"/>
                    <a:gd name="connsiteX59" fmla="*/ 410500 w 4134774"/>
                    <a:gd name="connsiteY59" fmla="*/ 1199198 h 3082289"/>
                    <a:gd name="connsiteX60" fmla="*/ 2201200 w 4134774"/>
                    <a:gd name="connsiteY60" fmla="*/ 1199198 h 3082289"/>
                    <a:gd name="connsiteX61" fmla="*/ 2245967 w 4134774"/>
                    <a:gd name="connsiteY61" fmla="*/ 1243965 h 3082289"/>
                    <a:gd name="connsiteX62" fmla="*/ 2245967 w 4134774"/>
                    <a:gd name="connsiteY62" fmla="*/ 2523172 h 3082289"/>
                    <a:gd name="connsiteX63" fmla="*/ 365732 w 4134774"/>
                    <a:gd name="connsiteY63" fmla="*/ 2523172 h 3082289"/>
                    <a:gd name="connsiteX64" fmla="*/ 2341217 w 4134774"/>
                    <a:gd name="connsiteY64" fmla="*/ 2041208 h 3082289"/>
                    <a:gd name="connsiteX65" fmla="*/ 2341217 w 4134774"/>
                    <a:gd name="connsiteY65" fmla="*/ 1443037 h 3082289"/>
                    <a:gd name="connsiteX66" fmla="*/ 2529812 w 4134774"/>
                    <a:gd name="connsiteY66" fmla="*/ 1223962 h 3082289"/>
                    <a:gd name="connsiteX67" fmla="*/ 2529812 w 4134774"/>
                    <a:gd name="connsiteY67" fmla="*/ 1528762 h 3082289"/>
                    <a:gd name="connsiteX68" fmla="*/ 2689832 w 4134774"/>
                    <a:gd name="connsiteY68" fmla="*/ 1688783 h 3082289"/>
                    <a:gd name="connsiteX69" fmla="*/ 3422305 w 4134774"/>
                    <a:gd name="connsiteY69" fmla="*/ 1688783 h 3082289"/>
                    <a:gd name="connsiteX70" fmla="*/ 3570895 w 4134774"/>
                    <a:gd name="connsiteY70" fmla="*/ 1871662 h 3082289"/>
                    <a:gd name="connsiteX71" fmla="*/ 3362298 w 4134774"/>
                    <a:gd name="connsiteY71" fmla="*/ 1871662 h 3082289"/>
                    <a:gd name="connsiteX72" fmla="*/ 3235615 w 4134774"/>
                    <a:gd name="connsiteY72" fmla="*/ 1998345 h 3082289"/>
                    <a:gd name="connsiteX73" fmla="*/ 3235615 w 4134774"/>
                    <a:gd name="connsiteY73" fmla="*/ 2434590 h 3082289"/>
                    <a:gd name="connsiteX74" fmla="*/ 2341217 w 4134774"/>
                    <a:gd name="connsiteY74" fmla="*/ 2041208 h 3082289"/>
                    <a:gd name="connsiteX75" fmla="*/ 4037620 w 4134774"/>
                    <a:gd name="connsiteY75" fmla="*/ 2955608 h 3082289"/>
                    <a:gd name="connsiteX76" fmla="*/ 4006187 w 4134774"/>
                    <a:gd name="connsiteY76" fmla="*/ 2987040 h 3082289"/>
                    <a:gd name="connsiteX77" fmla="*/ 3363250 w 4134774"/>
                    <a:gd name="connsiteY77" fmla="*/ 2987040 h 3082289"/>
                    <a:gd name="connsiteX78" fmla="*/ 3331817 w 4134774"/>
                    <a:gd name="connsiteY78" fmla="*/ 2955608 h 3082289"/>
                    <a:gd name="connsiteX79" fmla="*/ 3331817 w 4134774"/>
                    <a:gd name="connsiteY79" fmla="*/ 1999297 h 3082289"/>
                    <a:gd name="connsiteX80" fmla="*/ 3363250 w 4134774"/>
                    <a:gd name="connsiteY80" fmla="*/ 1967865 h 3082289"/>
                    <a:gd name="connsiteX81" fmla="*/ 4006187 w 4134774"/>
                    <a:gd name="connsiteY81" fmla="*/ 1967865 h 3082289"/>
                    <a:gd name="connsiteX82" fmla="*/ 4037620 w 4134774"/>
                    <a:gd name="connsiteY82" fmla="*/ 1999297 h 3082289"/>
                    <a:gd name="connsiteX83" fmla="*/ 4037620 w 4134774"/>
                    <a:gd name="connsiteY83" fmla="*/ 2955608 h 308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134774" h="3082289">
                      <a:moveTo>
                        <a:pt x="4006187" y="1872615"/>
                      </a:moveTo>
                      <a:lnTo>
                        <a:pt x="3669955" y="1872615"/>
                      </a:lnTo>
                      <a:lnTo>
                        <a:pt x="3521365" y="1689735"/>
                      </a:lnTo>
                      <a:lnTo>
                        <a:pt x="3610900" y="1689735"/>
                      </a:lnTo>
                      <a:cubicBezTo>
                        <a:pt x="3699482" y="1689735"/>
                        <a:pt x="3770920" y="1617345"/>
                        <a:pt x="3770920" y="1529715"/>
                      </a:cubicBezTo>
                      <a:lnTo>
                        <a:pt x="3770920" y="160020"/>
                      </a:lnTo>
                      <a:cubicBezTo>
                        <a:pt x="3770920" y="71438"/>
                        <a:pt x="3698530" y="0"/>
                        <a:pt x="3610900" y="0"/>
                      </a:cubicBezTo>
                      <a:lnTo>
                        <a:pt x="2689832" y="0"/>
                      </a:lnTo>
                      <a:cubicBezTo>
                        <a:pt x="2601250" y="0"/>
                        <a:pt x="2529812" y="72390"/>
                        <a:pt x="2529812" y="160020"/>
                      </a:cubicBezTo>
                      <a:lnTo>
                        <a:pt x="2529812" y="1107758"/>
                      </a:lnTo>
                      <a:lnTo>
                        <a:pt x="2341217" y="1326833"/>
                      </a:lnTo>
                      <a:lnTo>
                        <a:pt x="2341217" y="1243965"/>
                      </a:lnTo>
                      <a:cubicBezTo>
                        <a:pt x="2341217" y="1166812"/>
                        <a:pt x="2278352" y="1103948"/>
                        <a:pt x="2201200" y="1103948"/>
                      </a:cubicBezTo>
                      <a:lnTo>
                        <a:pt x="410500" y="1103948"/>
                      </a:lnTo>
                      <a:cubicBezTo>
                        <a:pt x="333347" y="1103948"/>
                        <a:pt x="270482" y="1166812"/>
                        <a:pt x="270482" y="1243965"/>
                      </a:cubicBezTo>
                      <a:lnTo>
                        <a:pt x="270482" y="2523172"/>
                      </a:lnTo>
                      <a:lnTo>
                        <a:pt x="93317" y="2523172"/>
                      </a:lnTo>
                      <a:cubicBezTo>
                        <a:pt x="53312" y="2523172"/>
                        <a:pt x="19022" y="2546985"/>
                        <a:pt x="5687" y="2585085"/>
                      </a:cubicBezTo>
                      <a:cubicBezTo>
                        <a:pt x="-7648" y="2622233"/>
                        <a:pt x="2830" y="2663190"/>
                        <a:pt x="33310" y="2688908"/>
                      </a:cubicBezTo>
                      <a:cubicBezTo>
                        <a:pt x="35215" y="2690813"/>
                        <a:pt x="37120" y="2691765"/>
                        <a:pt x="39977" y="2693670"/>
                      </a:cubicBezTo>
                      <a:lnTo>
                        <a:pt x="120940" y="2742247"/>
                      </a:lnTo>
                      <a:cubicBezTo>
                        <a:pt x="128560" y="2747010"/>
                        <a:pt x="137132" y="2748915"/>
                        <a:pt x="145705" y="2748915"/>
                      </a:cubicBezTo>
                      <a:lnTo>
                        <a:pt x="2461232" y="2748915"/>
                      </a:lnTo>
                      <a:cubicBezTo>
                        <a:pt x="2468852" y="2748915"/>
                        <a:pt x="2476473" y="2747010"/>
                        <a:pt x="2483140" y="2743200"/>
                      </a:cubicBezTo>
                      <a:lnTo>
                        <a:pt x="2567912" y="2697480"/>
                      </a:lnTo>
                      <a:cubicBezTo>
                        <a:pt x="2568865" y="2696528"/>
                        <a:pt x="2570770" y="2695575"/>
                        <a:pt x="2571723" y="2694622"/>
                      </a:cubicBezTo>
                      <a:cubicBezTo>
                        <a:pt x="2606012" y="2671763"/>
                        <a:pt x="2621252" y="2628900"/>
                        <a:pt x="2609823" y="2588895"/>
                      </a:cubicBezTo>
                      <a:cubicBezTo>
                        <a:pt x="2597440" y="2548890"/>
                        <a:pt x="2561245" y="2522220"/>
                        <a:pt x="2520287" y="2522220"/>
                      </a:cubicBezTo>
                      <a:lnTo>
                        <a:pt x="2343123" y="2522220"/>
                      </a:lnTo>
                      <a:lnTo>
                        <a:pt x="2343123" y="2125028"/>
                      </a:lnTo>
                      <a:lnTo>
                        <a:pt x="3238473" y="2518410"/>
                      </a:lnTo>
                      <a:lnTo>
                        <a:pt x="3238473" y="2955608"/>
                      </a:lnTo>
                      <a:cubicBezTo>
                        <a:pt x="3238473" y="3025140"/>
                        <a:pt x="3295623" y="3082290"/>
                        <a:pt x="3365155" y="3082290"/>
                      </a:cubicBezTo>
                      <a:lnTo>
                        <a:pt x="4008092" y="3082290"/>
                      </a:lnTo>
                      <a:cubicBezTo>
                        <a:pt x="4077625" y="3082290"/>
                        <a:pt x="4134775" y="3025140"/>
                        <a:pt x="4134775" y="2955608"/>
                      </a:cubicBezTo>
                      <a:lnTo>
                        <a:pt x="4134775" y="1999297"/>
                      </a:lnTo>
                      <a:cubicBezTo>
                        <a:pt x="4132870" y="1929765"/>
                        <a:pt x="4075720" y="1872615"/>
                        <a:pt x="4006187" y="1872615"/>
                      </a:cubicBezTo>
                      <a:close/>
                      <a:moveTo>
                        <a:pt x="2625062" y="160020"/>
                      </a:moveTo>
                      <a:cubicBezTo>
                        <a:pt x="2625062" y="123825"/>
                        <a:pt x="2654590" y="95250"/>
                        <a:pt x="2689832" y="95250"/>
                      </a:cubicBezTo>
                      <a:lnTo>
                        <a:pt x="3610900" y="95250"/>
                      </a:lnTo>
                      <a:cubicBezTo>
                        <a:pt x="3647095" y="95250"/>
                        <a:pt x="3675670" y="124777"/>
                        <a:pt x="3675670" y="160020"/>
                      </a:cubicBezTo>
                      <a:lnTo>
                        <a:pt x="3675670" y="1529715"/>
                      </a:lnTo>
                      <a:cubicBezTo>
                        <a:pt x="3675670" y="1565910"/>
                        <a:pt x="3646142" y="1594485"/>
                        <a:pt x="3610900" y="1594485"/>
                      </a:cubicBezTo>
                      <a:lnTo>
                        <a:pt x="2689832" y="1594485"/>
                      </a:lnTo>
                      <a:cubicBezTo>
                        <a:pt x="2653637" y="1594485"/>
                        <a:pt x="2625062" y="1564958"/>
                        <a:pt x="2625062" y="1529715"/>
                      </a:cubicBezTo>
                      <a:lnTo>
                        <a:pt x="2625062" y="160020"/>
                      </a:lnTo>
                      <a:close/>
                      <a:moveTo>
                        <a:pt x="2446945" y="2652713"/>
                      </a:moveTo>
                      <a:lnTo>
                        <a:pt x="157135" y="2652713"/>
                      </a:lnTo>
                      <a:lnTo>
                        <a:pt x="99032" y="2618422"/>
                      </a:lnTo>
                      <a:lnTo>
                        <a:pt x="317155" y="2618422"/>
                      </a:lnTo>
                      <a:cubicBezTo>
                        <a:pt x="317155" y="2618422"/>
                        <a:pt x="318107" y="2618422"/>
                        <a:pt x="318107" y="2618422"/>
                      </a:cubicBezTo>
                      <a:cubicBezTo>
                        <a:pt x="318107" y="2618422"/>
                        <a:pt x="319060" y="2618422"/>
                        <a:pt x="319060" y="2618422"/>
                      </a:cubicBezTo>
                      <a:lnTo>
                        <a:pt x="2282162" y="2616518"/>
                      </a:lnTo>
                      <a:cubicBezTo>
                        <a:pt x="2285973" y="2617470"/>
                        <a:pt x="2289782" y="2618422"/>
                        <a:pt x="2293592" y="2618422"/>
                      </a:cubicBezTo>
                      <a:cubicBezTo>
                        <a:pt x="2297402" y="2618422"/>
                        <a:pt x="2301212" y="2617470"/>
                        <a:pt x="2305023" y="2616518"/>
                      </a:cubicBezTo>
                      <a:lnTo>
                        <a:pt x="2517430" y="2616518"/>
                      </a:lnTo>
                      <a:lnTo>
                        <a:pt x="2446945" y="2652713"/>
                      </a:lnTo>
                      <a:close/>
                      <a:moveTo>
                        <a:pt x="365732" y="2523172"/>
                      </a:moveTo>
                      <a:lnTo>
                        <a:pt x="365732" y="1243965"/>
                      </a:lnTo>
                      <a:cubicBezTo>
                        <a:pt x="365732" y="1219200"/>
                        <a:pt x="385735" y="1199198"/>
                        <a:pt x="410500" y="1199198"/>
                      </a:cubicBezTo>
                      <a:lnTo>
                        <a:pt x="2201200" y="1199198"/>
                      </a:lnTo>
                      <a:cubicBezTo>
                        <a:pt x="2225965" y="1199198"/>
                        <a:pt x="2245967" y="1219200"/>
                        <a:pt x="2245967" y="1243965"/>
                      </a:cubicBezTo>
                      <a:lnTo>
                        <a:pt x="2245967" y="2523172"/>
                      </a:lnTo>
                      <a:lnTo>
                        <a:pt x="365732" y="2523172"/>
                      </a:lnTo>
                      <a:close/>
                      <a:moveTo>
                        <a:pt x="2341217" y="2041208"/>
                      </a:moveTo>
                      <a:lnTo>
                        <a:pt x="2341217" y="1443037"/>
                      </a:lnTo>
                      <a:lnTo>
                        <a:pt x="2529812" y="1223962"/>
                      </a:lnTo>
                      <a:lnTo>
                        <a:pt x="2529812" y="1528762"/>
                      </a:lnTo>
                      <a:cubicBezTo>
                        <a:pt x="2529812" y="1617345"/>
                        <a:pt x="2602202" y="1688783"/>
                        <a:pt x="2689832" y="1688783"/>
                      </a:cubicBezTo>
                      <a:lnTo>
                        <a:pt x="3422305" y="1688783"/>
                      </a:lnTo>
                      <a:lnTo>
                        <a:pt x="3570895" y="1871662"/>
                      </a:lnTo>
                      <a:lnTo>
                        <a:pt x="3362298" y="1871662"/>
                      </a:lnTo>
                      <a:cubicBezTo>
                        <a:pt x="3292765" y="1871662"/>
                        <a:pt x="3235615" y="1928812"/>
                        <a:pt x="3235615" y="1998345"/>
                      </a:cubicBezTo>
                      <a:lnTo>
                        <a:pt x="3235615" y="2434590"/>
                      </a:lnTo>
                      <a:lnTo>
                        <a:pt x="2341217" y="2041208"/>
                      </a:lnTo>
                      <a:close/>
                      <a:moveTo>
                        <a:pt x="4037620" y="2955608"/>
                      </a:moveTo>
                      <a:cubicBezTo>
                        <a:pt x="4037620" y="2972753"/>
                        <a:pt x="4023332" y="2987040"/>
                        <a:pt x="4006187" y="2987040"/>
                      </a:cubicBezTo>
                      <a:lnTo>
                        <a:pt x="3363250" y="2987040"/>
                      </a:lnTo>
                      <a:cubicBezTo>
                        <a:pt x="3346105" y="2987040"/>
                        <a:pt x="3331817" y="2972753"/>
                        <a:pt x="3331817" y="2955608"/>
                      </a:cubicBezTo>
                      <a:lnTo>
                        <a:pt x="3331817" y="1999297"/>
                      </a:lnTo>
                      <a:cubicBezTo>
                        <a:pt x="3331817" y="1982153"/>
                        <a:pt x="3346105" y="1967865"/>
                        <a:pt x="3363250" y="1967865"/>
                      </a:cubicBezTo>
                      <a:lnTo>
                        <a:pt x="4006187" y="1967865"/>
                      </a:lnTo>
                      <a:cubicBezTo>
                        <a:pt x="4023332" y="1967865"/>
                        <a:pt x="4037620" y="1982153"/>
                        <a:pt x="4037620" y="1999297"/>
                      </a:cubicBezTo>
                      <a:lnTo>
                        <a:pt x="4037620" y="29556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0" name="Freeform 505">
                  <a:extLst>
                    <a:ext uri="{FF2B5EF4-FFF2-40B4-BE49-F238E27FC236}">
                      <a16:creationId xmlns:a16="http://schemas.microsoft.com/office/drawing/2014/main" id="{6A06B9BA-8B0E-C839-B606-C9B0A27BBBA3}"/>
                    </a:ext>
                  </a:extLst>
                </p:cNvPr>
                <p:cNvSpPr/>
                <p:nvPr/>
              </p:nvSpPr>
              <p:spPr>
                <a:xfrm>
                  <a:off x="6046469" y="3220402"/>
                  <a:ext cx="274320" cy="274319"/>
                </a:xfrm>
                <a:custGeom>
                  <a:avLst/>
                  <a:gdLst>
                    <a:gd name="connsiteX0" fmla="*/ 137160 w 274320"/>
                    <a:gd name="connsiteY0" fmla="*/ 274320 h 274319"/>
                    <a:gd name="connsiteX1" fmla="*/ 274320 w 274320"/>
                    <a:gd name="connsiteY1" fmla="*/ 137160 h 274319"/>
                    <a:gd name="connsiteX2" fmla="*/ 137160 w 274320"/>
                    <a:gd name="connsiteY2" fmla="*/ 0 h 274319"/>
                    <a:gd name="connsiteX3" fmla="*/ 0 w 274320"/>
                    <a:gd name="connsiteY3" fmla="*/ 137160 h 274319"/>
                    <a:gd name="connsiteX4" fmla="*/ 137160 w 274320"/>
                    <a:gd name="connsiteY4" fmla="*/ 274320 h 274319"/>
                    <a:gd name="connsiteX5" fmla="*/ 137160 w 274320"/>
                    <a:gd name="connsiteY5" fmla="*/ 57150 h 274319"/>
                    <a:gd name="connsiteX6" fmla="*/ 217170 w 274320"/>
                    <a:gd name="connsiteY6" fmla="*/ 137160 h 274319"/>
                    <a:gd name="connsiteX7" fmla="*/ 137160 w 274320"/>
                    <a:gd name="connsiteY7" fmla="*/ 217170 h 274319"/>
                    <a:gd name="connsiteX8" fmla="*/ 57150 w 274320"/>
                    <a:gd name="connsiteY8" fmla="*/ 137160 h 274319"/>
                    <a:gd name="connsiteX9" fmla="*/ 137160 w 274320"/>
                    <a:gd name="connsiteY9" fmla="*/ 5715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20" h="274319">
                      <a:moveTo>
                        <a:pt x="137160" y="274320"/>
                      </a:moveTo>
                      <a:cubicBezTo>
                        <a:pt x="213360" y="274320"/>
                        <a:pt x="274320" y="212407"/>
                        <a:pt x="274320" y="137160"/>
                      </a:cubicBezTo>
                      <a:cubicBezTo>
                        <a:pt x="274320" y="61913"/>
                        <a:pt x="212408" y="0"/>
                        <a:pt x="137160" y="0"/>
                      </a:cubicBezTo>
                      <a:cubicBezTo>
                        <a:pt x="60960" y="0"/>
                        <a:pt x="0" y="61913"/>
                        <a:pt x="0" y="137160"/>
                      </a:cubicBezTo>
                      <a:cubicBezTo>
                        <a:pt x="0" y="212407"/>
                        <a:pt x="60960" y="274320"/>
                        <a:pt x="137160" y="274320"/>
                      </a:cubicBezTo>
                      <a:close/>
                      <a:moveTo>
                        <a:pt x="137160" y="57150"/>
                      </a:moveTo>
                      <a:cubicBezTo>
                        <a:pt x="180975" y="57150"/>
                        <a:pt x="217170" y="93345"/>
                        <a:pt x="217170" y="137160"/>
                      </a:cubicBezTo>
                      <a:cubicBezTo>
                        <a:pt x="217170" y="180975"/>
                        <a:pt x="180975" y="217170"/>
                        <a:pt x="137160" y="217170"/>
                      </a:cubicBezTo>
                      <a:cubicBezTo>
                        <a:pt x="93345" y="217170"/>
                        <a:pt x="57150" y="180975"/>
                        <a:pt x="57150" y="137160"/>
                      </a:cubicBezTo>
                      <a:cubicBezTo>
                        <a:pt x="57150" y="93345"/>
                        <a:pt x="92393" y="57150"/>
                        <a:pt x="137160" y="5715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1" name="Freeform 506">
                  <a:extLst>
                    <a:ext uri="{FF2B5EF4-FFF2-40B4-BE49-F238E27FC236}">
                      <a16:creationId xmlns:a16="http://schemas.microsoft.com/office/drawing/2014/main" id="{07F5A98F-CF0E-3295-C171-FE2BA73C3E4B}"/>
                    </a:ext>
                  </a:extLst>
                </p:cNvPr>
                <p:cNvSpPr/>
                <p:nvPr/>
              </p:nvSpPr>
              <p:spPr>
                <a:xfrm>
                  <a:off x="5878830" y="3037522"/>
                  <a:ext cx="616267" cy="800100"/>
                </a:xfrm>
                <a:custGeom>
                  <a:avLst/>
                  <a:gdLst>
                    <a:gd name="connsiteX0" fmla="*/ 582930 w 616267"/>
                    <a:gd name="connsiteY0" fmla="*/ 0 h 800100"/>
                    <a:gd name="connsiteX1" fmla="*/ 33338 w 616267"/>
                    <a:gd name="connsiteY1" fmla="*/ 0 h 800100"/>
                    <a:gd name="connsiteX2" fmla="*/ 0 w 616267"/>
                    <a:gd name="connsiteY2" fmla="*/ 33338 h 800100"/>
                    <a:gd name="connsiteX3" fmla="*/ 0 w 616267"/>
                    <a:gd name="connsiteY3" fmla="*/ 766763 h 800100"/>
                    <a:gd name="connsiteX4" fmla="*/ 33338 w 616267"/>
                    <a:gd name="connsiteY4" fmla="*/ 800100 h 800100"/>
                    <a:gd name="connsiteX5" fmla="*/ 582930 w 616267"/>
                    <a:gd name="connsiteY5" fmla="*/ 800100 h 800100"/>
                    <a:gd name="connsiteX6" fmla="*/ 616267 w 616267"/>
                    <a:gd name="connsiteY6" fmla="*/ 766763 h 800100"/>
                    <a:gd name="connsiteX7" fmla="*/ 616267 w 616267"/>
                    <a:gd name="connsiteY7" fmla="*/ 33338 h 800100"/>
                    <a:gd name="connsiteX8" fmla="*/ 582930 w 616267"/>
                    <a:gd name="connsiteY8" fmla="*/ 0 h 800100"/>
                    <a:gd name="connsiteX9" fmla="*/ 461963 w 616267"/>
                    <a:gd name="connsiteY9" fmla="*/ 733425 h 800100"/>
                    <a:gd name="connsiteX10" fmla="*/ 146685 w 616267"/>
                    <a:gd name="connsiteY10" fmla="*/ 733425 h 800100"/>
                    <a:gd name="connsiteX11" fmla="*/ 146685 w 616267"/>
                    <a:gd name="connsiteY11" fmla="*/ 636270 h 800100"/>
                    <a:gd name="connsiteX12" fmla="*/ 245745 w 616267"/>
                    <a:gd name="connsiteY12" fmla="*/ 537210 h 800100"/>
                    <a:gd name="connsiteX13" fmla="*/ 362902 w 616267"/>
                    <a:gd name="connsiteY13" fmla="*/ 537210 h 800100"/>
                    <a:gd name="connsiteX14" fmla="*/ 461963 w 616267"/>
                    <a:gd name="connsiteY14" fmla="*/ 636270 h 800100"/>
                    <a:gd name="connsiteX15" fmla="*/ 461963 w 616267"/>
                    <a:gd name="connsiteY15" fmla="*/ 733425 h 800100"/>
                    <a:gd name="connsiteX16" fmla="*/ 549592 w 616267"/>
                    <a:gd name="connsiteY16" fmla="*/ 733425 h 800100"/>
                    <a:gd name="connsiteX17" fmla="*/ 519113 w 616267"/>
                    <a:gd name="connsiteY17" fmla="*/ 733425 h 800100"/>
                    <a:gd name="connsiteX18" fmla="*/ 519113 w 616267"/>
                    <a:gd name="connsiteY18" fmla="*/ 636270 h 800100"/>
                    <a:gd name="connsiteX19" fmla="*/ 362902 w 616267"/>
                    <a:gd name="connsiteY19" fmla="*/ 480060 h 800100"/>
                    <a:gd name="connsiteX20" fmla="*/ 245745 w 616267"/>
                    <a:gd name="connsiteY20" fmla="*/ 480060 h 800100"/>
                    <a:gd name="connsiteX21" fmla="*/ 89535 w 616267"/>
                    <a:gd name="connsiteY21" fmla="*/ 636270 h 800100"/>
                    <a:gd name="connsiteX22" fmla="*/ 89535 w 616267"/>
                    <a:gd name="connsiteY22" fmla="*/ 733425 h 800100"/>
                    <a:gd name="connsiteX23" fmla="*/ 65722 w 616267"/>
                    <a:gd name="connsiteY23" fmla="*/ 733425 h 800100"/>
                    <a:gd name="connsiteX24" fmla="*/ 65722 w 616267"/>
                    <a:gd name="connsiteY24" fmla="*/ 66675 h 800100"/>
                    <a:gd name="connsiteX25" fmla="*/ 548640 w 616267"/>
                    <a:gd name="connsiteY25" fmla="*/ 66675 h 800100"/>
                    <a:gd name="connsiteX26" fmla="*/ 548640 w 616267"/>
                    <a:gd name="connsiteY26" fmla="*/ 7334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6267" h="800100">
                      <a:moveTo>
                        <a:pt x="582930" y="0"/>
                      </a:moveTo>
                      <a:lnTo>
                        <a:pt x="33338" y="0"/>
                      </a:lnTo>
                      <a:cubicBezTo>
                        <a:pt x="15240" y="0"/>
                        <a:pt x="0" y="15240"/>
                        <a:pt x="0" y="33338"/>
                      </a:cubicBezTo>
                      <a:lnTo>
                        <a:pt x="0" y="766763"/>
                      </a:lnTo>
                      <a:cubicBezTo>
                        <a:pt x="0" y="784860"/>
                        <a:pt x="15240" y="800100"/>
                        <a:pt x="33338" y="800100"/>
                      </a:cubicBezTo>
                      <a:lnTo>
                        <a:pt x="582930" y="800100"/>
                      </a:lnTo>
                      <a:cubicBezTo>
                        <a:pt x="601027" y="800100"/>
                        <a:pt x="616267" y="784860"/>
                        <a:pt x="616267" y="766763"/>
                      </a:cubicBezTo>
                      <a:lnTo>
                        <a:pt x="616267" y="33338"/>
                      </a:lnTo>
                      <a:cubicBezTo>
                        <a:pt x="616267" y="15240"/>
                        <a:pt x="601027" y="0"/>
                        <a:pt x="582930" y="0"/>
                      </a:cubicBezTo>
                      <a:close/>
                      <a:moveTo>
                        <a:pt x="461963" y="733425"/>
                      </a:moveTo>
                      <a:lnTo>
                        <a:pt x="146685" y="733425"/>
                      </a:lnTo>
                      <a:lnTo>
                        <a:pt x="146685" y="636270"/>
                      </a:lnTo>
                      <a:cubicBezTo>
                        <a:pt x="146685" y="581978"/>
                        <a:pt x="191452" y="537210"/>
                        <a:pt x="245745" y="537210"/>
                      </a:cubicBezTo>
                      <a:lnTo>
                        <a:pt x="362902" y="537210"/>
                      </a:lnTo>
                      <a:cubicBezTo>
                        <a:pt x="417195" y="537210"/>
                        <a:pt x="461963" y="581978"/>
                        <a:pt x="461963" y="636270"/>
                      </a:cubicBezTo>
                      <a:lnTo>
                        <a:pt x="461963" y="733425"/>
                      </a:lnTo>
                      <a:close/>
                      <a:moveTo>
                        <a:pt x="549592" y="733425"/>
                      </a:moveTo>
                      <a:lnTo>
                        <a:pt x="519113" y="733425"/>
                      </a:lnTo>
                      <a:lnTo>
                        <a:pt x="519113" y="636270"/>
                      </a:lnTo>
                      <a:cubicBezTo>
                        <a:pt x="519113" y="550545"/>
                        <a:pt x="448627" y="480060"/>
                        <a:pt x="362902" y="480060"/>
                      </a:cubicBezTo>
                      <a:lnTo>
                        <a:pt x="245745" y="480060"/>
                      </a:lnTo>
                      <a:cubicBezTo>
                        <a:pt x="160020" y="480060"/>
                        <a:pt x="89535" y="550545"/>
                        <a:pt x="89535" y="636270"/>
                      </a:cubicBezTo>
                      <a:lnTo>
                        <a:pt x="89535" y="733425"/>
                      </a:lnTo>
                      <a:lnTo>
                        <a:pt x="65722" y="733425"/>
                      </a:lnTo>
                      <a:lnTo>
                        <a:pt x="65722" y="66675"/>
                      </a:lnTo>
                      <a:lnTo>
                        <a:pt x="548640" y="66675"/>
                      </a:lnTo>
                      <a:lnTo>
                        <a:pt x="548640" y="73342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 name="Freeform 507">
                  <a:extLst>
                    <a:ext uri="{FF2B5EF4-FFF2-40B4-BE49-F238E27FC236}">
                      <a16:creationId xmlns:a16="http://schemas.microsoft.com/office/drawing/2014/main" id="{83A5CBB9-7F67-BED4-324A-E9639398E8BF}"/>
                    </a:ext>
                  </a:extLst>
                </p:cNvPr>
                <p:cNvSpPr/>
                <p:nvPr/>
              </p:nvSpPr>
              <p:spPr>
                <a:xfrm>
                  <a:off x="6144577" y="3867150"/>
                  <a:ext cx="83819" cy="83819"/>
                </a:xfrm>
                <a:custGeom>
                  <a:avLst/>
                  <a:gdLst>
                    <a:gd name="connsiteX0" fmla="*/ 41910 w 83819"/>
                    <a:gd name="connsiteY0" fmla="*/ 0 h 83819"/>
                    <a:gd name="connsiteX1" fmla="*/ 0 w 83819"/>
                    <a:gd name="connsiteY1" fmla="*/ 41910 h 83819"/>
                    <a:gd name="connsiteX2" fmla="*/ 41910 w 83819"/>
                    <a:gd name="connsiteY2" fmla="*/ 83820 h 83819"/>
                    <a:gd name="connsiteX3" fmla="*/ 83820 w 83819"/>
                    <a:gd name="connsiteY3" fmla="*/ 41910 h 83819"/>
                    <a:gd name="connsiteX4" fmla="*/ 41910 w 83819"/>
                    <a:gd name="connsiteY4" fmla="*/ 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9" h="83819">
                      <a:moveTo>
                        <a:pt x="41910" y="0"/>
                      </a:moveTo>
                      <a:cubicBezTo>
                        <a:pt x="19050" y="0"/>
                        <a:pt x="0" y="19050"/>
                        <a:pt x="0" y="41910"/>
                      </a:cubicBezTo>
                      <a:cubicBezTo>
                        <a:pt x="0" y="64770"/>
                        <a:pt x="19050" y="83820"/>
                        <a:pt x="41910" y="83820"/>
                      </a:cubicBezTo>
                      <a:cubicBezTo>
                        <a:pt x="64770" y="83820"/>
                        <a:pt x="83820" y="64770"/>
                        <a:pt x="83820" y="41910"/>
                      </a:cubicBezTo>
                      <a:cubicBezTo>
                        <a:pt x="83820" y="19050"/>
                        <a:pt x="65722" y="0"/>
                        <a:pt x="41910"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4" name="Freeform 508">
                  <a:extLst>
                    <a:ext uri="{FF2B5EF4-FFF2-40B4-BE49-F238E27FC236}">
                      <a16:creationId xmlns:a16="http://schemas.microsoft.com/office/drawing/2014/main" id="{BF42D3B0-58D5-BE27-3CC4-9208E43F3B08}"/>
                    </a:ext>
                  </a:extLst>
                </p:cNvPr>
                <p:cNvSpPr/>
                <p:nvPr/>
              </p:nvSpPr>
              <p:spPr>
                <a:xfrm>
                  <a:off x="5466397" y="1506854"/>
                  <a:ext cx="373380" cy="373379"/>
                </a:xfrm>
                <a:custGeom>
                  <a:avLst/>
                  <a:gdLst>
                    <a:gd name="connsiteX0" fmla="*/ 186690 w 373380"/>
                    <a:gd name="connsiteY0" fmla="*/ 373380 h 373379"/>
                    <a:gd name="connsiteX1" fmla="*/ 373380 w 373380"/>
                    <a:gd name="connsiteY1" fmla="*/ 186690 h 373379"/>
                    <a:gd name="connsiteX2" fmla="*/ 186690 w 373380"/>
                    <a:gd name="connsiteY2" fmla="*/ 0 h 373379"/>
                    <a:gd name="connsiteX3" fmla="*/ 0 w 373380"/>
                    <a:gd name="connsiteY3" fmla="*/ 186690 h 373379"/>
                    <a:gd name="connsiteX4" fmla="*/ 186690 w 373380"/>
                    <a:gd name="connsiteY4" fmla="*/ 373380 h 373379"/>
                    <a:gd name="connsiteX5" fmla="*/ 186690 w 373380"/>
                    <a:gd name="connsiteY5" fmla="*/ 66675 h 373379"/>
                    <a:gd name="connsiteX6" fmla="*/ 306705 w 373380"/>
                    <a:gd name="connsiteY6" fmla="*/ 186690 h 373379"/>
                    <a:gd name="connsiteX7" fmla="*/ 186690 w 373380"/>
                    <a:gd name="connsiteY7" fmla="*/ 306705 h 373379"/>
                    <a:gd name="connsiteX8" fmla="*/ 66675 w 373380"/>
                    <a:gd name="connsiteY8" fmla="*/ 186690 h 373379"/>
                    <a:gd name="connsiteX9" fmla="*/ 186690 w 373380"/>
                    <a:gd name="connsiteY9" fmla="*/ 66675 h 3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380" h="373379">
                      <a:moveTo>
                        <a:pt x="186690" y="373380"/>
                      </a:moveTo>
                      <a:cubicBezTo>
                        <a:pt x="289560" y="373380"/>
                        <a:pt x="373380" y="289560"/>
                        <a:pt x="373380" y="186690"/>
                      </a:cubicBezTo>
                      <a:cubicBezTo>
                        <a:pt x="373380" y="83820"/>
                        <a:pt x="289560" y="0"/>
                        <a:pt x="186690" y="0"/>
                      </a:cubicBezTo>
                      <a:cubicBezTo>
                        <a:pt x="83820" y="0"/>
                        <a:pt x="0" y="83820"/>
                        <a:pt x="0" y="186690"/>
                      </a:cubicBezTo>
                      <a:cubicBezTo>
                        <a:pt x="0" y="289560"/>
                        <a:pt x="83820" y="373380"/>
                        <a:pt x="186690" y="373380"/>
                      </a:cubicBezTo>
                      <a:close/>
                      <a:moveTo>
                        <a:pt x="186690" y="66675"/>
                      </a:moveTo>
                      <a:cubicBezTo>
                        <a:pt x="253365" y="66675"/>
                        <a:pt x="306705" y="120967"/>
                        <a:pt x="306705" y="186690"/>
                      </a:cubicBezTo>
                      <a:cubicBezTo>
                        <a:pt x="306705" y="252413"/>
                        <a:pt x="252413" y="306705"/>
                        <a:pt x="186690" y="306705"/>
                      </a:cubicBezTo>
                      <a:cubicBezTo>
                        <a:pt x="120968" y="306705"/>
                        <a:pt x="66675" y="252413"/>
                        <a:pt x="66675" y="186690"/>
                      </a:cubicBezTo>
                      <a:cubicBezTo>
                        <a:pt x="66675" y="120967"/>
                        <a:pt x="120015" y="66675"/>
                        <a:pt x="186690"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 name="Freeform 509">
                  <a:extLst>
                    <a:ext uri="{FF2B5EF4-FFF2-40B4-BE49-F238E27FC236}">
                      <a16:creationId xmlns:a16="http://schemas.microsoft.com/office/drawing/2014/main" id="{5B1A6884-BD6F-E4F2-4E87-6BD3AA18C545}"/>
                    </a:ext>
                  </a:extLst>
                </p:cNvPr>
                <p:cNvSpPr/>
                <p:nvPr/>
              </p:nvSpPr>
              <p:spPr>
                <a:xfrm>
                  <a:off x="5188267" y="1152525"/>
                  <a:ext cx="928687" cy="1227772"/>
                </a:xfrm>
                <a:custGeom>
                  <a:avLst/>
                  <a:gdLst>
                    <a:gd name="connsiteX0" fmla="*/ 33338 w 928687"/>
                    <a:gd name="connsiteY0" fmla="*/ 1227773 h 1227772"/>
                    <a:gd name="connsiteX1" fmla="*/ 895350 w 928687"/>
                    <a:gd name="connsiteY1" fmla="*/ 1227773 h 1227772"/>
                    <a:gd name="connsiteX2" fmla="*/ 928688 w 928687"/>
                    <a:gd name="connsiteY2" fmla="*/ 1194435 h 1227772"/>
                    <a:gd name="connsiteX3" fmla="*/ 928688 w 928687"/>
                    <a:gd name="connsiteY3" fmla="*/ 33338 h 1227772"/>
                    <a:gd name="connsiteX4" fmla="*/ 895350 w 928687"/>
                    <a:gd name="connsiteY4" fmla="*/ 0 h 1227772"/>
                    <a:gd name="connsiteX5" fmla="*/ 33338 w 928687"/>
                    <a:gd name="connsiteY5" fmla="*/ 0 h 1227772"/>
                    <a:gd name="connsiteX6" fmla="*/ 0 w 928687"/>
                    <a:gd name="connsiteY6" fmla="*/ 33338 h 1227772"/>
                    <a:gd name="connsiteX7" fmla="*/ 0 w 928687"/>
                    <a:gd name="connsiteY7" fmla="*/ 1194435 h 1227772"/>
                    <a:gd name="connsiteX8" fmla="*/ 33338 w 928687"/>
                    <a:gd name="connsiteY8" fmla="*/ 1227773 h 1227772"/>
                    <a:gd name="connsiteX9" fmla="*/ 718185 w 928687"/>
                    <a:gd name="connsiteY9" fmla="*/ 1161098 h 1227772"/>
                    <a:gd name="connsiteX10" fmla="*/ 211455 w 928687"/>
                    <a:gd name="connsiteY10" fmla="*/ 1161098 h 1227772"/>
                    <a:gd name="connsiteX11" fmla="*/ 211455 w 928687"/>
                    <a:gd name="connsiteY11" fmla="*/ 981075 h 1227772"/>
                    <a:gd name="connsiteX12" fmla="*/ 374332 w 928687"/>
                    <a:gd name="connsiteY12" fmla="*/ 818197 h 1227772"/>
                    <a:gd name="connsiteX13" fmla="*/ 555307 w 928687"/>
                    <a:gd name="connsiteY13" fmla="*/ 818197 h 1227772"/>
                    <a:gd name="connsiteX14" fmla="*/ 718185 w 928687"/>
                    <a:gd name="connsiteY14" fmla="*/ 981075 h 1227772"/>
                    <a:gd name="connsiteX15" fmla="*/ 718185 w 928687"/>
                    <a:gd name="connsiteY15" fmla="*/ 1161098 h 1227772"/>
                    <a:gd name="connsiteX16" fmla="*/ 66675 w 928687"/>
                    <a:gd name="connsiteY16" fmla="*/ 66675 h 1227772"/>
                    <a:gd name="connsiteX17" fmla="*/ 862013 w 928687"/>
                    <a:gd name="connsiteY17" fmla="*/ 66675 h 1227772"/>
                    <a:gd name="connsiteX18" fmla="*/ 862013 w 928687"/>
                    <a:gd name="connsiteY18" fmla="*/ 1161098 h 1227772"/>
                    <a:gd name="connsiteX19" fmla="*/ 784860 w 928687"/>
                    <a:gd name="connsiteY19" fmla="*/ 1161098 h 1227772"/>
                    <a:gd name="connsiteX20" fmla="*/ 784860 w 928687"/>
                    <a:gd name="connsiteY20" fmla="*/ 981075 h 1227772"/>
                    <a:gd name="connsiteX21" fmla="*/ 555307 w 928687"/>
                    <a:gd name="connsiteY21" fmla="*/ 751522 h 1227772"/>
                    <a:gd name="connsiteX22" fmla="*/ 374332 w 928687"/>
                    <a:gd name="connsiteY22" fmla="*/ 751522 h 1227772"/>
                    <a:gd name="connsiteX23" fmla="*/ 144780 w 928687"/>
                    <a:gd name="connsiteY23" fmla="*/ 981075 h 1227772"/>
                    <a:gd name="connsiteX24" fmla="*/ 144780 w 928687"/>
                    <a:gd name="connsiteY24" fmla="*/ 1160145 h 1227772"/>
                    <a:gd name="connsiteX25" fmla="*/ 67627 w 928687"/>
                    <a:gd name="connsiteY25" fmla="*/ 1160145 h 1227772"/>
                    <a:gd name="connsiteX26" fmla="*/ 67627 w 928687"/>
                    <a:gd name="connsiteY26" fmla="*/ 66675 h 122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28687" h="1227772">
                      <a:moveTo>
                        <a:pt x="33338" y="1227773"/>
                      </a:moveTo>
                      <a:lnTo>
                        <a:pt x="895350" y="1227773"/>
                      </a:lnTo>
                      <a:cubicBezTo>
                        <a:pt x="913447" y="1227773"/>
                        <a:pt x="928688" y="1212533"/>
                        <a:pt x="928688" y="1194435"/>
                      </a:cubicBezTo>
                      <a:lnTo>
                        <a:pt x="928688" y="33338"/>
                      </a:lnTo>
                      <a:cubicBezTo>
                        <a:pt x="928688" y="15240"/>
                        <a:pt x="913447" y="0"/>
                        <a:pt x="895350" y="0"/>
                      </a:cubicBezTo>
                      <a:lnTo>
                        <a:pt x="33338" y="0"/>
                      </a:lnTo>
                      <a:cubicBezTo>
                        <a:pt x="15240" y="0"/>
                        <a:pt x="0" y="15240"/>
                        <a:pt x="0" y="33338"/>
                      </a:cubicBezTo>
                      <a:lnTo>
                        <a:pt x="0" y="1194435"/>
                      </a:lnTo>
                      <a:cubicBezTo>
                        <a:pt x="0" y="1212533"/>
                        <a:pt x="15240" y="1227773"/>
                        <a:pt x="33338" y="1227773"/>
                      </a:cubicBezTo>
                      <a:close/>
                      <a:moveTo>
                        <a:pt x="718185" y="1161098"/>
                      </a:moveTo>
                      <a:lnTo>
                        <a:pt x="211455" y="1161098"/>
                      </a:lnTo>
                      <a:lnTo>
                        <a:pt x="211455" y="981075"/>
                      </a:lnTo>
                      <a:cubicBezTo>
                        <a:pt x="211455" y="891540"/>
                        <a:pt x="284797" y="818197"/>
                        <a:pt x="374332" y="818197"/>
                      </a:cubicBezTo>
                      <a:lnTo>
                        <a:pt x="555307" y="818197"/>
                      </a:lnTo>
                      <a:cubicBezTo>
                        <a:pt x="644842" y="818197"/>
                        <a:pt x="718185" y="891540"/>
                        <a:pt x="718185" y="981075"/>
                      </a:cubicBezTo>
                      <a:lnTo>
                        <a:pt x="718185" y="1161098"/>
                      </a:lnTo>
                      <a:close/>
                      <a:moveTo>
                        <a:pt x="66675" y="66675"/>
                      </a:moveTo>
                      <a:lnTo>
                        <a:pt x="862013" y="66675"/>
                      </a:lnTo>
                      <a:lnTo>
                        <a:pt x="862013" y="1161098"/>
                      </a:lnTo>
                      <a:lnTo>
                        <a:pt x="784860" y="1161098"/>
                      </a:lnTo>
                      <a:lnTo>
                        <a:pt x="784860" y="981075"/>
                      </a:lnTo>
                      <a:cubicBezTo>
                        <a:pt x="784860" y="854393"/>
                        <a:pt x="681990" y="751522"/>
                        <a:pt x="555307" y="751522"/>
                      </a:cubicBezTo>
                      <a:lnTo>
                        <a:pt x="374332" y="751522"/>
                      </a:lnTo>
                      <a:cubicBezTo>
                        <a:pt x="247650" y="751522"/>
                        <a:pt x="144780" y="854393"/>
                        <a:pt x="144780" y="981075"/>
                      </a:cubicBezTo>
                      <a:lnTo>
                        <a:pt x="144780" y="1160145"/>
                      </a:lnTo>
                      <a:lnTo>
                        <a:pt x="67627" y="1160145"/>
                      </a:lnTo>
                      <a:lnTo>
                        <a:pt x="67627" y="6667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7" name="Freeform 510">
                  <a:extLst>
                    <a:ext uri="{FF2B5EF4-FFF2-40B4-BE49-F238E27FC236}">
                      <a16:creationId xmlns:a16="http://schemas.microsoft.com/office/drawing/2014/main" id="{BBAB410B-9CE0-F6DC-62F9-68770E93F5E4}"/>
                    </a:ext>
                  </a:extLst>
                </p:cNvPr>
                <p:cNvSpPr/>
                <p:nvPr/>
              </p:nvSpPr>
              <p:spPr>
                <a:xfrm>
                  <a:off x="5590222" y="2434590"/>
                  <a:ext cx="120015" cy="120015"/>
                </a:xfrm>
                <a:custGeom>
                  <a:avLst/>
                  <a:gdLst>
                    <a:gd name="connsiteX0" fmla="*/ 120015 w 120015"/>
                    <a:gd name="connsiteY0" fmla="*/ 60007 h 120015"/>
                    <a:gd name="connsiteX1" fmla="*/ 60008 w 120015"/>
                    <a:gd name="connsiteY1" fmla="*/ 120015 h 120015"/>
                    <a:gd name="connsiteX2" fmla="*/ 0 w 120015"/>
                    <a:gd name="connsiteY2" fmla="*/ 60007 h 120015"/>
                    <a:gd name="connsiteX3" fmla="*/ 60008 w 120015"/>
                    <a:gd name="connsiteY3" fmla="*/ 0 h 120015"/>
                    <a:gd name="connsiteX4" fmla="*/ 120015 w 120015"/>
                    <a:gd name="connsiteY4" fmla="*/ 60007 h 120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 h="120015">
                      <a:moveTo>
                        <a:pt x="120015" y="60007"/>
                      </a:moveTo>
                      <a:cubicBezTo>
                        <a:pt x="120015" y="93149"/>
                        <a:pt x="93149" y="120015"/>
                        <a:pt x="60008" y="120015"/>
                      </a:cubicBezTo>
                      <a:cubicBezTo>
                        <a:pt x="26866" y="120015"/>
                        <a:pt x="0" y="93149"/>
                        <a:pt x="0" y="60007"/>
                      </a:cubicBezTo>
                      <a:cubicBezTo>
                        <a:pt x="0" y="26866"/>
                        <a:pt x="26867" y="0"/>
                        <a:pt x="60008" y="0"/>
                      </a:cubicBezTo>
                      <a:cubicBezTo>
                        <a:pt x="93149" y="0"/>
                        <a:pt x="120015" y="26866"/>
                        <a:pt x="120015" y="6000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9" name="Freeform 511">
                  <a:extLst>
                    <a:ext uri="{FF2B5EF4-FFF2-40B4-BE49-F238E27FC236}">
                      <a16:creationId xmlns:a16="http://schemas.microsoft.com/office/drawing/2014/main" id="{CD860041-6774-642C-55BC-E0B7460EC237}"/>
                    </a:ext>
                  </a:extLst>
                </p:cNvPr>
                <p:cNvSpPr/>
                <p:nvPr/>
              </p:nvSpPr>
              <p:spPr>
                <a:xfrm>
                  <a:off x="3547109" y="2404109"/>
                  <a:ext cx="542925" cy="542925"/>
                </a:xfrm>
                <a:custGeom>
                  <a:avLst/>
                  <a:gdLst>
                    <a:gd name="connsiteX0" fmla="*/ 271463 w 542925"/>
                    <a:gd name="connsiteY0" fmla="*/ 542925 h 542925"/>
                    <a:gd name="connsiteX1" fmla="*/ 542925 w 542925"/>
                    <a:gd name="connsiteY1" fmla="*/ 271463 h 542925"/>
                    <a:gd name="connsiteX2" fmla="*/ 271463 w 542925"/>
                    <a:gd name="connsiteY2" fmla="*/ 0 h 542925"/>
                    <a:gd name="connsiteX3" fmla="*/ 0 w 542925"/>
                    <a:gd name="connsiteY3" fmla="*/ 271463 h 542925"/>
                    <a:gd name="connsiteX4" fmla="*/ 271463 w 542925"/>
                    <a:gd name="connsiteY4" fmla="*/ 542925 h 542925"/>
                    <a:gd name="connsiteX5" fmla="*/ 271463 w 542925"/>
                    <a:gd name="connsiteY5" fmla="*/ 66675 h 542925"/>
                    <a:gd name="connsiteX6" fmla="*/ 476250 w 542925"/>
                    <a:gd name="connsiteY6" fmla="*/ 271463 h 542925"/>
                    <a:gd name="connsiteX7" fmla="*/ 271463 w 542925"/>
                    <a:gd name="connsiteY7" fmla="*/ 476250 h 542925"/>
                    <a:gd name="connsiteX8" fmla="*/ 66675 w 542925"/>
                    <a:gd name="connsiteY8" fmla="*/ 271463 h 542925"/>
                    <a:gd name="connsiteX9" fmla="*/ 271463 w 542925"/>
                    <a:gd name="connsiteY9" fmla="*/ 66675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925" h="542925">
                      <a:moveTo>
                        <a:pt x="271463" y="542925"/>
                      </a:moveTo>
                      <a:cubicBezTo>
                        <a:pt x="421005" y="542925"/>
                        <a:pt x="542925" y="421005"/>
                        <a:pt x="542925" y="271463"/>
                      </a:cubicBezTo>
                      <a:cubicBezTo>
                        <a:pt x="542925" y="121920"/>
                        <a:pt x="421005" y="0"/>
                        <a:pt x="271463" y="0"/>
                      </a:cubicBezTo>
                      <a:cubicBezTo>
                        <a:pt x="121920" y="0"/>
                        <a:pt x="0" y="121920"/>
                        <a:pt x="0" y="271463"/>
                      </a:cubicBezTo>
                      <a:cubicBezTo>
                        <a:pt x="0" y="421005"/>
                        <a:pt x="121920" y="542925"/>
                        <a:pt x="271463" y="542925"/>
                      </a:cubicBezTo>
                      <a:close/>
                      <a:moveTo>
                        <a:pt x="271463" y="66675"/>
                      </a:moveTo>
                      <a:cubicBezTo>
                        <a:pt x="384810" y="66675"/>
                        <a:pt x="476250" y="158115"/>
                        <a:pt x="476250" y="271463"/>
                      </a:cubicBezTo>
                      <a:cubicBezTo>
                        <a:pt x="476250" y="384810"/>
                        <a:pt x="384810" y="476250"/>
                        <a:pt x="271463" y="476250"/>
                      </a:cubicBezTo>
                      <a:cubicBezTo>
                        <a:pt x="158115" y="476250"/>
                        <a:pt x="66675" y="384810"/>
                        <a:pt x="66675" y="271463"/>
                      </a:cubicBezTo>
                      <a:cubicBezTo>
                        <a:pt x="66675" y="159068"/>
                        <a:pt x="158115" y="66675"/>
                        <a:pt x="271463" y="666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 name="Freeform 512">
                  <a:extLst>
                    <a:ext uri="{FF2B5EF4-FFF2-40B4-BE49-F238E27FC236}">
                      <a16:creationId xmlns:a16="http://schemas.microsoft.com/office/drawing/2014/main" id="{769A531F-8363-CC30-5980-FD0C7D702D76}"/>
                    </a:ext>
                  </a:extLst>
                </p:cNvPr>
                <p:cNvSpPr/>
                <p:nvPr/>
              </p:nvSpPr>
              <p:spPr>
                <a:xfrm>
                  <a:off x="2917507" y="2239327"/>
                  <a:ext cx="1781175" cy="1235392"/>
                </a:xfrm>
                <a:custGeom>
                  <a:avLst/>
                  <a:gdLst>
                    <a:gd name="connsiteX0" fmla="*/ 1747838 w 1781175"/>
                    <a:gd name="connsiteY0" fmla="*/ 0 h 1235392"/>
                    <a:gd name="connsiteX1" fmla="*/ 33338 w 1781175"/>
                    <a:gd name="connsiteY1" fmla="*/ 0 h 1235392"/>
                    <a:gd name="connsiteX2" fmla="*/ 0 w 1781175"/>
                    <a:gd name="connsiteY2" fmla="*/ 33338 h 1235392"/>
                    <a:gd name="connsiteX3" fmla="*/ 0 w 1781175"/>
                    <a:gd name="connsiteY3" fmla="*/ 1202055 h 1235392"/>
                    <a:gd name="connsiteX4" fmla="*/ 33338 w 1781175"/>
                    <a:gd name="connsiteY4" fmla="*/ 1235392 h 1235392"/>
                    <a:gd name="connsiteX5" fmla="*/ 1747838 w 1781175"/>
                    <a:gd name="connsiteY5" fmla="*/ 1235392 h 1235392"/>
                    <a:gd name="connsiteX6" fmla="*/ 1781175 w 1781175"/>
                    <a:gd name="connsiteY6" fmla="*/ 1202055 h 1235392"/>
                    <a:gd name="connsiteX7" fmla="*/ 1781175 w 1781175"/>
                    <a:gd name="connsiteY7" fmla="*/ 33338 h 1235392"/>
                    <a:gd name="connsiteX8" fmla="*/ 1747838 w 1781175"/>
                    <a:gd name="connsiteY8" fmla="*/ 0 h 1235392"/>
                    <a:gd name="connsiteX9" fmla="*/ 1312545 w 1781175"/>
                    <a:gd name="connsiteY9" fmla="*/ 1167765 h 1235392"/>
                    <a:gd name="connsiteX10" fmla="*/ 489585 w 1781175"/>
                    <a:gd name="connsiteY10" fmla="*/ 1167765 h 1235392"/>
                    <a:gd name="connsiteX11" fmla="*/ 489585 w 1781175"/>
                    <a:gd name="connsiteY11" fmla="*/ 1065848 h 1235392"/>
                    <a:gd name="connsiteX12" fmla="*/ 761047 w 1781175"/>
                    <a:gd name="connsiteY12" fmla="*/ 794385 h 1235392"/>
                    <a:gd name="connsiteX13" fmla="*/ 1041083 w 1781175"/>
                    <a:gd name="connsiteY13" fmla="*/ 794385 h 1235392"/>
                    <a:gd name="connsiteX14" fmla="*/ 1312545 w 1781175"/>
                    <a:gd name="connsiteY14" fmla="*/ 1065848 h 1235392"/>
                    <a:gd name="connsiteX15" fmla="*/ 1312545 w 1781175"/>
                    <a:gd name="connsiteY15" fmla="*/ 1167765 h 1235392"/>
                    <a:gd name="connsiteX16" fmla="*/ 1714500 w 1781175"/>
                    <a:gd name="connsiteY16" fmla="*/ 1167765 h 1235392"/>
                    <a:gd name="connsiteX17" fmla="*/ 1379220 w 1781175"/>
                    <a:gd name="connsiteY17" fmla="*/ 1167765 h 1235392"/>
                    <a:gd name="connsiteX18" fmla="*/ 1379220 w 1781175"/>
                    <a:gd name="connsiteY18" fmla="*/ 1065848 h 1235392"/>
                    <a:gd name="connsiteX19" fmla="*/ 1041083 w 1781175"/>
                    <a:gd name="connsiteY19" fmla="*/ 727710 h 1235392"/>
                    <a:gd name="connsiteX20" fmla="*/ 761047 w 1781175"/>
                    <a:gd name="connsiteY20" fmla="*/ 727710 h 1235392"/>
                    <a:gd name="connsiteX21" fmla="*/ 422910 w 1781175"/>
                    <a:gd name="connsiteY21" fmla="*/ 1065848 h 1235392"/>
                    <a:gd name="connsiteX22" fmla="*/ 422910 w 1781175"/>
                    <a:gd name="connsiteY22" fmla="*/ 1167765 h 1235392"/>
                    <a:gd name="connsiteX23" fmla="*/ 65722 w 1781175"/>
                    <a:gd name="connsiteY23" fmla="*/ 1167765 h 1235392"/>
                    <a:gd name="connsiteX24" fmla="*/ 65722 w 1781175"/>
                    <a:gd name="connsiteY24" fmla="*/ 66675 h 1235392"/>
                    <a:gd name="connsiteX25" fmla="*/ 1713548 w 1781175"/>
                    <a:gd name="connsiteY25" fmla="*/ 66675 h 1235392"/>
                    <a:gd name="connsiteX26" fmla="*/ 1713548 w 1781175"/>
                    <a:gd name="connsiteY26" fmla="*/ 1167765 h 12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81175" h="1235392">
                      <a:moveTo>
                        <a:pt x="1747838" y="0"/>
                      </a:moveTo>
                      <a:lnTo>
                        <a:pt x="33338" y="0"/>
                      </a:lnTo>
                      <a:cubicBezTo>
                        <a:pt x="15240" y="0"/>
                        <a:pt x="0" y="15240"/>
                        <a:pt x="0" y="33338"/>
                      </a:cubicBezTo>
                      <a:lnTo>
                        <a:pt x="0" y="1202055"/>
                      </a:lnTo>
                      <a:cubicBezTo>
                        <a:pt x="0" y="1220153"/>
                        <a:pt x="15240" y="1235392"/>
                        <a:pt x="33338" y="1235392"/>
                      </a:cubicBezTo>
                      <a:lnTo>
                        <a:pt x="1747838" y="1235392"/>
                      </a:lnTo>
                      <a:cubicBezTo>
                        <a:pt x="1765935" y="1235392"/>
                        <a:pt x="1781175" y="1220153"/>
                        <a:pt x="1781175" y="1202055"/>
                      </a:cubicBezTo>
                      <a:lnTo>
                        <a:pt x="1781175" y="33338"/>
                      </a:lnTo>
                      <a:cubicBezTo>
                        <a:pt x="1781175" y="14288"/>
                        <a:pt x="1765935" y="0"/>
                        <a:pt x="1747838" y="0"/>
                      </a:cubicBezTo>
                      <a:close/>
                      <a:moveTo>
                        <a:pt x="1312545" y="1167765"/>
                      </a:moveTo>
                      <a:lnTo>
                        <a:pt x="489585" y="1167765"/>
                      </a:lnTo>
                      <a:lnTo>
                        <a:pt x="489585" y="1065848"/>
                      </a:lnTo>
                      <a:cubicBezTo>
                        <a:pt x="489585" y="916305"/>
                        <a:pt x="611505" y="794385"/>
                        <a:pt x="761047" y="794385"/>
                      </a:cubicBezTo>
                      <a:lnTo>
                        <a:pt x="1041083" y="794385"/>
                      </a:lnTo>
                      <a:cubicBezTo>
                        <a:pt x="1190625" y="794385"/>
                        <a:pt x="1312545" y="916305"/>
                        <a:pt x="1312545" y="1065848"/>
                      </a:cubicBezTo>
                      <a:lnTo>
                        <a:pt x="1312545" y="1167765"/>
                      </a:lnTo>
                      <a:close/>
                      <a:moveTo>
                        <a:pt x="1714500" y="1167765"/>
                      </a:moveTo>
                      <a:lnTo>
                        <a:pt x="1379220" y="1167765"/>
                      </a:lnTo>
                      <a:lnTo>
                        <a:pt x="1379220" y="1065848"/>
                      </a:lnTo>
                      <a:cubicBezTo>
                        <a:pt x="1379220" y="879157"/>
                        <a:pt x="1227773" y="727710"/>
                        <a:pt x="1041083" y="727710"/>
                      </a:cubicBezTo>
                      <a:lnTo>
                        <a:pt x="761047" y="727710"/>
                      </a:lnTo>
                      <a:cubicBezTo>
                        <a:pt x="574357" y="727710"/>
                        <a:pt x="422910" y="879157"/>
                        <a:pt x="422910" y="1065848"/>
                      </a:cubicBezTo>
                      <a:lnTo>
                        <a:pt x="422910" y="1167765"/>
                      </a:lnTo>
                      <a:lnTo>
                        <a:pt x="65722" y="1167765"/>
                      </a:lnTo>
                      <a:lnTo>
                        <a:pt x="65722" y="66675"/>
                      </a:lnTo>
                      <a:lnTo>
                        <a:pt x="1713548" y="66675"/>
                      </a:lnTo>
                      <a:lnTo>
                        <a:pt x="1713548" y="1167765"/>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spTree>
    <p:extLst>
      <p:ext uri="{BB962C8B-B14F-4D97-AF65-F5344CB8AC3E}">
        <p14:creationId xmlns:p14="http://schemas.microsoft.com/office/powerpoint/2010/main" val="210874753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38995" r="27151" b="22194"/>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1" y="1153375"/>
            <a:ext cx="4975670" cy="997196"/>
          </a:xfrm>
        </p:spPr>
        <p:txBody>
          <a:bodyPr rtlCol="0"/>
          <a:lstStyle/>
          <a:p>
            <a:pPr rtl="0"/>
            <a:r>
              <a:rPr lang="ja-jp" sz="2400" dirty="0">
                <a:solidFill>
                  <a:schemeClr val="accent1"/>
                </a:solidFill>
                <a:ea typeface="Meiryo" panose="020B0604030504040204" pitchFamily="34" charset="-128"/>
              </a:rPr>
              <a:t>正誤問題:</a:t>
            </a:r>
            <a:br>
              <a:rPr lang="en-US" sz="2400" dirty="0">
                <a:ea typeface="Meiryo" panose="020B0604030504040204" pitchFamily="34" charset="-128"/>
              </a:rPr>
            </a:br>
            <a:r>
              <a:rPr lang="ja-jp" sz="2400" dirty="0">
                <a:ea typeface="Meiryo" panose="020B0604030504040204" pitchFamily="34" charset="-128"/>
              </a:rPr>
              <a:t>AI エンジニアは、AI プログラムの</a:t>
            </a:r>
            <a:r>
              <a:rPr lang="en-US" altLang="ja-JP" sz="2400" dirty="0">
                <a:ea typeface="Meiryo" panose="020B0604030504040204" pitchFamily="34" charset="-128"/>
              </a:rPr>
              <a:t> </a:t>
            </a:r>
            <a:r>
              <a:rPr lang="ja-jp" sz="2400" dirty="0">
                <a:ea typeface="Meiryo" panose="020B0604030504040204" pitchFamily="34" charset="-128"/>
              </a:rPr>
              <a:t>ライフ サイクル全体を担当する。 </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433251"/>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つ選択してください</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1851660" y="1828799"/>
              <a:ext cx="403002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705855"/>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正しい</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199950"/>
            <a:ext cx="5513198" cy="350648"/>
            <a:chOff x="368490" y="3450476"/>
            <a:chExt cx="5513198" cy="350648"/>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533467"/>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誤り</a:t>
              </a:r>
            </a:p>
          </p:txBody>
        </p:sp>
      </p:grpSp>
    </p:spTree>
    <p:extLst>
      <p:ext uri="{BB962C8B-B14F-4D97-AF65-F5344CB8AC3E}">
        <p14:creationId xmlns:p14="http://schemas.microsoft.com/office/powerpoint/2010/main" val="114517404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3470" r="38896"/>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1076312"/>
            <a:ext cx="5735130" cy="645946"/>
          </a:xfrm>
        </p:spPr>
        <p:txBody>
          <a:bodyPr rtlCol="0"/>
          <a:lstStyle/>
          <a:p>
            <a:pPr rtl="0"/>
            <a:r>
              <a:rPr lang="ja-jp" sz="2300" dirty="0">
                <a:ea typeface="Meiryo" panose="020B0604030504040204" pitchFamily="34" charset="-128"/>
              </a:rPr>
              <a:t>サイバーセキュリティエンジニアの仕事のうち、重要ではないものはどれですか？</a:t>
            </a:r>
          </a:p>
        </p:txBody>
      </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2" name="Group 1">
            <a:extLst>
              <a:ext uri="{FF2B5EF4-FFF2-40B4-BE49-F238E27FC236}">
                <a16:creationId xmlns:a16="http://schemas.microsoft.com/office/drawing/2014/main" id="{15F828E2-CAA3-E016-8819-F7BC19F352FD}"/>
              </a:ext>
            </a:extLst>
          </p:cNvPr>
          <p:cNvGrpSpPr/>
          <p:nvPr/>
        </p:nvGrpSpPr>
        <p:grpSpPr>
          <a:xfrm>
            <a:off x="368490" y="2030730"/>
            <a:ext cx="5513198" cy="138499"/>
            <a:chOff x="368490" y="1755667"/>
            <a:chExt cx="5513198" cy="138499"/>
          </a:xfrm>
        </p:grpSpPr>
        <p:sp>
          <p:nvSpPr>
            <p:cNvPr id="3" name="TextBox 2">
              <a:extLst>
                <a:ext uri="{FF2B5EF4-FFF2-40B4-BE49-F238E27FC236}">
                  <a16:creationId xmlns:a16="http://schemas.microsoft.com/office/drawing/2014/main" id="{21806DFE-72EA-8BF4-90AA-EF922248AB0D}"/>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dirty="0">
                  <a:solidFill>
                    <a:schemeClr val="tx2"/>
                  </a:solidFill>
                  <a:ea typeface="Meiryo" panose="020B0604030504040204" pitchFamily="34" charset="-128"/>
                  <a:cs typeface="+mj-cs"/>
                </a:rPr>
                <a:t>1 つ選択してください</a:t>
              </a:r>
            </a:p>
          </p:txBody>
        </p:sp>
        <p:cxnSp>
          <p:nvCxnSpPr>
            <p:cNvPr id="4" name="Straight Connector 3">
              <a:extLst>
                <a:ext uri="{FF2B5EF4-FFF2-40B4-BE49-F238E27FC236}">
                  <a16:creationId xmlns:a16="http://schemas.microsoft.com/office/drawing/2014/main" id="{8A827814-9FEB-DF8A-E66F-C65C3CE5A47F}"/>
                </a:ext>
              </a:extLst>
            </p:cNvPr>
            <p:cNvCxnSpPr>
              <a:cxnSpLocks/>
            </p:cNvCxnSpPr>
            <p:nvPr/>
          </p:nvCxnSpPr>
          <p:spPr>
            <a:xfrm>
              <a:off x="1882140" y="1828799"/>
              <a:ext cx="399954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27009C8-6737-45C8-BC8C-B146EEAB544B}"/>
              </a:ext>
            </a:extLst>
          </p:cNvPr>
          <p:cNvGrpSpPr/>
          <p:nvPr/>
        </p:nvGrpSpPr>
        <p:grpSpPr>
          <a:xfrm>
            <a:off x="368490" y="2458850"/>
            <a:ext cx="5513198" cy="369332"/>
            <a:chOff x="368490" y="3469590"/>
            <a:chExt cx="5513198" cy="369332"/>
          </a:xfrm>
        </p:grpSpPr>
        <p:sp>
          <p:nvSpPr>
            <p:cNvPr id="6" name="Oval 5">
              <a:extLst>
                <a:ext uri="{FF2B5EF4-FFF2-40B4-BE49-F238E27FC236}">
                  <a16:creationId xmlns:a16="http://schemas.microsoft.com/office/drawing/2014/main" id="{5B1E5BD1-D580-5807-AA1F-9A6937ED35A8}"/>
                </a:ext>
              </a:extLst>
            </p:cNvPr>
            <p:cNvSpPr/>
            <p:nvPr/>
          </p:nvSpPr>
          <p:spPr>
            <a:xfrm>
              <a:off x="368490" y="3478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11" name="Title 19">
              <a:extLst>
                <a:ext uri="{FF2B5EF4-FFF2-40B4-BE49-F238E27FC236}">
                  <a16:creationId xmlns:a16="http://schemas.microsoft.com/office/drawing/2014/main" id="{DEFBE8FC-5A00-5E7F-F8AA-CA6EE0909080}"/>
                </a:ext>
              </a:extLst>
            </p:cNvPr>
            <p:cNvSpPr txBox="1">
              <a:spLocks/>
            </p:cNvSpPr>
            <p:nvPr/>
          </p:nvSpPr>
          <p:spPr>
            <a:xfrm>
              <a:off x="881062" y="3469590"/>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デジタル ツイン シミュレーションを実行し、</a:t>
              </a:r>
              <a:br>
                <a:rPr lang="en-US" sz="1200" dirty="0">
                  <a:latin typeface="+mn-lt"/>
                  <a:ea typeface="Meiryo" panose="020B0604030504040204" pitchFamily="34" charset="-128"/>
                </a:rPr>
              </a:br>
              <a:r>
                <a:rPr lang="ja-jp" sz="1200" dirty="0">
                  <a:latin typeface="+mn-lt"/>
                  <a:ea typeface="Meiryo" panose="020B0604030504040204" pitchFamily="34" charset="-128"/>
                </a:rPr>
                <a:t>消費者の行動パターンを観察 </a:t>
              </a:r>
            </a:p>
          </p:txBody>
        </p:sp>
      </p:grpSp>
      <p:grpSp>
        <p:nvGrpSpPr>
          <p:cNvPr id="12" name="Group 11">
            <a:extLst>
              <a:ext uri="{FF2B5EF4-FFF2-40B4-BE49-F238E27FC236}">
                <a16:creationId xmlns:a16="http://schemas.microsoft.com/office/drawing/2014/main" id="{F7FBFCBE-BCD0-EC2E-463F-DFC3BC017143}"/>
              </a:ext>
            </a:extLst>
          </p:cNvPr>
          <p:cNvGrpSpPr/>
          <p:nvPr/>
        </p:nvGrpSpPr>
        <p:grpSpPr>
          <a:xfrm>
            <a:off x="368490" y="3127145"/>
            <a:ext cx="5513198" cy="350648"/>
            <a:chOff x="368490" y="2905375"/>
            <a:chExt cx="5513198" cy="350648"/>
          </a:xfrm>
        </p:grpSpPr>
        <p:sp>
          <p:nvSpPr>
            <p:cNvPr id="13" name="Oval 12">
              <a:extLst>
                <a:ext uri="{FF2B5EF4-FFF2-40B4-BE49-F238E27FC236}">
                  <a16:creationId xmlns:a16="http://schemas.microsoft.com/office/drawing/2014/main" id="{DD5D5C41-6309-7BD3-B0C0-DA23828BB254}"/>
                </a:ext>
              </a:extLst>
            </p:cNvPr>
            <p:cNvSpPr/>
            <p:nvPr/>
          </p:nvSpPr>
          <p:spPr>
            <a:xfrm>
              <a:off x="368490" y="2905375"/>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14" name="Title 19">
              <a:extLst>
                <a:ext uri="{FF2B5EF4-FFF2-40B4-BE49-F238E27FC236}">
                  <a16:creationId xmlns:a16="http://schemas.microsoft.com/office/drawing/2014/main" id="{521610CD-FE5D-0EB0-D050-6BEB473F23DE}"/>
                </a:ext>
              </a:extLst>
            </p:cNvPr>
            <p:cNvSpPr txBox="1">
              <a:spLocks/>
            </p:cNvSpPr>
            <p:nvPr/>
          </p:nvSpPr>
          <p:spPr>
            <a:xfrm>
              <a:off x="881062" y="298747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脆弱性のスキャンを実行し、セキュリティの潜在的な弱点を特定</a:t>
              </a:r>
            </a:p>
          </p:txBody>
        </p:sp>
      </p:grpSp>
      <p:grpSp>
        <p:nvGrpSpPr>
          <p:cNvPr id="22" name="Group 21">
            <a:extLst>
              <a:ext uri="{FF2B5EF4-FFF2-40B4-BE49-F238E27FC236}">
                <a16:creationId xmlns:a16="http://schemas.microsoft.com/office/drawing/2014/main" id="{AE1BC3FD-45C5-DCF1-5486-27BCCC0A2E12}"/>
              </a:ext>
            </a:extLst>
          </p:cNvPr>
          <p:cNvGrpSpPr/>
          <p:nvPr/>
        </p:nvGrpSpPr>
        <p:grpSpPr>
          <a:xfrm>
            <a:off x="368490" y="3786098"/>
            <a:ext cx="5513198" cy="388500"/>
            <a:chOff x="368490" y="3829007"/>
            <a:chExt cx="5513198" cy="388500"/>
          </a:xfrm>
        </p:grpSpPr>
        <p:sp>
          <p:nvSpPr>
            <p:cNvPr id="16" name="Oval 15">
              <a:extLst>
                <a:ext uri="{FF2B5EF4-FFF2-40B4-BE49-F238E27FC236}">
                  <a16:creationId xmlns:a16="http://schemas.microsoft.com/office/drawing/2014/main" id="{7D97D264-D8F2-DF5F-702E-136E51F743D8}"/>
                </a:ext>
              </a:extLst>
            </p:cNvPr>
            <p:cNvSpPr/>
            <p:nvPr/>
          </p:nvSpPr>
          <p:spPr>
            <a:xfrm>
              <a:off x="368490" y="382900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17" name="Title 19">
              <a:extLst>
                <a:ext uri="{FF2B5EF4-FFF2-40B4-BE49-F238E27FC236}">
                  <a16:creationId xmlns:a16="http://schemas.microsoft.com/office/drawing/2014/main" id="{DD9B351A-E7D2-597C-7263-96419C70F271}"/>
                </a:ext>
              </a:extLst>
            </p:cNvPr>
            <p:cNvSpPr txBox="1">
              <a:spLocks/>
            </p:cNvSpPr>
            <p:nvPr/>
          </p:nvSpPr>
          <p:spPr>
            <a:xfrm>
              <a:off x="881062" y="3848175"/>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インシデント</a:t>
              </a:r>
              <a:r>
                <a:rPr lang="ja-JP" altLang="en-US" sz="1200" dirty="0">
                  <a:latin typeface="+mn-lt"/>
                  <a:ea typeface="Meiryo" panose="020B0604030504040204" pitchFamily="34" charset="-128"/>
                </a:rPr>
                <a:t>に</a:t>
              </a:r>
              <a:r>
                <a:rPr lang="ja-jp" sz="1200" dirty="0">
                  <a:latin typeface="+mn-lt"/>
                  <a:ea typeface="Meiryo" panose="020B0604030504040204" pitchFamily="34" charset="-128"/>
                </a:rPr>
                <a:t>対処</a:t>
              </a:r>
              <a:r>
                <a:rPr lang="ja-JP" altLang="en-US" sz="1200" dirty="0">
                  <a:latin typeface="+mn-lt"/>
                  <a:ea typeface="Meiryo" panose="020B0604030504040204" pitchFamily="34" charset="-128"/>
                </a:rPr>
                <a:t>するための</a:t>
              </a:r>
              <a:r>
                <a:rPr lang="ja-jp" sz="1200" dirty="0">
                  <a:latin typeface="+mn-lt"/>
                  <a:ea typeface="Meiryo" panose="020B0604030504040204" pitchFamily="34" charset="-128"/>
                </a:rPr>
                <a:t>手順について、</a:t>
              </a:r>
              <a:endParaRPr lang="en-US" altLang="ja-JP" sz="1200" dirty="0">
                <a:latin typeface="+mn-lt"/>
                <a:ea typeface="Meiryo" panose="020B0604030504040204" pitchFamily="34" charset="-128"/>
              </a:endParaRPr>
            </a:p>
            <a:p>
              <a:pPr rtl="0">
                <a:lnSpc>
                  <a:spcPct val="100000"/>
                </a:lnSpc>
              </a:pPr>
              <a:r>
                <a:rPr lang="ja-jp" sz="1200" dirty="0">
                  <a:latin typeface="+mn-lt"/>
                  <a:ea typeface="Meiryo" panose="020B0604030504040204" pitchFamily="34" charset="-128"/>
                </a:rPr>
                <a:t>エンドユーザーに技術サポートを提供</a:t>
              </a:r>
            </a:p>
          </p:txBody>
        </p:sp>
      </p:grpSp>
      <p:grpSp>
        <p:nvGrpSpPr>
          <p:cNvPr id="18" name="Group 17">
            <a:extLst>
              <a:ext uri="{FF2B5EF4-FFF2-40B4-BE49-F238E27FC236}">
                <a16:creationId xmlns:a16="http://schemas.microsoft.com/office/drawing/2014/main" id="{B3E0CFFE-4460-09C7-4929-BB4FC52F9FDA}"/>
              </a:ext>
            </a:extLst>
          </p:cNvPr>
          <p:cNvGrpSpPr/>
          <p:nvPr/>
        </p:nvGrpSpPr>
        <p:grpSpPr>
          <a:xfrm>
            <a:off x="368490" y="4435709"/>
            <a:ext cx="5513198" cy="350648"/>
            <a:chOff x="368490" y="3522149"/>
            <a:chExt cx="5513198" cy="350648"/>
          </a:xfrm>
        </p:grpSpPr>
        <p:sp>
          <p:nvSpPr>
            <p:cNvPr id="19" name="Oval 18">
              <a:extLst>
                <a:ext uri="{FF2B5EF4-FFF2-40B4-BE49-F238E27FC236}">
                  <a16:creationId xmlns:a16="http://schemas.microsoft.com/office/drawing/2014/main" id="{E38C88A7-EFCA-48FC-1A72-C4980C99A8D8}"/>
                </a:ext>
              </a:extLst>
            </p:cNvPr>
            <p:cNvSpPr/>
            <p:nvPr/>
          </p:nvSpPr>
          <p:spPr>
            <a:xfrm>
              <a:off x="368490" y="352214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20" name="Title 19">
              <a:extLst>
                <a:ext uri="{FF2B5EF4-FFF2-40B4-BE49-F238E27FC236}">
                  <a16:creationId xmlns:a16="http://schemas.microsoft.com/office/drawing/2014/main" id="{8D8D2268-F998-5FE5-2E54-F3F7E0934BB6}"/>
                </a:ext>
              </a:extLst>
            </p:cNvPr>
            <p:cNvSpPr txBox="1">
              <a:spLocks/>
            </p:cNvSpPr>
            <p:nvPr/>
          </p:nvSpPr>
          <p:spPr>
            <a:xfrm>
              <a:off x="881062" y="3605141"/>
              <a:ext cx="5000626" cy="184665"/>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ネットワーク セキュリティを強化するソリューションを設計・実装</a:t>
              </a:r>
            </a:p>
          </p:txBody>
        </p:sp>
      </p:grpSp>
    </p:spTree>
    <p:extLst>
      <p:ext uri="{BB962C8B-B14F-4D97-AF65-F5344CB8AC3E}">
        <p14:creationId xmlns:p14="http://schemas.microsoft.com/office/powerpoint/2010/main" val="238712259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8C7CD0D0-010B-FB6F-31B9-2F474A8070E8}"/>
              </a:ext>
            </a:extLst>
          </p:cNvPr>
          <p:cNvSpPr/>
          <p:nvPr/>
        </p:nvSpPr>
        <p:spPr>
          <a:xfrm>
            <a:off x="-1" y="1192309"/>
            <a:ext cx="6157914" cy="13052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ea typeface="Meiryo" panose="020B0604030504040204" pitchFamily="34" charset="-128"/>
            </a:endParaRPr>
          </a:p>
        </p:txBody>
      </p:sp>
      <p:sp>
        <p:nvSpPr>
          <p:cNvPr id="2" name="Title 1">
            <a:extLst>
              <a:ext uri="{FF2B5EF4-FFF2-40B4-BE49-F238E27FC236}">
                <a16:creationId xmlns:a16="http://schemas.microsoft.com/office/drawing/2014/main" id="{5F488BCF-1E23-D961-DFF1-57E402EE1984}"/>
              </a:ext>
            </a:extLst>
          </p:cNvPr>
          <p:cNvSpPr>
            <a:spLocks noGrp="1"/>
          </p:cNvSpPr>
          <p:nvPr>
            <p:ph type="title"/>
          </p:nvPr>
        </p:nvSpPr>
        <p:spPr>
          <a:xfrm>
            <a:off x="73960" y="360271"/>
            <a:ext cx="7746810" cy="341632"/>
          </a:xfrm>
        </p:spPr>
        <p:txBody>
          <a:bodyPr rtlCol="0"/>
          <a:lstStyle/>
          <a:p>
            <a:pPr rtl="0"/>
            <a:r>
              <a:rPr lang="ja-jp" sz="2400" dirty="0">
                <a:ea typeface="Meiryo" panose="020B0604030504040204" pitchFamily="34" charset="-128"/>
              </a:rPr>
              <a:t>「A Day in the Life」ウェビナー シリーズ </a:t>
            </a:r>
          </a:p>
        </p:txBody>
      </p:sp>
      <p:sp>
        <p:nvSpPr>
          <p:cNvPr id="3" name="Text Placeholder 2">
            <a:extLst>
              <a:ext uri="{FF2B5EF4-FFF2-40B4-BE49-F238E27FC236}">
                <a16:creationId xmlns:a16="http://schemas.microsoft.com/office/drawing/2014/main" id="{965F4FD1-8428-8F08-E511-71DCBCEA144B}"/>
              </a:ext>
            </a:extLst>
          </p:cNvPr>
          <p:cNvSpPr>
            <a:spLocks noGrp="1"/>
          </p:cNvSpPr>
          <p:nvPr>
            <p:ph type="body" sz="quarter" idx="13"/>
          </p:nvPr>
        </p:nvSpPr>
        <p:spPr>
          <a:xfrm>
            <a:off x="249220" y="773974"/>
            <a:ext cx="5513198" cy="246221"/>
          </a:xfrm>
        </p:spPr>
        <p:txBody>
          <a:bodyPr rtlCol="0"/>
          <a:lstStyle/>
          <a:p>
            <a:pPr rtl="0"/>
            <a:r>
              <a:rPr lang="ja-jp">
                <a:ea typeface="Meiryo" panose="020B0604030504040204" pitchFamily="34" charset="-128"/>
              </a:rPr>
              <a:t>ASME（米国機械学会）メンバー特典</a:t>
            </a:r>
          </a:p>
        </p:txBody>
      </p:sp>
      <p:pic>
        <p:nvPicPr>
          <p:cNvPr id="18" name="Picture Placeholder 17">
            <a:extLst>
              <a:ext uri="{FF2B5EF4-FFF2-40B4-BE49-F238E27FC236}">
                <a16:creationId xmlns:a16="http://schemas.microsoft.com/office/drawing/2014/main" id="{1D38CA1E-E1F1-063B-DD2F-0708ED4B66DA}"/>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13687" r="47591"/>
          <a:stretch/>
        </p:blipFill>
        <p:spPr>
          <a:xfrm>
            <a:off x="6157913" y="0"/>
            <a:ext cx="2986087" cy="5143500"/>
          </a:xfrm>
        </p:spPr>
      </p:pic>
      <p:sp>
        <p:nvSpPr>
          <p:cNvPr id="19" name="Title 5">
            <a:extLst>
              <a:ext uri="{FF2B5EF4-FFF2-40B4-BE49-F238E27FC236}">
                <a16:creationId xmlns:a16="http://schemas.microsoft.com/office/drawing/2014/main" id="{1E6A486D-2284-BDE3-646D-D253171D1E68}"/>
              </a:ext>
            </a:extLst>
          </p:cNvPr>
          <p:cNvSpPr txBox="1">
            <a:spLocks/>
          </p:cNvSpPr>
          <p:nvPr/>
        </p:nvSpPr>
        <p:spPr>
          <a:xfrm>
            <a:off x="249030" y="1347010"/>
            <a:ext cx="5704509" cy="98488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600" b="1" dirty="0">
                <a:ea typeface="Meiryo" panose="020B0604030504040204" pitchFamily="34" charset="-128"/>
                <a:cs typeface="+mj-cs"/>
              </a:rPr>
              <a:t>機械エンジニアの仕事</a:t>
            </a:r>
            <a:r>
              <a:rPr lang="ja-JP" altLang="en-US" sz="1600" b="1" dirty="0">
                <a:ea typeface="Meiryo" panose="020B0604030504040204" pitchFamily="34" charset="-128"/>
                <a:cs typeface="+mj-cs"/>
              </a:rPr>
              <a:t>についてもっと</a:t>
            </a:r>
            <a:r>
              <a:rPr lang="ja-jp" sz="1600" b="1" dirty="0">
                <a:ea typeface="Meiryo" panose="020B0604030504040204" pitchFamily="34" charset="-128"/>
                <a:cs typeface="+mj-cs"/>
              </a:rPr>
              <a:t>知りたいと思ったことはありませんか？Fortune 500 企業の機械エンジニアに「そこでの仕事はどのような感じですか？」と質問してみたいと思いませんか？ </a:t>
            </a:r>
          </a:p>
        </p:txBody>
      </p:sp>
      <p:grpSp>
        <p:nvGrpSpPr>
          <p:cNvPr id="69" name="Group 68">
            <a:extLst>
              <a:ext uri="{FF2B5EF4-FFF2-40B4-BE49-F238E27FC236}">
                <a16:creationId xmlns:a16="http://schemas.microsoft.com/office/drawing/2014/main" id="{9E66CFC5-5295-658D-C6DB-080B3FA1262D}"/>
              </a:ext>
            </a:extLst>
          </p:cNvPr>
          <p:cNvGrpSpPr/>
          <p:nvPr/>
        </p:nvGrpSpPr>
        <p:grpSpPr>
          <a:xfrm>
            <a:off x="368300" y="2799810"/>
            <a:ext cx="5513388" cy="369332"/>
            <a:chOff x="368300" y="2619731"/>
            <a:chExt cx="5513388" cy="369332"/>
          </a:xfrm>
        </p:grpSpPr>
        <p:sp>
          <p:nvSpPr>
            <p:cNvPr id="29" name="Title 5">
              <a:extLst>
                <a:ext uri="{FF2B5EF4-FFF2-40B4-BE49-F238E27FC236}">
                  <a16:creationId xmlns:a16="http://schemas.microsoft.com/office/drawing/2014/main" id="{DDA5B855-CA48-B937-F824-20A3FAF2334B}"/>
                </a:ext>
              </a:extLst>
            </p:cNvPr>
            <p:cNvSpPr txBox="1">
              <a:spLocks/>
            </p:cNvSpPr>
            <p:nvPr/>
          </p:nvSpPr>
          <p:spPr>
            <a:xfrm>
              <a:off x="654050" y="2619731"/>
              <a:ext cx="5227638"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dirty="0">
                  <a:ea typeface="Meiryo" panose="020B0604030504040204" pitchFamily="34" charset="-128"/>
                  <a:cs typeface="+mj-cs"/>
                </a:rPr>
                <a:t>ASME の「A Day in the Life」ウェビナー シリーズでは、興味のあるエンジニアリング企業で働く機械エンジニアに、何でも質問することができます。 </a:t>
              </a:r>
            </a:p>
          </p:txBody>
        </p:sp>
        <p:grpSp>
          <p:nvGrpSpPr>
            <p:cNvPr id="65" name="Group 64">
              <a:extLst>
                <a:ext uri="{FF2B5EF4-FFF2-40B4-BE49-F238E27FC236}">
                  <a16:creationId xmlns:a16="http://schemas.microsoft.com/office/drawing/2014/main" id="{A11638F9-0C8E-5690-F103-08797E07902B}"/>
                </a:ext>
              </a:extLst>
            </p:cNvPr>
            <p:cNvGrpSpPr/>
            <p:nvPr/>
          </p:nvGrpSpPr>
          <p:grpSpPr>
            <a:xfrm>
              <a:off x="368300" y="2666833"/>
              <a:ext cx="161700" cy="162032"/>
              <a:chOff x="5162205" y="2581139"/>
              <a:chExt cx="161700" cy="162032"/>
            </a:xfrm>
          </p:grpSpPr>
          <p:sp>
            <p:nvSpPr>
              <p:cNvPr id="63" name="Freeform 257">
                <a:extLst>
                  <a:ext uri="{FF2B5EF4-FFF2-40B4-BE49-F238E27FC236}">
                    <a16:creationId xmlns:a16="http://schemas.microsoft.com/office/drawing/2014/main" id="{792675B7-8E13-D950-E65C-C512E26B69AD}"/>
                  </a:ext>
                </a:extLst>
              </p:cNvPr>
              <p:cNvSpPr>
                <a:spLocks noEditPoints="1"/>
              </p:cNvSpPr>
              <p:nvPr/>
            </p:nvSpPr>
            <p:spPr bwMode="auto">
              <a:xfrm rot="16200000">
                <a:off x="5162039" y="2581305"/>
                <a:ext cx="162032" cy="16170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64" name="Freeform 258">
                <a:extLst>
                  <a:ext uri="{FF2B5EF4-FFF2-40B4-BE49-F238E27FC236}">
                    <a16:creationId xmlns:a16="http://schemas.microsoft.com/office/drawing/2014/main" id="{7116636A-CD9B-5AA2-561D-C60A200F8901}"/>
                  </a:ext>
                </a:extLst>
              </p:cNvPr>
              <p:cNvSpPr>
                <a:spLocks/>
              </p:cNvSpPr>
              <p:nvPr/>
            </p:nvSpPr>
            <p:spPr bwMode="auto">
              <a:xfrm rot="16200000">
                <a:off x="5205334" y="2622247"/>
                <a:ext cx="75443" cy="7981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dirty="0">
                  <a:solidFill>
                    <a:schemeClr val="bg1"/>
                  </a:solidFill>
                  <a:ea typeface="Meiryo" panose="020B0604030504040204" pitchFamily="34" charset="-128"/>
                </a:endParaRPr>
              </a:p>
            </p:txBody>
          </p:sp>
        </p:grpSp>
      </p:grpSp>
      <p:grpSp>
        <p:nvGrpSpPr>
          <p:cNvPr id="70" name="Group 69">
            <a:extLst>
              <a:ext uri="{FF2B5EF4-FFF2-40B4-BE49-F238E27FC236}">
                <a16:creationId xmlns:a16="http://schemas.microsoft.com/office/drawing/2014/main" id="{2C19BB67-F7F4-F290-131E-715AC9335494}"/>
              </a:ext>
            </a:extLst>
          </p:cNvPr>
          <p:cNvGrpSpPr/>
          <p:nvPr/>
        </p:nvGrpSpPr>
        <p:grpSpPr>
          <a:xfrm>
            <a:off x="368300" y="3419824"/>
            <a:ext cx="5513388" cy="923330"/>
            <a:chOff x="368300" y="3656044"/>
            <a:chExt cx="5513388" cy="923330"/>
          </a:xfrm>
        </p:grpSpPr>
        <p:sp>
          <p:nvSpPr>
            <p:cNvPr id="45" name="Title 5">
              <a:extLst>
                <a:ext uri="{FF2B5EF4-FFF2-40B4-BE49-F238E27FC236}">
                  <a16:creationId xmlns:a16="http://schemas.microsoft.com/office/drawing/2014/main" id="{EE4E711A-AF59-B785-CCC6-926ECD545307}"/>
                </a:ext>
              </a:extLst>
            </p:cNvPr>
            <p:cNvSpPr txBox="1">
              <a:spLocks/>
            </p:cNvSpPr>
            <p:nvPr/>
          </p:nvSpPr>
          <p:spPr>
            <a:xfrm>
              <a:off x="654050" y="3656044"/>
              <a:ext cx="5227638" cy="923330"/>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300"/>
                </a:spcAft>
              </a:pPr>
              <a:r>
                <a:rPr lang="ja-jp" sz="1200" dirty="0">
                  <a:ea typeface="Meiryo" panose="020B0604030504040204" pitchFamily="34" charset="-128"/>
                  <a:cs typeface="+mj-cs"/>
                </a:rPr>
                <a:t>このライブ ウェビナーでは、エンジニアの仕事内容や、エンジニアになるために何が必要かを紹介しています。Fortune 500 に名を連ねる企業をはじめとする、数多くの企業に勤めるエンジニアと交流し、話を聞くことができます。ライブ セッションは毎月開催され、包括的な Q&amp;A セッションも行われます。</a:t>
              </a:r>
            </a:p>
          </p:txBody>
        </p:sp>
        <p:grpSp>
          <p:nvGrpSpPr>
            <p:cNvPr id="66" name="Group 65">
              <a:extLst>
                <a:ext uri="{FF2B5EF4-FFF2-40B4-BE49-F238E27FC236}">
                  <a16:creationId xmlns:a16="http://schemas.microsoft.com/office/drawing/2014/main" id="{8506D2AF-F528-99C2-D5F8-15B34DE09ACB}"/>
                </a:ext>
              </a:extLst>
            </p:cNvPr>
            <p:cNvGrpSpPr/>
            <p:nvPr/>
          </p:nvGrpSpPr>
          <p:grpSpPr>
            <a:xfrm>
              <a:off x="368300" y="3697026"/>
              <a:ext cx="161700" cy="162032"/>
              <a:chOff x="5162205" y="2581139"/>
              <a:chExt cx="161700" cy="162032"/>
            </a:xfrm>
          </p:grpSpPr>
          <p:sp>
            <p:nvSpPr>
              <p:cNvPr id="67" name="Freeform 257">
                <a:extLst>
                  <a:ext uri="{FF2B5EF4-FFF2-40B4-BE49-F238E27FC236}">
                    <a16:creationId xmlns:a16="http://schemas.microsoft.com/office/drawing/2014/main" id="{37E55B72-9C47-0C08-A2B7-642D91498530}"/>
                  </a:ext>
                </a:extLst>
              </p:cNvPr>
              <p:cNvSpPr>
                <a:spLocks noEditPoints="1"/>
              </p:cNvSpPr>
              <p:nvPr/>
            </p:nvSpPr>
            <p:spPr bwMode="auto">
              <a:xfrm rot="16200000">
                <a:off x="5162039" y="2581305"/>
                <a:ext cx="162032" cy="16170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a:solidFill>
                    <a:schemeClr val="bg1"/>
                  </a:solidFill>
                  <a:ea typeface="Meiryo" panose="020B0604030504040204" pitchFamily="34" charset="-128"/>
                </a:endParaRPr>
              </a:p>
            </p:txBody>
          </p:sp>
          <p:sp>
            <p:nvSpPr>
              <p:cNvPr id="68" name="Freeform 258">
                <a:extLst>
                  <a:ext uri="{FF2B5EF4-FFF2-40B4-BE49-F238E27FC236}">
                    <a16:creationId xmlns:a16="http://schemas.microsoft.com/office/drawing/2014/main" id="{9E6C5A57-9FFC-01CB-8CE0-7C8381E206DB}"/>
                  </a:ext>
                </a:extLst>
              </p:cNvPr>
              <p:cNvSpPr>
                <a:spLocks/>
              </p:cNvSpPr>
              <p:nvPr/>
            </p:nvSpPr>
            <p:spPr bwMode="auto">
              <a:xfrm rot="16200000">
                <a:off x="5205334" y="2622247"/>
                <a:ext cx="75443" cy="7981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200" dirty="0">
                  <a:solidFill>
                    <a:schemeClr val="bg1"/>
                  </a:solidFill>
                  <a:ea typeface="Meiryo" panose="020B0604030504040204" pitchFamily="34" charset="-128"/>
                </a:endParaRPr>
              </a:p>
            </p:txBody>
          </p:sp>
        </p:grpSp>
      </p:grpSp>
    </p:spTree>
    <p:extLst>
      <p:ext uri="{BB962C8B-B14F-4D97-AF65-F5344CB8AC3E}">
        <p14:creationId xmlns:p14="http://schemas.microsoft.com/office/powerpoint/2010/main" val="2679881295"/>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93DAA-A41D-61DC-D42E-D14206F58CEB}"/>
              </a:ext>
            </a:extLst>
          </p:cNvPr>
          <p:cNvSpPr>
            <a:spLocks noGrp="1"/>
          </p:cNvSpPr>
          <p:nvPr>
            <p:ph type="title"/>
          </p:nvPr>
        </p:nvSpPr>
        <p:spPr>
          <a:xfrm>
            <a:off x="354302" y="450047"/>
            <a:ext cx="5048277" cy="646331"/>
          </a:xfrm>
        </p:spPr>
        <p:txBody>
          <a:bodyPr rtlCol="0"/>
          <a:lstStyle/>
          <a:p>
            <a:pPr rtl="0">
              <a:lnSpc>
                <a:spcPct val="100000"/>
              </a:lnSpc>
              <a:spcAft>
                <a:spcPts val="1200"/>
              </a:spcAft>
            </a:pPr>
            <a:r>
              <a:rPr lang="ja-jp" sz="1400" b="0" spc="200" dirty="0">
                <a:solidFill>
                  <a:schemeClr val="accent1"/>
                </a:solidFill>
                <a:ea typeface="Meiryo" panose="020B0604030504040204" pitchFamily="34" charset="-128"/>
              </a:rPr>
              <a:t>エンジニアのご紹介</a:t>
            </a:r>
            <a:br>
              <a:rPr lang="en-US" sz="1400" b="0" spc="200" dirty="0">
                <a:solidFill>
                  <a:schemeClr val="bg1"/>
                </a:solidFill>
                <a:ea typeface="Meiryo" panose="020B0604030504040204" pitchFamily="34" charset="-128"/>
              </a:rPr>
            </a:br>
            <a:r>
              <a:rPr lang="ja-jp" dirty="0">
                <a:solidFill>
                  <a:schemeClr val="bg1"/>
                </a:solidFill>
                <a:ea typeface="Meiryo" panose="020B0604030504040204" pitchFamily="34" charset="-128"/>
              </a:rPr>
              <a:t>Joe T. Bonivel Jr 氏（Ph.D.） </a:t>
            </a:r>
          </a:p>
        </p:txBody>
      </p:sp>
      <p:pic>
        <p:nvPicPr>
          <p:cNvPr id="7" name="Picture 6" descr="A person in a suit&#10;&#10;Description automatically generated">
            <a:extLst>
              <a:ext uri="{FF2B5EF4-FFF2-40B4-BE49-F238E27FC236}">
                <a16:creationId xmlns:a16="http://schemas.microsoft.com/office/drawing/2014/main" id="{37448C07-7AD4-7D35-D384-7569C7764E00}"/>
              </a:ext>
            </a:extLst>
          </p:cNvPr>
          <p:cNvPicPr>
            <a:picLocks noChangeAspect="1"/>
          </p:cNvPicPr>
          <p:nvPr/>
        </p:nvPicPr>
        <p:blipFill rotWithShape="1">
          <a:blip r:embed="rId3"/>
          <a:srcRect l="17026" t="3588" r="19181" b="5710"/>
          <a:stretch/>
        </p:blipFill>
        <p:spPr>
          <a:xfrm>
            <a:off x="5526378" y="-1"/>
            <a:ext cx="3617622" cy="5143499"/>
          </a:xfrm>
          <a:prstGeom prst="rect">
            <a:avLst/>
          </a:prstGeom>
        </p:spPr>
      </p:pic>
      <p:sp>
        <p:nvSpPr>
          <p:cNvPr id="9" name="TextBox 8">
            <a:extLst>
              <a:ext uri="{FF2B5EF4-FFF2-40B4-BE49-F238E27FC236}">
                <a16:creationId xmlns:a16="http://schemas.microsoft.com/office/drawing/2014/main" id="{8AADC757-2012-9F9F-54C7-60CC8983BF2E}"/>
              </a:ext>
            </a:extLst>
          </p:cNvPr>
          <p:cNvSpPr txBox="1"/>
          <p:nvPr/>
        </p:nvSpPr>
        <p:spPr>
          <a:xfrm>
            <a:off x="354303" y="1664949"/>
            <a:ext cx="4754880" cy="338554"/>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Engineering Innovation LLC 社の主任コンサルタントであり、先端材料および製造分野の専門家です。 </a:t>
            </a:r>
          </a:p>
        </p:txBody>
      </p:sp>
      <p:sp>
        <p:nvSpPr>
          <p:cNvPr id="14" name="TextBox 13">
            <a:extLst>
              <a:ext uri="{FF2B5EF4-FFF2-40B4-BE49-F238E27FC236}">
                <a16:creationId xmlns:a16="http://schemas.microsoft.com/office/drawing/2014/main" id="{82777055-845B-450B-3BB6-3A69D1D8DBDE}"/>
              </a:ext>
            </a:extLst>
          </p:cNvPr>
          <p:cNvSpPr txBox="1"/>
          <p:nvPr/>
        </p:nvSpPr>
        <p:spPr>
          <a:xfrm>
            <a:off x="354303" y="2127359"/>
            <a:ext cx="4754880" cy="677108"/>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また、大西洋評議会地域センターの非常駐シニア フェローも務めています。同氏はここで、「テック・フォー・グッド（Tech for Good）」、すなわち個人・社会・国際社会が、世界をより良くするためにテクノロジーを活用できるように、科学的政策のガイダンスを提供し、戦略の開発を行っています。</a:t>
            </a:r>
          </a:p>
        </p:txBody>
      </p:sp>
      <p:sp>
        <p:nvSpPr>
          <p:cNvPr id="19" name="TextBox 18">
            <a:extLst>
              <a:ext uri="{FF2B5EF4-FFF2-40B4-BE49-F238E27FC236}">
                <a16:creationId xmlns:a16="http://schemas.microsoft.com/office/drawing/2014/main" id="{6B9DD767-A59A-2ED6-466C-074257079022}"/>
              </a:ext>
            </a:extLst>
          </p:cNvPr>
          <p:cNvSpPr txBox="1"/>
          <p:nvPr/>
        </p:nvSpPr>
        <p:spPr>
          <a:xfrm>
            <a:off x="354303" y="2937581"/>
            <a:ext cx="4754880" cy="507831"/>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さらに同氏は、人類の深宇宙探査の課題を解決することに焦点を当てて取り組んでいる、NASA の宇宙保健トランスレーショナル リサーチ研究所（TRISH）の多様性諮問委員会のメンバーでもあります。 </a:t>
            </a:r>
          </a:p>
        </p:txBody>
      </p:sp>
      <p:sp>
        <p:nvSpPr>
          <p:cNvPr id="24" name="TextBox 23">
            <a:extLst>
              <a:ext uri="{FF2B5EF4-FFF2-40B4-BE49-F238E27FC236}">
                <a16:creationId xmlns:a16="http://schemas.microsoft.com/office/drawing/2014/main" id="{7D8CC026-E368-4850-D7C7-F5DCF0CAA0CB}"/>
              </a:ext>
            </a:extLst>
          </p:cNvPr>
          <p:cNvSpPr txBox="1"/>
          <p:nvPr/>
        </p:nvSpPr>
        <p:spPr>
          <a:xfrm>
            <a:off x="354304" y="3569269"/>
            <a:ext cx="4754880" cy="507831"/>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Bonivel 博士は、南フロリダ大学で機械・材料科学工学の博士号を取得しました。また、カーネギー メロン大学で機械工学理学修士号と、サウス カロライナ大学で生体工学と機械工学の理学修士号と理学士号も取得しました。</a:t>
            </a:r>
          </a:p>
        </p:txBody>
      </p:sp>
      <p:cxnSp>
        <p:nvCxnSpPr>
          <p:cNvPr id="3" name="Straight Connector 2">
            <a:extLst>
              <a:ext uri="{FF2B5EF4-FFF2-40B4-BE49-F238E27FC236}">
                <a16:creationId xmlns:a16="http://schemas.microsoft.com/office/drawing/2014/main" id="{D59C39B2-8430-1376-9E6C-7475EC93A73E}"/>
              </a:ext>
            </a:extLst>
          </p:cNvPr>
          <p:cNvCxnSpPr>
            <a:cxnSpLocks/>
          </p:cNvCxnSpPr>
          <p:nvPr/>
        </p:nvCxnSpPr>
        <p:spPr>
          <a:xfrm>
            <a:off x="354303" y="1380664"/>
            <a:ext cx="4791431"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97651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183" descr="A picture containing light, lit, dark&#10;&#10;Description automatically generated">
            <a:extLst>
              <a:ext uri="{FF2B5EF4-FFF2-40B4-BE49-F238E27FC236}">
                <a16:creationId xmlns:a16="http://schemas.microsoft.com/office/drawing/2014/main" id="{DE440917-5FEE-0628-6B35-34B5692E9E79}"/>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185" name="Rectangle 184">
            <a:extLst>
              <a:ext uri="{FF2B5EF4-FFF2-40B4-BE49-F238E27FC236}">
                <a16:creationId xmlns:a16="http://schemas.microsoft.com/office/drawing/2014/main" id="{1BEC5BCE-97A0-2F84-DB68-4B2ADD26A087}"/>
              </a:ext>
            </a:extLst>
          </p:cNvPr>
          <p:cNvSpPr>
            <a:spLocks/>
          </p:cNvSpPr>
          <p:nvPr/>
        </p:nvSpPr>
        <p:spPr>
          <a:xfrm>
            <a:off x="801"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dirty="0" err="1">
              <a:ea typeface="Meiryo" panose="020B0604030504040204" pitchFamily="34" charset="-128"/>
            </a:endParaRPr>
          </a:p>
        </p:txBody>
      </p:sp>
      <p:sp>
        <p:nvSpPr>
          <p:cNvPr id="3" name="Oval 2">
            <a:extLst>
              <a:ext uri="{FF2B5EF4-FFF2-40B4-BE49-F238E27FC236}">
                <a16:creationId xmlns:a16="http://schemas.microsoft.com/office/drawing/2014/main" id="{E35218F8-F3FC-2A46-131F-9F6486EE4526}"/>
              </a:ext>
            </a:extLst>
          </p:cNvPr>
          <p:cNvSpPr/>
          <p:nvPr/>
        </p:nvSpPr>
        <p:spPr>
          <a:xfrm>
            <a:off x="2900470" y="1270450"/>
            <a:ext cx="3343060" cy="3343060"/>
          </a:xfrm>
          <a:prstGeom prst="ellipse">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dirty="0" err="1">
              <a:ea typeface="Meiryo" panose="020B0604030504040204" pitchFamily="34" charset="-128"/>
            </a:endParaRPr>
          </a:p>
        </p:txBody>
      </p:sp>
      <p:sp>
        <p:nvSpPr>
          <p:cNvPr id="2" name="Title 1">
            <a:extLst>
              <a:ext uri="{FF2B5EF4-FFF2-40B4-BE49-F238E27FC236}">
                <a16:creationId xmlns:a16="http://schemas.microsoft.com/office/drawing/2014/main" id="{58812723-F6E8-E161-57BE-8F54CE3AD7A2}"/>
              </a:ext>
            </a:extLst>
          </p:cNvPr>
          <p:cNvSpPr>
            <a:spLocks noGrp="1"/>
          </p:cNvSpPr>
          <p:nvPr>
            <p:ph type="title"/>
          </p:nvPr>
        </p:nvSpPr>
        <p:spPr>
          <a:xfrm>
            <a:off x="368300" y="365125"/>
            <a:ext cx="8407400" cy="398463"/>
          </a:xfrm>
        </p:spPr>
        <p:txBody>
          <a:bodyPr rtlCol="0"/>
          <a:lstStyle/>
          <a:p>
            <a:pPr rtl="0"/>
            <a:r>
              <a:rPr lang="ja-jp">
                <a:solidFill>
                  <a:schemeClr val="bg1"/>
                </a:solidFill>
                <a:ea typeface="Meiryo" panose="020B0604030504040204" pitchFamily="34" charset="-128"/>
              </a:rPr>
              <a:t>世界経済における製造業の役割</a:t>
            </a:r>
          </a:p>
        </p:txBody>
      </p:sp>
      <p:grpSp>
        <p:nvGrpSpPr>
          <p:cNvPr id="6" name="Group 5">
            <a:extLst>
              <a:ext uri="{FF2B5EF4-FFF2-40B4-BE49-F238E27FC236}">
                <a16:creationId xmlns:a16="http://schemas.microsoft.com/office/drawing/2014/main" id="{2B27C57F-CFE3-BBDD-82DD-DD8751030C1A}"/>
              </a:ext>
            </a:extLst>
          </p:cNvPr>
          <p:cNvGrpSpPr>
            <a:grpSpLocks noChangeAspect="1"/>
          </p:cNvGrpSpPr>
          <p:nvPr/>
        </p:nvGrpSpPr>
        <p:grpSpPr>
          <a:xfrm>
            <a:off x="4009349" y="2380536"/>
            <a:ext cx="1125302" cy="1122888"/>
            <a:chOff x="8734425" y="2316163"/>
            <a:chExt cx="27406601" cy="27347862"/>
          </a:xfrm>
          <a:solidFill>
            <a:schemeClr val="accent1"/>
          </a:solidFill>
        </p:grpSpPr>
        <p:sp>
          <p:nvSpPr>
            <p:cNvPr id="7" name="Freeform 198">
              <a:extLst>
                <a:ext uri="{FF2B5EF4-FFF2-40B4-BE49-F238E27FC236}">
                  <a16:creationId xmlns:a16="http://schemas.microsoft.com/office/drawing/2014/main" id="{35A6E89E-4104-83B7-655F-901FE58B5312}"/>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sp>
          <p:nvSpPr>
            <p:cNvPr id="8" name="Freeform 199">
              <a:extLst>
                <a:ext uri="{FF2B5EF4-FFF2-40B4-BE49-F238E27FC236}">
                  <a16:creationId xmlns:a16="http://schemas.microsoft.com/office/drawing/2014/main" id="{B3669DB0-CB4E-F09A-F8C0-9946C210D73A}"/>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bg1"/>
                </a:solidFill>
                <a:ea typeface="Meiryo" panose="020B0604030504040204" pitchFamily="34" charset="-128"/>
              </a:endParaRPr>
            </a:p>
          </p:txBody>
        </p:sp>
      </p:grpSp>
      <p:sp>
        <p:nvSpPr>
          <p:cNvPr id="160" name="TextBox 159">
            <a:extLst>
              <a:ext uri="{FF2B5EF4-FFF2-40B4-BE49-F238E27FC236}">
                <a16:creationId xmlns:a16="http://schemas.microsoft.com/office/drawing/2014/main" id="{6AD38389-2F2D-B821-5AE7-2DE2500A371E}"/>
              </a:ext>
            </a:extLst>
          </p:cNvPr>
          <p:cNvSpPr txBox="1"/>
          <p:nvPr/>
        </p:nvSpPr>
        <p:spPr>
          <a:xfrm>
            <a:off x="1100509" y="1242080"/>
            <a:ext cx="1895475" cy="338554"/>
          </a:xfrm>
          <a:prstGeom prst="rect">
            <a:avLst/>
          </a:prstGeom>
          <a:noFill/>
        </p:spPr>
        <p:txBody>
          <a:bodyPr wrap="square" lIns="0" tIns="0" rIns="0" bIns="0" rtlCol="0">
            <a:spAutoFit/>
          </a:bodyPr>
          <a:lstStyle/>
          <a:p>
            <a:pPr algn="r" rtl="0"/>
            <a:r>
              <a:rPr lang="ja-jp" altLang="ja-JP" sz="1100" dirty="0">
                <a:solidFill>
                  <a:schemeClr val="bg1"/>
                </a:solidFill>
                <a:ea typeface="Meiryo" panose="020B0604030504040204" pitchFamily="34" charset="-128"/>
              </a:rPr>
              <a:t>国内総生産（GDP）</a:t>
            </a:r>
            <a:r>
              <a:rPr lang="ja-jp" sz="1100" dirty="0">
                <a:solidFill>
                  <a:schemeClr val="bg1"/>
                </a:solidFill>
                <a:ea typeface="Meiryo" panose="020B0604030504040204" pitchFamily="34" charset="-128"/>
              </a:rPr>
              <a:t>に</a:t>
            </a:r>
            <a:endParaRPr lang="en-US" altLang="ja-JP" sz="1100" dirty="0">
              <a:solidFill>
                <a:schemeClr val="bg1"/>
              </a:solidFill>
              <a:ea typeface="Meiryo" panose="020B0604030504040204" pitchFamily="34" charset="-128"/>
            </a:endParaRPr>
          </a:p>
          <a:p>
            <a:pPr algn="r" rtl="0"/>
            <a:r>
              <a:rPr lang="ja-jp" sz="1100" dirty="0">
                <a:solidFill>
                  <a:schemeClr val="bg1"/>
                </a:solidFill>
                <a:ea typeface="Meiryo" panose="020B0604030504040204" pitchFamily="34" charset="-128"/>
              </a:rPr>
              <a:t>直接的に貢献</a:t>
            </a:r>
          </a:p>
        </p:txBody>
      </p:sp>
      <p:sp>
        <p:nvSpPr>
          <p:cNvPr id="164" name="TextBox 163">
            <a:extLst>
              <a:ext uri="{FF2B5EF4-FFF2-40B4-BE49-F238E27FC236}">
                <a16:creationId xmlns:a16="http://schemas.microsoft.com/office/drawing/2014/main" id="{AAB426F4-DE3B-E9A5-9AB5-A290155F720D}"/>
              </a:ext>
            </a:extLst>
          </p:cNvPr>
          <p:cNvSpPr txBox="1"/>
          <p:nvPr/>
        </p:nvSpPr>
        <p:spPr>
          <a:xfrm>
            <a:off x="6238798" y="1282835"/>
            <a:ext cx="1895475" cy="338554"/>
          </a:xfrm>
          <a:prstGeom prst="rect">
            <a:avLst/>
          </a:prstGeom>
          <a:noFill/>
        </p:spPr>
        <p:txBody>
          <a:bodyPr wrap="square" lIns="0" tIns="0" rIns="0" bIns="0" rtlCol="0">
            <a:spAutoFit/>
          </a:bodyPr>
          <a:lstStyle/>
          <a:p>
            <a:pPr rtl="0"/>
            <a:r>
              <a:rPr lang="ja-jp" sz="1100">
                <a:solidFill>
                  <a:schemeClr val="bg1"/>
                </a:solidFill>
                <a:ea typeface="Meiryo" panose="020B0604030504040204" pitchFamily="34" charset="-128"/>
              </a:rPr>
              <a:t>国家安全保障と防衛における重要な役割を担う</a:t>
            </a:r>
          </a:p>
        </p:txBody>
      </p:sp>
      <p:grpSp>
        <p:nvGrpSpPr>
          <p:cNvPr id="11" name="Group 10">
            <a:extLst>
              <a:ext uri="{FF2B5EF4-FFF2-40B4-BE49-F238E27FC236}">
                <a16:creationId xmlns:a16="http://schemas.microsoft.com/office/drawing/2014/main" id="{7936C5AA-12B6-91FE-354D-C94F969476F3}"/>
              </a:ext>
            </a:extLst>
          </p:cNvPr>
          <p:cNvGrpSpPr/>
          <p:nvPr/>
        </p:nvGrpSpPr>
        <p:grpSpPr>
          <a:xfrm>
            <a:off x="3295787" y="1106116"/>
            <a:ext cx="691992" cy="691992"/>
            <a:chOff x="3631409" y="1240790"/>
            <a:chExt cx="519748" cy="519748"/>
          </a:xfrm>
        </p:grpSpPr>
        <p:sp>
          <p:nvSpPr>
            <p:cNvPr id="10" name="Oval 9">
              <a:extLst>
                <a:ext uri="{FF2B5EF4-FFF2-40B4-BE49-F238E27FC236}">
                  <a16:creationId xmlns:a16="http://schemas.microsoft.com/office/drawing/2014/main" id="{86E53264-B84A-297F-8204-F6F76028B147}"/>
                </a:ext>
              </a:extLst>
            </p:cNvPr>
            <p:cNvSpPr/>
            <p:nvPr/>
          </p:nvSpPr>
          <p:spPr>
            <a:xfrm>
              <a:off x="3631409" y="124079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186" name="Group 185">
              <a:extLst>
                <a:ext uri="{FF2B5EF4-FFF2-40B4-BE49-F238E27FC236}">
                  <a16:creationId xmlns:a16="http://schemas.microsoft.com/office/drawing/2014/main" id="{89AB1EE7-2234-EC3D-02EF-AF0FBB755844}"/>
                </a:ext>
              </a:extLst>
            </p:cNvPr>
            <p:cNvGrpSpPr>
              <a:grpSpLocks noChangeAspect="1"/>
            </p:cNvGrpSpPr>
            <p:nvPr/>
          </p:nvGrpSpPr>
          <p:grpSpPr>
            <a:xfrm>
              <a:off x="3757063" y="1378383"/>
              <a:ext cx="271212" cy="216776"/>
              <a:chOff x="5381624" y="2757488"/>
              <a:chExt cx="35528243" cy="28397201"/>
            </a:xfrm>
            <a:solidFill>
              <a:schemeClr val="tx1"/>
            </a:solidFill>
          </p:grpSpPr>
          <p:sp>
            <p:nvSpPr>
              <p:cNvPr id="187" name="Freeform 304">
                <a:extLst>
                  <a:ext uri="{FF2B5EF4-FFF2-40B4-BE49-F238E27FC236}">
                    <a16:creationId xmlns:a16="http://schemas.microsoft.com/office/drawing/2014/main" id="{964A5935-7B57-A22D-755C-CEA5755C9031}"/>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8" name="Freeform 305">
                <a:extLst>
                  <a:ext uri="{FF2B5EF4-FFF2-40B4-BE49-F238E27FC236}">
                    <a16:creationId xmlns:a16="http://schemas.microsoft.com/office/drawing/2014/main" id="{411F1277-74F5-103F-7212-33E506EFD6E5}"/>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9" name="Freeform 306">
                <a:extLst>
                  <a:ext uri="{FF2B5EF4-FFF2-40B4-BE49-F238E27FC236}">
                    <a16:creationId xmlns:a16="http://schemas.microsoft.com/office/drawing/2014/main" id="{3DD0F989-5CD7-CD20-00B3-4A83153C20E8}"/>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0" name="Freeform 307">
                <a:extLst>
                  <a:ext uri="{FF2B5EF4-FFF2-40B4-BE49-F238E27FC236}">
                    <a16:creationId xmlns:a16="http://schemas.microsoft.com/office/drawing/2014/main" id="{043B2E79-5F60-31E2-E4A5-CBBA0A189A91}"/>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1" name="Freeform 308">
                <a:extLst>
                  <a:ext uri="{FF2B5EF4-FFF2-40B4-BE49-F238E27FC236}">
                    <a16:creationId xmlns:a16="http://schemas.microsoft.com/office/drawing/2014/main" id="{EFE7D38B-73B4-87E4-7B28-ED9BB054D53C}"/>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218" name="Group 217">
            <a:extLst>
              <a:ext uri="{FF2B5EF4-FFF2-40B4-BE49-F238E27FC236}">
                <a16:creationId xmlns:a16="http://schemas.microsoft.com/office/drawing/2014/main" id="{2B69303E-1D72-4F01-4489-16BEA1E3D824}"/>
              </a:ext>
            </a:extLst>
          </p:cNvPr>
          <p:cNvGrpSpPr/>
          <p:nvPr/>
        </p:nvGrpSpPr>
        <p:grpSpPr>
          <a:xfrm>
            <a:off x="5166642" y="1106116"/>
            <a:ext cx="691992" cy="691992"/>
            <a:chOff x="6157913" y="1240790"/>
            <a:chExt cx="519748" cy="519748"/>
          </a:xfrm>
        </p:grpSpPr>
        <p:sp>
          <p:nvSpPr>
            <p:cNvPr id="118" name="Oval 117">
              <a:extLst>
                <a:ext uri="{FF2B5EF4-FFF2-40B4-BE49-F238E27FC236}">
                  <a16:creationId xmlns:a16="http://schemas.microsoft.com/office/drawing/2014/main" id="{E3FD70C5-B8FB-D0BC-9B28-7DE28EFBBCD7}"/>
                </a:ext>
              </a:extLst>
            </p:cNvPr>
            <p:cNvSpPr/>
            <p:nvPr/>
          </p:nvSpPr>
          <p:spPr>
            <a:xfrm>
              <a:off x="6157913" y="124079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214" name="Graphic 36">
              <a:extLst>
                <a:ext uri="{FF2B5EF4-FFF2-40B4-BE49-F238E27FC236}">
                  <a16:creationId xmlns:a16="http://schemas.microsoft.com/office/drawing/2014/main" id="{37927798-D150-30BD-0D65-60B9D5956D34}"/>
                </a:ext>
              </a:extLst>
            </p:cNvPr>
            <p:cNvGrpSpPr>
              <a:grpSpLocks noChangeAspect="1"/>
            </p:cNvGrpSpPr>
            <p:nvPr/>
          </p:nvGrpSpPr>
          <p:grpSpPr>
            <a:xfrm>
              <a:off x="6286280" y="1363504"/>
              <a:ext cx="263014" cy="274320"/>
              <a:chOff x="3387876" y="1337310"/>
              <a:chExt cx="2367128" cy="2468880"/>
            </a:xfrm>
            <a:solidFill>
              <a:schemeClr val="tx1"/>
            </a:solidFill>
          </p:grpSpPr>
          <p:sp>
            <p:nvSpPr>
              <p:cNvPr id="215" name="Freeform 38">
                <a:extLst>
                  <a:ext uri="{FF2B5EF4-FFF2-40B4-BE49-F238E27FC236}">
                    <a16:creationId xmlns:a16="http://schemas.microsoft.com/office/drawing/2014/main" id="{4248B554-07BF-1DBB-A0DD-D961BF817C11}"/>
                  </a:ext>
                </a:extLst>
              </p:cNvPr>
              <p:cNvSpPr/>
              <p:nvPr/>
            </p:nvSpPr>
            <p:spPr>
              <a:xfrm>
                <a:off x="3766465" y="2276983"/>
                <a:ext cx="1305360" cy="844358"/>
              </a:xfrm>
              <a:custGeom>
                <a:avLst/>
                <a:gdLst>
                  <a:gd name="connsiteX0" fmla="*/ 1295119 w 1305360"/>
                  <a:gd name="connsiteY0" fmla="*/ 21399 h 844358"/>
                  <a:gd name="connsiteX1" fmla="*/ 1221777 w 1305360"/>
                  <a:gd name="connsiteY1" fmla="*/ 9969 h 844358"/>
                  <a:gd name="connsiteX2" fmla="*/ 268324 w 1305360"/>
                  <a:gd name="connsiteY2" fmla="*/ 713866 h 844358"/>
                  <a:gd name="connsiteX3" fmla="*/ 97827 w 1305360"/>
                  <a:gd name="connsiteY3" fmla="*/ 414781 h 844358"/>
                  <a:gd name="connsiteX4" fmla="*/ 26389 w 1305360"/>
                  <a:gd name="connsiteY4" fmla="*/ 395731 h 844358"/>
                  <a:gd name="connsiteX5" fmla="*/ 7339 w 1305360"/>
                  <a:gd name="connsiteY5" fmla="*/ 467169 h 844358"/>
                  <a:gd name="connsiteX6" fmla="*/ 207364 w 1305360"/>
                  <a:gd name="connsiteY6" fmla="*/ 817689 h 844358"/>
                  <a:gd name="connsiteX7" fmla="*/ 241654 w 1305360"/>
                  <a:gd name="connsiteY7" fmla="*/ 843406 h 844358"/>
                  <a:gd name="connsiteX8" fmla="*/ 252132 w 1305360"/>
                  <a:gd name="connsiteY8" fmla="*/ 844359 h 844358"/>
                  <a:gd name="connsiteX9" fmla="*/ 283564 w 1305360"/>
                  <a:gd name="connsiteY9" fmla="*/ 833881 h 844358"/>
                  <a:gd name="connsiteX10" fmla="*/ 1283689 w 1305360"/>
                  <a:gd name="connsiteY10" fmla="*/ 94741 h 844358"/>
                  <a:gd name="connsiteX11" fmla="*/ 1295119 w 1305360"/>
                  <a:gd name="connsiteY11" fmla="*/ 21399 h 8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60" h="844358">
                    <a:moveTo>
                      <a:pt x="1295119" y="21399"/>
                    </a:moveTo>
                    <a:cubicBezTo>
                      <a:pt x="1277974" y="-1461"/>
                      <a:pt x="1245589" y="-7176"/>
                      <a:pt x="1221777" y="9969"/>
                    </a:cubicBezTo>
                    <a:lnTo>
                      <a:pt x="268324" y="713866"/>
                    </a:lnTo>
                    <a:lnTo>
                      <a:pt x="97827" y="414781"/>
                    </a:lnTo>
                    <a:cubicBezTo>
                      <a:pt x="83539" y="390016"/>
                      <a:pt x="51154" y="380491"/>
                      <a:pt x="26389" y="395731"/>
                    </a:cubicBezTo>
                    <a:cubicBezTo>
                      <a:pt x="1624" y="410019"/>
                      <a:pt x="-7901" y="442404"/>
                      <a:pt x="7339" y="467169"/>
                    </a:cubicBezTo>
                    <a:lnTo>
                      <a:pt x="207364" y="817689"/>
                    </a:lnTo>
                    <a:cubicBezTo>
                      <a:pt x="214984" y="831024"/>
                      <a:pt x="227367" y="839597"/>
                      <a:pt x="241654" y="843406"/>
                    </a:cubicBezTo>
                    <a:cubicBezTo>
                      <a:pt x="245464" y="844359"/>
                      <a:pt x="249274" y="844359"/>
                      <a:pt x="252132" y="844359"/>
                    </a:cubicBezTo>
                    <a:cubicBezTo>
                      <a:pt x="263562" y="844359"/>
                      <a:pt x="274039" y="840549"/>
                      <a:pt x="283564" y="833881"/>
                    </a:cubicBezTo>
                    <a:lnTo>
                      <a:pt x="1283689" y="94741"/>
                    </a:lnTo>
                    <a:cubicBezTo>
                      <a:pt x="1307502" y="77596"/>
                      <a:pt x="1312264" y="45211"/>
                      <a:pt x="1295119" y="2139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6" name="Freeform 39">
                <a:extLst>
                  <a:ext uri="{FF2B5EF4-FFF2-40B4-BE49-F238E27FC236}">
                    <a16:creationId xmlns:a16="http://schemas.microsoft.com/office/drawing/2014/main" id="{A4736BF4-8252-CB16-04E4-5E250973D160}"/>
                  </a:ext>
                </a:extLst>
              </p:cNvPr>
              <p:cNvSpPr/>
              <p:nvPr/>
            </p:nvSpPr>
            <p:spPr>
              <a:xfrm>
                <a:off x="3387876" y="1337310"/>
                <a:ext cx="2367128" cy="2468880"/>
              </a:xfrm>
              <a:custGeom>
                <a:avLst/>
                <a:gdLst>
                  <a:gd name="connsiteX0" fmla="*/ 2319504 w 2367128"/>
                  <a:gd name="connsiteY0" fmla="*/ 1682115 h 2468880"/>
                  <a:gd name="connsiteX1" fmla="*/ 2113764 w 2367128"/>
                  <a:gd name="connsiteY1" fmla="*/ 1682115 h 2468880"/>
                  <a:gd name="connsiteX2" fmla="*/ 2113764 w 2367128"/>
                  <a:gd name="connsiteY2" fmla="*/ 1442085 h 2468880"/>
                  <a:gd name="connsiteX3" fmla="*/ 2001368 w 2367128"/>
                  <a:gd name="connsiteY3" fmla="*/ 1251585 h 2468880"/>
                  <a:gd name="connsiteX4" fmla="*/ 2001368 w 2367128"/>
                  <a:gd name="connsiteY4" fmla="*/ 479107 h 2468880"/>
                  <a:gd name="connsiteX5" fmla="*/ 1985176 w 2367128"/>
                  <a:gd name="connsiteY5" fmla="*/ 441960 h 2468880"/>
                  <a:gd name="connsiteX6" fmla="*/ 1947076 w 2367128"/>
                  <a:gd name="connsiteY6" fmla="*/ 426720 h 2468880"/>
                  <a:gd name="connsiteX7" fmla="*/ 1036486 w 2367128"/>
                  <a:gd name="connsiteY7" fmla="*/ 14288 h 2468880"/>
                  <a:gd name="connsiteX8" fmla="*/ 965048 w 2367128"/>
                  <a:gd name="connsiteY8" fmla="*/ 14288 h 2468880"/>
                  <a:gd name="connsiteX9" fmla="*/ 54458 w 2367128"/>
                  <a:gd name="connsiteY9" fmla="*/ 426720 h 2468880"/>
                  <a:gd name="connsiteX10" fmla="*/ 16358 w 2367128"/>
                  <a:gd name="connsiteY10" fmla="*/ 441960 h 2468880"/>
                  <a:gd name="connsiteX11" fmla="*/ 166 w 2367128"/>
                  <a:gd name="connsiteY11" fmla="*/ 479107 h 2468880"/>
                  <a:gd name="connsiteX12" fmla="*/ 166 w 2367128"/>
                  <a:gd name="connsiteY12" fmla="*/ 1413510 h 2468880"/>
                  <a:gd name="connsiteX13" fmla="*/ 123038 w 2367128"/>
                  <a:gd name="connsiteY13" fmla="*/ 1806893 h 2468880"/>
                  <a:gd name="connsiteX14" fmla="*/ 981241 w 2367128"/>
                  <a:gd name="connsiteY14" fmla="*/ 2465070 h 2468880"/>
                  <a:gd name="connsiteX15" fmla="*/ 1001243 w 2367128"/>
                  <a:gd name="connsiteY15" fmla="*/ 2468880 h 2468880"/>
                  <a:gd name="connsiteX16" fmla="*/ 1021246 w 2367128"/>
                  <a:gd name="connsiteY16" fmla="*/ 2465070 h 2468880"/>
                  <a:gd name="connsiteX17" fmla="*/ 1423201 w 2367128"/>
                  <a:gd name="connsiteY17" fmla="*/ 2258378 h 2468880"/>
                  <a:gd name="connsiteX18" fmla="*/ 1423201 w 2367128"/>
                  <a:gd name="connsiteY18" fmla="*/ 2380297 h 2468880"/>
                  <a:gd name="connsiteX19" fmla="*/ 1470826 w 2367128"/>
                  <a:gd name="connsiteY19" fmla="*/ 2427922 h 2468880"/>
                  <a:gd name="connsiteX20" fmla="*/ 2319504 w 2367128"/>
                  <a:gd name="connsiteY20" fmla="*/ 2427922 h 2468880"/>
                  <a:gd name="connsiteX21" fmla="*/ 2367129 w 2367128"/>
                  <a:gd name="connsiteY21" fmla="*/ 2380297 h 2468880"/>
                  <a:gd name="connsiteX22" fmla="*/ 2367129 w 2367128"/>
                  <a:gd name="connsiteY22" fmla="*/ 1729740 h 2468880"/>
                  <a:gd name="connsiteX23" fmla="*/ 2319504 w 2367128"/>
                  <a:gd name="connsiteY23" fmla="*/ 1682115 h 2468880"/>
                  <a:gd name="connsiteX24" fmla="*/ 2018513 w 2367128"/>
                  <a:gd name="connsiteY24" fmla="*/ 1682115 h 2468880"/>
                  <a:gd name="connsiteX25" fmla="*/ 1771816 w 2367128"/>
                  <a:gd name="connsiteY25" fmla="*/ 1682115 h 2468880"/>
                  <a:gd name="connsiteX26" fmla="*/ 1771816 w 2367128"/>
                  <a:gd name="connsiteY26" fmla="*/ 1442085 h 2468880"/>
                  <a:gd name="connsiteX27" fmla="*/ 1895641 w 2367128"/>
                  <a:gd name="connsiteY27" fmla="*/ 1318260 h 2468880"/>
                  <a:gd name="connsiteX28" fmla="*/ 2019466 w 2367128"/>
                  <a:gd name="connsiteY28" fmla="*/ 1442085 h 2468880"/>
                  <a:gd name="connsiteX29" fmla="*/ 2019466 w 2367128"/>
                  <a:gd name="connsiteY29" fmla="*/ 1682115 h 2468880"/>
                  <a:gd name="connsiteX30" fmla="*/ 1001243 w 2367128"/>
                  <a:gd name="connsiteY30" fmla="*/ 2359343 h 2468880"/>
                  <a:gd name="connsiteX31" fmla="*/ 105893 w 2367128"/>
                  <a:gd name="connsiteY31" fmla="*/ 1414462 h 2468880"/>
                  <a:gd name="connsiteX32" fmla="*/ 105893 w 2367128"/>
                  <a:gd name="connsiteY32" fmla="*/ 530543 h 2468880"/>
                  <a:gd name="connsiteX33" fmla="*/ 1001243 w 2367128"/>
                  <a:gd name="connsiteY33" fmla="*/ 121920 h 2468880"/>
                  <a:gd name="connsiteX34" fmla="*/ 1896593 w 2367128"/>
                  <a:gd name="connsiteY34" fmla="*/ 529590 h 2468880"/>
                  <a:gd name="connsiteX35" fmla="*/ 1896593 w 2367128"/>
                  <a:gd name="connsiteY35" fmla="*/ 1222058 h 2468880"/>
                  <a:gd name="connsiteX36" fmla="*/ 1894688 w 2367128"/>
                  <a:gd name="connsiteY36" fmla="*/ 1222058 h 2468880"/>
                  <a:gd name="connsiteX37" fmla="*/ 1675613 w 2367128"/>
                  <a:gd name="connsiteY37" fmla="*/ 1441133 h 2468880"/>
                  <a:gd name="connsiteX38" fmla="*/ 1675613 w 2367128"/>
                  <a:gd name="connsiteY38" fmla="*/ 1682115 h 2468880"/>
                  <a:gd name="connsiteX39" fmla="*/ 1469873 w 2367128"/>
                  <a:gd name="connsiteY39" fmla="*/ 1682115 h 2468880"/>
                  <a:gd name="connsiteX40" fmla="*/ 1422248 w 2367128"/>
                  <a:gd name="connsiteY40" fmla="*/ 1729740 h 2468880"/>
                  <a:gd name="connsiteX41" fmla="*/ 1422248 w 2367128"/>
                  <a:gd name="connsiteY41" fmla="*/ 2131695 h 2468880"/>
                  <a:gd name="connsiteX42" fmla="*/ 1001243 w 2367128"/>
                  <a:gd name="connsiteY42" fmla="*/ 2359343 h 2468880"/>
                  <a:gd name="connsiteX43" fmla="*/ 2271879 w 2367128"/>
                  <a:gd name="connsiteY43" fmla="*/ 2331720 h 2468880"/>
                  <a:gd name="connsiteX44" fmla="*/ 1518451 w 2367128"/>
                  <a:gd name="connsiteY44" fmla="*/ 2331720 h 2468880"/>
                  <a:gd name="connsiteX45" fmla="*/ 1518451 w 2367128"/>
                  <a:gd name="connsiteY45" fmla="*/ 1777365 h 2468880"/>
                  <a:gd name="connsiteX46" fmla="*/ 2271879 w 2367128"/>
                  <a:gd name="connsiteY46" fmla="*/ 1777365 h 2468880"/>
                  <a:gd name="connsiteX47" fmla="*/ 2271879 w 2367128"/>
                  <a:gd name="connsiteY47" fmla="*/ 233172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67128" h="2468880">
                    <a:moveTo>
                      <a:pt x="2319504" y="1682115"/>
                    </a:moveTo>
                    <a:lnTo>
                      <a:pt x="2113764" y="1682115"/>
                    </a:lnTo>
                    <a:lnTo>
                      <a:pt x="2113764" y="1442085"/>
                    </a:lnTo>
                    <a:cubicBezTo>
                      <a:pt x="2113764" y="1360170"/>
                      <a:pt x="2068043" y="1288733"/>
                      <a:pt x="2001368" y="1251585"/>
                    </a:cubicBezTo>
                    <a:lnTo>
                      <a:pt x="2001368" y="479107"/>
                    </a:lnTo>
                    <a:cubicBezTo>
                      <a:pt x="2001368" y="464820"/>
                      <a:pt x="1995654" y="451485"/>
                      <a:pt x="1985176" y="441960"/>
                    </a:cubicBezTo>
                    <a:cubicBezTo>
                      <a:pt x="1974698" y="432435"/>
                      <a:pt x="1961363" y="426720"/>
                      <a:pt x="1947076" y="426720"/>
                    </a:cubicBezTo>
                    <a:cubicBezTo>
                      <a:pt x="1523213" y="437198"/>
                      <a:pt x="1143166" y="113348"/>
                      <a:pt x="1036486" y="14288"/>
                    </a:cubicBezTo>
                    <a:cubicBezTo>
                      <a:pt x="1016483" y="-4763"/>
                      <a:pt x="985051" y="-4763"/>
                      <a:pt x="965048" y="14288"/>
                    </a:cubicBezTo>
                    <a:cubicBezTo>
                      <a:pt x="858368" y="114300"/>
                      <a:pt x="476416" y="438150"/>
                      <a:pt x="54458" y="426720"/>
                    </a:cubicBezTo>
                    <a:cubicBezTo>
                      <a:pt x="40171" y="425768"/>
                      <a:pt x="26836" y="431482"/>
                      <a:pt x="16358" y="441960"/>
                    </a:cubicBezTo>
                    <a:cubicBezTo>
                      <a:pt x="5881" y="451485"/>
                      <a:pt x="166" y="465773"/>
                      <a:pt x="166" y="479107"/>
                    </a:cubicBezTo>
                    <a:lnTo>
                      <a:pt x="166" y="1413510"/>
                    </a:lnTo>
                    <a:cubicBezTo>
                      <a:pt x="-787" y="1431608"/>
                      <a:pt x="-1739" y="1597343"/>
                      <a:pt x="123038" y="1806893"/>
                    </a:cubicBezTo>
                    <a:cubicBezTo>
                      <a:pt x="283058" y="2077403"/>
                      <a:pt x="571666" y="2298383"/>
                      <a:pt x="981241" y="2465070"/>
                    </a:cubicBezTo>
                    <a:cubicBezTo>
                      <a:pt x="987908" y="2467928"/>
                      <a:pt x="994576" y="2468880"/>
                      <a:pt x="1001243" y="2468880"/>
                    </a:cubicBezTo>
                    <a:cubicBezTo>
                      <a:pt x="1007911" y="2468880"/>
                      <a:pt x="1014578" y="2467928"/>
                      <a:pt x="1021246" y="2465070"/>
                    </a:cubicBezTo>
                    <a:cubicBezTo>
                      <a:pt x="1169836" y="2405063"/>
                      <a:pt x="1304138" y="2335530"/>
                      <a:pt x="1423201" y="2258378"/>
                    </a:cubicBezTo>
                    <a:lnTo>
                      <a:pt x="1423201" y="2380297"/>
                    </a:lnTo>
                    <a:cubicBezTo>
                      <a:pt x="1423201" y="2406968"/>
                      <a:pt x="1444156" y="2427922"/>
                      <a:pt x="1470826" y="2427922"/>
                    </a:cubicBezTo>
                    <a:lnTo>
                      <a:pt x="2319504" y="2427922"/>
                    </a:lnTo>
                    <a:cubicBezTo>
                      <a:pt x="2346173" y="2427922"/>
                      <a:pt x="2367129" y="2406968"/>
                      <a:pt x="2367129" y="2380297"/>
                    </a:cubicBezTo>
                    <a:lnTo>
                      <a:pt x="2367129" y="1729740"/>
                    </a:lnTo>
                    <a:cubicBezTo>
                      <a:pt x="2367129" y="1704022"/>
                      <a:pt x="2346173" y="1682115"/>
                      <a:pt x="2319504" y="1682115"/>
                    </a:cubicBezTo>
                    <a:close/>
                    <a:moveTo>
                      <a:pt x="2018513" y="1682115"/>
                    </a:moveTo>
                    <a:lnTo>
                      <a:pt x="1771816" y="1682115"/>
                    </a:lnTo>
                    <a:lnTo>
                      <a:pt x="1771816" y="1442085"/>
                    </a:lnTo>
                    <a:cubicBezTo>
                      <a:pt x="1771816" y="1374458"/>
                      <a:pt x="1827061" y="1318260"/>
                      <a:pt x="1895641" y="1318260"/>
                    </a:cubicBezTo>
                    <a:cubicBezTo>
                      <a:pt x="1964221" y="1318260"/>
                      <a:pt x="2019466" y="1373505"/>
                      <a:pt x="2019466" y="1442085"/>
                    </a:cubicBezTo>
                    <a:lnTo>
                      <a:pt x="2019466" y="1682115"/>
                    </a:lnTo>
                    <a:close/>
                    <a:moveTo>
                      <a:pt x="1001243" y="2359343"/>
                    </a:moveTo>
                    <a:cubicBezTo>
                      <a:pt x="99226" y="1985010"/>
                      <a:pt x="104941" y="1439228"/>
                      <a:pt x="105893" y="1414462"/>
                    </a:cubicBezTo>
                    <a:lnTo>
                      <a:pt x="105893" y="530543"/>
                    </a:lnTo>
                    <a:cubicBezTo>
                      <a:pt x="500228" y="519112"/>
                      <a:pt x="841223" y="264795"/>
                      <a:pt x="1001243" y="121920"/>
                    </a:cubicBezTo>
                    <a:cubicBezTo>
                      <a:pt x="1161263" y="263843"/>
                      <a:pt x="1502258" y="517207"/>
                      <a:pt x="1896593" y="529590"/>
                    </a:cubicBezTo>
                    <a:lnTo>
                      <a:pt x="1896593" y="1222058"/>
                    </a:lnTo>
                    <a:cubicBezTo>
                      <a:pt x="1895641" y="1222058"/>
                      <a:pt x="1895641" y="1222058"/>
                      <a:pt x="1894688" y="1222058"/>
                    </a:cubicBezTo>
                    <a:cubicBezTo>
                      <a:pt x="1773721" y="1222058"/>
                      <a:pt x="1675613" y="1320165"/>
                      <a:pt x="1675613" y="1441133"/>
                    </a:cubicBezTo>
                    <a:lnTo>
                      <a:pt x="1675613" y="1682115"/>
                    </a:lnTo>
                    <a:lnTo>
                      <a:pt x="1469873" y="1682115"/>
                    </a:lnTo>
                    <a:cubicBezTo>
                      <a:pt x="1443204" y="1682115"/>
                      <a:pt x="1422248" y="1703070"/>
                      <a:pt x="1422248" y="1729740"/>
                    </a:cubicBezTo>
                    <a:lnTo>
                      <a:pt x="1422248" y="2131695"/>
                    </a:lnTo>
                    <a:cubicBezTo>
                      <a:pt x="1303186" y="2216468"/>
                      <a:pt x="1158406" y="2294572"/>
                      <a:pt x="1001243" y="2359343"/>
                    </a:cubicBezTo>
                    <a:close/>
                    <a:moveTo>
                      <a:pt x="2271879" y="2331720"/>
                    </a:moveTo>
                    <a:lnTo>
                      <a:pt x="1518451" y="2331720"/>
                    </a:lnTo>
                    <a:lnTo>
                      <a:pt x="1518451" y="1777365"/>
                    </a:lnTo>
                    <a:lnTo>
                      <a:pt x="2271879" y="1777365"/>
                    </a:lnTo>
                    <a:lnTo>
                      <a:pt x="2271879" y="233172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17" name="Freeform 40">
                <a:extLst>
                  <a:ext uri="{FF2B5EF4-FFF2-40B4-BE49-F238E27FC236}">
                    <a16:creationId xmlns:a16="http://schemas.microsoft.com/office/drawing/2014/main" id="{D5012979-321E-910D-7C7E-DE3F65B4CC32}"/>
                  </a:ext>
                </a:extLst>
              </p:cNvPr>
              <p:cNvSpPr/>
              <p:nvPr/>
            </p:nvSpPr>
            <p:spPr>
              <a:xfrm>
                <a:off x="5207184" y="3261974"/>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1 w 152212"/>
                  <a:gd name="connsiteY3" fmla="*/ 73681 h 261323"/>
                  <a:gd name="connsiteX4" fmla="*/ 45853 w 152212"/>
                  <a:gd name="connsiteY4" fmla="*/ 140356 h 261323"/>
                  <a:gd name="connsiteX5" fmla="*/ 2038 w 152212"/>
                  <a:gd name="connsiteY5" fmla="*/ 229891 h 261323"/>
                  <a:gd name="connsiteX6" fmla="*/ 22041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1" y="127973"/>
                      <a:pt x="156343" y="94636"/>
                      <a:pt x="148723" y="57488"/>
                    </a:cubicBezTo>
                    <a:cubicBezTo>
                      <a:pt x="143008" y="28913"/>
                      <a:pt x="119196" y="6054"/>
                      <a:pt x="90621" y="1291"/>
                    </a:cubicBezTo>
                    <a:cubicBezTo>
                      <a:pt x="43948" y="-7281"/>
                      <a:pt x="2991" y="27961"/>
                      <a:pt x="2991" y="73681"/>
                    </a:cubicBezTo>
                    <a:cubicBezTo>
                      <a:pt x="2991" y="103208"/>
                      <a:pt x="20136" y="128926"/>
                      <a:pt x="45853" y="140356"/>
                    </a:cubicBezTo>
                    <a:lnTo>
                      <a:pt x="2038" y="229891"/>
                    </a:lnTo>
                    <a:cubicBezTo>
                      <a:pt x="-4629" y="244179"/>
                      <a:pt x="5848" y="261323"/>
                      <a:pt x="22041"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161" name="TextBox 160">
            <a:extLst>
              <a:ext uri="{FF2B5EF4-FFF2-40B4-BE49-F238E27FC236}">
                <a16:creationId xmlns:a16="http://schemas.microsoft.com/office/drawing/2014/main" id="{82B96027-431D-E812-0AA6-4242046D8C6F}"/>
              </a:ext>
            </a:extLst>
          </p:cNvPr>
          <p:cNvSpPr txBox="1"/>
          <p:nvPr/>
        </p:nvSpPr>
        <p:spPr>
          <a:xfrm>
            <a:off x="506186" y="2226543"/>
            <a:ext cx="1895475" cy="169277"/>
          </a:xfrm>
          <a:prstGeom prst="rect">
            <a:avLst/>
          </a:prstGeom>
          <a:noFill/>
        </p:spPr>
        <p:txBody>
          <a:bodyPr wrap="square" lIns="0" tIns="0" rIns="0" bIns="0" rtlCol="0">
            <a:spAutoFit/>
          </a:bodyPr>
          <a:lstStyle/>
          <a:p>
            <a:pPr algn="r" rtl="0"/>
            <a:r>
              <a:rPr lang="ja-jp" sz="1100">
                <a:solidFill>
                  <a:schemeClr val="bg1"/>
                </a:solidFill>
                <a:ea typeface="Meiryo" panose="020B0604030504040204" pitchFamily="34" charset="-128"/>
              </a:rPr>
              <a:t>政府の税収に貢献</a:t>
            </a:r>
          </a:p>
        </p:txBody>
      </p:sp>
      <p:sp>
        <p:nvSpPr>
          <p:cNvPr id="165" name="TextBox 164">
            <a:extLst>
              <a:ext uri="{FF2B5EF4-FFF2-40B4-BE49-F238E27FC236}">
                <a16:creationId xmlns:a16="http://schemas.microsoft.com/office/drawing/2014/main" id="{1423DD32-5F74-B1BE-9BF4-F51D0300AE3D}"/>
              </a:ext>
            </a:extLst>
          </p:cNvPr>
          <p:cNvSpPr txBox="1"/>
          <p:nvPr/>
        </p:nvSpPr>
        <p:spPr>
          <a:xfrm>
            <a:off x="6702200" y="2250110"/>
            <a:ext cx="1895475" cy="169277"/>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社会経済全体の健全性に貢献</a:t>
            </a:r>
          </a:p>
        </p:txBody>
      </p:sp>
      <p:grpSp>
        <p:nvGrpSpPr>
          <p:cNvPr id="4" name="Group 3">
            <a:extLst>
              <a:ext uri="{FF2B5EF4-FFF2-40B4-BE49-F238E27FC236}">
                <a16:creationId xmlns:a16="http://schemas.microsoft.com/office/drawing/2014/main" id="{3CB4B425-D3F7-AF98-0C77-568CC88B1551}"/>
              </a:ext>
            </a:extLst>
          </p:cNvPr>
          <p:cNvGrpSpPr/>
          <p:nvPr/>
        </p:nvGrpSpPr>
        <p:grpSpPr>
          <a:xfrm>
            <a:off x="2640091" y="2049824"/>
            <a:ext cx="691992" cy="691992"/>
            <a:chOff x="2448117" y="2162920"/>
            <a:chExt cx="519748" cy="519748"/>
          </a:xfrm>
        </p:grpSpPr>
        <p:sp>
          <p:nvSpPr>
            <p:cNvPr id="26" name="Oval 25">
              <a:extLst>
                <a:ext uri="{FF2B5EF4-FFF2-40B4-BE49-F238E27FC236}">
                  <a16:creationId xmlns:a16="http://schemas.microsoft.com/office/drawing/2014/main" id="{6F98DCE2-6084-5825-8608-1EB70EC8511B}"/>
                </a:ext>
              </a:extLst>
            </p:cNvPr>
            <p:cNvSpPr/>
            <p:nvPr/>
          </p:nvSpPr>
          <p:spPr>
            <a:xfrm>
              <a:off x="2448117" y="216292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192" name="Group 191">
              <a:extLst>
                <a:ext uri="{FF2B5EF4-FFF2-40B4-BE49-F238E27FC236}">
                  <a16:creationId xmlns:a16="http://schemas.microsoft.com/office/drawing/2014/main" id="{6B6C9C89-0700-76B1-81EF-ED2334111EEC}"/>
                </a:ext>
              </a:extLst>
            </p:cNvPr>
            <p:cNvGrpSpPr>
              <a:grpSpLocks noChangeAspect="1"/>
            </p:cNvGrpSpPr>
            <p:nvPr/>
          </p:nvGrpSpPr>
          <p:grpSpPr>
            <a:xfrm>
              <a:off x="2570204" y="2285634"/>
              <a:ext cx="275574" cy="274320"/>
              <a:chOff x="14244636" y="2808288"/>
              <a:chExt cx="28601990" cy="28471813"/>
            </a:xfrm>
            <a:solidFill>
              <a:schemeClr val="tx1"/>
            </a:solidFill>
          </p:grpSpPr>
          <p:sp>
            <p:nvSpPr>
              <p:cNvPr id="193" name="Freeform 59">
                <a:extLst>
                  <a:ext uri="{FF2B5EF4-FFF2-40B4-BE49-F238E27FC236}">
                    <a16:creationId xmlns:a16="http://schemas.microsoft.com/office/drawing/2014/main" id="{56C4C8DF-428A-EC91-2399-9B8ECBEC49A0}"/>
                  </a:ext>
                </a:extLst>
              </p:cNvPr>
              <p:cNvSpPr>
                <a:spLocks/>
              </p:cNvSpPr>
              <p:nvPr/>
            </p:nvSpPr>
            <p:spPr bwMode="auto">
              <a:xfrm>
                <a:off x="18316571" y="12528549"/>
                <a:ext cx="17084680" cy="1601787"/>
              </a:xfrm>
              <a:custGeom>
                <a:avLst/>
                <a:gdLst>
                  <a:gd name="T0" fmla="*/ 88 w 1884"/>
                  <a:gd name="T1" fmla="*/ 177 h 177"/>
                  <a:gd name="T2" fmla="*/ 1796 w 1884"/>
                  <a:gd name="T3" fmla="*/ 177 h 177"/>
                  <a:gd name="T4" fmla="*/ 1884 w 1884"/>
                  <a:gd name="T5" fmla="*/ 88 h 177"/>
                  <a:gd name="T6" fmla="*/ 1796 w 1884"/>
                  <a:gd name="T7" fmla="*/ 0 h 177"/>
                  <a:gd name="T8" fmla="*/ 88 w 1884"/>
                  <a:gd name="T9" fmla="*/ 0 h 177"/>
                  <a:gd name="T10" fmla="*/ 0 w 1884"/>
                  <a:gd name="T11" fmla="*/ 88 h 177"/>
                  <a:gd name="T12" fmla="*/ 88 w 1884"/>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84" h="177">
                    <a:moveTo>
                      <a:pt x="88" y="177"/>
                    </a:moveTo>
                    <a:cubicBezTo>
                      <a:pt x="1796" y="177"/>
                      <a:pt x="1796" y="177"/>
                      <a:pt x="1796" y="177"/>
                    </a:cubicBezTo>
                    <a:cubicBezTo>
                      <a:pt x="1845" y="177"/>
                      <a:pt x="1884" y="137"/>
                      <a:pt x="1884" y="88"/>
                    </a:cubicBezTo>
                    <a:cubicBezTo>
                      <a:pt x="1884" y="39"/>
                      <a:pt x="1845" y="0"/>
                      <a:pt x="1796" y="0"/>
                    </a:cubicBezTo>
                    <a:cubicBezTo>
                      <a:pt x="88" y="0"/>
                      <a:pt x="88" y="0"/>
                      <a:pt x="88" y="0"/>
                    </a:cubicBezTo>
                    <a:cubicBezTo>
                      <a:pt x="40" y="0"/>
                      <a:pt x="0" y="39"/>
                      <a:pt x="0" y="88"/>
                    </a:cubicBezTo>
                    <a:cubicBezTo>
                      <a:pt x="0" y="137"/>
                      <a:pt x="40" y="177"/>
                      <a:pt x="88" y="1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4" name="Freeform 60">
                <a:extLst>
                  <a:ext uri="{FF2B5EF4-FFF2-40B4-BE49-F238E27FC236}">
                    <a16:creationId xmlns:a16="http://schemas.microsoft.com/office/drawing/2014/main" id="{4A34AA3E-2DF5-EF4B-FB92-CB6CF5C991A9}"/>
                  </a:ext>
                </a:extLst>
              </p:cNvPr>
              <p:cNvSpPr>
                <a:spLocks/>
              </p:cNvSpPr>
              <p:nvPr/>
            </p:nvSpPr>
            <p:spPr bwMode="auto">
              <a:xfrm>
                <a:off x="18316571" y="16202022"/>
                <a:ext cx="7499351" cy="1601787"/>
              </a:xfrm>
              <a:custGeom>
                <a:avLst/>
                <a:gdLst>
                  <a:gd name="T0" fmla="*/ 738 w 827"/>
                  <a:gd name="T1" fmla="*/ 0 h 177"/>
                  <a:gd name="T2" fmla="*/ 88 w 827"/>
                  <a:gd name="T3" fmla="*/ 0 h 177"/>
                  <a:gd name="T4" fmla="*/ 0 w 827"/>
                  <a:gd name="T5" fmla="*/ 89 h 177"/>
                  <a:gd name="T6" fmla="*/ 88 w 827"/>
                  <a:gd name="T7" fmla="*/ 177 h 177"/>
                  <a:gd name="T8" fmla="*/ 738 w 827"/>
                  <a:gd name="T9" fmla="*/ 177 h 177"/>
                  <a:gd name="T10" fmla="*/ 827 w 827"/>
                  <a:gd name="T11" fmla="*/ 89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40"/>
                      <a:pt x="0" y="89"/>
                    </a:cubicBezTo>
                    <a:cubicBezTo>
                      <a:pt x="0" y="138"/>
                      <a:pt x="40" y="177"/>
                      <a:pt x="88" y="177"/>
                    </a:cubicBezTo>
                    <a:cubicBezTo>
                      <a:pt x="738" y="177"/>
                      <a:pt x="738" y="177"/>
                      <a:pt x="738" y="177"/>
                    </a:cubicBezTo>
                    <a:cubicBezTo>
                      <a:pt x="787" y="177"/>
                      <a:pt x="827" y="138"/>
                      <a:pt x="827" y="89"/>
                    </a:cubicBezTo>
                    <a:cubicBezTo>
                      <a:pt x="827" y="40"/>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5" name="Freeform 61">
                <a:extLst>
                  <a:ext uri="{FF2B5EF4-FFF2-40B4-BE49-F238E27FC236}">
                    <a16:creationId xmlns:a16="http://schemas.microsoft.com/office/drawing/2014/main" id="{99092454-A82A-3CDB-3398-789BE0D29E1E}"/>
                  </a:ext>
                </a:extLst>
              </p:cNvPr>
              <p:cNvSpPr>
                <a:spLocks/>
              </p:cNvSpPr>
              <p:nvPr/>
            </p:nvSpPr>
            <p:spPr bwMode="auto">
              <a:xfrm>
                <a:off x="18316571" y="19886614"/>
                <a:ext cx="7499351" cy="1601787"/>
              </a:xfrm>
              <a:custGeom>
                <a:avLst/>
                <a:gdLst>
                  <a:gd name="T0" fmla="*/ 738 w 827"/>
                  <a:gd name="T1" fmla="*/ 0 h 177"/>
                  <a:gd name="T2" fmla="*/ 88 w 827"/>
                  <a:gd name="T3" fmla="*/ 0 h 177"/>
                  <a:gd name="T4" fmla="*/ 0 w 827"/>
                  <a:gd name="T5" fmla="*/ 88 h 177"/>
                  <a:gd name="T6" fmla="*/ 88 w 827"/>
                  <a:gd name="T7" fmla="*/ 177 h 177"/>
                  <a:gd name="T8" fmla="*/ 738 w 827"/>
                  <a:gd name="T9" fmla="*/ 177 h 177"/>
                  <a:gd name="T10" fmla="*/ 827 w 827"/>
                  <a:gd name="T11" fmla="*/ 88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39"/>
                      <a:pt x="0" y="88"/>
                    </a:cubicBezTo>
                    <a:cubicBezTo>
                      <a:pt x="0" y="137"/>
                      <a:pt x="40" y="177"/>
                      <a:pt x="88" y="177"/>
                    </a:cubicBezTo>
                    <a:cubicBezTo>
                      <a:pt x="738" y="177"/>
                      <a:pt x="738" y="177"/>
                      <a:pt x="738" y="177"/>
                    </a:cubicBezTo>
                    <a:cubicBezTo>
                      <a:pt x="787" y="177"/>
                      <a:pt x="827" y="137"/>
                      <a:pt x="827" y="88"/>
                    </a:cubicBezTo>
                    <a:cubicBezTo>
                      <a:pt x="827" y="39"/>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6" name="Freeform 62">
                <a:extLst>
                  <a:ext uri="{FF2B5EF4-FFF2-40B4-BE49-F238E27FC236}">
                    <a16:creationId xmlns:a16="http://schemas.microsoft.com/office/drawing/2014/main" id="{F4DFF917-D21D-8129-214C-36233A119D0F}"/>
                  </a:ext>
                </a:extLst>
              </p:cNvPr>
              <p:cNvSpPr>
                <a:spLocks noEditPoints="1"/>
              </p:cNvSpPr>
              <p:nvPr/>
            </p:nvSpPr>
            <p:spPr bwMode="auto">
              <a:xfrm>
                <a:off x="14244636" y="2808288"/>
                <a:ext cx="28601990" cy="28471813"/>
              </a:xfrm>
              <a:custGeom>
                <a:avLst/>
                <a:gdLst>
                  <a:gd name="T0" fmla="*/ 3085 w 3154"/>
                  <a:gd name="T1" fmla="*/ 1928 h 3146"/>
                  <a:gd name="T2" fmla="*/ 2897 w 3154"/>
                  <a:gd name="T3" fmla="*/ 1649 h 3146"/>
                  <a:gd name="T4" fmla="*/ 2831 w 3154"/>
                  <a:gd name="T5" fmla="*/ 1590 h 3146"/>
                  <a:gd name="T6" fmla="*/ 2834 w 3154"/>
                  <a:gd name="T7" fmla="*/ 1569 h 3146"/>
                  <a:gd name="T8" fmla="*/ 2834 w 3154"/>
                  <a:gd name="T9" fmla="*/ 748 h 3146"/>
                  <a:gd name="T10" fmla="*/ 2805 w 3154"/>
                  <a:gd name="T11" fmla="*/ 683 h 3146"/>
                  <a:gd name="T12" fmla="*/ 2101 w 3154"/>
                  <a:gd name="T13" fmla="*/ 34 h 3146"/>
                  <a:gd name="T14" fmla="*/ 2032 w 3154"/>
                  <a:gd name="T15" fmla="*/ 0 h 3146"/>
                  <a:gd name="T16" fmla="*/ 2031 w 3154"/>
                  <a:gd name="T17" fmla="*/ 0 h 3146"/>
                  <a:gd name="T18" fmla="*/ 2030 w 3154"/>
                  <a:gd name="T19" fmla="*/ 0 h 3146"/>
                  <a:gd name="T20" fmla="*/ 89 w 3154"/>
                  <a:gd name="T21" fmla="*/ 0 h 3146"/>
                  <a:gd name="T22" fmla="*/ 0 w 3154"/>
                  <a:gd name="T23" fmla="*/ 89 h 3146"/>
                  <a:gd name="T24" fmla="*/ 0 w 3154"/>
                  <a:gd name="T25" fmla="*/ 2804 h 3146"/>
                  <a:gd name="T26" fmla="*/ 89 w 3154"/>
                  <a:gd name="T27" fmla="*/ 2892 h 3146"/>
                  <a:gd name="T28" fmla="*/ 1660 w 3154"/>
                  <a:gd name="T29" fmla="*/ 2892 h 3146"/>
                  <a:gd name="T30" fmla="*/ 1936 w 3154"/>
                  <a:gd name="T31" fmla="*/ 3077 h 3146"/>
                  <a:gd name="T32" fmla="*/ 2277 w 3154"/>
                  <a:gd name="T33" fmla="*/ 3146 h 3146"/>
                  <a:gd name="T34" fmla="*/ 2618 w 3154"/>
                  <a:gd name="T35" fmla="*/ 3077 h 3146"/>
                  <a:gd name="T36" fmla="*/ 2897 w 3154"/>
                  <a:gd name="T37" fmla="*/ 2889 h 3146"/>
                  <a:gd name="T38" fmla="*/ 3085 w 3154"/>
                  <a:gd name="T39" fmla="*/ 2610 h 3146"/>
                  <a:gd name="T40" fmla="*/ 3154 w 3154"/>
                  <a:gd name="T41" fmla="*/ 2269 h 3146"/>
                  <a:gd name="T42" fmla="*/ 3085 w 3154"/>
                  <a:gd name="T43" fmla="*/ 1928 h 3146"/>
                  <a:gd name="T44" fmla="*/ 2120 w 3154"/>
                  <a:gd name="T45" fmla="*/ 292 h 3146"/>
                  <a:gd name="T46" fmla="*/ 2523 w 3154"/>
                  <a:gd name="T47" fmla="*/ 664 h 3146"/>
                  <a:gd name="T48" fmla="*/ 2120 w 3154"/>
                  <a:gd name="T49" fmla="*/ 664 h 3146"/>
                  <a:gd name="T50" fmla="*/ 2120 w 3154"/>
                  <a:gd name="T51" fmla="*/ 292 h 3146"/>
                  <a:gd name="T52" fmla="*/ 177 w 3154"/>
                  <a:gd name="T53" fmla="*/ 177 h 3146"/>
                  <a:gd name="T54" fmla="*/ 1943 w 3154"/>
                  <a:gd name="T55" fmla="*/ 177 h 3146"/>
                  <a:gd name="T56" fmla="*/ 1943 w 3154"/>
                  <a:gd name="T57" fmla="*/ 753 h 3146"/>
                  <a:gd name="T58" fmla="*/ 2032 w 3154"/>
                  <a:gd name="T59" fmla="*/ 841 h 3146"/>
                  <a:gd name="T60" fmla="*/ 2656 w 3154"/>
                  <a:gd name="T61" fmla="*/ 841 h 3146"/>
                  <a:gd name="T62" fmla="*/ 2656 w 3154"/>
                  <a:gd name="T63" fmla="*/ 1479 h 3146"/>
                  <a:gd name="T64" fmla="*/ 2618 w 3154"/>
                  <a:gd name="T65" fmla="*/ 1461 h 3146"/>
                  <a:gd name="T66" fmla="*/ 2277 w 3154"/>
                  <a:gd name="T67" fmla="*/ 1392 h 3146"/>
                  <a:gd name="T68" fmla="*/ 1936 w 3154"/>
                  <a:gd name="T69" fmla="*/ 1461 h 3146"/>
                  <a:gd name="T70" fmla="*/ 1657 w 3154"/>
                  <a:gd name="T71" fmla="*/ 1649 h 3146"/>
                  <a:gd name="T72" fmla="*/ 1469 w 3154"/>
                  <a:gd name="T73" fmla="*/ 1928 h 3146"/>
                  <a:gd name="T74" fmla="*/ 1400 w 3154"/>
                  <a:gd name="T75" fmla="*/ 2269 h 3146"/>
                  <a:gd name="T76" fmla="*/ 1469 w 3154"/>
                  <a:gd name="T77" fmla="*/ 2610 h 3146"/>
                  <a:gd name="T78" fmla="*/ 1522 w 3154"/>
                  <a:gd name="T79" fmla="*/ 2715 h 3146"/>
                  <a:gd name="T80" fmla="*/ 177 w 3154"/>
                  <a:gd name="T81" fmla="*/ 2715 h 3146"/>
                  <a:gd name="T82" fmla="*/ 177 w 3154"/>
                  <a:gd name="T83" fmla="*/ 177 h 3146"/>
                  <a:gd name="T84" fmla="*/ 2922 w 3154"/>
                  <a:gd name="T85" fmla="*/ 2541 h 3146"/>
                  <a:gd name="T86" fmla="*/ 2772 w 3154"/>
                  <a:gd name="T87" fmla="*/ 2764 h 3146"/>
                  <a:gd name="T88" fmla="*/ 2549 w 3154"/>
                  <a:gd name="T89" fmla="*/ 2914 h 3146"/>
                  <a:gd name="T90" fmla="*/ 2277 w 3154"/>
                  <a:gd name="T91" fmla="*/ 2969 h 3146"/>
                  <a:gd name="T92" fmla="*/ 2004 w 3154"/>
                  <a:gd name="T93" fmla="*/ 2914 h 3146"/>
                  <a:gd name="T94" fmla="*/ 1782 w 3154"/>
                  <a:gd name="T95" fmla="*/ 2764 h 3146"/>
                  <a:gd name="T96" fmla="*/ 1771 w 3154"/>
                  <a:gd name="T97" fmla="*/ 2752 h 3146"/>
                  <a:gd name="T98" fmla="*/ 1755 w 3154"/>
                  <a:gd name="T99" fmla="*/ 2736 h 3146"/>
                  <a:gd name="T100" fmla="*/ 1632 w 3154"/>
                  <a:gd name="T101" fmla="*/ 2541 h 3146"/>
                  <a:gd name="T102" fmla="*/ 1577 w 3154"/>
                  <a:gd name="T103" fmla="*/ 2269 h 3146"/>
                  <a:gd name="T104" fmla="*/ 1632 w 3154"/>
                  <a:gd name="T105" fmla="*/ 1997 h 3146"/>
                  <a:gd name="T106" fmla="*/ 1782 w 3154"/>
                  <a:gd name="T107" fmla="*/ 1774 h 3146"/>
                  <a:gd name="T108" fmla="*/ 2004 w 3154"/>
                  <a:gd name="T109" fmla="*/ 1624 h 3146"/>
                  <a:gd name="T110" fmla="*/ 2277 w 3154"/>
                  <a:gd name="T111" fmla="*/ 1569 h 3146"/>
                  <a:gd name="T112" fmla="*/ 2549 w 3154"/>
                  <a:gd name="T113" fmla="*/ 1624 h 3146"/>
                  <a:gd name="T114" fmla="*/ 2772 w 3154"/>
                  <a:gd name="T115" fmla="*/ 1774 h 3146"/>
                  <a:gd name="T116" fmla="*/ 2922 w 3154"/>
                  <a:gd name="T117" fmla="*/ 1997 h 3146"/>
                  <a:gd name="T118" fmla="*/ 2977 w 3154"/>
                  <a:gd name="T119" fmla="*/ 2269 h 3146"/>
                  <a:gd name="T120" fmla="*/ 2922 w 3154"/>
                  <a:gd name="T121" fmla="*/ 2541 h 3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4" h="3146">
                    <a:moveTo>
                      <a:pt x="3085" y="1928"/>
                    </a:moveTo>
                    <a:cubicBezTo>
                      <a:pt x="3040" y="1823"/>
                      <a:pt x="2977" y="1730"/>
                      <a:pt x="2897" y="1649"/>
                    </a:cubicBezTo>
                    <a:cubicBezTo>
                      <a:pt x="2876" y="1628"/>
                      <a:pt x="2854" y="1608"/>
                      <a:pt x="2831" y="1590"/>
                    </a:cubicBezTo>
                    <a:cubicBezTo>
                      <a:pt x="2833" y="1583"/>
                      <a:pt x="2834" y="1576"/>
                      <a:pt x="2834" y="1569"/>
                    </a:cubicBezTo>
                    <a:cubicBezTo>
                      <a:pt x="2834" y="748"/>
                      <a:pt x="2834" y="748"/>
                      <a:pt x="2834" y="748"/>
                    </a:cubicBezTo>
                    <a:cubicBezTo>
                      <a:pt x="2834" y="723"/>
                      <a:pt x="2823" y="700"/>
                      <a:pt x="2805" y="683"/>
                    </a:cubicBezTo>
                    <a:cubicBezTo>
                      <a:pt x="2101" y="34"/>
                      <a:pt x="2101" y="34"/>
                      <a:pt x="2101" y="34"/>
                    </a:cubicBezTo>
                    <a:cubicBezTo>
                      <a:pt x="2085" y="13"/>
                      <a:pt x="2060" y="0"/>
                      <a:pt x="2032" y="0"/>
                    </a:cubicBezTo>
                    <a:cubicBezTo>
                      <a:pt x="2032" y="0"/>
                      <a:pt x="2031" y="0"/>
                      <a:pt x="2031" y="0"/>
                    </a:cubicBezTo>
                    <a:cubicBezTo>
                      <a:pt x="2031" y="0"/>
                      <a:pt x="2030" y="0"/>
                      <a:pt x="2030" y="0"/>
                    </a:cubicBezTo>
                    <a:cubicBezTo>
                      <a:pt x="89" y="0"/>
                      <a:pt x="89" y="0"/>
                      <a:pt x="89" y="0"/>
                    </a:cubicBezTo>
                    <a:cubicBezTo>
                      <a:pt x="40" y="0"/>
                      <a:pt x="0" y="40"/>
                      <a:pt x="0" y="89"/>
                    </a:cubicBezTo>
                    <a:cubicBezTo>
                      <a:pt x="0" y="2804"/>
                      <a:pt x="0" y="2804"/>
                      <a:pt x="0" y="2804"/>
                    </a:cubicBezTo>
                    <a:cubicBezTo>
                      <a:pt x="0" y="2853"/>
                      <a:pt x="40" y="2892"/>
                      <a:pt x="89" y="2892"/>
                    </a:cubicBezTo>
                    <a:cubicBezTo>
                      <a:pt x="1660" y="2892"/>
                      <a:pt x="1660" y="2892"/>
                      <a:pt x="1660" y="2892"/>
                    </a:cubicBezTo>
                    <a:cubicBezTo>
                      <a:pt x="1740" y="2971"/>
                      <a:pt x="1832" y="3033"/>
                      <a:pt x="1936" y="3077"/>
                    </a:cubicBezTo>
                    <a:cubicBezTo>
                      <a:pt x="2044" y="3123"/>
                      <a:pt x="2158" y="3146"/>
                      <a:pt x="2277" y="3146"/>
                    </a:cubicBezTo>
                    <a:cubicBezTo>
                      <a:pt x="2395" y="3146"/>
                      <a:pt x="2510" y="3123"/>
                      <a:pt x="2618" y="3077"/>
                    </a:cubicBezTo>
                    <a:cubicBezTo>
                      <a:pt x="2723" y="3033"/>
                      <a:pt x="2816" y="2970"/>
                      <a:pt x="2897" y="2889"/>
                    </a:cubicBezTo>
                    <a:cubicBezTo>
                      <a:pt x="2977" y="2809"/>
                      <a:pt x="3040" y="2715"/>
                      <a:pt x="3085" y="2610"/>
                    </a:cubicBezTo>
                    <a:cubicBezTo>
                      <a:pt x="3130" y="2502"/>
                      <a:pt x="3154" y="2387"/>
                      <a:pt x="3154" y="2269"/>
                    </a:cubicBezTo>
                    <a:cubicBezTo>
                      <a:pt x="3154" y="2151"/>
                      <a:pt x="3130" y="2036"/>
                      <a:pt x="3085" y="1928"/>
                    </a:cubicBezTo>
                    <a:close/>
                    <a:moveTo>
                      <a:pt x="2120" y="292"/>
                    </a:moveTo>
                    <a:cubicBezTo>
                      <a:pt x="2523" y="664"/>
                      <a:pt x="2523" y="664"/>
                      <a:pt x="2523" y="664"/>
                    </a:cubicBezTo>
                    <a:cubicBezTo>
                      <a:pt x="2120" y="664"/>
                      <a:pt x="2120" y="664"/>
                      <a:pt x="2120" y="664"/>
                    </a:cubicBezTo>
                    <a:lnTo>
                      <a:pt x="2120" y="292"/>
                    </a:lnTo>
                    <a:close/>
                    <a:moveTo>
                      <a:pt x="177" y="177"/>
                    </a:moveTo>
                    <a:cubicBezTo>
                      <a:pt x="1943" y="177"/>
                      <a:pt x="1943" y="177"/>
                      <a:pt x="1943" y="177"/>
                    </a:cubicBezTo>
                    <a:cubicBezTo>
                      <a:pt x="1943" y="753"/>
                      <a:pt x="1943" y="753"/>
                      <a:pt x="1943" y="753"/>
                    </a:cubicBezTo>
                    <a:cubicBezTo>
                      <a:pt x="1943" y="801"/>
                      <a:pt x="1983" y="841"/>
                      <a:pt x="2032" y="841"/>
                    </a:cubicBezTo>
                    <a:cubicBezTo>
                      <a:pt x="2656" y="841"/>
                      <a:pt x="2656" y="841"/>
                      <a:pt x="2656" y="841"/>
                    </a:cubicBezTo>
                    <a:cubicBezTo>
                      <a:pt x="2656" y="1479"/>
                      <a:pt x="2656" y="1479"/>
                      <a:pt x="2656" y="1479"/>
                    </a:cubicBezTo>
                    <a:cubicBezTo>
                      <a:pt x="2644" y="1473"/>
                      <a:pt x="2631" y="1467"/>
                      <a:pt x="2618" y="1461"/>
                    </a:cubicBezTo>
                    <a:cubicBezTo>
                      <a:pt x="2510" y="1416"/>
                      <a:pt x="2395" y="1392"/>
                      <a:pt x="2277" y="1392"/>
                    </a:cubicBezTo>
                    <a:cubicBezTo>
                      <a:pt x="2158" y="1392"/>
                      <a:pt x="2044" y="1416"/>
                      <a:pt x="1936" y="1461"/>
                    </a:cubicBezTo>
                    <a:cubicBezTo>
                      <a:pt x="1831" y="1506"/>
                      <a:pt x="1737" y="1569"/>
                      <a:pt x="1657" y="1649"/>
                    </a:cubicBezTo>
                    <a:cubicBezTo>
                      <a:pt x="1576" y="1730"/>
                      <a:pt x="1513" y="1823"/>
                      <a:pt x="1469" y="1928"/>
                    </a:cubicBezTo>
                    <a:cubicBezTo>
                      <a:pt x="1423" y="2036"/>
                      <a:pt x="1400" y="2151"/>
                      <a:pt x="1400" y="2269"/>
                    </a:cubicBezTo>
                    <a:cubicBezTo>
                      <a:pt x="1400" y="2387"/>
                      <a:pt x="1423" y="2502"/>
                      <a:pt x="1469" y="2610"/>
                    </a:cubicBezTo>
                    <a:cubicBezTo>
                      <a:pt x="1484" y="2647"/>
                      <a:pt x="1502" y="2682"/>
                      <a:pt x="1522" y="2715"/>
                    </a:cubicBezTo>
                    <a:cubicBezTo>
                      <a:pt x="177" y="2715"/>
                      <a:pt x="177" y="2715"/>
                      <a:pt x="177" y="2715"/>
                    </a:cubicBezTo>
                    <a:lnTo>
                      <a:pt x="177" y="177"/>
                    </a:lnTo>
                    <a:close/>
                    <a:moveTo>
                      <a:pt x="2922" y="2541"/>
                    </a:moveTo>
                    <a:cubicBezTo>
                      <a:pt x="2886" y="2625"/>
                      <a:pt x="2836" y="2700"/>
                      <a:pt x="2772" y="2764"/>
                    </a:cubicBezTo>
                    <a:cubicBezTo>
                      <a:pt x="2707" y="2828"/>
                      <a:pt x="2632" y="2879"/>
                      <a:pt x="2549" y="2914"/>
                    </a:cubicBezTo>
                    <a:cubicBezTo>
                      <a:pt x="2463" y="2950"/>
                      <a:pt x="2371" y="2969"/>
                      <a:pt x="2277" y="2969"/>
                    </a:cubicBezTo>
                    <a:cubicBezTo>
                      <a:pt x="2182" y="2969"/>
                      <a:pt x="2091" y="2950"/>
                      <a:pt x="2004" y="2914"/>
                    </a:cubicBezTo>
                    <a:cubicBezTo>
                      <a:pt x="1921" y="2879"/>
                      <a:pt x="1846" y="2828"/>
                      <a:pt x="1782" y="2764"/>
                    </a:cubicBezTo>
                    <a:cubicBezTo>
                      <a:pt x="1778" y="2760"/>
                      <a:pt x="1774" y="2756"/>
                      <a:pt x="1771" y="2752"/>
                    </a:cubicBezTo>
                    <a:cubicBezTo>
                      <a:pt x="1766" y="2746"/>
                      <a:pt x="1761" y="2740"/>
                      <a:pt x="1755" y="2736"/>
                    </a:cubicBezTo>
                    <a:cubicBezTo>
                      <a:pt x="1704" y="2678"/>
                      <a:pt x="1662" y="2613"/>
                      <a:pt x="1632" y="2541"/>
                    </a:cubicBezTo>
                    <a:cubicBezTo>
                      <a:pt x="1596" y="2455"/>
                      <a:pt x="1577" y="2364"/>
                      <a:pt x="1577" y="2269"/>
                    </a:cubicBezTo>
                    <a:cubicBezTo>
                      <a:pt x="1577" y="2175"/>
                      <a:pt x="1596" y="2083"/>
                      <a:pt x="1632" y="1997"/>
                    </a:cubicBezTo>
                    <a:cubicBezTo>
                      <a:pt x="1667" y="1914"/>
                      <a:pt x="1718" y="1839"/>
                      <a:pt x="1782" y="1774"/>
                    </a:cubicBezTo>
                    <a:cubicBezTo>
                      <a:pt x="1846" y="1710"/>
                      <a:pt x="1921" y="1660"/>
                      <a:pt x="2004" y="1624"/>
                    </a:cubicBezTo>
                    <a:cubicBezTo>
                      <a:pt x="2091" y="1588"/>
                      <a:pt x="2182" y="1569"/>
                      <a:pt x="2277" y="1569"/>
                    </a:cubicBezTo>
                    <a:cubicBezTo>
                      <a:pt x="2371" y="1569"/>
                      <a:pt x="2463" y="1588"/>
                      <a:pt x="2549" y="1624"/>
                    </a:cubicBezTo>
                    <a:cubicBezTo>
                      <a:pt x="2632" y="1660"/>
                      <a:pt x="2707" y="1710"/>
                      <a:pt x="2772" y="1774"/>
                    </a:cubicBezTo>
                    <a:cubicBezTo>
                      <a:pt x="2836" y="1839"/>
                      <a:pt x="2886" y="1914"/>
                      <a:pt x="2922" y="1997"/>
                    </a:cubicBezTo>
                    <a:cubicBezTo>
                      <a:pt x="2958" y="2083"/>
                      <a:pt x="2977" y="2175"/>
                      <a:pt x="2977" y="2269"/>
                    </a:cubicBezTo>
                    <a:cubicBezTo>
                      <a:pt x="2977" y="2364"/>
                      <a:pt x="2958" y="2455"/>
                      <a:pt x="2922" y="25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97" name="Freeform 63">
                <a:extLst>
                  <a:ext uri="{FF2B5EF4-FFF2-40B4-BE49-F238E27FC236}">
                    <a16:creationId xmlns:a16="http://schemas.microsoft.com/office/drawing/2014/main" id="{C600AED4-5A05-FB7B-7D5F-57C21EF31A13}"/>
                  </a:ext>
                </a:extLst>
              </p:cNvPr>
              <p:cNvSpPr>
                <a:spLocks/>
              </p:cNvSpPr>
              <p:nvPr/>
            </p:nvSpPr>
            <p:spPr bwMode="auto">
              <a:xfrm>
                <a:off x="32218312" y="18764251"/>
                <a:ext cx="5349873" cy="9158286"/>
              </a:xfrm>
              <a:custGeom>
                <a:avLst/>
                <a:gdLst>
                  <a:gd name="T0" fmla="*/ 401 w 590"/>
                  <a:gd name="T1" fmla="*/ 449 h 1012"/>
                  <a:gd name="T2" fmla="*/ 297 w 590"/>
                  <a:gd name="T3" fmla="*/ 419 h 1012"/>
                  <a:gd name="T4" fmla="*/ 172 w 590"/>
                  <a:gd name="T5" fmla="*/ 325 h 1012"/>
                  <a:gd name="T6" fmla="*/ 172 w 590"/>
                  <a:gd name="T7" fmla="*/ 307 h 1012"/>
                  <a:gd name="T8" fmla="*/ 317 w 590"/>
                  <a:gd name="T9" fmla="*/ 220 h 1012"/>
                  <a:gd name="T10" fmla="*/ 515 w 590"/>
                  <a:gd name="T11" fmla="*/ 288 h 1012"/>
                  <a:gd name="T12" fmla="*/ 585 w 590"/>
                  <a:gd name="T13" fmla="*/ 215 h 1012"/>
                  <a:gd name="T14" fmla="*/ 355 w 590"/>
                  <a:gd name="T15" fmla="*/ 121 h 1012"/>
                  <a:gd name="T16" fmla="*/ 355 w 590"/>
                  <a:gd name="T17" fmla="*/ 0 h 1012"/>
                  <a:gd name="T18" fmla="*/ 238 w 590"/>
                  <a:gd name="T19" fmla="*/ 0 h 1012"/>
                  <a:gd name="T20" fmla="*/ 238 w 590"/>
                  <a:gd name="T21" fmla="*/ 124 h 1012"/>
                  <a:gd name="T22" fmla="*/ 31 w 590"/>
                  <a:gd name="T23" fmla="*/ 307 h 1012"/>
                  <a:gd name="T24" fmla="*/ 31 w 590"/>
                  <a:gd name="T25" fmla="*/ 332 h 1012"/>
                  <a:gd name="T26" fmla="*/ 216 w 590"/>
                  <a:gd name="T27" fmla="*/ 520 h 1012"/>
                  <a:gd name="T28" fmla="*/ 331 w 590"/>
                  <a:gd name="T29" fmla="*/ 555 h 1012"/>
                  <a:gd name="T30" fmla="*/ 449 w 590"/>
                  <a:gd name="T31" fmla="*/ 663 h 1012"/>
                  <a:gd name="T32" fmla="*/ 449 w 590"/>
                  <a:gd name="T33" fmla="*/ 677 h 1012"/>
                  <a:gd name="T34" fmla="*/ 285 w 590"/>
                  <a:gd name="T35" fmla="*/ 780 h 1012"/>
                  <a:gd name="T36" fmla="*/ 70 w 590"/>
                  <a:gd name="T37" fmla="*/ 711 h 1012"/>
                  <a:gd name="T38" fmla="*/ 0 w 590"/>
                  <a:gd name="T39" fmla="*/ 790 h 1012"/>
                  <a:gd name="T40" fmla="*/ 238 w 590"/>
                  <a:gd name="T41" fmla="*/ 883 h 1012"/>
                  <a:gd name="T42" fmla="*/ 238 w 590"/>
                  <a:gd name="T43" fmla="*/ 1012 h 1012"/>
                  <a:gd name="T44" fmla="*/ 355 w 590"/>
                  <a:gd name="T45" fmla="*/ 1012 h 1012"/>
                  <a:gd name="T46" fmla="*/ 355 w 590"/>
                  <a:gd name="T47" fmla="*/ 882 h 1012"/>
                  <a:gd name="T48" fmla="*/ 590 w 590"/>
                  <a:gd name="T49" fmla="*/ 677 h 1012"/>
                  <a:gd name="T50" fmla="*/ 590 w 590"/>
                  <a:gd name="T51" fmla="*/ 649 h 1012"/>
                  <a:gd name="T52" fmla="*/ 401 w 590"/>
                  <a:gd name="T53" fmla="*/ 4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 h="1012">
                    <a:moveTo>
                      <a:pt x="401" y="449"/>
                    </a:moveTo>
                    <a:cubicBezTo>
                      <a:pt x="297" y="419"/>
                      <a:pt x="297" y="419"/>
                      <a:pt x="297" y="419"/>
                    </a:cubicBezTo>
                    <a:cubicBezTo>
                      <a:pt x="207" y="392"/>
                      <a:pt x="172" y="362"/>
                      <a:pt x="172" y="325"/>
                    </a:cubicBezTo>
                    <a:cubicBezTo>
                      <a:pt x="172" y="307"/>
                      <a:pt x="172" y="307"/>
                      <a:pt x="172" y="307"/>
                    </a:cubicBezTo>
                    <a:cubicBezTo>
                      <a:pt x="172" y="265"/>
                      <a:pt x="214" y="220"/>
                      <a:pt x="317" y="220"/>
                    </a:cubicBezTo>
                    <a:cubicBezTo>
                      <a:pt x="394" y="220"/>
                      <a:pt x="444" y="237"/>
                      <a:pt x="515" y="288"/>
                    </a:cubicBezTo>
                    <a:cubicBezTo>
                      <a:pt x="585" y="215"/>
                      <a:pt x="585" y="215"/>
                      <a:pt x="585" y="215"/>
                    </a:cubicBezTo>
                    <a:cubicBezTo>
                      <a:pt x="524" y="162"/>
                      <a:pt x="450" y="128"/>
                      <a:pt x="355" y="121"/>
                    </a:cubicBezTo>
                    <a:cubicBezTo>
                      <a:pt x="355" y="0"/>
                      <a:pt x="355" y="0"/>
                      <a:pt x="355" y="0"/>
                    </a:cubicBezTo>
                    <a:cubicBezTo>
                      <a:pt x="238" y="0"/>
                      <a:pt x="238" y="0"/>
                      <a:pt x="238" y="0"/>
                    </a:cubicBezTo>
                    <a:cubicBezTo>
                      <a:pt x="238" y="124"/>
                      <a:pt x="238" y="124"/>
                      <a:pt x="238" y="124"/>
                    </a:cubicBezTo>
                    <a:cubicBezTo>
                      <a:pt x="105" y="144"/>
                      <a:pt x="31" y="222"/>
                      <a:pt x="31" y="307"/>
                    </a:cubicBezTo>
                    <a:cubicBezTo>
                      <a:pt x="31" y="332"/>
                      <a:pt x="31" y="332"/>
                      <a:pt x="31" y="332"/>
                    </a:cubicBezTo>
                    <a:cubicBezTo>
                      <a:pt x="31" y="414"/>
                      <a:pt x="84" y="479"/>
                      <a:pt x="216" y="520"/>
                    </a:cubicBezTo>
                    <a:cubicBezTo>
                      <a:pt x="331" y="555"/>
                      <a:pt x="331" y="555"/>
                      <a:pt x="331" y="555"/>
                    </a:cubicBezTo>
                    <a:cubicBezTo>
                      <a:pt x="423" y="583"/>
                      <a:pt x="449" y="609"/>
                      <a:pt x="449" y="663"/>
                    </a:cubicBezTo>
                    <a:cubicBezTo>
                      <a:pt x="449" y="677"/>
                      <a:pt x="449" y="677"/>
                      <a:pt x="449" y="677"/>
                    </a:cubicBezTo>
                    <a:cubicBezTo>
                      <a:pt x="449" y="726"/>
                      <a:pt x="400" y="780"/>
                      <a:pt x="285" y="780"/>
                    </a:cubicBezTo>
                    <a:cubicBezTo>
                      <a:pt x="179" y="780"/>
                      <a:pt x="135" y="751"/>
                      <a:pt x="70" y="711"/>
                    </a:cubicBezTo>
                    <a:cubicBezTo>
                      <a:pt x="0" y="790"/>
                      <a:pt x="0" y="790"/>
                      <a:pt x="0" y="790"/>
                    </a:cubicBezTo>
                    <a:cubicBezTo>
                      <a:pt x="53" y="836"/>
                      <a:pt x="126" y="874"/>
                      <a:pt x="238" y="883"/>
                    </a:cubicBezTo>
                    <a:cubicBezTo>
                      <a:pt x="238" y="1012"/>
                      <a:pt x="238" y="1012"/>
                      <a:pt x="238" y="1012"/>
                    </a:cubicBezTo>
                    <a:cubicBezTo>
                      <a:pt x="355" y="1012"/>
                      <a:pt x="355" y="1012"/>
                      <a:pt x="355" y="1012"/>
                    </a:cubicBezTo>
                    <a:cubicBezTo>
                      <a:pt x="355" y="882"/>
                      <a:pt x="355" y="882"/>
                      <a:pt x="355" y="882"/>
                    </a:cubicBezTo>
                    <a:cubicBezTo>
                      <a:pt x="496" y="863"/>
                      <a:pt x="590" y="785"/>
                      <a:pt x="590" y="677"/>
                    </a:cubicBezTo>
                    <a:cubicBezTo>
                      <a:pt x="590" y="649"/>
                      <a:pt x="590" y="649"/>
                      <a:pt x="590" y="649"/>
                    </a:cubicBezTo>
                    <a:cubicBezTo>
                      <a:pt x="590" y="536"/>
                      <a:pt x="508" y="482"/>
                      <a:pt x="401" y="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224" name="Group 223">
            <a:extLst>
              <a:ext uri="{FF2B5EF4-FFF2-40B4-BE49-F238E27FC236}">
                <a16:creationId xmlns:a16="http://schemas.microsoft.com/office/drawing/2014/main" id="{DC5784D7-620D-C1FD-2918-0AE1E9117381}"/>
              </a:ext>
            </a:extLst>
          </p:cNvPr>
          <p:cNvGrpSpPr/>
          <p:nvPr/>
        </p:nvGrpSpPr>
        <p:grpSpPr>
          <a:xfrm>
            <a:off x="5811917" y="2049824"/>
            <a:ext cx="691992" cy="691992"/>
            <a:chOff x="6157913" y="2162920"/>
            <a:chExt cx="519748" cy="519748"/>
          </a:xfrm>
        </p:grpSpPr>
        <p:sp>
          <p:nvSpPr>
            <p:cNvPr id="104" name="Oval 103">
              <a:extLst>
                <a:ext uri="{FF2B5EF4-FFF2-40B4-BE49-F238E27FC236}">
                  <a16:creationId xmlns:a16="http://schemas.microsoft.com/office/drawing/2014/main" id="{C6D8AA04-FBB0-C093-6141-CE08CE36C1AC}"/>
                </a:ext>
              </a:extLst>
            </p:cNvPr>
            <p:cNvSpPr/>
            <p:nvPr/>
          </p:nvSpPr>
          <p:spPr>
            <a:xfrm>
              <a:off x="6157913" y="216292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219" name="Group 218">
              <a:extLst>
                <a:ext uri="{FF2B5EF4-FFF2-40B4-BE49-F238E27FC236}">
                  <a16:creationId xmlns:a16="http://schemas.microsoft.com/office/drawing/2014/main" id="{CD40C83D-C98B-4F0C-22B4-BC2F3E08D600}"/>
                </a:ext>
              </a:extLst>
            </p:cNvPr>
            <p:cNvGrpSpPr>
              <a:grpSpLocks noChangeAspect="1"/>
            </p:cNvGrpSpPr>
            <p:nvPr/>
          </p:nvGrpSpPr>
          <p:grpSpPr>
            <a:xfrm>
              <a:off x="6234590" y="2285634"/>
              <a:ext cx="366395" cy="274320"/>
              <a:chOff x="6619873" y="1692276"/>
              <a:chExt cx="37252268" cy="27890785"/>
            </a:xfrm>
            <a:solidFill>
              <a:schemeClr val="tx1"/>
            </a:solidFill>
          </p:grpSpPr>
          <p:sp>
            <p:nvSpPr>
              <p:cNvPr id="220" name="Freeform 225">
                <a:extLst>
                  <a:ext uri="{FF2B5EF4-FFF2-40B4-BE49-F238E27FC236}">
                    <a16:creationId xmlns:a16="http://schemas.microsoft.com/office/drawing/2014/main" id="{3B0DBE9B-FA98-9207-FE2E-35F90CD0ADB5}"/>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1" name="Freeform 226">
                <a:extLst>
                  <a:ext uri="{FF2B5EF4-FFF2-40B4-BE49-F238E27FC236}">
                    <a16:creationId xmlns:a16="http://schemas.microsoft.com/office/drawing/2014/main" id="{1559BC06-1268-1D22-DBBC-E50343A2CDA4}"/>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2" name="Freeform 227">
                <a:extLst>
                  <a:ext uri="{FF2B5EF4-FFF2-40B4-BE49-F238E27FC236}">
                    <a16:creationId xmlns:a16="http://schemas.microsoft.com/office/drawing/2014/main" id="{407D880C-0E6F-215E-3C6B-58E4A25FC3D4}"/>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3" name="Freeform 228">
                <a:extLst>
                  <a:ext uri="{FF2B5EF4-FFF2-40B4-BE49-F238E27FC236}">
                    <a16:creationId xmlns:a16="http://schemas.microsoft.com/office/drawing/2014/main" id="{DE134828-A7A3-269D-C713-60F45772BD5C}"/>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
        <p:nvSpPr>
          <p:cNvPr id="163" name="TextBox 162">
            <a:extLst>
              <a:ext uri="{FF2B5EF4-FFF2-40B4-BE49-F238E27FC236}">
                <a16:creationId xmlns:a16="http://schemas.microsoft.com/office/drawing/2014/main" id="{69F7D74B-5C4D-091B-5D3A-450E30774CB6}"/>
              </a:ext>
            </a:extLst>
          </p:cNvPr>
          <p:cNvSpPr txBox="1"/>
          <p:nvPr/>
        </p:nvSpPr>
        <p:spPr>
          <a:xfrm>
            <a:off x="1080423" y="4113960"/>
            <a:ext cx="1895475" cy="338554"/>
          </a:xfrm>
          <a:prstGeom prst="rect">
            <a:avLst/>
          </a:prstGeom>
          <a:noFill/>
        </p:spPr>
        <p:txBody>
          <a:bodyPr wrap="square" lIns="0" tIns="0" rIns="0" bIns="0" rtlCol="0">
            <a:spAutoFit/>
          </a:bodyPr>
          <a:lstStyle/>
          <a:p>
            <a:pPr algn="r" rtl="0"/>
            <a:r>
              <a:rPr lang="ja-jp" sz="1100" dirty="0">
                <a:solidFill>
                  <a:schemeClr val="bg1"/>
                </a:solidFill>
                <a:ea typeface="Meiryo" panose="020B0604030504040204" pitchFamily="34" charset="-128"/>
              </a:rPr>
              <a:t>キープレイヤーとして</a:t>
            </a:r>
            <a:endParaRPr lang="en-US" altLang="ja-JP" sz="1100" dirty="0">
              <a:solidFill>
                <a:schemeClr val="bg1"/>
              </a:solidFill>
              <a:ea typeface="Meiryo" panose="020B0604030504040204" pitchFamily="34" charset="-128"/>
            </a:endParaRPr>
          </a:p>
          <a:p>
            <a:pPr algn="r" rtl="0"/>
            <a:r>
              <a:rPr lang="ja-jp" altLang="ja-JP" sz="1100" dirty="0">
                <a:solidFill>
                  <a:schemeClr val="bg1"/>
                </a:solidFill>
                <a:ea typeface="Meiryo" panose="020B0604030504040204" pitchFamily="34" charset="-128"/>
              </a:rPr>
              <a:t>国際貿易を</a:t>
            </a:r>
            <a:r>
              <a:rPr lang="ja-jp" sz="1100" dirty="0">
                <a:solidFill>
                  <a:schemeClr val="bg1"/>
                </a:solidFill>
                <a:ea typeface="Meiryo" panose="020B0604030504040204" pitchFamily="34" charset="-128"/>
              </a:rPr>
              <a:t>リード</a:t>
            </a:r>
          </a:p>
        </p:txBody>
      </p:sp>
      <p:sp>
        <p:nvSpPr>
          <p:cNvPr id="167" name="TextBox 166">
            <a:extLst>
              <a:ext uri="{FF2B5EF4-FFF2-40B4-BE49-F238E27FC236}">
                <a16:creationId xmlns:a16="http://schemas.microsoft.com/office/drawing/2014/main" id="{75FD22C6-3D9C-3E85-BD92-D1A618BB3629}"/>
              </a:ext>
            </a:extLst>
          </p:cNvPr>
          <p:cNvSpPr txBox="1"/>
          <p:nvPr/>
        </p:nvSpPr>
        <p:spPr>
          <a:xfrm>
            <a:off x="6175480" y="4153445"/>
            <a:ext cx="2151576" cy="169277"/>
          </a:xfrm>
          <a:prstGeom prst="rect">
            <a:avLst/>
          </a:prstGeom>
          <a:noFill/>
        </p:spPr>
        <p:txBody>
          <a:bodyPr wrap="square" lIns="0" tIns="0" rIns="0" bIns="0" rtlCol="0">
            <a:spAutoFit/>
          </a:bodyPr>
          <a:lstStyle/>
          <a:p>
            <a:pPr rtl="0"/>
            <a:r>
              <a:rPr lang="ja-jp" sz="1100" dirty="0">
                <a:solidFill>
                  <a:schemeClr val="bg1"/>
                </a:solidFill>
                <a:ea typeface="Meiryo" panose="020B0604030504040204" pitchFamily="34" charset="-128"/>
              </a:rPr>
              <a:t>インフラの開発・保守をサポート</a:t>
            </a:r>
          </a:p>
        </p:txBody>
      </p:sp>
      <p:grpSp>
        <p:nvGrpSpPr>
          <p:cNvPr id="213" name="Group 212">
            <a:extLst>
              <a:ext uri="{FF2B5EF4-FFF2-40B4-BE49-F238E27FC236}">
                <a16:creationId xmlns:a16="http://schemas.microsoft.com/office/drawing/2014/main" id="{59478F9B-4EE8-A00D-4565-3431A58C89C6}"/>
              </a:ext>
            </a:extLst>
          </p:cNvPr>
          <p:cNvGrpSpPr/>
          <p:nvPr/>
        </p:nvGrpSpPr>
        <p:grpSpPr>
          <a:xfrm>
            <a:off x="3295787" y="3937241"/>
            <a:ext cx="691992" cy="691992"/>
            <a:chOff x="2448117" y="4007179"/>
            <a:chExt cx="519748" cy="519748"/>
          </a:xfrm>
        </p:grpSpPr>
        <p:sp>
          <p:nvSpPr>
            <p:cNvPr id="56" name="Oval 55">
              <a:extLst>
                <a:ext uri="{FF2B5EF4-FFF2-40B4-BE49-F238E27FC236}">
                  <a16:creationId xmlns:a16="http://schemas.microsoft.com/office/drawing/2014/main" id="{D349330D-09D4-7637-CB4C-831DE25A6A85}"/>
                </a:ext>
              </a:extLst>
            </p:cNvPr>
            <p:cNvSpPr/>
            <p:nvPr/>
          </p:nvSpPr>
          <p:spPr>
            <a:xfrm>
              <a:off x="2448117" y="4007179"/>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203" name="Group 202">
              <a:extLst>
                <a:ext uri="{FF2B5EF4-FFF2-40B4-BE49-F238E27FC236}">
                  <a16:creationId xmlns:a16="http://schemas.microsoft.com/office/drawing/2014/main" id="{14286F2B-BD38-2E55-C5DA-0FBCF51DEC25}"/>
                </a:ext>
              </a:extLst>
            </p:cNvPr>
            <p:cNvGrpSpPr>
              <a:grpSpLocks noChangeAspect="1"/>
            </p:cNvGrpSpPr>
            <p:nvPr/>
          </p:nvGrpSpPr>
          <p:grpSpPr>
            <a:xfrm>
              <a:off x="2570554" y="4129893"/>
              <a:ext cx="274875" cy="274320"/>
              <a:chOff x="5132388" y="3048002"/>
              <a:chExt cx="29090936" cy="29032198"/>
            </a:xfrm>
            <a:solidFill>
              <a:schemeClr val="tx1"/>
            </a:solidFill>
          </p:grpSpPr>
          <p:sp>
            <p:nvSpPr>
              <p:cNvPr id="204" name="Freeform 124">
                <a:extLst>
                  <a:ext uri="{FF2B5EF4-FFF2-40B4-BE49-F238E27FC236}">
                    <a16:creationId xmlns:a16="http://schemas.microsoft.com/office/drawing/2014/main" id="{F61EA62F-EF1E-21B6-33A9-5CD763B7AA15}"/>
                  </a:ext>
                </a:extLst>
              </p:cNvPr>
              <p:cNvSpPr>
                <a:spLocks noEditPoints="1"/>
              </p:cNvSpPr>
              <p:nvPr/>
            </p:nvSpPr>
            <p:spPr bwMode="auto">
              <a:xfrm>
                <a:off x="12568239" y="10504491"/>
                <a:ext cx="14246224" cy="14217649"/>
              </a:xfrm>
              <a:custGeom>
                <a:avLst/>
                <a:gdLst>
                  <a:gd name="T0" fmla="*/ 1341 w 1571"/>
                  <a:gd name="T1" fmla="*/ 230 h 1571"/>
                  <a:gd name="T2" fmla="*/ 786 w 1571"/>
                  <a:gd name="T3" fmla="*/ 0 h 1571"/>
                  <a:gd name="T4" fmla="*/ 230 w 1571"/>
                  <a:gd name="T5" fmla="*/ 230 h 1571"/>
                  <a:gd name="T6" fmla="*/ 0 w 1571"/>
                  <a:gd name="T7" fmla="*/ 785 h 1571"/>
                  <a:gd name="T8" fmla="*/ 230 w 1571"/>
                  <a:gd name="T9" fmla="*/ 1341 h 1571"/>
                  <a:gd name="T10" fmla="*/ 786 w 1571"/>
                  <a:gd name="T11" fmla="*/ 1571 h 1571"/>
                  <a:gd name="T12" fmla="*/ 1341 w 1571"/>
                  <a:gd name="T13" fmla="*/ 1341 h 1571"/>
                  <a:gd name="T14" fmla="*/ 1571 w 1571"/>
                  <a:gd name="T15" fmla="*/ 785 h 1571"/>
                  <a:gd name="T16" fmla="*/ 1035 w 1571"/>
                  <a:gd name="T17" fmla="*/ 889 h 1571"/>
                  <a:gd name="T18" fmla="*/ 1417 w 1571"/>
                  <a:gd name="T19" fmla="*/ 682 h 1571"/>
                  <a:gd name="T20" fmla="*/ 1417 w 1571"/>
                  <a:gd name="T21" fmla="*/ 889 h 1571"/>
                  <a:gd name="T22" fmla="*/ 154 w 1571"/>
                  <a:gd name="T23" fmla="*/ 889 h 1571"/>
                  <a:gd name="T24" fmla="*/ 154 w 1571"/>
                  <a:gd name="T25" fmla="*/ 682 h 1571"/>
                  <a:gd name="T26" fmla="*/ 536 w 1571"/>
                  <a:gd name="T27" fmla="*/ 889 h 1571"/>
                  <a:gd name="T28" fmla="*/ 682 w 1571"/>
                  <a:gd name="T29" fmla="*/ 682 h 1571"/>
                  <a:gd name="T30" fmla="*/ 889 w 1571"/>
                  <a:gd name="T31" fmla="*/ 889 h 1571"/>
                  <a:gd name="T32" fmla="*/ 682 w 1571"/>
                  <a:gd name="T33" fmla="*/ 682 h 1571"/>
                  <a:gd name="T34" fmla="*/ 1375 w 1571"/>
                  <a:gd name="T35" fmla="*/ 536 h 1571"/>
                  <a:gd name="T36" fmla="*/ 1035 w 1571"/>
                  <a:gd name="T37" fmla="*/ 196 h 1571"/>
                  <a:gd name="T38" fmla="*/ 889 w 1571"/>
                  <a:gd name="T39" fmla="*/ 154 h 1571"/>
                  <a:gd name="T40" fmla="*/ 682 w 1571"/>
                  <a:gd name="T41" fmla="*/ 536 h 1571"/>
                  <a:gd name="T42" fmla="*/ 786 w 1571"/>
                  <a:gd name="T43" fmla="*/ 146 h 1571"/>
                  <a:gd name="T44" fmla="*/ 333 w 1571"/>
                  <a:gd name="T45" fmla="*/ 333 h 1571"/>
                  <a:gd name="T46" fmla="*/ 536 w 1571"/>
                  <a:gd name="T47" fmla="*/ 536 h 1571"/>
                  <a:gd name="T48" fmla="*/ 333 w 1571"/>
                  <a:gd name="T49" fmla="*/ 333 h 1571"/>
                  <a:gd name="T50" fmla="*/ 197 w 1571"/>
                  <a:gd name="T51" fmla="*/ 1035 h 1571"/>
                  <a:gd name="T52" fmla="*/ 536 w 1571"/>
                  <a:gd name="T53" fmla="*/ 1375 h 1571"/>
                  <a:gd name="T54" fmla="*/ 682 w 1571"/>
                  <a:gd name="T55" fmla="*/ 1417 h 1571"/>
                  <a:gd name="T56" fmla="*/ 889 w 1571"/>
                  <a:gd name="T57" fmla="*/ 1035 h 1571"/>
                  <a:gd name="T58" fmla="*/ 786 w 1571"/>
                  <a:gd name="T59" fmla="*/ 1425 h 1571"/>
                  <a:gd name="T60" fmla="*/ 1238 w 1571"/>
                  <a:gd name="T61" fmla="*/ 1238 h 1571"/>
                  <a:gd name="T62" fmla="*/ 1035 w 1571"/>
                  <a:gd name="T63" fmla="*/ 1035 h 1571"/>
                  <a:gd name="T64" fmla="*/ 1238 w 1571"/>
                  <a:gd name="T65" fmla="*/ 123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1" h="1571">
                    <a:moveTo>
                      <a:pt x="1510" y="480"/>
                    </a:moveTo>
                    <a:cubicBezTo>
                      <a:pt x="1470" y="386"/>
                      <a:pt x="1413" y="302"/>
                      <a:pt x="1341" y="230"/>
                    </a:cubicBezTo>
                    <a:cubicBezTo>
                      <a:pt x="1269" y="158"/>
                      <a:pt x="1185" y="101"/>
                      <a:pt x="1092" y="62"/>
                    </a:cubicBezTo>
                    <a:cubicBezTo>
                      <a:pt x="995" y="21"/>
                      <a:pt x="892" y="0"/>
                      <a:pt x="786" y="0"/>
                    </a:cubicBezTo>
                    <a:cubicBezTo>
                      <a:pt x="680" y="0"/>
                      <a:pt x="577" y="21"/>
                      <a:pt x="480" y="62"/>
                    </a:cubicBezTo>
                    <a:cubicBezTo>
                      <a:pt x="386" y="101"/>
                      <a:pt x="302" y="158"/>
                      <a:pt x="230" y="230"/>
                    </a:cubicBezTo>
                    <a:cubicBezTo>
                      <a:pt x="158" y="302"/>
                      <a:pt x="102" y="386"/>
                      <a:pt x="62" y="480"/>
                    </a:cubicBezTo>
                    <a:cubicBezTo>
                      <a:pt x="21" y="576"/>
                      <a:pt x="0" y="679"/>
                      <a:pt x="0" y="785"/>
                    </a:cubicBezTo>
                    <a:cubicBezTo>
                      <a:pt x="0" y="891"/>
                      <a:pt x="21" y="994"/>
                      <a:pt x="62" y="1091"/>
                    </a:cubicBezTo>
                    <a:cubicBezTo>
                      <a:pt x="102" y="1185"/>
                      <a:pt x="158" y="1269"/>
                      <a:pt x="230" y="1341"/>
                    </a:cubicBezTo>
                    <a:cubicBezTo>
                      <a:pt x="302" y="1413"/>
                      <a:pt x="386" y="1470"/>
                      <a:pt x="480" y="1509"/>
                    </a:cubicBezTo>
                    <a:cubicBezTo>
                      <a:pt x="577" y="1550"/>
                      <a:pt x="680" y="1571"/>
                      <a:pt x="786" y="1571"/>
                    </a:cubicBezTo>
                    <a:cubicBezTo>
                      <a:pt x="892" y="1571"/>
                      <a:pt x="995" y="1550"/>
                      <a:pt x="1092" y="1509"/>
                    </a:cubicBezTo>
                    <a:cubicBezTo>
                      <a:pt x="1185" y="1470"/>
                      <a:pt x="1269" y="1413"/>
                      <a:pt x="1341" y="1341"/>
                    </a:cubicBezTo>
                    <a:cubicBezTo>
                      <a:pt x="1413" y="1269"/>
                      <a:pt x="1470" y="1185"/>
                      <a:pt x="1510" y="1091"/>
                    </a:cubicBezTo>
                    <a:cubicBezTo>
                      <a:pt x="1551" y="994"/>
                      <a:pt x="1571" y="891"/>
                      <a:pt x="1571" y="785"/>
                    </a:cubicBezTo>
                    <a:cubicBezTo>
                      <a:pt x="1571" y="679"/>
                      <a:pt x="1551" y="576"/>
                      <a:pt x="1510" y="480"/>
                    </a:cubicBezTo>
                    <a:close/>
                    <a:moveTo>
                      <a:pt x="1035" y="889"/>
                    </a:moveTo>
                    <a:cubicBezTo>
                      <a:pt x="1035" y="682"/>
                      <a:pt x="1035" y="682"/>
                      <a:pt x="1035" y="682"/>
                    </a:cubicBezTo>
                    <a:cubicBezTo>
                      <a:pt x="1417" y="682"/>
                      <a:pt x="1417" y="682"/>
                      <a:pt x="1417" y="682"/>
                    </a:cubicBezTo>
                    <a:cubicBezTo>
                      <a:pt x="1423" y="716"/>
                      <a:pt x="1426" y="750"/>
                      <a:pt x="1426" y="785"/>
                    </a:cubicBezTo>
                    <a:cubicBezTo>
                      <a:pt x="1426" y="820"/>
                      <a:pt x="1423" y="855"/>
                      <a:pt x="1417" y="889"/>
                    </a:cubicBezTo>
                    <a:lnTo>
                      <a:pt x="1035" y="889"/>
                    </a:lnTo>
                    <a:close/>
                    <a:moveTo>
                      <a:pt x="154" y="889"/>
                    </a:moveTo>
                    <a:cubicBezTo>
                      <a:pt x="149" y="855"/>
                      <a:pt x="146" y="820"/>
                      <a:pt x="146" y="785"/>
                    </a:cubicBezTo>
                    <a:cubicBezTo>
                      <a:pt x="146" y="750"/>
                      <a:pt x="149" y="716"/>
                      <a:pt x="154" y="682"/>
                    </a:cubicBezTo>
                    <a:cubicBezTo>
                      <a:pt x="536" y="682"/>
                      <a:pt x="536" y="682"/>
                      <a:pt x="536" y="682"/>
                    </a:cubicBezTo>
                    <a:cubicBezTo>
                      <a:pt x="536" y="889"/>
                      <a:pt x="536" y="889"/>
                      <a:pt x="536" y="889"/>
                    </a:cubicBezTo>
                    <a:lnTo>
                      <a:pt x="154" y="889"/>
                    </a:lnTo>
                    <a:close/>
                    <a:moveTo>
                      <a:pt x="682" y="682"/>
                    </a:moveTo>
                    <a:cubicBezTo>
                      <a:pt x="889" y="682"/>
                      <a:pt x="889" y="682"/>
                      <a:pt x="889" y="682"/>
                    </a:cubicBezTo>
                    <a:cubicBezTo>
                      <a:pt x="889" y="889"/>
                      <a:pt x="889" y="889"/>
                      <a:pt x="889" y="889"/>
                    </a:cubicBezTo>
                    <a:cubicBezTo>
                      <a:pt x="682" y="889"/>
                      <a:pt x="682" y="889"/>
                      <a:pt x="682" y="889"/>
                    </a:cubicBezTo>
                    <a:lnTo>
                      <a:pt x="682" y="682"/>
                    </a:lnTo>
                    <a:close/>
                    <a:moveTo>
                      <a:pt x="1238" y="333"/>
                    </a:moveTo>
                    <a:cubicBezTo>
                      <a:pt x="1297" y="392"/>
                      <a:pt x="1343" y="460"/>
                      <a:pt x="1375" y="536"/>
                    </a:cubicBezTo>
                    <a:cubicBezTo>
                      <a:pt x="1035" y="536"/>
                      <a:pt x="1035" y="536"/>
                      <a:pt x="1035" y="536"/>
                    </a:cubicBezTo>
                    <a:cubicBezTo>
                      <a:pt x="1035" y="196"/>
                      <a:pt x="1035" y="196"/>
                      <a:pt x="1035" y="196"/>
                    </a:cubicBezTo>
                    <a:cubicBezTo>
                      <a:pt x="1111" y="228"/>
                      <a:pt x="1180" y="274"/>
                      <a:pt x="1238" y="333"/>
                    </a:cubicBezTo>
                    <a:close/>
                    <a:moveTo>
                      <a:pt x="889" y="154"/>
                    </a:moveTo>
                    <a:cubicBezTo>
                      <a:pt x="889" y="536"/>
                      <a:pt x="889" y="536"/>
                      <a:pt x="889" y="536"/>
                    </a:cubicBezTo>
                    <a:cubicBezTo>
                      <a:pt x="682" y="536"/>
                      <a:pt x="682" y="536"/>
                      <a:pt x="682" y="536"/>
                    </a:cubicBezTo>
                    <a:cubicBezTo>
                      <a:pt x="682" y="154"/>
                      <a:pt x="682" y="154"/>
                      <a:pt x="682" y="154"/>
                    </a:cubicBezTo>
                    <a:cubicBezTo>
                      <a:pt x="716" y="148"/>
                      <a:pt x="751" y="146"/>
                      <a:pt x="786" y="146"/>
                    </a:cubicBezTo>
                    <a:cubicBezTo>
                      <a:pt x="821" y="146"/>
                      <a:pt x="855" y="148"/>
                      <a:pt x="889" y="154"/>
                    </a:cubicBezTo>
                    <a:close/>
                    <a:moveTo>
                      <a:pt x="333" y="333"/>
                    </a:moveTo>
                    <a:cubicBezTo>
                      <a:pt x="392" y="274"/>
                      <a:pt x="460" y="228"/>
                      <a:pt x="536" y="196"/>
                    </a:cubicBezTo>
                    <a:cubicBezTo>
                      <a:pt x="536" y="536"/>
                      <a:pt x="536" y="536"/>
                      <a:pt x="536" y="536"/>
                    </a:cubicBezTo>
                    <a:cubicBezTo>
                      <a:pt x="197" y="536"/>
                      <a:pt x="197" y="536"/>
                      <a:pt x="197" y="536"/>
                    </a:cubicBezTo>
                    <a:cubicBezTo>
                      <a:pt x="229" y="460"/>
                      <a:pt x="275" y="392"/>
                      <a:pt x="333" y="333"/>
                    </a:cubicBezTo>
                    <a:close/>
                    <a:moveTo>
                      <a:pt x="333" y="1238"/>
                    </a:moveTo>
                    <a:cubicBezTo>
                      <a:pt x="275" y="1179"/>
                      <a:pt x="229" y="1111"/>
                      <a:pt x="197" y="1035"/>
                    </a:cubicBezTo>
                    <a:cubicBezTo>
                      <a:pt x="536" y="1035"/>
                      <a:pt x="536" y="1035"/>
                      <a:pt x="536" y="1035"/>
                    </a:cubicBezTo>
                    <a:cubicBezTo>
                      <a:pt x="536" y="1375"/>
                      <a:pt x="536" y="1375"/>
                      <a:pt x="536" y="1375"/>
                    </a:cubicBezTo>
                    <a:cubicBezTo>
                      <a:pt x="460" y="1342"/>
                      <a:pt x="392" y="1296"/>
                      <a:pt x="333" y="1238"/>
                    </a:cubicBezTo>
                    <a:close/>
                    <a:moveTo>
                      <a:pt x="682" y="1417"/>
                    </a:moveTo>
                    <a:cubicBezTo>
                      <a:pt x="682" y="1035"/>
                      <a:pt x="682" y="1035"/>
                      <a:pt x="682" y="1035"/>
                    </a:cubicBezTo>
                    <a:cubicBezTo>
                      <a:pt x="889" y="1035"/>
                      <a:pt x="889" y="1035"/>
                      <a:pt x="889" y="1035"/>
                    </a:cubicBezTo>
                    <a:cubicBezTo>
                      <a:pt x="889" y="1417"/>
                      <a:pt x="889" y="1417"/>
                      <a:pt x="889" y="1417"/>
                    </a:cubicBezTo>
                    <a:cubicBezTo>
                      <a:pt x="855" y="1422"/>
                      <a:pt x="821" y="1425"/>
                      <a:pt x="786" y="1425"/>
                    </a:cubicBezTo>
                    <a:cubicBezTo>
                      <a:pt x="751" y="1425"/>
                      <a:pt x="716" y="1422"/>
                      <a:pt x="682" y="1417"/>
                    </a:cubicBezTo>
                    <a:close/>
                    <a:moveTo>
                      <a:pt x="1238" y="1238"/>
                    </a:moveTo>
                    <a:cubicBezTo>
                      <a:pt x="1180" y="1296"/>
                      <a:pt x="1111" y="1342"/>
                      <a:pt x="1035" y="1375"/>
                    </a:cubicBezTo>
                    <a:cubicBezTo>
                      <a:pt x="1035" y="1035"/>
                      <a:pt x="1035" y="1035"/>
                      <a:pt x="1035" y="1035"/>
                    </a:cubicBezTo>
                    <a:cubicBezTo>
                      <a:pt x="1375" y="1035"/>
                      <a:pt x="1375" y="1035"/>
                      <a:pt x="1375" y="1035"/>
                    </a:cubicBezTo>
                    <a:cubicBezTo>
                      <a:pt x="1343" y="1111"/>
                      <a:pt x="1297" y="1179"/>
                      <a:pt x="1238" y="12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5" name="Freeform 125">
                <a:extLst>
                  <a:ext uri="{FF2B5EF4-FFF2-40B4-BE49-F238E27FC236}">
                    <a16:creationId xmlns:a16="http://schemas.microsoft.com/office/drawing/2014/main" id="{51416A06-7D9F-0F4D-FB9F-1D5716574573}"/>
                  </a:ext>
                </a:extLst>
              </p:cNvPr>
              <p:cNvSpPr>
                <a:spLocks/>
              </p:cNvSpPr>
              <p:nvPr/>
            </p:nvSpPr>
            <p:spPr bwMode="auto">
              <a:xfrm>
                <a:off x="19034123" y="3048002"/>
                <a:ext cx="1323976" cy="5095876"/>
              </a:xfrm>
              <a:custGeom>
                <a:avLst/>
                <a:gdLst>
                  <a:gd name="T0" fmla="*/ 73 w 146"/>
                  <a:gd name="T1" fmla="*/ 563 h 563"/>
                  <a:gd name="T2" fmla="*/ 146 w 146"/>
                  <a:gd name="T3" fmla="*/ 490 h 563"/>
                  <a:gd name="T4" fmla="*/ 146 w 146"/>
                  <a:gd name="T5" fmla="*/ 73 h 563"/>
                  <a:gd name="T6" fmla="*/ 73 w 146"/>
                  <a:gd name="T7" fmla="*/ 0 h 563"/>
                  <a:gd name="T8" fmla="*/ 0 w 146"/>
                  <a:gd name="T9" fmla="*/ 73 h 563"/>
                  <a:gd name="T10" fmla="*/ 0 w 146"/>
                  <a:gd name="T11" fmla="*/ 490 h 563"/>
                  <a:gd name="T12" fmla="*/ 73 w 146"/>
                  <a:gd name="T13" fmla="*/ 563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563"/>
                    </a:moveTo>
                    <a:cubicBezTo>
                      <a:pt x="113" y="563"/>
                      <a:pt x="146" y="530"/>
                      <a:pt x="146" y="490"/>
                    </a:cubicBezTo>
                    <a:cubicBezTo>
                      <a:pt x="146" y="73"/>
                      <a:pt x="146" y="73"/>
                      <a:pt x="146" y="73"/>
                    </a:cubicBezTo>
                    <a:cubicBezTo>
                      <a:pt x="146" y="32"/>
                      <a:pt x="113" y="0"/>
                      <a:pt x="73" y="0"/>
                    </a:cubicBezTo>
                    <a:cubicBezTo>
                      <a:pt x="33" y="0"/>
                      <a:pt x="0" y="32"/>
                      <a:pt x="0" y="73"/>
                    </a:cubicBezTo>
                    <a:cubicBezTo>
                      <a:pt x="0" y="490"/>
                      <a:pt x="0" y="490"/>
                      <a:pt x="0" y="490"/>
                    </a:cubicBezTo>
                    <a:cubicBezTo>
                      <a:pt x="0" y="530"/>
                      <a:pt x="33" y="563"/>
                      <a:pt x="73" y="5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6" name="Freeform 126">
                <a:extLst>
                  <a:ext uri="{FF2B5EF4-FFF2-40B4-BE49-F238E27FC236}">
                    <a16:creationId xmlns:a16="http://schemas.microsoft.com/office/drawing/2014/main" id="{A0C5E108-7770-5344-2525-143AACA389A0}"/>
                  </a:ext>
                </a:extLst>
              </p:cNvPr>
              <p:cNvSpPr>
                <a:spLocks/>
              </p:cNvSpPr>
              <p:nvPr/>
            </p:nvSpPr>
            <p:spPr bwMode="auto">
              <a:xfrm>
                <a:off x="19034123" y="26984324"/>
                <a:ext cx="1323976" cy="5095876"/>
              </a:xfrm>
              <a:custGeom>
                <a:avLst/>
                <a:gdLst>
                  <a:gd name="T0" fmla="*/ 73 w 146"/>
                  <a:gd name="T1" fmla="*/ 0 h 563"/>
                  <a:gd name="T2" fmla="*/ 0 w 146"/>
                  <a:gd name="T3" fmla="*/ 73 h 563"/>
                  <a:gd name="T4" fmla="*/ 0 w 146"/>
                  <a:gd name="T5" fmla="*/ 490 h 563"/>
                  <a:gd name="T6" fmla="*/ 73 w 146"/>
                  <a:gd name="T7" fmla="*/ 563 h 563"/>
                  <a:gd name="T8" fmla="*/ 146 w 146"/>
                  <a:gd name="T9" fmla="*/ 490 h 563"/>
                  <a:gd name="T10" fmla="*/ 146 w 146"/>
                  <a:gd name="T11" fmla="*/ 73 h 563"/>
                  <a:gd name="T12" fmla="*/ 73 w 146"/>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0"/>
                    </a:moveTo>
                    <a:cubicBezTo>
                      <a:pt x="33" y="0"/>
                      <a:pt x="0" y="33"/>
                      <a:pt x="0" y="73"/>
                    </a:cubicBezTo>
                    <a:cubicBezTo>
                      <a:pt x="0" y="490"/>
                      <a:pt x="0" y="490"/>
                      <a:pt x="0" y="490"/>
                    </a:cubicBezTo>
                    <a:cubicBezTo>
                      <a:pt x="0" y="531"/>
                      <a:pt x="33" y="563"/>
                      <a:pt x="73" y="563"/>
                    </a:cubicBezTo>
                    <a:cubicBezTo>
                      <a:pt x="113" y="563"/>
                      <a:pt x="146" y="531"/>
                      <a:pt x="146" y="490"/>
                    </a:cubicBezTo>
                    <a:cubicBezTo>
                      <a:pt x="146" y="73"/>
                      <a:pt x="146" y="73"/>
                      <a:pt x="146" y="73"/>
                    </a:cubicBezTo>
                    <a:cubicBezTo>
                      <a:pt x="146" y="33"/>
                      <a:pt x="113" y="0"/>
                      <a:pt x="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7" name="Freeform 127">
                <a:extLst>
                  <a:ext uri="{FF2B5EF4-FFF2-40B4-BE49-F238E27FC236}">
                    <a16:creationId xmlns:a16="http://schemas.microsoft.com/office/drawing/2014/main" id="{0B1A4052-E9AE-364D-B8F9-92E01EBC7C82}"/>
                  </a:ext>
                </a:extLst>
              </p:cNvPr>
              <p:cNvSpPr>
                <a:spLocks/>
              </p:cNvSpPr>
              <p:nvPr/>
            </p:nvSpPr>
            <p:spPr bwMode="auto">
              <a:xfrm>
                <a:off x="29117927" y="16884651"/>
                <a:ext cx="5105397" cy="1322388"/>
              </a:xfrm>
              <a:custGeom>
                <a:avLst/>
                <a:gdLst>
                  <a:gd name="T0" fmla="*/ 490 w 563"/>
                  <a:gd name="T1" fmla="*/ 0 h 146"/>
                  <a:gd name="T2" fmla="*/ 73 w 563"/>
                  <a:gd name="T3" fmla="*/ 0 h 146"/>
                  <a:gd name="T4" fmla="*/ 0 w 563"/>
                  <a:gd name="T5" fmla="*/ 73 h 146"/>
                  <a:gd name="T6" fmla="*/ 73 w 563"/>
                  <a:gd name="T7" fmla="*/ 146 h 146"/>
                  <a:gd name="T8" fmla="*/ 490 w 563"/>
                  <a:gd name="T9" fmla="*/ 146 h 146"/>
                  <a:gd name="T10" fmla="*/ 563 w 563"/>
                  <a:gd name="T11" fmla="*/ 73 h 146"/>
                  <a:gd name="T12" fmla="*/ 490 w 563"/>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490" y="0"/>
                    </a:moveTo>
                    <a:cubicBezTo>
                      <a:pt x="73" y="0"/>
                      <a:pt x="73" y="0"/>
                      <a:pt x="73" y="0"/>
                    </a:cubicBezTo>
                    <a:cubicBezTo>
                      <a:pt x="33" y="0"/>
                      <a:pt x="0" y="33"/>
                      <a:pt x="0" y="73"/>
                    </a:cubicBezTo>
                    <a:cubicBezTo>
                      <a:pt x="0" y="113"/>
                      <a:pt x="33" y="146"/>
                      <a:pt x="73" y="146"/>
                    </a:cubicBezTo>
                    <a:cubicBezTo>
                      <a:pt x="490" y="146"/>
                      <a:pt x="490" y="146"/>
                      <a:pt x="490" y="146"/>
                    </a:cubicBezTo>
                    <a:cubicBezTo>
                      <a:pt x="531" y="146"/>
                      <a:pt x="563" y="113"/>
                      <a:pt x="563" y="73"/>
                    </a:cubicBezTo>
                    <a:cubicBezTo>
                      <a:pt x="563" y="33"/>
                      <a:pt x="531" y="0"/>
                      <a:pt x="49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8" name="Freeform 128">
                <a:extLst>
                  <a:ext uri="{FF2B5EF4-FFF2-40B4-BE49-F238E27FC236}">
                    <a16:creationId xmlns:a16="http://schemas.microsoft.com/office/drawing/2014/main" id="{70D59F2E-4393-384B-9CBC-3D4F92D0F463}"/>
                  </a:ext>
                </a:extLst>
              </p:cNvPr>
              <p:cNvSpPr>
                <a:spLocks/>
              </p:cNvSpPr>
              <p:nvPr/>
            </p:nvSpPr>
            <p:spPr bwMode="auto">
              <a:xfrm>
                <a:off x="5132388" y="16884651"/>
                <a:ext cx="5105397" cy="1322388"/>
              </a:xfrm>
              <a:custGeom>
                <a:avLst/>
                <a:gdLst>
                  <a:gd name="T0" fmla="*/ 563 w 563"/>
                  <a:gd name="T1" fmla="*/ 73 h 146"/>
                  <a:gd name="T2" fmla="*/ 490 w 563"/>
                  <a:gd name="T3" fmla="*/ 0 h 146"/>
                  <a:gd name="T4" fmla="*/ 73 w 563"/>
                  <a:gd name="T5" fmla="*/ 0 h 146"/>
                  <a:gd name="T6" fmla="*/ 0 w 563"/>
                  <a:gd name="T7" fmla="*/ 73 h 146"/>
                  <a:gd name="T8" fmla="*/ 73 w 563"/>
                  <a:gd name="T9" fmla="*/ 146 h 146"/>
                  <a:gd name="T10" fmla="*/ 490 w 563"/>
                  <a:gd name="T11" fmla="*/ 146 h 146"/>
                  <a:gd name="T12" fmla="*/ 563 w 563"/>
                  <a:gd name="T13" fmla="*/ 73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563" y="73"/>
                    </a:moveTo>
                    <a:cubicBezTo>
                      <a:pt x="563" y="33"/>
                      <a:pt x="530" y="0"/>
                      <a:pt x="490" y="0"/>
                    </a:cubicBezTo>
                    <a:cubicBezTo>
                      <a:pt x="73" y="0"/>
                      <a:pt x="73" y="0"/>
                      <a:pt x="73" y="0"/>
                    </a:cubicBezTo>
                    <a:cubicBezTo>
                      <a:pt x="32" y="0"/>
                      <a:pt x="0" y="33"/>
                      <a:pt x="0" y="73"/>
                    </a:cubicBezTo>
                    <a:cubicBezTo>
                      <a:pt x="0" y="113"/>
                      <a:pt x="32" y="146"/>
                      <a:pt x="73" y="146"/>
                    </a:cubicBezTo>
                    <a:cubicBezTo>
                      <a:pt x="490" y="146"/>
                      <a:pt x="490" y="146"/>
                      <a:pt x="490" y="146"/>
                    </a:cubicBezTo>
                    <a:cubicBezTo>
                      <a:pt x="530" y="146"/>
                      <a:pt x="563" y="113"/>
                      <a:pt x="563"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09" name="Freeform 129">
                <a:extLst>
                  <a:ext uri="{FF2B5EF4-FFF2-40B4-BE49-F238E27FC236}">
                    <a16:creationId xmlns:a16="http://schemas.microsoft.com/office/drawing/2014/main" id="{230A8A8D-DB01-8E51-2F95-6EFB27E636C6}"/>
                  </a:ext>
                </a:extLst>
              </p:cNvPr>
              <p:cNvSpPr>
                <a:spLocks/>
              </p:cNvSpPr>
              <p:nvPr/>
            </p:nvSpPr>
            <p:spPr bwMode="auto">
              <a:xfrm>
                <a:off x="8913814" y="7246938"/>
                <a:ext cx="4198937" cy="4000501"/>
              </a:xfrm>
              <a:custGeom>
                <a:avLst/>
                <a:gdLst>
                  <a:gd name="T0" fmla="*/ 332 w 463"/>
                  <a:gd name="T1" fmla="*/ 422 h 442"/>
                  <a:gd name="T2" fmla="*/ 383 w 463"/>
                  <a:gd name="T3" fmla="*/ 442 h 442"/>
                  <a:gd name="T4" fmla="*/ 435 w 463"/>
                  <a:gd name="T5" fmla="*/ 419 h 442"/>
                  <a:gd name="T6" fmla="*/ 433 w 463"/>
                  <a:gd name="T7" fmla="*/ 316 h 442"/>
                  <a:gd name="T8" fmla="*/ 131 w 463"/>
                  <a:gd name="T9" fmla="*/ 28 h 442"/>
                  <a:gd name="T10" fmla="*/ 28 w 463"/>
                  <a:gd name="T11" fmla="*/ 30 h 442"/>
                  <a:gd name="T12" fmla="*/ 31 w 463"/>
                  <a:gd name="T13" fmla="*/ 133 h 442"/>
                  <a:gd name="T14" fmla="*/ 332 w 463"/>
                  <a:gd name="T15" fmla="*/ 42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422"/>
                    </a:moveTo>
                    <a:cubicBezTo>
                      <a:pt x="346" y="435"/>
                      <a:pt x="365" y="442"/>
                      <a:pt x="383" y="442"/>
                    </a:cubicBezTo>
                    <a:cubicBezTo>
                      <a:pt x="402" y="442"/>
                      <a:pt x="421" y="434"/>
                      <a:pt x="435" y="419"/>
                    </a:cubicBezTo>
                    <a:cubicBezTo>
                      <a:pt x="463" y="390"/>
                      <a:pt x="462" y="344"/>
                      <a:pt x="433" y="316"/>
                    </a:cubicBezTo>
                    <a:cubicBezTo>
                      <a:pt x="131" y="28"/>
                      <a:pt x="131" y="28"/>
                      <a:pt x="131" y="28"/>
                    </a:cubicBezTo>
                    <a:cubicBezTo>
                      <a:pt x="102" y="0"/>
                      <a:pt x="56" y="1"/>
                      <a:pt x="28" y="30"/>
                    </a:cubicBezTo>
                    <a:cubicBezTo>
                      <a:pt x="0" y="60"/>
                      <a:pt x="1" y="106"/>
                      <a:pt x="31" y="133"/>
                    </a:cubicBezTo>
                    <a:lnTo>
                      <a:pt x="332"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0" name="Freeform 130">
                <a:extLst>
                  <a:ext uri="{FF2B5EF4-FFF2-40B4-BE49-F238E27FC236}">
                    <a16:creationId xmlns:a16="http://schemas.microsoft.com/office/drawing/2014/main" id="{2A015099-1E1C-F99D-6174-49594841489E}"/>
                  </a:ext>
                </a:extLst>
              </p:cNvPr>
              <p:cNvSpPr>
                <a:spLocks/>
              </p:cNvSpPr>
              <p:nvPr/>
            </p:nvSpPr>
            <p:spPr bwMode="auto">
              <a:xfrm>
                <a:off x="26242961" y="7246938"/>
                <a:ext cx="4198937" cy="4000501"/>
              </a:xfrm>
              <a:custGeom>
                <a:avLst/>
                <a:gdLst>
                  <a:gd name="T0" fmla="*/ 80 w 463"/>
                  <a:gd name="T1" fmla="*/ 442 h 442"/>
                  <a:gd name="T2" fmla="*/ 131 w 463"/>
                  <a:gd name="T3" fmla="*/ 422 h 442"/>
                  <a:gd name="T4" fmla="*/ 432 w 463"/>
                  <a:gd name="T5" fmla="*/ 133 h 442"/>
                  <a:gd name="T6" fmla="*/ 435 w 463"/>
                  <a:gd name="T7" fmla="*/ 30 h 442"/>
                  <a:gd name="T8" fmla="*/ 332 w 463"/>
                  <a:gd name="T9" fmla="*/ 28 h 442"/>
                  <a:gd name="T10" fmla="*/ 30 w 463"/>
                  <a:gd name="T11" fmla="*/ 316 h 442"/>
                  <a:gd name="T12" fmla="*/ 28 w 463"/>
                  <a:gd name="T13" fmla="*/ 419 h 442"/>
                  <a:gd name="T14" fmla="*/ 80 w 463"/>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80" y="442"/>
                    </a:moveTo>
                    <a:cubicBezTo>
                      <a:pt x="98" y="442"/>
                      <a:pt x="117" y="435"/>
                      <a:pt x="131" y="422"/>
                    </a:cubicBezTo>
                    <a:cubicBezTo>
                      <a:pt x="432" y="133"/>
                      <a:pt x="432" y="133"/>
                      <a:pt x="432" y="133"/>
                    </a:cubicBezTo>
                    <a:cubicBezTo>
                      <a:pt x="462" y="106"/>
                      <a:pt x="463" y="60"/>
                      <a:pt x="435" y="30"/>
                    </a:cubicBezTo>
                    <a:cubicBezTo>
                      <a:pt x="407" y="1"/>
                      <a:pt x="361" y="0"/>
                      <a:pt x="332" y="28"/>
                    </a:cubicBezTo>
                    <a:cubicBezTo>
                      <a:pt x="30" y="316"/>
                      <a:pt x="30" y="316"/>
                      <a:pt x="30" y="316"/>
                    </a:cubicBezTo>
                    <a:cubicBezTo>
                      <a:pt x="1" y="344"/>
                      <a:pt x="0" y="390"/>
                      <a:pt x="28" y="419"/>
                    </a:cubicBezTo>
                    <a:cubicBezTo>
                      <a:pt x="42" y="434"/>
                      <a:pt x="61" y="442"/>
                      <a:pt x="80" y="4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1" name="Freeform 131">
                <a:extLst>
                  <a:ext uri="{FF2B5EF4-FFF2-40B4-BE49-F238E27FC236}">
                    <a16:creationId xmlns:a16="http://schemas.microsoft.com/office/drawing/2014/main" id="{E7CA32D8-0F8E-625C-D919-1E5D56746C49}"/>
                  </a:ext>
                </a:extLst>
              </p:cNvPr>
              <p:cNvSpPr>
                <a:spLocks/>
              </p:cNvSpPr>
              <p:nvPr/>
            </p:nvSpPr>
            <p:spPr bwMode="auto">
              <a:xfrm>
                <a:off x="26242961" y="23809324"/>
                <a:ext cx="4198937" cy="3998913"/>
              </a:xfrm>
              <a:custGeom>
                <a:avLst/>
                <a:gdLst>
                  <a:gd name="T0" fmla="*/ 131 w 463"/>
                  <a:gd name="T1" fmla="*/ 28 h 442"/>
                  <a:gd name="T2" fmla="*/ 28 w 463"/>
                  <a:gd name="T3" fmla="*/ 31 h 442"/>
                  <a:gd name="T4" fmla="*/ 30 w 463"/>
                  <a:gd name="T5" fmla="*/ 134 h 442"/>
                  <a:gd name="T6" fmla="*/ 332 w 463"/>
                  <a:gd name="T7" fmla="*/ 422 h 442"/>
                  <a:gd name="T8" fmla="*/ 382 w 463"/>
                  <a:gd name="T9" fmla="*/ 442 h 442"/>
                  <a:gd name="T10" fmla="*/ 435 w 463"/>
                  <a:gd name="T11" fmla="*/ 420 h 442"/>
                  <a:gd name="T12" fmla="*/ 432 w 463"/>
                  <a:gd name="T13" fmla="*/ 317 h 442"/>
                  <a:gd name="T14" fmla="*/ 131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131" y="28"/>
                    </a:moveTo>
                    <a:cubicBezTo>
                      <a:pt x="102" y="0"/>
                      <a:pt x="55" y="1"/>
                      <a:pt x="28" y="31"/>
                    </a:cubicBezTo>
                    <a:cubicBezTo>
                      <a:pt x="0" y="60"/>
                      <a:pt x="1" y="106"/>
                      <a:pt x="30" y="134"/>
                    </a:cubicBezTo>
                    <a:cubicBezTo>
                      <a:pt x="332" y="422"/>
                      <a:pt x="332" y="422"/>
                      <a:pt x="332" y="422"/>
                    </a:cubicBezTo>
                    <a:cubicBezTo>
                      <a:pt x="346" y="435"/>
                      <a:pt x="364" y="442"/>
                      <a:pt x="382" y="442"/>
                    </a:cubicBezTo>
                    <a:cubicBezTo>
                      <a:pt x="401" y="442"/>
                      <a:pt x="420" y="435"/>
                      <a:pt x="435" y="420"/>
                    </a:cubicBezTo>
                    <a:cubicBezTo>
                      <a:pt x="463" y="390"/>
                      <a:pt x="462" y="344"/>
                      <a:pt x="432" y="317"/>
                    </a:cubicBezTo>
                    <a:lnTo>
                      <a:pt x="131" y="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2" name="Freeform 132">
                <a:extLst>
                  <a:ext uri="{FF2B5EF4-FFF2-40B4-BE49-F238E27FC236}">
                    <a16:creationId xmlns:a16="http://schemas.microsoft.com/office/drawing/2014/main" id="{5E0909C3-0F7B-0250-DC40-9FC5A86A3D7D}"/>
                  </a:ext>
                </a:extLst>
              </p:cNvPr>
              <p:cNvSpPr>
                <a:spLocks/>
              </p:cNvSpPr>
              <p:nvPr/>
            </p:nvSpPr>
            <p:spPr bwMode="auto">
              <a:xfrm>
                <a:off x="8913814" y="23809324"/>
                <a:ext cx="4198937" cy="3998913"/>
              </a:xfrm>
              <a:custGeom>
                <a:avLst/>
                <a:gdLst>
                  <a:gd name="T0" fmla="*/ 332 w 463"/>
                  <a:gd name="T1" fmla="*/ 28 h 442"/>
                  <a:gd name="T2" fmla="*/ 31 w 463"/>
                  <a:gd name="T3" fmla="*/ 317 h 442"/>
                  <a:gd name="T4" fmla="*/ 28 w 463"/>
                  <a:gd name="T5" fmla="*/ 420 h 442"/>
                  <a:gd name="T6" fmla="*/ 81 w 463"/>
                  <a:gd name="T7" fmla="*/ 442 h 442"/>
                  <a:gd name="T8" fmla="*/ 131 w 463"/>
                  <a:gd name="T9" fmla="*/ 422 h 442"/>
                  <a:gd name="T10" fmla="*/ 433 w 463"/>
                  <a:gd name="T11" fmla="*/ 134 h 442"/>
                  <a:gd name="T12" fmla="*/ 435 w 463"/>
                  <a:gd name="T13" fmla="*/ 31 h 442"/>
                  <a:gd name="T14" fmla="*/ 332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28"/>
                    </a:moveTo>
                    <a:cubicBezTo>
                      <a:pt x="31" y="317"/>
                      <a:pt x="31" y="317"/>
                      <a:pt x="31" y="317"/>
                    </a:cubicBezTo>
                    <a:cubicBezTo>
                      <a:pt x="1" y="344"/>
                      <a:pt x="0" y="390"/>
                      <a:pt x="28" y="420"/>
                    </a:cubicBezTo>
                    <a:cubicBezTo>
                      <a:pt x="43" y="435"/>
                      <a:pt x="62" y="442"/>
                      <a:pt x="81" y="442"/>
                    </a:cubicBezTo>
                    <a:cubicBezTo>
                      <a:pt x="99" y="442"/>
                      <a:pt x="117" y="435"/>
                      <a:pt x="131" y="422"/>
                    </a:cubicBezTo>
                    <a:cubicBezTo>
                      <a:pt x="433" y="134"/>
                      <a:pt x="433" y="134"/>
                      <a:pt x="433" y="134"/>
                    </a:cubicBezTo>
                    <a:cubicBezTo>
                      <a:pt x="462" y="106"/>
                      <a:pt x="463" y="60"/>
                      <a:pt x="435" y="31"/>
                    </a:cubicBezTo>
                    <a:cubicBezTo>
                      <a:pt x="408" y="1"/>
                      <a:pt x="361" y="0"/>
                      <a:pt x="332"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228" name="Group 227">
            <a:extLst>
              <a:ext uri="{FF2B5EF4-FFF2-40B4-BE49-F238E27FC236}">
                <a16:creationId xmlns:a16="http://schemas.microsoft.com/office/drawing/2014/main" id="{48B739B4-E49D-E49A-29D1-B09147887DB5}"/>
              </a:ext>
            </a:extLst>
          </p:cNvPr>
          <p:cNvGrpSpPr/>
          <p:nvPr/>
        </p:nvGrpSpPr>
        <p:grpSpPr>
          <a:xfrm>
            <a:off x="5166642" y="3937241"/>
            <a:ext cx="691992" cy="691992"/>
            <a:chOff x="6157913" y="4007179"/>
            <a:chExt cx="519748" cy="519748"/>
          </a:xfrm>
        </p:grpSpPr>
        <p:sp>
          <p:nvSpPr>
            <p:cNvPr id="76" name="Oval 75">
              <a:extLst>
                <a:ext uri="{FF2B5EF4-FFF2-40B4-BE49-F238E27FC236}">
                  <a16:creationId xmlns:a16="http://schemas.microsoft.com/office/drawing/2014/main" id="{165397F3-3879-B903-6C0B-C9BF9751CE2E}"/>
                </a:ext>
              </a:extLst>
            </p:cNvPr>
            <p:cNvSpPr/>
            <p:nvPr/>
          </p:nvSpPr>
          <p:spPr>
            <a:xfrm>
              <a:off x="6157913" y="4007179"/>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225" name="Graphic 53">
              <a:extLst>
                <a:ext uri="{FF2B5EF4-FFF2-40B4-BE49-F238E27FC236}">
                  <a16:creationId xmlns:a16="http://schemas.microsoft.com/office/drawing/2014/main" id="{C404177F-731A-DED9-D532-F150E219B99B}"/>
                </a:ext>
              </a:extLst>
            </p:cNvPr>
            <p:cNvGrpSpPr>
              <a:grpSpLocks noChangeAspect="1"/>
            </p:cNvGrpSpPr>
            <p:nvPr/>
          </p:nvGrpSpPr>
          <p:grpSpPr>
            <a:xfrm>
              <a:off x="6280614" y="4129893"/>
              <a:ext cx="274347" cy="274320"/>
              <a:chOff x="5570262" y="2746533"/>
              <a:chExt cx="656337" cy="656272"/>
            </a:xfrm>
            <a:solidFill>
              <a:schemeClr val="tx1"/>
            </a:solidFill>
          </p:grpSpPr>
          <p:sp>
            <p:nvSpPr>
              <p:cNvPr id="226" name="Freeform 72">
                <a:extLst>
                  <a:ext uri="{FF2B5EF4-FFF2-40B4-BE49-F238E27FC236}">
                    <a16:creationId xmlns:a16="http://schemas.microsoft.com/office/drawing/2014/main" id="{095B0BD2-A7C5-8D0D-AA6C-238AC905C897}"/>
                  </a:ext>
                </a:extLst>
              </p:cNvPr>
              <p:cNvSpPr/>
              <p:nvPr/>
            </p:nvSpPr>
            <p:spPr>
              <a:xfrm>
                <a:off x="5733140" y="2746533"/>
                <a:ext cx="370522" cy="318499"/>
              </a:xfrm>
              <a:custGeom>
                <a:avLst/>
                <a:gdLst>
                  <a:gd name="connsiteX0" fmla="*/ 36195 w 370522"/>
                  <a:gd name="connsiteY0" fmla="*/ 181927 h 318499"/>
                  <a:gd name="connsiteX1" fmla="*/ 73343 w 370522"/>
                  <a:gd name="connsiteY1" fmla="*/ 218123 h 318499"/>
                  <a:gd name="connsiteX2" fmla="*/ 179070 w 370522"/>
                  <a:gd name="connsiteY2" fmla="*/ 314325 h 318499"/>
                  <a:gd name="connsiteX3" fmla="*/ 202883 w 370522"/>
                  <a:gd name="connsiteY3" fmla="*/ 313373 h 318499"/>
                  <a:gd name="connsiteX4" fmla="*/ 260033 w 370522"/>
                  <a:gd name="connsiteY4" fmla="*/ 257175 h 318499"/>
                  <a:gd name="connsiteX5" fmla="*/ 342900 w 370522"/>
                  <a:gd name="connsiteY5" fmla="*/ 174308 h 318499"/>
                  <a:gd name="connsiteX6" fmla="*/ 342900 w 370522"/>
                  <a:gd name="connsiteY6" fmla="*/ 174308 h 318499"/>
                  <a:gd name="connsiteX7" fmla="*/ 370523 w 370522"/>
                  <a:gd name="connsiteY7" fmla="*/ 103823 h 318499"/>
                  <a:gd name="connsiteX8" fmla="*/ 266700 w 370522"/>
                  <a:gd name="connsiteY8" fmla="*/ 0 h 318499"/>
                  <a:gd name="connsiteX9" fmla="*/ 184785 w 370522"/>
                  <a:gd name="connsiteY9" fmla="*/ 40005 h 318499"/>
                  <a:gd name="connsiteX10" fmla="*/ 103823 w 370522"/>
                  <a:gd name="connsiteY10" fmla="*/ 0 h 318499"/>
                  <a:gd name="connsiteX11" fmla="*/ 0 w 370522"/>
                  <a:gd name="connsiteY11" fmla="*/ 103823 h 318499"/>
                  <a:gd name="connsiteX12" fmla="*/ 13335 w 370522"/>
                  <a:gd name="connsiteY12" fmla="*/ 149543 h 318499"/>
                  <a:gd name="connsiteX13" fmla="*/ 36195 w 370522"/>
                  <a:gd name="connsiteY13" fmla="*/ 181927 h 318499"/>
                  <a:gd name="connsiteX14" fmla="*/ 55245 w 370522"/>
                  <a:gd name="connsiteY14" fmla="*/ 55245 h 318499"/>
                  <a:gd name="connsiteX15" fmla="*/ 103823 w 370522"/>
                  <a:gd name="connsiteY15" fmla="*/ 35243 h 318499"/>
                  <a:gd name="connsiteX16" fmla="*/ 168593 w 370522"/>
                  <a:gd name="connsiteY16" fmla="*/ 81915 h 318499"/>
                  <a:gd name="connsiteX17" fmla="*/ 184785 w 370522"/>
                  <a:gd name="connsiteY17" fmla="*/ 93345 h 318499"/>
                  <a:gd name="connsiteX18" fmla="*/ 200977 w 370522"/>
                  <a:gd name="connsiteY18" fmla="*/ 81915 h 318499"/>
                  <a:gd name="connsiteX19" fmla="*/ 265748 w 370522"/>
                  <a:gd name="connsiteY19" fmla="*/ 35243 h 318499"/>
                  <a:gd name="connsiteX20" fmla="*/ 314325 w 370522"/>
                  <a:gd name="connsiteY20" fmla="*/ 55245 h 318499"/>
                  <a:gd name="connsiteX21" fmla="*/ 334328 w 370522"/>
                  <a:gd name="connsiteY21" fmla="*/ 103823 h 318499"/>
                  <a:gd name="connsiteX22" fmla="*/ 316230 w 370522"/>
                  <a:gd name="connsiteY22" fmla="*/ 150495 h 318499"/>
                  <a:gd name="connsiteX23" fmla="*/ 328613 w 370522"/>
                  <a:gd name="connsiteY23" fmla="*/ 162877 h 318499"/>
                  <a:gd name="connsiteX24" fmla="*/ 316230 w 370522"/>
                  <a:gd name="connsiteY24" fmla="*/ 150495 h 318499"/>
                  <a:gd name="connsiteX25" fmla="*/ 233363 w 370522"/>
                  <a:gd name="connsiteY25" fmla="*/ 233363 h 318499"/>
                  <a:gd name="connsiteX26" fmla="*/ 193358 w 370522"/>
                  <a:gd name="connsiteY26" fmla="*/ 272415 h 318499"/>
                  <a:gd name="connsiteX27" fmla="*/ 187643 w 370522"/>
                  <a:gd name="connsiteY27" fmla="*/ 278130 h 318499"/>
                  <a:gd name="connsiteX28" fmla="*/ 181927 w 370522"/>
                  <a:gd name="connsiteY28" fmla="*/ 273368 h 318499"/>
                  <a:gd name="connsiteX29" fmla="*/ 117157 w 370522"/>
                  <a:gd name="connsiteY29" fmla="*/ 214313 h 318499"/>
                  <a:gd name="connsiteX30" fmla="*/ 59055 w 370522"/>
                  <a:gd name="connsiteY30" fmla="*/ 158115 h 318499"/>
                  <a:gd name="connsiteX31" fmla="*/ 41910 w 370522"/>
                  <a:gd name="connsiteY31" fmla="*/ 133350 h 318499"/>
                  <a:gd name="connsiteX32" fmla="*/ 33338 w 370522"/>
                  <a:gd name="connsiteY32" fmla="*/ 103823 h 318499"/>
                  <a:gd name="connsiteX33" fmla="*/ 55245 w 370522"/>
                  <a:gd name="connsiteY33" fmla="*/ 55245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22" h="318499">
                    <a:moveTo>
                      <a:pt x="36195" y="181927"/>
                    </a:moveTo>
                    <a:cubicBezTo>
                      <a:pt x="44768" y="191452"/>
                      <a:pt x="58102" y="203835"/>
                      <a:pt x="73343" y="218123"/>
                    </a:cubicBezTo>
                    <a:cubicBezTo>
                      <a:pt x="118110" y="260985"/>
                      <a:pt x="179070" y="314325"/>
                      <a:pt x="179070" y="314325"/>
                    </a:cubicBezTo>
                    <a:cubicBezTo>
                      <a:pt x="185738" y="320040"/>
                      <a:pt x="196215" y="320040"/>
                      <a:pt x="202883" y="313373"/>
                    </a:cubicBezTo>
                    <a:cubicBezTo>
                      <a:pt x="202883" y="313373"/>
                      <a:pt x="229552" y="287655"/>
                      <a:pt x="260033" y="257175"/>
                    </a:cubicBezTo>
                    <a:cubicBezTo>
                      <a:pt x="290513" y="226695"/>
                      <a:pt x="325755" y="192405"/>
                      <a:pt x="342900" y="174308"/>
                    </a:cubicBezTo>
                    <a:lnTo>
                      <a:pt x="342900" y="174308"/>
                    </a:lnTo>
                    <a:cubicBezTo>
                      <a:pt x="360998" y="156210"/>
                      <a:pt x="370523" y="130493"/>
                      <a:pt x="370523" y="103823"/>
                    </a:cubicBezTo>
                    <a:cubicBezTo>
                      <a:pt x="370523" y="46672"/>
                      <a:pt x="323850" y="0"/>
                      <a:pt x="266700" y="0"/>
                    </a:cubicBezTo>
                    <a:cubicBezTo>
                      <a:pt x="233363" y="0"/>
                      <a:pt x="203835" y="15240"/>
                      <a:pt x="184785" y="40005"/>
                    </a:cubicBezTo>
                    <a:cubicBezTo>
                      <a:pt x="165735" y="16193"/>
                      <a:pt x="136208" y="0"/>
                      <a:pt x="103823" y="0"/>
                    </a:cubicBezTo>
                    <a:cubicBezTo>
                      <a:pt x="46673" y="0"/>
                      <a:pt x="0" y="46672"/>
                      <a:pt x="0" y="103823"/>
                    </a:cubicBezTo>
                    <a:cubicBezTo>
                      <a:pt x="0" y="120968"/>
                      <a:pt x="5715" y="137160"/>
                      <a:pt x="13335" y="149543"/>
                    </a:cubicBezTo>
                    <a:cubicBezTo>
                      <a:pt x="20955" y="163830"/>
                      <a:pt x="29527" y="174308"/>
                      <a:pt x="36195" y="181927"/>
                    </a:cubicBezTo>
                    <a:close/>
                    <a:moveTo>
                      <a:pt x="55245" y="55245"/>
                    </a:moveTo>
                    <a:cubicBezTo>
                      <a:pt x="67627" y="42863"/>
                      <a:pt x="84773" y="35243"/>
                      <a:pt x="103823" y="35243"/>
                    </a:cubicBezTo>
                    <a:cubicBezTo>
                      <a:pt x="134302" y="35243"/>
                      <a:pt x="159068" y="54293"/>
                      <a:pt x="168593" y="81915"/>
                    </a:cubicBezTo>
                    <a:cubicBezTo>
                      <a:pt x="171450" y="88582"/>
                      <a:pt x="177165" y="93345"/>
                      <a:pt x="184785" y="93345"/>
                    </a:cubicBezTo>
                    <a:cubicBezTo>
                      <a:pt x="192405" y="93345"/>
                      <a:pt x="199073" y="88582"/>
                      <a:pt x="200977" y="81915"/>
                    </a:cubicBezTo>
                    <a:cubicBezTo>
                      <a:pt x="210502" y="55245"/>
                      <a:pt x="236220" y="35243"/>
                      <a:pt x="265748" y="35243"/>
                    </a:cubicBezTo>
                    <a:cubicBezTo>
                      <a:pt x="284798" y="35243"/>
                      <a:pt x="301942" y="42863"/>
                      <a:pt x="314325" y="55245"/>
                    </a:cubicBezTo>
                    <a:cubicBezTo>
                      <a:pt x="326708" y="67627"/>
                      <a:pt x="334328" y="84773"/>
                      <a:pt x="334328" y="103823"/>
                    </a:cubicBezTo>
                    <a:cubicBezTo>
                      <a:pt x="334328" y="121920"/>
                      <a:pt x="327660" y="139065"/>
                      <a:pt x="316230" y="150495"/>
                    </a:cubicBezTo>
                    <a:lnTo>
                      <a:pt x="328613" y="162877"/>
                    </a:lnTo>
                    <a:lnTo>
                      <a:pt x="316230" y="150495"/>
                    </a:lnTo>
                    <a:cubicBezTo>
                      <a:pt x="299085" y="167640"/>
                      <a:pt x="264795" y="202883"/>
                      <a:pt x="233363" y="233363"/>
                    </a:cubicBezTo>
                    <a:cubicBezTo>
                      <a:pt x="218123" y="248602"/>
                      <a:pt x="203835" y="262890"/>
                      <a:pt x="193358" y="272415"/>
                    </a:cubicBezTo>
                    <a:cubicBezTo>
                      <a:pt x="191452" y="274320"/>
                      <a:pt x="189548" y="276225"/>
                      <a:pt x="187643" y="278130"/>
                    </a:cubicBezTo>
                    <a:cubicBezTo>
                      <a:pt x="185738" y="276225"/>
                      <a:pt x="183833" y="275273"/>
                      <a:pt x="181927" y="273368"/>
                    </a:cubicBezTo>
                    <a:cubicBezTo>
                      <a:pt x="165735" y="259080"/>
                      <a:pt x="140970" y="237173"/>
                      <a:pt x="117157" y="214313"/>
                    </a:cubicBezTo>
                    <a:cubicBezTo>
                      <a:pt x="93345" y="192405"/>
                      <a:pt x="70485" y="170498"/>
                      <a:pt x="59055" y="158115"/>
                    </a:cubicBezTo>
                    <a:cubicBezTo>
                      <a:pt x="53340" y="152400"/>
                      <a:pt x="46673" y="143827"/>
                      <a:pt x="41910" y="133350"/>
                    </a:cubicBezTo>
                    <a:cubicBezTo>
                      <a:pt x="36195" y="123825"/>
                      <a:pt x="33338" y="112395"/>
                      <a:pt x="33338" y="103823"/>
                    </a:cubicBezTo>
                    <a:cubicBezTo>
                      <a:pt x="35243" y="84773"/>
                      <a:pt x="42863" y="67627"/>
                      <a:pt x="55245" y="5524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27" name="Freeform 73">
                <a:extLst>
                  <a:ext uri="{FF2B5EF4-FFF2-40B4-BE49-F238E27FC236}">
                    <a16:creationId xmlns:a16="http://schemas.microsoft.com/office/drawing/2014/main" id="{B06750E1-57FF-2F0C-5DF8-7B0C93527871}"/>
                  </a:ext>
                </a:extLst>
              </p:cNvPr>
              <p:cNvSpPr/>
              <p:nvPr/>
            </p:nvSpPr>
            <p:spPr>
              <a:xfrm>
                <a:off x="5570262" y="3097053"/>
                <a:ext cx="656337" cy="305752"/>
              </a:xfrm>
              <a:custGeom>
                <a:avLst/>
                <a:gdLst>
                  <a:gd name="connsiteX0" fmla="*/ 631508 w 656337"/>
                  <a:gd name="connsiteY0" fmla="*/ 6668 h 305752"/>
                  <a:gd name="connsiteX1" fmla="*/ 631508 w 656337"/>
                  <a:gd name="connsiteY1" fmla="*/ 6668 h 305752"/>
                  <a:gd name="connsiteX2" fmla="*/ 631508 w 656337"/>
                  <a:gd name="connsiteY2" fmla="*/ 6668 h 305752"/>
                  <a:gd name="connsiteX3" fmla="*/ 631508 w 656337"/>
                  <a:gd name="connsiteY3" fmla="*/ 6668 h 305752"/>
                  <a:gd name="connsiteX4" fmla="*/ 605790 w 656337"/>
                  <a:gd name="connsiteY4" fmla="*/ 0 h 305752"/>
                  <a:gd name="connsiteX5" fmla="*/ 565785 w 656337"/>
                  <a:gd name="connsiteY5" fmla="*/ 18097 h 305752"/>
                  <a:gd name="connsiteX6" fmla="*/ 450532 w 656337"/>
                  <a:gd name="connsiteY6" fmla="*/ 157163 h 305752"/>
                  <a:gd name="connsiteX7" fmla="*/ 445770 w 656337"/>
                  <a:gd name="connsiteY7" fmla="*/ 156210 h 305752"/>
                  <a:gd name="connsiteX8" fmla="*/ 455295 w 656337"/>
                  <a:gd name="connsiteY8" fmla="*/ 122872 h 305752"/>
                  <a:gd name="connsiteX9" fmla="*/ 387668 w 656337"/>
                  <a:gd name="connsiteY9" fmla="*/ 55245 h 305752"/>
                  <a:gd name="connsiteX10" fmla="*/ 260985 w 656337"/>
                  <a:gd name="connsiteY10" fmla="*/ 55245 h 305752"/>
                  <a:gd name="connsiteX11" fmla="*/ 205740 w 656337"/>
                  <a:gd name="connsiteY11" fmla="*/ 21907 h 305752"/>
                  <a:gd name="connsiteX12" fmla="*/ 144780 w 656337"/>
                  <a:gd name="connsiteY12" fmla="*/ 11430 h 305752"/>
                  <a:gd name="connsiteX13" fmla="*/ 37147 w 656337"/>
                  <a:gd name="connsiteY13" fmla="*/ 38100 h 305752"/>
                  <a:gd name="connsiteX14" fmla="*/ 32385 w 656337"/>
                  <a:gd name="connsiteY14" fmla="*/ 38100 h 305752"/>
                  <a:gd name="connsiteX15" fmla="*/ 32385 w 656337"/>
                  <a:gd name="connsiteY15" fmla="*/ 16193 h 305752"/>
                  <a:gd name="connsiteX16" fmla="*/ 16193 w 656337"/>
                  <a:gd name="connsiteY16" fmla="*/ 0 h 305752"/>
                  <a:gd name="connsiteX17" fmla="*/ 0 w 656337"/>
                  <a:gd name="connsiteY17" fmla="*/ 16193 h 305752"/>
                  <a:gd name="connsiteX18" fmla="*/ 0 w 656337"/>
                  <a:gd name="connsiteY18" fmla="*/ 254318 h 305752"/>
                  <a:gd name="connsiteX19" fmla="*/ 16193 w 656337"/>
                  <a:gd name="connsiteY19" fmla="*/ 270510 h 305752"/>
                  <a:gd name="connsiteX20" fmla="*/ 32385 w 656337"/>
                  <a:gd name="connsiteY20" fmla="*/ 254318 h 305752"/>
                  <a:gd name="connsiteX21" fmla="*/ 32385 w 656337"/>
                  <a:gd name="connsiteY21" fmla="*/ 234315 h 305752"/>
                  <a:gd name="connsiteX22" fmla="*/ 95250 w 656337"/>
                  <a:gd name="connsiteY22" fmla="*/ 234315 h 305752"/>
                  <a:gd name="connsiteX23" fmla="*/ 272415 w 656337"/>
                  <a:gd name="connsiteY23" fmla="*/ 299085 h 305752"/>
                  <a:gd name="connsiteX24" fmla="*/ 309563 w 656337"/>
                  <a:gd name="connsiteY24" fmla="*/ 305753 h 305752"/>
                  <a:gd name="connsiteX25" fmla="*/ 327660 w 656337"/>
                  <a:gd name="connsiteY25" fmla="*/ 303847 h 305752"/>
                  <a:gd name="connsiteX26" fmla="*/ 500063 w 656337"/>
                  <a:gd name="connsiteY26" fmla="*/ 274320 h 305752"/>
                  <a:gd name="connsiteX27" fmla="*/ 546735 w 656337"/>
                  <a:gd name="connsiteY27" fmla="*/ 242888 h 305752"/>
                  <a:gd name="connsiteX28" fmla="*/ 648653 w 656337"/>
                  <a:gd name="connsiteY28" fmla="*/ 77153 h 305752"/>
                  <a:gd name="connsiteX29" fmla="*/ 656273 w 656337"/>
                  <a:gd name="connsiteY29" fmla="*/ 50482 h 305752"/>
                  <a:gd name="connsiteX30" fmla="*/ 631508 w 656337"/>
                  <a:gd name="connsiteY30" fmla="*/ 6668 h 305752"/>
                  <a:gd name="connsiteX31" fmla="*/ 622935 w 656337"/>
                  <a:gd name="connsiteY31" fmla="*/ 61913 h 305752"/>
                  <a:gd name="connsiteX32" fmla="*/ 520065 w 656337"/>
                  <a:gd name="connsiteY32" fmla="*/ 226695 h 305752"/>
                  <a:gd name="connsiteX33" fmla="*/ 495300 w 656337"/>
                  <a:gd name="connsiteY33" fmla="*/ 243840 h 305752"/>
                  <a:gd name="connsiteX34" fmla="*/ 322898 w 656337"/>
                  <a:gd name="connsiteY34" fmla="*/ 273368 h 305752"/>
                  <a:gd name="connsiteX35" fmla="*/ 310515 w 656337"/>
                  <a:gd name="connsiteY35" fmla="*/ 274320 h 305752"/>
                  <a:gd name="connsiteX36" fmla="*/ 283845 w 656337"/>
                  <a:gd name="connsiteY36" fmla="*/ 269558 h 305752"/>
                  <a:gd name="connsiteX37" fmla="*/ 104775 w 656337"/>
                  <a:gd name="connsiteY37" fmla="*/ 203835 h 305752"/>
                  <a:gd name="connsiteX38" fmla="*/ 99060 w 656337"/>
                  <a:gd name="connsiteY38" fmla="*/ 202883 h 305752"/>
                  <a:gd name="connsiteX39" fmla="*/ 33338 w 656337"/>
                  <a:gd name="connsiteY39" fmla="*/ 202883 h 305752"/>
                  <a:gd name="connsiteX40" fmla="*/ 33338 w 656337"/>
                  <a:gd name="connsiteY40" fmla="*/ 69532 h 305752"/>
                  <a:gd name="connsiteX41" fmla="*/ 41910 w 656337"/>
                  <a:gd name="connsiteY41" fmla="*/ 69532 h 305752"/>
                  <a:gd name="connsiteX42" fmla="*/ 49530 w 656337"/>
                  <a:gd name="connsiteY42" fmla="*/ 67628 h 305752"/>
                  <a:gd name="connsiteX43" fmla="*/ 49530 w 656337"/>
                  <a:gd name="connsiteY43" fmla="*/ 67628 h 305752"/>
                  <a:gd name="connsiteX44" fmla="*/ 144780 w 656337"/>
                  <a:gd name="connsiteY44" fmla="*/ 42863 h 305752"/>
                  <a:gd name="connsiteX45" fmla="*/ 194310 w 656337"/>
                  <a:gd name="connsiteY45" fmla="*/ 51435 h 305752"/>
                  <a:gd name="connsiteX46" fmla="*/ 242888 w 656337"/>
                  <a:gd name="connsiteY46" fmla="*/ 82868 h 305752"/>
                  <a:gd name="connsiteX47" fmla="*/ 254317 w 656337"/>
                  <a:gd name="connsiteY47" fmla="*/ 87630 h 305752"/>
                  <a:gd name="connsiteX48" fmla="*/ 386715 w 656337"/>
                  <a:gd name="connsiteY48" fmla="*/ 87630 h 305752"/>
                  <a:gd name="connsiteX49" fmla="*/ 421957 w 656337"/>
                  <a:gd name="connsiteY49" fmla="*/ 122872 h 305752"/>
                  <a:gd name="connsiteX50" fmla="*/ 386715 w 656337"/>
                  <a:gd name="connsiteY50" fmla="*/ 158115 h 305752"/>
                  <a:gd name="connsiteX51" fmla="*/ 253365 w 656337"/>
                  <a:gd name="connsiteY51" fmla="*/ 158115 h 305752"/>
                  <a:gd name="connsiteX52" fmla="*/ 237173 w 656337"/>
                  <a:gd name="connsiteY52" fmla="*/ 174308 h 305752"/>
                  <a:gd name="connsiteX53" fmla="*/ 253365 w 656337"/>
                  <a:gd name="connsiteY53" fmla="*/ 190500 h 305752"/>
                  <a:gd name="connsiteX54" fmla="*/ 386715 w 656337"/>
                  <a:gd name="connsiteY54" fmla="*/ 190500 h 305752"/>
                  <a:gd name="connsiteX55" fmla="*/ 414338 w 656337"/>
                  <a:gd name="connsiteY55" fmla="*/ 184785 h 305752"/>
                  <a:gd name="connsiteX56" fmla="*/ 453390 w 656337"/>
                  <a:gd name="connsiteY56" fmla="*/ 190500 h 305752"/>
                  <a:gd name="connsiteX57" fmla="*/ 467678 w 656337"/>
                  <a:gd name="connsiteY57" fmla="*/ 184785 h 305752"/>
                  <a:gd name="connsiteX58" fmla="*/ 589598 w 656337"/>
                  <a:gd name="connsiteY58" fmla="*/ 39053 h 305752"/>
                  <a:gd name="connsiteX59" fmla="*/ 604838 w 656337"/>
                  <a:gd name="connsiteY59" fmla="*/ 32385 h 305752"/>
                  <a:gd name="connsiteX60" fmla="*/ 614363 w 656337"/>
                  <a:gd name="connsiteY60" fmla="*/ 35243 h 305752"/>
                  <a:gd name="connsiteX61" fmla="*/ 614363 w 656337"/>
                  <a:gd name="connsiteY61" fmla="*/ 35243 h 305752"/>
                  <a:gd name="connsiteX62" fmla="*/ 623888 w 656337"/>
                  <a:gd name="connsiteY62" fmla="*/ 52388 h 305752"/>
                  <a:gd name="connsiteX63" fmla="*/ 622935 w 656337"/>
                  <a:gd name="connsiteY63" fmla="*/ 61913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6337" h="305752">
                    <a:moveTo>
                      <a:pt x="631508" y="6668"/>
                    </a:moveTo>
                    <a:lnTo>
                      <a:pt x="631508" y="6668"/>
                    </a:lnTo>
                    <a:lnTo>
                      <a:pt x="631508" y="6668"/>
                    </a:lnTo>
                    <a:lnTo>
                      <a:pt x="631508" y="6668"/>
                    </a:lnTo>
                    <a:cubicBezTo>
                      <a:pt x="623888" y="1905"/>
                      <a:pt x="614363" y="0"/>
                      <a:pt x="605790" y="0"/>
                    </a:cubicBezTo>
                    <a:cubicBezTo>
                      <a:pt x="590550" y="0"/>
                      <a:pt x="576263" y="6668"/>
                      <a:pt x="565785" y="18097"/>
                    </a:cubicBezTo>
                    <a:lnTo>
                      <a:pt x="450532" y="157163"/>
                    </a:lnTo>
                    <a:lnTo>
                      <a:pt x="445770" y="156210"/>
                    </a:lnTo>
                    <a:cubicBezTo>
                      <a:pt x="451485" y="146685"/>
                      <a:pt x="455295" y="134303"/>
                      <a:pt x="455295" y="122872"/>
                    </a:cubicBezTo>
                    <a:cubicBezTo>
                      <a:pt x="455295" y="85725"/>
                      <a:pt x="424815" y="55245"/>
                      <a:pt x="387668" y="55245"/>
                    </a:cubicBezTo>
                    <a:lnTo>
                      <a:pt x="260985" y="55245"/>
                    </a:lnTo>
                    <a:cubicBezTo>
                      <a:pt x="243840" y="40005"/>
                      <a:pt x="224790" y="28575"/>
                      <a:pt x="205740" y="21907"/>
                    </a:cubicBezTo>
                    <a:cubicBezTo>
                      <a:pt x="184785" y="14288"/>
                      <a:pt x="164783" y="11430"/>
                      <a:pt x="144780" y="11430"/>
                    </a:cubicBezTo>
                    <a:cubicBezTo>
                      <a:pt x="92392" y="11430"/>
                      <a:pt x="50483" y="31432"/>
                      <a:pt x="37147" y="38100"/>
                    </a:cubicBezTo>
                    <a:lnTo>
                      <a:pt x="32385" y="38100"/>
                    </a:lnTo>
                    <a:lnTo>
                      <a:pt x="32385" y="16193"/>
                    </a:lnTo>
                    <a:cubicBezTo>
                      <a:pt x="32385" y="7620"/>
                      <a:pt x="25718" y="0"/>
                      <a:pt x="16193" y="0"/>
                    </a:cubicBezTo>
                    <a:cubicBezTo>
                      <a:pt x="7620" y="0"/>
                      <a:pt x="0" y="6668"/>
                      <a:pt x="0" y="16193"/>
                    </a:cubicBezTo>
                    <a:lnTo>
                      <a:pt x="0" y="254318"/>
                    </a:lnTo>
                    <a:cubicBezTo>
                      <a:pt x="0" y="262890"/>
                      <a:pt x="6668" y="270510"/>
                      <a:pt x="16193" y="270510"/>
                    </a:cubicBezTo>
                    <a:cubicBezTo>
                      <a:pt x="24765" y="270510"/>
                      <a:pt x="32385" y="263843"/>
                      <a:pt x="32385" y="254318"/>
                    </a:cubicBezTo>
                    <a:lnTo>
                      <a:pt x="32385" y="234315"/>
                    </a:lnTo>
                    <a:lnTo>
                      <a:pt x="95250" y="234315"/>
                    </a:lnTo>
                    <a:lnTo>
                      <a:pt x="272415" y="299085"/>
                    </a:lnTo>
                    <a:cubicBezTo>
                      <a:pt x="284798" y="303847"/>
                      <a:pt x="297180" y="305753"/>
                      <a:pt x="309563" y="305753"/>
                    </a:cubicBezTo>
                    <a:cubicBezTo>
                      <a:pt x="315278" y="305753"/>
                      <a:pt x="321945" y="304800"/>
                      <a:pt x="327660" y="303847"/>
                    </a:cubicBezTo>
                    <a:lnTo>
                      <a:pt x="500063" y="274320"/>
                    </a:lnTo>
                    <a:cubicBezTo>
                      <a:pt x="519113" y="271463"/>
                      <a:pt x="536258" y="259080"/>
                      <a:pt x="546735" y="242888"/>
                    </a:cubicBezTo>
                    <a:lnTo>
                      <a:pt x="648653" y="77153"/>
                    </a:lnTo>
                    <a:cubicBezTo>
                      <a:pt x="653415" y="68580"/>
                      <a:pt x="656273" y="59055"/>
                      <a:pt x="656273" y="50482"/>
                    </a:cubicBezTo>
                    <a:cubicBezTo>
                      <a:pt x="657225" y="33338"/>
                      <a:pt x="647700" y="16193"/>
                      <a:pt x="631508" y="6668"/>
                    </a:cubicBezTo>
                    <a:close/>
                    <a:moveTo>
                      <a:pt x="622935" y="61913"/>
                    </a:moveTo>
                    <a:lnTo>
                      <a:pt x="520065" y="226695"/>
                    </a:lnTo>
                    <a:cubicBezTo>
                      <a:pt x="514350" y="235268"/>
                      <a:pt x="505778" y="241935"/>
                      <a:pt x="495300" y="243840"/>
                    </a:cubicBezTo>
                    <a:lnTo>
                      <a:pt x="322898" y="273368"/>
                    </a:lnTo>
                    <a:cubicBezTo>
                      <a:pt x="319088" y="274320"/>
                      <a:pt x="314325" y="274320"/>
                      <a:pt x="310515" y="274320"/>
                    </a:cubicBezTo>
                    <a:cubicBezTo>
                      <a:pt x="301943" y="274320"/>
                      <a:pt x="292418" y="272415"/>
                      <a:pt x="283845" y="269558"/>
                    </a:cubicBezTo>
                    <a:lnTo>
                      <a:pt x="104775" y="203835"/>
                    </a:lnTo>
                    <a:cubicBezTo>
                      <a:pt x="102870" y="202883"/>
                      <a:pt x="100965" y="202883"/>
                      <a:pt x="99060" y="202883"/>
                    </a:cubicBezTo>
                    <a:lnTo>
                      <a:pt x="33338" y="202883"/>
                    </a:lnTo>
                    <a:lnTo>
                      <a:pt x="33338" y="69532"/>
                    </a:lnTo>
                    <a:lnTo>
                      <a:pt x="41910" y="69532"/>
                    </a:lnTo>
                    <a:cubicBezTo>
                      <a:pt x="44768" y="69532"/>
                      <a:pt x="47625" y="68580"/>
                      <a:pt x="49530" y="67628"/>
                    </a:cubicBezTo>
                    <a:lnTo>
                      <a:pt x="49530" y="67628"/>
                    </a:lnTo>
                    <a:cubicBezTo>
                      <a:pt x="51435" y="66675"/>
                      <a:pt x="94298" y="42863"/>
                      <a:pt x="144780" y="42863"/>
                    </a:cubicBezTo>
                    <a:cubicBezTo>
                      <a:pt x="160973" y="42863"/>
                      <a:pt x="178117" y="44768"/>
                      <a:pt x="194310" y="51435"/>
                    </a:cubicBezTo>
                    <a:cubicBezTo>
                      <a:pt x="210503" y="57150"/>
                      <a:pt x="227648" y="67628"/>
                      <a:pt x="242888" y="82868"/>
                    </a:cubicBezTo>
                    <a:cubicBezTo>
                      <a:pt x="245745" y="85725"/>
                      <a:pt x="249555" y="87630"/>
                      <a:pt x="254317" y="87630"/>
                    </a:cubicBezTo>
                    <a:lnTo>
                      <a:pt x="386715" y="87630"/>
                    </a:lnTo>
                    <a:cubicBezTo>
                      <a:pt x="406718" y="87630"/>
                      <a:pt x="421957" y="103822"/>
                      <a:pt x="421957" y="122872"/>
                    </a:cubicBezTo>
                    <a:cubicBezTo>
                      <a:pt x="421957" y="142875"/>
                      <a:pt x="405765" y="158115"/>
                      <a:pt x="386715" y="158115"/>
                    </a:cubicBezTo>
                    <a:lnTo>
                      <a:pt x="253365" y="158115"/>
                    </a:lnTo>
                    <a:cubicBezTo>
                      <a:pt x="244792" y="158115"/>
                      <a:pt x="237173" y="164783"/>
                      <a:pt x="237173" y="174308"/>
                    </a:cubicBezTo>
                    <a:cubicBezTo>
                      <a:pt x="237173" y="182880"/>
                      <a:pt x="243840" y="190500"/>
                      <a:pt x="253365" y="190500"/>
                    </a:cubicBezTo>
                    <a:lnTo>
                      <a:pt x="386715" y="190500"/>
                    </a:lnTo>
                    <a:cubicBezTo>
                      <a:pt x="396240" y="190500"/>
                      <a:pt x="405765" y="188595"/>
                      <a:pt x="414338" y="184785"/>
                    </a:cubicBezTo>
                    <a:lnTo>
                      <a:pt x="453390" y="190500"/>
                    </a:lnTo>
                    <a:cubicBezTo>
                      <a:pt x="459105" y="191453"/>
                      <a:pt x="464820" y="189547"/>
                      <a:pt x="467678" y="184785"/>
                    </a:cubicBezTo>
                    <a:lnTo>
                      <a:pt x="589598" y="39053"/>
                    </a:lnTo>
                    <a:cubicBezTo>
                      <a:pt x="593408" y="34290"/>
                      <a:pt x="599123" y="32385"/>
                      <a:pt x="604838" y="32385"/>
                    </a:cubicBezTo>
                    <a:cubicBezTo>
                      <a:pt x="607695" y="32385"/>
                      <a:pt x="611505" y="33338"/>
                      <a:pt x="614363" y="35243"/>
                    </a:cubicBezTo>
                    <a:lnTo>
                      <a:pt x="614363" y="35243"/>
                    </a:lnTo>
                    <a:cubicBezTo>
                      <a:pt x="621030" y="39053"/>
                      <a:pt x="623888" y="45720"/>
                      <a:pt x="623888" y="52388"/>
                    </a:cubicBezTo>
                    <a:cubicBezTo>
                      <a:pt x="625793" y="54293"/>
                      <a:pt x="624840" y="58103"/>
                      <a:pt x="622935" y="6191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sp>
        <p:nvSpPr>
          <p:cNvPr id="162" name="TextBox 161">
            <a:extLst>
              <a:ext uri="{FF2B5EF4-FFF2-40B4-BE49-F238E27FC236}">
                <a16:creationId xmlns:a16="http://schemas.microsoft.com/office/drawing/2014/main" id="{D726FDD1-A16D-FF64-A6DF-18E08909FED1}"/>
              </a:ext>
            </a:extLst>
          </p:cNvPr>
          <p:cNvSpPr txBox="1"/>
          <p:nvPr/>
        </p:nvSpPr>
        <p:spPr>
          <a:xfrm>
            <a:off x="290378" y="3170251"/>
            <a:ext cx="2111283" cy="338554"/>
          </a:xfrm>
          <a:prstGeom prst="rect">
            <a:avLst/>
          </a:prstGeom>
          <a:noFill/>
        </p:spPr>
        <p:txBody>
          <a:bodyPr wrap="square" lIns="0" tIns="0" rIns="0" bIns="0" rtlCol="0">
            <a:spAutoFit/>
          </a:bodyPr>
          <a:lstStyle/>
          <a:p>
            <a:pPr algn="r" rtl="0"/>
            <a:r>
              <a:rPr lang="ja-jp" sz="1100" dirty="0">
                <a:solidFill>
                  <a:schemeClr val="bg1"/>
                </a:solidFill>
                <a:ea typeface="Meiryo" panose="020B0604030504040204" pitchFamily="34" charset="-128"/>
              </a:rPr>
              <a:t>イノベーションと</a:t>
            </a:r>
            <a:endParaRPr lang="en-US" altLang="ja-JP" sz="1100" dirty="0">
              <a:solidFill>
                <a:schemeClr val="bg1"/>
              </a:solidFill>
              <a:ea typeface="Meiryo" panose="020B0604030504040204" pitchFamily="34" charset="-128"/>
            </a:endParaRPr>
          </a:p>
          <a:p>
            <a:pPr algn="r" rtl="0"/>
            <a:r>
              <a:rPr lang="ja-jp" sz="1100" dirty="0">
                <a:solidFill>
                  <a:schemeClr val="bg1"/>
                </a:solidFill>
                <a:ea typeface="Meiryo" panose="020B0604030504040204" pitchFamily="34" charset="-128"/>
              </a:rPr>
              <a:t>テクノロジーの進歩を促進</a:t>
            </a:r>
          </a:p>
        </p:txBody>
      </p:sp>
      <p:sp>
        <p:nvSpPr>
          <p:cNvPr id="166" name="TextBox 165">
            <a:extLst>
              <a:ext uri="{FF2B5EF4-FFF2-40B4-BE49-F238E27FC236}">
                <a16:creationId xmlns:a16="http://schemas.microsoft.com/office/drawing/2014/main" id="{24C6D4EF-F212-53DB-B9AE-7247C04EC3F4}"/>
              </a:ext>
            </a:extLst>
          </p:cNvPr>
          <p:cNvSpPr txBox="1"/>
          <p:nvPr/>
        </p:nvSpPr>
        <p:spPr>
          <a:xfrm>
            <a:off x="6702200" y="3254890"/>
            <a:ext cx="1895475" cy="169277"/>
          </a:xfrm>
          <a:prstGeom prst="rect">
            <a:avLst/>
          </a:prstGeom>
          <a:noFill/>
        </p:spPr>
        <p:txBody>
          <a:bodyPr wrap="square" lIns="0" tIns="0" rIns="0" bIns="0" rtlCol="0">
            <a:spAutoFit/>
          </a:bodyPr>
          <a:lstStyle/>
          <a:p>
            <a:pPr rtl="0"/>
            <a:r>
              <a:rPr lang="ja-jp" sz="1100">
                <a:solidFill>
                  <a:schemeClr val="bg1"/>
                </a:solidFill>
                <a:ea typeface="Meiryo" panose="020B0604030504040204" pitchFamily="34" charset="-128"/>
              </a:rPr>
              <a:t>雇用を創出</a:t>
            </a:r>
          </a:p>
        </p:txBody>
      </p:sp>
      <p:grpSp>
        <p:nvGrpSpPr>
          <p:cNvPr id="202" name="Group 201">
            <a:extLst>
              <a:ext uri="{FF2B5EF4-FFF2-40B4-BE49-F238E27FC236}">
                <a16:creationId xmlns:a16="http://schemas.microsoft.com/office/drawing/2014/main" id="{14BCDA1C-5A25-AA66-F54B-E51DFEB2ED73}"/>
              </a:ext>
            </a:extLst>
          </p:cNvPr>
          <p:cNvGrpSpPr/>
          <p:nvPr/>
        </p:nvGrpSpPr>
        <p:grpSpPr>
          <a:xfrm>
            <a:off x="2640091" y="2993532"/>
            <a:ext cx="691992" cy="691992"/>
            <a:chOff x="2448117" y="3085050"/>
            <a:chExt cx="519748" cy="519748"/>
          </a:xfrm>
        </p:grpSpPr>
        <p:sp>
          <p:nvSpPr>
            <p:cNvPr id="41" name="Oval 40">
              <a:extLst>
                <a:ext uri="{FF2B5EF4-FFF2-40B4-BE49-F238E27FC236}">
                  <a16:creationId xmlns:a16="http://schemas.microsoft.com/office/drawing/2014/main" id="{71535298-188F-9BF1-5A1B-4F07297544BA}"/>
                </a:ext>
              </a:extLst>
            </p:cNvPr>
            <p:cNvSpPr/>
            <p:nvPr/>
          </p:nvSpPr>
          <p:spPr>
            <a:xfrm>
              <a:off x="2448117" y="308505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grpSp>
          <p:nvGrpSpPr>
            <p:cNvPr id="198" name="Graphic 59">
              <a:extLst>
                <a:ext uri="{FF2B5EF4-FFF2-40B4-BE49-F238E27FC236}">
                  <a16:creationId xmlns:a16="http://schemas.microsoft.com/office/drawing/2014/main" id="{BF211F31-2C16-F6BD-5596-34D670655549}"/>
                </a:ext>
              </a:extLst>
            </p:cNvPr>
            <p:cNvGrpSpPr>
              <a:grpSpLocks noChangeAspect="1"/>
            </p:cNvGrpSpPr>
            <p:nvPr/>
          </p:nvGrpSpPr>
          <p:grpSpPr>
            <a:xfrm>
              <a:off x="2591042" y="3207764"/>
              <a:ext cx="233899" cy="274320"/>
              <a:chOff x="8033636" y="2732380"/>
              <a:chExt cx="661313" cy="775597"/>
            </a:xfrm>
            <a:solidFill>
              <a:schemeClr val="tx1"/>
            </a:solidFill>
          </p:grpSpPr>
          <p:sp>
            <p:nvSpPr>
              <p:cNvPr id="199" name="Freeform 88">
                <a:extLst>
                  <a:ext uri="{FF2B5EF4-FFF2-40B4-BE49-F238E27FC236}">
                    <a16:creationId xmlns:a16="http://schemas.microsoft.com/office/drawing/2014/main" id="{0A523815-A7C4-D86D-FF04-076B235B9AE7}"/>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0" name="Freeform 98">
                <a:extLst>
                  <a:ext uri="{FF2B5EF4-FFF2-40B4-BE49-F238E27FC236}">
                    <a16:creationId xmlns:a16="http://schemas.microsoft.com/office/drawing/2014/main" id="{ECC59A9E-FD5D-C2BE-7EED-7C510DE0166F}"/>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201" name="Freeform 99">
                <a:extLst>
                  <a:ext uri="{FF2B5EF4-FFF2-40B4-BE49-F238E27FC236}">
                    <a16:creationId xmlns:a16="http://schemas.microsoft.com/office/drawing/2014/main" id="{C6314CA2-DC3F-4A8B-6F4A-045F15E8BA7E}"/>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grpSp>
        <p:nvGrpSpPr>
          <p:cNvPr id="230" name="Group 229">
            <a:extLst>
              <a:ext uri="{FF2B5EF4-FFF2-40B4-BE49-F238E27FC236}">
                <a16:creationId xmlns:a16="http://schemas.microsoft.com/office/drawing/2014/main" id="{5C6BEEB8-4177-881F-F876-4CDD80F8E41A}"/>
              </a:ext>
            </a:extLst>
          </p:cNvPr>
          <p:cNvGrpSpPr/>
          <p:nvPr/>
        </p:nvGrpSpPr>
        <p:grpSpPr>
          <a:xfrm>
            <a:off x="5811917" y="2993532"/>
            <a:ext cx="691992" cy="691992"/>
            <a:chOff x="6157913" y="3085050"/>
            <a:chExt cx="519748" cy="519748"/>
          </a:xfrm>
        </p:grpSpPr>
        <p:sp>
          <p:nvSpPr>
            <p:cNvPr id="90" name="Oval 89">
              <a:extLst>
                <a:ext uri="{FF2B5EF4-FFF2-40B4-BE49-F238E27FC236}">
                  <a16:creationId xmlns:a16="http://schemas.microsoft.com/office/drawing/2014/main" id="{93B65E8F-4938-2727-C9C3-8E5950CE159B}"/>
                </a:ext>
              </a:extLst>
            </p:cNvPr>
            <p:cNvSpPr/>
            <p:nvPr/>
          </p:nvSpPr>
          <p:spPr>
            <a:xfrm>
              <a:off x="6157913" y="3085050"/>
              <a:ext cx="519748" cy="519748"/>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bg1"/>
                </a:solidFill>
                <a:latin typeface="Artifakt ElementOfc" panose="020B0504010101010104" pitchFamily="34" charset="0"/>
                <a:ea typeface="Meiryo" panose="020B0604030504040204" pitchFamily="34" charset="-128"/>
              </a:endParaRPr>
            </a:p>
          </p:txBody>
        </p:sp>
        <p:sp>
          <p:nvSpPr>
            <p:cNvPr id="229" name="Freeform 269">
              <a:extLst>
                <a:ext uri="{FF2B5EF4-FFF2-40B4-BE49-F238E27FC236}">
                  <a16:creationId xmlns:a16="http://schemas.microsoft.com/office/drawing/2014/main" id="{D21A48A6-E6DE-233E-F649-78E88CACD6CA}"/>
                </a:ext>
              </a:extLst>
            </p:cNvPr>
            <p:cNvSpPr>
              <a:spLocks noChangeAspect="1" noEditPoints="1"/>
            </p:cNvSpPr>
            <p:nvPr/>
          </p:nvSpPr>
          <p:spPr bwMode="auto">
            <a:xfrm>
              <a:off x="6302735" y="3207764"/>
              <a:ext cx="230105" cy="274320"/>
            </a:xfrm>
            <a:custGeom>
              <a:avLst/>
              <a:gdLst>
                <a:gd name="T0" fmla="*/ 2382 w 2640"/>
                <a:gd name="T1" fmla="*/ 2298 h 3154"/>
                <a:gd name="T2" fmla="*/ 1697 w 2640"/>
                <a:gd name="T3" fmla="*/ 2004 h 3154"/>
                <a:gd name="T4" fmla="*/ 2100 w 2640"/>
                <a:gd name="T5" fmla="*/ 878 h 3154"/>
                <a:gd name="T6" fmla="*/ 1311 w 2640"/>
                <a:gd name="T7" fmla="*/ 0 h 3154"/>
                <a:gd name="T8" fmla="*/ 521 w 2640"/>
                <a:gd name="T9" fmla="*/ 878 h 3154"/>
                <a:gd name="T10" fmla="*/ 924 w 2640"/>
                <a:gd name="T11" fmla="*/ 2000 h 3154"/>
                <a:gd name="T12" fmla="*/ 258 w 2640"/>
                <a:gd name="T13" fmla="*/ 2298 h 3154"/>
                <a:gd name="T14" fmla="*/ 0 w 2640"/>
                <a:gd name="T15" fmla="*/ 2688 h 3154"/>
                <a:gd name="T16" fmla="*/ 2583 w 2640"/>
                <a:gd name="T17" fmla="*/ 3154 h 3154"/>
                <a:gd name="T18" fmla="*/ 2607 w 2640"/>
                <a:gd name="T19" fmla="*/ 2523 h 3154"/>
                <a:gd name="T20" fmla="*/ 1448 w 2640"/>
                <a:gd name="T21" fmla="*/ 3040 h 3154"/>
                <a:gd name="T22" fmla="*/ 1383 w 2640"/>
                <a:gd name="T23" fmla="*/ 2794 h 3154"/>
                <a:gd name="T24" fmla="*/ 1301 w 2640"/>
                <a:gd name="T25" fmla="*/ 2660 h 3154"/>
                <a:gd name="T26" fmla="*/ 1383 w 2640"/>
                <a:gd name="T27" fmla="*/ 2794 h 3154"/>
                <a:gd name="T28" fmla="*/ 1926 w 2640"/>
                <a:gd name="T29" fmla="*/ 521 h 3154"/>
                <a:gd name="T30" fmla="*/ 659 w 2640"/>
                <a:gd name="T31" fmla="*/ 936 h 3154"/>
                <a:gd name="T32" fmla="*/ 1137 w 2640"/>
                <a:gd name="T33" fmla="*/ 935 h 3154"/>
                <a:gd name="T34" fmla="*/ 1062 w 2640"/>
                <a:gd name="T35" fmla="*/ 1296 h 3154"/>
                <a:gd name="T36" fmla="*/ 648 w 2640"/>
                <a:gd name="T37" fmla="*/ 977 h 3154"/>
                <a:gd name="T38" fmla="*/ 1100 w 2640"/>
                <a:gd name="T39" fmla="*/ 820 h 3154"/>
                <a:gd name="T40" fmla="*/ 1812 w 2640"/>
                <a:gd name="T41" fmla="*/ 467 h 3154"/>
                <a:gd name="T42" fmla="*/ 1393 w 2640"/>
                <a:gd name="T43" fmla="*/ 873 h 3154"/>
                <a:gd name="T44" fmla="*/ 1307 w 2640"/>
                <a:gd name="T45" fmla="*/ 1015 h 3154"/>
                <a:gd name="T46" fmla="*/ 1211 w 2640"/>
                <a:gd name="T47" fmla="*/ 870 h 3154"/>
                <a:gd name="T48" fmla="*/ 1506 w 2640"/>
                <a:gd name="T49" fmla="*/ 918 h 3154"/>
                <a:gd name="T50" fmla="*/ 1959 w 2640"/>
                <a:gd name="T51" fmla="*/ 974 h 3154"/>
                <a:gd name="T52" fmla="*/ 1560 w 2640"/>
                <a:gd name="T53" fmla="*/ 1296 h 3154"/>
                <a:gd name="T54" fmla="*/ 903 w 2640"/>
                <a:gd name="T55" fmla="*/ 247 h 3154"/>
                <a:gd name="T56" fmla="*/ 1828 w 2640"/>
                <a:gd name="T57" fmla="*/ 353 h 3154"/>
                <a:gd name="T58" fmla="*/ 690 w 2640"/>
                <a:gd name="T59" fmla="*/ 532 h 3154"/>
                <a:gd name="T60" fmla="*/ 663 w 2640"/>
                <a:gd name="T61" fmla="*/ 616 h 3154"/>
                <a:gd name="T62" fmla="*/ 662 w 2640"/>
                <a:gd name="T63" fmla="*/ 1447 h 3154"/>
                <a:gd name="T64" fmla="*/ 1062 w 2640"/>
                <a:gd name="T65" fmla="*/ 1394 h 3154"/>
                <a:gd name="T66" fmla="*/ 1221 w 2640"/>
                <a:gd name="T67" fmla="*/ 1172 h 3154"/>
                <a:gd name="T68" fmla="*/ 1307 w 2640"/>
                <a:gd name="T69" fmla="*/ 1113 h 3154"/>
                <a:gd name="T70" fmla="*/ 1415 w 2640"/>
                <a:gd name="T71" fmla="*/ 1275 h 3154"/>
                <a:gd name="T72" fmla="*/ 1969 w 2640"/>
                <a:gd name="T73" fmla="*/ 1358 h 3154"/>
                <a:gd name="T74" fmla="*/ 1858 w 2640"/>
                <a:gd name="T75" fmla="*/ 1702 h 3154"/>
                <a:gd name="T76" fmla="*/ 1151 w 2640"/>
                <a:gd name="T77" fmla="*/ 2019 h 3154"/>
                <a:gd name="T78" fmla="*/ 1308 w 2640"/>
                <a:gd name="T79" fmla="*/ 2155 h 3154"/>
                <a:gd name="T80" fmla="*/ 1583 w 2640"/>
                <a:gd name="T81" fmla="*/ 2086 h 3154"/>
                <a:gd name="T82" fmla="*/ 1301 w 2640"/>
                <a:gd name="T83" fmla="*/ 2545 h 3154"/>
                <a:gd name="T84" fmla="*/ 1096 w 2640"/>
                <a:gd name="T85" fmla="*/ 2119 h 3154"/>
                <a:gd name="T86" fmla="*/ 423 w 2640"/>
                <a:gd name="T87" fmla="*/ 2379 h 3154"/>
                <a:gd name="T88" fmla="*/ 1137 w 2640"/>
                <a:gd name="T89" fmla="*/ 2849 h 3154"/>
                <a:gd name="T90" fmla="*/ 114 w 2640"/>
                <a:gd name="T91" fmla="*/ 2688 h 3154"/>
                <a:gd name="T92" fmla="*/ 1484 w 2640"/>
                <a:gd name="T93" fmla="*/ 2849 h 3154"/>
                <a:gd name="T94" fmla="*/ 2217 w 2640"/>
                <a:gd name="T95" fmla="*/ 2379 h 3154"/>
                <a:gd name="T96" fmla="*/ 2526 w 2640"/>
                <a:gd name="T97" fmla="*/ 3040 h 3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0" h="3154">
                  <a:moveTo>
                    <a:pt x="2607" y="2523"/>
                  </a:moveTo>
                  <a:cubicBezTo>
                    <a:pt x="2585" y="2473"/>
                    <a:pt x="2555" y="2427"/>
                    <a:pt x="2516" y="2389"/>
                  </a:cubicBezTo>
                  <a:cubicBezTo>
                    <a:pt x="2477" y="2350"/>
                    <a:pt x="2432" y="2319"/>
                    <a:pt x="2382" y="2298"/>
                  </a:cubicBezTo>
                  <a:cubicBezTo>
                    <a:pt x="2329" y="2276"/>
                    <a:pt x="2274" y="2265"/>
                    <a:pt x="2217" y="2265"/>
                  </a:cubicBezTo>
                  <a:cubicBezTo>
                    <a:pt x="1697" y="2265"/>
                    <a:pt x="1697" y="2265"/>
                    <a:pt x="1697" y="2265"/>
                  </a:cubicBezTo>
                  <a:cubicBezTo>
                    <a:pt x="1697" y="2004"/>
                    <a:pt x="1697" y="2004"/>
                    <a:pt x="1697" y="2004"/>
                  </a:cubicBezTo>
                  <a:cubicBezTo>
                    <a:pt x="1787" y="1932"/>
                    <a:pt x="1873" y="1850"/>
                    <a:pt x="1940" y="1782"/>
                  </a:cubicBezTo>
                  <a:cubicBezTo>
                    <a:pt x="2029" y="1691"/>
                    <a:pt x="2080" y="1570"/>
                    <a:pt x="2085" y="1442"/>
                  </a:cubicBezTo>
                  <a:cubicBezTo>
                    <a:pt x="2092" y="1250"/>
                    <a:pt x="2100" y="997"/>
                    <a:pt x="2100" y="878"/>
                  </a:cubicBezTo>
                  <a:cubicBezTo>
                    <a:pt x="2100" y="789"/>
                    <a:pt x="2088" y="656"/>
                    <a:pt x="2065" y="573"/>
                  </a:cubicBezTo>
                  <a:cubicBezTo>
                    <a:pt x="2016" y="399"/>
                    <a:pt x="1919" y="253"/>
                    <a:pt x="1783" y="152"/>
                  </a:cubicBezTo>
                  <a:cubicBezTo>
                    <a:pt x="1650" y="53"/>
                    <a:pt x="1486" y="0"/>
                    <a:pt x="1311" y="0"/>
                  </a:cubicBezTo>
                  <a:cubicBezTo>
                    <a:pt x="1133" y="0"/>
                    <a:pt x="968" y="54"/>
                    <a:pt x="833" y="156"/>
                  </a:cubicBezTo>
                  <a:cubicBezTo>
                    <a:pt x="696" y="260"/>
                    <a:pt x="599" y="409"/>
                    <a:pt x="553" y="587"/>
                  </a:cubicBezTo>
                  <a:cubicBezTo>
                    <a:pt x="532" y="665"/>
                    <a:pt x="521" y="793"/>
                    <a:pt x="521" y="878"/>
                  </a:cubicBezTo>
                  <a:cubicBezTo>
                    <a:pt x="521" y="999"/>
                    <a:pt x="536" y="1258"/>
                    <a:pt x="548" y="1454"/>
                  </a:cubicBezTo>
                  <a:cubicBezTo>
                    <a:pt x="555" y="1574"/>
                    <a:pt x="604" y="1688"/>
                    <a:pt x="686" y="1775"/>
                  </a:cubicBezTo>
                  <a:cubicBezTo>
                    <a:pt x="751" y="1844"/>
                    <a:pt x="835" y="1927"/>
                    <a:pt x="924" y="2000"/>
                  </a:cubicBezTo>
                  <a:cubicBezTo>
                    <a:pt x="924" y="2265"/>
                    <a:pt x="924" y="2265"/>
                    <a:pt x="924" y="2265"/>
                  </a:cubicBezTo>
                  <a:cubicBezTo>
                    <a:pt x="423" y="2265"/>
                    <a:pt x="423" y="2265"/>
                    <a:pt x="423" y="2265"/>
                  </a:cubicBezTo>
                  <a:cubicBezTo>
                    <a:pt x="366" y="2265"/>
                    <a:pt x="311" y="2276"/>
                    <a:pt x="258" y="2298"/>
                  </a:cubicBezTo>
                  <a:cubicBezTo>
                    <a:pt x="208" y="2319"/>
                    <a:pt x="163" y="2350"/>
                    <a:pt x="124" y="2389"/>
                  </a:cubicBezTo>
                  <a:cubicBezTo>
                    <a:pt x="85" y="2427"/>
                    <a:pt x="55" y="2473"/>
                    <a:pt x="33" y="2523"/>
                  </a:cubicBezTo>
                  <a:cubicBezTo>
                    <a:pt x="11" y="2575"/>
                    <a:pt x="0" y="2631"/>
                    <a:pt x="0" y="2688"/>
                  </a:cubicBezTo>
                  <a:cubicBezTo>
                    <a:pt x="0" y="3097"/>
                    <a:pt x="0" y="3097"/>
                    <a:pt x="0" y="3097"/>
                  </a:cubicBezTo>
                  <a:cubicBezTo>
                    <a:pt x="0" y="3128"/>
                    <a:pt x="26" y="3154"/>
                    <a:pt x="57" y="3154"/>
                  </a:cubicBezTo>
                  <a:cubicBezTo>
                    <a:pt x="2583" y="3154"/>
                    <a:pt x="2583" y="3154"/>
                    <a:pt x="2583" y="3154"/>
                  </a:cubicBezTo>
                  <a:cubicBezTo>
                    <a:pt x="2614" y="3154"/>
                    <a:pt x="2640" y="3128"/>
                    <a:pt x="2640" y="3097"/>
                  </a:cubicBezTo>
                  <a:cubicBezTo>
                    <a:pt x="2640" y="2688"/>
                    <a:pt x="2640" y="2688"/>
                    <a:pt x="2640" y="2688"/>
                  </a:cubicBezTo>
                  <a:cubicBezTo>
                    <a:pt x="2640" y="2631"/>
                    <a:pt x="2629" y="2575"/>
                    <a:pt x="2607" y="2523"/>
                  </a:cubicBezTo>
                  <a:close/>
                  <a:moveTo>
                    <a:pt x="1236" y="2908"/>
                  </a:moveTo>
                  <a:cubicBezTo>
                    <a:pt x="1386" y="2908"/>
                    <a:pt x="1386" y="2908"/>
                    <a:pt x="1386" y="2908"/>
                  </a:cubicBezTo>
                  <a:cubicBezTo>
                    <a:pt x="1448" y="3040"/>
                    <a:pt x="1448" y="3040"/>
                    <a:pt x="1448" y="3040"/>
                  </a:cubicBezTo>
                  <a:cubicBezTo>
                    <a:pt x="1173" y="3040"/>
                    <a:pt x="1173" y="3040"/>
                    <a:pt x="1173" y="3040"/>
                  </a:cubicBezTo>
                  <a:lnTo>
                    <a:pt x="1236" y="2908"/>
                  </a:lnTo>
                  <a:close/>
                  <a:moveTo>
                    <a:pt x="1383" y="2794"/>
                  </a:moveTo>
                  <a:cubicBezTo>
                    <a:pt x="1238" y="2794"/>
                    <a:pt x="1238" y="2794"/>
                    <a:pt x="1238" y="2794"/>
                  </a:cubicBezTo>
                  <a:cubicBezTo>
                    <a:pt x="1178" y="2640"/>
                    <a:pt x="1178" y="2640"/>
                    <a:pt x="1178" y="2640"/>
                  </a:cubicBezTo>
                  <a:cubicBezTo>
                    <a:pt x="1217" y="2653"/>
                    <a:pt x="1259" y="2660"/>
                    <a:pt x="1301" y="2660"/>
                  </a:cubicBezTo>
                  <a:cubicBezTo>
                    <a:pt x="1320" y="2660"/>
                    <a:pt x="1320" y="2660"/>
                    <a:pt x="1320" y="2660"/>
                  </a:cubicBezTo>
                  <a:cubicBezTo>
                    <a:pt x="1362" y="2660"/>
                    <a:pt x="1404" y="2653"/>
                    <a:pt x="1443" y="2640"/>
                  </a:cubicBezTo>
                  <a:lnTo>
                    <a:pt x="1383" y="2794"/>
                  </a:lnTo>
                  <a:close/>
                  <a:moveTo>
                    <a:pt x="1985" y="840"/>
                  </a:moveTo>
                  <a:cubicBezTo>
                    <a:pt x="1967" y="830"/>
                    <a:pt x="1947" y="823"/>
                    <a:pt x="1926" y="821"/>
                  </a:cubicBezTo>
                  <a:cubicBezTo>
                    <a:pt x="1926" y="521"/>
                    <a:pt x="1926" y="521"/>
                    <a:pt x="1926" y="521"/>
                  </a:cubicBezTo>
                  <a:cubicBezTo>
                    <a:pt x="1937" y="547"/>
                    <a:pt x="1947" y="575"/>
                    <a:pt x="1955" y="604"/>
                  </a:cubicBezTo>
                  <a:cubicBezTo>
                    <a:pt x="1972" y="665"/>
                    <a:pt x="1982" y="763"/>
                    <a:pt x="1985" y="840"/>
                  </a:cubicBezTo>
                  <a:close/>
                  <a:moveTo>
                    <a:pt x="659" y="936"/>
                  </a:moveTo>
                  <a:cubicBezTo>
                    <a:pt x="664" y="929"/>
                    <a:pt x="676" y="918"/>
                    <a:pt x="696" y="918"/>
                  </a:cubicBezTo>
                  <a:cubicBezTo>
                    <a:pt x="1100" y="918"/>
                    <a:pt x="1100" y="918"/>
                    <a:pt x="1100" y="918"/>
                  </a:cubicBezTo>
                  <a:cubicBezTo>
                    <a:pt x="1115" y="918"/>
                    <a:pt x="1128" y="924"/>
                    <a:pt x="1137" y="935"/>
                  </a:cubicBezTo>
                  <a:cubicBezTo>
                    <a:pt x="1147" y="946"/>
                    <a:pt x="1151" y="960"/>
                    <a:pt x="1149" y="974"/>
                  </a:cubicBezTo>
                  <a:cubicBezTo>
                    <a:pt x="1111" y="1253"/>
                    <a:pt x="1111" y="1253"/>
                    <a:pt x="1111" y="1253"/>
                  </a:cubicBezTo>
                  <a:cubicBezTo>
                    <a:pt x="1108" y="1278"/>
                    <a:pt x="1087" y="1296"/>
                    <a:pt x="1062" y="1296"/>
                  </a:cubicBezTo>
                  <a:cubicBezTo>
                    <a:pt x="750" y="1296"/>
                    <a:pt x="750" y="1296"/>
                    <a:pt x="750" y="1296"/>
                  </a:cubicBezTo>
                  <a:cubicBezTo>
                    <a:pt x="726" y="1296"/>
                    <a:pt x="706" y="1279"/>
                    <a:pt x="702" y="1256"/>
                  </a:cubicBezTo>
                  <a:cubicBezTo>
                    <a:pt x="648" y="977"/>
                    <a:pt x="648" y="977"/>
                    <a:pt x="648" y="977"/>
                  </a:cubicBezTo>
                  <a:cubicBezTo>
                    <a:pt x="644" y="957"/>
                    <a:pt x="653" y="943"/>
                    <a:pt x="659" y="936"/>
                  </a:cubicBezTo>
                  <a:close/>
                  <a:moveTo>
                    <a:pt x="1211" y="870"/>
                  </a:moveTo>
                  <a:cubicBezTo>
                    <a:pt x="1183" y="838"/>
                    <a:pt x="1143" y="820"/>
                    <a:pt x="1100" y="820"/>
                  </a:cubicBezTo>
                  <a:cubicBezTo>
                    <a:pt x="805" y="820"/>
                    <a:pt x="805" y="820"/>
                    <a:pt x="805" y="820"/>
                  </a:cubicBezTo>
                  <a:cubicBezTo>
                    <a:pt x="805" y="467"/>
                    <a:pt x="805" y="467"/>
                    <a:pt x="805" y="467"/>
                  </a:cubicBezTo>
                  <a:cubicBezTo>
                    <a:pt x="1812" y="467"/>
                    <a:pt x="1812" y="467"/>
                    <a:pt x="1812" y="467"/>
                  </a:cubicBezTo>
                  <a:cubicBezTo>
                    <a:pt x="1812" y="820"/>
                    <a:pt x="1812" y="820"/>
                    <a:pt x="1812" y="820"/>
                  </a:cubicBezTo>
                  <a:cubicBezTo>
                    <a:pt x="1506" y="820"/>
                    <a:pt x="1506" y="820"/>
                    <a:pt x="1506" y="820"/>
                  </a:cubicBezTo>
                  <a:cubicBezTo>
                    <a:pt x="1462" y="820"/>
                    <a:pt x="1421" y="839"/>
                    <a:pt x="1393" y="873"/>
                  </a:cubicBezTo>
                  <a:cubicBezTo>
                    <a:pt x="1365" y="907"/>
                    <a:pt x="1354" y="952"/>
                    <a:pt x="1362" y="995"/>
                  </a:cubicBezTo>
                  <a:cubicBezTo>
                    <a:pt x="1368" y="1026"/>
                    <a:pt x="1368" y="1026"/>
                    <a:pt x="1368" y="1026"/>
                  </a:cubicBezTo>
                  <a:cubicBezTo>
                    <a:pt x="1348" y="1019"/>
                    <a:pt x="1328" y="1015"/>
                    <a:pt x="1307" y="1015"/>
                  </a:cubicBezTo>
                  <a:cubicBezTo>
                    <a:pt x="1284" y="1015"/>
                    <a:pt x="1262" y="1020"/>
                    <a:pt x="1241" y="1029"/>
                  </a:cubicBezTo>
                  <a:cubicBezTo>
                    <a:pt x="1246" y="987"/>
                    <a:pt x="1246" y="987"/>
                    <a:pt x="1246" y="987"/>
                  </a:cubicBezTo>
                  <a:cubicBezTo>
                    <a:pt x="1252" y="945"/>
                    <a:pt x="1239" y="902"/>
                    <a:pt x="1211" y="870"/>
                  </a:cubicBezTo>
                  <a:close/>
                  <a:moveTo>
                    <a:pt x="1458" y="977"/>
                  </a:moveTo>
                  <a:cubicBezTo>
                    <a:pt x="1454" y="957"/>
                    <a:pt x="1463" y="943"/>
                    <a:pt x="1469" y="936"/>
                  </a:cubicBezTo>
                  <a:cubicBezTo>
                    <a:pt x="1474" y="929"/>
                    <a:pt x="1486" y="918"/>
                    <a:pt x="1506" y="918"/>
                  </a:cubicBezTo>
                  <a:cubicBezTo>
                    <a:pt x="1910" y="918"/>
                    <a:pt x="1910" y="918"/>
                    <a:pt x="1910" y="918"/>
                  </a:cubicBezTo>
                  <a:cubicBezTo>
                    <a:pt x="1925" y="918"/>
                    <a:pt x="1938" y="924"/>
                    <a:pt x="1947" y="935"/>
                  </a:cubicBezTo>
                  <a:cubicBezTo>
                    <a:pt x="1957" y="946"/>
                    <a:pt x="1961" y="960"/>
                    <a:pt x="1959" y="974"/>
                  </a:cubicBezTo>
                  <a:cubicBezTo>
                    <a:pt x="1921" y="1253"/>
                    <a:pt x="1921" y="1253"/>
                    <a:pt x="1921" y="1253"/>
                  </a:cubicBezTo>
                  <a:cubicBezTo>
                    <a:pt x="1918" y="1278"/>
                    <a:pt x="1897" y="1296"/>
                    <a:pt x="1872" y="1296"/>
                  </a:cubicBezTo>
                  <a:cubicBezTo>
                    <a:pt x="1560" y="1296"/>
                    <a:pt x="1560" y="1296"/>
                    <a:pt x="1560" y="1296"/>
                  </a:cubicBezTo>
                  <a:cubicBezTo>
                    <a:pt x="1536" y="1296"/>
                    <a:pt x="1516" y="1279"/>
                    <a:pt x="1512" y="1256"/>
                  </a:cubicBezTo>
                  <a:lnTo>
                    <a:pt x="1458" y="977"/>
                  </a:lnTo>
                  <a:close/>
                  <a:moveTo>
                    <a:pt x="903" y="247"/>
                  </a:moveTo>
                  <a:cubicBezTo>
                    <a:pt x="1017" y="160"/>
                    <a:pt x="1158" y="114"/>
                    <a:pt x="1311" y="114"/>
                  </a:cubicBezTo>
                  <a:cubicBezTo>
                    <a:pt x="1462" y="114"/>
                    <a:pt x="1601" y="159"/>
                    <a:pt x="1714" y="243"/>
                  </a:cubicBezTo>
                  <a:cubicBezTo>
                    <a:pt x="1757" y="275"/>
                    <a:pt x="1795" y="312"/>
                    <a:pt x="1828" y="353"/>
                  </a:cubicBezTo>
                  <a:cubicBezTo>
                    <a:pt x="794" y="353"/>
                    <a:pt x="794" y="353"/>
                    <a:pt x="794" y="353"/>
                  </a:cubicBezTo>
                  <a:cubicBezTo>
                    <a:pt x="826" y="313"/>
                    <a:pt x="862" y="278"/>
                    <a:pt x="903" y="247"/>
                  </a:cubicBezTo>
                  <a:close/>
                  <a:moveTo>
                    <a:pt x="690" y="532"/>
                  </a:moveTo>
                  <a:cubicBezTo>
                    <a:pt x="690" y="820"/>
                    <a:pt x="690" y="820"/>
                    <a:pt x="690" y="820"/>
                  </a:cubicBezTo>
                  <a:cubicBezTo>
                    <a:pt x="672" y="821"/>
                    <a:pt x="654" y="825"/>
                    <a:pt x="637" y="833"/>
                  </a:cubicBezTo>
                  <a:cubicBezTo>
                    <a:pt x="640" y="760"/>
                    <a:pt x="649" y="672"/>
                    <a:pt x="663" y="616"/>
                  </a:cubicBezTo>
                  <a:cubicBezTo>
                    <a:pt x="671" y="587"/>
                    <a:pt x="680" y="559"/>
                    <a:pt x="690" y="532"/>
                  </a:cubicBezTo>
                  <a:close/>
                  <a:moveTo>
                    <a:pt x="769" y="1697"/>
                  </a:moveTo>
                  <a:cubicBezTo>
                    <a:pt x="706" y="1629"/>
                    <a:pt x="667" y="1540"/>
                    <a:pt x="662" y="1447"/>
                  </a:cubicBezTo>
                  <a:cubicBezTo>
                    <a:pt x="660" y="1421"/>
                    <a:pt x="658" y="1392"/>
                    <a:pt x="657" y="1361"/>
                  </a:cubicBezTo>
                  <a:cubicBezTo>
                    <a:pt x="682" y="1382"/>
                    <a:pt x="715" y="1394"/>
                    <a:pt x="750" y="1394"/>
                  </a:cubicBezTo>
                  <a:cubicBezTo>
                    <a:pt x="1062" y="1394"/>
                    <a:pt x="1062" y="1394"/>
                    <a:pt x="1062" y="1394"/>
                  </a:cubicBezTo>
                  <a:cubicBezTo>
                    <a:pt x="1098" y="1394"/>
                    <a:pt x="1132" y="1381"/>
                    <a:pt x="1159" y="1358"/>
                  </a:cubicBezTo>
                  <a:cubicBezTo>
                    <a:pt x="1186" y="1334"/>
                    <a:pt x="1203" y="1302"/>
                    <a:pt x="1208" y="1267"/>
                  </a:cubicBezTo>
                  <a:cubicBezTo>
                    <a:pt x="1221" y="1172"/>
                    <a:pt x="1221" y="1172"/>
                    <a:pt x="1221" y="1172"/>
                  </a:cubicBezTo>
                  <a:cubicBezTo>
                    <a:pt x="1222" y="1173"/>
                    <a:pt x="1222" y="1173"/>
                    <a:pt x="1222" y="1173"/>
                  </a:cubicBezTo>
                  <a:cubicBezTo>
                    <a:pt x="1222" y="1173"/>
                    <a:pt x="1231" y="1157"/>
                    <a:pt x="1246" y="1142"/>
                  </a:cubicBezTo>
                  <a:cubicBezTo>
                    <a:pt x="1266" y="1123"/>
                    <a:pt x="1286" y="1113"/>
                    <a:pt x="1307" y="1113"/>
                  </a:cubicBezTo>
                  <a:cubicBezTo>
                    <a:pt x="1328" y="1113"/>
                    <a:pt x="1350" y="1123"/>
                    <a:pt x="1372" y="1142"/>
                  </a:cubicBezTo>
                  <a:cubicBezTo>
                    <a:pt x="1382" y="1151"/>
                    <a:pt x="1389" y="1159"/>
                    <a:pt x="1395" y="1166"/>
                  </a:cubicBezTo>
                  <a:cubicBezTo>
                    <a:pt x="1415" y="1275"/>
                    <a:pt x="1415" y="1275"/>
                    <a:pt x="1415" y="1275"/>
                  </a:cubicBezTo>
                  <a:cubicBezTo>
                    <a:pt x="1429" y="1344"/>
                    <a:pt x="1489" y="1394"/>
                    <a:pt x="1560" y="1394"/>
                  </a:cubicBezTo>
                  <a:cubicBezTo>
                    <a:pt x="1872" y="1394"/>
                    <a:pt x="1872" y="1394"/>
                    <a:pt x="1872" y="1394"/>
                  </a:cubicBezTo>
                  <a:cubicBezTo>
                    <a:pt x="1908" y="1394"/>
                    <a:pt x="1942" y="1381"/>
                    <a:pt x="1969" y="1358"/>
                  </a:cubicBezTo>
                  <a:cubicBezTo>
                    <a:pt x="1971" y="1356"/>
                    <a:pt x="1972" y="1355"/>
                    <a:pt x="1973" y="1354"/>
                  </a:cubicBezTo>
                  <a:cubicBezTo>
                    <a:pt x="1972" y="1384"/>
                    <a:pt x="1971" y="1413"/>
                    <a:pt x="1971" y="1438"/>
                  </a:cubicBezTo>
                  <a:cubicBezTo>
                    <a:pt x="1967" y="1537"/>
                    <a:pt x="1927" y="1631"/>
                    <a:pt x="1858" y="1702"/>
                  </a:cubicBezTo>
                  <a:cubicBezTo>
                    <a:pt x="1753" y="1809"/>
                    <a:pt x="1600" y="1952"/>
                    <a:pt x="1466" y="2022"/>
                  </a:cubicBezTo>
                  <a:cubicBezTo>
                    <a:pt x="1451" y="2030"/>
                    <a:pt x="1397" y="2042"/>
                    <a:pt x="1309" y="2041"/>
                  </a:cubicBezTo>
                  <a:cubicBezTo>
                    <a:pt x="1231" y="2040"/>
                    <a:pt x="1170" y="2029"/>
                    <a:pt x="1151" y="2019"/>
                  </a:cubicBezTo>
                  <a:cubicBezTo>
                    <a:pt x="1019" y="1947"/>
                    <a:pt x="871" y="1804"/>
                    <a:pt x="769" y="1697"/>
                  </a:cubicBezTo>
                  <a:close/>
                  <a:moveTo>
                    <a:pt x="1096" y="2119"/>
                  </a:moveTo>
                  <a:cubicBezTo>
                    <a:pt x="1153" y="2151"/>
                    <a:pt x="1263" y="2155"/>
                    <a:pt x="1308" y="2155"/>
                  </a:cubicBezTo>
                  <a:cubicBezTo>
                    <a:pt x="1311" y="2155"/>
                    <a:pt x="1313" y="2155"/>
                    <a:pt x="1316" y="2155"/>
                  </a:cubicBezTo>
                  <a:cubicBezTo>
                    <a:pt x="1365" y="2155"/>
                    <a:pt x="1465" y="2152"/>
                    <a:pt x="1519" y="2123"/>
                  </a:cubicBezTo>
                  <a:cubicBezTo>
                    <a:pt x="1540" y="2112"/>
                    <a:pt x="1562" y="2100"/>
                    <a:pt x="1583" y="2086"/>
                  </a:cubicBezTo>
                  <a:cubicBezTo>
                    <a:pt x="1583" y="2282"/>
                    <a:pt x="1583" y="2282"/>
                    <a:pt x="1583" y="2282"/>
                  </a:cubicBezTo>
                  <a:cubicBezTo>
                    <a:pt x="1583" y="2427"/>
                    <a:pt x="1465" y="2545"/>
                    <a:pt x="1320" y="2545"/>
                  </a:cubicBezTo>
                  <a:cubicBezTo>
                    <a:pt x="1301" y="2545"/>
                    <a:pt x="1301" y="2545"/>
                    <a:pt x="1301" y="2545"/>
                  </a:cubicBezTo>
                  <a:cubicBezTo>
                    <a:pt x="1156" y="2545"/>
                    <a:pt x="1038" y="2427"/>
                    <a:pt x="1038" y="2282"/>
                  </a:cubicBezTo>
                  <a:cubicBezTo>
                    <a:pt x="1038" y="2084"/>
                    <a:pt x="1038" y="2084"/>
                    <a:pt x="1038" y="2084"/>
                  </a:cubicBezTo>
                  <a:cubicBezTo>
                    <a:pt x="1057" y="2097"/>
                    <a:pt x="1077" y="2109"/>
                    <a:pt x="1096" y="2119"/>
                  </a:cubicBezTo>
                  <a:close/>
                  <a:moveTo>
                    <a:pt x="114" y="2688"/>
                  </a:moveTo>
                  <a:cubicBezTo>
                    <a:pt x="114" y="2605"/>
                    <a:pt x="146" y="2528"/>
                    <a:pt x="205" y="2469"/>
                  </a:cubicBezTo>
                  <a:cubicBezTo>
                    <a:pt x="263" y="2411"/>
                    <a:pt x="341" y="2379"/>
                    <a:pt x="423" y="2379"/>
                  </a:cubicBezTo>
                  <a:cubicBezTo>
                    <a:pt x="936" y="2379"/>
                    <a:pt x="936" y="2379"/>
                    <a:pt x="936" y="2379"/>
                  </a:cubicBezTo>
                  <a:cubicBezTo>
                    <a:pt x="950" y="2432"/>
                    <a:pt x="975" y="2481"/>
                    <a:pt x="1011" y="2523"/>
                  </a:cubicBezTo>
                  <a:cubicBezTo>
                    <a:pt x="1137" y="2849"/>
                    <a:pt x="1137" y="2849"/>
                    <a:pt x="1137" y="2849"/>
                  </a:cubicBezTo>
                  <a:cubicBezTo>
                    <a:pt x="1047" y="3040"/>
                    <a:pt x="1047" y="3040"/>
                    <a:pt x="1047" y="3040"/>
                  </a:cubicBezTo>
                  <a:cubicBezTo>
                    <a:pt x="114" y="3040"/>
                    <a:pt x="114" y="3040"/>
                    <a:pt x="114" y="3040"/>
                  </a:cubicBezTo>
                  <a:lnTo>
                    <a:pt x="114" y="2688"/>
                  </a:lnTo>
                  <a:close/>
                  <a:moveTo>
                    <a:pt x="2526" y="3040"/>
                  </a:moveTo>
                  <a:cubicBezTo>
                    <a:pt x="1574" y="3040"/>
                    <a:pt x="1574" y="3040"/>
                    <a:pt x="1574" y="3040"/>
                  </a:cubicBezTo>
                  <a:cubicBezTo>
                    <a:pt x="1484" y="2849"/>
                    <a:pt x="1484" y="2849"/>
                    <a:pt x="1484" y="2849"/>
                  </a:cubicBezTo>
                  <a:cubicBezTo>
                    <a:pt x="1610" y="2524"/>
                    <a:pt x="1610" y="2524"/>
                    <a:pt x="1610" y="2524"/>
                  </a:cubicBezTo>
                  <a:cubicBezTo>
                    <a:pt x="1646" y="2481"/>
                    <a:pt x="1671" y="2432"/>
                    <a:pt x="1685" y="2379"/>
                  </a:cubicBezTo>
                  <a:cubicBezTo>
                    <a:pt x="2217" y="2379"/>
                    <a:pt x="2217" y="2379"/>
                    <a:pt x="2217" y="2379"/>
                  </a:cubicBezTo>
                  <a:cubicBezTo>
                    <a:pt x="2299" y="2379"/>
                    <a:pt x="2377" y="2411"/>
                    <a:pt x="2435" y="2469"/>
                  </a:cubicBezTo>
                  <a:cubicBezTo>
                    <a:pt x="2494" y="2528"/>
                    <a:pt x="2526" y="2605"/>
                    <a:pt x="2526" y="2688"/>
                  </a:cubicBezTo>
                  <a:lnTo>
                    <a:pt x="2526" y="304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7234343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B Interview - Next Big Advancement in Industry 4.0">
            <a:hlinkClick r:id="" action="ppaction://media"/>
            <a:extLst>
              <a:ext uri="{FF2B5EF4-FFF2-40B4-BE49-F238E27FC236}">
                <a16:creationId xmlns:a16="http://schemas.microsoft.com/office/drawing/2014/main" id="{CF4E6F2D-98B3-8013-4A71-7A7BFC6177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2879"/>
          </a:xfrm>
          <a:prstGeom prst="rect">
            <a:avLst/>
          </a:prstGeom>
        </p:spPr>
      </p:pic>
      <p:sp>
        <p:nvSpPr>
          <p:cNvPr id="2" name="Rectangle 1">
            <a:extLst>
              <a:ext uri="{FF2B5EF4-FFF2-40B4-BE49-F238E27FC236}">
                <a16:creationId xmlns:a16="http://schemas.microsoft.com/office/drawing/2014/main" id="{DB996A07-BDE6-48CA-34E2-B391DA5D0124}"/>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ea typeface="Meiryo" panose="020B0604030504040204" pitchFamily="34" charset="-128"/>
            </a:endParaRPr>
          </a:p>
        </p:txBody>
      </p:sp>
      <p:sp>
        <p:nvSpPr>
          <p:cNvPr id="3" name="Title 5">
            <a:extLst>
              <a:ext uri="{FF2B5EF4-FFF2-40B4-BE49-F238E27FC236}">
                <a16:creationId xmlns:a16="http://schemas.microsoft.com/office/drawing/2014/main" id="{473C8D08-6F2C-5672-DBD7-D0AA1AC82587}"/>
              </a:ext>
            </a:extLst>
          </p:cNvPr>
          <p:cNvSpPr txBox="1">
            <a:spLocks/>
          </p:cNvSpPr>
          <p:nvPr/>
        </p:nvSpPr>
        <p:spPr>
          <a:xfrm>
            <a:off x="368490" y="4218585"/>
            <a:ext cx="840721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af-ZA" altLang="ja-JP" sz="2400" b="1" dirty="0">
                <a:solidFill>
                  <a:schemeClr val="bg1"/>
                </a:solidFill>
                <a:ea typeface="Meiryo" panose="020B0604030504040204" pitchFamily="34" charset="-128"/>
                <a:cs typeface="+mj-cs"/>
              </a:rPr>
              <a:t>Bonivel </a:t>
            </a:r>
            <a:r>
              <a:rPr lang="ja-JP" altLang="en-US" sz="2400" b="1" dirty="0">
                <a:solidFill>
                  <a:schemeClr val="bg1"/>
                </a:solidFill>
                <a:ea typeface="Meiryo" panose="020B0604030504040204" pitchFamily="34" charset="-128"/>
                <a:cs typeface="+mj-cs"/>
              </a:rPr>
              <a:t>博士</a:t>
            </a:r>
            <a:r>
              <a:rPr lang="ja-jp" sz="2400" b="1" dirty="0">
                <a:solidFill>
                  <a:schemeClr val="bg1"/>
                </a:solidFill>
                <a:ea typeface="Meiryo" panose="020B0604030504040204" pitchFamily="34" charset="-128"/>
                <a:cs typeface="+mj-cs"/>
              </a:rPr>
              <a:t>の見解を聞いてみましょう</a:t>
            </a:r>
          </a:p>
          <a:p>
            <a:pPr marL="0" lvl="1" algn="ctr" defTabSz="685800" rtl="0">
              <a:spcBef>
                <a:spcPct val="0"/>
              </a:spcBef>
              <a:spcAft>
                <a:spcPts val="300"/>
              </a:spcAft>
            </a:pPr>
            <a:r>
              <a:rPr lang="ja-jp" sz="1600" dirty="0">
                <a:solidFill>
                  <a:schemeClr val="bg1"/>
                </a:solidFill>
                <a:ea typeface="Meiryo" panose="020B0604030504040204" pitchFamily="34" charset="-128"/>
                <a:cs typeface="+mj-cs"/>
              </a:rPr>
              <a:t>インダストリー 4.0 における次の大きな進歩は何か</a:t>
            </a:r>
          </a:p>
        </p:txBody>
      </p:sp>
      <p:grpSp>
        <p:nvGrpSpPr>
          <p:cNvPr id="10" name="Group 9">
            <a:extLst>
              <a:ext uri="{FF2B5EF4-FFF2-40B4-BE49-F238E27FC236}">
                <a16:creationId xmlns:a16="http://schemas.microsoft.com/office/drawing/2014/main" id="{8C1B1FFA-0873-0E64-A256-F08480DA8CC4}"/>
              </a:ext>
            </a:extLst>
          </p:cNvPr>
          <p:cNvGrpSpPr/>
          <p:nvPr/>
        </p:nvGrpSpPr>
        <p:grpSpPr>
          <a:xfrm>
            <a:off x="4233855" y="3424238"/>
            <a:ext cx="676534" cy="676526"/>
            <a:chOff x="4279897" y="2279650"/>
            <a:chExt cx="584450" cy="584444"/>
          </a:xfrm>
        </p:grpSpPr>
        <p:sp>
          <p:nvSpPr>
            <p:cNvPr id="11" name="Freeform: Shape 10">
              <a:extLst>
                <a:ext uri="{FF2B5EF4-FFF2-40B4-BE49-F238E27FC236}">
                  <a16:creationId xmlns:a16="http://schemas.microsoft.com/office/drawing/2014/main" id="{57A15427-5038-4EE9-DCF6-36305BD8B549}"/>
                </a:ext>
              </a:extLst>
            </p:cNvPr>
            <p:cNvSpPr/>
            <p:nvPr/>
          </p:nvSpPr>
          <p:spPr>
            <a:xfrm>
              <a:off x="4279897" y="2279650"/>
              <a:ext cx="584450" cy="584444"/>
            </a:xfrm>
            <a:custGeom>
              <a:avLst/>
              <a:gdLst>
                <a:gd name="connsiteX0" fmla="*/ 766952 w 766952"/>
                <a:gd name="connsiteY0" fmla="*/ 383481 h 766944"/>
                <a:gd name="connsiteX1" fmla="*/ 383481 w 766952"/>
                <a:gd name="connsiteY1" fmla="*/ 0 h 766944"/>
                <a:gd name="connsiteX2" fmla="*/ 0 w 766952"/>
                <a:gd name="connsiteY2" fmla="*/ 383481 h 766944"/>
                <a:gd name="connsiteX3" fmla="*/ 383482 w 766952"/>
                <a:gd name="connsiteY3" fmla="*/ 766945 h 766944"/>
                <a:gd name="connsiteX4" fmla="*/ 766952 w 766952"/>
                <a:gd name="connsiteY4" fmla="*/ 383481 h 7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2" h="766944">
                  <a:moveTo>
                    <a:pt x="766952" y="383481"/>
                  </a:moveTo>
                  <a:cubicBezTo>
                    <a:pt x="766952" y="171676"/>
                    <a:pt x="595262" y="0"/>
                    <a:pt x="383481" y="0"/>
                  </a:cubicBezTo>
                  <a:cubicBezTo>
                    <a:pt x="171690" y="-2"/>
                    <a:pt x="0" y="171673"/>
                    <a:pt x="0" y="383481"/>
                  </a:cubicBezTo>
                  <a:cubicBezTo>
                    <a:pt x="0" y="595256"/>
                    <a:pt x="171690" y="766945"/>
                    <a:pt x="383482" y="766945"/>
                  </a:cubicBezTo>
                  <a:cubicBezTo>
                    <a:pt x="595262" y="766943"/>
                    <a:pt x="766952" y="595254"/>
                    <a:pt x="766952" y="383481"/>
                  </a:cubicBezTo>
                  <a:close/>
                </a:path>
              </a:pathLst>
            </a:custGeom>
            <a:solidFill>
              <a:schemeClr val="tx1">
                <a:lumMod val="50000"/>
                <a:lumOff val="50000"/>
              </a:schemeClr>
            </a:solidFill>
            <a:ln w="1536" cap="flat">
              <a:noFill/>
              <a:prstDash val="solid"/>
              <a:miter/>
            </a:ln>
          </p:spPr>
          <p:txBody>
            <a:bodyPr rtlCol="0" anchor="ctr"/>
            <a:lstStyle/>
            <a:p>
              <a:pPr rtl="0"/>
              <a:endParaRPr lang="en-PH">
                <a:ea typeface="Meiryo" panose="020B0604030504040204" pitchFamily="34" charset="-128"/>
              </a:endParaRPr>
            </a:p>
          </p:txBody>
        </p:sp>
        <p:sp>
          <p:nvSpPr>
            <p:cNvPr id="12" name="Freeform: Shape 11">
              <a:extLst>
                <a:ext uri="{FF2B5EF4-FFF2-40B4-BE49-F238E27FC236}">
                  <a16:creationId xmlns:a16="http://schemas.microsoft.com/office/drawing/2014/main" id="{ADA11DA4-8E80-3302-3247-ACDB66F6B194}"/>
                </a:ext>
              </a:extLst>
            </p:cNvPr>
            <p:cNvSpPr/>
            <p:nvPr/>
          </p:nvSpPr>
          <p:spPr>
            <a:xfrm>
              <a:off x="4492240" y="2427585"/>
              <a:ext cx="243232" cy="289190"/>
            </a:xfrm>
            <a:custGeom>
              <a:avLst/>
              <a:gdLst>
                <a:gd name="connsiteX0" fmla="*/ 307566 w 319185"/>
                <a:gd name="connsiteY0" fmla="*/ 169597 h 379495"/>
                <a:gd name="connsiteX1" fmla="*/ 37133 w 319185"/>
                <a:gd name="connsiteY1" fmla="*/ 3542 h 379495"/>
                <a:gd name="connsiteX2" fmla="*/ 12476 w 319185"/>
                <a:gd name="connsiteY2" fmla="*/ 3045 h 379495"/>
                <a:gd name="connsiteX3" fmla="*/ 0 w 319185"/>
                <a:gd name="connsiteY3" fmla="*/ 24318 h 379495"/>
                <a:gd name="connsiteX4" fmla="*/ 0 w 319185"/>
                <a:gd name="connsiteY4" fmla="*/ 355115 h 379495"/>
                <a:gd name="connsiteX5" fmla="*/ 12437 w 319185"/>
                <a:gd name="connsiteY5" fmla="*/ 376373 h 379495"/>
                <a:gd name="connsiteX6" fmla="*/ 24379 w 319185"/>
                <a:gd name="connsiteY6" fmla="*/ 379495 h 379495"/>
                <a:gd name="connsiteX7" fmla="*/ 37062 w 319185"/>
                <a:gd name="connsiteY7" fmla="*/ 375935 h 379495"/>
                <a:gd name="connsiteX8" fmla="*/ 307492 w 319185"/>
                <a:gd name="connsiteY8" fmla="*/ 211192 h 379495"/>
                <a:gd name="connsiteX9" fmla="*/ 319185 w 319185"/>
                <a:gd name="connsiteY9" fmla="*/ 190417 h 379495"/>
                <a:gd name="connsiteX10" fmla="*/ 307566 w 319185"/>
                <a:gd name="connsiteY10" fmla="*/ 169597 h 3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185" h="379495">
                  <a:moveTo>
                    <a:pt x="307566" y="169597"/>
                  </a:moveTo>
                  <a:lnTo>
                    <a:pt x="37133" y="3542"/>
                  </a:lnTo>
                  <a:cubicBezTo>
                    <a:pt x="29750" y="-993"/>
                    <a:pt x="20035" y="-1189"/>
                    <a:pt x="12476" y="3045"/>
                  </a:cubicBezTo>
                  <a:cubicBezTo>
                    <a:pt x="4780" y="7350"/>
                    <a:pt x="0" y="15502"/>
                    <a:pt x="0" y="24318"/>
                  </a:cubicBezTo>
                  <a:lnTo>
                    <a:pt x="0" y="355115"/>
                  </a:lnTo>
                  <a:cubicBezTo>
                    <a:pt x="0" y="363915"/>
                    <a:pt x="4766" y="372062"/>
                    <a:pt x="12437" y="376373"/>
                  </a:cubicBezTo>
                  <a:cubicBezTo>
                    <a:pt x="16075" y="378413"/>
                    <a:pt x="20203" y="379495"/>
                    <a:pt x="24379" y="379495"/>
                  </a:cubicBezTo>
                  <a:cubicBezTo>
                    <a:pt x="28857" y="379495"/>
                    <a:pt x="33242" y="378263"/>
                    <a:pt x="37062" y="375935"/>
                  </a:cubicBezTo>
                  <a:lnTo>
                    <a:pt x="307492" y="211192"/>
                  </a:lnTo>
                  <a:cubicBezTo>
                    <a:pt x="314690" y="206808"/>
                    <a:pt x="319172" y="198847"/>
                    <a:pt x="319185" y="190417"/>
                  </a:cubicBezTo>
                  <a:cubicBezTo>
                    <a:pt x="319201" y="181988"/>
                    <a:pt x="314749" y="174008"/>
                    <a:pt x="307566" y="169597"/>
                  </a:cubicBezTo>
                  <a:close/>
                </a:path>
              </a:pathLst>
            </a:custGeom>
            <a:solidFill>
              <a:srgbClr val="FFFFFF"/>
            </a:solidFill>
            <a:ln w="1536" cap="flat">
              <a:noFill/>
              <a:prstDash val="solid"/>
              <a:miter/>
            </a:ln>
          </p:spPr>
          <p:txBody>
            <a:bodyPr rtlCol="0" anchor="ctr"/>
            <a:lstStyle/>
            <a:p>
              <a:pPr rtl="0"/>
              <a:endParaRPr lang="en-PH">
                <a:ea typeface="Meiryo" panose="020B0604030504040204" pitchFamily="34" charset="-128"/>
              </a:endParaRPr>
            </a:p>
          </p:txBody>
        </p:sp>
      </p:grpSp>
    </p:spTree>
    <p:extLst>
      <p:ext uri="{BB962C8B-B14F-4D97-AF65-F5344CB8AC3E}">
        <p14:creationId xmlns:p14="http://schemas.microsoft.com/office/powerpoint/2010/main" val="58090420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p:cMediaNode>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55040" fill="hold"/>
                                        <p:tgtEl>
                                          <p:spTgt spid="4"/>
                                        </p:tgtEl>
                                      </p:cBhvr>
                                    </p:cmd>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B Interview - Skills that Engineers will Need">
            <a:hlinkClick r:id="" action="ppaction://media"/>
            <a:extLst>
              <a:ext uri="{FF2B5EF4-FFF2-40B4-BE49-F238E27FC236}">
                <a16:creationId xmlns:a16="http://schemas.microsoft.com/office/drawing/2014/main" id="{BCBBC618-8B3B-8053-A2CE-5E373BCB4C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3" name="Rectangle 2">
            <a:extLst>
              <a:ext uri="{FF2B5EF4-FFF2-40B4-BE49-F238E27FC236}">
                <a16:creationId xmlns:a16="http://schemas.microsoft.com/office/drawing/2014/main" id="{6E81B612-E06E-BEEC-CCB8-17DE16DAC4FA}"/>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Title 5">
            <a:extLst>
              <a:ext uri="{FF2B5EF4-FFF2-40B4-BE49-F238E27FC236}">
                <a16:creationId xmlns:a16="http://schemas.microsoft.com/office/drawing/2014/main" id="{D50D75D0-DEE5-4C62-293D-2AA1E6D35A36}"/>
              </a:ext>
            </a:extLst>
          </p:cNvPr>
          <p:cNvSpPr txBox="1">
            <a:spLocks/>
          </p:cNvSpPr>
          <p:nvPr/>
        </p:nvSpPr>
        <p:spPr>
          <a:xfrm>
            <a:off x="368490" y="4218585"/>
            <a:ext cx="840721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af-ZA" altLang="ja-JP" sz="2400" b="1" dirty="0">
                <a:solidFill>
                  <a:schemeClr val="bg1"/>
                </a:solidFill>
                <a:ea typeface="Meiryo" panose="020B0604030504040204" pitchFamily="34" charset="-128"/>
                <a:cs typeface="+mj-cs"/>
              </a:rPr>
              <a:t>Bonivel </a:t>
            </a:r>
            <a:r>
              <a:rPr lang="ja-JP" altLang="en-US" sz="2400" b="1" dirty="0">
                <a:solidFill>
                  <a:schemeClr val="bg1"/>
                </a:solidFill>
                <a:ea typeface="Meiryo" panose="020B0604030504040204" pitchFamily="34" charset="-128"/>
                <a:cs typeface="+mj-cs"/>
              </a:rPr>
              <a:t>博士</a:t>
            </a:r>
            <a:r>
              <a:rPr lang="ja-jp" sz="2400" b="1" dirty="0">
                <a:solidFill>
                  <a:schemeClr val="bg1"/>
                </a:solidFill>
                <a:ea typeface="Meiryo" panose="020B0604030504040204" pitchFamily="34" charset="-128"/>
                <a:cs typeface="+mj-cs"/>
              </a:rPr>
              <a:t>の見解を聞いてみましょう</a:t>
            </a:r>
          </a:p>
          <a:p>
            <a:pPr marL="0" lvl="1" algn="ctr" defTabSz="685800" rtl="0">
              <a:spcBef>
                <a:spcPct val="0"/>
              </a:spcBef>
              <a:spcAft>
                <a:spcPts val="300"/>
              </a:spcAft>
            </a:pPr>
            <a:r>
              <a:rPr lang="ja-jp" sz="1600" dirty="0">
                <a:solidFill>
                  <a:schemeClr val="bg1"/>
                </a:solidFill>
                <a:ea typeface="Meiryo" panose="020B0604030504040204" pitchFamily="34" charset="-128"/>
                <a:cs typeface="+mj-cs"/>
              </a:rPr>
              <a:t>エンジニアが仕事で成功を収めるために必要なスキルとは </a:t>
            </a:r>
          </a:p>
        </p:txBody>
      </p:sp>
      <p:grpSp>
        <p:nvGrpSpPr>
          <p:cNvPr id="9" name="Group 8">
            <a:extLst>
              <a:ext uri="{FF2B5EF4-FFF2-40B4-BE49-F238E27FC236}">
                <a16:creationId xmlns:a16="http://schemas.microsoft.com/office/drawing/2014/main" id="{3680BE4E-E48D-6D4A-B739-3FBCB0F23631}"/>
              </a:ext>
            </a:extLst>
          </p:cNvPr>
          <p:cNvGrpSpPr/>
          <p:nvPr/>
        </p:nvGrpSpPr>
        <p:grpSpPr>
          <a:xfrm>
            <a:off x="4233855" y="3424238"/>
            <a:ext cx="676534" cy="676526"/>
            <a:chOff x="4279897" y="2279650"/>
            <a:chExt cx="584450" cy="584444"/>
          </a:xfrm>
        </p:grpSpPr>
        <p:sp>
          <p:nvSpPr>
            <p:cNvPr id="10" name="Freeform: Shape 9">
              <a:extLst>
                <a:ext uri="{FF2B5EF4-FFF2-40B4-BE49-F238E27FC236}">
                  <a16:creationId xmlns:a16="http://schemas.microsoft.com/office/drawing/2014/main" id="{6D4A9356-3DA9-6091-A178-977FA2EC293C}"/>
                </a:ext>
              </a:extLst>
            </p:cNvPr>
            <p:cNvSpPr/>
            <p:nvPr/>
          </p:nvSpPr>
          <p:spPr>
            <a:xfrm>
              <a:off x="4279897" y="2279650"/>
              <a:ext cx="584450" cy="584444"/>
            </a:xfrm>
            <a:custGeom>
              <a:avLst/>
              <a:gdLst>
                <a:gd name="connsiteX0" fmla="*/ 766952 w 766952"/>
                <a:gd name="connsiteY0" fmla="*/ 383481 h 766944"/>
                <a:gd name="connsiteX1" fmla="*/ 383481 w 766952"/>
                <a:gd name="connsiteY1" fmla="*/ 0 h 766944"/>
                <a:gd name="connsiteX2" fmla="*/ 0 w 766952"/>
                <a:gd name="connsiteY2" fmla="*/ 383481 h 766944"/>
                <a:gd name="connsiteX3" fmla="*/ 383482 w 766952"/>
                <a:gd name="connsiteY3" fmla="*/ 766945 h 766944"/>
                <a:gd name="connsiteX4" fmla="*/ 766952 w 766952"/>
                <a:gd name="connsiteY4" fmla="*/ 383481 h 7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2" h="766944">
                  <a:moveTo>
                    <a:pt x="766952" y="383481"/>
                  </a:moveTo>
                  <a:cubicBezTo>
                    <a:pt x="766952" y="171676"/>
                    <a:pt x="595262" y="0"/>
                    <a:pt x="383481" y="0"/>
                  </a:cubicBezTo>
                  <a:cubicBezTo>
                    <a:pt x="171690" y="-2"/>
                    <a:pt x="0" y="171673"/>
                    <a:pt x="0" y="383481"/>
                  </a:cubicBezTo>
                  <a:cubicBezTo>
                    <a:pt x="0" y="595256"/>
                    <a:pt x="171690" y="766945"/>
                    <a:pt x="383482" y="766945"/>
                  </a:cubicBezTo>
                  <a:cubicBezTo>
                    <a:pt x="595262" y="766943"/>
                    <a:pt x="766952" y="595254"/>
                    <a:pt x="766952" y="383481"/>
                  </a:cubicBezTo>
                  <a:close/>
                </a:path>
              </a:pathLst>
            </a:custGeom>
            <a:solidFill>
              <a:schemeClr val="tx1">
                <a:lumMod val="50000"/>
                <a:lumOff val="50000"/>
              </a:schemeClr>
            </a:solidFill>
            <a:ln w="1536" cap="flat">
              <a:noFill/>
              <a:prstDash val="solid"/>
              <a:miter/>
            </a:ln>
          </p:spPr>
          <p:txBody>
            <a:bodyPr rtlCol="0" anchor="ctr"/>
            <a:lstStyle/>
            <a:p>
              <a:pPr rtl="0"/>
              <a:endParaRPr lang="en-PH"/>
            </a:p>
          </p:txBody>
        </p:sp>
        <p:sp>
          <p:nvSpPr>
            <p:cNvPr id="11" name="Freeform: Shape 10">
              <a:extLst>
                <a:ext uri="{FF2B5EF4-FFF2-40B4-BE49-F238E27FC236}">
                  <a16:creationId xmlns:a16="http://schemas.microsoft.com/office/drawing/2014/main" id="{0B1A2E2A-DD3A-17DA-B7C9-4B981048B271}"/>
                </a:ext>
              </a:extLst>
            </p:cNvPr>
            <p:cNvSpPr/>
            <p:nvPr/>
          </p:nvSpPr>
          <p:spPr>
            <a:xfrm>
              <a:off x="4492240" y="2427585"/>
              <a:ext cx="243232" cy="289190"/>
            </a:xfrm>
            <a:custGeom>
              <a:avLst/>
              <a:gdLst>
                <a:gd name="connsiteX0" fmla="*/ 307566 w 319185"/>
                <a:gd name="connsiteY0" fmla="*/ 169597 h 379495"/>
                <a:gd name="connsiteX1" fmla="*/ 37133 w 319185"/>
                <a:gd name="connsiteY1" fmla="*/ 3542 h 379495"/>
                <a:gd name="connsiteX2" fmla="*/ 12476 w 319185"/>
                <a:gd name="connsiteY2" fmla="*/ 3045 h 379495"/>
                <a:gd name="connsiteX3" fmla="*/ 0 w 319185"/>
                <a:gd name="connsiteY3" fmla="*/ 24318 h 379495"/>
                <a:gd name="connsiteX4" fmla="*/ 0 w 319185"/>
                <a:gd name="connsiteY4" fmla="*/ 355115 h 379495"/>
                <a:gd name="connsiteX5" fmla="*/ 12437 w 319185"/>
                <a:gd name="connsiteY5" fmla="*/ 376373 h 379495"/>
                <a:gd name="connsiteX6" fmla="*/ 24379 w 319185"/>
                <a:gd name="connsiteY6" fmla="*/ 379495 h 379495"/>
                <a:gd name="connsiteX7" fmla="*/ 37062 w 319185"/>
                <a:gd name="connsiteY7" fmla="*/ 375935 h 379495"/>
                <a:gd name="connsiteX8" fmla="*/ 307492 w 319185"/>
                <a:gd name="connsiteY8" fmla="*/ 211192 h 379495"/>
                <a:gd name="connsiteX9" fmla="*/ 319185 w 319185"/>
                <a:gd name="connsiteY9" fmla="*/ 190417 h 379495"/>
                <a:gd name="connsiteX10" fmla="*/ 307566 w 319185"/>
                <a:gd name="connsiteY10" fmla="*/ 169597 h 3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185" h="379495">
                  <a:moveTo>
                    <a:pt x="307566" y="169597"/>
                  </a:moveTo>
                  <a:lnTo>
                    <a:pt x="37133" y="3542"/>
                  </a:lnTo>
                  <a:cubicBezTo>
                    <a:pt x="29750" y="-993"/>
                    <a:pt x="20035" y="-1189"/>
                    <a:pt x="12476" y="3045"/>
                  </a:cubicBezTo>
                  <a:cubicBezTo>
                    <a:pt x="4780" y="7350"/>
                    <a:pt x="0" y="15502"/>
                    <a:pt x="0" y="24318"/>
                  </a:cubicBezTo>
                  <a:lnTo>
                    <a:pt x="0" y="355115"/>
                  </a:lnTo>
                  <a:cubicBezTo>
                    <a:pt x="0" y="363915"/>
                    <a:pt x="4766" y="372062"/>
                    <a:pt x="12437" y="376373"/>
                  </a:cubicBezTo>
                  <a:cubicBezTo>
                    <a:pt x="16075" y="378413"/>
                    <a:pt x="20203" y="379495"/>
                    <a:pt x="24379" y="379495"/>
                  </a:cubicBezTo>
                  <a:cubicBezTo>
                    <a:pt x="28857" y="379495"/>
                    <a:pt x="33242" y="378263"/>
                    <a:pt x="37062" y="375935"/>
                  </a:cubicBezTo>
                  <a:lnTo>
                    <a:pt x="307492" y="211192"/>
                  </a:lnTo>
                  <a:cubicBezTo>
                    <a:pt x="314690" y="206808"/>
                    <a:pt x="319172" y="198847"/>
                    <a:pt x="319185" y="190417"/>
                  </a:cubicBezTo>
                  <a:cubicBezTo>
                    <a:pt x="319201" y="181988"/>
                    <a:pt x="314749" y="174008"/>
                    <a:pt x="307566" y="169597"/>
                  </a:cubicBezTo>
                  <a:close/>
                </a:path>
              </a:pathLst>
            </a:custGeom>
            <a:solidFill>
              <a:srgbClr val="FFFFFF"/>
            </a:solidFill>
            <a:ln w="1536" cap="flat">
              <a:noFill/>
              <a:prstDash val="solid"/>
              <a:miter/>
            </a:ln>
          </p:spPr>
          <p:txBody>
            <a:bodyPr rtlCol="0" anchor="ctr"/>
            <a:lstStyle/>
            <a:p>
              <a:pPr rtl="0"/>
              <a:endParaRPr lang="en-PH"/>
            </a:p>
          </p:txBody>
        </p:sp>
      </p:grpSp>
    </p:spTree>
    <p:extLst>
      <p:ext uri="{BB962C8B-B14F-4D97-AF65-F5344CB8AC3E}">
        <p14:creationId xmlns:p14="http://schemas.microsoft.com/office/powerpoint/2010/main" val="82878372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p:cMediaNode>
                <p:cTn id="2" fill="hold" display="0">
                  <p:stCondLst>
                    <p:cond delay="indefinite"/>
                  </p:stCondLst>
                </p:cTn>
                <p:tgtEl>
                  <p:spTgt spid="5"/>
                </p:tgtEl>
              </p:cMediaNode>
            </p:video>
            <p:seq concurrent="1" nextAc="seek">
              <p:cTn id="3" restart="whenNotActive" fill="hold" evtFilter="cancelBubble" nodeType="interactiveSeq">
                <p:stCondLst>
                  <p:cond evt="onClick" delay="0">
                    <p:tgtEl>
                      <p:spTgt spid="9"/>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211040" fill="hold"/>
                                        <p:tgtEl>
                                          <p:spTgt spid="5"/>
                                        </p:tgtEl>
                                      </p:cBhvr>
                                    </p:cmd>
                                  </p:childTnLst>
                                </p:cTn>
                              </p:par>
                              <p:par>
                                <p:cTn id="8" presetID="1" presetClass="exit" presetSubtype="0" fill="hold" nodeType="with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B Interview - Industry 5.0">
            <a:hlinkClick r:id="" action="ppaction://media"/>
            <a:extLst>
              <a:ext uri="{FF2B5EF4-FFF2-40B4-BE49-F238E27FC236}">
                <a16:creationId xmlns:a16="http://schemas.microsoft.com/office/drawing/2014/main" id="{4D3D1A4E-E80E-ED90-980C-B1A3BBFAB0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E06D3F3F-D386-2EA6-1434-F9660F402291}"/>
              </a:ext>
            </a:extLst>
          </p:cNvPr>
          <p:cNvSpPr>
            <a:spLocks/>
          </p:cNvSpPr>
          <p:nvPr/>
        </p:nvSpPr>
        <p:spPr>
          <a:xfrm flipV="1">
            <a:off x="0"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Title 5">
            <a:extLst>
              <a:ext uri="{FF2B5EF4-FFF2-40B4-BE49-F238E27FC236}">
                <a16:creationId xmlns:a16="http://schemas.microsoft.com/office/drawing/2014/main" id="{67196AD6-8261-F258-9860-FE628E3930C2}"/>
              </a:ext>
            </a:extLst>
          </p:cNvPr>
          <p:cNvSpPr txBox="1">
            <a:spLocks/>
          </p:cNvSpPr>
          <p:nvPr/>
        </p:nvSpPr>
        <p:spPr>
          <a:xfrm>
            <a:off x="368490" y="4218585"/>
            <a:ext cx="8407210" cy="654025"/>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af-ZA" altLang="ja-JP" sz="2400" b="1" dirty="0">
                <a:solidFill>
                  <a:schemeClr val="bg1"/>
                </a:solidFill>
                <a:ea typeface="Meiryo" panose="020B0604030504040204" pitchFamily="34" charset="-128"/>
                <a:cs typeface="+mj-cs"/>
              </a:rPr>
              <a:t>Bonivel </a:t>
            </a:r>
            <a:r>
              <a:rPr lang="ja-JP" altLang="en-US" sz="2400" b="1" dirty="0">
                <a:solidFill>
                  <a:schemeClr val="bg1"/>
                </a:solidFill>
                <a:ea typeface="Meiryo" panose="020B0604030504040204" pitchFamily="34" charset="-128"/>
                <a:cs typeface="+mj-cs"/>
              </a:rPr>
              <a:t>博士</a:t>
            </a:r>
            <a:r>
              <a:rPr lang="ja-jp" sz="2400" b="1" dirty="0">
                <a:solidFill>
                  <a:schemeClr val="bg1"/>
                </a:solidFill>
                <a:ea typeface="Meiryo" panose="020B0604030504040204" pitchFamily="34" charset="-128"/>
                <a:cs typeface="+mj-cs"/>
              </a:rPr>
              <a:t>の見解を聞いてみましょう</a:t>
            </a:r>
          </a:p>
          <a:p>
            <a:pPr marL="0" lvl="1" algn="ctr" defTabSz="685800" rtl="0">
              <a:spcBef>
                <a:spcPct val="0"/>
              </a:spcBef>
              <a:spcAft>
                <a:spcPts val="300"/>
              </a:spcAft>
            </a:pPr>
            <a:r>
              <a:rPr lang="ja-jp" sz="1600" dirty="0">
                <a:solidFill>
                  <a:schemeClr val="bg1"/>
                </a:solidFill>
                <a:ea typeface="Meiryo" panose="020B0604030504040204" pitchFamily="34" charset="-128"/>
                <a:cs typeface="+mj-cs"/>
              </a:rPr>
              <a:t>インダストリー 5.0 とインダストリー 4.0 の違いとは</a:t>
            </a:r>
          </a:p>
        </p:txBody>
      </p:sp>
      <p:grpSp>
        <p:nvGrpSpPr>
          <p:cNvPr id="3" name="Group 2">
            <a:extLst>
              <a:ext uri="{FF2B5EF4-FFF2-40B4-BE49-F238E27FC236}">
                <a16:creationId xmlns:a16="http://schemas.microsoft.com/office/drawing/2014/main" id="{BC22D306-30AA-788E-60BC-A944C0E8E48F}"/>
              </a:ext>
            </a:extLst>
          </p:cNvPr>
          <p:cNvGrpSpPr/>
          <p:nvPr/>
        </p:nvGrpSpPr>
        <p:grpSpPr>
          <a:xfrm>
            <a:off x="4233855" y="3424238"/>
            <a:ext cx="676534" cy="676526"/>
            <a:chOff x="4279897" y="2279650"/>
            <a:chExt cx="584450" cy="584444"/>
          </a:xfrm>
        </p:grpSpPr>
        <p:sp>
          <p:nvSpPr>
            <p:cNvPr id="6" name="Freeform: Shape 5">
              <a:extLst>
                <a:ext uri="{FF2B5EF4-FFF2-40B4-BE49-F238E27FC236}">
                  <a16:creationId xmlns:a16="http://schemas.microsoft.com/office/drawing/2014/main" id="{2E5BAC72-C496-85A2-66DE-F5BD9F8AFD1A}"/>
                </a:ext>
              </a:extLst>
            </p:cNvPr>
            <p:cNvSpPr/>
            <p:nvPr/>
          </p:nvSpPr>
          <p:spPr>
            <a:xfrm>
              <a:off x="4279897" y="2279650"/>
              <a:ext cx="584450" cy="584444"/>
            </a:xfrm>
            <a:custGeom>
              <a:avLst/>
              <a:gdLst>
                <a:gd name="connsiteX0" fmla="*/ 766952 w 766952"/>
                <a:gd name="connsiteY0" fmla="*/ 383481 h 766944"/>
                <a:gd name="connsiteX1" fmla="*/ 383481 w 766952"/>
                <a:gd name="connsiteY1" fmla="*/ 0 h 766944"/>
                <a:gd name="connsiteX2" fmla="*/ 0 w 766952"/>
                <a:gd name="connsiteY2" fmla="*/ 383481 h 766944"/>
                <a:gd name="connsiteX3" fmla="*/ 383482 w 766952"/>
                <a:gd name="connsiteY3" fmla="*/ 766945 h 766944"/>
                <a:gd name="connsiteX4" fmla="*/ 766952 w 766952"/>
                <a:gd name="connsiteY4" fmla="*/ 383481 h 76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952" h="766944">
                  <a:moveTo>
                    <a:pt x="766952" y="383481"/>
                  </a:moveTo>
                  <a:cubicBezTo>
                    <a:pt x="766952" y="171676"/>
                    <a:pt x="595262" y="0"/>
                    <a:pt x="383481" y="0"/>
                  </a:cubicBezTo>
                  <a:cubicBezTo>
                    <a:pt x="171690" y="-2"/>
                    <a:pt x="0" y="171673"/>
                    <a:pt x="0" y="383481"/>
                  </a:cubicBezTo>
                  <a:cubicBezTo>
                    <a:pt x="0" y="595256"/>
                    <a:pt x="171690" y="766945"/>
                    <a:pt x="383482" y="766945"/>
                  </a:cubicBezTo>
                  <a:cubicBezTo>
                    <a:pt x="595262" y="766943"/>
                    <a:pt x="766952" y="595254"/>
                    <a:pt x="766952" y="383481"/>
                  </a:cubicBezTo>
                  <a:close/>
                </a:path>
              </a:pathLst>
            </a:custGeom>
            <a:solidFill>
              <a:schemeClr val="tx1">
                <a:lumMod val="50000"/>
                <a:lumOff val="50000"/>
              </a:schemeClr>
            </a:solidFill>
            <a:ln w="1536" cap="flat">
              <a:noFill/>
              <a:prstDash val="solid"/>
              <a:miter/>
            </a:ln>
          </p:spPr>
          <p:txBody>
            <a:bodyPr rtlCol="0" anchor="ctr"/>
            <a:lstStyle/>
            <a:p>
              <a:pPr rtl="0"/>
              <a:endParaRPr lang="en-PH"/>
            </a:p>
          </p:txBody>
        </p:sp>
        <p:sp>
          <p:nvSpPr>
            <p:cNvPr id="7" name="Freeform: Shape 6">
              <a:extLst>
                <a:ext uri="{FF2B5EF4-FFF2-40B4-BE49-F238E27FC236}">
                  <a16:creationId xmlns:a16="http://schemas.microsoft.com/office/drawing/2014/main" id="{25DCC75A-9A45-07A2-5BC9-79EC7D961DDA}"/>
                </a:ext>
              </a:extLst>
            </p:cNvPr>
            <p:cNvSpPr/>
            <p:nvPr/>
          </p:nvSpPr>
          <p:spPr>
            <a:xfrm>
              <a:off x="4492240" y="2427585"/>
              <a:ext cx="243232" cy="289190"/>
            </a:xfrm>
            <a:custGeom>
              <a:avLst/>
              <a:gdLst>
                <a:gd name="connsiteX0" fmla="*/ 307566 w 319185"/>
                <a:gd name="connsiteY0" fmla="*/ 169597 h 379495"/>
                <a:gd name="connsiteX1" fmla="*/ 37133 w 319185"/>
                <a:gd name="connsiteY1" fmla="*/ 3542 h 379495"/>
                <a:gd name="connsiteX2" fmla="*/ 12476 w 319185"/>
                <a:gd name="connsiteY2" fmla="*/ 3045 h 379495"/>
                <a:gd name="connsiteX3" fmla="*/ 0 w 319185"/>
                <a:gd name="connsiteY3" fmla="*/ 24318 h 379495"/>
                <a:gd name="connsiteX4" fmla="*/ 0 w 319185"/>
                <a:gd name="connsiteY4" fmla="*/ 355115 h 379495"/>
                <a:gd name="connsiteX5" fmla="*/ 12437 w 319185"/>
                <a:gd name="connsiteY5" fmla="*/ 376373 h 379495"/>
                <a:gd name="connsiteX6" fmla="*/ 24379 w 319185"/>
                <a:gd name="connsiteY6" fmla="*/ 379495 h 379495"/>
                <a:gd name="connsiteX7" fmla="*/ 37062 w 319185"/>
                <a:gd name="connsiteY7" fmla="*/ 375935 h 379495"/>
                <a:gd name="connsiteX8" fmla="*/ 307492 w 319185"/>
                <a:gd name="connsiteY8" fmla="*/ 211192 h 379495"/>
                <a:gd name="connsiteX9" fmla="*/ 319185 w 319185"/>
                <a:gd name="connsiteY9" fmla="*/ 190417 h 379495"/>
                <a:gd name="connsiteX10" fmla="*/ 307566 w 319185"/>
                <a:gd name="connsiteY10" fmla="*/ 169597 h 3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185" h="379495">
                  <a:moveTo>
                    <a:pt x="307566" y="169597"/>
                  </a:moveTo>
                  <a:lnTo>
                    <a:pt x="37133" y="3542"/>
                  </a:lnTo>
                  <a:cubicBezTo>
                    <a:pt x="29750" y="-993"/>
                    <a:pt x="20035" y="-1189"/>
                    <a:pt x="12476" y="3045"/>
                  </a:cubicBezTo>
                  <a:cubicBezTo>
                    <a:pt x="4780" y="7350"/>
                    <a:pt x="0" y="15502"/>
                    <a:pt x="0" y="24318"/>
                  </a:cubicBezTo>
                  <a:lnTo>
                    <a:pt x="0" y="355115"/>
                  </a:lnTo>
                  <a:cubicBezTo>
                    <a:pt x="0" y="363915"/>
                    <a:pt x="4766" y="372062"/>
                    <a:pt x="12437" y="376373"/>
                  </a:cubicBezTo>
                  <a:cubicBezTo>
                    <a:pt x="16075" y="378413"/>
                    <a:pt x="20203" y="379495"/>
                    <a:pt x="24379" y="379495"/>
                  </a:cubicBezTo>
                  <a:cubicBezTo>
                    <a:pt x="28857" y="379495"/>
                    <a:pt x="33242" y="378263"/>
                    <a:pt x="37062" y="375935"/>
                  </a:cubicBezTo>
                  <a:lnTo>
                    <a:pt x="307492" y="211192"/>
                  </a:lnTo>
                  <a:cubicBezTo>
                    <a:pt x="314690" y="206808"/>
                    <a:pt x="319172" y="198847"/>
                    <a:pt x="319185" y="190417"/>
                  </a:cubicBezTo>
                  <a:cubicBezTo>
                    <a:pt x="319201" y="181988"/>
                    <a:pt x="314749" y="174008"/>
                    <a:pt x="307566" y="169597"/>
                  </a:cubicBezTo>
                  <a:close/>
                </a:path>
              </a:pathLst>
            </a:custGeom>
            <a:solidFill>
              <a:srgbClr val="FFFFFF"/>
            </a:solidFill>
            <a:ln w="1536" cap="flat">
              <a:noFill/>
              <a:prstDash val="solid"/>
              <a:miter/>
            </a:ln>
          </p:spPr>
          <p:txBody>
            <a:bodyPr rtlCol="0" anchor="ctr"/>
            <a:lstStyle/>
            <a:p>
              <a:pPr rtl="0"/>
              <a:endParaRPr lang="en-PH"/>
            </a:p>
          </p:txBody>
        </p:sp>
      </p:grpSp>
    </p:spTree>
    <p:extLst>
      <p:ext uri="{BB962C8B-B14F-4D97-AF65-F5344CB8AC3E}">
        <p14:creationId xmlns:p14="http://schemas.microsoft.com/office/powerpoint/2010/main" val="273639356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video>
              <p:cMediaNode>
                <p:cTn id="2" fill="hold" display="0">
                  <p:stCondLst>
                    <p:cond delay="indefinite"/>
                  </p:stCondLst>
                </p:cTn>
                <p:tgtEl>
                  <p:spTgt spid="2"/>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7000" fill="hold"/>
                                        <p:tgtEl>
                                          <p:spTgt spid="2"/>
                                        </p:tgtEl>
                                      </p:cBhvr>
                                    </p:cmd>
                                  </p:childTnLst>
                                </p:cTn>
                              </p:par>
                              <p:par>
                                <p:cTn id="8" presetID="1" presetClass="exit" presetSubtype="0" fill="hold"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E2E20-54D1-D60C-9B27-DA38178F70D2}"/>
              </a:ext>
            </a:extLst>
          </p:cNvPr>
          <p:cNvSpPr>
            <a:spLocks noGrp="1"/>
          </p:cNvSpPr>
          <p:nvPr>
            <p:ph type="title"/>
          </p:nvPr>
        </p:nvSpPr>
        <p:spPr/>
        <p:txBody>
          <a:bodyPr rtlCol="0"/>
          <a:lstStyle/>
          <a:p>
            <a:pPr rtl="0"/>
            <a:r>
              <a:rPr lang="ja-jp" dirty="0">
                <a:ea typeface="Meiryo" panose="020B0604030504040204" pitchFamily="34" charset="-128"/>
              </a:rPr>
              <a:t>製造業が直面している課題</a:t>
            </a:r>
          </a:p>
        </p:txBody>
      </p:sp>
      <p:pic>
        <p:nvPicPr>
          <p:cNvPr id="14" name="Picture Placeholder 13" descr="A person working on a camera&#10;&#10;Description automatically generated">
            <a:extLst>
              <a:ext uri="{FF2B5EF4-FFF2-40B4-BE49-F238E27FC236}">
                <a16:creationId xmlns:a16="http://schemas.microsoft.com/office/drawing/2014/main" id="{2AA0F1F5-7DB7-3B99-0FB7-67F3B4227A5D}"/>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45955" r="15323"/>
          <a:stretch/>
        </p:blipFill>
        <p:spPr>
          <a:xfrm>
            <a:off x="6157913" y="0"/>
            <a:ext cx="2986087" cy="5143500"/>
          </a:xfrm>
        </p:spPr>
      </p:pic>
      <p:grpSp>
        <p:nvGrpSpPr>
          <p:cNvPr id="15" name="Group 14">
            <a:extLst>
              <a:ext uri="{FF2B5EF4-FFF2-40B4-BE49-F238E27FC236}">
                <a16:creationId xmlns:a16="http://schemas.microsoft.com/office/drawing/2014/main" id="{E7E7BCB1-C3AF-446A-E7F1-4C02DA2D528A}"/>
              </a:ext>
            </a:extLst>
          </p:cNvPr>
          <p:cNvGrpSpPr/>
          <p:nvPr/>
        </p:nvGrpSpPr>
        <p:grpSpPr>
          <a:xfrm>
            <a:off x="370108" y="1333826"/>
            <a:ext cx="5511580" cy="251399"/>
            <a:chOff x="370108" y="1187450"/>
            <a:chExt cx="5511580" cy="251399"/>
          </a:xfrm>
        </p:grpSpPr>
        <p:sp>
          <p:nvSpPr>
            <p:cNvPr id="16" name="Title 5">
              <a:extLst>
                <a:ext uri="{FF2B5EF4-FFF2-40B4-BE49-F238E27FC236}">
                  <a16:creationId xmlns:a16="http://schemas.microsoft.com/office/drawing/2014/main" id="{D3F5E09E-BE41-A750-6343-90B1D6A31EB5}"/>
                </a:ext>
              </a:extLst>
            </p:cNvPr>
            <p:cNvSpPr txBox="1">
              <a:spLocks/>
            </p:cNvSpPr>
            <p:nvPr/>
          </p:nvSpPr>
          <p:spPr>
            <a:xfrm>
              <a:off x="755650" y="123235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dirty="0">
                  <a:ea typeface="Meiryo" panose="020B0604030504040204" pitchFamily="34" charset="-128"/>
                  <a:cs typeface="+mj-cs"/>
                </a:rPr>
                <a:t>スキル ギャップと人材不足 </a:t>
              </a:r>
            </a:p>
          </p:txBody>
        </p:sp>
        <p:sp>
          <p:nvSpPr>
            <p:cNvPr id="17" name="Oval 16">
              <a:extLst>
                <a:ext uri="{FF2B5EF4-FFF2-40B4-BE49-F238E27FC236}">
                  <a16:creationId xmlns:a16="http://schemas.microsoft.com/office/drawing/2014/main" id="{D14A5DFE-3CB1-3195-61E4-1651B44C45A8}"/>
                </a:ext>
              </a:extLst>
            </p:cNvPr>
            <p:cNvSpPr/>
            <p:nvPr/>
          </p:nvSpPr>
          <p:spPr>
            <a:xfrm>
              <a:off x="370108" y="118745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1</a:t>
              </a:r>
            </a:p>
          </p:txBody>
        </p:sp>
      </p:grpSp>
      <p:grpSp>
        <p:nvGrpSpPr>
          <p:cNvPr id="18" name="Group 17">
            <a:extLst>
              <a:ext uri="{FF2B5EF4-FFF2-40B4-BE49-F238E27FC236}">
                <a16:creationId xmlns:a16="http://schemas.microsoft.com/office/drawing/2014/main" id="{FFE385E7-6B88-52E3-94FF-EFFF1366D512}"/>
              </a:ext>
            </a:extLst>
          </p:cNvPr>
          <p:cNvGrpSpPr/>
          <p:nvPr/>
        </p:nvGrpSpPr>
        <p:grpSpPr>
          <a:xfrm>
            <a:off x="370108" y="1787755"/>
            <a:ext cx="5511580" cy="251399"/>
            <a:chOff x="370108" y="1228680"/>
            <a:chExt cx="5511580" cy="251399"/>
          </a:xfrm>
        </p:grpSpPr>
        <p:sp>
          <p:nvSpPr>
            <p:cNvPr id="19" name="Title 5">
              <a:extLst>
                <a:ext uri="{FF2B5EF4-FFF2-40B4-BE49-F238E27FC236}">
                  <a16:creationId xmlns:a16="http://schemas.microsoft.com/office/drawing/2014/main" id="{3B3FD185-BF48-A279-20D3-19D2E0DBCB84}"/>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サプライ チェーンの混乱</a:t>
              </a:r>
            </a:p>
          </p:txBody>
        </p:sp>
        <p:sp>
          <p:nvSpPr>
            <p:cNvPr id="20" name="Oval 19">
              <a:extLst>
                <a:ext uri="{FF2B5EF4-FFF2-40B4-BE49-F238E27FC236}">
                  <a16:creationId xmlns:a16="http://schemas.microsoft.com/office/drawing/2014/main" id="{A25C8200-583F-2F15-97F8-D17942A4DFF6}"/>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2</a:t>
              </a:r>
            </a:p>
          </p:txBody>
        </p:sp>
      </p:grpSp>
      <p:grpSp>
        <p:nvGrpSpPr>
          <p:cNvPr id="21" name="Group 20">
            <a:extLst>
              <a:ext uri="{FF2B5EF4-FFF2-40B4-BE49-F238E27FC236}">
                <a16:creationId xmlns:a16="http://schemas.microsoft.com/office/drawing/2014/main" id="{6451903B-F927-A4ED-54B3-F2EE4C69F562}"/>
              </a:ext>
            </a:extLst>
          </p:cNvPr>
          <p:cNvGrpSpPr/>
          <p:nvPr/>
        </p:nvGrpSpPr>
        <p:grpSpPr>
          <a:xfrm>
            <a:off x="370108" y="2241684"/>
            <a:ext cx="5511580" cy="251399"/>
            <a:chOff x="370108" y="1228680"/>
            <a:chExt cx="5511580" cy="251399"/>
          </a:xfrm>
        </p:grpSpPr>
        <p:sp>
          <p:nvSpPr>
            <p:cNvPr id="22" name="Title 5">
              <a:extLst>
                <a:ext uri="{FF2B5EF4-FFF2-40B4-BE49-F238E27FC236}">
                  <a16:creationId xmlns:a16="http://schemas.microsoft.com/office/drawing/2014/main" id="{F8B7080F-2DDD-E0DD-3193-FD7542FF98FC}"/>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テクノロジーの進歩に後れを取らないこと</a:t>
              </a:r>
            </a:p>
          </p:txBody>
        </p:sp>
        <p:sp>
          <p:nvSpPr>
            <p:cNvPr id="23" name="Oval 22">
              <a:extLst>
                <a:ext uri="{FF2B5EF4-FFF2-40B4-BE49-F238E27FC236}">
                  <a16:creationId xmlns:a16="http://schemas.microsoft.com/office/drawing/2014/main" id="{CE9EF9A2-F77E-C75C-0220-11F9F39ABB97}"/>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3</a:t>
              </a:r>
            </a:p>
          </p:txBody>
        </p:sp>
      </p:grpSp>
      <p:grpSp>
        <p:nvGrpSpPr>
          <p:cNvPr id="24" name="Group 23">
            <a:extLst>
              <a:ext uri="{FF2B5EF4-FFF2-40B4-BE49-F238E27FC236}">
                <a16:creationId xmlns:a16="http://schemas.microsoft.com/office/drawing/2014/main" id="{77CB2B2B-D9FE-3D9B-3014-A53C29CFAD17}"/>
              </a:ext>
            </a:extLst>
          </p:cNvPr>
          <p:cNvGrpSpPr/>
          <p:nvPr/>
        </p:nvGrpSpPr>
        <p:grpSpPr>
          <a:xfrm>
            <a:off x="370108" y="2695613"/>
            <a:ext cx="5511580" cy="251399"/>
            <a:chOff x="370108" y="1228680"/>
            <a:chExt cx="5511580" cy="251399"/>
          </a:xfrm>
        </p:grpSpPr>
        <p:sp>
          <p:nvSpPr>
            <p:cNvPr id="25" name="Title 5">
              <a:extLst>
                <a:ext uri="{FF2B5EF4-FFF2-40B4-BE49-F238E27FC236}">
                  <a16:creationId xmlns:a16="http://schemas.microsoft.com/office/drawing/2014/main" id="{E5EF29D8-D2D6-55D2-2E31-4DB393272D35}"/>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サイバーセキュリティの脅威 </a:t>
              </a:r>
            </a:p>
          </p:txBody>
        </p:sp>
        <p:sp>
          <p:nvSpPr>
            <p:cNvPr id="26" name="Oval 25">
              <a:extLst>
                <a:ext uri="{FF2B5EF4-FFF2-40B4-BE49-F238E27FC236}">
                  <a16:creationId xmlns:a16="http://schemas.microsoft.com/office/drawing/2014/main" id="{983D6A9D-DF0E-5ADC-EF02-4E9C0F852C25}"/>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4</a:t>
              </a:r>
            </a:p>
          </p:txBody>
        </p:sp>
      </p:grpSp>
      <p:grpSp>
        <p:nvGrpSpPr>
          <p:cNvPr id="27" name="Group 26">
            <a:extLst>
              <a:ext uri="{FF2B5EF4-FFF2-40B4-BE49-F238E27FC236}">
                <a16:creationId xmlns:a16="http://schemas.microsoft.com/office/drawing/2014/main" id="{A194352D-2220-69CB-AC83-63E017C582C9}"/>
              </a:ext>
            </a:extLst>
          </p:cNvPr>
          <p:cNvGrpSpPr/>
          <p:nvPr/>
        </p:nvGrpSpPr>
        <p:grpSpPr>
          <a:xfrm>
            <a:off x="370108" y="3149542"/>
            <a:ext cx="5511580" cy="251399"/>
            <a:chOff x="370108" y="1228680"/>
            <a:chExt cx="5511580" cy="251399"/>
          </a:xfrm>
        </p:grpSpPr>
        <p:sp>
          <p:nvSpPr>
            <p:cNvPr id="28" name="Title 5">
              <a:extLst>
                <a:ext uri="{FF2B5EF4-FFF2-40B4-BE49-F238E27FC236}">
                  <a16:creationId xmlns:a16="http://schemas.microsoft.com/office/drawing/2014/main" id="{A82C5E78-B732-4B40-02B8-EBB861093B3A}"/>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グローバル化</a:t>
              </a:r>
            </a:p>
          </p:txBody>
        </p:sp>
        <p:sp>
          <p:nvSpPr>
            <p:cNvPr id="29" name="Oval 28">
              <a:extLst>
                <a:ext uri="{FF2B5EF4-FFF2-40B4-BE49-F238E27FC236}">
                  <a16:creationId xmlns:a16="http://schemas.microsoft.com/office/drawing/2014/main" id="{10B6493F-2D57-8FAD-E198-2E4995844883}"/>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5</a:t>
              </a:r>
            </a:p>
          </p:txBody>
        </p:sp>
      </p:grpSp>
      <p:grpSp>
        <p:nvGrpSpPr>
          <p:cNvPr id="30" name="Group 29">
            <a:extLst>
              <a:ext uri="{FF2B5EF4-FFF2-40B4-BE49-F238E27FC236}">
                <a16:creationId xmlns:a16="http://schemas.microsoft.com/office/drawing/2014/main" id="{46A15DAF-8747-47FE-D376-AA030C56A0C8}"/>
              </a:ext>
            </a:extLst>
          </p:cNvPr>
          <p:cNvGrpSpPr/>
          <p:nvPr/>
        </p:nvGrpSpPr>
        <p:grpSpPr>
          <a:xfrm>
            <a:off x="370108" y="3603471"/>
            <a:ext cx="5511580" cy="251399"/>
            <a:chOff x="370108" y="1228680"/>
            <a:chExt cx="5511580" cy="251399"/>
          </a:xfrm>
        </p:grpSpPr>
        <p:sp>
          <p:nvSpPr>
            <p:cNvPr id="31" name="Title 5">
              <a:extLst>
                <a:ext uri="{FF2B5EF4-FFF2-40B4-BE49-F238E27FC236}">
                  <a16:creationId xmlns:a16="http://schemas.microsoft.com/office/drawing/2014/main" id="{449B9EF7-3201-C847-0757-74572AC96A22}"/>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環境面とサステナビリティの懸念 </a:t>
              </a:r>
            </a:p>
          </p:txBody>
        </p:sp>
        <p:sp>
          <p:nvSpPr>
            <p:cNvPr id="32" name="Oval 31">
              <a:extLst>
                <a:ext uri="{FF2B5EF4-FFF2-40B4-BE49-F238E27FC236}">
                  <a16:creationId xmlns:a16="http://schemas.microsoft.com/office/drawing/2014/main" id="{0F121B65-8A44-AAED-0DC1-EB166A1FA227}"/>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6</a:t>
              </a:r>
            </a:p>
          </p:txBody>
        </p:sp>
      </p:grpSp>
      <p:grpSp>
        <p:nvGrpSpPr>
          <p:cNvPr id="33" name="Group 32">
            <a:extLst>
              <a:ext uri="{FF2B5EF4-FFF2-40B4-BE49-F238E27FC236}">
                <a16:creationId xmlns:a16="http://schemas.microsoft.com/office/drawing/2014/main" id="{BC38DBCE-7C30-3A27-3285-57F9EB888DB0}"/>
              </a:ext>
            </a:extLst>
          </p:cNvPr>
          <p:cNvGrpSpPr/>
          <p:nvPr/>
        </p:nvGrpSpPr>
        <p:grpSpPr>
          <a:xfrm>
            <a:off x="370108" y="4057400"/>
            <a:ext cx="5511580" cy="251399"/>
            <a:chOff x="370108" y="1228680"/>
            <a:chExt cx="5511580" cy="251399"/>
          </a:xfrm>
        </p:grpSpPr>
        <p:sp>
          <p:nvSpPr>
            <p:cNvPr id="34" name="Title 5">
              <a:extLst>
                <a:ext uri="{FF2B5EF4-FFF2-40B4-BE49-F238E27FC236}">
                  <a16:creationId xmlns:a16="http://schemas.microsoft.com/office/drawing/2014/main" id="{A08B4860-0EDA-1138-C4D6-A7ECA8E56299}"/>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dirty="0">
                  <a:ea typeface="Meiryo" panose="020B0604030504040204" pitchFamily="34" charset="-128"/>
                  <a:cs typeface="+mj-cs"/>
                </a:rPr>
                <a:t>規制</a:t>
              </a:r>
              <a:r>
                <a:rPr lang="ja-JP" altLang="en-US" sz="1050" dirty="0">
                  <a:ea typeface="Meiryo" panose="020B0604030504040204" pitchFamily="34" charset="-128"/>
                  <a:cs typeface="+mj-cs"/>
                </a:rPr>
                <a:t>コンプライアンス（法令遵守 ）</a:t>
              </a:r>
              <a:endParaRPr lang="ja-jp" sz="1050" dirty="0">
                <a:ea typeface="Meiryo" panose="020B0604030504040204" pitchFamily="34" charset="-128"/>
                <a:cs typeface="+mj-cs"/>
              </a:endParaRPr>
            </a:p>
          </p:txBody>
        </p:sp>
        <p:sp>
          <p:nvSpPr>
            <p:cNvPr id="35" name="Oval 34">
              <a:extLst>
                <a:ext uri="{FF2B5EF4-FFF2-40B4-BE49-F238E27FC236}">
                  <a16:creationId xmlns:a16="http://schemas.microsoft.com/office/drawing/2014/main" id="{9C05CC9F-1CD3-2B41-6D64-C7F6B9E9A7D0}"/>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7</a:t>
              </a:r>
            </a:p>
          </p:txBody>
        </p:sp>
      </p:grpSp>
      <p:grpSp>
        <p:nvGrpSpPr>
          <p:cNvPr id="36" name="Group 35">
            <a:extLst>
              <a:ext uri="{FF2B5EF4-FFF2-40B4-BE49-F238E27FC236}">
                <a16:creationId xmlns:a16="http://schemas.microsoft.com/office/drawing/2014/main" id="{958EA33C-6638-4895-A9FE-11DE1B0C53B4}"/>
              </a:ext>
            </a:extLst>
          </p:cNvPr>
          <p:cNvGrpSpPr/>
          <p:nvPr/>
        </p:nvGrpSpPr>
        <p:grpSpPr>
          <a:xfrm>
            <a:off x="370108" y="4511324"/>
            <a:ext cx="5511580" cy="251399"/>
            <a:chOff x="370108" y="1228680"/>
            <a:chExt cx="5511580" cy="251399"/>
          </a:xfrm>
        </p:grpSpPr>
        <p:sp>
          <p:nvSpPr>
            <p:cNvPr id="37" name="Title 5">
              <a:extLst>
                <a:ext uri="{FF2B5EF4-FFF2-40B4-BE49-F238E27FC236}">
                  <a16:creationId xmlns:a16="http://schemas.microsoft.com/office/drawing/2014/main" id="{9AD9AA0A-D9F6-DD56-7084-5B8F0D9B9DDE}"/>
                </a:ext>
              </a:extLst>
            </p:cNvPr>
            <p:cNvSpPr txBox="1">
              <a:spLocks/>
            </p:cNvSpPr>
            <p:nvPr/>
          </p:nvSpPr>
          <p:spPr>
            <a:xfrm>
              <a:off x="755650" y="1273588"/>
              <a:ext cx="5126038" cy="161583"/>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050">
                  <a:ea typeface="Meiryo" panose="020B0604030504040204" pitchFamily="34" charset="-128"/>
                  <a:cs typeface="+mj-cs"/>
                </a:rPr>
                <a:t>進化し続ける顧客ニーズへの対応</a:t>
              </a:r>
            </a:p>
          </p:txBody>
        </p:sp>
        <p:sp>
          <p:nvSpPr>
            <p:cNvPr id="38" name="Oval 37">
              <a:extLst>
                <a:ext uri="{FF2B5EF4-FFF2-40B4-BE49-F238E27FC236}">
                  <a16:creationId xmlns:a16="http://schemas.microsoft.com/office/drawing/2014/main" id="{116ED5ED-7DEF-11D8-C889-EB74C87DF988}"/>
                </a:ext>
              </a:extLst>
            </p:cNvPr>
            <p:cNvSpPr/>
            <p:nvPr/>
          </p:nvSpPr>
          <p:spPr>
            <a:xfrm>
              <a:off x="370108" y="1228680"/>
              <a:ext cx="251399" cy="251399"/>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050" b="1">
                  <a:solidFill>
                    <a:schemeClr val="tx1"/>
                  </a:solidFill>
                  <a:ea typeface="Meiryo" panose="020B0604030504040204" pitchFamily="34" charset="-128"/>
                </a:rPr>
                <a:t>8</a:t>
              </a:r>
            </a:p>
          </p:txBody>
        </p:sp>
      </p:grpSp>
      <p:cxnSp>
        <p:nvCxnSpPr>
          <p:cNvPr id="39" name="Straight Connector 38">
            <a:extLst>
              <a:ext uri="{FF2B5EF4-FFF2-40B4-BE49-F238E27FC236}">
                <a16:creationId xmlns:a16="http://schemas.microsoft.com/office/drawing/2014/main" id="{B13CFEE6-C205-9C67-DA81-C480C8F49E64}"/>
              </a:ext>
            </a:extLst>
          </p:cNvPr>
          <p:cNvCxnSpPr>
            <a:cxnSpLocks/>
          </p:cNvCxnSpPr>
          <p:nvPr/>
        </p:nvCxnSpPr>
        <p:spPr>
          <a:xfrm>
            <a:off x="755650" y="1686490"/>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24882AD-65BA-FDC3-A330-6BE6AFF08567}"/>
              </a:ext>
            </a:extLst>
          </p:cNvPr>
          <p:cNvCxnSpPr>
            <a:cxnSpLocks/>
          </p:cNvCxnSpPr>
          <p:nvPr/>
        </p:nvCxnSpPr>
        <p:spPr>
          <a:xfrm>
            <a:off x="755650" y="2140419"/>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7725BA-82BE-BC0B-E984-1A973381F1EA}"/>
              </a:ext>
            </a:extLst>
          </p:cNvPr>
          <p:cNvCxnSpPr>
            <a:cxnSpLocks/>
          </p:cNvCxnSpPr>
          <p:nvPr/>
        </p:nvCxnSpPr>
        <p:spPr>
          <a:xfrm>
            <a:off x="755650" y="2594348"/>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857AE44-FBC7-35B5-3FF8-9F1BACBFAE7A}"/>
              </a:ext>
            </a:extLst>
          </p:cNvPr>
          <p:cNvCxnSpPr>
            <a:cxnSpLocks/>
          </p:cNvCxnSpPr>
          <p:nvPr/>
        </p:nvCxnSpPr>
        <p:spPr>
          <a:xfrm>
            <a:off x="755650" y="3048277"/>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91039A4-3447-0F88-1B32-58F50EC582C8}"/>
              </a:ext>
            </a:extLst>
          </p:cNvPr>
          <p:cNvCxnSpPr>
            <a:cxnSpLocks/>
          </p:cNvCxnSpPr>
          <p:nvPr/>
        </p:nvCxnSpPr>
        <p:spPr>
          <a:xfrm>
            <a:off x="755650" y="3502206"/>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7C447D5-59C4-055C-5E8C-8DD503AAE5C9}"/>
              </a:ext>
            </a:extLst>
          </p:cNvPr>
          <p:cNvCxnSpPr>
            <a:cxnSpLocks/>
          </p:cNvCxnSpPr>
          <p:nvPr/>
        </p:nvCxnSpPr>
        <p:spPr>
          <a:xfrm>
            <a:off x="755650" y="3956135"/>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FA650F2-18EB-0FC1-6EA4-E39426E915C0}"/>
              </a:ext>
            </a:extLst>
          </p:cNvPr>
          <p:cNvCxnSpPr>
            <a:cxnSpLocks/>
          </p:cNvCxnSpPr>
          <p:nvPr/>
        </p:nvCxnSpPr>
        <p:spPr>
          <a:xfrm>
            <a:off x="755650" y="4410064"/>
            <a:ext cx="512603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3516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light, lit, dark&#10;&#10;Description automatically generated">
            <a:extLst>
              <a:ext uri="{FF2B5EF4-FFF2-40B4-BE49-F238E27FC236}">
                <a16:creationId xmlns:a16="http://schemas.microsoft.com/office/drawing/2014/main" id="{B4728DA7-2F6F-7D2C-D1DC-18FAE43E73F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0372" b="40372"/>
          <a:stretch/>
        </p:blipFill>
        <p:spPr>
          <a:xfrm>
            <a:off x="0" y="0"/>
            <a:ext cx="9144000" cy="1760752"/>
          </a:xfrm>
          <a:prstGeom prst="rect">
            <a:avLst/>
          </a:prstGeom>
        </p:spPr>
      </p:pic>
      <p:sp>
        <p:nvSpPr>
          <p:cNvPr id="27" name="Rectangle 26">
            <a:extLst>
              <a:ext uri="{FF2B5EF4-FFF2-40B4-BE49-F238E27FC236}">
                <a16:creationId xmlns:a16="http://schemas.microsoft.com/office/drawing/2014/main" id="{7F158F88-4E1A-14ED-92CD-C08B1BD3CE58}"/>
              </a:ext>
            </a:extLst>
          </p:cNvPr>
          <p:cNvSpPr>
            <a:spLocks/>
          </p:cNvSpPr>
          <p:nvPr/>
        </p:nvSpPr>
        <p:spPr>
          <a:xfrm>
            <a:off x="368131" y="2308136"/>
            <a:ext cx="1896427" cy="711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dirty="0">
                <a:solidFill>
                  <a:schemeClr val="bg1"/>
                </a:solidFill>
                <a:ea typeface="Meiryo" panose="020B0604030504040204" pitchFamily="34" charset="-128"/>
              </a:rPr>
              <a:t>スキル ギャップと</a:t>
            </a:r>
            <a:br>
              <a:rPr lang="en-US" altLang="ja-JP" sz="1200" b="1" dirty="0">
                <a:solidFill>
                  <a:schemeClr val="bg1"/>
                </a:solidFill>
                <a:ea typeface="Meiryo" panose="020B0604030504040204" pitchFamily="34" charset="-128"/>
              </a:rPr>
            </a:br>
            <a:r>
              <a:rPr lang="ja-jp" sz="1200" b="1" dirty="0">
                <a:solidFill>
                  <a:schemeClr val="bg1"/>
                </a:solidFill>
                <a:ea typeface="Meiryo" panose="020B0604030504040204" pitchFamily="34" charset="-128"/>
              </a:rPr>
              <a:t>人材不足 </a:t>
            </a:r>
          </a:p>
        </p:txBody>
      </p:sp>
      <p:sp>
        <p:nvSpPr>
          <p:cNvPr id="28" name="Rectangle 27">
            <a:extLst>
              <a:ext uri="{FF2B5EF4-FFF2-40B4-BE49-F238E27FC236}">
                <a16:creationId xmlns:a16="http://schemas.microsoft.com/office/drawing/2014/main" id="{875BE52F-7F9B-6BA8-4643-D79E644379C9}"/>
              </a:ext>
            </a:extLst>
          </p:cNvPr>
          <p:cNvSpPr>
            <a:spLocks/>
          </p:cNvSpPr>
          <p:nvPr/>
        </p:nvSpPr>
        <p:spPr>
          <a:xfrm>
            <a:off x="2536289" y="2308136"/>
            <a:ext cx="1900237" cy="7117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dirty="0">
                <a:solidFill>
                  <a:schemeClr val="bg1"/>
                </a:solidFill>
                <a:ea typeface="Meiryo" panose="020B0604030504040204" pitchFamily="34" charset="-128"/>
              </a:rPr>
              <a:t>サプライ チェーンの混乱</a:t>
            </a:r>
          </a:p>
        </p:txBody>
      </p:sp>
      <p:sp>
        <p:nvSpPr>
          <p:cNvPr id="29" name="Rectangle 28">
            <a:extLst>
              <a:ext uri="{FF2B5EF4-FFF2-40B4-BE49-F238E27FC236}">
                <a16:creationId xmlns:a16="http://schemas.microsoft.com/office/drawing/2014/main" id="{C36D6CCB-E9D4-1FEF-1D06-D2BCC0E484F5}"/>
              </a:ext>
            </a:extLst>
          </p:cNvPr>
          <p:cNvSpPr>
            <a:spLocks/>
          </p:cNvSpPr>
          <p:nvPr/>
        </p:nvSpPr>
        <p:spPr>
          <a:xfrm>
            <a:off x="4708258" y="2308136"/>
            <a:ext cx="1900237" cy="711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dirty="0">
                <a:solidFill>
                  <a:schemeClr val="bg1"/>
                </a:solidFill>
                <a:ea typeface="Meiryo" panose="020B0604030504040204" pitchFamily="34" charset="-128"/>
              </a:rPr>
              <a:t>テクノロジーの進歩に</a:t>
            </a:r>
            <a:endParaRPr lang="en-US" altLang="ja-JP" sz="1200" b="1" dirty="0">
              <a:solidFill>
                <a:schemeClr val="bg1"/>
              </a:solidFill>
              <a:ea typeface="Meiryo" panose="020B0604030504040204" pitchFamily="34" charset="-128"/>
            </a:endParaRPr>
          </a:p>
          <a:p>
            <a:pPr algn="ctr" rtl="0"/>
            <a:r>
              <a:rPr lang="ja-jp" sz="1200" b="1" dirty="0">
                <a:solidFill>
                  <a:schemeClr val="bg1"/>
                </a:solidFill>
                <a:ea typeface="Meiryo" panose="020B0604030504040204" pitchFamily="34" charset="-128"/>
              </a:rPr>
              <a:t>後れを取らないこと</a:t>
            </a:r>
          </a:p>
        </p:txBody>
      </p:sp>
      <p:sp>
        <p:nvSpPr>
          <p:cNvPr id="30" name="Rectangle 29">
            <a:extLst>
              <a:ext uri="{FF2B5EF4-FFF2-40B4-BE49-F238E27FC236}">
                <a16:creationId xmlns:a16="http://schemas.microsoft.com/office/drawing/2014/main" id="{D02E7BEB-BFAD-A23F-2B10-EBEB4FFDA57F}"/>
              </a:ext>
            </a:extLst>
          </p:cNvPr>
          <p:cNvSpPr>
            <a:spLocks/>
          </p:cNvSpPr>
          <p:nvPr/>
        </p:nvSpPr>
        <p:spPr>
          <a:xfrm>
            <a:off x="6880225" y="2308136"/>
            <a:ext cx="1895644" cy="7117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a:solidFill>
                  <a:schemeClr val="tx1"/>
                </a:solidFill>
                <a:ea typeface="Meiryo" panose="020B0604030504040204" pitchFamily="34" charset="-128"/>
              </a:rPr>
              <a:t>サイバーセキュリティの</a:t>
            </a:r>
            <a:br>
              <a:rPr lang="en-US" sz="1200" b="1" dirty="0">
                <a:solidFill>
                  <a:schemeClr val="tx1"/>
                </a:solidFill>
                <a:ea typeface="Meiryo" panose="020B0604030504040204" pitchFamily="34" charset="-128"/>
              </a:rPr>
            </a:br>
            <a:r>
              <a:rPr lang="ja-jp" sz="1200" b="1">
                <a:solidFill>
                  <a:schemeClr val="tx1"/>
                </a:solidFill>
                <a:ea typeface="Meiryo" panose="020B0604030504040204" pitchFamily="34" charset="-128"/>
              </a:rPr>
              <a:t>脅威 </a:t>
            </a:r>
          </a:p>
        </p:txBody>
      </p:sp>
      <p:sp>
        <p:nvSpPr>
          <p:cNvPr id="31" name="Oval 30">
            <a:extLst>
              <a:ext uri="{FF2B5EF4-FFF2-40B4-BE49-F238E27FC236}">
                <a16:creationId xmlns:a16="http://schemas.microsoft.com/office/drawing/2014/main" id="{46EA6F9F-34E7-066A-0423-38A712B0D0B3}"/>
              </a:ext>
            </a:extLst>
          </p:cNvPr>
          <p:cNvSpPr/>
          <p:nvPr/>
        </p:nvSpPr>
        <p:spPr>
          <a:xfrm>
            <a:off x="857641" y="1186077"/>
            <a:ext cx="917406" cy="91740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35" name="Oval 34">
            <a:extLst>
              <a:ext uri="{FF2B5EF4-FFF2-40B4-BE49-F238E27FC236}">
                <a16:creationId xmlns:a16="http://schemas.microsoft.com/office/drawing/2014/main" id="{E2550D8E-C0CD-34D1-6E14-A62184583792}"/>
              </a:ext>
            </a:extLst>
          </p:cNvPr>
          <p:cNvSpPr/>
          <p:nvPr/>
        </p:nvSpPr>
        <p:spPr>
          <a:xfrm>
            <a:off x="5197548" y="1186077"/>
            <a:ext cx="917406" cy="91740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42" name="Oval 41">
            <a:extLst>
              <a:ext uri="{FF2B5EF4-FFF2-40B4-BE49-F238E27FC236}">
                <a16:creationId xmlns:a16="http://schemas.microsoft.com/office/drawing/2014/main" id="{B7A9A27C-FC36-87BD-5358-C240B10AC427}"/>
              </a:ext>
            </a:extLst>
          </p:cNvPr>
          <p:cNvSpPr/>
          <p:nvPr/>
        </p:nvSpPr>
        <p:spPr>
          <a:xfrm>
            <a:off x="3032198" y="1186077"/>
            <a:ext cx="917406" cy="917406"/>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44" name="Oval 43">
            <a:extLst>
              <a:ext uri="{FF2B5EF4-FFF2-40B4-BE49-F238E27FC236}">
                <a16:creationId xmlns:a16="http://schemas.microsoft.com/office/drawing/2014/main" id="{302BD075-C4CA-0980-CE21-45DE01BD5E53}"/>
              </a:ext>
            </a:extLst>
          </p:cNvPr>
          <p:cNvSpPr/>
          <p:nvPr/>
        </p:nvSpPr>
        <p:spPr>
          <a:xfrm>
            <a:off x="7369344" y="1186077"/>
            <a:ext cx="917406" cy="91740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2" name="Title 1">
            <a:extLst>
              <a:ext uri="{FF2B5EF4-FFF2-40B4-BE49-F238E27FC236}">
                <a16:creationId xmlns:a16="http://schemas.microsoft.com/office/drawing/2014/main" id="{AF9DEEF1-238F-398D-4113-41CFF24CE5DF}"/>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課題の克服</a:t>
            </a:r>
          </a:p>
        </p:txBody>
      </p:sp>
      <p:grpSp>
        <p:nvGrpSpPr>
          <p:cNvPr id="177" name="Group 176">
            <a:extLst>
              <a:ext uri="{FF2B5EF4-FFF2-40B4-BE49-F238E27FC236}">
                <a16:creationId xmlns:a16="http://schemas.microsoft.com/office/drawing/2014/main" id="{56A8B22D-11B7-F7E5-1844-468C305891F1}"/>
              </a:ext>
            </a:extLst>
          </p:cNvPr>
          <p:cNvGrpSpPr/>
          <p:nvPr/>
        </p:nvGrpSpPr>
        <p:grpSpPr>
          <a:xfrm>
            <a:off x="362108" y="3224498"/>
            <a:ext cx="1900080" cy="175411"/>
            <a:chOff x="362108" y="3224498"/>
            <a:chExt cx="1900080" cy="175411"/>
          </a:xfrm>
        </p:grpSpPr>
        <p:grpSp>
          <p:nvGrpSpPr>
            <p:cNvPr id="51" name="Group 50">
              <a:extLst>
                <a:ext uri="{FF2B5EF4-FFF2-40B4-BE49-F238E27FC236}">
                  <a16:creationId xmlns:a16="http://schemas.microsoft.com/office/drawing/2014/main" id="{FE0307BA-BFE0-FBA3-5D31-4FC90D33A97C}"/>
                </a:ext>
              </a:extLst>
            </p:cNvPr>
            <p:cNvGrpSpPr>
              <a:grpSpLocks noChangeAspect="1"/>
            </p:cNvGrpSpPr>
            <p:nvPr/>
          </p:nvGrpSpPr>
          <p:grpSpPr>
            <a:xfrm rot="16200000">
              <a:off x="361952" y="3224654"/>
              <a:ext cx="152349" cy="152037"/>
              <a:chOff x="10787062" y="3548063"/>
              <a:chExt cx="27116087" cy="27060525"/>
            </a:xfrm>
            <a:solidFill>
              <a:schemeClr val="accent1"/>
            </a:solidFill>
          </p:grpSpPr>
          <p:sp>
            <p:nvSpPr>
              <p:cNvPr id="53" name="Freeform 257">
                <a:extLst>
                  <a:ext uri="{FF2B5EF4-FFF2-40B4-BE49-F238E27FC236}">
                    <a16:creationId xmlns:a16="http://schemas.microsoft.com/office/drawing/2014/main" id="{1B7910C1-1CB0-1CF7-0754-A64B9DC0459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54" name="Freeform 258">
                <a:extLst>
                  <a:ext uri="{FF2B5EF4-FFF2-40B4-BE49-F238E27FC236}">
                    <a16:creationId xmlns:a16="http://schemas.microsoft.com/office/drawing/2014/main" id="{B192112B-BDF5-EEF5-C126-EB585EC261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52" name="TextBox 51">
              <a:extLst>
                <a:ext uri="{FF2B5EF4-FFF2-40B4-BE49-F238E27FC236}">
                  <a16:creationId xmlns:a16="http://schemas.microsoft.com/office/drawing/2014/main" id="{582B46A8-6293-5401-96C5-402B71819D8D}"/>
                </a:ext>
              </a:extLst>
            </p:cNvPr>
            <p:cNvSpPr txBox="1"/>
            <p:nvPr/>
          </p:nvSpPr>
          <p:spPr>
            <a:xfrm>
              <a:off x="611513" y="3243328"/>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従業員のスキル向上 </a:t>
              </a:r>
            </a:p>
          </p:txBody>
        </p:sp>
      </p:grpSp>
      <p:grpSp>
        <p:nvGrpSpPr>
          <p:cNvPr id="178" name="Group 177">
            <a:extLst>
              <a:ext uri="{FF2B5EF4-FFF2-40B4-BE49-F238E27FC236}">
                <a16:creationId xmlns:a16="http://schemas.microsoft.com/office/drawing/2014/main" id="{26E9851C-4DC8-2ACA-0607-048C86B860DD}"/>
              </a:ext>
            </a:extLst>
          </p:cNvPr>
          <p:cNvGrpSpPr/>
          <p:nvPr/>
        </p:nvGrpSpPr>
        <p:grpSpPr>
          <a:xfrm>
            <a:off x="362108" y="3689279"/>
            <a:ext cx="1900080" cy="175411"/>
            <a:chOff x="362108" y="3570483"/>
            <a:chExt cx="1900080" cy="175411"/>
          </a:xfrm>
        </p:grpSpPr>
        <p:grpSp>
          <p:nvGrpSpPr>
            <p:cNvPr id="56" name="Group 55">
              <a:extLst>
                <a:ext uri="{FF2B5EF4-FFF2-40B4-BE49-F238E27FC236}">
                  <a16:creationId xmlns:a16="http://schemas.microsoft.com/office/drawing/2014/main" id="{7700B3EE-1583-F507-23BB-33D1D8FC6638}"/>
                </a:ext>
              </a:extLst>
            </p:cNvPr>
            <p:cNvGrpSpPr>
              <a:grpSpLocks noChangeAspect="1"/>
            </p:cNvGrpSpPr>
            <p:nvPr/>
          </p:nvGrpSpPr>
          <p:grpSpPr>
            <a:xfrm rot="16200000">
              <a:off x="361952" y="3570639"/>
              <a:ext cx="152349" cy="152037"/>
              <a:chOff x="10787062" y="3548063"/>
              <a:chExt cx="27116087" cy="27060525"/>
            </a:xfrm>
            <a:solidFill>
              <a:schemeClr val="accent1"/>
            </a:solidFill>
          </p:grpSpPr>
          <p:sp>
            <p:nvSpPr>
              <p:cNvPr id="58" name="Freeform 257">
                <a:extLst>
                  <a:ext uri="{FF2B5EF4-FFF2-40B4-BE49-F238E27FC236}">
                    <a16:creationId xmlns:a16="http://schemas.microsoft.com/office/drawing/2014/main" id="{49BC3E25-64D5-D8F3-1F1F-489E10166D71}"/>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59" name="Freeform 258">
                <a:extLst>
                  <a:ext uri="{FF2B5EF4-FFF2-40B4-BE49-F238E27FC236}">
                    <a16:creationId xmlns:a16="http://schemas.microsoft.com/office/drawing/2014/main" id="{4DA77FCC-21B1-A35D-EE0C-7CEB7DE283B3}"/>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57" name="TextBox 56">
              <a:extLst>
                <a:ext uri="{FF2B5EF4-FFF2-40B4-BE49-F238E27FC236}">
                  <a16:creationId xmlns:a16="http://schemas.microsoft.com/office/drawing/2014/main" id="{9C9FDB8E-0B0D-6041-9991-2EA29051638B}"/>
                </a:ext>
              </a:extLst>
            </p:cNvPr>
            <p:cNvSpPr txBox="1"/>
            <p:nvPr/>
          </p:nvSpPr>
          <p:spPr>
            <a:xfrm>
              <a:off x="611513" y="3589313"/>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教育機関</a:t>
              </a:r>
              <a:r>
                <a:rPr lang="ja-JP" altLang="en-US" sz="1100" dirty="0">
                  <a:ea typeface="Meiryo" panose="020B0604030504040204" pitchFamily="34" charset="-128"/>
                  <a:cs typeface="Arial"/>
                </a:rPr>
                <a:t>との</a:t>
              </a:r>
              <a:r>
                <a:rPr lang="ja-jp" sz="1100" dirty="0">
                  <a:ea typeface="Meiryo" panose="020B0604030504040204" pitchFamily="34" charset="-128"/>
                  <a:cs typeface="Arial"/>
                </a:rPr>
                <a:t>提携</a:t>
              </a:r>
            </a:p>
          </p:txBody>
        </p:sp>
      </p:grpSp>
      <p:grpSp>
        <p:nvGrpSpPr>
          <p:cNvPr id="179" name="Group 178">
            <a:extLst>
              <a:ext uri="{FF2B5EF4-FFF2-40B4-BE49-F238E27FC236}">
                <a16:creationId xmlns:a16="http://schemas.microsoft.com/office/drawing/2014/main" id="{661865FB-A0CA-98D1-2472-7D244E1E2C6E}"/>
              </a:ext>
            </a:extLst>
          </p:cNvPr>
          <p:cNvGrpSpPr/>
          <p:nvPr/>
        </p:nvGrpSpPr>
        <p:grpSpPr>
          <a:xfrm>
            <a:off x="362108" y="4146763"/>
            <a:ext cx="1900080" cy="156581"/>
            <a:chOff x="362108" y="4041253"/>
            <a:chExt cx="1900080" cy="156581"/>
          </a:xfrm>
        </p:grpSpPr>
        <p:grpSp>
          <p:nvGrpSpPr>
            <p:cNvPr id="61" name="Group 60">
              <a:extLst>
                <a:ext uri="{FF2B5EF4-FFF2-40B4-BE49-F238E27FC236}">
                  <a16:creationId xmlns:a16="http://schemas.microsoft.com/office/drawing/2014/main" id="{8A340EEB-2992-1A8F-35CF-FD71549F6B4F}"/>
                </a:ext>
              </a:extLst>
            </p:cNvPr>
            <p:cNvGrpSpPr>
              <a:grpSpLocks noChangeAspect="1"/>
            </p:cNvGrpSpPr>
            <p:nvPr/>
          </p:nvGrpSpPr>
          <p:grpSpPr>
            <a:xfrm rot="16200000">
              <a:off x="361952" y="4041409"/>
              <a:ext cx="152349" cy="152037"/>
              <a:chOff x="10787062" y="3548063"/>
              <a:chExt cx="27116087" cy="27060525"/>
            </a:xfrm>
            <a:solidFill>
              <a:schemeClr val="accent1"/>
            </a:solidFill>
          </p:grpSpPr>
          <p:sp>
            <p:nvSpPr>
              <p:cNvPr id="63" name="Freeform 257">
                <a:extLst>
                  <a:ext uri="{FF2B5EF4-FFF2-40B4-BE49-F238E27FC236}">
                    <a16:creationId xmlns:a16="http://schemas.microsoft.com/office/drawing/2014/main" id="{89BD98C6-0E5A-6E06-79C0-0FB8123CB97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64" name="Freeform 258">
                <a:extLst>
                  <a:ext uri="{FF2B5EF4-FFF2-40B4-BE49-F238E27FC236}">
                    <a16:creationId xmlns:a16="http://schemas.microsoft.com/office/drawing/2014/main" id="{06F8DBC9-B099-6787-FECE-163EF9EED8F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62" name="TextBox 61">
              <a:extLst>
                <a:ext uri="{FF2B5EF4-FFF2-40B4-BE49-F238E27FC236}">
                  <a16:creationId xmlns:a16="http://schemas.microsoft.com/office/drawing/2014/main" id="{A2315BDD-B7EE-B43E-C5BE-6F57571D0C29}"/>
                </a:ext>
              </a:extLst>
            </p:cNvPr>
            <p:cNvSpPr txBox="1"/>
            <p:nvPr/>
          </p:nvSpPr>
          <p:spPr>
            <a:xfrm>
              <a:off x="611513" y="4041253"/>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テクノロジー</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活用</a:t>
              </a:r>
            </a:p>
          </p:txBody>
        </p:sp>
      </p:grpSp>
      <p:grpSp>
        <p:nvGrpSpPr>
          <p:cNvPr id="186" name="Group 185">
            <a:extLst>
              <a:ext uri="{FF2B5EF4-FFF2-40B4-BE49-F238E27FC236}">
                <a16:creationId xmlns:a16="http://schemas.microsoft.com/office/drawing/2014/main" id="{907112E9-60DF-B081-E4AF-19AA2F5F819A}"/>
              </a:ext>
            </a:extLst>
          </p:cNvPr>
          <p:cNvGrpSpPr/>
          <p:nvPr/>
        </p:nvGrpSpPr>
        <p:grpSpPr>
          <a:xfrm>
            <a:off x="2540940" y="3224498"/>
            <a:ext cx="1992957" cy="166702"/>
            <a:chOff x="2540940" y="3224498"/>
            <a:chExt cx="1992957" cy="166702"/>
          </a:xfrm>
        </p:grpSpPr>
        <p:grpSp>
          <p:nvGrpSpPr>
            <p:cNvPr id="66" name="Group 65">
              <a:extLst>
                <a:ext uri="{FF2B5EF4-FFF2-40B4-BE49-F238E27FC236}">
                  <a16:creationId xmlns:a16="http://schemas.microsoft.com/office/drawing/2014/main" id="{66813B4F-6DAB-63D8-4398-89C00379F88A}"/>
                </a:ext>
              </a:extLst>
            </p:cNvPr>
            <p:cNvGrpSpPr>
              <a:grpSpLocks noChangeAspect="1"/>
            </p:cNvGrpSpPr>
            <p:nvPr/>
          </p:nvGrpSpPr>
          <p:grpSpPr>
            <a:xfrm rot="16200000">
              <a:off x="2540784" y="3224654"/>
              <a:ext cx="152349" cy="152037"/>
              <a:chOff x="10787062" y="3548063"/>
              <a:chExt cx="27116087" cy="27060525"/>
            </a:xfrm>
            <a:solidFill>
              <a:schemeClr val="accent2"/>
            </a:solidFill>
          </p:grpSpPr>
          <p:sp>
            <p:nvSpPr>
              <p:cNvPr id="68" name="Freeform 257">
                <a:extLst>
                  <a:ext uri="{FF2B5EF4-FFF2-40B4-BE49-F238E27FC236}">
                    <a16:creationId xmlns:a16="http://schemas.microsoft.com/office/drawing/2014/main" id="{1CFC51E4-3B0E-C5C1-ACAF-FF88BB194D9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69" name="Freeform 258">
                <a:extLst>
                  <a:ext uri="{FF2B5EF4-FFF2-40B4-BE49-F238E27FC236}">
                    <a16:creationId xmlns:a16="http://schemas.microsoft.com/office/drawing/2014/main" id="{E4D1EE0A-4A40-D5D3-9E9A-CE6D82153E9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67" name="TextBox 66">
              <a:extLst>
                <a:ext uri="{FF2B5EF4-FFF2-40B4-BE49-F238E27FC236}">
                  <a16:creationId xmlns:a16="http://schemas.microsoft.com/office/drawing/2014/main" id="{C6F488CD-1B86-4E72-FEC9-6632DA644686}"/>
                </a:ext>
              </a:extLst>
            </p:cNvPr>
            <p:cNvSpPr txBox="1"/>
            <p:nvPr/>
          </p:nvSpPr>
          <p:spPr>
            <a:xfrm>
              <a:off x="2790345" y="3234619"/>
              <a:ext cx="1743552"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柔軟</a:t>
              </a:r>
              <a:r>
                <a:rPr lang="ja-jp" sz="1100" dirty="0">
                  <a:ea typeface="Meiryo" panose="020B0604030504040204" pitchFamily="34" charset="-128"/>
                  <a:cs typeface="Arial"/>
                </a:rPr>
                <a:t>な戦略策定</a:t>
              </a:r>
            </a:p>
          </p:txBody>
        </p:sp>
      </p:grpSp>
      <p:grpSp>
        <p:nvGrpSpPr>
          <p:cNvPr id="187" name="Group 186">
            <a:extLst>
              <a:ext uri="{FF2B5EF4-FFF2-40B4-BE49-F238E27FC236}">
                <a16:creationId xmlns:a16="http://schemas.microsoft.com/office/drawing/2014/main" id="{F73D093C-2E30-5576-6091-0A28F79088AC}"/>
              </a:ext>
            </a:extLst>
          </p:cNvPr>
          <p:cNvGrpSpPr/>
          <p:nvPr/>
        </p:nvGrpSpPr>
        <p:grpSpPr>
          <a:xfrm>
            <a:off x="2540940" y="3689279"/>
            <a:ext cx="1900080" cy="157993"/>
            <a:chOff x="2540940" y="3698917"/>
            <a:chExt cx="1900080" cy="157993"/>
          </a:xfrm>
        </p:grpSpPr>
        <p:grpSp>
          <p:nvGrpSpPr>
            <p:cNvPr id="71" name="Group 70">
              <a:extLst>
                <a:ext uri="{FF2B5EF4-FFF2-40B4-BE49-F238E27FC236}">
                  <a16:creationId xmlns:a16="http://schemas.microsoft.com/office/drawing/2014/main" id="{7733FCEC-6FD3-F0D8-8631-19563EE1E778}"/>
                </a:ext>
              </a:extLst>
            </p:cNvPr>
            <p:cNvGrpSpPr>
              <a:grpSpLocks noChangeAspect="1"/>
            </p:cNvGrpSpPr>
            <p:nvPr/>
          </p:nvGrpSpPr>
          <p:grpSpPr>
            <a:xfrm rot="16200000">
              <a:off x="2540784" y="3699073"/>
              <a:ext cx="152349" cy="152037"/>
              <a:chOff x="10787062" y="3548063"/>
              <a:chExt cx="27116087" cy="27060525"/>
            </a:xfrm>
            <a:solidFill>
              <a:schemeClr val="accent2"/>
            </a:solidFill>
          </p:grpSpPr>
          <p:sp>
            <p:nvSpPr>
              <p:cNvPr id="73" name="Freeform 257">
                <a:extLst>
                  <a:ext uri="{FF2B5EF4-FFF2-40B4-BE49-F238E27FC236}">
                    <a16:creationId xmlns:a16="http://schemas.microsoft.com/office/drawing/2014/main" id="{5AB81221-F366-5645-9D1B-87218A4DBE2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74" name="Freeform 258">
                <a:extLst>
                  <a:ext uri="{FF2B5EF4-FFF2-40B4-BE49-F238E27FC236}">
                    <a16:creationId xmlns:a16="http://schemas.microsoft.com/office/drawing/2014/main" id="{2F252A99-6EA8-DDEE-8014-8DF7758F0E8B}"/>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72" name="TextBox 71">
              <a:extLst>
                <a:ext uri="{FF2B5EF4-FFF2-40B4-BE49-F238E27FC236}">
                  <a16:creationId xmlns:a16="http://schemas.microsoft.com/office/drawing/2014/main" id="{FEF6820E-576D-CB77-B392-06F17742C942}"/>
                </a:ext>
              </a:extLst>
            </p:cNvPr>
            <p:cNvSpPr txBox="1"/>
            <p:nvPr/>
          </p:nvSpPr>
          <p:spPr>
            <a:xfrm>
              <a:off x="2790345" y="3700329"/>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情報元の</a:t>
              </a:r>
              <a:r>
                <a:rPr lang="ja-jp" sz="1100" dirty="0">
                  <a:ea typeface="Meiryo" panose="020B0604030504040204" pitchFamily="34" charset="-128"/>
                  <a:cs typeface="Arial"/>
                </a:rPr>
                <a:t>多様化</a:t>
              </a:r>
            </a:p>
          </p:txBody>
        </p:sp>
      </p:grpSp>
      <p:grpSp>
        <p:nvGrpSpPr>
          <p:cNvPr id="188" name="Group 187">
            <a:extLst>
              <a:ext uri="{FF2B5EF4-FFF2-40B4-BE49-F238E27FC236}">
                <a16:creationId xmlns:a16="http://schemas.microsoft.com/office/drawing/2014/main" id="{5F3EFDF4-A2ED-4AD1-6AA5-60282B41F34A}"/>
              </a:ext>
            </a:extLst>
          </p:cNvPr>
          <p:cNvGrpSpPr/>
          <p:nvPr/>
        </p:nvGrpSpPr>
        <p:grpSpPr>
          <a:xfrm>
            <a:off x="2540940" y="4154060"/>
            <a:ext cx="1900080" cy="157993"/>
            <a:chOff x="2540940" y="4044901"/>
            <a:chExt cx="1900080" cy="157993"/>
          </a:xfrm>
        </p:grpSpPr>
        <p:grpSp>
          <p:nvGrpSpPr>
            <p:cNvPr id="76" name="Group 75">
              <a:extLst>
                <a:ext uri="{FF2B5EF4-FFF2-40B4-BE49-F238E27FC236}">
                  <a16:creationId xmlns:a16="http://schemas.microsoft.com/office/drawing/2014/main" id="{54E9987E-C342-A8CB-B26C-30F2393DD58C}"/>
                </a:ext>
              </a:extLst>
            </p:cNvPr>
            <p:cNvGrpSpPr>
              <a:grpSpLocks noChangeAspect="1"/>
            </p:cNvGrpSpPr>
            <p:nvPr/>
          </p:nvGrpSpPr>
          <p:grpSpPr>
            <a:xfrm rot="16200000">
              <a:off x="2540784" y="4045057"/>
              <a:ext cx="152349" cy="152037"/>
              <a:chOff x="10787062" y="3548063"/>
              <a:chExt cx="27116087" cy="27060525"/>
            </a:xfrm>
            <a:solidFill>
              <a:schemeClr val="accent2"/>
            </a:solidFill>
          </p:grpSpPr>
          <p:sp>
            <p:nvSpPr>
              <p:cNvPr id="78" name="Freeform 257">
                <a:extLst>
                  <a:ext uri="{FF2B5EF4-FFF2-40B4-BE49-F238E27FC236}">
                    <a16:creationId xmlns:a16="http://schemas.microsoft.com/office/drawing/2014/main" id="{8AFBA905-BBD6-5A9F-EEAF-D63083F1551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79" name="Freeform 258">
                <a:extLst>
                  <a:ext uri="{FF2B5EF4-FFF2-40B4-BE49-F238E27FC236}">
                    <a16:creationId xmlns:a16="http://schemas.microsoft.com/office/drawing/2014/main" id="{FF8C3FA0-7F34-6CBE-1CC0-A810ADEDA18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77" name="TextBox 76">
              <a:extLst>
                <a:ext uri="{FF2B5EF4-FFF2-40B4-BE49-F238E27FC236}">
                  <a16:creationId xmlns:a16="http://schemas.microsoft.com/office/drawing/2014/main" id="{0F2FCF35-D3C6-5487-4C85-86D2D24C3B4A}"/>
                </a:ext>
              </a:extLst>
            </p:cNvPr>
            <p:cNvSpPr txBox="1"/>
            <p:nvPr/>
          </p:nvSpPr>
          <p:spPr>
            <a:xfrm>
              <a:off x="2790345" y="4046313"/>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先端テクノロジー</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導入 </a:t>
              </a:r>
            </a:p>
          </p:txBody>
        </p:sp>
      </p:grpSp>
      <p:grpSp>
        <p:nvGrpSpPr>
          <p:cNvPr id="183" name="Group 182">
            <a:extLst>
              <a:ext uri="{FF2B5EF4-FFF2-40B4-BE49-F238E27FC236}">
                <a16:creationId xmlns:a16="http://schemas.microsoft.com/office/drawing/2014/main" id="{FD2071E7-874A-83B1-2F4B-A70FC1047E40}"/>
              </a:ext>
            </a:extLst>
          </p:cNvPr>
          <p:cNvGrpSpPr/>
          <p:nvPr/>
        </p:nvGrpSpPr>
        <p:grpSpPr>
          <a:xfrm>
            <a:off x="4706290" y="3224498"/>
            <a:ext cx="1940703" cy="175411"/>
            <a:chOff x="4706290" y="3224498"/>
            <a:chExt cx="1940703" cy="175411"/>
          </a:xfrm>
        </p:grpSpPr>
        <p:grpSp>
          <p:nvGrpSpPr>
            <p:cNvPr id="84" name="Group 83">
              <a:extLst>
                <a:ext uri="{FF2B5EF4-FFF2-40B4-BE49-F238E27FC236}">
                  <a16:creationId xmlns:a16="http://schemas.microsoft.com/office/drawing/2014/main" id="{4795839C-FDC2-5AC1-37AA-51D17181902F}"/>
                </a:ext>
              </a:extLst>
            </p:cNvPr>
            <p:cNvGrpSpPr>
              <a:grpSpLocks noChangeAspect="1"/>
            </p:cNvGrpSpPr>
            <p:nvPr/>
          </p:nvGrpSpPr>
          <p:grpSpPr>
            <a:xfrm rot="16200000">
              <a:off x="4706134" y="3224654"/>
              <a:ext cx="152349" cy="152037"/>
              <a:chOff x="10787062" y="3548063"/>
              <a:chExt cx="27116087" cy="27060525"/>
            </a:xfrm>
            <a:solidFill>
              <a:schemeClr val="accent3"/>
            </a:solidFill>
          </p:grpSpPr>
          <p:sp>
            <p:nvSpPr>
              <p:cNvPr id="86" name="Freeform 257">
                <a:extLst>
                  <a:ext uri="{FF2B5EF4-FFF2-40B4-BE49-F238E27FC236}">
                    <a16:creationId xmlns:a16="http://schemas.microsoft.com/office/drawing/2014/main" id="{40926443-5418-3C7F-0262-5B884934DBD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87" name="Freeform 258">
                <a:extLst>
                  <a:ext uri="{FF2B5EF4-FFF2-40B4-BE49-F238E27FC236}">
                    <a16:creationId xmlns:a16="http://schemas.microsoft.com/office/drawing/2014/main" id="{C8CE74C0-3A4B-9FD1-C057-8905C9AB56E4}"/>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85" name="TextBox 84">
              <a:extLst>
                <a:ext uri="{FF2B5EF4-FFF2-40B4-BE49-F238E27FC236}">
                  <a16:creationId xmlns:a16="http://schemas.microsoft.com/office/drawing/2014/main" id="{44CC916A-F5B3-9C03-8E72-B6622CE5766A}"/>
                </a:ext>
              </a:extLst>
            </p:cNvPr>
            <p:cNvSpPr txBox="1"/>
            <p:nvPr/>
          </p:nvSpPr>
          <p:spPr>
            <a:xfrm>
              <a:off x="4955695" y="3243328"/>
              <a:ext cx="1691298"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継続的な学習文化の推進</a:t>
              </a:r>
              <a:endParaRPr lang="ja-jp" sz="1100" dirty="0">
                <a:ea typeface="Meiryo" panose="020B0604030504040204" pitchFamily="34" charset="-128"/>
                <a:cs typeface="Arial"/>
              </a:endParaRPr>
            </a:p>
          </p:txBody>
        </p:sp>
      </p:grpSp>
      <p:grpSp>
        <p:nvGrpSpPr>
          <p:cNvPr id="184" name="Group 183">
            <a:extLst>
              <a:ext uri="{FF2B5EF4-FFF2-40B4-BE49-F238E27FC236}">
                <a16:creationId xmlns:a16="http://schemas.microsoft.com/office/drawing/2014/main" id="{D3EF9EEF-BA54-9E50-BEE2-16626DC92F1E}"/>
              </a:ext>
            </a:extLst>
          </p:cNvPr>
          <p:cNvGrpSpPr/>
          <p:nvPr/>
        </p:nvGrpSpPr>
        <p:grpSpPr>
          <a:xfrm>
            <a:off x="4706290" y="3681982"/>
            <a:ext cx="1999575" cy="308931"/>
            <a:chOff x="4706290" y="3735750"/>
            <a:chExt cx="1999575" cy="308931"/>
          </a:xfrm>
        </p:grpSpPr>
        <p:grpSp>
          <p:nvGrpSpPr>
            <p:cNvPr id="89" name="Group 88">
              <a:extLst>
                <a:ext uri="{FF2B5EF4-FFF2-40B4-BE49-F238E27FC236}">
                  <a16:creationId xmlns:a16="http://schemas.microsoft.com/office/drawing/2014/main" id="{F5C5D2AD-FE43-03B4-EFA3-B893B983126B}"/>
                </a:ext>
              </a:extLst>
            </p:cNvPr>
            <p:cNvGrpSpPr>
              <a:grpSpLocks noChangeAspect="1"/>
            </p:cNvGrpSpPr>
            <p:nvPr/>
          </p:nvGrpSpPr>
          <p:grpSpPr>
            <a:xfrm rot="16200000">
              <a:off x="4706134" y="3743203"/>
              <a:ext cx="152349" cy="152037"/>
              <a:chOff x="10787062" y="3548063"/>
              <a:chExt cx="27116087" cy="27060525"/>
            </a:xfrm>
            <a:solidFill>
              <a:schemeClr val="accent3"/>
            </a:solidFill>
          </p:grpSpPr>
          <p:sp>
            <p:nvSpPr>
              <p:cNvPr id="91" name="Freeform 257">
                <a:extLst>
                  <a:ext uri="{FF2B5EF4-FFF2-40B4-BE49-F238E27FC236}">
                    <a16:creationId xmlns:a16="http://schemas.microsoft.com/office/drawing/2014/main" id="{90DF3C57-B369-FDF8-7D46-66BE7AB65B2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92" name="Freeform 258">
                <a:extLst>
                  <a:ext uri="{FF2B5EF4-FFF2-40B4-BE49-F238E27FC236}">
                    <a16:creationId xmlns:a16="http://schemas.microsoft.com/office/drawing/2014/main" id="{87715EF7-77BA-39CA-AB5F-8F5099501806}"/>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90" name="TextBox 89">
              <a:extLst>
                <a:ext uri="{FF2B5EF4-FFF2-40B4-BE49-F238E27FC236}">
                  <a16:creationId xmlns:a16="http://schemas.microsoft.com/office/drawing/2014/main" id="{EBA4BD1F-C224-76AF-E88C-220744B5AB68}"/>
                </a:ext>
              </a:extLst>
            </p:cNvPr>
            <p:cNvSpPr txBox="1"/>
            <p:nvPr/>
          </p:nvSpPr>
          <p:spPr>
            <a:xfrm>
              <a:off x="4955695" y="3735750"/>
              <a:ext cx="1750170"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戦略的パートナーシップ</a:t>
              </a:r>
              <a:r>
                <a:rPr lang="ja-JP" altLang="en-US" sz="1100" dirty="0">
                  <a:ea typeface="Meiryo" panose="020B0604030504040204" pitchFamily="34" charset="-128"/>
                  <a:cs typeface="Arial"/>
                </a:rPr>
                <a:t>の構築</a:t>
              </a:r>
              <a:endParaRPr lang="ja-jp" sz="1100" dirty="0">
                <a:ea typeface="Meiryo" panose="020B0604030504040204" pitchFamily="34" charset="-128"/>
                <a:cs typeface="Arial"/>
              </a:endParaRPr>
            </a:p>
          </p:txBody>
        </p:sp>
      </p:grpSp>
      <p:grpSp>
        <p:nvGrpSpPr>
          <p:cNvPr id="185" name="Group 184">
            <a:extLst>
              <a:ext uri="{FF2B5EF4-FFF2-40B4-BE49-F238E27FC236}">
                <a16:creationId xmlns:a16="http://schemas.microsoft.com/office/drawing/2014/main" id="{05E836D4-79AE-1107-1D21-AA0C2C8540AE}"/>
              </a:ext>
            </a:extLst>
          </p:cNvPr>
          <p:cNvGrpSpPr/>
          <p:nvPr/>
        </p:nvGrpSpPr>
        <p:grpSpPr>
          <a:xfrm>
            <a:off x="4706290" y="4154060"/>
            <a:ext cx="1999575" cy="175411"/>
            <a:chOff x="4706290" y="4261595"/>
            <a:chExt cx="1999575" cy="175411"/>
          </a:xfrm>
        </p:grpSpPr>
        <p:grpSp>
          <p:nvGrpSpPr>
            <p:cNvPr id="94" name="Group 93">
              <a:extLst>
                <a:ext uri="{FF2B5EF4-FFF2-40B4-BE49-F238E27FC236}">
                  <a16:creationId xmlns:a16="http://schemas.microsoft.com/office/drawing/2014/main" id="{97305A88-5F22-6E0B-403E-43CAE7C347B9}"/>
                </a:ext>
              </a:extLst>
            </p:cNvPr>
            <p:cNvGrpSpPr>
              <a:grpSpLocks noChangeAspect="1"/>
            </p:cNvGrpSpPr>
            <p:nvPr/>
          </p:nvGrpSpPr>
          <p:grpSpPr>
            <a:xfrm rot="16200000">
              <a:off x="4706134" y="4261751"/>
              <a:ext cx="152349" cy="152037"/>
              <a:chOff x="10787062" y="3548063"/>
              <a:chExt cx="27116087" cy="27060525"/>
            </a:xfrm>
            <a:solidFill>
              <a:schemeClr val="accent3"/>
            </a:solidFill>
          </p:grpSpPr>
          <p:sp>
            <p:nvSpPr>
              <p:cNvPr id="96" name="Freeform 257">
                <a:extLst>
                  <a:ext uri="{FF2B5EF4-FFF2-40B4-BE49-F238E27FC236}">
                    <a16:creationId xmlns:a16="http://schemas.microsoft.com/office/drawing/2014/main" id="{DC7D2A48-B137-3DF6-1E2E-1BEE2DD74A7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97" name="Freeform 258">
                <a:extLst>
                  <a:ext uri="{FF2B5EF4-FFF2-40B4-BE49-F238E27FC236}">
                    <a16:creationId xmlns:a16="http://schemas.microsoft.com/office/drawing/2014/main" id="{82BA2E2D-070E-58E7-474F-9C7EEE1BE2EA}"/>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95" name="TextBox 94">
              <a:extLst>
                <a:ext uri="{FF2B5EF4-FFF2-40B4-BE49-F238E27FC236}">
                  <a16:creationId xmlns:a16="http://schemas.microsoft.com/office/drawing/2014/main" id="{6D11D755-B16D-31FF-8BA4-701EE093C2E5}"/>
                </a:ext>
              </a:extLst>
            </p:cNvPr>
            <p:cNvSpPr txBox="1"/>
            <p:nvPr/>
          </p:nvSpPr>
          <p:spPr>
            <a:xfrm>
              <a:off x="4955695" y="4280425"/>
              <a:ext cx="1750170"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研究開発</a:t>
              </a:r>
              <a:r>
                <a:rPr lang="ja-JP" altLang="en-US" sz="1100" dirty="0">
                  <a:ea typeface="Meiryo" panose="020B0604030504040204" pitchFamily="34" charset="-128"/>
                  <a:cs typeface="Arial"/>
                </a:rPr>
                <a:t>へのリソース配分</a:t>
              </a:r>
              <a:endParaRPr lang="ja-jp" sz="1100" dirty="0">
                <a:ea typeface="Meiryo" panose="020B0604030504040204" pitchFamily="34" charset="-128"/>
                <a:cs typeface="Arial"/>
              </a:endParaRPr>
            </a:p>
          </p:txBody>
        </p:sp>
      </p:grpSp>
      <p:grpSp>
        <p:nvGrpSpPr>
          <p:cNvPr id="180" name="Group 179">
            <a:extLst>
              <a:ext uri="{FF2B5EF4-FFF2-40B4-BE49-F238E27FC236}">
                <a16:creationId xmlns:a16="http://schemas.microsoft.com/office/drawing/2014/main" id="{A88770A6-4E2E-668D-A0C6-34095C7399F0}"/>
              </a:ext>
            </a:extLst>
          </p:cNvPr>
          <p:cNvGrpSpPr/>
          <p:nvPr/>
        </p:nvGrpSpPr>
        <p:grpSpPr>
          <a:xfrm>
            <a:off x="6880225" y="3217201"/>
            <a:ext cx="1900080" cy="308931"/>
            <a:chOff x="6880225" y="3217201"/>
            <a:chExt cx="1900080" cy="308931"/>
          </a:xfrm>
        </p:grpSpPr>
        <p:grpSp>
          <p:nvGrpSpPr>
            <p:cNvPr id="102" name="Group 101">
              <a:extLst>
                <a:ext uri="{FF2B5EF4-FFF2-40B4-BE49-F238E27FC236}">
                  <a16:creationId xmlns:a16="http://schemas.microsoft.com/office/drawing/2014/main" id="{52F7ED4B-6342-AE4A-C297-C5B2CBE8B18F}"/>
                </a:ext>
              </a:extLst>
            </p:cNvPr>
            <p:cNvGrpSpPr>
              <a:grpSpLocks noChangeAspect="1"/>
            </p:cNvGrpSpPr>
            <p:nvPr/>
          </p:nvGrpSpPr>
          <p:grpSpPr>
            <a:xfrm rot="16200000">
              <a:off x="6880069" y="3224654"/>
              <a:ext cx="152349" cy="152037"/>
              <a:chOff x="10787062" y="3548063"/>
              <a:chExt cx="27116087" cy="27060525"/>
            </a:xfrm>
            <a:solidFill>
              <a:schemeClr val="accent4"/>
            </a:solidFill>
          </p:grpSpPr>
          <p:sp>
            <p:nvSpPr>
              <p:cNvPr id="104" name="Freeform 257">
                <a:extLst>
                  <a:ext uri="{FF2B5EF4-FFF2-40B4-BE49-F238E27FC236}">
                    <a16:creationId xmlns:a16="http://schemas.microsoft.com/office/drawing/2014/main" id="{3E49CF7E-11ED-0B05-DD6B-38B014ACD77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05" name="Freeform 258">
                <a:extLst>
                  <a:ext uri="{FF2B5EF4-FFF2-40B4-BE49-F238E27FC236}">
                    <a16:creationId xmlns:a16="http://schemas.microsoft.com/office/drawing/2014/main" id="{D3B3AA49-8F2D-4BEB-5C30-73D53AFB3857}"/>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103" name="TextBox 102">
              <a:extLst>
                <a:ext uri="{FF2B5EF4-FFF2-40B4-BE49-F238E27FC236}">
                  <a16:creationId xmlns:a16="http://schemas.microsoft.com/office/drawing/2014/main" id="{F4B75071-EF3D-C777-0A7A-13176F8F8E24}"/>
                </a:ext>
              </a:extLst>
            </p:cNvPr>
            <p:cNvSpPr txBox="1"/>
            <p:nvPr/>
          </p:nvSpPr>
          <p:spPr>
            <a:xfrm>
              <a:off x="7129630" y="3217201"/>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サイバーセキュリティのトレーニング提供</a:t>
              </a:r>
            </a:p>
          </p:txBody>
        </p:sp>
      </p:grpSp>
      <p:grpSp>
        <p:nvGrpSpPr>
          <p:cNvPr id="181" name="Group 180">
            <a:extLst>
              <a:ext uri="{FF2B5EF4-FFF2-40B4-BE49-F238E27FC236}">
                <a16:creationId xmlns:a16="http://schemas.microsoft.com/office/drawing/2014/main" id="{2ECC59F6-0312-884C-80DD-C44B69713A90}"/>
              </a:ext>
            </a:extLst>
          </p:cNvPr>
          <p:cNvGrpSpPr/>
          <p:nvPr/>
        </p:nvGrpSpPr>
        <p:grpSpPr>
          <a:xfrm>
            <a:off x="6880225" y="3681982"/>
            <a:ext cx="1900080" cy="308931"/>
            <a:chOff x="6880225" y="3735750"/>
            <a:chExt cx="1900080" cy="308931"/>
          </a:xfrm>
        </p:grpSpPr>
        <p:grpSp>
          <p:nvGrpSpPr>
            <p:cNvPr id="107" name="Group 106">
              <a:extLst>
                <a:ext uri="{FF2B5EF4-FFF2-40B4-BE49-F238E27FC236}">
                  <a16:creationId xmlns:a16="http://schemas.microsoft.com/office/drawing/2014/main" id="{CB2DA75C-E6CD-B3EC-AA47-F03D975D591E}"/>
                </a:ext>
              </a:extLst>
            </p:cNvPr>
            <p:cNvGrpSpPr>
              <a:grpSpLocks noChangeAspect="1"/>
            </p:cNvGrpSpPr>
            <p:nvPr/>
          </p:nvGrpSpPr>
          <p:grpSpPr>
            <a:xfrm rot="16200000">
              <a:off x="6880069" y="3743203"/>
              <a:ext cx="152349" cy="152037"/>
              <a:chOff x="10787062" y="3548063"/>
              <a:chExt cx="27116087" cy="27060525"/>
            </a:xfrm>
            <a:solidFill>
              <a:schemeClr val="accent4"/>
            </a:solidFill>
          </p:grpSpPr>
          <p:sp>
            <p:nvSpPr>
              <p:cNvPr id="109" name="Freeform 257">
                <a:extLst>
                  <a:ext uri="{FF2B5EF4-FFF2-40B4-BE49-F238E27FC236}">
                    <a16:creationId xmlns:a16="http://schemas.microsoft.com/office/drawing/2014/main" id="{8349E296-6FC5-5908-A641-4305C6E069B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10" name="Freeform 258">
                <a:extLst>
                  <a:ext uri="{FF2B5EF4-FFF2-40B4-BE49-F238E27FC236}">
                    <a16:creationId xmlns:a16="http://schemas.microsoft.com/office/drawing/2014/main" id="{DCE128ED-FBA4-7142-EE57-FE389DC0EA50}"/>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108" name="TextBox 107">
              <a:extLst>
                <a:ext uri="{FF2B5EF4-FFF2-40B4-BE49-F238E27FC236}">
                  <a16:creationId xmlns:a16="http://schemas.microsoft.com/office/drawing/2014/main" id="{B14BC6A6-1884-C14C-4227-70E41FE8A6B7}"/>
                </a:ext>
              </a:extLst>
            </p:cNvPr>
            <p:cNvSpPr txBox="1"/>
            <p:nvPr/>
          </p:nvSpPr>
          <p:spPr>
            <a:xfrm>
              <a:off x="7129630" y="3735750"/>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堅牢なサイバーセキュリティ対策</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導入</a:t>
              </a:r>
            </a:p>
          </p:txBody>
        </p:sp>
      </p:grpSp>
      <p:grpSp>
        <p:nvGrpSpPr>
          <p:cNvPr id="182" name="Group 181">
            <a:extLst>
              <a:ext uri="{FF2B5EF4-FFF2-40B4-BE49-F238E27FC236}">
                <a16:creationId xmlns:a16="http://schemas.microsoft.com/office/drawing/2014/main" id="{4FE64625-F053-9788-BD96-01997556E57C}"/>
              </a:ext>
            </a:extLst>
          </p:cNvPr>
          <p:cNvGrpSpPr/>
          <p:nvPr/>
        </p:nvGrpSpPr>
        <p:grpSpPr>
          <a:xfrm>
            <a:off x="6880225" y="4146763"/>
            <a:ext cx="1900080" cy="308931"/>
            <a:chOff x="6880225" y="4254298"/>
            <a:chExt cx="1900080" cy="308931"/>
          </a:xfrm>
        </p:grpSpPr>
        <p:grpSp>
          <p:nvGrpSpPr>
            <p:cNvPr id="112" name="Group 111">
              <a:extLst>
                <a:ext uri="{FF2B5EF4-FFF2-40B4-BE49-F238E27FC236}">
                  <a16:creationId xmlns:a16="http://schemas.microsoft.com/office/drawing/2014/main" id="{60D1E0EC-DAD1-35AB-32F4-43AA630CE4A4}"/>
                </a:ext>
              </a:extLst>
            </p:cNvPr>
            <p:cNvGrpSpPr>
              <a:grpSpLocks noChangeAspect="1"/>
            </p:cNvGrpSpPr>
            <p:nvPr/>
          </p:nvGrpSpPr>
          <p:grpSpPr>
            <a:xfrm rot="16200000">
              <a:off x="6880069" y="4261751"/>
              <a:ext cx="152349" cy="152037"/>
              <a:chOff x="10787062" y="3548063"/>
              <a:chExt cx="27116087" cy="27060525"/>
            </a:xfrm>
            <a:solidFill>
              <a:schemeClr val="accent4"/>
            </a:solidFill>
          </p:grpSpPr>
          <p:sp>
            <p:nvSpPr>
              <p:cNvPr id="114" name="Freeform 257">
                <a:extLst>
                  <a:ext uri="{FF2B5EF4-FFF2-40B4-BE49-F238E27FC236}">
                    <a16:creationId xmlns:a16="http://schemas.microsoft.com/office/drawing/2014/main" id="{6D898D19-C8C6-9929-7AD5-5F2E0F7B462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15" name="Freeform 258">
                <a:extLst>
                  <a:ext uri="{FF2B5EF4-FFF2-40B4-BE49-F238E27FC236}">
                    <a16:creationId xmlns:a16="http://schemas.microsoft.com/office/drawing/2014/main" id="{6F272431-D4FF-4971-6E0E-2DCB82DA5A2C}"/>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113" name="TextBox 112">
              <a:extLst>
                <a:ext uri="{FF2B5EF4-FFF2-40B4-BE49-F238E27FC236}">
                  <a16:creationId xmlns:a16="http://schemas.microsoft.com/office/drawing/2014/main" id="{64CE29C6-6474-9CB5-C3DB-FA87CAC6AB31}"/>
                </a:ext>
              </a:extLst>
            </p:cNvPr>
            <p:cNvSpPr txBox="1"/>
            <p:nvPr/>
          </p:nvSpPr>
          <p:spPr>
            <a:xfrm>
              <a:off x="7129630" y="4254298"/>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サイバーセキュリティ</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監査を定期実施</a:t>
              </a:r>
            </a:p>
          </p:txBody>
        </p:sp>
      </p:grpSp>
      <p:cxnSp>
        <p:nvCxnSpPr>
          <p:cNvPr id="119" name="Straight Connector 118">
            <a:extLst>
              <a:ext uri="{FF2B5EF4-FFF2-40B4-BE49-F238E27FC236}">
                <a16:creationId xmlns:a16="http://schemas.microsoft.com/office/drawing/2014/main" id="{AA1B6DCA-2864-CA2D-BDA4-852FDCE99B33}"/>
              </a:ext>
            </a:extLst>
          </p:cNvPr>
          <p:cNvCxnSpPr>
            <a:cxnSpLocks/>
          </p:cNvCxnSpPr>
          <p:nvPr/>
        </p:nvCxnSpPr>
        <p:spPr>
          <a:xfrm>
            <a:off x="2400424"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C7237A3-EC0A-6DC0-9452-2B5985B0FC7D}"/>
              </a:ext>
            </a:extLst>
          </p:cNvPr>
          <p:cNvCxnSpPr>
            <a:cxnSpLocks/>
          </p:cNvCxnSpPr>
          <p:nvPr/>
        </p:nvCxnSpPr>
        <p:spPr>
          <a:xfrm>
            <a:off x="4572392"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599EA5A-314F-7C91-95BA-F54D0E43BD38}"/>
              </a:ext>
            </a:extLst>
          </p:cNvPr>
          <p:cNvCxnSpPr>
            <a:cxnSpLocks/>
          </p:cNvCxnSpPr>
          <p:nvPr/>
        </p:nvCxnSpPr>
        <p:spPr>
          <a:xfrm>
            <a:off x="6744361"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6" name="Graphic 286">
            <a:extLst>
              <a:ext uri="{FF2B5EF4-FFF2-40B4-BE49-F238E27FC236}">
                <a16:creationId xmlns:a16="http://schemas.microsoft.com/office/drawing/2014/main" id="{814D56D7-D309-5EC4-3CA1-BE4FF396A294}"/>
              </a:ext>
            </a:extLst>
          </p:cNvPr>
          <p:cNvGrpSpPr>
            <a:grpSpLocks noChangeAspect="1"/>
          </p:cNvGrpSpPr>
          <p:nvPr/>
        </p:nvGrpSpPr>
        <p:grpSpPr>
          <a:xfrm>
            <a:off x="1085850" y="1458901"/>
            <a:ext cx="460988" cy="371758"/>
            <a:chOff x="596425" y="3711702"/>
            <a:chExt cx="758275" cy="611504"/>
          </a:xfrm>
          <a:solidFill>
            <a:schemeClr val="tx1"/>
          </a:solidFill>
        </p:grpSpPr>
        <p:sp>
          <p:nvSpPr>
            <p:cNvPr id="127" name="Freeform 288">
              <a:extLst>
                <a:ext uri="{FF2B5EF4-FFF2-40B4-BE49-F238E27FC236}">
                  <a16:creationId xmlns:a16="http://schemas.microsoft.com/office/drawing/2014/main" id="{821DB182-DBB1-455E-24A7-A3D4F6BE7EA8}"/>
                </a:ext>
              </a:extLst>
            </p:cNvPr>
            <p:cNvSpPr/>
            <p:nvPr/>
          </p:nvSpPr>
          <p:spPr>
            <a:xfrm>
              <a:off x="951829" y="3711702"/>
              <a:ext cx="402871" cy="400050"/>
            </a:xfrm>
            <a:custGeom>
              <a:avLst/>
              <a:gdLst>
                <a:gd name="connsiteX0" fmla="*/ 390403 w 402871"/>
                <a:gd name="connsiteY0" fmla="*/ 223838 h 400050"/>
                <a:gd name="connsiteX1" fmla="*/ 362781 w 402871"/>
                <a:gd name="connsiteY1" fmla="*/ 208598 h 400050"/>
                <a:gd name="connsiteX2" fmla="*/ 362781 w 402871"/>
                <a:gd name="connsiteY2" fmla="*/ 189548 h 400050"/>
                <a:gd name="connsiteX3" fmla="*/ 391356 w 402871"/>
                <a:gd name="connsiteY3" fmla="*/ 174308 h 400050"/>
                <a:gd name="connsiteX4" fmla="*/ 393261 w 402871"/>
                <a:gd name="connsiteY4" fmla="*/ 173355 h 400050"/>
                <a:gd name="connsiteX5" fmla="*/ 401833 w 402871"/>
                <a:gd name="connsiteY5" fmla="*/ 151448 h 400050"/>
                <a:gd name="connsiteX6" fmla="*/ 392308 w 402871"/>
                <a:gd name="connsiteY6" fmla="*/ 120968 h 400050"/>
                <a:gd name="connsiteX7" fmla="*/ 382783 w 402871"/>
                <a:gd name="connsiteY7" fmla="*/ 110490 h 400050"/>
                <a:gd name="connsiteX8" fmla="*/ 369448 w 402871"/>
                <a:gd name="connsiteY8" fmla="*/ 109538 h 400050"/>
                <a:gd name="connsiteX9" fmla="*/ 337063 w 402871"/>
                <a:gd name="connsiteY9" fmla="*/ 113348 h 400050"/>
                <a:gd name="connsiteX10" fmla="*/ 325633 w 402871"/>
                <a:gd name="connsiteY10" fmla="*/ 98107 h 400050"/>
                <a:gd name="connsiteX11" fmla="*/ 338968 w 402871"/>
                <a:gd name="connsiteY11" fmla="*/ 68580 h 400050"/>
                <a:gd name="connsiteX12" fmla="*/ 334206 w 402871"/>
                <a:gd name="connsiteY12" fmla="*/ 43815 h 400050"/>
                <a:gd name="connsiteX13" fmla="*/ 308488 w 402871"/>
                <a:gd name="connsiteY13" fmla="*/ 24765 h 400050"/>
                <a:gd name="connsiteX14" fmla="*/ 294201 w 402871"/>
                <a:gd name="connsiteY14" fmla="*/ 20955 h 400050"/>
                <a:gd name="connsiteX15" fmla="*/ 282771 w 402871"/>
                <a:gd name="connsiteY15" fmla="*/ 27622 h 400050"/>
                <a:gd name="connsiteX16" fmla="*/ 258958 w 402871"/>
                <a:gd name="connsiteY16" fmla="*/ 49530 h 400050"/>
                <a:gd name="connsiteX17" fmla="*/ 239908 w 402871"/>
                <a:gd name="connsiteY17" fmla="*/ 43815 h 400050"/>
                <a:gd name="connsiteX18" fmla="*/ 234193 w 402871"/>
                <a:gd name="connsiteY18" fmla="*/ 17145 h 400050"/>
                <a:gd name="connsiteX19" fmla="*/ 216096 w 402871"/>
                <a:gd name="connsiteY19" fmla="*/ 0 h 400050"/>
                <a:gd name="connsiteX20" fmla="*/ 184663 w 402871"/>
                <a:gd name="connsiteY20" fmla="*/ 0 h 400050"/>
                <a:gd name="connsiteX21" fmla="*/ 166566 w 402871"/>
                <a:gd name="connsiteY21" fmla="*/ 17145 h 400050"/>
                <a:gd name="connsiteX22" fmla="*/ 160851 w 402871"/>
                <a:gd name="connsiteY22" fmla="*/ 44768 h 400050"/>
                <a:gd name="connsiteX23" fmla="*/ 141801 w 402871"/>
                <a:gd name="connsiteY23" fmla="*/ 50482 h 400050"/>
                <a:gd name="connsiteX24" fmla="*/ 117988 w 402871"/>
                <a:gd name="connsiteY24" fmla="*/ 28575 h 400050"/>
                <a:gd name="connsiteX25" fmla="*/ 93223 w 402871"/>
                <a:gd name="connsiteY25" fmla="*/ 25718 h 400050"/>
                <a:gd name="connsiteX26" fmla="*/ 67506 w 402871"/>
                <a:gd name="connsiteY26" fmla="*/ 43815 h 400050"/>
                <a:gd name="connsiteX27" fmla="*/ 62743 w 402871"/>
                <a:gd name="connsiteY27" fmla="*/ 68580 h 400050"/>
                <a:gd name="connsiteX28" fmla="*/ 76078 w 402871"/>
                <a:gd name="connsiteY28" fmla="*/ 98107 h 400050"/>
                <a:gd name="connsiteX29" fmla="*/ 64648 w 402871"/>
                <a:gd name="connsiteY29" fmla="*/ 113348 h 400050"/>
                <a:gd name="connsiteX30" fmla="*/ 32263 w 402871"/>
                <a:gd name="connsiteY30" fmla="*/ 109538 h 400050"/>
                <a:gd name="connsiteX31" fmla="*/ 10356 w 402871"/>
                <a:gd name="connsiteY31" fmla="*/ 121920 h 400050"/>
                <a:gd name="connsiteX32" fmla="*/ 831 w 402871"/>
                <a:gd name="connsiteY32" fmla="*/ 152400 h 400050"/>
                <a:gd name="connsiteX33" fmla="*/ 11308 w 402871"/>
                <a:gd name="connsiteY33" fmla="*/ 175260 h 400050"/>
                <a:gd name="connsiteX34" fmla="*/ 39883 w 402871"/>
                <a:gd name="connsiteY34" fmla="*/ 190500 h 400050"/>
                <a:gd name="connsiteX35" fmla="*/ 39883 w 402871"/>
                <a:gd name="connsiteY35" fmla="*/ 209550 h 400050"/>
                <a:gd name="connsiteX36" fmla="*/ 12261 w 402871"/>
                <a:gd name="connsiteY36" fmla="*/ 224790 h 400050"/>
                <a:gd name="connsiteX37" fmla="*/ 1783 w 402871"/>
                <a:gd name="connsiteY37" fmla="*/ 247650 h 400050"/>
                <a:gd name="connsiteX38" fmla="*/ 11308 w 402871"/>
                <a:gd name="connsiteY38" fmla="*/ 278130 h 400050"/>
                <a:gd name="connsiteX39" fmla="*/ 20833 w 402871"/>
                <a:gd name="connsiteY39" fmla="*/ 288608 h 400050"/>
                <a:gd name="connsiteX40" fmla="*/ 34168 w 402871"/>
                <a:gd name="connsiteY40" fmla="*/ 290513 h 400050"/>
                <a:gd name="connsiteX41" fmla="*/ 66553 w 402871"/>
                <a:gd name="connsiteY41" fmla="*/ 286703 h 400050"/>
                <a:gd name="connsiteX42" fmla="*/ 77983 w 402871"/>
                <a:gd name="connsiteY42" fmla="*/ 301943 h 400050"/>
                <a:gd name="connsiteX43" fmla="*/ 64648 w 402871"/>
                <a:gd name="connsiteY43" fmla="*/ 331470 h 400050"/>
                <a:gd name="connsiteX44" fmla="*/ 69411 w 402871"/>
                <a:gd name="connsiteY44" fmla="*/ 356235 h 400050"/>
                <a:gd name="connsiteX45" fmla="*/ 95128 w 402871"/>
                <a:gd name="connsiteY45" fmla="*/ 375285 h 400050"/>
                <a:gd name="connsiteX46" fmla="*/ 108463 w 402871"/>
                <a:gd name="connsiteY46" fmla="*/ 379095 h 400050"/>
                <a:gd name="connsiteX47" fmla="*/ 119893 w 402871"/>
                <a:gd name="connsiteY47" fmla="*/ 372428 h 400050"/>
                <a:gd name="connsiteX48" fmla="*/ 143706 w 402871"/>
                <a:gd name="connsiteY48" fmla="*/ 350520 h 400050"/>
                <a:gd name="connsiteX49" fmla="*/ 162756 w 402871"/>
                <a:gd name="connsiteY49" fmla="*/ 356235 h 400050"/>
                <a:gd name="connsiteX50" fmla="*/ 168471 w 402871"/>
                <a:gd name="connsiteY50" fmla="*/ 382905 h 400050"/>
                <a:gd name="connsiteX51" fmla="*/ 186568 w 402871"/>
                <a:gd name="connsiteY51" fmla="*/ 400050 h 400050"/>
                <a:gd name="connsiteX52" fmla="*/ 218001 w 402871"/>
                <a:gd name="connsiteY52" fmla="*/ 400050 h 400050"/>
                <a:gd name="connsiteX53" fmla="*/ 236098 w 402871"/>
                <a:gd name="connsiteY53" fmla="*/ 382905 h 400050"/>
                <a:gd name="connsiteX54" fmla="*/ 241813 w 402871"/>
                <a:gd name="connsiteY54" fmla="*/ 355283 h 400050"/>
                <a:gd name="connsiteX55" fmla="*/ 260863 w 402871"/>
                <a:gd name="connsiteY55" fmla="*/ 349567 h 400050"/>
                <a:gd name="connsiteX56" fmla="*/ 283723 w 402871"/>
                <a:gd name="connsiteY56" fmla="*/ 371475 h 400050"/>
                <a:gd name="connsiteX57" fmla="*/ 295153 w 402871"/>
                <a:gd name="connsiteY57" fmla="*/ 378142 h 400050"/>
                <a:gd name="connsiteX58" fmla="*/ 309441 w 402871"/>
                <a:gd name="connsiteY58" fmla="*/ 375285 h 400050"/>
                <a:gd name="connsiteX59" fmla="*/ 335158 w 402871"/>
                <a:gd name="connsiteY59" fmla="*/ 357188 h 400050"/>
                <a:gd name="connsiteX60" fmla="*/ 342778 w 402871"/>
                <a:gd name="connsiteY60" fmla="*/ 344805 h 400050"/>
                <a:gd name="connsiteX61" fmla="*/ 339921 w 402871"/>
                <a:gd name="connsiteY61" fmla="*/ 331470 h 400050"/>
                <a:gd name="connsiteX62" fmla="*/ 326586 w 402871"/>
                <a:gd name="connsiteY62" fmla="*/ 301943 h 400050"/>
                <a:gd name="connsiteX63" fmla="*/ 338016 w 402871"/>
                <a:gd name="connsiteY63" fmla="*/ 286703 h 400050"/>
                <a:gd name="connsiteX64" fmla="*/ 370401 w 402871"/>
                <a:gd name="connsiteY64" fmla="*/ 290513 h 400050"/>
                <a:gd name="connsiteX65" fmla="*/ 392308 w 402871"/>
                <a:gd name="connsiteY65" fmla="*/ 278130 h 400050"/>
                <a:gd name="connsiteX66" fmla="*/ 401833 w 402871"/>
                <a:gd name="connsiteY66" fmla="*/ 247650 h 400050"/>
                <a:gd name="connsiteX67" fmla="*/ 400881 w 402871"/>
                <a:gd name="connsiteY67" fmla="*/ 233363 h 400050"/>
                <a:gd name="connsiteX68" fmla="*/ 390403 w 402871"/>
                <a:gd name="connsiteY68" fmla="*/ 223838 h 400050"/>
                <a:gd name="connsiteX69" fmla="*/ 374211 w 402871"/>
                <a:gd name="connsiteY69" fmla="*/ 270510 h 400050"/>
                <a:gd name="connsiteX70" fmla="*/ 372306 w 402871"/>
                <a:gd name="connsiteY70" fmla="*/ 270510 h 400050"/>
                <a:gd name="connsiteX71" fmla="*/ 334206 w 402871"/>
                <a:gd name="connsiteY71" fmla="*/ 265748 h 400050"/>
                <a:gd name="connsiteX72" fmla="*/ 324681 w 402871"/>
                <a:gd name="connsiteY72" fmla="*/ 270510 h 400050"/>
                <a:gd name="connsiteX73" fmla="*/ 308488 w 402871"/>
                <a:gd name="connsiteY73" fmla="*/ 293370 h 400050"/>
                <a:gd name="connsiteX74" fmla="*/ 306583 w 402871"/>
                <a:gd name="connsiteY74" fmla="*/ 303848 h 400050"/>
                <a:gd name="connsiteX75" fmla="*/ 322776 w 402871"/>
                <a:gd name="connsiteY75" fmla="*/ 339090 h 400050"/>
                <a:gd name="connsiteX76" fmla="*/ 323728 w 402871"/>
                <a:gd name="connsiteY76" fmla="*/ 340043 h 400050"/>
                <a:gd name="connsiteX77" fmla="*/ 298963 w 402871"/>
                <a:gd name="connsiteY77" fmla="*/ 358140 h 400050"/>
                <a:gd name="connsiteX78" fmla="*/ 298011 w 402871"/>
                <a:gd name="connsiteY78" fmla="*/ 356235 h 400050"/>
                <a:gd name="connsiteX79" fmla="*/ 269436 w 402871"/>
                <a:gd name="connsiteY79" fmla="*/ 329565 h 400050"/>
                <a:gd name="connsiteX80" fmla="*/ 258958 w 402871"/>
                <a:gd name="connsiteY80" fmla="*/ 327660 h 400050"/>
                <a:gd name="connsiteX81" fmla="*/ 231336 w 402871"/>
                <a:gd name="connsiteY81" fmla="*/ 336233 h 400050"/>
                <a:gd name="connsiteX82" fmla="*/ 223716 w 402871"/>
                <a:gd name="connsiteY82" fmla="*/ 343853 h 400050"/>
                <a:gd name="connsiteX83" fmla="*/ 217048 w 402871"/>
                <a:gd name="connsiteY83" fmla="*/ 378142 h 400050"/>
                <a:gd name="connsiteX84" fmla="*/ 217048 w 402871"/>
                <a:gd name="connsiteY84" fmla="*/ 379095 h 400050"/>
                <a:gd name="connsiteX85" fmla="*/ 185616 w 402871"/>
                <a:gd name="connsiteY85" fmla="*/ 379095 h 400050"/>
                <a:gd name="connsiteX86" fmla="*/ 185616 w 402871"/>
                <a:gd name="connsiteY86" fmla="*/ 377190 h 400050"/>
                <a:gd name="connsiteX87" fmla="*/ 178948 w 402871"/>
                <a:gd name="connsiteY87" fmla="*/ 343853 h 400050"/>
                <a:gd name="connsiteX88" fmla="*/ 171328 w 402871"/>
                <a:gd name="connsiteY88" fmla="*/ 336233 h 400050"/>
                <a:gd name="connsiteX89" fmla="*/ 143706 w 402871"/>
                <a:gd name="connsiteY89" fmla="*/ 327660 h 400050"/>
                <a:gd name="connsiteX90" fmla="*/ 139896 w 402871"/>
                <a:gd name="connsiteY90" fmla="*/ 326708 h 400050"/>
                <a:gd name="connsiteX91" fmla="*/ 133228 w 402871"/>
                <a:gd name="connsiteY91" fmla="*/ 329565 h 400050"/>
                <a:gd name="connsiteX92" fmla="*/ 104653 w 402871"/>
                <a:gd name="connsiteY92" fmla="*/ 356235 h 400050"/>
                <a:gd name="connsiteX93" fmla="*/ 103701 w 402871"/>
                <a:gd name="connsiteY93" fmla="*/ 357188 h 400050"/>
                <a:gd name="connsiteX94" fmla="*/ 80841 w 402871"/>
                <a:gd name="connsiteY94" fmla="*/ 340043 h 400050"/>
                <a:gd name="connsiteX95" fmla="*/ 81793 w 402871"/>
                <a:gd name="connsiteY95" fmla="*/ 338138 h 400050"/>
                <a:gd name="connsiteX96" fmla="*/ 97986 w 402871"/>
                <a:gd name="connsiteY96" fmla="*/ 302895 h 400050"/>
                <a:gd name="connsiteX97" fmla="*/ 96081 w 402871"/>
                <a:gd name="connsiteY97" fmla="*/ 292418 h 400050"/>
                <a:gd name="connsiteX98" fmla="*/ 79888 w 402871"/>
                <a:gd name="connsiteY98" fmla="*/ 269558 h 400050"/>
                <a:gd name="connsiteX99" fmla="*/ 70363 w 402871"/>
                <a:gd name="connsiteY99" fmla="*/ 264795 h 400050"/>
                <a:gd name="connsiteX100" fmla="*/ 31311 w 402871"/>
                <a:gd name="connsiteY100" fmla="*/ 269558 h 400050"/>
                <a:gd name="connsiteX101" fmla="*/ 30358 w 402871"/>
                <a:gd name="connsiteY101" fmla="*/ 270510 h 400050"/>
                <a:gd name="connsiteX102" fmla="*/ 20833 w 402871"/>
                <a:gd name="connsiteY102" fmla="*/ 240983 h 400050"/>
                <a:gd name="connsiteX103" fmla="*/ 22738 w 402871"/>
                <a:gd name="connsiteY103" fmla="*/ 240030 h 400050"/>
                <a:gd name="connsiteX104" fmla="*/ 57028 w 402871"/>
                <a:gd name="connsiteY104" fmla="*/ 220980 h 400050"/>
                <a:gd name="connsiteX105" fmla="*/ 61791 w 402871"/>
                <a:gd name="connsiteY105" fmla="*/ 211455 h 400050"/>
                <a:gd name="connsiteX106" fmla="*/ 61791 w 402871"/>
                <a:gd name="connsiteY106" fmla="*/ 183833 h 400050"/>
                <a:gd name="connsiteX107" fmla="*/ 57028 w 402871"/>
                <a:gd name="connsiteY107" fmla="*/ 174308 h 400050"/>
                <a:gd name="connsiteX108" fmla="*/ 22738 w 402871"/>
                <a:gd name="connsiteY108" fmla="*/ 155258 h 400050"/>
                <a:gd name="connsiteX109" fmla="*/ 22738 w 402871"/>
                <a:gd name="connsiteY109" fmla="*/ 155258 h 400050"/>
                <a:gd name="connsiteX110" fmla="*/ 21786 w 402871"/>
                <a:gd name="connsiteY110" fmla="*/ 155258 h 400050"/>
                <a:gd name="connsiteX111" fmla="*/ 31311 w 402871"/>
                <a:gd name="connsiteY111" fmla="*/ 125730 h 400050"/>
                <a:gd name="connsiteX112" fmla="*/ 33216 w 402871"/>
                <a:gd name="connsiteY112" fmla="*/ 125730 h 400050"/>
                <a:gd name="connsiteX113" fmla="*/ 72268 w 402871"/>
                <a:gd name="connsiteY113" fmla="*/ 130493 h 400050"/>
                <a:gd name="connsiteX114" fmla="*/ 81793 w 402871"/>
                <a:gd name="connsiteY114" fmla="*/ 125730 h 400050"/>
                <a:gd name="connsiteX115" fmla="*/ 97986 w 402871"/>
                <a:gd name="connsiteY115" fmla="*/ 102870 h 400050"/>
                <a:gd name="connsiteX116" fmla="*/ 99891 w 402871"/>
                <a:gd name="connsiteY116" fmla="*/ 92393 h 400050"/>
                <a:gd name="connsiteX117" fmla="*/ 80841 w 402871"/>
                <a:gd name="connsiteY117" fmla="*/ 59055 h 400050"/>
                <a:gd name="connsiteX118" fmla="*/ 79888 w 402871"/>
                <a:gd name="connsiteY118" fmla="*/ 58102 h 400050"/>
                <a:gd name="connsiteX119" fmla="*/ 104653 w 402871"/>
                <a:gd name="connsiteY119" fmla="*/ 40005 h 400050"/>
                <a:gd name="connsiteX120" fmla="*/ 105606 w 402871"/>
                <a:gd name="connsiteY120" fmla="*/ 40957 h 400050"/>
                <a:gd name="connsiteX121" fmla="*/ 134181 w 402871"/>
                <a:gd name="connsiteY121" fmla="*/ 67627 h 400050"/>
                <a:gd name="connsiteX122" fmla="*/ 144658 w 402871"/>
                <a:gd name="connsiteY122" fmla="*/ 69532 h 400050"/>
                <a:gd name="connsiteX123" fmla="*/ 172281 w 402871"/>
                <a:gd name="connsiteY123" fmla="*/ 60960 h 400050"/>
                <a:gd name="connsiteX124" fmla="*/ 179901 w 402871"/>
                <a:gd name="connsiteY124" fmla="*/ 53340 h 400050"/>
                <a:gd name="connsiteX125" fmla="*/ 186568 w 402871"/>
                <a:gd name="connsiteY125" fmla="*/ 19050 h 400050"/>
                <a:gd name="connsiteX126" fmla="*/ 186568 w 402871"/>
                <a:gd name="connsiteY126" fmla="*/ 18097 h 400050"/>
                <a:gd name="connsiteX127" fmla="*/ 218001 w 402871"/>
                <a:gd name="connsiteY127" fmla="*/ 17145 h 400050"/>
                <a:gd name="connsiteX128" fmla="*/ 218001 w 402871"/>
                <a:gd name="connsiteY128" fmla="*/ 19050 h 400050"/>
                <a:gd name="connsiteX129" fmla="*/ 224668 w 402871"/>
                <a:gd name="connsiteY129" fmla="*/ 53340 h 400050"/>
                <a:gd name="connsiteX130" fmla="*/ 232288 w 402871"/>
                <a:gd name="connsiteY130" fmla="*/ 60960 h 400050"/>
                <a:gd name="connsiteX131" fmla="*/ 259911 w 402871"/>
                <a:gd name="connsiteY131" fmla="*/ 69532 h 400050"/>
                <a:gd name="connsiteX132" fmla="*/ 270388 w 402871"/>
                <a:gd name="connsiteY132" fmla="*/ 67627 h 400050"/>
                <a:gd name="connsiteX133" fmla="*/ 298963 w 402871"/>
                <a:gd name="connsiteY133" fmla="*/ 40957 h 400050"/>
                <a:gd name="connsiteX134" fmla="*/ 299916 w 402871"/>
                <a:gd name="connsiteY134" fmla="*/ 40005 h 400050"/>
                <a:gd name="connsiteX135" fmla="*/ 325633 w 402871"/>
                <a:gd name="connsiteY135" fmla="*/ 58102 h 400050"/>
                <a:gd name="connsiteX136" fmla="*/ 324681 w 402871"/>
                <a:gd name="connsiteY136" fmla="*/ 60007 h 400050"/>
                <a:gd name="connsiteX137" fmla="*/ 308488 w 402871"/>
                <a:gd name="connsiteY137" fmla="*/ 95250 h 400050"/>
                <a:gd name="connsiteX138" fmla="*/ 310393 w 402871"/>
                <a:gd name="connsiteY138" fmla="*/ 105727 h 400050"/>
                <a:gd name="connsiteX139" fmla="*/ 326586 w 402871"/>
                <a:gd name="connsiteY139" fmla="*/ 128588 h 400050"/>
                <a:gd name="connsiteX140" fmla="*/ 336111 w 402871"/>
                <a:gd name="connsiteY140" fmla="*/ 133350 h 400050"/>
                <a:gd name="connsiteX141" fmla="*/ 375163 w 402871"/>
                <a:gd name="connsiteY141" fmla="*/ 128588 h 400050"/>
                <a:gd name="connsiteX142" fmla="*/ 376116 w 402871"/>
                <a:gd name="connsiteY142" fmla="*/ 127635 h 400050"/>
                <a:gd name="connsiteX143" fmla="*/ 385641 w 402871"/>
                <a:gd name="connsiteY143" fmla="*/ 157163 h 400050"/>
                <a:gd name="connsiteX144" fmla="*/ 383736 w 402871"/>
                <a:gd name="connsiteY144" fmla="*/ 158115 h 400050"/>
                <a:gd name="connsiteX145" fmla="*/ 349446 w 402871"/>
                <a:gd name="connsiteY145" fmla="*/ 177165 h 400050"/>
                <a:gd name="connsiteX146" fmla="*/ 344683 w 402871"/>
                <a:gd name="connsiteY146" fmla="*/ 186690 h 400050"/>
                <a:gd name="connsiteX147" fmla="*/ 344683 w 402871"/>
                <a:gd name="connsiteY147" fmla="*/ 214313 h 400050"/>
                <a:gd name="connsiteX148" fmla="*/ 349446 w 402871"/>
                <a:gd name="connsiteY148" fmla="*/ 223838 h 400050"/>
                <a:gd name="connsiteX149" fmla="*/ 383736 w 402871"/>
                <a:gd name="connsiteY149" fmla="*/ 242888 h 400050"/>
                <a:gd name="connsiteX150" fmla="*/ 383736 w 402871"/>
                <a:gd name="connsiteY150" fmla="*/ 242888 h 400050"/>
                <a:gd name="connsiteX151" fmla="*/ 384688 w 402871"/>
                <a:gd name="connsiteY151" fmla="*/ 242888 h 400050"/>
                <a:gd name="connsiteX152" fmla="*/ 374211 w 402871"/>
                <a:gd name="connsiteY152" fmla="*/ 270510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402871" h="400050">
                  <a:moveTo>
                    <a:pt x="390403" y="223838"/>
                  </a:moveTo>
                  <a:lnTo>
                    <a:pt x="362781" y="208598"/>
                  </a:lnTo>
                  <a:cubicBezTo>
                    <a:pt x="362781" y="201930"/>
                    <a:pt x="362781" y="196215"/>
                    <a:pt x="362781" y="189548"/>
                  </a:cubicBezTo>
                  <a:lnTo>
                    <a:pt x="391356" y="174308"/>
                  </a:lnTo>
                  <a:cubicBezTo>
                    <a:pt x="392308" y="174308"/>
                    <a:pt x="393261" y="173355"/>
                    <a:pt x="393261" y="173355"/>
                  </a:cubicBezTo>
                  <a:cubicBezTo>
                    <a:pt x="400881" y="168593"/>
                    <a:pt x="404691" y="160020"/>
                    <a:pt x="401833" y="151448"/>
                  </a:cubicBezTo>
                  <a:lnTo>
                    <a:pt x="392308" y="120968"/>
                  </a:lnTo>
                  <a:cubicBezTo>
                    <a:pt x="390403" y="116205"/>
                    <a:pt x="387546" y="112395"/>
                    <a:pt x="382783" y="110490"/>
                  </a:cubicBezTo>
                  <a:cubicBezTo>
                    <a:pt x="378973" y="108585"/>
                    <a:pt x="374211" y="107632"/>
                    <a:pt x="369448" y="109538"/>
                  </a:cubicBezTo>
                  <a:lnTo>
                    <a:pt x="337063" y="113348"/>
                  </a:lnTo>
                  <a:cubicBezTo>
                    <a:pt x="333253" y="107632"/>
                    <a:pt x="329443" y="102870"/>
                    <a:pt x="325633" y="98107"/>
                  </a:cubicBezTo>
                  <a:lnTo>
                    <a:pt x="338968" y="68580"/>
                  </a:lnTo>
                  <a:cubicBezTo>
                    <a:pt x="343731" y="60007"/>
                    <a:pt x="341826" y="49530"/>
                    <a:pt x="334206" y="43815"/>
                  </a:cubicBezTo>
                  <a:lnTo>
                    <a:pt x="308488" y="24765"/>
                  </a:lnTo>
                  <a:cubicBezTo>
                    <a:pt x="304678" y="21907"/>
                    <a:pt x="299916" y="20955"/>
                    <a:pt x="294201" y="20955"/>
                  </a:cubicBezTo>
                  <a:cubicBezTo>
                    <a:pt x="289438" y="21907"/>
                    <a:pt x="285628" y="23813"/>
                    <a:pt x="282771" y="27622"/>
                  </a:cubicBezTo>
                  <a:lnTo>
                    <a:pt x="258958" y="49530"/>
                  </a:lnTo>
                  <a:cubicBezTo>
                    <a:pt x="252291" y="46673"/>
                    <a:pt x="246576" y="44768"/>
                    <a:pt x="239908" y="43815"/>
                  </a:cubicBezTo>
                  <a:lnTo>
                    <a:pt x="234193" y="17145"/>
                  </a:lnTo>
                  <a:cubicBezTo>
                    <a:pt x="233241" y="7620"/>
                    <a:pt x="225621" y="0"/>
                    <a:pt x="216096" y="0"/>
                  </a:cubicBezTo>
                  <a:lnTo>
                    <a:pt x="184663" y="0"/>
                  </a:lnTo>
                  <a:cubicBezTo>
                    <a:pt x="175138" y="0"/>
                    <a:pt x="166566" y="7620"/>
                    <a:pt x="166566" y="17145"/>
                  </a:cubicBezTo>
                  <a:lnTo>
                    <a:pt x="160851" y="44768"/>
                  </a:lnTo>
                  <a:cubicBezTo>
                    <a:pt x="154183" y="46673"/>
                    <a:pt x="148468" y="48577"/>
                    <a:pt x="141801" y="50482"/>
                  </a:cubicBezTo>
                  <a:lnTo>
                    <a:pt x="117988" y="28575"/>
                  </a:lnTo>
                  <a:cubicBezTo>
                    <a:pt x="112273" y="20955"/>
                    <a:pt x="100843" y="19050"/>
                    <a:pt x="93223" y="25718"/>
                  </a:cubicBezTo>
                  <a:lnTo>
                    <a:pt x="67506" y="43815"/>
                  </a:lnTo>
                  <a:cubicBezTo>
                    <a:pt x="59886" y="49530"/>
                    <a:pt x="57028" y="60960"/>
                    <a:pt x="62743" y="68580"/>
                  </a:cubicBezTo>
                  <a:lnTo>
                    <a:pt x="76078" y="98107"/>
                  </a:lnTo>
                  <a:cubicBezTo>
                    <a:pt x="72268" y="102870"/>
                    <a:pt x="68458" y="108585"/>
                    <a:pt x="64648" y="113348"/>
                  </a:cubicBezTo>
                  <a:lnTo>
                    <a:pt x="32263" y="109538"/>
                  </a:lnTo>
                  <a:cubicBezTo>
                    <a:pt x="22738" y="107632"/>
                    <a:pt x="13213" y="112395"/>
                    <a:pt x="10356" y="121920"/>
                  </a:cubicBezTo>
                  <a:lnTo>
                    <a:pt x="831" y="152400"/>
                  </a:lnTo>
                  <a:cubicBezTo>
                    <a:pt x="-2027" y="161925"/>
                    <a:pt x="2736" y="171450"/>
                    <a:pt x="11308" y="175260"/>
                  </a:cubicBezTo>
                  <a:lnTo>
                    <a:pt x="39883" y="190500"/>
                  </a:lnTo>
                  <a:cubicBezTo>
                    <a:pt x="39883" y="197168"/>
                    <a:pt x="39883" y="202883"/>
                    <a:pt x="39883" y="209550"/>
                  </a:cubicBezTo>
                  <a:lnTo>
                    <a:pt x="12261" y="224790"/>
                  </a:lnTo>
                  <a:cubicBezTo>
                    <a:pt x="3688" y="228600"/>
                    <a:pt x="-2027" y="238125"/>
                    <a:pt x="1783" y="247650"/>
                  </a:cubicBezTo>
                  <a:lnTo>
                    <a:pt x="11308" y="278130"/>
                  </a:lnTo>
                  <a:cubicBezTo>
                    <a:pt x="13213" y="282893"/>
                    <a:pt x="16071" y="286703"/>
                    <a:pt x="20833" y="288608"/>
                  </a:cubicBezTo>
                  <a:cubicBezTo>
                    <a:pt x="24643" y="290513"/>
                    <a:pt x="29406" y="291465"/>
                    <a:pt x="34168" y="290513"/>
                  </a:cubicBezTo>
                  <a:lnTo>
                    <a:pt x="66553" y="286703"/>
                  </a:lnTo>
                  <a:cubicBezTo>
                    <a:pt x="70363" y="292418"/>
                    <a:pt x="74173" y="297180"/>
                    <a:pt x="77983" y="301943"/>
                  </a:cubicBezTo>
                  <a:lnTo>
                    <a:pt x="64648" y="331470"/>
                  </a:lnTo>
                  <a:cubicBezTo>
                    <a:pt x="59886" y="340043"/>
                    <a:pt x="61791" y="350520"/>
                    <a:pt x="69411" y="356235"/>
                  </a:cubicBezTo>
                  <a:lnTo>
                    <a:pt x="95128" y="375285"/>
                  </a:lnTo>
                  <a:cubicBezTo>
                    <a:pt x="98938" y="378142"/>
                    <a:pt x="103701" y="379095"/>
                    <a:pt x="108463" y="379095"/>
                  </a:cubicBezTo>
                  <a:cubicBezTo>
                    <a:pt x="113226" y="378142"/>
                    <a:pt x="117036" y="376238"/>
                    <a:pt x="119893" y="372428"/>
                  </a:cubicBezTo>
                  <a:lnTo>
                    <a:pt x="143706" y="350520"/>
                  </a:lnTo>
                  <a:cubicBezTo>
                    <a:pt x="150373" y="353378"/>
                    <a:pt x="156088" y="355283"/>
                    <a:pt x="162756" y="356235"/>
                  </a:cubicBezTo>
                  <a:lnTo>
                    <a:pt x="168471" y="382905"/>
                  </a:lnTo>
                  <a:cubicBezTo>
                    <a:pt x="169423" y="392430"/>
                    <a:pt x="177043" y="400050"/>
                    <a:pt x="186568" y="400050"/>
                  </a:cubicBezTo>
                  <a:lnTo>
                    <a:pt x="218001" y="400050"/>
                  </a:lnTo>
                  <a:cubicBezTo>
                    <a:pt x="227526" y="400050"/>
                    <a:pt x="236098" y="392430"/>
                    <a:pt x="236098" y="382905"/>
                  </a:cubicBezTo>
                  <a:lnTo>
                    <a:pt x="241813" y="355283"/>
                  </a:lnTo>
                  <a:cubicBezTo>
                    <a:pt x="248481" y="353378"/>
                    <a:pt x="254196" y="351473"/>
                    <a:pt x="260863" y="349567"/>
                  </a:cubicBezTo>
                  <a:lnTo>
                    <a:pt x="283723" y="371475"/>
                  </a:lnTo>
                  <a:cubicBezTo>
                    <a:pt x="286581" y="375285"/>
                    <a:pt x="290391" y="377190"/>
                    <a:pt x="295153" y="378142"/>
                  </a:cubicBezTo>
                  <a:cubicBezTo>
                    <a:pt x="299916" y="379095"/>
                    <a:pt x="304678" y="378142"/>
                    <a:pt x="309441" y="375285"/>
                  </a:cubicBezTo>
                  <a:lnTo>
                    <a:pt x="335158" y="357188"/>
                  </a:lnTo>
                  <a:cubicBezTo>
                    <a:pt x="338968" y="354330"/>
                    <a:pt x="341826" y="349567"/>
                    <a:pt x="342778" y="344805"/>
                  </a:cubicBezTo>
                  <a:cubicBezTo>
                    <a:pt x="343731" y="340043"/>
                    <a:pt x="342778" y="335280"/>
                    <a:pt x="339921" y="331470"/>
                  </a:cubicBezTo>
                  <a:lnTo>
                    <a:pt x="326586" y="301943"/>
                  </a:lnTo>
                  <a:cubicBezTo>
                    <a:pt x="330396" y="297180"/>
                    <a:pt x="334206" y="291465"/>
                    <a:pt x="338016" y="286703"/>
                  </a:cubicBezTo>
                  <a:lnTo>
                    <a:pt x="370401" y="290513"/>
                  </a:lnTo>
                  <a:cubicBezTo>
                    <a:pt x="379926" y="292418"/>
                    <a:pt x="389451" y="287655"/>
                    <a:pt x="392308" y="278130"/>
                  </a:cubicBezTo>
                  <a:lnTo>
                    <a:pt x="401833" y="247650"/>
                  </a:lnTo>
                  <a:cubicBezTo>
                    <a:pt x="403738" y="242888"/>
                    <a:pt x="402786" y="238125"/>
                    <a:pt x="400881" y="233363"/>
                  </a:cubicBezTo>
                  <a:cubicBezTo>
                    <a:pt x="398023" y="228600"/>
                    <a:pt x="395166" y="225743"/>
                    <a:pt x="390403" y="223838"/>
                  </a:cubicBezTo>
                  <a:close/>
                  <a:moveTo>
                    <a:pt x="374211" y="270510"/>
                  </a:moveTo>
                  <a:cubicBezTo>
                    <a:pt x="373258" y="270510"/>
                    <a:pt x="373258" y="270510"/>
                    <a:pt x="372306" y="270510"/>
                  </a:cubicBezTo>
                  <a:lnTo>
                    <a:pt x="334206" y="265748"/>
                  </a:lnTo>
                  <a:cubicBezTo>
                    <a:pt x="330396" y="265748"/>
                    <a:pt x="326586" y="266700"/>
                    <a:pt x="324681" y="270510"/>
                  </a:cubicBezTo>
                  <a:cubicBezTo>
                    <a:pt x="319918" y="278130"/>
                    <a:pt x="314203" y="285750"/>
                    <a:pt x="308488" y="293370"/>
                  </a:cubicBezTo>
                  <a:cubicBezTo>
                    <a:pt x="305631" y="296228"/>
                    <a:pt x="305631" y="300038"/>
                    <a:pt x="306583" y="303848"/>
                  </a:cubicBezTo>
                  <a:lnTo>
                    <a:pt x="322776" y="339090"/>
                  </a:lnTo>
                  <a:cubicBezTo>
                    <a:pt x="322776" y="340043"/>
                    <a:pt x="323728" y="339090"/>
                    <a:pt x="323728" y="340043"/>
                  </a:cubicBezTo>
                  <a:lnTo>
                    <a:pt x="298963" y="358140"/>
                  </a:lnTo>
                  <a:cubicBezTo>
                    <a:pt x="298963" y="357188"/>
                    <a:pt x="298011" y="357188"/>
                    <a:pt x="298011" y="356235"/>
                  </a:cubicBezTo>
                  <a:lnTo>
                    <a:pt x="269436" y="329565"/>
                  </a:lnTo>
                  <a:cubicBezTo>
                    <a:pt x="266578" y="326708"/>
                    <a:pt x="262768" y="326708"/>
                    <a:pt x="258958" y="327660"/>
                  </a:cubicBezTo>
                  <a:cubicBezTo>
                    <a:pt x="250386" y="331470"/>
                    <a:pt x="240861" y="334328"/>
                    <a:pt x="231336" y="336233"/>
                  </a:cubicBezTo>
                  <a:cubicBezTo>
                    <a:pt x="227526" y="337185"/>
                    <a:pt x="224668" y="340043"/>
                    <a:pt x="223716" y="343853"/>
                  </a:cubicBezTo>
                  <a:lnTo>
                    <a:pt x="217048" y="378142"/>
                  </a:lnTo>
                  <a:cubicBezTo>
                    <a:pt x="217048" y="379095"/>
                    <a:pt x="217048" y="379095"/>
                    <a:pt x="217048" y="379095"/>
                  </a:cubicBezTo>
                  <a:lnTo>
                    <a:pt x="185616" y="379095"/>
                  </a:lnTo>
                  <a:cubicBezTo>
                    <a:pt x="185616" y="378142"/>
                    <a:pt x="185616" y="378142"/>
                    <a:pt x="185616" y="377190"/>
                  </a:cubicBezTo>
                  <a:lnTo>
                    <a:pt x="178948" y="343853"/>
                  </a:lnTo>
                  <a:cubicBezTo>
                    <a:pt x="177996" y="340043"/>
                    <a:pt x="175138" y="337185"/>
                    <a:pt x="171328" y="336233"/>
                  </a:cubicBezTo>
                  <a:cubicBezTo>
                    <a:pt x="161803" y="334328"/>
                    <a:pt x="153231" y="331470"/>
                    <a:pt x="143706" y="327660"/>
                  </a:cubicBezTo>
                  <a:cubicBezTo>
                    <a:pt x="142753" y="326708"/>
                    <a:pt x="140848" y="326708"/>
                    <a:pt x="139896" y="326708"/>
                  </a:cubicBezTo>
                  <a:cubicBezTo>
                    <a:pt x="137991" y="326708"/>
                    <a:pt x="135133" y="327660"/>
                    <a:pt x="133228" y="329565"/>
                  </a:cubicBezTo>
                  <a:lnTo>
                    <a:pt x="104653" y="356235"/>
                  </a:lnTo>
                  <a:cubicBezTo>
                    <a:pt x="104653" y="356235"/>
                    <a:pt x="104653" y="357188"/>
                    <a:pt x="103701" y="357188"/>
                  </a:cubicBezTo>
                  <a:lnTo>
                    <a:pt x="80841" y="340043"/>
                  </a:lnTo>
                  <a:cubicBezTo>
                    <a:pt x="80841" y="340043"/>
                    <a:pt x="81793" y="339090"/>
                    <a:pt x="81793" y="338138"/>
                  </a:cubicBezTo>
                  <a:lnTo>
                    <a:pt x="97986" y="302895"/>
                  </a:lnTo>
                  <a:cubicBezTo>
                    <a:pt x="99891" y="299085"/>
                    <a:pt x="98938" y="295275"/>
                    <a:pt x="96081" y="292418"/>
                  </a:cubicBezTo>
                  <a:cubicBezTo>
                    <a:pt x="89413" y="285750"/>
                    <a:pt x="84651" y="278130"/>
                    <a:pt x="79888" y="269558"/>
                  </a:cubicBezTo>
                  <a:cubicBezTo>
                    <a:pt x="77983" y="266700"/>
                    <a:pt x="74173" y="264795"/>
                    <a:pt x="70363" y="264795"/>
                  </a:cubicBezTo>
                  <a:lnTo>
                    <a:pt x="31311" y="269558"/>
                  </a:lnTo>
                  <a:cubicBezTo>
                    <a:pt x="30358" y="269558"/>
                    <a:pt x="30358" y="270510"/>
                    <a:pt x="30358" y="270510"/>
                  </a:cubicBezTo>
                  <a:lnTo>
                    <a:pt x="20833" y="240983"/>
                  </a:lnTo>
                  <a:cubicBezTo>
                    <a:pt x="21786" y="240983"/>
                    <a:pt x="21786" y="240983"/>
                    <a:pt x="22738" y="240030"/>
                  </a:cubicBezTo>
                  <a:lnTo>
                    <a:pt x="57028" y="220980"/>
                  </a:lnTo>
                  <a:cubicBezTo>
                    <a:pt x="59886" y="219075"/>
                    <a:pt x="61791" y="215265"/>
                    <a:pt x="61791" y="211455"/>
                  </a:cubicBezTo>
                  <a:cubicBezTo>
                    <a:pt x="60838" y="201930"/>
                    <a:pt x="60838" y="192405"/>
                    <a:pt x="61791" y="183833"/>
                  </a:cubicBezTo>
                  <a:cubicBezTo>
                    <a:pt x="61791" y="180023"/>
                    <a:pt x="59886" y="176213"/>
                    <a:pt x="57028" y="174308"/>
                  </a:cubicBezTo>
                  <a:lnTo>
                    <a:pt x="22738" y="155258"/>
                  </a:lnTo>
                  <a:cubicBezTo>
                    <a:pt x="22738" y="155258"/>
                    <a:pt x="22738" y="155258"/>
                    <a:pt x="22738" y="155258"/>
                  </a:cubicBezTo>
                  <a:cubicBezTo>
                    <a:pt x="22738" y="155258"/>
                    <a:pt x="21786" y="155258"/>
                    <a:pt x="21786" y="155258"/>
                  </a:cubicBezTo>
                  <a:lnTo>
                    <a:pt x="31311" y="125730"/>
                  </a:lnTo>
                  <a:cubicBezTo>
                    <a:pt x="32263" y="125730"/>
                    <a:pt x="32263" y="125730"/>
                    <a:pt x="33216" y="125730"/>
                  </a:cubicBezTo>
                  <a:lnTo>
                    <a:pt x="72268" y="130493"/>
                  </a:lnTo>
                  <a:cubicBezTo>
                    <a:pt x="76078" y="131445"/>
                    <a:pt x="79888" y="129540"/>
                    <a:pt x="81793" y="125730"/>
                  </a:cubicBezTo>
                  <a:cubicBezTo>
                    <a:pt x="86556" y="118110"/>
                    <a:pt x="92271" y="110490"/>
                    <a:pt x="97986" y="102870"/>
                  </a:cubicBezTo>
                  <a:cubicBezTo>
                    <a:pt x="100843" y="100013"/>
                    <a:pt x="100843" y="96202"/>
                    <a:pt x="99891" y="92393"/>
                  </a:cubicBezTo>
                  <a:lnTo>
                    <a:pt x="80841" y="59055"/>
                  </a:lnTo>
                  <a:cubicBezTo>
                    <a:pt x="80841" y="58102"/>
                    <a:pt x="79888" y="59055"/>
                    <a:pt x="79888" y="58102"/>
                  </a:cubicBezTo>
                  <a:lnTo>
                    <a:pt x="104653" y="40005"/>
                  </a:lnTo>
                  <a:cubicBezTo>
                    <a:pt x="104653" y="40957"/>
                    <a:pt x="105606" y="40957"/>
                    <a:pt x="105606" y="40957"/>
                  </a:cubicBezTo>
                  <a:lnTo>
                    <a:pt x="134181" y="67627"/>
                  </a:lnTo>
                  <a:cubicBezTo>
                    <a:pt x="137038" y="70485"/>
                    <a:pt x="140848" y="70485"/>
                    <a:pt x="144658" y="69532"/>
                  </a:cubicBezTo>
                  <a:cubicBezTo>
                    <a:pt x="153231" y="65723"/>
                    <a:pt x="162756" y="62865"/>
                    <a:pt x="172281" y="60960"/>
                  </a:cubicBezTo>
                  <a:cubicBezTo>
                    <a:pt x="176091" y="60007"/>
                    <a:pt x="178948" y="57150"/>
                    <a:pt x="179901" y="53340"/>
                  </a:cubicBezTo>
                  <a:lnTo>
                    <a:pt x="186568" y="19050"/>
                  </a:lnTo>
                  <a:cubicBezTo>
                    <a:pt x="186568" y="18097"/>
                    <a:pt x="186568" y="18097"/>
                    <a:pt x="186568" y="18097"/>
                  </a:cubicBezTo>
                  <a:lnTo>
                    <a:pt x="218001" y="17145"/>
                  </a:lnTo>
                  <a:cubicBezTo>
                    <a:pt x="218001" y="18097"/>
                    <a:pt x="218001" y="18097"/>
                    <a:pt x="218001" y="19050"/>
                  </a:cubicBezTo>
                  <a:lnTo>
                    <a:pt x="224668" y="53340"/>
                  </a:lnTo>
                  <a:cubicBezTo>
                    <a:pt x="225621" y="57150"/>
                    <a:pt x="228478" y="60007"/>
                    <a:pt x="232288" y="60960"/>
                  </a:cubicBezTo>
                  <a:cubicBezTo>
                    <a:pt x="241813" y="62865"/>
                    <a:pt x="250386" y="65723"/>
                    <a:pt x="259911" y="69532"/>
                  </a:cubicBezTo>
                  <a:cubicBezTo>
                    <a:pt x="263721" y="71438"/>
                    <a:pt x="267531" y="70485"/>
                    <a:pt x="270388" y="67627"/>
                  </a:cubicBezTo>
                  <a:lnTo>
                    <a:pt x="298963" y="40957"/>
                  </a:lnTo>
                  <a:cubicBezTo>
                    <a:pt x="298963" y="40957"/>
                    <a:pt x="298963" y="40005"/>
                    <a:pt x="299916" y="40005"/>
                  </a:cubicBezTo>
                  <a:lnTo>
                    <a:pt x="325633" y="58102"/>
                  </a:lnTo>
                  <a:cubicBezTo>
                    <a:pt x="325633" y="58102"/>
                    <a:pt x="324681" y="59055"/>
                    <a:pt x="324681" y="60007"/>
                  </a:cubicBezTo>
                  <a:lnTo>
                    <a:pt x="308488" y="95250"/>
                  </a:lnTo>
                  <a:cubicBezTo>
                    <a:pt x="306583" y="99060"/>
                    <a:pt x="307536" y="102870"/>
                    <a:pt x="310393" y="105727"/>
                  </a:cubicBezTo>
                  <a:cubicBezTo>
                    <a:pt x="317061" y="112395"/>
                    <a:pt x="321823" y="120015"/>
                    <a:pt x="326586" y="128588"/>
                  </a:cubicBezTo>
                  <a:cubicBezTo>
                    <a:pt x="328491" y="131445"/>
                    <a:pt x="332301" y="133350"/>
                    <a:pt x="336111" y="133350"/>
                  </a:cubicBezTo>
                  <a:lnTo>
                    <a:pt x="375163" y="128588"/>
                  </a:lnTo>
                  <a:cubicBezTo>
                    <a:pt x="376116" y="128588"/>
                    <a:pt x="376116" y="127635"/>
                    <a:pt x="376116" y="127635"/>
                  </a:cubicBezTo>
                  <a:lnTo>
                    <a:pt x="385641" y="157163"/>
                  </a:lnTo>
                  <a:cubicBezTo>
                    <a:pt x="384688" y="157163"/>
                    <a:pt x="384688" y="157163"/>
                    <a:pt x="383736" y="158115"/>
                  </a:cubicBezTo>
                  <a:lnTo>
                    <a:pt x="349446" y="177165"/>
                  </a:lnTo>
                  <a:cubicBezTo>
                    <a:pt x="346588" y="179070"/>
                    <a:pt x="344683" y="182880"/>
                    <a:pt x="344683" y="186690"/>
                  </a:cubicBezTo>
                  <a:cubicBezTo>
                    <a:pt x="345636" y="196215"/>
                    <a:pt x="345636" y="204788"/>
                    <a:pt x="344683" y="214313"/>
                  </a:cubicBezTo>
                  <a:cubicBezTo>
                    <a:pt x="344683" y="218123"/>
                    <a:pt x="346588" y="221933"/>
                    <a:pt x="349446" y="223838"/>
                  </a:cubicBezTo>
                  <a:lnTo>
                    <a:pt x="383736" y="242888"/>
                  </a:lnTo>
                  <a:cubicBezTo>
                    <a:pt x="383736" y="242888"/>
                    <a:pt x="383736" y="242888"/>
                    <a:pt x="383736" y="242888"/>
                  </a:cubicBezTo>
                  <a:cubicBezTo>
                    <a:pt x="383736" y="242888"/>
                    <a:pt x="384688" y="242888"/>
                    <a:pt x="384688" y="242888"/>
                  </a:cubicBezTo>
                  <a:lnTo>
                    <a:pt x="374211" y="27051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8" name="Freeform 289">
              <a:extLst>
                <a:ext uri="{FF2B5EF4-FFF2-40B4-BE49-F238E27FC236}">
                  <a16:creationId xmlns:a16="http://schemas.microsoft.com/office/drawing/2014/main" id="{FF7E9973-42F0-5ABD-C485-8124878F3319}"/>
                </a:ext>
              </a:extLst>
            </p:cNvPr>
            <p:cNvSpPr/>
            <p:nvPr/>
          </p:nvSpPr>
          <p:spPr>
            <a:xfrm>
              <a:off x="773593" y="3886965"/>
              <a:ext cx="27614" cy="27614"/>
            </a:xfrm>
            <a:custGeom>
              <a:avLst/>
              <a:gdLst>
                <a:gd name="connsiteX0" fmla="*/ 9521 w 27614"/>
                <a:gd name="connsiteY0" fmla="*/ 949 h 27614"/>
                <a:gd name="connsiteX1" fmla="*/ 949 w 27614"/>
                <a:gd name="connsiteY1" fmla="*/ 18094 h 27614"/>
                <a:gd name="connsiteX2" fmla="*/ 18094 w 27614"/>
                <a:gd name="connsiteY2" fmla="*/ 26666 h 27614"/>
                <a:gd name="connsiteX3" fmla="*/ 26666 w 27614"/>
                <a:gd name="connsiteY3" fmla="*/ 9521 h 27614"/>
                <a:gd name="connsiteX4" fmla="*/ 9521 w 27614"/>
                <a:gd name="connsiteY4" fmla="*/ 949 h 27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14" h="27614">
                  <a:moveTo>
                    <a:pt x="9521" y="949"/>
                  </a:moveTo>
                  <a:cubicBezTo>
                    <a:pt x="1901" y="3806"/>
                    <a:pt x="-1909" y="11426"/>
                    <a:pt x="949" y="18094"/>
                  </a:cubicBezTo>
                  <a:cubicBezTo>
                    <a:pt x="3806" y="25714"/>
                    <a:pt x="11426" y="29524"/>
                    <a:pt x="18094" y="26666"/>
                  </a:cubicBezTo>
                  <a:cubicBezTo>
                    <a:pt x="25714" y="23809"/>
                    <a:pt x="29524" y="16189"/>
                    <a:pt x="26666" y="9521"/>
                  </a:cubicBezTo>
                  <a:cubicBezTo>
                    <a:pt x="23809" y="1901"/>
                    <a:pt x="16189" y="-1909"/>
                    <a:pt x="9521" y="94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29" name="Freeform 290">
              <a:extLst>
                <a:ext uri="{FF2B5EF4-FFF2-40B4-BE49-F238E27FC236}">
                  <a16:creationId xmlns:a16="http://schemas.microsoft.com/office/drawing/2014/main" id="{9CD6E665-45C8-4829-29E2-B98F014240AF}"/>
                </a:ext>
              </a:extLst>
            </p:cNvPr>
            <p:cNvSpPr/>
            <p:nvPr/>
          </p:nvSpPr>
          <p:spPr>
            <a:xfrm>
              <a:off x="1058387" y="3814571"/>
              <a:ext cx="190515" cy="190500"/>
            </a:xfrm>
            <a:custGeom>
              <a:avLst/>
              <a:gdLst>
                <a:gd name="connsiteX0" fmla="*/ 95250 w 190515"/>
                <a:gd name="connsiteY0" fmla="*/ 0 h 190500"/>
                <a:gd name="connsiteX1" fmla="*/ 0 w 190515"/>
                <a:gd name="connsiteY1" fmla="*/ 95250 h 190500"/>
                <a:gd name="connsiteX2" fmla="*/ 95250 w 190515"/>
                <a:gd name="connsiteY2" fmla="*/ 190500 h 190500"/>
                <a:gd name="connsiteX3" fmla="*/ 190500 w 190515"/>
                <a:gd name="connsiteY3" fmla="*/ 95250 h 190500"/>
                <a:gd name="connsiteX4" fmla="*/ 95250 w 190515"/>
                <a:gd name="connsiteY4" fmla="*/ 0 h 190500"/>
                <a:gd name="connsiteX5" fmla="*/ 95250 w 190515"/>
                <a:gd name="connsiteY5" fmla="*/ 172403 h 190500"/>
                <a:gd name="connsiteX6" fmla="*/ 19050 w 190515"/>
                <a:gd name="connsiteY6" fmla="*/ 96203 h 190500"/>
                <a:gd name="connsiteX7" fmla="*/ 95250 w 190515"/>
                <a:gd name="connsiteY7" fmla="*/ 20003 h 190500"/>
                <a:gd name="connsiteX8" fmla="*/ 171450 w 190515"/>
                <a:gd name="connsiteY8" fmla="*/ 96203 h 190500"/>
                <a:gd name="connsiteX9" fmla="*/ 95250 w 190515"/>
                <a:gd name="connsiteY9" fmla="*/ 172403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15" h="190500">
                  <a:moveTo>
                    <a:pt x="95250" y="0"/>
                  </a:moveTo>
                  <a:cubicBezTo>
                    <a:pt x="42863" y="0"/>
                    <a:pt x="0" y="42863"/>
                    <a:pt x="0" y="95250"/>
                  </a:cubicBezTo>
                  <a:cubicBezTo>
                    <a:pt x="0" y="147638"/>
                    <a:pt x="42863" y="190500"/>
                    <a:pt x="95250" y="190500"/>
                  </a:cubicBezTo>
                  <a:cubicBezTo>
                    <a:pt x="147638" y="190500"/>
                    <a:pt x="190500" y="147638"/>
                    <a:pt x="190500" y="95250"/>
                  </a:cubicBezTo>
                  <a:cubicBezTo>
                    <a:pt x="191453" y="42863"/>
                    <a:pt x="148590" y="0"/>
                    <a:pt x="95250" y="0"/>
                  </a:cubicBezTo>
                  <a:close/>
                  <a:moveTo>
                    <a:pt x="95250" y="172403"/>
                  </a:moveTo>
                  <a:cubicBezTo>
                    <a:pt x="53340" y="172403"/>
                    <a:pt x="19050" y="138113"/>
                    <a:pt x="19050" y="96203"/>
                  </a:cubicBezTo>
                  <a:cubicBezTo>
                    <a:pt x="19050" y="54293"/>
                    <a:pt x="53340" y="20003"/>
                    <a:pt x="95250" y="20003"/>
                  </a:cubicBezTo>
                  <a:cubicBezTo>
                    <a:pt x="137160" y="20003"/>
                    <a:pt x="171450" y="54293"/>
                    <a:pt x="171450" y="96203"/>
                  </a:cubicBezTo>
                  <a:cubicBezTo>
                    <a:pt x="171450" y="138113"/>
                    <a:pt x="138113" y="172403"/>
                    <a:pt x="95250" y="17240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0" name="Freeform 291">
              <a:extLst>
                <a:ext uri="{FF2B5EF4-FFF2-40B4-BE49-F238E27FC236}">
                  <a16:creationId xmlns:a16="http://schemas.microsoft.com/office/drawing/2014/main" id="{7F501126-C098-0683-CFC8-AA9A0261D992}"/>
                </a:ext>
              </a:extLst>
            </p:cNvPr>
            <p:cNvSpPr/>
            <p:nvPr/>
          </p:nvSpPr>
          <p:spPr>
            <a:xfrm>
              <a:off x="1043709" y="4144399"/>
              <a:ext cx="220155" cy="164519"/>
            </a:xfrm>
            <a:custGeom>
              <a:avLst/>
              <a:gdLst>
                <a:gd name="connsiteX0" fmla="*/ 138503 w 220155"/>
                <a:gd name="connsiteY0" fmla="*/ 6405 h 164519"/>
                <a:gd name="connsiteX1" fmla="*/ 83258 w 220155"/>
                <a:gd name="connsiteY1" fmla="*/ 34980 h 164519"/>
                <a:gd name="connsiteX2" fmla="*/ 73733 w 220155"/>
                <a:gd name="connsiteY2" fmla="*/ 17835 h 164519"/>
                <a:gd name="connsiteX3" fmla="*/ 60398 w 220155"/>
                <a:gd name="connsiteY3" fmla="*/ 14025 h 164519"/>
                <a:gd name="connsiteX4" fmla="*/ 56588 w 220155"/>
                <a:gd name="connsiteY4" fmla="*/ 27360 h 164519"/>
                <a:gd name="connsiteX5" fmla="*/ 75638 w 220155"/>
                <a:gd name="connsiteY5" fmla="*/ 63555 h 164519"/>
                <a:gd name="connsiteX6" fmla="*/ 68970 w 220155"/>
                <a:gd name="connsiteY6" fmla="*/ 67365 h 164519"/>
                <a:gd name="connsiteX7" fmla="*/ 66113 w 220155"/>
                <a:gd name="connsiteY7" fmla="*/ 61650 h 164519"/>
                <a:gd name="connsiteX8" fmla="*/ 52778 w 220155"/>
                <a:gd name="connsiteY8" fmla="*/ 57840 h 164519"/>
                <a:gd name="connsiteX9" fmla="*/ 48968 w 220155"/>
                <a:gd name="connsiteY9" fmla="*/ 71175 h 164519"/>
                <a:gd name="connsiteX10" fmla="*/ 51825 w 220155"/>
                <a:gd name="connsiteY10" fmla="*/ 76890 h 164519"/>
                <a:gd name="connsiteX11" fmla="*/ 5153 w 220155"/>
                <a:gd name="connsiteY11" fmla="*/ 101655 h 164519"/>
                <a:gd name="connsiteX12" fmla="*/ 1343 w 220155"/>
                <a:gd name="connsiteY12" fmla="*/ 114990 h 164519"/>
                <a:gd name="connsiteX13" fmla="*/ 9915 w 220155"/>
                <a:gd name="connsiteY13" fmla="*/ 119753 h 164519"/>
                <a:gd name="connsiteX14" fmla="*/ 14678 w 220155"/>
                <a:gd name="connsiteY14" fmla="*/ 118800 h 164519"/>
                <a:gd name="connsiteX15" fmla="*/ 61350 w 220155"/>
                <a:gd name="connsiteY15" fmla="*/ 94035 h 164519"/>
                <a:gd name="connsiteX16" fmla="*/ 64208 w 220155"/>
                <a:gd name="connsiteY16" fmla="*/ 99750 h 164519"/>
                <a:gd name="connsiteX17" fmla="*/ 72780 w 220155"/>
                <a:gd name="connsiteY17" fmla="*/ 104513 h 164519"/>
                <a:gd name="connsiteX18" fmla="*/ 77543 w 220155"/>
                <a:gd name="connsiteY18" fmla="*/ 103560 h 164519"/>
                <a:gd name="connsiteX19" fmla="*/ 81353 w 220155"/>
                <a:gd name="connsiteY19" fmla="*/ 90225 h 164519"/>
                <a:gd name="connsiteX20" fmla="*/ 78495 w 220155"/>
                <a:gd name="connsiteY20" fmla="*/ 84510 h 164519"/>
                <a:gd name="connsiteX21" fmla="*/ 85163 w 220155"/>
                <a:gd name="connsiteY21" fmla="*/ 80700 h 164519"/>
                <a:gd name="connsiteX22" fmla="*/ 100403 w 220155"/>
                <a:gd name="connsiteY22" fmla="*/ 109275 h 164519"/>
                <a:gd name="connsiteX23" fmla="*/ 100403 w 220155"/>
                <a:gd name="connsiteY23" fmla="*/ 109275 h 164519"/>
                <a:gd name="connsiteX24" fmla="*/ 100403 w 220155"/>
                <a:gd name="connsiteY24" fmla="*/ 109275 h 164519"/>
                <a:gd name="connsiteX25" fmla="*/ 100403 w 220155"/>
                <a:gd name="connsiteY25" fmla="*/ 109275 h 164519"/>
                <a:gd name="connsiteX26" fmla="*/ 93735 w 220155"/>
                <a:gd name="connsiteY26" fmla="*/ 112133 h 164519"/>
                <a:gd name="connsiteX27" fmla="*/ 90878 w 220155"/>
                <a:gd name="connsiteY27" fmla="*/ 106418 h 164519"/>
                <a:gd name="connsiteX28" fmla="*/ 77543 w 220155"/>
                <a:gd name="connsiteY28" fmla="*/ 102608 h 164519"/>
                <a:gd name="connsiteX29" fmla="*/ 73733 w 220155"/>
                <a:gd name="connsiteY29" fmla="*/ 115943 h 164519"/>
                <a:gd name="connsiteX30" fmla="*/ 76590 w 220155"/>
                <a:gd name="connsiteY30" fmla="*/ 121658 h 164519"/>
                <a:gd name="connsiteX31" fmla="*/ 29918 w 220155"/>
                <a:gd name="connsiteY31" fmla="*/ 146423 h 164519"/>
                <a:gd name="connsiteX32" fmla="*/ 26108 w 220155"/>
                <a:gd name="connsiteY32" fmla="*/ 159758 h 164519"/>
                <a:gd name="connsiteX33" fmla="*/ 34680 w 220155"/>
                <a:gd name="connsiteY33" fmla="*/ 164520 h 164519"/>
                <a:gd name="connsiteX34" fmla="*/ 39443 w 220155"/>
                <a:gd name="connsiteY34" fmla="*/ 163568 h 164519"/>
                <a:gd name="connsiteX35" fmla="*/ 86115 w 220155"/>
                <a:gd name="connsiteY35" fmla="*/ 138803 h 164519"/>
                <a:gd name="connsiteX36" fmla="*/ 88973 w 220155"/>
                <a:gd name="connsiteY36" fmla="*/ 144518 h 164519"/>
                <a:gd name="connsiteX37" fmla="*/ 97545 w 220155"/>
                <a:gd name="connsiteY37" fmla="*/ 149280 h 164519"/>
                <a:gd name="connsiteX38" fmla="*/ 102308 w 220155"/>
                <a:gd name="connsiteY38" fmla="*/ 148328 h 164519"/>
                <a:gd name="connsiteX39" fmla="*/ 106118 w 220155"/>
                <a:gd name="connsiteY39" fmla="*/ 134993 h 164519"/>
                <a:gd name="connsiteX40" fmla="*/ 103260 w 220155"/>
                <a:gd name="connsiteY40" fmla="*/ 129278 h 164519"/>
                <a:gd name="connsiteX41" fmla="*/ 109928 w 220155"/>
                <a:gd name="connsiteY41" fmla="*/ 125468 h 164519"/>
                <a:gd name="connsiteX42" fmla="*/ 127073 w 220155"/>
                <a:gd name="connsiteY42" fmla="*/ 157853 h 164519"/>
                <a:gd name="connsiteX43" fmla="*/ 135645 w 220155"/>
                <a:gd name="connsiteY43" fmla="*/ 162615 h 164519"/>
                <a:gd name="connsiteX44" fmla="*/ 140408 w 220155"/>
                <a:gd name="connsiteY44" fmla="*/ 161663 h 164519"/>
                <a:gd name="connsiteX45" fmla="*/ 144218 w 220155"/>
                <a:gd name="connsiteY45" fmla="*/ 148328 h 164519"/>
                <a:gd name="connsiteX46" fmla="*/ 135645 w 220155"/>
                <a:gd name="connsiteY46" fmla="*/ 132135 h 164519"/>
                <a:gd name="connsiteX47" fmla="*/ 190890 w 220155"/>
                <a:gd name="connsiteY47" fmla="*/ 103560 h 164519"/>
                <a:gd name="connsiteX48" fmla="*/ 213750 w 220155"/>
                <a:gd name="connsiteY48" fmla="*/ 29265 h 164519"/>
                <a:gd name="connsiteX49" fmla="*/ 138503 w 220155"/>
                <a:gd name="connsiteY49" fmla="*/ 6405 h 164519"/>
                <a:gd name="connsiteX50" fmla="*/ 105165 w 220155"/>
                <a:gd name="connsiteY50" fmla="*/ 77843 h 164519"/>
                <a:gd name="connsiteX51" fmla="*/ 131835 w 220155"/>
                <a:gd name="connsiteY51" fmla="*/ 63555 h 164519"/>
                <a:gd name="connsiteX52" fmla="*/ 142313 w 220155"/>
                <a:gd name="connsiteY52" fmla="*/ 67365 h 164519"/>
                <a:gd name="connsiteX53" fmla="*/ 143265 w 220155"/>
                <a:gd name="connsiteY53" fmla="*/ 73080 h 164519"/>
                <a:gd name="connsiteX54" fmla="*/ 139455 w 220155"/>
                <a:gd name="connsiteY54" fmla="*/ 77843 h 164519"/>
                <a:gd name="connsiteX55" fmla="*/ 112785 w 220155"/>
                <a:gd name="connsiteY55" fmla="*/ 91178 h 164519"/>
                <a:gd name="connsiteX56" fmla="*/ 105165 w 220155"/>
                <a:gd name="connsiteY56" fmla="*/ 77843 h 164519"/>
                <a:gd name="connsiteX57" fmla="*/ 181365 w 220155"/>
                <a:gd name="connsiteY57" fmla="*/ 87368 h 164519"/>
                <a:gd name="connsiteX58" fmla="*/ 126120 w 220155"/>
                <a:gd name="connsiteY58" fmla="*/ 115943 h 164519"/>
                <a:gd name="connsiteX59" fmla="*/ 122310 w 220155"/>
                <a:gd name="connsiteY59" fmla="*/ 108323 h 164519"/>
                <a:gd name="connsiteX60" fmla="*/ 148980 w 220155"/>
                <a:gd name="connsiteY60" fmla="*/ 94035 h 164519"/>
                <a:gd name="connsiteX61" fmla="*/ 162315 w 220155"/>
                <a:gd name="connsiteY61" fmla="*/ 77843 h 164519"/>
                <a:gd name="connsiteX62" fmla="*/ 160410 w 220155"/>
                <a:gd name="connsiteY62" fmla="*/ 56888 h 164519"/>
                <a:gd name="connsiteX63" fmla="*/ 124215 w 220155"/>
                <a:gd name="connsiteY63" fmla="*/ 45458 h 164519"/>
                <a:gd name="connsiteX64" fmla="*/ 97545 w 220155"/>
                <a:gd name="connsiteY64" fmla="*/ 59745 h 164519"/>
                <a:gd name="connsiteX65" fmla="*/ 93735 w 220155"/>
                <a:gd name="connsiteY65" fmla="*/ 51173 h 164519"/>
                <a:gd name="connsiteX66" fmla="*/ 148980 w 220155"/>
                <a:gd name="connsiteY66" fmla="*/ 22598 h 164519"/>
                <a:gd name="connsiteX67" fmla="*/ 197558 w 220155"/>
                <a:gd name="connsiteY67" fmla="*/ 37838 h 164519"/>
                <a:gd name="connsiteX68" fmla="*/ 181365 w 220155"/>
                <a:gd name="connsiteY68" fmla="*/ 87368 h 16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20155" h="164519">
                  <a:moveTo>
                    <a:pt x="138503" y="6405"/>
                  </a:moveTo>
                  <a:lnTo>
                    <a:pt x="83258" y="34980"/>
                  </a:lnTo>
                  <a:lnTo>
                    <a:pt x="73733" y="17835"/>
                  </a:lnTo>
                  <a:cubicBezTo>
                    <a:pt x="70875" y="13073"/>
                    <a:pt x="65160" y="11168"/>
                    <a:pt x="60398" y="14025"/>
                  </a:cubicBezTo>
                  <a:cubicBezTo>
                    <a:pt x="55635" y="16882"/>
                    <a:pt x="53730" y="22598"/>
                    <a:pt x="56588" y="27360"/>
                  </a:cubicBezTo>
                  <a:lnTo>
                    <a:pt x="75638" y="63555"/>
                  </a:lnTo>
                  <a:lnTo>
                    <a:pt x="68970" y="67365"/>
                  </a:lnTo>
                  <a:lnTo>
                    <a:pt x="66113" y="61650"/>
                  </a:lnTo>
                  <a:cubicBezTo>
                    <a:pt x="63255" y="56888"/>
                    <a:pt x="57540" y="54983"/>
                    <a:pt x="52778" y="57840"/>
                  </a:cubicBezTo>
                  <a:cubicBezTo>
                    <a:pt x="48015" y="60698"/>
                    <a:pt x="46110" y="66413"/>
                    <a:pt x="48968" y="71175"/>
                  </a:cubicBezTo>
                  <a:lnTo>
                    <a:pt x="51825" y="76890"/>
                  </a:lnTo>
                  <a:lnTo>
                    <a:pt x="5153" y="101655"/>
                  </a:lnTo>
                  <a:cubicBezTo>
                    <a:pt x="390" y="104513"/>
                    <a:pt x="-1515" y="110228"/>
                    <a:pt x="1343" y="114990"/>
                  </a:cubicBezTo>
                  <a:cubicBezTo>
                    <a:pt x="3248" y="117848"/>
                    <a:pt x="6105" y="119753"/>
                    <a:pt x="9915" y="119753"/>
                  </a:cubicBezTo>
                  <a:cubicBezTo>
                    <a:pt x="11820" y="119753"/>
                    <a:pt x="12773" y="119753"/>
                    <a:pt x="14678" y="118800"/>
                  </a:cubicBezTo>
                  <a:lnTo>
                    <a:pt x="61350" y="94035"/>
                  </a:lnTo>
                  <a:lnTo>
                    <a:pt x="64208" y="99750"/>
                  </a:lnTo>
                  <a:cubicBezTo>
                    <a:pt x="66113" y="102608"/>
                    <a:pt x="68970" y="104513"/>
                    <a:pt x="72780" y="104513"/>
                  </a:cubicBezTo>
                  <a:cubicBezTo>
                    <a:pt x="74685" y="104513"/>
                    <a:pt x="75638" y="104513"/>
                    <a:pt x="77543" y="103560"/>
                  </a:cubicBezTo>
                  <a:cubicBezTo>
                    <a:pt x="82305" y="100703"/>
                    <a:pt x="84210" y="94988"/>
                    <a:pt x="81353" y="90225"/>
                  </a:cubicBezTo>
                  <a:lnTo>
                    <a:pt x="78495" y="84510"/>
                  </a:lnTo>
                  <a:lnTo>
                    <a:pt x="85163" y="80700"/>
                  </a:lnTo>
                  <a:lnTo>
                    <a:pt x="100403" y="109275"/>
                  </a:lnTo>
                  <a:cubicBezTo>
                    <a:pt x="100403" y="109275"/>
                    <a:pt x="100403" y="109275"/>
                    <a:pt x="100403" y="109275"/>
                  </a:cubicBezTo>
                  <a:cubicBezTo>
                    <a:pt x="100403" y="109275"/>
                    <a:pt x="100403" y="109275"/>
                    <a:pt x="100403" y="109275"/>
                  </a:cubicBezTo>
                  <a:lnTo>
                    <a:pt x="100403" y="109275"/>
                  </a:lnTo>
                  <a:lnTo>
                    <a:pt x="93735" y="112133"/>
                  </a:lnTo>
                  <a:lnTo>
                    <a:pt x="90878" y="106418"/>
                  </a:lnTo>
                  <a:cubicBezTo>
                    <a:pt x="88020" y="101655"/>
                    <a:pt x="82305" y="99750"/>
                    <a:pt x="77543" y="102608"/>
                  </a:cubicBezTo>
                  <a:cubicBezTo>
                    <a:pt x="72780" y="105465"/>
                    <a:pt x="70875" y="111180"/>
                    <a:pt x="73733" y="115943"/>
                  </a:cubicBezTo>
                  <a:lnTo>
                    <a:pt x="76590" y="121658"/>
                  </a:lnTo>
                  <a:lnTo>
                    <a:pt x="29918" y="146423"/>
                  </a:lnTo>
                  <a:cubicBezTo>
                    <a:pt x="25155" y="149280"/>
                    <a:pt x="23250" y="154995"/>
                    <a:pt x="26108" y="159758"/>
                  </a:cubicBezTo>
                  <a:cubicBezTo>
                    <a:pt x="28013" y="162615"/>
                    <a:pt x="30870" y="164520"/>
                    <a:pt x="34680" y="164520"/>
                  </a:cubicBezTo>
                  <a:cubicBezTo>
                    <a:pt x="36585" y="164520"/>
                    <a:pt x="37538" y="164520"/>
                    <a:pt x="39443" y="163568"/>
                  </a:cubicBezTo>
                  <a:lnTo>
                    <a:pt x="86115" y="138803"/>
                  </a:lnTo>
                  <a:lnTo>
                    <a:pt x="88973" y="144518"/>
                  </a:lnTo>
                  <a:cubicBezTo>
                    <a:pt x="90878" y="147375"/>
                    <a:pt x="93735" y="149280"/>
                    <a:pt x="97545" y="149280"/>
                  </a:cubicBezTo>
                  <a:cubicBezTo>
                    <a:pt x="99450" y="149280"/>
                    <a:pt x="100403" y="149280"/>
                    <a:pt x="102308" y="148328"/>
                  </a:cubicBezTo>
                  <a:cubicBezTo>
                    <a:pt x="107070" y="145470"/>
                    <a:pt x="108975" y="139755"/>
                    <a:pt x="106118" y="134993"/>
                  </a:cubicBezTo>
                  <a:lnTo>
                    <a:pt x="103260" y="129278"/>
                  </a:lnTo>
                  <a:lnTo>
                    <a:pt x="109928" y="125468"/>
                  </a:lnTo>
                  <a:lnTo>
                    <a:pt x="127073" y="157853"/>
                  </a:lnTo>
                  <a:cubicBezTo>
                    <a:pt x="128978" y="160710"/>
                    <a:pt x="131835" y="162615"/>
                    <a:pt x="135645" y="162615"/>
                  </a:cubicBezTo>
                  <a:cubicBezTo>
                    <a:pt x="137550" y="162615"/>
                    <a:pt x="138503" y="162615"/>
                    <a:pt x="140408" y="161663"/>
                  </a:cubicBezTo>
                  <a:cubicBezTo>
                    <a:pt x="145170" y="158805"/>
                    <a:pt x="147075" y="153090"/>
                    <a:pt x="144218" y="148328"/>
                  </a:cubicBezTo>
                  <a:lnTo>
                    <a:pt x="135645" y="132135"/>
                  </a:lnTo>
                  <a:lnTo>
                    <a:pt x="190890" y="103560"/>
                  </a:lnTo>
                  <a:cubicBezTo>
                    <a:pt x="217560" y="89273"/>
                    <a:pt x="228038" y="55935"/>
                    <a:pt x="213750" y="29265"/>
                  </a:cubicBezTo>
                  <a:cubicBezTo>
                    <a:pt x="199463" y="2595"/>
                    <a:pt x="165173" y="-7882"/>
                    <a:pt x="138503" y="6405"/>
                  </a:cubicBezTo>
                  <a:close/>
                  <a:moveTo>
                    <a:pt x="105165" y="77843"/>
                  </a:moveTo>
                  <a:lnTo>
                    <a:pt x="131835" y="63555"/>
                  </a:lnTo>
                  <a:cubicBezTo>
                    <a:pt x="135645" y="61650"/>
                    <a:pt x="140408" y="62603"/>
                    <a:pt x="142313" y="67365"/>
                  </a:cubicBezTo>
                  <a:cubicBezTo>
                    <a:pt x="143265" y="69270"/>
                    <a:pt x="143265" y="71175"/>
                    <a:pt x="143265" y="73080"/>
                  </a:cubicBezTo>
                  <a:cubicBezTo>
                    <a:pt x="142313" y="74985"/>
                    <a:pt x="141360" y="76890"/>
                    <a:pt x="139455" y="77843"/>
                  </a:cubicBezTo>
                  <a:lnTo>
                    <a:pt x="112785" y="91178"/>
                  </a:lnTo>
                  <a:lnTo>
                    <a:pt x="105165" y="77843"/>
                  </a:lnTo>
                  <a:close/>
                  <a:moveTo>
                    <a:pt x="181365" y="87368"/>
                  </a:moveTo>
                  <a:lnTo>
                    <a:pt x="126120" y="115943"/>
                  </a:lnTo>
                  <a:lnTo>
                    <a:pt x="122310" y="108323"/>
                  </a:lnTo>
                  <a:lnTo>
                    <a:pt x="148980" y="94035"/>
                  </a:lnTo>
                  <a:cubicBezTo>
                    <a:pt x="155648" y="90225"/>
                    <a:pt x="160410" y="85463"/>
                    <a:pt x="162315" y="77843"/>
                  </a:cubicBezTo>
                  <a:cubicBezTo>
                    <a:pt x="164220" y="71175"/>
                    <a:pt x="164220" y="63555"/>
                    <a:pt x="160410" y="56888"/>
                  </a:cubicBezTo>
                  <a:cubicBezTo>
                    <a:pt x="153743" y="43553"/>
                    <a:pt x="136598" y="38790"/>
                    <a:pt x="124215" y="45458"/>
                  </a:cubicBezTo>
                  <a:lnTo>
                    <a:pt x="97545" y="59745"/>
                  </a:lnTo>
                  <a:lnTo>
                    <a:pt x="93735" y="51173"/>
                  </a:lnTo>
                  <a:lnTo>
                    <a:pt x="148980" y="22598"/>
                  </a:lnTo>
                  <a:cubicBezTo>
                    <a:pt x="167078" y="13073"/>
                    <a:pt x="188985" y="19740"/>
                    <a:pt x="197558" y="37838"/>
                  </a:cubicBezTo>
                  <a:cubicBezTo>
                    <a:pt x="205178" y="56888"/>
                    <a:pt x="198510" y="78795"/>
                    <a:pt x="181365" y="87368"/>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31" name="Freeform 292">
              <a:extLst>
                <a:ext uri="{FF2B5EF4-FFF2-40B4-BE49-F238E27FC236}">
                  <a16:creationId xmlns:a16="http://schemas.microsoft.com/office/drawing/2014/main" id="{CEB0365E-4036-B2F4-2454-898C8A79B93F}"/>
                </a:ext>
              </a:extLst>
            </p:cNvPr>
            <p:cNvSpPr/>
            <p:nvPr/>
          </p:nvSpPr>
          <p:spPr>
            <a:xfrm>
              <a:off x="596425" y="3725903"/>
              <a:ext cx="379094" cy="597303"/>
            </a:xfrm>
            <a:custGeom>
              <a:avLst/>
              <a:gdLst>
                <a:gd name="connsiteX0" fmla="*/ 369570 w 379094"/>
                <a:gd name="connsiteY0" fmla="*/ 363941 h 597303"/>
                <a:gd name="connsiteX1" fmla="*/ 330518 w 379094"/>
                <a:gd name="connsiteY1" fmla="*/ 297266 h 597303"/>
                <a:gd name="connsiteX2" fmla="*/ 337185 w 379094"/>
                <a:gd name="connsiteY2" fmla="*/ 261071 h 597303"/>
                <a:gd name="connsiteX3" fmla="*/ 331470 w 379094"/>
                <a:gd name="connsiteY3" fmla="*/ 236306 h 597303"/>
                <a:gd name="connsiteX4" fmla="*/ 301943 w 379094"/>
                <a:gd name="connsiteY4" fmla="*/ 232496 h 597303"/>
                <a:gd name="connsiteX5" fmla="*/ 290513 w 379094"/>
                <a:gd name="connsiteY5" fmla="*/ 239163 h 597303"/>
                <a:gd name="connsiteX6" fmla="*/ 262890 w 379094"/>
                <a:gd name="connsiteY6" fmla="*/ 191538 h 597303"/>
                <a:gd name="connsiteX7" fmla="*/ 262890 w 379094"/>
                <a:gd name="connsiteY7" fmla="*/ 191538 h 597303"/>
                <a:gd name="connsiteX8" fmla="*/ 264795 w 379094"/>
                <a:gd name="connsiteY8" fmla="*/ 176298 h 597303"/>
                <a:gd name="connsiteX9" fmla="*/ 261938 w 379094"/>
                <a:gd name="connsiteY9" fmla="*/ 156296 h 597303"/>
                <a:gd name="connsiteX10" fmla="*/ 263843 w 379094"/>
                <a:gd name="connsiteY10" fmla="*/ 153438 h 597303"/>
                <a:gd name="connsiteX11" fmla="*/ 273368 w 379094"/>
                <a:gd name="connsiteY11" fmla="*/ 122006 h 597303"/>
                <a:gd name="connsiteX12" fmla="*/ 275272 w 379094"/>
                <a:gd name="connsiteY12" fmla="*/ 90573 h 597303"/>
                <a:gd name="connsiteX13" fmla="*/ 263843 w 379094"/>
                <a:gd name="connsiteY13" fmla="*/ 21993 h 597303"/>
                <a:gd name="connsiteX14" fmla="*/ 262890 w 379094"/>
                <a:gd name="connsiteY14" fmla="*/ 18183 h 597303"/>
                <a:gd name="connsiteX15" fmla="*/ 248602 w 379094"/>
                <a:gd name="connsiteY15" fmla="*/ 3896 h 597303"/>
                <a:gd name="connsiteX16" fmla="*/ 240030 w 379094"/>
                <a:gd name="connsiteY16" fmla="*/ 1038 h 597303"/>
                <a:gd name="connsiteX17" fmla="*/ 225743 w 379094"/>
                <a:gd name="connsiteY17" fmla="*/ 1991 h 597303"/>
                <a:gd name="connsiteX18" fmla="*/ 216218 w 379094"/>
                <a:gd name="connsiteY18" fmla="*/ 13421 h 597303"/>
                <a:gd name="connsiteX19" fmla="*/ 191452 w 379094"/>
                <a:gd name="connsiteY19" fmla="*/ 101051 h 597303"/>
                <a:gd name="connsiteX20" fmla="*/ 190500 w 379094"/>
                <a:gd name="connsiteY20" fmla="*/ 101051 h 597303"/>
                <a:gd name="connsiteX21" fmla="*/ 190500 w 379094"/>
                <a:gd name="connsiteY21" fmla="*/ 101051 h 597303"/>
                <a:gd name="connsiteX22" fmla="*/ 189547 w 379094"/>
                <a:gd name="connsiteY22" fmla="*/ 101051 h 597303"/>
                <a:gd name="connsiteX23" fmla="*/ 163830 w 379094"/>
                <a:gd name="connsiteY23" fmla="*/ 14373 h 597303"/>
                <a:gd name="connsiteX24" fmla="*/ 154305 w 379094"/>
                <a:gd name="connsiteY24" fmla="*/ 2943 h 597303"/>
                <a:gd name="connsiteX25" fmla="*/ 139065 w 379094"/>
                <a:gd name="connsiteY25" fmla="*/ 1991 h 597303"/>
                <a:gd name="connsiteX26" fmla="*/ 131445 w 379094"/>
                <a:gd name="connsiteY26" fmla="*/ 4848 h 597303"/>
                <a:gd name="connsiteX27" fmla="*/ 117157 w 379094"/>
                <a:gd name="connsiteY27" fmla="*/ 19136 h 597303"/>
                <a:gd name="connsiteX28" fmla="*/ 116205 w 379094"/>
                <a:gd name="connsiteY28" fmla="*/ 22946 h 597303"/>
                <a:gd name="connsiteX29" fmla="*/ 103823 w 379094"/>
                <a:gd name="connsiteY29" fmla="*/ 90573 h 597303"/>
                <a:gd name="connsiteX30" fmla="*/ 105727 w 379094"/>
                <a:gd name="connsiteY30" fmla="*/ 122006 h 597303"/>
                <a:gd name="connsiteX31" fmla="*/ 115252 w 379094"/>
                <a:gd name="connsiteY31" fmla="*/ 153438 h 597303"/>
                <a:gd name="connsiteX32" fmla="*/ 117157 w 379094"/>
                <a:gd name="connsiteY32" fmla="*/ 156296 h 597303"/>
                <a:gd name="connsiteX33" fmla="*/ 114300 w 379094"/>
                <a:gd name="connsiteY33" fmla="*/ 177251 h 597303"/>
                <a:gd name="connsiteX34" fmla="*/ 116205 w 379094"/>
                <a:gd name="connsiteY34" fmla="*/ 192491 h 597303"/>
                <a:gd name="connsiteX35" fmla="*/ 115252 w 379094"/>
                <a:gd name="connsiteY35" fmla="*/ 193443 h 597303"/>
                <a:gd name="connsiteX36" fmla="*/ 87630 w 379094"/>
                <a:gd name="connsiteY36" fmla="*/ 240116 h 597303"/>
                <a:gd name="connsiteX37" fmla="*/ 76200 w 379094"/>
                <a:gd name="connsiteY37" fmla="*/ 233448 h 597303"/>
                <a:gd name="connsiteX38" fmla="*/ 46672 w 379094"/>
                <a:gd name="connsiteY38" fmla="*/ 237258 h 597303"/>
                <a:gd name="connsiteX39" fmla="*/ 40957 w 379094"/>
                <a:gd name="connsiteY39" fmla="*/ 262023 h 597303"/>
                <a:gd name="connsiteX40" fmla="*/ 47625 w 379094"/>
                <a:gd name="connsiteY40" fmla="*/ 298218 h 597303"/>
                <a:gd name="connsiteX41" fmla="*/ 8572 w 379094"/>
                <a:gd name="connsiteY41" fmla="*/ 364893 h 597303"/>
                <a:gd name="connsiteX42" fmla="*/ 0 w 379094"/>
                <a:gd name="connsiteY42" fmla="*/ 397278 h 597303"/>
                <a:gd name="connsiteX43" fmla="*/ 0 w 379094"/>
                <a:gd name="connsiteY43" fmla="*/ 541106 h 597303"/>
                <a:gd name="connsiteX44" fmla="*/ 16192 w 379094"/>
                <a:gd name="connsiteY44" fmla="*/ 581111 h 597303"/>
                <a:gd name="connsiteX45" fmla="*/ 56197 w 379094"/>
                <a:gd name="connsiteY45" fmla="*/ 597303 h 597303"/>
                <a:gd name="connsiteX46" fmla="*/ 96202 w 379094"/>
                <a:gd name="connsiteY46" fmla="*/ 581111 h 597303"/>
                <a:gd name="connsiteX47" fmla="*/ 112395 w 379094"/>
                <a:gd name="connsiteY47" fmla="*/ 541106 h 597303"/>
                <a:gd name="connsiteX48" fmla="*/ 112395 w 379094"/>
                <a:gd name="connsiteY48" fmla="*/ 414423 h 597303"/>
                <a:gd name="connsiteX49" fmla="*/ 118110 w 379094"/>
                <a:gd name="connsiteY49" fmla="*/ 393468 h 597303"/>
                <a:gd name="connsiteX50" fmla="*/ 160020 w 379094"/>
                <a:gd name="connsiteY50" fmla="*/ 322031 h 597303"/>
                <a:gd name="connsiteX51" fmla="*/ 163830 w 379094"/>
                <a:gd name="connsiteY51" fmla="*/ 296313 h 597303"/>
                <a:gd name="connsiteX52" fmla="*/ 155258 w 379094"/>
                <a:gd name="connsiteY52" fmla="*/ 281073 h 597303"/>
                <a:gd name="connsiteX53" fmla="*/ 173355 w 379094"/>
                <a:gd name="connsiteY53" fmla="*/ 249641 h 597303"/>
                <a:gd name="connsiteX54" fmla="*/ 189547 w 379094"/>
                <a:gd name="connsiteY54" fmla="*/ 251546 h 597303"/>
                <a:gd name="connsiteX55" fmla="*/ 189547 w 379094"/>
                <a:gd name="connsiteY55" fmla="*/ 251546 h 597303"/>
                <a:gd name="connsiteX56" fmla="*/ 205740 w 379094"/>
                <a:gd name="connsiteY56" fmla="*/ 249641 h 597303"/>
                <a:gd name="connsiteX57" fmla="*/ 223838 w 379094"/>
                <a:gd name="connsiteY57" fmla="*/ 281073 h 597303"/>
                <a:gd name="connsiteX58" fmla="*/ 215265 w 379094"/>
                <a:gd name="connsiteY58" fmla="*/ 296313 h 597303"/>
                <a:gd name="connsiteX59" fmla="*/ 219075 w 379094"/>
                <a:gd name="connsiteY59" fmla="*/ 322031 h 597303"/>
                <a:gd name="connsiteX60" fmla="*/ 260985 w 379094"/>
                <a:gd name="connsiteY60" fmla="*/ 393468 h 597303"/>
                <a:gd name="connsiteX61" fmla="*/ 266700 w 379094"/>
                <a:gd name="connsiteY61" fmla="*/ 414423 h 597303"/>
                <a:gd name="connsiteX62" fmla="*/ 266700 w 379094"/>
                <a:gd name="connsiteY62" fmla="*/ 541106 h 597303"/>
                <a:gd name="connsiteX63" fmla="*/ 282893 w 379094"/>
                <a:gd name="connsiteY63" fmla="*/ 581111 h 597303"/>
                <a:gd name="connsiteX64" fmla="*/ 322897 w 379094"/>
                <a:gd name="connsiteY64" fmla="*/ 597303 h 597303"/>
                <a:gd name="connsiteX65" fmla="*/ 362903 w 379094"/>
                <a:gd name="connsiteY65" fmla="*/ 581111 h 597303"/>
                <a:gd name="connsiteX66" fmla="*/ 379095 w 379094"/>
                <a:gd name="connsiteY66" fmla="*/ 541106 h 597303"/>
                <a:gd name="connsiteX67" fmla="*/ 379095 w 379094"/>
                <a:gd name="connsiteY67" fmla="*/ 397278 h 597303"/>
                <a:gd name="connsiteX68" fmla="*/ 369570 w 379094"/>
                <a:gd name="connsiteY68" fmla="*/ 363941 h 597303"/>
                <a:gd name="connsiteX69" fmla="*/ 232410 w 379094"/>
                <a:gd name="connsiteY69" fmla="*/ 19136 h 597303"/>
                <a:gd name="connsiteX70" fmla="*/ 240983 w 379094"/>
                <a:gd name="connsiteY70" fmla="*/ 21993 h 597303"/>
                <a:gd name="connsiteX71" fmla="*/ 244793 w 379094"/>
                <a:gd name="connsiteY71" fmla="*/ 24851 h 597303"/>
                <a:gd name="connsiteX72" fmla="*/ 256222 w 379094"/>
                <a:gd name="connsiteY72" fmla="*/ 93431 h 597303"/>
                <a:gd name="connsiteX73" fmla="*/ 254318 w 379094"/>
                <a:gd name="connsiteY73" fmla="*/ 115338 h 597303"/>
                <a:gd name="connsiteX74" fmla="*/ 249555 w 379094"/>
                <a:gd name="connsiteY74" fmla="*/ 131531 h 597303"/>
                <a:gd name="connsiteX75" fmla="*/ 209550 w 379094"/>
                <a:gd name="connsiteY75" fmla="*/ 103908 h 597303"/>
                <a:gd name="connsiteX76" fmla="*/ 232410 w 379094"/>
                <a:gd name="connsiteY76" fmla="*/ 19136 h 597303"/>
                <a:gd name="connsiteX77" fmla="*/ 124777 w 379094"/>
                <a:gd name="connsiteY77" fmla="*/ 116291 h 597303"/>
                <a:gd name="connsiteX78" fmla="*/ 122872 w 379094"/>
                <a:gd name="connsiteY78" fmla="*/ 94383 h 597303"/>
                <a:gd name="connsiteX79" fmla="*/ 134302 w 379094"/>
                <a:gd name="connsiteY79" fmla="*/ 25803 h 597303"/>
                <a:gd name="connsiteX80" fmla="*/ 138113 w 379094"/>
                <a:gd name="connsiteY80" fmla="*/ 22946 h 597303"/>
                <a:gd name="connsiteX81" fmla="*/ 145733 w 379094"/>
                <a:gd name="connsiteY81" fmla="*/ 20088 h 597303"/>
                <a:gd name="connsiteX82" fmla="*/ 169545 w 379094"/>
                <a:gd name="connsiteY82" fmla="*/ 105813 h 597303"/>
                <a:gd name="connsiteX83" fmla="*/ 137160 w 379094"/>
                <a:gd name="connsiteY83" fmla="*/ 124863 h 597303"/>
                <a:gd name="connsiteX84" fmla="*/ 130493 w 379094"/>
                <a:gd name="connsiteY84" fmla="*/ 133436 h 597303"/>
                <a:gd name="connsiteX85" fmla="*/ 124777 w 379094"/>
                <a:gd name="connsiteY85" fmla="*/ 116291 h 597303"/>
                <a:gd name="connsiteX86" fmla="*/ 143827 w 379094"/>
                <a:gd name="connsiteY86" fmla="*/ 311553 h 597303"/>
                <a:gd name="connsiteX87" fmla="*/ 101917 w 379094"/>
                <a:gd name="connsiteY87" fmla="*/ 382991 h 597303"/>
                <a:gd name="connsiteX88" fmla="*/ 93345 w 379094"/>
                <a:gd name="connsiteY88" fmla="*/ 413471 h 597303"/>
                <a:gd name="connsiteX89" fmla="*/ 93345 w 379094"/>
                <a:gd name="connsiteY89" fmla="*/ 540153 h 597303"/>
                <a:gd name="connsiteX90" fmla="*/ 82867 w 379094"/>
                <a:gd name="connsiteY90" fmla="*/ 566823 h 597303"/>
                <a:gd name="connsiteX91" fmla="*/ 30480 w 379094"/>
                <a:gd name="connsiteY91" fmla="*/ 566823 h 597303"/>
                <a:gd name="connsiteX92" fmla="*/ 20002 w 379094"/>
                <a:gd name="connsiteY92" fmla="*/ 540153 h 597303"/>
                <a:gd name="connsiteX93" fmla="*/ 20002 w 379094"/>
                <a:gd name="connsiteY93" fmla="*/ 396326 h 597303"/>
                <a:gd name="connsiteX94" fmla="*/ 26670 w 379094"/>
                <a:gd name="connsiteY94" fmla="*/ 373466 h 597303"/>
                <a:gd name="connsiteX95" fmla="*/ 65723 w 379094"/>
                <a:gd name="connsiteY95" fmla="*/ 306791 h 597303"/>
                <a:gd name="connsiteX96" fmla="*/ 60960 w 379094"/>
                <a:gd name="connsiteY96" fmla="*/ 255356 h 597303"/>
                <a:gd name="connsiteX97" fmla="*/ 61913 w 379094"/>
                <a:gd name="connsiteY97" fmla="*/ 249641 h 597303"/>
                <a:gd name="connsiteX98" fmla="*/ 65723 w 379094"/>
                <a:gd name="connsiteY98" fmla="*/ 247736 h 597303"/>
                <a:gd name="connsiteX99" fmla="*/ 68580 w 379094"/>
                <a:gd name="connsiteY99" fmla="*/ 248688 h 597303"/>
                <a:gd name="connsiteX100" fmla="*/ 111442 w 379094"/>
                <a:gd name="connsiteY100" fmla="*/ 274406 h 597303"/>
                <a:gd name="connsiteX101" fmla="*/ 139065 w 379094"/>
                <a:gd name="connsiteY101" fmla="*/ 290598 h 597303"/>
                <a:gd name="connsiteX102" fmla="*/ 145733 w 379094"/>
                <a:gd name="connsiteY102" fmla="*/ 300123 h 597303"/>
                <a:gd name="connsiteX103" fmla="*/ 143827 w 379094"/>
                <a:gd name="connsiteY103" fmla="*/ 311553 h 597303"/>
                <a:gd name="connsiteX104" fmla="*/ 139065 w 379094"/>
                <a:gd name="connsiteY104" fmla="*/ 269643 h 597303"/>
                <a:gd name="connsiteX105" fmla="*/ 104775 w 379094"/>
                <a:gd name="connsiteY105" fmla="*/ 249641 h 597303"/>
                <a:gd name="connsiteX106" fmla="*/ 124777 w 379094"/>
                <a:gd name="connsiteY106" fmla="*/ 214398 h 597303"/>
                <a:gd name="connsiteX107" fmla="*/ 154305 w 379094"/>
                <a:gd name="connsiteY107" fmla="*/ 242973 h 597303"/>
                <a:gd name="connsiteX108" fmla="*/ 139065 w 379094"/>
                <a:gd name="connsiteY108" fmla="*/ 269643 h 597303"/>
                <a:gd name="connsiteX109" fmla="*/ 189547 w 379094"/>
                <a:gd name="connsiteY109" fmla="*/ 234401 h 597303"/>
                <a:gd name="connsiteX110" fmla="*/ 189547 w 379094"/>
                <a:gd name="connsiteY110" fmla="*/ 234401 h 597303"/>
                <a:gd name="connsiteX111" fmla="*/ 131445 w 379094"/>
                <a:gd name="connsiteY111" fmla="*/ 177251 h 597303"/>
                <a:gd name="connsiteX112" fmla="*/ 148590 w 379094"/>
                <a:gd name="connsiteY112" fmla="*/ 136293 h 597303"/>
                <a:gd name="connsiteX113" fmla="*/ 189547 w 379094"/>
                <a:gd name="connsiteY113" fmla="*/ 119148 h 597303"/>
                <a:gd name="connsiteX114" fmla="*/ 189547 w 379094"/>
                <a:gd name="connsiteY114" fmla="*/ 119148 h 597303"/>
                <a:gd name="connsiteX115" fmla="*/ 247650 w 379094"/>
                <a:gd name="connsiteY115" fmla="*/ 176298 h 597303"/>
                <a:gd name="connsiteX116" fmla="*/ 230505 w 379094"/>
                <a:gd name="connsiteY116" fmla="*/ 217256 h 597303"/>
                <a:gd name="connsiteX117" fmla="*/ 189547 w 379094"/>
                <a:gd name="connsiteY117" fmla="*/ 234401 h 597303"/>
                <a:gd name="connsiteX118" fmla="*/ 241935 w 379094"/>
                <a:gd name="connsiteY118" fmla="*/ 228686 h 597303"/>
                <a:gd name="connsiteX119" fmla="*/ 253365 w 379094"/>
                <a:gd name="connsiteY119" fmla="*/ 214398 h 597303"/>
                <a:gd name="connsiteX120" fmla="*/ 273368 w 379094"/>
                <a:gd name="connsiteY120" fmla="*/ 249641 h 597303"/>
                <a:gd name="connsiteX121" fmla="*/ 258127 w 379094"/>
                <a:gd name="connsiteY121" fmla="*/ 259166 h 597303"/>
                <a:gd name="connsiteX122" fmla="*/ 239077 w 379094"/>
                <a:gd name="connsiteY122" fmla="*/ 270596 h 597303"/>
                <a:gd name="connsiteX123" fmla="*/ 223838 w 379094"/>
                <a:gd name="connsiteY123" fmla="*/ 242973 h 597303"/>
                <a:gd name="connsiteX124" fmla="*/ 241935 w 379094"/>
                <a:gd name="connsiteY124" fmla="*/ 228686 h 597303"/>
                <a:gd name="connsiteX125" fmla="*/ 348615 w 379094"/>
                <a:gd name="connsiteY125" fmla="*/ 566823 h 597303"/>
                <a:gd name="connsiteX126" fmla="*/ 296228 w 379094"/>
                <a:gd name="connsiteY126" fmla="*/ 566823 h 597303"/>
                <a:gd name="connsiteX127" fmla="*/ 285750 w 379094"/>
                <a:gd name="connsiteY127" fmla="*/ 540153 h 597303"/>
                <a:gd name="connsiteX128" fmla="*/ 285750 w 379094"/>
                <a:gd name="connsiteY128" fmla="*/ 413471 h 597303"/>
                <a:gd name="connsiteX129" fmla="*/ 277178 w 379094"/>
                <a:gd name="connsiteY129" fmla="*/ 382991 h 597303"/>
                <a:gd name="connsiteX130" fmla="*/ 235268 w 379094"/>
                <a:gd name="connsiteY130" fmla="*/ 311553 h 597303"/>
                <a:gd name="connsiteX131" fmla="*/ 233363 w 379094"/>
                <a:gd name="connsiteY131" fmla="*/ 300123 h 597303"/>
                <a:gd name="connsiteX132" fmla="*/ 240030 w 379094"/>
                <a:gd name="connsiteY132" fmla="*/ 290598 h 597303"/>
                <a:gd name="connsiteX133" fmla="*/ 310515 w 379094"/>
                <a:gd name="connsiteY133" fmla="*/ 248688 h 597303"/>
                <a:gd name="connsiteX134" fmla="*/ 313372 w 379094"/>
                <a:gd name="connsiteY134" fmla="*/ 247736 h 597303"/>
                <a:gd name="connsiteX135" fmla="*/ 317183 w 379094"/>
                <a:gd name="connsiteY135" fmla="*/ 249641 h 597303"/>
                <a:gd name="connsiteX136" fmla="*/ 318135 w 379094"/>
                <a:gd name="connsiteY136" fmla="*/ 255356 h 597303"/>
                <a:gd name="connsiteX137" fmla="*/ 313372 w 379094"/>
                <a:gd name="connsiteY137" fmla="*/ 306791 h 597303"/>
                <a:gd name="connsiteX138" fmla="*/ 352425 w 379094"/>
                <a:gd name="connsiteY138" fmla="*/ 373466 h 597303"/>
                <a:gd name="connsiteX139" fmla="*/ 359093 w 379094"/>
                <a:gd name="connsiteY139" fmla="*/ 396326 h 597303"/>
                <a:gd name="connsiteX140" fmla="*/ 359093 w 379094"/>
                <a:gd name="connsiteY140" fmla="*/ 540153 h 597303"/>
                <a:gd name="connsiteX141" fmla="*/ 348615 w 379094"/>
                <a:gd name="connsiteY141" fmla="*/ 566823 h 5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379094" h="597303">
                  <a:moveTo>
                    <a:pt x="369570" y="363941"/>
                  </a:moveTo>
                  <a:lnTo>
                    <a:pt x="330518" y="297266"/>
                  </a:lnTo>
                  <a:cubicBezTo>
                    <a:pt x="330518" y="297266"/>
                    <a:pt x="327660" y="289646"/>
                    <a:pt x="337185" y="261071"/>
                  </a:cubicBezTo>
                  <a:cubicBezTo>
                    <a:pt x="340043" y="252498"/>
                    <a:pt x="338138" y="242973"/>
                    <a:pt x="331470" y="236306"/>
                  </a:cubicBezTo>
                  <a:cubicBezTo>
                    <a:pt x="323850" y="228686"/>
                    <a:pt x="311468" y="226781"/>
                    <a:pt x="301943" y="232496"/>
                  </a:cubicBezTo>
                  <a:lnTo>
                    <a:pt x="290513" y="239163"/>
                  </a:lnTo>
                  <a:lnTo>
                    <a:pt x="262890" y="191538"/>
                  </a:lnTo>
                  <a:cubicBezTo>
                    <a:pt x="262890" y="191538"/>
                    <a:pt x="262890" y="191538"/>
                    <a:pt x="262890" y="191538"/>
                  </a:cubicBezTo>
                  <a:cubicBezTo>
                    <a:pt x="263843" y="186776"/>
                    <a:pt x="264795" y="181061"/>
                    <a:pt x="264795" y="176298"/>
                  </a:cubicBezTo>
                  <a:cubicBezTo>
                    <a:pt x="264795" y="169631"/>
                    <a:pt x="263843" y="162011"/>
                    <a:pt x="261938" y="156296"/>
                  </a:cubicBezTo>
                  <a:cubicBezTo>
                    <a:pt x="262890" y="155343"/>
                    <a:pt x="262890" y="154391"/>
                    <a:pt x="263843" y="153438"/>
                  </a:cubicBezTo>
                  <a:lnTo>
                    <a:pt x="273368" y="122006"/>
                  </a:lnTo>
                  <a:cubicBezTo>
                    <a:pt x="276225" y="112481"/>
                    <a:pt x="277178" y="101051"/>
                    <a:pt x="275272" y="90573"/>
                  </a:cubicBezTo>
                  <a:lnTo>
                    <a:pt x="263843" y="21993"/>
                  </a:lnTo>
                  <a:cubicBezTo>
                    <a:pt x="263843" y="21041"/>
                    <a:pt x="262890" y="19136"/>
                    <a:pt x="262890" y="18183"/>
                  </a:cubicBezTo>
                  <a:cubicBezTo>
                    <a:pt x="260033" y="11516"/>
                    <a:pt x="255270" y="6753"/>
                    <a:pt x="248602" y="3896"/>
                  </a:cubicBezTo>
                  <a:lnTo>
                    <a:pt x="240030" y="1038"/>
                  </a:lnTo>
                  <a:cubicBezTo>
                    <a:pt x="235268" y="-867"/>
                    <a:pt x="229552" y="86"/>
                    <a:pt x="225743" y="1991"/>
                  </a:cubicBezTo>
                  <a:cubicBezTo>
                    <a:pt x="220980" y="3896"/>
                    <a:pt x="218122" y="8658"/>
                    <a:pt x="216218" y="13421"/>
                  </a:cubicBezTo>
                  <a:lnTo>
                    <a:pt x="191452" y="101051"/>
                  </a:lnTo>
                  <a:cubicBezTo>
                    <a:pt x="191452" y="101051"/>
                    <a:pt x="190500" y="101051"/>
                    <a:pt x="190500" y="101051"/>
                  </a:cubicBezTo>
                  <a:cubicBezTo>
                    <a:pt x="190500" y="101051"/>
                    <a:pt x="190500" y="101051"/>
                    <a:pt x="190500" y="101051"/>
                  </a:cubicBezTo>
                  <a:cubicBezTo>
                    <a:pt x="190500" y="101051"/>
                    <a:pt x="189547" y="101051"/>
                    <a:pt x="189547" y="101051"/>
                  </a:cubicBezTo>
                  <a:lnTo>
                    <a:pt x="163830" y="14373"/>
                  </a:lnTo>
                  <a:cubicBezTo>
                    <a:pt x="162877" y="9611"/>
                    <a:pt x="159068" y="4848"/>
                    <a:pt x="154305" y="2943"/>
                  </a:cubicBezTo>
                  <a:cubicBezTo>
                    <a:pt x="149543" y="1038"/>
                    <a:pt x="144780" y="86"/>
                    <a:pt x="139065" y="1991"/>
                  </a:cubicBezTo>
                  <a:lnTo>
                    <a:pt x="131445" y="4848"/>
                  </a:lnTo>
                  <a:cubicBezTo>
                    <a:pt x="124777" y="6753"/>
                    <a:pt x="120015" y="12468"/>
                    <a:pt x="117157" y="19136"/>
                  </a:cubicBezTo>
                  <a:cubicBezTo>
                    <a:pt x="116205" y="20088"/>
                    <a:pt x="116205" y="21993"/>
                    <a:pt x="116205" y="22946"/>
                  </a:cubicBezTo>
                  <a:lnTo>
                    <a:pt x="103823" y="90573"/>
                  </a:lnTo>
                  <a:cubicBezTo>
                    <a:pt x="101917" y="101051"/>
                    <a:pt x="102870" y="111528"/>
                    <a:pt x="105727" y="122006"/>
                  </a:cubicBezTo>
                  <a:lnTo>
                    <a:pt x="115252" y="153438"/>
                  </a:lnTo>
                  <a:cubicBezTo>
                    <a:pt x="115252" y="154391"/>
                    <a:pt x="116205" y="155343"/>
                    <a:pt x="117157" y="156296"/>
                  </a:cubicBezTo>
                  <a:cubicBezTo>
                    <a:pt x="115252" y="162963"/>
                    <a:pt x="114300" y="169631"/>
                    <a:pt x="114300" y="177251"/>
                  </a:cubicBezTo>
                  <a:cubicBezTo>
                    <a:pt x="114300" y="182013"/>
                    <a:pt x="115252" y="187728"/>
                    <a:pt x="116205" y="192491"/>
                  </a:cubicBezTo>
                  <a:cubicBezTo>
                    <a:pt x="116205" y="192491"/>
                    <a:pt x="116205" y="192491"/>
                    <a:pt x="115252" y="193443"/>
                  </a:cubicBezTo>
                  <a:lnTo>
                    <a:pt x="87630" y="240116"/>
                  </a:lnTo>
                  <a:lnTo>
                    <a:pt x="76200" y="233448"/>
                  </a:lnTo>
                  <a:cubicBezTo>
                    <a:pt x="66675" y="227733"/>
                    <a:pt x="54292" y="229638"/>
                    <a:pt x="46672" y="237258"/>
                  </a:cubicBezTo>
                  <a:cubicBezTo>
                    <a:pt x="40005" y="243926"/>
                    <a:pt x="38100" y="252498"/>
                    <a:pt x="40957" y="262023"/>
                  </a:cubicBezTo>
                  <a:cubicBezTo>
                    <a:pt x="50482" y="291551"/>
                    <a:pt x="47625" y="298218"/>
                    <a:pt x="47625" y="298218"/>
                  </a:cubicBezTo>
                  <a:lnTo>
                    <a:pt x="8572" y="364893"/>
                  </a:lnTo>
                  <a:cubicBezTo>
                    <a:pt x="2857" y="374418"/>
                    <a:pt x="0" y="385848"/>
                    <a:pt x="0" y="397278"/>
                  </a:cubicBezTo>
                  <a:lnTo>
                    <a:pt x="0" y="541106"/>
                  </a:lnTo>
                  <a:cubicBezTo>
                    <a:pt x="0" y="556346"/>
                    <a:pt x="5715" y="570633"/>
                    <a:pt x="16192" y="581111"/>
                  </a:cubicBezTo>
                  <a:cubicBezTo>
                    <a:pt x="26670" y="591588"/>
                    <a:pt x="40957" y="597303"/>
                    <a:pt x="56197" y="597303"/>
                  </a:cubicBezTo>
                  <a:cubicBezTo>
                    <a:pt x="71438" y="597303"/>
                    <a:pt x="85725" y="591588"/>
                    <a:pt x="96202" y="581111"/>
                  </a:cubicBezTo>
                  <a:cubicBezTo>
                    <a:pt x="106680" y="570633"/>
                    <a:pt x="112395" y="556346"/>
                    <a:pt x="112395" y="541106"/>
                  </a:cubicBezTo>
                  <a:lnTo>
                    <a:pt x="112395" y="414423"/>
                  </a:lnTo>
                  <a:cubicBezTo>
                    <a:pt x="112395" y="406803"/>
                    <a:pt x="114300" y="399183"/>
                    <a:pt x="118110" y="393468"/>
                  </a:cubicBezTo>
                  <a:lnTo>
                    <a:pt x="160020" y="322031"/>
                  </a:lnTo>
                  <a:cubicBezTo>
                    <a:pt x="164783" y="314411"/>
                    <a:pt x="165735" y="304886"/>
                    <a:pt x="163830" y="296313"/>
                  </a:cubicBezTo>
                  <a:cubicBezTo>
                    <a:pt x="161925" y="290598"/>
                    <a:pt x="159068" y="285836"/>
                    <a:pt x="155258" y="281073"/>
                  </a:cubicBezTo>
                  <a:lnTo>
                    <a:pt x="173355" y="249641"/>
                  </a:lnTo>
                  <a:cubicBezTo>
                    <a:pt x="178118" y="250593"/>
                    <a:pt x="183833" y="251546"/>
                    <a:pt x="189547" y="251546"/>
                  </a:cubicBezTo>
                  <a:cubicBezTo>
                    <a:pt x="189547" y="251546"/>
                    <a:pt x="189547" y="251546"/>
                    <a:pt x="189547" y="251546"/>
                  </a:cubicBezTo>
                  <a:cubicBezTo>
                    <a:pt x="195263" y="251546"/>
                    <a:pt x="200025" y="250593"/>
                    <a:pt x="205740" y="249641"/>
                  </a:cubicBezTo>
                  <a:lnTo>
                    <a:pt x="223838" y="281073"/>
                  </a:lnTo>
                  <a:cubicBezTo>
                    <a:pt x="220027" y="284883"/>
                    <a:pt x="217170" y="290598"/>
                    <a:pt x="215265" y="296313"/>
                  </a:cubicBezTo>
                  <a:cubicBezTo>
                    <a:pt x="213360" y="304886"/>
                    <a:pt x="214313" y="314411"/>
                    <a:pt x="219075" y="322031"/>
                  </a:cubicBezTo>
                  <a:lnTo>
                    <a:pt x="260985" y="393468"/>
                  </a:lnTo>
                  <a:cubicBezTo>
                    <a:pt x="264795" y="400136"/>
                    <a:pt x="266700" y="406803"/>
                    <a:pt x="266700" y="414423"/>
                  </a:cubicBezTo>
                  <a:lnTo>
                    <a:pt x="266700" y="541106"/>
                  </a:lnTo>
                  <a:cubicBezTo>
                    <a:pt x="266700" y="556346"/>
                    <a:pt x="272415" y="570633"/>
                    <a:pt x="282893" y="581111"/>
                  </a:cubicBezTo>
                  <a:cubicBezTo>
                    <a:pt x="293370" y="591588"/>
                    <a:pt x="307658" y="597303"/>
                    <a:pt x="322897" y="597303"/>
                  </a:cubicBezTo>
                  <a:cubicBezTo>
                    <a:pt x="338138" y="597303"/>
                    <a:pt x="352425" y="591588"/>
                    <a:pt x="362903" y="581111"/>
                  </a:cubicBezTo>
                  <a:cubicBezTo>
                    <a:pt x="373380" y="570633"/>
                    <a:pt x="379095" y="556346"/>
                    <a:pt x="379095" y="541106"/>
                  </a:cubicBezTo>
                  <a:lnTo>
                    <a:pt x="379095" y="397278"/>
                  </a:lnTo>
                  <a:cubicBezTo>
                    <a:pt x="378143" y="384896"/>
                    <a:pt x="375285" y="374418"/>
                    <a:pt x="369570" y="363941"/>
                  </a:cubicBezTo>
                  <a:close/>
                  <a:moveTo>
                    <a:pt x="232410" y="19136"/>
                  </a:moveTo>
                  <a:lnTo>
                    <a:pt x="240983" y="21993"/>
                  </a:lnTo>
                  <a:cubicBezTo>
                    <a:pt x="242888" y="22946"/>
                    <a:pt x="243840" y="23898"/>
                    <a:pt x="244793" y="24851"/>
                  </a:cubicBezTo>
                  <a:lnTo>
                    <a:pt x="256222" y="93431"/>
                  </a:lnTo>
                  <a:cubicBezTo>
                    <a:pt x="257175" y="101051"/>
                    <a:pt x="257175" y="108671"/>
                    <a:pt x="254318" y="115338"/>
                  </a:cubicBezTo>
                  <a:lnTo>
                    <a:pt x="249555" y="131531"/>
                  </a:lnTo>
                  <a:cubicBezTo>
                    <a:pt x="240030" y="118196"/>
                    <a:pt x="225743" y="108671"/>
                    <a:pt x="209550" y="103908"/>
                  </a:cubicBezTo>
                  <a:lnTo>
                    <a:pt x="232410" y="19136"/>
                  </a:lnTo>
                  <a:close/>
                  <a:moveTo>
                    <a:pt x="124777" y="116291"/>
                  </a:moveTo>
                  <a:cubicBezTo>
                    <a:pt x="122872" y="109623"/>
                    <a:pt x="121920" y="102003"/>
                    <a:pt x="122872" y="94383"/>
                  </a:cubicBezTo>
                  <a:lnTo>
                    <a:pt x="134302" y="25803"/>
                  </a:lnTo>
                  <a:cubicBezTo>
                    <a:pt x="135255" y="23898"/>
                    <a:pt x="136208" y="22946"/>
                    <a:pt x="138113" y="22946"/>
                  </a:cubicBezTo>
                  <a:lnTo>
                    <a:pt x="145733" y="20088"/>
                  </a:lnTo>
                  <a:lnTo>
                    <a:pt x="169545" y="105813"/>
                  </a:lnTo>
                  <a:cubicBezTo>
                    <a:pt x="157163" y="109623"/>
                    <a:pt x="145733" y="115338"/>
                    <a:pt x="137160" y="124863"/>
                  </a:cubicBezTo>
                  <a:cubicBezTo>
                    <a:pt x="134302" y="127721"/>
                    <a:pt x="132397" y="130578"/>
                    <a:pt x="130493" y="133436"/>
                  </a:cubicBezTo>
                  <a:lnTo>
                    <a:pt x="124777" y="116291"/>
                  </a:lnTo>
                  <a:close/>
                  <a:moveTo>
                    <a:pt x="143827" y="311553"/>
                  </a:moveTo>
                  <a:lnTo>
                    <a:pt x="101917" y="382991"/>
                  </a:lnTo>
                  <a:cubicBezTo>
                    <a:pt x="96202" y="392516"/>
                    <a:pt x="93345" y="402993"/>
                    <a:pt x="93345" y="413471"/>
                  </a:cubicBezTo>
                  <a:lnTo>
                    <a:pt x="93345" y="540153"/>
                  </a:lnTo>
                  <a:cubicBezTo>
                    <a:pt x="93345" y="549678"/>
                    <a:pt x="89535" y="559203"/>
                    <a:pt x="82867" y="566823"/>
                  </a:cubicBezTo>
                  <a:cubicBezTo>
                    <a:pt x="68580" y="581111"/>
                    <a:pt x="44767" y="581111"/>
                    <a:pt x="30480" y="566823"/>
                  </a:cubicBezTo>
                  <a:cubicBezTo>
                    <a:pt x="23813" y="560156"/>
                    <a:pt x="20002" y="550631"/>
                    <a:pt x="20002" y="540153"/>
                  </a:cubicBezTo>
                  <a:lnTo>
                    <a:pt x="20002" y="396326"/>
                  </a:lnTo>
                  <a:cubicBezTo>
                    <a:pt x="20002" y="387753"/>
                    <a:pt x="21907" y="380133"/>
                    <a:pt x="26670" y="373466"/>
                  </a:cubicBezTo>
                  <a:lnTo>
                    <a:pt x="65723" y="306791"/>
                  </a:lnTo>
                  <a:cubicBezTo>
                    <a:pt x="68580" y="301076"/>
                    <a:pt x="71438" y="289646"/>
                    <a:pt x="60960" y="255356"/>
                  </a:cubicBezTo>
                  <a:cubicBezTo>
                    <a:pt x="60007" y="253451"/>
                    <a:pt x="60960" y="251546"/>
                    <a:pt x="61913" y="249641"/>
                  </a:cubicBezTo>
                  <a:cubicBezTo>
                    <a:pt x="62865" y="248688"/>
                    <a:pt x="64770" y="247736"/>
                    <a:pt x="65723" y="247736"/>
                  </a:cubicBezTo>
                  <a:cubicBezTo>
                    <a:pt x="66675" y="247736"/>
                    <a:pt x="67627" y="247736"/>
                    <a:pt x="68580" y="248688"/>
                  </a:cubicBezTo>
                  <a:lnTo>
                    <a:pt x="111442" y="274406"/>
                  </a:lnTo>
                  <a:lnTo>
                    <a:pt x="139065" y="290598"/>
                  </a:lnTo>
                  <a:cubicBezTo>
                    <a:pt x="142875" y="292503"/>
                    <a:pt x="144780" y="296313"/>
                    <a:pt x="145733" y="300123"/>
                  </a:cubicBezTo>
                  <a:cubicBezTo>
                    <a:pt x="145733" y="303933"/>
                    <a:pt x="145733" y="307743"/>
                    <a:pt x="143827" y="311553"/>
                  </a:cubicBezTo>
                  <a:close/>
                  <a:moveTo>
                    <a:pt x="139065" y="269643"/>
                  </a:moveTo>
                  <a:lnTo>
                    <a:pt x="104775" y="249641"/>
                  </a:lnTo>
                  <a:lnTo>
                    <a:pt x="124777" y="214398"/>
                  </a:lnTo>
                  <a:cubicBezTo>
                    <a:pt x="131445" y="226781"/>
                    <a:pt x="141922" y="236306"/>
                    <a:pt x="154305" y="242973"/>
                  </a:cubicBezTo>
                  <a:lnTo>
                    <a:pt x="139065" y="269643"/>
                  </a:lnTo>
                  <a:close/>
                  <a:moveTo>
                    <a:pt x="189547" y="234401"/>
                  </a:moveTo>
                  <a:cubicBezTo>
                    <a:pt x="189547" y="234401"/>
                    <a:pt x="189547" y="234401"/>
                    <a:pt x="189547" y="234401"/>
                  </a:cubicBezTo>
                  <a:cubicBezTo>
                    <a:pt x="158115" y="234401"/>
                    <a:pt x="131445" y="208683"/>
                    <a:pt x="131445" y="177251"/>
                  </a:cubicBezTo>
                  <a:cubicBezTo>
                    <a:pt x="131445" y="162011"/>
                    <a:pt x="137160" y="147723"/>
                    <a:pt x="148590" y="136293"/>
                  </a:cubicBezTo>
                  <a:cubicBezTo>
                    <a:pt x="159068" y="125816"/>
                    <a:pt x="174308" y="119148"/>
                    <a:pt x="189547" y="119148"/>
                  </a:cubicBezTo>
                  <a:cubicBezTo>
                    <a:pt x="189547" y="119148"/>
                    <a:pt x="189547" y="119148"/>
                    <a:pt x="189547" y="119148"/>
                  </a:cubicBezTo>
                  <a:cubicBezTo>
                    <a:pt x="220980" y="119148"/>
                    <a:pt x="246697" y="144866"/>
                    <a:pt x="247650" y="176298"/>
                  </a:cubicBezTo>
                  <a:cubicBezTo>
                    <a:pt x="247650" y="191538"/>
                    <a:pt x="241935" y="205826"/>
                    <a:pt x="230505" y="217256"/>
                  </a:cubicBezTo>
                  <a:cubicBezTo>
                    <a:pt x="219075" y="227733"/>
                    <a:pt x="204788" y="234401"/>
                    <a:pt x="189547" y="234401"/>
                  </a:cubicBezTo>
                  <a:close/>
                  <a:moveTo>
                    <a:pt x="241935" y="228686"/>
                  </a:moveTo>
                  <a:cubicBezTo>
                    <a:pt x="246697" y="223923"/>
                    <a:pt x="250508" y="219161"/>
                    <a:pt x="253365" y="214398"/>
                  </a:cubicBezTo>
                  <a:lnTo>
                    <a:pt x="273368" y="249641"/>
                  </a:lnTo>
                  <a:lnTo>
                    <a:pt x="258127" y="259166"/>
                  </a:lnTo>
                  <a:lnTo>
                    <a:pt x="239077" y="270596"/>
                  </a:lnTo>
                  <a:lnTo>
                    <a:pt x="223838" y="242973"/>
                  </a:lnTo>
                  <a:cubicBezTo>
                    <a:pt x="230505" y="239163"/>
                    <a:pt x="236220" y="234401"/>
                    <a:pt x="241935" y="228686"/>
                  </a:cubicBezTo>
                  <a:close/>
                  <a:moveTo>
                    <a:pt x="348615" y="566823"/>
                  </a:moveTo>
                  <a:cubicBezTo>
                    <a:pt x="334328" y="581111"/>
                    <a:pt x="310515" y="581111"/>
                    <a:pt x="296228" y="566823"/>
                  </a:cubicBezTo>
                  <a:cubicBezTo>
                    <a:pt x="289560" y="560156"/>
                    <a:pt x="285750" y="550631"/>
                    <a:pt x="285750" y="540153"/>
                  </a:cubicBezTo>
                  <a:lnTo>
                    <a:pt x="285750" y="413471"/>
                  </a:lnTo>
                  <a:cubicBezTo>
                    <a:pt x="285750" y="402993"/>
                    <a:pt x="282893" y="391563"/>
                    <a:pt x="277178" y="382991"/>
                  </a:cubicBezTo>
                  <a:lnTo>
                    <a:pt x="235268" y="311553"/>
                  </a:lnTo>
                  <a:cubicBezTo>
                    <a:pt x="233363" y="307743"/>
                    <a:pt x="232410" y="303933"/>
                    <a:pt x="233363" y="300123"/>
                  </a:cubicBezTo>
                  <a:cubicBezTo>
                    <a:pt x="234315" y="296313"/>
                    <a:pt x="237172" y="292503"/>
                    <a:pt x="240030" y="290598"/>
                  </a:cubicBezTo>
                  <a:lnTo>
                    <a:pt x="310515" y="248688"/>
                  </a:lnTo>
                  <a:cubicBezTo>
                    <a:pt x="311468" y="247736"/>
                    <a:pt x="312420" y="247736"/>
                    <a:pt x="313372" y="247736"/>
                  </a:cubicBezTo>
                  <a:cubicBezTo>
                    <a:pt x="314325" y="247736"/>
                    <a:pt x="316230" y="248688"/>
                    <a:pt x="317183" y="249641"/>
                  </a:cubicBezTo>
                  <a:cubicBezTo>
                    <a:pt x="319088" y="251546"/>
                    <a:pt x="319088" y="252498"/>
                    <a:pt x="318135" y="255356"/>
                  </a:cubicBezTo>
                  <a:cubicBezTo>
                    <a:pt x="306705" y="290598"/>
                    <a:pt x="309563" y="302028"/>
                    <a:pt x="313372" y="306791"/>
                  </a:cubicBezTo>
                  <a:lnTo>
                    <a:pt x="352425" y="373466"/>
                  </a:lnTo>
                  <a:cubicBezTo>
                    <a:pt x="356235" y="380133"/>
                    <a:pt x="359093" y="388706"/>
                    <a:pt x="359093" y="396326"/>
                  </a:cubicBezTo>
                  <a:lnTo>
                    <a:pt x="359093" y="540153"/>
                  </a:lnTo>
                  <a:cubicBezTo>
                    <a:pt x="359093" y="550631"/>
                    <a:pt x="355283" y="560156"/>
                    <a:pt x="348615" y="56682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132" name="Group 131">
            <a:extLst>
              <a:ext uri="{FF2B5EF4-FFF2-40B4-BE49-F238E27FC236}">
                <a16:creationId xmlns:a16="http://schemas.microsoft.com/office/drawing/2014/main" id="{5F1B04DF-DD57-9C43-EC63-627A40968E42}"/>
              </a:ext>
            </a:extLst>
          </p:cNvPr>
          <p:cNvGrpSpPr>
            <a:grpSpLocks noChangeAspect="1"/>
          </p:cNvGrpSpPr>
          <p:nvPr/>
        </p:nvGrpSpPr>
        <p:grpSpPr>
          <a:xfrm>
            <a:off x="3279912" y="1419225"/>
            <a:ext cx="421978" cy="451110"/>
            <a:chOff x="15574963" y="3876676"/>
            <a:chExt cx="25041225" cy="26770011"/>
          </a:xfrm>
          <a:solidFill>
            <a:schemeClr val="tx1"/>
          </a:solidFill>
        </p:grpSpPr>
        <p:sp>
          <p:nvSpPr>
            <p:cNvPr id="133" name="Freeform 77">
              <a:extLst>
                <a:ext uri="{FF2B5EF4-FFF2-40B4-BE49-F238E27FC236}">
                  <a16:creationId xmlns:a16="http://schemas.microsoft.com/office/drawing/2014/main" id="{354B7921-6E15-B381-BCE0-5028D9E4D6E7}"/>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4" name="Freeform 78">
              <a:extLst>
                <a:ext uri="{FF2B5EF4-FFF2-40B4-BE49-F238E27FC236}">
                  <a16:creationId xmlns:a16="http://schemas.microsoft.com/office/drawing/2014/main" id="{51A4064B-771F-5465-515A-ADDEF5B66D2F}"/>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5" name="Freeform 79">
              <a:extLst>
                <a:ext uri="{FF2B5EF4-FFF2-40B4-BE49-F238E27FC236}">
                  <a16:creationId xmlns:a16="http://schemas.microsoft.com/office/drawing/2014/main" id="{ADB8A366-239C-84BF-7D05-5EF272356734}"/>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6" name="Freeform 80">
              <a:extLst>
                <a:ext uri="{FF2B5EF4-FFF2-40B4-BE49-F238E27FC236}">
                  <a16:creationId xmlns:a16="http://schemas.microsoft.com/office/drawing/2014/main" id="{E5D4C894-D12D-2EE3-386F-9FFA5C230997}"/>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7" name="Freeform 81">
              <a:extLst>
                <a:ext uri="{FF2B5EF4-FFF2-40B4-BE49-F238E27FC236}">
                  <a16:creationId xmlns:a16="http://schemas.microsoft.com/office/drawing/2014/main" id="{0B804CDE-F53F-763F-CBFF-01596E61551E}"/>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8" name="Freeform 82">
              <a:extLst>
                <a:ext uri="{FF2B5EF4-FFF2-40B4-BE49-F238E27FC236}">
                  <a16:creationId xmlns:a16="http://schemas.microsoft.com/office/drawing/2014/main" id="{292978D2-B1DE-4C83-4D6D-AC5CE530D435}"/>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9" name="Freeform 83">
              <a:extLst>
                <a:ext uri="{FF2B5EF4-FFF2-40B4-BE49-F238E27FC236}">
                  <a16:creationId xmlns:a16="http://schemas.microsoft.com/office/drawing/2014/main" id="{88520FBD-0FA4-CE1B-0FB5-ED3B2DCCB2A0}"/>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0" name="Freeform 84">
              <a:extLst>
                <a:ext uri="{FF2B5EF4-FFF2-40B4-BE49-F238E27FC236}">
                  <a16:creationId xmlns:a16="http://schemas.microsoft.com/office/drawing/2014/main" id="{9A4E1BAA-35B6-542E-A512-359FE0764363}"/>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1" name="Freeform 85">
              <a:extLst>
                <a:ext uri="{FF2B5EF4-FFF2-40B4-BE49-F238E27FC236}">
                  <a16:creationId xmlns:a16="http://schemas.microsoft.com/office/drawing/2014/main" id="{F8CD2887-B3EF-EEFE-3651-A1322B90D860}"/>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2" name="Freeform 86">
              <a:extLst>
                <a:ext uri="{FF2B5EF4-FFF2-40B4-BE49-F238E27FC236}">
                  <a16:creationId xmlns:a16="http://schemas.microsoft.com/office/drawing/2014/main" id="{D5CC5F1F-1012-5C1C-A2EF-FDB3414F15B1}"/>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3" name="Freeform 87">
              <a:extLst>
                <a:ext uri="{FF2B5EF4-FFF2-40B4-BE49-F238E27FC236}">
                  <a16:creationId xmlns:a16="http://schemas.microsoft.com/office/drawing/2014/main" id="{38FB6738-1C74-981C-B71C-F602CCEF8252}"/>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4" name="Oval 88">
              <a:extLst>
                <a:ext uri="{FF2B5EF4-FFF2-40B4-BE49-F238E27FC236}">
                  <a16:creationId xmlns:a16="http://schemas.microsoft.com/office/drawing/2014/main" id="{9B1E6C7C-462F-2A76-F36D-3AC05AB878DF}"/>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5" name="Oval 89">
              <a:extLst>
                <a:ext uri="{FF2B5EF4-FFF2-40B4-BE49-F238E27FC236}">
                  <a16:creationId xmlns:a16="http://schemas.microsoft.com/office/drawing/2014/main" id="{05316580-3BE9-A78E-FBFD-D5A62ADBAB2F}"/>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6" name="Oval 90">
              <a:extLst>
                <a:ext uri="{FF2B5EF4-FFF2-40B4-BE49-F238E27FC236}">
                  <a16:creationId xmlns:a16="http://schemas.microsoft.com/office/drawing/2014/main" id="{2E52A38E-FBE8-C4F2-E249-C1451DCF19D0}"/>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7" name="Freeform 91">
              <a:extLst>
                <a:ext uri="{FF2B5EF4-FFF2-40B4-BE49-F238E27FC236}">
                  <a16:creationId xmlns:a16="http://schemas.microsoft.com/office/drawing/2014/main" id="{16FE7E0A-C7EE-A34A-7DC5-A364CD6743B4}"/>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8" name="Freeform 92">
              <a:extLst>
                <a:ext uri="{FF2B5EF4-FFF2-40B4-BE49-F238E27FC236}">
                  <a16:creationId xmlns:a16="http://schemas.microsoft.com/office/drawing/2014/main" id="{F956999A-CB5D-D774-C8AE-891FFEE542C4}"/>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49" name="Freeform 93">
              <a:extLst>
                <a:ext uri="{FF2B5EF4-FFF2-40B4-BE49-F238E27FC236}">
                  <a16:creationId xmlns:a16="http://schemas.microsoft.com/office/drawing/2014/main" id="{56B0EB30-DC98-672D-73D5-CFA175C6356E}"/>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150" name="Graphic 12">
            <a:extLst>
              <a:ext uri="{FF2B5EF4-FFF2-40B4-BE49-F238E27FC236}">
                <a16:creationId xmlns:a16="http://schemas.microsoft.com/office/drawing/2014/main" id="{B299D501-8671-084E-62AD-92BBFF97A5CB}"/>
              </a:ext>
            </a:extLst>
          </p:cNvPr>
          <p:cNvGrpSpPr>
            <a:grpSpLocks noChangeAspect="1"/>
          </p:cNvGrpSpPr>
          <p:nvPr/>
        </p:nvGrpSpPr>
        <p:grpSpPr>
          <a:xfrm>
            <a:off x="5390854" y="1450160"/>
            <a:ext cx="530794" cy="389240"/>
            <a:chOff x="2694622" y="1195387"/>
            <a:chExt cx="3753805" cy="2752725"/>
          </a:xfrm>
          <a:solidFill>
            <a:schemeClr val="tx1"/>
          </a:solidFill>
        </p:grpSpPr>
        <p:sp>
          <p:nvSpPr>
            <p:cNvPr id="151" name="Freeform 14">
              <a:extLst>
                <a:ext uri="{FF2B5EF4-FFF2-40B4-BE49-F238E27FC236}">
                  <a16:creationId xmlns:a16="http://schemas.microsoft.com/office/drawing/2014/main" id="{1EBE39C2-E178-B8F2-3A2D-0FFAD7D3C764}"/>
                </a:ext>
              </a:extLst>
            </p:cNvPr>
            <p:cNvSpPr/>
            <p:nvPr/>
          </p:nvSpPr>
          <p:spPr>
            <a:xfrm>
              <a:off x="3129914"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2" name="Freeform 15">
              <a:extLst>
                <a:ext uri="{FF2B5EF4-FFF2-40B4-BE49-F238E27FC236}">
                  <a16:creationId xmlns:a16="http://schemas.microsoft.com/office/drawing/2014/main" id="{EA408E2C-E411-85A4-DB99-74819F3231E6}"/>
                </a:ext>
              </a:extLst>
            </p:cNvPr>
            <p:cNvSpPr/>
            <p:nvPr/>
          </p:nvSpPr>
          <p:spPr>
            <a:xfrm>
              <a:off x="3129914"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3" name="Freeform 16">
              <a:extLst>
                <a:ext uri="{FF2B5EF4-FFF2-40B4-BE49-F238E27FC236}">
                  <a16:creationId xmlns:a16="http://schemas.microsoft.com/office/drawing/2014/main" id="{72FF107F-312D-967E-2354-AD842F91694D}"/>
                </a:ext>
              </a:extLst>
            </p:cNvPr>
            <p:cNvSpPr/>
            <p:nvPr/>
          </p:nvSpPr>
          <p:spPr>
            <a:xfrm>
              <a:off x="3129914"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3813"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4" name="Freeform 17">
              <a:extLst>
                <a:ext uri="{FF2B5EF4-FFF2-40B4-BE49-F238E27FC236}">
                  <a16:creationId xmlns:a16="http://schemas.microsoft.com/office/drawing/2014/main" id="{F1A6C5AE-C2DF-0E64-AE58-E88C332DC4D3}"/>
                </a:ext>
              </a:extLst>
            </p:cNvPr>
            <p:cNvSpPr/>
            <p:nvPr/>
          </p:nvSpPr>
          <p:spPr>
            <a:xfrm>
              <a:off x="5034632" y="2590410"/>
              <a:ext cx="1113254" cy="729051"/>
            </a:xfrm>
            <a:custGeom>
              <a:avLst/>
              <a:gdLst>
                <a:gd name="connsiteX0" fmla="*/ 1102325 w 1113254"/>
                <a:gd name="connsiteY0" fmla="*/ 23249 h 729051"/>
                <a:gd name="connsiteX1" fmla="*/ 1022315 w 1113254"/>
                <a:gd name="connsiteY1" fmla="*/ 10867 h 729051"/>
                <a:gd name="connsiteX2" fmla="*/ 241265 w 1113254"/>
                <a:gd name="connsiteY2" fmla="*/ 587129 h 729051"/>
                <a:gd name="connsiteX3" fmla="*/ 106962 w 1113254"/>
                <a:gd name="connsiteY3" fmla="*/ 351862 h 729051"/>
                <a:gd name="connsiteX4" fmla="*/ 28858 w 1113254"/>
                <a:gd name="connsiteY4" fmla="*/ 330907 h 729051"/>
                <a:gd name="connsiteX5" fmla="*/ 7902 w 1113254"/>
                <a:gd name="connsiteY5" fmla="*/ 409012 h 729051"/>
                <a:gd name="connsiteX6" fmla="*/ 174590 w 1113254"/>
                <a:gd name="connsiteY6" fmla="*/ 700477 h 729051"/>
                <a:gd name="connsiteX7" fmla="*/ 212690 w 1113254"/>
                <a:gd name="connsiteY7" fmla="*/ 728099 h 729051"/>
                <a:gd name="connsiteX8" fmla="*/ 224120 w 1113254"/>
                <a:gd name="connsiteY8" fmla="*/ 729052 h 729051"/>
                <a:gd name="connsiteX9" fmla="*/ 258410 w 1113254"/>
                <a:gd name="connsiteY9" fmla="*/ 717621 h 729051"/>
                <a:gd name="connsiteX10" fmla="*/ 1090895 w 1113254"/>
                <a:gd name="connsiteY10" fmla="*/ 103259 h 729051"/>
                <a:gd name="connsiteX11" fmla="*/ 1102325 w 1113254"/>
                <a:gd name="connsiteY11" fmla="*/ 23249 h 72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3254" h="729051">
                  <a:moveTo>
                    <a:pt x="1102325" y="23249"/>
                  </a:moveTo>
                  <a:cubicBezTo>
                    <a:pt x="1083275" y="-2468"/>
                    <a:pt x="1048033" y="-7231"/>
                    <a:pt x="1022315" y="10867"/>
                  </a:cubicBezTo>
                  <a:lnTo>
                    <a:pt x="241265" y="587129"/>
                  </a:lnTo>
                  <a:lnTo>
                    <a:pt x="106962" y="351862"/>
                  </a:lnTo>
                  <a:cubicBezTo>
                    <a:pt x="91723" y="324239"/>
                    <a:pt x="56480" y="314714"/>
                    <a:pt x="28858" y="330907"/>
                  </a:cubicBezTo>
                  <a:cubicBezTo>
                    <a:pt x="1235" y="346146"/>
                    <a:pt x="-8290" y="381389"/>
                    <a:pt x="7902" y="409012"/>
                  </a:cubicBezTo>
                  <a:lnTo>
                    <a:pt x="174590" y="700477"/>
                  </a:lnTo>
                  <a:cubicBezTo>
                    <a:pt x="182210" y="714764"/>
                    <a:pt x="196498" y="724289"/>
                    <a:pt x="212690" y="728099"/>
                  </a:cubicBezTo>
                  <a:cubicBezTo>
                    <a:pt x="216500" y="729052"/>
                    <a:pt x="220310" y="729052"/>
                    <a:pt x="224120" y="729052"/>
                  </a:cubicBezTo>
                  <a:cubicBezTo>
                    <a:pt x="236502" y="729052"/>
                    <a:pt x="247933" y="725242"/>
                    <a:pt x="258410" y="717621"/>
                  </a:cubicBezTo>
                  <a:lnTo>
                    <a:pt x="1090895" y="103259"/>
                  </a:lnTo>
                  <a:cubicBezTo>
                    <a:pt x="1115660" y="85162"/>
                    <a:pt x="1120423" y="48967"/>
                    <a:pt x="1102325" y="2324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5" name="Freeform 18">
              <a:extLst>
                <a:ext uri="{FF2B5EF4-FFF2-40B4-BE49-F238E27FC236}">
                  <a16:creationId xmlns:a16="http://schemas.microsoft.com/office/drawing/2014/main" id="{8DF62699-67E7-1C96-2E43-68AD0C2A9D68}"/>
                </a:ext>
              </a:extLst>
            </p:cNvPr>
            <p:cNvSpPr/>
            <p:nvPr/>
          </p:nvSpPr>
          <p:spPr>
            <a:xfrm>
              <a:off x="2694622" y="1195387"/>
              <a:ext cx="3753805" cy="2752725"/>
            </a:xfrm>
            <a:custGeom>
              <a:avLst/>
              <a:gdLst>
                <a:gd name="connsiteX0" fmla="*/ 3270885 w 3753805"/>
                <a:gd name="connsiteY0" fmla="*/ 967740 h 2752725"/>
                <a:gd name="connsiteX1" fmla="*/ 3270885 w 3753805"/>
                <a:gd name="connsiteY1" fmla="*/ 204788 h 2752725"/>
                <a:gd name="connsiteX2" fmla="*/ 3066097 w 3753805"/>
                <a:gd name="connsiteY2" fmla="*/ 0 h 2752725"/>
                <a:gd name="connsiteX3" fmla="*/ 204788 w 3753805"/>
                <a:gd name="connsiteY3" fmla="*/ 0 h 2752725"/>
                <a:gd name="connsiteX4" fmla="*/ 0 w 3753805"/>
                <a:gd name="connsiteY4" fmla="*/ 204788 h 2752725"/>
                <a:gd name="connsiteX5" fmla="*/ 0 w 3753805"/>
                <a:gd name="connsiteY5" fmla="*/ 2177415 h 2752725"/>
                <a:gd name="connsiteX6" fmla="*/ 204788 w 3753805"/>
                <a:gd name="connsiteY6" fmla="*/ 2382203 h 2752725"/>
                <a:gd name="connsiteX7" fmla="*/ 1200150 w 3753805"/>
                <a:gd name="connsiteY7" fmla="*/ 2382203 h 2752725"/>
                <a:gd name="connsiteX8" fmla="*/ 875348 w 3753805"/>
                <a:gd name="connsiteY8" fmla="*/ 2650808 h 2752725"/>
                <a:gd name="connsiteX9" fmla="*/ 858203 w 3753805"/>
                <a:gd name="connsiteY9" fmla="*/ 2714625 h 2752725"/>
                <a:gd name="connsiteX10" fmla="*/ 911543 w 3753805"/>
                <a:gd name="connsiteY10" fmla="*/ 2752725 h 2752725"/>
                <a:gd name="connsiteX11" fmla="*/ 2358390 w 3753805"/>
                <a:gd name="connsiteY11" fmla="*/ 2752725 h 2752725"/>
                <a:gd name="connsiteX12" fmla="*/ 2411730 w 3753805"/>
                <a:gd name="connsiteY12" fmla="*/ 2714625 h 2752725"/>
                <a:gd name="connsiteX13" fmla="*/ 2394585 w 3753805"/>
                <a:gd name="connsiteY13" fmla="*/ 2650808 h 2752725"/>
                <a:gd name="connsiteX14" fmla="*/ 2069783 w 3753805"/>
                <a:gd name="connsiteY14" fmla="*/ 2382203 h 2752725"/>
                <a:gd name="connsiteX15" fmla="*/ 2349818 w 3753805"/>
                <a:gd name="connsiteY15" fmla="*/ 2382203 h 2752725"/>
                <a:gd name="connsiteX16" fmla="*/ 2902268 w 3753805"/>
                <a:gd name="connsiteY16" fmla="*/ 2586990 h 2752725"/>
                <a:gd name="connsiteX17" fmla="*/ 3753803 w 3753805"/>
                <a:gd name="connsiteY17" fmla="*/ 1735455 h 2752725"/>
                <a:gd name="connsiteX18" fmla="*/ 3270885 w 3753805"/>
                <a:gd name="connsiteY18" fmla="*/ 967740 h 2752725"/>
                <a:gd name="connsiteX19" fmla="*/ 114300 w 3753805"/>
                <a:gd name="connsiteY19" fmla="*/ 2177415 h 2752725"/>
                <a:gd name="connsiteX20" fmla="*/ 114300 w 3753805"/>
                <a:gd name="connsiteY20" fmla="*/ 204788 h 2752725"/>
                <a:gd name="connsiteX21" fmla="*/ 204788 w 3753805"/>
                <a:gd name="connsiteY21" fmla="*/ 114300 h 2752725"/>
                <a:gd name="connsiteX22" fmla="*/ 3066097 w 3753805"/>
                <a:gd name="connsiteY22" fmla="*/ 114300 h 2752725"/>
                <a:gd name="connsiteX23" fmla="*/ 3156585 w 3753805"/>
                <a:gd name="connsiteY23" fmla="*/ 204788 h 2752725"/>
                <a:gd name="connsiteX24" fmla="*/ 3156585 w 3753805"/>
                <a:gd name="connsiteY24" fmla="*/ 922972 h 2752725"/>
                <a:gd name="connsiteX25" fmla="*/ 3052763 w 3753805"/>
                <a:gd name="connsiteY25" fmla="*/ 898208 h 2752725"/>
                <a:gd name="connsiteX26" fmla="*/ 3052763 w 3753805"/>
                <a:gd name="connsiteY26" fmla="*/ 252413 h 2752725"/>
                <a:gd name="connsiteX27" fmla="*/ 3005138 w 3753805"/>
                <a:gd name="connsiteY27" fmla="*/ 204788 h 2752725"/>
                <a:gd name="connsiteX28" fmla="*/ 264795 w 3753805"/>
                <a:gd name="connsiteY28" fmla="*/ 204788 h 2752725"/>
                <a:gd name="connsiteX29" fmla="*/ 217170 w 3753805"/>
                <a:gd name="connsiteY29" fmla="*/ 252413 h 2752725"/>
                <a:gd name="connsiteX30" fmla="*/ 217170 w 3753805"/>
                <a:gd name="connsiteY30" fmla="*/ 2119313 h 2752725"/>
                <a:gd name="connsiteX31" fmla="*/ 264795 w 3753805"/>
                <a:gd name="connsiteY31" fmla="*/ 2166938 h 2752725"/>
                <a:gd name="connsiteX32" fmla="*/ 2169795 w 3753805"/>
                <a:gd name="connsiteY32" fmla="*/ 2166938 h 2752725"/>
                <a:gd name="connsiteX33" fmla="*/ 2240280 w 3753805"/>
                <a:gd name="connsiteY33" fmla="*/ 2268855 h 2752725"/>
                <a:gd name="connsiteX34" fmla="*/ 204788 w 3753805"/>
                <a:gd name="connsiteY34" fmla="*/ 2268855 h 2752725"/>
                <a:gd name="connsiteX35" fmla="*/ 114300 w 3753805"/>
                <a:gd name="connsiteY35" fmla="*/ 2177415 h 2752725"/>
                <a:gd name="connsiteX36" fmla="*/ 2957513 w 3753805"/>
                <a:gd name="connsiteY36" fmla="*/ 885825 h 2752725"/>
                <a:gd name="connsiteX37" fmla="*/ 2903220 w 3753805"/>
                <a:gd name="connsiteY37" fmla="*/ 883920 h 2752725"/>
                <a:gd name="connsiteX38" fmla="*/ 2051685 w 3753805"/>
                <a:gd name="connsiteY38" fmla="*/ 1735455 h 2752725"/>
                <a:gd name="connsiteX39" fmla="*/ 2121218 w 3753805"/>
                <a:gd name="connsiteY39" fmla="*/ 2071688 h 2752725"/>
                <a:gd name="connsiteX40" fmla="*/ 312420 w 3753805"/>
                <a:gd name="connsiteY40" fmla="*/ 2071688 h 2752725"/>
                <a:gd name="connsiteX41" fmla="*/ 312420 w 3753805"/>
                <a:gd name="connsiteY41" fmla="*/ 300038 h 2752725"/>
                <a:gd name="connsiteX42" fmla="*/ 2957513 w 3753805"/>
                <a:gd name="connsiteY42" fmla="*/ 300038 h 2752725"/>
                <a:gd name="connsiteX43" fmla="*/ 2957513 w 3753805"/>
                <a:gd name="connsiteY43" fmla="*/ 885825 h 2752725"/>
                <a:gd name="connsiteX44" fmla="*/ 2200275 w 3753805"/>
                <a:gd name="connsiteY44" fmla="*/ 2638425 h 2752725"/>
                <a:gd name="connsiteX45" fmla="*/ 1070610 w 3753805"/>
                <a:gd name="connsiteY45" fmla="*/ 2638425 h 2752725"/>
                <a:gd name="connsiteX46" fmla="*/ 1379220 w 3753805"/>
                <a:gd name="connsiteY46" fmla="*/ 2383155 h 2752725"/>
                <a:gd name="connsiteX47" fmla="*/ 1892618 w 3753805"/>
                <a:gd name="connsiteY47" fmla="*/ 2383155 h 2752725"/>
                <a:gd name="connsiteX48" fmla="*/ 2200275 w 3753805"/>
                <a:gd name="connsiteY48" fmla="*/ 2638425 h 2752725"/>
                <a:gd name="connsiteX49" fmla="*/ 2903220 w 3753805"/>
                <a:gd name="connsiteY49" fmla="*/ 2472690 h 2752725"/>
                <a:gd name="connsiteX50" fmla="*/ 2165985 w 3753805"/>
                <a:gd name="connsiteY50" fmla="*/ 1735455 h 2752725"/>
                <a:gd name="connsiteX51" fmla="*/ 2903220 w 3753805"/>
                <a:gd name="connsiteY51" fmla="*/ 998220 h 2752725"/>
                <a:gd name="connsiteX52" fmla="*/ 3640455 w 3753805"/>
                <a:gd name="connsiteY52" fmla="*/ 1735455 h 2752725"/>
                <a:gd name="connsiteX53" fmla="*/ 2903220 w 3753805"/>
                <a:gd name="connsiteY53" fmla="*/ 247269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753805" h="2752725">
                  <a:moveTo>
                    <a:pt x="3270885" y="967740"/>
                  </a:moveTo>
                  <a:lnTo>
                    <a:pt x="3270885" y="204788"/>
                  </a:lnTo>
                  <a:cubicBezTo>
                    <a:pt x="3270885" y="91440"/>
                    <a:pt x="3178493" y="0"/>
                    <a:pt x="3066097" y="0"/>
                  </a:cubicBezTo>
                  <a:lnTo>
                    <a:pt x="204788" y="0"/>
                  </a:lnTo>
                  <a:cubicBezTo>
                    <a:pt x="91440" y="0"/>
                    <a:pt x="0" y="92392"/>
                    <a:pt x="0" y="204788"/>
                  </a:cubicBezTo>
                  <a:lnTo>
                    <a:pt x="0" y="2177415"/>
                  </a:lnTo>
                  <a:cubicBezTo>
                    <a:pt x="0" y="2290763"/>
                    <a:pt x="92392"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349818" y="2382203"/>
                  </a:lnTo>
                  <a:cubicBezTo>
                    <a:pt x="2498408" y="2509838"/>
                    <a:pt x="2691765" y="2586990"/>
                    <a:pt x="2902268" y="2586990"/>
                  </a:cubicBezTo>
                  <a:cubicBezTo>
                    <a:pt x="3371850" y="2586990"/>
                    <a:pt x="3753803" y="2205038"/>
                    <a:pt x="3753803" y="1735455"/>
                  </a:cubicBezTo>
                  <a:cubicBezTo>
                    <a:pt x="3754755" y="1397318"/>
                    <a:pt x="3557588" y="1104900"/>
                    <a:pt x="3270885" y="967740"/>
                  </a:cubicBezTo>
                  <a:close/>
                  <a:moveTo>
                    <a:pt x="114300" y="2177415"/>
                  </a:moveTo>
                  <a:lnTo>
                    <a:pt x="114300" y="204788"/>
                  </a:lnTo>
                  <a:cubicBezTo>
                    <a:pt x="114300" y="154305"/>
                    <a:pt x="155258" y="114300"/>
                    <a:pt x="204788" y="114300"/>
                  </a:cubicBezTo>
                  <a:lnTo>
                    <a:pt x="3066097" y="114300"/>
                  </a:lnTo>
                  <a:cubicBezTo>
                    <a:pt x="3116580" y="114300"/>
                    <a:pt x="3156585" y="155258"/>
                    <a:pt x="3156585" y="204788"/>
                  </a:cubicBezTo>
                  <a:lnTo>
                    <a:pt x="3156585" y="922972"/>
                  </a:lnTo>
                  <a:cubicBezTo>
                    <a:pt x="3123247" y="912495"/>
                    <a:pt x="3088005" y="903922"/>
                    <a:pt x="3052763" y="89820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169795" y="2166938"/>
                  </a:lnTo>
                  <a:cubicBezTo>
                    <a:pt x="2190750" y="2202180"/>
                    <a:pt x="2214563" y="2236470"/>
                    <a:pt x="2240280" y="2268855"/>
                  </a:cubicBezTo>
                  <a:lnTo>
                    <a:pt x="204788" y="2268855"/>
                  </a:lnTo>
                  <a:cubicBezTo>
                    <a:pt x="154305" y="2268855"/>
                    <a:pt x="114300" y="2227898"/>
                    <a:pt x="114300" y="2177415"/>
                  </a:cubicBezTo>
                  <a:close/>
                  <a:moveTo>
                    <a:pt x="2957513" y="885825"/>
                  </a:moveTo>
                  <a:cubicBezTo>
                    <a:pt x="2939415" y="884872"/>
                    <a:pt x="2921318" y="883920"/>
                    <a:pt x="2903220" y="883920"/>
                  </a:cubicBezTo>
                  <a:cubicBezTo>
                    <a:pt x="2433638" y="883920"/>
                    <a:pt x="2051685" y="1265873"/>
                    <a:pt x="2051685" y="1735455"/>
                  </a:cubicBezTo>
                  <a:cubicBezTo>
                    <a:pt x="2051685" y="1854518"/>
                    <a:pt x="2076450" y="1968818"/>
                    <a:pt x="2121218" y="2071688"/>
                  </a:cubicBezTo>
                  <a:lnTo>
                    <a:pt x="312420" y="2071688"/>
                  </a:lnTo>
                  <a:lnTo>
                    <a:pt x="312420" y="300038"/>
                  </a:lnTo>
                  <a:lnTo>
                    <a:pt x="2957513" y="300038"/>
                  </a:lnTo>
                  <a:lnTo>
                    <a:pt x="2957513" y="885825"/>
                  </a:lnTo>
                  <a:close/>
                  <a:moveTo>
                    <a:pt x="2200275" y="2638425"/>
                  </a:moveTo>
                  <a:lnTo>
                    <a:pt x="1070610" y="2638425"/>
                  </a:lnTo>
                  <a:lnTo>
                    <a:pt x="1379220" y="2383155"/>
                  </a:lnTo>
                  <a:lnTo>
                    <a:pt x="1892618" y="2383155"/>
                  </a:lnTo>
                  <a:lnTo>
                    <a:pt x="2200275" y="2638425"/>
                  </a:lnTo>
                  <a:close/>
                  <a:moveTo>
                    <a:pt x="2903220" y="2472690"/>
                  </a:moveTo>
                  <a:cubicBezTo>
                    <a:pt x="2496503" y="2472690"/>
                    <a:pt x="2165985" y="2142173"/>
                    <a:pt x="2165985" y="1735455"/>
                  </a:cubicBezTo>
                  <a:cubicBezTo>
                    <a:pt x="2165985" y="1328738"/>
                    <a:pt x="2496503" y="998220"/>
                    <a:pt x="2903220" y="998220"/>
                  </a:cubicBezTo>
                  <a:cubicBezTo>
                    <a:pt x="3309938" y="998220"/>
                    <a:pt x="3640455" y="1328738"/>
                    <a:pt x="3640455" y="1735455"/>
                  </a:cubicBezTo>
                  <a:cubicBezTo>
                    <a:pt x="3640455" y="2142173"/>
                    <a:pt x="3309938" y="2472690"/>
                    <a:pt x="2903220" y="247269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grpSp>
        <p:nvGrpSpPr>
          <p:cNvPr id="156" name="Graphic 149">
            <a:extLst>
              <a:ext uri="{FF2B5EF4-FFF2-40B4-BE49-F238E27FC236}">
                <a16:creationId xmlns:a16="http://schemas.microsoft.com/office/drawing/2014/main" id="{CEC2BB4D-511F-5C64-EC13-28AFBDE724E5}"/>
              </a:ext>
            </a:extLst>
          </p:cNvPr>
          <p:cNvGrpSpPr>
            <a:grpSpLocks noChangeAspect="1"/>
          </p:cNvGrpSpPr>
          <p:nvPr/>
        </p:nvGrpSpPr>
        <p:grpSpPr>
          <a:xfrm>
            <a:off x="7546053" y="1449135"/>
            <a:ext cx="563988" cy="391290"/>
            <a:chOff x="2587942" y="1195387"/>
            <a:chExt cx="3967646" cy="2752725"/>
          </a:xfrm>
          <a:solidFill>
            <a:schemeClr val="tx1"/>
          </a:solidFill>
        </p:grpSpPr>
        <p:sp>
          <p:nvSpPr>
            <p:cNvPr id="157" name="Freeform 151">
              <a:extLst>
                <a:ext uri="{FF2B5EF4-FFF2-40B4-BE49-F238E27FC236}">
                  <a16:creationId xmlns:a16="http://schemas.microsoft.com/office/drawing/2014/main" id="{357E558A-92BA-38D3-54C9-8BAFED2E11E6}"/>
                </a:ext>
              </a:extLst>
            </p:cNvPr>
            <p:cNvSpPr/>
            <p:nvPr/>
          </p:nvSpPr>
          <p:spPr>
            <a:xfrm>
              <a:off x="3024187" y="1752600"/>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8" name="Freeform 152">
              <a:extLst>
                <a:ext uri="{FF2B5EF4-FFF2-40B4-BE49-F238E27FC236}">
                  <a16:creationId xmlns:a16="http://schemas.microsoft.com/office/drawing/2014/main" id="{61A82DA9-5479-56C7-EB7D-F46656F87C15}"/>
                </a:ext>
              </a:extLst>
            </p:cNvPr>
            <p:cNvSpPr/>
            <p:nvPr/>
          </p:nvSpPr>
          <p:spPr>
            <a:xfrm>
              <a:off x="3024187" y="1945957"/>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0963"/>
                    <a:pt x="22860"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59" name="Freeform 153">
              <a:extLst>
                <a:ext uri="{FF2B5EF4-FFF2-40B4-BE49-F238E27FC236}">
                  <a16:creationId xmlns:a16="http://schemas.microsoft.com/office/drawing/2014/main" id="{FF879DEC-E95E-9730-5020-6032CF7B7C47}"/>
                </a:ext>
              </a:extLst>
            </p:cNvPr>
            <p:cNvSpPr/>
            <p:nvPr/>
          </p:nvSpPr>
          <p:spPr>
            <a:xfrm>
              <a:off x="3024187" y="2138362"/>
              <a:ext cx="104775" cy="104775"/>
            </a:xfrm>
            <a:custGeom>
              <a:avLst/>
              <a:gdLst>
                <a:gd name="connsiteX0" fmla="*/ 52388 w 104775"/>
                <a:gd name="connsiteY0" fmla="*/ 104775 h 104775"/>
                <a:gd name="connsiteX1" fmla="*/ 104775 w 104775"/>
                <a:gd name="connsiteY1" fmla="*/ 52388 h 104775"/>
                <a:gd name="connsiteX2" fmla="*/ 52388 w 104775"/>
                <a:gd name="connsiteY2" fmla="*/ 0 h 104775"/>
                <a:gd name="connsiteX3" fmla="*/ 0 w 104775"/>
                <a:gd name="connsiteY3" fmla="*/ 52388 h 104775"/>
                <a:gd name="connsiteX4" fmla="*/ 52388 w 104775"/>
                <a:gd name="connsiteY4" fmla="*/ 104775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04775">
                  <a:moveTo>
                    <a:pt x="52388" y="104775"/>
                  </a:moveTo>
                  <a:cubicBezTo>
                    <a:pt x="80963" y="104775"/>
                    <a:pt x="104775" y="80963"/>
                    <a:pt x="104775" y="52388"/>
                  </a:cubicBezTo>
                  <a:cubicBezTo>
                    <a:pt x="104775" y="23813"/>
                    <a:pt x="80963" y="0"/>
                    <a:pt x="52388" y="0"/>
                  </a:cubicBezTo>
                  <a:cubicBezTo>
                    <a:pt x="23813" y="0"/>
                    <a:pt x="0" y="23813"/>
                    <a:pt x="0" y="52388"/>
                  </a:cubicBezTo>
                  <a:cubicBezTo>
                    <a:pt x="0" y="81915"/>
                    <a:pt x="22860" y="104775"/>
                    <a:pt x="52388" y="10477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0" name="Freeform 154">
              <a:extLst>
                <a:ext uri="{FF2B5EF4-FFF2-40B4-BE49-F238E27FC236}">
                  <a16:creationId xmlns:a16="http://schemas.microsoft.com/office/drawing/2014/main" id="{4EFC2895-2E7C-A5A8-4267-0FEB974DD339}"/>
                </a:ext>
              </a:extLst>
            </p:cNvPr>
            <p:cNvSpPr/>
            <p:nvPr/>
          </p:nvSpPr>
          <p:spPr>
            <a:xfrm>
              <a:off x="2587942" y="1195387"/>
              <a:ext cx="3967646" cy="2752725"/>
            </a:xfrm>
            <a:custGeom>
              <a:avLst/>
              <a:gdLst>
                <a:gd name="connsiteX0" fmla="*/ 3950018 w 3967646"/>
                <a:gd name="connsiteY0" fmla="*/ 2636520 h 2752725"/>
                <a:gd name="connsiteX1" fmla="*/ 3409950 w 3967646"/>
                <a:gd name="connsiteY1" fmla="*/ 2134553 h 2752725"/>
                <a:gd name="connsiteX2" fmla="*/ 3564255 w 3967646"/>
                <a:gd name="connsiteY2" fmla="*/ 1676400 h 2752725"/>
                <a:gd name="connsiteX3" fmla="*/ 3272790 w 3967646"/>
                <a:gd name="connsiteY3" fmla="*/ 1076325 h 2752725"/>
                <a:gd name="connsiteX4" fmla="*/ 3272790 w 3967646"/>
                <a:gd name="connsiteY4" fmla="*/ 204788 h 2752725"/>
                <a:gd name="connsiteX5" fmla="*/ 3068003 w 3967646"/>
                <a:gd name="connsiteY5" fmla="*/ 0 h 2752725"/>
                <a:gd name="connsiteX6" fmla="*/ 204788 w 3967646"/>
                <a:gd name="connsiteY6" fmla="*/ 0 h 2752725"/>
                <a:gd name="connsiteX7" fmla="*/ 0 w 3967646"/>
                <a:gd name="connsiteY7" fmla="*/ 204788 h 2752725"/>
                <a:gd name="connsiteX8" fmla="*/ 0 w 3967646"/>
                <a:gd name="connsiteY8" fmla="*/ 2177415 h 2752725"/>
                <a:gd name="connsiteX9" fmla="*/ 204788 w 3967646"/>
                <a:gd name="connsiteY9" fmla="*/ 2382203 h 2752725"/>
                <a:gd name="connsiteX10" fmla="*/ 1200150 w 3967646"/>
                <a:gd name="connsiteY10" fmla="*/ 2382203 h 2752725"/>
                <a:gd name="connsiteX11" fmla="*/ 875348 w 3967646"/>
                <a:gd name="connsiteY11" fmla="*/ 2650808 h 2752725"/>
                <a:gd name="connsiteX12" fmla="*/ 858203 w 3967646"/>
                <a:gd name="connsiteY12" fmla="*/ 2714625 h 2752725"/>
                <a:gd name="connsiteX13" fmla="*/ 911543 w 3967646"/>
                <a:gd name="connsiteY13" fmla="*/ 2752725 h 2752725"/>
                <a:gd name="connsiteX14" fmla="*/ 2358390 w 3967646"/>
                <a:gd name="connsiteY14" fmla="*/ 2752725 h 2752725"/>
                <a:gd name="connsiteX15" fmla="*/ 2411730 w 3967646"/>
                <a:gd name="connsiteY15" fmla="*/ 2714625 h 2752725"/>
                <a:gd name="connsiteX16" fmla="*/ 2394585 w 3967646"/>
                <a:gd name="connsiteY16" fmla="*/ 2650808 h 2752725"/>
                <a:gd name="connsiteX17" fmla="*/ 2069783 w 3967646"/>
                <a:gd name="connsiteY17" fmla="*/ 2382203 h 2752725"/>
                <a:gd name="connsiteX18" fmla="*/ 2497455 w 3967646"/>
                <a:gd name="connsiteY18" fmla="*/ 2382203 h 2752725"/>
                <a:gd name="connsiteX19" fmla="*/ 2794635 w 3967646"/>
                <a:gd name="connsiteY19" fmla="*/ 2442210 h 2752725"/>
                <a:gd name="connsiteX20" fmla="*/ 3332798 w 3967646"/>
                <a:gd name="connsiteY20" fmla="*/ 2221230 h 2752725"/>
                <a:gd name="connsiteX21" fmla="*/ 3870008 w 3967646"/>
                <a:gd name="connsiteY21" fmla="*/ 2720340 h 2752725"/>
                <a:gd name="connsiteX22" fmla="*/ 3909060 w 3967646"/>
                <a:gd name="connsiteY22" fmla="*/ 2735580 h 2752725"/>
                <a:gd name="connsiteX23" fmla="*/ 3950970 w 3967646"/>
                <a:gd name="connsiteY23" fmla="*/ 2717483 h 2752725"/>
                <a:gd name="connsiteX24" fmla="*/ 3950018 w 3967646"/>
                <a:gd name="connsiteY24" fmla="*/ 2636520 h 2752725"/>
                <a:gd name="connsiteX25" fmla="*/ 2201228 w 3967646"/>
                <a:gd name="connsiteY25" fmla="*/ 2638425 h 2752725"/>
                <a:gd name="connsiteX26" fmla="*/ 1070610 w 3967646"/>
                <a:gd name="connsiteY26" fmla="*/ 2638425 h 2752725"/>
                <a:gd name="connsiteX27" fmla="*/ 1379220 w 3967646"/>
                <a:gd name="connsiteY27" fmla="*/ 2383155 h 2752725"/>
                <a:gd name="connsiteX28" fmla="*/ 1892617 w 3967646"/>
                <a:gd name="connsiteY28" fmla="*/ 2383155 h 2752725"/>
                <a:gd name="connsiteX29" fmla="*/ 2201228 w 3967646"/>
                <a:gd name="connsiteY29" fmla="*/ 2638425 h 2752725"/>
                <a:gd name="connsiteX30" fmla="*/ 204788 w 3967646"/>
                <a:gd name="connsiteY30" fmla="*/ 2268855 h 2752725"/>
                <a:gd name="connsiteX31" fmla="*/ 114300 w 3967646"/>
                <a:gd name="connsiteY31" fmla="*/ 2178368 h 2752725"/>
                <a:gd name="connsiteX32" fmla="*/ 114300 w 3967646"/>
                <a:gd name="connsiteY32" fmla="*/ 204788 h 2752725"/>
                <a:gd name="connsiteX33" fmla="*/ 204788 w 3967646"/>
                <a:gd name="connsiteY33" fmla="*/ 114300 h 2752725"/>
                <a:gd name="connsiteX34" fmla="*/ 3066098 w 3967646"/>
                <a:gd name="connsiteY34" fmla="*/ 114300 h 2752725"/>
                <a:gd name="connsiteX35" fmla="*/ 3156585 w 3967646"/>
                <a:gd name="connsiteY35" fmla="*/ 204788 h 2752725"/>
                <a:gd name="connsiteX36" fmla="*/ 3156585 w 3967646"/>
                <a:gd name="connsiteY36" fmla="*/ 1001078 h 2752725"/>
                <a:gd name="connsiteX37" fmla="*/ 3052763 w 3967646"/>
                <a:gd name="connsiteY37" fmla="*/ 955358 h 2752725"/>
                <a:gd name="connsiteX38" fmla="*/ 3052763 w 3967646"/>
                <a:gd name="connsiteY38" fmla="*/ 252413 h 2752725"/>
                <a:gd name="connsiteX39" fmla="*/ 3005138 w 3967646"/>
                <a:gd name="connsiteY39" fmla="*/ 204788 h 2752725"/>
                <a:gd name="connsiteX40" fmla="*/ 264795 w 3967646"/>
                <a:gd name="connsiteY40" fmla="*/ 204788 h 2752725"/>
                <a:gd name="connsiteX41" fmla="*/ 217170 w 3967646"/>
                <a:gd name="connsiteY41" fmla="*/ 252413 h 2752725"/>
                <a:gd name="connsiteX42" fmla="*/ 217170 w 3967646"/>
                <a:gd name="connsiteY42" fmla="*/ 2119313 h 2752725"/>
                <a:gd name="connsiteX43" fmla="*/ 264795 w 3967646"/>
                <a:gd name="connsiteY43" fmla="*/ 2166938 h 2752725"/>
                <a:gd name="connsiteX44" fmla="*/ 2207895 w 3967646"/>
                <a:gd name="connsiteY44" fmla="*/ 2166938 h 2752725"/>
                <a:gd name="connsiteX45" fmla="*/ 2309813 w 3967646"/>
                <a:gd name="connsiteY45" fmla="*/ 2268855 h 2752725"/>
                <a:gd name="connsiteX46" fmla="*/ 204788 w 3967646"/>
                <a:gd name="connsiteY46" fmla="*/ 2268855 h 2752725"/>
                <a:gd name="connsiteX47" fmla="*/ 2958465 w 3967646"/>
                <a:gd name="connsiteY47" fmla="*/ 927735 h 2752725"/>
                <a:gd name="connsiteX48" fmla="*/ 2796540 w 3967646"/>
                <a:gd name="connsiteY48" fmla="*/ 910590 h 2752725"/>
                <a:gd name="connsiteX49" fmla="*/ 2029778 w 3967646"/>
                <a:gd name="connsiteY49" fmla="*/ 1677353 h 2752725"/>
                <a:gd name="connsiteX50" fmla="*/ 2141220 w 3967646"/>
                <a:gd name="connsiteY50" fmla="*/ 2072640 h 2752725"/>
                <a:gd name="connsiteX51" fmla="*/ 312420 w 3967646"/>
                <a:gd name="connsiteY51" fmla="*/ 2072640 h 2752725"/>
                <a:gd name="connsiteX52" fmla="*/ 312420 w 3967646"/>
                <a:gd name="connsiteY52" fmla="*/ 300038 h 2752725"/>
                <a:gd name="connsiteX53" fmla="*/ 2957513 w 3967646"/>
                <a:gd name="connsiteY53" fmla="*/ 300038 h 2752725"/>
                <a:gd name="connsiteX54" fmla="*/ 2957513 w 3967646"/>
                <a:gd name="connsiteY54" fmla="*/ 927735 h 2752725"/>
                <a:gd name="connsiteX55" fmla="*/ 2796540 w 3967646"/>
                <a:gd name="connsiteY55" fmla="*/ 2328863 h 2752725"/>
                <a:gd name="connsiteX56" fmla="*/ 2144078 w 3967646"/>
                <a:gd name="connsiteY56" fmla="*/ 1676400 h 2752725"/>
                <a:gd name="connsiteX57" fmla="*/ 2796540 w 3967646"/>
                <a:gd name="connsiteY57" fmla="*/ 1023938 h 2752725"/>
                <a:gd name="connsiteX58" fmla="*/ 3449003 w 3967646"/>
                <a:gd name="connsiteY58" fmla="*/ 1676400 h 2752725"/>
                <a:gd name="connsiteX59" fmla="*/ 2796540 w 3967646"/>
                <a:gd name="connsiteY59" fmla="*/ 2328863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67646" h="2752725">
                  <a:moveTo>
                    <a:pt x="3950018" y="2636520"/>
                  </a:moveTo>
                  <a:lnTo>
                    <a:pt x="3409950" y="2134553"/>
                  </a:lnTo>
                  <a:cubicBezTo>
                    <a:pt x="3506153" y="2006918"/>
                    <a:pt x="3564255" y="1847850"/>
                    <a:pt x="3564255" y="1676400"/>
                  </a:cubicBezTo>
                  <a:cubicBezTo>
                    <a:pt x="3564255" y="1433513"/>
                    <a:pt x="3449955" y="1216343"/>
                    <a:pt x="3272790" y="1076325"/>
                  </a:cubicBezTo>
                  <a:lnTo>
                    <a:pt x="3272790" y="204788"/>
                  </a:lnTo>
                  <a:cubicBezTo>
                    <a:pt x="3272790" y="91440"/>
                    <a:pt x="3180398" y="0"/>
                    <a:pt x="3068003" y="0"/>
                  </a:cubicBezTo>
                  <a:lnTo>
                    <a:pt x="204788" y="0"/>
                  </a:lnTo>
                  <a:cubicBezTo>
                    <a:pt x="91440" y="0"/>
                    <a:pt x="0" y="92392"/>
                    <a:pt x="0" y="204788"/>
                  </a:cubicBezTo>
                  <a:lnTo>
                    <a:pt x="0" y="2177415"/>
                  </a:lnTo>
                  <a:cubicBezTo>
                    <a:pt x="0" y="2290763"/>
                    <a:pt x="92393" y="2382203"/>
                    <a:pt x="204788" y="2382203"/>
                  </a:cubicBezTo>
                  <a:lnTo>
                    <a:pt x="1200150" y="2382203"/>
                  </a:lnTo>
                  <a:lnTo>
                    <a:pt x="875348" y="2650808"/>
                  </a:lnTo>
                  <a:cubicBezTo>
                    <a:pt x="857250" y="2666048"/>
                    <a:pt x="849630" y="2691765"/>
                    <a:pt x="858203" y="2714625"/>
                  </a:cubicBezTo>
                  <a:cubicBezTo>
                    <a:pt x="866775" y="2737485"/>
                    <a:pt x="887730" y="2752725"/>
                    <a:pt x="911543" y="2752725"/>
                  </a:cubicBezTo>
                  <a:lnTo>
                    <a:pt x="2358390" y="2752725"/>
                  </a:lnTo>
                  <a:cubicBezTo>
                    <a:pt x="2382203" y="2752725"/>
                    <a:pt x="2404110" y="2737485"/>
                    <a:pt x="2411730" y="2714625"/>
                  </a:cubicBezTo>
                  <a:cubicBezTo>
                    <a:pt x="2419350" y="2691765"/>
                    <a:pt x="2412683" y="2667000"/>
                    <a:pt x="2394585" y="2650808"/>
                  </a:cubicBezTo>
                  <a:lnTo>
                    <a:pt x="2069783" y="2382203"/>
                  </a:lnTo>
                  <a:lnTo>
                    <a:pt x="2497455" y="2382203"/>
                  </a:lnTo>
                  <a:cubicBezTo>
                    <a:pt x="2588895" y="2421255"/>
                    <a:pt x="2688908" y="2442210"/>
                    <a:pt x="2794635" y="2442210"/>
                  </a:cubicBezTo>
                  <a:cubicBezTo>
                    <a:pt x="3004185" y="2442210"/>
                    <a:pt x="3193733" y="2357438"/>
                    <a:pt x="3332798" y="2221230"/>
                  </a:cubicBezTo>
                  <a:lnTo>
                    <a:pt x="3870008" y="2720340"/>
                  </a:lnTo>
                  <a:cubicBezTo>
                    <a:pt x="3881438" y="2730818"/>
                    <a:pt x="3894773" y="2735580"/>
                    <a:pt x="3909060" y="2735580"/>
                  </a:cubicBezTo>
                  <a:cubicBezTo>
                    <a:pt x="3924300" y="2735580"/>
                    <a:pt x="3939540" y="2729865"/>
                    <a:pt x="3950970" y="2717483"/>
                  </a:cubicBezTo>
                  <a:cubicBezTo>
                    <a:pt x="3973830" y="2694623"/>
                    <a:pt x="3972878" y="2658428"/>
                    <a:pt x="3950018" y="2636520"/>
                  </a:cubicBezTo>
                  <a:close/>
                  <a:moveTo>
                    <a:pt x="2201228" y="2638425"/>
                  </a:moveTo>
                  <a:lnTo>
                    <a:pt x="1070610" y="2638425"/>
                  </a:lnTo>
                  <a:lnTo>
                    <a:pt x="1379220" y="2383155"/>
                  </a:lnTo>
                  <a:lnTo>
                    <a:pt x="1892617" y="2383155"/>
                  </a:lnTo>
                  <a:lnTo>
                    <a:pt x="2201228" y="2638425"/>
                  </a:lnTo>
                  <a:close/>
                  <a:moveTo>
                    <a:pt x="204788" y="2268855"/>
                  </a:moveTo>
                  <a:cubicBezTo>
                    <a:pt x="154305" y="2268855"/>
                    <a:pt x="114300" y="2227898"/>
                    <a:pt x="114300" y="2178368"/>
                  </a:cubicBezTo>
                  <a:lnTo>
                    <a:pt x="114300" y="204788"/>
                  </a:lnTo>
                  <a:cubicBezTo>
                    <a:pt x="114300" y="154305"/>
                    <a:pt x="155258" y="114300"/>
                    <a:pt x="204788" y="114300"/>
                  </a:cubicBezTo>
                  <a:lnTo>
                    <a:pt x="3066098" y="114300"/>
                  </a:lnTo>
                  <a:cubicBezTo>
                    <a:pt x="3116580" y="114300"/>
                    <a:pt x="3156585" y="155258"/>
                    <a:pt x="3156585" y="204788"/>
                  </a:cubicBezTo>
                  <a:lnTo>
                    <a:pt x="3156585" y="1001078"/>
                  </a:lnTo>
                  <a:cubicBezTo>
                    <a:pt x="3123248" y="982980"/>
                    <a:pt x="3088958" y="968693"/>
                    <a:pt x="3052763" y="955358"/>
                  </a:cubicBezTo>
                  <a:lnTo>
                    <a:pt x="3052763" y="252413"/>
                  </a:lnTo>
                  <a:cubicBezTo>
                    <a:pt x="3052763" y="225742"/>
                    <a:pt x="3031808" y="204788"/>
                    <a:pt x="3005138" y="204788"/>
                  </a:cubicBezTo>
                  <a:lnTo>
                    <a:pt x="264795" y="204788"/>
                  </a:lnTo>
                  <a:cubicBezTo>
                    <a:pt x="238125" y="204788"/>
                    <a:pt x="217170" y="225742"/>
                    <a:pt x="217170" y="252413"/>
                  </a:cubicBezTo>
                  <a:lnTo>
                    <a:pt x="217170" y="2119313"/>
                  </a:lnTo>
                  <a:cubicBezTo>
                    <a:pt x="217170" y="2145983"/>
                    <a:pt x="238125" y="2166938"/>
                    <a:pt x="264795" y="2166938"/>
                  </a:cubicBezTo>
                  <a:lnTo>
                    <a:pt x="2207895" y="2166938"/>
                  </a:lnTo>
                  <a:cubicBezTo>
                    <a:pt x="2238375" y="2204085"/>
                    <a:pt x="2272665" y="2237423"/>
                    <a:pt x="2309813" y="2268855"/>
                  </a:cubicBezTo>
                  <a:lnTo>
                    <a:pt x="204788" y="2268855"/>
                  </a:lnTo>
                  <a:close/>
                  <a:moveTo>
                    <a:pt x="2958465" y="927735"/>
                  </a:moveTo>
                  <a:cubicBezTo>
                    <a:pt x="2906078" y="916305"/>
                    <a:pt x="2852738" y="910590"/>
                    <a:pt x="2796540" y="910590"/>
                  </a:cubicBezTo>
                  <a:cubicBezTo>
                    <a:pt x="2373630" y="910590"/>
                    <a:pt x="2029778" y="1254443"/>
                    <a:pt x="2029778" y="1677353"/>
                  </a:cubicBezTo>
                  <a:cubicBezTo>
                    <a:pt x="2029778" y="1822132"/>
                    <a:pt x="2070735" y="1957388"/>
                    <a:pt x="2141220" y="2072640"/>
                  </a:cubicBezTo>
                  <a:lnTo>
                    <a:pt x="312420" y="2072640"/>
                  </a:lnTo>
                  <a:lnTo>
                    <a:pt x="312420" y="300038"/>
                  </a:lnTo>
                  <a:lnTo>
                    <a:pt x="2957513" y="300038"/>
                  </a:lnTo>
                  <a:lnTo>
                    <a:pt x="2957513" y="927735"/>
                  </a:lnTo>
                  <a:close/>
                  <a:moveTo>
                    <a:pt x="2796540" y="2328863"/>
                  </a:moveTo>
                  <a:cubicBezTo>
                    <a:pt x="2437448" y="2328863"/>
                    <a:pt x="2144078" y="2036445"/>
                    <a:pt x="2144078" y="1676400"/>
                  </a:cubicBezTo>
                  <a:cubicBezTo>
                    <a:pt x="2144078" y="1316355"/>
                    <a:pt x="2436495" y="1023938"/>
                    <a:pt x="2796540" y="1023938"/>
                  </a:cubicBezTo>
                  <a:cubicBezTo>
                    <a:pt x="3156585" y="1023938"/>
                    <a:pt x="3449003" y="1316355"/>
                    <a:pt x="3449003" y="1676400"/>
                  </a:cubicBezTo>
                  <a:cubicBezTo>
                    <a:pt x="3449003" y="2036445"/>
                    <a:pt x="3156585" y="2328863"/>
                    <a:pt x="2796540" y="232886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161" name="Freeform 155">
              <a:extLst>
                <a:ext uri="{FF2B5EF4-FFF2-40B4-BE49-F238E27FC236}">
                  <a16:creationId xmlns:a16="http://schemas.microsoft.com/office/drawing/2014/main" id="{09B52DA5-6989-B7C7-5FB2-94AA5C600F1E}"/>
                </a:ext>
              </a:extLst>
            </p:cNvPr>
            <p:cNvSpPr/>
            <p:nvPr/>
          </p:nvSpPr>
          <p:spPr>
            <a:xfrm>
              <a:off x="4875959" y="2440953"/>
              <a:ext cx="1011125" cy="836599"/>
            </a:xfrm>
            <a:custGeom>
              <a:avLst/>
              <a:gdLst>
                <a:gd name="connsiteX0" fmla="*/ 993345 w 1011125"/>
                <a:gd name="connsiteY0" fmla="*/ 426072 h 836599"/>
                <a:gd name="connsiteX1" fmla="*/ 818085 w 1011125"/>
                <a:gd name="connsiteY1" fmla="*/ 347967 h 836599"/>
                <a:gd name="connsiteX2" fmla="*/ 786653 w 1011125"/>
                <a:gd name="connsiteY2" fmla="*/ 348919 h 836599"/>
                <a:gd name="connsiteX3" fmla="*/ 767603 w 1011125"/>
                <a:gd name="connsiteY3" fmla="*/ 362254 h 836599"/>
                <a:gd name="connsiteX4" fmla="*/ 758078 w 1011125"/>
                <a:gd name="connsiteY4" fmla="*/ 300342 h 836599"/>
                <a:gd name="connsiteX5" fmla="*/ 893333 w 1011125"/>
                <a:gd name="connsiteY5" fmla="*/ 232714 h 836599"/>
                <a:gd name="connsiteX6" fmla="*/ 905715 w 1011125"/>
                <a:gd name="connsiteY6" fmla="*/ 194614 h 836599"/>
                <a:gd name="connsiteX7" fmla="*/ 867615 w 1011125"/>
                <a:gd name="connsiteY7" fmla="*/ 182232 h 836599"/>
                <a:gd name="connsiteX8" fmla="*/ 743790 w 1011125"/>
                <a:gd name="connsiteY8" fmla="*/ 244144 h 836599"/>
                <a:gd name="connsiteX9" fmla="*/ 732360 w 1011125"/>
                <a:gd name="connsiteY9" fmla="*/ 209854 h 836599"/>
                <a:gd name="connsiteX10" fmla="*/ 705690 w 1011125"/>
                <a:gd name="connsiteY10" fmla="*/ 191757 h 836599"/>
                <a:gd name="connsiteX11" fmla="*/ 663780 w 1011125"/>
                <a:gd name="connsiteY11" fmla="*/ 191757 h 836599"/>
                <a:gd name="connsiteX12" fmla="*/ 606630 w 1011125"/>
                <a:gd name="connsiteY12" fmla="*/ 78409 h 836599"/>
                <a:gd name="connsiteX13" fmla="*/ 819990 w 1011125"/>
                <a:gd name="connsiteY13" fmla="*/ 97459 h 836599"/>
                <a:gd name="connsiteX14" fmla="*/ 838088 w 1011125"/>
                <a:gd name="connsiteY14" fmla="*/ 104127 h 836599"/>
                <a:gd name="connsiteX15" fmla="*/ 859995 w 1011125"/>
                <a:gd name="connsiteY15" fmla="*/ 93649 h 836599"/>
                <a:gd name="connsiteX16" fmla="*/ 856185 w 1011125"/>
                <a:gd name="connsiteY16" fmla="*/ 53644 h 836599"/>
                <a:gd name="connsiteX17" fmla="*/ 553290 w 1011125"/>
                <a:gd name="connsiteY17" fmla="*/ 39357 h 836599"/>
                <a:gd name="connsiteX18" fmla="*/ 507570 w 1011125"/>
                <a:gd name="connsiteY18" fmla="*/ 28879 h 836599"/>
                <a:gd name="connsiteX19" fmla="*/ 461850 w 1011125"/>
                <a:gd name="connsiteY19" fmla="*/ 39357 h 836599"/>
                <a:gd name="connsiteX20" fmla="*/ 158955 w 1011125"/>
                <a:gd name="connsiteY20" fmla="*/ 53644 h 836599"/>
                <a:gd name="connsiteX21" fmla="*/ 155145 w 1011125"/>
                <a:gd name="connsiteY21" fmla="*/ 93649 h 836599"/>
                <a:gd name="connsiteX22" fmla="*/ 177053 w 1011125"/>
                <a:gd name="connsiteY22" fmla="*/ 104127 h 836599"/>
                <a:gd name="connsiteX23" fmla="*/ 195150 w 1011125"/>
                <a:gd name="connsiteY23" fmla="*/ 97459 h 836599"/>
                <a:gd name="connsiteX24" fmla="*/ 408510 w 1011125"/>
                <a:gd name="connsiteY24" fmla="*/ 78409 h 836599"/>
                <a:gd name="connsiteX25" fmla="*/ 351360 w 1011125"/>
                <a:gd name="connsiteY25" fmla="*/ 191757 h 836599"/>
                <a:gd name="connsiteX26" fmla="*/ 309450 w 1011125"/>
                <a:gd name="connsiteY26" fmla="*/ 191757 h 836599"/>
                <a:gd name="connsiteX27" fmla="*/ 282780 w 1011125"/>
                <a:gd name="connsiteY27" fmla="*/ 209854 h 836599"/>
                <a:gd name="connsiteX28" fmla="*/ 271350 w 1011125"/>
                <a:gd name="connsiteY28" fmla="*/ 244144 h 836599"/>
                <a:gd name="connsiteX29" fmla="*/ 147525 w 1011125"/>
                <a:gd name="connsiteY29" fmla="*/ 182232 h 836599"/>
                <a:gd name="connsiteX30" fmla="*/ 109425 w 1011125"/>
                <a:gd name="connsiteY30" fmla="*/ 194614 h 836599"/>
                <a:gd name="connsiteX31" fmla="*/ 121808 w 1011125"/>
                <a:gd name="connsiteY31" fmla="*/ 232714 h 836599"/>
                <a:gd name="connsiteX32" fmla="*/ 257063 w 1011125"/>
                <a:gd name="connsiteY32" fmla="*/ 300342 h 836599"/>
                <a:gd name="connsiteX33" fmla="*/ 247538 w 1011125"/>
                <a:gd name="connsiteY33" fmla="*/ 362254 h 836599"/>
                <a:gd name="connsiteX34" fmla="*/ 228488 w 1011125"/>
                <a:gd name="connsiteY34" fmla="*/ 348919 h 836599"/>
                <a:gd name="connsiteX35" fmla="*/ 197055 w 1011125"/>
                <a:gd name="connsiteY35" fmla="*/ 347967 h 836599"/>
                <a:gd name="connsiteX36" fmla="*/ 21795 w 1011125"/>
                <a:gd name="connsiteY36" fmla="*/ 426072 h 836599"/>
                <a:gd name="connsiteX37" fmla="*/ 840 w 1011125"/>
                <a:gd name="connsiteY37" fmla="*/ 460362 h 836599"/>
                <a:gd name="connsiteX38" fmla="*/ 28463 w 1011125"/>
                <a:gd name="connsiteY38" fmla="*/ 482269 h 836599"/>
                <a:gd name="connsiteX39" fmla="*/ 35130 w 1011125"/>
                <a:gd name="connsiteY39" fmla="*/ 481317 h 836599"/>
                <a:gd name="connsiteX40" fmla="*/ 209438 w 1011125"/>
                <a:gd name="connsiteY40" fmla="*/ 406069 h 836599"/>
                <a:gd name="connsiteX41" fmla="*/ 243728 w 1011125"/>
                <a:gd name="connsiteY41" fmla="*/ 429882 h 836599"/>
                <a:gd name="connsiteX42" fmla="*/ 246585 w 1011125"/>
                <a:gd name="connsiteY42" fmla="*/ 487984 h 836599"/>
                <a:gd name="connsiteX43" fmla="*/ 197055 w 1011125"/>
                <a:gd name="connsiteY43" fmla="*/ 475602 h 836599"/>
                <a:gd name="connsiteX44" fmla="*/ 162765 w 1011125"/>
                <a:gd name="connsiteY44" fmla="*/ 493699 h 836599"/>
                <a:gd name="connsiteX45" fmla="*/ 37988 w 1011125"/>
                <a:gd name="connsiteY45" fmla="*/ 720394 h 836599"/>
                <a:gd name="connsiteX46" fmla="*/ 19890 w 1011125"/>
                <a:gd name="connsiteY46" fmla="*/ 756590 h 836599"/>
                <a:gd name="connsiteX47" fmla="*/ 46560 w 1011125"/>
                <a:gd name="connsiteY47" fmla="*/ 776592 h 836599"/>
                <a:gd name="connsiteX48" fmla="*/ 55133 w 1011125"/>
                <a:gd name="connsiteY48" fmla="*/ 774687 h 836599"/>
                <a:gd name="connsiteX49" fmla="*/ 205628 w 1011125"/>
                <a:gd name="connsiteY49" fmla="*/ 537515 h 836599"/>
                <a:gd name="connsiteX50" fmla="*/ 252300 w 1011125"/>
                <a:gd name="connsiteY50" fmla="*/ 548944 h 836599"/>
                <a:gd name="connsiteX51" fmla="*/ 502808 w 1011125"/>
                <a:gd name="connsiteY51" fmla="*/ 836599 h 836599"/>
                <a:gd name="connsiteX52" fmla="*/ 753315 w 1011125"/>
                <a:gd name="connsiteY52" fmla="*/ 548944 h 836599"/>
                <a:gd name="connsiteX53" fmla="*/ 799988 w 1011125"/>
                <a:gd name="connsiteY53" fmla="*/ 537515 h 836599"/>
                <a:gd name="connsiteX54" fmla="*/ 950483 w 1011125"/>
                <a:gd name="connsiteY54" fmla="*/ 774687 h 836599"/>
                <a:gd name="connsiteX55" fmla="*/ 959055 w 1011125"/>
                <a:gd name="connsiteY55" fmla="*/ 776592 h 836599"/>
                <a:gd name="connsiteX56" fmla="*/ 985725 w 1011125"/>
                <a:gd name="connsiteY56" fmla="*/ 756590 h 836599"/>
                <a:gd name="connsiteX57" fmla="*/ 967628 w 1011125"/>
                <a:gd name="connsiteY57" fmla="*/ 720394 h 836599"/>
                <a:gd name="connsiteX58" fmla="*/ 842850 w 1011125"/>
                <a:gd name="connsiteY58" fmla="*/ 493699 h 836599"/>
                <a:gd name="connsiteX59" fmla="*/ 808560 w 1011125"/>
                <a:gd name="connsiteY59" fmla="*/ 475602 h 836599"/>
                <a:gd name="connsiteX60" fmla="*/ 759030 w 1011125"/>
                <a:gd name="connsiteY60" fmla="*/ 487984 h 836599"/>
                <a:gd name="connsiteX61" fmla="*/ 761888 w 1011125"/>
                <a:gd name="connsiteY61" fmla="*/ 429882 h 836599"/>
                <a:gd name="connsiteX62" fmla="*/ 796178 w 1011125"/>
                <a:gd name="connsiteY62" fmla="*/ 406069 h 836599"/>
                <a:gd name="connsiteX63" fmla="*/ 970485 w 1011125"/>
                <a:gd name="connsiteY63" fmla="*/ 481317 h 836599"/>
                <a:gd name="connsiteX64" fmla="*/ 977153 w 1011125"/>
                <a:gd name="connsiteY64" fmla="*/ 482269 h 836599"/>
                <a:gd name="connsiteX65" fmla="*/ 1004775 w 1011125"/>
                <a:gd name="connsiteY65" fmla="*/ 460362 h 836599"/>
                <a:gd name="connsiteX66" fmla="*/ 993345 w 1011125"/>
                <a:gd name="connsiteY66" fmla="*/ 426072 h 836599"/>
                <a:gd name="connsiteX67" fmla="*/ 508523 w 1011125"/>
                <a:gd name="connsiteY67" fmla="*/ 85077 h 836599"/>
                <a:gd name="connsiteX68" fmla="*/ 606630 w 1011125"/>
                <a:gd name="connsiteY68" fmla="*/ 190804 h 836599"/>
                <a:gd name="connsiteX69" fmla="*/ 411368 w 1011125"/>
                <a:gd name="connsiteY69" fmla="*/ 190804 h 836599"/>
                <a:gd name="connsiteX70" fmla="*/ 508523 w 1011125"/>
                <a:gd name="connsiteY70" fmla="*/ 85077 h 836599"/>
                <a:gd name="connsiteX71" fmla="*/ 303735 w 1011125"/>
                <a:gd name="connsiteY71" fmla="*/ 422262 h 836599"/>
                <a:gd name="connsiteX72" fmla="*/ 330405 w 1011125"/>
                <a:gd name="connsiteY72" fmla="*/ 247954 h 836599"/>
                <a:gd name="connsiteX73" fmla="*/ 479948 w 1011125"/>
                <a:gd name="connsiteY73" fmla="*/ 247954 h 836599"/>
                <a:gd name="connsiteX74" fmla="*/ 479948 w 1011125"/>
                <a:gd name="connsiteY74" fmla="*/ 775640 h 836599"/>
                <a:gd name="connsiteX75" fmla="*/ 303735 w 1011125"/>
                <a:gd name="connsiteY75" fmla="*/ 422262 h 836599"/>
                <a:gd name="connsiteX76" fmla="*/ 537098 w 1011125"/>
                <a:gd name="connsiteY76" fmla="*/ 775640 h 836599"/>
                <a:gd name="connsiteX77" fmla="*/ 537098 w 1011125"/>
                <a:gd name="connsiteY77" fmla="*/ 247954 h 836599"/>
                <a:gd name="connsiteX78" fmla="*/ 686640 w 1011125"/>
                <a:gd name="connsiteY78" fmla="*/ 247954 h 836599"/>
                <a:gd name="connsiteX79" fmla="*/ 713310 w 1011125"/>
                <a:gd name="connsiteY79" fmla="*/ 422262 h 836599"/>
                <a:gd name="connsiteX80" fmla="*/ 537098 w 1011125"/>
                <a:gd name="connsiteY80" fmla="*/ 775640 h 83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011125" h="836599">
                  <a:moveTo>
                    <a:pt x="993345" y="426072"/>
                  </a:moveTo>
                  <a:cubicBezTo>
                    <a:pt x="917145" y="407022"/>
                    <a:pt x="819038" y="348919"/>
                    <a:pt x="818085" y="347967"/>
                  </a:cubicBezTo>
                  <a:cubicBezTo>
                    <a:pt x="808560" y="342252"/>
                    <a:pt x="796178" y="342252"/>
                    <a:pt x="786653" y="348919"/>
                  </a:cubicBezTo>
                  <a:lnTo>
                    <a:pt x="767603" y="362254"/>
                  </a:lnTo>
                  <a:cubicBezTo>
                    <a:pt x="765698" y="341299"/>
                    <a:pt x="762840" y="320344"/>
                    <a:pt x="758078" y="300342"/>
                  </a:cubicBezTo>
                  <a:lnTo>
                    <a:pt x="893333" y="232714"/>
                  </a:lnTo>
                  <a:cubicBezTo>
                    <a:pt x="907620" y="226047"/>
                    <a:pt x="913335" y="208902"/>
                    <a:pt x="905715" y="194614"/>
                  </a:cubicBezTo>
                  <a:cubicBezTo>
                    <a:pt x="898095" y="180327"/>
                    <a:pt x="881903" y="174612"/>
                    <a:pt x="867615" y="182232"/>
                  </a:cubicBezTo>
                  <a:lnTo>
                    <a:pt x="743790" y="244144"/>
                  </a:lnTo>
                  <a:cubicBezTo>
                    <a:pt x="739980" y="232714"/>
                    <a:pt x="737123" y="221284"/>
                    <a:pt x="732360" y="209854"/>
                  </a:cubicBezTo>
                  <a:cubicBezTo>
                    <a:pt x="728550" y="198424"/>
                    <a:pt x="717120" y="191757"/>
                    <a:pt x="705690" y="191757"/>
                  </a:cubicBezTo>
                  <a:lnTo>
                    <a:pt x="663780" y="191757"/>
                  </a:lnTo>
                  <a:cubicBezTo>
                    <a:pt x="651398" y="145084"/>
                    <a:pt x="631395" y="106032"/>
                    <a:pt x="606630" y="78409"/>
                  </a:cubicBezTo>
                  <a:cubicBezTo>
                    <a:pt x="657113" y="58407"/>
                    <a:pt x="747600" y="37452"/>
                    <a:pt x="819990" y="97459"/>
                  </a:cubicBezTo>
                  <a:cubicBezTo>
                    <a:pt x="825705" y="102222"/>
                    <a:pt x="831420" y="104127"/>
                    <a:pt x="838088" y="104127"/>
                  </a:cubicBezTo>
                  <a:cubicBezTo>
                    <a:pt x="846660" y="104127"/>
                    <a:pt x="854280" y="100317"/>
                    <a:pt x="859995" y="93649"/>
                  </a:cubicBezTo>
                  <a:cubicBezTo>
                    <a:pt x="870473" y="81267"/>
                    <a:pt x="868568" y="63169"/>
                    <a:pt x="856185" y="53644"/>
                  </a:cubicBezTo>
                  <a:cubicBezTo>
                    <a:pt x="739980" y="-43511"/>
                    <a:pt x="597105" y="17449"/>
                    <a:pt x="553290" y="39357"/>
                  </a:cubicBezTo>
                  <a:cubicBezTo>
                    <a:pt x="539003" y="32689"/>
                    <a:pt x="522810" y="28879"/>
                    <a:pt x="507570" y="28879"/>
                  </a:cubicBezTo>
                  <a:cubicBezTo>
                    <a:pt x="491378" y="28879"/>
                    <a:pt x="476138" y="32689"/>
                    <a:pt x="461850" y="39357"/>
                  </a:cubicBezTo>
                  <a:cubicBezTo>
                    <a:pt x="418035" y="16497"/>
                    <a:pt x="275160" y="-43511"/>
                    <a:pt x="158955" y="53644"/>
                  </a:cubicBezTo>
                  <a:cubicBezTo>
                    <a:pt x="146572" y="64122"/>
                    <a:pt x="145620" y="82219"/>
                    <a:pt x="155145" y="93649"/>
                  </a:cubicBezTo>
                  <a:cubicBezTo>
                    <a:pt x="160860" y="100317"/>
                    <a:pt x="168480" y="104127"/>
                    <a:pt x="177053" y="104127"/>
                  </a:cubicBezTo>
                  <a:cubicBezTo>
                    <a:pt x="183720" y="104127"/>
                    <a:pt x="190388" y="102222"/>
                    <a:pt x="195150" y="97459"/>
                  </a:cubicBezTo>
                  <a:cubicBezTo>
                    <a:pt x="268493" y="36499"/>
                    <a:pt x="358980" y="58407"/>
                    <a:pt x="408510" y="78409"/>
                  </a:cubicBezTo>
                  <a:cubicBezTo>
                    <a:pt x="382793" y="106032"/>
                    <a:pt x="362790" y="145084"/>
                    <a:pt x="351360" y="191757"/>
                  </a:cubicBezTo>
                  <a:lnTo>
                    <a:pt x="309450" y="191757"/>
                  </a:lnTo>
                  <a:cubicBezTo>
                    <a:pt x="298020" y="191757"/>
                    <a:pt x="286590" y="199377"/>
                    <a:pt x="282780" y="209854"/>
                  </a:cubicBezTo>
                  <a:cubicBezTo>
                    <a:pt x="278970" y="221284"/>
                    <a:pt x="275160" y="232714"/>
                    <a:pt x="271350" y="244144"/>
                  </a:cubicBezTo>
                  <a:lnTo>
                    <a:pt x="147525" y="182232"/>
                  </a:lnTo>
                  <a:cubicBezTo>
                    <a:pt x="133238" y="175564"/>
                    <a:pt x="116093" y="181279"/>
                    <a:pt x="109425" y="194614"/>
                  </a:cubicBezTo>
                  <a:cubicBezTo>
                    <a:pt x="102758" y="207949"/>
                    <a:pt x="108472" y="226047"/>
                    <a:pt x="121808" y="232714"/>
                  </a:cubicBezTo>
                  <a:lnTo>
                    <a:pt x="257063" y="300342"/>
                  </a:lnTo>
                  <a:cubicBezTo>
                    <a:pt x="253253" y="320344"/>
                    <a:pt x="250395" y="341299"/>
                    <a:pt x="247538" y="362254"/>
                  </a:cubicBezTo>
                  <a:lnTo>
                    <a:pt x="228488" y="348919"/>
                  </a:lnTo>
                  <a:cubicBezTo>
                    <a:pt x="218963" y="342252"/>
                    <a:pt x="207533" y="342252"/>
                    <a:pt x="197055" y="347967"/>
                  </a:cubicBezTo>
                  <a:cubicBezTo>
                    <a:pt x="196103" y="348919"/>
                    <a:pt x="97995" y="407022"/>
                    <a:pt x="21795" y="426072"/>
                  </a:cubicBezTo>
                  <a:cubicBezTo>
                    <a:pt x="6555" y="429882"/>
                    <a:pt x="-2970" y="445122"/>
                    <a:pt x="840" y="460362"/>
                  </a:cubicBezTo>
                  <a:cubicBezTo>
                    <a:pt x="3697" y="473697"/>
                    <a:pt x="16080" y="482269"/>
                    <a:pt x="28463" y="482269"/>
                  </a:cubicBezTo>
                  <a:cubicBezTo>
                    <a:pt x="30368" y="482269"/>
                    <a:pt x="33225" y="482269"/>
                    <a:pt x="35130" y="481317"/>
                  </a:cubicBezTo>
                  <a:cubicBezTo>
                    <a:pt x="100853" y="465124"/>
                    <a:pt x="177053" y="424167"/>
                    <a:pt x="209438" y="406069"/>
                  </a:cubicBezTo>
                  <a:lnTo>
                    <a:pt x="243728" y="429882"/>
                  </a:lnTo>
                  <a:cubicBezTo>
                    <a:pt x="243728" y="449884"/>
                    <a:pt x="244680" y="468934"/>
                    <a:pt x="246585" y="487984"/>
                  </a:cubicBezTo>
                  <a:lnTo>
                    <a:pt x="197055" y="475602"/>
                  </a:lnTo>
                  <a:cubicBezTo>
                    <a:pt x="182768" y="471792"/>
                    <a:pt x="168480" y="479412"/>
                    <a:pt x="162765" y="493699"/>
                  </a:cubicBezTo>
                  <a:cubicBezTo>
                    <a:pt x="125618" y="595617"/>
                    <a:pt x="66563" y="710869"/>
                    <a:pt x="37988" y="720394"/>
                  </a:cubicBezTo>
                  <a:cubicBezTo>
                    <a:pt x="22747" y="725157"/>
                    <a:pt x="15128" y="741349"/>
                    <a:pt x="19890" y="756590"/>
                  </a:cubicBezTo>
                  <a:cubicBezTo>
                    <a:pt x="23700" y="768972"/>
                    <a:pt x="35130" y="776592"/>
                    <a:pt x="46560" y="776592"/>
                  </a:cubicBezTo>
                  <a:cubicBezTo>
                    <a:pt x="49418" y="776592"/>
                    <a:pt x="52275" y="776592"/>
                    <a:pt x="55133" y="774687"/>
                  </a:cubicBezTo>
                  <a:cubicBezTo>
                    <a:pt x="116093" y="754684"/>
                    <a:pt x="178005" y="609904"/>
                    <a:pt x="205628" y="537515"/>
                  </a:cubicBezTo>
                  <a:lnTo>
                    <a:pt x="252300" y="548944"/>
                  </a:lnTo>
                  <a:cubicBezTo>
                    <a:pt x="285638" y="717537"/>
                    <a:pt x="383745" y="836599"/>
                    <a:pt x="502808" y="836599"/>
                  </a:cubicBezTo>
                  <a:cubicBezTo>
                    <a:pt x="621870" y="836599"/>
                    <a:pt x="719978" y="717537"/>
                    <a:pt x="753315" y="548944"/>
                  </a:cubicBezTo>
                  <a:lnTo>
                    <a:pt x="799988" y="537515"/>
                  </a:lnTo>
                  <a:cubicBezTo>
                    <a:pt x="827610" y="608952"/>
                    <a:pt x="890475" y="754684"/>
                    <a:pt x="950483" y="774687"/>
                  </a:cubicBezTo>
                  <a:cubicBezTo>
                    <a:pt x="953340" y="775640"/>
                    <a:pt x="956198" y="776592"/>
                    <a:pt x="959055" y="776592"/>
                  </a:cubicBezTo>
                  <a:cubicBezTo>
                    <a:pt x="971438" y="776592"/>
                    <a:pt x="981915" y="768972"/>
                    <a:pt x="985725" y="756590"/>
                  </a:cubicBezTo>
                  <a:cubicBezTo>
                    <a:pt x="990488" y="741349"/>
                    <a:pt x="982868" y="725157"/>
                    <a:pt x="967628" y="720394"/>
                  </a:cubicBezTo>
                  <a:cubicBezTo>
                    <a:pt x="939053" y="710869"/>
                    <a:pt x="879998" y="595617"/>
                    <a:pt x="842850" y="493699"/>
                  </a:cubicBezTo>
                  <a:cubicBezTo>
                    <a:pt x="838088" y="480364"/>
                    <a:pt x="822848" y="472744"/>
                    <a:pt x="808560" y="475602"/>
                  </a:cubicBezTo>
                  <a:lnTo>
                    <a:pt x="759030" y="487984"/>
                  </a:lnTo>
                  <a:cubicBezTo>
                    <a:pt x="760935" y="468934"/>
                    <a:pt x="761888" y="449884"/>
                    <a:pt x="761888" y="429882"/>
                  </a:cubicBezTo>
                  <a:lnTo>
                    <a:pt x="796178" y="406069"/>
                  </a:lnTo>
                  <a:cubicBezTo>
                    <a:pt x="828563" y="424167"/>
                    <a:pt x="904763" y="465124"/>
                    <a:pt x="970485" y="481317"/>
                  </a:cubicBezTo>
                  <a:cubicBezTo>
                    <a:pt x="972390" y="482269"/>
                    <a:pt x="975248" y="482269"/>
                    <a:pt x="977153" y="482269"/>
                  </a:cubicBezTo>
                  <a:cubicBezTo>
                    <a:pt x="989535" y="482269"/>
                    <a:pt x="1001918" y="473697"/>
                    <a:pt x="1004775" y="460362"/>
                  </a:cubicBezTo>
                  <a:cubicBezTo>
                    <a:pt x="1018110" y="446074"/>
                    <a:pt x="1008585" y="429882"/>
                    <a:pt x="993345" y="426072"/>
                  </a:cubicBezTo>
                  <a:close/>
                  <a:moveTo>
                    <a:pt x="508523" y="85077"/>
                  </a:moveTo>
                  <a:cubicBezTo>
                    <a:pt x="548528" y="85077"/>
                    <a:pt x="586628" y="126987"/>
                    <a:pt x="606630" y="190804"/>
                  </a:cubicBezTo>
                  <a:lnTo>
                    <a:pt x="411368" y="190804"/>
                  </a:lnTo>
                  <a:cubicBezTo>
                    <a:pt x="431370" y="127939"/>
                    <a:pt x="468518" y="85077"/>
                    <a:pt x="508523" y="85077"/>
                  </a:cubicBezTo>
                  <a:close/>
                  <a:moveTo>
                    <a:pt x="303735" y="422262"/>
                  </a:moveTo>
                  <a:cubicBezTo>
                    <a:pt x="303735" y="361302"/>
                    <a:pt x="313260" y="301294"/>
                    <a:pt x="330405" y="247954"/>
                  </a:cubicBezTo>
                  <a:lnTo>
                    <a:pt x="479948" y="247954"/>
                  </a:lnTo>
                  <a:lnTo>
                    <a:pt x="479948" y="775640"/>
                  </a:lnTo>
                  <a:cubicBezTo>
                    <a:pt x="381840" y="750874"/>
                    <a:pt x="303735" y="599427"/>
                    <a:pt x="303735" y="422262"/>
                  </a:cubicBezTo>
                  <a:close/>
                  <a:moveTo>
                    <a:pt x="537098" y="775640"/>
                  </a:moveTo>
                  <a:lnTo>
                    <a:pt x="537098" y="247954"/>
                  </a:lnTo>
                  <a:lnTo>
                    <a:pt x="686640" y="247954"/>
                  </a:lnTo>
                  <a:cubicBezTo>
                    <a:pt x="703785" y="301294"/>
                    <a:pt x="713310" y="361302"/>
                    <a:pt x="713310" y="422262"/>
                  </a:cubicBezTo>
                  <a:cubicBezTo>
                    <a:pt x="714263" y="599427"/>
                    <a:pt x="635205" y="750874"/>
                    <a:pt x="537098" y="77564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1002902610"/>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picture containing light, lit, dark&#10;&#10;Description automatically generated">
            <a:extLst>
              <a:ext uri="{FF2B5EF4-FFF2-40B4-BE49-F238E27FC236}">
                <a16:creationId xmlns:a16="http://schemas.microsoft.com/office/drawing/2014/main" id="{B4728DA7-2F6F-7D2C-D1DC-18FAE43E73F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40372" b="40372"/>
          <a:stretch/>
        </p:blipFill>
        <p:spPr>
          <a:xfrm>
            <a:off x="0" y="0"/>
            <a:ext cx="9144000" cy="1760752"/>
          </a:xfrm>
          <a:prstGeom prst="rect">
            <a:avLst/>
          </a:prstGeom>
        </p:spPr>
      </p:pic>
      <p:sp>
        <p:nvSpPr>
          <p:cNvPr id="27" name="Rectangle 26">
            <a:extLst>
              <a:ext uri="{FF2B5EF4-FFF2-40B4-BE49-F238E27FC236}">
                <a16:creationId xmlns:a16="http://schemas.microsoft.com/office/drawing/2014/main" id="{7F158F88-4E1A-14ED-92CD-C08B1BD3CE58}"/>
              </a:ext>
            </a:extLst>
          </p:cNvPr>
          <p:cNvSpPr>
            <a:spLocks/>
          </p:cNvSpPr>
          <p:nvPr/>
        </p:nvSpPr>
        <p:spPr>
          <a:xfrm>
            <a:off x="368131" y="2308136"/>
            <a:ext cx="1896427" cy="7117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a:solidFill>
                  <a:schemeClr val="bg1"/>
                </a:solidFill>
                <a:ea typeface="Meiryo" panose="020B0604030504040204" pitchFamily="34" charset="-128"/>
              </a:rPr>
              <a:t>グローバル化</a:t>
            </a:r>
          </a:p>
        </p:txBody>
      </p:sp>
      <p:sp>
        <p:nvSpPr>
          <p:cNvPr id="28" name="Rectangle 27">
            <a:extLst>
              <a:ext uri="{FF2B5EF4-FFF2-40B4-BE49-F238E27FC236}">
                <a16:creationId xmlns:a16="http://schemas.microsoft.com/office/drawing/2014/main" id="{875BE52F-7F9B-6BA8-4643-D79E644379C9}"/>
              </a:ext>
            </a:extLst>
          </p:cNvPr>
          <p:cNvSpPr>
            <a:spLocks/>
          </p:cNvSpPr>
          <p:nvPr/>
        </p:nvSpPr>
        <p:spPr>
          <a:xfrm>
            <a:off x="2536289" y="2308136"/>
            <a:ext cx="1900237" cy="7117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dirty="0">
                <a:solidFill>
                  <a:schemeClr val="bg1"/>
                </a:solidFill>
                <a:ea typeface="Meiryo" panose="020B0604030504040204" pitchFamily="34" charset="-128"/>
              </a:rPr>
              <a:t>環境面と</a:t>
            </a:r>
            <a:endParaRPr lang="en-US" altLang="ja-JP" sz="1200" b="1" dirty="0">
              <a:solidFill>
                <a:schemeClr val="bg1"/>
              </a:solidFill>
              <a:ea typeface="Meiryo" panose="020B0604030504040204" pitchFamily="34" charset="-128"/>
            </a:endParaRPr>
          </a:p>
          <a:p>
            <a:pPr algn="ctr" rtl="0"/>
            <a:r>
              <a:rPr lang="ja-jp" sz="1200" b="1" dirty="0">
                <a:solidFill>
                  <a:schemeClr val="bg1"/>
                </a:solidFill>
                <a:ea typeface="Meiryo" panose="020B0604030504040204" pitchFamily="34" charset="-128"/>
              </a:rPr>
              <a:t>サステナビリティの懸念 </a:t>
            </a:r>
          </a:p>
        </p:txBody>
      </p:sp>
      <p:sp>
        <p:nvSpPr>
          <p:cNvPr id="29" name="Rectangle 28">
            <a:extLst>
              <a:ext uri="{FF2B5EF4-FFF2-40B4-BE49-F238E27FC236}">
                <a16:creationId xmlns:a16="http://schemas.microsoft.com/office/drawing/2014/main" id="{C36D6CCB-E9D4-1FEF-1D06-D2BCC0E484F5}"/>
              </a:ext>
            </a:extLst>
          </p:cNvPr>
          <p:cNvSpPr>
            <a:spLocks/>
          </p:cNvSpPr>
          <p:nvPr/>
        </p:nvSpPr>
        <p:spPr>
          <a:xfrm>
            <a:off x="4708258" y="2308136"/>
            <a:ext cx="1900237" cy="7117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a:solidFill>
                  <a:schemeClr val="bg1"/>
                </a:solidFill>
                <a:ea typeface="Meiryo" panose="020B0604030504040204" pitchFamily="34" charset="-128"/>
              </a:rPr>
              <a:t>規制</a:t>
            </a:r>
            <a:br>
              <a:rPr lang="en-US" sz="1200" b="1" dirty="0">
                <a:solidFill>
                  <a:schemeClr val="bg1"/>
                </a:solidFill>
                <a:ea typeface="Meiryo" panose="020B0604030504040204" pitchFamily="34" charset="-128"/>
              </a:rPr>
            </a:br>
            <a:r>
              <a:rPr lang="ja-jp" sz="1200" b="1">
                <a:solidFill>
                  <a:schemeClr val="bg1"/>
                </a:solidFill>
                <a:ea typeface="Meiryo" panose="020B0604030504040204" pitchFamily="34" charset="-128"/>
              </a:rPr>
              <a:t>コンプライアンス</a:t>
            </a:r>
          </a:p>
        </p:txBody>
      </p:sp>
      <p:sp>
        <p:nvSpPr>
          <p:cNvPr id="30" name="Rectangle 29">
            <a:extLst>
              <a:ext uri="{FF2B5EF4-FFF2-40B4-BE49-F238E27FC236}">
                <a16:creationId xmlns:a16="http://schemas.microsoft.com/office/drawing/2014/main" id="{D02E7BEB-BFAD-A23F-2B10-EBEB4FFDA57F}"/>
              </a:ext>
            </a:extLst>
          </p:cNvPr>
          <p:cNvSpPr>
            <a:spLocks/>
          </p:cNvSpPr>
          <p:nvPr/>
        </p:nvSpPr>
        <p:spPr>
          <a:xfrm>
            <a:off x="6880225" y="2308136"/>
            <a:ext cx="1895644" cy="7117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ja-jp" sz="1200" b="1" dirty="0">
                <a:solidFill>
                  <a:schemeClr val="tx1"/>
                </a:solidFill>
                <a:ea typeface="Meiryo" panose="020B0604030504040204" pitchFamily="34" charset="-128"/>
              </a:rPr>
              <a:t>進化し続ける</a:t>
            </a:r>
            <a:endParaRPr lang="en-US" altLang="ja-JP" sz="1200" b="1" dirty="0">
              <a:solidFill>
                <a:schemeClr val="tx1"/>
              </a:solidFill>
              <a:ea typeface="Meiryo" panose="020B0604030504040204" pitchFamily="34" charset="-128"/>
            </a:endParaRPr>
          </a:p>
          <a:p>
            <a:pPr algn="ctr" rtl="0"/>
            <a:r>
              <a:rPr lang="ja-jp" sz="1200" b="1" dirty="0">
                <a:solidFill>
                  <a:schemeClr val="tx1"/>
                </a:solidFill>
                <a:ea typeface="Meiryo" panose="020B0604030504040204" pitchFamily="34" charset="-128"/>
              </a:rPr>
              <a:t>顧客ニーズへの対応</a:t>
            </a:r>
          </a:p>
        </p:txBody>
      </p:sp>
      <p:sp>
        <p:nvSpPr>
          <p:cNvPr id="35" name="Oval 34">
            <a:extLst>
              <a:ext uri="{FF2B5EF4-FFF2-40B4-BE49-F238E27FC236}">
                <a16:creationId xmlns:a16="http://schemas.microsoft.com/office/drawing/2014/main" id="{E2550D8E-C0CD-34D1-6E14-A62184583792}"/>
              </a:ext>
            </a:extLst>
          </p:cNvPr>
          <p:cNvSpPr/>
          <p:nvPr/>
        </p:nvSpPr>
        <p:spPr>
          <a:xfrm>
            <a:off x="5197548" y="1186077"/>
            <a:ext cx="917406" cy="917406"/>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42" name="Oval 41">
            <a:extLst>
              <a:ext uri="{FF2B5EF4-FFF2-40B4-BE49-F238E27FC236}">
                <a16:creationId xmlns:a16="http://schemas.microsoft.com/office/drawing/2014/main" id="{B7A9A27C-FC36-87BD-5358-C240B10AC427}"/>
              </a:ext>
            </a:extLst>
          </p:cNvPr>
          <p:cNvSpPr/>
          <p:nvPr/>
        </p:nvSpPr>
        <p:spPr>
          <a:xfrm>
            <a:off x="3032198" y="1186077"/>
            <a:ext cx="917406" cy="917406"/>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44" name="Oval 43">
            <a:extLst>
              <a:ext uri="{FF2B5EF4-FFF2-40B4-BE49-F238E27FC236}">
                <a16:creationId xmlns:a16="http://schemas.microsoft.com/office/drawing/2014/main" id="{302BD075-C4CA-0980-CE21-45DE01BD5E53}"/>
              </a:ext>
            </a:extLst>
          </p:cNvPr>
          <p:cNvSpPr/>
          <p:nvPr/>
        </p:nvSpPr>
        <p:spPr>
          <a:xfrm>
            <a:off x="7369344" y="1186077"/>
            <a:ext cx="917406" cy="917406"/>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sp>
        <p:nvSpPr>
          <p:cNvPr id="2" name="Title 1">
            <a:extLst>
              <a:ext uri="{FF2B5EF4-FFF2-40B4-BE49-F238E27FC236}">
                <a16:creationId xmlns:a16="http://schemas.microsoft.com/office/drawing/2014/main" id="{AF9DEEF1-238F-398D-4113-41CFF24CE5DF}"/>
              </a:ext>
            </a:extLst>
          </p:cNvPr>
          <p:cNvSpPr>
            <a:spLocks noGrp="1"/>
          </p:cNvSpPr>
          <p:nvPr>
            <p:ph type="title"/>
          </p:nvPr>
        </p:nvSpPr>
        <p:spPr>
          <a:xfrm>
            <a:off x="368490" y="365760"/>
            <a:ext cx="8407020" cy="398571"/>
          </a:xfrm>
        </p:spPr>
        <p:txBody>
          <a:bodyPr rtlCol="0"/>
          <a:lstStyle/>
          <a:p>
            <a:pPr rtl="0"/>
            <a:r>
              <a:rPr lang="ja-jp">
                <a:solidFill>
                  <a:schemeClr val="bg1"/>
                </a:solidFill>
                <a:ea typeface="Meiryo" panose="020B0604030504040204" pitchFamily="34" charset="-128"/>
              </a:rPr>
              <a:t>課題の克服（続き） </a:t>
            </a:r>
          </a:p>
        </p:txBody>
      </p:sp>
      <p:grpSp>
        <p:nvGrpSpPr>
          <p:cNvPr id="45" name="Group 44">
            <a:extLst>
              <a:ext uri="{FF2B5EF4-FFF2-40B4-BE49-F238E27FC236}">
                <a16:creationId xmlns:a16="http://schemas.microsoft.com/office/drawing/2014/main" id="{3B32A814-0A4B-D8ED-ED86-3DE7813A5CE8}"/>
              </a:ext>
            </a:extLst>
          </p:cNvPr>
          <p:cNvGrpSpPr/>
          <p:nvPr/>
        </p:nvGrpSpPr>
        <p:grpSpPr>
          <a:xfrm>
            <a:off x="362108" y="3217201"/>
            <a:ext cx="1900080" cy="159646"/>
            <a:chOff x="362108" y="3217201"/>
            <a:chExt cx="1900080" cy="159646"/>
          </a:xfrm>
        </p:grpSpPr>
        <p:grpSp>
          <p:nvGrpSpPr>
            <p:cNvPr id="51" name="Group 50">
              <a:extLst>
                <a:ext uri="{FF2B5EF4-FFF2-40B4-BE49-F238E27FC236}">
                  <a16:creationId xmlns:a16="http://schemas.microsoft.com/office/drawing/2014/main" id="{FE0307BA-BFE0-FBA3-5D31-4FC90D33A97C}"/>
                </a:ext>
              </a:extLst>
            </p:cNvPr>
            <p:cNvGrpSpPr>
              <a:grpSpLocks noChangeAspect="1"/>
            </p:cNvGrpSpPr>
            <p:nvPr/>
          </p:nvGrpSpPr>
          <p:grpSpPr>
            <a:xfrm rot="16200000">
              <a:off x="361952" y="3224654"/>
              <a:ext cx="152349" cy="152037"/>
              <a:chOff x="10787062" y="3548063"/>
              <a:chExt cx="27116087" cy="27060525"/>
            </a:xfrm>
            <a:solidFill>
              <a:schemeClr val="accent1"/>
            </a:solidFill>
          </p:grpSpPr>
          <p:sp>
            <p:nvSpPr>
              <p:cNvPr id="53" name="Freeform 257">
                <a:extLst>
                  <a:ext uri="{FF2B5EF4-FFF2-40B4-BE49-F238E27FC236}">
                    <a16:creationId xmlns:a16="http://schemas.microsoft.com/office/drawing/2014/main" id="{1B7910C1-1CB0-1CF7-0754-A64B9DC04592}"/>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54" name="Freeform 258">
                <a:extLst>
                  <a:ext uri="{FF2B5EF4-FFF2-40B4-BE49-F238E27FC236}">
                    <a16:creationId xmlns:a16="http://schemas.microsoft.com/office/drawing/2014/main" id="{B192112B-BDF5-EEF5-C126-EB585EC261E7}"/>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52" name="TextBox 51">
              <a:extLst>
                <a:ext uri="{FF2B5EF4-FFF2-40B4-BE49-F238E27FC236}">
                  <a16:creationId xmlns:a16="http://schemas.microsoft.com/office/drawing/2014/main" id="{582B46A8-6293-5401-96C5-402B71819D8D}"/>
                </a:ext>
              </a:extLst>
            </p:cNvPr>
            <p:cNvSpPr txBox="1"/>
            <p:nvPr/>
          </p:nvSpPr>
          <p:spPr>
            <a:xfrm>
              <a:off x="611513" y="3217201"/>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市場プレゼンス</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多様化</a:t>
              </a:r>
            </a:p>
          </p:txBody>
        </p:sp>
      </p:grpSp>
      <p:grpSp>
        <p:nvGrpSpPr>
          <p:cNvPr id="3" name="Group 2">
            <a:extLst>
              <a:ext uri="{FF2B5EF4-FFF2-40B4-BE49-F238E27FC236}">
                <a16:creationId xmlns:a16="http://schemas.microsoft.com/office/drawing/2014/main" id="{BCACC4A4-1FAA-83ED-78C3-37C79D65F7AE}"/>
              </a:ext>
            </a:extLst>
          </p:cNvPr>
          <p:cNvGrpSpPr/>
          <p:nvPr/>
        </p:nvGrpSpPr>
        <p:grpSpPr>
          <a:xfrm>
            <a:off x="362108" y="3681982"/>
            <a:ext cx="1900080" cy="159646"/>
            <a:chOff x="362108" y="3629227"/>
            <a:chExt cx="1900080" cy="159646"/>
          </a:xfrm>
        </p:grpSpPr>
        <p:grpSp>
          <p:nvGrpSpPr>
            <p:cNvPr id="56" name="Group 55">
              <a:extLst>
                <a:ext uri="{FF2B5EF4-FFF2-40B4-BE49-F238E27FC236}">
                  <a16:creationId xmlns:a16="http://schemas.microsoft.com/office/drawing/2014/main" id="{7700B3EE-1583-F507-23BB-33D1D8FC6638}"/>
                </a:ext>
              </a:extLst>
            </p:cNvPr>
            <p:cNvGrpSpPr>
              <a:grpSpLocks noChangeAspect="1"/>
            </p:cNvGrpSpPr>
            <p:nvPr/>
          </p:nvGrpSpPr>
          <p:grpSpPr>
            <a:xfrm rot="16200000">
              <a:off x="361952" y="3636680"/>
              <a:ext cx="152349" cy="152037"/>
              <a:chOff x="10787062" y="3548063"/>
              <a:chExt cx="27116087" cy="27060525"/>
            </a:xfrm>
            <a:solidFill>
              <a:schemeClr val="accent1"/>
            </a:solidFill>
          </p:grpSpPr>
          <p:sp>
            <p:nvSpPr>
              <p:cNvPr id="58" name="Freeform 257">
                <a:extLst>
                  <a:ext uri="{FF2B5EF4-FFF2-40B4-BE49-F238E27FC236}">
                    <a16:creationId xmlns:a16="http://schemas.microsoft.com/office/drawing/2014/main" id="{49BC3E25-64D5-D8F3-1F1F-489E10166D71}"/>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59" name="Freeform 258">
                <a:extLst>
                  <a:ext uri="{FF2B5EF4-FFF2-40B4-BE49-F238E27FC236}">
                    <a16:creationId xmlns:a16="http://schemas.microsoft.com/office/drawing/2014/main" id="{4DA77FCC-21B1-A35D-EE0C-7CEB7DE283B3}"/>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57" name="TextBox 56">
              <a:extLst>
                <a:ext uri="{FF2B5EF4-FFF2-40B4-BE49-F238E27FC236}">
                  <a16:creationId xmlns:a16="http://schemas.microsoft.com/office/drawing/2014/main" id="{9C9FDB8E-0B0D-6041-9991-2EA29051638B}"/>
                </a:ext>
              </a:extLst>
            </p:cNvPr>
            <p:cNvSpPr txBox="1"/>
            <p:nvPr/>
          </p:nvSpPr>
          <p:spPr>
            <a:xfrm>
              <a:off x="611513" y="3629227"/>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先端テクノロジー</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活用</a:t>
              </a:r>
            </a:p>
          </p:txBody>
        </p:sp>
      </p:grpSp>
      <p:grpSp>
        <p:nvGrpSpPr>
          <p:cNvPr id="46" name="Group 45">
            <a:extLst>
              <a:ext uri="{FF2B5EF4-FFF2-40B4-BE49-F238E27FC236}">
                <a16:creationId xmlns:a16="http://schemas.microsoft.com/office/drawing/2014/main" id="{F4ACF2AA-4741-0626-E392-0828A3AB5BF1}"/>
              </a:ext>
            </a:extLst>
          </p:cNvPr>
          <p:cNvGrpSpPr/>
          <p:nvPr/>
        </p:nvGrpSpPr>
        <p:grpSpPr>
          <a:xfrm>
            <a:off x="362108" y="4146763"/>
            <a:ext cx="1904420" cy="308931"/>
            <a:chOff x="362108" y="4041253"/>
            <a:chExt cx="1904420" cy="308931"/>
          </a:xfrm>
        </p:grpSpPr>
        <p:grpSp>
          <p:nvGrpSpPr>
            <p:cNvPr id="61" name="Group 60">
              <a:extLst>
                <a:ext uri="{FF2B5EF4-FFF2-40B4-BE49-F238E27FC236}">
                  <a16:creationId xmlns:a16="http://schemas.microsoft.com/office/drawing/2014/main" id="{8A340EEB-2992-1A8F-35CF-FD71549F6B4F}"/>
                </a:ext>
              </a:extLst>
            </p:cNvPr>
            <p:cNvGrpSpPr>
              <a:grpSpLocks noChangeAspect="1"/>
            </p:cNvGrpSpPr>
            <p:nvPr/>
          </p:nvGrpSpPr>
          <p:grpSpPr>
            <a:xfrm rot="16200000">
              <a:off x="361952" y="4041409"/>
              <a:ext cx="152349" cy="152037"/>
              <a:chOff x="10787062" y="3548063"/>
              <a:chExt cx="27116087" cy="27060525"/>
            </a:xfrm>
            <a:solidFill>
              <a:schemeClr val="accent1"/>
            </a:solidFill>
          </p:grpSpPr>
          <p:sp>
            <p:nvSpPr>
              <p:cNvPr id="63" name="Freeform 257">
                <a:extLst>
                  <a:ext uri="{FF2B5EF4-FFF2-40B4-BE49-F238E27FC236}">
                    <a16:creationId xmlns:a16="http://schemas.microsoft.com/office/drawing/2014/main" id="{89BD98C6-0E5A-6E06-79C0-0FB8123CB97D}"/>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64" name="Freeform 258">
                <a:extLst>
                  <a:ext uri="{FF2B5EF4-FFF2-40B4-BE49-F238E27FC236}">
                    <a16:creationId xmlns:a16="http://schemas.microsoft.com/office/drawing/2014/main" id="{06F8DBC9-B099-6787-FECE-163EF9EED8F9}"/>
                  </a:ext>
                </a:extLst>
              </p:cNvPr>
              <p:cNvSpPr>
                <a:spLocks/>
              </p:cNvSpPr>
              <p:nvPr/>
            </p:nvSpPr>
            <p:spPr bwMode="auto">
              <a:xfrm>
                <a:off x="18032414" y="10399714"/>
                <a:ext cx="12625390" cy="13357223"/>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62" name="TextBox 61">
              <a:extLst>
                <a:ext uri="{FF2B5EF4-FFF2-40B4-BE49-F238E27FC236}">
                  <a16:creationId xmlns:a16="http://schemas.microsoft.com/office/drawing/2014/main" id="{A2315BDD-B7EE-B43E-C5BE-6F57571D0C29}"/>
                </a:ext>
              </a:extLst>
            </p:cNvPr>
            <p:cNvSpPr txBox="1"/>
            <p:nvPr/>
          </p:nvSpPr>
          <p:spPr>
            <a:xfrm>
              <a:off x="611514" y="4041253"/>
              <a:ext cx="1655014"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グローバル</a:t>
              </a:r>
              <a:r>
                <a:rPr lang="ja-jp" altLang="en-US" sz="1100" dirty="0">
                  <a:ea typeface="Meiryo" panose="020B0604030504040204" pitchFamily="34" charset="-128"/>
                  <a:cs typeface="Arial"/>
                </a:rPr>
                <a:t> </a:t>
              </a:r>
              <a:r>
                <a:rPr lang="ja-jp" sz="1100" dirty="0">
                  <a:ea typeface="Meiryo" panose="020B0604030504040204" pitchFamily="34" charset="-128"/>
                  <a:cs typeface="Arial"/>
                </a:rPr>
                <a:t>コラボレーションを促進</a:t>
              </a:r>
            </a:p>
          </p:txBody>
        </p:sp>
      </p:grpSp>
      <p:grpSp>
        <p:nvGrpSpPr>
          <p:cNvPr id="47" name="Group 46">
            <a:extLst>
              <a:ext uri="{FF2B5EF4-FFF2-40B4-BE49-F238E27FC236}">
                <a16:creationId xmlns:a16="http://schemas.microsoft.com/office/drawing/2014/main" id="{FD55CB79-E59C-8001-B07F-D7BAD57F81AE}"/>
              </a:ext>
            </a:extLst>
          </p:cNvPr>
          <p:cNvGrpSpPr/>
          <p:nvPr/>
        </p:nvGrpSpPr>
        <p:grpSpPr>
          <a:xfrm>
            <a:off x="2540940" y="3217201"/>
            <a:ext cx="1999576" cy="159646"/>
            <a:chOff x="2540940" y="3217201"/>
            <a:chExt cx="1999576" cy="159646"/>
          </a:xfrm>
        </p:grpSpPr>
        <p:grpSp>
          <p:nvGrpSpPr>
            <p:cNvPr id="66" name="Group 65">
              <a:extLst>
                <a:ext uri="{FF2B5EF4-FFF2-40B4-BE49-F238E27FC236}">
                  <a16:creationId xmlns:a16="http://schemas.microsoft.com/office/drawing/2014/main" id="{66813B4F-6DAB-63D8-4398-89C00379F88A}"/>
                </a:ext>
              </a:extLst>
            </p:cNvPr>
            <p:cNvGrpSpPr>
              <a:grpSpLocks noChangeAspect="1"/>
            </p:cNvGrpSpPr>
            <p:nvPr/>
          </p:nvGrpSpPr>
          <p:grpSpPr>
            <a:xfrm rot="16200000">
              <a:off x="2540784" y="3224654"/>
              <a:ext cx="152349" cy="152037"/>
              <a:chOff x="10787062" y="3548063"/>
              <a:chExt cx="27116087" cy="27060525"/>
            </a:xfrm>
            <a:solidFill>
              <a:schemeClr val="accent2"/>
            </a:solidFill>
          </p:grpSpPr>
          <p:sp>
            <p:nvSpPr>
              <p:cNvPr id="68" name="Freeform 257">
                <a:extLst>
                  <a:ext uri="{FF2B5EF4-FFF2-40B4-BE49-F238E27FC236}">
                    <a16:creationId xmlns:a16="http://schemas.microsoft.com/office/drawing/2014/main" id="{1CFC51E4-3B0E-C5C1-ACAF-FF88BB194D95}"/>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69" name="Freeform 258">
                <a:extLst>
                  <a:ext uri="{FF2B5EF4-FFF2-40B4-BE49-F238E27FC236}">
                    <a16:creationId xmlns:a16="http://schemas.microsoft.com/office/drawing/2014/main" id="{E4D1EE0A-4A40-D5D3-9E9A-CE6D82153E9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67" name="TextBox 66">
              <a:extLst>
                <a:ext uri="{FF2B5EF4-FFF2-40B4-BE49-F238E27FC236}">
                  <a16:creationId xmlns:a16="http://schemas.microsoft.com/office/drawing/2014/main" id="{C6F488CD-1B86-4E72-FEC9-6632DA644686}"/>
                </a:ext>
              </a:extLst>
            </p:cNvPr>
            <p:cNvSpPr txBox="1"/>
            <p:nvPr/>
          </p:nvSpPr>
          <p:spPr>
            <a:xfrm>
              <a:off x="2790345" y="3217201"/>
              <a:ext cx="1750171"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環境に優しいデジタル戦略</a:t>
              </a:r>
              <a:endParaRPr lang="ja-jp" sz="1100" dirty="0">
                <a:ea typeface="Meiryo" panose="020B0604030504040204" pitchFamily="34" charset="-128"/>
                <a:cs typeface="Arial"/>
              </a:endParaRPr>
            </a:p>
          </p:txBody>
        </p:sp>
      </p:grpSp>
      <p:grpSp>
        <p:nvGrpSpPr>
          <p:cNvPr id="48" name="Group 47">
            <a:extLst>
              <a:ext uri="{FF2B5EF4-FFF2-40B4-BE49-F238E27FC236}">
                <a16:creationId xmlns:a16="http://schemas.microsoft.com/office/drawing/2014/main" id="{47544BC8-C049-91AC-00C7-C03A7778D174}"/>
              </a:ext>
            </a:extLst>
          </p:cNvPr>
          <p:cNvGrpSpPr/>
          <p:nvPr/>
        </p:nvGrpSpPr>
        <p:grpSpPr>
          <a:xfrm>
            <a:off x="2540940" y="3681982"/>
            <a:ext cx="1900080" cy="308931"/>
            <a:chOff x="2540940" y="3691620"/>
            <a:chExt cx="1900080" cy="308931"/>
          </a:xfrm>
        </p:grpSpPr>
        <p:grpSp>
          <p:nvGrpSpPr>
            <p:cNvPr id="71" name="Group 70">
              <a:extLst>
                <a:ext uri="{FF2B5EF4-FFF2-40B4-BE49-F238E27FC236}">
                  <a16:creationId xmlns:a16="http://schemas.microsoft.com/office/drawing/2014/main" id="{7733FCEC-6FD3-F0D8-8631-19563EE1E778}"/>
                </a:ext>
              </a:extLst>
            </p:cNvPr>
            <p:cNvGrpSpPr>
              <a:grpSpLocks noChangeAspect="1"/>
            </p:cNvGrpSpPr>
            <p:nvPr/>
          </p:nvGrpSpPr>
          <p:grpSpPr>
            <a:xfrm rot="16200000">
              <a:off x="2540784" y="3699073"/>
              <a:ext cx="152349" cy="152037"/>
              <a:chOff x="10787062" y="3548063"/>
              <a:chExt cx="27116087" cy="27060525"/>
            </a:xfrm>
            <a:solidFill>
              <a:schemeClr val="accent2"/>
            </a:solidFill>
          </p:grpSpPr>
          <p:sp>
            <p:nvSpPr>
              <p:cNvPr id="73" name="Freeform 257">
                <a:extLst>
                  <a:ext uri="{FF2B5EF4-FFF2-40B4-BE49-F238E27FC236}">
                    <a16:creationId xmlns:a16="http://schemas.microsoft.com/office/drawing/2014/main" id="{5AB81221-F366-5645-9D1B-87218A4DBE2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74" name="Freeform 258">
                <a:extLst>
                  <a:ext uri="{FF2B5EF4-FFF2-40B4-BE49-F238E27FC236}">
                    <a16:creationId xmlns:a16="http://schemas.microsoft.com/office/drawing/2014/main" id="{2F252A99-6EA8-DDEE-8014-8DF7758F0E8B}"/>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72" name="TextBox 71">
              <a:extLst>
                <a:ext uri="{FF2B5EF4-FFF2-40B4-BE49-F238E27FC236}">
                  <a16:creationId xmlns:a16="http://schemas.microsoft.com/office/drawing/2014/main" id="{FEF6820E-576D-CB77-B392-06F17742C942}"/>
                </a:ext>
              </a:extLst>
            </p:cNvPr>
            <p:cNvSpPr txBox="1"/>
            <p:nvPr/>
          </p:nvSpPr>
          <p:spPr>
            <a:xfrm>
              <a:off x="2790345" y="3691620"/>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責任あるリソース管理と廃棄物削減</a:t>
              </a:r>
              <a:endParaRPr lang="ja-jp" sz="1100" dirty="0">
                <a:ea typeface="Meiryo" panose="020B0604030504040204" pitchFamily="34" charset="-128"/>
                <a:cs typeface="Arial"/>
              </a:endParaRPr>
            </a:p>
          </p:txBody>
        </p:sp>
      </p:grpSp>
      <p:grpSp>
        <p:nvGrpSpPr>
          <p:cNvPr id="49" name="Group 48">
            <a:extLst>
              <a:ext uri="{FF2B5EF4-FFF2-40B4-BE49-F238E27FC236}">
                <a16:creationId xmlns:a16="http://schemas.microsoft.com/office/drawing/2014/main" id="{E6CAAD7C-B892-779F-17D0-25CFC1F146DD}"/>
              </a:ext>
            </a:extLst>
          </p:cNvPr>
          <p:cNvGrpSpPr/>
          <p:nvPr/>
        </p:nvGrpSpPr>
        <p:grpSpPr>
          <a:xfrm>
            <a:off x="2540940" y="4146763"/>
            <a:ext cx="1934082" cy="308931"/>
            <a:chOff x="2540940" y="4254298"/>
            <a:chExt cx="1934082" cy="308931"/>
          </a:xfrm>
        </p:grpSpPr>
        <p:grpSp>
          <p:nvGrpSpPr>
            <p:cNvPr id="76" name="Group 75">
              <a:extLst>
                <a:ext uri="{FF2B5EF4-FFF2-40B4-BE49-F238E27FC236}">
                  <a16:creationId xmlns:a16="http://schemas.microsoft.com/office/drawing/2014/main" id="{54E9987E-C342-A8CB-B26C-30F2393DD58C}"/>
                </a:ext>
              </a:extLst>
            </p:cNvPr>
            <p:cNvGrpSpPr>
              <a:grpSpLocks noChangeAspect="1"/>
            </p:cNvGrpSpPr>
            <p:nvPr/>
          </p:nvGrpSpPr>
          <p:grpSpPr>
            <a:xfrm rot="16200000">
              <a:off x="2540784" y="4261750"/>
              <a:ext cx="152349" cy="152037"/>
              <a:chOff x="10787062" y="3548063"/>
              <a:chExt cx="27116087" cy="27060525"/>
            </a:xfrm>
            <a:solidFill>
              <a:schemeClr val="accent2"/>
            </a:solidFill>
          </p:grpSpPr>
          <p:sp>
            <p:nvSpPr>
              <p:cNvPr id="78" name="Freeform 257">
                <a:extLst>
                  <a:ext uri="{FF2B5EF4-FFF2-40B4-BE49-F238E27FC236}">
                    <a16:creationId xmlns:a16="http://schemas.microsoft.com/office/drawing/2014/main" id="{8AFBA905-BBD6-5A9F-EEAF-D63083F1551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79" name="Freeform 258">
                <a:extLst>
                  <a:ext uri="{FF2B5EF4-FFF2-40B4-BE49-F238E27FC236}">
                    <a16:creationId xmlns:a16="http://schemas.microsoft.com/office/drawing/2014/main" id="{FF8C3FA0-7F34-6CBE-1CC0-A810ADEDA188}"/>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77" name="TextBox 76">
              <a:extLst>
                <a:ext uri="{FF2B5EF4-FFF2-40B4-BE49-F238E27FC236}">
                  <a16:creationId xmlns:a16="http://schemas.microsoft.com/office/drawing/2014/main" id="{0F2FCF35-D3C6-5487-4C85-86D2D24C3B4A}"/>
                </a:ext>
              </a:extLst>
            </p:cNvPr>
            <p:cNvSpPr txBox="1"/>
            <p:nvPr/>
          </p:nvSpPr>
          <p:spPr>
            <a:xfrm>
              <a:off x="2790345" y="4254298"/>
              <a:ext cx="1684677"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再生可能エネルギー源</a:t>
              </a:r>
              <a:r>
                <a:rPr lang="ja-JP" altLang="en-US" sz="1100" dirty="0">
                  <a:ea typeface="Meiryo" panose="020B0604030504040204" pitchFamily="34" charset="-128"/>
                  <a:cs typeface="Arial"/>
                </a:rPr>
                <a:t>への</a:t>
              </a:r>
              <a:r>
                <a:rPr lang="ja-jp" sz="1100" dirty="0">
                  <a:ea typeface="Meiryo" panose="020B0604030504040204" pitchFamily="34" charset="-128"/>
                  <a:cs typeface="Arial"/>
                </a:rPr>
                <a:t>投資</a:t>
              </a:r>
            </a:p>
          </p:txBody>
        </p:sp>
      </p:grpSp>
      <p:grpSp>
        <p:nvGrpSpPr>
          <p:cNvPr id="70" name="Group 69">
            <a:extLst>
              <a:ext uri="{FF2B5EF4-FFF2-40B4-BE49-F238E27FC236}">
                <a16:creationId xmlns:a16="http://schemas.microsoft.com/office/drawing/2014/main" id="{4D200BC3-CFA5-01F5-8892-CF8ACA5008E7}"/>
              </a:ext>
            </a:extLst>
          </p:cNvPr>
          <p:cNvGrpSpPr/>
          <p:nvPr/>
        </p:nvGrpSpPr>
        <p:grpSpPr>
          <a:xfrm>
            <a:off x="4706290" y="3224498"/>
            <a:ext cx="1900080" cy="181158"/>
            <a:chOff x="4706290" y="3224498"/>
            <a:chExt cx="1900080" cy="181158"/>
          </a:xfrm>
        </p:grpSpPr>
        <p:grpSp>
          <p:nvGrpSpPr>
            <p:cNvPr id="84" name="Group 83">
              <a:extLst>
                <a:ext uri="{FF2B5EF4-FFF2-40B4-BE49-F238E27FC236}">
                  <a16:creationId xmlns:a16="http://schemas.microsoft.com/office/drawing/2014/main" id="{4795839C-FDC2-5AC1-37AA-51D17181902F}"/>
                </a:ext>
              </a:extLst>
            </p:cNvPr>
            <p:cNvGrpSpPr>
              <a:grpSpLocks noChangeAspect="1"/>
            </p:cNvGrpSpPr>
            <p:nvPr/>
          </p:nvGrpSpPr>
          <p:grpSpPr>
            <a:xfrm rot="16200000">
              <a:off x="4706134" y="3224654"/>
              <a:ext cx="152349" cy="152037"/>
              <a:chOff x="10787062" y="3548063"/>
              <a:chExt cx="27116087" cy="27060525"/>
            </a:xfrm>
            <a:solidFill>
              <a:schemeClr val="accent3"/>
            </a:solidFill>
          </p:grpSpPr>
          <p:sp>
            <p:nvSpPr>
              <p:cNvPr id="86" name="Freeform 257">
                <a:extLst>
                  <a:ext uri="{FF2B5EF4-FFF2-40B4-BE49-F238E27FC236}">
                    <a16:creationId xmlns:a16="http://schemas.microsoft.com/office/drawing/2014/main" id="{40926443-5418-3C7F-0262-5B884934DBDE}"/>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87" name="Freeform 258">
                <a:extLst>
                  <a:ext uri="{FF2B5EF4-FFF2-40B4-BE49-F238E27FC236}">
                    <a16:creationId xmlns:a16="http://schemas.microsoft.com/office/drawing/2014/main" id="{C8CE74C0-3A4B-9FD1-C057-8905C9AB56E4}"/>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85" name="TextBox 84">
              <a:extLst>
                <a:ext uri="{FF2B5EF4-FFF2-40B4-BE49-F238E27FC236}">
                  <a16:creationId xmlns:a16="http://schemas.microsoft.com/office/drawing/2014/main" id="{44CC916A-F5B3-9C03-8E72-B6622CE5766A}"/>
                </a:ext>
              </a:extLst>
            </p:cNvPr>
            <p:cNvSpPr txBox="1"/>
            <p:nvPr/>
          </p:nvSpPr>
          <p:spPr>
            <a:xfrm>
              <a:off x="4955695" y="3249075"/>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統合ソフトウェア</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導入</a:t>
              </a:r>
            </a:p>
          </p:txBody>
        </p:sp>
      </p:grpSp>
      <p:grpSp>
        <p:nvGrpSpPr>
          <p:cNvPr id="50" name="Group 49">
            <a:extLst>
              <a:ext uri="{FF2B5EF4-FFF2-40B4-BE49-F238E27FC236}">
                <a16:creationId xmlns:a16="http://schemas.microsoft.com/office/drawing/2014/main" id="{65316976-F895-A627-FD7E-3D717DA03305}"/>
              </a:ext>
            </a:extLst>
          </p:cNvPr>
          <p:cNvGrpSpPr/>
          <p:nvPr/>
        </p:nvGrpSpPr>
        <p:grpSpPr>
          <a:xfrm>
            <a:off x="4706290" y="3681982"/>
            <a:ext cx="1900080" cy="308931"/>
            <a:chOff x="4706290" y="3735750"/>
            <a:chExt cx="1900080" cy="308931"/>
          </a:xfrm>
        </p:grpSpPr>
        <p:grpSp>
          <p:nvGrpSpPr>
            <p:cNvPr id="89" name="Group 88">
              <a:extLst>
                <a:ext uri="{FF2B5EF4-FFF2-40B4-BE49-F238E27FC236}">
                  <a16:creationId xmlns:a16="http://schemas.microsoft.com/office/drawing/2014/main" id="{F5C5D2AD-FE43-03B4-EFA3-B893B983126B}"/>
                </a:ext>
              </a:extLst>
            </p:cNvPr>
            <p:cNvGrpSpPr>
              <a:grpSpLocks noChangeAspect="1"/>
            </p:cNvGrpSpPr>
            <p:nvPr/>
          </p:nvGrpSpPr>
          <p:grpSpPr>
            <a:xfrm rot="16200000">
              <a:off x="4706134" y="3743203"/>
              <a:ext cx="152349" cy="152037"/>
              <a:chOff x="10787062" y="3548063"/>
              <a:chExt cx="27116087" cy="27060525"/>
            </a:xfrm>
            <a:solidFill>
              <a:schemeClr val="accent3"/>
            </a:solidFill>
          </p:grpSpPr>
          <p:sp>
            <p:nvSpPr>
              <p:cNvPr id="91" name="Freeform 257">
                <a:extLst>
                  <a:ext uri="{FF2B5EF4-FFF2-40B4-BE49-F238E27FC236}">
                    <a16:creationId xmlns:a16="http://schemas.microsoft.com/office/drawing/2014/main" id="{90DF3C57-B369-FDF8-7D46-66BE7AB65B2A}"/>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92" name="Freeform 258">
                <a:extLst>
                  <a:ext uri="{FF2B5EF4-FFF2-40B4-BE49-F238E27FC236}">
                    <a16:creationId xmlns:a16="http://schemas.microsoft.com/office/drawing/2014/main" id="{87715EF7-77BA-39CA-AB5F-8F5099501806}"/>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90" name="TextBox 89">
              <a:extLst>
                <a:ext uri="{FF2B5EF4-FFF2-40B4-BE49-F238E27FC236}">
                  <a16:creationId xmlns:a16="http://schemas.microsoft.com/office/drawing/2014/main" id="{EBA4BD1F-C224-76AF-E88C-220744B5AB68}"/>
                </a:ext>
              </a:extLst>
            </p:cNvPr>
            <p:cNvSpPr txBox="1"/>
            <p:nvPr/>
          </p:nvSpPr>
          <p:spPr>
            <a:xfrm>
              <a:off x="4955695" y="3735750"/>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従業員トレーニング</a:t>
              </a:r>
              <a:r>
                <a:rPr lang="ja-JP" altLang="en-US" sz="1100" dirty="0">
                  <a:ea typeface="Meiryo" panose="020B0604030504040204" pitchFamily="34" charset="-128"/>
                  <a:cs typeface="Arial"/>
                </a:rPr>
                <a:t>の　</a:t>
              </a:r>
              <a:r>
                <a:rPr lang="ja-jp" sz="1100" dirty="0">
                  <a:ea typeface="Meiryo" panose="020B0604030504040204" pitchFamily="34" charset="-128"/>
                  <a:cs typeface="Arial"/>
                </a:rPr>
                <a:t>定期実施 </a:t>
              </a:r>
            </a:p>
          </p:txBody>
        </p:sp>
      </p:grpSp>
      <p:grpSp>
        <p:nvGrpSpPr>
          <p:cNvPr id="55" name="Group 54">
            <a:extLst>
              <a:ext uri="{FF2B5EF4-FFF2-40B4-BE49-F238E27FC236}">
                <a16:creationId xmlns:a16="http://schemas.microsoft.com/office/drawing/2014/main" id="{769BD679-799D-8A06-10E2-5FFCAB0A144B}"/>
              </a:ext>
            </a:extLst>
          </p:cNvPr>
          <p:cNvGrpSpPr/>
          <p:nvPr/>
        </p:nvGrpSpPr>
        <p:grpSpPr>
          <a:xfrm>
            <a:off x="4706290" y="4146763"/>
            <a:ext cx="1900080" cy="308931"/>
            <a:chOff x="4706290" y="4254298"/>
            <a:chExt cx="1900080" cy="308931"/>
          </a:xfrm>
        </p:grpSpPr>
        <p:grpSp>
          <p:nvGrpSpPr>
            <p:cNvPr id="94" name="Group 93">
              <a:extLst>
                <a:ext uri="{FF2B5EF4-FFF2-40B4-BE49-F238E27FC236}">
                  <a16:creationId xmlns:a16="http://schemas.microsoft.com/office/drawing/2014/main" id="{97305A88-5F22-6E0B-403E-43CAE7C347B9}"/>
                </a:ext>
              </a:extLst>
            </p:cNvPr>
            <p:cNvGrpSpPr>
              <a:grpSpLocks noChangeAspect="1"/>
            </p:cNvGrpSpPr>
            <p:nvPr/>
          </p:nvGrpSpPr>
          <p:grpSpPr>
            <a:xfrm rot="16200000">
              <a:off x="4706134" y="4261751"/>
              <a:ext cx="152349" cy="152037"/>
              <a:chOff x="10787062" y="3548063"/>
              <a:chExt cx="27116087" cy="27060525"/>
            </a:xfrm>
            <a:solidFill>
              <a:schemeClr val="accent3"/>
            </a:solidFill>
          </p:grpSpPr>
          <p:sp>
            <p:nvSpPr>
              <p:cNvPr id="96" name="Freeform 257">
                <a:extLst>
                  <a:ext uri="{FF2B5EF4-FFF2-40B4-BE49-F238E27FC236}">
                    <a16:creationId xmlns:a16="http://schemas.microsoft.com/office/drawing/2014/main" id="{DC7D2A48-B137-3DF6-1E2E-1BEE2DD74A7F}"/>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97" name="Freeform 258">
                <a:extLst>
                  <a:ext uri="{FF2B5EF4-FFF2-40B4-BE49-F238E27FC236}">
                    <a16:creationId xmlns:a16="http://schemas.microsoft.com/office/drawing/2014/main" id="{82BA2E2D-070E-58E7-474F-9C7EEE1BE2EA}"/>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95" name="TextBox 94">
              <a:extLst>
                <a:ext uri="{FF2B5EF4-FFF2-40B4-BE49-F238E27FC236}">
                  <a16:creationId xmlns:a16="http://schemas.microsoft.com/office/drawing/2014/main" id="{6D11D755-B16D-31FF-8BA4-701EE093C2E5}"/>
                </a:ext>
              </a:extLst>
            </p:cNvPr>
            <p:cNvSpPr txBox="1"/>
            <p:nvPr/>
          </p:nvSpPr>
          <p:spPr>
            <a:xfrm>
              <a:off x="4955695" y="4254298"/>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a:ea typeface="Meiryo" panose="020B0604030504040204" pitchFamily="34" charset="-128"/>
                  <a:cs typeface="Arial"/>
                </a:rPr>
                <a:t>継続的な監視システムを導入</a:t>
              </a:r>
            </a:p>
          </p:txBody>
        </p:sp>
      </p:grpSp>
      <p:grpSp>
        <p:nvGrpSpPr>
          <p:cNvPr id="75" name="Group 74">
            <a:extLst>
              <a:ext uri="{FF2B5EF4-FFF2-40B4-BE49-F238E27FC236}">
                <a16:creationId xmlns:a16="http://schemas.microsoft.com/office/drawing/2014/main" id="{4230938E-5DF9-E1C2-CDDA-FA90BCEAE173}"/>
              </a:ext>
            </a:extLst>
          </p:cNvPr>
          <p:cNvGrpSpPr/>
          <p:nvPr/>
        </p:nvGrpSpPr>
        <p:grpSpPr>
          <a:xfrm>
            <a:off x="6880225" y="3217201"/>
            <a:ext cx="1900080" cy="308931"/>
            <a:chOff x="6880225" y="3217201"/>
            <a:chExt cx="1900080" cy="308931"/>
          </a:xfrm>
        </p:grpSpPr>
        <p:grpSp>
          <p:nvGrpSpPr>
            <p:cNvPr id="102" name="Group 101">
              <a:extLst>
                <a:ext uri="{FF2B5EF4-FFF2-40B4-BE49-F238E27FC236}">
                  <a16:creationId xmlns:a16="http://schemas.microsoft.com/office/drawing/2014/main" id="{52F7ED4B-6342-AE4A-C297-C5B2CBE8B18F}"/>
                </a:ext>
              </a:extLst>
            </p:cNvPr>
            <p:cNvGrpSpPr>
              <a:grpSpLocks noChangeAspect="1"/>
            </p:cNvGrpSpPr>
            <p:nvPr/>
          </p:nvGrpSpPr>
          <p:grpSpPr>
            <a:xfrm rot="16200000">
              <a:off x="6880069" y="3224654"/>
              <a:ext cx="152349" cy="152037"/>
              <a:chOff x="10787062" y="3548063"/>
              <a:chExt cx="27116087" cy="27060525"/>
            </a:xfrm>
            <a:solidFill>
              <a:schemeClr val="accent4"/>
            </a:solidFill>
          </p:grpSpPr>
          <p:sp>
            <p:nvSpPr>
              <p:cNvPr id="104" name="Freeform 257">
                <a:extLst>
                  <a:ext uri="{FF2B5EF4-FFF2-40B4-BE49-F238E27FC236}">
                    <a16:creationId xmlns:a16="http://schemas.microsoft.com/office/drawing/2014/main" id="{3E49CF7E-11ED-0B05-DD6B-38B014ACD770}"/>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05" name="Freeform 258">
                <a:extLst>
                  <a:ext uri="{FF2B5EF4-FFF2-40B4-BE49-F238E27FC236}">
                    <a16:creationId xmlns:a16="http://schemas.microsoft.com/office/drawing/2014/main" id="{D3B3AA49-8F2D-4BEB-5C30-73D53AFB3857}"/>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103" name="TextBox 102">
              <a:extLst>
                <a:ext uri="{FF2B5EF4-FFF2-40B4-BE49-F238E27FC236}">
                  <a16:creationId xmlns:a16="http://schemas.microsoft.com/office/drawing/2014/main" id="{F4B75071-EF3D-C777-0A7A-13176F8F8E24}"/>
                </a:ext>
              </a:extLst>
            </p:cNvPr>
            <p:cNvSpPr txBox="1"/>
            <p:nvPr/>
          </p:nvSpPr>
          <p:spPr>
            <a:xfrm>
              <a:off x="7129630" y="3217201"/>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堅牢なフィードバック </a:t>
              </a:r>
              <a:r>
                <a:rPr lang="ja-JP" altLang="en-US" sz="1100" dirty="0">
                  <a:ea typeface="Meiryo" panose="020B0604030504040204" pitchFamily="34" charset="-128"/>
                  <a:cs typeface="Arial"/>
                </a:rPr>
                <a:t>　</a:t>
              </a:r>
              <a:r>
                <a:rPr lang="ja-jp" sz="1100" dirty="0">
                  <a:ea typeface="Meiryo" panose="020B0604030504040204" pitchFamily="34" charset="-128"/>
                  <a:cs typeface="Arial"/>
                </a:rPr>
                <a:t>システム</a:t>
              </a:r>
              <a:r>
                <a:rPr lang="ja-JP" altLang="en-US" sz="1100" dirty="0">
                  <a:ea typeface="Meiryo" panose="020B0604030504040204" pitchFamily="34" charset="-128"/>
                  <a:cs typeface="Arial"/>
                </a:rPr>
                <a:t>の</a:t>
              </a:r>
              <a:r>
                <a:rPr lang="ja-jp" sz="1100" dirty="0">
                  <a:ea typeface="Meiryo" panose="020B0604030504040204" pitchFamily="34" charset="-128"/>
                  <a:cs typeface="Arial"/>
                </a:rPr>
                <a:t>確立</a:t>
              </a:r>
            </a:p>
          </p:txBody>
        </p:sp>
      </p:grpSp>
      <p:grpSp>
        <p:nvGrpSpPr>
          <p:cNvPr id="65" name="Group 64">
            <a:extLst>
              <a:ext uri="{FF2B5EF4-FFF2-40B4-BE49-F238E27FC236}">
                <a16:creationId xmlns:a16="http://schemas.microsoft.com/office/drawing/2014/main" id="{C24A420F-22A3-43B9-CE51-C7CED218535D}"/>
              </a:ext>
            </a:extLst>
          </p:cNvPr>
          <p:cNvGrpSpPr/>
          <p:nvPr/>
        </p:nvGrpSpPr>
        <p:grpSpPr>
          <a:xfrm>
            <a:off x="6880225" y="3681982"/>
            <a:ext cx="1900080" cy="159646"/>
            <a:chOff x="6880225" y="3735750"/>
            <a:chExt cx="1900080" cy="159646"/>
          </a:xfrm>
        </p:grpSpPr>
        <p:grpSp>
          <p:nvGrpSpPr>
            <p:cNvPr id="107" name="Group 106">
              <a:extLst>
                <a:ext uri="{FF2B5EF4-FFF2-40B4-BE49-F238E27FC236}">
                  <a16:creationId xmlns:a16="http://schemas.microsoft.com/office/drawing/2014/main" id="{CB2DA75C-E6CD-B3EC-AA47-F03D975D591E}"/>
                </a:ext>
              </a:extLst>
            </p:cNvPr>
            <p:cNvGrpSpPr>
              <a:grpSpLocks noChangeAspect="1"/>
            </p:cNvGrpSpPr>
            <p:nvPr/>
          </p:nvGrpSpPr>
          <p:grpSpPr>
            <a:xfrm rot="16200000">
              <a:off x="6880069" y="3743203"/>
              <a:ext cx="152349" cy="152037"/>
              <a:chOff x="10787062" y="3548063"/>
              <a:chExt cx="27116087" cy="27060525"/>
            </a:xfrm>
            <a:solidFill>
              <a:schemeClr val="accent4"/>
            </a:solidFill>
          </p:grpSpPr>
          <p:sp>
            <p:nvSpPr>
              <p:cNvPr id="109" name="Freeform 257">
                <a:extLst>
                  <a:ext uri="{FF2B5EF4-FFF2-40B4-BE49-F238E27FC236}">
                    <a16:creationId xmlns:a16="http://schemas.microsoft.com/office/drawing/2014/main" id="{8349E296-6FC5-5908-A641-4305C6E069B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10" name="Freeform 258">
                <a:extLst>
                  <a:ext uri="{FF2B5EF4-FFF2-40B4-BE49-F238E27FC236}">
                    <a16:creationId xmlns:a16="http://schemas.microsoft.com/office/drawing/2014/main" id="{DCE128ED-FBA4-7142-EE57-FE389DC0EA50}"/>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108" name="TextBox 107">
              <a:extLst>
                <a:ext uri="{FF2B5EF4-FFF2-40B4-BE49-F238E27FC236}">
                  <a16:creationId xmlns:a16="http://schemas.microsoft.com/office/drawing/2014/main" id="{B14BC6A6-1884-C14C-4227-70E41FE8A6B7}"/>
                </a:ext>
              </a:extLst>
            </p:cNvPr>
            <p:cNvSpPr txBox="1"/>
            <p:nvPr/>
          </p:nvSpPr>
          <p:spPr>
            <a:xfrm>
              <a:off x="7129630" y="3735750"/>
              <a:ext cx="1650675" cy="15658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altLang="en-US" sz="1100" dirty="0">
                  <a:ea typeface="Meiryo" panose="020B0604030504040204" pitchFamily="34" charset="-128"/>
                  <a:cs typeface="Arial"/>
                </a:rPr>
                <a:t>アジャイル型開発の導入</a:t>
              </a:r>
              <a:endParaRPr lang="ja-jp" sz="1100" dirty="0">
                <a:ea typeface="Meiryo" panose="020B0604030504040204" pitchFamily="34" charset="-128"/>
                <a:cs typeface="Arial"/>
              </a:endParaRPr>
            </a:p>
          </p:txBody>
        </p:sp>
      </p:grpSp>
      <p:grpSp>
        <p:nvGrpSpPr>
          <p:cNvPr id="60" name="Group 59">
            <a:extLst>
              <a:ext uri="{FF2B5EF4-FFF2-40B4-BE49-F238E27FC236}">
                <a16:creationId xmlns:a16="http://schemas.microsoft.com/office/drawing/2014/main" id="{6BCA2E2B-4FF2-42F3-4AAC-CD887D87F833}"/>
              </a:ext>
            </a:extLst>
          </p:cNvPr>
          <p:cNvGrpSpPr/>
          <p:nvPr/>
        </p:nvGrpSpPr>
        <p:grpSpPr>
          <a:xfrm>
            <a:off x="6880224" y="4146763"/>
            <a:ext cx="2036101" cy="308931"/>
            <a:chOff x="6880225" y="4254298"/>
            <a:chExt cx="1900080" cy="308931"/>
          </a:xfrm>
        </p:grpSpPr>
        <p:grpSp>
          <p:nvGrpSpPr>
            <p:cNvPr id="112" name="Group 111">
              <a:extLst>
                <a:ext uri="{FF2B5EF4-FFF2-40B4-BE49-F238E27FC236}">
                  <a16:creationId xmlns:a16="http://schemas.microsoft.com/office/drawing/2014/main" id="{60D1E0EC-DAD1-35AB-32F4-43AA630CE4A4}"/>
                </a:ext>
              </a:extLst>
            </p:cNvPr>
            <p:cNvGrpSpPr>
              <a:grpSpLocks noChangeAspect="1"/>
            </p:cNvGrpSpPr>
            <p:nvPr/>
          </p:nvGrpSpPr>
          <p:grpSpPr>
            <a:xfrm rot="16200000">
              <a:off x="6880069" y="4261751"/>
              <a:ext cx="152349" cy="152037"/>
              <a:chOff x="10787062" y="3548063"/>
              <a:chExt cx="27116087" cy="27060525"/>
            </a:xfrm>
            <a:solidFill>
              <a:schemeClr val="accent4"/>
            </a:solidFill>
          </p:grpSpPr>
          <p:sp>
            <p:nvSpPr>
              <p:cNvPr id="114" name="Freeform 257">
                <a:extLst>
                  <a:ext uri="{FF2B5EF4-FFF2-40B4-BE49-F238E27FC236}">
                    <a16:creationId xmlns:a16="http://schemas.microsoft.com/office/drawing/2014/main" id="{6D898D19-C8C6-9929-7AD5-5F2E0F7B4623}"/>
                  </a:ext>
                </a:extLst>
              </p:cNvPr>
              <p:cNvSpPr>
                <a:spLocks noEditPoints="1"/>
              </p:cNvSpPr>
              <p:nvPr/>
            </p:nvSpPr>
            <p:spPr bwMode="auto">
              <a:xfrm>
                <a:off x="10787062" y="3548063"/>
                <a:ext cx="27116087" cy="27060525"/>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sp>
            <p:nvSpPr>
              <p:cNvPr id="115" name="Freeform 258">
                <a:extLst>
                  <a:ext uri="{FF2B5EF4-FFF2-40B4-BE49-F238E27FC236}">
                    <a16:creationId xmlns:a16="http://schemas.microsoft.com/office/drawing/2014/main" id="{6F272431-D4FF-4971-6E0E-2DCB82DA5A2C}"/>
                  </a:ext>
                </a:extLst>
              </p:cNvPr>
              <p:cNvSpPr>
                <a:spLocks/>
              </p:cNvSpPr>
              <p:nvPr/>
            </p:nvSpPr>
            <p:spPr bwMode="auto">
              <a:xfrm>
                <a:off x="18032372" y="10399608"/>
                <a:ext cx="12625320" cy="13357287"/>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sz="1600">
                  <a:solidFill>
                    <a:schemeClr val="tx1"/>
                  </a:solidFill>
                  <a:ea typeface="Meiryo" panose="020B0604030504040204" pitchFamily="34" charset="-128"/>
                </a:endParaRPr>
              </a:p>
            </p:txBody>
          </p:sp>
        </p:grpSp>
        <p:sp>
          <p:nvSpPr>
            <p:cNvPr id="113" name="TextBox 112">
              <a:extLst>
                <a:ext uri="{FF2B5EF4-FFF2-40B4-BE49-F238E27FC236}">
                  <a16:creationId xmlns:a16="http://schemas.microsoft.com/office/drawing/2014/main" id="{64CE29C6-6474-9CB5-C3DB-FA87CAC6AB31}"/>
                </a:ext>
              </a:extLst>
            </p:cNvPr>
            <p:cNvSpPr txBox="1"/>
            <p:nvPr/>
          </p:nvSpPr>
          <p:spPr>
            <a:xfrm>
              <a:off x="7129630" y="4254298"/>
              <a:ext cx="1650675" cy="308931"/>
            </a:xfrm>
            <a:prstGeom prst="rect">
              <a:avLst/>
            </a:prstGeom>
            <a:noFill/>
          </p:spPr>
          <p:txBody>
            <a:bodyPr wrap="square" lIns="0" tIns="0" rIns="0" bIns="0" rtlCol="0" anchor="t">
              <a:spAutoFit/>
            </a:bodyPr>
            <a:lstStyle/>
            <a:p>
              <a:pPr indent="-304165" rtl="0">
                <a:lnSpc>
                  <a:spcPct val="90000"/>
                </a:lnSpc>
                <a:spcAft>
                  <a:spcPts val="600"/>
                </a:spcAft>
                <a:buClr>
                  <a:schemeClr val="tx2"/>
                </a:buClr>
              </a:pPr>
              <a:r>
                <a:rPr lang="ja-jp" sz="1100" dirty="0">
                  <a:ea typeface="Meiryo" panose="020B0604030504040204" pitchFamily="34" charset="-128"/>
                  <a:cs typeface="Arial"/>
                </a:rPr>
                <a:t>継続的な市場調査</a:t>
              </a:r>
              <a:r>
                <a:rPr lang="ja-JP" altLang="en-US" sz="1100" dirty="0">
                  <a:ea typeface="Meiryo" panose="020B0604030504040204" pitchFamily="34" charset="-128"/>
                  <a:cs typeface="Arial"/>
                </a:rPr>
                <a:t>への</a:t>
              </a:r>
              <a:r>
                <a:rPr lang="ja-jp" sz="1100" dirty="0">
                  <a:ea typeface="Meiryo" panose="020B0604030504040204" pitchFamily="34" charset="-128"/>
                  <a:cs typeface="Arial"/>
                </a:rPr>
                <a:t>投資</a:t>
              </a:r>
            </a:p>
          </p:txBody>
        </p:sp>
      </p:grpSp>
      <p:cxnSp>
        <p:nvCxnSpPr>
          <p:cNvPr id="119" name="Straight Connector 118">
            <a:extLst>
              <a:ext uri="{FF2B5EF4-FFF2-40B4-BE49-F238E27FC236}">
                <a16:creationId xmlns:a16="http://schemas.microsoft.com/office/drawing/2014/main" id="{AA1B6DCA-2864-CA2D-BDA4-852FDCE99B33}"/>
              </a:ext>
            </a:extLst>
          </p:cNvPr>
          <p:cNvCxnSpPr>
            <a:cxnSpLocks/>
          </p:cNvCxnSpPr>
          <p:nvPr/>
        </p:nvCxnSpPr>
        <p:spPr>
          <a:xfrm>
            <a:off x="2400424"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C7237A3-EC0A-6DC0-9452-2B5985B0FC7D}"/>
              </a:ext>
            </a:extLst>
          </p:cNvPr>
          <p:cNvCxnSpPr>
            <a:cxnSpLocks/>
          </p:cNvCxnSpPr>
          <p:nvPr/>
        </p:nvCxnSpPr>
        <p:spPr>
          <a:xfrm>
            <a:off x="4572392"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599EA5A-314F-7C91-95BA-F54D0E43BD38}"/>
              </a:ext>
            </a:extLst>
          </p:cNvPr>
          <p:cNvCxnSpPr>
            <a:cxnSpLocks/>
          </p:cNvCxnSpPr>
          <p:nvPr/>
        </p:nvCxnSpPr>
        <p:spPr>
          <a:xfrm>
            <a:off x="6744361" y="2308136"/>
            <a:ext cx="0" cy="2471827"/>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0E26008-7664-CFC7-CE14-667679143795}"/>
              </a:ext>
            </a:extLst>
          </p:cNvPr>
          <p:cNvGrpSpPr/>
          <p:nvPr/>
        </p:nvGrpSpPr>
        <p:grpSpPr>
          <a:xfrm>
            <a:off x="857641" y="1186077"/>
            <a:ext cx="917406" cy="917406"/>
            <a:chOff x="857641" y="1186077"/>
            <a:chExt cx="917406" cy="917406"/>
          </a:xfrm>
        </p:grpSpPr>
        <p:sp>
          <p:nvSpPr>
            <p:cNvPr id="31" name="Oval 30">
              <a:extLst>
                <a:ext uri="{FF2B5EF4-FFF2-40B4-BE49-F238E27FC236}">
                  <a16:creationId xmlns:a16="http://schemas.microsoft.com/office/drawing/2014/main" id="{46EA6F9F-34E7-066A-0423-38A712B0D0B3}"/>
                </a:ext>
              </a:extLst>
            </p:cNvPr>
            <p:cNvSpPr/>
            <p:nvPr/>
          </p:nvSpPr>
          <p:spPr>
            <a:xfrm>
              <a:off x="857641" y="1186077"/>
              <a:ext cx="917406" cy="917406"/>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a typeface="Meiryo" panose="020B0604030504040204" pitchFamily="34" charset="-128"/>
              </a:endParaRPr>
            </a:p>
          </p:txBody>
        </p:sp>
        <p:grpSp>
          <p:nvGrpSpPr>
            <p:cNvPr id="4" name="Group 3">
              <a:extLst>
                <a:ext uri="{FF2B5EF4-FFF2-40B4-BE49-F238E27FC236}">
                  <a16:creationId xmlns:a16="http://schemas.microsoft.com/office/drawing/2014/main" id="{443D4146-9A7D-3A05-183B-744F5EF14229}"/>
                </a:ext>
              </a:extLst>
            </p:cNvPr>
            <p:cNvGrpSpPr>
              <a:grpSpLocks noChangeAspect="1"/>
            </p:cNvGrpSpPr>
            <p:nvPr/>
          </p:nvGrpSpPr>
          <p:grpSpPr>
            <a:xfrm>
              <a:off x="1090950" y="1419840"/>
              <a:ext cx="450788" cy="449880"/>
              <a:chOff x="5132388" y="3048002"/>
              <a:chExt cx="29090936" cy="29032198"/>
            </a:xfrm>
            <a:solidFill>
              <a:schemeClr val="tx1"/>
            </a:solidFill>
          </p:grpSpPr>
          <p:sp>
            <p:nvSpPr>
              <p:cNvPr id="5" name="Freeform 124">
                <a:extLst>
                  <a:ext uri="{FF2B5EF4-FFF2-40B4-BE49-F238E27FC236}">
                    <a16:creationId xmlns:a16="http://schemas.microsoft.com/office/drawing/2014/main" id="{2FFF2CC9-FE03-9B51-E39A-FB702F7E6454}"/>
                  </a:ext>
                </a:extLst>
              </p:cNvPr>
              <p:cNvSpPr>
                <a:spLocks noEditPoints="1"/>
              </p:cNvSpPr>
              <p:nvPr/>
            </p:nvSpPr>
            <p:spPr bwMode="auto">
              <a:xfrm>
                <a:off x="12568239" y="10504491"/>
                <a:ext cx="14246224" cy="14217649"/>
              </a:xfrm>
              <a:custGeom>
                <a:avLst/>
                <a:gdLst>
                  <a:gd name="T0" fmla="*/ 1341 w 1571"/>
                  <a:gd name="T1" fmla="*/ 230 h 1571"/>
                  <a:gd name="T2" fmla="*/ 786 w 1571"/>
                  <a:gd name="T3" fmla="*/ 0 h 1571"/>
                  <a:gd name="T4" fmla="*/ 230 w 1571"/>
                  <a:gd name="T5" fmla="*/ 230 h 1571"/>
                  <a:gd name="T6" fmla="*/ 0 w 1571"/>
                  <a:gd name="T7" fmla="*/ 785 h 1571"/>
                  <a:gd name="T8" fmla="*/ 230 w 1571"/>
                  <a:gd name="T9" fmla="*/ 1341 h 1571"/>
                  <a:gd name="T10" fmla="*/ 786 w 1571"/>
                  <a:gd name="T11" fmla="*/ 1571 h 1571"/>
                  <a:gd name="T12" fmla="*/ 1341 w 1571"/>
                  <a:gd name="T13" fmla="*/ 1341 h 1571"/>
                  <a:gd name="T14" fmla="*/ 1571 w 1571"/>
                  <a:gd name="T15" fmla="*/ 785 h 1571"/>
                  <a:gd name="T16" fmla="*/ 1035 w 1571"/>
                  <a:gd name="T17" fmla="*/ 889 h 1571"/>
                  <a:gd name="T18" fmla="*/ 1417 w 1571"/>
                  <a:gd name="T19" fmla="*/ 682 h 1571"/>
                  <a:gd name="T20" fmla="*/ 1417 w 1571"/>
                  <a:gd name="T21" fmla="*/ 889 h 1571"/>
                  <a:gd name="T22" fmla="*/ 154 w 1571"/>
                  <a:gd name="T23" fmla="*/ 889 h 1571"/>
                  <a:gd name="T24" fmla="*/ 154 w 1571"/>
                  <a:gd name="T25" fmla="*/ 682 h 1571"/>
                  <a:gd name="T26" fmla="*/ 536 w 1571"/>
                  <a:gd name="T27" fmla="*/ 889 h 1571"/>
                  <a:gd name="T28" fmla="*/ 682 w 1571"/>
                  <a:gd name="T29" fmla="*/ 682 h 1571"/>
                  <a:gd name="T30" fmla="*/ 889 w 1571"/>
                  <a:gd name="T31" fmla="*/ 889 h 1571"/>
                  <a:gd name="T32" fmla="*/ 682 w 1571"/>
                  <a:gd name="T33" fmla="*/ 682 h 1571"/>
                  <a:gd name="T34" fmla="*/ 1375 w 1571"/>
                  <a:gd name="T35" fmla="*/ 536 h 1571"/>
                  <a:gd name="T36" fmla="*/ 1035 w 1571"/>
                  <a:gd name="T37" fmla="*/ 196 h 1571"/>
                  <a:gd name="T38" fmla="*/ 889 w 1571"/>
                  <a:gd name="T39" fmla="*/ 154 h 1571"/>
                  <a:gd name="T40" fmla="*/ 682 w 1571"/>
                  <a:gd name="T41" fmla="*/ 536 h 1571"/>
                  <a:gd name="T42" fmla="*/ 786 w 1571"/>
                  <a:gd name="T43" fmla="*/ 146 h 1571"/>
                  <a:gd name="T44" fmla="*/ 333 w 1571"/>
                  <a:gd name="T45" fmla="*/ 333 h 1571"/>
                  <a:gd name="T46" fmla="*/ 536 w 1571"/>
                  <a:gd name="T47" fmla="*/ 536 h 1571"/>
                  <a:gd name="T48" fmla="*/ 333 w 1571"/>
                  <a:gd name="T49" fmla="*/ 333 h 1571"/>
                  <a:gd name="T50" fmla="*/ 197 w 1571"/>
                  <a:gd name="T51" fmla="*/ 1035 h 1571"/>
                  <a:gd name="T52" fmla="*/ 536 w 1571"/>
                  <a:gd name="T53" fmla="*/ 1375 h 1571"/>
                  <a:gd name="T54" fmla="*/ 682 w 1571"/>
                  <a:gd name="T55" fmla="*/ 1417 h 1571"/>
                  <a:gd name="T56" fmla="*/ 889 w 1571"/>
                  <a:gd name="T57" fmla="*/ 1035 h 1571"/>
                  <a:gd name="T58" fmla="*/ 786 w 1571"/>
                  <a:gd name="T59" fmla="*/ 1425 h 1571"/>
                  <a:gd name="T60" fmla="*/ 1238 w 1571"/>
                  <a:gd name="T61" fmla="*/ 1238 h 1571"/>
                  <a:gd name="T62" fmla="*/ 1035 w 1571"/>
                  <a:gd name="T63" fmla="*/ 1035 h 1571"/>
                  <a:gd name="T64" fmla="*/ 1238 w 1571"/>
                  <a:gd name="T65" fmla="*/ 1238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1" h="1571">
                    <a:moveTo>
                      <a:pt x="1510" y="480"/>
                    </a:moveTo>
                    <a:cubicBezTo>
                      <a:pt x="1470" y="386"/>
                      <a:pt x="1413" y="302"/>
                      <a:pt x="1341" y="230"/>
                    </a:cubicBezTo>
                    <a:cubicBezTo>
                      <a:pt x="1269" y="158"/>
                      <a:pt x="1185" y="101"/>
                      <a:pt x="1092" y="62"/>
                    </a:cubicBezTo>
                    <a:cubicBezTo>
                      <a:pt x="995" y="21"/>
                      <a:pt x="892" y="0"/>
                      <a:pt x="786" y="0"/>
                    </a:cubicBezTo>
                    <a:cubicBezTo>
                      <a:pt x="680" y="0"/>
                      <a:pt x="577" y="21"/>
                      <a:pt x="480" y="62"/>
                    </a:cubicBezTo>
                    <a:cubicBezTo>
                      <a:pt x="386" y="101"/>
                      <a:pt x="302" y="158"/>
                      <a:pt x="230" y="230"/>
                    </a:cubicBezTo>
                    <a:cubicBezTo>
                      <a:pt x="158" y="302"/>
                      <a:pt x="102" y="386"/>
                      <a:pt x="62" y="480"/>
                    </a:cubicBezTo>
                    <a:cubicBezTo>
                      <a:pt x="21" y="576"/>
                      <a:pt x="0" y="679"/>
                      <a:pt x="0" y="785"/>
                    </a:cubicBezTo>
                    <a:cubicBezTo>
                      <a:pt x="0" y="891"/>
                      <a:pt x="21" y="994"/>
                      <a:pt x="62" y="1091"/>
                    </a:cubicBezTo>
                    <a:cubicBezTo>
                      <a:pt x="102" y="1185"/>
                      <a:pt x="158" y="1269"/>
                      <a:pt x="230" y="1341"/>
                    </a:cubicBezTo>
                    <a:cubicBezTo>
                      <a:pt x="302" y="1413"/>
                      <a:pt x="386" y="1470"/>
                      <a:pt x="480" y="1509"/>
                    </a:cubicBezTo>
                    <a:cubicBezTo>
                      <a:pt x="577" y="1550"/>
                      <a:pt x="680" y="1571"/>
                      <a:pt x="786" y="1571"/>
                    </a:cubicBezTo>
                    <a:cubicBezTo>
                      <a:pt x="892" y="1571"/>
                      <a:pt x="995" y="1550"/>
                      <a:pt x="1092" y="1509"/>
                    </a:cubicBezTo>
                    <a:cubicBezTo>
                      <a:pt x="1185" y="1470"/>
                      <a:pt x="1269" y="1413"/>
                      <a:pt x="1341" y="1341"/>
                    </a:cubicBezTo>
                    <a:cubicBezTo>
                      <a:pt x="1413" y="1269"/>
                      <a:pt x="1470" y="1185"/>
                      <a:pt x="1510" y="1091"/>
                    </a:cubicBezTo>
                    <a:cubicBezTo>
                      <a:pt x="1551" y="994"/>
                      <a:pt x="1571" y="891"/>
                      <a:pt x="1571" y="785"/>
                    </a:cubicBezTo>
                    <a:cubicBezTo>
                      <a:pt x="1571" y="679"/>
                      <a:pt x="1551" y="576"/>
                      <a:pt x="1510" y="480"/>
                    </a:cubicBezTo>
                    <a:close/>
                    <a:moveTo>
                      <a:pt x="1035" y="889"/>
                    </a:moveTo>
                    <a:cubicBezTo>
                      <a:pt x="1035" y="682"/>
                      <a:pt x="1035" y="682"/>
                      <a:pt x="1035" y="682"/>
                    </a:cubicBezTo>
                    <a:cubicBezTo>
                      <a:pt x="1417" y="682"/>
                      <a:pt x="1417" y="682"/>
                      <a:pt x="1417" y="682"/>
                    </a:cubicBezTo>
                    <a:cubicBezTo>
                      <a:pt x="1423" y="716"/>
                      <a:pt x="1426" y="750"/>
                      <a:pt x="1426" y="785"/>
                    </a:cubicBezTo>
                    <a:cubicBezTo>
                      <a:pt x="1426" y="820"/>
                      <a:pt x="1423" y="855"/>
                      <a:pt x="1417" y="889"/>
                    </a:cubicBezTo>
                    <a:lnTo>
                      <a:pt x="1035" y="889"/>
                    </a:lnTo>
                    <a:close/>
                    <a:moveTo>
                      <a:pt x="154" y="889"/>
                    </a:moveTo>
                    <a:cubicBezTo>
                      <a:pt x="149" y="855"/>
                      <a:pt x="146" y="820"/>
                      <a:pt x="146" y="785"/>
                    </a:cubicBezTo>
                    <a:cubicBezTo>
                      <a:pt x="146" y="750"/>
                      <a:pt x="149" y="716"/>
                      <a:pt x="154" y="682"/>
                    </a:cubicBezTo>
                    <a:cubicBezTo>
                      <a:pt x="536" y="682"/>
                      <a:pt x="536" y="682"/>
                      <a:pt x="536" y="682"/>
                    </a:cubicBezTo>
                    <a:cubicBezTo>
                      <a:pt x="536" y="889"/>
                      <a:pt x="536" y="889"/>
                      <a:pt x="536" y="889"/>
                    </a:cubicBezTo>
                    <a:lnTo>
                      <a:pt x="154" y="889"/>
                    </a:lnTo>
                    <a:close/>
                    <a:moveTo>
                      <a:pt x="682" y="682"/>
                    </a:moveTo>
                    <a:cubicBezTo>
                      <a:pt x="889" y="682"/>
                      <a:pt x="889" y="682"/>
                      <a:pt x="889" y="682"/>
                    </a:cubicBezTo>
                    <a:cubicBezTo>
                      <a:pt x="889" y="889"/>
                      <a:pt x="889" y="889"/>
                      <a:pt x="889" y="889"/>
                    </a:cubicBezTo>
                    <a:cubicBezTo>
                      <a:pt x="682" y="889"/>
                      <a:pt x="682" y="889"/>
                      <a:pt x="682" y="889"/>
                    </a:cubicBezTo>
                    <a:lnTo>
                      <a:pt x="682" y="682"/>
                    </a:lnTo>
                    <a:close/>
                    <a:moveTo>
                      <a:pt x="1238" y="333"/>
                    </a:moveTo>
                    <a:cubicBezTo>
                      <a:pt x="1297" y="392"/>
                      <a:pt x="1343" y="460"/>
                      <a:pt x="1375" y="536"/>
                    </a:cubicBezTo>
                    <a:cubicBezTo>
                      <a:pt x="1035" y="536"/>
                      <a:pt x="1035" y="536"/>
                      <a:pt x="1035" y="536"/>
                    </a:cubicBezTo>
                    <a:cubicBezTo>
                      <a:pt x="1035" y="196"/>
                      <a:pt x="1035" y="196"/>
                      <a:pt x="1035" y="196"/>
                    </a:cubicBezTo>
                    <a:cubicBezTo>
                      <a:pt x="1111" y="228"/>
                      <a:pt x="1180" y="274"/>
                      <a:pt x="1238" y="333"/>
                    </a:cubicBezTo>
                    <a:close/>
                    <a:moveTo>
                      <a:pt x="889" y="154"/>
                    </a:moveTo>
                    <a:cubicBezTo>
                      <a:pt x="889" y="536"/>
                      <a:pt x="889" y="536"/>
                      <a:pt x="889" y="536"/>
                    </a:cubicBezTo>
                    <a:cubicBezTo>
                      <a:pt x="682" y="536"/>
                      <a:pt x="682" y="536"/>
                      <a:pt x="682" y="536"/>
                    </a:cubicBezTo>
                    <a:cubicBezTo>
                      <a:pt x="682" y="154"/>
                      <a:pt x="682" y="154"/>
                      <a:pt x="682" y="154"/>
                    </a:cubicBezTo>
                    <a:cubicBezTo>
                      <a:pt x="716" y="148"/>
                      <a:pt x="751" y="146"/>
                      <a:pt x="786" y="146"/>
                    </a:cubicBezTo>
                    <a:cubicBezTo>
                      <a:pt x="821" y="146"/>
                      <a:pt x="855" y="148"/>
                      <a:pt x="889" y="154"/>
                    </a:cubicBezTo>
                    <a:close/>
                    <a:moveTo>
                      <a:pt x="333" y="333"/>
                    </a:moveTo>
                    <a:cubicBezTo>
                      <a:pt x="392" y="274"/>
                      <a:pt x="460" y="228"/>
                      <a:pt x="536" y="196"/>
                    </a:cubicBezTo>
                    <a:cubicBezTo>
                      <a:pt x="536" y="536"/>
                      <a:pt x="536" y="536"/>
                      <a:pt x="536" y="536"/>
                    </a:cubicBezTo>
                    <a:cubicBezTo>
                      <a:pt x="197" y="536"/>
                      <a:pt x="197" y="536"/>
                      <a:pt x="197" y="536"/>
                    </a:cubicBezTo>
                    <a:cubicBezTo>
                      <a:pt x="229" y="460"/>
                      <a:pt x="275" y="392"/>
                      <a:pt x="333" y="333"/>
                    </a:cubicBezTo>
                    <a:close/>
                    <a:moveTo>
                      <a:pt x="333" y="1238"/>
                    </a:moveTo>
                    <a:cubicBezTo>
                      <a:pt x="275" y="1179"/>
                      <a:pt x="229" y="1111"/>
                      <a:pt x="197" y="1035"/>
                    </a:cubicBezTo>
                    <a:cubicBezTo>
                      <a:pt x="536" y="1035"/>
                      <a:pt x="536" y="1035"/>
                      <a:pt x="536" y="1035"/>
                    </a:cubicBezTo>
                    <a:cubicBezTo>
                      <a:pt x="536" y="1375"/>
                      <a:pt x="536" y="1375"/>
                      <a:pt x="536" y="1375"/>
                    </a:cubicBezTo>
                    <a:cubicBezTo>
                      <a:pt x="460" y="1342"/>
                      <a:pt x="392" y="1296"/>
                      <a:pt x="333" y="1238"/>
                    </a:cubicBezTo>
                    <a:close/>
                    <a:moveTo>
                      <a:pt x="682" y="1417"/>
                    </a:moveTo>
                    <a:cubicBezTo>
                      <a:pt x="682" y="1035"/>
                      <a:pt x="682" y="1035"/>
                      <a:pt x="682" y="1035"/>
                    </a:cubicBezTo>
                    <a:cubicBezTo>
                      <a:pt x="889" y="1035"/>
                      <a:pt x="889" y="1035"/>
                      <a:pt x="889" y="1035"/>
                    </a:cubicBezTo>
                    <a:cubicBezTo>
                      <a:pt x="889" y="1417"/>
                      <a:pt x="889" y="1417"/>
                      <a:pt x="889" y="1417"/>
                    </a:cubicBezTo>
                    <a:cubicBezTo>
                      <a:pt x="855" y="1422"/>
                      <a:pt x="821" y="1425"/>
                      <a:pt x="786" y="1425"/>
                    </a:cubicBezTo>
                    <a:cubicBezTo>
                      <a:pt x="751" y="1425"/>
                      <a:pt x="716" y="1422"/>
                      <a:pt x="682" y="1417"/>
                    </a:cubicBezTo>
                    <a:close/>
                    <a:moveTo>
                      <a:pt x="1238" y="1238"/>
                    </a:moveTo>
                    <a:cubicBezTo>
                      <a:pt x="1180" y="1296"/>
                      <a:pt x="1111" y="1342"/>
                      <a:pt x="1035" y="1375"/>
                    </a:cubicBezTo>
                    <a:cubicBezTo>
                      <a:pt x="1035" y="1035"/>
                      <a:pt x="1035" y="1035"/>
                      <a:pt x="1035" y="1035"/>
                    </a:cubicBezTo>
                    <a:cubicBezTo>
                      <a:pt x="1375" y="1035"/>
                      <a:pt x="1375" y="1035"/>
                      <a:pt x="1375" y="1035"/>
                    </a:cubicBezTo>
                    <a:cubicBezTo>
                      <a:pt x="1343" y="1111"/>
                      <a:pt x="1297" y="1179"/>
                      <a:pt x="1238" y="123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6" name="Freeform 125">
                <a:extLst>
                  <a:ext uri="{FF2B5EF4-FFF2-40B4-BE49-F238E27FC236}">
                    <a16:creationId xmlns:a16="http://schemas.microsoft.com/office/drawing/2014/main" id="{B4710C81-D273-A670-7791-AF29AC882532}"/>
                  </a:ext>
                </a:extLst>
              </p:cNvPr>
              <p:cNvSpPr>
                <a:spLocks/>
              </p:cNvSpPr>
              <p:nvPr/>
            </p:nvSpPr>
            <p:spPr bwMode="auto">
              <a:xfrm>
                <a:off x="19034123" y="3048002"/>
                <a:ext cx="1323976" cy="5095876"/>
              </a:xfrm>
              <a:custGeom>
                <a:avLst/>
                <a:gdLst>
                  <a:gd name="T0" fmla="*/ 73 w 146"/>
                  <a:gd name="T1" fmla="*/ 563 h 563"/>
                  <a:gd name="T2" fmla="*/ 146 w 146"/>
                  <a:gd name="T3" fmla="*/ 490 h 563"/>
                  <a:gd name="T4" fmla="*/ 146 w 146"/>
                  <a:gd name="T5" fmla="*/ 73 h 563"/>
                  <a:gd name="T6" fmla="*/ 73 w 146"/>
                  <a:gd name="T7" fmla="*/ 0 h 563"/>
                  <a:gd name="T8" fmla="*/ 0 w 146"/>
                  <a:gd name="T9" fmla="*/ 73 h 563"/>
                  <a:gd name="T10" fmla="*/ 0 w 146"/>
                  <a:gd name="T11" fmla="*/ 490 h 563"/>
                  <a:gd name="T12" fmla="*/ 73 w 146"/>
                  <a:gd name="T13" fmla="*/ 563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563"/>
                    </a:moveTo>
                    <a:cubicBezTo>
                      <a:pt x="113" y="563"/>
                      <a:pt x="146" y="530"/>
                      <a:pt x="146" y="490"/>
                    </a:cubicBezTo>
                    <a:cubicBezTo>
                      <a:pt x="146" y="73"/>
                      <a:pt x="146" y="73"/>
                      <a:pt x="146" y="73"/>
                    </a:cubicBezTo>
                    <a:cubicBezTo>
                      <a:pt x="146" y="32"/>
                      <a:pt x="113" y="0"/>
                      <a:pt x="73" y="0"/>
                    </a:cubicBezTo>
                    <a:cubicBezTo>
                      <a:pt x="33" y="0"/>
                      <a:pt x="0" y="32"/>
                      <a:pt x="0" y="73"/>
                    </a:cubicBezTo>
                    <a:cubicBezTo>
                      <a:pt x="0" y="490"/>
                      <a:pt x="0" y="490"/>
                      <a:pt x="0" y="490"/>
                    </a:cubicBezTo>
                    <a:cubicBezTo>
                      <a:pt x="0" y="530"/>
                      <a:pt x="33" y="563"/>
                      <a:pt x="73" y="56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 name="Freeform 126">
                <a:extLst>
                  <a:ext uri="{FF2B5EF4-FFF2-40B4-BE49-F238E27FC236}">
                    <a16:creationId xmlns:a16="http://schemas.microsoft.com/office/drawing/2014/main" id="{C2BDCEAB-34E9-3458-A11B-CCD53C7A31A5}"/>
                  </a:ext>
                </a:extLst>
              </p:cNvPr>
              <p:cNvSpPr>
                <a:spLocks/>
              </p:cNvSpPr>
              <p:nvPr/>
            </p:nvSpPr>
            <p:spPr bwMode="auto">
              <a:xfrm>
                <a:off x="19034123" y="26984324"/>
                <a:ext cx="1323976" cy="5095876"/>
              </a:xfrm>
              <a:custGeom>
                <a:avLst/>
                <a:gdLst>
                  <a:gd name="T0" fmla="*/ 73 w 146"/>
                  <a:gd name="T1" fmla="*/ 0 h 563"/>
                  <a:gd name="T2" fmla="*/ 0 w 146"/>
                  <a:gd name="T3" fmla="*/ 73 h 563"/>
                  <a:gd name="T4" fmla="*/ 0 w 146"/>
                  <a:gd name="T5" fmla="*/ 490 h 563"/>
                  <a:gd name="T6" fmla="*/ 73 w 146"/>
                  <a:gd name="T7" fmla="*/ 563 h 563"/>
                  <a:gd name="T8" fmla="*/ 146 w 146"/>
                  <a:gd name="T9" fmla="*/ 490 h 563"/>
                  <a:gd name="T10" fmla="*/ 146 w 146"/>
                  <a:gd name="T11" fmla="*/ 73 h 563"/>
                  <a:gd name="T12" fmla="*/ 73 w 146"/>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146" h="563">
                    <a:moveTo>
                      <a:pt x="73" y="0"/>
                    </a:moveTo>
                    <a:cubicBezTo>
                      <a:pt x="33" y="0"/>
                      <a:pt x="0" y="33"/>
                      <a:pt x="0" y="73"/>
                    </a:cubicBezTo>
                    <a:cubicBezTo>
                      <a:pt x="0" y="490"/>
                      <a:pt x="0" y="490"/>
                      <a:pt x="0" y="490"/>
                    </a:cubicBezTo>
                    <a:cubicBezTo>
                      <a:pt x="0" y="531"/>
                      <a:pt x="33" y="563"/>
                      <a:pt x="73" y="563"/>
                    </a:cubicBezTo>
                    <a:cubicBezTo>
                      <a:pt x="113" y="563"/>
                      <a:pt x="146" y="531"/>
                      <a:pt x="146" y="490"/>
                    </a:cubicBezTo>
                    <a:cubicBezTo>
                      <a:pt x="146" y="73"/>
                      <a:pt x="146" y="73"/>
                      <a:pt x="146" y="73"/>
                    </a:cubicBezTo>
                    <a:cubicBezTo>
                      <a:pt x="146" y="33"/>
                      <a:pt x="113" y="0"/>
                      <a:pt x="7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 name="Freeform 127">
                <a:extLst>
                  <a:ext uri="{FF2B5EF4-FFF2-40B4-BE49-F238E27FC236}">
                    <a16:creationId xmlns:a16="http://schemas.microsoft.com/office/drawing/2014/main" id="{C20179EB-5EDF-725B-5F7C-7AA9E5DF361E}"/>
                  </a:ext>
                </a:extLst>
              </p:cNvPr>
              <p:cNvSpPr>
                <a:spLocks/>
              </p:cNvSpPr>
              <p:nvPr/>
            </p:nvSpPr>
            <p:spPr bwMode="auto">
              <a:xfrm>
                <a:off x="29117927" y="16884651"/>
                <a:ext cx="5105397" cy="1322388"/>
              </a:xfrm>
              <a:custGeom>
                <a:avLst/>
                <a:gdLst>
                  <a:gd name="T0" fmla="*/ 490 w 563"/>
                  <a:gd name="T1" fmla="*/ 0 h 146"/>
                  <a:gd name="T2" fmla="*/ 73 w 563"/>
                  <a:gd name="T3" fmla="*/ 0 h 146"/>
                  <a:gd name="T4" fmla="*/ 0 w 563"/>
                  <a:gd name="T5" fmla="*/ 73 h 146"/>
                  <a:gd name="T6" fmla="*/ 73 w 563"/>
                  <a:gd name="T7" fmla="*/ 146 h 146"/>
                  <a:gd name="T8" fmla="*/ 490 w 563"/>
                  <a:gd name="T9" fmla="*/ 146 h 146"/>
                  <a:gd name="T10" fmla="*/ 563 w 563"/>
                  <a:gd name="T11" fmla="*/ 73 h 146"/>
                  <a:gd name="T12" fmla="*/ 490 w 563"/>
                  <a:gd name="T13" fmla="*/ 0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490" y="0"/>
                    </a:moveTo>
                    <a:cubicBezTo>
                      <a:pt x="73" y="0"/>
                      <a:pt x="73" y="0"/>
                      <a:pt x="73" y="0"/>
                    </a:cubicBezTo>
                    <a:cubicBezTo>
                      <a:pt x="33" y="0"/>
                      <a:pt x="0" y="33"/>
                      <a:pt x="0" y="73"/>
                    </a:cubicBezTo>
                    <a:cubicBezTo>
                      <a:pt x="0" y="113"/>
                      <a:pt x="33" y="146"/>
                      <a:pt x="73" y="146"/>
                    </a:cubicBezTo>
                    <a:cubicBezTo>
                      <a:pt x="490" y="146"/>
                      <a:pt x="490" y="146"/>
                      <a:pt x="490" y="146"/>
                    </a:cubicBezTo>
                    <a:cubicBezTo>
                      <a:pt x="531" y="146"/>
                      <a:pt x="563" y="113"/>
                      <a:pt x="563" y="73"/>
                    </a:cubicBezTo>
                    <a:cubicBezTo>
                      <a:pt x="563" y="33"/>
                      <a:pt x="531" y="0"/>
                      <a:pt x="49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9" name="Freeform 128">
                <a:extLst>
                  <a:ext uri="{FF2B5EF4-FFF2-40B4-BE49-F238E27FC236}">
                    <a16:creationId xmlns:a16="http://schemas.microsoft.com/office/drawing/2014/main" id="{940C99E4-7CA2-D5A7-7304-63EC7287DC4B}"/>
                  </a:ext>
                </a:extLst>
              </p:cNvPr>
              <p:cNvSpPr>
                <a:spLocks/>
              </p:cNvSpPr>
              <p:nvPr/>
            </p:nvSpPr>
            <p:spPr bwMode="auto">
              <a:xfrm>
                <a:off x="5132388" y="16884651"/>
                <a:ext cx="5105397" cy="1322388"/>
              </a:xfrm>
              <a:custGeom>
                <a:avLst/>
                <a:gdLst>
                  <a:gd name="T0" fmla="*/ 563 w 563"/>
                  <a:gd name="T1" fmla="*/ 73 h 146"/>
                  <a:gd name="T2" fmla="*/ 490 w 563"/>
                  <a:gd name="T3" fmla="*/ 0 h 146"/>
                  <a:gd name="T4" fmla="*/ 73 w 563"/>
                  <a:gd name="T5" fmla="*/ 0 h 146"/>
                  <a:gd name="T6" fmla="*/ 0 w 563"/>
                  <a:gd name="T7" fmla="*/ 73 h 146"/>
                  <a:gd name="T8" fmla="*/ 73 w 563"/>
                  <a:gd name="T9" fmla="*/ 146 h 146"/>
                  <a:gd name="T10" fmla="*/ 490 w 563"/>
                  <a:gd name="T11" fmla="*/ 146 h 146"/>
                  <a:gd name="T12" fmla="*/ 563 w 563"/>
                  <a:gd name="T13" fmla="*/ 73 h 146"/>
                </a:gdLst>
                <a:ahLst/>
                <a:cxnLst>
                  <a:cxn ang="0">
                    <a:pos x="T0" y="T1"/>
                  </a:cxn>
                  <a:cxn ang="0">
                    <a:pos x="T2" y="T3"/>
                  </a:cxn>
                  <a:cxn ang="0">
                    <a:pos x="T4" y="T5"/>
                  </a:cxn>
                  <a:cxn ang="0">
                    <a:pos x="T6" y="T7"/>
                  </a:cxn>
                  <a:cxn ang="0">
                    <a:pos x="T8" y="T9"/>
                  </a:cxn>
                  <a:cxn ang="0">
                    <a:pos x="T10" y="T11"/>
                  </a:cxn>
                  <a:cxn ang="0">
                    <a:pos x="T12" y="T13"/>
                  </a:cxn>
                </a:cxnLst>
                <a:rect l="0" t="0" r="r" b="b"/>
                <a:pathLst>
                  <a:path w="563" h="146">
                    <a:moveTo>
                      <a:pt x="563" y="73"/>
                    </a:moveTo>
                    <a:cubicBezTo>
                      <a:pt x="563" y="33"/>
                      <a:pt x="530" y="0"/>
                      <a:pt x="490" y="0"/>
                    </a:cubicBezTo>
                    <a:cubicBezTo>
                      <a:pt x="73" y="0"/>
                      <a:pt x="73" y="0"/>
                      <a:pt x="73" y="0"/>
                    </a:cubicBezTo>
                    <a:cubicBezTo>
                      <a:pt x="32" y="0"/>
                      <a:pt x="0" y="33"/>
                      <a:pt x="0" y="73"/>
                    </a:cubicBezTo>
                    <a:cubicBezTo>
                      <a:pt x="0" y="113"/>
                      <a:pt x="32" y="146"/>
                      <a:pt x="73" y="146"/>
                    </a:cubicBezTo>
                    <a:cubicBezTo>
                      <a:pt x="490" y="146"/>
                      <a:pt x="490" y="146"/>
                      <a:pt x="490" y="146"/>
                    </a:cubicBezTo>
                    <a:cubicBezTo>
                      <a:pt x="530" y="146"/>
                      <a:pt x="563" y="113"/>
                      <a:pt x="563" y="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0" name="Freeform 129">
                <a:extLst>
                  <a:ext uri="{FF2B5EF4-FFF2-40B4-BE49-F238E27FC236}">
                    <a16:creationId xmlns:a16="http://schemas.microsoft.com/office/drawing/2014/main" id="{34C78D46-F444-4A87-BF66-D187B98C5FF1}"/>
                  </a:ext>
                </a:extLst>
              </p:cNvPr>
              <p:cNvSpPr>
                <a:spLocks/>
              </p:cNvSpPr>
              <p:nvPr/>
            </p:nvSpPr>
            <p:spPr bwMode="auto">
              <a:xfrm>
                <a:off x="8913814" y="7246938"/>
                <a:ext cx="4198937" cy="4000501"/>
              </a:xfrm>
              <a:custGeom>
                <a:avLst/>
                <a:gdLst>
                  <a:gd name="T0" fmla="*/ 332 w 463"/>
                  <a:gd name="T1" fmla="*/ 422 h 442"/>
                  <a:gd name="T2" fmla="*/ 383 w 463"/>
                  <a:gd name="T3" fmla="*/ 442 h 442"/>
                  <a:gd name="T4" fmla="*/ 435 w 463"/>
                  <a:gd name="T5" fmla="*/ 419 h 442"/>
                  <a:gd name="T6" fmla="*/ 433 w 463"/>
                  <a:gd name="T7" fmla="*/ 316 h 442"/>
                  <a:gd name="T8" fmla="*/ 131 w 463"/>
                  <a:gd name="T9" fmla="*/ 28 h 442"/>
                  <a:gd name="T10" fmla="*/ 28 w 463"/>
                  <a:gd name="T11" fmla="*/ 30 h 442"/>
                  <a:gd name="T12" fmla="*/ 31 w 463"/>
                  <a:gd name="T13" fmla="*/ 133 h 442"/>
                  <a:gd name="T14" fmla="*/ 332 w 463"/>
                  <a:gd name="T15" fmla="*/ 42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422"/>
                    </a:moveTo>
                    <a:cubicBezTo>
                      <a:pt x="346" y="435"/>
                      <a:pt x="365" y="442"/>
                      <a:pt x="383" y="442"/>
                    </a:cubicBezTo>
                    <a:cubicBezTo>
                      <a:pt x="402" y="442"/>
                      <a:pt x="421" y="434"/>
                      <a:pt x="435" y="419"/>
                    </a:cubicBezTo>
                    <a:cubicBezTo>
                      <a:pt x="463" y="390"/>
                      <a:pt x="462" y="344"/>
                      <a:pt x="433" y="316"/>
                    </a:cubicBezTo>
                    <a:cubicBezTo>
                      <a:pt x="131" y="28"/>
                      <a:pt x="131" y="28"/>
                      <a:pt x="131" y="28"/>
                    </a:cubicBezTo>
                    <a:cubicBezTo>
                      <a:pt x="102" y="0"/>
                      <a:pt x="56" y="1"/>
                      <a:pt x="28" y="30"/>
                    </a:cubicBezTo>
                    <a:cubicBezTo>
                      <a:pt x="0" y="60"/>
                      <a:pt x="1" y="106"/>
                      <a:pt x="31" y="133"/>
                    </a:cubicBezTo>
                    <a:lnTo>
                      <a:pt x="332"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1" name="Freeform 130">
                <a:extLst>
                  <a:ext uri="{FF2B5EF4-FFF2-40B4-BE49-F238E27FC236}">
                    <a16:creationId xmlns:a16="http://schemas.microsoft.com/office/drawing/2014/main" id="{09293469-A6E7-34F7-CB34-5FC600494DCC}"/>
                  </a:ext>
                </a:extLst>
              </p:cNvPr>
              <p:cNvSpPr>
                <a:spLocks/>
              </p:cNvSpPr>
              <p:nvPr/>
            </p:nvSpPr>
            <p:spPr bwMode="auto">
              <a:xfrm>
                <a:off x="26242961" y="7246938"/>
                <a:ext cx="4198937" cy="4000501"/>
              </a:xfrm>
              <a:custGeom>
                <a:avLst/>
                <a:gdLst>
                  <a:gd name="T0" fmla="*/ 80 w 463"/>
                  <a:gd name="T1" fmla="*/ 442 h 442"/>
                  <a:gd name="T2" fmla="*/ 131 w 463"/>
                  <a:gd name="T3" fmla="*/ 422 h 442"/>
                  <a:gd name="T4" fmla="*/ 432 w 463"/>
                  <a:gd name="T5" fmla="*/ 133 h 442"/>
                  <a:gd name="T6" fmla="*/ 435 w 463"/>
                  <a:gd name="T7" fmla="*/ 30 h 442"/>
                  <a:gd name="T8" fmla="*/ 332 w 463"/>
                  <a:gd name="T9" fmla="*/ 28 h 442"/>
                  <a:gd name="T10" fmla="*/ 30 w 463"/>
                  <a:gd name="T11" fmla="*/ 316 h 442"/>
                  <a:gd name="T12" fmla="*/ 28 w 463"/>
                  <a:gd name="T13" fmla="*/ 419 h 442"/>
                  <a:gd name="T14" fmla="*/ 80 w 463"/>
                  <a:gd name="T15" fmla="*/ 442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80" y="442"/>
                    </a:moveTo>
                    <a:cubicBezTo>
                      <a:pt x="98" y="442"/>
                      <a:pt x="117" y="435"/>
                      <a:pt x="131" y="422"/>
                    </a:cubicBezTo>
                    <a:cubicBezTo>
                      <a:pt x="432" y="133"/>
                      <a:pt x="432" y="133"/>
                      <a:pt x="432" y="133"/>
                    </a:cubicBezTo>
                    <a:cubicBezTo>
                      <a:pt x="462" y="106"/>
                      <a:pt x="463" y="60"/>
                      <a:pt x="435" y="30"/>
                    </a:cubicBezTo>
                    <a:cubicBezTo>
                      <a:pt x="407" y="1"/>
                      <a:pt x="361" y="0"/>
                      <a:pt x="332" y="28"/>
                    </a:cubicBezTo>
                    <a:cubicBezTo>
                      <a:pt x="30" y="316"/>
                      <a:pt x="30" y="316"/>
                      <a:pt x="30" y="316"/>
                    </a:cubicBezTo>
                    <a:cubicBezTo>
                      <a:pt x="1" y="344"/>
                      <a:pt x="0" y="390"/>
                      <a:pt x="28" y="419"/>
                    </a:cubicBezTo>
                    <a:cubicBezTo>
                      <a:pt x="42" y="434"/>
                      <a:pt x="61" y="442"/>
                      <a:pt x="80" y="4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2" name="Freeform 131">
                <a:extLst>
                  <a:ext uri="{FF2B5EF4-FFF2-40B4-BE49-F238E27FC236}">
                    <a16:creationId xmlns:a16="http://schemas.microsoft.com/office/drawing/2014/main" id="{93C4514F-E3BE-99C4-650A-36FE07407E52}"/>
                  </a:ext>
                </a:extLst>
              </p:cNvPr>
              <p:cNvSpPr>
                <a:spLocks/>
              </p:cNvSpPr>
              <p:nvPr/>
            </p:nvSpPr>
            <p:spPr bwMode="auto">
              <a:xfrm>
                <a:off x="26242961" y="23809324"/>
                <a:ext cx="4198937" cy="3998913"/>
              </a:xfrm>
              <a:custGeom>
                <a:avLst/>
                <a:gdLst>
                  <a:gd name="T0" fmla="*/ 131 w 463"/>
                  <a:gd name="T1" fmla="*/ 28 h 442"/>
                  <a:gd name="T2" fmla="*/ 28 w 463"/>
                  <a:gd name="T3" fmla="*/ 31 h 442"/>
                  <a:gd name="T4" fmla="*/ 30 w 463"/>
                  <a:gd name="T5" fmla="*/ 134 h 442"/>
                  <a:gd name="T6" fmla="*/ 332 w 463"/>
                  <a:gd name="T7" fmla="*/ 422 h 442"/>
                  <a:gd name="T8" fmla="*/ 382 w 463"/>
                  <a:gd name="T9" fmla="*/ 442 h 442"/>
                  <a:gd name="T10" fmla="*/ 435 w 463"/>
                  <a:gd name="T11" fmla="*/ 420 h 442"/>
                  <a:gd name="T12" fmla="*/ 432 w 463"/>
                  <a:gd name="T13" fmla="*/ 317 h 442"/>
                  <a:gd name="T14" fmla="*/ 131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131" y="28"/>
                    </a:moveTo>
                    <a:cubicBezTo>
                      <a:pt x="102" y="0"/>
                      <a:pt x="55" y="1"/>
                      <a:pt x="28" y="31"/>
                    </a:cubicBezTo>
                    <a:cubicBezTo>
                      <a:pt x="0" y="60"/>
                      <a:pt x="1" y="106"/>
                      <a:pt x="30" y="134"/>
                    </a:cubicBezTo>
                    <a:cubicBezTo>
                      <a:pt x="332" y="422"/>
                      <a:pt x="332" y="422"/>
                      <a:pt x="332" y="422"/>
                    </a:cubicBezTo>
                    <a:cubicBezTo>
                      <a:pt x="346" y="435"/>
                      <a:pt x="364" y="442"/>
                      <a:pt x="382" y="442"/>
                    </a:cubicBezTo>
                    <a:cubicBezTo>
                      <a:pt x="401" y="442"/>
                      <a:pt x="420" y="435"/>
                      <a:pt x="435" y="420"/>
                    </a:cubicBezTo>
                    <a:cubicBezTo>
                      <a:pt x="463" y="390"/>
                      <a:pt x="462" y="344"/>
                      <a:pt x="432" y="317"/>
                    </a:cubicBezTo>
                    <a:lnTo>
                      <a:pt x="131" y="2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3" name="Freeform 132">
                <a:extLst>
                  <a:ext uri="{FF2B5EF4-FFF2-40B4-BE49-F238E27FC236}">
                    <a16:creationId xmlns:a16="http://schemas.microsoft.com/office/drawing/2014/main" id="{28144AAF-E2F2-953E-E8E4-B34119BE3D7B}"/>
                  </a:ext>
                </a:extLst>
              </p:cNvPr>
              <p:cNvSpPr>
                <a:spLocks/>
              </p:cNvSpPr>
              <p:nvPr/>
            </p:nvSpPr>
            <p:spPr bwMode="auto">
              <a:xfrm>
                <a:off x="8913814" y="23809324"/>
                <a:ext cx="4198937" cy="3998913"/>
              </a:xfrm>
              <a:custGeom>
                <a:avLst/>
                <a:gdLst>
                  <a:gd name="T0" fmla="*/ 332 w 463"/>
                  <a:gd name="T1" fmla="*/ 28 h 442"/>
                  <a:gd name="T2" fmla="*/ 31 w 463"/>
                  <a:gd name="T3" fmla="*/ 317 h 442"/>
                  <a:gd name="T4" fmla="*/ 28 w 463"/>
                  <a:gd name="T5" fmla="*/ 420 h 442"/>
                  <a:gd name="T6" fmla="*/ 81 w 463"/>
                  <a:gd name="T7" fmla="*/ 442 h 442"/>
                  <a:gd name="T8" fmla="*/ 131 w 463"/>
                  <a:gd name="T9" fmla="*/ 422 h 442"/>
                  <a:gd name="T10" fmla="*/ 433 w 463"/>
                  <a:gd name="T11" fmla="*/ 134 h 442"/>
                  <a:gd name="T12" fmla="*/ 435 w 463"/>
                  <a:gd name="T13" fmla="*/ 31 h 442"/>
                  <a:gd name="T14" fmla="*/ 332 w 463"/>
                  <a:gd name="T15" fmla="*/ 28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3" h="442">
                    <a:moveTo>
                      <a:pt x="332" y="28"/>
                    </a:moveTo>
                    <a:cubicBezTo>
                      <a:pt x="31" y="317"/>
                      <a:pt x="31" y="317"/>
                      <a:pt x="31" y="317"/>
                    </a:cubicBezTo>
                    <a:cubicBezTo>
                      <a:pt x="1" y="344"/>
                      <a:pt x="0" y="390"/>
                      <a:pt x="28" y="420"/>
                    </a:cubicBezTo>
                    <a:cubicBezTo>
                      <a:pt x="43" y="435"/>
                      <a:pt x="62" y="442"/>
                      <a:pt x="81" y="442"/>
                    </a:cubicBezTo>
                    <a:cubicBezTo>
                      <a:pt x="99" y="442"/>
                      <a:pt x="117" y="435"/>
                      <a:pt x="131" y="422"/>
                    </a:cubicBezTo>
                    <a:cubicBezTo>
                      <a:pt x="433" y="134"/>
                      <a:pt x="433" y="134"/>
                      <a:pt x="433" y="134"/>
                    </a:cubicBezTo>
                    <a:cubicBezTo>
                      <a:pt x="462" y="106"/>
                      <a:pt x="463" y="60"/>
                      <a:pt x="435" y="31"/>
                    </a:cubicBezTo>
                    <a:cubicBezTo>
                      <a:pt x="408" y="1"/>
                      <a:pt x="361" y="0"/>
                      <a:pt x="332" y="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15" name="Group 14">
            <a:extLst>
              <a:ext uri="{FF2B5EF4-FFF2-40B4-BE49-F238E27FC236}">
                <a16:creationId xmlns:a16="http://schemas.microsoft.com/office/drawing/2014/main" id="{760852C8-8D24-8021-C375-02220823C250}"/>
              </a:ext>
            </a:extLst>
          </p:cNvPr>
          <p:cNvGrpSpPr>
            <a:grpSpLocks noChangeAspect="1"/>
          </p:cNvGrpSpPr>
          <p:nvPr/>
        </p:nvGrpSpPr>
        <p:grpSpPr>
          <a:xfrm>
            <a:off x="3265220" y="1419574"/>
            <a:ext cx="451362" cy="450412"/>
            <a:chOff x="6956425" y="1978025"/>
            <a:chExt cx="30878463" cy="30813375"/>
          </a:xfrm>
          <a:solidFill>
            <a:schemeClr val="tx1"/>
          </a:solidFill>
        </p:grpSpPr>
        <p:sp>
          <p:nvSpPr>
            <p:cNvPr id="16" name="Freeform 54">
              <a:extLst>
                <a:ext uri="{FF2B5EF4-FFF2-40B4-BE49-F238E27FC236}">
                  <a16:creationId xmlns:a16="http://schemas.microsoft.com/office/drawing/2014/main" id="{9C32CA60-1AF5-943E-1C06-56789BCAAED3}"/>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7" name="Freeform 55">
              <a:extLst>
                <a:ext uri="{FF2B5EF4-FFF2-40B4-BE49-F238E27FC236}">
                  <a16:creationId xmlns:a16="http://schemas.microsoft.com/office/drawing/2014/main" id="{0CFA9202-6947-A845-6C74-7EA85DC9C2E9}"/>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18" name="Freeform 56">
              <a:extLst>
                <a:ext uri="{FF2B5EF4-FFF2-40B4-BE49-F238E27FC236}">
                  <a16:creationId xmlns:a16="http://schemas.microsoft.com/office/drawing/2014/main" id="{CA2603A7-970C-6DB4-E638-AD5CE6746177}"/>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19" name="Group 18">
            <a:extLst>
              <a:ext uri="{FF2B5EF4-FFF2-40B4-BE49-F238E27FC236}">
                <a16:creationId xmlns:a16="http://schemas.microsoft.com/office/drawing/2014/main" id="{3B7BB8F3-CE39-4FE4-1D76-EC2A2DFCFB62}"/>
              </a:ext>
            </a:extLst>
          </p:cNvPr>
          <p:cNvGrpSpPr>
            <a:grpSpLocks noChangeAspect="1"/>
          </p:cNvGrpSpPr>
          <p:nvPr/>
        </p:nvGrpSpPr>
        <p:grpSpPr>
          <a:xfrm>
            <a:off x="5495969" y="1445629"/>
            <a:ext cx="320564" cy="398302"/>
            <a:chOff x="17713325" y="3363913"/>
            <a:chExt cx="22564725" cy="28036837"/>
          </a:xfrm>
          <a:solidFill>
            <a:schemeClr val="tx1"/>
          </a:solidFill>
        </p:grpSpPr>
        <p:sp>
          <p:nvSpPr>
            <p:cNvPr id="20" name="Freeform 43">
              <a:extLst>
                <a:ext uri="{FF2B5EF4-FFF2-40B4-BE49-F238E27FC236}">
                  <a16:creationId xmlns:a16="http://schemas.microsoft.com/office/drawing/2014/main" id="{F7A4EAAF-917B-9E25-964F-A7CC2B280DC0}"/>
                </a:ext>
              </a:extLst>
            </p:cNvPr>
            <p:cNvSpPr>
              <a:spLocks/>
            </p:cNvSpPr>
            <p:nvPr/>
          </p:nvSpPr>
          <p:spPr bwMode="auto">
            <a:xfrm>
              <a:off x="20923252" y="11029947"/>
              <a:ext cx="13487402" cy="1266826"/>
            </a:xfrm>
            <a:custGeom>
              <a:avLst/>
              <a:gdLst>
                <a:gd name="T0" fmla="*/ 70 w 1487"/>
                <a:gd name="T1" fmla="*/ 140 h 140"/>
                <a:gd name="T2" fmla="*/ 1417 w 1487"/>
                <a:gd name="T3" fmla="*/ 140 h 140"/>
                <a:gd name="T4" fmla="*/ 1487 w 1487"/>
                <a:gd name="T5" fmla="*/ 70 h 140"/>
                <a:gd name="T6" fmla="*/ 1417 w 1487"/>
                <a:gd name="T7" fmla="*/ 0 h 140"/>
                <a:gd name="T8" fmla="*/ 70 w 1487"/>
                <a:gd name="T9" fmla="*/ 0 h 140"/>
                <a:gd name="T10" fmla="*/ 0 w 1487"/>
                <a:gd name="T11" fmla="*/ 70 h 140"/>
                <a:gd name="T12" fmla="*/ 70 w 1487"/>
                <a:gd name="T13" fmla="*/ 140 h 140"/>
              </a:gdLst>
              <a:ahLst/>
              <a:cxnLst>
                <a:cxn ang="0">
                  <a:pos x="T0" y="T1"/>
                </a:cxn>
                <a:cxn ang="0">
                  <a:pos x="T2" y="T3"/>
                </a:cxn>
                <a:cxn ang="0">
                  <a:pos x="T4" y="T5"/>
                </a:cxn>
                <a:cxn ang="0">
                  <a:pos x="T6" y="T7"/>
                </a:cxn>
                <a:cxn ang="0">
                  <a:pos x="T8" y="T9"/>
                </a:cxn>
                <a:cxn ang="0">
                  <a:pos x="T10" y="T11"/>
                </a:cxn>
                <a:cxn ang="0">
                  <a:pos x="T12" y="T13"/>
                </a:cxn>
              </a:cxnLst>
              <a:rect l="0" t="0" r="r" b="b"/>
              <a:pathLst>
                <a:path w="1487" h="140">
                  <a:moveTo>
                    <a:pt x="70" y="140"/>
                  </a:moveTo>
                  <a:cubicBezTo>
                    <a:pt x="1417" y="140"/>
                    <a:pt x="1417" y="140"/>
                    <a:pt x="1417" y="140"/>
                  </a:cubicBezTo>
                  <a:cubicBezTo>
                    <a:pt x="1456" y="140"/>
                    <a:pt x="1487" y="108"/>
                    <a:pt x="1487" y="70"/>
                  </a:cubicBezTo>
                  <a:cubicBezTo>
                    <a:pt x="1487" y="31"/>
                    <a:pt x="1456" y="0"/>
                    <a:pt x="1417" y="0"/>
                  </a:cubicBezTo>
                  <a:cubicBezTo>
                    <a:pt x="70" y="0"/>
                    <a:pt x="70" y="0"/>
                    <a:pt x="70" y="0"/>
                  </a:cubicBezTo>
                  <a:cubicBezTo>
                    <a:pt x="31" y="0"/>
                    <a:pt x="0" y="31"/>
                    <a:pt x="0" y="70"/>
                  </a:cubicBezTo>
                  <a:cubicBezTo>
                    <a:pt x="0" y="108"/>
                    <a:pt x="31" y="140"/>
                    <a:pt x="70" y="1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1" name="Freeform 44">
              <a:extLst>
                <a:ext uri="{FF2B5EF4-FFF2-40B4-BE49-F238E27FC236}">
                  <a16:creationId xmlns:a16="http://schemas.microsoft.com/office/drawing/2014/main" id="{A3BBA464-57DA-622E-4D4D-AD139040D59E}"/>
                </a:ext>
              </a:extLst>
            </p:cNvPr>
            <p:cNvSpPr>
              <a:spLocks/>
            </p:cNvSpPr>
            <p:nvPr/>
          </p:nvSpPr>
          <p:spPr bwMode="auto">
            <a:xfrm>
              <a:off x="20923252" y="13935076"/>
              <a:ext cx="5913436" cy="1266826"/>
            </a:xfrm>
            <a:custGeom>
              <a:avLst/>
              <a:gdLst>
                <a:gd name="T0" fmla="*/ 582 w 652"/>
                <a:gd name="T1" fmla="*/ 0 h 140"/>
                <a:gd name="T2" fmla="*/ 70 w 652"/>
                <a:gd name="T3" fmla="*/ 0 h 140"/>
                <a:gd name="T4" fmla="*/ 0 w 652"/>
                <a:gd name="T5" fmla="*/ 70 h 140"/>
                <a:gd name="T6" fmla="*/ 70 w 652"/>
                <a:gd name="T7" fmla="*/ 140 h 140"/>
                <a:gd name="T8" fmla="*/ 582 w 652"/>
                <a:gd name="T9" fmla="*/ 140 h 140"/>
                <a:gd name="T10" fmla="*/ 652 w 652"/>
                <a:gd name="T11" fmla="*/ 70 h 140"/>
                <a:gd name="T12" fmla="*/ 582 w 652"/>
                <a:gd name="T13" fmla="*/ 0 h 140"/>
              </a:gdLst>
              <a:ahLst/>
              <a:cxnLst>
                <a:cxn ang="0">
                  <a:pos x="T0" y="T1"/>
                </a:cxn>
                <a:cxn ang="0">
                  <a:pos x="T2" y="T3"/>
                </a:cxn>
                <a:cxn ang="0">
                  <a:pos x="T4" y="T5"/>
                </a:cxn>
                <a:cxn ang="0">
                  <a:pos x="T6" y="T7"/>
                </a:cxn>
                <a:cxn ang="0">
                  <a:pos x="T8" y="T9"/>
                </a:cxn>
                <a:cxn ang="0">
                  <a:pos x="T10" y="T11"/>
                </a:cxn>
                <a:cxn ang="0">
                  <a:pos x="T12" y="T13"/>
                </a:cxn>
              </a:cxnLst>
              <a:rect l="0" t="0" r="r" b="b"/>
              <a:pathLst>
                <a:path w="652" h="140">
                  <a:moveTo>
                    <a:pt x="582" y="0"/>
                  </a:moveTo>
                  <a:cubicBezTo>
                    <a:pt x="70" y="0"/>
                    <a:pt x="70" y="0"/>
                    <a:pt x="70" y="0"/>
                  </a:cubicBezTo>
                  <a:cubicBezTo>
                    <a:pt x="31" y="0"/>
                    <a:pt x="0" y="31"/>
                    <a:pt x="0" y="70"/>
                  </a:cubicBezTo>
                  <a:cubicBezTo>
                    <a:pt x="0" y="108"/>
                    <a:pt x="31" y="140"/>
                    <a:pt x="70" y="140"/>
                  </a:cubicBezTo>
                  <a:cubicBezTo>
                    <a:pt x="582" y="140"/>
                    <a:pt x="582" y="140"/>
                    <a:pt x="582" y="140"/>
                  </a:cubicBezTo>
                  <a:cubicBezTo>
                    <a:pt x="621" y="140"/>
                    <a:pt x="652" y="108"/>
                    <a:pt x="652" y="70"/>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2" name="Freeform 45">
              <a:extLst>
                <a:ext uri="{FF2B5EF4-FFF2-40B4-BE49-F238E27FC236}">
                  <a16:creationId xmlns:a16="http://schemas.microsoft.com/office/drawing/2014/main" id="{72AB98D5-2479-3F34-3220-A31B1EB9108A}"/>
                </a:ext>
              </a:extLst>
            </p:cNvPr>
            <p:cNvSpPr>
              <a:spLocks/>
            </p:cNvSpPr>
            <p:nvPr/>
          </p:nvSpPr>
          <p:spPr bwMode="auto">
            <a:xfrm>
              <a:off x="20923252" y="16838612"/>
              <a:ext cx="5913436" cy="1258890"/>
            </a:xfrm>
            <a:custGeom>
              <a:avLst/>
              <a:gdLst>
                <a:gd name="T0" fmla="*/ 582 w 652"/>
                <a:gd name="T1" fmla="*/ 0 h 139"/>
                <a:gd name="T2" fmla="*/ 70 w 652"/>
                <a:gd name="T3" fmla="*/ 0 h 139"/>
                <a:gd name="T4" fmla="*/ 0 w 652"/>
                <a:gd name="T5" fmla="*/ 69 h 139"/>
                <a:gd name="T6" fmla="*/ 70 w 652"/>
                <a:gd name="T7" fmla="*/ 139 h 139"/>
                <a:gd name="T8" fmla="*/ 582 w 652"/>
                <a:gd name="T9" fmla="*/ 139 h 139"/>
                <a:gd name="T10" fmla="*/ 652 w 652"/>
                <a:gd name="T11" fmla="*/ 69 h 139"/>
                <a:gd name="T12" fmla="*/ 582 w 652"/>
                <a:gd name="T13" fmla="*/ 0 h 139"/>
              </a:gdLst>
              <a:ahLst/>
              <a:cxnLst>
                <a:cxn ang="0">
                  <a:pos x="T0" y="T1"/>
                </a:cxn>
                <a:cxn ang="0">
                  <a:pos x="T2" y="T3"/>
                </a:cxn>
                <a:cxn ang="0">
                  <a:pos x="T4" y="T5"/>
                </a:cxn>
                <a:cxn ang="0">
                  <a:pos x="T6" y="T7"/>
                </a:cxn>
                <a:cxn ang="0">
                  <a:pos x="T8" y="T9"/>
                </a:cxn>
                <a:cxn ang="0">
                  <a:pos x="T10" y="T11"/>
                </a:cxn>
                <a:cxn ang="0">
                  <a:pos x="T12" y="T13"/>
                </a:cxn>
              </a:cxnLst>
              <a:rect l="0" t="0" r="r" b="b"/>
              <a:pathLst>
                <a:path w="652" h="139">
                  <a:moveTo>
                    <a:pt x="582" y="0"/>
                  </a:moveTo>
                  <a:cubicBezTo>
                    <a:pt x="70" y="0"/>
                    <a:pt x="70" y="0"/>
                    <a:pt x="70" y="0"/>
                  </a:cubicBezTo>
                  <a:cubicBezTo>
                    <a:pt x="31" y="0"/>
                    <a:pt x="0" y="31"/>
                    <a:pt x="0" y="69"/>
                  </a:cubicBezTo>
                  <a:cubicBezTo>
                    <a:pt x="0" y="108"/>
                    <a:pt x="31" y="139"/>
                    <a:pt x="70" y="139"/>
                  </a:cubicBezTo>
                  <a:cubicBezTo>
                    <a:pt x="582" y="139"/>
                    <a:pt x="582" y="139"/>
                    <a:pt x="582" y="139"/>
                  </a:cubicBezTo>
                  <a:cubicBezTo>
                    <a:pt x="621" y="139"/>
                    <a:pt x="652" y="108"/>
                    <a:pt x="652" y="69"/>
                  </a:cubicBezTo>
                  <a:cubicBezTo>
                    <a:pt x="652" y="31"/>
                    <a:pt x="621" y="0"/>
                    <a:pt x="58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23" name="Freeform 46">
              <a:extLst>
                <a:ext uri="{FF2B5EF4-FFF2-40B4-BE49-F238E27FC236}">
                  <a16:creationId xmlns:a16="http://schemas.microsoft.com/office/drawing/2014/main" id="{BDC66B5B-527B-76EF-676F-1CD7B28025FD}"/>
                </a:ext>
              </a:extLst>
            </p:cNvPr>
            <p:cNvSpPr>
              <a:spLocks noEditPoints="1"/>
            </p:cNvSpPr>
            <p:nvPr/>
          </p:nvSpPr>
          <p:spPr bwMode="auto">
            <a:xfrm>
              <a:off x="17713325" y="3363913"/>
              <a:ext cx="22564725" cy="28036837"/>
            </a:xfrm>
            <a:custGeom>
              <a:avLst/>
              <a:gdLst>
                <a:gd name="T0" fmla="*/ 2286 w 2488"/>
                <a:gd name="T1" fmla="*/ 1301 h 3098"/>
                <a:gd name="T2" fmla="*/ 2236 w 2488"/>
                <a:gd name="T3" fmla="*/ 1238 h 3098"/>
                <a:gd name="T4" fmla="*/ 2213 w 2488"/>
                <a:gd name="T5" fmla="*/ 538 h 3098"/>
                <a:gd name="T6" fmla="*/ 1603 w 2488"/>
                <a:gd name="T7" fmla="*/ 0 h 3098"/>
                <a:gd name="T8" fmla="*/ 1602 w 2488"/>
                <a:gd name="T9" fmla="*/ 0 h 3098"/>
                <a:gd name="T10" fmla="*/ 0 w 2488"/>
                <a:gd name="T11" fmla="*/ 69 h 3098"/>
                <a:gd name="T12" fmla="*/ 70 w 2488"/>
                <a:gd name="T13" fmla="*/ 2282 h 3098"/>
                <a:gd name="T14" fmla="*/ 1424 w 2488"/>
                <a:gd name="T15" fmla="*/ 2374 h 3098"/>
                <a:gd name="T16" fmla="*/ 1468 w 2488"/>
                <a:gd name="T17" fmla="*/ 3087 h 3098"/>
                <a:gd name="T18" fmla="*/ 1545 w 2488"/>
                <a:gd name="T19" fmla="*/ 3070 h 3098"/>
                <a:gd name="T20" fmla="*/ 2101 w 2488"/>
                <a:gd name="T21" fmla="*/ 3071 h 3098"/>
                <a:gd name="T22" fmla="*/ 2222 w 2488"/>
                <a:gd name="T23" fmla="*/ 3023 h 3098"/>
                <a:gd name="T24" fmla="*/ 2286 w 2488"/>
                <a:gd name="T25" fmla="*/ 2280 h 3098"/>
                <a:gd name="T26" fmla="*/ 2488 w 2488"/>
                <a:gd name="T27" fmla="*/ 1790 h 3098"/>
                <a:gd name="T28" fmla="*/ 1673 w 2488"/>
                <a:gd name="T29" fmla="*/ 230 h 3098"/>
                <a:gd name="T30" fmla="*/ 1673 w 2488"/>
                <a:gd name="T31" fmla="*/ 524 h 3098"/>
                <a:gd name="T32" fmla="*/ 139 w 2488"/>
                <a:gd name="T33" fmla="*/ 139 h 3098"/>
                <a:gd name="T34" fmla="*/ 1533 w 2488"/>
                <a:gd name="T35" fmla="*/ 593 h 3098"/>
                <a:gd name="T36" fmla="*/ 2096 w 2488"/>
                <a:gd name="T37" fmla="*/ 663 h 3098"/>
                <a:gd name="T38" fmla="*/ 2066 w 2488"/>
                <a:gd name="T39" fmla="*/ 1153 h 3098"/>
                <a:gd name="T40" fmla="*/ 1527 w 2488"/>
                <a:gd name="T41" fmla="*/ 1153 h 3098"/>
                <a:gd name="T42" fmla="*/ 1159 w 2488"/>
                <a:gd name="T43" fmla="*/ 1521 h 3098"/>
                <a:gd name="T44" fmla="*/ 1159 w 2488"/>
                <a:gd name="T45" fmla="*/ 2060 h 3098"/>
                <a:gd name="T46" fmla="*/ 139 w 2488"/>
                <a:gd name="T47" fmla="*/ 2142 h 3098"/>
                <a:gd name="T48" fmla="*/ 2082 w 2488"/>
                <a:gd name="T49" fmla="*/ 2847 h 3098"/>
                <a:gd name="T50" fmla="*/ 1822 w 2488"/>
                <a:gd name="T51" fmla="*/ 2605 h 3098"/>
                <a:gd name="T52" fmla="*/ 1771 w 2488"/>
                <a:gd name="T53" fmla="*/ 2627 h 3098"/>
                <a:gd name="T54" fmla="*/ 1564 w 2488"/>
                <a:gd name="T55" fmla="*/ 2442 h 3098"/>
                <a:gd name="T56" fmla="*/ 2066 w 2488"/>
                <a:gd name="T57" fmla="*/ 2428 h 3098"/>
                <a:gd name="T58" fmla="*/ 2082 w 2488"/>
                <a:gd name="T59" fmla="*/ 2847 h 3098"/>
                <a:gd name="T60" fmla="*/ 2187 w 2488"/>
                <a:gd name="T61" fmla="*/ 2181 h 3098"/>
                <a:gd name="T62" fmla="*/ 1796 w 2488"/>
                <a:gd name="T63" fmla="*/ 2343 h 3098"/>
                <a:gd name="T64" fmla="*/ 1406 w 2488"/>
                <a:gd name="T65" fmla="*/ 2181 h 3098"/>
                <a:gd name="T66" fmla="*/ 1385 w 2488"/>
                <a:gd name="T67" fmla="*/ 2159 h 3098"/>
                <a:gd name="T68" fmla="*/ 1244 w 2488"/>
                <a:gd name="T69" fmla="*/ 1790 h 3098"/>
                <a:gd name="T70" fmla="*/ 1406 w 2488"/>
                <a:gd name="T71" fmla="*/ 1400 h 3098"/>
                <a:gd name="T72" fmla="*/ 1796 w 2488"/>
                <a:gd name="T73" fmla="*/ 1238 h 3098"/>
                <a:gd name="T74" fmla="*/ 2187 w 2488"/>
                <a:gd name="T75" fmla="*/ 1400 h 3098"/>
                <a:gd name="T76" fmla="*/ 2349 w 2488"/>
                <a:gd name="T77" fmla="*/ 1790 h 3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88" h="3098">
                  <a:moveTo>
                    <a:pt x="2434" y="1521"/>
                  </a:moveTo>
                  <a:cubicBezTo>
                    <a:pt x="2399" y="1439"/>
                    <a:pt x="2349" y="1365"/>
                    <a:pt x="2286" y="1301"/>
                  </a:cubicBezTo>
                  <a:cubicBezTo>
                    <a:pt x="2269" y="1284"/>
                    <a:pt x="2252" y="1269"/>
                    <a:pt x="2234" y="1254"/>
                  </a:cubicBezTo>
                  <a:cubicBezTo>
                    <a:pt x="2235" y="1249"/>
                    <a:pt x="2236" y="1243"/>
                    <a:pt x="2236" y="1238"/>
                  </a:cubicBezTo>
                  <a:cubicBezTo>
                    <a:pt x="2236" y="590"/>
                    <a:pt x="2236" y="590"/>
                    <a:pt x="2236" y="590"/>
                  </a:cubicBezTo>
                  <a:cubicBezTo>
                    <a:pt x="2236" y="570"/>
                    <a:pt x="2227" y="552"/>
                    <a:pt x="2213" y="538"/>
                  </a:cubicBezTo>
                  <a:cubicBezTo>
                    <a:pt x="1658" y="26"/>
                    <a:pt x="1658" y="26"/>
                    <a:pt x="1658" y="26"/>
                  </a:cubicBezTo>
                  <a:cubicBezTo>
                    <a:pt x="1645" y="10"/>
                    <a:pt x="1625" y="0"/>
                    <a:pt x="1603" y="0"/>
                  </a:cubicBezTo>
                  <a:cubicBezTo>
                    <a:pt x="1603" y="0"/>
                    <a:pt x="1603" y="0"/>
                    <a:pt x="1602" y="0"/>
                  </a:cubicBezTo>
                  <a:cubicBezTo>
                    <a:pt x="1602" y="0"/>
                    <a:pt x="1602" y="0"/>
                    <a:pt x="1602" y="0"/>
                  </a:cubicBezTo>
                  <a:cubicBezTo>
                    <a:pt x="70" y="0"/>
                    <a:pt x="70" y="0"/>
                    <a:pt x="70" y="0"/>
                  </a:cubicBezTo>
                  <a:cubicBezTo>
                    <a:pt x="31" y="0"/>
                    <a:pt x="0" y="31"/>
                    <a:pt x="0" y="69"/>
                  </a:cubicBezTo>
                  <a:cubicBezTo>
                    <a:pt x="0" y="2212"/>
                    <a:pt x="0" y="2212"/>
                    <a:pt x="0" y="2212"/>
                  </a:cubicBezTo>
                  <a:cubicBezTo>
                    <a:pt x="0" y="2251"/>
                    <a:pt x="31" y="2282"/>
                    <a:pt x="70" y="2282"/>
                  </a:cubicBezTo>
                  <a:cubicBezTo>
                    <a:pt x="1309" y="2282"/>
                    <a:pt x="1309" y="2282"/>
                    <a:pt x="1309" y="2282"/>
                  </a:cubicBezTo>
                  <a:cubicBezTo>
                    <a:pt x="1345" y="2317"/>
                    <a:pt x="1383" y="2348"/>
                    <a:pt x="1424" y="2374"/>
                  </a:cubicBezTo>
                  <a:cubicBezTo>
                    <a:pt x="1424" y="3023"/>
                    <a:pt x="1424" y="3023"/>
                    <a:pt x="1424" y="3023"/>
                  </a:cubicBezTo>
                  <a:cubicBezTo>
                    <a:pt x="1424" y="3051"/>
                    <a:pt x="1442" y="3077"/>
                    <a:pt x="1468" y="3087"/>
                  </a:cubicBezTo>
                  <a:cubicBezTo>
                    <a:pt x="1477" y="3091"/>
                    <a:pt x="1485" y="3092"/>
                    <a:pt x="1494" y="3092"/>
                  </a:cubicBezTo>
                  <a:cubicBezTo>
                    <a:pt x="1513" y="3092"/>
                    <a:pt x="1532" y="3085"/>
                    <a:pt x="1545" y="3070"/>
                  </a:cubicBezTo>
                  <a:cubicBezTo>
                    <a:pt x="1822" y="2777"/>
                    <a:pt x="1822" y="2777"/>
                    <a:pt x="1822" y="2777"/>
                  </a:cubicBezTo>
                  <a:cubicBezTo>
                    <a:pt x="2101" y="3071"/>
                    <a:pt x="2101" y="3071"/>
                    <a:pt x="2101" y="3071"/>
                  </a:cubicBezTo>
                  <a:cubicBezTo>
                    <a:pt x="2121" y="3091"/>
                    <a:pt x="2151" y="3098"/>
                    <a:pt x="2178" y="3087"/>
                  </a:cubicBezTo>
                  <a:cubicBezTo>
                    <a:pt x="2204" y="3077"/>
                    <a:pt x="2222" y="3051"/>
                    <a:pt x="2222" y="3023"/>
                  </a:cubicBezTo>
                  <a:cubicBezTo>
                    <a:pt x="2222" y="2336"/>
                    <a:pt x="2222" y="2336"/>
                    <a:pt x="2222" y="2336"/>
                  </a:cubicBezTo>
                  <a:cubicBezTo>
                    <a:pt x="2244" y="2319"/>
                    <a:pt x="2265" y="2300"/>
                    <a:pt x="2286" y="2280"/>
                  </a:cubicBezTo>
                  <a:cubicBezTo>
                    <a:pt x="2349" y="2216"/>
                    <a:pt x="2399" y="2142"/>
                    <a:pt x="2434" y="2060"/>
                  </a:cubicBezTo>
                  <a:cubicBezTo>
                    <a:pt x="2470" y="1974"/>
                    <a:pt x="2488" y="1884"/>
                    <a:pt x="2488" y="1790"/>
                  </a:cubicBezTo>
                  <a:cubicBezTo>
                    <a:pt x="2488" y="1697"/>
                    <a:pt x="2470" y="1606"/>
                    <a:pt x="2434" y="1521"/>
                  </a:cubicBezTo>
                  <a:close/>
                  <a:moveTo>
                    <a:pt x="1673" y="230"/>
                  </a:moveTo>
                  <a:cubicBezTo>
                    <a:pt x="1991" y="524"/>
                    <a:pt x="1991" y="524"/>
                    <a:pt x="1991" y="524"/>
                  </a:cubicBezTo>
                  <a:cubicBezTo>
                    <a:pt x="1673" y="524"/>
                    <a:pt x="1673" y="524"/>
                    <a:pt x="1673" y="524"/>
                  </a:cubicBezTo>
                  <a:lnTo>
                    <a:pt x="1673" y="230"/>
                  </a:lnTo>
                  <a:close/>
                  <a:moveTo>
                    <a:pt x="139" y="139"/>
                  </a:moveTo>
                  <a:cubicBezTo>
                    <a:pt x="1533" y="139"/>
                    <a:pt x="1533" y="139"/>
                    <a:pt x="1533" y="139"/>
                  </a:cubicBezTo>
                  <a:cubicBezTo>
                    <a:pt x="1533" y="593"/>
                    <a:pt x="1533" y="593"/>
                    <a:pt x="1533" y="593"/>
                  </a:cubicBezTo>
                  <a:cubicBezTo>
                    <a:pt x="1533" y="632"/>
                    <a:pt x="1564" y="663"/>
                    <a:pt x="1603" y="663"/>
                  </a:cubicBezTo>
                  <a:cubicBezTo>
                    <a:pt x="2096" y="663"/>
                    <a:pt x="2096" y="663"/>
                    <a:pt x="2096" y="663"/>
                  </a:cubicBezTo>
                  <a:cubicBezTo>
                    <a:pt x="2096" y="1166"/>
                    <a:pt x="2096" y="1166"/>
                    <a:pt x="2096" y="1166"/>
                  </a:cubicBezTo>
                  <a:cubicBezTo>
                    <a:pt x="2086" y="1162"/>
                    <a:pt x="2076" y="1157"/>
                    <a:pt x="2066" y="1153"/>
                  </a:cubicBezTo>
                  <a:cubicBezTo>
                    <a:pt x="1980" y="1117"/>
                    <a:pt x="1890" y="1098"/>
                    <a:pt x="1796" y="1098"/>
                  </a:cubicBezTo>
                  <a:cubicBezTo>
                    <a:pt x="1703" y="1098"/>
                    <a:pt x="1612" y="1117"/>
                    <a:pt x="1527" y="1153"/>
                  </a:cubicBezTo>
                  <a:cubicBezTo>
                    <a:pt x="1445" y="1188"/>
                    <a:pt x="1371" y="1238"/>
                    <a:pt x="1307" y="1301"/>
                  </a:cubicBezTo>
                  <a:cubicBezTo>
                    <a:pt x="1243" y="1365"/>
                    <a:pt x="1194" y="1439"/>
                    <a:pt x="1159" y="1521"/>
                  </a:cubicBezTo>
                  <a:cubicBezTo>
                    <a:pt x="1123" y="1606"/>
                    <a:pt x="1104" y="1697"/>
                    <a:pt x="1104" y="1790"/>
                  </a:cubicBezTo>
                  <a:cubicBezTo>
                    <a:pt x="1104" y="1884"/>
                    <a:pt x="1123" y="1974"/>
                    <a:pt x="1159" y="2060"/>
                  </a:cubicBezTo>
                  <a:cubicBezTo>
                    <a:pt x="1171" y="2088"/>
                    <a:pt x="1185" y="2116"/>
                    <a:pt x="1200" y="2142"/>
                  </a:cubicBezTo>
                  <a:cubicBezTo>
                    <a:pt x="139" y="2142"/>
                    <a:pt x="139" y="2142"/>
                    <a:pt x="139" y="2142"/>
                  </a:cubicBezTo>
                  <a:lnTo>
                    <a:pt x="139" y="139"/>
                  </a:lnTo>
                  <a:close/>
                  <a:moveTo>
                    <a:pt x="2082" y="2847"/>
                  </a:moveTo>
                  <a:cubicBezTo>
                    <a:pt x="1873" y="2627"/>
                    <a:pt x="1873" y="2627"/>
                    <a:pt x="1873" y="2627"/>
                  </a:cubicBezTo>
                  <a:cubicBezTo>
                    <a:pt x="1859" y="2613"/>
                    <a:pt x="1841" y="2605"/>
                    <a:pt x="1822" y="2605"/>
                  </a:cubicBezTo>
                  <a:cubicBezTo>
                    <a:pt x="1822" y="2605"/>
                    <a:pt x="1822" y="2605"/>
                    <a:pt x="1822" y="2605"/>
                  </a:cubicBezTo>
                  <a:cubicBezTo>
                    <a:pt x="1803" y="2605"/>
                    <a:pt x="1784" y="2613"/>
                    <a:pt x="1771" y="2627"/>
                  </a:cubicBezTo>
                  <a:cubicBezTo>
                    <a:pt x="1564" y="2847"/>
                    <a:pt x="1564" y="2847"/>
                    <a:pt x="1564" y="2847"/>
                  </a:cubicBezTo>
                  <a:cubicBezTo>
                    <a:pt x="1564" y="2442"/>
                    <a:pt x="1564" y="2442"/>
                    <a:pt x="1564" y="2442"/>
                  </a:cubicBezTo>
                  <a:cubicBezTo>
                    <a:pt x="1638" y="2469"/>
                    <a:pt x="1716" y="2482"/>
                    <a:pt x="1796" y="2482"/>
                  </a:cubicBezTo>
                  <a:cubicBezTo>
                    <a:pt x="1890" y="2482"/>
                    <a:pt x="1980" y="2464"/>
                    <a:pt x="2066" y="2428"/>
                  </a:cubicBezTo>
                  <a:cubicBezTo>
                    <a:pt x="2071" y="2426"/>
                    <a:pt x="2077" y="2423"/>
                    <a:pt x="2082" y="2421"/>
                  </a:cubicBezTo>
                  <a:lnTo>
                    <a:pt x="2082" y="2847"/>
                  </a:lnTo>
                  <a:close/>
                  <a:moveTo>
                    <a:pt x="2305" y="2005"/>
                  </a:moveTo>
                  <a:cubicBezTo>
                    <a:pt x="2277" y="2071"/>
                    <a:pt x="2238" y="2130"/>
                    <a:pt x="2187" y="2181"/>
                  </a:cubicBezTo>
                  <a:cubicBezTo>
                    <a:pt x="2136" y="2232"/>
                    <a:pt x="2077" y="2271"/>
                    <a:pt x="2011" y="2299"/>
                  </a:cubicBezTo>
                  <a:cubicBezTo>
                    <a:pt x="1943" y="2328"/>
                    <a:pt x="1871" y="2343"/>
                    <a:pt x="1796" y="2343"/>
                  </a:cubicBezTo>
                  <a:cubicBezTo>
                    <a:pt x="1722" y="2343"/>
                    <a:pt x="1649" y="2328"/>
                    <a:pt x="1581" y="2299"/>
                  </a:cubicBezTo>
                  <a:cubicBezTo>
                    <a:pt x="1516" y="2271"/>
                    <a:pt x="1457" y="2232"/>
                    <a:pt x="1406" y="2181"/>
                  </a:cubicBezTo>
                  <a:cubicBezTo>
                    <a:pt x="1403" y="2178"/>
                    <a:pt x="1400" y="2175"/>
                    <a:pt x="1397" y="2172"/>
                  </a:cubicBezTo>
                  <a:cubicBezTo>
                    <a:pt x="1393" y="2167"/>
                    <a:pt x="1389" y="2162"/>
                    <a:pt x="1385" y="2159"/>
                  </a:cubicBezTo>
                  <a:cubicBezTo>
                    <a:pt x="1344" y="2113"/>
                    <a:pt x="1311" y="2062"/>
                    <a:pt x="1287" y="2005"/>
                  </a:cubicBezTo>
                  <a:cubicBezTo>
                    <a:pt x="1259" y="1937"/>
                    <a:pt x="1244" y="1865"/>
                    <a:pt x="1244" y="1790"/>
                  </a:cubicBezTo>
                  <a:cubicBezTo>
                    <a:pt x="1244" y="1716"/>
                    <a:pt x="1259" y="1643"/>
                    <a:pt x="1287" y="1575"/>
                  </a:cubicBezTo>
                  <a:cubicBezTo>
                    <a:pt x="1315" y="1510"/>
                    <a:pt x="1355" y="1451"/>
                    <a:pt x="1406" y="1400"/>
                  </a:cubicBezTo>
                  <a:cubicBezTo>
                    <a:pt x="1457" y="1349"/>
                    <a:pt x="1516" y="1309"/>
                    <a:pt x="1581" y="1282"/>
                  </a:cubicBezTo>
                  <a:cubicBezTo>
                    <a:pt x="1649" y="1253"/>
                    <a:pt x="1722" y="1238"/>
                    <a:pt x="1796" y="1238"/>
                  </a:cubicBezTo>
                  <a:cubicBezTo>
                    <a:pt x="1871" y="1238"/>
                    <a:pt x="1943" y="1253"/>
                    <a:pt x="2011" y="1282"/>
                  </a:cubicBezTo>
                  <a:cubicBezTo>
                    <a:pt x="2077" y="1309"/>
                    <a:pt x="2136" y="1349"/>
                    <a:pt x="2187" y="1400"/>
                  </a:cubicBezTo>
                  <a:cubicBezTo>
                    <a:pt x="2238" y="1451"/>
                    <a:pt x="2277" y="1510"/>
                    <a:pt x="2305" y="1575"/>
                  </a:cubicBezTo>
                  <a:cubicBezTo>
                    <a:pt x="2334" y="1643"/>
                    <a:pt x="2349" y="1716"/>
                    <a:pt x="2349" y="1790"/>
                  </a:cubicBezTo>
                  <a:cubicBezTo>
                    <a:pt x="2349" y="1865"/>
                    <a:pt x="2334" y="1937"/>
                    <a:pt x="2305" y="200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nvGrpSpPr>
          <p:cNvPr id="24" name="Graphic 4">
            <a:extLst>
              <a:ext uri="{FF2B5EF4-FFF2-40B4-BE49-F238E27FC236}">
                <a16:creationId xmlns:a16="http://schemas.microsoft.com/office/drawing/2014/main" id="{4DC1EF94-62AE-7753-EB9B-FFE8C08EFE6F}"/>
              </a:ext>
            </a:extLst>
          </p:cNvPr>
          <p:cNvGrpSpPr/>
          <p:nvPr/>
        </p:nvGrpSpPr>
        <p:grpSpPr>
          <a:xfrm>
            <a:off x="7579519" y="1432882"/>
            <a:ext cx="497056" cy="423796"/>
            <a:chOff x="2973704" y="1207554"/>
            <a:chExt cx="3197542" cy="2726270"/>
          </a:xfrm>
          <a:solidFill>
            <a:schemeClr val="tx1"/>
          </a:solidFill>
        </p:grpSpPr>
        <p:sp>
          <p:nvSpPr>
            <p:cNvPr id="25" name="Freeform 32">
              <a:extLst>
                <a:ext uri="{FF2B5EF4-FFF2-40B4-BE49-F238E27FC236}">
                  <a16:creationId xmlns:a16="http://schemas.microsoft.com/office/drawing/2014/main" id="{A385666C-34F2-C211-46ED-B4465E55E014}"/>
                </a:ext>
              </a:extLst>
            </p:cNvPr>
            <p:cNvSpPr/>
            <p:nvPr/>
          </p:nvSpPr>
          <p:spPr>
            <a:xfrm>
              <a:off x="3911917" y="1785937"/>
              <a:ext cx="1323022" cy="1571625"/>
            </a:xfrm>
            <a:custGeom>
              <a:avLst/>
              <a:gdLst>
                <a:gd name="connsiteX0" fmla="*/ 1323023 w 1323022"/>
                <a:gd name="connsiteY0" fmla="*/ 1511618 h 1571625"/>
                <a:gd name="connsiteX1" fmla="*/ 1323023 w 1323022"/>
                <a:gd name="connsiteY1" fmla="*/ 1353503 h 1571625"/>
                <a:gd name="connsiteX2" fmla="*/ 1035368 w 1323022"/>
                <a:gd name="connsiteY2" fmla="*/ 1065848 h 1571625"/>
                <a:gd name="connsiteX3" fmla="*/ 885825 w 1323022"/>
                <a:gd name="connsiteY3" fmla="*/ 1065848 h 1571625"/>
                <a:gd name="connsiteX4" fmla="*/ 885825 w 1323022"/>
                <a:gd name="connsiteY4" fmla="*/ 958215 h 1571625"/>
                <a:gd name="connsiteX5" fmla="*/ 1087755 w 1323022"/>
                <a:gd name="connsiteY5" fmla="*/ 468630 h 1571625"/>
                <a:gd name="connsiteX6" fmla="*/ 662940 w 1323022"/>
                <a:gd name="connsiteY6" fmla="*/ 0 h 1571625"/>
                <a:gd name="connsiteX7" fmla="*/ 238125 w 1323022"/>
                <a:gd name="connsiteY7" fmla="*/ 468630 h 1571625"/>
                <a:gd name="connsiteX8" fmla="*/ 437198 w 1323022"/>
                <a:gd name="connsiteY8" fmla="*/ 955357 h 1571625"/>
                <a:gd name="connsiteX9" fmla="*/ 437198 w 1323022"/>
                <a:gd name="connsiteY9" fmla="*/ 1065848 h 1571625"/>
                <a:gd name="connsiteX10" fmla="*/ 287655 w 1323022"/>
                <a:gd name="connsiteY10" fmla="*/ 1065848 h 1571625"/>
                <a:gd name="connsiteX11" fmla="*/ 0 w 1323022"/>
                <a:gd name="connsiteY11" fmla="*/ 1353503 h 1571625"/>
                <a:gd name="connsiteX12" fmla="*/ 0 w 1323022"/>
                <a:gd name="connsiteY12" fmla="*/ 1511618 h 1571625"/>
                <a:gd name="connsiteX13" fmla="*/ 60008 w 1323022"/>
                <a:gd name="connsiteY13" fmla="*/ 1571625 h 1571625"/>
                <a:gd name="connsiteX14" fmla="*/ 1263015 w 1323022"/>
                <a:gd name="connsiteY14" fmla="*/ 1571625 h 1571625"/>
                <a:gd name="connsiteX15" fmla="*/ 1323023 w 1323022"/>
                <a:gd name="connsiteY15" fmla="*/ 1511618 h 1571625"/>
                <a:gd name="connsiteX16" fmla="*/ 661988 w 1323022"/>
                <a:gd name="connsiteY16" fmla="*/ 120015 h 1571625"/>
                <a:gd name="connsiteX17" fmla="*/ 966788 w 1323022"/>
                <a:gd name="connsiteY17" fmla="*/ 468630 h 1571625"/>
                <a:gd name="connsiteX18" fmla="*/ 661988 w 1323022"/>
                <a:gd name="connsiteY18" fmla="*/ 939165 h 1571625"/>
                <a:gd name="connsiteX19" fmla="*/ 357188 w 1323022"/>
                <a:gd name="connsiteY19" fmla="*/ 468630 h 1571625"/>
                <a:gd name="connsiteX20" fmla="*/ 661988 w 1323022"/>
                <a:gd name="connsiteY20" fmla="*/ 120015 h 1571625"/>
                <a:gd name="connsiteX21" fmla="*/ 1203008 w 1323022"/>
                <a:gd name="connsiteY21" fmla="*/ 1451610 h 1571625"/>
                <a:gd name="connsiteX22" fmla="*/ 120015 w 1323022"/>
                <a:gd name="connsiteY22" fmla="*/ 1451610 h 1571625"/>
                <a:gd name="connsiteX23" fmla="*/ 120015 w 1323022"/>
                <a:gd name="connsiteY23" fmla="*/ 1353503 h 1571625"/>
                <a:gd name="connsiteX24" fmla="*/ 287655 w 1323022"/>
                <a:gd name="connsiteY24" fmla="*/ 1185863 h 1571625"/>
                <a:gd name="connsiteX25" fmla="*/ 498158 w 1323022"/>
                <a:gd name="connsiteY25" fmla="*/ 1185863 h 1571625"/>
                <a:gd name="connsiteX26" fmla="*/ 541973 w 1323022"/>
                <a:gd name="connsiteY26" fmla="*/ 1166813 h 1571625"/>
                <a:gd name="connsiteX27" fmla="*/ 558165 w 1323022"/>
                <a:gd name="connsiteY27" fmla="*/ 1122045 h 1571625"/>
                <a:gd name="connsiteX28" fmla="*/ 557213 w 1323022"/>
                <a:gd name="connsiteY28" fmla="*/ 1037272 h 1571625"/>
                <a:gd name="connsiteX29" fmla="*/ 661988 w 1323022"/>
                <a:gd name="connsiteY29" fmla="*/ 1059180 h 1571625"/>
                <a:gd name="connsiteX30" fmla="*/ 764858 w 1323022"/>
                <a:gd name="connsiteY30" fmla="*/ 1038225 h 1571625"/>
                <a:gd name="connsiteX31" fmla="*/ 764858 w 1323022"/>
                <a:gd name="connsiteY31" fmla="*/ 1102043 h 1571625"/>
                <a:gd name="connsiteX32" fmla="*/ 763905 w 1323022"/>
                <a:gd name="connsiteY32" fmla="*/ 1122045 h 1571625"/>
                <a:gd name="connsiteX33" fmla="*/ 780098 w 1323022"/>
                <a:gd name="connsiteY33" fmla="*/ 1166813 h 1571625"/>
                <a:gd name="connsiteX34" fmla="*/ 823913 w 1323022"/>
                <a:gd name="connsiteY34" fmla="*/ 1185863 h 1571625"/>
                <a:gd name="connsiteX35" fmla="*/ 1034415 w 1323022"/>
                <a:gd name="connsiteY35" fmla="*/ 1185863 h 1571625"/>
                <a:gd name="connsiteX36" fmla="*/ 1202055 w 1323022"/>
                <a:gd name="connsiteY36" fmla="*/ 1353503 h 1571625"/>
                <a:gd name="connsiteX37" fmla="*/ 1202055 w 1323022"/>
                <a:gd name="connsiteY37" fmla="*/ 1451610 h 157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23022" h="1571625">
                  <a:moveTo>
                    <a:pt x="1323023" y="1511618"/>
                  </a:moveTo>
                  <a:lnTo>
                    <a:pt x="1323023" y="1353503"/>
                  </a:lnTo>
                  <a:cubicBezTo>
                    <a:pt x="1323023" y="1194435"/>
                    <a:pt x="1193483" y="1065848"/>
                    <a:pt x="1035368" y="1065848"/>
                  </a:cubicBezTo>
                  <a:lnTo>
                    <a:pt x="885825" y="1065848"/>
                  </a:lnTo>
                  <a:lnTo>
                    <a:pt x="885825" y="958215"/>
                  </a:lnTo>
                  <a:cubicBezTo>
                    <a:pt x="1011555" y="835343"/>
                    <a:pt x="1087755" y="625793"/>
                    <a:pt x="1087755" y="468630"/>
                  </a:cubicBezTo>
                  <a:cubicBezTo>
                    <a:pt x="1087755" y="210503"/>
                    <a:pt x="897255" y="0"/>
                    <a:pt x="662940" y="0"/>
                  </a:cubicBezTo>
                  <a:cubicBezTo>
                    <a:pt x="428625" y="0"/>
                    <a:pt x="238125" y="210503"/>
                    <a:pt x="238125" y="468630"/>
                  </a:cubicBezTo>
                  <a:cubicBezTo>
                    <a:pt x="238125" y="623888"/>
                    <a:pt x="312420" y="832485"/>
                    <a:pt x="437198" y="955357"/>
                  </a:cubicBezTo>
                  <a:lnTo>
                    <a:pt x="437198" y="1065848"/>
                  </a:lnTo>
                  <a:lnTo>
                    <a:pt x="287655" y="1065848"/>
                  </a:lnTo>
                  <a:cubicBezTo>
                    <a:pt x="128588" y="1065848"/>
                    <a:pt x="0" y="1195388"/>
                    <a:pt x="0" y="1353503"/>
                  </a:cubicBezTo>
                  <a:lnTo>
                    <a:pt x="0" y="1511618"/>
                  </a:lnTo>
                  <a:cubicBezTo>
                    <a:pt x="0" y="1544955"/>
                    <a:pt x="26670" y="1571625"/>
                    <a:pt x="60008" y="1571625"/>
                  </a:cubicBezTo>
                  <a:lnTo>
                    <a:pt x="1263015" y="1571625"/>
                  </a:lnTo>
                  <a:cubicBezTo>
                    <a:pt x="1295400" y="1571625"/>
                    <a:pt x="1323023" y="1544955"/>
                    <a:pt x="1323023" y="1511618"/>
                  </a:cubicBezTo>
                  <a:close/>
                  <a:moveTo>
                    <a:pt x="661988" y="120015"/>
                  </a:moveTo>
                  <a:cubicBezTo>
                    <a:pt x="829627" y="120015"/>
                    <a:pt x="966788" y="276225"/>
                    <a:pt x="966788" y="468630"/>
                  </a:cubicBezTo>
                  <a:cubicBezTo>
                    <a:pt x="966788" y="674370"/>
                    <a:pt x="819150" y="939165"/>
                    <a:pt x="661988" y="939165"/>
                  </a:cubicBezTo>
                  <a:cubicBezTo>
                    <a:pt x="504825" y="939165"/>
                    <a:pt x="357188" y="674370"/>
                    <a:pt x="357188" y="468630"/>
                  </a:cubicBezTo>
                  <a:cubicBezTo>
                    <a:pt x="358140" y="276225"/>
                    <a:pt x="494348" y="120015"/>
                    <a:pt x="661988" y="120015"/>
                  </a:cubicBezTo>
                  <a:close/>
                  <a:moveTo>
                    <a:pt x="1203008" y="1451610"/>
                  </a:moveTo>
                  <a:lnTo>
                    <a:pt x="120015" y="1451610"/>
                  </a:lnTo>
                  <a:lnTo>
                    <a:pt x="120015" y="1353503"/>
                  </a:lnTo>
                  <a:cubicBezTo>
                    <a:pt x="120015" y="1261110"/>
                    <a:pt x="195263" y="1185863"/>
                    <a:pt x="287655" y="1185863"/>
                  </a:cubicBezTo>
                  <a:lnTo>
                    <a:pt x="498158" y="1185863"/>
                  </a:lnTo>
                  <a:cubicBezTo>
                    <a:pt x="514350" y="1185863"/>
                    <a:pt x="530543" y="1179195"/>
                    <a:pt x="541973" y="1166813"/>
                  </a:cubicBezTo>
                  <a:cubicBezTo>
                    <a:pt x="553403" y="1154430"/>
                    <a:pt x="559118" y="1138238"/>
                    <a:pt x="558165" y="1122045"/>
                  </a:cubicBezTo>
                  <a:lnTo>
                    <a:pt x="557213" y="1037272"/>
                  </a:lnTo>
                  <a:cubicBezTo>
                    <a:pt x="590550" y="1050607"/>
                    <a:pt x="624840" y="1059180"/>
                    <a:pt x="661988" y="1059180"/>
                  </a:cubicBezTo>
                  <a:cubicBezTo>
                    <a:pt x="698183" y="1059180"/>
                    <a:pt x="732473" y="1051560"/>
                    <a:pt x="764858" y="1038225"/>
                  </a:cubicBezTo>
                  <a:lnTo>
                    <a:pt x="764858" y="1102043"/>
                  </a:lnTo>
                  <a:lnTo>
                    <a:pt x="763905" y="1122045"/>
                  </a:lnTo>
                  <a:cubicBezTo>
                    <a:pt x="762953" y="1138238"/>
                    <a:pt x="768668" y="1154430"/>
                    <a:pt x="780098" y="1166813"/>
                  </a:cubicBezTo>
                  <a:cubicBezTo>
                    <a:pt x="791528" y="1179195"/>
                    <a:pt x="807720" y="1185863"/>
                    <a:pt x="823913" y="1185863"/>
                  </a:cubicBezTo>
                  <a:lnTo>
                    <a:pt x="1034415" y="1185863"/>
                  </a:lnTo>
                  <a:cubicBezTo>
                    <a:pt x="1126808" y="1185863"/>
                    <a:pt x="1202055" y="1261110"/>
                    <a:pt x="1202055" y="1353503"/>
                  </a:cubicBezTo>
                  <a:lnTo>
                    <a:pt x="1202055" y="1451610"/>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2" name="Freeform 33">
              <a:extLst>
                <a:ext uri="{FF2B5EF4-FFF2-40B4-BE49-F238E27FC236}">
                  <a16:creationId xmlns:a16="http://schemas.microsoft.com/office/drawing/2014/main" id="{AD74AE52-778A-D17D-A463-7738154014E9}"/>
                </a:ext>
              </a:extLst>
            </p:cNvPr>
            <p:cNvSpPr/>
            <p:nvPr/>
          </p:nvSpPr>
          <p:spPr>
            <a:xfrm>
              <a:off x="2973704" y="2435297"/>
              <a:ext cx="1959131" cy="1498527"/>
            </a:xfrm>
            <a:custGeom>
              <a:avLst/>
              <a:gdLst>
                <a:gd name="connsiteX0" fmla="*/ 1870710 w 1959131"/>
                <a:gd name="connsiteY0" fmla="*/ 1325173 h 1498527"/>
                <a:gd name="connsiteX1" fmla="*/ 488633 w 1959131"/>
                <a:gd name="connsiteY1" fmla="*/ 642230 h 1498527"/>
                <a:gd name="connsiteX2" fmla="*/ 381953 w 1959131"/>
                <a:gd name="connsiteY2" fmla="*/ 232655 h 1498527"/>
                <a:gd name="connsiteX3" fmla="*/ 526733 w 1959131"/>
                <a:gd name="connsiteY3" fmla="*/ 355528 h 1498527"/>
                <a:gd name="connsiteX4" fmla="*/ 620078 w 1959131"/>
                <a:gd name="connsiteY4" fmla="*/ 245990 h 1498527"/>
                <a:gd name="connsiteX5" fmla="*/ 351473 w 1959131"/>
                <a:gd name="connsiteY5" fmla="*/ 17390 h 1498527"/>
                <a:gd name="connsiteX6" fmla="*/ 256223 w 1959131"/>
                <a:gd name="connsiteY6" fmla="*/ 18343 h 1498527"/>
                <a:gd name="connsiteX7" fmla="*/ 0 w 1959131"/>
                <a:gd name="connsiteY7" fmla="*/ 249800 h 1498527"/>
                <a:gd name="connsiteX8" fmla="*/ 96203 w 1959131"/>
                <a:gd name="connsiteY8" fmla="*/ 356480 h 1498527"/>
                <a:gd name="connsiteX9" fmla="*/ 237173 w 1959131"/>
                <a:gd name="connsiteY9" fmla="*/ 228845 h 1498527"/>
                <a:gd name="connsiteX10" fmla="*/ 357188 w 1959131"/>
                <a:gd name="connsiteY10" fmla="*/ 701285 h 1498527"/>
                <a:gd name="connsiteX11" fmla="*/ 1600200 w 1959131"/>
                <a:gd name="connsiteY11" fmla="*/ 1498528 h 1498527"/>
                <a:gd name="connsiteX12" fmla="*/ 1903095 w 1959131"/>
                <a:gd name="connsiteY12" fmla="*/ 1464238 h 1498527"/>
                <a:gd name="connsiteX13" fmla="*/ 1957388 w 1959131"/>
                <a:gd name="connsiteY13" fmla="*/ 1377560 h 1498527"/>
                <a:gd name="connsiteX14" fmla="*/ 1870710 w 1959131"/>
                <a:gd name="connsiteY14" fmla="*/ 1325173 h 149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9131" h="1498527">
                  <a:moveTo>
                    <a:pt x="1870710" y="1325173"/>
                  </a:moveTo>
                  <a:cubicBezTo>
                    <a:pt x="1309688" y="1454713"/>
                    <a:pt x="727710" y="1167058"/>
                    <a:pt x="488633" y="642230"/>
                  </a:cubicBezTo>
                  <a:cubicBezTo>
                    <a:pt x="428625" y="510785"/>
                    <a:pt x="393383" y="373625"/>
                    <a:pt x="381953" y="232655"/>
                  </a:cubicBezTo>
                  <a:lnTo>
                    <a:pt x="526733" y="355528"/>
                  </a:lnTo>
                  <a:lnTo>
                    <a:pt x="620078" y="245990"/>
                  </a:lnTo>
                  <a:lnTo>
                    <a:pt x="351473" y="17390"/>
                  </a:lnTo>
                  <a:cubicBezTo>
                    <a:pt x="323850" y="-6422"/>
                    <a:pt x="282893" y="-5470"/>
                    <a:pt x="256223" y="18343"/>
                  </a:cubicBezTo>
                  <a:lnTo>
                    <a:pt x="0" y="249800"/>
                  </a:lnTo>
                  <a:lnTo>
                    <a:pt x="96203" y="356480"/>
                  </a:lnTo>
                  <a:lnTo>
                    <a:pt x="237173" y="228845"/>
                  </a:lnTo>
                  <a:cubicBezTo>
                    <a:pt x="248603" y="391723"/>
                    <a:pt x="287655" y="549838"/>
                    <a:pt x="357188" y="701285"/>
                  </a:cubicBezTo>
                  <a:cubicBezTo>
                    <a:pt x="581978" y="1193728"/>
                    <a:pt x="1076325" y="1498528"/>
                    <a:pt x="1600200" y="1498528"/>
                  </a:cubicBezTo>
                  <a:cubicBezTo>
                    <a:pt x="1700213" y="1498528"/>
                    <a:pt x="1802130" y="1487098"/>
                    <a:pt x="1903095" y="1464238"/>
                  </a:cubicBezTo>
                  <a:cubicBezTo>
                    <a:pt x="1942148" y="1455665"/>
                    <a:pt x="1965960" y="1416613"/>
                    <a:pt x="1957388" y="1377560"/>
                  </a:cubicBezTo>
                  <a:cubicBezTo>
                    <a:pt x="1947863" y="1341365"/>
                    <a:pt x="1908810" y="1316600"/>
                    <a:pt x="1870710" y="1325173"/>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3" name="Freeform 34">
              <a:extLst>
                <a:ext uri="{FF2B5EF4-FFF2-40B4-BE49-F238E27FC236}">
                  <a16:creationId xmlns:a16="http://schemas.microsoft.com/office/drawing/2014/main" id="{BF7EFEBF-8336-0503-95D9-352B6E1DA9CC}"/>
                </a:ext>
              </a:extLst>
            </p:cNvPr>
            <p:cNvSpPr/>
            <p:nvPr/>
          </p:nvSpPr>
          <p:spPr>
            <a:xfrm>
              <a:off x="5689430" y="2989250"/>
              <a:ext cx="149524" cy="159714"/>
            </a:xfrm>
            <a:custGeom>
              <a:avLst/>
              <a:gdLst>
                <a:gd name="connsiteX0" fmla="*/ 104626 w 149524"/>
                <a:gd name="connsiteY0" fmla="*/ 5410 h 159714"/>
                <a:gd name="connsiteX1" fmla="*/ 11282 w 149524"/>
                <a:gd name="connsiteY1" fmla="*/ 45415 h 159714"/>
                <a:gd name="connsiteX2" fmla="*/ 5567 w 149524"/>
                <a:gd name="connsiteY2" fmla="*/ 59702 h 159714"/>
                <a:gd name="connsiteX3" fmla="*/ 43667 w 149524"/>
                <a:gd name="connsiteY3" fmla="*/ 154000 h 159714"/>
                <a:gd name="connsiteX4" fmla="*/ 71289 w 149524"/>
                <a:gd name="connsiteY4" fmla="*/ 159715 h 159714"/>
                <a:gd name="connsiteX5" fmla="*/ 137964 w 149524"/>
                <a:gd name="connsiteY5" fmla="*/ 115900 h 159714"/>
                <a:gd name="connsiteX6" fmla="*/ 144632 w 149524"/>
                <a:gd name="connsiteY6" fmla="*/ 98755 h 159714"/>
                <a:gd name="connsiteX7" fmla="*/ 104626 w 149524"/>
                <a:gd name="connsiteY7" fmla="*/ 5410 h 15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524" h="159714">
                  <a:moveTo>
                    <a:pt x="104626" y="5410"/>
                  </a:moveTo>
                  <a:cubicBezTo>
                    <a:pt x="67479" y="-9830"/>
                    <a:pt x="25569" y="8267"/>
                    <a:pt x="11282" y="45415"/>
                  </a:cubicBezTo>
                  <a:lnTo>
                    <a:pt x="5567" y="59702"/>
                  </a:lnTo>
                  <a:cubicBezTo>
                    <a:pt x="-9674" y="95897"/>
                    <a:pt x="7472" y="138760"/>
                    <a:pt x="43667" y="154000"/>
                  </a:cubicBezTo>
                  <a:cubicBezTo>
                    <a:pt x="53192" y="157810"/>
                    <a:pt x="62717" y="159715"/>
                    <a:pt x="71289" y="159715"/>
                  </a:cubicBezTo>
                  <a:cubicBezTo>
                    <a:pt x="98912" y="159715"/>
                    <a:pt x="125582" y="143522"/>
                    <a:pt x="137964" y="115900"/>
                  </a:cubicBezTo>
                  <a:lnTo>
                    <a:pt x="144632" y="98755"/>
                  </a:lnTo>
                  <a:cubicBezTo>
                    <a:pt x="158919" y="61607"/>
                    <a:pt x="140822" y="19697"/>
                    <a:pt x="104626" y="5410"/>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4" name="Freeform 35">
              <a:extLst>
                <a:ext uri="{FF2B5EF4-FFF2-40B4-BE49-F238E27FC236}">
                  <a16:creationId xmlns:a16="http://schemas.microsoft.com/office/drawing/2014/main" id="{9F87E324-B603-DC03-C694-F94CFF4EAEB9}"/>
                </a:ext>
              </a:extLst>
            </p:cNvPr>
            <p:cNvSpPr/>
            <p:nvPr/>
          </p:nvSpPr>
          <p:spPr>
            <a:xfrm>
              <a:off x="5557357" y="3215933"/>
              <a:ext cx="161578" cy="169251"/>
            </a:xfrm>
            <a:custGeom>
              <a:avLst/>
              <a:gdLst>
                <a:gd name="connsiteX0" fmla="*/ 129067 w 161578"/>
                <a:gd name="connsiteY0" fmla="*/ 12089 h 169251"/>
                <a:gd name="connsiteX1" fmla="*/ 29055 w 161578"/>
                <a:gd name="connsiteY1" fmla="*/ 32092 h 169251"/>
                <a:gd name="connsiteX2" fmla="*/ 12862 w 161578"/>
                <a:gd name="connsiteY2" fmla="*/ 55904 h 169251"/>
                <a:gd name="connsiteX3" fmla="*/ 30960 w 161578"/>
                <a:gd name="connsiteY3" fmla="*/ 155917 h 169251"/>
                <a:gd name="connsiteX4" fmla="*/ 71917 w 161578"/>
                <a:gd name="connsiteY4" fmla="*/ 169252 h 169251"/>
                <a:gd name="connsiteX5" fmla="*/ 130972 w 161578"/>
                <a:gd name="connsiteY5" fmla="*/ 138772 h 169251"/>
                <a:gd name="connsiteX6" fmla="*/ 149070 w 161578"/>
                <a:gd name="connsiteY6" fmla="*/ 113054 h 169251"/>
                <a:gd name="connsiteX7" fmla="*/ 129067 w 161578"/>
                <a:gd name="connsiteY7" fmla="*/ 12089 h 16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578" h="169251">
                  <a:moveTo>
                    <a:pt x="129067" y="12089"/>
                  </a:moveTo>
                  <a:cubicBezTo>
                    <a:pt x="95730" y="-9818"/>
                    <a:pt x="50962" y="-1246"/>
                    <a:pt x="29055" y="32092"/>
                  </a:cubicBezTo>
                  <a:cubicBezTo>
                    <a:pt x="23340" y="39712"/>
                    <a:pt x="18577" y="48284"/>
                    <a:pt x="12862" y="55904"/>
                  </a:cubicBezTo>
                  <a:cubicBezTo>
                    <a:pt x="-9998" y="88289"/>
                    <a:pt x="-1425" y="133057"/>
                    <a:pt x="30960" y="155917"/>
                  </a:cubicBezTo>
                  <a:cubicBezTo>
                    <a:pt x="43342" y="164489"/>
                    <a:pt x="57630" y="169252"/>
                    <a:pt x="71917" y="169252"/>
                  </a:cubicBezTo>
                  <a:cubicBezTo>
                    <a:pt x="94777" y="169252"/>
                    <a:pt x="116685" y="158774"/>
                    <a:pt x="130972" y="138772"/>
                  </a:cubicBezTo>
                  <a:cubicBezTo>
                    <a:pt x="136687" y="130199"/>
                    <a:pt x="142402" y="121627"/>
                    <a:pt x="149070" y="113054"/>
                  </a:cubicBezTo>
                  <a:cubicBezTo>
                    <a:pt x="171930" y="78764"/>
                    <a:pt x="162405" y="33997"/>
                    <a:pt x="129067" y="1208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6" name="Freeform 36">
              <a:extLst>
                <a:ext uri="{FF2B5EF4-FFF2-40B4-BE49-F238E27FC236}">
                  <a16:creationId xmlns:a16="http://schemas.microsoft.com/office/drawing/2014/main" id="{1E26A65B-D071-4DB5-0BC3-9E0D322C9346}"/>
                </a:ext>
              </a:extLst>
            </p:cNvPr>
            <p:cNvSpPr/>
            <p:nvPr/>
          </p:nvSpPr>
          <p:spPr>
            <a:xfrm>
              <a:off x="5382420" y="3423040"/>
              <a:ext cx="165536" cy="164074"/>
            </a:xfrm>
            <a:custGeom>
              <a:avLst/>
              <a:gdLst>
                <a:gd name="connsiteX0" fmla="*/ 43020 w 165536"/>
                <a:gd name="connsiteY0" fmla="*/ 20247 h 164074"/>
                <a:gd name="connsiteX1" fmla="*/ 23017 w 165536"/>
                <a:gd name="connsiteY1" fmla="*/ 39297 h 164074"/>
                <a:gd name="connsiteX2" fmla="*/ 19207 w 165536"/>
                <a:gd name="connsiteY2" fmla="*/ 141214 h 164074"/>
                <a:gd name="connsiteX3" fmla="*/ 71595 w 165536"/>
                <a:gd name="connsiteY3" fmla="*/ 164074 h 164074"/>
                <a:gd name="connsiteX4" fmla="*/ 121124 w 165536"/>
                <a:gd name="connsiteY4" fmla="*/ 145024 h 164074"/>
                <a:gd name="connsiteX5" fmla="*/ 143985 w 165536"/>
                <a:gd name="connsiteY5" fmla="*/ 123117 h 164074"/>
                <a:gd name="connsiteX6" fmla="*/ 144937 w 165536"/>
                <a:gd name="connsiteY6" fmla="*/ 21199 h 164074"/>
                <a:gd name="connsiteX7" fmla="*/ 43020 w 165536"/>
                <a:gd name="connsiteY7" fmla="*/ 20247 h 16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536" h="164074">
                  <a:moveTo>
                    <a:pt x="43020" y="20247"/>
                  </a:moveTo>
                  <a:cubicBezTo>
                    <a:pt x="36352" y="26914"/>
                    <a:pt x="29685" y="33582"/>
                    <a:pt x="23017" y="39297"/>
                  </a:cubicBezTo>
                  <a:cubicBezTo>
                    <a:pt x="-6511" y="65967"/>
                    <a:pt x="-7463" y="111687"/>
                    <a:pt x="19207" y="141214"/>
                  </a:cubicBezTo>
                  <a:cubicBezTo>
                    <a:pt x="33495" y="156454"/>
                    <a:pt x="52545" y="164074"/>
                    <a:pt x="71595" y="164074"/>
                  </a:cubicBezTo>
                  <a:cubicBezTo>
                    <a:pt x="88739" y="164074"/>
                    <a:pt x="106837" y="157407"/>
                    <a:pt x="121124" y="145024"/>
                  </a:cubicBezTo>
                  <a:cubicBezTo>
                    <a:pt x="128745" y="137404"/>
                    <a:pt x="136364" y="130737"/>
                    <a:pt x="143985" y="123117"/>
                  </a:cubicBezTo>
                  <a:cubicBezTo>
                    <a:pt x="172560" y="95494"/>
                    <a:pt x="172560" y="49774"/>
                    <a:pt x="144937" y="21199"/>
                  </a:cubicBezTo>
                  <a:cubicBezTo>
                    <a:pt x="116362" y="-6423"/>
                    <a:pt x="70642" y="-7376"/>
                    <a:pt x="43020" y="20247"/>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7" name="Freeform 37">
              <a:extLst>
                <a:ext uri="{FF2B5EF4-FFF2-40B4-BE49-F238E27FC236}">
                  <a16:creationId xmlns:a16="http://schemas.microsoft.com/office/drawing/2014/main" id="{8EB94E3A-9DFE-DCC3-304D-93C546DA8F79}"/>
                </a:ext>
              </a:extLst>
            </p:cNvPr>
            <p:cNvSpPr/>
            <p:nvPr/>
          </p:nvSpPr>
          <p:spPr>
            <a:xfrm>
              <a:off x="5178401" y="3590583"/>
              <a:ext cx="157845" cy="152741"/>
            </a:xfrm>
            <a:custGeom>
              <a:avLst/>
              <a:gdLst>
                <a:gd name="connsiteX0" fmla="*/ 47966 w 157845"/>
                <a:gd name="connsiteY0" fmla="*/ 10819 h 152741"/>
                <a:gd name="connsiteX1" fmla="*/ 33679 w 157845"/>
                <a:gd name="connsiteY1" fmla="*/ 19391 h 152741"/>
                <a:gd name="connsiteX2" fmla="*/ 10819 w 157845"/>
                <a:gd name="connsiteY2" fmla="*/ 118451 h 152741"/>
                <a:gd name="connsiteX3" fmla="*/ 71779 w 157845"/>
                <a:gd name="connsiteY3" fmla="*/ 152741 h 152741"/>
                <a:gd name="connsiteX4" fmla="*/ 109879 w 157845"/>
                <a:gd name="connsiteY4" fmla="*/ 142264 h 152741"/>
                <a:gd name="connsiteX5" fmla="*/ 124166 w 157845"/>
                <a:gd name="connsiteY5" fmla="*/ 132739 h 152741"/>
                <a:gd name="connsiteX6" fmla="*/ 147026 w 157845"/>
                <a:gd name="connsiteY6" fmla="*/ 33679 h 152741"/>
                <a:gd name="connsiteX7" fmla="*/ 47966 w 157845"/>
                <a:gd name="connsiteY7" fmla="*/ 10819 h 15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845" h="152741">
                  <a:moveTo>
                    <a:pt x="47966" y="10819"/>
                  </a:moveTo>
                  <a:lnTo>
                    <a:pt x="33679" y="19391"/>
                  </a:lnTo>
                  <a:cubicBezTo>
                    <a:pt x="341" y="40346"/>
                    <a:pt x="-10136" y="85114"/>
                    <a:pt x="10819" y="118451"/>
                  </a:cubicBezTo>
                  <a:cubicBezTo>
                    <a:pt x="24154" y="140359"/>
                    <a:pt x="47966" y="152741"/>
                    <a:pt x="71779" y="152741"/>
                  </a:cubicBezTo>
                  <a:cubicBezTo>
                    <a:pt x="85114" y="152741"/>
                    <a:pt x="97496" y="148931"/>
                    <a:pt x="109879" y="142264"/>
                  </a:cubicBezTo>
                  <a:lnTo>
                    <a:pt x="124166" y="132739"/>
                  </a:lnTo>
                  <a:cubicBezTo>
                    <a:pt x="157504" y="111784"/>
                    <a:pt x="167981" y="67016"/>
                    <a:pt x="147026" y="33679"/>
                  </a:cubicBezTo>
                  <a:cubicBezTo>
                    <a:pt x="126071" y="341"/>
                    <a:pt x="81304" y="-10136"/>
                    <a:pt x="47966" y="1081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8" name="Freeform 38">
              <a:extLst>
                <a:ext uri="{FF2B5EF4-FFF2-40B4-BE49-F238E27FC236}">
                  <a16:creationId xmlns:a16="http://schemas.microsoft.com/office/drawing/2014/main" id="{B6FB18F3-28F9-7D64-0F31-C689CEFD82DA}"/>
                </a:ext>
              </a:extLst>
            </p:cNvPr>
            <p:cNvSpPr/>
            <p:nvPr/>
          </p:nvSpPr>
          <p:spPr>
            <a:xfrm>
              <a:off x="3428340" y="1748947"/>
              <a:ext cx="163378" cy="172244"/>
            </a:xfrm>
            <a:custGeom>
              <a:avLst/>
              <a:gdLst>
                <a:gd name="connsiteX0" fmla="*/ 32092 w 163378"/>
                <a:gd name="connsiteY0" fmla="*/ 159862 h 172244"/>
                <a:gd name="connsiteX1" fmla="*/ 72097 w 163378"/>
                <a:gd name="connsiteY1" fmla="*/ 172245 h 172244"/>
                <a:gd name="connsiteX2" fmla="*/ 132104 w 163378"/>
                <a:gd name="connsiteY2" fmla="*/ 140812 h 172244"/>
                <a:gd name="connsiteX3" fmla="*/ 150202 w 163378"/>
                <a:gd name="connsiteY3" fmla="*/ 114142 h 172244"/>
                <a:gd name="connsiteX4" fmla="*/ 133057 w 163378"/>
                <a:gd name="connsiteY4" fmla="*/ 13177 h 172244"/>
                <a:gd name="connsiteX5" fmla="*/ 32092 w 163378"/>
                <a:gd name="connsiteY5" fmla="*/ 30322 h 172244"/>
                <a:gd name="connsiteX6" fmla="*/ 12089 w 163378"/>
                <a:gd name="connsiteY6" fmla="*/ 59850 h 172244"/>
                <a:gd name="connsiteX7" fmla="*/ 32092 w 163378"/>
                <a:gd name="connsiteY7" fmla="*/ 159862 h 17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378" h="172244">
                  <a:moveTo>
                    <a:pt x="32092" y="159862"/>
                  </a:moveTo>
                  <a:cubicBezTo>
                    <a:pt x="44474" y="168435"/>
                    <a:pt x="58762" y="172245"/>
                    <a:pt x="72097" y="172245"/>
                  </a:cubicBezTo>
                  <a:cubicBezTo>
                    <a:pt x="94957" y="172245"/>
                    <a:pt x="117817" y="160815"/>
                    <a:pt x="132104" y="140812"/>
                  </a:cubicBezTo>
                  <a:cubicBezTo>
                    <a:pt x="137819" y="132240"/>
                    <a:pt x="144487" y="122715"/>
                    <a:pt x="150202" y="114142"/>
                  </a:cubicBezTo>
                  <a:cubicBezTo>
                    <a:pt x="173062" y="81757"/>
                    <a:pt x="165442" y="36990"/>
                    <a:pt x="133057" y="13177"/>
                  </a:cubicBezTo>
                  <a:cubicBezTo>
                    <a:pt x="100672" y="-9683"/>
                    <a:pt x="55904" y="-2063"/>
                    <a:pt x="32092" y="30322"/>
                  </a:cubicBezTo>
                  <a:cubicBezTo>
                    <a:pt x="25424" y="39847"/>
                    <a:pt x="18757" y="50325"/>
                    <a:pt x="12089" y="59850"/>
                  </a:cubicBezTo>
                  <a:cubicBezTo>
                    <a:pt x="-9818" y="92235"/>
                    <a:pt x="-1246" y="137002"/>
                    <a:pt x="32092" y="15986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39" name="Freeform 39">
              <a:extLst>
                <a:ext uri="{FF2B5EF4-FFF2-40B4-BE49-F238E27FC236}">
                  <a16:creationId xmlns:a16="http://schemas.microsoft.com/office/drawing/2014/main" id="{C6C0BF81-6490-F0D9-340A-D2C52B26AB2A}"/>
                </a:ext>
              </a:extLst>
            </p:cNvPr>
            <p:cNvSpPr/>
            <p:nvPr/>
          </p:nvSpPr>
          <p:spPr>
            <a:xfrm>
              <a:off x="3627403" y="1521946"/>
              <a:ext cx="170363" cy="167788"/>
            </a:xfrm>
            <a:custGeom>
              <a:avLst/>
              <a:gdLst>
                <a:gd name="connsiteX0" fmla="*/ 73059 w 170363"/>
                <a:gd name="connsiteY0" fmla="*/ 167789 h 167788"/>
                <a:gd name="connsiteX1" fmla="*/ 121637 w 170363"/>
                <a:gd name="connsiteY1" fmla="*/ 148739 h 167788"/>
                <a:gd name="connsiteX2" fmla="*/ 145450 w 170363"/>
                <a:gd name="connsiteY2" fmla="*/ 126831 h 167788"/>
                <a:gd name="connsiteX3" fmla="*/ 152117 w 170363"/>
                <a:gd name="connsiteY3" fmla="*/ 24914 h 167788"/>
                <a:gd name="connsiteX4" fmla="*/ 50200 w 170363"/>
                <a:gd name="connsiteY4" fmla="*/ 18246 h 167788"/>
                <a:gd name="connsiteX5" fmla="*/ 23529 w 170363"/>
                <a:gd name="connsiteY5" fmla="*/ 42059 h 167788"/>
                <a:gd name="connsiteX6" fmla="*/ 18767 w 170363"/>
                <a:gd name="connsiteY6" fmla="*/ 143976 h 167788"/>
                <a:gd name="connsiteX7" fmla="*/ 73059 w 170363"/>
                <a:gd name="connsiteY7" fmla="*/ 167789 h 16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363" h="167788">
                  <a:moveTo>
                    <a:pt x="73059" y="167789"/>
                  </a:moveTo>
                  <a:cubicBezTo>
                    <a:pt x="90204" y="167789"/>
                    <a:pt x="107350" y="161121"/>
                    <a:pt x="121637" y="148739"/>
                  </a:cubicBezTo>
                  <a:cubicBezTo>
                    <a:pt x="129257" y="141119"/>
                    <a:pt x="137829" y="134451"/>
                    <a:pt x="145450" y="126831"/>
                  </a:cubicBezTo>
                  <a:cubicBezTo>
                    <a:pt x="175929" y="101114"/>
                    <a:pt x="178787" y="55394"/>
                    <a:pt x="152117" y="24914"/>
                  </a:cubicBezTo>
                  <a:cubicBezTo>
                    <a:pt x="126400" y="-5566"/>
                    <a:pt x="80679" y="-8424"/>
                    <a:pt x="50200" y="18246"/>
                  </a:cubicBezTo>
                  <a:cubicBezTo>
                    <a:pt x="41627" y="25866"/>
                    <a:pt x="32102" y="33486"/>
                    <a:pt x="23529" y="42059"/>
                  </a:cubicBezTo>
                  <a:cubicBezTo>
                    <a:pt x="-5998" y="68729"/>
                    <a:pt x="-7903" y="114449"/>
                    <a:pt x="18767" y="143976"/>
                  </a:cubicBezTo>
                  <a:cubicBezTo>
                    <a:pt x="34007" y="160169"/>
                    <a:pt x="53057" y="167789"/>
                    <a:pt x="73059" y="167789"/>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0" name="Freeform 40">
              <a:extLst>
                <a:ext uri="{FF2B5EF4-FFF2-40B4-BE49-F238E27FC236}">
                  <a16:creationId xmlns:a16="http://schemas.microsoft.com/office/drawing/2014/main" id="{DC3023F8-08B1-7CB7-5844-6FD2B6F2B286}"/>
                </a:ext>
              </a:extLst>
            </p:cNvPr>
            <p:cNvSpPr/>
            <p:nvPr/>
          </p:nvSpPr>
          <p:spPr>
            <a:xfrm>
              <a:off x="3288540" y="2017700"/>
              <a:ext cx="156346" cy="174954"/>
            </a:xfrm>
            <a:custGeom>
              <a:avLst/>
              <a:gdLst>
                <a:gd name="connsiteX0" fmla="*/ 47115 w 156346"/>
                <a:gd name="connsiteY0" fmla="*/ 170192 h 174954"/>
                <a:gd name="connsiteX1" fmla="*/ 71880 w 156346"/>
                <a:gd name="connsiteY1" fmla="*/ 174955 h 174954"/>
                <a:gd name="connsiteX2" fmla="*/ 139507 w 156346"/>
                <a:gd name="connsiteY2" fmla="*/ 128282 h 174954"/>
                <a:gd name="connsiteX3" fmla="*/ 150937 w 156346"/>
                <a:gd name="connsiteY3" fmla="*/ 98755 h 174954"/>
                <a:gd name="connsiteX4" fmla="*/ 110932 w 156346"/>
                <a:gd name="connsiteY4" fmla="*/ 5410 h 174954"/>
                <a:gd name="connsiteX5" fmla="*/ 17587 w 156346"/>
                <a:gd name="connsiteY5" fmla="*/ 45415 h 174954"/>
                <a:gd name="connsiteX6" fmla="*/ 4252 w 156346"/>
                <a:gd name="connsiteY6" fmla="*/ 78752 h 174954"/>
                <a:gd name="connsiteX7" fmla="*/ 47115 w 156346"/>
                <a:gd name="connsiteY7" fmla="*/ 170192 h 1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346" h="174954">
                  <a:moveTo>
                    <a:pt x="47115" y="170192"/>
                  </a:moveTo>
                  <a:cubicBezTo>
                    <a:pt x="55687" y="173050"/>
                    <a:pt x="64260" y="174955"/>
                    <a:pt x="71880" y="174955"/>
                  </a:cubicBezTo>
                  <a:cubicBezTo>
                    <a:pt x="101407" y="174955"/>
                    <a:pt x="129030" y="156857"/>
                    <a:pt x="139507" y="128282"/>
                  </a:cubicBezTo>
                  <a:cubicBezTo>
                    <a:pt x="143317" y="118757"/>
                    <a:pt x="147127" y="108280"/>
                    <a:pt x="150937" y="98755"/>
                  </a:cubicBezTo>
                  <a:cubicBezTo>
                    <a:pt x="166177" y="61607"/>
                    <a:pt x="148080" y="19697"/>
                    <a:pt x="110932" y="5410"/>
                  </a:cubicBezTo>
                  <a:cubicBezTo>
                    <a:pt x="73785" y="-9830"/>
                    <a:pt x="31875" y="8267"/>
                    <a:pt x="17587" y="45415"/>
                  </a:cubicBezTo>
                  <a:cubicBezTo>
                    <a:pt x="12825" y="56845"/>
                    <a:pt x="9015" y="67322"/>
                    <a:pt x="4252" y="78752"/>
                  </a:cubicBezTo>
                  <a:cubicBezTo>
                    <a:pt x="-9083" y="114947"/>
                    <a:pt x="9967" y="155905"/>
                    <a:pt x="47115" y="170192"/>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1" name="Freeform 41">
              <a:extLst>
                <a:ext uri="{FF2B5EF4-FFF2-40B4-BE49-F238E27FC236}">
                  <a16:creationId xmlns:a16="http://schemas.microsoft.com/office/drawing/2014/main" id="{9FFC2F1E-0D63-2200-35AF-435839A9E09E}"/>
                </a:ext>
              </a:extLst>
            </p:cNvPr>
            <p:cNvSpPr/>
            <p:nvPr/>
          </p:nvSpPr>
          <p:spPr>
            <a:xfrm>
              <a:off x="3876333" y="1351362"/>
              <a:ext cx="173931" cy="160254"/>
            </a:xfrm>
            <a:custGeom>
              <a:avLst/>
              <a:gdLst>
                <a:gd name="connsiteX0" fmla="*/ 71779 w 173931"/>
                <a:gd name="connsiteY0" fmla="*/ 160255 h 160254"/>
                <a:gd name="connsiteX1" fmla="*/ 106069 w 173931"/>
                <a:gd name="connsiteY1" fmla="*/ 151682 h 160254"/>
                <a:gd name="connsiteX2" fmla="*/ 134644 w 173931"/>
                <a:gd name="connsiteY2" fmla="*/ 136442 h 160254"/>
                <a:gd name="connsiteX3" fmla="*/ 166076 w 173931"/>
                <a:gd name="connsiteY3" fmla="*/ 39287 h 160254"/>
                <a:gd name="connsiteX4" fmla="*/ 68921 w 173931"/>
                <a:gd name="connsiteY4" fmla="*/ 7855 h 160254"/>
                <a:gd name="connsiteX5" fmla="*/ 37489 w 173931"/>
                <a:gd name="connsiteY5" fmla="*/ 25000 h 160254"/>
                <a:gd name="connsiteX6" fmla="*/ 8914 w 173931"/>
                <a:gd name="connsiteY6" fmla="*/ 123107 h 160254"/>
                <a:gd name="connsiteX7" fmla="*/ 71779 w 173931"/>
                <a:gd name="connsiteY7" fmla="*/ 160255 h 160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931" h="160254">
                  <a:moveTo>
                    <a:pt x="71779" y="160255"/>
                  </a:moveTo>
                  <a:cubicBezTo>
                    <a:pt x="83209" y="160255"/>
                    <a:pt x="95591" y="157397"/>
                    <a:pt x="106069" y="151682"/>
                  </a:cubicBezTo>
                  <a:cubicBezTo>
                    <a:pt x="115594" y="146920"/>
                    <a:pt x="125119" y="141205"/>
                    <a:pt x="134644" y="136442"/>
                  </a:cubicBezTo>
                  <a:cubicBezTo>
                    <a:pt x="169886" y="118345"/>
                    <a:pt x="184174" y="74530"/>
                    <a:pt x="166076" y="39287"/>
                  </a:cubicBezTo>
                  <a:cubicBezTo>
                    <a:pt x="147979" y="4045"/>
                    <a:pt x="104164" y="-10243"/>
                    <a:pt x="68921" y="7855"/>
                  </a:cubicBezTo>
                  <a:cubicBezTo>
                    <a:pt x="58444" y="13570"/>
                    <a:pt x="47966" y="19285"/>
                    <a:pt x="37489" y="25000"/>
                  </a:cubicBezTo>
                  <a:cubicBezTo>
                    <a:pt x="2246" y="44050"/>
                    <a:pt x="-10136" y="87865"/>
                    <a:pt x="8914" y="123107"/>
                  </a:cubicBezTo>
                  <a:cubicBezTo>
                    <a:pt x="22249" y="146920"/>
                    <a:pt x="47014" y="160255"/>
                    <a:pt x="71779" y="160255"/>
                  </a:cubicBez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sp>
          <p:nvSpPr>
            <p:cNvPr id="43" name="Freeform 42">
              <a:extLst>
                <a:ext uri="{FF2B5EF4-FFF2-40B4-BE49-F238E27FC236}">
                  <a16:creationId xmlns:a16="http://schemas.microsoft.com/office/drawing/2014/main" id="{B49BE9C3-0D0E-15CA-FFC2-9A0D36F1178B}"/>
                </a:ext>
              </a:extLst>
            </p:cNvPr>
            <p:cNvSpPr/>
            <p:nvPr/>
          </p:nvSpPr>
          <p:spPr>
            <a:xfrm>
              <a:off x="4411788" y="1207554"/>
              <a:ext cx="1759458" cy="1674710"/>
            </a:xfrm>
            <a:custGeom>
              <a:avLst/>
              <a:gdLst>
                <a:gd name="connsiteX0" fmla="*/ 1680401 w 1759458"/>
                <a:gd name="connsiteY0" fmla="*/ 1354671 h 1674710"/>
                <a:gd name="connsiteX1" fmla="*/ 1519429 w 1759458"/>
                <a:gd name="connsiteY1" fmla="*/ 1459446 h 1674710"/>
                <a:gd name="connsiteX2" fmla="*/ 1400366 w 1759458"/>
                <a:gd name="connsiteY2" fmla="*/ 797458 h 1674710"/>
                <a:gd name="connsiteX3" fmla="*/ 66866 w 1759458"/>
                <a:gd name="connsiteY3" fmla="*/ 3073 h 1674710"/>
                <a:gd name="connsiteX4" fmla="*/ 191 w 1759458"/>
                <a:gd name="connsiteY4" fmla="*/ 80226 h 1674710"/>
                <a:gd name="connsiteX5" fmla="*/ 77344 w 1759458"/>
                <a:gd name="connsiteY5" fmla="*/ 146901 h 1674710"/>
                <a:gd name="connsiteX6" fmla="*/ 1269874 w 1759458"/>
                <a:gd name="connsiteY6" fmla="*/ 857466 h 1674710"/>
                <a:gd name="connsiteX7" fmla="*/ 1378459 w 1759458"/>
                <a:gd name="connsiteY7" fmla="*/ 1430871 h 1674710"/>
                <a:gd name="connsiteX8" fmla="*/ 1255586 w 1759458"/>
                <a:gd name="connsiteY8" fmla="*/ 1287996 h 1674710"/>
                <a:gd name="connsiteX9" fmla="*/ 1146049 w 1759458"/>
                <a:gd name="connsiteY9" fmla="*/ 1381341 h 1674710"/>
                <a:gd name="connsiteX10" fmla="*/ 1375601 w 1759458"/>
                <a:gd name="connsiteY10" fmla="*/ 1649946 h 1674710"/>
                <a:gd name="connsiteX11" fmla="*/ 1430846 w 1759458"/>
                <a:gd name="connsiteY11" fmla="*/ 1674711 h 1674710"/>
                <a:gd name="connsiteX12" fmla="*/ 1469899 w 1759458"/>
                <a:gd name="connsiteY12" fmla="*/ 1663281 h 1674710"/>
                <a:gd name="connsiteX13" fmla="*/ 1759459 w 1759458"/>
                <a:gd name="connsiteY13" fmla="*/ 1474686 h 1674710"/>
                <a:gd name="connsiteX14" fmla="*/ 1680401 w 1759458"/>
                <a:gd name="connsiteY14" fmla="*/ 1354671 h 167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9458" h="1674710">
                  <a:moveTo>
                    <a:pt x="1680401" y="1354671"/>
                  </a:moveTo>
                  <a:lnTo>
                    <a:pt x="1519429" y="1459446"/>
                  </a:lnTo>
                  <a:cubicBezTo>
                    <a:pt x="1535621" y="1232751"/>
                    <a:pt x="1494664" y="1006056"/>
                    <a:pt x="1400366" y="797458"/>
                  </a:cubicBezTo>
                  <a:cubicBezTo>
                    <a:pt x="1166051" y="284061"/>
                    <a:pt x="630746" y="-35027"/>
                    <a:pt x="66866" y="3073"/>
                  </a:cubicBezTo>
                  <a:cubicBezTo>
                    <a:pt x="26861" y="5931"/>
                    <a:pt x="-2667" y="40221"/>
                    <a:pt x="191" y="80226"/>
                  </a:cubicBezTo>
                  <a:cubicBezTo>
                    <a:pt x="3049" y="120231"/>
                    <a:pt x="38291" y="149758"/>
                    <a:pt x="77344" y="146901"/>
                  </a:cubicBezTo>
                  <a:cubicBezTo>
                    <a:pt x="580264" y="113563"/>
                    <a:pt x="1060324" y="398361"/>
                    <a:pt x="1269874" y="857466"/>
                  </a:cubicBezTo>
                  <a:cubicBezTo>
                    <a:pt x="1352741" y="1037488"/>
                    <a:pt x="1388936" y="1234656"/>
                    <a:pt x="1378459" y="1430871"/>
                  </a:cubicBezTo>
                  <a:lnTo>
                    <a:pt x="1255586" y="1287996"/>
                  </a:lnTo>
                  <a:lnTo>
                    <a:pt x="1146049" y="1381341"/>
                  </a:lnTo>
                  <a:lnTo>
                    <a:pt x="1375601" y="1649946"/>
                  </a:lnTo>
                  <a:cubicBezTo>
                    <a:pt x="1389889" y="1666138"/>
                    <a:pt x="1409891" y="1674711"/>
                    <a:pt x="1430846" y="1674711"/>
                  </a:cubicBezTo>
                  <a:cubicBezTo>
                    <a:pt x="1444181" y="1674711"/>
                    <a:pt x="1458469" y="1670901"/>
                    <a:pt x="1469899" y="1663281"/>
                  </a:cubicBezTo>
                  <a:lnTo>
                    <a:pt x="1759459" y="1474686"/>
                  </a:lnTo>
                  <a:lnTo>
                    <a:pt x="1680401" y="1354671"/>
                  </a:lnTo>
                  <a:close/>
                </a:path>
              </a:pathLst>
            </a:custGeom>
            <a:grpFill/>
            <a:ln w="9525" cap="flat">
              <a:noFill/>
              <a:prstDash val="solid"/>
              <a:miter/>
            </a:ln>
          </p:spPr>
          <p:txBody>
            <a:bodyPr rtlCol="0" anchor="ctr"/>
            <a:lstStyle/>
            <a:p>
              <a:pPr rtl="0"/>
              <a:endParaRPr lang="en-US">
                <a:ea typeface="Meiryo" panose="020B0604030504040204" pitchFamily="34" charset="-128"/>
              </a:endParaRPr>
            </a:p>
          </p:txBody>
        </p:sp>
      </p:grpSp>
    </p:spTree>
    <p:extLst>
      <p:ext uri="{BB962C8B-B14F-4D97-AF65-F5344CB8AC3E}">
        <p14:creationId xmlns:p14="http://schemas.microsoft.com/office/powerpoint/2010/main" val="2535444477"/>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a:extLst>
              <a:ext uri="{FF2B5EF4-FFF2-40B4-BE49-F238E27FC236}">
                <a16:creationId xmlns:a16="http://schemas.microsoft.com/office/drawing/2014/main" id="{7DCD256B-D6BD-54BE-84D6-959699181062}"/>
              </a:ext>
            </a:extLst>
          </p:cNvPr>
          <p:cNvPicPr>
            <a:picLocks noGrp="1" noChangeAspect="1"/>
          </p:cNvPicPr>
          <p:nvPr>
            <p:ph type="pic" sz="quarter" idx="15"/>
          </p:nvPr>
        </p:nvPicPr>
        <p:blipFill rotWithShape="1">
          <a:blip r:embed="rId3" cstate="hqprint">
            <a:extLst>
              <a:ext uri="{28A0092B-C50C-407E-A947-70E740481C1C}">
                <a14:useLocalDpi xmlns:a14="http://schemas.microsoft.com/office/drawing/2010/main"/>
              </a:ext>
            </a:extLst>
          </a:blip>
          <a:srcRect l="37548" r="23752"/>
          <a:stretch/>
        </p:blipFill>
        <p:spPr>
          <a:xfrm>
            <a:off x="6157913" y="0"/>
            <a:ext cx="2986087" cy="5143500"/>
          </a:xfrm>
        </p:spPr>
      </p:pic>
      <p:sp>
        <p:nvSpPr>
          <p:cNvPr id="7" name="Title 3">
            <a:extLst>
              <a:ext uri="{FF2B5EF4-FFF2-40B4-BE49-F238E27FC236}">
                <a16:creationId xmlns:a16="http://schemas.microsoft.com/office/drawing/2014/main" id="{41B77D18-354B-5C56-D554-0325BB428ACB}"/>
              </a:ext>
            </a:extLst>
          </p:cNvPr>
          <p:cNvSpPr>
            <a:spLocks noGrp="1"/>
          </p:cNvSpPr>
          <p:nvPr>
            <p:ph type="title"/>
          </p:nvPr>
        </p:nvSpPr>
        <p:spPr>
          <a:xfrm>
            <a:off x="368490" y="870903"/>
            <a:ext cx="5513198" cy="1338828"/>
          </a:xfrm>
        </p:spPr>
        <p:txBody>
          <a:bodyPr rtlCol="0"/>
          <a:lstStyle/>
          <a:p>
            <a:pPr rtl="0"/>
            <a:r>
              <a:rPr lang="ja-jp" sz="2400" dirty="0">
                <a:ea typeface="Meiryo" panose="020B0604030504040204" pitchFamily="34" charset="-128"/>
              </a:rPr>
              <a:t>製造業におけるテクノロジーの進歩に</a:t>
            </a:r>
            <a:r>
              <a:rPr lang="ja-JP" altLang="en-US" sz="2400" dirty="0">
                <a:ea typeface="Meiryo" panose="020B0604030504040204" pitchFamily="34" charset="-128"/>
              </a:rPr>
              <a:t>　</a:t>
            </a:r>
            <a:r>
              <a:rPr lang="ja-jp" sz="2400" dirty="0">
                <a:ea typeface="Meiryo" panose="020B0604030504040204" pitchFamily="34" charset="-128"/>
              </a:rPr>
              <a:t>後れを取ら</a:t>
            </a:r>
            <a:r>
              <a:rPr lang="ja-JP" altLang="en-US" sz="2400" dirty="0">
                <a:ea typeface="Meiryo" panose="020B0604030504040204" pitchFamily="34" charset="-128"/>
              </a:rPr>
              <a:t>ず</a:t>
            </a:r>
            <a:r>
              <a:rPr lang="ja-jp" sz="2400" dirty="0">
                <a:ea typeface="Meiryo" panose="020B0604030504040204" pitchFamily="34" charset="-128"/>
              </a:rPr>
              <a:t>に進化し続けるという課題に取り組む上で、</a:t>
            </a:r>
            <a:r>
              <a:rPr lang="ja-JP" altLang="en-US" sz="2400" dirty="0">
                <a:ea typeface="Meiryo" panose="020B0604030504040204" pitchFamily="34" charset="-128"/>
              </a:rPr>
              <a:t>障壁となる</a:t>
            </a:r>
            <a:r>
              <a:rPr lang="ja-jp" sz="2400" dirty="0">
                <a:ea typeface="Meiryo" panose="020B0604030504040204" pitchFamily="34" charset="-128"/>
              </a:rPr>
              <a:t>戦略は次のうちどれですか？</a:t>
            </a:r>
          </a:p>
        </p:txBody>
      </p:sp>
      <p:grpSp>
        <p:nvGrpSpPr>
          <p:cNvPr id="8" name="Group 7">
            <a:extLst>
              <a:ext uri="{FF2B5EF4-FFF2-40B4-BE49-F238E27FC236}">
                <a16:creationId xmlns:a16="http://schemas.microsoft.com/office/drawing/2014/main" id="{ACFDFEB8-13A8-0812-E596-782CD35BB9BC}"/>
              </a:ext>
            </a:extLst>
          </p:cNvPr>
          <p:cNvGrpSpPr/>
          <p:nvPr/>
        </p:nvGrpSpPr>
        <p:grpSpPr>
          <a:xfrm>
            <a:off x="368490" y="2668585"/>
            <a:ext cx="5513198" cy="138499"/>
            <a:chOff x="368490" y="1755667"/>
            <a:chExt cx="5513198" cy="138499"/>
          </a:xfrm>
        </p:grpSpPr>
        <p:sp>
          <p:nvSpPr>
            <p:cNvPr id="9" name="TextBox 8">
              <a:extLst>
                <a:ext uri="{FF2B5EF4-FFF2-40B4-BE49-F238E27FC236}">
                  <a16:creationId xmlns:a16="http://schemas.microsoft.com/office/drawing/2014/main" id="{AD48E76A-950D-6878-600C-1C5292768936}"/>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ja-jp" sz="900" b="1" spc="200">
                  <a:solidFill>
                    <a:schemeClr val="tx2"/>
                  </a:solidFill>
                  <a:ea typeface="Meiryo" panose="020B0604030504040204" pitchFamily="34" charset="-128"/>
                  <a:cs typeface="+mj-cs"/>
                </a:rPr>
                <a:t>1 つ選択してください</a:t>
              </a:r>
            </a:p>
          </p:txBody>
        </p:sp>
        <p:cxnSp>
          <p:nvCxnSpPr>
            <p:cNvPr id="10" name="Straight Connector 9">
              <a:extLst>
                <a:ext uri="{FF2B5EF4-FFF2-40B4-BE49-F238E27FC236}">
                  <a16:creationId xmlns:a16="http://schemas.microsoft.com/office/drawing/2014/main" id="{C2447DEF-EF03-AD2C-1EB7-AF5F52041F19}"/>
                </a:ext>
              </a:extLst>
            </p:cNvPr>
            <p:cNvCxnSpPr>
              <a:cxnSpLocks/>
            </p:cNvCxnSpPr>
            <p:nvPr/>
          </p:nvCxnSpPr>
          <p:spPr>
            <a:xfrm>
              <a:off x="1863634" y="1828799"/>
              <a:ext cx="401805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4" name="Rectangle: Rounded Corners 23">
            <a:extLst>
              <a:ext uri="{FF2B5EF4-FFF2-40B4-BE49-F238E27FC236}">
                <a16:creationId xmlns:a16="http://schemas.microsoft.com/office/drawing/2014/main" id="{2FB56C9E-610B-F5C2-744A-908F749053AF}"/>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ja-jp" sz="1200" b="1" spc="300">
                <a:solidFill>
                  <a:schemeClr val="bg1"/>
                </a:solidFill>
                <a:latin typeface="+mj-lt"/>
                <a:ea typeface="Meiryo" panose="020B0604030504040204" pitchFamily="34" charset="-128"/>
              </a:rPr>
              <a:t>クイズ</a:t>
            </a:r>
          </a:p>
        </p:txBody>
      </p:sp>
      <p:grpSp>
        <p:nvGrpSpPr>
          <p:cNvPr id="58" name="Group 57">
            <a:extLst>
              <a:ext uri="{FF2B5EF4-FFF2-40B4-BE49-F238E27FC236}">
                <a16:creationId xmlns:a16="http://schemas.microsoft.com/office/drawing/2014/main" id="{0C163935-1AEB-BE9B-1C5F-2D98491C5B11}"/>
              </a:ext>
            </a:extLst>
          </p:cNvPr>
          <p:cNvGrpSpPr/>
          <p:nvPr/>
        </p:nvGrpSpPr>
        <p:grpSpPr>
          <a:xfrm>
            <a:off x="368490" y="2941189"/>
            <a:ext cx="5513198" cy="350648"/>
            <a:chOff x="368490" y="2887720"/>
            <a:chExt cx="5513198" cy="350648"/>
          </a:xfrm>
        </p:grpSpPr>
        <p:sp>
          <p:nvSpPr>
            <p:cNvPr id="40" name="Oval 39">
              <a:extLst>
                <a:ext uri="{FF2B5EF4-FFF2-40B4-BE49-F238E27FC236}">
                  <a16:creationId xmlns:a16="http://schemas.microsoft.com/office/drawing/2014/main" id="{1A652F35-9277-AD6F-1C7A-E14F793941D5}"/>
                </a:ext>
              </a:extLst>
            </p:cNvPr>
            <p:cNvSpPr/>
            <p:nvPr/>
          </p:nvSpPr>
          <p:spPr>
            <a:xfrm>
              <a:off x="368490" y="288772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A.</a:t>
              </a:r>
            </a:p>
          </p:txBody>
        </p:sp>
        <p:sp>
          <p:nvSpPr>
            <p:cNvPr id="41" name="Title 19">
              <a:extLst>
                <a:ext uri="{FF2B5EF4-FFF2-40B4-BE49-F238E27FC236}">
                  <a16:creationId xmlns:a16="http://schemas.microsoft.com/office/drawing/2014/main" id="{C4961813-D8CD-5350-A979-49232F6014A8}"/>
                </a:ext>
              </a:extLst>
            </p:cNvPr>
            <p:cNvSpPr txBox="1">
              <a:spLocks/>
            </p:cNvSpPr>
            <p:nvPr/>
          </p:nvSpPr>
          <p:spPr>
            <a:xfrm>
              <a:off x="881062" y="2970711"/>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組織内で、継続的な学習の文化を育む</a:t>
              </a:r>
            </a:p>
          </p:txBody>
        </p:sp>
      </p:grpSp>
      <p:grpSp>
        <p:nvGrpSpPr>
          <p:cNvPr id="57" name="Group 56">
            <a:extLst>
              <a:ext uri="{FF2B5EF4-FFF2-40B4-BE49-F238E27FC236}">
                <a16:creationId xmlns:a16="http://schemas.microsoft.com/office/drawing/2014/main" id="{B63A0B1E-E85A-0BD5-220C-6AF1173B6AC0}"/>
              </a:ext>
            </a:extLst>
          </p:cNvPr>
          <p:cNvGrpSpPr/>
          <p:nvPr/>
        </p:nvGrpSpPr>
        <p:grpSpPr>
          <a:xfrm>
            <a:off x="368490" y="3425942"/>
            <a:ext cx="5513198" cy="369332"/>
            <a:chOff x="368490" y="3441134"/>
            <a:chExt cx="5513198" cy="369332"/>
          </a:xfrm>
        </p:grpSpPr>
        <p:sp>
          <p:nvSpPr>
            <p:cNvPr id="43" name="Oval 42">
              <a:extLst>
                <a:ext uri="{FF2B5EF4-FFF2-40B4-BE49-F238E27FC236}">
                  <a16:creationId xmlns:a16="http://schemas.microsoft.com/office/drawing/2014/main" id="{1A670A89-F5C1-B5F3-2476-C2B5AD904E18}"/>
                </a:ext>
              </a:extLst>
            </p:cNvPr>
            <p:cNvSpPr/>
            <p:nvPr/>
          </p:nvSpPr>
          <p:spPr>
            <a:xfrm>
              <a:off x="368490" y="3450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B.</a:t>
              </a:r>
            </a:p>
          </p:txBody>
        </p:sp>
        <p:sp>
          <p:nvSpPr>
            <p:cNvPr id="44" name="Title 19">
              <a:extLst>
                <a:ext uri="{FF2B5EF4-FFF2-40B4-BE49-F238E27FC236}">
                  <a16:creationId xmlns:a16="http://schemas.microsoft.com/office/drawing/2014/main" id="{77789A4A-3EDD-40AA-AF60-1D1ADF2AC7FA}"/>
                </a:ext>
              </a:extLst>
            </p:cNvPr>
            <p:cNvSpPr txBox="1">
              <a:spLocks/>
            </p:cNvSpPr>
            <p:nvPr/>
          </p:nvSpPr>
          <p:spPr>
            <a:xfrm>
              <a:off x="881062" y="3441134"/>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技術的なエキスパートやスタートアップ、研究機関と戦略的パートナーシップを構築 </a:t>
              </a:r>
            </a:p>
          </p:txBody>
        </p:sp>
      </p:grpSp>
      <p:grpSp>
        <p:nvGrpSpPr>
          <p:cNvPr id="56" name="Group 55">
            <a:extLst>
              <a:ext uri="{FF2B5EF4-FFF2-40B4-BE49-F238E27FC236}">
                <a16:creationId xmlns:a16="http://schemas.microsoft.com/office/drawing/2014/main" id="{FC09A891-98FF-A62B-71C1-A86E1AE4046E}"/>
              </a:ext>
            </a:extLst>
          </p:cNvPr>
          <p:cNvGrpSpPr/>
          <p:nvPr/>
        </p:nvGrpSpPr>
        <p:grpSpPr>
          <a:xfrm>
            <a:off x="368490" y="3929379"/>
            <a:ext cx="5513198" cy="350648"/>
            <a:chOff x="368490" y="3911558"/>
            <a:chExt cx="5513198" cy="350648"/>
          </a:xfrm>
        </p:grpSpPr>
        <p:sp>
          <p:nvSpPr>
            <p:cNvPr id="46" name="Oval 45">
              <a:extLst>
                <a:ext uri="{FF2B5EF4-FFF2-40B4-BE49-F238E27FC236}">
                  <a16:creationId xmlns:a16="http://schemas.microsoft.com/office/drawing/2014/main" id="{7A238762-70FA-149E-D2ED-DF6DC6E19E11}"/>
                </a:ext>
              </a:extLst>
            </p:cNvPr>
            <p:cNvSpPr/>
            <p:nvPr/>
          </p:nvSpPr>
          <p:spPr>
            <a:xfrm>
              <a:off x="368490" y="391155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C.</a:t>
              </a:r>
            </a:p>
          </p:txBody>
        </p:sp>
        <p:sp>
          <p:nvSpPr>
            <p:cNvPr id="47" name="Title 19">
              <a:extLst>
                <a:ext uri="{FF2B5EF4-FFF2-40B4-BE49-F238E27FC236}">
                  <a16:creationId xmlns:a16="http://schemas.microsoft.com/office/drawing/2014/main" id="{7005AFFC-D226-16FD-4712-EFDC3E7B42B3}"/>
                </a:ext>
              </a:extLst>
            </p:cNvPr>
            <p:cNvSpPr txBox="1">
              <a:spLocks/>
            </p:cNvSpPr>
            <p:nvPr/>
          </p:nvSpPr>
          <p:spPr>
            <a:xfrm>
              <a:off x="881062" y="3994549"/>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a:latin typeface="+mn-lt"/>
                  <a:ea typeface="Meiryo" panose="020B0604030504040204" pitchFamily="34" charset="-128"/>
                </a:rPr>
                <a:t>イノベーションを促進する研究開発への投資</a:t>
              </a:r>
            </a:p>
          </p:txBody>
        </p:sp>
      </p:grpSp>
      <p:grpSp>
        <p:nvGrpSpPr>
          <p:cNvPr id="48" name="Group 47">
            <a:extLst>
              <a:ext uri="{FF2B5EF4-FFF2-40B4-BE49-F238E27FC236}">
                <a16:creationId xmlns:a16="http://schemas.microsoft.com/office/drawing/2014/main" id="{76814F64-FBFD-44EB-6AD6-34ACF77C6E99}"/>
              </a:ext>
            </a:extLst>
          </p:cNvPr>
          <p:cNvGrpSpPr/>
          <p:nvPr/>
        </p:nvGrpSpPr>
        <p:grpSpPr>
          <a:xfrm>
            <a:off x="368490" y="4414134"/>
            <a:ext cx="5513198" cy="369332"/>
            <a:chOff x="368490" y="4414134"/>
            <a:chExt cx="5513198" cy="369332"/>
          </a:xfrm>
        </p:grpSpPr>
        <p:sp>
          <p:nvSpPr>
            <p:cNvPr id="49" name="Oval 48">
              <a:extLst>
                <a:ext uri="{FF2B5EF4-FFF2-40B4-BE49-F238E27FC236}">
                  <a16:creationId xmlns:a16="http://schemas.microsoft.com/office/drawing/2014/main" id="{A4461723-3E01-9611-3CA8-33DC71DBE10A}"/>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ja-jp" sz="1200" b="1">
                  <a:solidFill>
                    <a:schemeClr val="tx1"/>
                  </a:solidFill>
                  <a:ea typeface="Meiryo" panose="020B0604030504040204" pitchFamily="34" charset="-128"/>
                </a:rPr>
                <a:t>D.</a:t>
              </a:r>
            </a:p>
          </p:txBody>
        </p:sp>
        <p:sp>
          <p:nvSpPr>
            <p:cNvPr id="50" name="Title 19">
              <a:extLst>
                <a:ext uri="{FF2B5EF4-FFF2-40B4-BE49-F238E27FC236}">
                  <a16:creationId xmlns:a16="http://schemas.microsoft.com/office/drawing/2014/main" id="{E668D0C6-935F-864A-C148-C448EEF02EA1}"/>
                </a:ext>
              </a:extLst>
            </p:cNvPr>
            <p:cNvSpPr txBox="1">
              <a:spLocks/>
            </p:cNvSpPr>
            <p:nvPr/>
          </p:nvSpPr>
          <p:spPr>
            <a:xfrm>
              <a:off x="881062" y="4414134"/>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ja-jp" sz="1200" dirty="0">
                  <a:latin typeface="+mn-lt"/>
                  <a:ea typeface="Meiryo" panose="020B0604030504040204" pitchFamily="34" charset="-128"/>
                </a:rPr>
                <a:t>ファイアウォールや暗号化などの堅牢なサイバーセキュリティ対策を</a:t>
              </a:r>
              <a:br>
                <a:rPr lang="en-US" sz="1200" dirty="0">
                  <a:latin typeface="+mn-lt"/>
                  <a:ea typeface="Meiryo" panose="020B0604030504040204" pitchFamily="34" charset="-128"/>
                </a:rPr>
              </a:br>
              <a:r>
                <a:rPr lang="ja-jp" sz="1200" dirty="0">
                  <a:latin typeface="+mn-lt"/>
                  <a:ea typeface="Meiryo" panose="020B0604030504040204" pitchFamily="34" charset="-128"/>
                </a:rPr>
                <a:t>導入</a:t>
              </a:r>
            </a:p>
          </p:txBody>
        </p:sp>
      </p:grpSp>
    </p:spTree>
    <p:extLst>
      <p:ext uri="{BB962C8B-B14F-4D97-AF65-F5344CB8AC3E}">
        <p14:creationId xmlns:p14="http://schemas.microsoft.com/office/powerpoint/2010/main" val="200582831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E3BF7-FDAB-FFB1-B681-03DD8E462633}"/>
              </a:ext>
            </a:extLst>
          </p:cNvPr>
          <p:cNvSpPr>
            <a:spLocks noGrp="1"/>
          </p:cNvSpPr>
          <p:nvPr>
            <p:ph type="title"/>
          </p:nvPr>
        </p:nvSpPr>
        <p:spPr>
          <a:xfrm>
            <a:off x="245682" y="365760"/>
            <a:ext cx="3884902" cy="1174168"/>
          </a:xfrm>
        </p:spPr>
        <p:txBody>
          <a:bodyPr rtlCol="0"/>
          <a:lstStyle/>
          <a:p>
            <a:pPr rtl="0"/>
            <a:r>
              <a:rPr lang="ja-JP" altLang="en-US" dirty="0">
                <a:ea typeface="Meiryo" panose="020B0604030504040204" pitchFamily="34" charset="-128"/>
              </a:rPr>
              <a:t>  </a:t>
            </a:r>
            <a:r>
              <a:rPr lang="ja-jp" dirty="0">
                <a:ea typeface="Meiryo" panose="020B0604030504040204" pitchFamily="34" charset="-128"/>
              </a:rPr>
              <a:t>製造業における</a:t>
            </a:r>
            <a:br>
              <a:rPr lang="en-US" altLang="ja-JP" dirty="0">
                <a:ea typeface="Meiryo" panose="020B0604030504040204" pitchFamily="34" charset="-128"/>
              </a:rPr>
            </a:br>
            <a:r>
              <a:rPr lang="ja-JP" altLang="en-US" dirty="0">
                <a:ea typeface="Meiryo" panose="020B0604030504040204" pitchFamily="34" charset="-128"/>
              </a:rPr>
              <a:t>「求められる人材像」  </a:t>
            </a:r>
            <a:br>
              <a:rPr lang="en-US" altLang="ja-JP" dirty="0">
                <a:ea typeface="Meiryo" panose="020B0604030504040204" pitchFamily="34" charset="-128"/>
              </a:rPr>
            </a:br>
            <a:r>
              <a:rPr lang="en-US" altLang="ja-JP" dirty="0">
                <a:ea typeface="Meiryo" panose="020B0604030504040204" pitchFamily="34" charset="-128"/>
              </a:rPr>
              <a:t>  </a:t>
            </a:r>
            <a:r>
              <a:rPr lang="ja-jp" dirty="0">
                <a:ea typeface="Meiryo" panose="020B0604030504040204" pitchFamily="34" charset="-128"/>
              </a:rPr>
              <a:t>の変化</a:t>
            </a:r>
          </a:p>
        </p:txBody>
      </p:sp>
      <p:sp>
        <p:nvSpPr>
          <p:cNvPr id="6" name="Text Placeholder 5">
            <a:extLst>
              <a:ext uri="{FF2B5EF4-FFF2-40B4-BE49-F238E27FC236}">
                <a16:creationId xmlns:a16="http://schemas.microsoft.com/office/drawing/2014/main" id="{52F6B199-0FE4-CB5D-4A4D-2BC334DCB8F5}"/>
              </a:ext>
            </a:extLst>
          </p:cNvPr>
          <p:cNvSpPr>
            <a:spLocks noGrp="1"/>
          </p:cNvSpPr>
          <p:nvPr>
            <p:ph type="body" sz="quarter" idx="12"/>
          </p:nvPr>
        </p:nvSpPr>
        <p:spPr/>
        <p:txBody>
          <a:bodyPr rtlCol="0"/>
          <a:lstStyle/>
          <a:p>
            <a:pPr rtl="0"/>
            <a:endParaRPr lang="en-US">
              <a:ea typeface="Meiryo" panose="020B0604030504040204" pitchFamily="34" charset="-128"/>
            </a:endParaRPr>
          </a:p>
        </p:txBody>
      </p:sp>
      <p:pic>
        <p:nvPicPr>
          <p:cNvPr id="7" name="Picture Placeholder 37" descr="A picture containing light, lit, dark&#10;&#10;Description automatically generated">
            <a:extLst>
              <a:ext uri="{FF2B5EF4-FFF2-40B4-BE49-F238E27FC236}">
                <a16:creationId xmlns:a16="http://schemas.microsoft.com/office/drawing/2014/main" id="{9FC5F030-4E7E-F699-EBCB-102B5DCA64E0}"/>
              </a:ext>
            </a:extLst>
          </p:cNvPr>
          <p:cNvPicPr>
            <a:picLocks noGrp="1" noChangeAspect="1"/>
          </p:cNvPicPr>
          <p:nvPr>
            <p:ph type="pic" sz="quarter" idx="15"/>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6852" r="6852"/>
          <a:stretch/>
        </p:blipFill>
        <p:spPr>
          <a:xfrm>
            <a:off x="4703763" y="0"/>
            <a:ext cx="4438650" cy="5143500"/>
          </a:xfrm>
        </p:spPr>
      </p:pic>
      <p:sp>
        <p:nvSpPr>
          <p:cNvPr id="8" name="Title 5">
            <a:extLst>
              <a:ext uri="{FF2B5EF4-FFF2-40B4-BE49-F238E27FC236}">
                <a16:creationId xmlns:a16="http://schemas.microsoft.com/office/drawing/2014/main" id="{F7556F88-D66C-8971-F8D6-059C1261EA41}"/>
              </a:ext>
            </a:extLst>
          </p:cNvPr>
          <p:cNvSpPr txBox="1">
            <a:spLocks/>
          </p:cNvSpPr>
          <p:nvPr/>
        </p:nvSpPr>
        <p:spPr>
          <a:xfrm>
            <a:off x="1181100" y="2105819"/>
            <a:ext cx="3169920" cy="21544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400">
                <a:ea typeface="Meiryo" panose="020B0604030504040204" pitchFamily="34" charset="-128"/>
                <a:cs typeface="+mj-cs"/>
              </a:rPr>
              <a:t>機械エンジニア</a:t>
            </a:r>
          </a:p>
        </p:txBody>
      </p:sp>
      <p:sp>
        <p:nvSpPr>
          <p:cNvPr id="37" name="Title 5">
            <a:extLst>
              <a:ext uri="{FF2B5EF4-FFF2-40B4-BE49-F238E27FC236}">
                <a16:creationId xmlns:a16="http://schemas.microsoft.com/office/drawing/2014/main" id="{37BE88C8-1B59-5B6C-9B5C-EFF9B7718647}"/>
              </a:ext>
            </a:extLst>
          </p:cNvPr>
          <p:cNvSpPr txBox="1">
            <a:spLocks/>
          </p:cNvSpPr>
          <p:nvPr/>
        </p:nvSpPr>
        <p:spPr>
          <a:xfrm>
            <a:off x="1181100" y="3148181"/>
            <a:ext cx="3169920" cy="21544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400">
                <a:ea typeface="Meiryo" panose="020B0604030504040204" pitchFamily="34" charset="-128"/>
                <a:cs typeface="+mj-cs"/>
              </a:rPr>
              <a:t>製造/生産エンジニア</a:t>
            </a:r>
          </a:p>
        </p:txBody>
      </p:sp>
      <p:sp>
        <p:nvSpPr>
          <p:cNvPr id="52" name="Title 5">
            <a:extLst>
              <a:ext uri="{FF2B5EF4-FFF2-40B4-BE49-F238E27FC236}">
                <a16:creationId xmlns:a16="http://schemas.microsoft.com/office/drawing/2014/main" id="{87DD638E-8FE0-E017-46C9-142E6D53F82A}"/>
              </a:ext>
            </a:extLst>
          </p:cNvPr>
          <p:cNvSpPr txBox="1">
            <a:spLocks/>
          </p:cNvSpPr>
          <p:nvPr/>
        </p:nvSpPr>
        <p:spPr>
          <a:xfrm>
            <a:off x="1181100" y="4190542"/>
            <a:ext cx="3169920" cy="215444"/>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ja-jp" sz="1400">
                <a:ea typeface="Meiryo" panose="020B0604030504040204" pitchFamily="34" charset="-128"/>
                <a:cs typeface="+mj-cs"/>
              </a:rPr>
              <a:t>CNC 機械オペレーター</a:t>
            </a:r>
          </a:p>
        </p:txBody>
      </p:sp>
      <p:cxnSp>
        <p:nvCxnSpPr>
          <p:cNvPr id="56" name="Straight Connector 55">
            <a:extLst>
              <a:ext uri="{FF2B5EF4-FFF2-40B4-BE49-F238E27FC236}">
                <a16:creationId xmlns:a16="http://schemas.microsoft.com/office/drawing/2014/main" id="{8BD261E7-BE72-415A-863B-EC9C6BEBE681}"/>
              </a:ext>
            </a:extLst>
          </p:cNvPr>
          <p:cNvCxnSpPr>
            <a:cxnSpLocks/>
          </p:cNvCxnSpPr>
          <p:nvPr/>
        </p:nvCxnSpPr>
        <p:spPr>
          <a:xfrm>
            <a:off x="366713" y="2734722"/>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B6079CE-419A-A4FC-5A1C-030FE900B46A}"/>
              </a:ext>
            </a:extLst>
          </p:cNvPr>
          <p:cNvCxnSpPr>
            <a:cxnSpLocks/>
          </p:cNvCxnSpPr>
          <p:nvPr/>
        </p:nvCxnSpPr>
        <p:spPr>
          <a:xfrm>
            <a:off x="366713" y="3777084"/>
            <a:ext cx="398430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FD73052-53C2-6920-A2A9-724D9F473C2D}"/>
              </a:ext>
            </a:extLst>
          </p:cNvPr>
          <p:cNvSpPr txBox="1"/>
          <p:nvPr/>
        </p:nvSpPr>
        <p:spPr>
          <a:xfrm>
            <a:off x="5072062" y="1546148"/>
            <a:ext cx="3619092" cy="1253420"/>
          </a:xfrm>
          <a:prstGeom prst="rect">
            <a:avLst/>
          </a:prstGeom>
          <a:noFill/>
        </p:spPr>
        <p:txBody>
          <a:bodyPr wrap="square" lIns="0" tIns="0" rIns="0" bIns="0" rtlCol="0" anchor="t">
            <a:spAutoFit/>
          </a:bodyPr>
          <a:lstStyle/>
          <a:p>
            <a:pPr indent="-304165" rtl="0">
              <a:lnSpc>
                <a:spcPct val="90000"/>
              </a:lnSpc>
            </a:pPr>
            <a:r>
              <a:rPr lang="ja-jp" b="1" dirty="0">
                <a:solidFill>
                  <a:schemeClr val="accent1"/>
                </a:solidFill>
                <a:ea typeface="Meiryo" panose="020B0604030504040204" pitchFamily="34" charset="-128"/>
                <a:cs typeface="Arial"/>
              </a:rPr>
              <a:t>機械エンジニア、製造エンジニア、CNC 機械オペレーター、そして</a:t>
            </a:r>
            <a:br>
              <a:rPr lang="en-US" altLang="ja-JP" b="1" dirty="0">
                <a:solidFill>
                  <a:schemeClr val="accent1"/>
                </a:solidFill>
                <a:ea typeface="Meiryo" panose="020B0604030504040204" pitchFamily="34" charset="-128"/>
                <a:cs typeface="Arial"/>
              </a:rPr>
            </a:br>
            <a:r>
              <a:rPr lang="ja-jp" b="1" dirty="0">
                <a:solidFill>
                  <a:schemeClr val="accent1"/>
                </a:solidFill>
                <a:ea typeface="Meiryo" panose="020B0604030504040204" pitchFamily="34" charset="-128"/>
                <a:cs typeface="Arial"/>
              </a:rPr>
              <a:t>生産エンジニアは、かつては</a:t>
            </a:r>
            <a:endParaRPr lang="en-US" altLang="ja-JP" b="1" dirty="0">
              <a:solidFill>
                <a:schemeClr val="accent1"/>
              </a:solidFill>
              <a:ea typeface="Meiryo" panose="020B0604030504040204" pitchFamily="34" charset="-128"/>
              <a:cs typeface="Arial"/>
            </a:endParaRPr>
          </a:p>
          <a:p>
            <a:pPr indent="-304165" rtl="0">
              <a:lnSpc>
                <a:spcPct val="90000"/>
              </a:lnSpc>
            </a:pPr>
            <a:r>
              <a:rPr lang="ja-jp" b="1" dirty="0">
                <a:solidFill>
                  <a:schemeClr val="accent1"/>
                </a:solidFill>
                <a:ea typeface="Meiryo" panose="020B0604030504040204" pitchFamily="34" charset="-128"/>
                <a:cs typeface="Arial"/>
              </a:rPr>
              <a:t>サイロ化されたワークフローで</a:t>
            </a:r>
            <a:endParaRPr lang="en-US" altLang="ja-JP" b="1" dirty="0">
              <a:solidFill>
                <a:schemeClr val="accent1"/>
              </a:solidFill>
              <a:ea typeface="Meiryo" panose="020B0604030504040204" pitchFamily="34" charset="-128"/>
              <a:cs typeface="Arial"/>
            </a:endParaRPr>
          </a:p>
          <a:p>
            <a:pPr indent="-304165" rtl="0">
              <a:lnSpc>
                <a:spcPct val="90000"/>
              </a:lnSpc>
            </a:pPr>
            <a:r>
              <a:rPr lang="ja-jp" b="1" dirty="0">
                <a:solidFill>
                  <a:schemeClr val="accent1"/>
                </a:solidFill>
                <a:ea typeface="Meiryo" panose="020B0604030504040204" pitchFamily="34" charset="-128"/>
                <a:cs typeface="Arial"/>
              </a:rPr>
              <a:t>分断されていました。 </a:t>
            </a:r>
          </a:p>
        </p:txBody>
      </p:sp>
      <p:sp>
        <p:nvSpPr>
          <p:cNvPr id="68" name="TextBox 67">
            <a:extLst>
              <a:ext uri="{FF2B5EF4-FFF2-40B4-BE49-F238E27FC236}">
                <a16:creationId xmlns:a16="http://schemas.microsoft.com/office/drawing/2014/main" id="{A548375D-97D0-8DA7-EB97-AB009CC1709F}"/>
              </a:ext>
            </a:extLst>
          </p:cNvPr>
          <p:cNvSpPr txBox="1"/>
          <p:nvPr/>
        </p:nvSpPr>
        <p:spPr>
          <a:xfrm>
            <a:off x="5072062" y="2978904"/>
            <a:ext cx="3704336" cy="1107996"/>
          </a:xfrm>
          <a:prstGeom prst="rect">
            <a:avLst/>
          </a:prstGeom>
          <a:noFill/>
        </p:spPr>
        <p:txBody>
          <a:bodyPr wrap="square" lIns="0" tIns="0" rIns="0" bIns="0" rtlCol="0" anchor="t">
            <a:spAutoFit/>
          </a:bodyPr>
          <a:lstStyle/>
          <a:p>
            <a:pPr indent="-304165" rtl="0"/>
            <a:r>
              <a:rPr lang="ja-jp" sz="1200" dirty="0">
                <a:solidFill>
                  <a:schemeClr val="bg1"/>
                </a:solidFill>
                <a:ea typeface="Meiryo" panose="020B0604030504040204" pitchFamily="34" charset="-128"/>
                <a:cs typeface="Arial"/>
              </a:rPr>
              <a:t>今後</a:t>
            </a:r>
            <a:r>
              <a:rPr lang="ja-jp" sz="1200" b="1" dirty="0">
                <a:solidFill>
                  <a:schemeClr val="bg1"/>
                </a:solidFill>
                <a:ea typeface="Meiryo" panose="020B0604030504040204" pitchFamily="34" charset="-128"/>
                <a:cs typeface="Arial"/>
              </a:rPr>
              <a:t> 5 ～ 10 年間</a:t>
            </a:r>
            <a:r>
              <a:rPr lang="ja-jp" sz="1200" dirty="0">
                <a:solidFill>
                  <a:schemeClr val="bg1"/>
                </a:solidFill>
                <a:ea typeface="Meiryo" panose="020B0604030504040204" pitchFamily="34" charset="-128"/>
                <a:cs typeface="Arial"/>
              </a:rPr>
              <a:t>のうちに、この</a:t>
            </a:r>
            <a:r>
              <a:rPr lang="ja-jp" sz="1200" b="1" dirty="0">
                <a:solidFill>
                  <a:schemeClr val="bg1"/>
                </a:solidFill>
                <a:ea typeface="Meiryo" panose="020B0604030504040204" pitchFamily="34" charset="-128"/>
                <a:cs typeface="Arial"/>
              </a:rPr>
              <a:t> 3 つの</a:t>
            </a:r>
            <a:r>
              <a:rPr lang="ja-JP" altLang="en-US" sz="1200" b="1" dirty="0">
                <a:solidFill>
                  <a:schemeClr val="bg1"/>
                </a:solidFill>
                <a:ea typeface="Meiryo" panose="020B0604030504040204" pitchFamily="34" charset="-128"/>
                <a:cs typeface="Arial"/>
              </a:rPr>
              <a:t>スキル要件</a:t>
            </a:r>
            <a:r>
              <a:rPr lang="ja-jp" sz="1200" dirty="0">
                <a:solidFill>
                  <a:schemeClr val="bg1"/>
                </a:solidFill>
                <a:ea typeface="Meiryo" panose="020B0604030504040204" pitchFamily="34" charset="-128"/>
                <a:cs typeface="Arial"/>
              </a:rPr>
              <a:t>が相互に連携しながら継続的にコラボレーションできる環境が実現します。ワークフローが 1 つにつながり、エンジニアのシステム エンジニアリング スキルが</a:t>
            </a:r>
            <a:r>
              <a:rPr lang="ja-JP" altLang="en-US" sz="1200" dirty="0">
                <a:solidFill>
                  <a:schemeClr val="bg1"/>
                </a:solidFill>
                <a:ea typeface="Meiryo" panose="020B0604030504040204" pitchFamily="34" charset="-128"/>
                <a:cs typeface="Arial"/>
              </a:rPr>
              <a:t>　</a:t>
            </a:r>
            <a:r>
              <a:rPr lang="ja-jp" sz="1200" dirty="0">
                <a:solidFill>
                  <a:schemeClr val="bg1"/>
                </a:solidFill>
                <a:ea typeface="Meiryo" panose="020B0604030504040204" pitchFamily="34" charset="-128"/>
                <a:cs typeface="Arial"/>
              </a:rPr>
              <a:t>ますます求められるようになり、エンジニアリングと製造のプロセスを分断していた障壁が解消されます。 </a:t>
            </a:r>
          </a:p>
        </p:txBody>
      </p:sp>
      <p:grpSp>
        <p:nvGrpSpPr>
          <p:cNvPr id="74" name="Group 73">
            <a:extLst>
              <a:ext uri="{FF2B5EF4-FFF2-40B4-BE49-F238E27FC236}">
                <a16:creationId xmlns:a16="http://schemas.microsoft.com/office/drawing/2014/main" id="{504545D7-6F75-69BE-AAC0-E29F7480BF91}"/>
              </a:ext>
            </a:extLst>
          </p:cNvPr>
          <p:cNvGrpSpPr/>
          <p:nvPr/>
        </p:nvGrpSpPr>
        <p:grpSpPr>
          <a:xfrm>
            <a:off x="367602" y="1936542"/>
            <a:ext cx="553998" cy="553998"/>
            <a:chOff x="367602" y="1936542"/>
            <a:chExt cx="553998" cy="553998"/>
          </a:xfrm>
        </p:grpSpPr>
        <p:sp>
          <p:nvSpPr>
            <p:cNvPr id="10" name="Oval 9">
              <a:extLst>
                <a:ext uri="{FF2B5EF4-FFF2-40B4-BE49-F238E27FC236}">
                  <a16:creationId xmlns:a16="http://schemas.microsoft.com/office/drawing/2014/main" id="{98F8023A-C020-93E7-179B-2341BAB8C3E6}"/>
                </a:ext>
              </a:extLst>
            </p:cNvPr>
            <p:cNvSpPr/>
            <p:nvPr/>
          </p:nvSpPr>
          <p:spPr>
            <a:xfrm>
              <a:off x="367602" y="1936542"/>
              <a:ext cx="553998" cy="553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ea typeface="Meiryo" panose="020B0604030504040204" pitchFamily="34" charset="-128"/>
              </a:endParaRPr>
            </a:p>
          </p:txBody>
        </p:sp>
        <p:grpSp>
          <p:nvGrpSpPr>
            <p:cNvPr id="71" name="Group 70">
              <a:extLst>
                <a:ext uri="{FF2B5EF4-FFF2-40B4-BE49-F238E27FC236}">
                  <a16:creationId xmlns:a16="http://schemas.microsoft.com/office/drawing/2014/main" id="{783D04B3-9EC4-944A-211B-5B7F5C8FE0B9}"/>
                </a:ext>
              </a:extLst>
            </p:cNvPr>
            <p:cNvGrpSpPr>
              <a:grpSpLocks noChangeAspect="1"/>
            </p:cNvGrpSpPr>
            <p:nvPr/>
          </p:nvGrpSpPr>
          <p:grpSpPr>
            <a:xfrm>
              <a:off x="537566" y="2076381"/>
              <a:ext cx="214071" cy="274320"/>
              <a:chOff x="11731625" y="1244600"/>
              <a:chExt cx="22528213" cy="28868688"/>
            </a:xfrm>
            <a:solidFill>
              <a:schemeClr val="tx1"/>
            </a:solidFill>
          </p:grpSpPr>
          <p:sp>
            <p:nvSpPr>
              <p:cNvPr id="72" name="Freeform 66">
                <a:extLst>
                  <a:ext uri="{FF2B5EF4-FFF2-40B4-BE49-F238E27FC236}">
                    <a16:creationId xmlns:a16="http://schemas.microsoft.com/office/drawing/2014/main" id="{8FA870A9-82ED-B54E-3C30-BB6B53EEC5F1}"/>
                  </a:ext>
                </a:extLst>
              </p:cNvPr>
              <p:cNvSpPr>
                <a:spLocks noEditPoints="1"/>
              </p:cNvSpPr>
              <p:nvPr/>
            </p:nvSpPr>
            <p:spPr bwMode="auto">
              <a:xfrm>
                <a:off x="11731625" y="1244600"/>
                <a:ext cx="22528213" cy="28868688"/>
              </a:xfrm>
              <a:custGeom>
                <a:avLst/>
                <a:gdLst>
                  <a:gd name="T0" fmla="*/ 1597 w 2484"/>
                  <a:gd name="T1" fmla="*/ 2353 h 3190"/>
                  <a:gd name="T2" fmla="*/ 1962 w 2484"/>
                  <a:gd name="T3" fmla="*/ 1579 h 3190"/>
                  <a:gd name="T4" fmla="*/ 2156 w 2484"/>
                  <a:gd name="T5" fmla="*/ 1042 h 3190"/>
                  <a:gd name="T6" fmla="*/ 2013 w 2484"/>
                  <a:gd name="T7" fmla="*/ 715 h 3190"/>
                  <a:gd name="T8" fmla="*/ 1232 w 2484"/>
                  <a:gd name="T9" fmla="*/ 0 h 3190"/>
                  <a:gd name="T10" fmla="*/ 450 w 2484"/>
                  <a:gd name="T11" fmla="*/ 715 h 3190"/>
                  <a:gd name="T12" fmla="*/ 310 w 2484"/>
                  <a:gd name="T13" fmla="*/ 1042 h 3190"/>
                  <a:gd name="T14" fmla="*/ 515 w 2484"/>
                  <a:gd name="T15" fmla="*/ 1590 h 3190"/>
                  <a:gd name="T16" fmla="*/ 869 w 2484"/>
                  <a:gd name="T17" fmla="*/ 2353 h 3190"/>
                  <a:gd name="T18" fmla="*/ 0 w 2484"/>
                  <a:gd name="T19" fmla="*/ 2751 h 3190"/>
                  <a:gd name="T20" fmla="*/ 2430 w 2484"/>
                  <a:gd name="T21" fmla="*/ 3190 h 3190"/>
                  <a:gd name="T22" fmla="*/ 2368 w 2484"/>
                  <a:gd name="T23" fmla="*/ 2470 h 3190"/>
                  <a:gd name="T24" fmla="*/ 1362 w 2484"/>
                  <a:gd name="T25" fmla="*/ 3082 h 3190"/>
                  <a:gd name="T26" fmla="*/ 1301 w 2484"/>
                  <a:gd name="T27" fmla="*/ 2851 h 3190"/>
                  <a:gd name="T28" fmla="*/ 1224 w 2484"/>
                  <a:gd name="T29" fmla="*/ 2725 h 3190"/>
                  <a:gd name="T30" fmla="*/ 1301 w 2484"/>
                  <a:gd name="T31" fmla="*/ 2851 h 3190"/>
                  <a:gd name="T32" fmla="*/ 1808 w 2484"/>
                  <a:gd name="T33" fmla="*/ 1401 h 3190"/>
                  <a:gd name="T34" fmla="*/ 1422 w 2484"/>
                  <a:gd name="T35" fmla="*/ 1404 h 3190"/>
                  <a:gd name="T36" fmla="*/ 1389 w 2484"/>
                  <a:gd name="T37" fmla="*/ 1096 h 3190"/>
                  <a:gd name="T38" fmla="*/ 619 w 2484"/>
                  <a:gd name="T39" fmla="*/ 1103 h 3190"/>
                  <a:gd name="T40" fmla="*/ 1070 w 2484"/>
                  <a:gd name="T41" fmla="*/ 1102 h 3190"/>
                  <a:gd name="T42" fmla="*/ 999 w 2484"/>
                  <a:gd name="T43" fmla="*/ 1441 h 3190"/>
                  <a:gd name="T44" fmla="*/ 610 w 2484"/>
                  <a:gd name="T45" fmla="*/ 1141 h 3190"/>
                  <a:gd name="T46" fmla="*/ 1284 w 2484"/>
                  <a:gd name="T47" fmla="*/ 1096 h 3190"/>
                  <a:gd name="T48" fmla="*/ 1230 w 2484"/>
                  <a:gd name="T49" fmla="*/ 1177 h 3190"/>
                  <a:gd name="T50" fmla="*/ 1169 w 2484"/>
                  <a:gd name="T51" fmla="*/ 1096 h 3190"/>
                  <a:gd name="T52" fmla="*/ 555 w 2484"/>
                  <a:gd name="T53" fmla="*/ 758 h 3190"/>
                  <a:gd name="T54" fmla="*/ 946 w 2484"/>
                  <a:gd name="T55" fmla="*/ 492 h 3190"/>
                  <a:gd name="T56" fmla="*/ 1178 w 2484"/>
                  <a:gd name="T57" fmla="*/ 110 h 3190"/>
                  <a:gd name="T58" fmla="*/ 1285 w 2484"/>
                  <a:gd name="T59" fmla="*/ 110 h 3190"/>
                  <a:gd name="T60" fmla="*/ 1517 w 2484"/>
                  <a:gd name="T61" fmla="*/ 492 h 3190"/>
                  <a:gd name="T62" fmla="*/ 1908 w 2484"/>
                  <a:gd name="T63" fmla="*/ 758 h 3190"/>
                  <a:gd name="T64" fmla="*/ 2048 w 2484"/>
                  <a:gd name="T65" fmla="*/ 988 h 3190"/>
                  <a:gd name="T66" fmla="*/ 724 w 2484"/>
                  <a:gd name="T67" fmla="*/ 1819 h 3190"/>
                  <a:gd name="T68" fmla="*/ 705 w 2484"/>
                  <a:gd name="T69" fmla="*/ 1534 h 3190"/>
                  <a:gd name="T70" fmla="*/ 1137 w 2484"/>
                  <a:gd name="T71" fmla="*/ 1414 h 3190"/>
                  <a:gd name="T72" fmla="*/ 1150 w 2484"/>
                  <a:gd name="T73" fmla="*/ 1326 h 3190"/>
                  <a:gd name="T74" fmla="*/ 1312 w 2484"/>
                  <a:gd name="T75" fmla="*/ 1319 h 3190"/>
                  <a:gd name="T76" fmla="*/ 1762 w 2484"/>
                  <a:gd name="T77" fmla="*/ 1534 h 3190"/>
                  <a:gd name="T78" fmla="*/ 1854 w 2484"/>
                  <a:gd name="T79" fmla="*/ 1575 h 3190"/>
                  <a:gd name="T80" fmla="*/ 1232 w 2484"/>
                  <a:gd name="T81" fmla="*/ 2143 h 3190"/>
                  <a:gd name="T82" fmla="*/ 1031 w 2484"/>
                  <a:gd name="T83" fmla="*/ 2216 h 3190"/>
                  <a:gd name="T84" fmla="*/ 1430 w 2484"/>
                  <a:gd name="T85" fmla="*/ 2220 h 3190"/>
                  <a:gd name="T86" fmla="*/ 1242 w 2484"/>
                  <a:gd name="T87" fmla="*/ 2617 h 3190"/>
                  <a:gd name="T88" fmla="*/ 977 w 2484"/>
                  <a:gd name="T89" fmla="*/ 2183 h 3190"/>
                  <a:gd name="T90" fmla="*/ 192 w 2484"/>
                  <a:gd name="T91" fmla="*/ 2546 h 3190"/>
                  <a:gd name="T92" fmla="*/ 951 w 2484"/>
                  <a:gd name="T93" fmla="*/ 2597 h 3190"/>
                  <a:gd name="T94" fmla="*/ 107 w 2484"/>
                  <a:gd name="T95" fmla="*/ 3082 h 3190"/>
                  <a:gd name="T96" fmla="*/ 1481 w 2484"/>
                  <a:gd name="T97" fmla="*/ 3082 h 3190"/>
                  <a:gd name="T98" fmla="*/ 1585 w 2484"/>
                  <a:gd name="T99" fmla="*/ 2461 h 3190"/>
                  <a:gd name="T100" fmla="*/ 2377 w 2484"/>
                  <a:gd name="T101" fmla="*/ 2751 h 3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84" h="3190">
                    <a:moveTo>
                      <a:pt x="2368" y="2470"/>
                    </a:moveTo>
                    <a:cubicBezTo>
                      <a:pt x="2292" y="2395"/>
                      <a:pt x="2192" y="2353"/>
                      <a:pt x="2086" y="2353"/>
                    </a:cubicBezTo>
                    <a:cubicBezTo>
                      <a:pt x="1597" y="2353"/>
                      <a:pt x="1597" y="2353"/>
                      <a:pt x="1597" y="2353"/>
                    </a:cubicBezTo>
                    <a:cubicBezTo>
                      <a:pt x="1597" y="2107"/>
                      <a:pt x="1597" y="2107"/>
                      <a:pt x="1597" y="2107"/>
                    </a:cubicBezTo>
                    <a:cubicBezTo>
                      <a:pt x="1682" y="2040"/>
                      <a:pt x="1762" y="1963"/>
                      <a:pt x="1825" y="1899"/>
                    </a:cubicBezTo>
                    <a:cubicBezTo>
                      <a:pt x="1909" y="1813"/>
                      <a:pt x="1958" y="1699"/>
                      <a:pt x="1962" y="1579"/>
                    </a:cubicBezTo>
                    <a:cubicBezTo>
                      <a:pt x="1967" y="1421"/>
                      <a:pt x="1974" y="1219"/>
                      <a:pt x="1975" y="1096"/>
                    </a:cubicBezTo>
                    <a:cubicBezTo>
                      <a:pt x="2102" y="1096"/>
                      <a:pt x="2102" y="1096"/>
                      <a:pt x="2102" y="1096"/>
                    </a:cubicBezTo>
                    <a:cubicBezTo>
                      <a:pt x="2132" y="1096"/>
                      <a:pt x="2156" y="1072"/>
                      <a:pt x="2156" y="1042"/>
                    </a:cubicBezTo>
                    <a:cubicBezTo>
                      <a:pt x="2156" y="799"/>
                      <a:pt x="2156" y="799"/>
                      <a:pt x="2156" y="799"/>
                    </a:cubicBezTo>
                    <a:cubicBezTo>
                      <a:pt x="2156" y="775"/>
                      <a:pt x="2141" y="754"/>
                      <a:pt x="2118" y="747"/>
                    </a:cubicBezTo>
                    <a:cubicBezTo>
                      <a:pt x="2013" y="715"/>
                      <a:pt x="2013" y="715"/>
                      <a:pt x="2013" y="715"/>
                    </a:cubicBezTo>
                    <a:cubicBezTo>
                      <a:pt x="2005" y="626"/>
                      <a:pt x="1983" y="540"/>
                      <a:pt x="1946" y="459"/>
                    </a:cubicBezTo>
                    <a:cubicBezTo>
                      <a:pt x="1904" y="369"/>
                      <a:pt x="1847" y="289"/>
                      <a:pt x="1776" y="220"/>
                    </a:cubicBezTo>
                    <a:cubicBezTo>
                      <a:pt x="1629" y="78"/>
                      <a:pt x="1436" y="0"/>
                      <a:pt x="1232" y="0"/>
                    </a:cubicBezTo>
                    <a:cubicBezTo>
                      <a:pt x="1027" y="0"/>
                      <a:pt x="834" y="78"/>
                      <a:pt x="687" y="220"/>
                    </a:cubicBezTo>
                    <a:cubicBezTo>
                      <a:pt x="616" y="289"/>
                      <a:pt x="559" y="369"/>
                      <a:pt x="518" y="459"/>
                    </a:cubicBezTo>
                    <a:cubicBezTo>
                      <a:pt x="480" y="540"/>
                      <a:pt x="458" y="626"/>
                      <a:pt x="450" y="715"/>
                    </a:cubicBezTo>
                    <a:cubicBezTo>
                      <a:pt x="348" y="747"/>
                      <a:pt x="348" y="747"/>
                      <a:pt x="348" y="747"/>
                    </a:cubicBezTo>
                    <a:cubicBezTo>
                      <a:pt x="325" y="754"/>
                      <a:pt x="310" y="775"/>
                      <a:pt x="310" y="799"/>
                    </a:cubicBezTo>
                    <a:cubicBezTo>
                      <a:pt x="310" y="1042"/>
                      <a:pt x="310" y="1042"/>
                      <a:pt x="310" y="1042"/>
                    </a:cubicBezTo>
                    <a:cubicBezTo>
                      <a:pt x="310" y="1072"/>
                      <a:pt x="334" y="1096"/>
                      <a:pt x="364" y="1096"/>
                    </a:cubicBezTo>
                    <a:cubicBezTo>
                      <a:pt x="491" y="1096"/>
                      <a:pt x="491" y="1096"/>
                      <a:pt x="491" y="1096"/>
                    </a:cubicBezTo>
                    <a:cubicBezTo>
                      <a:pt x="494" y="1221"/>
                      <a:pt x="505" y="1429"/>
                      <a:pt x="515" y="1590"/>
                    </a:cubicBezTo>
                    <a:cubicBezTo>
                      <a:pt x="522" y="1703"/>
                      <a:pt x="568" y="1810"/>
                      <a:pt x="646" y="1892"/>
                    </a:cubicBezTo>
                    <a:cubicBezTo>
                      <a:pt x="707" y="1957"/>
                      <a:pt x="786" y="2036"/>
                      <a:pt x="869" y="2104"/>
                    </a:cubicBezTo>
                    <a:cubicBezTo>
                      <a:pt x="869" y="2353"/>
                      <a:pt x="869" y="2353"/>
                      <a:pt x="869" y="2353"/>
                    </a:cubicBezTo>
                    <a:cubicBezTo>
                      <a:pt x="398" y="2353"/>
                      <a:pt x="398" y="2353"/>
                      <a:pt x="398" y="2353"/>
                    </a:cubicBezTo>
                    <a:cubicBezTo>
                      <a:pt x="292" y="2353"/>
                      <a:pt x="192" y="2395"/>
                      <a:pt x="116" y="2470"/>
                    </a:cubicBezTo>
                    <a:cubicBezTo>
                      <a:pt x="41" y="2545"/>
                      <a:pt x="0" y="2645"/>
                      <a:pt x="0" y="2751"/>
                    </a:cubicBezTo>
                    <a:cubicBezTo>
                      <a:pt x="0" y="3136"/>
                      <a:pt x="0" y="3136"/>
                      <a:pt x="0" y="3136"/>
                    </a:cubicBezTo>
                    <a:cubicBezTo>
                      <a:pt x="0" y="3166"/>
                      <a:pt x="24" y="3190"/>
                      <a:pt x="54" y="3190"/>
                    </a:cubicBezTo>
                    <a:cubicBezTo>
                      <a:pt x="2430" y="3190"/>
                      <a:pt x="2430" y="3190"/>
                      <a:pt x="2430" y="3190"/>
                    </a:cubicBezTo>
                    <a:cubicBezTo>
                      <a:pt x="2460" y="3190"/>
                      <a:pt x="2484" y="3166"/>
                      <a:pt x="2484" y="3136"/>
                    </a:cubicBezTo>
                    <a:cubicBezTo>
                      <a:pt x="2484" y="2751"/>
                      <a:pt x="2484" y="2751"/>
                      <a:pt x="2484" y="2751"/>
                    </a:cubicBezTo>
                    <a:cubicBezTo>
                      <a:pt x="2484" y="2645"/>
                      <a:pt x="2443" y="2545"/>
                      <a:pt x="2368" y="2470"/>
                    </a:cubicBezTo>
                    <a:close/>
                    <a:moveTo>
                      <a:pt x="1162" y="2959"/>
                    </a:moveTo>
                    <a:cubicBezTo>
                      <a:pt x="1304" y="2959"/>
                      <a:pt x="1304" y="2959"/>
                      <a:pt x="1304" y="2959"/>
                    </a:cubicBezTo>
                    <a:cubicBezTo>
                      <a:pt x="1362" y="3082"/>
                      <a:pt x="1362" y="3082"/>
                      <a:pt x="1362" y="3082"/>
                    </a:cubicBezTo>
                    <a:cubicBezTo>
                      <a:pt x="1104" y="3082"/>
                      <a:pt x="1104" y="3082"/>
                      <a:pt x="1104" y="3082"/>
                    </a:cubicBezTo>
                    <a:lnTo>
                      <a:pt x="1162" y="2959"/>
                    </a:lnTo>
                    <a:close/>
                    <a:moveTo>
                      <a:pt x="1301" y="2851"/>
                    </a:moveTo>
                    <a:cubicBezTo>
                      <a:pt x="1165" y="2851"/>
                      <a:pt x="1165" y="2851"/>
                      <a:pt x="1165" y="2851"/>
                    </a:cubicBezTo>
                    <a:cubicBezTo>
                      <a:pt x="1109" y="2706"/>
                      <a:pt x="1109" y="2706"/>
                      <a:pt x="1109" y="2706"/>
                    </a:cubicBezTo>
                    <a:cubicBezTo>
                      <a:pt x="1145" y="2718"/>
                      <a:pt x="1184" y="2725"/>
                      <a:pt x="1224" y="2725"/>
                    </a:cubicBezTo>
                    <a:cubicBezTo>
                      <a:pt x="1242" y="2725"/>
                      <a:pt x="1242" y="2725"/>
                      <a:pt x="1242" y="2725"/>
                    </a:cubicBezTo>
                    <a:cubicBezTo>
                      <a:pt x="1282" y="2725"/>
                      <a:pt x="1321" y="2718"/>
                      <a:pt x="1357" y="2706"/>
                    </a:cubicBezTo>
                    <a:lnTo>
                      <a:pt x="1301" y="2851"/>
                    </a:lnTo>
                    <a:close/>
                    <a:moveTo>
                      <a:pt x="1832" y="1102"/>
                    </a:moveTo>
                    <a:cubicBezTo>
                      <a:pt x="1841" y="1112"/>
                      <a:pt x="1845" y="1125"/>
                      <a:pt x="1843" y="1138"/>
                    </a:cubicBezTo>
                    <a:cubicBezTo>
                      <a:pt x="1808" y="1401"/>
                      <a:pt x="1808" y="1401"/>
                      <a:pt x="1808" y="1401"/>
                    </a:cubicBezTo>
                    <a:cubicBezTo>
                      <a:pt x="1805" y="1424"/>
                      <a:pt x="1785" y="1441"/>
                      <a:pt x="1762" y="1441"/>
                    </a:cubicBezTo>
                    <a:cubicBezTo>
                      <a:pt x="1468" y="1441"/>
                      <a:pt x="1468" y="1441"/>
                      <a:pt x="1468" y="1441"/>
                    </a:cubicBezTo>
                    <a:cubicBezTo>
                      <a:pt x="1446" y="1441"/>
                      <a:pt x="1427" y="1426"/>
                      <a:pt x="1422" y="1404"/>
                    </a:cubicBezTo>
                    <a:cubicBezTo>
                      <a:pt x="1372" y="1141"/>
                      <a:pt x="1372" y="1141"/>
                      <a:pt x="1372" y="1141"/>
                    </a:cubicBezTo>
                    <a:cubicBezTo>
                      <a:pt x="1369" y="1122"/>
                      <a:pt x="1377" y="1109"/>
                      <a:pt x="1382" y="1103"/>
                    </a:cubicBezTo>
                    <a:cubicBezTo>
                      <a:pt x="1384" y="1101"/>
                      <a:pt x="1386" y="1098"/>
                      <a:pt x="1389" y="1096"/>
                    </a:cubicBezTo>
                    <a:cubicBezTo>
                      <a:pt x="1826" y="1096"/>
                      <a:pt x="1826" y="1096"/>
                      <a:pt x="1826" y="1096"/>
                    </a:cubicBezTo>
                    <a:cubicBezTo>
                      <a:pt x="1828" y="1098"/>
                      <a:pt x="1831" y="1100"/>
                      <a:pt x="1832" y="1102"/>
                    </a:cubicBezTo>
                    <a:close/>
                    <a:moveTo>
                      <a:pt x="619" y="1103"/>
                    </a:moveTo>
                    <a:cubicBezTo>
                      <a:pt x="621" y="1101"/>
                      <a:pt x="623" y="1098"/>
                      <a:pt x="627" y="1096"/>
                    </a:cubicBezTo>
                    <a:cubicBezTo>
                      <a:pt x="1064" y="1096"/>
                      <a:pt x="1064" y="1096"/>
                      <a:pt x="1064" y="1096"/>
                    </a:cubicBezTo>
                    <a:cubicBezTo>
                      <a:pt x="1066" y="1098"/>
                      <a:pt x="1068" y="1100"/>
                      <a:pt x="1070" y="1102"/>
                    </a:cubicBezTo>
                    <a:cubicBezTo>
                      <a:pt x="1079" y="1112"/>
                      <a:pt x="1083" y="1125"/>
                      <a:pt x="1081" y="1138"/>
                    </a:cubicBezTo>
                    <a:cubicBezTo>
                      <a:pt x="1045" y="1401"/>
                      <a:pt x="1045" y="1401"/>
                      <a:pt x="1045" y="1401"/>
                    </a:cubicBezTo>
                    <a:cubicBezTo>
                      <a:pt x="1042" y="1424"/>
                      <a:pt x="1022" y="1441"/>
                      <a:pt x="999" y="1441"/>
                    </a:cubicBezTo>
                    <a:cubicBezTo>
                      <a:pt x="705" y="1441"/>
                      <a:pt x="705" y="1441"/>
                      <a:pt x="705" y="1441"/>
                    </a:cubicBezTo>
                    <a:cubicBezTo>
                      <a:pt x="683" y="1441"/>
                      <a:pt x="664" y="1426"/>
                      <a:pt x="660" y="1404"/>
                    </a:cubicBezTo>
                    <a:cubicBezTo>
                      <a:pt x="610" y="1141"/>
                      <a:pt x="610" y="1141"/>
                      <a:pt x="610" y="1141"/>
                    </a:cubicBezTo>
                    <a:cubicBezTo>
                      <a:pt x="606" y="1122"/>
                      <a:pt x="614" y="1109"/>
                      <a:pt x="619" y="1103"/>
                    </a:cubicBezTo>
                    <a:close/>
                    <a:moveTo>
                      <a:pt x="1169" y="1096"/>
                    </a:moveTo>
                    <a:cubicBezTo>
                      <a:pt x="1284" y="1096"/>
                      <a:pt x="1284" y="1096"/>
                      <a:pt x="1284" y="1096"/>
                    </a:cubicBezTo>
                    <a:cubicBezTo>
                      <a:pt x="1278" y="1116"/>
                      <a:pt x="1277" y="1137"/>
                      <a:pt x="1281" y="1158"/>
                    </a:cubicBezTo>
                    <a:cubicBezTo>
                      <a:pt x="1287" y="1188"/>
                      <a:pt x="1287" y="1188"/>
                      <a:pt x="1287" y="1188"/>
                    </a:cubicBezTo>
                    <a:cubicBezTo>
                      <a:pt x="1268" y="1181"/>
                      <a:pt x="1249" y="1177"/>
                      <a:pt x="1230" y="1177"/>
                    </a:cubicBezTo>
                    <a:cubicBezTo>
                      <a:pt x="1207" y="1177"/>
                      <a:pt x="1186" y="1182"/>
                      <a:pt x="1167" y="1190"/>
                    </a:cubicBezTo>
                    <a:cubicBezTo>
                      <a:pt x="1173" y="1151"/>
                      <a:pt x="1173" y="1151"/>
                      <a:pt x="1173" y="1151"/>
                    </a:cubicBezTo>
                    <a:cubicBezTo>
                      <a:pt x="1175" y="1132"/>
                      <a:pt x="1174" y="1114"/>
                      <a:pt x="1169" y="1096"/>
                    </a:cubicBezTo>
                    <a:close/>
                    <a:moveTo>
                      <a:pt x="418" y="838"/>
                    </a:moveTo>
                    <a:cubicBezTo>
                      <a:pt x="517" y="807"/>
                      <a:pt x="517" y="807"/>
                      <a:pt x="517" y="807"/>
                    </a:cubicBezTo>
                    <a:cubicBezTo>
                      <a:pt x="539" y="800"/>
                      <a:pt x="554" y="781"/>
                      <a:pt x="555" y="758"/>
                    </a:cubicBezTo>
                    <a:cubicBezTo>
                      <a:pt x="562" y="583"/>
                      <a:pt x="636" y="419"/>
                      <a:pt x="762" y="297"/>
                    </a:cubicBezTo>
                    <a:cubicBezTo>
                      <a:pt x="817" y="244"/>
                      <a:pt x="879" y="202"/>
                      <a:pt x="946" y="171"/>
                    </a:cubicBezTo>
                    <a:cubicBezTo>
                      <a:pt x="946" y="492"/>
                      <a:pt x="946" y="492"/>
                      <a:pt x="946" y="492"/>
                    </a:cubicBezTo>
                    <a:cubicBezTo>
                      <a:pt x="1054" y="492"/>
                      <a:pt x="1054" y="492"/>
                      <a:pt x="1054" y="492"/>
                    </a:cubicBezTo>
                    <a:cubicBezTo>
                      <a:pt x="1054" y="131"/>
                      <a:pt x="1054" y="131"/>
                      <a:pt x="1054" y="131"/>
                    </a:cubicBezTo>
                    <a:cubicBezTo>
                      <a:pt x="1094" y="120"/>
                      <a:pt x="1136" y="113"/>
                      <a:pt x="1178" y="110"/>
                    </a:cubicBezTo>
                    <a:cubicBezTo>
                      <a:pt x="1178" y="492"/>
                      <a:pt x="1178" y="492"/>
                      <a:pt x="1178" y="492"/>
                    </a:cubicBezTo>
                    <a:cubicBezTo>
                      <a:pt x="1285" y="492"/>
                      <a:pt x="1285" y="492"/>
                      <a:pt x="1285" y="492"/>
                    </a:cubicBezTo>
                    <a:cubicBezTo>
                      <a:pt x="1285" y="110"/>
                      <a:pt x="1285" y="110"/>
                      <a:pt x="1285" y="110"/>
                    </a:cubicBezTo>
                    <a:cubicBezTo>
                      <a:pt x="1328" y="113"/>
                      <a:pt x="1369" y="120"/>
                      <a:pt x="1409" y="131"/>
                    </a:cubicBezTo>
                    <a:cubicBezTo>
                      <a:pt x="1409" y="492"/>
                      <a:pt x="1409" y="492"/>
                      <a:pt x="1409" y="492"/>
                    </a:cubicBezTo>
                    <a:cubicBezTo>
                      <a:pt x="1517" y="492"/>
                      <a:pt x="1517" y="492"/>
                      <a:pt x="1517" y="492"/>
                    </a:cubicBezTo>
                    <a:cubicBezTo>
                      <a:pt x="1517" y="171"/>
                      <a:pt x="1517" y="171"/>
                      <a:pt x="1517" y="171"/>
                    </a:cubicBezTo>
                    <a:cubicBezTo>
                      <a:pt x="1584" y="202"/>
                      <a:pt x="1646" y="244"/>
                      <a:pt x="1701" y="297"/>
                    </a:cubicBezTo>
                    <a:cubicBezTo>
                      <a:pt x="1828" y="419"/>
                      <a:pt x="1901" y="583"/>
                      <a:pt x="1908" y="758"/>
                    </a:cubicBezTo>
                    <a:cubicBezTo>
                      <a:pt x="1909" y="781"/>
                      <a:pt x="1924" y="800"/>
                      <a:pt x="1946" y="807"/>
                    </a:cubicBezTo>
                    <a:cubicBezTo>
                      <a:pt x="2048" y="839"/>
                      <a:pt x="2048" y="839"/>
                      <a:pt x="2048" y="839"/>
                    </a:cubicBezTo>
                    <a:cubicBezTo>
                      <a:pt x="2048" y="988"/>
                      <a:pt x="2048" y="988"/>
                      <a:pt x="2048" y="988"/>
                    </a:cubicBezTo>
                    <a:cubicBezTo>
                      <a:pt x="418" y="988"/>
                      <a:pt x="418" y="988"/>
                      <a:pt x="418" y="988"/>
                    </a:cubicBezTo>
                    <a:lnTo>
                      <a:pt x="418" y="838"/>
                    </a:lnTo>
                    <a:close/>
                    <a:moveTo>
                      <a:pt x="724" y="1819"/>
                    </a:moveTo>
                    <a:cubicBezTo>
                      <a:pt x="664" y="1755"/>
                      <a:pt x="628" y="1672"/>
                      <a:pt x="622" y="1584"/>
                    </a:cubicBezTo>
                    <a:cubicBezTo>
                      <a:pt x="621" y="1559"/>
                      <a:pt x="619" y="1532"/>
                      <a:pt x="618" y="1502"/>
                    </a:cubicBezTo>
                    <a:cubicBezTo>
                      <a:pt x="642" y="1522"/>
                      <a:pt x="672" y="1534"/>
                      <a:pt x="705" y="1534"/>
                    </a:cubicBezTo>
                    <a:cubicBezTo>
                      <a:pt x="999" y="1534"/>
                      <a:pt x="999" y="1534"/>
                      <a:pt x="999" y="1534"/>
                    </a:cubicBezTo>
                    <a:cubicBezTo>
                      <a:pt x="1033" y="1534"/>
                      <a:pt x="1065" y="1522"/>
                      <a:pt x="1091" y="1500"/>
                    </a:cubicBezTo>
                    <a:cubicBezTo>
                      <a:pt x="1116" y="1478"/>
                      <a:pt x="1132" y="1447"/>
                      <a:pt x="1137" y="1414"/>
                    </a:cubicBezTo>
                    <a:cubicBezTo>
                      <a:pt x="1149" y="1325"/>
                      <a:pt x="1149" y="1325"/>
                      <a:pt x="1149" y="1325"/>
                    </a:cubicBezTo>
                    <a:cubicBezTo>
                      <a:pt x="1150" y="1326"/>
                      <a:pt x="1150" y="1326"/>
                      <a:pt x="1150" y="1326"/>
                    </a:cubicBezTo>
                    <a:cubicBezTo>
                      <a:pt x="1150" y="1326"/>
                      <a:pt x="1150" y="1326"/>
                      <a:pt x="1150" y="1326"/>
                    </a:cubicBezTo>
                    <a:cubicBezTo>
                      <a:pt x="1150" y="1325"/>
                      <a:pt x="1181" y="1269"/>
                      <a:pt x="1230" y="1269"/>
                    </a:cubicBezTo>
                    <a:cubicBezTo>
                      <a:pt x="1250" y="1269"/>
                      <a:pt x="1270" y="1279"/>
                      <a:pt x="1291" y="1296"/>
                    </a:cubicBezTo>
                    <a:cubicBezTo>
                      <a:pt x="1300" y="1305"/>
                      <a:pt x="1307" y="1313"/>
                      <a:pt x="1312" y="1319"/>
                    </a:cubicBezTo>
                    <a:cubicBezTo>
                      <a:pt x="1332" y="1421"/>
                      <a:pt x="1332" y="1421"/>
                      <a:pt x="1332" y="1421"/>
                    </a:cubicBezTo>
                    <a:cubicBezTo>
                      <a:pt x="1344" y="1486"/>
                      <a:pt x="1401" y="1534"/>
                      <a:pt x="1468" y="1534"/>
                    </a:cubicBezTo>
                    <a:cubicBezTo>
                      <a:pt x="1762" y="1534"/>
                      <a:pt x="1762" y="1534"/>
                      <a:pt x="1762" y="1534"/>
                    </a:cubicBezTo>
                    <a:cubicBezTo>
                      <a:pt x="1795" y="1534"/>
                      <a:pt x="1828" y="1522"/>
                      <a:pt x="1853" y="1500"/>
                    </a:cubicBezTo>
                    <a:cubicBezTo>
                      <a:pt x="1854" y="1498"/>
                      <a:pt x="1856" y="1497"/>
                      <a:pt x="1857" y="1496"/>
                    </a:cubicBezTo>
                    <a:cubicBezTo>
                      <a:pt x="1856" y="1525"/>
                      <a:pt x="1855" y="1551"/>
                      <a:pt x="1854" y="1575"/>
                    </a:cubicBezTo>
                    <a:cubicBezTo>
                      <a:pt x="1851" y="1669"/>
                      <a:pt x="1813" y="1757"/>
                      <a:pt x="1748" y="1824"/>
                    </a:cubicBezTo>
                    <a:cubicBezTo>
                      <a:pt x="1570" y="2006"/>
                      <a:pt x="1449" y="2088"/>
                      <a:pt x="1380" y="2125"/>
                    </a:cubicBezTo>
                    <a:cubicBezTo>
                      <a:pt x="1365" y="2132"/>
                      <a:pt x="1314" y="2143"/>
                      <a:pt x="1232" y="2143"/>
                    </a:cubicBezTo>
                    <a:cubicBezTo>
                      <a:pt x="1158" y="2142"/>
                      <a:pt x="1101" y="2132"/>
                      <a:pt x="1083" y="2122"/>
                    </a:cubicBezTo>
                    <a:cubicBezTo>
                      <a:pt x="1014" y="2084"/>
                      <a:pt x="896" y="2001"/>
                      <a:pt x="724" y="1819"/>
                    </a:cubicBezTo>
                    <a:close/>
                    <a:moveTo>
                      <a:pt x="1031" y="2216"/>
                    </a:moveTo>
                    <a:cubicBezTo>
                      <a:pt x="1085" y="2246"/>
                      <a:pt x="1189" y="2250"/>
                      <a:pt x="1231" y="2250"/>
                    </a:cubicBezTo>
                    <a:cubicBezTo>
                      <a:pt x="1233" y="2250"/>
                      <a:pt x="1236" y="2250"/>
                      <a:pt x="1239" y="2250"/>
                    </a:cubicBezTo>
                    <a:cubicBezTo>
                      <a:pt x="1284" y="2250"/>
                      <a:pt x="1379" y="2247"/>
                      <a:pt x="1430" y="2220"/>
                    </a:cubicBezTo>
                    <a:cubicBezTo>
                      <a:pt x="1449" y="2210"/>
                      <a:pt x="1469" y="2198"/>
                      <a:pt x="1490" y="2185"/>
                    </a:cubicBezTo>
                    <a:cubicBezTo>
                      <a:pt x="1490" y="2370"/>
                      <a:pt x="1490" y="2370"/>
                      <a:pt x="1490" y="2370"/>
                    </a:cubicBezTo>
                    <a:cubicBezTo>
                      <a:pt x="1490" y="2506"/>
                      <a:pt x="1379" y="2617"/>
                      <a:pt x="1242" y="2617"/>
                    </a:cubicBezTo>
                    <a:cubicBezTo>
                      <a:pt x="1224" y="2617"/>
                      <a:pt x="1224" y="2617"/>
                      <a:pt x="1224" y="2617"/>
                    </a:cubicBezTo>
                    <a:cubicBezTo>
                      <a:pt x="1088" y="2617"/>
                      <a:pt x="977" y="2506"/>
                      <a:pt x="977" y="2370"/>
                    </a:cubicBezTo>
                    <a:cubicBezTo>
                      <a:pt x="977" y="2183"/>
                      <a:pt x="977" y="2183"/>
                      <a:pt x="977" y="2183"/>
                    </a:cubicBezTo>
                    <a:cubicBezTo>
                      <a:pt x="995" y="2195"/>
                      <a:pt x="1013" y="2206"/>
                      <a:pt x="1031" y="2216"/>
                    </a:cubicBezTo>
                    <a:close/>
                    <a:moveTo>
                      <a:pt x="107" y="2751"/>
                    </a:moveTo>
                    <a:cubicBezTo>
                      <a:pt x="107" y="2674"/>
                      <a:pt x="138" y="2601"/>
                      <a:pt x="192" y="2546"/>
                    </a:cubicBezTo>
                    <a:cubicBezTo>
                      <a:pt x="247" y="2491"/>
                      <a:pt x="320" y="2461"/>
                      <a:pt x="398" y="2461"/>
                    </a:cubicBezTo>
                    <a:cubicBezTo>
                      <a:pt x="881" y="2461"/>
                      <a:pt x="881" y="2461"/>
                      <a:pt x="881" y="2461"/>
                    </a:cubicBezTo>
                    <a:cubicBezTo>
                      <a:pt x="894" y="2510"/>
                      <a:pt x="918" y="2557"/>
                      <a:pt x="951" y="2597"/>
                    </a:cubicBezTo>
                    <a:cubicBezTo>
                      <a:pt x="1070" y="2903"/>
                      <a:pt x="1070" y="2903"/>
                      <a:pt x="1070" y="2903"/>
                    </a:cubicBezTo>
                    <a:cubicBezTo>
                      <a:pt x="985" y="3082"/>
                      <a:pt x="985" y="3082"/>
                      <a:pt x="985" y="3082"/>
                    </a:cubicBezTo>
                    <a:cubicBezTo>
                      <a:pt x="107" y="3082"/>
                      <a:pt x="107" y="3082"/>
                      <a:pt x="107" y="3082"/>
                    </a:cubicBezTo>
                    <a:lnTo>
                      <a:pt x="107" y="2751"/>
                    </a:lnTo>
                    <a:close/>
                    <a:moveTo>
                      <a:pt x="2377" y="3082"/>
                    </a:moveTo>
                    <a:cubicBezTo>
                      <a:pt x="1481" y="3082"/>
                      <a:pt x="1481" y="3082"/>
                      <a:pt x="1481" y="3082"/>
                    </a:cubicBezTo>
                    <a:cubicBezTo>
                      <a:pt x="1396" y="2903"/>
                      <a:pt x="1396" y="2903"/>
                      <a:pt x="1396" y="2903"/>
                    </a:cubicBezTo>
                    <a:cubicBezTo>
                      <a:pt x="1515" y="2597"/>
                      <a:pt x="1515" y="2597"/>
                      <a:pt x="1515" y="2597"/>
                    </a:cubicBezTo>
                    <a:cubicBezTo>
                      <a:pt x="1549" y="2557"/>
                      <a:pt x="1572" y="2510"/>
                      <a:pt x="1585" y="2461"/>
                    </a:cubicBezTo>
                    <a:cubicBezTo>
                      <a:pt x="2086" y="2461"/>
                      <a:pt x="2086" y="2461"/>
                      <a:pt x="2086" y="2461"/>
                    </a:cubicBezTo>
                    <a:cubicBezTo>
                      <a:pt x="2164" y="2461"/>
                      <a:pt x="2237" y="2491"/>
                      <a:pt x="2292" y="2546"/>
                    </a:cubicBezTo>
                    <a:cubicBezTo>
                      <a:pt x="2346" y="2601"/>
                      <a:pt x="2377" y="2674"/>
                      <a:pt x="2377" y="2751"/>
                    </a:cubicBezTo>
                    <a:lnTo>
                      <a:pt x="2377" y="308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3" name="Rectangle 67">
                <a:extLst>
                  <a:ext uri="{FF2B5EF4-FFF2-40B4-BE49-F238E27FC236}">
                    <a16:creationId xmlns:a16="http://schemas.microsoft.com/office/drawing/2014/main" id="{E37D69FF-364A-D8C0-6CFE-CDA1150935DD}"/>
                  </a:ext>
                </a:extLst>
              </p:cNvPr>
              <p:cNvSpPr>
                <a:spLocks noChangeArrowheads="1"/>
              </p:cNvSpPr>
              <p:nvPr/>
            </p:nvSpPr>
            <p:spPr bwMode="auto">
              <a:xfrm>
                <a:off x="18424525" y="7497763"/>
                <a:ext cx="8978900" cy="977900"/>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78" name="Group 77">
            <a:extLst>
              <a:ext uri="{FF2B5EF4-FFF2-40B4-BE49-F238E27FC236}">
                <a16:creationId xmlns:a16="http://schemas.microsoft.com/office/drawing/2014/main" id="{F3D7E512-2C42-0C8C-F025-B8785B421A5C}"/>
              </a:ext>
            </a:extLst>
          </p:cNvPr>
          <p:cNvGrpSpPr/>
          <p:nvPr/>
        </p:nvGrpSpPr>
        <p:grpSpPr>
          <a:xfrm>
            <a:off x="367602" y="2978904"/>
            <a:ext cx="553998" cy="553998"/>
            <a:chOff x="367602" y="2978904"/>
            <a:chExt cx="553998" cy="553998"/>
          </a:xfrm>
        </p:grpSpPr>
        <p:sp>
          <p:nvSpPr>
            <p:cNvPr id="24" name="Oval 23">
              <a:extLst>
                <a:ext uri="{FF2B5EF4-FFF2-40B4-BE49-F238E27FC236}">
                  <a16:creationId xmlns:a16="http://schemas.microsoft.com/office/drawing/2014/main" id="{FF60B433-E4D5-63F7-5A26-68EAFF2F552E}"/>
                </a:ext>
              </a:extLst>
            </p:cNvPr>
            <p:cNvSpPr/>
            <p:nvPr/>
          </p:nvSpPr>
          <p:spPr>
            <a:xfrm>
              <a:off x="367602" y="2978904"/>
              <a:ext cx="553998" cy="553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ea typeface="Meiryo" panose="020B0604030504040204" pitchFamily="34" charset="-128"/>
              </a:endParaRPr>
            </a:p>
          </p:txBody>
        </p:sp>
        <p:grpSp>
          <p:nvGrpSpPr>
            <p:cNvPr id="75" name="Group 74">
              <a:extLst>
                <a:ext uri="{FF2B5EF4-FFF2-40B4-BE49-F238E27FC236}">
                  <a16:creationId xmlns:a16="http://schemas.microsoft.com/office/drawing/2014/main" id="{614DA2D8-1AD1-057A-7082-FA95BA9B5601}"/>
                </a:ext>
              </a:extLst>
            </p:cNvPr>
            <p:cNvGrpSpPr>
              <a:grpSpLocks noChangeAspect="1"/>
            </p:cNvGrpSpPr>
            <p:nvPr/>
          </p:nvGrpSpPr>
          <p:grpSpPr>
            <a:xfrm>
              <a:off x="539614" y="3118743"/>
              <a:ext cx="209975" cy="274320"/>
              <a:chOff x="11236325" y="763588"/>
              <a:chExt cx="23218775" cy="30333950"/>
            </a:xfrm>
            <a:solidFill>
              <a:schemeClr val="tx1"/>
            </a:solidFill>
          </p:grpSpPr>
          <p:sp>
            <p:nvSpPr>
              <p:cNvPr id="76" name="Freeform 71">
                <a:extLst>
                  <a:ext uri="{FF2B5EF4-FFF2-40B4-BE49-F238E27FC236}">
                    <a16:creationId xmlns:a16="http://schemas.microsoft.com/office/drawing/2014/main" id="{A0A1AFE8-8294-4DDE-9F8E-7B6C566DC3FD}"/>
                  </a:ext>
                </a:extLst>
              </p:cNvPr>
              <p:cNvSpPr>
                <a:spLocks noEditPoints="1"/>
              </p:cNvSpPr>
              <p:nvPr/>
            </p:nvSpPr>
            <p:spPr bwMode="auto">
              <a:xfrm>
                <a:off x="11236325" y="763588"/>
                <a:ext cx="23218775" cy="30333950"/>
              </a:xfrm>
              <a:custGeom>
                <a:avLst/>
                <a:gdLst>
                  <a:gd name="T0" fmla="*/ 2242 w 2560"/>
                  <a:gd name="T1" fmla="*/ 2493 h 3352"/>
                  <a:gd name="T2" fmla="*/ 1671 w 2560"/>
                  <a:gd name="T3" fmla="*/ 2140 h 3352"/>
                  <a:gd name="T4" fmla="*/ 2081 w 2560"/>
                  <a:gd name="T5" fmla="*/ 1178 h 3352"/>
                  <a:gd name="T6" fmla="*/ 2286 w 2560"/>
                  <a:gd name="T7" fmla="*/ 859 h 3352"/>
                  <a:gd name="T8" fmla="*/ 2060 w 2560"/>
                  <a:gd name="T9" fmla="*/ 494 h 3352"/>
                  <a:gd name="T10" fmla="*/ 707 w 2560"/>
                  <a:gd name="T11" fmla="*/ 236 h 3352"/>
                  <a:gd name="T12" fmla="*/ 342 w 2560"/>
                  <a:gd name="T13" fmla="*/ 804 h 3352"/>
                  <a:gd name="T14" fmla="*/ 359 w 2560"/>
                  <a:gd name="T15" fmla="*/ 1178 h 3352"/>
                  <a:gd name="T16" fmla="*/ 344 w 2560"/>
                  <a:gd name="T17" fmla="*/ 1776 h 3352"/>
                  <a:gd name="T18" fmla="*/ 889 w 2560"/>
                  <a:gd name="T19" fmla="*/ 2153 h 3352"/>
                  <a:gd name="T20" fmla="*/ 318 w 2560"/>
                  <a:gd name="T21" fmla="*/ 2493 h 3352"/>
                  <a:gd name="T22" fmla="*/ 0 w 2560"/>
                  <a:gd name="T23" fmla="*/ 2973 h 3352"/>
                  <a:gd name="T24" fmla="*/ 2502 w 2560"/>
                  <a:gd name="T25" fmla="*/ 3352 h 3352"/>
                  <a:gd name="T26" fmla="*/ 2519 w 2560"/>
                  <a:gd name="T27" fmla="*/ 2770 h 3352"/>
                  <a:gd name="T28" fmla="*/ 1419 w 2560"/>
                  <a:gd name="T29" fmla="*/ 3236 h 3352"/>
                  <a:gd name="T30" fmla="*/ 1353 w 2560"/>
                  <a:gd name="T31" fmla="*/ 2988 h 3352"/>
                  <a:gd name="T32" fmla="*/ 1270 w 2560"/>
                  <a:gd name="T33" fmla="*/ 2852 h 3352"/>
                  <a:gd name="T34" fmla="*/ 1353 w 2560"/>
                  <a:gd name="T35" fmla="*/ 2988 h 3352"/>
                  <a:gd name="T36" fmla="*/ 1270 w 2560"/>
                  <a:gd name="T37" fmla="*/ 2736 h 3352"/>
                  <a:gd name="T38" fmla="*/ 1282 w 2560"/>
                  <a:gd name="T39" fmla="*/ 2310 h 3352"/>
                  <a:gd name="T40" fmla="*/ 1757 w 2560"/>
                  <a:gd name="T41" fmla="*/ 1855 h 3352"/>
                  <a:gd name="T42" fmla="*/ 1028 w 2560"/>
                  <a:gd name="T43" fmla="*/ 2102 h 3352"/>
                  <a:gd name="T44" fmla="*/ 671 w 2560"/>
                  <a:gd name="T45" fmla="*/ 1537 h 3352"/>
                  <a:gd name="T46" fmla="*/ 1247 w 2560"/>
                  <a:gd name="T47" fmla="*/ 1313 h 3352"/>
                  <a:gd name="T48" fmla="*/ 1416 w 2560"/>
                  <a:gd name="T49" fmla="*/ 1537 h 3352"/>
                  <a:gd name="T50" fmla="*/ 1909 w 2560"/>
                  <a:gd name="T51" fmla="*/ 1521 h 3352"/>
                  <a:gd name="T52" fmla="*/ 1900 w 2560"/>
                  <a:gd name="T53" fmla="*/ 1298 h 3352"/>
                  <a:gd name="T54" fmla="*/ 1441 w 2560"/>
                  <a:gd name="T55" fmla="*/ 1178 h 3352"/>
                  <a:gd name="T56" fmla="*/ 1280 w 2560"/>
                  <a:gd name="T57" fmla="*/ 1199 h 3352"/>
                  <a:gd name="T58" fmla="*/ 1339 w 2560"/>
                  <a:gd name="T59" fmla="*/ 1178 h 3352"/>
                  <a:gd name="T60" fmla="*/ 1155 w 2560"/>
                  <a:gd name="T61" fmla="*/ 1298 h 3352"/>
                  <a:gd name="T62" fmla="*/ 696 w 2560"/>
                  <a:gd name="T63" fmla="*/ 1178 h 3352"/>
                  <a:gd name="T64" fmla="*/ 524 w 2560"/>
                  <a:gd name="T65" fmla="*/ 868 h 3352"/>
                  <a:gd name="T66" fmla="*/ 985 w 2560"/>
                  <a:gd name="T67" fmla="*/ 184 h 3352"/>
                  <a:gd name="T68" fmla="*/ 1101 w 2560"/>
                  <a:gd name="T69" fmla="*/ 141 h 3352"/>
                  <a:gd name="T70" fmla="*/ 1350 w 2560"/>
                  <a:gd name="T71" fmla="*/ 529 h 3352"/>
                  <a:gd name="T72" fmla="*/ 1483 w 2560"/>
                  <a:gd name="T73" fmla="*/ 529 h 3352"/>
                  <a:gd name="T74" fmla="*/ 1797 w 2560"/>
                  <a:gd name="T75" fmla="*/ 320 h 3352"/>
                  <a:gd name="T76" fmla="*/ 2170 w 2560"/>
                  <a:gd name="T77" fmla="*/ 902 h 3352"/>
                  <a:gd name="T78" fmla="*/ 417 w 2560"/>
                  <a:gd name="T79" fmla="*/ 901 h 3352"/>
                  <a:gd name="T80" fmla="*/ 549 w 2560"/>
                  <a:gd name="T81" fmla="*/ 1568 h 3352"/>
                  <a:gd name="T82" fmla="*/ 747 w 2560"/>
                  <a:gd name="T83" fmla="*/ 2063 h 3352"/>
                  <a:gd name="T84" fmla="*/ 234 w 2560"/>
                  <a:gd name="T85" fmla="*/ 2686 h 3352"/>
                  <a:gd name="T86" fmla="*/ 977 w 2560"/>
                  <a:gd name="T87" fmla="*/ 2714 h 3352"/>
                  <a:gd name="T88" fmla="*/ 116 w 2560"/>
                  <a:gd name="T89" fmla="*/ 3236 h 3352"/>
                  <a:gd name="T90" fmla="*/ 1547 w 2560"/>
                  <a:gd name="T91" fmla="*/ 3236 h 3352"/>
                  <a:gd name="T92" fmla="*/ 1659 w 2560"/>
                  <a:gd name="T93" fmla="*/ 2568 h 3352"/>
                  <a:gd name="T94" fmla="*/ 2444 w 2560"/>
                  <a:gd name="T95" fmla="*/ 2973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0" h="3352">
                    <a:moveTo>
                      <a:pt x="2519" y="2770"/>
                    </a:moveTo>
                    <a:cubicBezTo>
                      <a:pt x="2493" y="2708"/>
                      <a:pt x="2455" y="2652"/>
                      <a:pt x="2407" y="2605"/>
                    </a:cubicBezTo>
                    <a:cubicBezTo>
                      <a:pt x="2360" y="2557"/>
                      <a:pt x="2304" y="2519"/>
                      <a:pt x="2242" y="2493"/>
                    </a:cubicBezTo>
                    <a:cubicBezTo>
                      <a:pt x="2178" y="2466"/>
                      <a:pt x="2109" y="2452"/>
                      <a:pt x="2039" y="2452"/>
                    </a:cubicBezTo>
                    <a:cubicBezTo>
                      <a:pt x="1671" y="2452"/>
                      <a:pt x="1671" y="2452"/>
                      <a:pt x="1671" y="2452"/>
                    </a:cubicBezTo>
                    <a:cubicBezTo>
                      <a:pt x="1671" y="2140"/>
                      <a:pt x="1671" y="2140"/>
                      <a:pt x="1671" y="2140"/>
                    </a:cubicBezTo>
                    <a:cubicBezTo>
                      <a:pt x="1738" y="2080"/>
                      <a:pt x="1799" y="2005"/>
                      <a:pt x="1855" y="1916"/>
                    </a:cubicBezTo>
                    <a:cubicBezTo>
                      <a:pt x="1924" y="1808"/>
                      <a:pt x="1981" y="1682"/>
                      <a:pt x="2020" y="1554"/>
                    </a:cubicBezTo>
                    <a:cubicBezTo>
                      <a:pt x="2060" y="1425"/>
                      <a:pt x="2080" y="1295"/>
                      <a:pt x="2081" y="1178"/>
                    </a:cubicBezTo>
                    <a:cubicBezTo>
                      <a:pt x="2228" y="1178"/>
                      <a:pt x="2228" y="1178"/>
                      <a:pt x="2228" y="1178"/>
                    </a:cubicBezTo>
                    <a:cubicBezTo>
                      <a:pt x="2260" y="1178"/>
                      <a:pt x="2286" y="1152"/>
                      <a:pt x="2286" y="1121"/>
                    </a:cubicBezTo>
                    <a:cubicBezTo>
                      <a:pt x="2286" y="859"/>
                      <a:pt x="2286" y="859"/>
                      <a:pt x="2286" y="859"/>
                    </a:cubicBezTo>
                    <a:cubicBezTo>
                      <a:pt x="2286" y="834"/>
                      <a:pt x="2270" y="811"/>
                      <a:pt x="2245" y="804"/>
                    </a:cubicBezTo>
                    <a:cubicBezTo>
                      <a:pt x="2133" y="769"/>
                      <a:pt x="2133" y="769"/>
                      <a:pt x="2133" y="769"/>
                    </a:cubicBezTo>
                    <a:cubicBezTo>
                      <a:pt x="2124" y="673"/>
                      <a:pt x="2100" y="581"/>
                      <a:pt x="2060" y="494"/>
                    </a:cubicBezTo>
                    <a:cubicBezTo>
                      <a:pt x="2016" y="397"/>
                      <a:pt x="1954" y="310"/>
                      <a:pt x="1877" y="236"/>
                    </a:cubicBezTo>
                    <a:cubicBezTo>
                      <a:pt x="1720" y="84"/>
                      <a:pt x="1512" y="0"/>
                      <a:pt x="1292" y="0"/>
                    </a:cubicBezTo>
                    <a:cubicBezTo>
                      <a:pt x="1073" y="0"/>
                      <a:pt x="865" y="84"/>
                      <a:pt x="707" y="236"/>
                    </a:cubicBezTo>
                    <a:cubicBezTo>
                      <a:pt x="630" y="310"/>
                      <a:pt x="569" y="397"/>
                      <a:pt x="525" y="494"/>
                    </a:cubicBezTo>
                    <a:cubicBezTo>
                      <a:pt x="485" y="581"/>
                      <a:pt x="460" y="674"/>
                      <a:pt x="452" y="769"/>
                    </a:cubicBezTo>
                    <a:cubicBezTo>
                      <a:pt x="342" y="804"/>
                      <a:pt x="342" y="804"/>
                      <a:pt x="342" y="804"/>
                    </a:cubicBezTo>
                    <a:cubicBezTo>
                      <a:pt x="318" y="811"/>
                      <a:pt x="301" y="834"/>
                      <a:pt x="301" y="859"/>
                    </a:cubicBezTo>
                    <a:cubicBezTo>
                      <a:pt x="301" y="1121"/>
                      <a:pt x="301" y="1121"/>
                      <a:pt x="301" y="1121"/>
                    </a:cubicBezTo>
                    <a:cubicBezTo>
                      <a:pt x="301" y="1152"/>
                      <a:pt x="327" y="1178"/>
                      <a:pt x="359" y="1178"/>
                    </a:cubicBezTo>
                    <a:cubicBezTo>
                      <a:pt x="484" y="1178"/>
                      <a:pt x="484" y="1178"/>
                      <a:pt x="484" y="1178"/>
                    </a:cubicBezTo>
                    <a:cubicBezTo>
                      <a:pt x="484" y="1263"/>
                      <a:pt x="495" y="1354"/>
                      <a:pt x="516" y="1446"/>
                    </a:cubicBezTo>
                    <a:cubicBezTo>
                      <a:pt x="409" y="1521"/>
                      <a:pt x="344" y="1643"/>
                      <a:pt x="344" y="1776"/>
                    </a:cubicBezTo>
                    <a:cubicBezTo>
                      <a:pt x="344" y="1883"/>
                      <a:pt x="386" y="1985"/>
                      <a:pt x="462" y="2061"/>
                    </a:cubicBezTo>
                    <a:cubicBezTo>
                      <a:pt x="538" y="2137"/>
                      <a:pt x="640" y="2179"/>
                      <a:pt x="747" y="2179"/>
                    </a:cubicBezTo>
                    <a:cubicBezTo>
                      <a:pt x="796" y="2179"/>
                      <a:pt x="844" y="2170"/>
                      <a:pt x="889" y="2153"/>
                    </a:cubicBezTo>
                    <a:cubicBezTo>
                      <a:pt x="889" y="2452"/>
                      <a:pt x="889" y="2452"/>
                      <a:pt x="889" y="2452"/>
                    </a:cubicBezTo>
                    <a:cubicBezTo>
                      <a:pt x="521" y="2452"/>
                      <a:pt x="521" y="2452"/>
                      <a:pt x="521" y="2452"/>
                    </a:cubicBezTo>
                    <a:cubicBezTo>
                      <a:pt x="451" y="2452"/>
                      <a:pt x="382" y="2466"/>
                      <a:pt x="318" y="2493"/>
                    </a:cubicBezTo>
                    <a:cubicBezTo>
                      <a:pt x="256" y="2519"/>
                      <a:pt x="200" y="2557"/>
                      <a:pt x="153" y="2605"/>
                    </a:cubicBezTo>
                    <a:cubicBezTo>
                      <a:pt x="105" y="2652"/>
                      <a:pt x="67" y="2708"/>
                      <a:pt x="41" y="2770"/>
                    </a:cubicBezTo>
                    <a:cubicBezTo>
                      <a:pt x="14" y="2834"/>
                      <a:pt x="0" y="2903"/>
                      <a:pt x="0" y="2973"/>
                    </a:cubicBezTo>
                    <a:cubicBezTo>
                      <a:pt x="0" y="3294"/>
                      <a:pt x="0" y="3294"/>
                      <a:pt x="0" y="3294"/>
                    </a:cubicBezTo>
                    <a:cubicBezTo>
                      <a:pt x="0" y="3326"/>
                      <a:pt x="26" y="3352"/>
                      <a:pt x="58" y="3352"/>
                    </a:cubicBezTo>
                    <a:cubicBezTo>
                      <a:pt x="2502" y="3352"/>
                      <a:pt x="2502" y="3352"/>
                      <a:pt x="2502" y="3352"/>
                    </a:cubicBezTo>
                    <a:cubicBezTo>
                      <a:pt x="2534" y="3352"/>
                      <a:pt x="2560" y="3326"/>
                      <a:pt x="2560" y="3294"/>
                    </a:cubicBezTo>
                    <a:cubicBezTo>
                      <a:pt x="2560" y="2973"/>
                      <a:pt x="2560" y="2973"/>
                      <a:pt x="2560" y="2973"/>
                    </a:cubicBezTo>
                    <a:cubicBezTo>
                      <a:pt x="2560" y="2903"/>
                      <a:pt x="2546" y="2834"/>
                      <a:pt x="2519" y="2770"/>
                    </a:cubicBezTo>
                    <a:close/>
                    <a:moveTo>
                      <a:pt x="1204" y="3103"/>
                    </a:moveTo>
                    <a:cubicBezTo>
                      <a:pt x="1356" y="3103"/>
                      <a:pt x="1356" y="3103"/>
                      <a:pt x="1356" y="3103"/>
                    </a:cubicBezTo>
                    <a:cubicBezTo>
                      <a:pt x="1419" y="3236"/>
                      <a:pt x="1419" y="3236"/>
                      <a:pt x="1419" y="3236"/>
                    </a:cubicBezTo>
                    <a:cubicBezTo>
                      <a:pt x="1141" y="3236"/>
                      <a:pt x="1141" y="3236"/>
                      <a:pt x="1141" y="3236"/>
                    </a:cubicBezTo>
                    <a:lnTo>
                      <a:pt x="1204" y="3103"/>
                    </a:lnTo>
                    <a:close/>
                    <a:moveTo>
                      <a:pt x="1353" y="2988"/>
                    </a:moveTo>
                    <a:cubicBezTo>
                      <a:pt x="1207" y="2988"/>
                      <a:pt x="1207" y="2988"/>
                      <a:pt x="1207" y="2988"/>
                    </a:cubicBezTo>
                    <a:cubicBezTo>
                      <a:pt x="1146" y="2831"/>
                      <a:pt x="1146" y="2831"/>
                      <a:pt x="1146" y="2831"/>
                    </a:cubicBezTo>
                    <a:cubicBezTo>
                      <a:pt x="1186" y="2845"/>
                      <a:pt x="1228" y="2852"/>
                      <a:pt x="1270" y="2852"/>
                    </a:cubicBezTo>
                    <a:cubicBezTo>
                      <a:pt x="1290" y="2852"/>
                      <a:pt x="1290" y="2852"/>
                      <a:pt x="1290" y="2852"/>
                    </a:cubicBezTo>
                    <a:cubicBezTo>
                      <a:pt x="1332" y="2852"/>
                      <a:pt x="1374" y="2845"/>
                      <a:pt x="1414" y="2831"/>
                    </a:cubicBezTo>
                    <a:lnTo>
                      <a:pt x="1353" y="2988"/>
                    </a:lnTo>
                    <a:close/>
                    <a:moveTo>
                      <a:pt x="1556" y="2470"/>
                    </a:moveTo>
                    <a:cubicBezTo>
                      <a:pt x="1556" y="2617"/>
                      <a:pt x="1436" y="2736"/>
                      <a:pt x="1290" y="2736"/>
                    </a:cubicBezTo>
                    <a:cubicBezTo>
                      <a:pt x="1270" y="2736"/>
                      <a:pt x="1270" y="2736"/>
                      <a:pt x="1270" y="2736"/>
                    </a:cubicBezTo>
                    <a:cubicBezTo>
                      <a:pt x="1124" y="2736"/>
                      <a:pt x="1004" y="2617"/>
                      <a:pt x="1004" y="2470"/>
                    </a:cubicBezTo>
                    <a:cubicBezTo>
                      <a:pt x="1004" y="2225"/>
                      <a:pt x="1004" y="2225"/>
                      <a:pt x="1004" y="2225"/>
                    </a:cubicBezTo>
                    <a:cubicBezTo>
                      <a:pt x="1094" y="2281"/>
                      <a:pt x="1188" y="2310"/>
                      <a:pt x="1282" y="2310"/>
                    </a:cubicBezTo>
                    <a:cubicBezTo>
                      <a:pt x="1375" y="2310"/>
                      <a:pt x="1467" y="2282"/>
                      <a:pt x="1556" y="2228"/>
                    </a:cubicBezTo>
                    <a:lnTo>
                      <a:pt x="1556" y="2470"/>
                    </a:lnTo>
                    <a:close/>
                    <a:moveTo>
                      <a:pt x="1757" y="1855"/>
                    </a:moveTo>
                    <a:cubicBezTo>
                      <a:pt x="1692" y="1958"/>
                      <a:pt x="1615" y="2044"/>
                      <a:pt x="1536" y="2102"/>
                    </a:cubicBezTo>
                    <a:cubicBezTo>
                      <a:pt x="1453" y="2163"/>
                      <a:pt x="1367" y="2194"/>
                      <a:pt x="1282" y="2194"/>
                    </a:cubicBezTo>
                    <a:cubicBezTo>
                      <a:pt x="1197" y="2194"/>
                      <a:pt x="1112" y="2163"/>
                      <a:pt x="1028" y="2102"/>
                    </a:cubicBezTo>
                    <a:cubicBezTo>
                      <a:pt x="949" y="2044"/>
                      <a:pt x="873" y="1958"/>
                      <a:pt x="808" y="1855"/>
                    </a:cubicBezTo>
                    <a:cubicBezTo>
                      <a:pt x="745" y="1755"/>
                      <a:pt x="692" y="1639"/>
                      <a:pt x="656" y="1521"/>
                    </a:cubicBezTo>
                    <a:cubicBezTo>
                      <a:pt x="660" y="1526"/>
                      <a:pt x="666" y="1532"/>
                      <a:pt x="671" y="1537"/>
                    </a:cubicBezTo>
                    <a:cubicBezTo>
                      <a:pt x="735" y="1601"/>
                      <a:pt x="819" y="1636"/>
                      <a:pt x="910" y="1636"/>
                    </a:cubicBezTo>
                    <a:cubicBezTo>
                      <a:pt x="1000" y="1636"/>
                      <a:pt x="1085" y="1601"/>
                      <a:pt x="1148" y="1537"/>
                    </a:cubicBezTo>
                    <a:cubicBezTo>
                      <a:pt x="1209" y="1477"/>
                      <a:pt x="1244" y="1397"/>
                      <a:pt x="1247" y="1313"/>
                    </a:cubicBezTo>
                    <a:cubicBezTo>
                      <a:pt x="1254" y="1304"/>
                      <a:pt x="1266" y="1292"/>
                      <a:pt x="1280" y="1292"/>
                    </a:cubicBezTo>
                    <a:cubicBezTo>
                      <a:pt x="1295" y="1292"/>
                      <a:pt x="1309" y="1304"/>
                      <a:pt x="1318" y="1314"/>
                    </a:cubicBezTo>
                    <a:cubicBezTo>
                      <a:pt x="1322" y="1398"/>
                      <a:pt x="1356" y="1477"/>
                      <a:pt x="1416" y="1537"/>
                    </a:cubicBezTo>
                    <a:cubicBezTo>
                      <a:pt x="1480" y="1601"/>
                      <a:pt x="1565" y="1636"/>
                      <a:pt x="1655" y="1636"/>
                    </a:cubicBezTo>
                    <a:cubicBezTo>
                      <a:pt x="1745" y="1636"/>
                      <a:pt x="1830" y="1601"/>
                      <a:pt x="1894" y="1537"/>
                    </a:cubicBezTo>
                    <a:cubicBezTo>
                      <a:pt x="1899" y="1532"/>
                      <a:pt x="1904" y="1526"/>
                      <a:pt x="1909" y="1521"/>
                    </a:cubicBezTo>
                    <a:cubicBezTo>
                      <a:pt x="1873" y="1639"/>
                      <a:pt x="1820" y="1755"/>
                      <a:pt x="1757" y="1855"/>
                    </a:cubicBezTo>
                    <a:close/>
                    <a:moveTo>
                      <a:pt x="1869" y="1178"/>
                    </a:moveTo>
                    <a:cubicBezTo>
                      <a:pt x="1890" y="1215"/>
                      <a:pt x="1900" y="1256"/>
                      <a:pt x="1900" y="1298"/>
                    </a:cubicBezTo>
                    <a:cubicBezTo>
                      <a:pt x="1900" y="1433"/>
                      <a:pt x="1790" y="1543"/>
                      <a:pt x="1655" y="1543"/>
                    </a:cubicBezTo>
                    <a:cubicBezTo>
                      <a:pt x="1520" y="1543"/>
                      <a:pt x="1410" y="1433"/>
                      <a:pt x="1410" y="1298"/>
                    </a:cubicBezTo>
                    <a:cubicBezTo>
                      <a:pt x="1410" y="1256"/>
                      <a:pt x="1421" y="1215"/>
                      <a:pt x="1441" y="1178"/>
                    </a:cubicBezTo>
                    <a:lnTo>
                      <a:pt x="1869" y="1178"/>
                    </a:lnTo>
                    <a:close/>
                    <a:moveTo>
                      <a:pt x="1329" y="1209"/>
                    </a:moveTo>
                    <a:cubicBezTo>
                      <a:pt x="1315" y="1203"/>
                      <a:pt x="1298" y="1199"/>
                      <a:pt x="1280" y="1199"/>
                    </a:cubicBezTo>
                    <a:cubicBezTo>
                      <a:pt x="1264" y="1199"/>
                      <a:pt x="1249" y="1203"/>
                      <a:pt x="1235" y="1208"/>
                    </a:cubicBezTo>
                    <a:cubicBezTo>
                      <a:pt x="1233" y="1198"/>
                      <a:pt x="1229" y="1188"/>
                      <a:pt x="1226" y="1178"/>
                    </a:cubicBezTo>
                    <a:cubicBezTo>
                      <a:pt x="1339" y="1178"/>
                      <a:pt x="1339" y="1178"/>
                      <a:pt x="1339" y="1178"/>
                    </a:cubicBezTo>
                    <a:cubicBezTo>
                      <a:pt x="1335" y="1189"/>
                      <a:pt x="1332" y="1199"/>
                      <a:pt x="1329" y="1209"/>
                    </a:cubicBezTo>
                    <a:close/>
                    <a:moveTo>
                      <a:pt x="1124" y="1178"/>
                    </a:moveTo>
                    <a:cubicBezTo>
                      <a:pt x="1144" y="1215"/>
                      <a:pt x="1155" y="1256"/>
                      <a:pt x="1155" y="1298"/>
                    </a:cubicBezTo>
                    <a:cubicBezTo>
                      <a:pt x="1155" y="1433"/>
                      <a:pt x="1045" y="1543"/>
                      <a:pt x="910" y="1543"/>
                    </a:cubicBezTo>
                    <a:cubicBezTo>
                      <a:pt x="774" y="1543"/>
                      <a:pt x="664" y="1433"/>
                      <a:pt x="664" y="1298"/>
                    </a:cubicBezTo>
                    <a:cubicBezTo>
                      <a:pt x="664" y="1256"/>
                      <a:pt x="675" y="1215"/>
                      <a:pt x="696" y="1178"/>
                    </a:cubicBezTo>
                    <a:lnTo>
                      <a:pt x="1124" y="1178"/>
                    </a:lnTo>
                    <a:close/>
                    <a:moveTo>
                      <a:pt x="417" y="901"/>
                    </a:moveTo>
                    <a:cubicBezTo>
                      <a:pt x="524" y="868"/>
                      <a:pt x="524" y="868"/>
                      <a:pt x="524" y="868"/>
                    </a:cubicBezTo>
                    <a:cubicBezTo>
                      <a:pt x="547" y="861"/>
                      <a:pt x="564" y="839"/>
                      <a:pt x="565" y="815"/>
                    </a:cubicBezTo>
                    <a:cubicBezTo>
                      <a:pt x="572" y="627"/>
                      <a:pt x="651" y="451"/>
                      <a:pt x="787" y="320"/>
                    </a:cubicBezTo>
                    <a:cubicBezTo>
                      <a:pt x="846" y="263"/>
                      <a:pt x="913" y="217"/>
                      <a:pt x="985" y="184"/>
                    </a:cubicBezTo>
                    <a:cubicBezTo>
                      <a:pt x="985" y="529"/>
                      <a:pt x="985" y="529"/>
                      <a:pt x="985" y="529"/>
                    </a:cubicBezTo>
                    <a:cubicBezTo>
                      <a:pt x="1101" y="529"/>
                      <a:pt x="1101" y="529"/>
                      <a:pt x="1101" y="529"/>
                    </a:cubicBezTo>
                    <a:cubicBezTo>
                      <a:pt x="1101" y="141"/>
                      <a:pt x="1101" y="141"/>
                      <a:pt x="1101" y="141"/>
                    </a:cubicBezTo>
                    <a:cubicBezTo>
                      <a:pt x="1144" y="130"/>
                      <a:pt x="1189" y="122"/>
                      <a:pt x="1234" y="118"/>
                    </a:cubicBezTo>
                    <a:cubicBezTo>
                      <a:pt x="1234" y="529"/>
                      <a:pt x="1234" y="529"/>
                      <a:pt x="1234" y="529"/>
                    </a:cubicBezTo>
                    <a:cubicBezTo>
                      <a:pt x="1350" y="529"/>
                      <a:pt x="1350" y="529"/>
                      <a:pt x="1350" y="529"/>
                    </a:cubicBezTo>
                    <a:cubicBezTo>
                      <a:pt x="1350" y="118"/>
                      <a:pt x="1350" y="118"/>
                      <a:pt x="1350" y="118"/>
                    </a:cubicBezTo>
                    <a:cubicBezTo>
                      <a:pt x="1395" y="122"/>
                      <a:pt x="1440" y="130"/>
                      <a:pt x="1483" y="141"/>
                    </a:cubicBezTo>
                    <a:cubicBezTo>
                      <a:pt x="1483" y="529"/>
                      <a:pt x="1483" y="529"/>
                      <a:pt x="1483" y="529"/>
                    </a:cubicBezTo>
                    <a:cubicBezTo>
                      <a:pt x="1599" y="529"/>
                      <a:pt x="1599" y="529"/>
                      <a:pt x="1599" y="529"/>
                    </a:cubicBezTo>
                    <a:cubicBezTo>
                      <a:pt x="1599" y="184"/>
                      <a:pt x="1599" y="184"/>
                      <a:pt x="1599" y="184"/>
                    </a:cubicBezTo>
                    <a:cubicBezTo>
                      <a:pt x="1671" y="217"/>
                      <a:pt x="1738" y="263"/>
                      <a:pt x="1797" y="320"/>
                    </a:cubicBezTo>
                    <a:cubicBezTo>
                      <a:pt x="1933" y="451"/>
                      <a:pt x="2012" y="627"/>
                      <a:pt x="2020" y="815"/>
                    </a:cubicBezTo>
                    <a:cubicBezTo>
                      <a:pt x="2021" y="840"/>
                      <a:pt x="2037" y="861"/>
                      <a:pt x="2061" y="868"/>
                    </a:cubicBezTo>
                    <a:cubicBezTo>
                      <a:pt x="2170" y="902"/>
                      <a:pt x="2170" y="902"/>
                      <a:pt x="2170" y="902"/>
                    </a:cubicBezTo>
                    <a:cubicBezTo>
                      <a:pt x="2170" y="1063"/>
                      <a:pt x="2170" y="1063"/>
                      <a:pt x="2170" y="1063"/>
                    </a:cubicBezTo>
                    <a:cubicBezTo>
                      <a:pt x="417" y="1063"/>
                      <a:pt x="417" y="1063"/>
                      <a:pt x="417" y="1063"/>
                    </a:cubicBezTo>
                    <a:lnTo>
                      <a:pt x="417" y="901"/>
                    </a:lnTo>
                    <a:close/>
                    <a:moveTo>
                      <a:pt x="544" y="1979"/>
                    </a:moveTo>
                    <a:cubicBezTo>
                      <a:pt x="490" y="1925"/>
                      <a:pt x="460" y="1853"/>
                      <a:pt x="460" y="1776"/>
                    </a:cubicBezTo>
                    <a:cubicBezTo>
                      <a:pt x="460" y="1696"/>
                      <a:pt x="493" y="1621"/>
                      <a:pt x="549" y="1568"/>
                    </a:cubicBezTo>
                    <a:cubicBezTo>
                      <a:pt x="588" y="1692"/>
                      <a:pt x="644" y="1812"/>
                      <a:pt x="710" y="1916"/>
                    </a:cubicBezTo>
                    <a:cubicBezTo>
                      <a:pt x="742" y="1967"/>
                      <a:pt x="776" y="2014"/>
                      <a:pt x="812" y="2056"/>
                    </a:cubicBezTo>
                    <a:cubicBezTo>
                      <a:pt x="791" y="2061"/>
                      <a:pt x="769" y="2063"/>
                      <a:pt x="747" y="2063"/>
                    </a:cubicBezTo>
                    <a:cubicBezTo>
                      <a:pt x="671" y="2063"/>
                      <a:pt x="598" y="2033"/>
                      <a:pt x="544" y="1979"/>
                    </a:cubicBezTo>
                    <a:close/>
                    <a:moveTo>
                      <a:pt x="116" y="2973"/>
                    </a:moveTo>
                    <a:cubicBezTo>
                      <a:pt x="116" y="2865"/>
                      <a:pt x="158" y="2763"/>
                      <a:pt x="234" y="2686"/>
                    </a:cubicBezTo>
                    <a:cubicBezTo>
                      <a:pt x="311" y="2610"/>
                      <a:pt x="413" y="2568"/>
                      <a:pt x="521" y="2568"/>
                    </a:cubicBezTo>
                    <a:cubicBezTo>
                      <a:pt x="901" y="2568"/>
                      <a:pt x="901" y="2568"/>
                      <a:pt x="901" y="2568"/>
                    </a:cubicBezTo>
                    <a:cubicBezTo>
                      <a:pt x="915" y="2621"/>
                      <a:pt x="941" y="2671"/>
                      <a:pt x="977" y="2714"/>
                    </a:cubicBezTo>
                    <a:cubicBezTo>
                      <a:pt x="1105" y="3043"/>
                      <a:pt x="1105" y="3043"/>
                      <a:pt x="1105" y="3043"/>
                    </a:cubicBezTo>
                    <a:cubicBezTo>
                      <a:pt x="1013" y="3236"/>
                      <a:pt x="1013" y="3236"/>
                      <a:pt x="1013" y="3236"/>
                    </a:cubicBezTo>
                    <a:cubicBezTo>
                      <a:pt x="116" y="3236"/>
                      <a:pt x="116" y="3236"/>
                      <a:pt x="116" y="3236"/>
                    </a:cubicBezTo>
                    <a:lnTo>
                      <a:pt x="116" y="2973"/>
                    </a:lnTo>
                    <a:close/>
                    <a:moveTo>
                      <a:pt x="2444" y="3236"/>
                    </a:moveTo>
                    <a:cubicBezTo>
                      <a:pt x="1547" y="3236"/>
                      <a:pt x="1547" y="3236"/>
                      <a:pt x="1547" y="3236"/>
                    </a:cubicBezTo>
                    <a:cubicBezTo>
                      <a:pt x="1455" y="3043"/>
                      <a:pt x="1455" y="3043"/>
                      <a:pt x="1455" y="3043"/>
                    </a:cubicBezTo>
                    <a:cubicBezTo>
                      <a:pt x="1583" y="2714"/>
                      <a:pt x="1583" y="2714"/>
                      <a:pt x="1583" y="2714"/>
                    </a:cubicBezTo>
                    <a:cubicBezTo>
                      <a:pt x="1619" y="2671"/>
                      <a:pt x="1645" y="2621"/>
                      <a:pt x="1659" y="2568"/>
                    </a:cubicBezTo>
                    <a:cubicBezTo>
                      <a:pt x="2039" y="2568"/>
                      <a:pt x="2039" y="2568"/>
                      <a:pt x="2039" y="2568"/>
                    </a:cubicBezTo>
                    <a:cubicBezTo>
                      <a:pt x="2147" y="2568"/>
                      <a:pt x="2249" y="2610"/>
                      <a:pt x="2326" y="2686"/>
                    </a:cubicBezTo>
                    <a:cubicBezTo>
                      <a:pt x="2402" y="2763"/>
                      <a:pt x="2444" y="2865"/>
                      <a:pt x="2444" y="2973"/>
                    </a:cubicBezTo>
                    <a:lnTo>
                      <a:pt x="2444" y="323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77" name="Rectangle 72">
                <a:extLst>
                  <a:ext uri="{FF2B5EF4-FFF2-40B4-BE49-F238E27FC236}">
                    <a16:creationId xmlns:a16="http://schemas.microsoft.com/office/drawing/2014/main" id="{9C0BA299-5FF8-A7F9-2E0A-893759EEFCBB}"/>
                  </a:ext>
                </a:extLst>
              </p:cNvPr>
              <p:cNvSpPr>
                <a:spLocks noChangeArrowheads="1"/>
              </p:cNvSpPr>
              <p:nvPr/>
            </p:nvSpPr>
            <p:spPr bwMode="auto">
              <a:xfrm>
                <a:off x="18138775" y="7486651"/>
                <a:ext cx="9658350" cy="1050925"/>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grpSp>
        <p:nvGrpSpPr>
          <p:cNvPr id="82" name="Group 81">
            <a:extLst>
              <a:ext uri="{FF2B5EF4-FFF2-40B4-BE49-F238E27FC236}">
                <a16:creationId xmlns:a16="http://schemas.microsoft.com/office/drawing/2014/main" id="{6CAF19BF-37C4-4C57-79CB-A09D3D3108D8}"/>
              </a:ext>
            </a:extLst>
          </p:cNvPr>
          <p:cNvGrpSpPr/>
          <p:nvPr/>
        </p:nvGrpSpPr>
        <p:grpSpPr>
          <a:xfrm>
            <a:off x="367602" y="4021265"/>
            <a:ext cx="553998" cy="553998"/>
            <a:chOff x="367602" y="4021265"/>
            <a:chExt cx="553998" cy="553998"/>
          </a:xfrm>
        </p:grpSpPr>
        <p:sp>
          <p:nvSpPr>
            <p:cNvPr id="39" name="Oval 38">
              <a:extLst>
                <a:ext uri="{FF2B5EF4-FFF2-40B4-BE49-F238E27FC236}">
                  <a16:creationId xmlns:a16="http://schemas.microsoft.com/office/drawing/2014/main" id="{DCC45216-9325-D7D6-1C11-AC6F9D629671}"/>
                </a:ext>
              </a:extLst>
            </p:cNvPr>
            <p:cNvSpPr/>
            <p:nvPr/>
          </p:nvSpPr>
          <p:spPr>
            <a:xfrm>
              <a:off x="367602" y="4021265"/>
              <a:ext cx="553998" cy="553998"/>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b="1" dirty="0">
                <a:ea typeface="Meiryo" panose="020B0604030504040204" pitchFamily="34" charset="-128"/>
              </a:endParaRPr>
            </a:p>
          </p:txBody>
        </p:sp>
        <p:grpSp>
          <p:nvGrpSpPr>
            <p:cNvPr id="79" name="Group 78">
              <a:extLst>
                <a:ext uri="{FF2B5EF4-FFF2-40B4-BE49-F238E27FC236}">
                  <a16:creationId xmlns:a16="http://schemas.microsoft.com/office/drawing/2014/main" id="{B66BC415-EB5D-E1EE-8C81-24E130B16AA8}"/>
                </a:ext>
              </a:extLst>
            </p:cNvPr>
            <p:cNvGrpSpPr>
              <a:grpSpLocks noChangeAspect="1"/>
            </p:cNvGrpSpPr>
            <p:nvPr/>
          </p:nvGrpSpPr>
          <p:grpSpPr>
            <a:xfrm>
              <a:off x="537546" y="4161104"/>
              <a:ext cx="214110" cy="274320"/>
              <a:chOff x="12509500" y="2411413"/>
              <a:chExt cx="22772688" cy="29176662"/>
            </a:xfrm>
            <a:solidFill>
              <a:schemeClr val="tx1"/>
            </a:solidFill>
          </p:grpSpPr>
          <p:sp>
            <p:nvSpPr>
              <p:cNvPr id="80" name="Freeform 9">
                <a:extLst>
                  <a:ext uri="{FF2B5EF4-FFF2-40B4-BE49-F238E27FC236}">
                    <a16:creationId xmlns:a16="http://schemas.microsoft.com/office/drawing/2014/main" id="{B544CA44-4239-15E6-7C75-EA996A047864}"/>
                  </a:ext>
                </a:extLst>
              </p:cNvPr>
              <p:cNvSpPr>
                <a:spLocks noEditPoints="1"/>
              </p:cNvSpPr>
              <p:nvPr/>
            </p:nvSpPr>
            <p:spPr bwMode="auto">
              <a:xfrm>
                <a:off x="12509500" y="2411413"/>
                <a:ext cx="22772688" cy="29176662"/>
              </a:xfrm>
              <a:custGeom>
                <a:avLst/>
                <a:gdLst>
                  <a:gd name="T0" fmla="*/ 1615 w 2511"/>
                  <a:gd name="T1" fmla="*/ 2378 h 3224"/>
                  <a:gd name="T2" fmla="*/ 1983 w 2511"/>
                  <a:gd name="T3" fmla="*/ 1596 h 3224"/>
                  <a:gd name="T4" fmla="*/ 2082 w 2511"/>
                  <a:gd name="T5" fmla="*/ 1180 h 3224"/>
                  <a:gd name="T6" fmla="*/ 2125 w 2511"/>
                  <a:gd name="T7" fmla="*/ 1108 h 3224"/>
                  <a:gd name="T8" fmla="*/ 2141 w 2511"/>
                  <a:gd name="T9" fmla="*/ 755 h 3224"/>
                  <a:gd name="T10" fmla="*/ 1795 w 2511"/>
                  <a:gd name="T11" fmla="*/ 222 h 3224"/>
                  <a:gd name="T12" fmla="*/ 524 w 2511"/>
                  <a:gd name="T13" fmla="*/ 464 h 3224"/>
                  <a:gd name="T14" fmla="*/ 314 w 2511"/>
                  <a:gd name="T15" fmla="*/ 807 h 3224"/>
                  <a:gd name="T16" fmla="*/ 497 w 2511"/>
                  <a:gd name="T17" fmla="*/ 1108 h 3224"/>
                  <a:gd name="T18" fmla="*/ 416 w 2511"/>
                  <a:gd name="T19" fmla="*/ 1291 h 3224"/>
                  <a:gd name="T20" fmla="*/ 653 w 2511"/>
                  <a:gd name="T21" fmla="*/ 1913 h 3224"/>
                  <a:gd name="T22" fmla="*/ 403 w 2511"/>
                  <a:gd name="T23" fmla="*/ 2378 h 3224"/>
                  <a:gd name="T24" fmla="*/ 0 w 2511"/>
                  <a:gd name="T25" fmla="*/ 3170 h 3224"/>
                  <a:gd name="T26" fmla="*/ 2511 w 2511"/>
                  <a:gd name="T27" fmla="*/ 3170 h 3224"/>
                  <a:gd name="T28" fmla="*/ 865 w 2511"/>
                  <a:gd name="T29" fmla="*/ 2487 h 3224"/>
                  <a:gd name="T30" fmla="*/ 1238 w 2511"/>
                  <a:gd name="T31" fmla="*/ 2754 h 3224"/>
                  <a:gd name="T32" fmla="*/ 1603 w 2511"/>
                  <a:gd name="T33" fmla="*/ 2487 h 3224"/>
                  <a:gd name="T34" fmla="*/ 865 w 2511"/>
                  <a:gd name="T35" fmla="*/ 3115 h 3224"/>
                  <a:gd name="T36" fmla="*/ 601 w 2511"/>
                  <a:gd name="T37" fmla="*/ 3115 h 3224"/>
                  <a:gd name="T38" fmla="*/ 758 w 2511"/>
                  <a:gd name="T39" fmla="*/ 3115 h 3224"/>
                  <a:gd name="T40" fmla="*/ 1916 w 2511"/>
                  <a:gd name="T41" fmla="*/ 3115 h 3224"/>
                  <a:gd name="T42" fmla="*/ 619 w 2511"/>
                  <a:gd name="T43" fmla="*/ 1409 h 3224"/>
                  <a:gd name="T44" fmla="*/ 627 w 2511"/>
                  <a:gd name="T45" fmla="*/ 1184 h 3224"/>
                  <a:gd name="T46" fmla="*/ 1871 w 2511"/>
                  <a:gd name="T47" fmla="*/ 1183 h 3224"/>
                  <a:gd name="T48" fmla="*/ 1880 w 2511"/>
                  <a:gd name="T49" fmla="*/ 1427 h 3224"/>
                  <a:gd name="T50" fmla="*/ 1507 w 2511"/>
                  <a:gd name="T51" fmla="*/ 1465 h 3224"/>
                  <a:gd name="T52" fmla="*/ 1324 w 2511"/>
                  <a:gd name="T53" fmla="*/ 1223 h 3224"/>
                  <a:gd name="T54" fmla="*/ 1175 w 2511"/>
                  <a:gd name="T55" fmla="*/ 1222 h 3224"/>
                  <a:gd name="T56" fmla="*/ 1083 w 2511"/>
                  <a:gd name="T57" fmla="*/ 1405 h 3224"/>
                  <a:gd name="T58" fmla="*/ 620 w 2511"/>
                  <a:gd name="T59" fmla="*/ 1440 h 3224"/>
                  <a:gd name="T60" fmla="*/ 523 w 2511"/>
                  <a:gd name="T61" fmla="*/ 816 h 3224"/>
                  <a:gd name="T62" fmla="*/ 957 w 2511"/>
                  <a:gd name="T63" fmla="*/ 173 h 3224"/>
                  <a:gd name="T64" fmla="*/ 1066 w 2511"/>
                  <a:gd name="T65" fmla="*/ 133 h 3224"/>
                  <a:gd name="T66" fmla="*/ 1300 w 2511"/>
                  <a:gd name="T67" fmla="*/ 497 h 3224"/>
                  <a:gd name="T68" fmla="*/ 1425 w 2511"/>
                  <a:gd name="T69" fmla="*/ 497 h 3224"/>
                  <a:gd name="T70" fmla="*/ 1720 w 2511"/>
                  <a:gd name="T71" fmla="*/ 301 h 3224"/>
                  <a:gd name="T72" fmla="*/ 2071 w 2511"/>
                  <a:gd name="T73" fmla="*/ 848 h 3224"/>
                  <a:gd name="T74" fmla="*/ 423 w 2511"/>
                  <a:gd name="T75" fmla="*/ 847 h 3224"/>
                  <a:gd name="T76" fmla="*/ 627 w 2511"/>
                  <a:gd name="T77" fmla="*/ 1549 h 3224"/>
                  <a:gd name="T78" fmla="*/ 1162 w 2511"/>
                  <a:gd name="T79" fmla="*/ 1442 h 3224"/>
                  <a:gd name="T80" fmla="*/ 1507 w 2511"/>
                  <a:gd name="T81" fmla="*/ 1552 h 3224"/>
                  <a:gd name="T82" fmla="*/ 1875 w 2511"/>
                  <a:gd name="T83" fmla="*/ 1592 h 3224"/>
                  <a:gd name="T84" fmla="*/ 1245 w 2511"/>
                  <a:gd name="T85" fmla="*/ 2166 h 3224"/>
                  <a:gd name="T86" fmla="*/ 1043 w 2511"/>
                  <a:gd name="T87" fmla="*/ 2240 h 3224"/>
                  <a:gd name="T88" fmla="*/ 1446 w 2511"/>
                  <a:gd name="T89" fmla="*/ 2244 h 3224"/>
                  <a:gd name="T90" fmla="*/ 1256 w 2511"/>
                  <a:gd name="T91" fmla="*/ 2645 h 3224"/>
                  <a:gd name="T92" fmla="*/ 988 w 2511"/>
                  <a:gd name="T93" fmla="*/ 2207 h 3224"/>
                  <a:gd name="T94" fmla="*/ 195 w 2511"/>
                  <a:gd name="T95" fmla="*/ 2573 h 3224"/>
                  <a:gd name="T96" fmla="*/ 493 w 2511"/>
                  <a:gd name="T97" fmla="*/ 3115 h 3224"/>
                  <a:gd name="T98" fmla="*/ 2403 w 2511"/>
                  <a:gd name="T99" fmla="*/ 3115 h 3224"/>
                  <a:gd name="T100" fmla="*/ 2109 w 2511"/>
                  <a:gd name="T101" fmla="*/ 2487 h 3224"/>
                  <a:gd name="T102" fmla="*/ 2403 w 2511"/>
                  <a:gd name="T103" fmla="*/ 3115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1" h="3224">
                    <a:moveTo>
                      <a:pt x="2393" y="2496"/>
                    </a:moveTo>
                    <a:cubicBezTo>
                      <a:pt x="2317" y="2420"/>
                      <a:pt x="2216" y="2378"/>
                      <a:pt x="2109" y="2378"/>
                    </a:cubicBezTo>
                    <a:cubicBezTo>
                      <a:pt x="1615" y="2378"/>
                      <a:pt x="1615" y="2378"/>
                      <a:pt x="1615" y="2378"/>
                    </a:cubicBezTo>
                    <a:cubicBezTo>
                      <a:pt x="1615" y="2130"/>
                      <a:pt x="1615" y="2130"/>
                      <a:pt x="1615" y="2130"/>
                    </a:cubicBezTo>
                    <a:cubicBezTo>
                      <a:pt x="1700" y="2062"/>
                      <a:pt x="1782" y="1984"/>
                      <a:pt x="1845" y="1919"/>
                    </a:cubicBezTo>
                    <a:cubicBezTo>
                      <a:pt x="1930" y="1832"/>
                      <a:pt x="1979" y="1718"/>
                      <a:pt x="1983" y="1596"/>
                    </a:cubicBezTo>
                    <a:cubicBezTo>
                      <a:pt x="1987" y="1501"/>
                      <a:pt x="1990" y="1391"/>
                      <a:pt x="1993" y="1291"/>
                    </a:cubicBezTo>
                    <a:cubicBezTo>
                      <a:pt x="2082" y="1291"/>
                      <a:pt x="2082" y="1291"/>
                      <a:pt x="2082" y="1291"/>
                    </a:cubicBezTo>
                    <a:cubicBezTo>
                      <a:pt x="2082" y="1180"/>
                      <a:pt x="2082" y="1180"/>
                      <a:pt x="2082" y="1180"/>
                    </a:cubicBezTo>
                    <a:cubicBezTo>
                      <a:pt x="1996" y="1180"/>
                      <a:pt x="1996" y="1180"/>
                      <a:pt x="1996" y="1180"/>
                    </a:cubicBezTo>
                    <a:cubicBezTo>
                      <a:pt x="1996" y="1154"/>
                      <a:pt x="1997" y="1130"/>
                      <a:pt x="1997" y="1108"/>
                    </a:cubicBezTo>
                    <a:cubicBezTo>
                      <a:pt x="2125" y="1108"/>
                      <a:pt x="2125" y="1108"/>
                      <a:pt x="2125" y="1108"/>
                    </a:cubicBezTo>
                    <a:cubicBezTo>
                      <a:pt x="2155" y="1108"/>
                      <a:pt x="2180" y="1083"/>
                      <a:pt x="2180" y="1053"/>
                    </a:cubicBezTo>
                    <a:cubicBezTo>
                      <a:pt x="2180" y="807"/>
                      <a:pt x="2180" y="807"/>
                      <a:pt x="2180" y="807"/>
                    </a:cubicBezTo>
                    <a:cubicBezTo>
                      <a:pt x="2180" y="784"/>
                      <a:pt x="2164" y="762"/>
                      <a:pt x="2141" y="755"/>
                    </a:cubicBezTo>
                    <a:cubicBezTo>
                      <a:pt x="2035" y="723"/>
                      <a:pt x="2035" y="723"/>
                      <a:pt x="2035" y="723"/>
                    </a:cubicBezTo>
                    <a:cubicBezTo>
                      <a:pt x="2027" y="633"/>
                      <a:pt x="2004" y="546"/>
                      <a:pt x="1967" y="464"/>
                    </a:cubicBezTo>
                    <a:cubicBezTo>
                      <a:pt x="1925" y="373"/>
                      <a:pt x="1868" y="292"/>
                      <a:pt x="1795" y="222"/>
                    </a:cubicBezTo>
                    <a:cubicBezTo>
                      <a:pt x="1647" y="79"/>
                      <a:pt x="1452" y="0"/>
                      <a:pt x="1245" y="0"/>
                    </a:cubicBezTo>
                    <a:cubicBezTo>
                      <a:pt x="1039" y="0"/>
                      <a:pt x="844" y="79"/>
                      <a:pt x="695" y="222"/>
                    </a:cubicBezTo>
                    <a:cubicBezTo>
                      <a:pt x="623" y="292"/>
                      <a:pt x="565" y="373"/>
                      <a:pt x="524" y="464"/>
                    </a:cubicBezTo>
                    <a:cubicBezTo>
                      <a:pt x="486" y="546"/>
                      <a:pt x="463" y="633"/>
                      <a:pt x="455" y="723"/>
                    </a:cubicBezTo>
                    <a:cubicBezTo>
                      <a:pt x="352" y="756"/>
                      <a:pt x="352" y="756"/>
                      <a:pt x="352" y="756"/>
                    </a:cubicBezTo>
                    <a:cubicBezTo>
                      <a:pt x="330" y="763"/>
                      <a:pt x="314" y="784"/>
                      <a:pt x="314" y="807"/>
                    </a:cubicBezTo>
                    <a:cubicBezTo>
                      <a:pt x="314" y="1053"/>
                      <a:pt x="314" y="1053"/>
                      <a:pt x="314" y="1053"/>
                    </a:cubicBezTo>
                    <a:cubicBezTo>
                      <a:pt x="314" y="1083"/>
                      <a:pt x="338" y="1108"/>
                      <a:pt x="369" y="1108"/>
                    </a:cubicBezTo>
                    <a:cubicBezTo>
                      <a:pt x="497" y="1108"/>
                      <a:pt x="497" y="1108"/>
                      <a:pt x="497" y="1108"/>
                    </a:cubicBezTo>
                    <a:cubicBezTo>
                      <a:pt x="497" y="1130"/>
                      <a:pt x="498" y="1154"/>
                      <a:pt x="499" y="1180"/>
                    </a:cubicBezTo>
                    <a:cubicBezTo>
                      <a:pt x="416" y="1180"/>
                      <a:pt x="416" y="1180"/>
                      <a:pt x="416" y="1180"/>
                    </a:cubicBezTo>
                    <a:cubicBezTo>
                      <a:pt x="416" y="1291"/>
                      <a:pt x="416" y="1291"/>
                      <a:pt x="416" y="1291"/>
                    </a:cubicBezTo>
                    <a:cubicBezTo>
                      <a:pt x="504" y="1291"/>
                      <a:pt x="504" y="1291"/>
                      <a:pt x="504" y="1291"/>
                    </a:cubicBezTo>
                    <a:cubicBezTo>
                      <a:pt x="509" y="1394"/>
                      <a:pt x="515" y="1509"/>
                      <a:pt x="521" y="1607"/>
                    </a:cubicBezTo>
                    <a:cubicBezTo>
                      <a:pt x="528" y="1722"/>
                      <a:pt x="575" y="1830"/>
                      <a:pt x="653" y="1913"/>
                    </a:cubicBezTo>
                    <a:cubicBezTo>
                      <a:pt x="715" y="1978"/>
                      <a:pt x="795" y="2057"/>
                      <a:pt x="879" y="2126"/>
                    </a:cubicBezTo>
                    <a:cubicBezTo>
                      <a:pt x="879" y="2378"/>
                      <a:pt x="879" y="2378"/>
                      <a:pt x="879" y="2378"/>
                    </a:cubicBezTo>
                    <a:cubicBezTo>
                      <a:pt x="403" y="2378"/>
                      <a:pt x="403" y="2378"/>
                      <a:pt x="403" y="2378"/>
                    </a:cubicBezTo>
                    <a:cubicBezTo>
                      <a:pt x="295" y="2378"/>
                      <a:pt x="194" y="2420"/>
                      <a:pt x="118" y="2496"/>
                    </a:cubicBezTo>
                    <a:cubicBezTo>
                      <a:pt x="42" y="2572"/>
                      <a:pt x="0" y="2673"/>
                      <a:pt x="0" y="2781"/>
                    </a:cubicBezTo>
                    <a:cubicBezTo>
                      <a:pt x="0" y="3170"/>
                      <a:pt x="0" y="3170"/>
                      <a:pt x="0" y="3170"/>
                    </a:cubicBezTo>
                    <a:cubicBezTo>
                      <a:pt x="0" y="3200"/>
                      <a:pt x="25" y="3224"/>
                      <a:pt x="55" y="3224"/>
                    </a:cubicBezTo>
                    <a:cubicBezTo>
                      <a:pt x="2457" y="3224"/>
                      <a:pt x="2457" y="3224"/>
                      <a:pt x="2457" y="3224"/>
                    </a:cubicBezTo>
                    <a:cubicBezTo>
                      <a:pt x="2487" y="3224"/>
                      <a:pt x="2511" y="3200"/>
                      <a:pt x="2511" y="3170"/>
                    </a:cubicBezTo>
                    <a:cubicBezTo>
                      <a:pt x="2511" y="2781"/>
                      <a:pt x="2511" y="2781"/>
                      <a:pt x="2511" y="2781"/>
                    </a:cubicBezTo>
                    <a:cubicBezTo>
                      <a:pt x="2511" y="2673"/>
                      <a:pt x="2469" y="2572"/>
                      <a:pt x="2393" y="2496"/>
                    </a:cubicBezTo>
                    <a:close/>
                    <a:moveTo>
                      <a:pt x="865" y="2487"/>
                    </a:moveTo>
                    <a:cubicBezTo>
                      <a:pt x="891" y="2487"/>
                      <a:pt x="891" y="2487"/>
                      <a:pt x="891" y="2487"/>
                    </a:cubicBezTo>
                    <a:cubicBezTo>
                      <a:pt x="907" y="2548"/>
                      <a:pt x="939" y="2604"/>
                      <a:pt x="984" y="2649"/>
                    </a:cubicBezTo>
                    <a:cubicBezTo>
                      <a:pt x="1052" y="2717"/>
                      <a:pt x="1142" y="2754"/>
                      <a:pt x="1238" y="2754"/>
                    </a:cubicBezTo>
                    <a:cubicBezTo>
                      <a:pt x="1256" y="2754"/>
                      <a:pt x="1256" y="2754"/>
                      <a:pt x="1256" y="2754"/>
                    </a:cubicBezTo>
                    <a:cubicBezTo>
                      <a:pt x="1352" y="2754"/>
                      <a:pt x="1442" y="2717"/>
                      <a:pt x="1510" y="2649"/>
                    </a:cubicBezTo>
                    <a:cubicBezTo>
                      <a:pt x="1555" y="2604"/>
                      <a:pt x="1587" y="2548"/>
                      <a:pt x="1603" y="2487"/>
                    </a:cubicBezTo>
                    <a:cubicBezTo>
                      <a:pt x="1652" y="2487"/>
                      <a:pt x="1652" y="2487"/>
                      <a:pt x="1652" y="2487"/>
                    </a:cubicBezTo>
                    <a:cubicBezTo>
                      <a:pt x="1652" y="3115"/>
                      <a:pt x="1652" y="3115"/>
                      <a:pt x="1652" y="3115"/>
                    </a:cubicBezTo>
                    <a:cubicBezTo>
                      <a:pt x="865" y="3115"/>
                      <a:pt x="865" y="3115"/>
                      <a:pt x="865" y="3115"/>
                    </a:cubicBezTo>
                    <a:lnTo>
                      <a:pt x="865" y="2487"/>
                    </a:lnTo>
                    <a:close/>
                    <a:moveTo>
                      <a:pt x="758" y="3115"/>
                    </a:moveTo>
                    <a:cubicBezTo>
                      <a:pt x="601" y="3115"/>
                      <a:pt x="601" y="3115"/>
                      <a:pt x="601" y="3115"/>
                    </a:cubicBezTo>
                    <a:cubicBezTo>
                      <a:pt x="601" y="2487"/>
                      <a:pt x="601" y="2487"/>
                      <a:pt x="601" y="2487"/>
                    </a:cubicBezTo>
                    <a:cubicBezTo>
                      <a:pt x="758" y="2487"/>
                      <a:pt x="758" y="2487"/>
                      <a:pt x="758" y="2487"/>
                    </a:cubicBezTo>
                    <a:lnTo>
                      <a:pt x="758" y="3115"/>
                    </a:lnTo>
                    <a:close/>
                    <a:moveTo>
                      <a:pt x="1759" y="2487"/>
                    </a:moveTo>
                    <a:cubicBezTo>
                      <a:pt x="1916" y="2487"/>
                      <a:pt x="1916" y="2487"/>
                      <a:pt x="1916" y="2487"/>
                    </a:cubicBezTo>
                    <a:cubicBezTo>
                      <a:pt x="1916" y="3115"/>
                      <a:pt x="1916" y="3115"/>
                      <a:pt x="1916" y="3115"/>
                    </a:cubicBezTo>
                    <a:cubicBezTo>
                      <a:pt x="1759" y="3115"/>
                      <a:pt x="1759" y="3115"/>
                      <a:pt x="1759" y="3115"/>
                    </a:cubicBezTo>
                    <a:lnTo>
                      <a:pt x="1759" y="2487"/>
                    </a:lnTo>
                    <a:close/>
                    <a:moveTo>
                      <a:pt x="619" y="1409"/>
                    </a:moveTo>
                    <a:cubicBezTo>
                      <a:pt x="619" y="1306"/>
                      <a:pt x="619" y="1306"/>
                      <a:pt x="619" y="1306"/>
                    </a:cubicBezTo>
                    <a:cubicBezTo>
                      <a:pt x="619" y="1298"/>
                      <a:pt x="619" y="1291"/>
                      <a:pt x="618" y="1283"/>
                    </a:cubicBezTo>
                    <a:cubicBezTo>
                      <a:pt x="618" y="1252"/>
                      <a:pt x="617" y="1217"/>
                      <a:pt x="627" y="1184"/>
                    </a:cubicBezTo>
                    <a:cubicBezTo>
                      <a:pt x="637" y="1155"/>
                      <a:pt x="654" y="1130"/>
                      <a:pt x="680" y="1108"/>
                    </a:cubicBezTo>
                    <a:cubicBezTo>
                      <a:pt x="1819" y="1108"/>
                      <a:pt x="1819" y="1108"/>
                      <a:pt x="1819" y="1108"/>
                    </a:cubicBezTo>
                    <a:cubicBezTo>
                      <a:pt x="1845" y="1129"/>
                      <a:pt x="1862" y="1154"/>
                      <a:pt x="1871" y="1183"/>
                    </a:cubicBezTo>
                    <a:cubicBezTo>
                      <a:pt x="1882" y="1216"/>
                      <a:pt x="1881" y="1252"/>
                      <a:pt x="1881" y="1283"/>
                    </a:cubicBezTo>
                    <a:cubicBezTo>
                      <a:pt x="1880" y="1291"/>
                      <a:pt x="1880" y="1298"/>
                      <a:pt x="1880" y="1306"/>
                    </a:cubicBezTo>
                    <a:cubicBezTo>
                      <a:pt x="1880" y="1427"/>
                      <a:pt x="1880" y="1427"/>
                      <a:pt x="1880" y="1427"/>
                    </a:cubicBezTo>
                    <a:cubicBezTo>
                      <a:pt x="1880" y="1429"/>
                      <a:pt x="1880" y="1431"/>
                      <a:pt x="1880" y="1433"/>
                    </a:cubicBezTo>
                    <a:cubicBezTo>
                      <a:pt x="1878" y="1451"/>
                      <a:pt x="1863" y="1465"/>
                      <a:pt x="1845" y="1465"/>
                    </a:cubicBezTo>
                    <a:cubicBezTo>
                      <a:pt x="1507" y="1465"/>
                      <a:pt x="1507" y="1465"/>
                      <a:pt x="1507" y="1465"/>
                    </a:cubicBezTo>
                    <a:cubicBezTo>
                      <a:pt x="1468" y="1465"/>
                      <a:pt x="1432" y="1441"/>
                      <a:pt x="1416" y="1405"/>
                    </a:cubicBezTo>
                    <a:cubicBezTo>
                      <a:pt x="1416" y="1405"/>
                      <a:pt x="1415" y="1404"/>
                      <a:pt x="1415" y="1403"/>
                    </a:cubicBezTo>
                    <a:cubicBezTo>
                      <a:pt x="1324" y="1223"/>
                      <a:pt x="1324" y="1223"/>
                      <a:pt x="1324" y="1223"/>
                    </a:cubicBezTo>
                    <a:cubicBezTo>
                      <a:pt x="1324" y="1223"/>
                      <a:pt x="1324" y="1223"/>
                      <a:pt x="1324" y="1222"/>
                    </a:cubicBezTo>
                    <a:cubicBezTo>
                      <a:pt x="1308" y="1192"/>
                      <a:pt x="1279" y="1173"/>
                      <a:pt x="1249" y="1173"/>
                    </a:cubicBezTo>
                    <a:cubicBezTo>
                      <a:pt x="1220" y="1173"/>
                      <a:pt x="1191" y="1192"/>
                      <a:pt x="1175" y="1222"/>
                    </a:cubicBezTo>
                    <a:cubicBezTo>
                      <a:pt x="1175" y="1223"/>
                      <a:pt x="1175" y="1223"/>
                      <a:pt x="1175" y="1223"/>
                    </a:cubicBezTo>
                    <a:cubicBezTo>
                      <a:pt x="1084" y="1403"/>
                      <a:pt x="1084" y="1403"/>
                      <a:pt x="1084" y="1403"/>
                    </a:cubicBezTo>
                    <a:cubicBezTo>
                      <a:pt x="1084" y="1404"/>
                      <a:pt x="1083" y="1405"/>
                      <a:pt x="1083" y="1405"/>
                    </a:cubicBezTo>
                    <a:cubicBezTo>
                      <a:pt x="1067" y="1441"/>
                      <a:pt x="1031" y="1465"/>
                      <a:pt x="992" y="1465"/>
                    </a:cubicBezTo>
                    <a:cubicBezTo>
                      <a:pt x="654" y="1465"/>
                      <a:pt x="654" y="1465"/>
                      <a:pt x="654" y="1465"/>
                    </a:cubicBezTo>
                    <a:cubicBezTo>
                      <a:pt x="638" y="1465"/>
                      <a:pt x="625" y="1454"/>
                      <a:pt x="620" y="1440"/>
                    </a:cubicBezTo>
                    <a:cubicBezTo>
                      <a:pt x="620" y="1430"/>
                      <a:pt x="619" y="1419"/>
                      <a:pt x="619" y="1409"/>
                    </a:cubicBezTo>
                    <a:close/>
                    <a:moveTo>
                      <a:pt x="423" y="847"/>
                    </a:moveTo>
                    <a:cubicBezTo>
                      <a:pt x="523" y="816"/>
                      <a:pt x="523" y="816"/>
                      <a:pt x="523" y="816"/>
                    </a:cubicBezTo>
                    <a:cubicBezTo>
                      <a:pt x="545" y="809"/>
                      <a:pt x="561" y="789"/>
                      <a:pt x="562" y="766"/>
                    </a:cubicBezTo>
                    <a:cubicBezTo>
                      <a:pt x="569" y="589"/>
                      <a:pt x="643" y="424"/>
                      <a:pt x="771" y="301"/>
                    </a:cubicBezTo>
                    <a:cubicBezTo>
                      <a:pt x="826" y="247"/>
                      <a:pt x="889" y="204"/>
                      <a:pt x="957" y="173"/>
                    </a:cubicBezTo>
                    <a:cubicBezTo>
                      <a:pt x="957" y="497"/>
                      <a:pt x="957" y="497"/>
                      <a:pt x="957" y="497"/>
                    </a:cubicBezTo>
                    <a:cubicBezTo>
                      <a:pt x="1066" y="497"/>
                      <a:pt x="1066" y="497"/>
                      <a:pt x="1066" y="497"/>
                    </a:cubicBezTo>
                    <a:cubicBezTo>
                      <a:pt x="1066" y="133"/>
                      <a:pt x="1066" y="133"/>
                      <a:pt x="1066" y="133"/>
                    </a:cubicBezTo>
                    <a:cubicBezTo>
                      <a:pt x="1106" y="122"/>
                      <a:pt x="1148" y="115"/>
                      <a:pt x="1191" y="111"/>
                    </a:cubicBezTo>
                    <a:cubicBezTo>
                      <a:pt x="1191" y="497"/>
                      <a:pt x="1191" y="497"/>
                      <a:pt x="1191" y="497"/>
                    </a:cubicBezTo>
                    <a:cubicBezTo>
                      <a:pt x="1300" y="497"/>
                      <a:pt x="1300" y="497"/>
                      <a:pt x="1300" y="497"/>
                    </a:cubicBezTo>
                    <a:cubicBezTo>
                      <a:pt x="1300" y="111"/>
                      <a:pt x="1300" y="111"/>
                      <a:pt x="1300" y="111"/>
                    </a:cubicBezTo>
                    <a:cubicBezTo>
                      <a:pt x="1342" y="115"/>
                      <a:pt x="1384" y="122"/>
                      <a:pt x="1425" y="133"/>
                    </a:cubicBezTo>
                    <a:cubicBezTo>
                      <a:pt x="1425" y="497"/>
                      <a:pt x="1425" y="497"/>
                      <a:pt x="1425" y="497"/>
                    </a:cubicBezTo>
                    <a:cubicBezTo>
                      <a:pt x="1534" y="497"/>
                      <a:pt x="1534" y="497"/>
                      <a:pt x="1534" y="497"/>
                    </a:cubicBezTo>
                    <a:cubicBezTo>
                      <a:pt x="1534" y="173"/>
                      <a:pt x="1534" y="173"/>
                      <a:pt x="1534" y="173"/>
                    </a:cubicBezTo>
                    <a:cubicBezTo>
                      <a:pt x="1602" y="204"/>
                      <a:pt x="1665" y="247"/>
                      <a:pt x="1720" y="301"/>
                    </a:cubicBezTo>
                    <a:cubicBezTo>
                      <a:pt x="1848" y="424"/>
                      <a:pt x="1922" y="589"/>
                      <a:pt x="1929" y="766"/>
                    </a:cubicBezTo>
                    <a:cubicBezTo>
                      <a:pt x="1930" y="789"/>
                      <a:pt x="1945" y="809"/>
                      <a:pt x="1968" y="816"/>
                    </a:cubicBezTo>
                    <a:cubicBezTo>
                      <a:pt x="2071" y="848"/>
                      <a:pt x="2071" y="848"/>
                      <a:pt x="2071" y="848"/>
                    </a:cubicBezTo>
                    <a:cubicBezTo>
                      <a:pt x="2071" y="999"/>
                      <a:pt x="2071" y="999"/>
                      <a:pt x="2071" y="999"/>
                    </a:cubicBezTo>
                    <a:cubicBezTo>
                      <a:pt x="423" y="999"/>
                      <a:pt x="423" y="999"/>
                      <a:pt x="423" y="999"/>
                    </a:cubicBezTo>
                    <a:lnTo>
                      <a:pt x="423" y="847"/>
                    </a:lnTo>
                    <a:close/>
                    <a:moveTo>
                      <a:pt x="732" y="1838"/>
                    </a:moveTo>
                    <a:cubicBezTo>
                      <a:pt x="672" y="1774"/>
                      <a:pt x="635" y="1690"/>
                      <a:pt x="630" y="1601"/>
                    </a:cubicBezTo>
                    <a:cubicBezTo>
                      <a:pt x="629" y="1585"/>
                      <a:pt x="628" y="1567"/>
                      <a:pt x="627" y="1549"/>
                    </a:cubicBezTo>
                    <a:cubicBezTo>
                      <a:pt x="635" y="1551"/>
                      <a:pt x="645" y="1552"/>
                      <a:pt x="654" y="1552"/>
                    </a:cubicBezTo>
                    <a:cubicBezTo>
                      <a:pt x="992" y="1552"/>
                      <a:pt x="992" y="1552"/>
                      <a:pt x="992" y="1552"/>
                    </a:cubicBezTo>
                    <a:cubicBezTo>
                      <a:pt x="1065" y="1552"/>
                      <a:pt x="1132" y="1509"/>
                      <a:pt x="1162" y="1442"/>
                    </a:cubicBezTo>
                    <a:cubicBezTo>
                      <a:pt x="1249" y="1268"/>
                      <a:pt x="1249" y="1268"/>
                      <a:pt x="1249" y="1268"/>
                    </a:cubicBezTo>
                    <a:cubicBezTo>
                      <a:pt x="1337" y="1442"/>
                      <a:pt x="1337" y="1442"/>
                      <a:pt x="1337" y="1442"/>
                    </a:cubicBezTo>
                    <a:cubicBezTo>
                      <a:pt x="1367" y="1509"/>
                      <a:pt x="1434" y="1552"/>
                      <a:pt x="1507" y="1552"/>
                    </a:cubicBezTo>
                    <a:cubicBezTo>
                      <a:pt x="1845" y="1552"/>
                      <a:pt x="1845" y="1552"/>
                      <a:pt x="1845" y="1552"/>
                    </a:cubicBezTo>
                    <a:cubicBezTo>
                      <a:pt x="1856" y="1552"/>
                      <a:pt x="1866" y="1550"/>
                      <a:pt x="1876" y="1548"/>
                    </a:cubicBezTo>
                    <a:cubicBezTo>
                      <a:pt x="1876" y="1563"/>
                      <a:pt x="1875" y="1578"/>
                      <a:pt x="1875" y="1592"/>
                    </a:cubicBezTo>
                    <a:cubicBezTo>
                      <a:pt x="1871" y="1687"/>
                      <a:pt x="1833" y="1776"/>
                      <a:pt x="1767" y="1843"/>
                    </a:cubicBezTo>
                    <a:cubicBezTo>
                      <a:pt x="1587" y="2028"/>
                      <a:pt x="1465" y="2111"/>
                      <a:pt x="1395" y="2148"/>
                    </a:cubicBezTo>
                    <a:cubicBezTo>
                      <a:pt x="1380" y="2155"/>
                      <a:pt x="1329" y="2166"/>
                      <a:pt x="1245" y="2166"/>
                    </a:cubicBezTo>
                    <a:cubicBezTo>
                      <a:pt x="1171" y="2165"/>
                      <a:pt x="1113" y="2155"/>
                      <a:pt x="1095" y="2145"/>
                    </a:cubicBezTo>
                    <a:cubicBezTo>
                      <a:pt x="1026" y="2107"/>
                      <a:pt x="906" y="2023"/>
                      <a:pt x="732" y="1838"/>
                    </a:cubicBezTo>
                    <a:close/>
                    <a:moveTo>
                      <a:pt x="1043" y="2240"/>
                    </a:moveTo>
                    <a:cubicBezTo>
                      <a:pt x="1098" y="2270"/>
                      <a:pt x="1202" y="2274"/>
                      <a:pt x="1245" y="2274"/>
                    </a:cubicBezTo>
                    <a:cubicBezTo>
                      <a:pt x="1247" y="2274"/>
                      <a:pt x="1250" y="2275"/>
                      <a:pt x="1252" y="2275"/>
                    </a:cubicBezTo>
                    <a:cubicBezTo>
                      <a:pt x="1299" y="2275"/>
                      <a:pt x="1394" y="2271"/>
                      <a:pt x="1446" y="2244"/>
                    </a:cubicBezTo>
                    <a:cubicBezTo>
                      <a:pt x="1465" y="2234"/>
                      <a:pt x="1486" y="2222"/>
                      <a:pt x="1506" y="2209"/>
                    </a:cubicBezTo>
                    <a:cubicBezTo>
                      <a:pt x="1506" y="2395"/>
                      <a:pt x="1506" y="2395"/>
                      <a:pt x="1506" y="2395"/>
                    </a:cubicBezTo>
                    <a:cubicBezTo>
                      <a:pt x="1506" y="2533"/>
                      <a:pt x="1394" y="2645"/>
                      <a:pt x="1256" y="2645"/>
                    </a:cubicBezTo>
                    <a:cubicBezTo>
                      <a:pt x="1238" y="2645"/>
                      <a:pt x="1238" y="2645"/>
                      <a:pt x="1238" y="2645"/>
                    </a:cubicBezTo>
                    <a:cubicBezTo>
                      <a:pt x="1100" y="2645"/>
                      <a:pt x="988" y="2533"/>
                      <a:pt x="988" y="2395"/>
                    </a:cubicBezTo>
                    <a:cubicBezTo>
                      <a:pt x="988" y="2207"/>
                      <a:pt x="988" y="2207"/>
                      <a:pt x="988" y="2207"/>
                    </a:cubicBezTo>
                    <a:cubicBezTo>
                      <a:pt x="1006" y="2219"/>
                      <a:pt x="1025" y="2230"/>
                      <a:pt x="1043" y="2240"/>
                    </a:cubicBezTo>
                    <a:close/>
                    <a:moveTo>
                      <a:pt x="109" y="2781"/>
                    </a:moveTo>
                    <a:cubicBezTo>
                      <a:pt x="109" y="2702"/>
                      <a:pt x="140" y="2629"/>
                      <a:pt x="195" y="2573"/>
                    </a:cubicBezTo>
                    <a:cubicBezTo>
                      <a:pt x="251" y="2518"/>
                      <a:pt x="324" y="2487"/>
                      <a:pt x="403" y="2487"/>
                    </a:cubicBezTo>
                    <a:cubicBezTo>
                      <a:pt x="493" y="2487"/>
                      <a:pt x="493" y="2487"/>
                      <a:pt x="493" y="2487"/>
                    </a:cubicBezTo>
                    <a:cubicBezTo>
                      <a:pt x="493" y="3115"/>
                      <a:pt x="493" y="3115"/>
                      <a:pt x="493" y="3115"/>
                    </a:cubicBezTo>
                    <a:cubicBezTo>
                      <a:pt x="109" y="3115"/>
                      <a:pt x="109" y="3115"/>
                      <a:pt x="109" y="3115"/>
                    </a:cubicBezTo>
                    <a:lnTo>
                      <a:pt x="109" y="2781"/>
                    </a:lnTo>
                    <a:close/>
                    <a:moveTo>
                      <a:pt x="2403" y="3115"/>
                    </a:moveTo>
                    <a:cubicBezTo>
                      <a:pt x="2024" y="3115"/>
                      <a:pt x="2024" y="3115"/>
                      <a:pt x="2024" y="3115"/>
                    </a:cubicBezTo>
                    <a:cubicBezTo>
                      <a:pt x="2024" y="2487"/>
                      <a:pt x="2024" y="2487"/>
                      <a:pt x="2024" y="2487"/>
                    </a:cubicBezTo>
                    <a:cubicBezTo>
                      <a:pt x="2109" y="2487"/>
                      <a:pt x="2109" y="2487"/>
                      <a:pt x="2109" y="2487"/>
                    </a:cubicBezTo>
                    <a:cubicBezTo>
                      <a:pt x="2187" y="2487"/>
                      <a:pt x="2261" y="2518"/>
                      <a:pt x="2317" y="2573"/>
                    </a:cubicBezTo>
                    <a:cubicBezTo>
                      <a:pt x="2372" y="2629"/>
                      <a:pt x="2403" y="2702"/>
                      <a:pt x="2403" y="2781"/>
                    </a:cubicBezTo>
                    <a:lnTo>
                      <a:pt x="2403" y="311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sp>
            <p:nvSpPr>
              <p:cNvPr id="81" name="Rectangle 10">
                <a:extLst>
                  <a:ext uri="{FF2B5EF4-FFF2-40B4-BE49-F238E27FC236}">
                    <a16:creationId xmlns:a16="http://schemas.microsoft.com/office/drawing/2014/main" id="{71FDE7B5-A6AD-9601-48EF-D280B2778E06}"/>
                  </a:ext>
                </a:extLst>
              </p:cNvPr>
              <p:cNvSpPr>
                <a:spLocks noChangeArrowheads="1"/>
              </p:cNvSpPr>
              <p:nvPr/>
            </p:nvSpPr>
            <p:spPr bwMode="auto">
              <a:xfrm>
                <a:off x="19283363" y="8737600"/>
                <a:ext cx="9069388" cy="976312"/>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ea typeface="Meiryo" panose="020B0604030504040204" pitchFamily="34" charset="-128"/>
                </a:endParaRPr>
              </a:p>
            </p:txBody>
          </p:sp>
        </p:grpSp>
      </p:grpSp>
    </p:spTree>
    <p:extLst>
      <p:ext uri="{BB962C8B-B14F-4D97-AF65-F5344CB8AC3E}">
        <p14:creationId xmlns:p14="http://schemas.microsoft.com/office/powerpoint/2010/main" val="192695162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0.xml><?xml version="1.0" encoding="utf-8"?>
<AllExternalAdhocVariableMapping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eee8cf3-091e-4df7-9d4d-e77bfe2b4a23">
      <Terms xmlns="http://schemas.microsoft.com/office/infopath/2007/PartnerControls"/>
    </lcf76f155ced4ddcb4097134ff3c332f>
    <TaxCatchAll xmlns="cc3abec6-8dfb-47f4-b3ad-29c15dcefa1c" xsi:nil="true"/>
    <SharedWithUsers xmlns="cc3abec6-8dfb-47f4-b3ad-29c15dcefa1c">
      <UserInfo>
        <DisplayName>Nilima Patel</DisplayName>
        <AccountId>3802</AccountId>
        <AccountType/>
      </UserInfo>
    </SharedWithUsers>
    <Priority xmlns="8eee8cf3-091e-4df7-9d4d-e77bfe2b4a23">true</Prior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5.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6.xml><?xml version="1.0" encoding="utf-8"?>
<VariableListDefinition name="AD_HOC" displayName="AD_HOC" id="197fbb15-a7c8-4c94-b537-3ca861804c5d" isdomainofvalue="False" dataSourceId="66696169-1479-4922-8a86-ae515fa5d23a"/>
</file>

<file path=customXml/item7.xml><?xml version="1.0" encoding="utf-8"?>
<VariableListDefinition name="System" displayName="System" id="fb16d68b-d5e9-4c83-9138-86fc0c26b1f1" isdomainofvalue="False" dataSourceId="bbb3cebc-ab64-4bb1-980c-50f90215dd00"/>
</file>

<file path=customXml/item8.xml><?xml version="1.0" encoding="utf-8"?>
<VariableListDefinition name="Computed" displayName="Computed" id="2f8378f9-de61-4c8d-9dcf-eaafe56f6a58" isdomainofvalue="False" dataSourceId="800f1a53-53b0-49ab-8068-ed64d68a4294"/>
</file>

<file path=customXml/item9.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Props1.xml><?xml version="1.0" encoding="utf-8"?>
<ds:datastoreItem xmlns:ds="http://schemas.openxmlformats.org/officeDocument/2006/customXml" ds:itemID="{5AFF60A9-91A4-40D6-ADF0-1994FDB3C992}"/>
</file>

<file path=customXml/itemProps10.xml><?xml version="1.0" encoding="utf-8"?>
<ds:datastoreItem xmlns:ds="http://schemas.openxmlformats.org/officeDocument/2006/customXml" ds:itemID="{444029CC-F107-4BF1-94C4-746C83C7F988}">
  <ds:schemaRefs/>
</ds:datastoreItem>
</file>

<file path=customXml/itemProps2.xml><?xml version="1.0" encoding="utf-8"?>
<ds:datastoreItem xmlns:ds="http://schemas.openxmlformats.org/officeDocument/2006/customXml" ds:itemID="{A48C706E-95FC-4F16-930F-D21F371D2C4D}">
  <ds:schemaRefs>
    <ds:schemaRef ds:uri="c02696df-bcf5-4142-af25-83b9d74d70cd"/>
    <ds:schemaRef ds:uri="http://www.w3.org/XML/1998/namespace"/>
    <ds:schemaRef ds:uri="http://purl.org/dc/elements/1.1/"/>
    <ds:schemaRef ds:uri="http://purl.org/dc/dcmitype/"/>
    <ds:schemaRef ds:uri="http://purl.org/dc/terms/"/>
    <ds:schemaRef ds:uri="http://schemas.microsoft.com/office/2006/metadata/properties"/>
    <ds:schemaRef ds:uri="http://schemas.openxmlformats.org/package/2006/metadata/core-properties"/>
    <ds:schemaRef ds:uri="e6b2a2e5-a9b0-4482-a0a7-7dca2e41141f"/>
    <ds:schemaRef ds:uri="http://schemas.microsoft.com/office/2006/documentManagement/types"/>
    <ds:schemaRef ds:uri="http://schemas.microsoft.com/office/infopath/2007/PartnerControls"/>
  </ds:schemaRefs>
</ds:datastoreItem>
</file>

<file path=customXml/itemProps3.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4.xml><?xml version="1.0" encoding="utf-8"?>
<ds:datastoreItem xmlns:ds="http://schemas.openxmlformats.org/officeDocument/2006/customXml" ds:itemID="{725B7F3B-7450-4C19-9DB5-7849A8E74520}">
  <ds:schemaRefs/>
</ds:datastoreItem>
</file>

<file path=customXml/itemProps5.xml><?xml version="1.0" encoding="utf-8"?>
<ds:datastoreItem xmlns:ds="http://schemas.openxmlformats.org/officeDocument/2006/customXml" ds:itemID="{5A3E0652-3A11-41D4-8F53-20676AB61443}">
  <ds:schemaRefs/>
</ds:datastoreItem>
</file>

<file path=customXml/itemProps6.xml><?xml version="1.0" encoding="utf-8"?>
<ds:datastoreItem xmlns:ds="http://schemas.openxmlformats.org/officeDocument/2006/customXml" ds:itemID="{BD430856-5DD5-412D-9A64-3B74D16214B8}">
  <ds:schemaRefs/>
</ds:datastoreItem>
</file>

<file path=customXml/itemProps7.xml><?xml version="1.0" encoding="utf-8"?>
<ds:datastoreItem xmlns:ds="http://schemas.openxmlformats.org/officeDocument/2006/customXml" ds:itemID="{DBEA280D-037F-4EE2-97B8-2682F9E67F23}">
  <ds:schemaRefs/>
</ds:datastoreItem>
</file>

<file path=customXml/itemProps8.xml><?xml version="1.0" encoding="utf-8"?>
<ds:datastoreItem xmlns:ds="http://schemas.openxmlformats.org/officeDocument/2006/customXml" ds:itemID="{DD6F2B7D-B047-48FF-806F-E82BFCC68FFD}">
  <ds:schemaRefs/>
</ds:datastoreItem>
</file>

<file path=customXml/itemProps9.xml><?xml version="1.0" encoding="utf-8"?>
<ds:datastoreItem xmlns:ds="http://schemas.openxmlformats.org/officeDocument/2006/customXml" ds:itemID="{73A74F2B-9BBA-4A69-A505-7AE6E263111A}">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 (4)</Template>
  <TotalTime>1025</TotalTime>
  <Words>13177</Words>
  <Application>Microsoft Office PowerPoint</Application>
  <PresentationFormat>画面に合わせる (16:9)</PresentationFormat>
  <Paragraphs>738</Paragraphs>
  <Slides>42</Slides>
  <Notes>42</Notes>
  <HiddenSlides>0</HiddenSlides>
  <MMClips>3</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42</vt:i4>
      </vt:variant>
    </vt:vector>
  </HeadingPairs>
  <TitlesOfParts>
    <vt:vector size="54" baseType="lpstr">
      <vt:lpstr>Adobe Clean DC</vt:lpstr>
      <vt:lpstr>Arial,Sans-Serif</vt:lpstr>
      <vt:lpstr>Söhne</vt:lpstr>
      <vt:lpstr>Meiryo</vt:lpstr>
      <vt:lpstr>游ゴシック</vt:lpstr>
      <vt:lpstr>Arial</vt:lpstr>
      <vt:lpstr>Artifakt ElementOfc</vt:lpstr>
      <vt:lpstr>Artifakt LegendOfc</vt:lpstr>
      <vt:lpstr>Calibri</vt:lpstr>
      <vt:lpstr>Courier New</vt:lpstr>
      <vt:lpstr>Wingdings 2</vt:lpstr>
      <vt:lpstr>Autodesk Theme</vt:lpstr>
      <vt:lpstr>PowerPoint プレゼンテーション</vt:lpstr>
      <vt:lpstr>学習目標 </vt:lpstr>
      <vt:lpstr>変化し続けている製造業</vt:lpstr>
      <vt:lpstr>世界経済における製造業の役割</vt:lpstr>
      <vt:lpstr>製造業が直面している課題</vt:lpstr>
      <vt:lpstr>課題の克服</vt:lpstr>
      <vt:lpstr>課題の克服（続き） </vt:lpstr>
      <vt:lpstr>製造業におけるテクノロジーの進歩に　後れを取らずに進化し続けるという課題に取り組む上で、障壁となる戦略は次のうちどれですか？</vt:lpstr>
      <vt:lpstr>  製造業における 「求められる人材像」     の変化</vt:lpstr>
      <vt:lpstr>機械エンジニア</vt:lpstr>
      <vt:lpstr>機械エンジニアの現在のスキル</vt:lpstr>
      <vt:lpstr>機械エンジニアの将来的なスキル</vt:lpstr>
      <vt:lpstr>機械/生産エンジニア</vt:lpstr>
      <vt:lpstr>製造/生産エンジニアの 現在のスキル</vt:lpstr>
      <vt:lpstr>製造/生産エンジニアの 将来的なスキル</vt:lpstr>
      <vt:lpstr>CNC 機械オペレーター</vt:lpstr>
      <vt:lpstr>CNC 機械オペレーターの現在のスキル</vt:lpstr>
      <vt:lpstr>CNC 機械オペレーターの将来的なスキル</vt:lpstr>
      <vt:lpstr>進化し続ける業界で将来的に求められる製造/生産エンジニアのスキル要件として挙げられていないのは、次の新しいテクノロジーのうちどれですか？</vt:lpstr>
      <vt:lpstr>正誤問題: 業界の専門家を対象とした調査によると、統合された CAD/CAM ソフトウェアは、今後 5 ～ 10 年で CNC 機械オペレーターに最も求められる専門性が高いハードスキルになると予想されている。</vt:lpstr>
      <vt:lpstr>3D プリント住宅 </vt:lpstr>
      <vt:lpstr>データ共有 </vt:lpstr>
      <vt:lpstr>歴史的なランドマーク（建造物）のためのカメラ</vt:lpstr>
      <vt:lpstr>メタンをメタノールに変換</vt:lpstr>
      <vt:lpstr>Viessmann 社のスマート ファクトリー</vt:lpstr>
      <vt:lpstr>イタリアとスーパーカー産業</vt:lpstr>
      <vt:lpstr>ジェネレーティブ デザイン AI とは</vt:lpstr>
      <vt:lpstr>メリット</vt:lpstr>
      <vt:lpstr>ジェネレーティブ AI を利用する主な　メリットは、次のうちどれですか？</vt:lpstr>
      <vt:lpstr>機械エンジニアリングにおけるジェネレーティブ AI の影響</vt:lpstr>
      <vt:lpstr>製造における ジェネレーティブ AI の影響</vt:lpstr>
      <vt:lpstr>  インダストリー 4.0 時代における     エンジニアリングの 「求められる人材像」</vt:lpstr>
      <vt:lpstr>AI エンジニア</vt:lpstr>
      <vt:lpstr>AI 倫理スペシャリスト</vt:lpstr>
      <vt:lpstr>ロボティクス エンジニア</vt:lpstr>
      <vt:lpstr>正誤問題: AI エンジニアは、AI プログラムの ライフ サイクル全体を担当する。 </vt:lpstr>
      <vt:lpstr>サイバーセキュリティエンジニアの仕事のうち、重要ではないものはどれですか？</vt:lpstr>
      <vt:lpstr>「A Day in the Life」ウェビナー シリーズ </vt:lpstr>
      <vt:lpstr>エンジニアのご紹介 Joe T. Bonivel Jr 氏（Ph.D.） </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Edrian Neil Ferraris</dc:creator>
  <cp:lastModifiedBy>Shunsuke Isaji</cp:lastModifiedBy>
  <cp:revision>214</cp:revision>
  <dcterms:created xsi:type="dcterms:W3CDTF">2023-11-22T13:19:32Z</dcterms:created>
  <dcterms:modified xsi:type="dcterms:W3CDTF">2024-10-10T01:19:50Z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0x01010032A0338E4A3BAC43A2F9E9E8E2D59C95</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y fmtid="{D5CDD505-2E9C-101B-9397-08002B2CF9AE}" pid="6" name="Order">
    <vt:lpwstr>7361500.00000000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